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49"/>
  </p:notesMasterIdLst>
  <p:handoutMasterIdLst>
    <p:handoutMasterId r:id="rId50"/>
  </p:handoutMasterIdLst>
  <p:sldIdLst>
    <p:sldId id="402" r:id="rId6"/>
    <p:sldId id="499" r:id="rId7"/>
    <p:sldId id="500" r:id="rId8"/>
    <p:sldId id="580" r:id="rId9"/>
    <p:sldId id="581" r:id="rId10"/>
    <p:sldId id="582" r:id="rId11"/>
    <p:sldId id="583" r:id="rId12"/>
    <p:sldId id="584" r:id="rId13"/>
    <p:sldId id="592" r:id="rId14"/>
    <p:sldId id="593" r:id="rId15"/>
    <p:sldId id="594" r:id="rId16"/>
    <p:sldId id="595" r:id="rId17"/>
    <p:sldId id="596" r:id="rId18"/>
    <p:sldId id="597" r:id="rId19"/>
    <p:sldId id="598" r:id="rId20"/>
    <p:sldId id="599" r:id="rId21"/>
    <p:sldId id="588" r:id="rId22"/>
    <p:sldId id="600" r:id="rId23"/>
    <p:sldId id="601" r:id="rId24"/>
    <p:sldId id="585" r:id="rId25"/>
    <p:sldId id="586" r:id="rId26"/>
    <p:sldId id="603" r:id="rId27"/>
    <p:sldId id="604" r:id="rId28"/>
    <p:sldId id="605" r:id="rId29"/>
    <p:sldId id="606" r:id="rId30"/>
    <p:sldId id="607" r:id="rId31"/>
    <p:sldId id="590" r:id="rId32"/>
    <p:sldId id="608" r:id="rId33"/>
    <p:sldId id="612" r:id="rId34"/>
    <p:sldId id="613" r:id="rId35"/>
    <p:sldId id="591" r:id="rId36"/>
    <p:sldId id="614" r:id="rId37"/>
    <p:sldId id="615" r:id="rId38"/>
    <p:sldId id="616" r:id="rId39"/>
    <p:sldId id="617" r:id="rId40"/>
    <p:sldId id="618" r:id="rId41"/>
    <p:sldId id="619" r:id="rId42"/>
    <p:sldId id="620" r:id="rId43"/>
    <p:sldId id="621" r:id="rId44"/>
    <p:sldId id="622" r:id="rId45"/>
    <p:sldId id="611" r:id="rId46"/>
    <p:sldId id="413" r:id="rId47"/>
    <p:sldId id="265" r:id="rId48"/>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6A7"/>
    <a:srgbClr val="FF0000"/>
    <a:srgbClr val="FFFFFF"/>
    <a:srgbClr val="00195A"/>
    <a:srgbClr val="970A82"/>
    <a:srgbClr val="FF3399"/>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7" autoAdjust="0"/>
    <p:restoredTop sz="95701" autoAdjust="0"/>
  </p:normalViewPr>
  <p:slideViewPr>
    <p:cSldViewPr snapToGrid="0" showGuides="1">
      <p:cViewPr varScale="1">
        <p:scale>
          <a:sx n="162" d="100"/>
          <a:sy n="162" d="100"/>
        </p:scale>
        <p:origin x="456" y="144"/>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43</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ver White">
    <p:bg>
      <p:bgRef idx="1001">
        <a:schemeClr val="bg1"/>
      </p:bgRef>
    </p:bg>
    <p:spTree>
      <p:nvGrpSpPr>
        <p:cNvPr id="1" name=""/>
        <p:cNvGrpSpPr/>
        <p:nvPr/>
      </p:nvGrpSpPr>
      <p:grpSpPr>
        <a:xfrm>
          <a:off x="0" y="0"/>
          <a:ext cx="0" cy="0"/>
          <a:chOff x="0" y="0"/>
          <a:chExt cx="0" cy="0"/>
        </a:xfrm>
      </p:grpSpPr>
      <p:pic>
        <p:nvPicPr>
          <p:cNvPr id="12" name="SAP Logo" descr="SAP Logo" title="SAP Logo"/>
          <p:cNvPicPr>
            <a:picLocks noChangeAspect="1"/>
          </p:cNvPicPr>
          <p:nvPr userDrawn="1"/>
        </p:nvPicPr>
        <p:blipFill>
          <a:blip r:embed="rId2"/>
          <a:stretch>
            <a:fillRect/>
          </a:stretch>
        </p:blipFill>
        <p:spPr>
          <a:xfrm>
            <a:off x="6921167" y="6217668"/>
            <a:ext cx="1963635" cy="360000"/>
          </a:xfrm>
          <a:prstGeom prst="rect">
            <a:avLst/>
          </a:prstGeom>
        </p:spPr>
      </p:pic>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8000" y="4268505"/>
            <a:ext cx="8595171" cy="430887"/>
          </a:xfrm>
        </p:spPr>
        <p:txBody>
          <a:bodyPr wrap="square" anchor="t" anchorCtr="0">
            <a:noAutofit/>
          </a:bodyPr>
          <a:lstStyle>
            <a:lvl1pPr marL="0" marR="0" indent="0" algn="l" defTabSz="1088567"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83" indent="0" algn="ctr">
              <a:buNone/>
              <a:defRPr>
                <a:solidFill>
                  <a:schemeClr val="tx1">
                    <a:tint val="75000"/>
                  </a:schemeClr>
                </a:solidFill>
              </a:defRPr>
            </a:lvl2pPr>
            <a:lvl3pPr marL="1088567" indent="0" algn="ctr">
              <a:buNone/>
              <a:defRPr>
                <a:solidFill>
                  <a:schemeClr val="tx1">
                    <a:tint val="75000"/>
                  </a:schemeClr>
                </a:solidFill>
              </a:defRPr>
            </a:lvl3pPr>
            <a:lvl4pPr marL="1632850" indent="0" algn="ctr">
              <a:buNone/>
              <a:defRPr>
                <a:solidFill>
                  <a:schemeClr val="tx1">
                    <a:tint val="75000"/>
                  </a:schemeClr>
                </a:solidFill>
              </a:defRPr>
            </a:lvl4pPr>
            <a:lvl5pPr marL="2177135" indent="0" algn="ctr">
              <a:buNone/>
              <a:defRPr>
                <a:solidFill>
                  <a:schemeClr val="tx1">
                    <a:tint val="75000"/>
                  </a:schemeClr>
                </a:solidFill>
              </a:defRPr>
            </a:lvl5pPr>
            <a:lvl6pPr marL="2721419" indent="0" algn="ctr">
              <a:buNone/>
              <a:defRPr>
                <a:solidFill>
                  <a:schemeClr val="tx1">
                    <a:tint val="75000"/>
                  </a:schemeClr>
                </a:solidFill>
              </a:defRPr>
            </a:lvl6pPr>
            <a:lvl7pPr marL="3265702" indent="0" algn="ctr">
              <a:buNone/>
              <a:defRPr>
                <a:solidFill>
                  <a:schemeClr val="tx1">
                    <a:tint val="75000"/>
                  </a:schemeClr>
                </a:solidFill>
              </a:defRPr>
            </a:lvl7pPr>
            <a:lvl8pPr marL="3809986" indent="0" algn="ctr">
              <a:buNone/>
              <a:defRPr>
                <a:solidFill>
                  <a:schemeClr val="tx1">
                    <a:tint val="75000"/>
                  </a:schemeClr>
                </a:solidFill>
              </a:defRPr>
            </a:lvl8pPr>
            <a:lvl9pPr marL="4354269" indent="0" algn="ctr">
              <a:buNone/>
              <a:defRPr>
                <a:solidFill>
                  <a:schemeClr val="tx1">
                    <a:tint val="75000"/>
                  </a:schemeClr>
                </a:solidFill>
              </a:defRPr>
            </a:lvl9pPr>
          </a:lstStyle>
          <a:p>
            <a:r>
              <a:rPr lang="en-US" dirty="0"/>
              <a:t>Speaker’s Name, SAP</a:t>
            </a:r>
          </a:p>
          <a:p>
            <a:pPr marL="0" marR="0" lvl="0" indent="0" algn="l" defTabSz="1088567"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Presentation Title"/>
          <p:cNvSpPr>
            <a:spLocks noGrp="1"/>
          </p:cNvSpPr>
          <p:nvPr>
            <p:ph type="title" hasCustomPrompt="1"/>
          </p:nvPr>
        </p:nvSpPr>
        <p:spPr>
          <a:xfrm>
            <a:off x="288001" y="2706317"/>
            <a:ext cx="8596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grpSp>
        <p:nvGrpSpPr>
          <p:cNvPr id="2" name="Hero Motion Band"/>
          <p:cNvGrpSpPr/>
          <p:nvPr userDrawn="1"/>
        </p:nvGrpSpPr>
        <p:grpSpPr>
          <a:xfrm>
            <a:off x="9171174" y="0"/>
            <a:ext cx="3024002"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1" name="SAP Ariba Logo" descr="SAP Ariba Logo" title="SAP Arib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2481921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55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 id="2147483799" r:id="rId24"/>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2.xml"/><Relationship Id="rId7"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slide" Target="slide12.xml"/><Relationship Id="rId4" Type="http://schemas.openxmlformats.org/officeDocument/2006/relationships/slide" Target="slide3.xml"/><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2.xml"/><Relationship Id="rId7"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slide" Target="slide1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slide" Target="slide38.xm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0.png"/><Relationship Id="rId7"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slide" Target="slide38.xml"/><Relationship Id="rId4" Type="http://schemas.openxmlformats.org/officeDocument/2006/relationships/image" Target="../media/image41.png"/><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PNG"/><Relationship Id="rId7" Type="http://schemas.openxmlformats.org/officeDocument/2006/relationships/slide" Target="slide38.xm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49.PNG"/><Relationship Id="rId7" Type="http://schemas.openxmlformats.org/officeDocument/2006/relationships/slide" Target="slide12.xml"/><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49.PNG"/><Relationship Id="rId7" Type="http://schemas.openxmlformats.org/officeDocument/2006/relationships/slide" Target="slide1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slide" Target="slide38.xml"/><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slide" Target="slide38.xml"/><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9.xml"/><Relationship Id="rId18" Type="http://schemas.openxmlformats.org/officeDocument/2006/relationships/image" Target="../media/image9.png"/><Relationship Id="rId3" Type="http://schemas.openxmlformats.org/officeDocument/2006/relationships/slide" Target="slide6.xml"/><Relationship Id="rId7" Type="http://schemas.openxmlformats.org/officeDocument/2006/relationships/slide" Target="slide20.xml"/><Relationship Id="rId12" Type="http://schemas.openxmlformats.org/officeDocument/2006/relationships/slide" Target="slide28.xml"/><Relationship Id="rId17" Type="http://schemas.openxmlformats.org/officeDocument/2006/relationships/slide" Target="slide12.xml"/><Relationship Id="rId2" Type="http://schemas.openxmlformats.org/officeDocument/2006/relationships/slide" Target="slide3.xml"/><Relationship Id="rId16" Type="http://schemas.openxmlformats.org/officeDocument/2006/relationships/slide" Target="slide2.xml"/><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slide" Target="slide27.xml"/><Relationship Id="rId5" Type="http://schemas.openxmlformats.org/officeDocument/2006/relationships/slide" Target="slide13.xml"/><Relationship Id="rId15" Type="http://schemas.openxmlformats.org/officeDocument/2006/relationships/slide" Target="slide32.xml"/><Relationship Id="rId10" Type="http://schemas.openxmlformats.org/officeDocument/2006/relationships/slide" Target="slide5.xml"/><Relationship Id="rId19" Type="http://schemas.openxmlformats.org/officeDocument/2006/relationships/image" Target="../media/image10.png"/><Relationship Id="rId4" Type="http://schemas.openxmlformats.org/officeDocument/2006/relationships/slide" Target="slide25.xml"/><Relationship Id="rId9" Type="http://schemas.openxmlformats.org/officeDocument/2006/relationships/slide" Target="slide24.xml"/><Relationship Id="rId14"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slide" Target="slide38.xml"/><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slide" Target="slide38.xml"/><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37.xml"/><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slide" Target="slide1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hyperlink" Target="mailto:APInfo@T-Mobile.com" TargetMode="External"/><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5.png"/></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77.png"/><Relationship Id="rId7" Type="http://schemas.openxmlformats.org/officeDocument/2006/relationships/slide" Target="slide2.xml"/><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slide" Target="slide38.xml"/><Relationship Id="rId4" Type="http://schemas.openxmlformats.org/officeDocument/2006/relationships/image" Target="../media/image70.PNG"/><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87.PNG"/><Relationship Id="rId7" Type="http://schemas.openxmlformats.org/officeDocument/2006/relationships/slide" Target="slide12.xml"/><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88.PNG"/><Relationship Id="rId7" Type="http://schemas.openxmlformats.org/officeDocument/2006/relationships/slide" Target="slide12.xml"/><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38.xml"/><Relationship Id="rId4" Type="http://schemas.openxmlformats.org/officeDocument/2006/relationships/slide" Target="slide12.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38.xml"/><Relationship Id="rId4" Type="http://schemas.openxmlformats.org/officeDocument/2006/relationships/slide" Target="slide12.xml"/></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slide" Target="slide38.xml"/><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2.png"/><Relationship Id="rId7" Type="http://schemas.openxmlformats.org/officeDocument/2006/relationships/slide" Target="slide38.xml"/><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slide" Target="slide12.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38.xml"/><Relationship Id="rId4" Type="http://schemas.openxmlformats.org/officeDocument/2006/relationships/slide" Target="slide12.xml"/></Relationships>
</file>

<file path=ppt/slides/_rels/slide40.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95.png"/><Relationship Id="rId7" Type="http://schemas.openxmlformats.org/officeDocument/2006/relationships/slide" Target="slide12.xml"/><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96.png"/></Relationships>
</file>

<file path=ppt/slides/_rels/slide4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97.PNG"/><Relationship Id="rId7"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99.png"/><Relationship Id="rId10" Type="http://schemas.openxmlformats.org/officeDocument/2006/relationships/image" Target="../media/image100.png"/><Relationship Id="rId4" Type="http://schemas.openxmlformats.org/officeDocument/2006/relationships/image" Target="../media/image98.png"/><Relationship Id="rId9" Type="http://schemas.openxmlformats.org/officeDocument/2006/relationships/slide" Target="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3.png"/><Relationship Id="rId7"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slide" Target="slide3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slide" Target="slide38.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0.PNG"/><Relationship Id="rId7"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slide" Target="slide38.xml"/><Relationship Id="rId4" Type="http://schemas.openxmlformats.org/officeDocument/2006/relationships/image" Target="../media/image21.png"/><Relationship Id="rId9"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25.PNG"/><Relationship Id="rId7" Type="http://schemas.openxmlformats.org/officeDocument/2006/relationships/slide" Target="slide12.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26.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38.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esentation Title"/>
          <p:cNvSpPr>
            <a:spLocks noGrp="1"/>
          </p:cNvSpPr>
          <p:nvPr>
            <p:ph type="title"/>
          </p:nvPr>
        </p:nvSpPr>
        <p:spPr bwMode="gray">
          <a:xfrm>
            <a:off x="288001" y="2706317"/>
            <a:ext cx="8596800" cy="997196"/>
          </a:xfrm>
        </p:spPr>
        <p:txBody>
          <a:bodyPr/>
          <a:lstStyle/>
          <a:p>
            <a:r>
              <a:rPr lang="en-US" dirty="0"/>
              <a:t>T-Mobile </a:t>
            </a:r>
            <a:br>
              <a:rPr lang="en-US" dirty="0"/>
            </a:br>
            <a:r>
              <a:rPr lang="en-US" dirty="0">
                <a:solidFill>
                  <a:schemeClr val="accent1"/>
                </a:solidFill>
              </a:rPr>
              <a:t>Invoice Methods</a:t>
            </a:r>
            <a:endParaRPr lang="de-DE" dirty="0">
              <a:solidFill>
                <a:schemeClr val="accent1"/>
              </a:solidFill>
            </a:endParaRPr>
          </a:p>
        </p:txBody>
      </p:sp>
      <p:pic>
        <p:nvPicPr>
          <p:cNvPr id="10" name="Picture 9">
            <a:extLst>
              <a:ext uri="{FF2B5EF4-FFF2-40B4-BE49-F238E27FC236}">
                <a16:creationId xmlns:a16="http://schemas.microsoft.com/office/drawing/2014/main" id="{88BE37B4-BF35-47E9-9B65-B6D3D08302A2}"/>
              </a:ext>
            </a:extLst>
          </p:cNvPr>
          <p:cNvPicPr>
            <a:picLocks noChangeAspect="1"/>
          </p:cNvPicPr>
          <p:nvPr/>
        </p:nvPicPr>
        <p:blipFill>
          <a:blip r:embed="rId2"/>
          <a:stretch>
            <a:fillRect/>
          </a:stretch>
        </p:blipFill>
        <p:spPr>
          <a:xfrm>
            <a:off x="7856622" y="2121570"/>
            <a:ext cx="2626895" cy="2614863"/>
          </a:xfrm>
          <a:prstGeom prst="rect">
            <a:avLst/>
          </a:prstGeom>
        </p:spPr>
      </p:pic>
      <p:pic>
        <p:nvPicPr>
          <p:cNvPr id="4" name="Picture 3">
            <a:extLst>
              <a:ext uri="{FF2B5EF4-FFF2-40B4-BE49-F238E27FC236}">
                <a16:creationId xmlns:a16="http://schemas.microsoft.com/office/drawing/2014/main" id="{1EEC3F6A-5B71-49D9-BB28-870551244863}"/>
              </a:ext>
            </a:extLst>
          </p:cNvPr>
          <p:cNvPicPr>
            <a:picLocks noChangeAspect="1"/>
          </p:cNvPicPr>
          <p:nvPr/>
        </p:nvPicPr>
        <p:blipFill rotWithShape="1">
          <a:blip r:embed="rId3"/>
          <a:srcRect l="2233" t="35258" r="1049" b="34283"/>
          <a:stretch/>
        </p:blipFill>
        <p:spPr>
          <a:xfrm>
            <a:off x="288001" y="6205872"/>
            <a:ext cx="1924621" cy="404070"/>
          </a:xfrm>
          <a:prstGeom prst="rect">
            <a:avLst/>
          </a:prstGeom>
        </p:spPr>
      </p:pic>
    </p:spTree>
    <p:extLst>
      <p:ext uri="{BB962C8B-B14F-4D97-AF65-F5344CB8AC3E}">
        <p14:creationId xmlns:p14="http://schemas.microsoft.com/office/powerpoint/2010/main" val="331687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Against a PO</a:t>
            </a:r>
            <a:br>
              <a:rPr lang="en-US" dirty="0"/>
            </a:br>
            <a:r>
              <a:rPr lang="en-US" sz="2000" b="0" dirty="0"/>
              <a:t>Line Items</a:t>
            </a:r>
            <a:endParaRPr lang="en-US" dirty="0"/>
          </a:p>
        </p:txBody>
      </p:sp>
      <p:grpSp>
        <p:nvGrpSpPr>
          <p:cNvPr id="18" name="Group 17">
            <a:extLst>
              <a:ext uri="{FF2B5EF4-FFF2-40B4-BE49-F238E27FC236}">
                <a16:creationId xmlns:a16="http://schemas.microsoft.com/office/drawing/2014/main" id="{44888E6F-D598-4517-8E33-E5F6D6FF024B}"/>
              </a:ext>
            </a:extLst>
          </p:cNvPr>
          <p:cNvGrpSpPr/>
          <p:nvPr/>
        </p:nvGrpSpPr>
        <p:grpSpPr>
          <a:xfrm>
            <a:off x="8033644" y="4003471"/>
            <a:ext cx="2102243" cy="547604"/>
            <a:chOff x="6620206" y="3959818"/>
            <a:chExt cx="2102243" cy="547604"/>
          </a:xfrm>
        </p:grpSpPr>
        <p:pic>
          <p:nvPicPr>
            <p:cNvPr id="19" name="Picture 18">
              <a:extLst>
                <a:ext uri="{FF2B5EF4-FFF2-40B4-BE49-F238E27FC236}">
                  <a16:creationId xmlns:a16="http://schemas.microsoft.com/office/drawing/2014/main" id="{C6551625-58CF-48F0-8529-62FB1C615B66}"/>
                </a:ext>
              </a:extLst>
            </p:cNvPr>
            <p:cNvPicPr>
              <a:picLocks noChangeAspect="1"/>
            </p:cNvPicPr>
            <p:nvPr/>
          </p:nvPicPr>
          <p:blipFill>
            <a:blip r:embed="rId2"/>
            <a:stretch>
              <a:fillRect/>
            </a:stretch>
          </p:blipFill>
          <p:spPr>
            <a:xfrm>
              <a:off x="6620206" y="3959818"/>
              <a:ext cx="2102243" cy="547604"/>
            </a:xfrm>
            <a:prstGeom prst="rect">
              <a:avLst/>
            </a:prstGeom>
            <a:ln>
              <a:solidFill>
                <a:schemeClr val="tx1"/>
              </a:solidFill>
            </a:ln>
          </p:spPr>
        </p:pic>
        <p:sp>
          <p:nvSpPr>
            <p:cNvPr id="20" name="Oval 19">
              <a:extLst>
                <a:ext uri="{FF2B5EF4-FFF2-40B4-BE49-F238E27FC236}">
                  <a16:creationId xmlns:a16="http://schemas.microsoft.com/office/drawing/2014/main" id="{BCE21316-6358-4EE4-B27E-7DB1314F47A1}"/>
                </a:ext>
              </a:extLst>
            </p:cNvPr>
            <p:cNvSpPr/>
            <p:nvPr/>
          </p:nvSpPr>
          <p:spPr bwMode="gray">
            <a:xfrm>
              <a:off x="6640704" y="401454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27" name="object 31">
            <a:hlinkClick r:id="rId3" action="ppaction://hlinksldjump"/>
            <a:extLst>
              <a:ext uri="{FF2B5EF4-FFF2-40B4-BE49-F238E27FC236}">
                <a16:creationId xmlns:a16="http://schemas.microsoft.com/office/drawing/2014/main" id="{0FBCB503-77A4-4116-8D35-6412C57B475F}"/>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8" name="object 29">
            <a:hlinkClick r:id="rId3" action="ppaction://hlinksldjump"/>
            <a:extLst>
              <a:ext uri="{FF2B5EF4-FFF2-40B4-BE49-F238E27FC236}">
                <a16:creationId xmlns:a16="http://schemas.microsoft.com/office/drawing/2014/main" id="{AB00A833-E828-48A5-839E-E1134AC144A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9" name="object 31">
            <a:hlinkClick r:id="rId4" action="ppaction://hlinksldjump"/>
            <a:extLst>
              <a:ext uri="{FF2B5EF4-FFF2-40B4-BE49-F238E27FC236}">
                <a16:creationId xmlns:a16="http://schemas.microsoft.com/office/drawing/2014/main" id="{2B995BB5-CC6E-4D10-9BDD-682FF5724A3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30" name="object 48">
            <a:extLst>
              <a:ext uri="{FF2B5EF4-FFF2-40B4-BE49-F238E27FC236}">
                <a16:creationId xmlns:a16="http://schemas.microsoft.com/office/drawing/2014/main" id="{C89B7177-3909-41DF-8191-7D0F2C8AD74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31" name="object 31">
            <a:hlinkClick r:id="rId5" action="ppaction://hlinksldjump"/>
            <a:extLst>
              <a:ext uri="{FF2B5EF4-FFF2-40B4-BE49-F238E27FC236}">
                <a16:creationId xmlns:a16="http://schemas.microsoft.com/office/drawing/2014/main" id="{C5C86B50-851C-4C0B-BE1C-04822D1197B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2" name="object 31">
            <a:hlinkClick r:id="rId6" action="ppaction://hlinksldjump"/>
            <a:extLst>
              <a:ext uri="{FF2B5EF4-FFF2-40B4-BE49-F238E27FC236}">
                <a16:creationId xmlns:a16="http://schemas.microsoft.com/office/drawing/2014/main" id="{1BA7F1AA-5AEA-441D-AC01-66C63ECAD23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3" name="object 31">
            <a:hlinkClick r:id="rId6" action="ppaction://hlinksldjump"/>
            <a:extLst>
              <a:ext uri="{FF2B5EF4-FFF2-40B4-BE49-F238E27FC236}">
                <a16:creationId xmlns:a16="http://schemas.microsoft.com/office/drawing/2014/main" id="{44164A3B-4C5D-4364-81DD-1EAC4FA144F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4" name="object 31">
            <a:hlinkClick r:id="" action="ppaction://noaction"/>
            <a:extLst>
              <a:ext uri="{FF2B5EF4-FFF2-40B4-BE49-F238E27FC236}">
                <a16:creationId xmlns:a16="http://schemas.microsoft.com/office/drawing/2014/main" id="{D025479F-8280-49FE-8E7A-2050606D1F1A}"/>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5" name="TextBox 34">
            <a:extLst>
              <a:ext uri="{FF2B5EF4-FFF2-40B4-BE49-F238E27FC236}">
                <a16:creationId xmlns:a16="http://schemas.microsoft.com/office/drawing/2014/main" id="{9A7ED122-04BF-4A0D-B13F-C1C7C41D139D}"/>
              </a:ext>
            </a:extLst>
          </p:cNvPr>
          <p:cNvSpPr txBox="1"/>
          <p:nvPr/>
        </p:nvSpPr>
        <p:spPr>
          <a:xfrm>
            <a:off x="409595" y="1181238"/>
            <a:ext cx="7234949" cy="4985028"/>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Line Items section shows the line items from the Purchase Order.</a:t>
            </a:r>
          </a:p>
          <a:p>
            <a:pPr marL="342900" indent="-342900">
              <a:lnSpc>
                <a:spcPts val="1700"/>
              </a:lnSpc>
              <a:spcBef>
                <a:spcPts val="0"/>
              </a:spcBef>
              <a:spcAft>
                <a:spcPts val="600"/>
              </a:spcAft>
              <a:buClr>
                <a:srgbClr val="F0AB00"/>
              </a:buClr>
              <a:buSzPct val="100000"/>
              <a:buAutoNum type="arabicPeriod"/>
            </a:pPr>
            <a:r>
              <a:rPr lang="en-US" sz="1400" dirty="0">
                <a:latin typeface="+mj-lt"/>
              </a:rPr>
              <a:t>Review or update </a:t>
            </a:r>
            <a:r>
              <a:rPr lang="en-US" sz="1400" b="1" dirty="0">
                <a:latin typeface="+mj-lt"/>
              </a:rPr>
              <a:t>Quantity </a:t>
            </a:r>
            <a:r>
              <a:rPr lang="en-US" sz="1400" dirty="0">
                <a:latin typeface="+mj-lt"/>
              </a:rPr>
              <a:t>for each line item you are invoicing.</a:t>
            </a:r>
          </a:p>
          <a:p>
            <a:pPr marL="342900" indent="-342900">
              <a:lnSpc>
                <a:spcPts val="1700"/>
              </a:lnSpc>
              <a:spcBef>
                <a:spcPts val="0"/>
              </a:spcBef>
              <a:spcAft>
                <a:spcPts val="600"/>
              </a:spcAft>
              <a:buClr>
                <a:srgbClr val="F0AB00"/>
              </a:buClr>
              <a:buSzPct val="100000"/>
              <a:buAutoNum type="arabicPeriod"/>
            </a:pPr>
            <a:r>
              <a:rPr lang="en-US" sz="1400" dirty="0">
                <a:latin typeface="+mj-lt"/>
              </a:rPr>
              <a:t>If you wish to </a:t>
            </a:r>
            <a:r>
              <a:rPr lang="en-US" sz="1400" b="1" dirty="0">
                <a:latin typeface="+mj-lt"/>
              </a:rPr>
              <a:t>exclude</a:t>
            </a:r>
            <a:r>
              <a:rPr lang="en-US" sz="1400" dirty="0">
                <a:latin typeface="+mj-lt"/>
              </a:rPr>
              <a:t> a line item from the invoice, click on the line item’s </a:t>
            </a:r>
            <a:r>
              <a:rPr lang="en-US" sz="1400" b="1" dirty="0">
                <a:latin typeface="+mj-lt"/>
              </a:rPr>
              <a:t>green slider</a:t>
            </a:r>
            <a:r>
              <a:rPr lang="en-US" sz="1400" dirty="0">
                <a:latin typeface="+mj-lt"/>
              </a:rPr>
              <a:t>. </a:t>
            </a:r>
          </a:p>
          <a:p>
            <a:pPr marL="342900" indent="-342900">
              <a:lnSpc>
                <a:spcPts val="1700"/>
              </a:lnSpc>
              <a:spcBef>
                <a:spcPts val="0"/>
              </a:spcBef>
              <a:spcAft>
                <a:spcPts val="600"/>
              </a:spcAft>
              <a:buClr>
                <a:srgbClr val="F0AB00"/>
              </a:buClr>
              <a:buSzPct val="100000"/>
              <a:buAutoNum type="arabicPeriod"/>
            </a:pPr>
            <a:r>
              <a:rPr lang="en-US" sz="1400" dirty="0">
                <a:latin typeface="+mj-lt"/>
              </a:rPr>
              <a:t>Note: You can also exclude the line item by clicking the check box to the left and clicking ‘</a:t>
            </a:r>
            <a:r>
              <a:rPr lang="en-US" sz="1400" b="1" dirty="0">
                <a:latin typeface="+mj-lt"/>
              </a:rPr>
              <a:t>Delete</a:t>
            </a:r>
            <a:r>
              <a:rPr lang="en-US" sz="1400" dirty="0">
                <a:latin typeface="+mj-lt"/>
              </a:rPr>
              <a:t>’. </a:t>
            </a:r>
            <a:endParaRPr lang="en-US" sz="1400" b="1" dirty="0">
              <a:latin typeface="+mj-lt"/>
            </a:endParaRPr>
          </a:p>
          <a:p>
            <a:pPr>
              <a:lnSpc>
                <a:spcPts val="1700"/>
              </a:lnSpc>
              <a:spcBef>
                <a:spcPts val="0"/>
              </a:spcBef>
              <a:spcAft>
                <a:spcPts val="600"/>
              </a:spcAft>
              <a:buClr>
                <a:srgbClr val="F0AB00"/>
              </a:buClr>
              <a:buSzPct val="100000"/>
            </a:pPr>
            <a:r>
              <a:rPr lang="en-US" sz="1400" b="1" dirty="0">
                <a:latin typeface="+mj-lt"/>
              </a:rPr>
              <a:t>Notes: </a:t>
            </a:r>
          </a:p>
          <a:p>
            <a:pPr marL="285750" indent="-285750">
              <a:lnSpc>
                <a:spcPts val="1700"/>
              </a:lnSpc>
              <a:spcBef>
                <a:spcPts val="0"/>
              </a:spcBef>
              <a:spcAft>
                <a:spcPts val="600"/>
              </a:spcAft>
              <a:buClr>
                <a:srgbClr val="F0AB00"/>
              </a:buClr>
              <a:buSzPct val="100000"/>
              <a:buFont typeface="Arial" panose="020B0604020202020204" pitchFamily="34" charset="0"/>
              <a:buChar char="•"/>
            </a:pPr>
            <a:r>
              <a:rPr lang="en-US" sz="1400" dirty="0">
                <a:latin typeface="+mj-lt"/>
              </a:rPr>
              <a:t>You can generate another invoice later to bill for the excluded item.</a:t>
            </a:r>
          </a:p>
          <a:p>
            <a:pPr marL="285750" indent="-285750">
              <a:lnSpc>
                <a:spcPts val="1700"/>
              </a:lnSpc>
              <a:spcBef>
                <a:spcPts val="0"/>
              </a:spcBef>
              <a:spcAft>
                <a:spcPts val="600"/>
              </a:spcAft>
              <a:buClr>
                <a:srgbClr val="F0AB00"/>
              </a:buClr>
              <a:buSzPct val="100000"/>
              <a:buFont typeface="Arial" panose="020B0604020202020204" pitchFamily="34" charset="0"/>
              <a:buChar char="•"/>
            </a:pPr>
            <a:r>
              <a:rPr lang="en-US" sz="1400" dirty="0">
                <a:solidFill>
                  <a:srgbClr val="FF0000"/>
                </a:solidFill>
                <a:latin typeface="+mj-lt"/>
              </a:rPr>
              <a:t>Credit and Debit lines cannot be submitted on the same invoice. If Credit lines are needed please create a Line-Item Credit Memo.</a:t>
            </a:r>
          </a:p>
          <a:p>
            <a:pPr marL="285750" indent="-285750">
              <a:lnSpc>
                <a:spcPts val="1700"/>
              </a:lnSpc>
              <a:spcBef>
                <a:spcPts val="0"/>
              </a:spcBef>
              <a:spcAft>
                <a:spcPts val="600"/>
              </a:spcAft>
              <a:buClr>
                <a:srgbClr val="F0AB00"/>
              </a:buClr>
              <a:buSzPct val="100000"/>
              <a:buFont typeface="Arial" panose="020B0604020202020204" pitchFamily="34" charset="0"/>
              <a:buChar char="•"/>
            </a:pPr>
            <a:endParaRPr lang="en-US" sz="1400" dirty="0">
              <a:latin typeface="+mj-lt"/>
            </a:endParaRPr>
          </a:p>
        </p:txBody>
      </p:sp>
      <p:pic>
        <p:nvPicPr>
          <p:cNvPr id="4" name="Picture 3">
            <a:extLst>
              <a:ext uri="{FF2B5EF4-FFF2-40B4-BE49-F238E27FC236}">
                <a16:creationId xmlns:a16="http://schemas.microsoft.com/office/drawing/2014/main" id="{BF94FC09-5D37-473A-830A-A60C8D59CC29}"/>
              </a:ext>
            </a:extLst>
          </p:cNvPr>
          <p:cNvPicPr>
            <a:picLocks noChangeAspect="1"/>
          </p:cNvPicPr>
          <p:nvPr/>
        </p:nvPicPr>
        <p:blipFill>
          <a:blip r:embed="rId7"/>
          <a:stretch>
            <a:fillRect/>
          </a:stretch>
        </p:blipFill>
        <p:spPr>
          <a:xfrm>
            <a:off x="589935" y="5214828"/>
            <a:ext cx="2248093" cy="895480"/>
          </a:xfrm>
          <a:prstGeom prst="rect">
            <a:avLst/>
          </a:prstGeom>
        </p:spPr>
      </p:pic>
      <p:pic>
        <p:nvPicPr>
          <p:cNvPr id="6" name="Picture 5">
            <a:extLst>
              <a:ext uri="{FF2B5EF4-FFF2-40B4-BE49-F238E27FC236}">
                <a16:creationId xmlns:a16="http://schemas.microsoft.com/office/drawing/2014/main" id="{D2B1D8A4-511C-47F8-8BA6-82CB6D7E7301}"/>
              </a:ext>
            </a:extLst>
          </p:cNvPr>
          <p:cNvPicPr>
            <a:picLocks noChangeAspect="1"/>
          </p:cNvPicPr>
          <p:nvPr/>
        </p:nvPicPr>
        <p:blipFill>
          <a:blip r:embed="rId8"/>
          <a:stretch>
            <a:fillRect/>
          </a:stretch>
        </p:blipFill>
        <p:spPr>
          <a:xfrm>
            <a:off x="589935" y="3821961"/>
            <a:ext cx="9822904" cy="1458227"/>
          </a:xfrm>
          <a:prstGeom prst="rect">
            <a:avLst/>
          </a:prstGeom>
        </p:spPr>
      </p:pic>
      <p:pic>
        <p:nvPicPr>
          <p:cNvPr id="8" name="Picture 7">
            <a:extLst>
              <a:ext uri="{FF2B5EF4-FFF2-40B4-BE49-F238E27FC236}">
                <a16:creationId xmlns:a16="http://schemas.microsoft.com/office/drawing/2014/main" id="{A23B49AF-4C0A-4CF8-8F2A-3AF30FC63D79}"/>
              </a:ext>
            </a:extLst>
          </p:cNvPr>
          <p:cNvPicPr>
            <a:picLocks noChangeAspect="1"/>
          </p:cNvPicPr>
          <p:nvPr/>
        </p:nvPicPr>
        <p:blipFill>
          <a:blip r:embed="rId9"/>
          <a:stretch>
            <a:fillRect/>
          </a:stretch>
        </p:blipFill>
        <p:spPr>
          <a:xfrm>
            <a:off x="7716659" y="2693629"/>
            <a:ext cx="2676862" cy="733979"/>
          </a:xfrm>
          <a:prstGeom prst="rect">
            <a:avLst/>
          </a:prstGeom>
        </p:spPr>
      </p:pic>
      <p:sp>
        <p:nvSpPr>
          <p:cNvPr id="36" name="Oval 35">
            <a:extLst>
              <a:ext uri="{FF2B5EF4-FFF2-40B4-BE49-F238E27FC236}">
                <a16:creationId xmlns:a16="http://schemas.microsoft.com/office/drawing/2014/main" id="{CF52A556-6DC7-4C8E-A790-5F28BD0165FA}"/>
              </a:ext>
            </a:extLst>
          </p:cNvPr>
          <p:cNvSpPr/>
          <p:nvPr/>
        </p:nvSpPr>
        <p:spPr bwMode="gray">
          <a:xfrm>
            <a:off x="1372937" y="418978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 name="Oval 36">
            <a:extLst>
              <a:ext uri="{FF2B5EF4-FFF2-40B4-BE49-F238E27FC236}">
                <a16:creationId xmlns:a16="http://schemas.microsoft.com/office/drawing/2014/main" id="{88424781-894A-41F3-88A7-DE7862B43B67}"/>
              </a:ext>
            </a:extLst>
          </p:cNvPr>
          <p:cNvSpPr/>
          <p:nvPr/>
        </p:nvSpPr>
        <p:spPr bwMode="gray">
          <a:xfrm>
            <a:off x="7588387" y="311102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8" name="Oval 37">
            <a:extLst>
              <a:ext uri="{FF2B5EF4-FFF2-40B4-BE49-F238E27FC236}">
                <a16:creationId xmlns:a16="http://schemas.microsoft.com/office/drawing/2014/main" id="{E8B5CEC6-0F6B-4FCF-9CFB-3039DE11EE30}"/>
              </a:ext>
            </a:extLst>
          </p:cNvPr>
          <p:cNvSpPr/>
          <p:nvPr/>
        </p:nvSpPr>
        <p:spPr bwMode="gray">
          <a:xfrm>
            <a:off x="7350201" y="427727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9" name="Oval 38">
            <a:extLst>
              <a:ext uri="{FF2B5EF4-FFF2-40B4-BE49-F238E27FC236}">
                <a16:creationId xmlns:a16="http://schemas.microsoft.com/office/drawing/2014/main" id="{C9F53EBE-2D27-4A22-9F94-385A0B5CD332}"/>
              </a:ext>
            </a:extLst>
          </p:cNvPr>
          <p:cNvSpPr/>
          <p:nvPr/>
        </p:nvSpPr>
        <p:spPr bwMode="gray">
          <a:xfrm>
            <a:off x="1733380" y="555303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Tree>
    <p:extLst>
      <p:ext uri="{BB962C8B-B14F-4D97-AF65-F5344CB8AC3E}">
        <p14:creationId xmlns:p14="http://schemas.microsoft.com/office/powerpoint/2010/main" val="292116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Against a PO</a:t>
            </a:r>
            <a:br>
              <a:rPr lang="en-US" dirty="0"/>
            </a:br>
            <a:r>
              <a:rPr lang="en-US" sz="2000" b="0" dirty="0"/>
              <a:t>Detail Line Items</a:t>
            </a:r>
            <a:endParaRPr lang="en-US" dirty="0"/>
          </a:p>
        </p:txBody>
      </p:sp>
      <p:sp>
        <p:nvSpPr>
          <p:cNvPr id="11" name="TextBox 10">
            <a:extLst>
              <a:ext uri="{FF2B5EF4-FFF2-40B4-BE49-F238E27FC236}">
                <a16:creationId xmlns:a16="http://schemas.microsoft.com/office/drawing/2014/main" id="{9B7BA9FC-F338-4DD1-B101-B3A066B904AF}"/>
              </a:ext>
            </a:extLst>
          </p:cNvPr>
          <p:cNvSpPr txBox="1"/>
          <p:nvPr/>
        </p:nvSpPr>
        <p:spPr>
          <a:xfrm>
            <a:off x="504001" y="1490354"/>
            <a:ext cx="8417255" cy="419939"/>
          </a:xfrm>
          <a:prstGeom prst="rect">
            <a:avLst/>
          </a:prstGeom>
          <a:noFill/>
        </p:spPr>
        <p:txBody>
          <a:bodyPr wrap="square" lIns="0" tIns="0" rIns="0" bIns="0" rtlCol="0" anchor="t">
            <a:noAutofit/>
          </a:bodyPr>
          <a:lstStyle/>
          <a:p>
            <a:pPr marL="342900" indent="-342900">
              <a:lnSpc>
                <a:spcPts val="1700"/>
              </a:lnSpc>
              <a:spcBef>
                <a:spcPts val="0"/>
              </a:spcBef>
              <a:spcAft>
                <a:spcPts val="600"/>
              </a:spcAft>
              <a:buClr>
                <a:srgbClr val="F0AB00"/>
              </a:buClr>
              <a:buSzPct val="100000"/>
              <a:buFont typeface="+mj-lt"/>
              <a:buAutoNum type="arabicPeriod" startAt="6"/>
            </a:pPr>
            <a:r>
              <a:rPr lang="en-US" sz="1400" b="1" dirty="0">
                <a:latin typeface="+mj-lt"/>
              </a:rPr>
              <a:t>Additional information </a:t>
            </a:r>
            <a:r>
              <a:rPr lang="en-US" sz="1400" dirty="0">
                <a:latin typeface="+mj-lt"/>
              </a:rPr>
              <a:t>can be viewed at the Line Item Level by editing a Line Item. </a:t>
            </a:r>
          </a:p>
        </p:txBody>
      </p:sp>
      <p:grpSp>
        <p:nvGrpSpPr>
          <p:cNvPr id="17" name="Group 16">
            <a:extLst>
              <a:ext uri="{FF2B5EF4-FFF2-40B4-BE49-F238E27FC236}">
                <a16:creationId xmlns:a16="http://schemas.microsoft.com/office/drawing/2014/main" id="{15858D6E-E4A1-44A7-9DAD-15DC1AA81792}"/>
              </a:ext>
            </a:extLst>
          </p:cNvPr>
          <p:cNvGrpSpPr/>
          <p:nvPr/>
        </p:nvGrpSpPr>
        <p:grpSpPr>
          <a:xfrm>
            <a:off x="2098134" y="1888648"/>
            <a:ext cx="2344232" cy="879316"/>
            <a:chOff x="713293" y="1888648"/>
            <a:chExt cx="2344232" cy="879316"/>
          </a:xfrm>
        </p:grpSpPr>
        <p:pic>
          <p:nvPicPr>
            <p:cNvPr id="12" name="Picture 11">
              <a:extLst>
                <a:ext uri="{FF2B5EF4-FFF2-40B4-BE49-F238E27FC236}">
                  <a16:creationId xmlns:a16="http://schemas.microsoft.com/office/drawing/2014/main" id="{E1172327-32C5-45D5-9A0D-C58AF0720F6F}"/>
                </a:ext>
              </a:extLst>
            </p:cNvPr>
            <p:cNvPicPr>
              <a:picLocks noChangeAspect="1"/>
            </p:cNvPicPr>
            <p:nvPr/>
          </p:nvPicPr>
          <p:blipFill>
            <a:blip r:embed="rId2"/>
            <a:stretch>
              <a:fillRect/>
            </a:stretch>
          </p:blipFill>
          <p:spPr>
            <a:xfrm>
              <a:off x="713293" y="1931939"/>
              <a:ext cx="2344232" cy="836025"/>
            </a:xfrm>
            <a:prstGeom prst="rect">
              <a:avLst/>
            </a:prstGeom>
            <a:ln>
              <a:solidFill>
                <a:schemeClr val="tx1"/>
              </a:solidFill>
            </a:ln>
          </p:spPr>
        </p:pic>
        <p:sp>
          <p:nvSpPr>
            <p:cNvPr id="15" name="Oval 14">
              <a:extLst>
                <a:ext uri="{FF2B5EF4-FFF2-40B4-BE49-F238E27FC236}">
                  <a16:creationId xmlns:a16="http://schemas.microsoft.com/office/drawing/2014/main" id="{B010F6F1-5DC0-4932-A10E-D0827A0EF4C1}"/>
                </a:ext>
              </a:extLst>
            </p:cNvPr>
            <p:cNvSpPr/>
            <p:nvPr/>
          </p:nvSpPr>
          <p:spPr bwMode="gray">
            <a:xfrm>
              <a:off x="977790" y="188864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8" name="object 31">
            <a:hlinkClick r:id="rId3" action="ppaction://hlinksldjump"/>
            <a:extLst>
              <a:ext uri="{FF2B5EF4-FFF2-40B4-BE49-F238E27FC236}">
                <a16:creationId xmlns:a16="http://schemas.microsoft.com/office/drawing/2014/main" id="{1A5E618D-C3A0-4D3B-A2C1-7B958983F179}"/>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9" name="object 29">
            <a:hlinkClick r:id="rId3" action="ppaction://hlinksldjump"/>
            <a:extLst>
              <a:ext uri="{FF2B5EF4-FFF2-40B4-BE49-F238E27FC236}">
                <a16:creationId xmlns:a16="http://schemas.microsoft.com/office/drawing/2014/main" id="{FCD5ABAD-566E-458D-BE18-7452132082AE}"/>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0" name="object 31">
            <a:hlinkClick r:id="rId4" action="ppaction://hlinksldjump"/>
            <a:extLst>
              <a:ext uri="{FF2B5EF4-FFF2-40B4-BE49-F238E27FC236}">
                <a16:creationId xmlns:a16="http://schemas.microsoft.com/office/drawing/2014/main" id="{C3B5516B-F0C6-4127-9FAB-BDD69977D02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1" name="object 48">
            <a:extLst>
              <a:ext uri="{FF2B5EF4-FFF2-40B4-BE49-F238E27FC236}">
                <a16:creationId xmlns:a16="http://schemas.microsoft.com/office/drawing/2014/main" id="{918AB928-BB7A-4B78-9E52-8EBE71D4E83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2" name="object 31">
            <a:hlinkClick r:id="rId5" action="ppaction://hlinksldjump"/>
            <a:extLst>
              <a:ext uri="{FF2B5EF4-FFF2-40B4-BE49-F238E27FC236}">
                <a16:creationId xmlns:a16="http://schemas.microsoft.com/office/drawing/2014/main" id="{BA37D189-7B58-4A63-B358-C1C76D7DA1FB}"/>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341E0182-05D9-469B-9C41-1C6BDB3837E5}"/>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6" action="ppaction://hlinksldjump"/>
            <a:extLst>
              <a:ext uri="{FF2B5EF4-FFF2-40B4-BE49-F238E27FC236}">
                <a16:creationId xmlns:a16="http://schemas.microsoft.com/office/drawing/2014/main" id="{B4A3C4CA-7753-40F1-81ED-ED63965BB13F}"/>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141069E1-2242-4658-89DB-D14AC7FAAC8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EA8C062E-519E-4A10-9BDE-A1A728615B81}"/>
              </a:ext>
            </a:extLst>
          </p:cNvPr>
          <p:cNvPicPr>
            <a:picLocks noChangeAspect="1"/>
          </p:cNvPicPr>
          <p:nvPr/>
        </p:nvPicPr>
        <p:blipFill>
          <a:blip r:embed="rId7"/>
          <a:stretch>
            <a:fillRect/>
          </a:stretch>
        </p:blipFill>
        <p:spPr>
          <a:xfrm>
            <a:off x="4706863" y="1914786"/>
            <a:ext cx="6408178" cy="836025"/>
          </a:xfrm>
          <a:prstGeom prst="rect">
            <a:avLst/>
          </a:prstGeom>
        </p:spPr>
      </p:pic>
      <p:sp>
        <p:nvSpPr>
          <p:cNvPr id="26" name="Oval 25">
            <a:extLst>
              <a:ext uri="{FF2B5EF4-FFF2-40B4-BE49-F238E27FC236}">
                <a16:creationId xmlns:a16="http://schemas.microsoft.com/office/drawing/2014/main" id="{9627CE41-FC9B-4725-9EE0-98108E2A5E2D}"/>
              </a:ext>
            </a:extLst>
          </p:cNvPr>
          <p:cNvSpPr/>
          <p:nvPr/>
        </p:nvSpPr>
        <p:spPr bwMode="gray">
          <a:xfrm>
            <a:off x="4631444" y="205993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B2DC23CC-F5D3-4DDC-960E-33BA50295150}"/>
              </a:ext>
            </a:extLst>
          </p:cNvPr>
          <p:cNvPicPr>
            <a:picLocks noChangeAspect="1"/>
          </p:cNvPicPr>
          <p:nvPr/>
        </p:nvPicPr>
        <p:blipFill>
          <a:blip r:embed="rId8"/>
          <a:stretch>
            <a:fillRect/>
          </a:stretch>
        </p:blipFill>
        <p:spPr>
          <a:xfrm>
            <a:off x="2472247" y="2929386"/>
            <a:ext cx="8475534" cy="3299201"/>
          </a:xfrm>
          <a:prstGeom prst="rect">
            <a:avLst/>
          </a:prstGeom>
        </p:spPr>
      </p:pic>
    </p:spTree>
    <p:extLst>
      <p:ext uri="{BB962C8B-B14F-4D97-AF65-F5344CB8AC3E}">
        <p14:creationId xmlns:p14="http://schemas.microsoft.com/office/powerpoint/2010/main" val="404948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Against a PO</a:t>
            </a:r>
            <a:br>
              <a:rPr lang="en-US" dirty="0"/>
            </a:br>
            <a:r>
              <a:rPr lang="en-US" sz="2000" b="0" dirty="0"/>
              <a:t>Line Item Comments</a:t>
            </a:r>
            <a:r>
              <a:rPr lang="en-US" sz="2000" b="0" dirty="0">
                <a:solidFill>
                  <a:srgbClr val="FF0000"/>
                </a:solidFill>
              </a:rPr>
              <a:t> </a:t>
            </a:r>
            <a:endParaRPr lang="en-US" dirty="0"/>
          </a:p>
        </p:txBody>
      </p:sp>
      <p:sp>
        <p:nvSpPr>
          <p:cNvPr id="11" name="TextBox 10">
            <a:extLst>
              <a:ext uri="{FF2B5EF4-FFF2-40B4-BE49-F238E27FC236}">
                <a16:creationId xmlns:a16="http://schemas.microsoft.com/office/drawing/2014/main" id="{125CF9F3-2895-4C17-9577-D2786292AD2D}"/>
              </a:ext>
            </a:extLst>
          </p:cNvPr>
          <p:cNvSpPr txBox="1"/>
          <p:nvPr/>
        </p:nvSpPr>
        <p:spPr>
          <a:xfrm>
            <a:off x="504001" y="1512000"/>
            <a:ext cx="8417255" cy="1253598"/>
          </a:xfrm>
          <a:prstGeom prst="rect">
            <a:avLst/>
          </a:prstGeom>
          <a:noFill/>
        </p:spPr>
        <p:txBody>
          <a:bodyPr wrap="square" lIns="0" tIns="0" rIns="0" bIns="0" rtlCol="0" anchor="t">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To add comments at the line items select </a:t>
            </a:r>
            <a:r>
              <a:rPr lang="en-US" sz="1400" b="1" dirty="0">
                <a:latin typeface="+mj-lt"/>
              </a:rPr>
              <a:t>Line Items</a:t>
            </a:r>
            <a:r>
              <a:rPr lang="en-US" sz="1400" dirty="0">
                <a:latin typeface="+mj-lt"/>
              </a:rPr>
              <a:t>, then click at Line Item </a:t>
            </a:r>
            <a:r>
              <a:rPr lang="en-US" sz="1400" b="1" dirty="0">
                <a:latin typeface="+mj-lt"/>
              </a:rPr>
              <a:t>Actions &gt;Add &gt; Comments</a:t>
            </a:r>
            <a:r>
              <a:rPr lang="en-US" sz="1400" dirty="0">
                <a:latin typeface="+mj-lt"/>
              </a:rPr>
              <a:t>.</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Upon refresh or </a:t>
            </a:r>
            <a:r>
              <a:rPr lang="en-US" sz="1400" b="1" dirty="0">
                <a:latin typeface="+mj-lt"/>
              </a:rPr>
              <a:t>Update</a:t>
            </a:r>
            <a:r>
              <a:rPr lang="en-US" sz="1400" dirty="0">
                <a:latin typeface="+mj-lt"/>
              </a:rPr>
              <a:t>, the Comments field will display. Enter applicable Comments in this field.</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Click </a:t>
            </a:r>
            <a:r>
              <a:rPr lang="en-US" sz="1400" b="1" dirty="0">
                <a:latin typeface="+mj-lt"/>
              </a:rPr>
              <a:t>Next</a:t>
            </a:r>
            <a:r>
              <a:rPr lang="en-US" sz="1400" dirty="0">
                <a:latin typeface="+mj-lt"/>
              </a:rPr>
              <a:t>.</a:t>
            </a:r>
          </a:p>
        </p:txBody>
      </p:sp>
      <p:grpSp>
        <p:nvGrpSpPr>
          <p:cNvPr id="12" name="Group 11">
            <a:extLst>
              <a:ext uri="{FF2B5EF4-FFF2-40B4-BE49-F238E27FC236}">
                <a16:creationId xmlns:a16="http://schemas.microsoft.com/office/drawing/2014/main" id="{395C12AC-5D73-4576-B25B-C7AA628BE35E}"/>
              </a:ext>
            </a:extLst>
          </p:cNvPr>
          <p:cNvGrpSpPr/>
          <p:nvPr/>
        </p:nvGrpSpPr>
        <p:grpSpPr>
          <a:xfrm>
            <a:off x="1903488" y="5125710"/>
            <a:ext cx="8388200" cy="671582"/>
            <a:chOff x="324000" y="5497525"/>
            <a:chExt cx="8388200" cy="671582"/>
          </a:xfrm>
        </p:grpSpPr>
        <p:pic>
          <p:nvPicPr>
            <p:cNvPr id="13" name="Picture 12">
              <a:extLst>
                <a:ext uri="{FF2B5EF4-FFF2-40B4-BE49-F238E27FC236}">
                  <a16:creationId xmlns:a16="http://schemas.microsoft.com/office/drawing/2014/main" id="{6726AC75-3D2E-4402-8985-41B812471063}"/>
                </a:ext>
              </a:extLst>
            </p:cNvPr>
            <p:cNvPicPr>
              <a:picLocks noChangeAspect="1"/>
            </p:cNvPicPr>
            <p:nvPr/>
          </p:nvPicPr>
          <p:blipFill>
            <a:blip r:embed="rId2"/>
            <a:stretch>
              <a:fillRect/>
            </a:stretch>
          </p:blipFill>
          <p:spPr>
            <a:xfrm>
              <a:off x="324000" y="5497525"/>
              <a:ext cx="8388200" cy="671582"/>
            </a:xfrm>
            <a:prstGeom prst="rect">
              <a:avLst/>
            </a:prstGeom>
            <a:ln>
              <a:solidFill>
                <a:schemeClr val="tx1"/>
              </a:solidFill>
            </a:ln>
          </p:spPr>
        </p:pic>
        <p:sp>
          <p:nvSpPr>
            <p:cNvPr id="14" name="Oval 13">
              <a:extLst>
                <a:ext uri="{FF2B5EF4-FFF2-40B4-BE49-F238E27FC236}">
                  <a16:creationId xmlns:a16="http://schemas.microsoft.com/office/drawing/2014/main" id="{B79AED6B-0423-45EA-A30E-3FFEB0F1C35A}"/>
                </a:ext>
              </a:extLst>
            </p:cNvPr>
            <p:cNvSpPr/>
            <p:nvPr/>
          </p:nvSpPr>
          <p:spPr bwMode="gray">
            <a:xfrm>
              <a:off x="1176502" y="581886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grpSp>
        <p:nvGrpSpPr>
          <p:cNvPr id="15" name="Group 14">
            <a:extLst>
              <a:ext uri="{FF2B5EF4-FFF2-40B4-BE49-F238E27FC236}">
                <a16:creationId xmlns:a16="http://schemas.microsoft.com/office/drawing/2014/main" id="{818E8E0B-3AA8-48A8-9533-62D17EB4C36C}"/>
              </a:ext>
            </a:extLst>
          </p:cNvPr>
          <p:cNvGrpSpPr/>
          <p:nvPr/>
        </p:nvGrpSpPr>
        <p:grpSpPr>
          <a:xfrm>
            <a:off x="1903488" y="2747829"/>
            <a:ext cx="8388200" cy="2243281"/>
            <a:chOff x="324001" y="2765598"/>
            <a:chExt cx="8388200" cy="2243281"/>
          </a:xfrm>
        </p:grpSpPr>
        <p:pic>
          <p:nvPicPr>
            <p:cNvPr id="16" name="Picture 15">
              <a:extLst>
                <a:ext uri="{FF2B5EF4-FFF2-40B4-BE49-F238E27FC236}">
                  <a16:creationId xmlns:a16="http://schemas.microsoft.com/office/drawing/2014/main" id="{A4D60EAA-A780-40F3-BF32-72A3BC465DDF}"/>
                </a:ext>
              </a:extLst>
            </p:cNvPr>
            <p:cNvPicPr>
              <a:picLocks noChangeAspect="1"/>
            </p:cNvPicPr>
            <p:nvPr/>
          </p:nvPicPr>
          <p:blipFill>
            <a:blip r:embed="rId3"/>
            <a:stretch>
              <a:fillRect/>
            </a:stretch>
          </p:blipFill>
          <p:spPr>
            <a:xfrm>
              <a:off x="324001" y="2765598"/>
              <a:ext cx="8388200" cy="2243281"/>
            </a:xfrm>
            <a:prstGeom prst="rect">
              <a:avLst/>
            </a:prstGeom>
            <a:ln>
              <a:solidFill>
                <a:schemeClr val="tx1"/>
              </a:solidFill>
            </a:ln>
          </p:spPr>
        </p:pic>
        <p:sp>
          <p:nvSpPr>
            <p:cNvPr id="17" name="Oval 16">
              <a:extLst>
                <a:ext uri="{FF2B5EF4-FFF2-40B4-BE49-F238E27FC236}">
                  <a16:creationId xmlns:a16="http://schemas.microsoft.com/office/drawing/2014/main" id="{00372357-FC08-437D-913C-A03FE43B3517}"/>
                </a:ext>
              </a:extLst>
            </p:cNvPr>
            <p:cNvSpPr/>
            <p:nvPr/>
          </p:nvSpPr>
          <p:spPr bwMode="gray">
            <a:xfrm>
              <a:off x="1348945" y="458655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8" name="Oval 17">
              <a:extLst>
                <a:ext uri="{FF2B5EF4-FFF2-40B4-BE49-F238E27FC236}">
                  <a16:creationId xmlns:a16="http://schemas.microsoft.com/office/drawing/2014/main" id="{9782E28D-C383-4DE7-8598-5024EDF92947}"/>
                </a:ext>
              </a:extLst>
            </p:cNvPr>
            <p:cNvSpPr/>
            <p:nvPr/>
          </p:nvSpPr>
          <p:spPr bwMode="gray">
            <a:xfrm>
              <a:off x="8305453" y="345700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9" name="object 31">
            <a:hlinkClick r:id="rId4" action="ppaction://hlinksldjump"/>
            <a:extLst>
              <a:ext uri="{FF2B5EF4-FFF2-40B4-BE49-F238E27FC236}">
                <a16:creationId xmlns:a16="http://schemas.microsoft.com/office/drawing/2014/main" id="{2E0AAC55-54E7-4507-BB83-F432428B70D6}"/>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280F7C8B-0083-4657-B7CE-D81606911AA3}"/>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5313AA45-6A0C-4CB8-B681-0C63023B066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133B0878-1A4E-41AD-BFCF-E0A5D7BDD4E3}"/>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6" action="ppaction://hlinksldjump"/>
            <a:extLst>
              <a:ext uri="{FF2B5EF4-FFF2-40B4-BE49-F238E27FC236}">
                <a16:creationId xmlns:a16="http://schemas.microsoft.com/office/drawing/2014/main" id="{B9E301DB-EE44-43E4-86F2-C679B72F807B}"/>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0F9DBE12-C98B-43D3-A993-0AC8396FCF9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CA550952-4C7E-4BB7-9CFC-C2DABF77F20F}"/>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DA01D87-4AEE-4422-812A-6E86D7EAE04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69875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02253E-A71A-44B5-B2E4-AD85D9AECA09}"/>
              </a:ext>
            </a:extLst>
          </p:cNvPr>
          <p:cNvPicPr>
            <a:picLocks noChangeAspect="1"/>
          </p:cNvPicPr>
          <p:nvPr/>
        </p:nvPicPr>
        <p:blipFill>
          <a:blip r:embed="rId2"/>
          <a:stretch>
            <a:fillRect/>
          </a:stretch>
        </p:blipFill>
        <p:spPr>
          <a:xfrm>
            <a:off x="5401488" y="4656115"/>
            <a:ext cx="5883961" cy="1611340"/>
          </a:xfrm>
          <a:prstGeom prst="rect">
            <a:avLst/>
          </a:prstGeom>
        </p:spPr>
      </p:pic>
      <p:pic>
        <p:nvPicPr>
          <p:cNvPr id="30" name="Picture 29">
            <a:extLst>
              <a:ext uri="{FF2B5EF4-FFF2-40B4-BE49-F238E27FC236}">
                <a16:creationId xmlns:a16="http://schemas.microsoft.com/office/drawing/2014/main" id="{7FEE0895-5A85-42F0-9F9E-7082EC45A350}"/>
              </a:ext>
            </a:extLst>
          </p:cNvPr>
          <p:cNvPicPr>
            <a:picLocks noChangeAspect="1"/>
          </p:cNvPicPr>
          <p:nvPr/>
        </p:nvPicPr>
        <p:blipFill>
          <a:blip r:embed="rId3"/>
          <a:stretch>
            <a:fillRect/>
          </a:stretch>
        </p:blipFill>
        <p:spPr>
          <a:xfrm>
            <a:off x="8282061" y="2227363"/>
            <a:ext cx="2246045" cy="392903"/>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Against a PO</a:t>
            </a:r>
            <a:br>
              <a:rPr lang="en-US" dirty="0"/>
            </a:br>
            <a:r>
              <a:rPr lang="en-US" sz="2000" b="0" dirty="0"/>
              <a:t>Review, Save, or Submit to Customer</a:t>
            </a:r>
            <a:endParaRPr lang="en-US" dirty="0"/>
          </a:p>
        </p:txBody>
      </p:sp>
      <p:sp>
        <p:nvSpPr>
          <p:cNvPr id="11" name="Rectangle 10">
            <a:extLst>
              <a:ext uri="{FF2B5EF4-FFF2-40B4-BE49-F238E27FC236}">
                <a16:creationId xmlns:a16="http://schemas.microsoft.com/office/drawing/2014/main" id="{26EBA6E6-8B36-4A8B-A7B2-D6CEE0A7CCF6}"/>
              </a:ext>
            </a:extLst>
          </p:cNvPr>
          <p:cNvSpPr/>
          <p:nvPr/>
        </p:nvSpPr>
        <p:spPr>
          <a:xfrm>
            <a:off x="514622" y="1382102"/>
            <a:ext cx="4624537" cy="4185761"/>
          </a:xfrm>
          <a:prstGeom prst="rect">
            <a:avLst/>
          </a:prstGeom>
        </p:spPr>
        <p:txBody>
          <a:bodyPr wrap="square">
            <a:spAutoFit/>
          </a:bodyPr>
          <a:lstStyle/>
          <a:p>
            <a:pPr marL="342900" indent="-342900">
              <a:buClr>
                <a:srgbClr val="F0AB00"/>
              </a:buClr>
              <a:buSzPct val="100000"/>
              <a:buFont typeface="+mj-lt"/>
              <a:buAutoNum type="arabicPeriod"/>
            </a:pPr>
            <a:r>
              <a:rPr lang="en-US" sz="1400" b="1" dirty="0">
                <a:solidFill>
                  <a:srgbClr val="000000"/>
                </a:solidFill>
                <a:cs typeface="Arial" charset="0"/>
              </a:rPr>
              <a:t>Review</a:t>
            </a:r>
            <a:r>
              <a:rPr lang="en-US" sz="1400" dirty="0">
                <a:solidFill>
                  <a:srgbClr val="000000"/>
                </a:solidFill>
                <a:cs typeface="Arial" charset="0"/>
              </a:rPr>
              <a:t> your invoice for </a:t>
            </a:r>
            <a:r>
              <a:rPr lang="en-US" altLang="ja-JP" sz="1400" dirty="0">
                <a:solidFill>
                  <a:srgbClr val="000000"/>
                </a:solidFill>
                <a:ea typeface="ＭＳ Ｐゴシック" charset="-128"/>
                <a:cs typeface="Arial" charset="0"/>
              </a:rPr>
              <a:t>accuracy from the Review page. Scroll down the page to view  all line item details and invoice totals.</a:t>
            </a:r>
          </a:p>
          <a:p>
            <a:pPr marL="342900" indent="-342900">
              <a:buClr>
                <a:srgbClr val="F0AB00"/>
              </a:buClr>
              <a:buSzPct val="100000"/>
              <a:buFont typeface="+mj-lt"/>
              <a:buAutoNum type="arabicPeriod"/>
            </a:pPr>
            <a:endParaRPr lang="en-US" altLang="ja-JP" sz="1400" dirty="0">
              <a:solidFill>
                <a:srgbClr val="000000"/>
              </a:solidFill>
              <a:ea typeface="ＭＳ Ｐゴシック" charset="-128"/>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If no changes are needed, click </a:t>
            </a:r>
            <a:r>
              <a:rPr lang="en-US" sz="1400" b="1" dirty="0">
                <a:solidFill>
                  <a:srgbClr val="000000"/>
                </a:solidFill>
                <a:cs typeface="Arial" charset="0"/>
              </a:rPr>
              <a:t>Submit </a:t>
            </a:r>
            <a:r>
              <a:rPr lang="en-US" sz="1400" dirty="0">
                <a:solidFill>
                  <a:srgbClr val="000000"/>
                </a:solidFill>
                <a:cs typeface="Arial" charset="0"/>
              </a:rPr>
              <a:t>to send the invoice to </a:t>
            </a:r>
            <a:r>
              <a:rPr lang="en-US" altLang="ja-JP" sz="1400" dirty="0">
                <a:solidFill>
                  <a:srgbClr val="000000"/>
                </a:solidFill>
                <a:ea typeface="ＭＳ Ｐゴシック" charset="-128"/>
              </a:rPr>
              <a:t>T-Mobile </a:t>
            </a:r>
            <a:r>
              <a:rPr lang="en-US" sz="1400" dirty="0">
                <a:solidFill>
                  <a:srgbClr val="000000"/>
                </a:solidFill>
                <a:cs typeface="Arial" charset="0"/>
              </a:rPr>
              <a:t>.  </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If changes are needed, click </a:t>
            </a:r>
            <a:r>
              <a:rPr lang="en-US" sz="1400" b="1" dirty="0">
                <a:solidFill>
                  <a:srgbClr val="000000"/>
                </a:solidFill>
                <a:cs typeface="Arial" charset="0"/>
              </a:rPr>
              <a:t>Previous</a:t>
            </a:r>
            <a:r>
              <a:rPr lang="en-US" sz="1400" dirty="0">
                <a:solidFill>
                  <a:srgbClr val="000000"/>
                </a:solidFill>
                <a:cs typeface="Arial" charset="0"/>
              </a:rPr>
              <a:t> to return to previous screens and make corrections before submitting.</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Alternatively, </a:t>
            </a:r>
            <a:r>
              <a:rPr lang="en-US" sz="1400" b="1" dirty="0">
                <a:solidFill>
                  <a:srgbClr val="000000"/>
                </a:solidFill>
                <a:cs typeface="Arial" charset="0"/>
              </a:rPr>
              <a:t>Save </a:t>
            </a:r>
            <a:r>
              <a:rPr lang="en-US" sz="1400" dirty="0">
                <a:solidFill>
                  <a:srgbClr val="000000"/>
                </a:solidFill>
                <a:cs typeface="Arial" charset="0"/>
              </a:rPr>
              <a:t>your invoice at anytime during invoice creation to work on it later. </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You may resume working on the invoice by selecting it from </a:t>
            </a:r>
            <a:r>
              <a:rPr lang="en-US" sz="1400" b="1" dirty="0">
                <a:solidFill>
                  <a:srgbClr val="000000"/>
                </a:solidFill>
                <a:cs typeface="Arial" charset="0"/>
              </a:rPr>
              <a:t>Invoices&gt;Drafts</a:t>
            </a:r>
            <a:r>
              <a:rPr lang="en-US" sz="1400" dirty="0">
                <a:solidFill>
                  <a:srgbClr val="000000"/>
                </a:solidFill>
                <a:cs typeface="Arial" charset="0"/>
              </a:rPr>
              <a:t> on your Home page. </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Arial" panose="020B0604020202020204" pitchFamily="34" charset="0"/>
              <a:buChar char="•"/>
            </a:pPr>
            <a:r>
              <a:rPr lang="en-US" sz="1400" dirty="0">
                <a:solidFill>
                  <a:srgbClr val="000000"/>
                </a:solidFill>
                <a:cs typeface="Arial" charset="0"/>
              </a:rPr>
              <a:t>Note: You can keep draft invoices for up to 7 days.</a:t>
            </a:r>
          </a:p>
        </p:txBody>
      </p:sp>
      <p:pic>
        <p:nvPicPr>
          <p:cNvPr id="12" name="Picture 11">
            <a:extLst>
              <a:ext uri="{FF2B5EF4-FFF2-40B4-BE49-F238E27FC236}">
                <a16:creationId xmlns:a16="http://schemas.microsoft.com/office/drawing/2014/main" id="{7DBEB753-3F66-416B-90D8-5ED6BB62EC5B}"/>
              </a:ext>
            </a:extLst>
          </p:cNvPr>
          <p:cNvPicPr>
            <a:picLocks noChangeAspect="1"/>
          </p:cNvPicPr>
          <p:nvPr/>
        </p:nvPicPr>
        <p:blipFill>
          <a:blip r:embed="rId4"/>
          <a:stretch>
            <a:fillRect/>
          </a:stretch>
        </p:blipFill>
        <p:spPr>
          <a:xfrm>
            <a:off x="5408540" y="1383864"/>
            <a:ext cx="2740312" cy="3160309"/>
          </a:xfrm>
          <a:prstGeom prst="rect">
            <a:avLst/>
          </a:prstGeom>
          <a:ln>
            <a:solidFill>
              <a:schemeClr val="tx1"/>
            </a:solidFill>
          </a:ln>
        </p:spPr>
      </p:pic>
      <p:grpSp>
        <p:nvGrpSpPr>
          <p:cNvPr id="13" name="Group 12">
            <a:extLst>
              <a:ext uri="{FF2B5EF4-FFF2-40B4-BE49-F238E27FC236}">
                <a16:creationId xmlns:a16="http://schemas.microsoft.com/office/drawing/2014/main" id="{24505685-BE18-41F2-BACD-DBF8E72323DA}"/>
              </a:ext>
            </a:extLst>
          </p:cNvPr>
          <p:cNvGrpSpPr/>
          <p:nvPr/>
        </p:nvGrpSpPr>
        <p:grpSpPr>
          <a:xfrm>
            <a:off x="5419906" y="930538"/>
            <a:ext cx="4987946" cy="307007"/>
            <a:chOff x="324001" y="874420"/>
            <a:chExt cx="7063092" cy="401194"/>
          </a:xfrm>
        </p:grpSpPr>
        <p:pic>
          <p:nvPicPr>
            <p:cNvPr id="14" name="Picture 13">
              <a:extLst>
                <a:ext uri="{FF2B5EF4-FFF2-40B4-BE49-F238E27FC236}">
                  <a16:creationId xmlns:a16="http://schemas.microsoft.com/office/drawing/2014/main" id="{8C78DBB9-0AF3-4D0C-931C-575DF9E6E7B6}"/>
                </a:ext>
              </a:extLst>
            </p:cNvPr>
            <p:cNvPicPr>
              <a:picLocks noChangeAspect="1"/>
            </p:cNvPicPr>
            <p:nvPr/>
          </p:nvPicPr>
          <p:blipFill rotWithShape="1">
            <a:blip r:embed="rId5"/>
            <a:srcRect t="1545" r="36626"/>
            <a:stretch/>
          </p:blipFill>
          <p:spPr>
            <a:xfrm>
              <a:off x="324001" y="881744"/>
              <a:ext cx="7056515" cy="393870"/>
            </a:xfrm>
            <a:prstGeom prst="rect">
              <a:avLst/>
            </a:prstGeom>
            <a:ln>
              <a:solidFill>
                <a:schemeClr val="tx1"/>
              </a:solidFill>
            </a:ln>
          </p:spPr>
        </p:pic>
        <p:pic>
          <p:nvPicPr>
            <p:cNvPr id="15" name="Picture 14">
              <a:extLst>
                <a:ext uri="{FF2B5EF4-FFF2-40B4-BE49-F238E27FC236}">
                  <a16:creationId xmlns:a16="http://schemas.microsoft.com/office/drawing/2014/main" id="{64C8409E-4B3B-44FD-B3F4-2ECE5F7424F5}"/>
                </a:ext>
              </a:extLst>
            </p:cNvPr>
            <p:cNvPicPr>
              <a:picLocks noChangeAspect="1"/>
            </p:cNvPicPr>
            <p:nvPr/>
          </p:nvPicPr>
          <p:blipFill>
            <a:blip r:embed="rId6"/>
            <a:stretch>
              <a:fillRect/>
            </a:stretch>
          </p:blipFill>
          <p:spPr>
            <a:xfrm>
              <a:off x="3081793" y="874420"/>
              <a:ext cx="4305300" cy="390525"/>
            </a:xfrm>
            <a:prstGeom prst="rect">
              <a:avLst/>
            </a:prstGeom>
            <a:ln>
              <a:solidFill>
                <a:schemeClr val="tx1"/>
              </a:solidFill>
            </a:ln>
          </p:spPr>
        </p:pic>
      </p:grpSp>
      <p:sp>
        <p:nvSpPr>
          <p:cNvPr id="17" name="Oval 16">
            <a:extLst>
              <a:ext uri="{FF2B5EF4-FFF2-40B4-BE49-F238E27FC236}">
                <a16:creationId xmlns:a16="http://schemas.microsoft.com/office/drawing/2014/main" id="{F5EFF4A4-24AF-42DB-B4FE-2CFEC06DE64D}"/>
              </a:ext>
            </a:extLst>
          </p:cNvPr>
          <p:cNvSpPr/>
          <p:nvPr/>
        </p:nvSpPr>
        <p:spPr bwMode="gray">
          <a:xfrm>
            <a:off x="7928585" y="97392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
        <p:nvSpPr>
          <p:cNvPr id="19" name="TextBox 18">
            <a:extLst>
              <a:ext uri="{FF2B5EF4-FFF2-40B4-BE49-F238E27FC236}">
                <a16:creationId xmlns:a16="http://schemas.microsoft.com/office/drawing/2014/main" id="{3485E57C-34BE-4019-A4CE-98594EA6973E}"/>
              </a:ext>
            </a:extLst>
          </p:cNvPr>
          <p:cNvSpPr txBox="1"/>
          <p:nvPr/>
        </p:nvSpPr>
        <p:spPr>
          <a:xfrm>
            <a:off x="8369074" y="2845163"/>
            <a:ext cx="1923143" cy="1077218"/>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400" b="1" kern="0" dirty="0">
                <a:solidFill>
                  <a:srgbClr val="000000"/>
                </a:solidFill>
                <a:ea typeface="Arial Unicode MS" pitchFamily="34" charset="-128"/>
                <a:cs typeface="Arial Unicode MS" pitchFamily="34" charset="-128"/>
              </a:rPr>
              <a:t>Note:</a:t>
            </a:r>
            <a:r>
              <a:rPr lang="en-US" sz="1400" kern="0" dirty="0">
                <a:solidFill>
                  <a:srgbClr val="000000"/>
                </a:solidFill>
                <a:ea typeface="Arial Unicode MS" pitchFamily="34" charset="-128"/>
                <a:cs typeface="Arial Unicode MS" pitchFamily="34" charset="-128"/>
              </a:rPr>
              <a:t> In the event of errors, there will be a notification in red where information must be corrected</a:t>
            </a:r>
            <a:endParaRPr lang="en-US" sz="1400" b="1" kern="0" dirty="0">
              <a:solidFill>
                <a:srgbClr val="000000"/>
              </a:solidFill>
              <a:ea typeface="Arial Unicode MS" pitchFamily="34" charset="-128"/>
              <a:cs typeface="Arial Unicode MS" pitchFamily="34" charset="-128"/>
            </a:endParaRPr>
          </a:p>
        </p:txBody>
      </p:sp>
      <p:sp>
        <p:nvSpPr>
          <p:cNvPr id="20" name="object 31">
            <a:hlinkClick r:id="rId7" action="ppaction://hlinksldjump"/>
            <a:extLst>
              <a:ext uri="{FF2B5EF4-FFF2-40B4-BE49-F238E27FC236}">
                <a16:creationId xmlns:a16="http://schemas.microsoft.com/office/drawing/2014/main" id="{3F60A51F-E1A2-4F2E-B9A8-3A214924ECF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7" action="ppaction://hlinksldjump"/>
            <a:extLst>
              <a:ext uri="{FF2B5EF4-FFF2-40B4-BE49-F238E27FC236}">
                <a16:creationId xmlns:a16="http://schemas.microsoft.com/office/drawing/2014/main" id="{A5220598-D0C8-4DF1-8CF2-D2888CC15703}"/>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8" action="ppaction://hlinksldjump"/>
            <a:extLst>
              <a:ext uri="{FF2B5EF4-FFF2-40B4-BE49-F238E27FC236}">
                <a16:creationId xmlns:a16="http://schemas.microsoft.com/office/drawing/2014/main" id="{FE5791AE-D3A3-4DEC-9CBA-4ACE3D66A69A}"/>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B6C82E5D-331D-468F-944F-D5256BA00B2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9" action="ppaction://hlinksldjump"/>
            <a:extLst>
              <a:ext uri="{FF2B5EF4-FFF2-40B4-BE49-F238E27FC236}">
                <a16:creationId xmlns:a16="http://schemas.microsoft.com/office/drawing/2014/main" id="{D1E57E82-3B36-4084-B537-7C079C74F8D2}"/>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10" action="ppaction://hlinksldjump"/>
            <a:extLst>
              <a:ext uri="{FF2B5EF4-FFF2-40B4-BE49-F238E27FC236}">
                <a16:creationId xmlns:a16="http://schemas.microsoft.com/office/drawing/2014/main" id="{11703DFC-0E32-433E-A713-64DDE4B97CB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10" action="ppaction://hlinksldjump"/>
            <a:extLst>
              <a:ext uri="{FF2B5EF4-FFF2-40B4-BE49-F238E27FC236}">
                <a16:creationId xmlns:a16="http://schemas.microsoft.com/office/drawing/2014/main" id="{CD6CB704-C2D4-48EF-B5B6-AC652422BAE0}"/>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10227C8A-C717-4649-B906-DB5C188E667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8" name="Oval 27">
            <a:extLst>
              <a:ext uri="{FF2B5EF4-FFF2-40B4-BE49-F238E27FC236}">
                <a16:creationId xmlns:a16="http://schemas.microsoft.com/office/drawing/2014/main" id="{75CD2AD3-C3A3-4FF3-9645-8284029090A6}"/>
              </a:ext>
            </a:extLst>
          </p:cNvPr>
          <p:cNvSpPr/>
          <p:nvPr/>
        </p:nvSpPr>
        <p:spPr bwMode="gray">
          <a:xfrm>
            <a:off x="9649081" y="598560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5</a:t>
            </a:r>
          </a:p>
        </p:txBody>
      </p:sp>
      <p:sp>
        <p:nvSpPr>
          <p:cNvPr id="29" name="Oval 28">
            <a:extLst>
              <a:ext uri="{FF2B5EF4-FFF2-40B4-BE49-F238E27FC236}">
                <a16:creationId xmlns:a16="http://schemas.microsoft.com/office/drawing/2014/main" id="{40556832-9952-4939-88C9-6A67CBA35A37}"/>
              </a:ext>
            </a:extLst>
          </p:cNvPr>
          <p:cNvSpPr/>
          <p:nvPr/>
        </p:nvSpPr>
        <p:spPr bwMode="gray">
          <a:xfrm>
            <a:off x="6224504" y="231427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31" name="Oval 30">
            <a:extLst>
              <a:ext uri="{FF2B5EF4-FFF2-40B4-BE49-F238E27FC236}">
                <a16:creationId xmlns:a16="http://schemas.microsoft.com/office/drawing/2014/main" id="{79BB8A9B-2980-486F-BDBB-F3C966BD24FB}"/>
              </a:ext>
            </a:extLst>
          </p:cNvPr>
          <p:cNvSpPr/>
          <p:nvPr/>
        </p:nvSpPr>
        <p:spPr bwMode="gray">
          <a:xfrm>
            <a:off x="8343469" y="225860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32" name="Oval 31">
            <a:extLst>
              <a:ext uri="{FF2B5EF4-FFF2-40B4-BE49-F238E27FC236}">
                <a16:creationId xmlns:a16="http://schemas.microsoft.com/office/drawing/2014/main" id="{B1BBFB27-2831-494B-8B5E-E38818C0AD3C}"/>
              </a:ext>
            </a:extLst>
          </p:cNvPr>
          <p:cNvSpPr/>
          <p:nvPr/>
        </p:nvSpPr>
        <p:spPr bwMode="gray">
          <a:xfrm>
            <a:off x="9874849" y="22836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Tree>
    <p:extLst>
      <p:ext uri="{BB962C8B-B14F-4D97-AF65-F5344CB8AC3E}">
        <p14:creationId xmlns:p14="http://schemas.microsoft.com/office/powerpoint/2010/main" val="400932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5752EC-C5BF-473C-AC7D-55088CD4D900}"/>
              </a:ext>
            </a:extLst>
          </p:cNvPr>
          <p:cNvPicPr>
            <a:picLocks noChangeAspect="1"/>
          </p:cNvPicPr>
          <p:nvPr/>
        </p:nvPicPr>
        <p:blipFill>
          <a:blip r:embed="rId2"/>
          <a:stretch>
            <a:fillRect/>
          </a:stretch>
        </p:blipFill>
        <p:spPr>
          <a:xfrm>
            <a:off x="4413891" y="3949425"/>
            <a:ext cx="3271275" cy="1876804"/>
          </a:xfrm>
          <a:prstGeom prst="rect">
            <a:avLst/>
          </a:prstGeom>
        </p:spPr>
      </p:pic>
      <p:pic>
        <p:nvPicPr>
          <p:cNvPr id="7" name="Picture 6">
            <a:extLst>
              <a:ext uri="{FF2B5EF4-FFF2-40B4-BE49-F238E27FC236}">
                <a16:creationId xmlns:a16="http://schemas.microsoft.com/office/drawing/2014/main" id="{30C58180-BF59-4840-A759-3DCB2BD16939}"/>
              </a:ext>
            </a:extLst>
          </p:cNvPr>
          <p:cNvPicPr>
            <a:picLocks noChangeAspect="1"/>
          </p:cNvPicPr>
          <p:nvPr/>
        </p:nvPicPr>
        <p:blipFill>
          <a:blip r:embed="rId3"/>
          <a:stretch>
            <a:fillRect/>
          </a:stretch>
        </p:blipFill>
        <p:spPr>
          <a:xfrm>
            <a:off x="4761564" y="1341620"/>
            <a:ext cx="6030822" cy="1495729"/>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Without a Purchase Order</a:t>
            </a:r>
            <a:br>
              <a:rPr lang="en-US" dirty="0"/>
            </a:br>
            <a:r>
              <a:rPr lang="en-US" sz="2000" b="0" dirty="0"/>
              <a:t>Non-PO Invoice</a:t>
            </a:r>
            <a:endParaRPr lang="en-US" dirty="0"/>
          </a:p>
        </p:txBody>
      </p:sp>
      <p:sp>
        <p:nvSpPr>
          <p:cNvPr id="11" name="TextBox 10">
            <a:extLst>
              <a:ext uri="{FF2B5EF4-FFF2-40B4-BE49-F238E27FC236}">
                <a16:creationId xmlns:a16="http://schemas.microsoft.com/office/drawing/2014/main" id="{B9785641-114B-407F-B3E4-50EF72EC8464}"/>
              </a:ext>
            </a:extLst>
          </p:cNvPr>
          <p:cNvSpPr txBox="1"/>
          <p:nvPr/>
        </p:nvSpPr>
        <p:spPr>
          <a:xfrm>
            <a:off x="516686" y="1522553"/>
            <a:ext cx="3644507" cy="4303676"/>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To create an invoice without a PO:</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Select </a:t>
            </a:r>
            <a:r>
              <a:rPr lang="en-US" sz="1400" b="1" dirty="0">
                <a:latin typeface="+mj-lt"/>
              </a:rPr>
              <a:t>Invoices</a:t>
            </a:r>
            <a:r>
              <a:rPr lang="en-US" sz="1400" dirty="0">
                <a:latin typeface="+mj-lt"/>
              </a:rPr>
              <a:t> on the Navigation Menu.</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Select </a:t>
            </a:r>
            <a:r>
              <a:rPr lang="en-US" sz="1400" b="1" dirty="0">
                <a:latin typeface="+mj-lt"/>
              </a:rPr>
              <a:t>Create Non-PO Invoice.</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Select your </a:t>
            </a:r>
            <a:r>
              <a:rPr lang="en-US" sz="1400" b="1" dirty="0">
                <a:latin typeface="+mj-lt"/>
              </a:rPr>
              <a:t>Customer</a:t>
            </a:r>
            <a:r>
              <a:rPr lang="en-US" sz="1400" dirty="0">
                <a:latin typeface="+mj-lt"/>
              </a:rPr>
              <a:t> from the dropdown menu.</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Select </a:t>
            </a:r>
            <a:r>
              <a:rPr lang="en-US" sz="1400" b="1" dirty="0">
                <a:latin typeface="+mj-lt"/>
              </a:rPr>
              <a:t>Standard Invoice</a:t>
            </a:r>
            <a:r>
              <a:rPr lang="en-US" sz="1400" dirty="0">
                <a:latin typeface="+mj-lt"/>
              </a:rPr>
              <a:t>.</a:t>
            </a:r>
          </a:p>
          <a:p>
            <a:pPr marL="700088" lvl="1" indent="-342900">
              <a:lnSpc>
                <a:spcPts val="1700"/>
              </a:lnSpc>
              <a:spcAft>
                <a:spcPts val="600"/>
              </a:spcAft>
              <a:buClr>
                <a:srgbClr val="F0AB00"/>
              </a:buClr>
              <a:tabLst>
                <a:tab pos="357188" algn="l"/>
              </a:tabLst>
            </a:pPr>
            <a:r>
              <a:rPr lang="en-US" sz="1400" dirty="0">
                <a:latin typeface="+mj-lt"/>
              </a:rPr>
              <a:t>If you need to invoice a new customer click</a:t>
            </a:r>
            <a:r>
              <a:rPr lang="en-US" sz="1400" b="1" dirty="0">
                <a:latin typeface="+mj-lt"/>
              </a:rPr>
              <a:t> Invoice New Customer</a:t>
            </a:r>
            <a:r>
              <a:rPr lang="en-US" sz="1400" dirty="0">
                <a:latin typeface="+mj-lt"/>
              </a:rPr>
              <a:t>. </a:t>
            </a:r>
          </a:p>
          <a:p>
            <a:pPr marL="357188" lvl="1">
              <a:lnSpc>
                <a:spcPts val="1700"/>
              </a:lnSpc>
              <a:spcBef>
                <a:spcPts val="0"/>
              </a:spcBef>
              <a:spcAft>
                <a:spcPts val="600"/>
              </a:spcAft>
              <a:buClr>
                <a:srgbClr val="F0AB00"/>
              </a:buClr>
              <a:buNone/>
              <a:tabLst>
                <a:tab pos="357188" algn="l"/>
              </a:tabLst>
            </a:pPr>
            <a:r>
              <a:rPr lang="en-US" sz="1400" b="1" dirty="0">
                <a:latin typeface="+mj-lt"/>
              </a:rPr>
              <a:t>Note:</a:t>
            </a:r>
            <a:r>
              <a:rPr lang="en-US" sz="1400" b="1" dirty="0">
                <a:solidFill>
                  <a:srgbClr val="FF0000"/>
                </a:solidFill>
                <a:latin typeface="+mj-lt"/>
              </a:rPr>
              <a:t> </a:t>
            </a:r>
            <a:r>
              <a:rPr lang="en-US" sz="1400" dirty="0">
                <a:latin typeface="+mj-lt"/>
              </a:rPr>
              <a:t>T-Mobile suppliers do not need a customer code to enter a Non-PO Invoice.</a:t>
            </a:r>
          </a:p>
          <a:p>
            <a:pPr marL="342900" indent="-342900">
              <a:lnSpc>
                <a:spcPts val="1700"/>
              </a:lnSpc>
              <a:spcBef>
                <a:spcPts val="0"/>
              </a:spcBef>
              <a:spcAft>
                <a:spcPts val="600"/>
              </a:spcAft>
              <a:buClr>
                <a:srgbClr val="F0AB00"/>
              </a:buClr>
              <a:buSzPct val="100000"/>
              <a:buFont typeface="+mj-lt"/>
              <a:buAutoNum type="arabicPeriod"/>
            </a:pPr>
            <a:r>
              <a:rPr lang="en-US" sz="1400" dirty="0"/>
              <a:t>Click</a:t>
            </a:r>
            <a:r>
              <a:rPr lang="en-US" sz="1400" b="1" dirty="0"/>
              <a:t> Next</a:t>
            </a:r>
            <a:r>
              <a:rPr lang="en-US" sz="1400" dirty="0"/>
              <a:t>.</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9" name="Oval 18">
            <a:extLst>
              <a:ext uri="{FF2B5EF4-FFF2-40B4-BE49-F238E27FC236}">
                <a16:creationId xmlns:a16="http://schemas.microsoft.com/office/drawing/2014/main" id="{F07798BB-25DB-4738-AF6D-884FD69803D0}"/>
              </a:ext>
            </a:extLst>
          </p:cNvPr>
          <p:cNvSpPr/>
          <p:nvPr/>
        </p:nvSpPr>
        <p:spPr bwMode="gray">
          <a:xfrm>
            <a:off x="7360819" y="524271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0" name="object 31">
            <a:hlinkClick r:id="rId4" action="ppaction://hlinksldjump"/>
            <a:extLst>
              <a:ext uri="{FF2B5EF4-FFF2-40B4-BE49-F238E27FC236}">
                <a16:creationId xmlns:a16="http://schemas.microsoft.com/office/drawing/2014/main" id="{59C7FF69-DCB3-4ED1-908F-409AFB63ED92}"/>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4" action="ppaction://hlinksldjump"/>
            <a:extLst>
              <a:ext uri="{FF2B5EF4-FFF2-40B4-BE49-F238E27FC236}">
                <a16:creationId xmlns:a16="http://schemas.microsoft.com/office/drawing/2014/main" id="{0B69099B-34A3-48A1-932A-3AA0A1ABF4A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5" action="ppaction://hlinksldjump"/>
            <a:extLst>
              <a:ext uri="{FF2B5EF4-FFF2-40B4-BE49-F238E27FC236}">
                <a16:creationId xmlns:a16="http://schemas.microsoft.com/office/drawing/2014/main" id="{36F1B3D4-1606-4AB3-B933-25806D72826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D4811F6F-FD5E-47F1-9B99-2405E9DC747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6" action="ppaction://hlinksldjump"/>
            <a:extLst>
              <a:ext uri="{FF2B5EF4-FFF2-40B4-BE49-F238E27FC236}">
                <a16:creationId xmlns:a16="http://schemas.microsoft.com/office/drawing/2014/main" id="{2DDF9B8B-EB52-420A-8639-3B0F4C36595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F9900C8E-4340-4A11-B4ED-8247E4412DA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7" action="ppaction://hlinksldjump"/>
            <a:extLst>
              <a:ext uri="{FF2B5EF4-FFF2-40B4-BE49-F238E27FC236}">
                <a16:creationId xmlns:a16="http://schemas.microsoft.com/office/drawing/2014/main" id="{B16FE538-53A5-4909-B25D-75B6B8B6F4A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E74D5880-9C79-4CDF-9D12-6AC241AA047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D2B67A37-C441-46F7-BDCD-F251E510F6BD}"/>
              </a:ext>
            </a:extLst>
          </p:cNvPr>
          <p:cNvPicPr>
            <a:picLocks noChangeAspect="1"/>
          </p:cNvPicPr>
          <p:nvPr/>
        </p:nvPicPr>
        <p:blipFill>
          <a:blip r:embed="rId8"/>
          <a:stretch>
            <a:fillRect/>
          </a:stretch>
        </p:blipFill>
        <p:spPr>
          <a:xfrm>
            <a:off x="5209565" y="3274689"/>
            <a:ext cx="5455525" cy="448798"/>
          </a:xfrm>
          <a:prstGeom prst="rect">
            <a:avLst/>
          </a:prstGeom>
        </p:spPr>
      </p:pic>
      <p:sp>
        <p:nvSpPr>
          <p:cNvPr id="28" name="Oval 27">
            <a:extLst>
              <a:ext uri="{FF2B5EF4-FFF2-40B4-BE49-F238E27FC236}">
                <a16:creationId xmlns:a16="http://schemas.microsoft.com/office/drawing/2014/main" id="{30DF01DD-20D2-4A80-BD40-F37AF9D2A408}"/>
              </a:ext>
            </a:extLst>
          </p:cNvPr>
          <p:cNvSpPr/>
          <p:nvPr/>
        </p:nvSpPr>
        <p:spPr bwMode="gray">
          <a:xfrm>
            <a:off x="7983436" y="168336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9" name="Oval 28">
            <a:extLst>
              <a:ext uri="{FF2B5EF4-FFF2-40B4-BE49-F238E27FC236}">
                <a16:creationId xmlns:a16="http://schemas.microsoft.com/office/drawing/2014/main" id="{C87AF30E-3B09-474D-95B3-CFFDECE555A0}"/>
              </a:ext>
            </a:extLst>
          </p:cNvPr>
          <p:cNvSpPr/>
          <p:nvPr/>
        </p:nvSpPr>
        <p:spPr bwMode="gray">
          <a:xfrm>
            <a:off x="10577943" y="342900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5" name="Picture 4">
            <a:extLst>
              <a:ext uri="{FF2B5EF4-FFF2-40B4-BE49-F238E27FC236}">
                <a16:creationId xmlns:a16="http://schemas.microsoft.com/office/drawing/2014/main" id="{556CE046-A9A9-4C9B-B605-AC15202098BC}"/>
              </a:ext>
            </a:extLst>
          </p:cNvPr>
          <p:cNvPicPr>
            <a:picLocks noChangeAspect="1"/>
          </p:cNvPicPr>
          <p:nvPr/>
        </p:nvPicPr>
        <p:blipFill>
          <a:blip r:embed="rId9"/>
          <a:stretch>
            <a:fillRect/>
          </a:stretch>
        </p:blipFill>
        <p:spPr>
          <a:xfrm>
            <a:off x="8048984" y="4503712"/>
            <a:ext cx="1952625" cy="466725"/>
          </a:xfrm>
          <a:prstGeom prst="rect">
            <a:avLst/>
          </a:prstGeom>
        </p:spPr>
      </p:pic>
      <p:sp>
        <p:nvSpPr>
          <p:cNvPr id="30" name="Oval 29">
            <a:extLst>
              <a:ext uri="{FF2B5EF4-FFF2-40B4-BE49-F238E27FC236}">
                <a16:creationId xmlns:a16="http://schemas.microsoft.com/office/drawing/2014/main" id="{99EA3C7D-CE31-4F1F-B81F-CEAEA199B02E}"/>
              </a:ext>
            </a:extLst>
          </p:cNvPr>
          <p:cNvSpPr/>
          <p:nvPr/>
        </p:nvSpPr>
        <p:spPr bwMode="gray">
          <a:xfrm>
            <a:off x="9781342" y="439417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2" name="Oval 31">
            <a:extLst>
              <a:ext uri="{FF2B5EF4-FFF2-40B4-BE49-F238E27FC236}">
                <a16:creationId xmlns:a16="http://schemas.microsoft.com/office/drawing/2014/main" id="{0EE28195-E2DE-445B-8D95-037BF9C6ED8F}"/>
              </a:ext>
            </a:extLst>
          </p:cNvPr>
          <p:cNvSpPr/>
          <p:nvPr/>
        </p:nvSpPr>
        <p:spPr bwMode="gray">
          <a:xfrm>
            <a:off x="7082923" y="488157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Tree>
    <p:extLst>
      <p:ext uri="{BB962C8B-B14F-4D97-AF65-F5344CB8AC3E}">
        <p14:creationId xmlns:p14="http://schemas.microsoft.com/office/powerpoint/2010/main" val="101398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E85150-50F8-463A-8EBB-245612026800}"/>
              </a:ext>
            </a:extLst>
          </p:cNvPr>
          <p:cNvPicPr>
            <a:picLocks noChangeAspect="1"/>
          </p:cNvPicPr>
          <p:nvPr/>
        </p:nvPicPr>
        <p:blipFill>
          <a:blip r:embed="rId2"/>
          <a:stretch>
            <a:fillRect/>
          </a:stretch>
        </p:blipFill>
        <p:spPr>
          <a:xfrm>
            <a:off x="5510097" y="4295005"/>
            <a:ext cx="5805093" cy="1392210"/>
          </a:xfrm>
          <a:prstGeom prst="rect">
            <a:avLst/>
          </a:prstGeom>
        </p:spPr>
      </p:pic>
      <p:pic>
        <p:nvPicPr>
          <p:cNvPr id="7" name="Picture 6">
            <a:extLst>
              <a:ext uri="{FF2B5EF4-FFF2-40B4-BE49-F238E27FC236}">
                <a16:creationId xmlns:a16="http://schemas.microsoft.com/office/drawing/2014/main" id="{25376051-000B-4268-A5BF-EBE2EC1E5B27}"/>
              </a:ext>
            </a:extLst>
          </p:cNvPr>
          <p:cNvPicPr>
            <a:picLocks noChangeAspect="1"/>
          </p:cNvPicPr>
          <p:nvPr/>
        </p:nvPicPr>
        <p:blipFill>
          <a:blip r:embed="rId3"/>
          <a:stretch>
            <a:fillRect/>
          </a:stretch>
        </p:blipFill>
        <p:spPr>
          <a:xfrm>
            <a:off x="5787872" y="3029895"/>
            <a:ext cx="5297777" cy="1125488"/>
          </a:xfrm>
          <a:prstGeom prst="rect">
            <a:avLst/>
          </a:prstGeom>
        </p:spPr>
      </p:pic>
      <p:pic>
        <p:nvPicPr>
          <p:cNvPr id="5" name="Picture 4">
            <a:extLst>
              <a:ext uri="{FF2B5EF4-FFF2-40B4-BE49-F238E27FC236}">
                <a16:creationId xmlns:a16="http://schemas.microsoft.com/office/drawing/2014/main" id="{4B090B1A-0908-4DAB-8EC8-3D5DBB6C5DA2}"/>
              </a:ext>
            </a:extLst>
          </p:cNvPr>
          <p:cNvPicPr>
            <a:picLocks noChangeAspect="1"/>
          </p:cNvPicPr>
          <p:nvPr/>
        </p:nvPicPr>
        <p:blipFill>
          <a:blip r:embed="rId4"/>
          <a:stretch>
            <a:fillRect/>
          </a:stretch>
        </p:blipFill>
        <p:spPr>
          <a:xfrm>
            <a:off x="5693561" y="1480813"/>
            <a:ext cx="5486401" cy="1249507"/>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Without a Purchase Order</a:t>
            </a:r>
            <a:br>
              <a:rPr lang="en-US" dirty="0"/>
            </a:br>
            <a:r>
              <a:rPr lang="en-US" sz="2000" b="0" dirty="0"/>
              <a:t>Non-PO Invoice</a:t>
            </a:r>
            <a:endParaRPr lang="en-US" dirty="0"/>
          </a:p>
        </p:txBody>
      </p:sp>
      <p:sp>
        <p:nvSpPr>
          <p:cNvPr id="14" name="TextBox 13">
            <a:extLst>
              <a:ext uri="{FF2B5EF4-FFF2-40B4-BE49-F238E27FC236}">
                <a16:creationId xmlns:a16="http://schemas.microsoft.com/office/drawing/2014/main" id="{367F8CB3-D893-45FF-81C6-5817F26C395F}"/>
              </a:ext>
            </a:extLst>
          </p:cNvPr>
          <p:cNvSpPr txBox="1"/>
          <p:nvPr/>
        </p:nvSpPr>
        <p:spPr>
          <a:xfrm>
            <a:off x="504001" y="1512000"/>
            <a:ext cx="4982399" cy="448875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Complete all </a:t>
            </a:r>
            <a:r>
              <a:rPr lang="en-US" sz="1400" b="1" dirty="0">
                <a:latin typeface="+mj-lt"/>
              </a:rPr>
              <a:t>required fields</a:t>
            </a:r>
            <a:r>
              <a:rPr lang="en-US" sz="1400" dirty="0">
                <a:latin typeface="+mj-lt"/>
              </a:rPr>
              <a:t> marked with an asterisk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Customer Contact</a:t>
            </a:r>
            <a:r>
              <a:rPr lang="en-US" sz="1400" dirty="0">
                <a:latin typeface="+mj-lt"/>
              </a:rPr>
              <a:t>: The valid T-Mobile email address of the person who requested the goods/services MUST be entered on the invoice for proper routing and approval.</a:t>
            </a:r>
            <a:endParaRPr lang="en-US" sz="1400" strike="sngStrike" dirty="0">
              <a:latin typeface="+mj-lt"/>
            </a:endParaRPr>
          </a:p>
          <a:p>
            <a:pPr marL="347472" indent="-347472">
              <a:lnSpc>
                <a:spcPts val="1700"/>
              </a:lnSpc>
              <a:spcAft>
                <a:spcPts val="600"/>
              </a:spcAft>
              <a:buClr>
                <a:srgbClr val="F0AB00"/>
              </a:buClr>
              <a:buSzPct val="100000"/>
              <a:buFont typeface="+mj-lt"/>
              <a:buAutoNum type="arabicPeriod"/>
            </a:pPr>
            <a:r>
              <a:rPr lang="en-US" sz="1400" b="1" dirty="0">
                <a:latin typeface="+mj-lt"/>
              </a:rPr>
              <a:t>Use</a:t>
            </a:r>
            <a:r>
              <a:rPr lang="en-US" sz="1400" dirty="0">
                <a:latin typeface="+mj-lt"/>
              </a:rPr>
              <a:t> </a:t>
            </a:r>
            <a:r>
              <a:rPr lang="en-US" sz="1400" b="1" dirty="0">
                <a:latin typeface="+mj-lt"/>
              </a:rPr>
              <a:t>Add Item </a:t>
            </a:r>
            <a:r>
              <a:rPr lang="en-US" sz="1400" dirty="0">
                <a:latin typeface="+mj-lt"/>
              </a:rPr>
              <a:t>button to select the type of line item being added to the Invoice.</a:t>
            </a:r>
          </a:p>
          <a:p>
            <a:pPr marL="347472" lvl="1" indent="-347472">
              <a:lnSpc>
                <a:spcPts val="1700"/>
              </a:lnSpc>
              <a:spcAft>
                <a:spcPts val="600"/>
              </a:spcAft>
              <a:buClr>
                <a:srgbClr val="F0AB00"/>
              </a:buClr>
              <a:buSzPct val="120000"/>
              <a:buNone/>
            </a:pPr>
            <a:r>
              <a:rPr lang="en-US" sz="1400" b="1" dirty="0">
                <a:latin typeface="+mj-lt"/>
              </a:rPr>
              <a:t>	Note:</a:t>
            </a:r>
            <a:r>
              <a:rPr lang="en-US" sz="1400" dirty="0">
                <a:latin typeface="+mj-lt"/>
              </a:rPr>
              <a:t> You will be able to choose General Service, Labor Service or Material line item types.</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7" name="Oval 16">
            <a:extLst>
              <a:ext uri="{FF2B5EF4-FFF2-40B4-BE49-F238E27FC236}">
                <a16:creationId xmlns:a16="http://schemas.microsoft.com/office/drawing/2014/main" id="{20F8DC3D-9F6E-4748-81E9-5EC43AAC7D3B}"/>
              </a:ext>
            </a:extLst>
          </p:cNvPr>
          <p:cNvSpPr/>
          <p:nvPr/>
        </p:nvSpPr>
        <p:spPr bwMode="gray">
          <a:xfrm>
            <a:off x="7515914" y="509587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9" name="object 31">
            <a:hlinkClick r:id="rId5" action="ppaction://hlinksldjump"/>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5" action="ppaction://hlinksldjump"/>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6" action="ppaction://hlinksldjump"/>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7" action="ppaction://hlinksldjump"/>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Oval 26">
            <a:extLst>
              <a:ext uri="{FF2B5EF4-FFF2-40B4-BE49-F238E27FC236}">
                <a16:creationId xmlns:a16="http://schemas.microsoft.com/office/drawing/2014/main" id="{9B21E3B7-533A-452F-9EE3-142A77F8B96D}"/>
              </a:ext>
            </a:extLst>
          </p:cNvPr>
          <p:cNvSpPr/>
          <p:nvPr/>
        </p:nvSpPr>
        <p:spPr bwMode="gray">
          <a:xfrm>
            <a:off x="7405781" y="230742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8B247786-D1F7-483F-AF78-0E3337C1F92B}"/>
              </a:ext>
            </a:extLst>
          </p:cNvPr>
          <p:cNvSpPr/>
          <p:nvPr/>
        </p:nvSpPr>
        <p:spPr bwMode="gray">
          <a:xfrm>
            <a:off x="9811517" y="359263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Tree>
    <p:extLst>
      <p:ext uri="{BB962C8B-B14F-4D97-AF65-F5344CB8AC3E}">
        <p14:creationId xmlns:p14="http://schemas.microsoft.com/office/powerpoint/2010/main" val="3165867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7AB80-1ECB-468B-8109-E0199411919E}"/>
              </a:ext>
            </a:extLst>
          </p:cNvPr>
          <p:cNvPicPr>
            <a:picLocks noChangeAspect="1"/>
          </p:cNvPicPr>
          <p:nvPr/>
        </p:nvPicPr>
        <p:blipFill>
          <a:blip r:embed="rId2"/>
          <a:stretch>
            <a:fillRect/>
          </a:stretch>
        </p:blipFill>
        <p:spPr>
          <a:xfrm>
            <a:off x="4887237" y="4836961"/>
            <a:ext cx="6730770" cy="1249647"/>
          </a:xfrm>
          <a:prstGeom prst="rect">
            <a:avLst/>
          </a:prstGeom>
        </p:spPr>
      </p:pic>
      <p:pic>
        <p:nvPicPr>
          <p:cNvPr id="7" name="Picture 6">
            <a:extLst>
              <a:ext uri="{FF2B5EF4-FFF2-40B4-BE49-F238E27FC236}">
                <a16:creationId xmlns:a16="http://schemas.microsoft.com/office/drawing/2014/main" id="{25376051-000B-4268-A5BF-EBE2EC1E5B27}"/>
              </a:ext>
            </a:extLst>
          </p:cNvPr>
          <p:cNvPicPr>
            <a:picLocks noChangeAspect="1"/>
          </p:cNvPicPr>
          <p:nvPr/>
        </p:nvPicPr>
        <p:blipFill>
          <a:blip r:embed="rId3"/>
          <a:stretch>
            <a:fillRect/>
          </a:stretch>
        </p:blipFill>
        <p:spPr>
          <a:xfrm>
            <a:off x="5603733" y="3334354"/>
            <a:ext cx="5297777" cy="1125488"/>
          </a:xfrm>
          <a:prstGeom prst="rect">
            <a:avLst/>
          </a:prstGeom>
        </p:spPr>
      </p:pic>
      <p:pic>
        <p:nvPicPr>
          <p:cNvPr id="5" name="Picture 4">
            <a:extLst>
              <a:ext uri="{FF2B5EF4-FFF2-40B4-BE49-F238E27FC236}">
                <a16:creationId xmlns:a16="http://schemas.microsoft.com/office/drawing/2014/main" id="{4B090B1A-0908-4DAB-8EC8-3D5DBB6C5DA2}"/>
              </a:ext>
            </a:extLst>
          </p:cNvPr>
          <p:cNvPicPr>
            <a:picLocks noChangeAspect="1"/>
          </p:cNvPicPr>
          <p:nvPr/>
        </p:nvPicPr>
        <p:blipFill>
          <a:blip r:embed="rId4"/>
          <a:stretch>
            <a:fillRect/>
          </a:stretch>
        </p:blipFill>
        <p:spPr>
          <a:xfrm>
            <a:off x="5509420" y="1440018"/>
            <a:ext cx="5486401" cy="1249507"/>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Without a Purchase Order</a:t>
            </a:r>
            <a:br>
              <a:rPr lang="en-US" dirty="0"/>
            </a:br>
            <a:r>
              <a:rPr lang="en-US" sz="2000" b="0" dirty="0"/>
              <a:t>Non-PO Invoice</a:t>
            </a:r>
            <a:endParaRPr lang="en-US" dirty="0"/>
          </a:p>
        </p:txBody>
      </p:sp>
      <p:sp>
        <p:nvSpPr>
          <p:cNvPr id="14" name="TextBox 13">
            <a:extLst>
              <a:ext uri="{FF2B5EF4-FFF2-40B4-BE49-F238E27FC236}">
                <a16:creationId xmlns:a16="http://schemas.microsoft.com/office/drawing/2014/main" id="{367F8CB3-D893-45FF-81C6-5817F26C395F}"/>
              </a:ext>
            </a:extLst>
          </p:cNvPr>
          <p:cNvSpPr txBox="1"/>
          <p:nvPr/>
        </p:nvSpPr>
        <p:spPr>
          <a:xfrm>
            <a:off x="504002" y="1511999"/>
            <a:ext cx="4319458" cy="4841999"/>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dirty="0">
                <a:latin typeface="+mn-lt"/>
              </a:rPr>
              <a:t>Complete all </a:t>
            </a:r>
            <a:r>
              <a:rPr lang="en-US" sz="1400" b="1" dirty="0">
                <a:latin typeface="+mn-lt"/>
              </a:rPr>
              <a:t>required fields</a:t>
            </a:r>
            <a:r>
              <a:rPr lang="en-US" sz="1400" dirty="0">
                <a:latin typeface="+mn-lt"/>
              </a:rPr>
              <a:t> marked with an asterisk (*).</a:t>
            </a:r>
          </a:p>
          <a:p>
            <a:pPr marL="887288" lvl="1" indent="-342900">
              <a:lnSpc>
                <a:spcPts val="1700"/>
              </a:lnSpc>
              <a:spcAft>
                <a:spcPts val="600"/>
              </a:spcAft>
              <a:buClr>
                <a:srgbClr val="F0AB00"/>
              </a:buClr>
            </a:pPr>
            <a:r>
              <a:rPr lang="en-US" sz="1400" b="1" dirty="0">
                <a:latin typeface="+mn-lt"/>
              </a:rPr>
              <a:t>Invoice Number Requirements</a:t>
            </a:r>
            <a:r>
              <a:rPr lang="en-US" sz="1400" dirty="0">
                <a:latin typeface="+mn-lt"/>
              </a:rPr>
              <a:t>: Drop leading zeros, exclude spaces, exclude special characters, and use all capitals. If longer than 16 characters, trim from the left leaving the last 16 of the invoice number.</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n-lt"/>
              </a:rPr>
              <a:t>Customer Contact</a:t>
            </a:r>
            <a:r>
              <a:rPr lang="en-US" sz="1400" dirty="0">
                <a:latin typeface="+mn-lt"/>
              </a:rPr>
              <a:t>: The valid T-Mobile email address of the person who requested the goods/services MUST be entered on the invoice for proper routing and approval.</a:t>
            </a:r>
            <a:endParaRPr lang="en-US" sz="1400" strike="sngStrike" dirty="0">
              <a:latin typeface="+mn-lt"/>
            </a:endParaRPr>
          </a:p>
          <a:p>
            <a:pPr marL="342797" indent="-342797" defTabSz="1088449">
              <a:lnSpc>
                <a:spcPts val="1699"/>
              </a:lnSpc>
              <a:spcAft>
                <a:spcPts val="600"/>
              </a:spcAft>
              <a:buClr>
                <a:srgbClr val="F0AB00"/>
              </a:buClr>
              <a:buSzPct val="100000"/>
              <a:buFont typeface="+mj-lt"/>
              <a:buAutoNum type="arabicPeriod"/>
            </a:pPr>
            <a:r>
              <a:rPr lang="en-US" sz="1400" b="1" dirty="0">
                <a:solidFill>
                  <a:srgbClr val="000000"/>
                </a:solidFill>
                <a:latin typeface="+mn-lt"/>
              </a:rPr>
              <a:t>Add</a:t>
            </a:r>
            <a:r>
              <a:rPr lang="en-US" sz="1400" dirty="0">
                <a:solidFill>
                  <a:srgbClr val="000000"/>
                </a:solidFill>
                <a:latin typeface="+mn-lt"/>
              </a:rPr>
              <a:t> Sales tax as appropriate at header level. Enter tax % in the Rate (%) field. Ariba Network will calculate and populate the Tax Amount field. If no tax, enter 0 in Rate(%) field or click on Remove to eliminate the section</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7" name="Oval 16">
            <a:extLst>
              <a:ext uri="{FF2B5EF4-FFF2-40B4-BE49-F238E27FC236}">
                <a16:creationId xmlns:a16="http://schemas.microsoft.com/office/drawing/2014/main" id="{20F8DC3D-9F6E-4748-81E9-5EC43AAC7D3B}"/>
              </a:ext>
            </a:extLst>
          </p:cNvPr>
          <p:cNvSpPr/>
          <p:nvPr/>
        </p:nvSpPr>
        <p:spPr bwMode="gray">
          <a:xfrm>
            <a:off x="7770681" y="517595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9" name="object 31">
            <a:hlinkClick r:id="rId5" action="ppaction://hlinksldjump"/>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5" action="ppaction://hlinksldjump"/>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6" action="ppaction://hlinksldjump"/>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7" action="ppaction://hlinksldjump"/>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Oval 26">
            <a:extLst>
              <a:ext uri="{FF2B5EF4-FFF2-40B4-BE49-F238E27FC236}">
                <a16:creationId xmlns:a16="http://schemas.microsoft.com/office/drawing/2014/main" id="{9B21E3B7-533A-452F-9EE3-142A77F8B96D}"/>
              </a:ext>
            </a:extLst>
          </p:cNvPr>
          <p:cNvSpPr/>
          <p:nvPr/>
        </p:nvSpPr>
        <p:spPr bwMode="gray">
          <a:xfrm>
            <a:off x="7244901" y="207167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8B247786-D1F7-483F-AF78-0E3337C1F92B}"/>
              </a:ext>
            </a:extLst>
          </p:cNvPr>
          <p:cNvSpPr/>
          <p:nvPr/>
        </p:nvSpPr>
        <p:spPr bwMode="gray">
          <a:xfrm>
            <a:off x="9628637" y="386166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Tree>
    <p:extLst>
      <p:ext uri="{BB962C8B-B14F-4D97-AF65-F5344CB8AC3E}">
        <p14:creationId xmlns:p14="http://schemas.microsoft.com/office/powerpoint/2010/main" val="40865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5457" y="504764"/>
            <a:ext cx="11183564" cy="677061"/>
          </a:xfrm>
        </p:spPr>
        <p:txBody>
          <a:bodyPr/>
          <a:lstStyle/>
          <a:p>
            <a:r>
              <a:rPr lang="en-US" dirty="0"/>
              <a:t>Invoice Without a Purchase Order</a:t>
            </a:r>
            <a:br>
              <a:rPr lang="en-US" dirty="0"/>
            </a:br>
            <a:r>
              <a:rPr lang="en-US" sz="1999" b="0" dirty="0"/>
              <a:t>Non-PO Invoice</a:t>
            </a:r>
            <a:endParaRPr lang="en-US" dirty="0"/>
          </a:p>
        </p:txBody>
      </p:sp>
      <p:sp>
        <p:nvSpPr>
          <p:cNvPr id="14" name="TextBox 13">
            <a:extLst>
              <a:ext uri="{FF2B5EF4-FFF2-40B4-BE49-F238E27FC236}">
                <a16:creationId xmlns:a16="http://schemas.microsoft.com/office/drawing/2014/main" id="{367F8CB3-D893-45FF-81C6-5817F26C395F}"/>
              </a:ext>
            </a:extLst>
          </p:cNvPr>
          <p:cNvSpPr txBox="1"/>
          <p:nvPr/>
        </p:nvSpPr>
        <p:spPr>
          <a:xfrm>
            <a:off x="411075" y="1543541"/>
            <a:ext cx="4789204" cy="3801960"/>
          </a:xfrm>
          <a:prstGeom prst="rect">
            <a:avLst/>
          </a:prstGeom>
          <a:noFill/>
        </p:spPr>
        <p:txBody>
          <a:bodyPr wrap="square" lIns="0" tIns="0" rIns="0" bIns="0" rtlCol="0">
            <a:noAutofit/>
          </a:bodyPr>
          <a:lstStyle/>
          <a:p>
            <a:pPr marL="342900" indent="-342900" defTabSz="1088449">
              <a:lnSpc>
                <a:spcPts val="1699"/>
              </a:lnSpc>
              <a:spcAft>
                <a:spcPts val="600"/>
              </a:spcAft>
              <a:buClr>
                <a:srgbClr val="F0AB00"/>
              </a:buClr>
              <a:buSzPct val="100000"/>
              <a:buFont typeface="+mj-lt"/>
              <a:buAutoNum type="arabicPeriod" startAt="4"/>
            </a:pPr>
            <a:r>
              <a:rPr lang="en-US" sz="1400" dirty="0">
                <a:solidFill>
                  <a:srgbClr val="000000"/>
                </a:solidFill>
              </a:rPr>
              <a:t>You can also </a:t>
            </a:r>
            <a:r>
              <a:rPr lang="en-US" sz="1400" b="1" dirty="0">
                <a:solidFill>
                  <a:srgbClr val="000000"/>
                </a:solidFill>
              </a:rPr>
              <a:t>add additional information</a:t>
            </a:r>
            <a:r>
              <a:rPr lang="en-US" sz="1400" dirty="0">
                <a:solidFill>
                  <a:srgbClr val="000000"/>
                </a:solidFill>
              </a:rPr>
              <a:t> to the Header of the invoice such as: Shipping Cost, Shipping Documents, Amount Details, Special Handling, Payment Term, Additional Reference Document and Dates,  Attachment</a:t>
            </a:r>
          </a:p>
          <a:p>
            <a:pPr marL="799997" lvl="1" indent="-342797" defTabSz="1088449">
              <a:lnSpc>
                <a:spcPts val="1699"/>
              </a:lnSpc>
              <a:spcAft>
                <a:spcPts val="600"/>
              </a:spcAft>
              <a:buClr>
                <a:srgbClr val="F0AB00"/>
              </a:buClr>
              <a:buFont typeface="Arial" panose="020B0604020202020204" pitchFamily="34" charset="0"/>
              <a:buChar char="•"/>
            </a:pPr>
            <a:r>
              <a:rPr lang="en-US" sz="1400" dirty="0">
                <a:solidFill>
                  <a:srgbClr val="000000"/>
                </a:solidFill>
              </a:rPr>
              <a:t>Please note: If PDF copy of invoice is available or supporting documents, please attach.  Click on Attachment and follow steps to Choose File and Add Attachment. There is a 10MB size limitation</a:t>
            </a:r>
          </a:p>
          <a:p>
            <a:pPr marL="799997" lvl="1" indent="-342797" defTabSz="1088449">
              <a:lnSpc>
                <a:spcPts val="1699"/>
              </a:lnSpc>
              <a:spcAft>
                <a:spcPts val="600"/>
              </a:spcAft>
              <a:buClr>
                <a:srgbClr val="F0AB00"/>
              </a:buClr>
              <a:buFont typeface="Arial" panose="020B0604020202020204" pitchFamily="34" charset="0"/>
              <a:buChar char="•"/>
            </a:pPr>
            <a:r>
              <a:rPr lang="en-US" sz="1400" dirty="0">
                <a:solidFill>
                  <a:srgbClr val="000000"/>
                </a:solidFill>
              </a:rPr>
              <a:t>Please note: If any additional information is added to the header by accident, click on Remove to eliminate the section</a:t>
            </a:r>
          </a:p>
          <a:p>
            <a:pPr algn="just" defTabSz="1088449">
              <a:lnSpc>
                <a:spcPts val="1699"/>
              </a:lnSpc>
              <a:spcAft>
                <a:spcPts val="600"/>
              </a:spcAft>
              <a:buClr>
                <a:srgbClr val="F0AB00"/>
              </a:buClr>
              <a:buSzPct val="120000"/>
            </a:pPr>
            <a:endParaRPr lang="en-US" sz="1400" b="1" dirty="0">
              <a:solidFill>
                <a:srgbClr val="000000"/>
              </a:solidFill>
            </a:endParaRPr>
          </a:p>
        </p:txBody>
      </p:sp>
      <p:sp>
        <p:nvSpPr>
          <p:cNvPr id="19" name="object 31">
            <a:hlinkClick r:id="" action="ppaction://noaction"/>
            <a:extLst>
              <a:ext uri="{FF2B5EF4-FFF2-40B4-BE49-F238E27FC236}">
                <a16:creationId xmlns:a16="http://schemas.microsoft.com/office/drawing/2014/main" id="{176D8ACD-6916-422A-80A2-AA45DE0A789C}"/>
              </a:ext>
            </a:extLst>
          </p:cNvPr>
          <p:cNvSpPr txBox="1"/>
          <p:nvPr/>
        </p:nvSpPr>
        <p:spPr>
          <a:xfrm>
            <a:off x="11775763" y="4990704"/>
            <a:ext cx="417824" cy="941105"/>
          </a:xfrm>
          <a:prstGeom prst="rect">
            <a:avLst/>
          </a:prstGeom>
          <a:solidFill>
            <a:schemeClr val="tx1"/>
          </a:solidFill>
          <a:ln>
            <a:noFill/>
          </a:ln>
        </p:spPr>
        <p:txBody>
          <a:bodyPr vert="vert" wrap="square" lIns="0" tIns="635" rIns="0" bIns="0" rtlCol="0" anchor="ctr">
            <a:noAutofit/>
          </a:bodyPr>
          <a:lstStyle/>
          <a:p>
            <a:pPr marL="12691" algn="ctr" defTabSz="914133">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2" action="ppaction://hlinksldjump"/>
            <a:extLst>
              <a:ext uri="{FF2B5EF4-FFF2-40B4-BE49-F238E27FC236}">
                <a16:creationId xmlns:a16="http://schemas.microsoft.com/office/drawing/2014/main" id="{9269A3D2-7DBF-46D3-8E46-F7D1F40161F1}"/>
              </a:ext>
            </a:extLst>
          </p:cNvPr>
          <p:cNvSpPr txBox="1"/>
          <p:nvPr/>
        </p:nvSpPr>
        <p:spPr>
          <a:xfrm>
            <a:off x="11784099" y="254417"/>
            <a:ext cx="409490" cy="986891"/>
          </a:xfrm>
          <a:prstGeom prst="rect">
            <a:avLst/>
          </a:prstGeom>
          <a:solidFill>
            <a:srgbClr val="BFBFBF"/>
          </a:solidFill>
          <a:ln>
            <a:noFill/>
          </a:ln>
        </p:spPr>
        <p:txBody>
          <a:bodyPr vert="vert" wrap="square" lIns="0" tIns="635" rIns="0" bIns="0" rtlCol="0" anchor="ctr">
            <a:noAutofit/>
          </a:bodyPr>
          <a:lstStyle/>
          <a:p>
            <a:pPr marL="12691" algn="ctr" defTabSz="914133">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5EA8EC80-8CC9-40ED-944A-F65E15C42B33}"/>
              </a:ext>
            </a:extLst>
          </p:cNvPr>
          <p:cNvSpPr txBox="1"/>
          <p:nvPr/>
        </p:nvSpPr>
        <p:spPr>
          <a:xfrm>
            <a:off x="11784099" y="1230431"/>
            <a:ext cx="409488" cy="949518"/>
          </a:xfrm>
          <a:prstGeom prst="rect">
            <a:avLst/>
          </a:prstGeom>
          <a:solidFill>
            <a:srgbClr val="BFBFBF"/>
          </a:solidFill>
          <a:ln>
            <a:noFill/>
          </a:ln>
        </p:spPr>
        <p:txBody>
          <a:bodyPr vert="vert" wrap="square" lIns="0" tIns="635" rIns="0" bIns="0" rtlCol="0" anchor="ctr">
            <a:noAutofit/>
          </a:bodyPr>
          <a:lstStyle/>
          <a:p>
            <a:pPr marL="12691" algn="ctr" defTabSz="914133">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23" name="object 31">
            <a:hlinkClick r:id="" action="ppaction://noaction"/>
            <a:extLst>
              <a:ext uri="{FF2B5EF4-FFF2-40B4-BE49-F238E27FC236}">
                <a16:creationId xmlns:a16="http://schemas.microsoft.com/office/drawing/2014/main" id="{C6F91595-3B40-4EB7-9BC7-1C0F5F813D85}"/>
              </a:ext>
            </a:extLst>
          </p:cNvPr>
          <p:cNvSpPr txBox="1"/>
          <p:nvPr/>
        </p:nvSpPr>
        <p:spPr>
          <a:xfrm>
            <a:off x="11784099" y="2175618"/>
            <a:ext cx="409488" cy="940387"/>
          </a:xfrm>
          <a:prstGeom prst="rect">
            <a:avLst/>
          </a:prstGeom>
          <a:solidFill>
            <a:srgbClr val="BFBFBF"/>
          </a:solidFill>
          <a:ln>
            <a:noFill/>
          </a:ln>
        </p:spPr>
        <p:txBody>
          <a:bodyPr vert="vert" wrap="square" lIns="0" tIns="635" rIns="0" bIns="0" rtlCol="0" anchor="ctr">
            <a:noAutofit/>
          </a:bodyPr>
          <a:lstStyle/>
          <a:p>
            <a:pPr marL="12691" algn="ctr" defTabSz="914133">
              <a:spcBef>
                <a:spcPts val="5"/>
              </a:spcBef>
              <a:defRPr/>
            </a:pPr>
            <a:r>
              <a:rPr lang="en-US" sz="1000" spc="35" dirty="0">
                <a:solidFill>
                  <a:srgbClr val="FFFFFF"/>
                </a:solidFill>
                <a:cs typeface="Arial"/>
              </a:rPr>
              <a:t>Account</a:t>
            </a:r>
          </a:p>
          <a:p>
            <a:pPr marL="12691" algn="ctr" defTabSz="914133">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AEA5F640-5975-4C36-93FC-FF650B79AEB7}"/>
              </a:ext>
            </a:extLst>
          </p:cNvPr>
          <p:cNvSpPr txBox="1"/>
          <p:nvPr/>
        </p:nvSpPr>
        <p:spPr>
          <a:xfrm>
            <a:off x="11784099" y="3105965"/>
            <a:ext cx="409488" cy="951642"/>
          </a:xfrm>
          <a:prstGeom prst="rect">
            <a:avLst/>
          </a:prstGeom>
          <a:solidFill>
            <a:srgbClr val="BFBFBF"/>
          </a:solidFill>
          <a:ln>
            <a:noFill/>
          </a:ln>
        </p:spPr>
        <p:txBody>
          <a:bodyPr vert="vert" wrap="square" lIns="0" tIns="635" rIns="0" bIns="0" rtlCol="0" anchor="ctr">
            <a:noAutofit/>
          </a:bodyPr>
          <a:lstStyle/>
          <a:p>
            <a:pPr marL="12691" algn="ctr" defTabSz="914133">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D8346F9C-CFB2-414D-898D-1D413723B7DB}"/>
              </a:ext>
            </a:extLst>
          </p:cNvPr>
          <p:cNvSpPr txBox="1"/>
          <p:nvPr/>
        </p:nvSpPr>
        <p:spPr>
          <a:xfrm>
            <a:off x="11784099" y="4050317"/>
            <a:ext cx="409488" cy="940387"/>
          </a:xfrm>
          <a:prstGeom prst="rect">
            <a:avLst/>
          </a:prstGeom>
          <a:solidFill>
            <a:srgbClr val="BFBFBF"/>
          </a:solidFill>
          <a:ln>
            <a:noFill/>
          </a:ln>
        </p:spPr>
        <p:txBody>
          <a:bodyPr vert="vert" wrap="square" lIns="0" tIns="635" rIns="0" bIns="0" rtlCol="0" anchor="ctr">
            <a:noAutofit/>
          </a:bodyPr>
          <a:lstStyle/>
          <a:p>
            <a:pPr marL="12691" algn="ctr" defTabSz="914133">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0C6D04B-B082-48F2-9946-22CED5C38035}"/>
              </a:ext>
            </a:extLst>
          </p:cNvPr>
          <p:cNvSpPr txBox="1"/>
          <p:nvPr/>
        </p:nvSpPr>
        <p:spPr>
          <a:xfrm>
            <a:off x="11775763" y="5916721"/>
            <a:ext cx="417824" cy="940387"/>
          </a:xfrm>
          <a:prstGeom prst="rect">
            <a:avLst/>
          </a:prstGeom>
          <a:solidFill>
            <a:schemeClr val="bg1">
              <a:lumMod val="75000"/>
            </a:schemeClr>
          </a:solidFill>
          <a:ln>
            <a:noFill/>
          </a:ln>
        </p:spPr>
        <p:txBody>
          <a:bodyPr vert="vert" wrap="square" lIns="0" tIns="635" rIns="0" bIns="0" rtlCol="0" anchor="ctr">
            <a:noAutofit/>
          </a:bodyPr>
          <a:lstStyle/>
          <a:p>
            <a:pPr marL="12691" algn="ctr" defTabSz="914133">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3" name="Oval 32">
            <a:extLst>
              <a:ext uri="{FF2B5EF4-FFF2-40B4-BE49-F238E27FC236}">
                <a16:creationId xmlns:a16="http://schemas.microsoft.com/office/drawing/2014/main" id="{E076A0FC-95CB-4B9F-9701-EA79405256F3}"/>
              </a:ext>
            </a:extLst>
          </p:cNvPr>
          <p:cNvSpPr/>
          <p:nvPr/>
        </p:nvSpPr>
        <p:spPr bwMode="gray">
          <a:xfrm>
            <a:off x="6526659" y="155008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pic>
        <p:nvPicPr>
          <p:cNvPr id="4" name="Picture 3">
            <a:extLst>
              <a:ext uri="{FF2B5EF4-FFF2-40B4-BE49-F238E27FC236}">
                <a16:creationId xmlns:a16="http://schemas.microsoft.com/office/drawing/2014/main" id="{3E2A1488-41C7-445A-8520-21F654B89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771" y="1181824"/>
            <a:ext cx="3162741" cy="2267266"/>
          </a:xfrm>
          <a:prstGeom prst="rect">
            <a:avLst/>
          </a:prstGeom>
        </p:spPr>
      </p:pic>
      <p:pic>
        <p:nvPicPr>
          <p:cNvPr id="9" name="Picture 8">
            <a:extLst>
              <a:ext uri="{FF2B5EF4-FFF2-40B4-BE49-F238E27FC236}">
                <a16:creationId xmlns:a16="http://schemas.microsoft.com/office/drawing/2014/main" id="{524FB552-0BD1-48E5-B7E0-0F93FC8D1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410" y="4232723"/>
            <a:ext cx="7612721" cy="1112779"/>
          </a:xfrm>
          <a:prstGeom prst="rect">
            <a:avLst/>
          </a:prstGeom>
        </p:spPr>
      </p:pic>
    </p:spTree>
    <p:extLst>
      <p:ext uri="{BB962C8B-B14F-4D97-AF65-F5344CB8AC3E}">
        <p14:creationId xmlns:p14="http://schemas.microsoft.com/office/powerpoint/2010/main" val="201908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003DC2-4729-433D-A9B6-D146FBDA5311}"/>
              </a:ext>
            </a:extLst>
          </p:cNvPr>
          <p:cNvPicPr>
            <a:picLocks noChangeAspect="1"/>
          </p:cNvPicPr>
          <p:nvPr/>
        </p:nvPicPr>
        <p:blipFill>
          <a:blip r:embed="rId2"/>
          <a:stretch>
            <a:fillRect/>
          </a:stretch>
        </p:blipFill>
        <p:spPr>
          <a:xfrm>
            <a:off x="5861166" y="4813877"/>
            <a:ext cx="3438508" cy="1256934"/>
          </a:xfrm>
          <a:prstGeom prst="rect">
            <a:avLst/>
          </a:prstGeom>
        </p:spPr>
      </p:pic>
      <p:pic>
        <p:nvPicPr>
          <p:cNvPr id="8" name="Picture 7">
            <a:extLst>
              <a:ext uri="{FF2B5EF4-FFF2-40B4-BE49-F238E27FC236}">
                <a16:creationId xmlns:a16="http://schemas.microsoft.com/office/drawing/2014/main" id="{2AB5612E-00E6-479F-B8FD-1D225A18CAF3}"/>
              </a:ext>
            </a:extLst>
          </p:cNvPr>
          <p:cNvPicPr>
            <a:picLocks noChangeAspect="1"/>
          </p:cNvPicPr>
          <p:nvPr/>
        </p:nvPicPr>
        <p:blipFill>
          <a:blip r:embed="rId3"/>
          <a:stretch>
            <a:fillRect/>
          </a:stretch>
        </p:blipFill>
        <p:spPr>
          <a:xfrm>
            <a:off x="3783262" y="842619"/>
            <a:ext cx="7894144" cy="4115566"/>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Without a Purchase Order</a:t>
            </a:r>
            <a:br>
              <a:rPr lang="en-US" dirty="0"/>
            </a:br>
            <a:r>
              <a:rPr lang="en-US" sz="2000" b="0" dirty="0"/>
              <a:t>Non-PO Invoice</a:t>
            </a:r>
            <a:endParaRPr lang="en-US" dirty="0"/>
          </a:p>
        </p:txBody>
      </p:sp>
      <p:sp>
        <p:nvSpPr>
          <p:cNvPr id="14" name="TextBox 13">
            <a:extLst>
              <a:ext uri="{FF2B5EF4-FFF2-40B4-BE49-F238E27FC236}">
                <a16:creationId xmlns:a16="http://schemas.microsoft.com/office/drawing/2014/main" id="{367F8CB3-D893-45FF-81C6-5817F26C395F}"/>
              </a:ext>
            </a:extLst>
          </p:cNvPr>
          <p:cNvSpPr txBox="1"/>
          <p:nvPr/>
        </p:nvSpPr>
        <p:spPr>
          <a:xfrm>
            <a:off x="527699" y="1512000"/>
            <a:ext cx="3206102" cy="380295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Add </a:t>
            </a:r>
            <a:r>
              <a:rPr lang="en-US" sz="1400" b="1" dirty="0">
                <a:latin typeface="+mj-lt"/>
              </a:rPr>
              <a:t>Tax</a:t>
            </a:r>
            <a:r>
              <a:rPr lang="en-US" sz="1400" dirty="0">
                <a:latin typeface="+mj-lt"/>
              </a:rPr>
              <a:t> and </a:t>
            </a:r>
            <a:r>
              <a:rPr lang="en-US" sz="1400" b="1" dirty="0">
                <a:latin typeface="+mj-lt"/>
              </a:rPr>
              <a:t>Shipping</a:t>
            </a:r>
            <a:r>
              <a:rPr lang="en-US" sz="1400" dirty="0">
                <a:latin typeface="+mj-lt"/>
              </a:rPr>
              <a:t> as appropriate at header level.</a:t>
            </a:r>
          </a:p>
          <a:p>
            <a:pPr marL="342900" indent="-342900">
              <a:lnSpc>
                <a:spcPts val="1700"/>
              </a:lnSpc>
              <a:spcAft>
                <a:spcPts val="600"/>
              </a:spcAft>
              <a:buClr>
                <a:srgbClr val="F0AB00"/>
              </a:buClr>
              <a:buSzPct val="100000"/>
              <a:buFont typeface="+mj-lt"/>
              <a:buAutoNum type="arabicPeriod"/>
            </a:pPr>
            <a:r>
              <a:rPr lang="en-US" sz="1400" dirty="0"/>
              <a:t>You can also </a:t>
            </a:r>
            <a:r>
              <a:rPr lang="en-US" sz="1400" b="1" dirty="0"/>
              <a:t>add additional information</a:t>
            </a:r>
            <a:r>
              <a:rPr lang="en-US" sz="1400" dirty="0"/>
              <a:t> to the Header of the invoice such as: Special Handling, Payment Term, Comment, Attachment, Shipping Documents.</a:t>
            </a:r>
          </a:p>
          <a:p>
            <a:pPr lvl="1">
              <a:lnSpc>
                <a:spcPts val="1700"/>
              </a:lnSpc>
              <a:spcAft>
                <a:spcPts val="600"/>
              </a:spcAft>
              <a:buClr>
                <a:srgbClr val="F0AB00"/>
              </a:buClr>
              <a:buNone/>
            </a:pPr>
            <a:endParaRPr lang="en-US" sz="1400" dirty="0">
              <a:latin typeface="+mj-lt"/>
            </a:endParaRPr>
          </a:p>
          <a:p>
            <a:pPr>
              <a:lnSpc>
                <a:spcPts val="1700"/>
              </a:lnSpc>
              <a:spcBef>
                <a:spcPts val="0"/>
              </a:spcBef>
              <a:spcAft>
                <a:spcPts val="600"/>
              </a:spcAft>
              <a:buClr>
                <a:srgbClr val="F0AB00"/>
              </a:buClr>
              <a:buSzPct val="100000"/>
            </a:pPr>
            <a:r>
              <a:rPr lang="en-US" sz="1400" dirty="0">
                <a:latin typeface="+mj-lt"/>
              </a:rPr>
              <a:t>Continue</a:t>
            </a:r>
            <a:r>
              <a:rPr lang="en-US" sz="1400" b="1" dirty="0">
                <a:latin typeface="+mj-lt"/>
              </a:rPr>
              <a:t> </a:t>
            </a:r>
            <a:r>
              <a:rPr lang="en-US" sz="1400" dirty="0">
                <a:latin typeface="+mj-lt"/>
              </a:rPr>
              <a:t>down to the Line Item Section and completed the Line Item Details as necessary for your Invoice (See Next Slide)</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9" name="object 31">
            <a:hlinkClick r:id="rId4" action="ppaction://hlinksldjump"/>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6" action="ppaction://hlinksldjump"/>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Oval 26">
            <a:extLst>
              <a:ext uri="{FF2B5EF4-FFF2-40B4-BE49-F238E27FC236}">
                <a16:creationId xmlns:a16="http://schemas.microsoft.com/office/drawing/2014/main" id="{9B21E3B7-533A-452F-9EE3-142A77F8B96D}"/>
              </a:ext>
            </a:extLst>
          </p:cNvPr>
          <p:cNvSpPr/>
          <p:nvPr/>
        </p:nvSpPr>
        <p:spPr bwMode="gray">
          <a:xfrm>
            <a:off x="5640899" y="42340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8B247786-D1F7-483F-AF78-0E3337C1F92B}"/>
              </a:ext>
            </a:extLst>
          </p:cNvPr>
          <p:cNvSpPr/>
          <p:nvPr/>
        </p:nvSpPr>
        <p:spPr bwMode="gray">
          <a:xfrm>
            <a:off x="7620201" y="552524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2840E1A4-BD06-4A2A-B3BB-5A36D3D13C40}"/>
              </a:ext>
            </a:extLst>
          </p:cNvPr>
          <p:cNvSpPr/>
          <p:nvPr/>
        </p:nvSpPr>
        <p:spPr bwMode="gray">
          <a:xfrm>
            <a:off x="5640900" y="30063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3" name="Oval 32">
            <a:extLst>
              <a:ext uri="{FF2B5EF4-FFF2-40B4-BE49-F238E27FC236}">
                <a16:creationId xmlns:a16="http://schemas.microsoft.com/office/drawing/2014/main" id="{5C4385A6-CD70-470B-911B-EBBCAA6F740B}"/>
              </a:ext>
            </a:extLst>
          </p:cNvPr>
          <p:cNvSpPr/>
          <p:nvPr/>
        </p:nvSpPr>
        <p:spPr bwMode="gray">
          <a:xfrm>
            <a:off x="9101440" y="30063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cxnSp>
        <p:nvCxnSpPr>
          <p:cNvPr id="4" name="Straight Arrow Connector 3">
            <a:extLst>
              <a:ext uri="{FF2B5EF4-FFF2-40B4-BE49-F238E27FC236}">
                <a16:creationId xmlns:a16="http://schemas.microsoft.com/office/drawing/2014/main" id="{606C68DA-E83A-4034-A2AE-D83B99F4D087}"/>
              </a:ext>
            </a:extLst>
          </p:cNvPr>
          <p:cNvCxnSpPr/>
          <p:nvPr/>
        </p:nvCxnSpPr>
        <p:spPr>
          <a:xfrm>
            <a:off x="4507107" y="4896465"/>
            <a:ext cx="1539732" cy="153383"/>
          </a:xfrm>
          <a:prstGeom prst="straightConnector1">
            <a:avLst/>
          </a:prstGeom>
          <a:ln w="2540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020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B178AE-9B89-4CB2-9F45-AE9627CA229F}"/>
              </a:ext>
            </a:extLst>
          </p:cNvPr>
          <p:cNvPicPr>
            <a:picLocks noChangeAspect="1"/>
          </p:cNvPicPr>
          <p:nvPr/>
        </p:nvPicPr>
        <p:blipFill>
          <a:blip r:embed="rId2"/>
          <a:stretch>
            <a:fillRect/>
          </a:stretch>
        </p:blipFill>
        <p:spPr>
          <a:xfrm>
            <a:off x="3230114" y="5357411"/>
            <a:ext cx="4237267" cy="602995"/>
          </a:xfrm>
          <a:prstGeom prst="rect">
            <a:avLst/>
          </a:prstGeom>
        </p:spPr>
      </p:pic>
      <p:pic>
        <p:nvPicPr>
          <p:cNvPr id="6" name="Picture 5">
            <a:extLst>
              <a:ext uri="{FF2B5EF4-FFF2-40B4-BE49-F238E27FC236}">
                <a16:creationId xmlns:a16="http://schemas.microsoft.com/office/drawing/2014/main" id="{B778EE26-CE71-4BA8-A9FF-3CCD50964151}"/>
              </a:ext>
            </a:extLst>
          </p:cNvPr>
          <p:cNvPicPr>
            <a:picLocks noChangeAspect="1"/>
          </p:cNvPicPr>
          <p:nvPr/>
        </p:nvPicPr>
        <p:blipFill>
          <a:blip r:embed="rId3"/>
          <a:stretch>
            <a:fillRect/>
          </a:stretch>
        </p:blipFill>
        <p:spPr>
          <a:xfrm>
            <a:off x="527698" y="3781259"/>
            <a:ext cx="10407777" cy="1536062"/>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Without a Purchase Order</a:t>
            </a:r>
            <a:br>
              <a:rPr lang="en-US" dirty="0"/>
            </a:br>
            <a:r>
              <a:rPr lang="en-US" sz="2000" b="0" dirty="0"/>
              <a:t>Non-PO Invoice (Material Item Type)</a:t>
            </a:r>
            <a:endParaRPr lang="en-US" dirty="0"/>
          </a:p>
        </p:txBody>
      </p:sp>
      <p:sp>
        <p:nvSpPr>
          <p:cNvPr id="14" name="TextBox 13">
            <a:extLst>
              <a:ext uri="{FF2B5EF4-FFF2-40B4-BE49-F238E27FC236}">
                <a16:creationId xmlns:a16="http://schemas.microsoft.com/office/drawing/2014/main" id="{367F8CB3-D893-45FF-81C6-5817F26C395F}"/>
              </a:ext>
            </a:extLst>
          </p:cNvPr>
          <p:cNvSpPr txBox="1"/>
          <p:nvPr/>
        </p:nvSpPr>
        <p:spPr>
          <a:xfrm>
            <a:off x="527698" y="1512000"/>
            <a:ext cx="10153002" cy="300285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Complete</a:t>
            </a:r>
            <a:r>
              <a:rPr lang="en-US" sz="1400" b="1" dirty="0">
                <a:latin typeface="+mj-lt"/>
              </a:rPr>
              <a:t> </a:t>
            </a:r>
            <a:r>
              <a:rPr lang="en-US" sz="1400" dirty="0">
                <a:latin typeface="+mj-lt"/>
              </a:rPr>
              <a:t>the required fields in your Line Item</a:t>
            </a:r>
          </a:p>
          <a:p>
            <a:pPr marL="887288" lvl="1" indent="-342900">
              <a:lnSpc>
                <a:spcPts val="1700"/>
              </a:lnSpc>
              <a:spcAft>
                <a:spcPts val="600"/>
              </a:spcAft>
              <a:buClr>
                <a:srgbClr val="F0AB00"/>
              </a:buClr>
            </a:pPr>
            <a:r>
              <a:rPr lang="en-US" sz="1400" dirty="0">
                <a:latin typeface="+mj-lt"/>
              </a:rPr>
              <a:t>Necessary Fields: </a:t>
            </a:r>
            <a:r>
              <a:rPr lang="en-US" sz="1400" b="1" dirty="0">
                <a:latin typeface="+mj-lt"/>
              </a:rPr>
              <a:t>Description, Quantity, Unit, Unit Price, Subtotal</a:t>
            </a:r>
          </a:p>
          <a:p>
            <a:pPr marL="887288" lvl="1" indent="-342900">
              <a:lnSpc>
                <a:spcPts val="1700"/>
              </a:lnSpc>
              <a:spcAft>
                <a:spcPts val="600"/>
              </a:spcAft>
              <a:buClr>
                <a:srgbClr val="F0AB00"/>
              </a:buClr>
            </a:pPr>
            <a:r>
              <a:rPr lang="en-US" sz="1400" dirty="0">
                <a:latin typeface="+mj-lt"/>
              </a:rPr>
              <a:t>Notes: </a:t>
            </a:r>
          </a:p>
          <a:p>
            <a:pPr marL="1431676" lvl="2" indent="-342900">
              <a:lnSpc>
                <a:spcPts val="1700"/>
              </a:lnSpc>
              <a:spcAft>
                <a:spcPts val="600"/>
              </a:spcAft>
              <a:buClr>
                <a:srgbClr val="F0AB00"/>
              </a:buClr>
            </a:pPr>
            <a:r>
              <a:rPr lang="en-US" sz="1000" dirty="0">
                <a:latin typeface="+mj-lt"/>
              </a:rPr>
              <a:t>The line details vary depending on the Line Item Type. See the following slides for General Service and Labor Service type screenshots.</a:t>
            </a:r>
          </a:p>
          <a:p>
            <a:pPr marL="1431676" lvl="2" indent="-342900">
              <a:lnSpc>
                <a:spcPts val="1700"/>
              </a:lnSpc>
              <a:spcAft>
                <a:spcPts val="600"/>
              </a:spcAft>
              <a:buClr>
                <a:srgbClr val="F0AB00"/>
              </a:buClr>
            </a:pPr>
            <a:r>
              <a:rPr lang="en-US" sz="1000" dirty="0"/>
              <a:t>Credit and Debit Lines cannot be submitted on the same invoice. If Credit lines are needed please create a Line-Item Credit Memo.</a:t>
            </a:r>
          </a:p>
          <a:p>
            <a:pPr marL="342900" indent="-342900">
              <a:lnSpc>
                <a:spcPts val="1700"/>
              </a:lnSpc>
              <a:spcBef>
                <a:spcPts val="0"/>
              </a:spcBef>
              <a:spcAft>
                <a:spcPts val="600"/>
              </a:spcAft>
              <a:buClr>
                <a:srgbClr val="F0AB00"/>
              </a:buClr>
              <a:buSzPct val="100000"/>
              <a:buFont typeface="+mj-lt"/>
              <a:buAutoNum type="arabicPeriod"/>
            </a:pPr>
            <a:r>
              <a:rPr lang="en-US" sz="1400" dirty="0"/>
              <a:t>Review and then </a:t>
            </a:r>
            <a:r>
              <a:rPr lang="en-US" sz="1400" b="1" dirty="0"/>
              <a:t>Save</a:t>
            </a:r>
            <a:r>
              <a:rPr lang="en-US" sz="1400" dirty="0"/>
              <a:t> or </a:t>
            </a:r>
            <a:r>
              <a:rPr lang="en-US" sz="1400" b="1" dirty="0"/>
              <a:t>Submit</a:t>
            </a:r>
            <a:r>
              <a:rPr lang="en-US" sz="1400" dirty="0"/>
              <a:t> as Standard Invoice.</a:t>
            </a:r>
          </a:p>
          <a:p>
            <a:pPr marL="887288" lvl="1" indent="-342900">
              <a:lnSpc>
                <a:spcPts val="1700"/>
              </a:lnSpc>
              <a:spcAft>
                <a:spcPts val="600"/>
              </a:spcAft>
              <a:buClr>
                <a:srgbClr val="F0AB00"/>
              </a:buClr>
            </a:pPr>
            <a:r>
              <a:rPr lang="en-US" sz="1400" dirty="0"/>
              <a:t>Note: Clicking </a:t>
            </a:r>
            <a:r>
              <a:rPr lang="en-US" sz="1400" b="1" dirty="0"/>
              <a:t>Save</a:t>
            </a:r>
            <a:r>
              <a:rPr lang="en-US" sz="1400" dirty="0"/>
              <a:t> will not submit the invoice. If you save be sure to click Next and then Submit once you are ready for the Invoice to be sent. </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9" name="object 31">
            <a:hlinkClick r:id="rId4" action="ppaction://hlinksldjump"/>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6" action="ppaction://hlinksldjump"/>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Oval 26">
            <a:extLst>
              <a:ext uri="{FF2B5EF4-FFF2-40B4-BE49-F238E27FC236}">
                <a16:creationId xmlns:a16="http://schemas.microsoft.com/office/drawing/2014/main" id="{9B21E3B7-533A-452F-9EE3-142A77F8B96D}"/>
              </a:ext>
            </a:extLst>
          </p:cNvPr>
          <p:cNvSpPr/>
          <p:nvPr/>
        </p:nvSpPr>
        <p:spPr bwMode="gray">
          <a:xfrm>
            <a:off x="4128697" y="451485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8B247786-D1F7-483F-AF78-0E3337C1F92B}"/>
              </a:ext>
            </a:extLst>
          </p:cNvPr>
          <p:cNvSpPr/>
          <p:nvPr/>
        </p:nvSpPr>
        <p:spPr bwMode="gray">
          <a:xfrm>
            <a:off x="5238613" y="524787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Tree>
    <p:extLst>
      <p:ext uri="{BB962C8B-B14F-4D97-AF65-F5344CB8AC3E}">
        <p14:creationId xmlns:p14="http://schemas.microsoft.com/office/powerpoint/2010/main" val="123176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369460"/>
          </a:xfrm>
        </p:spPr>
        <p:txBody>
          <a:bodyPr/>
          <a:lstStyle/>
          <a:p>
            <a:r>
              <a:rPr lang="en-US" dirty="0"/>
              <a:t>Table of Contents</a:t>
            </a:r>
          </a:p>
        </p:txBody>
      </p:sp>
      <p:sp>
        <p:nvSpPr>
          <p:cNvPr id="11" name="Freeform 3">
            <a:hlinkClick r:id="rId2" action="ppaction://hlinksldjump"/>
            <a:extLst>
              <a:ext uri="{FF2B5EF4-FFF2-40B4-BE49-F238E27FC236}">
                <a16:creationId xmlns:a16="http://schemas.microsoft.com/office/drawing/2014/main" id="{4ACA55C1-01C3-4389-9576-F7ED20A4DE37}"/>
              </a:ext>
            </a:extLst>
          </p:cNvPr>
          <p:cNvSpPr/>
          <p:nvPr/>
        </p:nvSpPr>
        <p:spPr>
          <a:xfrm>
            <a:off x="1533895"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008FD3"/>
                </a:solidFill>
              </a:rPr>
              <a:t>Invoice Information</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2" name="Freeform 7">
            <a:hlinkClick r:id="rId3" action="ppaction://hlinksldjump"/>
            <a:extLst>
              <a:ext uri="{FF2B5EF4-FFF2-40B4-BE49-F238E27FC236}">
                <a16:creationId xmlns:a16="http://schemas.microsoft.com/office/drawing/2014/main" id="{A274EB38-33E6-4540-87B0-FB0A6A2179E9}"/>
              </a:ext>
            </a:extLst>
          </p:cNvPr>
          <p:cNvSpPr/>
          <p:nvPr/>
        </p:nvSpPr>
        <p:spPr>
          <a:xfrm>
            <a:off x="4237728" y="3311376"/>
            <a:ext cx="2387007"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chemeClr val="accent4"/>
                </a:solidFill>
              </a:rPr>
              <a:t>Invoice Methods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3" name="Freeform 5">
            <a:hlinkClick r:id="rId4" action="ppaction://hlinksldjump"/>
            <a:extLst>
              <a:ext uri="{FF2B5EF4-FFF2-40B4-BE49-F238E27FC236}">
                <a16:creationId xmlns:a16="http://schemas.microsoft.com/office/drawing/2014/main" id="{2067FC5D-B705-44F1-8EBC-8AB175240926}"/>
              </a:ext>
            </a:extLst>
          </p:cNvPr>
          <p:cNvSpPr/>
          <p:nvPr/>
        </p:nvSpPr>
        <p:spPr>
          <a:xfrm>
            <a:off x="7324754"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E35500"/>
                </a:solidFill>
              </a:rPr>
              <a:t>Invoice Management</a:t>
            </a:r>
          </a:p>
        </p:txBody>
      </p:sp>
      <p:sp>
        <p:nvSpPr>
          <p:cNvPr id="14" name="TextBox 13">
            <a:extLst>
              <a:ext uri="{FF2B5EF4-FFF2-40B4-BE49-F238E27FC236}">
                <a16:creationId xmlns:a16="http://schemas.microsoft.com/office/drawing/2014/main" id="{90E81282-22CE-45CE-82D9-E481F17592AB}"/>
              </a:ext>
            </a:extLst>
          </p:cNvPr>
          <p:cNvSpPr txBox="1"/>
          <p:nvPr/>
        </p:nvSpPr>
        <p:spPr>
          <a:xfrm>
            <a:off x="4247027" y="4162855"/>
            <a:ext cx="3021740" cy="1831271"/>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3" action="ppaction://hlinksldjump"/>
              </a:rPr>
              <a:t>PO Flip</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5" action="ppaction://hlinksldjump"/>
              </a:rPr>
              <a:t>Non-PO Invoice</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6" action="ppaction://hlinksldjump"/>
              </a:rPr>
              <a:t>Invoice from a Service Sheet</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7" action="ppaction://hlinksldjump"/>
              </a:rPr>
              <a:t>Credit Memo from a Service Invoice</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8" action="ppaction://hlinksldjump"/>
              </a:rPr>
              <a:t>Credit Memo</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9" action="ppaction://hlinksldjump"/>
              </a:rPr>
              <a:t>Copy Invoices</a:t>
            </a:r>
            <a:endParaRPr lang="en-US" sz="1800" kern="0" dirty="0">
              <a:solidFill>
                <a:srgbClr val="000000"/>
              </a:solidFill>
              <a:ea typeface="Arial Unicode MS" pitchFamily="34" charset="-128"/>
              <a:cs typeface="Arial Unicode MS" pitchFamily="34" charset="-128"/>
            </a:endParaRPr>
          </a:p>
        </p:txBody>
      </p:sp>
      <p:sp>
        <p:nvSpPr>
          <p:cNvPr id="18" name="TextBox 17">
            <a:extLst>
              <a:ext uri="{FF2B5EF4-FFF2-40B4-BE49-F238E27FC236}">
                <a16:creationId xmlns:a16="http://schemas.microsoft.com/office/drawing/2014/main" id="{439F4AC3-D7C6-4D30-BAF2-6252FCBE7630}"/>
              </a:ext>
            </a:extLst>
          </p:cNvPr>
          <p:cNvSpPr txBox="1"/>
          <p:nvPr/>
        </p:nvSpPr>
        <p:spPr>
          <a:xfrm>
            <a:off x="1533896" y="4162855"/>
            <a:ext cx="2083093" cy="954107"/>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2" action="ppaction://hlinksldjump"/>
              </a:rPr>
              <a:t>Customer Specifications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0" action="ppaction://hlinksldjump"/>
              </a:rPr>
              <a:t>Invoice Rules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19" name="TextBox 18">
            <a:extLst>
              <a:ext uri="{FF2B5EF4-FFF2-40B4-BE49-F238E27FC236}">
                <a16:creationId xmlns:a16="http://schemas.microsoft.com/office/drawing/2014/main" id="{ADC602E5-23A9-4F62-AF01-109C8F0659D5}"/>
              </a:ext>
            </a:extLst>
          </p:cNvPr>
          <p:cNvSpPr txBox="1"/>
          <p:nvPr/>
        </p:nvSpPr>
        <p:spPr>
          <a:xfrm>
            <a:off x="7376026" y="4162854"/>
            <a:ext cx="2028799" cy="2246769"/>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4" action="ppaction://hlinksldjump"/>
              </a:rPr>
              <a:t>Search for Invoice</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1" action="ppaction://hlinksldjump"/>
              </a:rPr>
              <a:t>Check Invoice Status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2" action="ppaction://hlinksldjump"/>
              </a:rPr>
              <a:t>Invoice History</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3" action="ppaction://hlinksldjump"/>
              </a:rPr>
              <a:t>Modifying Invoices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4" action="ppaction://hlinksldjump"/>
              </a:rPr>
              <a:t>Invoice Reports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5" action="ppaction://hlinksldjump"/>
              </a:rPr>
              <a:t>Invoice Archival</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20" name="object 31">
            <a:hlinkClick r:id="rId16" action="ppaction://hlinksldjump"/>
            <a:extLst>
              <a:ext uri="{FF2B5EF4-FFF2-40B4-BE49-F238E27FC236}">
                <a16:creationId xmlns:a16="http://schemas.microsoft.com/office/drawing/2014/main" id="{AEB4E2BA-D1F4-4372-AD7A-F73C7C596654}"/>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16" action="ppaction://hlinksldjump"/>
            <a:extLst>
              <a:ext uri="{FF2B5EF4-FFF2-40B4-BE49-F238E27FC236}">
                <a16:creationId xmlns:a16="http://schemas.microsoft.com/office/drawing/2014/main" id="{862F4246-04A0-4151-81AD-6E68F3B6F60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2" action="ppaction://hlinksldjump"/>
            <a:extLst>
              <a:ext uri="{FF2B5EF4-FFF2-40B4-BE49-F238E27FC236}">
                <a16:creationId xmlns:a16="http://schemas.microsoft.com/office/drawing/2014/main" id="{9425055A-FEE5-462F-A8F9-E89D114FB44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50159079-4753-49C7-9298-4E827DAEC33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17" action="ppaction://hlinksldjump"/>
            <a:extLst>
              <a:ext uri="{FF2B5EF4-FFF2-40B4-BE49-F238E27FC236}">
                <a16:creationId xmlns:a16="http://schemas.microsoft.com/office/drawing/2014/main" id="{02959D4F-60DB-4689-94C8-8BC4E470F8A1}"/>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CD9EA399-85CA-4ABA-80C3-5EDDC7A1E98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19090C07-E031-4718-9369-24BAFC557831}"/>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3C601B5C-3C9D-4734-9E19-9128B10982B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9" name="Picture 28">
            <a:extLst>
              <a:ext uri="{FF2B5EF4-FFF2-40B4-BE49-F238E27FC236}">
                <a16:creationId xmlns:a16="http://schemas.microsoft.com/office/drawing/2014/main" id="{2EF0AC4B-C5A5-4EF4-883C-3638B904E3C9}"/>
              </a:ext>
            </a:extLst>
          </p:cNvPr>
          <p:cNvPicPr>
            <a:picLocks noChangeAspect="1"/>
          </p:cNvPicPr>
          <p:nvPr/>
        </p:nvPicPr>
        <p:blipFill>
          <a:blip r:embed="rId18"/>
          <a:stretch>
            <a:fillRect/>
          </a:stretch>
        </p:blipFill>
        <p:spPr>
          <a:xfrm>
            <a:off x="1905766" y="1955233"/>
            <a:ext cx="1380748" cy="1380748"/>
          </a:xfrm>
          <a:prstGeom prst="rect">
            <a:avLst/>
          </a:prstGeom>
        </p:spPr>
      </p:pic>
      <p:pic>
        <p:nvPicPr>
          <p:cNvPr id="31" name="Picture 30">
            <a:extLst>
              <a:ext uri="{FF2B5EF4-FFF2-40B4-BE49-F238E27FC236}">
                <a16:creationId xmlns:a16="http://schemas.microsoft.com/office/drawing/2014/main" id="{7480E831-2B40-4CF3-9D5F-337A7CDA86F4}"/>
              </a:ext>
            </a:extLst>
          </p:cNvPr>
          <p:cNvPicPr>
            <a:picLocks noChangeAspect="1"/>
          </p:cNvPicPr>
          <p:nvPr/>
        </p:nvPicPr>
        <p:blipFill>
          <a:blip r:embed="rId19"/>
          <a:stretch>
            <a:fillRect/>
          </a:stretch>
        </p:blipFill>
        <p:spPr>
          <a:xfrm>
            <a:off x="7828273" y="2085962"/>
            <a:ext cx="1119290" cy="1119290"/>
          </a:xfrm>
          <a:prstGeom prst="rect">
            <a:avLst/>
          </a:prstGeom>
        </p:spPr>
      </p:pic>
      <p:pic>
        <p:nvPicPr>
          <p:cNvPr id="33" name="Picture 32">
            <a:extLst>
              <a:ext uri="{FF2B5EF4-FFF2-40B4-BE49-F238E27FC236}">
                <a16:creationId xmlns:a16="http://schemas.microsoft.com/office/drawing/2014/main" id="{A7D7BE04-36FD-4222-BB5D-307BF83F576D}"/>
              </a:ext>
            </a:extLst>
          </p:cNvPr>
          <p:cNvPicPr>
            <a:picLocks noChangeAspect="1"/>
          </p:cNvPicPr>
          <p:nvPr/>
        </p:nvPicPr>
        <p:blipFill>
          <a:blip r:embed="rId20"/>
          <a:stretch>
            <a:fillRect/>
          </a:stretch>
        </p:blipFill>
        <p:spPr>
          <a:xfrm>
            <a:off x="4598040" y="1982221"/>
            <a:ext cx="1326772" cy="1326772"/>
          </a:xfrm>
          <a:prstGeom prst="rect">
            <a:avLst/>
          </a:prstGeom>
        </p:spPr>
      </p:pic>
    </p:spTree>
    <p:extLst>
      <p:ext uri="{BB962C8B-B14F-4D97-AF65-F5344CB8AC3E}">
        <p14:creationId xmlns:p14="http://schemas.microsoft.com/office/powerpoint/2010/main" val="3467499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6C4979-D3AE-406F-A01E-6F9FAF83C1EE}"/>
              </a:ext>
            </a:extLst>
          </p:cNvPr>
          <p:cNvPicPr>
            <a:picLocks noChangeAspect="1"/>
          </p:cNvPicPr>
          <p:nvPr/>
        </p:nvPicPr>
        <p:blipFill>
          <a:blip r:embed="rId2"/>
          <a:stretch>
            <a:fillRect/>
          </a:stretch>
        </p:blipFill>
        <p:spPr>
          <a:xfrm>
            <a:off x="711759" y="3298212"/>
            <a:ext cx="9820275" cy="2101741"/>
          </a:xfrm>
          <a:prstGeom prst="rect">
            <a:avLst/>
          </a:prstGeom>
        </p:spPr>
      </p:pic>
      <p:pic>
        <p:nvPicPr>
          <p:cNvPr id="9" name="Picture 8">
            <a:extLst>
              <a:ext uri="{FF2B5EF4-FFF2-40B4-BE49-F238E27FC236}">
                <a16:creationId xmlns:a16="http://schemas.microsoft.com/office/drawing/2014/main" id="{57B178AE-9B89-4CB2-9F45-AE9627CA229F}"/>
              </a:ext>
            </a:extLst>
          </p:cNvPr>
          <p:cNvPicPr>
            <a:picLocks noChangeAspect="1"/>
          </p:cNvPicPr>
          <p:nvPr/>
        </p:nvPicPr>
        <p:blipFill>
          <a:blip r:embed="rId3"/>
          <a:stretch>
            <a:fillRect/>
          </a:stretch>
        </p:blipFill>
        <p:spPr>
          <a:xfrm>
            <a:off x="3340243" y="5615870"/>
            <a:ext cx="4237267" cy="602995"/>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Without a Purchase Order</a:t>
            </a:r>
            <a:br>
              <a:rPr lang="en-US" dirty="0"/>
            </a:br>
            <a:r>
              <a:rPr lang="en-US" sz="2000" b="0" dirty="0"/>
              <a:t>Non-PO Invoice (General Service Item Type)</a:t>
            </a:r>
            <a:endParaRPr lang="en-US" dirty="0"/>
          </a:p>
        </p:txBody>
      </p:sp>
      <p:sp>
        <p:nvSpPr>
          <p:cNvPr id="14" name="TextBox 13">
            <a:extLst>
              <a:ext uri="{FF2B5EF4-FFF2-40B4-BE49-F238E27FC236}">
                <a16:creationId xmlns:a16="http://schemas.microsoft.com/office/drawing/2014/main" id="{367F8CB3-D893-45FF-81C6-5817F26C395F}"/>
              </a:ext>
            </a:extLst>
          </p:cNvPr>
          <p:cNvSpPr txBox="1"/>
          <p:nvPr/>
        </p:nvSpPr>
        <p:spPr>
          <a:xfrm>
            <a:off x="545396" y="1512000"/>
            <a:ext cx="10153002" cy="300285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Complete </a:t>
            </a:r>
            <a:r>
              <a:rPr lang="en-US" sz="1400" dirty="0">
                <a:latin typeface="+mj-lt"/>
              </a:rPr>
              <a:t>the required fields in your Line Item</a:t>
            </a:r>
          </a:p>
          <a:p>
            <a:pPr marL="887288" lvl="1" indent="-342900">
              <a:lnSpc>
                <a:spcPts val="1700"/>
              </a:lnSpc>
              <a:spcAft>
                <a:spcPts val="600"/>
              </a:spcAft>
              <a:buClr>
                <a:srgbClr val="F0AB00"/>
              </a:buClr>
            </a:pPr>
            <a:r>
              <a:rPr lang="en-US" sz="1400" dirty="0">
                <a:latin typeface="+mj-lt"/>
              </a:rPr>
              <a:t>Necessary Fields: </a:t>
            </a:r>
            <a:r>
              <a:rPr lang="en-US" sz="1400" b="1" dirty="0">
                <a:latin typeface="+mj-lt"/>
              </a:rPr>
              <a:t>Description, Quantity, Unit, Unit Price, Subtotal, Service Start Date, Service End Date</a:t>
            </a:r>
          </a:p>
          <a:p>
            <a:pPr marL="887288" lvl="1" indent="-342900">
              <a:lnSpc>
                <a:spcPts val="1700"/>
              </a:lnSpc>
              <a:spcAft>
                <a:spcPts val="600"/>
              </a:spcAft>
              <a:buClr>
                <a:srgbClr val="F0AB00"/>
              </a:buClr>
            </a:pPr>
            <a:r>
              <a:rPr lang="en-US" sz="1400" dirty="0">
                <a:latin typeface="+mj-lt"/>
              </a:rPr>
              <a:t>Note: </a:t>
            </a:r>
            <a:r>
              <a:rPr lang="en-US" sz="1400" dirty="0"/>
              <a:t>Credit and Debit Lines cannot be submitted on the same invoice. If Credit lines are needed please create a Line-Item Credit Memo.</a:t>
            </a:r>
            <a:endParaRPr lang="en-US" sz="1400" b="1" dirty="0">
              <a:latin typeface="+mj-lt"/>
            </a:endParaRPr>
          </a:p>
          <a:p>
            <a:pPr marL="342900" indent="-342900">
              <a:lnSpc>
                <a:spcPts val="1700"/>
              </a:lnSpc>
              <a:spcBef>
                <a:spcPts val="0"/>
              </a:spcBef>
              <a:spcAft>
                <a:spcPts val="600"/>
              </a:spcAft>
              <a:buClr>
                <a:srgbClr val="F0AB00"/>
              </a:buClr>
              <a:buSzPct val="100000"/>
              <a:buFont typeface="+mj-lt"/>
              <a:buAutoNum type="arabicPeriod"/>
            </a:pPr>
            <a:r>
              <a:rPr lang="en-US" sz="1400" dirty="0"/>
              <a:t>Review and then </a:t>
            </a:r>
            <a:r>
              <a:rPr lang="en-US" sz="1400" b="1" dirty="0"/>
              <a:t>Save</a:t>
            </a:r>
            <a:r>
              <a:rPr lang="en-US" sz="1400" dirty="0"/>
              <a:t> or </a:t>
            </a:r>
            <a:r>
              <a:rPr lang="en-US" sz="1400" b="1" dirty="0"/>
              <a:t>Submit</a:t>
            </a:r>
            <a:r>
              <a:rPr lang="en-US" sz="1400" dirty="0"/>
              <a:t> as Standard Invoice.</a:t>
            </a:r>
          </a:p>
          <a:p>
            <a:pPr marL="887288" lvl="1" indent="-342900">
              <a:lnSpc>
                <a:spcPts val="1700"/>
              </a:lnSpc>
              <a:spcAft>
                <a:spcPts val="600"/>
              </a:spcAft>
              <a:buClr>
                <a:srgbClr val="F0AB00"/>
              </a:buClr>
            </a:pPr>
            <a:r>
              <a:rPr lang="en-US" sz="1400" dirty="0"/>
              <a:t>Note: Clicking </a:t>
            </a:r>
            <a:r>
              <a:rPr lang="en-US" sz="1400" b="1" dirty="0"/>
              <a:t>Save</a:t>
            </a:r>
            <a:r>
              <a:rPr lang="en-US" sz="1400" dirty="0"/>
              <a:t> will not submit the invoice. If you save be sure to click Next and then Submit once you are ready for the Invoice to be sent. </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9" name="object 31">
            <a:hlinkClick r:id="rId4" action="ppaction://hlinksldjump"/>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6" action="ppaction://hlinksldjump"/>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Oval 26">
            <a:extLst>
              <a:ext uri="{FF2B5EF4-FFF2-40B4-BE49-F238E27FC236}">
                <a16:creationId xmlns:a16="http://schemas.microsoft.com/office/drawing/2014/main" id="{9B21E3B7-533A-452F-9EE3-142A77F8B96D}"/>
              </a:ext>
            </a:extLst>
          </p:cNvPr>
          <p:cNvSpPr/>
          <p:nvPr/>
        </p:nvSpPr>
        <p:spPr bwMode="gray">
          <a:xfrm>
            <a:off x="5124552" y="454250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8B247786-D1F7-483F-AF78-0E3337C1F92B}"/>
              </a:ext>
            </a:extLst>
          </p:cNvPr>
          <p:cNvSpPr/>
          <p:nvPr/>
        </p:nvSpPr>
        <p:spPr bwMode="gray">
          <a:xfrm>
            <a:off x="5344819" y="550633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Tree>
    <p:extLst>
      <p:ext uri="{BB962C8B-B14F-4D97-AF65-F5344CB8AC3E}">
        <p14:creationId xmlns:p14="http://schemas.microsoft.com/office/powerpoint/2010/main" val="3231919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5CD7AA-8A28-40BB-8F97-C395596B8718}"/>
              </a:ext>
            </a:extLst>
          </p:cNvPr>
          <p:cNvPicPr>
            <a:picLocks noChangeAspect="1"/>
          </p:cNvPicPr>
          <p:nvPr/>
        </p:nvPicPr>
        <p:blipFill>
          <a:blip r:embed="rId2"/>
          <a:stretch>
            <a:fillRect/>
          </a:stretch>
        </p:blipFill>
        <p:spPr>
          <a:xfrm>
            <a:off x="184138" y="2499281"/>
            <a:ext cx="8532949" cy="4043025"/>
          </a:xfrm>
          <a:prstGeom prst="rect">
            <a:avLst/>
          </a:prstGeom>
        </p:spPr>
      </p:pic>
      <p:pic>
        <p:nvPicPr>
          <p:cNvPr id="9" name="Picture 8">
            <a:extLst>
              <a:ext uri="{FF2B5EF4-FFF2-40B4-BE49-F238E27FC236}">
                <a16:creationId xmlns:a16="http://schemas.microsoft.com/office/drawing/2014/main" id="{57B178AE-9B89-4CB2-9F45-AE9627CA229F}"/>
              </a:ext>
            </a:extLst>
          </p:cNvPr>
          <p:cNvPicPr>
            <a:picLocks noChangeAspect="1"/>
          </p:cNvPicPr>
          <p:nvPr/>
        </p:nvPicPr>
        <p:blipFill>
          <a:blip r:embed="rId3"/>
          <a:stretch>
            <a:fillRect/>
          </a:stretch>
        </p:blipFill>
        <p:spPr>
          <a:xfrm>
            <a:off x="8919025" y="3873304"/>
            <a:ext cx="2592503" cy="368933"/>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Without a Purchase Order</a:t>
            </a:r>
            <a:br>
              <a:rPr lang="en-US" dirty="0"/>
            </a:br>
            <a:r>
              <a:rPr lang="en-US" sz="2000" b="0" dirty="0"/>
              <a:t>Non-PO Invoice (Labor Service Item Type)</a:t>
            </a:r>
            <a:endParaRPr lang="en-US" dirty="0"/>
          </a:p>
        </p:txBody>
      </p:sp>
      <p:sp>
        <p:nvSpPr>
          <p:cNvPr id="14" name="TextBox 13">
            <a:extLst>
              <a:ext uri="{FF2B5EF4-FFF2-40B4-BE49-F238E27FC236}">
                <a16:creationId xmlns:a16="http://schemas.microsoft.com/office/drawing/2014/main" id="{367F8CB3-D893-45FF-81C6-5817F26C395F}"/>
              </a:ext>
            </a:extLst>
          </p:cNvPr>
          <p:cNvSpPr txBox="1"/>
          <p:nvPr/>
        </p:nvSpPr>
        <p:spPr>
          <a:xfrm>
            <a:off x="504000" y="1240738"/>
            <a:ext cx="11365501" cy="1343254"/>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000" b="1" dirty="0">
                <a:latin typeface="+mj-lt"/>
              </a:rPr>
              <a:t>Complete </a:t>
            </a:r>
            <a:r>
              <a:rPr lang="en-US" sz="1000" dirty="0">
                <a:latin typeface="+mj-lt"/>
              </a:rPr>
              <a:t>the required fields in your Line Item</a:t>
            </a:r>
          </a:p>
          <a:p>
            <a:pPr marL="887288" lvl="1" indent="-342900">
              <a:lnSpc>
                <a:spcPts val="1700"/>
              </a:lnSpc>
              <a:spcAft>
                <a:spcPts val="600"/>
              </a:spcAft>
              <a:buClr>
                <a:srgbClr val="F0AB00"/>
              </a:buClr>
            </a:pPr>
            <a:r>
              <a:rPr lang="en-US" sz="1000" dirty="0">
                <a:latin typeface="+mj-lt"/>
              </a:rPr>
              <a:t>Necessary Fields: </a:t>
            </a:r>
            <a:r>
              <a:rPr lang="en-US" sz="1000" b="1" dirty="0">
                <a:latin typeface="+mj-lt"/>
              </a:rPr>
              <a:t>Description, Quantity, Term, Rate, Unit, Service Start Date, Service End Date</a:t>
            </a:r>
          </a:p>
          <a:p>
            <a:pPr marL="887288" lvl="1" indent="-342900">
              <a:lnSpc>
                <a:spcPts val="1700"/>
              </a:lnSpc>
              <a:spcAft>
                <a:spcPts val="600"/>
              </a:spcAft>
              <a:buClr>
                <a:srgbClr val="F0AB00"/>
              </a:buClr>
            </a:pPr>
            <a:r>
              <a:rPr lang="en-US" sz="1000" b="1" dirty="0"/>
              <a:t>Note: </a:t>
            </a:r>
            <a:r>
              <a:rPr lang="en-US" sz="1000" dirty="0"/>
              <a:t>Credit and Debit Lines cannot be submitted on the same invoice. If Credit lines are needed please create a Line-Item Credit Memo.</a:t>
            </a:r>
            <a:endParaRPr lang="en-US" sz="1000" b="1" dirty="0">
              <a:latin typeface="+mj-lt"/>
            </a:endParaRPr>
          </a:p>
          <a:p>
            <a:pPr marL="342900" indent="-342900">
              <a:lnSpc>
                <a:spcPts val="1700"/>
              </a:lnSpc>
              <a:spcBef>
                <a:spcPts val="0"/>
              </a:spcBef>
              <a:spcAft>
                <a:spcPts val="600"/>
              </a:spcAft>
              <a:buClr>
                <a:srgbClr val="F0AB00"/>
              </a:buClr>
              <a:buSzPct val="100000"/>
              <a:buFont typeface="+mj-lt"/>
              <a:buAutoNum type="arabicPeriod"/>
            </a:pPr>
            <a:r>
              <a:rPr lang="en-US" sz="1000" dirty="0"/>
              <a:t>Review and then </a:t>
            </a:r>
            <a:r>
              <a:rPr lang="en-US" sz="1000" b="1" dirty="0"/>
              <a:t>Save</a:t>
            </a:r>
            <a:r>
              <a:rPr lang="en-US" sz="1000" dirty="0"/>
              <a:t> or </a:t>
            </a:r>
            <a:r>
              <a:rPr lang="en-US" sz="1000" b="1" dirty="0"/>
              <a:t>Submit</a:t>
            </a:r>
            <a:r>
              <a:rPr lang="en-US" sz="1000" dirty="0"/>
              <a:t> as Standard Invoice.</a:t>
            </a:r>
          </a:p>
          <a:p>
            <a:pPr marL="887288" lvl="1" indent="-342900">
              <a:lnSpc>
                <a:spcPts val="1700"/>
              </a:lnSpc>
              <a:spcAft>
                <a:spcPts val="600"/>
              </a:spcAft>
              <a:buClr>
                <a:srgbClr val="F0AB00"/>
              </a:buClr>
            </a:pPr>
            <a:r>
              <a:rPr lang="en-US" sz="1000" dirty="0"/>
              <a:t>Note: Clicking </a:t>
            </a:r>
            <a:r>
              <a:rPr lang="en-US" sz="1000" b="1" dirty="0"/>
              <a:t>Save</a:t>
            </a:r>
            <a:r>
              <a:rPr lang="en-US" sz="1000" dirty="0"/>
              <a:t> will not submit the invoice. If you save be sure to click </a:t>
            </a:r>
            <a:r>
              <a:rPr lang="en-US" sz="1000" b="1" dirty="0"/>
              <a:t>Next</a:t>
            </a:r>
            <a:r>
              <a:rPr lang="en-US" sz="1000" dirty="0"/>
              <a:t> and then Submit once you are ready for the Invoice to be sent. </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9" name="object 31">
            <a:hlinkClick r:id="rId4" action="ppaction://hlinksldjump"/>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6" action="ppaction://hlinksldjump"/>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Oval 26">
            <a:extLst>
              <a:ext uri="{FF2B5EF4-FFF2-40B4-BE49-F238E27FC236}">
                <a16:creationId xmlns:a16="http://schemas.microsoft.com/office/drawing/2014/main" id="{9B21E3B7-533A-452F-9EE3-142A77F8B96D}"/>
              </a:ext>
            </a:extLst>
          </p:cNvPr>
          <p:cNvSpPr/>
          <p:nvPr/>
        </p:nvSpPr>
        <p:spPr bwMode="gray">
          <a:xfrm>
            <a:off x="3429305" y="359700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8B247786-D1F7-483F-AF78-0E3337C1F92B}"/>
              </a:ext>
            </a:extLst>
          </p:cNvPr>
          <p:cNvSpPr/>
          <p:nvPr/>
        </p:nvSpPr>
        <p:spPr bwMode="gray">
          <a:xfrm>
            <a:off x="10105142" y="365422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Tree>
    <p:extLst>
      <p:ext uri="{BB962C8B-B14F-4D97-AF65-F5344CB8AC3E}">
        <p14:creationId xmlns:p14="http://schemas.microsoft.com/office/powerpoint/2010/main" val="3586702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C0D38F-A724-47A3-A9D8-A64B75914735}"/>
              </a:ext>
            </a:extLst>
          </p:cNvPr>
          <p:cNvPicPr>
            <a:picLocks noChangeAspect="1"/>
          </p:cNvPicPr>
          <p:nvPr/>
        </p:nvPicPr>
        <p:blipFill>
          <a:blip r:embed="rId2"/>
          <a:stretch>
            <a:fillRect/>
          </a:stretch>
        </p:blipFill>
        <p:spPr>
          <a:xfrm>
            <a:off x="532451" y="1671468"/>
            <a:ext cx="10621405" cy="2657817"/>
          </a:xfrm>
          <a:prstGeom prst="rect">
            <a:avLst/>
          </a:prstGeom>
        </p:spPr>
      </p:pic>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Locate Approved Service Sheet</a:t>
            </a:r>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4" name="Text Box 6">
            <a:extLst>
              <a:ext uri="{FF2B5EF4-FFF2-40B4-BE49-F238E27FC236}">
                <a16:creationId xmlns:a16="http://schemas.microsoft.com/office/drawing/2014/main" id="{BD4DE80D-5478-419D-B1E8-11CAE2D462F7}"/>
              </a:ext>
            </a:extLst>
          </p:cNvPr>
          <p:cNvSpPr txBox="1">
            <a:spLocks noChangeArrowheads="1"/>
          </p:cNvSpPr>
          <p:nvPr/>
        </p:nvSpPr>
        <p:spPr bwMode="auto">
          <a:xfrm>
            <a:off x="718697" y="4818929"/>
            <a:ext cx="987701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797" indent="-342797" defTabSz="914126" eaLnBrk="1" hangingPunct="1">
              <a:spcBef>
                <a:spcPts val="600"/>
              </a:spcBef>
              <a:buClr>
                <a:srgbClr val="F0AB00"/>
              </a:buClr>
              <a:buSzPct val="120000"/>
              <a:buFont typeface="+mj-lt"/>
              <a:buAutoNum type="arabicPeriod"/>
              <a:defRPr/>
            </a:pPr>
            <a:r>
              <a:rPr lang="en-US" sz="1400" kern="0" dirty="0">
                <a:solidFill>
                  <a:srgbClr val="000000"/>
                </a:solidFill>
                <a:ea typeface="Arial Unicode MS" pitchFamily="34" charset="-128"/>
                <a:cs typeface="Arial Unicode MS" pitchFamily="34" charset="-128"/>
              </a:rPr>
              <a:t>Click</a:t>
            </a:r>
            <a:r>
              <a:rPr lang="en-US" sz="1400" b="1" kern="0" dirty="0">
                <a:solidFill>
                  <a:srgbClr val="000000"/>
                </a:solidFill>
                <a:ea typeface="Arial Unicode MS" pitchFamily="34" charset="-128"/>
                <a:cs typeface="Arial Unicode MS" pitchFamily="34" charset="-128"/>
              </a:rPr>
              <a:t> Fulfillment </a:t>
            </a:r>
            <a:r>
              <a:rPr lang="en-US" sz="1400" kern="0" dirty="0">
                <a:solidFill>
                  <a:srgbClr val="000000"/>
                </a:solidFill>
                <a:ea typeface="Arial Unicode MS" pitchFamily="34" charset="-128"/>
                <a:cs typeface="Arial Unicode MS" pitchFamily="34" charset="-128"/>
              </a:rPr>
              <a:t>and select </a:t>
            </a:r>
            <a:r>
              <a:rPr lang="en-US" sz="1400" b="1" kern="0" dirty="0">
                <a:solidFill>
                  <a:srgbClr val="000000"/>
                </a:solidFill>
                <a:ea typeface="Arial Unicode MS" pitchFamily="34" charset="-128"/>
                <a:cs typeface="Arial Unicode MS" pitchFamily="34" charset="-128"/>
              </a:rPr>
              <a:t>Service Sheets </a:t>
            </a:r>
            <a:r>
              <a:rPr lang="en-US" sz="1400" kern="0" dirty="0">
                <a:solidFill>
                  <a:srgbClr val="000000"/>
                </a:solidFill>
                <a:ea typeface="Arial Unicode MS" pitchFamily="34" charset="-128"/>
                <a:cs typeface="Arial Unicode MS" pitchFamily="34" charset="-128"/>
              </a:rPr>
              <a:t>from the dropdown menu.</a:t>
            </a:r>
          </a:p>
          <a:p>
            <a:pPr marL="342797" indent="-342797" defTabSz="914126" eaLnBrk="1" hangingPunct="1">
              <a:spcBef>
                <a:spcPts val="600"/>
              </a:spcBef>
              <a:buClr>
                <a:srgbClr val="F0AB00"/>
              </a:buClr>
              <a:buSzPct val="120000"/>
              <a:buFont typeface="+mj-lt"/>
              <a:buAutoNum type="arabicPeriod"/>
              <a:defRPr/>
            </a:pPr>
            <a:r>
              <a:rPr lang="en-US" sz="1400" kern="0" dirty="0">
                <a:solidFill>
                  <a:srgbClr val="000000"/>
                </a:solidFill>
                <a:latin typeface="Arial" pitchFamily="34" charset="0"/>
                <a:cs typeface="Arial" pitchFamily="34" charset="0"/>
              </a:rPr>
              <a:t>Select the checkbox next to your approved Service Sheet and click the </a:t>
            </a:r>
            <a:r>
              <a:rPr lang="en-US" sz="1400" b="1" kern="0" dirty="0">
                <a:solidFill>
                  <a:srgbClr val="000000"/>
                </a:solidFill>
                <a:latin typeface="Arial" pitchFamily="34" charset="0"/>
                <a:cs typeface="Arial" pitchFamily="34" charset="0"/>
              </a:rPr>
              <a:t>Create Invoice </a:t>
            </a:r>
            <a:r>
              <a:rPr lang="en-US" sz="1400" kern="0" dirty="0">
                <a:solidFill>
                  <a:srgbClr val="000000"/>
                </a:solidFill>
                <a:latin typeface="Arial" pitchFamily="34" charset="0"/>
                <a:cs typeface="Arial" pitchFamily="34" charset="0"/>
              </a:rPr>
              <a:t>button to open up the </a:t>
            </a:r>
            <a:r>
              <a:rPr lang="en-US" sz="1400" b="1" kern="0" dirty="0">
                <a:solidFill>
                  <a:srgbClr val="000000"/>
                </a:solidFill>
                <a:latin typeface="Arial" pitchFamily="34" charset="0"/>
                <a:cs typeface="Arial" pitchFamily="34" charset="0"/>
              </a:rPr>
              <a:t>Create Invoice </a:t>
            </a:r>
            <a:r>
              <a:rPr lang="en-US" sz="1400" kern="0" dirty="0">
                <a:solidFill>
                  <a:srgbClr val="000000"/>
                </a:solidFill>
                <a:latin typeface="Arial" pitchFamily="34" charset="0"/>
                <a:cs typeface="Arial" pitchFamily="34" charset="0"/>
              </a:rPr>
              <a:t>screen </a:t>
            </a:r>
            <a:r>
              <a:rPr lang="en-US" sz="1400" b="1" kern="0" dirty="0">
                <a:solidFill>
                  <a:srgbClr val="000000"/>
                </a:solidFill>
                <a:latin typeface="Arial" pitchFamily="34" charset="0"/>
                <a:cs typeface="Arial" pitchFamily="34" charset="0"/>
              </a:rPr>
              <a:t>OR</a:t>
            </a:r>
            <a:r>
              <a:rPr lang="en-US" sz="1400" kern="0" dirty="0">
                <a:solidFill>
                  <a:srgbClr val="000000"/>
                </a:solidFill>
                <a:latin typeface="Arial" pitchFamily="34" charset="0"/>
                <a:cs typeface="Arial" pitchFamily="34" charset="0"/>
              </a:rPr>
              <a:t> click the </a:t>
            </a:r>
            <a:r>
              <a:rPr lang="en-US" sz="1400" b="1" kern="0" dirty="0">
                <a:solidFill>
                  <a:srgbClr val="000000"/>
                </a:solidFill>
                <a:latin typeface="Arial" pitchFamily="34" charset="0"/>
                <a:cs typeface="Arial" pitchFamily="34" charset="0"/>
              </a:rPr>
              <a:t>Service Sheet #</a:t>
            </a:r>
            <a:r>
              <a:rPr lang="en-US" sz="1400" kern="0" dirty="0">
                <a:solidFill>
                  <a:srgbClr val="000000"/>
                </a:solidFill>
                <a:latin typeface="Arial" pitchFamily="34" charset="0"/>
                <a:cs typeface="Arial" pitchFamily="34" charset="0"/>
              </a:rPr>
              <a:t> to open the Service Sheet for review before invoicing.</a:t>
            </a:r>
          </a:p>
          <a:p>
            <a:pPr defTabSz="914126" eaLnBrk="1" hangingPunct="1">
              <a:spcBef>
                <a:spcPts val="600"/>
              </a:spcBef>
              <a:buClr>
                <a:srgbClr val="F0AB00"/>
              </a:buClr>
              <a:buSzPct val="120000"/>
              <a:defRPr/>
            </a:pPr>
            <a:endParaRPr lang="en-US" sz="1400" kern="0" dirty="0">
              <a:solidFill>
                <a:srgbClr val="000000"/>
              </a:solidFill>
              <a:cs typeface="Arial" pitchFamily="34" charset="0"/>
            </a:endParaRPr>
          </a:p>
          <a:p>
            <a:pPr defTabSz="914126" eaLnBrk="1" hangingPunct="1">
              <a:spcBef>
                <a:spcPts val="600"/>
              </a:spcBef>
              <a:buClr>
                <a:srgbClr val="F0AB00"/>
              </a:buClr>
              <a:buSzPct val="120000"/>
              <a:defRPr/>
            </a:pPr>
            <a:r>
              <a:rPr lang="en-US" sz="1400" b="1" kern="0" dirty="0">
                <a:cs typeface="Arial" charset="0"/>
              </a:rPr>
              <a:t>Note: </a:t>
            </a:r>
            <a:r>
              <a:rPr lang="en-US" sz="1400" kern="0" dirty="0">
                <a:ea typeface="Arial Unicode MS" pitchFamily="34" charset="-128"/>
                <a:cs typeface="Arial Unicode MS" pitchFamily="34" charset="-128"/>
              </a:rPr>
              <a:t>Service Invoices should be applied against a </a:t>
            </a:r>
            <a:r>
              <a:rPr lang="en-US" sz="1400" u="sng" kern="0" dirty="0">
                <a:ea typeface="Arial Unicode MS" pitchFamily="34" charset="-128"/>
                <a:cs typeface="Arial Unicode MS" pitchFamily="34" charset="-128"/>
              </a:rPr>
              <a:t>single</a:t>
            </a:r>
            <a:r>
              <a:rPr lang="en-US" sz="1400" kern="0" dirty="0">
                <a:ea typeface="Arial Unicode MS" pitchFamily="34" charset="-128"/>
                <a:cs typeface="Arial Unicode MS" pitchFamily="34" charset="-128"/>
              </a:rPr>
              <a:t> approved service sheet only.</a:t>
            </a:r>
          </a:p>
          <a:p>
            <a:pPr defTabSz="914126" eaLnBrk="1" hangingPunct="1">
              <a:spcBef>
                <a:spcPts val="600"/>
              </a:spcBef>
              <a:buClr>
                <a:srgbClr val="F0AB00"/>
              </a:buClr>
              <a:buSzPct val="120000"/>
              <a:defRPr/>
            </a:pPr>
            <a:endParaRPr lang="en-US" sz="1400" kern="0" dirty="0">
              <a:solidFill>
                <a:srgbClr val="000000"/>
              </a:solidFill>
              <a:cs typeface="Arial" pitchFamily="34" charset="0"/>
            </a:endParaRPr>
          </a:p>
        </p:txBody>
      </p:sp>
      <p:sp>
        <p:nvSpPr>
          <p:cNvPr id="19" name="object 31">
            <a:hlinkClick r:id="rId3" action="ppaction://hlinksldjump"/>
            <a:extLst>
              <a:ext uri="{FF2B5EF4-FFF2-40B4-BE49-F238E27FC236}">
                <a16:creationId xmlns:a16="http://schemas.microsoft.com/office/drawing/2014/main" id="{B458A7A1-9438-42C3-97EB-F3C64F87637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3" action="ppaction://hlinksldjump"/>
            <a:extLst>
              <a:ext uri="{FF2B5EF4-FFF2-40B4-BE49-F238E27FC236}">
                <a16:creationId xmlns:a16="http://schemas.microsoft.com/office/drawing/2014/main" id="{C42DDBB2-0CFD-4AAA-93F8-0A07B038A17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4" action="ppaction://hlinksldjump"/>
            <a:extLst>
              <a:ext uri="{FF2B5EF4-FFF2-40B4-BE49-F238E27FC236}">
                <a16:creationId xmlns:a16="http://schemas.microsoft.com/office/drawing/2014/main" id="{168AAB74-1F5B-4A96-8D34-9D5E8FA98CE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31">
            <a:hlinkClick r:id="rId5" action="ppaction://hlinksldjump"/>
            <a:extLst>
              <a:ext uri="{FF2B5EF4-FFF2-40B4-BE49-F238E27FC236}">
                <a16:creationId xmlns:a16="http://schemas.microsoft.com/office/drawing/2014/main" id="{B8471093-251F-4713-AB05-48E6ED493EA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8ACB7B4A-7BCD-4678-9E80-6FEC6F8F83C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4E2711E7-1448-4E33-8F06-6B28BA3A439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03EADC92-C13D-4C6C-926D-F273380F620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9" name="Oval 28">
            <a:extLst>
              <a:ext uri="{FF2B5EF4-FFF2-40B4-BE49-F238E27FC236}">
                <a16:creationId xmlns:a16="http://schemas.microsoft.com/office/drawing/2014/main" id="{477EAE6F-4B0F-48D0-A1C0-F902474D3BE8}"/>
              </a:ext>
            </a:extLst>
          </p:cNvPr>
          <p:cNvSpPr/>
          <p:nvPr/>
        </p:nvSpPr>
        <p:spPr bwMode="gray">
          <a:xfrm>
            <a:off x="3525108" y="244779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6BD79242-4C67-4D7C-BE92-68B55B1C862F}"/>
              </a:ext>
            </a:extLst>
          </p:cNvPr>
          <p:cNvSpPr/>
          <p:nvPr/>
        </p:nvSpPr>
        <p:spPr bwMode="gray">
          <a:xfrm>
            <a:off x="2632372" y="1956273"/>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31" name="Oval 30">
            <a:extLst>
              <a:ext uri="{FF2B5EF4-FFF2-40B4-BE49-F238E27FC236}">
                <a16:creationId xmlns:a16="http://schemas.microsoft.com/office/drawing/2014/main" id="{3CB91DFD-B4DD-4EBA-8BEE-0D4BDB4F8DE0}"/>
              </a:ext>
            </a:extLst>
          </p:cNvPr>
          <p:cNvSpPr/>
          <p:nvPr/>
        </p:nvSpPr>
        <p:spPr bwMode="gray">
          <a:xfrm>
            <a:off x="516404" y="3717792"/>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A46C0FE6-C958-4DA1-ABAB-3687F8AE839C}"/>
              </a:ext>
            </a:extLst>
          </p:cNvPr>
          <p:cNvSpPr/>
          <p:nvPr/>
        </p:nvSpPr>
        <p:spPr bwMode="gray">
          <a:xfrm>
            <a:off x="1819951" y="399742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33" name="Oval 32">
            <a:extLst>
              <a:ext uri="{FF2B5EF4-FFF2-40B4-BE49-F238E27FC236}">
                <a16:creationId xmlns:a16="http://schemas.microsoft.com/office/drawing/2014/main" id="{FBE959C7-B355-4772-9BD3-122CAB5DAD75}"/>
              </a:ext>
            </a:extLst>
          </p:cNvPr>
          <p:cNvSpPr/>
          <p:nvPr/>
        </p:nvSpPr>
        <p:spPr bwMode="gray">
          <a:xfrm>
            <a:off x="1632697" y="366556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Tree>
    <p:extLst>
      <p:ext uri="{BB962C8B-B14F-4D97-AF65-F5344CB8AC3E}">
        <p14:creationId xmlns:p14="http://schemas.microsoft.com/office/powerpoint/2010/main" val="2314092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B872118-AA18-4A31-BA02-5BDF61990A06}"/>
              </a:ext>
            </a:extLst>
          </p:cNvPr>
          <p:cNvPicPr>
            <a:picLocks noChangeAspect="1"/>
          </p:cNvPicPr>
          <p:nvPr/>
        </p:nvPicPr>
        <p:blipFill>
          <a:blip r:embed="rId2"/>
          <a:stretch>
            <a:fillRect/>
          </a:stretch>
        </p:blipFill>
        <p:spPr>
          <a:xfrm>
            <a:off x="4766643" y="1462335"/>
            <a:ext cx="5622432" cy="776411"/>
          </a:xfrm>
          <a:prstGeom prst="rect">
            <a:avLst/>
          </a:prstGeom>
          <a:ln>
            <a:solidFill>
              <a:schemeClr val="tx1"/>
            </a:solidFill>
          </a:ln>
        </p:spPr>
      </p:pic>
      <p:pic>
        <p:nvPicPr>
          <p:cNvPr id="33" name="Picture 32">
            <a:extLst>
              <a:ext uri="{FF2B5EF4-FFF2-40B4-BE49-F238E27FC236}">
                <a16:creationId xmlns:a16="http://schemas.microsoft.com/office/drawing/2014/main" id="{F140AEDA-4BF6-430F-9E29-185C4091FE43}"/>
              </a:ext>
            </a:extLst>
          </p:cNvPr>
          <p:cNvPicPr>
            <a:picLocks noChangeAspect="1"/>
          </p:cNvPicPr>
          <p:nvPr/>
        </p:nvPicPr>
        <p:blipFill>
          <a:blip r:embed="rId3"/>
          <a:stretch>
            <a:fillRect/>
          </a:stretch>
        </p:blipFill>
        <p:spPr>
          <a:xfrm>
            <a:off x="4901938" y="3924078"/>
            <a:ext cx="5515418" cy="2331573"/>
          </a:xfrm>
          <a:prstGeom prst="rect">
            <a:avLst/>
          </a:prstGeom>
        </p:spPr>
      </p:pic>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Invoice via Service Sheet #</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1" name="Rectangle 10">
            <a:extLst>
              <a:ext uri="{FF2B5EF4-FFF2-40B4-BE49-F238E27FC236}">
                <a16:creationId xmlns:a16="http://schemas.microsoft.com/office/drawing/2014/main" id="{E8B37DA4-E0BE-41AB-88AC-C9D4934A5154}"/>
              </a:ext>
            </a:extLst>
          </p:cNvPr>
          <p:cNvSpPr/>
          <p:nvPr/>
        </p:nvSpPr>
        <p:spPr>
          <a:xfrm>
            <a:off x="505458" y="1434837"/>
            <a:ext cx="3577543" cy="2046714"/>
          </a:xfrm>
          <a:prstGeom prst="rect">
            <a:avLst/>
          </a:prstGeom>
        </p:spPr>
        <p:txBody>
          <a:bodyPr wrap="square">
            <a:spAutoFit/>
          </a:bodyPr>
          <a:lstStyle/>
          <a:p>
            <a:pPr marL="342900" indent="-342900" defTabSz="914126">
              <a:spcBef>
                <a:spcPts val="600"/>
              </a:spcBef>
              <a:buClr>
                <a:srgbClr val="F0AB00"/>
              </a:buClr>
              <a:buSzPct val="120000"/>
              <a:buFont typeface="+mj-lt"/>
              <a:buAutoNum type="arabicPeriod"/>
              <a:defRPr/>
            </a:pPr>
            <a:r>
              <a:rPr lang="en-US" sz="1400" dirty="0"/>
              <a:t>Invoice by clicking the Service Sheet # on the </a:t>
            </a:r>
            <a:r>
              <a:rPr lang="en-US" sz="1400" b="1" kern="0" dirty="0">
                <a:solidFill>
                  <a:srgbClr val="000000"/>
                </a:solidFill>
                <a:ea typeface="Arial Unicode MS" pitchFamily="34" charset="-128"/>
                <a:cs typeface="Arial Unicode MS" pitchFamily="34" charset="-128"/>
              </a:rPr>
              <a:t>Service Sheets </a:t>
            </a:r>
            <a:r>
              <a:rPr lang="en-US" sz="1400" kern="0" dirty="0">
                <a:solidFill>
                  <a:srgbClr val="000000"/>
                </a:solidFill>
                <a:ea typeface="Arial Unicode MS" pitchFamily="34" charset="-128"/>
                <a:cs typeface="Arial Unicode MS" pitchFamily="34" charset="-128"/>
              </a:rPr>
              <a:t>screen</a:t>
            </a:r>
            <a:r>
              <a:rPr lang="en-US" sz="1400" dirty="0"/>
              <a:t> allow you review the Service Sheet.</a:t>
            </a:r>
          </a:p>
          <a:p>
            <a:pPr marL="342900" indent="-342900" defTabSz="914126">
              <a:spcBef>
                <a:spcPts val="600"/>
              </a:spcBef>
              <a:buClr>
                <a:srgbClr val="F0AB00"/>
              </a:buClr>
              <a:buSzPct val="120000"/>
              <a:buFont typeface="+mj-lt"/>
              <a:buAutoNum type="arabicPeriod"/>
              <a:defRPr/>
            </a:pPr>
            <a:endParaRPr lang="en-US" sz="1400" dirty="0"/>
          </a:p>
          <a:p>
            <a:pPr marL="342900" indent="-342900" defTabSz="914126">
              <a:spcBef>
                <a:spcPts val="600"/>
              </a:spcBef>
              <a:buClr>
                <a:srgbClr val="F0AB00"/>
              </a:buClr>
              <a:buSzPct val="120000"/>
              <a:buFont typeface="+mj-lt"/>
              <a:buAutoNum type="arabicPeriod"/>
              <a:defRPr/>
            </a:pPr>
            <a:r>
              <a:rPr lang="en-US" sz="1400" dirty="0"/>
              <a:t>Then click the </a:t>
            </a:r>
            <a:r>
              <a:rPr lang="en-US" sz="1400" b="1" dirty="0"/>
              <a:t>Create Invoice </a:t>
            </a:r>
            <a:r>
              <a:rPr lang="en-US" sz="1400" dirty="0"/>
              <a:t>button to open up </a:t>
            </a:r>
            <a:r>
              <a:rPr lang="en-US" sz="1400" kern="0" dirty="0">
                <a:solidFill>
                  <a:srgbClr val="000000"/>
                </a:solidFill>
                <a:latin typeface="Arial" pitchFamily="34" charset="0"/>
                <a:cs typeface="Arial" pitchFamily="34" charset="0"/>
              </a:rPr>
              <a:t>the </a:t>
            </a:r>
            <a:r>
              <a:rPr lang="en-US" sz="1400" b="1" kern="0" dirty="0">
                <a:solidFill>
                  <a:srgbClr val="000000"/>
                </a:solidFill>
                <a:latin typeface="Arial" pitchFamily="34" charset="0"/>
                <a:cs typeface="Arial" pitchFamily="34" charset="0"/>
              </a:rPr>
              <a:t>Create Invoice </a:t>
            </a:r>
            <a:r>
              <a:rPr lang="en-US" sz="1400" dirty="0"/>
              <a:t>screen for invoicing.</a:t>
            </a:r>
          </a:p>
          <a:p>
            <a:pPr defTabSz="914126">
              <a:spcBef>
                <a:spcPts val="600"/>
              </a:spcBef>
              <a:buClr>
                <a:srgbClr val="F0AB00"/>
              </a:buClr>
              <a:buSzPct val="120000"/>
              <a:defRPr/>
            </a:pPr>
            <a:r>
              <a:rPr lang="en-US" sz="1400" dirty="0"/>
              <a:t> </a:t>
            </a:r>
            <a:endParaRPr lang="en-US" sz="1400" kern="0" dirty="0">
              <a:solidFill>
                <a:sysClr val="windowText" lastClr="000000"/>
              </a:solidFill>
            </a:endParaRPr>
          </a:p>
        </p:txBody>
      </p:sp>
      <p:sp>
        <p:nvSpPr>
          <p:cNvPr id="16" name="object 31">
            <a:hlinkClick r:id="" action="ppaction://noaction"/>
            <a:extLst>
              <a:ext uri="{FF2B5EF4-FFF2-40B4-BE49-F238E27FC236}">
                <a16:creationId xmlns:a16="http://schemas.microsoft.com/office/drawing/2014/main" id="{7D8A9374-CB36-430C-9FF6-DE1818495EF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 action="ppaction://noaction"/>
            <a:extLst>
              <a:ext uri="{FF2B5EF4-FFF2-40B4-BE49-F238E27FC236}">
                <a16:creationId xmlns:a16="http://schemas.microsoft.com/office/drawing/2014/main" id="{AD1EA48F-F576-4E39-BF6A-8DEFF0AEA912}"/>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7226DF25-9ABD-4B27-9559-90D0351FCD7E}"/>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8D6142F7-2478-43DD-BA30-2700903882D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0" name="object 31">
            <a:hlinkClick r:id="" action="ppaction://noaction"/>
            <a:extLst>
              <a:ext uri="{FF2B5EF4-FFF2-40B4-BE49-F238E27FC236}">
                <a16:creationId xmlns:a16="http://schemas.microsoft.com/office/drawing/2014/main" id="{BD6064DF-97F0-4436-92B5-79F5CF7357C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FEA53446-0E33-427A-ACBE-4591F158A59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F2994195-FF70-425D-BDAD-050E962734C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2F14121A-836F-4E54-9ACB-9CE9DCD18DD4}"/>
              </a:ext>
            </a:extLst>
          </p:cNvPr>
          <p:cNvPicPr>
            <a:picLocks noChangeAspect="1"/>
          </p:cNvPicPr>
          <p:nvPr/>
        </p:nvPicPr>
        <p:blipFill>
          <a:blip r:embed="rId4"/>
          <a:stretch>
            <a:fillRect/>
          </a:stretch>
        </p:blipFill>
        <p:spPr>
          <a:xfrm>
            <a:off x="5766898" y="2334823"/>
            <a:ext cx="4615954" cy="1452370"/>
          </a:xfrm>
          <a:prstGeom prst="rect">
            <a:avLst/>
          </a:prstGeom>
        </p:spPr>
      </p:pic>
      <p:sp>
        <p:nvSpPr>
          <p:cNvPr id="14" name="Oval 13">
            <a:extLst>
              <a:ext uri="{FF2B5EF4-FFF2-40B4-BE49-F238E27FC236}">
                <a16:creationId xmlns:a16="http://schemas.microsoft.com/office/drawing/2014/main" id="{B0010A06-294E-4577-9B81-E7CB2E6796A8}"/>
              </a:ext>
            </a:extLst>
          </p:cNvPr>
          <p:cNvSpPr/>
          <p:nvPr/>
        </p:nvSpPr>
        <p:spPr bwMode="gray">
          <a:xfrm>
            <a:off x="5702786" y="314877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7" name="Oval 26">
            <a:extLst>
              <a:ext uri="{FF2B5EF4-FFF2-40B4-BE49-F238E27FC236}">
                <a16:creationId xmlns:a16="http://schemas.microsoft.com/office/drawing/2014/main" id="{B0010A06-294E-4577-9B81-E7CB2E6796A8}"/>
              </a:ext>
            </a:extLst>
          </p:cNvPr>
          <p:cNvSpPr/>
          <p:nvPr/>
        </p:nvSpPr>
        <p:spPr bwMode="gray">
          <a:xfrm>
            <a:off x="5015060" y="1829517"/>
            <a:ext cx="716008" cy="146742"/>
          </a:xfrm>
          <a:prstGeom prst="ellipse">
            <a:avLst/>
          </a:prstGeom>
          <a:noFill/>
          <a:ln w="31750" algn="ctr">
            <a:solidFill>
              <a:srgbClr val="FFC000"/>
            </a:solidFill>
            <a:miter lim="800000"/>
            <a:headEnd/>
            <a:tailEnd/>
          </a:ln>
        </p:spPr>
        <p:txBody>
          <a:bodyPr lIns="89977" tIns="71981" rIns="89977" bIns="71981" rtlCol="0"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algn="ctr" defTabSz="914126" fontAlgn="base">
              <a:spcBef>
                <a:spcPct val="50000"/>
              </a:spcBef>
              <a:spcAft>
                <a:spcPct val="0"/>
              </a:spcAft>
              <a:buClr>
                <a:srgbClr val="F0AB00"/>
              </a:buClr>
              <a:buSzPct val="80000"/>
              <a:defRPr/>
            </a:pPr>
            <a:endParaRPr lang="en-US" sz="1200" kern="0" dirty="0">
              <a:solidFill>
                <a:sysClr val="windowText" lastClr="000000"/>
              </a:solidFill>
              <a:ea typeface="Arial Unicode MS" pitchFamily="34" charset="-128"/>
              <a:cs typeface="Arial Unicode MS" pitchFamily="34" charset="-128"/>
            </a:endParaRPr>
          </a:p>
        </p:txBody>
      </p:sp>
      <p:cxnSp>
        <p:nvCxnSpPr>
          <p:cNvPr id="29" name="Straight Arrow Connector 28">
            <a:extLst>
              <a:ext uri="{FF2B5EF4-FFF2-40B4-BE49-F238E27FC236}">
                <a16:creationId xmlns:a16="http://schemas.microsoft.com/office/drawing/2014/main" id="{D6C9B17A-92CD-4E8D-87C3-A98483319275}"/>
              </a:ext>
            </a:extLst>
          </p:cNvPr>
          <p:cNvCxnSpPr>
            <a:cxnSpLocks/>
          </p:cNvCxnSpPr>
          <p:nvPr/>
        </p:nvCxnSpPr>
        <p:spPr>
          <a:xfrm flipH="1">
            <a:off x="5314510" y="3429000"/>
            <a:ext cx="416558" cy="471189"/>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A6248386-9568-437E-957B-6B32DA4B0D04}"/>
              </a:ext>
            </a:extLst>
          </p:cNvPr>
          <p:cNvSpPr/>
          <p:nvPr/>
        </p:nvSpPr>
        <p:spPr bwMode="gray">
          <a:xfrm>
            <a:off x="5686239" y="2738794"/>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cxnSp>
        <p:nvCxnSpPr>
          <p:cNvPr id="41" name="Straight Arrow Connector 40">
            <a:extLst>
              <a:ext uri="{FF2B5EF4-FFF2-40B4-BE49-F238E27FC236}">
                <a16:creationId xmlns:a16="http://schemas.microsoft.com/office/drawing/2014/main" id="{4446E496-42E0-4202-B097-BF3350705B88}"/>
              </a:ext>
            </a:extLst>
          </p:cNvPr>
          <p:cNvCxnSpPr>
            <a:cxnSpLocks/>
          </p:cNvCxnSpPr>
          <p:nvPr/>
        </p:nvCxnSpPr>
        <p:spPr>
          <a:xfrm>
            <a:off x="5325341" y="2029497"/>
            <a:ext cx="444731" cy="71230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3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BC8CF1-E30F-43A8-A957-FDF70EB4EF4C}"/>
              </a:ext>
            </a:extLst>
          </p:cNvPr>
          <p:cNvPicPr>
            <a:picLocks noChangeAspect="1"/>
          </p:cNvPicPr>
          <p:nvPr/>
        </p:nvPicPr>
        <p:blipFill>
          <a:blip r:embed="rId2"/>
          <a:stretch>
            <a:fillRect/>
          </a:stretch>
        </p:blipFill>
        <p:spPr>
          <a:xfrm>
            <a:off x="4285848" y="1370127"/>
            <a:ext cx="7243841" cy="4336414"/>
          </a:xfrm>
          <a:prstGeom prst="rect">
            <a:avLst/>
          </a:prstGeom>
        </p:spPr>
      </p:pic>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Invoice Header Information</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1" name="Rectangle 10">
            <a:extLst>
              <a:ext uri="{FF2B5EF4-FFF2-40B4-BE49-F238E27FC236}">
                <a16:creationId xmlns:a16="http://schemas.microsoft.com/office/drawing/2014/main" id="{E8B37DA4-E0BE-41AB-88AC-C9D4934A5154}"/>
              </a:ext>
            </a:extLst>
          </p:cNvPr>
          <p:cNvSpPr/>
          <p:nvPr/>
        </p:nvSpPr>
        <p:spPr>
          <a:xfrm>
            <a:off x="445580" y="1330190"/>
            <a:ext cx="3823016" cy="4785926"/>
          </a:xfrm>
          <a:prstGeom prst="rect">
            <a:avLst/>
          </a:prstGeom>
        </p:spPr>
        <p:txBody>
          <a:bodyPr wrap="square">
            <a:spAutoFit/>
          </a:bodyPr>
          <a:lstStyle/>
          <a:p>
            <a:pPr defTabSz="914126">
              <a:spcBef>
                <a:spcPts val="600"/>
              </a:spcBef>
              <a:buClr>
                <a:srgbClr val="F0AB00"/>
              </a:buClr>
              <a:buSzPct val="120000"/>
              <a:defRPr/>
            </a:pPr>
            <a:r>
              <a:rPr lang="en-US" sz="1400" kern="0" dirty="0">
                <a:solidFill>
                  <a:sysClr val="windowText" lastClr="000000"/>
                </a:solidFill>
              </a:rPr>
              <a:t>Invoice information will automatically pre-populate from the Service Sheet.</a:t>
            </a:r>
          </a:p>
          <a:p>
            <a:pPr defTabSz="914126">
              <a:spcBef>
                <a:spcPts val="600"/>
              </a:spcBef>
              <a:buClr>
                <a:srgbClr val="F0AB00"/>
              </a:buClr>
              <a:buSzPct val="120000"/>
              <a:defRPr/>
            </a:pPr>
            <a:r>
              <a:rPr lang="en-US" sz="1400" kern="0" dirty="0">
                <a:solidFill>
                  <a:sysClr val="windowText" lastClr="000000"/>
                </a:solidFill>
              </a:rPr>
              <a:t>Complete all required fields marked with an asterisk (*).  For examples:</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Invoice Number # </a:t>
            </a:r>
            <a:r>
              <a:rPr lang="en-US" sz="1400" kern="0" dirty="0">
                <a:solidFill>
                  <a:sysClr val="windowText" lastClr="000000"/>
                </a:solidFill>
              </a:rPr>
              <a:t>field: input with naming convention i.e. INV concatenated with Service Sheet # (INV1000062460)</a:t>
            </a:r>
          </a:p>
          <a:p>
            <a:pPr marL="342797" indent="-342797" defTabSz="914126">
              <a:spcBef>
                <a:spcPts val="600"/>
              </a:spcBef>
              <a:buClr>
                <a:srgbClr val="F0AB00"/>
              </a:buClr>
              <a:buSzPct val="120000"/>
              <a:buFont typeface="+mj-lt"/>
              <a:buAutoNum type="arabicPeriod"/>
              <a:defRPr/>
            </a:pPr>
            <a:r>
              <a:rPr lang="en-US" sz="1400" kern="0" dirty="0">
                <a:solidFill>
                  <a:sysClr val="windowText" lastClr="000000"/>
                </a:solidFill>
              </a:rPr>
              <a:t>Enter</a:t>
            </a:r>
            <a:r>
              <a:rPr lang="en-US" sz="1400" b="1" kern="0" dirty="0">
                <a:solidFill>
                  <a:sysClr val="windowText" lastClr="000000"/>
                </a:solidFill>
              </a:rPr>
              <a:t> </a:t>
            </a:r>
            <a:r>
              <a:rPr lang="en-US" sz="1400" kern="0" dirty="0">
                <a:solidFill>
                  <a:sysClr val="windowText" lastClr="000000"/>
                </a:solidFill>
              </a:rPr>
              <a:t>either tax rate in the </a:t>
            </a:r>
            <a:r>
              <a:rPr lang="en-US" sz="1400" b="1" kern="0" dirty="0">
                <a:solidFill>
                  <a:sysClr val="windowText" lastClr="000000"/>
                </a:solidFill>
              </a:rPr>
              <a:t>Tax Rate (%) </a:t>
            </a:r>
            <a:r>
              <a:rPr lang="en-US" sz="1400" kern="0" dirty="0">
                <a:solidFill>
                  <a:sysClr val="windowText" lastClr="000000"/>
                </a:solidFill>
              </a:rPr>
              <a:t>field or tax amount in the </a:t>
            </a:r>
            <a:r>
              <a:rPr lang="en-US" sz="1400" b="1" kern="0" dirty="0">
                <a:solidFill>
                  <a:sysClr val="windowText" lastClr="000000"/>
                </a:solidFill>
              </a:rPr>
              <a:t>Tax Amount </a:t>
            </a:r>
            <a:r>
              <a:rPr lang="en-US" sz="1400" kern="0" dirty="0">
                <a:solidFill>
                  <a:sysClr val="windowText" lastClr="000000"/>
                </a:solidFill>
              </a:rPr>
              <a:t>field.</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Add to Header </a:t>
            </a:r>
            <a:r>
              <a:rPr lang="en-US" sz="1400" kern="0" dirty="0">
                <a:solidFill>
                  <a:sysClr val="windowText" lastClr="000000"/>
                </a:solidFill>
              </a:rPr>
              <a:t>button allows for shipping cost, shipping documents, amount details, special handling, and additional reference documents and dates. Comments and attachments may also be added at header.</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Amount Due </a:t>
            </a:r>
            <a:r>
              <a:rPr lang="en-US" sz="1400" kern="0" dirty="0">
                <a:solidFill>
                  <a:sysClr val="windowText" lastClr="000000"/>
                </a:solidFill>
              </a:rPr>
              <a:t>is automatically calculated including Invoice Gross Amount, Tax Amount, and shipping cost, special handling fee, if any added to header.</a:t>
            </a:r>
          </a:p>
        </p:txBody>
      </p:sp>
      <p:sp>
        <p:nvSpPr>
          <p:cNvPr id="14" name="Oval 13">
            <a:extLst>
              <a:ext uri="{FF2B5EF4-FFF2-40B4-BE49-F238E27FC236}">
                <a16:creationId xmlns:a16="http://schemas.microsoft.com/office/drawing/2014/main" id="{B0010A06-294E-4577-9B81-E7CB2E6796A8}"/>
              </a:ext>
            </a:extLst>
          </p:cNvPr>
          <p:cNvSpPr/>
          <p:nvPr/>
        </p:nvSpPr>
        <p:spPr bwMode="gray">
          <a:xfrm>
            <a:off x="4588413" y="2743122"/>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16" name="object 31">
            <a:hlinkClick r:id="" action="ppaction://noaction"/>
            <a:extLst>
              <a:ext uri="{FF2B5EF4-FFF2-40B4-BE49-F238E27FC236}">
                <a16:creationId xmlns:a16="http://schemas.microsoft.com/office/drawing/2014/main" id="{7D8A9374-CB36-430C-9FF6-DE1818495EF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 action="ppaction://noaction"/>
            <a:extLst>
              <a:ext uri="{FF2B5EF4-FFF2-40B4-BE49-F238E27FC236}">
                <a16:creationId xmlns:a16="http://schemas.microsoft.com/office/drawing/2014/main" id="{AD1EA48F-F576-4E39-BF6A-8DEFF0AEA912}"/>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7226DF25-9ABD-4B27-9559-90D0351FCD7E}"/>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8D6142F7-2478-43DD-BA30-2700903882D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0" name="object 31">
            <a:hlinkClick r:id="" action="ppaction://noaction"/>
            <a:extLst>
              <a:ext uri="{FF2B5EF4-FFF2-40B4-BE49-F238E27FC236}">
                <a16:creationId xmlns:a16="http://schemas.microsoft.com/office/drawing/2014/main" id="{BD6064DF-97F0-4436-92B5-79F5CF7357C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FEA53446-0E33-427A-ACBE-4591F158A59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F2994195-FF70-425D-BDAD-050E962734C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3" name="Oval 22">
            <a:extLst>
              <a:ext uri="{FF2B5EF4-FFF2-40B4-BE49-F238E27FC236}">
                <a16:creationId xmlns:a16="http://schemas.microsoft.com/office/drawing/2014/main" id="{D327113E-32C1-4BB5-B2EE-0E90995224A1}"/>
              </a:ext>
            </a:extLst>
          </p:cNvPr>
          <p:cNvSpPr/>
          <p:nvPr/>
        </p:nvSpPr>
        <p:spPr bwMode="gray">
          <a:xfrm>
            <a:off x="7688035" y="5037277"/>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4" name="Oval 23">
            <a:extLst>
              <a:ext uri="{FF2B5EF4-FFF2-40B4-BE49-F238E27FC236}">
                <a16:creationId xmlns:a16="http://schemas.microsoft.com/office/drawing/2014/main" id="{E0C7F2BA-542F-4108-B70E-97D65076E0EB}"/>
              </a:ext>
            </a:extLst>
          </p:cNvPr>
          <p:cNvSpPr/>
          <p:nvPr/>
        </p:nvSpPr>
        <p:spPr bwMode="gray">
          <a:xfrm>
            <a:off x="7692412" y="533124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5" name="Oval 24">
            <a:extLst>
              <a:ext uri="{FF2B5EF4-FFF2-40B4-BE49-F238E27FC236}">
                <a16:creationId xmlns:a16="http://schemas.microsoft.com/office/drawing/2014/main" id="{5B754147-6D16-459E-A8D7-08C1C8019F7E}"/>
              </a:ext>
            </a:extLst>
          </p:cNvPr>
          <p:cNvSpPr/>
          <p:nvPr/>
        </p:nvSpPr>
        <p:spPr bwMode="gray">
          <a:xfrm>
            <a:off x="10595760" y="184275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sp>
        <p:nvSpPr>
          <p:cNvPr id="26" name="Oval 25">
            <a:extLst>
              <a:ext uri="{FF2B5EF4-FFF2-40B4-BE49-F238E27FC236}">
                <a16:creationId xmlns:a16="http://schemas.microsoft.com/office/drawing/2014/main" id="{9EE276BE-515D-4276-AD21-206EA9B69EE0}"/>
              </a:ext>
            </a:extLst>
          </p:cNvPr>
          <p:cNvSpPr/>
          <p:nvPr/>
        </p:nvSpPr>
        <p:spPr bwMode="gray">
          <a:xfrm>
            <a:off x="7688035" y="3033503"/>
            <a:ext cx="174979" cy="18108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4</a:t>
            </a:r>
          </a:p>
        </p:txBody>
      </p:sp>
      <p:sp>
        <p:nvSpPr>
          <p:cNvPr id="27" name="Rectangle 26">
            <a:extLst>
              <a:ext uri="{FF2B5EF4-FFF2-40B4-BE49-F238E27FC236}">
                <a16:creationId xmlns:a16="http://schemas.microsoft.com/office/drawing/2014/main" id="{385DDC0B-0FDA-4946-AFEB-9E05B0371C9E}"/>
              </a:ext>
            </a:extLst>
          </p:cNvPr>
          <p:cNvSpPr/>
          <p:nvPr/>
        </p:nvSpPr>
        <p:spPr>
          <a:xfrm>
            <a:off x="469978" y="6079907"/>
            <a:ext cx="7342158" cy="307777"/>
          </a:xfrm>
          <a:prstGeom prst="rect">
            <a:avLst/>
          </a:prstGeom>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defTabSz="914126">
              <a:spcBef>
                <a:spcPts val="600"/>
              </a:spcBef>
              <a:buClr>
                <a:srgbClr val="F0AB00"/>
              </a:buClr>
              <a:buSzPct val="120000"/>
              <a:defRPr/>
            </a:pPr>
            <a:r>
              <a:rPr lang="en-US" sz="1400" b="1" kern="0" dirty="0">
                <a:solidFill>
                  <a:sysClr val="windowText" lastClr="000000"/>
                </a:solidFill>
              </a:rPr>
              <a:t>Note</a:t>
            </a:r>
            <a:r>
              <a:rPr lang="en-US" sz="1400" kern="0" dirty="0">
                <a:solidFill>
                  <a:sysClr val="windowText" lastClr="000000"/>
                </a:solidFill>
              </a:rPr>
              <a:t>: Some required fields such as Invoice Date, Tax Category will automatically populate.</a:t>
            </a:r>
          </a:p>
        </p:txBody>
      </p:sp>
    </p:spTree>
    <p:extLst>
      <p:ext uri="{BB962C8B-B14F-4D97-AF65-F5344CB8AC3E}">
        <p14:creationId xmlns:p14="http://schemas.microsoft.com/office/powerpoint/2010/main" val="555635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Header Level Detail</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1" name="Rectangle 10">
            <a:extLst>
              <a:ext uri="{FF2B5EF4-FFF2-40B4-BE49-F238E27FC236}">
                <a16:creationId xmlns:a16="http://schemas.microsoft.com/office/drawing/2014/main" id="{0A14A7E6-E505-4328-9C32-7E87130A511F}"/>
              </a:ext>
            </a:extLst>
          </p:cNvPr>
          <p:cNvSpPr/>
          <p:nvPr/>
        </p:nvSpPr>
        <p:spPr>
          <a:xfrm>
            <a:off x="433585" y="1381424"/>
            <a:ext cx="5094494" cy="1754326"/>
          </a:xfrm>
          <a:prstGeom prst="rect">
            <a:avLst/>
          </a:prstGeom>
        </p:spPr>
        <p:txBody>
          <a:bodyPr wrap="square">
            <a:spAutoFit/>
          </a:bodyPr>
          <a:lstStyle/>
          <a:p>
            <a:pPr defTabSz="914126">
              <a:spcBef>
                <a:spcPts val="600"/>
              </a:spcBef>
              <a:buClr>
                <a:srgbClr val="F0AB00"/>
              </a:buClr>
              <a:buSzPct val="120000"/>
              <a:defRPr/>
            </a:pPr>
            <a:r>
              <a:rPr lang="en-US" sz="1400" kern="0" dirty="0">
                <a:solidFill>
                  <a:sysClr val="windowText" lastClr="000000"/>
                </a:solidFill>
              </a:rPr>
              <a:t>Header Level information can be entered after the screen refreshes. Complete each section as needed before proceeding to the Line Section.</a:t>
            </a:r>
          </a:p>
          <a:p>
            <a:pPr defTabSz="914126">
              <a:spcBef>
                <a:spcPts val="600"/>
              </a:spcBef>
              <a:buClr>
                <a:srgbClr val="F0AB00"/>
              </a:buClr>
              <a:buSzPct val="120000"/>
              <a:defRPr/>
            </a:pPr>
            <a:endParaRPr lang="en-US" sz="1400" kern="0" dirty="0">
              <a:solidFill>
                <a:sysClr val="windowText" lastClr="000000"/>
              </a:solidFill>
            </a:endParaRPr>
          </a:p>
          <a:p>
            <a:pPr defTabSz="914126">
              <a:spcBef>
                <a:spcPts val="600"/>
              </a:spcBef>
              <a:buClr>
                <a:srgbClr val="F0AB00"/>
              </a:buClr>
              <a:buSzPct val="120000"/>
              <a:defRPr/>
            </a:pPr>
            <a:r>
              <a:rPr lang="en-US" sz="1400" b="1" kern="0" dirty="0">
                <a:solidFill>
                  <a:sysClr val="windowText" lastClr="000000"/>
                </a:solidFill>
              </a:rPr>
              <a:t>Note: </a:t>
            </a:r>
            <a:r>
              <a:rPr lang="en-US" sz="1400" kern="0" dirty="0">
                <a:solidFill>
                  <a:sysClr val="windowText" lastClr="000000"/>
                </a:solidFill>
              </a:rPr>
              <a:t>Check for fields marked with an asterisk (*) and enter information as required. Some required fields such as Invoice Date, Tax Category will automatically populate.</a:t>
            </a:r>
          </a:p>
        </p:txBody>
      </p:sp>
      <p:sp>
        <p:nvSpPr>
          <p:cNvPr id="13" name="object 31">
            <a:hlinkClick r:id="" action="ppaction://noaction"/>
            <a:extLst>
              <a:ext uri="{FF2B5EF4-FFF2-40B4-BE49-F238E27FC236}">
                <a16:creationId xmlns:a16="http://schemas.microsoft.com/office/drawing/2014/main" id="{50BBFFCE-67B8-414C-83FF-094D63D628AD}"/>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4" name="object 29">
            <a:hlinkClick r:id="" action="ppaction://noaction"/>
            <a:extLst>
              <a:ext uri="{FF2B5EF4-FFF2-40B4-BE49-F238E27FC236}">
                <a16:creationId xmlns:a16="http://schemas.microsoft.com/office/drawing/2014/main" id="{D3124CD8-9632-4CAE-9F9B-9B392D8F682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5" name="object 31">
            <a:hlinkClick r:id="" action="ppaction://noaction"/>
            <a:extLst>
              <a:ext uri="{FF2B5EF4-FFF2-40B4-BE49-F238E27FC236}">
                <a16:creationId xmlns:a16="http://schemas.microsoft.com/office/drawing/2014/main" id="{F2DF0ACE-D5C9-4359-BD0A-E690890E152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6" name="object 31">
            <a:hlinkClick r:id="" action="ppaction://noaction"/>
            <a:extLst>
              <a:ext uri="{FF2B5EF4-FFF2-40B4-BE49-F238E27FC236}">
                <a16:creationId xmlns:a16="http://schemas.microsoft.com/office/drawing/2014/main" id="{7FC8CD51-3788-405D-84D7-0AFFBD153CC8}"/>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 action="ppaction://noaction"/>
            <a:extLst>
              <a:ext uri="{FF2B5EF4-FFF2-40B4-BE49-F238E27FC236}">
                <a16:creationId xmlns:a16="http://schemas.microsoft.com/office/drawing/2014/main" id="{21D7875A-959B-441B-A582-36DD9E9AD16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964C5AE4-79CA-4187-82AD-10D96DDC1DC9}"/>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64635B18-78CE-48DD-BA2C-01C1FE6B5DF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5" name="Picture 4">
            <a:extLst>
              <a:ext uri="{FF2B5EF4-FFF2-40B4-BE49-F238E27FC236}">
                <a16:creationId xmlns:a16="http://schemas.microsoft.com/office/drawing/2014/main" id="{2FCAA23C-5C63-4ECB-BE0B-462E104B9110}"/>
              </a:ext>
            </a:extLst>
          </p:cNvPr>
          <p:cNvPicPr>
            <a:picLocks noChangeAspect="1"/>
          </p:cNvPicPr>
          <p:nvPr/>
        </p:nvPicPr>
        <p:blipFill>
          <a:blip r:embed="rId2"/>
          <a:stretch>
            <a:fillRect/>
          </a:stretch>
        </p:blipFill>
        <p:spPr>
          <a:xfrm>
            <a:off x="5725890" y="1229858"/>
            <a:ext cx="5575037" cy="5183804"/>
          </a:xfrm>
          <a:prstGeom prst="rect">
            <a:avLst/>
          </a:prstGeom>
        </p:spPr>
      </p:pic>
    </p:spTree>
    <p:extLst>
      <p:ext uri="{BB962C8B-B14F-4D97-AF65-F5344CB8AC3E}">
        <p14:creationId xmlns:p14="http://schemas.microsoft.com/office/powerpoint/2010/main" val="2541913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B1E778-6F5F-4FEF-B181-2809E8375CF6}"/>
              </a:ext>
            </a:extLst>
          </p:cNvPr>
          <p:cNvPicPr>
            <a:picLocks noChangeAspect="1"/>
          </p:cNvPicPr>
          <p:nvPr/>
        </p:nvPicPr>
        <p:blipFill>
          <a:blip r:embed="rId2"/>
          <a:stretch>
            <a:fillRect/>
          </a:stretch>
        </p:blipFill>
        <p:spPr>
          <a:xfrm>
            <a:off x="9385262" y="4961742"/>
            <a:ext cx="2019178" cy="1128512"/>
          </a:xfrm>
          <a:prstGeom prst="rect">
            <a:avLst/>
          </a:prstGeom>
        </p:spPr>
      </p:pic>
      <p:pic>
        <p:nvPicPr>
          <p:cNvPr id="3" name="Picture 2">
            <a:extLst>
              <a:ext uri="{FF2B5EF4-FFF2-40B4-BE49-F238E27FC236}">
                <a16:creationId xmlns:a16="http://schemas.microsoft.com/office/drawing/2014/main" id="{E544A627-99C7-4D5D-AD4F-E28924CB7DE6}"/>
              </a:ext>
            </a:extLst>
          </p:cNvPr>
          <p:cNvPicPr>
            <a:picLocks noChangeAspect="1"/>
          </p:cNvPicPr>
          <p:nvPr/>
        </p:nvPicPr>
        <p:blipFill>
          <a:blip r:embed="rId3"/>
          <a:stretch>
            <a:fillRect/>
          </a:stretch>
        </p:blipFill>
        <p:spPr>
          <a:xfrm>
            <a:off x="4130091" y="1394639"/>
            <a:ext cx="7272716" cy="3371542"/>
          </a:xfrm>
          <a:prstGeom prst="rect">
            <a:avLst/>
          </a:prstGeom>
        </p:spPr>
      </p:pic>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Line Item Details</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2" name="Rectangle 11">
            <a:extLst>
              <a:ext uri="{FF2B5EF4-FFF2-40B4-BE49-F238E27FC236}">
                <a16:creationId xmlns:a16="http://schemas.microsoft.com/office/drawing/2014/main" id="{E5719F31-B708-409E-995F-50869A230415}"/>
              </a:ext>
            </a:extLst>
          </p:cNvPr>
          <p:cNvSpPr/>
          <p:nvPr/>
        </p:nvSpPr>
        <p:spPr>
          <a:xfrm>
            <a:off x="325504" y="1340636"/>
            <a:ext cx="3865992" cy="3554819"/>
          </a:xfrm>
          <a:prstGeom prst="rect">
            <a:avLst/>
          </a:prstGeom>
        </p:spPr>
        <p:txBody>
          <a:bodyPr wrap="square">
            <a:spAutoFit/>
          </a:bodyPr>
          <a:lstStyle/>
          <a:p>
            <a:pPr defTabSz="914126">
              <a:spcBef>
                <a:spcPts val="600"/>
              </a:spcBef>
              <a:buClr>
                <a:srgbClr val="F0AB00"/>
              </a:buClr>
              <a:buSzPct val="120000"/>
              <a:defRPr/>
            </a:pPr>
            <a:r>
              <a:rPr lang="en-US" sz="1400" kern="0" dirty="0">
                <a:solidFill>
                  <a:sysClr val="windowText" lastClr="000000"/>
                </a:solidFill>
              </a:rPr>
              <a:t>Invoice information will automatically pre-populate from the Service Sheet.</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Add </a:t>
            </a:r>
            <a:r>
              <a:rPr lang="en-US" sz="1400" kern="0" dirty="0">
                <a:solidFill>
                  <a:sysClr val="windowText" lastClr="000000"/>
                </a:solidFill>
              </a:rPr>
              <a:t>line level information, including comments and attachments, by selecting the Line and clicking the </a:t>
            </a:r>
            <a:r>
              <a:rPr lang="en-US" sz="1400" b="1" kern="0" dirty="0">
                <a:solidFill>
                  <a:sysClr val="windowText" lastClr="000000"/>
                </a:solidFill>
              </a:rPr>
              <a:t>Line Item Actions </a:t>
            </a:r>
            <a:r>
              <a:rPr lang="en-US" sz="1400" kern="0" dirty="0">
                <a:solidFill>
                  <a:sysClr val="windowText" lastClr="000000"/>
                </a:solidFill>
              </a:rPr>
              <a:t>button. The screen will automatically refresh and you will be able to fill in the detail.</a:t>
            </a:r>
          </a:p>
          <a:p>
            <a:pPr marL="342797" indent="-342797" defTabSz="914126" fontAlgn="base">
              <a:spcBef>
                <a:spcPts val="600"/>
              </a:spcBef>
              <a:spcAft>
                <a:spcPct val="0"/>
              </a:spcAft>
              <a:buClr>
                <a:srgbClr val="F0AB00"/>
              </a:buClr>
              <a:buSzPct val="120000"/>
              <a:buFont typeface="+mj-lt"/>
              <a:buAutoNum type="arabicPeriod"/>
              <a:defRPr/>
            </a:pPr>
            <a:r>
              <a:rPr lang="en-US" sz="1400" kern="0" dirty="0">
                <a:solidFill>
                  <a:sysClr val="windowText" lastClr="000000"/>
                </a:solidFill>
                <a:ea typeface="Arial Unicode MS" pitchFamily="34" charset="-128"/>
                <a:cs typeface="Arial Unicode MS" pitchFamily="34" charset="-128"/>
              </a:rPr>
              <a:t>Review and Update each service line item as needed until all items are complete. Line Item Details contain information such as Service Line No., Service Sheet #, Service Period, Quantity, Unit, Unit Price, Subtotal, etc.</a:t>
            </a:r>
          </a:p>
          <a:p>
            <a:pPr marL="342797" indent="-342797" defTabSz="914126" fontAlgn="base">
              <a:spcBef>
                <a:spcPts val="600"/>
              </a:spcBef>
              <a:spcAft>
                <a:spcPct val="0"/>
              </a:spcAft>
              <a:buClr>
                <a:srgbClr val="F0AB00"/>
              </a:buClr>
              <a:buSzPct val="120000"/>
              <a:buFont typeface="+mj-lt"/>
              <a:buAutoNum type="arabicPeriod" startAt="3"/>
              <a:defRPr/>
            </a:pPr>
            <a:r>
              <a:rPr lang="en-US" sz="1400" kern="0" dirty="0">
                <a:solidFill>
                  <a:sysClr val="windowText" lastClr="000000"/>
                </a:solidFill>
                <a:ea typeface="Arial Unicode MS" pitchFamily="34" charset="-128"/>
                <a:cs typeface="Arial Unicode MS" pitchFamily="34" charset="-128"/>
              </a:rPr>
              <a:t>Click </a:t>
            </a:r>
            <a:r>
              <a:rPr lang="en-US" sz="1400" b="1" kern="0" dirty="0">
                <a:solidFill>
                  <a:sysClr val="windowText" lastClr="000000"/>
                </a:solidFill>
                <a:ea typeface="Arial Unicode MS" pitchFamily="34" charset="-128"/>
                <a:cs typeface="Arial Unicode MS" pitchFamily="34" charset="-128"/>
              </a:rPr>
              <a:t>Next</a:t>
            </a:r>
            <a:r>
              <a:rPr lang="en-US" sz="1400" kern="0" dirty="0">
                <a:solidFill>
                  <a:sysClr val="windowText" lastClr="000000"/>
                </a:solidFill>
                <a:ea typeface="Arial Unicode MS" pitchFamily="34" charset="-128"/>
                <a:cs typeface="Arial Unicode MS" pitchFamily="34" charset="-128"/>
              </a:rPr>
              <a:t> to proceed to review screen.</a:t>
            </a:r>
          </a:p>
        </p:txBody>
      </p:sp>
      <p:sp>
        <p:nvSpPr>
          <p:cNvPr id="13" name="Oval 12">
            <a:extLst>
              <a:ext uri="{FF2B5EF4-FFF2-40B4-BE49-F238E27FC236}">
                <a16:creationId xmlns:a16="http://schemas.microsoft.com/office/drawing/2014/main" id="{F70C6BA2-7E9D-4C50-A679-1F1068748621}"/>
              </a:ext>
            </a:extLst>
          </p:cNvPr>
          <p:cNvSpPr/>
          <p:nvPr/>
        </p:nvSpPr>
        <p:spPr bwMode="gray">
          <a:xfrm>
            <a:off x="4415232" y="352730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14" name="Rectangle 13">
            <a:extLst>
              <a:ext uri="{FF2B5EF4-FFF2-40B4-BE49-F238E27FC236}">
                <a16:creationId xmlns:a16="http://schemas.microsoft.com/office/drawing/2014/main" id="{148E510D-1523-47F1-BC89-4F530FBF2BBF}"/>
              </a:ext>
            </a:extLst>
          </p:cNvPr>
          <p:cNvSpPr/>
          <p:nvPr/>
        </p:nvSpPr>
        <p:spPr bwMode="gray">
          <a:xfrm>
            <a:off x="5649078" y="4793402"/>
            <a:ext cx="1047477" cy="118079"/>
          </a:xfrm>
          <a:prstGeom prst="rect">
            <a:avLst/>
          </a:prstGeom>
          <a:solidFill>
            <a:srgbClr val="FFFFFF"/>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rgbClr val="000000"/>
              </a:solidFill>
              <a:ea typeface="Arial Unicode MS" pitchFamily="34" charset="-128"/>
              <a:cs typeface="Arial Unicode MS" pitchFamily="34" charset="-128"/>
            </a:endParaRPr>
          </a:p>
        </p:txBody>
      </p:sp>
      <p:sp>
        <p:nvSpPr>
          <p:cNvPr id="16" name="Oval 15">
            <a:extLst>
              <a:ext uri="{FF2B5EF4-FFF2-40B4-BE49-F238E27FC236}">
                <a16:creationId xmlns:a16="http://schemas.microsoft.com/office/drawing/2014/main" id="{47F228AC-E551-4C16-8E1A-5ECA511A1DA9}"/>
              </a:ext>
            </a:extLst>
          </p:cNvPr>
          <p:cNvSpPr/>
          <p:nvPr/>
        </p:nvSpPr>
        <p:spPr bwMode="gray">
          <a:xfrm>
            <a:off x="11040361" y="408114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747807EB-C5C1-4B7E-912F-5110EACE2137}"/>
              </a:ext>
            </a:extLst>
          </p:cNvPr>
          <p:cNvSpPr/>
          <p:nvPr/>
        </p:nvSpPr>
        <p:spPr bwMode="gray">
          <a:xfrm>
            <a:off x="6480997" y="3308287"/>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75D0DD9A-D5F6-49B9-82D9-D44095A610CA}"/>
              </a:ext>
            </a:extLst>
          </p:cNvPr>
          <p:cNvSpPr/>
          <p:nvPr/>
        </p:nvSpPr>
        <p:spPr bwMode="gray">
          <a:xfrm>
            <a:off x="10581372" y="5661688"/>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4</a:t>
            </a:r>
          </a:p>
        </p:txBody>
      </p:sp>
      <p:sp>
        <p:nvSpPr>
          <p:cNvPr id="20" name="object 31">
            <a:hlinkClick r:id="" action="ppaction://noaction"/>
            <a:extLst>
              <a:ext uri="{FF2B5EF4-FFF2-40B4-BE49-F238E27FC236}">
                <a16:creationId xmlns:a16="http://schemas.microsoft.com/office/drawing/2014/main" id="{B7C65FEA-A937-4F30-810B-10DB297D70EB}"/>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 action="ppaction://noaction"/>
            <a:extLst>
              <a:ext uri="{FF2B5EF4-FFF2-40B4-BE49-F238E27FC236}">
                <a16:creationId xmlns:a16="http://schemas.microsoft.com/office/drawing/2014/main" id="{813D7810-F12B-4BC7-898B-B025A9B44F7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622654C4-F77D-4B4E-B37C-D7F6F4617E5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3" name="object 31">
            <a:hlinkClick r:id="" action="ppaction://noaction"/>
            <a:extLst>
              <a:ext uri="{FF2B5EF4-FFF2-40B4-BE49-F238E27FC236}">
                <a16:creationId xmlns:a16="http://schemas.microsoft.com/office/drawing/2014/main" id="{A6F73C4E-57D7-432D-9926-7613AC2CBF3C}"/>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B7944A30-7E9C-423F-A63D-1434087F67E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6ABE827D-72E2-46D8-97DC-85A9F503342F}"/>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1F020D2B-2F19-4E29-9911-95B9FD85DCA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Rectangle 26">
            <a:extLst>
              <a:ext uri="{FF2B5EF4-FFF2-40B4-BE49-F238E27FC236}">
                <a16:creationId xmlns:a16="http://schemas.microsoft.com/office/drawing/2014/main" id="{6D0B4292-4917-4089-A8CC-348162AEEE66}"/>
              </a:ext>
            </a:extLst>
          </p:cNvPr>
          <p:cNvSpPr/>
          <p:nvPr/>
        </p:nvSpPr>
        <p:spPr>
          <a:xfrm>
            <a:off x="411076" y="5022707"/>
            <a:ext cx="5562998" cy="314044"/>
          </a:xfrm>
          <a:prstGeom prst="rect">
            <a:avLst/>
          </a:prstGeom>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defTabSz="914126">
              <a:spcBef>
                <a:spcPts val="600"/>
              </a:spcBef>
              <a:buClr>
                <a:srgbClr val="F0AB00"/>
              </a:buClr>
              <a:buSzPct val="120000"/>
              <a:defRPr/>
            </a:pPr>
            <a:r>
              <a:rPr lang="en-US" sz="1400" b="1" kern="0" dirty="0">
                <a:solidFill>
                  <a:sysClr val="windowText" lastClr="000000"/>
                </a:solidFill>
              </a:rPr>
              <a:t>Note</a:t>
            </a:r>
            <a:r>
              <a:rPr lang="en-US" sz="1400" kern="0" dirty="0">
                <a:solidFill>
                  <a:sysClr val="windowText" lastClr="000000"/>
                </a:solidFill>
              </a:rPr>
              <a:t>: Do not submit a service invoice over 65 Service Line Items.</a:t>
            </a:r>
          </a:p>
        </p:txBody>
      </p:sp>
      <p:sp>
        <p:nvSpPr>
          <p:cNvPr id="28" name="Oval 27">
            <a:extLst>
              <a:ext uri="{FF2B5EF4-FFF2-40B4-BE49-F238E27FC236}">
                <a16:creationId xmlns:a16="http://schemas.microsoft.com/office/drawing/2014/main" id="{7E70B431-6FCD-4FAA-84CD-47250EDAB73E}"/>
              </a:ext>
            </a:extLst>
          </p:cNvPr>
          <p:cNvSpPr/>
          <p:nvPr/>
        </p:nvSpPr>
        <p:spPr bwMode="gray">
          <a:xfrm>
            <a:off x="7960950" y="2820650"/>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9" name="Oval 28">
            <a:extLst>
              <a:ext uri="{FF2B5EF4-FFF2-40B4-BE49-F238E27FC236}">
                <a16:creationId xmlns:a16="http://schemas.microsoft.com/office/drawing/2014/main" id="{C685D800-821B-4A11-A261-98A44B839063}"/>
              </a:ext>
            </a:extLst>
          </p:cNvPr>
          <p:cNvSpPr/>
          <p:nvPr/>
        </p:nvSpPr>
        <p:spPr bwMode="gray">
          <a:xfrm>
            <a:off x="4226451" y="3024013"/>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30" name="Oval 29">
            <a:extLst>
              <a:ext uri="{FF2B5EF4-FFF2-40B4-BE49-F238E27FC236}">
                <a16:creationId xmlns:a16="http://schemas.microsoft.com/office/drawing/2014/main" id="{537BE3C6-711B-4A2C-9C9E-90F5152D906C}"/>
              </a:ext>
            </a:extLst>
          </p:cNvPr>
          <p:cNvSpPr/>
          <p:nvPr/>
        </p:nvSpPr>
        <p:spPr bwMode="gray">
          <a:xfrm>
            <a:off x="8874385" y="2426589"/>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Tree>
    <p:extLst>
      <p:ext uri="{BB962C8B-B14F-4D97-AF65-F5344CB8AC3E}">
        <p14:creationId xmlns:p14="http://schemas.microsoft.com/office/powerpoint/2010/main" val="2924285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B33B63-BDDA-463E-8CDC-66186C6DC868}"/>
              </a:ext>
            </a:extLst>
          </p:cNvPr>
          <p:cNvPicPr>
            <a:picLocks noChangeAspect="1"/>
          </p:cNvPicPr>
          <p:nvPr/>
        </p:nvPicPr>
        <p:blipFill>
          <a:blip r:embed="rId2"/>
          <a:stretch>
            <a:fillRect/>
          </a:stretch>
        </p:blipFill>
        <p:spPr>
          <a:xfrm>
            <a:off x="4856337" y="815176"/>
            <a:ext cx="6253824" cy="4344875"/>
          </a:xfrm>
          <a:prstGeom prst="rect">
            <a:avLst/>
          </a:prstGeom>
        </p:spPr>
      </p:pic>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26761" y="503668"/>
            <a:ext cx="11183564" cy="677061"/>
          </a:xfrm>
        </p:spPr>
        <p:txBody>
          <a:bodyPr/>
          <a:lstStyle/>
          <a:p>
            <a:r>
              <a:rPr lang="en-US" dirty="0"/>
              <a:t>Invoice from a Service Sheet</a:t>
            </a:r>
            <a:br>
              <a:rPr lang="en-US" dirty="0"/>
            </a:br>
            <a:r>
              <a:rPr lang="en-US" sz="1999" b="0" dirty="0"/>
              <a:t>Line Item Details</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2" name="Rectangle 11">
            <a:extLst>
              <a:ext uri="{FF2B5EF4-FFF2-40B4-BE49-F238E27FC236}">
                <a16:creationId xmlns:a16="http://schemas.microsoft.com/office/drawing/2014/main" id="{E5719F31-B708-409E-995F-50869A230415}"/>
              </a:ext>
            </a:extLst>
          </p:cNvPr>
          <p:cNvSpPr/>
          <p:nvPr/>
        </p:nvSpPr>
        <p:spPr>
          <a:xfrm>
            <a:off x="388503" y="1967061"/>
            <a:ext cx="3865992" cy="1461939"/>
          </a:xfrm>
          <a:prstGeom prst="rect">
            <a:avLst/>
          </a:prstGeom>
        </p:spPr>
        <p:txBody>
          <a:bodyPr wrap="square">
            <a:spAutoFit/>
          </a:bodyPr>
          <a:lstStyle/>
          <a:p>
            <a:pPr marL="342900" indent="-342900" defTabSz="914126" fontAlgn="base">
              <a:spcBef>
                <a:spcPts val="600"/>
              </a:spcBef>
              <a:spcAft>
                <a:spcPct val="0"/>
              </a:spcAft>
              <a:buClr>
                <a:srgbClr val="F0AB00"/>
              </a:buClr>
              <a:buSzPct val="120000"/>
              <a:buFont typeface="+mj-lt"/>
              <a:buAutoNum type="arabicPeriod"/>
              <a:defRPr/>
            </a:pPr>
            <a:r>
              <a:rPr lang="en-US" sz="1400" kern="0" dirty="0">
                <a:solidFill>
                  <a:sysClr val="windowText" lastClr="000000"/>
                </a:solidFill>
                <a:ea typeface="Arial Unicode MS" pitchFamily="34" charset="-128"/>
                <a:cs typeface="Arial Unicode MS" pitchFamily="34" charset="-128"/>
              </a:rPr>
              <a:t>From</a:t>
            </a:r>
            <a:r>
              <a:rPr lang="en-US" sz="1400" b="1" kern="0" dirty="0">
                <a:solidFill>
                  <a:sysClr val="windowText" lastClr="000000"/>
                </a:solidFill>
                <a:ea typeface="Arial Unicode MS" pitchFamily="34" charset="-128"/>
                <a:cs typeface="Arial Unicode MS" pitchFamily="34" charset="-128"/>
              </a:rPr>
              <a:t> </a:t>
            </a:r>
            <a:r>
              <a:rPr lang="en-US" sz="1400" kern="0" dirty="0">
                <a:solidFill>
                  <a:sysClr val="windowText" lastClr="000000"/>
                </a:solidFill>
                <a:ea typeface="Arial Unicode MS" pitchFamily="34" charset="-128"/>
                <a:cs typeface="Arial Unicode MS" pitchFamily="34" charset="-128"/>
              </a:rPr>
              <a:t>the Review Screen, check your Invoice for accuracy. If there are errors, click </a:t>
            </a:r>
            <a:r>
              <a:rPr lang="en-US" sz="1400" b="1" kern="0" dirty="0">
                <a:solidFill>
                  <a:sysClr val="windowText" lastClr="000000"/>
                </a:solidFill>
                <a:ea typeface="Arial Unicode MS" pitchFamily="34" charset="-128"/>
                <a:cs typeface="Arial Unicode MS" pitchFamily="34" charset="-128"/>
              </a:rPr>
              <a:t>Previous</a:t>
            </a:r>
            <a:r>
              <a:rPr lang="en-US" sz="1400" kern="0" dirty="0">
                <a:solidFill>
                  <a:sysClr val="windowText" lastClr="000000"/>
                </a:solidFill>
                <a:ea typeface="Arial Unicode MS" pitchFamily="34" charset="-128"/>
                <a:cs typeface="Arial Unicode MS" pitchFamily="34" charset="-128"/>
              </a:rPr>
              <a:t> to return to the Create Invoice screen and make corrections. </a:t>
            </a:r>
          </a:p>
          <a:p>
            <a:pPr marL="342900" indent="-342900" defTabSz="914126" fontAlgn="base">
              <a:spcBef>
                <a:spcPts val="600"/>
              </a:spcBef>
              <a:spcAft>
                <a:spcPct val="0"/>
              </a:spcAft>
              <a:buClr>
                <a:srgbClr val="F0AB00"/>
              </a:buClr>
              <a:buSzPct val="120000"/>
              <a:buFont typeface="+mj-lt"/>
              <a:buAutoNum type="arabicPeriod"/>
              <a:defRPr/>
            </a:pPr>
            <a:r>
              <a:rPr lang="en-US" sz="1400" kern="0" dirty="0">
                <a:solidFill>
                  <a:sysClr val="windowText" lastClr="000000"/>
                </a:solidFill>
                <a:ea typeface="Arial Unicode MS" pitchFamily="34" charset="-128"/>
                <a:cs typeface="Arial Unicode MS" pitchFamily="34" charset="-128"/>
              </a:rPr>
              <a:t>To submit to your customer after corrected, click the </a:t>
            </a:r>
            <a:r>
              <a:rPr lang="en-US" sz="1400" b="1" kern="0" dirty="0">
                <a:solidFill>
                  <a:sysClr val="windowText" lastClr="000000"/>
                </a:solidFill>
                <a:ea typeface="Arial Unicode MS" pitchFamily="34" charset="-128"/>
                <a:cs typeface="Arial Unicode MS" pitchFamily="34" charset="-128"/>
              </a:rPr>
              <a:t>Submit </a:t>
            </a:r>
            <a:r>
              <a:rPr lang="en-US" sz="1400" kern="0" dirty="0">
                <a:solidFill>
                  <a:sysClr val="windowText" lastClr="000000"/>
                </a:solidFill>
                <a:ea typeface="Arial Unicode MS" pitchFamily="34" charset="-128"/>
                <a:cs typeface="Arial Unicode MS" pitchFamily="34" charset="-128"/>
              </a:rPr>
              <a:t>Button.</a:t>
            </a:r>
          </a:p>
        </p:txBody>
      </p:sp>
      <p:sp>
        <p:nvSpPr>
          <p:cNvPr id="13" name="Oval 12">
            <a:extLst>
              <a:ext uri="{FF2B5EF4-FFF2-40B4-BE49-F238E27FC236}">
                <a16:creationId xmlns:a16="http://schemas.microsoft.com/office/drawing/2014/main" id="{F70C6BA2-7E9D-4C50-A679-1F1068748621}"/>
              </a:ext>
            </a:extLst>
          </p:cNvPr>
          <p:cNvSpPr/>
          <p:nvPr/>
        </p:nvSpPr>
        <p:spPr bwMode="gray">
          <a:xfrm>
            <a:off x="4989830" y="217529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14" name="Rectangle 13">
            <a:extLst>
              <a:ext uri="{FF2B5EF4-FFF2-40B4-BE49-F238E27FC236}">
                <a16:creationId xmlns:a16="http://schemas.microsoft.com/office/drawing/2014/main" id="{148E510D-1523-47F1-BC89-4F530FBF2BBF}"/>
              </a:ext>
            </a:extLst>
          </p:cNvPr>
          <p:cNvSpPr/>
          <p:nvPr/>
        </p:nvSpPr>
        <p:spPr bwMode="gray">
          <a:xfrm>
            <a:off x="5649078" y="4793402"/>
            <a:ext cx="1047477" cy="118079"/>
          </a:xfrm>
          <a:prstGeom prst="rect">
            <a:avLst/>
          </a:prstGeom>
          <a:solidFill>
            <a:srgbClr val="FFFFFF"/>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rgbClr val="000000"/>
              </a:solidFill>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75D0DD9A-D5F6-49B9-82D9-D44095A610CA}"/>
              </a:ext>
            </a:extLst>
          </p:cNvPr>
          <p:cNvSpPr/>
          <p:nvPr/>
        </p:nvSpPr>
        <p:spPr bwMode="gray">
          <a:xfrm>
            <a:off x="8557893" y="81517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20" name="object 31">
            <a:hlinkClick r:id="" action="ppaction://noaction"/>
            <a:extLst>
              <a:ext uri="{FF2B5EF4-FFF2-40B4-BE49-F238E27FC236}">
                <a16:creationId xmlns:a16="http://schemas.microsoft.com/office/drawing/2014/main" id="{B7C65FEA-A937-4F30-810B-10DB297D70EB}"/>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 action="ppaction://noaction"/>
            <a:extLst>
              <a:ext uri="{FF2B5EF4-FFF2-40B4-BE49-F238E27FC236}">
                <a16:creationId xmlns:a16="http://schemas.microsoft.com/office/drawing/2014/main" id="{813D7810-F12B-4BC7-898B-B025A9B44F7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622654C4-F77D-4B4E-B37C-D7F6F4617E5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3" name="object 31">
            <a:hlinkClick r:id="" action="ppaction://noaction"/>
            <a:extLst>
              <a:ext uri="{FF2B5EF4-FFF2-40B4-BE49-F238E27FC236}">
                <a16:creationId xmlns:a16="http://schemas.microsoft.com/office/drawing/2014/main" id="{A6F73C4E-57D7-432D-9926-7613AC2CBF3C}"/>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B7944A30-7E9C-423F-A63D-1434087F67E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6ABE827D-72E2-46D8-97DC-85A9F503342F}"/>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1F020D2B-2F19-4E29-9911-95B9FD85DCA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Rectangle 26">
            <a:extLst>
              <a:ext uri="{FF2B5EF4-FFF2-40B4-BE49-F238E27FC236}">
                <a16:creationId xmlns:a16="http://schemas.microsoft.com/office/drawing/2014/main" id="{6D0B4292-4917-4089-A8CC-348162AEEE66}"/>
              </a:ext>
            </a:extLst>
          </p:cNvPr>
          <p:cNvSpPr/>
          <p:nvPr/>
        </p:nvSpPr>
        <p:spPr>
          <a:xfrm>
            <a:off x="411076" y="6163831"/>
            <a:ext cx="5562998" cy="314044"/>
          </a:xfrm>
          <a:prstGeom prst="rect">
            <a:avLst/>
          </a:prstGeom>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defTabSz="914126">
              <a:spcBef>
                <a:spcPts val="600"/>
              </a:spcBef>
              <a:buClr>
                <a:srgbClr val="F0AB00"/>
              </a:buClr>
              <a:buSzPct val="120000"/>
              <a:defRPr/>
            </a:pPr>
            <a:r>
              <a:rPr lang="en-US" sz="1400" b="1" kern="0" dirty="0">
                <a:solidFill>
                  <a:sysClr val="windowText" lastClr="000000"/>
                </a:solidFill>
              </a:rPr>
              <a:t>Note</a:t>
            </a:r>
            <a:r>
              <a:rPr lang="en-US" sz="1400" kern="0" dirty="0">
                <a:solidFill>
                  <a:sysClr val="windowText" lastClr="000000"/>
                </a:solidFill>
              </a:rPr>
              <a:t>: Do not submit a service invoice over 65 Service Line Items.</a:t>
            </a:r>
          </a:p>
        </p:txBody>
      </p:sp>
      <p:sp>
        <p:nvSpPr>
          <p:cNvPr id="29" name="Oval 28">
            <a:extLst>
              <a:ext uri="{FF2B5EF4-FFF2-40B4-BE49-F238E27FC236}">
                <a16:creationId xmlns:a16="http://schemas.microsoft.com/office/drawing/2014/main" id="{C685D800-821B-4A11-A261-98A44B839063}"/>
              </a:ext>
            </a:extLst>
          </p:cNvPr>
          <p:cNvSpPr/>
          <p:nvPr/>
        </p:nvSpPr>
        <p:spPr bwMode="gray">
          <a:xfrm>
            <a:off x="9789543" y="81517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Tree>
    <p:extLst>
      <p:ext uri="{BB962C8B-B14F-4D97-AF65-F5344CB8AC3E}">
        <p14:creationId xmlns:p14="http://schemas.microsoft.com/office/powerpoint/2010/main" val="349593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7F714B-EFA1-4561-BB2A-30474D23AB9F}"/>
              </a:ext>
            </a:extLst>
          </p:cNvPr>
          <p:cNvPicPr>
            <a:picLocks noChangeAspect="1"/>
          </p:cNvPicPr>
          <p:nvPr/>
        </p:nvPicPr>
        <p:blipFill>
          <a:blip r:embed="rId2"/>
          <a:stretch>
            <a:fillRect/>
          </a:stretch>
        </p:blipFill>
        <p:spPr>
          <a:xfrm>
            <a:off x="5557047" y="1976964"/>
            <a:ext cx="5631007" cy="1481665"/>
          </a:xfrm>
          <a:prstGeom prst="rect">
            <a:avLst/>
          </a:prstGeom>
        </p:spPr>
      </p:pic>
      <p:pic>
        <p:nvPicPr>
          <p:cNvPr id="13" name="Picture 12">
            <a:extLst>
              <a:ext uri="{FF2B5EF4-FFF2-40B4-BE49-F238E27FC236}">
                <a16:creationId xmlns:a16="http://schemas.microsoft.com/office/drawing/2014/main" id="{B14DA343-113E-43DF-A9E3-059E3192AAB4}"/>
              </a:ext>
            </a:extLst>
          </p:cNvPr>
          <p:cNvPicPr>
            <a:picLocks noChangeAspect="1"/>
          </p:cNvPicPr>
          <p:nvPr/>
        </p:nvPicPr>
        <p:blipFill rotWithShape="1">
          <a:blip r:embed="rId3"/>
          <a:srcRect l="-373" b="80362"/>
          <a:stretch/>
        </p:blipFill>
        <p:spPr>
          <a:xfrm>
            <a:off x="5267996" y="1640641"/>
            <a:ext cx="6256193" cy="522223"/>
          </a:xfrm>
          <a:prstGeom prst="rect">
            <a:avLst/>
          </a:prstGeom>
        </p:spPr>
      </p:pic>
      <p:pic>
        <p:nvPicPr>
          <p:cNvPr id="6" name="Picture 5">
            <a:extLst>
              <a:ext uri="{FF2B5EF4-FFF2-40B4-BE49-F238E27FC236}">
                <a16:creationId xmlns:a16="http://schemas.microsoft.com/office/drawing/2014/main" id="{14B74E0E-F5BD-447A-8395-18C1547639DD}"/>
              </a:ext>
            </a:extLst>
          </p:cNvPr>
          <p:cNvPicPr>
            <a:picLocks noChangeAspect="1"/>
          </p:cNvPicPr>
          <p:nvPr/>
        </p:nvPicPr>
        <p:blipFill>
          <a:blip r:embed="rId4"/>
          <a:stretch>
            <a:fillRect/>
          </a:stretch>
        </p:blipFill>
        <p:spPr>
          <a:xfrm>
            <a:off x="5654808" y="3783752"/>
            <a:ext cx="3098452" cy="1067047"/>
          </a:xfrm>
          <a:prstGeom prst="rect">
            <a:avLst/>
          </a:prstGeom>
        </p:spPr>
      </p:pic>
      <p:pic>
        <p:nvPicPr>
          <p:cNvPr id="12" name="Picture 11">
            <a:extLst>
              <a:ext uri="{FF2B5EF4-FFF2-40B4-BE49-F238E27FC236}">
                <a16:creationId xmlns:a16="http://schemas.microsoft.com/office/drawing/2014/main" id="{E7FFE5A6-5050-43AE-BCF1-9D7A99EC3889}"/>
              </a:ext>
            </a:extLst>
          </p:cNvPr>
          <p:cNvPicPr>
            <a:picLocks noChangeAspect="1"/>
          </p:cNvPicPr>
          <p:nvPr/>
        </p:nvPicPr>
        <p:blipFill>
          <a:blip r:embed="rId5"/>
          <a:stretch>
            <a:fillRect/>
          </a:stretch>
        </p:blipFill>
        <p:spPr>
          <a:xfrm>
            <a:off x="9324570" y="5031398"/>
            <a:ext cx="2126189" cy="1067047"/>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Create a Credit Memo from a Service Invoice</a:t>
            </a:r>
            <a:br>
              <a:rPr lang="en-US" dirty="0"/>
            </a:br>
            <a:r>
              <a:rPr lang="en-US" sz="2000" b="0" dirty="0"/>
              <a:t>Line-Item Credit Memo</a:t>
            </a:r>
            <a:endParaRPr lang="en-US" dirty="0"/>
          </a:p>
        </p:txBody>
      </p:sp>
      <p:sp>
        <p:nvSpPr>
          <p:cNvPr id="11" name="TextBox 10">
            <a:extLst>
              <a:ext uri="{FF2B5EF4-FFF2-40B4-BE49-F238E27FC236}">
                <a16:creationId xmlns:a16="http://schemas.microsoft.com/office/drawing/2014/main" id="{4CC68B4F-870D-4C88-B205-67563634D9CC}"/>
              </a:ext>
            </a:extLst>
          </p:cNvPr>
          <p:cNvSpPr txBox="1"/>
          <p:nvPr/>
        </p:nvSpPr>
        <p:spPr>
          <a:xfrm>
            <a:off x="525683" y="1363130"/>
            <a:ext cx="4742313" cy="4990869"/>
          </a:xfrm>
          <a:prstGeom prst="rect">
            <a:avLst/>
          </a:prstGeom>
          <a:noFill/>
        </p:spPr>
        <p:txBody>
          <a:bodyPr wrap="square" lIns="0" tIns="0" rIns="0" bIns="0" rtlCol="0">
            <a:noAutofit/>
          </a:bodyPr>
          <a:lstStyle/>
          <a:p>
            <a:pPr defTabSz="914400">
              <a:lnSpc>
                <a:spcPts val="1700"/>
              </a:lnSpc>
              <a:spcAft>
                <a:spcPts val="600"/>
              </a:spcAft>
              <a:buClr>
                <a:srgbClr val="F0AB00"/>
              </a:buClr>
              <a:buSzPct val="120000"/>
              <a:defRPr/>
            </a:pPr>
            <a:r>
              <a:rPr lang="en-US" sz="1400" b="1" kern="0" dirty="0">
                <a:solidFill>
                  <a:sysClr val="windowText" lastClr="000000"/>
                </a:solidFill>
              </a:rPr>
              <a:t>Note</a:t>
            </a:r>
            <a:r>
              <a:rPr lang="en-US" sz="1400" kern="0" dirty="0">
                <a:solidFill>
                  <a:sysClr val="windowText" lastClr="000000"/>
                </a:solidFill>
              </a:rPr>
              <a:t>: Do not create a credit memo for invoice reversals. Please contact </a:t>
            </a:r>
            <a:r>
              <a:rPr lang="en-US" sz="1400" b="1" kern="0" dirty="0">
                <a:solidFill>
                  <a:sysClr val="windowText" lastClr="000000"/>
                </a:solidFill>
                <a:hlinkClick r:id="rId6"/>
              </a:rPr>
              <a:t>APInfo@T-Mobile.com</a:t>
            </a:r>
            <a:r>
              <a:rPr lang="en-US" sz="1400" b="1" kern="0" dirty="0">
                <a:solidFill>
                  <a:sysClr val="windowText" lastClr="000000"/>
                </a:solidFill>
              </a:rPr>
              <a:t> </a:t>
            </a:r>
            <a:r>
              <a:rPr lang="en-US" sz="1400" kern="0" dirty="0">
                <a:solidFill>
                  <a:sysClr val="windowText" lastClr="000000"/>
                </a:solidFill>
              </a:rPr>
              <a:t>for additional assistance.</a:t>
            </a:r>
          </a:p>
          <a:p>
            <a:pPr marL="0" marR="0" lvl="0" indent="0" defTabSz="914400" eaLnBrk="1" fontAlgn="auto" latinLnBrk="0" hangingPunct="1">
              <a:lnSpc>
                <a:spcPts val="1700"/>
              </a:lnSpc>
              <a:spcBef>
                <a:spcPts val="0"/>
              </a:spcBef>
              <a:spcAft>
                <a:spcPts val="600"/>
              </a:spcAft>
              <a:buClr>
                <a:srgbClr val="F0AB00"/>
              </a:buClr>
              <a:buSzPct val="120000"/>
              <a:buFontTx/>
              <a:buNone/>
              <a:tabLst/>
              <a:defRPr/>
            </a:pPr>
            <a:r>
              <a:rPr kumimoji="0" lang="en-US" sz="1400" b="0" i="0" u="none" strike="noStrike" kern="0" cap="none" spc="0" normalizeH="0" baseline="0" noProof="0" dirty="0">
                <a:ln>
                  <a:noFill/>
                </a:ln>
                <a:solidFill>
                  <a:sysClr val="windowText" lastClr="000000"/>
                </a:solidFill>
                <a:effectLst/>
                <a:uLnTx/>
                <a:uFillTx/>
                <a:latin typeface="+mj-lt"/>
              </a:rPr>
              <a:t>To create a line level credit memo against a service invoice: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Click</a:t>
            </a:r>
            <a:r>
              <a:rPr kumimoji="0" lang="en-US" sz="1400" b="0" i="0" u="none" strike="noStrike" kern="0" cap="none" spc="0" normalizeH="0" baseline="0" noProof="0" dirty="0">
                <a:ln>
                  <a:noFill/>
                </a:ln>
                <a:solidFill>
                  <a:sysClr val="windowText" lastClr="000000"/>
                </a:solidFill>
                <a:effectLst/>
                <a:uLnTx/>
                <a:uFillTx/>
                <a:latin typeface="+mj-lt"/>
              </a:rPr>
              <a:t> the </a:t>
            </a:r>
            <a:r>
              <a:rPr kumimoji="0" lang="en-US" sz="1400" b="1" i="0" u="none" strike="noStrike" kern="0" cap="none" spc="0" normalizeH="0" baseline="0" noProof="0" dirty="0">
                <a:ln>
                  <a:noFill/>
                </a:ln>
                <a:solidFill>
                  <a:sysClr val="windowText" lastClr="000000"/>
                </a:solidFill>
                <a:effectLst/>
                <a:uLnTx/>
                <a:uFillTx/>
                <a:latin typeface="+mj-lt"/>
              </a:rPr>
              <a:t>Invoices </a:t>
            </a:r>
            <a:r>
              <a:rPr kumimoji="0" lang="en-US" sz="1400" b="0" i="0" u="none" strike="noStrike" kern="0" cap="none" spc="0" normalizeH="0" baseline="0" noProof="0" dirty="0">
                <a:ln>
                  <a:noFill/>
                </a:ln>
                <a:solidFill>
                  <a:sysClr val="windowText" lastClr="000000"/>
                </a:solidFill>
                <a:effectLst/>
                <a:uLnTx/>
                <a:uFillTx/>
                <a:latin typeface="+mj-lt"/>
              </a:rPr>
              <a:t>tab </a:t>
            </a:r>
            <a:r>
              <a:rPr lang="en-US" sz="1400" kern="0" dirty="0">
                <a:solidFill>
                  <a:srgbClr val="000000"/>
                </a:solidFill>
                <a:ea typeface="Arial Unicode MS" pitchFamily="34" charset="-128"/>
                <a:cs typeface="Arial Unicode MS" pitchFamily="34" charset="-128"/>
              </a:rPr>
              <a:t>and select </a:t>
            </a:r>
            <a:r>
              <a:rPr lang="en-US" sz="1400" b="1" kern="0" dirty="0">
                <a:solidFill>
                  <a:srgbClr val="000000"/>
                </a:solidFill>
                <a:ea typeface="Arial Unicode MS" pitchFamily="34" charset="-128"/>
                <a:cs typeface="Arial Unicode MS" pitchFamily="34" charset="-128"/>
              </a:rPr>
              <a:t>Invoices </a:t>
            </a:r>
            <a:r>
              <a:rPr lang="en-US" sz="1400" dirty="0"/>
              <a:t>from the dropdown menu.</a:t>
            </a:r>
            <a:endParaRPr kumimoji="0" lang="en-US" sz="1400" b="0" i="0" u="none" strike="noStrike" kern="0" cap="none" spc="0" normalizeH="0" baseline="0" noProof="0" dirty="0">
              <a:ln>
                <a:noFill/>
              </a:ln>
              <a:solidFill>
                <a:sysClr val="windowText" lastClr="000000"/>
              </a:solidFill>
              <a:effectLst/>
              <a:uLnTx/>
              <a:uFillTx/>
              <a:latin typeface="+mj-lt"/>
            </a:endParaRP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Select</a:t>
            </a:r>
            <a:r>
              <a:rPr kumimoji="0" lang="en-US" sz="1400" b="0" i="0" u="none" strike="noStrike" kern="0" cap="none" spc="0" normalizeH="0" baseline="0" noProof="0" dirty="0">
                <a:ln>
                  <a:noFill/>
                </a:ln>
                <a:solidFill>
                  <a:sysClr val="windowText" lastClr="000000"/>
                </a:solidFill>
                <a:effectLst/>
                <a:uLnTx/>
                <a:uFillTx/>
                <a:latin typeface="+mj-lt"/>
              </a:rPr>
              <a:t> your previously created service invoice.</a:t>
            </a:r>
          </a:p>
          <a:p>
            <a:pPr marL="830138" lvl="1" indent="-285750" defTabSz="914400">
              <a:lnSpc>
                <a:spcPts val="1700"/>
              </a:lnSpc>
              <a:spcAft>
                <a:spcPts val="600"/>
              </a:spcAft>
              <a:buClr>
                <a:srgbClr val="F0AB00"/>
              </a:buClr>
              <a:buFont typeface="Arial" panose="020B0604020202020204" pitchFamily="34" charset="0"/>
              <a:buChar char="•"/>
              <a:defRPr/>
            </a:pPr>
            <a:r>
              <a:rPr lang="en-US" sz="1400" kern="0" dirty="0">
                <a:solidFill>
                  <a:srgbClr val="000000"/>
                </a:solidFill>
                <a:latin typeface="Arial" pitchFamily="34" charset="0"/>
                <a:cs typeface="Arial" pitchFamily="34" charset="0"/>
              </a:rPr>
              <a:t>Click</a:t>
            </a:r>
            <a:r>
              <a:rPr lang="en-US" sz="1400" b="1" kern="0" dirty="0">
                <a:solidFill>
                  <a:srgbClr val="000000"/>
                </a:solidFill>
                <a:latin typeface="Arial" pitchFamily="34" charset="0"/>
                <a:cs typeface="Arial" pitchFamily="34" charset="0"/>
              </a:rPr>
              <a:t> </a:t>
            </a:r>
            <a:r>
              <a:rPr lang="en-US" sz="1400" kern="0" dirty="0">
                <a:solidFill>
                  <a:srgbClr val="000000"/>
                </a:solidFill>
                <a:latin typeface="Arial" pitchFamily="34" charset="0"/>
                <a:cs typeface="Arial" pitchFamily="34" charset="0"/>
              </a:rPr>
              <a:t>on the radio button next to the approved </a:t>
            </a:r>
            <a:r>
              <a:rPr lang="en-US" sz="1400" b="1" kern="0" dirty="0">
                <a:solidFill>
                  <a:srgbClr val="000000"/>
                </a:solidFill>
                <a:latin typeface="Arial" pitchFamily="34" charset="0"/>
                <a:cs typeface="Arial" pitchFamily="34" charset="0"/>
              </a:rPr>
              <a:t>Service Invoice </a:t>
            </a:r>
            <a:r>
              <a:rPr lang="en-US" sz="1400" kern="0" dirty="0">
                <a:solidFill>
                  <a:srgbClr val="000000"/>
                </a:solidFill>
                <a:latin typeface="Arial" pitchFamily="34" charset="0"/>
                <a:cs typeface="Arial" pitchFamily="34" charset="0"/>
              </a:rPr>
              <a:t>#, </a:t>
            </a:r>
            <a:r>
              <a:rPr lang="en-US" sz="1400" b="1" kern="0" dirty="0">
                <a:solidFill>
                  <a:srgbClr val="000000"/>
                </a:solidFill>
                <a:latin typeface="Arial" pitchFamily="34" charset="0"/>
                <a:cs typeface="Arial" pitchFamily="34" charset="0"/>
              </a:rPr>
              <a:t>OR</a:t>
            </a:r>
          </a:p>
          <a:p>
            <a:pPr marL="830138" lvl="1" indent="-285750" defTabSz="914400">
              <a:lnSpc>
                <a:spcPts val="1700"/>
              </a:lnSpc>
              <a:spcAft>
                <a:spcPts val="600"/>
              </a:spcAft>
              <a:buClr>
                <a:srgbClr val="F0AB00"/>
              </a:buClr>
              <a:buFont typeface="Arial" panose="020B0604020202020204" pitchFamily="34" charset="0"/>
              <a:buChar char="•"/>
              <a:defRPr/>
            </a:pPr>
            <a:r>
              <a:rPr lang="en-US" sz="1400" kern="0" dirty="0">
                <a:solidFill>
                  <a:srgbClr val="000000"/>
                </a:solidFill>
                <a:latin typeface="Arial" pitchFamily="34" charset="0"/>
                <a:cs typeface="Arial" pitchFamily="34" charset="0"/>
              </a:rPr>
              <a:t>Click</a:t>
            </a:r>
            <a:r>
              <a:rPr lang="en-US" sz="1400" b="1" kern="0" dirty="0">
                <a:solidFill>
                  <a:srgbClr val="000000"/>
                </a:solidFill>
                <a:latin typeface="Arial" pitchFamily="34" charset="0"/>
                <a:cs typeface="Arial" pitchFamily="34" charset="0"/>
              </a:rPr>
              <a:t> </a:t>
            </a:r>
            <a:r>
              <a:rPr lang="en-US" sz="1400" kern="0" dirty="0">
                <a:solidFill>
                  <a:srgbClr val="000000"/>
                </a:solidFill>
                <a:latin typeface="Arial" pitchFamily="34" charset="0"/>
                <a:cs typeface="Arial" pitchFamily="34" charset="0"/>
              </a:rPr>
              <a:t>on the </a:t>
            </a:r>
            <a:r>
              <a:rPr lang="en-US" sz="1400" b="1" kern="0" dirty="0">
                <a:solidFill>
                  <a:srgbClr val="000000"/>
                </a:solidFill>
                <a:latin typeface="Arial" pitchFamily="34" charset="0"/>
                <a:cs typeface="Arial" pitchFamily="34" charset="0"/>
              </a:rPr>
              <a:t>Service Invoice #</a:t>
            </a:r>
            <a:r>
              <a:rPr lang="en-US" sz="1400" kern="0" dirty="0">
                <a:solidFill>
                  <a:srgbClr val="000000"/>
                </a:solidFill>
                <a:latin typeface="Arial" pitchFamily="34" charset="0"/>
                <a:cs typeface="Arial" pitchFamily="34" charset="0"/>
              </a:rPr>
              <a:t> to open up the Service Invoice for review</a:t>
            </a:r>
            <a:endParaRPr lang="en-US" sz="1400" b="1" kern="0" dirty="0">
              <a:solidFill>
                <a:srgbClr val="000000"/>
              </a:solidFill>
              <a:latin typeface="Arial" pitchFamily="34" charset="0"/>
              <a:cs typeface="Arial" pitchFamily="34" charset="0"/>
            </a:endParaRP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Click</a:t>
            </a:r>
            <a:r>
              <a:rPr kumimoji="0" lang="en-US" sz="1400" b="0" i="0" u="none" strike="noStrike" kern="0" cap="none" spc="0" normalizeH="0" baseline="0" noProof="0" dirty="0">
                <a:ln>
                  <a:noFill/>
                </a:ln>
                <a:solidFill>
                  <a:sysClr val="windowText" lastClr="000000"/>
                </a:solidFill>
                <a:effectLst/>
                <a:uLnTx/>
                <a:uFillTx/>
                <a:latin typeface="+mj-lt"/>
              </a:rPr>
              <a:t> the button on the Invoice(s) screen to </a:t>
            </a:r>
            <a:r>
              <a:rPr kumimoji="0" lang="en-US" sz="1400" b="1" i="0" u="none" strike="noStrike" kern="0" cap="none" spc="0" normalizeH="0" baseline="0" noProof="0" dirty="0">
                <a:ln>
                  <a:noFill/>
                </a:ln>
                <a:solidFill>
                  <a:sysClr val="windowText" lastClr="000000"/>
                </a:solidFill>
                <a:effectLst/>
                <a:uLnTx/>
                <a:uFillTx/>
                <a:latin typeface="+mj-lt"/>
              </a:rPr>
              <a:t>Create Line-Item Credit Memo</a:t>
            </a:r>
            <a:r>
              <a:rPr kumimoji="0" lang="en-US" sz="1400" b="0" i="0" u="none" strike="noStrike" kern="0" cap="none" spc="0" normalizeH="0" baseline="0" noProof="0" dirty="0">
                <a:ln>
                  <a:noFill/>
                </a:ln>
                <a:solidFill>
                  <a:sysClr val="windowText" lastClr="000000"/>
                </a:solidFill>
                <a:effectLst/>
                <a:uLnTx/>
                <a:uFillTx/>
                <a:latin typeface="+mj-lt"/>
              </a:rPr>
              <a:t>.</a:t>
            </a:r>
          </a:p>
          <a:p>
            <a:pPr marL="887288" lvl="1" indent="-342900" defTabSz="914400">
              <a:lnSpc>
                <a:spcPts val="1700"/>
              </a:lnSpc>
              <a:spcAft>
                <a:spcPts val="600"/>
              </a:spcAft>
              <a:buClr>
                <a:srgbClr val="F0AB00"/>
              </a:buClr>
              <a:defRPr/>
            </a:pPr>
            <a:r>
              <a:rPr kumimoji="0" lang="en-US" sz="1400" b="1" i="0" u="none" strike="noStrike" kern="0" cap="none" spc="0" normalizeH="0" baseline="0" noProof="0" dirty="0">
                <a:ln>
                  <a:noFill/>
                </a:ln>
                <a:solidFill>
                  <a:sysClr val="windowText" lastClr="000000"/>
                </a:solidFill>
                <a:effectLst/>
                <a:highlight>
                  <a:srgbClr val="FFFF00"/>
                </a:highlight>
                <a:uLnTx/>
                <a:uFillTx/>
                <a:latin typeface="+mj-lt"/>
              </a:rPr>
              <a:t>Do not modify </a:t>
            </a:r>
            <a:r>
              <a:rPr kumimoji="0" lang="en-US" sz="1400" b="0" i="0" u="none" strike="noStrike" kern="0" cap="none" spc="0" normalizeH="0" baseline="0" noProof="0" dirty="0">
                <a:ln>
                  <a:noFill/>
                </a:ln>
                <a:solidFill>
                  <a:sysClr val="windowText" lastClr="000000"/>
                </a:solidFill>
                <a:effectLst/>
                <a:highlight>
                  <a:srgbClr val="FFFF00"/>
                </a:highlight>
                <a:uLnTx/>
                <a:uFillTx/>
                <a:latin typeface="+mj-lt"/>
              </a:rPr>
              <a:t>the lines or the line details. Credit memos against service invoices should be for the entire </a:t>
            </a:r>
            <a:r>
              <a:rPr lang="en-US" sz="1400" kern="0" dirty="0">
                <a:solidFill>
                  <a:sysClr val="windowText" lastClr="000000"/>
                </a:solidFill>
                <a:highlight>
                  <a:srgbClr val="FFFF00"/>
                </a:highlight>
                <a:latin typeface="+mj-lt"/>
              </a:rPr>
              <a:t>original invoice.</a:t>
            </a:r>
            <a:endParaRPr kumimoji="0" lang="en-US" sz="1400" b="0" i="0" u="none" strike="noStrike" kern="0" cap="none" spc="0" normalizeH="0" baseline="0" noProof="0" dirty="0">
              <a:ln>
                <a:noFill/>
              </a:ln>
              <a:solidFill>
                <a:sysClr val="windowText" lastClr="000000"/>
              </a:solidFill>
              <a:effectLst/>
              <a:highlight>
                <a:srgbClr val="FFFF00"/>
              </a:highlight>
              <a:uLnTx/>
              <a:uFillTx/>
              <a:latin typeface="+mj-lt"/>
            </a:endParaRPr>
          </a:p>
          <a:p>
            <a:pPr marL="342900" lvl="0" indent="-342900" defTabSz="914400">
              <a:lnSpc>
                <a:spcPts val="1700"/>
              </a:lnSpc>
              <a:spcAft>
                <a:spcPts val="600"/>
              </a:spcAft>
              <a:buClr>
                <a:srgbClr val="F0AB00"/>
              </a:buClr>
              <a:buSzPct val="100000"/>
              <a:buFontTx/>
              <a:buAutoNum type="arabicPeriod"/>
              <a:defRPr/>
            </a:pPr>
            <a:r>
              <a:rPr lang="en-US" sz="1400" kern="0" dirty="0">
                <a:solidFill>
                  <a:sysClr val="windowText" lastClr="000000"/>
                </a:solidFill>
                <a:latin typeface="+mj-lt"/>
              </a:rPr>
              <a:t>Make</a:t>
            </a:r>
            <a:r>
              <a:rPr lang="en-US" sz="1400" b="1" kern="0" dirty="0">
                <a:solidFill>
                  <a:sysClr val="windowText" lastClr="000000"/>
                </a:solidFill>
                <a:latin typeface="+mj-lt"/>
              </a:rPr>
              <a:t> </a:t>
            </a:r>
            <a:r>
              <a:rPr lang="en-US" sz="1400" kern="0" dirty="0">
                <a:solidFill>
                  <a:sysClr val="windowText" lastClr="000000"/>
                </a:solidFill>
                <a:latin typeface="+mj-lt"/>
              </a:rPr>
              <a:t>sure that all </a:t>
            </a:r>
            <a:r>
              <a:rPr lang="en-US" sz="1400" b="1" kern="0" dirty="0">
                <a:solidFill>
                  <a:sysClr val="windowText" lastClr="000000"/>
                </a:solidFill>
                <a:latin typeface="+mj-lt"/>
              </a:rPr>
              <a:t>required fields</a:t>
            </a:r>
            <a:r>
              <a:rPr lang="en-US" sz="1400" kern="0" dirty="0">
                <a:solidFill>
                  <a:sysClr val="windowText" lastClr="000000"/>
                </a:solidFill>
                <a:latin typeface="+mj-lt"/>
              </a:rPr>
              <a:t> are filled in</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Click</a:t>
            </a:r>
            <a:r>
              <a:rPr kumimoji="0" lang="en-US" sz="1400" b="1" i="0" u="none" strike="noStrike" kern="0" cap="none" spc="0" normalizeH="0" baseline="0" noProof="0" dirty="0">
                <a:ln>
                  <a:noFill/>
                </a:ln>
                <a:solidFill>
                  <a:sysClr val="windowText" lastClr="000000"/>
                </a:solidFill>
                <a:effectLst/>
                <a:uLnTx/>
                <a:uFillTx/>
                <a:latin typeface="+mj-lt"/>
              </a:rPr>
              <a:t> Next</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Review</a:t>
            </a:r>
            <a:r>
              <a:rPr kumimoji="0" lang="en-US" sz="1400" b="1" i="0" u="none" strike="noStrike" kern="0" cap="none" spc="0" normalizeH="0" baseline="0" noProof="0" dirty="0">
                <a:ln>
                  <a:noFill/>
                </a:ln>
                <a:solidFill>
                  <a:sysClr val="windowText" lastClr="000000"/>
                </a:solidFill>
                <a:effectLst/>
                <a:uLnTx/>
                <a:uFillTx/>
                <a:latin typeface="+mj-lt"/>
              </a:rPr>
              <a:t> </a:t>
            </a:r>
            <a:r>
              <a:rPr kumimoji="0" lang="en-US" sz="1400" b="0" i="0" u="none" strike="noStrike" kern="0" cap="none" spc="0" normalizeH="0" baseline="0" noProof="0" dirty="0">
                <a:ln>
                  <a:noFill/>
                </a:ln>
                <a:solidFill>
                  <a:sysClr val="windowText" lastClr="000000"/>
                </a:solidFill>
                <a:effectLst/>
                <a:uLnTx/>
                <a:uFillTx/>
                <a:latin typeface="+mj-lt"/>
              </a:rPr>
              <a:t>Credit Memo.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Click</a:t>
            </a:r>
            <a:r>
              <a:rPr kumimoji="0" lang="en-US" sz="1400" b="1" i="0" u="none" strike="noStrike" kern="0" cap="none" spc="0" normalizeH="0" baseline="0" noProof="0" dirty="0">
                <a:ln>
                  <a:noFill/>
                </a:ln>
                <a:solidFill>
                  <a:sysClr val="windowText" lastClr="000000"/>
                </a:solidFill>
                <a:effectLst/>
                <a:uLnTx/>
                <a:uFillTx/>
                <a:latin typeface="+mj-lt"/>
              </a:rPr>
              <a:t> Submit</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endParaRPr lang="en-US" sz="1400" kern="0" dirty="0">
              <a:solidFill>
                <a:sysClr val="windowText" lastClr="000000"/>
              </a:solidFill>
              <a:latin typeface="+mj-lt"/>
            </a:endParaRPr>
          </a:p>
          <a:p>
            <a:pPr marR="0" lvl="0" defTabSz="914400" eaLnBrk="1" fontAlgn="auto" latinLnBrk="0" hangingPunct="1">
              <a:lnSpc>
                <a:spcPts val="1700"/>
              </a:lnSpc>
              <a:spcBef>
                <a:spcPts val="0"/>
              </a:spcBef>
              <a:spcAft>
                <a:spcPts val="600"/>
              </a:spcAft>
              <a:buClr>
                <a:srgbClr val="F0AB00"/>
              </a:buClr>
              <a:buSzPct val="100000"/>
              <a:tabLst/>
              <a:defRPr/>
            </a:pP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8" name="Oval 17">
            <a:extLst>
              <a:ext uri="{FF2B5EF4-FFF2-40B4-BE49-F238E27FC236}">
                <a16:creationId xmlns:a16="http://schemas.microsoft.com/office/drawing/2014/main" id="{4443BFBA-971B-455B-8DBC-8350B3748CF4}"/>
              </a:ext>
            </a:extLst>
          </p:cNvPr>
          <p:cNvSpPr/>
          <p:nvPr/>
        </p:nvSpPr>
        <p:spPr bwMode="gray">
          <a:xfrm>
            <a:off x="5510778" y="301836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91E03CDA-2263-4956-97A9-3345CF7E4846}"/>
              </a:ext>
            </a:extLst>
          </p:cNvPr>
          <p:cNvSpPr/>
          <p:nvPr/>
        </p:nvSpPr>
        <p:spPr bwMode="gray">
          <a:xfrm>
            <a:off x="6337489" y="303853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2</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sp>
        <p:nvSpPr>
          <p:cNvPr id="20" name="Oval 19">
            <a:extLst>
              <a:ext uri="{FF2B5EF4-FFF2-40B4-BE49-F238E27FC236}">
                <a16:creationId xmlns:a16="http://schemas.microsoft.com/office/drawing/2014/main" id="{F8B51777-03D7-4A6B-99C7-41847B646EB5}"/>
              </a:ext>
            </a:extLst>
          </p:cNvPr>
          <p:cNvSpPr/>
          <p:nvPr/>
        </p:nvSpPr>
        <p:spPr bwMode="gray">
          <a:xfrm>
            <a:off x="5445403" y="377688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4</a:t>
            </a:r>
          </a:p>
        </p:txBody>
      </p:sp>
      <p:sp>
        <p:nvSpPr>
          <p:cNvPr id="21" name="Oval 20">
            <a:extLst>
              <a:ext uri="{FF2B5EF4-FFF2-40B4-BE49-F238E27FC236}">
                <a16:creationId xmlns:a16="http://schemas.microsoft.com/office/drawing/2014/main" id="{2B09DAAD-C59B-4DA9-8BDC-EEB70586C501}"/>
              </a:ext>
            </a:extLst>
          </p:cNvPr>
          <p:cNvSpPr/>
          <p:nvPr/>
        </p:nvSpPr>
        <p:spPr bwMode="gray">
          <a:xfrm>
            <a:off x="8882996" y="6296715"/>
            <a:ext cx="220267" cy="201930"/>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5</a:t>
            </a:r>
          </a:p>
        </p:txBody>
      </p:sp>
      <p:sp>
        <p:nvSpPr>
          <p:cNvPr id="22" name="Oval 21">
            <a:extLst>
              <a:ext uri="{FF2B5EF4-FFF2-40B4-BE49-F238E27FC236}">
                <a16:creationId xmlns:a16="http://schemas.microsoft.com/office/drawing/2014/main" id="{EBDFD6A6-5156-488B-B46D-31B330F78E29}"/>
              </a:ext>
            </a:extLst>
          </p:cNvPr>
          <p:cNvSpPr/>
          <p:nvPr/>
        </p:nvSpPr>
        <p:spPr bwMode="gray">
          <a:xfrm>
            <a:off x="9682695" y="517497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6</a:t>
            </a:r>
          </a:p>
        </p:txBody>
      </p:sp>
      <p:sp>
        <p:nvSpPr>
          <p:cNvPr id="23" name="Oval 22">
            <a:extLst>
              <a:ext uri="{FF2B5EF4-FFF2-40B4-BE49-F238E27FC236}">
                <a16:creationId xmlns:a16="http://schemas.microsoft.com/office/drawing/2014/main" id="{C83B3231-F07B-48F2-A0EB-5768961C5B96}"/>
              </a:ext>
            </a:extLst>
          </p:cNvPr>
          <p:cNvSpPr/>
          <p:nvPr/>
        </p:nvSpPr>
        <p:spPr bwMode="gray">
          <a:xfrm>
            <a:off x="9682695" y="58793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7</a:t>
            </a:r>
          </a:p>
        </p:txBody>
      </p:sp>
      <p:sp>
        <p:nvSpPr>
          <p:cNvPr id="24" name="object 31">
            <a:hlinkClick r:id="" action="ppaction://noaction"/>
            <a:extLst>
              <a:ext uri="{FF2B5EF4-FFF2-40B4-BE49-F238E27FC236}">
                <a16:creationId xmlns:a16="http://schemas.microsoft.com/office/drawing/2014/main" id="{12454F6A-CB11-49C1-95FB-5DF1D1D35F1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5" name="object 29">
            <a:hlinkClick r:id="" action="ppaction://noaction"/>
            <a:extLst>
              <a:ext uri="{FF2B5EF4-FFF2-40B4-BE49-F238E27FC236}">
                <a16:creationId xmlns:a16="http://schemas.microsoft.com/office/drawing/2014/main" id="{A40B3B1A-A959-4B1F-8EC4-D1F1A2F1445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45844BF4-F1FE-4321-AF88-6CBD9A8AAFA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7" name="object 48">
            <a:extLst>
              <a:ext uri="{FF2B5EF4-FFF2-40B4-BE49-F238E27FC236}">
                <a16:creationId xmlns:a16="http://schemas.microsoft.com/office/drawing/2014/main" id="{8CC880A7-52DB-4E85-960E-FCC6C6FEC13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8" name="object 31">
            <a:hlinkClick r:id="" action="ppaction://noaction"/>
            <a:extLst>
              <a:ext uri="{FF2B5EF4-FFF2-40B4-BE49-F238E27FC236}">
                <a16:creationId xmlns:a16="http://schemas.microsoft.com/office/drawing/2014/main" id="{8CF40877-5503-4BF4-B048-1E2B1F5B76B8}"/>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9" name="object 31">
            <a:hlinkClick r:id="" action="ppaction://noaction"/>
            <a:extLst>
              <a:ext uri="{FF2B5EF4-FFF2-40B4-BE49-F238E27FC236}">
                <a16:creationId xmlns:a16="http://schemas.microsoft.com/office/drawing/2014/main" id="{98421C42-299D-48EF-8A9C-236925B8CF9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0" name="object 31">
            <a:hlinkClick r:id="" action="ppaction://noaction"/>
            <a:extLst>
              <a:ext uri="{FF2B5EF4-FFF2-40B4-BE49-F238E27FC236}">
                <a16:creationId xmlns:a16="http://schemas.microsoft.com/office/drawing/2014/main" id="{7F3189DB-EE62-476B-900B-0300E9723BD3}"/>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1" name="object 31">
            <a:hlinkClick r:id="" action="ppaction://noaction"/>
            <a:extLst>
              <a:ext uri="{FF2B5EF4-FFF2-40B4-BE49-F238E27FC236}">
                <a16:creationId xmlns:a16="http://schemas.microsoft.com/office/drawing/2014/main" id="{FB9B4700-AF9F-45AC-87B4-03F32D982E7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9" name="Picture 8">
            <a:extLst>
              <a:ext uri="{FF2B5EF4-FFF2-40B4-BE49-F238E27FC236}">
                <a16:creationId xmlns:a16="http://schemas.microsoft.com/office/drawing/2014/main" id="{1E3B777F-EB4B-4A29-A383-4D6709FDA44C}"/>
              </a:ext>
            </a:extLst>
          </p:cNvPr>
          <p:cNvPicPr>
            <a:picLocks noChangeAspect="1"/>
          </p:cNvPicPr>
          <p:nvPr/>
        </p:nvPicPr>
        <p:blipFill>
          <a:blip r:embed="rId7"/>
          <a:stretch>
            <a:fillRect/>
          </a:stretch>
        </p:blipFill>
        <p:spPr>
          <a:xfrm>
            <a:off x="5645476" y="4837468"/>
            <a:ext cx="3228188" cy="833209"/>
          </a:xfrm>
          <a:prstGeom prst="rect">
            <a:avLst/>
          </a:prstGeom>
        </p:spPr>
      </p:pic>
      <p:pic>
        <p:nvPicPr>
          <p:cNvPr id="10" name="Picture 9">
            <a:extLst>
              <a:ext uri="{FF2B5EF4-FFF2-40B4-BE49-F238E27FC236}">
                <a16:creationId xmlns:a16="http://schemas.microsoft.com/office/drawing/2014/main" id="{A37B2945-7B05-4857-A083-9259C436791F}"/>
              </a:ext>
            </a:extLst>
          </p:cNvPr>
          <p:cNvPicPr>
            <a:picLocks noChangeAspect="1"/>
          </p:cNvPicPr>
          <p:nvPr/>
        </p:nvPicPr>
        <p:blipFill>
          <a:blip r:embed="rId8"/>
          <a:stretch>
            <a:fillRect/>
          </a:stretch>
        </p:blipFill>
        <p:spPr>
          <a:xfrm>
            <a:off x="5654808" y="5670677"/>
            <a:ext cx="3228188" cy="807047"/>
          </a:xfrm>
          <a:prstGeom prst="rect">
            <a:avLst/>
          </a:prstGeom>
        </p:spPr>
      </p:pic>
      <p:sp>
        <p:nvSpPr>
          <p:cNvPr id="32" name="Rectangle 31">
            <a:extLst>
              <a:ext uri="{FF2B5EF4-FFF2-40B4-BE49-F238E27FC236}">
                <a16:creationId xmlns:a16="http://schemas.microsoft.com/office/drawing/2014/main" id="{A64A8A2E-4F07-4017-B5D7-28B796FE2FE5}"/>
              </a:ext>
            </a:extLst>
          </p:cNvPr>
          <p:cNvSpPr/>
          <p:nvPr/>
        </p:nvSpPr>
        <p:spPr>
          <a:xfrm>
            <a:off x="495535" y="5724872"/>
            <a:ext cx="4711461" cy="307777"/>
          </a:xfrm>
          <a:prstGeom prst="rect">
            <a:avLst/>
          </a:prstGeom>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defTabSz="914126">
              <a:spcBef>
                <a:spcPts val="600"/>
              </a:spcBef>
              <a:buClr>
                <a:srgbClr val="F0AB00"/>
              </a:buClr>
              <a:buSzPct val="120000"/>
              <a:defRPr/>
            </a:pPr>
            <a:endParaRPr lang="en-US" sz="1400" kern="0" dirty="0">
              <a:solidFill>
                <a:sysClr val="windowText" lastClr="000000"/>
              </a:solidFill>
            </a:endParaRPr>
          </a:p>
        </p:txBody>
      </p:sp>
      <p:sp>
        <p:nvSpPr>
          <p:cNvPr id="33" name="Oval 32">
            <a:extLst>
              <a:ext uri="{FF2B5EF4-FFF2-40B4-BE49-F238E27FC236}">
                <a16:creationId xmlns:a16="http://schemas.microsoft.com/office/drawing/2014/main" id="{DA9EE942-5505-4A80-9F35-B16BB0A44717}"/>
              </a:ext>
            </a:extLst>
          </p:cNvPr>
          <p:cNvSpPr/>
          <p:nvPr/>
        </p:nvSpPr>
        <p:spPr bwMode="gray">
          <a:xfrm>
            <a:off x="7941606" y="1900151"/>
            <a:ext cx="220267" cy="201930"/>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1</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53C79813-4A22-4726-9F55-D656DCEC2C8C}"/>
              </a:ext>
            </a:extLst>
          </p:cNvPr>
          <p:cNvPicPr>
            <a:picLocks noChangeAspect="1"/>
          </p:cNvPicPr>
          <p:nvPr/>
        </p:nvPicPr>
        <p:blipFill>
          <a:blip r:embed="rId9"/>
          <a:stretch>
            <a:fillRect/>
          </a:stretch>
        </p:blipFill>
        <p:spPr>
          <a:xfrm>
            <a:off x="8852531" y="3597131"/>
            <a:ext cx="2397884" cy="1067047"/>
          </a:xfrm>
          <a:prstGeom prst="rect">
            <a:avLst/>
          </a:prstGeom>
        </p:spPr>
      </p:pic>
      <p:sp>
        <p:nvSpPr>
          <p:cNvPr id="34" name="Oval 33">
            <a:extLst>
              <a:ext uri="{FF2B5EF4-FFF2-40B4-BE49-F238E27FC236}">
                <a16:creationId xmlns:a16="http://schemas.microsoft.com/office/drawing/2014/main" id="{D79A1E6B-D36E-4895-8C0C-C4973E0EDBDC}"/>
              </a:ext>
            </a:extLst>
          </p:cNvPr>
          <p:cNvSpPr/>
          <p:nvPr/>
        </p:nvSpPr>
        <p:spPr bwMode="gray">
          <a:xfrm>
            <a:off x="5620911" y="323268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cxnSp>
        <p:nvCxnSpPr>
          <p:cNvPr id="35" name="Straight Arrow Connector 34">
            <a:extLst>
              <a:ext uri="{FF2B5EF4-FFF2-40B4-BE49-F238E27FC236}">
                <a16:creationId xmlns:a16="http://schemas.microsoft.com/office/drawing/2014/main" id="{5085DD1D-E267-4B94-B4AF-AAEF211510BD}"/>
              </a:ext>
            </a:extLst>
          </p:cNvPr>
          <p:cNvCxnSpPr>
            <a:cxnSpLocks/>
            <a:endCxn id="37" idx="2"/>
          </p:cNvCxnSpPr>
          <p:nvPr/>
        </p:nvCxnSpPr>
        <p:spPr>
          <a:xfrm>
            <a:off x="6580743" y="3196856"/>
            <a:ext cx="2128710" cy="378875"/>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A27B4B4-767E-4251-B6AD-93EB7CE05DD0}"/>
              </a:ext>
            </a:extLst>
          </p:cNvPr>
          <p:cNvSpPr/>
          <p:nvPr/>
        </p:nvSpPr>
        <p:spPr bwMode="gray">
          <a:xfrm>
            <a:off x="8709453" y="346619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spTree>
    <p:extLst>
      <p:ext uri="{BB962C8B-B14F-4D97-AF65-F5344CB8AC3E}">
        <p14:creationId xmlns:p14="http://schemas.microsoft.com/office/powerpoint/2010/main" val="3443014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173CC5-892A-480B-A042-702654723886}"/>
              </a:ext>
            </a:extLst>
          </p:cNvPr>
          <p:cNvPicPr>
            <a:picLocks noChangeAspect="1"/>
          </p:cNvPicPr>
          <p:nvPr/>
        </p:nvPicPr>
        <p:blipFill>
          <a:blip r:embed="rId2"/>
          <a:stretch>
            <a:fillRect/>
          </a:stretch>
        </p:blipFill>
        <p:spPr>
          <a:xfrm>
            <a:off x="5145662" y="2492670"/>
            <a:ext cx="6274691" cy="1084901"/>
          </a:xfrm>
          <a:prstGeom prst="rect">
            <a:avLst/>
          </a:prstGeom>
        </p:spPr>
      </p:pic>
      <p:pic>
        <p:nvPicPr>
          <p:cNvPr id="2" name="Picture 1">
            <a:extLst>
              <a:ext uri="{FF2B5EF4-FFF2-40B4-BE49-F238E27FC236}">
                <a16:creationId xmlns:a16="http://schemas.microsoft.com/office/drawing/2014/main" id="{2228C063-75D8-4ADF-BF21-6AEE1C6D50F7}"/>
              </a:ext>
            </a:extLst>
          </p:cNvPr>
          <p:cNvPicPr>
            <a:picLocks noChangeAspect="1"/>
          </p:cNvPicPr>
          <p:nvPr/>
        </p:nvPicPr>
        <p:blipFill>
          <a:blip r:embed="rId3"/>
          <a:stretch>
            <a:fillRect/>
          </a:stretch>
        </p:blipFill>
        <p:spPr>
          <a:xfrm>
            <a:off x="5508624" y="1362939"/>
            <a:ext cx="5623444" cy="812351"/>
          </a:xfrm>
          <a:prstGeom prst="rect">
            <a:avLst/>
          </a:prstGeom>
        </p:spPr>
      </p:pic>
      <p:pic>
        <p:nvPicPr>
          <p:cNvPr id="4" name="Picture 3">
            <a:extLst>
              <a:ext uri="{FF2B5EF4-FFF2-40B4-BE49-F238E27FC236}">
                <a16:creationId xmlns:a16="http://schemas.microsoft.com/office/drawing/2014/main" id="{6BC0AC0F-88AC-4E45-87BA-BDAF66866046}"/>
              </a:ext>
            </a:extLst>
          </p:cNvPr>
          <p:cNvPicPr>
            <a:picLocks noChangeAspect="1"/>
          </p:cNvPicPr>
          <p:nvPr/>
        </p:nvPicPr>
        <p:blipFill rotWithShape="1">
          <a:blip r:embed="rId4"/>
          <a:srcRect l="-670" b="60750"/>
          <a:stretch/>
        </p:blipFill>
        <p:spPr>
          <a:xfrm>
            <a:off x="5043781" y="1079150"/>
            <a:ext cx="6446117" cy="1072285"/>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Create a Credit Memo</a:t>
            </a:r>
            <a:br>
              <a:rPr lang="en-US" dirty="0"/>
            </a:br>
            <a:r>
              <a:rPr lang="en-US" sz="2000" b="0" dirty="0"/>
              <a:t>Line Level Detail</a:t>
            </a:r>
            <a:endParaRPr lang="en-US" dirty="0"/>
          </a:p>
        </p:txBody>
      </p:sp>
      <p:sp>
        <p:nvSpPr>
          <p:cNvPr id="11" name="TextBox 10">
            <a:extLst>
              <a:ext uri="{FF2B5EF4-FFF2-40B4-BE49-F238E27FC236}">
                <a16:creationId xmlns:a16="http://schemas.microsoft.com/office/drawing/2014/main" id="{4CC68B4F-870D-4C88-B205-67563634D9CC}"/>
              </a:ext>
            </a:extLst>
          </p:cNvPr>
          <p:cNvSpPr txBox="1"/>
          <p:nvPr/>
        </p:nvSpPr>
        <p:spPr>
          <a:xfrm>
            <a:off x="504001" y="1329177"/>
            <a:ext cx="4596129" cy="4287407"/>
          </a:xfrm>
          <a:prstGeom prst="rect">
            <a:avLst/>
          </a:prstGeom>
          <a:noFill/>
        </p:spPr>
        <p:txBody>
          <a:bodyPr wrap="square" lIns="0" tIns="0" rIns="0" bIns="0" rtlCol="0">
            <a:noAutofit/>
          </a:bodyPr>
          <a:lstStyle/>
          <a:p>
            <a:pPr marL="0" marR="0" lvl="0" indent="0" defTabSz="914400" eaLnBrk="1" fontAlgn="auto" latinLnBrk="0" hangingPunct="1">
              <a:lnSpc>
                <a:spcPts val="1700"/>
              </a:lnSpc>
              <a:spcBef>
                <a:spcPts val="0"/>
              </a:spcBef>
              <a:spcAft>
                <a:spcPts val="600"/>
              </a:spcAft>
              <a:buClr>
                <a:srgbClr val="F0AB00"/>
              </a:buClr>
              <a:buSzPct val="120000"/>
              <a:buFontTx/>
              <a:buNone/>
              <a:tabLst/>
              <a:defRPr/>
            </a:pPr>
            <a:r>
              <a:rPr kumimoji="0" lang="en-US" sz="1400" b="0" i="0" u="none" strike="noStrike" kern="0" cap="none" spc="0" normalizeH="0" baseline="0" noProof="0" dirty="0">
                <a:ln>
                  <a:noFill/>
                </a:ln>
                <a:solidFill>
                  <a:sysClr val="windowText" lastClr="000000"/>
                </a:solidFill>
                <a:effectLst/>
                <a:uLnTx/>
                <a:uFillTx/>
                <a:latin typeface="+mj-lt"/>
              </a:rPr>
              <a:t>To create a line level credit memo against an invoice: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Select</a:t>
            </a:r>
            <a:r>
              <a:rPr kumimoji="0" lang="en-US" sz="1400" b="0" i="0" u="none" strike="noStrike" kern="0" cap="none" spc="0" normalizeH="0" baseline="0" noProof="0" dirty="0">
                <a:ln>
                  <a:noFill/>
                </a:ln>
                <a:solidFill>
                  <a:sysClr val="windowText" lastClr="000000"/>
                </a:solidFill>
                <a:effectLst/>
                <a:uLnTx/>
                <a:uFillTx/>
                <a:latin typeface="+mj-lt"/>
              </a:rPr>
              <a:t> the </a:t>
            </a:r>
            <a:r>
              <a:rPr kumimoji="0" lang="en-US" sz="1400" b="1" i="0" u="none" strike="noStrike" kern="0" cap="none" spc="0" normalizeH="0" baseline="0" noProof="0" dirty="0">
                <a:ln>
                  <a:noFill/>
                </a:ln>
                <a:solidFill>
                  <a:sysClr val="windowText" lastClr="000000"/>
                </a:solidFill>
                <a:effectLst/>
                <a:uLnTx/>
                <a:uFillTx/>
                <a:latin typeface="+mj-lt"/>
              </a:rPr>
              <a:t>Invoices</a:t>
            </a:r>
            <a:r>
              <a:rPr kumimoji="0" lang="en-US" sz="1400" b="0" i="0" u="none" strike="noStrike" kern="0" cap="none" spc="0" normalizeH="0" baseline="0" noProof="0" dirty="0">
                <a:ln>
                  <a:noFill/>
                </a:ln>
                <a:solidFill>
                  <a:sysClr val="windowText" lastClr="000000"/>
                </a:solidFill>
                <a:effectLst/>
                <a:uLnTx/>
                <a:uFillTx/>
                <a:latin typeface="+mj-lt"/>
              </a:rPr>
              <a:t> tab.</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Select</a:t>
            </a:r>
            <a:r>
              <a:rPr kumimoji="0" lang="en-US" sz="1400" b="0" i="0" u="none" strike="noStrike" kern="0" cap="none" spc="0" normalizeH="0" baseline="0" noProof="0" dirty="0">
                <a:ln>
                  <a:noFill/>
                </a:ln>
                <a:solidFill>
                  <a:sysClr val="windowText" lastClr="000000"/>
                </a:solidFill>
                <a:effectLst/>
                <a:uLnTx/>
                <a:uFillTx/>
                <a:latin typeface="+mj-lt"/>
              </a:rPr>
              <a:t> your previously created Invoice.</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Click</a:t>
            </a:r>
            <a:r>
              <a:rPr kumimoji="0" lang="en-US" sz="1400" b="0" i="0" u="none" strike="noStrike" kern="0" cap="none" spc="0" normalizeH="0" baseline="0" noProof="0" dirty="0">
                <a:ln>
                  <a:noFill/>
                </a:ln>
                <a:solidFill>
                  <a:sysClr val="windowText" lastClr="000000"/>
                </a:solidFill>
                <a:effectLst/>
                <a:uLnTx/>
                <a:uFillTx/>
                <a:latin typeface="+mj-lt"/>
              </a:rPr>
              <a:t> the button on the </a:t>
            </a:r>
            <a:r>
              <a:rPr kumimoji="0" lang="en-US" sz="1400" b="1" i="0" u="none" strike="noStrike" kern="0" cap="none" spc="0" normalizeH="0" baseline="0" noProof="0" dirty="0">
                <a:ln>
                  <a:noFill/>
                </a:ln>
                <a:solidFill>
                  <a:sysClr val="windowText" lastClr="000000"/>
                </a:solidFill>
                <a:effectLst/>
                <a:uLnTx/>
                <a:uFillTx/>
                <a:latin typeface="+mj-lt"/>
              </a:rPr>
              <a:t>Invoices</a:t>
            </a:r>
            <a:r>
              <a:rPr kumimoji="0" lang="en-US" sz="1400" b="0" i="0" u="none" strike="noStrike" kern="0" cap="none" spc="0" normalizeH="0" baseline="0" noProof="0" dirty="0">
                <a:ln>
                  <a:noFill/>
                </a:ln>
                <a:solidFill>
                  <a:sysClr val="windowText" lastClr="000000"/>
                </a:solidFill>
                <a:effectLst/>
                <a:uLnTx/>
                <a:uFillTx/>
                <a:latin typeface="+mj-lt"/>
              </a:rPr>
              <a:t> screen to </a:t>
            </a:r>
            <a:r>
              <a:rPr kumimoji="0" lang="en-US" sz="1400" b="1" i="0" u="none" strike="noStrike" kern="0" cap="none" spc="0" normalizeH="0" baseline="0" noProof="0" dirty="0">
                <a:ln>
                  <a:noFill/>
                </a:ln>
                <a:solidFill>
                  <a:sysClr val="windowText" lastClr="000000"/>
                </a:solidFill>
                <a:effectLst/>
                <a:uLnTx/>
                <a:uFillTx/>
                <a:latin typeface="+mj-lt"/>
              </a:rPr>
              <a:t>Create Line-Item Credit Memo</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Complete</a:t>
            </a:r>
            <a:r>
              <a:rPr kumimoji="0" lang="en-US" sz="1400" b="1" i="0" u="none" strike="noStrike" kern="0" cap="none" spc="0" normalizeH="0" baseline="0" noProof="0" dirty="0">
                <a:ln>
                  <a:noFill/>
                </a:ln>
                <a:solidFill>
                  <a:sysClr val="windowText" lastClr="000000"/>
                </a:solidFill>
                <a:effectLst/>
                <a:uLnTx/>
                <a:uFillTx/>
                <a:latin typeface="+mj-lt"/>
              </a:rPr>
              <a:t> </a:t>
            </a:r>
            <a:r>
              <a:rPr kumimoji="0" lang="en-US" sz="1400" b="0" i="0" u="none" strike="noStrike" kern="0" cap="none" spc="0" normalizeH="0" baseline="0" noProof="0" dirty="0">
                <a:ln>
                  <a:noFill/>
                </a:ln>
                <a:solidFill>
                  <a:sysClr val="windowText" lastClr="000000"/>
                </a:solidFill>
                <a:effectLst/>
                <a:uLnTx/>
                <a:uFillTx/>
                <a:latin typeface="+mj-lt"/>
              </a:rPr>
              <a:t>information in the form of Credit Memo (the amount and taxes will automatically be negative). Make sure that all required fields marked with asterisks (*) are filled in.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Click</a:t>
            </a:r>
            <a:r>
              <a:rPr kumimoji="0" lang="en-US" sz="1400" b="1" i="0" u="none" strike="noStrike" kern="0" cap="none" spc="0" normalizeH="0" baseline="0" noProof="0" dirty="0">
                <a:ln>
                  <a:noFill/>
                </a:ln>
                <a:solidFill>
                  <a:sysClr val="windowText" lastClr="000000"/>
                </a:solidFill>
                <a:effectLst/>
                <a:uLnTx/>
                <a:uFillTx/>
                <a:latin typeface="+mj-lt"/>
              </a:rPr>
              <a:t> Next</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Review</a:t>
            </a:r>
            <a:r>
              <a:rPr kumimoji="0" lang="en-US" sz="1400" b="1" i="0" u="none" strike="noStrike" kern="0" cap="none" spc="0" normalizeH="0" baseline="0" noProof="0" dirty="0">
                <a:ln>
                  <a:noFill/>
                </a:ln>
                <a:solidFill>
                  <a:sysClr val="windowText" lastClr="000000"/>
                </a:solidFill>
                <a:effectLst/>
                <a:uLnTx/>
                <a:uFillTx/>
                <a:latin typeface="+mj-lt"/>
              </a:rPr>
              <a:t> </a:t>
            </a:r>
            <a:r>
              <a:rPr kumimoji="0" lang="en-US" sz="1400" b="0" i="0" u="none" strike="noStrike" kern="0" cap="none" spc="0" normalizeH="0" baseline="0" noProof="0" dirty="0">
                <a:ln>
                  <a:noFill/>
                </a:ln>
                <a:solidFill>
                  <a:sysClr val="windowText" lastClr="000000"/>
                </a:solidFill>
                <a:effectLst/>
                <a:uLnTx/>
                <a:uFillTx/>
                <a:latin typeface="+mj-lt"/>
              </a:rPr>
              <a:t>Credit Memo.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mj-lt"/>
              </a:rPr>
              <a:t>Click</a:t>
            </a:r>
            <a:r>
              <a:rPr kumimoji="0" lang="en-US" sz="1400" b="1" i="0" u="none" strike="noStrike" kern="0" cap="none" spc="0" normalizeH="0" baseline="0" noProof="0" dirty="0">
                <a:ln>
                  <a:noFill/>
                </a:ln>
                <a:solidFill>
                  <a:sysClr val="windowText" lastClr="000000"/>
                </a:solidFill>
                <a:effectLst/>
                <a:uLnTx/>
                <a:uFillTx/>
                <a:latin typeface="+mj-lt"/>
              </a:rPr>
              <a:t> Submit</a:t>
            </a:r>
            <a:r>
              <a:rPr kumimoji="0" lang="en-US" sz="1400" b="0" i="0" u="none" strike="noStrike" kern="0" cap="none" spc="0" normalizeH="0" baseline="0" noProof="0" dirty="0">
                <a:ln>
                  <a:noFill/>
                </a:ln>
                <a:solidFill>
                  <a:sysClr val="windowText" lastClr="000000"/>
                </a:solidFill>
                <a:effectLst/>
                <a:uLnTx/>
                <a:uFillTx/>
                <a:latin typeface="+mj-lt"/>
              </a:rPr>
              <a:t>.</a:t>
            </a:r>
          </a:p>
        </p:txBody>
      </p:sp>
      <p:pic>
        <p:nvPicPr>
          <p:cNvPr id="15" name="Picture 14">
            <a:extLst>
              <a:ext uri="{FF2B5EF4-FFF2-40B4-BE49-F238E27FC236}">
                <a16:creationId xmlns:a16="http://schemas.microsoft.com/office/drawing/2014/main" id="{1A547F26-E090-45F1-81EC-E9499593242B}"/>
              </a:ext>
            </a:extLst>
          </p:cNvPr>
          <p:cNvPicPr>
            <a:picLocks noChangeAspect="1"/>
          </p:cNvPicPr>
          <p:nvPr/>
        </p:nvPicPr>
        <p:blipFill>
          <a:blip r:embed="rId5"/>
          <a:stretch>
            <a:fillRect/>
          </a:stretch>
        </p:blipFill>
        <p:spPr>
          <a:xfrm>
            <a:off x="5474422" y="3774209"/>
            <a:ext cx="4007760" cy="2109752"/>
          </a:xfrm>
          <a:prstGeom prst="rect">
            <a:avLst/>
          </a:prstGeom>
          <a:ln w="6350">
            <a:solidFill>
              <a:schemeClr val="tx1"/>
            </a:solidFill>
          </a:ln>
        </p:spPr>
      </p:pic>
      <p:pic>
        <p:nvPicPr>
          <p:cNvPr id="16" name="Picture 15">
            <a:extLst>
              <a:ext uri="{FF2B5EF4-FFF2-40B4-BE49-F238E27FC236}">
                <a16:creationId xmlns:a16="http://schemas.microsoft.com/office/drawing/2014/main" id="{07A64071-AA61-4766-B440-DBC2E5D248DB}"/>
              </a:ext>
            </a:extLst>
          </p:cNvPr>
          <p:cNvPicPr>
            <a:picLocks noChangeAspect="1"/>
          </p:cNvPicPr>
          <p:nvPr/>
        </p:nvPicPr>
        <p:blipFill>
          <a:blip r:embed="rId6"/>
          <a:stretch>
            <a:fillRect/>
          </a:stretch>
        </p:blipFill>
        <p:spPr>
          <a:xfrm>
            <a:off x="9698550" y="4755701"/>
            <a:ext cx="1605951" cy="1128260"/>
          </a:xfrm>
          <a:prstGeom prst="rect">
            <a:avLst/>
          </a:prstGeom>
          <a:ln w="6350">
            <a:solidFill>
              <a:schemeClr val="tx1"/>
            </a:solidFill>
          </a:ln>
        </p:spPr>
      </p:pic>
      <p:sp>
        <p:nvSpPr>
          <p:cNvPr id="18" name="Oval 17">
            <a:extLst>
              <a:ext uri="{FF2B5EF4-FFF2-40B4-BE49-F238E27FC236}">
                <a16:creationId xmlns:a16="http://schemas.microsoft.com/office/drawing/2014/main" id="{4443BFBA-971B-455B-8DBC-8350B3748CF4}"/>
              </a:ext>
            </a:extLst>
          </p:cNvPr>
          <p:cNvSpPr/>
          <p:nvPr/>
        </p:nvSpPr>
        <p:spPr bwMode="gray">
          <a:xfrm>
            <a:off x="5026418" y="30063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91E03CDA-2263-4956-97A9-3345CF7E4846}"/>
              </a:ext>
            </a:extLst>
          </p:cNvPr>
          <p:cNvSpPr/>
          <p:nvPr/>
        </p:nvSpPr>
        <p:spPr bwMode="gray">
          <a:xfrm>
            <a:off x="5024035" y="329197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sp>
        <p:nvSpPr>
          <p:cNvPr id="20" name="Oval 19">
            <a:extLst>
              <a:ext uri="{FF2B5EF4-FFF2-40B4-BE49-F238E27FC236}">
                <a16:creationId xmlns:a16="http://schemas.microsoft.com/office/drawing/2014/main" id="{F8B51777-03D7-4A6B-99C7-41847B646EB5}"/>
              </a:ext>
            </a:extLst>
          </p:cNvPr>
          <p:cNvSpPr/>
          <p:nvPr/>
        </p:nvSpPr>
        <p:spPr bwMode="gray">
          <a:xfrm>
            <a:off x="6336809" y="377420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4</a:t>
            </a:r>
          </a:p>
        </p:txBody>
      </p:sp>
      <p:sp>
        <p:nvSpPr>
          <p:cNvPr id="21" name="Oval 20">
            <a:extLst>
              <a:ext uri="{FF2B5EF4-FFF2-40B4-BE49-F238E27FC236}">
                <a16:creationId xmlns:a16="http://schemas.microsoft.com/office/drawing/2014/main" id="{2B09DAAD-C59B-4DA9-8BDC-EEB70586C501}"/>
              </a:ext>
            </a:extLst>
          </p:cNvPr>
          <p:cNvSpPr/>
          <p:nvPr/>
        </p:nvSpPr>
        <p:spPr bwMode="gray">
          <a:xfrm>
            <a:off x="8804870" y="566356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5</a:t>
            </a:r>
          </a:p>
        </p:txBody>
      </p:sp>
      <p:sp>
        <p:nvSpPr>
          <p:cNvPr id="22" name="Oval 21">
            <a:extLst>
              <a:ext uri="{FF2B5EF4-FFF2-40B4-BE49-F238E27FC236}">
                <a16:creationId xmlns:a16="http://schemas.microsoft.com/office/drawing/2014/main" id="{EBDFD6A6-5156-488B-B46D-31B330F78E29}"/>
              </a:ext>
            </a:extLst>
          </p:cNvPr>
          <p:cNvSpPr/>
          <p:nvPr/>
        </p:nvSpPr>
        <p:spPr bwMode="gray">
          <a:xfrm>
            <a:off x="9746340" y="477203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6</a:t>
            </a:r>
          </a:p>
        </p:txBody>
      </p:sp>
      <p:sp>
        <p:nvSpPr>
          <p:cNvPr id="23" name="Oval 22">
            <a:extLst>
              <a:ext uri="{FF2B5EF4-FFF2-40B4-BE49-F238E27FC236}">
                <a16:creationId xmlns:a16="http://schemas.microsoft.com/office/drawing/2014/main" id="{C83B3231-F07B-48F2-A0EB-5768961C5B96}"/>
              </a:ext>
            </a:extLst>
          </p:cNvPr>
          <p:cNvSpPr/>
          <p:nvPr/>
        </p:nvSpPr>
        <p:spPr bwMode="gray">
          <a:xfrm>
            <a:off x="10038900" y="566356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7</a:t>
            </a:r>
          </a:p>
        </p:txBody>
      </p:sp>
      <p:sp>
        <p:nvSpPr>
          <p:cNvPr id="24" name="object 31">
            <a:hlinkClick r:id="rId7" action="ppaction://hlinksldjump"/>
            <a:extLst>
              <a:ext uri="{FF2B5EF4-FFF2-40B4-BE49-F238E27FC236}">
                <a16:creationId xmlns:a16="http://schemas.microsoft.com/office/drawing/2014/main" id="{12454F6A-CB11-49C1-95FB-5DF1D1D35F1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5" name="object 29">
            <a:hlinkClick r:id="rId7" action="ppaction://hlinksldjump"/>
            <a:extLst>
              <a:ext uri="{FF2B5EF4-FFF2-40B4-BE49-F238E27FC236}">
                <a16:creationId xmlns:a16="http://schemas.microsoft.com/office/drawing/2014/main" id="{A40B3B1A-A959-4B1F-8EC4-D1F1A2F1445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45844BF4-F1FE-4321-AF88-6CBD9A8AAFA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7" name="object 48">
            <a:extLst>
              <a:ext uri="{FF2B5EF4-FFF2-40B4-BE49-F238E27FC236}">
                <a16:creationId xmlns:a16="http://schemas.microsoft.com/office/drawing/2014/main" id="{8CC880A7-52DB-4E85-960E-FCC6C6FEC13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8" name="object 31">
            <a:hlinkClick r:id="rId9" action="ppaction://hlinksldjump"/>
            <a:extLst>
              <a:ext uri="{FF2B5EF4-FFF2-40B4-BE49-F238E27FC236}">
                <a16:creationId xmlns:a16="http://schemas.microsoft.com/office/drawing/2014/main" id="{8CF40877-5503-4BF4-B048-1E2B1F5B76B8}"/>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9" name="object 31">
            <a:hlinkClick r:id="rId10" action="ppaction://hlinksldjump"/>
            <a:extLst>
              <a:ext uri="{FF2B5EF4-FFF2-40B4-BE49-F238E27FC236}">
                <a16:creationId xmlns:a16="http://schemas.microsoft.com/office/drawing/2014/main" id="{98421C42-299D-48EF-8A9C-236925B8CF9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0" name="object 31">
            <a:hlinkClick r:id="rId10" action="ppaction://hlinksldjump"/>
            <a:extLst>
              <a:ext uri="{FF2B5EF4-FFF2-40B4-BE49-F238E27FC236}">
                <a16:creationId xmlns:a16="http://schemas.microsoft.com/office/drawing/2014/main" id="{7F3189DB-EE62-476B-900B-0300E9723BD3}"/>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1" name="object 31">
            <a:hlinkClick r:id="" action="ppaction://noaction"/>
            <a:extLst>
              <a:ext uri="{FF2B5EF4-FFF2-40B4-BE49-F238E27FC236}">
                <a16:creationId xmlns:a16="http://schemas.microsoft.com/office/drawing/2014/main" id="{FB9B4700-AF9F-45AC-87B4-03F32D982E7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2" name="Oval 31">
            <a:extLst>
              <a:ext uri="{FF2B5EF4-FFF2-40B4-BE49-F238E27FC236}">
                <a16:creationId xmlns:a16="http://schemas.microsoft.com/office/drawing/2014/main" id="{7CD7C792-28F0-479A-8E3B-5366CC46A849}"/>
              </a:ext>
            </a:extLst>
          </p:cNvPr>
          <p:cNvSpPr/>
          <p:nvPr/>
        </p:nvSpPr>
        <p:spPr bwMode="gray">
          <a:xfrm>
            <a:off x="7793756" y="1356700"/>
            <a:ext cx="220267" cy="201930"/>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1</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15171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T-Mobile  Invoice Requirements</a:t>
            </a:r>
          </a:p>
        </p:txBody>
      </p:sp>
      <p:sp>
        <p:nvSpPr>
          <p:cNvPr id="11" name="object 31">
            <a:hlinkClick r:id="rId2" action="ppaction://hlinksldjump"/>
            <a:extLst>
              <a:ext uri="{FF2B5EF4-FFF2-40B4-BE49-F238E27FC236}">
                <a16:creationId xmlns:a16="http://schemas.microsoft.com/office/drawing/2014/main" id="{72C39337-B8FE-48C0-A669-89FAE287CFC8}"/>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2" name="object 29">
            <a:hlinkClick r:id="rId2" action="ppaction://hlinksldjump"/>
            <a:extLst>
              <a:ext uri="{FF2B5EF4-FFF2-40B4-BE49-F238E27FC236}">
                <a16:creationId xmlns:a16="http://schemas.microsoft.com/office/drawing/2014/main" id="{2794F44D-20F9-4363-87A3-CAE9B96BFDA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3" name="object 31">
            <a:hlinkClick r:id="rId3" action="ppaction://hlinksldjump"/>
            <a:extLst>
              <a:ext uri="{FF2B5EF4-FFF2-40B4-BE49-F238E27FC236}">
                <a16:creationId xmlns:a16="http://schemas.microsoft.com/office/drawing/2014/main" id="{63A61291-98C4-4A99-8619-70896CA2415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4" name="object 48">
            <a:extLst>
              <a:ext uri="{FF2B5EF4-FFF2-40B4-BE49-F238E27FC236}">
                <a16:creationId xmlns:a16="http://schemas.microsoft.com/office/drawing/2014/main" id="{EE1CD7DB-3FBF-40D6-BEA5-A09033C4E9D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5" name="object 31">
            <a:hlinkClick r:id="rId4" action="ppaction://hlinksldjump"/>
            <a:extLst>
              <a:ext uri="{FF2B5EF4-FFF2-40B4-BE49-F238E27FC236}">
                <a16:creationId xmlns:a16="http://schemas.microsoft.com/office/drawing/2014/main" id="{CA0FC4B5-AAEB-41FE-BDB6-43F03FAE9C9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6" name="object 31">
            <a:hlinkClick r:id="" action="ppaction://noaction"/>
            <a:extLst>
              <a:ext uri="{FF2B5EF4-FFF2-40B4-BE49-F238E27FC236}">
                <a16:creationId xmlns:a16="http://schemas.microsoft.com/office/drawing/2014/main" id="{53C5447E-B582-4957-BFA3-B712700F2D6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7" name="object 31">
            <a:hlinkClick r:id="" action="ppaction://noaction"/>
            <a:extLst>
              <a:ext uri="{FF2B5EF4-FFF2-40B4-BE49-F238E27FC236}">
                <a16:creationId xmlns:a16="http://schemas.microsoft.com/office/drawing/2014/main" id="{0EF4B0D0-4CF8-46FD-B867-2DDD409DBF48}"/>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211066E0-E6B0-44B3-85A7-4DDD251CCD0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 name="TextBox 2">
            <a:extLst>
              <a:ext uri="{FF2B5EF4-FFF2-40B4-BE49-F238E27FC236}">
                <a16:creationId xmlns:a16="http://schemas.microsoft.com/office/drawing/2014/main" id="{A102BDD3-CABF-4C58-A95B-3F8B95A7E0A1}"/>
              </a:ext>
            </a:extLst>
          </p:cNvPr>
          <p:cNvSpPr txBox="1"/>
          <p:nvPr/>
        </p:nvSpPr>
        <p:spPr>
          <a:xfrm>
            <a:off x="504001" y="1704740"/>
            <a:ext cx="10613178" cy="4154984"/>
          </a:xfrm>
          <a:prstGeom prst="rect">
            <a:avLst/>
          </a:prstGeom>
          <a:noFill/>
        </p:spPr>
        <p:txBody>
          <a:bodyPr wrap="square" lIns="0" tIns="0" rIns="0" bIns="0" rtlCol="0">
            <a:spAutoFit/>
          </a:bodyPr>
          <a:lstStyle/>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Sufficient goods receipts for the amounts being invoiced on each PO line must be present before an invoice can be created. </a:t>
            </a:r>
          </a:p>
          <a:p>
            <a:pPr marL="342900" indent="-342900" fontAlgn="base">
              <a:spcBef>
                <a:spcPct val="50000"/>
              </a:spcBef>
              <a:spcAft>
                <a:spcPct val="0"/>
              </a:spcAft>
              <a:buClr>
                <a:srgbClr val="F0AB00"/>
              </a:buClr>
              <a:buSzPct val="80000"/>
              <a:buAutoNum type="arabicPeriod"/>
            </a:pPr>
            <a:r>
              <a:rPr lang="en-US" sz="1800" dirty="0"/>
              <a:t>The valid T-Mobile email address of the person who requested the goods/services MUST be entered on the invoice </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Suppliers are required to include a Remit To address on invoice</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Suppliers must enter taxes and freight at the header level</a:t>
            </a: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744054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A2C4D4-A6BE-4680-9D4D-296BB097A8AF}"/>
              </a:ext>
            </a:extLst>
          </p:cNvPr>
          <p:cNvPicPr>
            <a:picLocks noChangeAspect="1"/>
          </p:cNvPicPr>
          <p:nvPr/>
        </p:nvPicPr>
        <p:blipFill>
          <a:blip r:embed="rId2"/>
          <a:stretch>
            <a:fillRect/>
          </a:stretch>
        </p:blipFill>
        <p:spPr>
          <a:xfrm>
            <a:off x="4417621" y="999206"/>
            <a:ext cx="6602931" cy="2817119"/>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Credit Invoice without a PO</a:t>
            </a:r>
            <a:br>
              <a:rPr lang="en-US" dirty="0"/>
            </a:br>
            <a:r>
              <a:rPr lang="en-US" sz="2000" b="0" dirty="0"/>
              <a:t>Non-PO Credit Invoice</a:t>
            </a:r>
            <a:endParaRPr lang="en-US" dirty="0"/>
          </a:p>
        </p:txBody>
      </p:sp>
      <p:sp>
        <p:nvSpPr>
          <p:cNvPr id="11" name="TextBox 10">
            <a:extLst>
              <a:ext uri="{FF2B5EF4-FFF2-40B4-BE49-F238E27FC236}">
                <a16:creationId xmlns:a16="http://schemas.microsoft.com/office/drawing/2014/main" id="{B9785641-114B-407F-B3E4-50EF72EC8464}"/>
              </a:ext>
            </a:extLst>
          </p:cNvPr>
          <p:cNvSpPr txBox="1"/>
          <p:nvPr/>
        </p:nvSpPr>
        <p:spPr>
          <a:xfrm>
            <a:off x="516686" y="1522553"/>
            <a:ext cx="3644507" cy="4303676"/>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To create an invoice without a PO:</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Select </a:t>
            </a:r>
            <a:r>
              <a:rPr lang="en-US" sz="1400" b="1" dirty="0">
                <a:latin typeface="+mj-lt"/>
              </a:rPr>
              <a:t>Invoices</a:t>
            </a:r>
            <a:r>
              <a:rPr lang="en-US" sz="1400" dirty="0">
                <a:latin typeface="+mj-lt"/>
              </a:rPr>
              <a:t> on the Navigation Menu.</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Select </a:t>
            </a:r>
            <a:r>
              <a:rPr lang="en-US" sz="1400" b="1" dirty="0">
                <a:latin typeface="+mj-lt"/>
              </a:rPr>
              <a:t>Create Non-PO Invoice.</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Select your </a:t>
            </a:r>
            <a:r>
              <a:rPr lang="en-US" sz="1400" b="1" dirty="0">
                <a:latin typeface="+mj-lt"/>
              </a:rPr>
              <a:t>Customer</a:t>
            </a:r>
            <a:r>
              <a:rPr lang="en-US" sz="1400" dirty="0">
                <a:latin typeface="+mj-lt"/>
              </a:rPr>
              <a:t> from the dropdown menu.</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Select </a:t>
            </a:r>
            <a:r>
              <a:rPr lang="en-US" sz="1400" b="1" dirty="0">
                <a:latin typeface="+mj-lt"/>
              </a:rPr>
              <a:t>Standard Invoice</a:t>
            </a:r>
            <a:r>
              <a:rPr lang="en-US" sz="1400" dirty="0">
                <a:latin typeface="+mj-lt"/>
              </a:rPr>
              <a:t>. Do </a:t>
            </a:r>
            <a:r>
              <a:rPr lang="en-US" sz="1400" b="1" i="1" dirty="0">
                <a:solidFill>
                  <a:srgbClr val="FF0000"/>
                </a:solidFill>
                <a:latin typeface="+mj-lt"/>
              </a:rPr>
              <a:t>not</a:t>
            </a:r>
            <a:r>
              <a:rPr lang="en-US" sz="1400" dirty="0">
                <a:latin typeface="+mj-lt"/>
              </a:rPr>
              <a:t> select credit memo</a:t>
            </a:r>
          </a:p>
          <a:p>
            <a:pPr marL="342900" indent="-342900">
              <a:lnSpc>
                <a:spcPts val="1700"/>
              </a:lnSpc>
              <a:spcBef>
                <a:spcPts val="0"/>
              </a:spcBef>
              <a:spcAft>
                <a:spcPts val="600"/>
              </a:spcAft>
              <a:buClr>
                <a:srgbClr val="F0AB00"/>
              </a:buClr>
              <a:buSzPct val="100000"/>
              <a:buFont typeface="+mj-lt"/>
              <a:buAutoNum type="arabicPeriod"/>
            </a:pPr>
            <a:r>
              <a:rPr lang="en-US" sz="1400" dirty="0"/>
              <a:t>Click</a:t>
            </a:r>
            <a:r>
              <a:rPr lang="en-US" sz="1400" b="1" dirty="0"/>
              <a:t> Next</a:t>
            </a:r>
            <a:r>
              <a:rPr lang="en-US" sz="1400" dirty="0"/>
              <a:t>.</a:t>
            </a:r>
          </a:p>
          <a:p>
            <a:pPr marL="342900" indent="-342900">
              <a:lnSpc>
                <a:spcPts val="1700"/>
              </a:lnSpc>
              <a:spcBef>
                <a:spcPts val="0"/>
              </a:spcBef>
              <a:spcAft>
                <a:spcPts val="600"/>
              </a:spcAft>
              <a:buClr>
                <a:srgbClr val="F0AB00"/>
              </a:buClr>
              <a:buSzPct val="100000"/>
              <a:buFont typeface="+mj-lt"/>
              <a:buAutoNum type="arabicPeriod"/>
            </a:pPr>
            <a:endParaRPr lang="en-US" sz="1400" dirty="0"/>
          </a:p>
          <a:p>
            <a:pPr>
              <a:lnSpc>
                <a:spcPts val="1700"/>
              </a:lnSpc>
              <a:spcAft>
                <a:spcPts val="600"/>
              </a:spcAft>
              <a:buClr>
                <a:srgbClr val="F0AB00"/>
              </a:buClr>
              <a:buSzPct val="100000"/>
            </a:pPr>
            <a:r>
              <a:rPr lang="en-US" sz="1400" b="1" dirty="0"/>
              <a:t>Note:</a:t>
            </a:r>
            <a:r>
              <a:rPr lang="en-US" sz="1400" b="1" dirty="0">
                <a:solidFill>
                  <a:srgbClr val="FF0000"/>
                </a:solidFill>
              </a:rPr>
              <a:t> </a:t>
            </a:r>
            <a:r>
              <a:rPr lang="en-US" sz="1400" dirty="0"/>
              <a:t>T-Mobile suppliers do not need a     customer code to enter a Non-PO Invoice.</a:t>
            </a:r>
          </a:p>
          <a:p>
            <a:pPr marL="342900" indent="-342900">
              <a:lnSpc>
                <a:spcPts val="1700"/>
              </a:lnSpc>
              <a:spcBef>
                <a:spcPts val="0"/>
              </a:spcBef>
              <a:spcAft>
                <a:spcPts val="600"/>
              </a:spcAft>
              <a:buClr>
                <a:srgbClr val="F0AB00"/>
              </a:buClr>
              <a:buSzPct val="100000"/>
              <a:buFont typeface="+mj-lt"/>
              <a:buAutoNum type="arabicPeriod"/>
            </a:pPr>
            <a:endParaRPr lang="en-US" sz="1400" dirty="0"/>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grpSp>
        <p:nvGrpSpPr>
          <p:cNvPr id="15" name="Group 14">
            <a:extLst>
              <a:ext uri="{FF2B5EF4-FFF2-40B4-BE49-F238E27FC236}">
                <a16:creationId xmlns:a16="http://schemas.microsoft.com/office/drawing/2014/main" id="{19ABD9E1-FB0C-432E-87D7-1C67386C4AD8}"/>
              </a:ext>
            </a:extLst>
          </p:cNvPr>
          <p:cNvGrpSpPr/>
          <p:nvPr/>
        </p:nvGrpSpPr>
        <p:grpSpPr>
          <a:xfrm>
            <a:off x="4613463" y="4160827"/>
            <a:ext cx="3105624" cy="1717421"/>
            <a:chOff x="5658381" y="4098256"/>
            <a:chExt cx="3105624" cy="1717421"/>
          </a:xfrm>
        </p:grpSpPr>
        <p:pic>
          <p:nvPicPr>
            <p:cNvPr id="16" name="Picture 15">
              <a:extLst>
                <a:ext uri="{FF2B5EF4-FFF2-40B4-BE49-F238E27FC236}">
                  <a16:creationId xmlns:a16="http://schemas.microsoft.com/office/drawing/2014/main" id="{76D4A959-9676-4294-AE1E-B53FF0192A97}"/>
                </a:ext>
              </a:extLst>
            </p:cNvPr>
            <p:cNvPicPr>
              <a:picLocks noChangeAspect="1"/>
            </p:cNvPicPr>
            <p:nvPr/>
          </p:nvPicPr>
          <p:blipFill rotWithShape="1">
            <a:blip r:embed="rId3"/>
            <a:srcRect l="1" r="66969"/>
            <a:stretch/>
          </p:blipFill>
          <p:spPr>
            <a:xfrm>
              <a:off x="5658381" y="4098256"/>
              <a:ext cx="3057491" cy="1717421"/>
            </a:xfrm>
            <a:prstGeom prst="rect">
              <a:avLst/>
            </a:prstGeom>
            <a:ln>
              <a:solidFill>
                <a:schemeClr val="tx1"/>
              </a:solidFill>
            </a:ln>
          </p:spPr>
        </p:pic>
        <p:sp>
          <p:nvSpPr>
            <p:cNvPr id="18" name="Oval 17">
              <a:extLst>
                <a:ext uri="{FF2B5EF4-FFF2-40B4-BE49-F238E27FC236}">
                  <a16:creationId xmlns:a16="http://schemas.microsoft.com/office/drawing/2014/main" id="{6DB4CC00-8E53-4E67-AAC7-71B369ABEB3F}"/>
                </a:ext>
              </a:extLst>
            </p:cNvPr>
            <p:cNvSpPr/>
            <p:nvPr/>
          </p:nvSpPr>
          <p:spPr bwMode="gray">
            <a:xfrm>
              <a:off x="8543738" y="501875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9" name="Oval 18">
            <a:extLst>
              <a:ext uri="{FF2B5EF4-FFF2-40B4-BE49-F238E27FC236}">
                <a16:creationId xmlns:a16="http://schemas.microsoft.com/office/drawing/2014/main" id="{F07798BB-25DB-4738-AF6D-884FD69803D0}"/>
              </a:ext>
            </a:extLst>
          </p:cNvPr>
          <p:cNvSpPr/>
          <p:nvPr/>
        </p:nvSpPr>
        <p:spPr bwMode="gray">
          <a:xfrm>
            <a:off x="7505334" y="53849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0" name="object 31">
            <a:hlinkClick r:id="" action="ppaction://noaction"/>
            <a:extLst>
              <a:ext uri="{FF2B5EF4-FFF2-40B4-BE49-F238E27FC236}">
                <a16:creationId xmlns:a16="http://schemas.microsoft.com/office/drawing/2014/main" id="{59C7FF69-DCB3-4ED1-908F-409AFB63ED92}"/>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 action="ppaction://noaction"/>
            <a:extLst>
              <a:ext uri="{FF2B5EF4-FFF2-40B4-BE49-F238E27FC236}">
                <a16:creationId xmlns:a16="http://schemas.microsoft.com/office/drawing/2014/main" id="{0B69099B-34A3-48A1-932A-3AA0A1ABF4A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36F1B3D4-1606-4AB3-B933-25806D72826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D4811F6F-FD5E-47F1-9B99-2405E9DC747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 action="ppaction://noaction"/>
            <a:extLst>
              <a:ext uri="{FF2B5EF4-FFF2-40B4-BE49-F238E27FC236}">
                <a16:creationId xmlns:a16="http://schemas.microsoft.com/office/drawing/2014/main" id="{2DDF9B8B-EB52-420A-8639-3B0F4C36595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F9900C8E-4340-4A11-B4ED-8247E4412DA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B16FE538-53A5-4909-B25D-75B6B8B6F4A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E74D5880-9C79-4CDF-9D12-6AC241AA047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8" name="Oval 27">
            <a:extLst>
              <a:ext uri="{FF2B5EF4-FFF2-40B4-BE49-F238E27FC236}">
                <a16:creationId xmlns:a16="http://schemas.microsoft.com/office/drawing/2014/main" id="{30DF01DD-20D2-4A80-BD40-F37AF9D2A408}"/>
              </a:ext>
            </a:extLst>
          </p:cNvPr>
          <p:cNvSpPr/>
          <p:nvPr/>
        </p:nvSpPr>
        <p:spPr bwMode="gray">
          <a:xfrm>
            <a:off x="7231972" y="130347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9" name="Oval 28">
            <a:extLst>
              <a:ext uri="{FF2B5EF4-FFF2-40B4-BE49-F238E27FC236}">
                <a16:creationId xmlns:a16="http://schemas.microsoft.com/office/drawing/2014/main" id="{C87AF30E-3B09-474D-95B3-CFFDECE555A0}"/>
              </a:ext>
            </a:extLst>
          </p:cNvPr>
          <p:cNvSpPr/>
          <p:nvPr/>
        </p:nvSpPr>
        <p:spPr bwMode="gray">
          <a:xfrm>
            <a:off x="9025296" y="356485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5" name="Picture 4">
            <a:extLst>
              <a:ext uri="{FF2B5EF4-FFF2-40B4-BE49-F238E27FC236}">
                <a16:creationId xmlns:a16="http://schemas.microsoft.com/office/drawing/2014/main" id="{556CE046-A9A9-4C9B-B605-AC15202098BC}"/>
              </a:ext>
            </a:extLst>
          </p:cNvPr>
          <p:cNvPicPr>
            <a:picLocks noChangeAspect="1"/>
          </p:cNvPicPr>
          <p:nvPr/>
        </p:nvPicPr>
        <p:blipFill>
          <a:blip r:embed="rId4"/>
          <a:stretch>
            <a:fillRect/>
          </a:stretch>
        </p:blipFill>
        <p:spPr>
          <a:xfrm>
            <a:off x="8048984" y="4503712"/>
            <a:ext cx="1952625" cy="466725"/>
          </a:xfrm>
          <a:prstGeom prst="rect">
            <a:avLst/>
          </a:prstGeom>
        </p:spPr>
      </p:pic>
      <p:sp>
        <p:nvSpPr>
          <p:cNvPr id="30" name="Oval 29">
            <a:extLst>
              <a:ext uri="{FF2B5EF4-FFF2-40B4-BE49-F238E27FC236}">
                <a16:creationId xmlns:a16="http://schemas.microsoft.com/office/drawing/2014/main" id="{99EA3C7D-CE31-4F1F-B81F-CEAEA199B02E}"/>
              </a:ext>
            </a:extLst>
          </p:cNvPr>
          <p:cNvSpPr/>
          <p:nvPr/>
        </p:nvSpPr>
        <p:spPr bwMode="gray">
          <a:xfrm>
            <a:off x="9781342" y="439417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252731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9834C8-2387-46B0-AE99-56E8C2A9D122}"/>
              </a:ext>
            </a:extLst>
          </p:cNvPr>
          <p:cNvPicPr>
            <a:picLocks noChangeAspect="1"/>
          </p:cNvPicPr>
          <p:nvPr/>
        </p:nvPicPr>
        <p:blipFill>
          <a:blip r:embed="rId2"/>
          <a:stretch>
            <a:fillRect/>
          </a:stretch>
        </p:blipFill>
        <p:spPr>
          <a:xfrm>
            <a:off x="5486400" y="3694598"/>
            <a:ext cx="6179143" cy="914493"/>
          </a:xfrm>
          <a:prstGeom prst="rect">
            <a:avLst/>
          </a:prstGeom>
        </p:spPr>
      </p:pic>
      <p:pic>
        <p:nvPicPr>
          <p:cNvPr id="7" name="Picture 6">
            <a:extLst>
              <a:ext uri="{FF2B5EF4-FFF2-40B4-BE49-F238E27FC236}">
                <a16:creationId xmlns:a16="http://schemas.microsoft.com/office/drawing/2014/main" id="{81359F75-C849-41EE-9159-D9FE4E8CBB78}"/>
              </a:ext>
            </a:extLst>
          </p:cNvPr>
          <p:cNvPicPr>
            <a:picLocks noChangeAspect="1"/>
          </p:cNvPicPr>
          <p:nvPr/>
        </p:nvPicPr>
        <p:blipFill>
          <a:blip r:embed="rId3"/>
          <a:stretch>
            <a:fillRect/>
          </a:stretch>
        </p:blipFill>
        <p:spPr>
          <a:xfrm>
            <a:off x="5926891" y="2618489"/>
            <a:ext cx="4829689" cy="1024195"/>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39972" y="508724"/>
            <a:ext cx="11186476" cy="677237"/>
          </a:xfrm>
        </p:spPr>
        <p:txBody>
          <a:bodyPr/>
          <a:lstStyle/>
          <a:p>
            <a:r>
              <a:rPr lang="en-US" dirty="0"/>
              <a:t>Credit Invoice without a PO</a:t>
            </a:r>
            <a:br>
              <a:rPr lang="en-US" dirty="0"/>
            </a:br>
            <a:r>
              <a:rPr lang="en-US" sz="2000" b="0" dirty="0"/>
              <a:t>Non-PO Credit Invoice</a:t>
            </a:r>
            <a:endParaRPr lang="en-US" dirty="0"/>
          </a:p>
        </p:txBody>
      </p:sp>
      <p:sp>
        <p:nvSpPr>
          <p:cNvPr id="14" name="TextBox 13">
            <a:extLst>
              <a:ext uri="{FF2B5EF4-FFF2-40B4-BE49-F238E27FC236}">
                <a16:creationId xmlns:a16="http://schemas.microsoft.com/office/drawing/2014/main" id="{367F8CB3-D893-45FF-81C6-5817F26C395F}"/>
              </a:ext>
            </a:extLst>
          </p:cNvPr>
          <p:cNvSpPr txBox="1"/>
          <p:nvPr/>
        </p:nvSpPr>
        <p:spPr>
          <a:xfrm>
            <a:off x="504001" y="1512000"/>
            <a:ext cx="4982399" cy="460940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Complete all </a:t>
            </a:r>
            <a:r>
              <a:rPr lang="en-US" sz="1400" b="1" dirty="0">
                <a:latin typeface="+mj-lt"/>
              </a:rPr>
              <a:t>required fields </a:t>
            </a:r>
            <a:r>
              <a:rPr lang="en-US" sz="1400" dirty="0">
                <a:latin typeface="+mj-lt"/>
              </a:rPr>
              <a:t>marked with an asterisk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Customer Contact</a:t>
            </a:r>
            <a:r>
              <a:rPr lang="en-US" sz="1400" dirty="0">
                <a:latin typeface="+mj-lt"/>
              </a:rPr>
              <a:t>: The valid T-Mobile email address of the person who requested the goods/services MUST be entered on the invoice for proper routing and approval.</a:t>
            </a:r>
            <a:endParaRPr lang="en-US" sz="1400" strike="sngStrike" dirty="0">
              <a:latin typeface="+mj-lt"/>
            </a:endParaRPr>
          </a:p>
          <a:p>
            <a:pPr marL="347472" indent="-347472">
              <a:lnSpc>
                <a:spcPts val="1700"/>
              </a:lnSpc>
              <a:spcAft>
                <a:spcPts val="600"/>
              </a:spcAft>
              <a:buClr>
                <a:srgbClr val="F0AB00"/>
              </a:buClr>
              <a:buSzPct val="100000"/>
              <a:buFont typeface="+mj-lt"/>
              <a:buAutoNum type="arabicPeriod"/>
            </a:pPr>
            <a:r>
              <a:rPr lang="en-US" sz="1400" dirty="0">
                <a:latin typeface="+mj-lt"/>
              </a:rPr>
              <a:t>Use </a:t>
            </a:r>
            <a:r>
              <a:rPr lang="en-US" sz="1400" b="1" dirty="0">
                <a:latin typeface="+mj-lt"/>
              </a:rPr>
              <a:t>Add Item </a:t>
            </a:r>
            <a:r>
              <a:rPr lang="en-US" sz="1400" dirty="0">
                <a:latin typeface="+mj-lt"/>
              </a:rPr>
              <a:t>button to add the details of the item(s) being invoiced. </a:t>
            </a:r>
            <a:r>
              <a:rPr lang="en-US" sz="1400" dirty="0"/>
              <a:t>Be certain to provide complete details of the items or services being credited, including any PO number related to the credit. Enter a </a:t>
            </a:r>
            <a:r>
              <a:rPr lang="en-US" sz="1400" i="1" dirty="0">
                <a:solidFill>
                  <a:srgbClr val="FF0000"/>
                </a:solidFill>
              </a:rPr>
              <a:t>negative quantity</a:t>
            </a:r>
            <a:r>
              <a:rPr lang="en-US" sz="1400" dirty="0"/>
              <a:t>. The negative quantity will cause T-Mobile’s system to view this invoice as a credit.</a:t>
            </a:r>
            <a:endParaRPr lang="en-US" sz="1400" dirty="0">
              <a:latin typeface="+mj-lt"/>
            </a:endParaRPr>
          </a:p>
          <a:p>
            <a:pPr marL="0" lvl="1">
              <a:lnSpc>
                <a:spcPts val="1700"/>
              </a:lnSpc>
              <a:spcAft>
                <a:spcPts val="600"/>
              </a:spcAft>
              <a:buClr>
                <a:srgbClr val="F0AB00"/>
              </a:buClr>
              <a:buSzPct val="120000"/>
              <a:buNone/>
            </a:pPr>
            <a:r>
              <a:rPr lang="en-US" sz="1400" b="1" dirty="0">
                <a:latin typeface="+mj-lt"/>
              </a:rPr>
              <a:t>      </a:t>
            </a:r>
            <a:r>
              <a:rPr lang="en-US" sz="1400" dirty="0">
                <a:latin typeface="+mj-lt"/>
              </a:rPr>
              <a:t> Add Tax and Shipping as appropriate at header level.</a:t>
            </a:r>
          </a:p>
          <a:p>
            <a:pPr marL="830138" lvl="2" indent="-285750">
              <a:lnSpc>
                <a:spcPts val="1700"/>
              </a:lnSpc>
              <a:spcAft>
                <a:spcPts val="600"/>
              </a:spcAft>
              <a:buClr>
                <a:srgbClr val="F0AB00"/>
              </a:buClr>
              <a:buSzPct val="120000"/>
            </a:pPr>
            <a:r>
              <a:rPr lang="en-US" sz="1200" b="1" dirty="0">
                <a:latin typeface="+mj-lt"/>
              </a:rPr>
              <a:t>Note:</a:t>
            </a:r>
            <a:r>
              <a:rPr lang="en-US" sz="1200" dirty="0">
                <a:latin typeface="+mj-lt"/>
              </a:rPr>
              <a:t> Tax ONLY credits should be listed at the line level and not in the header</a:t>
            </a:r>
          </a:p>
          <a:p>
            <a:pPr marL="342900" indent="-342900">
              <a:lnSpc>
                <a:spcPts val="1700"/>
              </a:lnSpc>
              <a:spcAft>
                <a:spcPts val="600"/>
              </a:spcAft>
              <a:buClr>
                <a:srgbClr val="F0AB00"/>
              </a:buClr>
              <a:buSzPct val="100000"/>
              <a:buFont typeface="+mj-lt"/>
              <a:buAutoNum type="arabicPeriod"/>
            </a:pPr>
            <a:r>
              <a:rPr lang="en-US" sz="1400" dirty="0"/>
              <a:t>You can also </a:t>
            </a:r>
            <a:r>
              <a:rPr lang="en-US" sz="1400" b="1" dirty="0"/>
              <a:t>add additional information</a:t>
            </a:r>
            <a:r>
              <a:rPr lang="en-US" sz="1400" dirty="0"/>
              <a:t> to the Header of the invoice such as: Special Handling, Payment Term, Comment, Attachment, Shipping Documents.</a:t>
            </a:r>
            <a:endParaRPr lang="en-US" sz="1400" dirty="0">
              <a:latin typeface="+mj-lt"/>
            </a:endParaRP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Click </a:t>
            </a:r>
            <a:r>
              <a:rPr lang="en-US" sz="1400" b="1" dirty="0">
                <a:latin typeface="+mj-lt"/>
              </a:rPr>
              <a:t>Next</a:t>
            </a:r>
            <a:r>
              <a:rPr lang="en-US" sz="1400" dirty="0">
                <a:latin typeface="+mj-lt"/>
              </a:rPr>
              <a:t> to continue. </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7" name="Oval 16">
            <a:extLst>
              <a:ext uri="{FF2B5EF4-FFF2-40B4-BE49-F238E27FC236}">
                <a16:creationId xmlns:a16="http://schemas.microsoft.com/office/drawing/2014/main" id="{20F8DC3D-9F6E-4748-81E9-5EC43AAC7D3B}"/>
              </a:ext>
            </a:extLst>
          </p:cNvPr>
          <p:cNvSpPr/>
          <p:nvPr/>
        </p:nvSpPr>
        <p:spPr bwMode="gray">
          <a:xfrm>
            <a:off x="8852559" y="318414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Oval 17">
            <a:extLst>
              <a:ext uri="{FF2B5EF4-FFF2-40B4-BE49-F238E27FC236}">
                <a16:creationId xmlns:a16="http://schemas.microsoft.com/office/drawing/2014/main" id="{1BEC7FE1-833B-40B2-9A32-AEED2C474699}"/>
              </a:ext>
            </a:extLst>
          </p:cNvPr>
          <p:cNvSpPr/>
          <p:nvPr/>
        </p:nvSpPr>
        <p:spPr bwMode="gray">
          <a:xfrm>
            <a:off x="6997744" y="437033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9" name="object 31">
            <a:hlinkClick r:id="" action="ppaction://noaction"/>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 action="ppaction://noaction"/>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 action="ppaction://noaction"/>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FAFC7473-3FEC-419B-87BB-43780D8CC887}"/>
              </a:ext>
            </a:extLst>
          </p:cNvPr>
          <p:cNvPicPr>
            <a:picLocks noChangeAspect="1"/>
          </p:cNvPicPr>
          <p:nvPr/>
        </p:nvPicPr>
        <p:blipFill>
          <a:blip r:embed="rId4"/>
          <a:stretch>
            <a:fillRect/>
          </a:stretch>
        </p:blipFill>
        <p:spPr>
          <a:xfrm>
            <a:off x="5622626" y="1062729"/>
            <a:ext cx="5486401" cy="1163063"/>
          </a:xfrm>
          <a:prstGeom prst="rect">
            <a:avLst/>
          </a:prstGeom>
        </p:spPr>
      </p:pic>
      <p:sp>
        <p:nvSpPr>
          <p:cNvPr id="27" name="Oval 26">
            <a:extLst>
              <a:ext uri="{FF2B5EF4-FFF2-40B4-BE49-F238E27FC236}">
                <a16:creationId xmlns:a16="http://schemas.microsoft.com/office/drawing/2014/main" id="{9B21E3B7-533A-452F-9EE3-142A77F8B96D}"/>
              </a:ext>
            </a:extLst>
          </p:cNvPr>
          <p:cNvSpPr/>
          <p:nvPr/>
        </p:nvSpPr>
        <p:spPr bwMode="gray">
          <a:xfrm>
            <a:off x="7369607" y="159880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9" name="Oval 28">
            <a:extLst>
              <a:ext uri="{FF2B5EF4-FFF2-40B4-BE49-F238E27FC236}">
                <a16:creationId xmlns:a16="http://schemas.microsoft.com/office/drawing/2014/main" id="{2905EFB8-F5AF-4BB0-AA7C-756CE9EC76AB}"/>
              </a:ext>
            </a:extLst>
          </p:cNvPr>
          <p:cNvSpPr/>
          <p:nvPr/>
        </p:nvSpPr>
        <p:spPr bwMode="gray">
          <a:xfrm>
            <a:off x="10470251" y="103255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9" name="Picture 8">
            <a:extLst>
              <a:ext uri="{FF2B5EF4-FFF2-40B4-BE49-F238E27FC236}">
                <a16:creationId xmlns:a16="http://schemas.microsoft.com/office/drawing/2014/main" id="{CC2BC0F2-081F-458F-9E7E-31E906A984AC}"/>
              </a:ext>
            </a:extLst>
          </p:cNvPr>
          <p:cNvPicPr>
            <a:picLocks noChangeAspect="1"/>
          </p:cNvPicPr>
          <p:nvPr/>
        </p:nvPicPr>
        <p:blipFill>
          <a:blip r:embed="rId5"/>
          <a:stretch>
            <a:fillRect/>
          </a:stretch>
        </p:blipFill>
        <p:spPr>
          <a:xfrm>
            <a:off x="5606478" y="4726663"/>
            <a:ext cx="1188292" cy="1068608"/>
          </a:xfrm>
          <a:prstGeom prst="rect">
            <a:avLst/>
          </a:prstGeom>
        </p:spPr>
      </p:pic>
      <p:sp>
        <p:nvSpPr>
          <p:cNvPr id="30" name="Oval 29">
            <a:extLst>
              <a:ext uri="{FF2B5EF4-FFF2-40B4-BE49-F238E27FC236}">
                <a16:creationId xmlns:a16="http://schemas.microsoft.com/office/drawing/2014/main" id="{BC9B9793-72ED-4299-8B07-617BBF52CC87}"/>
              </a:ext>
            </a:extLst>
          </p:cNvPr>
          <p:cNvSpPr/>
          <p:nvPr/>
        </p:nvSpPr>
        <p:spPr bwMode="gray">
          <a:xfrm>
            <a:off x="5534321" y="479142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Tree>
    <p:extLst>
      <p:ext uri="{BB962C8B-B14F-4D97-AF65-F5344CB8AC3E}">
        <p14:creationId xmlns:p14="http://schemas.microsoft.com/office/powerpoint/2010/main" val="3989129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9DB41C-B687-4458-A024-0409AFDB7B16}"/>
              </a:ext>
            </a:extLst>
          </p:cNvPr>
          <p:cNvPicPr>
            <a:picLocks noChangeAspect="1"/>
          </p:cNvPicPr>
          <p:nvPr/>
        </p:nvPicPr>
        <p:blipFill>
          <a:blip r:embed="rId2"/>
          <a:stretch>
            <a:fillRect/>
          </a:stretch>
        </p:blipFill>
        <p:spPr>
          <a:xfrm>
            <a:off x="4602466" y="987764"/>
            <a:ext cx="6809162" cy="4882472"/>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39972" y="508724"/>
            <a:ext cx="11186476" cy="677237"/>
          </a:xfrm>
        </p:spPr>
        <p:txBody>
          <a:bodyPr/>
          <a:lstStyle/>
          <a:p>
            <a:r>
              <a:rPr lang="en-US" dirty="0"/>
              <a:t>Credit Invoice without a PO</a:t>
            </a:r>
            <a:br>
              <a:rPr lang="en-US" dirty="0"/>
            </a:br>
            <a:r>
              <a:rPr lang="en-US" sz="2000" b="0" dirty="0"/>
              <a:t>Non-PO Credit Invoice</a:t>
            </a:r>
            <a:endParaRPr lang="en-US" dirty="0"/>
          </a:p>
        </p:txBody>
      </p:sp>
      <p:sp>
        <p:nvSpPr>
          <p:cNvPr id="14" name="TextBox 13">
            <a:extLst>
              <a:ext uri="{FF2B5EF4-FFF2-40B4-BE49-F238E27FC236}">
                <a16:creationId xmlns:a16="http://schemas.microsoft.com/office/drawing/2014/main" id="{367F8CB3-D893-45FF-81C6-5817F26C395F}"/>
              </a:ext>
            </a:extLst>
          </p:cNvPr>
          <p:cNvSpPr txBox="1"/>
          <p:nvPr/>
        </p:nvSpPr>
        <p:spPr>
          <a:xfrm>
            <a:off x="769779" y="2461796"/>
            <a:ext cx="3796629" cy="460940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Review your invoice details.</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Click </a:t>
            </a:r>
            <a:r>
              <a:rPr lang="en-US" sz="1400" b="1" dirty="0">
                <a:latin typeface="+mj-lt"/>
              </a:rPr>
              <a:t>Save</a:t>
            </a:r>
            <a:r>
              <a:rPr lang="en-US" sz="1400" dirty="0">
                <a:latin typeface="+mj-lt"/>
              </a:rPr>
              <a:t> or </a:t>
            </a:r>
            <a:r>
              <a:rPr lang="en-US" sz="1400" b="1" dirty="0">
                <a:latin typeface="+mj-lt"/>
              </a:rPr>
              <a:t>Submit</a:t>
            </a: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8" name="Oval 17">
            <a:extLst>
              <a:ext uri="{FF2B5EF4-FFF2-40B4-BE49-F238E27FC236}">
                <a16:creationId xmlns:a16="http://schemas.microsoft.com/office/drawing/2014/main" id="{1BEC7FE1-833B-40B2-9A32-AEED2C474699}"/>
              </a:ext>
            </a:extLst>
          </p:cNvPr>
          <p:cNvSpPr/>
          <p:nvPr/>
        </p:nvSpPr>
        <p:spPr bwMode="gray">
          <a:xfrm>
            <a:off x="9959220" y="80210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object 31">
            <a:hlinkClick r:id="" action="ppaction://noaction"/>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3" action="ppaction://hlinksldjump"/>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 action="ppaction://noaction"/>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Oval 26">
            <a:extLst>
              <a:ext uri="{FF2B5EF4-FFF2-40B4-BE49-F238E27FC236}">
                <a16:creationId xmlns:a16="http://schemas.microsoft.com/office/drawing/2014/main" id="{9B21E3B7-533A-452F-9EE3-142A77F8B96D}"/>
              </a:ext>
            </a:extLst>
          </p:cNvPr>
          <p:cNvSpPr/>
          <p:nvPr/>
        </p:nvSpPr>
        <p:spPr bwMode="gray">
          <a:xfrm>
            <a:off x="4933173" y="217529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Tree>
    <p:extLst>
      <p:ext uri="{BB962C8B-B14F-4D97-AF65-F5344CB8AC3E}">
        <p14:creationId xmlns:p14="http://schemas.microsoft.com/office/powerpoint/2010/main" val="2319681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3A8454-5F75-4A33-9EA1-D7665A77EFE6}"/>
              </a:ext>
            </a:extLst>
          </p:cNvPr>
          <p:cNvPicPr>
            <a:picLocks noChangeAspect="1"/>
          </p:cNvPicPr>
          <p:nvPr/>
        </p:nvPicPr>
        <p:blipFill>
          <a:blip r:embed="rId2"/>
          <a:stretch>
            <a:fillRect/>
          </a:stretch>
        </p:blipFill>
        <p:spPr>
          <a:xfrm>
            <a:off x="5430703" y="3493831"/>
            <a:ext cx="5338294" cy="1645149"/>
          </a:xfrm>
          <a:prstGeom prst="rect">
            <a:avLst/>
          </a:prstGeom>
        </p:spPr>
      </p:pic>
      <p:pic>
        <p:nvPicPr>
          <p:cNvPr id="5" name="Picture 4">
            <a:extLst>
              <a:ext uri="{FF2B5EF4-FFF2-40B4-BE49-F238E27FC236}">
                <a16:creationId xmlns:a16="http://schemas.microsoft.com/office/drawing/2014/main" id="{503C3E98-1816-4D80-96F1-F741EFD2F5CE}"/>
              </a:ext>
            </a:extLst>
          </p:cNvPr>
          <p:cNvPicPr>
            <a:picLocks noChangeAspect="1"/>
          </p:cNvPicPr>
          <p:nvPr/>
        </p:nvPicPr>
        <p:blipFill>
          <a:blip r:embed="rId3"/>
          <a:stretch>
            <a:fillRect/>
          </a:stretch>
        </p:blipFill>
        <p:spPr>
          <a:xfrm>
            <a:off x="5444962" y="2265902"/>
            <a:ext cx="5858905" cy="1105837"/>
          </a:xfrm>
          <a:prstGeom prst="rect">
            <a:avLst/>
          </a:prstGeom>
        </p:spPr>
      </p:pic>
      <p:pic>
        <p:nvPicPr>
          <p:cNvPr id="4" name="Picture 3">
            <a:extLst>
              <a:ext uri="{FF2B5EF4-FFF2-40B4-BE49-F238E27FC236}">
                <a16:creationId xmlns:a16="http://schemas.microsoft.com/office/drawing/2014/main" id="{53B879CD-5887-4CE5-BCAD-AD9FBD3AAD4B}"/>
              </a:ext>
            </a:extLst>
          </p:cNvPr>
          <p:cNvPicPr>
            <a:picLocks noChangeAspect="1"/>
          </p:cNvPicPr>
          <p:nvPr/>
        </p:nvPicPr>
        <p:blipFill rotWithShape="1">
          <a:blip r:embed="rId4"/>
          <a:srcRect l="-798" b="62234"/>
          <a:stretch/>
        </p:blipFill>
        <p:spPr>
          <a:xfrm>
            <a:off x="5430703" y="1016512"/>
            <a:ext cx="6246704" cy="998545"/>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p:txBody>
          <a:bodyPr/>
          <a:lstStyle/>
          <a:p>
            <a:r>
              <a:rPr lang="en-US" dirty="0"/>
              <a:t>Copy an Existing Invoice</a:t>
            </a:r>
          </a:p>
        </p:txBody>
      </p:sp>
      <p:sp>
        <p:nvSpPr>
          <p:cNvPr id="12" name="TextBox 11">
            <a:extLst>
              <a:ext uri="{FF2B5EF4-FFF2-40B4-BE49-F238E27FC236}">
                <a16:creationId xmlns:a16="http://schemas.microsoft.com/office/drawing/2014/main" id="{61C22A2F-8494-4742-B479-60C8EA07AC29}"/>
              </a:ext>
            </a:extLst>
          </p:cNvPr>
          <p:cNvSpPr txBox="1"/>
          <p:nvPr/>
        </p:nvSpPr>
        <p:spPr>
          <a:xfrm>
            <a:off x="504001" y="1229858"/>
            <a:ext cx="5150232" cy="3631500"/>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t>To copy an existing invoice in order to create a new invoice:</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dirty="0">
                <a:latin typeface="+mj-lt"/>
              </a:rPr>
              <a:t>Select the </a:t>
            </a:r>
            <a:r>
              <a:rPr lang="en-US" sz="1400" b="1" dirty="0">
                <a:latin typeface="+mj-lt"/>
              </a:rPr>
              <a:t>Invoices</a:t>
            </a:r>
            <a:r>
              <a:rPr lang="en-US" sz="1400" dirty="0">
                <a:latin typeface="+mj-lt"/>
              </a:rPr>
              <a:t> tab.</a:t>
            </a:r>
          </a:p>
          <a:p>
            <a:pPr marL="342900" indent="-342900">
              <a:lnSpc>
                <a:spcPts val="1700"/>
              </a:lnSpc>
              <a:spcBef>
                <a:spcPts val="0"/>
              </a:spcBef>
              <a:spcAft>
                <a:spcPts val="600"/>
              </a:spcAft>
              <a:buClr>
                <a:srgbClr val="F0AB00"/>
              </a:buClr>
              <a:buSzPct val="100000"/>
              <a:buAutoNum type="arabicPeriod"/>
            </a:pPr>
            <a:r>
              <a:rPr lang="en-US" sz="1400" dirty="0">
                <a:latin typeface="+mj-lt"/>
              </a:rPr>
              <a:t>Either select the </a:t>
            </a:r>
            <a:r>
              <a:rPr lang="en-US" sz="1400" b="1" dirty="0">
                <a:latin typeface="+mj-lt"/>
              </a:rPr>
              <a:t>radio button </a:t>
            </a:r>
            <a:r>
              <a:rPr lang="en-US" sz="1400" dirty="0">
                <a:latin typeface="+mj-lt"/>
              </a:rPr>
              <a:t>for the invoice you want to copy, and click </a:t>
            </a:r>
            <a:r>
              <a:rPr lang="en-US" sz="1400" b="1" dirty="0">
                <a:latin typeface="+mj-lt"/>
              </a:rPr>
              <a:t>Copy</a:t>
            </a:r>
            <a:r>
              <a:rPr lang="en-US" sz="1400" dirty="0">
                <a:latin typeface="+mj-lt"/>
              </a:rPr>
              <a:t>. </a:t>
            </a:r>
          </a:p>
          <a:p>
            <a:pPr marL="342900" indent="-342900">
              <a:lnSpc>
                <a:spcPts val="1700"/>
              </a:lnSpc>
              <a:spcBef>
                <a:spcPts val="0"/>
              </a:spcBef>
              <a:spcAft>
                <a:spcPts val="600"/>
              </a:spcAft>
              <a:buClr>
                <a:srgbClr val="F0AB00"/>
              </a:buClr>
              <a:buSzPct val="100000"/>
              <a:buAutoNum type="arabicPeriod"/>
            </a:pPr>
            <a:r>
              <a:rPr lang="en-US" sz="1400" dirty="0">
                <a:latin typeface="+mj-lt"/>
              </a:rPr>
              <a:t>Enter a new </a:t>
            </a:r>
            <a:r>
              <a:rPr lang="en-US" sz="1400" b="1" dirty="0">
                <a:latin typeface="+mj-lt"/>
              </a:rPr>
              <a:t>Invoice Number</a:t>
            </a:r>
            <a:r>
              <a:rPr lang="en-US" sz="1400" dirty="0">
                <a:latin typeface="+mj-lt"/>
              </a:rPr>
              <a:t>.</a:t>
            </a:r>
          </a:p>
          <a:p>
            <a:pPr marL="342900" indent="-342900">
              <a:lnSpc>
                <a:spcPts val="1700"/>
              </a:lnSpc>
              <a:spcBef>
                <a:spcPts val="0"/>
              </a:spcBef>
              <a:spcAft>
                <a:spcPts val="600"/>
              </a:spcAft>
              <a:buClr>
                <a:srgbClr val="F0AB00"/>
              </a:buClr>
              <a:buSzPct val="100000"/>
              <a:buAutoNum type="arabicPeriod"/>
            </a:pPr>
            <a:r>
              <a:rPr lang="en-US" sz="1400" dirty="0">
                <a:latin typeface="+mj-lt"/>
              </a:rPr>
              <a:t>Edit the other fields as necessary.</a:t>
            </a:r>
          </a:p>
          <a:p>
            <a:pPr marL="342900" indent="-342900">
              <a:lnSpc>
                <a:spcPts val="1700"/>
              </a:lnSpc>
              <a:spcBef>
                <a:spcPts val="0"/>
              </a:spcBef>
              <a:spcAft>
                <a:spcPts val="600"/>
              </a:spcAft>
              <a:buClr>
                <a:srgbClr val="F0AB00"/>
              </a:buClr>
              <a:buSzPct val="100000"/>
              <a:buAutoNum type="arabicPeriod"/>
            </a:pPr>
            <a:r>
              <a:rPr lang="en-US" sz="1400" dirty="0">
                <a:latin typeface="+mj-lt"/>
              </a:rPr>
              <a:t>Click </a:t>
            </a:r>
            <a:r>
              <a:rPr lang="en-US" sz="1400" b="1" dirty="0">
                <a:latin typeface="+mj-lt"/>
              </a:rPr>
              <a:t>Next </a:t>
            </a:r>
            <a:r>
              <a:rPr lang="en-US" sz="1400" dirty="0">
                <a:latin typeface="+mj-lt"/>
              </a:rPr>
              <a:t>to review the invoice and save or submit it.</a:t>
            </a:r>
          </a:p>
        </p:txBody>
      </p:sp>
      <p:sp>
        <p:nvSpPr>
          <p:cNvPr id="14" name="Oval 13">
            <a:extLst>
              <a:ext uri="{FF2B5EF4-FFF2-40B4-BE49-F238E27FC236}">
                <a16:creationId xmlns:a16="http://schemas.microsoft.com/office/drawing/2014/main" id="{DE23A115-9938-4298-903D-C290626BA226}"/>
              </a:ext>
            </a:extLst>
          </p:cNvPr>
          <p:cNvSpPr/>
          <p:nvPr/>
        </p:nvSpPr>
        <p:spPr bwMode="gray">
          <a:xfrm>
            <a:off x="5258933" y="281882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 name="object 31">
            <a:hlinkClick r:id="rId5" action="ppaction://hlinksldjump"/>
            <a:extLst>
              <a:ext uri="{FF2B5EF4-FFF2-40B4-BE49-F238E27FC236}">
                <a16:creationId xmlns:a16="http://schemas.microsoft.com/office/drawing/2014/main" id="{7AD72060-7B54-4253-83A0-9483CBAE7B1A}"/>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8" name="object 29">
            <a:hlinkClick r:id="rId5" action="ppaction://hlinksldjump"/>
            <a:extLst>
              <a:ext uri="{FF2B5EF4-FFF2-40B4-BE49-F238E27FC236}">
                <a16:creationId xmlns:a16="http://schemas.microsoft.com/office/drawing/2014/main" id="{0C3EE8F1-E2E6-4262-AB56-C71FC6FBD8A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9" name="object 31">
            <a:hlinkClick r:id="rId6" action="ppaction://hlinksldjump"/>
            <a:extLst>
              <a:ext uri="{FF2B5EF4-FFF2-40B4-BE49-F238E27FC236}">
                <a16:creationId xmlns:a16="http://schemas.microsoft.com/office/drawing/2014/main" id="{1E8AA8BC-AFFD-4BBD-AD6A-510F911DF69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0" name="object 48">
            <a:extLst>
              <a:ext uri="{FF2B5EF4-FFF2-40B4-BE49-F238E27FC236}">
                <a16:creationId xmlns:a16="http://schemas.microsoft.com/office/drawing/2014/main" id="{C85B3798-9B27-4328-9ADC-8B46EF4616D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1" name="object 31">
            <a:hlinkClick r:id="rId7" action="ppaction://hlinksldjump"/>
            <a:extLst>
              <a:ext uri="{FF2B5EF4-FFF2-40B4-BE49-F238E27FC236}">
                <a16:creationId xmlns:a16="http://schemas.microsoft.com/office/drawing/2014/main" id="{9FC3A028-AEFE-4A52-8509-DAF7C2F4F2A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2" name="object 31">
            <a:hlinkClick r:id="rId8" action="ppaction://hlinksldjump"/>
            <a:extLst>
              <a:ext uri="{FF2B5EF4-FFF2-40B4-BE49-F238E27FC236}">
                <a16:creationId xmlns:a16="http://schemas.microsoft.com/office/drawing/2014/main" id="{30DA8351-FE3D-49D5-A88C-FEBB3B90BE0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3" name="object 31">
            <a:hlinkClick r:id="rId8" action="ppaction://hlinksldjump"/>
            <a:extLst>
              <a:ext uri="{FF2B5EF4-FFF2-40B4-BE49-F238E27FC236}">
                <a16:creationId xmlns:a16="http://schemas.microsoft.com/office/drawing/2014/main" id="{E4800C23-A74F-4879-A8D5-C4BD90468C47}"/>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A2CC45FA-98EA-4BB2-9BFE-F6DE1DE292AB}"/>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6" name="Oval 25">
            <a:extLst>
              <a:ext uri="{FF2B5EF4-FFF2-40B4-BE49-F238E27FC236}">
                <a16:creationId xmlns:a16="http://schemas.microsoft.com/office/drawing/2014/main" id="{2AF9CF66-40A7-4D7D-8572-E128AFF19862}"/>
              </a:ext>
            </a:extLst>
          </p:cNvPr>
          <p:cNvSpPr/>
          <p:nvPr/>
        </p:nvSpPr>
        <p:spPr bwMode="gray">
          <a:xfrm>
            <a:off x="8120881" y="124073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 name="Oval 26">
            <a:extLst>
              <a:ext uri="{FF2B5EF4-FFF2-40B4-BE49-F238E27FC236}">
                <a16:creationId xmlns:a16="http://schemas.microsoft.com/office/drawing/2014/main" id="{966B5725-B782-4997-95FC-20B7008BAA7E}"/>
              </a:ext>
            </a:extLst>
          </p:cNvPr>
          <p:cNvSpPr/>
          <p:nvPr/>
        </p:nvSpPr>
        <p:spPr bwMode="gray">
          <a:xfrm>
            <a:off x="5584432" y="449398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28" name="Oval 27">
            <a:extLst>
              <a:ext uri="{FF2B5EF4-FFF2-40B4-BE49-F238E27FC236}">
                <a16:creationId xmlns:a16="http://schemas.microsoft.com/office/drawing/2014/main" id="{86D18ACC-BCC5-4C8C-B37C-93C4BCE72901}"/>
              </a:ext>
            </a:extLst>
          </p:cNvPr>
          <p:cNvSpPr/>
          <p:nvPr/>
        </p:nvSpPr>
        <p:spPr bwMode="gray">
          <a:xfrm>
            <a:off x="7526151" y="470747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D2279BB3-FFBC-458C-BC1D-180A7ECE7293}"/>
              </a:ext>
            </a:extLst>
          </p:cNvPr>
          <p:cNvSpPr/>
          <p:nvPr/>
        </p:nvSpPr>
        <p:spPr bwMode="gray">
          <a:xfrm>
            <a:off x="10019589" y="3534145"/>
            <a:ext cx="220266"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 name="Oval 30">
            <a:extLst>
              <a:ext uri="{FF2B5EF4-FFF2-40B4-BE49-F238E27FC236}">
                <a16:creationId xmlns:a16="http://schemas.microsoft.com/office/drawing/2014/main" id="{BEF61995-B168-4853-B513-A2BFF918AD7B}"/>
              </a:ext>
            </a:extLst>
          </p:cNvPr>
          <p:cNvSpPr/>
          <p:nvPr/>
        </p:nvSpPr>
        <p:spPr bwMode="gray">
          <a:xfrm>
            <a:off x="8397706" y="310038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047118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D22049-FBC6-4F01-A2CD-8572BB4E9D0B}"/>
              </a:ext>
            </a:extLst>
          </p:cNvPr>
          <p:cNvPicPr>
            <a:picLocks noChangeAspect="1"/>
          </p:cNvPicPr>
          <p:nvPr/>
        </p:nvPicPr>
        <p:blipFill rotWithShape="1">
          <a:blip r:embed="rId2"/>
          <a:srcRect b="45642"/>
          <a:stretch/>
        </p:blipFill>
        <p:spPr>
          <a:xfrm>
            <a:off x="5854144" y="2512769"/>
            <a:ext cx="5081960" cy="1178594"/>
          </a:xfrm>
          <a:prstGeom prst="rect">
            <a:avLst/>
          </a:prstGeom>
        </p:spPr>
      </p:pic>
      <p:pic>
        <p:nvPicPr>
          <p:cNvPr id="7" name="Picture 6">
            <a:extLst>
              <a:ext uri="{FF2B5EF4-FFF2-40B4-BE49-F238E27FC236}">
                <a16:creationId xmlns:a16="http://schemas.microsoft.com/office/drawing/2014/main" id="{93A7C843-F717-4D56-B9E2-0DE156467978}"/>
              </a:ext>
            </a:extLst>
          </p:cNvPr>
          <p:cNvPicPr>
            <a:picLocks noChangeAspect="1"/>
          </p:cNvPicPr>
          <p:nvPr/>
        </p:nvPicPr>
        <p:blipFill>
          <a:blip r:embed="rId3"/>
          <a:stretch>
            <a:fillRect/>
          </a:stretch>
        </p:blipFill>
        <p:spPr>
          <a:xfrm>
            <a:off x="5515896" y="1082683"/>
            <a:ext cx="6086865" cy="1006686"/>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738664"/>
          </a:xfrm>
        </p:spPr>
        <p:txBody>
          <a:bodyPr/>
          <a:lstStyle/>
          <a:p>
            <a:r>
              <a:rPr lang="en-US" dirty="0"/>
              <a:t>Search for Invoice</a:t>
            </a:r>
            <a:br>
              <a:rPr lang="en-US" dirty="0"/>
            </a:br>
            <a:endParaRPr lang="en-US" dirty="0"/>
          </a:p>
        </p:txBody>
      </p:sp>
      <p:sp>
        <p:nvSpPr>
          <p:cNvPr id="14" name="TextBox 13">
            <a:extLst>
              <a:ext uri="{FF2B5EF4-FFF2-40B4-BE49-F238E27FC236}">
                <a16:creationId xmlns:a16="http://schemas.microsoft.com/office/drawing/2014/main" id="{F8908918-0FF5-496B-ABCC-5664FC60517E}"/>
              </a:ext>
            </a:extLst>
          </p:cNvPr>
          <p:cNvSpPr txBox="1"/>
          <p:nvPr/>
        </p:nvSpPr>
        <p:spPr>
          <a:xfrm>
            <a:off x="517205" y="1308659"/>
            <a:ext cx="4854114" cy="4865940"/>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b="1" dirty="0">
                <a:latin typeface="+mj-lt"/>
              </a:rPr>
              <a:t>Quick Search:</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From the </a:t>
            </a:r>
            <a:r>
              <a:rPr lang="en-US" sz="1400" b="1" dirty="0">
                <a:latin typeface="+mj-lt"/>
              </a:rPr>
              <a:t>Home t</a:t>
            </a:r>
            <a:r>
              <a:rPr lang="en-US" sz="1400" dirty="0">
                <a:latin typeface="+mj-lt"/>
              </a:rPr>
              <a:t>ab</a:t>
            </a:r>
            <a:r>
              <a:rPr lang="en-US" sz="1400" b="1" dirty="0">
                <a:latin typeface="+mj-lt"/>
              </a:rPr>
              <a:t>, </a:t>
            </a:r>
            <a:r>
              <a:rPr lang="en-US" sz="1400" dirty="0">
                <a:latin typeface="+mj-lt"/>
              </a:rPr>
              <a:t>select </a:t>
            </a:r>
            <a:r>
              <a:rPr lang="en-US" sz="1400" b="1" dirty="0">
                <a:latin typeface="+mj-lt"/>
              </a:rPr>
              <a:t>Invoices</a:t>
            </a:r>
            <a:r>
              <a:rPr lang="en-US" sz="1400" dirty="0">
                <a:latin typeface="+mj-lt"/>
              </a:rPr>
              <a:t> in the Document type to search.</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Select</a:t>
            </a:r>
            <a:r>
              <a:rPr lang="en-US" sz="1400" b="1" dirty="0">
                <a:latin typeface="+mj-lt"/>
              </a:rPr>
              <a:t> </a:t>
            </a:r>
            <a:r>
              <a:rPr lang="en-US" sz="1400" b="1" dirty="0"/>
              <a:t>T-Mobile</a:t>
            </a:r>
            <a:r>
              <a:rPr lang="en-US" sz="1400" dirty="0"/>
              <a:t> </a:t>
            </a:r>
            <a:r>
              <a:rPr lang="en-US" sz="1400" dirty="0">
                <a:latin typeface="+mj-lt"/>
              </a:rPr>
              <a:t>from customer dropdown menu</a:t>
            </a:r>
            <a:r>
              <a:rPr lang="en-US" sz="1400" b="1" dirty="0">
                <a:latin typeface="+mj-lt"/>
              </a:rPr>
              <a:t>. </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Enter</a:t>
            </a:r>
            <a:r>
              <a:rPr lang="en-US" sz="1400" b="1" dirty="0">
                <a:latin typeface="+mj-lt"/>
              </a:rPr>
              <a:t> Document #</a:t>
            </a:r>
            <a:r>
              <a:rPr lang="en-US" sz="1400" dirty="0">
                <a:latin typeface="+mj-lt"/>
              </a:rPr>
              <a:t>, if known. Select</a:t>
            </a:r>
            <a:r>
              <a:rPr lang="en-US" sz="1400" b="1" dirty="0">
                <a:latin typeface="+mj-lt"/>
              </a:rPr>
              <a:t> </a:t>
            </a:r>
            <a:r>
              <a:rPr lang="en-US" sz="1400" dirty="0">
                <a:latin typeface="+mj-lt"/>
              </a:rPr>
              <a:t>Date Range, up to 90 days for Invoices and Click Search.</a:t>
            </a:r>
          </a:p>
          <a:p>
            <a:pPr>
              <a:lnSpc>
                <a:spcPts val="1700"/>
              </a:lnSpc>
              <a:spcBef>
                <a:spcPts val="0"/>
              </a:spcBef>
              <a:spcAft>
                <a:spcPts val="600"/>
              </a:spcAft>
              <a:buClr>
                <a:srgbClr val="F0AB00"/>
              </a:buClr>
              <a:buSzPct val="100000"/>
            </a:pPr>
            <a:r>
              <a:rPr lang="en-US" sz="1400" b="1" dirty="0"/>
              <a:t>Refined Search: </a:t>
            </a:r>
            <a:r>
              <a:rPr lang="en-US" sz="1400" dirty="0">
                <a:cs typeface="Arial" charset="0"/>
              </a:rPr>
              <a:t>Allows a refined search of Invoices within up to 90 last days.</a:t>
            </a:r>
          </a:p>
          <a:p>
            <a:pPr marL="342900" indent="-342900">
              <a:lnSpc>
                <a:spcPts val="1700"/>
              </a:lnSpc>
              <a:spcBef>
                <a:spcPts val="0"/>
              </a:spcBef>
              <a:spcAft>
                <a:spcPts val="600"/>
              </a:spcAft>
              <a:buClr>
                <a:srgbClr val="F0AB00"/>
              </a:buClr>
              <a:buSzPct val="100000"/>
              <a:buFont typeface="+mj-lt"/>
              <a:buAutoNum type="arabicPeriod" startAt="4"/>
            </a:pPr>
            <a:r>
              <a:rPr lang="en-US" sz="1400" dirty="0"/>
              <a:t>Click </a:t>
            </a:r>
            <a:r>
              <a:rPr lang="en-US" sz="1400" b="1" dirty="0"/>
              <a:t>Search Filters </a:t>
            </a:r>
            <a:r>
              <a:rPr lang="en-US" sz="1400" dirty="0"/>
              <a:t>from the Invoices tab.</a:t>
            </a:r>
          </a:p>
          <a:p>
            <a:pPr marL="342900" indent="-342900">
              <a:lnSpc>
                <a:spcPts val="1700"/>
              </a:lnSpc>
              <a:spcBef>
                <a:spcPts val="0"/>
              </a:spcBef>
              <a:spcAft>
                <a:spcPts val="600"/>
              </a:spcAft>
              <a:buClr>
                <a:srgbClr val="F0AB00"/>
              </a:buClr>
              <a:buSzPct val="100000"/>
              <a:buFont typeface="+mj-lt"/>
              <a:buAutoNum type="arabicPeriod" startAt="4"/>
            </a:pPr>
            <a:r>
              <a:rPr lang="en-US" sz="1400" dirty="0"/>
              <a:t>Enter</a:t>
            </a:r>
            <a:r>
              <a:rPr lang="en-US" sz="1400" b="1" dirty="0"/>
              <a:t> </a:t>
            </a:r>
            <a:r>
              <a:rPr lang="en-US" sz="1400" dirty="0"/>
              <a:t>the criteria to build the desired search filter.</a:t>
            </a:r>
          </a:p>
          <a:p>
            <a:pPr marL="342900" indent="-342900">
              <a:lnSpc>
                <a:spcPts val="1700"/>
              </a:lnSpc>
              <a:spcBef>
                <a:spcPts val="0"/>
              </a:spcBef>
              <a:spcAft>
                <a:spcPts val="600"/>
              </a:spcAft>
              <a:buClr>
                <a:srgbClr val="F0AB00"/>
              </a:buClr>
              <a:buSzPct val="100000"/>
              <a:buFont typeface="+mj-lt"/>
              <a:buAutoNum type="arabicPeriod" startAt="4"/>
            </a:pPr>
            <a:r>
              <a:rPr lang="en-US" sz="1400" dirty="0"/>
              <a:t>Click</a:t>
            </a:r>
            <a:r>
              <a:rPr lang="en-US" sz="1400" b="1" dirty="0"/>
              <a:t> Search</a:t>
            </a:r>
            <a:r>
              <a:rPr lang="en-US" sz="1400" dirty="0"/>
              <a:t>.</a:t>
            </a:r>
          </a:p>
          <a:p>
            <a:pPr marL="342900" indent="-342900">
              <a:lnSpc>
                <a:spcPts val="1700"/>
              </a:lnSpc>
              <a:spcBef>
                <a:spcPts val="600"/>
              </a:spcBef>
              <a:buClr>
                <a:srgbClr val="F0AB00"/>
              </a:buClr>
              <a:buSzPct val="120000"/>
              <a:buAutoNum type="arabicPeriod" startAt="4"/>
            </a:pPr>
            <a:endParaRPr lang="en-US" sz="1400" dirty="0">
              <a:latin typeface="+mj-lt"/>
            </a:endParaRPr>
          </a:p>
          <a:p>
            <a:pPr marL="342900" indent="-342900">
              <a:lnSpc>
                <a:spcPts val="1700"/>
              </a:lnSpc>
              <a:spcBef>
                <a:spcPts val="600"/>
              </a:spcBef>
              <a:buClr>
                <a:srgbClr val="F0AB00"/>
              </a:buClr>
              <a:buSzPct val="120000"/>
              <a:buAutoNum type="arabicPeriod" startAt="4"/>
            </a:pPr>
            <a:endParaRPr lang="en-US" sz="1400" dirty="0">
              <a:latin typeface="+mj-lt"/>
            </a:endParaRPr>
          </a:p>
          <a:p>
            <a:pPr marL="342900" indent="-342900">
              <a:lnSpc>
                <a:spcPts val="1700"/>
              </a:lnSpc>
              <a:spcBef>
                <a:spcPts val="600"/>
              </a:spcBef>
              <a:buClr>
                <a:srgbClr val="F0AB00"/>
              </a:buClr>
              <a:buSzPct val="120000"/>
              <a:buAutoNum type="arabicPeriod" startAt="4"/>
            </a:pPr>
            <a:endParaRPr lang="en-US" sz="1400" dirty="0">
              <a:latin typeface="+mj-lt"/>
            </a:endParaRPr>
          </a:p>
        </p:txBody>
      </p:sp>
      <p:grpSp>
        <p:nvGrpSpPr>
          <p:cNvPr id="21" name="Group 20">
            <a:extLst>
              <a:ext uri="{FF2B5EF4-FFF2-40B4-BE49-F238E27FC236}">
                <a16:creationId xmlns:a16="http://schemas.microsoft.com/office/drawing/2014/main" id="{A65F70DD-EA11-4E36-BDB1-95BC04A4FEF0}"/>
              </a:ext>
            </a:extLst>
          </p:cNvPr>
          <p:cNvGrpSpPr/>
          <p:nvPr/>
        </p:nvGrpSpPr>
        <p:grpSpPr>
          <a:xfrm>
            <a:off x="5854144" y="4006758"/>
            <a:ext cx="5081960" cy="1802229"/>
            <a:chOff x="3626944" y="4358244"/>
            <a:chExt cx="5081960" cy="1802229"/>
          </a:xfrm>
        </p:grpSpPr>
        <p:pic>
          <p:nvPicPr>
            <p:cNvPr id="22" name="Picture 21">
              <a:extLst>
                <a:ext uri="{FF2B5EF4-FFF2-40B4-BE49-F238E27FC236}">
                  <a16:creationId xmlns:a16="http://schemas.microsoft.com/office/drawing/2014/main" id="{F56A5CE7-74CA-4AD2-A9F5-CABA22C8041D}"/>
                </a:ext>
              </a:extLst>
            </p:cNvPr>
            <p:cNvPicPr>
              <a:picLocks noChangeAspect="1"/>
            </p:cNvPicPr>
            <p:nvPr/>
          </p:nvPicPr>
          <p:blipFill>
            <a:blip r:embed="rId4"/>
            <a:stretch>
              <a:fillRect/>
            </a:stretch>
          </p:blipFill>
          <p:spPr>
            <a:xfrm>
              <a:off x="3626944" y="4358244"/>
              <a:ext cx="5081960" cy="1802229"/>
            </a:xfrm>
            <a:prstGeom prst="rect">
              <a:avLst/>
            </a:prstGeom>
            <a:ln>
              <a:solidFill>
                <a:schemeClr val="tx1"/>
              </a:solidFill>
            </a:ln>
          </p:spPr>
        </p:pic>
        <p:sp>
          <p:nvSpPr>
            <p:cNvPr id="23" name="Oval 22">
              <a:extLst>
                <a:ext uri="{FF2B5EF4-FFF2-40B4-BE49-F238E27FC236}">
                  <a16:creationId xmlns:a16="http://schemas.microsoft.com/office/drawing/2014/main" id="{522D88B3-F285-4E6D-A0F4-2C0BBA3F2A79}"/>
                </a:ext>
              </a:extLst>
            </p:cNvPr>
            <p:cNvSpPr/>
            <p:nvPr/>
          </p:nvSpPr>
          <p:spPr bwMode="gray">
            <a:xfrm>
              <a:off x="5891349" y="484931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4" name="Oval 23">
              <a:extLst>
                <a:ext uri="{FF2B5EF4-FFF2-40B4-BE49-F238E27FC236}">
                  <a16:creationId xmlns:a16="http://schemas.microsoft.com/office/drawing/2014/main" id="{024E93DD-218A-4C14-A037-717330F8CF02}"/>
                </a:ext>
              </a:extLst>
            </p:cNvPr>
            <p:cNvSpPr/>
            <p:nvPr/>
          </p:nvSpPr>
          <p:spPr bwMode="gray">
            <a:xfrm>
              <a:off x="8098423" y="590167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25" name="object 31">
            <a:hlinkClick r:id="rId5" action="ppaction://hlinksldjump"/>
            <a:extLst>
              <a:ext uri="{FF2B5EF4-FFF2-40B4-BE49-F238E27FC236}">
                <a16:creationId xmlns:a16="http://schemas.microsoft.com/office/drawing/2014/main" id="{171645E2-A591-417D-B00C-B562C5978C2B}"/>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6" name="object 29">
            <a:hlinkClick r:id="rId5" action="ppaction://hlinksldjump"/>
            <a:extLst>
              <a:ext uri="{FF2B5EF4-FFF2-40B4-BE49-F238E27FC236}">
                <a16:creationId xmlns:a16="http://schemas.microsoft.com/office/drawing/2014/main" id="{FCFB1B7E-1264-46E4-B7AE-5E4CE715677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7" name="object 31">
            <a:hlinkClick r:id="rId6" action="ppaction://hlinksldjump"/>
            <a:extLst>
              <a:ext uri="{FF2B5EF4-FFF2-40B4-BE49-F238E27FC236}">
                <a16:creationId xmlns:a16="http://schemas.microsoft.com/office/drawing/2014/main" id="{0D4266DE-6EA5-4581-9062-39C8796CBC38}"/>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8" name="object 48">
            <a:extLst>
              <a:ext uri="{FF2B5EF4-FFF2-40B4-BE49-F238E27FC236}">
                <a16:creationId xmlns:a16="http://schemas.microsoft.com/office/drawing/2014/main" id="{9E2621E1-805D-4A20-9286-3B9749B9FE1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9" name="object 31">
            <a:hlinkClick r:id="rId7" action="ppaction://hlinksldjump"/>
            <a:extLst>
              <a:ext uri="{FF2B5EF4-FFF2-40B4-BE49-F238E27FC236}">
                <a16:creationId xmlns:a16="http://schemas.microsoft.com/office/drawing/2014/main" id="{084E3507-6822-4DA6-BB5D-9B51C5A2A67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0" name="object 31">
            <a:hlinkClick r:id="rId8" action="ppaction://hlinksldjump"/>
            <a:extLst>
              <a:ext uri="{FF2B5EF4-FFF2-40B4-BE49-F238E27FC236}">
                <a16:creationId xmlns:a16="http://schemas.microsoft.com/office/drawing/2014/main" id="{BB044DDB-A4BC-44C3-B495-569B331A005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1" name="object 31">
            <a:hlinkClick r:id="rId8" action="ppaction://hlinksldjump"/>
            <a:extLst>
              <a:ext uri="{FF2B5EF4-FFF2-40B4-BE49-F238E27FC236}">
                <a16:creationId xmlns:a16="http://schemas.microsoft.com/office/drawing/2014/main" id="{56D82972-D9B5-4A9D-A959-5AE10C31467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2" name="object 31">
            <a:hlinkClick r:id="" action="ppaction://noaction"/>
            <a:extLst>
              <a:ext uri="{FF2B5EF4-FFF2-40B4-BE49-F238E27FC236}">
                <a16:creationId xmlns:a16="http://schemas.microsoft.com/office/drawing/2014/main" id="{F58EBC26-127A-412B-9A0F-48A9685EF0F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3" name="Oval 32">
            <a:extLst>
              <a:ext uri="{FF2B5EF4-FFF2-40B4-BE49-F238E27FC236}">
                <a16:creationId xmlns:a16="http://schemas.microsoft.com/office/drawing/2014/main" id="{1EDEA01A-312F-4C3D-BC66-5E7005B27B4C}"/>
              </a:ext>
            </a:extLst>
          </p:cNvPr>
          <p:cNvSpPr/>
          <p:nvPr/>
        </p:nvSpPr>
        <p:spPr bwMode="gray">
          <a:xfrm>
            <a:off x="6639501" y="179923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4" name="Oval 33">
            <a:extLst>
              <a:ext uri="{FF2B5EF4-FFF2-40B4-BE49-F238E27FC236}">
                <a16:creationId xmlns:a16="http://schemas.microsoft.com/office/drawing/2014/main" id="{3A24F1FF-07B1-45B0-8E33-21BF1CB456E8}"/>
              </a:ext>
            </a:extLst>
          </p:cNvPr>
          <p:cNvSpPr/>
          <p:nvPr/>
        </p:nvSpPr>
        <p:spPr bwMode="gray">
          <a:xfrm>
            <a:off x="7954590" y="159520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5" name="Oval 34">
            <a:extLst>
              <a:ext uri="{FF2B5EF4-FFF2-40B4-BE49-F238E27FC236}">
                <a16:creationId xmlns:a16="http://schemas.microsoft.com/office/drawing/2014/main" id="{8FDC5ED0-C977-451C-994B-3F9C88509E7C}"/>
              </a:ext>
            </a:extLst>
          </p:cNvPr>
          <p:cNvSpPr/>
          <p:nvPr/>
        </p:nvSpPr>
        <p:spPr bwMode="gray">
          <a:xfrm>
            <a:off x="10043677" y="158602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3</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6" name="Oval 35">
            <a:extLst>
              <a:ext uri="{FF2B5EF4-FFF2-40B4-BE49-F238E27FC236}">
                <a16:creationId xmlns:a16="http://schemas.microsoft.com/office/drawing/2014/main" id="{D1D2C688-2596-47C2-AF94-473A20609803}"/>
              </a:ext>
            </a:extLst>
          </p:cNvPr>
          <p:cNvSpPr/>
          <p:nvPr/>
        </p:nvSpPr>
        <p:spPr bwMode="gray">
          <a:xfrm>
            <a:off x="6749634" y="347228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noProof="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74496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Check Invoice Status</a:t>
            </a:r>
            <a:br>
              <a:rPr lang="en-US" dirty="0"/>
            </a:br>
            <a:r>
              <a:rPr lang="en-US" sz="2000" b="0" dirty="0"/>
              <a:t>Routing Status To Your Customer</a:t>
            </a:r>
            <a:endParaRPr lang="en-US" dirty="0"/>
          </a:p>
        </p:txBody>
      </p:sp>
      <p:sp>
        <p:nvSpPr>
          <p:cNvPr id="11" name="Text Box 17">
            <a:extLst>
              <a:ext uri="{FF2B5EF4-FFF2-40B4-BE49-F238E27FC236}">
                <a16:creationId xmlns:a16="http://schemas.microsoft.com/office/drawing/2014/main" id="{05048703-D6EE-4E20-8E48-DB1C97938417}"/>
              </a:ext>
            </a:extLst>
          </p:cNvPr>
          <p:cNvSpPr txBox="1">
            <a:spLocks noChangeArrowheads="1"/>
          </p:cNvSpPr>
          <p:nvPr/>
        </p:nvSpPr>
        <p:spPr bwMode="auto">
          <a:xfrm>
            <a:off x="504001" y="1512000"/>
            <a:ext cx="10474586" cy="4725249"/>
          </a:xfrm>
          <a:prstGeom prst="rect">
            <a:avLst/>
          </a:prstGeom>
          <a:noFill/>
          <a:ln w="9525">
            <a:noFill/>
            <a:miter lim="800000"/>
            <a:headEnd/>
            <a:tailEnd type="none" w="lg" len="lg"/>
          </a:ln>
        </p:spPr>
        <p:txBody>
          <a:bodyPr wrap="square">
            <a:noAutofit/>
          </a:bodyPr>
          <a:lstStyle/>
          <a:p>
            <a:pPr>
              <a:spcBef>
                <a:spcPts val="0"/>
              </a:spcBef>
              <a:spcAft>
                <a:spcPts val="600"/>
              </a:spcAft>
              <a:buClr>
                <a:srgbClr val="FFC000"/>
              </a:buClr>
              <a:buSzPct val="120000"/>
              <a:defRPr/>
            </a:pPr>
            <a:r>
              <a:rPr lang="en-US" sz="1400" b="1" dirty="0">
                <a:latin typeface="Arial" pitchFamily="34" charset="0"/>
                <a:cs typeface="Arial" pitchFamily="34" charset="0"/>
              </a:rPr>
              <a:t>Check Status:</a:t>
            </a:r>
            <a:endParaRPr lang="en-US" sz="1400" dirty="0">
              <a:latin typeface="Arial" pitchFamily="34" charset="0"/>
              <a:cs typeface="Arial" pitchFamily="34" charset="0"/>
            </a:endParaRPr>
          </a:p>
          <a:p>
            <a:pPr>
              <a:spcBef>
                <a:spcPts val="0"/>
              </a:spcBef>
              <a:spcAft>
                <a:spcPts val="600"/>
              </a:spcAft>
              <a:buClr>
                <a:srgbClr val="FFC000"/>
              </a:buClr>
              <a:buSzPct val="120000"/>
              <a:defRPr/>
            </a:pPr>
            <a:r>
              <a:rPr lang="en-US" sz="1400" dirty="0">
                <a:latin typeface="Arial" pitchFamily="34" charset="0"/>
                <a:cs typeface="Arial" pitchFamily="34" charset="0"/>
              </a:rPr>
              <a:t>If you configured your Invoice Notifications as noted earlier in this presentation, you will receive emails regarding invoice status.</a:t>
            </a:r>
          </a:p>
          <a:p>
            <a:pPr>
              <a:spcBef>
                <a:spcPts val="0"/>
              </a:spcBef>
              <a:spcAft>
                <a:spcPts val="600"/>
              </a:spcAft>
              <a:buClr>
                <a:srgbClr val="FFC000"/>
              </a:buClr>
              <a:buSzPct val="120000"/>
              <a:defRPr/>
            </a:pPr>
            <a:r>
              <a:rPr lang="en-US" sz="1400" dirty="0">
                <a:latin typeface="Arial" pitchFamily="34" charset="0"/>
                <a:cs typeface="Arial" pitchFamily="34" charset="0"/>
              </a:rPr>
              <a:t>You can also check invoice status from the </a:t>
            </a:r>
            <a:r>
              <a:rPr lang="en-US" sz="1400" b="1" dirty="0">
                <a:latin typeface="Arial" pitchFamily="34" charset="0"/>
                <a:cs typeface="Arial" pitchFamily="34" charset="0"/>
              </a:rPr>
              <a:t>Invoices </a:t>
            </a:r>
            <a:r>
              <a:rPr lang="en-US" sz="1400" dirty="0">
                <a:latin typeface="Arial" pitchFamily="34" charset="0"/>
                <a:cs typeface="Arial" pitchFamily="34" charset="0"/>
              </a:rPr>
              <a:t>tab by selecting the invoice link.</a:t>
            </a:r>
          </a:p>
          <a:p>
            <a:pPr eaLnBrk="1" hangingPunct="1">
              <a:spcBef>
                <a:spcPts val="0"/>
              </a:spcBef>
              <a:spcAft>
                <a:spcPts val="600"/>
              </a:spcAft>
              <a:buClr>
                <a:srgbClr val="FFC000"/>
              </a:buClr>
              <a:buSzPct val="120000"/>
            </a:pPr>
            <a:endParaRPr lang="en-US" sz="1400" b="1" dirty="0">
              <a:cs typeface="Arial" charset="0"/>
            </a:endParaRPr>
          </a:p>
          <a:p>
            <a:pPr eaLnBrk="1" hangingPunct="1">
              <a:spcBef>
                <a:spcPts val="0"/>
              </a:spcBef>
              <a:spcAft>
                <a:spcPts val="600"/>
              </a:spcAft>
              <a:buClr>
                <a:srgbClr val="FFC000"/>
              </a:buClr>
              <a:buSzPct val="120000"/>
            </a:pPr>
            <a:r>
              <a:rPr lang="en-US" sz="1400" b="1" dirty="0">
                <a:cs typeface="Arial" charset="0"/>
              </a:rPr>
              <a:t>Routing Status</a:t>
            </a:r>
            <a:endParaRPr lang="en-US" sz="1400" dirty="0">
              <a:cs typeface="Arial" charset="0"/>
            </a:endParaRPr>
          </a:p>
          <a:p>
            <a:pPr>
              <a:spcAft>
                <a:spcPts val="600"/>
              </a:spcAft>
              <a:buClr>
                <a:srgbClr val="FFC000"/>
              </a:buClr>
              <a:buSzPct val="120000"/>
            </a:pPr>
            <a:r>
              <a:rPr lang="en-US" sz="1400" dirty="0">
                <a:cs typeface="Arial" charset="0"/>
              </a:rPr>
              <a:t>Reflects the status of the transmission of the invoice to </a:t>
            </a:r>
            <a:r>
              <a:rPr lang="en-US" sz="1400" dirty="0"/>
              <a:t>T-Mobile  </a:t>
            </a:r>
            <a:r>
              <a:rPr lang="en-US" sz="1400" dirty="0">
                <a:cs typeface="Arial" charset="0"/>
              </a:rPr>
              <a:t>via the Ariba Network.</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Obsoleted</a:t>
            </a:r>
            <a:r>
              <a:rPr lang="en-US" sz="1400" dirty="0">
                <a:cs typeface="Arial" charset="0"/>
              </a:rPr>
              <a:t> – You canceled the invoice</a:t>
            </a:r>
          </a:p>
          <a:p>
            <a:pPr marL="274320" indent="-274320">
              <a:spcAft>
                <a:spcPts val="600"/>
              </a:spcAft>
              <a:buClr>
                <a:srgbClr val="FFC000"/>
              </a:buClr>
              <a:buSzPct val="100000"/>
              <a:buFont typeface="Arial" charset="0"/>
              <a:buChar char="•"/>
            </a:pPr>
            <a:r>
              <a:rPr lang="en-US" sz="1400" b="1" dirty="0">
                <a:cs typeface="Arial" charset="0"/>
              </a:rPr>
              <a:t>Failed</a:t>
            </a:r>
            <a:r>
              <a:rPr lang="en-US" sz="1400" dirty="0">
                <a:cs typeface="Arial" charset="0"/>
              </a:rPr>
              <a:t> – Invoice failed </a:t>
            </a:r>
            <a:r>
              <a:rPr lang="en-US" sz="1400" dirty="0"/>
              <a:t>T-Mobile  </a:t>
            </a:r>
            <a:r>
              <a:rPr lang="en-US" sz="1400" dirty="0">
                <a:cs typeface="Arial" charset="0"/>
              </a:rPr>
              <a:t>invoicing rules. </a:t>
            </a:r>
            <a:r>
              <a:rPr lang="en-US" sz="1400" dirty="0"/>
              <a:t>T-Mobile </a:t>
            </a:r>
            <a:r>
              <a:rPr lang="en-US" sz="1400" dirty="0">
                <a:cs typeface="Arial" charset="0"/>
              </a:rPr>
              <a:t> will not receive this invoice</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Queued</a:t>
            </a:r>
            <a:r>
              <a:rPr lang="en-US" sz="1400" dirty="0">
                <a:cs typeface="Arial" charset="0"/>
              </a:rPr>
              <a:t> – Ariba Network received the invoice but has not processed it</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Sent</a:t>
            </a:r>
            <a:r>
              <a:rPr lang="en-US" sz="1400" dirty="0">
                <a:cs typeface="Arial" charset="0"/>
              </a:rPr>
              <a:t> – Ariba Network sent the invoice to a queue. The invoice is awaiting pickup by the customer</a:t>
            </a:r>
          </a:p>
          <a:p>
            <a:pPr marL="274320" indent="-274320">
              <a:spcAft>
                <a:spcPts val="600"/>
              </a:spcAft>
              <a:buClr>
                <a:srgbClr val="FFC000"/>
              </a:buClr>
              <a:buSzPct val="100000"/>
              <a:buFont typeface="Arial" charset="0"/>
              <a:buChar char="•"/>
            </a:pPr>
            <a:r>
              <a:rPr lang="en-US" sz="1400" b="1" dirty="0">
                <a:cs typeface="Arial" charset="0"/>
              </a:rPr>
              <a:t>Acknowledged</a:t>
            </a:r>
            <a:r>
              <a:rPr lang="en-US" sz="1400" dirty="0">
                <a:cs typeface="Arial" charset="0"/>
              </a:rPr>
              <a:t> – </a:t>
            </a:r>
            <a:r>
              <a:rPr lang="en-US" sz="1400" dirty="0"/>
              <a:t>T-Mobile  </a:t>
            </a:r>
            <a:r>
              <a:rPr lang="en-US" sz="1400" dirty="0">
                <a:cs typeface="Arial" charset="0"/>
              </a:rPr>
              <a:t>invoicing application has acknowledged the receipt of the invoice	</a:t>
            </a:r>
          </a:p>
          <a:p>
            <a:pPr algn="just">
              <a:spcBef>
                <a:spcPts val="0"/>
              </a:spcBef>
              <a:spcAft>
                <a:spcPts val="600"/>
              </a:spcAft>
              <a:defRPr/>
            </a:pPr>
            <a:endParaRPr lang="en-US" sz="1400" dirty="0"/>
          </a:p>
        </p:txBody>
      </p:sp>
      <p:sp>
        <p:nvSpPr>
          <p:cNvPr id="12" name="object 31">
            <a:hlinkClick r:id="rId2" action="ppaction://hlinksldjump"/>
            <a:extLst>
              <a:ext uri="{FF2B5EF4-FFF2-40B4-BE49-F238E27FC236}">
                <a16:creationId xmlns:a16="http://schemas.microsoft.com/office/drawing/2014/main" id="{E825CB0E-D7FC-48BA-BAF0-512ED872CEC9}"/>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2" action="ppaction://hlinksldjump"/>
            <a:extLst>
              <a:ext uri="{FF2B5EF4-FFF2-40B4-BE49-F238E27FC236}">
                <a16:creationId xmlns:a16="http://schemas.microsoft.com/office/drawing/2014/main" id="{DCBC2F57-3C06-4E82-ABC6-83C097B538C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3" action="ppaction://hlinksldjump"/>
            <a:extLst>
              <a:ext uri="{FF2B5EF4-FFF2-40B4-BE49-F238E27FC236}">
                <a16:creationId xmlns:a16="http://schemas.microsoft.com/office/drawing/2014/main" id="{9A8F91E8-29BC-435C-A6A0-1D0F1F4B903C}"/>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8318C03C-E869-49AD-BA72-500BF766F747}"/>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4" action="ppaction://hlinksldjump"/>
            <a:extLst>
              <a:ext uri="{FF2B5EF4-FFF2-40B4-BE49-F238E27FC236}">
                <a16:creationId xmlns:a16="http://schemas.microsoft.com/office/drawing/2014/main" id="{6D4865CF-9A27-47CD-AF48-C261F4382AF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8" name="object 31">
            <a:hlinkClick r:id="rId5" action="ppaction://hlinksldjump"/>
            <a:extLst>
              <a:ext uri="{FF2B5EF4-FFF2-40B4-BE49-F238E27FC236}">
                <a16:creationId xmlns:a16="http://schemas.microsoft.com/office/drawing/2014/main" id="{CDA09CC7-2087-4B6D-8402-78FE041CCA1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9" name="object 31">
            <a:hlinkClick r:id="rId5" action="ppaction://hlinksldjump"/>
            <a:extLst>
              <a:ext uri="{FF2B5EF4-FFF2-40B4-BE49-F238E27FC236}">
                <a16:creationId xmlns:a16="http://schemas.microsoft.com/office/drawing/2014/main" id="{821F5719-692B-469E-827D-E8395979A458}"/>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0" name="object 31">
            <a:hlinkClick r:id="" action="ppaction://noaction"/>
            <a:extLst>
              <a:ext uri="{FF2B5EF4-FFF2-40B4-BE49-F238E27FC236}">
                <a16:creationId xmlns:a16="http://schemas.microsoft.com/office/drawing/2014/main" id="{3C0BC92D-C9D0-4D3C-993E-7C1ED1240AE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2662604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Check Invoice Status</a:t>
            </a:r>
            <a:br>
              <a:rPr lang="en-US" dirty="0"/>
            </a:br>
            <a:r>
              <a:rPr lang="en-US" sz="2000" b="0" dirty="0"/>
              <a:t>Review Invoice Status With Your Customer</a:t>
            </a:r>
            <a:endParaRPr lang="en-US" dirty="0"/>
          </a:p>
        </p:txBody>
      </p:sp>
      <p:sp>
        <p:nvSpPr>
          <p:cNvPr id="11" name="Rectangle 10">
            <a:extLst>
              <a:ext uri="{FF2B5EF4-FFF2-40B4-BE49-F238E27FC236}">
                <a16:creationId xmlns:a16="http://schemas.microsoft.com/office/drawing/2014/main" id="{4AF79FBA-7B78-4373-8EA3-B9976B7B6B8B}"/>
              </a:ext>
            </a:extLst>
          </p:cNvPr>
          <p:cNvSpPr/>
          <p:nvPr/>
        </p:nvSpPr>
        <p:spPr>
          <a:xfrm>
            <a:off x="504001" y="1361596"/>
            <a:ext cx="10376795" cy="2785378"/>
          </a:xfrm>
          <a:prstGeom prst="rect">
            <a:avLst/>
          </a:prstGeom>
        </p:spPr>
        <p:txBody>
          <a:bodyPr wrap="square">
            <a:spAutoFit/>
          </a:bodyPr>
          <a:lstStyle/>
          <a:p>
            <a:pPr eaLnBrk="1" hangingPunct="1">
              <a:spcBef>
                <a:spcPts val="0"/>
              </a:spcBef>
              <a:spcAft>
                <a:spcPts val="600"/>
              </a:spcAft>
              <a:buClr>
                <a:srgbClr val="FFC000"/>
              </a:buClr>
              <a:buSzPct val="120000"/>
            </a:pPr>
            <a:r>
              <a:rPr lang="en-US" sz="1400" b="1" dirty="0">
                <a:cs typeface="Arial" charset="0"/>
              </a:rPr>
              <a:t>Invoice Status</a:t>
            </a:r>
            <a:endParaRPr lang="en-US" sz="1400" dirty="0">
              <a:cs typeface="Arial" charset="0"/>
            </a:endParaRPr>
          </a:p>
          <a:p>
            <a:pPr>
              <a:spcAft>
                <a:spcPts val="600"/>
              </a:spcAft>
              <a:buClr>
                <a:srgbClr val="FFC000"/>
              </a:buClr>
              <a:buSzPct val="120000"/>
            </a:pPr>
            <a:r>
              <a:rPr lang="en-US" sz="1400" dirty="0">
                <a:cs typeface="Arial" charset="0"/>
              </a:rPr>
              <a:t>Reflects the status of </a:t>
            </a:r>
            <a:r>
              <a:rPr lang="en-US" sz="1400" dirty="0"/>
              <a:t>T-Mobile </a:t>
            </a:r>
            <a:r>
              <a:rPr lang="en-US" sz="1400" dirty="0">
                <a:cs typeface="Arial" charset="0"/>
              </a:rPr>
              <a:t>’s action on the Invoice.</a:t>
            </a:r>
          </a:p>
          <a:p>
            <a:pPr marL="274320" indent="-274320">
              <a:spcAft>
                <a:spcPts val="600"/>
              </a:spcAft>
              <a:buClr>
                <a:srgbClr val="FFC000"/>
              </a:buClr>
              <a:buSzPct val="100000"/>
              <a:buFont typeface="Arial" charset="0"/>
              <a:buChar char="•"/>
            </a:pPr>
            <a:r>
              <a:rPr lang="en-US" sz="1400" b="1" dirty="0">
                <a:cs typeface="Arial" charset="0"/>
              </a:rPr>
              <a:t>Sent </a:t>
            </a:r>
            <a:r>
              <a:rPr lang="en-US" sz="1400" dirty="0">
                <a:cs typeface="Arial" charset="0"/>
              </a:rPr>
              <a:t>– The invoice is sent to the </a:t>
            </a:r>
            <a:r>
              <a:rPr lang="en-US" sz="1400" dirty="0"/>
              <a:t>T-Mobile  </a:t>
            </a:r>
            <a:r>
              <a:rPr lang="en-US" sz="1400" dirty="0">
                <a:cs typeface="Arial" charset="0"/>
              </a:rPr>
              <a:t>but they have not yet verified the invoice against purchase orders and receipts</a:t>
            </a:r>
          </a:p>
          <a:p>
            <a:pPr marL="274320" indent="-274320">
              <a:spcAft>
                <a:spcPts val="600"/>
              </a:spcAft>
              <a:buClr>
                <a:srgbClr val="FFC000"/>
              </a:buClr>
              <a:buSzPct val="100000"/>
              <a:buFont typeface="Arial" charset="0"/>
              <a:buChar char="•"/>
            </a:pPr>
            <a:r>
              <a:rPr lang="en-US" sz="1400" b="1" dirty="0">
                <a:cs typeface="Arial" charset="0"/>
              </a:rPr>
              <a:t>Cancelled </a:t>
            </a:r>
            <a:r>
              <a:rPr lang="en-US" sz="1400" dirty="0">
                <a:cs typeface="Arial" charset="0"/>
              </a:rPr>
              <a:t>– </a:t>
            </a:r>
            <a:r>
              <a:rPr lang="en-US" sz="1400" dirty="0"/>
              <a:t>T-Mobile  </a:t>
            </a:r>
            <a:r>
              <a:rPr lang="en-US" sz="1400" dirty="0">
                <a:cs typeface="Arial" charset="0"/>
              </a:rPr>
              <a:t>approved the invoice cancellation </a:t>
            </a:r>
          </a:p>
          <a:p>
            <a:pPr marL="274320" indent="-274320">
              <a:spcAft>
                <a:spcPts val="600"/>
              </a:spcAft>
              <a:buClr>
                <a:srgbClr val="FFC000"/>
              </a:buClr>
              <a:buSzPct val="100000"/>
              <a:buFont typeface="Arial" charset="0"/>
              <a:buChar char="•"/>
            </a:pPr>
            <a:r>
              <a:rPr lang="en-US" sz="1400" b="1" dirty="0">
                <a:cs typeface="Arial" charset="0"/>
              </a:rPr>
              <a:t>Paid</a:t>
            </a:r>
            <a:r>
              <a:rPr lang="en-US" sz="1400" dirty="0">
                <a:cs typeface="Arial" charset="0"/>
              </a:rPr>
              <a:t> – </a:t>
            </a:r>
            <a:r>
              <a:rPr lang="en-US" sz="1400" dirty="0"/>
              <a:t>T-Mobile  </a:t>
            </a:r>
            <a:r>
              <a:rPr lang="en-US" sz="1400" dirty="0">
                <a:cs typeface="Arial" charset="0"/>
              </a:rPr>
              <a:t>paid the invoice / in the process of issuing payment. Only if </a:t>
            </a:r>
            <a:r>
              <a:rPr lang="en-US" sz="1400" dirty="0"/>
              <a:t>T-Mobile  </a:t>
            </a:r>
            <a:r>
              <a:rPr lang="en-US" sz="1400" dirty="0">
                <a:cs typeface="Arial" charset="0"/>
              </a:rPr>
              <a:t>uses invoices to trigger payment.</a:t>
            </a:r>
          </a:p>
          <a:p>
            <a:pPr marL="274320" indent="-274320">
              <a:spcAft>
                <a:spcPts val="600"/>
              </a:spcAft>
              <a:buClr>
                <a:srgbClr val="FFC000"/>
              </a:buClr>
              <a:buSzPct val="100000"/>
              <a:buFont typeface="Arial" charset="0"/>
              <a:buChar char="•"/>
            </a:pPr>
            <a:r>
              <a:rPr lang="en-US" sz="1400" b="1" dirty="0">
                <a:cs typeface="Arial" charset="0"/>
              </a:rPr>
              <a:t>Approved</a:t>
            </a:r>
            <a:r>
              <a:rPr lang="en-US" sz="1400" dirty="0">
                <a:cs typeface="Arial" charset="0"/>
              </a:rPr>
              <a:t> – </a:t>
            </a:r>
            <a:r>
              <a:rPr lang="en-US" sz="1400" dirty="0"/>
              <a:t>T-Mobile  </a:t>
            </a:r>
            <a:r>
              <a:rPr lang="en-US" sz="1400" dirty="0">
                <a:cs typeface="Arial" charset="0"/>
              </a:rPr>
              <a:t>has verified the invoice against the purchase orders or contracts and receipts and approved if for payment</a:t>
            </a:r>
          </a:p>
          <a:p>
            <a:pPr marL="274320" indent="-274320">
              <a:spcAft>
                <a:spcPts val="600"/>
              </a:spcAft>
              <a:buClr>
                <a:srgbClr val="FFC000"/>
              </a:buClr>
              <a:buSzPct val="100000"/>
              <a:buFont typeface="Arial" charset="0"/>
              <a:buChar char="•"/>
            </a:pPr>
            <a:r>
              <a:rPr lang="en-US" sz="1400" b="1" dirty="0">
                <a:cs typeface="Arial" charset="0"/>
              </a:rPr>
              <a:t>Rejected </a:t>
            </a:r>
            <a:r>
              <a:rPr lang="en-US" sz="1400" dirty="0">
                <a:cs typeface="Arial" charset="0"/>
              </a:rPr>
              <a:t>– </a:t>
            </a:r>
            <a:r>
              <a:rPr lang="en-US" sz="1400" dirty="0"/>
              <a:t>T-Mobile  </a:t>
            </a:r>
            <a:r>
              <a:rPr lang="en-US" sz="1400" dirty="0">
                <a:cs typeface="Arial" charset="0"/>
              </a:rPr>
              <a:t>has rejected the invoice or the invoice failed validation by Ariba Network. If </a:t>
            </a:r>
            <a:r>
              <a:rPr lang="en-US" sz="1400" dirty="0"/>
              <a:t>T-Mobile  </a:t>
            </a:r>
            <a:r>
              <a:rPr lang="en-US" sz="1400" dirty="0">
                <a:cs typeface="Arial" charset="0"/>
              </a:rPr>
              <a:t>accepts the invoice or approves it for payment, invoice status updated to Sent (invoice accepted) or Approved (invoice approved for payment)</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Failed</a:t>
            </a:r>
            <a:r>
              <a:rPr lang="en-US" sz="1400" dirty="0">
                <a:cs typeface="Arial" charset="0"/>
              </a:rPr>
              <a:t> – Ariba Network experienced a problem routing the invoice</a:t>
            </a:r>
          </a:p>
        </p:txBody>
      </p:sp>
      <p:sp>
        <p:nvSpPr>
          <p:cNvPr id="12" name="object 31">
            <a:hlinkClick r:id="rId2" action="ppaction://hlinksldjump"/>
            <a:extLst>
              <a:ext uri="{FF2B5EF4-FFF2-40B4-BE49-F238E27FC236}">
                <a16:creationId xmlns:a16="http://schemas.microsoft.com/office/drawing/2014/main" id="{E4E3BDA4-CD33-407E-BB54-89ABC358CC7B}"/>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2" action="ppaction://hlinksldjump"/>
            <a:extLst>
              <a:ext uri="{FF2B5EF4-FFF2-40B4-BE49-F238E27FC236}">
                <a16:creationId xmlns:a16="http://schemas.microsoft.com/office/drawing/2014/main" id="{C494674C-EE7A-4309-B4CF-ED9B8FD7A05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3" action="ppaction://hlinksldjump"/>
            <a:extLst>
              <a:ext uri="{FF2B5EF4-FFF2-40B4-BE49-F238E27FC236}">
                <a16:creationId xmlns:a16="http://schemas.microsoft.com/office/drawing/2014/main" id="{A52C6282-F611-46CE-88A1-60C3F9936FD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8B51647A-0C78-412B-A7B7-F318415A3FA8}"/>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4" action="ppaction://hlinksldjump"/>
            <a:extLst>
              <a:ext uri="{FF2B5EF4-FFF2-40B4-BE49-F238E27FC236}">
                <a16:creationId xmlns:a16="http://schemas.microsoft.com/office/drawing/2014/main" id="{E044ABE7-6232-4811-AFBC-199B69A4468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8" name="object 31">
            <a:hlinkClick r:id="rId5" action="ppaction://hlinksldjump"/>
            <a:extLst>
              <a:ext uri="{FF2B5EF4-FFF2-40B4-BE49-F238E27FC236}">
                <a16:creationId xmlns:a16="http://schemas.microsoft.com/office/drawing/2014/main" id="{79C29C6A-72A6-4827-A8BC-8D75F6F8BDF8}"/>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9" name="object 31">
            <a:hlinkClick r:id="rId5" action="ppaction://hlinksldjump"/>
            <a:extLst>
              <a:ext uri="{FF2B5EF4-FFF2-40B4-BE49-F238E27FC236}">
                <a16:creationId xmlns:a16="http://schemas.microsoft.com/office/drawing/2014/main" id="{38835441-76B7-472C-9C2F-80DC3D41A164}"/>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0" name="object 31">
            <a:hlinkClick r:id="" action="ppaction://noaction"/>
            <a:extLst>
              <a:ext uri="{FF2B5EF4-FFF2-40B4-BE49-F238E27FC236}">
                <a16:creationId xmlns:a16="http://schemas.microsoft.com/office/drawing/2014/main" id="{BCE86D80-BDA4-4289-9AEA-31F3CF3B01DB}"/>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1842853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CCF4A-422C-42A7-ADAC-6141767BB6AE}"/>
              </a:ext>
            </a:extLst>
          </p:cNvPr>
          <p:cNvPicPr>
            <a:picLocks noChangeAspect="1"/>
          </p:cNvPicPr>
          <p:nvPr/>
        </p:nvPicPr>
        <p:blipFill>
          <a:blip r:embed="rId2"/>
          <a:stretch>
            <a:fillRect/>
          </a:stretch>
        </p:blipFill>
        <p:spPr>
          <a:xfrm>
            <a:off x="4730265" y="2820166"/>
            <a:ext cx="6240123" cy="3112294"/>
          </a:xfrm>
          <a:prstGeom prst="rect">
            <a:avLst/>
          </a:prstGeom>
        </p:spPr>
      </p:pic>
      <p:pic>
        <p:nvPicPr>
          <p:cNvPr id="3" name="Picture 2">
            <a:extLst>
              <a:ext uri="{FF2B5EF4-FFF2-40B4-BE49-F238E27FC236}">
                <a16:creationId xmlns:a16="http://schemas.microsoft.com/office/drawing/2014/main" id="{2837889C-64AD-4484-9425-7A15F603C741}"/>
              </a:ext>
            </a:extLst>
          </p:cNvPr>
          <p:cNvPicPr>
            <a:picLocks noChangeAspect="1"/>
          </p:cNvPicPr>
          <p:nvPr/>
        </p:nvPicPr>
        <p:blipFill>
          <a:blip r:embed="rId3"/>
          <a:stretch>
            <a:fillRect/>
          </a:stretch>
        </p:blipFill>
        <p:spPr>
          <a:xfrm>
            <a:off x="5145733" y="1085431"/>
            <a:ext cx="5409189" cy="1576317"/>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Review Invoice History</a:t>
            </a:r>
            <a:br>
              <a:rPr lang="en-US" dirty="0"/>
            </a:br>
            <a:r>
              <a:rPr lang="en-US" sz="2000" b="0" dirty="0"/>
              <a:t>Check Status Comments</a:t>
            </a:r>
            <a:endParaRPr lang="en-US" dirty="0"/>
          </a:p>
        </p:txBody>
      </p:sp>
      <p:sp>
        <p:nvSpPr>
          <p:cNvPr id="11" name="TextBox 10">
            <a:extLst>
              <a:ext uri="{FF2B5EF4-FFF2-40B4-BE49-F238E27FC236}">
                <a16:creationId xmlns:a16="http://schemas.microsoft.com/office/drawing/2014/main" id="{DAF47FF0-7045-4019-80C2-4B3C032EC6DE}"/>
              </a:ext>
            </a:extLst>
          </p:cNvPr>
          <p:cNvSpPr txBox="1"/>
          <p:nvPr/>
        </p:nvSpPr>
        <p:spPr>
          <a:xfrm>
            <a:off x="504001" y="1493395"/>
            <a:ext cx="4051419" cy="4785930"/>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Access any invoice:</a:t>
            </a:r>
          </a:p>
          <a:p>
            <a:pPr marL="342900" indent="-342900">
              <a:lnSpc>
                <a:spcPts val="1700"/>
              </a:lnSpc>
              <a:spcBef>
                <a:spcPts val="0"/>
              </a:spcBef>
              <a:spcAft>
                <a:spcPts val="600"/>
              </a:spcAft>
              <a:buClr>
                <a:srgbClr val="F0AB00"/>
              </a:buClr>
              <a:buSzPct val="100000"/>
              <a:buAutoNum type="arabicPeriod"/>
            </a:pPr>
            <a:r>
              <a:rPr lang="en-US" sz="1400" dirty="0">
                <a:latin typeface="+mj-lt"/>
              </a:rPr>
              <a:t>Click</a:t>
            </a:r>
            <a:r>
              <a:rPr lang="en-US" sz="1400" b="1" dirty="0">
                <a:latin typeface="+mj-lt"/>
              </a:rPr>
              <a:t> </a:t>
            </a:r>
            <a:r>
              <a:rPr lang="en-US" sz="1400" dirty="0">
                <a:latin typeface="+mj-lt"/>
              </a:rPr>
              <a:t>on the </a:t>
            </a:r>
            <a:r>
              <a:rPr lang="en-US" sz="1400" b="1" dirty="0">
                <a:latin typeface="+mj-lt"/>
              </a:rPr>
              <a:t>History</a:t>
            </a:r>
            <a:r>
              <a:rPr lang="en-US" sz="1400" dirty="0">
                <a:latin typeface="+mj-lt"/>
              </a:rPr>
              <a:t> tab to view status details and invoice history. </a:t>
            </a:r>
          </a:p>
          <a:p>
            <a:pPr marL="342900" indent="-342900">
              <a:lnSpc>
                <a:spcPts val="1700"/>
              </a:lnSpc>
              <a:spcBef>
                <a:spcPts val="0"/>
              </a:spcBef>
              <a:spcAft>
                <a:spcPts val="600"/>
              </a:spcAft>
              <a:buClr>
                <a:srgbClr val="F0AB00"/>
              </a:buClr>
              <a:buSzPct val="100000"/>
              <a:buAutoNum type="arabicPeriod"/>
            </a:pPr>
            <a:r>
              <a:rPr lang="en-US" sz="1400" dirty="0">
                <a:latin typeface="+mj-lt"/>
              </a:rPr>
              <a:t>History and status comments for the invoice are displayed. </a:t>
            </a:r>
          </a:p>
          <a:p>
            <a:pPr marL="342900" indent="-342900">
              <a:lnSpc>
                <a:spcPts val="1700"/>
              </a:lnSpc>
              <a:spcBef>
                <a:spcPts val="0"/>
              </a:spcBef>
              <a:spcAft>
                <a:spcPts val="600"/>
              </a:spcAft>
              <a:buClr>
                <a:srgbClr val="F0AB00"/>
              </a:buClr>
              <a:buSzPct val="100000"/>
              <a:buAutoNum type="arabicPeriod"/>
            </a:pPr>
            <a:r>
              <a:rPr lang="en-US" sz="1400" dirty="0">
                <a:latin typeface="+mj-lt"/>
              </a:rPr>
              <a:t>Transaction history can be used in problem determination for failed or rejected transactions.</a:t>
            </a:r>
          </a:p>
          <a:p>
            <a:pPr marL="342900" indent="-342900">
              <a:lnSpc>
                <a:spcPts val="1700"/>
              </a:lnSpc>
              <a:spcBef>
                <a:spcPts val="0"/>
              </a:spcBef>
              <a:spcAft>
                <a:spcPts val="600"/>
              </a:spcAft>
              <a:buClr>
                <a:srgbClr val="F0AB00"/>
              </a:buClr>
              <a:buSzPct val="100000"/>
              <a:buAutoNum type="arabicPeriod"/>
            </a:pPr>
            <a:r>
              <a:rPr lang="en-US" sz="1400" dirty="0">
                <a:latin typeface="+mj-lt"/>
              </a:rPr>
              <a:t>When you are done reviewing the history, click </a:t>
            </a:r>
            <a:r>
              <a:rPr lang="en-US" sz="1400" b="1" dirty="0">
                <a:latin typeface="+mj-lt"/>
              </a:rPr>
              <a:t>Done</a:t>
            </a:r>
            <a:r>
              <a:rPr lang="en-US" sz="1400" dirty="0">
                <a:latin typeface="+mj-lt"/>
              </a:rPr>
              <a:t>.</a:t>
            </a:r>
          </a:p>
        </p:txBody>
      </p:sp>
      <p:sp>
        <p:nvSpPr>
          <p:cNvPr id="20" name="object 31">
            <a:hlinkClick r:id="rId4" action="ppaction://hlinksldjump"/>
            <a:extLst>
              <a:ext uri="{FF2B5EF4-FFF2-40B4-BE49-F238E27FC236}">
                <a16:creationId xmlns:a16="http://schemas.microsoft.com/office/drawing/2014/main" id="{9AECB0F6-E01E-4643-A150-1C895DFA5182}"/>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4" action="ppaction://hlinksldjump"/>
            <a:extLst>
              <a:ext uri="{FF2B5EF4-FFF2-40B4-BE49-F238E27FC236}">
                <a16:creationId xmlns:a16="http://schemas.microsoft.com/office/drawing/2014/main" id="{89C149F1-5CEF-497C-B8C9-37F5E85FB38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5" action="ppaction://hlinksldjump"/>
            <a:extLst>
              <a:ext uri="{FF2B5EF4-FFF2-40B4-BE49-F238E27FC236}">
                <a16:creationId xmlns:a16="http://schemas.microsoft.com/office/drawing/2014/main" id="{0608316D-F352-450D-BBC9-8D4160461A2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A11F7C8F-C852-4999-8E6E-470DDB24BB19}"/>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6" action="ppaction://hlinksldjump"/>
            <a:extLst>
              <a:ext uri="{FF2B5EF4-FFF2-40B4-BE49-F238E27FC236}">
                <a16:creationId xmlns:a16="http://schemas.microsoft.com/office/drawing/2014/main" id="{1322C62B-C315-45C4-BC92-AE4F629A3D51}"/>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2BAEB47D-1A87-4473-A7B7-170CB6744CF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7" action="ppaction://hlinksldjump"/>
            <a:extLst>
              <a:ext uri="{FF2B5EF4-FFF2-40B4-BE49-F238E27FC236}">
                <a16:creationId xmlns:a16="http://schemas.microsoft.com/office/drawing/2014/main" id="{10FA84B9-CF6A-486B-A234-09D5D0E1D131}"/>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3252A4D8-1242-4D54-A270-D366926D280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8" name="Oval 27">
            <a:extLst>
              <a:ext uri="{FF2B5EF4-FFF2-40B4-BE49-F238E27FC236}">
                <a16:creationId xmlns:a16="http://schemas.microsoft.com/office/drawing/2014/main" id="{7DED8ECF-1B00-4FCC-ABCF-DF1CD8B2C6C2}"/>
              </a:ext>
            </a:extLst>
          </p:cNvPr>
          <p:cNvSpPr/>
          <p:nvPr/>
        </p:nvSpPr>
        <p:spPr bwMode="gray">
          <a:xfrm>
            <a:off x="5205390" y="477203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266AA73B-3CE3-41D5-9888-661E99956D38}"/>
              </a:ext>
            </a:extLst>
          </p:cNvPr>
          <p:cNvSpPr/>
          <p:nvPr/>
        </p:nvSpPr>
        <p:spPr bwMode="gray">
          <a:xfrm>
            <a:off x="6763156" y="206575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0" name="Oval 29">
            <a:extLst>
              <a:ext uri="{FF2B5EF4-FFF2-40B4-BE49-F238E27FC236}">
                <a16:creationId xmlns:a16="http://schemas.microsoft.com/office/drawing/2014/main" id="{D5B78848-C720-4AE1-899E-B973CECDC8EA}"/>
              </a:ext>
            </a:extLst>
          </p:cNvPr>
          <p:cNvSpPr/>
          <p:nvPr/>
        </p:nvSpPr>
        <p:spPr bwMode="gray">
          <a:xfrm>
            <a:off x="8536258" y="473871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31" name="Oval 30">
            <a:extLst>
              <a:ext uri="{FF2B5EF4-FFF2-40B4-BE49-F238E27FC236}">
                <a16:creationId xmlns:a16="http://schemas.microsoft.com/office/drawing/2014/main" id="{6D7607A4-2F14-4821-AC6D-127B29F8318D}"/>
              </a:ext>
            </a:extLst>
          </p:cNvPr>
          <p:cNvSpPr/>
          <p:nvPr/>
        </p:nvSpPr>
        <p:spPr bwMode="gray">
          <a:xfrm>
            <a:off x="10187094" y="282016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142427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01B881-A1B3-41FA-8A82-22C91C84298F}"/>
              </a:ext>
            </a:extLst>
          </p:cNvPr>
          <p:cNvPicPr>
            <a:picLocks noChangeAspect="1"/>
          </p:cNvPicPr>
          <p:nvPr/>
        </p:nvPicPr>
        <p:blipFill rotWithShape="1">
          <a:blip r:embed="rId2"/>
          <a:srcRect l="-172" b="79973"/>
          <a:stretch/>
        </p:blipFill>
        <p:spPr>
          <a:xfrm>
            <a:off x="4694847" y="1411708"/>
            <a:ext cx="6609020" cy="563743"/>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Modify an Existing Invoice</a:t>
            </a:r>
            <a:br>
              <a:rPr lang="en-US" dirty="0"/>
            </a:br>
            <a:r>
              <a:rPr lang="en-US" sz="2000" b="0" dirty="0"/>
              <a:t>Edit, and Resubmit</a:t>
            </a:r>
            <a:endParaRPr lang="en-US" dirty="0"/>
          </a:p>
        </p:txBody>
      </p:sp>
      <p:sp>
        <p:nvSpPr>
          <p:cNvPr id="11" name="Rectangle 10">
            <a:extLst>
              <a:ext uri="{FF2B5EF4-FFF2-40B4-BE49-F238E27FC236}">
                <a16:creationId xmlns:a16="http://schemas.microsoft.com/office/drawing/2014/main" id="{5469ECF2-88CE-4B69-8C04-F68F0919E357}"/>
              </a:ext>
            </a:extLst>
          </p:cNvPr>
          <p:cNvSpPr/>
          <p:nvPr/>
        </p:nvSpPr>
        <p:spPr>
          <a:xfrm>
            <a:off x="504001" y="1405303"/>
            <a:ext cx="4007991" cy="2046714"/>
          </a:xfrm>
          <a:prstGeom prst="rect">
            <a:avLst/>
          </a:prstGeom>
        </p:spPr>
        <p:txBody>
          <a:bodyPr wrap="square">
            <a:spAutoFit/>
          </a:bodyPr>
          <a:lstStyle/>
          <a:p>
            <a:pPr marL="342900" indent="-342900">
              <a:spcBef>
                <a:spcPts val="600"/>
              </a:spcBef>
              <a:buClr>
                <a:srgbClr val="F0AB00"/>
              </a:buClr>
              <a:buSzPct val="100000"/>
              <a:buFont typeface="+mj-lt"/>
              <a:buAutoNum type="arabicPeriod"/>
              <a:defRPr/>
            </a:pPr>
            <a:r>
              <a:rPr lang="en-US" sz="1400" dirty="0">
                <a:solidFill>
                  <a:srgbClr val="000000"/>
                </a:solidFill>
                <a:latin typeface="Arial" pitchFamily="34" charset="0"/>
                <a:cs typeface="Arial" pitchFamily="34" charset="0"/>
              </a:rPr>
              <a:t>Click</a:t>
            </a:r>
            <a:r>
              <a:rPr lang="en-US" sz="1400" b="1" dirty="0">
                <a:solidFill>
                  <a:srgbClr val="000000"/>
                </a:solidFill>
                <a:latin typeface="Arial" pitchFamily="34" charset="0"/>
                <a:cs typeface="Arial" pitchFamily="34" charset="0"/>
              </a:rPr>
              <a:t> </a:t>
            </a:r>
            <a:r>
              <a:rPr lang="en-US" sz="1400" dirty="0">
                <a:solidFill>
                  <a:srgbClr val="000000"/>
                </a:solidFill>
                <a:latin typeface="Arial" pitchFamily="34" charset="0"/>
                <a:cs typeface="Arial" pitchFamily="34" charset="0"/>
              </a:rPr>
              <a:t>the </a:t>
            </a:r>
            <a:r>
              <a:rPr lang="en-US" sz="1400" b="1" dirty="0">
                <a:solidFill>
                  <a:srgbClr val="000000"/>
                </a:solidFill>
                <a:latin typeface="Arial" pitchFamily="34" charset="0"/>
                <a:cs typeface="Arial" pitchFamily="34" charset="0"/>
              </a:rPr>
              <a:t>Invoices </a:t>
            </a:r>
            <a:r>
              <a:rPr lang="en-US" sz="1400" dirty="0">
                <a:solidFill>
                  <a:srgbClr val="000000"/>
                </a:solidFill>
                <a:latin typeface="Arial" pitchFamily="34" charset="0"/>
                <a:cs typeface="Arial" pitchFamily="34" charset="0"/>
              </a:rPr>
              <a:t>tab.</a:t>
            </a:r>
          </a:p>
          <a:p>
            <a:pPr marL="342900" indent="-342900">
              <a:spcBef>
                <a:spcPts val="600"/>
              </a:spcBef>
              <a:buClr>
                <a:srgbClr val="F0AB00"/>
              </a:buClr>
              <a:buSzPct val="100000"/>
              <a:buFont typeface="+mj-lt"/>
              <a:buAutoNum type="arabicPeriod"/>
              <a:defRPr/>
            </a:pPr>
            <a:r>
              <a:rPr lang="en-US" sz="1400" dirty="0">
                <a:solidFill>
                  <a:srgbClr val="000000"/>
                </a:solidFill>
                <a:latin typeface="Arial" pitchFamily="34" charset="0"/>
                <a:cs typeface="Arial" pitchFamily="34" charset="0"/>
              </a:rPr>
              <a:t>In the </a:t>
            </a:r>
            <a:r>
              <a:rPr lang="en-US" sz="1400" b="1" dirty="0">
                <a:solidFill>
                  <a:srgbClr val="000000"/>
                </a:solidFill>
                <a:latin typeface="Arial" pitchFamily="34" charset="0"/>
                <a:cs typeface="Arial" pitchFamily="34" charset="0"/>
              </a:rPr>
              <a:t>Invoice # </a:t>
            </a:r>
            <a:r>
              <a:rPr lang="en-US" sz="1400" dirty="0">
                <a:solidFill>
                  <a:srgbClr val="000000"/>
                </a:solidFill>
                <a:latin typeface="Arial" pitchFamily="34" charset="0"/>
                <a:cs typeface="Arial" pitchFamily="34" charset="0"/>
              </a:rPr>
              <a:t>column, click a link to view details of the invoice.</a:t>
            </a:r>
          </a:p>
          <a:p>
            <a:pPr marL="342900" indent="-342900">
              <a:spcBef>
                <a:spcPts val="600"/>
              </a:spcBef>
              <a:buClr>
                <a:srgbClr val="F0AB00"/>
              </a:buClr>
              <a:buSzPct val="100000"/>
              <a:buFont typeface="+mj-lt"/>
              <a:buAutoNum type="arabicPeriod"/>
              <a:defRPr/>
            </a:pPr>
            <a:r>
              <a:rPr lang="en-US" sz="1400" dirty="0">
                <a:solidFill>
                  <a:srgbClr val="000000"/>
                </a:solidFill>
              </a:rPr>
              <a:t>Click the </a:t>
            </a:r>
            <a:r>
              <a:rPr lang="en-US" sz="1400" b="1" dirty="0">
                <a:solidFill>
                  <a:srgbClr val="000000"/>
                </a:solidFill>
              </a:rPr>
              <a:t>Invoice # </a:t>
            </a:r>
            <a:r>
              <a:rPr lang="en-US" sz="1400" dirty="0">
                <a:solidFill>
                  <a:srgbClr val="000000"/>
                </a:solidFill>
              </a:rPr>
              <a:t>for the failed, canceled, or rejected invoice that you want to resubmit and click </a:t>
            </a:r>
            <a:r>
              <a:rPr lang="en-US" sz="1400" b="1" dirty="0">
                <a:solidFill>
                  <a:srgbClr val="000000"/>
                </a:solidFill>
              </a:rPr>
              <a:t>Edit</a:t>
            </a:r>
            <a:r>
              <a:rPr lang="en-US" sz="1400" dirty="0">
                <a:solidFill>
                  <a:srgbClr val="000000"/>
                </a:solidFill>
              </a:rPr>
              <a:t>.</a:t>
            </a:r>
          </a:p>
          <a:p>
            <a:pPr marL="342900" indent="-342900">
              <a:spcBef>
                <a:spcPts val="600"/>
              </a:spcBef>
              <a:buClr>
                <a:srgbClr val="F0AB00"/>
              </a:buClr>
              <a:buSzPct val="100000"/>
              <a:buFont typeface="+mj-lt"/>
              <a:buAutoNum type="arabicPeriod"/>
              <a:defRPr/>
            </a:pPr>
            <a:r>
              <a:rPr lang="en-US" sz="1400" dirty="0">
                <a:solidFill>
                  <a:srgbClr val="000000"/>
                </a:solidFill>
              </a:rPr>
              <a:t>Click </a:t>
            </a:r>
            <a:r>
              <a:rPr lang="en-US" sz="1400" b="1" dirty="0">
                <a:solidFill>
                  <a:srgbClr val="000000"/>
                </a:solidFill>
              </a:rPr>
              <a:t>Submit </a:t>
            </a:r>
            <a:r>
              <a:rPr lang="en-US" sz="1400" dirty="0">
                <a:solidFill>
                  <a:srgbClr val="000000"/>
                </a:solidFill>
              </a:rPr>
              <a:t>on the Review page to send the invoice</a:t>
            </a:r>
            <a:r>
              <a:rPr lang="en-US" sz="1400" b="1" dirty="0">
                <a:solidFill>
                  <a:srgbClr val="000000"/>
                </a:solidFill>
              </a:rPr>
              <a:t>.</a:t>
            </a:r>
          </a:p>
        </p:txBody>
      </p:sp>
      <p:pic>
        <p:nvPicPr>
          <p:cNvPr id="12" name="Picture 11">
            <a:extLst>
              <a:ext uri="{FF2B5EF4-FFF2-40B4-BE49-F238E27FC236}">
                <a16:creationId xmlns:a16="http://schemas.microsoft.com/office/drawing/2014/main" id="{3A15D97F-16A0-4564-B7D5-58D887897165}"/>
              </a:ext>
            </a:extLst>
          </p:cNvPr>
          <p:cNvPicPr>
            <a:picLocks noChangeAspect="1"/>
          </p:cNvPicPr>
          <p:nvPr/>
        </p:nvPicPr>
        <p:blipFill rotWithShape="1">
          <a:blip r:embed="rId3"/>
          <a:srcRect l="146" t="29575" r="1"/>
          <a:stretch/>
        </p:blipFill>
        <p:spPr>
          <a:xfrm>
            <a:off x="5386007" y="2258088"/>
            <a:ext cx="5226699" cy="1627790"/>
          </a:xfrm>
          <a:prstGeom prst="rect">
            <a:avLst/>
          </a:prstGeom>
          <a:ln>
            <a:solidFill>
              <a:schemeClr val="tx1"/>
            </a:solidFill>
          </a:ln>
        </p:spPr>
      </p:pic>
      <p:sp>
        <p:nvSpPr>
          <p:cNvPr id="16" name="Oval 15">
            <a:extLst>
              <a:ext uri="{FF2B5EF4-FFF2-40B4-BE49-F238E27FC236}">
                <a16:creationId xmlns:a16="http://schemas.microsoft.com/office/drawing/2014/main" id="{73D04FE4-8A4F-4D5E-86D9-907DCA953AC4}"/>
              </a:ext>
            </a:extLst>
          </p:cNvPr>
          <p:cNvSpPr/>
          <p:nvPr/>
        </p:nvSpPr>
        <p:spPr bwMode="gray">
          <a:xfrm>
            <a:off x="6055944" y="285290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20" name="Oval 19">
            <a:extLst>
              <a:ext uri="{FF2B5EF4-FFF2-40B4-BE49-F238E27FC236}">
                <a16:creationId xmlns:a16="http://schemas.microsoft.com/office/drawing/2014/main" id="{8B8A589B-0A61-4EE0-886C-5938B0653BF3}"/>
              </a:ext>
            </a:extLst>
          </p:cNvPr>
          <p:cNvSpPr/>
          <p:nvPr/>
        </p:nvSpPr>
        <p:spPr bwMode="gray">
          <a:xfrm>
            <a:off x="6546377" y="358182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21" name="object 31">
            <a:hlinkClick r:id="rId4" action="ppaction://hlinksldjump"/>
            <a:extLst>
              <a:ext uri="{FF2B5EF4-FFF2-40B4-BE49-F238E27FC236}">
                <a16:creationId xmlns:a16="http://schemas.microsoft.com/office/drawing/2014/main" id="{65A19BDB-7A60-4874-96A8-3354547C2624}"/>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4" action="ppaction://hlinksldjump"/>
            <a:extLst>
              <a:ext uri="{FF2B5EF4-FFF2-40B4-BE49-F238E27FC236}">
                <a16:creationId xmlns:a16="http://schemas.microsoft.com/office/drawing/2014/main" id="{AD086CA7-E0D0-43F4-B6B8-D692E45F8C9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5" action="ppaction://hlinksldjump"/>
            <a:extLst>
              <a:ext uri="{FF2B5EF4-FFF2-40B4-BE49-F238E27FC236}">
                <a16:creationId xmlns:a16="http://schemas.microsoft.com/office/drawing/2014/main" id="{B6FD51D0-2F88-4E3A-8527-CD9FB6E8197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3318B16D-11A2-42D4-8782-3020A7755CC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6" action="ppaction://hlinksldjump"/>
            <a:extLst>
              <a:ext uri="{FF2B5EF4-FFF2-40B4-BE49-F238E27FC236}">
                <a16:creationId xmlns:a16="http://schemas.microsoft.com/office/drawing/2014/main" id="{701D0D7D-29ED-43FA-AB54-B6FED77F54F4}"/>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7" action="ppaction://hlinksldjump"/>
            <a:extLst>
              <a:ext uri="{FF2B5EF4-FFF2-40B4-BE49-F238E27FC236}">
                <a16:creationId xmlns:a16="http://schemas.microsoft.com/office/drawing/2014/main" id="{E7A728D1-774A-43E4-B5B5-AD0E9543C4D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4EE2B7C4-AC5C-44DA-AFD8-9C1EFB94D57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 action="ppaction://noaction"/>
            <a:extLst>
              <a:ext uri="{FF2B5EF4-FFF2-40B4-BE49-F238E27FC236}">
                <a16:creationId xmlns:a16="http://schemas.microsoft.com/office/drawing/2014/main" id="{1D0B6BBD-3767-42F0-88BA-20ECA8609F78}"/>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19" name="Oval 18">
            <a:extLst>
              <a:ext uri="{FF2B5EF4-FFF2-40B4-BE49-F238E27FC236}">
                <a16:creationId xmlns:a16="http://schemas.microsoft.com/office/drawing/2014/main" id="{5AD2BA23-5D51-40B1-A538-D77F676D98F6}"/>
              </a:ext>
            </a:extLst>
          </p:cNvPr>
          <p:cNvSpPr/>
          <p:nvPr/>
        </p:nvSpPr>
        <p:spPr bwMode="gray">
          <a:xfrm>
            <a:off x="7513697" y="168736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29" name="Picture 28">
            <a:extLst>
              <a:ext uri="{FF2B5EF4-FFF2-40B4-BE49-F238E27FC236}">
                <a16:creationId xmlns:a16="http://schemas.microsoft.com/office/drawing/2014/main" id="{8A2277F6-E47B-4444-8982-0EFF9D1EBF69}"/>
              </a:ext>
            </a:extLst>
          </p:cNvPr>
          <p:cNvPicPr>
            <a:picLocks noChangeAspect="1"/>
          </p:cNvPicPr>
          <p:nvPr/>
        </p:nvPicPr>
        <p:blipFill>
          <a:blip r:embed="rId8"/>
          <a:stretch>
            <a:fillRect/>
          </a:stretch>
        </p:blipFill>
        <p:spPr>
          <a:xfrm>
            <a:off x="6495025" y="4138879"/>
            <a:ext cx="2946361" cy="515410"/>
          </a:xfrm>
          <a:prstGeom prst="rect">
            <a:avLst/>
          </a:prstGeom>
        </p:spPr>
      </p:pic>
      <p:sp>
        <p:nvSpPr>
          <p:cNvPr id="30" name="Oval 29">
            <a:extLst>
              <a:ext uri="{FF2B5EF4-FFF2-40B4-BE49-F238E27FC236}">
                <a16:creationId xmlns:a16="http://schemas.microsoft.com/office/drawing/2014/main" id="{0601D636-28F3-4543-9918-2DFC7DC5C866}"/>
              </a:ext>
            </a:extLst>
          </p:cNvPr>
          <p:cNvSpPr/>
          <p:nvPr/>
        </p:nvSpPr>
        <p:spPr bwMode="gray">
          <a:xfrm>
            <a:off x="7561447" y="424534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Tree>
    <p:extLst>
      <p:ext uri="{BB962C8B-B14F-4D97-AF65-F5344CB8AC3E}">
        <p14:creationId xmlns:p14="http://schemas.microsoft.com/office/powerpoint/2010/main" val="34545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34FA7C-C393-46AF-8B63-56738D58FABC}"/>
              </a:ext>
            </a:extLst>
          </p:cNvPr>
          <p:cNvPicPr>
            <a:picLocks noChangeAspect="1"/>
          </p:cNvPicPr>
          <p:nvPr/>
        </p:nvPicPr>
        <p:blipFill>
          <a:blip r:embed="rId2"/>
          <a:stretch>
            <a:fillRect/>
          </a:stretch>
        </p:blipFill>
        <p:spPr>
          <a:xfrm>
            <a:off x="4175557" y="1473950"/>
            <a:ext cx="7372194" cy="1785747"/>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Download Invoice Reports</a:t>
            </a:r>
            <a:br>
              <a:rPr lang="en-US" dirty="0"/>
            </a:br>
            <a:r>
              <a:rPr lang="en-US" sz="2000" b="0" dirty="0"/>
              <a:t>Learn About Transacting </a:t>
            </a:r>
            <a:endParaRPr lang="en-US" dirty="0"/>
          </a:p>
        </p:txBody>
      </p:sp>
      <p:sp>
        <p:nvSpPr>
          <p:cNvPr id="12" name="Rectangle 11">
            <a:extLst>
              <a:ext uri="{FF2B5EF4-FFF2-40B4-BE49-F238E27FC236}">
                <a16:creationId xmlns:a16="http://schemas.microsoft.com/office/drawing/2014/main" id="{3B0D946C-94E2-4568-9638-71D4BA82D46E}"/>
              </a:ext>
            </a:extLst>
          </p:cNvPr>
          <p:cNvSpPr/>
          <p:nvPr/>
        </p:nvSpPr>
        <p:spPr>
          <a:xfrm>
            <a:off x="504001" y="3365135"/>
            <a:ext cx="9936364" cy="1323439"/>
          </a:xfrm>
          <a:prstGeom prst="rect">
            <a:avLst/>
          </a:prstGeom>
        </p:spPr>
        <p:txBody>
          <a:bodyPr wrap="square">
            <a:spAutoFit/>
          </a:bodyPr>
          <a:lstStyle/>
          <a:p>
            <a:pPr marL="285750" marR="0" lvl="0" indent="-285750" defTabSz="91440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a:pP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Invoice reports </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provide information on invoices you have sent to customers for tracking invoices over time or overall invoice volume for a period of time.  </a:t>
            </a:r>
          </a:p>
          <a:p>
            <a:pPr marL="285750" marR="0" lvl="0" indent="-285750" defTabSz="91440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a:pP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Failed Invoice reports</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 provide details on failed and rejected invoices. These reports are useful for troubleshooting invoices that fail to route correctly.</a:t>
            </a:r>
          </a:p>
          <a:p>
            <a:pPr marL="285750" marR="0" lvl="0" indent="-285750" defTabSz="91440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Reports can be created by Administrator or User with appropriate permissions.</a:t>
            </a:r>
          </a:p>
        </p:txBody>
      </p:sp>
      <p:sp>
        <p:nvSpPr>
          <p:cNvPr id="13" name="Rectangle 12">
            <a:extLst>
              <a:ext uri="{FF2B5EF4-FFF2-40B4-BE49-F238E27FC236}">
                <a16:creationId xmlns:a16="http://schemas.microsoft.com/office/drawing/2014/main" id="{B83DD7E9-398B-4453-B4FC-EA47940130FF}"/>
              </a:ext>
            </a:extLst>
          </p:cNvPr>
          <p:cNvSpPr/>
          <p:nvPr/>
        </p:nvSpPr>
        <p:spPr>
          <a:xfrm>
            <a:off x="504001" y="2223171"/>
            <a:ext cx="3599441" cy="815608"/>
          </a:xfrm>
          <a:prstGeom prst="rect">
            <a:avLst/>
          </a:prstGeom>
        </p:spPr>
        <p:txBody>
          <a:bodyPr wrap="square">
            <a:spAutoFit/>
          </a:bodyPr>
          <a:lstStyle/>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Arial" pitchFamily="34" charset="0"/>
                <a:cs typeface="Arial" pitchFamily="34" charset="0"/>
              </a:rPr>
              <a:t>Click</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the </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Reports </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tab</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from the menu at the top of the page. </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a:tabLst/>
              <a:defRPr/>
            </a:pPr>
            <a:r>
              <a:rPr kumimoji="0" lang="en-US" sz="1400" i="0" u="none" strike="noStrike" kern="0" cap="none" spc="0" normalizeH="0" baseline="0" noProof="0" dirty="0">
                <a:ln>
                  <a:noFill/>
                </a:ln>
                <a:solidFill>
                  <a:sysClr val="windowText" lastClr="000000"/>
                </a:solidFill>
                <a:effectLst/>
                <a:uLnTx/>
                <a:uFillTx/>
                <a:latin typeface="Arial" pitchFamily="34" charset="0"/>
                <a:cs typeface="Arial" pitchFamily="34" charset="0"/>
              </a:rPr>
              <a:t>Click</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Create</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endParaRPr kumimoji="0" lang="en-US" sz="1400" b="0" i="0" u="none" strike="noStrike" kern="0" cap="none" spc="0" normalizeH="0" baseline="0" noProof="0" dirty="0">
              <a:ln>
                <a:noFill/>
              </a:ln>
              <a:solidFill>
                <a:sysClr val="windowText" lastClr="000000"/>
              </a:solidFill>
              <a:effectLst/>
              <a:uLnTx/>
              <a:uFillTx/>
            </a:endParaRPr>
          </a:p>
        </p:txBody>
      </p:sp>
      <p:sp>
        <p:nvSpPr>
          <p:cNvPr id="14" name="TextBox 13">
            <a:extLst>
              <a:ext uri="{FF2B5EF4-FFF2-40B4-BE49-F238E27FC236}">
                <a16:creationId xmlns:a16="http://schemas.microsoft.com/office/drawing/2014/main" id="{8D84D0F4-F02A-4865-96BC-9263A43B1D0D}"/>
              </a:ext>
            </a:extLst>
          </p:cNvPr>
          <p:cNvSpPr txBox="1"/>
          <p:nvPr/>
        </p:nvSpPr>
        <p:spPr>
          <a:xfrm>
            <a:off x="504001" y="1357765"/>
            <a:ext cx="3419440" cy="646331"/>
          </a:xfrm>
          <a:prstGeom prst="rect">
            <a:avLst/>
          </a:prstGeom>
          <a:noFill/>
        </p:spPr>
        <p:txBody>
          <a:bodyPr wrap="square" lIns="0" tIns="0" rIns="0" bIns="0" rtlCol="0">
            <a:spAutoFit/>
          </a:bodyPr>
          <a:lstStyle/>
          <a:p>
            <a:pPr marL="0" marR="0" lvl="0" indent="0" defTabSz="914400" eaLnBrk="1" fontAlgn="base" latinLnBrk="0" hangingPunct="1">
              <a:lnSpc>
                <a:spcPct val="100000"/>
              </a:lnSpc>
              <a:spcBef>
                <a:spcPts val="600"/>
              </a:spcBef>
              <a:spcAft>
                <a:spcPct val="0"/>
              </a:spcAft>
              <a:buClr>
                <a:srgbClr val="F0AB00"/>
              </a:buClr>
              <a:buSzPct val="80000"/>
              <a:buFontTx/>
              <a:buNone/>
              <a:tabLst/>
              <a:defRPr/>
            </a:pPr>
            <a:r>
              <a:rPr kumimoji="0" lang="en-US" sz="14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Reports help provide additional information and details on transactions on the Network in a comprehensive format.</a:t>
            </a:r>
          </a:p>
        </p:txBody>
      </p:sp>
      <p:sp>
        <p:nvSpPr>
          <p:cNvPr id="18" name="object 31">
            <a:hlinkClick r:id="rId3" action="ppaction://hlinksldjump"/>
            <a:extLst>
              <a:ext uri="{FF2B5EF4-FFF2-40B4-BE49-F238E27FC236}">
                <a16:creationId xmlns:a16="http://schemas.microsoft.com/office/drawing/2014/main" id="{324CFAC6-F260-4997-A060-6C62C8DE558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9" name="object 29">
            <a:hlinkClick r:id="rId3" action="ppaction://hlinksldjump"/>
            <a:extLst>
              <a:ext uri="{FF2B5EF4-FFF2-40B4-BE49-F238E27FC236}">
                <a16:creationId xmlns:a16="http://schemas.microsoft.com/office/drawing/2014/main" id="{4A85BE4A-57BB-4D44-8ECA-BAD8C2BEE44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0" name="object 31">
            <a:hlinkClick r:id="rId4" action="ppaction://hlinksldjump"/>
            <a:extLst>
              <a:ext uri="{FF2B5EF4-FFF2-40B4-BE49-F238E27FC236}">
                <a16:creationId xmlns:a16="http://schemas.microsoft.com/office/drawing/2014/main" id="{EB6B6097-82CD-479B-862E-4058BC000D8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1" name="object 48">
            <a:extLst>
              <a:ext uri="{FF2B5EF4-FFF2-40B4-BE49-F238E27FC236}">
                <a16:creationId xmlns:a16="http://schemas.microsoft.com/office/drawing/2014/main" id="{BA9752D6-ED2C-4436-808B-18CDA0AAAE0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2" name="object 31">
            <a:hlinkClick r:id="rId5" action="ppaction://hlinksldjump"/>
            <a:extLst>
              <a:ext uri="{FF2B5EF4-FFF2-40B4-BE49-F238E27FC236}">
                <a16:creationId xmlns:a16="http://schemas.microsoft.com/office/drawing/2014/main" id="{91F18DD6-D134-4FBD-91EE-87703E4DAA93}"/>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F3AC34A2-4C5C-4E11-B54D-1641135EEF1C}"/>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6" action="ppaction://hlinksldjump"/>
            <a:extLst>
              <a:ext uri="{FF2B5EF4-FFF2-40B4-BE49-F238E27FC236}">
                <a16:creationId xmlns:a16="http://schemas.microsoft.com/office/drawing/2014/main" id="{A0DE266B-D08C-40B7-9843-AFB2CCE36D4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5C269017-3812-44DD-8C49-C6BE6256363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Oval 26">
            <a:extLst>
              <a:ext uri="{FF2B5EF4-FFF2-40B4-BE49-F238E27FC236}">
                <a16:creationId xmlns:a16="http://schemas.microsoft.com/office/drawing/2014/main" id="{0AA19022-E4B5-4036-B890-EB4EF3E7C568}"/>
              </a:ext>
            </a:extLst>
          </p:cNvPr>
          <p:cNvSpPr/>
          <p:nvPr/>
        </p:nvSpPr>
        <p:spPr bwMode="gray">
          <a:xfrm>
            <a:off x="7330793" y="162366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1</a:t>
            </a:r>
          </a:p>
        </p:txBody>
      </p:sp>
      <p:sp>
        <p:nvSpPr>
          <p:cNvPr id="28" name="Oval 27">
            <a:extLst>
              <a:ext uri="{FF2B5EF4-FFF2-40B4-BE49-F238E27FC236}">
                <a16:creationId xmlns:a16="http://schemas.microsoft.com/office/drawing/2014/main" id="{A06488BA-49E7-4C9E-96C5-D1B3CB55DA6A}"/>
              </a:ext>
            </a:extLst>
          </p:cNvPr>
          <p:cNvSpPr/>
          <p:nvPr/>
        </p:nvSpPr>
        <p:spPr bwMode="gray">
          <a:xfrm>
            <a:off x="6667960" y="299634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2</a:t>
            </a:r>
          </a:p>
        </p:txBody>
      </p:sp>
    </p:spTree>
    <p:extLst>
      <p:ext uri="{BB962C8B-B14F-4D97-AF65-F5344CB8AC3E}">
        <p14:creationId xmlns:p14="http://schemas.microsoft.com/office/powerpoint/2010/main" val="140267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T-Mobile Invoice Restrictions</a:t>
            </a:r>
          </a:p>
        </p:txBody>
      </p:sp>
      <p:sp>
        <p:nvSpPr>
          <p:cNvPr id="11" name="object 31">
            <a:hlinkClick r:id="rId2" action="ppaction://hlinksldjump"/>
            <a:extLst>
              <a:ext uri="{FF2B5EF4-FFF2-40B4-BE49-F238E27FC236}">
                <a16:creationId xmlns:a16="http://schemas.microsoft.com/office/drawing/2014/main" id="{72C39337-B8FE-48C0-A669-89FAE287CFC8}"/>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2" name="object 29">
            <a:hlinkClick r:id="rId2" action="ppaction://hlinksldjump"/>
            <a:extLst>
              <a:ext uri="{FF2B5EF4-FFF2-40B4-BE49-F238E27FC236}">
                <a16:creationId xmlns:a16="http://schemas.microsoft.com/office/drawing/2014/main" id="{2794F44D-20F9-4363-87A3-CAE9B96BFDA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3" name="object 31">
            <a:hlinkClick r:id="rId3" action="ppaction://hlinksldjump"/>
            <a:extLst>
              <a:ext uri="{FF2B5EF4-FFF2-40B4-BE49-F238E27FC236}">
                <a16:creationId xmlns:a16="http://schemas.microsoft.com/office/drawing/2014/main" id="{63A61291-98C4-4A99-8619-70896CA2415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4" name="object 48">
            <a:extLst>
              <a:ext uri="{FF2B5EF4-FFF2-40B4-BE49-F238E27FC236}">
                <a16:creationId xmlns:a16="http://schemas.microsoft.com/office/drawing/2014/main" id="{EE1CD7DB-3FBF-40D6-BEA5-A09033C4E9D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5" name="object 31">
            <a:hlinkClick r:id="rId4" action="ppaction://hlinksldjump"/>
            <a:extLst>
              <a:ext uri="{FF2B5EF4-FFF2-40B4-BE49-F238E27FC236}">
                <a16:creationId xmlns:a16="http://schemas.microsoft.com/office/drawing/2014/main" id="{CA0FC4B5-AAEB-41FE-BDB6-43F03FAE9C9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6" name="object 31">
            <a:hlinkClick r:id="rId5" action="ppaction://hlinksldjump"/>
            <a:extLst>
              <a:ext uri="{FF2B5EF4-FFF2-40B4-BE49-F238E27FC236}">
                <a16:creationId xmlns:a16="http://schemas.microsoft.com/office/drawing/2014/main" id="{53C5447E-B582-4957-BFA3-B712700F2D6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7" name="object 31">
            <a:hlinkClick r:id="rId5" action="ppaction://hlinksldjump"/>
            <a:extLst>
              <a:ext uri="{FF2B5EF4-FFF2-40B4-BE49-F238E27FC236}">
                <a16:creationId xmlns:a16="http://schemas.microsoft.com/office/drawing/2014/main" id="{0EF4B0D0-4CF8-46FD-B867-2DDD409DBF48}"/>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211066E0-E6B0-44B3-85A7-4DDD251CCD0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 name="TextBox 2">
            <a:extLst>
              <a:ext uri="{FF2B5EF4-FFF2-40B4-BE49-F238E27FC236}">
                <a16:creationId xmlns:a16="http://schemas.microsoft.com/office/drawing/2014/main" id="{A102BDD3-CABF-4C58-A95B-3F8B95A7E0A1}"/>
              </a:ext>
            </a:extLst>
          </p:cNvPr>
          <p:cNvSpPr txBox="1"/>
          <p:nvPr/>
        </p:nvSpPr>
        <p:spPr>
          <a:xfrm>
            <a:off x="832943" y="981114"/>
            <a:ext cx="9535850" cy="2600712"/>
          </a:xfrm>
          <a:prstGeom prst="rect">
            <a:avLst/>
          </a:prstGeom>
          <a:noFill/>
        </p:spPr>
        <p:txBody>
          <a:bodyPr wrap="square" lIns="0" tIns="0" rIns="0" bIns="0" rtlCol="0">
            <a:spAutoFit/>
          </a:bodyPr>
          <a:lstStyle/>
          <a:p>
            <a:endParaRPr lang="en-US" dirty="0"/>
          </a:p>
          <a:p>
            <a:r>
              <a:rPr lang="en-US" sz="1800" dirty="0"/>
              <a:t>Invoice numbers are restricted to the following</a:t>
            </a:r>
          </a:p>
          <a:p>
            <a:endParaRPr lang="en-US" sz="1800" dirty="0"/>
          </a:p>
          <a:p>
            <a:pPr marL="887288" lvl="1" indent="-342900"/>
            <a:r>
              <a:rPr lang="en-US" sz="1400" dirty="0"/>
              <a:t>Alphanumeric characters only up to 16 digits</a:t>
            </a:r>
          </a:p>
          <a:p>
            <a:pPr marL="887288" lvl="1" indent="-342900"/>
            <a:r>
              <a:rPr lang="en-US" sz="1400" dirty="0"/>
              <a:t>Letters must be capitalized</a:t>
            </a:r>
          </a:p>
          <a:p>
            <a:pPr marL="887288" lvl="1" indent="-342900"/>
            <a:r>
              <a:rPr lang="en-US" sz="1400" dirty="0"/>
              <a:t>Cannot include leading zeros</a:t>
            </a:r>
          </a:p>
          <a:p>
            <a:pPr marL="887288" lvl="1" indent="-342900"/>
            <a:r>
              <a:rPr lang="en-US" sz="1400" dirty="0"/>
              <a:t>Underscores are not permitted</a:t>
            </a:r>
          </a:p>
          <a:p>
            <a:pPr marL="887288" lvl="1" indent="-342900"/>
            <a:r>
              <a:rPr lang="en-US" sz="1400" dirty="0"/>
              <a:t>Dashes are not permitted</a:t>
            </a:r>
          </a:p>
          <a:p>
            <a:pPr marL="887288" lvl="1" indent="-342900"/>
            <a:r>
              <a:rPr lang="en-US" sz="1400" dirty="0"/>
              <a:t>Special characters are not permitted. Examples: !@#$%^&amp;*</a:t>
            </a:r>
          </a:p>
          <a:p>
            <a:pPr marL="887288" lvl="1" indent="-342900"/>
            <a:r>
              <a:rPr lang="en-US" sz="1400" dirty="0"/>
              <a:t>Line item discounts are not allowed</a:t>
            </a:r>
          </a:p>
          <a:p>
            <a:pPr lvl="1">
              <a:buNone/>
            </a:pPr>
            <a:endParaRPr lang="en-US" sz="1400" dirty="0"/>
          </a:p>
        </p:txBody>
      </p:sp>
      <p:sp>
        <p:nvSpPr>
          <p:cNvPr id="7" name="TextBox 6">
            <a:extLst>
              <a:ext uri="{FF2B5EF4-FFF2-40B4-BE49-F238E27FC236}">
                <a16:creationId xmlns:a16="http://schemas.microsoft.com/office/drawing/2014/main" id="{7717C774-B1D7-4AD1-9025-AA5DAFC6CD19}"/>
              </a:ext>
            </a:extLst>
          </p:cNvPr>
          <p:cNvSpPr txBox="1"/>
          <p:nvPr/>
        </p:nvSpPr>
        <p:spPr>
          <a:xfrm>
            <a:off x="299075" y="3689608"/>
            <a:ext cx="10101809" cy="707886"/>
          </a:xfrm>
          <a:prstGeom prst="rect">
            <a:avLst/>
          </a:prstGeom>
          <a:noFill/>
        </p:spPr>
        <p:txBody>
          <a:bodyPr wrap="square" lIns="0" tIns="0" rIns="0" bIns="0" rtlCol="0">
            <a:spAutoFit/>
          </a:bodyPr>
          <a:lstStyle/>
          <a:p>
            <a:pPr lvl="1">
              <a:buNone/>
            </a:pPr>
            <a:r>
              <a:rPr lang="en-US" sz="1800" dirty="0"/>
              <a:t>Additional restrictions</a:t>
            </a:r>
          </a:p>
          <a:p>
            <a:pPr lvl="1">
              <a:buNone/>
            </a:pPr>
            <a:r>
              <a:rPr lang="en-US" sz="1400" dirty="0"/>
              <a:t>	</a:t>
            </a:r>
          </a:p>
          <a:p>
            <a:pPr lvl="1">
              <a:buNone/>
            </a:pPr>
            <a:endParaRPr lang="en-US" sz="1400" dirty="0">
              <a:solidFill>
                <a:srgbClr val="FF0000"/>
              </a:solidFill>
            </a:endParaRPr>
          </a:p>
        </p:txBody>
      </p:sp>
      <p:sp>
        <p:nvSpPr>
          <p:cNvPr id="4" name="TextBox 3">
            <a:extLst>
              <a:ext uri="{FF2B5EF4-FFF2-40B4-BE49-F238E27FC236}">
                <a16:creationId xmlns:a16="http://schemas.microsoft.com/office/drawing/2014/main" id="{CA03E0AE-ADF2-4C52-8718-91969510A1A8}"/>
              </a:ext>
            </a:extLst>
          </p:cNvPr>
          <p:cNvSpPr txBox="1"/>
          <p:nvPr/>
        </p:nvSpPr>
        <p:spPr>
          <a:xfrm>
            <a:off x="832943" y="4152829"/>
            <a:ext cx="9535850" cy="1508105"/>
          </a:xfrm>
          <a:prstGeom prst="rect">
            <a:avLst/>
          </a:prstGeom>
          <a:noFill/>
        </p:spPr>
        <p:txBody>
          <a:bodyPr wrap="square" lIns="0" tIns="0" rIns="0" bIns="0" rtlCol="0">
            <a:spAutoFit/>
          </a:bodyPr>
          <a:lstStyle/>
          <a:p>
            <a:pPr marL="830138" lvl="1" indent="-285750"/>
            <a:r>
              <a:rPr lang="en-US" sz="1400" dirty="0"/>
              <a:t>Part numbers are limited to 35 characters</a:t>
            </a:r>
          </a:p>
          <a:p>
            <a:pPr marL="830138" lvl="1" indent="-285750"/>
            <a:r>
              <a:rPr lang="en-US" sz="1400" dirty="0"/>
              <a:t>Payment terms cannot be altered</a:t>
            </a:r>
          </a:p>
          <a:p>
            <a:pPr marL="830138" lvl="1" indent="-285750"/>
            <a:r>
              <a:rPr lang="en-US" sz="1400" dirty="0"/>
              <a:t>Invoice attachment file names should be limited to 45 alphanumeric characters</a:t>
            </a:r>
          </a:p>
          <a:p>
            <a:pPr marL="830138" lvl="1" indent="-285750"/>
            <a:r>
              <a:rPr lang="en-US" sz="1400" dirty="0"/>
              <a:t>Invoices can be back dated up to 120 days. However, payment is issued per your company’s payment terms based on the date the invoice is received by T-Mobile.</a:t>
            </a:r>
          </a:p>
          <a:p>
            <a:pPr marL="830138" lvl="1" indent="-285750"/>
            <a:r>
              <a:rPr lang="en-US" sz="1400" dirty="0">
                <a:solidFill>
                  <a:srgbClr val="FF0000"/>
                </a:solidFill>
              </a:rPr>
              <a:t>Debit and Credit Line Items cannot be submitted on the same invoice. If a Credit Line is needed please create a Line-Item Credit Memo.</a:t>
            </a:r>
          </a:p>
        </p:txBody>
      </p:sp>
    </p:spTree>
    <p:extLst>
      <p:ext uri="{BB962C8B-B14F-4D97-AF65-F5344CB8AC3E}">
        <p14:creationId xmlns:p14="http://schemas.microsoft.com/office/powerpoint/2010/main" val="3554558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369460"/>
          </a:xfrm>
        </p:spPr>
        <p:txBody>
          <a:bodyPr/>
          <a:lstStyle/>
          <a:p>
            <a:r>
              <a:rPr lang="en-US" dirty="0"/>
              <a:t>Invoice Reports</a:t>
            </a:r>
          </a:p>
        </p:txBody>
      </p:sp>
      <p:pic>
        <p:nvPicPr>
          <p:cNvPr id="11" name="Picture 10">
            <a:extLst>
              <a:ext uri="{FF2B5EF4-FFF2-40B4-BE49-F238E27FC236}">
                <a16:creationId xmlns:a16="http://schemas.microsoft.com/office/drawing/2014/main" id="{3F68F47B-9213-4B90-8B82-B242F721A98C}"/>
              </a:ext>
            </a:extLst>
          </p:cNvPr>
          <p:cNvPicPr>
            <a:picLocks noChangeAspect="1"/>
          </p:cNvPicPr>
          <p:nvPr/>
        </p:nvPicPr>
        <p:blipFill>
          <a:blip r:embed="rId2"/>
          <a:stretch>
            <a:fillRect/>
          </a:stretch>
        </p:blipFill>
        <p:spPr>
          <a:xfrm>
            <a:off x="5808196" y="688731"/>
            <a:ext cx="4833137" cy="2488670"/>
          </a:xfrm>
          <a:prstGeom prst="rect">
            <a:avLst/>
          </a:prstGeom>
          <a:ln>
            <a:solidFill>
              <a:schemeClr val="tx1"/>
            </a:solidFill>
          </a:ln>
        </p:spPr>
      </p:pic>
      <p:pic>
        <p:nvPicPr>
          <p:cNvPr id="12" name="Picture 11">
            <a:extLst>
              <a:ext uri="{FF2B5EF4-FFF2-40B4-BE49-F238E27FC236}">
                <a16:creationId xmlns:a16="http://schemas.microsoft.com/office/drawing/2014/main" id="{23FF7DBA-9D85-4484-BB27-B08851774EBC}"/>
              </a:ext>
            </a:extLst>
          </p:cNvPr>
          <p:cNvPicPr>
            <a:picLocks noChangeAspect="1"/>
          </p:cNvPicPr>
          <p:nvPr/>
        </p:nvPicPr>
        <p:blipFill>
          <a:blip r:embed="rId3"/>
          <a:stretch>
            <a:fillRect/>
          </a:stretch>
        </p:blipFill>
        <p:spPr>
          <a:xfrm>
            <a:off x="7884160" y="2703657"/>
            <a:ext cx="1659640" cy="1919112"/>
          </a:xfrm>
          <a:prstGeom prst="rect">
            <a:avLst/>
          </a:prstGeom>
          <a:ln>
            <a:solidFill>
              <a:schemeClr val="tx1"/>
            </a:solidFill>
          </a:ln>
        </p:spPr>
      </p:pic>
      <p:pic>
        <p:nvPicPr>
          <p:cNvPr id="13" name="Picture 12">
            <a:extLst>
              <a:ext uri="{FF2B5EF4-FFF2-40B4-BE49-F238E27FC236}">
                <a16:creationId xmlns:a16="http://schemas.microsoft.com/office/drawing/2014/main" id="{C26D9D14-E125-4CEC-9D3F-95E96723C10F}"/>
              </a:ext>
            </a:extLst>
          </p:cNvPr>
          <p:cNvPicPr>
            <a:picLocks noChangeAspect="1"/>
          </p:cNvPicPr>
          <p:nvPr/>
        </p:nvPicPr>
        <p:blipFill>
          <a:blip r:embed="rId4"/>
          <a:stretch>
            <a:fillRect/>
          </a:stretch>
        </p:blipFill>
        <p:spPr>
          <a:xfrm>
            <a:off x="4195767" y="3530473"/>
            <a:ext cx="3652335" cy="1630209"/>
          </a:xfrm>
          <a:prstGeom prst="rect">
            <a:avLst/>
          </a:prstGeom>
          <a:ln>
            <a:solidFill>
              <a:schemeClr val="tx1"/>
            </a:solidFill>
          </a:ln>
        </p:spPr>
      </p:pic>
      <p:sp>
        <p:nvSpPr>
          <p:cNvPr id="14" name="Rectangle 13">
            <a:extLst>
              <a:ext uri="{FF2B5EF4-FFF2-40B4-BE49-F238E27FC236}">
                <a16:creationId xmlns:a16="http://schemas.microsoft.com/office/drawing/2014/main" id="{6FE518B5-8B9B-4C44-B928-812DBA941941}"/>
              </a:ext>
            </a:extLst>
          </p:cNvPr>
          <p:cNvSpPr/>
          <p:nvPr/>
        </p:nvSpPr>
        <p:spPr>
          <a:xfrm>
            <a:off x="499985" y="1419313"/>
            <a:ext cx="4708623" cy="1908215"/>
          </a:xfrm>
          <a:prstGeom prst="rect">
            <a:avLst/>
          </a:prstGeom>
        </p:spPr>
        <p:txBody>
          <a:bodyPr wrap="square">
            <a:spAutoFit/>
          </a:bodyPr>
          <a:lstStyle/>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Enter required information. Select an invoice Report Type — Failed Invoice or Invoice. </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Click </a:t>
            </a:r>
            <a:r>
              <a:rPr lang="en-US" sz="1400" b="1" dirty="0">
                <a:latin typeface="+mj-lt"/>
              </a:rPr>
              <a:t>Next</a:t>
            </a:r>
            <a:r>
              <a:rPr lang="en-US" sz="1400" dirty="0">
                <a:latin typeface="+mj-lt"/>
              </a:rPr>
              <a:t>.</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Specify Customer and Created Date in Criteria.</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Click Submit.</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You can view and download the report in CSV format when its status is Processed. </a:t>
            </a:r>
          </a:p>
        </p:txBody>
      </p:sp>
      <p:sp>
        <p:nvSpPr>
          <p:cNvPr id="15" name="Rectangle 14">
            <a:extLst>
              <a:ext uri="{FF2B5EF4-FFF2-40B4-BE49-F238E27FC236}">
                <a16:creationId xmlns:a16="http://schemas.microsoft.com/office/drawing/2014/main" id="{D7FE8DB8-8C24-4103-9F07-C77E8579198E}"/>
              </a:ext>
            </a:extLst>
          </p:cNvPr>
          <p:cNvSpPr/>
          <p:nvPr/>
        </p:nvSpPr>
        <p:spPr>
          <a:xfrm>
            <a:off x="499985" y="3873380"/>
            <a:ext cx="3695782" cy="738664"/>
          </a:xfrm>
          <a:prstGeom prst="rect">
            <a:avLst/>
          </a:prstGeom>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n-US" sz="1400" b="1" kern="0" dirty="0">
                <a:solidFill>
                  <a:sysClr val="windowText" lastClr="000000"/>
                </a:solidFill>
                <a:latin typeface="Arial" pitchFamily="34" charset="0"/>
                <a:cs typeface="Arial" pitchFamily="34" charset="0"/>
              </a:rPr>
              <a:t>Note: </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For more detailed instructions on generating reports, refer to the </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Help Center </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of your account.</a:t>
            </a:r>
          </a:p>
        </p:txBody>
      </p:sp>
      <p:sp>
        <p:nvSpPr>
          <p:cNvPr id="16" name="Oval 15">
            <a:extLst>
              <a:ext uri="{FF2B5EF4-FFF2-40B4-BE49-F238E27FC236}">
                <a16:creationId xmlns:a16="http://schemas.microsoft.com/office/drawing/2014/main" id="{69B2B703-94E0-4ABC-B0AF-217E9A3FFC3C}"/>
              </a:ext>
            </a:extLst>
          </p:cNvPr>
          <p:cNvSpPr/>
          <p:nvPr/>
        </p:nvSpPr>
        <p:spPr bwMode="gray">
          <a:xfrm>
            <a:off x="7522620" y="135218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EF812604-252A-48F9-99D6-75D0A1BF0BC8}"/>
              </a:ext>
            </a:extLst>
          </p:cNvPr>
          <p:cNvSpPr/>
          <p:nvPr/>
        </p:nvSpPr>
        <p:spPr bwMode="gray">
          <a:xfrm>
            <a:off x="8808380" y="2784784"/>
            <a:ext cx="20447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3</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A994BFB0-D141-43F1-8300-3D02BDBD36D5}"/>
              </a:ext>
            </a:extLst>
          </p:cNvPr>
          <p:cNvSpPr/>
          <p:nvPr/>
        </p:nvSpPr>
        <p:spPr bwMode="gray">
          <a:xfrm>
            <a:off x="5157764" y="418366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5</a:t>
            </a:r>
          </a:p>
        </p:txBody>
      </p:sp>
      <p:sp>
        <p:nvSpPr>
          <p:cNvPr id="20" name="Oval 19">
            <a:extLst>
              <a:ext uri="{FF2B5EF4-FFF2-40B4-BE49-F238E27FC236}">
                <a16:creationId xmlns:a16="http://schemas.microsoft.com/office/drawing/2014/main" id="{2EFF5FDB-5D6B-4CD8-9343-623D7E8E3C41}"/>
              </a:ext>
            </a:extLst>
          </p:cNvPr>
          <p:cNvSpPr/>
          <p:nvPr/>
        </p:nvSpPr>
        <p:spPr bwMode="gray">
          <a:xfrm>
            <a:off x="6629889" y="488157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6</a:t>
            </a:r>
          </a:p>
        </p:txBody>
      </p:sp>
      <p:sp>
        <p:nvSpPr>
          <p:cNvPr id="21" name="object 31">
            <a:hlinkClick r:id="rId5" action="ppaction://hlinksldjump"/>
            <a:extLst>
              <a:ext uri="{FF2B5EF4-FFF2-40B4-BE49-F238E27FC236}">
                <a16:creationId xmlns:a16="http://schemas.microsoft.com/office/drawing/2014/main" id="{EDBCB350-D541-40D9-A76B-D5586BCEA8D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5" action="ppaction://hlinksldjump"/>
            <a:extLst>
              <a:ext uri="{FF2B5EF4-FFF2-40B4-BE49-F238E27FC236}">
                <a16:creationId xmlns:a16="http://schemas.microsoft.com/office/drawing/2014/main" id="{28037D71-250F-4256-8BDC-878821E9BB2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44D50138-7C53-448A-96CF-11C598A748B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5248E0E4-470C-47FC-A0EE-ED6EC2FDD3C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7" action="ppaction://hlinksldjump"/>
            <a:extLst>
              <a:ext uri="{FF2B5EF4-FFF2-40B4-BE49-F238E27FC236}">
                <a16:creationId xmlns:a16="http://schemas.microsoft.com/office/drawing/2014/main" id="{9D462DC5-3EA5-4A5D-B457-DD7A598DADA2}"/>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C047C26D-D39A-4AFB-BC32-47DE40A011F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8" action="ppaction://hlinksldjump"/>
            <a:extLst>
              <a:ext uri="{FF2B5EF4-FFF2-40B4-BE49-F238E27FC236}">
                <a16:creationId xmlns:a16="http://schemas.microsoft.com/office/drawing/2014/main" id="{BF7BE372-55AD-466B-8C60-347F6883D4A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 action="ppaction://noaction"/>
            <a:extLst>
              <a:ext uri="{FF2B5EF4-FFF2-40B4-BE49-F238E27FC236}">
                <a16:creationId xmlns:a16="http://schemas.microsoft.com/office/drawing/2014/main" id="{9628ACF6-4E11-44C1-BCAB-3555660824D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0" name="Oval 29">
            <a:extLst>
              <a:ext uri="{FF2B5EF4-FFF2-40B4-BE49-F238E27FC236}">
                <a16:creationId xmlns:a16="http://schemas.microsoft.com/office/drawing/2014/main" id="{D6306628-4CB7-4A04-85E9-8DA1B69CC2D6}"/>
              </a:ext>
            </a:extLst>
          </p:cNvPr>
          <p:cNvSpPr/>
          <p:nvPr/>
        </p:nvSpPr>
        <p:spPr bwMode="gray">
          <a:xfrm>
            <a:off x="9277437" y="706159"/>
            <a:ext cx="20447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4</a:t>
            </a:r>
          </a:p>
        </p:txBody>
      </p:sp>
    </p:spTree>
    <p:extLst>
      <p:ext uri="{BB962C8B-B14F-4D97-AF65-F5344CB8AC3E}">
        <p14:creationId xmlns:p14="http://schemas.microsoft.com/office/powerpoint/2010/main" val="3342655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441B26-C126-45D4-AAD2-3A91E5AE18A9}"/>
              </a:ext>
            </a:extLst>
          </p:cNvPr>
          <p:cNvPicPr>
            <a:picLocks noChangeAspect="1"/>
          </p:cNvPicPr>
          <p:nvPr/>
        </p:nvPicPr>
        <p:blipFill>
          <a:blip r:embed="rId2"/>
          <a:stretch>
            <a:fillRect/>
          </a:stretch>
        </p:blipFill>
        <p:spPr>
          <a:xfrm>
            <a:off x="6849868" y="542977"/>
            <a:ext cx="1818247" cy="2921413"/>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369460"/>
          </a:xfrm>
        </p:spPr>
        <p:txBody>
          <a:bodyPr/>
          <a:lstStyle/>
          <a:p>
            <a:r>
              <a:rPr lang="en-US" dirty="0"/>
              <a:t>Invoice Archival</a:t>
            </a:r>
          </a:p>
        </p:txBody>
      </p:sp>
      <p:pic>
        <p:nvPicPr>
          <p:cNvPr id="11" name="Picture 10">
            <a:extLst>
              <a:ext uri="{FF2B5EF4-FFF2-40B4-BE49-F238E27FC236}">
                <a16:creationId xmlns:a16="http://schemas.microsoft.com/office/drawing/2014/main" id="{FFCF86C9-F0F5-441B-B02F-B2733BA8D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456" y="3558057"/>
            <a:ext cx="2089018" cy="914798"/>
          </a:xfrm>
          <a:prstGeom prst="rect">
            <a:avLst/>
          </a:prstGeom>
          <a:ln>
            <a:solidFill>
              <a:srgbClr val="000000"/>
            </a:solidFill>
          </a:ln>
        </p:spPr>
      </p:pic>
      <p:sp>
        <p:nvSpPr>
          <p:cNvPr id="12" name="TextBox 11">
            <a:extLst>
              <a:ext uri="{FF2B5EF4-FFF2-40B4-BE49-F238E27FC236}">
                <a16:creationId xmlns:a16="http://schemas.microsoft.com/office/drawing/2014/main" id="{C9AF7916-24C0-468B-8B1F-EB359B83EE4B}"/>
              </a:ext>
            </a:extLst>
          </p:cNvPr>
          <p:cNvSpPr txBox="1"/>
          <p:nvPr/>
        </p:nvSpPr>
        <p:spPr>
          <a:xfrm>
            <a:off x="475556" y="1005683"/>
            <a:ext cx="6139867" cy="5271841"/>
          </a:xfrm>
          <a:prstGeom prst="rect">
            <a:avLst/>
          </a:prstGeom>
          <a:noFill/>
        </p:spPr>
        <p:txBody>
          <a:bodyPr wrap="square" lIns="0" tIns="0" rIns="0" bIns="0" rtlCol="0">
            <a:noAutofit/>
          </a:bodyPr>
          <a:lstStyle/>
          <a:p>
            <a:pPr lvl="0">
              <a:lnSpc>
                <a:spcPts val="1700"/>
              </a:lnSpc>
              <a:spcAft>
                <a:spcPts val="600"/>
              </a:spcAft>
              <a:buClr>
                <a:srgbClr val="F0AB00"/>
              </a:buClr>
              <a:buSzPct val="120000"/>
            </a:pPr>
            <a:r>
              <a:rPr lang="en-US" altLang="en-US" sz="1400" dirty="0">
                <a:solidFill>
                  <a:srgbClr val="000000"/>
                </a:solidFill>
                <a:latin typeface="Arial" panose="020B0604020202020204" pitchFamily="34" charset="0"/>
                <a:cs typeface="Arial" panose="020B0604020202020204" pitchFamily="34" charset="0"/>
              </a:rPr>
              <a:t>Configuring invoice archiving allows you to specify the frequency, immediacy, and delivery of zipped invoice archives. </a:t>
            </a:r>
            <a:r>
              <a:rPr lang="en-US" altLang="ja-JP" sz="1400" dirty="0"/>
              <a:t>If you wish to utilize it, please follow these steps:</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t>Click the initials in the top-right corner of your home page to view the </a:t>
            </a:r>
            <a:r>
              <a:rPr lang="en-US" altLang="ja-JP" sz="1400" b="1" dirty="0"/>
              <a:t>Company Settings </a:t>
            </a:r>
            <a:r>
              <a:rPr lang="en-US" altLang="ja-JP" sz="1400" dirty="0"/>
              <a:t>Dropdown menu.</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t>Click on </a:t>
            </a:r>
            <a:r>
              <a:rPr lang="en-US" altLang="ja-JP" sz="1400" b="1" dirty="0"/>
              <a:t>Settings</a:t>
            </a:r>
            <a:r>
              <a:rPr lang="en-US" altLang="ja-JP" sz="1400" dirty="0"/>
              <a:t> under Company Settings and select </a:t>
            </a:r>
            <a:r>
              <a:rPr lang="en-US" altLang="ja-JP" sz="1400" b="1" dirty="0"/>
              <a:t>Electronic Order Routing</a:t>
            </a:r>
            <a:r>
              <a:rPr lang="en-US" altLang="ja-JP" sz="1400" dirty="0"/>
              <a:t>.</a:t>
            </a:r>
          </a:p>
          <a:p>
            <a:pPr marL="342900" indent="-342900">
              <a:lnSpc>
                <a:spcPts val="1700"/>
              </a:lnSpc>
              <a:spcBef>
                <a:spcPts val="0"/>
              </a:spcBef>
              <a:spcAft>
                <a:spcPts val="600"/>
              </a:spcAft>
              <a:buClr>
                <a:srgbClr val="F0AB00"/>
              </a:buClr>
              <a:buSzPct val="100000"/>
              <a:buAutoNum type="arabicPeriod"/>
            </a:pPr>
            <a:r>
              <a:rPr lang="en-US" sz="1400" dirty="0">
                <a:latin typeface="+mj-lt"/>
              </a:rPr>
              <a:t>Select the tab </a:t>
            </a:r>
            <a:r>
              <a:rPr lang="en-US" sz="1400" b="1" dirty="0">
                <a:latin typeface="+mj-lt"/>
              </a:rPr>
              <a:t>Tax Invoicing and Archiving.</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dirty="0">
                <a:latin typeface="+mj-lt"/>
              </a:rPr>
              <a:t>Scroll down to </a:t>
            </a:r>
            <a:r>
              <a:rPr lang="en-US" sz="1400" b="1" dirty="0">
                <a:latin typeface="+mj-lt"/>
              </a:rPr>
              <a:t>Invoice Archival</a:t>
            </a:r>
            <a:r>
              <a:rPr lang="en-US" sz="1400" dirty="0">
                <a:latin typeface="+mj-lt"/>
              </a:rPr>
              <a:t> and select the link for </a:t>
            </a:r>
            <a:r>
              <a:rPr lang="en-US" sz="1400" b="1" dirty="0">
                <a:latin typeface="+mj-lt"/>
              </a:rPr>
              <a:t>Configure Invoice Archival.</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dirty="0">
                <a:latin typeface="+mj-lt"/>
              </a:rPr>
              <a:t>Select </a:t>
            </a:r>
            <a:r>
              <a:rPr lang="en-US" sz="1400" b="1" dirty="0">
                <a:latin typeface="+mj-lt"/>
              </a:rPr>
              <a:t>frequency</a:t>
            </a:r>
            <a:r>
              <a:rPr lang="en-US" sz="1400" dirty="0">
                <a:latin typeface="+mj-lt"/>
              </a:rPr>
              <a:t> (Twice Daily, Daily, Weekly, Biweekly or Monthly), choose Archive Immediately to archive without waiting 30 days, and click </a:t>
            </a:r>
            <a:r>
              <a:rPr lang="en-US" sz="1400" b="1" dirty="0">
                <a:latin typeface="+mj-lt"/>
              </a:rPr>
              <a:t>Start</a:t>
            </a:r>
            <a:r>
              <a:rPr lang="en-US" sz="1400" dirty="0">
                <a:latin typeface="+mj-lt"/>
              </a:rPr>
              <a:t>.</a:t>
            </a:r>
          </a:p>
          <a:p>
            <a:pPr marL="406400" lvl="1" indent="-174625">
              <a:lnSpc>
                <a:spcPts val="1700"/>
              </a:lnSpc>
              <a:spcBef>
                <a:spcPts val="0"/>
              </a:spcBef>
              <a:spcAft>
                <a:spcPts val="600"/>
              </a:spcAft>
              <a:buClr>
                <a:srgbClr val="F0AB00"/>
              </a:buClr>
              <a:buFont typeface="Arial" panose="020B0604020202020204" pitchFamily="34" charset="0"/>
              <a:buChar char="•"/>
            </a:pPr>
            <a:r>
              <a:rPr lang="en-US" sz="1400" dirty="0">
                <a:latin typeface="+mj-lt"/>
              </a:rPr>
              <a:t>If you want Ariba to deliver automatically archived zip files to you, also enter an Archive Delivery URL (otherwise you can download invoices from your Outbox, section Archived Invoices).</a:t>
            </a:r>
          </a:p>
          <a:p>
            <a:pPr marL="406400" lvl="1" indent="-174625">
              <a:lnSpc>
                <a:spcPts val="1700"/>
              </a:lnSpc>
              <a:spcBef>
                <a:spcPts val="0"/>
              </a:spcBef>
              <a:spcAft>
                <a:spcPts val="600"/>
              </a:spcAft>
              <a:buClr>
                <a:srgbClr val="F0AB00"/>
              </a:buClr>
              <a:buFont typeface="Arial" panose="020B0604020202020204" pitchFamily="34" charset="0"/>
              <a:buChar char="•"/>
            </a:pPr>
            <a:r>
              <a:rPr lang="en-US" sz="1400" b="1" dirty="0">
                <a:latin typeface="Arial" pitchFamily="34" charset="0"/>
                <a:cs typeface="Arial" pitchFamily="34" charset="0"/>
              </a:rPr>
              <a:t>Note:  </a:t>
            </a:r>
            <a:r>
              <a:rPr lang="en-US" sz="1400" dirty="0">
                <a:solidFill>
                  <a:srgbClr val="000000"/>
                </a:solidFill>
                <a:latin typeface="Arial" pitchFamily="34" charset="0"/>
                <a:cs typeface="Arial" pitchFamily="34" charset="0"/>
              </a:rPr>
              <a:t>After </a:t>
            </a:r>
            <a:r>
              <a:rPr lang="en-US" sz="1400" b="1" dirty="0">
                <a:solidFill>
                  <a:srgbClr val="000000"/>
                </a:solidFill>
                <a:latin typeface="Arial" pitchFamily="34" charset="0"/>
                <a:cs typeface="Arial" pitchFamily="34" charset="0"/>
              </a:rPr>
              <a:t>Archive Immediately</a:t>
            </a:r>
            <a:r>
              <a:rPr lang="en-US" sz="1400" dirty="0">
                <a:solidFill>
                  <a:srgbClr val="000000"/>
                </a:solidFill>
                <a:latin typeface="Arial" pitchFamily="34" charset="0"/>
                <a:cs typeface="Arial" pitchFamily="34" charset="0"/>
              </a:rPr>
              <a:t> started you can either </a:t>
            </a:r>
            <a:r>
              <a:rPr lang="en-US" sz="1400" b="1" dirty="0">
                <a:solidFill>
                  <a:srgbClr val="000000"/>
                </a:solidFill>
                <a:latin typeface="Arial" pitchFamily="34" charset="0"/>
                <a:cs typeface="Arial" pitchFamily="34" charset="0"/>
              </a:rPr>
              <a:t>Stop</a:t>
            </a:r>
            <a:r>
              <a:rPr lang="en-US" sz="1400" dirty="0">
                <a:solidFill>
                  <a:srgbClr val="000000"/>
                </a:solidFill>
                <a:latin typeface="Arial" pitchFamily="34" charset="0"/>
                <a:cs typeface="Arial" pitchFamily="34" charset="0"/>
              </a:rPr>
              <a:t> it or </a:t>
            </a:r>
            <a:r>
              <a:rPr lang="en-US" sz="1400" b="1" dirty="0">
                <a:solidFill>
                  <a:srgbClr val="000000"/>
                </a:solidFill>
                <a:latin typeface="Arial" pitchFamily="34" charset="0"/>
                <a:cs typeface="Arial" pitchFamily="34" charset="0"/>
              </a:rPr>
              <a:t>Update Frequency </a:t>
            </a:r>
            <a:r>
              <a:rPr lang="en-US" sz="1400" dirty="0">
                <a:solidFill>
                  <a:srgbClr val="000000"/>
                </a:solidFill>
                <a:latin typeface="Arial" pitchFamily="34" charset="0"/>
                <a:cs typeface="Arial" pitchFamily="34" charset="0"/>
              </a:rPr>
              <a:t>any time.</a:t>
            </a:r>
          </a:p>
          <a:p>
            <a:pPr marL="342900" indent="-342900" fontAlgn="auto">
              <a:lnSpc>
                <a:spcPts val="1700"/>
              </a:lnSpc>
              <a:spcAft>
                <a:spcPts val="600"/>
              </a:spcAft>
              <a:buClr>
                <a:srgbClr val="F0AB00"/>
              </a:buClr>
              <a:buSzPct val="100000"/>
              <a:buFont typeface="+mj-lt"/>
              <a:buAutoNum type="arabicPeriod"/>
              <a:defRPr/>
            </a:pPr>
            <a:r>
              <a:rPr lang="en-US" sz="1400" dirty="0">
                <a:latin typeface="+mj-lt"/>
              </a:rPr>
              <a:t>You may navigate back to the </a:t>
            </a:r>
            <a:r>
              <a:rPr lang="en-US" sz="1400" b="1" dirty="0">
                <a:latin typeface="+mj-lt"/>
              </a:rPr>
              <a:t>Tax Invoicing and Archiving</a:t>
            </a:r>
            <a:r>
              <a:rPr lang="en-US" sz="1400" dirty="0">
                <a:latin typeface="+mj-lt"/>
              </a:rPr>
              <a:t> screen in order to subscribe to </a:t>
            </a:r>
            <a:r>
              <a:rPr lang="en-US" sz="1400" b="1" dirty="0">
                <a:latin typeface="+mj-lt"/>
              </a:rPr>
              <a:t>Long-Term Document Archiving</a:t>
            </a:r>
            <a:r>
              <a:rPr lang="en-US" sz="1400" dirty="0">
                <a:latin typeface="+mj-lt"/>
              </a:rPr>
              <a:t> for an integrated archiving solution. (More details within the Terms and Policies link.)</a:t>
            </a:r>
            <a:br>
              <a:rPr lang="en-US" sz="1200" dirty="0">
                <a:latin typeface="+mj-lt"/>
              </a:rPr>
            </a:br>
            <a:endParaRPr lang="en-US" sz="1200" dirty="0">
              <a:latin typeface="+mj-lt"/>
            </a:endParaRPr>
          </a:p>
        </p:txBody>
      </p:sp>
      <p:grpSp>
        <p:nvGrpSpPr>
          <p:cNvPr id="13" name="Group 12">
            <a:extLst>
              <a:ext uri="{FF2B5EF4-FFF2-40B4-BE49-F238E27FC236}">
                <a16:creationId xmlns:a16="http://schemas.microsoft.com/office/drawing/2014/main" id="{EFD665F2-B1A2-4B0D-B36A-6579B2918389}"/>
              </a:ext>
            </a:extLst>
          </p:cNvPr>
          <p:cNvGrpSpPr/>
          <p:nvPr/>
        </p:nvGrpSpPr>
        <p:grpSpPr>
          <a:xfrm>
            <a:off x="6835117" y="2303493"/>
            <a:ext cx="4466831" cy="2988367"/>
            <a:chOff x="3502343" y="2025295"/>
            <a:chExt cx="4466831" cy="2988367"/>
          </a:xfrm>
        </p:grpSpPr>
        <p:pic>
          <p:nvPicPr>
            <p:cNvPr id="14" name="Picture 13">
              <a:extLst>
                <a:ext uri="{FF2B5EF4-FFF2-40B4-BE49-F238E27FC236}">
                  <a16:creationId xmlns:a16="http://schemas.microsoft.com/office/drawing/2014/main" id="{B52F9A8C-D124-4363-AE14-138ACE66D485}"/>
                </a:ext>
              </a:extLst>
            </p:cNvPr>
            <p:cNvPicPr>
              <a:picLocks noChangeAspect="1"/>
            </p:cNvPicPr>
            <p:nvPr/>
          </p:nvPicPr>
          <p:blipFill>
            <a:blip r:embed="rId4"/>
            <a:stretch>
              <a:fillRect/>
            </a:stretch>
          </p:blipFill>
          <p:spPr>
            <a:xfrm>
              <a:off x="5487407" y="2025295"/>
              <a:ext cx="2481767" cy="2988367"/>
            </a:xfrm>
            <a:prstGeom prst="rect">
              <a:avLst/>
            </a:prstGeom>
            <a:ln>
              <a:solidFill>
                <a:schemeClr val="tx1"/>
              </a:solidFill>
            </a:ln>
            <a:effectLst/>
          </p:spPr>
        </p:pic>
        <p:sp>
          <p:nvSpPr>
            <p:cNvPr id="15" name="Oval 14">
              <a:extLst>
                <a:ext uri="{FF2B5EF4-FFF2-40B4-BE49-F238E27FC236}">
                  <a16:creationId xmlns:a16="http://schemas.microsoft.com/office/drawing/2014/main" id="{430E326E-0B1D-4EA1-B484-EF2CDF3659A4}"/>
                </a:ext>
              </a:extLst>
            </p:cNvPr>
            <p:cNvSpPr/>
            <p:nvPr/>
          </p:nvSpPr>
          <p:spPr bwMode="gray">
            <a:xfrm>
              <a:off x="3502343" y="38841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6" name="Group 15">
            <a:extLst>
              <a:ext uri="{FF2B5EF4-FFF2-40B4-BE49-F238E27FC236}">
                <a16:creationId xmlns:a16="http://schemas.microsoft.com/office/drawing/2014/main" id="{AFD3FBBA-62C7-40A7-A704-1675D31DF1B1}"/>
              </a:ext>
            </a:extLst>
          </p:cNvPr>
          <p:cNvGrpSpPr/>
          <p:nvPr/>
        </p:nvGrpSpPr>
        <p:grpSpPr>
          <a:xfrm>
            <a:off x="7055384" y="5400245"/>
            <a:ext cx="3967819" cy="704045"/>
            <a:chOff x="4744381" y="5095362"/>
            <a:chExt cx="3967819" cy="704045"/>
          </a:xfrm>
        </p:grpSpPr>
        <p:pic>
          <p:nvPicPr>
            <p:cNvPr id="18" name="Picture 17">
              <a:extLst>
                <a:ext uri="{FF2B5EF4-FFF2-40B4-BE49-F238E27FC236}">
                  <a16:creationId xmlns:a16="http://schemas.microsoft.com/office/drawing/2014/main" id="{E92D9986-EF2D-474C-A3D0-E6034AAD833A}"/>
                </a:ext>
              </a:extLst>
            </p:cNvPr>
            <p:cNvPicPr>
              <a:picLocks noChangeAspect="1"/>
            </p:cNvPicPr>
            <p:nvPr/>
          </p:nvPicPr>
          <p:blipFill rotWithShape="1">
            <a:blip r:embed="rId5"/>
            <a:srcRect r="25552"/>
            <a:stretch/>
          </p:blipFill>
          <p:spPr>
            <a:xfrm>
              <a:off x="4744381" y="5095362"/>
              <a:ext cx="3967819" cy="704045"/>
            </a:xfrm>
            <a:prstGeom prst="rect">
              <a:avLst/>
            </a:prstGeom>
            <a:ln>
              <a:solidFill>
                <a:schemeClr val="tx1"/>
              </a:solidFill>
            </a:ln>
            <a:effectLst/>
          </p:spPr>
        </p:pic>
        <p:sp>
          <p:nvSpPr>
            <p:cNvPr id="19" name="Oval 18">
              <a:extLst>
                <a:ext uri="{FF2B5EF4-FFF2-40B4-BE49-F238E27FC236}">
                  <a16:creationId xmlns:a16="http://schemas.microsoft.com/office/drawing/2014/main" id="{69C7D194-F44F-4F20-A74F-54D279949103}"/>
                </a:ext>
              </a:extLst>
            </p:cNvPr>
            <p:cNvSpPr/>
            <p:nvPr/>
          </p:nvSpPr>
          <p:spPr bwMode="gray">
            <a:xfrm>
              <a:off x="4774593" y="533784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6</a:t>
              </a:r>
            </a:p>
          </p:txBody>
        </p:sp>
      </p:grpSp>
      <p:sp>
        <p:nvSpPr>
          <p:cNvPr id="20" name="Oval 19">
            <a:extLst>
              <a:ext uri="{FF2B5EF4-FFF2-40B4-BE49-F238E27FC236}">
                <a16:creationId xmlns:a16="http://schemas.microsoft.com/office/drawing/2014/main" id="{2C3D1D12-1CF0-4152-B879-9772B8C5C7F3}"/>
              </a:ext>
            </a:extLst>
          </p:cNvPr>
          <p:cNvSpPr/>
          <p:nvPr/>
        </p:nvSpPr>
        <p:spPr bwMode="gray">
          <a:xfrm>
            <a:off x="10061064" y="311592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 name="object 31">
            <a:hlinkClick r:id="rId6" action="ppaction://hlinksldjump"/>
            <a:extLst>
              <a:ext uri="{FF2B5EF4-FFF2-40B4-BE49-F238E27FC236}">
                <a16:creationId xmlns:a16="http://schemas.microsoft.com/office/drawing/2014/main" id="{1EB01464-4E06-48C1-AE33-B6D5DDCF6D1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6" action="ppaction://hlinksldjump"/>
            <a:extLst>
              <a:ext uri="{FF2B5EF4-FFF2-40B4-BE49-F238E27FC236}">
                <a16:creationId xmlns:a16="http://schemas.microsoft.com/office/drawing/2014/main" id="{14CF1001-3CC3-4047-BEA4-87D11B76753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7" action="ppaction://hlinksldjump"/>
            <a:extLst>
              <a:ext uri="{FF2B5EF4-FFF2-40B4-BE49-F238E27FC236}">
                <a16:creationId xmlns:a16="http://schemas.microsoft.com/office/drawing/2014/main" id="{1301B405-B7D3-426E-AA73-A922270A3E55}"/>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C89144D3-78EC-4E1B-BE22-64781FD88CB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8" action="ppaction://hlinksldjump"/>
            <a:extLst>
              <a:ext uri="{FF2B5EF4-FFF2-40B4-BE49-F238E27FC236}">
                <a16:creationId xmlns:a16="http://schemas.microsoft.com/office/drawing/2014/main" id="{CCA4DAB4-3C73-4D84-8758-CAFF92EB5B79}"/>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B6C393F0-E512-49F5-B168-082BBBF07EB4}"/>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8CB66DC6-CECA-4749-851A-5E5D6C57D7C1}"/>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 action="ppaction://noaction"/>
            <a:extLst>
              <a:ext uri="{FF2B5EF4-FFF2-40B4-BE49-F238E27FC236}">
                <a16:creationId xmlns:a16="http://schemas.microsoft.com/office/drawing/2014/main" id="{2DF97AD4-78D0-48F2-911F-1C16049736E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0" name="Rectangle 29">
            <a:extLst>
              <a:ext uri="{FF2B5EF4-FFF2-40B4-BE49-F238E27FC236}">
                <a16:creationId xmlns:a16="http://schemas.microsoft.com/office/drawing/2014/main" id="{5A358BEE-C269-479C-93DB-0748BFB1C508}"/>
              </a:ext>
            </a:extLst>
          </p:cNvPr>
          <p:cNvSpPr/>
          <p:nvPr/>
        </p:nvSpPr>
        <p:spPr bwMode="gray">
          <a:xfrm>
            <a:off x="6473457" y="1402372"/>
            <a:ext cx="478680" cy="102503"/>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highlight>
                <a:srgbClr val="FFFFFF"/>
              </a:highlight>
              <a:ea typeface="Arial Unicode MS" pitchFamily="34" charset="-128"/>
              <a:cs typeface="Arial Unicode MS" pitchFamily="34" charset="-128"/>
            </a:endParaRPr>
          </a:p>
        </p:txBody>
      </p:sp>
      <p:sp>
        <p:nvSpPr>
          <p:cNvPr id="32" name="Oval 31">
            <a:extLst>
              <a:ext uri="{FF2B5EF4-FFF2-40B4-BE49-F238E27FC236}">
                <a16:creationId xmlns:a16="http://schemas.microsoft.com/office/drawing/2014/main" id="{5725FBCF-1C12-4368-A059-120D852C0526}"/>
              </a:ext>
            </a:extLst>
          </p:cNvPr>
          <p:cNvSpPr/>
          <p:nvPr/>
        </p:nvSpPr>
        <p:spPr bwMode="gray">
          <a:xfrm>
            <a:off x="8253252" y="50400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B973B594-4FE2-48CA-BB99-1C850633437B}"/>
              </a:ext>
            </a:extLst>
          </p:cNvPr>
          <p:cNvPicPr>
            <a:picLocks noChangeAspect="1"/>
          </p:cNvPicPr>
          <p:nvPr/>
        </p:nvPicPr>
        <p:blipFill>
          <a:blip r:embed="rId10"/>
          <a:stretch>
            <a:fillRect/>
          </a:stretch>
        </p:blipFill>
        <p:spPr>
          <a:xfrm>
            <a:off x="8933703" y="1511082"/>
            <a:ext cx="2162393" cy="543399"/>
          </a:xfrm>
          <a:prstGeom prst="rect">
            <a:avLst/>
          </a:prstGeom>
        </p:spPr>
      </p:pic>
      <p:sp>
        <p:nvSpPr>
          <p:cNvPr id="33" name="Oval 32">
            <a:extLst>
              <a:ext uri="{FF2B5EF4-FFF2-40B4-BE49-F238E27FC236}">
                <a16:creationId xmlns:a16="http://schemas.microsoft.com/office/drawing/2014/main" id="{D7646C9E-1DDE-4337-A70F-AA5B1D19A861}"/>
              </a:ext>
            </a:extLst>
          </p:cNvPr>
          <p:cNvSpPr/>
          <p:nvPr/>
        </p:nvSpPr>
        <p:spPr bwMode="gray">
          <a:xfrm>
            <a:off x="10705627" y="182036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29" name="Oval 28">
            <a:extLst>
              <a:ext uri="{FF2B5EF4-FFF2-40B4-BE49-F238E27FC236}">
                <a16:creationId xmlns:a16="http://schemas.microsoft.com/office/drawing/2014/main" id="{8C09D63B-95C3-411A-BFFB-9C6D021693DB}"/>
              </a:ext>
            </a:extLst>
          </p:cNvPr>
          <p:cNvSpPr/>
          <p:nvPr/>
        </p:nvSpPr>
        <p:spPr bwMode="gray">
          <a:xfrm>
            <a:off x="8143118" y="217529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31" name="Oval 30">
            <a:extLst>
              <a:ext uri="{FF2B5EF4-FFF2-40B4-BE49-F238E27FC236}">
                <a16:creationId xmlns:a16="http://schemas.microsoft.com/office/drawing/2014/main" id="{E50B8379-0964-4414-8CE5-9C0D55DC0CD2}"/>
              </a:ext>
            </a:extLst>
          </p:cNvPr>
          <p:cNvSpPr/>
          <p:nvPr/>
        </p:nvSpPr>
        <p:spPr bwMode="gray">
          <a:xfrm>
            <a:off x="6786220" y="218475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Tree>
    <p:extLst>
      <p:ext uri="{BB962C8B-B14F-4D97-AF65-F5344CB8AC3E}">
        <p14:creationId xmlns:p14="http://schemas.microsoft.com/office/powerpoint/2010/main" val="2022174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bwMode="gray">
          <a:xfrm>
            <a:off x="4252429" y="2967442"/>
            <a:ext cx="3690316" cy="923116"/>
          </a:xfrm>
        </p:spPr>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9D4114-DA8C-454D-8C52-268BECD33AA5}"/>
              </a:ext>
            </a:extLst>
          </p:cNvPr>
          <p:cNvPicPr>
            <a:picLocks noChangeAspect="1"/>
          </p:cNvPicPr>
          <p:nvPr/>
        </p:nvPicPr>
        <p:blipFill>
          <a:blip r:embed="rId2"/>
          <a:stretch>
            <a:fillRect/>
          </a:stretch>
        </p:blipFill>
        <p:spPr>
          <a:xfrm>
            <a:off x="6562901" y="3004250"/>
            <a:ext cx="1856948" cy="1795307"/>
          </a:xfrm>
          <a:prstGeom prst="rect">
            <a:avLst/>
          </a:prstGeom>
        </p:spPr>
      </p:pic>
      <p:pic>
        <p:nvPicPr>
          <p:cNvPr id="7" name="Picture 6">
            <a:extLst>
              <a:ext uri="{FF2B5EF4-FFF2-40B4-BE49-F238E27FC236}">
                <a16:creationId xmlns:a16="http://schemas.microsoft.com/office/drawing/2014/main" id="{923C0403-38DE-42F1-BCF5-5E666A00D4EA}"/>
              </a:ext>
            </a:extLst>
          </p:cNvPr>
          <p:cNvPicPr>
            <a:picLocks noChangeAspect="1"/>
          </p:cNvPicPr>
          <p:nvPr/>
        </p:nvPicPr>
        <p:blipFill>
          <a:blip r:embed="rId3"/>
          <a:stretch>
            <a:fillRect/>
          </a:stretch>
        </p:blipFill>
        <p:spPr>
          <a:xfrm>
            <a:off x="8556001" y="456176"/>
            <a:ext cx="2053527" cy="3299440"/>
          </a:xfrm>
          <a:prstGeom prst="rect">
            <a:avLst/>
          </a:prstGeom>
        </p:spPr>
      </p:pic>
      <p:pic>
        <p:nvPicPr>
          <p:cNvPr id="5" name="Picture 4">
            <a:extLst>
              <a:ext uri="{FF2B5EF4-FFF2-40B4-BE49-F238E27FC236}">
                <a16:creationId xmlns:a16="http://schemas.microsoft.com/office/drawing/2014/main" id="{B6E812FE-7ADE-4608-B5C0-97825D20004C}"/>
              </a:ext>
            </a:extLst>
          </p:cNvPr>
          <p:cNvPicPr>
            <a:picLocks noChangeAspect="1"/>
          </p:cNvPicPr>
          <p:nvPr/>
        </p:nvPicPr>
        <p:blipFill>
          <a:blip r:embed="rId4"/>
          <a:stretch>
            <a:fillRect/>
          </a:stretch>
        </p:blipFill>
        <p:spPr>
          <a:xfrm>
            <a:off x="6418479" y="456176"/>
            <a:ext cx="1974311" cy="2410623"/>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Review T-Mobile  Invoice Rules</a:t>
            </a:r>
          </a:p>
        </p:txBody>
      </p:sp>
      <p:sp>
        <p:nvSpPr>
          <p:cNvPr id="11" name="Text Placeholder 5">
            <a:extLst>
              <a:ext uri="{FF2B5EF4-FFF2-40B4-BE49-F238E27FC236}">
                <a16:creationId xmlns:a16="http://schemas.microsoft.com/office/drawing/2014/main" id="{59121326-05A7-446E-A201-62C390B5E64A}"/>
              </a:ext>
            </a:extLst>
          </p:cNvPr>
          <p:cNvSpPr txBox="1">
            <a:spLocks/>
          </p:cNvSpPr>
          <p:nvPr/>
        </p:nvSpPr>
        <p:spPr>
          <a:xfrm>
            <a:off x="504000" y="1512000"/>
            <a:ext cx="5865695" cy="5131558"/>
          </a:xfrm>
          <a:prstGeom prst="rect">
            <a:avLst/>
          </a:prstGeom>
          <a:noFill/>
        </p:spPr>
        <p:txBody>
          <a:bodyPr wrap="square" lIns="0" tIns="0" rIns="0" bIns="0" rtlCol="0">
            <a:noAutofit/>
          </a:bodyPr>
          <a:lstStyle>
            <a:lvl1pPr marL="0" indent="0" algn="l" defTabSz="1088567" rtl="0" eaLnBrk="1" latinLnBrk="0" hangingPunct="1">
              <a:spcBef>
                <a:spcPts val="1800"/>
              </a:spcBef>
              <a:buClr>
                <a:schemeClr val="accent1"/>
              </a:buClr>
              <a:buSzPct val="80000"/>
              <a:buFontTx/>
              <a:buNone/>
              <a:defRPr sz="2001" b="0" kern="1200">
                <a:solidFill>
                  <a:schemeClr val="tx1"/>
                </a:solidFill>
                <a:latin typeface="+mn-lt"/>
                <a:ea typeface="+mn-ea"/>
                <a:cs typeface="+mn-cs"/>
              </a:defRPr>
            </a:lvl1pPr>
            <a:lvl2pPr marL="179965" indent="-179965" algn="l" defTabSz="1088567"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7" indent="-179389" algn="l" defTabSz="1088567"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6" indent="-179965" algn="l" defTabSz="1088567"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62" indent="-179965" algn="l" defTabSz="1088567"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60"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6pPr>
            <a:lvl7pPr marL="3537843"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7pPr>
            <a:lvl8pPr marL="4082126"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8pPr>
            <a:lvl9pPr marL="4626411"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9pPr>
          </a:lstStyle>
          <a:p>
            <a:pPr fontAlgn="base">
              <a:lnSpc>
                <a:spcPts val="2000"/>
              </a:lnSpc>
              <a:spcBef>
                <a:spcPts val="0"/>
              </a:spcBef>
              <a:spcAft>
                <a:spcPts val="600"/>
              </a:spcAft>
              <a:buClr>
                <a:srgbClr val="F0AB00"/>
              </a:buClr>
              <a:buSzPct val="120000"/>
            </a:pPr>
            <a:r>
              <a:rPr lang="en-US" altLang="ja-JP" sz="1400" dirty="0">
                <a:latin typeface="+mj-lt"/>
              </a:rPr>
              <a:t>These rules determine what you can enter when you create invoices.</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Login to your Ariba Network account via </a:t>
            </a:r>
            <a:r>
              <a:rPr lang="en-US" altLang="ja-JP" sz="1400" b="1" dirty="0">
                <a:latin typeface="+mj-lt"/>
              </a:rPr>
              <a:t>supplier.ariba.com</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Click the initials in the top-right corner of your home page to view the </a:t>
            </a:r>
            <a:r>
              <a:rPr lang="en-US" altLang="ja-JP" sz="1400" b="1" dirty="0">
                <a:latin typeface="+mj-lt"/>
              </a:rPr>
              <a:t>Company Settings </a:t>
            </a:r>
            <a:r>
              <a:rPr lang="en-US" altLang="ja-JP" sz="1400" dirty="0">
                <a:latin typeface="+mj-lt"/>
              </a:rPr>
              <a:t>Dropdown menu.</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Click on </a:t>
            </a:r>
            <a:r>
              <a:rPr lang="en-US" altLang="ja-JP" sz="1400" b="1" dirty="0">
                <a:latin typeface="+mj-lt"/>
              </a:rPr>
              <a:t>Settings</a:t>
            </a:r>
            <a:r>
              <a:rPr lang="en-US" altLang="ja-JP" sz="1400" dirty="0">
                <a:latin typeface="+mj-lt"/>
              </a:rPr>
              <a:t> under Company Settings and select </a:t>
            </a:r>
            <a:r>
              <a:rPr lang="en-US" altLang="ja-JP" sz="1400" b="1" dirty="0">
                <a:latin typeface="+mj-lt"/>
              </a:rPr>
              <a:t>Customer Relationships</a:t>
            </a:r>
            <a:r>
              <a:rPr lang="en-US" altLang="ja-JP" sz="1400" dirty="0">
                <a:latin typeface="+mj-lt"/>
              </a:rPr>
              <a:t>.</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A list of your Customers is displayed. Click the name of your customer (</a:t>
            </a:r>
            <a:r>
              <a:rPr lang="en-US" sz="1400" dirty="0"/>
              <a:t>T-Mobile ).</a:t>
            </a:r>
            <a:endParaRPr lang="en-US" altLang="ja-JP" sz="1400" dirty="0">
              <a:latin typeface="+mj-lt"/>
            </a:endParaRP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Scroll down to the </a:t>
            </a:r>
            <a:r>
              <a:rPr lang="en-US" altLang="ja-JP" sz="1400" b="1" dirty="0">
                <a:latin typeface="+mj-lt"/>
              </a:rPr>
              <a:t>Invoice Setup </a:t>
            </a:r>
            <a:r>
              <a:rPr lang="en-US" altLang="ja-JP" sz="1400" dirty="0">
                <a:latin typeface="+mj-lt"/>
              </a:rPr>
              <a:t>section and view the </a:t>
            </a:r>
            <a:r>
              <a:rPr lang="en-US" altLang="ja-JP" sz="1400" b="1" dirty="0">
                <a:latin typeface="+mj-lt"/>
              </a:rPr>
              <a:t>General Invoice Rules</a:t>
            </a:r>
            <a:r>
              <a:rPr lang="en-US" altLang="ja-JP" sz="1400" dirty="0">
                <a:latin typeface="+mj-lt"/>
              </a:rPr>
              <a:t>.</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Click </a:t>
            </a:r>
            <a:r>
              <a:rPr lang="en-US" altLang="ja-JP" sz="1400" b="1" dirty="0">
                <a:latin typeface="+mj-lt"/>
              </a:rPr>
              <a:t>Close</a:t>
            </a:r>
            <a:r>
              <a:rPr lang="en-US" altLang="ja-JP" sz="1400" dirty="0">
                <a:latin typeface="+mj-lt"/>
              </a:rPr>
              <a:t> when finished.</a:t>
            </a:r>
            <a:endParaRPr lang="en-US" sz="1400" dirty="0">
              <a:latin typeface="+mj-lt"/>
            </a:endParaRPr>
          </a:p>
        </p:txBody>
      </p:sp>
      <p:grpSp>
        <p:nvGrpSpPr>
          <p:cNvPr id="12" name="Group 11">
            <a:extLst>
              <a:ext uri="{FF2B5EF4-FFF2-40B4-BE49-F238E27FC236}">
                <a16:creationId xmlns:a16="http://schemas.microsoft.com/office/drawing/2014/main" id="{D83B17EC-0705-4982-8B36-42CEC33CCC3E}"/>
              </a:ext>
            </a:extLst>
          </p:cNvPr>
          <p:cNvGrpSpPr/>
          <p:nvPr/>
        </p:nvGrpSpPr>
        <p:grpSpPr>
          <a:xfrm>
            <a:off x="6580756" y="4358777"/>
            <a:ext cx="4534059" cy="1995223"/>
            <a:chOff x="457260" y="3885386"/>
            <a:chExt cx="4534059" cy="1995223"/>
          </a:xfrm>
        </p:grpSpPr>
        <p:pic>
          <p:nvPicPr>
            <p:cNvPr id="15" name="Picture 14">
              <a:extLst>
                <a:ext uri="{FF2B5EF4-FFF2-40B4-BE49-F238E27FC236}">
                  <a16:creationId xmlns:a16="http://schemas.microsoft.com/office/drawing/2014/main" id="{6FABDBA2-E605-4D87-B88C-704DBC278EA7}"/>
                </a:ext>
              </a:extLst>
            </p:cNvPr>
            <p:cNvPicPr>
              <a:picLocks noChangeAspect="1"/>
            </p:cNvPicPr>
            <p:nvPr/>
          </p:nvPicPr>
          <p:blipFill>
            <a:blip r:embed="rId5"/>
            <a:stretch>
              <a:fillRect/>
            </a:stretch>
          </p:blipFill>
          <p:spPr>
            <a:xfrm>
              <a:off x="1108856" y="4314001"/>
              <a:ext cx="3882463" cy="1566608"/>
            </a:xfrm>
            <a:prstGeom prst="rect">
              <a:avLst/>
            </a:prstGeom>
            <a:ln>
              <a:solidFill>
                <a:schemeClr val="tx1"/>
              </a:solidFill>
            </a:ln>
            <a:effectLst/>
          </p:spPr>
        </p:pic>
        <p:sp>
          <p:nvSpPr>
            <p:cNvPr id="17" name="Oval 16">
              <a:extLst>
                <a:ext uri="{FF2B5EF4-FFF2-40B4-BE49-F238E27FC236}">
                  <a16:creationId xmlns:a16="http://schemas.microsoft.com/office/drawing/2014/main" id="{B88BAEFF-5EB5-4615-AD83-D533D0F8C5E8}"/>
                </a:ext>
              </a:extLst>
            </p:cNvPr>
            <p:cNvSpPr/>
            <p:nvPr/>
          </p:nvSpPr>
          <p:spPr bwMode="gray">
            <a:xfrm>
              <a:off x="457260" y="388538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Oval 17">
              <a:extLst>
                <a:ext uri="{FF2B5EF4-FFF2-40B4-BE49-F238E27FC236}">
                  <a16:creationId xmlns:a16="http://schemas.microsoft.com/office/drawing/2014/main" id="{26D4C042-994C-42B7-BB40-4E132FE69490}"/>
                </a:ext>
              </a:extLst>
            </p:cNvPr>
            <p:cNvSpPr/>
            <p:nvPr/>
          </p:nvSpPr>
          <p:spPr bwMode="gray">
            <a:xfrm>
              <a:off x="1588146" y="431400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9" name="object 31">
            <a:hlinkClick r:id="rId6" action="ppaction://hlinksldjump"/>
            <a:extLst>
              <a:ext uri="{FF2B5EF4-FFF2-40B4-BE49-F238E27FC236}">
                <a16:creationId xmlns:a16="http://schemas.microsoft.com/office/drawing/2014/main" id="{5ADE6ACA-2492-4163-8F0F-93DF5B376F59}"/>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6" action="ppaction://hlinksldjump"/>
            <a:extLst>
              <a:ext uri="{FF2B5EF4-FFF2-40B4-BE49-F238E27FC236}">
                <a16:creationId xmlns:a16="http://schemas.microsoft.com/office/drawing/2014/main" id="{28637EB0-2A1A-4032-840A-D9469EA52CA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8E9F9CB9-DFD8-4375-B147-ADDBBC5F3945}"/>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D3C192B8-FBFE-440B-99E3-9779E5BEF7A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8" action="ppaction://hlinksldjump"/>
            <a:extLst>
              <a:ext uri="{FF2B5EF4-FFF2-40B4-BE49-F238E27FC236}">
                <a16:creationId xmlns:a16="http://schemas.microsoft.com/office/drawing/2014/main" id="{25D47BB7-5369-4195-8BE6-50EA2D88CCD2}"/>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9" action="ppaction://hlinksldjump"/>
            <a:extLst>
              <a:ext uri="{FF2B5EF4-FFF2-40B4-BE49-F238E27FC236}">
                <a16:creationId xmlns:a16="http://schemas.microsoft.com/office/drawing/2014/main" id="{4F2B7920-E1C3-4B2D-94AF-93DC81AF9B7C}"/>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9" action="ppaction://hlinksldjump"/>
            <a:extLst>
              <a:ext uri="{FF2B5EF4-FFF2-40B4-BE49-F238E27FC236}">
                <a16:creationId xmlns:a16="http://schemas.microsoft.com/office/drawing/2014/main" id="{B925C254-16EB-4B92-955F-9C39ED40631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2191948F-8350-445D-8366-547E23ABEE2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8" name="Oval 27">
            <a:extLst>
              <a:ext uri="{FF2B5EF4-FFF2-40B4-BE49-F238E27FC236}">
                <a16:creationId xmlns:a16="http://schemas.microsoft.com/office/drawing/2014/main" id="{F98C63F4-92F2-4A87-9374-F51F5FC41B0F}"/>
              </a:ext>
            </a:extLst>
          </p:cNvPr>
          <p:cNvSpPr/>
          <p:nvPr/>
        </p:nvSpPr>
        <p:spPr bwMode="gray">
          <a:xfrm>
            <a:off x="9980097" y="228923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3</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12B69BAD-FD4C-4E5A-B42C-7337710AFCEC}"/>
              </a:ext>
            </a:extLst>
          </p:cNvPr>
          <p:cNvSpPr/>
          <p:nvPr/>
        </p:nvSpPr>
        <p:spPr bwMode="gray">
          <a:xfrm>
            <a:off x="7491375" y="101078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 name="Oval 26">
            <a:extLst>
              <a:ext uri="{FF2B5EF4-FFF2-40B4-BE49-F238E27FC236}">
                <a16:creationId xmlns:a16="http://schemas.microsoft.com/office/drawing/2014/main" id="{750CBA12-3941-46A5-8F43-901131CDEAC8}"/>
              </a:ext>
            </a:extLst>
          </p:cNvPr>
          <p:cNvSpPr/>
          <p:nvPr/>
        </p:nvSpPr>
        <p:spPr bwMode="gray">
          <a:xfrm>
            <a:off x="10200364" y="43888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30" name="Oval 29">
            <a:extLst>
              <a:ext uri="{FF2B5EF4-FFF2-40B4-BE49-F238E27FC236}">
                <a16:creationId xmlns:a16="http://schemas.microsoft.com/office/drawing/2014/main" id="{5DEF20C0-5948-41C2-B84B-1D8D7831A5DE}"/>
              </a:ext>
            </a:extLst>
          </p:cNvPr>
          <p:cNvSpPr/>
          <p:nvPr/>
        </p:nvSpPr>
        <p:spPr bwMode="gray">
          <a:xfrm>
            <a:off x="8555999" y="124233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3</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8" name="Picture 7">
            <a:extLst>
              <a:ext uri="{FF2B5EF4-FFF2-40B4-BE49-F238E27FC236}">
                <a16:creationId xmlns:a16="http://schemas.microsoft.com/office/drawing/2014/main" id="{6D30A32C-E3B8-4F2D-9189-57270E9CC4A7}"/>
              </a:ext>
            </a:extLst>
          </p:cNvPr>
          <p:cNvPicPr>
            <a:picLocks noChangeAspect="1"/>
          </p:cNvPicPr>
          <p:nvPr/>
        </p:nvPicPr>
        <p:blipFill>
          <a:blip r:embed="rId10"/>
          <a:stretch>
            <a:fillRect/>
          </a:stretch>
        </p:blipFill>
        <p:spPr>
          <a:xfrm>
            <a:off x="5757770" y="5187871"/>
            <a:ext cx="741140" cy="342544"/>
          </a:xfrm>
          <a:prstGeom prst="rect">
            <a:avLst/>
          </a:prstGeom>
        </p:spPr>
      </p:pic>
      <p:sp>
        <p:nvSpPr>
          <p:cNvPr id="31" name="Oval 30">
            <a:extLst>
              <a:ext uri="{FF2B5EF4-FFF2-40B4-BE49-F238E27FC236}">
                <a16:creationId xmlns:a16="http://schemas.microsoft.com/office/drawing/2014/main" id="{131765A9-6518-4523-88AD-0877F2F6C62D}"/>
              </a:ext>
            </a:extLst>
          </p:cNvPr>
          <p:cNvSpPr/>
          <p:nvPr/>
        </p:nvSpPr>
        <p:spPr bwMode="gray">
          <a:xfrm>
            <a:off x="5537503" y="507833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6</a:t>
            </a:r>
          </a:p>
        </p:txBody>
      </p:sp>
    </p:spTree>
    <p:extLst>
      <p:ext uri="{BB962C8B-B14F-4D97-AF65-F5344CB8AC3E}">
        <p14:creationId xmlns:p14="http://schemas.microsoft.com/office/powerpoint/2010/main" val="103174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DE4E925-5394-4365-9AD2-8FECBC8DB790}"/>
              </a:ext>
            </a:extLst>
          </p:cNvPr>
          <p:cNvPicPr>
            <a:picLocks noChangeAspect="1"/>
          </p:cNvPicPr>
          <p:nvPr/>
        </p:nvPicPr>
        <p:blipFill>
          <a:blip r:embed="rId2"/>
          <a:stretch>
            <a:fillRect/>
          </a:stretch>
        </p:blipFill>
        <p:spPr>
          <a:xfrm>
            <a:off x="7187281" y="2750981"/>
            <a:ext cx="3760793" cy="1998732"/>
          </a:xfrm>
          <a:prstGeom prst="rect">
            <a:avLst/>
          </a:prstGeom>
          <a:ln>
            <a:solidFill>
              <a:schemeClr val="tx1"/>
            </a:solidFill>
          </a:ln>
        </p:spPr>
      </p:pic>
      <p:pic>
        <p:nvPicPr>
          <p:cNvPr id="6" name="Picture 5">
            <a:extLst>
              <a:ext uri="{FF2B5EF4-FFF2-40B4-BE49-F238E27FC236}">
                <a16:creationId xmlns:a16="http://schemas.microsoft.com/office/drawing/2014/main" id="{45F04451-58E0-4ACC-BCC2-6499D591BEF6}"/>
              </a:ext>
            </a:extLst>
          </p:cNvPr>
          <p:cNvPicPr>
            <a:picLocks noChangeAspect="1"/>
          </p:cNvPicPr>
          <p:nvPr/>
        </p:nvPicPr>
        <p:blipFill>
          <a:blip r:embed="rId3"/>
          <a:stretch>
            <a:fillRect/>
          </a:stretch>
        </p:blipFill>
        <p:spPr>
          <a:xfrm>
            <a:off x="7696015" y="646886"/>
            <a:ext cx="2529577" cy="1620994"/>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Invoice Against a PO</a:t>
            </a:r>
          </a:p>
        </p:txBody>
      </p:sp>
      <p:sp>
        <p:nvSpPr>
          <p:cNvPr id="11" name="TextBox 10">
            <a:extLst>
              <a:ext uri="{FF2B5EF4-FFF2-40B4-BE49-F238E27FC236}">
                <a16:creationId xmlns:a16="http://schemas.microsoft.com/office/drawing/2014/main" id="{B7178A4B-6F50-46F9-8EF7-E78B1993BB57}"/>
              </a:ext>
            </a:extLst>
          </p:cNvPr>
          <p:cNvSpPr txBox="1"/>
          <p:nvPr/>
        </p:nvSpPr>
        <p:spPr>
          <a:xfrm>
            <a:off x="549943" y="1822369"/>
            <a:ext cx="6232465" cy="3409135"/>
          </a:xfrm>
          <a:prstGeom prst="rect">
            <a:avLst/>
          </a:prstGeom>
          <a:noFill/>
        </p:spPr>
        <p:txBody>
          <a:bodyPr wrap="square" lIns="0" tIns="0" rIns="0" bIns="0" rtlCol="0">
            <a:noAutofit/>
          </a:bodyPr>
          <a:lstStyle/>
          <a:p>
            <a:pPr>
              <a:lnSpc>
                <a:spcPts val="2000"/>
              </a:lnSpc>
              <a:spcBef>
                <a:spcPts val="0"/>
              </a:spcBef>
              <a:spcAft>
                <a:spcPts val="600"/>
              </a:spcAft>
              <a:buClr>
                <a:srgbClr val="F0AB00"/>
              </a:buClr>
              <a:buSzPct val="120000"/>
            </a:pPr>
            <a:r>
              <a:rPr lang="en-US" sz="1400" dirty="0">
                <a:latin typeface="+mj-lt"/>
              </a:rPr>
              <a:t>To create a PO based invoice (or an invoice derived from a PO that you received via Ariba Network):</a:t>
            </a:r>
          </a:p>
          <a:p>
            <a:pPr marL="342900" indent="-342900">
              <a:lnSpc>
                <a:spcPts val="2000"/>
              </a:lnSpc>
              <a:spcAft>
                <a:spcPts val="600"/>
              </a:spcAft>
              <a:buClr>
                <a:srgbClr val="F0AB00"/>
              </a:buClr>
              <a:buSzPct val="100000"/>
              <a:buFontTx/>
              <a:buAutoNum type="arabicPeriod"/>
            </a:pPr>
            <a:r>
              <a:rPr lang="en-US" sz="1400" dirty="0"/>
              <a:t>From the home screen within your Ariba Network account, select the </a:t>
            </a:r>
            <a:r>
              <a:rPr lang="en-US" sz="1400" b="1" dirty="0"/>
              <a:t>Create</a:t>
            </a:r>
            <a:r>
              <a:rPr lang="en-US" sz="1400" dirty="0"/>
              <a:t> dropdown menu in the top-right corner and click </a:t>
            </a:r>
            <a:r>
              <a:rPr lang="en-US" sz="1400" b="1" dirty="0"/>
              <a:t>PO Invoice</a:t>
            </a:r>
            <a:r>
              <a:rPr lang="en-US" sz="1400" dirty="0"/>
              <a:t>.</a:t>
            </a:r>
          </a:p>
          <a:p>
            <a:pPr marL="342900" indent="-342900">
              <a:lnSpc>
                <a:spcPts val="2000"/>
              </a:lnSpc>
              <a:spcBef>
                <a:spcPts val="0"/>
              </a:spcBef>
              <a:spcAft>
                <a:spcPts val="600"/>
              </a:spcAft>
              <a:buClr>
                <a:srgbClr val="F0AB00"/>
              </a:buClr>
              <a:buSzPct val="100000"/>
              <a:buAutoNum type="arabicPeriod"/>
            </a:pPr>
            <a:r>
              <a:rPr lang="en-US" sz="1400" dirty="0">
                <a:latin typeface="+mj-lt"/>
              </a:rPr>
              <a:t>Select the </a:t>
            </a:r>
            <a:r>
              <a:rPr lang="en-US" sz="1400" b="1" dirty="0">
                <a:latin typeface="+mj-lt"/>
              </a:rPr>
              <a:t>PO Number </a:t>
            </a:r>
            <a:r>
              <a:rPr lang="en-US" sz="1400" dirty="0">
                <a:latin typeface="+mj-lt"/>
              </a:rPr>
              <a:t>that you are trying to invoice against.</a:t>
            </a:r>
          </a:p>
          <a:p>
            <a:pPr marL="342900" indent="-342900">
              <a:lnSpc>
                <a:spcPts val="2000"/>
              </a:lnSpc>
              <a:spcBef>
                <a:spcPts val="600"/>
              </a:spcBef>
              <a:buClr>
                <a:srgbClr val="F0AB00"/>
              </a:buClr>
              <a:buSzPct val="120000"/>
              <a:buFontTx/>
              <a:buAutoNum type="arabicPeriod"/>
            </a:pPr>
            <a:r>
              <a:rPr lang="en-US" sz="1400" dirty="0">
                <a:latin typeface="+mj-lt"/>
              </a:rPr>
              <a:t>Click on the </a:t>
            </a:r>
            <a:r>
              <a:rPr lang="en-US" sz="1400" b="1" dirty="0">
                <a:latin typeface="+mj-lt"/>
              </a:rPr>
              <a:t>Create Invoice </a:t>
            </a:r>
            <a:r>
              <a:rPr lang="en-US" sz="1400" dirty="0">
                <a:latin typeface="+mj-lt"/>
              </a:rPr>
              <a:t>button and then choose </a:t>
            </a:r>
            <a:r>
              <a:rPr lang="en-US" sz="1400" b="1" dirty="0">
                <a:latin typeface="+mj-lt"/>
              </a:rPr>
              <a:t>Standard Invoice </a:t>
            </a:r>
            <a:r>
              <a:rPr lang="en-US" sz="1400" dirty="0">
                <a:latin typeface="+mj-lt"/>
              </a:rPr>
              <a:t>and the Create Invoice screen will open (See next slide).</a:t>
            </a:r>
          </a:p>
          <a:p>
            <a:pPr>
              <a:lnSpc>
                <a:spcPts val="2000"/>
              </a:lnSpc>
              <a:spcBef>
                <a:spcPts val="600"/>
              </a:spcBef>
              <a:buClr>
                <a:srgbClr val="F0AB00"/>
              </a:buClr>
              <a:buSzPct val="120000"/>
            </a:pPr>
            <a:endParaRPr lang="en-US" sz="1400" dirty="0">
              <a:latin typeface="+mj-lt"/>
            </a:endParaRPr>
          </a:p>
          <a:p>
            <a:pPr marL="342900" indent="-342900">
              <a:lnSpc>
                <a:spcPts val="2000"/>
              </a:lnSpc>
              <a:spcBef>
                <a:spcPts val="600"/>
              </a:spcBef>
              <a:buClr>
                <a:srgbClr val="F0AB00"/>
              </a:buClr>
              <a:buSzPct val="120000"/>
              <a:buAutoNum type="arabicPeriod"/>
            </a:pPr>
            <a:endParaRPr lang="en-US" sz="1400" dirty="0">
              <a:latin typeface="+mj-lt"/>
            </a:endParaRPr>
          </a:p>
          <a:p>
            <a:pPr marL="342900" indent="-342900">
              <a:lnSpc>
                <a:spcPts val="2000"/>
              </a:lnSpc>
              <a:spcBef>
                <a:spcPts val="600"/>
              </a:spcBef>
              <a:buClr>
                <a:srgbClr val="F0AB00"/>
              </a:buClr>
              <a:buSzPct val="120000"/>
              <a:buAutoNum type="arabicPeriod"/>
            </a:pPr>
            <a:endParaRPr lang="en-US" sz="1400" dirty="0">
              <a:latin typeface="+mj-lt"/>
            </a:endParaRPr>
          </a:p>
        </p:txBody>
      </p:sp>
      <p:sp>
        <p:nvSpPr>
          <p:cNvPr id="20" name="Oval 19">
            <a:extLst>
              <a:ext uri="{FF2B5EF4-FFF2-40B4-BE49-F238E27FC236}">
                <a16:creationId xmlns:a16="http://schemas.microsoft.com/office/drawing/2014/main" id="{8403BEEE-DF36-4F28-AC6E-189B02472265}"/>
              </a:ext>
            </a:extLst>
          </p:cNvPr>
          <p:cNvSpPr/>
          <p:nvPr/>
        </p:nvSpPr>
        <p:spPr bwMode="gray">
          <a:xfrm>
            <a:off x="9668077" y="405777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22" name="object 31">
            <a:hlinkClick r:id="rId4" action="ppaction://hlinksldjump"/>
            <a:extLst>
              <a:ext uri="{FF2B5EF4-FFF2-40B4-BE49-F238E27FC236}">
                <a16:creationId xmlns:a16="http://schemas.microsoft.com/office/drawing/2014/main" id="{5617420E-DC75-4950-9105-6B02DEAD4BFA}"/>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3" name="object 29">
            <a:hlinkClick r:id="rId4" action="ppaction://hlinksldjump"/>
            <a:extLst>
              <a:ext uri="{FF2B5EF4-FFF2-40B4-BE49-F238E27FC236}">
                <a16:creationId xmlns:a16="http://schemas.microsoft.com/office/drawing/2014/main" id="{07B04D56-2DB9-457A-8C42-C8B6BCDE86F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4" name="object 31">
            <a:hlinkClick r:id="rId5" action="ppaction://hlinksldjump"/>
            <a:extLst>
              <a:ext uri="{FF2B5EF4-FFF2-40B4-BE49-F238E27FC236}">
                <a16:creationId xmlns:a16="http://schemas.microsoft.com/office/drawing/2014/main" id="{6A29BFC3-0E4F-4B77-B4AC-2E966E3CD59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5" name="object 48">
            <a:extLst>
              <a:ext uri="{FF2B5EF4-FFF2-40B4-BE49-F238E27FC236}">
                <a16:creationId xmlns:a16="http://schemas.microsoft.com/office/drawing/2014/main" id="{A21D486D-4139-47A8-8F06-AECF083FD48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6" name="object 31">
            <a:hlinkClick r:id="rId6" action="ppaction://hlinksldjump"/>
            <a:extLst>
              <a:ext uri="{FF2B5EF4-FFF2-40B4-BE49-F238E27FC236}">
                <a16:creationId xmlns:a16="http://schemas.microsoft.com/office/drawing/2014/main" id="{187C42BE-11DD-40A7-9735-BB324A074870}"/>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43746547-B930-4CD3-B283-BCED555D131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8" name="object 31">
            <a:hlinkClick r:id="rId7" action="ppaction://hlinksldjump"/>
            <a:extLst>
              <a:ext uri="{FF2B5EF4-FFF2-40B4-BE49-F238E27FC236}">
                <a16:creationId xmlns:a16="http://schemas.microsoft.com/office/drawing/2014/main" id="{96878FA6-BBAB-4BCA-8B88-702F9D1614AE}"/>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9" name="object 31">
            <a:hlinkClick r:id="" action="ppaction://noaction"/>
            <a:extLst>
              <a:ext uri="{FF2B5EF4-FFF2-40B4-BE49-F238E27FC236}">
                <a16:creationId xmlns:a16="http://schemas.microsoft.com/office/drawing/2014/main" id="{017BF898-7D5B-41EF-91AD-1B07BEEB5D8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0" name="Oval 29">
            <a:extLst>
              <a:ext uri="{FF2B5EF4-FFF2-40B4-BE49-F238E27FC236}">
                <a16:creationId xmlns:a16="http://schemas.microsoft.com/office/drawing/2014/main" id="{7DE2F1D7-119B-44D9-BCD7-11C4EBC12164}"/>
              </a:ext>
            </a:extLst>
          </p:cNvPr>
          <p:cNvSpPr/>
          <p:nvPr/>
        </p:nvSpPr>
        <p:spPr bwMode="gray">
          <a:xfrm>
            <a:off x="8850132" y="112751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4" name="Rectangle 3">
            <a:extLst>
              <a:ext uri="{FF2B5EF4-FFF2-40B4-BE49-F238E27FC236}">
                <a16:creationId xmlns:a16="http://schemas.microsoft.com/office/drawing/2014/main" id="{88077CC0-484D-4744-9F54-DB3675D7F14C}"/>
              </a:ext>
            </a:extLst>
          </p:cNvPr>
          <p:cNvSpPr/>
          <p:nvPr/>
        </p:nvSpPr>
        <p:spPr bwMode="gray">
          <a:xfrm>
            <a:off x="7641355" y="2355799"/>
            <a:ext cx="2637823" cy="156330"/>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1" name="Oval 20">
            <a:extLst>
              <a:ext uri="{FF2B5EF4-FFF2-40B4-BE49-F238E27FC236}">
                <a16:creationId xmlns:a16="http://schemas.microsoft.com/office/drawing/2014/main" id="{A2B9C71A-6379-4E6F-8130-75D0788BA896}"/>
              </a:ext>
            </a:extLst>
          </p:cNvPr>
          <p:cNvSpPr/>
          <p:nvPr/>
        </p:nvSpPr>
        <p:spPr bwMode="gray">
          <a:xfrm>
            <a:off x="7065654" y="34935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5687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13DA0B-B868-43A4-A2C2-B2C27FB8639D}"/>
              </a:ext>
            </a:extLst>
          </p:cNvPr>
          <p:cNvPicPr>
            <a:picLocks noChangeAspect="1"/>
          </p:cNvPicPr>
          <p:nvPr/>
        </p:nvPicPr>
        <p:blipFill>
          <a:blip r:embed="rId2"/>
          <a:stretch>
            <a:fillRect/>
          </a:stretch>
        </p:blipFill>
        <p:spPr>
          <a:xfrm>
            <a:off x="6097239" y="4657720"/>
            <a:ext cx="5167024" cy="1194818"/>
          </a:xfrm>
          <a:prstGeom prst="rect">
            <a:avLst/>
          </a:prstGeom>
        </p:spPr>
      </p:pic>
      <p:pic>
        <p:nvPicPr>
          <p:cNvPr id="5" name="Picture 4">
            <a:extLst>
              <a:ext uri="{FF2B5EF4-FFF2-40B4-BE49-F238E27FC236}">
                <a16:creationId xmlns:a16="http://schemas.microsoft.com/office/drawing/2014/main" id="{253AF14E-5003-45B6-B280-BE252AF13270}"/>
              </a:ext>
            </a:extLst>
          </p:cNvPr>
          <p:cNvPicPr>
            <a:picLocks noChangeAspect="1"/>
          </p:cNvPicPr>
          <p:nvPr/>
        </p:nvPicPr>
        <p:blipFill>
          <a:blip r:embed="rId3"/>
          <a:stretch>
            <a:fillRect/>
          </a:stretch>
        </p:blipFill>
        <p:spPr>
          <a:xfrm>
            <a:off x="7481266" y="813564"/>
            <a:ext cx="2820776" cy="1713447"/>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Against a PO</a:t>
            </a:r>
            <a:br>
              <a:rPr lang="en-US" dirty="0"/>
            </a:br>
            <a:r>
              <a:rPr lang="en-US" sz="2000" b="0" dirty="0"/>
              <a:t>Header </a:t>
            </a:r>
            <a:endParaRPr lang="en-US" dirty="0"/>
          </a:p>
        </p:txBody>
      </p:sp>
      <p:sp>
        <p:nvSpPr>
          <p:cNvPr id="11" name="TextBox 10">
            <a:extLst>
              <a:ext uri="{FF2B5EF4-FFF2-40B4-BE49-F238E27FC236}">
                <a16:creationId xmlns:a16="http://schemas.microsoft.com/office/drawing/2014/main" id="{9966C893-7593-4151-B4B4-80F5F0172A5A}"/>
              </a:ext>
            </a:extLst>
          </p:cNvPr>
          <p:cNvSpPr txBox="1"/>
          <p:nvPr/>
        </p:nvSpPr>
        <p:spPr>
          <a:xfrm>
            <a:off x="504001" y="1512000"/>
            <a:ext cx="6236892" cy="4808575"/>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Invoice is automatically pre-populated with the PO data. Complete all fields marked with an asterisk and add tax as applicable. </a:t>
            </a:r>
          </a:p>
          <a:p>
            <a:pPr marL="342900" indent="-342900">
              <a:lnSpc>
                <a:spcPts val="1700"/>
              </a:lnSpc>
              <a:spcBef>
                <a:spcPts val="0"/>
              </a:spcBef>
              <a:spcAft>
                <a:spcPts val="600"/>
              </a:spcAft>
              <a:buClr>
                <a:srgbClr val="F0AB00"/>
              </a:buClr>
              <a:buSzPct val="100000"/>
              <a:buAutoNum type="arabicPeriod"/>
            </a:pPr>
            <a:r>
              <a:rPr lang="en-US" sz="1400" dirty="0">
                <a:latin typeface="+mj-lt"/>
              </a:rPr>
              <a:t>Enter an </a:t>
            </a:r>
            <a:r>
              <a:rPr lang="en-US" sz="1400" b="1" dirty="0">
                <a:latin typeface="+mj-lt"/>
              </a:rPr>
              <a:t>Invoice # </a:t>
            </a:r>
            <a:r>
              <a:rPr lang="en-US" sz="1400" dirty="0">
                <a:latin typeface="+mj-lt"/>
              </a:rPr>
              <a:t>(This is your unique number for invoice identification), The Invoice Date will auto-populate. </a:t>
            </a:r>
          </a:p>
          <a:p>
            <a:pPr marL="342900" indent="-342900">
              <a:lnSpc>
                <a:spcPts val="1700"/>
              </a:lnSpc>
              <a:spcBef>
                <a:spcPts val="0"/>
              </a:spcBef>
              <a:spcAft>
                <a:spcPts val="600"/>
              </a:spcAft>
              <a:buClr>
                <a:srgbClr val="F0AB00"/>
              </a:buClr>
              <a:buSzPct val="100000"/>
              <a:buAutoNum type="arabicPeriod"/>
            </a:pPr>
            <a:r>
              <a:rPr lang="en-US" sz="1400" dirty="0">
                <a:latin typeface="+mj-lt"/>
              </a:rPr>
              <a:t>Select</a:t>
            </a:r>
            <a:r>
              <a:rPr lang="en-US" sz="1400" b="1" dirty="0">
                <a:latin typeface="+mj-lt"/>
              </a:rPr>
              <a:t> Remit-To</a:t>
            </a:r>
            <a:r>
              <a:rPr lang="en-US" sz="1400" dirty="0">
                <a:latin typeface="+mj-lt"/>
              </a:rPr>
              <a:t> address from the drop down box if you have created more than one Remittance Address for your AN account.</a:t>
            </a:r>
          </a:p>
          <a:p>
            <a:pPr marL="342900" indent="-342900">
              <a:lnSpc>
                <a:spcPts val="1700"/>
              </a:lnSpc>
              <a:spcBef>
                <a:spcPts val="0"/>
              </a:spcBef>
              <a:spcAft>
                <a:spcPts val="600"/>
              </a:spcAft>
              <a:buClr>
                <a:srgbClr val="F0AB00"/>
              </a:buClr>
              <a:buSzPct val="100000"/>
              <a:buAutoNum type="arabicPeriod"/>
            </a:pPr>
            <a:r>
              <a:rPr lang="en-US" sz="1400" b="1" dirty="0">
                <a:latin typeface="+mj-lt"/>
              </a:rPr>
              <a:t>Tax and Shipping should be entered</a:t>
            </a:r>
            <a:r>
              <a:rPr lang="en-US" sz="1400" dirty="0">
                <a:latin typeface="+mj-lt"/>
              </a:rPr>
              <a:t> at the Header level by selecting the appropriate radio button.</a:t>
            </a:r>
          </a:p>
          <a:p>
            <a:pPr marL="342900" indent="-342900">
              <a:lnSpc>
                <a:spcPts val="1700"/>
              </a:lnSpc>
              <a:spcBef>
                <a:spcPts val="0"/>
              </a:spcBef>
              <a:spcAft>
                <a:spcPts val="600"/>
              </a:spcAft>
              <a:buClr>
                <a:srgbClr val="F0AB00"/>
              </a:buClr>
              <a:buSzPct val="100000"/>
              <a:buAutoNum type="arabicPeriod"/>
            </a:pPr>
            <a:r>
              <a:rPr lang="en-US" sz="1400" dirty="0">
                <a:latin typeface="+mj-lt"/>
              </a:rPr>
              <a:t>You can also </a:t>
            </a:r>
            <a:r>
              <a:rPr lang="en-US" sz="1400" b="1" dirty="0">
                <a:latin typeface="+mj-lt"/>
              </a:rPr>
              <a:t>add additional information</a:t>
            </a:r>
            <a:r>
              <a:rPr lang="en-US" sz="1400" dirty="0">
                <a:latin typeface="+mj-lt"/>
              </a:rPr>
              <a:t> to the Header of the invoice such as: Special Handling, Payment Term, Comment, Attachment and Shipping Documents, by clicking </a:t>
            </a:r>
            <a:r>
              <a:rPr lang="en-US" sz="1400" b="1" dirty="0">
                <a:latin typeface="+mj-lt"/>
              </a:rPr>
              <a:t>Add to Header</a:t>
            </a:r>
            <a:r>
              <a:rPr lang="en-US" sz="1400" dirty="0">
                <a:latin typeface="+mj-lt"/>
              </a:rPr>
              <a:t>.</a:t>
            </a:r>
          </a:p>
          <a:p>
            <a:pPr marL="342900" indent="-342900">
              <a:lnSpc>
                <a:spcPts val="1700"/>
              </a:lnSpc>
              <a:spcBef>
                <a:spcPts val="0"/>
              </a:spcBef>
              <a:spcAft>
                <a:spcPts val="600"/>
              </a:spcAft>
              <a:buClr>
                <a:srgbClr val="F0AB00"/>
              </a:buClr>
              <a:buSzPct val="100000"/>
              <a:buAutoNum type="arabicPeriod"/>
            </a:pPr>
            <a:r>
              <a:rPr lang="en-US" sz="1400" dirty="0">
                <a:latin typeface="+mj-lt"/>
              </a:rPr>
              <a:t>Scroll down to the </a:t>
            </a:r>
            <a:r>
              <a:rPr lang="en-US" sz="1400" b="1" dirty="0">
                <a:latin typeface="+mj-lt"/>
              </a:rPr>
              <a:t>Line Items </a:t>
            </a:r>
            <a:r>
              <a:rPr lang="en-US" sz="1400" dirty="0">
                <a:latin typeface="+mj-lt"/>
              </a:rPr>
              <a:t>section to select the line items being invoiced.</a:t>
            </a:r>
          </a:p>
          <a:p>
            <a:pPr>
              <a:lnSpc>
                <a:spcPts val="1700"/>
              </a:lnSpc>
              <a:spcBef>
                <a:spcPts val="0"/>
              </a:spcBef>
              <a:spcAft>
                <a:spcPts val="600"/>
              </a:spcAft>
              <a:buClr>
                <a:srgbClr val="F0AB00"/>
              </a:buClr>
              <a:buSzPct val="120000"/>
            </a:pPr>
            <a:r>
              <a:rPr lang="en-US" sz="1400" b="1" dirty="0"/>
              <a:t>Note: </a:t>
            </a:r>
            <a:r>
              <a:rPr lang="en-US" sz="1400" dirty="0">
                <a:latin typeface="+mj-lt"/>
              </a:rPr>
              <a:t>Attachment file size should not exceed 40MB.</a:t>
            </a:r>
          </a:p>
        </p:txBody>
      </p:sp>
      <p:grpSp>
        <p:nvGrpSpPr>
          <p:cNvPr id="12" name="Group 11">
            <a:extLst>
              <a:ext uri="{FF2B5EF4-FFF2-40B4-BE49-F238E27FC236}">
                <a16:creationId xmlns:a16="http://schemas.microsoft.com/office/drawing/2014/main" id="{6FB5307B-C690-41C2-8007-8362238AF891}"/>
              </a:ext>
            </a:extLst>
          </p:cNvPr>
          <p:cNvGrpSpPr/>
          <p:nvPr/>
        </p:nvGrpSpPr>
        <p:grpSpPr>
          <a:xfrm>
            <a:off x="7896075" y="1560749"/>
            <a:ext cx="220268" cy="890062"/>
            <a:chOff x="6385010" y="2516348"/>
            <a:chExt cx="220268" cy="890062"/>
          </a:xfrm>
        </p:grpSpPr>
        <p:sp>
          <p:nvSpPr>
            <p:cNvPr id="14" name="Oval 13">
              <a:extLst>
                <a:ext uri="{FF2B5EF4-FFF2-40B4-BE49-F238E27FC236}">
                  <a16:creationId xmlns:a16="http://schemas.microsoft.com/office/drawing/2014/main" id="{86BE0AD6-C64E-4F76-85D2-D14478D6C802}"/>
                </a:ext>
              </a:extLst>
            </p:cNvPr>
            <p:cNvSpPr/>
            <p:nvPr/>
          </p:nvSpPr>
          <p:spPr bwMode="gray">
            <a:xfrm>
              <a:off x="6385011" y="251634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5" name="Oval 14">
              <a:extLst>
                <a:ext uri="{FF2B5EF4-FFF2-40B4-BE49-F238E27FC236}">
                  <a16:creationId xmlns:a16="http://schemas.microsoft.com/office/drawing/2014/main" id="{BDB1C730-DEB0-4675-A3B8-A31BE5CC49CB}"/>
                </a:ext>
              </a:extLst>
            </p:cNvPr>
            <p:cNvSpPr/>
            <p:nvPr/>
          </p:nvSpPr>
          <p:spPr bwMode="gray">
            <a:xfrm>
              <a:off x="6385010" y="318733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grpSp>
        <p:nvGrpSpPr>
          <p:cNvPr id="16" name="Group 15">
            <a:extLst>
              <a:ext uri="{FF2B5EF4-FFF2-40B4-BE49-F238E27FC236}">
                <a16:creationId xmlns:a16="http://schemas.microsoft.com/office/drawing/2014/main" id="{27012779-8DCB-48B8-B6EA-E9299F84075E}"/>
              </a:ext>
            </a:extLst>
          </p:cNvPr>
          <p:cNvGrpSpPr/>
          <p:nvPr/>
        </p:nvGrpSpPr>
        <p:grpSpPr>
          <a:xfrm>
            <a:off x="6908771" y="2788428"/>
            <a:ext cx="2973823" cy="513835"/>
            <a:chOff x="5726025" y="3281292"/>
            <a:chExt cx="2973823" cy="513835"/>
          </a:xfrm>
        </p:grpSpPr>
        <p:pic>
          <p:nvPicPr>
            <p:cNvPr id="17" name="Picture 16">
              <a:extLst>
                <a:ext uri="{FF2B5EF4-FFF2-40B4-BE49-F238E27FC236}">
                  <a16:creationId xmlns:a16="http://schemas.microsoft.com/office/drawing/2014/main" id="{D1E3AEA9-DD36-480A-984F-EE8E66CE3C60}"/>
                </a:ext>
              </a:extLst>
            </p:cNvPr>
            <p:cNvPicPr>
              <a:picLocks noChangeAspect="1"/>
            </p:cNvPicPr>
            <p:nvPr/>
          </p:nvPicPr>
          <p:blipFill>
            <a:blip r:embed="rId4"/>
            <a:stretch>
              <a:fillRect/>
            </a:stretch>
          </p:blipFill>
          <p:spPr>
            <a:xfrm>
              <a:off x="5726025" y="3281292"/>
              <a:ext cx="2973823" cy="513835"/>
            </a:xfrm>
            <a:prstGeom prst="rect">
              <a:avLst/>
            </a:prstGeom>
            <a:ln>
              <a:solidFill>
                <a:schemeClr val="tx1"/>
              </a:solidFill>
            </a:ln>
          </p:spPr>
        </p:pic>
        <p:sp>
          <p:nvSpPr>
            <p:cNvPr id="18" name="Oval 17">
              <a:extLst>
                <a:ext uri="{FF2B5EF4-FFF2-40B4-BE49-F238E27FC236}">
                  <a16:creationId xmlns:a16="http://schemas.microsoft.com/office/drawing/2014/main" id="{57182BFB-77A3-44A0-8527-00D7C41CEF80}"/>
                </a:ext>
              </a:extLst>
            </p:cNvPr>
            <p:cNvSpPr/>
            <p:nvPr/>
          </p:nvSpPr>
          <p:spPr bwMode="gray">
            <a:xfrm>
              <a:off x="7246923" y="331913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19" name="Group 18">
            <a:extLst>
              <a:ext uri="{FF2B5EF4-FFF2-40B4-BE49-F238E27FC236}">
                <a16:creationId xmlns:a16="http://schemas.microsoft.com/office/drawing/2014/main" id="{E5BA9095-933E-42FA-8AB7-E526F99AF6B4}"/>
              </a:ext>
            </a:extLst>
          </p:cNvPr>
          <p:cNvGrpSpPr/>
          <p:nvPr/>
        </p:nvGrpSpPr>
        <p:grpSpPr>
          <a:xfrm>
            <a:off x="6906375" y="3466803"/>
            <a:ext cx="2938486" cy="473603"/>
            <a:chOff x="5761362" y="3998256"/>
            <a:chExt cx="2938486" cy="473603"/>
          </a:xfrm>
        </p:grpSpPr>
        <p:pic>
          <p:nvPicPr>
            <p:cNvPr id="20" name="Picture 19">
              <a:extLst>
                <a:ext uri="{FF2B5EF4-FFF2-40B4-BE49-F238E27FC236}">
                  <a16:creationId xmlns:a16="http://schemas.microsoft.com/office/drawing/2014/main" id="{DC4FCDCD-D97B-4F02-8FA9-5A3F68E6A9B9}"/>
                </a:ext>
              </a:extLst>
            </p:cNvPr>
            <p:cNvPicPr>
              <a:picLocks noChangeAspect="1"/>
            </p:cNvPicPr>
            <p:nvPr/>
          </p:nvPicPr>
          <p:blipFill>
            <a:blip r:embed="rId5"/>
            <a:stretch>
              <a:fillRect/>
            </a:stretch>
          </p:blipFill>
          <p:spPr>
            <a:xfrm>
              <a:off x="5761362" y="3998256"/>
              <a:ext cx="2938486" cy="473603"/>
            </a:xfrm>
            <a:prstGeom prst="rect">
              <a:avLst/>
            </a:prstGeom>
            <a:ln>
              <a:solidFill>
                <a:schemeClr val="tx1"/>
              </a:solidFill>
            </a:ln>
          </p:spPr>
        </p:pic>
        <p:sp>
          <p:nvSpPr>
            <p:cNvPr id="21" name="Oval 20">
              <a:extLst>
                <a:ext uri="{FF2B5EF4-FFF2-40B4-BE49-F238E27FC236}">
                  <a16:creationId xmlns:a16="http://schemas.microsoft.com/office/drawing/2014/main" id="{FBEBDE3D-2810-4F5D-9FBC-11BC26AE594C}"/>
                </a:ext>
              </a:extLst>
            </p:cNvPr>
            <p:cNvSpPr/>
            <p:nvPr/>
          </p:nvSpPr>
          <p:spPr bwMode="gray">
            <a:xfrm>
              <a:off x="7246923" y="401598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23" name="Group 22">
            <a:extLst>
              <a:ext uri="{FF2B5EF4-FFF2-40B4-BE49-F238E27FC236}">
                <a16:creationId xmlns:a16="http://schemas.microsoft.com/office/drawing/2014/main" id="{84612E4C-F016-4BC0-841E-803C3BF79423}"/>
              </a:ext>
            </a:extLst>
          </p:cNvPr>
          <p:cNvGrpSpPr/>
          <p:nvPr/>
        </p:nvGrpSpPr>
        <p:grpSpPr>
          <a:xfrm>
            <a:off x="9977531" y="2788428"/>
            <a:ext cx="1650159" cy="1790931"/>
            <a:chOff x="7049689" y="4674988"/>
            <a:chExt cx="1650159" cy="1790931"/>
          </a:xfrm>
        </p:grpSpPr>
        <p:pic>
          <p:nvPicPr>
            <p:cNvPr id="24" name="Picture 23">
              <a:extLst>
                <a:ext uri="{FF2B5EF4-FFF2-40B4-BE49-F238E27FC236}">
                  <a16:creationId xmlns:a16="http://schemas.microsoft.com/office/drawing/2014/main" id="{5D8FC236-BCD9-4EA6-96AB-F6B8F6A8556A}"/>
                </a:ext>
              </a:extLst>
            </p:cNvPr>
            <p:cNvPicPr>
              <a:picLocks noChangeAspect="1"/>
            </p:cNvPicPr>
            <p:nvPr/>
          </p:nvPicPr>
          <p:blipFill>
            <a:blip r:embed="rId6"/>
            <a:stretch>
              <a:fillRect/>
            </a:stretch>
          </p:blipFill>
          <p:spPr>
            <a:xfrm>
              <a:off x="7049689" y="4674988"/>
              <a:ext cx="1650159" cy="1790931"/>
            </a:xfrm>
            <a:prstGeom prst="rect">
              <a:avLst/>
            </a:prstGeom>
            <a:ln>
              <a:solidFill>
                <a:schemeClr val="tx1"/>
              </a:solidFill>
            </a:ln>
          </p:spPr>
        </p:pic>
        <p:sp>
          <p:nvSpPr>
            <p:cNvPr id="25" name="Oval 24">
              <a:extLst>
                <a:ext uri="{FF2B5EF4-FFF2-40B4-BE49-F238E27FC236}">
                  <a16:creationId xmlns:a16="http://schemas.microsoft.com/office/drawing/2014/main" id="{2818586B-9C3A-4663-98EA-A05DFC576492}"/>
                </a:ext>
              </a:extLst>
            </p:cNvPr>
            <p:cNvSpPr/>
            <p:nvPr/>
          </p:nvSpPr>
          <p:spPr bwMode="gray">
            <a:xfrm>
              <a:off x="7654501" y="471282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sp>
        <p:nvSpPr>
          <p:cNvPr id="26" name="object 31">
            <a:hlinkClick r:id="rId7" action="ppaction://hlinksldjump"/>
            <a:extLst>
              <a:ext uri="{FF2B5EF4-FFF2-40B4-BE49-F238E27FC236}">
                <a16:creationId xmlns:a16="http://schemas.microsoft.com/office/drawing/2014/main" id="{01136B18-9B1F-4EA5-8865-CC55D8F41934}"/>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7" name="object 29">
            <a:hlinkClick r:id="rId7" action="ppaction://hlinksldjump"/>
            <a:extLst>
              <a:ext uri="{FF2B5EF4-FFF2-40B4-BE49-F238E27FC236}">
                <a16:creationId xmlns:a16="http://schemas.microsoft.com/office/drawing/2014/main" id="{62FEF37A-7E12-45D6-9BB9-C4AB43F52122}"/>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8" name="object 31">
            <a:hlinkClick r:id="rId8" action="ppaction://hlinksldjump"/>
            <a:extLst>
              <a:ext uri="{FF2B5EF4-FFF2-40B4-BE49-F238E27FC236}">
                <a16:creationId xmlns:a16="http://schemas.microsoft.com/office/drawing/2014/main" id="{6C4B3944-82CE-4EDD-829F-FCA84AABF6C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9" name="object 48">
            <a:extLst>
              <a:ext uri="{FF2B5EF4-FFF2-40B4-BE49-F238E27FC236}">
                <a16:creationId xmlns:a16="http://schemas.microsoft.com/office/drawing/2014/main" id="{F04F0EE6-6244-4569-A455-33262886DDF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30" name="object 31">
            <a:hlinkClick r:id="rId9" action="ppaction://hlinksldjump"/>
            <a:extLst>
              <a:ext uri="{FF2B5EF4-FFF2-40B4-BE49-F238E27FC236}">
                <a16:creationId xmlns:a16="http://schemas.microsoft.com/office/drawing/2014/main" id="{E38416AD-8F7F-4E6D-AD7C-D18D3F30C87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1" name="object 31">
            <a:hlinkClick r:id="rId10" action="ppaction://hlinksldjump"/>
            <a:extLst>
              <a:ext uri="{FF2B5EF4-FFF2-40B4-BE49-F238E27FC236}">
                <a16:creationId xmlns:a16="http://schemas.microsoft.com/office/drawing/2014/main" id="{04EED6E7-6D8B-469E-845C-90A841CAC89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2" name="object 31">
            <a:hlinkClick r:id="rId10" action="ppaction://hlinksldjump"/>
            <a:extLst>
              <a:ext uri="{FF2B5EF4-FFF2-40B4-BE49-F238E27FC236}">
                <a16:creationId xmlns:a16="http://schemas.microsoft.com/office/drawing/2014/main" id="{A9CC9575-8B7E-42B2-9A35-EC8BD6A102E5}"/>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3" name="object 31">
            <a:hlinkClick r:id="" action="ppaction://noaction"/>
            <a:extLst>
              <a:ext uri="{FF2B5EF4-FFF2-40B4-BE49-F238E27FC236}">
                <a16:creationId xmlns:a16="http://schemas.microsoft.com/office/drawing/2014/main" id="{2F7A987B-0F11-4D6E-8E48-9FD6EFA641F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4" name="Oval 33">
            <a:extLst>
              <a:ext uri="{FF2B5EF4-FFF2-40B4-BE49-F238E27FC236}">
                <a16:creationId xmlns:a16="http://schemas.microsoft.com/office/drawing/2014/main" id="{A1AE7C15-681D-42F7-82EC-9088267FFA10}"/>
              </a:ext>
            </a:extLst>
          </p:cNvPr>
          <p:cNvSpPr/>
          <p:nvPr/>
        </p:nvSpPr>
        <p:spPr bwMode="gray">
          <a:xfrm>
            <a:off x="6068406" y="493970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57890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575EFFC-19F6-4676-BA0F-697ADEFB8321}"/>
              </a:ext>
            </a:extLst>
          </p:cNvPr>
          <p:cNvPicPr>
            <a:picLocks noChangeAspect="1"/>
          </p:cNvPicPr>
          <p:nvPr/>
        </p:nvPicPr>
        <p:blipFill>
          <a:blip r:embed="rId2"/>
          <a:stretch>
            <a:fillRect/>
          </a:stretch>
        </p:blipFill>
        <p:spPr>
          <a:xfrm>
            <a:off x="5851167" y="4975061"/>
            <a:ext cx="3367497" cy="1589772"/>
          </a:xfrm>
          <a:prstGeom prst="rect">
            <a:avLst/>
          </a:prstGeom>
        </p:spPr>
      </p:pic>
      <p:pic>
        <p:nvPicPr>
          <p:cNvPr id="20" name="Picture 19">
            <a:extLst>
              <a:ext uri="{FF2B5EF4-FFF2-40B4-BE49-F238E27FC236}">
                <a16:creationId xmlns:a16="http://schemas.microsoft.com/office/drawing/2014/main" id="{54442B87-EF59-4027-A0B0-83C10321B59A}"/>
              </a:ext>
            </a:extLst>
          </p:cNvPr>
          <p:cNvPicPr>
            <a:picLocks noChangeAspect="1"/>
          </p:cNvPicPr>
          <p:nvPr/>
        </p:nvPicPr>
        <p:blipFill>
          <a:blip r:embed="rId3"/>
          <a:stretch>
            <a:fillRect/>
          </a:stretch>
        </p:blipFill>
        <p:spPr>
          <a:xfrm>
            <a:off x="5862661" y="971944"/>
            <a:ext cx="2410506" cy="1328238"/>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Against a PO</a:t>
            </a:r>
            <a:br>
              <a:rPr lang="en-US" dirty="0"/>
            </a:br>
            <a:r>
              <a:rPr lang="en-US" sz="2000" b="0" dirty="0"/>
              <a:t>Header Level Tax</a:t>
            </a:r>
            <a:endParaRPr lang="en-US" dirty="0"/>
          </a:p>
        </p:txBody>
      </p:sp>
      <p:sp>
        <p:nvSpPr>
          <p:cNvPr id="11" name="TextBox 10">
            <a:extLst>
              <a:ext uri="{FF2B5EF4-FFF2-40B4-BE49-F238E27FC236}">
                <a16:creationId xmlns:a16="http://schemas.microsoft.com/office/drawing/2014/main" id="{4FB1BCC0-AFA3-411A-9BD1-9190A49A58E1}"/>
              </a:ext>
            </a:extLst>
          </p:cNvPr>
          <p:cNvSpPr txBox="1"/>
          <p:nvPr/>
        </p:nvSpPr>
        <p:spPr>
          <a:xfrm>
            <a:off x="421750" y="1596836"/>
            <a:ext cx="5161511" cy="3742052"/>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dirty="0">
                <a:latin typeface="+mj-lt"/>
              </a:rPr>
              <a:t>Select the appropriate Tax Category from the Category dropdown menu.</a:t>
            </a:r>
          </a:p>
          <a:p>
            <a:pPr marL="887288" lvl="1" indent="-342900">
              <a:lnSpc>
                <a:spcPts val="1700"/>
              </a:lnSpc>
              <a:spcAft>
                <a:spcPts val="600"/>
              </a:spcAft>
              <a:buClr>
                <a:srgbClr val="F0AB00"/>
              </a:buClr>
            </a:pPr>
            <a:r>
              <a:rPr lang="en-US" sz="1400" dirty="0">
                <a:latin typeface="+mj-lt"/>
              </a:rPr>
              <a:t>If you do not see your needed Sales Type you can either select Other Tax or Configure Tax Menu to get your desired Tax type.  </a:t>
            </a:r>
          </a:p>
          <a:p>
            <a:pPr marL="342900" indent="-342900">
              <a:lnSpc>
                <a:spcPts val="1700"/>
              </a:lnSpc>
              <a:spcBef>
                <a:spcPts val="0"/>
              </a:spcBef>
              <a:spcAft>
                <a:spcPts val="600"/>
              </a:spcAft>
              <a:buClr>
                <a:srgbClr val="F0AB00"/>
              </a:buClr>
              <a:buSzPct val="100000"/>
              <a:buAutoNum type="arabicPeriod"/>
            </a:pPr>
            <a:r>
              <a:rPr lang="en-US" sz="1400" dirty="0">
                <a:cs typeface="Arial" charset="0"/>
              </a:rPr>
              <a:t>To configure a new Tax type click </a:t>
            </a:r>
            <a:r>
              <a:rPr lang="en-US" sz="1400" b="1" dirty="0">
                <a:cs typeface="Arial" charset="0"/>
              </a:rPr>
              <a:t>Configure Tax Menu </a:t>
            </a:r>
            <a:r>
              <a:rPr lang="en-US" sz="1400" dirty="0">
                <a:cs typeface="Arial" charset="0"/>
              </a:rPr>
              <a:t>and then click </a:t>
            </a:r>
            <a:r>
              <a:rPr lang="en-US" sz="1400" b="1" dirty="0">
                <a:cs typeface="Arial" charset="0"/>
              </a:rPr>
              <a:t>Create</a:t>
            </a:r>
            <a:r>
              <a:rPr lang="en-US" sz="1400" dirty="0">
                <a:cs typeface="Arial" charset="0"/>
              </a:rPr>
              <a:t> on the following page. </a:t>
            </a:r>
          </a:p>
          <a:p>
            <a:pPr marL="342900" indent="-342900">
              <a:lnSpc>
                <a:spcPts val="1700"/>
              </a:lnSpc>
              <a:spcBef>
                <a:spcPts val="0"/>
              </a:spcBef>
              <a:spcAft>
                <a:spcPts val="600"/>
              </a:spcAft>
              <a:buClr>
                <a:srgbClr val="F0AB00"/>
              </a:buClr>
              <a:buSzPct val="100000"/>
              <a:buAutoNum type="arabicPeriod"/>
            </a:pPr>
            <a:r>
              <a:rPr lang="en-US" sz="1400" dirty="0">
                <a:latin typeface="+mj-lt"/>
                <a:cs typeface="Arial" charset="0"/>
              </a:rPr>
              <a:t>Next you will select the appropriate Tax Category from the dropdown menu and enter the necessary </a:t>
            </a:r>
            <a:r>
              <a:rPr lang="en-US" sz="1400" b="1" dirty="0">
                <a:latin typeface="+mj-lt"/>
                <a:cs typeface="Arial" charset="0"/>
              </a:rPr>
              <a:t>Rate</a:t>
            </a:r>
            <a:r>
              <a:rPr lang="en-US" sz="1400" dirty="0">
                <a:latin typeface="+mj-lt"/>
                <a:cs typeface="Arial" charset="0"/>
              </a:rPr>
              <a:t>. Click OK once completed.</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dirty="0">
                <a:latin typeface="+mj-lt"/>
              </a:rPr>
              <a:t>Once the appropriate Tax Category is added you can update the Tax Amount by either entering your </a:t>
            </a:r>
            <a:r>
              <a:rPr lang="en-US" sz="1400" b="1" dirty="0">
                <a:latin typeface="+mj-lt"/>
              </a:rPr>
              <a:t>Taxable Amount </a:t>
            </a:r>
            <a:r>
              <a:rPr lang="en-US" sz="1400" dirty="0">
                <a:latin typeface="+mj-lt"/>
              </a:rPr>
              <a:t>or entering your </a:t>
            </a:r>
            <a:r>
              <a:rPr lang="en-US" sz="1400" b="1" dirty="0">
                <a:latin typeface="+mj-lt"/>
              </a:rPr>
              <a:t>Tax Amount</a:t>
            </a:r>
            <a:r>
              <a:rPr lang="en-US" sz="1400" dirty="0">
                <a:latin typeface="+mj-lt"/>
              </a:rPr>
              <a:t>. </a:t>
            </a:r>
          </a:p>
          <a:p>
            <a:pPr marL="887288" lvl="1" indent="-342900">
              <a:lnSpc>
                <a:spcPts val="1700"/>
              </a:lnSpc>
              <a:spcAft>
                <a:spcPts val="600"/>
              </a:spcAft>
              <a:buClr>
                <a:srgbClr val="F0AB00"/>
              </a:buClr>
            </a:pPr>
            <a:r>
              <a:rPr lang="en-US" sz="1400" b="1" dirty="0">
                <a:latin typeface="+mj-lt"/>
              </a:rPr>
              <a:t>Note: </a:t>
            </a:r>
            <a:r>
              <a:rPr lang="en-US" sz="1400" dirty="0">
                <a:latin typeface="+mj-lt"/>
              </a:rPr>
              <a:t>You do not need to enter both figures, the system will automatically calculate based on the Rate and you entering one of the two amounts. </a:t>
            </a:r>
          </a:p>
          <a:p>
            <a:pPr marL="342900" indent="-342900">
              <a:lnSpc>
                <a:spcPts val="1700"/>
              </a:lnSpc>
              <a:spcAft>
                <a:spcPts val="600"/>
              </a:spcAft>
              <a:buClr>
                <a:srgbClr val="F0AB00"/>
              </a:buClr>
              <a:buFont typeface="Arial" panose="020B0604020202020204" pitchFamily="34" charset="0"/>
              <a:buChar char="•"/>
            </a:pPr>
            <a:r>
              <a:rPr lang="en-US" sz="1400" dirty="0">
                <a:latin typeface="+mj-lt"/>
              </a:rPr>
              <a:t>Once these steps are completed scroll down the page to the Shipping Section. </a:t>
            </a:r>
          </a:p>
        </p:txBody>
      </p:sp>
      <p:grpSp>
        <p:nvGrpSpPr>
          <p:cNvPr id="12" name="Group 11">
            <a:extLst>
              <a:ext uri="{FF2B5EF4-FFF2-40B4-BE49-F238E27FC236}">
                <a16:creationId xmlns:a16="http://schemas.microsoft.com/office/drawing/2014/main" id="{39FACCB8-1D45-4302-958B-19A6F33AB91C}"/>
              </a:ext>
            </a:extLst>
          </p:cNvPr>
          <p:cNvGrpSpPr/>
          <p:nvPr/>
        </p:nvGrpSpPr>
        <p:grpSpPr>
          <a:xfrm>
            <a:off x="5851167" y="2500031"/>
            <a:ext cx="3829722" cy="656505"/>
            <a:chOff x="4876393" y="4045669"/>
            <a:chExt cx="3829722" cy="656505"/>
          </a:xfrm>
        </p:grpSpPr>
        <p:pic>
          <p:nvPicPr>
            <p:cNvPr id="13" name="Picture 12">
              <a:extLst>
                <a:ext uri="{FF2B5EF4-FFF2-40B4-BE49-F238E27FC236}">
                  <a16:creationId xmlns:a16="http://schemas.microsoft.com/office/drawing/2014/main" id="{CDC1E882-4C6E-4F95-9833-6975B883BFDA}"/>
                </a:ext>
              </a:extLst>
            </p:cNvPr>
            <p:cNvPicPr>
              <a:picLocks noChangeAspect="1"/>
            </p:cNvPicPr>
            <p:nvPr/>
          </p:nvPicPr>
          <p:blipFill rotWithShape="1">
            <a:blip r:embed="rId4"/>
            <a:srcRect r="6136" b="26624"/>
            <a:stretch/>
          </p:blipFill>
          <p:spPr>
            <a:xfrm>
              <a:off x="4876393" y="4045669"/>
              <a:ext cx="3829722" cy="637550"/>
            </a:xfrm>
            <a:prstGeom prst="rect">
              <a:avLst/>
            </a:prstGeom>
            <a:ln>
              <a:solidFill>
                <a:schemeClr val="tx1"/>
              </a:solidFill>
            </a:ln>
            <a:effectLst/>
          </p:spPr>
        </p:pic>
        <p:sp>
          <p:nvSpPr>
            <p:cNvPr id="14" name="Oval 13">
              <a:extLst>
                <a:ext uri="{FF2B5EF4-FFF2-40B4-BE49-F238E27FC236}">
                  <a16:creationId xmlns:a16="http://schemas.microsoft.com/office/drawing/2014/main" id="{AF039B85-1474-4A03-B1D5-D7A1FE1230CE}"/>
                </a:ext>
              </a:extLst>
            </p:cNvPr>
            <p:cNvSpPr/>
            <p:nvPr/>
          </p:nvSpPr>
          <p:spPr bwMode="gray">
            <a:xfrm>
              <a:off x="5359355" y="448309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25" name="object 31">
            <a:hlinkClick r:id="rId5" action="ppaction://hlinksldjump"/>
            <a:extLst>
              <a:ext uri="{FF2B5EF4-FFF2-40B4-BE49-F238E27FC236}">
                <a16:creationId xmlns:a16="http://schemas.microsoft.com/office/drawing/2014/main" id="{3696632B-898B-4516-BC9E-20BF18E4818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6" name="object 29">
            <a:hlinkClick r:id="rId5" action="ppaction://hlinksldjump"/>
            <a:extLst>
              <a:ext uri="{FF2B5EF4-FFF2-40B4-BE49-F238E27FC236}">
                <a16:creationId xmlns:a16="http://schemas.microsoft.com/office/drawing/2014/main" id="{AACA88BF-457E-4BB3-A399-FF2193069C2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7" name="object 31">
            <a:hlinkClick r:id="rId6" action="ppaction://hlinksldjump"/>
            <a:extLst>
              <a:ext uri="{FF2B5EF4-FFF2-40B4-BE49-F238E27FC236}">
                <a16:creationId xmlns:a16="http://schemas.microsoft.com/office/drawing/2014/main" id="{BBC29EA9-C306-46F5-B39F-97C99D38B8F9}"/>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8" name="object 48">
            <a:extLst>
              <a:ext uri="{FF2B5EF4-FFF2-40B4-BE49-F238E27FC236}">
                <a16:creationId xmlns:a16="http://schemas.microsoft.com/office/drawing/2014/main" id="{E7DA829E-B751-42CA-A5DF-3131A193B5B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9" name="object 31">
            <a:hlinkClick r:id="rId7" action="ppaction://hlinksldjump"/>
            <a:extLst>
              <a:ext uri="{FF2B5EF4-FFF2-40B4-BE49-F238E27FC236}">
                <a16:creationId xmlns:a16="http://schemas.microsoft.com/office/drawing/2014/main" id="{6B0EDCA2-76ED-441F-8D24-05B1D86D4F2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0" name="object 31">
            <a:hlinkClick r:id="rId8" action="ppaction://hlinksldjump"/>
            <a:extLst>
              <a:ext uri="{FF2B5EF4-FFF2-40B4-BE49-F238E27FC236}">
                <a16:creationId xmlns:a16="http://schemas.microsoft.com/office/drawing/2014/main" id="{E86D1FBE-84E6-4B6F-BF86-22C64DA4883E}"/>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1" name="object 31">
            <a:hlinkClick r:id="rId8" action="ppaction://hlinksldjump"/>
            <a:extLst>
              <a:ext uri="{FF2B5EF4-FFF2-40B4-BE49-F238E27FC236}">
                <a16:creationId xmlns:a16="http://schemas.microsoft.com/office/drawing/2014/main" id="{7BC0670C-009B-4479-96DB-0E26E986401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2" name="object 31">
            <a:hlinkClick r:id="" action="ppaction://noaction"/>
            <a:extLst>
              <a:ext uri="{FF2B5EF4-FFF2-40B4-BE49-F238E27FC236}">
                <a16:creationId xmlns:a16="http://schemas.microsoft.com/office/drawing/2014/main" id="{38FDB15A-0ACD-4FEA-9F82-EF4206FD7D1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6" name="Rectangle 5">
            <a:extLst>
              <a:ext uri="{FF2B5EF4-FFF2-40B4-BE49-F238E27FC236}">
                <a16:creationId xmlns:a16="http://schemas.microsoft.com/office/drawing/2014/main" id="{F1235C46-0B53-408A-ACEF-2E1DC2B69B2A}"/>
              </a:ext>
            </a:extLst>
          </p:cNvPr>
          <p:cNvSpPr/>
          <p:nvPr/>
        </p:nvSpPr>
        <p:spPr bwMode="gray">
          <a:xfrm>
            <a:off x="6914044" y="3368865"/>
            <a:ext cx="1624140" cy="197995"/>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34" name="Picture 33">
            <a:extLst>
              <a:ext uri="{FF2B5EF4-FFF2-40B4-BE49-F238E27FC236}">
                <a16:creationId xmlns:a16="http://schemas.microsoft.com/office/drawing/2014/main" id="{542A8C74-ED68-4995-8230-34A5C9211C30}"/>
              </a:ext>
            </a:extLst>
          </p:cNvPr>
          <p:cNvPicPr>
            <a:picLocks noChangeAspect="1"/>
          </p:cNvPicPr>
          <p:nvPr/>
        </p:nvPicPr>
        <p:blipFill>
          <a:blip r:embed="rId9"/>
          <a:stretch>
            <a:fillRect/>
          </a:stretch>
        </p:blipFill>
        <p:spPr>
          <a:xfrm>
            <a:off x="5851167" y="3204069"/>
            <a:ext cx="3437885" cy="1730377"/>
          </a:xfrm>
          <a:prstGeom prst="rect">
            <a:avLst/>
          </a:prstGeom>
        </p:spPr>
      </p:pic>
      <p:sp>
        <p:nvSpPr>
          <p:cNvPr id="24" name="Oval 23">
            <a:extLst>
              <a:ext uri="{FF2B5EF4-FFF2-40B4-BE49-F238E27FC236}">
                <a16:creationId xmlns:a16="http://schemas.microsoft.com/office/drawing/2014/main" id="{90A26E01-C040-44C5-9008-1EC3E0E03119}"/>
              </a:ext>
            </a:extLst>
          </p:cNvPr>
          <p:cNvSpPr/>
          <p:nvPr/>
        </p:nvSpPr>
        <p:spPr bwMode="gray">
          <a:xfrm>
            <a:off x="5860296" y="339990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33" name="Oval 32">
            <a:extLst>
              <a:ext uri="{FF2B5EF4-FFF2-40B4-BE49-F238E27FC236}">
                <a16:creationId xmlns:a16="http://schemas.microsoft.com/office/drawing/2014/main" id="{9DFAD5B6-A257-4EED-8C99-C5CEE3516EC3}"/>
              </a:ext>
            </a:extLst>
          </p:cNvPr>
          <p:cNvSpPr/>
          <p:nvPr/>
        </p:nvSpPr>
        <p:spPr bwMode="gray">
          <a:xfrm>
            <a:off x="8885250" y="247265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35" name="Oval 34">
            <a:extLst>
              <a:ext uri="{FF2B5EF4-FFF2-40B4-BE49-F238E27FC236}">
                <a16:creationId xmlns:a16="http://schemas.microsoft.com/office/drawing/2014/main" id="{E6E9E9EB-155E-49E9-A811-8DE264853350}"/>
              </a:ext>
            </a:extLst>
          </p:cNvPr>
          <p:cNvSpPr/>
          <p:nvPr/>
        </p:nvSpPr>
        <p:spPr bwMode="gray">
          <a:xfrm>
            <a:off x="5809742" y="562782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36" name="Oval 35">
            <a:extLst>
              <a:ext uri="{FF2B5EF4-FFF2-40B4-BE49-F238E27FC236}">
                <a16:creationId xmlns:a16="http://schemas.microsoft.com/office/drawing/2014/main" id="{C7D9CFFC-A4E4-4DE7-B343-864C2DDBE05F}"/>
              </a:ext>
            </a:extLst>
          </p:cNvPr>
          <p:cNvSpPr/>
          <p:nvPr/>
        </p:nvSpPr>
        <p:spPr bwMode="gray">
          <a:xfrm>
            <a:off x="5741034" y="107170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 name="Oval 36">
            <a:extLst>
              <a:ext uri="{FF2B5EF4-FFF2-40B4-BE49-F238E27FC236}">
                <a16:creationId xmlns:a16="http://schemas.microsoft.com/office/drawing/2014/main" id="{5586B5B1-1E03-4F71-820F-3AE72723979E}"/>
              </a:ext>
            </a:extLst>
          </p:cNvPr>
          <p:cNvSpPr/>
          <p:nvPr/>
        </p:nvSpPr>
        <p:spPr bwMode="gray">
          <a:xfrm>
            <a:off x="7205251" y="198786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38" name="Oval 37">
            <a:extLst>
              <a:ext uri="{FF2B5EF4-FFF2-40B4-BE49-F238E27FC236}">
                <a16:creationId xmlns:a16="http://schemas.microsoft.com/office/drawing/2014/main" id="{3EC6FFB6-22CA-40C9-BF2B-4260B53F00DC}"/>
              </a:ext>
            </a:extLst>
          </p:cNvPr>
          <p:cNvSpPr/>
          <p:nvPr/>
        </p:nvSpPr>
        <p:spPr bwMode="gray">
          <a:xfrm>
            <a:off x="6847647" y="342900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Tree>
    <p:extLst>
      <p:ext uri="{BB962C8B-B14F-4D97-AF65-F5344CB8AC3E}">
        <p14:creationId xmlns:p14="http://schemas.microsoft.com/office/powerpoint/2010/main" val="10526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DDD79B-2EC4-49D4-80FC-7EC76C66E7C8}"/>
              </a:ext>
            </a:extLst>
          </p:cNvPr>
          <p:cNvPicPr>
            <a:picLocks noChangeAspect="1"/>
          </p:cNvPicPr>
          <p:nvPr/>
        </p:nvPicPr>
        <p:blipFill>
          <a:blip r:embed="rId2"/>
          <a:stretch>
            <a:fillRect/>
          </a:stretch>
        </p:blipFill>
        <p:spPr>
          <a:xfrm>
            <a:off x="6928860" y="4078140"/>
            <a:ext cx="2052183" cy="1484815"/>
          </a:xfrm>
          <a:prstGeom prst="rect">
            <a:avLst/>
          </a:prstGeom>
        </p:spPr>
      </p:pic>
      <p:pic>
        <p:nvPicPr>
          <p:cNvPr id="4" name="Picture 3">
            <a:extLst>
              <a:ext uri="{FF2B5EF4-FFF2-40B4-BE49-F238E27FC236}">
                <a16:creationId xmlns:a16="http://schemas.microsoft.com/office/drawing/2014/main" id="{7639FD32-0D64-4C12-8F99-FE36C4D2E7AE}"/>
              </a:ext>
            </a:extLst>
          </p:cNvPr>
          <p:cNvPicPr>
            <a:picLocks noChangeAspect="1"/>
          </p:cNvPicPr>
          <p:nvPr/>
        </p:nvPicPr>
        <p:blipFill>
          <a:blip r:embed="rId3"/>
          <a:stretch>
            <a:fillRect/>
          </a:stretch>
        </p:blipFill>
        <p:spPr>
          <a:xfrm>
            <a:off x="5647297" y="825985"/>
            <a:ext cx="5781774" cy="3067785"/>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108"/>
          </a:xfrm>
        </p:spPr>
        <p:txBody>
          <a:bodyPr/>
          <a:lstStyle/>
          <a:p>
            <a:r>
              <a:rPr lang="en-US" dirty="0"/>
              <a:t>Invoice Against a PO</a:t>
            </a:r>
            <a:br>
              <a:rPr lang="en-US" dirty="0"/>
            </a:br>
            <a:r>
              <a:rPr lang="en-US" sz="2000" b="0" dirty="0"/>
              <a:t>Header Level Shipping and Shipping Cost</a:t>
            </a:r>
            <a:endParaRPr lang="en-US" dirty="0"/>
          </a:p>
        </p:txBody>
      </p:sp>
      <p:sp>
        <p:nvSpPr>
          <p:cNvPr id="11" name="TextBox 10">
            <a:extLst>
              <a:ext uri="{FF2B5EF4-FFF2-40B4-BE49-F238E27FC236}">
                <a16:creationId xmlns:a16="http://schemas.microsoft.com/office/drawing/2014/main" id="{4FB1BCC0-AFA3-411A-9BD1-9190A49A58E1}"/>
              </a:ext>
            </a:extLst>
          </p:cNvPr>
          <p:cNvSpPr txBox="1"/>
          <p:nvPr/>
        </p:nvSpPr>
        <p:spPr>
          <a:xfrm>
            <a:off x="334120" y="1704740"/>
            <a:ext cx="5161511" cy="3742052"/>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dirty="0">
                <a:latin typeface="+mj-lt"/>
              </a:rPr>
              <a:t>The </a:t>
            </a:r>
            <a:r>
              <a:rPr lang="en-US" sz="1400" b="1" dirty="0">
                <a:latin typeface="+mj-lt"/>
              </a:rPr>
              <a:t>Ship From </a:t>
            </a:r>
            <a:r>
              <a:rPr lang="en-US" sz="1400" dirty="0">
                <a:latin typeface="+mj-lt"/>
              </a:rPr>
              <a:t>and </a:t>
            </a:r>
            <a:r>
              <a:rPr lang="en-US" sz="1400" b="1" dirty="0">
                <a:latin typeface="+mj-lt"/>
              </a:rPr>
              <a:t>Ship To </a:t>
            </a:r>
            <a:r>
              <a:rPr lang="en-US" sz="1400" dirty="0">
                <a:latin typeface="+mj-lt"/>
              </a:rPr>
              <a:t>section will be updated according to the information in your account (Ship From) and the information contained in the PO (Ship To). </a:t>
            </a:r>
          </a:p>
          <a:p>
            <a:pPr marL="342900" indent="-342900">
              <a:lnSpc>
                <a:spcPts val="1700"/>
              </a:lnSpc>
              <a:spcBef>
                <a:spcPts val="0"/>
              </a:spcBef>
              <a:spcAft>
                <a:spcPts val="600"/>
              </a:spcAft>
              <a:buClr>
                <a:srgbClr val="F0AB00"/>
              </a:buClr>
              <a:buSzPct val="100000"/>
              <a:buAutoNum type="arabicPeriod"/>
            </a:pPr>
            <a:r>
              <a:rPr lang="en-US" sz="1400" dirty="0">
                <a:cs typeface="Arial" charset="0"/>
              </a:rPr>
              <a:t>If you do not see a Shipping Cost section and one is applicable, click the </a:t>
            </a:r>
            <a:r>
              <a:rPr lang="en-US" sz="1400" b="1" dirty="0">
                <a:cs typeface="Arial" charset="0"/>
              </a:rPr>
              <a:t>Add to Header </a:t>
            </a:r>
            <a:r>
              <a:rPr lang="en-US" sz="1400" dirty="0">
                <a:cs typeface="Arial" charset="0"/>
              </a:rPr>
              <a:t>button in the bottom-left corner and select </a:t>
            </a:r>
            <a:r>
              <a:rPr lang="en-US" sz="1400" b="1" dirty="0">
                <a:cs typeface="Arial" charset="0"/>
              </a:rPr>
              <a:t>Shipping Cost</a:t>
            </a:r>
            <a:r>
              <a:rPr lang="en-US" sz="1400" dirty="0">
                <a:cs typeface="Arial" charset="0"/>
              </a:rPr>
              <a:t>. </a:t>
            </a:r>
          </a:p>
          <a:p>
            <a:pPr marL="342900" indent="-342900">
              <a:lnSpc>
                <a:spcPts val="1700"/>
              </a:lnSpc>
              <a:spcBef>
                <a:spcPts val="0"/>
              </a:spcBef>
              <a:spcAft>
                <a:spcPts val="600"/>
              </a:spcAft>
              <a:buClr>
                <a:srgbClr val="F0AB00"/>
              </a:buClr>
              <a:buSzPct val="100000"/>
              <a:buAutoNum type="arabicPeriod"/>
            </a:pPr>
            <a:r>
              <a:rPr lang="en-US" sz="1400" dirty="0">
                <a:latin typeface="+mj-lt"/>
              </a:rPr>
              <a:t>Once added you will see a </a:t>
            </a:r>
            <a:r>
              <a:rPr lang="en-US" sz="1400" b="1" dirty="0">
                <a:latin typeface="+mj-lt"/>
              </a:rPr>
              <a:t>Shipping Amount </a:t>
            </a:r>
            <a:r>
              <a:rPr lang="en-US" sz="1400" dirty="0">
                <a:latin typeface="+mj-lt"/>
              </a:rPr>
              <a:t>and </a:t>
            </a:r>
            <a:r>
              <a:rPr lang="en-US" sz="1400" b="1" dirty="0">
                <a:latin typeface="+mj-lt"/>
              </a:rPr>
              <a:t>Shipping Date</a:t>
            </a:r>
            <a:r>
              <a:rPr lang="en-US" sz="1400" dirty="0">
                <a:latin typeface="+mj-lt"/>
              </a:rPr>
              <a:t> field appear in the Invoice. Enter the appropriate amounts for each of those fields. </a:t>
            </a:r>
          </a:p>
          <a:p>
            <a:pPr marL="342900" indent="-342900">
              <a:lnSpc>
                <a:spcPts val="1700"/>
              </a:lnSpc>
              <a:spcBef>
                <a:spcPts val="0"/>
              </a:spcBef>
              <a:spcAft>
                <a:spcPts val="600"/>
              </a:spcAft>
              <a:buClr>
                <a:srgbClr val="F0AB00"/>
              </a:buClr>
              <a:buSzPct val="100000"/>
              <a:buAutoNum type="arabicPeriod"/>
            </a:pPr>
            <a:r>
              <a:rPr lang="en-US" sz="1400" dirty="0">
                <a:latin typeface="+mj-lt"/>
              </a:rPr>
              <a:t>Be sure to enter a valid </a:t>
            </a:r>
            <a:r>
              <a:rPr lang="en-US" sz="1400" b="1" dirty="0">
                <a:latin typeface="+mj-lt"/>
              </a:rPr>
              <a:t>T-Mobile Buyer email address </a:t>
            </a:r>
            <a:r>
              <a:rPr lang="en-US" sz="1400" dirty="0">
                <a:latin typeface="+mj-lt"/>
              </a:rPr>
              <a:t>during this step, this information is require. </a:t>
            </a:r>
          </a:p>
        </p:txBody>
      </p:sp>
      <p:sp>
        <p:nvSpPr>
          <p:cNvPr id="25" name="object 31">
            <a:hlinkClick r:id="rId4" action="ppaction://hlinksldjump"/>
            <a:extLst>
              <a:ext uri="{FF2B5EF4-FFF2-40B4-BE49-F238E27FC236}">
                <a16:creationId xmlns:a16="http://schemas.microsoft.com/office/drawing/2014/main" id="{3696632B-898B-4516-BC9E-20BF18E4818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6" name="object 29">
            <a:hlinkClick r:id="rId4" action="ppaction://hlinksldjump"/>
            <a:extLst>
              <a:ext uri="{FF2B5EF4-FFF2-40B4-BE49-F238E27FC236}">
                <a16:creationId xmlns:a16="http://schemas.microsoft.com/office/drawing/2014/main" id="{AACA88BF-457E-4BB3-A399-FF2193069C2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7" name="object 31">
            <a:hlinkClick r:id="rId5" action="ppaction://hlinksldjump"/>
            <a:extLst>
              <a:ext uri="{FF2B5EF4-FFF2-40B4-BE49-F238E27FC236}">
                <a16:creationId xmlns:a16="http://schemas.microsoft.com/office/drawing/2014/main" id="{BBC29EA9-C306-46F5-B39F-97C99D38B8F9}"/>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8" name="object 48">
            <a:extLst>
              <a:ext uri="{FF2B5EF4-FFF2-40B4-BE49-F238E27FC236}">
                <a16:creationId xmlns:a16="http://schemas.microsoft.com/office/drawing/2014/main" id="{E7DA829E-B751-42CA-A5DF-3131A193B5B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9" name="object 31">
            <a:hlinkClick r:id="rId6" action="ppaction://hlinksldjump"/>
            <a:extLst>
              <a:ext uri="{FF2B5EF4-FFF2-40B4-BE49-F238E27FC236}">
                <a16:creationId xmlns:a16="http://schemas.microsoft.com/office/drawing/2014/main" id="{6B0EDCA2-76ED-441F-8D24-05B1D86D4F2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0" name="object 31">
            <a:hlinkClick r:id="rId7" action="ppaction://hlinksldjump"/>
            <a:extLst>
              <a:ext uri="{FF2B5EF4-FFF2-40B4-BE49-F238E27FC236}">
                <a16:creationId xmlns:a16="http://schemas.microsoft.com/office/drawing/2014/main" id="{E86D1FBE-84E6-4B6F-BF86-22C64DA4883E}"/>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1" name="object 31">
            <a:hlinkClick r:id="rId7" action="ppaction://hlinksldjump"/>
            <a:extLst>
              <a:ext uri="{FF2B5EF4-FFF2-40B4-BE49-F238E27FC236}">
                <a16:creationId xmlns:a16="http://schemas.microsoft.com/office/drawing/2014/main" id="{7BC0670C-009B-4479-96DB-0E26E986401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2" name="object 31">
            <a:hlinkClick r:id="" action="ppaction://noaction"/>
            <a:extLst>
              <a:ext uri="{FF2B5EF4-FFF2-40B4-BE49-F238E27FC236}">
                <a16:creationId xmlns:a16="http://schemas.microsoft.com/office/drawing/2014/main" id="{38FDB15A-0ACD-4FEA-9F82-EF4206FD7D1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6" name="Rectangle 5">
            <a:extLst>
              <a:ext uri="{FF2B5EF4-FFF2-40B4-BE49-F238E27FC236}">
                <a16:creationId xmlns:a16="http://schemas.microsoft.com/office/drawing/2014/main" id="{F1235C46-0B53-408A-ACEF-2E1DC2B69B2A}"/>
              </a:ext>
            </a:extLst>
          </p:cNvPr>
          <p:cNvSpPr/>
          <p:nvPr/>
        </p:nvSpPr>
        <p:spPr bwMode="gray">
          <a:xfrm>
            <a:off x="6914044" y="3368865"/>
            <a:ext cx="1624140" cy="197995"/>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4" name="Oval 23">
            <a:extLst>
              <a:ext uri="{FF2B5EF4-FFF2-40B4-BE49-F238E27FC236}">
                <a16:creationId xmlns:a16="http://schemas.microsoft.com/office/drawing/2014/main" id="{90A26E01-C040-44C5-9008-1EC3E0E03119}"/>
              </a:ext>
            </a:extLst>
          </p:cNvPr>
          <p:cNvSpPr/>
          <p:nvPr/>
        </p:nvSpPr>
        <p:spPr bwMode="gray">
          <a:xfrm>
            <a:off x="7714791" y="244264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33" name="Oval 32">
            <a:extLst>
              <a:ext uri="{FF2B5EF4-FFF2-40B4-BE49-F238E27FC236}">
                <a16:creationId xmlns:a16="http://schemas.microsoft.com/office/drawing/2014/main" id="{9DFAD5B6-A257-4EED-8C99-C5CEE3516EC3}"/>
              </a:ext>
            </a:extLst>
          </p:cNvPr>
          <p:cNvSpPr/>
          <p:nvPr/>
        </p:nvSpPr>
        <p:spPr bwMode="gray">
          <a:xfrm>
            <a:off x="9835047" y="244264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35" name="Oval 34">
            <a:extLst>
              <a:ext uri="{FF2B5EF4-FFF2-40B4-BE49-F238E27FC236}">
                <a16:creationId xmlns:a16="http://schemas.microsoft.com/office/drawing/2014/main" id="{E6E9E9EB-155E-49E9-A811-8DE264853350}"/>
              </a:ext>
            </a:extLst>
          </p:cNvPr>
          <p:cNvSpPr/>
          <p:nvPr/>
        </p:nvSpPr>
        <p:spPr bwMode="gray">
          <a:xfrm>
            <a:off x="7994498" y="299634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36" name="Oval 35">
            <a:extLst>
              <a:ext uri="{FF2B5EF4-FFF2-40B4-BE49-F238E27FC236}">
                <a16:creationId xmlns:a16="http://schemas.microsoft.com/office/drawing/2014/main" id="{C7D9CFFC-A4E4-4DE7-B343-864C2DDBE05F}"/>
              </a:ext>
            </a:extLst>
          </p:cNvPr>
          <p:cNvSpPr/>
          <p:nvPr/>
        </p:nvSpPr>
        <p:spPr bwMode="gray">
          <a:xfrm>
            <a:off x="5783941" y="182919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 name="Oval 36">
            <a:extLst>
              <a:ext uri="{FF2B5EF4-FFF2-40B4-BE49-F238E27FC236}">
                <a16:creationId xmlns:a16="http://schemas.microsoft.com/office/drawing/2014/main" id="{5586B5B1-1E03-4F71-820F-3AE72723979E}"/>
              </a:ext>
            </a:extLst>
          </p:cNvPr>
          <p:cNvSpPr/>
          <p:nvPr/>
        </p:nvSpPr>
        <p:spPr bwMode="gray">
          <a:xfrm>
            <a:off x="5518402" y="361897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38" name="Oval 37">
            <a:extLst>
              <a:ext uri="{FF2B5EF4-FFF2-40B4-BE49-F238E27FC236}">
                <a16:creationId xmlns:a16="http://schemas.microsoft.com/office/drawing/2014/main" id="{3EC6FFB6-22CA-40C9-BF2B-4260B53F00DC}"/>
              </a:ext>
            </a:extLst>
          </p:cNvPr>
          <p:cNvSpPr/>
          <p:nvPr/>
        </p:nvSpPr>
        <p:spPr bwMode="gray">
          <a:xfrm>
            <a:off x="7954951" y="433220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785137499"/>
      </p:ext>
    </p:extLst>
  </p:cSld>
  <p:clrMapOvr>
    <a:masterClrMapping/>
  </p:clrMapOvr>
</p:sld>
</file>

<file path=ppt/theme/theme1.xml><?xml version="1.0" encoding="utf-8"?>
<a:theme xmlns:a="http://schemas.openxmlformats.org/drawingml/2006/main" name="SAP Ariba 2019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CF55A97A-EA5B-4BEB-AF64-CBD1ED37F407}" vid="{18FBC2EE-F2FB-4C48-B55B-09DD05B5F295}"/>
    </a:ext>
  </a:extLst>
</a:theme>
</file>

<file path=ppt/theme/theme2.xml><?xml version="1.0" encoding="utf-8"?>
<a:theme xmlns:a="http://schemas.openxmlformats.org/drawingml/2006/main" name="SAP Ariba 2019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CF55A97A-EA5B-4BEB-AF64-CBD1ED37F407}" vid="{07046BEF-B344-415F-9D18-9BBF119066B7}"/>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3" ma:contentTypeDescription="Create a new document." ma:contentTypeScope="" ma:versionID="91bb88f82d0476e91672c5f9e7c57308">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30c53116597337206bf1be94e431264c"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D63E7F-EF77-4444-8651-2AEE93D5DFBD}">
  <ds:schemaRefs>
    <ds:schemaRef ds:uri="http://schemas.microsoft.com/sharepoint/v3/contenttype/forms"/>
  </ds:schemaRefs>
</ds:datastoreItem>
</file>

<file path=customXml/itemProps2.xml><?xml version="1.0" encoding="utf-8"?>
<ds:datastoreItem xmlns:ds="http://schemas.openxmlformats.org/officeDocument/2006/customXml" ds:itemID="{A98ED800-1855-4740-8646-2FE237549F6B}">
  <ds:schemaRefs>
    <ds:schemaRef ds:uri="http://purl.org/dc/terms/"/>
    <ds:schemaRef ds:uri="025efd7d-4e1d-49ec-b269-b8153766096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86f4720-9db4-4950-8ffd-cd1ef4b846d5"/>
    <ds:schemaRef ds:uri="http://www.w3.org/XML/1998/namespace"/>
    <ds:schemaRef ds:uri="http://purl.org/dc/dcmitype/"/>
  </ds:schemaRefs>
</ds:datastoreItem>
</file>

<file path=customXml/itemProps3.xml><?xml version="1.0" encoding="utf-8"?>
<ds:datastoreItem xmlns:ds="http://schemas.openxmlformats.org/officeDocument/2006/customXml" ds:itemID="{79572CDA-A983-43E4-A9E5-1BAF368615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SAP_Ariba_2019_16x9_White</Template>
  <TotalTime>17484</TotalTime>
  <Words>4736</Words>
  <Application>Microsoft Office PowerPoint</Application>
  <PresentationFormat>Custom</PresentationFormat>
  <Paragraphs>785</Paragraphs>
  <Slides>43</Slides>
  <Notes>1</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Courier New</vt:lpstr>
      <vt:lpstr>Symbol</vt:lpstr>
      <vt:lpstr>wingdings</vt:lpstr>
      <vt:lpstr>wingdings</vt:lpstr>
      <vt:lpstr>SAP Ariba 2019 16x9 white</vt:lpstr>
      <vt:lpstr>SAP Ariba 2019 16x9 blue</vt:lpstr>
      <vt:lpstr>T-Mobile  Invoice Methods</vt:lpstr>
      <vt:lpstr>Table of Contents</vt:lpstr>
      <vt:lpstr>T-Mobile  Invoice Requirements</vt:lpstr>
      <vt:lpstr>T-Mobile Invoice Restrictions</vt:lpstr>
      <vt:lpstr>Review T-Mobile  Invoice Rules</vt:lpstr>
      <vt:lpstr>Invoice Against a PO</vt:lpstr>
      <vt:lpstr>Invoice Against a PO Header </vt:lpstr>
      <vt:lpstr>Invoice Against a PO Header Level Tax</vt:lpstr>
      <vt:lpstr>Invoice Against a PO Header Level Shipping and Shipping Cost</vt:lpstr>
      <vt:lpstr>Invoice Against a PO Line Items</vt:lpstr>
      <vt:lpstr>Invoice Against a PO Detail Line Items</vt:lpstr>
      <vt:lpstr>Invoice Against a PO Line Item Comments </vt:lpstr>
      <vt:lpstr>Invoice Against a PO Review, Save, or Submit to Customer</vt:lpstr>
      <vt:lpstr>Invoice Without a Purchase Order Non-PO Invoice</vt:lpstr>
      <vt:lpstr>Invoice Without a Purchase Order Non-PO Invoice</vt:lpstr>
      <vt:lpstr>Invoice Without a Purchase Order Non-PO Invoice</vt:lpstr>
      <vt:lpstr>Invoice Without a Purchase Order Non-PO Invoice</vt:lpstr>
      <vt:lpstr>Invoice Without a Purchase Order Non-PO Invoice</vt:lpstr>
      <vt:lpstr>Invoice Without a Purchase Order Non-PO Invoice (Material Item Type)</vt:lpstr>
      <vt:lpstr>Invoice Without a Purchase Order Non-PO Invoice (General Service Item Type)</vt:lpstr>
      <vt:lpstr>Invoice Without a Purchase Order Non-PO Invoice (Labor Service Item Type)</vt:lpstr>
      <vt:lpstr>Invoice from a Service Sheet Locate Approved Service Sheet</vt:lpstr>
      <vt:lpstr>Invoice from a Service Sheet Invoice via Service Sheet #</vt:lpstr>
      <vt:lpstr>Invoice from a Service Sheet Invoice Header Information</vt:lpstr>
      <vt:lpstr>Invoice from a Service Sheet Header Level Detail</vt:lpstr>
      <vt:lpstr>Invoice from a Service Sheet Line Item Details</vt:lpstr>
      <vt:lpstr>Invoice from a Service Sheet Line Item Details</vt:lpstr>
      <vt:lpstr>Create a Credit Memo from a Service Invoice Line-Item Credit Memo</vt:lpstr>
      <vt:lpstr>Create a Credit Memo Line Level Detail</vt:lpstr>
      <vt:lpstr>Credit Invoice without a PO Non-PO Credit Invoice</vt:lpstr>
      <vt:lpstr>Credit Invoice without a PO Non-PO Credit Invoice</vt:lpstr>
      <vt:lpstr>Credit Invoice without a PO Non-PO Credit Invoice</vt:lpstr>
      <vt:lpstr>Copy an Existing Invoice</vt:lpstr>
      <vt:lpstr>Search for Invoice </vt:lpstr>
      <vt:lpstr>Check Invoice Status Routing Status To Your Customer</vt:lpstr>
      <vt:lpstr>Check Invoice Status Review Invoice Status With Your Customer</vt:lpstr>
      <vt:lpstr>Review Invoice History Check Status Comments</vt:lpstr>
      <vt:lpstr>Modify an Existing Invoice Edit, and Resubmit</vt:lpstr>
      <vt:lpstr>Download Invoice Reports Learn About Transacting </vt:lpstr>
      <vt:lpstr>Invoice Reports</vt:lpstr>
      <vt:lpstr>Invoice Archival</vt:lpstr>
      <vt:lpstr>Thank you.</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SAP SE</dc:creator>
  <cp:keywords>2019/16:9/white</cp:keywords>
  <cp:lastModifiedBy>Farris, Tyrelle</cp:lastModifiedBy>
  <cp:revision>173</cp:revision>
  <dcterms:created xsi:type="dcterms:W3CDTF">2019-04-09T14:10:35Z</dcterms:created>
  <dcterms:modified xsi:type="dcterms:W3CDTF">2021-08-09T19:07:13Z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