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.xml" ContentType="application/vnd.openxmlformats-officedocument.presentationml.slideLayout+xml"/>
  <Override PartName="/ppt/slideLayouts/slideMasters/slideMaster.xml" ContentType="application/vnd.openxmlformats-officedocument.presentationml.slideMaster+xml"/>
  <Override PartName="/ppt/slideLayouts/slideMasters/theme/theme.xml" ContentType="application/vnd.openxmlformats-officedocument.theme+xml"/>
  <Override PartName="/ppt/slides/slide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00815e2714da42da" Type="http://schemas.openxmlformats.org/officeDocument/2006/relationships/officeDocument" Target="ppt/presentation.xml"/></Relationships>
</file>

<file path=ppt/presentation.xml><?xml version="1.0" encoding="utf-8"?>
<p:presentation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10024"/>
    <p:sldId id="257" r:id="R10025"/>
    <p:sldId id="258" r:id="R10026"/>
    <p:sldId id="259" r:id="R10027"/>
    <p:sldId id="260" r:id="R10028"/>
    <p:sldId id="261" r:id="R10029"/>
    <p:sldId id="262" r:id="R10030"/>
    <p:sldId id="263" r:id="R10031"/>
    <p:sldId id="264" r:id="R10032"/>
    <p:sldId id="265" r:id="R10033"/>
    <p:sldId id="266" r:id="R10034"/>
    <p:sldId id="267" r:id="R10035"/>
    <p:sldId id="268" r:id="R10036"/>
    <p:sldId id="269" r:id="R10037"/>
    <p:sldId id="270" r:id="R10038"/>
    <p:sldId id="271" r:id="R10039"/>
    <p:sldId id="272" r:id="R10040"/>
    <p:sldId id="273" r:id="R10041"/>
    <p:sldId id="274" r:id="R10042"/>
    <p:sldId id="275" r:id="R10043"/>
    <p:sldId id="276" r:id="R10044"/>
    <p:sldId id="277" r:id="R10045"/>
    <p:sldId id="278" r:id="R10046"/>
    <p:sldId id="279" r:id="R10047"/>
    <p:sldId id="280" r:id="R10048"/>
    <p:sldId id="281" r:id="R10049"/>
  </p:sldIdLst>
  <p:sldSz cx="12192000" cy="6858000" type="custom"/>
  <p:notesSz cx="12192000" cy="6858000"/>
  <p:defaultTextStyle/>
</p:presentation>
</file>

<file path=ppt/_rels/presentation.xml.rels><?xml version="1.0" encoding="UTF-8"?><Relationships xmlns="http://schemas.openxmlformats.org/package/2006/relationships"><Relationship Id="rId1" Type="http://schemas.openxmlformats.org/officeDocument/2006/relationships/slideMaster" Target="slideLayouts/slideMasters/slideMaster.xml"/><Relationship Id="rId3" Type="http://schemas.openxmlformats.org/officeDocument/2006/relationships/theme" Target="slideLayouts/slideMasters/theme/theme.xml"/><Relationship Id="R10024" Type="http://schemas.openxmlformats.org/officeDocument/2006/relationships/slide" Target="slides/slide.xml"/><Relationship Id="R10025" Type="http://schemas.openxmlformats.org/officeDocument/2006/relationships/slide" Target="slides/slide2.xml"/><Relationship Id="R10026" Type="http://schemas.openxmlformats.org/officeDocument/2006/relationships/slide" Target="slides/slide3.xml"/><Relationship Id="R10027" Type="http://schemas.openxmlformats.org/officeDocument/2006/relationships/slide" Target="slides/slide4.xml"/><Relationship Id="R10028" Type="http://schemas.openxmlformats.org/officeDocument/2006/relationships/slide" Target="slides/slide5.xml"/><Relationship Id="R10029" Type="http://schemas.openxmlformats.org/officeDocument/2006/relationships/slide" Target="slides/slide6.xml"/><Relationship Id="R10030" Type="http://schemas.openxmlformats.org/officeDocument/2006/relationships/slide" Target="slides/slide7.xml"/><Relationship Id="R10031" Type="http://schemas.openxmlformats.org/officeDocument/2006/relationships/slide" Target="slides/slide8.xml"/><Relationship Id="R10032" Type="http://schemas.openxmlformats.org/officeDocument/2006/relationships/slide" Target="slides/slide9.xml"/><Relationship Id="R10033" Type="http://schemas.openxmlformats.org/officeDocument/2006/relationships/slide" Target="slides/slide10.xml"/><Relationship Id="R10034" Type="http://schemas.openxmlformats.org/officeDocument/2006/relationships/slide" Target="slides/slide11.xml"/><Relationship Id="R10035" Type="http://schemas.openxmlformats.org/officeDocument/2006/relationships/slide" Target="slides/slide12.xml"/><Relationship Id="R10036" Type="http://schemas.openxmlformats.org/officeDocument/2006/relationships/slide" Target="slides/slide13.xml"/><Relationship Id="R10037" Type="http://schemas.openxmlformats.org/officeDocument/2006/relationships/slide" Target="slides/slide14.xml"/><Relationship Id="R10038" Type="http://schemas.openxmlformats.org/officeDocument/2006/relationships/slide" Target="slides/slide15.xml"/><Relationship Id="R10039" Type="http://schemas.openxmlformats.org/officeDocument/2006/relationships/slide" Target="slides/slide16.xml"/><Relationship Id="R10040" Type="http://schemas.openxmlformats.org/officeDocument/2006/relationships/slide" Target="slides/slide17.xml"/><Relationship Id="R10041" Type="http://schemas.openxmlformats.org/officeDocument/2006/relationships/slide" Target="slides/slide18.xml"/><Relationship Id="R10042" Type="http://schemas.openxmlformats.org/officeDocument/2006/relationships/slide" Target="slides/slide19.xml"/><Relationship Id="R10043" Type="http://schemas.openxmlformats.org/officeDocument/2006/relationships/slide" Target="slides/slide20.xml"/><Relationship Id="R10044" Type="http://schemas.openxmlformats.org/officeDocument/2006/relationships/slide" Target="slides/slide21.xml"/><Relationship Id="R10045" Type="http://schemas.openxmlformats.org/officeDocument/2006/relationships/slide" Target="slides/slide22.xml"/><Relationship Id="R10046" Type="http://schemas.openxmlformats.org/officeDocument/2006/relationships/slide" Target="slides/slide23.xml"/><Relationship Id="R10047" Type="http://schemas.openxmlformats.org/officeDocument/2006/relationships/slide" Target="slides/slide24.xml"/><Relationship Id="R10048" Type="http://schemas.openxmlformats.org/officeDocument/2006/relationships/slide" Target="slides/slide25.xml"/><Relationship Id="R10049" Type="http://schemas.openxmlformats.org/officeDocument/2006/relationships/slide" Target="slides/slide26.xml"/></Relationships>
</file>

<file path=ppt/slideLayouts/_rels/slideLayout.xml.rels><?xml version="1.0" encoding="UTF-8"?><Relationships xmlns="http://schemas.openxmlformats.org/package/2006/relationships"><Relationship Id="rId1" Type="http://schemas.openxmlformats.org/officeDocument/2006/relationships/slideMaster" Target="slideMasters/slideMaster.xml"/></Relationships>
</file>

<file path=ppt/slideLayouts/slideLayout.xml><?xml version="1.0" encoding="utf-8"?>
<p:sldLayout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Ovr>
    <a:masterClrMapping xmlns:a="http://schemas.openxmlformats.org/drawingml/2006/main"/>
  </p:clrMapOvr>
</p:sldLayout>
</file>

<file path=ppt/slideLayouts/slideMasters/_rels/slideMaster.xml.rels><?xml version="1.0" encoding="UTF-8"?><Relationships xmlns="http://schemas.openxmlformats.org/package/2006/relationships"><Relationship Id="rId1" Type="http://schemas.openxmlformats.org/officeDocument/2006/relationships/slideLayout" Target="../slideLayout.xml"/><Relationship Id="rId3" Type="http://schemas.openxmlformats.org/officeDocument/2006/relationships/theme" Target="theme/theme.xml"/></Relationships>
</file>

<file path=ppt/slideLayouts/slideMasters/slideMaster.xml><?xml version="1.0" encoding="utf-8"?>
<p:sldMaster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xmlns:r="http://schemas.openxmlformats.org/officeDocument/2006/relationships" id="2147483649" r:id="rId1"/>
  </p:sldLayoutIdLst>
  <p:txStyles>
    <p:titleStyle/>
    <p:bodyStyle/>
    <p:otherStyle/>
  </p:txStyles>
</p:sldMaster>
</file>

<file path=ppt/slideLayouts/slideMasters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slides/_rels/slide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1" Type="http://schemas.openxmlformats.org/officeDocument/2006/relationships/image" Target="../media/image101.png"/><Relationship Id="rId102" Type="http://schemas.openxmlformats.org/officeDocument/2006/relationships/image" Target="../media/image102.png"/><Relationship Id="rId103" Type="http://schemas.openxmlformats.org/officeDocument/2006/relationships/image" Target="../media/image103.png"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70" Type="http://schemas.openxmlformats.org/officeDocument/2006/relationships/image" Target="../media/image270.png"/><Relationship Id="rId271" Type="http://schemas.openxmlformats.org/officeDocument/2006/relationships/image" Target="../media/image271.png"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http://supplier.ariba.com/"/><Relationship Id="rId279" Type="http://schemas.openxmlformats.org/officeDocument/2006/relationships/image" Target="../media/image279.png"/><Relationship Id="rId281" Type="http://schemas.openxmlformats.org/officeDocument/2006/relationships/image" Target="../media/image281.png"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04" Type="http://schemas.openxmlformats.org/officeDocument/2006/relationships/image" Target="../media/image304.png"/><Relationship Id="rId305" Type="http://schemas.openxmlformats.org/officeDocument/2006/relationships/image" Target="../media/image305.png"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27" Type="http://schemas.openxmlformats.org/officeDocument/2006/relationships/image" Target="../media/image327.png"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43" Type="http://schemas.openxmlformats.org/officeDocument/2006/relationships/image" Target="../media/image343.png"/><Relationship Id="rId344" Type="http://schemas.openxmlformats.org/officeDocument/2006/relationships/image" Target="../media/image344.png"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58" Type="http://schemas.openxmlformats.org/officeDocument/2006/relationships/image" Target="../media/image358.png"/><Relationship Id="rId359" Type="http://schemas.openxmlformats.org/officeDocument/2006/relationships/image" Target="../media/image359.png"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69" Type="http://schemas.openxmlformats.org/officeDocument/2006/relationships/image" Target="../media/image369.png"/><Relationship Id="rId370" Type="http://schemas.openxmlformats.org/officeDocument/2006/relationships/image" Target="../media/image370.png"/><Relationship Id="rId372" Type="http://schemas.openxmlformats.org/officeDocument/2006/relationships/image" Target="../media/image372.png"/><Relationship Id="rId373" Type="http://schemas.openxmlformats.org/officeDocument/2006/relationships/image" Target="../media/image373.png"/><Relationship Id="rId374" Type="http://schemas.openxmlformats.org/officeDocument/2006/relationships/image" Target="../media/image374.png"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87" Type="http://schemas.openxmlformats.org/officeDocument/2006/relationships/image" Target="../media/image387.png"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01" Type="http://schemas.openxmlformats.org/officeDocument/2006/relationships/image" Target="../media/image401.png"/><Relationship Id="rId403" Type="http://schemas.openxmlformats.org/officeDocument/2006/relationships/image" Target="../media/image403.png"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16" Type="http://schemas.openxmlformats.org/officeDocument/2006/relationships/image" Target="../media/image416.png"/><Relationship Id="rId417" Type="http://schemas.openxmlformats.org/officeDocument/2006/relationships/image" Target="../media/image417.png"/><Relationship Id="rId419" Type="http://schemas.openxmlformats.org/officeDocument/2006/relationships/image" Target="../media/image419.png"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31" Type="http://schemas.openxmlformats.org/officeDocument/2006/relationships/image" Target="../media/image431.png"/><Relationship Id="rId433" Type="http://schemas.openxmlformats.org/officeDocument/2006/relationships/image" Target="../media/image433.png"/></Relationships>
</file>

<file path=ppt/slides/_rels/slide2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41" Type="http://schemas.openxmlformats.org/officeDocument/2006/relationships/image" Target="../media/image441.png"/><Relationship Id="rId442" Type="http://schemas.openxmlformats.org/officeDocument/2006/relationships/image" Target="../media/image442.png"/></Relationships>
</file>

<file path=ppt/slides/_rels/slide2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51" Type="http://schemas.openxmlformats.org/officeDocument/2006/relationships/image" Target="../media/image451.png"/><Relationship Id="rId452" Type="http://schemas.openxmlformats.org/officeDocument/2006/relationships/image" Target="../media/image452.png"/></Relationships>
</file>

<file path=ppt/slides/_rels/slide2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68" Type="http://schemas.openxmlformats.org/officeDocument/2006/relationships/image" Target="../media/image468.png"/><Relationship Id="rId469" Type="http://schemas.openxmlformats.org/officeDocument/2006/relationships/image" Target="../media/image469.png"/></Relationships>
</file>

<file path=ppt/slides/_rels/slide2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81" Type="http://schemas.openxmlformats.org/officeDocument/2006/relationships/image" Target="../media/image481.png"/></Relationships>
</file>

<file path=ppt/slides/_rels/slide2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95" Type="http://schemas.openxmlformats.org/officeDocument/2006/relationships/image" Target="../media/image495.png"/><Relationship Id="rId496" Type="http://schemas.openxmlformats.org/officeDocument/2006/relationships/image" Target="../media/image496.png"/></Relationships>
</file>

<file path=ppt/slides/_rels/slide2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12" Type="http://schemas.openxmlformats.org/officeDocument/2006/relationships/image" Target="../media/image512.png"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17" Type="http://schemas.openxmlformats.org/officeDocument/2006/relationships/image" Target="../media/image117.png"/><Relationship Id="rId118" Type="http://schemas.openxmlformats.org/officeDocument/2006/relationships/image" Target="../media/image118.png"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40" Type="http://schemas.openxmlformats.org/officeDocument/2006/relationships/image" Target="../media/image140.png"/><Relationship Id="rId141" Type="http://schemas.openxmlformats.org/officeDocument/2006/relationships/image" Target="../media/image141.png"/><Relationship Id="rId142" Type="http://schemas.openxmlformats.org/officeDocument/2006/relationships/image" Target="../media/image142.png"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52" Type="http://schemas.openxmlformats.org/officeDocument/2006/relationships/image" Target="../media/image152.png"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61" Type="http://schemas.openxmlformats.org/officeDocument/2006/relationships/image" Target="../media/image161.png"/><Relationship Id="rId162" Type="http://schemas.openxmlformats.org/officeDocument/2006/relationships/image" Target="../media/image162.png"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72" Type="http://schemas.openxmlformats.org/officeDocument/2006/relationships/image" Target="../media/image172.png"/><Relationship Id="rId173" Type="http://schemas.openxmlformats.org/officeDocument/2006/relationships/image" Target="../media/image173.png"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30" Type="http://schemas.openxmlformats.org/officeDocument/2006/relationships/image" Target="../media/image230.png"/><Relationship Id="rId231" Type="http://schemas.openxmlformats.org/officeDocument/2006/relationships/image" Target="../media/image231.png"/></Relationships>
</file>

<file path=ppt/slides/slide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0" name="Freeform 100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spect="0"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11836" y="3711012"/>
            <a:ext cx="1476733" cy="283392"/>
          </a:xfrm>
          <a:prstGeom prst="rect">
            <a:avLst/>
          </a:prstGeom>
          <a:noFill/>
          <a:extLst/>
        </p:spPr>
      </p:pic>
      <p:pic>
        <p:nvPicPr>
          <p:cNvPr id="102" name="Picture 102"/>
          <p:cNvPicPr>
            <a:picLocks noChangeAspect="0" noChangeArrowheads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2192000" cy="3374643"/>
          </a:xfrm>
          <a:prstGeom prst="rect">
            <a:avLst/>
          </a:prstGeom>
          <a:noFill/>
          <a:extLst/>
        </p:spPr>
      </p:pic>
      <p:pic>
        <p:nvPicPr>
          <p:cNvPr id="103" name="Picture 103"/>
          <p:cNvPicPr>
            <a:picLocks noChangeAspect="0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11836" y="5951221"/>
            <a:ext cx="1578864" cy="361188"/>
          </a:xfrm>
          <a:prstGeom prst="rect">
            <a:avLst/>
          </a:prstGeom>
          <a:noFill/>
          <a:extLst/>
        </p:spPr>
      </p:pic>
      <p:sp>
        <p:nvSpPr>
          <p:cNvPr id="104" name="Rectangle 104"/>
          <p:cNvSpPr/>
          <p:nvPr/>
        </p:nvSpPr>
        <p:spPr>
          <a:xfrm rot="0" flipH="0" flipV="0">
            <a:off x="160324" y="4009924"/>
            <a:ext cx="6013424" cy="5257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FFFFFF"/>
                </a:solidFill>
                <a:latin typeface="Arial" pitchFamily="0" charset="1"/>
              </a:rPr>
              <a:t>Extende</a:t>
            </a:r>
            <a:r>
              <a:rPr lang="en-US" sz="3600" baseline="0" b="0" i="0" dirty="0" spc="992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3600" baseline="0" b="1" i="0" dirty="0" spc="0">
                <a:solidFill>
                  <a:srgbClr val="FFFFFF"/>
                </a:solidFill>
                <a:latin typeface="Arial" pitchFamily="0" charset="1"/>
              </a:rPr>
              <a:t>CIF Catalog Guide</a:t>
            </a:r>
          </a:p>
        </p:txBody>
      </p:sp>
      <p:sp>
        <p:nvSpPr>
          <p:cNvPr id="105" name="Rectangle 105"/>
          <p:cNvSpPr/>
          <p:nvPr/>
        </p:nvSpPr>
        <p:spPr>
          <a:xfrm rot="0" flipH="0" flipV="0">
            <a:off x="10998707" y="194259"/>
            <a:ext cx="774107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aseline="0" b="0" i="0" dirty="0" spc="0">
                <a:solidFill>
                  <a:srgbClr val="000000"/>
                </a:solidFill>
                <a:latin typeface="Arial" pitchFamily="0" charset="1"/>
              </a:rPr>
              <a:t>Customer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68" name="Freeform 268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Freeform 269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0" name="Picture 270"/>
          <p:cNvPicPr>
            <a:picLocks noChangeAspect="0" noChangeArrowheads="1"/>
          </p:cNvPicPr>
          <p:nvPr/>
        </p:nvPicPr>
        <p:blipFill>
          <a:blip r:embed="rId2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271" name="Picture 271"/>
          <p:cNvPicPr>
            <a:picLocks noChangeAspect="0" noChangeArrowheads="1"/>
          </p:cNvPicPr>
          <p:nvPr/>
        </p:nvPicPr>
        <p:blipFill>
          <a:blip r:embed="rId2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272" name="Rectangle 272"/>
          <p:cNvSpPr/>
          <p:nvPr/>
        </p:nvSpPr>
        <p:spPr>
          <a:xfrm rot="0" flipH="0" flipV="0">
            <a:off x="324002" y="2471674"/>
            <a:ext cx="8679941" cy="17907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Publishing a Catalog on</a:t>
            </a:r>
          </a:p>
          <a:p>
            <a:pPr marL="0">
              <a:lnSpc>
                <a:spcPts val="7200"/>
              </a:lnSpc>
            </a:pPr>
            <a:r>
              <a:rPr lang="en-US" sz="6002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73" name="Freeform 273">
            <a:hlinkClick r:id="rId100"/>
          </p:cNvPr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Freeform 274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Freeform 275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Freeform 276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 rot="0" flipH="0" flipV="0">
            <a:off x="324611" y="1414272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>
            <a:hlinkClick r:id="rId100"/>
          </p:cNvPr>
          <p:cNvSpPr/>
          <p:nvPr/>
        </p:nvSpPr>
        <p:spPr>
          <a:xfrm rot="0" flipH="0" flipV="0">
            <a:off x="1028090" y="2115058"/>
            <a:ext cx="2156435" cy="15240"/>
          </a:xfrm>
          <a:custGeom>
            <a:pathLst>
              <a:path w="2156435" h="15240">
                <a:moveTo>
                  <a:pt x="0" y="0"/>
                </a:moveTo>
                <a:lnTo>
                  <a:pt x="718795" y="0"/>
                </a:lnTo>
                <a:lnTo>
                  <a:pt x="1437614" y="0"/>
                </a:lnTo>
                <a:lnTo>
                  <a:pt x="2156435" y="0"/>
                </a:lnTo>
                <a:lnTo>
                  <a:pt x="2156435" y="15240"/>
                </a:lnTo>
                <a:lnTo>
                  <a:pt x="1437614" y="15240"/>
                </a:lnTo>
                <a:lnTo>
                  <a:pt x="718795" y="15240"/>
                </a:lnTo>
                <a:lnTo>
                  <a:pt x="0" y="15240"/>
                </a:lnTo>
                <a:close/>
                <a:moveTo>
                  <a:pt x="3714852" y="4742942"/>
                </a:moveTo>
              </a:path>
            </a:pathLst>
          </a:custGeom>
          <a:solidFill>
            <a:srgbClr val="008FD3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9" name="Picture 279"/>
          <p:cNvPicPr>
            <a:picLocks noChangeAspect="0" noChangeArrowheads="1"/>
          </p:cNvPicPr>
          <p:nvPr/>
        </p:nvPicPr>
        <p:blipFill>
          <a:blip r:embed="rId2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35240" y="1374672"/>
            <a:ext cx="2110762" cy="1706857"/>
          </a:xfrm>
          <a:prstGeom prst="rect">
            <a:avLst/>
          </a:prstGeom>
          <a:noFill/>
          <a:extLst/>
        </p:spPr>
      </p:pic>
      <p:sp>
        <p:nvSpPr>
          <p:cNvPr id="280" name="Freeform 280"/>
          <p:cNvSpPr/>
          <p:nvPr/>
        </p:nvSpPr>
        <p:spPr>
          <a:xfrm rot="0" flipH="0" flipV="0">
            <a:off x="7751826" y="2068830"/>
            <a:ext cx="1376171" cy="665988"/>
          </a:xfrm>
          <a:custGeom>
            <a:pathLst>
              <a:path w="1376171" h="665988">
                <a:moveTo>
                  <a:pt x="0" y="62992"/>
                </a:moveTo>
                <a:cubicBezTo>
                  <a:pt x="0" y="28194"/>
                  <a:pt x="28193" y="0"/>
                  <a:pt x="62992" y="0"/>
                </a:cubicBezTo>
                <a:lnTo>
                  <a:pt x="1313053" y="0"/>
                </a:lnTo>
                <a:cubicBezTo>
                  <a:pt x="1347978" y="0"/>
                  <a:pt x="1376171" y="28194"/>
                  <a:pt x="1376171" y="62992"/>
                </a:cubicBezTo>
                <a:lnTo>
                  <a:pt x="1376171" y="602997"/>
                </a:lnTo>
                <a:cubicBezTo>
                  <a:pt x="1376171" y="637794"/>
                  <a:pt x="1347978" y="665988"/>
                  <a:pt x="1313053" y="665988"/>
                </a:cubicBezTo>
                <a:lnTo>
                  <a:pt x="62992" y="665988"/>
                </a:lnTo>
                <a:cubicBezTo>
                  <a:pt x="28193" y="665988"/>
                  <a:pt x="0" y="637794"/>
                  <a:pt x="0" y="602997"/>
                </a:cubicBezTo>
                <a:close/>
                <a:moveTo>
                  <a:pt x="-3025648" y="4789170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1" name="Picture 281"/>
          <p:cNvPicPr>
            <a:picLocks noChangeAspect="0" noChangeArrowheads="1"/>
          </p:cNvPicPr>
          <p:nvPr/>
        </p:nvPicPr>
        <p:blipFill>
          <a:blip r:embed="rId2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583423" y="3235662"/>
            <a:ext cx="3796127" cy="3055410"/>
          </a:xfrm>
          <a:prstGeom prst="rect">
            <a:avLst/>
          </a:prstGeom>
          <a:noFill/>
          <a:extLst/>
        </p:spPr>
      </p:pic>
      <p:sp>
        <p:nvSpPr>
          <p:cNvPr id="282" name="Freeform 282"/>
          <p:cNvSpPr/>
          <p:nvPr/>
        </p:nvSpPr>
        <p:spPr>
          <a:xfrm rot="0" flipH="0" flipV="0">
            <a:off x="8990838" y="3716274"/>
            <a:ext cx="774192" cy="281941"/>
          </a:xfrm>
          <a:custGeom>
            <a:pathLst>
              <a:path w="774192" h="281941">
                <a:moveTo>
                  <a:pt x="0" y="0"/>
                </a:moveTo>
                <a:lnTo>
                  <a:pt x="774192" y="0"/>
                </a:lnTo>
                <a:lnTo>
                  <a:pt x="774192" y="281941"/>
                </a:lnTo>
                <a:lnTo>
                  <a:pt x="0" y="281941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Freeform 283"/>
          <p:cNvSpPr/>
          <p:nvPr/>
        </p:nvSpPr>
        <p:spPr>
          <a:xfrm rot="0" flipH="0" flipV="0">
            <a:off x="7744206" y="5674615"/>
            <a:ext cx="912875" cy="315468"/>
          </a:xfrm>
          <a:custGeom>
            <a:pathLst>
              <a:path w="912875" h="315468">
                <a:moveTo>
                  <a:pt x="0" y="0"/>
                </a:moveTo>
                <a:lnTo>
                  <a:pt x="912875" y="0"/>
                </a:lnTo>
                <a:lnTo>
                  <a:pt x="912875" y="315468"/>
                </a:lnTo>
                <a:lnTo>
                  <a:pt x="0" y="315468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Freeform 284"/>
          <p:cNvSpPr/>
          <p:nvPr/>
        </p:nvSpPr>
        <p:spPr>
          <a:xfrm rot="0" flipH="0" flipV="0">
            <a:off x="324611" y="4037077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Freeform 285"/>
          <p:cNvSpPr/>
          <p:nvPr/>
        </p:nvSpPr>
        <p:spPr>
          <a:xfrm rot="0" flipH="0" flipV="0">
            <a:off x="324611" y="4715256"/>
            <a:ext cx="457200" cy="435865"/>
          </a:xfrm>
          <a:custGeom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Rectangle 286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11</a:t>
            </a:r>
          </a:p>
        </p:txBody>
      </p:sp>
      <p:sp>
        <p:nvSpPr>
          <p:cNvPr id="287" name="Rectangle 287"/>
          <p:cNvSpPr/>
          <p:nvPr/>
        </p:nvSpPr>
        <p:spPr>
          <a:xfrm rot="0" flipH="0" flipV="0">
            <a:off x="504139" y="515722"/>
            <a:ext cx="622005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  <a:r>
              <a:rPr lang="en-US" sz="2400" baseline="0" b="1" i="0" dirty="0" spc="-9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Acces</a:t>
            </a:r>
            <a:r>
              <a:rPr lang="en-US" sz="2400" baseline="0" b="1" i="0" dirty="0" spc="-13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, Catalog Publication</a:t>
            </a:r>
          </a:p>
        </p:txBody>
      </p:sp>
      <p:sp>
        <p:nvSpPr>
          <p:cNvPr id="288" name="Rectangle 288"/>
          <p:cNvSpPr/>
          <p:nvPr/>
        </p:nvSpPr>
        <p:spPr>
          <a:xfrm rot="0" flipH="0" flipV="0">
            <a:off x="471830" y="1519168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1</a:t>
            </a:r>
          </a:p>
        </p:txBody>
      </p:sp>
      <p:sp>
        <p:nvSpPr>
          <p:cNvPr id="289" name="Rectangle 289"/>
          <p:cNvSpPr/>
          <p:nvPr/>
        </p:nvSpPr>
        <p:spPr>
          <a:xfrm rot="0" flipH="0" flipV="0">
            <a:off x="415442" y="1904105"/>
            <a:ext cx="276908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Go to</a:t>
            </a:r>
            <a:r>
              <a:rPr lang="en-US" sz="1596" baseline="0" b="0" i="0" dirty="0" spc="47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008FD3"/>
                </a:solidFill>
                <a:latin typeface="Arial" pitchFamily="0" charset="1"/>
                <a:hlinkClick r:id="rId100"/>
              </a:rPr>
              <a:t>http://supplie</a:t>
            </a:r>
            <a:r>
              <a:rPr lang="en-US" sz="1596" baseline="0" b="0" i="0" dirty="0" spc="-88">
                <a:solidFill>
                  <a:srgbClr val="008FD3"/>
                </a:solidFill>
                <a:latin typeface="Arial" pitchFamily="0" charset="1"/>
                <a:hlinkClick r:id="rId100"/>
              </a:rPr>
              <a:t>r</a:t>
            </a:r>
            <a:r>
              <a:rPr lang="en-US" sz="1596" baseline="0" b="0" i="0" dirty="0" spc="0">
                <a:solidFill>
                  <a:srgbClr val="008FD3"/>
                </a:solidFill>
                <a:latin typeface="Arial" pitchFamily="0" charset="1"/>
                <a:hlinkClick r:id="rId100"/>
              </a:rPr>
              <a:t>.ariba.com</a:t>
            </a:r>
          </a:p>
        </p:txBody>
      </p:sp>
      <p:sp>
        <p:nvSpPr>
          <p:cNvPr id="290" name="Rectangle 290"/>
          <p:cNvSpPr/>
          <p:nvPr/>
        </p:nvSpPr>
        <p:spPr>
          <a:xfrm rot="0" flipH="0" flipV="0">
            <a:off x="415442" y="2147945"/>
            <a:ext cx="3579993" cy="7207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Enter you</a:t>
            </a:r>
            <a:r>
              <a:rPr lang="en-US" sz="1596" baseline="0" b="0" i="0" dirty="0" spc="47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Usernam</a:t>
            </a:r>
            <a:r>
              <a:rPr lang="en-US" sz="1596" baseline="0" b="1" i="0" dirty="0" spc="46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447">
                <a:solidFill>
                  <a:srgbClr val="FFFFFF"/>
                </a:solidFill>
                <a:latin typeface="Arial" pitchFamily="0" charset="1"/>
              </a:rPr>
              <a:t>&amp;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Passwor</a:t>
            </a:r>
            <a:r>
              <a:rPr lang="en-US" sz="1596" baseline="0" b="1" i="0" dirty="0" spc="418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3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Log I</a:t>
            </a:r>
            <a:r>
              <a:rPr lang="en-US" sz="1596" baseline="0" b="1" i="0" dirty="0" spc="47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 access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Production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account.</a:t>
            </a:r>
          </a:p>
        </p:txBody>
      </p:sp>
      <p:sp>
        <p:nvSpPr>
          <p:cNvPr id="291" name="Rectangle 291"/>
          <p:cNvSpPr/>
          <p:nvPr/>
        </p:nvSpPr>
        <p:spPr>
          <a:xfrm rot="0" flipH="0" flipV="0">
            <a:off x="872642" y="1503039"/>
            <a:ext cx="348731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-50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ccess </a:t>
            </a:r>
            <a:r>
              <a:rPr lang="en-US" sz="1596" baseline="0" b="1" i="0" dirty="0" spc="-36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</a:t>
            </a:r>
            <a:r>
              <a:rPr lang="en-US" sz="1596" baseline="0" b="1" i="0" dirty="0" spc="-56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riba Network</a:t>
            </a:r>
            <a:r>
              <a:rPr lang="en-US" sz="1596" baseline="0" b="1" i="0" dirty="0" spc="-68">
                <a:solidFill>
                  <a:srgbClr val="F0AB00"/>
                </a:solidFill>
                <a:latin typeface="Arial" pitchFamily="0" charset="1"/>
              </a:rPr>
              <a:t> </a:t>
            </a:r>
            <a:r>
              <a:rPr lang="en-US" sz="1596" baseline="0" b="1" i="0" dirty="0" spc="-48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ccount</a:t>
            </a:r>
          </a:p>
        </p:txBody>
      </p:sp>
      <p:sp>
        <p:nvSpPr>
          <p:cNvPr id="292" name="Rectangle 292"/>
          <p:cNvSpPr/>
          <p:nvPr/>
        </p:nvSpPr>
        <p:spPr>
          <a:xfrm rot="0" flipH="0" flipV="0">
            <a:off x="384047" y="2941949"/>
            <a:ext cx="6770868" cy="9188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84" baseline="0" b="0" i="0" dirty="0" spc="0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catalog on</a:t>
            </a:r>
            <a:r>
              <a:rPr lang="en-US" sz="1596" baseline="0" b="0" i="0" dirty="0" spc="-6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must first be created in you</a:t>
            </a:r>
            <a:r>
              <a:rPr lang="en-US" sz="1596" baseline="0" b="0" i="0" dirty="0" spc="47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TES</a:t>
            </a:r>
            <a:r>
              <a:rPr lang="en-US" sz="1596" baseline="0" b="1" i="0" dirty="0" spc="439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account.</a:t>
            </a:r>
          </a:p>
          <a:p>
            <a:pPr marL="0">
              <a:lnSpc>
                <a:spcPts val="3300"/>
              </a:lnSpc>
            </a:pPr>
            <a:r>
              <a:rPr lang="en-US" sz="1284" baseline="0" b="0" i="0" dirty="0" spc="0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will load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catalog on yo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 production account only after publication</a:t>
            </a:r>
          </a:p>
          <a:p>
            <a:pPr marL="0">
              <a:lnSpc>
                <a:spcPts val="210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validation of the catalog in you</a:t>
            </a:r>
            <a:r>
              <a:rPr lang="en-US" sz="1596" baseline="0" b="0" i="0" dirty="0" spc="445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TES</a:t>
            </a:r>
            <a:r>
              <a:rPr lang="en-US" sz="1596" baseline="0" b="1" i="0" dirty="0" spc="442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account.</a:t>
            </a:r>
          </a:p>
        </p:txBody>
      </p:sp>
      <p:sp>
        <p:nvSpPr>
          <p:cNvPr id="293" name="Rectangle 293"/>
          <p:cNvSpPr/>
          <p:nvPr/>
        </p:nvSpPr>
        <p:spPr>
          <a:xfrm rot="0" flipH="0" flipV="0">
            <a:off x="471830" y="4141718"/>
            <a:ext cx="509805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2	</a:t>
            </a:r>
            <a:r>
              <a:rPr lang="en-US" sz="2418" baseline="751" b="0" i="0" dirty="0" spc="0">
                <a:solidFill>
                  <a:srgbClr val="FFFFFF"/>
                </a:solidFill>
                <a:latin typeface="Arial" pitchFamily="0" charset="1"/>
              </a:rPr>
              <a:t>Click on th</a:t>
            </a:r>
            <a:r>
              <a:rPr lang="en-US" sz="2418" baseline="751" b="0" i="0" dirty="0" spc="461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18" baseline="751" b="1" i="0" dirty="0" spc="0">
                <a:solidFill>
                  <a:srgbClr val="FFFFFF"/>
                </a:solidFill>
                <a:latin typeface="Arial" pitchFamily="0" charset="1"/>
              </a:rPr>
              <a:t>Catalog</a:t>
            </a:r>
            <a:r>
              <a:rPr lang="en-US" sz="2418" baseline="751" b="1" i="0" dirty="0" spc="471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2418" baseline="751" b="0" i="0" dirty="0" spc="0">
                <a:solidFill>
                  <a:srgbClr val="FFFFFF"/>
                </a:solidFill>
                <a:latin typeface="Arial" pitchFamily="0" charset="1"/>
              </a:rPr>
              <a:t>tab on your Home Dashboard</a:t>
            </a:r>
          </a:p>
        </p:txBody>
      </p:sp>
      <p:sp>
        <p:nvSpPr>
          <p:cNvPr id="294" name="Rectangle 294"/>
          <p:cNvSpPr/>
          <p:nvPr/>
        </p:nvSpPr>
        <p:spPr>
          <a:xfrm rot="0" flipH="0" flipV="0">
            <a:off x="471830" y="4820152"/>
            <a:ext cx="370785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3	</a:t>
            </a:r>
            <a:r>
              <a:rPr lang="en-US" sz="2418" baseline="877" b="0" i="0" dirty="0" spc="0">
                <a:solidFill>
                  <a:srgbClr val="FFFFFF"/>
                </a:solidFill>
                <a:latin typeface="Arial" pitchFamily="0" charset="1"/>
              </a:rPr>
              <a:t>Click on th</a:t>
            </a:r>
            <a:r>
              <a:rPr lang="en-US" sz="2418" baseline="877" b="0" i="0" dirty="0" spc="461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18" baseline="877" b="1" i="0" dirty="0" spc="0">
                <a:solidFill>
                  <a:srgbClr val="FFFFFF"/>
                </a:solidFill>
                <a:latin typeface="Arial" pitchFamily="0" charset="1"/>
              </a:rPr>
              <a:t>Create Standar</a:t>
            </a:r>
            <a:r>
              <a:rPr lang="en-US" sz="2418" baseline="877" b="1" i="0" dirty="0" spc="454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2418" baseline="877" b="0" i="0" dirty="0" spc="0">
                <a:solidFill>
                  <a:srgbClr val="FFFFFF"/>
                </a:solidFill>
                <a:latin typeface="Arial" pitchFamily="0" charset="1"/>
              </a:rPr>
              <a:t>button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95" name="Freeform 29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Freeform 296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Freeform 297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Freeform 298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Freeform 299"/>
          <p:cNvSpPr/>
          <p:nvPr/>
        </p:nvSpPr>
        <p:spPr>
          <a:xfrm rot="0" flipH="0" flipV="0">
            <a:off x="324611" y="1382268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Freeform 300"/>
          <p:cNvSpPr/>
          <p:nvPr/>
        </p:nvSpPr>
        <p:spPr>
          <a:xfrm rot="0" flipH="0" flipV="0">
            <a:off x="324611" y="2206752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" name="Freeform 301"/>
          <p:cNvSpPr/>
          <p:nvPr/>
        </p:nvSpPr>
        <p:spPr>
          <a:xfrm rot="0" flipH="0" flipV="0">
            <a:off x="324611" y="3031236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" name="Freeform 302"/>
          <p:cNvSpPr/>
          <p:nvPr/>
        </p:nvSpPr>
        <p:spPr>
          <a:xfrm rot="0" flipH="0" flipV="0">
            <a:off x="324611" y="3701797"/>
            <a:ext cx="457200" cy="435863"/>
          </a:xfrm>
          <a:custGeom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" name="Freeform 303"/>
          <p:cNvSpPr/>
          <p:nvPr/>
        </p:nvSpPr>
        <p:spPr>
          <a:xfrm rot="0" flipH="0" flipV="0">
            <a:off x="320040" y="4372356"/>
            <a:ext cx="457200" cy="437389"/>
          </a:xfrm>
          <a:custGeom>
            <a:pathLst>
              <a:path w="457200" h="437389">
                <a:moveTo>
                  <a:pt x="0" y="0"/>
                </a:moveTo>
                <a:lnTo>
                  <a:pt x="457200" y="0"/>
                </a:lnTo>
                <a:lnTo>
                  <a:pt x="457200" y="437389"/>
                </a:lnTo>
                <a:lnTo>
                  <a:pt x="0" y="437389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4" name="Picture 304"/>
          <p:cNvPicPr>
            <a:picLocks noChangeAspect="0" noChangeArrowheads="1"/>
          </p:cNvPicPr>
          <p:nvPr/>
        </p:nvPicPr>
        <p:blipFill>
          <a:blip r:embed="rId3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32220" y="1894434"/>
            <a:ext cx="5408391" cy="1933854"/>
          </a:xfrm>
          <a:prstGeom prst="rect">
            <a:avLst/>
          </a:prstGeom>
          <a:noFill/>
          <a:extLst/>
        </p:spPr>
      </p:pic>
      <p:pic>
        <p:nvPicPr>
          <p:cNvPr id="305" name="Picture 305"/>
          <p:cNvPicPr>
            <a:picLocks noChangeAspect="0" noChangeArrowheads="1"/>
          </p:cNvPicPr>
          <p:nvPr/>
        </p:nvPicPr>
        <p:blipFill>
          <a:blip r:embed="rId3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21552" y="4041733"/>
            <a:ext cx="5429723" cy="1452287"/>
          </a:xfrm>
          <a:prstGeom prst="rect">
            <a:avLst/>
          </a:prstGeom>
          <a:noFill/>
          <a:extLst/>
        </p:spPr>
      </p:pic>
      <p:sp>
        <p:nvSpPr>
          <p:cNvPr id="306" name="Freeform 306"/>
          <p:cNvSpPr/>
          <p:nvPr/>
        </p:nvSpPr>
        <p:spPr>
          <a:xfrm rot="0" flipH="0" flipV="0">
            <a:off x="7180326" y="2266950"/>
            <a:ext cx="1530095" cy="124968"/>
          </a:xfrm>
          <a:custGeom>
            <a:pathLst>
              <a:path w="1530095" h="124968">
                <a:moveTo>
                  <a:pt x="0" y="11811"/>
                </a:moveTo>
                <a:cubicBezTo>
                  <a:pt x="0" y="5334"/>
                  <a:pt x="5333" y="0"/>
                  <a:pt x="11810" y="0"/>
                </a:cubicBezTo>
                <a:lnTo>
                  <a:pt x="1518284" y="0"/>
                </a:lnTo>
                <a:cubicBezTo>
                  <a:pt x="1524762" y="0"/>
                  <a:pt x="1530095" y="5334"/>
                  <a:pt x="1530095" y="11811"/>
                </a:cubicBezTo>
                <a:lnTo>
                  <a:pt x="1530095" y="113158"/>
                </a:lnTo>
                <a:cubicBezTo>
                  <a:pt x="1530095" y="119634"/>
                  <a:pt x="1524762" y="124968"/>
                  <a:pt x="1518284" y="124968"/>
                </a:cubicBezTo>
                <a:lnTo>
                  <a:pt x="11810" y="124968"/>
                </a:lnTo>
                <a:cubicBezTo>
                  <a:pt x="5333" y="124968"/>
                  <a:pt x="0" y="119634"/>
                  <a:pt x="0" y="113158"/>
                </a:cubicBezTo>
                <a:close/>
                <a:moveTo>
                  <a:pt x="-2601087" y="4591050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" name="Freeform 307"/>
          <p:cNvSpPr/>
          <p:nvPr/>
        </p:nvSpPr>
        <p:spPr>
          <a:xfrm rot="0" flipH="0" flipV="0">
            <a:off x="10959845" y="3653791"/>
            <a:ext cx="402336" cy="176783"/>
          </a:xfrm>
          <a:custGeom>
            <a:pathLst>
              <a:path w="402336" h="176783">
                <a:moveTo>
                  <a:pt x="0" y="16763"/>
                </a:moveTo>
                <a:cubicBezTo>
                  <a:pt x="0" y="7493"/>
                  <a:pt x="7494" y="0"/>
                  <a:pt x="16764" y="0"/>
                </a:cubicBezTo>
                <a:lnTo>
                  <a:pt x="385573" y="0"/>
                </a:lnTo>
                <a:cubicBezTo>
                  <a:pt x="394844" y="0"/>
                  <a:pt x="402336" y="7493"/>
                  <a:pt x="402336" y="16763"/>
                </a:cubicBezTo>
                <a:lnTo>
                  <a:pt x="402336" y="160019"/>
                </a:lnTo>
                <a:cubicBezTo>
                  <a:pt x="402336" y="169290"/>
                  <a:pt x="394844" y="176783"/>
                  <a:pt x="385573" y="176783"/>
                </a:cubicBezTo>
                <a:lnTo>
                  <a:pt x="16764" y="176783"/>
                </a:lnTo>
                <a:cubicBezTo>
                  <a:pt x="7494" y="176783"/>
                  <a:pt x="0" y="169290"/>
                  <a:pt x="0" y="160019"/>
                </a:cubicBezTo>
                <a:close/>
                <a:moveTo>
                  <a:pt x="-7772399" y="3204209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" name="Freeform 308"/>
          <p:cNvSpPr/>
          <p:nvPr/>
        </p:nvSpPr>
        <p:spPr>
          <a:xfrm rot="0" flipH="0" flipV="0">
            <a:off x="7108697" y="4507230"/>
            <a:ext cx="678181" cy="134112"/>
          </a:xfrm>
          <a:custGeom>
            <a:pathLst>
              <a:path w="678181" h="134112">
                <a:moveTo>
                  <a:pt x="0" y="0"/>
                </a:moveTo>
                <a:lnTo>
                  <a:pt x="678181" y="0"/>
                </a:lnTo>
                <a:lnTo>
                  <a:pt x="678181" y="134112"/>
                </a:lnTo>
                <a:lnTo>
                  <a:pt x="0" y="134112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" name="Freeform 309"/>
          <p:cNvSpPr/>
          <p:nvPr/>
        </p:nvSpPr>
        <p:spPr>
          <a:xfrm rot="0" flipH="0" flipV="0">
            <a:off x="7108697" y="5069586"/>
            <a:ext cx="740664" cy="128017"/>
          </a:xfrm>
          <a:custGeom>
            <a:pathLst>
              <a:path w="740664" h="128017">
                <a:moveTo>
                  <a:pt x="0" y="0"/>
                </a:moveTo>
                <a:lnTo>
                  <a:pt x="740664" y="0"/>
                </a:lnTo>
                <a:lnTo>
                  <a:pt x="740664" y="128017"/>
                </a:lnTo>
                <a:lnTo>
                  <a:pt x="0" y="128017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" name="Freeform 310"/>
          <p:cNvSpPr/>
          <p:nvPr/>
        </p:nvSpPr>
        <p:spPr>
          <a:xfrm rot="0" flipH="0" flipV="0">
            <a:off x="10978133" y="5307330"/>
            <a:ext cx="400812" cy="176785"/>
          </a:xfrm>
          <a:custGeom>
            <a:pathLst>
              <a:path w="400812" h="176785">
                <a:moveTo>
                  <a:pt x="0" y="16765"/>
                </a:moveTo>
                <a:cubicBezTo>
                  <a:pt x="0" y="7493"/>
                  <a:pt x="7494" y="0"/>
                  <a:pt x="16764" y="0"/>
                </a:cubicBezTo>
                <a:lnTo>
                  <a:pt x="384048" y="0"/>
                </a:lnTo>
                <a:cubicBezTo>
                  <a:pt x="393320" y="0"/>
                  <a:pt x="400812" y="7493"/>
                  <a:pt x="400812" y="16765"/>
                </a:cubicBezTo>
                <a:lnTo>
                  <a:pt x="400812" y="160020"/>
                </a:lnTo>
                <a:cubicBezTo>
                  <a:pt x="400812" y="169292"/>
                  <a:pt x="393320" y="176785"/>
                  <a:pt x="384048" y="176785"/>
                </a:cubicBezTo>
                <a:lnTo>
                  <a:pt x="16764" y="176785"/>
                </a:lnTo>
                <a:cubicBezTo>
                  <a:pt x="7494" y="176785"/>
                  <a:pt x="0" y="169292"/>
                  <a:pt x="0" y="160020"/>
                </a:cubicBezTo>
                <a:close/>
                <a:moveTo>
                  <a:pt x="-9444228" y="1550670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" name="Rectangle 311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12</a:t>
            </a:r>
          </a:p>
        </p:txBody>
      </p:sp>
      <p:sp>
        <p:nvSpPr>
          <p:cNvPr id="312" name="Rectangle 312"/>
          <p:cNvSpPr/>
          <p:nvPr/>
        </p:nvSpPr>
        <p:spPr>
          <a:xfrm rot="0" flipH="0" flipV="0">
            <a:off x="504139" y="515722"/>
            <a:ext cx="284530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 Publication</a:t>
            </a:r>
          </a:p>
        </p:txBody>
      </p:sp>
      <p:sp>
        <p:nvSpPr>
          <p:cNvPr id="313" name="Rectangle 313"/>
          <p:cNvSpPr/>
          <p:nvPr/>
        </p:nvSpPr>
        <p:spPr>
          <a:xfrm rot="0" flipH="0" flipV="0">
            <a:off x="471830" y="1487799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4</a:t>
            </a:r>
          </a:p>
        </p:txBody>
      </p:sp>
      <p:sp>
        <p:nvSpPr>
          <p:cNvPr id="314" name="Rectangle 314"/>
          <p:cNvSpPr/>
          <p:nvPr/>
        </p:nvSpPr>
        <p:spPr>
          <a:xfrm rot="0" flipH="0" flipV="0">
            <a:off x="471830" y="2312029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5</a:t>
            </a:r>
          </a:p>
        </p:txBody>
      </p:sp>
      <p:sp>
        <p:nvSpPr>
          <p:cNvPr id="315" name="Rectangle 315"/>
          <p:cNvSpPr/>
          <p:nvPr/>
        </p:nvSpPr>
        <p:spPr>
          <a:xfrm rot="0" flipH="0" flipV="0">
            <a:off x="872642" y="1477766"/>
            <a:ext cx="8898019" cy="499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Enter th</a:t>
            </a:r>
            <a:r>
              <a:rPr lang="en-US" sz="1596" baseline="0" b="0" i="0" dirty="0" spc="47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Catalog Nam</a:t>
            </a:r>
            <a:r>
              <a:rPr lang="en-US" sz="1596" baseline="0" b="1" i="0" dirty="0" spc="469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which has been communicated to you. This should be  based on th</a:t>
            </a:r>
            <a:r>
              <a:rPr lang="en-US" sz="1596" baseline="0" b="0" i="0" dirty="0" spc="44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UCB</a:t>
            </a:r>
          </a:p>
          <a:p>
            <a:pPr marL="0">
              <a:lnSpc>
                <a:spcPts val="210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naming convention</a:t>
            </a:r>
          </a:p>
        </p:txBody>
      </p:sp>
      <p:sp>
        <p:nvSpPr>
          <p:cNvPr id="316" name="Rectangle 316"/>
          <p:cNvSpPr/>
          <p:nvPr/>
        </p:nvSpPr>
        <p:spPr>
          <a:xfrm rot="0" flipH="0" flipV="0">
            <a:off x="872642" y="2294249"/>
            <a:ext cx="93488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6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Next</a:t>
            </a:r>
          </a:p>
        </p:txBody>
      </p:sp>
      <p:sp>
        <p:nvSpPr>
          <p:cNvPr id="317" name="Rectangle 317"/>
          <p:cNvSpPr/>
          <p:nvPr/>
        </p:nvSpPr>
        <p:spPr>
          <a:xfrm rot="0" flipH="0" flipV="0">
            <a:off x="471830" y="3135847"/>
            <a:ext cx="1694166" cy="2333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6	</a:t>
            </a:r>
            <a:r>
              <a:rPr lang="en-US" sz="2421" baseline="875" b="0" i="0" dirty="0" spc="0">
                <a:solidFill>
                  <a:srgbClr val="FFFFFF"/>
                </a:solidFill>
                <a:latin typeface="Arial" pitchFamily="0" charset="1"/>
              </a:rPr>
              <a:t>Selec</a:t>
            </a:r>
            <a:r>
              <a:rPr lang="en-US" sz="2421" baseline="875" b="0" i="0" dirty="0" spc="43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421" baseline="875" b="1" i="0" dirty="0" spc="0">
                <a:solidFill>
                  <a:srgbClr val="FFFFFF"/>
                </a:solidFill>
                <a:latin typeface="Arial" pitchFamily="0" charset="1"/>
              </a:rPr>
              <a:t>Pri</a:t>
            </a:r>
            <a:r>
              <a:rPr lang="en-US" sz="2421" baseline="875" b="1" i="0" dirty="0" spc="-34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421" baseline="875" b="1" i="0" dirty="0" spc="0">
                <a:solidFill>
                  <a:srgbClr val="FFFFFF"/>
                </a:solidFill>
                <a:latin typeface="Arial" pitchFamily="0" charset="1"/>
              </a:rPr>
              <a:t>ate</a:t>
            </a:r>
          </a:p>
        </p:txBody>
      </p:sp>
      <p:sp>
        <p:nvSpPr>
          <p:cNvPr id="318" name="Rectangle 318"/>
          <p:cNvSpPr/>
          <p:nvPr/>
        </p:nvSpPr>
        <p:spPr>
          <a:xfrm rot="0" flipH="0" flipV="0">
            <a:off x="471830" y="3807073"/>
            <a:ext cx="351187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7459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7	</a:t>
            </a:r>
            <a:r>
              <a:rPr lang="en-US" sz="2418" baseline="8771" b="0" i="0" dirty="0" spc="0">
                <a:solidFill>
                  <a:srgbClr val="FFFFFF"/>
                </a:solidFill>
                <a:latin typeface="Arial" pitchFamily="0" charset="1"/>
              </a:rPr>
              <a:t>Selec</a:t>
            </a:r>
            <a:r>
              <a:rPr lang="en-US" sz="2418" baseline="8771" b="0" i="0" dirty="0" spc="432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418" baseline="8771" b="0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2418" baseline="8771" b="0" i="0" dirty="0" spc="446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2418" baseline="8771" b="0" i="0" dirty="0" spc="0">
                <a:solidFill>
                  <a:srgbClr val="FFFFFF"/>
                </a:solidFill>
                <a:latin typeface="Arial" pitchFamily="0" charset="1"/>
              </a:rPr>
              <a:t>in </a:t>
            </a:r>
            <a:r>
              <a:rPr lang="en-US" sz="2418" baseline="8771" b="0" i="0" dirty="0" spc="-2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2418" baseline="8771" b="0" i="0" dirty="0" spc="0">
                <a:solidFill>
                  <a:srgbClr val="FFFFFF"/>
                </a:solidFill>
                <a:latin typeface="Arial" pitchFamily="0" charset="1"/>
              </a:rPr>
              <a:t>our customers</a:t>
            </a:r>
            <a:r>
              <a:rPr lang="en-US" sz="2418" baseline="8771" b="0" i="0" dirty="0" spc="-66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2418" baseline="8771" b="0" i="0" dirty="0" spc="0">
                <a:solidFill>
                  <a:srgbClr val="FFFFFF"/>
                </a:solidFill>
                <a:latin typeface="Arial" pitchFamily="0" charset="1"/>
              </a:rPr>
              <a:t> list.</a:t>
            </a:r>
          </a:p>
        </p:txBody>
      </p:sp>
      <p:sp>
        <p:nvSpPr>
          <p:cNvPr id="319" name="Rectangle 319"/>
          <p:cNvSpPr/>
          <p:nvPr/>
        </p:nvSpPr>
        <p:spPr>
          <a:xfrm rot="0" flipH="0" flipV="0">
            <a:off x="468477" y="4477887"/>
            <a:ext cx="133537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8	</a:t>
            </a:r>
            <a:r>
              <a:rPr lang="en-US" sz="2418" baseline="751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2418" baseline="751" b="0" i="0" dirty="0" spc="424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2418" baseline="751" b="1" i="0" dirty="0" spc="0">
                <a:solidFill>
                  <a:srgbClr val="FFFFFF"/>
                </a:solidFill>
                <a:latin typeface="Arial" pitchFamily="0" charset="1"/>
              </a:rPr>
              <a:t>Next</a:t>
            </a:r>
          </a:p>
        </p:txBody>
      </p:sp>
      <p:sp>
        <p:nvSpPr>
          <p:cNvPr id="320" name="Rectangle 320"/>
          <p:cNvSpPr/>
          <p:nvPr/>
        </p:nvSpPr>
        <p:spPr>
          <a:xfrm rot="0" flipH="0" flipV="0">
            <a:off x="412089" y="5896477"/>
            <a:ext cx="11419003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Note</a:t>
            </a:r>
            <a:r>
              <a:rPr lang="en-US" sz="1596" baseline="0" b="1" i="0" dirty="0" spc="560">
                <a:solidFill>
                  <a:srgbClr val="FFC000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563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0" i="0" dirty="0" spc="567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557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no</a:t>
            </a:r>
            <a:r>
              <a:rPr lang="en-US" sz="1596" baseline="0" b="0" i="0" dirty="0" spc="56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par</a:t>
            </a:r>
            <a:r>
              <a:rPr lang="en-US" sz="1596" baseline="0" b="0" i="0" dirty="0" spc="56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576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56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custome</a:t>
            </a:r>
            <a:r>
              <a:rPr lang="en-US" sz="1596" baseline="0" b="0" i="0" dirty="0" spc="565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list</a:t>
            </a:r>
            <a:r>
              <a:rPr lang="en-US" sz="1596" baseline="0" b="0" i="0" dirty="0" spc="562">
                <a:solidFill>
                  <a:srgbClr val="FFFFFF"/>
                </a:solidFill>
                <a:latin typeface="Arial" pitchFamily="0" charset="1"/>
              </a:rPr>
              <a:t>,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56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mean</a:t>
            </a:r>
            <a:r>
              <a:rPr lang="en-US" sz="1596" baseline="0" b="0" i="0" dirty="0" spc="586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tha</a:t>
            </a:r>
            <a:r>
              <a:rPr lang="en-US" sz="1596" baseline="0" b="0" i="0" dirty="0" spc="56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56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0" i="0" dirty="0" spc="556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radin</a:t>
            </a:r>
            <a:r>
              <a:rPr lang="en-US" sz="1596" baseline="0" b="0" i="0" dirty="0" spc="563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relationshi</a:t>
            </a:r>
            <a:r>
              <a:rPr lang="en-US" sz="1596" baseline="0" b="0" i="0" dirty="0" spc="558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ha</a:t>
            </a:r>
            <a:r>
              <a:rPr lang="en-US" sz="1596" baseline="0" b="0" i="0" dirty="0" spc="559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no</a:t>
            </a:r>
            <a:r>
              <a:rPr lang="en-US" sz="1596" baseline="0" b="0" i="0" dirty="0" spc="56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bee</a:t>
            </a:r>
            <a:r>
              <a:rPr lang="en-US" sz="1596" baseline="0" b="0" i="0" dirty="0" spc="56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accepte</a:t>
            </a:r>
            <a:r>
              <a:rPr lang="en-US" sz="1596" baseline="0" b="0" i="0" dirty="0" spc="570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ye</a:t>
            </a:r>
            <a:r>
              <a:rPr lang="en-US" sz="1596" baseline="0" b="0" i="0" dirty="0" spc="558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565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Network</a:t>
            </a:r>
            <a:r>
              <a:rPr lang="en-US" sz="1596" baseline="0" b="0" i="0" dirty="0" spc="480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Pleas</a:t>
            </a:r>
            <a:r>
              <a:rPr lang="en-US" sz="1596" baseline="0" b="0" i="0" dirty="0" spc="421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accep</a:t>
            </a:r>
            <a:r>
              <a:rPr lang="en-US" sz="1596" baseline="0" b="0" i="0" dirty="0" spc="448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44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relationshi</a:t>
            </a:r>
            <a:r>
              <a:rPr lang="en-US" sz="1596" baseline="0" b="0" i="0" dirty="0" spc="420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firs</a:t>
            </a:r>
            <a:r>
              <a:rPr lang="en-US" sz="1596" baseline="0" b="0" i="0" dirty="0" spc="-11">
                <a:solidFill>
                  <a:srgbClr val="FFFFFF"/>
                </a:solidFill>
                <a:latin typeface="Arial" pitchFamily="0" charset="1"/>
              </a:rPr>
              <a:t>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21" name="Freeform 32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" name="Freeform 322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" name="Freeform 323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" name="Freeform 324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" name="Freeform 325"/>
          <p:cNvSpPr/>
          <p:nvPr/>
        </p:nvSpPr>
        <p:spPr>
          <a:xfrm rot="0" flipH="0" flipV="0">
            <a:off x="324611" y="1389889"/>
            <a:ext cx="457200" cy="435863"/>
          </a:xfrm>
          <a:custGeom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" name="Freeform 326"/>
          <p:cNvSpPr/>
          <p:nvPr/>
        </p:nvSpPr>
        <p:spPr>
          <a:xfrm rot="0" flipH="0" flipV="0">
            <a:off x="324611" y="2077212"/>
            <a:ext cx="457200" cy="435865"/>
          </a:xfrm>
          <a:custGeom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27" name="Picture 327"/>
          <p:cNvPicPr>
            <a:picLocks noChangeAspect="0" noChangeArrowheads="1"/>
          </p:cNvPicPr>
          <p:nvPr/>
        </p:nvPicPr>
        <p:blipFill>
          <a:blip r:embed="rId3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70376" y="2074329"/>
            <a:ext cx="8098092" cy="3529419"/>
          </a:xfrm>
          <a:prstGeom prst="rect">
            <a:avLst/>
          </a:prstGeom>
          <a:noFill/>
          <a:extLst/>
        </p:spPr>
      </p:pic>
      <p:sp>
        <p:nvSpPr>
          <p:cNvPr id="328" name="Freeform 328"/>
          <p:cNvSpPr/>
          <p:nvPr/>
        </p:nvSpPr>
        <p:spPr>
          <a:xfrm rot="0" flipH="0" flipV="0">
            <a:off x="5095494" y="2853690"/>
            <a:ext cx="1828799" cy="129540"/>
          </a:xfrm>
          <a:custGeom>
            <a:pathLst>
              <a:path w="1828799" h="129540">
                <a:moveTo>
                  <a:pt x="0" y="0"/>
                </a:moveTo>
                <a:lnTo>
                  <a:pt x="1828799" y="0"/>
                </a:lnTo>
                <a:lnTo>
                  <a:pt x="1828799" y="129540"/>
                </a:lnTo>
                <a:lnTo>
                  <a:pt x="0" y="129540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/>
          <p:cNvSpPr/>
          <p:nvPr/>
        </p:nvSpPr>
        <p:spPr>
          <a:xfrm rot="0" flipH="0" flipV="0">
            <a:off x="5075682" y="4056127"/>
            <a:ext cx="1083564" cy="249935"/>
          </a:xfrm>
          <a:custGeom>
            <a:pathLst>
              <a:path w="1083564" h="249935">
                <a:moveTo>
                  <a:pt x="0" y="0"/>
                </a:moveTo>
                <a:lnTo>
                  <a:pt x="1083564" y="0"/>
                </a:lnTo>
                <a:lnTo>
                  <a:pt x="1083564" y="249935"/>
                </a:lnTo>
                <a:lnTo>
                  <a:pt x="0" y="249935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Rectangle 330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13</a:t>
            </a:r>
          </a:p>
        </p:txBody>
      </p:sp>
      <p:sp>
        <p:nvSpPr>
          <p:cNvPr id="331" name="Rectangle 331"/>
          <p:cNvSpPr/>
          <p:nvPr/>
        </p:nvSpPr>
        <p:spPr>
          <a:xfrm rot="0" flipH="0" flipV="0">
            <a:off x="504139" y="515722"/>
            <a:ext cx="284530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 Publication</a:t>
            </a:r>
          </a:p>
        </p:txBody>
      </p:sp>
      <p:sp>
        <p:nvSpPr>
          <p:cNvPr id="332" name="Rectangle 332"/>
          <p:cNvSpPr/>
          <p:nvPr/>
        </p:nvSpPr>
        <p:spPr>
          <a:xfrm rot="0" flipH="0" flipV="0">
            <a:off x="471830" y="1494530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9</a:t>
            </a:r>
          </a:p>
        </p:txBody>
      </p:sp>
      <p:sp>
        <p:nvSpPr>
          <p:cNvPr id="333" name="Rectangle 333"/>
          <p:cNvSpPr/>
          <p:nvPr/>
        </p:nvSpPr>
        <p:spPr>
          <a:xfrm rot="0" flipH="0" flipV="0">
            <a:off x="415442" y="2181473"/>
            <a:ext cx="22539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10</a:t>
            </a:r>
          </a:p>
        </p:txBody>
      </p:sp>
      <p:sp>
        <p:nvSpPr>
          <p:cNvPr id="334" name="Rectangle 334"/>
          <p:cNvSpPr/>
          <p:nvPr/>
        </p:nvSpPr>
        <p:spPr>
          <a:xfrm rot="0" flipH="0" flipV="0">
            <a:off x="872642" y="1497579"/>
            <a:ext cx="603064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6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Choose Fil</a:t>
            </a:r>
            <a:r>
              <a:rPr lang="en-US" sz="1596" baseline="0" b="1" i="0" dirty="0" spc="48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bro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se to the catalog file on your compute</a:t>
            </a:r>
            <a:r>
              <a:rPr lang="en-US" sz="1596" baseline="0" b="0" i="0" dirty="0" spc="-72">
                <a:solidFill>
                  <a:srgbClr val="FFFFFF"/>
                </a:solidFill>
                <a:latin typeface="Arial" pitchFamily="0" charset="1"/>
              </a:rPr>
              <a:t>r.</a:t>
            </a:r>
          </a:p>
        </p:txBody>
      </p:sp>
      <p:sp>
        <p:nvSpPr>
          <p:cNvPr id="335" name="Rectangle 335"/>
          <p:cNvSpPr/>
          <p:nvPr/>
        </p:nvSpPr>
        <p:spPr>
          <a:xfrm rot="0" flipH="0" flipV="0">
            <a:off x="872642" y="2179410"/>
            <a:ext cx="2470611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8" baseline="0" b="0" i="0" dirty="0" spc="427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8" baseline="0" b="1" i="0" dirty="0" spc="-84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alidate and Publish</a:t>
            </a:r>
          </a:p>
        </p:txBody>
      </p:sp>
      <p:sp>
        <p:nvSpPr>
          <p:cNvPr id="336" name="Rectangle 336"/>
          <p:cNvSpPr/>
          <p:nvPr/>
        </p:nvSpPr>
        <p:spPr>
          <a:xfrm rot="0" flipH="0" flipV="0">
            <a:off x="415442" y="5950071"/>
            <a:ext cx="11358696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Note</a:t>
            </a:r>
            <a:r>
              <a:rPr lang="en-US" sz="1596" baseline="0" b="1" i="0" dirty="0" spc="548">
                <a:solidFill>
                  <a:srgbClr val="F0AB00"/>
                </a:solidFill>
                <a:latin typeface="Arial" pitchFamily="0" charset="1"/>
              </a:rPr>
              <a:t>:</a:t>
            </a:r>
            <a:r>
              <a:rPr lang="en-US" sz="1596" baseline="0" b="1" i="0" dirty="0" spc="-37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rib</a:t>
            </a:r>
            <a:r>
              <a:rPr lang="en-US" sz="1596" baseline="0" b="1" i="0" dirty="0" spc="544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Networ</a:t>
            </a:r>
            <a:r>
              <a:rPr lang="en-US" sz="1596" baseline="0" b="1" i="0" dirty="0" spc="504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currentl</a:t>
            </a:r>
            <a:r>
              <a:rPr lang="en-US" sz="1596" baseline="0" b="1" i="0" dirty="0" spc="53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support</a:t>
            </a:r>
            <a:r>
              <a:rPr lang="en-US" sz="1596" baseline="0" b="1" i="0" dirty="0" spc="552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1" i="0" dirty="0" spc="528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CI</a:t>
            </a:r>
            <a:r>
              <a:rPr lang="en-US" sz="1596" baseline="0" b="1" i="0" dirty="0" spc="536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fil</a:t>
            </a:r>
            <a:r>
              <a:rPr lang="en-US" sz="1596" baseline="0" b="1" i="0" dirty="0" spc="53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fo</a:t>
            </a:r>
            <a:r>
              <a:rPr lang="en-US" sz="1596" baseline="0" b="1" i="0" dirty="0" spc="54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you</a:t>
            </a:r>
            <a:r>
              <a:rPr lang="en-US" sz="1596" baseline="0" b="1" i="0" dirty="0" spc="511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custome</a:t>
            </a:r>
            <a:r>
              <a:rPr lang="en-US" sz="1596" baseline="0" b="1" i="0" dirty="0" spc="558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(zippe</a:t>
            </a:r>
            <a:r>
              <a:rPr lang="en-US" sz="1596" baseline="0" b="1" i="0" dirty="0" spc="543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for</a:t>
            </a:r>
            <a:r>
              <a:rPr lang="en-US" sz="1596" baseline="0" b="1" i="0" dirty="0" spc="-20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at</a:t>
            </a:r>
            <a:r>
              <a:rPr lang="en-US" sz="1596" baseline="0" b="1" i="0" dirty="0" spc="530">
                <a:solidFill>
                  <a:srgbClr val="FFFFFF"/>
                </a:solidFill>
                <a:latin typeface="Arial" pitchFamily="0" charset="1"/>
              </a:rPr>
              <a:t>)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1" i="0" dirty="0" spc="536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524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20</a:t>
            </a:r>
            <a:r>
              <a:rPr lang="en-US" sz="1596" baseline="0" b="1" i="0" dirty="0" spc="507">
                <a:solidFill>
                  <a:srgbClr val="FFFFFF"/>
                </a:solidFill>
                <a:latin typeface="Arial" pitchFamily="0" charset="1"/>
              </a:rPr>
              <a:t>0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MB</a:t>
            </a:r>
            <a:r>
              <a:rPr lang="en-US" sz="1596" baseline="0" b="1" i="0" dirty="0" spc="528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1" i="0" dirty="0" spc="-11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1" i="0" dirty="0" spc="526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mus</a:t>
            </a:r>
            <a:r>
              <a:rPr lang="en-US" sz="1596" baseline="0" b="1" i="0" dirty="0" spc="51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convert</a:t>
            </a:r>
          </a:p>
          <a:p>
            <a:pPr marL="0">
              <a:lnSpc>
                <a:spcPts val="1920"/>
              </a:lnSpc>
            </a:pPr>
            <a:r>
              <a:rPr lang="en-US" sz="1596" baseline="0" b="1" i="0" dirty="0" spc="-3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ou</a:t>
            </a:r>
            <a:r>
              <a:rPr lang="en-US" sz="1596" baseline="0" b="1" i="0" dirty="0" spc="49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initia</a:t>
            </a:r>
            <a:r>
              <a:rPr lang="en-US" sz="1596" baseline="0" b="1" i="0" dirty="0" spc="490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.xls</a:t>
            </a:r>
            <a:r>
              <a:rPr lang="en-US" sz="1596" baseline="0" b="1" i="0" dirty="0" spc="458">
                <a:solidFill>
                  <a:srgbClr val="FFFFFF"/>
                </a:solidFill>
                <a:latin typeface="Arial" pitchFamily="0" charset="1"/>
              </a:rPr>
              <a:t>x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fil</a:t>
            </a:r>
            <a:r>
              <a:rPr lang="en-US" sz="1596" baseline="0" b="1" i="0" dirty="0" spc="470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int</a:t>
            </a:r>
            <a:r>
              <a:rPr lang="en-US" sz="1596" baseline="0" b="1" i="0" dirty="0" spc="463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1" i="0" dirty="0" spc="456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.ci</a:t>
            </a:r>
            <a:r>
              <a:rPr lang="en-US" sz="1596" baseline="0" b="1" i="0" dirty="0" spc="465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fil</a:t>
            </a:r>
            <a:r>
              <a:rPr lang="en-US" sz="1596" baseline="0" b="1" i="0" dirty="0" spc="470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(se</a:t>
            </a:r>
            <a:r>
              <a:rPr lang="en-US" sz="1596" baseline="0" b="0" i="0" dirty="0" spc="45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nex</a:t>
            </a:r>
            <a:r>
              <a:rPr lang="en-US" sz="1596" baseline="0" b="0" i="0" dirty="0" spc="468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slides).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37" name="Freeform 337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" name="Freeform 338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" name="Freeform 339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" name="Freeform 340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Freeform 341"/>
          <p:cNvSpPr/>
          <p:nvPr/>
        </p:nvSpPr>
        <p:spPr>
          <a:xfrm rot="0" flipH="0" flipV="0">
            <a:off x="359663" y="3639312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" name="Freeform 342"/>
          <p:cNvSpPr/>
          <p:nvPr/>
        </p:nvSpPr>
        <p:spPr>
          <a:xfrm rot="0" flipH="0" flipV="0">
            <a:off x="371856" y="2165604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3" name="Picture 343"/>
          <p:cNvPicPr>
            <a:picLocks noChangeAspect="0" noChangeArrowheads="1"/>
          </p:cNvPicPr>
          <p:nvPr/>
        </p:nvPicPr>
        <p:blipFill>
          <a:blip r:embed="rId3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097523" y="2165668"/>
            <a:ext cx="5345921" cy="1193228"/>
          </a:xfrm>
          <a:prstGeom prst="rect">
            <a:avLst/>
          </a:prstGeom>
          <a:noFill/>
          <a:extLst/>
        </p:spPr>
      </p:pic>
      <p:pic>
        <p:nvPicPr>
          <p:cNvPr id="344" name="Picture 344"/>
          <p:cNvPicPr>
            <a:picLocks noChangeAspect="0" noChangeArrowheads="1"/>
          </p:cNvPicPr>
          <p:nvPr/>
        </p:nvPicPr>
        <p:blipFill>
          <a:blip r:embed="rId3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097523" y="4140839"/>
            <a:ext cx="5358164" cy="2209669"/>
          </a:xfrm>
          <a:prstGeom prst="rect">
            <a:avLst/>
          </a:prstGeom>
          <a:noFill/>
          <a:extLst/>
        </p:spPr>
      </p:pic>
      <p:sp>
        <p:nvSpPr>
          <p:cNvPr id="345" name="Rectangle 345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14</a:t>
            </a:r>
          </a:p>
        </p:txBody>
      </p:sp>
      <p:sp>
        <p:nvSpPr>
          <p:cNvPr id="346" name="Rectangle 346"/>
          <p:cNvSpPr/>
          <p:nvPr/>
        </p:nvSpPr>
        <p:spPr>
          <a:xfrm rot="0" flipH="0" flipV="0">
            <a:off x="504139" y="515722"/>
            <a:ext cx="548274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Converting the Excel File into</a:t>
            </a:r>
            <a:r>
              <a:rPr lang="en-US" sz="2400" baseline="0" b="1" i="0" dirty="0" spc="-4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.csv file</a:t>
            </a:r>
          </a:p>
        </p:txBody>
      </p:sp>
      <p:sp>
        <p:nvSpPr>
          <p:cNvPr id="347" name="Rectangle 347"/>
          <p:cNvSpPr/>
          <p:nvPr/>
        </p:nvSpPr>
        <p:spPr>
          <a:xfrm rot="0" flipH="0" flipV="0">
            <a:off x="507187" y="3744843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2</a:t>
            </a:r>
          </a:p>
        </p:txBody>
      </p:sp>
      <p:sp>
        <p:nvSpPr>
          <p:cNvPr id="348" name="Rectangle 348"/>
          <p:cNvSpPr/>
          <p:nvPr/>
        </p:nvSpPr>
        <p:spPr>
          <a:xfrm rot="0" flipH="0" flipV="0">
            <a:off x="520293" y="2269325"/>
            <a:ext cx="11286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1</a:t>
            </a:r>
          </a:p>
        </p:txBody>
      </p:sp>
      <p:sp>
        <p:nvSpPr>
          <p:cNvPr id="349" name="Rectangle 349"/>
          <p:cNvSpPr/>
          <p:nvPr/>
        </p:nvSpPr>
        <p:spPr>
          <a:xfrm rot="0" flipH="0" flipV="0">
            <a:off x="517550" y="1318095"/>
            <a:ext cx="10477265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1" i="0" dirty="0" spc="-11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1" i="0" dirty="0" spc="451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mus</a:t>
            </a:r>
            <a:r>
              <a:rPr lang="en-US" sz="1598" baseline="0" b="1" i="0" dirty="0" spc="462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con</a:t>
            </a:r>
            <a:r>
              <a:rPr lang="en-US" sz="1598" baseline="0" b="1" i="0" dirty="0" spc="-39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er</a:t>
            </a:r>
            <a:r>
              <a:rPr lang="en-US" sz="1598" baseline="0" b="1" i="0" dirty="0" spc="51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-3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ou</a:t>
            </a:r>
            <a:r>
              <a:rPr lang="en-US" sz="1598" baseline="0" b="1" i="0" dirty="0" spc="49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initia</a:t>
            </a:r>
            <a:r>
              <a:rPr lang="en-US" sz="1598" baseline="0" b="1" i="0" dirty="0" spc="478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.xls</a:t>
            </a:r>
            <a:r>
              <a:rPr lang="en-US" sz="1598" baseline="0" b="1" i="0" dirty="0" spc="465">
                <a:solidFill>
                  <a:srgbClr val="FFFFFF"/>
                </a:solidFill>
                <a:latin typeface="Arial" pitchFamily="0" charset="1"/>
              </a:rPr>
              <a:t>x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fil</a:t>
            </a:r>
            <a:r>
              <a:rPr lang="en-US" sz="1598" baseline="0" b="1" i="0" dirty="0" spc="46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int</a:t>
            </a:r>
            <a:r>
              <a:rPr lang="en-US" sz="1598" baseline="0" b="1" i="0" dirty="0" spc="463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.ci</a:t>
            </a:r>
            <a:r>
              <a:rPr lang="en-US" sz="1598" baseline="0" b="1" i="0" dirty="0" spc="464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forma</a:t>
            </a:r>
            <a:r>
              <a:rPr lang="en-US" sz="1598" baseline="0" b="1" i="0" dirty="0" spc="47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463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8" baseline="0" b="1" i="0" dirty="0" spc="45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abl</a:t>
            </a:r>
            <a:r>
              <a:rPr lang="en-US" sz="1598" baseline="0" b="1" i="0" dirty="0" spc="45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451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uploa</a:t>
            </a:r>
            <a:r>
              <a:rPr lang="en-US" sz="1598" baseline="0" b="1" i="0" dirty="0" spc="466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8" baseline="0" b="1" i="0" dirty="0" spc="-3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ou</a:t>
            </a:r>
            <a:r>
              <a:rPr lang="en-US" sz="1598" baseline="0" b="1" i="0" dirty="0" spc="49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CI</a:t>
            </a:r>
            <a:r>
              <a:rPr lang="en-US" sz="1598" baseline="0" b="1" i="0" dirty="0" spc="464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Catalo</a:t>
            </a:r>
            <a:r>
              <a:rPr lang="en-US" sz="1598" baseline="0" b="1" i="0" dirty="0" spc="460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1" i="0" dirty="0" spc="451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8" baseline="0" b="1" i="0" dirty="0" spc="-3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ou</a:t>
            </a:r>
            <a:r>
              <a:rPr lang="en-US" sz="1598" baseline="0" b="1" i="0" dirty="0" spc="49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accoun</a:t>
            </a:r>
            <a:r>
              <a:rPr lang="en-US" sz="1598" baseline="0" b="1" i="0" dirty="0" spc="-18">
                <a:solidFill>
                  <a:srgbClr val="FFFFFF"/>
                </a:solidFill>
                <a:latin typeface="Arial" pitchFamily="0" charset="1"/>
              </a:rPr>
              <a:t>t.</a:t>
            </a:r>
          </a:p>
        </p:txBody>
      </p:sp>
      <p:sp>
        <p:nvSpPr>
          <p:cNvPr id="350" name="Rectangle 350"/>
          <p:cNvSpPr/>
          <p:nvPr/>
        </p:nvSpPr>
        <p:spPr>
          <a:xfrm rot="0" flipH="0" flipV="0">
            <a:off x="963777" y="2192141"/>
            <a:ext cx="4596851" cy="7207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Convert the Excel file into .csv format : Open your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template, select Save</a:t>
            </a:r>
            <a:r>
              <a:rPr lang="en-US" sz="1596" baseline="0" b="0" i="0" dirty="0" spc="-7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As option, then click on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More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options.</a:t>
            </a:r>
          </a:p>
        </p:txBody>
      </p:sp>
      <p:sp>
        <p:nvSpPr>
          <p:cNvPr id="351" name="Rectangle 351"/>
          <p:cNvSpPr/>
          <p:nvPr/>
        </p:nvSpPr>
        <p:spPr>
          <a:xfrm rot="0" flipH="0" flipV="0">
            <a:off x="953414" y="3767068"/>
            <a:ext cx="568051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 the pop up window click</a:t>
            </a:r>
            <a:r>
              <a:rPr lang="en-US" sz="1596" baseline="0" b="0" i="0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459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1" i="0" dirty="0" spc="-12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ool</a:t>
            </a:r>
            <a:r>
              <a:rPr lang="en-US" sz="1596" baseline="0" b="1" i="0" dirty="0" spc="470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selec</a:t>
            </a:r>
            <a:r>
              <a:rPr lang="en-US" sz="1596" baseline="0" b="0" i="0" dirty="0" spc="439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Web Option</a:t>
            </a:r>
            <a:r>
              <a:rPr lang="en-US" sz="1596" baseline="0" b="1" i="0" dirty="0" spc="-11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-11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52" name="Freeform 352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" name="Freeform 353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" name="Freeform 354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" name="Freeform 355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" name="Freeform 356"/>
          <p:cNvSpPr/>
          <p:nvPr/>
        </p:nvSpPr>
        <p:spPr>
          <a:xfrm rot="0" flipH="0" flipV="0">
            <a:off x="504444" y="1357884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" name="Freeform 357"/>
          <p:cNvSpPr/>
          <p:nvPr/>
        </p:nvSpPr>
        <p:spPr>
          <a:xfrm rot="0" flipH="0" flipV="0">
            <a:off x="504444" y="4344924"/>
            <a:ext cx="457200" cy="435865"/>
          </a:xfrm>
          <a:custGeom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8" name="Picture 358"/>
          <p:cNvPicPr>
            <a:picLocks noChangeAspect="0" noChangeArrowheads="1"/>
          </p:cNvPicPr>
          <p:nvPr/>
        </p:nvPicPr>
        <p:blipFill>
          <a:blip r:embed="rId3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600443" y="1793900"/>
            <a:ext cx="4570276" cy="2398624"/>
          </a:xfrm>
          <a:prstGeom prst="rect">
            <a:avLst/>
          </a:prstGeom>
          <a:noFill/>
          <a:extLst/>
        </p:spPr>
      </p:pic>
      <p:pic>
        <p:nvPicPr>
          <p:cNvPr id="359" name="Picture 359"/>
          <p:cNvPicPr>
            <a:picLocks noChangeAspect="0" noChangeArrowheads="1"/>
          </p:cNvPicPr>
          <p:nvPr/>
        </p:nvPicPr>
        <p:blipFill>
          <a:blip r:embed="rId3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600443" y="4695476"/>
            <a:ext cx="4570240" cy="1453864"/>
          </a:xfrm>
          <a:prstGeom prst="rect">
            <a:avLst/>
          </a:prstGeom>
          <a:noFill/>
          <a:extLst/>
        </p:spPr>
      </p:pic>
      <p:sp>
        <p:nvSpPr>
          <p:cNvPr id="360" name="Rectangle 360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15</a:t>
            </a:r>
          </a:p>
        </p:txBody>
      </p:sp>
      <p:sp>
        <p:nvSpPr>
          <p:cNvPr id="361" name="Rectangle 361"/>
          <p:cNvSpPr/>
          <p:nvPr/>
        </p:nvSpPr>
        <p:spPr>
          <a:xfrm rot="0" flipH="0" flipV="0">
            <a:off x="504139" y="515722"/>
            <a:ext cx="548274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Converting the Excel File into</a:t>
            </a:r>
            <a:r>
              <a:rPr lang="en-US" sz="2400" baseline="0" b="1" i="0" dirty="0" spc="-4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.csv file</a:t>
            </a:r>
          </a:p>
        </p:txBody>
      </p:sp>
      <p:sp>
        <p:nvSpPr>
          <p:cNvPr id="362" name="Rectangle 362"/>
          <p:cNvSpPr/>
          <p:nvPr/>
        </p:nvSpPr>
        <p:spPr>
          <a:xfrm rot="0" flipH="0" flipV="0">
            <a:off x="651967" y="1462145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3</a:t>
            </a:r>
          </a:p>
        </p:txBody>
      </p:sp>
      <p:sp>
        <p:nvSpPr>
          <p:cNvPr id="363" name="Rectangle 363"/>
          <p:cNvSpPr/>
          <p:nvPr/>
        </p:nvSpPr>
        <p:spPr>
          <a:xfrm rot="0" flipH="0" flipV="0">
            <a:off x="651967" y="4450201"/>
            <a:ext cx="3890669" cy="2440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27634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4	</a:t>
            </a:r>
            <a:r>
              <a:rPr lang="en-US" sz="2418" baseline="-5388" b="0" i="0" dirty="0" spc="0">
                <a:solidFill>
                  <a:srgbClr val="FFFFFF"/>
                </a:solidFill>
                <a:latin typeface="Arial" pitchFamily="0" charset="1"/>
              </a:rPr>
              <a:t>Save as type  .</a:t>
            </a:r>
            <a:r>
              <a:rPr lang="en-US" sz="2418" baseline="-5388" b="1" i="0" dirty="0" spc="0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2418" baseline="-5388" b="1" i="0" dirty="0" spc="-36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418" baseline="-5388" b="1" i="0" dirty="0" spc="492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2418" baseline="-5388" b="1" i="0" dirty="0" spc="0">
                <a:solidFill>
                  <a:srgbClr val="FFFFFF"/>
                </a:solidFill>
                <a:latin typeface="Arial" pitchFamily="0" charset="1"/>
              </a:rPr>
              <a:t>fil</a:t>
            </a:r>
            <a:r>
              <a:rPr lang="en-US" sz="2418" baseline="-5388" b="1" i="0" dirty="0" spc="470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18" baseline="-5388" b="0" i="0" dirty="0" spc="0">
                <a:solidFill>
                  <a:srgbClr val="FFFFFF"/>
                </a:solidFill>
                <a:latin typeface="Arial" pitchFamily="0" charset="1"/>
              </a:rPr>
              <a:t>then click Save</a:t>
            </a:r>
          </a:p>
        </p:txBody>
      </p:sp>
      <p:sp>
        <p:nvSpPr>
          <p:cNvPr id="364" name="Rectangle 364"/>
          <p:cNvSpPr/>
          <p:nvPr/>
        </p:nvSpPr>
        <p:spPr>
          <a:xfrm rot="0" flipH="0" flipV="0">
            <a:off x="1110386" y="1460622"/>
            <a:ext cx="757053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In the Web Options windo</a:t>
            </a:r>
            <a:r>
              <a:rPr lang="en-US" sz="1596" baseline="0" b="0" i="0" dirty="0" spc="-11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 click on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459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Encodin</a:t>
            </a:r>
            <a:r>
              <a:rPr lang="en-US" sz="1596" baseline="0" b="1" i="0" dirty="0" spc="467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tab and selec</a:t>
            </a:r>
            <a:r>
              <a:rPr lang="en-US" sz="1596" baseline="0" b="0" i="0" dirty="0" spc="46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Unicode (UTF-8)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65" name="Freeform 36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" name="Freeform 366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" name="Freeform 367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" name="Freeform 368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9" name="Picture 369"/>
          <p:cNvPicPr>
            <a:picLocks noChangeAspect="0" noChangeArrowheads="1"/>
          </p:cNvPicPr>
          <p:nvPr/>
        </p:nvPicPr>
        <p:blipFill>
          <a:blip r:embed="rId3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599176" y="2214372"/>
            <a:ext cx="6563868" cy="1959864"/>
          </a:xfrm>
          <a:prstGeom prst="rect">
            <a:avLst/>
          </a:prstGeom>
          <a:noFill/>
          <a:extLst/>
        </p:spPr>
      </p:pic>
      <p:pic>
        <p:nvPicPr>
          <p:cNvPr id="370" name="Picture 370"/>
          <p:cNvPicPr>
            <a:picLocks noChangeAspect="0" noChangeArrowheads="1"/>
          </p:cNvPicPr>
          <p:nvPr/>
        </p:nvPicPr>
        <p:blipFill>
          <a:blip r:embed="rId3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794247" y="2409509"/>
            <a:ext cx="5993561" cy="1389823"/>
          </a:xfrm>
          <a:prstGeom prst="rect">
            <a:avLst/>
          </a:prstGeom>
          <a:noFill/>
          <a:extLst/>
        </p:spPr>
      </p:pic>
      <p:sp>
        <p:nvSpPr>
          <p:cNvPr id="371" name="Freeform 371"/>
          <p:cNvSpPr/>
          <p:nvPr/>
        </p:nvSpPr>
        <p:spPr>
          <a:xfrm rot="0" flipH="0" flipV="0">
            <a:off x="5795009" y="3298698"/>
            <a:ext cx="5922264" cy="364237"/>
          </a:xfrm>
          <a:custGeom>
            <a:pathLst>
              <a:path w="5922264" h="364237">
                <a:moveTo>
                  <a:pt x="0" y="0"/>
                </a:moveTo>
                <a:lnTo>
                  <a:pt x="5922264" y="0"/>
                </a:lnTo>
                <a:lnTo>
                  <a:pt x="5922264" y="364237"/>
                </a:lnTo>
                <a:lnTo>
                  <a:pt x="0" y="364237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72" name="Picture 372"/>
          <p:cNvPicPr>
            <a:picLocks noChangeAspect="0" noChangeArrowheads="1"/>
          </p:cNvPicPr>
          <p:nvPr/>
        </p:nvPicPr>
        <p:blipFill>
          <a:blip r:embed="rId3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9539" y="2214372"/>
            <a:ext cx="5722620" cy="1959864"/>
          </a:xfrm>
          <a:prstGeom prst="rect">
            <a:avLst/>
          </a:prstGeom>
          <a:noFill/>
          <a:extLst/>
        </p:spPr>
      </p:pic>
      <p:pic>
        <p:nvPicPr>
          <p:cNvPr id="373" name="Picture 373"/>
          <p:cNvPicPr>
            <a:picLocks noChangeAspect="0" noChangeArrowheads="1"/>
          </p:cNvPicPr>
          <p:nvPr/>
        </p:nvPicPr>
        <p:blipFill>
          <a:blip r:embed="rId3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2409488"/>
            <a:ext cx="5152359" cy="1389844"/>
          </a:xfrm>
          <a:prstGeom prst="rect">
            <a:avLst/>
          </a:prstGeom>
          <a:noFill/>
          <a:extLst/>
        </p:spPr>
      </p:pic>
      <p:pic>
        <p:nvPicPr>
          <p:cNvPr id="374" name="Picture 374"/>
          <p:cNvPicPr>
            <a:picLocks noChangeAspect="0" noChangeArrowheads="1"/>
          </p:cNvPicPr>
          <p:nvPr/>
        </p:nvPicPr>
        <p:blipFill>
          <a:blip r:embed="rId3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70958"/>
            <a:ext cx="5643057" cy="2043558"/>
          </a:xfrm>
          <a:prstGeom prst="rect">
            <a:avLst/>
          </a:prstGeom>
          <a:noFill/>
          <a:extLst/>
        </p:spPr>
      </p:pic>
      <p:sp>
        <p:nvSpPr>
          <p:cNvPr id="375" name="Freeform 375"/>
          <p:cNvSpPr/>
          <p:nvPr/>
        </p:nvSpPr>
        <p:spPr>
          <a:xfrm rot="0" flipH="0" flipV="0">
            <a:off x="1459230" y="4540759"/>
            <a:ext cx="464820" cy="173736"/>
          </a:xfrm>
          <a:custGeom>
            <a:pathLst>
              <a:path w="464820" h="173736">
                <a:moveTo>
                  <a:pt x="0" y="0"/>
                </a:moveTo>
                <a:lnTo>
                  <a:pt x="464820" y="0"/>
                </a:lnTo>
                <a:lnTo>
                  <a:pt x="464820" y="173736"/>
                </a:lnTo>
                <a:lnTo>
                  <a:pt x="0" y="173736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" name="Freeform 376"/>
          <p:cNvSpPr/>
          <p:nvPr/>
        </p:nvSpPr>
        <p:spPr>
          <a:xfrm rot="0" flipH="0" flipV="0">
            <a:off x="325374" y="5014722"/>
            <a:ext cx="1347215" cy="211837"/>
          </a:xfrm>
          <a:custGeom>
            <a:pathLst>
              <a:path w="1347215" h="211837">
                <a:moveTo>
                  <a:pt x="0" y="0"/>
                </a:moveTo>
                <a:lnTo>
                  <a:pt x="1347215" y="0"/>
                </a:lnTo>
                <a:lnTo>
                  <a:pt x="1347215" y="211837"/>
                </a:lnTo>
                <a:lnTo>
                  <a:pt x="0" y="211837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" name="Rectangle 377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16</a:t>
            </a:r>
          </a:p>
        </p:txBody>
      </p:sp>
      <p:sp>
        <p:nvSpPr>
          <p:cNvPr id="378" name="Rectangle 378"/>
          <p:cNvSpPr/>
          <p:nvPr/>
        </p:nvSpPr>
        <p:spPr>
          <a:xfrm rot="0" flipH="0" flipV="0">
            <a:off x="504139" y="515722"/>
            <a:ext cx="479054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Convert yo</a:t>
            </a:r>
            <a:r>
              <a:rPr lang="en-US" sz="2400" baseline="0" b="1" i="0" dirty="0" spc="-37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r .csv file into</a:t>
            </a:r>
            <a:r>
              <a:rPr lang="en-US" sz="2400" baseline="0" b="1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.ci</a:t>
            </a:r>
            <a:r>
              <a:rPr lang="en-US" sz="2400" baseline="0" b="1" i="0" dirty="0" spc="650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file</a:t>
            </a:r>
          </a:p>
        </p:txBody>
      </p:sp>
      <p:sp>
        <p:nvSpPr>
          <p:cNvPr id="379" name="Rectangle 379"/>
          <p:cNvSpPr/>
          <p:nvPr/>
        </p:nvSpPr>
        <p:spPr>
          <a:xfrm rot="0" flipH="0" flipV="0">
            <a:off x="415442" y="1335137"/>
            <a:ext cx="11362594" cy="70948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5639" algn="l"/>
              </a:tabLst>
            </a:pPr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Onc</a:t>
            </a:r>
            <a:r>
              <a:rPr lang="en-US" sz="1596" baseline="0" b="0" i="0" dirty="0" spc="579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you</a:t>
            </a:r>
            <a:r>
              <a:rPr lang="en-US" sz="1596" baseline="0" b="0" i="0" dirty="0" spc="582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templat</a:t>
            </a:r>
            <a:r>
              <a:rPr lang="en-US" sz="1596" baseline="0" b="0" i="0" dirty="0" spc="57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581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576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CS</a:t>
            </a:r>
            <a:r>
              <a:rPr lang="en-US" sz="1596" baseline="0" b="0" i="0" dirty="0" spc="580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file,	ope</a:t>
            </a:r>
            <a:r>
              <a:rPr lang="en-US" sz="1596" baseline="0" b="0" i="0" dirty="0" spc="570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57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wit</a:t>
            </a:r>
            <a:r>
              <a:rPr lang="en-US" sz="1596" baseline="0" b="0" i="0" dirty="0" spc="560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Notepa</a:t>
            </a:r>
            <a:r>
              <a:rPr lang="en-US" sz="1596" baseline="0" b="0" i="0" dirty="0" spc="591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</a:t>
            </a:r>
            <a:r>
              <a:rPr lang="en-US" sz="1596" baseline="0" b="0" i="0" dirty="0" spc="577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delet</a:t>
            </a:r>
            <a:r>
              <a:rPr lang="en-US" sz="1596" baseline="0" b="0" i="0" dirty="0" spc="578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al</a:t>
            </a:r>
            <a:r>
              <a:rPr lang="en-US" sz="1596" baseline="0" b="0" i="0" dirty="0" spc="582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57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comma</a:t>
            </a:r>
            <a:r>
              <a:rPr lang="en-US" sz="1596" baseline="0" b="0" i="0" dirty="0" spc="590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</a:t>
            </a:r>
            <a:r>
              <a:rPr lang="en-US" sz="1596" baseline="0" b="0" i="0" dirty="0" spc="577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quotatio</a:t>
            </a:r>
            <a:r>
              <a:rPr lang="en-US" sz="1596" baseline="0" b="0" i="0" dirty="0" spc="57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mark</a:t>
            </a:r>
            <a:r>
              <a:rPr lang="en-US" sz="1596" baseline="0" b="0" i="0" dirty="0" spc="568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fro</a:t>
            </a:r>
            <a:r>
              <a:rPr lang="en-US" sz="1596" baseline="0" b="0" i="0" dirty="0" spc="599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589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heade</a:t>
            </a:r>
            <a:r>
              <a:rPr lang="en-US" sz="1596" baseline="0" b="0" i="0" dirty="0" spc="-85">
                <a:solidFill>
                  <a:srgbClr val="FFFFFF"/>
                </a:solidFill>
                <a:latin typeface="Arial" pitchFamily="0" charset="1"/>
              </a:rPr>
              <a:t>r,</a:t>
            </a:r>
          </a:p>
          <a:p>
            <a:pPr marL="179831">
              <a:lnSpc>
                <a:spcPts val="1728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befor</a:t>
            </a:r>
            <a:r>
              <a:rPr lang="en-US" sz="1598" baseline="0" b="0" i="0" dirty="0" spc="600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an</a:t>
            </a:r>
            <a:r>
              <a:rPr lang="en-US" sz="1598" baseline="0" b="0" i="0" dirty="0" spc="585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afte</a:t>
            </a:r>
            <a:r>
              <a:rPr lang="en-US" sz="1598" baseline="0" b="0" i="0" dirty="0" spc="629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8" baseline="0" b="0" i="0" dirty="0" spc="-122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8" baseline="0" b="0" i="0" dirty="0" spc="-12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A/EN</a:t>
            </a:r>
            <a:r>
              <a:rPr lang="en-US" sz="1598" baseline="0" b="0" i="0" dirty="0" spc="588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0" i="0" dirty="0" spc="607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8" baseline="0" b="0" i="0" dirty="0" spc="-12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8" baseline="0" b="0" i="0" dirty="0" spc="-12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0" i="0" dirty="0" spc="509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line</a:t>
            </a:r>
            <a:r>
              <a:rPr lang="en-US" sz="1598" baseline="0" b="0" i="0" dirty="0" spc="583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an</a:t>
            </a:r>
            <a:r>
              <a:rPr lang="en-US" sz="1598" baseline="0" b="0" i="0" dirty="0" spc="585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quotatio</a:t>
            </a:r>
            <a:r>
              <a:rPr lang="en-US" sz="1598" baseline="0" b="0" i="0" dirty="0" spc="588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mark</a:t>
            </a:r>
            <a:r>
              <a:rPr lang="en-US" sz="1598" baseline="0" b="0" i="0" dirty="0" spc="585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8" baseline="0" b="0" i="0" dirty="0" spc="589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8" baseline="0" b="0" i="0" dirty="0" spc="58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FIELDNAME</a:t>
            </a:r>
            <a:r>
              <a:rPr lang="en-US" sz="1598" baseline="0" b="0" i="0" dirty="0" spc="583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lin</a:t>
            </a:r>
            <a:r>
              <a:rPr lang="en-US" sz="1598" baseline="0" b="0" i="0" dirty="0" spc="58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bu</a:t>
            </a:r>
            <a:r>
              <a:rPr lang="en-US" sz="1598" baseline="0" b="0" i="0" dirty="0" spc="58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8" baseline="0" b="1" i="0" dirty="0" spc="595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no</a:t>
            </a:r>
            <a:r>
              <a:rPr lang="en-US" sz="1598" baseline="0" b="1" i="0" dirty="0" spc="59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modif</a:t>
            </a:r>
            <a:r>
              <a:rPr lang="en-US" sz="1598" baseline="0" b="1" i="0" dirty="0" spc="592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dat</a:t>
            </a:r>
            <a:r>
              <a:rPr lang="en-US" sz="1598" baseline="0" b="1" i="0" dirty="0" spc="572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lines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,</a:t>
            </a:r>
          </a:p>
          <a:p>
            <a:pPr marL="179831">
              <a:lnSpc>
                <a:spcPts val="173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sav</a:t>
            </a:r>
            <a:r>
              <a:rPr lang="en-US" sz="1596" baseline="0" b="0" i="0" dirty="0" spc="44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44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onc</a:t>
            </a:r>
            <a:r>
              <a:rPr lang="en-US" sz="1596" baseline="0" b="0" i="0" dirty="0" spc="440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44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437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done.</a:t>
            </a:r>
          </a:p>
        </p:txBody>
      </p:sp>
      <p:sp>
        <p:nvSpPr>
          <p:cNvPr id="380" name="Rectangle 380"/>
          <p:cNvSpPr/>
          <p:nvPr/>
        </p:nvSpPr>
        <p:spPr>
          <a:xfrm rot="0" flipH="0" flipV="0">
            <a:off x="415442" y="2044178"/>
            <a:ext cx="8139345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</a:t>
            </a:r>
            <a:r>
              <a:rPr lang="en-US" sz="1596" baseline="0" b="0" i="0" dirty="0" spc="45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renam</a:t>
            </a:r>
            <a:r>
              <a:rPr lang="en-US" sz="1596" baseline="0" b="1" i="0" dirty="0" spc="46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1" i="0" dirty="0" spc="468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fil</a:t>
            </a:r>
            <a:r>
              <a:rPr lang="en-US" sz="1596" baseline="0" b="1" i="0" dirty="0" spc="470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wit</a:t>
            </a:r>
            <a:r>
              <a:rPr lang="en-US" sz="1596" baseline="0" b="1" i="0" dirty="0" spc="426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1" i="0" dirty="0" spc="468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extensio</a:t>
            </a:r>
            <a:r>
              <a:rPr lang="en-US" sz="1596" baseline="0" b="1" i="0" dirty="0" spc="459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.ci</a:t>
            </a:r>
            <a:r>
              <a:rPr lang="en-US" sz="1596" baseline="0" b="1" i="0" dirty="0" spc="465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(instea</a:t>
            </a:r>
            <a:r>
              <a:rPr lang="en-US" sz="1596" baseline="0" b="0" i="0" dirty="0" spc="455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456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.csv)</a:t>
            </a:r>
            <a:r>
              <a:rPr lang="en-US" sz="1596" baseline="0" b="0" i="0" dirty="0" spc="45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Ex</a:t>
            </a:r>
            <a:r>
              <a:rPr lang="en-US" sz="1596" baseline="0" b="0" i="0" dirty="0" spc="434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emplat</a:t>
            </a:r>
            <a:r>
              <a:rPr lang="en-US" sz="1596" baseline="0" b="0" i="0" dirty="0" spc="45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ci</a:t>
            </a:r>
            <a:r>
              <a:rPr lang="en-US" sz="1596" baseline="0" b="0" i="0" dirty="0" spc="431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deck.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cif</a:t>
            </a:r>
          </a:p>
        </p:txBody>
      </p:sp>
      <p:sp>
        <p:nvSpPr>
          <p:cNvPr id="381" name="Rectangle 381"/>
          <p:cNvSpPr/>
          <p:nvPr/>
        </p:nvSpPr>
        <p:spPr>
          <a:xfrm rot="0" flipH="0" flipV="0">
            <a:off x="7620000" y="2765730"/>
            <a:ext cx="2269083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1" i="0" dirty="0" spc="0">
                <a:solidFill>
                  <a:srgbClr val="F0AB00"/>
                </a:solidFill>
                <a:latin typeface="Arial" pitchFamily="0" charset="1"/>
              </a:rPr>
              <a:t>DO NOT change the D</a:t>
            </a:r>
            <a:r>
              <a:rPr lang="en-US" sz="1200" baseline="0" b="1" i="0" dirty="0" spc="-127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200" baseline="0" b="1" i="0" dirty="0" spc="-75">
                <a:solidFill>
                  <a:srgbClr val="F0AB00"/>
                </a:solidFill>
                <a:latin typeface="Arial" pitchFamily="0" charset="1"/>
              </a:rPr>
              <a:t>T</a:t>
            </a:r>
            <a:r>
              <a:rPr lang="en-US" sz="1200" baseline="0" b="1" i="0" dirty="0" spc="-86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200" baseline="0" b="1" i="0" dirty="0" spc="0">
                <a:solidFill>
                  <a:srgbClr val="F0AB00"/>
                </a:solidFill>
                <a:latin typeface="Arial" pitchFamily="0" charset="1"/>
              </a:rPr>
              <a:t> lines</a:t>
            </a:r>
          </a:p>
        </p:txBody>
      </p:sp>
      <p:sp>
        <p:nvSpPr>
          <p:cNvPr id="382" name="Rectangle 382"/>
          <p:cNvSpPr/>
          <p:nvPr/>
        </p:nvSpPr>
        <p:spPr>
          <a:xfrm rot="0" flipH="0" flipV="0">
            <a:off x="324002" y="3942328"/>
            <a:ext cx="806054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284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For special cha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acters (for exampl</a:t>
            </a:r>
            <a:r>
              <a:rPr lang="en-US" sz="1596" baseline="0" b="0" i="0" dirty="0" spc="448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ö,ü etc.) you have t</a:t>
            </a:r>
            <a:r>
              <a:rPr lang="en-US" sz="1596" baseline="0" b="0" i="0" dirty="0" spc="449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save </a:t>
            </a:r>
            <a:r>
              <a:rPr lang="en-US" sz="1596" baseline="0" b="0" i="0" dirty="0" spc="-2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file as UTF-8-BOM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83" name="Freeform 383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" name="Freeform 384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" name="Freeform 385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" name="Freeform 386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87" name="Picture 387"/>
          <p:cNvPicPr>
            <a:picLocks noChangeAspect="0" noChangeArrowheads="1"/>
          </p:cNvPicPr>
          <p:nvPr/>
        </p:nvPicPr>
        <p:blipFill>
          <a:blip r:embed="rId3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770376" y="4789969"/>
            <a:ext cx="8098064" cy="804635"/>
          </a:xfrm>
          <a:prstGeom prst="rect">
            <a:avLst/>
          </a:prstGeom>
          <a:noFill/>
          <a:extLst/>
        </p:spPr>
      </p:pic>
      <p:sp>
        <p:nvSpPr>
          <p:cNvPr id="388" name="Freeform 388"/>
          <p:cNvSpPr/>
          <p:nvPr/>
        </p:nvSpPr>
        <p:spPr>
          <a:xfrm rot="0" flipH="0" flipV="0">
            <a:off x="10616945" y="4903471"/>
            <a:ext cx="1153669" cy="579120"/>
          </a:xfrm>
          <a:custGeom>
            <a:pathLst>
              <a:path w="1153669" h="579120">
                <a:moveTo>
                  <a:pt x="0" y="0"/>
                </a:moveTo>
                <a:lnTo>
                  <a:pt x="1153669" y="0"/>
                </a:lnTo>
                <a:lnTo>
                  <a:pt x="1153669" y="579120"/>
                </a:lnTo>
                <a:lnTo>
                  <a:pt x="0" y="579120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" name="Rectangle 389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17</a:t>
            </a:r>
          </a:p>
        </p:txBody>
      </p:sp>
      <p:sp>
        <p:nvSpPr>
          <p:cNvPr id="390" name="Rectangle 390"/>
          <p:cNvSpPr/>
          <p:nvPr/>
        </p:nvSpPr>
        <p:spPr>
          <a:xfrm rot="0" flipH="0" flipV="0">
            <a:off x="595579" y="1674076"/>
            <a:ext cx="4254796" cy="5917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8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After the entire catalog has been uploaded:</a:t>
            </a:r>
          </a:p>
          <a:p>
            <a:pPr marL="359664">
              <a:lnSpc>
                <a:spcPts val="2821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begins the catalog validation</a:t>
            </a:r>
          </a:p>
        </p:txBody>
      </p:sp>
      <p:sp>
        <p:nvSpPr>
          <p:cNvPr id="391" name="Rectangle 391"/>
          <p:cNvSpPr/>
          <p:nvPr/>
        </p:nvSpPr>
        <p:spPr>
          <a:xfrm rot="0" flipH="0" flipV="0">
            <a:off x="955243" y="2352797"/>
            <a:ext cx="472312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 can take several minutes to validate large catalogs</a:t>
            </a:r>
          </a:p>
        </p:txBody>
      </p:sp>
      <p:sp>
        <p:nvSpPr>
          <p:cNvPr id="392" name="Rectangle 392"/>
          <p:cNvSpPr/>
          <p:nvPr/>
        </p:nvSpPr>
        <p:spPr>
          <a:xfrm rot="0" flipH="0" flipV="0">
            <a:off x="955243" y="2672836"/>
            <a:ext cx="695476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stores new catalogs in a queue and validates them one by one</a:t>
            </a:r>
          </a:p>
        </p:txBody>
      </p:sp>
      <p:sp>
        <p:nvSpPr>
          <p:cNvPr id="393" name="Rectangle 393"/>
          <p:cNvSpPr/>
          <p:nvPr/>
        </p:nvSpPr>
        <p:spPr>
          <a:xfrm rot="0" flipH="0" flipV="0">
            <a:off x="595579" y="3030691"/>
            <a:ext cx="6025028" cy="63000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8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 can upload other catalogs while</a:t>
            </a:r>
            <a:r>
              <a:rPr lang="en-US" sz="1598" baseline="0" b="0" i="0" dirty="0" spc="-9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Network is validating.</a:t>
            </a:r>
          </a:p>
          <a:p>
            <a:pPr marL="0">
              <a:lnSpc>
                <a:spcPts val="3122"/>
              </a:lnSpc>
              <a:tabLst>
                <a:tab pos="286512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Once you have completed uploading y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ur catalog(s):</a:t>
            </a:r>
          </a:p>
        </p:txBody>
      </p:sp>
      <p:sp>
        <p:nvSpPr>
          <p:cNvPr id="394" name="Rectangle 394"/>
          <p:cNvSpPr/>
          <p:nvPr/>
        </p:nvSpPr>
        <p:spPr>
          <a:xfrm rot="0" flipH="0" flipV="0">
            <a:off x="955243" y="3785737"/>
            <a:ext cx="145709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DO NO</a:t>
            </a:r>
            <a:r>
              <a:rPr lang="en-US" sz="1596" baseline="0" b="1" i="0" dirty="0" spc="48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log out</a:t>
            </a:r>
          </a:p>
        </p:txBody>
      </p:sp>
      <p:sp>
        <p:nvSpPr>
          <p:cNvPr id="395" name="Rectangle 395"/>
          <p:cNvSpPr/>
          <p:nvPr/>
        </p:nvSpPr>
        <p:spPr>
          <a:xfrm rot="0" flipH="0" flipV="0">
            <a:off x="955243" y="4105777"/>
            <a:ext cx="742327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the “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Refresh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” button on the catalog dashboard to update you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catalog status.</a:t>
            </a:r>
          </a:p>
        </p:txBody>
      </p:sp>
      <p:sp>
        <p:nvSpPr>
          <p:cNvPr id="396" name="Rectangle 396"/>
          <p:cNvSpPr/>
          <p:nvPr/>
        </p:nvSpPr>
        <p:spPr>
          <a:xfrm rot="0" flipH="0" flipV="0">
            <a:off x="504139" y="515722"/>
            <a:ext cx="284530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 Publication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97" name="Freeform 397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" name="Freeform 398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" name="Freeform 399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" name="Freeform 400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01" name="Picture 401"/>
          <p:cNvPicPr>
            <a:picLocks noChangeAspect="0" noChangeArrowheads="1"/>
          </p:cNvPicPr>
          <p:nvPr/>
        </p:nvPicPr>
        <p:blipFill>
          <a:blip r:embed="rId4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115556" y="2045226"/>
            <a:ext cx="4152632" cy="403842"/>
          </a:xfrm>
          <a:prstGeom prst="rect">
            <a:avLst/>
          </a:prstGeom>
          <a:noFill/>
          <a:extLst/>
        </p:spPr>
      </p:pic>
      <p:sp>
        <p:nvSpPr>
          <p:cNvPr id="402" name="Freeform 402"/>
          <p:cNvSpPr/>
          <p:nvPr/>
        </p:nvSpPr>
        <p:spPr>
          <a:xfrm rot="0" flipH="0" flipV="0">
            <a:off x="7110730" y="2040383"/>
            <a:ext cx="4162425" cy="413512"/>
          </a:xfrm>
          <a:custGeom>
            <a:pathLst>
              <a:path w="4162425" h="413512">
                <a:moveTo>
                  <a:pt x="0" y="0"/>
                </a:moveTo>
                <a:lnTo>
                  <a:pt x="4162425" y="0"/>
                </a:lnTo>
                <a:lnTo>
                  <a:pt x="4162425" y="413512"/>
                </a:lnTo>
                <a:lnTo>
                  <a:pt x="0" y="413512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03" name="Picture 403"/>
          <p:cNvPicPr>
            <a:picLocks noChangeAspect="0" noChangeArrowheads="1"/>
          </p:cNvPicPr>
          <p:nvPr/>
        </p:nvPicPr>
        <p:blipFill>
          <a:blip r:embed="rId4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944868" y="3537228"/>
            <a:ext cx="4495577" cy="411456"/>
          </a:xfrm>
          <a:prstGeom prst="rect">
            <a:avLst/>
          </a:prstGeom>
          <a:noFill/>
          <a:extLst/>
        </p:spPr>
      </p:pic>
      <p:sp>
        <p:nvSpPr>
          <p:cNvPr id="404" name="Freeform 404"/>
          <p:cNvSpPr/>
          <p:nvPr/>
        </p:nvSpPr>
        <p:spPr>
          <a:xfrm rot="0" flipH="0" flipV="0">
            <a:off x="6940042" y="3532379"/>
            <a:ext cx="4505325" cy="421005"/>
          </a:xfrm>
          <a:custGeom>
            <a:pathLst>
              <a:path w="4505325" h="421005">
                <a:moveTo>
                  <a:pt x="0" y="0"/>
                </a:moveTo>
                <a:lnTo>
                  <a:pt x="4505325" y="0"/>
                </a:lnTo>
                <a:lnTo>
                  <a:pt x="4505325" y="421005"/>
                </a:lnTo>
                <a:lnTo>
                  <a:pt x="0" y="421005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" name="Freeform 405"/>
          <p:cNvSpPr/>
          <p:nvPr/>
        </p:nvSpPr>
        <p:spPr>
          <a:xfrm rot="0" flipH="0" flipV="0">
            <a:off x="9915906" y="3597403"/>
            <a:ext cx="1499615" cy="292607"/>
          </a:xfrm>
          <a:custGeom>
            <a:pathLst>
              <a:path w="1499615" h="292607">
                <a:moveTo>
                  <a:pt x="0" y="0"/>
                </a:moveTo>
                <a:lnTo>
                  <a:pt x="1499615" y="0"/>
                </a:lnTo>
                <a:lnTo>
                  <a:pt x="1499615" y="292607"/>
                </a:lnTo>
                <a:lnTo>
                  <a:pt x="0" y="292607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" name="Rectangle 406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18</a:t>
            </a:r>
          </a:p>
        </p:txBody>
      </p:sp>
      <p:sp>
        <p:nvSpPr>
          <p:cNvPr id="407" name="Rectangle 407"/>
          <p:cNvSpPr/>
          <p:nvPr/>
        </p:nvSpPr>
        <p:spPr>
          <a:xfrm rot="0" flipH="0" flipV="0">
            <a:off x="595579" y="1674076"/>
            <a:ext cx="10637928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8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After</a:t>
            </a:r>
            <a:r>
              <a:rPr lang="en-US" sz="1598" baseline="0" b="0" i="0" dirty="0" spc="-7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Network completes the upload, if there are no network validation er</a:t>
            </a:r>
            <a:r>
              <a:rPr lang="en-US" sz="1598" baseline="0" b="0" i="0" dirty="0" spc="-28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ors, the catalog status is changed to</a:t>
            </a:r>
          </a:p>
        </p:txBody>
      </p:sp>
      <p:sp>
        <p:nvSpPr>
          <p:cNvPr id="408" name="Rectangle 408"/>
          <p:cNvSpPr/>
          <p:nvPr/>
        </p:nvSpPr>
        <p:spPr>
          <a:xfrm rot="0" flipH="0" flipV="0">
            <a:off x="882091" y="1918456"/>
            <a:ext cx="558140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Publishe</a:t>
            </a:r>
            <a:r>
              <a:rPr lang="en-US" sz="1596" baseline="0" b="1" i="0" dirty="0" spc="473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a network-generated email is sent to th</a:t>
            </a:r>
            <a:r>
              <a:rPr lang="en-US" sz="1596" baseline="0" b="0" i="0" dirty="0" spc="46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UCB.</a:t>
            </a:r>
          </a:p>
        </p:txBody>
      </p:sp>
      <p:sp>
        <p:nvSpPr>
          <p:cNvPr id="409" name="Rectangle 409"/>
          <p:cNvSpPr/>
          <p:nvPr/>
        </p:nvSpPr>
        <p:spPr>
          <a:xfrm rot="0" flipH="0" flipV="0">
            <a:off x="595579" y="2893816"/>
            <a:ext cx="1034197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450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0" i="0" dirty="0" spc="435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is usin</a:t>
            </a:r>
            <a:r>
              <a:rPr lang="en-US" sz="1596" baseline="0" b="0" i="0" dirty="0" spc="351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AutoSubscriptionS</a:t>
            </a:r>
            <a:r>
              <a:rPr lang="en-US" sz="1596" baseline="0" b="0" i="0" dirty="0" spc="-3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-27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 the catalog is pulled into th</a:t>
            </a:r>
            <a:r>
              <a:rPr lang="en-US" sz="1596" baseline="0" b="0" i="0" dirty="0" spc="43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SAP</a:t>
            </a:r>
            <a:r>
              <a:rPr lang="en-US" sz="1596" baseline="0" b="0" i="0" dirty="0" spc="-11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</a:t>
            </a:r>
            <a:r>
              <a:rPr lang="en-US" sz="1596" baseline="0" b="0" i="0" dirty="0" spc="462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 begin th</a:t>
            </a:r>
            <a:r>
              <a:rPr lang="en-US" sz="1596" baseline="0" b="0" i="0" dirty="0" spc="46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0" i="0" dirty="0" spc="448">
                <a:solidFill>
                  <a:srgbClr val="FFFFFF"/>
                </a:solidFill>
                <a:latin typeface="Arial" pitchFamily="0" charset="1"/>
              </a:rPr>
              <a:t>B-</a:t>
            </a:r>
          </a:p>
        </p:txBody>
      </p:sp>
      <p:sp>
        <p:nvSpPr>
          <p:cNvPr id="410" name="Rectangle 410"/>
          <p:cNvSpPr/>
          <p:nvPr/>
        </p:nvSpPr>
        <p:spPr>
          <a:xfrm rot="0" flipH="0" flipV="0">
            <a:off x="882091" y="3137370"/>
            <a:ext cx="6872320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specific validations and the status will change t</a:t>
            </a:r>
            <a:r>
              <a:rPr lang="en-US" sz="1598" baseline="0" b="0" i="0" dirty="0" spc="471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Pending Buyer </a:t>
            </a:r>
            <a:r>
              <a:rPr lang="en-US" sz="1598" baseline="0" b="1" i="0" dirty="0" spc="-82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alidation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  <p:sp>
        <p:nvSpPr>
          <p:cNvPr id="411" name="Rectangle 411"/>
          <p:cNvSpPr/>
          <p:nvPr/>
        </p:nvSpPr>
        <p:spPr>
          <a:xfrm rot="0" flipH="0" flipV="0">
            <a:off x="504139" y="515722"/>
            <a:ext cx="384108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 </a:t>
            </a:r>
            <a:r>
              <a:rPr lang="en-US" sz="2400" baseline="0" b="1" i="0" dirty="0" spc="-140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alidatio</a:t>
            </a:r>
            <a:r>
              <a:rPr lang="en-US" sz="2400" baseline="0" b="1" i="0" dirty="0" spc="647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2400" baseline="0" b="1" i="0" dirty="0" spc="664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Status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12" name="Freeform 412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" name="Freeform 413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Freeform 414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" name="Freeform 415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16" name="Picture 416"/>
          <p:cNvPicPr>
            <a:picLocks noChangeAspect="0" noChangeArrowheads="1"/>
          </p:cNvPicPr>
          <p:nvPr/>
        </p:nvPicPr>
        <p:blipFill>
          <a:blip r:embed="rId4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372611" y="2058939"/>
            <a:ext cx="8494308" cy="342885"/>
          </a:xfrm>
          <a:prstGeom prst="rect">
            <a:avLst/>
          </a:prstGeom>
          <a:noFill/>
          <a:extLst/>
        </p:spPr>
      </p:pic>
      <p:pic>
        <p:nvPicPr>
          <p:cNvPr id="417" name="Picture 417"/>
          <p:cNvPicPr>
            <a:picLocks noChangeAspect="0" noChangeArrowheads="1"/>
          </p:cNvPicPr>
          <p:nvPr/>
        </p:nvPicPr>
        <p:blipFill>
          <a:blip r:embed="rId4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372611" y="2401854"/>
            <a:ext cx="8494348" cy="521179"/>
          </a:xfrm>
          <a:prstGeom prst="rect">
            <a:avLst/>
          </a:prstGeom>
          <a:noFill/>
          <a:extLst/>
        </p:spPr>
      </p:pic>
      <p:sp>
        <p:nvSpPr>
          <p:cNvPr id="418" name="Freeform 418"/>
          <p:cNvSpPr/>
          <p:nvPr/>
        </p:nvSpPr>
        <p:spPr>
          <a:xfrm rot="0" flipH="0" flipV="0">
            <a:off x="11206733" y="2349246"/>
            <a:ext cx="661417" cy="574548"/>
          </a:xfrm>
          <a:custGeom>
            <a:pathLst>
              <a:path w="661417" h="574548">
                <a:moveTo>
                  <a:pt x="0" y="0"/>
                </a:moveTo>
                <a:lnTo>
                  <a:pt x="661417" y="0"/>
                </a:lnTo>
                <a:lnTo>
                  <a:pt x="661417" y="574548"/>
                </a:lnTo>
                <a:lnTo>
                  <a:pt x="0" y="574548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19" name="Picture 419"/>
          <p:cNvPicPr>
            <a:picLocks noChangeAspect="0" noChangeArrowheads="1"/>
          </p:cNvPicPr>
          <p:nvPr/>
        </p:nvPicPr>
        <p:blipFill>
          <a:blip r:embed="rId4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75076" y="3537218"/>
            <a:ext cx="8591850" cy="330694"/>
          </a:xfrm>
          <a:prstGeom prst="rect">
            <a:avLst/>
          </a:prstGeom>
          <a:noFill/>
          <a:extLst/>
        </p:spPr>
      </p:pic>
      <p:sp>
        <p:nvSpPr>
          <p:cNvPr id="420" name="Freeform 420"/>
          <p:cNvSpPr/>
          <p:nvPr/>
        </p:nvSpPr>
        <p:spPr>
          <a:xfrm rot="0" flipH="0" flipV="0">
            <a:off x="10037826" y="3464815"/>
            <a:ext cx="906780" cy="403859"/>
          </a:xfrm>
          <a:custGeom>
            <a:pathLst>
              <a:path w="906780" h="403859">
                <a:moveTo>
                  <a:pt x="0" y="0"/>
                </a:moveTo>
                <a:lnTo>
                  <a:pt x="906780" y="0"/>
                </a:lnTo>
                <a:lnTo>
                  <a:pt x="906780" y="403859"/>
                </a:lnTo>
                <a:lnTo>
                  <a:pt x="0" y="40385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Rectangle 421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19</a:t>
            </a:r>
          </a:p>
        </p:txBody>
      </p:sp>
      <p:sp>
        <p:nvSpPr>
          <p:cNvPr id="422" name="Rectangle 422"/>
          <p:cNvSpPr/>
          <p:nvPr/>
        </p:nvSpPr>
        <p:spPr>
          <a:xfrm rot="0" flipH="0" flipV="0">
            <a:off x="504139" y="515722"/>
            <a:ext cx="364235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 </a:t>
            </a:r>
            <a:r>
              <a:rPr lang="en-US" sz="2400" baseline="0" b="1" i="0" dirty="0" spc="-140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alidation/Errors</a:t>
            </a:r>
          </a:p>
        </p:txBody>
      </p:sp>
      <p:sp>
        <p:nvSpPr>
          <p:cNvPr id="423" name="Rectangle 423"/>
          <p:cNvSpPr/>
          <p:nvPr/>
        </p:nvSpPr>
        <p:spPr>
          <a:xfrm rot="0" flipH="0" flipV="0">
            <a:off x="415442" y="1360672"/>
            <a:ext cx="209137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Errors can occur when:</a:t>
            </a:r>
          </a:p>
        </p:txBody>
      </p:sp>
      <p:sp>
        <p:nvSpPr>
          <p:cNvPr id="424" name="Rectangle 424"/>
          <p:cNvSpPr/>
          <p:nvPr/>
        </p:nvSpPr>
        <p:spPr>
          <a:xfrm rot="0" flipH="0" flipV="0">
            <a:off x="415442" y="1737704"/>
            <a:ext cx="500826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8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8" baseline="0" b="0" i="0" dirty="0" spc="-119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alidating against the high-level</a:t>
            </a:r>
            <a:r>
              <a:rPr lang="en-US" sz="1598" baseline="0" b="0" i="0" dirty="0" spc="-10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Network rules.</a:t>
            </a:r>
          </a:p>
        </p:txBody>
      </p:sp>
      <p:sp>
        <p:nvSpPr>
          <p:cNvPr id="425" name="Rectangle 425"/>
          <p:cNvSpPr/>
          <p:nvPr/>
        </p:nvSpPr>
        <p:spPr>
          <a:xfrm rot="0" flipH="0" flipV="0">
            <a:off x="415442" y="3210809"/>
            <a:ext cx="463698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6" baseline="0" b="0" i="0" dirty="0" spc="-119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alidating agains</a:t>
            </a:r>
            <a:r>
              <a:rPr lang="en-US" sz="1596" baseline="0" b="0" i="0" dirty="0" spc="43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1" i="0" dirty="0" spc="443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-specific validation</a:t>
            </a:r>
            <a:r>
              <a:rPr lang="en-US" sz="1596" baseline="0" b="0" i="0" dirty="0" spc="-4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rules.</a:t>
            </a:r>
          </a:p>
        </p:txBody>
      </p:sp>
      <p:sp>
        <p:nvSpPr>
          <p:cNvPr id="426" name="Rectangle 426"/>
          <p:cNvSpPr/>
          <p:nvPr/>
        </p:nvSpPr>
        <p:spPr>
          <a:xfrm rot="0" flipH="0" flipV="0">
            <a:off x="415442" y="5904097"/>
            <a:ext cx="11362506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Note</a:t>
            </a:r>
            <a:r>
              <a:rPr lang="en-US" sz="1596" baseline="0" b="1" i="0" dirty="0" spc="644">
                <a:solidFill>
                  <a:srgbClr val="FFC000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Eve</a:t>
            </a:r>
            <a:r>
              <a:rPr lang="en-US" sz="1596" baseline="0" b="0" i="0" dirty="0" spc="647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647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648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catalo</a:t>
            </a:r>
            <a:r>
              <a:rPr lang="en-US" sz="1596" baseline="0" b="0" i="0" dirty="0" spc="652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passe</a:t>
            </a:r>
            <a:r>
              <a:rPr lang="en-US" sz="1596" baseline="0" b="0" i="0" dirty="0" spc="647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649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high-leve</a:t>
            </a:r>
            <a:r>
              <a:rPr lang="en-US" sz="1596" baseline="0" b="0" i="0" dirty="0" spc="623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</a:t>
            </a:r>
            <a:r>
              <a:rPr lang="en-US" sz="1596" baseline="0" b="0" i="0" dirty="0" spc="636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Networ</a:t>
            </a:r>
            <a:r>
              <a:rPr lang="en-US" sz="1596" baseline="0" b="0" i="0" dirty="0" spc="651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validatio</a:t>
            </a:r>
            <a:r>
              <a:rPr lang="en-US" sz="1596" baseline="0" b="0" i="0" dirty="0" spc="652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rules</a:t>
            </a:r>
            <a:r>
              <a:rPr lang="en-US" sz="1596" baseline="0" b="0" i="0" dirty="0" spc="641">
                <a:solidFill>
                  <a:srgbClr val="FFFFFF"/>
                </a:solidFill>
                <a:latin typeface="Arial" pitchFamily="0" charset="1"/>
              </a:rPr>
              <a:t>,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</a:t>
            </a:r>
            <a:r>
              <a:rPr lang="en-US" sz="1596" baseline="0" b="0" i="0" dirty="0" spc="643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coul</a:t>
            </a:r>
            <a:r>
              <a:rPr lang="en-US" sz="1596" baseline="0" b="0" i="0" dirty="0" spc="636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stil</a:t>
            </a:r>
            <a:r>
              <a:rPr lang="en-US" sz="1596" baseline="0" b="0" i="0" dirty="0" spc="672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receiv</a:t>
            </a:r>
            <a:r>
              <a:rPr lang="en-US" sz="1596" baseline="0" b="0" i="0" dirty="0" spc="63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648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notificatio</a:t>
            </a:r>
            <a:r>
              <a:rPr lang="en-US" sz="1596" baseline="0" b="0" i="0" dirty="0" spc="628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withi</a:t>
            </a:r>
            <a:r>
              <a:rPr lang="en-US" sz="1596" baseline="0" b="0" i="0" dirty="0" spc="632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24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hour</a:t>
            </a:r>
            <a:r>
              <a:rPr lang="en-US" sz="1596" baseline="0" b="0" i="0" dirty="0" spc="460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informin</a:t>
            </a:r>
            <a:r>
              <a:rPr lang="en-US" sz="1596" baseline="0" b="0" i="0" dirty="0" spc="447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</a:t>
            </a:r>
            <a:r>
              <a:rPr lang="en-US" sz="1596" baseline="0" b="0" i="0" dirty="0" spc="451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45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catalo</a:t>
            </a:r>
            <a:r>
              <a:rPr lang="en-US" sz="1596" baseline="0" b="0" i="0" dirty="0" spc="448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ha</a:t>
            </a:r>
            <a:r>
              <a:rPr lang="en-US" sz="1596" baseline="0" b="0" i="0" dirty="0" spc="451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faile</a:t>
            </a:r>
            <a:r>
              <a:rPr lang="en-US" sz="1596" baseline="0" b="0" i="0" dirty="0" spc="431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45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1" i="0" dirty="0" spc="443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-specifi</a:t>
            </a:r>
            <a:r>
              <a:rPr lang="en-US" sz="1596" baseline="0" b="0" i="0" dirty="0" spc="440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catalo</a:t>
            </a:r>
            <a:r>
              <a:rPr lang="en-US" sz="1596" baseline="0" b="0" i="0" dirty="0" spc="448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validatio</a:t>
            </a:r>
            <a:r>
              <a:rPr lang="en-US" sz="1596" baseline="0" b="0" i="0" dirty="0" spc="405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rules.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6" name="Freeform 10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Freeform 107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Freeform 108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Freeform 109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Rectangle 110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113261" algn="l"/>
                <a:tab pos="11113261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	</a:t>
            </a:r>
          </a:p>
        </p:txBody>
      </p:sp>
      <p:sp>
        <p:nvSpPr>
          <p:cNvPr id="111" name="Rectangle 111"/>
          <p:cNvSpPr/>
          <p:nvPr/>
        </p:nvSpPr>
        <p:spPr>
          <a:xfrm rot="0" flipH="0" flipV="0">
            <a:off x="504139" y="1591208"/>
            <a:ext cx="2281457" cy="2705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683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What is a CIF Catalog?</a:t>
            </a:r>
          </a:p>
        </p:txBody>
      </p:sp>
      <p:sp>
        <p:nvSpPr>
          <p:cNvPr id="112" name="Rectangle 112"/>
          <p:cNvSpPr/>
          <p:nvPr/>
        </p:nvSpPr>
        <p:spPr>
          <a:xfrm rot="0" flipH="0" flipV="0">
            <a:off x="504139" y="1911844"/>
            <a:ext cx="2403363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CIF Catalog Enablement</a:t>
            </a:r>
          </a:p>
        </p:txBody>
      </p:sp>
      <p:sp>
        <p:nvSpPr>
          <p:cNvPr id="113" name="Rectangle 113"/>
          <p:cNvSpPr/>
          <p:nvPr/>
        </p:nvSpPr>
        <p:spPr>
          <a:xfrm rot="0" flipH="0" flipV="0">
            <a:off x="504139" y="2231884"/>
            <a:ext cx="3638365" cy="5902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Publishing a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Catalog on</a:t>
            </a:r>
            <a:r>
              <a:rPr lang="en-US" sz="1596" baseline="0" b="0" i="0" dirty="0" spc="-9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rk</a:t>
            </a:r>
          </a:p>
          <a:p>
            <a:pPr marL="0">
              <a:lnSpc>
                <a:spcPts val="2519"/>
              </a:lnSpc>
            </a:pPr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Updating CIF Catalog</a:t>
            </a:r>
          </a:p>
        </p:txBody>
      </p:sp>
      <p:sp>
        <p:nvSpPr>
          <p:cNvPr id="114" name="Rectangle 114"/>
          <p:cNvSpPr/>
          <p:nvPr/>
        </p:nvSpPr>
        <p:spPr>
          <a:xfrm rot="0" flipH="0" flipV="0">
            <a:off x="504139" y="515722"/>
            <a:ext cx="111617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Agenda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27" name="Freeform 427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Freeform 428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Freeform 429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Freeform 430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1" name="Picture 431"/>
          <p:cNvPicPr>
            <a:picLocks noChangeAspect="0" noChangeArrowheads="1"/>
          </p:cNvPicPr>
          <p:nvPr/>
        </p:nvPicPr>
        <p:blipFill>
          <a:blip r:embed="rId4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930396" y="1854738"/>
            <a:ext cx="7976151" cy="640050"/>
          </a:xfrm>
          <a:prstGeom prst="rect">
            <a:avLst/>
          </a:prstGeom>
          <a:noFill/>
          <a:extLst/>
        </p:spPr>
      </p:pic>
      <p:sp>
        <p:nvSpPr>
          <p:cNvPr id="432" name="Freeform 432"/>
          <p:cNvSpPr/>
          <p:nvPr/>
        </p:nvSpPr>
        <p:spPr>
          <a:xfrm rot="0" flipH="0" flipV="0">
            <a:off x="4353305" y="2010918"/>
            <a:ext cx="999745" cy="394716"/>
          </a:xfrm>
          <a:custGeom>
            <a:pathLst>
              <a:path w="999745" h="394716">
                <a:moveTo>
                  <a:pt x="0" y="0"/>
                </a:moveTo>
                <a:lnTo>
                  <a:pt x="999745" y="0"/>
                </a:lnTo>
                <a:lnTo>
                  <a:pt x="999745" y="394716"/>
                </a:lnTo>
                <a:lnTo>
                  <a:pt x="0" y="394716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3" name="Picture 433"/>
          <p:cNvPicPr>
            <a:picLocks noChangeAspect="0" noChangeArrowheads="1"/>
          </p:cNvPicPr>
          <p:nvPr/>
        </p:nvPicPr>
        <p:blipFill>
          <a:blip r:embed="rId4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968496" y="2981030"/>
            <a:ext cx="7900067" cy="2692822"/>
          </a:xfrm>
          <a:prstGeom prst="rect">
            <a:avLst/>
          </a:prstGeom>
          <a:noFill/>
          <a:extLst/>
        </p:spPr>
      </p:pic>
      <p:sp>
        <p:nvSpPr>
          <p:cNvPr id="434" name="Freeform 434"/>
          <p:cNvSpPr/>
          <p:nvPr/>
        </p:nvSpPr>
        <p:spPr>
          <a:xfrm rot="0" flipH="0" flipV="0">
            <a:off x="5026152" y="4366260"/>
            <a:ext cx="713232" cy="423673"/>
          </a:xfrm>
          <a:custGeom>
            <a:pathLst>
              <a:path w="713232" h="423673">
                <a:moveTo>
                  <a:pt x="713232" y="317755"/>
                </a:moveTo>
                <a:lnTo>
                  <a:pt x="310642" y="317755"/>
                </a:lnTo>
                <a:lnTo>
                  <a:pt x="310642" y="423673"/>
                </a:lnTo>
                <a:lnTo>
                  <a:pt x="0" y="211837"/>
                </a:lnTo>
                <a:lnTo>
                  <a:pt x="310642" y="0"/>
                </a:lnTo>
                <a:lnTo>
                  <a:pt x="310642" y="105919"/>
                </a:lnTo>
                <a:lnTo>
                  <a:pt x="713232" y="105919"/>
                </a:lnTo>
                <a:close/>
                <a:moveTo>
                  <a:pt x="-2852167" y="2491740"/>
                </a:moveTo>
              </a:path>
            </a:pathLst>
          </a:custGeom>
          <a:solidFill>
            <a:srgbClr val="F0AB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Rectangle 435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20</a:t>
            </a:r>
          </a:p>
        </p:txBody>
      </p:sp>
      <p:sp>
        <p:nvSpPr>
          <p:cNvPr id="436" name="Rectangle 436"/>
          <p:cNvSpPr/>
          <p:nvPr/>
        </p:nvSpPr>
        <p:spPr>
          <a:xfrm rot="0" flipH="0" flipV="0">
            <a:off x="504139" y="515722"/>
            <a:ext cx="677692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How to Correct Errors Found b</a:t>
            </a:r>
            <a:r>
              <a:rPr lang="en-US" sz="2400" baseline="0" b="1" i="0" dirty="0" spc="-6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2400" baseline="0" b="1" i="0" dirty="0" spc="-5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437" name="Rectangle 437"/>
          <p:cNvSpPr/>
          <p:nvPr/>
        </p:nvSpPr>
        <p:spPr>
          <a:xfrm rot="0" flipH="0" flipV="0">
            <a:off x="415442" y="1467353"/>
            <a:ext cx="442316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the “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View/Edit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” button on the dashboard</a:t>
            </a:r>
          </a:p>
        </p:txBody>
      </p:sp>
      <p:sp>
        <p:nvSpPr>
          <p:cNvPr id="438" name="Rectangle 438"/>
          <p:cNvSpPr/>
          <p:nvPr/>
        </p:nvSpPr>
        <p:spPr>
          <a:xfrm rot="0" flipH="0" flipV="0">
            <a:off x="415442" y="2613495"/>
            <a:ext cx="3985385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8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On tab </a:t>
            </a:r>
            <a:r>
              <a:rPr lang="en-US" sz="1598" baseline="0" b="0" i="0" dirty="0" spc="447">
                <a:solidFill>
                  <a:srgbClr val="FFFFFF"/>
                </a:solidFill>
                <a:latin typeface="Arial" pitchFamily="0" charset="1"/>
              </a:rPr>
              <a:t>3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“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Errors</a:t>
            </a:r>
            <a:r>
              <a:rPr lang="en-US" sz="1598" baseline="0" b="0" i="0" dirty="0" spc="463">
                <a:solidFill>
                  <a:srgbClr val="FFFFFF"/>
                </a:solidFill>
                <a:latin typeface="Arial" pitchFamily="0" charset="1"/>
              </a:rPr>
              <a:t>”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review the error details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39" name="Freeform 439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Freeform 440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41" name="Picture 441"/>
          <p:cNvPicPr>
            <a:picLocks noChangeAspect="0" noChangeArrowheads="1"/>
          </p:cNvPicPr>
          <p:nvPr/>
        </p:nvPicPr>
        <p:blipFill>
          <a:blip r:embed="rId4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442" name="Picture 442"/>
          <p:cNvPicPr>
            <a:picLocks noChangeAspect="0" noChangeArrowheads="1"/>
          </p:cNvPicPr>
          <p:nvPr/>
        </p:nvPicPr>
        <p:blipFill>
          <a:blip r:embed="rId4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443" name="Rectangle 443"/>
          <p:cNvSpPr/>
          <p:nvPr/>
        </p:nvSpPr>
        <p:spPr>
          <a:xfrm rot="0" flipH="0" flipV="0">
            <a:off x="324002" y="2471674"/>
            <a:ext cx="7745324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Updatin</a:t>
            </a:r>
            <a:r>
              <a:rPr lang="en-US" sz="6000" baseline="0" b="1" i="0" dirty="0" spc="1652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CIF Catalog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44" name="Freeform 444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Freeform 445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Freeform 446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Freeform 447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Freeform 448"/>
          <p:cNvSpPr/>
          <p:nvPr/>
        </p:nvSpPr>
        <p:spPr>
          <a:xfrm rot="0" flipH="0" flipV="0">
            <a:off x="320040" y="2002536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9"/>
          <p:cNvSpPr/>
          <p:nvPr/>
        </p:nvSpPr>
        <p:spPr>
          <a:xfrm rot="0" flipH="0" flipV="0">
            <a:off x="324611" y="2595372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Freeform 450"/>
          <p:cNvSpPr/>
          <p:nvPr/>
        </p:nvSpPr>
        <p:spPr>
          <a:xfrm rot="0" flipH="0" flipV="0">
            <a:off x="320040" y="3191256"/>
            <a:ext cx="457200" cy="435865"/>
          </a:xfrm>
          <a:custGeom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51" name="Picture 451"/>
          <p:cNvPicPr>
            <a:picLocks noChangeAspect="0" noChangeArrowheads="1"/>
          </p:cNvPicPr>
          <p:nvPr/>
        </p:nvPicPr>
        <p:blipFill>
          <a:blip r:embed="rId4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659123" y="3959499"/>
            <a:ext cx="7106029" cy="2423013"/>
          </a:xfrm>
          <a:prstGeom prst="rect">
            <a:avLst/>
          </a:prstGeom>
          <a:noFill/>
          <a:extLst/>
        </p:spPr>
      </p:pic>
      <p:pic>
        <p:nvPicPr>
          <p:cNvPr id="452" name="Picture 452"/>
          <p:cNvPicPr>
            <a:picLocks noChangeAspect="0" noChangeArrowheads="1"/>
          </p:cNvPicPr>
          <p:nvPr/>
        </p:nvPicPr>
        <p:blipFill>
          <a:blip r:embed="rId4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659123" y="2212944"/>
            <a:ext cx="7106029" cy="1389792"/>
          </a:xfrm>
          <a:prstGeom prst="rect">
            <a:avLst/>
          </a:prstGeom>
          <a:noFill/>
          <a:extLst/>
        </p:spPr>
      </p:pic>
      <p:sp>
        <p:nvSpPr>
          <p:cNvPr id="453" name="Rectangle 453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22</a:t>
            </a:r>
          </a:p>
        </p:txBody>
      </p:sp>
      <p:sp>
        <p:nvSpPr>
          <p:cNvPr id="454" name="Rectangle 454"/>
          <p:cNvSpPr/>
          <p:nvPr/>
        </p:nvSpPr>
        <p:spPr>
          <a:xfrm rot="0" flipH="0" flipV="0">
            <a:off x="504139" y="515722"/>
            <a:ext cx="348752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 Updat</a:t>
            </a:r>
            <a:r>
              <a:rPr lang="en-US" sz="2400" baseline="0" b="1" i="0" dirty="0" spc="66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669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Step 1</a:t>
            </a:r>
          </a:p>
        </p:txBody>
      </p:sp>
      <p:sp>
        <p:nvSpPr>
          <p:cNvPr id="455" name="Rectangle 455"/>
          <p:cNvSpPr/>
          <p:nvPr/>
        </p:nvSpPr>
        <p:spPr>
          <a:xfrm rot="0" flipH="0" flipV="0">
            <a:off x="396240" y="1333622"/>
            <a:ext cx="10290284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Whe</a:t>
            </a:r>
            <a:r>
              <a:rPr lang="en-US" sz="1596" baseline="0" b="1" i="0" dirty="0" spc="518">
                <a:solidFill>
                  <a:srgbClr val="FFC000"/>
                </a:solidFill>
                <a:latin typeface="Arial" pitchFamily="0" charset="1"/>
              </a:rPr>
              <a:t>n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updatin</a:t>
            </a:r>
            <a:r>
              <a:rPr lang="en-US" sz="1596" baseline="0" b="1" i="0" dirty="0" spc="557">
                <a:solidFill>
                  <a:srgbClr val="FFC000"/>
                </a:solidFill>
                <a:latin typeface="Arial" pitchFamily="0" charset="1"/>
              </a:rPr>
              <a:t>g</a:t>
            </a:r>
            <a:r>
              <a:rPr lang="en-US" sz="1596" baseline="0" b="1" i="0" dirty="0" spc="528">
                <a:solidFill>
                  <a:srgbClr val="FFC0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catalo</a:t>
            </a:r>
            <a:r>
              <a:rPr lang="en-US" sz="1596" baseline="0" b="1" i="0" dirty="0" spc="570">
                <a:solidFill>
                  <a:srgbClr val="FFC000"/>
                </a:solidFill>
                <a:latin typeface="Arial" pitchFamily="0" charset="1"/>
              </a:rPr>
              <a:t>g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yo</a:t>
            </a:r>
            <a:r>
              <a:rPr lang="en-US" sz="1596" baseline="0" b="1" i="0" dirty="0" spc="504">
                <a:solidFill>
                  <a:srgbClr val="FFC000"/>
                </a:solidFill>
                <a:latin typeface="Arial" pitchFamily="0" charset="1"/>
              </a:rPr>
              <a:t>u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wil</a:t>
            </a:r>
            <a:r>
              <a:rPr lang="en-US" sz="1596" baseline="0" b="1" i="0" dirty="0" spc="542">
                <a:solidFill>
                  <a:srgbClr val="FFC000"/>
                </a:solidFill>
                <a:latin typeface="Arial" pitchFamily="0" charset="1"/>
              </a:rPr>
              <a:t>l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ge</a:t>
            </a:r>
            <a:r>
              <a:rPr lang="en-US" sz="1596" baseline="0" b="1" i="0" dirty="0" spc="520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1596" baseline="0" b="1" i="0" dirty="0" spc="540">
                <a:solidFill>
                  <a:srgbClr val="FFC0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messag</a:t>
            </a:r>
            <a:r>
              <a:rPr lang="en-US" sz="1596" baseline="0" b="1" i="0" dirty="0" spc="530">
                <a:solidFill>
                  <a:srgbClr val="FFC000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i</a:t>
            </a:r>
            <a:r>
              <a:rPr lang="en-US" sz="1596" baseline="0" b="1" i="0" dirty="0" spc="537">
                <a:solidFill>
                  <a:srgbClr val="FFC000"/>
                </a:solidFill>
                <a:latin typeface="Arial" pitchFamily="0" charset="1"/>
              </a:rPr>
              <a:t>n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conten</a:t>
            </a:r>
            <a:r>
              <a:rPr lang="en-US" sz="1596" baseline="0" b="1" i="0" dirty="0" spc="520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“</a:t>
            </a:r>
            <a:r>
              <a:rPr lang="en-US" sz="1596" baseline="0" b="1" i="0" dirty="0" spc="-114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o</a:t>
            </a:r>
            <a:r>
              <a:rPr lang="en-US" sz="1596" baseline="0" b="1" i="0" dirty="0" spc="521">
                <a:solidFill>
                  <a:srgbClr val="FFC000"/>
                </a:solidFill>
                <a:latin typeface="Arial" pitchFamily="0" charset="1"/>
              </a:rPr>
              <a:t>u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canno</a:t>
            </a:r>
            <a:r>
              <a:rPr lang="en-US" sz="1596" baseline="0" b="1" i="0" dirty="0" spc="516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edi</a:t>
            </a:r>
            <a:r>
              <a:rPr lang="en-US" sz="1596" baseline="0" b="1" i="0" dirty="0" spc="526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th</a:t>
            </a:r>
            <a:r>
              <a:rPr lang="en-US" sz="1596" baseline="0" b="1" i="0" dirty="0" spc="518">
                <a:solidFill>
                  <a:srgbClr val="FFC000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catalo</a:t>
            </a:r>
            <a:r>
              <a:rPr lang="en-US" sz="1596" baseline="0" b="1" i="0" dirty="0" spc="544">
                <a:solidFill>
                  <a:srgbClr val="FFC000"/>
                </a:solidFill>
                <a:latin typeface="Arial" pitchFamily="0" charset="1"/>
              </a:rPr>
              <a:t>g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o</a:t>
            </a:r>
            <a:r>
              <a:rPr lang="en-US" sz="1596" baseline="0" b="1" i="0" dirty="0" spc="535">
                <a:solidFill>
                  <a:srgbClr val="FFC000"/>
                </a:solidFill>
                <a:latin typeface="Arial" pitchFamily="0" charset="1"/>
              </a:rPr>
              <a:t>f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CM</a:t>
            </a:r>
            <a:r>
              <a:rPr lang="en-US" sz="1596" baseline="0" b="1" i="0" dirty="0" spc="523">
                <a:solidFill>
                  <a:srgbClr val="FFC000"/>
                </a:solidFill>
                <a:latin typeface="Arial" pitchFamily="0" charset="1"/>
              </a:rPr>
              <a:t>S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Enabled</a:t>
            </a:r>
          </a:p>
          <a:p>
            <a:pPr marL="0">
              <a:lnSpc>
                <a:spcPts val="1919"/>
              </a:lnSpc>
            </a:pP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bu</a:t>
            </a:r>
            <a:r>
              <a:rPr lang="en-US" sz="1596" baseline="0" b="1" i="0" dirty="0" spc="-40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er”.</a:t>
            </a:r>
          </a:p>
        </p:txBody>
      </p:sp>
      <p:sp>
        <p:nvSpPr>
          <p:cNvPr id="456" name="Rectangle 456"/>
          <p:cNvSpPr/>
          <p:nvPr/>
        </p:nvSpPr>
        <p:spPr>
          <a:xfrm rot="0" flipH="0" flipV="0">
            <a:off x="467258" y="2106797"/>
            <a:ext cx="6475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8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1	</a:t>
            </a:r>
            <a:r>
              <a:rPr lang="en-US" sz="1596" baseline="0" b="1" i="0" dirty="0" spc="0">
                <a:solidFill>
                  <a:srgbClr val="000000"/>
                </a:solidFill>
                <a:latin typeface="Arial" pitchFamily="0" charset="1"/>
              </a:rPr>
              <a:t>Se</a:t>
            </a:r>
          </a:p>
        </p:txBody>
      </p:sp>
      <p:sp>
        <p:nvSpPr>
          <p:cNvPr id="457" name="Rectangle 457"/>
          <p:cNvSpPr/>
          <p:nvPr/>
        </p:nvSpPr>
        <p:spPr>
          <a:xfrm rot="0" flipH="0" flipV="0">
            <a:off x="472135" y="2700904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2</a:t>
            </a:r>
          </a:p>
        </p:txBody>
      </p:sp>
      <p:sp>
        <p:nvSpPr>
          <p:cNvPr id="458" name="Rectangle 458"/>
          <p:cNvSpPr/>
          <p:nvPr/>
        </p:nvSpPr>
        <p:spPr>
          <a:xfrm rot="0" flipH="0" flipV="0">
            <a:off x="467258" y="3296153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3</a:t>
            </a:r>
          </a:p>
        </p:txBody>
      </p:sp>
      <p:sp>
        <p:nvSpPr>
          <p:cNvPr id="459" name="Rectangle 459"/>
          <p:cNvSpPr/>
          <p:nvPr/>
        </p:nvSpPr>
        <p:spPr>
          <a:xfrm rot="0" flipH="0" flipV="0">
            <a:off x="872032" y="2105654"/>
            <a:ext cx="172693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Select your catalog</a:t>
            </a:r>
          </a:p>
        </p:txBody>
      </p:sp>
      <p:sp>
        <p:nvSpPr>
          <p:cNvPr id="460" name="Rectangle 460"/>
          <p:cNvSpPr/>
          <p:nvPr/>
        </p:nvSpPr>
        <p:spPr>
          <a:xfrm rot="0" flipH="0" flipV="0">
            <a:off x="851306" y="2684393"/>
            <a:ext cx="140351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0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View/Edit</a:t>
            </a:r>
          </a:p>
        </p:txBody>
      </p:sp>
      <p:sp>
        <p:nvSpPr>
          <p:cNvPr id="461" name="Rectangle 461"/>
          <p:cNvSpPr/>
          <p:nvPr/>
        </p:nvSpPr>
        <p:spPr>
          <a:xfrm rot="0" flipH="0" flipV="0">
            <a:off x="843991" y="3279769"/>
            <a:ext cx="125970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4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Content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62" name="Freeform 462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Freeform 463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Freeform 464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Freeform 465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Freeform 466"/>
          <p:cNvSpPr/>
          <p:nvPr/>
        </p:nvSpPr>
        <p:spPr>
          <a:xfrm rot="0" flipH="0" flipV="0">
            <a:off x="419100" y="2261616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Freeform 467"/>
          <p:cNvSpPr/>
          <p:nvPr/>
        </p:nvSpPr>
        <p:spPr>
          <a:xfrm rot="0" flipH="0" flipV="0">
            <a:off x="419100" y="3054096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68" name="Picture 468"/>
          <p:cNvPicPr>
            <a:picLocks noChangeAspect="0" noChangeArrowheads="1"/>
          </p:cNvPicPr>
          <p:nvPr/>
        </p:nvPicPr>
        <p:blipFill>
          <a:blip r:embed="rId4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956303" y="4322160"/>
            <a:ext cx="2989897" cy="1732692"/>
          </a:xfrm>
          <a:prstGeom prst="rect">
            <a:avLst/>
          </a:prstGeom>
          <a:noFill/>
          <a:extLst/>
        </p:spPr>
      </p:pic>
      <p:pic>
        <p:nvPicPr>
          <p:cNvPr id="469" name="Picture 469"/>
          <p:cNvPicPr>
            <a:picLocks noChangeAspect="0" noChangeArrowheads="1"/>
          </p:cNvPicPr>
          <p:nvPr/>
        </p:nvPicPr>
        <p:blipFill>
          <a:blip r:embed="rId4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956303" y="2261680"/>
            <a:ext cx="6997889" cy="1746440"/>
          </a:xfrm>
          <a:prstGeom prst="rect">
            <a:avLst/>
          </a:prstGeom>
          <a:noFill/>
          <a:extLst/>
        </p:spPr>
      </p:pic>
      <p:sp>
        <p:nvSpPr>
          <p:cNvPr id="470" name="Rectangle 470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23</a:t>
            </a:r>
          </a:p>
        </p:txBody>
      </p:sp>
      <p:sp>
        <p:nvSpPr>
          <p:cNvPr id="471" name="Rectangle 471"/>
          <p:cNvSpPr/>
          <p:nvPr/>
        </p:nvSpPr>
        <p:spPr>
          <a:xfrm rot="0" flipH="0" flipV="0">
            <a:off x="504139" y="515722"/>
            <a:ext cx="348752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 Updat</a:t>
            </a:r>
            <a:r>
              <a:rPr lang="en-US" sz="2400" baseline="0" b="1" i="0" dirty="0" spc="66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669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Step 2</a:t>
            </a:r>
          </a:p>
        </p:txBody>
      </p:sp>
      <p:sp>
        <p:nvSpPr>
          <p:cNvPr id="472" name="Rectangle 472"/>
          <p:cNvSpPr/>
          <p:nvPr/>
        </p:nvSpPr>
        <p:spPr>
          <a:xfrm rot="0" flipH="0" flipV="0">
            <a:off x="415442" y="1389629"/>
            <a:ext cx="208509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Download catalog file</a:t>
            </a:r>
          </a:p>
        </p:txBody>
      </p:sp>
      <p:sp>
        <p:nvSpPr>
          <p:cNvPr id="473" name="Rectangle 473"/>
          <p:cNvSpPr/>
          <p:nvPr/>
        </p:nvSpPr>
        <p:spPr>
          <a:xfrm rot="0" flipH="0" flipV="0">
            <a:off x="566623" y="2366259"/>
            <a:ext cx="6475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7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1	</a:t>
            </a:r>
            <a:r>
              <a:rPr lang="en-US" sz="1596" baseline="0" b="1" i="0" dirty="0" spc="0">
                <a:solidFill>
                  <a:srgbClr val="000000"/>
                </a:solidFill>
                <a:latin typeface="Arial" pitchFamily="0" charset="1"/>
              </a:rPr>
              <a:t>Se</a:t>
            </a:r>
          </a:p>
        </p:txBody>
      </p:sp>
      <p:sp>
        <p:nvSpPr>
          <p:cNvPr id="474" name="Rectangle 474"/>
          <p:cNvSpPr/>
          <p:nvPr/>
        </p:nvSpPr>
        <p:spPr>
          <a:xfrm rot="0" flipH="0" flipV="0">
            <a:off x="566623" y="3158738"/>
            <a:ext cx="6475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7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2	</a:t>
            </a:r>
            <a:r>
              <a:rPr lang="en-US" sz="1596" baseline="0" b="1" i="0" dirty="0" spc="0">
                <a:solidFill>
                  <a:srgbClr val="000000"/>
                </a:solidFill>
                <a:latin typeface="Arial" pitchFamily="0" charset="1"/>
              </a:rPr>
              <a:t>Se</a:t>
            </a:r>
          </a:p>
        </p:txBody>
      </p:sp>
      <p:sp>
        <p:nvSpPr>
          <p:cNvPr id="475" name="Rectangle 475"/>
          <p:cNvSpPr/>
          <p:nvPr/>
        </p:nvSpPr>
        <p:spPr>
          <a:xfrm rot="0" flipH="0" flipV="0">
            <a:off x="1037539" y="3123305"/>
            <a:ext cx="146786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4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Download</a:t>
            </a:r>
          </a:p>
        </p:txBody>
      </p:sp>
      <p:sp>
        <p:nvSpPr>
          <p:cNvPr id="476" name="Rectangle 476"/>
          <p:cNvSpPr/>
          <p:nvPr/>
        </p:nvSpPr>
        <p:spPr>
          <a:xfrm rot="0" flipH="0" flipV="0">
            <a:off x="1037539" y="2357368"/>
            <a:ext cx="26713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4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Downloa</a:t>
            </a:r>
            <a:r>
              <a:rPr lang="en-US" sz="1596" baseline="0" b="1" i="0" dirty="0" spc="430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Catalog File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77" name="Freeform 477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Freeform 478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Freeform 479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Freeform 480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81" name="Picture 481"/>
          <p:cNvPicPr>
            <a:picLocks noChangeAspect="0" noChangeArrowheads="1"/>
          </p:cNvPicPr>
          <p:nvPr/>
        </p:nvPicPr>
        <p:blipFill>
          <a:blip r:embed="rId4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19100" y="1949273"/>
            <a:ext cx="9343110" cy="2346883"/>
          </a:xfrm>
          <a:prstGeom prst="rect">
            <a:avLst/>
          </a:prstGeom>
          <a:noFill/>
          <a:extLst/>
        </p:spPr>
      </p:pic>
      <p:sp>
        <p:nvSpPr>
          <p:cNvPr id="482" name="Rectangle 482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24</a:t>
            </a:r>
          </a:p>
        </p:txBody>
      </p:sp>
      <p:sp>
        <p:nvSpPr>
          <p:cNvPr id="483" name="Rectangle 483"/>
          <p:cNvSpPr/>
          <p:nvPr/>
        </p:nvSpPr>
        <p:spPr>
          <a:xfrm rot="0" flipH="0" flipV="0">
            <a:off x="504139" y="515722"/>
            <a:ext cx="348752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 Updat</a:t>
            </a:r>
            <a:r>
              <a:rPr lang="en-US" sz="2400" baseline="0" b="1" i="0" dirty="0" spc="66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669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Ste</a:t>
            </a:r>
            <a:r>
              <a:rPr lang="en-US" sz="2400" baseline="0" b="1" i="0" dirty="0" spc="655">
                <a:solidFill>
                  <a:srgbClr val="FFFFFF"/>
                </a:solidFill>
                <a:latin typeface="Arial" pitchFamily="0" charset="1"/>
              </a:rPr>
              <a:t>p3</a:t>
            </a:r>
          </a:p>
        </p:txBody>
      </p:sp>
      <p:sp>
        <p:nvSpPr>
          <p:cNvPr id="484" name="Rectangle 484"/>
          <p:cNvSpPr/>
          <p:nvPr/>
        </p:nvSpPr>
        <p:spPr>
          <a:xfrm rot="0" flipH="0" flipV="0">
            <a:off x="415442" y="1361561"/>
            <a:ext cx="759547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Open the downloaded file in Excel and en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ble editing and make necessary changes.</a:t>
            </a:r>
          </a:p>
        </p:txBody>
      </p:sp>
      <p:sp>
        <p:nvSpPr>
          <p:cNvPr id="485" name="Rectangle 485"/>
          <p:cNvSpPr/>
          <p:nvPr/>
        </p:nvSpPr>
        <p:spPr>
          <a:xfrm rot="0" flipH="0" flipV="0">
            <a:off x="511149" y="4633081"/>
            <a:ext cx="673849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Once your new catalog version is read</a:t>
            </a:r>
            <a:r>
              <a:rPr lang="en-US" sz="1596" baseline="0" b="0" i="0" dirty="0" spc="-138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 log in you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-6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account.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86" name="Freeform 48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Freeform 487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Freeform 488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Freeform 489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Freeform 490"/>
          <p:cNvSpPr/>
          <p:nvPr/>
        </p:nvSpPr>
        <p:spPr>
          <a:xfrm rot="0" flipH="0" flipV="0">
            <a:off x="324611" y="1354836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Freeform 491"/>
          <p:cNvSpPr/>
          <p:nvPr/>
        </p:nvSpPr>
        <p:spPr>
          <a:xfrm rot="0" flipH="0" flipV="0">
            <a:off x="324611" y="2039112"/>
            <a:ext cx="457200" cy="435865"/>
          </a:xfrm>
          <a:custGeom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Freeform 492"/>
          <p:cNvSpPr/>
          <p:nvPr/>
        </p:nvSpPr>
        <p:spPr>
          <a:xfrm rot="0" flipH="0" flipV="0">
            <a:off x="324611" y="2715768"/>
            <a:ext cx="457200" cy="435865"/>
          </a:xfrm>
          <a:custGeom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Freeform 493"/>
          <p:cNvSpPr/>
          <p:nvPr/>
        </p:nvSpPr>
        <p:spPr>
          <a:xfrm rot="0" flipH="0" flipV="0">
            <a:off x="324611" y="3456433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Freeform 494"/>
          <p:cNvSpPr/>
          <p:nvPr/>
        </p:nvSpPr>
        <p:spPr>
          <a:xfrm rot="0" flipH="0" flipV="0">
            <a:off x="324611" y="4227577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95" name="Picture 495"/>
          <p:cNvPicPr>
            <a:picLocks noChangeAspect="0" noChangeArrowheads="1"/>
          </p:cNvPicPr>
          <p:nvPr/>
        </p:nvPicPr>
        <p:blipFill>
          <a:blip r:embed="rId4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166615" y="3084667"/>
            <a:ext cx="7267556" cy="2721773"/>
          </a:xfrm>
          <a:prstGeom prst="rect">
            <a:avLst/>
          </a:prstGeom>
          <a:noFill/>
          <a:extLst/>
        </p:spPr>
      </p:pic>
      <p:pic>
        <p:nvPicPr>
          <p:cNvPr id="496" name="Picture 496"/>
          <p:cNvPicPr>
            <a:picLocks noChangeAspect="0" noChangeArrowheads="1"/>
          </p:cNvPicPr>
          <p:nvPr/>
        </p:nvPicPr>
        <p:blipFill>
          <a:blip r:embed="rId4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166615" y="1455516"/>
            <a:ext cx="7267565" cy="1391316"/>
          </a:xfrm>
          <a:prstGeom prst="rect">
            <a:avLst/>
          </a:prstGeom>
          <a:noFill/>
          <a:extLst/>
        </p:spPr>
      </p:pic>
      <p:sp>
        <p:nvSpPr>
          <p:cNvPr id="497" name="Freeform 497"/>
          <p:cNvSpPr/>
          <p:nvPr/>
        </p:nvSpPr>
        <p:spPr>
          <a:xfrm rot="0" flipH="0" flipV="0">
            <a:off x="348995" y="4998721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Rectangle 498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25</a:t>
            </a:r>
          </a:p>
        </p:txBody>
      </p:sp>
      <p:sp>
        <p:nvSpPr>
          <p:cNvPr id="499" name="Rectangle 499"/>
          <p:cNvSpPr/>
          <p:nvPr/>
        </p:nvSpPr>
        <p:spPr>
          <a:xfrm rot="0" flipH="0" flipV="0">
            <a:off x="504139" y="515722"/>
            <a:ext cx="348752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 Updat</a:t>
            </a:r>
            <a:r>
              <a:rPr lang="en-US" sz="2400" baseline="0" b="1" i="0" dirty="0" spc="66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669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Step 4</a:t>
            </a:r>
          </a:p>
        </p:txBody>
      </p:sp>
      <p:sp>
        <p:nvSpPr>
          <p:cNvPr id="500" name="Rectangle 500"/>
          <p:cNvSpPr/>
          <p:nvPr/>
        </p:nvSpPr>
        <p:spPr>
          <a:xfrm rot="0" flipH="0" flipV="0">
            <a:off x="471830" y="1459828"/>
            <a:ext cx="64775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8" algn="l"/>
              </a:tabLst>
            </a:pP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1	</a:t>
            </a:r>
            <a:r>
              <a:rPr lang="en-US" sz="1598" baseline="0" b="1" i="0" dirty="0" spc="0">
                <a:solidFill>
                  <a:srgbClr val="000000"/>
                </a:solidFill>
                <a:latin typeface="Arial" pitchFamily="0" charset="1"/>
              </a:rPr>
              <a:t>Se</a:t>
            </a:r>
          </a:p>
        </p:txBody>
      </p:sp>
      <p:sp>
        <p:nvSpPr>
          <p:cNvPr id="501" name="Rectangle 501"/>
          <p:cNvSpPr/>
          <p:nvPr/>
        </p:nvSpPr>
        <p:spPr>
          <a:xfrm rot="0" flipH="0" flipV="0">
            <a:off x="957681" y="2824982"/>
            <a:ext cx="265272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Choos</a:t>
            </a:r>
            <a:r>
              <a:rPr lang="en-US" sz="1596" baseline="0" b="0" i="0" dirty="0" spc="44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Catalog File Format</a:t>
            </a:r>
          </a:p>
        </p:txBody>
      </p:sp>
      <p:sp>
        <p:nvSpPr>
          <p:cNvPr id="502" name="Rectangle 502"/>
          <p:cNvSpPr/>
          <p:nvPr/>
        </p:nvSpPr>
        <p:spPr>
          <a:xfrm rot="0" flipH="0" flipV="0">
            <a:off x="471830" y="2143723"/>
            <a:ext cx="2876151" cy="2333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5851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2	</a:t>
            </a:r>
            <a:r>
              <a:rPr lang="en-US" sz="2421" baseline="1939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2421" baseline="1939" b="0" i="0" dirty="0" spc="425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2421" baseline="1939" b="1" i="0" dirty="0" spc="0">
                <a:solidFill>
                  <a:srgbClr val="FFFFFF"/>
                </a:solidFill>
                <a:latin typeface="Arial" pitchFamily="0" charset="1"/>
              </a:rPr>
              <a:t>Upload Catalog File</a:t>
            </a:r>
          </a:p>
        </p:txBody>
      </p:sp>
      <p:sp>
        <p:nvSpPr>
          <p:cNvPr id="503" name="Rectangle 503"/>
          <p:cNvSpPr/>
          <p:nvPr/>
        </p:nvSpPr>
        <p:spPr>
          <a:xfrm rot="0" flipH="0" flipV="0">
            <a:off x="471830" y="2820664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3</a:t>
            </a:r>
          </a:p>
        </p:txBody>
      </p:sp>
      <p:sp>
        <p:nvSpPr>
          <p:cNvPr id="504" name="Rectangle 504"/>
          <p:cNvSpPr/>
          <p:nvPr/>
        </p:nvSpPr>
        <p:spPr>
          <a:xfrm rot="0" flipH="0" flipV="0">
            <a:off x="471830" y="3591173"/>
            <a:ext cx="239063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5851" algn="l"/>
              </a:tabLst>
            </a:pPr>
            <a:r>
              <a:rPr lang="en-US" sz="2418" baseline="14411" b="1" i="0" dirty="0" spc="0">
                <a:solidFill>
                  <a:srgbClr val="FFFFFF"/>
                </a:solidFill>
                <a:latin typeface="Arial" pitchFamily="0" charset="1"/>
              </a:rPr>
              <a:t>4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Choos</a:t>
            </a:r>
            <a:r>
              <a:rPr lang="en-US" sz="1596" baseline="0" b="0" i="0" dirty="0" spc="44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Catalog File</a:t>
            </a:r>
          </a:p>
        </p:txBody>
      </p:sp>
      <p:sp>
        <p:nvSpPr>
          <p:cNvPr id="505" name="Rectangle 505"/>
          <p:cNvSpPr/>
          <p:nvPr/>
        </p:nvSpPr>
        <p:spPr>
          <a:xfrm rot="0" flipH="0" flipV="0">
            <a:off x="471830" y="4220966"/>
            <a:ext cx="3102402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85851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Choos</a:t>
            </a:r>
            <a:r>
              <a:rPr lang="en-US" sz="1596" baseline="0" b="0" i="0" dirty="0" spc="44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Images and</a:t>
            </a:r>
          </a:p>
          <a:p>
            <a:pPr marL="0">
              <a:lnSpc>
                <a:spcPts val="1919"/>
              </a:lnSpc>
              <a:tabLst>
                <a:tab pos="485851" algn="l"/>
              </a:tabLst>
            </a:pPr>
            <a:r>
              <a:rPr lang="en-US" sz="2418" baseline="64974" b="1" i="0" dirty="0" spc="0">
                <a:solidFill>
                  <a:srgbClr val="FFFFFF"/>
                </a:solidFill>
                <a:latin typeface="Arial" pitchFamily="0" charset="1"/>
              </a:rPr>
              <a:t>5	</a:t>
            </a:r>
            <a:r>
              <a:rPr lang="en-US" sz="1596" baseline="0" b="1" i="0" dirty="0" spc="-5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ttachments File (optional)</a:t>
            </a:r>
          </a:p>
        </p:txBody>
      </p:sp>
      <p:sp>
        <p:nvSpPr>
          <p:cNvPr id="506" name="Rectangle 506"/>
          <p:cNvSpPr/>
          <p:nvPr/>
        </p:nvSpPr>
        <p:spPr>
          <a:xfrm rot="0" flipH="0" flipV="0">
            <a:off x="496519" y="5068564"/>
            <a:ext cx="2929289" cy="2685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1162" algn="l"/>
              </a:tabLst>
            </a:pPr>
            <a:r>
              <a:rPr lang="en-US" sz="2418" baseline="-17481" b="1" i="0" dirty="0" spc="0">
                <a:solidFill>
                  <a:srgbClr val="FFFFFF"/>
                </a:solidFill>
                <a:latin typeface="Arial" pitchFamily="0" charset="1"/>
              </a:rPr>
              <a:t>6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4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-82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alidate and Publish</a:t>
            </a:r>
          </a:p>
        </p:txBody>
      </p:sp>
      <p:sp>
        <p:nvSpPr>
          <p:cNvPr id="507" name="Rectangle 507"/>
          <p:cNvSpPr/>
          <p:nvPr/>
        </p:nvSpPr>
        <p:spPr>
          <a:xfrm rot="0" flipH="0" flipV="0">
            <a:off x="904951" y="1358005"/>
            <a:ext cx="2576623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Select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catalo</a:t>
            </a:r>
            <a:r>
              <a:rPr lang="en-US" sz="1596" baseline="0" b="0" i="0" dirty="0" spc="426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click</a:t>
            </a:r>
          </a:p>
          <a:p>
            <a:pPr marL="0">
              <a:lnSpc>
                <a:spcPts val="1920"/>
              </a:lnSpc>
            </a:pP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View/Edit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08" name="Freeform 508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Freeform 509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Freeform 510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Freeform 511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12" name="Picture 512"/>
          <p:cNvPicPr>
            <a:picLocks noChangeAspect="0" noChangeArrowheads="1"/>
          </p:cNvPicPr>
          <p:nvPr/>
        </p:nvPicPr>
        <p:blipFill>
          <a:blip r:embed="rId5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193791" y="2849957"/>
            <a:ext cx="6674777" cy="1569643"/>
          </a:xfrm>
          <a:prstGeom prst="rect">
            <a:avLst/>
          </a:prstGeom>
          <a:noFill/>
          <a:extLst/>
        </p:spPr>
      </p:pic>
      <p:sp>
        <p:nvSpPr>
          <p:cNvPr id="513" name="Freeform 513"/>
          <p:cNvSpPr/>
          <p:nvPr/>
        </p:nvSpPr>
        <p:spPr>
          <a:xfrm rot="0" flipH="0" flipV="0">
            <a:off x="7315961" y="4056127"/>
            <a:ext cx="795529" cy="272795"/>
          </a:xfrm>
          <a:custGeom>
            <a:pathLst>
              <a:path w="795529" h="272795">
                <a:moveTo>
                  <a:pt x="0" y="25781"/>
                </a:moveTo>
                <a:cubicBezTo>
                  <a:pt x="0" y="11557"/>
                  <a:pt x="11557" y="0"/>
                  <a:pt x="25782" y="0"/>
                </a:cubicBezTo>
                <a:lnTo>
                  <a:pt x="769747" y="0"/>
                </a:lnTo>
                <a:cubicBezTo>
                  <a:pt x="783971" y="0"/>
                  <a:pt x="795529" y="11557"/>
                  <a:pt x="795529" y="25781"/>
                </a:cubicBezTo>
                <a:lnTo>
                  <a:pt x="795529" y="247014"/>
                </a:lnTo>
                <a:cubicBezTo>
                  <a:pt x="795529" y="261239"/>
                  <a:pt x="783971" y="272795"/>
                  <a:pt x="769747" y="272795"/>
                </a:cubicBezTo>
                <a:lnTo>
                  <a:pt x="25782" y="272795"/>
                </a:lnTo>
                <a:cubicBezTo>
                  <a:pt x="11557" y="272795"/>
                  <a:pt x="0" y="261239"/>
                  <a:pt x="0" y="247014"/>
                </a:cubicBezTo>
                <a:close/>
                <a:moveTo>
                  <a:pt x="-4539869" y="2801873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Freeform 514"/>
          <p:cNvSpPr/>
          <p:nvPr/>
        </p:nvSpPr>
        <p:spPr>
          <a:xfrm rot="0" flipH="0" flipV="0">
            <a:off x="5273802" y="2850642"/>
            <a:ext cx="4485131" cy="310897"/>
          </a:xfrm>
          <a:custGeom>
            <a:pathLst>
              <a:path w="4485131" h="310897">
                <a:moveTo>
                  <a:pt x="0" y="29464"/>
                </a:moveTo>
                <a:cubicBezTo>
                  <a:pt x="0" y="13208"/>
                  <a:pt x="13207" y="0"/>
                  <a:pt x="29463" y="0"/>
                </a:cubicBezTo>
                <a:lnTo>
                  <a:pt x="4455667" y="0"/>
                </a:lnTo>
                <a:cubicBezTo>
                  <a:pt x="4471924" y="0"/>
                  <a:pt x="4485131" y="13208"/>
                  <a:pt x="4485131" y="29464"/>
                </a:cubicBezTo>
                <a:lnTo>
                  <a:pt x="4485131" y="281432"/>
                </a:lnTo>
                <a:cubicBezTo>
                  <a:pt x="4485131" y="297688"/>
                  <a:pt x="4471924" y="310897"/>
                  <a:pt x="4455667" y="310897"/>
                </a:cubicBezTo>
                <a:lnTo>
                  <a:pt x="29463" y="310897"/>
                </a:lnTo>
                <a:cubicBezTo>
                  <a:pt x="13207" y="310897"/>
                  <a:pt x="0" y="297688"/>
                  <a:pt x="0" y="281432"/>
                </a:cubicBezTo>
                <a:close/>
                <a:moveTo>
                  <a:pt x="-1295908" y="400735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Rectangle 515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049254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26</a:t>
            </a:r>
          </a:p>
        </p:txBody>
      </p:sp>
      <p:sp>
        <p:nvSpPr>
          <p:cNvPr id="516" name="Rectangle 516"/>
          <p:cNvSpPr/>
          <p:nvPr/>
        </p:nvSpPr>
        <p:spPr>
          <a:xfrm rot="0" flipH="0" flipV="0">
            <a:off x="504139" y="515722"/>
            <a:ext cx="541842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 Updat</a:t>
            </a:r>
            <a:r>
              <a:rPr lang="en-US" sz="2400" baseline="0" b="1" i="0" dirty="0" spc="66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669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Latest </a:t>
            </a:r>
            <a:r>
              <a:rPr lang="en-US" sz="2400" baseline="0" b="1" i="0" dirty="0" spc="-147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ersion Only</a:t>
            </a:r>
          </a:p>
        </p:txBody>
      </p:sp>
      <p:sp>
        <p:nvSpPr>
          <p:cNvPr id="517" name="Rectangle 517"/>
          <p:cNvSpPr/>
          <p:nvPr/>
        </p:nvSpPr>
        <p:spPr>
          <a:xfrm rot="0" flipH="0" flipV="0">
            <a:off x="415442" y="1341463"/>
            <a:ext cx="5707338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8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The latest version is th</a:t>
            </a:r>
            <a:r>
              <a:rPr lang="en-US" sz="1598" baseline="0" b="0" i="0" dirty="0" spc="-2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only one available</a:t>
            </a:r>
            <a:r>
              <a:rPr lang="en-US" sz="1598" baseline="0" b="0" i="0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for modifications.</a:t>
            </a:r>
          </a:p>
        </p:txBody>
      </p:sp>
      <p:sp>
        <p:nvSpPr>
          <p:cNvPr id="518" name="Rectangle 518"/>
          <p:cNvSpPr/>
          <p:nvPr/>
        </p:nvSpPr>
        <p:spPr>
          <a:xfrm rot="0" flipH="0" flipV="0">
            <a:off x="415442" y="1738370"/>
            <a:ext cx="7112975" cy="6293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 access previous versions,</a:t>
            </a:r>
            <a:r>
              <a:rPr lang="en-US" sz="1596" baseline="0" b="0" i="0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-21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 must delete the more recen</a:t>
            </a:r>
            <a:r>
              <a:rPr lang="en-US" sz="1596" baseline="0" b="0" i="0" dirty="0" spc="-2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versions </a:t>
            </a:r>
            <a:r>
              <a:rPr lang="en-US" sz="1596" baseline="0" b="0" i="0" dirty="0" spc="-21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irst.</a:t>
            </a:r>
          </a:p>
          <a:p>
            <a:pPr marL="0">
              <a:lnSpc>
                <a:spcPts val="3119"/>
              </a:lnSpc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 a catalog has several versions, you can delete all of them by clicking:</a:t>
            </a:r>
          </a:p>
        </p:txBody>
      </p:sp>
      <p:sp>
        <p:nvSpPr>
          <p:cNvPr id="519" name="Rectangle 519"/>
          <p:cNvSpPr/>
          <p:nvPr/>
        </p:nvSpPr>
        <p:spPr>
          <a:xfrm rot="0" flipH="0" flipV="0">
            <a:off x="701954" y="2378450"/>
            <a:ext cx="801586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Delete &gt;</a:t>
            </a:r>
            <a:r>
              <a:rPr lang="en-US" sz="1596" baseline="0" b="0" i="0" dirty="0" spc="-9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All ve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sions or onl</a:t>
            </a:r>
            <a:r>
              <a:rPr lang="en-US" sz="1596" baseline="0" b="0" i="0" dirty="0" spc="-2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delete the latest version </a:t>
            </a:r>
            <a:r>
              <a:rPr lang="en-US" sz="1596" baseline="0" b="0" i="0" dirty="0" spc="-21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 selecting th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catalog and clicking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Delete &gt; Latest </a:t>
            </a:r>
            <a:r>
              <a:rPr lang="en-US" sz="1596" baseline="0" b="0" i="0" dirty="0" spc="-63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ersion Only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15" name="Freeform 11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" name="Freeform 116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7" name="Picture 117"/>
          <p:cNvPicPr>
            <a:picLocks noChangeAspect="0" noChangeArrowheads="1"/>
          </p:cNvPicPr>
          <p:nvPr/>
        </p:nvPicPr>
        <p:blipFill>
          <a:blip r:embed="rId1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118" name="Picture 118"/>
          <p:cNvPicPr>
            <a:picLocks noChangeAspect="0" noChangeArrowheads="1"/>
          </p:cNvPicPr>
          <p:nvPr/>
        </p:nvPicPr>
        <p:blipFill>
          <a:blip r:embed="rId1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119" name="Rectangle 119"/>
          <p:cNvSpPr/>
          <p:nvPr/>
        </p:nvSpPr>
        <p:spPr>
          <a:xfrm rot="0" flipH="0" flipV="0">
            <a:off x="324002" y="2471674"/>
            <a:ext cx="7620761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What is CIF Catalog?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20" name="Freeform 120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Freeform 121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Freeform 122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Freeform 123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Rectangle 124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113261" algn="l"/>
                <a:tab pos="11113261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4	</a:t>
            </a:r>
          </a:p>
        </p:txBody>
      </p:sp>
      <p:sp>
        <p:nvSpPr>
          <p:cNvPr id="125" name="Rectangle 125"/>
          <p:cNvSpPr/>
          <p:nvPr/>
        </p:nvSpPr>
        <p:spPr>
          <a:xfrm rot="0" flipH="0" flipV="0">
            <a:off x="504139" y="515722"/>
            <a:ext cx="304378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What i</a:t>
            </a:r>
            <a:r>
              <a:rPr lang="en-US" sz="2400" baseline="0" b="1" i="0" dirty="0" spc="643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CI</a:t>
            </a:r>
            <a:r>
              <a:rPr lang="en-US" sz="2400" baseline="0" b="1" i="0" dirty="0" spc="657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Catalog?</a:t>
            </a:r>
          </a:p>
        </p:txBody>
      </p:sp>
      <p:sp>
        <p:nvSpPr>
          <p:cNvPr id="126" name="Rectangle 126"/>
          <p:cNvSpPr/>
          <p:nvPr/>
        </p:nvSpPr>
        <p:spPr>
          <a:xfrm rot="0" flipH="0" flipV="0">
            <a:off x="504139" y="1628356"/>
            <a:ext cx="11188455" cy="72131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8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 static</a:t>
            </a:r>
            <a:r>
              <a:rPr lang="en-US" sz="1598" baseline="0" b="0" i="0" dirty="0" spc="16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catalog</a:t>
            </a:r>
            <a:r>
              <a:rPr lang="en-US" sz="1598" baseline="0" b="0" i="0" dirty="0" spc="15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(CIF)</a:t>
            </a:r>
            <a:r>
              <a:rPr lang="en-US" sz="1598" baseline="0" b="0" i="0" dirty="0" spc="15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is</a:t>
            </a:r>
            <a:r>
              <a:rPr lang="en-US" sz="1598" baseline="0" b="0" i="0" dirty="0" spc="16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8" baseline="0" b="0" i="0" dirty="0" spc="17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text</a:t>
            </a:r>
            <a:r>
              <a:rPr lang="en-US" sz="1598" baseline="0" b="0" i="0" dirty="0" spc="16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file</a:t>
            </a:r>
            <a:r>
              <a:rPr lang="en-US" sz="1598" baseline="0" b="0" i="0" dirty="0" spc="15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stored</a:t>
            </a:r>
            <a:r>
              <a:rPr lang="en-US" sz="1598" baseline="0" b="0" i="0" dirty="0" spc="17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on</a:t>
            </a:r>
            <a:r>
              <a:rPr lang="en-US" sz="1598" baseline="0" b="0" i="0" dirty="0" spc="16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</a:t>
            </a:r>
            <a:r>
              <a:rPr lang="en-US" sz="1598" baseline="0" b="0" i="0" dirty="0" spc="14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Network</a:t>
            </a:r>
            <a:r>
              <a:rPr lang="en-US" sz="1598" baseline="0" b="0" i="0" dirty="0" spc="17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that</a:t>
            </a:r>
            <a:r>
              <a:rPr lang="en-US" sz="1598" baseline="0" b="0" i="0" dirty="0" spc="16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describes</a:t>
            </a:r>
            <a:r>
              <a:rPr lang="en-US" sz="1598" baseline="0" b="0" i="0" dirty="0" spc="16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the</a:t>
            </a:r>
            <a:r>
              <a:rPr lang="en-US" sz="1598" baseline="0" b="0" i="0" dirty="0" spc="1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products</a:t>
            </a:r>
            <a:r>
              <a:rPr lang="en-US" sz="1598" baseline="0" b="0" i="0" dirty="0" spc="18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and</a:t>
            </a:r>
            <a:r>
              <a:rPr lang="en-US" sz="1598" baseline="0" b="0" i="0" dirty="0" spc="16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services</a:t>
            </a:r>
            <a:r>
              <a:rPr lang="en-US" sz="1598" baseline="0" b="0" i="0" dirty="0" spc="15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your</a:t>
            </a:r>
            <a:r>
              <a:rPr lang="en-US" sz="1598" baseline="0" b="0" i="0" dirty="0" spc="15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organization</a:t>
            </a:r>
          </a:p>
          <a:p>
            <a:pPr marL="286512">
              <a:lnSpc>
                <a:spcPts val="1921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fers</a:t>
            </a:r>
            <a:r>
              <a:rPr lang="en-US" sz="1596" baseline="0" b="0" i="0" dirty="0" spc="1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</a:t>
            </a:r>
            <a:r>
              <a:rPr lang="en-US" sz="1596" baseline="0" b="0" i="0" dirty="0" spc="11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</a:t>
            </a:r>
            <a:r>
              <a:rPr lang="en-US" sz="1596" baseline="0" b="0" i="0" dirty="0" spc="10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prices</a:t>
            </a:r>
            <a:r>
              <a:rPr lang="en-US" sz="1596" baseline="0" b="0" i="0" dirty="0" spc="10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you charge.</a:t>
            </a:r>
            <a:r>
              <a:rPr lang="en-US" sz="1596" baseline="0" b="0" i="0" dirty="0" spc="1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</a:t>
            </a:r>
            <a:r>
              <a:rPr lang="en-US" sz="1596" baseline="0" b="0" i="0" dirty="0" spc="54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buyer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'</a:t>
            </a:r>
            <a:r>
              <a:rPr lang="en-US" sz="1596" baseline="0" b="1" i="0" dirty="0" spc="547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users</a:t>
            </a:r>
            <a:r>
              <a:rPr lang="en-US" sz="1596" baseline="0" b="0" i="0" dirty="0" spc="1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access</a:t>
            </a:r>
            <a:r>
              <a:rPr lang="en-US" sz="1596" baseline="0" b="0" i="0" dirty="0" spc="1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your catalog</a:t>
            </a:r>
            <a:r>
              <a:rPr lang="en-US" sz="1596" baseline="0" b="0" i="0" dirty="0" spc="10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through</a:t>
            </a:r>
            <a:r>
              <a:rPr lang="en-US" sz="1596" baseline="0" b="0" i="0" dirty="0" spc="1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SAP Ariba Procurement</a:t>
            </a:r>
            <a:r>
              <a:rPr lang="en-US" sz="1596" baseline="0" b="0" i="0" dirty="0" spc="1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</a:t>
            </a:r>
            <a:r>
              <a:rPr lang="en-US" sz="1596" baseline="0" b="0" i="0" dirty="0" spc="10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pur</a:t>
            </a:r>
            <a:r>
              <a:rPr lang="en-US" sz="1596" baseline="0" b="0" i="0" dirty="0" spc="-15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hase</a:t>
            </a:r>
          </a:p>
          <a:p>
            <a:pPr marL="286512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your products and services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ferings.</a:t>
            </a:r>
          </a:p>
        </p:txBody>
      </p:sp>
      <p:sp>
        <p:nvSpPr>
          <p:cNvPr id="127" name="Rectangle 127"/>
          <p:cNvSpPr/>
          <p:nvPr/>
        </p:nvSpPr>
        <p:spPr>
          <a:xfrm rot="0" flipH="0" flipV="0">
            <a:off x="504139" y="2563109"/>
            <a:ext cx="107843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 allows:</a:t>
            </a:r>
          </a:p>
        </p:txBody>
      </p:sp>
      <p:sp>
        <p:nvSpPr>
          <p:cNvPr id="128" name="Rectangle 128"/>
          <p:cNvSpPr/>
          <p:nvPr/>
        </p:nvSpPr>
        <p:spPr>
          <a:xfrm rot="0" flipH="0" flipV="0">
            <a:off x="862279" y="2845048"/>
            <a:ext cx="166837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Rapid</a:t>
            </a:r>
            <a:r>
              <a:rPr lang="en-US" sz="1596" baseline="0" b="0" i="0" dirty="0" spc="-1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Deployment</a:t>
            </a:r>
          </a:p>
        </p:txBody>
      </p:sp>
      <p:sp>
        <p:nvSpPr>
          <p:cNvPr id="129" name="Rectangle 129"/>
          <p:cNvSpPr/>
          <p:nvPr/>
        </p:nvSpPr>
        <p:spPr>
          <a:xfrm rot="0" flipH="0" flipV="0">
            <a:off x="862279" y="3126703"/>
            <a:ext cx="2346440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Great Compliance</a:t>
            </a:r>
            <a:r>
              <a:rPr lang="en-US" sz="1598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Control</a:t>
            </a:r>
          </a:p>
        </p:txBody>
      </p:sp>
      <p:sp>
        <p:nvSpPr>
          <p:cNvPr id="130" name="Rectangle 130"/>
          <p:cNvSpPr/>
          <p:nvPr/>
        </p:nvSpPr>
        <p:spPr>
          <a:xfrm rot="0" flipH="0" flipV="0">
            <a:off x="862279" y="3409310"/>
            <a:ext cx="289105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Low Setup Cost and Complexity</a:t>
            </a:r>
          </a:p>
        </p:txBody>
      </p:sp>
      <p:sp>
        <p:nvSpPr>
          <p:cNvPr id="131" name="Rectangle 131"/>
          <p:cNvSpPr/>
          <p:nvPr/>
        </p:nvSpPr>
        <p:spPr>
          <a:xfrm rot="0" flipH="0" flipV="0">
            <a:off x="504139" y="3855842"/>
            <a:ext cx="262231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1" i="0" dirty="0" spc="446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users will be able to:</a:t>
            </a:r>
          </a:p>
        </p:txBody>
      </p:sp>
      <p:sp>
        <p:nvSpPr>
          <p:cNvPr id="132" name="Rectangle 132"/>
          <p:cNvSpPr/>
          <p:nvPr/>
        </p:nvSpPr>
        <p:spPr>
          <a:xfrm rot="0" flipH="0" flipV="0">
            <a:off x="862279" y="4137782"/>
            <a:ext cx="36079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See</a:t>
            </a:r>
          </a:p>
        </p:txBody>
      </p:sp>
      <p:sp>
        <p:nvSpPr>
          <p:cNvPr id="133" name="Rectangle 133"/>
          <p:cNvSpPr/>
          <p:nvPr/>
        </p:nvSpPr>
        <p:spPr>
          <a:xfrm rot="0" flipH="0" flipV="0">
            <a:off x="862279" y="4419722"/>
            <a:ext cx="8344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Compare</a:t>
            </a:r>
          </a:p>
        </p:txBody>
      </p:sp>
      <p:sp>
        <p:nvSpPr>
          <p:cNvPr id="134" name="Rectangle 134"/>
          <p:cNvSpPr/>
          <p:nvPr/>
        </p:nvSpPr>
        <p:spPr>
          <a:xfrm rot="0" flipH="0" flipV="0">
            <a:off x="862279" y="4701916"/>
            <a:ext cx="34944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Buy</a:t>
            </a:r>
          </a:p>
        </p:txBody>
      </p:sp>
      <p:sp>
        <p:nvSpPr>
          <p:cNvPr id="135" name="Rectangle 135"/>
          <p:cNvSpPr/>
          <p:nvPr/>
        </p:nvSpPr>
        <p:spPr>
          <a:xfrm rot="0" flipH="0" flipV="0">
            <a:off x="683971" y="5146936"/>
            <a:ext cx="3195279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your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items from</a:t>
            </a:r>
            <a:r>
              <a:rPr lang="en-US" sz="1403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SA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403" baseline="0" b="0" i="0" dirty="0" spc="-7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Ariba Procurem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36" name="Freeform 13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137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Freeform 138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Freeform 139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0" name="Picture 140"/>
          <p:cNvPicPr>
            <a:picLocks noChangeAspect="0" noChangeArrowheads="1"/>
          </p:cNvPicPr>
          <p:nvPr/>
        </p:nvPicPr>
        <p:blipFill>
          <a:blip r:embed="rId1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133588" y="1386818"/>
            <a:ext cx="3735348" cy="1752622"/>
          </a:xfrm>
          <a:prstGeom prst="rect">
            <a:avLst/>
          </a:prstGeom>
          <a:noFill/>
          <a:extLst/>
        </p:spPr>
      </p:pic>
      <p:pic>
        <p:nvPicPr>
          <p:cNvPr id="141" name="Picture 141"/>
          <p:cNvPicPr>
            <a:picLocks noChangeAspect="0" noChangeArrowheads="1"/>
          </p:cNvPicPr>
          <p:nvPr/>
        </p:nvPicPr>
        <p:blipFill>
          <a:blip r:embed="rId1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132064" y="3208020"/>
            <a:ext cx="3736848" cy="1607819"/>
          </a:xfrm>
          <a:prstGeom prst="rect">
            <a:avLst/>
          </a:prstGeom>
          <a:noFill/>
          <a:extLst/>
        </p:spPr>
      </p:pic>
      <p:pic>
        <p:nvPicPr>
          <p:cNvPr id="142" name="Picture 142"/>
          <p:cNvPicPr>
            <a:picLocks noChangeAspect="0" noChangeArrowheads="1"/>
          </p:cNvPicPr>
          <p:nvPr/>
        </p:nvPicPr>
        <p:blipFill>
          <a:blip r:embed="rId1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132064" y="4882897"/>
            <a:ext cx="3736823" cy="1607819"/>
          </a:xfrm>
          <a:prstGeom prst="rect">
            <a:avLst/>
          </a:prstGeom>
          <a:noFill/>
          <a:extLst/>
        </p:spPr>
      </p:pic>
      <p:sp>
        <p:nvSpPr>
          <p:cNvPr id="143" name="Rectangle 143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113261" algn="l"/>
                <a:tab pos="11113261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5	</a:t>
            </a:r>
          </a:p>
        </p:txBody>
      </p:sp>
      <p:sp>
        <p:nvSpPr>
          <p:cNvPr id="144" name="Rectangle 144"/>
          <p:cNvSpPr/>
          <p:nvPr/>
        </p:nvSpPr>
        <p:spPr>
          <a:xfrm rot="0" flipH="0" flipV="0">
            <a:off x="504139" y="1628356"/>
            <a:ext cx="5643800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8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Search for Items or browse through the different Categories</a:t>
            </a:r>
          </a:p>
        </p:txBody>
      </p:sp>
      <p:sp>
        <p:nvSpPr>
          <p:cNvPr id="145" name="Rectangle 145"/>
          <p:cNvSpPr/>
          <p:nvPr/>
        </p:nvSpPr>
        <p:spPr>
          <a:xfrm rot="0" flipH="0" flipV="0">
            <a:off x="504139" y="3045930"/>
            <a:ext cx="244132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8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Returned search results</a:t>
            </a:r>
          </a:p>
        </p:txBody>
      </p:sp>
      <p:sp>
        <p:nvSpPr>
          <p:cNvPr id="146" name="Rectangle 146"/>
          <p:cNvSpPr/>
          <p:nvPr/>
        </p:nvSpPr>
        <p:spPr>
          <a:xfrm rot="0" flipH="0" flipV="0">
            <a:off x="504139" y="4936611"/>
            <a:ext cx="422684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Single item view if not extended CIF is used</a:t>
            </a:r>
          </a:p>
        </p:txBody>
      </p:sp>
      <p:sp>
        <p:nvSpPr>
          <p:cNvPr id="147" name="Rectangle 147"/>
          <p:cNvSpPr/>
          <p:nvPr/>
        </p:nvSpPr>
        <p:spPr>
          <a:xfrm rot="0" flipH="0" flipV="0">
            <a:off x="504139" y="515722"/>
            <a:ext cx="653790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User Interface (customer Users</a:t>
            </a:r>
            <a:r>
              <a:rPr lang="en-US" sz="2400" baseline="0" b="1" i="0" dirty="0" spc="709">
                <a:solidFill>
                  <a:srgbClr val="FFFFFF"/>
                </a:solidFill>
                <a:latin typeface="Arial" pitchFamily="0" charset="1"/>
              </a:rPr>
              <a:t>)</a:t>
            </a:r>
            <a:r>
              <a:rPr lang="en-US" sz="2400" baseline="0" b="1" i="0" dirty="0" spc="657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Items </a:t>
            </a:r>
            <a:r>
              <a:rPr lang="en-US" sz="2400" baseline="0" b="1" i="0" dirty="0" spc="-58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iew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48" name="Freeform 148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Freeform 149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2" name="Picture 152"/>
          <p:cNvPicPr>
            <a:picLocks noChangeAspect="0" noChangeArrowheads="1"/>
          </p:cNvPicPr>
          <p:nvPr/>
        </p:nvPicPr>
        <p:blipFill>
          <a:blip r:embed="rId1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04759" y="1915886"/>
            <a:ext cx="4123747" cy="3943894"/>
          </a:xfrm>
          <a:prstGeom prst="rect">
            <a:avLst/>
          </a:prstGeom>
          <a:noFill/>
          <a:extLst/>
        </p:spPr>
      </p:pic>
      <p:sp>
        <p:nvSpPr>
          <p:cNvPr id="153" name="Freeform 153"/>
          <p:cNvSpPr/>
          <p:nvPr/>
        </p:nvSpPr>
        <p:spPr>
          <a:xfrm rot="0" flipH="0" flipV="0">
            <a:off x="7585709" y="1896618"/>
            <a:ext cx="4162045" cy="3982212"/>
          </a:xfrm>
          <a:custGeom>
            <a:pathLst>
              <a:path w="4162045" h="3982212">
                <a:moveTo>
                  <a:pt x="0" y="0"/>
                </a:moveTo>
                <a:lnTo>
                  <a:pt x="4162045" y="0"/>
                </a:lnTo>
                <a:lnTo>
                  <a:pt x="4162045" y="3982212"/>
                </a:lnTo>
                <a:lnTo>
                  <a:pt x="0" y="3982212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Rectangle 154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113261" algn="l"/>
                <a:tab pos="11113261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6	</a:t>
            </a:r>
          </a:p>
        </p:txBody>
      </p:sp>
      <p:sp>
        <p:nvSpPr>
          <p:cNvPr id="155" name="Rectangle 155"/>
          <p:cNvSpPr/>
          <p:nvPr/>
        </p:nvSpPr>
        <p:spPr>
          <a:xfrm rot="0" flipH="0" flipV="0">
            <a:off x="504139" y="1628356"/>
            <a:ext cx="302798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8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Single item view extended CIF</a:t>
            </a:r>
          </a:p>
        </p:txBody>
      </p:sp>
      <p:sp>
        <p:nvSpPr>
          <p:cNvPr id="156" name="Rectangle 156"/>
          <p:cNvSpPr/>
          <p:nvPr/>
        </p:nvSpPr>
        <p:spPr>
          <a:xfrm rot="0" flipH="0" flipV="0">
            <a:off x="504139" y="515722"/>
            <a:ext cx="653790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User Interface (customer Users</a:t>
            </a:r>
            <a:r>
              <a:rPr lang="en-US" sz="2400" baseline="0" b="1" i="0" dirty="0" spc="709">
                <a:solidFill>
                  <a:srgbClr val="FFFFFF"/>
                </a:solidFill>
                <a:latin typeface="Arial" pitchFamily="0" charset="1"/>
              </a:rPr>
              <a:t>)</a:t>
            </a:r>
            <a:r>
              <a:rPr lang="en-US" sz="2400" baseline="0" b="1" i="0" dirty="0" spc="657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Items </a:t>
            </a:r>
            <a:r>
              <a:rPr lang="en-US" sz="2400" baseline="0" b="1" i="0" dirty="0" spc="-58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iew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57" name="Freeform 157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Freeform 158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Freeform 159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Freeform 160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1" name="Picture 161"/>
          <p:cNvPicPr>
            <a:picLocks noChangeAspect="0" noChangeArrowheads="1"/>
          </p:cNvPicPr>
          <p:nvPr/>
        </p:nvPicPr>
        <p:blipFill>
          <a:blip r:embed="rId1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95172" y="4180382"/>
            <a:ext cx="10391578" cy="1017982"/>
          </a:xfrm>
          <a:prstGeom prst="rect">
            <a:avLst/>
          </a:prstGeom>
          <a:noFill/>
          <a:extLst/>
        </p:spPr>
      </p:pic>
      <p:pic>
        <p:nvPicPr>
          <p:cNvPr id="162" name="Picture 162"/>
          <p:cNvPicPr>
            <a:picLocks noChangeAspect="0" noChangeArrowheads="1"/>
          </p:cNvPicPr>
          <p:nvPr/>
        </p:nvPicPr>
        <p:blipFill>
          <a:blip r:embed="rId1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95172" y="5279203"/>
            <a:ext cx="6819519" cy="1219133"/>
          </a:xfrm>
          <a:prstGeom prst="rect">
            <a:avLst/>
          </a:prstGeom>
          <a:noFill/>
          <a:extLst/>
        </p:spPr>
      </p:pic>
      <p:sp>
        <p:nvSpPr>
          <p:cNvPr id="163" name="Freeform 163"/>
          <p:cNvSpPr/>
          <p:nvPr/>
        </p:nvSpPr>
        <p:spPr>
          <a:xfrm rot="0" flipH="0" flipV="0">
            <a:off x="11558016" y="3072384"/>
            <a:ext cx="310895" cy="236220"/>
          </a:xfrm>
          <a:custGeom>
            <a:pathLst>
              <a:path w="310895" h="236220">
                <a:moveTo>
                  <a:pt x="0" y="59056"/>
                </a:moveTo>
                <a:lnTo>
                  <a:pt x="192786" y="59056"/>
                </a:lnTo>
                <a:lnTo>
                  <a:pt x="192786" y="0"/>
                </a:lnTo>
                <a:lnTo>
                  <a:pt x="310895" y="118111"/>
                </a:lnTo>
                <a:lnTo>
                  <a:pt x="192786" y="236220"/>
                </a:lnTo>
                <a:lnTo>
                  <a:pt x="192786" y="177165"/>
                </a:lnTo>
                <a:lnTo>
                  <a:pt x="0" y="177165"/>
                </a:lnTo>
                <a:close/>
                <a:moveTo>
                  <a:pt x="-7831456" y="3785616"/>
                </a:moveTo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Freeform 164"/>
          <p:cNvSpPr/>
          <p:nvPr/>
        </p:nvSpPr>
        <p:spPr>
          <a:xfrm rot="0" flipH="0" flipV="0">
            <a:off x="527304" y="4536948"/>
            <a:ext cx="312420" cy="245364"/>
          </a:xfrm>
          <a:custGeom>
            <a:pathLst>
              <a:path w="312420" h="245364">
                <a:moveTo>
                  <a:pt x="0" y="61342"/>
                </a:moveTo>
                <a:lnTo>
                  <a:pt x="189737" y="61342"/>
                </a:lnTo>
                <a:lnTo>
                  <a:pt x="189737" y="0"/>
                </a:lnTo>
                <a:lnTo>
                  <a:pt x="312420" y="122682"/>
                </a:lnTo>
                <a:lnTo>
                  <a:pt x="189737" y="245364"/>
                </a:lnTo>
                <a:lnTo>
                  <a:pt x="189737" y="184024"/>
                </a:lnTo>
                <a:lnTo>
                  <a:pt x="0" y="184024"/>
                </a:lnTo>
                <a:close/>
                <a:moveTo>
                  <a:pt x="1732406" y="2321052"/>
                </a:moveTo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Freeform 165"/>
          <p:cNvSpPr/>
          <p:nvPr/>
        </p:nvSpPr>
        <p:spPr>
          <a:xfrm rot="0" flipH="0" flipV="0">
            <a:off x="11544300" y="4472941"/>
            <a:ext cx="324611" cy="220980"/>
          </a:xfrm>
          <a:custGeom>
            <a:pathLst>
              <a:path w="324611" h="220980">
                <a:moveTo>
                  <a:pt x="0" y="55244"/>
                </a:moveTo>
                <a:lnTo>
                  <a:pt x="214121" y="55244"/>
                </a:lnTo>
                <a:lnTo>
                  <a:pt x="214121" y="0"/>
                </a:lnTo>
                <a:lnTo>
                  <a:pt x="324611" y="110489"/>
                </a:lnTo>
                <a:lnTo>
                  <a:pt x="214121" y="220980"/>
                </a:lnTo>
                <a:lnTo>
                  <a:pt x="214121" y="165734"/>
                </a:lnTo>
                <a:lnTo>
                  <a:pt x="0" y="165734"/>
                </a:lnTo>
                <a:close/>
                <a:moveTo>
                  <a:pt x="-9214485" y="2385059"/>
                </a:moveTo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Freeform 166"/>
          <p:cNvSpPr/>
          <p:nvPr/>
        </p:nvSpPr>
        <p:spPr>
          <a:xfrm rot="0" flipH="0" flipV="0">
            <a:off x="499872" y="5835397"/>
            <a:ext cx="339852" cy="225551"/>
          </a:xfrm>
          <a:custGeom>
            <a:pathLst>
              <a:path w="339852" h="225551">
                <a:moveTo>
                  <a:pt x="0" y="56388"/>
                </a:moveTo>
                <a:lnTo>
                  <a:pt x="227076" y="56388"/>
                </a:lnTo>
                <a:lnTo>
                  <a:pt x="227076" y="0"/>
                </a:lnTo>
                <a:lnTo>
                  <a:pt x="339852" y="112775"/>
                </a:lnTo>
                <a:lnTo>
                  <a:pt x="227076" y="225551"/>
                </a:lnTo>
                <a:lnTo>
                  <a:pt x="227076" y="169163"/>
                </a:lnTo>
                <a:lnTo>
                  <a:pt x="0" y="169163"/>
                </a:lnTo>
                <a:close/>
                <a:moveTo>
                  <a:pt x="466343" y="1022603"/>
                </a:moveTo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Rectangle 167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113261" algn="l"/>
                <a:tab pos="11113261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7	</a:t>
            </a:r>
          </a:p>
        </p:txBody>
      </p:sp>
      <p:sp>
        <p:nvSpPr>
          <p:cNvPr id="168" name="Rectangle 168"/>
          <p:cNvSpPr/>
          <p:nvPr/>
        </p:nvSpPr>
        <p:spPr>
          <a:xfrm rot="0" flipH="0" flipV="0">
            <a:off x="504139" y="515722"/>
            <a:ext cx="3091586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CIF Catalog </a:t>
            </a:r>
            <a:r>
              <a:rPr lang="en-US" sz="2400" baseline="0" b="1" i="0" dirty="0" spc="-19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emplate</a:t>
            </a:r>
          </a:p>
        </p:txBody>
      </p:sp>
      <p:sp>
        <p:nvSpPr>
          <p:cNvPr id="169" name="Rectangle 169"/>
          <p:cNvSpPr/>
          <p:nvPr/>
        </p:nvSpPr>
        <p:spPr>
          <a:xfrm rot="0" flipH="0" flipV="0">
            <a:off x="324002" y="1372579"/>
            <a:ext cx="443365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CIF Catalog Template will be provided separately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70" name="Freeform 170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Freeform 171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2" name="Picture 172"/>
          <p:cNvPicPr>
            <a:picLocks noChangeAspect="0" noChangeArrowheads="1"/>
          </p:cNvPicPr>
          <p:nvPr/>
        </p:nvPicPr>
        <p:blipFill>
          <a:blip r:embed="rId1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173" name="Picture 173"/>
          <p:cNvPicPr>
            <a:picLocks noChangeAspect="0" noChangeArrowheads="1"/>
          </p:cNvPicPr>
          <p:nvPr/>
        </p:nvPicPr>
        <p:blipFill>
          <a:blip r:embed="rId1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174" name="Rectangle 174"/>
          <p:cNvSpPr/>
          <p:nvPr/>
        </p:nvSpPr>
        <p:spPr>
          <a:xfrm rot="0" flipH="0" flipV="0">
            <a:off x="324002" y="2471674"/>
            <a:ext cx="8764523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CIF Catalog Enablement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75" name="Freeform 17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Freeform 178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Freeform 179"/>
          <p:cNvSpPr/>
          <p:nvPr/>
        </p:nvSpPr>
        <p:spPr>
          <a:xfrm rot="0" flipH="0" flipV="0">
            <a:off x="5022977" y="3231008"/>
            <a:ext cx="0" cy="262001"/>
          </a:xfrm>
          <a:custGeom>
            <a:pathLst>
              <a:path w="0"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3175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Freeform 180"/>
          <p:cNvSpPr/>
          <p:nvPr/>
        </p:nvSpPr>
        <p:spPr>
          <a:xfrm rot="0" flipH="0" flipV="0">
            <a:off x="5883275" y="3231008"/>
            <a:ext cx="0" cy="262001"/>
          </a:xfrm>
          <a:custGeom>
            <a:pathLst>
              <a:path w="0"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3175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Freeform 181"/>
          <p:cNvSpPr/>
          <p:nvPr/>
        </p:nvSpPr>
        <p:spPr>
          <a:xfrm rot="0" flipH="0" flipV="0">
            <a:off x="6866763" y="3231008"/>
            <a:ext cx="0" cy="262001"/>
          </a:xfrm>
          <a:custGeom>
            <a:pathLst>
              <a:path w="0"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3175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Freeform 182"/>
          <p:cNvSpPr/>
          <p:nvPr/>
        </p:nvSpPr>
        <p:spPr>
          <a:xfrm rot="0" flipH="0" flipV="0">
            <a:off x="7835900" y="3231008"/>
            <a:ext cx="0" cy="262001"/>
          </a:xfrm>
          <a:custGeom>
            <a:pathLst>
              <a:path w="0"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3175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 rot="0" flipH="0" flipV="0">
            <a:off x="8790813" y="3231008"/>
            <a:ext cx="0" cy="262001"/>
          </a:xfrm>
          <a:custGeom>
            <a:pathLst>
              <a:path w="0"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28575" cap="flat" cmpd="sng">
            <a:solidFill>
              <a:srgbClr val="FF0000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Freeform 184"/>
          <p:cNvSpPr/>
          <p:nvPr/>
        </p:nvSpPr>
        <p:spPr>
          <a:xfrm rot="0" flipH="0" flipV="0">
            <a:off x="4007358" y="3231008"/>
            <a:ext cx="0" cy="262001"/>
          </a:xfrm>
          <a:custGeom>
            <a:pathLst>
              <a:path w="0"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 rot="0" flipH="0" flipV="0">
            <a:off x="9738359" y="3231008"/>
            <a:ext cx="0" cy="262001"/>
          </a:xfrm>
          <a:custGeom>
            <a:pathLst>
              <a:path w="0"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 rot="0" flipH="0" flipV="0">
            <a:off x="4001008" y="3237358"/>
            <a:ext cx="5743701" cy="0"/>
          </a:xfrm>
          <a:custGeom>
            <a:pathLst>
              <a:path w="5743701" h="0">
                <a:moveTo>
                  <a:pt x="0" y="0"/>
                </a:moveTo>
                <a:lnTo>
                  <a:pt x="574370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 rot="0" flipH="0" flipV="0">
            <a:off x="4001008" y="3486659"/>
            <a:ext cx="5743701" cy="0"/>
          </a:xfrm>
          <a:custGeom>
            <a:pathLst>
              <a:path w="5743701" h="0">
                <a:moveTo>
                  <a:pt x="0" y="0"/>
                </a:moveTo>
                <a:lnTo>
                  <a:pt x="574370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 rot="0" flipH="0" flipV="0">
            <a:off x="4007358" y="3486659"/>
            <a:ext cx="956690" cy="885570"/>
          </a:xfrm>
          <a:custGeom>
            <a:pathLst>
              <a:path w="956690" h="885570">
                <a:moveTo>
                  <a:pt x="0" y="0"/>
                </a:moveTo>
                <a:lnTo>
                  <a:pt x="956690" y="0"/>
                </a:lnTo>
                <a:lnTo>
                  <a:pt x="956690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 rot="0" flipH="0" flipV="0">
            <a:off x="4964048" y="3486659"/>
            <a:ext cx="892811" cy="885570"/>
          </a:xfrm>
          <a:custGeom>
            <a:pathLst>
              <a:path w="892811" h="885570">
                <a:moveTo>
                  <a:pt x="0" y="0"/>
                </a:moveTo>
                <a:lnTo>
                  <a:pt x="892811" y="0"/>
                </a:lnTo>
                <a:lnTo>
                  <a:pt x="892811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Freeform 190"/>
          <p:cNvSpPr/>
          <p:nvPr/>
        </p:nvSpPr>
        <p:spPr>
          <a:xfrm rot="0" flipH="0" flipV="0">
            <a:off x="5856859" y="3486659"/>
            <a:ext cx="1009014" cy="885570"/>
          </a:xfrm>
          <a:custGeom>
            <a:pathLst>
              <a:path w="1009014" h="885570">
                <a:moveTo>
                  <a:pt x="0" y="0"/>
                </a:moveTo>
                <a:lnTo>
                  <a:pt x="1009014" y="0"/>
                </a:lnTo>
                <a:lnTo>
                  <a:pt x="1009014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Freeform 191"/>
          <p:cNvSpPr/>
          <p:nvPr/>
        </p:nvSpPr>
        <p:spPr>
          <a:xfrm rot="0" flipH="0" flipV="0">
            <a:off x="6865873" y="3486659"/>
            <a:ext cx="965328" cy="885570"/>
          </a:xfrm>
          <a:custGeom>
            <a:pathLst>
              <a:path w="965328" h="885570">
                <a:moveTo>
                  <a:pt x="0" y="0"/>
                </a:moveTo>
                <a:lnTo>
                  <a:pt x="965328" y="0"/>
                </a:lnTo>
                <a:lnTo>
                  <a:pt x="965328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 rot="0" flipH="0" flipV="0">
            <a:off x="7831201" y="3486659"/>
            <a:ext cx="956817" cy="885570"/>
          </a:xfrm>
          <a:custGeom>
            <a:pathLst>
              <a:path w="956817" h="885570">
                <a:moveTo>
                  <a:pt x="0" y="0"/>
                </a:moveTo>
                <a:lnTo>
                  <a:pt x="956817" y="0"/>
                </a:lnTo>
                <a:lnTo>
                  <a:pt x="956817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Freeform 193"/>
          <p:cNvSpPr/>
          <p:nvPr/>
        </p:nvSpPr>
        <p:spPr>
          <a:xfrm rot="0" flipH="0" flipV="0">
            <a:off x="8788018" y="3486659"/>
            <a:ext cx="950341" cy="885570"/>
          </a:xfrm>
          <a:custGeom>
            <a:pathLst>
              <a:path w="950341" h="885570">
                <a:moveTo>
                  <a:pt x="0" y="0"/>
                </a:moveTo>
                <a:lnTo>
                  <a:pt x="950341" y="0"/>
                </a:lnTo>
                <a:lnTo>
                  <a:pt x="950341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 rot="0" flipH="0" flipV="0">
            <a:off x="4007358" y="4372229"/>
            <a:ext cx="956690" cy="853441"/>
          </a:xfrm>
          <a:custGeom>
            <a:pathLst>
              <a:path w="956690" h="853441">
                <a:moveTo>
                  <a:pt x="0" y="0"/>
                </a:moveTo>
                <a:lnTo>
                  <a:pt x="956690" y="0"/>
                </a:lnTo>
                <a:lnTo>
                  <a:pt x="956690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 rot="0" flipH="0" flipV="0">
            <a:off x="4964048" y="4372229"/>
            <a:ext cx="892811" cy="853441"/>
          </a:xfrm>
          <a:custGeom>
            <a:pathLst>
              <a:path w="892811" h="853441">
                <a:moveTo>
                  <a:pt x="0" y="0"/>
                </a:moveTo>
                <a:lnTo>
                  <a:pt x="892811" y="0"/>
                </a:lnTo>
                <a:lnTo>
                  <a:pt x="892811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 rot="0" flipH="0" flipV="0">
            <a:off x="5856859" y="4372229"/>
            <a:ext cx="1009014" cy="853441"/>
          </a:xfrm>
          <a:custGeom>
            <a:pathLst>
              <a:path w="1009014" h="853441">
                <a:moveTo>
                  <a:pt x="0" y="0"/>
                </a:moveTo>
                <a:lnTo>
                  <a:pt x="1009014" y="0"/>
                </a:lnTo>
                <a:lnTo>
                  <a:pt x="1009014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 rot="0" flipH="0" flipV="0">
            <a:off x="6865873" y="4372229"/>
            <a:ext cx="965328" cy="853441"/>
          </a:xfrm>
          <a:custGeom>
            <a:pathLst>
              <a:path w="965328" h="853441">
                <a:moveTo>
                  <a:pt x="0" y="0"/>
                </a:moveTo>
                <a:lnTo>
                  <a:pt x="965328" y="0"/>
                </a:lnTo>
                <a:lnTo>
                  <a:pt x="965328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Freeform 198"/>
          <p:cNvSpPr/>
          <p:nvPr/>
        </p:nvSpPr>
        <p:spPr>
          <a:xfrm rot="0" flipH="0" flipV="0">
            <a:off x="7831201" y="4372229"/>
            <a:ext cx="956817" cy="853441"/>
          </a:xfrm>
          <a:custGeom>
            <a:pathLst>
              <a:path w="956817" h="853441">
                <a:moveTo>
                  <a:pt x="0" y="0"/>
                </a:moveTo>
                <a:lnTo>
                  <a:pt x="956817" y="0"/>
                </a:lnTo>
                <a:lnTo>
                  <a:pt x="956817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Freeform 199"/>
          <p:cNvSpPr/>
          <p:nvPr/>
        </p:nvSpPr>
        <p:spPr>
          <a:xfrm rot="0" flipH="0" flipV="0">
            <a:off x="8788018" y="4372229"/>
            <a:ext cx="950341" cy="853441"/>
          </a:xfrm>
          <a:custGeom>
            <a:pathLst>
              <a:path w="950341" h="853441">
                <a:moveTo>
                  <a:pt x="0" y="0"/>
                </a:moveTo>
                <a:lnTo>
                  <a:pt x="950341" y="0"/>
                </a:lnTo>
                <a:lnTo>
                  <a:pt x="950341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Freeform 200"/>
          <p:cNvSpPr/>
          <p:nvPr/>
        </p:nvSpPr>
        <p:spPr>
          <a:xfrm rot="0" flipH="0" flipV="0">
            <a:off x="4007358" y="5225670"/>
            <a:ext cx="956690" cy="853313"/>
          </a:xfrm>
          <a:custGeom>
            <a:pathLst>
              <a:path w="956690" h="853313">
                <a:moveTo>
                  <a:pt x="0" y="0"/>
                </a:moveTo>
                <a:lnTo>
                  <a:pt x="956690" y="0"/>
                </a:lnTo>
                <a:lnTo>
                  <a:pt x="956690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Freeform 201"/>
          <p:cNvSpPr/>
          <p:nvPr/>
        </p:nvSpPr>
        <p:spPr>
          <a:xfrm rot="0" flipH="0" flipV="0">
            <a:off x="4964048" y="5225670"/>
            <a:ext cx="892811" cy="853313"/>
          </a:xfrm>
          <a:custGeom>
            <a:pathLst>
              <a:path w="892811" h="853313">
                <a:moveTo>
                  <a:pt x="0" y="0"/>
                </a:moveTo>
                <a:lnTo>
                  <a:pt x="892811" y="0"/>
                </a:lnTo>
                <a:lnTo>
                  <a:pt x="892811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 rot="0" flipH="0" flipV="0">
            <a:off x="5856859" y="5225670"/>
            <a:ext cx="1009014" cy="853313"/>
          </a:xfrm>
          <a:custGeom>
            <a:pathLst>
              <a:path w="1009014" h="853313">
                <a:moveTo>
                  <a:pt x="0" y="0"/>
                </a:moveTo>
                <a:lnTo>
                  <a:pt x="1009014" y="0"/>
                </a:lnTo>
                <a:lnTo>
                  <a:pt x="1009014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 rot="0" flipH="0" flipV="0">
            <a:off x="6865873" y="5225670"/>
            <a:ext cx="965328" cy="853313"/>
          </a:xfrm>
          <a:custGeom>
            <a:pathLst>
              <a:path w="965328" h="853313">
                <a:moveTo>
                  <a:pt x="0" y="0"/>
                </a:moveTo>
                <a:lnTo>
                  <a:pt x="965328" y="0"/>
                </a:lnTo>
                <a:lnTo>
                  <a:pt x="965328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 rot="0" flipH="0" flipV="0">
            <a:off x="7831201" y="5225670"/>
            <a:ext cx="956817" cy="853313"/>
          </a:xfrm>
          <a:custGeom>
            <a:pathLst>
              <a:path w="956817" h="853313">
                <a:moveTo>
                  <a:pt x="0" y="0"/>
                </a:moveTo>
                <a:lnTo>
                  <a:pt x="956817" y="0"/>
                </a:lnTo>
                <a:lnTo>
                  <a:pt x="956817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 rot="0" flipH="0" flipV="0">
            <a:off x="8788018" y="5225670"/>
            <a:ext cx="950341" cy="853313"/>
          </a:xfrm>
          <a:custGeom>
            <a:pathLst>
              <a:path w="950341" h="853313">
                <a:moveTo>
                  <a:pt x="0" y="0"/>
                </a:moveTo>
                <a:lnTo>
                  <a:pt x="950341" y="0"/>
                </a:lnTo>
                <a:lnTo>
                  <a:pt x="950341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 rot="0" flipH="0" flipV="0">
            <a:off x="4964048" y="3480309"/>
            <a:ext cx="0" cy="2605024"/>
          </a:xfrm>
          <a:custGeom>
            <a:pathLst>
              <a:path w="0"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 rot="0" flipH="0" flipV="0">
            <a:off x="5856859" y="3480309"/>
            <a:ext cx="0" cy="2605024"/>
          </a:xfrm>
          <a:custGeom>
            <a:pathLst>
              <a:path w="0"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 rot="0" flipH="0" flipV="0">
            <a:off x="6865873" y="3480309"/>
            <a:ext cx="0" cy="2605024"/>
          </a:xfrm>
          <a:custGeom>
            <a:pathLst>
              <a:path w="0"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 rot="0" flipH="0" flipV="0">
            <a:off x="7831201" y="3480309"/>
            <a:ext cx="0" cy="2605024"/>
          </a:xfrm>
          <a:custGeom>
            <a:pathLst>
              <a:path w="0"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Freeform 210"/>
          <p:cNvSpPr/>
          <p:nvPr/>
        </p:nvSpPr>
        <p:spPr>
          <a:xfrm rot="0" flipH="0" flipV="0">
            <a:off x="8788018" y="3480309"/>
            <a:ext cx="0" cy="2605024"/>
          </a:xfrm>
          <a:custGeom>
            <a:pathLst>
              <a:path w="0"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Freeform 211"/>
          <p:cNvSpPr/>
          <p:nvPr/>
        </p:nvSpPr>
        <p:spPr>
          <a:xfrm rot="0" flipH="0" flipV="0">
            <a:off x="4001008" y="4372229"/>
            <a:ext cx="963040" cy="0"/>
          </a:xfrm>
          <a:custGeom>
            <a:pathLst>
              <a:path w="963040" h="0">
                <a:moveTo>
                  <a:pt x="0" y="0"/>
                </a:moveTo>
                <a:lnTo>
                  <a:pt x="963040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Freeform 212"/>
          <p:cNvSpPr/>
          <p:nvPr/>
        </p:nvSpPr>
        <p:spPr>
          <a:xfrm rot="0" flipH="0" flipV="0">
            <a:off x="4964048" y="4372229"/>
            <a:ext cx="4780661" cy="0"/>
          </a:xfrm>
          <a:custGeom>
            <a:pathLst>
              <a:path w="4780661" h="0">
                <a:moveTo>
                  <a:pt x="0" y="0"/>
                </a:moveTo>
                <a:lnTo>
                  <a:pt x="478066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Freeform 213"/>
          <p:cNvSpPr/>
          <p:nvPr/>
        </p:nvSpPr>
        <p:spPr>
          <a:xfrm rot="0" flipH="0" flipV="0">
            <a:off x="4001008" y="5225670"/>
            <a:ext cx="963040" cy="0"/>
          </a:xfrm>
          <a:custGeom>
            <a:pathLst>
              <a:path w="963040" h="0">
                <a:moveTo>
                  <a:pt x="0" y="0"/>
                </a:moveTo>
                <a:lnTo>
                  <a:pt x="963040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Freeform 214"/>
          <p:cNvSpPr/>
          <p:nvPr/>
        </p:nvSpPr>
        <p:spPr>
          <a:xfrm rot="0" flipH="0" flipV="0">
            <a:off x="4964048" y="5225670"/>
            <a:ext cx="4780661" cy="0"/>
          </a:xfrm>
          <a:custGeom>
            <a:pathLst>
              <a:path w="4780661" h="0">
                <a:moveTo>
                  <a:pt x="0" y="0"/>
                </a:moveTo>
                <a:lnTo>
                  <a:pt x="478066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Freeform 215"/>
          <p:cNvSpPr/>
          <p:nvPr/>
        </p:nvSpPr>
        <p:spPr>
          <a:xfrm rot="0" flipH="0" flipV="0">
            <a:off x="4007358" y="3480309"/>
            <a:ext cx="0" cy="2605024"/>
          </a:xfrm>
          <a:custGeom>
            <a:pathLst>
              <a:path w="0"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Freeform 216"/>
          <p:cNvSpPr/>
          <p:nvPr/>
        </p:nvSpPr>
        <p:spPr>
          <a:xfrm rot="0" flipH="0" flipV="0">
            <a:off x="9738359" y="3480309"/>
            <a:ext cx="0" cy="2605024"/>
          </a:xfrm>
          <a:custGeom>
            <a:pathLst>
              <a:path w="0"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Freeform 217"/>
          <p:cNvSpPr/>
          <p:nvPr/>
        </p:nvSpPr>
        <p:spPr>
          <a:xfrm rot="0" flipH="0" flipV="0">
            <a:off x="4001008" y="3486659"/>
            <a:ext cx="5743701" cy="0"/>
          </a:xfrm>
          <a:custGeom>
            <a:pathLst>
              <a:path w="5743701" h="0">
                <a:moveTo>
                  <a:pt x="0" y="0"/>
                </a:moveTo>
                <a:lnTo>
                  <a:pt x="574370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 rot="0" flipH="0" flipV="0">
            <a:off x="4001008" y="6078983"/>
            <a:ext cx="5743701" cy="0"/>
          </a:xfrm>
          <a:custGeom>
            <a:pathLst>
              <a:path w="5743701" h="0">
                <a:moveTo>
                  <a:pt x="0" y="0"/>
                </a:moveTo>
                <a:lnTo>
                  <a:pt x="574370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Freeform 219"/>
          <p:cNvSpPr/>
          <p:nvPr/>
        </p:nvSpPr>
        <p:spPr>
          <a:xfrm rot="0" flipH="0" flipV="0">
            <a:off x="6811518" y="6131815"/>
            <a:ext cx="5138927" cy="196595"/>
          </a:xfrm>
          <a:custGeom>
            <a:pathLst>
              <a:path w="5138927" h="196595">
                <a:moveTo>
                  <a:pt x="0" y="0"/>
                </a:moveTo>
                <a:lnTo>
                  <a:pt x="5138927" y="0"/>
                </a:lnTo>
                <a:lnTo>
                  <a:pt x="5138927" y="196595"/>
                </a:lnTo>
                <a:lnTo>
                  <a:pt x="0" y="19659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Freeform 220"/>
          <p:cNvSpPr/>
          <p:nvPr/>
        </p:nvSpPr>
        <p:spPr>
          <a:xfrm rot="0" flipH="0" flipV="0">
            <a:off x="6811518" y="6131815"/>
            <a:ext cx="5138927" cy="196595"/>
          </a:xfrm>
          <a:custGeom>
            <a:pathLst>
              <a:path w="5138927" h="196595">
                <a:moveTo>
                  <a:pt x="0" y="0"/>
                </a:moveTo>
                <a:lnTo>
                  <a:pt x="5138927" y="0"/>
                </a:lnTo>
                <a:lnTo>
                  <a:pt x="5138927" y="196595"/>
                </a:lnTo>
                <a:lnTo>
                  <a:pt x="0" y="196595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Freeform 221"/>
          <p:cNvSpPr/>
          <p:nvPr/>
        </p:nvSpPr>
        <p:spPr>
          <a:xfrm rot="0" flipH="0" flipV="0">
            <a:off x="4020311" y="5492497"/>
            <a:ext cx="873253" cy="245363"/>
          </a:xfrm>
          <a:custGeom>
            <a:pathLst>
              <a:path w="873253" h="245363">
                <a:moveTo>
                  <a:pt x="0" y="0"/>
                </a:moveTo>
                <a:lnTo>
                  <a:pt x="873253" y="0"/>
                </a:lnTo>
                <a:lnTo>
                  <a:pt x="873253" y="245363"/>
                </a:lnTo>
                <a:lnTo>
                  <a:pt x="0" y="245363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Freeform 222"/>
          <p:cNvSpPr/>
          <p:nvPr/>
        </p:nvSpPr>
        <p:spPr>
          <a:xfrm rot="0" flipH="0" flipV="0">
            <a:off x="4967478" y="2797302"/>
            <a:ext cx="2005583" cy="411481"/>
          </a:xfrm>
          <a:custGeom>
            <a:pathLst>
              <a:path w="2005583" h="411481">
                <a:moveTo>
                  <a:pt x="0" y="0"/>
                </a:moveTo>
                <a:lnTo>
                  <a:pt x="1799843" y="0"/>
                </a:lnTo>
                <a:lnTo>
                  <a:pt x="2005583" y="205740"/>
                </a:lnTo>
                <a:lnTo>
                  <a:pt x="1799843" y="411481"/>
                </a:lnTo>
                <a:lnTo>
                  <a:pt x="0" y="411481"/>
                </a:lnTo>
                <a:lnTo>
                  <a:pt x="205739" y="205740"/>
                </a:lnTo>
                <a:close/>
                <a:moveTo>
                  <a:pt x="-906780" y="4060698"/>
                </a:moveTo>
              </a:path>
            </a:pathLst>
          </a:custGeom>
          <a:solidFill>
            <a:srgbClr val="008FD3">
              <a:alpha val="10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Freeform 223"/>
          <p:cNvSpPr/>
          <p:nvPr/>
        </p:nvSpPr>
        <p:spPr>
          <a:xfrm rot="0" flipH="0" flipV="0">
            <a:off x="4967478" y="2797302"/>
            <a:ext cx="2005583" cy="411481"/>
          </a:xfrm>
          <a:custGeom>
            <a:pathLst>
              <a:path w="2005583" h="411481">
                <a:moveTo>
                  <a:pt x="0" y="0"/>
                </a:moveTo>
                <a:lnTo>
                  <a:pt x="1799843" y="0"/>
                </a:lnTo>
                <a:lnTo>
                  <a:pt x="2005583" y="205740"/>
                </a:lnTo>
                <a:lnTo>
                  <a:pt x="1799843" y="411481"/>
                </a:lnTo>
                <a:lnTo>
                  <a:pt x="0" y="411481"/>
                </a:lnTo>
                <a:lnTo>
                  <a:pt x="205739" y="205740"/>
                </a:lnTo>
                <a:close/>
                <a:moveTo>
                  <a:pt x="-906780" y="4060698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Freeform 224"/>
          <p:cNvSpPr/>
          <p:nvPr/>
        </p:nvSpPr>
        <p:spPr>
          <a:xfrm rot="0" flipH="0" flipV="0">
            <a:off x="6869430" y="2789683"/>
            <a:ext cx="1109472" cy="409956"/>
          </a:xfrm>
          <a:custGeom>
            <a:pathLst>
              <a:path w="1109472" h="409956">
                <a:moveTo>
                  <a:pt x="0" y="0"/>
                </a:moveTo>
                <a:lnTo>
                  <a:pt x="904493" y="0"/>
                </a:lnTo>
                <a:lnTo>
                  <a:pt x="1109472" y="204977"/>
                </a:lnTo>
                <a:lnTo>
                  <a:pt x="904493" y="409956"/>
                </a:lnTo>
                <a:lnTo>
                  <a:pt x="0" y="409956"/>
                </a:lnTo>
                <a:lnTo>
                  <a:pt x="204977" y="204977"/>
                </a:lnTo>
                <a:close/>
                <a:moveTo>
                  <a:pt x="-2801113" y="4068317"/>
                </a:moveTo>
              </a:path>
            </a:pathLst>
          </a:custGeom>
          <a:solidFill>
            <a:srgbClr val="09CA9E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Freeform 225"/>
          <p:cNvSpPr/>
          <p:nvPr/>
        </p:nvSpPr>
        <p:spPr>
          <a:xfrm rot="0" flipH="0" flipV="0">
            <a:off x="6869430" y="2789683"/>
            <a:ext cx="1109472" cy="409956"/>
          </a:xfrm>
          <a:custGeom>
            <a:pathLst>
              <a:path w="1109472" h="409956">
                <a:moveTo>
                  <a:pt x="0" y="0"/>
                </a:moveTo>
                <a:lnTo>
                  <a:pt x="904493" y="0"/>
                </a:lnTo>
                <a:lnTo>
                  <a:pt x="1109472" y="204977"/>
                </a:lnTo>
                <a:lnTo>
                  <a:pt x="904493" y="409956"/>
                </a:lnTo>
                <a:lnTo>
                  <a:pt x="0" y="409956"/>
                </a:lnTo>
                <a:lnTo>
                  <a:pt x="204977" y="204977"/>
                </a:lnTo>
                <a:close/>
                <a:moveTo>
                  <a:pt x="-2801113" y="4068317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Freeform 226"/>
          <p:cNvSpPr/>
          <p:nvPr/>
        </p:nvSpPr>
        <p:spPr>
          <a:xfrm rot="0" flipH="0" flipV="0">
            <a:off x="7875269" y="2789683"/>
            <a:ext cx="1028700" cy="409956"/>
          </a:xfrm>
          <a:custGeom>
            <a:pathLst>
              <a:path w="1028700" h="409956">
                <a:moveTo>
                  <a:pt x="0" y="0"/>
                </a:moveTo>
                <a:lnTo>
                  <a:pt x="823723" y="0"/>
                </a:lnTo>
                <a:lnTo>
                  <a:pt x="1028700" y="204977"/>
                </a:lnTo>
                <a:lnTo>
                  <a:pt x="823723" y="409956"/>
                </a:lnTo>
                <a:lnTo>
                  <a:pt x="0" y="409956"/>
                </a:lnTo>
                <a:lnTo>
                  <a:pt x="204978" y="204977"/>
                </a:lnTo>
                <a:close/>
                <a:moveTo>
                  <a:pt x="-3806952" y="4068317"/>
                </a:moveTo>
              </a:path>
            </a:pathLst>
          </a:custGeom>
          <a:solidFill>
            <a:srgbClr val="13C139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 rot="0" flipH="0" flipV="0">
            <a:off x="7875269" y="2789683"/>
            <a:ext cx="1028700" cy="409956"/>
          </a:xfrm>
          <a:custGeom>
            <a:pathLst>
              <a:path w="1028700" h="409956">
                <a:moveTo>
                  <a:pt x="0" y="0"/>
                </a:moveTo>
                <a:lnTo>
                  <a:pt x="823723" y="0"/>
                </a:lnTo>
                <a:lnTo>
                  <a:pt x="1028700" y="204977"/>
                </a:lnTo>
                <a:lnTo>
                  <a:pt x="823723" y="409956"/>
                </a:lnTo>
                <a:lnTo>
                  <a:pt x="0" y="409956"/>
                </a:lnTo>
                <a:lnTo>
                  <a:pt x="204978" y="204977"/>
                </a:lnTo>
                <a:close/>
                <a:moveTo>
                  <a:pt x="-3806952" y="4068317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 rot="0" flipH="0" flipV="0">
            <a:off x="8800338" y="2789683"/>
            <a:ext cx="998219" cy="409956"/>
          </a:xfrm>
          <a:custGeom>
            <a:pathLst>
              <a:path w="998219" h="409956">
                <a:moveTo>
                  <a:pt x="0" y="0"/>
                </a:moveTo>
                <a:lnTo>
                  <a:pt x="793242" y="0"/>
                </a:lnTo>
                <a:lnTo>
                  <a:pt x="998219" y="204977"/>
                </a:lnTo>
                <a:lnTo>
                  <a:pt x="793242" y="409956"/>
                </a:lnTo>
                <a:lnTo>
                  <a:pt x="0" y="409956"/>
                </a:lnTo>
                <a:lnTo>
                  <a:pt x="204978" y="204977"/>
                </a:lnTo>
                <a:close/>
                <a:moveTo>
                  <a:pt x="-4732021" y="4068317"/>
                </a:moveTo>
              </a:path>
            </a:pathLst>
          </a:custGeom>
          <a:solidFill>
            <a:srgbClr val="4FB81C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Freeform 229"/>
          <p:cNvSpPr/>
          <p:nvPr/>
        </p:nvSpPr>
        <p:spPr>
          <a:xfrm rot="0" flipH="0" flipV="0">
            <a:off x="8800338" y="2789683"/>
            <a:ext cx="998219" cy="409956"/>
          </a:xfrm>
          <a:custGeom>
            <a:pathLst>
              <a:path w="998219" h="409956">
                <a:moveTo>
                  <a:pt x="0" y="0"/>
                </a:moveTo>
                <a:lnTo>
                  <a:pt x="793242" y="0"/>
                </a:lnTo>
                <a:lnTo>
                  <a:pt x="998219" y="204977"/>
                </a:lnTo>
                <a:lnTo>
                  <a:pt x="793242" y="409956"/>
                </a:lnTo>
                <a:lnTo>
                  <a:pt x="0" y="409956"/>
                </a:lnTo>
                <a:lnTo>
                  <a:pt x="204978" y="204977"/>
                </a:lnTo>
                <a:close/>
                <a:moveTo>
                  <a:pt x="-4732021" y="4068317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0" name="Picture 230"/>
          <p:cNvPicPr>
            <a:picLocks noChangeAspect="0" noChangeArrowheads="1"/>
          </p:cNvPicPr>
          <p:nvPr/>
        </p:nvPicPr>
        <p:blipFill>
          <a:blip r:embed="rId2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105655" y="4708594"/>
            <a:ext cx="787895" cy="151442"/>
          </a:xfrm>
          <a:prstGeom prst="rect">
            <a:avLst/>
          </a:prstGeom>
          <a:noFill/>
          <a:extLst/>
        </p:spPr>
      </p:pic>
      <p:pic>
        <p:nvPicPr>
          <p:cNvPr id="231" name="Picture 231"/>
          <p:cNvPicPr>
            <a:picLocks noChangeAspect="0" noChangeArrowheads="1"/>
          </p:cNvPicPr>
          <p:nvPr/>
        </p:nvPicPr>
        <p:blipFill>
          <a:blip r:embed="rId2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719819" y="3225039"/>
            <a:ext cx="139700" cy="2919857"/>
          </a:xfrm>
          <a:prstGeom prst="rect">
            <a:avLst/>
          </a:prstGeom>
          <a:noFill/>
          <a:extLst/>
        </p:spPr>
      </p:pic>
      <p:sp>
        <p:nvSpPr>
          <p:cNvPr id="232" name="Rectangle 232"/>
          <p:cNvSpPr/>
          <p:nvPr/>
        </p:nvSpPr>
        <p:spPr>
          <a:xfrm rot="0" flipH="0" flipV="0">
            <a:off x="513587" y="6543777"/>
            <a:ext cx="11176813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389" algn="l"/>
                <a:tab pos="2292985" algn="l"/>
                <a:tab pos="11113261" algn="l"/>
                <a:tab pos="11113261" algn="l"/>
              </a:tabLst>
            </a:pPr>
            <a:r>
              <a:rPr lang="en-US" sz="909" baseline="18000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800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800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8000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800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800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8000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9	</a:t>
            </a:r>
          </a:p>
        </p:txBody>
      </p:sp>
      <p:sp>
        <p:nvSpPr>
          <p:cNvPr id="233" name="Rectangle 233"/>
          <p:cNvSpPr/>
          <p:nvPr/>
        </p:nvSpPr>
        <p:spPr>
          <a:xfrm rot="0" flipH="0" flipV="0">
            <a:off x="504139" y="1625321"/>
            <a:ext cx="2349115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Buyer’s Prerequisite</a:t>
            </a:r>
            <a:r>
              <a:rPr lang="en-US" sz="1406" baseline="0" b="0" i="0" dirty="0" spc="-23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406" baseline="0" b="0" i="0" dirty="0" spc="-4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to Start:</a:t>
            </a:r>
          </a:p>
        </p:txBody>
      </p:sp>
      <p:sp>
        <p:nvSpPr>
          <p:cNvPr id="234" name="Rectangle 234"/>
          <p:cNvSpPr/>
          <p:nvPr/>
        </p:nvSpPr>
        <p:spPr>
          <a:xfrm rot="0" flipH="0" flipV="0">
            <a:off x="504139" y="1915420"/>
            <a:ext cx="2847723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212" algn="l"/>
              </a:tabLst>
            </a:pPr>
            <a:r>
              <a:rPr lang="en-US" sz="1115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Catalog</a:t>
            </a:r>
            <a:r>
              <a:rPr lang="en-US" sz="1403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Requirements</a:t>
            </a:r>
            <a:r>
              <a:rPr lang="en-US" sz="1403" baseline="0" b="0" i="0" dirty="0" spc="-4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Completed</a:t>
            </a:r>
          </a:p>
        </p:txBody>
      </p:sp>
      <p:sp>
        <p:nvSpPr>
          <p:cNvPr id="235" name="Rectangle 235"/>
          <p:cNvSpPr/>
          <p:nvPr/>
        </p:nvSpPr>
        <p:spPr>
          <a:xfrm rot="0" flipH="0" flipV="0">
            <a:off x="504139" y="2204981"/>
            <a:ext cx="2413543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212" algn="l"/>
              </a:tabLst>
            </a:pPr>
            <a:r>
              <a:rPr lang="en-US" sz="1115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Catalog</a:t>
            </a:r>
            <a:r>
              <a:rPr lang="en-US" sz="1403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Approvers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Identified</a:t>
            </a:r>
          </a:p>
        </p:txBody>
      </p:sp>
      <p:sp>
        <p:nvSpPr>
          <p:cNvPr id="236" name="Rectangle 236"/>
          <p:cNvSpPr/>
          <p:nvPr/>
        </p:nvSpPr>
        <p:spPr>
          <a:xfrm rot="0" flipH="0" flipV="0">
            <a:off x="504139" y="2494541"/>
            <a:ext cx="2867424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212" algn="l"/>
              </a:tabLst>
            </a:pPr>
            <a:r>
              <a:rPr lang="en-US" sz="1115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Commodity Codes </a:t>
            </a:r>
            <a:r>
              <a:rPr lang="en-US" sz="1403" baseline="0" b="0" i="0" dirty="0" spc="372">
                <a:solidFill>
                  <a:srgbClr val="FFFFFF"/>
                </a:solidFill>
                <a:latin typeface="Arial" pitchFamily="0" charset="1"/>
              </a:rPr>
              <a:t>&amp;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Uo</a:t>
            </a:r>
            <a:r>
              <a:rPr lang="en-US" sz="1403" baseline="0" b="0" i="0" dirty="0" spc="376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Loaded</a:t>
            </a:r>
          </a:p>
        </p:txBody>
      </p:sp>
      <p:sp>
        <p:nvSpPr>
          <p:cNvPr id="237" name="Rectangle 237"/>
          <p:cNvSpPr/>
          <p:nvPr/>
        </p:nvSpPr>
        <p:spPr>
          <a:xfrm rot="0" flipH="0" flipV="0">
            <a:off x="504139" y="2784101"/>
            <a:ext cx="4445720" cy="4946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212" algn="l"/>
              </a:tabLst>
            </a:pPr>
            <a:r>
              <a:rPr lang="en-US" sz="1115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Supplier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Master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Data E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riched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(Supplier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ANID Added)</a:t>
            </a:r>
          </a:p>
          <a:p>
            <a:pPr marL="0">
              <a:lnSpc>
                <a:spcPts val="2280"/>
              </a:lnSpc>
              <a:tabLst>
                <a:tab pos="172212" algn="l"/>
              </a:tabLst>
            </a:pPr>
            <a:r>
              <a:rPr lang="en-US" sz="1118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Escalation</a:t>
            </a:r>
            <a:r>
              <a:rPr lang="en-US" sz="1406" baseline="0" b="0" i="0" dirty="0" spc="-4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Path </a:t>
            </a:r>
            <a:r>
              <a:rPr lang="en-US" sz="1406" baseline="0" b="0" i="0" dirty="0" spc="-27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efined</a:t>
            </a:r>
          </a:p>
        </p:txBody>
      </p:sp>
      <p:sp>
        <p:nvSpPr>
          <p:cNvPr id="238" name="Rectangle 238"/>
          <p:cNvSpPr/>
          <p:nvPr/>
        </p:nvSpPr>
        <p:spPr>
          <a:xfrm rot="0" flipH="0" flipV="0">
            <a:off x="504139" y="3363601"/>
            <a:ext cx="3222705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212" algn="l"/>
              </a:tabLst>
            </a:pPr>
            <a:r>
              <a:rPr lang="en-US" sz="1115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Catalog</a:t>
            </a:r>
            <a:r>
              <a:rPr lang="en-US" sz="1403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Content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Clarified</a:t>
            </a:r>
            <a:r>
              <a:rPr lang="en-US" sz="1403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with Supplier</a:t>
            </a:r>
          </a:p>
        </p:txBody>
      </p:sp>
      <p:sp>
        <p:nvSpPr>
          <p:cNvPr id="239" name="Rectangle 239"/>
          <p:cNvSpPr/>
          <p:nvPr/>
        </p:nvSpPr>
        <p:spPr>
          <a:xfrm rot="0" flipH="0" flipV="0">
            <a:off x="504139" y="515722"/>
            <a:ext cx="350580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CIF Catalog Enablement</a:t>
            </a:r>
          </a:p>
        </p:txBody>
      </p:sp>
      <p:sp>
        <p:nvSpPr>
          <p:cNvPr id="240" name="Rectangle 240"/>
          <p:cNvSpPr/>
          <p:nvPr/>
        </p:nvSpPr>
        <p:spPr>
          <a:xfrm rot="0" flipH="0" flipV="0">
            <a:off x="7660513" y="1374782"/>
            <a:ext cx="2760564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Supplier’s</a:t>
            </a:r>
            <a:r>
              <a:rPr lang="en-US" sz="1403" baseline="0" b="1" i="0" dirty="0" spc="-4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Prerequisites</a:t>
            </a:r>
            <a:r>
              <a:rPr lang="en-US" sz="1403" baseline="0" b="1" i="0" dirty="0" spc="-4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to</a:t>
            </a:r>
            <a:r>
              <a:rPr lang="en-US" sz="1403" baseline="0" b="1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Start:</a:t>
            </a:r>
          </a:p>
        </p:txBody>
      </p:sp>
      <p:sp>
        <p:nvSpPr>
          <p:cNvPr id="241" name="Rectangle 241"/>
          <p:cNvSpPr/>
          <p:nvPr/>
        </p:nvSpPr>
        <p:spPr>
          <a:xfrm rot="0" flipH="0" flipV="0">
            <a:off x="7660513" y="1587856"/>
            <a:ext cx="3145745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406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Catalog</a:t>
            </a:r>
            <a:r>
              <a:rPr lang="en-US" sz="1406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Content</a:t>
            </a:r>
            <a:r>
              <a:rPr lang="en-US" sz="1406" baseline="0" b="0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Clarified</a:t>
            </a:r>
            <a:r>
              <a:rPr lang="en-US" sz="1406" baseline="0" b="0" i="0" dirty="0" spc="-4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with Bu</a:t>
            </a:r>
            <a:r>
              <a:rPr lang="en-US" sz="1406" baseline="0" b="0" i="0" dirty="0" spc="-3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er</a:t>
            </a:r>
          </a:p>
        </p:txBody>
      </p:sp>
      <p:sp>
        <p:nvSpPr>
          <p:cNvPr id="242" name="Rectangle 242"/>
          <p:cNvSpPr/>
          <p:nvPr/>
        </p:nvSpPr>
        <p:spPr>
          <a:xfrm rot="0" flipH="0" flipV="0">
            <a:off x="7660513" y="1801756"/>
            <a:ext cx="4053075" cy="4184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403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Ariba 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etwor</a:t>
            </a:r>
            <a:r>
              <a:rPr lang="en-US" sz="1403" baseline="0" b="0" i="0" dirty="0" spc="378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Trading</a:t>
            </a:r>
            <a:r>
              <a:rPr lang="en-US" sz="1403" baseline="0" b="0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Relationship</a:t>
            </a:r>
            <a:r>
              <a:rPr lang="en-US" sz="1403" baseline="0" b="0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Established</a:t>
            </a:r>
          </a:p>
          <a:p>
            <a:pPr marL="0">
              <a:lnSpc>
                <a:spcPts val="1679"/>
              </a:lnSpc>
              <a:tabLst>
                <a:tab pos="286511" algn="l"/>
              </a:tabLst>
            </a:pPr>
            <a:r>
              <a:rPr lang="en-US" sz="1403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Ariba 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etwor</a:t>
            </a:r>
            <a:r>
              <a:rPr lang="en-US" sz="1403" baseline="0" b="0" i="0" dirty="0" spc="378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Test Account</a:t>
            </a:r>
            <a:r>
              <a:rPr lang="en-US" sz="1403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Created</a:t>
            </a:r>
          </a:p>
        </p:txBody>
      </p:sp>
      <p:sp>
        <p:nvSpPr>
          <p:cNvPr id="243" name="Rectangle 243"/>
          <p:cNvSpPr/>
          <p:nvPr/>
        </p:nvSpPr>
        <p:spPr>
          <a:xfrm rot="0" flipH="0" flipV="0">
            <a:off x="5192014" y="3278779"/>
            <a:ext cx="4336190" cy="175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22527" algn="l"/>
                <a:tab pos="1898522" algn="l"/>
                <a:tab pos="2860167" algn="l"/>
                <a:tab pos="3812413" algn="l"/>
              </a:tabLst>
            </a:pPr>
            <a:r>
              <a:rPr lang="en-US" sz="1202" baseline="0" b="1" i="0" dirty="0" spc="-2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202" baseline="0" b="1" i="0" dirty="0" spc="0">
                <a:solidFill>
                  <a:srgbClr val="FFFFFF"/>
                </a:solidFill>
                <a:latin typeface="Arial" pitchFamily="0" charset="1"/>
              </a:rPr>
              <a:t>eek 1	</a:t>
            </a:r>
            <a:r>
              <a:rPr lang="en-US" sz="1202" baseline="0" b="1" i="0" dirty="0" spc="-2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202" baseline="0" b="1" i="0" dirty="0" spc="0">
                <a:solidFill>
                  <a:srgbClr val="FFFFFF"/>
                </a:solidFill>
                <a:latin typeface="Arial" pitchFamily="0" charset="1"/>
              </a:rPr>
              <a:t>eek 2	</a:t>
            </a:r>
            <a:r>
              <a:rPr lang="en-US" sz="1202" baseline="0" b="1" i="0" dirty="0" spc="-2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202" baseline="0" b="1" i="0" dirty="0" spc="0">
                <a:solidFill>
                  <a:srgbClr val="FFFFFF"/>
                </a:solidFill>
                <a:latin typeface="Arial" pitchFamily="0" charset="1"/>
              </a:rPr>
              <a:t>eek 3	</a:t>
            </a:r>
            <a:r>
              <a:rPr lang="en-US" sz="1202" baseline="0" b="1" i="0" dirty="0" spc="-2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202" baseline="0" b="1" i="0" dirty="0" spc="0">
                <a:solidFill>
                  <a:srgbClr val="FFFFFF"/>
                </a:solidFill>
                <a:latin typeface="Arial" pitchFamily="0" charset="1"/>
              </a:rPr>
              <a:t>eek 4	</a:t>
            </a:r>
            <a:r>
              <a:rPr lang="en-US" sz="1202" baseline="0" b="1" i="0" dirty="0" spc="-2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202" baseline="0" b="1" i="0" dirty="0" spc="0">
                <a:solidFill>
                  <a:srgbClr val="FFFFFF"/>
                </a:solidFill>
                <a:latin typeface="Arial" pitchFamily="0" charset="1"/>
              </a:rPr>
              <a:t>eek 5</a:t>
            </a:r>
          </a:p>
        </p:txBody>
      </p:sp>
      <p:sp>
        <p:nvSpPr>
          <p:cNvPr id="244" name="Rectangle 244"/>
          <p:cNvSpPr/>
          <p:nvPr/>
        </p:nvSpPr>
        <p:spPr>
          <a:xfrm rot="0" flipH="0" flipV="0">
            <a:off x="4180332" y="3846881"/>
            <a:ext cx="1521827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41577" algn="l"/>
              </a:tabLst>
            </a:pP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Supplier	</a:t>
            </a:r>
            <a:r>
              <a:rPr lang="en-US" sz="1218" baseline="55941" b="0" i="0" dirty="0" spc="0">
                <a:solidFill>
                  <a:srgbClr val="FFFFFF"/>
                </a:solidFill>
                <a:latin typeface="Arial" pitchFamily="0" charset="1"/>
              </a:rPr>
              <a:t>Creatin</a:t>
            </a:r>
            <a:r>
              <a:rPr lang="en-US" sz="1218" baseline="55941" b="0" i="0" dirty="0" spc="248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218" baseline="55941" b="0" i="0" dirty="0" spc="0">
                <a:solidFill>
                  <a:srgbClr val="FFFFFF"/>
                </a:solidFill>
                <a:latin typeface="Arial" pitchFamily="0" charset="1"/>
              </a:rPr>
              <a:t>CIF</a:t>
            </a:r>
          </a:p>
        </p:txBody>
      </p:sp>
      <p:sp>
        <p:nvSpPr>
          <p:cNvPr id="245" name="Rectangle 245"/>
          <p:cNvSpPr/>
          <p:nvPr/>
        </p:nvSpPr>
        <p:spPr>
          <a:xfrm rot="0" flipH="0" flipV="0">
            <a:off x="5236209" y="3933679"/>
            <a:ext cx="349413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Catalog</a:t>
            </a:r>
          </a:p>
        </p:txBody>
      </p:sp>
      <p:sp>
        <p:nvSpPr>
          <p:cNvPr id="246" name="Rectangle 246"/>
          <p:cNvSpPr/>
          <p:nvPr/>
        </p:nvSpPr>
        <p:spPr>
          <a:xfrm rot="0" flipH="0" flipV="0">
            <a:off x="6045453" y="3750259"/>
            <a:ext cx="634037" cy="3618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Corrections of</a:t>
            </a:r>
          </a:p>
          <a:p>
            <a:pPr marL="4572">
              <a:lnSpc>
                <a:spcPts val="961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CIF Catalog if</a:t>
            </a:r>
          </a:p>
          <a:p>
            <a:pPr marL="138684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Needed</a:t>
            </a:r>
          </a:p>
        </p:txBody>
      </p:sp>
      <p:sp>
        <p:nvSpPr>
          <p:cNvPr id="247" name="Rectangle 247"/>
          <p:cNvSpPr/>
          <p:nvPr/>
        </p:nvSpPr>
        <p:spPr>
          <a:xfrm rot="0" flipH="0" flipV="0">
            <a:off x="6975602" y="3750259"/>
            <a:ext cx="746786" cy="3618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859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Catalo</a:t>
            </a:r>
            <a:r>
              <a:rPr lang="en-US" sz="806" baseline="0" b="0" i="0" dirty="0" spc="245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Upload</a:t>
            </a:r>
          </a:p>
          <a:p>
            <a:pPr marL="0">
              <a:lnSpc>
                <a:spcPts val="961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803" baseline="0" b="0" i="0" dirty="0" spc="22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  <a:p>
            <a:pPr marL="44195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TEST Account</a:t>
            </a:r>
          </a:p>
        </p:txBody>
      </p:sp>
      <p:sp>
        <p:nvSpPr>
          <p:cNvPr id="248" name="Rectangle 248"/>
          <p:cNvSpPr/>
          <p:nvPr/>
        </p:nvSpPr>
        <p:spPr>
          <a:xfrm rot="0" flipH="0" flipV="0">
            <a:off x="8890127" y="3750259"/>
            <a:ext cx="746817" cy="3618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859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Catalog Upload</a:t>
            </a:r>
          </a:p>
          <a:p>
            <a:pPr marL="0">
              <a:lnSpc>
                <a:spcPts val="961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in Ariba Net</a:t>
            </a:r>
            <a:r>
              <a:rPr lang="en-US" sz="803" baseline="0" b="0" i="0" dirty="0" spc="-17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ork</a:t>
            </a:r>
          </a:p>
          <a:p>
            <a:pPr marL="27431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PROD Account</a:t>
            </a:r>
          </a:p>
        </p:txBody>
      </p:sp>
      <p:sp>
        <p:nvSpPr>
          <p:cNvPr id="249" name="Rectangle 249"/>
          <p:cNvSpPr/>
          <p:nvPr/>
        </p:nvSpPr>
        <p:spPr>
          <a:xfrm rot="0" flipH="0" flipV="0">
            <a:off x="4293108" y="4716450"/>
            <a:ext cx="384962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1" i="0" dirty="0" spc="-4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200" baseline="0" b="1" i="0" dirty="0" spc="0">
                <a:solidFill>
                  <a:srgbClr val="000000"/>
                </a:solidFill>
                <a:latin typeface="Arial" pitchFamily="0" charset="1"/>
              </a:rPr>
              <a:t>riba</a:t>
            </a:r>
          </a:p>
        </p:txBody>
      </p:sp>
      <p:sp>
        <p:nvSpPr>
          <p:cNvPr id="250" name="Rectangle 250"/>
          <p:cNvSpPr/>
          <p:nvPr/>
        </p:nvSpPr>
        <p:spPr>
          <a:xfrm rot="0" flipH="0" flipV="0">
            <a:off x="5056378" y="4620368"/>
            <a:ext cx="711896" cy="3612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34695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Initial</a:t>
            </a:r>
          </a:p>
          <a:p>
            <a:pPr marL="0">
              <a:lnSpc>
                <a:spcPts val="9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Communication</a:t>
            </a:r>
          </a:p>
          <a:p>
            <a:pPr marL="79247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&amp; Education</a:t>
            </a:r>
          </a:p>
        </p:txBody>
      </p:sp>
      <p:sp>
        <p:nvSpPr>
          <p:cNvPr id="251" name="Rectangle 251"/>
          <p:cNvSpPr/>
          <p:nvPr/>
        </p:nvSpPr>
        <p:spPr>
          <a:xfrm rot="0" flipH="0" flipV="0">
            <a:off x="5979921" y="4582268"/>
            <a:ext cx="764006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46304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Support of</a:t>
            </a:r>
          </a:p>
          <a:p>
            <a:pPr marL="0">
              <a:lnSpc>
                <a:spcPts val="9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Catalo</a:t>
            </a:r>
            <a:r>
              <a:rPr lang="en-US" sz="803" baseline="0" b="0" i="0" dirty="0" spc="248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Creation</a:t>
            </a:r>
          </a:p>
        </p:txBody>
      </p:sp>
      <p:sp>
        <p:nvSpPr>
          <p:cNvPr id="252" name="Rectangle 252"/>
          <p:cNvSpPr/>
          <p:nvPr/>
        </p:nvSpPr>
        <p:spPr>
          <a:xfrm rot="0" flipH="0" flipV="0">
            <a:off x="5996685" y="4902308"/>
            <a:ext cx="729867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Troubleshooting</a:t>
            </a:r>
          </a:p>
        </p:txBody>
      </p:sp>
      <p:sp>
        <p:nvSpPr>
          <p:cNvPr id="253" name="Rectangle 253"/>
          <p:cNvSpPr/>
          <p:nvPr/>
        </p:nvSpPr>
        <p:spPr>
          <a:xfrm rot="0" flipH="0" flipV="0">
            <a:off x="6984745" y="4582268"/>
            <a:ext cx="729867" cy="3155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Troubleshooting</a:t>
            </a:r>
          </a:p>
          <a:p>
            <a:pPr marL="44196">
              <a:lnSpc>
                <a:spcPts val="15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TEST Catalog</a:t>
            </a:r>
          </a:p>
        </p:txBody>
      </p:sp>
      <p:sp>
        <p:nvSpPr>
          <p:cNvPr id="254" name="Rectangle 254"/>
          <p:cNvSpPr/>
          <p:nvPr/>
        </p:nvSpPr>
        <p:spPr>
          <a:xfrm rot="0" flipH="0" flipV="0">
            <a:off x="6995414" y="4902308"/>
            <a:ext cx="707097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Upload Support</a:t>
            </a:r>
          </a:p>
        </p:txBody>
      </p:sp>
      <p:sp>
        <p:nvSpPr>
          <p:cNvPr id="255" name="Rectangle 255"/>
          <p:cNvSpPr/>
          <p:nvPr/>
        </p:nvSpPr>
        <p:spPr>
          <a:xfrm rot="0" flipH="0" flipV="0">
            <a:off x="7949818" y="4742288"/>
            <a:ext cx="1667218" cy="1783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78408" algn="l"/>
              </a:tabLst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Testing Support	</a:t>
            </a:r>
            <a:r>
              <a:rPr lang="en-US" sz="1216" baseline="59701" b="0" i="0" dirty="0" spc="0">
                <a:solidFill>
                  <a:srgbClr val="FFFFFF"/>
                </a:solidFill>
                <a:latin typeface="Arial" pitchFamily="0" charset="1"/>
              </a:rPr>
              <a:t>PROD Catalog</a:t>
            </a:r>
          </a:p>
          <a:p>
            <a:pPr marL="960120">
              <a:lnSpc>
                <a:spcPts val="48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Upload Support</a:t>
            </a:r>
          </a:p>
        </p:txBody>
      </p:sp>
      <p:sp>
        <p:nvSpPr>
          <p:cNvPr id="256" name="Rectangle 256"/>
          <p:cNvSpPr/>
          <p:nvPr/>
        </p:nvSpPr>
        <p:spPr>
          <a:xfrm rot="0" flipH="0" flipV="0">
            <a:off x="5175250" y="5534768"/>
            <a:ext cx="1541958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Escalation</a:t>
            </a:r>
          </a:p>
          <a:p>
            <a:pPr marL="131064">
              <a:lnSpc>
                <a:spcPts val="959"/>
              </a:lnSpc>
              <a:tabLst>
                <a:tab pos="832103" algn="l"/>
              </a:tabLst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Path	</a:t>
            </a:r>
            <a:r>
              <a:rPr lang="en-US" sz="1216" baseline="59701" b="0" i="0" dirty="0" spc="0">
                <a:solidFill>
                  <a:srgbClr val="FFFFFF"/>
                </a:solidFill>
                <a:latin typeface="Arial" pitchFamily="0" charset="1"/>
              </a:rPr>
              <a:t>Escalation</a:t>
            </a:r>
            <a:r>
              <a:rPr lang="en-US" sz="1216" baseline="59701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16" baseline="59701" b="0" i="0" dirty="0" spc="0">
                <a:solidFill>
                  <a:srgbClr val="FFFFFF"/>
                </a:solidFill>
                <a:latin typeface="Arial" pitchFamily="0" charset="1"/>
              </a:rPr>
              <a:t>Path</a:t>
            </a:r>
          </a:p>
        </p:txBody>
      </p:sp>
      <p:sp>
        <p:nvSpPr>
          <p:cNvPr id="257" name="Rectangle 257"/>
          <p:cNvSpPr/>
          <p:nvPr/>
        </p:nvSpPr>
        <p:spPr>
          <a:xfrm rot="0" flipH="0" flipV="0">
            <a:off x="7099045" y="5374748"/>
            <a:ext cx="499308" cy="3612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74676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Catalog</a:t>
            </a:r>
          </a:p>
          <a:p>
            <a:pPr marL="0">
              <a:lnSpc>
                <a:spcPts val="9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Approval &amp;</a:t>
            </a:r>
          </a:p>
          <a:p>
            <a:pPr marL="28956">
              <a:lnSpc>
                <a:spcPts val="9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Activation</a:t>
            </a:r>
          </a:p>
        </p:txBody>
      </p:sp>
      <p:sp>
        <p:nvSpPr>
          <p:cNvPr id="258" name="Rectangle 258"/>
          <p:cNvSpPr/>
          <p:nvPr/>
        </p:nvSpPr>
        <p:spPr>
          <a:xfrm rot="0" flipH="0" flipV="0">
            <a:off x="6993890" y="5816422"/>
            <a:ext cx="711564" cy="1177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Escalation Path</a:t>
            </a:r>
          </a:p>
        </p:txBody>
      </p:sp>
      <p:sp>
        <p:nvSpPr>
          <p:cNvPr id="259" name="Rectangle 259"/>
          <p:cNvSpPr/>
          <p:nvPr/>
        </p:nvSpPr>
        <p:spPr>
          <a:xfrm rot="0" flipH="0" flipV="0">
            <a:off x="8086979" y="5534768"/>
            <a:ext cx="446824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54864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Testing</a:t>
            </a:r>
          </a:p>
          <a:p>
            <a:pPr marL="0">
              <a:lnSpc>
                <a:spcPts val="9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Execution</a:t>
            </a:r>
          </a:p>
        </p:txBody>
      </p:sp>
      <p:sp>
        <p:nvSpPr>
          <p:cNvPr id="260" name="Rectangle 260"/>
          <p:cNvSpPr/>
          <p:nvPr/>
        </p:nvSpPr>
        <p:spPr>
          <a:xfrm rot="0" flipH="0" flipV="0">
            <a:off x="9063863" y="5374748"/>
            <a:ext cx="400058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4383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Catalog</a:t>
            </a:r>
          </a:p>
          <a:p>
            <a:pPr marL="0">
              <a:lnSpc>
                <a:spcPts val="9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Approval</a:t>
            </a:r>
          </a:p>
        </p:txBody>
      </p:sp>
      <p:sp>
        <p:nvSpPr>
          <p:cNvPr id="261" name="Rectangle 261"/>
          <p:cNvSpPr/>
          <p:nvPr/>
        </p:nvSpPr>
        <p:spPr>
          <a:xfrm rot="0" flipH="0" flipV="0">
            <a:off x="8995282" y="5694788"/>
            <a:ext cx="539485" cy="2394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Decisio</a:t>
            </a:r>
            <a:r>
              <a:rPr lang="en-US" sz="803" baseline="0" b="0" i="0" dirty="0" spc="217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for</a:t>
            </a:r>
          </a:p>
          <a:p>
            <a:pPr marL="64008">
              <a:lnSpc>
                <a:spcPts val="960"/>
              </a:lnSpc>
            </a:pPr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GO LIVE</a:t>
            </a:r>
          </a:p>
        </p:txBody>
      </p:sp>
      <p:sp>
        <p:nvSpPr>
          <p:cNvPr id="262" name="Rectangle 262"/>
          <p:cNvSpPr/>
          <p:nvPr/>
        </p:nvSpPr>
        <p:spPr>
          <a:xfrm rot="0" flipH="0" flipV="0">
            <a:off x="6901560" y="6173705"/>
            <a:ext cx="4927890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1" i="0" dirty="0" spc="0">
                <a:solidFill>
                  <a:srgbClr val="FFC000"/>
                </a:solidFill>
                <a:latin typeface="Arial" pitchFamily="0" charset="1"/>
              </a:rPr>
              <a:t>Bu</a:t>
            </a:r>
            <a:r>
              <a:rPr lang="en-US" sz="803" baseline="0" b="1" i="0" dirty="0" spc="-44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803" baseline="0" b="1" i="0" dirty="0" spc="0">
                <a:solidFill>
                  <a:srgbClr val="FFC000"/>
                </a:solidFill>
                <a:latin typeface="Arial" pitchFamily="0" charset="1"/>
              </a:rPr>
              <a:t>er T</a:t>
            </a:r>
            <a:r>
              <a:rPr lang="en-US" sz="803" baseline="0" b="1" i="0" dirty="0" spc="-15">
                <a:solidFill>
                  <a:srgbClr val="FFC000"/>
                </a:solidFill>
                <a:latin typeface="Arial" pitchFamily="0" charset="1"/>
              </a:rPr>
              <a:t>e</a:t>
            </a:r>
            <a:r>
              <a:rPr lang="en-US" sz="803" baseline="0" b="1" i="0" dirty="0" spc="0">
                <a:solidFill>
                  <a:srgbClr val="FFC000"/>
                </a:solidFill>
                <a:latin typeface="Arial" pitchFamily="0" charset="1"/>
              </a:rPr>
              <a:t>sting might</a:t>
            </a:r>
            <a:r>
              <a:rPr lang="en-US" sz="803" baseline="0" b="1" i="0" dirty="0" spc="-13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803" baseline="0" b="1" i="0" dirty="0" spc="0">
                <a:solidFill>
                  <a:srgbClr val="FFC000"/>
                </a:solidFill>
                <a:latin typeface="Arial" pitchFamily="0" charset="1"/>
              </a:rPr>
              <a:t>be </a:t>
            </a:r>
            <a:r>
              <a:rPr lang="en-US" sz="803" baseline="0" b="1" i="0" dirty="0" spc="-13">
                <a:solidFill>
                  <a:srgbClr val="FFC000"/>
                </a:solidFill>
                <a:latin typeface="Arial" pitchFamily="0" charset="1"/>
              </a:rPr>
              <a:t>e</a:t>
            </a:r>
            <a:r>
              <a:rPr lang="en-US" sz="803" baseline="0" b="1" i="0" dirty="0" spc="0">
                <a:solidFill>
                  <a:srgbClr val="FFC000"/>
                </a:solidFill>
                <a:latin typeface="Arial" pitchFamily="0" charset="1"/>
              </a:rPr>
              <a:t>xtende</a:t>
            </a:r>
            <a:r>
              <a:rPr lang="en-US" sz="803" baseline="0" b="1" i="0" dirty="0" spc="229">
                <a:solidFill>
                  <a:srgbClr val="FFC000"/>
                </a:solidFill>
                <a:latin typeface="Arial" pitchFamily="0" charset="1"/>
              </a:rPr>
              <a:t>d</a:t>
            </a:r>
            <a:r>
              <a:rPr lang="en-US" sz="803" baseline="0" b="1" i="0" dirty="0" spc="0">
                <a:solidFill>
                  <a:srgbClr val="FFC000"/>
                </a:solidFill>
                <a:latin typeface="Arial" pitchFamily="0" charset="1"/>
              </a:rPr>
              <a:t>up to 8 week</a:t>
            </a:r>
            <a:r>
              <a:rPr lang="en-US" sz="803" baseline="0" b="1" i="0" dirty="0" spc="245">
                <a:solidFill>
                  <a:srgbClr val="FFC000"/>
                </a:solidFill>
                <a:latin typeface="Arial" pitchFamily="0" charset="1"/>
              </a:rPr>
              <a:t>s</a:t>
            </a:r>
            <a:r>
              <a:rPr lang="en-US" sz="803" baseline="0" b="1" i="0" dirty="0" spc="0">
                <a:solidFill>
                  <a:srgbClr val="FFC000"/>
                </a:solidFill>
                <a:latin typeface="Arial" pitchFamily="0" charset="1"/>
              </a:rPr>
              <a:t>if transac</a:t>
            </a:r>
            <a:r>
              <a:rPr lang="en-US" sz="803" baseline="0" b="1" i="0" dirty="0" spc="-15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803" baseline="0" b="1" i="0" dirty="0" spc="0">
                <a:solidFill>
                  <a:srgbClr val="FFC000"/>
                </a:solidFill>
                <a:latin typeface="Arial" pitchFamily="0" charset="1"/>
              </a:rPr>
              <a:t>ion integra</a:t>
            </a:r>
            <a:r>
              <a:rPr lang="en-US" sz="803" baseline="0" b="1" i="0" dirty="0" spc="-13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803" baseline="0" b="1" i="0" dirty="0" spc="0">
                <a:solidFill>
                  <a:srgbClr val="FFC000"/>
                </a:solidFill>
                <a:latin typeface="Arial" pitchFamily="0" charset="1"/>
              </a:rPr>
              <a:t>io</a:t>
            </a:r>
            <a:r>
              <a:rPr lang="en-US" sz="803" baseline="0" b="1" i="0" dirty="0" spc="210">
                <a:solidFill>
                  <a:srgbClr val="FFC000"/>
                </a:solidFill>
                <a:latin typeface="Arial" pitchFamily="0" charset="1"/>
              </a:rPr>
              <a:t>n</a:t>
            </a:r>
            <a:r>
              <a:rPr lang="en-US" sz="803" baseline="0" b="1" i="0" dirty="0" spc="0">
                <a:solidFill>
                  <a:srgbClr val="FFC000"/>
                </a:solidFill>
                <a:latin typeface="Arial" pitchFamily="0" charset="1"/>
              </a:rPr>
              <a:t>is requested b</a:t>
            </a:r>
            <a:r>
              <a:rPr lang="en-US" sz="803" baseline="0" b="1" i="0" dirty="0" spc="-31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803" baseline="0" b="1" i="0" dirty="0" spc="0">
                <a:solidFill>
                  <a:srgbClr val="FFC000"/>
                </a:solidFill>
                <a:latin typeface="Arial" pitchFamily="0" charset="1"/>
              </a:rPr>
              <a:t> the Supplier</a:t>
            </a:r>
          </a:p>
        </p:txBody>
      </p:sp>
      <p:sp>
        <p:nvSpPr>
          <p:cNvPr id="263" name="Rectangle 263"/>
          <p:cNvSpPr/>
          <p:nvPr/>
        </p:nvSpPr>
        <p:spPr>
          <a:xfrm rot="0" flipH="0" flipV="0">
            <a:off x="4237354" y="5501380"/>
            <a:ext cx="43903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UCB</a:t>
            </a:r>
          </a:p>
        </p:txBody>
      </p:sp>
      <p:sp>
        <p:nvSpPr>
          <p:cNvPr id="264" name="Rectangle 264"/>
          <p:cNvSpPr/>
          <p:nvPr/>
        </p:nvSpPr>
        <p:spPr>
          <a:xfrm rot="0" flipH="0" flipV="0">
            <a:off x="5599429" y="2937586"/>
            <a:ext cx="2053889" cy="1177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617599" algn="l"/>
              </a:tabLst>
            </a:pPr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Catalo</a:t>
            </a:r>
            <a:r>
              <a:rPr lang="en-US" sz="806" baseline="0" b="0" i="0" dirty="0" spc="221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Creation	</a:t>
            </a:r>
            <a:r>
              <a:rPr lang="en-US" sz="1216" baseline="58830" b="0" i="0" dirty="0" spc="0">
                <a:solidFill>
                  <a:srgbClr val="FFFFFF"/>
                </a:solidFill>
                <a:latin typeface="Arial" pitchFamily="0" charset="1"/>
              </a:rPr>
              <a:t>Uploa</a:t>
            </a:r>
            <a:r>
              <a:rPr lang="en-US" sz="1216" baseline="58830" b="0" i="0" dirty="0" spc="220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216" baseline="58830" b="0" i="0" dirty="0" spc="0">
                <a:solidFill>
                  <a:srgbClr val="FFFFFF"/>
                </a:solidFill>
                <a:latin typeface="Arial" pitchFamily="0" charset="1"/>
              </a:rPr>
              <a:t>to</a:t>
            </a:r>
          </a:p>
        </p:txBody>
      </p:sp>
      <p:sp>
        <p:nvSpPr>
          <p:cNvPr id="265" name="Rectangle 265"/>
          <p:cNvSpPr/>
          <p:nvPr/>
        </p:nvSpPr>
        <p:spPr>
          <a:xfrm rot="0" flipH="0" flipV="0">
            <a:off x="7303896" y="2982957"/>
            <a:ext cx="261907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TEST</a:t>
            </a:r>
          </a:p>
        </p:txBody>
      </p:sp>
      <p:sp>
        <p:nvSpPr>
          <p:cNvPr id="266" name="Rectangle 266"/>
          <p:cNvSpPr/>
          <p:nvPr/>
        </p:nvSpPr>
        <p:spPr>
          <a:xfrm rot="0" flipH="0" flipV="0">
            <a:off x="8232013" y="2877801"/>
            <a:ext cx="334812" cy="222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5052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Buyer</a:t>
            </a:r>
          </a:p>
          <a:p>
            <a:pPr marL="0">
              <a:lnSpc>
                <a:spcPts val="827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Testing</a:t>
            </a:r>
          </a:p>
        </p:txBody>
      </p:sp>
      <p:sp>
        <p:nvSpPr>
          <p:cNvPr id="267" name="Rectangle 267"/>
          <p:cNvSpPr/>
          <p:nvPr/>
        </p:nvSpPr>
        <p:spPr>
          <a:xfrm rot="0" flipH="0" flipV="0">
            <a:off x="9066021" y="2877801"/>
            <a:ext cx="488075" cy="222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62484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Move to</a:t>
            </a:r>
          </a:p>
          <a:p>
            <a:pPr marL="0">
              <a:lnSpc>
                <a:spcPts val="827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Production</a:t>
            </a:r>
          </a:p>
        </p:txBody>
      </p:sp>
    </p:spTree>
  </p:cSld>
  <p:clrMapOvr>
    <a:masterClrMapping/>
  </p:clrMapOvr>
</p:sld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Custom</PresentationFormat>
  <Slides>26</Slides>
  <Notes>0</Notes>
  <HiddenSlides>0</HiddenSlides>
  <ScaleCrop>false</ScaleCrop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</cp:coreProperties>
</file>