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6"/>
    <p:sldMasterId id="2147483781" r:id="rId7"/>
    <p:sldMasterId id="2147483827" r:id="rId8"/>
    <p:sldMasterId id="2147483859" r:id="rId9"/>
  </p:sldMasterIdLst>
  <p:notesMasterIdLst>
    <p:notesMasterId r:id="rId17"/>
  </p:notesMasterIdLst>
  <p:handoutMasterIdLst>
    <p:handoutMasterId r:id="rId18"/>
  </p:handoutMasterIdLst>
  <p:sldIdLst>
    <p:sldId id="447" r:id="rId10"/>
    <p:sldId id="506" r:id="rId11"/>
    <p:sldId id="263" r:id="rId12"/>
    <p:sldId id="12224" r:id="rId13"/>
    <p:sldId id="12225" r:id="rId14"/>
    <p:sldId id="12226" r:id="rId15"/>
    <p:sldId id="265" r:id="rId16"/>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20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Eastman" initials="JE" lastIdx="7" clrIdx="0">
    <p:extLst>
      <p:ext uri="{19B8F6BF-5375-455C-9EA6-DF929625EA0E}">
        <p15:presenceInfo xmlns:p15="http://schemas.microsoft.com/office/powerpoint/2012/main" userId="S-1-5-21-2328653955-3785509041-3437336731-12962" providerId="AD"/>
      </p:ext>
    </p:extLst>
  </p:cmAuthor>
  <p:cmAuthor id="2" name="Jackson, Amy" initials="JA" lastIdx="10" clrIdx="1">
    <p:extLst>
      <p:ext uri="{19B8F6BF-5375-455C-9EA6-DF929625EA0E}">
        <p15:presenceInfo xmlns:p15="http://schemas.microsoft.com/office/powerpoint/2012/main" userId="S::amy.jackson@sap.com::8b18c83c-4d21-405f-a31e-bf19eb78d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D9B40-913F-45F7-9D3C-401A6F36911C}" v="24" dt="2021-03-25T14:50:43.43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4" autoAdjust="0"/>
    <p:restoredTop sz="88485"/>
  </p:normalViewPr>
  <p:slideViewPr>
    <p:cSldViewPr snapToGrid="0">
      <p:cViewPr varScale="1">
        <p:scale>
          <a:sx n="117" d="100"/>
          <a:sy n="117" d="100"/>
        </p:scale>
        <p:origin x="184" y="888"/>
      </p:cViewPr>
      <p:guideLst>
        <p:guide pos="200"/>
        <p:guide orient="horz" pos="2160"/>
      </p:guideLst>
    </p:cSldViewPr>
  </p:slideViewPr>
  <p:notesTextViewPr>
    <p:cViewPr>
      <p:scale>
        <a:sx n="1" d="1"/>
        <a:sy n="1" d="1"/>
      </p:scale>
      <p:origin x="0" y="0"/>
    </p:cViewPr>
  </p:notesTextViewPr>
  <p:sorterViewPr>
    <p:cViewPr>
      <p:scale>
        <a:sx n="100" d="100"/>
        <a:sy n="100" d="100"/>
      </p:scale>
      <p:origin x="0" y="-326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246106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1179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a:p>
        </p:txBody>
      </p:sp>
    </p:spTree>
    <p:extLst>
      <p:ext uri="{BB962C8B-B14F-4D97-AF65-F5344CB8AC3E}">
        <p14:creationId xmlns:p14="http://schemas.microsoft.com/office/powerpoint/2010/main" val="55815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a:p>
        </p:txBody>
      </p:sp>
    </p:spTree>
    <p:extLst>
      <p:ext uri="{BB962C8B-B14F-4D97-AF65-F5344CB8AC3E}">
        <p14:creationId xmlns:p14="http://schemas.microsoft.com/office/powerpoint/2010/main" val="119903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Full Image">
    <p:bg>
      <p:bgRef idx="1001">
        <a:schemeClr val="bg1"/>
      </p:bgRef>
    </p:bg>
    <p:spTree>
      <p:nvGrpSpPr>
        <p:cNvPr id="1" name=""/>
        <p:cNvGrpSpPr/>
        <p:nvPr/>
      </p:nvGrpSpPr>
      <p:grpSpPr>
        <a:xfrm>
          <a:off x="0" y="0"/>
          <a:ext cx="0" cy="0"/>
          <a:chOff x="0" y="0"/>
          <a:chExt cx="0" cy="0"/>
        </a:xfrm>
      </p:grpSpPr>
      <p:sp>
        <p:nvSpPr>
          <p:cNvPr id="5" name="Title Image Placeholder" descr="Placeholder title image" title="Title image"/>
          <p:cNvSpPr>
            <a:spLocks noGrp="1"/>
          </p:cNvSpPr>
          <p:nvPr>
            <p:ph type="pic" sz="quarter" idx="12" hasCustomPrompt="1"/>
          </p:nvPr>
        </p:nvSpPr>
        <p:spPr bwMode="gray">
          <a:xfrm>
            <a:off x="1" y="0"/>
            <a:ext cx="12193200" cy="6858000"/>
          </a:xfrm>
          <a:solidFill>
            <a:schemeClr val="tx2"/>
          </a:solidFill>
        </p:spPr>
        <p:txBody>
          <a:bodyPr tIns="504000"/>
          <a:lstStyle>
            <a:lvl1pPr algn="ctr">
              <a:defRPr sz="1600">
                <a:solidFill>
                  <a:schemeClr val="tx1"/>
                </a:solidFill>
              </a:defRPr>
            </a:lvl1pPr>
          </a:lstStyle>
          <a:p>
            <a:r>
              <a:rPr lang="en-US"/>
              <a:t>Click to insert title image or illustration</a:t>
            </a:r>
          </a:p>
        </p:txBody>
      </p:sp>
      <p:sp>
        <p:nvSpPr>
          <p:cNvPr id="13" name="Classification"/>
          <p:cNvSpPr txBox="1"/>
          <p:nvPr userDrawn="1"/>
        </p:nvSpPr>
        <p:spPr>
          <a:xfrm>
            <a:off x="288000" y="5503217"/>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ja-JP" sz="900">
                <a:solidFill>
                  <a:schemeClr val="bg1"/>
                </a:solidFill>
              </a:rPr>
              <a:t>社外秘</a:t>
            </a:r>
          </a:p>
        </p:txBody>
      </p:sp>
      <p:sp>
        <p:nvSpPr>
          <p:cNvPr id="19" name="Speaker"/>
          <p:cNvSpPr>
            <a:spLocks noGrp="1"/>
          </p:cNvSpPr>
          <p:nvPr userDrawn="1">
            <p:ph type="subTitle" idx="1" hasCustomPrompt="1"/>
          </p:nvPr>
        </p:nvSpPr>
        <p:spPr bwMode="black">
          <a:xfrm>
            <a:off x="288000" y="4783632"/>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bg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2916666"/>
            <a:ext cx="11626188" cy="997196"/>
          </a:xfrm>
        </p:spPr>
        <p:txBody>
          <a:bodyPr vert="horz" wrap="square" lIns="0" tIns="0" rIns="0" bIns="0" rtlCol="0">
            <a:noAutofit/>
          </a:bodyPr>
          <a:lstStyle>
            <a:lvl1pPr>
              <a:lnSpc>
                <a:spcPct val="90000"/>
              </a:lnSpc>
              <a:defRPr lang="de-DE" sz="3600" dirty="0">
                <a:solidFill>
                  <a:schemeClr val="bg1"/>
                </a:solidFill>
                <a:latin typeface="+mn-lt"/>
                <a:ea typeface="+mn-ea"/>
                <a:cs typeface="+mn-cs"/>
              </a:defRPr>
            </a:lvl1pPr>
          </a:lstStyle>
          <a:p>
            <a:pPr lvl="0"/>
            <a:r>
              <a:rPr lang="en-US"/>
              <a:t>Presentation Title </a:t>
            </a:r>
            <a:br>
              <a:rPr lang="en-US"/>
            </a:br>
            <a:r>
              <a:rPr lang="en-US"/>
              <a:t>Goes Here and Here.</a:t>
            </a:r>
          </a:p>
        </p:txBody>
      </p:sp>
      <p:pic>
        <p:nvPicPr>
          <p:cNvPr id="10" name="SAP Logo" descr="SAP Logo" title="SAP Logo">
            <a:extLst>
              <a:ext uri="{FF2B5EF4-FFF2-40B4-BE49-F238E27FC236}">
                <a16:creationId xmlns:a16="http://schemas.microsoft.com/office/drawing/2014/main" id="{BA75D32D-7A05-4518-9E37-3FD3C0C162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548020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4" pos="1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right">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3 left">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0"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4598414"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4598416"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3278753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2562" userDrawn="1">
          <p15:clr>
            <a:srgbClr val="FBAE40"/>
          </p15:clr>
        </p15:guide>
        <p15:guide id="4" pos="2897" userDrawn="1">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 whit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ja-JP" sz="900"/>
              <a:t>社外秘</a:t>
            </a:r>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0" y="-1006"/>
            <a:ext cx="12193200" cy="3430006"/>
          </a:xfrm>
          <a:noFill/>
        </p:spPr>
        <p:txBody>
          <a:bodyPr tIns="504000"/>
          <a:lstStyle>
            <a:lvl1pPr algn="ctr">
              <a:defRPr sz="1600">
                <a:solidFill>
                  <a:schemeClr val="tx1"/>
                </a:solidFill>
              </a:defRPr>
            </a:lvl1pPr>
          </a:lstStyle>
          <a:p>
            <a:r>
              <a:rPr lang="en-US"/>
              <a:t>Click to insert title image or illustration</a:t>
            </a:r>
          </a:p>
        </p:txBody>
      </p:sp>
      <p:pic>
        <p:nvPicPr>
          <p:cNvPr id="7" name="SAP Logo" descr="SAP Logo" title="SAP Logo">
            <a:extLst>
              <a:ext uri="{FF2B5EF4-FFF2-40B4-BE49-F238E27FC236}">
                <a16:creationId xmlns:a16="http://schemas.microsoft.com/office/drawing/2014/main" id="{9E14AD05-E61C-467E-850B-B0A0E0833A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3" y="6217668"/>
            <a:ext cx="1963635" cy="360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with Image 1/2 right">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with Image 1/2 left">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0"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6579175"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6579177"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981185091"/>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4141" userDrawn="1">
          <p15:clr>
            <a:srgbClr val="FBAE40"/>
          </p15:clr>
        </p15:guide>
        <p15:guide id="7" pos="31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 black">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 white">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8" name="SAP Logo" descr="SAP Logo" title="SAP Logo">
            <a:extLst>
              <a:ext uri="{FF2B5EF4-FFF2-40B4-BE49-F238E27FC236}">
                <a16:creationId xmlns:a16="http://schemas.microsoft.com/office/drawing/2014/main" id="{FAADB921-0020-4D13-8B78-1DF94C0DEF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Tree>
    <p:extLst>
      <p:ext uri="{BB962C8B-B14F-4D97-AF65-F5344CB8AC3E}">
        <p14:creationId xmlns:p14="http://schemas.microsoft.com/office/powerpoint/2010/main" val="387853234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with Image - black">
    <p:bg>
      <p:bgRef idx="1001">
        <a:schemeClr val="bg1"/>
      </p:bgRef>
    </p:bg>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530689E5-8382-E341-826A-79E390E4E0A1}"/>
              </a:ext>
            </a:extLst>
          </p:cNvPr>
          <p:cNvSpPr>
            <a:spLocks noGrp="1"/>
          </p:cNvSpPr>
          <p:nvPr>
            <p:ph type="pic" sz="quarter" idx="11"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2" name="Thank you"/>
          <p:cNvSpPr>
            <a:spLocks noGrp="1"/>
          </p:cNvSpPr>
          <p:nvPr>
            <p:ph type="ctrTitle" hasCustomPrompt="1"/>
          </p:nvPr>
        </p:nvSpPr>
        <p:spPr bwMode="gray">
          <a:xfrm>
            <a:off x="504000" y="2778974"/>
            <a:ext cx="5114922" cy="923116"/>
          </a:xfrm>
        </p:spPr>
        <p:txBody>
          <a:bodyPr anchor="t" anchorCtr="0">
            <a:noAutofit/>
          </a:bodyPr>
          <a:lstStyle>
            <a:lvl1pPr>
              <a:defRPr sz="5500">
                <a:solidFill>
                  <a:schemeClr val="accent1"/>
                </a:solidFill>
                <a:latin typeface="+mj-lt"/>
              </a:defRPr>
            </a:lvl1pPr>
          </a:lstStyle>
          <a:p>
            <a:r>
              <a:rPr lang="en-US"/>
              <a:t>Thank you.</a:t>
            </a:r>
            <a:endParaRPr lang="de-DE"/>
          </a:p>
        </p:txBody>
      </p:sp>
      <p:sp>
        <p:nvSpPr>
          <p:cNvPr id="12" name="Contact information">
            <a:extLst>
              <a:ext uri="{FF2B5EF4-FFF2-40B4-BE49-F238E27FC236}">
                <a16:creationId xmlns:a16="http://schemas.microsoft.com/office/drawing/2014/main" id="{2B47B534-80FD-604B-8BC3-3B2280CB3B44}"/>
              </a:ext>
            </a:extLst>
          </p:cNvPr>
          <p:cNvSpPr>
            <a:spLocks noGrp="1"/>
          </p:cNvSpPr>
          <p:nvPr>
            <p:ph type="body" sz="quarter" idx="10" hasCustomPrompt="1"/>
          </p:nvPr>
        </p:nvSpPr>
        <p:spPr>
          <a:xfrm>
            <a:off x="504000" y="4217452"/>
            <a:ext cx="5114922" cy="2136548"/>
          </a:xfrm>
        </p:spPr>
        <p:txBody>
          <a:bodyPr anchor="t" anchorCtr="0">
            <a:noAutofit/>
          </a:bodyPr>
          <a:lstStyle>
            <a:lvl1pPr>
              <a:lnSpc>
                <a:spcPct val="100000"/>
              </a:lnSpc>
              <a:spcBef>
                <a:spcPts val="0"/>
              </a:spcBef>
              <a:spcAft>
                <a:spcPts val="0"/>
              </a:spcAft>
              <a:defRPr sz="1600" b="0">
                <a:solidFill>
                  <a:schemeClr val="tx1"/>
                </a:solidFill>
              </a:defRPr>
            </a:lvl1pPr>
            <a:lvl2pPr marL="0" indent="0">
              <a:spcBef>
                <a:spcPts val="0"/>
              </a:spcBef>
              <a:buNone/>
              <a:defRPr sz="1600" b="0">
                <a:solidFill>
                  <a:schemeClr val="tx1"/>
                </a:solidFill>
              </a:defRPr>
            </a:lvl2pPr>
          </a:lstStyle>
          <a:p>
            <a:r>
              <a:rPr lang="en-US"/>
              <a:t>Contact Information:</a:t>
            </a:r>
          </a:p>
          <a:p>
            <a:endParaRPr lang="en-US"/>
          </a:p>
          <a:p>
            <a:r>
              <a:rPr lang="en-US"/>
              <a:t>F Name L Name</a:t>
            </a:r>
          </a:p>
          <a:p>
            <a:r>
              <a:rPr lang="en-US"/>
              <a:t>Title</a:t>
            </a:r>
          </a:p>
          <a:p>
            <a:r>
              <a:rPr lang="en-US"/>
              <a:t>Address</a:t>
            </a:r>
          </a:p>
          <a:p>
            <a:r>
              <a:rPr lang="en-US"/>
              <a:t>Phone Number</a:t>
            </a:r>
          </a:p>
          <a:p>
            <a:endParaRPr lang="en-US"/>
          </a:p>
        </p:txBody>
      </p:sp>
      <p:pic>
        <p:nvPicPr>
          <p:cNvPr id="9" name="SAP Logo" descr="SAP Logo" title="SAP Logo">
            <a:extLst>
              <a:ext uri="{FF2B5EF4-FFF2-40B4-BE49-F238E27FC236}">
                <a16:creationId xmlns:a16="http://schemas.microsoft.com/office/drawing/2014/main" id="{140A20A9-ABCD-44B4-9E30-A4E7CA2739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943" y="5995177"/>
            <a:ext cx="1963636" cy="360000"/>
          </a:xfrm>
          <a:prstGeom prst="rect">
            <a:avLst/>
          </a:prstGeom>
        </p:spPr>
      </p:pic>
    </p:spTree>
    <p:extLst>
      <p:ext uri="{BB962C8B-B14F-4D97-AF65-F5344CB8AC3E}">
        <p14:creationId xmlns:p14="http://schemas.microsoft.com/office/powerpoint/2010/main" val="274326787"/>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with Image - white">
    <p:bg>
      <p:bgRef idx="1001">
        <a:schemeClr val="bg1"/>
      </p:bgRef>
    </p:bg>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530689E5-8382-E341-826A-79E390E4E0A1}"/>
              </a:ext>
            </a:extLst>
          </p:cNvPr>
          <p:cNvSpPr>
            <a:spLocks noGrp="1"/>
          </p:cNvSpPr>
          <p:nvPr>
            <p:ph type="pic" sz="quarter" idx="11"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8" name="Contact information">
            <a:extLst>
              <a:ext uri="{FF2B5EF4-FFF2-40B4-BE49-F238E27FC236}">
                <a16:creationId xmlns:a16="http://schemas.microsoft.com/office/drawing/2014/main" id="{C63FB349-3B81-4C4E-BDCC-8D1D1504807A}"/>
              </a:ext>
            </a:extLst>
          </p:cNvPr>
          <p:cNvSpPr>
            <a:spLocks noGrp="1"/>
          </p:cNvSpPr>
          <p:nvPr>
            <p:ph type="body" sz="quarter" idx="10" hasCustomPrompt="1"/>
          </p:nvPr>
        </p:nvSpPr>
        <p:spPr>
          <a:xfrm>
            <a:off x="504000" y="4217452"/>
            <a:ext cx="5114922" cy="2136548"/>
          </a:xfrm>
        </p:spPr>
        <p:txBody>
          <a:bodyPr anchor="t" anchorCtr="0">
            <a:noAutofit/>
          </a:bodyPr>
          <a:lstStyle>
            <a:lvl1pPr>
              <a:lnSpc>
                <a:spcPct val="100000"/>
              </a:lnSpc>
              <a:spcBef>
                <a:spcPts val="0"/>
              </a:spcBef>
              <a:spcAft>
                <a:spcPts val="0"/>
              </a:spcAft>
              <a:defRPr sz="1600" b="0">
                <a:solidFill>
                  <a:schemeClr val="tx1"/>
                </a:solidFill>
              </a:defRPr>
            </a:lvl1pPr>
            <a:lvl2pPr marL="0" indent="0">
              <a:spcBef>
                <a:spcPts val="0"/>
              </a:spcBef>
              <a:buNone/>
              <a:defRPr sz="1600" b="0">
                <a:solidFill>
                  <a:schemeClr val="tx1"/>
                </a:solidFill>
              </a:defRPr>
            </a:lvl2pPr>
          </a:lstStyle>
          <a:p>
            <a:r>
              <a:rPr lang="en-US"/>
              <a:t>Contact Information:</a:t>
            </a:r>
          </a:p>
          <a:p>
            <a:endParaRPr lang="en-US"/>
          </a:p>
          <a:p>
            <a:r>
              <a:rPr lang="en-US"/>
              <a:t>F Name L Name</a:t>
            </a:r>
          </a:p>
          <a:p>
            <a:r>
              <a:rPr lang="en-US"/>
              <a:t>Title</a:t>
            </a:r>
          </a:p>
          <a:p>
            <a:r>
              <a:rPr lang="en-US"/>
              <a:t>Address</a:t>
            </a:r>
          </a:p>
          <a:p>
            <a:r>
              <a:rPr lang="en-US"/>
              <a:t>Phone Number</a:t>
            </a:r>
          </a:p>
          <a:p>
            <a:endParaRPr lang="en-US"/>
          </a:p>
        </p:txBody>
      </p:sp>
      <p:sp>
        <p:nvSpPr>
          <p:cNvPr id="10" name="Thank you">
            <a:extLst>
              <a:ext uri="{FF2B5EF4-FFF2-40B4-BE49-F238E27FC236}">
                <a16:creationId xmlns:a16="http://schemas.microsoft.com/office/drawing/2014/main" id="{03529D57-DC13-0D42-BD99-F222DBE39294}"/>
              </a:ext>
            </a:extLst>
          </p:cNvPr>
          <p:cNvSpPr>
            <a:spLocks noGrp="1"/>
          </p:cNvSpPr>
          <p:nvPr>
            <p:ph type="ctrTitle" hasCustomPrompt="1"/>
          </p:nvPr>
        </p:nvSpPr>
        <p:spPr bwMode="gray">
          <a:xfrm>
            <a:off x="504000" y="2778974"/>
            <a:ext cx="5114922"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9" name="SAP Logo" descr="SAP Logo" title="SAP Logo">
            <a:extLst>
              <a:ext uri="{FF2B5EF4-FFF2-40B4-BE49-F238E27FC236}">
                <a16:creationId xmlns:a16="http://schemas.microsoft.com/office/drawing/2014/main" id="{6F15783D-23D3-4A0D-A9F9-D966B903E0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943" y="5995177"/>
            <a:ext cx="1963636" cy="360000"/>
          </a:xfrm>
          <a:prstGeom prst="rect">
            <a:avLst/>
          </a:prstGeom>
        </p:spPr>
      </p:pic>
    </p:spTree>
    <p:extLst>
      <p:ext uri="{BB962C8B-B14F-4D97-AF65-F5344CB8AC3E}">
        <p14:creationId xmlns:p14="http://schemas.microsoft.com/office/powerpoint/2010/main" val="94266167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 black">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ja-JP" sz="900"/>
              <a:t>社外秘</a:t>
            </a:r>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4220644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 Full Bleed Image">
    <p:bg>
      <p:bgRef idx="1001">
        <a:schemeClr val="bg1"/>
      </p:bgRef>
    </p:bg>
    <p:spTree>
      <p:nvGrpSpPr>
        <p:cNvPr id="1" name=""/>
        <p:cNvGrpSpPr/>
        <p:nvPr/>
      </p:nvGrpSpPr>
      <p:grpSpPr>
        <a:xfrm>
          <a:off x="0" y="0"/>
          <a:ext cx="0" cy="0"/>
          <a:chOff x="0" y="0"/>
          <a:chExt cx="0" cy="0"/>
        </a:xfrm>
      </p:grpSpPr>
      <p:sp>
        <p:nvSpPr>
          <p:cNvPr id="7" name="Picture Placeholder full image">
            <a:extLst>
              <a:ext uri="{FF2B5EF4-FFF2-40B4-BE49-F238E27FC236}">
                <a16:creationId xmlns:a16="http://schemas.microsoft.com/office/drawing/2014/main" id="{530689E5-8382-E341-826A-79E390E4E0A1}"/>
              </a:ext>
            </a:extLst>
          </p:cNvPr>
          <p:cNvSpPr>
            <a:spLocks noGrp="1"/>
          </p:cNvSpPr>
          <p:nvPr>
            <p:ph type="pic" sz="quarter" idx="11" hasCustomPrompt="1"/>
          </p:nvPr>
        </p:nvSpPr>
        <p:spPr bwMode="gray">
          <a:xfrm>
            <a:off x="0"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2" name="Thank you"/>
          <p:cNvSpPr>
            <a:spLocks noGrp="1"/>
          </p:cNvSpPr>
          <p:nvPr>
            <p:ph type="ctrTitle" hasCustomPrompt="1"/>
          </p:nvPr>
        </p:nvSpPr>
        <p:spPr bwMode="gray">
          <a:xfrm>
            <a:off x="504000" y="2778974"/>
            <a:ext cx="5114922" cy="923116"/>
          </a:xfrm>
        </p:spPr>
        <p:txBody>
          <a:bodyPr anchor="t" anchorCtr="0">
            <a:noAutofit/>
          </a:bodyPr>
          <a:lstStyle>
            <a:lvl1pPr>
              <a:defRPr sz="5500">
                <a:solidFill>
                  <a:schemeClr val="accent1"/>
                </a:solidFill>
                <a:latin typeface="+mj-lt"/>
              </a:defRPr>
            </a:lvl1pPr>
          </a:lstStyle>
          <a:p>
            <a:r>
              <a:rPr lang="en-US"/>
              <a:t>Thank you.</a:t>
            </a:r>
            <a:endParaRPr lang="de-DE"/>
          </a:p>
        </p:txBody>
      </p:sp>
      <p:sp>
        <p:nvSpPr>
          <p:cNvPr id="12" name="Contact information">
            <a:extLst>
              <a:ext uri="{FF2B5EF4-FFF2-40B4-BE49-F238E27FC236}">
                <a16:creationId xmlns:a16="http://schemas.microsoft.com/office/drawing/2014/main" id="{2B47B534-80FD-604B-8BC3-3B2280CB3B44}"/>
              </a:ext>
            </a:extLst>
          </p:cNvPr>
          <p:cNvSpPr>
            <a:spLocks noGrp="1"/>
          </p:cNvSpPr>
          <p:nvPr>
            <p:ph type="body" sz="quarter" idx="10" hasCustomPrompt="1"/>
          </p:nvPr>
        </p:nvSpPr>
        <p:spPr>
          <a:xfrm>
            <a:off x="504000" y="4217452"/>
            <a:ext cx="5114922" cy="2136548"/>
          </a:xfrm>
        </p:spPr>
        <p:txBody>
          <a:bodyPr anchor="t" anchorCtr="0">
            <a:noAutofit/>
          </a:bodyPr>
          <a:lstStyle>
            <a:lvl1pPr>
              <a:lnSpc>
                <a:spcPct val="100000"/>
              </a:lnSpc>
              <a:spcBef>
                <a:spcPts val="0"/>
              </a:spcBef>
              <a:spcAft>
                <a:spcPts val="0"/>
              </a:spcAft>
              <a:defRPr sz="1600" b="0">
                <a:solidFill>
                  <a:schemeClr val="tx1"/>
                </a:solidFill>
              </a:defRPr>
            </a:lvl1pPr>
            <a:lvl2pPr marL="0" indent="0">
              <a:spcBef>
                <a:spcPts val="0"/>
              </a:spcBef>
              <a:buNone/>
              <a:defRPr sz="1600" b="0">
                <a:solidFill>
                  <a:schemeClr val="tx1"/>
                </a:solidFill>
              </a:defRPr>
            </a:lvl2pPr>
          </a:lstStyle>
          <a:p>
            <a:r>
              <a:rPr lang="en-US"/>
              <a:t>Contact Information:</a:t>
            </a:r>
          </a:p>
          <a:p>
            <a:endParaRPr lang="en-US"/>
          </a:p>
          <a:p>
            <a:r>
              <a:rPr lang="en-US"/>
              <a:t>F Name L Name</a:t>
            </a:r>
          </a:p>
          <a:p>
            <a:r>
              <a:rPr lang="en-US"/>
              <a:t>Title</a:t>
            </a:r>
          </a:p>
          <a:p>
            <a:r>
              <a:rPr lang="en-US"/>
              <a:t>Address</a:t>
            </a:r>
          </a:p>
          <a:p>
            <a:r>
              <a:rPr lang="en-US"/>
              <a:t>Phone Number</a:t>
            </a:r>
          </a:p>
          <a:p>
            <a:endParaRPr lang="en-US"/>
          </a:p>
        </p:txBody>
      </p:sp>
      <p:pic>
        <p:nvPicPr>
          <p:cNvPr id="9" name="SAP Logo" descr="SAP Logo" title="SAP Logo">
            <a:extLst>
              <a:ext uri="{FF2B5EF4-FFF2-40B4-BE49-F238E27FC236}">
                <a16:creationId xmlns:a16="http://schemas.microsoft.com/office/drawing/2014/main" id="{A5779511-FB6F-4814-A9A1-A46F07F9DA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943" y="5995177"/>
            <a:ext cx="1963636" cy="360000"/>
          </a:xfrm>
          <a:prstGeom prst="rect">
            <a:avLst/>
          </a:prstGeom>
        </p:spPr>
      </p:pic>
    </p:spTree>
    <p:extLst>
      <p:ext uri="{BB962C8B-B14F-4D97-AF65-F5344CB8AC3E}">
        <p14:creationId xmlns:p14="http://schemas.microsoft.com/office/powerpoint/2010/main" val="865913630"/>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1" name="SAP Logo" descr="SAP Logo" title="SAP Logo">
            <a:extLst>
              <a:ext uri="{FF2B5EF4-FFF2-40B4-BE49-F238E27FC236}">
                <a16:creationId xmlns:a16="http://schemas.microsoft.com/office/drawing/2014/main" id="{2C4CC2B0-1476-9A42-9473-0529343404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18" name="Copyright information English">
            <a:extLst>
              <a:ext uri="{FF2B5EF4-FFF2-40B4-BE49-F238E27FC236}">
                <a16:creationId xmlns:a16="http://schemas.microsoft.com/office/drawing/2014/main" id="{51251951-B1BD-964B-B233-9C1117C24EBB}"/>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800" b="0" noProof="0"/>
              <a:t>© 2021 SAP SE or an SAP affiliate company.All rights reserved.</a:t>
            </a:r>
          </a:p>
          <a:p>
            <a:pPr>
              <a:spcBef>
                <a:spcPts val="600"/>
              </a:spcBef>
            </a:pPr>
            <a:r>
              <a:rPr lang="ja-JP" sz="800">
                <a:solidFill>
                  <a:schemeClr val="tx1"/>
                </a:solidFill>
                <a:latin typeface="Arial"/>
                <a:ea typeface="MS PGothic" panose="020B0604020202020204" pitchFamily="34" charset="-128"/>
                <a:cs typeface="+mn-cs"/>
              </a:rPr>
              <a:t>本書のいかなる部分も、SAP SE 又は SAP の関連会社の明示的な許可なくして、いかなる形式でも、いかなる目的にも複製又は伝送することはできません。</a:t>
            </a:r>
          </a:p>
          <a:p>
            <a:pPr>
              <a:spcBef>
                <a:spcPts val="600"/>
              </a:spcBef>
            </a:pPr>
            <a:r>
              <a:rPr lang="ja-JP" sz="800">
                <a:solidFill>
                  <a:schemeClr val="tx1"/>
                </a:solidFill>
                <a:latin typeface="Arial"/>
                <a:ea typeface="MS PGothic" panose="020B0604020202020204" pitchFamily="34" charset="-128"/>
                <a:cs typeface="+mn-cs"/>
              </a:rPr>
              <a:t>本書に記載された情報は、予告なしに変更されることがあります。SAP SE 及びその頒布業者によって販売される一部のソフトウェア製品には、他のソフトウェアベンダーの専有ソフトウェアコンポーネントが含まれています。製品仕様は、国ごとに変わる場合があります。</a:t>
            </a:r>
          </a:p>
          <a:p>
            <a:pPr>
              <a:spcBef>
                <a:spcPts val="600"/>
              </a:spcBef>
            </a:pPr>
            <a:r>
              <a:rPr lang="ja-JP" sz="800">
                <a:solidFill>
                  <a:schemeClr val="tx1"/>
                </a:solidFill>
                <a:latin typeface="Arial"/>
                <a:ea typeface="MS PGothic" panose="020B0604020202020204" pitchFamily="34" charset="-128"/>
                <a:cs typeface="+mn-cs"/>
              </a:rPr>
              <a:t>これらの文書は、いかなる種類の表明又は保証もなしで、情報提供のみを目的として、SAP SE 又はその関連会社によって提供され、SAP 又はその関連会社は、これら文書に関する誤記脱落等の過失に対する責任を負うものではありません。SAP 又はその関連会社の製品及びサービスに対する唯一の保証は、当該製品及びサービスに伴う明示的保証がある場合に、これに規定されたものに限られます。本書のいかなる記述も、追加の保証となるものではありません。 </a:t>
            </a:r>
          </a:p>
          <a:p>
            <a:pPr>
              <a:spcBef>
                <a:spcPts val="600"/>
              </a:spcBef>
            </a:pPr>
            <a:r>
              <a:rPr lang="ja-JP" sz="800">
                <a:solidFill>
                  <a:schemeClr val="tx1"/>
                </a:solidFill>
                <a:latin typeface="Arial"/>
                <a:ea typeface="MS PGothic" panose="020B0604020202020204" pitchFamily="34" charset="-128"/>
                <a:cs typeface="+mn-cs"/>
              </a:rPr>
              <a:t>特に、SAP SE 又はその関連会社は、本書若しくは関連の提示物に記載される業務を遂行する、又はそこに記述される機能を開発若しくはリリースする義務を負いません。本書、若しくは関連の提示物、及び SAP SE 若しくはその関連会社の戦略並びに将来の開発物、製品、及び/又はプラットフォームの方向性並びに機能はすべて、変更となる可能性があり、SAP SE 若しくはその関連会社により随時、予告なしで変更される場合があります。本書に記載する情報は、何らかの具体物、コード、若しくは機能を提供するという確約、約束、又は法的義務には当たりません。</a:t>
            </a:r>
            <a:r>
              <a:rPr lang="ja-JP" sz="800" baseline="0">
                <a:solidFill>
                  <a:schemeClr val="tx1"/>
                </a:solidFill>
                <a:latin typeface="Arial"/>
                <a:ea typeface="MS PGothic" panose="020B0604020202020204" pitchFamily="34" charset="-128"/>
                <a:cs typeface="+mn-cs"/>
              </a:rPr>
              <a:t>将来の見通しに関する記述はすべて、さまざまな</a:t>
            </a:r>
            <a:r>
              <a:rPr lang="ja-JP" sz="800">
                <a:solidFill>
                  <a:schemeClr val="tx1"/>
                </a:solidFill>
                <a:latin typeface="Arial"/>
                <a:ea typeface="MS PGothic" panose="020B0604020202020204" pitchFamily="34" charset="-128"/>
                <a:cs typeface="+mn-cs"/>
              </a:rPr>
              <a:t>リスクや不確定要素を伴うものであり、実際の結果は、予測とは大きく異なるものとなる可能性があります。読者は、これらの将来の見通しに関する記述に過剰に依存しないよう注意が求められ、購入の決定を行う際にはこれらに依拠するべきではありません。</a:t>
            </a:r>
          </a:p>
          <a:p>
            <a:pPr>
              <a:spcBef>
                <a:spcPts val="600"/>
              </a:spcBef>
            </a:pPr>
            <a:r>
              <a:rPr lang="ja-JP" sz="800">
                <a:solidFill>
                  <a:schemeClr val="tx1"/>
                </a:solidFill>
                <a:latin typeface="Arial"/>
                <a:ea typeface="MS PGothic" panose="020B0604020202020204" pitchFamily="34" charset="-128"/>
                <a:cs typeface="+mn-cs"/>
              </a:rPr>
              <a:t>本書に記載される SAP 及びその他の SAP の製品やサービス、並びにそれらの個々のロゴは、ドイツ及びその他の国における SAP SE (又は SAP の関連会社) の商標若しくは登録商標です。本書に記載されたその他すべての製品およびサービス名は、それぞれの企業の商標です。 </a:t>
            </a:r>
          </a:p>
          <a:p>
            <a:pPr>
              <a:spcBef>
                <a:spcPts val="600"/>
              </a:spcBef>
            </a:pPr>
            <a:r>
              <a:rPr lang="ja-JP" sz="800">
                <a:solidFill>
                  <a:schemeClr val="tx1"/>
                </a:solidFill>
                <a:latin typeface="Arial"/>
                <a:ea typeface="MS PGothic" panose="020B0604020202020204" pitchFamily="34" charset="-128"/>
                <a:cs typeface="+mn-cs"/>
              </a:rPr>
              <a:t>商標に関する詳細の情報や通知に関しては、</a:t>
            </a:r>
            <a:r>
              <a:rPr lang="ja-JP" sz="800">
                <a:solidFill>
                  <a:schemeClr val="tx1"/>
                </a:solidFill>
                <a:latin typeface="Arial"/>
                <a:ea typeface="MS PGothic" panose="020B0604020202020204" pitchFamily="34" charset="-128"/>
                <a:cs typeface="+mn-cs"/>
                <a:hlinkClick r:id="rId3"/>
              </a:rPr>
              <a:t>www.sap.com/copyright</a:t>
            </a:r>
            <a:r>
              <a:rPr lang="ja-JP" sz="800">
                <a:solidFill>
                  <a:schemeClr val="tx1"/>
                </a:solidFill>
                <a:latin typeface="Arial"/>
                <a:ea typeface="MS PGothic" panose="020B0604020202020204" pitchFamily="34" charset="-128"/>
                <a:cs typeface="+mn-cs"/>
              </a:rPr>
              <a:t> をご覧ください。</a:t>
            </a:r>
          </a:p>
        </p:txBody>
      </p:sp>
      <p:sp>
        <p:nvSpPr>
          <p:cNvPr id="19" name="www.sap.com - contact SAP link">
            <a:hlinkClick r:id="rId4" tooltip="www.sap.com/contactsap"/>
            <a:extLst>
              <a:ext uri="{FF2B5EF4-FFF2-40B4-BE49-F238E27FC236}">
                <a16:creationId xmlns:a16="http://schemas.microsoft.com/office/drawing/2014/main" id="{CFECA36A-B0D4-D249-B578-7A75320829F7}"/>
              </a:ext>
            </a:extLst>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1">
                <a:solidFill>
                  <a:schemeClr val="accent1"/>
                </a:solidFill>
                <a:latin typeface="Arial"/>
                <a:ea typeface="MS PGothic" panose="020B0604020202020204" pitchFamily="34" charset="-128"/>
                <a:cs typeface="+mn-cs"/>
              </a:rPr>
              <a:t>www.sap.com</a:t>
            </a:r>
            <a:r>
              <a:rPr lang="ja-JP" sz="1100" b="1">
                <a:solidFill>
                  <a:schemeClr val="tx1"/>
                </a:solidFill>
                <a:latin typeface="Arial"/>
                <a:ea typeface="MS PGothic" panose="020B0604020202020204" pitchFamily="34" charset="-128"/>
                <a:cs typeface="+mn-cs"/>
              </a:rPr>
              <a:t>/contactsap</a:t>
            </a:r>
          </a:p>
        </p:txBody>
      </p:sp>
      <p:pic>
        <p:nvPicPr>
          <p:cNvPr id="20" name="Linkedin icon with link">
            <a:hlinkClick r:id="rId5"/>
            <a:extLst>
              <a:ext uri="{FF2B5EF4-FFF2-40B4-BE49-F238E27FC236}">
                <a16:creationId xmlns:a16="http://schemas.microsoft.com/office/drawing/2014/main" id="{DF51392E-7F2A-DE4E-98FE-47EB7A234AA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57487" y="1749959"/>
            <a:ext cx="361809" cy="361809"/>
          </a:xfrm>
          <a:prstGeom prst="rect">
            <a:avLst/>
          </a:prstGeom>
        </p:spPr>
      </p:pic>
      <p:pic>
        <p:nvPicPr>
          <p:cNvPr id="21" name="YouTube icon with link">
            <a:hlinkClick r:id="rId7"/>
            <a:extLst>
              <a:ext uri="{FF2B5EF4-FFF2-40B4-BE49-F238E27FC236}">
                <a16:creationId xmlns:a16="http://schemas.microsoft.com/office/drawing/2014/main" id="{2B641355-AA21-2D44-84BE-7248497761C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66951" y="1749063"/>
            <a:ext cx="363600" cy="363600"/>
          </a:xfrm>
          <a:prstGeom prst="rect">
            <a:avLst/>
          </a:prstGeom>
        </p:spPr>
      </p:pic>
      <p:pic>
        <p:nvPicPr>
          <p:cNvPr id="22" name="Twitter icon with link">
            <a:hlinkClick r:id="rId9" tooltip="https://twitter.com/sap"/>
            <a:extLst>
              <a:ext uri="{FF2B5EF4-FFF2-40B4-BE49-F238E27FC236}">
                <a16:creationId xmlns:a16="http://schemas.microsoft.com/office/drawing/2014/main" id="{505D52AB-E111-F64C-80E3-9804FA0A246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8206" y="1749959"/>
            <a:ext cx="361809" cy="361809"/>
          </a:xfrm>
          <a:prstGeom prst="rect">
            <a:avLst/>
          </a:prstGeom>
        </p:spPr>
      </p:pic>
      <p:pic>
        <p:nvPicPr>
          <p:cNvPr id="23" name="Facebook icon with link">
            <a:hlinkClick r:id="rId11"/>
            <a:extLst>
              <a:ext uri="{FF2B5EF4-FFF2-40B4-BE49-F238E27FC236}">
                <a16:creationId xmlns:a16="http://schemas.microsoft.com/office/drawing/2014/main" id="{C00A2AC1-145B-714D-B735-AD12FE77D9F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87670" y="1749063"/>
            <a:ext cx="363600" cy="363600"/>
          </a:xfrm>
          <a:prstGeom prst="rect">
            <a:avLst/>
          </a:prstGeom>
        </p:spPr>
      </p:pic>
      <p:sp>
        <p:nvSpPr>
          <p:cNvPr id="24" name="Follow all of SAP">
            <a:extLst>
              <a:ext uri="{FF2B5EF4-FFF2-40B4-BE49-F238E27FC236}">
                <a16:creationId xmlns:a16="http://schemas.microsoft.com/office/drawing/2014/main" id="{6F39AC22-785B-404A-AD70-469A093F5EB8}"/>
              </a:ext>
            </a:extLst>
          </p:cNvPr>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0">
                <a:solidFill>
                  <a:schemeClr val="tx1"/>
                </a:solidFill>
                <a:latin typeface="Arial"/>
                <a:ea typeface="MS PGothic" panose="020B0604020202020204" pitchFamily="34" charset="-128"/>
                <a:cs typeface="+mn-cs"/>
              </a:rPr>
              <a:t>フォローをお願いします。</a:t>
            </a:r>
          </a:p>
        </p:txBody>
      </p:sp>
    </p:spTree>
    <p:extLst>
      <p:ext uri="{BB962C8B-B14F-4D97-AF65-F5344CB8AC3E}">
        <p14:creationId xmlns:p14="http://schemas.microsoft.com/office/powerpoint/2010/main" val="451925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a:extLst>
              <a:ext uri="{FF2B5EF4-FFF2-40B4-BE49-F238E27FC236}">
                <a16:creationId xmlns:a16="http://schemas.microsoft.com/office/drawing/2014/main" id="{8685E950-0E1A-674A-9297-0AE5E5B3889A}"/>
              </a:ext>
            </a:extLst>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1">
                <a:solidFill>
                  <a:schemeClr val="accent1"/>
                </a:solidFill>
                <a:latin typeface="Arial"/>
                <a:ea typeface="MS PGothic" panose="020B0604020202020204" pitchFamily="34" charset="-128"/>
                <a:cs typeface="+mn-cs"/>
              </a:rPr>
              <a:t>www.sap.com/germany</a:t>
            </a:r>
            <a:r>
              <a:rPr lang="ja-JP" sz="1100" b="1">
                <a:solidFill>
                  <a:schemeClr val="tx1"/>
                </a:solidFill>
                <a:latin typeface="Arial"/>
                <a:ea typeface="MS PGothic" panose="020B0604020202020204" pitchFamily="34" charset="-128"/>
                <a:cs typeface="+mn-cs"/>
              </a:rPr>
              <a:t>/contactsap</a:t>
            </a:r>
          </a:p>
        </p:txBody>
      </p:sp>
      <p:pic>
        <p:nvPicPr>
          <p:cNvPr id="19" name="SAP Logo" descr="SAP Logo" title="SAP Logo">
            <a:extLst>
              <a:ext uri="{FF2B5EF4-FFF2-40B4-BE49-F238E27FC236}">
                <a16:creationId xmlns:a16="http://schemas.microsoft.com/office/drawing/2014/main" id="{4C2A2A29-61E7-3745-A0FE-BC1C8BAF16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20" name="Copyright information-German">
            <a:extLst>
              <a:ext uri="{FF2B5EF4-FFF2-40B4-BE49-F238E27FC236}">
                <a16:creationId xmlns:a16="http://schemas.microsoft.com/office/drawing/2014/main" id="{365DD315-302E-1147-A462-E62F417F2124}"/>
              </a:ext>
            </a:extLst>
          </p:cNvPr>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800" b="0" noProof="0"/>
              <a:t>© 2020 SAP SE oder ein SAP-Konzernunternehmen.Alle Rechte vorbehalten.</a:t>
            </a:r>
          </a:p>
          <a:p>
            <a:pPr>
              <a:spcBef>
                <a:spcPts val="600"/>
              </a:spcBef>
            </a:pPr>
            <a:r>
              <a:rPr lang="ja-JP" sz="800" noProof="0">
                <a:solidFill>
                  <a:schemeClr val="tx1"/>
                </a:solidFill>
                <a:latin typeface="Arial"/>
                <a:ea typeface="MS PGothic"/>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ja-JP" sz="800" noProof="0">
                <a:solidFill>
                  <a:schemeClr val="tx1"/>
                </a:solidFill>
                <a:latin typeface="Arial"/>
                <a:ea typeface="MS PGothic"/>
                <a:cs typeface="+mn-cs"/>
              </a:rPr>
              <a:t>In dieser Publikation enthaltene Informationen können ohne vorherige Ankündigung geändert werden.Die von SAP SE oder deren Vertriebsfirmen angebotenen Softwareprodukte können Softwarekomponenten auch anderer Softwarehersteller enthalten.Produkte können länderspezifische Unterschiede aufweisen.</a:t>
            </a:r>
          </a:p>
          <a:p>
            <a:pPr>
              <a:spcBef>
                <a:spcPts val="600"/>
              </a:spcBef>
            </a:pPr>
            <a:r>
              <a:rPr lang="ja-JP" sz="800" noProof="0">
                <a:solidFill>
                  <a:schemeClr val="tx1"/>
                </a:solidFill>
                <a:latin typeface="Arial"/>
                <a:ea typeface="MS PGothic"/>
                <a:cs typeface="+mn-cs"/>
              </a:rPr>
              <a:t>Die vorliegenden Unterlagen werden von der SAP SE oder einem SAP-Konzernunternehmen bereitgestellt und dienen ausschließlich zu Informationszwecken.Die SAP SE oder ihre Konzernunternehmen übernehmen keinerlei Haftung oder Gewährleistung für Fehler oder Unvollständigkeiten in dieser Publikation.Die SAP SE oder ein SAP-Konzernunternehmen steht lediglich für Produkte und Dienstleistungen nach der Maßgabe ein, die in der Vereinbarung über die jeweiligen Produkte und Dienstleistungen ausdrücklich geregelt ist.Keine der hierin enthaltenen Informationen ist als zusätzliche Garantie zu interpretieren. </a:t>
            </a:r>
          </a:p>
          <a:p>
            <a:pPr>
              <a:spcBef>
                <a:spcPts val="600"/>
              </a:spcBef>
            </a:pPr>
            <a:r>
              <a:rPr lang="ja-JP" sz="800" noProof="0">
                <a:solidFill>
                  <a:schemeClr val="tx1"/>
                </a:solidFill>
                <a:latin typeface="Arial"/>
                <a:ea typeface="MS PGothic"/>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werden.Die in dieser Publikation enthaltenen Informationen stellen keine Zusage, kein Versprechen und keine rechtliche Verpflichtung zur Lieferung von Material, Code oder Funktionen dar.Sämtliche vorausschauenden Aussagen unterliegen unterschiedlichen Risiken und Unsicherheiten, durch die die tatsächlichen Ergebnisse von den Erwartungen abweichen können.Dem Leser wird empfohlen, diesen vorausschauenden Aussagen kein übertriebenes Vertrauen zu schenken und sich bei Kaufentscheidungen nicht auf sie zu stützen.</a:t>
            </a:r>
          </a:p>
          <a:p>
            <a:pPr>
              <a:spcBef>
                <a:spcPts val="600"/>
              </a:spcBef>
            </a:pPr>
            <a:r>
              <a:rPr lang="ja-JP" sz="800" noProof="0">
                <a:solidFill>
                  <a:schemeClr val="tx1"/>
                </a:solidFill>
                <a:latin typeface="Arial"/>
                <a:ea typeface="MS PGothic"/>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weltweit.Alle anderen Namen von Produkten und Dienstleistungen sind Marken der jeweiligen Firmen. </a:t>
            </a:r>
          </a:p>
          <a:p>
            <a:pPr>
              <a:spcBef>
                <a:spcPts val="600"/>
              </a:spcBef>
            </a:pPr>
            <a:r>
              <a:rPr lang="ja-JP" sz="800" noProof="0">
                <a:solidFill>
                  <a:schemeClr val="tx1"/>
                </a:solidFill>
                <a:latin typeface="Arial"/>
                <a:ea typeface="MS PGothic"/>
                <a:cs typeface="+mn-cs"/>
              </a:rPr>
              <a:t>Zusätzliche Informationen zur Marke und Vermerke finden Sie auf der Seite </a:t>
            </a:r>
            <a:r>
              <a:rPr lang="ja-JP" sz="800" noProof="0">
                <a:solidFill>
                  <a:schemeClr val="tx1"/>
                </a:solidFill>
                <a:latin typeface="Arial"/>
                <a:ea typeface="MS PGothic"/>
                <a:cs typeface="+mn-cs"/>
                <a:hlinkClick r:id="rId4"/>
              </a:rPr>
              <a:t>www.sap.com/corporate/de/legal/copyright.html</a:t>
            </a:r>
            <a:r>
              <a:rPr lang="ja-JP" sz="800" noProof="0">
                <a:solidFill>
                  <a:schemeClr val="tx1"/>
                </a:solidFill>
                <a:latin typeface="Arial"/>
                <a:ea typeface="MS PGothic"/>
                <a:cs typeface="+mn-cs"/>
              </a:rPr>
              <a:t>.</a:t>
            </a:r>
          </a:p>
        </p:txBody>
      </p:sp>
      <p:pic>
        <p:nvPicPr>
          <p:cNvPr id="21" name="Linkedin icon with link">
            <a:hlinkClick r:id="rId5"/>
            <a:extLst>
              <a:ext uri="{FF2B5EF4-FFF2-40B4-BE49-F238E27FC236}">
                <a16:creationId xmlns:a16="http://schemas.microsoft.com/office/drawing/2014/main" id="{FDBB3FEA-71C6-E242-8AFD-58F6B9540A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57487" y="1749959"/>
            <a:ext cx="361809" cy="361809"/>
          </a:xfrm>
          <a:prstGeom prst="rect">
            <a:avLst/>
          </a:prstGeom>
        </p:spPr>
      </p:pic>
      <p:pic>
        <p:nvPicPr>
          <p:cNvPr id="22" name="YouTube icon with link">
            <a:hlinkClick r:id="rId7"/>
            <a:extLst>
              <a:ext uri="{FF2B5EF4-FFF2-40B4-BE49-F238E27FC236}">
                <a16:creationId xmlns:a16="http://schemas.microsoft.com/office/drawing/2014/main" id="{0A5678D0-DB7B-194A-BB8F-AA26ABA3DE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66951" y="1749063"/>
            <a:ext cx="363600" cy="363600"/>
          </a:xfrm>
          <a:prstGeom prst="rect">
            <a:avLst/>
          </a:prstGeom>
        </p:spPr>
      </p:pic>
      <p:pic>
        <p:nvPicPr>
          <p:cNvPr id="23" name="Twitter icon with link">
            <a:hlinkClick r:id="rId9" tooltip="https://twitter.com/sap"/>
            <a:extLst>
              <a:ext uri="{FF2B5EF4-FFF2-40B4-BE49-F238E27FC236}">
                <a16:creationId xmlns:a16="http://schemas.microsoft.com/office/drawing/2014/main" id="{C5198D63-4AE4-D443-9652-19DC031ABA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8206" y="1749959"/>
            <a:ext cx="361809" cy="361809"/>
          </a:xfrm>
          <a:prstGeom prst="rect">
            <a:avLst/>
          </a:prstGeom>
        </p:spPr>
      </p:pic>
      <p:pic>
        <p:nvPicPr>
          <p:cNvPr id="24" name="Facebook icon with link">
            <a:hlinkClick r:id="rId11"/>
            <a:extLst>
              <a:ext uri="{FF2B5EF4-FFF2-40B4-BE49-F238E27FC236}">
                <a16:creationId xmlns:a16="http://schemas.microsoft.com/office/drawing/2014/main" id="{B35D002B-9913-A647-BE4C-B986E51055A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87670" y="1749063"/>
            <a:ext cx="363600" cy="363600"/>
          </a:xfrm>
          <a:prstGeom prst="rect">
            <a:avLst/>
          </a:prstGeom>
        </p:spPr>
      </p:pic>
      <p:sp>
        <p:nvSpPr>
          <p:cNvPr id="25" name="SAP folgen auf">
            <a:extLst>
              <a:ext uri="{FF2B5EF4-FFF2-40B4-BE49-F238E27FC236}">
                <a16:creationId xmlns:a16="http://schemas.microsoft.com/office/drawing/2014/main" id="{61182F49-E5DF-E440-B727-C5288FCB37CB}"/>
              </a:ext>
            </a:extLst>
          </p:cNvPr>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0" noProof="0">
                <a:solidFill>
                  <a:schemeClr val="tx1"/>
                </a:solidFill>
                <a:latin typeface="Arial"/>
                <a:ea typeface="MS PGothic"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9813951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5411000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22673980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2007179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pic>
        <p:nvPicPr>
          <p:cNvPr id="9" name="Picture 8">
            <a:extLst>
              <a:ext uri="{FF2B5EF4-FFF2-40B4-BE49-F238E27FC236}">
                <a16:creationId xmlns:a16="http://schemas.microsoft.com/office/drawing/2014/main" id="{77A51E50-92D0-6341-9249-22962AE4F4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262" y="1779171"/>
            <a:ext cx="5009329" cy="401983"/>
          </a:xfrm>
          <a:prstGeom prst="rect">
            <a:avLst/>
          </a:prstGeom>
        </p:spPr>
      </p:pic>
    </p:spTree>
    <p:extLst>
      <p:ext uri="{BB962C8B-B14F-4D97-AF65-F5344CB8AC3E}">
        <p14:creationId xmlns:p14="http://schemas.microsoft.com/office/powerpoint/2010/main" val="2728413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7">
          <p15:clr>
            <a:srgbClr val="FBAE40"/>
          </p15:clr>
        </p15:guide>
        <p15:guide id="7" orient="horz" pos="41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0E5F41E4-7421-4F42-A20E-D52DFE0EF3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262" y="1779171"/>
            <a:ext cx="5009329" cy="401983"/>
          </a:xfrm>
          <a:prstGeom prst="rect">
            <a:avLst/>
          </a:prstGeom>
        </p:spPr>
      </p:pic>
    </p:spTree>
    <p:extLst>
      <p:ext uri="{BB962C8B-B14F-4D97-AF65-F5344CB8AC3E}">
        <p14:creationId xmlns:p14="http://schemas.microsoft.com/office/powerpoint/2010/main" val="25171860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3785767066"/>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ja-JP" sz="900"/>
              <a:t>社外秘</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7" name="SAP Logo" descr="SAP Logo" title="SAP Logo">
            <a:extLst>
              <a:ext uri="{FF2B5EF4-FFF2-40B4-BE49-F238E27FC236}">
                <a16:creationId xmlns:a16="http://schemas.microsoft.com/office/drawing/2014/main" id="{A40E5A1B-406A-4586-B961-0AE666F372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3" y="6217668"/>
            <a:ext cx="1963635" cy="360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890264071"/>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031794941"/>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56557405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7942300"/>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54513799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68864736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05778854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4101300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6823858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802609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ja-JP" sz="900"/>
              <a:t>社外秘</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9EF90033-3F85-48AA-AD12-AC48842619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3" y="6217668"/>
            <a:ext cx="1963635" cy="360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84199881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231644249"/>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847371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22661083"/>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10262926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49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200" y="5994000"/>
            <a:ext cx="1963636" cy="360000"/>
          </a:xfrm>
          <a:prstGeom prst="rect">
            <a:avLst/>
          </a:prstGeom>
        </p:spPr>
      </p:pic>
      <p:pic>
        <p:nvPicPr>
          <p:cNvPr id="7" name="Picture 6">
            <a:extLst>
              <a:ext uri="{FF2B5EF4-FFF2-40B4-BE49-F238E27FC236}">
                <a16:creationId xmlns:a16="http://schemas.microsoft.com/office/drawing/2014/main" id="{723BD4DB-73A4-AB41-BF04-844C58DA36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1371" y="521571"/>
            <a:ext cx="4687708" cy="376174"/>
          </a:xfrm>
          <a:prstGeom prst="rect">
            <a:avLst/>
          </a:prstGeom>
        </p:spPr>
      </p:pic>
    </p:spTree>
    <p:extLst>
      <p:ext uri="{BB962C8B-B14F-4D97-AF65-F5344CB8AC3E}">
        <p14:creationId xmlns:p14="http://schemas.microsoft.com/office/powerpoint/2010/main" val="3249651032"/>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800" b="0" noProof="0"/>
              <a:t>© 2020 SAP SE or an SAP affiliate company.All rights reserved.</a:t>
            </a:r>
          </a:p>
          <a:p>
            <a:pPr>
              <a:spcBef>
                <a:spcPts val="600"/>
              </a:spcBef>
            </a:pPr>
            <a:r>
              <a:rPr lang="ja-JP" sz="800">
                <a:solidFill>
                  <a:schemeClr val="tx1"/>
                </a:solidFill>
                <a:latin typeface="Arial"/>
                <a:ea typeface="MS PGothic" panose="020B0604020202020204" pitchFamily="34" charset="-128"/>
                <a:cs typeface="+mn-cs"/>
              </a:rPr>
              <a:t>本書のいかなる部分も、SAP SE 又は SAP の関連会社の明示的な許可なくして、いかなる形式でも、いかなる目的にも複製又は伝送することはできません。</a:t>
            </a:r>
          </a:p>
          <a:p>
            <a:pPr>
              <a:spcBef>
                <a:spcPts val="600"/>
              </a:spcBef>
            </a:pPr>
            <a:r>
              <a:rPr lang="ja-JP" sz="800">
                <a:solidFill>
                  <a:schemeClr val="tx1"/>
                </a:solidFill>
                <a:latin typeface="Arial"/>
                <a:ea typeface="MS PGothic" panose="020B0604020202020204" pitchFamily="34" charset="-128"/>
                <a:cs typeface="+mn-cs"/>
              </a:rPr>
              <a:t>本書に記載された情報は、予告なしに変更されることがあります。SAP SE 及びその頒布業者によって販売される一部のソフトウェア製品には、他のソフトウェアベンダーの専有ソフトウェアコンポーネントが含まれています。製品仕様は、国ごとに変わる場合があります。</a:t>
            </a:r>
          </a:p>
          <a:p>
            <a:pPr>
              <a:spcBef>
                <a:spcPts val="600"/>
              </a:spcBef>
            </a:pPr>
            <a:r>
              <a:rPr lang="ja-JP" sz="800">
                <a:solidFill>
                  <a:schemeClr val="tx1"/>
                </a:solidFill>
                <a:latin typeface="Arial"/>
                <a:ea typeface="MS PGothic" panose="020B0604020202020204" pitchFamily="34" charset="-128"/>
                <a:cs typeface="+mn-cs"/>
              </a:rPr>
              <a:t>これらの文書は、いかなる種類の表明又は保証もなしで、情報提供のみを目的として、SAP SE 又はその関連会社によって提供され、SAP 又はその関連会社は、これら文書に関する誤記脱落等の過失に対する責任を負うものではありません。SAP 又はその関連会社の製品及びサービスに対する唯一の保証は、当該製品及びサービスに伴う明示的保証がある場合に、これに規定されたものに限られます。本書のいかなる記述も、追加の保証となるものではありません。 </a:t>
            </a:r>
          </a:p>
          <a:p>
            <a:pPr>
              <a:spcBef>
                <a:spcPts val="600"/>
              </a:spcBef>
            </a:pPr>
            <a:r>
              <a:rPr lang="ja-JP" sz="800">
                <a:solidFill>
                  <a:schemeClr val="tx1"/>
                </a:solidFill>
                <a:latin typeface="Arial"/>
                <a:ea typeface="MS PGothic" panose="020B0604020202020204" pitchFamily="34" charset="-128"/>
                <a:cs typeface="+mn-cs"/>
              </a:rPr>
              <a:t>特に、SAP SE 又はその関連会社は、本書若しくは関連の提示物に記載される業務を遂行する、又はそこに記述される機能を開発若しくはリリースする義務を負いません。本書、若しくは関連の提示物、及び SAP SE 若しくはその関連会社の戦略並びに将来の開発物、製品、及び/又はプラットフォームの方向性並びに機能はすべて、変更となる可能性があり、SAP SE 若しくはその関連会社により随時、予告なしで変更される場合があります。本書に記載する情報は、何らかの具体物、コード、若しくは機能を提供するという確約、約束、又は法的義務には当たりません。</a:t>
            </a:r>
            <a:r>
              <a:rPr lang="ja-JP" sz="800" baseline="0">
                <a:solidFill>
                  <a:schemeClr val="tx1"/>
                </a:solidFill>
                <a:latin typeface="Arial"/>
                <a:ea typeface="MS PGothic" panose="020B0604020202020204" pitchFamily="34" charset="-128"/>
                <a:cs typeface="+mn-cs"/>
              </a:rPr>
              <a:t>将来の見通しに関する記述はすべて、さまざまな</a:t>
            </a:r>
            <a:r>
              <a:rPr lang="ja-JP" sz="800">
                <a:solidFill>
                  <a:schemeClr val="tx1"/>
                </a:solidFill>
                <a:latin typeface="Arial"/>
                <a:ea typeface="MS PGothic" panose="020B0604020202020204" pitchFamily="34" charset="-128"/>
                <a:cs typeface="+mn-cs"/>
              </a:rPr>
              <a:t>リスクや不確定要素を伴うものであり、実際の結果は、予測とは大きく異なるものとなる可能性があります。読者は、これらの将来の見通しに関する記述に過剰に依存しないよう注意が求められ、購入の決定を行う際にはこれらに依拠するべきではありません。</a:t>
            </a:r>
          </a:p>
          <a:p>
            <a:pPr>
              <a:spcBef>
                <a:spcPts val="600"/>
              </a:spcBef>
            </a:pPr>
            <a:r>
              <a:rPr lang="ja-JP" sz="800">
                <a:solidFill>
                  <a:schemeClr val="tx1"/>
                </a:solidFill>
                <a:latin typeface="Arial"/>
                <a:ea typeface="MS PGothic" panose="020B0604020202020204" pitchFamily="34" charset="-128"/>
                <a:cs typeface="+mn-cs"/>
              </a:rPr>
              <a:t>本書に記載される SAP 及びその他の SAP の製品やサービス、並びにそれらの個々のロゴは、ドイツ及びその他の国における SAP SE (又は SAP の関連会社) の商標若しくは登録商標です。本書に記載されたその他すべての製品およびサービス名は、それぞれの企業の商標です。 </a:t>
            </a:r>
          </a:p>
          <a:p>
            <a:pPr>
              <a:spcBef>
                <a:spcPts val="600"/>
              </a:spcBef>
            </a:pPr>
            <a:r>
              <a:rPr lang="ja-JP" sz="800">
                <a:solidFill>
                  <a:schemeClr val="tx1"/>
                </a:solidFill>
                <a:latin typeface="Arial"/>
                <a:ea typeface="MS PGothic" panose="020B0604020202020204" pitchFamily="34" charset="-128"/>
                <a:cs typeface="+mn-cs"/>
              </a:rPr>
              <a:t>商標に関する詳細の情報や通知に関しては、</a:t>
            </a:r>
            <a:r>
              <a:rPr lang="ja-JP" sz="800">
                <a:solidFill>
                  <a:schemeClr val="tx1"/>
                </a:solidFill>
                <a:latin typeface="Arial"/>
                <a:ea typeface="MS PGothic" panose="020B0604020202020204" pitchFamily="34" charset="-128"/>
                <a:cs typeface="+mn-cs"/>
                <a:hlinkClick r:id="rId3"/>
              </a:rPr>
              <a:t>www.sap.com/copyright</a:t>
            </a:r>
            <a:r>
              <a:rPr lang="ja-JP" sz="800">
                <a:solidFill>
                  <a:schemeClr val="tx1"/>
                </a:solidFill>
                <a:latin typeface="Arial"/>
                <a:ea typeface="MS PGothic" panose="020B0604020202020204" pitchFamily="34" charset="-128"/>
                <a:cs typeface="+mn-cs"/>
              </a:rPr>
              <a:t> をご覧ください。</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1">
                <a:solidFill>
                  <a:schemeClr val="accent1"/>
                </a:solidFill>
                <a:latin typeface="Arial"/>
                <a:ea typeface="MS PGothic" panose="020B0604020202020204" pitchFamily="34" charset="-128"/>
                <a:cs typeface="+mn-cs"/>
              </a:rPr>
              <a:t>www.sap.com</a:t>
            </a:r>
            <a:r>
              <a:rPr lang="ja-JP" sz="1100" b="1">
                <a:solidFill>
                  <a:schemeClr val="tx1"/>
                </a:solidFill>
                <a:latin typeface="Arial"/>
                <a:ea typeface="MS PGothic" panose="020B0604020202020204" pitchFamily="34" charset="-128"/>
                <a:cs typeface="+mn-cs"/>
              </a:rPr>
              <a:t>/contactsap</a:t>
            </a:r>
          </a:p>
        </p:txBody>
      </p:sp>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0">
                <a:solidFill>
                  <a:schemeClr val="tx1"/>
                </a:solidFill>
                <a:latin typeface="Arial"/>
                <a:ea typeface="MS PGothic" panose="020B0604020202020204" pitchFamily="34" charset="-128"/>
                <a:cs typeface="+mn-cs"/>
              </a:rPr>
              <a:t>フォローをお願いします。</a:t>
            </a:r>
          </a:p>
        </p:txBody>
      </p:sp>
      <p:pic>
        <p:nvPicPr>
          <p:cNvPr id="11" name="Linkedin icon with link">
            <a:hlinkClick r:id="rId5"/>
            <a:extLst>
              <a:ext uri="{FF2B5EF4-FFF2-40B4-BE49-F238E27FC236}">
                <a16:creationId xmlns:a16="http://schemas.microsoft.com/office/drawing/2014/main" id="{1A78F146-1972-0848-BA73-D4FD86DB687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257487" y="1749959"/>
            <a:ext cx="361809" cy="361809"/>
          </a:xfrm>
          <a:prstGeom prst="rect">
            <a:avLst/>
          </a:prstGeom>
        </p:spPr>
      </p:pic>
      <p:pic>
        <p:nvPicPr>
          <p:cNvPr id="12" name="YouTube icon with link">
            <a:hlinkClick r:id="rId7"/>
            <a:extLst>
              <a:ext uri="{FF2B5EF4-FFF2-40B4-BE49-F238E27FC236}">
                <a16:creationId xmlns:a16="http://schemas.microsoft.com/office/drawing/2014/main" id="{474C537E-0992-3F4C-8215-B2A622755B1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666951" y="1749063"/>
            <a:ext cx="363600" cy="363600"/>
          </a:xfrm>
          <a:prstGeom prst="rect">
            <a:avLst/>
          </a:prstGeom>
        </p:spPr>
      </p:pic>
      <p:pic>
        <p:nvPicPr>
          <p:cNvPr id="18" name="Twitter icon with link">
            <a:hlinkClick r:id="rId9" tooltip="https://twitter.com/sap"/>
            <a:extLst>
              <a:ext uri="{FF2B5EF4-FFF2-40B4-BE49-F238E27FC236}">
                <a16:creationId xmlns:a16="http://schemas.microsoft.com/office/drawing/2014/main" id="{CA2F6BB7-C61D-824C-AD23-710926AB48B4}"/>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1078206" y="1749959"/>
            <a:ext cx="361809" cy="361809"/>
          </a:xfrm>
          <a:prstGeom prst="rect">
            <a:avLst/>
          </a:prstGeom>
        </p:spPr>
      </p:pic>
      <p:pic>
        <p:nvPicPr>
          <p:cNvPr id="19" name="Facebook icon with link">
            <a:hlinkClick r:id="rId11"/>
            <a:extLst>
              <a:ext uri="{FF2B5EF4-FFF2-40B4-BE49-F238E27FC236}">
                <a16:creationId xmlns:a16="http://schemas.microsoft.com/office/drawing/2014/main" id="{49290DAD-82F0-AE4B-B6DC-823F90CF5366}"/>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487670" y="1749063"/>
            <a:ext cx="363600" cy="363600"/>
          </a:xfrm>
          <a:prstGeom prst="rect">
            <a:avLst/>
          </a:prstGeom>
        </p:spPr>
      </p:pic>
      <p:pic>
        <p:nvPicPr>
          <p:cNvPr id="13" name="Picture 12">
            <a:extLst>
              <a:ext uri="{FF2B5EF4-FFF2-40B4-BE49-F238E27FC236}">
                <a16:creationId xmlns:a16="http://schemas.microsoft.com/office/drawing/2014/main" id="{8F2D341F-A8A2-0345-972C-F408832E90E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51387" y="512644"/>
            <a:ext cx="4687707" cy="376174"/>
          </a:xfrm>
          <a:prstGeom prst="rect">
            <a:avLst/>
          </a:prstGeom>
        </p:spPr>
      </p:pic>
    </p:spTree>
    <p:extLst>
      <p:ext uri="{BB962C8B-B14F-4D97-AF65-F5344CB8AC3E}">
        <p14:creationId xmlns:p14="http://schemas.microsoft.com/office/powerpoint/2010/main" val="1116992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1">
                <a:solidFill>
                  <a:schemeClr val="accent1"/>
                </a:solidFill>
                <a:latin typeface="Arial"/>
                <a:ea typeface="MS PGothic" panose="020B0604020202020204" pitchFamily="34" charset="-128"/>
                <a:cs typeface="+mn-cs"/>
              </a:rPr>
              <a:t>www.sap.com/germany</a:t>
            </a:r>
            <a:r>
              <a:rPr lang="ja-JP" sz="1100" b="1">
                <a:solidFill>
                  <a:schemeClr val="tx1"/>
                </a:solidFill>
                <a:latin typeface="Arial"/>
                <a:ea typeface="MS PGothic" panose="020B0604020202020204" pitchFamily="34" charset="-128"/>
                <a:cs typeface="+mn-cs"/>
              </a:rPr>
              <a:t>/contactsap</a:t>
            </a:r>
          </a:p>
        </p:txBody>
      </p:sp>
      <p:pic>
        <p:nvPicPr>
          <p:cNvPr id="17" name="SAP Logo" descr="SAP Logo" title="SAP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800" b="0" noProof="0"/>
              <a:t>© 2020 SAP SE oder ein SAP-Konzernunternehmen.Alle Rechte vorbehalten.</a:t>
            </a:r>
          </a:p>
          <a:p>
            <a:pPr>
              <a:spcBef>
                <a:spcPts val="600"/>
              </a:spcBef>
            </a:pPr>
            <a:r>
              <a:rPr lang="ja-JP" sz="800" noProof="0">
                <a:solidFill>
                  <a:schemeClr val="tx1"/>
                </a:solidFill>
                <a:latin typeface="Arial"/>
                <a:ea typeface="MS PGothic"/>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ja-JP" sz="800" noProof="0">
                <a:solidFill>
                  <a:schemeClr val="tx1"/>
                </a:solidFill>
                <a:latin typeface="Arial"/>
                <a:ea typeface="MS PGothic"/>
                <a:cs typeface="+mn-cs"/>
              </a:rPr>
              <a:t>In dieser Publikation enthaltene Informationen können ohne vorherige Ankündigung geändert werden.Die von SAP SE oder deren Vertriebsfirmen angebotenen Softwareprodukte können Softwarekomponenten auch anderer Softwarehersteller enthalten.Produkte können länderspezifische Unterschiede aufweisen.</a:t>
            </a:r>
          </a:p>
          <a:p>
            <a:pPr>
              <a:spcBef>
                <a:spcPts val="600"/>
              </a:spcBef>
            </a:pPr>
            <a:r>
              <a:rPr lang="ja-JP" sz="800" noProof="0">
                <a:solidFill>
                  <a:schemeClr val="tx1"/>
                </a:solidFill>
                <a:latin typeface="Arial"/>
                <a:ea typeface="MS PGothic"/>
                <a:cs typeface="+mn-cs"/>
              </a:rPr>
              <a:t>Die vorliegenden Unterlagen werden von der SAP SE oder einem SAP-Konzernunternehmen bereitgestellt und dienen ausschließlich zu Informationszwecken.Die SAP SE oder ihre Konzernunternehmen übernehmen keinerlei Haftung oder Gewährleistung für Fehler oder Unvollständigkeiten in dieser Publikation.Die SAP SE oder ein SAP-Konzernunternehmen steht lediglich für Produkte und Dienstleistungen nach der Maßgabe ein, die in der Vereinbarung über die jeweiligen Produkte und Dienstleistungen ausdrücklich geregelt ist.Keine der hierin enthaltenen Informationen ist als zusätzliche Garantie zu interpretieren. </a:t>
            </a:r>
          </a:p>
          <a:p>
            <a:pPr>
              <a:spcBef>
                <a:spcPts val="600"/>
              </a:spcBef>
            </a:pPr>
            <a:r>
              <a:rPr lang="ja-JP" sz="800" noProof="0">
                <a:solidFill>
                  <a:schemeClr val="tx1"/>
                </a:solidFill>
                <a:latin typeface="Arial"/>
                <a:ea typeface="MS PGothic"/>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werden.Die in dieser Publikation enthaltenen Informationen stellen keine Zusage, kein Versprechen und keine rechtliche Verpflichtung zur Lieferung von Material, Code oder Funktionen dar.Sämtliche vorausschauenden Aussagen unterliegen unterschiedlichen Risiken und Unsicherheiten, durch die die tatsächlichen Ergebnisse von den Erwartungen abweichen können.Dem Leser wird empfohlen, diesen vorausschauenden Aussagen kein übertriebenes Vertrauen zu schenken und sich bei Kaufentscheidungen nicht auf sie zu stützen.</a:t>
            </a:r>
          </a:p>
          <a:p>
            <a:pPr>
              <a:spcBef>
                <a:spcPts val="600"/>
              </a:spcBef>
            </a:pPr>
            <a:r>
              <a:rPr lang="ja-JP" sz="800" noProof="0">
                <a:solidFill>
                  <a:schemeClr val="tx1"/>
                </a:solidFill>
                <a:latin typeface="Arial"/>
                <a:ea typeface="MS PGothic"/>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weltweit.Alle anderen Namen von Produkten und Dienstleistungen sind Marken der jeweiligen Firmen. </a:t>
            </a:r>
          </a:p>
          <a:p>
            <a:pPr>
              <a:spcBef>
                <a:spcPts val="600"/>
              </a:spcBef>
            </a:pPr>
            <a:r>
              <a:rPr lang="ja-JP" sz="800" noProof="0">
                <a:solidFill>
                  <a:schemeClr val="tx1"/>
                </a:solidFill>
                <a:latin typeface="Arial"/>
                <a:ea typeface="MS PGothic"/>
                <a:cs typeface="+mn-cs"/>
              </a:rPr>
              <a:t>Zusätzliche Informationen zur Marke und Vermerke finden Sie auf der Seite </a:t>
            </a:r>
            <a:r>
              <a:rPr lang="ja-JP" sz="800" noProof="0">
                <a:solidFill>
                  <a:schemeClr val="tx1"/>
                </a:solidFill>
                <a:latin typeface="Arial"/>
                <a:ea typeface="MS PGothic"/>
                <a:cs typeface="+mn-cs"/>
                <a:hlinkClick r:id="rId4"/>
              </a:rPr>
              <a:t>www.sap.com/corporate/de/legal/copyright.html</a:t>
            </a:r>
            <a:r>
              <a:rPr lang="ja-JP" sz="800" noProof="0">
                <a:solidFill>
                  <a:schemeClr val="tx1"/>
                </a:solidFill>
                <a:latin typeface="Arial"/>
                <a:ea typeface="MS PGothic"/>
                <a:cs typeface="+mn-cs"/>
              </a:rPr>
              <a:t>.</a:t>
            </a:r>
          </a:p>
        </p:txBody>
      </p:sp>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ja-JP" sz="1100" b="0" noProof="0">
                <a:solidFill>
                  <a:schemeClr val="tx1"/>
                </a:solidFill>
                <a:latin typeface="Arial"/>
                <a:ea typeface="MS PGothic" panose="020B0604020202020204" pitchFamily="34" charset="-128"/>
                <a:cs typeface="+mn-cs"/>
              </a:rPr>
              <a:t>SAP folgen auf</a:t>
            </a:r>
          </a:p>
        </p:txBody>
      </p:sp>
      <p:pic>
        <p:nvPicPr>
          <p:cNvPr id="11" name="Linkedin icon with link">
            <a:hlinkClick r:id="rId5"/>
            <a:extLst>
              <a:ext uri="{FF2B5EF4-FFF2-40B4-BE49-F238E27FC236}">
                <a16:creationId xmlns:a16="http://schemas.microsoft.com/office/drawing/2014/main" id="{D074F726-5ACE-F745-8234-C3D3A248CBD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257487" y="1749959"/>
            <a:ext cx="361809" cy="361809"/>
          </a:xfrm>
          <a:prstGeom prst="rect">
            <a:avLst/>
          </a:prstGeom>
        </p:spPr>
      </p:pic>
      <p:pic>
        <p:nvPicPr>
          <p:cNvPr id="18" name="YouTube icon with link">
            <a:hlinkClick r:id="rId7"/>
            <a:extLst>
              <a:ext uri="{FF2B5EF4-FFF2-40B4-BE49-F238E27FC236}">
                <a16:creationId xmlns:a16="http://schemas.microsoft.com/office/drawing/2014/main" id="{D3341917-4FE4-DB47-9067-D05719E68FD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666951" y="1749063"/>
            <a:ext cx="363600" cy="363600"/>
          </a:xfrm>
          <a:prstGeom prst="rect">
            <a:avLst/>
          </a:prstGeom>
        </p:spPr>
      </p:pic>
      <p:pic>
        <p:nvPicPr>
          <p:cNvPr id="19" name="Twitter icon with link">
            <a:hlinkClick r:id="rId9" tooltip="https://twitter.com/sap"/>
            <a:extLst>
              <a:ext uri="{FF2B5EF4-FFF2-40B4-BE49-F238E27FC236}">
                <a16:creationId xmlns:a16="http://schemas.microsoft.com/office/drawing/2014/main" id="{C8467808-CDAB-7649-8C59-C9F4923E6895}"/>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1078206" y="1749959"/>
            <a:ext cx="361809" cy="361809"/>
          </a:xfrm>
          <a:prstGeom prst="rect">
            <a:avLst/>
          </a:prstGeom>
        </p:spPr>
      </p:pic>
      <p:pic>
        <p:nvPicPr>
          <p:cNvPr id="20" name="Facebook icon with link">
            <a:hlinkClick r:id="rId11"/>
            <a:extLst>
              <a:ext uri="{FF2B5EF4-FFF2-40B4-BE49-F238E27FC236}">
                <a16:creationId xmlns:a16="http://schemas.microsoft.com/office/drawing/2014/main" id="{20ECE945-734E-244D-8959-928C28CBC78D}"/>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487670" y="1749063"/>
            <a:ext cx="363600" cy="363600"/>
          </a:xfrm>
          <a:prstGeom prst="rect">
            <a:avLst/>
          </a:prstGeom>
        </p:spPr>
      </p:pic>
      <p:pic>
        <p:nvPicPr>
          <p:cNvPr id="13" name="Picture 12">
            <a:extLst>
              <a:ext uri="{FF2B5EF4-FFF2-40B4-BE49-F238E27FC236}">
                <a16:creationId xmlns:a16="http://schemas.microsoft.com/office/drawing/2014/main" id="{952DDE13-EF40-A24B-B5EC-E4363946E1C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51387" y="512644"/>
            <a:ext cx="4687707" cy="376174"/>
          </a:xfrm>
          <a:prstGeom prst="rect">
            <a:avLst/>
          </a:prstGeom>
        </p:spPr>
      </p:pic>
    </p:spTree>
    <p:extLst>
      <p:ext uri="{BB962C8B-B14F-4D97-AF65-F5344CB8AC3E}">
        <p14:creationId xmlns:p14="http://schemas.microsoft.com/office/powerpoint/2010/main" val="1554847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Text with Image 1/3 right">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60260730"/>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Text with Image 1/3 left">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0"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4598414"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4598416"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10274495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2562">
          <p15:clr>
            <a:srgbClr val="FBAE40"/>
          </p15:clr>
        </p15:guide>
        <p15:guide id="4" pos="2897">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Divider Page with Full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0"/>
            <a:ext cx="12195175" cy="68580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30904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97547129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69822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87283371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838372736"/>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297260743"/>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Full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0"/>
            <a:ext cx="12195175" cy="68580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30904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84998312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ja-JP" sz="600" b="0" i="0" u="none" baseline="0">
                <a:solidFill>
                  <a:schemeClr val="tx1"/>
                </a:solidFill>
                <a:latin typeface="Arial"/>
                <a:ea typeface="MS PGothic"/>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ja-JP" sz="600" noProof="0">
                <a:solidFill>
                  <a:schemeClr val="tx1"/>
                </a:solidFill>
              </a:rPr>
              <a:t>2021 SAP SE or an SAP affiliate company.All rights reserved.  </a:t>
            </a:r>
            <a:r>
              <a:rPr kumimoji="0" lang="ja-JP" sz="600" b="0" i="0" u="none" baseline="0">
                <a:solidFill>
                  <a:schemeClr val="tx1"/>
                </a:solidFill>
                <a:latin typeface="Arial"/>
                <a:ea typeface="MS PGothic"/>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93" r:id="rId1"/>
    <p:sldLayoutId id="2147483772" r:id="rId2"/>
    <p:sldLayoutId id="2147483792" r:id="rId3"/>
    <p:sldLayoutId id="2147483773" r:id="rId4"/>
    <p:sldLayoutId id="2147483775" r:id="rId5"/>
    <p:sldLayoutId id="2147483741" r:id="rId6"/>
    <p:sldLayoutId id="2147483765" r:id="rId7"/>
    <p:sldLayoutId id="2147483767" r:id="rId8"/>
    <p:sldLayoutId id="2147483791" r:id="rId9"/>
    <p:sldLayoutId id="2147483743" r:id="rId10"/>
    <p:sldLayoutId id="2147483774" r:id="rId11"/>
    <p:sldLayoutId id="2147483745" r:id="rId12"/>
    <p:sldLayoutId id="2147483760" r:id="rId13"/>
    <p:sldLayoutId id="2147483768" r:id="rId14"/>
    <p:sldLayoutId id="2147483769" r:id="rId15"/>
    <p:sldLayoutId id="2147483770" r:id="rId16"/>
    <p:sldLayoutId id="2147483744" r:id="rId17"/>
    <p:sldLayoutId id="2147483757" r:id="rId18"/>
    <p:sldLayoutId id="2147483790" r:id="rId19"/>
    <p:sldLayoutId id="2147483748" r:id="rId20"/>
    <p:sldLayoutId id="2147483789" r:id="rId21"/>
    <p:sldLayoutId id="2147483771" r:id="rId22"/>
    <p:sldLayoutId id="2147483763" r:id="rId23"/>
    <p:sldLayoutId id="2147483751" r:id="rId24"/>
    <p:sldLayoutId id="2147483756" r:id="rId25"/>
    <p:sldLayoutId id="2147483740" r:id="rId26"/>
    <p:sldLayoutId id="2147483785" r:id="rId27"/>
    <p:sldLayoutId id="2147483787" r:id="rId28"/>
    <p:sldLayoutId id="2147483786" r:id="rId29"/>
    <p:sldLayoutId id="2147483788" r:id="rId30"/>
    <p:sldLayoutId id="2147483754" r:id="rId31"/>
    <p:sldLayoutId id="2147483755" r:id="rId32"/>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ja-JP" sz="600" b="0" i="0" u="none" baseline="0">
                <a:solidFill>
                  <a:schemeClr val="tx1"/>
                </a:solidFill>
                <a:latin typeface="Arial"/>
                <a:ea typeface="MS PGothic"/>
                <a:cs typeface="Arial Unicode MS" pitchFamily="34" charset="-128"/>
                <a:sym typeface="Arial"/>
              </a:rPr>
              <a:t>社外秘</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ja-JP" sz="600" noProof="0">
                <a:solidFill>
                  <a:schemeClr val="tx1"/>
                </a:solidFill>
              </a:rPr>
              <a:t>2020 SAP SE or an SAP affiliate company.All rights reserved.  </a:t>
            </a:r>
            <a:r>
              <a:rPr kumimoji="0" lang="ja-JP" sz="600" b="0" i="0" u="none" baseline="0">
                <a:solidFill>
                  <a:schemeClr val="tx1"/>
                </a:solidFill>
                <a:latin typeface="Arial"/>
                <a:ea typeface="MS PGothic"/>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ja-JP" sz="600" b="0" i="0" u="none" baseline="0">
                <a:solidFill>
                  <a:schemeClr val="tx1"/>
                </a:solidFill>
                <a:latin typeface="Arial"/>
                <a:ea typeface="MS PGothic"/>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ja-JP" sz="600" noProof="0">
                <a:solidFill>
                  <a:schemeClr val="tx1"/>
                </a:solidFill>
              </a:rPr>
              <a:t>2020 SAP SE or an SAP affiliate company.All rights reserved.  </a:t>
            </a:r>
            <a:r>
              <a:rPr kumimoji="0" lang="ja-JP" sz="600" b="0" i="0" u="none" baseline="0">
                <a:solidFill>
                  <a:schemeClr val="tx1"/>
                </a:solidFill>
                <a:latin typeface="Arial"/>
                <a:ea typeface="MS PGothic"/>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242420885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3" r:id="rId25"/>
    <p:sldLayoutId id="2147483855" r:id="rId26"/>
    <p:sldLayoutId id="2147483863"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ja-JP" sz="600" b="0" i="0" u="none" baseline="0">
                <a:solidFill>
                  <a:schemeClr val="tx1"/>
                </a:solidFill>
                <a:latin typeface="Arial"/>
                <a:ea typeface="MS PGothic"/>
                <a:cs typeface="Arial Unicode MS" pitchFamily="34" charset="-128"/>
                <a:sym typeface="Arial"/>
              </a:rPr>
              <a:t>社外秘</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ja-JP" sz="600" noProof="0">
                <a:solidFill>
                  <a:schemeClr val="tx1"/>
                </a:solidFill>
              </a:rPr>
              <a:t>2020 SAP SE or an SAP affiliate company.All rights reserved.  </a:t>
            </a:r>
            <a:r>
              <a:rPr kumimoji="0" lang="ja-JP" sz="600" b="0" i="0" u="none" baseline="0">
                <a:solidFill>
                  <a:schemeClr val="tx1"/>
                </a:solidFill>
                <a:latin typeface="Arial"/>
                <a:ea typeface="MS PGothic"/>
                <a:cs typeface="Arial Unicode MS" pitchFamily="34" charset="-128"/>
                <a:sym typeface="Arial"/>
              </a:rPr>
              <a:t>ǀ</a:t>
            </a:r>
          </a:p>
        </p:txBody>
      </p:sp>
    </p:spTree>
    <p:extLst>
      <p:ext uri="{BB962C8B-B14F-4D97-AF65-F5344CB8AC3E}">
        <p14:creationId xmlns:p14="http://schemas.microsoft.com/office/powerpoint/2010/main" val="473333502"/>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aker"/>
          <p:cNvSpPr>
            <a:spLocks noGrp="1"/>
          </p:cNvSpPr>
          <p:nvPr>
            <p:ph type="subTitle" idx="1"/>
          </p:nvPr>
        </p:nvSpPr>
        <p:spPr bwMode="gray"/>
        <p:txBody>
          <a:bodyPr>
            <a:normAutofit/>
          </a:bodyPr>
          <a:lstStyle/>
          <a:p>
            <a:r>
              <a:rPr lang="ja-JP"/>
              <a:t>Luca Sopranzetti、SAP Ariba</a:t>
            </a:r>
          </a:p>
          <a:p>
            <a:r>
              <a:rPr lang="ja-JP"/>
              <a:t>一般提供予定: 2021 年 5 月</a:t>
            </a:r>
          </a:p>
        </p:txBody>
      </p:sp>
      <p:sp>
        <p:nvSpPr>
          <p:cNvPr id="8" name="Presentation Title"/>
          <p:cNvSpPr>
            <a:spLocks noGrp="1"/>
          </p:cNvSpPr>
          <p:nvPr>
            <p:ph type="title"/>
          </p:nvPr>
        </p:nvSpPr>
        <p:spPr bwMode="gray"/>
        <p:txBody>
          <a:bodyPr>
            <a:normAutofit/>
          </a:bodyPr>
          <a:lstStyle/>
          <a:p>
            <a:pPr lvl="0">
              <a:spcBef>
                <a:spcPts val="0"/>
              </a:spcBef>
              <a:buClr>
                <a:srgbClr val="F0AB00"/>
              </a:buClr>
              <a:buSzPct val="80000"/>
            </a:pPr>
            <a:r>
              <a:rPr lang="ja-JP" sz="4000"/>
              <a:t>機能の概要</a:t>
            </a:r>
            <a:br>
              <a:rPr lang="ja-JP"/>
            </a:br>
            <a:r>
              <a:rPr lang="ja-JP" sz="2700"/>
              <a:t>Guided Buying で請求書を編集および承認</a:t>
            </a:r>
          </a:p>
        </p:txBody>
      </p:sp>
      <p:sp>
        <p:nvSpPr>
          <p:cNvPr id="2" name="Picture Placeholder 1">
            <a:extLst>
              <a:ext uri="{FF2B5EF4-FFF2-40B4-BE49-F238E27FC236}">
                <a16:creationId xmlns:a16="http://schemas.microsoft.com/office/drawing/2014/main" id="{6DDCBC36-5CB1-474C-BECF-9A8951702D88}"/>
              </a:ext>
            </a:extLst>
          </p:cNvPr>
          <p:cNvSpPr>
            <a:spLocks noGrp="1"/>
          </p:cNvSpPr>
          <p:nvPr>
            <p:ph type="pic" sz="quarter" idx="12"/>
          </p:nvPr>
        </p:nvSpPr>
        <p:spPr/>
      </p:sp>
      <p:pic>
        <p:nvPicPr>
          <p:cNvPr id="11" name="Picture Placeholder 4">
            <a:extLst>
              <a:ext uri="{FF2B5EF4-FFF2-40B4-BE49-F238E27FC236}">
                <a16:creationId xmlns:a16="http://schemas.microsoft.com/office/drawing/2014/main" id="{46311B8C-B3BD-472B-98A0-097FF794C183}"/>
              </a:ext>
            </a:extLst>
          </p:cNvPr>
          <p:cNvPicPr>
            <a:picLocks noChangeAspect="1"/>
          </p:cNvPicPr>
          <p:nvPr/>
        </p:nvPicPr>
        <p:blipFill rotWithShape="1">
          <a:blip r:embed="rId3"/>
          <a:srcRect t="28930" b="28942"/>
          <a:stretch/>
        </p:blipFill>
        <p:spPr bwMode="gray">
          <a:xfrm>
            <a:off x="1" y="0"/>
            <a:ext cx="12195175" cy="3429000"/>
          </a:xfrm>
          <a:prstGeom prst="rect">
            <a:avLst/>
          </a:prstGeom>
          <a:noFill/>
        </p:spPr>
      </p:pic>
    </p:spTree>
    <p:extLst>
      <p:ext uri="{BB962C8B-B14F-4D97-AF65-F5344CB8AC3E}">
        <p14:creationId xmlns:p14="http://schemas.microsoft.com/office/powerpoint/2010/main" val="326217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Presentation Title"/>
          <p:cNvSpPr>
            <a:spLocks noGrp="1"/>
          </p:cNvSpPr>
          <p:nvPr>
            <p:ph type="title"/>
          </p:nvPr>
        </p:nvSpPr>
        <p:spPr bwMode="invGray">
          <a:xfrm>
            <a:off x="288000" y="3692592"/>
            <a:ext cx="11626188" cy="997196"/>
          </a:xfrm>
        </p:spPr>
        <p:txBody>
          <a:bodyPr/>
          <a:lstStyle/>
          <a:p>
            <a:r>
              <a:rPr lang="ja-JP">
                <a:solidFill>
                  <a:schemeClr val="accent1"/>
                </a:solidFill>
              </a:rPr>
              <a:t>Ariba Guided Invoicing</a:t>
            </a:r>
            <a:br>
              <a:rPr lang="ja-JP">
                <a:solidFill>
                  <a:schemeClr val="accent1"/>
                </a:solidFill>
              </a:rPr>
            </a:br>
            <a:r>
              <a:rPr lang="ja-JP" sz="3200"/>
              <a:t>ユーザーエクスペリエンスの進化</a:t>
            </a:r>
          </a:p>
        </p:txBody>
      </p:sp>
    </p:spTree>
    <p:extLst>
      <p:ext uri="{BB962C8B-B14F-4D97-AF65-F5344CB8AC3E}">
        <p14:creationId xmlns:p14="http://schemas.microsoft.com/office/powerpoint/2010/main" val="86692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F4E3902-6D3F-1B4F-A3EA-6788E11CA6A0}"/>
              </a:ext>
            </a:extLst>
          </p:cNvPr>
          <p:cNvSpPr>
            <a:spLocks noGrp="1"/>
          </p:cNvSpPr>
          <p:nvPr>
            <p:ph type="title" hasCustomPrompt="1"/>
          </p:nvPr>
        </p:nvSpPr>
        <p:spPr>
          <a:xfrm>
            <a:off x="504000" y="503999"/>
            <a:ext cx="11333504" cy="867493"/>
          </a:xfrm>
        </p:spPr>
        <p:txBody>
          <a:bodyPr>
            <a:normAutofit/>
          </a:bodyPr>
          <a:lstStyle>
            <a:lvl1pPr>
              <a:defRPr/>
            </a:lvl1pPr>
          </a:lstStyle>
          <a:p>
            <a:r>
              <a:rPr lang="ja-JP">
                <a:solidFill>
                  <a:schemeClr val="accent1"/>
                </a:solidFill>
              </a:rPr>
              <a:t>機能の概要</a:t>
            </a:r>
            <a:br>
              <a:rPr lang="ja-JP">
                <a:solidFill>
                  <a:schemeClr val="tx1">
                    <a:lumMod val="50000"/>
                    <a:lumOff val="50000"/>
                  </a:schemeClr>
                </a:solidFill>
              </a:rPr>
            </a:br>
            <a:r>
              <a:rPr lang="ja-JP" b="0">
                <a:solidFill>
                  <a:schemeClr val="tx1">
                    <a:lumMod val="50000"/>
                    <a:lumOff val="50000"/>
                  </a:schemeClr>
                </a:solidFill>
              </a:rPr>
              <a:t>説明: </a:t>
            </a:r>
            <a:r>
              <a:rPr lang="ja-JP"/>
              <a:t>Guided Buying で請求書を編集および承認</a:t>
            </a:r>
          </a:p>
        </p:txBody>
      </p:sp>
      <p:sp>
        <p:nvSpPr>
          <p:cNvPr id="13" name="Chord 12">
            <a:extLst>
              <a:ext uri="{FF2B5EF4-FFF2-40B4-BE49-F238E27FC236}">
                <a16:creationId xmlns:a16="http://schemas.microsoft.com/office/drawing/2014/main" id="{D86C4253-6EEB-504E-BF7D-A41E78BF48B3}"/>
              </a:ext>
            </a:extLst>
          </p:cNvPr>
          <p:cNvSpPr/>
          <p:nvPr/>
        </p:nvSpPr>
        <p:spPr>
          <a:xfrm>
            <a:off x="10213905" y="564751"/>
            <a:ext cx="186179" cy="186179"/>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53802147-92CB-A441-AC6B-619DA5E35F27}"/>
              </a:ext>
            </a:extLst>
          </p:cNvPr>
          <p:cNvSpPr txBox="1"/>
          <p:nvPr/>
        </p:nvSpPr>
        <p:spPr>
          <a:xfrm>
            <a:off x="504000" y="1360025"/>
            <a:ext cx="3590101" cy="476385"/>
          </a:xfrm>
          <a:prstGeom prst="rect">
            <a:avLst/>
          </a:prstGeom>
          <a:noFill/>
        </p:spPr>
        <p:txBody>
          <a:bodyPr wrap="square" lIns="0" tIns="0" rIns="0" bIns="0" rtlCol="0">
            <a:normAutofit/>
          </a:bodyPr>
          <a:lstStyle/>
          <a:p>
            <a:r>
              <a:rPr lang="ja-JP" sz="1800" b="1"/>
              <a:t>今までの課題</a:t>
            </a:r>
          </a:p>
        </p:txBody>
      </p:sp>
      <p:sp>
        <p:nvSpPr>
          <p:cNvPr id="18" name="TextBox 17">
            <a:extLst>
              <a:ext uri="{FF2B5EF4-FFF2-40B4-BE49-F238E27FC236}">
                <a16:creationId xmlns:a16="http://schemas.microsoft.com/office/drawing/2014/main" id="{9EC79909-E409-3F4D-BDFD-FB39DD8DB2D3}"/>
              </a:ext>
            </a:extLst>
          </p:cNvPr>
          <p:cNvSpPr txBox="1"/>
          <p:nvPr/>
        </p:nvSpPr>
        <p:spPr>
          <a:xfrm>
            <a:off x="504000" y="4223504"/>
            <a:ext cx="3590101" cy="488070"/>
          </a:xfrm>
          <a:prstGeom prst="rect">
            <a:avLst/>
          </a:prstGeom>
          <a:noFill/>
        </p:spPr>
        <p:txBody>
          <a:bodyPr wrap="square" lIns="0" tIns="0" rIns="0" bIns="0" rtlCol="0">
            <a:normAutofit/>
          </a:bodyPr>
          <a:lstStyle/>
          <a:p>
            <a:pPr eaLnBrk="0" hangingPunct="0">
              <a:spcBef>
                <a:spcPts val="238"/>
              </a:spcBef>
              <a:buClr>
                <a:schemeClr val="folHlink"/>
              </a:buClr>
              <a:buSzPct val="130000"/>
            </a:pPr>
            <a:r>
              <a:rPr lang="ja-JP" sz="1800" b="1">
                <a:solidFill>
                  <a:schemeClr val="tx1"/>
                </a:solidFill>
                <a:latin typeface="Arial"/>
                <a:ea typeface="MS PGothic"/>
                <a:cs typeface="+mn-cs"/>
              </a:rPr>
              <a:t>対象ソリューション</a:t>
            </a:r>
          </a:p>
        </p:txBody>
      </p:sp>
      <p:sp>
        <p:nvSpPr>
          <p:cNvPr id="19" name="TextBox 18">
            <a:extLst>
              <a:ext uri="{FF2B5EF4-FFF2-40B4-BE49-F238E27FC236}">
                <a16:creationId xmlns:a16="http://schemas.microsoft.com/office/drawing/2014/main" id="{71FC3B68-0FA7-6540-A964-C0CFF907596B}"/>
              </a:ext>
            </a:extLst>
          </p:cNvPr>
          <p:cNvSpPr txBox="1"/>
          <p:nvPr/>
        </p:nvSpPr>
        <p:spPr>
          <a:xfrm>
            <a:off x="4253978" y="1371492"/>
            <a:ext cx="3170509" cy="549905"/>
          </a:xfrm>
          <a:prstGeom prst="rect">
            <a:avLst/>
          </a:prstGeom>
          <a:noFill/>
        </p:spPr>
        <p:txBody>
          <a:bodyPr wrap="square" lIns="0" tIns="0" rIns="0" bIns="0" rtlCol="0">
            <a:normAutofit/>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ja-JP" sz="1800" b="1">
                <a:solidFill>
                  <a:schemeClr val="accent1"/>
                </a:solidFill>
                <a:latin typeface="Arial" panose="020B0604020202020204" pitchFamily="34" charset="0"/>
                <a:ea typeface="MS PGothic" panose="020F0502020204030204" pitchFamily="34" charset="0"/>
              </a:rPr>
              <a:t>SAP</a:t>
            </a:r>
            <a:r>
              <a:rPr lang="ja-JP" sz="1800" b="1">
                <a:latin typeface="Arial" panose="020B0604020202020204" pitchFamily="34" charset="0"/>
                <a:ea typeface="MS PGothic" panose="020F0502020204030204" pitchFamily="34" charset="0"/>
              </a:rPr>
              <a:t> </a:t>
            </a:r>
            <a:r>
              <a:rPr lang="ja-JP" sz="1800" b="1">
                <a:solidFill>
                  <a:schemeClr val="accent1"/>
                </a:solidFill>
                <a:latin typeface="Arial" panose="020B0604020202020204" pitchFamily="34" charset="0"/>
                <a:ea typeface="MS PGothic" panose="020F0502020204030204" pitchFamily="34" charset="0"/>
              </a:rPr>
              <a:t>Ariba</a:t>
            </a:r>
            <a:r>
              <a:rPr lang="ja-JP" sz="1800" b="1">
                <a:solidFill>
                  <a:schemeClr val="tx1"/>
                </a:solidFill>
                <a:latin typeface="Arial" panose="020B0604020202020204" pitchFamily="34" charset="0"/>
                <a:ea typeface="MS PGothic" panose="020F0502020204030204" pitchFamily="34" charset="0"/>
              </a:rPr>
              <a:t> で</a:t>
            </a:r>
            <a:r>
              <a:rPr lang="ja-JP" sz="1800" b="1" baseline="0">
                <a:solidFill>
                  <a:schemeClr val="tx1"/>
                </a:solidFill>
                <a:latin typeface="Arial" panose="020B0604020202020204" pitchFamily="34" charset="0"/>
                <a:ea typeface="MS PGothic" panose="020F0502020204030204" pitchFamily="34" charset="0"/>
              </a:rPr>
              <a:t>問題解決</a:t>
            </a:r>
          </a:p>
        </p:txBody>
      </p:sp>
      <p:sp>
        <p:nvSpPr>
          <p:cNvPr id="20" name="TextBox 19">
            <a:extLst>
              <a:ext uri="{FF2B5EF4-FFF2-40B4-BE49-F238E27FC236}">
                <a16:creationId xmlns:a16="http://schemas.microsoft.com/office/drawing/2014/main" id="{33EDD903-9F38-6147-8CA7-4F9E3EA8A30F}"/>
              </a:ext>
            </a:extLst>
          </p:cNvPr>
          <p:cNvSpPr txBox="1"/>
          <p:nvPr/>
        </p:nvSpPr>
        <p:spPr>
          <a:xfrm>
            <a:off x="4260429" y="4223505"/>
            <a:ext cx="3654204" cy="488070"/>
          </a:xfrm>
          <a:prstGeom prst="rect">
            <a:avLst/>
          </a:prstGeom>
          <a:noFill/>
        </p:spPr>
        <p:txBody>
          <a:bodyPr wrap="square" lIns="0" tIns="0" rIns="0" bIns="0" rtlCol="0">
            <a:normAutofit/>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ja-JP" sz="1800" b="1">
                <a:solidFill>
                  <a:schemeClr val="tx1"/>
                </a:solidFill>
                <a:latin typeface="Arial"/>
                <a:ea typeface="MS PGothic"/>
                <a:cs typeface="+mn-cs"/>
              </a:rPr>
              <a:t>関連情報</a:t>
            </a:r>
          </a:p>
        </p:txBody>
      </p:sp>
      <p:sp>
        <p:nvSpPr>
          <p:cNvPr id="21" name="TextBox 20">
            <a:extLst>
              <a:ext uri="{FF2B5EF4-FFF2-40B4-BE49-F238E27FC236}">
                <a16:creationId xmlns:a16="http://schemas.microsoft.com/office/drawing/2014/main" id="{C925C6AC-CD5B-0849-A859-BC67159AC2F1}"/>
              </a:ext>
            </a:extLst>
          </p:cNvPr>
          <p:cNvSpPr txBox="1"/>
          <p:nvPr/>
        </p:nvSpPr>
        <p:spPr>
          <a:xfrm>
            <a:off x="8057826" y="1371492"/>
            <a:ext cx="3670300" cy="511218"/>
          </a:xfrm>
          <a:prstGeom prst="rect">
            <a:avLst/>
          </a:prstGeom>
          <a:noFill/>
        </p:spPr>
        <p:txBody>
          <a:bodyPr wrap="square" lIns="0" tIns="0" rIns="0" bIns="0" rtlCol="0">
            <a:normAutofit/>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ja-JP" sz="1800" b="1">
                <a:solidFill>
                  <a:schemeClr val="tx1"/>
                </a:solidFill>
                <a:latin typeface="Arial"/>
                <a:ea typeface="MS PGothic"/>
                <a:cs typeface="+mn-cs"/>
              </a:rPr>
              <a:t>主なメリット</a:t>
            </a:r>
          </a:p>
        </p:txBody>
      </p:sp>
      <p:sp>
        <p:nvSpPr>
          <p:cNvPr id="22" name="TextBox 21">
            <a:extLst>
              <a:ext uri="{FF2B5EF4-FFF2-40B4-BE49-F238E27FC236}">
                <a16:creationId xmlns:a16="http://schemas.microsoft.com/office/drawing/2014/main" id="{9F57B7AD-476F-E540-8170-C1A5C47DE6C6}"/>
              </a:ext>
            </a:extLst>
          </p:cNvPr>
          <p:cNvSpPr txBox="1"/>
          <p:nvPr/>
        </p:nvSpPr>
        <p:spPr>
          <a:xfrm>
            <a:off x="8053826" y="4223505"/>
            <a:ext cx="3687000" cy="488070"/>
          </a:xfrm>
          <a:prstGeom prst="rect">
            <a:avLst/>
          </a:prstGeom>
          <a:noFill/>
        </p:spPr>
        <p:txBody>
          <a:bodyPr wrap="square" lIns="0" tIns="0" rIns="0" bIns="0" rtlCol="0">
            <a:normAutofit/>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ja-JP" sz="1800" b="1">
                <a:solidFill>
                  <a:schemeClr val="tx1"/>
                </a:solidFill>
                <a:latin typeface="Arial"/>
                <a:ea typeface="MS PGothic"/>
                <a:cs typeface="+mn-cs"/>
              </a:rPr>
              <a:t>前提条件と</a:t>
            </a:r>
            <a:r>
              <a:rPr lang="ja-JP" sz="1800" b="1"/>
              <a:t>制限事項</a:t>
            </a:r>
          </a:p>
        </p:txBody>
      </p:sp>
      <p:sp>
        <p:nvSpPr>
          <p:cNvPr id="7" name="TextBox 6">
            <a:extLst>
              <a:ext uri="{FF2B5EF4-FFF2-40B4-BE49-F238E27FC236}">
                <a16:creationId xmlns:a16="http://schemas.microsoft.com/office/drawing/2014/main" id="{07605F5C-99B1-F246-A40B-D40E63460CED}"/>
              </a:ext>
            </a:extLst>
          </p:cNvPr>
          <p:cNvSpPr txBox="1"/>
          <p:nvPr/>
        </p:nvSpPr>
        <p:spPr>
          <a:xfrm>
            <a:off x="7792335" y="361617"/>
            <a:ext cx="2239610" cy="184666"/>
          </a:xfrm>
          <a:prstGeom prst="rect">
            <a:avLst/>
          </a:prstGeom>
          <a:noFill/>
        </p:spPr>
        <p:txBody>
          <a:bodyPr wrap="square" lIns="0" tIns="0" rIns="0" bIns="0" rtlCol="0">
            <a:normAutofit/>
          </a:bodyPr>
          <a:lstStyle/>
          <a:p>
            <a:pPr algn="r"/>
            <a:r>
              <a:rPr lang="ja-JP" sz="1200" b="1"/>
              <a:t>導入の難易度      </a:t>
            </a:r>
          </a:p>
        </p:txBody>
      </p:sp>
      <p:sp>
        <p:nvSpPr>
          <p:cNvPr id="24" name="TextBox 23">
            <a:extLst>
              <a:ext uri="{FF2B5EF4-FFF2-40B4-BE49-F238E27FC236}">
                <a16:creationId xmlns:a16="http://schemas.microsoft.com/office/drawing/2014/main" id="{E1F3EF55-843A-1D42-B3A4-7711E80B00F9}"/>
              </a:ext>
            </a:extLst>
          </p:cNvPr>
          <p:cNvSpPr txBox="1"/>
          <p:nvPr/>
        </p:nvSpPr>
        <p:spPr>
          <a:xfrm>
            <a:off x="7797250" y="565779"/>
            <a:ext cx="2239610" cy="184666"/>
          </a:xfrm>
          <a:prstGeom prst="rect">
            <a:avLst/>
          </a:prstGeom>
          <a:noFill/>
        </p:spPr>
        <p:txBody>
          <a:bodyPr wrap="square" lIns="0" tIns="0" rIns="0" bIns="0" rtlCol="0">
            <a:normAutofit/>
          </a:bodyPr>
          <a:lstStyle/>
          <a:p>
            <a:pPr algn="r"/>
            <a:r>
              <a:rPr lang="ja-JP" sz="1200" b="1"/>
              <a:t>対象エリア</a:t>
            </a:r>
          </a:p>
        </p:txBody>
      </p:sp>
      <p:sp>
        <p:nvSpPr>
          <p:cNvPr id="26" name="TextBox 25">
            <a:extLst>
              <a:ext uri="{FF2B5EF4-FFF2-40B4-BE49-F238E27FC236}">
                <a16:creationId xmlns:a16="http://schemas.microsoft.com/office/drawing/2014/main" id="{3C795CF8-8D4F-354F-A3A4-56927013ABA9}"/>
              </a:ext>
            </a:extLst>
          </p:cNvPr>
          <p:cNvSpPr txBox="1"/>
          <p:nvPr/>
        </p:nvSpPr>
        <p:spPr>
          <a:xfrm>
            <a:off x="10526328" y="574309"/>
            <a:ext cx="1487680" cy="184666"/>
          </a:xfrm>
          <a:prstGeom prst="rect">
            <a:avLst/>
          </a:prstGeom>
          <a:noFill/>
        </p:spPr>
        <p:txBody>
          <a:bodyPr wrap="square" lIns="0" tIns="0" rIns="0" bIns="0" rtlCol="0">
            <a:normAutofit/>
          </a:bodyPr>
          <a:lstStyle/>
          <a:p>
            <a:r>
              <a:rPr lang="ja-JP" sz="1200"/>
              <a:t>グローバル</a:t>
            </a:r>
          </a:p>
        </p:txBody>
      </p:sp>
      <p:sp>
        <p:nvSpPr>
          <p:cNvPr id="23" name="TextBox 22">
            <a:extLst>
              <a:ext uri="{FF2B5EF4-FFF2-40B4-BE49-F238E27FC236}">
                <a16:creationId xmlns:a16="http://schemas.microsoft.com/office/drawing/2014/main" id="{1BE77D1F-FE29-E84D-81A4-E68EDB0FCE08}"/>
              </a:ext>
            </a:extLst>
          </p:cNvPr>
          <p:cNvSpPr txBox="1"/>
          <p:nvPr/>
        </p:nvSpPr>
        <p:spPr>
          <a:xfrm>
            <a:off x="505931" y="4711574"/>
            <a:ext cx="3590101" cy="1632830"/>
          </a:xfrm>
          <a:prstGeom prst="rect">
            <a:avLst/>
          </a:prstGeom>
          <a:noFill/>
        </p:spPr>
        <p:txBody>
          <a:bodyPr wrap="square" lIns="0" tIns="0" rIns="0" bIns="0" rtlCol="0">
            <a:normAutofit/>
          </a:bodyPr>
          <a:lstStyle/>
          <a:p>
            <a:pPr lvl="0" defTabSz="1088558">
              <a:defRPr/>
            </a:pPr>
            <a:r>
              <a:rPr lang="ja-JP" sz="1200"/>
              <a:t>SAP Ariba Buying and Invoicing</a:t>
            </a:r>
          </a:p>
        </p:txBody>
      </p:sp>
      <p:sp>
        <p:nvSpPr>
          <p:cNvPr id="27" name="TextBox 26">
            <a:extLst>
              <a:ext uri="{FF2B5EF4-FFF2-40B4-BE49-F238E27FC236}">
                <a16:creationId xmlns:a16="http://schemas.microsoft.com/office/drawing/2014/main" id="{C2B6D011-B7CC-BD4C-AAAC-8C3FC5FEC9AC}"/>
              </a:ext>
            </a:extLst>
          </p:cNvPr>
          <p:cNvSpPr txBox="1"/>
          <p:nvPr/>
        </p:nvSpPr>
        <p:spPr>
          <a:xfrm>
            <a:off x="4262359" y="4711573"/>
            <a:ext cx="3652273" cy="1899291"/>
          </a:xfrm>
          <a:prstGeom prst="rect">
            <a:avLst/>
          </a:prstGeom>
          <a:noFill/>
        </p:spPr>
        <p:txBody>
          <a:bodyPr wrap="square" lIns="0" tIns="0" rIns="0" bIns="0" rtlCol="0">
            <a:normAutofit/>
          </a:bodyPr>
          <a:lstStyle/>
          <a:p>
            <a:pPr lvl="0">
              <a:spcAft>
                <a:spcPts val="600"/>
              </a:spcAft>
            </a:pPr>
            <a:r>
              <a:rPr lang="ja-JP" sz="1200"/>
              <a:t>この機能は、該当するソリューションを使用しているすべてのお客様に対して自動的に有効になりますが、</a:t>
            </a:r>
            <a:r>
              <a:rPr lang="ja-JP" sz="1200" b="1"/>
              <a:t>お客様が設定する</a:t>
            </a:r>
            <a:r>
              <a:rPr lang="ja-JP" sz="1200"/>
              <a:t>必要があります。</a:t>
            </a:r>
          </a:p>
          <a:p>
            <a:pPr lvl="0">
              <a:spcAft>
                <a:spcPts val="600"/>
              </a:spcAft>
            </a:pPr>
            <a:r>
              <a:rPr lang="ja-JP" sz="1200"/>
              <a:t>この機能には、適切に利用するために必要な管理タスクおよび設定がいくつかあります。 </a:t>
            </a:r>
          </a:p>
          <a:p>
            <a:pPr lvl="0">
              <a:spcAft>
                <a:spcPts val="1200"/>
              </a:spcAft>
            </a:pPr>
            <a:r>
              <a:rPr lang="ja-JP" sz="1200"/>
              <a:t>詳細については、リリースガイドを参照するか。</a:t>
            </a:r>
          </a:p>
        </p:txBody>
      </p:sp>
      <p:sp>
        <p:nvSpPr>
          <p:cNvPr id="28" name="TextBox 27">
            <a:extLst>
              <a:ext uri="{FF2B5EF4-FFF2-40B4-BE49-F238E27FC236}">
                <a16:creationId xmlns:a16="http://schemas.microsoft.com/office/drawing/2014/main" id="{2A162563-B3F9-0040-9481-255B0FF7460A}"/>
              </a:ext>
            </a:extLst>
          </p:cNvPr>
          <p:cNvSpPr txBox="1"/>
          <p:nvPr/>
        </p:nvSpPr>
        <p:spPr>
          <a:xfrm>
            <a:off x="8053825" y="4711574"/>
            <a:ext cx="4141349" cy="1899290"/>
          </a:xfrm>
          <a:prstGeom prst="rect">
            <a:avLst/>
          </a:prstGeom>
          <a:noFill/>
        </p:spPr>
        <p:txBody>
          <a:bodyPr wrap="square" lIns="0" tIns="0" rIns="0" bIns="0" rtlCol="0">
            <a:normAutofit/>
          </a:bodyPr>
          <a:lstStyle/>
          <a:p>
            <a:pPr>
              <a:spcAft>
                <a:spcPts val="600"/>
              </a:spcAft>
            </a:pPr>
            <a:r>
              <a:rPr lang="ja-JP" sz="1200"/>
              <a:t>この機能を使用するには、Guided Buying が設定されている必要があります。</a:t>
            </a:r>
          </a:p>
          <a:p>
            <a:pPr marL="171450" indent="-171450">
              <a:buClr>
                <a:srgbClr val="FFC000"/>
              </a:buClr>
              <a:buFont typeface="Wingdings" panose="05000000000000000000" pitchFamily="2" charset="2"/>
              <a:buChar char="§"/>
            </a:pPr>
            <a:r>
              <a:rPr lang="ja-JP" sz="1200"/>
              <a:t>サポートされているドキュメントは INV のみです。</a:t>
            </a:r>
          </a:p>
          <a:p>
            <a:pPr marL="171450" indent="-171450">
              <a:buClr>
                <a:srgbClr val="FFC000"/>
              </a:buClr>
              <a:buFont typeface="Wingdings" panose="05000000000000000000" pitchFamily="2" charset="2"/>
              <a:buChar char="§"/>
            </a:pPr>
            <a:r>
              <a:rPr lang="ja-JP" sz="1200"/>
              <a:t>請求書の行数は最大 10 行です。</a:t>
            </a:r>
          </a:p>
          <a:p>
            <a:pPr marL="171450" indent="-171450">
              <a:spcAft>
                <a:spcPts val="600"/>
              </a:spcAft>
              <a:buClr>
                <a:srgbClr val="FFC000"/>
              </a:buClr>
              <a:buFont typeface="Wingdings" panose="05000000000000000000" pitchFamily="2" charset="2"/>
              <a:buChar char="§"/>
            </a:pPr>
            <a:r>
              <a:rPr lang="ja-JP" sz="1200"/>
              <a:t>諸費用および割引はサポートされていません。</a:t>
            </a:r>
          </a:p>
          <a:p>
            <a:pPr>
              <a:spcAft>
                <a:spcPts val="600"/>
              </a:spcAft>
            </a:pPr>
            <a:r>
              <a:rPr lang="ja-JP" sz="1200"/>
              <a:t>クレジットメモ、デビットメモ、サービス請求書、契約請求書、およびサマリ請求書 (複数の注文書を参照する請求書) の編集と承認は、SAP Ariba Buying and Invoicing ソリューションでのみ行うことがきます。</a:t>
            </a:r>
          </a:p>
          <a:p>
            <a:pPr>
              <a:spcAft>
                <a:spcPts val="600"/>
              </a:spcAft>
            </a:pPr>
            <a:r>
              <a:rPr lang="ja-JP" sz="1200"/>
              <a:t>詳細については、リリースガイドを参照してください。</a:t>
            </a:r>
          </a:p>
        </p:txBody>
      </p:sp>
      <p:sp>
        <p:nvSpPr>
          <p:cNvPr id="29" name="TextBox 28">
            <a:extLst>
              <a:ext uri="{FF2B5EF4-FFF2-40B4-BE49-F238E27FC236}">
                <a16:creationId xmlns:a16="http://schemas.microsoft.com/office/drawing/2014/main" id="{29B4647D-061E-874E-B28F-E77F67C375BA}"/>
              </a:ext>
            </a:extLst>
          </p:cNvPr>
          <p:cNvSpPr txBox="1"/>
          <p:nvPr/>
        </p:nvSpPr>
        <p:spPr>
          <a:xfrm>
            <a:off x="505928" y="1921397"/>
            <a:ext cx="3590101" cy="2138893"/>
          </a:xfrm>
          <a:prstGeom prst="rect">
            <a:avLst/>
          </a:prstGeom>
          <a:noFill/>
        </p:spPr>
        <p:txBody>
          <a:bodyPr wrap="square" lIns="0" tIns="0" rIns="0" bIns="0" rtlCol="0">
            <a:normAutofit/>
          </a:bodyPr>
          <a:lstStyle/>
          <a:p>
            <a:r>
              <a:rPr lang="ja-JP" sz="1200"/>
              <a:t>これまで、Guided Buying で編集および承認できるのはシンプルな 1 行の注文書なし請求書に限られていました。ほかのタイプの請求書 (注文書あり、複数行など) の場合、</a:t>
            </a:r>
          </a:p>
          <a:p>
            <a:r>
              <a:rPr lang="ja-JP" sz="1200"/>
              <a:t>編集と承認を実行するためにユーザーが Guided Buying で請求書をクリックすると、SAP Ariba Buying and Invoicing にリダイレクトされるという現象が発生していました。このため、エンドユーザーはユーザーインターフェイスを切り替えなくてはならず、混乱が生じていました。 </a:t>
            </a:r>
          </a:p>
        </p:txBody>
      </p:sp>
      <p:sp>
        <p:nvSpPr>
          <p:cNvPr id="30" name="TextBox 29">
            <a:extLst>
              <a:ext uri="{FF2B5EF4-FFF2-40B4-BE49-F238E27FC236}">
                <a16:creationId xmlns:a16="http://schemas.microsoft.com/office/drawing/2014/main" id="{B1AA52FF-B118-B64E-A4B7-BD8A5184230C}"/>
              </a:ext>
            </a:extLst>
          </p:cNvPr>
          <p:cNvSpPr txBox="1"/>
          <p:nvPr/>
        </p:nvSpPr>
        <p:spPr>
          <a:xfrm>
            <a:off x="4244332" y="1921397"/>
            <a:ext cx="3670300" cy="2138892"/>
          </a:xfrm>
          <a:prstGeom prst="rect">
            <a:avLst/>
          </a:prstGeom>
          <a:noFill/>
        </p:spPr>
        <p:txBody>
          <a:bodyPr wrap="square" lIns="0" tIns="0" rIns="0" bIns="0" rtlCol="0">
            <a:normAutofit/>
          </a:bodyPr>
          <a:lstStyle/>
          <a:p>
            <a:pPr lvl="0" defTabSz="1088558">
              <a:defRPr/>
            </a:pPr>
            <a:r>
              <a:rPr lang="ja-JP" sz="1200"/>
              <a:t>Guided Buying では、今後、ほとんどの種類の請求書に対する請求書処理を 1 カ所で簡単かつ効率的に行えるようになるため、2 つの個別のソリューション間を移動する必要がなくなります。注文書なし請求書や注文書あり請求書の編集および承認も、SAP Ariba Buying and Invoicing にリダイレクトされることなく、Guided Buying でネイティブに行うことができます。承認された請求書の照合は、引き続き SAP Ariba Buying and Invoicing で行われます。 </a:t>
            </a:r>
          </a:p>
        </p:txBody>
      </p:sp>
      <p:sp>
        <p:nvSpPr>
          <p:cNvPr id="31" name="TextBox 30">
            <a:extLst>
              <a:ext uri="{FF2B5EF4-FFF2-40B4-BE49-F238E27FC236}">
                <a16:creationId xmlns:a16="http://schemas.microsoft.com/office/drawing/2014/main" id="{CB5248DD-C9DB-FD4B-951A-C1CD317DD197}"/>
              </a:ext>
            </a:extLst>
          </p:cNvPr>
          <p:cNvSpPr txBox="1"/>
          <p:nvPr/>
        </p:nvSpPr>
        <p:spPr>
          <a:xfrm>
            <a:off x="8059754" y="1921398"/>
            <a:ext cx="3670300" cy="2138892"/>
          </a:xfrm>
          <a:prstGeom prst="rect">
            <a:avLst/>
          </a:prstGeom>
          <a:noFill/>
        </p:spPr>
        <p:txBody>
          <a:bodyPr wrap="square" lIns="0" tIns="0" rIns="0" bIns="0" rtlCol="0">
            <a:normAutofit/>
          </a:bodyPr>
          <a:lstStyle/>
          <a:p>
            <a:pPr lvl="0" defTabSz="1088558">
              <a:defRPr/>
            </a:pPr>
            <a:r>
              <a:rPr lang="ja-JP" sz="1200"/>
              <a:t>エンドユーザーおよび申請者が、Guided Buying において注文書なし請求書や注文書あり請求書の管理をネイティブで実行できるようになります。申請者に請求書の編集および承認権限を付与することにより、AP リソースの利用効率をさらに引き上げることができます。</a:t>
            </a:r>
          </a:p>
        </p:txBody>
      </p:sp>
      <p:sp>
        <p:nvSpPr>
          <p:cNvPr id="38" name="TextBox 37">
            <a:extLst>
              <a:ext uri="{FF2B5EF4-FFF2-40B4-BE49-F238E27FC236}">
                <a16:creationId xmlns:a16="http://schemas.microsoft.com/office/drawing/2014/main" id="{6E1EEBB3-18EE-4E0C-ABD5-F97F28ABCAC8}"/>
              </a:ext>
            </a:extLst>
          </p:cNvPr>
          <p:cNvSpPr txBox="1"/>
          <p:nvPr/>
        </p:nvSpPr>
        <p:spPr>
          <a:xfrm>
            <a:off x="10526328" y="314566"/>
            <a:ext cx="1734993" cy="246221"/>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ja-JP" sz="1200"/>
              <a:t>高</a:t>
            </a:r>
          </a:p>
          <a:p>
            <a:pPr fontAlgn="base">
              <a:spcBef>
                <a:spcPct val="50000"/>
              </a:spcBef>
              <a:spcAft>
                <a:spcPct val="0"/>
              </a:spcAft>
              <a:buClr>
                <a:srgbClr val="F0AB00"/>
              </a:buClr>
              <a:buSzPct val="80000"/>
            </a:pPr>
            <a:endParaRPr lang="en-US" sz="1200" dirty="0"/>
          </a:p>
        </p:txBody>
      </p:sp>
      <p:sp>
        <p:nvSpPr>
          <p:cNvPr id="34" name="Chord 33">
            <a:extLst>
              <a:ext uri="{FF2B5EF4-FFF2-40B4-BE49-F238E27FC236}">
                <a16:creationId xmlns:a16="http://schemas.microsoft.com/office/drawing/2014/main" id="{4CF29E90-D97C-4CB2-9CAC-FC26FA169912}"/>
              </a:ext>
            </a:extLst>
          </p:cNvPr>
          <p:cNvSpPr/>
          <p:nvPr/>
        </p:nvSpPr>
        <p:spPr>
          <a:xfrm>
            <a:off x="10213904" y="317564"/>
            <a:ext cx="186179" cy="186179"/>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1551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5DD837-4160-F440-9E86-D76913A6E639}"/>
              </a:ext>
            </a:extLst>
          </p:cNvPr>
          <p:cNvSpPr>
            <a:spLocks noGrp="1"/>
          </p:cNvSpPr>
          <p:nvPr>
            <p:ph type="body" sz="quarter" idx="10"/>
          </p:nvPr>
        </p:nvSpPr>
        <p:spPr>
          <a:xfrm>
            <a:off x="504001" y="1334587"/>
            <a:ext cx="5097069" cy="4978835"/>
          </a:xfrm>
        </p:spPr>
        <p:txBody>
          <a:bodyPr>
            <a:normAutofit fontScale="92500" lnSpcReduction="20000"/>
          </a:bodyPr>
          <a:lstStyle/>
          <a:p>
            <a:pPr lvl="1">
              <a:lnSpc>
                <a:spcPct val="110000"/>
              </a:lnSpc>
              <a:spcBef>
                <a:spcPts val="1200"/>
              </a:spcBef>
            </a:pPr>
            <a:r>
              <a:rPr lang="ja-JP"/>
              <a:t>Guided Invoicing により、請求書を編集または承認する必要のある一時ユーザーが、Guided Buying プラットフォームの新しい画面を使用して、簡素化された直感的な操作で処理を行えるようになります。</a:t>
            </a:r>
          </a:p>
          <a:p>
            <a:pPr lvl="1">
              <a:lnSpc>
                <a:spcPct val="110000"/>
              </a:lnSpc>
              <a:spcBef>
                <a:spcPts val="1200"/>
              </a:spcBef>
            </a:pPr>
            <a:r>
              <a:rPr lang="ja-JP"/>
              <a:t>Invoicing のユーザーは、シームレスなナビゲーション、エラー表示パレット、規定エンジンサポートなどの Guided Buying 機能を使用することができます。 </a:t>
            </a:r>
          </a:p>
          <a:p>
            <a:pPr lvl="1">
              <a:lnSpc>
                <a:spcPct val="110000"/>
              </a:lnSpc>
              <a:spcBef>
                <a:spcPts val="1200"/>
              </a:spcBef>
            </a:pPr>
            <a:r>
              <a:rPr lang="ja-JP"/>
              <a:t>注文書あり/注文書なし請求書の編集および承認がサポートされます。</a:t>
            </a:r>
          </a:p>
          <a:p>
            <a:pPr lvl="1">
              <a:lnSpc>
                <a:spcPct val="110000"/>
              </a:lnSpc>
              <a:spcBef>
                <a:spcPts val="1200"/>
              </a:spcBef>
            </a:pPr>
            <a:r>
              <a:rPr lang="ja-JP"/>
              <a:t>Guided Buying で表示される請求書のサイズ (行数) を設定する機能が提供されます。</a:t>
            </a:r>
          </a:p>
          <a:p>
            <a:pPr lvl="1">
              <a:lnSpc>
                <a:spcPct val="110000"/>
              </a:lnSpc>
              <a:spcBef>
                <a:spcPts val="1200"/>
              </a:spcBef>
            </a:pPr>
            <a:r>
              <a:rPr lang="ja-JP"/>
              <a:t>バックエンドでの連携により、SAP Ariba Buying and Invoicing および Guided Invoicing 画面両方での請求書検索と、SAP Ariba Buying and Invoicing のコアエンジンでの請求書レポートが可能になります。</a:t>
            </a:r>
          </a:p>
        </p:txBody>
      </p:sp>
      <p:sp>
        <p:nvSpPr>
          <p:cNvPr id="4" name="Title 3">
            <a:extLst>
              <a:ext uri="{FF2B5EF4-FFF2-40B4-BE49-F238E27FC236}">
                <a16:creationId xmlns:a16="http://schemas.microsoft.com/office/drawing/2014/main" id="{7818A345-6DBF-E54E-96B2-EB738C9D2E2E}"/>
              </a:ext>
            </a:extLst>
          </p:cNvPr>
          <p:cNvSpPr>
            <a:spLocks noGrp="1"/>
          </p:cNvSpPr>
          <p:nvPr>
            <p:ph type="title"/>
          </p:nvPr>
        </p:nvSpPr>
        <p:spPr>
          <a:xfrm>
            <a:off x="504001" y="544577"/>
            <a:ext cx="11186476" cy="568603"/>
          </a:xfrm>
        </p:spPr>
        <p:txBody>
          <a:bodyPr>
            <a:normAutofit/>
          </a:bodyPr>
          <a:lstStyle/>
          <a:p>
            <a:r>
              <a:rPr lang="ja-JP"/>
              <a:t>Guided Invoicing </a:t>
            </a:r>
            <a:r>
              <a:rPr lang="ja-JP">
                <a:solidFill>
                  <a:schemeClr val="accent1"/>
                </a:solidFill>
              </a:rPr>
              <a:t>ユーザーエクスペリエンスの進化</a:t>
            </a:r>
          </a:p>
        </p:txBody>
      </p:sp>
      <p:pic>
        <p:nvPicPr>
          <p:cNvPr id="6" name="Picture 6" descr="A screenshot of a computer screen&#10;&#10;Description generated with very high confidence">
            <a:extLst>
              <a:ext uri="{FF2B5EF4-FFF2-40B4-BE49-F238E27FC236}">
                <a16:creationId xmlns:a16="http://schemas.microsoft.com/office/drawing/2014/main" id="{40243E08-A5E2-4F65-8332-9F378E3A7B14}"/>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r="-3"/>
          <a:stretch/>
        </p:blipFill>
        <p:spPr>
          <a:xfrm>
            <a:off x="5718553" y="1141939"/>
            <a:ext cx="5971924" cy="5286826"/>
          </a:xfrm>
          <a:prstGeom prst="rect">
            <a:avLst/>
          </a:prstGeom>
          <a:noFill/>
          <a:ln w="12700">
            <a:solidFill>
              <a:schemeClr val="bg2"/>
            </a:solidFill>
          </a:ln>
        </p:spPr>
      </p:pic>
      <p:pic>
        <p:nvPicPr>
          <p:cNvPr id="9" name="Picture 8">
            <a:extLst>
              <a:ext uri="{FF2B5EF4-FFF2-40B4-BE49-F238E27FC236}">
                <a16:creationId xmlns:a16="http://schemas.microsoft.com/office/drawing/2014/main" id="{0272B561-D08F-4D34-8FE1-9F962FC7F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1760" y="1181424"/>
            <a:ext cx="690957" cy="134678"/>
          </a:xfrm>
          <a:prstGeom prst="rect">
            <a:avLst/>
          </a:prstGeom>
          <a:solidFill>
            <a:srgbClr val="34495E"/>
          </a:solidFill>
        </p:spPr>
      </p:pic>
      <p:sp>
        <p:nvSpPr>
          <p:cNvPr id="7" name="Rectangle 6">
            <a:extLst>
              <a:ext uri="{FF2B5EF4-FFF2-40B4-BE49-F238E27FC236}">
                <a16:creationId xmlns:a16="http://schemas.microsoft.com/office/drawing/2014/main" id="{B95B48C0-416F-4FFA-8A06-3647345C98A1}"/>
              </a:ext>
            </a:extLst>
          </p:cNvPr>
          <p:cNvSpPr/>
          <p:nvPr/>
        </p:nvSpPr>
        <p:spPr bwMode="gray">
          <a:xfrm>
            <a:off x="6729175" y="2185127"/>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7872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679E5-B0E3-4F9A-A79D-241A8DD774E5}"/>
              </a:ext>
            </a:extLst>
          </p:cNvPr>
          <p:cNvPicPr>
            <a:picLocks noChangeAspect="1"/>
          </p:cNvPicPr>
          <p:nvPr/>
        </p:nvPicPr>
        <p:blipFill>
          <a:blip r:embed="rId3"/>
          <a:stretch>
            <a:fillRect/>
          </a:stretch>
        </p:blipFill>
        <p:spPr>
          <a:xfrm>
            <a:off x="1645538" y="1584725"/>
            <a:ext cx="8651402" cy="4836754"/>
          </a:xfrm>
          <a:prstGeom prst="rect">
            <a:avLst/>
          </a:prstGeom>
          <a:ln>
            <a:solidFill>
              <a:schemeClr val="bg2"/>
            </a:solidFill>
          </a:ln>
        </p:spPr>
      </p:pic>
      <p:sp>
        <p:nvSpPr>
          <p:cNvPr id="10" name="Text Placeholder 2">
            <a:extLst>
              <a:ext uri="{FF2B5EF4-FFF2-40B4-BE49-F238E27FC236}">
                <a16:creationId xmlns:a16="http://schemas.microsoft.com/office/drawing/2014/main" id="{5BEAAA4D-99C4-40E5-BFCD-4FD8D14171FB}"/>
              </a:ext>
            </a:extLst>
          </p:cNvPr>
          <p:cNvSpPr>
            <a:spLocks noGrp="1"/>
          </p:cNvSpPr>
          <p:nvPr>
            <p:ph type="body" sz="quarter" idx="10"/>
          </p:nvPr>
        </p:nvSpPr>
        <p:spPr>
          <a:xfrm>
            <a:off x="504001" y="1056243"/>
            <a:ext cx="8494225" cy="536852"/>
          </a:xfrm>
        </p:spPr>
        <p:txBody>
          <a:bodyPr>
            <a:normAutofit/>
          </a:bodyPr>
          <a:lstStyle/>
          <a:p>
            <a:pPr lvl="1">
              <a:spcBef>
                <a:spcPts val="1200"/>
              </a:spcBef>
            </a:pPr>
            <a:r>
              <a:rPr lang="ja-JP"/>
              <a:t>Guided Buying の各ユーザーの処理が必要なタスクに、承認/編集可能な請求書が表示されるようになります。</a:t>
            </a:r>
          </a:p>
        </p:txBody>
      </p:sp>
      <p:pic>
        <p:nvPicPr>
          <p:cNvPr id="11" name="Picture 10">
            <a:extLst>
              <a:ext uri="{FF2B5EF4-FFF2-40B4-BE49-F238E27FC236}">
                <a16:creationId xmlns:a16="http://schemas.microsoft.com/office/drawing/2014/main" id="{73CE266B-DBDD-4CFA-8860-6CCBC9B25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5135" y="1671645"/>
            <a:ext cx="690957" cy="134678"/>
          </a:xfrm>
          <a:prstGeom prst="rect">
            <a:avLst/>
          </a:prstGeom>
          <a:solidFill>
            <a:srgbClr val="34495E"/>
          </a:solidFill>
        </p:spPr>
      </p:pic>
      <p:sp>
        <p:nvSpPr>
          <p:cNvPr id="8" name="Title 3">
            <a:extLst>
              <a:ext uri="{FF2B5EF4-FFF2-40B4-BE49-F238E27FC236}">
                <a16:creationId xmlns:a16="http://schemas.microsoft.com/office/drawing/2014/main" id="{52A8A140-E8EC-054F-91EF-EF4EF4258D6D}"/>
              </a:ext>
            </a:extLst>
          </p:cNvPr>
          <p:cNvSpPr>
            <a:spLocks noGrp="1"/>
          </p:cNvSpPr>
          <p:nvPr>
            <p:ph type="title"/>
          </p:nvPr>
        </p:nvSpPr>
        <p:spPr>
          <a:xfrm>
            <a:off x="504001" y="544577"/>
            <a:ext cx="11186476" cy="568603"/>
          </a:xfrm>
        </p:spPr>
        <p:txBody>
          <a:bodyPr>
            <a:normAutofit/>
          </a:bodyPr>
          <a:lstStyle/>
          <a:p>
            <a:r>
              <a:rPr lang="ja-JP"/>
              <a:t>Guided Invoicing </a:t>
            </a:r>
            <a:r>
              <a:rPr lang="ja-JP">
                <a:solidFill>
                  <a:schemeClr val="accent1"/>
                </a:solidFill>
              </a:rPr>
              <a:t>ユーザーエクスペリエンスの進化</a:t>
            </a:r>
          </a:p>
        </p:txBody>
      </p:sp>
      <p:sp>
        <p:nvSpPr>
          <p:cNvPr id="3" name="Rectangle 2">
            <a:extLst>
              <a:ext uri="{FF2B5EF4-FFF2-40B4-BE49-F238E27FC236}">
                <a16:creationId xmlns:a16="http://schemas.microsoft.com/office/drawing/2014/main" id="{74C193D6-644F-5541-A5D6-B74B887396CD}"/>
              </a:ext>
            </a:extLst>
          </p:cNvPr>
          <p:cNvSpPr/>
          <p:nvPr/>
        </p:nvSpPr>
        <p:spPr bwMode="gray">
          <a:xfrm>
            <a:off x="5507593" y="2475402"/>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0E39FD97-5FC9-8740-BF60-86441690C54B}"/>
              </a:ext>
            </a:extLst>
          </p:cNvPr>
          <p:cNvSpPr/>
          <p:nvPr/>
        </p:nvSpPr>
        <p:spPr bwMode="gray">
          <a:xfrm>
            <a:off x="5483902" y="3070214"/>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78A1639F-0194-BE46-B76F-9510B3C2F799}"/>
              </a:ext>
            </a:extLst>
          </p:cNvPr>
          <p:cNvSpPr/>
          <p:nvPr/>
        </p:nvSpPr>
        <p:spPr bwMode="gray">
          <a:xfrm>
            <a:off x="5507593" y="3642452"/>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E3216556-BE4B-A444-AB34-B085953B3B05}"/>
              </a:ext>
            </a:extLst>
          </p:cNvPr>
          <p:cNvSpPr/>
          <p:nvPr/>
        </p:nvSpPr>
        <p:spPr bwMode="gray">
          <a:xfrm>
            <a:off x="5483902" y="4229911"/>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292544E1-8622-1D4C-9F36-BC9456B10541}"/>
              </a:ext>
            </a:extLst>
          </p:cNvPr>
          <p:cNvSpPr/>
          <p:nvPr/>
        </p:nvSpPr>
        <p:spPr bwMode="gray">
          <a:xfrm>
            <a:off x="5507593" y="4808424"/>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61B102AC-40A4-5940-8B39-C454095EE2B0}"/>
              </a:ext>
            </a:extLst>
          </p:cNvPr>
          <p:cNvSpPr/>
          <p:nvPr/>
        </p:nvSpPr>
        <p:spPr bwMode="gray">
          <a:xfrm>
            <a:off x="5507592" y="5386937"/>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6FFB948B-A018-3141-8003-451C7F2D77D6}"/>
              </a:ext>
            </a:extLst>
          </p:cNvPr>
          <p:cNvSpPr/>
          <p:nvPr/>
        </p:nvSpPr>
        <p:spPr bwMode="gray">
          <a:xfrm>
            <a:off x="5507591" y="5965450"/>
            <a:ext cx="442061" cy="96890"/>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12502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B4963-9B68-43B8-B1C5-85AD623EF38E}"/>
              </a:ext>
            </a:extLst>
          </p:cNvPr>
          <p:cNvPicPr>
            <a:picLocks noChangeAspect="1"/>
          </p:cNvPicPr>
          <p:nvPr/>
        </p:nvPicPr>
        <p:blipFill>
          <a:blip r:embed="rId2"/>
          <a:stretch>
            <a:fillRect/>
          </a:stretch>
        </p:blipFill>
        <p:spPr>
          <a:xfrm>
            <a:off x="1220435" y="1561419"/>
            <a:ext cx="9130457" cy="4911028"/>
          </a:xfrm>
          <a:prstGeom prst="rect">
            <a:avLst/>
          </a:prstGeom>
          <a:ln>
            <a:solidFill>
              <a:schemeClr val="bg2"/>
            </a:solidFill>
          </a:ln>
        </p:spPr>
      </p:pic>
      <p:sp>
        <p:nvSpPr>
          <p:cNvPr id="11" name="Text Placeholder 2">
            <a:extLst>
              <a:ext uri="{FF2B5EF4-FFF2-40B4-BE49-F238E27FC236}">
                <a16:creationId xmlns:a16="http://schemas.microsoft.com/office/drawing/2014/main" id="{53287789-5980-417F-820E-A2A6E91F0F6D}"/>
              </a:ext>
            </a:extLst>
          </p:cNvPr>
          <p:cNvSpPr>
            <a:spLocks noGrp="1"/>
          </p:cNvSpPr>
          <p:nvPr>
            <p:ph type="body" sz="quarter" idx="10"/>
          </p:nvPr>
        </p:nvSpPr>
        <p:spPr>
          <a:xfrm>
            <a:off x="504001" y="1056243"/>
            <a:ext cx="10497243" cy="536852"/>
          </a:xfrm>
        </p:spPr>
        <p:txBody>
          <a:bodyPr>
            <a:normAutofit/>
          </a:bodyPr>
          <a:lstStyle/>
          <a:p>
            <a:pPr lvl="1">
              <a:spcBef>
                <a:spcPts val="1200"/>
              </a:spcBef>
            </a:pPr>
            <a:r>
              <a:rPr lang="ja-JP"/>
              <a:t>Guided Buying の規定を設定して操作性をカスタマイズすることができます。  </a:t>
            </a:r>
          </a:p>
        </p:txBody>
      </p:sp>
      <p:pic>
        <p:nvPicPr>
          <p:cNvPr id="12" name="Picture 11">
            <a:extLst>
              <a:ext uri="{FF2B5EF4-FFF2-40B4-BE49-F238E27FC236}">
                <a16:creationId xmlns:a16="http://schemas.microsoft.com/office/drawing/2014/main" id="{1583A463-D70F-4325-AC83-5BF0AB66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1021" y="1618275"/>
            <a:ext cx="690957" cy="134678"/>
          </a:xfrm>
          <a:prstGeom prst="rect">
            <a:avLst/>
          </a:prstGeom>
          <a:solidFill>
            <a:srgbClr val="34495E"/>
          </a:solidFill>
        </p:spPr>
      </p:pic>
      <p:sp>
        <p:nvSpPr>
          <p:cNvPr id="8" name="Title 3">
            <a:extLst>
              <a:ext uri="{FF2B5EF4-FFF2-40B4-BE49-F238E27FC236}">
                <a16:creationId xmlns:a16="http://schemas.microsoft.com/office/drawing/2014/main" id="{799160A9-954D-6548-A37E-497D02FDA025}"/>
              </a:ext>
            </a:extLst>
          </p:cNvPr>
          <p:cNvSpPr>
            <a:spLocks noGrp="1"/>
          </p:cNvSpPr>
          <p:nvPr>
            <p:ph type="title"/>
          </p:nvPr>
        </p:nvSpPr>
        <p:spPr>
          <a:xfrm>
            <a:off x="504001" y="544577"/>
            <a:ext cx="11186476" cy="568603"/>
          </a:xfrm>
        </p:spPr>
        <p:txBody>
          <a:bodyPr>
            <a:normAutofit/>
          </a:bodyPr>
          <a:lstStyle/>
          <a:p>
            <a:r>
              <a:rPr lang="ja-JP"/>
              <a:t>Guided Invoicing </a:t>
            </a:r>
            <a:r>
              <a:rPr lang="ja-JP">
                <a:solidFill>
                  <a:schemeClr val="accent1"/>
                </a:solidFill>
              </a:rPr>
              <a:t>ユーザーエクスペリエンスの進化</a:t>
            </a:r>
          </a:p>
        </p:txBody>
      </p:sp>
    </p:spTree>
    <p:extLst>
      <p:ext uri="{BB962C8B-B14F-4D97-AF65-F5344CB8AC3E}">
        <p14:creationId xmlns:p14="http://schemas.microsoft.com/office/powerpoint/2010/main" val="400792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SAP Fieldglass 2018 16x9">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Fieldglass_2018_16x9_v2HB.potx" id="{BAFA7147-98EC-4318-A23A-2B00F2C41869}" vid="{24192273-0FA0-437E-BC8C-8A0947CFF88E}"/>
    </a:ext>
  </a:extLst>
</a:theme>
</file>

<file path=ppt/theme/theme2.xml><?xml version="1.0" encoding="utf-8"?>
<a:theme xmlns:a="http://schemas.openxmlformats.org/drawingml/2006/main" name="SAP Fieldglass 2018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Fieldglass_2018_16x9_v2HB.potx" id="{BAFA7147-98EC-4318-A23A-2B00F2C41869}" vid="{685496CE-61CB-4986-8319-BCAC02AC2F44}"/>
    </a:ext>
  </a:extLst>
</a:theme>
</file>

<file path=ppt/theme/theme3.xml><?xml version="1.0" encoding="utf-8"?>
<a:theme xmlns:a="http://schemas.openxmlformats.org/drawingml/2006/main" name="SAP Ariba 2020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 id="{9DED9800-B4DB-C74B-B1F2-56957A9CE602}" vid="{A9BAE76B-3854-9940-9020-3964D2F5B966}"/>
    </a:ext>
  </a:extLst>
</a:theme>
</file>

<file path=ppt/theme/theme4.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 id="{9DED9800-B4DB-C74B-B1F2-56957A9CE602}" vid="{50553C5A-6467-7B4C-802F-63E9030F90AF}"/>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MS PGothic"/>
        <a:cs typeface=""/>
      </a:majorFont>
      <a:minorFont>
        <a:latin typeface="Arial"/>
        <a:ea typeface="MS PGothic"/>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ao/powerpoint/application">
  <com.sap.ip.bi.pioneer>
    <Version>4</Version>
    <AAO_Revision>2.3.1.59737</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467eb9fe05ca1f2233d2e354220df5cf">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b73f6fa2b5fd163678213f760a94fcd5"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Application xmlns="http://www.sap.com/cof/powerpoint/application">
  <Version>2</Version>
  <Revision>2.3.1.59737</Revision>
</Application>
</file>

<file path=customXml/itemProps1.xml><?xml version="1.0" encoding="utf-8"?>
<ds:datastoreItem xmlns:ds="http://schemas.openxmlformats.org/officeDocument/2006/customXml" ds:itemID="{8DC81A5D-DD1A-49CF-86B4-D71B2E56B52B}">
  <ds:schemaRefs>
    <ds:schemaRef ds:uri="http://www.sap.com/cof/ao/powerpoint/application"/>
  </ds:schemaRefs>
</ds:datastoreItem>
</file>

<file path=customXml/itemProps2.xml><?xml version="1.0" encoding="utf-8"?>
<ds:datastoreItem xmlns:ds="http://schemas.openxmlformats.org/officeDocument/2006/customXml" ds:itemID="{B6F90925-7500-42B4-B4B7-D350B455BD5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42BF15-89BE-4FC2-915E-1B8C35CA0DB6}">
  <ds:schemaRefs>
    <ds:schemaRef ds:uri="http://schemas.microsoft.com/sharepoint/v3/contenttype/forms"/>
  </ds:schemaRefs>
</ds:datastoreItem>
</file>

<file path=customXml/itemProps4.xml><?xml version="1.0" encoding="utf-8"?>
<ds:datastoreItem xmlns:ds="http://schemas.openxmlformats.org/officeDocument/2006/customXml" ds:itemID="{E08BB02F-BF69-4815-BA30-F574FFE7D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8F03190-6F52-4DE4-BCCE-E29E7729F063}">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otalTime>4862</TotalTime>
  <Words>1748</Words>
  <Application>Microsoft Macintosh PowerPoint</Application>
  <PresentationFormat>Custom</PresentationFormat>
  <Paragraphs>44</Paragraphs>
  <Slides>7</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Courier New</vt:lpstr>
      <vt:lpstr>Symbol</vt:lpstr>
      <vt:lpstr>wingdings</vt:lpstr>
      <vt:lpstr>wingdings</vt:lpstr>
      <vt:lpstr>SAP Fieldglass 2018 16x9</vt:lpstr>
      <vt:lpstr>SAP Fieldglass 2018 16x9 blue</vt:lpstr>
      <vt:lpstr>SAP Ariba 2020 16x9 black and white</vt:lpstr>
      <vt:lpstr>SAP Ariba 2020 16x9 blue</vt:lpstr>
      <vt:lpstr>機能の概要 Guided Buying で請求書を編集および承認</vt:lpstr>
      <vt:lpstr>Ariba Guided Invoicing ユーザーエクスペリエンスの進化</vt:lpstr>
      <vt:lpstr>機能の概要 説明: Guided Buying で請求書を編集および承認</vt:lpstr>
      <vt:lpstr>Guided Invoicing ユーザーエクスペリエンスの進化</vt:lpstr>
      <vt:lpstr>Guided Invoicing ユーザーエクスペリエンスの進化</vt:lpstr>
      <vt:lpstr>Guided Invoicing ユーザーエクスペリエンスの進化</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customer  connector</dc:title>
  <dc:creator>Sierra Neuwirth</dc:creator>
  <cp:lastModifiedBy>Lam, Judy</cp:lastModifiedBy>
  <cp:revision>12</cp:revision>
  <dcterms:created xsi:type="dcterms:W3CDTF">2020-03-04T22:05:05Z</dcterms:created>
  <dcterms:modified xsi:type="dcterms:W3CDTF">2021-05-14T16:20:08Z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8799113</vt:lpwstr>
  </property>
  <property fmtid="{D5CDD505-2E9C-101B-9397-08002B2CF9AE}" pid="3" name="NXPowerLiteSettings">
    <vt:lpwstr>C800050004A000</vt:lpwstr>
  </property>
  <property fmtid="{D5CDD505-2E9C-101B-9397-08002B2CF9AE}" pid="4" name="NXPowerLiteVersion">
    <vt:lpwstr>D8.0.8</vt:lpwstr>
  </property>
  <property fmtid="{D5CDD505-2E9C-101B-9397-08002B2CF9AE}" pid="5" name="ContentTypeId">
    <vt:lpwstr>0x010100CA2FD6F1506F564BB79A97F9C245AD34</vt:lpwstr>
  </property>
</Properties>
</file>