
<file path=[Content_Types].xml><?xml version="1.0" encoding="utf-8"?>
<Types xmlns="http://schemas.openxmlformats.org/package/2006/content-types">
  <Default Extension="bin" ContentType="application/vnd.openxmlformats-officedocument.oleObject"/>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33" r:id="rId8"/>
  </p:sldMasterIdLst>
  <p:notesMasterIdLst>
    <p:notesMasterId r:id="rId48"/>
  </p:notesMasterIdLst>
  <p:handoutMasterIdLst>
    <p:handoutMasterId r:id="rId49"/>
  </p:handoutMasterIdLst>
  <p:sldIdLst>
    <p:sldId id="361" r:id="rId9"/>
    <p:sldId id="449" r:id="rId10"/>
    <p:sldId id="352" r:id="rId11"/>
    <p:sldId id="284" r:id="rId12"/>
    <p:sldId id="366" r:id="rId13"/>
    <p:sldId id="325" r:id="rId14"/>
    <p:sldId id="367" r:id="rId15"/>
    <p:sldId id="368" r:id="rId16"/>
    <p:sldId id="371" r:id="rId17"/>
    <p:sldId id="369" r:id="rId18"/>
    <p:sldId id="372" r:id="rId19"/>
    <p:sldId id="373" r:id="rId20"/>
    <p:sldId id="374" r:id="rId21"/>
    <p:sldId id="286" r:id="rId22"/>
    <p:sldId id="285" r:id="rId23"/>
    <p:sldId id="291" r:id="rId24"/>
    <p:sldId id="394" r:id="rId25"/>
    <p:sldId id="395" r:id="rId26"/>
    <p:sldId id="396" r:id="rId27"/>
    <p:sldId id="397" r:id="rId28"/>
    <p:sldId id="398" r:id="rId29"/>
    <p:sldId id="399" r:id="rId30"/>
    <p:sldId id="379" r:id="rId31"/>
    <p:sldId id="380" r:id="rId32"/>
    <p:sldId id="381" r:id="rId33"/>
    <p:sldId id="382" r:id="rId34"/>
    <p:sldId id="383" r:id="rId35"/>
    <p:sldId id="384" r:id="rId36"/>
    <p:sldId id="385" r:id="rId37"/>
    <p:sldId id="386" r:id="rId38"/>
    <p:sldId id="387" r:id="rId39"/>
    <p:sldId id="388" r:id="rId40"/>
    <p:sldId id="267" r:id="rId41"/>
    <p:sldId id="266" r:id="rId42"/>
    <p:sldId id="268" r:id="rId43"/>
    <p:sldId id="269" r:id="rId44"/>
    <p:sldId id="271" r:id="rId45"/>
    <p:sldId id="270" r:id="rId46"/>
    <p:sldId id="256" r:id="rId47"/>
  </p:sldIdLst>
  <p:sldSz cx="12195175" cy="6858000"/>
  <p:notesSz cx="6858000" cy="9144000"/>
  <p:embeddedFontLst>
    <p:embeddedFont>
      <p:font typeface="Arial Narrow" panose="020B060602020203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custDataLst>
    <p:tags r:id="rId58"/>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0080"/>
    <a:srgbClr val="A101C2"/>
    <a:srgbClr val="BDEA86"/>
    <a:srgbClr val="5DC221"/>
    <a:srgbClr val="CC00DE"/>
    <a:srgbClr val="A100C2"/>
    <a:srgbClr val="0179F5"/>
    <a:srgbClr val="C1FCED"/>
    <a:srgbClr val="2BE1BE"/>
    <a:srgbClr val="003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E8C58-34C0-427A-9333-93AC92D57924}" v="1" dt="2023-08-15T15:15:10.24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69" autoAdjust="0"/>
  </p:normalViewPr>
  <p:slideViewPr>
    <p:cSldViewPr snapToGrid="0" showGuides="1">
      <p:cViewPr varScale="1">
        <p:scale>
          <a:sx n="76" d="100"/>
          <a:sy n="76" d="100"/>
        </p:scale>
        <p:origin x="120" y="936"/>
      </p:cViewPr>
      <p:guideLst>
        <p:guide pos="3841"/>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0" d="100"/>
          <a:sy n="90" d="100"/>
        </p:scale>
        <p:origin x="2818"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font" Target="fonts/font1.fntdata"/><Relationship Id="rId55" Type="http://schemas.openxmlformats.org/officeDocument/2006/relationships/font" Target="fonts/font6.fntdata"/><Relationship Id="rId63"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4.fntdata"/><Relationship Id="rId58"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microsoft.com/office/2015/10/relationships/revisionInfo" Target="revisionInfo.xml"/><Relationship Id="rId8" Type="http://schemas.openxmlformats.org/officeDocument/2006/relationships/slideMaster" Target="slideMasters/slideMaster1.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ch, James" userId="5901e785-b435-45d9-879c-be8a1e3a6ce1" providerId="ADAL" clId="{B1EE8C58-34C0-427A-9333-93AC92D57924}"/>
    <pc:docChg chg="delSld">
      <pc:chgData name="Busch, James" userId="5901e785-b435-45d9-879c-be8a1e3a6ce1" providerId="ADAL" clId="{B1EE8C58-34C0-427A-9333-93AC92D57924}" dt="2023-08-15T15:15:04.954" v="7" actId="47"/>
      <pc:docMkLst>
        <pc:docMk/>
      </pc:docMkLst>
      <pc:sldChg chg="del">
        <pc:chgData name="Busch, James" userId="5901e785-b435-45d9-879c-be8a1e3a6ce1" providerId="ADAL" clId="{B1EE8C58-34C0-427A-9333-93AC92D57924}" dt="2023-08-15T15:15:03.824" v="5" actId="47"/>
        <pc:sldMkLst>
          <pc:docMk/>
          <pc:sldMk cId="0" sldId="344"/>
        </pc:sldMkLst>
      </pc:sldChg>
      <pc:sldChg chg="del">
        <pc:chgData name="Busch, James" userId="5901e785-b435-45d9-879c-be8a1e3a6ce1" providerId="ADAL" clId="{B1EE8C58-34C0-427A-9333-93AC92D57924}" dt="2023-08-15T15:15:04.269" v="6" actId="47"/>
        <pc:sldMkLst>
          <pc:docMk/>
          <pc:sldMk cId="3602749482" sldId="364"/>
        </pc:sldMkLst>
      </pc:sldChg>
      <pc:sldChg chg="del">
        <pc:chgData name="Busch, James" userId="5901e785-b435-45d9-879c-be8a1e3a6ce1" providerId="ADAL" clId="{B1EE8C58-34C0-427A-9333-93AC92D57924}" dt="2023-08-15T15:15:01.227" v="0" actId="47"/>
        <pc:sldMkLst>
          <pc:docMk/>
          <pc:sldMk cId="3316874168" sldId="402"/>
        </pc:sldMkLst>
      </pc:sldChg>
      <pc:sldChg chg="del">
        <pc:chgData name="Busch, James" userId="5901e785-b435-45d9-879c-be8a1e3a6ce1" providerId="ADAL" clId="{B1EE8C58-34C0-427A-9333-93AC92D57924}" dt="2023-08-15T15:15:04.954" v="7" actId="47"/>
        <pc:sldMkLst>
          <pc:docMk/>
          <pc:sldMk cId="4060872162" sldId="449"/>
        </pc:sldMkLst>
      </pc:sldChg>
      <pc:sldChg chg="del">
        <pc:chgData name="Busch, James" userId="5901e785-b435-45d9-879c-be8a1e3a6ce1" providerId="ADAL" clId="{B1EE8C58-34C0-427A-9333-93AC92D57924}" dt="2023-08-15T15:15:02.789" v="3" actId="47"/>
        <pc:sldMkLst>
          <pc:docMk/>
          <pc:sldMk cId="2002127674" sldId="450"/>
        </pc:sldMkLst>
      </pc:sldChg>
      <pc:sldChg chg="del">
        <pc:chgData name="Busch, James" userId="5901e785-b435-45d9-879c-be8a1e3a6ce1" providerId="ADAL" clId="{B1EE8C58-34C0-427A-9333-93AC92D57924}" dt="2023-08-15T15:15:01.856" v="1" actId="47"/>
        <pc:sldMkLst>
          <pc:docMk/>
          <pc:sldMk cId="2768339816" sldId="451"/>
        </pc:sldMkLst>
      </pc:sldChg>
      <pc:sldChg chg="del">
        <pc:chgData name="Busch, James" userId="5901e785-b435-45d9-879c-be8a1e3a6ce1" providerId="ADAL" clId="{B1EE8C58-34C0-427A-9333-93AC92D57924}" dt="2023-08-15T15:15:03.321" v="4" actId="47"/>
        <pc:sldMkLst>
          <pc:docMk/>
          <pc:sldMk cId="1506274014" sldId="452"/>
        </pc:sldMkLst>
      </pc:sldChg>
      <pc:sldChg chg="del">
        <pc:chgData name="Busch, James" userId="5901e785-b435-45d9-879c-be8a1e3a6ce1" providerId="ADAL" clId="{B1EE8C58-34C0-427A-9333-93AC92D57924}" dt="2023-08-15T15:15:02.304" v="2" actId="47"/>
        <pc:sldMkLst>
          <pc:docMk/>
          <pc:sldMk cId="2360008853" sldId="4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latin typeface="Arial" panose="020B0604020202020204" pitchFamily="34" charset="0"/>
              </a:rPr>
              <a:pPr algn="ctr"/>
              <a:t>‹#›</a:t>
            </a:fld>
            <a:endParaRPr lang="de-DE" sz="1000" dirty="0">
              <a:latin typeface="Arial" panose="020B0604020202020204" pitchFamily="34" charset="0"/>
            </a:endParaRPr>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b="0" i="0">
                <a:latin typeface="Arial" panose="020B0604020202020204" pitchFamily="34" charset="0"/>
              </a:defRPr>
            </a:lvl1pPr>
          </a:lstStyle>
          <a:p>
            <a:fld id="{7D8C2C35-2B8A-446E-BEC0-FD36716C29AC}" type="slidenum">
              <a:rPr lang="en-DE" smtClean="0"/>
              <a:pPr/>
              <a:t>‹#›</a:t>
            </a:fld>
            <a:endParaRPr lang="en-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b="0" i="0" kern="1200">
        <a:solidFill>
          <a:schemeClr val="tx1"/>
        </a:solidFill>
        <a:latin typeface="Arial" panose="020B0604020202020204" pitchFamily="34" charset="0"/>
        <a:ea typeface="+mn-ea"/>
        <a:cs typeface="+mn-cs"/>
      </a:defRPr>
    </a:lvl1pPr>
    <a:lvl2pPr marL="180000" indent="-180000" algn="l" defTabSz="1088776" rtl="0" eaLnBrk="1" latinLnBrk="0" hangingPunct="1">
      <a:buClr>
        <a:schemeClr val="accent1"/>
      </a:buClr>
      <a:buSzPct val="100000"/>
      <a:buFont typeface="Wingdings" pitchFamily="2" charset="2"/>
      <a:buChar char=""/>
      <a:defRPr sz="1400" b="0" i="0" kern="1200">
        <a:solidFill>
          <a:schemeClr val="tx1"/>
        </a:solidFill>
        <a:latin typeface="Arial" panose="020B0604020202020204" pitchFamily="34" charset="0"/>
        <a:ea typeface="+mn-ea"/>
        <a:cs typeface="+mn-cs"/>
      </a:defRPr>
    </a:lvl2pPr>
    <a:lvl3pPr marL="360000" indent="-180000" algn="l" defTabSz="1088776" rtl="0" eaLnBrk="1" latinLnBrk="0" hangingPunct="1">
      <a:buClr>
        <a:schemeClr val="accent2"/>
      </a:buClr>
      <a:buSzPct val="80000"/>
      <a:buFont typeface="Symbol" pitchFamily="18" charset="2"/>
      <a:buChar char="-"/>
      <a:defRPr sz="1200" b="0" i="0" kern="1200">
        <a:solidFill>
          <a:schemeClr val="tx1"/>
        </a:solidFill>
        <a:latin typeface="Arial" panose="020B0604020202020204" pitchFamily="34" charset="0"/>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13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0033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80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664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930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064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581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7197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17</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240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18</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821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19</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08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462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20</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62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21</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35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22</a:t>
            </a:fld>
            <a:endParaRPr lang="en-US" dirty="0">
              <a:solidFill>
                <a:srgbClr val="000000"/>
              </a:solidFill>
            </a:endParaRPr>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275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10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03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25</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5210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2801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27</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93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28</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805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7F05E-9EA2-4EDD-9C82-EF55ACF33EC7}" type="slidenum">
              <a:rPr lang="en-US" smtClean="0"/>
              <a:pPr eaLnBrk="1" hangingPunct="1">
                <a:defRPr/>
              </a:pPr>
              <a:t>29</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40540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39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BC33A34-7E13-4267-9750-C4030409BB91}" type="slidenum">
              <a:rPr lang="en-US" smtClean="0"/>
              <a:pPr eaLnBrk="1" hangingPunct="1">
                <a:defRPr/>
              </a:pPr>
              <a:t>30</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565641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85B6943-7860-4915-95B3-465BE5722065}" type="slidenum">
              <a:rPr lang="en-US" smtClean="0"/>
              <a:pPr eaLnBrk="1" hangingPunct="1">
                <a:defRPr/>
              </a:pPr>
              <a:t>31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1400980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85BC538-0712-444C-B058-1FF64C30D031}" type="slidenum">
              <a:rPr lang="en-US" smtClean="0"/>
              <a:pPr eaLnBrk="1" hangingPunct="1">
                <a:defRPr/>
              </a:pPr>
              <a:t>32</a:t>
            </a:fld>
            <a:endParaRPr lang="en-US" dirty="0"/>
          </a:p>
        </p:txBody>
      </p:sp>
      <p:sp>
        <p:nvSpPr>
          <p:cNvPr id="60419" name="Rectangle 2"/>
          <p:cNvSpPr>
            <a:spLocks noGrp="1" noRot="1" noChangeAspect="1" noChangeArrowheads="1" noTextEdit="1"/>
          </p:cNvSpPr>
          <p:nvPr>
            <p:ph type="sldImg"/>
          </p:nvPr>
        </p:nvSpPr>
        <p:spPr>
          <a:xfrm>
            <a:off x="458788" y="720725"/>
            <a:ext cx="6402387" cy="3600450"/>
          </a:xfrm>
          <a:ln/>
        </p:spPr>
      </p:sp>
      <p:sp>
        <p:nvSpPr>
          <p:cNvPr id="60420" name="Rectangle 3"/>
          <p:cNvSpPr>
            <a:spLocks noGrp="1" noChangeArrowheads="1"/>
          </p:cNvSpPr>
          <p:nvPr>
            <p:ph type="body" idx="1"/>
          </p:nvPr>
        </p:nvSpPr>
        <p:spPr>
          <a:xfrm>
            <a:off x="731838" y="4562475"/>
            <a:ext cx="585152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a:p>
        </p:txBody>
      </p:sp>
    </p:spTree>
    <p:extLst>
      <p:ext uri="{BB962C8B-B14F-4D97-AF65-F5344CB8AC3E}">
        <p14:creationId xmlns:p14="http://schemas.microsoft.com/office/powerpoint/2010/main" val="308758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073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83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6</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60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816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66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589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340450586" name="SAP Logo Placeholder" descr="{&quot;templafy&quot;:{&quot;id&quot;:&quot;229977fc-974b-47c3-b0fe-dc4d5bbd0851&quot;}}"/>
          <p:cNvPicPr>
            <a:picLocks noChangeAspect="1"/>
          </p:cNvPicPr>
          <p:nvPr/>
        </p:nvPicPr>
        <p:blipFill>
          <a:blip r:embed="rId2"/>
          <a:stretch>
            <a:fillRect/>
          </a:stretch>
        </p:blipFill>
        <p:spPr>
          <a:xfrm>
            <a:off x="9692640" y="6053328"/>
            <a:ext cx="2212852" cy="536449"/>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dirty="0"/>
              <a:t>Add partner </a:t>
            </a:r>
            <a:br>
              <a:rPr lang="en-US" dirty="0"/>
            </a:br>
            <a:r>
              <a:rPr lang="en-US" dirty="0"/>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b="1" i="0" dirty="0">
                <a:latin typeface="Arial" panose="020B0604020202020204" pitchFamily="34" charset="0"/>
                <a:ea typeface="+mn-ea"/>
                <a:cs typeface="72" panose="020B0503030000000003" pitchFamily="34" charset="0"/>
              </a:defRPr>
            </a:lvl1pPr>
          </a:lstStyle>
          <a:p>
            <a:pPr lvl="0"/>
            <a:r>
              <a:rPr lang="en-US" dirty="0"/>
              <a:t>Title Goes Here</a:t>
            </a:r>
            <a:br>
              <a:rPr lang="en-US" dirty="0"/>
            </a:br>
            <a:r>
              <a:rPr lang="en-US" dirty="0"/>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dirty="0"/>
          </a:p>
        </p:txBody>
      </p:sp>
      <p:sp>
        <p:nvSpPr>
          <p:cNvPr id="10" name="TextBox 9" descr="{&quot;templafy&quot;:{&quot;id&quot;:&quot;e29b6973-bcf6-4d6b-8083-bdd1f18e37fe&quot;}}">
            <a:extLst>
              <a:ext uri="{FF2B5EF4-FFF2-40B4-BE49-F238E27FC236}">
                <a16:creationId xmlns:a16="http://schemas.microsoft.com/office/drawing/2014/main" id="{798F9B08-2B9F-444B-8020-ACD960A0FAE7}"/>
              </a:ext>
            </a:extLst>
          </p:cNvPr>
          <p:cNvSpPr txBox="1"/>
          <p:nvPr userDrawn="1"/>
        </p:nvSpPr>
        <p:spPr>
          <a:xfrm>
            <a:off x="282575" y="5725533"/>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latin typeface="Arial" panose="020B0604020202020204" pitchFamily="34" charset="0"/>
                <a:ea typeface="Arial Unicode MS" pitchFamily="34" charset="-128"/>
                <a:cs typeface="Arial Unicode MS" pitchFamily="34" charset="-128"/>
              </a:rPr>
              <a:t>INTERNAL – SAP and Customers Only</a:t>
            </a:r>
          </a:p>
        </p:txBody>
      </p:sp>
      <p:pic>
        <p:nvPicPr>
          <p:cNvPr id="1060074355" name="Acquired Company Logo Placeholder" descr="{&quot;templafy&quot;:{&quot;id&quot;:&quot;735c061e-4b8c-4ed4-9614-c40258f3dc8c&quot;}}"/>
          <p:cNvPicPr>
            <a:picLocks noChangeAspect="1"/>
          </p:cNvPicPr>
          <p:nvPr/>
        </p:nvPicPr>
        <p:blipFill>
          <a:blip r:embed="rId3"/>
          <a:stretch>
            <a:fillRect/>
          </a:stretch>
        </p:blipFill>
        <p:spPr>
          <a:xfrm>
            <a:off x="282575" y="3590141"/>
            <a:ext cx="1109568" cy="225572"/>
          </a:xfrm>
          <a:prstGeom prst="rect">
            <a:avLst/>
          </a:prstGeom>
        </p:spPr>
      </p:pic>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b="0" i="0">
                <a:solidFill>
                  <a:schemeClr val="tx1"/>
                </a:solidFill>
                <a:latin typeface="Arial" panose="020B0604020202020204" pitchFamily="34" charset="0"/>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1"/>
            </a:lvl1p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lvl1pPr>
              <a:defRPr b="1"/>
            </a:lvl1p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ue cover without anvil">
    <p:bg>
      <p:bgPr>
        <a:solidFill>
          <a:srgbClr val="DAF2FF"/>
        </a:solidFill>
        <a:effectLst/>
      </p:bgPr>
    </p:bg>
    <p:spTree>
      <p:nvGrpSpPr>
        <p:cNvPr id="1" name=""/>
        <p:cNvGrpSpPr/>
        <p:nvPr/>
      </p:nvGrpSpPr>
      <p:grpSpPr>
        <a:xfrm>
          <a:off x="0" y="0"/>
          <a:ext cx="0" cy="0"/>
          <a:chOff x="0" y="0"/>
          <a:chExt cx="0" cy="0"/>
        </a:xfrm>
      </p:grpSpPr>
      <p:pic>
        <p:nvPicPr>
          <p:cNvPr id="3" name="Image 2" descr="preencoded.png">
            <a:extLst>
              <a:ext uri="{FF2B5EF4-FFF2-40B4-BE49-F238E27FC236}">
                <a16:creationId xmlns:a16="http://schemas.microsoft.com/office/drawing/2014/main" id="{26A9AB58-5C92-F95E-0D83-14F832C10E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289865" y="1275473"/>
            <a:ext cx="8851917" cy="4363327"/>
          </a:xfrm>
          <a:prstGeom prst="rect">
            <a:avLst/>
          </a:prstGeom>
        </p:spPr>
      </p:pic>
      <p:pic>
        <p:nvPicPr>
          <p:cNvPr id="1900446987" name="SAP Logo Placeholder" descr="{&quot;templafy&quot;:{&quot;id&quot;:&quot;ce7aef6f-988e-4e43-ae73-500a96af04db&quot;}}"/>
          <p:cNvPicPr>
            <a:picLocks noChangeAspect="1"/>
          </p:cNvPicPr>
          <p:nvPr/>
        </p:nvPicPr>
        <p:blipFill>
          <a:blip r:embed="rId4"/>
          <a:stretch>
            <a:fillRect/>
          </a:stretch>
        </p:blipFill>
        <p:spPr>
          <a:xfrm>
            <a:off x="9692640" y="6053328"/>
            <a:ext cx="2212852" cy="536449"/>
          </a:xfrm>
          <a:prstGeom prst="rect">
            <a:avLst/>
          </a:prstGeom>
        </p:spPr>
      </p:pic>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b="1" i="0">
                <a:latin typeface="Arial" panose="020B0604020202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457445998" name="Acquired Company Logo Placeholder" descr="{&quot;templafy&quot;:{&quot;id&quot;:&quot;f7cc510d-3cca-4223-882b-aa4401321af7&quot;}}"/>
          <p:cNvPicPr>
            <a:picLocks noChangeAspect="1"/>
          </p:cNvPicPr>
          <p:nvPr/>
        </p:nvPicPr>
        <p:blipFill>
          <a:blip r:embed="rId5"/>
          <a:stretch>
            <a:fillRect/>
          </a:stretch>
        </p:blipFill>
        <p:spPr>
          <a:xfrm>
            <a:off x="282575" y="2141327"/>
            <a:ext cx="1109568" cy="225572"/>
          </a:xfrm>
          <a:prstGeom prst="rect">
            <a:avLst/>
          </a:prstGeom>
        </p:spPr>
      </p:pic>
      <p:sp>
        <p:nvSpPr>
          <p:cNvPr id="11" name="TextBox 10" descr="{&quot;templafy&quot;:{&quot;id&quot;:&quot;2f9fdbfe-a377-4e69-a4d7-13e411a291da&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latin typeface="Arial" panose="020B0604020202020204" pitchFamily="34" charset="0"/>
                <a:ea typeface="Arial Unicode MS" pitchFamily="34" charset="-128"/>
                <a:cs typeface="Arial Unicode MS" pitchFamily="34" charset="-128"/>
              </a:rPr>
              <a:t>INTERNAL – SAP and Customers Only</a:t>
            </a:r>
          </a:p>
        </p:txBody>
      </p:sp>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i="0" kern="1200" dirty="0">
                <a:solidFill>
                  <a:schemeClr val="tx1"/>
                </a:solidFill>
                <a:latin typeface="Arial" panose="020B0604020202020204" pitchFamily="34" charset="0"/>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pic>
        <p:nvPicPr>
          <p:cNvPr id="1102975296" name="Acquired Company Logo Placeholder" descr="{&quot;templafy&quot;:{&quot;id&quot;:&quot;0da6cc13-14bf-45bd-ae48-e49eaac72907&quot;}}"/>
          <p:cNvPicPr>
            <a:picLocks noChangeAspect="1"/>
          </p:cNvPicPr>
          <p:nvPr/>
        </p:nvPicPr>
        <p:blipFill>
          <a:blip r:embed="rId2"/>
          <a:stretch>
            <a:fillRect/>
          </a:stretch>
        </p:blipFill>
        <p:spPr>
          <a:xfrm>
            <a:off x="504000" y="522453"/>
            <a:ext cx="1109568" cy="225572"/>
          </a:xfrm>
          <a:prstGeom prst="rect">
            <a:avLst/>
          </a:prstGeom>
        </p:spPr>
      </p:pic>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b="0" i="0" dirty="0">
                <a:latin typeface="Arial" panose="020B0604020202020204" pitchFamily="34" charset="0"/>
              </a:rPr>
              <a:t>Contact information:</a:t>
            </a:r>
          </a:p>
        </p:txBody>
      </p:sp>
      <p:sp>
        <p:nvSpPr>
          <p:cNvPr id="9" name="Copyright Placeholder" descr="{&quot;templafy&quot;:{&quot;id&quot;:&quot;1e680ed2-018a-4386-99ee-3a13c5360b83&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dirty="0">
                <a:latin typeface="Arial" panose="020B0604020202020204" pitchFamily="34" charset="0"/>
              </a:rPr>
              <a:t>© 2023 SAP SE or an SAP affiliate company. All rights reserved. See Legal Notice on www.sap.com/legal-notice for use terms, disclaimers, disclosures, or restrictions related to this material.</a:t>
            </a:r>
          </a:p>
        </p:txBody>
      </p:sp>
      <p:pic>
        <p:nvPicPr>
          <p:cNvPr id="1766979458" name="SAP Logo Placeholder" descr="{&quot;templafy&quot;:{&quot;id&quot;:&quot;d24c7274-13f8-4118-885b-ad096976faa4&quot;}}"/>
          <p:cNvPicPr>
            <a:picLocks noChangeAspect="1"/>
          </p:cNvPicPr>
          <p:nvPr/>
        </p:nvPicPr>
        <p:blipFill>
          <a:blip r:embed="rId3"/>
          <a:stretch>
            <a:fillRect/>
          </a:stretch>
        </p:blipFill>
        <p:spPr>
          <a:xfrm>
            <a:off x="9509760" y="5797296"/>
            <a:ext cx="2212852" cy="536449"/>
          </a:xfrm>
          <a:prstGeom prst="rect">
            <a:avLst/>
          </a:prstGeom>
        </p:spPr>
      </p:pic>
      <p:sp>
        <p:nvSpPr>
          <p:cNvPr id="3" name="Title 2">
            <a:extLst>
              <a:ext uri="{FF2B5EF4-FFF2-40B4-BE49-F238E27FC236}">
                <a16:creationId xmlns:a16="http://schemas.microsoft.com/office/drawing/2014/main" id="{5692DE12-4084-77D2-FD2A-8E63F6FBE7C5}"/>
              </a:ext>
            </a:extLst>
          </p:cNvPr>
          <p:cNvSpPr>
            <a:spLocks noGrp="1"/>
          </p:cNvSpPr>
          <p:nvPr>
            <p:ph type="title" hasCustomPrompt="1"/>
          </p:nvPr>
        </p:nvSpPr>
        <p:spPr>
          <a:xfrm>
            <a:off x="503238" y="1466850"/>
            <a:ext cx="5413477" cy="846386"/>
          </a:xfrm>
        </p:spPr>
        <p:txBody>
          <a:bodyPr/>
          <a:lstStyle>
            <a:lvl1pPr>
              <a:defRPr sz="5500"/>
            </a:lvl1pPr>
          </a:lstStyle>
          <a:p>
            <a:r>
              <a:rPr lang="en-GB" dirty="0"/>
              <a:t>Thank you.</a:t>
            </a:r>
            <a:endParaRPr lang="en-US" dirty="0"/>
          </a:p>
        </p:txBody>
      </p:sp>
    </p:spTree>
    <p:extLst>
      <p:ext uri="{BB962C8B-B14F-4D97-AF65-F5344CB8AC3E}">
        <p14:creationId xmlns:p14="http://schemas.microsoft.com/office/powerpoint/2010/main" val="781090314"/>
      </p:ext>
    </p:extLst>
  </p:cSld>
  <p:clrMapOvr>
    <a:masterClrMapping/>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2D27CC-FED9-0331-2BB0-202F085A9464}"/>
              </a:ext>
            </a:extLst>
          </p:cNvPr>
          <p:cNvSpPr txBox="1"/>
          <p:nvPr userDrawn="1"/>
        </p:nvSpPr>
        <p:spPr>
          <a:xfrm>
            <a:off x="503239" y="2905127"/>
            <a:ext cx="1837041" cy="246221"/>
          </a:xfrm>
          <a:prstGeom prst="rect">
            <a:avLst/>
          </a:prstGeom>
          <a:noFill/>
        </p:spPr>
        <p:txBody>
          <a:bodyPr wrap="none" lIns="0" tIns="0" rIns="0" bIns="0" rtlCol="0">
            <a:spAutoFit/>
          </a:bodyPr>
          <a:lstStyle/>
          <a:p>
            <a:pPr marL="0" marR="0" lvl="0" indent="0" algn="l" defTabSz="1088449" rtl="0" eaLnBrk="1" fontAlgn="base" latinLnBrk="0" hangingPunct="1">
              <a:lnSpc>
                <a:spcPct val="100000"/>
              </a:lnSpc>
              <a:spcBef>
                <a:spcPct val="50000"/>
              </a:spcBef>
              <a:spcAft>
                <a:spcPct val="0"/>
              </a:spcAft>
              <a:buClr>
                <a:srgbClr val="F0AB00"/>
              </a:buClr>
              <a:buSzPct val="80000"/>
              <a:buFontTx/>
              <a:buNone/>
              <a:tabLst/>
              <a:defRPr/>
            </a:pPr>
            <a:r>
              <a:rPr lang="en-US" sz="1600" dirty="0">
                <a:solidFill>
                  <a:schemeClr val="tx1"/>
                </a:solidFill>
                <a:latin typeface="Arial" panose="020B0604020202020204" pitchFamily="34" charset="0"/>
                <a:cs typeface="Arial" panose="020B0604020202020204" pitchFamily="34" charset="0"/>
              </a:rPr>
              <a:t>Contact information:</a:t>
            </a:r>
          </a:p>
        </p:txBody>
      </p:sp>
      <p:sp>
        <p:nvSpPr>
          <p:cNvPr id="10" name="Text Placeholder 9">
            <a:extLst>
              <a:ext uri="{FF2B5EF4-FFF2-40B4-BE49-F238E27FC236}">
                <a16:creationId xmlns:a16="http://schemas.microsoft.com/office/drawing/2014/main" id="{5D8BEA4F-DF46-6DC5-510C-BDC07E9D01F5}"/>
              </a:ext>
            </a:extLst>
          </p:cNvPr>
          <p:cNvSpPr>
            <a:spLocks noGrp="1"/>
          </p:cNvSpPr>
          <p:nvPr>
            <p:ph type="body" sz="quarter" idx="10" hasCustomPrompt="1"/>
          </p:nvPr>
        </p:nvSpPr>
        <p:spPr>
          <a:xfrm>
            <a:off x="503369" y="3447695"/>
            <a:ext cx="4227518" cy="499711"/>
          </a:xfrm>
          <a:prstGeom prst="rect">
            <a:avLst/>
          </a:prstGeom>
        </p:spPr>
        <p:txBody>
          <a:bodyPr lIns="0" tIns="0" rIns="0" bIns="0"/>
          <a:lstStyle>
            <a:lvl1pPr marL="0" indent="0">
              <a:lnSpc>
                <a:spcPct val="100000"/>
              </a:lnSpc>
              <a:spcBef>
                <a:spcPts val="0"/>
              </a:spcBef>
              <a:buFontTx/>
              <a:buNone/>
              <a:defRPr sz="1400">
                <a:solidFill>
                  <a:schemeClr val="tx1"/>
                </a:solidFill>
                <a:latin typeface="Arial" panose="020B0604020202020204" pitchFamily="34" charset="0"/>
                <a:cs typeface="Arial" panose="020B0604020202020204" pitchFamily="34" charset="0"/>
              </a:defRPr>
            </a:lvl1pPr>
          </a:lstStyle>
          <a:p>
            <a:pPr lvl="0"/>
            <a:r>
              <a:rPr lang="en-US" dirty="0"/>
              <a:t>Name</a:t>
            </a:r>
            <a:br>
              <a:rPr lang="en-US" dirty="0"/>
            </a:br>
            <a:r>
              <a:rPr lang="en-US" dirty="0"/>
              <a:t>Email</a:t>
            </a:r>
          </a:p>
        </p:txBody>
      </p:sp>
      <p:pic>
        <p:nvPicPr>
          <p:cNvPr id="2" name="SAP Logo">
            <a:extLst>
              <a:ext uri="{FF2B5EF4-FFF2-40B4-BE49-F238E27FC236}">
                <a16:creationId xmlns:a16="http://schemas.microsoft.com/office/drawing/2014/main" id="{4211FE4D-917A-CDAA-19DF-5E95FC81FBD6}"/>
              </a:ext>
            </a:extLst>
          </p:cNvPr>
          <p:cNvPicPr>
            <a:picLocks noChangeAspect="1"/>
          </p:cNvPicPr>
          <p:nvPr userDrawn="1"/>
        </p:nvPicPr>
        <p:blipFill>
          <a:blip r:embed="rId2"/>
          <a:srcRect/>
          <a:stretch/>
        </p:blipFill>
        <p:spPr>
          <a:xfrm>
            <a:off x="9492910" y="5797296"/>
            <a:ext cx="2242134" cy="541064"/>
          </a:xfrm>
          <a:prstGeom prst="rect">
            <a:avLst/>
          </a:prstGeom>
        </p:spPr>
      </p:pic>
      <p:sp>
        <p:nvSpPr>
          <p:cNvPr id="3" name="Title 2">
            <a:extLst>
              <a:ext uri="{FF2B5EF4-FFF2-40B4-BE49-F238E27FC236}">
                <a16:creationId xmlns:a16="http://schemas.microsoft.com/office/drawing/2014/main" id="{AE09AB48-3B44-9364-8E90-FF56AFC1E9C0}"/>
              </a:ext>
            </a:extLst>
          </p:cNvPr>
          <p:cNvSpPr>
            <a:spLocks noGrp="1"/>
          </p:cNvSpPr>
          <p:nvPr>
            <p:ph type="title" hasCustomPrompt="1"/>
          </p:nvPr>
        </p:nvSpPr>
        <p:spPr>
          <a:xfrm>
            <a:off x="504002" y="1461263"/>
            <a:ext cx="5312526" cy="846386"/>
          </a:xfrm>
        </p:spPr>
        <p:txBody>
          <a:bodyPr/>
          <a:lstStyle>
            <a:lvl1pPr>
              <a:defRPr sz="5500"/>
            </a:lvl1pPr>
          </a:lstStyle>
          <a:p>
            <a:r>
              <a:rPr lang="en-GB" dirty="0"/>
              <a:t>Thank you.</a:t>
            </a:r>
            <a:endParaRPr lang="en-US" dirty="0"/>
          </a:p>
        </p:txBody>
      </p:sp>
    </p:spTree>
    <p:extLst>
      <p:ext uri="{BB962C8B-B14F-4D97-AF65-F5344CB8AC3E}">
        <p14:creationId xmlns:p14="http://schemas.microsoft.com/office/powerpoint/2010/main" val="3034182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519417"/>
          </a:xfrm>
          <a:prstGeom prst="rect">
            <a:avLst/>
          </a:prstGeom>
          <a:solidFill>
            <a:schemeClr val="bg1">
              <a:alpha val="75000"/>
            </a:schemeClr>
          </a:solidFill>
          <a:ln w="6350" algn="ctr">
            <a:noFill/>
            <a:miter lim="800000"/>
            <a:headEnd/>
            <a:tailEnd/>
          </a:ln>
        </p:spPr>
        <p:txBody>
          <a:bodyPr lIns="107138" tIns="85710" rIns="107138" bIns="85710" rtlCol="0" anchor="ctr"/>
          <a:lstStyle/>
          <a:p>
            <a:pPr marR="0" algn="ctr" defTabSz="1088558" eaLnBrk="1" fontAlgn="base" latinLnBrk="0" hangingPunct="1">
              <a:lnSpc>
                <a:spcPct val="100000"/>
              </a:lnSpc>
              <a:spcBef>
                <a:spcPct val="50000"/>
              </a:spcBef>
              <a:spcAft>
                <a:spcPct val="0"/>
              </a:spcAft>
              <a:buClr>
                <a:srgbClr val="F0AB00"/>
              </a:buClr>
              <a:buSzPct val="80000"/>
              <a:tabLst/>
            </a:pPr>
            <a:endParaRPr kumimoji="0" lang="en-US" sz="21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00"/>
            <a:ext cx="10620000" cy="923116"/>
          </a:xfrm>
        </p:spPr>
        <p:txBody>
          <a:bodyPr anchor="t" anchorCtr="0">
            <a:noAutofit/>
          </a:bodyPr>
          <a:lstStyle>
            <a:lvl1pPr>
              <a:defRPr sz="5999">
                <a:solidFill>
                  <a:schemeClr val="tx1"/>
                </a:solidFill>
              </a:defRPr>
            </a:lvl1pPr>
          </a:lstStyle>
          <a:p>
            <a:r>
              <a:rPr lang="en-US" dirty="0"/>
              <a:t>Short Presentation Title</a:t>
            </a:r>
          </a:p>
        </p:txBody>
      </p:sp>
      <p:sp>
        <p:nvSpPr>
          <p:cNvPr id="5" name="Rectangle 4"/>
          <p:cNvSpPr/>
          <p:nvPr userDrawn="1"/>
        </p:nvSpPr>
        <p:spPr bwMode="gray">
          <a:xfrm>
            <a:off x="324000" y="0"/>
            <a:ext cx="11545200" cy="162000"/>
          </a:xfrm>
          <a:prstGeom prst="rect">
            <a:avLst/>
          </a:prstGeom>
          <a:solidFill>
            <a:schemeClr val="accent1"/>
          </a:solidFill>
          <a:ln w="9525" algn="ctr">
            <a:noFill/>
            <a:miter lim="800000"/>
            <a:headEnd/>
            <a:tailEnd/>
          </a:ln>
        </p:spPr>
        <p:txBody>
          <a:bodyPr lIns="107138" tIns="85710" rIns="107138" bIns="85710" rtlCol="0" anchor="ctr"/>
          <a:lstStyle/>
          <a:p>
            <a:pPr marR="0" algn="ctr" defTabSz="1088558"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11650"/>
            <a:ext cx="10620000" cy="276935"/>
          </a:xfrm>
        </p:spPr>
        <p:txBody>
          <a:bodyPr anchor="b" anchorCtr="0">
            <a:sp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sz="1800" dirty="0"/>
              <a:t>Speaker’s Name, SAP / Month 00, 2016</a:t>
            </a:r>
          </a:p>
        </p:txBody>
      </p:sp>
      <p:sp>
        <p:nvSpPr>
          <p:cNvPr id="7" name="TextBox 6"/>
          <p:cNvSpPr txBox="1"/>
          <p:nvPr/>
        </p:nvSpPr>
        <p:spPr>
          <a:xfrm rot="21360000">
            <a:off x="4212457" y="3627819"/>
            <a:ext cx="3770263" cy="276935"/>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99" y="2115040"/>
            <a:ext cx="1477566" cy="28793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2317"/>
            <a:ext cx="916759" cy="453495"/>
          </a:xfrm>
          <a:prstGeom prst="rect">
            <a:avLst/>
          </a:prstGeom>
        </p:spPr>
      </p:pic>
    </p:spTree>
    <p:extLst>
      <p:ext uri="{BB962C8B-B14F-4D97-AF65-F5344CB8AC3E}">
        <p14:creationId xmlns:p14="http://schemas.microsoft.com/office/powerpoint/2010/main" val="2975334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11545200" cy="2134800"/>
          </a:xfrm>
          <a:solidFill>
            <a:schemeClr val="bg1">
              <a:lumMod val="95000"/>
            </a:schemeClr>
          </a:solidFill>
        </p:spPr>
        <p:txBody>
          <a:bodyPr tIns="600113"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11545200" cy="923116"/>
          </a:xfrm>
        </p:spPr>
        <p:txBody>
          <a:bodyPr anchor="t" anchorCtr="0">
            <a:noAutofit/>
          </a:bodyPr>
          <a:lstStyle>
            <a:lvl1pPr>
              <a:defRPr sz="5999">
                <a:solidFill>
                  <a:schemeClr val="tx1"/>
                </a:solidFill>
                <a:latin typeface="+mj-lt"/>
              </a:defRPr>
            </a:lvl1pPr>
          </a:lstStyle>
          <a:p>
            <a:r>
              <a:rPr lang="en-US" dirty="0"/>
              <a:t>Divider page</a:t>
            </a:r>
          </a:p>
        </p:txBody>
      </p:sp>
      <p:sp>
        <p:nvSpPr>
          <p:cNvPr id="12" name="Rectangle 11"/>
          <p:cNvSpPr/>
          <p:nvPr/>
        </p:nvSpPr>
        <p:spPr bwMode="gray">
          <a:xfrm>
            <a:off x="324000" y="0"/>
            <a:ext cx="11545200" cy="162000"/>
          </a:xfrm>
          <a:prstGeom prst="rect">
            <a:avLst/>
          </a:prstGeom>
          <a:solidFill>
            <a:schemeClr val="accent1"/>
          </a:solidFill>
          <a:ln w="9525" algn="ctr">
            <a:noFill/>
            <a:miter lim="800000"/>
            <a:headEnd/>
            <a:tailEnd/>
          </a:ln>
        </p:spPr>
        <p:txBody>
          <a:bodyPr lIns="107138" tIns="85710" rIns="107138" bIns="85710" rtlCol="0" anchor="ctr"/>
          <a:lstStyle/>
          <a:p>
            <a:pPr marR="0" algn="ctr" defTabSz="1088558"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1"/>
            <a:ext cx="11545200" cy="620713"/>
          </a:xfrm>
        </p:spPr>
        <p:txBody>
          <a:bodyPr/>
          <a:lstStyle>
            <a:lvl1pPr>
              <a:spcBef>
                <a:spcPts val="1429"/>
              </a:spcBef>
              <a:defRPr sz="19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4644"/>
            <a:ext cx="1477566" cy="28793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9" y="6082317"/>
            <a:ext cx="916759" cy="453495"/>
          </a:xfrm>
          <a:prstGeom prst="rect">
            <a:avLst/>
          </a:prstGeom>
        </p:spPr>
      </p:pic>
    </p:spTree>
    <p:extLst>
      <p:ext uri="{BB962C8B-B14F-4D97-AF65-F5344CB8AC3E}">
        <p14:creationId xmlns:p14="http://schemas.microsoft.com/office/powerpoint/2010/main" val="39303547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1" y="1690688"/>
            <a:ext cx="4232275" cy="4391025"/>
          </a:xfrm>
          <a:solidFill>
            <a:schemeClr val="bg1">
              <a:lumMod val="95000"/>
            </a:schemeClr>
          </a:solidFill>
        </p:spPr>
        <p:txBody>
          <a:bodyPr tIns="1543147" anchor="t" anchorCtr="0"/>
          <a:lstStyle>
            <a:lvl1pPr algn="ctr">
              <a:defRPr b="0"/>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0688"/>
            <a:ext cx="7149950" cy="4391025"/>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106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001"/>
            <a:ext cx="5662800"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56628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947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nk cover with anvil">
    <p:bg>
      <p:bgPr>
        <a:solidFill>
          <a:srgbClr val="510080"/>
        </a:solidFill>
        <a:effectLst/>
      </p:bgPr>
    </p:bg>
    <p:spTree>
      <p:nvGrpSpPr>
        <p:cNvPr id="1" name=""/>
        <p:cNvGrpSpPr/>
        <p:nvPr/>
      </p:nvGrpSpPr>
      <p:grpSpPr>
        <a:xfrm>
          <a:off x="0" y="0"/>
          <a:ext cx="0" cy="0"/>
          <a:chOff x="0" y="0"/>
          <a:chExt cx="0" cy="0"/>
        </a:xfrm>
      </p:grpSpPr>
      <p:pic>
        <p:nvPicPr>
          <p:cNvPr id="3" name="Image 2" descr="preencoded.png">
            <a:extLst>
              <a:ext uri="{FF2B5EF4-FFF2-40B4-BE49-F238E27FC236}">
                <a16:creationId xmlns:a16="http://schemas.microsoft.com/office/drawing/2014/main" id="{26A9AB58-5C92-F95E-0D83-14F832C10E7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289865" y="1275473"/>
            <a:ext cx="8851917" cy="4363327"/>
          </a:xfrm>
          <a:prstGeom prst="rect">
            <a:avLst/>
          </a:prstGeom>
        </p:spPr>
      </p:pic>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b="1" i="0">
                <a:solidFill>
                  <a:schemeClr val="bg1"/>
                </a:solidFill>
                <a:latin typeface="Arial" panose="020B0604020202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sp>
        <p:nvSpPr>
          <p:cNvPr id="11" name="TextBox 10" descr="{&quot;templafy&quot;:{&quot;id&quot;:&quot;f66381f5-e160-464e-8004-338257cb4010&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solidFill>
                  <a:schemeClr val="bg1"/>
                </a:solidFill>
                <a:latin typeface="Arial" panose="020B0604020202020204" pitchFamily="34" charset="0"/>
                <a:ea typeface="Arial Unicode MS" pitchFamily="34" charset="-128"/>
                <a:cs typeface="Arial Unicode MS" pitchFamily="34" charset="-128"/>
              </a:rPr>
              <a:t>INTERNAL – SAP and Customers Only</a:t>
            </a:r>
          </a:p>
        </p:txBody>
      </p:sp>
      <p:pic>
        <p:nvPicPr>
          <p:cNvPr id="1147282596" name="SAP Logo Placeholder" descr="{&quot;templafy&quot;:{&quot;id&quot;:&quot;ee56e4a7-d2e7-4b1e-9392-d4e6707c3cf7&quot;}}"/>
          <p:cNvPicPr>
            <a:picLocks noChangeAspect="1"/>
          </p:cNvPicPr>
          <p:nvPr/>
        </p:nvPicPr>
        <p:blipFill>
          <a:blip r:embed="rId4"/>
          <a:stretch>
            <a:fillRect/>
          </a:stretch>
        </p:blipFill>
        <p:spPr>
          <a:xfrm>
            <a:off x="9692640" y="6053328"/>
            <a:ext cx="2212852" cy="536449"/>
          </a:xfrm>
          <a:prstGeom prst="rect">
            <a:avLst/>
          </a:prstGeom>
        </p:spPr>
      </p:pic>
      <p:pic>
        <p:nvPicPr>
          <p:cNvPr id="2010237437" name="Acquired Company Logo Placeholder" descr="{&quot;templafy&quot;:{&quot;id&quot;:&quot;1c38c545-e668-464a-8e94-e6a915738bb5&quot;}}"/>
          <p:cNvPicPr>
            <a:picLocks noChangeAspect="1"/>
          </p:cNvPicPr>
          <p:nvPr/>
        </p:nvPicPr>
        <p:blipFill>
          <a:blip r:embed="rId5"/>
          <a:stretch>
            <a:fillRect/>
          </a:stretch>
        </p:blipFill>
        <p:spPr>
          <a:xfrm>
            <a:off x="282575" y="2045822"/>
            <a:ext cx="1109568" cy="219475"/>
          </a:xfrm>
          <a:prstGeom prst="rect">
            <a:avLst/>
          </a:prstGeom>
        </p:spPr>
      </p:pic>
    </p:spTree>
    <p:extLst>
      <p:ext uri="{BB962C8B-B14F-4D97-AF65-F5344CB8AC3E}">
        <p14:creationId xmlns:p14="http://schemas.microsoft.com/office/powerpoint/2010/main" val="2667257257"/>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9" y="1692001"/>
            <a:ext cx="7164387"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4224188"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141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685800"/>
            <a:ext cx="10975658" cy="369332"/>
          </a:xfrm>
        </p:spPr>
        <p:txBody>
          <a:bodyPr/>
          <a:lstStyle/>
          <a:p>
            <a:r>
              <a:rPr lang="en-US"/>
              <a:t>Click to edit Master title style</a:t>
            </a:r>
          </a:p>
        </p:txBody>
      </p:sp>
      <p:sp>
        <p:nvSpPr>
          <p:cNvPr id="3" name="Text Placeholder 2"/>
          <p:cNvSpPr>
            <a:spLocks noGrp="1"/>
          </p:cNvSpPr>
          <p:nvPr>
            <p:ph type="body" sz="half" idx="1"/>
          </p:nvPr>
        </p:nvSpPr>
        <p:spPr>
          <a:xfrm>
            <a:off x="609759" y="1600201"/>
            <a:ext cx="538620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4" y="1600201"/>
            <a:ext cx="5386202"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783372" y="6565900"/>
            <a:ext cx="3861805" cy="171450"/>
          </a:xfrm>
          <a:prstGeom prst="rect">
            <a:avLst/>
          </a:prstGeom>
        </p:spPr>
        <p:txBody>
          <a:bodyPr/>
          <a:lstStyle>
            <a:lvl1pPr>
              <a:defRPr/>
            </a:lvl1pPr>
          </a:lstStyle>
          <a:p>
            <a:pPr>
              <a:defRPr/>
            </a:pPr>
            <a:endParaRPr lang="en-US" altLang="en-US" dirty="0"/>
          </a:p>
        </p:txBody>
      </p:sp>
      <p:sp>
        <p:nvSpPr>
          <p:cNvPr id="6" name="Rectangle 7"/>
          <p:cNvSpPr>
            <a:spLocks noGrp="1" noChangeArrowheads="1"/>
          </p:cNvSpPr>
          <p:nvPr>
            <p:ph type="sldNum" sz="quarter" idx="11"/>
          </p:nvPr>
        </p:nvSpPr>
        <p:spPr>
          <a:xfrm>
            <a:off x="141855" y="6508750"/>
            <a:ext cx="544124" cy="306388"/>
          </a:xfrm>
          <a:prstGeom prst="rect">
            <a:avLst/>
          </a:prstGeom>
        </p:spPr>
        <p:txBody>
          <a:bodyPr/>
          <a:lstStyle>
            <a:lvl1pPr>
              <a:defRPr/>
            </a:lvl1pPr>
          </a:lstStyle>
          <a:p>
            <a:pPr>
              <a:defRPr/>
            </a:pPr>
            <a:fld id="{D93F11E2-5DC3-439A-8B89-C53F9C66E564}" type="slidenum">
              <a:rPr lang="en-US"/>
              <a:pPr>
                <a:defRPr/>
              </a:pPr>
              <a:t>‹#›</a:t>
            </a:fld>
            <a:endParaRPr lang="en-US" dirty="0"/>
          </a:p>
        </p:txBody>
      </p:sp>
    </p:spTree>
    <p:extLst>
      <p:ext uri="{BB962C8B-B14F-4D97-AF65-F5344CB8AC3E}">
        <p14:creationId xmlns:p14="http://schemas.microsoft.com/office/powerpoint/2010/main" val="13743147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799583"/>
            <a:ext cx="11545200" cy="923116"/>
          </a:xfrm>
        </p:spPr>
        <p:txBody>
          <a:bodyPr anchor="b" anchorCtr="0">
            <a:noAutofit/>
          </a:bodyPr>
          <a:lstStyle>
            <a:lvl1pPr algn="l">
              <a:defRPr sz="5999">
                <a:solidFill>
                  <a:schemeClr val="tx1"/>
                </a:solidFill>
                <a:latin typeface="+mj-lt"/>
              </a:defRPr>
            </a:lvl1pPr>
          </a:lstStyle>
          <a:p>
            <a:r>
              <a:rPr lang="en-US" dirty="0"/>
              <a:t>Click to edit text</a:t>
            </a:r>
          </a:p>
        </p:txBody>
      </p:sp>
      <p:sp>
        <p:nvSpPr>
          <p:cNvPr id="3" name="Rectangle 2"/>
          <p:cNvSpPr/>
          <p:nvPr/>
        </p:nvSpPr>
        <p:spPr bwMode="gray">
          <a:xfrm>
            <a:off x="173621" y="1087769"/>
            <a:ext cx="11806177" cy="324016"/>
          </a:xfrm>
          <a:prstGeom prst="rect">
            <a:avLst/>
          </a:prstGeom>
          <a:solidFill>
            <a:schemeClr val="bg1"/>
          </a:solidFill>
          <a:ln w="6350" algn="ctr">
            <a:noFill/>
            <a:miter lim="800000"/>
            <a:headEnd/>
            <a:tailEnd/>
          </a:ln>
        </p:spPr>
        <p:txBody>
          <a:bodyPr lIns="89979" tIns="71983" rIns="89979" bIns="71983"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 name="Rectangle 3"/>
          <p:cNvSpPr/>
          <p:nvPr userDrawn="1"/>
        </p:nvSpPr>
        <p:spPr bwMode="gray">
          <a:xfrm>
            <a:off x="173621" y="1087769"/>
            <a:ext cx="11806177" cy="324016"/>
          </a:xfrm>
          <a:prstGeom prst="rect">
            <a:avLst/>
          </a:prstGeom>
          <a:solidFill>
            <a:schemeClr val="bg1"/>
          </a:solidFill>
          <a:ln w="6350" algn="ctr">
            <a:noFill/>
            <a:miter lim="800000"/>
            <a:headEnd/>
            <a:tailEnd/>
          </a:ln>
        </p:spPr>
        <p:txBody>
          <a:bodyPr lIns="89979" tIns="71983" rIns="89979" bIns="71983"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0710448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cover with anvil a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5D32D2A-E2F7-EA9D-8CB4-F270F09B15EC}"/>
              </a:ext>
            </a:extLst>
          </p:cNvPr>
          <p:cNvSpPr>
            <a:spLocks noGrp="1"/>
          </p:cNvSpPr>
          <p:nvPr>
            <p:ph type="pic" sz="quarter" idx="16" hasCustomPrompt="1"/>
          </p:nvPr>
        </p:nvSpPr>
        <p:spPr>
          <a:xfrm>
            <a:off x="7156173" y="0"/>
            <a:ext cx="5039001" cy="6858000"/>
          </a:xfrm>
        </p:spPr>
        <p:txBody>
          <a:bodyPr anchor="ctr" anchorCtr="0"/>
          <a:lstStyle>
            <a:lvl1pPr algn="ctr">
              <a:defRPr/>
            </a:lvl1pPr>
          </a:lstStyle>
          <a:p>
            <a:r>
              <a:rPr lang="en-US" dirty="0"/>
              <a:t>Click to insert picture</a:t>
            </a:r>
          </a:p>
        </p:txBody>
      </p:sp>
      <p:pic>
        <p:nvPicPr>
          <p:cNvPr id="5" name="Image 1" descr="preencoded.png">
            <a:extLst>
              <a:ext uri="{FF2B5EF4-FFF2-40B4-BE49-F238E27FC236}">
                <a16:creationId xmlns:a16="http://schemas.microsoft.com/office/drawing/2014/main" id="{A0D58351-7331-A48C-A343-895ED628F55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129" y="1004446"/>
            <a:ext cx="6259235" cy="3073190"/>
          </a:xfrm>
          <a:prstGeom prst="rect">
            <a:avLst/>
          </a:prstGeom>
        </p:spPr>
      </p:pic>
      <p:pic>
        <p:nvPicPr>
          <p:cNvPr id="1984993487" name="SAP Logo Placeholder" descr="{&quot;templafy&quot;:{&quot;id&quot;:&quot;388a9d7b-d242-47e5-995e-077d4cf1e228&quot;}}"/>
          <p:cNvPicPr>
            <a:picLocks noChangeAspect="1"/>
          </p:cNvPicPr>
          <p:nvPr/>
        </p:nvPicPr>
        <p:blipFill>
          <a:blip r:embed="rId4"/>
          <a:stretch>
            <a:fillRect/>
          </a:stretch>
        </p:blipFill>
        <p:spPr>
          <a:xfrm>
            <a:off x="4709253" y="6053328"/>
            <a:ext cx="2212852" cy="536449"/>
          </a:xfrm>
          <a:prstGeom prst="rect">
            <a:avLst/>
          </a:prstGeom>
        </p:spPr>
      </p:pic>
      <p:sp>
        <p:nvSpPr>
          <p:cNvPr id="4" name="Title"/>
          <p:cNvSpPr>
            <a:spLocks noGrp="1"/>
          </p:cNvSpPr>
          <p:nvPr>
            <p:ph type="title" hasCustomPrompt="1"/>
          </p:nvPr>
        </p:nvSpPr>
        <p:spPr>
          <a:xfrm>
            <a:off x="288000" y="2706317"/>
            <a:ext cx="6633305" cy="997196"/>
          </a:xfrm>
        </p:spPr>
        <p:txBody>
          <a:bodyPr>
            <a:noAutofit/>
          </a:bodyPr>
          <a:lstStyle>
            <a:lvl1pPr>
              <a:lnSpc>
                <a:spcPct val="90000"/>
              </a:lnSpc>
              <a:defRPr sz="3600" b="1" i="0">
                <a:latin typeface="Arial" panose="020B0604020202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431298891" name="Acquired Company Logo Placeholder" descr="{&quot;templafy&quot;:{&quot;id&quot;:&quot;a5c88a55-4bc3-42d7-857e-c9fdc74882ba&quot;}}"/>
          <p:cNvPicPr>
            <a:picLocks noChangeAspect="1"/>
          </p:cNvPicPr>
          <p:nvPr/>
        </p:nvPicPr>
        <p:blipFill>
          <a:blip r:embed="rId5"/>
          <a:stretch>
            <a:fillRect/>
          </a:stretch>
        </p:blipFill>
        <p:spPr>
          <a:xfrm>
            <a:off x="282575" y="531983"/>
            <a:ext cx="1109568" cy="225572"/>
          </a:xfrm>
          <a:prstGeom prst="rect">
            <a:avLst/>
          </a:prstGeom>
        </p:spPr>
      </p:pic>
      <p:sp>
        <p:nvSpPr>
          <p:cNvPr id="11" name="TextBox 10" descr="{&quot;templafy&quot;:{&quot;id&quot;:&quot;6a550a74-a6e8-41a5-a122-97c658a24e17&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latin typeface="Arial" panose="020B0604020202020204" pitchFamily="34" charset="0"/>
                <a:ea typeface="Arial Unicode MS" pitchFamily="34" charset="-128"/>
                <a:cs typeface="Arial Unicode MS" pitchFamily="34" charset="-128"/>
              </a:rPr>
              <a:t>INTERNAL – SAP and Customers Only</a:t>
            </a:r>
          </a:p>
        </p:txBody>
      </p:sp>
    </p:spTree>
    <p:extLst>
      <p:ext uri="{BB962C8B-B14F-4D97-AF65-F5344CB8AC3E}">
        <p14:creationId xmlns:p14="http://schemas.microsoft.com/office/powerpoint/2010/main" val="4175716200"/>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41"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cover with anvil and image">
    <p:bg>
      <p:bgPr>
        <a:solidFill>
          <a:srgbClr val="BDEA8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5D32D2A-E2F7-EA9D-8CB4-F270F09B15EC}"/>
              </a:ext>
            </a:extLst>
          </p:cNvPr>
          <p:cNvSpPr>
            <a:spLocks noGrp="1"/>
          </p:cNvSpPr>
          <p:nvPr>
            <p:ph type="pic" sz="quarter" idx="16" hasCustomPrompt="1"/>
          </p:nvPr>
        </p:nvSpPr>
        <p:spPr>
          <a:xfrm>
            <a:off x="7156173" y="0"/>
            <a:ext cx="5039001" cy="6858000"/>
          </a:xfrm>
        </p:spPr>
        <p:txBody>
          <a:bodyPr anchor="ctr" anchorCtr="0"/>
          <a:lstStyle>
            <a:lvl1pPr algn="ctr">
              <a:defRPr/>
            </a:lvl1pPr>
          </a:lstStyle>
          <a:p>
            <a:r>
              <a:rPr lang="en-US" dirty="0"/>
              <a:t>Click to insert picture</a:t>
            </a:r>
          </a:p>
        </p:txBody>
      </p:sp>
      <p:pic>
        <p:nvPicPr>
          <p:cNvPr id="5" name="Image 1" descr="preencoded.png">
            <a:extLst>
              <a:ext uri="{FF2B5EF4-FFF2-40B4-BE49-F238E27FC236}">
                <a16:creationId xmlns:a16="http://schemas.microsoft.com/office/drawing/2014/main" id="{A0D58351-7331-A48C-A343-895ED628F55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9129" y="1004446"/>
            <a:ext cx="6259235" cy="3073190"/>
          </a:xfrm>
          <a:prstGeom prst="rect">
            <a:avLst/>
          </a:prstGeom>
        </p:spPr>
      </p:pic>
      <p:pic>
        <p:nvPicPr>
          <p:cNvPr id="1326500072" name="SAP Logo Placeholder" descr="{&quot;templafy&quot;:{&quot;id&quot;:&quot;d47267ba-f07e-4228-a8b3-529a417e1ffb&quot;}}"/>
          <p:cNvPicPr>
            <a:picLocks noChangeAspect="1"/>
          </p:cNvPicPr>
          <p:nvPr/>
        </p:nvPicPr>
        <p:blipFill>
          <a:blip r:embed="rId4"/>
          <a:stretch>
            <a:fillRect/>
          </a:stretch>
        </p:blipFill>
        <p:spPr>
          <a:xfrm>
            <a:off x="4709253" y="6053328"/>
            <a:ext cx="2212852" cy="536449"/>
          </a:xfrm>
          <a:prstGeom prst="rect">
            <a:avLst/>
          </a:prstGeom>
        </p:spPr>
      </p:pic>
      <p:sp>
        <p:nvSpPr>
          <p:cNvPr id="4" name="Title"/>
          <p:cNvSpPr>
            <a:spLocks noGrp="1"/>
          </p:cNvSpPr>
          <p:nvPr>
            <p:ph type="title" hasCustomPrompt="1"/>
          </p:nvPr>
        </p:nvSpPr>
        <p:spPr>
          <a:xfrm>
            <a:off x="288000" y="2706317"/>
            <a:ext cx="6633305" cy="997196"/>
          </a:xfrm>
        </p:spPr>
        <p:txBody>
          <a:bodyPr>
            <a:noAutofit/>
          </a:bodyPr>
          <a:lstStyle>
            <a:lvl1pPr>
              <a:lnSpc>
                <a:spcPct val="90000"/>
              </a:lnSpc>
              <a:defRPr sz="3600" b="1" i="0">
                <a:latin typeface="Arial" panose="020B0604020202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570171096" name="Acquired Company Logo Placeholder" descr="{&quot;templafy&quot;:{&quot;id&quot;:&quot;5708c577-127f-435f-8b36-6ce5e088fe3c&quot;}}"/>
          <p:cNvPicPr>
            <a:picLocks noChangeAspect="1"/>
          </p:cNvPicPr>
          <p:nvPr/>
        </p:nvPicPr>
        <p:blipFill>
          <a:blip r:embed="rId5"/>
          <a:stretch>
            <a:fillRect/>
          </a:stretch>
        </p:blipFill>
        <p:spPr>
          <a:xfrm>
            <a:off x="282575" y="531983"/>
            <a:ext cx="1109568" cy="225572"/>
          </a:xfrm>
          <a:prstGeom prst="rect">
            <a:avLst/>
          </a:prstGeom>
        </p:spPr>
      </p:pic>
      <p:sp>
        <p:nvSpPr>
          <p:cNvPr id="11" name="TextBox 10" descr="{&quot;templafy&quot;:{&quot;id&quot;:&quot;95dc7bad-2a50-4f6c-ac66-86d8778e7c43&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latin typeface="Arial" panose="020B0604020202020204" pitchFamily="34" charset="0"/>
                <a:ea typeface="Arial Unicode MS" pitchFamily="34" charset="-128"/>
                <a:cs typeface="Arial Unicode MS" pitchFamily="34" charset="-128"/>
              </a:rPr>
              <a:t>INTERNAL – SAP and Customers Only</a:t>
            </a:r>
          </a:p>
        </p:txBody>
      </p:sp>
    </p:spTree>
    <p:extLst>
      <p:ext uri="{BB962C8B-B14F-4D97-AF65-F5344CB8AC3E}">
        <p14:creationId xmlns:p14="http://schemas.microsoft.com/office/powerpoint/2010/main" val="3464715034"/>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41"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l cover with anvil and image">
    <p:bg>
      <p:bgPr>
        <a:solidFill>
          <a:srgbClr val="C1FCED"/>
        </a:solidFill>
        <a:effectLst/>
      </p:bgPr>
    </p:bg>
    <p:spTree>
      <p:nvGrpSpPr>
        <p:cNvPr id="1" name=""/>
        <p:cNvGrpSpPr/>
        <p:nvPr/>
      </p:nvGrpSpPr>
      <p:grpSpPr>
        <a:xfrm>
          <a:off x="0" y="0"/>
          <a:ext cx="0" cy="0"/>
          <a:chOff x="0" y="0"/>
          <a:chExt cx="0" cy="0"/>
        </a:xfrm>
      </p:grpSpPr>
      <p:pic>
        <p:nvPicPr>
          <p:cNvPr id="5" name="Image 1" descr="preencoded.png">
            <a:extLst>
              <a:ext uri="{FF2B5EF4-FFF2-40B4-BE49-F238E27FC236}">
                <a16:creationId xmlns:a16="http://schemas.microsoft.com/office/drawing/2014/main" id="{A0D58351-7331-A48C-A343-895ED628F55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2355" y="1722606"/>
            <a:ext cx="4873193" cy="2392664"/>
          </a:xfrm>
          <a:prstGeom prst="rect">
            <a:avLst/>
          </a:prstGeom>
        </p:spPr>
      </p:pic>
      <p:pic>
        <p:nvPicPr>
          <p:cNvPr id="405684732" name="SAP Logo Placeholder" descr="{&quot;templafy&quot;:{&quot;id&quot;:&quot;eb41d615-7599-4c8f-95e3-ad9560deca02&quot;}}"/>
          <p:cNvPicPr>
            <a:picLocks noChangeAspect="1"/>
          </p:cNvPicPr>
          <p:nvPr/>
        </p:nvPicPr>
        <p:blipFill>
          <a:blip r:embed="rId4"/>
          <a:stretch>
            <a:fillRect/>
          </a:stretch>
        </p:blipFill>
        <p:spPr>
          <a:xfrm>
            <a:off x="3640104" y="6053328"/>
            <a:ext cx="2212852" cy="536449"/>
          </a:xfrm>
          <a:prstGeom prst="rect">
            <a:avLst/>
          </a:prstGeom>
        </p:spPr>
      </p:pic>
      <p:sp>
        <p:nvSpPr>
          <p:cNvPr id="4" name="Title"/>
          <p:cNvSpPr>
            <a:spLocks noGrp="1"/>
          </p:cNvSpPr>
          <p:nvPr>
            <p:ph type="title" hasCustomPrompt="1"/>
          </p:nvPr>
        </p:nvSpPr>
        <p:spPr>
          <a:xfrm>
            <a:off x="288000" y="2706317"/>
            <a:ext cx="5536025" cy="997196"/>
          </a:xfrm>
        </p:spPr>
        <p:txBody>
          <a:bodyPr>
            <a:noAutofit/>
          </a:bodyPr>
          <a:lstStyle>
            <a:lvl1pPr>
              <a:lnSpc>
                <a:spcPct val="90000"/>
              </a:lnSpc>
              <a:defRPr sz="3600" b="1" i="0">
                <a:latin typeface="Arial" panose="020B0604020202020204" pitchFamily="34" charset="0"/>
                <a:cs typeface="72" panose="020B0503030000000003" pitchFamily="34" charset="0"/>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1748182744" name="Acquired Company Logo Placeholder" descr="{&quot;templafy&quot;:{&quot;id&quot;:&quot;d3db8a12-e221-48d7-8d42-c8969b4bc909&quot;}}"/>
          <p:cNvPicPr>
            <a:picLocks noChangeAspect="1"/>
          </p:cNvPicPr>
          <p:nvPr/>
        </p:nvPicPr>
        <p:blipFill>
          <a:blip r:embed="rId5"/>
          <a:stretch>
            <a:fillRect/>
          </a:stretch>
        </p:blipFill>
        <p:spPr>
          <a:xfrm>
            <a:off x="282575" y="531983"/>
            <a:ext cx="1109568" cy="225572"/>
          </a:xfrm>
          <a:prstGeom prst="rect">
            <a:avLst/>
          </a:prstGeom>
        </p:spPr>
      </p:pic>
      <p:sp>
        <p:nvSpPr>
          <p:cNvPr id="11" name="TextBox 10" descr="{&quot;templafy&quot;:{&quot;id&quot;:&quot;6a0d0a7f-1295-4c74-b970-3c570483e1e5&quot;}}">
            <a:extLst>
              <a:ext uri="{FF2B5EF4-FFF2-40B4-BE49-F238E27FC236}">
                <a16:creationId xmlns:a16="http://schemas.microsoft.com/office/drawing/2014/main" id="{AC53B201-90B9-4E7D-A16A-96A3B827889D}"/>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latin typeface="Arial" panose="020B0604020202020204" pitchFamily="34" charset="0"/>
                <a:ea typeface="Arial Unicode MS" pitchFamily="34" charset="-128"/>
                <a:cs typeface="Arial Unicode MS" pitchFamily="34" charset="-128"/>
              </a:rPr>
              <a:t>INTERNAL – SAP and Customers Only</a:t>
            </a:r>
          </a:p>
        </p:txBody>
      </p:sp>
      <p:sp>
        <p:nvSpPr>
          <p:cNvPr id="9" name="Picture Placeholder 8">
            <a:extLst>
              <a:ext uri="{FF2B5EF4-FFF2-40B4-BE49-F238E27FC236}">
                <a16:creationId xmlns:a16="http://schemas.microsoft.com/office/drawing/2014/main" id="{D5D32D2A-E2F7-EA9D-8CB4-F270F09B15EC}"/>
              </a:ext>
            </a:extLst>
          </p:cNvPr>
          <p:cNvSpPr>
            <a:spLocks noGrp="1"/>
          </p:cNvSpPr>
          <p:nvPr>
            <p:ph type="pic" sz="quarter" idx="16" hasCustomPrompt="1"/>
          </p:nvPr>
        </p:nvSpPr>
        <p:spPr>
          <a:xfrm>
            <a:off x="6069013" y="0"/>
            <a:ext cx="6126162" cy="6858000"/>
          </a:xfrm>
        </p:spPr>
        <p:txBody>
          <a:bodyPr anchor="ctr" anchorCtr="0"/>
          <a:lstStyle>
            <a:lvl1pPr algn="ctr">
              <a:defRPr/>
            </a:lvl1pPr>
          </a:lstStyle>
          <a:p>
            <a:r>
              <a:rPr lang="en-US" dirty="0"/>
              <a:t>Click to insert picture</a:t>
            </a:r>
          </a:p>
        </p:txBody>
      </p:sp>
    </p:spTree>
    <p:extLst>
      <p:ext uri="{BB962C8B-B14F-4D97-AF65-F5344CB8AC3E}">
        <p14:creationId xmlns:p14="http://schemas.microsoft.com/office/powerpoint/2010/main" val="1309666756"/>
      </p:ext>
    </p:extLst>
  </p:cSld>
  <p:clrMapOvr>
    <a:masterClrMapping/>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41"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ue cover with image in anvil shape">
    <p:bg>
      <p:bgPr>
        <a:solidFill>
          <a:srgbClr val="0179F5"/>
        </a:solidFill>
        <a:effectLst/>
      </p:bgPr>
    </p:bg>
    <p:spTree>
      <p:nvGrpSpPr>
        <p:cNvPr id="1" name=""/>
        <p:cNvGrpSpPr/>
        <p:nvPr/>
      </p:nvGrpSpPr>
      <p:grpSpPr>
        <a:xfrm>
          <a:off x="0" y="0"/>
          <a:ext cx="0" cy="0"/>
          <a:chOff x="0" y="0"/>
          <a:chExt cx="0" cy="0"/>
        </a:xfrm>
      </p:grpSpPr>
      <p:pic>
        <p:nvPicPr>
          <p:cNvPr id="2023409416" name="SAP Logo Placeholder" descr="{&quot;templafy&quot;:{&quot;id&quot;:&quot;b3166523-708c-464e-8b31-a62c5bb1b6be&quot;}}"/>
          <p:cNvPicPr>
            <a:picLocks noChangeAspect="1"/>
          </p:cNvPicPr>
          <p:nvPr/>
        </p:nvPicPr>
        <p:blipFill>
          <a:blip r:embed="rId2"/>
          <a:stretch>
            <a:fillRect/>
          </a:stretch>
        </p:blipFill>
        <p:spPr>
          <a:xfrm>
            <a:off x="9692640" y="6053328"/>
            <a:ext cx="2212852" cy="536449"/>
          </a:xfrm>
          <a:prstGeom prst="rect">
            <a:avLst/>
          </a:prstGeom>
        </p:spPr>
      </p:pic>
      <p:sp>
        <p:nvSpPr>
          <p:cNvPr id="6" name="Title">
            <a:extLst>
              <a:ext uri="{FF2B5EF4-FFF2-40B4-BE49-F238E27FC236}">
                <a16:creationId xmlns:a16="http://schemas.microsoft.com/office/drawing/2014/main" id="{729E6C33-847C-5792-E2BD-5963C662ECED}"/>
              </a:ext>
            </a:extLst>
          </p:cNvPr>
          <p:cNvSpPr>
            <a:spLocks noGrp="1"/>
          </p:cNvSpPr>
          <p:nvPr>
            <p:ph type="title" hasCustomPrompt="1"/>
          </p:nvPr>
        </p:nvSpPr>
        <p:spPr>
          <a:xfrm>
            <a:off x="288001" y="2706317"/>
            <a:ext cx="5529704" cy="997196"/>
          </a:xfrm>
        </p:spPr>
        <p:txBody>
          <a:bodyPr>
            <a:noAutofit/>
          </a:bodyPr>
          <a:lstStyle>
            <a:lvl1pPr>
              <a:lnSpc>
                <a:spcPct val="90000"/>
              </a:lnSpc>
              <a:defRPr sz="3600" b="1">
                <a:solidFill>
                  <a:schemeClr val="bg1"/>
                </a:solidFill>
              </a:defRPr>
            </a:lvl1pPr>
          </a:lstStyle>
          <a:p>
            <a:pPr fontAlgn="base">
              <a:spcBef>
                <a:spcPct val="50000"/>
              </a:spcBef>
              <a:spcAft>
                <a:spcPct val="0"/>
              </a:spcAft>
              <a:buClr>
                <a:srgbClr val="F0AB00"/>
              </a:buClr>
              <a:buSzPct val="80000"/>
            </a:pPr>
            <a:r>
              <a:rPr lang="en-US" dirty="0"/>
              <a:t>Title Goes Here</a:t>
            </a:r>
            <a:br>
              <a:rPr lang="en-US" dirty="0"/>
            </a:br>
            <a:r>
              <a:rPr lang="en-US" dirty="0"/>
              <a:t>and Here and Here</a:t>
            </a:r>
            <a:endParaRPr lang="de-DE" sz="3600" kern="0" dirty="0" err="1">
              <a:ea typeface="Arial Unicode MS" pitchFamily="34" charset="-128"/>
              <a:cs typeface="Arial Unicode MS" pitchFamily="34" charset="-128"/>
            </a:endParaRPr>
          </a:p>
        </p:txBody>
      </p:sp>
      <p:pic>
        <p:nvPicPr>
          <p:cNvPr id="2048404887" name="Acquired Company Logo Placeholder" descr="{&quot;templafy&quot;:{&quot;id&quot;:&quot;59272b1e-3cd1-40cb-bb02-1764483c15b8&quot;}}"/>
          <p:cNvPicPr>
            <a:picLocks noChangeAspect="1"/>
          </p:cNvPicPr>
          <p:nvPr/>
        </p:nvPicPr>
        <p:blipFill>
          <a:blip r:embed="rId3"/>
          <a:stretch>
            <a:fillRect/>
          </a:stretch>
        </p:blipFill>
        <p:spPr>
          <a:xfrm>
            <a:off x="282575" y="2045822"/>
            <a:ext cx="1109568" cy="219475"/>
          </a:xfrm>
          <a:prstGeom prst="rect">
            <a:avLst/>
          </a:prstGeom>
        </p:spPr>
      </p:pic>
      <p:sp>
        <p:nvSpPr>
          <p:cNvPr id="14" name="Picture Placeholder 5">
            <a:extLst>
              <a:ext uri="{FF2B5EF4-FFF2-40B4-BE49-F238E27FC236}">
                <a16:creationId xmlns:a16="http://schemas.microsoft.com/office/drawing/2014/main" id="{D2BFABF1-DD81-F2D4-FD65-DBCD6636029A}"/>
              </a:ext>
            </a:extLst>
          </p:cNvPr>
          <p:cNvSpPr>
            <a:spLocks noGrp="1"/>
          </p:cNvSpPr>
          <p:nvPr>
            <p:ph type="pic" sz="quarter" idx="10" hasCustomPrompt="1"/>
          </p:nvPr>
        </p:nvSpPr>
        <p:spPr>
          <a:xfrm>
            <a:off x="6069496" y="2029240"/>
            <a:ext cx="5711687" cy="2828844"/>
          </a:xfrm>
          <a:custGeom>
            <a:avLst/>
            <a:gdLst>
              <a:gd name="connsiteX0" fmla="*/ 0 w 5453062"/>
              <a:gd name="connsiteY0" fmla="*/ 0 h 2700337"/>
              <a:gd name="connsiteX1" fmla="*/ 5453062 w 5453062"/>
              <a:gd name="connsiteY1" fmla="*/ 0 h 2700337"/>
              <a:gd name="connsiteX2" fmla="*/ 5453062 w 5453062"/>
              <a:gd name="connsiteY2" fmla="*/ 2700337 h 2700337"/>
              <a:gd name="connsiteX3" fmla="*/ 0 w 5453062"/>
              <a:gd name="connsiteY3" fmla="*/ 2700337 h 2700337"/>
              <a:gd name="connsiteX4" fmla="*/ 0 w 5453062"/>
              <a:gd name="connsiteY4" fmla="*/ 0 h 2700337"/>
              <a:gd name="connsiteX0" fmla="*/ 0 w 5453062"/>
              <a:gd name="connsiteY0" fmla="*/ 0 h 2758526"/>
              <a:gd name="connsiteX1" fmla="*/ 5453062 w 5453062"/>
              <a:gd name="connsiteY1" fmla="*/ 0 h 2758526"/>
              <a:gd name="connsiteX2" fmla="*/ 2751426 w 5453062"/>
              <a:gd name="connsiteY2" fmla="*/ 2758526 h 2758526"/>
              <a:gd name="connsiteX3" fmla="*/ 0 w 5453062"/>
              <a:gd name="connsiteY3" fmla="*/ 2700337 h 2758526"/>
              <a:gd name="connsiteX4" fmla="*/ 0 w 5453062"/>
              <a:gd name="connsiteY4" fmla="*/ 0 h 2758526"/>
              <a:gd name="connsiteX0" fmla="*/ 0 w 5453062"/>
              <a:gd name="connsiteY0" fmla="*/ 0 h 2700337"/>
              <a:gd name="connsiteX1" fmla="*/ 5453062 w 5453062"/>
              <a:gd name="connsiteY1" fmla="*/ 0 h 2700337"/>
              <a:gd name="connsiteX2" fmla="*/ 2726487 w 5453062"/>
              <a:gd name="connsiteY2" fmla="*/ 2700336 h 2700337"/>
              <a:gd name="connsiteX3" fmla="*/ 0 w 5453062"/>
              <a:gd name="connsiteY3" fmla="*/ 2700337 h 2700337"/>
              <a:gd name="connsiteX4" fmla="*/ 0 w 5453062"/>
              <a:gd name="connsiteY4" fmla="*/ 0 h 2700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62" h="2700337">
                <a:moveTo>
                  <a:pt x="0" y="0"/>
                </a:moveTo>
                <a:lnTo>
                  <a:pt x="5453062" y="0"/>
                </a:lnTo>
                <a:lnTo>
                  <a:pt x="2726487" y="2700336"/>
                </a:lnTo>
                <a:lnTo>
                  <a:pt x="0" y="2700337"/>
                </a:lnTo>
                <a:lnTo>
                  <a:pt x="0" y="0"/>
                </a:lnTo>
                <a:close/>
              </a:path>
            </a:pathLst>
          </a:custGeom>
        </p:spPr>
        <p:txBody>
          <a:bodyPr anchor="ctr" anchorCtr="0"/>
          <a:lstStyle>
            <a:lvl1pPr algn="l">
              <a:defRPr>
                <a:solidFill>
                  <a:schemeClr val="bg1"/>
                </a:solidFill>
              </a:defRPr>
            </a:lvl1pPr>
          </a:lstStyle>
          <a:p>
            <a:r>
              <a:rPr lang="en-US" dirty="0"/>
              <a:t>         Click to add image</a:t>
            </a:r>
          </a:p>
        </p:txBody>
      </p:sp>
      <p:sp>
        <p:nvSpPr>
          <p:cNvPr id="15" name="TextBox 14" descr="{&quot;templafy&quot;:{&quot;id&quot;:&quot;6d38ebf3-f0c3-44b2-93e3-ce9dbdcc4b78&quot;}}">
            <a:extLst>
              <a:ext uri="{FF2B5EF4-FFF2-40B4-BE49-F238E27FC236}">
                <a16:creationId xmlns:a16="http://schemas.microsoft.com/office/drawing/2014/main" id="{0FA9D6E6-AE97-2973-2805-63C5FBC0F61C}"/>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b="0" i="0" kern="0" dirty="0">
                <a:solidFill>
                  <a:schemeClr val="bg1"/>
                </a:solidFill>
                <a:latin typeface="Arial" panose="020B0604020202020204" pitchFamily="34" charset="0"/>
                <a:ea typeface="Arial Unicode MS" pitchFamily="34" charset="-128"/>
                <a:cs typeface="72" panose="020B0503030000000003" pitchFamily="34" charset="0"/>
              </a:rPr>
              <a:t>INTERNAL – SAP and Customers Only</a:t>
            </a:r>
          </a:p>
        </p:txBody>
      </p:sp>
    </p:spTree>
    <p:extLst>
      <p:ext uri="{BB962C8B-B14F-4D97-AF65-F5344CB8AC3E}">
        <p14:creationId xmlns:p14="http://schemas.microsoft.com/office/powerpoint/2010/main" val="1084997862"/>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41">
          <p15:clr>
            <a:srgbClr val="FBAE40"/>
          </p15:clr>
        </p15:guide>
        <p15:guide id="5" orient="horz" pos="2960">
          <p15:clr>
            <a:srgbClr val="FBAE40"/>
          </p15:clr>
        </p15:guide>
        <p15:guide id="7" orient="horz" pos="41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tx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b="1"/>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b="0" i="0">
                <a:solidFill>
                  <a:schemeClr val="tx1"/>
                </a:solidFill>
                <a:latin typeface="Arial" panose="020B0604020202020204" pitchFamily="34" charset="0"/>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ags" Target="../tags/tag85.xml"/><Relationship Id="rId21" Type="http://schemas.openxmlformats.org/officeDocument/2006/relationships/slideLayout" Target="../slideLayouts/slideLayout21.xml"/><Relationship Id="rId42" Type="http://schemas.openxmlformats.org/officeDocument/2006/relationships/tags" Target="../tags/tag10.xml"/><Relationship Id="rId47" Type="http://schemas.openxmlformats.org/officeDocument/2006/relationships/tags" Target="../tags/tag15.xml"/><Relationship Id="rId63" Type="http://schemas.openxmlformats.org/officeDocument/2006/relationships/tags" Target="../tags/tag31.xml"/><Relationship Id="rId68" Type="http://schemas.openxmlformats.org/officeDocument/2006/relationships/tags" Target="../tags/tag36.xml"/><Relationship Id="rId84" Type="http://schemas.openxmlformats.org/officeDocument/2006/relationships/tags" Target="../tags/tag52.xml"/><Relationship Id="rId89" Type="http://schemas.openxmlformats.org/officeDocument/2006/relationships/tags" Target="../tags/tag57.xml"/><Relationship Id="rId112" Type="http://schemas.openxmlformats.org/officeDocument/2006/relationships/tags" Target="../tags/tag80.xml"/><Relationship Id="rId133" Type="http://schemas.openxmlformats.org/officeDocument/2006/relationships/tags" Target="../tags/tag101.xml"/><Relationship Id="rId138" Type="http://schemas.openxmlformats.org/officeDocument/2006/relationships/tags" Target="../tags/tag106.xml"/><Relationship Id="rId154" Type="http://schemas.openxmlformats.org/officeDocument/2006/relationships/tags" Target="../tags/tag122.xml"/><Relationship Id="rId16" Type="http://schemas.openxmlformats.org/officeDocument/2006/relationships/slideLayout" Target="../slideLayouts/slideLayout16.xml"/><Relationship Id="rId107" Type="http://schemas.openxmlformats.org/officeDocument/2006/relationships/tags" Target="../tags/tag75.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tags" Target="../tags/tag5.xml"/><Relationship Id="rId53" Type="http://schemas.openxmlformats.org/officeDocument/2006/relationships/tags" Target="../tags/tag21.xml"/><Relationship Id="rId58" Type="http://schemas.openxmlformats.org/officeDocument/2006/relationships/tags" Target="../tags/tag26.xml"/><Relationship Id="rId74" Type="http://schemas.openxmlformats.org/officeDocument/2006/relationships/tags" Target="../tags/tag42.xml"/><Relationship Id="rId79" Type="http://schemas.openxmlformats.org/officeDocument/2006/relationships/tags" Target="../tags/tag47.xml"/><Relationship Id="rId102" Type="http://schemas.openxmlformats.org/officeDocument/2006/relationships/tags" Target="../tags/tag70.xml"/><Relationship Id="rId123" Type="http://schemas.openxmlformats.org/officeDocument/2006/relationships/tags" Target="../tags/tag91.xml"/><Relationship Id="rId128" Type="http://schemas.openxmlformats.org/officeDocument/2006/relationships/tags" Target="../tags/tag96.xml"/><Relationship Id="rId144" Type="http://schemas.openxmlformats.org/officeDocument/2006/relationships/tags" Target="../tags/tag112.xml"/><Relationship Id="rId149" Type="http://schemas.openxmlformats.org/officeDocument/2006/relationships/tags" Target="../tags/tag117.xml"/><Relationship Id="rId5" Type="http://schemas.openxmlformats.org/officeDocument/2006/relationships/slideLayout" Target="../slideLayouts/slideLayout5.xml"/><Relationship Id="rId90" Type="http://schemas.openxmlformats.org/officeDocument/2006/relationships/tags" Target="../tags/tag58.xml"/><Relationship Id="rId95" Type="http://schemas.openxmlformats.org/officeDocument/2006/relationships/tags" Target="../tags/tag63.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11.xml"/><Relationship Id="rId48" Type="http://schemas.openxmlformats.org/officeDocument/2006/relationships/tags" Target="../tags/tag16.xml"/><Relationship Id="rId64" Type="http://schemas.openxmlformats.org/officeDocument/2006/relationships/tags" Target="../tags/tag32.xml"/><Relationship Id="rId69" Type="http://schemas.openxmlformats.org/officeDocument/2006/relationships/tags" Target="../tags/tag37.xml"/><Relationship Id="rId113" Type="http://schemas.openxmlformats.org/officeDocument/2006/relationships/tags" Target="../tags/tag81.xml"/><Relationship Id="rId118" Type="http://schemas.openxmlformats.org/officeDocument/2006/relationships/tags" Target="../tags/tag86.xml"/><Relationship Id="rId134" Type="http://schemas.openxmlformats.org/officeDocument/2006/relationships/tags" Target="../tags/tag102.xml"/><Relationship Id="rId139" Type="http://schemas.openxmlformats.org/officeDocument/2006/relationships/tags" Target="../tags/tag107.xml"/><Relationship Id="rId80" Type="http://schemas.openxmlformats.org/officeDocument/2006/relationships/tags" Target="../tags/tag48.xml"/><Relationship Id="rId85" Type="http://schemas.openxmlformats.org/officeDocument/2006/relationships/tags" Target="../tags/tag53.xml"/><Relationship Id="rId150" Type="http://schemas.openxmlformats.org/officeDocument/2006/relationships/tags" Target="../tags/tag118.xml"/><Relationship Id="rId155" Type="http://schemas.openxmlformats.org/officeDocument/2006/relationships/tags" Target="../tags/tag12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tags" Target="../tags/tag6.xml"/><Relationship Id="rId46" Type="http://schemas.openxmlformats.org/officeDocument/2006/relationships/tags" Target="../tags/tag14.xml"/><Relationship Id="rId59" Type="http://schemas.openxmlformats.org/officeDocument/2006/relationships/tags" Target="../tags/tag27.xml"/><Relationship Id="rId67" Type="http://schemas.openxmlformats.org/officeDocument/2006/relationships/tags" Target="../tags/tag35.xml"/><Relationship Id="rId103" Type="http://schemas.openxmlformats.org/officeDocument/2006/relationships/tags" Target="../tags/tag71.xml"/><Relationship Id="rId108" Type="http://schemas.openxmlformats.org/officeDocument/2006/relationships/tags" Target="../tags/tag76.xml"/><Relationship Id="rId116" Type="http://schemas.openxmlformats.org/officeDocument/2006/relationships/tags" Target="../tags/tag84.xml"/><Relationship Id="rId124" Type="http://schemas.openxmlformats.org/officeDocument/2006/relationships/tags" Target="../tags/tag92.xml"/><Relationship Id="rId129" Type="http://schemas.openxmlformats.org/officeDocument/2006/relationships/tags" Target="../tags/tag97.xml"/><Relationship Id="rId137" Type="http://schemas.openxmlformats.org/officeDocument/2006/relationships/tags" Target="../tags/tag105.xml"/><Relationship Id="rId20" Type="http://schemas.openxmlformats.org/officeDocument/2006/relationships/slideLayout" Target="../slideLayouts/slideLayout20.xml"/><Relationship Id="rId41" Type="http://schemas.openxmlformats.org/officeDocument/2006/relationships/tags" Target="../tags/tag9.xml"/><Relationship Id="rId54" Type="http://schemas.openxmlformats.org/officeDocument/2006/relationships/tags" Target="../tags/tag22.xml"/><Relationship Id="rId62" Type="http://schemas.openxmlformats.org/officeDocument/2006/relationships/tags" Target="../tags/tag30.xml"/><Relationship Id="rId70" Type="http://schemas.openxmlformats.org/officeDocument/2006/relationships/tags" Target="../tags/tag38.xml"/><Relationship Id="rId75" Type="http://schemas.openxmlformats.org/officeDocument/2006/relationships/tags" Target="../tags/tag43.xml"/><Relationship Id="rId83" Type="http://schemas.openxmlformats.org/officeDocument/2006/relationships/tags" Target="../tags/tag51.xml"/><Relationship Id="rId88" Type="http://schemas.openxmlformats.org/officeDocument/2006/relationships/tags" Target="../tags/tag56.xml"/><Relationship Id="rId91" Type="http://schemas.openxmlformats.org/officeDocument/2006/relationships/tags" Target="../tags/tag59.xml"/><Relationship Id="rId96" Type="http://schemas.openxmlformats.org/officeDocument/2006/relationships/tags" Target="../tags/tag64.xml"/><Relationship Id="rId111" Type="http://schemas.openxmlformats.org/officeDocument/2006/relationships/tags" Target="../tags/tag79.xml"/><Relationship Id="rId132" Type="http://schemas.openxmlformats.org/officeDocument/2006/relationships/tags" Target="../tags/tag100.xml"/><Relationship Id="rId140" Type="http://schemas.openxmlformats.org/officeDocument/2006/relationships/tags" Target="../tags/tag108.xml"/><Relationship Id="rId145" Type="http://schemas.openxmlformats.org/officeDocument/2006/relationships/tags" Target="../tags/tag113.xml"/><Relationship Id="rId153" Type="http://schemas.openxmlformats.org/officeDocument/2006/relationships/tags" Target="../tags/tag12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4.xml"/><Relationship Id="rId49" Type="http://schemas.openxmlformats.org/officeDocument/2006/relationships/tags" Target="../tags/tag17.xml"/><Relationship Id="rId57" Type="http://schemas.openxmlformats.org/officeDocument/2006/relationships/tags" Target="../tags/tag25.xml"/><Relationship Id="rId106" Type="http://schemas.openxmlformats.org/officeDocument/2006/relationships/tags" Target="../tags/tag74.xml"/><Relationship Id="rId114" Type="http://schemas.openxmlformats.org/officeDocument/2006/relationships/tags" Target="../tags/tag82.xml"/><Relationship Id="rId119" Type="http://schemas.openxmlformats.org/officeDocument/2006/relationships/tags" Target="../tags/tag87.xml"/><Relationship Id="rId127" Type="http://schemas.openxmlformats.org/officeDocument/2006/relationships/tags" Target="../tags/tag9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12.xml"/><Relationship Id="rId52" Type="http://schemas.openxmlformats.org/officeDocument/2006/relationships/tags" Target="../tags/tag20.xml"/><Relationship Id="rId60" Type="http://schemas.openxmlformats.org/officeDocument/2006/relationships/tags" Target="../tags/tag28.xml"/><Relationship Id="rId65" Type="http://schemas.openxmlformats.org/officeDocument/2006/relationships/tags" Target="../tags/tag33.xml"/><Relationship Id="rId73" Type="http://schemas.openxmlformats.org/officeDocument/2006/relationships/tags" Target="../tags/tag41.xml"/><Relationship Id="rId78" Type="http://schemas.openxmlformats.org/officeDocument/2006/relationships/tags" Target="../tags/tag46.xml"/><Relationship Id="rId81" Type="http://schemas.openxmlformats.org/officeDocument/2006/relationships/tags" Target="../tags/tag49.xml"/><Relationship Id="rId86" Type="http://schemas.openxmlformats.org/officeDocument/2006/relationships/tags" Target="../tags/tag54.xml"/><Relationship Id="rId94" Type="http://schemas.openxmlformats.org/officeDocument/2006/relationships/tags" Target="../tags/tag62.xml"/><Relationship Id="rId99" Type="http://schemas.openxmlformats.org/officeDocument/2006/relationships/tags" Target="../tags/tag67.xml"/><Relationship Id="rId101" Type="http://schemas.openxmlformats.org/officeDocument/2006/relationships/tags" Target="../tags/tag69.xml"/><Relationship Id="rId122" Type="http://schemas.openxmlformats.org/officeDocument/2006/relationships/tags" Target="../tags/tag90.xml"/><Relationship Id="rId130" Type="http://schemas.openxmlformats.org/officeDocument/2006/relationships/tags" Target="../tags/tag98.xml"/><Relationship Id="rId135" Type="http://schemas.openxmlformats.org/officeDocument/2006/relationships/tags" Target="../tags/tag103.xml"/><Relationship Id="rId143" Type="http://schemas.openxmlformats.org/officeDocument/2006/relationships/tags" Target="../tags/tag111.xml"/><Relationship Id="rId148" Type="http://schemas.openxmlformats.org/officeDocument/2006/relationships/tags" Target="../tags/tag116.xml"/><Relationship Id="rId151" Type="http://schemas.openxmlformats.org/officeDocument/2006/relationships/tags" Target="../tags/tag119.xml"/><Relationship Id="rId156" Type="http://schemas.openxmlformats.org/officeDocument/2006/relationships/tags" Target="../tags/tag12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7.xml"/><Relationship Id="rId109" Type="http://schemas.openxmlformats.org/officeDocument/2006/relationships/tags" Target="../tags/tag77.xml"/><Relationship Id="rId34" Type="http://schemas.openxmlformats.org/officeDocument/2006/relationships/tags" Target="../tags/tag2.xml"/><Relationship Id="rId50" Type="http://schemas.openxmlformats.org/officeDocument/2006/relationships/tags" Target="../tags/tag18.xml"/><Relationship Id="rId55" Type="http://schemas.openxmlformats.org/officeDocument/2006/relationships/tags" Target="../tags/tag23.xml"/><Relationship Id="rId76" Type="http://schemas.openxmlformats.org/officeDocument/2006/relationships/tags" Target="../tags/tag44.xml"/><Relationship Id="rId97" Type="http://schemas.openxmlformats.org/officeDocument/2006/relationships/tags" Target="../tags/tag65.xml"/><Relationship Id="rId104" Type="http://schemas.openxmlformats.org/officeDocument/2006/relationships/tags" Target="../tags/tag72.xml"/><Relationship Id="rId120" Type="http://schemas.openxmlformats.org/officeDocument/2006/relationships/tags" Target="../tags/tag88.xml"/><Relationship Id="rId125" Type="http://schemas.openxmlformats.org/officeDocument/2006/relationships/tags" Target="../tags/tag93.xml"/><Relationship Id="rId141" Type="http://schemas.openxmlformats.org/officeDocument/2006/relationships/tags" Target="../tags/tag109.xml"/><Relationship Id="rId146" Type="http://schemas.openxmlformats.org/officeDocument/2006/relationships/tags" Target="../tags/tag114.xml"/><Relationship Id="rId7" Type="http://schemas.openxmlformats.org/officeDocument/2006/relationships/slideLayout" Target="../slideLayouts/slideLayout7.xml"/><Relationship Id="rId71" Type="http://schemas.openxmlformats.org/officeDocument/2006/relationships/tags" Target="../tags/tag39.xml"/><Relationship Id="rId92" Type="http://schemas.openxmlformats.org/officeDocument/2006/relationships/tags" Target="../tags/tag6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8.xml"/><Relationship Id="rId45" Type="http://schemas.openxmlformats.org/officeDocument/2006/relationships/tags" Target="../tags/tag13.xml"/><Relationship Id="rId66" Type="http://schemas.openxmlformats.org/officeDocument/2006/relationships/tags" Target="../tags/tag34.xml"/><Relationship Id="rId87" Type="http://schemas.openxmlformats.org/officeDocument/2006/relationships/tags" Target="../tags/tag55.xml"/><Relationship Id="rId110" Type="http://schemas.openxmlformats.org/officeDocument/2006/relationships/tags" Target="../tags/tag78.xml"/><Relationship Id="rId115" Type="http://schemas.openxmlformats.org/officeDocument/2006/relationships/tags" Target="../tags/tag83.xml"/><Relationship Id="rId131" Type="http://schemas.openxmlformats.org/officeDocument/2006/relationships/tags" Target="../tags/tag99.xml"/><Relationship Id="rId136" Type="http://schemas.openxmlformats.org/officeDocument/2006/relationships/tags" Target="../tags/tag104.xml"/><Relationship Id="rId61" Type="http://schemas.openxmlformats.org/officeDocument/2006/relationships/tags" Target="../tags/tag29.xml"/><Relationship Id="rId82" Type="http://schemas.openxmlformats.org/officeDocument/2006/relationships/tags" Target="../tags/tag50.xml"/><Relationship Id="rId152" Type="http://schemas.openxmlformats.org/officeDocument/2006/relationships/tags" Target="../tags/tag12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tags" Target="../tags/tag3.xml"/><Relationship Id="rId56" Type="http://schemas.openxmlformats.org/officeDocument/2006/relationships/tags" Target="../tags/tag24.xml"/><Relationship Id="rId77" Type="http://schemas.openxmlformats.org/officeDocument/2006/relationships/tags" Target="../tags/tag45.xml"/><Relationship Id="rId100" Type="http://schemas.openxmlformats.org/officeDocument/2006/relationships/tags" Target="../tags/tag68.xml"/><Relationship Id="rId105" Type="http://schemas.openxmlformats.org/officeDocument/2006/relationships/tags" Target="../tags/tag73.xml"/><Relationship Id="rId126" Type="http://schemas.openxmlformats.org/officeDocument/2006/relationships/tags" Target="../tags/tag94.xml"/><Relationship Id="rId147" Type="http://schemas.openxmlformats.org/officeDocument/2006/relationships/tags" Target="../tags/tag115.xml"/><Relationship Id="rId8" Type="http://schemas.openxmlformats.org/officeDocument/2006/relationships/slideLayout" Target="../slideLayouts/slideLayout8.xml"/><Relationship Id="rId51" Type="http://schemas.openxmlformats.org/officeDocument/2006/relationships/tags" Target="../tags/tag19.xml"/><Relationship Id="rId72" Type="http://schemas.openxmlformats.org/officeDocument/2006/relationships/tags" Target="../tags/tag40.xml"/><Relationship Id="rId93" Type="http://schemas.openxmlformats.org/officeDocument/2006/relationships/tags" Target="../tags/tag61.xml"/><Relationship Id="rId98" Type="http://schemas.openxmlformats.org/officeDocument/2006/relationships/tags" Target="../tags/tag66.xml"/><Relationship Id="rId121" Type="http://schemas.openxmlformats.org/officeDocument/2006/relationships/tags" Target="../tags/tag89.xml"/><Relationship Id="rId142" Type="http://schemas.openxmlformats.org/officeDocument/2006/relationships/tags" Target="../tags/tag110.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b="0" i="0" noProof="0" smtClean="0">
                <a:latin typeface="Arial" panose="020B0604020202020204" pitchFamily="34" charset="0"/>
              </a:rPr>
              <a:pPr marL="0" lvl="0" indent="0" algn="r">
                <a:buNone/>
              </a:pPr>
              <a:t>‹#›</a:t>
            </a:fld>
            <a:endParaRPr lang="en-US" sz="900" b="0" i="0" noProof="0" dirty="0">
              <a:latin typeface="Arial" panose="020B0604020202020204" pitchFamily="34" charset="0"/>
            </a:endParaRPr>
          </a:p>
        </p:txBody>
      </p:sp>
      <p:sp>
        <p:nvSpPr>
          <p:cNvPr id="12" name="Copyright Placeholder" descr="{&quot;templafy&quot;:{&quot;id&quot;:&quot;031b0ce8-b3c6-457e-98f1-a8548794ae6f&quot;}}">
            <a:extLst>
              <a:ext uri="{FF2B5EF4-FFF2-40B4-BE49-F238E27FC236}">
                <a16:creationId xmlns:a16="http://schemas.microsoft.com/office/drawing/2014/main" id="{539D88F9-B48F-F143-B90F-EDFB85A350E8}"/>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b="0" i="0" dirty="0">
                <a:latin typeface="Arial" panose="020B0604020202020204" pitchFamily="34" charset="0"/>
              </a:rPr>
              <a:t>INTERNAL – SAP and Customers Only</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34"/>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5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54"/>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55"/>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5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35"/>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4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5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36"/>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3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4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1"/>
                </a:solidFill>
                <a:latin typeface="Arial" panose="020B0604020202020204" pitchFamily="34" charset="0"/>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37"/>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38"/>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lang="en-GB" b="0" i="0">
                <a:latin typeface="Arial" panose="020B0604020202020204" pitchFamily="34" charset="0"/>
              </a:endParaRPr>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lang="en-GB" b="0" i="0">
                <a:latin typeface="Arial" panose="020B0604020202020204" pitchFamily="34" charset="0"/>
              </a:endParaRPr>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900" b="0" i="0" kern="0" dirty="0">
                <a:latin typeface="Arial" panose="020B0604020202020204" pitchFamily="34" charset="0"/>
                <a:ea typeface="Arial Unicode MS" pitchFamily="34" charset="-128"/>
                <a:cs typeface="Arial Unicode MS" pitchFamily="34" charset="-128"/>
              </a:rPr>
              <a:t>(r) Footnote</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Responsible: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Name Lastname</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Roboto Medium" panose="02000000000000000000" pitchFamily="2" charset="0"/>
                <a:cs typeface="+mn-cs"/>
              </a:rPr>
              <a:t>For discussion</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Internal use only</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Final slide</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Backup</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Update data</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95" b="0" i="0" u="none" strike="noStrike" kern="0" cap="none" spc="0" normalizeH="0" baseline="0" noProof="0" dirty="0">
                <a:ln>
                  <a:noFill/>
                </a:ln>
                <a:solidFill>
                  <a:srgbClr val="FFFFFF"/>
                </a:solidFill>
                <a:effectLst/>
                <a:uLnTx/>
                <a:uFillTx/>
                <a:latin typeface="Arial" panose="020B0604020202020204" pitchFamily="34" charset="0"/>
              </a:rPr>
              <a:t>Dummy data</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Arial" panose="020B0604020202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Arial" panose="020B0604020202020204" pitchFamily="34" charset="0"/>
              </a:rPr>
              <a:t>yyyy</a:t>
            </a:r>
            <a:r>
              <a:rPr kumimoji="0" lang="en-US" sz="1200" b="0" i="0" u="none" strike="noStrike" kern="0" cap="none" spc="0" normalizeH="0" baseline="0" noProof="0" dirty="0">
                <a:ln>
                  <a:noFill/>
                </a:ln>
                <a:solidFill>
                  <a:srgbClr val="0A0A0A"/>
                </a:solidFill>
                <a:effectLst/>
                <a:uLnTx/>
                <a:uFillTx/>
                <a:latin typeface="Arial" panose="020B0604020202020204" pitchFamily="34" charset="0"/>
              </a:rPr>
              <a:t>-MM-dd </a:t>
            </a:r>
            <a:r>
              <a:rPr kumimoji="0" lang="en-US" sz="1200" b="0" i="0" u="none" strike="noStrike" kern="0" cap="none" spc="0" normalizeH="0" baseline="0" noProof="0" dirty="0" err="1">
                <a:ln>
                  <a:noFill/>
                </a:ln>
                <a:solidFill>
                  <a:srgbClr val="0A0A0A"/>
                </a:solidFill>
                <a:effectLst/>
                <a:uLnTx/>
                <a:uFillTx/>
                <a:latin typeface="Arial" panose="020B0604020202020204" pitchFamily="34" charset="0"/>
              </a:rPr>
              <a:t>hh:mm</a:t>
            </a:r>
            <a:r>
              <a:rPr kumimoji="0" lang="en-US" sz="1200" b="0" i="0" u="none" strike="noStrike" kern="0" cap="none" spc="0" normalizeH="0" baseline="0" noProof="0" dirty="0">
                <a:ln>
                  <a:noFill/>
                </a:ln>
                <a:solidFill>
                  <a:srgbClr val="0A0A0A"/>
                </a:solidFill>
                <a:effectLst/>
                <a:uLnTx/>
                <a:uFillTx/>
                <a:latin typeface="Arial" panose="020B0604020202020204" pitchFamily="34" charset="0"/>
              </a:rPr>
              <a:t>&lt;/date&gt;: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A0A0A"/>
              </a:solidFill>
              <a:effectLst/>
              <a:uLnTx/>
              <a:uFillTx/>
              <a:latin typeface="Arial" panose="020B0604020202020204" pitchFamily="34" charset="0"/>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A0A0A"/>
                </a:solidFill>
                <a:effectLst/>
                <a:uLnTx/>
                <a:uFillTx/>
                <a:latin typeface="Arial" panose="020B0604020202020204" pitchFamily="34" charset="0"/>
              </a:rPr>
              <a:t>&lt;initials&gt; &lt;date&gt;</a:t>
            </a:r>
            <a:r>
              <a:rPr kumimoji="0" lang="en-US" sz="1200" b="0" i="0" u="none" strike="noStrike" kern="0" cap="none" spc="0" normalizeH="0" baseline="0" noProof="0" dirty="0" err="1">
                <a:ln>
                  <a:noFill/>
                </a:ln>
                <a:solidFill>
                  <a:srgbClr val="0A0A0A"/>
                </a:solidFill>
                <a:effectLst/>
                <a:uLnTx/>
                <a:uFillTx/>
                <a:latin typeface="Arial" panose="020B0604020202020204" pitchFamily="34" charset="0"/>
              </a:rPr>
              <a:t>yyyy</a:t>
            </a:r>
            <a:r>
              <a:rPr kumimoji="0" lang="en-US" sz="1200" b="0" i="0" u="none" strike="noStrike" kern="0" cap="none" spc="0" normalizeH="0" baseline="0" noProof="0" dirty="0">
                <a:ln>
                  <a:noFill/>
                </a:ln>
                <a:solidFill>
                  <a:srgbClr val="0A0A0A"/>
                </a:solidFill>
                <a:effectLst/>
                <a:uLnTx/>
                <a:uFillTx/>
                <a:latin typeface="Arial" panose="020B0604020202020204" pitchFamily="34" charset="0"/>
              </a:rPr>
              <a:t>-MM-dd </a:t>
            </a:r>
            <a:r>
              <a:rPr kumimoji="0" lang="en-US" sz="1200" b="0" i="0" u="none" strike="noStrike" kern="0" cap="none" spc="0" normalizeH="0" baseline="0" noProof="0" dirty="0" err="1">
                <a:ln>
                  <a:noFill/>
                </a:ln>
                <a:solidFill>
                  <a:srgbClr val="0A0A0A"/>
                </a:solidFill>
                <a:effectLst/>
                <a:uLnTx/>
                <a:uFillTx/>
                <a:latin typeface="Arial" panose="020B0604020202020204" pitchFamily="34" charset="0"/>
              </a:rPr>
              <a:t>hh:mm</a:t>
            </a:r>
            <a:r>
              <a:rPr kumimoji="0" lang="en-US" sz="1200" b="0" i="0" u="none" strike="noStrike" kern="0" cap="none" spc="0" normalizeH="0" baseline="0" noProof="0" dirty="0">
                <a:ln>
                  <a:noFill/>
                </a:ln>
                <a:solidFill>
                  <a:srgbClr val="0A0A0A"/>
                </a:solidFill>
                <a:effectLst/>
                <a:uLnTx/>
                <a:uFillTx/>
                <a:latin typeface="Arial" panose="020B0604020202020204" pitchFamily="34" charset="0"/>
              </a:rPr>
              <a:t>&lt;/date&gt;: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8800" b="0" i="0" u="none" strike="noStrike" kern="0" cap="none" spc="0" normalizeH="0" baseline="0" noProof="0" dirty="0">
                <a:ln>
                  <a:noFill/>
                </a:ln>
                <a:solidFill>
                  <a:schemeClr val="tx2"/>
                </a:solidFill>
                <a:effectLst/>
                <a:uLnTx/>
                <a:uFillTx/>
                <a:latin typeface="Arial" panose="020B0604020202020204" pitchFamily="34" charset="0"/>
                <a:ea typeface="Arial Unicode MS" pitchFamily="34" charset="-128"/>
                <a:cs typeface="Arial Unicode MS" pitchFamily="34" charset="-128"/>
              </a:rPr>
              <a:t>DRAFT</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80" r:id="rId3"/>
    <p:sldLayoutId id="2147483775" r:id="rId4"/>
    <p:sldLayoutId id="2147483779" r:id="rId5"/>
    <p:sldLayoutId id="2147483776" r:id="rId6"/>
    <p:sldLayoutId id="2147483777" r:id="rId7"/>
    <p:sldLayoutId id="2147483741" r:id="rId8"/>
    <p:sldLayoutId id="2147483765" r:id="rId9"/>
    <p:sldLayoutId id="2147483767" r:id="rId10"/>
    <p:sldLayoutId id="2147483743" r:id="rId11"/>
    <p:sldLayoutId id="2147483774" r:id="rId12"/>
    <p:sldLayoutId id="2147483745" r:id="rId13"/>
    <p:sldLayoutId id="2147483760" r:id="rId14"/>
    <p:sldLayoutId id="2147483768" r:id="rId15"/>
    <p:sldLayoutId id="2147483769" r:id="rId16"/>
    <p:sldLayoutId id="2147483770" r:id="rId17"/>
    <p:sldLayoutId id="2147483744" r:id="rId18"/>
    <p:sldLayoutId id="2147483757" r:id="rId19"/>
    <p:sldLayoutId id="2147483771" r:id="rId20"/>
    <p:sldLayoutId id="2147483763" r:id="rId21"/>
    <p:sldLayoutId id="2147483751" r:id="rId22"/>
    <p:sldLayoutId id="2147483756" r:id="rId23"/>
    <p:sldLayoutId id="214748374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Lst>
  <p:hf hdr="0" ftr="0" dt="0"/>
  <p:txStyles>
    <p:titleStyle>
      <a:lvl1pPr algn="l" defTabSz="1088558" rtl="0" eaLnBrk="1" latinLnBrk="0" hangingPunct="1">
        <a:spcBef>
          <a:spcPct val="0"/>
        </a:spcBef>
        <a:buNone/>
        <a:defRPr sz="2400" b="1" i="0" kern="1200" baseline="0">
          <a:solidFill>
            <a:schemeClr val="tx1"/>
          </a:solidFill>
          <a:latin typeface="Arial" panose="020B0604020202020204" pitchFamily="34" charset="0"/>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i="0" kern="1200">
          <a:solidFill>
            <a:schemeClr val="tx1"/>
          </a:solidFill>
          <a:latin typeface="Arial" panose="020B0604020202020204" pitchFamily="34" charset="0"/>
          <a:ea typeface="+mn-ea"/>
          <a:cs typeface="+mn-cs"/>
        </a:defRPr>
      </a:lvl1pPr>
      <a:lvl2pPr marL="179964" indent="-179964" algn="l" defTabSz="1088558" rtl="0" eaLnBrk="1" latinLnBrk="0" hangingPunct="1">
        <a:spcBef>
          <a:spcPts val="600"/>
        </a:spcBef>
        <a:buClr>
          <a:schemeClr val="tx1"/>
        </a:buClr>
        <a:buSzPct val="100000"/>
        <a:buFont typeface="Wingdings" pitchFamily="2" charset="2"/>
        <a:buChar char="§"/>
        <a:defRPr sz="1800" b="0" i="0" kern="1200">
          <a:solidFill>
            <a:schemeClr val="tx1"/>
          </a:solidFill>
          <a:latin typeface="Arial" panose="020B0604020202020204" pitchFamily="34" charset="0"/>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b="0" i="0" kern="1200" noProof="0" dirty="0" smtClean="0">
          <a:solidFill>
            <a:schemeClr val="tx1"/>
          </a:solidFill>
          <a:latin typeface="Arial" panose="020B0604020202020204" pitchFamily="34" charset="0"/>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b="0" i="0" kern="1200">
          <a:solidFill>
            <a:schemeClr val="tx1"/>
          </a:solidFill>
          <a:latin typeface="Arial" panose="020B0604020202020204" pitchFamily="34" charset="0"/>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b="0" i="0" kern="1200" baseline="0">
          <a:solidFill>
            <a:schemeClr val="tx1"/>
          </a:solidFill>
          <a:latin typeface="Arial" panose="020B0604020202020204" pitchFamily="34" charset="0"/>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7.jfif"/><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www.ronsplace.eu/Products/RonsEditor?utm_source=killink"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rgill.com/page/worldwide" TargetMode="External"/><Relationship Id="rId7"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oleObject" Target="../embeddings/oleObject2.bin"/><Relationship Id="rId5" Type="http://schemas.openxmlformats.org/officeDocument/2006/relationships/image" Target="../media/image20.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customXml" Target="../../customXml/item7.xml"/><Relationship Id="rId1" Type="http://schemas.openxmlformats.org/officeDocument/2006/relationships/customXml" Target="../../customXml/item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11" y="47124"/>
            <a:ext cx="12192353" cy="6858000"/>
          </a:xfrm>
          <a:prstGeom prst="rect">
            <a:avLst/>
          </a:prstGeom>
        </p:spPr>
      </p:pic>
      <p:sp>
        <p:nvSpPr>
          <p:cNvPr id="9" name="Rectangle 8"/>
          <p:cNvSpPr/>
          <p:nvPr/>
        </p:nvSpPr>
        <p:spPr bwMode="gray">
          <a:xfrm>
            <a:off x="11919" y="9424"/>
            <a:ext cx="12192353" cy="2519417"/>
          </a:xfrm>
          <a:prstGeom prst="rect">
            <a:avLst/>
          </a:prstGeom>
          <a:solidFill>
            <a:schemeClr val="bg1">
              <a:alpha val="75000"/>
            </a:schemeClr>
          </a:solidFill>
          <a:ln w="6350" algn="ctr">
            <a:noFill/>
            <a:miter lim="800000"/>
            <a:headEnd/>
            <a:tailEnd/>
          </a:ln>
        </p:spPr>
        <p:txBody>
          <a:bodyPr lIns="107138" tIns="85710" rIns="107138" bIns="85710" rtlCol="0" anchor="ctr"/>
          <a:lstStyle/>
          <a:p>
            <a:pPr algn="ctr" defTabSz="1088558"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sp>
        <p:nvSpPr>
          <p:cNvPr id="11" name="Rectangle 10"/>
          <p:cNvSpPr/>
          <p:nvPr/>
        </p:nvSpPr>
        <p:spPr bwMode="gray">
          <a:xfrm>
            <a:off x="325336" y="0"/>
            <a:ext cx="11542528" cy="162000"/>
          </a:xfrm>
          <a:prstGeom prst="rect">
            <a:avLst/>
          </a:prstGeom>
          <a:solidFill>
            <a:schemeClr val="accent1"/>
          </a:solidFill>
          <a:ln w="9525" algn="ctr">
            <a:noFill/>
            <a:miter lim="800000"/>
            <a:headEnd/>
            <a:tailEnd/>
          </a:ln>
        </p:spPr>
        <p:txBody>
          <a:bodyPr lIns="107138" tIns="85710" rIns="107138" bIns="85710" rtlCol="0" anchor="ctr"/>
          <a:lstStyle/>
          <a:p>
            <a:pPr algn="ctr" defTabSz="1088558" fontAlgn="base">
              <a:spcBef>
                <a:spcPct val="50000"/>
              </a:spcBef>
              <a:spcAft>
                <a:spcPct val="0"/>
              </a:spcAft>
              <a:buClr>
                <a:srgbClr val="F0AB00"/>
              </a:buClr>
              <a:buSzPct val="80000"/>
            </a:pPr>
            <a:endParaRPr lang="en-US" sz="1900" kern="0" dirty="0">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sz="2799" dirty="0"/>
              <a:t>Ariba Network</a:t>
            </a:r>
            <a:br>
              <a:rPr lang="en-US" sz="2799" dirty="0"/>
            </a:br>
            <a:r>
              <a:rPr lang="en-US" sz="2799" dirty="0"/>
              <a:t>CSV Invoice upload guide</a:t>
            </a:r>
          </a:p>
        </p:txBody>
      </p:sp>
      <p:sp>
        <p:nvSpPr>
          <p:cNvPr id="3" name="Subtitle 2"/>
          <p:cNvSpPr>
            <a:spLocks noGrp="1"/>
          </p:cNvSpPr>
          <p:nvPr>
            <p:ph type="subTitle" idx="1"/>
          </p:nvPr>
        </p:nvSpPr>
        <p:spPr>
          <a:xfrm>
            <a:off x="469302" y="1511650"/>
            <a:ext cx="10617542" cy="276935"/>
          </a:xfrm>
        </p:spPr>
        <p:txBody>
          <a:bodyPr/>
          <a:lstStyle/>
          <a:p>
            <a:r>
              <a:rPr lang="en-US" dirty="0"/>
              <a:t>October, 2022</a:t>
            </a:r>
          </a:p>
        </p:txBody>
      </p:sp>
      <p:sp>
        <p:nvSpPr>
          <p:cNvPr id="22" name="ConfidentialFlag"/>
          <p:cNvSpPr txBox="1"/>
          <p:nvPr/>
        </p:nvSpPr>
        <p:spPr>
          <a:xfrm>
            <a:off x="11151822" y="2187579"/>
            <a:ext cx="932297" cy="215394"/>
          </a:xfrm>
          <a:prstGeom prst="rect">
            <a:avLst/>
          </a:prstGeom>
          <a:noFill/>
        </p:spPr>
        <p:txBody>
          <a:bodyPr vert="horz" wrap="square" lIns="0" tIns="0" rIns="0" bIns="0" rtlCol="0" anchor="b">
            <a:spAutoFit/>
          </a:bodyPr>
          <a:lstStyle/>
          <a:p>
            <a:pPr algn="r" fontAlgn="base">
              <a:spcBef>
                <a:spcPts val="6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Internal</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02" y="2115040"/>
            <a:ext cx="1477224" cy="28793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774" y="6082317"/>
            <a:ext cx="916547" cy="453495"/>
          </a:xfrm>
          <a:prstGeom prst="rect">
            <a:avLst/>
          </a:prstGeom>
        </p:spPr>
      </p:pic>
      <p:pic>
        <p:nvPicPr>
          <p:cNvPr id="4" name="Picture 3">
            <a:extLst>
              <a:ext uri="{FF2B5EF4-FFF2-40B4-BE49-F238E27FC236}">
                <a16:creationId xmlns:a16="http://schemas.microsoft.com/office/drawing/2014/main" id="{F664D98D-D111-4BF4-92C3-27DEFF797296}"/>
              </a:ext>
            </a:extLst>
          </p:cNvPr>
          <p:cNvPicPr>
            <a:picLocks noChangeAspect="1"/>
          </p:cNvPicPr>
          <p:nvPr/>
        </p:nvPicPr>
        <p:blipFill>
          <a:blip r:embed="rId6"/>
          <a:srcRect/>
          <a:stretch/>
        </p:blipFill>
        <p:spPr>
          <a:xfrm>
            <a:off x="9361714" y="426720"/>
            <a:ext cx="2182365" cy="1647646"/>
          </a:xfrm>
          <a:prstGeom prst="rect">
            <a:avLst/>
          </a:prstGeom>
        </p:spPr>
      </p:pic>
      <p:pic>
        <p:nvPicPr>
          <p:cNvPr id="12" name="Picture 11">
            <a:extLst>
              <a:ext uri="{FF2B5EF4-FFF2-40B4-BE49-F238E27FC236}">
                <a16:creationId xmlns:a16="http://schemas.microsoft.com/office/drawing/2014/main" id="{2FCF37C0-3210-40C6-A2CA-2F3A0781983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7135"/>
            <a:ext cx="12195175" cy="6859588"/>
          </a:xfrm>
          <a:prstGeom prst="rect">
            <a:avLst/>
          </a:prstGeom>
        </p:spPr>
      </p:pic>
      <p:sp>
        <p:nvSpPr>
          <p:cNvPr id="16" name="Rectangle 15">
            <a:extLst>
              <a:ext uri="{FF2B5EF4-FFF2-40B4-BE49-F238E27FC236}">
                <a16:creationId xmlns:a16="http://schemas.microsoft.com/office/drawing/2014/main" id="{F573FC2E-3B09-4729-B003-9032DBA0E2E9}"/>
              </a:ext>
            </a:extLst>
          </p:cNvPr>
          <p:cNvSpPr/>
          <p:nvPr/>
        </p:nvSpPr>
        <p:spPr bwMode="gray">
          <a:xfrm>
            <a:off x="10510" y="9427"/>
            <a:ext cx="12195175" cy="252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0C0F0A76-A44A-4B37-85B1-5D2D773B1920}"/>
              </a:ext>
            </a:extLst>
          </p:cNvPr>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Title 1">
            <a:extLst>
              <a:ext uri="{FF2B5EF4-FFF2-40B4-BE49-F238E27FC236}">
                <a16:creationId xmlns:a16="http://schemas.microsoft.com/office/drawing/2014/main" id="{48DAD3DE-EAFA-4C52-B327-9B0625B0510D}"/>
              </a:ext>
            </a:extLst>
          </p:cNvPr>
          <p:cNvSpPr txBox="1">
            <a:spLocks/>
          </p:cNvSpPr>
          <p:nvPr/>
        </p:nvSpPr>
        <p:spPr bwMode="black">
          <a:xfrm>
            <a:off x="467999" y="324075"/>
            <a:ext cx="10620000" cy="923330"/>
          </a:xfrm>
          <a:prstGeom prst="rect">
            <a:avLst/>
          </a:prstGeom>
        </p:spPr>
        <p:txBody>
          <a:bodyPr vert="horz" wrap="square" lIns="0" tIns="0" rIns="0" bIns="0" rtlCol="0" anchor="t" anchorCtr="0">
            <a:noAutofit/>
          </a:bodyPr>
          <a:lstStyle>
            <a:lvl1pPr algn="l" defTabSz="1088558" rtl="0" eaLnBrk="1" latinLnBrk="0" hangingPunct="1">
              <a:spcBef>
                <a:spcPct val="0"/>
              </a:spcBef>
              <a:buNone/>
              <a:defRPr sz="5999" b="1" kern="1200" baseline="0">
                <a:solidFill>
                  <a:schemeClr val="tx1"/>
                </a:solidFill>
                <a:latin typeface="+mj-lt"/>
                <a:ea typeface="+mj-ea"/>
                <a:cs typeface="+mj-cs"/>
              </a:defRPr>
            </a:lvl1pPr>
          </a:lstStyle>
          <a:p>
            <a:r>
              <a:rPr lang="en-US" sz="2800"/>
              <a:t>Ariba Network</a:t>
            </a:r>
            <a:br>
              <a:rPr lang="en-US" sz="2800"/>
            </a:br>
            <a:r>
              <a:rPr lang="en-US" sz="2800"/>
              <a:t>CSV Invoice upload guide</a:t>
            </a:r>
            <a:endParaRPr lang="en-US" sz="2800" dirty="0"/>
          </a:p>
        </p:txBody>
      </p:sp>
      <p:sp>
        <p:nvSpPr>
          <p:cNvPr id="19" name="Subtitle 2">
            <a:extLst>
              <a:ext uri="{FF2B5EF4-FFF2-40B4-BE49-F238E27FC236}">
                <a16:creationId xmlns:a16="http://schemas.microsoft.com/office/drawing/2014/main" id="{FD3F326E-51D4-4568-AC8B-BA569E73B69C}"/>
              </a:ext>
            </a:extLst>
          </p:cNvPr>
          <p:cNvSpPr txBox="1">
            <a:spLocks/>
          </p:cNvSpPr>
          <p:nvPr/>
        </p:nvSpPr>
        <p:spPr bwMode="gray">
          <a:xfrm>
            <a:off x="467999" y="1512000"/>
            <a:ext cx="10620000" cy="276999"/>
          </a:xfrm>
          <a:prstGeom prst="rect">
            <a:avLst/>
          </a:prstGeom>
        </p:spPr>
        <p:txBody>
          <a:bodyPr vert="horz" lIns="0" tIns="0" rIns="0" bIns="0" rtlCol="0" anchor="b" anchorCtr="0">
            <a:sp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800" b="0" kern="1200">
                <a:solidFill>
                  <a:sysClr val="windowText" lastClr="000000"/>
                </a:solidFill>
                <a:latin typeface="+mn-lt"/>
                <a:ea typeface="+mn-ea"/>
                <a:cs typeface="+mn-cs"/>
              </a:defRPr>
            </a:lvl1pPr>
            <a:lvl2pPr marL="544279" indent="0" algn="ctr" defTabSz="1088558" rtl="0" eaLnBrk="1" latinLnBrk="0" hangingPunct="1">
              <a:spcBef>
                <a:spcPts val="600"/>
              </a:spcBef>
              <a:buClr>
                <a:schemeClr val="accent1"/>
              </a:buClr>
              <a:buSzPct val="100000"/>
              <a:buFont typeface="Wingdings" pitchFamily="2" charset="2"/>
              <a:buNone/>
              <a:defRPr sz="1800" kern="1200">
                <a:solidFill>
                  <a:schemeClr val="tx1">
                    <a:tint val="75000"/>
                  </a:schemeClr>
                </a:solidFill>
                <a:latin typeface="+mn-lt"/>
                <a:ea typeface="+mn-ea"/>
                <a:cs typeface="+mn-cs"/>
              </a:defRPr>
            </a:lvl2pPr>
            <a:lvl3pPr marL="1088558" indent="0" algn="ctr" defTabSz="1088558" rtl="0" eaLnBrk="1" latinLnBrk="0" hangingPunct="1">
              <a:spcBef>
                <a:spcPts val="300"/>
              </a:spcBef>
              <a:buClr>
                <a:schemeClr val="tx1"/>
              </a:buClr>
              <a:buSzPct val="100000"/>
              <a:buFont typeface="Arial" panose="020B0604020202020204" pitchFamily="34" charset="0"/>
              <a:buNone/>
              <a:defRPr lang="en-US" sz="1800" kern="1200" noProof="0">
                <a:solidFill>
                  <a:schemeClr val="tx1">
                    <a:tint val="75000"/>
                  </a:schemeClr>
                </a:solidFill>
                <a:latin typeface="+mn-lt"/>
                <a:ea typeface="+mn-ea"/>
                <a:cs typeface="+mn-cs"/>
              </a:defRPr>
            </a:lvl3pPr>
            <a:lvl4pPr marL="1632837" indent="0" algn="ctr" defTabSz="1088558" rtl="0" eaLnBrk="1" latinLnBrk="0" hangingPunct="1">
              <a:spcBef>
                <a:spcPts val="300"/>
              </a:spcBef>
              <a:buClr>
                <a:schemeClr val="tx1"/>
              </a:buClr>
              <a:buSzPct val="120000"/>
              <a:buFont typeface="Arial" pitchFamily="34" charset="0"/>
              <a:buNone/>
              <a:defRPr sz="1600" kern="1200">
                <a:solidFill>
                  <a:schemeClr val="tx1">
                    <a:tint val="75000"/>
                  </a:schemeClr>
                </a:solidFill>
                <a:latin typeface="+mn-lt"/>
                <a:ea typeface="+mn-ea"/>
                <a:cs typeface="+mn-cs"/>
              </a:defRPr>
            </a:lvl4pPr>
            <a:lvl5pPr marL="2177116" indent="0" algn="ctr"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tint val="75000"/>
                  </a:schemeClr>
                </a:solidFill>
                <a:latin typeface="+mn-lt"/>
                <a:ea typeface="+mn-ea"/>
                <a:cs typeface="+mn-cs"/>
              </a:defRPr>
            </a:lvl5pPr>
            <a:lvl6pPr marL="2721396" indent="0" algn="ctr" defTabSz="1088558"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6pPr>
            <a:lvl7pPr marL="3265675" indent="0" algn="ctr" defTabSz="1088558"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7pPr>
            <a:lvl8pPr marL="3809954" indent="0" algn="ctr" defTabSz="1088558"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8pPr>
            <a:lvl9pPr marL="4354233" indent="0" algn="ctr" defTabSz="1088558"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9pPr>
          </a:lstStyle>
          <a:p>
            <a:r>
              <a:rPr lang="en-US" dirty="0"/>
              <a:t>Apr, 2023</a:t>
            </a:r>
          </a:p>
        </p:txBody>
      </p:sp>
      <p:sp>
        <p:nvSpPr>
          <p:cNvPr id="20" name="ConfidentialFlag">
            <a:extLst>
              <a:ext uri="{FF2B5EF4-FFF2-40B4-BE49-F238E27FC236}">
                <a16:creationId xmlns:a16="http://schemas.microsoft.com/office/drawing/2014/main" id="{CD5D783D-D2C1-4547-B132-39B2563C3AB3}"/>
              </a:ext>
            </a:extLst>
          </p:cNvPr>
          <p:cNvSpPr txBox="1"/>
          <p:nvPr/>
        </p:nvSpPr>
        <p:spPr>
          <a:xfrm>
            <a:off x="11152991" y="2188086"/>
            <a:ext cx="932513" cy="215444"/>
          </a:xfrm>
          <a:prstGeom prst="rect">
            <a:avLst/>
          </a:prstGeom>
          <a:noFill/>
        </p:spPr>
        <p:txBody>
          <a:bodyPr vert="horz" wrap="square" lIns="0" tIns="0" rIns="0" bIns="0" rtlCol="0" anchor="b">
            <a:spAutoFit/>
          </a:bodyPr>
          <a:lstStyle/>
          <a:p>
            <a:pPr algn="r" fontAlgn="base">
              <a:spcBef>
                <a:spcPts val="600"/>
              </a:spcBef>
              <a:spcAft>
                <a:spcPct val="0"/>
              </a:spcAft>
              <a:buClr>
                <a:srgbClr val="F0AB00"/>
              </a:buClr>
              <a:buSzPct val="80000"/>
            </a:pPr>
            <a:r>
              <a:rPr lang="en-US" sz="1400" kern="0" dirty="0">
                <a:solidFill>
                  <a:srgbClr val="000000"/>
                </a:solidFill>
                <a:ea typeface="Arial Unicode MS" pitchFamily="34" charset="-128"/>
                <a:cs typeface="Arial Unicode MS" pitchFamily="34" charset="-128"/>
              </a:rPr>
              <a:t>Internal</a:t>
            </a:r>
          </a:p>
        </p:txBody>
      </p:sp>
      <p:pic>
        <p:nvPicPr>
          <p:cNvPr id="21" name="Picture 20">
            <a:extLst>
              <a:ext uri="{FF2B5EF4-FFF2-40B4-BE49-F238E27FC236}">
                <a16:creationId xmlns:a16="http://schemas.microsoft.com/office/drawing/2014/main" id="{F679D24B-9DDD-4854-A7B6-FFC1C372A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99" y="2115530"/>
            <a:ext cx="1477566" cy="288000"/>
          </a:xfrm>
          <a:prstGeom prst="rect">
            <a:avLst/>
          </a:prstGeom>
        </p:spPr>
      </p:pic>
      <p:pic>
        <p:nvPicPr>
          <p:cNvPr id="23" name="Picture 22">
            <a:extLst>
              <a:ext uri="{FF2B5EF4-FFF2-40B4-BE49-F238E27FC236}">
                <a16:creationId xmlns:a16="http://schemas.microsoft.com/office/drawing/2014/main" id="{5979D634-80E2-4D02-9AE5-E4FA260BC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pic>
        <p:nvPicPr>
          <p:cNvPr id="24" name="Picture 23">
            <a:extLst>
              <a:ext uri="{FF2B5EF4-FFF2-40B4-BE49-F238E27FC236}">
                <a16:creationId xmlns:a16="http://schemas.microsoft.com/office/drawing/2014/main" id="{458E9A25-73BA-43D9-8694-5EC5F540EAA0}"/>
              </a:ext>
            </a:extLst>
          </p:cNvPr>
          <p:cNvPicPr>
            <a:picLocks noChangeAspect="1"/>
          </p:cNvPicPr>
          <p:nvPr/>
        </p:nvPicPr>
        <p:blipFill>
          <a:blip r:embed="rId7"/>
          <a:srcRect/>
          <a:stretch/>
        </p:blipFill>
        <p:spPr>
          <a:xfrm>
            <a:off x="9631868" y="791864"/>
            <a:ext cx="2094005" cy="933549"/>
          </a:xfrm>
          <a:prstGeom prst="rect">
            <a:avLst/>
          </a:prstGeom>
        </p:spPr>
      </p:pic>
    </p:spTree>
    <p:extLst>
      <p:ext uri="{BB962C8B-B14F-4D97-AF65-F5344CB8AC3E}">
        <p14:creationId xmlns:p14="http://schemas.microsoft.com/office/powerpoint/2010/main" val="185276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CSV File Recommendations</a:t>
            </a:r>
            <a:br>
              <a:rPr lang="en-US" dirty="0"/>
            </a:br>
            <a:endParaRPr lang="en-US" b="0" dirty="0"/>
          </a:p>
        </p:txBody>
      </p:sp>
      <p:sp>
        <p:nvSpPr>
          <p:cNvPr id="3" name="Text Placeholder 2"/>
          <p:cNvSpPr>
            <a:spLocks noGrp="1"/>
          </p:cNvSpPr>
          <p:nvPr>
            <p:ph type="body" sz="quarter" idx="10"/>
          </p:nvPr>
        </p:nvSpPr>
        <p:spPr/>
        <p:txBody>
          <a:bodyPr/>
          <a:lstStyle/>
          <a:p>
            <a:pPr marL="690563" indent="-636588">
              <a:lnSpc>
                <a:spcPct val="90000"/>
              </a:lnSpc>
              <a:buClr>
                <a:srgbClr val="92D050"/>
              </a:buClr>
              <a:buSzPct val="100000"/>
            </a:pPr>
            <a:r>
              <a:rPr lang="en-US" dirty="0">
                <a:latin typeface="Arial" charset="0"/>
              </a:rPr>
              <a:t>File Requirements</a:t>
            </a:r>
          </a:p>
          <a:p>
            <a:pPr marL="1090613" lvl="1" indent="-636588">
              <a:lnSpc>
                <a:spcPct val="90000"/>
              </a:lnSpc>
              <a:buClr>
                <a:srgbClr val="FFC000"/>
              </a:buClr>
              <a:buSzPct val="100000"/>
              <a:buFont typeface="Arial" charset="0"/>
              <a:buChar char="•"/>
            </a:pPr>
            <a:r>
              <a:rPr lang="en-US" dirty="0">
                <a:latin typeface="Arial" charset="0"/>
              </a:rPr>
              <a:t>Alterations or updates to the original CSV file format downloaded from the Network will cause the CSV to fail during the upload process.</a:t>
            </a:r>
          </a:p>
          <a:p>
            <a:pPr marL="1090613" lvl="1" indent="-636588">
              <a:lnSpc>
                <a:spcPct val="90000"/>
              </a:lnSpc>
              <a:buClr>
                <a:srgbClr val="FFC000"/>
              </a:buClr>
              <a:buSzPct val="100000"/>
              <a:buFont typeface="Arial" charset="0"/>
              <a:buChar char="•"/>
            </a:pPr>
            <a:r>
              <a:rPr lang="en-US" dirty="0">
                <a:latin typeface="Arial" charset="0"/>
              </a:rPr>
              <a:t>You must keep the CSV file you download in its native format.  </a:t>
            </a:r>
          </a:p>
          <a:p>
            <a:pPr marL="1090613" lvl="1" indent="-636588">
              <a:lnSpc>
                <a:spcPct val="90000"/>
              </a:lnSpc>
              <a:buClr>
                <a:srgbClr val="FFC000"/>
              </a:buClr>
              <a:buSzPct val="100000"/>
              <a:buFont typeface="Arial" charset="0"/>
              <a:buChar char="•"/>
            </a:pPr>
            <a:r>
              <a:rPr lang="en-US" dirty="0">
                <a:latin typeface="Arial" charset="0"/>
              </a:rPr>
              <a:t>Do not convert to an Excel file, save as a workbook, add macros, delete/add columns or edit the column names in any way.</a:t>
            </a:r>
          </a:p>
          <a:p>
            <a:pPr marL="396875">
              <a:lnSpc>
                <a:spcPct val="90000"/>
              </a:lnSpc>
              <a:buClr>
                <a:srgbClr val="92D050"/>
              </a:buClr>
              <a:buSzPct val="100000"/>
            </a:pPr>
            <a:r>
              <a:rPr lang="en-US" dirty="0">
                <a:latin typeface="Arial" charset="0"/>
              </a:rPr>
              <a:t>The application Ron’s editor is an example of a CSV File editor.</a:t>
            </a:r>
          </a:p>
          <a:p>
            <a:pPr marL="1090613" lvl="1" indent="-636588">
              <a:lnSpc>
                <a:spcPct val="90000"/>
              </a:lnSpc>
              <a:buClr>
                <a:srgbClr val="FFC000"/>
              </a:buClr>
              <a:buSzPct val="100000"/>
              <a:buFont typeface="Arial" charset="0"/>
              <a:buChar char="•"/>
            </a:pPr>
            <a:r>
              <a:rPr lang="en-US" dirty="0">
                <a:latin typeface="Arial" charset="0"/>
              </a:rPr>
              <a:t>You can download a free trial at: </a:t>
            </a:r>
            <a:r>
              <a:rPr lang="en-US" u="sng" dirty="0">
                <a:hlinkClick r:id="rId3"/>
              </a:rPr>
              <a:t>http://www.ronsplace.eu/Products/RonsEditor?utm_source=killink</a:t>
            </a:r>
            <a:endParaRPr lang="en-US" dirty="0">
              <a:latin typeface="Arial" charset="0"/>
            </a:endParaRPr>
          </a:p>
          <a:p>
            <a:pPr marL="1090613" lvl="1" indent="-636588">
              <a:lnSpc>
                <a:spcPct val="90000"/>
              </a:lnSpc>
              <a:buClr>
                <a:srgbClr val="FFC000"/>
              </a:buClr>
              <a:buSzPct val="100000"/>
              <a:buFont typeface="Arial" charset="0"/>
              <a:buChar char="•"/>
            </a:pPr>
            <a:r>
              <a:rPr lang="en-US" dirty="0">
                <a:latin typeface="Arial" charset="0"/>
              </a:rPr>
              <a:t>Note that this is not an Ariba software and is not supported by Ariba.</a:t>
            </a:r>
          </a:p>
          <a:p>
            <a:pPr marL="3429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9523076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template details</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2500393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1107740"/>
          </a:xfrm>
        </p:spPr>
        <p:txBody>
          <a:bodyPr/>
          <a:lstStyle/>
          <a:p>
            <a:br>
              <a:rPr lang="en-US" dirty="0"/>
            </a:br>
            <a:r>
              <a:rPr lang="en-US" dirty="0"/>
              <a:t>CSV Sample / Field Mapping</a:t>
            </a:r>
            <a:br>
              <a:rPr lang="en-US" dirty="0"/>
            </a:br>
            <a:endParaRPr lang="en-US" b="0" dirty="0"/>
          </a:p>
        </p:txBody>
      </p:sp>
      <p:sp>
        <p:nvSpPr>
          <p:cNvPr id="3" name="Text Placeholder 2"/>
          <p:cNvSpPr>
            <a:spLocks noGrp="1"/>
          </p:cNvSpPr>
          <p:nvPr>
            <p:ph type="body" sz="quarter" idx="10"/>
          </p:nvPr>
        </p:nvSpPr>
        <p:spPr>
          <a:xfrm>
            <a:off x="882556" y="1442876"/>
            <a:ext cx="10985308" cy="4967457"/>
          </a:xfrm>
        </p:spPr>
        <p:txBody>
          <a:bodyPr>
            <a:normAutofit/>
          </a:bodyPr>
          <a:lstStyle/>
          <a:p>
            <a:pPr marL="342900" lvl="1" indent="-342900">
              <a:buFont typeface="Arial" panose="020B0604020202020204" pitchFamily="34" charset="0"/>
              <a:buChar char="•"/>
            </a:pPr>
            <a:r>
              <a:rPr lang="en-US" dirty="0">
                <a:latin typeface="Arial" charset="0"/>
                <a:cs typeface="Arial" charset="0"/>
              </a:rPr>
              <a:t>The embedded CSV sample template provides: </a:t>
            </a:r>
          </a:p>
          <a:p>
            <a:pPr marL="0" lvl="2" indent="0">
              <a:buNone/>
            </a:pPr>
            <a:r>
              <a:rPr lang="en-US" dirty="0">
                <a:latin typeface="Arial" charset="0"/>
                <a:cs typeface="Arial" charset="0"/>
              </a:rPr>
              <a:t>      Data sample of valid CSV invoices processed successfully by the Customer.</a:t>
            </a:r>
          </a:p>
          <a:p>
            <a:pPr marL="457200" lvl="2" indent="0">
              <a:buNone/>
            </a:pPr>
            <a:endParaRPr lang="en-US" dirty="0">
              <a:latin typeface="Arial" charset="0"/>
              <a:cs typeface="Arial" charset="0"/>
            </a:endParaRPr>
          </a:p>
          <a:p>
            <a:pPr lvl="1"/>
            <a:endParaRPr lang="en-US" dirty="0">
              <a:latin typeface="Arial" charset="0"/>
              <a:cs typeface="Arial" charset="0"/>
            </a:endParaRPr>
          </a:p>
          <a:p>
            <a:pPr marL="342900" lvl="1" indent="-342900">
              <a:buFont typeface="Arial" panose="020B0604020202020204" pitchFamily="34" charset="0"/>
              <a:buChar char="•"/>
            </a:pPr>
            <a:r>
              <a:rPr lang="en-US" dirty="0">
                <a:latin typeface="Arial" charset="0"/>
                <a:cs typeface="Arial" charset="0"/>
              </a:rPr>
              <a:t>The embedded field overview provides:</a:t>
            </a:r>
          </a:p>
          <a:p>
            <a:pPr marL="0" lvl="2" indent="0">
              <a:buNone/>
            </a:pPr>
            <a:r>
              <a:rPr lang="en-US" dirty="0">
                <a:latin typeface="Arial" charset="0"/>
                <a:cs typeface="Arial" charset="0"/>
              </a:rPr>
              <a:t>      Mapping information on field content and requirements.</a:t>
            </a:r>
          </a:p>
          <a:p>
            <a:pPr marL="0" lvl="2" indent="0">
              <a:buNone/>
            </a:pPr>
            <a:endParaRPr lang="en-US" dirty="0">
              <a:latin typeface="Arial" charset="0"/>
              <a:cs typeface="Arial" charset="0"/>
            </a:endParaRPr>
          </a:p>
          <a:p>
            <a:pPr lvl="1"/>
            <a:endParaRPr lang="en-US" dirty="0">
              <a:latin typeface="Arial" charset="0"/>
              <a:cs typeface="Arial" charset="0"/>
            </a:endParaRPr>
          </a:p>
          <a:p>
            <a:pPr marL="342900" lvl="1" indent="-342900">
              <a:buFont typeface="Arial" panose="020B0604020202020204" pitchFamily="34" charset="0"/>
              <a:buChar char="•"/>
            </a:pPr>
            <a:r>
              <a:rPr lang="en-US" dirty="0">
                <a:latin typeface="Arial" charset="0"/>
                <a:cs typeface="Arial" charset="0"/>
              </a:rPr>
              <a:t>For accounting and payment questions:</a:t>
            </a:r>
          </a:p>
          <a:p>
            <a:pPr lvl="1"/>
            <a:r>
              <a:rPr lang="en-GB" dirty="0">
                <a:latin typeface="Arial" charset="0"/>
                <a:cs typeface="Arial" charset="0"/>
              </a:rPr>
              <a:t>     Contact Cargill: </a:t>
            </a:r>
            <a:r>
              <a:rPr lang="en-GB" dirty="0">
                <a:latin typeface="Arial" charset="0"/>
                <a:cs typeface="Arial" charset="0"/>
                <a:hlinkClick r:id="rId3"/>
              </a:rPr>
              <a:t>https://www.cargill.com/page/worldwide</a:t>
            </a:r>
            <a:endParaRPr lang="en-US" dirty="0">
              <a:latin typeface="Arial" charset="0"/>
              <a:cs typeface="Arial" charset="0"/>
            </a:endParaRPr>
          </a:p>
          <a:p>
            <a:pPr marL="342900" lvl="1" indent="-342900">
              <a:buFont typeface="Arial" panose="020B0604020202020204" pitchFamily="34" charset="0"/>
              <a:buChar char="•"/>
            </a:pPr>
            <a:r>
              <a:rPr lang="en-US" dirty="0">
                <a:latin typeface="Arial" charset="0"/>
                <a:cs typeface="Arial" charset="0"/>
              </a:rPr>
              <a:t>For CSV upload related questions or errors:</a:t>
            </a:r>
          </a:p>
          <a:p>
            <a:pPr marL="0" lvl="2" indent="0">
              <a:buNone/>
            </a:pPr>
            <a:r>
              <a:rPr lang="en-US" dirty="0">
                <a:latin typeface="Arial" charset="0"/>
                <a:cs typeface="Arial" charset="0"/>
              </a:rPr>
              <a:t>      Contact Ariba Technical Support</a:t>
            </a:r>
            <a:endParaRPr lang="en-US" dirty="0">
              <a:solidFill>
                <a:srgbClr val="FF0000"/>
              </a:solidFill>
              <a:latin typeface="Arial" charset="0"/>
              <a:cs typeface="Arial" charset="0"/>
            </a:endParaRPr>
          </a:p>
        </p:txBody>
      </p:sp>
      <p:graphicFrame>
        <p:nvGraphicFramePr>
          <p:cNvPr id="4" name="Object 3">
            <a:extLst>
              <a:ext uri="{FF2B5EF4-FFF2-40B4-BE49-F238E27FC236}">
                <a16:creationId xmlns:a16="http://schemas.microsoft.com/office/drawing/2014/main" id="{508D0130-E1C2-5D5F-1213-D6B4B829737D}"/>
              </a:ext>
            </a:extLst>
          </p:cNvPr>
          <p:cNvGraphicFramePr>
            <a:graphicFrameLocks noChangeAspect="1"/>
          </p:cNvGraphicFramePr>
          <p:nvPr/>
        </p:nvGraphicFramePr>
        <p:xfrm>
          <a:off x="4127134" y="2107467"/>
          <a:ext cx="860425" cy="603250"/>
        </p:xfrm>
        <a:graphic>
          <a:graphicData uri="http://schemas.openxmlformats.org/presentationml/2006/ole">
            <mc:AlternateContent xmlns:mc="http://schemas.openxmlformats.org/markup-compatibility/2006">
              <mc:Choice xmlns:v="urn:schemas-microsoft-com:vml" Requires="v">
                <p:oleObj name="Packager Shell Object" showAsIcon="1" r:id="rId4" imgW="860400" imgH="603000" progId="Package">
                  <p:embed/>
                </p:oleObj>
              </mc:Choice>
              <mc:Fallback>
                <p:oleObj name="Packager Shell Object" showAsIcon="1" r:id="rId4" imgW="860400" imgH="603000" progId="Package">
                  <p:embed/>
                  <p:pic>
                    <p:nvPicPr>
                      <p:cNvPr id="4" name="Object 3">
                        <a:extLst>
                          <a:ext uri="{FF2B5EF4-FFF2-40B4-BE49-F238E27FC236}">
                            <a16:creationId xmlns:a16="http://schemas.microsoft.com/office/drawing/2014/main" id="{508D0130-E1C2-5D5F-1213-D6B4B829737D}"/>
                          </a:ext>
                        </a:extLst>
                      </p:cNvPr>
                      <p:cNvPicPr/>
                      <p:nvPr/>
                    </p:nvPicPr>
                    <p:blipFill>
                      <a:blip r:embed="rId5"/>
                      <a:stretch>
                        <a:fillRect/>
                      </a:stretch>
                    </p:blipFill>
                    <p:spPr>
                      <a:xfrm>
                        <a:off x="4127134" y="2107467"/>
                        <a:ext cx="860425" cy="6032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0F9DEEA-D71E-82DE-F0BC-B492CCF0839C}"/>
              </a:ext>
            </a:extLst>
          </p:cNvPr>
          <p:cNvGraphicFramePr>
            <a:graphicFrameLocks noChangeAspect="1"/>
          </p:cNvGraphicFramePr>
          <p:nvPr/>
        </p:nvGraphicFramePr>
        <p:xfrm>
          <a:off x="3847733" y="3446585"/>
          <a:ext cx="1419225" cy="603250"/>
        </p:xfrm>
        <a:graphic>
          <a:graphicData uri="http://schemas.openxmlformats.org/presentationml/2006/ole">
            <mc:AlternateContent xmlns:mc="http://schemas.openxmlformats.org/markup-compatibility/2006">
              <mc:Choice xmlns:v="urn:schemas-microsoft-com:vml" Requires="v">
                <p:oleObj name="Packager Shell Object" showAsIcon="1" r:id="rId6" imgW="1419120" imgH="603000" progId="Package">
                  <p:embed/>
                </p:oleObj>
              </mc:Choice>
              <mc:Fallback>
                <p:oleObj name="Packager Shell Object" showAsIcon="1" r:id="rId6" imgW="1419120" imgH="603000" progId="Package">
                  <p:embed/>
                  <p:pic>
                    <p:nvPicPr>
                      <p:cNvPr id="5" name="Object 4">
                        <a:extLst>
                          <a:ext uri="{FF2B5EF4-FFF2-40B4-BE49-F238E27FC236}">
                            <a16:creationId xmlns:a16="http://schemas.microsoft.com/office/drawing/2014/main" id="{00F9DEEA-D71E-82DE-F0BC-B492CCF0839C}"/>
                          </a:ext>
                        </a:extLst>
                      </p:cNvPr>
                      <p:cNvPicPr/>
                      <p:nvPr/>
                    </p:nvPicPr>
                    <p:blipFill>
                      <a:blip r:embed="rId7"/>
                      <a:stretch>
                        <a:fillRect/>
                      </a:stretch>
                    </p:blipFill>
                    <p:spPr>
                      <a:xfrm>
                        <a:off x="3847733" y="3446585"/>
                        <a:ext cx="1419225" cy="603250"/>
                      </a:xfrm>
                      <a:prstGeom prst="rect">
                        <a:avLst/>
                      </a:prstGeom>
                    </p:spPr>
                  </p:pic>
                </p:oleObj>
              </mc:Fallback>
            </mc:AlternateContent>
          </a:graphicData>
        </a:graphic>
      </p:graphicFrame>
    </p:spTree>
    <p:extLst>
      <p:ext uri="{BB962C8B-B14F-4D97-AF65-F5344CB8AC3E}">
        <p14:creationId xmlns:p14="http://schemas.microsoft.com/office/powerpoint/2010/main" val="16296768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template use</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421368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361B20FA-18C2-4AA8-BBB9-B4C275968BAC}"/>
              </a:ext>
            </a:extLst>
          </p:cNvPr>
          <p:cNvSpPr txBox="1">
            <a:spLocks/>
          </p:cNvSpPr>
          <p:nvPr/>
        </p:nvSpPr>
        <p:spPr bwMode="gray">
          <a:xfrm>
            <a:off x="324000" y="324075"/>
            <a:ext cx="11545200" cy="756175"/>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r>
              <a:rPr lang="en-GB"/>
              <a:t>Downloading the CSV Template</a:t>
            </a:r>
            <a:endParaRPr lang="en-US" dirty="0"/>
          </a:p>
        </p:txBody>
      </p:sp>
      <p:sp>
        <p:nvSpPr>
          <p:cNvPr id="32" name="Text Placeholder 3">
            <a:extLst>
              <a:ext uri="{FF2B5EF4-FFF2-40B4-BE49-F238E27FC236}">
                <a16:creationId xmlns:a16="http://schemas.microsoft.com/office/drawing/2014/main" id="{AD8540B9-741F-4D3F-B1A7-D8FA5EBEF0DD}"/>
              </a:ext>
            </a:extLst>
          </p:cNvPr>
          <p:cNvSpPr>
            <a:spLocks noGrp="1"/>
          </p:cNvSpPr>
          <p:nvPr>
            <p:ph type="body" sz="quarter" idx="11"/>
          </p:nvPr>
        </p:nvSpPr>
        <p:spPr>
          <a:xfrm>
            <a:off x="323850" y="1690688"/>
            <a:ext cx="7150100" cy="4391025"/>
          </a:xfrm>
        </p:spPr>
        <p:txBody>
          <a:bodyPr/>
          <a:lstStyle/>
          <a:p>
            <a:pPr marL="342900" indent="-342900">
              <a:buClr>
                <a:srgbClr val="FDB913"/>
              </a:buClr>
              <a:buFont typeface="Arial" panose="020B0604020202020204" pitchFamily="34" charset="0"/>
              <a:buChar char="•"/>
            </a:pPr>
            <a:r>
              <a:rPr lang="en-US" b="0" dirty="0"/>
              <a:t>From the Home Page of your production AN account, Click the </a:t>
            </a:r>
            <a:r>
              <a:rPr lang="en-US" dirty="0"/>
              <a:t>Company Settings</a:t>
            </a:r>
            <a:r>
              <a:rPr lang="en-US" b="0" dirty="0"/>
              <a:t> tab.</a:t>
            </a:r>
          </a:p>
          <a:p>
            <a:pPr marL="342900" indent="-342900">
              <a:buClr>
                <a:srgbClr val="FDB913"/>
              </a:buClr>
              <a:buFont typeface="Arial" panose="020B0604020202020204" pitchFamily="34" charset="0"/>
              <a:buChar char="•"/>
            </a:pPr>
            <a:r>
              <a:rPr lang="en-US" b="0" dirty="0"/>
              <a:t> Click </a:t>
            </a:r>
            <a:r>
              <a:rPr lang="en-US" dirty="0"/>
              <a:t>Customer Relationships</a:t>
            </a:r>
            <a:r>
              <a:rPr lang="en-US" b="0" dirty="0"/>
              <a:t>.</a:t>
            </a:r>
          </a:p>
          <a:p>
            <a:pPr marL="342900" indent="-342900">
              <a:buClr>
                <a:srgbClr val="FDB913"/>
              </a:buClr>
              <a:buFont typeface="Arial" panose="020B0604020202020204" pitchFamily="34" charset="0"/>
              <a:buChar char="•"/>
            </a:pPr>
            <a:r>
              <a:rPr lang="en-US" b="0" dirty="0"/>
              <a:t>AN will display a list of all customers that you have a    relationship with on the Ariba Network.</a:t>
            </a:r>
          </a:p>
          <a:p>
            <a:pPr marL="342900" indent="-342900">
              <a:buClr>
                <a:srgbClr val="FDB913"/>
              </a:buClr>
              <a:buFont typeface="Arial" panose="020B0604020202020204" pitchFamily="34" charset="0"/>
              <a:buChar char="•"/>
            </a:pPr>
            <a:r>
              <a:rPr lang="en-US" b="0" dirty="0"/>
              <a:t>Click on </a:t>
            </a:r>
            <a:r>
              <a:rPr lang="en-GB" dirty="0">
                <a:latin typeface="Arial" charset="0"/>
                <a:cs typeface="Arial" charset="0"/>
              </a:rPr>
              <a:t>Cargill</a:t>
            </a:r>
            <a:r>
              <a:rPr lang="en-US" dirty="0"/>
              <a:t> </a:t>
            </a:r>
            <a:r>
              <a:rPr lang="en-US" b="0" dirty="0"/>
              <a:t>link within your list.</a:t>
            </a:r>
          </a:p>
        </p:txBody>
      </p:sp>
      <p:cxnSp>
        <p:nvCxnSpPr>
          <p:cNvPr id="34" name="Straight Arrow Connector 33">
            <a:extLst>
              <a:ext uri="{FF2B5EF4-FFF2-40B4-BE49-F238E27FC236}">
                <a16:creationId xmlns:a16="http://schemas.microsoft.com/office/drawing/2014/main" id="{BA8A89D5-07C6-4438-ABF6-DD06DDF1422F}"/>
              </a:ext>
            </a:extLst>
          </p:cNvPr>
          <p:cNvCxnSpPr>
            <a:cxnSpLocks/>
          </p:cNvCxnSpPr>
          <p:nvPr/>
        </p:nvCxnSpPr>
        <p:spPr>
          <a:xfrm>
            <a:off x="4076073" y="2610992"/>
            <a:ext cx="4043029" cy="1512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A864D55-80A4-5B14-F9C0-CA09B77E4CDF}"/>
              </a:ext>
            </a:extLst>
          </p:cNvPr>
          <p:cNvPicPr>
            <a:picLocks noChangeAspect="1"/>
          </p:cNvPicPr>
          <p:nvPr/>
        </p:nvPicPr>
        <p:blipFill>
          <a:blip r:embed="rId3"/>
          <a:stretch>
            <a:fillRect/>
          </a:stretch>
        </p:blipFill>
        <p:spPr>
          <a:xfrm>
            <a:off x="8172000" y="324075"/>
            <a:ext cx="3845340" cy="4208233"/>
          </a:xfrm>
          <a:prstGeom prst="rect">
            <a:avLst/>
          </a:prstGeom>
        </p:spPr>
      </p:pic>
      <p:pic>
        <p:nvPicPr>
          <p:cNvPr id="6" name="Picture 5">
            <a:extLst>
              <a:ext uri="{FF2B5EF4-FFF2-40B4-BE49-F238E27FC236}">
                <a16:creationId xmlns:a16="http://schemas.microsoft.com/office/drawing/2014/main" id="{63757539-9C6E-004E-A42D-2337E9559114}"/>
              </a:ext>
            </a:extLst>
          </p:cNvPr>
          <p:cNvPicPr>
            <a:picLocks noChangeAspect="1"/>
          </p:cNvPicPr>
          <p:nvPr/>
        </p:nvPicPr>
        <p:blipFill>
          <a:blip r:embed="rId4"/>
          <a:stretch>
            <a:fillRect/>
          </a:stretch>
        </p:blipFill>
        <p:spPr>
          <a:xfrm>
            <a:off x="62646" y="4958769"/>
            <a:ext cx="11806554" cy="493843"/>
          </a:xfrm>
          <a:prstGeom prst="rect">
            <a:avLst/>
          </a:prstGeom>
        </p:spPr>
      </p:pic>
      <p:pic>
        <p:nvPicPr>
          <p:cNvPr id="9" name="Picture 8">
            <a:extLst>
              <a:ext uri="{FF2B5EF4-FFF2-40B4-BE49-F238E27FC236}">
                <a16:creationId xmlns:a16="http://schemas.microsoft.com/office/drawing/2014/main" id="{37767947-4722-9812-BE3C-89EE31A90B3E}"/>
              </a:ext>
            </a:extLst>
          </p:cNvPr>
          <p:cNvPicPr>
            <a:picLocks noChangeAspect="1"/>
          </p:cNvPicPr>
          <p:nvPr/>
        </p:nvPicPr>
        <p:blipFill>
          <a:blip r:embed="rId5"/>
          <a:stretch>
            <a:fillRect/>
          </a:stretch>
        </p:blipFill>
        <p:spPr>
          <a:xfrm>
            <a:off x="194311" y="5402572"/>
            <a:ext cx="11806554" cy="455958"/>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Downloading the CSV Template (continued)</a:t>
            </a:r>
          </a:p>
        </p:txBody>
      </p:sp>
      <p:sp>
        <p:nvSpPr>
          <p:cNvPr id="11" name="Text Placeholder 3">
            <a:extLst>
              <a:ext uri="{FF2B5EF4-FFF2-40B4-BE49-F238E27FC236}">
                <a16:creationId xmlns:a16="http://schemas.microsoft.com/office/drawing/2014/main" id="{B6B7EB98-C82B-433B-A83E-C38EED9D25D9}"/>
              </a:ext>
            </a:extLst>
          </p:cNvPr>
          <p:cNvSpPr>
            <a:spLocks noGrp="1"/>
          </p:cNvSpPr>
          <p:nvPr>
            <p:ph type="body" sz="quarter" idx="11"/>
          </p:nvPr>
        </p:nvSpPr>
        <p:spPr>
          <a:xfrm>
            <a:off x="323851" y="1692275"/>
            <a:ext cx="3848756" cy="4391025"/>
          </a:xfrm>
        </p:spPr>
        <p:txBody>
          <a:bodyPr/>
          <a:lstStyle/>
          <a:p>
            <a:pPr marL="342900" indent="-342900">
              <a:buClr>
                <a:srgbClr val="FFC000"/>
              </a:buClr>
              <a:buFont typeface="Arial" panose="020B0604020202020204" pitchFamily="34" charset="0"/>
              <a:buChar char="•"/>
            </a:pPr>
            <a:r>
              <a:rPr lang="en-US" sz="1800" b="0" dirty="0"/>
              <a:t>Click the </a:t>
            </a:r>
            <a:r>
              <a:rPr lang="en-US" sz="1800" dirty="0"/>
              <a:t>Download CSV Invoice Template </a:t>
            </a:r>
            <a:r>
              <a:rPr lang="en-US" sz="1800" b="0" dirty="0"/>
              <a:t>button. You will be prompted to Open or Save the file.  </a:t>
            </a:r>
          </a:p>
          <a:p>
            <a:pPr marL="342900" indent="-342900">
              <a:buClr>
                <a:srgbClr val="FFC000"/>
              </a:buClr>
              <a:buFont typeface="Arial" panose="020B0604020202020204" pitchFamily="34" charset="0"/>
              <a:buChar char="•"/>
            </a:pPr>
            <a:r>
              <a:rPr lang="en-US" sz="1800" b="0" dirty="0"/>
              <a:t>Save the file to your local hard drive.</a:t>
            </a:r>
          </a:p>
          <a:p>
            <a:pPr marL="342900" indent="-342900">
              <a:buClr>
                <a:srgbClr val="FFC000"/>
              </a:buClr>
              <a:buFont typeface="Arial" panose="020B0604020202020204" pitchFamily="34" charset="0"/>
              <a:buChar char="•"/>
            </a:pPr>
            <a:r>
              <a:rPr lang="en-US" sz="1800" b="0" dirty="0"/>
              <a:t>Once you are finished saving the template file, click the </a:t>
            </a:r>
            <a:r>
              <a:rPr lang="en-US" sz="1800" dirty="0"/>
              <a:t>Done</a:t>
            </a:r>
            <a:r>
              <a:rPr lang="en-US" sz="1800" b="0" dirty="0"/>
              <a:t> button to exit this section.</a:t>
            </a:r>
          </a:p>
          <a:p>
            <a:pPr marL="342900" indent="-342900">
              <a:buClr>
                <a:srgbClr val="FFC000"/>
              </a:buClr>
              <a:buFont typeface="Arial" panose="020B0604020202020204" pitchFamily="34" charset="0"/>
              <a:buChar char="•"/>
            </a:pPr>
            <a:r>
              <a:rPr lang="en-US" sz="1800" b="0" dirty="0"/>
              <a:t>You will be back at your </a:t>
            </a:r>
            <a:r>
              <a:rPr lang="en-US" sz="1800" dirty="0"/>
              <a:t>Customer Relationship </a:t>
            </a:r>
            <a:r>
              <a:rPr lang="en-US" sz="1800" b="0" dirty="0"/>
              <a:t>page.</a:t>
            </a:r>
          </a:p>
          <a:p>
            <a:endParaRPr lang="en-US" dirty="0"/>
          </a:p>
        </p:txBody>
      </p:sp>
      <p:pic>
        <p:nvPicPr>
          <p:cNvPr id="13" name="Picture 12">
            <a:extLst>
              <a:ext uri="{FF2B5EF4-FFF2-40B4-BE49-F238E27FC236}">
                <a16:creationId xmlns:a16="http://schemas.microsoft.com/office/drawing/2014/main" id="{E61D694D-DE35-4513-B8E6-D58DCE38CA97}"/>
              </a:ext>
            </a:extLst>
          </p:cNvPr>
          <p:cNvPicPr>
            <a:picLocks noChangeAspect="1"/>
          </p:cNvPicPr>
          <p:nvPr/>
        </p:nvPicPr>
        <p:blipFill>
          <a:blip r:embed="rId3"/>
          <a:stretch>
            <a:fillRect/>
          </a:stretch>
        </p:blipFill>
        <p:spPr>
          <a:xfrm>
            <a:off x="9704858" y="5984669"/>
            <a:ext cx="2266950" cy="838200"/>
          </a:xfrm>
          <a:prstGeom prst="rect">
            <a:avLst/>
          </a:prstGeom>
        </p:spPr>
      </p:pic>
      <p:pic>
        <p:nvPicPr>
          <p:cNvPr id="4" name="Picture 3">
            <a:extLst>
              <a:ext uri="{FF2B5EF4-FFF2-40B4-BE49-F238E27FC236}">
                <a16:creationId xmlns:a16="http://schemas.microsoft.com/office/drawing/2014/main" id="{FC443386-8E84-9E29-369D-197241F47C6B}"/>
              </a:ext>
            </a:extLst>
          </p:cNvPr>
          <p:cNvPicPr>
            <a:picLocks noChangeAspect="1"/>
          </p:cNvPicPr>
          <p:nvPr/>
        </p:nvPicPr>
        <p:blipFill>
          <a:blip r:embed="rId4"/>
          <a:stretch>
            <a:fillRect/>
          </a:stretch>
        </p:blipFill>
        <p:spPr>
          <a:xfrm>
            <a:off x="4857750" y="1165860"/>
            <a:ext cx="7013574" cy="491744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Populate the CSV Invoice Template</a:t>
            </a:r>
          </a:p>
        </p:txBody>
      </p:sp>
      <p:sp>
        <p:nvSpPr>
          <p:cNvPr id="4" name="Text Placeholder 3"/>
          <p:cNvSpPr>
            <a:spLocks noGrp="1"/>
          </p:cNvSpPr>
          <p:nvPr>
            <p:ph type="body" sz="quarter" idx="11"/>
          </p:nvPr>
        </p:nvSpPr>
        <p:spPr>
          <a:xfrm>
            <a:off x="325336" y="1692000"/>
            <a:ext cx="4786530" cy="4685289"/>
          </a:xfrm>
        </p:spPr>
        <p:txBody>
          <a:bodyPr/>
          <a:lstStyle/>
          <a:p>
            <a:pPr marL="285693" indent="-285693">
              <a:buClr>
                <a:srgbClr val="FDB913"/>
              </a:buClr>
              <a:buFont typeface="Arial" panose="020B0604020202020204" pitchFamily="34" charset="0"/>
              <a:buChar char="•"/>
            </a:pPr>
            <a:r>
              <a:rPr lang="en-US" sz="1400" dirty="0"/>
              <a:t>Populate each available invoice field as appropriate – starting in </a:t>
            </a:r>
            <a:r>
              <a:rPr lang="en-US" sz="1400" u="sng" dirty="0"/>
              <a:t>Row 3, Cell A</a:t>
            </a:r>
            <a:endParaRPr lang="en-US" sz="1400" dirty="0"/>
          </a:p>
          <a:p>
            <a:pPr marL="285693" indent="-285693">
              <a:buClr>
                <a:srgbClr val="FDB913"/>
              </a:buClr>
              <a:buFont typeface="Arial" panose="020B0604020202020204" pitchFamily="34" charset="0"/>
              <a:buChar char="•"/>
            </a:pPr>
            <a:r>
              <a:rPr lang="en-US" sz="1400" dirty="0"/>
              <a:t>Note that . Rows 1 and 2 are CSV File information rows and cannot be removed or modified in any way. If these fields are changed or removed, the file will fail at upload.</a:t>
            </a:r>
          </a:p>
          <a:p>
            <a:pPr marL="285693" indent="-285693">
              <a:buClr>
                <a:srgbClr val="FDB913"/>
              </a:buClr>
              <a:buFont typeface="Arial" panose="020B0604020202020204" pitchFamily="34" charset="0"/>
              <a:buChar char="•"/>
            </a:pPr>
            <a:r>
              <a:rPr lang="en-US" sz="1400" dirty="0"/>
              <a:t>To populate value for each field select that cell, right click and chose option ‘Edit with Edit Panel.</a:t>
            </a:r>
          </a:p>
          <a:p>
            <a:pPr marL="285693" indent="-285693">
              <a:buClr>
                <a:srgbClr val="FDB913"/>
              </a:buClr>
              <a:buFont typeface="Arial" panose="020B0604020202020204" pitchFamily="34" charset="0"/>
              <a:buChar char="•"/>
            </a:pPr>
            <a:r>
              <a:rPr lang="en-US" sz="1400" dirty="0"/>
              <a:t>When you have completed populating all fields for your particular invoice, Save the file to your local drive.</a:t>
            </a:r>
          </a:p>
          <a:p>
            <a:endParaRPr lang="en-US" dirty="0"/>
          </a:p>
        </p:txBody>
      </p:sp>
      <p:pic>
        <p:nvPicPr>
          <p:cNvPr id="6" name="Picture 5"/>
          <p:cNvPicPr>
            <a:picLocks noChangeAspect="1"/>
          </p:cNvPicPr>
          <p:nvPr/>
        </p:nvPicPr>
        <p:blipFill>
          <a:blip r:embed="rId3"/>
          <a:stretch>
            <a:fillRect/>
          </a:stretch>
        </p:blipFill>
        <p:spPr>
          <a:xfrm>
            <a:off x="6012431" y="1692000"/>
            <a:ext cx="4901642" cy="1706139"/>
          </a:xfrm>
          <a:prstGeom prst="rect">
            <a:avLst/>
          </a:prstGeom>
        </p:spPr>
      </p:pic>
      <p:pic>
        <p:nvPicPr>
          <p:cNvPr id="7" name="Picture 6"/>
          <p:cNvPicPr>
            <a:picLocks noChangeAspect="1"/>
          </p:cNvPicPr>
          <p:nvPr/>
        </p:nvPicPr>
        <p:blipFill>
          <a:blip r:embed="rId4"/>
          <a:stretch>
            <a:fillRect/>
          </a:stretch>
        </p:blipFill>
        <p:spPr>
          <a:xfrm>
            <a:off x="6002817" y="4163412"/>
            <a:ext cx="4901642" cy="2065513"/>
          </a:xfrm>
          <a:prstGeom prst="rect">
            <a:avLst/>
          </a:prstGeom>
        </p:spPr>
      </p:pic>
      <p:sp>
        <p:nvSpPr>
          <p:cNvPr id="9" name="AutoShape 8"/>
          <p:cNvSpPr>
            <a:spLocks/>
          </p:cNvSpPr>
          <p:nvPr/>
        </p:nvSpPr>
        <p:spPr bwMode="auto">
          <a:xfrm>
            <a:off x="8606428" y="1342872"/>
            <a:ext cx="1760815" cy="266638"/>
          </a:xfrm>
          <a:prstGeom prst="borderCallout1">
            <a:avLst>
              <a:gd name="adj1" fmla="val 58440"/>
              <a:gd name="adj2" fmla="val -217"/>
              <a:gd name="adj3" fmla="val 128569"/>
              <a:gd name="adj4" fmla="val -39130"/>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Ron’s CSV Editor</a:t>
            </a:r>
          </a:p>
        </p:txBody>
      </p:sp>
      <p:sp>
        <p:nvSpPr>
          <p:cNvPr id="13" name="AutoShape 10"/>
          <p:cNvSpPr>
            <a:spLocks/>
          </p:cNvSpPr>
          <p:nvPr/>
        </p:nvSpPr>
        <p:spPr bwMode="auto">
          <a:xfrm>
            <a:off x="7694718" y="2488580"/>
            <a:ext cx="2939946" cy="245185"/>
          </a:xfrm>
          <a:prstGeom prst="borderCallout1">
            <a:avLst>
              <a:gd name="adj1" fmla="val 62765"/>
              <a:gd name="adj2" fmla="val -422"/>
              <a:gd name="adj3" fmla="val 182476"/>
              <a:gd name="adj4" fmla="val -28869"/>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Standard Rows – Do Not Change</a:t>
            </a:r>
          </a:p>
        </p:txBody>
      </p:sp>
      <p:sp>
        <p:nvSpPr>
          <p:cNvPr id="14" name="AutoShape 7"/>
          <p:cNvSpPr>
            <a:spLocks noChangeArrowheads="1"/>
          </p:cNvSpPr>
          <p:nvPr/>
        </p:nvSpPr>
        <p:spPr bwMode="auto">
          <a:xfrm>
            <a:off x="6002815" y="1692000"/>
            <a:ext cx="4901643" cy="598395"/>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 name="AutoShape 9"/>
          <p:cNvSpPr>
            <a:spLocks noChangeArrowheads="1"/>
          </p:cNvSpPr>
          <p:nvPr/>
        </p:nvSpPr>
        <p:spPr bwMode="auto">
          <a:xfrm>
            <a:off x="6012431" y="2763456"/>
            <a:ext cx="4901642" cy="51620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6" name="AutoShape 12"/>
          <p:cNvSpPr>
            <a:spLocks noChangeArrowheads="1"/>
          </p:cNvSpPr>
          <p:nvPr/>
        </p:nvSpPr>
        <p:spPr bwMode="auto">
          <a:xfrm>
            <a:off x="6295280" y="5152679"/>
            <a:ext cx="1206882" cy="211293"/>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7" name="AutoShape 8"/>
          <p:cNvSpPr>
            <a:spLocks/>
          </p:cNvSpPr>
          <p:nvPr/>
        </p:nvSpPr>
        <p:spPr bwMode="auto">
          <a:xfrm>
            <a:off x="7965389" y="4482120"/>
            <a:ext cx="1755657" cy="249323"/>
          </a:xfrm>
          <a:prstGeom prst="borderCallout1">
            <a:avLst>
              <a:gd name="adj1" fmla="val 46752"/>
              <a:gd name="adj2" fmla="val -1460"/>
              <a:gd name="adj3" fmla="val 257736"/>
              <a:gd name="adj4" fmla="val -34396"/>
            </a:avLst>
          </a:prstGeom>
          <a:solidFill>
            <a:srgbClr val="FFFFCC"/>
          </a:solidFill>
          <a:ln w="9525" algn="ctr">
            <a:solidFill>
              <a:srgbClr val="FF0000"/>
            </a:solidFill>
            <a:miter lim="800000"/>
            <a:headEnd/>
            <a:tailEnd type="triangle" w="med" len="med"/>
          </a:ln>
        </p:spPr>
        <p:txBody>
          <a:bodyPr/>
          <a:lstStyle/>
          <a:p>
            <a:pPr marL="285693" indent="-285693">
              <a:spcBef>
                <a:spcPct val="20000"/>
              </a:spcBef>
              <a:buClr>
                <a:schemeClr val="tx1"/>
              </a:buClr>
            </a:pPr>
            <a:r>
              <a:rPr lang="en-US" sz="1400" dirty="0"/>
              <a:t>Begin Invoice Data</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3" name="Text Placeholder 3">
            <a:extLst>
              <a:ext uri="{FF2B5EF4-FFF2-40B4-BE49-F238E27FC236}">
                <a16:creationId xmlns:a16="http://schemas.microsoft.com/office/drawing/2014/main" id="{A00AB458-B6F1-4A7F-AA59-0C6BBA74FA54}"/>
              </a:ext>
            </a:extLst>
          </p:cNvPr>
          <p:cNvSpPr>
            <a:spLocks noGrp="1"/>
          </p:cNvSpPr>
          <p:nvPr>
            <p:ph type="body" sz="quarter" idx="11"/>
          </p:nvPr>
        </p:nvSpPr>
        <p:spPr>
          <a:xfrm>
            <a:off x="333375" y="1233488"/>
            <a:ext cx="7148513" cy="4391025"/>
          </a:xfrm>
        </p:spPr>
        <p:txBody>
          <a:bodyPr/>
          <a:lstStyle/>
          <a:p>
            <a:pPr marL="285750" indent="-285750">
              <a:buClr>
                <a:srgbClr val="FDB913"/>
              </a:buClr>
              <a:buFont typeface="Arial" panose="020B0604020202020204" pitchFamily="34" charset="0"/>
              <a:buChar char="•"/>
            </a:pPr>
            <a:r>
              <a:rPr lang="en-US" sz="1400" b="0" dirty="0"/>
              <a:t>From the Home Page, locate the </a:t>
            </a:r>
            <a:r>
              <a:rPr lang="en-US" sz="1400" dirty="0"/>
              <a:t>CSV Documents </a:t>
            </a:r>
            <a:r>
              <a:rPr lang="en-US" sz="1400" b="0" dirty="0"/>
              <a:t>link on the right side of the page.</a:t>
            </a:r>
          </a:p>
          <a:p>
            <a:pPr marL="285750" indent="-285750">
              <a:buClr>
                <a:srgbClr val="FDB913"/>
              </a:buClr>
              <a:buFont typeface="Arial" panose="020B0604020202020204" pitchFamily="34" charset="0"/>
              <a:buChar char="•"/>
            </a:pPr>
            <a:r>
              <a:rPr lang="en-US" sz="1400" b="0" dirty="0"/>
              <a:t>Click </a:t>
            </a:r>
            <a:r>
              <a:rPr lang="en-US" sz="1400" dirty="0"/>
              <a:t>Invoice CSV</a:t>
            </a:r>
            <a:r>
              <a:rPr lang="en-US" sz="1400" b="0" dirty="0"/>
              <a:t>.</a:t>
            </a:r>
          </a:p>
          <a:p>
            <a:pPr marL="285750" indent="-285750">
              <a:buClr>
                <a:srgbClr val="FDB913"/>
              </a:buClr>
              <a:buFont typeface="Arial" panose="020B0604020202020204" pitchFamily="34" charset="0"/>
              <a:buChar char="•"/>
            </a:pPr>
            <a:r>
              <a:rPr lang="en-US" sz="1400" b="0" dirty="0"/>
              <a:t>You will see an </a:t>
            </a:r>
            <a:r>
              <a:rPr lang="en-US" sz="1400" dirty="0"/>
              <a:t>Import CSV Invoice </a:t>
            </a:r>
            <a:r>
              <a:rPr lang="en-US" sz="1400" b="0" dirty="0"/>
              <a:t>box.</a:t>
            </a:r>
          </a:p>
          <a:p>
            <a:pPr marL="285750" indent="-285750">
              <a:buClr>
                <a:srgbClr val="FDB913"/>
              </a:buClr>
              <a:buFont typeface="Arial" panose="020B0604020202020204" pitchFamily="34" charset="0"/>
              <a:buChar char="•"/>
            </a:pPr>
            <a:r>
              <a:rPr lang="en-US" sz="1400" b="0" dirty="0"/>
              <a:t>Ensure </a:t>
            </a:r>
            <a:r>
              <a:rPr lang="en-US" sz="1400" dirty="0"/>
              <a:t>Customer</a:t>
            </a:r>
            <a:r>
              <a:rPr lang="en-US" sz="1400" b="0" dirty="0"/>
              <a:t>  is selected in the </a:t>
            </a:r>
            <a:r>
              <a:rPr lang="en-US" sz="1400" dirty="0"/>
              <a:t>Customer</a:t>
            </a:r>
            <a:r>
              <a:rPr lang="en-US" sz="1400" b="0" dirty="0"/>
              <a:t> drop-down box.</a:t>
            </a:r>
          </a:p>
          <a:p>
            <a:pPr marL="285750" lvl="1" indent="-285750">
              <a:buClr>
                <a:srgbClr val="FDB913"/>
              </a:buClr>
              <a:buFont typeface="Arial" panose="020B0604020202020204" pitchFamily="34" charset="0"/>
              <a:buChar char="•"/>
            </a:pPr>
            <a:r>
              <a:rPr lang="en-US" sz="1400" b="1" dirty="0"/>
              <a:t>Note: </a:t>
            </a:r>
            <a:r>
              <a:rPr lang="en-US" sz="1400" dirty="0"/>
              <a:t>Each customer using the CSV Invoice method has a customized template.  You cannot use any other customer's template for Cargill.</a:t>
            </a:r>
          </a:p>
          <a:p>
            <a:pPr marL="285750" indent="-285750">
              <a:buClr>
                <a:srgbClr val="FDB913"/>
              </a:buClr>
              <a:buFont typeface="Arial" panose="020B0604020202020204" pitchFamily="34" charset="0"/>
              <a:buChar char="•"/>
            </a:pPr>
            <a:r>
              <a:rPr lang="en-US" sz="1400" b="0" dirty="0"/>
              <a:t>Click the </a:t>
            </a:r>
            <a:r>
              <a:rPr lang="en-US" sz="1400" dirty="0"/>
              <a:t>Choose File</a:t>
            </a:r>
            <a:r>
              <a:rPr lang="en-US" sz="1400" b="0" dirty="0"/>
              <a:t> button and find the CSV File you have created and saved.</a:t>
            </a:r>
          </a:p>
          <a:p>
            <a:pPr marL="285750" indent="-285750">
              <a:buClr>
                <a:srgbClr val="FDB913"/>
              </a:buClr>
              <a:buFont typeface="Arial" panose="020B0604020202020204" pitchFamily="34" charset="0"/>
              <a:buChar char="•"/>
            </a:pPr>
            <a:r>
              <a:rPr lang="en-US" sz="1400" b="0" dirty="0"/>
              <a:t>Once the file path is shown, click </a:t>
            </a:r>
            <a:r>
              <a:rPr lang="en-US" sz="1400" dirty="0"/>
              <a:t>the Import CSV Invoice </a:t>
            </a:r>
            <a:r>
              <a:rPr lang="en-US" sz="1400" b="0" dirty="0"/>
              <a:t>button.</a:t>
            </a:r>
          </a:p>
        </p:txBody>
      </p:sp>
      <p:pic>
        <p:nvPicPr>
          <p:cNvPr id="4" name="Picture 3">
            <a:extLst>
              <a:ext uri="{FF2B5EF4-FFF2-40B4-BE49-F238E27FC236}">
                <a16:creationId xmlns:a16="http://schemas.microsoft.com/office/drawing/2014/main" id="{FDE3E40D-3889-2445-7409-AD5D1557327E}"/>
              </a:ext>
            </a:extLst>
          </p:cNvPr>
          <p:cNvPicPr>
            <a:picLocks noChangeAspect="1"/>
          </p:cNvPicPr>
          <p:nvPr/>
        </p:nvPicPr>
        <p:blipFill>
          <a:blip r:embed="rId3"/>
          <a:stretch>
            <a:fillRect/>
          </a:stretch>
        </p:blipFill>
        <p:spPr>
          <a:xfrm>
            <a:off x="7627321" y="160021"/>
            <a:ext cx="3970364" cy="3920490"/>
          </a:xfrm>
          <a:prstGeom prst="rect">
            <a:avLst/>
          </a:prstGeom>
        </p:spPr>
      </p:pic>
      <p:pic>
        <p:nvPicPr>
          <p:cNvPr id="7" name="Picture 6">
            <a:extLst>
              <a:ext uri="{FF2B5EF4-FFF2-40B4-BE49-F238E27FC236}">
                <a16:creationId xmlns:a16="http://schemas.microsoft.com/office/drawing/2014/main" id="{986C2349-F2CB-C950-82D4-A0A1B0547C84}"/>
              </a:ext>
            </a:extLst>
          </p:cNvPr>
          <p:cNvPicPr>
            <a:picLocks noChangeAspect="1"/>
          </p:cNvPicPr>
          <p:nvPr/>
        </p:nvPicPr>
        <p:blipFill>
          <a:blip r:embed="rId4"/>
          <a:stretch>
            <a:fillRect/>
          </a:stretch>
        </p:blipFill>
        <p:spPr>
          <a:xfrm>
            <a:off x="3780231" y="4229100"/>
            <a:ext cx="7817454" cy="2266904"/>
          </a:xfrm>
          <a:prstGeom prst="rect">
            <a:avLst/>
          </a:prstGeom>
        </p:spPr>
      </p:pic>
    </p:spTree>
    <p:extLst>
      <p:ext uri="{BB962C8B-B14F-4D97-AF65-F5344CB8AC3E}">
        <p14:creationId xmlns:p14="http://schemas.microsoft.com/office/powerpoint/2010/main" val="41290189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5336" y="5782517"/>
            <a:ext cx="7148295" cy="572744"/>
          </a:xfrm>
        </p:spPr>
        <p:txBody>
          <a:bodyPr/>
          <a:lstStyle/>
          <a:p>
            <a:pPr marL="285693" indent="-285693">
              <a:buFont typeface="Arial" panose="020B0604020202020204" pitchFamily="34" charset="0"/>
              <a:buChar char="•"/>
            </a:pPr>
            <a:r>
              <a:rPr lang="en-US" sz="1400" dirty="0"/>
              <a:t>Once you click on Import CSV Invoice, the CSV file will be uploaded , click on Submit button.</a:t>
            </a:r>
          </a:p>
        </p:txBody>
      </p:sp>
      <p:sp>
        <p:nvSpPr>
          <p:cNvPr id="6" name="Rectangle: Rounded Corners 5">
            <a:extLst>
              <a:ext uri="{FF2B5EF4-FFF2-40B4-BE49-F238E27FC236}">
                <a16:creationId xmlns:a16="http://schemas.microsoft.com/office/drawing/2014/main" id="{C6ADA95F-756C-4875-95E9-36EED8B162B9}"/>
              </a:ext>
            </a:extLst>
          </p:cNvPr>
          <p:cNvSpPr/>
          <p:nvPr/>
        </p:nvSpPr>
        <p:spPr bwMode="gray">
          <a:xfrm>
            <a:off x="11048812" y="5083345"/>
            <a:ext cx="1122643" cy="395924"/>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1D372BEA-1BC5-5E02-F87B-FA7EC0642555}"/>
              </a:ext>
            </a:extLst>
          </p:cNvPr>
          <p:cNvPicPr>
            <a:picLocks noChangeAspect="1"/>
          </p:cNvPicPr>
          <p:nvPr/>
        </p:nvPicPr>
        <p:blipFill>
          <a:blip r:embed="rId3"/>
          <a:stretch>
            <a:fillRect/>
          </a:stretch>
        </p:blipFill>
        <p:spPr>
          <a:xfrm>
            <a:off x="0" y="1316450"/>
            <a:ext cx="12195175" cy="4225100"/>
          </a:xfrm>
          <a:prstGeom prst="rect">
            <a:avLst/>
          </a:prstGeom>
        </p:spPr>
      </p:pic>
      <p:sp>
        <p:nvSpPr>
          <p:cNvPr id="11" name="Rectangle: Rounded Corners 10">
            <a:extLst>
              <a:ext uri="{FF2B5EF4-FFF2-40B4-BE49-F238E27FC236}">
                <a16:creationId xmlns:a16="http://schemas.microsoft.com/office/drawing/2014/main" id="{F5088AB5-E28D-C52C-1991-728ABA619C76}"/>
              </a:ext>
            </a:extLst>
          </p:cNvPr>
          <p:cNvSpPr/>
          <p:nvPr/>
        </p:nvSpPr>
        <p:spPr bwMode="gray">
          <a:xfrm>
            <a:off x="11084392" y="4885383"/>
            <a:ext cx="1122643" cy="395924"/>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5680341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the CSV Invoice</a:t>
            </a:r>
          </a:p>
        </p:txBody>
      </p:sp>
      <p:sp>
        <p:nvSpPr>
          <p:cNvPr id="10" name="Text Placeholder 9"/>
          <p:cNvSpPr>
            <a:spLocks noGrp="1"/>
          </p:cNvSpPr>
          <p:nvPr>
            <p:ph type="body" sz="quarter" idx="11"/>
          </p:nvPr>
        </p:nvSpPr>
        <p:spPr>
          <a:xfrm>
            <a:off x="325336" y="4383698"/>
            <a:ext cx="7148295" cy="2103735"/>
          </a:xfrm>
        </p:spPr>
        <p:txBody>
          <a:bodyPr/>
          <a:lstStyle/>
          <a:p>
            <a:endParaRPr lang="en-US" sz="1400" dirty="0"/>
          </a:p>
          <a:p>
            <a:pPr marL="285693" indent="-285693">
              <a:buFont typeface="Arial" panose="020B0604020202020204" pitchFamily="34" charset="0"/>
              <a:buChar char="•"/>
            </a:pPr>
            <a:r>
              <a:rPr lang="en-US" sz="1400" dirty="0"/>
              <a:t>Once you click on Submit, the CSV Invoice will be successfully imported. Click on Close button</a:t>
            </a:r>
          </a:p>
        </p:txBody>
      </p:sp>
      <p:pic>
        <p:nvPicPr>
          <p:cNvPr id="3" name="Picture 2"/>
          <p:cNvPicPr>
            <a:picLocks noChangeAspect="1"/>
          </p:cNvPicPr>
          <p:nvPr/>
        </p:nvPicPr>
        <p:blipFill>
          <a:blip r:embed="rId3"/>
          <a:stretch>
            <a:fillRect/>
          </a:stretch>
        </p:blipFill>
        <p:spPr>
          <a:xfrm>
            <a:off x="240081" y="1832268"/>
            <a:ext cx="11713039" cy="2114061"/>
          </a:xfrm>
          <a:prstGeom prst="rect">
            <a:avLst/>
          </a:prstGeom>
        </p:spPr>
      </p:pic>
    </p:spTree>
    <p:extLst>
      <p:ext uri="{BB962C8B-B14F-4D97-AF65-F5344CB8AC3E}">
        <p14:creationId xmlns:p14="http://schemas.microsoft.com/office/powerpoint/2010/main" val="21215489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0"/>
          </p:nvPr>
        </p:nvSpPr>
        <p:spPr>
          <a:xfrm>
            <a:off x="325336" y="1464904"/>
            <a:ext cx="11542528" cy="4780214"/>
          </a:xfrm>
        </p:spPr>
        <p:txBody>
          <a:bodyPr/>
          <a:lstStyle/>
          <a:p>
            <a:pPr marL="285693" lvl="1" indent="-285693">
              <a:spcAft>
                <a:spcPts val="600"/>
              </a:spcAft>
            </a:pPr>
            <a:r>
              <a:rPr lang="en-US" dirty="0">
                <a:latin typeface="Arial" pitchFamily="34" charset="0"/>
                <a:cs typeface="Arial" pitchFamily="34" charset="0"/>
              </a:rPr>
              <a:t>CSV Invoice overview</a:t>
            </a:r>
          </a:p>
          <a:p>
            <a:pPr marL="285693" lvl="1" indent="-285693">
              <a:spcAft>
                <a:spcPts val="600"/>
              </a:spcAft>
            </a:pPr>
            <a:r>
              <a:rPr lang="en-GB" dirty="0">
                <a:latin typeface="Arial" pitchFamily="34" charset="0"/>
                <a:cs typeface="Arial" pitchFamily="34" charset="0"/>
              </a:rPr>
              <a:t>CSV Invoices scope</a:t>
            </a:r>
          </a:p>
          <a:p>
            <a:pPr marL="285693" lvl="1" indent="-285693">
              <a:spcAft>
                <a:spcPts val="600"/>
              </a:spcAft>
            </a:pPr>
            <a:r>
              <a:rPr lang="en-GB" dirty="0">
                <a:latin typeface="Arial" pitchFamily="34" charset="0"/>
                <a:cs typeface="Arial" pitchFamily="34" charset="0"/>
              </a:rPr>
              <a:t>Data Requirements</a:t>
            </a:r>
          </a:p>
          <a:p>
            <a:pPr marL="285693" lvl="1" indent="-285693">
              <a:spcAft>
                <a:spcPts val="600"/>
              </a:spcAft>
            </a:pPr>
            <a:r>
              <a:rPr lang="en-GB" dirty="0">
                <a:latin typeface="Arial" pitchFamily="34" charset="0"/>
                <a:cs typeface="Arial" pitchFamily="34" charset="0"/>
              </a:rPr>
              <a:t>CSV fields mapping</a:t>
            </a:r>
          </a:p>
          <a:p>
            <a:pPr marL="285693" lvl="1" indent="-285693">
              <a:spcAft>
                <a:spcPts val="600"/>
              </a:spcAft>
            </a:pPr>
            <a:r>
              <a:rPr lang="en-GB" dirty="0">
                <a:latin typeface="Arial" pitchFamily="34" charset="0"/>
                <a:cs typeface="Arial" pitchFamily="34" charset="0"/>
              </a:rPr>
              <a:t>CSV template use</a:t>
            </a:r>
          </a:p>
          <a:p>
            <a:pPr marL="622176" lvl="2" indent="-177764">
              <a:spcAft>
                <a:spcPts val="600"/>
              </a:spcAft>
              <a:buFont typeface="Arial" panose="020B0604020202020204" pitchFamily="34" charset="0"/>
              <a:buChar char="•"/>
            </a:pPr>
            <a:r>
              <a:rPr lang="en-US" dirty="0">
                <a:latin typeface="Arial" pitchFamily="34" charset="0"/>
                <a:cs typeface="Arial" pitchFamily="34" charset="0"/>
              </a:rPr>
              <a:t>Downloading CSV template</a:t>
            </a:r>
          </a:p>
          <a:p>
            <a:pPr marL="622176" lvl="2" indent="-177764">
              <a:spcAft>
                <a:spcPts val="600"/>
              </a:spcAft>
              <a:buFont typeface="Arial" panose="020B0604020202020204" pitchFamily="34" charset="0"/>
              <a:buChar char="•"/>
            </a:pPr>
            <a:r>
              <a:rPr lang="en-US" dirty="0">
                <a:latin typeface="Arial" pitchFamily="34" charset="0"/>
                <a:cs typeface="Arial" pitchFamily="34" charset="0"/>
              </a:rPr>
              <a:t>Uploading CSV Invoice</a:t>
            </a:r>
          </a:p>
          <a:p>
            <a:pPr marL="622176" lvl="2" indent="-177764">
              <a:spcAft>
                <a:spcPts val="600"/>
              </a:spcAft>
              <a:buFont typeface="Arial" panose="020B0604020202020204" pitchFamily="34" charset="0"/>
              <a:buChar char="•"/>
            </a:pPr>
            <a:r>
              <a:rPr lang="en-GB" dirty="0">
                <a:latin typeface="Arial" pitchFamily="34" charset="0"/>
                <a:cs typeface="Arial" pitchFamily="34" charset="0"/>
              </a:rPr>
              <a:t>Tracking Invoice status</a:t>
            </a:r>
            <a:endParaRPr lang="en-US" dirty="0">
              <a:latin typeface="Arial" pitchFamily="34" charset="0"/>
              <a:cs typeface="Arial" pitchFamily="34" charset="0"/>
            </a:endParaRPr>
          </a:p>
          <a:p>
            <a:pPr marL="285693" lvl="1" indent="-285693">
              <a:spcAft>
                <a:spcPts val="600"/>
              </a:spcAft>
            </a:pPr>
            <a:r>
              <a:rPr lang="en-GB" dirty="0">
                <a:latin typeface="Arial" pitchFamily="34" charset="0"/>
                <a:cs typeface="Arial" pitchFamily="34" charset="0"/>
              </a:rPr>
              <a:t>Troubleshooting CSV Invoices</a:t>
            </a:r>
          </a:p>
          <a:p>
            <a:pPr marL="285693" lvl="1" indent="-285693">
              <a:spcAft>
                <a:spcPts val="600"/>
              </a:spcAft>
            </a:pPr>
            <a:r>
              <a:rPr lang="en-GB" dirty="0">
                <a:latin typeface="Arial" pitchFamily="34" charset="0"/>
                <a:cs typeface="Arial" pitchFamily="34" charset="0"/>
              </a:rPr>
              <a:t>CSV template Change log</a:t>
            </a:r>
          </a:p>
          <a:p>
            <a:pPr marL="285693" lvl="1" indent="-285693">
              <a:spcAft>
                <a:spcPts val="600"/>
              </a:spcAft>
            </a:pPr>
            <a:r>
              <a:rPr lang="en-GB" dirty="0">
                <a:latin typeface="Arial" pitchFamily="34" charset="0"/>
                <a:cs typeface="Arial" pitchFamily="34" charset="0"/>
              </a:rPr>
              <a:t>Contacts and Support</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4" name="Text Placeholder 3"/>
          <p:cNvSpPr>
            <a:spLocks noGrp="1"/>
          </p:cNvSpPr>
          <p:nvPr>
            <p:ph type="body" sz="quarter" idx="11"/>
          </p:nvPr>
        </p:nvSpPr>
        <p:spPr>
          <a:xfrm>
            <a:off x="222424" y="1883448"/>
            <a:ext cx="11623572" cy="3524580"/>
          </a:xfrm>
        </p:spPr>
        <p:txBody>
          <a:bodyPr/>
          <a:lstStyle/>
          <a:p>
            <a:pPr marL="285750" indent="-285750">
              <a:buClr>
                <a:srgbClr val="FDB913"/>
              </a:buClr>
              <a:buFont typeface="Arial" panose="020B0604020202020204" pitchFamily="34" charset="0"/>
              <a:buChar char="•"/>
            </a:pPr>
            <a:r>
              <a:rPr lang="en-US" altLang="en-US" sz="1400" b="0" dirty="0"/>
              <a:t>From your Home Page, click on the </a:t>
            </a:r>
            <a:r>
              <a:rPr lang="en-US" altLang="en-US" sz="1400" dirty="0"/>
              <a:t>Outbox</a:t>
            </a:r>
            <a:r>
              <a:rPr lang="en-US" altLang="en-US" sz="1400" b="0" dirty="0"/>
              <a:t> tab.</a:t>
            </a:r>
          </a:p>
          <a:p>
            <a:pPr marL="285750" indent="-285750">
              <a:buClr>
                <a:srgbClr val="FDB913"/>
              </a:buClr>
              <a:buFont typeface="Arial" panose="020B0604020202020204" pitchFamily="34" charset="0"/>
              <a:buChar char="•"/>
            </a:pPr>
            <a:r>
              <a:rPr lang="en-US" altLang="en-US" sz="1400" b="0" dirty="0"/>
              <a:t>You will again, see a listing of all of the invoices you have sent.</a:t>
            </a:r>
          </a:p>
          <a:p>
            <a:pPr marL="285750" indent="-285750">
              <a:buClr>
                <a:srgbClr val="FDB913"/>
              </a:buClr>
              <a:buFont typeface="Arial" panose="020B0604020202020204" pitchFamily="34" charset="0"/>
              <a:buChar char="•"/>
            </a:pPr>
            <a:r>
              <a:rPr lang="en-US" altLang="en-US" sz="1400" b="0" dirty="0"/>
              <a:t>Each invoice number is a link to open and view that invoice.</a:t>
            </a:r>
          </a:p>
          <a:p>
            <a:pPr marL="285750" indent="-285750">
              <a:buClr>
                <a:srgbClr val="FDB913"/>
              </a:buClr>
              <a:buFont typeface="Arial" panose="020B0604020202020204" pitchFamily="34" charset="0"/>
              <a:buChar char="•"/>
            </a:pPr>
            <a:r>
              <a:rPr lang="en-US" altLang="en-US" sz="1400" b="0" dirty="0"/>
              <a:t>There are two </a:t>
            </a:r>
            <a:r>
              <a:rPr lang="en-US" altLang="en-US" sz="1400" dirty="0"/>
              <a:t>status</a:t>
            </a:r>
            <a:r>
              <a:rPr lang="en-US" altLang="en-US" sz="1400" b="0" dirty="0"/>
              <a:t> types provided:</a:t>
            </a:r>
          </a:p>
          <a:p>
            <a:pPr marL="465750" lvl="2" indent="-285750">
              <a:buClr>
                <a:srgbClr val="FDB913"/>
              </a:buClr>
              <a:buFont typeface="Arial" panose="020B0604020202020204" pitchFamily="34" charset="0"/>
              <a:buChar char="•"/>
            </a:pPr>
            <a:r>
              <a:rPr lang="en-US" altLang="en-US" sz="1400" dirty="0"/>
              <a:t>Routing Status: show the routing status of the invoice through the Ariba network to </a:t>
            </a:r>
            <a:r>
              <a:rPr lang="en-US" sz="1400" dirty="0">
                <a:cs typeface="Arial" pitchFamily="34" charset="0"/>
              </a:rPr>
              <a:t>Cargill</a:t>
            </a:r>
            <a:r>
              <a:rPr lang="en-US" altLang="en-US" sz="1400" dirty="0"/>
              <a:t>.</a:t>
            </a:r>
          </a:p>
          <a:p>
            <a:pPr marL="465750" lvl="2" indent="-285750">
              <a:buClr>
                <a:srgbClr val="FDB913"/>
              </a:buClr>
              <a:buFont typeface="Arial" panose="020B0604020202020204" pitchFamily="34" charset="0"/>
              <a:buChar char="•"/>
            </a:pPr>
            <a:r>
              <a:rPr lang="en-US" altLang="en-US" sz="1400" dirty="0"/>
              <a:t>Invoice Status: shows the status of the invoice itself specifically through it’s payment process.</a:t>
            </a:r>
          </a:p>
          <a:p>
            <a:pPr marL="342831" lvl="1" indent="-342831">
              <a:buClr>
                <a:srgbClr val="FDB913"/>
              </a:buClr>
              <a:buFont typeface="Arial" panose="020B0604020202020204" pitchFamily="34" charset="0"/>
              <a:buChar char="•"/>
            </a:pPr>
            <a:endParaRPr lang="en-US" b="0" dirty="0"/>
          </a:p>
        </p:txBody>
      </p:sp>
      <p:sp>
        <p:nvSpPr>
          <p:cNvPr id="15" name="Text Box 5"/>
          <p:cNvSpPr txBox="1">
            <a:spLocks noChangeArrowheads="1"/>
          </p:cNvSpPr>
          <p:nvPr/>
        </p:nvSpPr>
        <p:spPr bwMode="auto">
          <a:xfrm>
            <a:off x="325336" y="1624301"/>
            <a:ext cx="3321815" cy="3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Checking Invoice Status</a:t>
            </a:r>
          </a:p>
        </p:txBody>
      </p:sp>
      <p:pic>
        <p:nvPicPr>
          <p:cNvPr id="7" name="Picture 6"/>
          <p:cNvPicPr>
            <a:picLocks noChangeAspect="1"/>
          </p:cNvPicPr>
          <p:nvPr/>
        </p:nvPicPr>
        <p:blipFill>
          <a:blip r:embed="rId3"/>
          <a:srcRect/>
          <a:stretch/>
        </p:blipFill>
        <p:spPr>
          <a:xfrm>
            <a:off x="6533808" y="1492554"/>
            <a:ext cx="5002692" cy="1342714"/>
          </a:xfrm>
          <a:prstGeom prst="rect">
            <a:avLst/>
          </a:prstGeom>
        </p:spPr>
      </p:pic>
      <p:sp>
        <p:nvSpPr>
          <p:cNvPr id="8" name="Rounded Rectangle 7"/>
          <p:cNvSpPr/>
          <p:nvPr/>
        </p:nvSpPr>
        <p:spPr bwMode="gray">
          <a:xfrm>
            <a:off x="9292046" y="2183725"/>
            <a:ext cx="635725" cy="259147"/>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solidFill>
                <a:srgbClr val="000000"/>
              </a:solidFill>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65E29B6E-B2A5-F570-2744-1F8233ED264C}"/>
              </a:ext>
            </a:extLst>
          </p:cNvPr>
          <p:cNvPicPr>
            <a:picLocks noChangeAspect="1"/>
          </p:cNvPicPr>
          <p:nvPr/>
        </p:nvPicPr>
        <p:blipFill>
          <a:blip r:embed="rId4"/>
          <a:stretch>
            <a:fillRect/>
          </a:stretch>
        </p:blipFill>
        <p:spPr>
          <a:xfrm>
            <a:off x="0" y="5279026"/>
            <a:ext cx="12195175" cy="1039792"/>
          </a:xfrm>
          <a:prstGeom prst="rect">
            <a:avLst/>
          </a:prstGeom>
        </p:spPr>
      </p:pic>
      <p:sp>
        <p:nvSpPr>
          <p:cNvPr id="6" name="Rectangle: Rounded Corners 5">
            <a:extLst>
              <a:ext uri="{FF2B5EF4-FFF2-40B4-BE49-F238E27FC236}">
                <a16:creationId xmlns:a16="http://schemas.microsoft.com/office/drawing/2014/main" id="{CC5B5BE2-4D48-BA03-E37F-3822ED62DA77}"/>
              </a:ext>
            </a:extLst>
          </p:cNvPr>
          <p:cNvSpPr/>
          <p:nvPr/>
        </p:nvSpPr>
        <p:spPr bwMode="gray">
          <a:xfrm>
            <a:off x="6411400" y="5448550"/>
            <a:ext cx="1017860" cy="393486"/>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9" name="Rectangle: Rounded Corners 8">
            <a:extLst>
              <a:ext uri="{FF2B5EF4-FFF2-40B4-BE49-F238E27FC236}">
                <a16:creationId xmlns:a16="http://schemas.microsoft.com/office/drawing/2014/main" id="{469F07E7-EDC0-37EC-7FCE-8B468EB243F4}"/>
              </a:ext>
            </a:extLst>
          </p:cNvPr>
          <p:cNvSpPr/>
          <p:nvPr/>
        </p:nvSpPr>
        <p:spPr bwMode="gray">
          <a:xfrm>
            <a:off x="7996025" y="5447267"/>
            <a:ext cx="1006268" cy="393485"/>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3093828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256995" y="1894460"/>
            <a:ext cx="11149474" cy="2455815"/>
          </a:xfrm>
        </p:spPr>
        <p:txBody>
          <a:bodyPr/>
          <a:lstStyle/>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Obsoleted: </a:t>
            </a:r>
            <a:r>
              <a:rPr lang="en-US" sz="1400" dirty="0">
                <a:cs typeface="Arial" pitchFamily="34" charset="0"/>
              </a:rPr>
              <a:t>You canceled the invoice.</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Failed: </a:t>
            </a:r>
            <a:r>
              <a:rPr lang="en-US" sz="1400" dirty="0">
                <a:cs typeface="Arial" pitchFamily="34" charset="0"/>
              </a:rPr>
              <a:t>The invoice failed the Cargill</a:t>
            </a:r>
            <a:r>
              <a:rPr lang="en-US" sz="1400" dirty="0">
                <a:latin typeface="Arial" charset="0"/>
              </a:rPr>
              <a:t> </a:t>
            </a:r>
            <a:r>
              <a:rPr lang="en-US" sz="1400" dirty="0">
                <a:cs typeface="Arial" pitchFamily="34" charset="0"/>
              </a:rPr>
              <a:t>invoicing rules as set within their Ariba Network account.</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Queued: </a:t>
            </a:r>
            <a:r>
              <a:rPr lang="en-US" sz="1400" dirty="0">
                <a:cs typeface="Arial" pitchFamily="34" charset="0"/>
              </a:rPr>
              <a:t>Ariba Network received the invoice from a suppliers Network account, but has not sent it to the Cargill</a:t>
            </a:r>
            <a:r>
              <a:rPr lang="en-US" altLang="en-US" sz="1400" dirty="0"/>
              <a:t> </a:t>
            </a:r>
            <a:r>
              <a:rPr lang="en-US" sz="1400" dirty="0">
                <a:cs typeface="Arial" pitchFamily="34" charset="0"/>
              </a:rPr>
              <a:t>network account.</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Sent: </a:t>
            </a:r>
            <a:r>
              <a:rPr lang="en-US" sz="1400" dirty="0">
                <a:cs typeface="Arial" pitchFamily="34" charset="0"/>
              </a:rPr>
              <a:t>Ariba Network sent the invoice to Cargill</a:t>
            </a:r>
            <a:r>
              <a:rPr lang="en-US" sz="1400" dirty="0">
                <a:latin typeface="Arial" charset="0"/>
              </a:rPr>
              <a:t> </a:t>
            </a:r>
            <a:r>
              <a:rPr lang="en-US" sz="1400" dirty="0">
                <a:cs typeface="Arial" pitchFamily="34" charset="0"/>
              </a:rPr>
              <a:t>Ariba Network account. The invoice is awaiting download into the Cargill</a:t>
            </a:r>
            <a:r>
              <a:rPr lang="en-US" sz="1400" dirty="0">
                <a:latin typeface="Arial" charset="0"/>
              </a:rPr>
              <a:t> </a:t>
            </a:r>
            <a:r>
              <a:rPr lang="en-US" sz="1400" dirty="0">
                <a:cs typeface="Arial" pitchFamily="34" charset="0"/>
              </a:rPr>
              <a:t>invoicing application.</a:t>
            </a:r>
          </a:p>
          <a:p>
            <a:pPr marL="628650" lvl="1" indent="-285750">
              <a:lnSpc>
                <a:spcPct val="150000"/>
              </a:lnSpc>
              <a:spcBef>
                <a:spcPct val="20000"/>
              </a:spcBef>
              <a:buFont typeface="Wingdings" panose="05000000000000000000" pitchFamily="2" charset="2"/>
              <a:buChar char="§"/>
              <a:defRPr/>
            </a:pPr>
            <a:r>
              <a:rPr lang="en-US" sz="1400" b="1" dirty="0">
                <a:cs typeface="Arial" pitchFamily="34" charset="0"/>
              </a:rPr>
              <a:t>Acknowledged: </a:t>
            </a:r>
            <a:r>
              <a:rPr lang="en-US" sz="1400" dirty="0">
                <a:cs typeface="Arial" pitchFamily="34" charset="0"/>
              </a:rPr>
              <a:t>The invoice has been sent from the Cargill</a:t>
            </a:r>
            <a:r>
              <a:rPr lang="en-US" sz="1400" dirty="0">
                <a:latin typeface="Arial" charset="0"/>
              </a:rPr>
              <a:t> </a:t>
            </a:r>
            <a:r>
              <a:rPr lang="en-US" sz="1400" dirty="0">
                <a:cs typeface="Arial" pitchFamily="34" charset="0"/>
              </a:rPr>
              <a:t>network account into their invoicing application.</a:t>
            </a:r>
          </a:p>
          <a:p>
            <a:endParaRPr lang="en-US" dirty="0"/>
          </a:p>
        </p:txBody>
      </p:sp>
      <p:sp>
        <p:nvSpPr>
          <p:cNvPr id="12" name="Text Box 4"/>
          <p:cNvSpPr txBox="1">
            <a:spLocks noChangeArrowheads="1"/>
          </p:cNvSpPr>
          <p:nvPr/>
        </p:nvSpPr>
        <p:spPr bwMode="auto">
          <a:xfrm>
            <a:off x="325336" y="1438623"/>
            <a:ext cx="24378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Routing Status </a:t>
            </a:r>
          </a:p>
        </p:txBody>
      </p:sp>
      <p:pic>
        <p:nvPicPr>
          <p:cNvPr id="5" name="Picture 4">
            <a:extLst>
              <a:ext uri="{FF2B5EF4-FFF2-40B4-BE49-F238E27FC236}">
                <a16:creationId xmlns:a16="http://schemas.microsoft.com/office/drawing/2014/main" id="{708C1061-CD8E-232E-DA1F-B123E2E3F05F}"/>
              </a:ext>
            </a:extLst>
          </p:cNvPr>
          <p:cNvPicPr>
            <a:picLocks noChangeAspect="1"/>
          </p:cNvPicPr>
          <p:nvPr/>
        </p:nvPicPr>
        <p:blipFill>
          <a:blip r:embed="rId3"/>
          <a:stretch>
            <a:fillRect/>
          </a:stretch>
        </p:blipFill>
        <p:spPr>
          <a:xfrm>
            <a:off x="0" y="5314208"/>
            <a:ext cx="12195175" cy="1039792"/>
          </a:xfrm>
          <a:prstGeom prst="rect">
            <a:avLst/>
          </a:prstGeom>
        </p:spPr>
      </p:pic>
      <p:sp>
        <p:nvSpPr>
          <p:cNvPr id="6" name="Rectangle: Rounded Corners 5">
            <a:extLst>
              <a:ext uri="{FF2B5EF4-FFF2-40B4-BE49-F238E27FC236}">
                <a16:creationId xmlns:a16="http://schemas.microsoft.com/office/drawing/2014/main" id="{19B64EDD-ABCB-B7CA-22CE-DCBA26648469}"/>
              </a:ext>
            </a:extLst>
          </p:cNvPr>
          <p:cNvSpPr/>
          <p:nvPr/>
        </p:nvSpPr>
        <p:spPr bwMode="gray">
          <a:xfrm>
            <a:off x="6341224" y="5435395"/>
            <a:ext cx="1068224" cy="386411"/>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0909159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CSV Invoice status</a:t>
            </a:r>
          </a:p>
        </p:txBody>
      </p:sp>
      <p:sp>
        <p:nvSpPr>
          <p:cNvPr id="3" name="Text Placeholder 2"/>
          <p:cNvSpPr>
            <a:spLocks noGrp="1"/>
          </p:cNvSpPr>
          <p:nvPr>
            <p:ph type="body" sz="quarter" idx="11"/>
          </p:nvPr>
        </p:nvSpPr>
        <p:spPr>
          <a:xfrm>
            <a:off x="618213" y="1895912"/>
            <a:ext cx="10818315" cy="2113300"/>
          </a:xfrm>
        </p:spPr>
        <p:txBody>
          <a:bodyPr/>
          <a:lstStyle/>
          <a:p>
            <a:pPr marL="285750" indent="-285750">
              <a:buFont typeface="Arial" panose="020B0604020202020204" pitchFamily="34" charset="0"/>
              <a:buChar char="•"/>
            </a:pPr>
            <a:r>
              <a:rPr lang="en-US" sz="1400" b="1" dirty="0"/>
              <a:t>Sent </a:t>
            </a:r>
            <a:r>
              <a:rPr lang="en-GB" sz="1400" b="1" dirty="0"/>
              <a:t>: </a:t>
            </a:r>
            <a:r>
              <a:rPr lang="en-US" sz="1400" b="0" dirty="0">
                <a:cs typeface="Arial" pitchFamily="34" charset="0"/>
              </a:rPr>
              <a:t>Cargill</a:t>
            </a:r>
            <a:r>
              <a:rPr lang="en-GB" sz="1400" b="0" dirty="0"/>
              <a:t> has received the invoice.</a:t>
            </a:r>
          </a:p>
          <a:p>
            <a:pPr marL="285750" indent="-285750">
              <a:buFont typeface="Arial" panose="020B0604020202020204" pitchFamily="34" charset="0"/>
              <a:buChar char="•"/>
            </a:pPr>
            <a:r>
              <a:rPr lang="en-US" sz="1400" b="1" dirty="0"/>
              <a:t>Rejected: </a:t>
            </a:r>
            <a:r>
              <a:rPr lang="en-US" sz="1400" b="0" dirty="0">
                <a:cs typeface="Arial" pitchFamily="34" charset="0"/>
              </a:rPr>
              <a:t>Cargill</a:t>
            </a:r>
            <a:r>
              <a:rPr lang="en-US" sz="1400" b="0" dirty="0"/>
              <a:t> </a:t>
            </a:r>
            <a:r>
              <a:rPr lang="en-GB" sz="1400" b="0" dirty="0"/>
              <a:t>has rejected the invoice. </a:t>
            </a:r>
            <a:r>
              <a:rPr lang="en-US" sz="1400" b="0" dirty="0"/>
              <a:t>If </a:t>
            </a:r>
            <a:r>
              <a:rPr lang="en-US" sz="1400" b="0" dirty="0">
                <a:cs typeface="Arial" pitchFamily="34" charset="0"/>
              </a:rPr>
              <a:t>Cargill</a:t>
            </a:r>
            <a:r>
              <a:rPr lang="en-US" sz="1400" b="0" dirty="0"/>
              <a:t> subsequently accepts the invoice or approves it for payment, invoice status updated to Sent indicating invoice was accepted .</a:t>
            </a:r>
            <a:endParaRPr lang="en-GB" sz="1400" b="0" dirty="0"/>
          </a:p>
          <a:p>
            <a:pPr marL="285750" indent="-285750">
              <a:buFont typeface="Arial" panose="020B0604020202020204" pitchFamily="34" charset="0"/>
              <a:buChar char="•"/>
            </a:pPr>
            <a:r>
              <a:rPr lang="en-US" sz="1400" b="1" dirty="0"/>
              <a:t>Failed: </a:t>
            </a:r>
            <a:r>
              <a:rPr lang="en-GB" sz="1400" b="0" dirty="0"/>
              <a:t>Ariba Network experienced a problem routing the invoice.</a:t>
            </a:r>
          </a:p>
          <a:p>
            <a:pPr marL="285750" indent="-285750">
              <a:buFont typeface="Arial" panose="020B0604020202020204" pitchFamily="34" charset="0"/>
              <a:buChar char="•"/>
            </a:pPr>
            <a:r>
              <a:rPr lang="en-US" sz="1400" b="1" dirty="0"/>
              <a:t>Approved: </a:t>
            </a:r>
            <a:r>
              <a:rPr lang="en-US" sz="1400" b="0" dirty="0">
                <a:cs typeface="Arial" pitchFamily="34" charset="0"/>
              </a:rPr>
              <a:t>Cargill</a:t>
            </a:r>
            <a:r>
              <a:rPr lang="en-US" sz="1400" b="0" dirty="0"/>
              <a:t> has approved the invoice for payment.</a:t>
            </a:r>
          </a:p>
        </p:txBody>
      </p:sp>
      <p:sp>
        <p:nvSpPr>
          <p:cNvPr id="12" name="Text Box 4"/>
          <p:cNvSpPr txBox="1">
            <a:spLocks noChangeArrowheads="1"/>
          </p:cNvSpPr>
          <p:nvPr/>
        </p:nvSpPr>
        <p:spPr bwMode="auto">
          <a:xfrm>
            <a:off x="325336" y="1438623"/>
            <a:ext cx="2437836" cy="3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000000"/>
                </a:solidFill>
              </a:rPr>
              <a:t>Invoice Status </a:t>
            </a:r>
          </a:p>
        </p:txBody>
      </p:sp>
      <p:pic>
        <p:nvPicPr>
          <p:cNvPr id="7" name="Picture 6">
            <a:extLst>
              <a:ext uri="{FF2B5EF4-FFF2-40B4-BE49-F238E27FC236}">
                <a16:creationId xmlns:a16="http://schemas.microsoft.com/office/drawing/2014/main" id="{BBF0D041-7FC5-F084-50CD-CF342370090C}"/>
              </a:ext>
            </a:extLst>
          </p:cNvPr>
          <p:cNvPicPr>
            <a:picLocks noChangeAspect="1"/>
          </p:cNvPicPr>
          <p:nvPr/>
        </p:nvPicPr>
        <p:blipFill>
          <a:blip r:embed="rId3"/>
          <a:stretch>
            <a:fillRect/>
          </a:stretch>
        </p:blipFill>
        <p:spPr>
          <a:xfrm>
            <a:off x="618213" y="5226669"/>
            <a:ext cx="11576613" cy="1039792"/>
          </a:xfrm>
          <a:prstGeom prst="rect">
            <a:avLst/>
          </a:prstGeom>
        </p:spPr>
      </p:pic>
      <p:sp>
        <p:nvSpPr>
          <p:cNvPr id="8" name="Rectangle: Rounded Corners 7">
            <a:extLst>
              <a:ext uri="{FF2B5EF4-FFF2-40B4-BE49-F238E27FC236}">
                <a16:creationId xmlns:a16="http://schemas.microsoft.com/office/drawing/2014/main" id="{20E80969-28CF-D173-F2A9-E2F16B681C7D}"/>
              </a:ext>
            </a:extLst>
          </p:cNvPr>
          <p:cNvSpPr/>
          <p:nvPr/>
        </p:nvSpPr>
        <p:spPr bwMode="gray">
          <a:xfrm>
            <a:off x="8188057" y="5304877"/>
            <a:ext cx="1009288" cy="441688"/>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41637039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Troubleshooting CSV Invoices</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6675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Troubleshooting CSV Invoices</a:t>
            </a:r>
            <a:br>
              <a:rPr lang="en-US" dirty="0"/>
            </a:br>
            <a:endParaRPr lang="en-US" b="0" dirty="0"/>
          </a:p>
        </p:txBody>
      </p:sp>
      <p:sp>
        <p:nvSpPr>
          <p:cNvPr id="3" name="Text Placeholder 2"/>
          <p:cNvSpPr>
            <a:spLocks noGrp="1"/>
          </p:cNvSpPr>
          <p:nvPr>
            <p:ph type="body" sz="quarter" idx="10"/>
          </p:nvPr>
        </p:nvSpPr>
        <p:spPr>
          <a:xfrm>
            <a:off x="325336" y="1945489"/>
            <a:ext cx="11542528" cy="4475858"/>
          </a:xfrm>
        </p:spPr>
        <p:txBody>
          <a:bodyPr/>
          <a:lstStyle/>
          <a:p>
            <a:pPr marL="285693" indent="-285693">
              <a:lnSpc>
                <a:spcPct val="150000"/>
              </a:lnSpc>
              <a:spcBef>
                <a:spcPct val="50000"/>
              </a:spcBef>
              <a:buClr>
                <a:srgbClr val="FDB913"/>
              </a:buClr>
              <a:buFont typeface="Arial" panose="020B0604020202020204" pitchFamily="34" charset="0"/>
              <a:buChar char="•"/>
            </a:pPr>
            <a:r>
              <a:rPr lang="en-US" altLang="en-US" sz="1400" u="sng" dirty="0"/>
              <a:t>Be </a:t>
            </a:r>
            <a:r>
              <a:rPr lang="en-US" altLang="en-US" sz="1400" dirty="0"/>
              <a:t>sure that the application that is being used to create the file is a true CSV editing application.</a:t>
            </a:r>
          </a:p>
          <a:p>
            <a:pPr marL="285693" indent="-285693">
              <a:lnSpc>
                <a:spcPct val="150000"/>
              </a:lnSpc>
              <a:spcBef>
                <a:spcPct val="50000"/>
              </a:spcBef>
              <a:buClr>
                <a:srgbClr val="FDB913"/>
              </a:buClr>
              <a:buFont typeface="Arial" panose="020B0604020202020204" pitchFamily="34" charset="0"/>
              <a:buChar char="•"/>
            </a:pPr>
            <a:r>
              <a:rPr lang="en-US" altLang="en-US" sz="1400" dirty="0"/>
              <a:t>Be sure that all value fields such as unit price, tax, subtotal, gross, etc., are entered properly, (for example 2.25 or .58).</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that the file does not contain </a:t>
            </a:r>
            <a:r>
              <a:rPr lang="en-US" altLang="en-US" sz="1400" u="sng" dirty="0"/>
              <a:t>any </a:t>
            </a:r>
            <a:r>
              <a:rPr lang="en-US" altLang="en-US" sz="1400" dirty="0"/>
              <a:t>special characters, (dollar sign, asterisk, quotation marks, etc.).</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that none of the file data within the </a:t>
            </a:r>
            <a:r>
              <a:rPr lang="en-US" altLang="en-US" sz="1400" u="sng" dirty="0"/>
              <a:t>first three rows</a:t>
            </a:r>
            <a:r>
              <a:rPr lang="en-US" altLang="en-US" sz="1400" dirty="0"/>
              <a:t> of the template sample has been modified from its original state. </a:t>
            </a:r>
          </a:p>
          <a:p>
            <a:pPr marL="285693" indent="-285693">
              <a:lnSpc>
                <a:spcPct val="150000"/>
              </a:lnSpc>
              <a:spcBef>
                <a:spcPct val="50000"/>
              </a:spcBef>
              <a:buClr>
                <a:srgbClr val="FDB913"/>
              </a:buClr>
              <a:buFont typeface="Arial" panose="020B0604020202020204" pitchFamily="34" charset="0"/>
              <a:buChar char="•"/>
            </a:pPr>
            <a:r>
              <a:rPr lang="en-US" altLang="en-US" sz="1400" dirty="0"/>
              <a:t>Ensure you are using the correct version of the CSV template for Cargill. </a:t>
            </a:r>
          </a:p>
          <a:p>
            <a:pPr marL="285693" indent="-285693">
              <a:lnSpc>
                <a:spcPct val="150000"/>
              </a:lnSpc>
              <a:spcBef>
                <a:spcPct val="50000"/>
              </a:spcBef>
              <a:buClr>
                <a:srgbClr val="FDB913"/>
              </a:buClr>
              <a:buFont typeface="Arial" panose="020B0604020202020204" pitchFamily="34" charset="0"/>
              <a:buChar char="•"/>
            </a:pPr>
            <a:r>
              <a:rPr lang="en-US" altLang="en-US" sz="1400" dirty="0"/>
              <a:t>IMP - Once the invoices are uploaded using the CSV channel , Supplier will see the message  saying –‘ csv file  uploaded successfully’  but  may not immediately see the invoice on the Network GUI  .This is because the server  may take sometime to update the UI screen . In case the Supplier need to refer the invoice immediately but doesn’t find it on the UI , they may use the invoice search option to find the uploaded CSV invoice. The server will process the request and fetch the invoice from the Database.</a:t>
            </a:r>
          </a:p>
          <a:p>
            <a:pPr lvl="1"/>
            <a:endParaRPr lang="en-US" dirty="0"/>
          </a:p>
        </p:txBody>
      </p:sp>
      <p:sp>
        <p:nvSpPr>
          <p:cNvPr id="4" name="Rectangle 5"/>
          <p:cNvSpPr>
            <a:spLocks noChangeArrowheads="1"/>
          </p:cNvSpPr>
          <p:nvPr/>
        </p:nvSpPr>
        <p:spPr bwMode="auto">
          <a:xfrm>
            <a:off x="325336" y="1420149"/>
            <a:ext cx="4704111" cy="43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t>General Checks</a:t>
            </a:r>
          </a:p>
        </p:txBody>
      </p:sp>
    </p:spTree>
    <p:extLst>
      <p:ext uri="{BB962C8B-B14F-4D97-AF65-F5344CB8AC3E}">
        <p14:creationId xmlns:p14="http://schemas.microsoft.com/office/powerpoint/2010/main" val="25299742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Troubleshooting CSV Invoices</a:t>
            </a:r>
            <a:br>
              <a:rPr lang="en-US" dirty="0"/>
            </a:br>
            <a:endParaRPr lang="en-US" b="0" dirty="0"/>
          </a:p>
        </p:txBody>
      </p:sp>
      <p:sp>
        <p:nvSpPr>
          <p:cNvPr id="3" name="Text Placeholder 2"/>
          <p:cNvSpPr>
            <a:spLocks noGrp="1"/>
          </p:cNvSpPr>
          <p:nvPr>
            <p:ph type="body" sz="quarter" idx="10"/>
          </p:nvPr>
        </p:nvSpPr>
        <p:spPr>
          <a:xfrm>
            <a:off x="325336" y="1387803"/>
            <a:ext cx="11542528" cy="5099630"/>
          </a:xfrm>
        </p:spPr>
        <p:txBody>
          <a:bodyPr>
            <a:normAutofit lnSpcReduction="10000"/>
          </a:bodyPr>
          <a:lstStyle/>
          <a:p>
            <a:pPr marL="228554" indent="-228554" defTabSz="465045">
              <a:spcBef>
                <a:spcPct val="20000"/>
              </a:spcBef>
              <a:buClr>
                <a:srgbClr val="FDB913"/>
              </a:buClr>
              <a:buSzPct val="130000"/>
              <a:buFontTx/>
              <a:buChar char="•"/>
              <a:defRPr/>
            </a:pPr>
            <a:r>
              <a:rPr lang="en-US" sz="1400" u="sng" dirty="0">
                <a:latin typeface="Arial Narrow" pitchFamily="34" charset="0"/>
              </a:rPr>
              <a:t>When is the problem occurring?</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at the point of uploading the file?</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after the file is uploaded and invoices show a failed status?</a:t>
            </a:r>
          </a:p>
          <a:p>
            <a:pPr marL="438062" indent="-209508" defTabSz="465045">
              <a:spcBef>
                <a:spcPct val="20000"/>
              </a:spcBef>
              <a:buClr>
                <a:srgbClr val="FDB913"/>
              </a:buClr>
              <a:buSzPct val="100000"/>
              <a:buFont typeface="Arial" charset="0"/>
              <a:buAutoNum type="arabicPeriod"/>
              <a:defRPr/>
            </a:pPr>
            <a:r>
              <a:rPr lang="en-US" sz="1400" dirty="0">
                <a:latin typeface="Arial Narrow" pitchFamily="34" charset="0"/>
              </a:rPr>
              <a:t>Is it after the file is uploaded and invoices show a rejected status?</a:t>
            </a:r>
            <a:endParaRPr lang="en-US" sz="1400" u="sng" dirty="0">
              <a:latin typeface="Arial Narrow" pitchFamily="34" charset="0"/>
            </a:endParaRPr>
          </a:p>
          <a:p>
            <a:pPr marL="228554" indent="-228554" defTabSz="465045">
              <a:spcBef>
                <a:spcPct val="20000"/>
              </a:spcBef>
              <a:buClr>
                <a:srgbClr val="FDB913"/>
              </a:buClr>
              <a:buSzPct val="130000"/>
              <a:buFontTx/>
              <a:buChar char="•"/>
              <a:defRPr/>
            </a:pPr>
            <a:r>
              <a:rPr lang="en-US" sz="1400" u="sng" dirty="0">
                <a:latin typeface="Arial Narrow" pitchFamily="34" charset="0"/>
              </a:rPr>
              <a:t>If the problem happens at #1</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file itself does not meet the basic CSV requirements. You will see specific error messaging on the screen to help identify which field needs to be reviewed/changed.  This could be:</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Missing header information or missing data in a required field</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Incorrect formatting in any field</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and the entire file must be uploaded again – nothing was loaded from the CSV file.</a:t>
            </a:r>
          </a:p>
          <a:p>
            <a:pPr marL="228554" indent="-228554" defTabSz="465045">
              <a:spcBef>
                <a:spcPct val="20000"/>
              </a:spcBef>
              <a:buClr>
                <a:srgbClr val="FDB913"/>
              </a:buClr>
              <a:buSzPct val="130000"/>
              <a:buFontTx/>
              <a:buChar char="•"/>
              <a:defRPr/>
            </a:pPr>
            <a:r>
              <a:rPr lang="en-US" sz="1400" u="sng" dirty="0">
                <a:latin typeface="Arial Narrow" pitchFamily="34" charset="0"/>
              </a:rPr>
              <a:t>If the error happens at #2</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invoices (as opposed to the file) failed the invoice rule validation. When the invoices are converted from the .csv file to actual individual invoice documents on the AN, they are then validated based on the Invoice Rules set in Customer  Ariba Network account.</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to see which rule was violated and caused the invoice to fail.  </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within the file must be corrected BUT only those invoices that failed need to be resent.</a:t>
            </a:r>
          </a:p>
          <a:p>
            <a:pPr marL="228554" indent="-228554" defTabSz="465045">
              <a:spcBef>
                <a:spcPct val="20000"/>
              </a:spcBef>
              <a:buClr>
                <a:srgbClr val="FDB913"/>
              </a:buClr>
              <a:buSzPct val="130000"/>
              <a:buFontTx/>
              <a:buChar char="•"/>
              <a:defRPr/>
            </a:pPr>
            <a:r>
              <a:rPr lang="en-US" sz="1400" u="sng" dirty="0">
                <a:latin typeface="Arial Narrow" pitchFamily="34" charset="0"/>
              </a:rPr>
              <a:t>If the error happens at #3</a:t>
            </a:r>
          </a:p>
          <a:p>
            <a:pPr marL="438062" indent="-209508" defTabSz="465045">
              <a:spcBef>
                <a:spcPct val="20000"/>
              </a:spcBef>
              <a:buClr>
                <a:srgbClr val="FDB913"/>
              </a:buClr>
              <a:buSzPct val="50000"/>
              <a:buFont typeface="Symbol" pitchFamily="18" charset="2"/>
              <a:buChar char="¨"/>
              <a:defRPr/>
            </a:pPr>
            <a:r>
              <a:rPr lang="en-US" sz="1400" dirty="0">
                <a:latin typeface="Arial Narrow" pitchFamily="34" charset="0"/>
              </a:rPr>
              <a:t>The invoices passed .csv validation and Ariba Network validation but were rejected by Customer  (either by their invoicing system automatically or by an end user manually).</a:t>
            </a:r>
          </a:p>
          <a:p>
            <a:pPr marL="742801" lvl="1" indent="-114277" defTabSz="465045">
              <a:spcBef>
                <a:spcPct val="20000"/>
              </a:spcBef>
              <a:buClr>
                <a:srgbClr val="FDB913"/>
              </a:buClr>
              <a:buFont typeface="Arial Narrow" pitchFamily="34" charset="0"/>
              <a:buChar char="–"/>
              <a:defRPr/>
            </a:pPr>
            <a:r>
              <a:rPr lang="en-US" sz="1400" dirty="0">
                <a:latin typeface="Arial Narrow" pitchFamily="34" charset="0"/>
              </a:rPr>
              <a:t>Check the History tab on the individual invoice for additional details.</a:t>
            </a:r>
          </a:p>
          <a:p>
            <a:pPr marL="742801" lvl="1" indent="-114277" defTabSz="465045">
              <a:spcBef>
                <a:spcPct val="20000"/>
              </a:spcBef>
              <a:buClr>
                <a:srgbClr val="FDB913"/>
              </a:buClr>
              <a:buFont typeface="Arial Narrow" pitchFamily="34" charset="0"/>
              <a:buChar char="–"/>
              <a:defRPr/>
            </a:pPr>
            <a:r>
              <a:rPr lang="en-US" sz="1400" b="1" dirty="0">
                <a:latin typeface="Arial Narrow" pitchFamily="34" charset="0"/>
              </a:rPr>
              <a:t>The problem with the individual invoices must be corrected and only those invoices that were rejected need to be resent.  Invoice numbers must be modified.</a:t>
            </a:r>
            <a:endParaRPr lang="en-US" sz="1400" dirty="0">
              <a:latin typeface="Arial Narrow" pitchFamily="34" charset="0"/>
            </a:endParaRPr>
          </a:p>
          <a:p>
            <a:pPr lvl="1"/>
            <a:endParaRPr lang="en-US" dirty="0"/>
          </a:p>
        </p:txBody>
      </p:sp>
    </p:spTree>
    <p:extLst>
      <p:ext uri="{BB962C8B-B14F-4D97-AF65-F5344CB8AC3E}">
        <p14:creationId xmlns:p14="http://schemas.microsoft.com/office/powerpoint/2010/main" val="145541196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template Change log</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627370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738493"/>
          </a:xfrm>
        </p:spPr>
        <p:txBody>
          <a:bodyPr/>
          <a:lstStyle/>
          <a:p>
            <a:r>
              <a:rPr lang="en-US" dirty="0"/>
              <a:t>Moving from one version to another</a:t>
            </a:r>
            <a:br>
              <a:rPr lang="en-US" dirty="0"/>
            </a:br>
            <a:endParaRPr lang="en-US" b="0" dirty="0"/>
          </a:p>
        </p:txBody>
      </p:sp>
      <p:sp>
        <p:nvSpPr>
          <p:cNvPr id="3" name="Text Placeholder 2"/>
          <p:cNvSpPr>
            <a:spLocks noGrp="1"/>
          </p:cNvSpPr>
          <p:nvPr>
            <p:ph type="body" sz="quarter" idx="10"/>
          </p:nvPr>
        </p:nvSpPr>
        <p:spPr>
          <a:xfrm>
            <a:off x="325336" y="1431862"/>
            <a:ext cx="11542528" cy="4989486"/>
          </a:xfrm>
        </p:spPr>
        <p:txBody>
          <a:bodyPr/>
          <a:lstStyle/>
          <a:p>
            <a:r>
              <a:rPr lang="en-GB" dirty="0">
                <a:solidFill>
                  <a:srgbClr val="FF0000"/>
                </a:solidFill>
              </a:rPr>
              <a:t>Important notice:</a:t>
            </a:r>
            <a:br>
              <a:rPr lang="en-GB" dirty="0">
                <a:solidFill>
                  <a:srgbClr val="FF0000"/>
                </a:solidFill>
              </a:rPr>
            </a:br>
            <a:br>
              <a:rPr lang="en-GB" dirty="0"/>
            </a:br>
            <a:r>
              <a:rPr lang="en-GB" sz="1600" dirty="0"/>
              <a:t>Whenever new version of csv template is released or mapping rules are modified there is new unique template serial number generated by Ariba Network. This number is part of the template and being sent back with upload (sample: _csv_serial:1423025640524).</a:t>
            </a:r>
            <a:br>
              <a:rPr lang="en-GB" sz="1600" dirty="0"/>
            </a:br>
            <a:br>
              <a:rPr lang="en-GB" sz="1600" dirty="0"/>
            </a:br>
            <a:r>
              <a:rPr lang="en-GB" sz="1600" dirty="0"/>
              <a:t>If csv template header’s are not changed it is still possible to use the old version of the template however supplier is notified every time outdated version is used.</a:t>
            </a:r>
            <a:br>
              <a:rPr lang="en-GB" sz="1600" dirty="0"/>
            </a:br>
            <a:br>
              <a:rPr lang="en-GB" sz="1600" dirty="0"/>
            </a:br>
            <a:br>
              <a:rPr lang="en-GB" sz="1600" dirty="0"/>
            </a:br>
            <a:endParaRPr lang="en-GB" sz="1600" dirty="0"/>
          </a:p>
          <a:p>
            <a:r>
              <a:rPr lang="en-GB" sz="1600" dirty="0"/>
              <a:t>In case csv template change consists of headers update or add of new columns suppliers have to download new version and start using this one.</a:t>
            </a:r>
          </a:p>
          <a:p>
            <a:r>
              <a:rPr lang="en-GB" sz="1600" dirty="0"/>
              <a:t>Otherwise upload will fail with mapping failure message.</a:t>
            </a:r>
          </a:p>
          <a:p>
            <a:pPr lvl="1"/>
            <a:endParaRPr lang="en-US" dirty="0"/>
          </a:p>
        </p:txBody>
      </p:sp>
      <p:pic>
        <p:nvPicPr>
          <p:cNvPr id="5" name="Picture 4"/>
          <p:cNvPicPr>
            <a:picLocks noChangeAspect="1"/>
          </p:cNvPicPr>
          <p:nvPr/>
        </p:nvPicPr>
        <p:blipFill>
          <a:blip r:embed="rId3" cstate="print"/>
          <a:stretch>
            <a:fillRect/>
          </a:stretch>
        </p:blipFill>
        <p:spPr>
          <a:xfrm>
            <a:off x="633916" y="3812185"/>
            <a:ext cx="10680328" cy="379632"/>
          </a:xfrm>
          <a:prstGeom prst="rect">
            <a:avLst/>
          </a:prstGeom>
        </p:spPr>
      </p:pic>
    </p:spTree>
    <p:extLst>
      <p:ext uri="{BB962C8B-B14F-4D97-AF65-F5344CB8AC3E}">
        <p14:creationId xmlns:p14="http://schemas.microsoft.com/office/powerpoint/2010/main" val="40629688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Contacts and Support</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2477941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276772" y="189186"/>
            <a:ext cx="7005103" cy="369332"/>
          </a:xfrm>
        </p:spPr>
        <p:txBody>
          <a:bodyPr/>
          <a:lstStyle/>
          <a:p>
            <a:pPr eaLnBrk="1" hangingPunct="1"/>
            <a:r>
              <a:rPr lang="en-US" b="1" dirty="0">
                <a:solidFill>
                  <a:srgbClr val="0000CC"/>
                </a:solidFill>
              </a:rPr>
              <a:t>Training and Resources</a:t>
            </a:r>
          </a:p>
        </p:txBody>
      </p:sp>
      <p:sp>
        <p:nvSpPr>
          <p:cNvPr id="34822" name="Rectangle 3"/>
          <p:cNvSpPr>
            <a:spLocks noGrp="1" noChangeArrowheads="1"/>
          </p:cNvSpPr>
          <p:nvPr>
            <p:ph type="body" sz="half" idx="1"/>
          </p:nvPr>
        </p:nvSpPr>
        <p:spPr>
          <a:xfrm>
            <a:off x="276771" y="1773305"/>
            <a:ext cx="3830093" cy="4438583"/>
          </a:xfrm>
          <a:solidFill>
            <a:srgbClr val="FFFFFF"/>
          </a:solidFill>
        </p:spPr>
        <p:txBody>
          <a:bodyPr/>
          <a:lstStyle/>
          <a:p>
            <a:pPr indent="-114300">
              <a:spcBef>
                <a:spcPct val="0"/>
              </a:spcBef>
            </a:pPr>
            <a:r>
              <a:rPr lang="en-US" sz="1600">
                <a:latin typeface="Arial" charset="0"/>
                <a:cs typeface="Arial" charset="0"/>
              </a:rPr>
              <a:t>Cargill</a:t>
            </a:r>
            <a:r>
              <a:rPr lang="en-US" sz="1600"/>
              <a:t> </a:t>
            </a:r>
            <a:r>
              <a:rPr lang="en-US" sz="1600" dirty="0">
                <a:latin typeface="Arial" charset="0"/>
                <a:cs typeface="Arial" charset="0"/>
              </a:rPr>
              <a:t>Supplier Information Portal</a:t>
            </a:r>
          </a:p>
          <a:p>
            <a:pPr indent="-114300">
              <a:spcBef>
                <a:spcPct val="0"/>
              </a:spcBef>
            </a:pPr>
            <a:endParaRPr lang="en-US" sz="1600" dirty="0">
              <a:latin typeface="Arial" charset="0"/>
              <a:cs typeface="Arial" charset="0"/>
            </a:endParaRPr>
          </a:p>
          <a:p>
            <a:pPr lvl="1">
              <a:spcBef>
                <a:spcPct val="0"/>
              </a:spcBef>
              <a:buClr>
                <a:srgbClr val="92D050"/>
              </a:buClr>
              <a:buSzPct val="100000"/>
            </a:pPr>
            <a:r>
              <a:rPr lang="en-US" altLang="ja-JP" sz="1600" b="1" dirty="0">
                <a:latin typeface="Arial" charset="0"/>
                <a:ea typeface="ＭＳ Ｐゴシック" charset="-128"/>
                <a:cs typeface="Arial" charset="0"/>
              </a:rPr>
              <a:t>Supplier Information Portal </a:t>
            </a:r>
            <a:r>
              <a:rPr lang="en-US" altLang="ja-JP" sz="1600" dirty="0">
                <a:latin typeface="Arial" charset="0"/>
                <a:ea typeface="ＭＳ Ｐゴシック" charset="-128"/>
                <a:cs typeface="Arial" charset="0"/>
              </a:rPr>
              <a:t>contains specific documentation and training material. </a:t>
            </a:r>
          </a:p>
          <a:p>
            <a:pPr lvl="1">
              <a:spcBef>
                <a:spcPct val="0"/>
              </a:spcBef>
              <a:buClr>
                <a:srgbClr val="92D050"/>
              </a:buClr>
              <a:buSzPct val="100000"/>
            </a:pPr>
            <a:endParaRPr lang="en-US" altLang="ja-JP" sz="1600" dirty="0">
              <a:latin typeface="Arial" charset="0"/>
              <a:ea typeface="ＭＳ Ｐゴシック" charset="-128"/>
              <a:cs typeface="Arial" charset="0"/>
            </a:endParaRPr>
          </a:p>
          <a:p>
            <a:pPr lvl="1">
              <a:spcBef>
                <a:spcPct val="0"/>
              </a:spcBef>
              <a:buClr>
                <a:srgbClr val="92D050"/>
              </a:buClr>
              <a:buSzPct val="100000"/>
            </a:pPr>
            <a:r>
              <a:rPr lang="en-US" altLang="ja-JP" sz="1600" dirty="0">
                <a:latin typeface="Arial" charset="0"/>
                <a:ea typeface="ＭＳ Ｐゴシック" charset="-128"/>
                <a:cs typeface="Arial" charset="0"/>
              </a:rPr>
              <a:t>From the home page of your account, click the </a:t>
            </a:r>
            <a:r>
              <a:rPr lang="en-US" altLang="ja-JP" sz="1600" b="1" dirty="0">
                <a:latin typeface="Arial" charset="0"/>
                <a:ea typeface="ＭＳ Ｐゴシック" charset="-128"/>
                <a:cs typeface="Arial" charset="0"/>
              </a:rPr>
              <a:t>Company Settings</a:t>
            </a:r>
            <a:r>
              <a:rPr lang="en-US" altLang="ja-JP" sz="1600" dirty="0">
                <a:latin typeface="Arial" charset="0"/>
                <a:ea typeface="ＭＳ Ｐゴシック" charset="-128"/>
                <a:cs typeface="Arial" charset="0"/>
              </a:rPr>
              <a:t> and then click the </a:t>
            </a:r>
            <a:r>
              <a:rPr lang="en-US" altLang="ja-JP" sz="1600" b="1" dirty="0">
                <a:latin typeface="Arial" charset="0"/>
                <a:ea typeface="ＭＳ Ｐゴシック" charset="-128"/>
                <a:cs typeface="Arial" charset="0"/>
              </a:rPr>
              <a:t>Customer Relationships</a:t>
            </a:r>
            <a:r>
              <a:rPr lang="en-US" altLang="ja-JP" sz="1600" dirty="0">
                <a:latin typeface="Arial" charset="0"/>
                <a:ea typeface="ＭＳ Ｐゴシック" charset="-128"/>
                <a:cs typeface="Arial" charset="0"/>
              </a:rPr>
              <a:t> tab.</a:t>
            </a:r>
          </a:p>
          <a:p>
            <a:pPr lvl="1">
              <a:spcBef>
                <a:spcPct val="0"/>
              </a:spcBef>
              <a:buClr>
                <a:srgbClr val="92D050"/>
              </a:buClr>
              <a:buSzPct val="100000"/>
            </a:pPr>
            <a:endParaRPr lang="en-US" altLang="ja-JP" sz="1600" dirty="0">
              <a:latin typeface="Arial" charset="0"/>
              <a:ea typeface="ＭＳ Ｐゴシック" charset="-128"/>
              <a:cs typeface="Arial" charset="0"/>
            </a:endParaRPr>
          </a:p>
          <a:p>
            <a:pPr lvl="1">
              <a:spcBef>
                <a:spcPct val="0"/>
              </a:spcBef>
              <a:buClr>
                <a:srgbClr val="92D050"/>
              </a:buClr>
              <a:buSzPct val="100000"/>
            </a:pPr>
            <a:r>
              <a:rPr lang="en-US" altLang="ja-JP" sz="1600" dirty="0">
                <a:latin typeface="Arial" charset="0"/>
                <a:ea typeface="ＭＳ Ｐゴシック" charset="-128"/>
                <a:cs typeface="Arial" charset="0"/>
              </a:rPr>
              <a:t>The portal link is located next to your customers name in the middle of the screen</a:t>
            </a:r>
          </a:p>
        </p:txBody>
      </p:sp>
      <p:sp>
        <p:nvSpPr>
          <p:cNvPr id="29703" name="AutoShape 6"/>
          <p:cNvSpPr>
            <a:spLocks noChangeArrowheads="1"/>
          </p:cNvSpPr>
          <p:nvPr/>
        </p:nvSpPr>
        <p:spPr bwMode="auto">
          <a:xfrm>
            <a:off x="147916" y="993698"/>
            <a:ext cx="4068921" cy="4870603"/>
          </a:xfrm>
          <a:prstGeom prst="roundRect">
            <a:avLst>
              <a:gd name="adj" fmla="val 9468"/>
            </a:avLst>
          </a:prstGeom>
          <a:noFill/>
          <a:ln w="3175">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ru-RU" dirty="0">
              <a:solidFill>
                <a:srgbClr val="FF0000"/>
              </a:solidFill>
            </a:endParaRPr>
          </a:p>
        </p:txBody>
      </p:sp>
      <p:sp>
        <p:nvSpPr>
          <p:cNvPr id="29706" name="AutoShape 6"/>
          <p:cNvSpPr>
            <a:spLocks noChangeArrowheads="1"/>
          </p:cNvSpPr>
          <p:nvPr/>
        </p:nvSpPr>
        <p:spPr bwMode="auto">
          <a:xfrm>
            <a:off x="4583589" y="5419831"/>
            <a:ext cx="7259394" cy="1003194"/>
          </a:xfrm>
          <a:prstGeom prst="roundRect">
            <a:avLst>
              <a:gd name="adj" fmla="val 9468"/>
            </a:avLst>
          </a:prstGeom>
          <a:noFill/>
          <a:ln w="3175">
            <a:solidFill>
              <a:schemeClr val="accent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lvl="1">
              <a:buClrTx/>
              <a:buSzTx/>
              <a:buNone/>
              <a:defRPr/>
            </a:pPr>
            <a:r>
              <a:rPr lang="en-US" altLang="ja-JP" sz="1050" kern="0" dirty="0">
                <a:ea typeface="ＭＳ Ｐゴシック" charset="-128"/>
              </a:rPr>
              <a:t>Review the presentations to learn more about transacting with Customer</a:t>
            </a:r>
          </a:p>
          <a:p>
            <a:pPr marL="0" lvl="1">
              <a:buClrTx/>
              <a:buSzTx/>
              <a:buNone/>
              <a:defRPr/>
            </a:pPr>
            <a:endParaRPr lang="en-US" altLang="ja-JP" sz="1050" kern="0" dirty="0">
              <a:ea typeface="ＭＳ Ｐゴシック" charset="-128"/>
            </a:endParaRPr>
          </a:p>
          <a:p>
            <a:pPr marL="0" lvl="1">
              <a:buClrTx/>
              <a:buSzTx/>
              <a:buNone/>
              <a:defRPr/>
            </a:pPr>
            <a:r>
              <a:rPr lang="en-US" altLang="ja-JP" sz="2400" b="1" kern="0" dirty="0">
                <a:solidFill>
                  <a:srgbClr val="FF0000"/>
                </a:solidFill>
                <a:ea typeface="ＭＳ Ｐゴシック" charset="-128"/>
              </a:rPr>
              <a:t>Remove if portal will not be rolled out</a:t>
            </a:r>
            <a:endParaRPr lang="ru-RU" sz="4400" dirty="0"/>
          </a:p>
        </p:txBody>
      </p:sp>
      <p:pic>
        <p:nvPicPr>
          <p:cNvPr id="3" name="Picture 2">
            <a:extLst>
              <a:ext uri="{FF2B5EF4-FFF2-40B4-BE49-F238E27FC236}">
                <a16:creationId xmlns:a16="http://schemas.microsoft.com/office/drawing/2014/main" id="{7E1623F9-6190-7945-3894-F95E8AA66EA8}"/>
              </a:ext>
            </a:extLst>
          </p:cNvPr>
          <p:cNvPicPr>
            <a:picLocks noChangeAspect="1"/>
          </p:cNvPicPr>
          <p:nvPr/>
        </p:nvPicPr>
        <p:blipFill>
          <a:blip r:embed="rId3"/>
          <a:stretch>
            <a:fillRect/>
          </a:stretch>
        </p:blipFill>
        <p:spPr>
          <a:xfrm>
            <a:off x="7939165" y="87162"/>
            <a:ext cx="3845340" cy="3444708"/>
          </a:xfrm>
          <a:prstGeom prst="rect">
            <a:avLst/>
          </a:prstGeom>
        </p:spPr>
      </p:pic>
      <p:sp>
        <p:nvSpPr>
          <p:cNvPr id="4" name="Rectangle: Rounded Corners 3">
            <a:extLst>
              <a:ext uri="{FF2B5EF4-FFF2-40B4-BE49-F238E27FC236}">
                <a16:creationId xmlns:a16="http://schemas.microsoft.com/office/drawing/2014/main" id="{3D1A5324-65AF-36C5-CC98-7ED9A9D37F10}"/>
              </a:ext>
            </a:extLst>
          </p:cNvPr>
          <p:cNvSpPr/>
          <p:nvPr/>
        </p:nvSpPr>
        <p:spPr bwMode="gray">
          <a:xfrm>
            <a:off x="7939165" y="1961682"/>
            <a:ext cx="1717594" cy="285069"/>
          </a:xfrm>
          <a:prstGeom prst="roundRect">
            <a:avLst/>
          </a:prstGeom>
          <a:noFill/>
          <a:ln>
            <a:headEnd/>
            <a:tailEnd/>
          </a:ln>
        </p:spPr>
        <p:style>
          <a:lnRef idx="2">
            <a:schemeClr val="accent5"/>
          </a:lnRef>
          <a:fillRef idx="1">
            <a:schemeClr val="lt1"/>
          </a:fillRef>
          <a:effectRef idx="0">
            <a:schemeClr val="accent5"/>
          </a:effectRef>
          <a:fontRef idx="minor">
            <a:schemeClr val="dk1"/>
          </a:fontRef>
        </p:style>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2E557B80-C760-CE17-6986-979754AAA554}"/>
              </a:ext>
            </a:extLst>
          </p:cNvPr>
          <p:cNvPicPr>
            <a:picLocks noChangeAspect="1"/>
          </p:cNvPicPr>
          <p:nvPr/>
        </p:nvPicPr>
        <p:blipFill>
          <a:blip r:embed="rId4"/>
          <a:stretch>
            <a:fillRect/>
          </a:stretch>
        </p:blipFill>
        <p:spPr>
          <a:xfrm>
            <a:off x="4345692" y="3745674"/>
            <a:ext cx="7572712" cy="493843"/>
          </a:xfrm>
          <a:prstGeom prst="rect">
            <a:avLst/>
          </a:prstGeom>
        </p:spPr>
      </p:pic>
      <p:pic>
        <p:nvPicPr>
          <p:cNvPr id="9" name="Picture 8">
            <a:extLst>
              <a:ext uri="{FF2B5EF4-FFF2-40B4-BE49-F238E27FC236}">
                <a16:creationId xmlns:a16="http://schemas.microsoft.com/office/drawing/2014/main" id="{20BBDD61-0378-33D5-970D-96DC2C8108FC}"/>
              </a:ext>
            </a:extLst>
          </p:cNvPr>
          <p:cNvPicPr>
            <a:picLocks noChangeAspect="1"/>
          </p:cNvPicPr>
          <p:nvPr/>
        </p:nvPicPr>
        <p:blipFill>
          <a:blip r:embed="rId5"/>
          <a:stretch>
            <a:fillRect/>
          </a:stretch>
        </p:blipFill>
        <p:spPr>
          <a:xfrm>
            <a:off x="4345693" y="4145737"/>
            <a:ext cx="7572712" cy="455958"/>
          </a:xfrm>
          <a:prstGeom prst="rect">
            <a:avLst/>
          </a:prstGeom>
        </p:spPr>
      </p:pic>
    </p:spTree>
    <p:extLst>
      <p:ext uri="{BB962C8B-B14F-4D97-AF65-F5344CB8AC3E}">
        <p14:creationId xmlns:p14="http://schemas.microsoft.com/office/powerpoint/2010/main" val="7469400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Invoice Overview</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3174969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3"/>
          <p:cNvSpPr>
            <a:spLocks noGrp="1" noChangeArrowheads="1"/>
          </p:cNvSpPr>
          <p:nvPr>
            <p:ph type="body" idx="4294967295"/>
          </p:nvPr>
        </p:nvSpPr>
        <p:spPr>
          <a:xfrm>
            <a:off x="325337" y="1304926"/>
            <a:ext cx="8742363" cy="855164"/>
          </a:xfrm>
          <a:prstGeom prst="rect">
            <a:avLst/>
          </a:prstGeom>
          <a:solidFill>
            <a:srgbClr val="FFFFFF"/>
          </a:solidFill>
        </p:spPr>
        <p:txBody>
          <a:bodyPr/>
          <a:lstStyle/>
          <a:p>
            <a:pPr lvl="1">
              <a:spcBef>
                <a:spcPct val="0"/>
              </a:spcBef>
              <a:buClr>
                <a:srgbClr val="92D050"/>
              </a:buClr>
              <a:buSzPct val="100000"/>
            </a:pPr>
            <a:r>
              <a:rPr lang="en-US" sz="1500" dirty="0">
                <a:latin typeface="Arial" charset="0"/>
                <a:cs typeface="Arial" charset="0"/>
              </a:rPr>
              <a:t>Go to:  </a:t>
            </a:r>
            <a:r>
              <a:rPr lang="en-US" sz="1500" u="sng" dirty="0">
                <a:solidFill>
                  <a:schemeClr val="hlink"/>
                </a:solidFill>
                <a:latin typeface="Arial" charset="0"/>
                <a:cs typeface="Arial" charset="0"/>
                <a:hlinkClick r:id="rId3"/>
              </a:rPr>
              <a:t>http://supplier.ariba.com</a:t>
            </a:r>
            <a:endParaRPr lang="en-US" sz="1500" u="sng" dirty="0">
              <a:solidFill>
                <a:schemeClr val="hlink"/>
              </a:solidFill>
              <a:latin typeface="Arial" charset="0"/>
              <a:cs typeface="Arial" charset="0"/>
            </a:endParaRPr>
          </a:p>
          <a:p>
            <a:pPr lvl="1">
              <a:spcBef>
                <a:spcPct val="0"/>
              </a:spcBef>
              <a:buClr>
                <a:srgbClr val="92D050"/>
              </a:buClr>
              <a:buSzPct val="100000"/>
            </a:pPr>
            <a:r>
              <a:rPr lang="en-US" sz="1500" dirty="0">
                <a:latin typeface="Arial" charset="0"/>
                <a:cs typeface="Arial" charset="0"/>
              </a:rPr>
              <a:t>Click on the </a:t>
            </a:r>
            <a:r>
              <a:rPr lang="en-US" sz="1500" b="1" dirty="0">
                <a:latin typeface="Arial" charset="0"/>
                <a:cs typeface="Arial" charset="0"/>
              </a:rPr>
              <a:t>Help Center </a:t>
            </a:r>
            <a:r>
              <a:rPr lang="en-US" sz="1500" dirty="0">
                <a:latin typeface="Arial" charset="0"/>
                <a:cs typeface="Arial" charset="0"/>
              </a:rPr>
              <a:t>in the upper right hand corner of the page.</a:t>
            </a:r>
          </a:p>
          <a:p>
            <a:pPr lvl="1">
              <a:spcBef>
                <a:spcPct val="0"/>
              </a:spcBef>
              <a:buClr>
                <a:srgbClr val="92D050"/>
              </a:buClr>
              <a:buSzPct val="100000"/>
            </a:pPr>
            <a:r>
              <a:rPr lang="en-US" sz="1500" dirty="0">
                <a:latin typeface="Arial" charset="0"/>
                <a:cs typeface="Arial" charset="0"/>
              </a:rPr>
              <a:t>Bottom right hand corner has access to </a:t>
            </a:r>
            <a:r>
              <a:rPr lang="en-US" sz="1500" b="1" dirty="0">
                <a:latin typeface="Arial" charset="0"/>
                <a:cs typeface="Arial" charset="0"/>
              </a:rPr>
              <a:t>Documentation.</a:t>
            </a:r>
            <a:r>
              <a:rPr lang="en-US" sz="1400" dirty="0">
                <a:latin typeface="Arial" pitchFamily="34" charset="0"/>
                <a:cs typeface="Arial" pitchFamily="34" charset="0"/>
              </a:rPr>
              <a:t> Click to view </a:t>
            </a:r>
            <a:r>
              <a:rPr lang="en-US" sz="1400" b="1" dirty="0">
                <a:latin typeface="Arial" pitchFamily="34" charset="0"/>
                <a:cs typeface="Arial" pitchFamily="34" charset="0"/>
              </a:rPr>
              <a:t>Product Documentation</a:t>
            </a:r>
            <a:r>
              <a:rPr lang="en-US" sz="1400" dirty="0">
                <a:latin typeface="Arial" pitchFamily="34" charset="0"/>
                <a:cs typeface="Arial" pitchFamily="34" charset="0"/>
              </a:rPr>
              <a:t>.</a:t>
            </a:r>
          </a:p>
          <a:p>
            <a:pPr lvl="1">
              <a:spcBef>
                <a:spcPct val="0"/>
              </a:spcBef>
              <a:buClr>
                <a:srgbClr val="92D050"/>
              </a:buClr>
              <a:buSzPct val="100000"/>
            </a:pPr>
            <a:endParaRPr lang="en-US" sz="1500" dirty="0">
              <a:latin typeface="Arial" charset="0"/>
              <a:cs typeface="Arial" charset="0"/>
            </a:endParaRPr>
          </a:p>
        </p:txBody>
      </p:sp>
      <p:sp>
        <p:nvSpPr>
          <p:cNvPr id="2" name="Title 1"/>
          <p:cNvSpPr>
            <a:spLocks noGrp="1"/>
          </p:cNvSpPr>
          <p:nvPr>
            <p:ph type="title"/>
          </p:nvPr>
        </p:nvSpPr>
        <p:spPr>
          <a:xfrm>
            <a:off x="504001" y="504000"/>
            <a:ext cx="11186476" cy="738664"/>
          </a:xfrm>
        </p:spPr>
        <p:txBody>
          <a:bodyPr/>
          <a:lstStyle/>
          <a:p>
            <a:r>
              <a:rPr lang="en-GB" dirty="0"/>
              <a:t>Ariba Network Standard Documentation</a:t>
            </a:r>
            <a:br>
              <a:rPr lang="en-GB" dirty="0"/>
            </a:br>
            <a:endParaRPr lang="en-GB" dirty="0"/>
          </a:p>
        </p:txBody>
      </p:sp>
      <p:pic>
        <p:nvPicPr>
          <p:cNvPr id="6" name="Picture 5">
            <a:extLst>
              <a:ext uri="{FF2B5EF4-FFF2-40B4-BE49-F238E27FC236}">
                <a16:creationId xmlns:a16="http://schemas.microsoft.com/office/drawing/2014/main" id="{559DC91E-0DC7-47BC-B52B-FD86B63A426A}"/>
              </a:ext>
            </a:extLst>
          </p:cNvPr>
          <p:cNvPicPr>
            <a:picLocks noChangeAspect="1"/>
          </p:cNvPicPr>
          <p:nvPr/>
        </p:nvPicPr>
        <p:blipFill>
          <a:blip r:embed="rId4"/>
          <a:stretch>
            <a:fillRect/>
          </a:stretch>
        </p:blipFill>
        <p:spPr>
          <a:xfrm>
            <a:off x="0" y="2140975"/>
            <a:ext cx="12195175" cy="4213025"/>
          </a:xfrm>
          <a:prstGeom prst="rect">
            <a:avLst/>
          </a:prstGeom>
        </p:spPr>
      </p:pic>
      <p:sp>
        <p:nvSpPr>
          <p:cNvPr id="7" name="Rectangle 6">
            <a:extLst>
              <a:ext uri="{FF2B5EF4-FFF2-40B4-BE49-F238E27FC236}">
                <a16:creationId xmlns:a16="http://schemas.microsoft.com/office/drawing/2014/main" id="{C0FF954D-95F8-43EB-A156-37266DD49FFC}"/>
              </a:ext>
            </a:extLst>
          </p:cNvPr>
          <p:cNvSpPr/>
          <p:nvPr/>
        </p:nvSpPr>
        <p:spPr bwMode="gray">
          <a:xfrm>
            <a:off x="3699641" y="3815255"/>
            <a:ext cx="756745" cy="11561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3" name="Rounded Rectangle 15">
            <a:extLst>
              <a:ext uri="{FF2B5EF4-FFF2-40B4-BE49-F238E27FC236}">
                <a16:creationId xmlns:a16="http://schemas.microsoft.com/office/drawing/2014/main" id="{CC313D1C-9DC1-4893-8276-5AB68AA39E1C}"/>
              </a:ext>
            </a:extLst>
          </p:cNvPr>
          <p:cNvSpPr/>
          <p:nvPr/>
        </p:nvSpPr>
        <p:spPr bwMode="gray">
          <a:xfrm>
            <a:off x="10436772" y="3029505"/>
            <a:ext cx="1640215" cy="30852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2233583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351581" y="1312011"/>
            <a:ext cx="11490039" cy="1103199"/>
          </a:xfrm>
          <a:prstGeom prst="rect">
            <a:avLst/>
          </a:prstGeom>
          <a:solidFill>
            <a:srgbClr val="FFFFFF"/>
          </a:solidFill>
        </p:spPr>
        <p:txBody>
          <a:bodyPr>
            <a:normAutofit fontScale="85000" lnSpcReduction="20000"/>
          </a:bodyPr>
          <a:lstStyle/>
          <a:p>
            <a:pPr lvl="1">
              <a:spcBef>
                <a:spcPts val="0"/>
              </a:spcBef>
              <a:buClr>
                <a:srgbClr val="92D050"/>
              </a:buClr>
              <a:defRPr/>
            </a:pPr>
            <a:r>
              <a:rPr lang="en-US" sz="1600" dirty="0">
                <a:latin typeface="Arial" pitchFamily="34" charset="0"/>
                <a:cs typeface="Arial" pitchFamily="34" charset="0"/>
              </a:rPr>
              <a:t>Standard Documentation can also be accessed from your account. Click on </a:t>
            </a:r>
            <a:r>
              <a:rPr lang="en-US" sz="1600" b="1" dirty="0">
                <a:latin typeface="Arial" pitchFamily="34" charset="0"/>
                <a:cs typeface="Arial" pitchFamily="34" charset="0"/>
              </a:rPr>
              <a:t>Help</a:t>
            </a:r>
            <a:r>
              <a:rPr lang="en-US" sz="1600" dirty="0">
                <a:latin typeface="Arial" pitchFamily="34" charset="0"/>
                <a:cs typeface="Arial" pitchFamily="34" charset="0"/>
              </a:rPr>
              <a:t> </a:t>
            </a:r>
            <a:r>
              <a:rPr lang="en-US" sz="1600" b="1" dirty="0">
                <a:latin typeface="Arial" pitchFamily="34" charset="0"/>
                <a:cs typeface="Arial" pitchFamily="34" charset="0"/>
              </a:rPr>
              <a:t>Center</a:t>
            </a:r>
            <a:r>
              <a:rPr lang="en-US" sz="1600" dirty="0">
                <a:latin typeface="Arial" pitchFamily="34" charset="0"/>
                <a:cs typeface="Arial" pitchFamily="34" charset="0"/>
              </a:rPr>
              <a:t> button</a:t>
            </a:r>
            <a:r>
              <a:rPr lang="en-US" sz="1600" b="1" dirty="0">
                <a:latin typeface="Arial" pitchFamily="34" charset="0"/>
                <a:cs typeface="Arial" pitchFamily="34" charset="0"/>
              </a:rPr>
              <a:t> </a:t>
            </a:r>
            <a:r>
              <a:rPr lang="en-US" sz="1600" dirty="0">
                <a:latin typeface="Arial" pitchFamily="34" charset="0"/>
                <a:cs typeface="Arial" pitchFamily="34" charset="0"/>
              </a:rPr>
              <a:t>on Home page of your account, </a:t>
            </a:r>
            <a:endParaRPr lang="en-US" sz="1600" b="1" dirty="0">
              <a:latin typeface="Arial" pitchFamily="34" charset="0"/>
              <a:cs typeface="Arial" pitchFamily="34" charset="0"/>
            </a:endParaRPr>
          </a:p>
          <a:p>
            <a:pPr lvl="1">
              <a:spcBef>
                <a:spcPts val="0"/>
              </a:spcBef>
              <a:buClr>
                <a:srgbClr val="92D050"/>
              </a:buClr>
              <a:defRPr/>
            </a:pPr>
            <a:r>
              <a:rPr lang="en-US" sz="1600" dirty="0">
                <a:latin typeface="Arial" pitchFamily="34" charset="0"/>
                <a:cs typeface="Arial" pitchFamily="34" charset="0"/>
              </a:rPr>
              <a:t>Click </a:t>
            </a:r>
            <a:r>
              <a:rPr lang="en-US" sz="1600" b="1" dirty="0">
                <a:latin typeface="Arial" pitchFamily="34" charset="0"/>
                <a:cs typeface="Arial" pitchFamily="34" charset="0"/>
              </a:rPr>
              <a:t>Documentation </a:t>
            </a:r>
            <a:r>
              <a:rPr lang="en-US" sz="1600" dirty="0">
                <a:latin typeface="Arial" pitchFamily="34" charset="0"/>
                <a:cs typeface="Arial" pitchFamily="34" charset="0"/>
              </a:rPr>
              <a:t>on</a:t>
            </a:r>
            <a:r>
              <a:rPr lang="en-US" sz="1600" b="1" dirty="0">
                <a:latin typeface="Arial" pitchFamily="34" charset="0"/>
                <a:cs typeface="Arial" pitchFamily="34" charset="0"/>
              </a:rPr>
              <a:t> </a:t>
            </a:r>
            <a:r>
              <a:rPr lang="en-US" sz="1600" dirty="0">
                <a:latin typeface="Arial" charset="0"/>
                <a:cs typeface="Arial" charset="0"/>
              </a:rPr>
              <a:t>bottom right hand corner</a:t>
            </a:r>
            <a:r>
              <a:rPr lang="en-US" sz="1600" dirty="0">
                <a:latin typeface="Arial" pitchFamily="34" charset="0"/>
                <a:cs typeface="Arial" pitchFamily="34" charset="0"/>
              </a:rPr>
              <a:t> to view Ariba Network Administrator’s documentation.</a:t>
            </a:r>
          </a:p>
          <a:p>
            <a:pPr lvl="1" eaLnBrk="1" hangingPunct="1">
              <a:buFontTx/>
              <a:buChar char="-"/>
              <a:defRPr/>
            </a:pPr>
            <a:endParaRPr lang="en-US" sz="1600" dirty="0">
              <a:latin typeface="Arial" pitchFamily="34" charset="0"/>
              <a:cs typeface="Arial" pitchFamily="34" charset="0"/>
            </a:endParaRPr>
          </a:p>
          <a:p>
            <a:pPr lvl="1" eaLnBrk="1" hangingPunct="1">
              <a:buFontTx/>
              <a:buChar char="-"/>
              <a:defRPr/>
            </a:pPr>
            <a:endParaRPr lang="en-US" sz="1600" dirty="0">
              <a:latin typeface="Arial" pitchFamily="34" charset="0"/>
              <a:cs typeface="Arial" pitchFamily="34" charset="0"/>
            </a:endParaRPr>
          </a:p>
          <a:p>
            <a:pPr lvl="1" eaLnBrk="1" hangingPunct="1">
              <a:buFont typeface="Symbol" pitchFamily="18" charset="2"/>
              <a:buNone/>
              <a:defRPr/>
            </a:pPr>
            <a:r>
              <a:rPr lang="en-US" sz="1600" dirty="0">
                <a:latin typeface="Arial" pitchFamily="34" charset="0"/>
              </a:rPr>
              <a:t> </a:t>
            </a:r>
          </a:p>
        </p:txBody>
      </p:sp>
      <p:sp>
        <p:nvSpPr>
          <p:cNvPr id="2" name="Title 1"/>
          <p:cNvSpPr>
            <a:spLocks noGrp="1"/>
          </p:cNvSpPr>
          <p:nvPr>
            <p:ph type="title"/>
          </p:nvPr>
        </p:nvSpPr>
        <p:spPr>
          <a:xfrm>
            <a:off x="504001" y="504000"/>
            <a:ext cx="11186476" cy="738664"/>
          </a:xfrm>
        </p:spPr>
        <p:txBody>
          <a:bodyPr/>
          <a:lstStyle/>
          <a:p>
            <a:r>
              <a:rPr lang="en-GB" dirty="0"/>
              <a:t>Ariba Network Standard Documentation</a:t>
            </a:r>
            <a:br>
              <a:rPr lang="en-GB" dirty="0"/>
            </a:br>
            <a:endParaRPr lang="en-GB" dirty="0"/>
          </a:p>
        </p:txBody>
      </p:sp>
      <p:pic>
        <p:nvPicPr>
          <p:cNvPr id="4" name="Picture 3"/>
          <p:cNvPicPr>
            <a:picLocks noChangeAspect="1"/>
          </p:cNvPicPr>
          <p:nvPr/>
        </p:nvPicPr>
        <p:blipFill>
          <a:blip r:embed="rId3"/>
          <a:srcRect/>
          <a:stretch/>
        </p:blipFill>
        <p:spPr>
          <a:xfrm>
            <a:off x="8384174" y="4497963"/>
            <a:ext cx="2418790" cy="1587092"/>
          </a:xfrm>
          <a:prstGeom prst="rect">
            <a:avLst/>
          </a:prstGeom>
        </p:spPr>
      </p:pic>
      <p:pic>
        <p:nvPicPr>
          <p:cNvPr id="15" name="Picture 14"/>
          <p:cNvPicPr>
            <a:picLocks noChangeAspect="1"/>
          </p:cNvPicPr>
          <p:nvPr/>
        </p:nvPicPr>
        <p:blipFill>
          <a:blip r:embed="rId4"/>
          <a:srcRect/>
          <a:stretch/>
        </p:blipFill>
        <p:spPr>
          <a:xfrm>
            <a:off x="351582" y="2049517"/>
            <a:ext cx="7037190" cy="4293459"/>
          </a:xfrm>
          <a:prstGeom prst="rect">
            <a:avLst/>
          </a:prstGeom>
        </p:spPr>
      </p:pic>
      <p:sp>
        <p:nvSpPr>
          <p:cNvPr id="16" name="Rounded Rectangle 15"/>
          <p:cNvSpPr/>
          <p:nvPr/>
        </p:nvSpPr>
        <p:spPr bwMode="gray">
          <a:xfrm>
            <a:off x="8384174" y="5289229"/>
            <a:ext cx="1874523" cy="308524"/>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pic>
        <p:nvPicPr>
          <p:cNvPr id="5" name="Picture 4"/>
          <p:cNvPicPr>
            <a:picLocks noChangeAspect="1"/>
          </p:cNvPicPr>
          <p:nvPr/>
        </p:nvPicPr>
        <p:blipFill>
          <a:blip r:embed="rId5"/>
          <a:srcRect/>
          <a:stretch/>
        </p:blipFill>
        <p:spPr>
          <a:xfrm>
            <a:off x="7566958" y="2744635"/>
            <a:ext cx="3846076" cy="447571"/>
          </a:xfrm>
          <a:prstGeom prst="rect">
            <a:avLst/>
          </a:prstGeom>
        </p:spPr>
      </p:pic>
      <p:sp>
        <p:nvSpPr>
          <p:cNvPr id="12" name="Rounded Rectangle 11"/>
          <p:cNvSpPr/>
          <p:nvPr/>
        </p:nvSpPr>
        <p:spPr bwMode="gray">
          <a:xfrm>
            <a:off x="9669801" y="2773695"/>
            <a:ext cx="1133163" cy="418511"/>
          </a:xfrm>
          <a:prstGeom prst="roundRect">
            <a:avLst/>
          </a:prstGeom>
          <a:noFill/>
          <a:ln w="28575" algn="ctr">
            <a:solidFill>
              <a:srgbClr val="FF0000"/>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endParaRPr lang="en-US" sz="2000"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28554851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2374175" y="2825064"/>
            <a:ext cx="184107" cy="57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sz="3199" dirty="0">
              <a:solidFill>
                <a:schemeClr val="tx2"/>
              </a:solidFill>
            </a:endParaRPr>
          </a:p>
        </p:txBody>
      </p:sp>
      <p:sp>
        <p:nvSpPr>
          <p:cNvPr id="14" name="Rectangle 4"/>
          <p:cNvSpPr txBox="1">
            <a:spLocks noChangeArrowheads="1"/>
          </p:cNvSpPr>
          <p:nvPr/>
        </p:nvSpPr>
        <p:spPr bwMode="auto">
          <a:xfrm>
            <a:off x="1793285" y="1410300"/>
            <a:ext cx="7921919" cy="770824"/>
          </a:xfrm>
          <a:prstGeom prst="rect">
            <a:avLst/>
          </a:prstGeom>
          <a:noFill/>
          <a:ln w="9525">
            <a:noFill/>
            <a:miter lim="800000"/>
            <a:headEnd/>
            <a:tailEnd/>
          </a:ln>
        </p:spPr>
        <p:txBody>
          <a:bodyPr/>
          <a:lstStyle/>
          <a:p>
            <a:pPr marL="0" lvl="2">
              <a:buClr>
                <a:schemeClr val="folHlink"/>
              </a:buClr>
              <a:buSzPct val="100000"/>
              <a:tabLst>
                <a:tab pos="799940" algn="l"/>
              </a:tabLst>
              <a:defRPr/>
            </a:pPr>
            <a:r>
              <a:rPr lang="en-US" sz="1400" kern="0" dirty="0">
                <a:latin typeface="Arial" pitchFamily="34" charset="0"/>
                <a:cs typeface="Arial" pitchFamily="34" charset="0"/>
              </a:rPr>
              <a:t>Go to </a:t>
            </a:r>
            <a:r>
              <a:rPr lang="en-US" sz="1400" kern="0" dirty="0">
                <a:solidFill>
                  <a:schemeClr val="bg2"/>
                </a:solidFill>
                <a:latin typeface="Arial" pitchFamily="34" charset="0"/>
                <a:cs typeface="Arial" pitchFamily="34" charset="0"/>
                <a:hlinkClick r:id="rId3"/>
              </a:rPr>
              <a:t>http://supplier.ariba.com</a:t>
            </a:r>
            <a:endParaRPr lang="en-US" sz="1400" kern="0" dirty="0">
              <a:solidFill>
                <a:schemeClr val="bg2"/>
              </a:solidFill>
              <a:latin typeface="Arial" pitchFamily="34" charset="0"/>
              <a:cs typeface="Arial" pitchFamily="34" charset="0"/>
            </a:endParaRPr>
          </a:p>
          <a:p>
            <a:pPr marL="0" lvl="2">
              <a:buClr>
                <a:schemeClr val="folHlink"/>
              </a:buClr>
              <a:buSzPct val="100000"/>
              <a:tabLst>
                <a:tab pos="799940" algn="l"/>
              </a:tabLst>
              <a:defRPr/>
            </a:pPr>
            <a:r>
              <a:rPr lang="en-US" sz="1400" kern="0" dirty="0">
                <a:latin typeface="Arial" pitchFamily="34" charset="0"/>
                <a:cs typeface="Arial" pitchFamily="34" charset="0"/>
              </a:rPr>
              <a:t>If you forgot your username or password click on the link </a:t>
            </a:r>
            <a:r>
              <a:rPr lang="en-US" sz="1400" b="1" kern="0" dirty="0">
                <a:latin typeface="Arial" pitchFamily="34" charset="0"/>
                <a:cs typeface="Arial" pitchFamily="34" charset="0"/>
              </a:rPr>
              <a:t>Having trouble logging in?</a:t>
            </a:r>
          </a:p>
        </p:txBody>
      </p:sp>
      <p:sp>
        <p:nvSpPr>
          <p:cNvPr id="15" name="Rectangle 4"/>
          <p:cNvSpPr txBox="1">
            <a:spLocks noChangeArrowheads="1"/>
          </p:cNvSpPr>
          <p:nvPr/>
        </p:nvSpPr>
        <p:spPr bwMode="auto">
          <a:xfrm>
            <a:off x="5788096" y="1928337"/>
            <a:ext cx="4615382" cy="922124"/>
          </a:xfrm>
          <a:prstGeom prst="rect">
            <a:avLst/>
          </a:prstGeom>
          <a:noFill/>
          <a:ln w="9525">
            <a:noFill/>
            <a:miter lim="800000"/>
            <a:headEnd/>
            <a:tailEnd/>
          </a:ln>
        </p:spPr>
        <p:txBody>
          <a:bodyPr/>
          <a:lstStyle/>
          <a:p>
            <a:pPr marL="228554" lvl="2">
              <a:lnSpc>
                <a:spcPct val="80000"/>
              </a:lnSpc>
              <a:spcBef>
                <a:spcPct val="20000"/>
              </a:spcBef>
              <a:buClr>
                <a:schemeClr val="folHlink"/>
              </a:buClr>
              <a:buNone/>
              <a:tabLst>
                <a:tab pos="799940" algn="l"/>
              </a:tabLst>
              <a:defRPr/>
            </a:pPr>
            <a:endParaRPr lang="en-US" sz="1600" kern="0" dirty="0">
              <a:solidFill>
                <a:schemeClr val="bg2"/>
              </a:solidFill>
              <a:latin typeface="+mn-lt"/>
            </a:endParaRPr>
          </a:p>
        </p:txBody>
      </p:sp>
      <p:sp>
        <p:nvSpPr>
          <p:cNvPr id="2" name="Title 1"/>
          <p:cNvSpPr>
            <a:spLocks noGrp="1"/>
          </p:cNvSpPr>
          <p:nvPr>
            <p:ph type="title"/>
          </p:nvPr>
        </p:nvSpPr>
        <p:spPr/>
        <p:txBody>
          <a:bodyPr/>
          <a:lstStyle/>
          <a:p>
            <a:r>
              <a:rPr lang="en-GB" dirty="0"/>
              <a:t>Supplier Support</a:t>
            </a:r>
            <a:endParaRPr lang="en-US" dirty="0"/>
          </a:p>
        </p:txBody>
      </p:sp>
      <p:pic>
        <p:nvPicPr>
          <p:cNvPr id="3" name="Picture 2"/>
          <p:cNvPicPr>
            <a:picLocks noChangeAspect="1"/>
          </p:cNvPicPr>
          <p:nvPr/>
        </p:nvPicPr>
        <p:blipFill>
          <a:blip r:embed="rId4"/>
          <a:stretch>
            <a:fillRect/>
          </a:stretch>
        </p:blipFill>
        <p:spPr>
          <a:xfrm>
            <a:off x="326674" y="2389397"/>
            <a:ext cx="11738890" cy="3877094"/>
          </a:xfrm>
          <a:prstGeom prst="rect">
            <a:avLst/>
          </a:prstGeom>
        </p:spPr>
      </p:pic>
    </p:spTree>
    <p:extLst>
      <p:ext uri="{BB962C8B-B14F-4D97-AF65-F5344CB8AC3E}">
        <p14:creationId xmlns:p14="http://schemas.microsoft.com/office/powerpoint/2010/main" val="3031737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30BFDEC-ECD3-47C3-82F9-84B5B47D2DAF}"/>
              </a:ext>
            </a:extLst>
          </p:cNvPr>
          <p:cNvPicPr>
            <a:picLocks noChangeAspect="1" noChangeArrowheads="1"/>
          </p:cNvPicPr>
          <p:nvPr/>
        </p:nvPicPr>
        <p:blipFill>
          <a:blip r:embed="rId2"/>
          <a:srcRect/>
          <a:stretch/>
        </p:blipFill>
        <p:spPr bwMode="auto">
          <a:xfrm>
            <a:off x="411253" y="413191"/>
            <a:ext cx="11017904" cy="569212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A225D003-B141-4212-A75A-EB2A0BE71FBC}"/>
              </a:ext>
            </a:extLst>
          </p:cNvPr>
          <p:cNvCxnSpPr/>
          <p:nvPr/>
        </p:nvCxnSpPr>
        <p:spPr>
          <a:xfrm flipH="1">
            <a:off x="8729302" y="606664"/>
            <a:ext cx="1958009" cy="1305008"/>
          </a:xfrm>
          <a:prstGeom prst="straightConnector1">
            <a:avLst/>
          </a:prstGeom>
          <a:ln w="38100" cap="rnd" cmpd="sng">
            <a:solidFill>
              <a:srgbClr val="FF0000"/>
            </a:solidFill>
            <a:headEnd type="arrow"/>
            <a:tailEnd type="triangle" w="lg" len="lg"/>
          </a:ln>
          <a:effectLst>
            <a:outerShdw blurRad="152400" dist="317500" dir="5400000" sx="90000" sy="-19000" rotWithShape="0">
              <a:prstClr val="black">
                <a:alpha val="15000"/>
              </a:prstClr>
            </a:outerShdw>
            <a:softEdge rad="0"/>
          </a:effectLst>
        </p:spPr>
        <p:style>
          <a:lnRef idx="1">
            <a:schemeClr val="accent5"/>
          </a:lnRef>
          <a:fillRef idx="0">
            <a:schemeClr val="accent5"/>
          </a:fillRef>
          <a:effectRef idx="0">
            <a:schemeClr val="accent5"/>
          </a:effectRef>
          <a:fontRef idx="minor">
            <a:schemeClr val="tx1"/>
          </a:fontRef>
        </p:style>
      </p:cxnSp>
      <p:sp>
        <p:nvSpPr>
          <p:cNvPr id="5" name="TextBox 4">
            <a:extLst>
              <a:ext uri="{FF2B5EF4-FFF2-40B4-BE49-F238E27FC236}">
                <a16:creationId xmlns:a16="http://schemas.microsoft.com/office/drawing/2014/main" id="{010225D5-73FF-437B-923B-00C8E303F3E0}"/>
              </a:ext>
            </a:extLst>
          </p:cNvPr>
          <p:cNvSpPr txBox="1"/>
          <p:nvPr/>
        </p:nvSpPr>
        <p:spPr>
          <a:xfrm>
            <a:off x="7000176" y="1911672"/>
            <a:ext cx="3101009" cy="861774"/>
          </a:xfrm>
          <a:prstGeom prst="rect">
            <a:avLst/>
          </a:prstGeom>
          <a:solidFill>
            <a:schemeClr val="bg1"/>
          </a:solidFill>
          <a:ln w="28575">
            <a:solidFill>
              <a:srgbClr val="FF0000"/>
            </a:solidFill>
          </a:ln>
        </p:spPr>
        <p:txBody>
          <a:bodyPr wrap="square" lIns="91440" tIns="0" rIns="0" bIns="0" rtlCol="0">
            <a:spAutoFit/>
          </a:bodyPr>
          <a:lstStyle/>
          <a:p>
            <a:pPr fontAlgn="base">
              <a:spcBef>
                <a:spcPts val="600"/>
              </a:spcBef>
              <a:spcAft>
                <a:spcPct val="0"/>
              </a:spcAft>
              <a:buClr>
                <a:srgbClr val="F0AB00"/>
              </a:buClr>
              <a:buSzPct val="80000"/>
            </a:pPr>
            <a:r>
              <a:rPr lang="en-US" sz="1400" b="1" kern="0" dirty="0">
                <a:ea typeface="Arial Unicode MS" pitchFamily="34" charset="-128"/>
                <a:cs typeface="Arial Unicode MS" pitchFamily="34" charset="-128"/>
              </a:rPr>
              <a:t>Click on this symbol from anywhere within your Ariba Network supplier account or at the login page</a:t>
            </a:r>
            <a:endParaRPr lang="en-IN" sz="1400" b="1" kern="0" dirty="0" err="1">
              <a:ea typeface="Arial Unicode MS" pitchFamily="34" charset="-128"/>
              <a:cs typeface="Arial Unicode MS" pitchFamily="34" charset="-128"/>
            </a:endParaRPr>
          </a:p>
        </p:txBody>
      </p:sp>
      <p:sp>
        <p:nvSpPr>
          <p:cNvPr id="2" name="Rectangle 1">
            <a:extLst>
              <a:ext uri="{FF2B5EF4-FFF2-40B4-BE49-F238E27FC236}">
                <a16:creationId xmlns:a16="http://schemas.microsoft.com/office/drawing/2014/main" id="{0D7D82CE-5736-4B6E-B7BD-9FAA17F31045}"/>
              </a:ext>
            </a:extLst>
          </p:cNvPr>
          <p:cNvSpPr/>
          <p:nvPr/>
        </p:nvSpPr>
        <p:spPr bwMode="gray">
          <a:xfrm>
            <a:off x="4624552" y="1671145"/>
            <a:ext cx="756745" cy="147145"/>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id="{9F095C92-E4CF-4CFB-8C3C-16CA3904EAE9}"/>
              </a:ext>
            </a:extLst>
          </p:cNvPr>
          <p:cNvSpPr/>
          <p:nvPr/>
        </p:nvSpPr>
        <p:spPr bwMode="gray">
          <a:xfrm>
            <a:off x="7430814" y="4382814"/>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185DE45F-9F18-4F4F-AB12-62745AC31D0F}"/>
              </a:ext>
            </a:extLst>
          </p:cNvPr>
          <p:cNvSpPr/>
          <p:nvPr/>
        </p:nvSpPr>
        <p:spPr bwMode="gray">
          <a:xfrm>
            <a:off x="7430814" y="5031232"/>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C2AAFE7E-2D8E-40DA-8296-BF277FA1983B}"/>
              </a:ext>
            </a:extLst>
          </p:cNvPr>
          <p:cNvSpPr/>
          <p:nvPr/>
        </p:nvSpPr>
        <p:spPr bwMode="gray">
          <a:xfrm>
            <a:off x="7430814" y="5679650"/>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659D0872-3EED-4F3C-9D0E-5DBD7F7459F6}"/>
              </a:ext>
            </a:extLst>
          </p:cNvPr>
          <p:cNvSpPr/>
          <p:nvPr/>
        </p:nvSpPr>
        <p:spPr bwMode="gray">
          <a:xfrm>
            <a:off x="2916621" y="3568262"/>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144370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02A425-D36C-4DFF-BB4F-431BCB5427D4}"/>
              </a:ext>
            </a:extLst>
          </p:cNvPr>
          <p:cNvPicPr>
            <a:picLocks noChangeAspect="1"/>
          </p:cNvPicPr>
          <p:nvPr/>
        </p:nvPicPr>
        <p:blipFill>
          <a:blip r:embed="rId2"/>
          <a:srcRect/>
          <a:stretch/>
        </p:blipFill>
        <p:spPr>
          <a:xfrm>
            <a:off x="267950" y="379458"/>
            <a:ext cx="11071250" cy="5767865"/>
          </a:xfrm>
          <a:prstGeom prst="rect">
            <a:avLst/>
          </a:prstGeom>
        </p:spPr>
      </p:pic>
      <p:sp>
        <p:nvSpPr>
          <p:cNvPr id="3" name="Rectangle 2">
            <a:extLst>
              <a:ext uri="{FF2B5EF4-FFF2-40B4-BE49-F238E27FC236}">
                <a16:creationId xmlns:a16="http://schemas.microsoft.com/office/drawing/2014/main" id="{AF79681C-FC3E-4C4B-9D67-44AEF5B5A1AD}"/>
              </a:ext>
            </a:extLst>
          </p:cNvPr>
          <p:cNvSpPr/>
          <p:nvPr/>
        </p:nvSpPr>
        <p:spPr bwMode="gray">
          <a:xfrm>
            <a:off x="9364458" y="1407590"/>
            <a:ext cx="1572561" cy="337930"/>
          </a:xfrm>
          <a:prstGeom prst="rect">
            <a:avLst/>
          </a:prstGeom>
          <a:noFill/>
          <a:ln w="34925" cmpd="sng"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20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4" name="Straight Arrow Connector 3">
            <a:extLst>
              <a:ext uri="{FF2B5EF4-FFF2-40B4-BE49-F238E27FC236}">
                <a16:creationId xmlns:a16="http://schemas.microsoft.com/office/drawing/2014/main" id="{1C576013-B40E-4284-84FC-892022713A18}"/>
              </a:ext>
            </a:extLst>
          </p:cNvPr>
          <p:cNvCxnSpPr/>
          <p:nvPr/>
        </p:nvCxnSpPr>
        <p:spPr>
          <a:xfrm flipH="1">
            <a:off x="8114306" y="1576555"/>
            <a:ext cx="1250152" cy="1013792"/>
          </a:xfrm>
          <a:prstGeom prst="straightConnector1">
            <a:avLst/>
          </a:prstGeom>
          <a:ln w="3175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3D20C45A-82DE-40EF-AF8B-0C37D507C9FF}"/>
              </a:ext>
            </a:extLst>
          </p:cNvPr>
          <p:cNvSpPr txBox="1"/>
          <p:nvPr/>
        </p:nvSpPr>
        <p:spPr>
          <a:xfrm>
            <a:off x="7582562" y="2590347"/>
            <a:ext cx="1063487" cy="430887"/>
          </a:xfrm>
          <a:prstGeom prst="rect">
            <a:avLst/>
          </a:prstGeom>
          <a:solidFill>
            <a:schemeClr val="bg1"/>
          </a:solidFill>
          <a:ln w="31750">
            <a:solidFill>
              <a:srgbClr val="FF0000"/>
            </a:solidFill>
          </a:ln>
        </p:spPr>
        <p:txBody>
          <a:bodyPr wrap="square" lIns="91440" tIns="0" rIns="0" bIns="0" rtlCol="0">
            <a:spAutoFit/>
          </a:bodyPr>
          <a:lstStyle/>
          <a:p>
            <a:pPr fontAlgn="base">
              <a:spcBef>
                <a:spcPts val="600"/>
              </a:spcBef>
              <a:spcAft>
                <a:spcPct val="0"/>
              </a:spcAft>
              <a:buClr>
                <a:srgbClr val="F0AB00"/>
              </a:buClr>
              <a:buSzPct val="80000"/>
            </a:pPr>
            <a:r>
              <a:rPr lang="en-US" sz="1400" b="1" kern="0" dirty="0">
                <a:ea typeface="Arial Unicode MS" pitchFamily="34" charset="-128"/>
                <a:cs typeface="Arial Unicode MS" pitchFamily="34" charset="-128"/>
              </a:rPr>
              <a:t>Click on “Support”</a:t>
            </a:r>
            <a:endParaRPr lang="en-IN" sz="1400" b="1" kern="0" dirty="0" err="1">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742FC0F0-1D8F-4901-B8E3-FB32FF8402B7}"/>
              </a:ext>
            </a:extLst>
          </p:cNvPr>
          <p:cNvSpPr/>
          <p:nvPr/>
        </p:nvSpPr>
        <p:spPr bwMode="gray">
          <a:xfrm>
            <a:off x="6358759" y="4424856"/>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7">
            <a:extLst>
              <a:ext uri="{FF2B5EF4-FFF2-40B4-BE49-F238E27FC236}">
                <a16:creationId xmlns:a16="http://schemas.microsoft.com/office/drawing/2014/main" id="{7AD01204-BCA9-4A59-80AE-914281AE047B}"/>
              </a:ext>
            </a:extLst>
          </p:cNvPr>
          <p:cNvSpPr/>
          <p:nvPr/>
        </p:nvSpPr>
        <p:spPr bwMode="gray">
          <a:xfrm>
            <a:off x="6358759" y="5044966"/>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EEB95875-585D-4336-A6F7-9E2DAAFC06D5}"/>
              </a:ext>
            </a:extLst>
          </p:cNvPr>
          <p:cNvSpPr/>
          <p:nvPr/>
        </p:nvSpPr>
        <p:spPr bwMode="gray">
          <a:xfrm>
            <a:off x="6358759" y="5738648"/>
            <a:ext cx="557048" cy="136634"/>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A648C32E-1473-446A-9487-1D00DB8086E5}"/>
              </a:ext>
            </a:extLst>
          </p:cNvPr>
          <p:cNvSpPr/>
          <p:nvPr/>
        </p:nvSpPr>
        <p:spPr bwMode="gray">
          <a:xfrm>
            <a:off x="1881351" y="3626069"/>
            <a:ext cx="641131" cy="84082"/>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A678E68F-027C-4EB8-B6BD-724872E2F3C0}"/>
              </a:ext>
            </a:extLst>
          </p:cNvPr>
          <p:cNvSpPr/>
          <p:nvPr/>
        </p:nvSpPr>
        <p:spPr bwMode="gray">
          <a:xfrm>
            <a:off x="3523821" y="1660634"/>
            <a:ext cx="711848" cy="153203"/>
          </a:xfrm>
          <a:prstGeom prst="rect">
            <a:avLst/>
          </a:prstGeom>
          <a:solidFill>
            <a:schemeClr val="bg2"/>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94438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9DAAFA-580B-4B25-82DD-8CADE99A75BF}"/>
              </a:ext>
            </a:extLst>
          </p:cNvPr>
          <p:cNvPicPr>
            <a:picLocks noChangeAspect="1"/>
          </p:cNvPicPr>
          <p:nvPr/>
        </p:nvPicPr>
        <p:blipFill>
          <a:blip r:embed="rId2"/>
          <a:stretch>
            <a:fillRect/>
          </a:stretch>
        </p:blipFill>
        <p:spPr>
          <a:xfrm>
            <a:off x="465407" y="509384"/>
            <a:ext cx="11264361" cy="5839232"/>
          </a:xfrm>
          <a:prstGeom prst="rect">
            <a:avLst/>
          </a:prstGeom>
        </p:spPr>
      </p:pic>
      <p:pic>
        <p:nvPicPr>
          <p:cNvPr id="3" name="Picture 2">
            <a:extLst>
              <a:ext uri="{FF2B5EF4-FFF2-40B4-BE49-F238E27FC236}">
                <a16:creationId xmlns:a16="http://schemas.microsoft.com/office/drawing/2014/main" id="{E0E8962E-1BDC-4252-8911-ED57988E26BB}"/>
              </a:ext>
            </a:extLst>
          </p:cNvPr>
          <p:cNvPicPr>
            <a:picLocks noChangeAspect="1"/>
          </p:cNvPicPr>
          <p:nvPr/>
        </p:nvPicPr>
        <p:blipFill>
          <a:blip r:embed="rId3"/>
          <a:srcRect/>
          <a:stretch/>
        </p:blipFill>
        <p:spPr>
          <a:xfrm>
            <a:off x="125260" y="325677"/>
            <a:ext cx="11899725" cy="6075123"/>
          </a:xfrm>
          <a:prstGeom prst="rect">
            <a:avLst/>
          </a:prstGeom>
        </p:spPr>
      </p:pic>
      <p:sp>
        <p:nvSpPr>
          <p:cNvPr id="4" name="Rectangle 3">
            <a:extLst>
              <a:ext uri="{FF2B5EF4-FFF2-40B4-BE49-F238E27FC236}">
                <a16:creationId xmlns:a16="http://schemas.microsoft.com/office/drawing/2014/main" id="{C9F662A2-E2B9-4F83-8187-E88A93C30ECE}"/>
              </a:ext>
            </a:extLst>
          </p:cNvPr>
          <p:cNvSpPr/>
          <p:nvPr/>
        </p:nvSpPr>
        <p:spPr bwMode="gray">
          <a:xfrm>
            <a:off x="237995" y="450937"/>
            <a:ext cx="4997884" cy="425885"/>
          </a:xfrm>
          <a:prstGeom prst="rect">
            <a:avLst/>
          </a:prstGeom>
          <a:noFill/>
          <a:ln w="28575"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20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6" name="Straight Arrow Connector 5">
            <a:extLst>
              <a:ext uri="{FF2B5EF4-FFF2-40B4-BE49-F238E27FC236}">
                <a16:creationId xmlns:a16="http://schemas.microsoft.com/office/drawing/2014/main" id="{0218E7F5-B17A-41E1-BBD3-ADA43EA4256D}"/>
              </a:ext>
            </a:extLst>
          </p:cNvPr>
          <p:cNvCxnSpPr>
            <a:cxnSpLocks/>
          </p:cNvCxnSpPr>
          <p:nvPr/>
        </p:nvCxnSpPr>
        <p:spPr>
          <a:xfrm>
            <a:off x="576197" y="876822"/>
            <a:ext cx="0" cy="75156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656725A-8C64-49CB-A2F6-1A6B9FD1485C}"/>
              </a:ext>
            </a:extLst>
          </p:cNvPr>
          <p:cNvSpPr txBox="1"/>
          <p:nvPr/>
        </p:nvSpPr>
        <p:spPr>
          <a:xfrm>
            <a:off x="375781" y="1678488"/>
            <a:ext cx="2091846" cy="646331"/>
          </a:xfrm>
          <a:prstGeom prst="rect">
            <a:avLst/>
          </a:prstGeom>
          <a:solidFill>
            <a:schemeClr val="bg1"/>
          </a:solidFill>
          <a:ln w="38100">
            <a:solidFill>
              <a:srgbClr val="FF0000"/>
            </a:solidFill>
          </a:ln>
        </p:spPr>
        <p:txBody>
          <a:bodyPr wrap="square" lIns="91440" tIns="0" rIns="0" bIns="0" rtlCol="0">
            <a:spAutoFit/>
          </a:bodyPr>
          <a:lstStyle/>
          <a:p>
            <a:pPr fontAlgn="base">
              <a:spcBef>
                <a:spcPts val="600"/>
              </a:spcBef>
              <a:spcAft>
                <a:spcPct val="0"/>
              </a:spcAft>
              <a:buClr>
                <a:srgbClr val="F0AB00"/>
              </a:buClr>
              <a:buSzPct val="80000"/>
            </a:pPr>
            <a:r>
              <a:rPr lang="en-US" sz="1400" b="1" kern="0" dirty="0">
                <a:ea typeface="Arial Unicode MS" pitchFamily="34" charset="-128"/>
                <a:cs typeface="Arial Unicode MS" pitchFamily="34" charset="-128"/>
              </a:rPr>
              <a:t>Enter a topic that you would like assistance with into the search bar</a:t>
            </a:r>
            <a:endParaRPr lang="en-IN" sz="1400" b="1" kern="0" dirty="0" err="1">
              <a:ea typeface="Arial Unicode MS" pitchFamily="34" charset="-128"/>
              <a:cs typeface="Arial Unicode MS" pitchFamily="34" charset="-128"/>
            </a:endParaRPr>
          </a:p>
        </p:txBody>
      </p:sp>
      <p:sp>
        <p:nvSpPr>
          <p:cNvPr id="9" name="TextBox 8">
            <a:extLst>
              <a:ext uri="{FF2B5EF4-FFF2-40B4-BE49-F238E27FC236}">
                <a16:creationId xmlns:a16="http://schemas.microsoft.com/office/drawing/2014/main" id="{C784847D-DECB-46EA-AA3B-8DB76B3D44DC}"/>
              </a:ext>
            </a:extLst>
          </p:cNvPr>
          <p:cNvSpPr txBox="1"/>
          <p:nvPr/>
        </p:nvSpPr>
        <p:spPr>
          <a:xfrm>
            <a:off x="6097587" y="3429000"/>
            <a:ext cx="4070959" cy="646331"/>
          </a:xfrm>
          <a:prstGeom prst="rect">
            <a:avLst/>
          </a:prstGeom>
          <a:solidFill>
            <a:schemeClr val="bg1"/>
          </a:solidFill>
          <a:ln w="38100">
            <a:solidFill>
              <a:srgbClr val="FF0000"/>
            </a:solidFill>
          </a:ln>
        </p:spPr>
        <p:txBody>
          <a:bodyPr wrap="square" lIns="91440" tIns="0" rIns="0" bIns="0" rtlCol="0">
            <a:spAutoFit/>
          </a:bodyPr>
          <a:lstStyle/>
          <a:p>
            <a:pPr fontAlgn="base">
              <a:spcBef>
                <a:spcPts val="600"/>
              </a:spcBef>
              <a:spcAft>
                <a:spcPct val="0"/>
              </a:spcAft>
              <a:buClr>
                <a:srgbClr val="F0AB00"/>
              </a:buClr>
              <a:buSzPct val="80000"/>
            </a:pPr>
            <a:r>
              <a:rPr lang="en-US" sz="1400" b="1" kern="0" dirty="0">
                <a:ea typeface="Arial Unicode MS" pitchFamily="34" charset="-128"/>
                <a:cs typeface="Arial Unicode MS" pitchFamily="34" charset="-128"/>
              </a:rPr>
              <a:t>Intro questions may appear, providing additional information based on your search term.</a:t>
            </a:r>
            <a:endParaRPr lang="en-IN" sz="1400" b="1"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384927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449059-DAB6-496E-BF03-52204D73F081}"/>
              </a:ext>
            </a:extLst>
          </p:cNvPr>
          <p:cNvPicPr>
            <a:picLocks noChangeAspect="1"/>
          </p:cNvPicPr>
          <p:nvPr/>
        </p:nvPicPr>
        <p:blipFill>
          <a:blip r:embed="rId2"/>
          <a:srcRect/>
          <a:stretch/>
        </p:blipFill>
        <p:spPr>
          <a:xfrm>
            <a:off x="462171" y="562844"/>
            <a:ext cx="11442994" cy="5732312"/>
          </a:xfrm>
          <a:prstGeom prst="rect">
            <a:avLst/>
          </a:prstGeom>
        </p:spPr>
      </p:pic>
      <p:sp>
        <p:nvSpPr>
          <p:cNvPr id="3" name="Rectangle 2">
            <a:extLst>
              <a:ext uri="{FF2B5EF4-FFF2-40B4-BE49-F238E27FC236}">
                <a16:creationId xmlns:a16="http://schemas.microsoft.com/office/drawing/2014/main" id="{6AD51635-3E07-4917-B129-DA6F0CBEA772}"/>
              </a:ext>
            </a:extLst>
          </p:cNvPr>
          <p:cNvSpPr/>
          <p:nvPr/>
        </p:nvSpPr>
        <p:spPr bwMode="gray">
          <a:xfrm>
            <a:off x="539015" y="4597052"/>
            <a:ext cx="11366150" cy="1728592"/>
          </a:xfrm>
          <a:prstGeom prst="rect">
            <a:avLst/>
          </a:prstGeom>
          <a:noFill/>
          <a:ln w="381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65EED9A4-B584-4C7E-A252-41F13975ED06}"/>
              </a:ext>
            </a:extLst>
          </p:cNvPr>
          <p:cNvSpPr txBox="1"/>
          <p:nvPr/>
        </p:nvSpPr>
        <p:spPr>
          <a:xfrm>
            <a:off x="7943804" y="119743"/>
            <a:ext cx="4070959" cy="646331"/>
          </a:xfrm>
          <a:prstGeom prst="rect">
            <a:avLst/>
          </a:prstGeom>
          <a:solidFill>
            <a:schemeClr val="bg1"/>
          </a:solidFill>
          <a:ln w="38100">
            <a:solidFill>
              <a:srgbClr val="FF0000"/>
            </a:solidFill>
          </a:ln>
        </p:spPr>
        <p:txBody>
          <a:bodyPr wrap="square" lIns="91440" tIns="0" rIns="0" bIns="0" rtlCol="0">
            <a:spAutoFit/>
          </a:bodyPr>
          <a:lstStyle/>
          <a:p>
            <a:pPr fontAlgn="base">
              <a:spcBef>
                <a:spcPts val="600"/>
              </a:spcBef>
              <a:spcAft>
                <a:spcPct val="0"/>
              </a:spcAft>
              <a:buClr>
                <a:srgbClr val="F0AB00"/>
              </a:buClr>
              <a:buSzPct val="80000"/>
            </a:pPr>
            <a:r>
              <a:rPr lang="en-US" sz="1400" b="1" kern="0" dirty="0">
                <a:ea typeface="Arial Unicode MS" pitchFamily="34" charset="-128"/>
                <a:cs typeface="Arial Unicode MS" pitchFamily="34" charset="-128"/>
              </a:rPr>
              <a:t>Clicking “Yes” will display additional instructions and hyperlinks that may help to resolve your issue.</a:t>
            </a:r>
            <a:endParaRPr lang="en-IN" sz="1400" b="1" kern="0" dirty="0" err="1">
              <a:ea typeface="Arial Unicode MS" pitchFamily="34" charset="-128"/>
              <a:cs typeface="Arial Unicode MS" pitchFamily="34" charset="-128"/>
            </a:endParaRPr>
          </a:p>
        </p:txBody>
      </p:sp>
      <p:cxnSp>
        <p:nvCxnSpPr>
          <p:cNvPr id="6" name="Straight Arrow Connector 5">
            <a:extLst>
              <a:ext uri="{FF2B5EF4-FFF2-40B4-BE49-F238E27FC236}">
                <a16:creationId xmlns:a16="http://schemas.microsoft.com/office/drawing/2014/main" id="{841CF52A-67C7-4172-8E11-46BB0891833A}"/>
              </a:ext>
            </a:extLst>
          </p:cNvPr>
          <p:cNvCxnSpPr/>
          <p:nvPr/>
        </p:nvCxnSpPr>
        <p:spPr>
          <a:xfrm>
            <a:off x="10589623" y="783771"/>
            <a:ext cx="60960" cy="3813281"/>
          </a:xfrm>
          <a:prstGeom prst="straightConnector1">
            <a:avLst/>
          </a:prstGeom>
          <a:ln w="25400">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272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CFAEFC-6C91-45B6-B7EC-B2BE75A20FC7}"/>
              </a:ext>
            </a:extLst>
          </p:cNvPr>
          <p:cNvPicPr>
            <a:picLocks noChangeAspect="1"/>
          </p:cNvPicPr>
          <p:nvPr/>
        </p:nvPicPr>
        <p:blipFill>
          <a:blip r:embed="rId2"/>
          <a:srcRect/>
          <a:stretch/>
        </p:blipFill>
        <p:spPr>
          <a:xfrm>
            <a:off x="620774" y="356610"/>
            <a:ext cx="10953630" cy="5897560"/>
          </a:xfrm>
          <a:prstGeom prst="rect">
            <a:avLst/>
          </a:prstGeom>
        </p:spPr>
      </p:pic>
      <p:cxnSp>
        <p:nvCxnSpPr>
          <p:cNvPr id="3" name="Straight Arrow Connector 2">
            <a:extLst>
              <a:ext uri="{FF2B5EF4-FFF2-40B4-BE49-F238E27FC236}">
                <a16:creationId xmlns:a16="http://schemas.microsoft.com/office/drawing/2014/main" id="{D00E45A7-DF14-410B-AD3E-DEA39AA81553}"/>
              </a:ext>
            </a:extLst>
          </p:cNvPr>
          <p:cNvCxnSpPr/>
          <p:nvPr/>
        </p:nvCxnSpPr>
        <p:spPr>
          <a:xfrm flipH="1">
            <a:off x="7517594" y="3305390"/>
            <a:ext cx="1415441" cy="1603332"/>
          </a:xfrm>
          <a:prstGeom prst="straightConnector1">
            <a:avLst/>
          </a:prstGeom>
          <a:ln w="28575">
            <a:solidFill>
              <a:srgbClr val="FF0000"/>
            </a:solidFill>
            <a:headEnd type="arrow"/>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24A179-3656-4BA4-AED3-4C9FC2ED72E6}"/>
              </a:ext>
            </a:extLst>
          </p:cNvPr>
          <p:cNvSpPr txBox="1"/>
          <p:nvPr/>
        </p:nvSpPr>
        <p:spPr>
          <a:xfrm>
            <a:off x="2505557" y="3089946"/>
            <a:ext cx="9068844" cy="215444"/>
          </a:xfrm>
          <a:prstGeom prst="rect">
            <a:avLst/>
          </a:prstGeom>
          <a:solidFill>
            <a:schemeClr val="bg1"/>
          </a:solidFill>
          <a:ln w="38100">
            <a:solidFill>
              <a:srgbClr val="FF0000"/>
            </a:solidFill>
          </a:ln>
        </p:spPr>
        <p:txBody>
          <a:bodyPr wrap="square" lIns="91440" tIns="0" rIns="0" bIns="0" rtlCol="0">
            <a:spAutoFit/>
          </a:bodyPr>
          <a:lstStyle/>
          <a:p>
            <a:pPr fontAlgn="base">
              <a:spcBef>
                <a:spcPts val="600"/>
              </a:spcBef>
              <a:spcAft>
                <a:spcPct val="0"/>
              </a:spcAft>
              <a:buClr>
                <a:srgbClr val="F0AB00"/>
              </a:buClr>
              <a:buSzPct val="80000"/>
            </a:pPr>
            <a:r>
              <a:rPr lang="en-US" sz="1400" b="1" kern="0" dirty="0">
                <a:ea typeface="Arial Unicode MS" pitchFamily="34" charset="-128"/>
                <a:cs typeface="Arial Unicode MS" pitchFamily="34" charset="-128"/>
              </a:rPr>
              <a:t>Clicking “</a:t>
            </a:r>
            <a:r>
              <a:rPr lang="en-US" sz="1400" b="1" kern="0" dirty="0" err="1">
                <a:ea typeface="Arial Unicode MS" pitchFamily="34" charset="-128"/>
                <a:cs typeface="Arial Unicode MS" pitchFamily="34" charset="-128"/>
              </a:rPr>
              <a:t>No”will</a:t>
            </a:r>
            <a:r>
              <a:rPr lang="en-US" sz="1400" b="1" kern="0" dirty="0">
                <a:ea typeface="Arial Unicode MS" pitchFamily="34" charset="-128"/>
                <a:cs typeface="Arial Unicode MS" pitchFamily="34" charset="-128"/>
              </a:rPr>
              <a:t> present another question or hyperlinks that will help to proceed in different way.</a:t>
            </a:r>
            <a:endParaRPr lang="en-IN" sz="1400" b="1"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772223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6A90F-4B62-44FB-99FE-B8763532D9CE}"/>
              </a:ext>
            </a:extLst>
          </p:cNvPr>
          <p:cNvPicPr>
            <a:picLocks noChangeAspect="1"/>
          </p:cNvPicPr>
          <p:nvPr/>
        </p:nvPicPr>
        <p:blipFill>
          <a:blip r:embed="rId2"/>
          <a:srcRect/>
          <a:stretch/>
        </p:blipFill>
        <p:spPr>
          <a:xfrm>
            <a:off x="403204" y="893479"/>
            <a:ext cx="11388768" cy="5071043"/>
          </a:xfrm>
          <a:prstGeom prst="rect">
            <a:avLst/>
          </a:prstGeom>
        </p:spPr>
      </p:pic>
      <p:sp>
        <p:nvSpPr>
          <p:cNvPr id="2" name="Rectangle 1">
            <a:extLst>
              <a:ext uri="{FF2B5EF4-FFF2-40B4-BE49-F238E27FC236}">
                <a16:creationId xmlns:a16="http://schemas.microsoft.com/office/drawing/2014/main" id="{74B01983-9F7D-4ACA-97D5-1104ED6EFC37}"/>
              </a:ext>
            </a:extLst>
          </p:cNvPr>
          <p:cNvSpPr/>
          <p:nvPr/>
        </p:nvSpPr>
        <p:spPr bwMode="gray">
          <a:xfrm>
            <a:off x="357051" y="5617029"/>
            <a:ext cx="1672046" cy="357051"/>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TextBox 2">
            <a:extLst>
              <a:ext uri="{FF2B5EF4-FFF2-40B4-BE49-F238E27FC236}">
                <a16:creationId xmlns:a16="http://schemas.microsoft.com/office/drawing/2014/main" id="{5F52B7C7-0BB9-4DC3-A4B3-5DE8738AD1FD}"/>
              </a:ext>
            </a:extLst>
          </p:cNvPr>
          <p:cNvSpPr txBox="1"/>
          <p:nvPr/>
        </p:nvSpPr>
        <p:spPr>
          <a:xfrm>
            <a:off x="8630194" y="992777"/>
            <a:ext cx="2943497" cy="646331"/>
          </a:xfrm>
          <a:prstGeom prst="rect">
            <a:avLst/>
          </a:prstGeom>
          <a:solidFill>
            <a:schemeClr val="bg1"/>
          </a:solidFill>
          <a:ln w="28575">
            <a:solidFill>
              <a:srgbClr val="FF0000"/>
            </a:solidFill>
          </a:ln>
        </p:spPr>
        <p:txBody>
          <a:bodyPr wrap="square" lIns="91440" tIns="0" rIns="0" bIns="0" rtlCol="0">
            <a:spAutoFit/>
          </a:bodyPr>
          <a:lstStyle/>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Certain search terms may not provide any intro questions and links to proceed further.</a:t>
            </a:r>
            <a:endParaRPr lang="en-IN" sz="1400" b="1"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1830730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9522FA-7127-2BB7-8D55-DDD39D38A635}"/>
              </a:ext>
            </a:extLst>
          </p:cNvPr>
          <p:cNvSpPr>
            <a:spLocks noGrp="1"/>
          </p:cNvSpPr>
          <p:nvPr>
            <p:ph type="title"/>
          </p:nvPr>
        </p:nvSpPr>
        <p:spPr/>
        <p:txBody>
          <a:bodyPr/>
          <a:lstStyle/>
          <a:p>
            <a:r>
              <a:rPr lang="en-US" dirty="0"/>
              <a:t>Thank you.</a:t>
            </a:r>
          </a:p>
        </p:txBody>
      </p:sp>
      <p:sp>
        <p:nvSpPr>
          <p:cNvPr id="15" name="Copyright Placeholder" descr="{&quot;templafy&quot;:{&quot;id&quot;:&quot;ba9fff8e-a26f-4604-9418-39eec7243848&quot;}}">
            <a:extLst>
              <a:ext uri="{FF2B5EF4-FFF2-40B4-BE49-F238E27FC236}">
                <a16:creationId xmlns:a16="http://schemas.microsoft.com/office/drawing/2014/main" id="{76EF6016-41CF-716C-8FDC-37B4A48F41BB}"/>
              </a:ext>
            </a:extLst>
          </p:cNvPr>
          <p:cNvSpPr txBox="1">
            <a:spLocks/>
          </p:cNvSpPr>
          <p:nvPr/>
        </p:nvSpPr>
        <p:spPr>
          <a:xfrm>
            <a:off x="505457" y="6536751"/>
            <a:ext cx="10152956" cy="138498"/>
          </a:xfrm>
          <a:prstGeom prst="rect">
            <a:avLst/>
          </a:prstGeom>
          <a:solidFill>
            <a:schemeClr val="bg1"/>
          </a:solidFill>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dirty="0">
                <a:latin typeface="Arial" panose="020B0604020202020204" pitchFamily="34" charset="0"/>
                <a:cs typeface="Arial" panose="020B0604020202020204" pitchFamily="34" charset="0"/>
              </a:rPr>
              <a:t>© </a:t>
            </a:r>
            <a:r>
              <a:rPr lang="en-GB" dirty="0">
                <a:solidFill>
                  <a:srgbClr val="212121"/>
                </a:solidFill>
                <a:latin typeface="Calibri" panose="020F0502020204030204" pitchFamily="34" charset="0"/>
              </a:rPr>
              <a:t>2023 SAP SE or an SAP affiliate company. All rights reserved. See Legal Notice on</a:t>
            </a:r>
            <a:r>
              <a:rPr lang="en-GB" dirty="0">
                <a:latin typeface="Calibri" panose="020F0502020204030204" pitchFamily="34" charset="0"/>
              </a:rPr>
              <a:t> www.sap.com/legal-notice for use terms</a:t>
            </a:r>
            <a:r>
              <a:rPr lang="en-GB" dirty="0">
                <a:solidFill>
                  <a:srgbClr val="212121"/>
                </a:solidFill>
                <a:latin typeface="Calibri" panose="020F0502020204030204" pitchFamily="34" charset="0"/>
              </a:rPr>
              <a:t>, disclaimers, disclosures, or restrictions related to this material.</a:t>
            </a: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7EEF50-3CE7-4E87-65BF-9C72EA305D1D}"/>
              </a:ext>
              <a:ext uri="{C183D7F6-B498-43B3-948B-1728B52AA6E4}">
                <adec:decorative xmlns:adec="http://schemas.microsoft.com/office/drawing/2017/decorative" val="1"/>
              </a:ext>
            </a:extLst>
          </p:cNvPr>
          <p:cNvSpPr/>
          <p:nvPr/>
        </p:nvSpPr>
        <p:spPr bwMode="gray">
          <a:xfrm>
            <a:off x="10254297" y="6423660"/>
            <a:ext cx="1939290" cy="434340"/>
          </a:xfrm>
          <a:prstGeom prst="rect">
            <a:avLst/>
          </a:prstGeom>
          <a:solidFill>
            <a:schemeClr val="bg1"/>
          </a:solidFill>
          <a:ln w="2540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ea typeface="Arial Unicode MS" pitchFamily="34" charset="-128"/>
              <a:cs typeface="Arial Unicode MS" pitchFamily="34" charset="-128"/>
            </a:endParaRPr>
          </a:p>
        </p:txBody>
      </p:sp>
      <p:sp>
        <p:nvSpPr>
          <p:cNvPr id="3" name="Rectangle 2">
            <a:extLst>
              <a:ext uri="{FF2B5EF4-FFF2-40B4-BE49-F238E27FC236}">
                <a16:creationId xmlns:a16="http://schemas.microsoft.com/office/drawing/2014/main" id="{69C175CC-F18A-4264-A61B-E470A9FF3993}"/>
              </a:ext>
            </a:extLst>
          </p:cNvPr>
          <p:cNvSpPr/>
          <p:nvPr/>
        </p:nvSpPr>
        <p:spPr bwMode="gray">
          <a:xfrm>
            <a:off x="317500" y="2573149"/>
            <a:ext cx="2578100" cy="991802"/>
          </a:xfrm>
          <a:prstGeom prst="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Tree>
    <p:custDataLst>
      <p:custData r:id="rId1"/>
      <p:custData r:id="rId2"/>
    </p:custDataLst>
    <p:extLst>
      <p:ext uri="{BB962C8B-B14F-4D97-AF65-F5344CB8AC3E}">
        <p14:creationId xmlns:p14="http://schemas.microsoft.com/office/powerpoint/2010/main" val="2190943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CSV Invoice Overview</a:t>
            </a:r>
            <a:endParaRPr lang="en-US" dirty="0"/>
          </a:p>
        </p:txBody>
      </p:sp>
      <p:sp>
        <p:nvSpPr>
          <p:cNvPr id="3" name="Text Placeholder 2"/>
          <p:cNvSpPr>
            <a:spLocks noGrp="1"/>
          </p:cNvSpPr>
          <p:nvPr>
            <p:ph type="body" sz="quarter" idx="10"/>
          </p:nvPr>
        </p:nvSpPr>
        <p:spPr/>
        <p:txBody>
          <a:bodyPr/>
          <a:lstStyle/>
          <a:p>
            <a:pPr marL="285750" indent="-285750">
              <a:buFont typeface="Arial" panose="020B0604020202020204" pitchFamily="34" charset="0"/>
              <a:buChar char="•"/>
            </a:pPr>
            <a:r>
              <a:rPr lang="en-GB" dirty="0"/>
              <a:t>CSV stands for Comma Separated Value/Variable file.</a:t>
            </a:r>
            <a:br>
              <a:rPr lang="en-GB" dirty="0"/>
            </a:br>
            <a:r>
              <a:rPr lang="en-GB" b="0" dirty="0"/>
              <a:t>It represents structured way of data stored as plain text file.</a:t>
            </a:r>
          </a:p>
          <a:p>
            <a:pPr marL="285750" indent="-285750">
              <a:buFont typeface="Arial" panose="020B0604020202020204" pitchFamily="34" charset="0"/>
              <a:buChar char="•"/>
            </a:pPr>
            <a:r>
              <a:rPr lang="en-US" dirty="0"/>
              <a:t>CSV Invoice Upload</a:t>
            </a:r>
            <a:br>
              <a:rPr lang="en-US" b="0" dirty="0"/>
            </a:br>
            <a:r>
              <a:rPr lang="en-US" b="0" dirty="0"/>
              <a:t>Supports the transfer, transformation and loading of comma delimited files (CSV) representing a Supplier’s invoices to be rendered as cXML invoices for their Customers.</a:t>
            </a:r>
            <a:br>
              <a:rPr lang="en-US" b="0" dirty="0"/>
            </a:br>
            <a:br>
              <a:rPr lang="en-US" b="0" dirty="0"/>
            </a:br>
            <a:r>
              <a:rPr lang="en-US" b="0" dirty="0"/>
              <a:t>Provides an effective means for Suppliers with a large number of invoices to submit these to their Ariba customers electronically when they do not have the immediate means to provide these via cXML or EDI directly.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CSV Invoice Scope</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428386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CSV Invoice Scope</a:t>
            </a:r>
            <a:endParaRPr lang="en-US" b="0" dirty="0"/>
          </a:p>
        </p:txBody>
      </p:sp>
      <p:sp>
        <p:nvSpPr>
          <p:cNvPr id="3" name="Text Placeholder 2"/>
          <p:cNvSpPr>
            <a:spLocks noGrp="1"/>
          </p:cNvSpPr>
          <p:nvPr>
            <p:ph type="body" sz="quarter" idx="10"/>
          </p:nvPr>
        </p:nvSpPr>
        <p:spPr>
          <a:xfrm>
            <a:off x="100540" y="1479666"/>
            <a:ext cx="11767324" cy="4602048"/>
          </a:xfrm>
        </p:spPr>
        <p:txBody>
          <a:bodyPr/>
          <a:lstStyle/>
          <a:p>
            <a:pPr lvl="2" indent="0">
              <a:buNone/>
            </a:pPr>
            <a:r>
              <a:rPr lang="en-US" b="1" dirty="0"/>
              <a:t>Cargill supports the following CSV invoice types:</a:t>
            </a:r>
          </a:p>
          <a:p>
            <a:pPr marL="465750" lvl="2" indent="-285750"/>
            <a:r>
              <a:rPr lang="en-US" b="1" dirty="0"/>
              <a:t>PO Invoices: </a:t>
            </a:r>
            <a:r>
              <a:rPr lang="en-US" dirty="0"/>
              <a:t>invoices against purchase order where the purchase order was received through Ariba Network.</a:t>
            </a:r>
          </a:p>
          <a:p>
            <a:pPr marL="465750" lvl="2" indent="-285750"/>
            <a:r>
              <a:rPr lang="en-US" b="1" dirty="0"/>
              <a:t>Line Level Credit Memo Invoices</a:t>
            </a:r>
            <a:r>
              <a:rPr lang="en-US" dirty="0"/>
              <a:t>: invoices issued with negative amount against previously issued PO invoices.</a:t>
            </a:r>
          </a:p>
          <a:p>
            <a:pPr marL="465750" lvl="2" indent="-285750"/>
            <a:r>
              <a:rPr lang="en-US" b="1" dirty="0"/>
              <a:t>Material Invoices</a:t>
            </a:r>
            <a:r>
              <a:rPr lang="en-US" dirty="0"/>
              <a:t>: Invoices against Material PO</a:t>
            </a:r>
          </a:p>
          <a:p>
            <a:pPr marL="465750" lvl="2" indent="-285750"/>
            <a:r>
              <a:rPr lang="en-US" b="1" dirty="0"/>
              <a:t>Service Invoices</a:t>
            </a:r>
            <a:r>
              <a:rPr lang="en-US" dirty="0"/>
              <a:t>: Invoices that contain reference to an existing Service document in the Customer’s system</a:t>
            </a:r>
          </a:p>
          <a:p>
            <a:pPr lvl="2" indent="0">
              <a:buNone/>
            </a:pPr>
            <a:endParaRPr lang="en-US" b="1" dirty="0"/>
          </a:p>
          <a:p>
            <a:pPr lvl="2" indent="0">
              <a:buNone/>
            </a:pPr>
            <a:r>
              <a:rPr lang="en-US" b="1" dirty="0"/>
              <a:t>Invoices submitted through CSV upload have the following requirements:</a:t>
            </a:r>
          </a:p>
          <a:p>
            <a:pPr marL="800100" lvl="1" indent="-342900">
              <a:lnSpc>
                <a:spcPct val="80000"/>
              </a:lnSpc>
              <a:buFont typeface="Arial" panose="020B0604020202020204" pitchFamily="34" charset="0"/>
              <a:buChar char="•"/>
            </a:pPr>
            <a:r>
              <a:rPr lang="en-US" dirty="0"/>
              <a:t>Cannot be greater than 10,000 lines in total </a:t>
            </a:r>
          </a:p>
          <a:p>
            <a:pPr marL="800100" lvl="1" indent="-342900">
              <a:lnSpc>
                <a:spcPct val="80000"/>
              </a:lnSpc>
              <a:buFont typeface="Arial" panose="020B0604020202020204" pitchFamily="34" charset="0"/>
              <a:buChar char="•"/>
            </a:pPr>
            <a:r>
              <a:rPr lang="en-US" dirty="0"/>
              <a:t>Cannot be greater than 2500 invoices per file</a:t>
            </a:r>
          </a:p>
          <a:p>
            <a:pPr marL="800100" lvl="1" indent="-342900">
              <a:lnSpc>
                <a:spcPct val="80000"/>
              </a:lnSpc>
              <a:buFont typeface="Arial" panose="020B0604020202020204" pitchFamily="34" charset="0"/>
              <a:buChar char="•"/>
            </a:pPr>
            <a:r>
              <a:rPr lang="en-US" dirty="0"/>
              <a:t>One invoice can have maximum of 5000 line items.</a:t>
            </a:r>
          </a:p>
          <a:p>
            <a:pPr marL="800100" lvl="1" indent="-342900">
              <a:lnSpc>
                <a:spcPct val="80000"/>
              </a:lnSpc>
              <a:buFont typeface="Arial" panose="020B0604020202020204" pitchFamily="34" charset="0"/>
              <a:buChar char="•"/>
            </a:pPr>
            <a:r>
              <a:rPr lang="en-US" dirty="0"/>
              <a:t>File cannot exceed 40MB in size.</a:t>
            </a:r>
          </a:p>
          <a:p>
            <a:pPr marL="342900" lvl="1" indent="-342900">
              <a:spcBef>
                <a:spcPts val="1620"/>
              </a:spcBef>
              <a:buFont typeface="Arial" panose="020B0604020202020204" pitchFamily="34" charset="0"/>
              <a:buChar char="•"/>
            </a:pP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Data requirements</a:t>
            </a:r>
          </a:p>
        </p:txBody>
      </p:sp>
      <p:pic>
        <p:nvPicPr>
          <p:cNvPr id="7" name="Picture Placeholder 6"/>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prstGeom prst="rect">
            <a:avLst/>
          </a:prstGeom>
        </p:spPr>
      </p:pic>
    </p:spTree>
    <p:extLst>
      <p:ext uri="{BB962C8B-B14F-4D97-AF65-F5344CB8AC3E}">
        <p14:creationId xmlns:p14="http://schemas.microsoft.com/office/powerpoint/2010/main" val="55696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Invoice Data Requirements</a:t>
            </a:r>
          </a:p>
        </p:txBody>
      </p:sp>
      <p:sp>
        <p:nvSpPr>
          <p:cNvPr id="3" name="Text Placeholder 2"/>
          <p:cNvSpPr>
            <a:spLocks noGrp="1"/>
          </p:cNvSpPr>
          <p:nvPr>
            <p:ph type="body" sz="quarter" idx="10"/>
          </p:nvPr>
        </p:nvSpPr>
        <p:spPr>
          <a:xfrm>
            <a:off x="234704" y="949234"/>
            <a:ext cx="11455773" cy="5564777"/>
          </a:xfrm>
        </p:spPr>
        <p:txBody>
          <a:bodyPr>
            <a:normAutofit lnSpcReduction="10000"/>
          </a:bodyPr>
          <a:lstStyle/>
          <a:p>
            <a:pPr marL="342900" indent="-342900">
              <a:spcAft>
                <a:spcPts val="600"/>
              </a:spcAft>
              <a:buClr>
                <a:srgbClr val="FFC000"/>
              </a:buClr>
              <a:buFont typeface="Arial" pitchFamily="34" charset="0"/>
              <a:buChar char="•"/>
            </a:pPr>
            <a:r>
              <a:rPr lang="en-US" b="0" dirty="0" err="1"/>
              <a:t>invoiceID</a:t>
            </a:r>
            <a:r>
              <a:rPr lang="en-US" b="0" dirty="0"/>
              <a:t> must be always present.</a:t>
            </a:r>
          </a:p>
          <a:p>
            <a:pPr marL="342900" indent="-342900">
              <a:spcAft>
                <a:spcPts val="600"/>
              </a:spcAft>
              <a:buClr>
                <a:srgbClr val="FFC000"/>
              </a:buClr>
              <a:buFont typeface="Arial" pitchFamily="34" charset="0"/>
              <a:buChar char="•"/>
            </a:pPr>
            <a:r>
              <a:rPr lang="en-US" b="0" dirty="0" err="1"/>
              <a:t>invoiceDate</a:t>
            </a:r>
            <a:r>
              <a:rPr lang="en-US" b="0" dirty="0"/>
              <a:t> format must be: MM/DD/YYYY.</a:t>
            </a:r>
          </a:p>
          <a:p>
            <a:pPr marL="342900" indent="-342900">
              <a:spcAft>
                <a:spcPts val="600"/>
              </a:spcAft>
              <a:buClr>
                <a:srgbClr val="FFC000"/>
              </a:buClr>
              <a:buFont typeface="Arial" pitchFamily="34" charset="0"/>
              <a:buChar char="•"/>
            </a:pPr>
            <a:r>
              <a:rPr lang="en-US" b="0" dirty="0"/>
              <a:t>PO based invoices MUST use the </a:t>
            </a:r>
            <a:r>
              <a:rPr lang="en-US" b="0" dirty="0" err="1"/>
              <a:t>orderID</a:t>
            </a:r>
            <a:r>
              <a:rPr lang="en-US" b="0" dirty="0"/>
              <a:t> field to capture the PO number. </a:t>
            </a:r>
          </a:p>
          <a:p>
            <a:pPr marL="342900" indent="-342900">
              <a:spcAft>
                <a:spcPts val="600"/>
              </a:spcAft>
              <a:buClr>
                <a:srgbClr val="FFC000"/>
              </a:buClr>
              <a:buFont typeface="Arial" pitchFamily="34" charset="0"/>
              <a:buChar char="•"/>
            </a:pPr>
            <a:r>
              <a:rPr lang="en-US" b="0" dirty="0"/>
              <a:t>In orde</a:t>
            </a:r>
            <a:r>
              <a:rPr lang="en-US" dirty="0"/>
              <a:t>r to differentiate between material &amp; Service invoice we use </a:t>
            </a:r>
            <a:r>
              <a:rPr lang="en-US" dirty="0" err="1"/>
              <a:t>lineItemType</a:t>
            </a:r>
            <a:r>
              <a:rPr lang="en-US" dirty="0"/>
              <a:t> Field</a:t>
            </a:r>
            <a:r>
              <a:rPr lang="en-US" b="0" dirty="0"/>
              <a:t>.</a:t>
            </a:r>
          </a:p>
          <a:p>
            <a:pPr marL="342900" indent="-342900">
              <a:spcAft>
                <a:spcPts val="600"/>
              </a:spcAft>
              <a:buClr>
                <a:srgbClr val="FFC000"/>
              </a:buClr>
              <a:buFont typeface="Arial" pitchFamily="34" charset="0"/>
              <a:buChar char="•"/>
            </a:pPr>
            <a:r>
              <a:rPr lang="en-US" dirty="0"/>
              <a:t>Tax</a:t>
            </a:r>
            <a:r>
              <a:rPr lang="en-US" b="0" dirty="0"/>
              <a:t> details, are required only if it matches the condition "</a:t>
            </a:r>
            <a:r>
              <a:rPr lang="en-US" b="0" dirty="0" err="1"/>
              <a:t>isTaxInLine</a:t>
            </a:r>
            <a:r>
              <a:rPr lang="en-US" b="0" dirty="0"/>
              <a:t>"=Y.</a:t>
            </a:r>
          </a:p>
          <a:p>
            <a:pPr marL="342900" indent="-342900">
              <a:spcAft>
                <a:spcPts val="600"/>
              </a:spcAft>
              <a:buClr>
                <a:srgbClr val="FFC000"/>
              </a:buClr>
              <a:buFont typeface="Arial" pitchFamily="34" charset="0"/>
              <a:buChar char="•"/>
            </a:pPr>
            <a:r>
              <a:rPr lang="en-US" b="0" dirty="0"/>
              <a:t>The contact roles, </a:t>
            </a:r>
            <a:r>
              <a:rPr lang="en-US" b="0" dirty="0" err="1"/>
              <a:t>remitTo</a:t>
            </a:r>
            <a:r>
              <a:rPr lang="en-US" b="0" dirty="0"/>
              <a:t>, </a:t>
            </a:r>
            <a:r>
              <a:rPr lang="en-US" b="0" dirty="0" err="1"/>
              <a:t>billTo</a:t>
            </a:r>
            <a:r>
              <a:rPr lang="en-US" b="0" dirty="0"/>
              <a:t>, from, </a:t>
            </a:r>
            <a:r>
              <a:rPr lang="en-US" b="0" dirty="0" err="1"/>
              <a:t>billFrom</a:t>
            </a:r>
            <a:r>
              <a:rPr lang="en-US" b="0" dirty="0"/>
              <a:t>, </a:t>
            </a:r>
            <a:r>
              <a:rPr lang="en-US" b="0" dirty="0" err="1"/>
              <a:t>shipTo</a:t>
            </a:r>
            <a:r>
              <a:rPr lang="en-US" b="0" dirty="0"/>
              <a:t>, </a:t>
            </a:r>
            <a:r>
              <a:rPr lang="en-US" b="0" dirty="0" err="1"/>
              <a:t>shipFrom</a:t>
            </a:r>
            <a:r>
              <a:rPr lang="en-US" b="0" dirty="0"/>
              <a:t>, </a:t>
            </a:r>
            <a:r>
              <a:rPr lang="en-US" b="0" dirty="0" err="1"/>
              <a:t>soldTo</a:t>
            </a:r>
            <a:r>
              <a:rPr lang="en-US" b="0" dirty="0"/>
              <a:t>  are mandatory fields.</a:t>
            </a:r>
          </a:p>
          <a:p>
            <a:pPr marL="342900" indent="-342900">
              <a:spcAft>
                <a:spcPts val="600"/>
              </a:spcAft>
              <a:buClr>
                <a:srgbClr val="FFC000"/>
              </a:buClr>
              <a:buFont typeface="Arial" pitchFamily="34" charset="0"/>
              <a:buChar char="•"/>
            </a:pPr>
            <a:r>
              <a:rPr lang="en-US" b="0" dirty="0"/>
              <a:t>Shipping details are required only if it matches the condition </a:t>
            </a:r>
            <a:r>
              <a:rPr lang="en-US" b="0" dirty="0" err="1"/>
              <a:t>isShippingInLine</a:t>
            </a:r>
            <a:r>
              <a:rPr lang="en-US" b="0" dirty="0"/>
              <a:t>=Y.</a:t>
            </a:r>
          </a:p>
          <a:p>
            <a:pPr marL="342900" indent="-342900">
              <a:spcAft>
                <a:spcPts val="600"/>
              </a:spcAft>
              <a:buClr>
                <a:srgbClr val="FFC000"/>
              </a:buClr>
              <a:buFont typeface="Arial" pitchFamily="34" charset="0"/>
              <a:buChar char="•"/>
            </a:pPr>
            <a:r>
              <a:rPr lang="en-US" b="0" dirty="0" err="1"/>
              <a:t>serviceStartDate</a:t>
            </a:r>
            <a:r>
              <a:rPr lang="en-US" b="0" dirty="0"/>
              <a:t>, </a:t>
            </a:r>
            <a:r>
              <a:rPr lang="en-US" b="0" dirty="0" err="1"/>
              <a:t>serviceEndDate</a:t>
            </a:r>
            <a:r>
              <a:rPr lang="en-US" b="0" dirty="0"/>
              <a:t> is required for </a:t>
            </a:r>
            <a:r>
              <a:rPr lang="en-US" dirty="0"/>
              <a:t>Service</a:t>
            </a:r>
            <a:r>
              <a:rPr lang="en-US" b="0" dirty="0"/>
              <a:t> Invoices.</a:t>
            </a:r>
          </a:p>
          <a:p>
            <a:pPr marL="342900" indent="-342900">
              <a:spcAft>
                <a:spcPts val="600"/>
              </a:spcAft>
              <a:buClr>
                <a:srgbClr val="FFC000"/>
              </a:buClr>
              <a:buFont typeface="Arial" pitchFamily="34" charset="0"/>
              <a:buChar char="•"/>
            </a:pPr>
            <a:r>
              <a:rPr lang="en-US" b="0" dirty="0" err="1"/>
              <a:t>originalInvoiceNumberReference</a:t>
            </a:r>
            <a:r>
              <a:rPr lang="en-US" b="0" dirty="0"/>
              <a:t> is mandatory for c</a:t>
            </a:r>
            <a:r>
              <a:rPr lang="en-US" dirty="0"/>
              <a:t>redit Memo</a:t>
            </a:r>
            <a:r>
              <a:rPr lang="en-US" b="0" dirty="0"/>
              <a:t>.</a:t>
            </a:r>
          </a:p>
          <a:p>
            <a:pPr marL="342900" indent="-342900">
              <a:spcAft>
                <a:spcPts val="600"/>
              </a:spcAft>
              <a:buClr>
                <a:srgbClr val="FFC000"/>
              </a:buClr>
              <a:buFont typeface="Arial" pitchFamily="34" charset="0"/>
              <a:buChar char="•"/>
            </a:pPr>
            <a:r>
              <a:rPr lang="en-US" dirty="0"/>
              <a:t>Line Item Subtotal Amount will be Automatically calculated.</a:t>
            </a:r>
          </a:p>
          <a:p>
            <a:pPr marL="342900" indent="-342900">
              <a:spcAft>
                <a:spcPts val="600"/>
              </a:spcAft>
              <a:buClr>
                <a:srgbClr val="FFC000"/>
              </a:buClr>
              <a:buFont typeface="Arial" pitchFamily="34" charset="0"/>
              <a:buChar char="•"/>
            </a:pPr>
            <a:endParaRPr lang="en-US" dirty="0"/>
          </a:p>
          <a:p>
            <a:pPr marL="342900" indent="-342900">
              <a:spcAft>
                <a:spcPts val="600"/>
              </a:spcAft>
              <a:buClr>
                <a:srgbClr val="FFC000"/>
              </a:buClr>
              <a:buFont typeface="Arial" pitchFamily="34" charset="0"/>
              <a:buChar char="•"/>
            </a:pPr>
            <a:endParaRPr lang="en-US" sz="1200" b="0" dirty="0"/>
          </a:p>
          <a:p>
            <a:pPr>
              <a:spcAft>
                <a:spcPts val="600"/>
              </a:spcAft>
              <a:buClr>
                <a:srgbClr val="FFC000"/>
              </a:buClr>
            </a:pPr>
            <a:endParaRPr lang="en-US" sz="1200" b="0" dirty="0"/>
          </a:p>
          <a:p>
            <a:pPr>
              <a:buClr>
                <a:srgbClr val="FFC000"/>
              </a:buClr>
            </a:pPr>
            <a:endParaRPr lang="en-US" sz="1200" dirty="0">
              <a:latin typeface="Arial" panose="020B0604020202020204" pitchFamily="34" charset="0"/>
              <a:cs typeface="Arial" panose="020B0604020202020204" pitchFamily="34" charset="0"/>
            </a:endParaRPr>
          </a:p>
          <a:p>
            <a:pPr>
              <a:lnSpc>
                <a:spcPct val="150000"/>
              </a:lnSpc>
              <a:spcAft>
                <a:spcPts val="600"/>
              </a:spcAft>
              <a:buClr>
                <a:srgbClr val="FFC000"/>
              </a:buClr>
            </a:pPr>
            <a:endParaRPr lang="en-US" sz="1200" dirty="0">
              <a:latin typeface="Arial" panose="020B0604020202020204" pitchFamily="34" charset="0"/>
              <a:cs typeface="Arial" panose="020B0604020202020204" pitchFamily="34" charset="0"/>
            </a:endParaRPr>
          </a:p>
          <a:p>
            <a:pPr marL="342900" indent="-342900">
              <a:lnSpc>
                <a:spcPct val="150000"/>
              </a:lnSpc>
              <a:spcAft>
                <a:spcPts val="600"/>
              </a:spcAft>
              <a:buClr>
                <a:srgbClr val="FFC000"/>
              </a:buClr>
              <a:buFont typeface="Arial" pitchFamily="34" charset="0"/>
              <a:buChar char="•"/>
            </a:pPr>
            <a:endParaRPr lang="en-US" sz="1200" dirty="0">
              <a:latin typeface="Arial" panose="020B0604020202020204" pitchFamily="34" charset="0"/>
              <a:cs typeface="Arial" panose="020B0604020202020204" pitchFamily="34" charset="0"/>
            </a:endParaRPr>
          </a:p>
          <a:p>
            <a:pPr marL="342900" indent="-342900">
              <a:lnSpc>
                <a:spcPct val="150000"/>
              </a:lnSpc>
              <a:spcAft>
                <a:spcPts val="600"/>
              </a:spcAft>
              <a:buClr>
                <a:srgbClr val="FFC000"/>
              </a:buClr>
              <a:buFont typeface="Arial" pitchFamily="34" charset="0"/>
              <a:buChar char="•"/>
            </a:pPr>
            <a:endParaRPr lang="en-US" sz="1200" dirty="0">
              <a:latin typeface="Arial" panose="020B0604020202020204" pitchFamily="34" charset="0"/>
              <a:cs typeface="Arial" panose="020B0604020202020204" pitchFamily="34" charset="0"/>
            </a:endParaRPr>
          </a:p>
          <a:p>
            <a:pPr marL="342900" indent="-342900">
              <a:lnSpc>
                <a:spcPct val="150000"/>
              </a:lnSpc>
              <a:spcAft>
                <a:spcPts val="600"/>
              </a:spcAft>
              <a:buClr>
                <a:srgbClr val="FFC000"/>
              </a:buClr>
              <a:buFont typeface="Arial" pitchFamily="34" charset="0"/>
              <a:buChar char="•"/>
            </a:pPr>
            <a:endParaRPr lang="en-US" sz="1200" dirty="0">
              <a:latin typeface="Arial" panose="020B0604020202020204" pitchFamily="34" charset="0"/>
              <a:cs typeface="Arial" panose="020B0604020202020204" pitchFamily="34" charset="0"/>
            </a:endParaRPr>
          </a:p>
          <a:p>
            <a:pPr>
              <a:lnSpc>
                <a:spcPct val="150000"/>
              </a:lnSpc>
              <a:spcAft>
                <a:spcPts val="600"/>
              </a:spcAft>
              <a:buClr>
                <a:srgbClr val="FFC000"/>
              </a:buCl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4368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Data Requirements</a:t>
            </a:r>
          </a:p>
        </p:txBody>
      </p:sp>
      <p:sp>
        <p:nvSpPr>
          <p:cNvPr id="3" name="Text Placeholder 2"/>
          <p:cNvSpPr>
            <a:spLocks noGrp="1"/>
          </p:cNvSpPr>
          <p:nvPr>
            <p:ph type="body" sz="quarter" idx="10"/>
          </p:nvPr>
        </p:nvSpPr>
        <p:spPr>
          <a:xfrm>
            <a:off x="325336" y="1251568"/>
            <a:ext cx="11542528" cy="5246879"/>
          </a:xfrm>
        </p:spPr>
        <p:txBody>
          <a:bodyPr/>
          <a:lstStyle/>
          <a:p>
            <a:pPr>
              <a:lnSpc>
                <a:spcPct val="150000"/>
              </a:lnSpc>
              <a:spcAft>
                <a:spcPts val="300"/>
              </a:spcAft>
              <a:buClr>
                <a:srgbClr val="92D050"/>
              </a:buClr>
            </a:pPr>
            <a:r>
              <a:rPr lang="en-US" sz="1400" dirty="0"/>
              <a:t> </a:t>
            </a:r>
            <a:r>
              <a:rPr lang="en-US" sz="1400" b="1" dirty="0">
                <a:solidFill>
                  <a:srgbClr val="000000"/>
                </a:solidFill>
              </a:rPr>
              <a:t>Required fields</a:t>
            </a:r>
            <a:r>
              <a:rPr lang="en-US" sz="1400" dirty="0"/>
              <a:t>:</a:t>
            </a:r>
          </a:p>
          <a:p>
            <a:pPr marL="742950" lvl="1" indent="-285750">
              <a:lnSpc>
                <a:spcPct val="150000"/>
              </a:lnSpc>
              <a:spcAft>
                <a:spcPts val="300"/>
              </a:spcAft>
              <a:buClr>
                <a:srgbClr val="FFC000"/>
              </a:buClr>
              <a:buFont typeface="Arial" panose="020B0604020202020204" pitchFamily="34" charset="0"/>
              <a:buChar char="•"/>
            </a:pPr>
            <a:r>
              <a:rPr lang="en-US" sz="1400" dirty="0" err="1"/>
              <a:t>InvoiceLineNumber</a:t>
            </a:r>
            <a:r>
              <a:rPr lang="en-US" sz="1400" dirty="0"/>
              <a:t>, </a:t>
            </a:r>
            <a:r>
              <a:rPr lang="en-US" sz="1400" dirty="0" err="1"/>
              <a:t>lineReferenceNumber</a:t>
            </a:r>
            <a:r>
              <a:rPr lang="en-US" sz="1400" dirty="0"/>
              <a:t>, quantity, </a:t>
            </a:r>
            <a:r>
              <a:rPr lang="en-US" sz="1400" dirty="0" err="1"/>
              <a:t>supplierPartID</a:t>
            </a:r>
            <a:r>
              <a:rPr lang="en-US" sz="1400" dirty="0"/>
              <a:t>, </a:t>
            </a:r>
            <a:r>
              <a:rPr lang="en-US" sz="1400" dirty="0" err="1"/>
              <a:t>itemDescription</a:t>
            </a:r>
            <a:r>
              <a:rPr lang="en-US" sz="1400" dirty="0"/>
              <a:t>, </a:t>
            </a:r>
            <a:r>
              <a:rPr lang="en-US" sz="1400" dirty="0" err="1"/>
              <a:t>unitOfMeasure</a:t>
            </a:r>
            <a:r>
              <a:rPr lang="en-US" sz="1400" dirty="0"/>
              <a:t>, </a:t>
            </a:r>
            <a:r>
              <a:rPr lang="en-US" sz="1400" dirty="0" err="1"/>
              <a:t>unitPrice</a:t>
            </a:r>
            <a:r>
              <a:rPr lang="en-US" sz="1400" dirty="0"/>
              <a:t>, </a:t>
            </a:r>
            <a:r>
              <a:rPr lang="en-US" sz="1400" dirty="0" err="1"/>
              <a:t>originalInvoiceNumberReference</a:t>
            </a:r>
            <a:r>
              <a:rPr lang="en-US" sz="1400" dirty="0"/>
              <a:t>, </a:t>
            </a:r>
            <a:r>
              <a:rPr lang="en-US" sz="1400" dirty="0" err="1"/>
              <a:t>xmllang</a:t>
            </a:r>
            <a:r>
              <a:rPr lang="en-US" sz="1400" dirty="0"/>
              <a:t>, currency.</a:t>
            </a:r>
          </a:p>
          <a:p>
            <a:pPr marL="457200" lvl="1">
              <a:lnSpc>
                <a:spcPct val="150000"/>
              </a:lnSpc>
              <a:spcAft>
                <a:spcPts val="300"/>
              </a:spcAft>
              <a:buClr>
                <a:srgbClr val="FFC000"/>
              </a:buClr>
            </a:pPr>
            <a:endParaRPr lang="en-US" sz="1400" b="1" dirty="0">
              <a:solidFill>
                <a:srgbClr val="000000"/>
              </a:solidFill>
            </a:endParaRPr>
          </a:p>
          <a:p>
            <a:pPr marL="457200" lvl="1">
              <a:lnSpc>
                <a:spcPct val="150000"/>
              </a:lnSpc>
              <a:spcAft>
                <a:spcPts val="300"/>
              </a:spcAft>
              <a:buClr>
                <a:srgbClr val="FFC000"/>
              </a:buClr>
            </a:pPr>
            <a:r>
              <a:rPr lang="en-US" sz="1400" b="1" dirty="0">
                <a:solidFill>
                  <a:srgbClr val="000000"/>
                </a:solidFill>
              </a:rPr>
              <a:t>Optional fields:</a:t>
            </a:r>
          </a:p>
          <a:p>
            <a:pPr marL="742950" lvl="1" indent="-285750">
              <a:lnSpc>
                <a:spcPct val="150000"/>
              </a:lnSpc>
              <a:spcAft>
                <a:spcPts val="300"/>
              </a:spcAft>
              <a:buClr>
                <a:srgbClr val="FFC000"/>
              </a:buClr>
              <a:buFont typeface="Arial" panose="020B0604020202020204" pitchFamily="34" charset="0"/>
              <a:buChar char="•"/>
            </a:pPr>
            <a:r>
              <a:rPr lang="en-US" sz="1400" dirty="0"/>
              <a:t>comments, </a:t>
            </a:r>
            <a:r>
              <a:rPr lang="en-IN" sz="1400" dirty="0" err="1"/>
              <a:t>paymentMethod</a:t>
            </a:r>
            <a:r>
              <a:rPr lang="en-IN" sz="1400" dirty="0"/>
              <a:t>, </a:t>
            </a:r>
            <a:r>
              <a:rPr lang="en-IN" sz="1400" dirty="0" err="1"/>
              <a:t>supplierPartID</a:t>
            </a:r>
            <a:r>
              <a:rPr lang="en-US" sz="1400" dirty="0"/>
              <a:t>, Classification, </a:t>
            </a:r>
            <a:r>
              <a:rPr lang="en-US" sz="1400" dirty="0" err="1"/>
              <a:t>lineTaxCategory</a:t>
            </a:r>
            <a:r>
              <a:rPr lang="en-US" sz="1400" dirty="0"/>
              <a:t>, </a:t>
            </a:r>
            <a:r>
              <a:rPr lang="en-US" sz="1400" dirty="0" err="1"/>
              <a:t>lineTaxPercentageRate</a:t>
            </a:r>
            <a:r>
              <a:rPr lang="en-US" sz="1400" dirty="0"/>
              <a:t>, </a:t>
            </a:r>
            <a:r>
              <a:rPr lang="en-US" sz="1400" dirty="0" err="1"/>
              <a:t>lineTaxDescription</a:t>
            </a:r>
            <a:r>
              <a:rPr lang="en-US" sz="1400" dirty="0"/>
              <a:t>, </a:t>
            </a:r>
            <a:r>
              <a:rPr lang="en-US" sz="1400" dirty="0" err="1"/>
              <a:t>taxPointDate</a:t>
            </a:r>
            <a:r>
              <a:rPr lang="en-US" sz="1400" dirty="0"/>
              <a:t>.</a:t>
            </a:r>
          </a:p>
          <a:p>
            <a:pPr marL="742950" lvl="1" indent="-285750">
              <a:spcAft>
                <a:spcPts val="300"/>
              </a:spcAft>
              <a:buClr>
                <a:srgbClr val="FFC000"/>
              </a:buClr>
              <a:buFont typeface="Arial" panose="020B0604020202020204" pitchFamily="34" charset="0"/>
              <a:buChar char="•"/>
            </a:pPr>
            <a:r>
              <a:rPr lang="en-IN" sz="1400" dirty="0" err="1"/>
              <a:t>punchinItemFromCatalog</a:t>
            </a:r>
            <a:r>
              <a:rPr lang="en-US" sz="1400" dirty="0"/>
              <a:t>, </a:t>
            </a:r>
            <a:r>
              <a:rPr lang="en-US" sz="1400" dirty="0" err="1"/>
              <a:t>AribaNetworkPaymentTermsExplanation</a:t>
            </a:r>
            <a:endParaRPr lang="en-US" sz="1400" dirty="0"/>
          </a:p>
          <a:p>
            <a:pPr marL="742950" lvl="1" indent="-285750">
              <a:spcAft>
                <a:spcPts val="300"/>
              </a:spcAft>
              <a:buClr>
                <a:srgbClr val="FFC000"/>
              </a:buClr>
              <a:buFont typeface="Arial" panose="020B0604020202020204" pitchFamily="34" charset="0"/>
              <a:buChar char="•"/>
            </a:pPr>
            <a:r>
              <a:rPr lang="en-US" sz="1400" dirty="0"/>
              <a:t>term, </a:t>
            </a:r>
            <a:r>
              <a:rPr lang="en-US" sz="1400" dirty="0" err="1"/>
              <a:t>isLineFromPO</a:t>
            </a:r>
            <a:r>
              <a:rPr lang="en-US" sz="1400" dirty="0"/>
              <a:t>, </a:t>
            </a:r>
            <a:r>
              <a:rPr lang="en-US" sz="1400" dirty="0" err="1"/>
              <a:t>parentPOLineNumber</a:t>
            </a:r>
            <a:r>
              <a:rPr lang="en-US" sz="1400" dirty="0"/>
              <a:t>, </a:t>
            </a:r>
            <a:r>
              <a:rPr lang="en-US" sz="1400" dirty="0" err="1"/>
              <a:t>extLineNumber</a:t>
            </a:r>
            <a:r>
              <a:rPr lang="en-US" sz="1400" dirty="0"/>
              <a:t>, </a:t>
            </a:r>
            <a:r>
              <a:rPr lang="en-US" sz="1400" dirty="0" err="1"/>
              <a:t>parentExtLineNumber</a:t>
            </a:r>
            <a:r>
              <a:rPr lang="en-US" sz="1400" dirty="0"/>
              <a:t>.</a:t>
            </a:r>
          </a:p>
          <a:p>
            <a:pPr marL="742950" lvl="1" indent="-285750">
              <a:spcAft>
                <a:spcPts val="300"/>
              </a:spcAft>
              <a:buClr>
                <a:srgbClr val="FFC000"/>
              </a:buClr>
              <a:buFont typeface="Arial" panose="020B0604020202020204" pitchFamily="34" charset="0"/>
              <a:buChar char="•"/>
            </a:pPr>
            <a:r>
              <a:rPr lang="en-IN" sz="1400" dirty="0" err="1"/>
              <a:t>supplierVatID</a:t>
            </a:r>
            <a:r>
              <a:rPr lang="en-IN" sz="1400" dirty="0"/>
              <a:t>.</a:t>
            </a:r>
            <a:endParaRPr lang="en-US" sz="1400" dirty="0"/>
          </a:p>
          <a:p>
            <a:pPr marL="742950" lvl="1" indent="-285750">
              <a:spcAft>
                <a:spcPts val="300"/>
              </a:spcAft>
              <a:buClr>
                <a:srgbClr val="FFC000"/>
              </a:buClr>
              <a:buFont typeface="Arial" panose="020B0604020202020204" pitchFamily="34" charset="0"/>
              <a:buChar char="•"/>
            </a:pPr>
            <a:endParaRPr lang="en-US" sz="1400" dirty="0"/>
          </a:p>
          <a:p>
            <a:pPr marL="742950" lvl="1" indent="-285750">
              <a:spcAft>
                <a:spcPts val="300"/>
              </a:spcAft>
              <a:buClr>
                <a:srgbClr val="FFC000"/>
              </a:buClr>
              <a:buFont typeface="Arial" panose="020B0604020202020204" pitchFamily="34" charset="0"/>
              <a:buChar char="•"/>
            </a:pPr>
            <a:endParaRPr lang="en-US" sz="1400" dirty="0"/>
          </a:p>
          <a:p>
            <a:pPr marL="742950" lvl="1" indent="-285750">
              <a:spcAft>
                <a:spcPts val="300"/>
              </a:spcAft>
              <a:buClr>
                <a:srgbClr val="FFC000"/>
              </a:buClr>
              <a:buFont typeface="Arial" panose="020B0604020202020204"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457200" lvl="1">
              <a:spcAft>
                <a:spcPts val="300"/>
              </a:spcAft>
              <a:buClr>
                <a:srgbClr val="FFC000"/>
              </a:buCl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800100" lvl="1" indent="-342900">
              <a:spcAft>
                <a:spcPts val="300"/>
              </a:spcAft>
              <a:buClr>
                <a:srgbClr val="FFC000"/>
              </a:buClr>
              <a:buFont typeface="Arial" pitchFamily="34" charset="0"/>
              <a:buChar char="•"/>
            </a:pPr>
            <a:endParaRPr lang="en-US" sz="1400" dirty="0"/>
          </a:p>
          <a:p>
            <a:pPr marL="457200" lvl="1">
              <a:spcAft>
                <a:spcPts val="300"/>
              </a:spcAft>
              <a:buClr>
                <a:srgbClr val="FFC000"/>
              </a:buClr>
            </a:pPr>
            <a:endParaRPr lang="en-US" sz="1400" dirty="0"/>
          </a:p>
          <a:p>
            <a:pPr marL="800100" lvl="1" indent="-342900">
              <a:spcAft>
                <a:spcPts val="300"/>
              </a:spcAft>
              <a:buClr>
                <a:srgbClr val="FFC000"/>
              </a:buClr>
              <a:buFont typeface="Arial" pitchFamily="34" charset="0"/>
              <a:buChar char="•"/>
            </a:pPr>
            <a:endParaRPr lang="en-US" sz="1400" dirty="0"/>
          </a:p>
        </p:txBody>
      </p:sp>
    </p:spTree>
    <p:extLst>
      <p:ext uri="{BB962C8B-B14F-4D97-AF65-F5344CB8AC3E}">
        <p14:creationId xmlns:p14="http://schemas.microsoft.com/office/powerpoint/2010/main" val="51813828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AP Template 2023">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0FCFAFA-D3D3-1441-8101-DA629D03A5D9}">
  <we:reference id="b0692d11-e342-a550-cfba-e8c57e47b8f1" version="1.0.0.8"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TemplateConfiguration><![CDATA[{"elementsMetadata":[{"type":"shape","id":"031b0ce8-b3c6-457e-98f1-a8548794ae6f","elementConfiguration":{"binding":"{{ DataSources.Classification[Form.Classification.Name].Display}}","type":"text","disableUpdates":false}},{"type":"shape","id":"d47267ba-f07e-4228-a8b3-529a417e1ffb","elementConfiguration":{"image":"{{Form.SAPLogo.LogoWhite}}","type":"image","disableUpdates":false}},{"type":"shape","id":"5708c577-127f-435f-8b36-6ce5e088fe3c","elementConfiguration":{"image":"{{Form.SAPLogo.SubbrandWhite}}","visibility":"{{IfElse(Equals(Form.SAPLogo.HideSubBrandShape, \"Yes\"), VisibilityType.Hidden, VisibilityType.Visible)}}","type":"image","disableUpdates":false}},{"type":"shape","id":"95dc7bad-2a50-4f6c-ac66-86d8778e7c43","elementConfiguration":{"binding":"{{DataSources.Classification[Form.Classification.Name].Display}}","type":"text","disableUpdates":false}},{"type":"shape","id":"229977fc-974b-47c3-b0fe-dc4d5bbd0851","elementConfiguration":{"image":"{{Form.SAPLogo.LogoWhite}}","type":"image","disableUpdates":false}},{"type":"shape","id":"e29b6973-bcf6-4d6b-8083-bdd1f18e37fe","elementConfiguration":{"binding":"{{DataSources.Classification[Form.Classification.Name].Display}}","type":"text","disableUpdates":false}},{"type":"shape","id":"735c061e-4b8c-4ed4-9614-c40258f3dc8c","elementConfiguration":{"image":"{{Form.SAPLogo.SubbrandWhite}}","visibility":"{{IfElse(Equals(Form.SAPLogo.HideSubBrandShape, \"Yes\"), VisibilityType.Hidden, VisibilityType.Visible)}}","type":"image","disableUpdates":false}},{"type":"shape","id":"eb41d615-7599-4c8f-95e3-ad9560deca02","elementConfiguration":{"image":"{{Form.SAPLogo.LogoWhite}}","type":"image","disableUpdates":false}},{"type":"shape","id":"d3db8a12-e221-48d7-8d42-c8969b4bc909","elementConfiguration":{"image":"{{Form.SAPLogo.SubbrandWhite}}","visibility":"{{IfElse(Equals(Form.SAPLogo.HideSubBrandShape, \"Yes\"), VisibilityType.Hidden, VisibilityType.Visible)}}","type":"image","disableUpdates":false}},{"type":"shape","id":"6a0d0a7f-1295-4c74-b970-3c570483e1e5","elementConfiguration":{"binding":"{{DataSources.Classification[Form.Classification.Name].Display}}","type":"text","disableUpdates":false}},{"type":"shape","id":"b3166523-708c-464e-8b31-a62c5bb1b6be","elementConfiguration":{"image":"{{Form.SAPLogo.LogoBlack}}","type":"image","disableUpdates":false}},{"type":"shape","id":"59272b1e-3cd1-40cb-bb02-1764483c15b8","elementConfiguration":{"image":"{{Form.SAPLogo.SubbrandBlack}}","visibility":"{{IfElse(Equals(Form.SAPLogo.HideSubBrandShape, \"Yes\"), VisibilityType.Hidden, VisibilityType.Visible)}}","type":"image","disableUpdates":false}},{"type":"shape","id":"6d38ebf3-f0c3-44b2-93e3-ce9dbdcc4b78","elementConfiguration":{"binding":"{{DataSources.Classification[Form.Classification.Name].Display}}","type":"text","disableUpdates":false}},{"type":"shape","id":"ce7aef6f-988e-4e43-ae73-500a96af04db","elementConfiguration":{"image":"{{Form.SAPLogo.LogoWhite}}","type":"image","disableUpdates":false}},{"type":"shape","id":"f7cc510d-3cca-4223-882b-aa4401321af7","elementConfiguration":{"image":"{{Form.SAPLogo.SubbrandWhite}}","visibility":"{{IfElse(Equals(Form.SAPLogo.HideSubBrandShape, \"Yes\"), VisibilityType.Hidden, VisibilityType.Visible)}}","type":"image","disableUpdates":false}},{"type":"shape","id":"2f9fdbfe-a377-4e69-a4d7-13e411a291da","elementConfiguration":{"binding":"{{DataSources.Classification[Form.Classification.Name].Display}}","type":"text","disableUpdates":false}},{"type":"shape","id":"0da6cc13-14bf-45bd-ae48-e49eaac72907","elementConfiguration":{"image":"{{Form.SAPLogo.SubbrandWhite}}","visibility":"{{IfElse(Equals(Form.SAPLogo.HideSubBrandShape, \"Yes\"), VisibilityType.Hidden, VisibilityType.Visible)}}","type":"image","disableUpdates":false}},{"type":"shape","id":"1e680ed2-018a-4386-99ee-3a13c5360b83","elementConfiguration":{"binding":"{{DataSources.PPTCopyRight[\"Slide 5 copyright\"].CopyrightMessage}}","visibility":"","type":"text","disableUpdates":false}},{"type":"shape","id":"d24c7274-13f8-4118-885b-ad096976faa4","elementConfiguration":{"image":"{{Form.SAPLogo.LogoWhite}}","type":"image","disableUpdates":false}},{"type":"shape","id":"f66381f5-e160-464e-8004-338257cb4010","elementConfiguration":{"binding":"{{DataSources.Classification[Form.Classification.Name].Display}}","type":"text","disableUpdates":false}},{"type":"shape","id":"ee56e4a7-d2e7-4b1e-9392-d4e6707c3cf7","elementConfiguration":{"image":"{{Form.SAPLogo.LogoBlack}}","type":"image","disableUpdates":false}},{"type":"shape","id":"1c38c545-e668-464a-8e94-e6a915738bb5","elementConfiguration":{"image":"{{Form.SAPLogo.SubbrandBlack}}","visibility":"{{IfElse(Equals(Form.SAPLogo.HideSubBrandShape, \"Yes\"), VisibilityType.Hidden, VisibilityType.Visible)}}","type":"image","disableUpdates":false}},{"type":"shape","id":"388a9d7b-d242-47e5-995e-077d4cf1e228","elementConfiguration":{"image":"{{Form.SAPLogo.LogoWhite}}","type":"image","disableUpdates":false}},{"type":"shape","id":"a5c88a55-4bc3-42d7-857e-c9fdc74882ba","elementConfiguration":{"image":"{{Form.SAPLogo.SubbrandWhite}}","visibility":"{{IfElse(Equals(Form.SAPLogo.HideSubBrandShape, \"Yes\"), VisibilityType.Hidden, VisibilityType.Visible)}}","type":"image","disableUpdates":false}},{"type":"shape","id":"6a550a74-a6e8-41a5-a122-97c658a24e17","elementConfiguration":{"binding":"{{DataSources.Classification[Form.Classification.Name].Display}}","type":"text","disableUpdates":false}},{"type":"shape","id":"63c99b74-2db8-431e-8faa-6dd20611ffdf","elementConfiguration":{"binding":"{{StringJoin(\", \", Form.SpeakerName,\"SAP\")}}","type":"text","disableUpdates":false}},{"type":"shape","id":"843ad40a-f5c1-4250-955f-7368c986d157","elementConfiguration":{"binding":"{{FormatDateTime(Form.Date,\"MMMM dd, yyyy\",\"en-US\")}}","type":"text","disableUpdates":false}},{"type":"shape","id":"b9d84de7-0506-4c93-ba7d-1dcef9feb728","elementConfiguration":{"binding":"{{StringJoin(\", \", Form.SpeakerName,\"SAP\")}}","type":"text","disableUpdates":false}},{"type":"shape","id":"53563112-ec3b-4efd-94a0-d0dc539547e6","elementConfiguration":{"binding":"{{FormatDateTime(Form.Date,\"MMMM dd, yyyy\",\"en-US\")}}","type":"text","disableUpdates":false}},{"type":"shape","id":"8f21efac-6c92-4c6d-b325-a4c3faeb6cea","elementConfiguration":{"binding":"{{StringJoin(\", \", Form.SpeakerName,\"SAP\")}}","type":"text","disableUpdates":false}},{"type":"shape","id":"d3d66d80-3e88-4412-92f6-159343f363fd","elementConfiguration":{"binding":"{{FormatDateTime(Form.Date,\"MMMM dd, yyyy\",\"en-US\")}}","type":"text","disableUpdates":false}},{"type":"shape","id":"4734afb2-9d7f-4bef-960f-f5f5bd62b2b9","elementConfiguration":{"binding":"{{StringJoin(\", \", Form.SpeakerName,\"SAP\")}}","type":"text","disableUpdates":false}},{"type":"shape","id":"a05c56c7-ce6f-40e6-b6af-5ac9632b292d","elementConfiguration":{"binding":"{{FormatDateTime(Form.Date,\"MMMM dd, yyyy\",\"en-US\")}}","type":"text","disableUpdates":false}},{"type":"shape","id":"e3a4babe-7d9e-42d4-a439-68c475f8f5eb","elementConfiguration":{"binding":"{{StringJoin(\", \", Form.SpeakerName,\"SAP\")}}","type":"text","disableUpdates":false}},{"type":"shape","id":"a083a442-aa8a-42bd-b944-1b5572ec2099","elementConfiguration":{"binding":"{{FormatDateTime(Form.Date,\"MMMM dd, yyyy\",\"en-US\")}}","type":"text","disableUpdates":false}},{"type":"shape","id":"9accdaa8-a60a-4363-8c89-0fe3fc22a789","elementConfiguration":{"binding":"{{Form.SpeakerName}}","type":"text","disableUpdates":false}},{"type":"shape","id":"8090fab8-7fc5-4c25-b5f1-e9b4f914a32b","elementConfiguration":{"binding":"{{Form.Email}}","type":"text","disableUpdates":false}}],"transformationConfigurations":[],"templateName":"SAP Template","templateDescription":"","enableDocumentContentUpdater":true,"version":"2.0"}]]></Templafy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615F0F9DCBF1E94796646FCF98A7C072" ma:contentTypeVersion="13" ma:contentTypeDescription="Create a new document." ma:contentTypeScope="" ma:versionID="5b306df2387467d165757eb5a8cdddaa">
  <xsd:schema xmlns:xsd="http://www.w3.org/2001/XMLSchema" xmlns:xs="http://www.w3.org/2001/XMLSchema" xmlns:p="http://schemas.microsoft.com/office/2006/metadata/properties" xmlns:ns2="0e00d59e-b0d2-4e67-be34-67e465b0fbed" xmlns:ns3="47fc58d8-9f4b-4bc8-b278-c3cb6f298023" targetNamespace="http://schemas.microsoft.com/office/2006/metadata/properties" ma:root="true" ma:fieldsID="eebd9c38828bcd412c0ba6e1c1867684" ns2:_="" ns3:_="">
    <xsd:import namespace="0e00d59e-b0d2-4e67-be34-67e465b0fbed"/>
    <xsd:import namespace="47fc58d8-9f4b-4bc8-b278-c3cb6f2980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ResponsibleContact"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0d59e-b0d2-4e67-be34-67e465b0fb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fc58d8-9f4b-4bc8-b278-c3cb6f2980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ResponsibleContact" ma:index="17" nillable="true" ma:displayName="Responsible Contact" ma:format="Dropdown" ma:list="UserInfo" ma:SharePointGroup="0" ma:internalName="Responsibl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sponsibleContact xmlns="47fc58d8-9f4b-4bc8-b278-c3cb6f298023">
      <UserInfo>
        <DisplayName/>
        <AccountId xsi:nil="true"/>
        <AccountType/>
      </UserInfo>
    </ResponsibleContact>
  </documentManagement>
</p:properties>
</file>

<file path=customXml/item5.xml><?xml version="1.0" encoding="utf-8"?>
<TemplafyFormConfiguration><![CDATA[{"formFields":[{"distinct":false,"hideIfNoUserInteractionRequired":false,"required":true,"autoSelectFirstOption":false,"shareValue":false,"type":"dropDown","dataSourceName":"PPTSubBrandLogos","dataSourceFieldName":"Name","name":"SAPLogo","label":"Select Template"},{"distinct":false,"hideIfNoUserInteractionRequired":false,"required":true,"autoSelectFirstOption":false,"shareValue":false,"type":"dropDown","dataSourceName":"Classification","dataSourceFieldName":"Name","name":"Classification","label":"Select Classification"},{"required":false,"shareValue":false,"type":"datePicker","name":"Date","label":"Date"},{"required":false,"placeholder":"","lines":1,"defaultValue":"{{StringJoin(\" \", UserProfile.FirstName,UserProfile.LastName)}}","helpTexts":{"prefix":"After your name, include your preferred pronouns (they/them, she/her, he/him)."},"shareValue":false,"type":"textBox","name":"SpeakerName","label":"Name and Pronouns"},{"required":false,"placeholder":"","lines":1,"defaultValue":"{{UserProfile.Email}}","shareValue":false,"type":"textBox","name":"Email","label":"Email"}],"formDataEntries":[{"name":"SAPLogo","value":"uVVWrH+pLFkTa6k63TdmFApicJCEw9CFHSk0bJyymUQ="},{"name":"Classification","value":"ymJrqHtCbqsNqr6XCvK/J3C91AVusHN8CBtsQSVO9ew="}]}]]></TemplafyForm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061083798334022","enableDocumentContentUpdater":false,"version":"2.0"}]]></TemplafySlideTemplateConfiguration>
</file>

<file path=customXml/itemProps1.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2.xml><?xml version="1.0" encoding="utf-8"?>
<ds:datastoreItem xmlns:ds="http://schemas.openxmlformats.org/officeDocument/2006/customXml" ds:itemID="{626BBCBB-1894-4E66-BA48-9E91CE3ACBA0}">
  <ds:schemaRefs/>
</ds:datastoreItem>
</file>

<file path=customXml/itemProps3.xml><?xml version="1.0" encoding="utf-8"?>
<ds:datastoreItem xmlns:ds="http://schemas.openxmlformats.org/officeDocument/2006/customXml" ds:itemID="{B3812128-B7DF-461F-A8F2-831754A1D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0d59e-b0d2-4e67-be34-67e465b0fbed"/>
    <ds:schemaRef ds:uri="47fc58d8-9f4b-4bc8-b278-c3cb6f298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422F45-04DB-421D-8796-270006657806}">
  <ds:schemaRefs>
    <ds:schemaRef ds:uri="http://www.w3.org/XML/1998/namespace"/>
    <ds:schemaRef ds:uri="http://purl.org/dc/elements/1.1/"/>
    <ds:schemaRef ds:uri="http://purl.org/dc/terms/"/>
    <ds:schemaRef ds:uri="http://schemas.microsoft.com/office/infopath/2007/PartnerControls"/>
    <ds:schemaRef ds:uri="0e00d59e-b0d2-4e67-be34-67e465b0fbed"/>
    <ds:schemaRef ds:uri="47fc58d8-9f4b-4bc8-b278-c3cb6f298023"/>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5.xml><?xml version="1.0" encoding="utf-8"?>
<ds:datastoreItem xmlns:ds="http://schemas.openxmlformats.org/officeDocument/2006/customXml" ds:itemID="{CC49FFC8-2FF3-4057-96F0-3BCD1A4F0351}">
  <ds:schemaRefs/>
</ds:datastoreItem>
</file>

<file path=customXml/itemProps6.xml><?xml version="1.0" encoding="utf-8"?>
<ds:datastoreItem xmlns:ds="http://schemas.openxmlformats.org/officeDocument/2006/customXml" ds:itemID="{54046E4F-E6B9-4BA2-AB13-226AA79BCBCE}">
  <ds:schemaRefs/>
</ds:datastoreItem>
</file>

<file path=customXml/itemProps7.xml><?xml version="1.0" encoding="utf-8"?>
<ds:datastoreItem xmlns:ds="http://schemas.openxmlformats.org/officeDocument/2006/customXml" ds:itemID="{61D2789A-23EA-4429-8FF8-98D018B031FF}">
  <ds:schemaRefs/>
</ds:datastoreItem>
</file>

<file path=docProps/app.xml><?xml version="1.0" encoding="utf-8"?>
<Properties xmlns="http://schemas.openxmlformats.org/officeDocument/2006/extended-properties" xmlns:vt="http://schemas.openxmlformats.org/officeDocument/2006/docPropsVTypes">
  <Template/>
  <TotalTime>11179</TotalTime>
  <Words>2300</Words>
  <Application>Microsoft Office PowerPoint</Application>
  <PresentationFormat>Custom</PresentationFormat>
  <Paragraphs>246</Paragraphs>
  <Slides>39</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 Narrow</vt:lpstr>
      <vt:lpstr>Symbol</vt:lpstr>
      <vt:lpstr>Arial</vt:lpstr>
      <vt:lpstr>wingdings</vt:lpstr>
      <vt:lpstr>wingdings</vt:lpstr>
      <vt:lpstr>Calibri</vt:lpstr>
      <vt:lpstr>Courier New</vt:lpstr>
      <vt:lpstr>SAP Template 2023</vt:lpstr>
      <vt:lpstr>Packager Shell Object</vt:lpstr>
      <vt:lpstr>Ariba Network CSV Invoice upload guide</vt:lpstr>
      <vt:lpstr>Agenda</vt:lpstr>
      <vt:lpstr>CSV Invoice Overview</vt:lpstr>
      <vt:lpstr>CSV Invoice Overview</vt:lpstr>
      <vt:lpstr>CSV Invoice Scope</vt:lpstr>
      <vt:lpstr>CSV Invoice Scope</vt:lpstr>
      <vt:lpstr>Data requirements</vt:lpstr>
      <vt:lpstr>Invoice Data Requirements</vt:lpstr>
      <vt:lpstr>Additional Data Requirements</vt:lpstr>
      <vt:lpstr>CSV File Recommendations </vt:lpstr>
      <vt:lpstr>CSV template details</vt:lpstr>
      <vt:lpstr> CSV Sample / Field Mapping </vt:lpstr>
      <vt:lpstr>CSV template use</vt:lpstr>
      <vt:lpstr>PowerPoint Presentation</vt:lpstr>
      <vt:lpstr>Downloading the CSV Template (continued)</vt:lpstr>
      <vt:lpstr>Populate the CSV Invoice Template</vt:lpstr>
      <vt:lpstr>Upload the CSV Invoice</vt:lpstr>
      <vt:lpstr>Upload the CSV Invoice</vt:lpstr>
      <vt:lpstr>Upload the CSV Invoice</vt:lpstr>
      <vt:lpstr>Tracking CSV Invoice status</vt:lpstr>
      <vt:lpstr>Tracking CSV Invoice status</vt:lpstr>
      <vt:lpstr>Tracking CSV Invoice status</vt:lpstr>
      <vt:lpstr>Troubleshooting CSV Invoices</vt:lpstr>
      <vt:lpstr>Troubleshooting CSV Invoices </vt:lpstr>
      <vt:lpstr>Troubleshooting CSV Invoices </vt:lpstr>
      <vt:lpstr>CSV template Change log</vt:lpstr>
      <vt:lpstr>Moving from one version to another </vt:lpstr>
      <vt:lpstr>Contacts and Support</vt:lpstr>
      <vt:lpstr>Training and Resources</vt:lpstr>
      <vt:lpstr>Ariba Network Standard Documentation </vt:lpstr>
      <vt:lpstr>Ariba Network Standard Documentation </vt:lpstr>
      <vt:lpstr>Supplier Support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SAP</dc:creator>
  <cp:keywords>2023/16:9/white</cp:keywords>
  <dc:description/>
  <cp:lastModifiedBy>Busch, James</cp:lastModifiedBy>
  <cp:revision>252</cp:revision>
  <dcterms:created xsi:type="dcterms:W3CDTF">2023-08-15T15:07:47Z</dcterms:created>
  <dcterms:modified xsi:type="dcterms:W3CDTF">2023-08-15T15:15:11Z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1101452479</vt:i4>
  </property>
  <property fmtid="{D5CDD505-2E9C-101B-9397-08002B2CF9AE}" pid="3" name="_NewReviewCycle">
    <vt:lpwstr/>
  </property>
  <property fmtid="{D5CDD505-2E9C-101B-9397-08002B2CF9AE}" pid="4" name="_EmailSubject">
    <vt:lpwstr>SAP - PPT Exploration (Updated)</vt:lpwstr>
  </property>
  <property fmtid="{D5CDD505-2E9C-101B-9397-08002B2CF9AE}" pid="5" name="_AuthorEmail">
    <vt:lpwstr>heidi.bitz@sap.com</vt:lpwstr>
  </property>
  <property fmtid="{D5CDD505-2E9C-101B-9397-08002B2CF9AE}" pid="6" name="_AuthorEmailDisplayName">
    <vt:lpwstr>Bitz, Heidi</vt:lpwstr>
  </property>
  <property fmtid="{D5CDD505-2E9C-101B-9397-08002B2CF9AE}" pid="7" name="_PreviousAdHocReviewCycleID">
    <vt:i4>1357826825</vt:i4>
  </property>
  <property fmtid="{D5CDD505-2E9C-101B-9397-08002B2CF9AE}" pid="8" name="ContentTypeId">
    <vt:lpwstr>0x010100615F0F9DCBF1E94796646FCF98A7C072</vt:lpwstr>
  </property>
  <property fmtid="{D5CDD505-2E9C-101B-9397-08002B2CF9AE}" pid="9" name="TemplafyTimeStamp">
    <vt:lpwstr>2023-07-27T07:26:44</vt:lpwstr>
  </property>
  <property fmtid="{D5CDD505-2E9C-101B-9397-08002B2CF9AE}" pid="10" name="TemplafyTenantId">
    <vt:lpwstr>sap</vt:lpwstr>
  </property>
  <property fmtid="{D5CDD505-2E9C-101B-9397-08002B2CF9AE}" pid="11" name="TemplafyTemplateId">
    <vt:lpwstr>638259724362592941</vt:lpwstr>
  </property>
  <property fmtid="{D5CDD505-2E9C-101B-9397-08002B2CF9AE}" pid="12" name="TemplafyUserProfileId">
    <vt:lpwstr>637726655961320347</vt:lpwstr>
  </property>
  <property fmtid="{D5CDD505-2E9C-101B-9397-08002B2CF9AE}" pid="13" name="TemplafyLanguageCode">
    <vt:lpwstr>en-US</vt:lpwstr>
  </property>
  <property fmtid="{D5CDD505-2E9C-101B-9397-08002B2CF9AE}" pid="14" name="TemplafyFromBlank">
    <vt:bool>false</vt:bool>
  </property>
</Properties>
</file>