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"/>
  </p:notesMasterIdLst>
  <p:sldIdLst>
    <p:sldId id="266" r:id="rId3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5B9BD5"/>
    <a:srgbClr val="312F2F"/>
    <a:srgbClr val="0057D1"/>
    <a:srgbClr val="4DB1FF"/>
    <a:srgbClr val="64EDD2"/>
    <a:srgbClr val="A6E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7864AC-C261-4953-8B0C-968D42463649}" type="datetimeFigureOut">
              <a:rPr lang="en-AU" smtClean="0"/>
              <a:t>17/07/2024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B93CA-3177-43D9-BC03-C0573DE9A46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1255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1745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53291-518E-4853-A12B-50158B347381}" type="datetimeFigureOut">
              <a:rPr lang="en-AU" smtClean="0"/>
              <a:t>17/07/2024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5B472-D700-4751-A0CC-4689DFFD34F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4127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apinsights.eu.qualtrics.com/jfe/preview/previewId/cfa3787d-1e5f-4c1c-a496-64f559f2b7cf/SV_87FLYyAN0bFjOyW?Q_CHL=preview&amp;Q_SurveyVersionID=current" TargetMode="External"/><Relationship Id="rId11" Type="http://schemas.openxmlformats.org/officeDocument/2006/relationships/image" Target="../media/image8.png"/><Relationship Id="rId5" Type="http://schemas.openxmlformats.org/officeDocument/2006/relationships/hyperlink" Target="https://www.surveymonkey.com/r/VQDFRZM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167759" y="681939"/>
            <a:ext cx="11820439" cy="6002016"/>
          </a:xfrm>
          <a:prstGeom prst="rect">
            <a:avLst/>
          </a:prstGeom>
          <a:solidFill>
            <a:srgbClr val="A6E0FF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434705" y="158005"/>
            <a:ext cx="7537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SAP Business Network – Access Help without Logging In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9209" y="887682"/>
            <a:ext cx="393888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marR="0" lvl="0" indent="-4492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50" b="1" i="0" u="none" strike="noStrike" kern="1200" cap="none" spc="0" normalizeH="0" baseline="0" noProof="0" dirty="0">
                <a:ln>
                  <a:noFill/>
                </a:ln>
                <a:solidFill>
                  <a:srgbClr val="312F2F"/>
                </a:solidFill>
                <a:effectLst/>
                <a:uLnTx/>
                <a:uFillTx/>
                <a:latin typeface="BentonSans Regular" panose="02000503000000020004" pitchFamily="2" charset="0"/>
              </a:rPr>
              <a:t>Step 1: </a:t>
            </a:r>
            <a:r>
              <a:rPr lang="en-AU" sz="1050" dirty="0">
                <a:solidFill>
                  <a:srgbClr val="312F2F"/>
                </a:solidFill>
                <a:latin typeface="BentonSans Regular" panose="02000503000000020004" pitchFamily="2" charset="0"/>
              </a:rPr>
              <a:t>Click on the Question Mark on the SAP Business Network Supplier Sign In Page</a:t>
            </a:r>
            <a:endParaRPr kumimoji="0" lang="en-AU" sz="1050" b="0" i="0" u="none" strike="noStrike" kern="1200" cap="none" spc="0" normalizeH="0" baseline="0" noProof="0" dirty="0">
              <a:ln>
                <a:noFill/>
              </a:ln>
              <a:solidFill>
                <a:srgbClr val="312F2F"/>
              </a:solidFill>
              <a:effectLst/>
              <a:uLnTx/>
              <a:uFillTx/>
              <a:latin typeface="BentonSans Regular" panose="02000503000000020004" pitchFamily="2" charset="0"/>
            </a:endParaRPr>
          </a:p>
        </p:txBody>
      </p:sp>
      <p:sp>
        <p:nvSpPr>
          <p:cNvPr id="76" name="Copyright">
            <a:extLst>
              <a:ext uri="{FF2B5EF4-FFF2-40B4-BE49-F238E27FC236}">
                <a16:creationId xmlns:a16="http://schemas.microsoft.com/office/drawing/2014/main" id="{4A867787-A716-EE9E-16C9-819906071CE5}"/>
              </a:ext>
            </a:extLst>
          </p:cNvPr>
          <p:cNvSpPr txBox="1"/>
          <p:nvPr/>
        </p:nvSpPr>
        <p:spPr bwMode="black">
          <a:xfrm>
            <a:off x="150497" y="6695331"/>
            <a:ext cx="2269088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84096" marR="0" lvl="0" indent="-84096" algn="l" defTabSz="108823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Char char="©"/>
              <a:tabLst/>
              <a:defRPr/>
            </a:pPr>
            <a:r>
              <a:rPr kumimoji="0" lang="en-US" sz="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2024 </a:t>
            </a: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SAP SE or an SAP affiliate company. All rights reserved.</a:t>
            </a:r>
            <a:endParaRPr kumimoji="0" lang="en-US" sz="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Arial Unicode MS"/>
              <a:cs typeface="Arial Unicode MS" pitchFamily="34" charset="-128"/>
              <a:sym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7F35BF-0BE2-0A07-7692-503EE9B845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3206" y="230369"/>
            <a:ext cx="747730" cy="370167"/>
          </a:xfrm>
          <a:prstGeom prst="rect">
            <a:avLst/>
          </a:prstGeom>
        </p:spPr>
      </p:pic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4A042C8-2199-3DB9-15DA-3D0635445BE1}"/>
              </a:ext>
            </a:extLst>
          </p:cNvPr>
          <p:cNvCxnSpPr>
            <a:cxnSpLocks/>
          </p:cNvCxnSpPr>
          <p:nvPr/>
        </p:nvCxnSpPr>
        <p:spPr>
          <a:xfrm>
            <a:off x="4122309" y="1700854"/>
            <a:ext cx="1200687" cy="0"/>
          </a:xfrm>
          <a:prstGeom prst="straightConnector1">
            <a:avLst/>
          </a:prstGeom>
          <a:ln w="28575">
            <a:solidFill>
              <a:srgbClr val="FF33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Copyright">
            <a:extLst>
              <a:ext uri="{FF2B5EF4-FFF2-40B4-BE49-F238E27FC236}">
                <a16:creationId xmlns:a16="http://schemas.microsoft.com/office/drawing/2014/main" id="{FFA5E3BE-E699-0FD6-13F5-FF56DF79E6A3}"/>
              </a:ext>
            </a:extLst>
          </p:cNvPr>
          <p:cNvSpPr txBox="1"/>
          <p:nvPr/>
        </p:nvSpPr>
        <p:spPr bwMode="black">
          <a:xfrm>
            <a:off x="11612457" y="6694638"/>
            <a:ext cx="483466" cy="923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108823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tabLst/>
              <a:defRPr/>
            </a:pP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Version 2</a:t>
            </a:r>
            <a:endParaRPr kumimoji="0" lang="en-US" sz="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Arial Unicode MS"/>
              <a:cs typeface="Arial Unicode MS" pitchFamily="34" charset="-128"/>
              <a:sym typeface="Arial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6B07230-7713-3114-FC48-9E526DE2637C}"/>
              </a:ext>
            </a:extLst>
          </p:cNvPr>
          <p:cNvSpPr txBox="1"/>
          <p:nvPr/>
        </p:nvSpPr>
        <p:spPr>
          <a:xfrm>
            <a:off x="5257276" y="1003309"/>
            <a:ext cx="269006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marR="0" lvl="0" indent="-4492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50" b="1" i="0" u="none" strike="noStrike" kern="1200" cap="none" spc="0" normalizeH="0" baseline="0" noProof="0" dirty="0">
                <a:ln>
                  <a:noFill/>
                </a:ln>
                <a:solidFill>
                  <a:srgbClr val="312F2F"/>
                </a:solidFill>
                <a:effectLst/>
                <a:uLnTx/>
                <a:uFillTx/>
                <a:latin typeface="BentonSans Regular" panose="02000503000000020004" pitchFamily="2" charset="0"/>
              </a:rPr>
              <a:t>Step 2: </a:t>
            </a:r>
            <a:r>
              <a:rPr kumimoji="0" lang="en-AU" sz="1050" i="0" u="none" strike="noStrike" kern="1200" cap="none" spc="0" normalizeH="0" baseline="0" noProof="0" dirty="0">
                <a:ln>
                  <a:noFill/>
                </a:ln>
                <a:solidFill>
                  <a:srgbClr val="312F2F"/>
                </a:solidFill>
                <a:effectLst/>
                <a:uLnTx/>
                <a:uFillTx/>
                <a:latin typeface="BentonSans Regular" panose="02000503000000020004" pitchFamily="2" charset="0"/>
              </a:rPr>
              <a:t>Click on </a:t>
            </a:r>
            <a:r>
              <a:rPr kumimoji="0" lang="en-AU" sz="1050" b="1" i="0" u="none" strike="noStrike" kern="1200" cap="none" spc="0" normalizeH="0" baseline="0" noProof="0" dirty="0">
                <a:ln>
                  <a:noFill/>
                </a:ln>
                <a:solidFill>
                  <a:srgbClr val="312F2F"/>
                </a:solidFill>
                <a:effectLst/>
                <a:uLnTx/>
                <a:uFillTx/>
                <a:latin typeface="BentonSans Regular" panose="02000503000000020004" pitchFamily="2" charset="0"/>
              </a:rPr>
              <a:t>Support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7ABF1D8-5B83-1262-929F-E8B89FDC39B4}"/>
              </a:ext>
            </a:extLst>
          </p:cNvPr>
          <p:cNvCxnSpPr>
            <a:cxnSpLocks/>
          </p:cNvCxnSpPr>
          <p:nvPr/>
        </p:nvCxnSpPr>
        <p:spPr>
          <a:xfrm flipV="1">
            <a:off x="6997197" y="1700854"/>
            <a:ext cx="1333531" cy="11202"/>
          </a:xfrm>
          <a:prstGeom prst="straightConnector1">
            <a:avLst/>
          </a:prstGeom>
          <a:ln w="28575">
            <a:solidFill>
              <a:srgbClr val="FF33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D579E3B0-B409-3EEA-BCAE-CEEE00477D24}"/>
              </a:ext>
            </a:extLst>
          </p:cNvPr>
          <p:cNvSpPr txBox="1"/>
          <p:nvPr/>
        </p:nvSpPr>
        <p:spPr>
          <a:xfrm>
            <a:off x="7852514" y="2764044"/>
            <a:ext cx="35440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marR="0" lvl="0" indent="-4492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50" b="1" i="0" u="none" strike="noStrike" kern="1200" cap="none" spc="0" normalizeH="0" baseline="0" noProof="0" dirty="0">
                <a:ln>
                  <a:noFill/>
                </a:ln>
                <a:solidFill>
                  <a:srgbClr val="312F2F"/>
                </a:solidFill>
                <a:effectLst/>
                <a:uLnTx/>
                <a:uFillTx/>
                <a:latin typeface="BentonSans Regular" panose="02000503000000020004" pitchFamily="2" charset="0"/>
              </a:rPr>
              <a:t>Step 4: </a:t>
            </a:r>
            <a:r>
              <a:rPr kumimoji="0" lang="en-AU" sz="1050" i="0" u="none" strike="noStrike" kern="1200" cap="none" spc="0" normalizeH="0" baseline="0" noProof="0" dirty="0">
                <a:ln>
                  <a:noFill/>
                </a:ln>
                <a:solidFill>
                  <a:srgbClr val="312F2F"/>
                </a:solidFill>
                <a:effectLst/>
                <a:uLnTx/>
                <a:uFillTx/>
                <a:latin typeface="72 Brand" panose="020B0504030603020204" pitchFamily="34" charset="0"/>
              </a:rPr>
              <a:t>Read the Legal Disclaimer and Respond, </a:t>
            </a:r>
            <a:r>
              <a:rPr lang="en-AU" sz="1050" dirty="0">
                <a:latin typeface="72 Brand" panose="020B0504030603020204" pitchFamily="34" charset="0"/>
              </a:rPr>
              <a:t>clicking on</a:t>
            </a:r>
            <a:r>
              <a:rPr lang="en-AU" sz="1050" b="1" dirty="0">
                <a:latin typeface="72 Brand" panose="020B0504030603020204" pitchFamily="34" charset="0"/>
              </a:rPr>
              <a:t> Agreed and Proceed </a:t>
            </a:r>
            <a:r>
              <a:rPr lang="en-AU" sz="1050" dirty="0">
                <a:latin typeface="72 Brand" panose="020B0504030603020204" pitchFamily="34" charset="0"/>
              </a:rPr>
              <a:t>implies</a:t>
            </a:r>
            <a:r>
              <a:rPr lang="en-AU" sz="1050" b="1" dirty="0">
                <a:latin typeface="72 Brand" panose="020B0504030603020204" pitchFamily="34" charset="0"/>
              </a:rPr>
              <a:t> </a:t>
            </a:r>
            <a:r>
              <a:rPr lang="en-AU" sz="1050" dirty="0">
                <a:latin typeface="72 Brand" panose="020B0504030603020204" pitchFamily="34" charset="0"/>
              </a:rPr>
              <a:t>acceptance of the Disclaimer. Clicking on </a:t>
            </a:r>
            <a:r>
              <a:rPr lang="en-AU" sz="1050" b="1" dirty="0">
                <a:latin typeface="72 Brand" panose="020B0504030603020204" pitchFamily="34" charset="0"/>
              </a:rPr>
              <a:t>Disagree</a:t>
            </a:r>
            <a:r>
              <a:rPr lang="en-AU" sz="1050" dirty="0">
                <a:latin typeface="72 Brand" panose="020B0504030603020204" pitchFamily="34" charset="0"/>
              </a:rPr>
              <a:t> will close options to continue</a:t>
            </a:r>
            <a:endParaRPr kumimoji="0" lang="en-AU" sz="1050" b="1" i="0" u="none" strike="noStrike" kern="1200" cap="none" spc="0" normalizeH="0" baseline="0" noProof="0" dirty="0">
              <a:ln>
                <a:noFill/>
              </a:ln>
              <a:solidFill>
                <a:srgbClr val="312F2F"/>
              </a:solidFill>
              <a:effectLst/>
              <a:uLnTx/>
              <a:uFillTx/>
              <a:latin typeface="72 Brand" panose="020B0504030603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D16F6ED-880F-4C71-F02A-5359938B7938}"/>
              </a:ext>
            </a:extLst>
          </p:cNvPr>
          <p:cNvSpPr txBox="1"/>
          <p:nvPr/>
        </p:nvSpPr>
        <p:spPr>
          <a:xfrm>
            <a:off x="162681" y="663197"/>
            <a:ext cx="4637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marR="0" lvl="0" indent="-4492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1" i="0" u="none" strike="noStrike" kern="1200" cap="none" spc="0" normalizeH="0" baseline="0" noProof="0" dirty="0">
                <a:ln>
                  <a:noFill/>
                </a:ln>
                <a:solidFill>
                  <a:srgbClr val="312F2F"/>
                </a:solidFill>
                <a:effectLst/>
                <a:uLnTx/>
                <a:uFillTx/>
                <a:latin typeface="BentonSans Regular" panose="02000503000000020004" pitchFamily="2" charset="0"/>
              </a:rPr>
              <a:t>Access SAP Business Network for to access Help Centre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C305707-9BFA-73FB-9E49-B678B519B9AD}"/>
              </a:ext>
            </a:extLst>
          </p:cNvPr>
          <p:cNvCxnSpPr>
            <a:cxnSpLocks/>
          </p:cNvCxnSpPr>
          <p:nvPr/>
        </p:nvCxnSpPr>
        <p:spPr>
          <a:xfrm>
            <a:off x="5202680" y="5069671"/>
            <a:ext cx="741367" cy="0"/>
          </a:xfrm>
          <a:prstGeom prst="straightConnector1">
            <a:avLst/>
          </a:prstGeom>
          <a:ln w="28575">
            <a:solidFill>
              <a:srgbClr val="FF33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32" name="Picture 8">
            <a:extLst>
              <a:ext uri="{FF2B5EF4-FFF2-40B4-BE49-F238E27FC236}">
                <a16:creationId xmlns:a16="http://schemas.microsoft.com/office/drawing/2014/main" id="{DC836525-FE4B-FDB9-FAD9-99DBC9C943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316" y="3736443"/>
            <a:ext cx="3001690" cy="1479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07ADA31-ACDE-0BC4-6C80-D16EDA7D1CE1}"/>
              </a:ext>
            </a:extLst>
          </p:cNvPr>
          <p:cNvCxnSpPr>
            <a:cxnSpLocks/>
          </p:cNvCxnSpPr>
          <p:nvPr/>
        </p:nvCxnSpPr>
        <p:spPr>
          <a:xfrm>
            <a:off x="11359917" y="2682211"/>
            <a:ext cx="0" cy="820497"/>
          </a:xfrm>
          <a:prstGeom prst="straightConnector1">
            <a:avLst/>
          </a:prstGeom>
          <a:ln w="28575">
            <a:solidFill>
              <a:srgbClr val="FF33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54" name="Picture 53">
            <a:extLst>
              <a:ext uri="{FF2B5EF4-FFF2-40B4-BE49-F238E27FC236}">
                <a16:creationId xmlns:a16="http://schemas.microsoft.com/office/drawing/2014/main" id="{23D10259-4795-6AC9-BD5B-FDCF002BC4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769" y="3747273"/>
            <a:ext cx="3720852" cy="2479179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9D5420F6-2386-347B-B0CD-4EF4CAD0E701}"/>
              </a:ext>
            </a:extLst>
          </p:cNvPr>
          <p:cNvSpPr txBox="1"/>
          <p:nvPr/>
        </p:nvSpPr>
        <p:spPr>
          <a:xfrm>
            <a:off x="8278251" y="942753"/>
            <a:ext cx="308967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marR="0" lvl="0" indent="-4492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50" b="1" i="0" u="none" strike="noStrike" kern="1200" cap="none" spc="0" normalizeH="0" baseline="0" noProof="0" dirty="0">
                <a:ln>
                  <a:noFill/>
                </a:ln>
                <a:solidFill>
                  <a:srgbClr val="312F2F"/>
                </a:solidFill>
                <a:effectLst/>
                <a:uLnTx/>
                <a:uFillTx/>
                <a:latin typeface="BentonSans Regular" panose="02000503000000020004" pitchFamily="2" charset="0"/>
              </a:rPr>
              <a:t>Step 3: </a:t>
            </a:r>
            <a:r>
              <a:rPr kumimoji="0" lang="en-AU" sz="1050" i="0" u="none" strike="noStrike" kern="1200" cap="none" spc="0" normalizeH="0" baseline="0" noProof="0" dirty="0">
                <a:ln>
                  <a:noFill/>
                </a:ln>
                <a:solidFill>
                  <a:srgbClr val="312F2F"/>
                </a:solidFill>
                <a:effectLst/>
                <a:uLnTx/>
                <a:uFillTx/>
                <a:latin typeface="BentonSans Regular" panose="02000503000000020004" pitchFamily="2" charset="0"/>
              </a:rPr>
              <a:t>Click on the Link</a:t>
            </a:r>
            <a:endParaRPr kumimoji="0" lang="en-AU" sz="1050" b="1" i="0" u="none" strike="noStrike" kern="1200" cap="none" spc="0" normalizeH="0" baseline="0" noProof="0" dirty="0">
              <a:ln>
                <a:noFill/>
              </a:ln>
              <a:solidFill>
                <a:srgbClr val="312F2F"/>
              </a:solidFill>
              <a:effectLst/>
              <a:uLnTx/>
              <a:uFillTx/>
              <a:latin typeface="BentonSans Regular" panose="02000503000000020004" pitchFamily="2" charset="0"/>
            </a:endParaRP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6436CBF2-C193-319F-E7F0-06B1C880B229}"/>
              </a:ext>
            </a:extLst>
          </p:cNvPr>
          <p:cNvCxnSpPr>
            <a:cxnSpLocks/>
          </p:cNvCxnSpPr>
          <p:nvPr/>
        </p:nvCxnSpPr>
        <p:spPr>
          <a:xfrm flipH="1" flipV="1">
            <a:off x="7657006" y="3869008"/>
            <a:ext cx="538377" cy="6459"/>
          </a:xfrm>
          <a:prstGeom prst="straightConnector1">
            <a:avLst/>
          </a:prstGeom>
          <a:ln w="28575">
            <a:solidFill>
              <a:srgbClr val="FF33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D4532D8F-BC8A-2A95-B4A4-6456F7F9AF4D}"/>
              </a:ext>
            </a:extLst>
          </p:cNvPr>
          <p:cNvSpPr/>
          <p:nvPr/>
        </p:nvSpPr>
        <p:spPr>
          <a:xfrm>
            <a:off x="939889" y="4856719"/>
            <a:ext cx="2511727" cy="1373489"/>
          </a:xfrm>
          <a:prstGeom prst="rect">
            <a:avLst/>
          </a:prstGeom>
          <a:noFill/>
          <a:ln w="285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21">
            <a:extLst>
              <a:ext uri="{FF2B5EF4-FFF2-40B4-BE49-F238E27FC236}">
                <a16:creationId xmlns:a16="http://schemas.microsoft.com/office/drawing/2014/main" id="{38B6B78E-1EF2-B28C-C897-326F72DC560F}"/>
              </a:ext>
            </a:extLst>
          </p:cNvPr>
          <p:cNvSpPr txBox="1"/>
          <p:nvPr/>
        </p:nvSpPr>
        <p:spPr>
          <a:xfrm>
            <a:off x="774122" y="89245"/>
            <a:ext cx="131555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050" dirty="0"/>
              <a:t>Anonymous 5-question Survey QR code or</a:t>
            </a:r>
            <a:r>
              <a:rPr lang="en-AU" sz="1050" dirty="0">
                <a:solidFill>
                  <a:srgbClr val="FFFF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AU" sz="1050" b="1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Me</a:t>
            </a:r>
            <a:endParaRPr lang="en-AU" sz="105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45A211-5856-45FE-BB0B-666A7ABF673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1063" y="47266"/>
            <a:ext cx="619915" cy="636796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DF8DB630-FA2C-FBD9-12BE-4584A0374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17" y="1279892"/>
            <a:ext cx="4093888" cy="1724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7745A20F-DFDC-1AF6-673A-3B637BD76D42}"/>
              </a:ext>
            </a:extLst>
          </p:cNvPr>
          <p:cNvSpPr/>
          <p:nvPr/>
        </p:nvSpPr>
        <p:spPr bwMode="gray">
          <a:xfrm>
            <a:off x="4088880" y="1237680"/>
            <a:ext cx="360336" cy="265130"/>
          </a:xfrm>
          <a:prstGeom prst="ellipse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lIns="90000" tIns="72000" rIns="90000" bIns="72000" rtlCol="0" anchor="ctr"/>
          <a:lstStyle/>
          <a:p>
            <a:pPr marR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F0AB00"/>
              </a:buClr>
              <a:buSzPct val="80000"/>
              <a:tabLst/>
            </a:pPr>
            <a:endParaRPr kumimoji="0" lang="en-AU" sz="1800" b="0" i="0" u="none" strike="noStrike" kern="0" cap="none" spc="0" normalizeH="0" baseline="0" noProof="0" dirty="0" err="1">
              <a:ln>
                <a:noFill/>
              </a:ln>
              <a:effectLst/>
              <a:uLnTx/>
              <a:uFillTx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1936CD3-0C75-EA25-6307-470DEDBF0D1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30727" y="1247855"/>
            <a:ext cx="3114821" cy="143435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8B4788A-606F-FDAC-60EE-490CA7A09CA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22996" y="1353974"/>
            <a:ext cx="1777661" cy="1782440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A5D37080-158E-472C-F07E-37749C2AA5A9}"/>
              </a:ext>
            </a:extLst>
          </p:cNvPr>
          <p:cNvSpPr/>
          <p:nvPr/>
        </p:nvSpPr>
        <p:spPr bwMode="gray">
          <a:xfrm>
            <a:off x="5242949" y="2265963"/>
            <a:ext cx="1624990" cy="427450"/>
          </a:xfrm>
          <a:prstGeom prst="ellipse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lIns="90000" tIns="72000" rIns="90000" bIns="72000" rtlCol="0" anchor="ctr"/>
          <a:lstStyle/>
          <a:p>
            <a:pPr marR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F0AB00"/>
              </a:buClr>
              <a:buSzPct val="80000"/>
              <a:tabLst/>
            </a:pPr>
            <a:endParaRPr kumimoji="0" lang="en-AU" sz="1800" b="0" i="0" u="none" strike="noStrike" kern="0" cap="none" spc="0" normalizeH="0" baseline="0" noProof="0" dirty="0" err="1">
              <a:ln>
                <a:noFill/>
              </a:ln>
              <a:effectLst/>
              <a:uLnTx/>
              <a:uFillTx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723D3A8-6B9F-2546-FF98-47AA295C9A6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195383" y="3514948"/>
            <a:ext cx="3718010" cy="2662547"/>
          </a:xfrm>
          <a:prstGeom prst="rect">
            <a:avLst/>
          </a:prstGeom>
          <a:ln w="15875">
            <a:solidFill>
              <a:schemeClr val="bg1">
                <a:lumMod val="85000"/>
              </a:schemeClr>
            </a:solidFill>
          </a:ln>
        </p:spPr>
      </p:pic>
      <p:sp>
        <p:nvSpPr>
          <p:cNvPr id="19" name="Oval 18">
            <a:extLst>
              <a:ext uri="{FF2B5EF4-FFF2-40B4-BE49-F238E27FC236}">
                <a16:creationId xmlns:a16="http://schemas.microsoft.com/office/drawing/2014/main" id="{FBCB2032-9CAB-9EC3-51D2-C84E4497487C}"/>
              </a:ext>
            </a:extLst>
          </p:cNvPr>
          <p:cNvSpPr/>
          <p:nvPr/>
        </p:nvSpPr>
        <p:spPr bwMode="gray">
          <a:xfrm>
            <a:off x="8413833" y="1958009"/>
            <a:ext cx="1557928" cy="536714"/>
          </a:xfrm>
          <a:prstGeom prst="ellipse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lIns="90000" tIns="72000" rIns="90000" bIns="72000" rtlCol="0" anchor="ctr"/>
          <a:lstStyle/>
          <a:p>
            <a:pPr marR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F0AB00"/>
              </a:buClr>
              <a:buSzPct val="80000"/>
              <a:tabLst/>
            </a:pPr>
            <a:endParaRPr kumimoji="0" lang="en-AU" sz="1800" b="0" i="0" u="none" strike="noStrike" kern="0" cap="none" spc="0" normalizeH="0" baseline="0" noProof="0" dirty="0" err="1">
              <a:ln>
                <a:noFill/>
              </a:ln>
              <a:effectLst/>
              <a:uLnTx/>
              <a:uFillTx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AFFC1E52-87B1-4EC5-1128-3F51926D00C6}"/>
              </a:ext>
            </a:extLst>
          </p:cNvPr>
          <p:cNvSpPr/>
          <p:nvPr/>
        </p:nvSpPr>
        <p:spPr bwMode="gray">
          <a:xfrm>
            <a:off x="8942210" y="5820987"/>
            <a:ext cx="1364667" cy="291578"/>
          </a:xfrm>
          <a:prstGeom prst="ellipse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lIns="90000" tIns="72000" rIns="90000" bIns="72000" rtlCol="0" anchor="ctr"/>
          <a:lstStyle/>
          <a:p>
            <a:pPr marR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F0AB00"/>
              </a:buClr>
              <a:buSzPct val="80000"/>
              <a:tabLst/>
            </a:pPr>
            <a:endParaRPr kumimoji="0" lang="en-AU" sz="1800" b="0" i="0" u="none" strike="noStrike" kern="0" cap="none" spc="0" normalizeH="0" baseline="0" noProof="0" dirty="0" err="1">
              <a:ln>
                <a:noFill/>
              </a:ln>
              <a:effectLst/>
              <a:uLnTx/>
              <a:uFillTx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57ECA30-B049-EB48-1B87-D388FD62F9D3}"/>
              </a:ext>
            </a:extLst>
          </p:cNvPr>
          <p:cNvSpPr/>
          <p:nvPr/>
        </p:nvSpPr>
        <p:spPr bwMode="gray">
          <a:xfrm>
            <a:off x="5014883" y="3826565"/>
            <a:ext cx="392004" cy="163263"/>
          </a:xfrm>
          <a:prstGeom prst="ellipse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lIns="90000" tIns="72000" rIns="90000" bIns="72000" rtlCol="0" anchor="ctr"/>
          <a:lstStyle/>
          <a:p>
            <a:pPr marR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F0AB00"/>
              </a:buClr>
              <a:buSzPct val="80000"/>
              <a:tabLst/>
            </a:pPr>
            <a:endParaRPr kumimoji="0" lang="en-AU" sz="1800" b="0" i="0" u="none" strike="noStrike" kern="0" cap="none" spc="0" normalizeH="0" baseline="0" noProof="0" dirty="0" err="1">
              <a:ln>
                <a:noFill/>
              </a:ln>
              <a:effectLst/>
              <a:uLnTx/>
              <a:uFillTx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571E840-9DA2-4514-5290-00AA382A7B5C}"/>
              </a:ext>
            </a:extLst>
          </p:cNvPr>
          <p:cNvSpPr txBox="1"/>
          <p:nvPr/>
        </p:nvSpPr>
        <p:spPr>
          <a:xfrm>
            <a:off x="4599014" y="3441037"/>
            <a:ext cx="269006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marR="0" lvl="0" indent="-4492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50" b="1" i="0" u="none" strike="noStrike" kern="1200" cap="none" spc="0" normalizeH="0" baseline="0" noProof="0" dirty="0">
                <a:ln>
                  <a:noFill/>
                </a:ln>
                <a:solidFill>
                  <a:srgbClr val="312F2F"/>
                </a:solidFill>
                <a:effectLst/>
                <a:uLnTx/>
                <a:uFillTx/>
                <a:latin typeface="BentonSans Regular" panose="02000503000000020004" pitchFamily="2" charset="0"/>
              </a:rPr>
              <a:t>Step 5: </a:t>
            </a:r>
            <a:r>
              <a:rPr kumimoji="0" lang="en-AU" sz="1050" i="0" u="none" strike="noStrike" kern="1200" cap="none" spc="0" normalizeH="0" baseline="0" noProof="0" dirty="0">
                <a:ln>
                  <a:noFill/>
                </a:ln>
                <a:solidFill>
                  <a:srgbClr val="312F2F"/>
                </a:solidFill>
                <a:effectLst/>
                <a:uLnTx/>
                <a:uFillTx/>
                <a:latin typeface="BentonSans Regular" panose="02000503000000020004" pitchFamily="2" charset="0"/>
              </a:rPr>
              <a:t>Click on </a:t>
            </a:r>
            <a:r>
              <a:rPr kumimoji="0" lang="en-AU" sz="1050" b="1" i="0" u="none" strike="noStrike" kern="1200" cap="none" spc="0" normalizeH="0" baseline="0" noProof="0" dirty="0">
                <a:ln>
                  <a:noFill/>
                </a:ln>
                <a:solidFill>
                  <a:srgbClr val="312F2F"/>
                </a:solidFill>
                <a:effectLst/>
                <a:uLnTx/>
                <a:uFillTx/>
                <a:latin typeface="BentonSans Regular" panose="02000503000000020004" pitchFamily="2" charset="0"/>
              </a:rPr>
              <a:t>Contact Us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1ECDCB8-125B-B407-F9BC-527525AEBCA8}"/>
              </a:ext>
            </a:extLst>
          </p:cNvPr>
          <p:cNvCxnSpPr>
            <a:cxnSpLocks/>
          </p:cNvCxnSpPr>
          <p:nvPr/>
        </p:nvCxnSpPr>
        <p:spPr>
          <a:xfrm flipH="1">
            <a:off x="4064687" y="3875467"/>
            <a:ext cx="591067" cy="2519"/>
          </a:xfrm>
          <a:prstGeom prst="straightConnector1">
            <a:avLst/>
          </a:prstGeom>
          <a:ln w="28575">
            <a:solidFill>
              <a:srgbClr val="FF33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926E6284-EB54-6BEA-943E-EF4D80C4FFAF}"/>
              </a:ext>
            </a:extLst>
          </p:cNvPr>
          <p:cNvSpPr txBox="1"/>
          <p:nvPr/>
        </p:nvSpPr>
        <p:spPr>
          <a:xfrm>
            <a:off x="349528" y="3184696"/>
            <a:ext cx="392985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marR="0" lvl="0" indent="-4492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050" b="1" i="0" u="none" strike="noStrike" kern="1200" cap="none" spc="0" normalizeH="0" baseline="0" noProof="0" dirty="0">
                <a:ln>
                  <a:noFill/>
                </a:ln>
                <a:solidFill>
                  <a:srgbClr val="312F2F"/>
                </a:solidFill>
                <a:effectLst/>
                <a:uLnTx/>
                <a:uFillTx/>
                <a:latin typeface="BentonSans Regular" panose="02000503000000020004" pitchFamily="2" charset="0"/>
              </a:rPr>
              <a:t>Step </a:t>
            </a:r>
            <a:r>
              <a:rPr lang="en-AU" sz="1050" b="1" dirty="0">
                <a:solidFill>
                  <a:srgbClr val="312F2F"/>
                </a:solidFill>
                <a:latin typeface="BentonSans Regular" panose="02000503000000020004" pitchFamily="2" charset="0"/>
              </a:rPr>
              <a:t>6:  </a:t>
            </a:r>
            <a:r>
              <a:rPr lang="en-AU" sz="1050" dirty="0">
                <a:solidFill>
                  <a:srgbClr val="312F2F"/>
                </a:solidFill>
                <a:latin typeface="BentonSans Regular" panose="02000503000000020004" pitchFamily="2" charset="0"/>
              </a:rPr>
              <a:t>Select the Help Option from the list below then complete the form as required ensuring that all items </a:t>
            </a:r>
            <a:r>
              <a:rPr lang="en-AU" sz="1050">
                <a:solidFill>
                  <a:srgbClr val="312F2F"/>
                </a:solidFill>
                <a:latin typeface="BentonSans Regular" panose="02000503000000020004" pitchFamily="2" charset="0"/>
              </a:rPr>
              <a:t>with Asterisks </a:t>
            </a:r>
            <a:r>
              <a:rPr lang="en-AU" sz="1050" dirty="0">
                <a:solidFill>
                  <a:srgbClr val="312F2F"/>
                </a:solidFill>
                <a:latin typeface="BentonSans Regular" panose="02000503000000020004" pitchFamily="2" charset="0"/>
              </a:rPr>
              <a:t>is completed</a:t>
            </a:r>
            <a:endParaRPr kumimoji="0" lang="en-AU" sz="1050" b="1" i="0" u="none" strike="noStrike" kern="1200" cap="none" spc="0" normalizeH="0" baseline="0" noProof="0" dirty="0">
              <a:ln>
                <a:noFill/>
              </a:ln>
              <a:solidFill>
                <a:srgbClr val="312F2F"/>
              </a:solidFill>
              <a:effectLst/>
              <a:uLnTx/>
              <a:uFillTx/>
              <a:latin typeface="BentonSans Regular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142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6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Hire Training Sheet Template.pptx" id="{753A0463-C82A-48A4-A073-009C5C7BBFE6}" vid="{32536F15-53BC-4E47-9F50-C161142CB3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Application xmlns="http://www.sap.com/cof/powerpoint/application">
  <Version>2</Version>
  <Revision>2.7.101.84209</Revision>
</Application>
</file>

<file path=customXml/itemProps1.xml><?xml version="1.0" encoding="utf-8"?>
<ds:datastoreItem xmlns:ds="http://schemas.openxmlformats.org/officeDocument/2006/customXml" ds:itemID="{A3F9D9CF-918E-4C18-A15D-8C554482009B}">
  <ds:schemaRefs>
    <ds:schemaRef ds:uri="http://www.sap.com/cof/powerpoint/application"/>
  </ds:schemaRefs>
</ds:datastoreItem>
</file>

<file path=docMetadata/LabelInfo.xml><?xml version="1.0" encoding="utf-8"?>
<clbl:labelList xmlns:clbl="http://schemas.microsoft.com/office/2020/mipLabelMetadata">
  <clbl:label id="{42f7676c-f455-423c-82f6-dc2d99791af7}" enabled="0" method="" siteId="{42f7676c-f455-423c-82f6-dc2d99791af7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New Hire Training Sheet Template</Template>
  <TotalTime>626</TotalTime>
  <Words>132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72 Brand</vt:lpstr>
      <vt:lpstr>Arial</vt:lpstr>
      <vt:lpstr>BentonSans Regular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Jen</dc:creator>
  <cp:lastModifiedBy>Williams, Jen</cp:lastModifiedBy>
  <cp:revision>24</cp:revision>
  <cp:lastPrinted>2017-02-06T03:16:35Z</cp:lastPrinted>
  <dcterms:created xsi:type="dcterms:W3CDTF">2023-08-12T01:23:21Z</dcterms:created>
  <dcterms:modified xsi:type="dcterms:W3CDTF">2024-07-17T03:10:08Z</dcterms:modified>
</cp:coreProperties>
</file>