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70"/>
  </p:notesMasterIdLst>
  <p:sldIdLst>
    <p:sldId id="269" r:id="rId2"/>
    <p:sldId id="276" r:id="rId3"/>
    <p:sldId id="270" r:id="rId4"/>
    <p:sldId id="272" r:id="rId5"/>
    <p:sldId id="273" r:id="rId6"/>
    <p:sldId id="274" r:id="rId7"/>
    <p:sldId id="275" r:id="rId8"/>
    <p:sldId id="280" r:id="rId9"/>
    <p:sldId id="278" r:id="rId10"/>
    <p:sldId id="279" r:id="rId11"/>
    <p:sldId id="281" r:id="rId12"/>
    <p:sldId id="283" r:id="rId13"/>
    <p:sldId id="284" r:id="rId14"/>
    <p:sldId id="285" r:id="rId15"/>
    <p:sldId id="286" r:id="rId16"/>
    <p:sldId id="287" r:id="rId17"/>
    <p:sldId id="288" r:id="rId18"/>
    <p:sldId id="282" r:id="rId19"/>
    <p:sldId id="289" r:id="rId20"/>
    <p:sldId id="290" r:id="rId21"/>
    <p:sldId id="277" r:id="rId22"/>
    <p:sldId id="783" r:id="rId23"/>
    <p:sldId id="773" r:id="rId24"/>
    <p:sldId id="763" r:id="rId25"/>
    <p:sldId id="764" r:id="rId26"/>
    <p:sldId id="259" r:id="rId27"/>
    <p:sldId id="260" r:id="rId28"/>
    <p:sldId id="261" r:id="rId29"/>
    <p:sldId id="262" r:id="rId30"/>
    <p:sldId id="263" r:id="rId31"/>
    <p:sldId id="264" r:id="rId32"/>
    <p:sldId id="265" r:id="rId33"/>
    <p:sldId id="266" r:id="rId34"/>
    <p:sldId id="765" r:id="rId35"/>
    <p:sldId id="268" r:id="rId36"/>
    <p:sldId id="774" r:id="rId37"/>
    <p:sldId id="766" r:id="rId38"/>
    <p:sldId id="775" r:id="rId39"/>
    <p:sldId id="767" r:id="rId40"/>
    <p:sldId id="776" r:id="rId41"/>
    <p:sldId id="777" r:id="rId42"/>
    <p:sldId id="768" r:id="rId43"/>
    <p:sldId id="778" r:id="rId44"/>
    <p:sldId id="769" r:id="rId45"/>
    <p:sldId id="779" r:id="rId46"/>
    <p:sldId id="770" r:id="rId47"/>
    <p:sldId id="780" r:id="rId48"/>
    <p:sldId id="781" r:id="rId49"/>
    <p:sldId id="771" r:id="rId50"/>
    <p:sldId id="772" r:id="rId51"/>
    <p:sldId id="256" r:id="rId52"/>
    <p:sldId id="257" r:id="rId53"/>
    <p:sldId id="258" r:id="rId54"/>
    <p:sldId id="784" r:id="rId55"/>
    <p:sldId id="785" r:id="rId56"/>
    <p:sldId id="786" r:id="rId57"/>
    <p:sldId id="787" r:id="rId58"/>
    <p:sldId id="788" r:id="rId59"/>
    <p:sldId id="789" r:id="rId60"/>
    <p:sldId id="790" r:id="rId61"/>
    <p:sldId id="791" r:id="rId62"/>
    <p:sldId id="792" r:id="rId63"/>
    <p:sldId id="271" r:id="rId64"/>
    <p:sldId id="793" r:id="rId65"/>
    <p:sldId id="794" r:id="rId66"/>
    <p:sldId id="795" r:id="rId67"/>
    <p:sldId id="796" r:id="rId68"/>
    <p:sldId id="26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72535F-4AC5-BA47-9E97-2235EB72404A}">
          <p14:sldIdLst>
            <p14:sldId id="269"/>
            <p14:sldId id="276"/>
            <p14:sldId id="270"/>
            <p14:sldId id="272"/>
            <p14:sldId id="273"/>
            <p14:sldId id="274"/>
            <p14:sldId id="275"/>
            <p14:sldId id="280"/>
            <p14:sldId id="278"/>
            <p14:sldId id="279"/>
            <p14:sldId id="281"/>
            <p14:sldId id="283"/>
            <p14:sldId id="284"/>
            <p14:sldId id="285"/>
            <p14:sldId id="286"/>
            <p14:sldId id="287"/>
            <p14:sldId id="288"/>
            <p14:sldId id="282"/>
            <p14:sldId id="289"/>
            <p14:sldId id="290"/>
            <p14:sldId id="277"/>
            <p14:sldId id="783"/>
            <p14:sldId id="773"/>
            <p14:sldId id="763"/>
            <p14:sldId id="764"/>
            <p14:sldId id="259"/>
            <p14:sldId id="260"/>
            <p14:sldId id="261"/>
            <p14:sldId id="262"/>
            <p14:sldId id="263"/>
            <p14:sldId id="264"/>
            <p14:sldId id="265"/>
            <p14:sldId id="266"/>
            <p14:sldId id="765"/>
            <p14:sldId id="268"/>
            <p14:sldId id="774"/>
            <p14:sldId id="766"/>
            <p14:sldId id="775"/>
            <p14:sldId id="767"/>
            <p14:sldId id="776"/>
            <p14:sldId id="777"/>
            <p14:sldId id="768"/>
            <p14:sldId id="778"/>
            <p14:sldId id="769"/>
            <p14:sldId id="779"/>
            <p14:sldId id="770"/>
            <p14:sldId id="780"/>
            <p14:sldId id="781"/>
            <p14:sldId id="771"/>
            <p14:sldId id="772"/>
          </p14:sldIdLst>
        </p14:section>
        <p14:section name="Default Section" id="{FE63F871-1797-4C48-96BC-C3CF1CFECD79}">
          <p14:sldIdLst>
            <p14:sldId id="256"/>
            <p14:sldId id="257"/>
            <p14:sldId id="258"/>
            <p14:sldId id="784"/>
            <p14:sldId id="785"/>
            <p14:sldId id="786"/>
            <p14:sldId id="787"/>
            <p14:sldId id="788"/>
            <p14:sldId id="789"/>
            <p14:sldId id="790"/>
            <p14:sldId id="791"/>
            <p14:sldId id="792"/>
            <p14:sldId id="271"/>
          </p14:sldIdLst>
        </p14:section>
        <p14:section name="Untitled Section" id="{3A8CE615-21BC-48B3-9A77-5E936B6294BF}">
          <p14:sldIdLst>
            <p14:sldId id="793"/>
            <p14:sldId id="794"/>
            <p14:sldId id="795"/>
            <p14:sldId id="79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6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BDA42-4615-4370-A356-8A872BE38BC5}" type="datetimeFigureOut">
              <a:rPr lang="en-IN" smtClean="0"/>
              <a:t>29/05/23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37A06-3FBF-40C7-BDBB-B681971AF0C7}" type="slidenum">
              <a:rPr lang="en-IN" smtClean="0"/>
              <a:t>‹#›</a:t>
            </a:fld>
            <a:endParaRPr lang="en-IN"/>
          </a:p>
        </p:txBody>
      </p:sp>
    </p:spTree>
    <p:extLst>
      <p:ext uri="{BB962C8B-B14F-4D97-AF65-F5344CB8AC3E}">
        <p14:creationId xmlns:p14="http://schemas.microsoft.com/office/powerpoint/2010/main" val="165385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81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792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A722-5906-4417-B550-82E18B1C2D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C5EE108-9F74-45D4-B74A-A745FD994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3" name="Slide Number Placeholder 5">
            <a:extLst>
              <a:ext uri="{FF2B5EF4-FFF2-40B4-BE49-F238E27FC236}">
                <a16:creationId xmlns:a16="http://schemas.microsoft.com/office/drawing/2014/main" id="{56B723EE-F297-4ED4-8F90-9792A6399B97}"/>
              </a:ext>
            </a:extLst>
          </p:cNvPr>
          <p:cNvSpPr txBox="1">
            <a:spLocks/>
          </p:cNvSpPr>
          <p:nvPr/>
        </p:nvSpPr>
        <p:spPr>
          <a:xfrm>
            <a:off x="10240963" y="6492875"/>
            <a:ext cx="1822450" cy="241300"/>
          </a:xfrm>
          <a:prstGeom prst="rect">
            <a:avLst/>
          </a:prstGeom>
          <a:noFill/>
        </p:spPr>
        <p:txBody>
          <a:bodyPr vert="horz" lIns="54000" tIns="54000" rIns="54000" bIns="54000" rtlCol="0" anchor="t" anchorCtr="0"/>
          <a:lstStyle>
            <a:defPPr>
              <a:defRPr lang="en-US"/>
            </a:defPPr>
            <a:lvl1pPr marL="0" algn="r" defTabSz="914400" rtl="0" eaLnBrk="1" fontAlgn="auto" latinLnBrk="0" hangingPunct="1">
              <a:spcBef>
                <a:spcPts val="0"/>
              </a:spcBef>
              <a:spcAft>
                <a:spcPts val="0"/>
              </a:spcAft>
              <a:defRPr lang="en-GB" sz="1200" kern="1200">
                <a:solidFill>
                  <a:srgbClr val="004F6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2D26A6C-7232-435F-A3AF-957DD95F8DD2}" type="slidenum">
              <a:rPr lang="sv-SE" smtClean="0">
                <a:latin typeface="Verdana"/>
              </a:rPr>
              <a:pPr>
                <a:defRPr/>
              </a:pPr>
              <a:t>‹#›</a:t>
            </a:fld>
            <a:endParaRPr lang="sv-SE" dirty="0">
              <a:latin typeface="Verdana"/>
            </a:endParaRPr>
          </a:p>
        </p:txBody>
      </p:sp>
      <p:sp>
        <p:nvSpPr>
          <p:cNvPr id="14" name="Rectangle 13">
            <a:extLst>
              <a:ext uri="{FF2B5EF4-FFF2-40B4-BE49-F238E27FC236}">
                <a16:creationId xmlns:a16="http://schemas.microsoft.com/office/drawing/2014/main" id="{6253255A-2D25-4906-A7B9-4AD8F7631176}"/>
              </a:ext>
            </a:extLst>
          </p:cNvPr>
          <p:cNvSpPr/>
          <p:nvPr/>
        </p:nvSpPr>
        <p:spPr>
          <a:xfrm>
            <a:off x="0" y="609600"/>
            <a:ext cx="12192000" cy="65088"/>
          </a:xfrm>
          <a:prstGeom prst="rect">
            <a:avLst/>
          </a:prstGeom>
          <a:solidFill>
            <a:srgbClr val="82C70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Verdana"/>
              <a:ea typeface="Verdana" pitchFamily="34" charset="0"/>
              <a:cs typeface="Verdana" pitchFamily="34" charset="0"/>
            </a:endParaRPr>
          </a:p>
        </p:txBody>
      </p:sp>
      <p:sp>
        <p:nvSpPr>
          <p:cNvPr id="15" name="Rectangle 14">
            <a:extLst>
              <a:ext uri="{FF2B5EF4-FFF2-40B4-BE49-F238E27FC236}">
                <a16:creationId xmlns:a16="http://schemas.microsoft.com/office/drawing/2014/main" id="{4FE1A0FB-A21E-4D73-AC92-4EE8BDB0676F}"/>
              </a:ext>
            </a:extLst>
          </p:cNvPr>
          <p:cNvSpPr/>
          <p:nvPr/>
        </p:nvSpPr>
        <p:spPr>
          <a:xfrm>
            <a:off x="0" y="673100"/>
            <a:ext cx="12192000" cy="65088"/>
          </a:xfrm>
          <a:prstGeom prst="rect">
            <a:avLst/>
          </a:prstGeom>
          <a:solidFill>
            <a:srgbClr val="004F6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Verdana"/>
              <a:ea typeface="Verdana" pitchFamily="34" charset="0"/>
              <a:cs typeface="Verdana" pitchFamily="34" charset="0"/>
            </a:endParaRPr>
          </a:p>
        </p:txBody>
      </p:sp>
      <p:cxnSp>
        <p:nvCxnSpPr>
          <p:cNvPr id="16" name="Straight Connector 15">
            <a:extLst>
              <a:ext uri="{FF2B5EF4-FFF2-40B4-BE49-F238E27FC236}">
                <a16:creationId xmlns:a16="http://schemas.microsoft.com/office/drawing/2014/main" id="{CC165DD9-68BC-45C3-99D1-5788B008B5EF}"/>
              </a:ext>
            </a:extLst>
          </p:cNvPr>
          <p:cNvCxnSpPr/>
          <p:nvPr/>
        </p:nvCxnSpPr>
        <p:spPr>
          <a:xfrm>
            <a:off x="0" y="6440488"/>
            <a:ext cx="12192000" cy="0"/>
          </a:xfrm>
          <a:prstGeom prst="line">
            <a:avLst/>
          </a:prstGeom>
          <a:noFill/>
          <a:ln w="19050" cap="flat" cmpd="sng" algn="ctr">
            <a:solidFill>
              <a:srgbClr val="004F6D"/>
            </a:solidFill>
            <a:prstDash val="solid"/>
          </a:ln>
          <a:effectLst/>
        </p:spPr>
      </p:cxnSp>
      <p:pic>
        <p:nvPicPr>
          <p:cNvPr id="17" name="Picture 4">
            <a:extLst>
              <a:ext uri="{FF2B5EF4-FFF2-40B4-BE49-F238E27FC236}">
                <a16:creationId xmlns:a16="http://schemas.microsoft.com/office/drawing/2014/main" id="{92E307C9-66B1-4DBF-BFF7-31D48AB5B5B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t="-2"/>
          <a:stretch>
            <a:fillRect/>
          </a:stretch>
        </p:blipFill>
        <p:spPr bwMode="auto">
          <a:xfrm>
            <a:off x="10345738" y="134938"/>
            <a:ext cx="151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43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1FA8-68D1-42A6-8429-5D3CA5346F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A2F47C3-9148-4E67-BC72-AB3D13824A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5578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B29A-E289-4D30-B662-3963E6240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3DEE24C-C858-4590-A4EF-9989D8E68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3517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97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9" name="Title 1"/>
          <p:cNvSpPr>
            <a:spLocks noGrp="1"/>
          </p:cNvSpPr>
          <p:nvPr>
            <p:ph type="title"/>
          </p:nvPr>
        </p:nvSpPr>
        <p:spPr>
          <a:xfrm>
            <a:off x="914400" y="76200"/>
            <a:ext cx="9144000" cy="411162"/>
          </a:xfrm>
          <a:prstGeom prst="rect">
            <a:avLst/>
          </a:prstGeom>
        </p:spPr>
        <p:txBody>
          <a:bodyPr>
            <a:noAutofit/>
          </a:bodyPr>
          <a:lstStyle>
            <a:lvl1pPr algn="l">
              <a:defRPr sz="2400">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20822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1246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0471-8734-40B4-91EE-C952C18FC29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32CCBA4-44C0-4C0E-A211-58AC6734BADD}"/>
              </a:ext>
            </a:extLst>
          </p:cNvPr>
          <p:cNvSpPr>
            <a:spLocks noGrp="1"/>
          </p:cNvSpPr>
          <p:nvPr>
            <p:ph type="dt" sz="half" idx="10"/>
          </p:nvPr>
        </p:nvSpPr>
        <p:spPr>
          <a:xfrm>
            <a:off x="838200" y="6356350"/>
            <a:ext cx="2743200" cy="365125"/>
          </a:xfrm>
          <a:prstGeom prst="rect">
            <a:avLst/>
          </a:prstGeom>
        </p:spPr>
        <p:txBody>
          <a:bodyPr/>
          <a:lstStyle/>
          <a:p>
            <a:fld id="{4740C8C8-2BE7-4A1B-8BFE-9C258CA29CB2}" type="datetimeFigureOut">
              <a:rPr lang="en-IN" smtClean="0"/>
              <a:t>29/05/23</a:t>
            </a:fld>
            <a:endParaRPr lang="en-IN"/>
          </a:p>
        </p:txBody>
      </p:sp>
      <p:sp>
        <p:nvSpPr>
          <p:cNvPr id="4" name="Footer Placeholder 3">
            <a:extLst>
              <a:ext uri="{FF2B5EF4-FFF2-40B4-BE49-F238E27FC236}">
                <a16:creationId xmlns:a16="http://schemas.microsoft.com/office/drawing/2014/main" id="{BA746653-0117-46B9-A00A-7DDC5FA7607E}"/>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7CA44513-E3D6-4281-A263-D1FE1BA1191A}"/>
              </a:ext>
            </a:extLst>
          </p:cNvPr>
          <p:cNvSpPr>
            <a:spLocks noGrp="1"/>
          </p:cNvSpPr>
          <p:nvPr>
            <p:ph type="sldNum" sz="quarter" idx="12"/>
          </p:nvPr>
        </p:nvSpPr>
        <p:spPr>
          <a:xfrm>
            <a:off x="8610600" y="6356350"/>
            <a:ext cx="2743200" cy="365125"/>
          </a:xfrm>
          <a:prstGeom prst="rect">
            <a:avLst/>
          </a:prstGeom>
        </p:spPr>
        <p:txBody>
          <a:bodyPr/>
          <a:lstStyle/>
          <a:p>
            <a:fld id="{D45F16BC-C950-4452-939F-88FC137910E1}" type="slidenum">
              <a:rPr lang="en-IN" smtClean="0"/>
              <a:t>‹#›</a:t>
            </a:fld>
            <a:endParaRPr lang="en-IN"/>
          </a:p>
        </p:txBody>
      </p:sp>
    </p:spTree>
    <p:extLst>
      <p:ext uri="{BB962C8B-B14F-4D97-AF65-F5344CB8AC3E}">
        <p14:creationId xmlns:p14="http://schemas.microsoft.com/office/powerpoint/2010/main" val="17173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3C710-5AC9-4CB1-B0E2-C65E1FE6E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414EF81-FF78-49D6-9BA3-B32A1F0B1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a:extLst>
              <a:ext uri="{FF2B5EF4-FFF2-40B4-BE49-F238E27FC236}">
                <a16:creationId xmlns:a16="http://schemas.microsoft.com/office/drawing/2014/main" id="{56B723EE-F297-4ED4-8F90-9792A6399B97}"/>
              </a:ext>
            </a:extLst>
          </p:cNvPr>
          <p:cNvSpPr txBox="1">
            <a:spLocks/>
          </p:cNvSpPr>
          <p:nvPr/>
        </p:nvSpPr>
        <p:spPr>
          <a:xfrm>
            <a:off x="10240963" y="6492875"/>
            <a:ext cx="1822450" cy="241300"/>
          </a:xfrm>
          <a:prstGeom prst="rect">
            <a:avLst/>
          </a:prstGeom>
          <a:noFill/>
        </p:spPr>
        <p:txBody>
          <a:bodyPr vert="horz" lIns="54000" tIns="54000" rIns="54000" bIns="54000" rtlCol="0" anchor="t" anchorCtr="0"/>
          <a:lstStyle>
            <a:defPPr>
              <a:defRPr lang="en-US"/>
            </a:defPPr>
            <a:lvl1pPr marL="0" algn="r" defTabSz="914400" rtl="0" eaLnBrk="1" fontAlgn="auto" latinLnBrk="0" hangingPunct="1">
              <a:spcBef>
                <a:spcPts val="0"/>
              </a:spcBef>
              <a:spcAft>
                <a:spcPts val="0"/>
              </a:spcAft>
              <a:defRPr lang="en-GB" sz="1200" kern="1200">
                <a:solidFill>
                  <a:srgbClr val="004F6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2D26A6C-7232-435F-A3AF-957DD95F8DD2}" type="slidenum">
              <a:rPr lang="sv-SE" smtClean="0">
                <a:latin typeface="Verdana"/>
              </a:rPr>
              <a:pPr>
                <a:defRPr/>
              </a:pPr>
              <a:t>‹#›</a:t>
            </a:fld>
            <a:endParaRPr lang="sv-SE" dirty="0">
              <a:latin typeface="Verdana"/>
            </a:endParaRPr>
          </a:p>
        </p:txBody>
      </p:sp>
      <p:sp>
        <p:nvSpPr>
          <p:cNvPr id="8" name="Rectangle 7">
            <a:extLst>
              <a:ext uri="{FF2B5EF4-FFF2-40B4-BE49-F238E27FC236}">
                <a16:creationId xmlns:a16="http://schemas.microsoft.com/office/drawing/2014/main" id="{6253255A-2D25-4906-A7B9-4AD8F7631176}"/>
              </a:ext>
            </a:extLst>
          </p:cNvPr>
          <p:cNvSpPr/>
          <p:nvPr/>
        </p:nvSpPr>
        <p:spPr>
          <a:xfrm>
            <a:off x="0" y="609600"/>
            <a:ext cx="12192000" cy="65088"/>
          </a:xfrm>
          <a:prstGeom prst="rect">
            <a:avLst/>
          </a:prstGeom>
          <a:solidFill>
            <a:srgbClr val="82C70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Verdana"/>
              <a:ea typeface="Verdana" pitchFamily="34" charset="0"/>
              <a:cs typeface="Verdana" pitchFamily="34" charset="0"/>
            </a:endParaRPr>
          </a:p>
        </p:txBody>
      </p:sp>
      <p:sp>
        <p:nvSpPr>
          <p:cNvPr id="9" name="Rectangle 8">
            <a:extLst>
              <a:ext uri="{FF2B5EF4-FFF2-40B4-BE49-F238E27FC236}">
                <a16:creationId xmlns:a16="http://schemas.microsoft.com/office/drawing/2014/main" id="{4FE1A0FB-A21E-4D73-AC92-4EE8BDB0676F}"/>
              </a:ext>
            </a:extLst>
          </p:cNvPr>
          <p:cNvSpPr/>
          <p:nvPr/>
        </p:nvSpPr>
        <p:spPr>
          <a:xfrm>
            <a:off x="0" y="673100"/>
            <a:ext cx="12192000" cy="65088"/>
          </a:xfrm>
          <a:prstGeom prst="rect">
            <a:avLst/>
          </a:prstGeom>
          <a:solidFill>
            <a:srgbClr val="004F6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Verdana"/>
              <a:ea typeface="Verdana" pitchFamily="34" charset="0"/>
              <a:cs typeface="Verdana" pitchFamily="34" charset="0"/>
            </a:endParaRPr>
          </a:p>
        </p:txBody>
      </p:sp>
      <p:cxnSp>
        <p:nvCxnSpPr>
          <p:cNvPr id="10" name="Straight Connector 9">
            <a:extLst>
              <a:ext uri="{FF2B5EF4-FFF2-40B4-BE49-F238E27FC236}">
                <a16:creationId xmlns:a16="http://schemas.microsoft.com/office/drawing/2014/main" id="{CC165DD9-68BC-45C3-99D1-5788B008B5EF}"/>
              </a:ext>
            </a:extLst>
          </p:cNvPr>
          <p:cNvCxnSpPr/>
          <p:nvPr/>
        </p:nvCxnSpPr>
        <p:spPr>
          <a:xfrm>
            <a:off x="0" y="6440488"/>
            <a:ext cx="12192000" cy="0"/>
          </a:xfrm>
          <a:prstGeom prst="line">
            <a:avLst/>
          </a:prstGeom>
          <a:noFill/>
          <a:ln w="19050" cap="flat" cmpd="sng" algn="ctr">
            <a:solidFill>
              <a:srgbClr val="004F6D"/>
            </a:solidFill>
            <a:prstDash val="solid"/>
          </a:ln>
          <a:effectLst/>
        </p:spPr>
      </p:cxnSp>
      <p:pic>
        <p:nvPicPr>
          <p:cNvPr id="12" name="Picture 11"/>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10421015" y="96877"/>
            <a:ext cx="1642398" cy="472520"/>
          </a:xfrm>
          <a:prstGeom prst="rect">
            <a:avLst/>
          </a:prstGeom>
        </p:spPr>
      </p:pic>
      <p:pic>
        <p:nvPicPr>
          <p:cNvPr id="11" name="Picture 10">
            <a:extLst>
              <a:ext uri="{FF2B5EF4-FFF2-40B4-BE49-F238E27FC236}">
                <a16:creationId xmlns:a16="http://schemas.microsoft.com/office/drawing/2014/main" id="{699C9F6C-A2D6-4632-93BB-7622EEFCC87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19270" y="5267739"/>
            <a:ext cx="1451858" cy="1157245"/>
          </a:xfrm>
          <a:prstGeom prst="rect">
            <a:avLst/>
          </a:prstGeom>
        </p:spPr>
      </p:pic>
      <p:sp>
        <p:nvSpPr>
          <p:cNvPr id="4" name="TextBox 3"/>
          <p:cNvSpPr txBox="1"/>
          <p:nvPr>
            <p:extLst>
              <p:ext uri="{1162E1C5-73C7-4A58-AE30-91384D911F3F}">
                <p184:classification xmlns:p184="http://schemas.microsoft.com/office/powerpoint/2018/4/main" val="ftr"/>
              </p:ext>
            </p:extLst>
          </p:nvPr>
        </p:nvSpPr>
        <p:spPr>
          <a:xfrm>
            <a:off x="5661787" y="6766560"/>
            <a:ext cx="701675" cy="91440"/>
          </a:xfrm>
          <a:prstGeom prst="rect">
            <a:avLst/>
          </a:prstGeom>
        </p:spPr>
        <p:txBody>
          <a:bodyPr horzOverflow="overflow" lIns="0" tIns="0" rIns="0" bIns="0">
            <a:spAutoFit/>
          </a:bodyPr>
          <a:lstStyle/>
          <a:p>
            <a:pPr algn="ctr"/>
            <a:r>
              <a:rPr lang="en-IN" sz="600">
                <a:solidFill>
                  <a:srgbClr val="C0C0C0"/>
                </a:solidFill>
                <a:latin typeface="Calibri" panose="020F0502020204030204" pitchFamily="34" charset="0"/>
                <a:cs typeface="Calibri" panose="020F0502020204030204" pitchFamily="34" charset="0"/>
              </a:rPr>
              <a:t>Sensitivity: Public (C4)</a:t>
            </a:r>
          </a:p>
        </p:txBody>
      </p:sp>
    </p:spTree>
    <p:extLst>
      <p:ext uri="{BB962C8B-B14F-4D97-AF65-F5344CB8AC3E}">
        <p14:creationId xmlns:p14="http://schemas.microsoft.com/office/powerpoint/2010/main" val="81472707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32.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jpg"/><Relationship Id="rId7" Type="http://schemas.openxmlformats.org/officeDocument/2006/relationships/image" Target="../media/image61.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5.jp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3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2.jpg"/></Relationships>
</file>

<file path=ppt/slides/_rels/slide3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jpg"/><Relationship Id="rId7" Type="http://schemas.openxmlformats.org/officeDocument/2006/relationships/image" Target="../media/image79.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4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2.jpg"/></Relationships>
</file>

<file path=ppt/slides/_rels/slide4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85.jpg"/><Relationship Id="rId4" Type="http://schemas.openxmlformats.org/officeDocument/2006/relationships/image" Target="../media/image84.jpg"/></Relationships>
</file>

<file path=ppt/slides/_rels/slide4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88.jpg"/><Relationship Id="rId4" Type="http://schemas.openxmlformats.org/officeDocument/2006/relationships/image" Target="../media/image87.jpg"/></Relationships>
</file>

<file path=ppt/slides/_rels/slide44.xml.rels><?xml version="1.0" encoding="UTF-8" standalone="yes"?>
<Relationships xmlns="http://schemas.openxmlformats.org/package/2006/relationships"><Relationship Id="rId3" Type="http://schemas.openxmlformats.org/officeDocument/2006/relationships/image" Target="../media/image89.jpg"/><Relationship Id="rId7" Type="http://schemas.openxmlformats.org/officeDocument/2006/relationships/image" Target="../media/image93.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2.jpg"/><Relationship Id="rId5" Type="http://schemas.openxmlformats.org/officeDocument/2006/relationships/image" Target="../media/image91.jpg"/><Relationship Id="rId4" Type="http://schemas.openxmlformats.org/officeDocument/2006/relationships/image" Target="../media/image90.jpg"/></Relationships>
</file>

<file path=ppt/slides/_rels/slide4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46.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98.jpg"/><Relationship Id="rId7" Type="http://schemas.openxmlformats.org/officeDocument/2006/relationships/image" Target="../media/image102.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01.jpg"/><Relationship Id="rId5" Type="http://schemas.openxmlformats.org/officeDocument/2006/relationships/image" Target="../media/image100.jpg"/><Relationship Id="rId4" Type="http://schemas.openxmlformats.org/officeDocument/2006/relationships/image" Target="../media/image99.jpg"/></Relationships>
</file>

<file path=ppt/slides/_rels/slide47.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06.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49.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13.jpg"/><Relationship Id="rId4" Type="http://schemas.openxmlformats.org/officeDocument/2006/relationships/image" Target="../media/image112.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16.jpg"/><Relationship Id="rId4" Type="http://schemas.openxmlformats.org/officeDocument/2006/relationships/image" Target="../media/image115.jpg"/></Relationships>
</file>

<file path=ppt/slides/_rels/slide5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FA461B8-8483-438F-BF83-54E69527FD01}"/>
              </a:ext>
            </a:extLst>
          </p:cNvPr>
          <p:cNvSpPr>
            <a:spLocks noGrp="1"/>
          </p:cNvSpPr>
          <p:nvPr>
            <p:ph idx="1"/>
          </p:nvPr>
        </p:nvSpPr>
        <p:spPr>
          <a:xfrm>
            <a:off x="304800" y="795648"/>
            <a:ext cx="10515599" cy="3994495"/>
          </a:xfrm>
        </p:spPr>
        <p:txBody>
          <a:bodyPr anchor="ctr">
            <a:normAutofit/>
          </a:bodyPr>
          <a:lstStyle/>
          <a:p>
            <a:pPr algn="just"/>
            <a:r>
              <a:rPr lang="en-US" sz="2000" dirty="0">
                <a:solidFill>
                  <a:schemeClr val="tx1"/>
                </a:solidFill>
                <a:latin typeface="Arial" panose="020B0604020202020204" pitchFamily="34" charset="0"/>
                <a:cs typeface="Arial" panose="020B0604020202020204" pitchFamily="34" charset="0"/>
              </a:rPr>
              <a:t>Single-use plastics, or disposable plastics, are used only once before they are thrown away or recycled. These items are things like plastic bags, straws, coffee stirrers, soda and water bottles and most food packaging.</a:t>
            </a:r>
          </a:p>
          <a:p>
            <a:pPr algn="just"/>
            <a:r>
              <a:rPr lang="en-US" sz="2000" dirty="0">
                <a:latin typeface="Arial" panose="020B0604020202020204" pitchFamily="34" charset="0"/>
                <a:cs typeface="Arial" panose="020B0604020202020204" pitchFamily="34" charset="0"/>
              </a:rPr>
              <a:t>We produce roughly 300 million tons of plastic each year and half of it is disposable! World-wide only 10-13% of plastic items are recycled. The nature of petroleum based disposable plastic makes it difficult to recycle and they have to add new virgin materials and chemicals to it to do so. Additionally there are a limited number of items that recycled plastic can be used</a:t>
            </a:r>
            <a:endParaRPr lang="en-IN" sz="2000" dirty="0">
              <a:latin typeface="Arial" panose="020B0604020202020204" pitchFamily="34" charset="0"/>
              <a:cs typeface="Arial" panose="020B0604020202020204" pitchFamily="34" charset="0"/>
            </a:endParaRPr>
          </a:p>
          <a:p>
            <a:pPr marL="0" indent="0" algn="just">
              <a:buNone/>
            </a:pPr>
            <a:endParaRPr lang="en-IN" sz="20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C3B0B60-73C7-4C18-8499-AF90A5C6A284}"/>
              </a:ext>
            </a:extLst>
          </p:cNvPr>
          <p:cNvSpPr txBox="1"/>
          <p:nvPr/>
        </p:nvSpPr>
        <p:spPr>
          <a:xfrm>
            <a:off x="304800" y="92765"/>
            <a:ext cx="4518992" cy="461665"/>
          </a:xfrm>
          <a:prstGeom prst="rect">
            <a:avLst/>
          </a:prstGeom>
          <a:noFill/>
        </p:spPr>
        <p:txBody>
          <a:bodyPr wrap="square" rtlCol="0">
            <a:spAutoFit/>
          </a:bodyPr>
          <a:lstStyle/>
          <a:p>
            <a:r>
              <a:rPr lang="en-US" sz="2400" b="1" dirty="0">
                <a:latin typeface="Abadi" panose="020B0604020104020204" pitchFamily="34" charset="0"/>
              </a:rPr>
              <a:t>Single Use Plastic </a:t>
            </a:r>
            <a:endParaRPr lang="en-IN" sz="2400" b="1" dirty="0">
              <a:latin typeface="Abadi" panose="020B0604020104020204" pitchFamily="34" charset="0"/>
            </a:endParaRPr>
          </a:p>
        </p:txBody>
      </p:sp>
    </p:spTree>
    <p:extLst>
      <p:ext uri="{BB962C8B-B14F-4D97-AF65-F5344CB8AC3E}">
        <p14:creationId xmlns:p14="http://schemas.microsoft.com/office/powerpoint/2010/main" val="5202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EC558-B73D-4FA4-A54B-FE5ADCB6E948}"/>
              </a:ext>
            </a:extLst>
          </p:cNvPr>
          <p:cNvSpPr>
            <a:spLocks noGrp="1"/>
          </p:cNvSpPr>
          <p:nvPr>
            <p:ph idx="1"/>
          </p:nvPr>
        </p:nvSpPr>
        <p:spPr>
          <a:xfrm>
            <a:off x="493644" y="1136512"/>
            <a:ext cx="10515600" cy="4351338"/>
          </a:xfrm>
        </p:spPr>
        <p:txBody>
          <a:bodyPr/>
          <a:lstStyle/>
          <a:p>
            <a:pPr marL="0" indent="0" algn="just">
              <a:buNone/>
            </a:pPr>
            <a:r>
              <a:rPr lang="en-IN" sz="2000" b="1" dirty="0">
                <a:latin typeface="Poppins"/>
              </a:rPr>
              <a:t>Cast Iron and Earthen Cookware</a:t>
            </a:r>
          </a:p>
          <a:p>
            <a:pPr lvl="1" algn="just"/>
            <a:r>
              <a:rPr lang="en-IN" sz="2000" dirty="0">
                <a:solidFill>
                  <a:srgbClr val="2B2B2B"/>
                </a:solidFill>
                <a:latin typeface="Roboto" panose="02000000000000000000" pitchFamily="2" charset="0"/>
              </a:rPr>
              <a:t>Utensils coated with Teflon can pose health risks over a period of continuous usage. While these vessels are unlikely to produce any immediate symptoms that could be indicative of harmful activity, the non-stock coating often begins to break down over time, releasing toxic perfluorocarbons into the surrounding air and the food.</a:t>
            </a:r>
          </a:p>
          <a:p>
            <a:pPr lvl="1" algn="just"/>
            <a:r>
              <a:rPr lang="en-IN" sz="2000" dirty="0">
                <a:solidFill>
                  <a:srgbClr val="2B2B2B"/>
                </a:solidFill>
                <a:latin typeface="Roboto" panose="02000000000000000000" pitchFamily="2" charset="0"/>
              </a:rPr>
              <a:t>opt for traditional cookware made of cast iron and clay.</a:t>
            </a:r>
            <a:endParaRPr lang="en-IN" sz="2000" dirty="0"/>
          </a:p>
          <a:p>
            <a:endParaRPr lang="en-IN" dirty="0"/>
          </a:p>
        </p:txBody>
      </p:sp>
      <p:pic>
        <p:nvPicPr>
          <p:cNvPr id="4" name="Picture 3" descr="A picture containing crowd&#10;&#10;Description automatically generated">
            <a:extLst>
              <a:ext uri="{FF2B5EF4-FFF2-40B4-BE49-F238E27FC236}">
                <a16:creationId xmlns:a16="http://schemas.microsoft.com/office/drawing/2014/main" id="{A393F251-950A-43DE-87B9-11C741CFF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379" y="2910029"/>
            <a:ext cx="3297865" cy="2959100"/>
          </a:xfrm>
          <a:prstGeom prst="rect">
            <a:avLst/>
          </a:prstGeom>
        </p:spPr>
      </p:pic>
    </p:spTree>
    <p:extLst>
      <p:ext uri="{BB962C8B-B14F-4D97-AF65-F5344CB8AC3E}">
        <p14:creationId xmlns:p14="http://schemas.microsoft.com/office/powerpoint/2010/main" val="148740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8F1AA-5084-4003-AA0E-3AEFF95A30D7}"/>
              </a:ext>
            </a:extLst>
          </p:cNvPr>
          <p:cNvSpPr>
            <a:spLocks noGrp="1"/>
          </p:cNvSpPr>
          <p:nvPr>
            <p:ph idx="1"/>
          </p:nvPr>
        </p:nvSpPr>
        <p:spPr>
          <a:xfrm>
            <a:off x="483128" y="902548"/>
            <a:ext cx="10724897" cy="3656199"/>
          </a:xfrm>
        </p:spPr>
        <p:txBody>
          <a:bodyPr>
            <a:normAutofit/>
          </a:bodyPr>
          <a:lstStyle/>
          <a:p>
            <a:pPr marL="0" indent="0" algn="just">
              <a:buNone/>
            </a:pPr>
            <a:r>
              <a:rPr lang="en-IN" sz="2000" b="1" dirty="0">
                <a:effectLst/>
                <a:latin typeface="Poppins"/>
              </a:rPr>
              <a:t>Bamboo Toothbrushes</a:t>
            </a:r>
          </a:p>
          <a:p>
            <a:pPr lvl="1" algn="just" fontAlgn="base"/>
            <a:r>
              <a:rPr lang="en-IN" sz="2000" b="0" i="0" dirty="0">
                <a:effectLst/>
                <a:latin typeface="Roboto" panose="02000000000000000000" pitchFamily="2" charset="0"/>
              </a:rPr>
              <a:t>Plastic toothbrushes are the second largest plastic waste generated after plastic bags. Just in India, more than 150 million plastic toothbrushes are thrown into the garbage every month. Each part of toothbrush even bristles is made from petroleum-based plastic, which does not biodegrade for thousands of years.</a:t>
            </a:r>
          </a:p>
          <a:p>
            <a:pPr lvl="1" algn="just" fontAlgn="base"/>
            <a:r>
              <a:rPr lang="en-IN" sz="2000" b="0" i="0" dirty="0">
                <a:effectLst/>
                <a:latin typeface="Roboto" panose="02000000000000000000" pitchFamily="2" charset="0"/>
              </a:rPr>
              <a:t>So while switching to a bamboo toothbrush may seem like a small change, the stats above show that we could all make a big difference to the planet if we choose alternatives that are a whole lot better for the environment</a:t>
            </a:r>
          </a:p>
          <a:p>
            <a:pPr lvl="1" algn="just"/>
            <a:endParaRPr lang="en-IN" dirty="0"/>
          </a:p>
        </p:txBody>
      </p:sp>
      <p:pic>
        <p:nvPicPr>
          <p:cNvPr id="5" name="Picture 4">
            <a:extLst>
              <a:ext uri="{FF2B5EF4-FFF2-40B4-BE49-F238E27FC236}">
                <a16:creationId xmlns:a16="http://schemas.microsoft.com/office/drawing/2014/main" id="{BB91193D-3D5D-4856-B537-B7BEB0F3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562" y="3155121"/>
            <a:ext cx="3020463" cy="2807252"/>
          </a:xfrm>
          <a:prstGeom prst="rect">
            <a:avLst/>
          </a:prstGeom>
        </p:spPr>
      </p:pic>
    </p:spTree>
    <p:extLst>
      <p:ext uri="{BB962C8B-B14F-4D97-AF65-F5344CB8AC3E}">
        <p14:creationId xmlns:p14="http://schemas.microsoft.com/office/powerpoint/2010/main" val="68851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B2B89-5A4F-4E9C-B5F7-DDDF3649DA6C}"/>
              </a:ext>
            </a:extLst>
          </p:cNvPr>
          <p:cNvSpPr>
            <a:spLocks noGrp="1"/>
          </p:cNvSpPr>
          <p:nvPr>
            <p:ph idx="1"/>
          </p:nvPr>
        </p:nvSpPr>
        <p:spPr>
          <a:xfrm>
            <a:off x="298641" y="955529"/>
            <a:ext cx="11286300" cy="3430942"/>
          </a:xfrm>
        </p:spPr>
        <p:txBody>
          <a:bodyPr>
            <a:noAutofit/>
          </a:bodyPr>
          <a:lstStyle/>
          <a:p>
            <a:pPr marL="0" indent="0" algn="just" fontAlgn="base">
              <a:buNone/>
            </a:pPr>
            <a:r>
              <a:rPr lang="en-IN" sz="2000" b="1" dirty="0">
                <a:effectLst/>
                <a:latin typeface="Roboto" panose="02000000000000000000" pitchFamily="2" charset="0"/>
              </a:rPr>
              <a:t>Clay bottles</a:t>
            </a:r>
          </a:p>
          <a:p>
            <a:pPr lvl="1" algn="just" fontAlgn="base"/>
            <a:r>
              <a:rPr lang="en-IN" sz="2000" b="0" i="0" dirty="0">
                <a:effectLst/>
                <a:latin typeface="Roboto" panose="02000000000000000000" pitchFamily="2" charset="0"/>
              </a:rPr>
              <a:t>Plastic bottles used to store water take around 1,000 years to biodegrade and produce toxic fumes upon incineration, meaning most plastic water bottles simply end up becoming litter. When you add to this to the fact that plastic from the bottles often leaches into water over time, it makes more sense to switch to eco-friendly alternatives.</a:t>
            </a:r>
          </a:p>
          <a:p>
            <a:pPr lvl="1" algn="just"/>
            <a:r>
              <a:rPr lang="en-IN" sz="2000" b="0" i="0" dirty="0">
                <a:effectLst/>
                <a:latin typeface="Roboto" panose="02000000000000000000" pitchFamily="2" charset="0"/>
              </a:rPr>
              <a:t>Handmade, reusable and biodegradable, clay bottles not only make for a better and healthier alternative, they also help keep the water cool. In fact, clay pots have been used in India for eons to keep the temperature of stored ware low despite the scorching summer heat</a:t>
            </a:r>
            <a:endParaRPr lang="en-IN" sz="2000" dirty="0"/>
          </a:p>
        </p:txBody>
      </p:sp>
      <p:pic>
        <p:nvPicPr>
          <p:cNvPr id="5" name="Picture 4">
            <a:extLst>
              <a:ext uri="{FF2B5EF4-FFF2-40B4-BE49-F238E27FC236}">
                <a16:creationId xmlns:a16="http://schemas.microsoft.com/office/drawing/2014/main" id="{78AA8D3D-41FF-4C19-B507-6A6D9E53B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554" y="3429000"/>
            <a:ext cx="3370387" cy="2785510"/>
          </a:xfrm>
          <a:prstGeom prst="rect">
            <a:avLst/>
          </a:prstGeom>
        </p:spPr>
      </p:pic>
    </p:spTree>
    <p:extLst>
      <p:ext uri="{BB962C8B-B14F-4D97-AF65-F5344CB8AC3E}">
        <p14:creationId xmlns:p14="http://schemas.microsoft.com/office/powerpoint/2010/main" val="237725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D030F-3A05-4568-8C8A-DA2824B574A3}"/>
              </a:ext>
            </a:extLst>
          </p:cNvPr>
          <p:cNvSpPr>
            <a:spLocks noGrp="1"/>
          </p:cNvSpPr>
          <p:nvPr>
            <p:ph idx="1"/>
          </p:nvPr>
        </p:nvSpPr>
        <p:spPr>
          <a:xfrm>
            <a:off x="510674" y="1007165"/>
            <a:ext cx="10843125" cy="4121425"/>
          </a:xfrm>
        </p:spPr>
        <p:txBody>
          <a:bodyPr>
            <a:normAutofit/>
          </a:bodyPr>
          <a:lstStyle/>
          <a:p>
            <a:pPr marL="0" indent="0">
              <a:buNone/>
            </a:pPr>
            <a:r>
              <a:rPr lang="en-IN" sz="2000" b="1" dirty="0">
                <a:effectLst/>
                <a:latin typeface="Roboto" panose="02000000000000000000" pitchFamily="2" charset="0"/>
                <a:ea typeface="Roboto" panose="02000000000000000000" pitchFamily="2" charset="0"/>
              </a:rPr>
              <a:t>Edible Cutlery</a:t>
            </a:r>
          </a:p>
          <a:p>
            <a:pPr lvl="1" algn="just" fontAlgn="base"/>
            <a:r>
              <a:rPr lang="en-IN" sz="2000" b="0" i="0" dirty="0">
                <a:solidFill>
                  <a:srgbClr val="2B2B2B"/>
                </a:solidFill>
                <a:effectLst/>
                <a:latin typeface="Roboto" panose="02000000000000000000" pitchFamily="2" charset="0"/>
                <a:ea typeface="Roboto" panose="02000000000000000000" pitchFamily="2" charset="0"/>
              </a:rPr>
              <a:t>Disposable plastic cutlery is a huge contributor to the enormous problem of plastic pollution, making it imperative that we start using green substitutes such as edible cutlery </a:t>
            </a:r>
          </a:p>
          <a:p>
            <a:pPr lvl="1" algn="just" fontAlgn="base"/>
            <a:r>
              <a:rPr lang="en-IN" sz="2000" b="0" i="0" dirty="0">
                <a:solidFill>
                  <a:srgbClr val="2B2B2B"/>
                </a:solidFill>
                <a:effectLst/>
                <a:latin typeface="Roboto" panose="02000000000000000000" pitchFamily="2" charset="0"/>
                <a:ea typeface="Roboto" panose="02000000000000000000" pitchFamily="2" charset="0"/>
              </a:rPr>
              <a:t>“Just throw the spoons in mud or in a potted plant to decompose after use if you do not wish to eat it,” The spoons are nutritious, use no preservatives and have a shelf life of almost three years.</a:t>
            </a:r>
          </a:p>
          <a:p>
            <a:endParaRPr lang="en-IN" dirty="0">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467F7A8F-0C50-43D2-8B0D-887980EF8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126" y="3067877"/>
            <a:ext cx="3331613" cy="2938410"/>
          </a:xfrm>
          <a:prstGeom prst="rect">
            <a:avLst/>
          </a:prstGeom>
        </p:spPr>
      </p:pic>
    </p:spTree>
    <p:extLst>
      <p:ext uri="{BB962C8B-B14F-4D97-AF65-F5344CB8AC3E}">
        <p14:creationId xmlns:p14="http://schemas.microsoft.com/office/powerpoint/2010/main" val="216355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F110D-3E3E-4C20-9C80-2ECA39AD18AB}"/>
              </a:ext>
            </a:extLst>
          </p:cNvPr>
          <p:cNvSpPr>
            <a:spLocks noGrp="1"/>
          </p:cNvSpPr>
          <p:nvPr>
            <p:ph idx="1"/>
          </p:nvPr>
        </p:nvSpPr>
        <p:spPr>
          <a:xfrm>
            <a:off x="722710" y="982357"/>
            <a:ext cx="9746508" cy="4083387"/>
          </a:xfrm>
        </p:spPr>
        <p:txBody>
          <a:bodyPr>
            <a:normAutofit/>
          </a:bodyPr>
          <a:lstStyle/>
          <a:p>
            <a:pPr algn="l" fontAlgn="base"/>
            <a:r>
              <a:rPr lang="en-IN" sz="2000" b="1" i="0" dirty="0">
                <a:effectLst/>
                <a:latin typeface="Roboto" panose="02000000000000000000" pitchFamily="2" charset="0"/>
                <a:ea typeface="Roboto" panose="02000000000000000000" pitchFamily="2" charset="0"/>
              </a:rPr>
              <a:t>Biodegradable Bags</a:t>
            </a:r>
          </a:p>
          <a:p>
            <a:pPr lvl="1" algn="just" fontAlgn="base"/>
            <a:r>
              <a:rPr lang="en-IN" sz="2000" b="0" i="0" dirty="0">
                <a:effectLst/>
                <a:latin typeface="Roboto" panose="02000000000000000000" pitchFamily="2" charset="0"/>
                <a:ea typeface="Roboto" panose="02000000000000000000" pitchFamily="2" charset="0"/>
              </a:rPr>
              <a:t>Plasti</a:t>
            </a:r>
            <a:r>
              <a:rPr lang="en-IN" sz="2000" dirty="0">
                <a:latin typeface="Roboto" panose="02000000000000000000" pitchFamily="2" charset="0"/>
                <a:ea typeface="Roboto" panose="02000000000000000000" pitchFamily="2" charset="0"/>
              </a:rPr>
              <a:t>c bags have already created a lot of nuisance all around the world. </a:t>
            </a:r>
          </a:p>
          <a:p>
            <a:pPr lvl="1" algn="just" fontAlgn="base"/>
            <a:r>
              <a:rPr lang="en-IN" sz="2000" b="0" i="0" dirty="0">
                <a:effectLst/>
                <a:latin typeface="Roboto" panose="02000000000000000000" pitchFamily="2" charset="0"/>
                <a:ea typeface="Roboto" panose="02000000000000000000" pitchFamily="2" charset="0"/>
              </a:rPr>
              <a:t>A good choice would be </a:t>
            </a:r>
            <a:r>
              <a:rPr lang="en-IN" sz="2000" b="0" i="0" dirty="0" err="1">
                <a:effectLst/>
                <a:latin typeface="Roboto" panose="02000000000000000000" pitchFamily="2" charset="0"/>
                <a:ea typeface="Roboto" panose="02000000000000000000" pitchFamily="2" charset="0"/>
              </a:rPr>
              <a:t>Envigreen</a:t>
            </a:r>
            <a:r>
              <a:rPr lang="en-IN" sz="2000" b="0" i="0" dirty="0">
                <a:effectLst/>
                <a:latin typeface="Roboto" panose="02000000000000000000" pitchFamily="2" charset="0"/>
                <a:ea typeface="Roboto" panose="02000000000000000000" pitchFamily="2" charset="0"/>
              </a:rPr>
              <a:t>, whose seemingly plastic bags are made from tapioca and make for animal fodder when trashed.</a:t>
            </a:r>
          </a:p>
        </p:txBody>
      </p:sp>
      <p:pic>
        <p:nvPicPr>
          <p:cNvPr id="5" name="Picture 4">
            <a:extLst>
              <a:ext uri="{FF2B5EF4-FFF2-40B4-BE49-F238E27FC236}">
                <a16:creationId xmlns:a16="http://schemas.microsoft.com/office/drawing/2014/main" id="{326E1B16-EF8C-4940-9DA8-97107DB38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759" y="2440955"/>
            <a:ext cx="3811573" cy="3265818"/>
          </a:xfrm>
          <a:prstGeom prst="rect">
            <a:avLst/>
          </a:prstGeom>
        </p:spPr>
      </p:pic>
    </p:spTree>
    <p:extLst>
      <p:ext uri="{BB962C8B-B14F-4D97-AF65-F5344CB8AC3E}">
        <p14:creationId xmlns:p14="http://schemas.microsoft.com/office/powerpoint/2010/main" val="351577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63981C-EC3E-4F4D-AB3E-079168D1A484}"/>
              </a:ext>
            </a:extLst>
          </p:cNvPr>
          <p:cNvSpPr>
            <a:spLocks noGrp="1"/>
          </p:cNvSpPr>
          <p:nvPr>
            <p:ph idx="1"/>
          </p:nvPr>
        </p:nvSpPr>
        <p:spPr>
          <a:xfrm>
            <a:off x="241851" y="831712"/>
            <a:ext cx="10773151" cy="4351338"/>
          </a:xfrm>
        </p:spPr>
        <p:txBody>
          <a:bodyPr/>
          <a:lstStyle/>
          <a:p>
            <a:r>
              <a:rPr lang="en-IN" sz="2000" b="1" dirty="0">
                <a:latin typeface="Roboto" panose="02000000000000000000" pitchFamily="2" charset="0"/>
                <a:ea typeface="Roboto" panose="02000000000000000000" pitchFamily="2" charset="0"/>
              </a:rPr>
              <a:t>Bamboo and Wheat Straws</a:t>
            </a:r>
          </a:p>
          <a:p>
            <a:pPr lvl="1" algn="just" fontAlgn="base"/>
            <a:r>
              <a:rPr lang="en-IN" sz="2000" dirty="0">
                <a:latin typeface="Roboto" panose="02000000000000000000" pitchFamily="2" charset="0"/>
              </a:rPr>
              <a:t>The dangers of a plastic straw can hardly be overestimated. In the time that it takes for the biodegradable straws to completely decompose, their plastic counterparts would have barely disintegrated. These small fragments of plastic would seep into the soil and water, polluting the ecosystem, choking marine life that mistook it for food and eventually entering the food chain that takes them back to humans.</a:t>
            </a:r>
          </a:p>
          <a:p>
            <a:pPr lvl="1" algn="just" fontAlgn="base"/>
            <a:r>
              <a:rPr lang="en-IN" sz="2000" dirty="0">
                <a:latin typeface="Roboto" panose="02000000000000000000" pitchFamily="2" charset="0"/>
              </a:rPr>
              <a:t>One of the leading names in the manufacturing of biodegradable (and reusable) straws is </a:t>
            </a:r>
            <a:r>
              <a:rPr lang="en-IN" sz="2000" dirty="0" err="1">
                <a:latin typeface="Roboto" panose="02000000000000000000" pitchFamily="2" charset="0"/>
              </a:rPr>
              <a:t>Pappco</a:t>
            </a:r>
            <a:r>
              <a:rPr lang="en-IN" sz="2000" dirty="0">
                <a:latin typeface="Roboto" panose="02000000000000000000" pitchFamily="2" charset="0"/>
              </a:rPr>
              <a:t> Greenware, which specialises in making bamboo and wheat straws.</a:t>
            </a:r>
          </a:p>
          <a:p>
            <a:endParaRPr lang="en-IN" dirty="0"/>
          </a:p>
        </p:txBody>
      </p:sp>
      <p:pic>
        <p:nvPicPr>
          <p:cNvPr id="4" name="Picture 3">
            <a:extLst>
              <a:ext uri="{FF2B5EF4-FFF2-40B4-BE49-F238E27FC236}">
                <a16:creationId xmlns:a16="http://schemas.microsoft.com/office/drawing/2014/main" id="{BCAF7FD9-27AC-4F92-9D58-5DAC63260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831" y="3429000"/>
            <a:ext cx="3771172" cy="2788534"/>
          </a:xfrm>
          <a:prstGeom prst="rect">
            <a:avLst/>
          </a:prstGeom>
        </p:spPr>
      </p:pic>
    </p:spTree>
    <p:extLst>
      <p:ext uri="{BB962C8B-B14F-4D97-AF65-F5344CB8AC3E}">
        <p14:creationId xmlns:p14="http://schemas.microsoft.com/office/powerpoint/2010/main" val="134062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96405-DC1E-48F8-8491-6401A35DE866}"/>
              </a:ext>
            </a:extLst>
          </p:cNvPr>
          <p:cNvSpPr>
            <a:spLocks noGrp="1"/>
          </p:cNvSpPr>
          <p:nvPr>
            <p:ph idx="1"/>
          </p:nvPr>
        </p:nvSpPr>
        <p:spPr>
          <a:xfrm>
            <a:off x="298640" y="942306"/>
            <a:ext cx="10915239" cy="3709207"/>
          </a:xfrm>
        </p:spPr>
        <p:txBody>
          <a:bodyPr>
            <a:normAutofit/>
          </a:bodyPr>
          <a:lstStyle/>
          <a:p>
            <a:pPr marL="0" indent="0">
              <a:buNone/>
            </a:pPr>
            <a:r>
              <a:rPr lang="en-IN" sz="2000" b="1" dirty="0" err="1">
                <a:effectLst/>
                <a:latin typeface="Roboto" panose="02000000000000000000" pitchFamily="2" charset="0"/>
                <a:ea typeface="Roboto" panose="02000000000000000000" pitchFamily="2" charset="0"/>
              </a:rPr>
              <a:t>Mitticool</a:t>
            </a:r>
            <a:r>
              <a:rPr lang="en-IN" sz="2000" b="1" dirty="0">
                <a:effectLst/>
                <a:latin typeface="Roboto" panose="02000000000000000000" pitchFamily="2" charset="0"/>
                <a:ea typeface="Roboto" panose="02000000000000000000" pitchFamily="2" charset="0"/>
              </a:rPr>
              <a:t> Fridge</a:t>
            </a:r>
          </a:p>
          <a:p>
            <a:pPr algn="l" fontAlgn="base"/>
            <a:r>
              <a:rPr lang="en-IN" sz="2000" b="0" i="0" dirty="0">
                <a:solidFill>
                  <a:srgbClr val="2B2B2B"/>
                </a:solidFill>
                <a:effectLst/>
                <a:latin typeface="Roboto" panose="02000000000000000000" pitchFamily="2" charset="0"/>
              </a:rPr>
              <a:t>A natural zero-electricity refrigerator made entirely from clay that cools water and can be used to store vegetables. Sounds awesome, right.</a:t>
            </a:r>
          </a:p>
          <a:p>
            <a:pPr algn="l" fontAlgn="base"/>
            <a:r>
              <a:rPr lang="en-IN" sz="2000" b="0" i="0" dirty="0">
                <a:solidFill>
                  <a:srgbClr val="2B2B2B"/>
                </a:solidFill>
                <a:effectLst/>
                <a:latin typeface="Roboto" panose="02000000000000000000" pitchFamily="2" charset="0"/>
              </a:rPr>
              <a:t>The </a:t>
            </a:r>
            <a:r>
              <a:rPr lang="en-IN" sz="2000" b="0" i="0" dirty="0" err="1">
                <a:solidFill>
                  <a:srgbClr val="2B2B2B"/>
                </a:solidFill>
                <a:effectLst/>
                <a:latin typeface="Roboto" panose="02000000000000000000" pitchFamily="2" charset="0"/>
              </a:rPr>
              <a:t>Mitticool</a:t>
            </a:r>
            <a:r>
              <a:rPr lang="en-IN" sz="2000" b="0" i="0" dirty="0">
                <a:solidFill>
                  <a:srgbClr val="2B2B2B"/>
                </a:solidFill>
                <a:effectLst/>
                <a:latin typeface="Roboto" panose="02000000000000000000" pitchFamily="2" charset="0"/>
              </a:rPr>
              <a:t> refrigerator preserves the original taste of fruits and vegetables. During testing, the shelf life of coriander was extended by 4 days as against 1.5-2 days in room temperature. Shelf life of vegetables like brinjal</a:t>
            </a:r>
            <a:r>
              <a:rPr lang="en-IN" sz="2000" dirty="0">
                <a:solidFill>
                  <a:srgbClr val="2B2B2B"/>
                </a:solidFill>
                <a:latin typeface="Roboto" panose="02000000000000000000" pitchFamily="2" charset="0"/>
              </a:rPr>
              <a:t> &amp; </a:t>
            </a:r>
            <a:r>
              <a:rPr lang="en-IN" sz="2000" b="0" i="0" dirty="0">
                <a:solidFill>
                  <a:srgbClr val="2B2B2B"/>
                </a:solidFill>
                <a:effectLst/>
                <a:latin typeface="Roboto" panose="02000000000000000000" pitchFamily="2" charset="0"/>
              </a:rPr>
              <a:t>chilly was increased on an average by 5-6 days room temperature.</a:t>
            </a:r>
          </a:p>
          <a:p>
            <a:endParaRPr lang="en-IN" dirty="0"/>
          </a:p>
        </p:txBody>
      </p:sp>
      <p:pic>
        <p:nvPicPr>
          <p:cNvPr id="5" name="Picture 4">
            <a:extLst>
              <a:ext uri="{FF2B5EF4-FFF2-40B4-BE49-F238E27FC236}">
                <a16:creationId xmlns:a16="http://schemas.microsoft.com/office/drawing/2014/main" id="{1A0C38A0-DA7D-44AC-BB40-F96D07E4C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397" y="3153192"/>
            <a:ext cx="3534170" cy="2996642"/>
          </a:xfrm>
          <a:prstGeom prst="rect">
            <a:avLst/>
          </a:prstGeom>
        </p:spPr>
      </p:pic>
    </p:spTree>
    <p:extLst>
      <p:ext uri="{BB962C8B-B14F-4D97-AF65-F5344CB8AC3E}">
        <p14:creationId xmlns:p14="http://schemas.microsoft.com/office/powerpoint/2010/main" val="119733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82099-EFCF-4EEF-A732-04052FA113C5}"/>
              </a:ext>
            </a:extLst>
          </p:cNvPr>
          <p:cNvSpPr>
            <a:spLocks noGrp="1"/>
          </p:cNvSpPr>
          <p:nvPr>
            <p:ph idx="1"/>
          </p:nvPr>
        </p:nvSpPr>
        <p:spPr>
          <a:xfrm>
            <a:off x="285388" y="915802"/>
            <a:ext cx="10886195" cy="4530842"/>
          </a:xfrm>
        </p:spPr>
        <p:txBody>
          <a:bodyPr>
            <a:normAutofit/>
          </a:bodyPr>
          <a:lstStyle/>
          <a:p>
            <a:pPr marL="0" indent="0">
              <a:buNone/>
            </a:pPr>
            <a:r>
              <a:rPr lang="en-IN" sz="2000" b="1" dirty="0">
                <a:effectLst/>
                <a:latin typeface="Roboto" panose="02000000000000000000" pitchFamily="2" charset="0"/>
                <a:ea typeface="Roboto" panose="02000000000000000000" pitchFamily="2" charset="0"/>
              </a:rPr>
              <a:t>Biodegradable Sanitary Napkins</a:t>
            </a:r>
          </a:p>
          <a:p>
            <a:pPr lvl="1" algn="just" fontAlgn="base"/>
            <a:r>
              <a:rPr lang="en-IN" sz="2000" dirty="0">
                <a:effectLst/>
                <a:latin typeface="Roboto" panose="02000000000000000000" pitchFamily="2" charset="0"/>
              </a:rPr>
              <a:t>Every month, over a billion non-compostable sanitary pads are dumped into sewerage systems, landfills, fields and water bodies in India, posing huge environmental and health risks. Made with more than 90% plastic — including super absorbent polymers and non-woven plastic components — soiled napkins stay in the landfills for about 800 years!</a:t>
            </a:r>
          </a:p>
          <a:p>
            <a:pPr lvl="1" algn="just" fontAlgn="base"/>
            <a:r>
              <a:rPr lang="en-IN" sz="2000" dirty="0">
                <a:effectLst/>
                <a:latin typeface="Roboto" panose="02000000000000000000" pitchFamily="2" charset="0"/>
              </a:rPr>
              <a:t>Indian government’s interim solution to the problem is ‘incineration’. However, there is no provision for monitoring the emissions from these incinerators. Much more sustainable alternative are reusable cotton sanitary napkins and menstrual cups.</a:t>
            </a:r>
          </a:p>
          <a:p>
            <a:endParaRPr lang="en-IN" dirty="0"/>
          </a:p>
        </p:txBody>
      </p:sp>
      <p:pic>
        <p:nvPicPr>
          <p:cNvPr id="5" name="Picture 4">
            <a:extLst>
              <a:ext uri="{FF2B5EF4-FFF2-40B4-BE49-F238E27FC236}">
                <a16:creationId xmlns:a16="http://schemas.microsoft.com/office/drawing/2014/main" id="{5750B064-CDBB-4D8B-BA91-8C486731F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831" y="3336235"/>
            <a:ext cx="3491067" cy="3000547"/>
          </a:xfrm>
          <a:prstGeom prst="rect">
            <a:avLst/>
          </a:prstGeom>
        </p:spPr>
      </p:pic>
    </p:spTree>
    <p:extLst>
      <p:ext uri="{BB962C8B-B14F-4D97-AF65-F5344CB8AC3E}">
        <p14:creationId xmlns:p14="http://schemas.microsoft.com/office/powerpoint/2010/main" val="41093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A6485-5EDB-4EAF-A8B4-6664F53FDE6C}"/>
              </a:ext>
            </a:extLst>
          </p:cNvPr>
          <p:cNvSpPr/>
          <p:nvPr/>
        </p:nvSpPr>
        <p:spPr>
          <a:xfrm>
            <a:off x="316089" y="101600"/>
            <a:ext cx="4134802" cy="400110"/>
          </a:xfrm>
          <a:prstGeom prst="rect">
            <a:avLst/>
          </a:prstGeom>
        </p:spPr>
        <p:txBody>
          <a:bodyPr wrap="square">
            <a:spAutoFit/>
          </a:bodyPr>
          <a:lstStyle/>
          <a:p>
            <a:r>
              <a:rPr lang="en-IN" sz="2000" b="1" dirty="0"/>
              <a:t>Few easy measures that can be taken</a:t>
            </a:r>
          </a:p>
        </p:txBody>
      </p:sp>
      <p:sp>
        <p:nvSpPr>
          <p:cNvPr id="5" name="Rectangle 4">
            <a:extLst>
              <a:ext uri="{FF2B5EF4-FFF2-40B4-BE49-F238E27FC236}">
                <a16:creationId xmlns:a16="http://schemas.microsoft.com/office/drawing/2014/main" id="{BF95529D-4AD3-468E-A56D-94EE67A9073B}"/>
              </a:ext>
            </a:extLst>
          </p:cNvPr>
          <p:cNvSpPr/>
          <p:nvPr/>
        </p:nvSpPr>
        <p:spPr>
          <a:xfrm>
            <a:off x="636104" y="1232451"/>
            <a:ext cx="10455966" cy="3970318"/>
          </a:xfrm>
          <a:prstGeom prst="rect">
            <a:avLst/>
          </a:prstGeom>
        </p:spPr>
        <p:txBody>
          <a:bodyPr wrap="square">
            <a:spAutoFit/>
          </a:bodyPr>
          <a:lstStyle/>
          <a:p>
            <a:pPr marL="285750" indent="-285750" algn="just">
              <a:buFont typeface="Arial" panose="020B0604020202020204" pitchFamily="34" charset="0"/>
              <a:buChar char="•"/>
            </a:pPr>
            <a:r>
              <a:rPr lang="en-IN" dirty="0"/>
              <a:t>Initially all shop keepers will be requested to ask all customers either they should have cloth bag with them or they should by a new one. Only then they can start shopping.</a:t>
            </a:r>
          </a:p>
          <a:p>
            <a:pPr marL="285750" indent="-285750" algn="just">
              <a:buFont typeface="Arial" panose="020B0604020202020204" pitchFamily="34" charset="0"/>
              <a:buChar char="•"/>
            </a:pPr>
            <a:endParaRPr lang="en-IN" dirty="0"/>
          </a:p>
          <a:p>
            <a:pPr marL="285750" indent="-285750" algn="just">
              <a:buFont typeface="Arial" panose="020B0604020202020204" pitchFamily="34" charset="0"/>
              <a:buChar char="•"/>
            </a:pPr>
            <a:r>
              <a:rPr lang="en-IN" dirty="0"/>
              <a:t>For meat and fish shops the sellers should be insisted to provide only decomposable plastics bags.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IN" dirty="0">
                <a:latin typeface="Open Sans" panose="020B0606030504020204" pitchFamily="34" charset="0"/>
              </a:rPr>
              <a:t>Carry any sort of bags which is convenient and is sufficiently strong enough. Reusable bags are not just for groceries! Carry them for all your purchases, from electronics to clothing</a:t>
            </a:r>
          </a:p>
          <a:p>
            <a:pPr marL="285750" indent="-285750" algn="just">
              <a:buFont typeface="Arial" panose="020B0604020202020204" pitchFamily="34" charset="0"/>
              <a:buChar char="•"/>
            </a:pPr>
            <a:endParaRPr lang="en-US" dirty="0">
              <a:latin typeface="Open Sans" panose="020B0606030504020204" pitchFamily="34" charset="0"/>
            </a:endParaRPr>
          </a:p>
          <a:p>
            <a:pPr marL="285750" indent="-285750" algn="just">
              <a:buFont typeface="Arial" panose="020B0604020202020204" pitchFamily="34" charset="0"/>
              <a:buChar char="•"/>
            </a:pPr>
            <a:r>
              <a:rPr lang="en-IN" dirty="0">
                <a:latin typeface="Roboto" panose="02000000000000000000" pitchFamily="2" charset="0"/>
                <a:ea typeface="Roboto" panose="02000000000000000000" pitchFamily="2" charset="0"/>
              </a:rPr>
              <a:t>Bottled water is not only about just packed water. It requires tremendous resources to extract, bottle, and ship it. Better to go with a stainless steel bottle or stainless steel bottle mug.</a:t>
            </a:r>
          </a:p>
          <a:p>
            <a:pPr marL="285750" indent="-285750" algn="just">
              <a:buFont typeface="Arial" panose="020B0604020202020204" pitchFamily="34" charset="0"/>
              <a:buChar char="•"/>
            </a:pPr>
            <a:r>
              <a:rPr lang="en-IN" dirty="0">
                <a:latin typeface="Roboto" panose="02000000000000000000" pitchFamily="2" charset="0"/>
                <a:ea typeface="Roboto" panose="02000000000000000000" pitchFamily="2" charset="0"/>
              </a:rPr>
              <a:t> </a:t>
            </a:r>
          </a:p>
          <a:p>
            <a:pPr marL="285750" indent="-285750" algn="just">
              <a:buFont typeface="Arial" panose="020B0604020202020204" pitchFamily="34" charset="0"/>
              <a:buChar char="•"/>
            </a:pPr>
            <a:r>
              <a:rPr lang="en-IN" dirty="0">
                <a:latin typeface="Roboto" panose="02000000000000000000" pitchFamily="2" charset="0"/>
                <a:ea typeface="Roboto" panose="02000000000000000000" pitchFamily="2" charset="0"/>
              </a:rPr>
              <a:t>Plastic may leach chemicals into the water and aluminium bottles are lined with an epoxy resin,</a:t>
            </a:r>
            <a:r>
              <a:rPr lang="en-IN" dirty="0">
                <a:solidFill>
                  <a:srgbClr val="444444"/>
                </a:solidFill>
                <a:latin typeface="Roboto" panose="02000000000000000000" pitchFamily="2" charset="0"/>
                <a:ea typeface="Roboto" panose="02000000000000000000" pitchFamily="2" charset="0"/>
              </a:rPr>
              <a:t> </a:t>
            </a:r>
            <a:r>
              <a:rPr lang="en-IN" dirty="0">
                <a:latin typeface="Roboto" panose="02000000000000000000" pitchFamily="2" charset="0"/>
                <a:ea typeface="Roboto" panose="02000000000000000000" pitchFamily="2" charset="0"/>
              </a:rPr>
              <a:t>some of which has also found to leach into water depending on the brand.</a:t>
            </a:r>
          </a:p>
          <a:p>
            <a:endParaRPr lang="en-IN" dirty="0"/>
          </a:p>
        </p:txBody>
      </p:sp>
    </p:spTree>
    <p:extLst>
      <p:ext uri="{BB962C8B-B14F-4D97-AF65-F5344CB8AC3E}">
        <p14:creationId xmlns:p14="http://schemas.microsoft.com/office/powerpoint/2010/main" val="290177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DA5F-7161-4570-A166-D04B5DEF2811}"/>
              </a:ext>
            </a:extLst>
          </p:cNvPr>
          <p:cNvSpPr>
            <a:spLocks noGrp="1"/>
          </p:cNvSpPr>
          <p:nvPr>
            <p:ph idx="1"/>
          </p:nvPr>
        </p:nvSpPr>
        <p:spPr>
          <a:xfrm>
            <a:off x="530087" y="1073426"/>
            <a:ext cx="10823713" cy="5103537"/>
          </a:xfrm>
        </p:spPr>
        <p:txBody>
          <a:bodyPr/>
          <a:lstStyle/>
          <a:p>
            <a:pPr algn="just"/>
            <a:r>
              <a:rPr lang="en-IN" sz="2000" dirty="0">
                <a:latin typeface="Open Sans" panose="020B0606030504020204" pitchFamily="34" charset="0"/>
              </a:rPr>
              <a:t>Request takeout places use your container instead of their disposable one</a:t>
            </a:r>
            <a:r>
              <a:rPr lang="en-IN" sz="2000" dirty="0">
                <a:solidFill>
                  <a:srgbClr val="444444"/>
                </a:solidFill>
                <a:latin typeface="Open Sans" panose="020B0606030504020204" pitchFamily="34" charset="0"/>
              </a:rPr>
              <a:t>.</a:t>
            </a:r>
          </a:p>
          <a:p>
            <a:pPr algn="just"/>
            <a:r>
              <a:rPr lang="en-IN" sz="2000" dirty="0"/>
              <a:t>Try avoiding packed juices, soda, and other plastic-bottled beverages and better to have some fresh juice and fruits directly.</a:t>
            </a:r>
          </a:p>
          <a:p>
            <a:pPr algn="just"/>
            <a:r>
              <a:rPr lang="en-IN" sz="2000" dirty="0"/>
              <a:t>Farmers market are a best way to buy fresh items without plastic, as long as you remember to bring your own bags.</a:t>
            </a:r>
          </a:p>
          <a:p>
            <a:pPr algn="just"/>
            <a:r>
              <a:rPr lang="en-IN" sz="2000" dirty="0"/>
              <a:t>Ideally speaking the fruits and vegetable of farmers do not even have those little plastic stickers on them.</a:t>
            </a:r>
          </a:p>
          <a:p>
            <a:pPr algn="just"/>
            <a:r>
              <a:rPr lang="en-IN" sz="2000" dirty="0"/>
              <a:t>Try to carry your own container while buying meat or whole foods from a shop.</a:t>
            </a:r>
          </a:p>
          <a:p>
            <a:pPr algn="just"/>
            <a:r>
              <a:rPr lang="en-IN" sz="2000" dirty="0"/>
              <a:t>Cookware coated with Teflon or other resins give off toxic perfluorochemicals when heated.</a:t>
            </a:r>
          </a:p>
          <a:p>
            <a:pPr algn="just"/>
            <a:r>
              <a:rPr lang="en-IN" sz="2000" dirty="0"/>
              <a:t>When a plastic breaks, try to repair it instead of buying a new one.</a:t>
            </a:r>
          </a:p>
          <a:p>
            <a:endParaRPr lang="en-IN" dirty="0">
              <a:solidFill>
                <a:srgbClr val="444444"/>
              </a:solidFill>
              <a:latin typeface="Open Sans" panose="020B0606030504020204" pitchFamily="34" charset="0"/>
            </a:endParaRPr>
          </a:p>
        </p:txBody>
      </p:sp>
      <p:sp>
        <p:nvSpPr>
          <p:cNvPr id="4" name="Rectangle 3">
            <a:extLst>
              <a:ext uri="{FF2B5EF4-FFF2-40B4-BE49-F238E27FC236}">
                <a16:creationId xmlns:a16="http://schemas.microsoft.com/office/drawing/2014/main" id="{AEFD3E75-7E28-4B1A-8A1F-EEC0A91FFE96}"/>
              </a:ext>
            </a:extLst>
          </p:cNvPr>
          <p:cNvSpPr/>
          <p:nvPr/>
        </p:nvSpPr>
        <p:spPr>
          <a:xfrm>
            <a:off x="316089" y="101600"/>
            <a:ext cx="4134802" cy="400110"/>
          </a:xfrm>
          <a:prstGeom prst="rect">
            <a:avLst/>
          </a:prstGeom>
        </p:spPr>
        <p:txBody>
          <a:bodyPr wrap="square">
            <a:spAutoFit/>
          </a:bodyPr>
          <a:lstStyle/>
          <a:p>
            <a:r>
              <a:rPr lang="en-IN" sz="2000" b="1" dirty="0"/>
              <a:t>Few easy measures that can be taken</a:t>
            </a:r>
          </a:p>
        </p:txBody>
      </p:sp>
    </p:spTree>
    <p:extLst>
      <p:ext uri="{BB962C8B-B14F-4D97-AF65-F5344CB8AC3E}">
        <p14:creationId xmlns:p14="http://schemas.microsoft.com/office/powerpoint/2010/main" val="136197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38423D-2FBC-4814-811A-D4613ADD2FE3}"/>
              </a:ext>
            </a:extLst>
          </p:cNvPr>
          <p:cNvSpPr>
            <a:spLocks noGrp="1"/>
          </p:cNvSpPr>
          <p:nvPr>
            <p:ph idx="1"/>
          </p:nvPr>
        </p:nvSpPr>
        <p:spPr>
          <a:xfrm>
            <a:off x="344556" y="1403716"/>
            <a:ext cx="10515600" cy="4351338"/>
          </a:xfrm>
        </p:spPr>
        <p:txBody>
          <a:bodyPr/>
          <a:lstStyle/>
          <a:p>
            <a:pPr algn="l"/>
            <a:r>
              <a:rPr lang="en-IN" sz="2000" b="0" i="0" dirty="0">
                <a:effectLst/>
                <a:latin typeface="Arial" panose="020B0604020202020204" pitchFamily="34" charset="0"/>
                <a:cs typeface="Arial" panose="020B0604020202020204" pitchFamily="34" charset="0"/>
              </a:rPr>
              <a:t>If you answered everywhere, you’re probably not far off. This versatile material is in our appliances, computers, clothing, and so much more.</a:t>
            </a:r>
          </a:p>
          <a:p>
            <a:pPr algn="l"/>
            <a:r>
              <a:rPr lang="en-IN" sz="2000" b="0" i="0" dirty="0">
                <a:effectLst/>
                <a:latin typeface="Arial" panose="020B0604020202020204" pitchFamily="34" charset="0"/>
                <a:cs typeface="Arial" panose="020B0604020202020204" pitchFamily="34" charset="0"/>
              </a:rPr>
              <a:t>Some of the most common places we find plastic is wrapped around the things we buy every day. After all, it’s an effective way to keep food and cosmetics clean and fresh.</a:t>
            </a:r>
          </a:p>
          <a:p>
            <a:endParaRPr lang="en-IN" dirty="0"/>
          </a:p>
        </p:txBody>
      </p:sp>
      <p:sp>
        <p:nvSpPr>
          <p:cNvPr id="4" name="TextBox 3">
            <a:extLst>
              <a:ext uri="{FF2B5EF4-FFF2-40B4-BE49-F238E27FC236}">
                <a16:creationId xmlns:a16="http://schemas.microsoft.com/office/drawing/2014/main" id="{4F64D150-740D-49F7-AA82-D9CE99028072}"/>
              </a:ext>
            </a:extLst>
          </p:cNvPr>
          <p:cNvSpPr txBox="1"/>
          <p:nvPr/>
        </p:nvSpPr>
        <p:spPr>
          <a:xfrm>
            <a:off x="397565" y="119270"/>
            <a:ext cx="5552660" cy="461665"/>
          </a:xfrm>
          <a:prstGeom prst="rect">
            <a:avLst/>
          </a:prstGeom>
          <a:noFill/>
        </p:spPr>
        <p:txBody>
          <a:bodyPr wrap="square" rtlCol="0">
            <a:spAutoFit/>
          </a:bodyPr>
          <a:lstStyle/>
          <a:p>
            <a:r>
              <a:rPr lang="en-IN" sz="2400" b="1" i="0" dirty="0">
                <a:effectLst/>
                <a:latin typeface="Open Sans" panose="020B0606030504020204" pitchFamily="34" charset="0"/>
                <a:ea typeface="Open Sans" panose="020B0606030504020204" pitchFamily="34" charset="0"/>
                <a:cs typeface="Open Sans" panose="020B0606030504020204" pitchFamily="34" charset="0"/>
              </a:rPr>
              <a:t>Where’s the Plastic In Your Life?</a:t>
            </a:r>
            <a:r>
              <a:rPr lang="en-US" sz="2400" b="1" dirty="0">
                <a:latin typeface="Abadi" panose="020B0604020104020204" pitchFamily="34" charset="0"/>
              </a:rPr>
              <a:t> </a:t>
            </a:r>
            <a:endParaRPr lang="en-IN" sz="2400" b="1" dirty="0">
              <a:latin typeface="Abadi" panose="020B0604020104020204" pitchFamily="34" charset="0"/>
            </a:endParaRPr>
          </a:p>
        </p:txBody>
      </p:sp>
    </p:spTree>
    <p:extLst>
      <p:ext uri="{BB962C8B-B14F-4D97-AF65-F5344CB8AC3E}">
        <p14:creationId xmlns:p14="http://schemas.microsoft.com/office/powerpoint/2010/main" val="352734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59C52-A6DE-423E-952E-6CAC7517F47C}"/>
              </a:ext>
            </a:extLst>
          </p:cNvPr>
          <p:cNvSpPr>
            <a:spLocks noGrp="1"/>
          </p:cNvSpPr>
          <p:nvPr>
            <p:ph idx="1"/>
          </p:nvPr>
        </p:nvSpPr>
        <p:spPr>
          <a:xfrm>
            <a:off x="649357" y="1139687"/>
            <a:ext cx="10704443" cy="5037276"/>
          </a:xfrm>
        </p:spPr>
        <p:txBody>
          <a:bodyPr/>
          <a:lstStyle/>
          <a:p>
            <a:r>
              <a:rPr lang="en-IN" sz="2000" dirty="0"/>
              <a:t>For children try avoiding buying plastic toys and promote them to take interest in wooden toys.</a:t>
            </a:r>
          </a:p>
          <a:p>
            <a:r>
              <a:rPr lang="en-IN" sz="2000" dirty="0"/>
              <a:t>Always try to carry your daily essentials with you so that anytime you need them they are with you. And you need not to buy them again.</a:t>
            </a:r>
          </a:p>
          <a:p>
            <a:endParaRPr lang="en-IN" dirty="0"/>
          </a:p>
        </p:txBody>
      </p:sp>
      <p:sp>
        <p:nvSpPr>
          <p:cNvPr id="4" name="Rectangle 3">
            <a:extLst>
              <a:ext uri="{FF2B5EF4-FFF2-40B4-BE49-F238E27FC236}">
                <a16:creationId xmlns:a16="http://schemas.microsoft.com/office/drawing/2014/main" id="{F240F836-A66D-44C5-BE0C-9A491A2654EB}"/>
              </a:ext>
            </a:extLst>
          </p:cNvPr>
          <p:cNvSpPr/>
          <p:nvPr/>
        </p:nvSpPr>
        <p:spPr>
          <a:xfrm>
            <a:off x="316089" y="101600"/>
            <a:ext cx="4134802" cy="400110"/>
          </a:xfrm>
          <a:prstGeom prst="rect">
            <a:avLst/>
          </a:prstGeom>
        </p:spPr>
        <p:txBody>
          <a:bodyPr wrap="square">
            <a:spAutoFit/>
          </a:bodyPr>
          <a:lstStyle/>
          <a:p>
            <a:r>
              <a:rPr lang="en-IN" sz="2000" b="1" dirty="0"/>
              <a:t>Few easy measures that can be taken</a:t>
            </a:r>
          </a:p>
        </p:txBody>
      </p:sp>
    </p:spTree>
    <p:extLst>
      <p:ext uri="{BB962C8B-B14F-4D97-AF65-F5344CB8AC3E}">
        <p14:creationId xmlns:p14="http://schemas.microsoft.com/office/powerpoint/2010/main" val="281104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CE54-BCE2-49B6-B97C-9033E75EE581}"/>
              </a:ext>
            </a:extLst>
          </p:cNvPr>
          <p:cNvSpPr>
            <a:spLocks noGrp="1"/>
          </p:cNvSpPr>
          <p:nvPr>
            <p:ph type="title"/>
          </p:nvPr>
        </p:nvSpPr>
        <p:spPr/>
        <p:txBody>
          <a:bodyPr>
            <a:normAutofit/>
          </a:bodyPr>
          <a:lstStyle/>
          <a:p>
            <a:pPr algn="ctr"/>
            <a:br>
              <a:rPr lang="en-IN" b="0" i="0" dirty="0">
                <a:effectLst/>
                <a:latin typeface="ClarendonTextPro"/>
              </a:rPr>
            </a:br>
            <a:endParaRPr lang="en-IN" dirty="0"/>
          </a:p>
        </p:txBody>
      </p:sp>
      <p:sp>
        <p:nvSpPr>
          <p:cNvPr id="3" name="Content Placeholder 2">
            <a:extLst>
              <a:ext uri="{FF2B5EF4-FFF2-40B4-BE49-F238E27FC236}">
                <a16:creationId xmlns:a16="http://schemas.microsoft.com/office/drawing/2014/main" id="{B3E9F7F2-4947-46EC-925E-297BFBE1ED92}"/>
              </a:ext>
            </a:extLst>
          </p:cNvPr>
          <p:cNvSpPr>
            <a:spLocks noGrp="1"/>
          </p:cNvSpPr>
          <p:nvPr>
            <p:ph idx="1"/>
          </p:nvPr>
        </p:nvSpPr>
        <p:spPr>
          <a:xfrm>
            <a:off x="493642" y="1253331"/>
            <a:ext cx="10515600" cy="4351338"/>
          </a:xfrm>
        </p:spPr>
        <p:txBody>
          <a:bodyPr>
            <a:normAutofit/>
          </a:bodyPr>
          <a:lstStyle/>
          <a:p>
            <a:pPr algn="just"/>
            <a:r>
              <a:rPr lang="en-IN" sz="2000" b="0" i="0" dirty="0">
                <a:effectLst/>
                <a:latin typeface="Arial" panose="020B0604020202020204" pitchFamily="34" charset="0"/>
                <a:cs typeface="Arial" panose="020B0604020202020204" pitchFamily="34" charset="0"/>
              </a:rPr>
              <a:t>As you eliminate plastic from your life, you’re not only cutting your own contribution to the waste stream, you’re modelling more sustainable living for those around you. </a:t>
            </a:r>
          </a:p>
          <a:p>
            <a:pPr algn="just"/>
            <a:r>
              <a:rPr lang="en-IN" sz="2000" b="0" i="0" dirty="0">
                <a:effectLst/>
                <a:latin typeface="Arial" panose="020B0604020202020204" pitchFamily="34" charset="0"/>
                <a:cs typeface="Arial" panose="020B0604020202020204" pitchFamily="34" charset="0"/>
              </a:rPr>
              <a:t>Celebrate your successes and help spread the word about how important it is to re-evaluate our daily habits and what we expect from the companies we buy from. </a:t>
            </a:r>
          </a:p>
          <a:p>
            <a:pPr algn="just"/>
            <a:r>
              <a:rPr lang="en-IN" sz="2000" b="0" i="0" dirty="0">
                <a:effectLst/>
                <a:latin typeface="Arial" panose="020B0604020202020204" pitchFamily="34" charset="0"/>
                <a:cs typeface="Arial" panose="020B0604020202020204" pitchFamily="34" charset="0"/>
              </a:rPr>
              <a:t>As demand for more sustainable business practices grows, companies will continue to respond and the massive increase in plastics use can reverse course—the sooner the better.</a:t>
            </a:r>
            <a:endParaRPr lang="en-IN"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281CC4A-DA41-4E08-AA53-C702E6E77706}"/>
              </a:ext>
            </a:extLst>
          </p:cNvPr>
          <p:cNvSpPr txBox="1"/>
          <p:nvPr/>
        </p:nvSpPr>
        <p:spPr>
          <a:xfrm>
            <a:off x="1577009" y="899447"/>
            <a:ext cx="5777948" cy="830997"/>
          </a:xfrm>
          <a:prstGeom prst="rect">
            <a:avLst/>
          </a:prstGeom>
          <a:noFill/>
        </p:spPr>
        <p:txBody>
          <a:bodyPr wrap="square" rtlCol="0">
            <a:spAutoFit/>
          </a:bodyPr>
          <a:lstStyle/>
          <a:p>
            <a:br>
              <a:rPr lang="en-IN" sz="2400" b="0" i="0" dirty="0">
                <a:effectLst/>
                <a:latin typeface="Arial" panose="020B0604020202020204" pitchFamily="34" charset="0"/>
                <a:cs typeface="Arial" panose="020B0604020202020204" pitchFamily="34" charset="0"/>
              </a:rPr>
            </a:br>
            <a:endParaRPr lang="en-IN"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8A0CD9-FE09-48C0-A0B5-6D74AD7343AC}"/>
              </a:ext>
            </a:extLst>
          </p:cNvPr>
          <p:cNvSpPr txBox="1"/>
          <p:nvPr/>
        </p:nvSpPr>
        <p:spPr>
          <a:xfrm>
            <a:off x="316090" y="33868"/>
            <a:ext cx="5424062" cy="461665"/>
          </a:xfrm>
          <a:prstGeom prst="rect">
            <a:avLst/>
          </a:prstGeom>
          <a:noFill/>
        </p:spPr>
        <p:txBody>
          <a:bodyPr wrap="square" rtlCol="0">
            <a:spAutoFit/>
          </a:bodyPr>
          <a:lstStyle/>
          <a:p>
            <a:r>
              <a:rPr lang="en-IN" sz="2400" b="1" i="0" dirty="0">
                <a:effectLst/>
                <a:latin typeface="ClarendonTextPro"/>
              </a:rPr>
              <a:t>Lead the Way to a Plastic-free Future</a:t>
            </a:r>
            <a:endParaRPr lang="en-IN" sz="2400" b="1" dirty="0">
              <a:latin typeface="Abadi" panose="020B0604020104020204" pitchFamily="34" charset="0"/>
            </a:endParaRPr>
          </a:p>
        </p:txBody>
      </p:sp>
    </p:spTree>
    <p:extLst>
      <p:ext uri="{BB962C8B-B14F-4D97-AF65-F5344CB8AC3E}">
        <p14:creationId xmlns:p14="http://schemas.microsoft.com/office/powerpoint/2010/main" val="249315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62B809-E923-4A48-A97C-A6B9A64036F4}"/>
              </a:ext>
            </a:extLst>
          </p:cNvPr>
          <p:cNvSpPr txBox="1"/>
          <p:nvPr/>
        </p:nvSpPr>
        <p:spPr>
          <a:xfrm>
            <a:off x="316090" y="33868"/>
            <a:ext cx="5424062" cy="461665"/>
          </a:xfrm>
          <a:prstGeom prst="rect">
            <a:avLst/>
          </a:prstGeom>
          <a:noFill/>
        </p:spPr>
        <p:txBody>
          <a:bodyPr wrap="square" rtlCol="0">
            <a:spAutoFit/>
          </a:bodyPr>
          <a:lstStyle/>
          <a:p>
            <a:r>
              <a:rPr lang="en-US" sz="2400" b="1" dirty="0">
                <a:latin typeface="ClarendonTextPro"/>
              </a:rPr>
              <a:t>N</a:t>
            </a:r>
            <a:r>
              <a:rPr lang="en-IN" sz="2400" b="1" dirty="0" err="1">
                <a:latin typeface="ClarendonTextPro"/>
              </a:rPr>
              <a:t>ew</a:t>
            </a:r>
            <a:r>
              <a:rPr lang="en-IN" sz="2400" b="1" dirty="0">
                <a:latin typeface="ClarendonTextPro"/>
              </a:rPr>
              <a:t> Guidelines- SUP</a:t>
            </a:r>
            <a:endParaRPr lang="en-IN" sz="2400" b="1" dirty="0">
              <a:latin typeface="Abadi" panose="020B0604020104020204" pitchFamily="34" charset="0"/>
            </a:endParaRPr>
          </a:p>
        </p:txBody>
      </p:sp>
      <p:graphicFrame>
        <p:nvGraphicFramePr>
          <p:cNvPr id="5" name="Object 4">
            <a:extLst>
              <a:ext uri="{FF2B5EF4-FFF2-40B4-BE49-F238E27FC236}">
                <a16:creationId xmlns:a16="http://schemas.microsoft.com/office/drawing/2014/main" id="{48793DDA-65C0-41F5-9505-C7B3BE123C0A}"/>
              </a:ext>
            </a:extLst>
          </p:cNvPr>
          <p:cNvGraphicFramePr>
            <a:graphicFrameLocks noChangeAspect="1"/>
          </p:cNvGraphicFramePr>
          <p:nvPr>
            <p:extLst>
              <p:ext uri="{D42A27DB-BD31-4B8C-83A1-F6EECF244321}">
                <p14:modId xmlns:p14="http://schemas.microsoft.com/office/powerpoint/2010/main" val="1770545782"/>
              </p:ext>
            </p:extLst>
          </p:nvPr>
        </p:nvGraphicFramePr>
        <p:xfrm>
          <a:off x="8709377" y="1517650"/>
          <a:ext cx="1202267" cy="1014413"/>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8709377" y="1517650"/>
                        <a:ext cx="1202267" cy="101441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F5A1CA9-CD01-48D0-A627-646AB2622253}"/>
              </a:ext>
            </a:extLst>
          </p:cNvPr>
          <p:cNvPicPr>
            <a:picLocks noChangeAspect="1"/>
          </p:cNvPicPr>
          <p:nvPr/>
        </p:nvPicPr>
        <p:blipFill>
          <a:blip r:embed="rId4"/>
          <a:stretch>
            <a:fillRect/>
          </a:stretch>
        </p:blipFill>
        <p:spPr>
          <a:xfrm>
            <a:off x="1195058" y="1087526"/>
            <a:ext cx="7514319" cy="4682948"/>
          </a:xfrm>
          <a:prstGeom prst="rect">
            <a:avLst/>
          </a:prstGeom>
        </p:spPr>
      </p:pic>
    </p:spTree>
    <p:extLst>
      <p:ext uri="{BB962C8B-B14F-4D97-AF65-F5344CB8AC3E}">
        <p14:creationId xmlns:p14="http://schemas.microsoft.com/office/powerpoint/2010/main" val="1459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p:nvPr/>
        </p:nvSpPr>
        <p:spPr>
          <a:xfrm>
            <a:off x="1825948" y="1463252"/>
            <a:ext cx="8627771" cy="4608954"/>
          </a:xfrm>
          <a:prstGeom prst="rect">
            <a:avLst/>
          </a:prstGeom>
          <a:noFill/>
          <a:ln>
            <a:noFill/>
          </a:ln>
        </p:spPr>
        <p:txBody>
          <a:bodyPr spcFirstLastPara="1" wrap="square" lIns="91425" tIns="45700" rIns="91425" bIns="45700" anchor="t" anchorCtr="0">
            <a:noAutofit/>
          </a:bodyPr>
          <a:lstStyle/>
          <a:p>
            <a:pPr algn="just">
              <a:buClr>
                <a:schemeClr val="dk1"/>
              </a:buClr>
              <a:buSzPts val="1800"/>
            </a:pPr>
            <a:endParaRPr lang="en-IN" dirty="0"/>
          </a:p>
          <a:p>
            <a:pPr algn="just">
              <a:buClr>
                <a:schemeClr val="dk1"/>
              </a:buClr>
              <a:buSzPts val="1800"/>
            </a:pPr>
            <a:endParaRPr lang="en-IN" dirty="0"/>
          </a:p>
          <a:p>
            <a:pPr algn="just">
              <a:buClr>
                <a:schemeClr val="dk1"/>
              </a:buClr>
              <a:buSzPts val="1800"/>
            </a:pPr>
            <a:endParaRPr lang="en-IN" dirty="0"/>
          </a:p>
          <a:p>
            <a:pPr algn="just">
              <a:buClr>
                <a:schemeClr val="dk1"/>
              </a:buClr>
              <a:buSzPts val="1800"/>
            </a:pPr>
            <a:endParaRPr lang="en-IN" dirty="0"/>
          </a:p>
          <a:p>
            <a:pPr algn="ctr">
              <a:buClr>
                <a:schemeClr val="dk1"/>
              </a:buClr>
              <a:buSzPts val="1800"/>
            </a:pPr>
            <a:r>
              <a:rPr lang="en-IN" sz="7200" b="1" dirty="0"/>
              <a:t>Don’t</a:t>
            </a:r>
            <a:endParaRPr b="1" dirty="0"/>
          </a:p>
        </p:txBody>
      </p:sp>
    </p:spTree>
    <p:extLst>
      <p:ext uri="{BB962C8B-B14F-4D97-AF65-F5344CB8AC3E}">
        <p14:creationId xmlns:p14="http://schemas.microsoft.com/office/powerpoint/2010/main" val="107197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p:nvPr/>
        </p:nvSpPr>
        <p:spPr>
          <a:xfrm>
            <a:off x="1840471" y="13039"/>
            <a:ext cx="8229600" cy="642942"/>
          </a:xfrm>
          <a:prstGeom prst="rect">
            <a:avLst/>
          </a:prstGeom>
          <a:solidFill>
            <a:srgbClr val="FFFFFF"/>
          </a:solid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 carry bags irrespective of thickness</a:t>
            </a:r>
            <a:endParaRPr sz="2400" b="1" dirty="0">
              <a:latin typeface="Arial Rounded"/>
              <a:ea typeface="Arial Rounded"/>
              <a:cs typeface="Arial Rounded"/>
              <a:sym typeface="Arial Rounded"/>
            </a:endParaRPr>
          </a:p>
        </p:txBody>
      </p:sp>
      <p:pic>
        <p:nvPicPr>
          <p:cNvPr id="93" name="Google Shape;93;p14" descr="C:\Users\acer\Desktop\DECEMBER 19\Plastic-Ban\images\carry bag 1.jpg"/>
          <p:cNvPicPr preferRelativeResize="0"/>
          <p:nvPr/>
        </p:nvPicPr>
        <p:blipFill rotWithShape="1">
          <a:blip r:embed="rId3">
            <a:alphaModFix/>
          </a:blip>
          <a:srcRect/>
          <a:stretch/>
        </p:blipFill>
        <p:spPr>
          <a:xfrm>
            <a:off x="2238348" y="1000108"/>
            <a:ext cx="2643206" cy="2643206"/>
          </a:xfrm>
          <a:prstGeom prst="rect">
            <a:avLst/>
          </a:prstGeom>
          <a:noFill/>
          <a:ln w="9525" cap="flat" cmpd="sng">
            <a:solidFill>
              <a:schemeClr val="dk1"/>
            </a:solidFill>
            <a:prstDash val="solid"/>
            <a:round/>
            <a:headEnd type="none" w="sm" len="sm"/>
            <a:tailEnd type="none" w="sm" len="sm"/>
          </a:ln>
        </p:spPr>
      </p:pic>
      <p:pic>
        <p:nvPicPr>
          <p:cNvPr id="94" name="Google Shape;94;p14" descr="C:\Users\acer\Desktop\DECEMBER 19\Plastic-Ban\images\carry bag 2.jpg"/>
          <p:cNvPicPr preferRelativeResize="0"/>
          <p:nvPr/>
        </p:nvPicPr>
        <p:blipFill rotWithShape="1">
          <a:blip r:embed="rId4">
            <a:alphaModFix/>
          </a:blip>
          <a:srcRect/>
          <a:stretch/>
        </p:blipFill>
        <p:spPr>
          <a:xfrm>
            <a:off x="6130368" y="1214422"/>
            <a:ext cx="3466095" cy="2357454"/>
          </a:xfrm>
          <a:prstGeom prst="rect">
            <a:avLst/>
          </a:prstGeom>
          <a:noFill/>
          <a:ln w="9525" cap="flat" cmpd="sng">
            <a:solidFill>
              <a:schemeClr val="dk1"/>
            </a:solidFill>
            <a:prstDash val="solid"/>
            <a:round/>
            <a:headEnd type="none" w="sm" len="sm"/>
            <a:tailEnd type="none" w="sm" len="sm"/>
          </a:ln>
        </p:spPr>
      </p:pic>
      <p:pic>
        <p:nvPicPr>
          <p:cNvPr id="95" name="Google Shape;95;p14" descr="C:\Users\acer\Desktop\DECEMBER 19\Plastic-Ban\images\carry bag 4.jpg"/>
          <p:cNvPicPr preferRelativeResize="0"/>
          <p:nvPr/>
        </p:nvPicPr>
        <p:blipFill rotWithShape="1">
          <a:blip r:embed="rId5">
            <a:alphaModFix/>
          </a:blip>
          <a:srcRect/>
          <a:stretch/>
        </p:blipFill>
        <p:spPr>
          <a:xfrm>
            <a:off x="2309787" y="3786191"/>
            <a:ext cx="2500315" cy="2500315"/>
          </a:xfrm>
          <a:prstGeom prst="rect">
            <a:avLst/>
          </a:prstGeom>
          <a:noFill/>
          <a:ln>
            <a:noFill/>
          </a:ln>
        </p:spPr>
      </p:pic>
      <p:pic>
        <p:nvPicPr>
          <p:cNvPr id="96" name="Google Shape;96;p14" descr="C:\Users\acer\Desktop\DECEMBER 19\Plastic-Ban\images\carry bag.jpg"/>
          <p:cNvPicPr preferRelativeResize="0"/>
          <p:nvPr/>
        </p:nvPicPr>
        <p:blipFill rotWithShape="1">
          <a:blip r:embed="rId6">
            <a:alphaModFix/>
          </a:blip>
          <a:srcRect/>
          <a:stretch/>
        </p:blipFill>
        <p:spPr>
          <a:xfrm>
            <a:off x="6153790" y="3955507"/>
            <a:ext cx="3529018" cy="214436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p:nvPr/>
        </p:nvSpPr>
        <p:spPr>
          <a:xfrm>
            <a:off x="1936044" y="113118"/>
            <a:ext cx="8515800" cy="725400"/>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 sheets (sheets used as table spread)</a:t>
            </a:r>
            <a:endParaRPr sz="2400" b="1" dirty="0">
              <a:latin typeface="Arial Rounded"/>
              <a:ea typeface="Arial Rounded"/>
              <a:cs typeface="Arial Rounded"/>
              <a:sym typeface="Arial Rounded"/>
            </a:endParaRPr>
          </a:p>
        </p:txBody>
      </p:sp>
      <p:pic>
        <p:nvPicPr>
          <p:cNvPr id="105" name="Google Shape;105;p15" descr="\\192.168.1.16\Users2\SUGANYA AE\Plastic sheet\dining-hall2.jpg"/>
          <p:cNvPicPr preferRelativeResize="0"/>
          <p:nvPr/>
        </p:nvPicPr>
        <p:blipFill rotWithShape="1">
          <a:blip r:embed="rId3">
            <a:alphaModFix/>
          </a:blip>
          <a:srcRect/>
          <a:stretch/>
        </p:blipFill>
        <p:spPr>
          <a:xfrm>
            <a:off x="2667001" y="1295400"/>
            <a:ext cx="6608503" cy="2971800"/>
          </a:xfrm>
          <a:prstGeom prst="rect">
            <a:avLst/>
          </a:prstGeom>
          <a:noFill/>
          <a:ln>
            <a:noFill/>
          </a:ln>
        </p:spPr>
      </p:pic>
      <p:pic>
        <p:nvPicPr>
          <p:cNvPr id="106" name="Google Shape;106;p15" descr="C:\Users\User\Desktop\Plastic sheet\biodegradable-disposable-plastic-table-sheet-table-cloth1.png"/>
          <p:cNvPicPr preferRelativeResize="0"/>
          <p:nvPr/>
        </p:nvPicPr>
        <p:blipFill rotWithShape="1">
          <a:blip r:embed="rId4">
            <a:alphaModFix/>
          </a:blip>
          <a:srcRect/>
          <a:stretch/>
        </p:blipFill>
        <p:spPr>
          <a:xfrm rot="5400000">
            <a:off x="5218384" y="2339476"/>
            <a:ext cx="1704140" cy="64733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p:nvPr/>
        </p:nvSpPr>
        <p:spPr>
          <a:xfrm>
            <a:off x="2273482" y="142907"/>
            <a:ext cx="7572428" cy="642942"/>
          </a:xfrm>
          <a:prstGeom prst="rect">
            <a:avLst/>
          </a:prstGeom>
          <a:noFill/>
          <a:ln>
            <a:noFill/>
          </a:ln>
        </p:spPr>
        <p:txBody>
          <a:bodyPr spcFirstLastPara="1" wrap="square" lIns="91425" tIns="45700" rIns="91425" bIns="45700" anchor="t" anchorCtr="0">
            <a:noAutofit/>
          </a:bodyPr>
          <a:lstStyle/>
          <a:p>
            <a:pPr algn="ctr">
              <a:buClr>
                <a:srgbClr val="FF0000"/>
              </a:buClr>
              <a:buSzPts val="2925"/>
            </a:pPr>
            <a:r>
              <a:rPr lang="en-IN" sz="2400" b="1" dirty="0">
                <a:latin typeface="Arial Rounded"/>
                <a:ea typeface="Arial Rounded"/>
                <a:cs typeface="Arial Rounded"/>
                <a:sym typeface="Arial Rounded"/>
              </a:rPr>
              <a:t>Styrofoam/</a:t>
            </a:r>
            <a:r>
              <a:rPr lang="en-IN" sz="2400" b="1" dirty="0" err="1">
                <a:latin typeface="Arial Rounded"/>
                <a:ea typeface="Arial Rounded"/>
                <a:cs typeface="Arial Rounded"/>
                <a:sym typeface="Arial Rounded"/>
              </a:rPr>
              <a:t>Thermocol</a:t>
            </a:r>
            <a:r>
              <a:rPr lang="en-IN" sz="2400" b="1" dirty="0">
                <a:latin typeface="Arial Rounded"/>
                <a:ea typeface="Arial Rounded"/>
                <a:cs typeface="Arial Rounded"/>
                <a:sym typeface="Arial Rounded"/>
              </a:rPr>
              <a:t> plates and cups </a:t>
            </a:r>
            <a:endParaRPr sz="2400" b="1" dirty="0">
              <a:latin typeface="Arial Rounded"/>
              <a:ea typeface="Arial Rounded"/>
              <a:cs typeface="Arial Rounded"/>
              <a:sym typeface="Arial Rounded"/>
            </a:endParaRPr>
          </a:p>
        </p:txBody>
      </p:sp>
      <p:pic>
        <p:nvPicPr>
          <p:cNvPr id="112" name="Google Shape;112;p16" descr="C:\Users\User\Desktop\ACEE WORK\download.jpg"/>
          <p:cNvPicPr preferRelativeResize="0"/>
          <p:nvPr/>
        </p:nvPicPr>
        <p:blipFill rotWithShape="1">
          <a:blip r:embed="rId3">
            <a:alphaModFix/>
          </a:blip>
          <a:srcRect/>
          <a:stretch/>
        </p:blipFill>
        <p:spPr>
          <a:xfrm>
            <a:off x="2166910" y="1266844"/>
            <a:ext cx="3000396" cy="2500330"/>
          </a:xfrm>
          <a:prstGeom prst="rect">
            <a:avLst/>
          </a:prstGeom>
          <a:noFill/>
          <a:ln>
            <a:noFill/>
          </a:ln>
        </p:spPr>
      </p:pic>
      <p:pic>
        <p:nvPicPr>
          <p:cNvPr id="116" name="Google Shape;116;p16" descr="C:\Users\acer\Desktop\DECEMBER 19\Plastic-Ban\images\Thermocol plates 2.jpg"/>
          <p:cNvPicPr preferRelativeResize="0"/>
          <p:nvPr/>
        </p:nvPicPr>
        <p:blipFill rotWithShape="1">
          <a:blip r:embed="rId4">
            <a:alphaModFix/>
          </a:blip>
          <a:srcRect/>
          <a:stretch/>
        </p:blipFill>
        <p:spPr>
          <a:xfrm>
            <a:off x="6059696" y="1357298"/>
            <a:ext cx="3542623" cy="2357454"/>
          </a:xfrm>
          <a:prstGeom prst="rect">
            <a:avLst/>
          </a:prstGeom>
          <a:noFill/>
          <a:ln w="9525" cap="flat" cmpd="sng">
            <a:solidFill>
              <a:schemeClr val="dk1"/>
            </a:solidFill>
            <a:prstDash val="solid"/>
            <a:round/>
            <a:headEnd type="none" w="sm" len="sm"/>
            <a:tailEnd type="none" w="sm" len="sm"/>
          </a:ln>
        </p:spPr>
      </p:pic>
      <p:pic>
        <p:nvPicPr>
          <p:cNvPr id="117" name="Google Shape;117;p16" descr="C:\Users\acer\Desktop\DECEMBER 19\Plastic-Ban\images\Thermocol plates 4.jpg"/>
          <p:cNvPicPr preferRelativeResize="0"/>
          <p:nvPr/>
        </p:nvPicPr>
        <p:blipFill rotWithShape="1">
          <a:blip r:embed="rId5">
            <a:alphaModFix/>
          </a:blip>
          <a:srcRect/>
          <a:stretch/>
        </p:blipFill>
        <p:spPr>
          <a:xfrm>
            <a:off x="2238348" y="4071943"/>
            <a:ext cx="2914652" cy="1932541"/>
          </a:xfrm>
          <a:prstGeom prst="rect">
            <a:avLst/>
          </a:prstGeom>
          <a:noFill/>
          <a:ln w="9525" cap="flat" cmpd="sng">
            <a:solidFill>
              <a:schemeClr val="dk1"/>
            </a:solidFill>
            <a:prstDash val="solid"/>
            <a:round/>
            <a:headEnd type="none" w="sm" len="sm"/>
            <a:tailEnd type="none" w="sm" len="sm"/>
          </a:ln>
        </p:spPr>
      </p:pic>
      <p:pic>
        <p:nvPicPr>
          <p:cNvPr id="118" name="Google Shape;118;p16"/>
          <p:cNvPicPr preferRelativeResize="0"/>
          <p:nvPr/>
        </p:nvPicPr>
        <p:blipFill rotWithShape="1">
          <a:blip r:embed="rId6">
            <a:alphaModFix/>
          </a:blip>
          <a:srcRect/>
          <a:stretch/>
        </p:blipFill>
        <p:spPr>
          <a:xfrm>
            <a:off x="5920383" y="3947126"/>
            <a:ext cx="3821254" cy="2500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descr="C:\Users\acer\Desktop\January 2019\Plastic\Decorative items 2.jpg"/>
          <p:cNvPicPr preferRelativeResize="0"/>
          <p:nvPr/>
        </p:nvPicPr>
        <p:blipFill rotWithShape="1">
          <a:blip r:embed="rId3">
            <a:alphaModFix/>
          </a:blip>
          <a:srcRect/>
          <a:stretch/>
        </p:blipFill>
        <p:spPr>
          <a:xfrm>
            <a:off x="6738942" y="4143381"/>
            <a:ext cx="2870194" cy="2144001"/>
          </a:xfrm>
          <a:prstGeom prst="rect">
            <a:avLst/>
          </a:prstGeom>
          <a:noFill/>
          <a:ln w="9525" cap="flat" cmpd="sng">
            <a:solidFill>
              <a:schemeClr val="dk1"/>
            </a:solidFill>
            <a:prstDash val="solid"/>
            <a:miter lim="800000"/>
            <a:headEnd type="none" w="sm" len="sm"/>
            <a:tailEnd type="none" w="sm" len="sm"/>
          </a:ln>
        </p:spPr>
      </p:pic>
      <p:sp>
        <p:nvSpPr>
          <p:cNvPr id="124" name="Google Shape;124;p17"/>
          <p:cNvSpPr txBox="1"/>
          <p:nvPr/>
        </p:nvSpPr>
        <p:spPr>
          <a:xfrm>
            <a:off x="2362200" y="142852"/>
            <a:ext cx="7467600" cy="642942"/>
          </a:xfrm>
          <a:prstGeom prst="rect">
            <a:avLst/>
          </a:prstGeom>
          <a:noFill/>
          <a:ln>
            <a:noFill/>
          </a:ln>
        </p:spPr>
        <p:txBody>
          <a:bodyPr spcFirstLastPara="1" wrap="square" lIns="91425" tIns="45700" rIns="91425" bIns="45700" anchor="t" anchorCtr="0">
            <a:noAutofit/>
          </a:bodyPr>
          <a:lstStyle/>
          <a:p>
            <a:pPr algn="ctr">
              <a:buClr>
                <a:srgbClr val="FF0000"/>
              </a:buClr>
              <a:buSzPts val="2925"/>
            </a:pPr>
            <a:r>
              <a:rPr lang="en-IN" sz="2400" b="1" dirty="0">
                <a:latin typeface="Arial Rounded"/>
                <a:ea typeface="Arial Rounded"/>
                <a:cs typeface="Arial Rounded"/>
                <a:sym typeface="Arial Rounded"/>
              </a:rPr>
              <a:t>Styrofoam based Decorative Items </a:t>
            </a:r>
            <a:endParaRPr sz="2400" b="1" dirty="0">
              <a:latin typeface="Arial Rounded"/>
              <a:ea typeface="Arial Rounded"/>
              <a:cs typeface="Arial Rounded"/>
              <a:sym typeface="Arial Rounded"/>
            </a:endParaRPr>
          </a:p>
        </p:txBody>
      </p:sp>
      <p:pic>
        <p:nvPicPr>
          <p:cNvPr id="128" name="Google Shape;128;p17" descr="C:\Users\acer\Desktop\DECEMBER 19\Plastic-Ban\images\styrofoam 1.jpg"/>
          <p:cNvPicPr preferRelativeResize="0"/>
          <p:nvPr/>
        </p:nvPicPr>
        <p:blipFill rotWithShape="1">
          <a:blip r:embed="rId4">
            <a:alphaModFix/>
          </a:blip>
          <a:srcRect/>
          <a:stretch/>
        </p:blipFill>
        <p:spPr>
          <a:xfrm>
            <a:off x="2595538" y="1214422"/>
            <a:ext cx="2500330" cy="2500330"/>
          </a:xfrm>
          <a:prstGeom prst="rect">
            <a:avLst/>
          </a:prstGeom>
          <a:noFill/>
          <a:ln w="9525" cap="flat" cmpd="sng">
            <a:solidFill>
              <a:schemeClr val="dk1"/>
            </a:solidFill>
            <a:prstDash val="solid"/>
            <a:round/>
            <a:headEnd type="none" w="sm" len="sm"/>
            <a:tailEnd type="none" w="sm" len="sm"/>
          </a:ln>
        </p:spPr>
      </p:pic>
      <p:pic>
        <p:nvPicPr>
          <p:cNvPr id="129" name="Google Shape;129;p17" descr="C:\Users\acer\Desktop\DECEMBER 19\Plastic-Ban\images\styrofoam 3.jpg"/>
          <p:cNvPicPr preferRelativeResize="0"/>
          <p:nvPr/>
        </p:nvPicPr>
        <p:blipFill rotWithShape="1">
          <a:blip r:embed="rId5">
            <a:alphaModFix/>
          </a:blip>
          <a:srcRect/>
          <a:stretch/>
        </p:blipFill>
        <p:spPr>
          <a:xfrm>
            <a:off x="6810381" y="1143000"/>
            <a:ext cx="2571753" cy="2571753"/>
          </a:xfrm>
          <a:prstGeom prst="rect">
            <a:avLst/>
          </a:prstGeom>
          <a:noFill/>
          <a:ln w="9525" cap="flat" cmpd="sng">
            <a:solidFill>
              <a:schemeClr val="dk1"/>
            </a:solidFill>
            <a:prstDash val="solid"/>
            <a:round/>
            <a:headEnd type="none" w="sm" len="sm"/>
            <a:tailEnd type="none" w="sm" len="sm"/>
          </a:ln>
        </p:spPr>
      </p:pic>
      <p:pic>
        <p:nvPicPr>
          <p:cNvPr id="130" name="Google Shape;130;p17" descr="C:\Users\acer\Desktop\DECEMBER 19\Plastic-Ban\images\styrofoam 4.jpg"/>
          <p:cNvPicPr preferRelativeResize="0"/>
          <p:nvPr/>
        </p:nvPicPr>
        <p:blipFill rotWithShape="1">
          <a:blip r:embed="rId6">
            <a:alphaModFix/>
          </a:blip>
          <a:srcRect/>
          <a:stretch/>
        </p:blipFill>
        <p:spPr>
          <a:xfrm>
            <a:off x="2595539" y="3929067"/>
            <a:ext cx="2500315" cy="250031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p:nvPr/>
        </p:nvSpPr>
        <p:spPr>
          <a:xfrm>
            <a:off x="1756775" y="214300"/>
            <a:ext cx="8720100" cy="511200"/>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Single-use Plastic Cups, Plates, Tumblers</a:t>
            </a:r>
            <a:endParaRPr sz="2400" b="1" dirty="0">
              <a:latin typeface="Arial Rounded"/>
              <a:ea typeface="Arial Rounded"/>
              <a:cs typeface="Arial Rounded"/>
              <a:sym typeface="Arial Rounded"/>
            </a:endParaRPr>
          </a:p>
        </p:txBody>
      </p:sp>
      <p:pic>
        <p:nvPicPr>
          <p:cNvPr id="136" name="Google Shape;136;p18" descr="C:\Users\User\Desktop\ACEE WORK\images (1).jpg"/>
          <p:cNvPicPr preferRelativeResize="0"/>
          <p:nvPr/>
        </p:nvPicPr>
        <p:blipFill rotWithShape="1">
          <a:blip r:embed="rId3">
            <a:alphaModFix/>
          </a:blip>
          <a:srcRect/>
          <a:stretch/>
        </p:blipFill>
        <p:spPr>
          <a:xfrm>
            <a:off x="1900664" y="1170873"/>
            <a:ext cx="2157402" cy="2157401"/>
          </a:xfrm>
          <a:prstGeom prst="rect">
            <a:avLst/>
          </a:prstGeom>
          <a:noFill/>
          <a:ln>
            <a:noFill/>
          </a:ln>
        </p:spPr>
      </p:pic>
      <p:pic>
        <p:nvPicPr>
          <p:cNvPr id="137" name="Google Shape;137;p18" descr="C:\Users\User\Desktop\ACEE WORK\tea_rbda.jpg"/>
          <p:cNvPicPr preferRelativeResize="0"/>
          <p:nvPr/>
        </p:nvPicPr>
        <p:blipFill rotWithShape="1">
          <a:blip r:embed="rId4">
            <a:alphaModFix/>
          </a:blip>
          <a:srcRect/>
          <a:stretch/>
        </p:blipFill>
        <p:spPr>
          <a:xfrm>
            <a:off x="4430026" y="1199476"/>
            <a:ext cx="2157400" cy="2240874"/>
          </a:xfrm>
          <a:prstGeom prst="rect">
            <a:avLst/>
          </a:prstGeom>
          <a:noFill/>
          <a:ln>
            <a:noFill/>
          </a:ln>
        </p:spPr>
      </p:pic>
      <p:pic>
        <p:nvPicPr>
          <p:cNvPr id="141" name="Google Shape;141;p18" descr="C:\Users\User\Desktop\ACEE WORK\images (2).jpg"/>
          <p:cNvPicPr preferRelativeResize="0"/>
          <p:nvPr/>
        </p:nvPicPr>
        <p:blipFill rotWithShape="1">
          <a:blip r:embed="rId5">
            <a:alphaModFix/>
          </a:blip>
          <a:srcRect/>
          <a:stretch/>
        </p:blipFill>
        <p:spPr>
          <a:xfrm>
            <a:off x="1900677" y="3773701"/>
            <a:ext cx="1818947" cy="198815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4260941" y="3812302"/>
            <a:ext cx="2495568" cy="2495568"/>
          </a:xfrm>
          <a:prstGeom prst="rect">
            <a:avLst/>
          </a:prstGeom>
          <a:noFill/>
          <a:ln>
            <a:noFill/>
          </a:ln>
        </p:spPr>
      </p:pic>
      <p:pic>
        <p:nvPicPr>
          <p:cNvPr id="143" name="Google Shape;143;p18" descr="C:\Users\acer\Desktop\DECEMBER 19\Plastic-Ban\images\plastic plates 1.jpg"/>
          <p:cNvPicPr preferRelativeResize="0"/>
          <p:nvPr/>
        </p:nvPicPr>
        <p:blipFill rotWithShape="1">
          <a:blip r:embed="rId7">
            <a:alphaModFix/>
          </a:blip>
          <a:srcRect/>
          <a:stretch/>
        </p:blipFill>
        <p:spPr>
          <a:xfrm>
            <a:off x="7115908" y="1199476"/>
            <a:ext cx="3071834" cy="2342722"/>
          </a:xfrm>
          <a:prstGeom prst="rect">
            <a:avLst/>
          </a:prstGeom>
          <a:noFill/>
          <a:ln w="9525" cap="flat" cmpd="sng">
            <a:solidFill>
              <a:schemeClr val="dk1"/>
            </a:solidFill>
            <a:prstDash val="solid"/>
            <a:round/>
            <a:headEnd type="none" w="sm" len="sm"/>
            <a:tailEnd type="none" w="sm" len="sm"/>
          </a:ln>
        </p:spPr>
      </p:pic>
      <p:pic>
        <p:nvPicPr>
          <p:cNvPr id="144" name="Google Shape;144;p18" descr="C:\Users\acer\Desktop\DECEMBER 19\Plastic-Ban\images\plastic plates 3.jpg"/>
          <p:cNvPicPr preferRelativeResize="0"/>
          <p:nvPr/>
        </p:nvPicPr>
        <p:blipFill rotWithShape="1">
          <a:blip r:embed="rId8">
            <a:alphaModFix/>
          </a:blip>
          <a:srcRect/>
          <a:stretch/>
        </p:blipFill>
        <p:spPr>
          <a:xfrm>
            <a:off x="6959384" y="3930966"/>
            <a:ext cx="3316764" cy="185738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9" descr="C:\Users\acer\Desktop\January 2019\Plastic\plastic spoon.jpg"/>
          <p:cNvPicPr preferRelativeResize="0"/>
          <p:nvPr/>
        </p:nvPicPr>
        <p:blipFill rotWithShape="1">
          <a:blip r:embed="rId3">
            <a:alphaModFix/>
          </a:blip>
          <a:srcRect/>
          <a:stretch/>
        </p:blipFill>
        <p:spPr>
          <a:xfrm>
            <a:off x="2735971" y="1185013"/>
            <a:ext cx="2600325" cy="2600325"/>
          </a:xfrm>
          <a:prstGeom prst="rect">
            <a:avLst/>
          </a:prstGeom>
          <a:noFill/>
          <a:ln w="9525" cap="flat" cmpd="sng">
            <a:solidFill>
              <a:schemeClr val="dk1"/>
            </a:solidFill>
            <a:prstDash val="solid"/>
            <a:miter lim="800000"/>
            <a:headEnd type="none" w="sm" len="sm"/>
            <a:tailEnd type="none" w="sm" len="sm"/>
          </a:ln>
        </p:spPr>
      </p:pic>
      <p:pic>
        <p:nvPicPr>
          <p:cNvPr id="150" name="Google Shape;150;p19" descr="C:\Users\acer\Desktop\January 2019\Plastic\fork 1.jpg"/>
          <p:cNvPicPr preferRelativeResize="0"/>
          <p:nvPr/>
        </p:nvPicPr>
        <p:blipFill rotWithShape="1">
          <a:blip r:embed="rId4">
            <a:alphaModFix/>
          </a:blip>
          <a:srcRect/>
          <a:stretch/>
        </p:blipFill>
        <p:spPr>
          <a:xfrm>
            <a:off x="6780018" y="1175456"/>
            <a:ext cx="2628900" cy="2619375"/>
          </a:xfrm>
          <a:prstGeom prst="rect">
            <a:avLst/>
          </a:prstGeom>
          <a:noFill/>
          <a:ln>
            <a:noFill/>
          </a:ln>
        </p:spPr>
      </p:pic>
      <p:sp>
        <p:nvSpPr>
          <p:cNvPr id="151" name="Google Shape;151;p19"/>
          <p:cNvSpPr txBox="1"/>
          <p:nvPr/>
        </p:nvSpPr>
        <p:spPr>
          <a:xfrm>
            <a:off x="1981200" y="127683"/>
            <a:ext cx="8229600" cy="714380"/>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 Spoon, Fork, Straw, Stirrer </a:t>
            </a:r>
            <a:br>
              <a:rPr lang="en-IN" sz="2400" b="1" dirty="0">
                <a:latin typeface="Arial Rounded"/>
                <a:ea typeface="Arial Rounded"/>
                <a:cs typeface="Arial Rounded"/>
                <a:sym typeface="Arial Rounded"/>
              </a:rPr>
            </a:br>
            <a:endParaRPr sz="2400" b="1" dirty="0">
              <a:latin typeface="Arial Rounded"/>
              <a:ea typeface="Arial Rounded"/>
              <a:cs typeface="Arial Rounded"/>
              <a:sym typeface="Arial Rounded"/>
            </a:endParaRPr>
          </a:p>
        </p:txBody>
      </p:sp>
      <p:pic>
        <p:nvPicPr>
          <p:cNvPr id="152" name="Google Shape;152;p19" descr="C:\Users\acer\Desktop\DECEMBER 19\Plastic-Ban\stirrer.jpg"/>
          <p:cNvPicPr preferRelativeResize="0"/>
          <p:nvPr/>
        </p:nvPicPr>
        <p:blipFill rotWithShape="1">
          <a:blip r:embed="rId5">
            <a:alphaModFix/>
          </a:blip>
          <a:srcRect l="4240" r="4609"/>
          <a:stretch/>
        </p:blipFill>
        <p:spPr>
          <a:xfrm>
            <a:off x="6558559" y="3968679"/>
            <a:ext cx="3071834" cy="2537284"/>
          </a:xfrm>
          <a:prstGeom prst="rect">
            <a:avLst/>
          </a:prstGeom>
          <a:noFill/>
          <a:ln>
            <a:noFill/>
          </a:ln>
        </p:spPr>
      </p:pic>
      <p:pic>
        <p:nvPicPr>
          <p:cNvPr id="156" name="Google Shape;156;p19" descr="C:\Users\User\Desktop\ACEE WORK\PLASTIC BAN\Website details\PLASTIC IMAGES\images (40).jpg"/>
          <p:cNvPicPr preferRelativeResize="0"/>
          <p:nvPr/>
        </p:nvPicPr>
        <p:blipFill rotWithShape="1">
          <a:blip r:embed="rId6">
            <a:alphaModFix/>
          </a:blip>
          <a:srcRect/>
          <a:stretch/>
        </p:blipFill>
        <p:spPr>
          <a:xfrm>
            <a:off x="2588338" y="3937175"/>
            <a:ext cx="2895600"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368E5-F7EC-4E9A-BA3E-3E0A35C2C074}"/>
              </a:ext>
            </a:extLst>
          </p:cNvPr>
          <p:cNvSpPr>
            <a:spLocks noGrp="1"/>
          </p:cNvSpPr>
          <p:nvPr>
            <p:ph idx="1"/>
          </p:nvPr>
        </p:nvSpPr>
        <p:spPr>
          <a:xfrm>
            <a:off x="692425" y="1253331"/>
            <a:ext cx="10515600" cy="4351338"/>
          </a:xfrm>
        </p:spPr>
        <p:txBody>
          <a:bodyPr numCol="2">
            <a:normAutofit/>
          </a:bodyPr>
          <a:lstStyle/>
          <a:p>
            <a:r>
              <a:rPr lang="en-IN" sz="2400" dirty="0"/>
              <a:t>Food packaging.</a:t>
            </a:r>
          </a:p>
          <a:p>
            <a:r>
              <a:rPr lang="en-IN" sz="2400" dirty="0"/>
              <a:t>Milk</a:t>
            </a:r>
          </a:p>
          <a:p>
            <a:r>
              <a:rPr lang="en-IN" sz="2400" dirty="0"/>
              <a:t>Metal cans</a:t>
            </a:r>
          </a:p>
          <a:p>
            <a:r>
              <a:rPr lang="en-IN" sz="2400" dirty="0"/>
              <a:t>Dental floss and disposable razers.</a:t>
            </a:r>
          </a:p>
          <a:p>
            <a:r>
              <a:rPr lang="en-IN" sz="2400" dirty="0"/>
              <a:t>Synthetic fabrics.</a:t>
            </a:r>
          </a:p>
          <a:p>
            <a:r>
              <a:rPr lang="en-IN" sz="2400" dirty="0"/>
              <a:t>Baby wipes and diapers.</a:t>
            </a:r>
          </a:p>
          <a:p>
            <a:r>
              <a:rPr lang="en-IN" sz="2400" dirty="0"/>
              <a:t>Feminine hygiene product.</a:t>
            </a:r>
          </a:p>
          <a:p>
            <a:r>
              <a:rPr lang="en-IN" sz="2400" dirty="0"/>
              <a:t>Wrapping paper.</a:t>
            </a:r>
          </a:p>
          <a:p>
            <a:r>
              <a:rPr lang="en-IN" sz="2400" dirty="0"/>
              <a:t>Chewing gum.</a:t>
            </a:r>
          </a:p>
          <a:p>
            <a:r>
              <a:rPr lang="en-IN" sz="2400" dirty="0"/>
              <a:t>Cigarette filters.</a:t>
            </a:r>
          </a:p>
          <a:p>
            <a:r>
              <a:rPr lang="en-IN" sz="2400" dirty="0"/>
              <a:t>Glues.</a:t>
            </a:r>
          </a:p>
          <a:p>
            <a:r>
              <a:rPr lang="en-IN" sz="2400" dirty="0"/>
              <a:t>Coffee cups.</a:t>
            </a:r>
          </a:p>
        </p:txBody>
      </p:sp>
      <p:sp>
        <p:nvSpPr>
          <p:cNvPr id="4" name="TextBox 3">
            <a:extLst>
              <a:ext uri="{FF2B5EF4-FFF2-40B4-BE49-F238E27FC236}">
                <a16:creationId xmlns:a16="http://schemas.microsoft.com/office/drawing/2014/main" id="{5BBCA107-7C9B-4FBF-B316-5404CADD0ACA}"/>
              </a:ext>
            </a:extLst>
          </p:cNvPr>
          <p:cNvSpPr txBox="1"/>
          <p:nvPr/>
        </p:nvSpPr>
        <p:spPr>
          <a:xfrm>
            <a:off x="397565" y="119270"/>
            <a:ext cx="5552660" cy="461665"/>
          </a:xfrm>
          <a:prstGeom prst="rect">
            <a:avLst/>
          </a:prstGeom>
          <a:noFill/>
        </p:spPr>
        <p:txBody>
          <a:bodyPr wrap="square" rtlCol="0">
            <a:spAutoFit/>
          </a:bodyPr>
          <a:lstStyle/>
          <a:p>
            <a:r>
              <a:rPr lang="en-IN" sz="2400" b="1" dirty="0"/>
              <a:t>Most common usage of plastic</a:t>
            </a:r>
            <a:r>
              <a:rPr lang="en-US" sz="2400" b="1" dirty="0">
                <a:latin typeface="Abadi" panose="020B0604020104020204" pitchFamily="34" charset="0"/>
              </a:rPr>
              <a:t> </a:t>
            </a:r>
            <a:endParaRPr lang="en-IN" sz="2400" b="1" dirty="0">
              <a:latin typeface="Abadi" panose="020B0604020104020204" pitchFamily="34" charset="0"/>
            </a:endParaRPr>
          </a:p>
        </p:txBody>
      </p:sp>
    </p:spTree>
    <p:extLst>
      <p:ext uri="{BB962C8B-B14F-4D97-AF65-F5344CB8AC3E}">
        <p14:creationId xmlns:p14="http://schemas.microsoft.com/office/powerpoint/2010/main" val="251525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p:nvPr/>
        </p:nvSpPr>
        <p:spPr>
          <a:xfrm>
            <a:off x="1629059" y="103072"/>
            <a:ext cx="8809800" cy="714300"/>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Plastic-coated Paper Cups, Plates, Bowls, Bags</a:t>
            </a:r>
            <a:endParaRPr sz="2400" b="1" dirty="0">
              <a:latin typeface="Arial Rounded"/>
              <a:ea typeface="Arial Rounded"/>
              <a:cs typeface="Arial Rounded"/>
              <a:sym typeface="Arial Rounded"/>
            </a:endParaRPr>
          </a:p>
        </p:txBody>
      </p:sp>
      <p:pic>
        <p:nvPicPr>
          <p:cNvPr id="162" name="Google Shape;162;p20"/>
          <p:cNvPicPr preferRelativeResize="0"/>
          <p:nvPr/>
        </p:nvPicPr>
        <p:blipFill rotWithShape="1">
          <a:blip r:embed="rId3">
            <a:alphaModFix/>
          </a:blip>
          <a:srcRect/>
          <a:stretch/>
        </p:blipFill>
        <p:spPr>
          <a:xfrm>
            <a:off x="1703054" y="4143380"/>
            <a:ext cx="3178448" cy="2038352"/>
          </a:xfrm>
          <a:prstGeom prst="rect">
            <a:avLst/>
          </a:prstGeom>
          <a:noFill/>
          <a:ln w="9525" cap="flat" cmpd="sng">
            <a:solidFill>
              <a:schemeClr val="dk1"/>
            </a:solidFill>
            <a:prstDash val="solid"/>
            <a:miter lim="800000"/>
            <a:headEnd type="none" w="sm" len="sm"/>
            <a:tailEnd type="none" w="sm" len="sm"/>
          </a:ln>
        </p:spPr>
      </p:pic>
      <p:pic>
        <p:nvPicPr>
          <p:cNvPr id="166" name="Google Shape;166;p20" descr="C:\Users\acer\Desktop\DECEMBER 19\Plastic-Ban\images\plastic paper plate 1.jpg"/>
          <p:cNvPicPr preferRelativeResize="0"/>
          <p:nvPr/>
        </p:nvPicPr>
        <p:blipFill rotWithShape="1">
          <a:blip r:embed="rId4">
            <a:alphaModFix/>
          </a:blip>
          <a:srcRect/>
          <a:stretch/>
        </p:blipFill>
        <p:spPr>
          <a:xfrm>
            <a:off x="7886599" y="1029072"/>
            <a:ext cx="2357454" cy="2357454"/>
          </a:xfrm>
          <a:prstGeom prst="rect">
            <a:avLst/>
          </a:prstGeom>
          <a:noFill/>
          <a:ln w="9525" cap="flat" cmpd="sng">
            <a:solidFill>
              <a:schemeClr val="dk1"/>
            </a:solidFill>
            <a:prstDash val="solid"/>
            <a:round/>
            <a:headEnd type="none" w="sm" len="sm"/>
            <a:tailEnd type="none" w="sm" len="sm"/>
          </a:ln>
        </p:spPr>
      </p:pic>
      <p:pic>
        <p:nvPicPr>
          <p:cNvPr id="167" name="Google Shape;167;p20" descr="C:\Users\acer\Desktop\DECEMBER 19\Plastic-Ban\images\plastic paper cup 1.jpg"/>
          <p:cNvPicPr preferRelativeResize="0"/>
          <p:nvPr/>
        </p:nvPicPr>
        <p:blipFill rotWithShape="1">
          <a:blip r:embed="rId5">
            <a:alphaModFix/>
          </a:blip>
          <a:srcRect/>
          <a:stretch/>
        </p:blipFill>
        <p:spPr>
          <a:xfrm>
            <a:off x="1703050" y="993360"/>
            <a:ext cx="2428892" cy="2428892"/>
          </a:xfrm>
          <a:prstGeom prst="rect">
            <a:avLst/>
          </a:prstGeom>
          <a:noFill/>
          <a:ln w="9525" cap="flat" cmpd="sng">
            <a:solidFill>
              <a:schemeClr val="dk1"/>
            </a:solidFill>
            <a:prstDash val="solid"/>
            <a:round/>
            <a:headEnd type="none" w="sm" len="sm"/>
            <a:tailEnd type="none" w="sm" len="sm"/>
          </a:ln>
        </p:spPr>
      </p:pic>
      <p:pic>
        <p:nvPicPr>
          <p:cNvPr id="168" name="Google Shape;168;p20" descr="C:\Users\acer\Desktop\DECEMBER 19\Plastic-Ban\images\plastic paper cup 3.jpg"/>
          <p:cNvPicPr preferRelativeResize="0"/>
          <p:nvPr/>
        </p:nvPicPr>
        <p:blipFill rotWithShape="1">
          <a:blip r:embed="rId6">
            <a:alphaModFix/>
          </a:blip>
          <a:srcRect/>
          <a:stretch/>
        </p:blipFill>
        <p:spPr>
          <a:xfrm>
            <a:off x="4494524" y="993355"/>
            <a:ext cx="2898509" cy="1928826"/>
          </a:xfrm>
          <a:prstGeom prst="rect">
            <a:avLst/>
          </a:prstGeom>
          <a:noFill/>
          <a:ln w="9525" cap="flat" cmpd="sng">
            <a:solidFill>
              <a:schemeClr val="dk1"/>
            </a:solidFill>
            <a:prstDash val="solid"/>
            <a:round/>
            <a:headEnd type="none" w="sm" len="sm"/>
            <a:tailEnd type="none" w="sm" len="sm"/>
          </a:ln>
        </p:spPr>
      </p:pic>
      <p:pic>
        <p:nvPicPr>
          <p:cNvPr id="169" name="Google Shape;169;p20"/>
          <p:cNvPicPr preferRelativeResize="0"/>
          <p:nvPr/>
        </p:nvPicPr>
        <p:blipFill rotWithShape="1">
          <a:blip r:embed="rId7">
            <a:alphaModFix/>
          </a:blip>
          <a:srcRect l="13316" r="7650"/>
          <a:stretch/>
        </p:blipFill>
        <p:spPr>
          <a:xfrm>
            <a:off x="5251575" y="4294050"/>
            <a:ext cx="2149400" cy="1737000"/>
          </a:xfrm>
          <a:prstGeom prst="rect">
            <a:avLst/>
          </a:prstGeom>
          <a:noFill/>
          <a:ln w="9525" cap="flat" cmpd="sng">
            <a:solidFill>
              <a:srgbClr val="000000"/>
            </a:solidFill>
            <a:prstDash val="solid"/>
            <a:round/>
            <a:headEnd type="none" w="sm" len="sm"/>
            <a:tailEnd type="none" w="sm" len="sm"/>
          </a:ln>
        </p:spPr>
      </p:pic>
      <p:pic>
        <p:nvPicPr>
          <p:cNvPr id="170" name="Google Shape;170;p20"/>
          <p:cNvPicPr preferRelativeResize="0"/>
          <p:nvPr/>
        </p:nvPicPr>
        <p:blipFill rotWithShape="1">
          <a:blip r:embed="rId8">
            <a:alphaModFix/>
          </a:blip>
          <a:srcRect/>
          <a:stretch/>
        </p:blipFill>
        <p:spPr>
          <a:xfrm>
            <a:off x="7771042" y="4312526"/>
            <a:ext cx="2662909" cy="170004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p:nvPr/>
        </p:nvSpPr>
        <p:spPr>
          <a:xfrm>
            <a:off x="2309786" y="131762"/>
            <a:ext cx="7467600" cy="582594"/>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Non-Woven Bags</a:t>
            </a:r>
            <a:endParaRPr sz="2400" b="1" dirty="0">
              <a:latin typeface="Arial Rounded"/>
              <a:ea typeface="Arial Rounded"/>
              <a:cs typeface="Arial Rounded"/>
              <a:sym typeface="Arial Rounded"/>
            </a:endParaRPr>
          </a:p>
        </p:txBody>
      </p:sp>
      <p:pic>
        <p:nvPicPr>
          <p:cNvPr id="176" name="Google Shape;176;p21"/>
          <p:cNvPicPr preferRelativeResize="0"/>
          <p:nvPr/>
        </p:nvPicPr>
        <p:blipFill rotWithShape="1">
          <a:blip r:embed="rId3">
            <a:alphaModFix/>
          </a:blip>
          <a:srcRect/>
          <a:stretch/>
        </p:blipFill>
        <p:spPr>
          <a:xfrm>
            <a:off x="6596066" y="4000504"/>
            <a:ext cx="3281362" cy="2055512"/>
          </a:xfrm>
          <a:prstGeom prst="rect">
            <a:avLst/>
          </a:prstGeom>
          <a:noFill/>
          <a:ln w="9525" cap="flat" cmpd="sng">
            <a:solidFill>
              <a:schemeClr val="dk1"/>
            </a:solidFill>
            <a:prstDash val="solid"/>
            <a:miter lim="800000"/>
            <a:headEnd type="none" w="sm" len="sm"/>
            <a:tailEnd type="none" w="sm" len="sm"/>
          </a:ln>
        </p:spPr>
      </p:pic>
      <p:pic>
        <p:nvPicPr>
          <p:cNvPr id="180" name="Google Shape;180;p21" descr="C:\Users\acer\Desktop\DECEMBER 19\Plastic-Ban\images\non woven1.jpg"/>
          <p:cNvPicPr preferRelativeResize="0"/>
          <p:nvPr/>
        </p:nvPicPr>
        <p:blipFill rotWithShape="1">
          <a:blip r:embed="rId4">
            <a:alphaModFix/>
          </a:blip>
          <a:srcRect/>
          <a:stretch/>
        </p:blipFill>
        <p:spPr>
          <a:xfrm>
            <a:off x="2309802" y="1357299"/>
            <a:ext cx="2143125" cy="2143125"/>
          </a:xfrm>
          <a:prstGeom prst="rect">
            <a:avLst/>
          </a:prstGeom>
          <a:noFill/>
          <a:ln w="9525" cap="flat" cmpd="sng">
            <a:solidFill>
              <a:schemeClr val="dk1"/>
            </a:solidFill>
            <a:prstDash val="solid"/>
            <a:round/>
            <a:headEnd type="none" w="sm" len="sm"/>
            <a:tailEnd type="none" w="sm" len="sm"/>
          </a:ln>
        </p:spPr>
      </p:pic>
      <p:pic>
        <p:nvPicPr>
          <p:cNvPr id="181" name="Google Shape;181;p21" descr="C:\Users\acer\Desktop\DECEMBER 19\Plastic-Ban\images\non woven3.jpg"/>
          <p:cNvPicPr preferRelativeResize="0"/>
          <p:nvPr/>
        </p:nvPicPr>
        <p:blipFill rotWithShape="1">
          <a:blip r:embed="rId5">
            <a:alphaModFix/>
          </a:blip>
          <a:srcRect/>
          <a:stretch/>
        </p:blipFill>
        <p:spPr>
          <a:xfrm>
            <a:off x="2309786" y="3929066"/>
            <a:ext cx="2214578" cy="2214578"/>
          </a:xfrm>
          <a:prstGeom prst="rect">
            <a:avLst/>
          </a:prstGeom>
          <a:noFill/>
          <a:ln w="9525" cap="flat" cmpd="sng">
            <a:solidFill>
              <a:schemeClr val="dk1"/>
            </a:solidFill>
            <a:prstDash val="solid"/>
            <a:round/>
            <a:headEnd type="none" w="sm" len="sm"/>
            <a:tailEnd type="none" w="sm" len="sm"/>
          </a:ln>
        </p:spPr>
      </p:pic>
      <p:pic>
        <p:nvPicPr>
          <p:cNvPr id="182" name="Google Shape;182;p21" descr="C:\Users\acer\Desktop\DECEMBER 19\Plastic-Ban\images\non woven4.jpg"/>
          <p:cNvPicPr preferRelativeResize="0"/>
          <p:nvPr/>
        </p:nvPicPr>
        <p:blipFill rotWithShape="1">
          <a:blip r:embed="rId6">
            <a:alphaModFix/>
          </a:blip>
          <a:srcRect/>
          <a:stretch/>
        </p:blipFill>
        <p:spPr>
          <a:xfrm>
            <a:off x="6953257" y="1285861"/>
            <a:ext cx="2357439" cy="235743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p:nvPr/>
        </p:nvSpPr>
        <p:spPr>
          <a:xfrm>
            <a:off x="2057424" y="214290"/>
            <a:ext cx="7467600" cy="582594"/>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 flags, plastic bunting </a:t>
            </a:r>
            <a:br>
              <a:rPr lang="en-IN" sz="2400" b="1" dirty="0">
                <a:latin typeface="Arial Rounded"/>
                <a:ea typeface="Arial Rounded"/>
                <a:cs typeface="Arial Rounded"/>
                <a:sym typeface="Arial Rounded"/>
              </a:rPr>
            </a:br>
            <a:endParaRPr sz="2400" b="1" dirty="0">
              <a:latin typeface="Arial Rounded"/>
              <a:ea typeface="Arial Rounded"/>
              <a:cs typeface="Arial Rounded"/>
              <a:sym typeface="Arial Rounded"/>
            </a:endParaRPr>
          </a:p>
        </p:txBody>
      </p:sp>
      <p:pic>
        <p:nvPicPr>
          <p:cNvPr id="188" name="Google Shape;188;p22"/>
          <p:cNvPicPr preferRelativeResize="0"/>
          <p:nvPr/>
        </p:nvPicPr>
        <p:blipFill rotWithShape="1">
          <a:blip r:embed="rId3">
            <a:alphaModFix/>
          </a:blip>
          <a:srcRect/>
          <a:stretch/>
        </p:blipFill>
        <p:spPr>
          <a:xfrm>
            <a:off x="7953101" y="1156789"/>
            <a:ext cx="2609025" cy="2002262"/>
          </a:xfrm>
          <a:prstGeom prst="rect">
            <a:avLst/>
          </a:prstGeom>
          <a:noFill/>
          <a:ln w="9525" cap="flat" cmpd="sng">
            <a:solidFill>
              <a:schemeClr val="dk1"/>
            </a:solidFill>
            <a:prstDash val="solid"/>
            <a:miter lim="800000"/>
            <a:headEnd type="none" w="sm" len="sm"/>
            <a:tailEnd type="none" w="sm" len="sm"/>
          </a:ln>
        </p:spPr>
      </p:pic>
      <p:pic>
        <p:nvPicPr>
          <p:cNvPr id="192" name="Google Shape;192;p22" descr="C:\Users\acer\Desktop\DECEMBER 19\Plastic-Ban\images\plastic flag1.jpg"/>
          <p:cNvPicPr preferRelativeResize="0"/>
          <p:nvPr/>
        </p:nvPicPr>
        <p:blipFill rotWithShape="1">
          <a:blip r:embed="rId4">
            <a:alphaModFix/>
          </a:blip>
          <a:srcRect/>
          <a:stretch/>
        </p:blipFill>
        <p:spPr>
          <a:xfrm>
            <a:off x="1669930" y="1156796"/>
            <a:ext cx="2357439" cy="2357439"/>
          </a:xfrm>
          <a:prstGeom prst="rect">
            <a:avLst/>
          </a:prstGeom>
          <a:noFill/>
          <a:ln w="9525" cap="flat" cmpd="sng">
            <a:solidFill>
              <a:srgbClr val="434343"/>
            </a:solidFill>
            <a:prstDash val="solid"/>
            <a:round/>
            <a:headEnd type="none" w="sm" len="sm"/>
            <a:tailEnd type="none" w="sm" len="sm"/>
          </a:ln>
        </p:spPr>
      </p:pic>
      <p:pic>
        <p:nvPicPr>
          <p:cNvPr id="193" name="Google Shape;193;p22" descr="C:\Users\acer\Desktop\DECEMBER 19\Plastic-Ban\images\plastic flag2.jpg"/>
          <p:cNvPicPr preferRelativeResize="0"/>
          <p:nvPr/>
        </p:nvPicPr>
        <p:blipFill rotWithShape="1">
          <a:blip r:embed="rId5">
            <a:alphaModFix/>
          </a:blip>
          <a:srcRect/>
          <a:stretch/>
        </p:blipFill>
        <p:spPr>
          <a:xfrm>
            <a:off x="4347318" y="1156812"/>
            <a:ext cx="3497380" cy="1581151"/>
          </a:xfrm>
          <a:prstGeom prst="rect">
            <a:avLst/>
          </a:prstGeom>
          <a:noFill/>
          <a:ln w="9525" cap="flat" cmpd="sng">
            <a:solidFill>
              <a:srgbClr val="434343"/>
            </a:solidFill>
            <a:prstDash val="solid"/>
            <a:round/>
            <a:headEnd type="none" w="sm" len="sm"/>
            <a:tailEnd type="none" w="sm" len="sm"/>
          </a:ln>
        </p:spPr>
      </p:pic>
      <p:pic>
        <p:nvPicPr>
          <p:cNvPr id="194" name="Google Shape;194;p22" descr="C:\Users\acer\Desktop\DECEMBER 19\Plastic-Ban\images\plastic flag3.jpg"/>
          <p:cNvPicPr preferRelativeResize="0"/>
          <p:nvPr/>
        </p:nvPicPr>
        <p:blipFill rotWithShape="1">
          <a:blip r:embed="rId6">
            <a:alphaModFix/>
          </a:blip>
          <a:srcRect/>
          <a:stretch/>
        </p:blipFill>
        <p:spPr>
          <a:xfrm>
            <a:off x="4836900" y="3429003"/>
            <a:ext cx="2985112" cy="2919399"/>
          </a:xfrm>
          <a:prstGeom prst="rect">
            <a:avLst/>
          </a:prstGeom>
          <a:noFill/>
          <a:ln w="9525" cap="flat" cmpd="sng">
            <a:solidFill>
              <a:srgbClr val="434343"/>
            </a:solidFill>
            <a:prstDash val="solid"/>
            <a:round/>
            <a:headEnd type="none" w="sm" len="sm"/>
            <a:tailEnd type="none" w="sm" len="sm"/>
          </a:ln>
        </p:spPr>
      </p:pic>
      <p:pic>
        <p:nvPicPr>
          <p:cNvPr id="195" name="Google Shape;195;p22" descr="C:\Users\acer\Desktop\DECEMBER 19\Plastic-Ban\images\plastic bunting 3.jpg"/>
          <p:cNvPicPr preferRelativeResize="0"/>
          <p:nvPr/>
        </p:nvPicPr>
        <p:blipFill rotWithShape="1">
          <a:blip r:embed="rId7">
            <a:alphaModFix/>
          </a:blip>
          <a:srcRect/>
          <a:stretch/>
        </p:blipFill>
        <p:spPr>
          <a:xfrm>
            <a:off x="1669924" y="4543444"/>
            <a:ext cx="2726727" cy="1814513"/>
          </a:xfrm>
          <a:prstGeom prst="rect">
            <a:avLst/>
          </a:prstGeom>
          <a:noFill/>
          <a:ln w="9525" cap="flat" cmpd="sng">
            <a:solidFill>
              <a:srgbClr val="434343"/>
            </a:solidFill>
            <a:prstDash val="solid"/>
            <a:round/>
            <a:headEnd type="none" w="sm" len="sm"/>
            <a:tailEnd type="none" w="sm" len="sm"/>
          </a:ln>
        </p:spPr>
      </p:pic>
      <p:pic>
        <p:nvPicPr>
          <p:cNvPr id="196" name="Google Shape;196;p22" descr="C:\Users\acer\Desktop\DECEMBER 19\Plastic-Ban\images\plastic bunting 4.jpg"/>
          <p:cNvPicPr preferRelativeResize="0"/>
          <p:nvPr/>
        </p:nvPicPr>
        <p:blipFill rotWithShape="1">
          <a:blip r:embed="rId8">
            <a:alphaModFix/>
          </a:blip>
          <a:srcRect/>
          <a:stretch/>
        </p:blipFill>
        <p:spPr>
          <a:xfrm>
            <a:off x="8091051" y="4043626"/>
            <a:ext cx="2314325" cy="23143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p:nvPr/>
        </p:nvSpPr>
        <p:spPr>
          <a:xfrm>
            <a:off x="1504887" y="98589"/>
            <a:ext cx="8802300" cy="1074900"/>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 water pouches, non-branded plastic juice packets</a:t>
            </a:r>
            <a:endParaRPr sz="2400" b="1" dirty="0">
              <a:latin typeface="Arial Rounded"/>
              <a:ea typeface="Arial Rounded"/>
              <a:cs typeface="Arial Rounded"/>
              <a:sym typeface="Arial Rounded"/>
            </a:endParaRPr>
          </a:p>
        </p:txBody>
      </p:sp>
      <p:pic>
        <p:nvPicPr>
          <p:cNvPr id="205" name="Google Shape;205;p23" descr="C:\Users\acer\Desktop\DECEMBER 19\Plastic-Ban\images\water pouches 1.jpg"/>
          <p:cNvPicPr preferRelativeResize="0"/>
          <p:nvPr/>
        </p:nvPicPr>
        <p:blipFill rotWithShape="1">
          <a:blip r:embed="rId3">
            <a:alphaModFix/>
          </a:blip>
          <a:srcRect/>
          <a:stretch/>
        </p:blipFill>
        <p:spPr>
          <a:xfrm>
            <a:off x="1685997" y="2225859"/>
            <a:ext cx="2121182" cy="2500330"/>
          </a:xfrm>
          <a:prstGeom prst="rect">
            <a:avLst/>
          </a:prstGeom>
          <a:noFill/>
          <a:ln w="9525" cap="flat" cmpd="sng">
            <a:solidFill>
              <a:schemeClr val="dk1"/>
            </a:solidFill>
            <a:prstDash val="solid"/>
            <a:round/>
            <a:headEnd type="none" w="sm" len="sm"/>
            <a:tailEnd type="none" w="sm" len="sm"/>
          </a:ln>
        </p:spPr>
      </p:pic>
      <p:pic>
        <p:nvPicPr>
          <p:cNvPr id="206" name="Google Shape;206;p23" descr="C:\Users\acer\Desktop\DECEMBER 19\Plastic-Ban\images\water pouches 2.jpg"/>
          <p:cNvPicPr preferRelativeResize="0"/>
          <p:nvPr/>
        </p:nvPicPr>
        <p:blipFill rotWithShape="1">
          <a:blip r:embed="rId4">
            <a:alphaModFix/>
          </a:blip>
          <a:srcRect/>
          <a:stretch/>
        </p:blipFill>
        <p:spPr>
          <a:xfrm>
            <a:off x="4353537" y="2461412"/>
            <a:ext cx="3105000" cy="1935175"/>
          </a:xfrm>
          <a:prstGeom prst="rect">
            <a:avLst/>
          </a:prstGeom>
          <a:noFill/>
          <a:ln w="9525" cap="flat" cmpd="sng">
            <a:solidFill>
              <a:schemeClr val="dk1"/>
            </a:solidFill>
            <a:prstDash val="solid"/>
            <a:round/>
            <a:headEnd type="none" w="sm" len="sm"/>
            <a:tailEnd type="none" w="sm" len="sm"/>
          </a:ln>
        </p:spPr>
      </p:pic>
      <p:pic>
        <p:nvPicPr>
          <p:cNvPr id="207" name="Google Shape;207;p23" descr="C:\Users\acer\Desktop\DECEMBER 19\Plastic-Ban\juice 2.jpg"/>
          <p:cNvPicPr preferRelativeResize="0"/>
          <p:nvPr/>
        </p:nvPicPr>
        <p:blipFill rotWithShape="1">
          <a:blip r:embed="rId5">
            <a:alphaModFix/>
          </a:blip>
          <a:srcRect/>
          <a:stretch/>
        </p:blipFill>
        <p:spPr>
          <a:xfrm>
            <a:off x="7861651" y="2115689"/>
            <a:ext cx="2626575" cy="2626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p:nvPr/>
        </p:nvSpPr>
        <p:spPr>
          <a:xfrm>
            <a:off x="1647971" y="174896"/>
            <a:ext cx="8715436" cy="582594"/>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PET/PETE Bottles (Drinking Water) less than as per weight</a:t>
            </a:r>
            <a:br>
              <a:rPr lang="en-IN" sz="3000" b="1" dirty="0">
                <a:solidFill>
                  <a:srgbClr val="FF0000"/>
                </a:solidFill>
                <a:latin typeface="Arial Rounded"/>
                <a:ea typeface="Arial Rounded"/>
                <a:cs typeface="Arial Rounded"/>
                <a:sym typeface="Arial Rounded"/>
              </a:rPr>
            </a:br>
            <a:endParaRPr sz="3000" b="1" dirty="0">
              <a:solidFill>
                <a:srgbClr val="FF0000"/>
              </a:solidFill>
              <a:latin typeface="Arial Rounded"/>
              <a:ea typeface="Arial Rounded"/>
              <a:cs typeface="Arial Rounded"/>
              <a:sym typeface="Arial Rounded"/>
            </a:endParaRPr>
          </a:p>
        </p:txBody>
      </p:sp>
      <p:pic>
        <p:nvPicPr>
          <p:cNvPr id="216" name="Google Shape;216;p24" descr="C:\Users\acer\Desktop\DECEMBER 19\Plastic-Ban\images\pet 3.jpg"/>
          <p:cNvPicPr preferRelativeResize="0"/>
          <p:nvPr/>
        </p:nvPicPr>
        <p:blipFill rotWithShape="1">
          <a:blip r:embed="rId3">
            <a:alphaModFix/>
          </a:blip>
          <a:srcRect/>
          <a:stretch/>
        </p:blipFill>
        <p:spPr>
          <a:xfrm>
            <a:off x="2486018" y="4143656"/>
            <a:ext cx="2752727" cy="2061888"/>
          </a:xfrm>
          <a:prstGeom prst="rect">
            <a:avLst/>
          </a:prstGeom>
          <a:noFill/>
          <a:ln w="9525" cap="flat" cmpd="sng">
            <a:solidFill>
              <a:schemeClr val="dk1"/>
            </a:solidFill>
            <a:prstDash val="solid"/>
            <a:round/>
            <a:headEnd type="none" w="sm" len="sm"/>
            <a:tailEnd type="none" w="sm" len="sm"/>
          </a:ln>
        </p:spPr>
      </p:pic>
      <p:pic>
        <p:nvPicPr>
          <p:cNvPr id="217" name="Google Shape;217;p24" descr="C:\Users\acer\Desktop\DECEMBER 19\Plastic-Ban\images\pet 5.jpg"/>
          <p:cNvPicPr preferRelativeResize="0"/>
          <p:nvPr/>
        </p:nvPicPr>
        <p:blipFill rotWithShape="1">
          <a:blip r:embed="rId4">
            <a:alphaModFix/>
          </a:blip>
          <a:srcRect/>
          <a:stretch/>
        </p:blipFill>
        <p:spPr>
          <a:xfrm>
            <a:off x="2309787" y="1714488"/>
            <a:ext cx="3189197" cy="1785950"/>
          </a:xfrm>
          <a:prstGeom prst="rect">
            <a:avLst/>
          </a:prstGeom>
          <a:noFill/>
          <a:ln w="9525" cap="flat" cmpd="sng">
            <a:solidFill>
              <a:schemeClr val="dk1"/>
            </a:solidFill>
            <a:prstDash val="solid"/>
            <a:round/>
            <a:headEnd type="none" w="sm" len="sm"/>
            <a:tailEnd type="none" w="sm" len="sm"/>
          </a:ln>
        </p:spPr>
      </p:pic>
      <p:pic>
        <p:nvPicPr>
          <p:cNvPr id="218" name="Google Shape;218;p24" descr="C:\Users\acer\Desktop\DECEMBER 19\Plastic-Ban\images\pet 6.jpg"/>
          <p:cNvPicPr preferRelativeResize="0"/>
          <p:nvPr/>
        </p:nvPicPr>
        <p:blipFill rotWithShape="1">
          <a:blip r:embed="rId5">
            <a:alphaModFix/>
          </a:blip>
          <a:srcRect/>
          <a:stretch/>
        </p:blipFill>
        <p:spPr>
          <a:xfrm>
            <a:off x="6335808" y="1714488"/>
            <a:ext cx="3189197" cy="1785950"/>
          </a:xfrm>
          <a:prstGeom prst="rect">
            <a:avLst/>
          </a:prstGeom>
          <a:noFill/>
          <a:ln w="9525" cap="flat" cmpd="sng">
            <a:solidFill>
              <a:schemeClr val="dk1"/>
            </a:solidFill>
            <a:prstDash val="solid"/>
            <a:round/>
            <a:headEnd type="none" w="sm" len="sm"/>
            <a:tailEnd type="none" w="sm" len="sm"/>
          </a:ln>
        </p:spPr>
      </p:pic>
      <p:pic>
        <p:nvPicPr>
          <p:cNvPr id="219" name="Google Shape;219;p24" descr="C:\Users\acer\Desktop\DECEMBER 19\Plastic-Ban\images\pet 8.jpg"/>
          <p:cNvPicPr preferRelativeResize="0"/>
          <p:nvPr/>
        </p:nvPicPr>
        <p:blipFill rotWithShape="1">
          <a:blip r:embed="rId6">
            <a:alphaModFix/>
          </a:blip>
          <a:srcRect/>
          <a:stretch/>
        </p:blipFill>
        <p:spPr>
          <a:xfrm>
            <a:off x="6453191" y="4119742"/>
            <a:ext cx="2976565" cy="198076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5" descr="C:\Users\acer\Desktop\January 2019\Plastic\exemption\compostable garage bag.jpg"/>
          <p:cNvPicPr preferRelativeResize="0"/>
          <p:nvPr/>
        </p:nvPicPr>
        <p:blipFill rotWithShape="1">
          <a:blip r:embed="rId3">
            <a:alphaModFix/>
          </a:blip>
          <a:srcRect/>
          <a:stretch/>
        </p:blipFill>
        <p:spPr>
          <a:xfrm>
            <a:off x="4095737" y="1428737"/>
            <a:ext cx="4429156" cy="4429156"/>
          </a:xfrm>
          <a:prstGeom prst="rect">
            <a:avLst/>
          </a:prstGeom>
          <a:noFill/>
          <a:ln w="9525" cap="flat" cmpd="sng">
            <a:solidFill>
              <a:schemeClr val="dk1"/>
            </a:solidFill>
            <a:prstDash val="solid"/>
            <a:miter lim="800000"/>
            <a:headEnd type="none" w="sm" len="sm"/>
            <a:tailEnd type="none" w="sm" len="sm"/>
          </a:ln>
        </p:spPr>
      </p:pic>
      <p:sp>
        <p:nvSpPr>
          <p:cNvPr id="225" name="Google Shape;225;p25"/>
          <p:cNvSpPr txBox="1"/>
          <p:nvPr/>
        </p:nvSpPr>
        <p:spPr>
          <a:xfrm>
            <a:off x="2441373" y="172840"/>
            <a:ext cx="7467600" cy="582594"/>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Garbage Bags (Plastic)</a:t>
            </a:r>
            <a:br>
              <a:rPr lang="en-IN" sz="2400" b="1" dirty="0">
                <a:latin typeface="Arial Rounded"/>
                <a:ea typeface="Arial Rounded"/>
                <a:cs typeface="Arial Rounded"/>
                <a:sym typeface="Arial Rounded"/>
              </a:rPr>
            </a:br>
            <a:endParaRPr sz="2400" b="1" dirty="0">
              <a:latin typeface="Arial Rounded"/>
              <a:ea typeface="Arial Rounded"/>
              <a:cs typeface="Arial Rounded"/>
              <a:sym typeface="Arial Rounde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6" descr="C:\Users\acer\Desktop\January 2019\Plastic\flex 3.jpg"/>
          <p:cNvPicPr preferRelativeResize="0"/>
          <p:nvPr/>
        </p:nvPicPr>
        <p:blipFill rotWithShape="1">
          <a:blip r:embed="rId3">
            <a:alphaModFix/>
          </a:blip>
          <a:srcRect/>
          <a:stretch/>
        </p:blipFill>
        <p:spPr>
          <a:xfrm>
            <a:off x="3952071" y="1069038"/>
            <a:ext cx="4106957" cy="2808513"/>
          </a:xfrm>
          <a:prstGeom prst="rect">
            <a:avLst/>
          </a:prstGeom>
          <a:noFill/>
          <a:ln w="9525" cap="flat" cmpd="sng">
            <a:solidFill>
              <a:srgbClr val="000000"/>
            </a:solidFill>
            <a:prstDash val="solid"/>
            <a:round/>
            <a:headEnd type="none" w="sm" len="sm"/>
            <a:tailEnd type="none" w="sm" len="sm"/>
          </a:ln>
        </p:spPr>
      </p:pic>
      <p:pic>
        <p:nvPicPr>
          <p:cNvPr id="234" name="Google Shape;234;p26" descr="C:\Users\acer\Desktop\January 2019\Plastic\flex 1.jpg"/>
          <p:cNvPicPr preferRelativeResize="0"/>
          <p:nvPr/>
        </p:nvPicPr>
        <p:blipFill rotWithShape="1">
          <a:blip r:embed="rId4">
            <a:alphaModFix/>
          </a:blip>
          <a:srcRect/>
          <a:stretch/>
        </p:blipFill>
        <p:spPr>
          <a:xfrm>
            <a:off x="3856417" y="4099965"/>
            <a:ext cx="4479163" cy="2357454"/>
          </a:xfrm>
          <a:prstGeom prst="rect">
            <a:avLst/>
          </a:prstGeom>
          <a:noFill/>
          <a:ln w="9525" cap="flat" cmpd="sng">
            <a:solidFill>
              <a:srgbClr val="000000"/>
            </a:solidFill>
            <a:prstDash val="solid"/>
            <a:round/>
            <a:headEnd type="none" w="sm" len="sm"/>
            <a:tailEnd type="none" w="sm" len="sm"/>
          </a:ln>
        </p:spPr>
      </p:pic>
      <p:sp>
        <p:nvSpPr>
          <p:cNvPr id="235" name="Google Shape;235;p26"/>
          <p:cNvSpPr txBox="1"/>
          <p:nvPr/>
        </p:nvSpPr>
        <p:spPr>
          <a:xfrm>
            <a:off x="2271738" y="214290"/>
            <a:ext cx="7467600" cy="582594"/>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PVC Flex Material</a:t>
            </a:r>
            <a:endParaRPr sz="2400" b="1" dirty="0">
              <a:latin typeface="Arial Rounded"/>
              <a:ea typeface="Arial Rounded"/>
              <a:cs typeface="Arial Rounded"/>
              <a:sym typeface="Arial Rounde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txBox="1"/>
          <p:nvPr/>
        </p:nvSpPr>
        <p:spPr>
          <a:xfrm>
            <a:off x="2124994" y="90133"/>
            <a:ext cx="8497849" cy="1264533"/>
          </a:xfrm>
          <a:prstGeom prst="rect">
            <a:avLst/>
          </a:prstGeom>
          <a:noFill/>
          <a:ln>
            <a:noFill/>
          </a:ln>
        </p:spPr>
        <p:txBody>
          <a:bodyPr spcFirstLastPara="1" wrap="square" lIns="91425" tIns="45700" rIns="91425" bIns="45700" anchor="t" anchorCtr="0">
            <a:noAutofit/>
          </a:bodyPr>
          <a:lstStyle/>
          <a:p>
            <a:pPr algn="ctr">
              <a:buClr>
                <a:srgbClr val="FF0000"/>
              </a:buClr>
              <a:buSzPts val="3000"/>
            </a:pPr>
            <a:r>
              <a:rPr lang="en-IN" sz="2400" b="1" dirty="0">
                <a:latin typeface="Arial Rounded"/>
                <a:ea typeface="Arial Rounded"/>
                <a:cs typeface="Arial Rounded"/>
                <a:sym typeface="Arial Rounded"/>
              </a:rPr>
              <a:t>Plastic Packets used for packing fruits and vegetables</a:t>
            </a:r>
            <a:endParaRPr sz="2400" b="1" dirty="0">
              <a:latin typeface="Arial Rounded"/>
              <a:ea typeface="Arial Rounded"/>
              <a:cs typeface="Arial Rounded"/>
              <a:sym typeface="Arial Rounded"/>
            </a:endParaRPr>
          </a:p>
        </p:txBody>
      </p:sp>
      <p:pic>
        <p:nvPicPr>
          <p:cNvPr id="244" name="Google Shape;244;p27" descr="C:\Users\acer\Desktop\DECEMBER 19\Plastic-Ban\packet 1.jpg"/>
          <p:cNvPicPr preferRelativeResize="0"/>
          <p:nvPr/>
        </p:nvPicPr>
        <p:blipFill rotWithShape="1">
          <a:blip r:embed="rId3">
            <a:alphaModFix/>
          </a:blip>
          <a:srcRect/>
          <a:stretch/>
        </p:blipFill>
        <p:spPr>
          <a:xfrm>
            <a:off x="1770405" y="1976994"/>
            <a:ext cx="3066225" cy="3828975"/>
          </a:xfrm>
          <a:prstGeom prst="rect">
            <a:avLst/>
          </a:prstGeom>
          <a:noFill/>
          <a:ln w="9525" cap="flat" cmpd="sng">
            <a:solidFill>
              <a:srgbClr val="000000"/>
            </a:solidFill>
            <a:prstDash val="solid"/>
            <a:round/>
            <a:headEnd type="none" w="sm" len="sm"/>
            <a:tailEnd type="none" w="sm" len="sm"/>
          </a:ln>
        </p:spPr>
      </p:pic>
      <p:pic>
        <p:nvPicPr>
          <p:cNvPr id="245" name="Google Shape;245;p27" descr="C:\Users\acer\Desktop\DECEMBER 19\Plastic-Ban\packet 3.jpg"/>
          <p:cNvPicPr preferRelativeResize="0"/>
          <p:nvPr/>
        </p:nvPicPr>
        <p:blipFill rotWithShape="1">
          <a:blip r:embed="rId4">
            <a:alphaModFix/>
          </a:blip>
          <a:srcRect/>
          <a:stretch/>
        </p:blipFill>
        <p:spPr>
          <a:xfrm>
            <a:off x="5296726" y="2528538"/>
            <a:ext cx="5083685" cy="272588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p:nvPr/>
        </p:nvSpPr>
        <p:spPr>
          <a:xfrm>
            <a:off x="1825948" y="1463252"/>
            <a:ext cx="8627771" cy="4608954"/>
          </a:xfrm>
          <a:prstGeom prst="rect">
            <a:avLst/>
          </a:prstGeom>
          <a:noFill/>
          <a:ln>
            <a:noFill/>
          </a:ln>
        </p:spPr>
        <p:txBody>
          <a:bodyPr spcFirstLastPara="1" wrap="square" lIns="91425" tIns="45700" rIns="91425" bIns="45700" anchor="t" anchorCtr="0">
            <a:noAutofit/>
          </a:bodyPr>
          <a:lstStyle/>
          <a:p>
            <a:pPr algn="just">
              <a:buClr>
                <a:schemeClr val="dk1"/>
              </a:buClr>
              <a:buSzPts val="1800"/>
            </a:pPr>
            <a:endParaRPr lang="en-IN" dirty="0"/>
          </a:p>
          <a:p>
            <a:pPr algn="just">
              <a:buClr>
                <a:schemeClr val="dk1"/>
              </a:buClr>
              <a:buSzPts val="1800"/>
            </a:pPr>
            <a:endParaRPr lang="en-IN" dirty="0"/>
          </a:p>
          <a:p>
            <a:pPr algn="just">
              <a:buClr>
                <a:schemeClr val="dk1"/>
              </a:buClr>
              <a:buSzPts val="1800"/>
            </a:pPr>
            <a:endParaRPr lang="en-IN" dirty="0"/>
          </a:p>
          <a:p>
            <a:pPr algn="just">
              <a:buClr>
                <a:schemeClr val="dk1"/>
              </a:buClr>
              <a:buSzPts val="1800"/>
            </a:pPr>
            <a:endParaRPr lang="en-IN" dirty="0"/>
          </a:p>
          <a:p>
            <a:pPr algn="ctr">
              <a:buClr>
                <a:schemeClr val="dk1"/>
              </a:buClr>
              <a:buSzPts val="1800"/>
            </a:pPr>
            <a:r>
              <a:rPr lang="en-IN" sz="7200" b="1" dirty="0"/>
              <a:t>Do</a:t>
            </a:r>
            <a:endParaRPr b="1" dirty="0"/>
          </a:p>
        </p:txBody>
      </p:sp>
    </p:spTree>
    <p:extLst>
      <p:ext uri="{BB962C8B-B14F-4D97-AF65-F5344CB8AC3E}">
        <p14:creationId xmlns:p14="http://schemas.microsoft.com/office/powerpoint/2010/main" val="1130286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p:nvPr/>
        </p:nvSpPr>
        <p:spPr>
          <a:xfrm>
            <a:off x="1904970" y="2121724"/>
            <a:ext cx="8627771" cy="4608954"/>
          </a:xfrm>
          <a:prstGeom prst="rect">
            <a:avLst/>
          </a:prstGeom>
          <a:noFill/>
          <a:ln>
            <a:noFill/>
          </a:ln>
        </p:spPr>
        <p:txBody>
          <a:bodyPr spcFirstLastPara="1" wrap="square" lIns="91425" tIns="45700" rIns="91425" bIns="45700" anchor="t" anchorCtr="0">
            <a:noAutofit/>
          </a:bodyPr>
          <a:lstStyle/>
          <a:p>
            <a:pPr marL="457200" indent="-457200" algn="just">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Plantain leaves, Areca nut Plates </a:t>
            </a:r>
            <a:endParaRPr b="1" dirty="0">
              <a:solidFill>
                <a:schemeClr val="dk1"/>
              </a:solidFill>
              <a:latin typeface="Arial Rounded"/>
              <a:ea typeface="Arial Rounded"/>
              <a:cs typeface="Arial Rounded"/>
              <a:sym typeface="Arial Rounded"/>
            </a:endParaRPr>
          </a:p>
          <a:p>
            <a:pPr marL="457200" indent="-457200" algn="just">
              <a:spcBef>
                <a:spcPts val="3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Paper Rolls </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Lotus leaves </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Glass / Metal tumblers</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Bamboo/Wooden Products</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Paper Straw</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Cloth/Paper/Jute Bags</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Paper/Cloth Flags</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Ceramic ware</a:t>
            </a:r>
            <a:endParaRPr dirty="0"/>
          </a:p>
          <a:p>
            <a:pPr marL="457200" indent="-457200" algn="just">
              <a:spcBef>
                <a:spcPts val="900"/>
              </a:spcBef>
              <a:buClr>
                <a:schemeClr val="dk1"/>
              </a:buClr>
              <a:buSzPts val="1800"/>
              <a:buFont typeface="Calibri"/>
              <a:buAutoNum type="arabicPeriod"/>
            </a:pPr>
            <a:r>
              <a:rPr lang="en-IN" b="1" dirty="0">
                <a:solidFill>
                  <a:schemeClr val="dk1"/>
                </a:solidFill>
                <a:latin typeface="Arial Rounded"/>
                <a:ea typeface="Arial Rounded"/>
                <a:cs typeface="Arial Rounded"/>
                <a:sym typeface="Arial Rounded"/>
              </a:rPr>
              <a:t>Edible Cutlery </a:t>
            </a:r>
            <a:endParaRPr dirty="0"/>
          </a:p>
          <a:p>
            <a:pPr marL="457200" indent="-457200" algn="just">
              <a:spcBef>
                <a:spcPts val="900"/>
              </a:spcBef>
              <a:buClr>
                <a:schemeClr val="dk1"/>
              </a:buClr>
              <a:buSzPts val="1800"/>
              <a:buFont typeface="Calibri"/>
              <a:buAutoNum type="arabicPeriod"/>
            </a:pPr>
            <a:r>
              <a:rPr lang="en-IN" b="1" dirty="0" err="1">
                <a:solidFill>
                  <a:schemeClr val="dk1"/>
                </a:solidFill>
                <a:latin typeface="Arial Rounded"/>
                <a:ea typeface="Arial Rounded"/>
                <a:cs typeface="Arial Rounded"/>
                <a:sym typeface="Arial Rounded"/>
              </a:rPr>
              <a:t>Earthern</a:t>
            </a:r>
            <a:r>
              <a:rPr lang="en-IN" b="1" dirty="0">
                <a:solidFill>
                  <a:schemeClr val="dk1"/>
                </a:solidFill>
                <a:latin typeface="Arial Rounded"/>
                <a:ea typeface="Arial Rounded"/>
                <a:cs typeface="Arial Rounded"/>
                <a:sym typeface="Arial Rounded"/>
              </a:rPr>
              <a:t> Pots </a:t>
            </a:r>
            <a:endParaRPr dirty="0"/>
          </a:p>
        </p:txBody>
      </p:sp>
      <p:sp>
        <p:nvSpPr>
          <p:cNvPr id="254" name="Google Shape;254;p28"/>
          <p:cNvSpPr/>
          <p:nvPr/>
        </p:nvSpPr>
        <p:spPr>
          <a:xfrm>
            <a:off x="2024050" y="827233"/>
            <a:ext cx="8143900" cy="1015663"/>
          </a:xfrm>
          <a:prstGeom prst="rect">
            <a:avLst/>
          </a:prstGeom>
          <a:noFill/>
          <a:ln>
            <a:noFill/>
          </a:ln>
        </p:spPr>
        <p:txBody>
          <a:bodyPr spcFirstLastPara="1" wrap="square" lIns="91425" tIns="45700" rIns="91425" bIns="45700" anchor="t" anchorCtr="0">
            <a:noAutofit/>
          </a:bodyPr>
          <a:lstStyle/>
          <a:p>
            <a:pPr algn="ctr"/>
            <a:r>
              <a:rPr lang="en-IN" sz="2400" b="1" u="sng" dirty="0">
                <a:latin typeface="Arial Rounded"/>
                <a:ea typeface="Arial Rounded"/>
                <a:cs typeface="Arial Rounded"/>
                <a:sym typeface="Arial Rounded"/>
              </a:rPr>
              <a:t>PROPOSED LIST OF ALTERNATIVES ON BAN OF SINGLE USE PLASTIC PRODUCTS</a:t>
            </a:r>
            <a:endParaRPr sz="2400" b="1" u="sng" dirty="0">
              <a:latin typeface="Arial Rounded"/>
              <a:ea typeface="Arial Rounded"/>
              <a:cs typeface="Arial Rounded"/>
              <a:sym typeface="Arial Round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D0D5BB-3057-41E2-9FD5-989D62180139}"/>
              </a:ext>
            </a:extLst>
          </p:cNvPr>
          <p:cNvPicPr>
            <a:picLocks noChangeAspect="1"/>
          </p:cNvPicPr>
          <p:nvPr/>
        </p:nvPicPr>
        <p:blipFill>
          <a:blip r:embed="rId2"/>
          <a:stretch>
            <a:fillRect/>
          </a:stretch>
        </p:blipFill>
        <p:spPr>
          <a:xfrm>
            <a:off x="527682" y="1280920"/>
            <a:ext cx="4958719" cy="3734497"/>
          </a:xfrm>
          <a:prstGeom prst="rect">
            <a:avLst/>
          </a:prstGeom>
        </p:spPr>
      </p:pic>
      <p:pic>
        <p:nvPicPr>
          <p:cNvPr id="5" name="Picture 4">
            <a:extLst>
              <a:ext uri="{FF2B5EF4-FFF2-40B4-BE49-F238E27FC236}">
                <a16:creationId xmlns:a16="http://schemas.microsoft.com/office/drawing/2014/main" id="{790D6AAB-06B4-4A2B-9897-054611BCA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582" y="1280920"/>
            <a:ext cx="5378662" cy="3734496"/>
          </a:xfrm>
          <a:prstGeom prst="rect">
            <a:avLst/>
          </a:prstGeom>
        </p:spPr>
      </p:pic>
    </p:spTree>
    <p:extLst>
      <p:ext uri="{BB962C8B-B14F-4D97-AF65-F5344CB8AC3E}">
        <p14:creationId xmlns:p14="http://schemas.microsoft.com/office/powerpoint/2010/main" val="1094717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p:nvPr/>
        </p:nvSpPr>
        <p:spPr>
          <a:xfrm>
            <a:off x="2271738" y="214290"/>
            <a:ext cx="7467600" cy="1143000"/>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IN" sz="2400" b="1" dirty="0">
                <a:latin typeface="Calibri"/>
                <a:ea typeface="Calibri"/>
                <a:cs typeface="Calibri"/>
                <a:sym typeface="Calibri"/>
              </a:rPr>
              <a:t>Plantain leaves, Areca nut Plates </a:t>
            </a:r>
            <a:endParaRPr sz="2400" b="1" dirty="0">
              <a:latin typeface="Calibri"/>
              <a:ea typeface="Calibri"/>
              <a:cs typeface="Calibri"/>
              <a:sym typeface="Calibri"/>
            </a:endParaRPr>
          </a:p>
        </p:txBody>
      </p:sp>
      <p:pic>
        <p:nvPicPr>
          <p:cNvPr id="260" name="Google Shape;260;p29" descr="C:\Users\User\Desktop\ACEE WORK\PLASTIC BAN\Website details\PLASTIC IMAGES\download (12).jpg"/>
          <p:cNvPicPr preferRelativeResize="0"/>
          <p:nvPr/>
        </p:nvPicPr>
        <p:blipFill rotWithShape="1">
          <a:blip r:embed="rId3">
            <a:alphaModFix/>
          </a:blip>
          <a:srcRect/>
          <a:stretch/>
        </p:blipFill>
        <p:spPr>
          <a:xfrm>
            <a:off x="2057400" y="1524000"/>
            <a:ext cx="2057400" cy="2057400"/>
          </a:xfrm>
          <a:prstGeom prst="rect">
            <a:avLst/>
          </a:prstGeom>
          <a:noFill/>
          <a:ln>
            <a:noFill/>
          </a:ln>
        </p:spPr>
      </p:pic>
      <p:pic>
        <p:nvPicPr>
          <p:cNvPr id="261" name="Google Shape;261;p29" descr="C:\Users\User\Desktop\ACEE WORK\PLASTIC BAN\Website details\PLASTIC IMAGES\images (16).jpg"/>
          <p:cNvPicPr preferRelativeResize="0"/>
          <p:nvPr/>
        </p:nvPicPr>
        <p:blipFill rotWithShape="1">
          <a:blip r:embed="rId4">
            <a:alphaModFix/>
          </a:blip>
          <a:srcRect/>
          <a:stretch/>
        </p:blipFill>
        <p:spPr>
          <a:xfrm>
            <a:off x="4267200" y="1447800"/>
            <a:ext cx="2438400" cy="2209800"/>
          </a:xfrm>
          <a:prstGeom prst="rect">
            <a:avLst/>
          </a:prstGeom>
          <a:noFill/>
          <a:ln>
            <a:noFill/>
          </a:ln>
        </p:spPr>
      </p:pic>
      <p:pic>
        <p:nvPicPr>
          <p:cNvPr id="262" name="Google Shape;262;p29" descr="C:\Users\User\Desktop\ACEE WORK\PLASTIC BAN\Website details\PLASTIC IMAGES\8d14b53e9aea8c7a32278e5112ae4d4c--banana-leaf-packaging-sustainable-food-packaging.jpg"/>
          <p:cNvPicPr preferRelativeResize="0"/>
          <p:nvPr/>
        </p:nvPicPr>
        <p:blipFill rotWithShape="1">
          <a:blip r:embed="rId5">
            <a:alphaModFix/>
          </a:blip>
          <a:srcRect/>
          <a:stretch/>
        </p:blipFill>
        <p:spPr>
          <a:xfrm>
            <a:off x="1981201" y="3886201"/>
            <a:ext cx="2295525" cy="2430379"/>
          </a:xfrm>
          <a:prstGeom prst="rect">
            <a:avLst/>
          </a:prstGeom>
          <a:noFill/>
          <a:ln>
            <a:noFill/>
          </a:ln>
        </p:spPr>
      </p:pic>
      <p:pic>
        <p:nvPicPr>
          <p:cNvPr id="263" name="Google Shape;263;p29" descr="C:\Users\User\Desktop\ACEE WORK\PLASTIC BAN\Website details\PLASTIC IMAGES\220px-Steamed_rice_in_banana_leaf.jpg"/>
          <p:cNvPicPr preferRelativeResize="0"/>
          <p:nvPr/>
        </p:nvPicPr>
        <p:blipFill rotWithShape="1">
          <a:blip r:embed="rId6">
            <a:alphaModFix/>
          </a:blip>
          <a:srcRect/>
          <a:stretch/>
        </p:blipFill>
        <p:spPr>
          <a:xfrm>
            <a:off x="4419600" y="3886200"/>
            <a:ext cx="2794000" cy="2463800"/>
          </a:xfrm>
          <a:prstGeom prst="rect">
            <a:avLst/>
          </a:prstGeom>
          <a:noFill/>
          <a:ln>
            <a:noFill/>
          </a:ln>
        </p:spPr>
      </p:pic>
      <p:pic>
        <p:nvPicPr>
          <p:cNvPr id="264" name="Google Shape;264;p29" descr="C:\Users\User\Desktop\ACEE WORK\PLASTIC BAN\Website details\PLASTIC IMAGES\Amok_39.JPG"/>
          <p:cNvPicPr preferRelativeResize="0"/>
          <p:nvPr/>
        </p:nvPicPr>
        <p:blipFill rotWithShape="1">
          <a:blip r:embed="rId7">
            <a:alphaModFix/>
          </a:blip>
          <a:srcRect/>
          <a:stretch/>
        </p:blipFill>
        <p:spPr>
          <a:xfrm>
            <a:off x="7467600" y="3886200"/>
            <a:ext cx="2667000" cy="2438400"/>
          </a:xfrm>
          <a:prstGeom prst="rect">
            <a:avLst/>
          </a:prstGeom>
          <a:noFill/>
          <a:ln>
            <a:noFill/>
          </a:ln>
        </p:spPr>
      </p:pic>
      <p:pic>
        <p:nvPicPr>
          <p:cNvPr id="265" name="Google Shape;265;p29" descr="C:\Users\User\Desktop\ACEE WORK\PLASTIC BAN\Website details\PLASTIC IMAGES\tamales in banana leaves.jpg"/>
          <p:cNvPicPr preferRelativeResize="0"/>
          <p:nvPr/>
        </p:nvPicPr>
        <p:blipFill rotWithShape="1">
          <a:blip r:embed="rId8">
            <a:alphaModFix/>
          </a:blip>
          <a:srcRect/>
          <a:stretch/>
        </p:blipFill>
        <p:spPr>
          <a:xfrm>
            <a:off x="7162800" y="1524000"/>
            <a:ext cx="2971800" cy="2057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p:nvPr/>
        </p:nvSpPr>
        <p:spPr>
          <a:xfrm>
            <a:off x="2200300"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Paper Rolls </a:t>
            </a:r>
            <a:endParaRPr sz="2400" dirty="0">
              <a:solidFill>
                <a:schemeClr val="tx1"/>
              </a:solidFill>
              <a:sym typeface="Calibri"/>
            </a:endParaRPr>
          </a:p>
        </p:txBody>
      </p:sp>
      <p:pic>
        <p:nvPicPr>
          <p:cNvPr id="274" name="Google Shape;274;p30" descr="C:\Users\User\Desktop\ACEE WORK\PLASTIC BAN\Website details\PLASTIC IMAGES\dining-roll-white-printing-500x500.jpg"/>
          <p:cNvPicPr preferRelativeResize="0"/>
          <p:nvPr/>
        </p:nvPicPr>
        <p:blipFill rotWithShape="1">
          <a:blip r:embed="rId3">
            <a:alphaModFix/>
          </a:blip>
          <a:srcRect/>
          <a:stretch/>
        </p:blipFill>
        <p:spPr>
          <a:xfrm>
            <a:off x="2057400" y="1752600"/>
            <a:ext cx="3556000" cy="4191000"/>
          </a:xfrm>
          <a:prstGeom prst="rect">
            <a:avLst/>
          </a:prstGeom>
          <a:noFill/>
          <a:ln>
            <a:noFill/>
          </a:ln>
        </p:spPr>
      </p:pic>
      <p:pic>
        <p:nvPicPr>
          <p:cNvPr id="275" name="Google Shape;275;p30" descr="C:\Users\User\Desktop\ACEE WORK\PLASTIC BAN\Website details\PLASTIC IMAGES\download (23).jpg"/>
          <p:cNvPicPr preferRelativeResize="0"/>
          <p:nvPr/>
        </p:nvPicPr>
        <p:blipFill rotWithShape="1">
          <a:blip r:embed="rId4">
            <a:alphaModFix/>
          </a:blip>
          <a:srcRect/>
          <a:stretch/>
        </p:blipFill>
        <p:spPr>
          <a:xfrm>
            <a:off x="6248400" y="1752600"/>
            <a:ext cx="3505200" cy="4038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p:nvPr/>
        </p:nvSpPr>
        <p:spPr>
          <a:xfrm>
            <a:off x="2200300"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Lotus leaves  </a:t>
            </a:r>
            <a:endParaRPr sz="2400" dirty="0">
              <a:solidFill>
                <a:schemeClr val="tx1"/>
              </a:solidFill>
              <a:sym typeface="Calibri"/>
            </a:endParaRPr>
          </a:p>
        </p:txBody>
      </p:sp>
      <p:pic>
        <p:nvPicPr>
          <p:cNvPr id="284" name="Google Shape;284;p31" descr="C:\Users\User\Desktop\ACEE WORK\PLASTIC BAN\Website details\PLASTIC IMAGES\images (13).jpg"/>
          <p:cNvPicPr preferRelativeResize="0"/>
          <p:nvPr/>
        </p:nvPicPr>
        <p:blipFill rotWithShape="1">
          <a:blip r:embed="rId3">
            <a:alphaModFix/>
          </a:blip>
          <a:srcRect/>
          <a:stretch/>
        </p:blipFill>
        <p:spPr>
          <a:xfrm>
            <a:off x="2438400" y="1219200"/>
            <a:ext cx="3657600" cy="2590800"/>
          </a:xfrm>
          <a:prstGeom prst="rect">
            <a:avLst/>
          </a:prstGeom>
          <a:noFill/>
          <a:ln>
            <a:noFill/>
          </a:ln>
        </p:spPr>
      </p:pic>
      <p:pic>
        <p:nvPicPr>
          <p:cNvPr id="285" name="Google Shape;285;p31" descr="C:\Users\User\Desktop\ACEE WORK\PLASTIC BAN\Website details\PLASTIC IMAGES\images (14).jpg"/>
          <p:cNvPicPr preferRelativeResize="0"/>
          <p:nvPr/>
        </p:nvPicPr>
        <p:blipFill rotWithShape="1">
          <a:blip r:embed="rId4">
            <a:alphaModFix/>
          </a:blip>
          <a:srcRect/>
          <a:stretch/>
        </p:blipFill>
        <p:spPr>
          <a:xfrm>
            <a:off x="3352800" y="4114800"/>
            <a:ext cx="5410200" cy="2438400"/>
          </a:xfrm>
          <a:prstGeom prst="rect">
            <a:avLst/>
          </a:prstGeom>
          <a:noFill/>
          <a:ln>
            <a:noFill/>
          </a:ln>
        </p:spPr>
      </p:pic>
      <p:pic>
        <p:nvPicPr>
          <p:cNvPr id="286" name="Google Shape;286;p31" descr="C:\Users\User\Desktop\ACEE WORK\PLASTIC BAN\Website details\PLASTIC IMAGES\download (26).jpg"/>
          <p:cNvPicPr preferRelativeResize="0"/>
          <p:nvPr/>
        </p:nvPicPr>
        <p:blipFill rotWithShape="1">
          <a:blip r:embed="rId5">
            <a:alphaModFix/>
          </a:blip>
          <a:srcRect/>
          <a:stretch/>
        </p:blipFill>
        <p:spPr>
          <a:xfrm>
            <a:off x="6477000" y="1219200"/>
            <a:ext cx="3505200" cy="2438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p:nvPr/>
        </p:nvSpPr>
        <p:spPr>
          <a:xfrm>
            <a:off x="2200300"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Glass / Metal tumblers </a:t>
            </a:r>
            <a:br>
              <a:rPr lang="en-IN" dirty="0">
                <a:sym typeface="Calibri"/>
              </a:rPr>
            </a:br>
            <a:endParaRPr dirty="0">
              <a:sym typeface="Calibri"/>
            </a:endParaRPr>
          </a:p>
        </p:txBody>
      </p:sp>
      <p:pic>
        <p:nvPicPr>
          <p:cNvPr id="295" name="Google Shape;295;p32" descr="C:\Users\User\Desktop\ACEE WORK\PLASTIC BAN\Website details\PLASTIC IMAGES\download (24).jpg"/>
          <p:cNvPicPr preferRelativeResize="0"/>
          <p:nvPr/>
        </p:nvPicPr>
        <p:blipFill rotWithShape="1">
          <a:blip r:embed="rId3">
            <a:alphaModFix/>
          </a:blip>
          <a:srcRect/>
          <a:stretch/>
        </p:blipFill>
        <p:spPr>
          <a:xfrm>
            <a:off x="2514600" y="1524000"/>
            <a:ext cx="3048000" cy="2286000"/>
          </a:xfrm>
          <a:prstGeom prst="rect">
            <a:avLst/>
          </a:prstGeom>
          <a:noFill/>
          <a:ln>
            <a:noFill/>
          </a:ln>
        </p:spPr>
      </p:pic>
      <p:pic>
        <p:nvPicPr>
          <p:cNvPr id="296" name="Google Shape;296;p32" descr="C:\Users\User\Desktop\ACEE WORK\PLASTIC BAN\Website details\PLASTIC IMAGES\download (25).jpg"/>
          <p:cNvPicPr preferRelativeResize="0"/>
          <p:nvPr/>
        </p:nvPicPr>
        <p:blipFill rotWithShape="1">
          <a:blip r:embed="rId4">
            <a:alphaModFix/>
          </a:blip>
          <a:srcRect/>
          <a:stretch/>
        </p:blipFill>
        <p:spPr>
          <a:xfrm>
            <a:off x="2362200" y="4114800"/>
            <a:ext cx="3276600" cy="2362200"/>
          </a:xfrm>
          <a:prstGeom prst="rect">
            <a:avLst/>
          </a:prstGeom>
          <a:noFill/>
          <a:ln>
            <a:noFill/>
          </a:ln>
        </p:spPr>
      </p:pic>
      <p:pic>
        <p:nvPicPr>
          <p:cNvPr id="297" name="Google Shape;297;p32" descr="C:\Users\User\Desktop\ACEE WORK\PLASTIC BAN\Website details\PLASTIC IMAGES\images (23).jpg"/>
          <p:cNvPicPr preferRelativeResize="0"/>
          <p:nvPr/>
        </p:nvPicPr>
        <p:blipFill rotWithShape="1">
          <a:blip r:embed="rId5">
            <a:alphaModFix/>
          </a:blip>
          <a:srcRect/>
          <a:stretch/>
        </p:blipFill>
        <p:spPr>
          <a:xfrm>
            <a:off x="6629400" y="1676400"/>
            <a:ext cx="3048000" cy="4419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3"/>
          <p:cNvSpPr txBox="1"/>
          <p:nvPr/>
        </p:nvSpPr>
        <p:spPr>
          <a:xfrm>
            <a:off x="2128862"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Bamboo/Wooden Products</a:t>
            </a:r>
            <a:endParaRPr sz="2400" dirty="0">
              <a:solidFill>
                <a:schemeClr val="tx1"/>
              </a:solidFill>
              <a:sym typeface="Calibri"/>
            </a:endParaRPr>
          </a:p>
        </p:txBody>
      </p:sp>
      <p:pic>
        <p:nvPicPr>
          <p:cNvPr id="306" name="Google Shape;306;p33" descr="C:\Users\User\Desktop\ACEE WORK\PLASTIC BAN\Website details\PLASTIC IMAGES\download (16).jpg"/>
          <p:cNvPicPr preferRelativeResize="0"/>
          <p:nvPr/>
        </p:nvPicPr>
        <p:blipFill rotWithShape="1">
          <a:blip r:embed="rId3">
            <a:alphaModFix/>
          </a:blip>
          <a:srcRect/>
          <a:stretch/>
        </p:blipFill>
        <p:spPr>
          <a:xfrm>
            <a:off x="2586064" y="1371600"/>
            <a:ext cx="2133599" cy="2514600"/>
          </a:xfrm>
          <a:prstGeom prst="rect">
            <a:avLst/>
          </a:prstGeom>
          <a:noFill/>
          <a:ln>
            <a:noFill/>
          </a:ln>
        </p:spPr>
      </p:pic>
      <p:pic>
        <p:nvPicPr>
          <p:cNvPr id="307" name="Google Shape;307;p33" descr="C:\Users\User\Desktop\ACEE WORK\PLASTIC BAN\Website details\PLASTIC IMAGES\images (25).jpg"/>
          <p:cNvPicPr preferRelativeResize="0"/>
          <p:nvPr/>
        </p:nvPicPr>
        <p:blipFill rotWithShape="1">
          <a:blip r:embed="rId4">
            <a:alphaModFix/>
          </a:blip>
          <a:srcRect/>
          <a:stretch/>
        </p:blipFill>
        <p:spPr>
          <a:xfrm>
            <a:off x="7386662" y="1371600"/>
            <a:ext cx="2209800" cy="2438400"/>
          </a:xfrm>
          <a:prstGeom prst="rect">
            <a:avLst/>
          </a:prstGeom>
          <a:noFill/>
          <a:ln>
            <a:noFill/>
          </a:ln>
        </p:spPr>
      </p:pic>
      <p:pic>
        <p:nvPicPr>
          <p:cNvPr id="308" name="Google Shape;308;p33" descr="C:\Users\User\Desktop\ACEE WORK\PLASTIC BAN\Website details\PLASTIC IMAGES\100BambooStraws.jpg"/>
          <p:cNvPicPr preferRelativeResize="0"/>
          <p:nvPr/>
        </p:nvPicPr>
        <p:blipFill rotWithShape="1">
          <a:blip r:embed="rId5">
            <a:alphaModFix/>
          </a:blip>
          <a:srcRect/>
          <a:stretch/>
        </p:blipFill>
        <p:spPr>
          <a:xfrm>
            <a:off x="5100662" y="1371600"/>
            <a:ext cx="2057401" cy="2438400"/>
          </a:xfrm>
          <a:prstGeom prst="rect">
            <a:avLst/>
          </a:prstGeom>
          <a:noFill/>
          <a:ln>
            <a:noFill/>
          </a:ln>
        </p:spPr>
      </p:pic>
      <p:pic>
        <p:nvPicPr>
          <p:cNvPr id="309" name="Google Shape;309;p33" descr="C:\Users\User\Desktop\ACEE WORK\PLASTIC BAN\Website details\PLASTIC IMAGES\VO13051__94573.1442259387.jpg"/>
          <p:cNvPicPr preferRelativeResize="0"/>
          <p:nvPr/>
        </p:nvPicPr>
        <p:blipFill rotWithShape="1">
          <a:blip r:embed="rId6">
            <a:alphaModFix/>
          </a:blip>
          <a:srcRect/>
          <a:stretch/>
        </p:blipFill>
        <p:spPr>
          <a:xfrm>
            <a:off x="6096000" y="3962400"/>
            <a:ext cx="3429000" cy="2514600"/>
          </a:xfrm>
          <a:prstGeom prst="rect">
            <a:avLst/>
          </a:prstGeom>
          <a:noFill/>
          <a:ln>
            <a:noFill/>
          </a:ln>
        </p:spPr>
      </p:pic>
      <p:pic>
        <p:nvPicPr>
          <p:cNvPr id="310" name="Google Shape;310;p33" descr="C:\Users\User\Desktop\ACEE WORK\PLASTIC BAN\Website details\PLASTIC IMAGES\download (40).jpg"/>
          <p:cNvPicPr preferRelativeResize="0"/>
          <p:nvPr/>
        </p:nvPicPr>
        <p:blipFill rotWithShape="1">
          <a:blip r:embed="rId7">
            <a:alphaModFix/>
          </a:blip>
          <a:srcRect/>
          <a:stretch/>
        </p:blipFill>
        <p:spPr>
          <a:xfrm>
            <a:off x="2357462" y="4191000"/>
            <a:ext cx="2743200" cy="2286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p:nvPr/>
        </p:nvSpPr>
        <p:spPr>
          <a:xfrm>
            <a:off x="2057424"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Paper Straw</a:t>
            </a:r>
            <a:endParaRPr sz="2400" dirty="0">
              <a:solidFill>
                <a:schemeClr val="tx1"/>
              </a:solidFill>
              <a:sym typeface="Calibri"/>
            </a:endParaRPr>
          </a:p>
        </p:txBody>
      </p:sp>
      <p:pic>
        <p:nvPicPr>
          <p:cNvPr id="319" name="Google Shape;319;p34" descr="C:\Users\User\Desktop\ACEE WORK\PLASTIC BAN\Website details\PLASTIC IMAGES\images (17).jpg"/>
          <p:cNvPicPr preferRelativeResize="0"/>
          <p:nvPr/>
        </p:nvPicPr>
        <p:blipFill rotWithShape="1">
          <a:blip r:embed="rId3">
            <a:alphaModFix/>
          </a:blip>
          <a:srcRect/>
          <a:stretch/>
        </p:blipFill>
        <p:spPr>
          <a:xfrm>
            <a:off x="2743200" y="1371600"/>
            <a:ext cx="2438400" cy="2438400"/>
          </a:xfrm>
          <a:prstGeom prst="rect">
            <a:avLst/>
          </a:prstGeom>
          <a:noFill/>
          <a:ln>
            <a:noFill/>
          </a:ln>
        </p:spPr>
      </p:pic>
      <p:pic>
        <p:nvPicPr>
          <p:cNvPr id="320" name="Google Shape;320;p34" descr="C:\Users\User\Desktop\ACEE WORK\PLASTIC BAN\Website details\PLASTIC IMAGES\download (29).jpg"/>
          <p:cNvPicPr preferRelativeResize="0"/>
          <p:nvPr/>
        </p:nvPicPr>
        <p:blipFill rotWithShape="1">
          <a:blip r:embed="rId4">
            <a:alphaModFix/>
          </a:blip>
          <a:srcRect/>
          <a:stretch/>
        </p:blipFill>
        <p:spPr>
          <a:xfrm>
            <a:off x="6400800" y="4038600"/>
            <a:ext cx="2438400" cy="2286000"/>
          </a:xfrm>
          <a:prstGeom prst="rect">
            <a:avLst/>
          </a:prstGeom>
          <a:noFill/>
          <a:ln>
            <a:noFill/>
          </a:ln>
        </p:spPr>
      </p:pic>
      <p:pic>
        <p:nvPicPr>
          <p:cNvPr id="321" name="Google Shape;321;p34" descr="C:\Users\User\Desktop\ACEE WORK\PLASTIC BAN\Website details\PLASTIC IMAGES\download (28).jpg"/>
          <p:cNvPicPr preferRelativeResize="0"/>
          <p:nvPr/>
        </p:nvPicPr>
        <p:blipFill rotWithShape="1">
          <a:blip r:embed="rId5">
            <a:alphaModFix/>
          </a:blip>
          <a:srcRect/>
          <a:stretch/>
        </p:blipFill>
        <p:spPr>
          <a:xfrm>
            <a:off x="2819400" y="4114801"/>
            <a:ext cx="2514600" cy="2219325"/>
          </a:xfrm>
          <a:prstGeom prst="rect">
            <a:avLst/>
          </a:prstGeom>
          <a:noFill/>
          <a:ln>
            <a:noFill/>
          </a:ln>
        </p:spPr>
      </p:pic>
      <p:pic>
        <p:nvPicPr>
          <p:cNvPr id="322" name="Google Shape;322;p34" descr="C:\Users\User\Desktop\ACEE WORK\PLASTIC BAN\Website details\PLASTIC IMAGES\download (15).jpg"/>
          <p:cNvPicPr preferRelativeResize="0"/>
          <p:nvPr/>
        </p:nvPicPr>
        <p:blipFill rotWithShape="1">
          <a:blip r:embed="rId6">
            <a:alphaModFix/>
          </a:blip>
          <a:srcRect/>
          <a:stretch/>
        </p:blipFill>
        <p:spPr>
          <a:xfrm>
            <a:off x="6477000" y="1371600"/>
            <a:ext cx="2286000" cy="2362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txBox="1"/>
          <p:nvPr/>
        </p:nvSpPr>
        <p:spPr>
          <a:xfrm>
            <a:off x="2057424"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Cloth/Paper/Jute Bags</a:t>
            </a:r>
            <a:endParaRPr sz="2400" dirty="0">
              <a:solidFill>
                <a:schemeClr val="tx1"/>
              </a:solidFill>
              <a:sym typeface="Calibri"/>
            </a:endParaRPr>
          </a:p>
        </p:txBody>
      </p:sp>
      <p:pic>
        <p:nvPicPr>
          <p:cNvPr id="331" name="Google Shape;331;p35" descr="C:\Users\User\Desktop\ACEE WORK\PLASTIC BAN\Website details\PLASTIC IMAGES\Cloth Tote Bag.jpg"/>
          <p:cNvPicPr preferRelativeResize="0"/>
          <p:nvPr/>
        </p:nvPicPr>
        <p:blipFill rotWithShape="1">
          <a:blip r:embed="rId3">
            <a:alphaModFix/>
          </a:blip>
          <a:srcRect/>
          <a:stretch/>
        </p:blipFill>
        <p:spPr>
          <a:xfrm>
            <a:off x="5029200" y="1524000"/>
            <a:ext cx="2438400" cy="2133600"/>
          </a:xfrm>
          <a:prstGeom prst="rect">
            <a:avLst/>
          </a:prstGeom>
          <a:noFill/>
          <a:ln>
            <a:noFill/>
          </a:ln>
        </p:spPr>
      </p:pic>
      <p:pic>
        <p:nvPicPr>
          <p:cNvPr id="332" name="Google Shape;332;p35" descr="jute bags à®à¯à®à®¾à®© à®ªà® à®®à¯à®à®¿à®µà¯"/>
          <p:cNvPicPr preferRelativeResize="0"/>
          <p:nvPr/>
        </p:nvPicPr>
        <p:blipFill rotWithShape="1">
          <a:blip r:embed="rId4">
            <a:alphaModFix/>
          </a:blip>
          <a:srcRect/>
          <a:stretch/>
        </p:blipFill>
        <p:spPr>
          <a:xfrm>
            <a:off x="2209800" y="1600200"/>
            <a:ext cx="2286000" cy="2133600"/>
          </a:xfrm>
          <a:prstGeom prst="rect">
            <a:avLst/>
          </a:prstGeom>
          <a:noFill/>
          <a:ln>
            <a:noFill/>
          </a:ln>
        </p:spPr>
      </p:pic>
      <p:pic>
        <p:nvPicPr>
          <p:cNvPr id="333" name="Google Shape;333;p35" descr="jute bags à®à¯à®à®¾à®© à®ªà® à®®à¯à®à®¿à®µà¯"/>
          <p:cNvPicPr preferRelativeResize="0"/>
          <p:nvPr/>
        </p:nvPicPr>
        <p:blipFill rotWithShape="1">
          <a:blip r:embed="rId5">
            <a:alphaModFix/>
          </a:blip>
          <a:srcRect/>
          <a:stretch/>
        </p:blipFill>
        <p:spPr>
          <a:xfrm>
            <a:off x="7924800" y="1524000"/>
            <a:ext cx="2362200" cy="2133600"/>
          </a:xfrm>
          <a:prstGeom prst="rect">
            <a:avLst/>
          </a:prstGeom>
          <a:noFill/>
          <a:ln>
            <a:noFill/>
          </a:ln>
        </p:spPr>
      </p:pic>
      <p:pic>
        <p:nvPicPr>
          <p:cNvPr id="334" name="Google Shape;334;p35" descr="C:\Users\User\Desktop\ACEE WORK\PLASTIC BAN\Website details\PLASTIC IMAGES\images (28).jpg"/>
          <p:cNvPicPr preferRelativeResize="0"/>
          <p:nvPr/>
        </p:nvPicPr>
        <p:blipFill rotWithShape="1">
          <a:blip r:embed="rId6">
            <a:alphaModFix/>
          </a:blip>
          <a:srcRect/>
          <a:stretch/>
        </p:blipFill>
        <p:spPr>
          <a:xfrm>
            <a:off x="7467600" y="4114800"/>
            <a:ext cx="2819400" cy="2362200"/>
          </a:xfrm>
          <a:prstGeom prst="rect">
            <a:avLst/>
          </a:prstGeom>
          <a:noFill/>
          <a:ln>
            <a:noFill/>
          </a:ln>
        </p:spPr>
      </p:pic>
      <p:pic>
        <p:nvPicPr>
          <p:cNvPr id="335" name="Google Shape;335;p35" descr="C:\Users\User\Desktop\ACEE WORK\PLASTIC BAN\Website details\PLASTIC IMAGES\download (31).jpg"/>
          <p:cNvPicPr preferRelativeResize="0"/>
          <p:nvPr/>
        </p:nvPicPr>
        <p:blipFill rotWithShape="1">
          <a:blip r:embed="rId7">
            <a:alphaModFix/>
          </a:blip>
          <a:srcRect/>
          <a:stretch/>
        </p:blipFill>
        <p:spPr>
          <a:xfrm>
            <a:off x="2133600" y="4114800"/>
            <a:ext cx="2362200" cy="2362200"/>
          </a:xfrm>
          <a:prstGeom prst="rect">
            <a:avLst/>
          </a:prstGeom>
          <a:noFill/>
          <a:ln>
            <a:noFill/>
          </a:ln>
        </p:spPr>
      </p:pic>
      <p:pic>
        <p:nvPicPr>
          <p:cNvPr id="336" name="Google Shape;336;p35" descr="Image result for newspaper bags"/>
          <p:cNvPicPr preferRelativeResize="0"/>
          <p:nvPr/>
        </p:nvPicPr>
        <p:blipFill rotWithShape="1">
          <a:blip r:embed="rId8">
            <a:alphaModFix/>
          </a:blip>
          <a:srcRect/>
          <a:stretch/>
        </p:blipFill>
        <p:spPr>
          <a:xfrm>
            <a:off x="4648200" y="3962400"/>
            <a:ext cx="2552700" cy="2514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p:nvPr/>
        </p:nvSpPr>
        <p:spPr>
          <a:xfrm>
            <a:off x="2057424"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Paper/Cloth Flags</a:t>
            </a:r>
            <a:endParaRPr sz="2400" dirty="0">
              <a:solidFill>
                <a:schemeClr val="tx1"/>
              </a:solidFill>
              <a:sym typeface="Calibri"/>
            </a:endParaRPr>
          </a:p>
        </p:txBody>
      </p:sp>
      <p:pic>
        <p:nvPicPr>
          <p:cNvPr id="345" name="Google Shape;345;p36" descr="C:\Users\User\Desktop\ACEE WORK\PLASTIC BAN\Website details\PLASTIC IMAGES\download (32).jpg"/>
          <p:cNvPicPr preferRelativeResize="0"/>
          <p:nvPr/>
        </p:nvPicPr>
        <p:blipFill rotWithShape="1">
          <a:blip r:embed="rId3">
            <a:alphaModFix/>
          </a:blip>
          <a:srcRect/>
          <a:stretch/>
        </p:blipFill>
        <p:spPr>
          <a:xfrm>
            <a:off x="4191000" y="4495800"/>
            <a:ext cx="3657600" cy="2057400"/>
          </a:xfrm>
          <a:prstGeom prst="rect">
            <a:avLst/>
          </a:prstGeom>
          <a:noFill/>
          <a:ln>
            <a:noFill/>
          </a:ln>
        </p:spPr>
      </p:pic>
      <p:pic>
        <p:nvPicPr>
          <p:cNvPr id="346" name="Google Shape;346;p36" descr="Image result for fluttering cloth flags"/>
          <p:cNvPicPr preferRelativeResize="0"/>
          <p:nvPr/>
        </p:nvPicPr>
        <p:blipFill rotWithShape="1">
          <a:blip r:embed="rId4">
            <a:alphaModFix/>
          </a:blip>
          <a:srcRect/>
          <a:stretch/>
        </p:blipFill>
        <p:spPr>
          <a:xfrm>
            <a:off x="1905000" y="1524000"/>
            <a:ext cx="3429000" cy="2667000"/>
          </a:xfrm>
          <a:prstGeom prst="rect">
            <a:avLst/>
          </a:prstGeom>
          <a:noFill/>
          <a:ln>
            <a:noFill/>
          </a:ln>
        </p:spPr>
      </p:pic>
      <p:pic>
        <p:nvPicPr>
          <p:cNvPr id="347" name="Google Shape;347;p36" descr="Image result for fluttering indian flags"/>
          <p:cNvPicPr preferRelativeResize="0"/>
          <p:nvPr/>
        </p:nvPicPr>
        <p:blipFill rotWithShape="1">
          <a:blip r:embed="rId5">
            <a:alphaModFix/>
          </a:blip>
          <a:srcRect/>
          <a:stretch/>
        </p:blipFill>
        <p:spPr>
          <a:xfrm>
            <a:off x="5562600" y="1524000"/>
            <a:ext cx="4267200" cy="2743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7"/>
          <p:cNvSpPr txBox="1"/>
          <p:nvPr/>
        </p:nvSpPr>
        <p:spPr>
          <a:xfrm>
            <a:off x="2057424"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Ceramic ware   </a:t>
            </a:r>
            <a:endParaRPr sz="2400" dirty="0">
              <a:solidFill>
                <a:schemeClr val="tx1"/>
              </a:solidFill>
              <a:sym typeface="Calibri"/>
            </a:endParaRPr>
          </a:p>
        </p:txBody>
      </p:sp>
      <p:pic>
        <p:nvPicPr>
          <p:cNvPr id="356" name="Google Shape;356;p37" descr="C:\Users\User\Desktop\ACEE WORK\PLASTIC BAN\Website details\PLASTIC IMAGES\untitled.png"/>
          <p:cNvPicPr preferRelativeResize="0"/>
          <p:nvPr/>
        </p:nvPicPr>
        <p:blipFill rotWithShape="1">
          <a:blip r:embed="rId3">
            <a:alphaModFix/>
          </a:blip>
          <a:srcRect/>
          <a:stretch/>
        </p:blipFill>
        <p:spPr>
          <a:xfrm>
            <a:off x="1828800" y="1524001"/>
            <a:ext cx="3962400" cy="2109787"/>
          </a:xfrm>
          <a:prstGeom prst="rect">
            <a:avLst/>
          </a:prstGeom>
          <a:noFill/>
          <a:ln>
            <a:noFill/>
          </a:ln>
        </p:spPr>
      </p:pic>
      <p:pic>
        <p:nvPicPr>
          <p:cNvPr id="357" name="Google Shape;357;p37" descr="C:\Users\User\Desktop\ACEE WORK\PLASTIC BAN\Website details\PLASTIC IMAGES\images (33).jpg"/>
          <p:cNvPicPr preferRelativeResize="0"/>
          <p:nvPr/>
        </p:nvPicPr>
        <p:blipFill rotWithShape="1">
          <a:blip r:embed="rId4">
            <a:alphaModFix/>
          </a:blip>
          <a:srcRect/>
          <a:stretch/>
        </p:blipFill>
        <p:spPr>
          <a:xfrm>
            <a:off x="6700862" y="1524000"/>
            <a:ext cx="2895600" cy="2057400"/>
          </a:xfrm>
          <a:prstGeom prst="rect">
            <a:avLst/>
          </a:prstGeom>
          <a:noFill/>
          <a:ln>
            <a:noFill/>
          </a:ln>
        </p:spPr>
      </p:pic>
      <p:pic>
        <p:nvPicPr>
          <p:cNvPr id="358" name="Google Shape;358;p37" descr="C:\Users\User\Desktop\ACEE WORK\PLASTIC BAN\Website details\PLASTIC IMAGES\images (31).jpg"/>
          <p:cNvPicPr preferRelativeResize="0"/>
          <p:nvPr/>
        </p:nvPicPr>
        <p:blipFill rotWithShape="1">
          <a:blip r:embed="rId5">
            <a:alphaModFix/>
          </a:blip>
          <a:srcRect/>
          <a:stretch/>
        </p:blipFill>
        <p:spPr>
          <a:xfrm>
            <a:off x="6705624" y="3810001"/>
            <a:ext cx="2819400" cy="2143125"/>
          </a:xfrm>
          <a:prstGeom prst="rect">
            <a:avLst/>
          </a:prstGeom>
          <a:noFill/>
          <a:ln>
            <a:noFill/>
          </a:ln>
        </p:spPr>
      </p:pic>
      <p:pic>
        <p:nvPicPr>
          <p:cNvPr id="359" name="Google Shape;359;p37" descr="C:\Users\User\Desktop\ACEE WORK\PLASTIC BAN\Website details\PLASTIC IMAGES\images (32).jpg"/>
          <p:cNvPicPr preferRelativeResize="0"/>
          <p:nvPr/>
        </p:nvPicPr>
        <p:blipFill rotWithShape="1">
          <a:blip r:embed="rId6">
            <a:alphaModFix/>
          </a:blip>
          <a:srcRect/>
          <a:stretch/>
        </p:blipFill>
        <p:spPr>
          <a:xfrm>
            <a:off x="1828800" y="3886201"/>
            <a:ext cx="3962400" cy="19716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8"/>
          <p:cNvSpPr txBox="1"/>
          <p:nvPr/>
        </p:nvSpPr>
        <p:spPr>
          <a:xfrm>
            <a:off x="2128862"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a:solidFill>
                  <a:schemeClr val="tx1"/>
                </a:solidFill>
                <a:sym typeface="Calibri"/>
              </a:rPr>
              <a:t>Edible Cutlery  </a:t>
            </a:r>
            <a:endParaRPr sz="2400" dirty="0">
              <a:solidFill>
                <a:schemeClr val="tx1"/>
              </a:solidFill>
              <a:sym typeface="Calibri"/>
            </a:endParaRPr>
          </a:p>
        </p:txBody>
      </p:sp>
      <p:pic>
        <p:nvPicPr>
          <p:cNvPr id="368" name="Google Shape;368;p38" descr="C:\Users\User\Desktop\ACEE WORK\PLASTIC BAN\Website details\PLASTIC IMAGES\download (37).jpg"/>
          <p:cNvPicPr preferRelativeResize="0"/>
          <p:nvPr/>
        </p:nvPicPr>
        <p:blipFill rotWithShape="1">
          <a:blip r:embed="rId3">
            <a:alphaModFix/>
          </a:blip>
          <a:srcRect/>
          <a:stretch/>
        </p:blipFill>
        <p:spPr>
          <a:xfrm>
            <a:off x="5715000" y="4114800"/>
            <a:ext cx="3733800" cy="2209800"/>
          </a:xfrm>
          <a:prstGeom prst="rect">
            <a:avLst/>
          </a:prstGeom>
          <a:noFill/>
          <a:ln>
            <a:noFill/>
          </a:ln>
        </p:spPr>
      </p:pic>
      <p:pic>
        <p:nvPicPr>
          <p:cNvPr id="369" name="Google Shape;369;p38" descr="C:\Users\User\Desktop\ACEE WORK\PLASTIC BAN\Website details\PLASTIC IMAGES\download (36).jpg"/>
          <p:cNvPicPr preferRelativeResize="0"/>
          <p:nvPr/>
        </p:nvPicPr>
        <p:blipFill rotWithShape="1">
          <a:blip r:embed="rId4">
            <a:alphaModFix/>
          </a:blip>
          <a:srcRect/>
          <a:stretch/>
        </p:blipFill>
        <p:spPr>
          <a:xfrm>
            <a:off x="2133600" y="4114800"/>
            <a:ext cx="3429000" cy="2209800"/>
          </a:xfrm>
          <a:prstGeom prst="rect">
            <a:avLst/>
          </a:prstGeom>
          <a:noFill/>
          <a:ln>
            <a:noFill/>
          </a:ln>
        </p:spPr>
      </p:pic>
      <p:pic>
        <p:nvPicPr>
          <p:cNvPr id="370" name="Google Shape;370;p38" descr="C:\Users\User\Desktop\ACEE WORK\PLASTIC BAN\Website details\PLASTIC IMAGES\download (38).jpg"/>
          <p:cNvPicPr preferRelativeResize="0"/>
          <p:nvPr/>
        </p:nvPicPr>
        <p:blipFill rotWithShape="1">
          <a:blip r:embed="rId5">
            <a:alphaModFix/>
          </a:blip>
          <a:srcRect/>
          <a:stretch/>
        </p:blipFill>
        <p:spPr>
          <a:xfrm>
            <a:off x="2133600" y="1295400"/>
            <a:ext cx="7391400" cy="251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964C1F-AFB2-471E-BF5A-E50A3648D940}"/>
              </a:ext>
            </a:extLst>
          </p:cNvPr>
          <p:cNvPicPr>
            <a:picLocks noChangeAspect="1"/>
          </p:cNvPicPr>
          <p:nvPr/>
        </p:nvPicPr>
        <p:blipFill>
          <a:blip r:embed="rId2"/>
          <a:stretch>
            <a:fillRect/>
          </a:stretch>
        </p:blipFill>
        <p:spPr>
          <a:xfrm>
            <a:off x="645635" y="1361799"/>
            <a:ext cx="5291281" cy="3753540"/>
          </a:xfrm>
          <a:prstGeom prst="rect">
            <a:avLst/>
          </a:prstGeom>
        </p:spPr>
      </p:pic>
      <p:pic>
        <p:nvPicPr>
          <p:cNvPr id="5" name="Content Placeholder 4">
            <a:extLst>
              <a:ext uri="{FF2B5EF4-FFF2-40B4-BE49-F238E27FC236}">
                <a16:creationId xmlns:a16="http://schemas.microsoft.com/office/drawing/2014/main" id="{BC90DF07-5772-42C6-A52F-07473568C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58" y="1269033"/>
            <a:ext cx="5128407" cy="3846306"/>
          </a:xfrm>
          <a:prstGeom prst="rect">
            <a:avLst/>
          </a:prstGeom>
        </p:spPr>
      </p:pic>
    </p:spTree>
    <p:extLst>
      <p:ext uri="{BB962C8B-B14F-4D97-AF65-F5344CB8AC3E}">
        <p14:creationId xmlns:p14="http://schemas.microsoft.com/office/powerpoint/2010/main" val="346550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p:nvPr/>
        </p:nvSpPr>
        <p:spPr>
          <a:xfrm>
            <a:off x="2128862" y="214290"/>
            <a:ext cx="7467600" cy="1143000"/>
          </a:xfrm>
          <a:prstGeom prst="rect">
            <a:avLst/>
          </a:prstGeom>
          <a:noFill/>
          <a:ln>
            <a:noFill/>
          </a:ln>
        </p:spPr>
        <p:txBody>
          <a:bodyPr spcFirstLastPara="1" wrap="square" lIns="91425" tIns="45700" rIns="91425" bIns="45700" anchor="t" anchorCtr="0">
            <a:noAutofit/>
          </a:bodyPr>
          <a:lstStyle>
            <a:defPPr>
              <a:defRPr lang="en-US"/>
            </a:defPPr>
            <a:lvl1pPr algn="ctr">
              <a:buClr>
                <a:schemeClr val="dk1"/>
              </a:buClr>
              <a:buSzPts val="3200"/>
              <a:defRPr sz="3200" b="1">
                <a:solidFill>
                  <a:srgbClr val="00B050"/>
                </a:solidFill>
                <a:latin typeface="Calibri"/>
                <a:ea typeface="Calibri"/>
                <a:cs typeface="Calibri"/>
              </a:defRPr>
            </a:lvl1pPr>
          </a:lstStyle>
          <a:p>
            <a:r>
              <a:rPr lang="en-IN" sz="2400" dirty="0" err="1">
                <a:solidFill>
                  <a:schemeClr val="tx1"/>
                </a:solidFill>
                <a:sym typeface="Calibri"/>
              </a:rPr>
              <a:t>Earthern</a:t>
            </a:r>
            <a:r>
              <a:rPr lang="en-IN" sz="2400" dirty="0">
                <a:solidFill>
                  <a:schemeClr val="tx1"/>
                </a:solidFill>
                <a:sym typeface="Calibri"/>
              </a:rPr>
              <a:t> Pots  </a:t>
            </a:r>
            <a:endParaRPr sz="2400" dirty="0">
              <a:solidFill>
                <a:schemeClr val="tx1"/>
              </a:solidFill>
              <a:sym typeface="Calibri"/>
            </a:endParaRPr>
          </a:p>
        </p:txBody>
      </p:sp>
      <p:pic>
        <p:nvPicPr>
          <p:cNvPr id="379" name="Google Shape;379;p39" descr="C:\Users\User\Desktop\ACEE WORK\PLASTIC BAN\Website details\PLASTIC IMAGES\download (34).jpg"/>
          <p:cNvPicPr preferRelativeResize="0"/>
          <p:nvPr/>
        </p:nvPicPr>
        <p:blipFill rotWithShape="1">
          <a:blip r:embed="rId3">
            <a:alphaModFix/>
          </a:blip>
          <a:srcRect/>
          <a:stretch/>
        </p:blipFill>
        <p:spPr>
          <a:xfrm>
            <a:off x="2209800" y="1447800"/>
            <a:ext cx="1905000" cy="2057400"/>
          </a:xfrm>
          <a:prstGeom prst="rect">
            <a:avLst/>
          </a:prstGeom>
          <a:noFill/>
          <a:ln>
            <a:noFill/>
          </a:ln>
        </p:spPr>
      </p:pic>
      <p:pic>
        <p:nvPicPr>
          <p:cNvPr id="380" name="Google Shape;380;p39" descr="C:\Users\User\Desktop\ACEE WORK\PLASTIC BAN\Website details\PLASTIC IMAGES\indian-tea-shop-in-kolkata-displaying-tools-of-the-trade-clay-cups-J9JYP0.jpg"/>
          <p:cNvPicPr preferRelativeResize="0"/>
          <p:nvPr/>
        </p:nvPicPr>
        <p:blipFill rotWithShape="1">
          <a:blip r:embed="rId4">
            <a:alphaModFix/>
          </a:blip>
          <a:srcRect/>
          <a:stretch/>
        </p:blipFill>
        <p:spPr>
          <a:xfrm>
            <a:off x="2209800" y="3657600"/>
            <a:ext cx="7086600" cy="2819400"/>
          </a:xfrm>
          <a:prstGeom prst="rect">
            <a:avLst/>
          </a:prstGeom>
          <a:noFill/>
          <a:ln>
            <a:noFill/>
          </a:ln>
        </p:spPr>
      </p:pic>
      <p:pic>
        <p:nvPicPr>
          <p:cNvPr id="381" name="Google Shape;381;p39" descr="C:\Users\User\Desktop\ACEE WORK\PLASTIC BAN\Website details\PLASTIC IMAGES\old-indian-matka-earthen-pots.jpg"/>
          <p:cNvPicPr preferRelativeResize="0"/>
          <p:nvPr/>
        </p:nvPicPr>
        <p:blipFill rotWithShape="1">
          <a:blip r:embed="rId5">
            <a:alphaModFix/>
          </a:blip>
          <a:srcRect/>
          <a:stretch/>
        </p:blipFill>
        <p:spPr>
          <a:xfrm>
            <a:off x="4419600" y="1447800"/>
            <a:ext cx="4800600" cy="1981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122C-BEEA-46D1-9CAD-1CCA61B9ED92}"/>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B502E0E5-0ACE-47F9-AA91-EF1117484C02}"/>
              </a:ext>
            </a:extLst>
          </p:cNvPr>
          <p:cNvSpPr>
            <a:spLocks noGrp="1"/>
          </p:cNvSpPr>
          <p:nvPr>
            <p:ph type="subTitle" idx="1"/>
          </p:nvPr>
        </p:nvSpPr>
        <p:spPr/>
        <p:txBody>
          <a:bodyPr/>
          <a:lstStyle/>
          <a:p>
            <a:endParaRPr lang="en-IN"/>
          </a:p>
        </p:txBody>
      </p:sp>
      <p:pic>
        <p:nvPicPr>
          <p:cNvPr id="3074" name="Picture 2" descr="E Waste Kya Hai Hindi">
            <a:extLst>
              <a:ext uri="{FF2B5EF4-FFF2-40B4-BE49-F238E27FC236}">
                <a16:creationId xmlns:a16="http://schemas.microsoft.com/office/drawing/2014/main" id="{54AE7DAC-EDAE-4E2A-829E-22ADFEB99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84"/>
          <a:stretch/>
        </p:blipFill>
        <p:spPr bwMode="auto">
          <a:xfrm>
            <a:off x="858129" y="647115"/>
            <a:ext cx="10677379" cy="552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1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755E-B166-4F1D-A180-BDB66F5CD4E5}"/>
              </a:ext>
            </a:extLst>
          </p:cNvPr>
          <p:cNvSpPr>
            <a:spLocks noGrp="1"/>
          </p:cNvSpPr>
          <p:nvPr>
            <p:ph type="title"/>
          </p:nvPr>
        </p:nvSpPr>
        <p:spPr/>
        <p:txBody>
          <a:bodyPr/>
          <a:lstStyle/>
          <a:p>
            <a:r>
              <a:rPr lang="en-IN" b="0" i="0" dirty="0">
                <a:solidFill>
                  <a:srgbClr val="000000"/>
                </a:solidFill>
                <a:effectLst/>
                <a:latin typeface="Amasis MT Pro Black" panose="02040A04050005020304" pitchFamily="18" charset="0"/>
              </a:rPr>
              <a:t>E Waste </a:t>
            </a:r>
            <a:r>
              <a:rPr lang="hi-IN" b="0" i="0" dirty="0">
                <a:solidFill>
                  <a:srgbClr val="000000"/>
                </a:solidFill>
                <a:effectLst/>
                <a:latin typeface="Amasis MT Pro Black" panose="02040A04050005020304" pitchFamily="18" charset="0"/>
              </a:rPr>
              <a:t>क्या है</a:t>
            </a:r>
            <a:endParaRPr lang="en-IN"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3E0F88B8-D4D8-43E7-8019-A127BFEBED0A}"/>
              </a:ext>
            </a:extLst>
          </p:cNvPr>
          <p:cNvSpPr>
            <a:spLocks noGrp="1"/>
          </p:cNvSpPr>
          <p:nvPr>
            <p:ph idx="1"/>
          </p:nvPr>
        </p:nvSpPr>
        <p:spPr>
          <a:xfrm>
            <a:off x="838200" y="1825625"/>
            <a:ext cx="10515600" cy="4667250"/>
          </a:xfrm>
        </p:spPr>
        <p:txBody>
          <a:bodyPr>
            <a:normAutofit lnSpcReduction="10000"/>
          </a:bodyPr>
          <a:lstStyle/>
          <a:p>
            <a:r>
              <a:rPr lang="en-IN" b="0" i="0" dirty="0">
                <a:solidFill>
                  <a:srgbClr val="000000"/>
                </a:solidFill>
                <a:effectLst/>
                <a:latin typeface="Noto Sans" panose="020B0502040504020204" pitchFamily="34" charset="0"/>
              </a:rPr>
              <a:t>E Waste </a:t>
            </a:r>
            <a:r>
              <a:rPr lang="hi-IN" b="0" i="0" dirty="0">
                <a:solidFill>
                  <a:srgbClr val="000000"/>
                </a:solidFill>
                <a:effectLst/>
                <a:latin typeface="Noto Sans" panose="020B0502040504020204" pitchFamily="34" charset="0"/>
              </a:rPr>
              <a:t>या फिर </a:t>
            </a:r>
            <a:r>
              <a:rPr lang="en-IN" b="0" i="0" dirty="0">
                <a:solidFill>
                  <a:srgbClr val="000000"/>
                </a:solidFill>
                <a:effectLst/>
                <a:latin typeface="Noto Sans" panose="020B0502040504020204" pitchFamily="34" charset="0"/>
              </a:rPr>
              <a:t>Electronic Waste </a:t>
            </a:r>
            <a:r>
              <a:rPr lang="hi-IN" b="0" i="0" dirty="0">
                <a:solidFill>
                  <a:srgbClr val="000000"/>
                </a:solidFill>
                <a:effectLst/>
                <a:latin typeface="Noto Sans" panose="020B0502040504020204" pitchFamily="34" charset="0"/>
              </a:rPr>
              <a:t>और कुछ नहीं बल्कि उन्ही </a:t>
            </a:r>
            <a:r>
              <a:rPr lang="en-IN" b="0" i="0" dirty="0">
                <a:solidFill>
                  <a:srgbClr val="000000"/>
                </a:solidFill>
                <a:effectLst/>
                <a:latin typeface="Noto Sans" panose="020B0502040504020204" pitchFamily="34" charset="0"/>
              </a:rPr>
              <a:t>electrical goods </a:t>
            </a:r>
            <a:r>
              <a:rPr lang="hi-IN" b="0" i="0" dirty="0">
                <a:solidFill>
                  <a:srgbClr val="000000"/>
                </a:solidFill>
                <a:effectLst/>
                <a:latin typeface="Noto Sans" panose="020B0502040504020204" pitchFamily="34" charset="0"/>
              </a:rPr>
              <a:t>का कहा जाता है जिन्हें की हम इस्तमाल करने के बाद </a:t>
            </a:r>
            <a:r>
              <a:rPr lang="en-IN" b="0" i="0" dirty="0">
                <a:solidFill>
                  <a:srgbClr val="000000"/>
                </a:solidFill>
                <a:effectLst/>
                <a:latin typeface="Noto Sans" panose="020B0502040504020204" pitchFamily="34" charset="0"/>
              </a:rPr>
              <a:t>Dump </a:t>
            </a:r>
            <a:r>
              <a:rPr lang="hi-IN" b="0" i="0" dirty="0">
                <a:solidFill>
                  <a:srgbClr val="000000"/>
                </a:solidFill>
                <a:effectLst/>
                <a:latin typeface="Noto Sans" panose="020B0502040504020204" pitchFamily="34" charset="0"/>
              </a:rPr>
              <a:t>या </a:t>
            </a:r>
            <a:r>
              <a:rPr lang="en-IN" b="0" i="0" dirty="0">
                <a:solidFill>
                  <a:srgbClr val="000000"/>
                </a:solidFill>
                <a:effectLst/>
                <a:latin typeface="Noto Sans" panose="020B0502040504020204" pitchFamily="34" charset="0"/>
              </a:rPr>
              <a:t>discard </a:t>
            </a:r>
            <a:r>
              <a:rPr lang="hi-IN" b="0" i="0" dirty="0">
                <a:solidFill>
                  <a:srgbClr val="000000"/>
                </a:solidFill>
                <a:effectLst/>
                <a:latin typeface="Noto Sans" panose="020B0502040504020204" pitchFamily="34" charset="0"/>
              </a:rPr>
              <a:t>कर देते हैं. जैसे जैसे हमारी जनसँख्या बढ़ रही है वैसे वैसे हमारी जरूरतें जिसके चलते </a:t>
            </a:r>
            <a:r>
              <a:rPr lang="en-IN" b="0" i="0" dirty="0">
                <a:solidFill>
                  <a:srgbClr val="000000"/>
                </a:solidFill>
                <a:effectLst/>
                <a:latin typeface="Noto Sans" panose="020B0502040504020204" pitchFamily="34" charset="0"/>
              </a:rPr>
              <a:t>E Waste </a:t>
            </a:r>
            <a:r>
              <a:rPr lang="hi-IN" b="0" i="0" dirty="0">
                <a:solidFill>
                  <a:srgbClr val="000000"/>
                </a:solidFill>
                <a:effectLst/>
                <a:latin typeface="Noto Sans" panose="020B0502040504020204" pitchFamily="34" charset="0"/>
              </a:rPr>
              <a:t>की मात्रा भी बढ़ रही है।</a:t>
            </a:r>
            <a:endParaRPr lang="en-IN" b="0" i="0" dirty="0">
              <a:solidFill>
                <a:srgbClr val="000000"/>
              </a:solidFill>
              <a:effectLst/>
              <a:latin typeface="Noto Sans" panose="020B0502040504020204" pitchFamily="34" charset="0"/>
            </a:endParaRPr>
          </a:p>
          <a:p>
            <a:r>
              <a:rPr lang="hi-IN" b="0" i="0" dirty="0">
                <a:solidFill>
                  <a:srgbClr val="000000"/>
                </a:solidFill>
                <a:effectLst/>
                <a:latin typeface="Noto Sans" panose="020B0502040504020204" pitchFamily="34" charset="0"/>
              </a:rPr>
              <a:t>हर साल करीब 50 </a:t>
            </a:r>
            <a:r>
              <a:rPr lang="en-IN" b="0" i="0" dirty="0">
                <a:solidFill>
                  <a:srgbClr val="000000"/>
                </a:solidFill>
                <a:effectLst/>
                <a:latin typeface="Noto Sans" panose="020B0502040504020204" pitchFamily="34" charset="0"/>
              </a:rPr>
              <a:t>million ton </a:t>
            </a:r>
            <a:r>
              <a:rPr lang="hi-IN" b="0" i="0" dirty="0">
                <a:solidFill>
                  <a:srgbClr val="000000"/>
                </a:solidFill>
                <a:effectLst/>
                <a:latin typeface="Noto Sans" panose="020B0502040504020204" pitchFamily="34" charset="0"/>
              </a:rPr>
              <a:t>की </a:t>
            </a:r>
            <a:r>
              <a:rPr lang="en-IN" b="0" i="0" dirty="0">
                <a:solidFill>
                  <a:srgbClr val="000000"/>
                </a:solidFill>
                <a:effectLst/>
                <a:latin typeface="Noto Sans" panose="020B0502040504020204" pitchFamily="34" charset="0"/>
              </a:rPr>
              <a:t>e-waste </a:t>
            </a:r>
            <a:r>
              <a:rPr lang="hi-IN" b="0" i="0" dirty="0">
                <a:solidFill>
                  <a:srgbClr val="000000"/>
                </a:solidFill>
                <a:effectLst/>
                <a:latin typeface="Noto Sans" panose="020B0502040504020204" pitchFamily="34" charset="0"/>
              </a:rPr>
              <a:t>पैदा हो रही है. जिन्हें की अगर सही तरीके से </a:t>
            </a:r>
            <a:r>
              <a:rPr lang="en-IN" b="0" i="0" dirty="0">
                <a:solidFill>
                  <a:srgbClr val="000000"/>
                </a:solidFill>
                <a:effectLst/>
                <a:latin typeface="Noto Sans" panose="020B0502040504020204" pitchFamily="34" charset="0"/>
              </a:rPr>
              <a:t>manage </a:t>
            </a:r>
            <a:r>
              <a:rPr lang="hi-IN" b="0" i="0" dirty="0">
                <a:solidFill>
                  <a:srgbClr val="000000"/>
                </a:solidFill>
                <a:effectLst/>
                <a:latin typeface="Noto Sans" panose="020B0502040504020204" pitchFamily="34" charset="0"/>
              </a:rPr>
              <a:t>नहीं किया गया तब भविष्य में यह एक बड़ा खतरा बनकर उभर सकता है.</a:t>
            </a:r>
            <a:endParaRPr lang="en-IN" b="0" i="0" dirty="0">
              <a:solidFill>
                <a:srgbClr val="000000"/>
              </a:solidFill>
              <a:effectLst/>
              <a:latin typeface="Noto Sans" panose="020B0502040504020204" pitchFamily="34" charset="0"/>
            </a:endParaRPr>
          </a:p>
          <a:p>
            <a:r>
              <a:rPr lang="en-IN" sz="2800" b="0" i="0" dirty="0">
                <a:solidFill>
                  <a:srgbClr val="000000"/>
                </a:solidFill>
                <a:effectLst/>
                <a:latin typeface="Noto Sans" panose="020B0502040504020204" pitchFamily="34" charset="0"/>
              </a:rPr>
              <a:t>E-waste, </a:t>
            </a:r>
            <a:r>
              <a:rPr lang="hi-IN" sz="2800" b="0" i="0" dirty="0">
                <a:solidFill>
                  <a:srgbClr val="000000"/>
                </a:solidFill>
                <a:effectLst/>
                <a:latin typeface="Noto Sans" panose="020B0502040504020204" pitchFamily="34" charset="0"/>
              </a:rPr>
              <a:t>या </a:t>
            </a:r>
            <a:r>
              <a:rPr lang="en-IN" sz="2800" b="0" i="0" dirty="0">
                <a:solidFill>
                  <a:srgbClr val="000000"/>
                </a:solidFill>
                <a:effectLst/>
                <a:latin typeface="Noto Sans" panose="020B0502040504020204" pitchFamily="34" charset="0"/>
              </a:rPr>
              <a:t>electronic waste, </a:t>
            </a:r>
            <a:r>
              <a:rPr lang="hi-IN" sz="2800" b="0" i="0" dirty="0">
                <a:solidFill>
                  <a:srgbClr val="000000"/>
                </a:solidFill>
                <a:effectLst/>
                <a:latin typeface="Noto Sans" panose="020B0502040504020204" pitchFamily="34" charset="0"/>
              </a:rPr>
              <a:t>उन </a:t>
            </a:r>
            <a:r>
              <a:rPr lang="en-IN" sz="2800" b="0" i="0" dirty="0">
                <a:solidFill>
                  <a:srgbClr val="000000"/>
                </a:solidFill>
                <a:effectLst/>
                <a:latin typeface="Noto Sans" panose="020B0502040504020204" pitchFamily="34" charset="0"/>
              </a:rPr>
              <a:t>waste </a:t>
            </a:r>
            <a:r>
              <a:rPr lang="hi-IN" sz="2800" b="0" i="0" dirty="0">
                <a:solidFill>
                  <a:srgbClr val="000000"/>
                </a:solidFill>
                <a:effectLst/>
                <a:latin typeface="Noto Sans" panose="020B0502040504020204" pitchFamily="34" charset="0"/>
              </a:rPr>
              <a:t>को कहा जाता है जो की कोई भी </a:t>
            </a:r>
            <a:r>
              <a:rPr lang="en-IN" sz="2800" b="0" i="0" dirty="0">
                <a:solidFill>
                  <a:srgbClr val="000000"/>
                </a:solidFill>
                <a:effectLst/>
                <a:latin typeface="Noto Sans" panose="020B0502040504020204" pitchFamily="34" charset="0"/>
              </a:rPr>
              <a:t>electronics </a:t>
            </a:r>
            <a:r>
              <a:rPr lang="hi-IN" sz="2800" b="0" i="0" dirty="0">
                <a:solidFill>
                  <a:srgbClr val="000000"/>
                </a:solidFill>
                <a:effectLst/>
                <a:latin typeface="Noto Sans" panose="020B0502040504020204" pitchFamily="34" charset="0"/>
              </a:rPr>
              <a:t>पार्ट्स हो सकती हैं </a:t>
            </a:r>
            <a:r>
              <a:rPr lang="en-IN" sz="2800" b="0" i="0" dirty="0">
                <a:solidFill>
                  <a:srgbClr val="000000"/>
                </a:solidFill>
                <a:effectLst/>
                <a:latin typeface="Noto Sans" panose="020B0502040504020204" pitchFamily="34" charset="0"/>
              </a:rPr>
              <a:t>computers, mobile phones, </a:t>
            </a:r>
            <a:r>
              <a:rPr lang="hi-IN" sz="2800" b="0" i="0" dirty="0">
                <a:solidFill>
                  <a:srgbClr val="000000"/>
                </a:solidFill>
                <a:effectLst/>
                <a:latin typeface="Noto Sans" panose="020B0502040504020204" pitchFamily="34" charset="0"/>
              </a:rPr>
              <a:t>से </a:t>
            </a:r>
            <a:r>
              <a:rPr lang="en-IN" sz="2800" b="0" i="0" dirty="0">
                <a:solidFill>
                  <a:srgbClr val="000000"/>
                </a:solidFill>
                <a:effectLst/>
                <a:latin typeface="Noto Sans" panose="020B0502040504020204" pitchFamily="34" charset="0"/>
              </a:rPr>
              <a:t>household electronics </a:t>
            </a:r>
            <a:r>
              <a:rPr lang="hi-IN" sz="2800" b="0" i="0" dirty="0">
                <a:solidFill>
                  <a:srgbClr val="000000"/>
                </a:solidFill>
                <a:effectLst/>
                <a:latin typeface="Noto Sans" panose="020B0502040504020204" pitchFamily="34" charset="0"/>
              </a:rPr>
              <a:t>जैसे की </a:t>
            </a:r>
            <a:r>
              <a:rPr lang="en-IN" sz="2800" b="0" i="0" dirty="0">
                <a:solidFill>
                  <a:srgbClr val="000000"/>
                </a:solidFill>
                <a:effectLst/>
                <a:latin typeface="Noto Sans" panose="020B0502040504020204" pitchFamily="34" charset="0"/>
              </a:rPr>
              <a:t>food processors, pressure, cookers </a:t>
            </a:r>
            <a:r>
              <a:rPr lang="hi-IN" sz="2800" b="0" i="0" dirty="0">
                <a:solidFill>
                  <a:srgbClr val="000000"/>
                </a:solidFill>
                <a:effectLst/>
                <a:latin typeface="Noto Sans" panose="020B0502040504020204" pitchFamily="34" charset="0"/>
              </a:rPr>
              <a:t>तक.</a:t>
            </a:r>
          </a:p>
          <a:p>
            <a:endParaRPr lang="en-IN" dirty="0"/>
          </a:p>
        </p:txBody>
      </p:sp>
    </p:spTree>
    <p:extLst>
      <p:ext uri="{BB962C8B-B14F-4D97-AF65-F5344CB8AC3E}">
        <p14:creationId xmlns:p14="http://schemas.microsoft.com/office/powerpoint/2010/main" val="3686820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pliances, Not Gadgets, Make Up Majority of e-Waste - Reviewed">
            <a:extLst>
              <a:ext uri="{FF2B5EF4-FFF2-40B4-BE49-F238E27FC236}">
                <a16:creationId xmlns:a16="http://schemas.microsoft.com/office/drawing/2014/main" id="{39B19895-5044-49E4-887C-B056FAC1CE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31" r="2" b="2"/>
          <a:stretch/>
        </p:blipFill>
        <p:spPr bwMode="auto">
          <a:xfrm>
            <a:off x="4431323" y="-393884"/>
            <a:ext cx="78450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F13454-EBFB-4198-A736-4C25BF841596}"/>
              </a:ext>
            </a:extLst>
          </p:cNvPr>
          <p:cNvSpPr>
            <a:spLocks noGrp="1"/>
          </p:cNvSpPr>
          <p:nvPr>
            <p:ph type="title"/>
          </p:nvPr>
        </p:nvSpPr>
        <p:spPr>
          <a:xfrm>
            <a:off x="838200" y="365125"/>
            <a:ext cx="3822189" cy="1899912"/>
          </a:xfrm>
        </p:spPr>
        <p:txBody>
          <a:bodyPr>
            <a:normAutofit/>
          </a:bodyPr>
          <a:lstStyle/>
          <a:p>
            <a:r>
              <a:rPr lang="hi-IN" sz="4000" b="1" i="0">
                <a:effectLst/>
                <a:latin typeface="Noto Sans" panose="020B0502040504020204" pitchFamily="34" charset="0"/>
              </a:rPr>
              <a:t>ई कचरा क्या है</a:t>
            </a:r>
            <a:br>
              <a:rPr lang="hi-IN" sz="4000" b="1" i="0">
                <a:effectLst/>
                <a:latin typeface="Noto Sans" panose="020B0502040504020204" pitchFamily="34" charset="0"/>
              </a:rPr>
            </a:br>
            <a:endParaRPr lang="en-IN" sz="4000"/>
          </a:p>
        </p:txBody>
      </p:sp>
      <p:sp>
        <p:nvSpPr>
          <p:cNvPr id="3" name="Content Placeholder 2">
            <a:extLst>
              <a:ext uri="{FF2B5EF4-FFF2-40B4-BE49-F238E27FC236}">
                <a16:creationId xmlns:a16="http://schemas.microsoft.com/office/drawing/2014/main" id="{D8927A8A-48C5-42A6-9DE0-095DF0EF2D6D}"/>
              </a:ext>
            </a:extLst>
          </p:cNvPr>
          <p:cNvSpPr>
            <a:spLocks noGrp="1"/>
          </p:cNvSpPr>
          <p:nvPr>
            <p:ph idx="1"/>
          </p:nvPr>
        </p:nvSpPr>
        <p:spPr>
          <a:xfrm>
            <a:off x="196948" y="1420837"/>
            <a:ext cx="5683347" cy="4756126"/>
          </a:xfrm>
        </p:spPr>
        <p:txBody>
          <a:bodyPr>
            <a:normAutofit/>
          </a:bodyPr>
          <a:lstStyle/>
          <a:p>
            <a:r>
              <a:rPr lang="en-IN" sz="1600" b="0" i="0" dirty="0">
                <a:effectLst/>
                <a:latin typeface="Noto Sans" panose="020B0502040504020204" pitchFamily="34" charset="0"/>
              </a:rPr>
              <a:t>E waste </a:t>
            </a:r>
            <a:r>
              <a:rPr lang="hi-IN" sz="1600" b="0" i="0" dirty="0">
                <a:effectLst/>
                <a:latin typeface="Noto Sans" panose="020B0502040504020204" pitchFamily="34" charset="0"/>
              </a:rPr>
              <a:t>का </a:t>
            </a:r>
            <a:r>
              <a:rPr lang="en-IN" sz="1600" b="0" i="0" dirty="0">
                <a:effectLst/>
                <a:latin typeface="Noto Sans" panose="020B0502040504020204" pitchFamily="34" charset="0"/>
              </a:rPr>
              <a:t>full form </a:t>
            </a:r>
            <a:r>
              <a:rPr lang="hi-IN" sz="1600" b="0" i="0" dirty="0">
                <a:effectLst/>
                <a:latin typeface="Noto Sans" panose="020B0502040504020204" pitchFamily="34" charset="0"/>
              </a:rPr>
              <a:t>है </a:t>
            </a:r>
            <a:r>
              <a:rPr lang="en-IN" sz="1600" dirty="0">
                <a:latin typeface="Noto Sans" panose="020B0502040504020204" pitchFamily="34" charset="0"/>
              </a:rPr>
              <a:t>Electronic wastes. </a:t>
            </a:r>
            <a:r>
              <a:rPr lang="hi-IN" sz="1600" b="0" i="0" dirty="0">
                <a:effectLst/>
                <a:latin typeface="Noto Sans" panose="020B0502040504020204" pitchFamily="34" charset="0"/>
              </a:rPr>
              <a:t>ये उन </a:t>
            </a:r>
            <a:r>
              <a:rPr lang="en-IN" sz="1600" b="0" i="0" dirty="0">
                <a:effectLst/>
                <a:latin typeface="Noto Sans" panose="020B0502040504020204" pitchFamily="34" charset="0"/>
              </a:rPr>
              <a:t>electronic goods </a:t>
            </a:r>
            <a:r>
              <a:rPr lang="hi-IN" sz="1600" b="0" i="0" dirty="0">
                <a:effectLst/>
                <a:latin typeface="Noto Sans" panose="020B0502040504020204" pitchFamily="34" charset="0"/>
              </a:rPr>
              <a:t>को </a:t>
            </a:r>
            <a:r>
              <a:rPr lang="en-IN" sz="1600" b="0" i="0" dirty="0">
                <a:effectLst/>
                <a:latin typeface="Noto Sans" panose="020B0502040504020204" pitchFamily="34" charset="0"/>
              </a:rPr>
              <a:t>refer </a:t>
            </a:r>
            <a:r>
              <a:rPr lang="hi-IN" sz="1600" b="0" i="0" dirty="0">
                <a:effectLst/>
                <a:latin typeface="Noto Sans" panose="020B0502040504020204" pitchFamily="34" charset="0"/>
              </a:rPr>
              <a:t>जिन्हें हम कभी इस्तमाल किया करते थे अपने सुविधा के लिए लेकिन वो अब ख़राब हो जाने से उन्हें अब हम और इस्तमाल नहीं करते हैं।</a:t>
            </a:r>
            <a:endParaRPr lang="en-IN" sz="1600" b="0" i="0" dirty="0">
              <a:effectLst/>
              <a:latin typeface="Noto Sans" panose="020B0502040504020204" pitchFamily="34" charset="0"/>
            </a:endParaRPr>
          </a:p>
          <a:p>
            <a:r>
              <a:rPr lang="hi-IN" sz="1600" b="0" i="0" dirty="0">
                <a:effectLst/>
                <a:latin typeface="Noto Sans" panose="020B0502040504020204" pitchFamily="34" charset="0"/>
              </a:rPr>
              <a:t> चूँकि </a:t>
            </a:r>
            <a:r>
              <a:rPr lang="en-IN" sz="1600" b="0" i="0" dirty="0">
                <a:effectLst/>
                <a:latin typeface="Noto Sans" panose="020B0502040504020204" pitchFamily="34" charset="0"/>
              </a:rPr>
              <a:t>technology </a:t>
            </a:r>
            <a:r>
              <a:rPr lang="hi-IN" sz="1600" b="0" i="0" dirty="0">
                <a:effectLst/>
                <a:latin typeface="Noto Sans" panose="020B0502040504020204" pitchFamily="34" charset="0"/>
              </a:rPr>
              <a:t>में काफी </a:t>
            </a:r>
            <a:r>
              <a:rPr lang="en-IN" sz="1600" b="0" i="0" dirty="0">
                <a:effectLst/>
                <a:latin typeface="Noto Sans" panose="020B0502040504020204" pitchFamily="34" charset="0"/>
              </a:rPr>
              <a:t>advancement </a:t>
            </a:r>
            <a:r>
              <a:rPr lang="hi-IN" sz="1600" b="0" i="0" dirty="0">
                <a:effectLst/>
                <a:latin typeface="Noto Sans" panose="020B0502040504020204" pitchFamily="34" charset="0"/>
              </a:rPr>
              <a:t>हो रही है इसलिए पुरानी </a:t>
            </a:r>
            <a:r>
              <a:rPr lang="en-IN" sz="1600" b="0" i="0" dirty="0">
                <a:effectLst/>
                <a:latin typeface="Noto Sans" panose="020B0502040504020204" pitchFamily="34" charset="0"/>
              </a:rPr>
              <a:t>devices </a:t>
            </a:r>
            <a:r>
              <a:rPr lang="hi-IN" sz="1600" b="0" i="0" dirty="0">
                <a:effectLst/>
                <a:latin typeface="Noto Sans" panose="020B0502040504020204" pitchFamily="34" charset="0"/>
              </a:rPr>
              <a:t>नए के आने से </a:t>
            </a:r>
            <a:r>
              <a:rPr lang="en-IN" sz="1600" b="0" i="0" dirty="0">
                <a:effectLst/>
                <a:latin typeface="Noto Sans" panose="020B0502040504020204" pitchFamily="34" charset="0"/>
              </a:rPr>
              <a:t>obsolete </a:t>
            </a:r>
            <a:r>
              <a:rPr lang="hi-IN" sz="1600" b="0" i="0" dirty="0">
                <a:effectLst/>
                <a:latin typeface="Noto Sans" panose="020B0502040504020204" pitchFamily="34" charset="0"/>
              </a:rPr>
              <a:t>हो जाते हैं.</a:t>
            </a:r>
            <a:endParaRPr lang="en-IN" sz="1600" dirty="0">
              <a:latin typeface="Noto Sans" panose="020B0502040504020204" pitchFamily="34" charset="0"/>
            </a:endParaRPr>
          </a:p>
          <a:p>
            <a:r>
              <a:rPr lang="en-IN" sz="1600" b="0" i="0" dirty="0">
                <a:effectLst/>
                <a:latin typeface="Noto Sans" panose="020B0502040504020204" pitchFamily="34" charset="0"/>
              </a:rPr>
              <a:t>E-waste </a:t>
            </a:r>
            <a:r>
              <a:rPr lang="hi-IN" sz="1600" b="0" i="0" dirty="0">
                <a:effectLst/>
                <a:latin typeface="Noto Sans" panose="020B0502040504020204" pitchFamily="34" charset="0"/>
              </a:rPr>
              <a:t>हमारे किसी भी </a:t>
            </a:r>
            <a:r>
              <a:rPr lang="en-IN" sz="1600" b="0" i="0" dirty="0">
                <a:effectLst/>
                <a:latin typeface="Noto Sans" panose="020B0502040504020204" pitchFamily="34" charset="0"/>
              </a:rPr>
              <a:t>electrical </a:t>
            </a:r>
            <a:r>
              <a:rPr lang="hi-IN" sz="1600" b="0" i="0" dirty="0">
                <a:effectLst/>
                <a:latin typeface="Noto Sans" panose="020B0502040504020204" pitchFamily="34" charset="0"/>
              </a:rPr>
              <a:t>या </a:t>
            </a:r>
            <a:r>
              <a:rPr lang="en-IN" sz="1600" b="0" i="0" dirty="0">
                <a:effectLst/>
                <a:latin typeface="Noto Sans" panose="020B0502040504020204" pitchFamily="34" charset="0"/>
              </a:rPr>
              <a:t>electronic </a:t>
            </a:r>
            <a:r>
              <a:rPr lang="hi-IN" sz="1600" b="0" i="0" dirty="0">
                <a:effectLst/>
                <a:latin typeface="Noto Sans" panose="020B0502040504020204" pitchFamily="34" charset="0"/>
              </a:rPr>
              <a:t>सामान जैसे की :</a:t>
            </a:r>
            <a:r>
              <a:rPr lang="en-IN" sz="1600" dirty="0">
                <a:latin typeface="Noto Sans" panose="020B0502040504020204" pitchFamily="34" charset="0"/>
              </a:rPr>
              <a:t>computers, </a:t>
            </a:r>
            <a:r>
              <a:rPr lang="en-IN" sz="1600" b="0" i="0" dirty="0">
                <a:effectLst/>
                <a:latin typeface="Noto Sans" panose="020B0502040504020204" pitchFamily="34" charset="0"/>
              </a:rPr>
              <a:t>TVs, monitors, cell phones, PDAs, VCRs, CD players, fax machines, printers, </a:t>
            </a:r>
            <a:r>
              <a:rPr lang="hi-IN" sz="1600" b="0" i="0" dirty="0">
                <a:effectLst/>
                <a:latin typeface="Noto Sans" panose="020B0502040504020204" pitchFamily="34" charset="0"/>
              </a:rPr>
              <a:t>इत्यादि से बनते हैं.</a:t>
            </a:r>
            <a:endParaRPr lang="en-IN" sz="1600" b="0" i="0" dirty="0">
              <a:effectLst/>
              <a:latin typeface="Noto Sans" panose="020B0502040504020204" pitchFamily="34" charset="0"/>
            </a:endParaRPr>
          </a:p>
          <a:p>
            <a:r>
              <a:rPr lang="hi-IN" sz="1600" b="0" i="0" dirty="0">
                <a:effectLst/>
                <a:latin typeface="Noto Sans" panose="020B0502040504020204" pitchFamily="34" charset="0"/>
              </a:rPr>
              <a:t>प्राय </a:t>
            </a:r>
            <a:r>
              <a:rPr lang="en-IN" sz="1600" b="0" i="0" dirty="0">
                <a:effectLst/>
                <a:latin typeface="Noto Sans" panose="020B0502040504020204" pitchFamily="34" charset="0"/>
              </a:rPr>
              <a:t>electronics </a:t>
            </a:r>
            <a:r>
              <a:rPr lang="hi-IN" sz="1600" b="0" i="0" dirty="0">
                <a:effectLst/>
                <a:latin typeface="Noto Sans" panose="020B0502040504020204" pitchFamily="34" charset="0"/>
              </a:rPr>
              <a:t>अगर उन्हें सही तरीके से </a:t>
            </a:r>
            <a:r>
              <a:rPr lang="en-IN" sz="1600" b="0" i="0" dirty="0">
                <a:effectLst/>
                <a:latin typeface="Noto Sans" panose="020B0502040504020204" pitchFamily="34" charset="0"/>
              </a:rPr>
              <a:t>disposed </a:t>
            </a:r>
            <a:r>
              <a:rPr lang="hi-IN" sz="1600" b="0" i="0" dirty="0">
                <a:effectLst/>
                <a:latin typeface="Noto Sans" panose="020B0502040504020204" pitchFamily="34" charset="0"/>
              </a:rPr>
              <a:t>नहीं किया गया तब वो बहुत से </a:t>
            </a:r>
            <a:r>
              <a:rPr lang="en-IN" sz="1600" b="0" i="0" dirty="0">
                <a:effectLst/>
                <a:latin typeface="Noto Sans" panose="020B0502040504020204" pitchFamily="34" charset="0"/>
              </a:rPr>
              <a:t>harmful materials </a:t>
            </a:r>
            <a:r>
              <a:rPr lang="hi-IN" sz="1600" b="0" i="0" dirty="0">
                <a:effectLst/>
                <a:latin typeface="Noto Sans" panose="020B0502040504020204" pitchFamily="34" charset="0"/>
              </a:rPr>
              <a:t>जैसे की </a:t>
            </a:r>
            <a:r>
              <a:rPr lang="en-IN" sz="1600" b="0" i="0" dirty="0">
                <a:effectLst/>
                <a:latin typeface="Noto Sans" panose="020B0502040504020204" pitchFamily="34" charset="0"/>
              </a:rPr>
              <a:t>beryllium, cadmium, mercury </a:t>
            </a:r>
            <a:r>
              <a:rPr lang="hi-IN" sz="1600" b="0" i="0" dirty="0">
                <a:effectLst/>
                <a:latin typeface="Noto Sans" panose="020B0502040504020204" pitchFamily="34" charset="0"/>
              </a:rPr>
              <a:t>और </a:t>
            </a:r>
            <a:r>
              <a:rPr lang="en-IN" sz="1600" b="0" i="0" dirty="0">
                <a:effectLst/>
                <a:latin typeface="Noto Sans" panose="020B0502040504020204" pitchFamily="34" charset="0"/>
              </a:rPr>
              <a:t>lead </a:t>
            </a:r>
            <a:r>
              <a:rPr lang="hi-IN" sz="1600" b="0" i="0" dirty="0">
                <a:effectLst/>
                <a:latin typeface="Noto Sans" panose="020B0502040504020204" pitchFamily="34" charset="0"/>
              </a:rPr>
              <a:t>जैसे </a:t>
            </a:r>
            <a:r>
              <a:rPr lang="en-IN" sz="1600" b="0" i="0" dirty="0">
                <a:effectLst/>
                <a:latin typeface="Noto Sans" panose="020B0502040504020204" pitchFamily="34" charset="0"/>
              </a:rPr>
              <a:t>produce </a:t>
            </a:r>
            <a:r>
              <a:rPr lang="hi-IN" sz="1600" b="0" i="0" dirty="0">
                <a:effectLst/>
                <a:latin typeface="Noto Sans" panose="020B0502040504020204" pitchFamily="34" charset="0"/>
              </a:rPr>
              <a:t>करते हैं. ये </a:t>
            </a:r>
            <a:r>
              <a:rPr lang="en-IN" sz="1600" b="0" i="0" dirty="0">
                <a:effectLst/>
                <a:latin typeface="Noto Sans" panose="020B0502040504020204" pitchFamily="34" charset="0"/>
              </a:rPr>
              <a:t>materials </a:t>
            </a:r>
            <a:r>
              <a:rPr lang="hi-IN" sz="1600" b="0" i="0" dirty="0">
                <a:effectLst/>
                <a:latin typeface="Noto Sans" panose="020B0502040504020204" pitchFamily="34" charset="0"/>
              </a:rPr>
              <a:t>खुद </a:t>
            </a:r>
            <a:r>
              <a:rPr lang="en-IN" sz="1600" b="0" i="0" dirty="0">
                <a:effectLst/>
                <a:latin typeface="Noto Sans" panose="020B0502040504020204" pitchFamily="34" charset="0"/>
              </a:rPr>
              <a:t>decompose </a:t>
            </a:r>
            <a:r>
              <a:rPr lang="hi-IN" sz="1600" b="0" i="0" dirty="0">
                <a:effectLst/>
                <a:latin typeface="Noto Sans" panose="020B0502040504020204" pitchFamily="34" charset="0"/>
              </a:rPr>
              <a:t>तो नहीं होते हैं बल्कि ये हमारे पर्यावरण के लिए एक बड़ा खतरा बनकर उभरते हैं. इसलिए इनका सही और </a:t>
            </a:r>
            <a:r>
              <a:rPr lang="en-IN" sz="1600" b="0" i="0" dirty="0">
                <a:effectLst/>
                <a:latin typeface="Noto Sans" panose="020B0502040504020204" pitchFamily="34" charset="0"/>
              </a:rPr>
              <a:t>efficient </a:t>
            </a:r>
            <a:r>
              <a:rPr lang="hi-IN" sz="1600" b="0" i="0" dirty="0">
                <a:effectLst/>
                <a:latin typeface="Noto Sans" panose="020B0502040504020204" pitchFamily="34" charset="0"/>
              </a:rPr>
              <a:t>रूप से </a:t>
            </a:r>
            <a:r>
              <a:rPr lang="en-IN" sz="1600" b="0" i="0" dirty="0">
                <a:effectLst/>
                <a:latin typeface="Noto Sans" panose="020B0502040504020204" pitchFamily="34" charset="0"/>
              </a:rPr>
              <a:t>recycle </a:t>
            </a:r>
            <a:r>
              <a:rPr lang="hi-IN" sz="1600" b="0" i="0" dirty="0">
                <a:effectLst/>
                <a:latin typeface="Noto Sans" panose="020B0502040504020204" pitchFamily="34" charset="0"/>
              </a:rPr>
              <a:t>करना बहुत ही जरुरी है.</a:t>
            </a:r>
            <a:endParaRPr lang="en-IN" sz="1600" dirty="0"/>
          </a:p>
        </p:txBody>
      </p:sp>
    </p:spTree>
    <p:extLst>
      <p:ext uri="{BB962C8B-B14F-4D97-AF65-F5344CB8AC3E}">
        <p14:creationId xmlns:p14="http://schemas.microsoft.com/office/powerpoint/2010/main" val="1659226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F6B8-86F6-497D-8A85-BF260C408F92}"/>
              </a:ext>
            </a:extLst>
          </p:cNvPr>
          <p:cNvSpPr>
            <a:spLocks noGrp="1"/>
          </p:cNvSpPr>
          <p:nvPr>
            <p:ph type="title"/>
          </p:nvPr>
        </p:nvSpPr>
        <p:spPr/>
        <p:txBody>
          <a:bodyPr/>
          <a:lstStyle/>
          <a:p>
            <a:r>
              <a:rPr lang="hi-IN" b="1" i="0" dirty="0">
                <a:solidFill>
                  <a:srgbClr val="000000"/>
                </a:solidFill>
                <a:effectLst/>
                <a:latin typeface="Noto Sans" panose="020B0502040504020204" pitchFamily="34" charset="0"/>
              </a:rPr>
              <a:t>ई-कचरा के मुख्य स्रोत क्या हैं</a:t>
            </a:r>
            <a:br>
              <a:rPr lang="hi-IN" b="1" i="0" dirty="0">
                <a:solidFill>
                  <a:srgbClr val="000000"/>
                </a:solidFill>
                <a:effectLst/>
                <a:latin typeface="Noto Sans" panose="020B0502040504020204" pitchFamily="34" charset="0"/>
              </a:rPr>
            </a:br>
            <a:endParaRPr lang="en-IN" dirty="0"/>
          </a:p>
        </p:txBody>
      </p:sp>
      <p:sp>
        <p:nvSpPr>
          <p:cNvPr id="3" name="Content Placeholder 2">
            <a:extLst>
              <a:ext uri="{FF2B5EF4-FFF2-40B4-BE49-F238E27FC236}">
                <a16:creationId xmlns:a16="http://schemas.microsoft.com/office/drawing/2014/main" id="{B1B121AB-FD53-485F-9772-2B7FA598748E}"/>
              </a:ext>
            </a:extLst>
          </p:cNvPr>
          <p:cNvSpPr>
            <a:spLocks noGrp="1"/>
          </p:cNvSpPr>
          <p:nvPr>
            <p:ph idx="1"/>
          </p:nvPr>
        </p:nvSpPr>
        <p:spPr>
          <a:xfrm>
            <a:off x="427382" y="1825625"/>
            <a:ext cx="3654287" cy="4351338"/>
          </a:xfrm>
        </p:spPr>
        <p:txBody>
          <a:bodyPr/>
          <a:lstStyle/>
          <a:p>
            <a:pPr marL="0" indent="0">
              <a:buNone/>
            </a:pPr>
            <a:r>
              <a:rPr lang="en-IN" b="1" dirty="0"/>
              <a:t>White </a:t>
            </a:r>
            <a:r>
              <a:rPr lang="en-IN" b="1" dirty="0">
                <a:latin typeface="Amasis MT Pro Black" panose="02040A04050005020304" pitchFamily="18" charset="0"/>
              </a:rPr>
              <a:t>Goods</a:t>
            </a:r>
          </a:p>
          <a:p>
            <a:pPr marL="0" indent="0">
              <a:buNone/>
            </a:pPr>
            <a:r>
              <a:rPr lang="hi-IN" b="0" i="0" dirty="0">
                <a:solidFill>
                  <a:srgbClr val="000000"/>
                </a:solidFill>
                <a:effectLst/>
                <a:latin typeface="Noto Sans" panose="020B0502040504020204" pitchFamily="34" charset="0"/>
              </a:rPr>
              <a:t>इसके अंतर्गत घर में स्तिथ </a:t>
            </a:r>
            <a:r>
              <a:rPr lang="en-IN" b="0" i="0" dirty="0">
                <a:solidFill>
                  <a:srgbClr val="000000"/>
                </a:solidFill>
                <a:effectLst/>
                <a:latin typeface="Noto Sans" panose="020B0502040504020204" pitchFamily="34" charset="0"/>
              </a:rPr>
              <a:t>household materials </a:t>
            </a:r>
            <a:r>
              <a:rPr lang="hi-IN" b="0" i="0" dirty="0">
                <a:solidFill>
                  <a:srgbClr val="000000"/>
                </a:solidFill>
                <a:effectLst/>
                <a:latin typeface="Noto Sans" panose="020B0502040504020204" pitchFamily="34" charset="0"/>
              </a:rPr>
              <a:t>जैसे की </a:t>
            </a:r>
            <a:r>
              <a:rPr lang="en-IN" b="0" i="0" dirty="0">
                <a:solidFill>
                  <a:srgbClr val="000000"/>
                </a:solidFill>
                <a:effectLst/>
                <a:latin typeface="Noto Sans" panose="020B0502040504020204" pitchFamily="34" charset="0"/>
              </a:rPr>
              <a:t>air conditioners, washing machines </a:t>
            </a:r>
            <a:r>
              <a:rPr lang="hi-IN" b="0" i="0" dirty="0">
                <a:solidFill>
                  <a:srgbClr val="000000"/>
                </a:solidFill>
                <a:effectLst/>
                <a:latin typeface="Noto Sans" panose="020B0502040504020204" pitchFamily="34" charset="0"/>
              </a:rPr>
              <a:t>और </a:t>
            </a:r>
            <a:r>
              <a:rPr lang="en-IN" b="0" i="0" dirty="0">
                <a:solidFill>
                  <a:srgbClr val="000000"/>
                </a:solidFill>
                <a:effectLst/>
                <a:latin typeface="Noto Sans" panose="020B0502040504020204" pitchFamily="34" charset="0"/>
              </a:rPr>
              <a:t>air conditioners </a:t>
            </a:r>
            <a:r>
              <a:rPr lang="hi-IN" b="0" i="0" dirty="0">
                <a:solidFill>
                  <a:srgbClr val="000000"/>
                </a:solidFill>
                <a:effectLst/>
                <a:latin typeface="Noto Sans" panose="020B0502040504020204" pitchFamily="34" charset="0"/>
              </a:rPr>
              <a:t>आते हैं.</a:t>
            </a:r>
            <a:endParaRPr lang="en-IN" dirty="0"/>
          </a:p>
        </p:txBody>
      </p:sp>
      <p:sp>
        <p:nvSpPr>
          <p:cNvPr id="4" name="Content Placeholder 2">
            <a:extLst>
              <a:ext uri="{FF2B5EF4-FFF2-40B4-BE49-F238E27FC236}">
                <a16:creationId xmlns:a16="http://schemas.microsoft.com/office/drawing/2014/main" id="{438D7B02-ADCD-497F-AF7D-C87CADD3BE99}"/>
              </a:ext>
            </a:extLst>
          </p:cNvPr>
          <p:cNvSpPr txBox="1">
            <a:spLocks/>
          </p:cNvSpPr>
          <p:nvPr/>
        </p:nvSpPr>
        <p:spPr>
          <a:xfrm>
            <a:off x="4456046" y="1825625"/>
            <a:ext cx="36542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i="0" dirty="0">
                <a:solidFill>
                  <a:srgbClr val="800000"/>
                </a:solidFill>
                <a:effectLst/>
                <a:latin typeface="Noto Sans" panose="020B0502040504020204" pitchFamily="34" charset="0"/>
              </a:rPr>
              <a:t>Brown Goods</a:t>
            </a:r>
            <a:r>
              <a:rPr lang="en-IN" b="0" i="0" dirty="0">
                <a:solidFill>
                  <a:srgbClr val="000000"/>
                </a:solidFill>
                <a:effectLst/>
                <a:latin typeface="Noto Sans" panose="020B0502040504020204" pitchFamily="34" charset="0"/>
              </a:rPr>
              <a:t>:</a:t>
            </a:r>
          </a:p>
          <a:p>
            <a:pPr marL="0" indent="0">
              <a:buFont typeface="Arial" panose="020B0604020202020204" pitchFamily="34" charset="0"/>
              <a:buNone/>
            </a:pPr>
            <a:r>
              <a:rPr lang="hi-IN" b="0" i="0" dirty="0">
                <a:solidFill>
                  <a:srgbClr val="000000"/>
                </a:solidFill>
                <a:effectLst/>
                <a:latin typeface="Noto Sans" panose="020B0502040504020204" pitchFamily="34" charset="0"/>
              </a:rPr>
              <a:t>इसके अंतर्गत </a:t>
            </a:r>
            <a:r>
              <a:rPr lang="en-IN" b="0" i="0" dirty="0">
                <a:solidFill>
                  <a:srgbClr val="000000"/>
                </a:solidFill>
                <a:effectLst/>
                <a:latin typeface="Noto Sans" panose="020B0502040504020204" pitchFamily="34" charset="0"/>
              </a:rPr>
              <a:t>televisions, Cameras, </a:t>
            </a:r>
            <a:r>
              <a:rPr lang="hi-IN" b="0" i="0" dirty="0">
                <a:solidFill>
                  <a:srgbClr val="000000"/>
                </a:solidFill>
                <a:effectLst/>
                <a:latin typeface="Noto Sans" panose="020B0502040504020204" pitchFamily="34" charset="0"/>
              </a:rPr>
              <a:t>इत्यदि आते हैं.</a:t>
            </a:r>
            <a:endParaRPr lang="en-IN" dirty="0"/>
          </a:p>
        </p:txBody>
      </p:sp>
      <p:sp>
        <p:nvSpPr>
          <p:cNvPr id="5" name="Content Placeholder 2">
            <a:extLst>
              <a:ext uri="{FF2B5EF4-FFF2-40B4-BE49-F238E27FC236}">
                <a16:creationId xmlns:a16="http://schemas.microsoft.com/office/drawing/2014/main" id="{D1AE3135-89D6-4226-9B0E-85AD6E84D5A9}"/>
              </a:ext>
            </a:extLst>
          </p:cNvPr>
          <p:cNvSpPr txBox="1">
            <a:spLocks/>
          </p:cNvSpPr>
          <p:nvPr/>
        </p:nvSpPr>
        <p:spPr>
          <a:xfrm>
            <a:off x="8325678" y="1825625"/>
            <a:ext cx="36542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i="0" dirty="0">
                <a:solidFill>
                  <a:srgbClr val="808080"/>
                </a:solidFill>
                <a:effectLst/>
                <a:latin typeface="Noto Sans" panose="020B0502040504020204" pitchFamily="34" charset="0"/>
              </a:rPr>
              <a:t>Grey Goods</a:t>
            </a:r>
            <a:r>
              <a:rPr lang="en-IN" b="0" i="0" dirty="0">
                <a:solidFill>
                  <a:srgbClr val="000000"/>
                </a:solidFill>
                <a:effectLst/>
                <a:latin typeface="Noto Sans" panose="020B0502040504020204" pitchFamily="34" charset="0"/>
              </a:rPr>
              <a:t>:</a:t>
            </a:r>
            <a:br>
              <a:rPr lang="en-IN" dirty="0"/>
            </a:br>
            <a:r>
              <a:rPr lang="hi-IN" b="0" i="0" dirty="0">
                <a:solidFill>
                  <a:srgbClr val="000000"/>
                </a:solidFill>
                <a:effectLst/>
                <a:latin typeface="Noto Sans" panose="020B0502040504020204" pitchFamily="34" charset="0"/>
              </a:rPr>
              <a:t>इसके अंतर्गत </a:t>
            </a:r>
            <a:r>
              <a:rPr lang="en-IN" b="0" i="0" dirty="0">
                <a:solidFill>
                  <a:srgbClr val="000000"/>
                </a:solidFill>
                <a:effectLst/>
                <a:latin typeface="Noto Sans" panose="020B0502040504020204" pitchFamily="34" charset="0"/>
              </a:rPr>
              <a:t>computers, scanners, printers, mobiles phones </a:t>
            </a:r>
            <a:r>
              <a:rPr lang="hi-IN" b="0" i="0" dirty="0">
                <a:solidFill>
                  <a:srgbClr val="000000"/>
                </a:solidFill>
                <a:effectLst/>
                <a:latin typeface="Noto Sans" panose="020B0502040504020204" pitchFamily="34" charset="0"/>
              </a:rPr>
              <a:t>इत्यदि आते हैं.</a:t>
            </a:r>
            <a:endParaRPr lang="en-IN" dirty="0"/>
          </a:p>
        </p:txBody>
      </p:sp>
    </p:spTree>
    <p:extLst>
      <p:ext uri="{BB962C8B-B14F-4D97-AF65-F5344CB8AC3E}">
        <p14:creationId xmlns:p14="http://schemas.microsoft.com/office/powerpoint/2010/main" val="3830167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F590-F6C5-4475-A37D-1F76A2A731F8}"/>
              </a:ext>
            </a:extLst>
          </p:cNvPr>
          <p:cNvSpPr>
            <a:spLocks noGrp="1"/>
          </p:cNvSpPr>
          <p:nvPr>
            <p:ph type="title"/>
          </p:nvPr>
        </p:nvSpPr>
        <p:spPr>
          <a:xfrm>
            <a:off x="572493" y="238539"/>
            <a:ext cx="11018520" cy="1434415"/>
          </a:xfrm>
        </p:spPr>
        <p:txBody>
          <a:bodyPr anchor="b">
            <a:normAutofit/>
          </a:bodyPr>
          <a:lstStyle/>
          <a:p>
            <a:r>
              <a:rPr lang="en-IN" sz="4200" b="1" i="0">
                <a:effectLst/>
                <a:latin typeface="Noto Sans" panose="020B0502040504020204" pitchFamily="34" charset="0"/>
              </a:rPr>
              <a:t>E-Waste Generation </a:t>
            </a:r>
            <a:r>
              <a:rPr lang="hi-IN" sz="4200" b="1" i="0">
                <a:effectLst/>
                <a:latin typeface="Noto Sans" panose="020B0502040504020204" pitchFamily="34" charset="0"/>
              </a:rPr>
              <a:t>के मुख्य कारण क्या हैं</a:t>
            </a:r>
            <a:br>
              <a:rPr lang="hi-IN" sz="4200" b="1" i="0">
                <a:effectLst/>
                <a:latin typeface="Noto Sans" panose="020B0502040504020204" pitchFamily="34" charset="0"/>
              </a:rPr>
            </a:br>
            <a:endParaRPr lang="en-IN" sz="4200"/>
          </a:p>
        </p:txBody>
      </p:sp>
      <p:sp>
        <p:nvSpPr>
          <p:cNvPr id="3" name="Content Placeholder 2">
            <a:extLst>
              <a:ext uri="{FF2B5EF4-FFF2-40B4-BE49-F238E27FC236}">
                <a16:creationId xmlns:a16="http://schemas.microsoft.com/office/drawing/2014/main" id="{BF426403-645A-47C9-B277-C3837E925C1E}"/>
              </a:ext>
            </a:extLst>
          </p:cNvPr>
          <p:cNvSpPr>
            <a:spLocks noGrp="1"/>
          </p:cNvSpPr>
          <p:nvPr>
            <p:ph idx="1"/>
          </p:nvPr>
        </p:nvSpPr>
        <p:spPr>
          <a:xfrm>
            <a:off x="572493" y="2071316"/>
            <a:ext cx="6713551" cy="4119172"/>
          </a:xfrm>
        </p:spPr>
        <p:txBody>
          <a:bodyPr anchor="t">
            <a:normAutofit/>
          </a:bodyPr>
          <a:lstStyle/>
          <a:p>
            <a:pPr marL="0" indent="0">
              <a:buNone/>
            </a:pPr>
            <a:r>
              <a:rPr lang="hi-IN" sz="2200" b="0" i="0" dirty="0">
                <a:effectLst/>
                <a:latin typeface="Noto Sans" panose="020B0502040504020204" pitchFamily="34" charset="0"/>
              </a:rPr>
              <a:t>बढती आबादी जिसके कारण बढती जरूरतें एक बहुत बड़ा कारण है </a:t>
            </a:r>
            <a:r>
              <a:rPr lang="en-IN" sz="2200" b="0" i="0" dirty="0">
                <a:effectLst/>
                <a:latin typeface="Noto Sans" panose="020B0502040504020204" pitchFamily="34" charset="0"/>
              </a:rPr>
              <a:t>E Waste </a:t>
            </a:r>
            <a:r>
              <a:rPr lang="hi-IN" sz="2200" b="0" i="0" dirty="0">
                <a:effectLst/>
                <a:latin typeface="Noto Sans" panose="020B0502040504020204" pitchFamily="34" charset="0"/>
              </a:rPr>
              <a:t>के पैदा होने का. इसके अलावा कुछ ऐसे और भी कारण हैं जो की मिलकर इसे एक बहुत बड़ा खतरा बना रहे हैं. वो कहते हैं न की किसी भी चीज़ का अत्यधिक होना अपने आप में एक </a:t>
            </a:r>
            <a:r>
              <a:rPr lang="en-IN" sz="2200" b="0" i="0" dirty="0">
                <a:effectLst/>
                <a:latin typeface="Noto Sans" panose="020B0502040504020204" pitchFamily="34" charset="0"/>
              </a:rPr>
              <a:t>disaster </a:t>
            </a:r>
            <a:r>
              <a:rPr lang="hi-IN" sz="2200" b="0" i="0" dirty="0">
                <a:effectLst/>
                <a:latin typeface="Noto Sans" panose="020B0502040504020204" pitchFamily="34" charset="0"/>
              </a:rPr>
              <a:t>होता है. तो चलिए ऐसे ही कुछ मुख्य कारणों के ऊपर चलिए गौर करते हैं –</a:t>
            </a:r>
            <a:endParaRPr lang="en-IN" sz="2200" dirty="0"/>
          </a:p>
        </p:txBody>
      </p:sp>
      <p:pic>
        <p:nvPicPr>
          <p:cNvPr id="1026" name="Picture 2" descr="E Waste Kya Hota Hai">
            <a:extLst>
              <a:ext uri="{FF2B5EF4-FFF2-40B4-BE49-F238E27FC236}">
                <a16:creationId xmlns:a16="http://schemas.microsoft.com/office/drawing/2014/main" id="{7B7CD159-1ABA-4C52-BE5E-D9766674E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40" r="24985" b="-3"/>
          <a:stretch/>
        </p:blipFill>
        <p:spPr bwMode="auto">
          <a:xfrm>
            <a:off x="7793502" y="2093976"/>
            <a:ext cx="3823220"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77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064F-B023-4988-B4F6-7E78A2CE6C72}"/>
              </a:ext>
            </a:extLst>
          </p:cNvPr>
          <p:cNvSpPr>
            <a:spLocks noGrp="1"/>
          </p:cNvSpPr>
          <p:nvPr>
            <p:ph type="title"/>
          </p:nvPr>
        </p:nvSpPr>
        <p:spPr>
          <a:xfrm>
            <a:off x="5080934" y="629268"/>
            <a:ext cx="6470987" cy="709201"/>
          </a:xfrm>
        </p:spPr>
        <p:txBody>
          <a:bodyPr anchor="b">
            <a:normAutofit/>
          </a:bodyPr>
          <a:lstStyle/>
          <a:p>
            <a:r>
              <a:rPr lang="en-IN" sz="2800" dirty="0">
                <a:latin typeface="Amasis MT Pro Black" panose="02040A04050005020304" pitchFamily="18" charset="0"/>
              </a:rPr>
              <a:t>Reasons foe E waste generation</a:t>
            </a:r>
          </a:p>
        </p:txBody>
      </p:sp>
      <p:sp>
        <p:nvSpPr>
          <p:cNvPr id="3" name="Content Placeholder 2">
            <a:extLst>
              <a:ext uri="{FF2B5EF4-FFF2-40B4-BE49-F238E27FC236}">
                <a16:creationId xmlns:a16="http://schemas.microsoft.com/office/drawing/2014/main" id="{BC7AA10B-844B-4E3D-B066-7486D6A3B4D0}"/>
              </a:ext>
            </a:extLst>
          </p:cNvPr>
          <p:cNvSpPr>
            <a:spLocks noGrp="1"/>
          </p:cNvSpPr>
          <p:nvPr>
            <p:ph idx="1"/>
          </p:nvPr>
        </p:nvSpPr>
        <p:spPr>
          <a:xfrm>
            <a:off x="5080934" y="2438400"/>
            <a:ext cx="6470986" cy="3785419"/>
          </a:xfrm>
        </p:spPr>
        <p:txBody>
          <a:bodyPr>
            <a:normAutofit/>
          </a:bodyPr>
          <a:lstStyle/>
          <a:p>
            <a:pPr marL="0" indent="0">
              <a:buNone/>
            </a:pPr>
            <a:r>
              <a:rPr lang="en-IN" sz="1400" b="1" dirty="0">
                <a:latin typeface="Noto Sans" panose="020B0502040504020204" pitchFamily="34" charset="0"/>
                <a:ea typeface="+mj-ea"/>
                <a:cs typeface="+mj-cs"/>
              </a:rPr>
              <a:t>1. Technology :</a:t>
            </a:r>
          </a:p>
          <a:p>
            <a:r>
              <a:rPr lang="hi-IN" sz="1400" b="0" i="0" dirty="0">
                <a:effectLst/>
                <a:latin typeface="Noto Sans" panose="020B0502040504020204" pitchFamily="34" charset="0"/>
              </a:rPr>
              <a:t> </a:t>
            </a:r>
            <a:r>
              <a:rPr lang="en-IN" sz="1400" b="0" i="0" dirty="0">
                <a:effectLst/>
                <a:latin typeface="Noto Sans" panose="020B0502040504020204" pitchFamily="34" charset="0"/>
              </a:rPr>
              <a:t>technology </a:t>
            </a:r>
            <a:r>
              <a:rPr lang="hi-IN" sz="1400" b="0" i="0" dirty="0">
                <a:effectLst/>
                <a:latin typeface="Noto Sans" panose="020B0502040504020204" pitchFamily="34" charset="0"/>
              </a:rPr>
              <a:t>के चलते नए </a:t>
            </a:r>
            <a:r>
              <a:rPr lang="en-IN" sz="1400" b="0" i="0" dirty="0">
                <a:effectLst/>
                <a:latin typeface="Noto Sans" panose="020B0502040504020204" pitchFamily="34" charset="0"/>
              </a:rPr>
              <a:t>products </a:t>
            </a:r>
            <a:r>
              <a:rPr lang="hi-IN" sz="1400" b="0" i="0" dirty="0">
                <a:effectLst/>
                <a:latin typeface="Noto Sans" panose="020B0502040504020204" pitchFamily="34" charset="0"/>
              </a:rPr>
              <a:t>और </a:t>
            </a:r>
            <a:r>
              <a:rPr lang="en-IN" sz="1400" b="0" i="0" dirty="0">
                <a:effectLst/>
                <a:latin typeface="Noto Sans" panose="020B0502040504020204" pitchFamily="34" charset="0"/>
              </a:rPr>
              <a:t>appliances market </a:t>
            </a:r>
            <a:r>
              <a:rPr lang="hi-IN" sz="1400" b="0" i="0" dirty="0">
                <a:effectLst/>
                <a:latin typeface="Noto Sans" panose="020B0502040504020204" pitchFamily="34" charset="0"/>
              </a:rPr>
              <a:t>में आ रहे हैं. जिससे की लोग अब और पुराने चीज़ों को ख़राब न हुए होते हुए भी इस्तमाल नहीं करना चाहते हैं।</a:t>
            </a:r>
            <a:endParaRPr lang="en-IN" sz="1400" b="0" i="0" dirty="0">
              <a:effectLst/>
              <a:latin typeface="Noto Sans" panose="020B0502040504020204" pitchFamily="34" charset="0"/>
            </a:endParaRPr>
          </a:p>
          <a:p>
            <a:pPr marL="0" indent="0">
              <a:buNone/>
            </a:pPr>
            <a:r>
              <a:rPr lang="en-IN" sz="1400" b="1" dirty="0">
                <a:latin typeface="Noto Sans" panose="020B0502040504020204" pitchFamily="34" charset="0"/>
                <a:ea typeface="+mj-ea"/>
                <a:cs typeface="+mj-cs"/>
              </a:rPr>
              <a:t>2. Development :</a:t>
            </a:r>
            <a:endParaRPr lang="en-IN" sz="1400" dirty="0">
              <a:latin typeface="Noto Sans" panose="020B0502040504020204" pitchFamily="34" charset="0"/>
            </a:endParaRPr>
          </a:p>
          <a:p>
            <a:r>
              <a:rPr lang="hi-IN" sz="1400" b="0" i="0" dirty="0">
                <a:effectLst/>
                <a:latin typeface="Noto Sans" panose="020B0502040504020204" pitchFamily="34" charset="0"/>
              </a:rPr>
              <a:t>अगर हम अभी की बात करें तब, तब ये </a:t>
            </a:r>
            <a:r>
              <a:rPr lang="en-IN" sz="1400" b="0" i="0" dirty="0">
                <a:effectLst/>
                <a:latin typeface="Noto Sans" panose="020B0502040504020204" pitchFamily="34" charset="0"/>
              </a:rPr>
              <a:t>estimate </a:t>
            </a:r>
            <a:r>
              <a:rPr lang="hi-IN" sz="1400" b="0" i="0" dirty="0">
                <a:effectLst/>
                <a:latin typeface="Noto Sans" panose="020B0502040504020204" pitchFamily="34" charset="0"/>
              </a:rPr>
              <a:t>किया जा सकता है की इस दुनिया में करीब 1 </a:t>
            </a:r>
            <a:r>
              <a:rPr lang="en-IN" sz="1400" b="0" i="0" dirty="0">
                <a:effectLst/>
                <a:latin typeface="Noto Sans" panose="020B0502040504020204" pitchFamily="34" charset="0"/>
              </a:rPr>
              <a:t>billion </a:t>
            </a:r>
            <a:r>
              <a:rPr lang="hi-IN" sz="1400" b="0" i="0" dirty="0">
                <a:effectLst/>
                <a:latin typeface="Noto Sans" panose="020B0502040504020204" pitchFamily="34" charset="0"/>
              </a:rPr>
              <a:t>से भी ज्यादा </a:t>
            </a:r>
            <a:r>
              <a:rPr lang="en-IN" sz="1400" b="0" i="0" dirty="0">
                <a:effectLst/>
                <a:latin typeface="Noto Sans" panose="020B0502040504020204" pitchFamily="34" charset="0"/>
              </a:rPr>
              <a:t>personal computers </a:t>
            </a:r>
            <a:r>
              <a:rPr lang="hi-IN" sz="1400" b="0" i="0" dirty="0">
                <a:effectLst/>
                <a:latin typeface="Noto Sans" panose="020B0502040504020204" pitchFamily="34" charset="0"/>
              </a:rPr>
              <a:t>मेह्जुद हैं. वहीँ </a:t>
            </a:r>
            <a:r>
              <a:rPr lang="en-IN" sz="1400" b="0" i="0" dirty="0">
                <a:effectLst/>
                <a:latin typeface="Noto Sans" panose="020B0502040504020204" pitchFamily="34" charset="0"/>
              </a:rPr>
              <a:t>developed countries </a:t>
            </a:r>
            <a:r>
              <a:rPr lang="hi-IN" sz="1400" b="0" i="0" dirty="0">
                <a:effectLst/>
                <a:latin typeface="Noto Sans" panose="020B0502040504020204" pitchFamily="34" charset="0"/>
              </a:rPr>
              <a:t>में इनकी </a:t>
            </a:r>
            <a:r>
              <a:rPr lang="en-IN" sz="1400" b="0" i="0" dirty="0">
                <a:effectLst/>
                <a:latin typeface="Noto Sans" panose="020B0502040504020204" pitchFamily="34" charset="0"/>
              </a:rPr>
              <a:t>average life span </a:t>
            </a:r>
            <a:r>
              <a:rPr lang="hi-IN" sz="1400" b="0" i="0" dirty="0">
                <a:effectLst/>
                <a:latin typeface="Noto Sans" panose="020B0502040504020204" pitchFamily="34" charset="0"/>
              </a:rPr>
              <a:t>केवल 2 </a:t>
            </a:r>
            <a:r>
              <a:rPr lang="en-IN" sz="1400" b="0" i="0" dirty="0">
                <a:effectLst/>
                <a:latin typeface="Noto Sans" panose="020B0502040504020204" pitchFamily="34" charset="0"/>
              </a:rPr>
              <a:t>years </a:t>
            </a:r>
            <a:r>
              <a:rPr lang="hi-IN" sz="1400" b="0" i="0" dirty="0">
                <a:effectLst/>
                <a:latin typeface="Noto Sans" panose="020B0502040504020204" pitchFamily="34" charset="0"/>
              </a:rPr>
              <a:t>की ही होती है।</a:t>
            </a:r>
            <a:endParaRPr lang="en-IN" sz="1400" dirty="0"/>
          </a:p>
          <a:p>
            <a:pPr marL="0" indent="0">
              <a:buNone/>
            </a:pPr>
            <a:r>
              <a:rPr lang="en-IN" sz="1400" b="1" dirty="0">
                <a:latin typeface="Noto Sans" panose="020B0502040504020204" pitchFamily="34" charset="0"/>
              </a:rPr>
              <a:t>3. Behaviour:</a:t>
            </a:r>
          </a:p>
          <a:p>
            <a:r>
              <a:rPr lang="en-IN" sz="1400" dirty="0">
                <a:latin typeface="Noto Sans" panose="020B0502040504020204" pitchFamily="34" charset="0"/>
              </a:rPr>
              <a:t>Computer </a:t>
            </a:r>
            <a:r>
              <a:rPr lang="hi-IN" sz="1400" dirty="0">
                <a:latin typeface="Noto Sans" panose="020B0502040504020204" pitchFamily="34" charset="0"/>
              </a:rPr>
              <a:t>के बिक्री में बढ़ोतरी होना, यदि उसे सही तरीके से लम्बे समय तक इस्तमाल नहीं किया गया तब ये आख़िरकार </a:t>
            </a:r>
            <a:r>
              <a:rPr lang="en-IN" sz="1400" dirty="0">
                <a:latin typeface="Noto Sans" panose="020B0502040504020204" pitchFamily="34" charset="0"/>
              </a:rPr>
              <a:t>E Waste </a:t>
            </a:r>
            <a:r>
              <a:rPr lang="hi-IN" sz="1400" dirty="0">
                <a:latin typeface="Noto Sans" panose="020B0502040504020204" pitchFamily="34" charset="0"/>
              </a:rPr>
              <a:t>ही बन जाता है।</a:t>
            </a:r>
            <a:endParaRPr lang="en-IN" sz="1400" dirty="0">
              <a:latin typeface="Noto Sans" panose="020B0502040504020204" pitchFamily="34" charset="0"/>
            </a:endParaRPr>
          </a:p>
          <a:p>
            <a:r>
              <a:rPr lang="hi-IN" altLang="en-US" sz="1400" dirty="0">
                <a:latin typeface="Noto Sans" panose="020B0502040504020204" pitchFamily="34" charset="0"/>
              </a:rPr>
              <a:t>जब एक इलेक्ट्रॉनिक उत्पाद </a:t>
            </a:r>
            <a:r>
              <a:rPr lang="en-IN" altLang="en-US" sz="1400" dirty="0">
                <a:latin typeface="Noto Sans" panose="020B0502040504020204" pitchFamily="34" charset="0"/>
              </a:rPr>
              <a:t>obsolete</a:t>
            </a:r>
            <a:r>
              <a:rPr lang="hi-IN" altLang="en-US" sz="1400" dirty="0">
                <a:latin typeface="Noto Sans" panose="020B0502040504020204" pitchFamily="34" charset="0"/>
              </a:rPr>
              <a:t> हो जाता है तो हम इसे बदलने के बजाय इसे अपने घरों में रखते हैं जो अंततः ई-कचरा बन जाता है </a:t>
            </a:r>
            <a:endParaRPr lang="en-US" altLang="en-US" sz="1400" dirty="0">
              <a:latin typeface="Noto Sans" panose="020B0502040504020204" pitchFamily="34" charset="0"/>
            </a:endParaRPr>
          </a:p>
          <a:p>
            <a:pPr marL="0" indent="0">
              <a:buNone/>
            </a:pPr>
            <a:endParaRPr lang="en-IN" sz="1400" b="0" i="0" dirty="0">
              <a:effectLst/>
              <a:latin typeface="Noto Sans" panose="020B0502040504020204" pitchFamily="34" charset="0"/>
            </a:endParaRPr>
          </a:p>
        </p:txBody>
      </p:sp>
      <p:pic>
        <p:nvPicPr>
          <p:cNvPr id="5122" name="Picture 2" descr="See the source image">
            <a:extLst>
              <a:ext uri="{FF2B5EF4-FFF2-40B4-BE49-F238E27FC236}">
                <a16:creationId xmlns:a16="http://schemas.microsoft.com/office/drawing/2014/main" id="{1E86ABA7-50C0-42DF-80EC-06601A7D73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57" r="3214"/>
          <a:stretch/>
        </p:blipFill>
        <p:spPr bwMode="auto">
          <a:xfrm>
            <a:off x="20" y="10"/>
            <a:ext cx="508091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05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A463-11D2-4934-80C1-2DCE25878CC0}"/>
              </a:ext>
            </a:extLst>
          </p:cNvPr>
          <p:cNvSpPr>
            <a:spLocks noGrp="1"/>
          </p:cNvSpPr>
          <p:nvPr>
            <p:ph type="title"/>
          </p:nvPr>
        </p:nvSpPr>
        <p:spPr>
          <a:xfrm>
            <a:off x="4754880" y="0"/>
            <a:ext cx="7329267" cy="1807305"/>
          </a:xfrm>
        </p:spPr>
        <p:txBody>
          <a:bodyPr>
            <a:normAutofit/>
          </a:bodyPr>
          <a:lstStyle/>
          <a:p>
            <a:r>
              <a:rPr lang="hi-IN" sz="3200" b="1" i="0" dirty="0">
                <a:effectLst/>
                <a:latin typeface="Noto Sans" panose="020B0502040504020204" pitchFamily="34" charset="0"/>
              </a:rPr>
              <a:t>ई कचरा का प्रभाव </a:t>
            </a:r>
            <a:r>
              <a:rPr lang="en-IN" sz="3200" b="1" i="0" dirty="0">
                <a:effectLst/>
                <a:latin typeface="Noto Sans" panose="020B0502040504020204" pitchFamily="34" charset="0"/>
              </a:rPr>
              <a:t>Environment </a:t>
            </a:r>
            <a:r>
              <a:rPr lang="hi-IN" sz="3200" b="1" i="0" dirty="0">
                <a:effectLst/>
                <a:latin typeface="Noto Sans" panose="020B0502040504020204" pitchFamily="34" charset="0"/>
              </a:rPr>
              <a:t>के ऊपर</a:t>
            </a:r>
            <a:br>
              <a:rPr lang="hi-IN" sz="3200" b="1" i="0" dirty="0">
                <a:effectLst/>
                <a:latin typeface="Noto Sans" panose="020B0502040504020204" pitchFamily="34" charset="0"/>
              </a:rPr>
            </a:br>
            <a:endParaRPr lang="en-IN" sz="3200" dirty="0"/>
          </a:p>
        </p:txBody>
      </p:sp>
      <p:pic>
        <p:nvPicPr>
          <p:cNvPr id="6146" name="Picture 2" descr="5 Shocking Environmental Effects of E-Waste">
            <a:extLst>
              <a:ext uri="{FF2B5EF4-FFF2-40B4-BE49-F238E27FC236}">
                <a16:creationId xmlns:a16="http://schemas.microsoft.com/office/drawing/2014/main" id="{C74AC12B-17FD-45A3-B5F4-9874BF9FEF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7" r="26081"/>
          <a:stretch/>
        </p:blipFill>
        <p:spPr bwMode="auto">
          <a:xfrm>
            <a:off x="-14046" y="10"/>
            <a:ext cx="547231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C889E7-12F0-4A89-8BC3-A301A11A0FEB}"/>
              </a:ext>
            </a:extLst>
          </p:cNvPr>
          <p:cNvSpPr>
            <a:spLocks noGrp="1"/>
          </p:cNvSpPr>
          <p:nvPr>
            <p:ph idx="1"/>
          </p:nvPr>
        </p:nvSpPr>
        <p:spPr>
          <a:xfrm>
            <a:off x="5327374" y="1111348"/>
            <a:ext cx="6756775" cy="5936566"/>
          </a:xfrm>
        </p:spPr>
        <p:txBody>
          <a:bodyPr>
            <a:normAutofit fontScale="92500" lnSpcReduction="10000"/>
          </a:bodyPr>
          <a:lstStyle/>
          <a:p>
            <a:pPr marL="0" indent="0">
              <a:buNone/>
            </a:pPr>
            <a:r>
              <a:rPr lang="hi-IN" sz="1600" b="0" i="0" dirty="0">
                <a:effectLst/>
                <a:latin typeface="Noto Sans" panose="020B0502040504020204" pitchFamily="34" charset="0"/>
              </a:rPr>
              <a:t>हमें अभी तक भी इन </a:t>
            </a:r>
            <a:r>
              <a:rPr lang="en-IN" sz="1600" b="0" i="0" dirty="0">
                <a:effectLst/>
                <a:latin typeface="Noto Sans" panose="020B0502040504020204" pitchFamily="34" charset="0"/>
              </a:rPr>
              <a:t>E-waste </a:t>
            </a:r>
            <a:r>
              <a:rPr lang="hi-IN" sz="1600" b="0" i="0" dirty="0">
                <a:effectLst/>
                <a:latin typeface="Noto Sans" panose="020B0502040504020204" pitchFamily="34" charset="0"/>
              </a:rPr>
              <a:t>का </a:t>
            </a:r>
            <a:r>
              <a:rPr lang="en-IN" sz="1600" b="0" i="0" dirty="0">
                <a:effectLst/>
                <a:latin typeface="Noto Sans" panose="020B0502040504020204" pitchFamily="34" charset="0"/>
              </a:rPr>
              <a:t>improper disposal </a:t>
            </a:r>
            <a:r>
              <a:rPr lang="hi-IN" sz="1600" b="0" i="0" dirty="0">
                <a:effectLst/>
                <a:latin typeface="Noto Sans" panose="020B0502040504020204" pitchFamily="34" charset="0"/>
              </a:rPr>
              <a:t>पर्यावरण में क्या होता है सही रूप से पता नहीं है लेकिन ये बात तो निस्चित है की इनका प्रवाह बड़े मात्रा में एक भयंकर रूप ले सकता है.</a:t>
            </a:r>
            <a:endParaRPr lang="en-IN" sz="1600" b="0" i="0" dirty="0">
              <a:effectLst/>
              <a:latin typeface="Noto Sans" panose="020B0502040504020204" pitchFamily="34" charset="0"/>
            </a:endParaRPr>
          </a:p>
          <a:p>
            <a:pPr marL="0" indent="0">
              <a:buNone/>
            </a:pPr>
            <a:r>
              <a:rPr lang="en-IN" sz="1600" b="1" i="0" dirty="0">
                <a:effectLst/>
                <a:latin typeface="Noto Sans" panose="020B0502040504020204" pitchFamily="34" charset="0"/>
              </a:rPr>
              <a:t>Effects on air (</a:t>
            </a:r>
            <a:r>
              <a:rPr lang="hi-IN" sz="1600" b="1" i="0" dirty="0">
                <a:effectLst/>
                <a:latin typeface="Noto Sans" panose="020B0502040504020204" pitchFamily="34" charset="0"/>
              </a:rPr>
              <a:t>हवा में)</a:t>
            </a:r>
          </a:p>
          <a:p>
            <a:r>
              <a:rPr lang="hi-IN" sz="1600" b="0" i="0" dirty="0">
                <a:effectLst/>
                <a:latin typeface="Noto Sans" panose="020B0502040504020204" pitchFamily="34" charset="0"/>
              </a:rPr>
              <a:t>एक बहुत ही </a:t>
            </a:r>
            <a:r>
              <a:rPr lang="en-IN" sz="1600" b="0" i="0" dirty="0">
                <a:effectLst/>
                <a:latin typeface="Noto Sans" panose="020B0502040504020204" pitchFamily="34" charset="0"/>
              </a:rPr>
              <a:t>common effect E-waste </a:t>
            </a:r>
            <a:r>
              <a:rPr lang="hi-IN" sz="1600" b="0" i="0" dirty="0">
                <a:effectLst/>
                <a:latin typeface="Noto Sans" panose="020B0502040504020204" pitchFamily="34" charset="0"/>
              </a:rPr>
              <a:t>का होता है हवा में </a:t>
            </a:r>
            <a:r>
              <a:rPr lang="en-IN" sz="1600" b="1" i="0" dirty="0">
                <a:effectLst/>
                <a:latin typeface="Noto Sans" panose="020B0502040504020204" pitchFamily="34" charset="0"/>
              </a:rPr>
              <a:t>air pollution</a:t>
            </a:r>
            <a:r>
              <a:rPr lang="en-IN" sz="1600" b="0" i="0" dirty="0">
                <a:effectLst/>
                <a:latin typeface="Noto Sans" panose="020B0502040504020204" pitchFamily="34" charset="0"/>
              </a:rPr>
              <a:t> </a:t>
            </a:r>
            <a:r>
              <a:rPr lang="hi-IN" sz="1600" b="0" i="0" dirty="0">
                <a:effectLst/>
                <a:latin typeface="Noto Sans" panose="020B0502040504020204" pitchFamily="34" charset="0"/>
              </a:rPr>
              <a:t>के द्वारा. हम सभी जानते हैं की इन </a:t>
            </a:r>
            <a:r>
              <a:rPr lang="en-IN" sz="1600" b="0" i="0" dirty="0">
                <a:effectLst/>
                <a:latin typeface="Noto Sans" panose="020B0502040504020204" pitchFamily="34" charset="0"/>
              </a:rPr>
              <a:t>electronic waste </a:t>
            </a:r>
            <a:r>
              <a:rPr lang="hi-IN" sz="1600" b="0" i="0" dirty="0">
                <a:effectLst/>
                <a:latin typeface="Noto Sans" panose="020B0502040504020204" pitchFamily="34" charset="0"/>
              </a:rPr>
              <a:t>में ऐसे बहुत से चीज़ें आते हैं </a:t>
            </a:r>
            <a:r>
              <a:rPr lang="en-IN" sz="1600" b="0" i="0" dirty="0">
                <a:effectLst/>
                <a:latin typeface="Noto Sans" panose="020B0502040504020204" pitchFamily="34" charset="0"/>
              </a:rPr>
              <a:t>wires, blenders </a:t>
            </a:r>
            <a:r>
              <a:rPr lang="hi-IN" sz="1600" b="0" i="0" dirty="0">
                <a:effectLst/>
                <a:latin typeface="Noto Sans" panose="020B0502040504020204" pitchFamily="34" charset="0"/>
              </a:rPr>
              <a:t>और बहुत कुछ जिन्हें की पाने के लिए लोग इस जला डालते हैं जिसके चलते वायु प्रदुसन का होना एक आम सी बात है।</a:t>
            </a:r>
            <a:endParaRPr lang="en-IN" sz="1600" b="0" i="0" dirty="0">
              <a:effectLst/>
              <a:latin typeface="Noto Sans" panose="020B0502040504020204" pitchFamily="34" charset="0"/>
            </a:endParaRPr>
          </a:p>
          <a:p>
            <a:pPr marL="0" indent="0">
              <a:buNone/>
            </a:pPr>
            <a:r>
              <a:rPr lang="en-IN" sz="1600" b="1" dirty="0">
                <a:latin typeface="Noto Sans" panose="020B0502040504020204" pitchFamily="34" charset="0"/>
              </a:rPr>
              <a:t>Effects on water (</a:t>
            </a:r>
            <a:r>
              <a:rPr lang="hi-IN" sz="1600" b="1" dirty="0">
                <a:latin typeface="Noto Sans" panose="020B0502040504020204" pitchFamily="34" charset="0"/>
              </a:rPr>
              <a:t>पानी में)</a:t>
            </a:r>
          </a:p>
          <a:p>
            <a:r>
              <a:rPr lang="hi-IN" sz="1600" dirty="0">
                <a:latin typeface="Noto Sans" panose="020B0502040504020204" pitchFamily="34" charset="0"/>
              </a:rPr>
              <a:t>जब इन </a:t>
            </a:r>
            <a:r>
              <a:rPr lang="en-IN" sz="1600" dirty="0">
                <a:latin typeface="Noto Sans" panose="020B0502040504020204" pitchFamily="34" charset="0"/>
              </a:rPr>
              <a:t>electronics </a:t>
            </a:r>
            <a:r>
              <a:rPr lang="hi-IN" sz="1600" dirty="0">
                <a:latin typeface="Noto Sans" panose="020B0502040504020204" pitchFamily="34" charset="0"/>
              </a:rPr>
              <a:t>जिसमें की </a:t>
            </a:r>
            <a:r>
              <a:rPr lang="en-IN" sz="1600" dirty="0">
                <a:latin typeface="Noto Sans" panose="020B0502040504020204" pitchFamily="34" charset="0"/>
              </a:rPr>
              <a:t>heavy metals </a:t>
            </a:r>
            <a:r>
              <a:rPr lang="hi-IN" sz="1600" dirty="0">
                <a:latin typeface="Noto Sans" panose="020B0502040504020204" pitchFamily="34" charset="0"/>
              </a:rPr>
              <a:t>जैसे की </a:t>
            </a:r>
            <a:r>
              <a:rPr lang="en-IN" sz="1600" dirty="0">
                <a:latin typeface="Noto Sans" panose="020B0502040504020204" pitchFamily="34" charset="0"/>
              </a:rPr>
              <a:t>lead, barium, mercury, lithium (</a:t>
            </a:r>
            <a:r>
              <a:rPr lang="hi-IN" sz="1600" dirty="0">
                <a:latin typeface="Noto Sans" panose="020B0502040504020204" pitchFamily="34" charset="0"/>
              </a:rPr>
              <a:t>जो की </a:t>
            </a:r>
            <a:r>
              <a:rPr lang="en-IN" sz="1600" dirty="0">
                <a:latin typeface="Noto Sans" panose="020B0502040504020204" pitchFamily="34" charset="0"/>
              </a:rPr>
              <a:t>mobile phone </a:t>
            </a:r>
            <a:r>
              <a:rPr lang="hi-IN" sz="1600" dirty="0">
                <a:latin typeface="Noto Sans" panose="020B0502040504020204" pitchFamily="34" charset="0"/>
              </a:rPr>
              <a:t>और </a:t>
            </a:r>
            <a:r>
              <a:rPr lang="en-IN" sz="1600" dirty="0">
                <a:latin typeface="Noto Sans" panose="020B0502040504020204" pitchFamily="34" charset="0"/>
              </a:rPr>
              <a:t>computer batteries) </a:t>
            </a:r>
            <a:r>
              <a:rPr lang="hi-IN" sz="1600" dirty="0">
                <a:latin typeface="Noto Sans" panose="020B0502040504020204" pitchFamily="34" charset="0"/>
              </a:rPr>
              <a:t>होती हैं, अगर इन्हें सही रूप से </a:t>
            </a:r>
            <a:r>
              <a:rPr lang="en-IN" sz="1600" dirty="0">
                <a:latin typeface="Noto Sans" panose="020B0502040504020204" pitchFamily="34" charset="0"/>
              </a:rPr>
              <a:t>dispose </a:t>
            </a:r>
            <a:r>
              <a:rPr lang="hi-IN" sz="1600" dirty="0">
                <a:latin typeface="Noto Sans" panose="020B0502040504020204" pitchFamily="34" charset="0"/>
              </a:rPr>
              <a:t>नहीं किया गया तब ये </a:t>
            </a:r>
            <a:r>
              <a:rPr lang="en-IN" sz="1600" dirty="0">
                <a:latin typeface="Noto Sans" panose="020B0502040504020204" pitchFamily="34" charset="0"/>
              </a:rPr>
              <a:t>heavy metals </a:t>
            </a:r>
            <a:r>
              <a:rPr lang="hi-IN" sz="1600" dirty="0">
                <a:latin typeface="Noto Sans" panose="020B0502040504020204" pitchFamily="34" charset="0"/>
              </a:rPr>
              <a:t>मिटटी से मिलकर </a:t>
            </a:r>
            <a:r>
              <a:rPr lang="en-IN" sz="1600" dirty="0">
                <a:latin typeface="Noto Sans" panose="020B0502040504020204" pitchFamily="34" charset="0"/>
              </a:rPr>
              <a:t>groundwater channels </a:t>
            </a:r>
            <a:r>
              <a:rPr lang="hi-IN" sz="1600" dirty="0">
                <a:latin typeface="Noto Sans" panose="020B0502040504020204" pitchFamily="34" charset="0"/>
              </a:rPr>
              <a:t>तक पहुँच सकती है जो की आगे चलकर </a:t>
            </a:r>
            <a:r>
              <a:rPr lang="en-IN" sz="1600" dirty="0">
                <a:latin typeface="Noto Sans" panose="020B0502040504020204" pitchFamily="34" charset="0"/>
              </a:rPr>
              <a:t>surface </a:t>
            </a:r>
            <a:r>
              <a:rPr lang="hi-IN" sz="1600" dirty="0">
                <a:latin typeface="Noto Sans" panose="020B0502040504020204" pitchFamily="34" charset="0"/>
              </a:rPr>
              <a:t>में स्तिथ </a:t>
            </a:r>
            <a:r>
              <a:rPr lang="en-IN" sz="1600" dirty="0">
                <a:latin typeface="Noto Sans" panose="020B0502040504020204" pitchFamily="34" charset="0"/>
              </a:rPr>
              <a:t>streams </a:t>
            </a:r>
            <a:r>
              <a:rPr lang="hi-IN" sz="1600" dirty="0">
                <a:latin typeface="Noto Sans" panose="020B0502040504020204" pitchFamily="34" charset="0"/>
              </a:rPr>
              <a:t>और </a:t>
            </a:r>
            <a:r>
              <a:rPr lang="en-IN" sz="1600" dirty="0">
                <a:latin typeface="Noto Sans" panose="020B0502040504020204" pitchFamily="34" charset="0"/>
              </a:rPr>
              <a:t>small ponds </a:t>
            </a:r>
            <a:r>
              <a:rPr lang="hi-IN" sz="1600" dirty="0">
                <a:latin typeface="Noto Sans" panose="020B0502040504020204" pitchFamily="34" charset="0"/>
              </a:rPr>
              <a:t>में जाकर मिल जाती हैं. जो </a:t>
            </a:r>
            <a:r>
              <a:rPr lang="en-IN" sz="1600" dirty="0">
                <a:latin typeface="Noto Sans" panose="020B0502040504020204" pitchFamily="34" charset="0"/>
              </a:rPr>
              <a:t>Local communities </a:t>
            </a:r>
            <a:r>
              <a:rPr lang="hi-IN" sz="1600" dirty="0">
                <a:latin typeface="Noto Sans" panose="020B0502040504020204" pitchFamily="34" charset="0"/>
              </a:rPr>
              <a:t>इन </a:t>
            </a:r>
            <a:r>
              <a:rPr lang="en-IN" sz="1600" dirty="0">
                <a:latin typeface="Noto Sans" panose="020B0502040504020204" pitchFamily="34" charset="0"/>
              </a:rPr>
              <a:t>water sources </a:t>
            </a:r>
            <a:r>
              <a:rPr lang="hi-IN" sz="1600" dirty="0">
                <a:latin typeface="Noto Sans" panose="020B0502040504020204" pitchFamily="34" charset="0"/>
              </a:rPr>
              <a:t>के ऊपर निर्भर करते हैं उन्हें इन </a:t>
            </a:r>
            <a:r>
              <a:rPr lang="en-IN" sz="1600" dirty="0">
                <a:latin typeface="Noto Sans" panose="020B0502040504020204" pitchFamily="34" charset="0"/>
              </a:rPr>
              <a:t>chemicals </a:t>
            </a:r>
            <a:r>
              <a:rPr lang="hi-IN" sz="1600" dirty="0">
                <a:latin typeface="Noto Sans" panose="020B0502040504020204" pitchFamily="34" charset="0"/>
              </a:rPr>
              <a:t>का </a:t>
            </a:r>
            <a:r>
              <a:rPr lang="en-IN" sz="1600" dirty="0">
                <a:latin typeface="Noto Sans" panose="020B0502040504020204" pitchFamily="34" charset="0"/>
              </a:rPr>
              <a:t>direct </a:t>
            </a:r>
            <a:r>
              <a:rPr lang="hi-IN" sz="1600" dirty="0">
                <a:latin typeface="Noto Sans" panose="020B0502040504020204" pitchFamily="34" charset="0"/>
              </a:rPr>
              <a:t>प्रवाह होता है जिसके चलते उन्हें कई बीमारियाँ भी होती है. इस तरह से आगे चलकर ये जल प्रदुषण का रूप लेता है।</a:t>
            </a:r>
            <a:endParaRPr lang="en-IN" sz="1600" dirty="0">
              <a:latin typeface="Noto Sans" panose="020B0502040504020204" pitchFamily="34" charset="0"/>
            </a:endParaRPr>
          </a:p>
          <a:p>
            <a:pPr marL="0" indent="0">
              <a:buNone/>
            </a:pPr>
            <a:r>
              <a:rPr lang="en-IN" sz="1600" b="1" dirty="0">
                <a:latin typeface="Noto Sans" panose="020B0502040504020204" pitchFamily="34" charset="0"/>
              </a:rPr>
              <a:t>Effects on soil (</a:t>
            </a:r>
            <a:r>
              <a:rPr lang="hi-IN" sz="1600" b="1" dirty="0">
                <a:latin typeface="Noto Sans" panose="020B0502040504020204" pitchFamily="34" charset="0"/>
              </a:rPr>
              <a:t>मिटटी में)</a:t>
            </a:r>
          </a:p>
          <a:p>
            <a:r>
              <a:rPr lang="hi-IN" sz="1600" dirty="0">
                <a:latin typeface="Noto Sans" panose="020B0502040504020204" pitchFamily="34" charset="0"/>
              </a:rPr>
              <a:t>अगर सही रूप से </a:t>
            </a:r>
            <a:r>
              <a:rPr lang="en-IN" sz="1600" dirty="0">
                <a:latin typeface="Noto Sans" panose="020B0502040504020204" pitchFamily="34" charset="0"/>
              </a:rPr>
              <a:t>e waste </a:t>
            </a:r>
            <a:r>
              <a:rPr lang="hi-IN" sz="1600" dirty="0">
                <a:latin typeface="Noto Sans" panose="020B0502040504020204" pitchFamily="34" charset="0"/>
              </a:rPr>
              <a:t>को </a:t>
            </a:r>
            <a:r>
              <a:rPr lang="en-IN" sz="1600" dirty="0">
                <a:latin typeface="Noto Sans" panose="020B0502040504020204" pitchFamily="34" charset="0"/>
              </a:rPr>
              <a:t>disposed </a:t>
            </a:r>
            <a:r>
              <a:rPr lang="hi-IN" sz="1600" dirty="0">
                <a:latin typeface="Noto Sans" panose="020B0502040504020204" pitchFamily="34" charset="0"/>
              </a:rPr>
              <a:t>नहीं किया गया तब इसमें स्तिथ </a:t>
            </a:r>
            <a:r>
              <a:rPr lang="en-IN" sz="1600" dirty="0">
                <a:latin typeface="Noto Sans" panose="020B0502040504020204" pitchFamily="34" charset="0"/>
              </a:rPr>
              <a:t>toxic heavy metals </a:t>
            </a:r>
            <a:r>
              <a:rPr lang="hi-IN" sz="1600" dirty="0">
                <a:latin typeface="Noto Sans" panose="020B0502040504020204" pitchFamily="34" charset="0"/>
              </a:rPr>
              <a:t>और </a:t>
            </a:r>
            <a:r>
              <a:rPr lang="en-IN" sz="1600" dirty="0">
                <a:latin typeface="Noto Sans" panose="020B0502040504020204" pitchFamily="34" charset="0"/>
              </a:rPr>
              <a:t>chemicals </a:t>
            </a:r>
            <a:r>
              <a:rPr lang="hi-IN" sz="1600" dirty="0">
                <a:latin typeface="Noto Sans" panose="020B0502040504020204" pitchFamily="34" charset="0"/>
              </a:rPr>
              <a:t>हमारे “</a:t>
            </a:r>
            <a:r>
              <a:rPr lang="en-IN" sz="1600" dirty="0">
                <a:latin typeface="Noto Sans" panose="020B0502040504020204" pitchFamily="34" charset="0"/>
              </a:rPr>
              <a:t>soil-crop-food pathway” </a:t>
            </a:r>
            <a:r>
              <a:rPr lang="hi-IN" sz="1600" dirty="0">
                <a:latin typeface="Noto Sans" panose="020B0502040504020204" pitchFamily="34" charset="0"/>
              </a:rPr>
              <a:t>में घुस जाते हैं जिससे की ये </a:t>
            </a:r>
            <a:r>
              <a:rPr lang="en-IN" sz="1600" dirty="0">
                <a:latin typeface="Noto Sans" panose="020B0502040504020204" pitchFamily="34" charset="0"/>
              </a:rPr>
              <a:t>heavy metals </a:t>
            </a:r>
            <a:r>
              <a:rPr lang="hi-IN" sz="1600" dirty="0">
                <a:latin typeface="Noto Sans" panose="020B0502040504020204" pitchFamily="34" charset="0"/>
              </a:rPr>
              <a:t>मनुष्यों के संस्पर्श में आते हैं. ये </a:t>
            </a:r>
            <a:r>
              <a:rPr lang="en-IN" sz="1600" dirty="0">
                <a:latin typeface="Noto Sans" panose="020B0502040504020204" pitchFamily="34" charset="0"/>
              </a:rPr>
              <a:t>chemicals biodegradable </a:t>
            </a:r>
            <a:r>
              <a:rPr lang="hi-IN" sz="1600" dirty="0">
                <a:latin typeface="Noto Sans" panose="020B0502040504020204" pitchFamily="34" charset="0"/>
              </a:rPr>
              <a:t>नहीं होते है, इसका मतलब है की ये </a:t>
            </a:r>
            <a:r>
              <a:rPr lang="en-IN" sz="1600" dirty="0">
                <a:latin typeface="Noto Sans" panose="020B0502040504020204" pitchFamily="34" charset="0"/>
              </a:rPr>
              <a:t>environment </a:t>
            </a:r>
            <a:r>
              <a:rPr lang="hi-IN" sz="1600" dirty="0">
                <a:latin typeface="Noto Sans" panose="020B0502040504020204" pitchFamily="34" charset="0"/>
              </a:rPr>
              <a:t>में लम्बे समय तक मेह्जुद रहते हैं जिसके चलते इसके </a:t>
            </a:r>
            <a:r>
              <a:rPr lang="en-IN" sz="1600" dirty="0">
                <a:latin typeface="Noto Sans" panose="020B0502040504020204" pitchFamily="34" charset="0"/>
              </a:rPr>
              <a:t>risk of exposure </a:t>
            </a:r>
            <a:r>
              <a:rPr lang="hi-IN" sz="1600" dirty="0">
                <a:latin typeface="Noto Sans" panose="020B0502040504020204" pitchFamily="34" charset="0"/>
              </a:rPr>
              <a:t>बहुत मात्रा में बढ़ जाती है.</a:t>
            </a:r>
            <a:br>
              <a:rPr lang="en-IN" sz="1600" dirty="0">
                <a:latin typeface="Noto Sans" panose="020B0502040504020204" pitchFamily="34" charset="0"/>
              </a:rPr>
            </a:br>
            <a:r>
              <a:rPr lang="hi-IN" sz="1600" dirty="0">
                <a:latin typeface="Noto Sans" panose="020B0502040504020204" pitchFamily="34" charset="0"/>
              </a:rPr>
              <a:t>इन </a:t>
            </a:r>
            <a:r>
              <a:rPr lang="en-IN" sz="1600" dirty="0">
                <a:latin typeface="Noto Sans" panose="020B0502040504020204" pitchFamily="34" charset="0"/>
              </a:rPr>
              <a:t>chemicals </a:t>
            </a:r>
            <a:r>
              <a:rPr lang="hi-IN" sz="1600" dirty="0">
                <a:latin typeface="Noto Sans" panose="020B0502040504020204" pitchFamily="34" charset="0"/>
              </a:rPr>
              <a:t>का मनुष्यों और दुसरे जीवित प्राणियों के ऊपर बहुत ख़राब दुश्प्रवाह होता है</a:t>
            </a:r>
          </a:p>
          <a:p>
            <a:endParaRPr lang="hi-IN" sz="1600" dirty="0">
              <a:latin typeface="Noto Sans" panose="020B0502040504020204" pitchFamily="34" charset="0"/>
            </a:endParaRPr>
          </a:p>
          <a:p>
            <a:endParaRPr lang="hi-IN" sz="1600" b="0" i="0" dirty="0">
              <a:effectLst/>
              <a:latin typeface="Noto Sans" panose="020B0502040504020204" pitchFamily="34" charset="0"/>
            </a:endParaRPr>
          </a:p>
          <a:p>
            <a:endParaRPr lang="hi-IN" sz="1600" b="0" i="0" dirty="0">
              <a:effectLst/>
              <a:latin typeface="Noto Sans" panose="020B0502040504020204" pitchFamily="34" charset="0"/>
            </a:endParaRPr>
          </a:p>
          <a:p>
            <a:endParaRPr lang="en-IN" sz="1600" dirty="0"/>
          </a:p>
        </p:txBody>
      </p:sp>
    </p:spTree>
    <p:extLst>
      <p:ext uri="{BB962C8B-B14F-4D97-AF65-F5344CB8AC3E}">
        <p14:creationId xmlns:p14="http://schemas.microsoft.com/office/powerpoint/2010/main" val="2562524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21B6-DE9C-4071-BDFE-253A7A2E236D}"/>
              </a:ext>
            </a:extLst>
          </p:cNvPr>
          <p:cNvSpPr>
            <a:spLocks noGrp="1"/>
          </p:cNvSpPr>
          <p:nvPr>
            <p:ph type="title"/>
          </p:nvPr>
        </p:nvSpPr>
        <p:spPr>
          <a:xfrm>
            <a:off x="630936" y="640080"/>
            <a:ext cx="4818888" cy="1481328"/>
          </a:xfrm>
        </p:spPr>
        <p:txBody>
          <a:bodyPr anchor="b">
            <a:normAutofit/>
          </a:bodyPr>
          <a:lstStyle/>
          <a:p>
            <a:r>
              <a:rPr lang="en-IN" sz="3000" b="1" i="0" dirty="0">
                <a:effectLst/>
                <a:latin typeface="Noto Sans" panose="020B0502040504020204" pitchFamily="34" charset="0"/>
              </a:rPr>
              <a:t>E- Waste </a:t>
            </a:r>
            <a:r>
              <a:rPr lang="hi-IN" sz="3000" b="1" i="0" dirty="0">
                <a:effectLst/>
                <a:latin typeface="Noto Sans" panose="020B0502040504020204" pitchFamily="34" charset="0"/>
              </a:rPr>
              <a:t>को कैसे </a:t>
            </a:r>
            <a:r>
              <a:rPr lang="en-IN" sz="3000" b="1" i="0" dirty="0">
                <a:effectLst/>
                <a:latin typeface="Noto Sans" panose="020B0502040504020204" pitchFamily="34" charset="0"/>
              </a:rPr>
              <a:t>Control </a:t>
            </a:r>
            <a:r>
              <a:rPr lang="hi-IN" sz="3000" b="1" i="0" dirty="0">
                <a:effectLst/>
                <a:latin typeface="Noto Sans" panose="020B0502040504020204" pitchFamily="34" charset="0"/>
              </a:rPr>
              <a:t>करें</a:t>
            </a:r>
            <a:br>
              <a:rPr lang="hi-IN" sz="3000" b="1" i="0" dirty="0">
                <a:effectLst/>
                <a:latin typeface="Noto Sans" panose="020B0502040504020204" pitchFamily="34" charset="0"/>
              </a:rPr>
            </a:br>
            <a:endParaRPr lang="en-IN" sz="3000" dirty="0"/>
          </a:p>
        </p:txBody>
      </p:sp>
      <p:sp>
        <p:nvSpPr>
          <p:cNvPr id="3" name="Content Placeholder 2">
            <a:extLst>
              <a:ext uri="{FF2B5EF4-FFF2-40B4-BE49-F238E27FC236}">
                <a16:creationId xmlns:a16="http://schemas.microsoft.com/office/drawing/2014/main" id="{22E0DCC3-F3DF-4CB6-9E17-A9E621BCD644}"/>
              </a:ext>
            </a:extLst>
          </p:cNvPr>
          <p:cNvSpPr>
            <a:spLocks noGrp="1"/>
          </p:cNvSpPr>
          <p:nvPr>
            <p:ph idx="1"/>
          </p:nvPr>
        </p:nvSpPr>
        <p:spPr>
          <a:xfrm>
            <a:off x="323557" y="2660904"/>
            <a:ext cx="5655211" cy="3985046"/>
          </a:xfrm>
        </p:spPr>
        <p:txBody>
          <a:bodyPr anchor="t">
            <a:normAutofit/>
          </a:bodyPr>
          <a:lstStyle/>
          <a:p>
            <a:r>
              <a:rPr lang="en-IN" sz="1500" b="0" i="0" dirty="0">
                <a:effectLst/>
                <a:latin typeface="Noto Sans" panose="020B0502040504020204" pitchFamily="34" charset="0"/>
              </a:rPr>
              <a:t>Electronic Products </a:t>
            </a:r>
            <a:r>
              <a:rPr lang="hi-IN" sz="1500" b="0" i="0" dirty="0">
                <a:effectLst/>
                <a:latin typeface="Noto Sans" panose="020B0502040504020204" pitchFamily="34" charset="0"/>
              </a:rPr>
              <a:t>के </a:t>
            </a:r>
            <a:r>
              <a:rPr lang="en-IN" sz="1500" b="0" i="0" dirty="0">
                <a:effectLst/>
                <a:latin typeface="Noto Sans" panose="020B0502040504020204" pitchFamily="34" charset="0"/>
              </a:rPr>
              <a:t>donation </a:t>
            </a:r>
            <a:r>
              <a:rPr lang="hi-IN" sz="1500" b="0" i="0" dirty="0">
                <a:effectLst/>
                <a:latin typeface="Noto Sans" panose="020B0502040504020204" pitchFamily="34" charset="0"/>
              </a:rPr>
              <a:t>से, हम कोई भी चीज़ का </a:t>
            </a:r>
            <a:r>
              <a:rPr lang="en-IN" sz="1500" b="0" i="0" dirty="0">
                <a:effectLst/>
                <a:latin typeface="Noto Sans" panose="020B0502040504020204" pitchFamily="34" charset="0"/>
              </a:rPr>
              <a:t>reuse </a:t>
            </a:r>
            <a:r>
              <a:rPr lang="hi-IN" sz="1500" b="0" i="0" dirty="0">
                <a:effectLst/>
                <a:latin typeface="Noto Sans" panose="020B0502040504020204" pitchFamily="34" charset="0"/>
              </a:rPr>
              <a:t>कर सकते हैं जिससे की </a:t>
            </a:r>
            <a:r>
              <a:rPr lang="en-IN" sz="1500" b="0" i="0" dirty="0">
                <a:effectLst/>
                <a:latin typeface="Noto Sans" panose="020B0502040504020204" pitchFamily="34" charset="0"/>
              </a:rPr>
              <a:t>pollution </a:t>
            </a:r>
            <a:r>
              <a:rPr lang="hi-IN" sz="1500" b="0" i="0" dirty="0">
                <a:effectLst/>
                <a:latin typeface="Noto Sans" panose="020B0502040504020204" pitchFamily="34" charset="0"/>
              </a:rPr>
              <a:t>को बहुत हद तक रोका जा सकता है. ऐसा इसलिए क्यूंकि हो सकता है की जो चीज़ आप इस्तमाल न कर रहे हों वो किसी दुसरे के लिए बहुत जरुरी हो.</a:t>
            </a:r>
            <a:endParaRPr lang="en-IN" sz="1500" b="0" i="0" dirty="0">
              <a:effectLst/>
              <a:latin typeface="Noto Sans" panose="020B0502040504020204" pitchFamily="34" charset="0"/>
            </a:endParaRPr>
          </a:p>
          <a:p>
            <a:r>
              <a:rPr lang="hi-IN" sz="1500" b="0" i="0" dirty="0">
                <a:effectLst/>
                <a:latin typeface="Noto Sans" panose="020B0502040504020204" pitchFamily="34" charset="0"/>
              </a:rPr>
              <a:t>वैसे </a:t>
            </a:r>
            <a:r>
              <a:rPr lang="en-IN" sz="1500" b="0" i="0" dirty="0">
                <a:effectLst/>
                <a:latin typeface="Noto Sans" panose="020B0502040504020204" pitchFamily="34" charset="0"/>
              </a:rPr>
              <a:t>E-waste recycler </a:t>
            </a:r>
            <a:r>
              <a:rPr lang="hi-IN" sz="1500" b="0" i="0" dirty="0">
                <a:effectLst/>
                <a:latin typeface="Noto Sans" panose="020B0502040504020204" pitchFamily="34" charset="0"/>
              </a:rPr>
              <a:t>तो बहुत है लेकिन उनमें से सही </a:t>
            </a:r>
            <a:r>
              <a:rPr lang="en-IN" sz="1500" b="0" i="0" dirty="0">
                <a:effectLst/>
                <a:latin typeface="Noto Sans" panose="020B0502040504020204" pitchFamily="34" charset="0"/>
              </a:rPr>
              <a:t>recycler </a:t>
            </a:r>
            <a:r>
              <a:rPr lang="hi-IN" sz="1500" b="0" i="0" dirty="0">
                <a:effectLst/>
                <a:latin typeface="Noto Sans" panose="020B0502040504020204" pitchFamily="34" charset="0"/>
              </a:rPr>
              <a:t>का पता लगा पाना थोडा मुस्किल है लेकिन अगर हम </a:t>
            </a:r>
            <a:r>
              <a:rPr lang="en-IN" sz="1500" b="0" i="0" dirty="0">
                <a:effectLst/>
                <a:latin typeface="Noto Sans" panose="020B0502040504020204" pitchFamily="34" charset="0"/>
              </a:rPr>
              <a:t>certified E-waste recycler </a:t>
            </a:r>
            <a:r>
              <a:rPr lang="hi-IN" sz="1500" b="0" i="0" dirty="0">
                <a:effectLst/>
                <a:latin typeface="Noto Sans" panose="020B0502040504020204" pitchFamily="34" charset="0"/>
              </a:rPr>
              <a:t>का इस्तमाल करें तो इससे प्रदुषण बहुत ही कम होगा, और ये हमारे पर्यावरण के लिए </a:t>
            </a:r>
            <a:r>
              <a:rPr lang="en-IN" sz="1500" b="0" i="0" dirty="0">
                <a:effectLst/>
                <a:latin typeface="Noto Sans" panose="020B0502040504020204" pitchFamily="34" charset="0"/>
              </a:rPr>
              <a:t>Safe </a:t>
            </a:r>
            <a:r>
              <a:rPr lang="hi-IN" sz="1500" b="0" i="0" dirty="0">
                <a:effectLst/>
                <a:latin typeface="Noto Sans" panose="020B0502040504020204" pitchFamily="34" charset="0"/>
              </a:rPr>
              <a:t>भी है.</a:t>
            </a:r>
            <a:endParaRPr lang="en-IN" sz="1500" dirty="0">
              <a:latin typeface="Noto Sans" panose="020B0502040504020204" pitchFamily="34" charset="0"/>
            </a:endParaRPr>
          </a:p>
          <a:p>
            <a:r>
              <a:rPr lang="hi-IN" sz="1500" b="0" i="0" dirty="0">
                <a:effectLst/>
                <a:latin typeface="Noto Sans" panose="020B0502040504020204" pitchFamily="34" charset="0"/>
              </a:rPr>
              <a:t>अगर हम सभी मिलकर ये प्रण लें की हम </a:t>
            </a:r>
            <a:r>
              <a:rPr lang="en-IN" sz="1500" b="0" i="0" dirty="0">
                <a:effectLst/>
                <a:latin typeface="Noto Sans" panose="020B0502040504020204" pitchFamily="34" charset="0"/>
              </a:rPr>
              <a:t>E- Waste </a:t>
            </a:r>
            <a:r>
              <a:rPr lang="hi-IN" sz="1500" b="0" i="0" dirty="0">
                <a:effectLst/>
                <a:latin typeface="Noto Sans" panose="020B0502040504020204" pitchFamily="34" charset="0"/>
              </a:rPr>
              <a:t>से अपने </a:t>
            </a:r>
            <a:r>
              <a:rPr lang="en-IN" sz="1500" b="0" i="0" dirty="0">
                <a:effectLst/>
                <a:latin typeface="Noto Sans" panose="020B0502040504020204" pitchFamily="34" charset="0"/>
              </a:rPr>
              <a:t>environment </a:t>
            </a:r>
            <a:r>
              <a:rPr lang="hi-IN" sz="1500" b="0" i="0" dirty="0">
                <a:effectLst/>
                <a:latin typeface="Noto Sans" panose="020B0502040504020204" pitchFamily="34" charset="0"/>
              </a:rPr>
              <a:t>को ख़राब नहीं होने देंगे और इन </a:t>
            </a:r>
            <a:r>
              <a:rPr lang="en-IN" sz="1500" b="0" i="0" dirty="0">
                <a:effectLst/>
                <a:latin typeface="Noto Sans" panose="020B0502040504020204" pitchFamily="34" charset="0"/>
              </a:rPr>
              <a:t>Electronic </a:t>
            </a:r>
            <a:r>
              <a:rPr lang="hi-IN" sz="1500" b="0" i="0" dirty="0">
                <a:effectLst/>
                <a:latin typeface="Noto Sans" panose="020B0502040504020204" pitchFamily="34" charset="0"/>
              </a:rPr>
              <a:t>वस्तुओं का </a:t>
            </a:r>
            <a:r>
              <a:rPr lang="en-IN" sz="1500" b="0" i="0" dirty="0">
                <a:effectLst/>
                <a:latin typeface="Noto Sans" panose="020B0502040504020204" pitchFamily="34" charset="0"/>
              </a:rPr>
              <a:t>judiciously </a:t>
            </a:r>
            <a:r>
              <a:rPr lang="hi-IN" sz="1500" b="0" i="0" dirty="0">
                <a:effectLst/>
                <a:latin typeface="Noto Sans" panose="020B0502040504020204" pitchFamily="34" charset="0"/>
              </a:rPr>
              <a:t>इस्तमाल करेंगे क्यूंकि ये </a:t>
            </a:r>
            <a:r>
              <a:rPr lang="en-IN" sz="1500" b="1" i="0" dirty="0">
                <a:effectLst/>
                <a:latin typeface="Noto Sans" panose="020B0502040504020204" pitchFamily="34" charset="0"/>
              </a:rPr>
              <a:t>E waste</a:t>
            </a:r>
            <a:r>
              <a:rPr lang="en-IN" sz="1500" b="0" i="0" dirty="0">
                <a:effectLst/>
                <a:latin typeface="Noto Sans" panose="020B0502040504020204" pitchFamily="34" charset="0"/>
              </a:rPr>
              <a:t> </a:t>
            </a:r>
            <a:r>
              <a:rPr lang="hi-IN" sz="1500" b="0" i="0" dirty="0">
                <a:effectLst/>
                <a:latin typeface="Noto Sans" panose="020B0502040504020204" pitchFamily="34" charset="0"/>
              </a:rPr>
              <a:t>न केवल हमारे पर्यावरण को दूषित करते हैं बल्कि हमें भी नुकशान पहुंचाते हैं.</a:t>
            </a:r>
            <a:endParaRPr lang="en-IN" sz="1500" dirty="0"/>
          </a:p>
        </p:txBody>
      </p:sp>
      <p:pic>
        <p:nvPicPr>
          <p:cNvPr id="7170" name="Picture 2" descr="Sustainability | Free Full-Text | Determinants of Residents' E-Waste  Recycling Behavioral Intention: A Case Study from Vietnam">
            <a:extLst>
              <a:ext uri="{FF2B5EF4-FFF2-40B4-BE49-F238E27FC236}">
                <a16:creationId xmlns:a16="http://schemas.microsoft.com/office/drawing/2014/main" id="{C9E8CD40-EFCE-4A6D-A926-D0E71F41C9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40080"/>
            <a:ext cx="5985100" cy="575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64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DEEA-8F98-4D9E-B3E2-6D176FE8E782}"/>
              </a:ext>
            </a:extLst>
          </p:cNvPr>
          <p:cNvSpPr>
            <a:spLocks noGrp="1"/>
          </p:cNvSpPr>
          <p:nvPr>
            <p:ph type="title"/>
          </p:nvPr>
        </p:nvSpPr>
        <p:spPr>
          <a:xfrm>
            <a:off x="572493" y="238539"/>
            <a:ext cx="11018520" cy="1434415"/>
          </a:xfrm>
        </p:spPr>
        <p:txBody>
          <a:bodyPr anchor="b">
            <a:normAutofit/>
          </a:bodyPr>
          <a:lstStyle/>
          <a:p>
            <a:r>
              <a:rPr lang="en-IN" sz="4600" b="1" i="0">
                <a:effectLst/>
                <a:latin typeface="Noto Sans" panose="020B0502040504020204" pitchFamily="34" charset="0"/>
              </a:rPr>
              <a:t>Recycling </a:t>
            </a:r>
            <a:r>
              <a:rPr lang="hi-IN" sz="4600" b="1" i="0">
                <a:effectLst/>
                <a:latin typeface="Noto Sans" panose="020B0502040504020204" pitchFamily="34" charset="0"/>
              </a:rPr>
              <a:t>के क्या </a:t>
            </a:r>
            <a:r>
              <a:rPr lang="en-IN" sz="4600" b="1" i="0">
                <a:effectLst/>
                <a:latin typeface="Noto Sans" panose="020B0502040504020204" pitchFamily="34" charset="0"/>
              </a:rPr>
              <a:t>benefits </a:t>
            </a:r>
            <a:r>
              <a:rPr lang="hi-IN" sz="4600" b="1" i="0">
                <a:effectLst/>
                <a:latin typeface="Noto Sans" panose="020B0502040504020204" pitchFamily="34" charset="0"/>
              </a:rPr>
              <a:t>हैं</a:t>
            </a:r>
            <a:br>
              <a:rPr lang="hi-IN" sz="4600" b="1" i="0">
                <a:effectLst/>
                <a:latin typeface="Noto Sans" panose="020B0502040504020204" pitchFamily="34" charset="0"/>
              </a:rPr>
            </a:br>
            <a:endParaRPr lang="en-IN" sz="4600"/>
          </a:p>
        </p:txBody>
      </p:sp>
      <p:sp>
        <p:nvSpPr>
          <p:cNvPr id="3" name="Content Placeholder 2">
            <a:extLst>
              <a:ext uri="{FF2B5EF4-FFF2-40B4-BE49-F238E27FC236}">
                <a16:creationId xmlns:a16="http://schemas.microsoft.com/office/drawing/2014/main" id="{BF594E87-EE4B-4074-8E64-6446ECFE6914}"/>
              </a:ext>
            </a:extLst>
          </p:cNvPr>
          <p:cNvSpPr>
            <a:spLocks noGrp="1"/>
          </p:cNvSpPr>
          <p:nvPr>
            <p:ph idx="1"/>
          </p:nvPr>
        </p:nvSpPr>
        <p:spPr>
          <a:xfrm>
            <a:off x="572493" y="1911493"/>
            <a:ext cx="6713552" cy="4671392"/>
          </a:xfrm>
        </p:spPr>
        <p:txBody>
          <a:bodyPr anchor="t">
            <a:normAutofit fontScale="92500" lnSpcReduction="20000"/>
          </a:bodyPr>
          <a:lstStyle/>
          <a:p>
            <a:r>
              <a:rPr lang="hi-IN" sz="1600" b="0" i="0" dirty="0">
                <a:effectLst/>
                <a:latin typeface="Noto Sans" panose="020B0502040504020204" pitchFamily="34" charset="0"/>
              </a:rPr>
              <a:t>अगर </a:t>
            </a:r>
            <a:r>
              <a:rPr lang="en-IN" sz="1600" b="0" i="0" dirty="0">
                <a:effectLst/>
                <a:latin typeface="Noto Sans" panose="020B0502040504020204" pitchFamily="34" charset="0"/>
              </a:rPr>
              <a:t>Recycling </a:t>
            </a:r>
            <a:r>
              <a:rPr lang="hi-IN" sz="1600" b="0" i="0" dirty="0">
                <a:effectLst/>
                <a:latin typeface="Noto Sans" panose="020B0502040504020204" pitchFamily="34" charset="0"/>
              </a:rPr>
              <a:t>के मदद से इन्हें अच्छे से </a:t>
            </a:r>
            <a:r>
              <a:rPr lang="en-IN" sz="1600" b="0" i="0" dirty="0">
                <a:effectLst/>
                <a:latin typeface="Noto Sans" panose="020B0502040504020204" pitchFamily="34" charset="0"/>
              </a:rPr>
              <a:t>Managed </a:t>
            </a:r>
            <a:r>
              <a:rPr lang="hi-IN" sz="1600" b="0" i="0" dirty="0">
                <a:effectLst/>
                <a:latin typeface="Noto Sans" panose="020B0502040504020204" pitchFamily="34" charset="0"/>
              </a:rPr>
              <a:t>किया जाये तब, </a:t>
            </a:r>
            <a:r>
              <a:rPr lang="en-IN" sz="1600" b="0" i="0" dirty="0">
                <a:effectLst/>
                <a:latin typeface="Noto Sans" panose="020B0502040504020204" pitchFamily="34" charset="0"/>
              </a:rPr>
              <a:t>E-waste </a:t>
            </a:r>
            <a:r>
              <a:rPr lang="hi-IN" sz="1600" b="0" i="0" dirty="0">
                <a:effectLst/>
                <a:latin typeface="Noto Sans" panose="020B0502040504020204" pitchFamily="34" charset="0"/>
              </a:rPr>
              <a:t>हमारे लिए </a:t>
            </a:r>
            <a:r>
              <a:rPr lang="en-IN" sz="1600" b="0" i="0" dirty="0">
                <a:effectLst/>
                <a:latin typeface="Noto Sans" panose="020B0502040504020204" pitchFamily="34" charset="0"/>
              </a:rPr>
              <a:t>raw materials </a:t>
            </a:r>
            <a:r>
              <a:rPr lang="hi-IN" sz="1600" b="0" i="0" dirty="0">
                <a:effectLst/>
                <a:latin typeface="Noto Sans" panose="020B0502040504020204" pitchFamily="34" charset="0"/>
              </a:rPr>
              <a:t>का एक </a:t>
            </a:r>
            <a:r>
              <a:rPr lang="en-IN" sz="1600" b="0" i="0" dirty="0">
                <a:effectLst/>
                <a:latin typeface="Noto Sans" panose="020B0502040504020204" pitchFamily="34" charset="0"/>
              </a:rPr>
              <a:t>secondary source </a:t>
            </a:r>
            <a:r>
              <a:rPr lang="hi-IN" sz="1600" b="0" i="0" dirty="0">
                <a:effectLst/>
                <a:latin typeface="Noto Sans" panose="020B0502040504020204" pitchFamily="34" charset="0"/>
              </a:rPr>
              <a:t>भी बन सकता है और इसके साथ इसके बहुत सारे दुसरे </a:t>
            </a:r>
            <a:r>
              <a:rPr lang="en-IN" sz="1600" b="0" i="0" dirty="0">
                <a:effectLst/>
                <a:latin typeface="Noto Sans" panose="020B0502040504020204" pitchFamily="34" charset="0"/>
              </a:rPr>
              <a:t>benefits </a:t>
            </a:r>
            <a:r>
              <a:rPr lang="hi-IN" sz="1600" b="0" i="0" dirty="0">
                <a:effectLst/>
                <a:latin typeface="Noto Sans" panose="020B0502040504020204" pitchFamily="34" charset="0"/>
              </a:rPr>
              <a:t>भी हैं जैसे की : –</a:t>
            </a:r>
            <a:endParaRPr lang="en-IN" sz="1600" b="0" i="0" dirty="0">
              <a:effectLst/>
              <a:latin typeface="Noto Sans" panose="020B0502040504020204" pitchFamily="34" charset="0"/>
            </a:endParaRPr>
          </a:p>
          <a:p>
            <a:pPr>
              <a:buFont typeface="Arial" panose="020B0604020202020204" pitchFamily="34" charset="0"/>
              <a:buChar char="•"/>
            </a:pPr>
            <a:r>
              <a:rPr lang="en-IN" sz="1600" b="1" i="0" dirty="0">
                <a:effectLst/>
                <a:latin typeface="Noto Sans" panose="020B0502040504020204" pitchFamily="34" charset="0"/>
              </a:rPr>
              <a:t>Economic Benefits</a:t>
            </a:r>
            <a:br>
              <a:rPr lang="en-IN" sz="1600" b="1" i="0" dirty="0">
                <a:effectLst/>
                <a:latin typeface="Noto Sans" panose="020B0502040504020204" pitchFamily="34" charset="0"/>
              </a:rPr>
            </a:br>
            <a:r>
              <a:rPr lang="hi-IN" sz="1600" b="0" i="0" dirty="0">
                <a:effectLst/>
                <a:latin typeface="Noto Sans" panose="020B0502040504020204" pitchFamily="34" charset="0"/>
              </a:rPr>
              <a:t>इन </a:t>
            </a:r>
            <a:r>
              <a:rPr lang="en-IN" sz="1600" b="0" i="0" dirty="0">
                <a:effectLst/>
                <a:latin typeface="Noto Sans" panose="020B0502040504020204" pitchFamily="34" charset="0"/>
              </a:rPr>
              <a:t>recovered materials </a:t>
            </a:r>
            <a:r>
              <a:rPr lang="hi-IN" sz="1600" b="0" i="0" dirty="0">
                <a:effectLst/>
                <a:latin typeface="Noto Sans" panose="020B0502040504020204" pitchFamily="34" charset="0"/>
              </a:rPr>
              <a:t>से हम अच्छा खासा </a:t>
            </a:r>
            <a:r>
              <a:rPr lang="en-IN" sz="1600" b="0" i="0" dirty="0">
                <a:effectLst/>
                <a:latin typeface="Noto Sans" panose="020B0502040504020204" pitchFamily="34" charset="0"/>
              </a:rPr>
              <a:t>Revenue generation </a:t>
            </a:r>
            <a:r>
              <a:rPr lang="hi-IN" sz="1600" b="0" i="0" dirty="0">
                <a:effectLst/>
                <a:latin typeface="Noto Sans" panose="020B0502040504020204" pitchFamily="34" charset="0"/>
              </a:rPr>
              <a:t>कर सकते हैं.</a:t>
            </a:r>
          </a:p>
          <a:p>
            <a:pPr>
              <a:buFont typeface="Arial" panose="020B0604020202020204" pitchFamily="34" charset="0"/>
              <a:buChar char="•"/>
            </a:pPr>
            <a:r>
              <a:rPr lang="en-IN" sz="1600" b="1" i="0" dirty="0">
                <a:effectLst/>
                <a:latin typeface="Noto Sans" panose="020B0502040504020204" pitchFamily="34" charset="0"/>
              </a:rPr>
              <a:t>Environmental Benefits</a:t>
            </a:r>
            <a:br>
              <a:rPr lang="en-IN" sz="1600" b="1" i="0" dirty="0">
                <a:effectLst/>
                <a:latin typeface="Noto Sans" panose="020B0502040504020204" pitchFamily="34" charset="0"/>
              </a:rPr>
            </a:br>
            <a:r>
              <a:rPr lang="hi-IN" sz="1600" b="0" i="0" dirty="0">
                <a:effectLst/>
                <a:latin typeface="Noto Sans" panose="020B0502040504020204" pitchFamily="34" charset="0"/>
              </a:rPr>
              <a:t>इससे बहुत हद तक </a:t>
            </a:r>
            <a:r>
              <a:rPr lang="en-IN" sz="1600" b="0" i="0" dirty="0">
                <a:effectLst/>
                <a:latin typeface="Noto Sans" panose="020B0502040504020204" pitchFamily="34" charset="0"/>
              </a:rPr>
              <a:t>Natural resource </a:t>
            </a:r>
            <a:r>
              <a:rPr lang="hi-IN" sz="1600" b="0" i="0" dirty="0">
                <a:effectLst/>
                <a:latin typeface="Noto Sans" panose="020B0502040504020204" pitchFamily="34" charset="0"/>
              </a:rPr>
              <a:t>का </a:t>
            </a:r>
            <a:r>
              <a:rPr lang="en-IN" sz="1600" b="0" i="0" dirty="0">
                <a:effectLst/>
                <a:latin typeface="Noto Sans" panose="020B0502040504020204" pitchFamily="34" charset="0"/>
              </a:rPr>
              <a:t>conservation </a:t>
            </a:r>
            <a:r>
              <a:rPr lang="hi-IN" sz="1600" b="0" i="0" dirty="0">
                <a:effectLst/>
                <a:latin typeface="Noto Sans" panose="020B0502040504020204" pitchFamily="34" charset="0"/>
              </a:rPr>
              <a:t>भी हो सकता है और इसके साथ </a:t>
            </a:r>
            <a:r>
              <a:rPr lang="en-IN" sz="1600" b="0" i="0" dirty="0">
                <a:effectLst/>
                <a:latin typeface="Noto Sans" panose="020B0502040504020204" pitchFamily="34" charset="0"/>
              </a:rPr>
              <a:t>environmental pollution </a:t>
            </a:r>
            <a:r>
              <a:rPr lang="hi-IN" sz="1600" b="0" i="0" dirty="0">
                <a:effectLst/>
                <a:latin typeface="Noto Sans" panose="020B0502040504020204" pitchFamily="34" charset="0"/>
              </a:rPr>
              <a:t>में काफी हद तक कमी भी लायी जा सकती है.</a:t>
            </a:r>
          </a:p>
          <a:p>
            <a:pPr>
              <a:buFont typeface="Arial" panose="020B0604020202020204" pitchFamily="34" charset="0"/>
              <a:buChar char="•"/>
            </a:pPr>
            <a:r>
              <a:rPr lang="en-IN" sz="1600" b="1" i="0" dirty="0">
                <a:effectLst/>
                <a:latin typeface="Noto Sans" panose="020B0502040504020204" pitchFamily="34" charset="0"/>
              </a:rPr>
              <a:t>Social Benefits</a:t>
            </a:r>
            <a:br>
              <a:rPr lang="en-IN" sz="1600" b="1" i="0" dirty="0">
                <a:effectLst/>
                <a:latin typeface="Noto Sans" panose="020B0502040504020204" pitchFamily="34" charset="0"/>
              </a:rPr>
            </a:br>
            <a:r>
              <a:rPr lang="hi-IN" sz="1600" b="0" i="0" dirty="0">
                <a:effectLst/>
                <a:latin typeface="Noto Sans" panose="020B0502040504020204" pitchFamily="34" charset="0"/>
              </a:rPr>
              <a:t>ऐसे </a:t>
            </a:r>
            <a:r>
              <a:rPr lang="en-IN" sz="1600" b="0" i="0" dirty="0">
                <a:effectLst/>
                <a:latin typeface="Noto Sans" panose="020B0502040504020204" pitchFamily="34" charset="0"/>
              </a:rPr>
              <a:t>recycling process </a:t>
            </a:r>
            <a:r>
              <a:rPr lang="hi-IN" sz="1600" b="0" i="0" dirty="0">
                <a:effectLst/>
                <a:latin typeface="Noto Sans" panose="020B0502040504020204" pitchFamily="34" charset="0"/>
              </a:rPr>
              <a:t>के लिए </a:t>
            </a:r>
            <a:r>
              <a:rPr lang="en-IN" sz="1600" b="0" i="0" dirty="0">
                <a:effectLst/>
                <a:latin typeface="Noto Sans" panose="020B0502040504020204" pitchFamily="34" charset="0"/>
              </a:rPr>
              <a:t>human labour </a:t>
            </a:r>
            <a:r>
              <a:rPr lang="hi-IN" sz="1600" b="0" i="0" dirty="0">
                <a:effectLst/>
                <a:latin typeface="Noto Sans" panose="020B0502040504020204" pitchFamily="34" charset="0"/>
              </a:rPr>
              <a:t>की भी जरुरत पड़ती है जिससे की </a:t>
            </a:r>
            <a:r>
              <a:rPr lang="en-IN" sz="1600" b="0" i="0" dirty="0">
                <a:effectLst/>
                <a:latin typeface="Noto Sans" panose="020B0502040504020204" pitchFamily="34" charset="0"/>
              </a:rPr>
              <a:t>Employment generation </a:t>
            </a:r>
            <a:r>
              <a:rPr lang="hi-IN" sz="1600" b="0" i="0" dirty="0">
                <a:effectLst/>
                <a:latin typeface="Noto Sans" panose="020B0502040504020204" pitchFamily="34" charset="0"/>
              </a:rPr>
              <a:t>हो सकता है.</a:t>
            </a:r>
          </a:p>
          <a:p>
            <a:r>
              <a:rPr lang="hi-IN" sz="1600" b="1" i="0" dirty="0">
                <a:effectLst/>
                <a:latin typeface="Noto Sans" panose="020B0502040504020204" pitchFamily="34" charset="0"/>
              </a:rPr>
              <a:t>हमें </a:t>
            </a:r>
            <a:r>
              <a:rPr lang="en-IN" sz="1600" b="1" i="0" dirty="0">
                <a:effectLst/>
                <a:latin typeface="Noto Sans" panose="020B0502040504020204" pitchFamily="34" charset="0"/>
              </a:rPr>
              <a:t>Recycle </a:t>
            </a:r>
            <a:r>
              <a:rPr lang="hi-IN" sz="1600" b="1" i="0" dirty="0">
                <a:effectLst/>
                <a:latin typeface="Noto Sans" panose="020B0502040504020204" pitchFamily="34" charset="0"/>
              </a:rPr>
              <a:t>क्यूँ करना चाहिए?</a:t>
            </a:r>
          </a:p>
          <a:p>
            <a:pPr>
              <a:buFont typeface="Arial" panose="020B0604020202020204" pitchFamily="34" charset="0"/>
              <a:buChar char="•"/>
            </a:pPr>
            <a:r>
              <a:rPr lang="hi-IN" sz="1600" b="0" i="0" dirty="0">
                <a:effectLst/>
                <a:latin typeface="Noto Sans" panose="020B0502040504020204" pitchFamily="34" charset="0"/>
              </a:rPr>
              <a:t>इस धरती के </a:t>
            </a:r>
            <a:r>
              <a:rPr lang="en-IN" sz="1600" b="1" i="0" dirty="0">
                <a:effectLst/>
                <a:latin typeface="Noto Sans" panose="020B0502040504020204" pitchFamily="34" charset="0"/>
              </a:rPr>
              <a:t>Natural resources</a:t>
            </a:r>
            <a:r>
              <a:rPr lang="en-IN" sz="1600" b="0" i="0" dirty="0">
                <a:effectLst/>
                <a:latin typeface="Noto Sans" panose="020B0502040504020204" pitchFamily="34" charset="0"/>
              </a:rPr>
              <a:t> </a:t>
            </a:r>
            <a:r>
              <a:rPr lang="hi-IN" sz="1600" b="0" i="0" dirty="0">
                <a:effectLst/>
                <a:latin typeface="Noto Sans" panose="020B0502040504020204" pitchFamily="34" charset="0"/>
              </a:rPr>
              <a:t>पूरी तरह से </a:t>
            </a:r>
            <a:r>
              <a:rPr lang="en-IN" sz="1600" b="0" i="0" dirty="0">
                <a:effectLst/>
                <a:latin typeface="Noto Sans" panose="020B0502040504020204" pitchFamily="34" charset="0"/>
              </a:rPr>
              <a:t>limited </a:t>
            </a:r>
            <a:r>
              <a:rPr lang="hi-IN" sz="1600" b="0" i="0" dirty="0">
                <a:effectLst/>
                <a:latin typeface="Noto Sans" panose="020B0502040504020204" pitchFamily="34" charset="0"/>
              </a:rPr>
              <a:t>हैं और इसलिए हमें ये ध्यान देना चाहिए की हम इसे </a:t>
            </a:r>
            <a:r>
              <a:rPr lang="en-IN" sz="1600" b="0" i="0" dirty="0">
                <a:effectLst/>
                <a:latin typeface="Noto Sans" panose="020B0502040504020204" pitchFamily="34" charset="0"/>
              </a:rPr>
              <a:t>preserve </a:t>
            </a:r>
            <a:r>
              <a:rPr lang="hi-IN" sz="1600" b="0" i="0" dirty="0">
                <a:effectLst/>
                <a:latin typeface="Noto Sans" panose="020B0502040504020204" pitchFamily="34" charset="0"/>
              </a:rPr>
              <a:t>करें और इसका </a:t>
            </a:r>
            <a:r>
              <a:rPr lang="en-IN" sz="1600" b="0" i="0" dirty="0">
                <a:effectLst/>
                <a:latin typeface="Noto Sans" panose="020B0502040504020204" pitchFamily="34" charset="0"/>
              </a:rPr>
              <a:t>carefully </a:t>
            </a:r>
            <a:r>
              <a:rPr lang="hi-IN" sz="1600" b="0" i="0" dirty="0">
                <a:effectLst/>
                <a:latin typeface="Noto Sans" panose="020B0502040504020204" pitchFamily="34" charset="0"/>
              </a:rPr>
              <a:t>इस्तमाल करें.</a:t>
            </a:r>
          </a:p>
          <a:p>
            <a:pPr>
              <a:buFont typeface="Arial" panose="020B0604020202020204" pitchFamily="34" charset="0"/>
              <a:buChar char="•"/>
            </a:pPr>
            <a:r>
              <a:rPr lang="hi-IN" sz="1600" b="0" i="0" dirty="0">
                <a:effectLst/>
                <a:latin typeface="Noto Sans" panose="020B0502040504020204" pitchFamily="34" charset="0"/>
              </a:rPr>
              <a:t>इससे हम </a:t>
            </a:r>
            <a:r>
              <a:rPr lang="en-IN" sz="1600" b="0" i="0" dirty="0">
                <a:effectLst/>
                <a:latin typeface="Noto Sans" panose="020B0502040504020204" pitchFamily="34" charset="0"/>
              </a:rPr>
              <a:t>Landfill </a:t>
            </a:r>
            <a:r>
              <a:rPr lang="hi-IN" sz="1600" b="0" i="0" dirty="0">
                <a:effectLst/>
                <a:latin typeface="Noto Sans" panose="020B0502040504020204" pitchFamily="34" charset="0"/>
              </a:rPr>
              <a:t>होने से रोक सकते हैं.</a:t>
            </a:r>
          </a:p>
          <a:p>
            <a:pPr>
              <a:buFont typeface="Arial" panose="020B0604020202020204" pitchFamily="34" charset="0"/>
              <a:buChar char="•"/>
            </a:pPr>
            <a:r>
              <a:rPr lang="hi-IN" sz="1600" b="0" i="0" dirty="0">
                <a:effectLst/>
                <a:latin typeface="Noto Sans" panose="020B0502040504020204" pitchFamily="34" charset="0"/>
              </a:rPr>
              <a:t>इससे हम अपने धरती को वायु, जल और स्थल प्रदुषण से रोक सकते हैं.</a:t>
            </a:r>
          </a:p>
          <a:p>
            <a:pPr>
              <a:buFont typeface="Arial" panose="020B0604020202020204" pitchFamily="34" charset="0"/>
              <a:buChar char="•"/>
            </a:pPr>
            <a:r>
              <a:rPr lang="hi-IN" sz="1600" b="0" i="0" dirty="0">
                <a:effectLst/>
                <a:latin typeface="Noto Sans" panose="020B0502040504020204" pitchFamily="34" charset="0"/>
              </a:rPr>
              <a:t>इसके अलावा इससे </a:t>
            </a:r>
            <a:r>
              <a:rPr lang="en-IN" sz="1600" b="1" i="0" dirty="0">
                <a:effectLst/>
                <a:latin typeface="Noto Sans" panose="020B0502040504020204" pitchFamily="34" charset="0"/>
              </a:rPr>
              <a:t>Employment opportunity</a:t>
            </a:r>
            <a:r>
              <a:rPr lang="en-IN" sz="1600" b="0" i="0" dirty="0">
                <a:effectLst/>
                <a:latin typeface="Noto Sans" panose="020B0502040504020204" pitchFamily="34" charset="0"/>
              </a:rPr>
              <a:t> </a:t>
            </a:r>
            <a:r>
              <a:rPr lang="hi-IN" sz="1600" b="0" i="0" dirty="0">
                <a:effectLst/>
                <a:latin typeface="Noto Sans" panose="020B0502040504020204" pitchFamily="34" charset="0"/>
              </a:rPr>
              <a:t>भी पैदा होती है.</a:t>
            </a:r>
          </a:p>
          <a:p>
            <a:endParaRPr lang="en-IN" sz="1600" dirty="0"/>
          </a:p>
        </p:txBody>
      </p:sp>
      <p:pic>
        <p:nvPicPr>
          <p:cNvPr id="8194" name="Picture 2" descr="E-Waste: Causes, Concerns and Management - ClearIAS">
            <a:extLst>
              <a:ext uri="{FF2B5EF4-FFF2-40B4-BE49-F238E27FC236}">
                <a16:creationId xmlns:a16="http://schemas.microsoft.com/office/drawing/2014/main" id="{F41D0CE3-F3B0-4E4B-9100-99BE7D498B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01" t="8053" r="26851" b="12000"/>
          <a:stretch/>
        </p:blipFill>
        <p:spPr bwMode="auto">
          <a:xfrm>
            <a:off x="7675658" y="1911493"/>
            <a:ext cx="3941064" cy="431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51842-956B-4AEC-807D-227E00153BA9}"/>
              </a:ext>
            </a:extLst>
          </p:cNvPr>
          <p:cNvPicPr>
            <a:picLocks noChangeAspect="1"/>
          </p:cNvPicPr>
          <p:nvPr/>
        </p:nvPicPr>
        <p:blipFill>
          <a:blip r:embed="rId2"/>
          <a:stretch>
            <a:fillRect/>
          </a:stretch>
        </p:blipFill>
        <p:spPr>
          <a:xfrm>
            <a:off x="636283" y="1118623"/>
            <a:ext cx="5416117" cy="3877447"/>
          </a:xfrm>
          <a:prstGeom prst="rect">
            <a:avLst/>
          </a:prstGeom>
        </p:spPr>
      </p:pic>
      <p:pic>
        <p:nvPicPr>
          <p:cNvPr id="5" name="Picture 4">
            <a:extLst>
              <a:ext uri="{FF2B5EF4-FFF2-40B4-BE49-F238E27FC236}">
                <a16:creationId xmlns:a16="http://schemas.microsoft.com/office/drawing/2014/main" id="{93344DE5-13B9-4A01-A1B5-151831B3A736}"/>
              </a:ext>
            </a:extLst>
          </p:cNvPr>
          <p:cNvPicPr>
            <a:picLocks noChangeAspect="1"/>
          </p:cNvPicPr>
          <p:nvPr/>
        </p:nvPicPr>
        <p:blipFill>
          <a:blip r:embed="rId3"/>
          <a:stretch>
            <a:fillRect/>
          </a:stretch>
        </p:blipFill>
        <p:spPr>
          <a:xfrm>
            <a:off x="6052401" y="1118622"/>
            <a:ext cx="5979676" cy="4406087"/>
          </a:xfrm>
          <a:prstGeom prst="rect">
            <a:avLst/>
          </a:prstGeom>
        </p:spPr>
      </p:pic>
    </p:spTree>
    <p:extLst>
      <p:ext uri="{BB962C8B-B14F-4D97-AF65-F5344CB8AC3E}">
        <p14:creationId xmlns:p14="http://schemas.microsoft.com/office/powerpoint/2010/main" val="49376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7A02-F6BF-457E-AD5A-74C19C885502}"/>
              </a:ext>
            </a:extLst>
          </p:cNvPr>
          <p:cNvSpPr>
            <a:spLocks noGrp="1"/>
          </p:cNvSpPr>
          <p:nvPr>
            <p:ph type="title"/>
          </p:nvPr>
        </p:nvSpPr>
        <p:spPr>
          <a:xfrm>
            <a:off x="838200" y="365125"/>
            <a:ext cx="10515600" cy="1026353"/>
          </a:xfrm>
        </p:spPr>
        <p:txBody>
          <a:bodyPr>
            <a:noAutofit/>
          </a:bodyPr>
          <a:lstStyle/>
          <a:p>
            <a:r>
              <a:rPr lang="en-US" sz="3200" b="0" i="0" dirty="0">
                <a:solidFill>
                  <a:srgbClr val="191919"/>
                </a:solidFill>
                <a:effectLst/>
                <a:latin typeface="Amasis MT Pro Black" panose="02040A04050005020304" pitchFamily="18" charset="0"/>
              </a:rPr>
              <a:t>What is the Draft Notification for Electronic Waste Management?</a:t>
            </a:r>
            <a:br>
              <a:rPr lang="en-US" sz="3200" b="0" i="0" dirty="0">
                <a:solidFill>
                  <a:srgbClr val="191919"/>
                </a:solidFill>
                <a:effectLst/>
                <a:latin typeface="Amasis MT Pro Black" panose="02040A04050005020304" pitchFamily="18" charset="0"/>
              </a:rPr>
            </a:br>
            <a:endParaRPr lang="en-IN" sz="32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DE5E1162-C01C-4623-BA11-3D09A73E8B1E}"/>
              </a:ext>
            </a:extLst>
          </p:cNvPr>
          <p:cNvSpPr>
            <a:spLocks noGrp="1"/>
          </p:cNvSpPr>
          <p:nvPr>
            <p:ph idx="1"/>
          </p:nvPr>
        </p:nvSpPr>
        <p:spPr>
          <a:xfrm>
            <a:off x="838200" y="1232454"/>
            <a:ext cx="10515600" cy="5406886"/>
          </a:xfrm>
        </p:spPr>
        <p:txBody>
          <a:bodyPr>
            <a:normAutofit lnSpcReduction="10000"/>
          </a:bodyPr>
          <a:lstStyle/>
          <a:p>
            <a:pPr algn="just">
              <a:buFont typeface="Arial" panose="020B0604020202020204" pitchFamily="34" charset="0"/>
              <a:buChar char="•"/>
            </a:pPr>
            <a:r>
              <a:rPr lang="en-US" sz="1600" b="1" i="0" dirty="0">
                <a:solidFill>
                  <a:srgbClr val="474747"/>
                </a:solidFill>
                <a:effectLst/>
                <a:latin typeface="Roboto" panose="02000000000000000000" pitchFamily="2" charset="0"/>
              </a:rPr>
              <a:t>Electronic Goods Covered:</a:t>
            </a:r>
            <a:r>
              <a:rPr lang="en-US" sz="1600" b="0" i="0" dirty="0">
                <a:solidFill>
                  <a:srgbClr val="474747"/>
                </a:solidFill>
                <a:effectLst/>
                <a:latin typeface="Roboto" panose="02000000000000000000" pitchFamily="2" charset="0"/>
              </a:rPr>
              <a:t> A wide range of electronic goods, including laptops, landline and mobile phones, cameras, recorders, music systems, microwaves, refrigerators and medical equipment have been specified in the notification.</a:t>
            </a:r>
          </a:p>
          <a:p>
            <a:pPr algn="just">
              <a:buFont typeface="Arial" panose="020B0604020202020204" pitchFamily="34" charset="0"/>
              <a:buChar char="•"/>
            </a:pPr>
            <a:r>
              <a:rPr lang="en-US" sz="1600" b="1" i="0" dirty="0">
                <a:solidFill>
                  <a:srgbClr val="474747"/>
                </a:solidFill>
                <a:effectLst/>
                <a:latin typeface="Roboto" panose="02000000000000000000" pitchFamily="2" charset="0"/>
              </a:rPr>
              <a:t>E-Waste Collection Target:</a:t>
            </a:r>
            <a:r>
              <a:rPr lang="en-US" sz="1600" b="0" i="0" dirty="0">
                <a:solidFill>
                  <a:srgbClr val="474747"/>
                </a:solidFill>
                <a:effectLst/>
                <a:latin typeface="Roboto" panose="02000000000000000000" pitchFamily="2" charset="0"/>
              </a:rPr>
              <a:t> Consumer goods companies and makers of electronics goods have to ensure at least 60% of their electronic waste is collected and recycled by 2023 with targets to increase them to 70% and 80% in 2024 and 2025, respectively.</a:t>
            </a:r>
          </a:p>
          <a:p>
            <a:pPr marL="742950" lvl="1" indent="-285750" algn="just">
              <a:buFont typeface="Arial" panose="020B0604020202020204" pitchFamily="34" charset="0"/>
              <a:buChar char="•"/>
            </a:pPr>
            <a:r>
              <a:rPr lang="en-US" sz="1400" b="0" i="0" dirty="0">
                <a:solidFill>
                  <a:srgbClr val="474747"/>
                </a:solidFill>
                <a:effectLst/>
                <a:latin typeface="Roboto" panose="02000000000000000000" pitchFamily="2" charset="0"/>
              </a:rPr>
              <a:t>Companies will have to</a:t>
            </a:r>
            <a:r>
              <a:rPr lang="en-US" sz="1400" b="1" i="0" dirty="0">
                <a:solidFill>
                  <a:srgbClr val="474747"/>
                </a:solidFill>
                <a:effectLst/>
                <a:latin typeface="Roboto" panose="02000000000000000000" pitchFamily="2" charset="0"/>
              </a:rPr>
              <a:t> register on an online portal</a:t>
            </a:r>
            <a:r>
              <a:rPr lang="en-US" sz="1400" b="0" i="0" dirty="0">
                <a:solidFill>
                  <a:srgbClr val="474747"/>
                </a:solidFill>
                <a:effectLst/>
                <a:latin typeface="Roboto" panose="02000000000000000000" pitchFamily="2" charset="0"/>
              </a:rPr>
              <a:t> and specify their annual production and e-waste collection targets.</a:t>
            </a:r>
          </a:p>
          <a:p>
            <a:pPr algn="just">
              <a:buFont typeface="Arial" panose="020B0604020202020204" pitchFamily="34" charset="0"/>
              <a:buChar char="•"/>
            </a:pPr>
            <a:r>
              <a:rPr lang="en-US" sz="1600" b="1" i="0" dirty="0">
                <a:solidFill>
                  <a:srgbClr val="474747"/>
                </a:solidFill>
                <a:effectLst/>
                <a:latin typeface="Roboto" panose="02000000000000000000" pitchFamily="2" charset="0"/>
              </a:rPr>
              <a:t>EPR Certificates:</a:t>
            </a:r>
            <a:r>
              <a:rPr lang="en-US" sz="1600" b="0" i="0" dirty="0">
                <a:solidFill>
                  <a:srgbClr val="474747"/>
                </a:solidFill>
                <a:effectLst/>
                <a:latin typeface="Roboto" panose="02000000000000000000" pitchFamily="2" charset="0"/>
              </a:rPr>
              <a:t> The rules bring into effect </a:t>
            </a:r>
            <a:r>
              <a:rPr lang="en-US" sz="1600" b="1" i="0" dirty="0">
                <a:solidFill>
                  <a:srgbClr val="474747"/>
                </a:solidFill>
                <a:effectLst/>
                <a:latin typeface="Roboto" panose="02000000000000000000" pitchFamily="2" charset="0"/>
              </a:rPr>
              <a:t>a system of trading in certificates, akin to carbon credits, that will allow companies to temporarily bridge shortfalls</a:t>
            </a:r>
            <a:r>
              <a:rPr lang="en-US" sz="1600" b="0" i="0" dirty="0">
                <a:solidFill>
                  <a:srgbClr val="474747"/>
                </a:solidFill>
                <a:effectLst/>
                <a:latin typeface="Roboto" panose="02000000000000000000" pitchFamily="2" charset="0"/>
              </a:rPr>
              <a:t>.</a:t>
            </a:r>
          </a:p>
          <a:p>
            <a:pPr marL="742950" lvl="1" indent="-285750" algn="just">
              <a:buFont typeface="Arial" panose="020B0604020202020204" pitchFamily="34" charset="0"/>
              <a:buChar char="•"/>
            </a:pPr>
            <a:r>
              <a:rPr lang="en-US" sz="1400" b="0" i="0" dirty="0">
                <a:solidFill>
                  <a:srgbClr val="474747"/>
                </a:solidFill>
                <a:effectLst/>
                <a:latin typeface="Roboto" panose="02000000000000000000" pitchFamily="2" charset="0"/>
              </a:rPr>
              <a:t>The rules lay out a system of companies securing</a:t>
            </a:r>
            <a:r>
              <a:rPr lang="en-US" sz="1400" b="1" i="0" u="none" strike="noStrike" dirty="0">
                <a:solidFill>
                  <a:srgbClr val="FF5353"/>
                </a:solidFill>
                <a:effectLst/>
                <a:latin typeface="Roboto" panose="02000000000000000000" pitchFamily="2" charset="0"/>
              </a:rPr>
              <a:t> Extended Producer Responsibility (EPR) certificates.</a:t>
            </a:r>
            <a:endParaRPr lang="en-US" sz="1400" b="0" i="0" dirty="0">
              <a:solidFill>
                <a:srgbClr val="474747"/>
              </a:solidFill>
              <a:effectLst/>
              <a:latin typeface="Roboto" panose="02000000000000000000" pitchFamily="2" charset="0"/>
            </a:endParaRPr>
          </a:p>
          <a:p>
            <a:pPr marL="742950" lvl="1" indent="-285750" algn="just">
              <a:buFont typeface="Arial" panose="020B0604020202020204" pitchFamily="34" charset="0"/>
              <a:buChar char="•"/>
            </a:pPr>
            <a:r>
              <a:rPr lang="en-US" sz="1400" b="0" i="0" dirty="0">
                <a:solidFill>
                  <a:srgbClr val="474747"/>
                </a:solidFill>
                <a:effectLst/>
                <a:latin typeface="Roboto" panose="02000000000000000000" pitchFamily="2" charset="0"/>
              </a:rPr>
              <a:t>These certificates </a:t>
            </a:r>
            <a:r>
              <a:rPr lang="en-US" sz="1400" b="1" i="0" dirty="0">
                <a:solidFill>
                  <a:srgbClr val="474747"/>
                </a:solidFill>
                <a:effectLst/>
                <a:latin typeface="Roboto" panose="02000000000000000000" pitchFamily="2" charset="0"/>
              </a:rPr>
              <a:t>certify the quantity of e-waste collected and recycled in a particular year by a company and an </a:t>
            </a:r>
            <a:r>
              <a:rPr lang="en-US" sz="1400" b="1" i="0" dirty="0" err="1">
                <a:solidFill>
                  <a:srgbClr val="474747"/>
                </a:solidFill>
                <a:effectLst/>
                <a:latin typeface="Roboto" panose="02000000000000000000" pitchFamily="2" charset="0"/>
              </a:rPr>
              <a:t>organisation</a:t>
            </a:r>
            <a:r>
              <a:rPr lang="en-US" sz="1400" b="0" i="0" dirty="0">
                <a:solidFill>
                  <a:srgbClr val="474747"/>
                </a:solidFill>
                <a:effectLst/>
                <a:latin typeface="Roboto" panose="02000000000000000000" pitchFamily="2" charset="0"/>
              </a:rPr>
              <a:t> may sell surplus quantities to another company to help it meet its obligations.</a:t>
            </a:r>
          </a:p>
          <a:p>
            <a:pPr algn="just">
              <a:buFont typeface="Arial" panose="020B0604020202020204" pitchFamily="34" charset="0"/>
              <a:buChar char="•"/>
            </a:pPr>
            <a:r>
              <a:rPr lang="en-US" sz="1600" b="1" i="0" dirty="0">
                <a:solidFill>
                  <a:srgbClr val="474747"/>
                </a:solidFill>
                <a:effectLst/>
                <a:latin typeface="Roboto" panose="02000000000000000000" pitchFamily="2" charset="0"/>
              </a:rPr>
              <a:t>Focus on Circular Economy:</a:t>
            </a:r>
            <a:r>
              <a:rPr lang="en-US" sz="1600" b="0" i="0" dirty="0">
                <a:solidFill>
                  <a:srgbClr val="474747"/>
                </a:solidFill>
                <a:effectLst/>
                <a:latin typeface="Roboto" panose="02000000000000000000" pitchFamily="2" charset="0"/>
              </a:rPr>
              <a:t> New Rules emphasizes on the EPR, recycling and trading.</a:t>
            </a:r>
          </a:p>
          <a:p>
            <a:pPr marL="742950" lvl="1" indent="-285750" algn="just">
              <a:buFont typeface="Arial" panose="020B0604020202020204" pitchFamily="34" charset="0"/>
              <a:buChar char="•"/>
            </a:pPr>
            <a:r>
              <a:rPr lang="en-US" sz="1400" b="0" i="0" dirty="0">
                <a:solidFill>
                  <a:srgbClr val="474747"/>
                </a:solidFill>
                <a:effectLst/>
                <a:latin typeface="Roboto" panose="02000000000000000000" pitchFamily="2" charset="0"/>
              </a:rPr>
              <a:t>This follows from the government’s objective to promote a</a:t>
            </a:r>
            <a:r>
              <a:rPr lang="en-US" sz="1400" b="1" i="0" u="none" strike="noStrike" dirty="0">
                <a:solidFill>
                  <a:srgbClr val="FF5353"/>
                </a:solidFill>
                <a:effectLst/>
                <a:latin typeface="Roboto" panose="02000000000000000000" pitchFamily="2" charset="0"/>
              </a:rPr>
              <a:t> Circular Economy.</a:t>
            </a:r>
            <a:endParaRPr lang="en-US" sz="1400" b="0" i="0" dirty="0">
              <a:solidFill>
                <a:srgbClr val="474747"/>
              </a:solidFill>
              <a:effectLst/>
              <a:latin typeface="Roboto" panose="02000000000000000000" pitchFamily="2" charset="0"/>
            </a:endParaRPr>
          </a:p>
          <a:p>
            <a:pPr algn="just">
              <a:buFont typeface="Arial" panose="020B0604020202020204" pitchFamily="34" charset="0"/>
              <a:buChar char="•"/>
            </a:pPr>
            <a:r>
              <a:rPr lang="en-US" sz="1600" b="1" i="0" dirty="0">
                <a:solidFill>
                  <a:srgbClr val="474747"/>
                </a:solidFill>
                <a:effectLst/>
                <a:latin typeface="Roboto" panose="02000000000000000000" pitchFamily="2" charset="0"/>
              </a:rPr>
              <a:t>Penalty</a:t>
            </a:r>
            <a:r>
              <a:rPr lang="en-US" sz="1600" b="0" i="0" dirty="0">
                <a:solidFill>
                  <a:srgbClr val="474747"/>
                </a:solidFill>
                <a:effectLst/>
                <a:latin typeface="Roboto" panose="02000000000000000000" pitchFamily="2" charset="0"/>
              </a:rPr>
              <a:t>: Companies that</a:t>
            </a:r>
            <a:r>
              <a:rPr lang="en-US" sz="1600" b="1" i="0" dirty="0">
                <a:solidFill>
                  <a:srgbClr val="474747"/>
                </a:solidFill>
                <a:effectLst/>
                <a:latin typeface="Roboto" panose="02000000000000000000" pitchFamily="2" charset="0"/>
              </a:rPr>
              <a:t> don’t meet their annual targets will have to pay a fine or an ‘environmental compensation’</a:t>
            </a:r>
            <a:r>
              <a:rPr lang="en-US" sz="1600" b="0" i="0" dirty="0">
                <a:solidFill>
                  <a:srgbClr val="474747"/>
                </a:solidFill>
                <a:effectLst/>
                <a:latin typeface="Roboto" panose="02000000000000000000" pitchFamily="2" charset="0"/>
              </a:rPr>
              <a:t> but the draft </a:t>
            </a:r>
            <a:r>
              <a:rPr lang="en-US" sz="1600" b="1" i="0" dirty="0">
                <a:solidFill>
                  <a:srgbClr val="474747"/>
                </a:solidFill>
                <a:effectLst/>
                <a:latin typeface="Roboto" panose="02000000000000000000" pitchFamily="2" charset="0"/>
              </a:rPr>
              <a:t>doesn’t specify the quantum of these fines.</a:t>
            </a:r>
            <a:endParaRPr lang="en-US" sz="1600" b="0" i="0" dirty="0">
              <a:solidFill>
                <a:srgbClr val="474747"/>
              </a:solidFill>
              <a:effectLst/>
              <a:latin typeface="Roboto" panose="02000000000000000000" pitchFamily="2" charset="0"/>
            </a:endParaRPr>
          </a:p>
          <a:p>
            <a:pPr algn="just">
              <a:buFont typeface="Arial" panose="020B0604020202020204" pitchFamily="34" charset="0"/>
              <a:buChar char="•"/>
            </a:pPr>
            <a:r>
              <a:rPr lang="en-US" sz="1600" b="1" i="0" dirty="0">
                <a:solidFill>
                  <a:srgbClr val="474747"/>
                </a:solidFill>
                <a:effectLst/>
                <a:latin typeface="Roboto" panose="02000000000000000000" pitchFamily="2" charset="0"/>
              </a:rPr>
              <a:t>Implementing Authority:</a:t>
            </a:r>
            <a:r>
              <a:rPr lang="en-US" sz="1600" b="0" i="0" dirty="0">
                <a:solidFill>
                  <a:srgbClr val="474747"/>
                </a:solidFill>
                <a:effectLst/>
                <a:latin typeface="Roboto" panose="02000000000000000000" pitchFamily="2" charset="0"/>
              </a:rPr>
              <a:t> The </a:t>
            </a:r>
            <a:r>
              <a:rPr lang="en-US" sz="1600" b="1" i="0" u="none" strike="noStrike" dirty="0">
                <a:solidFill>
                  <a:srgbClr val="FF5353"/>
                </a:solidFill>
                <a:effectLst/>
                <a:latin typeface="Roboto" panose="02000000000000000000" pitchFamily="2" charset="0"/>
              </a:rPr>
              <a:t>CPCB (Central Pollution Control Board)</a:t>
            </a:r>
            <a:r>
              <a:rPr lang="en-US" sz="1600" b="0" i="0" dirty="0">
                <a:solidFill>
                  <a:srgbClr val="474747"/>
                </a:solidFill>
                <a:effectLst/>
                <a:latin typeface="Roboto" panose="02000000000000000000" pitchFamily="2" charset="0"/>
              </a:rPr>
              <a:t> will oversee the overall implementation of these regulations.</a:t>
            </a:r>
          </a:p>
          <a:p>
            <a:pPr algn="just">
              <a:buFont typeface="Arial" panose="020B0604020202020204" pitchFamily="34" charset="0"/>
              <a:buChar char="•"/>
            </a:pPr>
            <a:r>
              <a:rPr lang="en-US" sz="1600" b="1" i="0" dirty="0">
                <a:solidFill>
                  <a:srgbClr val="474747"/>
                </a:solidFill>
                <a:effectLst/>
                <a:latin typeface="Roboto" panose="02000000000000000000" pitchFamily="2" charset="0"/>
              </a:rPr>
              <a:t>Responsibility of the State Governments:</a:t>
            </a:r>
            <a:r>
              <a:rPr lang="en-US" sz="1600" b="0" i="0" dirty="0">
                <a:solidFill>
                  <a:srgbClr val="474747"/>
                </a:solidFill>
                <a:effectLst/>
                <a:latin typeface="Roboto" panose="02000000000000000000" pitchFamily="2" charset="0"/>
              </a:rPr>
              <a:t> The State governments have been entrusted with the responsibility of earmarking industrial space for e-waste dismantling and recycling facilities, undertaking industrial skill development and establishing measures for protecting the health and safety of workers engaged in the dismantling and recycling facilities for e-waste.</a:t>
            </a:r>
          </a:p>
          <a:p>
            <a:pPr algn="just"/>
            <a:endParaRPr lang="en-IN" sz="1600" dirty="0"/>
          </a:p>
        </p:txBody>
      </p:sp>
    </p:spTree>
    <p:extLst>
      <p:ext uri="{BB962C8B-B14F-4D97-AF65-F5344CB8AC3E}">
        <p14:creationId xmlns:p14="http://schemas.microsoft.com/office/powerpoint/2010/main" val="1015296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5D7B-02E4-436D-8B49-15CA68074296}"/>
              </a:ext>
            </a:extLst>
          </p:cNvPr>
          <p:cNvSpPr>
            <a:spLocks noGrp="1"/>
          </p:cNvSpPr>
          <p:nvPr>
            <p:ph type="title"/>
          </p:nvPr>
        </p:nvSpPr>
        <p:spPr>
          <a:xfrm>
            <a:off x="838200" y="365125"/>
            <a:ext cx="10515600" cy="986597"/>
          </a:xfrm>
        </p:spPr>
        <p:txBody>
          <a:bodyPr>
            <a:noAutofit/>
          </a:bodyPr>
          <a:lstStyle/>
          <a:p>
            <a:r>
              <a:rPr lang="en-US" sz="3200" dirty="0">
                <a:latin typeface="Amasis MT Pro Black" panose="02040A04050005020304" pitchFamily="18" charset="0"/>
              </a:rPr>
              <a:t>Information technology and telecommunication equipment :</a:t>
            </a:r>
            <a:endParaRPr lang="en-IN" sz="32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0B10DC71-5D46-4FF9-8058-5B497AA4A649}"/>
              </a:ext>
            </a:extLst>
          </p:cNvPr>
          <p:cNvSpPr>
            <a:spLocks noGrp="1"/>
          </p:cNvSpPr>
          <p:nvPr>
            <p:ph idx="1"/>
          </p:nvPr>
        </p:nvSpPr>
        <p:spPr>
          <a:xfrm>
            <a:off x="838200" y="1351722"/>
            <a:ext cx="4820478" cy="5141153"/>
          </a:xfrm>
        </p:spPr>
        <p:txBody>
          <a:bodyPr>
            <a:normAutofit fontScale="62500" lnSpcReduction="20000"/>
          </a:bodyPr>
          <a:lstStyle/>
          <a:p>
            <a:r>
              <a:rPr lang="en-IN" dirty="0"/>
              <a:t>Centralised data processing: Mainframes, Minicomputers.</a:t>
            </a:r>
          </a:p>
          <a:p>
            <a:r>
              <a:rPr lang="en-US" dirty="0"/>
              <a:t>Personal Computing: Personal Computers (Central Processing Unit with input and output devices) </a:t>
            </a:r>
            <a:endParaRPr lang="en-IN" dirty="0"/>
          </a:p>
          <a:p>
            <a:r>
              <a:rPr lang="en-US" dirty="0"/>
              <a:t>Personal Computing: Laptop Computers(Central Processing Unit with input and output devices)</a:t>
            </a:r>
            <a:r>
              <a:rPr lang="en-IN" dirty="0"/>
              <a:t>.</a:t>
            </a:r>
          </a:p>
          <a:p>
            <a:r>
              <a:rPr lang="en-IN" dirty="0"/>
              <a:t>Personal Computing: Notebook Computers.</a:t>
            </a:r>
          </a:p>
          <a:p>
            <a:r>
              <a:rPr lang="en-IN" dirty="0"/>
              <a:t>Personal Computing: Notepad Computers</a:t>
            </a:r>
          </a:p>
          <a:p>
            <a:r>
              <a:rPr lang="en-IN" dirty="0"/>
              <a:t>Printers including cartridges.</a:t>
            </a:r>
          </a:p>
          <a:p>
            <a:r>
              <a:rPr lang="en-IN" dirty="0"/>
              <a:t>Copying equipment.</a:t>
            </a:r>
          </a:p>
          <a:p>
            <a:r>
              <a:rPr lang="en-IN" dirty="0"/>
              <a:t>Electrical and electronic typewriters .</a:t>
            </a:r>
          </a:p>
          <a:p>
            <a:r>
              <a:rPr lang="en-IN" dirty="0"/>
              <a:t>User terminals and systems.</a:t>
            </a:r>
          </a:p>
          <a:p>
            <a:r>
              <a:rPr lang="en-IN" dirty="0"/>
              <a:t>Facsimile.</a:t>
            </a:r>
          </a:p>
          <a:p>
            <a:r>
              <a:rPr lang="en-IN" dirty="0"/>
              <a:t>Telex.</a:t>
            </a:r>
          </a:p>
          <a:p>
            <a:r>
              <a:rPr lang="en-IN" dirty="0"/>
              <a:t>Telephones.</a:t>
            </a:r>
          </a:p>
          <a:p>
            <a:r>
              <a:rPr lang="en-IN" dirty="0"/>
              <a:t>Pay telephones.</a:t>
            </a:r>
          </a:p>
          <a:p>
            <a:endParaRPr lang="en-IN" dirty="0"/>
          </a:p>
        </p:txBody>
      </p:sp>
      <p:sp>
        <p:nvSpPr>
          <p:cNvPr id="4" name="Content Placeholder 2">
            <a:extLst>
              <a:ext uri="{FF2B5EF4-FFF2-40B4-BE49-F238E27FC236}">
                <a16:creationId xmlns:a16="http://schemas.microsoft.com/office/drawing/2014/main" id="{90957CD1-9436-449F-8828-488A3ADC3461}"/>
              </a:ext>
            </a:extLst>
          </p:cNvPr>
          <p:cNvSpPr txBox="1">
            <a:spLocks/>
          </p:cNvSpPr>
          <p:nvPr/>
        </p:nvSpPr>
        <p:spPr>
          <a:xfrm>
            <a:off x="6096000" y="1351721"/>
            <a:ext cx="5257800" cy="550627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Cordless telephones</a:t>
            </a:r>
          </a:p>
          <a:p>
            <a:r>
              <a:rPr lang="en-IN" dirty="0"/>
              <a:t>Cellular telephones</a:t>
            </a:r>
          </a:p>
          <a:p>
            <a:r>
              <a:rPr lang="en-IN" dirty="0"/>
              <a:t>Answering systems.</a:t>
            </a:r>
          </a:p>
          <a:p>
            <a:r>
              <a:rPr lang="en-IN" dirty="0"/>
              <a:t>Centralised data processing: Mainframes, Minicomputers.</a:t>
            </a:r>
          </a:p>
          <a:p>
            <a:r>
              <a:rPr lang="en-US" dirty="0"/>
              <a:t>Products or equipment of transmitting sound, images or other information by telecommunications</a:t>
            </a:r>
          </a:p>
          <a:p>
            <a:r>
              <a:rPr lang="en-US" dirty="0"/>
              <a:t>BTS (all components excluding structure of tower)</a:t>
            </a:r>
          </a:p>
          <a:p>
            <a:r>
              <a:rPr lang="en-IN" dirty="0"/>
              <a:t>Tablets, I-PAD</a:t>
            </a:r>
          </a:p>
          <a:p>
            <a:r>
              <a:rPr lang="en-IN" dirty="0"/>
              <a:t>Phablets</a:t>
            </a:r>
          </a:p>
          <a:p>
            <a:r>
              <a:rPr lang="en-IN" dirty="0"/>
              <a:t>Scanners</a:t>
            </a:r>
          </a:p>
          <a:p>
            <a:r>
              <a:rPr lang="en-IN" dirty="0"/>
              <a:t>Routers</a:t>
            </a:r>
          </a:p>
          <a:p>
            <a:r>
              <a:rPr lang="en-IN" dirty="0"/>
              <a:t>GPS</a:t>
            </a:r>
          </a:p>
          <a:p>
            <a:r>
              <a:rPr lang="en-IN" dirty="0"/>
              <a:t>UPS</a:t>
            </a:r>
          </a:p>
          <a:p>
            <a:r>
              <a:rPr lang="en-IN" dirty="0"/>
              <a:t>Inverter</a:t>
            </a:r>
          </a:p>
          <a:p>
            <a:r>
              <a:rPr lang="en-IN" dirty="0"/>
              <a:t>Modems</a:t>
            </a:r>
          </a:p>
          <a:p>
            <a:r>
              <a:rPr lang="en-IN" dirty="0"/>
              <a:t>Electronic data storage devices</a:t>
            </a:r>
          </a:p>
        </p:txBody>
      </p:sp>
    </p:spTree>
    <p:extLst>
      <p:ext uri="{BB962C8B-B14F-4D97-AF65-F5344CB8AC3E}">
        <p14:creationId xmlns:p14="http://schemas.microsoft.com/office/powerpoint/2010/main" val="1591131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F7B9-7990-4C0C-9932-1CDB96031502}"/>
              </a:ext>
            </a:extLst>
          </p:cNvPr>
          <p:cNvSpPr>
            <a:spLocks noGrp="1"/>
          </p:cNvSpPr>
          <p:nvPr>
            <p:ph type="title"/>
          </p:nvPr>
        </p:nvSpPr>
        <p:spPr>
          <a:xfrm>
            <a:off x="838200" y="391973"/>
            <a:ext cx="10515600" cy="443258"/>
          </a:xfrm>
        </p:spPr>
        <p:txBody>
          <a:bodyPr>
            <a:normAutofit fontScale="90000"/>
          </a:bodyPr>
          <a:lstStyle/>
          <a:p>
            <a:r>
              <a:rPr lang="en-IN" sz="3200" dirty="0">
                <a:latin typeface="Amasis MT Pro Black" panose="02040A04050005020304" pitchFamily="18" charset="0"/>
              </a:rPr>
              <a:t>Consumer electrical and electronics:</a:t>
            </a:r>
          </a:p>
        </p:txBody>
      </p:sp>
      <p:sp>
        <p:nvSpPr>
          <p:cNvPr id="3" name="Content Placeholder 2">
            <a:extLst>
              <a:ext uri="{FF2B5EF4-FFF2-40B4-BE49-F238E27FC236}">
                <a16:creationId xmlns:a16="http://schemas.microsoft.com/office/drawing/2014/main" id="{7D007469-D7E1-4C4C-A107-6BD88671E216}"/>
              </a:ext>
            </a:extLst>
          </p:cNvPr>
          <p:cNvSpPr>
            <a:spLocks noGrp="1"/>
          </p:cNvSpPr>
          <p:nvPr>
            <p:ph idx="1"/>
          </p:nvPr>
        </p:nvSpPr>
        <p:spPr>
          <a:xfrm>
            <a:off x="520148" y="1073424"/>
            <a:ext cx="5575852" cy="5090285"/>
          </a:xfrm>
        </p:spPr>
        <p:txBody>
          <a:bodyPr>
            <a:normAutofit/>
          </a:bodyPr>
          <a:lstStyle/>
          <a:p>
            <a:r>
              <a:rPr lang="en-US" sz="1600" dirty="0"/>
              <a:t>Television sets (including sets based on (Liquid Crystal Display and Light Emitting Diode technology).</a:t>
            </a:r>
          </a:p>
          <a:p>
            <a:r>
              <a:rPr lang="en-IN" sz="1600" dirty="0"/>
              <a:t>Refrigerator</a:t>
            </a:r>
            <a:r>
              <a:rPr lang="en-US" sz="1600" dirty="0"/>
              <a:t>.</a:t>
            </a:r>
          </a:p>
          <a:p>
            <a:r>
              <a:rPr lang="en-IN" sz="1600" dirty="0"/>
              <a:t>Washing Machine</a:t>
            </a:r>
            <a:r>
              <a:rPr lang="en-US" sz="1600" dirty="0"/>
              <a:t>.</a:t>
            </a:r>
          </a:p>
          <a:p>
            <a:r>
              <a:rPr lang="en-US" sz="1600" dirty="0"/>
              <a:t>Air-conditioners excluding </a:t>
            </a:r>
            <a:r>
              <a:rPr lang="en-US" sz="1600" dirty="0" err="1"/>
              <a:t>centralised</a:t>
            </a:r>
            <a:r>
              <a:rPr lang="en-US" sz="1600" dirty="0"/>
              <a:t> air conditioning plants.</a:t>
            </a:r>
          </a:p>
          <a:p>
            <a:r>
              <a:rPr lang="en-US" sz="1600" dirty="0"/>
              <a:t>Fluorescent and other Mercury containing lamps.</a:t>
            </a:r>
          </a:p>
          <a:p>
            <a:r>
              <a:rPr lang="en-US" sz="1600" dirty="0"/>
              <a:t>Screen, Electronic Photo frames, Electronic Display Panel, Monitors</a:t>
            </a:r>
          </a:p>
          <a:p>
            <a:r>
              <a:rPr lang="en-IN" sz="1600" dirty="0"/>
              <a:t>Radio sets</a:t>
            </a:r>
            <a:endParaRPr lang="en-US" sz="1600" dirty="0"/>
          </a:p>
          <a:p>
            <a:r>
              <a:rPr lang="en-IN" sz="1600" dirty="0"/>
              <a:t>Set top Boxes</a:t>
            </a:r>
            <a:endParaRPr lang="en-US" sz="1600" dirty="0"/>
          </a:p>
          <a:p>
            <a:r>
              <a:rPr lang="en-IN" sz="1600" dirty="0"/>
              <a:t>Video Cameras</a:t>
            </a:r>
            <a:endParaRPr lang="en-US" sz="1600" dirty="0"/>
          </a:p>
          <a:p>
            <a:r>
              <a:rPr lang="en-IN" sz="1600" dirty="0"/>
              <a:t>Video Recorders</a:t>
            </a:r>
            <a:endParaRPr lang="en-US" sz="1600" dirty="0"/>
          </a:p>
          <a:p>
            <a:r>
              <a:rPr lang="en-IN" sz="1600" dirty="0"/>
              <a:t>Hi-Fi Recorders</a:t>
            </a:r>
            <a:endParaRPr lang="en-US" sz="1600" dirty="0"/>
          </a:p>
        </p:txBody>
      </p:sp>
      <p:sp>
        <p:nvSpPr>
          <p:cNvPr id="5" name="Content Placeholder 2">
            <a:extLst>
              <a:ext uri="{FF2B5EF4-FFF2-40B4-BE49-F238E27FC236}">
                <a16:creationId xmlns:a16="http://schemas.microsoft.com/office/drawing/2014/main" id="{3BF75FF6-83A2-4E4C-9F22-6953C55CC758}"/>
              </a:ext>
            </a:extLst>
          </p:cNvPr>
          <p:cNvSpPr txBox="1">
            <a:spLocks/>
          </p:cNvSpPr>
          <p:nvPr/>
        </p:nvSpPr>
        <p:spPr>
          <a:xfrm>
            <a:off x="6096000" y="1066799"/>
            <a:ext cx="5575852" cy="5090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600" dirty="0"/>
              <a:t>Audio Amplifiers</a:t>
            </a:r>
          </a:p>
          <a:p>
            <a:r>
              <a:rPr lang="en-US" sz="1600" dirty="0"/>
              <a:t>Other products or equipment for the purpose of recording or reproducing sound or images including signals and other technologies for the distribution of sound and image by telecommunications</a:t>
            </a:r>
          </a:p>
          <a:p>
            <a:r>
              <a:rPr lang="en-IN" sz="1600" dirty="0"/>
              <a:t>Solar panels/cells, solar Photovoltaic panels/cells/modules.</a:t>
            </a:r>
          </a:p>
          <a:p>
            <a:r>
              <a:rPr lang="en-US" sz="1600" dirty="0"/>
              <a:t>Luminaires for fluorescent lamps with the exception of luminaires in households</a:t>
            </a:r>
          </a:p>
          <a:p>
            <a:r>
              <a:rPr lang="en-US" sz="1600" dirty="0"/>
              <a:t>High intensity discharge lamps, including pressure sodium lamps and metal halide lamps</a:t>
            </a:r>
          </a:p>
          <a:p>
            <a:r>
              <a:rPr lang="en-IN" sz="1600" dirty="0"/>
              <a:t>Low pressure sodium lamps</a:t>
            </a:r>
          </a:p>
          <a:p>
            <a:r>
              <a:rPr lang="en-US" sz="1600" dirty="0"/>
              <a:t>Other lighting or equipment for the purpose of spreading or controlling light excluding filament bulbs</a:t>
            </a:r>
          </a:p>
          <a:p>
            <a:r>
              <a:rPr lang="en-IN" sz="1600" dirty="0"/>
              <a:t>Digital camera</a:t>
            </a:r>
          </a:p>
        </p:txBody>
      </p:sp>
    </p:spTree>
    <p:extLst>
      <p:ext uri="{BB962C8B-B14F-4D97-AF65-F5344CB8AC3E}">
        <p14:creationId xmlns:p14="http://schemas.microsoft.com/office/powerpoint/2010/main" val="1381774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3B5C-9528-433E-9176-A26DFBA5FA0C}"/>
              </a:ext>
            </a:extLst>
          </p:cNvPr>
          <p:cNvSpPr>
            <a:spLocks noGrp="1"/>
          </p:cNvSpPr>
          <p:nvPr>
            <p:ph type="title"/>
          </p:nvPr>
        </p:nvSpPr>
        <p:spPr>
          <a:xfrm>
            <a:off x="838200" y="1"/>
            <a:ext cx="10515600" cy="960436"/>
          </a:xfrm>
        </p:spPr>
        <p:txBody>
          <a:bodyPr/>
          <a:lstStyle/>
          <a:p>
            <a:r>
              <a:rPr lang="en-US" sz="2900" dirty="0">
                <a:latin typeface="Amasis MT Pro Black" panose="02040A04050005020304" pitchFamily="18" charset="0"/>
              </a:rPr>
              <a:t>Large and Small Electrical and Electronic Equipment</a:t>
            </a:r>
            <a:endParaRPr lang="en-IN" sz="29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BEA97415-6C52-4AF4-9BAB-8D3E0AC040EC}"/>
              </a:ext>
            </a:extLst>
          </p:cNvPr>
          <p:cNvSpPr>
            <a:spLocks noGrp="1"/>
          </p:cNvSpPr>
          <p:nvPr>
            <p:ph idx="1"/>
          </p:nvPr>
        </p:nvSpPr>
        <p:spPr>
          <a:xfrm>
            <a:off x="477078" y="1325564"/>
            <a:ext cx="5883965" cy="5532436"/>
          </a:xfrm>
        </p:spPr>
        <p:txBody>
          <a:bodyPr>
            <a:normAutofit fontScale="47500" lnSpcReduction="20000"/>
          </a:bodyPr>
          <a:lstStyle/>
          <a:p>
            <a:r>
              <a:rPr lang="en-IN" dirty="0"/>
              <a:t>Large cooling appliances</a:t>
            </a:r>
          </a:p>
          <a:p>
            <a:r>
              <a:rPr lang="en-IN" dirty="0"/>
              <a:t>Freezers</a:t>
            </a:r>
          </a:p>
          <a:p>
            <a:r>
              <a:rPr lang="en-US" dirty="0"/>
              <a:t>Other large appliances used for refrigeration, conservation and storage of food</a:t>
            </a:r>
            <a:endParaRPr lang="en-IN" dirty="0"/>
          </a:p>
          <a:p>
            <a:r>
              <a:rPr lang="en-IN" dirty="0"/>
              <a:t>Clothes dryers</a:t>
            </a:r>
          </a:p>
          <a:p>
            <a:r>
              <a:rPr lang="en-IN" dirty="0"/>
              <a:t>Dish Washing Machines</a:t>
            </a:r>
          </a:p>
          <a:p>
            <a:r>
              <a:rPr lang="en-IN" dirty="0"/>
              <a:t>Electric cookers</a:t>
            </a:r>
          </a:p>
          <a:p>
            <a:r>
              <a:rPr lang="en-IN" dirty="0"/>
              <a:t>Electric stoves</a:t>
            </a:r>
          </a:p>
          <a:p>
            <a:r>
              <a:rPr lang="en-IN" dirty="0"/>
              <a:t>Electric hot plates</a:t>
            </a:r>
          </a:p>
          <a:p>
            <a:r>
              <a:rPr lang="en-IN" dirty="0"/>
              <a:t>Microwaves, Microwave Oven </a:t>
            </a:r>
          </a:p>
          <a:p>
            <a:r>
              <a:rPr lang="en-US" dirty="0"/>
              <a:t>Other large appliances used for cooking and other processing of food </a:t>
            </a:r>
          </a:p>
          <a:p>
            <a:r>
              <a:rPr lang="en-IN" dirty="0"/>
              <a:t>Electric heating appliances</a:t>
            </a:r>
          </a:p>
          <a:p>
            <a:r>
              <a:rPr lang="en-IN" dirty="0"/>
              <a:t>Electric radiators</a:t>
            </a:r>
          </a:p>
          <a:p>
            <a:r>
              <a:rPr lang="en-US" dirty="0"/>
              <a:t>Other large appliances for heating rooms, beds, seating furniture</a:t>
            </a:r>
          </a:p>
          <a:p>
            <a:r>
              <a:rPr lang="en-IN" dirty="0"/>
              <a:t>Heating Regulators</a:t>
            </a:r>
          </a:p>
          <a:p>
            <a:r>
              <a:rPr lang="en-US" dirty="0"/>
              <a:t>Automatic dispensers for solid products</a:t>
            </a:r>
          </a:p>
          <a:p>
            <a:r>
              <a:rPr lang="en-US" dirty="0"/>
              <a:t>All appliances which deliver automatically all kinds of products </a:t>
            </a:r>
          </a:p>
          <a:p>
            <a:r>
              <a:rPr lang="en-IN" dirty="0"/>
              <a:t>Hair dryer</a:t>
            </a:r>
          </a:p>
          <a:p>
            <a:r>
              <a:rPr lang="en-IN" dirty="0"/>
              <a:t>Electric kettle.</a:t>
            </a:r>
          </a:p>
          <a:p>
            <a:r>
              <a:rPr lang="en-US" dirty="0"/>
              <a:t>Electronic display panels/board/visual display unit</a:t>
            </a:r>
            <a:endParaRPr lang="en-IN" dirty="0"/>
          </a:p>
        </p:txBody>
      </p:sp>
      <p:sp>
        <p:nvSpPr>
          <p:cNvPr id="4" name="Content Placeholder 2">
            <a:extLst>
              <a:ext uri="{FF2B5EF4-FFF2-40B4-BE49-F238E27FC236}">
                <a16:creationId xmlns:a16="http://schemas.microsoft.com/office/drawing/2014/main" id="{5EE85C44-D9A4-432E-96C5-6F47A0421374}"/>
              </a:ext>
            </a:extLst>
          </p:cNvPr>
          <p:cNvSpPr txBox="1">
            <a:spLocks/>
          </p:cNvSpPr>
          <p:nvPr/>
        </p:nvSpPr>
        <p:spPr>
          <a:xfrm>
            <a:off x="6361043" y="1325563"/>
            <a:ext cx="5522843" cy="5167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300" dirty="0"/>
              <a:t>Electric fans</a:t>
            </a:r>
          </a:p>
          <a:p>
            <a:r>
              <a:rPr lang="en-US" sz="1300" dirty="0"/>
              <a:t>Other fanning, exhaust ventilation and conditioning equipment</a:t>
            </a:r>
            <a:endParaRPr lang="en-IN" sz="1300" dirty="0"/>
          </a:p>
          <a:p>
            <a:r>
              <a:rPr lang="en-IN" sz="1300" dirty="0"/>
              <a:t>Vacuum cleaners</a:t>
            </a:r>
          </a:p>
          <a:p>
            <a:r>
              <a:rPr lang="en-IN" sz="1300" dirty="0"/>
              <a:t>Carpet sweepers</a:t>
            </a:r>
          </a:p>
          <a:p>
            <a:r>
              <a:rPr lang="en-IN" sz="1300" dirty="0"/>
              <a:t>Other appliances for cleaning</a:t>
            </a:r>
          </a:p>
          <a:p>
            <a:r>
              <a:rPr lang="en-US" sz="1300" dirty="0"/>
              <a:t>Appliances used for sewing, knitting, weaving and other processing for textiles </a:t>
            </a:r>
            <a:endParaRPr lang="en-IN" sz="1300" dirty="0"/>
          </a:p>
          <a:p>
            <a:r>
              <a:rPr lang="en-US" sz="1300" dirty="0"/>
              <a:t>Iron and other appliances for ironing, mangling and other care of clothing </a:t>
            </a:r>
          </a:p>
          <a:p>
            <a:r>
              <a:rPr lang="en-US" sz="1300" dirty="0"/>
              <a:t>Grinders, coffee machines and equipment for opening or sealing containers or packages </a:t>
            </a:r>
          </a:p>
          <a:p>
            <a:r>
              <a:rPr lang="en-IN" sz="1300" dirty="0"/>
              <a:t>Smoke detector.</a:t>
            </a:r>
          </a:p>
          <a:p>
            <a:r>
              <a:rPr lang="en-IN" sz="1300" dirty="0"/>
              <a:t>Thermostats</a:t>
            </a:r>
          </a:p>
          <a:p>
            <a:r>
              <a:rPr lang="en-IN" sz="1300" dirty="0"/>
              <a:t>Automatic dispensers for hot drinks.</a:t>
            </a:r>
          </a:p>
          <a:p>
            <a:r>
              <a:rPr lang="en-US" sz="1300" dirty="0"/>
              <a:t>Automatic dispensers for hot or cold bottles or cans.</a:t>
            </a:r>
          </a:p>
          <a:p>
            <a:r>
              <a:rPr lang="en-IN" sz="1300" dirty="0"/>
              <a:t>Automatic dispensers for money</a:t>
            </a:r>
          </a:p>
          <a:p>
            <a:r>
              <a:rPr lang="en-IN" sz="1300" dirty="0"/>
              <a:t>Indoor air purifier.</a:t>
            </a:r>
          </a:p>
          <a:p>
            <a:r>
              <a:rPr lang="en-IN" sz="1300" dirty="0"/>
              <a:t>Electric shaver</a:t>
            </a:r>
          </a:p>
        </p:txBody>
      </p:sp>
    </p:spTree>
    <p:extLst>
      <p:ext uri="{BB962C8B-B14F-4D97-AF65-F5344CB8AC3E}">
        <p14:creationId xmlns:p14="http://schemas.microsoft.com/office/powerpoint/2010/main" val="2050501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DB67-B239-4058-AD1F-671AF9953BEC}"/>
              </a:ext>
            </a:extLst>
          </p:cNvPr>
          <p:cNvSpPr>
            <a:spLocks noGrp="1"/>
          </p:cNvSpPr>
          <p:nvPr>
            <p:ph type="title"/>
          </p:nvPr>
        </p:nvSpPr>
        <p:spPr>
          <a:xfrm>
            <a:off x="838200" y="365126"/>
            <a:ext cx="10515600" cy="960092"/>
          </a:xfrm>
        </p:spPr>
        <p:txBody>
          <a:bodyPr>
            <a:normAutofit fontScale="90000"/>
          </a:bodyPr>
          <a:lstStyle/>
          <a:p>
            <a:r>
              <a:rPr lang="en-US" sz="3200" dirty="0">
                <a:latin typeface="Amasis MT Pro Black" panose="02040A04050005020304" pitchFamily="18" charset="0"/>
              </a:rPr>
              <a:t>Electrical and Electronic Tools (With the exception of large- Scale Stationary Industrial Tools)</a:t>
            </a:r>
            <a:r>
              <a:rPr lang="en-US" dirty="0"/>
              <a:t> </a:t>
            </a:r>
            <a:endParaRPr lang="en-IN" dirty="0"/>
          </a:p>
        </p:txBody>
      </p:sp>
      <p:sp>
        <p:nvSpPr>
          <p:cNvPr id="3" name="Content Placeholder 2">
            <a:extLst>
              <a:ext uri="{FF2B5EF4-FFF2-40B4-BE49-F238E27FC236}">
                <a16:creationId xmlns:a16="http://schemas.microsoft.com/office/drawing/2014/main" id="{4F2197D9-E9AD-4D82-BCE8-65D53AAFE20A}"/>
              </a:ext>
            </a:extLst>
          </p:cNvPr>
          <p:cNvSpPr>
            <a:spLocks noGrp="1"/>
          </p:cNvSpPr>
          <p:nvPr>
            <p:ph idx="1"/>
          </p:nvPr>
        </p:nvSpPr>
        <p:spPr>
          <a:xfrm>
            <a:off x="838200" y="1709530"/>
            <a:ext cx="10515600" cy="4467433"/>
          </a:xfrm>
        </p:spPr>
        <p:txBody>
          <a:bodyPr>
            <a:normAutofit/>
          </a:bodyPr>
          <a:lstStyle/>
          <a:p>
            <a:r>
              <a:rPr lang="en-IN" sz="1800" dirty="0"/>
              <a:t>Drills</a:t>
            </a:r>
          </a:p>
          <a:p>
            <a:r>
              <a:rPr lang="en-IN" sz="1800" dirty="0"/>
              <a:t>Saws</a:t>
            </a:r>
          </a:p>
          <a:p>
            <a:r>
              <a:rPr lang="en-IN" sz="1800" dirty="0"/>
              <a:t>Sewing Machines</a:t>
            </a:r>
          </a:p>
          <a:p>
            <a:r>
              <a:rPr lang="en-US" sz="1800" dirty="0"/>
              <a:t>Equipment for turning, milling, sanding, grinding, sawing, cutting, shearing, drilling, making holes, punching, folding, bending or similar processing of wood, metal and other materials</a:t>
            </a:r>
            <a:endParaRPr lang="en-IN" sz="1800" dirty="0"/>
          </a:p>
          <a:p>
            <a:r>
              <a:rPr lang="en-US" sz="1800" dirty="0"/>
              <a:t>Tools for riveting, nailing or screwing or removing rivets, nails, screws or similar uses</a:t>
            </a:r>
            <a:endParaRPr lang="en-IN" sz="1800" dirty="0"/>
          </a:p>
          <a:p>
            <a:r>
              <a:rPr lang="en-US" sz="1800" dirty="0"/>
              <a:t>Tools for welding, soldering, or similar use</a:t>
            </a:r>
            <a:r>
              <a:rPr lang="en-IN" sz="1800" dirty="0"/>
              <a:t>.</a:t>
            </a:r>
          </a:p>
          <a:p>
            <a:r>
              <a:rPr lang="en-US" sz="1800" dirty="0"/>
              <a:t>Equipment for spraying, spreading, dispersing or other treatment of liquid or gaseous substance by other means.</a:t>
            </a:r>
          </a:p>
          <a:p>
            <a:r>
              <a:rPr lang="en-US" sz="1800" dirty="0"/>
              <a:t>Tools for mowing or other gardening activities </a:t>
            </a:r>
            <a:endParaRPr lang="en-IN" sz="1800" dirty="0"/>
          </a:p>
        </p:txBody>
      </p:sp>
    </p:spTree>
    <p:extLst>
      <p:ext uri="{BB962C8B-B14F-4D97-AF65-F5344CB8AC3E}">
        <p14:creationId xmlns:p14="http://schemas.microsoft.com/office/powerpoint/2010/main" val="2267495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051F-0C42-42FC-A8C4-3813E5175C6D}"/>
              </a:ext>
            </a:extLst>
          </p:cNvPr>
          <p:cNvSpPr>
            <a:spLocks noGrp="1"/>
          </p:cNvSpPr>
          <p:nvPr>
            <p:ph type="title"/>
          </p:nvPr>
        </p:nvSpPr>
        <p:spPr/>
        <p:txBody>
          <a:bodyPr/>
          <a:lstStyle/>
          <a:p>
            <a:r>
              <a:rPr lang="en-US" sz="2900" dirty="0">
                <a:latin typeface="Amasis MT Pro Black" panose="02040A04050005020304" pitchFamily="18" charset="0"/>
              </a:rPr>
              <a:t>Toys, Leisure and Sports Equipment</a:t>
            </a:r>
            <a:endParaRPr lang="en-IN" sz="29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4D9F6624-1419-41C8-BB1E-BA88116D02E8}"/>
              </a:ext>
            </a:extLst>
          </p:cNvPr>
          <p:cNvSpPr>
            <a:spLocks noGrp="1"/>
          </p:cNvSpPr>
          <p:nvPr>
            <p:ph idx="1"/>
          </p:nvPr>
        </p:nvSpPr>
        <p:spPr/>
        <p:txBody>
          <a:bodyPr>
            <a:normAutofit/>
          </a:bodyPr>
          <a:lstStyle/>
          <a:p>
            <a:r>
              <a:rPr lang="en-US" sz="2000" dirty="0"/>
              <a:t>Electrical trains or car racing sets</a:t>
            </a:r>
          </a:p>
          <a:p>
            <a:r>
              <a:rPr lang="en-IN" sz="2000" dirty="0"/>
              <a:t>Hand-held video games consoles </a:t>
            </a:r>
            <a:endParaRPr lang="en-US" sz="2000" dirty="0"/>
          </a:p>
          <a:p>
            <a:r>
              <a:rPr lang="en-IN" sz="2000" dirty="0"/>
              <a:t>Video games</a:t>
            </a:r>
            <a:endParaRPr lang="en-US" sz="2000" dirty="0"/>
          </a:p>
          <a:p>
            <a:r>
              <a:rPr lang="en-IN" sz="2000" dirty="0"/>
              <a:t>Computers for biking, diving, running, rowing, etc. </a:t>
            </a:r>
            <a:endParaRPr lang="en-US" sz="2000" dirty="0"/>
          </a:p>
          <a:p>
            <a:r>
              <a:rPr lang="en-US" sz="2000" dirty="0"/>
              <a:t>Sports equipment with electric or electronic components</a:t>
            </a:r>
          </a:p>
          <a:p>
            <a:r>
              <a:rPr lang="en-IN" sz="2000" dirty="0"/>
              <a:t>Coin slot machines </a:t>
            </a:r>
          </a:p>
        </p:txBody>
      </p:sp>
    </p:spTree>
    <p:extLst>
      <p:ext uri="{BB962C8B-B14F-4D97-AF65-F5344CB8AC3E}">
        <p14:creationId xmlns:p14="http://schemas.microsoft.com/office/powerpoint/2010/main" val="96391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3452-2ADB-4503-8714-59EBDBB42F7D}"/>
              </a:ext>
            </a:extLst>
          </p:cNvPr>
          <p:cNvSpPr>
            <a:spLocks noGrp="1"/>
          </p:cNvSpPr>
          <p:nvPr>
            <p:ph type="title"/>
          </p:nvPr>
        </p:nvSpPr>
        <p:spPr/>
        <p:txBody>
          <a:bodyPr/>
          <a:lstStyle/>
          <a:p>
            <a:r>
              <a:rPr lang="en-US" sz="2900" dirty="0">
                <a:latin typeface="Amasis MT Pro Black" panose="02040A04050005020304" pitchFamily="18" charset="0"/>
              </a:rPr>
              <a:t>Medical Devices (With the Exception of All Implanted and Infected Products)</a:t>
            </a:r>
            <a:endParaRPr lang="en-IN" sz="29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EABEDCCD-878A-457E-B145-C1D09D808143}"/>
              </a:ext>
            </a:extLst>
          </p:cNvPr>
          <p:cNvSpPr>
            <a:spLocks noGrp="1"/>
          </p:cNvSpPr>
          <p:nvPr>
            <p:ph idx="1"/>
          </p:nvPr>
        </p:nvSpPr>
        <p:spPr/>
        <p:txBody>
          <a:bodyPr>
            <a:normAutofit fontScale="70000" lnSpcReduction="20000"/>
          </a:bodyPr>
          <a:lstStyle/>
          <a:p>
            <a:r>
              <a:rPr lang="en-IN" dirty="0"/>
              <a:t>Radiotherapy equipment and accessories.</a:t>
            </a:r>
          </a:p>
          <a:p>
            <a:r>
              <a:rPr lang="en-IN" dirty="0"/>
              <a:t>Cardiology equipment and accessories.</a:t>
            </a:r>
          </a:p>
          <a:p>
            <a:r>
              <a:rPr lang="en-IN" dirty="0"/>
              <a:t>Dialysis equipment and accessories.</a:t>
            </a:r>
          </a:p>
          <a:p>
            <a:r>
              <a:rPr lang="en-IN" dirty="0"/>
              <a:t>Pulmonary ventilators and accessories </a:t>
            </a:r>
          </a:p>
          <a:p>
            <a:r>
              <a:rPr lang="en-US" dirty="0"/>
              <a:t>Nuclear Medicine Equipment and accessories</a:t>
            </a:r>
            <a:r>
              <a:rPr lang="en-IN" dirty="0"/>
              <a:t>.</a:t>
            </a:r>
          </a:p>
          <a:p>
            <a:r>
              <a:rPr lang="en-US" dirty="0"/>
              <a:t>Laboratory equipment for in vitro diagnosis and accessories</a:t>
            </a:r>
            <a:r>
              <a:rPr lang="en-IN" dirty="0"/>
              <a:t>.</a:t>
            </a:r>
          </a:p>
          <a:p>
            <a:r>
              <a:rPr lang="en-IN" dirty="0"/>
              <a:t>Analysers and accessories.</a:t>
            </a:r>
          </a:p>
          <a:p>
            <a:r>
              <a:rPr lang="en-US" dirty="0"/>
              <a:t>Magnetic Resonance Imaging (MRI), Positron Emission Tomography (PET) Scanner, Computed Tomography (CT) Scanner, &amp; Ultrasound Equipment along with accessories.</a:t>
            </a:r>
          </a:p>
          <a:p>
            <a:r>
              <a:rPr lang="en-US" dirty="0"/>
              <a:t>Fertilization tests equipment and accessories </a:t>
            </a:r>
          </a:p>
          <a:p>
            <a:r>
              <a:rPr lang="en-US" dirty="0"/>
              <a:t>Other electric appliances/equipment/kits used for preventing, screening, detecting, monitoring, evaluating, reviewing, examining, investigating, probing, treating illness sickness, disease, disorder, affliction, infection, injury, trauma, abuse or disability including the Mobiles, Tablets or any other device with the features having the potential of sex selection and their accessories</a:t>
            </a:r>
            <a:endParaRPr lang="en-IN" dirty="0"/>
          </a:p>
        </p:txBody>
      </p:sp>
    </p:spTree>
    <p:extLst>
      <p:ext uri="{BB962C8B-B14F-4D97-AF65-F5344CB8AC3E}">
        <p14:creationId xmlns:p14="http://schemas.microsoft.com/office/powerpoint/2010/main" val="3865273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AAF8-46E9-4CF8-9992-87D9884E0908}"/>
              </a:ext>
            </a:extLst>
          </p:cNvPr>
          <p:cNvSpPr>
            <a:spLocks noGrp="1"/>
          </p:cNvSpPr>
          <p:nvPr>
            <p:ph type="title"/>
          </p:nvPr>
        </p:nvSpPr>
        <p:spPr/>
        <p:txBody>
          <a:bodyPr/>
          <a:lstStyle/>
          <a:p>
            <a:r>
              <a:rPr lang="en-IN" sz="2900" dirty="0">
                <a:latin typeface="Amasis MT Pro Black" panose="02040A04050005020304" pitchFamily="18" charset="0"/>
              </a:rPr>
              <a:t>Laboratory Instruments</a:t>
            </a:r>
          </a:p>
        </p:txBody>
      </p:sp>
      <p:sp>
        <p:nvSpPr>
          <p:cNvPr id="3" name="Content Placeholder 2">
            <a:extLst>
              <a:ext uri="{FF2B5EF4-FFF2-40B4-BE49-F238E27FC236}">
                <a16:creationId xmlns:a16="http://schemas.microsoft.com/office/drawing/2014/main" id="{E6EC7A26-C7F2-42F9-A92F-2B1A34FF68C6}"/>
              </a:ext>
            </a:extLst>
          </p:cNvPr>
          <p:cNvSpPr>
            <a:spLocks noGrp="1"/>
          </p:cNvSpPr>
          <p:nvPr>
            <p:ph idx="1"/>
          </p:nvPr>
        </p:nvSpPr>
        <p:spPr/>
        <p:txBody>
          <a:bodyPr>
            <a:normAutofit/>
          </a:bodyPr>
          <a:lstStyle/>
          <a:p>
            <a:r>
              <a:rPr lang="en-IN" sz="1800" dirty="0"/>
              <a:t>Gas analyser</a:t>
            </a:r>
          </a:p>
          <a:p>
            <a:r>
              <a:rPr lang="en-US" sz="1800" dirty="0"/>
              <a:t>Equipment having electrical and electronic components</a:t>
            </a:r>
            <a:endParaRPr lang="en-IN" sz="1800" dirty="0"/>
          </a:p>
        </p:txBody>
      </p:sp>
    </p:spTree>
    <p:extLst>
      <p:ext uri="{BB962C8B-B14F-4D97-AF65-F5344CB8AC3E}">
        <p14:creationId xmlns:p14="http://schemas.microsoft.com/office/powerpoint/2010/main" val="2604013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68BD-52AD-4DEC-8372-93B937C50816}"/>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998F9A1-CC4D-4B10-9A2D-3A63037D3F81}"/>
              </a:ext>
            </a:extLst>
          </p:cNvPr>
          <p:cNvSpPr>
            <a:spLocks noGrp="1"/>
          </p:cNvSpPr>
          <p:nvPr>
            <p:ph idx="1"/>
          </p:nvPr>
        </p:nvSpPr>
        <p:spPr/>
        <p:txBody>
          <a:bodyPr/>
          <a:lstStyle/>
          <a:p>
            <a:pPr marL="0" indent="0" algn="ctr">
              <a:buNone/>
            </a:pPr>
            <a:endParaRPr lang="en-IN" dirty="0"/>
          </a:p>
          <a:p>
            <a:pPr marL="0" indent="0" algn="ctr">
              <a:buNone/>
            </a:pPr>
            <a:endParaRPr lang="en-IN" dirty="0"/>
          </a:p>
          <a:p>
            <a:pPr marL="0" indent="0" algn="ctr">
              <a:buNone/>
            </a:pPr>
            <a:endParaRPr lang="en-IN" dirty="0"/>
          </a:p>
          <a:p>
            <a:pPr marL="0" indent="0" algn="ctr">
              <a:buNone/>
            </a:pPr>
            <a:r>
              <a:rPr lang="en-IN" sz="3600" dirty="0">
                <a:latin typeface="Amasis MT Pro Black" panose="02040A04050005020304" pitchFamily="18" charset="0"/>
              </a:rPr>
              <a:t>Thank you</a:t>
            </a:r>
          </a:p>
          <a:p>
            <a:endParaRPr lang="en-IN" dirty="0"/>
          </a:p>
        </p:txBody>
      </p:sp>
    </p:spTree>
    <p:extLst>
      <p:ext uri="{BB962C8B-B14F-4D97-AF65-F5344CB8AC3E}">
        <p14:creationId xmlns:p14="http://schemas.microsoft.com/office/powerpoint/2010/main" val="19231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7800-D90D-4228-9409-058B2A812C0A}"/>
              </a:ext>
            </a:extLst>
          </p:cNvPr>
          <p:cNvPicPr>
            <a:picLocks noChangeAspect="1"/>
          </p:cNvPicPr>
          <p:nvPr/>
        </p:nvPicPr>
        <p:blipFill>
          <a:blip r:embed="rId2"/>
          <a:stretch>
            <a:fillRect/>
          </a:stretch>
        </p:blipFill>
        <p:spPr>
          <a:xfrm>
            <a:off x="3014642" y="1195375"/>
            <a:ext cx="6430496" cy="4529564"/>
          </a:xfrm>
          <a:prstGeom prst="rect">
            <a:avLst/>
          </a:prstGeom>
        </p:spPr>
      </p:pic>
    </p:spTree>
    <p:extLst>
      <p:ext uri="{BB962C8B-B14F-4D97-AF65-F5344CB8AC3E}">
        <p14:creationId xmlns:p14="http://schemas.microsoft.com/office/powerpoint/2010/main" val="315769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6382F7C-9D94-484E-9FA1-A77C5E87BBEA}"/>
              </a:ext>
            </a:extLst>
          </p:cNvPr>
          <p:cNvSpPr>
            <a:spLocks noGrp="1"/>
          </p:cNvSpPr>
          <p:nvPr>
            <p:ph idx="1"/>
          </p:nvPr>
        </p:nvSpPr>
        <p:spPr>
          <a:xfrm>
            <a:off x="493643" y="1003991"/>
            <a:ext cx="10515600" cy="4351338"/>
          </a:xfrm>
        </p:spPr>
        <p:txBody>
          <a:bodyPr>
            <a:normAutofit/>
          </a:bodyPr>
          <a:lstStyle/>
          <a:p>
            <a:pPr marL="0" indent="0" algn="just">
              <a:buNone/>
            </a:pPr>
            <a:r>
              <a:rPr lang="en-IN" sz="2000" b="1" dirty="0">
                <a:effectLst/>
                <a:latin typeface="ClarendonTextPro"/>
              </a:rPr>
              <a:t>Stainless steel</a:t>
            </a:r>
          </a:p>
          <a:p>
            <a:pPr lvl="1" algn="just"/>
            <a:r>
              <a:rPr lang="en-IN" sz="2000" b="0" i="0" dirty="0">
                <a:effectLst/>
                <a:latin typeface="Roboto" panose="02000000000000000000" pitchFamily="2" charset="0"/>
              </a:rPr>
              <a:t>Tough and easy to clean, stainless steel options for reusable food and beverage storage have multiplied in recent years.</a:t>
            </a:r>
            <a:endParaRPr lang="en-IN" sz="2000" dirty="0">
              <a:latin typeface="Roboto" panose="02000000000000000000" pitchFamily="2" charset="0"/>
            </a:endParaRPr>
          </a:p>
          <a:p>
            <a:pPr marL="0" indent="0" algn="just">
              <a:buNone/>
            </a:pPr>
            <a:r>
              <a:rPr lang="en-IN" sz="2000" b="1" dirty="0">
                <a:latin typeface="ClarendonTextPro"/>
              </a:rPr>
              <a:t>Glass</a:t>
            </a:r>
          </a:p>
          <a:p>
            <a:pPr lvl="1" algn="just"/>
            <a:r>
              <a:rPr lang="en-IN" sz="2000" dirty="0">
                <a:latin typeface="Roboto" panose="02000000000000000000" pitchFamily="2" charset="0"/>
              </a:rPr>
              <a:t>While not biodegradable, glass is inert, inexpensive and infinitely recyclable. And since many food items come packaged in glass, upcycling glass jars into food storage is a no-cost way to give your food packaging new life. Jars from jam, honey, pickles, nut butters, and so much more can be used. They can also be repurposed to store other items at home</a:t>
            </a:r>
            <a:r>
              <a:rPr lang="en-IN" dirty="0">
                <a:latin typeface="Roboto" panose="02000000000000000000" pitchFamily="2" charset="0"/>
              </a:rPr>
              <a:t>.</a:t>
            </a:r>
            <a:endParaRPr lang="en-IN" dirty="0">
              <a:latin typeface="ClarendonTextPro"/>
            </a:endParaRPr>
          </a:p>
          <a:p>
            <a:pPr lvl="1" algn="just"/>
            <a:endParaRPr lang="en-IN" b="0" i="0" dirty="0">
              <a:effectLst/>
              <a:latin typeface="Roboto" panose="02000000000000000000" pitchFamily="2" charset="0"/>
            </a:endParaRPr>
          </a:p>
        </p:txBody>
      </p:sp>
      <p:pic>
        <p:nvPicPr>
          <p:cNvPr id="6" name="Picture 5">
            <a:extLst>
              <a:ext uri="{FF2B5EF4-FFF2-40B4-BE49-F238E27FC236}">
                <a16:creationId xmlns:a16="http://schemas.microsoft.com/office/drawing/2014/main" id="{E9419CD4-1A61-41C2-BBA8-2EC23D1D6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267" y="3972339"/>
            <a:ext cx="2396061" cy="1750420"/>
          </a:xfrm>
          <a:prstGeom prst="rect">
            <a:avLst/>
          </a:prstGeom>
        </p:spPr>
      </p:pic>
      <p:pic>
        <p:nvPicPr>
          <p:cNvPr id="7" name="Picture 6">
            <a:extLst>
              <a:ext uri="{FF2B5EF4-FFF2-40B4-BE49-F238E27FC236}">
                <a16:creationId xmlns:a16="http://schemas.microsoft.com/office/drawing/2014/main" id="{043D28EE-5033-4DE9-89FD-63EA21DBE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916" y="3824451"/>
            <a:ext cx="2046196" cy="2046196"/>
          </a:xfrm>
          <a:prstGeom prst="rect">
            <a:avLst/>
          </a:prstGeom>
        </p:spPr>
      </p:pic>
    </p:spTree>
    <p:extLst>
      <p:ext uri="{BB962C8B-B14F-4D97-AF65-F5344CB8AC3E}">
        <p14:creationId xmlns:p14="http://schemas.microsoft.com/office/powerpoint/2010/main" val="166069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2C382-41E2-4638-9777-6A58E6ADB6FB}"/>
              </a:ext>
            </a:extLst>
          </p:cNvPr>
          <p:cNvSpPr>
            <a:spLocks noGrp="1"/>
          </p:cNvSpPr>
          <p:nvPr>
            <p:ph idx="1"/>
          </p:nvPr>
        </p:nvSpPr>
        <p:spPr>
          <a:xfrm>
            <a:off x="626165" y="1253331"/>
            <a:ext cx="10515600" cy="4351338"/>
          </a:xfrm>
        </p:spPr>
        <p:txBody>
          <a:bodyPr/>
          <a:lstStyle/>
          <a:p>
            <a:pPr marL="0" indent="0" algn="just">
              <a:buNone/>
            </a:pPr>
            <a:r>
              <a:rPr lang="en-IN" sz="2000" b="1" dirty="0">
                <a:latin typeface="Roboto" panose="02000000000000000000" pitchFamily="2" charset="0"/>
                <a:ea typeface="Roboto" panose="02000000000000000000" pitchFamily="2" charset="0"/>
              </a:rPr>
              <a:t>Wood</a:t>
            </a:r>
          </a:p>
          <a:p>
            <a:pPr lvl="1" algn="just"/>
            <a:r>
              <a:rPr lang="en-IN" sz="2000" dirty="0"/>
              <a:t>Wood a renewable resource can be used for a variety of work at household items like cleaning brushes, kitchen utensils, and cutting boards.</a:t>
            </a:r>
          </a:p>
          <a:p>
            <a:pPr marL="0" indent="0" algn="just">
              <a:buNone/>
            </a:pPr>
            <a:r>
              <a:rPr lang="en-IN" sz="2000" b="1" dirty="0">
                <a:latin typeface="Roboto" panose="02000000000000000000" pitchFamily="2" charset="0"/>
                <a:ea typeface="Roboto" panose="02000000000000000000" pitchFamily="2" charset="0"/>
              </a:rPr>
              <a:t>Paper</a:t>
            </a:r>
          </a:p>
          <a:p>
            <a:pPr lvl="1" algn="just"/>
            <a:r>
              <a:rPr lang="en-IN" sz="2000" dirty="0">
                <a:latin typeface="Roboto" panose="02000000000000000000" pitchFamily="2" charset="0"/>
              </a:rPr>
              <a:t>In earlier times paper was used as a packaging material. Although paper is not infinitely recyclable  because its fibres get shorter every time it is re-used, limiting its use.</a:t>
            </a:r>
          </a:p>
          <a:p>
            <a:pPr marL="0" indent="0" algn="just">
              <a:buNone/>
            </a:pPr>
            <a:r>
              <a:rPr lang="en-IN" sz="2000" b="1" i="1" dirty="0">
                <a:latin typeface="Roboto" panose="02000000000000000000" pitchFamily="2" charset="0"/>
              </a:rPr>
              <a:t>Switch to non-liquid soaps</a:t>
            </a:r>
          </a:p>
          <a:p>
            <a:pPr lvl="1" algn="just"/>
            <a:r>
              <a:rPr lang="en-IN" sz="2000" dirty="0"/>
              <a:t> Liquid soaps, shampoos, and detergents have adds enormous amounts of plastic waste to the environment. Look for bar soap if possible.</a:t>
            </a:r>
          </a:p>
          <a:p>
            <a:endParaRPr lang="en-IN" dirty="0"/>
          </a:p>
        </p:txBody>
      </p:sp>
    </p:spTree>
    <p:extLst>
      <p:ext uri="{BB962C8B-B14F-4D97-AF65-F5344CB8AC3E}">
        <p14:creationId xmlns:p14="http://schemas.microsoft.com/office/powerpoint/2010/main" val="778411504"/>
      </p:ext>
    </p:extLst>
  </p:cSld>
  <p:clrMapOvr>
    <a:masterClrMapping/>
  </p:clrMapOvr>
</p:sld>
</file>

<file path=ppt/theme/theme1.xml><?xml version="1.0" encoding="utf-8"?>
<a:theme xmlns:a="http://schemas.openxmlformats.org/drawingml/2006/main" name="Environment BMG Oct-21 R1 (00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TotalTime>
  <Words>4070</Words>
  <Application>Microsoft Macintosh PowerPoint</Application>
  <PresentationFormat>Widescreen</PresentationFormat>
  <Paragraphs>307</Paragraphs>
  <Slides>68</Slides>
  <Notes>28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2" baseType="lpstr">
      <vt:lpstr>Abadi</vt:lpstr>
      <vt:lpstr>Amasis MT Pro Black</vt:lpstr>
      <vt:lpstr>Arial</vt:lpstr>
      <vt:lpstr>Arial Rounded</vt:lpstr>
      <vt:lpstr>Calibri</vt:lpstr>
      <vt:lpstr>Calibri Light</vt:lpstr>
      <vt:lpstr>ClarendonTextPro</vt:lpstr>
      <vt:lpstr>Noto Sans</vt:lpstr>
      <vt:lpstr>Open Sans</vt:lpstr>
      <vt:lpstr>Poppins</vt:lpstr>
      <vt:lpstr>Roboto</vt:lpstr>
      <vt:lpstr>Verdana</vt:lpstr>
      <vt:lpstr>Environment BMG Oct-21 R1 (003)</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Waste क्या है</vt:lpstr>
      <vt:lpstr>ई कचरा क्या है </vt:lpstr>
      <vt:lpstr>ई-कचरा के मुख्य स्रोत क्या हैं </vt:lpstr>
      <vt:lpstr>E-Waste Generation के मुख्य कारण क्या हैं </vt:lpstr>
      <vt:lpstr>Reasons foe E waste generation</vt:lpstr>
      <vt:lpstr>ई कचरा का प्रभाव Environment के ऊपर </vt:lpstr>
      <vt:lpstr>E- Waste को कैसे Control करें </vt:lpstr>
      <vt:lpstr>Recycling के क्या benefits हैं </vt:lpstr>
      <vt:lpstr>What is the Draft Notification for Electronic Waste Management? </vt:lpstr>
      <vt:lpstr>Information technology and telecommunication equipment :</vt:lpstr>
      <vt:lpstr>Consumer electrical and electronics:</vt:lpstr>
      <vt:lpstr>Large and Small Electrical and Electronic Equipment</vt:lpstr>
      <vt:lpstr>Electrical and Electronic Tools (With the exception of large- Scale Stationary Industrial Tools) </vt:lpstr>
      <vt:lpstr>Toys, Leisure and Sports Equipment</vt:lpstr>
      <vt:lpstr>Medical Devices (With the Exception of All Implanted and Infected Products)</vt:lpstr>
      <vt:lpstr>Laboratory Instruments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USE PLASTIC</dc:title>
  <dc:creator>Swati Mishra</dc:creator>
  <cp:lastModifiedBy>KM14775</cp:lastModifiedBy>
  <cp:revision>18</cp:revision>
  <dcterms:created xsi:type="dcterms:W3CDTF">2021-11-19T10:55:31Z</dcterms:created>
  <dcterms:modified xsi:type="dcterms:W3CDTF">2023-05-29T16:50:52Z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71a9a9-b7c0-41f4-922f-92f912ec01fe_Enabled">
    <vt:lpwstr>true</vt:lpwstr>
  </property>
  <property fmtid="{D5CDD505-2E9C-101B-9397-08002B2CF9AE}" pid="3" name="MSIP_Label_cb71a9a9-b7c0-41f4-922f-92f912ec01fe_SetDate">
    <vt:lpwstr>2023-01-03T04:06:39Z</vt:lpwstr>
  </property>
  <property fmtid="{D5CDD505-2E9C-101B-9397-08002B2CF9AE}" pid="4" name="MSIP_Label_cb71a9a9-b7c0-41f4-922f-92f912ec01fe_Method">
    <vt:lpwstr>Privileged</vt:lpwstr>
  </property>
  <property fmtid="{D5CDD505-2E9C-101B-9397-08002B2CF9AE}" pid="5" name="MSIP_Label_cb71a9a9-b7c0-41f4-922f-92f912ec01fe_Name">
    <vt:lpwstr>Public (C4)</vt:lpwstr>
  </property>
  <property fmtid="{D5CDD505-2E9C-101B-9397-08002B2CF9AE}" pid="6" name="MSIP_Label_cb71a9a9-b7c0-41f4-922f-92f912ec01fe_SiteId">
    <vt:lpwstr>4273e6e9-aed1-40ab-83a3-85e0d43de705</vt:lpwstr>
  </property>
  <property fmtid="{D5CDD505-2E9C-101B-9397-08002B2CF9AE}" pid="7" name="MSIP_Label_cb71a9a9-b7c0-41f4-922f-92f912ec01fe_ActionId">
    <vt:lpwstr>62256b1d-ab75-42a1-8cc0-49eb76dbfea4</vt:lpwstr>
  </property>
  <property fmtid="{D5CDD505-2E9C-101B-9397-08002B2CF9AE}" pid="8" name="MSIP_Label_cb71a9a9-b7c0-41f4-922f-92f912ec01fe_ContentBits">
    <vt:lpwstr>2</vt:lpwstr>
  </property>
  <property fmtid="{D5CDD505-2E9C-101B-9397-08002B2CF9AE}" pid="9" name="ClassificationContentMarkingFooterLocations">
    <vt:lpwstr>Environment BMG Oct-21 R1 (003):4</vt:lpwstr>
  </property>
  <property fmtid="{D5CDD505-2E9C-101B-9397-08002B2CF9AE}" pid="10" name="ClassificationContentMarkingFooterText">
    <vt:lpwstr>Sensitivity: Public (C4)</vt:lpwstr>
  </property>
</Properties>
</file>