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7547" r:id="rId2"/>
    <p:sldId id="2078559429" r:id="rId3"/>
    <p:sldId id="2078559381" r:id="rId4"/>
    <p:sldId id="2078559264" r:id="rId5"/>
    <p:sldId id="2078559374" r:id="rId6"/>
    <p:sldId id="2078559375" r:id="rId7"/>
    <p:sldId id="2078559376" r:id="rId8"/>
    <p:sldId id="2078559377" r:id="rId9"/>
    <p:sldId id="2078559383" r:id="rId10"/>
    <p:sldId id="2078559378" r:id="rId11"/>
    <p:sldId id="2078559379" r:id="rId12"/>
    <p:sldId id="2078559314" r:id="rId13"/>
    <p:sldId id="2078559324" r:id="rId14"/>
    <p:sldId id="2078559325" r:id="rId15"/>
    <p:sldId id="2078559430" r:id="rId16"/>
    <p:sldId id="7527" r:id="rId17"/>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435" y="7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ol Guerrero Adrian" userId="59fe35c3-d1aa-47ee-91e4-91efab7f9c39" providerId="ADAL" clId="{F7A1929D-430B-4818-A248-AC795CF36FD7}"/>
    <pc:docChg chg="mod">
      <pc:chgData name="Terol Guerrero Adrian" userId="59fe35c3-d1aa-47ee-91e4-91efab7f9c39" providerId="ADAL" clId="{F7A1929D-430B-4818-A248-AC795CF36FD7}" dt="2024-04-03T16:27:26.718" v="0" actId="33475"/>
      <pc:docMkLst>
        <pc:docMk/>
      </pc:docMkLst>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hyperlink" Target="https://support.ariba.com/item/view/180235" TargetMode="Externa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diagrams/_rels/drawing1.xml.rels><?xml version="1.0" encoding="UTF-8" standalone="yes"?>
<Relationships xmlns="http://schemas.openxmlformats.org/package/2006/relationships"><Relationship Id="rId3" Type="http://schemas.openxmlformats.org/officeDocument/2006/relationships/hyperlink" Target="https://support.ariba.com/item/view/180235" TargetMode="External"/><Relationship Id="rId7" Type="http://schemas.openxmlformats.org/officeDocument/2006/relationships/image" Target="../media/image10.sv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178D2C-6F28-4187-907A-C78E0688340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EE93FEF-7C43-4D37-84D5-3A1F2F8A080A}">
      <dgm:prSet custT="1"/>
      <dgm:spPr/>
      <dgm:t>
        <a:bodyPr/>
        <a:lstStyle/>
        <a:p>
          <a:pPr algn="just">
            <a:lnSpc>
              <a:spcPct val="100000"/>
            </a:lnSpc>
          </a:pPr>
          <a:r>
            <a:rPr lang="es-ES" sz="1400" dirty="0">
              <a:latin typeface="Santander Text" panose="020B0504020201020104" pitchFamily="34" charset="0"/>
            </a:rPr>
            <a:t>Existen dos tipos de cuenta a utilizar:</a:t>
          </a:r>
        </a:p>
        <a:p>
          <a:pPr algn="just">
            <a:lnSpc>
              <a:spcPct val="100000"/>
            </a:lnSpc>
          </a:pPr>
          <a:r>
            <a:rPr lang="es-ES" sz="1400" b="1" dirty="0">
              <a:latin typeface="Santander Text" panose="020B0504020201020104" pitchFamily="34" charset="0"/>
            </a:rPr>
            <a:t>1. Standard: </a:t>
          </a:r>
          <a:r>
            <a:rPr lang="es-ES" sz="1400" b="0" dirty="0">
              <a:latin typeface="Santander Text" panose="020B0504020201020104" pitchFamily="34" charset="0"/>
            </a:rPr>
            <a:t>T</a:t>
          </a:r>
          <a:r>
            <a:rPr lang="es-ES" sz="1400" dirty="0">
              <a:latin typeface="Santander Text" panose="020B0504020201020104" pitchFamily="34" charset="0"/>
            </a:rPr>
            <a:t>otalmente gratis y cubre todas sus necesidades para su operativa con </a:t>
          </a:r>
          <a:r>
            <a:rPr lang="es-ES" sz="1400" b="1" dirty="0">
              <a:solidFill>
                <a:srgbClr val="FF0000"/>
              </a:solidFill>
              <a:latin typeface="Santander Text" panose="020B0504020201020104" pitchFamily="34" charset="0"/>
            </a:rPr>
            <a:t>Santander</a:t>
          </a:r>
        </a:p>
        <a:p>
          <a:pPr algn="just">
            <a:lnSpc>
              <a:spcPct val="100000"/>
            </a:lnSpc>
          </a:pPr>
          <a:r>
            <a:rPr lang="es-ES" sz="1400" b="1" dirty="0">
              <a:latin typeface="Santander Text" panose="020B0504020201020104" pitchFamily="34" charset="0"/>
            </a:rPr>
            <a:t>2. Premium: </a:t>
          </a:r>
          <a:r>
            <a:rPr lang="es-ES" sz="1400" b="0" dirty="0">
              <a:latin typeface="Santander Text" panose="020B0504020201020104" pitchFamily="34" charset="0"/>
            </a:rPr>
            <a:t>Condicionada a </a:t>
          </a:r>
          <a:r>
            <a:rPr lang="es-ES" sz="1400" b="1" dirty="0">
              <a:latin typeface="Santander Text" panose="020B0504020201020104" pitchFamily="34" charset="0"/>
            </a:rPr>
            <a:t>un coste para la empresa </a:t>
          </a:r>
          <a:r>
            <a:rPr lang="es-ES" sz="1400" dirty="0">
              <a:latin typeface="Santander Text" panose="020B0504020201020104" pitchFamily="34" charset="0"/>
            </a:rPr>
            <a:t>ya que incluye mejoras que el tipo estándar no permite</a:t>
          </a:r>
        </a:p>
        <a:p>
          <a:pPr algn="just">
            <a:lnSpc>
              <a:spcPct val="100000"/>
            </a:lnSpc>
          </a:pPr>
          <a:r>
            <a:rPr lang="es-ES" sz="1400" b="1" dirty="0">
              <a:latin typeface="Santander Text" panose="020B0504020201020104" pitchFamily="34" charset="0"/>
            </a:rPr>
            <a:t>La cuenta asignada por defecto </a:t>
          </a:r>
          <a:r>
            <a:rPr lang="es-ES" sz="1400" dirty="0">
              <a:latin typeface="Santander Text" panose="020B0504020201020104" pitchFamily="34" charset="0"/>
            </a:rPr>
            <a:t>en la plataforma Business Network es de </a:t>
          </a:r>
          <a:r>
            <a:rPr lang="es-ES" sz="1400" b="1" dirty="0">
              <a:solidFill>
                <a:srgbClr val="FF0000"/>
              </a:solidFill>
              <a:latin typeface="Santander Text" panose="020B0504020201020104" pitchFamily="34" charset="0"/>
            </a:rPr>
            <a:t>tipo</a:t>
          </a:r>
          <a:r>
            <a:rPr lang="es-ES" sz="1400" dirty="0">
              <a:solidFill>
                <a:srgbClr val="FF0000"/>
              </a:solidFill>
              <a:latin typeface="Santander Text" panose="020B0504020201020104" pitchFamily="34" charset="0"/>
            </a:rPr>
            <a:t> </a:t>
          </a:r>
          <a:r>
            <a:rPr lang="es-ES" sz="1400" b="1" dirty="0">
              <a:solidFill>
                <a:srgbClr val="FF0000"/>
              </a:solidFill>
              <a:latin typeface="Santander Text" panose="020B0504020201020104" pitchFamily="34" charset="0"/>
            </a:rPr>
            <a:t>Standard</a:t>
          </a:r>
          <a:r>
            <a:rPr lang="es-ES" sz="1400" b="1" dirty="0">
              <a:latin typeface="Santander Text" panose="020B0504020201020104" pitchFamily="34" charset="0"/>
            </a:rPr>
            <a:t>.</a:t>
          </a:r>
          <a:r>
            <a:rPr lang="es-ES" sz="1400" dirty="0">
              <a:latin typeface="Santander Text" panose="020B0504020201020104" pitchFamily="34" charset="0"/>
            </a:rPr>
            <a:t> Para los casos en que se haya asignado de manera equivocada una cuenta </a:t>
          </a:r>
          <a:r>
            <a:rPr lang="es-ES" sz="1400" b="1" dirty="0">
              <a:latin typeface="Santander Text" panose="020B0504020201020104" pitchFamily="34" charset="0"/>
            </a:rPr>
            <a:t>Enterprise</a:t>
          </a:r>
          <a:r>
            <a:rPr lang="es-ES" sz="1400" dirty="0">
              <a:latin typeface="Santander Text" panose="020B0504020201020104" pitchFamily="34" charset="0"/>
            </a:rPr>
            <a:t>, puede cambiar su tipo de cuenta aquí: </a:t>
          </a:r>
          <a:r>
            <a:rPr lang="en-US" sz="1400" i="1" baseline="0" dirty="0">
              <a:latin typeface="Santander Text" panose="020B0504020201020104" pitchFamily="34" charset="0"/>
              <a:hlinkClick xmlns:r="http://schemas.openxmlformats.org/officeDocument/2006/relationships" r:id="rId1"/>
            </a:rPr>
            <a:t>link</a:t>
          </a:r>
          <a:endParaRPr lang="en-US" sz="1400" dirty="0">
            <a:latin typeface="Santander Text" panose="020B0504020201020104" pitchFamily="34" charset="0"/>
          </a:endParaRPr>
        </a:p>
      </dgm:t>
    </dgm:pt>
    <dgm:pt modelId="{9B3F52AF-380E-4355-8B57-055A2DC8E8F4}" type="parTrans" cxnId="{B9348DA0-86B7-4FA3-A950-7CC79D273B6E}">
      <dgm:prSet/>
      <dgm:spPr/>
      <dgm:t>
        <a:bodyPr/>
        <a:lstStyle/>
        <a:p>
          <a:endParaRPr lang="en-US" sz="1600">
            <a:latin typeface="Santander Headline" panose="020B0504020201020104" pitchFamily="34" charset="0"/>
          </a:endParaRPr>
        </a:p>
      </dgm:t>
    </dgm:pt>
    <dgm:pt modelId="{041F5FCF-FD32-4F4A-92F2-0B3782892435}" type="sibTrans" cxnId="{B9348DA0-86B7-4FA3-A950-7CC79D273B6E}">
      <dgm:prSet/>
      <dgm:spPr/>
      <dgm:t>
        <a:bodyPr/>
        <a:lstStyle/>
        <a:p>
          <a:endParaRPr lang="en-US" sz="1600">
            <a:latin typeface="Santander Headline" panose="020B0504020201020104" pitchFamily="34" charset="0"/>
          </a:endParaRPr>
        </a:p>
      </dgm:t>
    </dgm:pt>
    <dgm:pt modelId="{C3649475-AE40-4A25-962E-D49AD128F285}">
      <dgm:prSet custT="1"/>
      <dgm:spPr/>
      <dgm:t>
        <a:bodyPr/>
        <a:lstStyle/>
        <a:p>
          <a:pPr algn="just">
            <a:lnSpc>
              <a:spcPct val="100000"/>
            </a:lnSpc>
          </a:pPr>
          <a:r>
            <a:rPr lang="es-SV" sz="1400" dirty="0">
              <a:latin typeface="Santander Headline" panose="020B0504020201020104" pitchFamily="34" charset="0"/>
            </a:rPr>
            <a:t>Configure su </a:t>
          </a:r>
          <a:r>
            <a:rPr lang="es-SV" sz="1400" b="1" dirty="0">
              <a:latin typeface="Santander Headline" panose="020B0504020201020104" pitchFamily="34" charset="0"/>
            </a:rPr>
            <a:t>Dirección de Remesa </a:t>
          </a:r>
          <a:r>
            <a:rPr lang="es-SV" sz="1400" dirty="0">
              <a:latin typeface="Santander Headline" panose="020B0504020201020104" pitchFamily="34" charset="0"/>
            </a:rPr>
            <a:t>y</a:t>
          </a:r>
          <a:r>
            <a:rPr lang="es-SV" sz="1400" b="1" dirty="0">
              <a:latin typeface="Santander Headline" panose="020B0504020201020104" pitchFamily="34" charset="0"/>
            </a:rPr>
            <a:t> Datos Bancarios </a:t>
          </a:r>
          <a:r>
            <a:rPr lang="es-SV" sz="1400" b="1" baseline="30000" dirty="0">
              <a:latin typeface="Santander Headline" panose="020B0504020201020104" pitchFamily="34" charset="0"/>
            </a:rPr>
            <a:t>(1)</a:t>
          </a:r>
          <a:r>
            <a:rPr lang="es-SV" sz="1400" b="1" dirty="0">
              <a:latin typeface="Santander Headline" panose="020B0504020201020104" pitchFamily="34" charset="0"/>
            </a:rPr>
            <a:t> </a:t>
          </a:r>
          <a:r>
            <a:rPr lang="es-SV" sz="1400" dirty="0">
              <a:latin typeface="Santander Headline" panose="020B0504020201020104" pitchFamily="34" charset="0"/>
            </a:rPr>
            <a:t>en su perfil de SAP Business Network. Los Datos Bancarios recogidos durante el Registro así como en la configuración de su Business Network </a:t>
          </a:r>
          <a:r>
            <a:rPr lang="es-SV" sz="1400" b="1" dirty="0">
              <a:latin typeface="Santander Headline" panose="020B0504020201020104" pitchFamily="34" charset="0"/>
            </a:rPr>
            <a:t>deben coincidir </a:t>
          </a:r>
          <a:r>
            <a:rPr lang="es-SV" sz="1400" dirty="0">
              <a:latin typeface="Santander Headline" panose="020B0504020201020104" pitchFamily="34" charset="0"/>
            </a:rPr>
            <a:t>con los datos bancarios facilitados posteriormente durante el proceso de facturación y pago (obligatorio). </a:t>
          </a:r>
        </a:p>
        <a:p>
          <a:pPr algn="just">
            <a:lnSpc>
              <a:spcPct val="100000"/>
            </a:lnSpc>
          </a:pPr>
          <a:r>
            <a:rPr lang="es-ES" sz="1400" b="0" dirty="0">
              <a:latin typeface="Santander Headline" panose="020B0504020201020104" pitchFamily="34" charset="0"/>
            </a:rPr>
            <a:t>Finalmente, si pertenece a algún Grupo empresarial, agradecemos que refleje su denominación durante el Registro</a:t>
          </a:r>
          <a:r>
            <a:rPr lang="es-ES" sz="1400" dirty="0">
              <a:latin typeface="Santander Headline" panose="020B0504020201020104" pitchFamily="34" charset="0"/>
            </a:rPr>
            <a:t>. </a:t>
          </a:r>
          <a:endParaRPr lang="en-US" sz="1400" dirty="0">
            <a:latin typeface="Santander Headline" panose="020B0504020201020104" pitchFamily="34" charset="0"/>
          </a:endParaRPr>
        </a:p>
      </dgm:t>
    </dgm:pt>
    <dgm:pt modelId="{F9B3CD44-0284-4A00-A899-D7EBC9096863}" type="parTrans" cxnId="{3BA38259-077B-434A-8E56-7AC107799157}">
      <dgm:prSet/>
      <dgm:spPr/>
      <dgm:t>
        <a:bodyPr/>
        <a:lstStyle/>
        <a:p>
          <a:endParaRPr lang="en-US" sz="1600">
            <a:latin typeface="Santander Headline" panose="020B0504020201020104" pitchFamily="34" charset="0"/>
          </a:endParaRPr>
        </a:p>
      </dgm:t>
    </dgm:pt>
    <dgm:pt modelId="{AB416062-682E-475E-AF8E-9DEE628C97D0}" type="sibTrans" cxnId="{3BA38259-077B-434A-8E56-7AC107799157}">
      <dgm:prSet/>
      <dgm:spPr/>
      <dgm:t>
        <a:bodyPr/>
        <a:lstStyle/>
        <a:p>
          <a:endParaRPr lang="en-US" sz="1600">
            <a:latin typeface="Santander Headline" panose="020B0504020201020104" pitchFamily="34" charset="0"/>
          </a:endParaRPr>
        </a:p>
      </dgm:t>
    </dgm:pt>
    <dgm:pt modelId="{065CC9B8-46B4-42EE-91BA-B4027974F1A5}">
      <dgm:prSet custT="1"/>
      <dgm:spPr/>
      <dgm:t>
        <a:bodyPr/>
        <a:lstStyle/>
        <a:p>
          <a:pPr algn="just">
            <a:lnSpc>
              <a:spcPct val="100000"/>
            </a:lnSpc>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gm:t>
    </dgm:pt>
    <dgm:pt modelId="{A03B0B0B-D889-4746-A9BA-BFA0E2E5DA5A}" type="parTrans" cxnId="{D1B4582D-8830-4926-83B1-CFCC99FAA167}">
      <dgm:prSet/>
      <dgm:spPr/>
      <dgm:t>
        <a:bodyPr/>
        <a:lstStyle/>
        <a:p>
          <a:endParaRPr lang="en-US" sz="1600">
            <a:latin typeface="Santander Headline" panose="020B0504020201020104" pitchFamily="34" charset="0"/>
          </a:endParaRPr>
        </a:p>
      </dgm:t>
    </dgm:pt>
    <dgm:pt modelId="{B5513CF7-37D3-4D74-9BEB-7CB1303EF8F5}" type="sibTrans" cxnId="{D1B4582D-8830-4926-83B1-CFCC99FAA167}">
      <dgm:prSet/>
      <dgm:spPr/>
      <dgm:t>
        <a:bodyPr/>
        <a:lstStyle/>
        <a:p>
          <a:endParaRPr lang="en-US" sz="1600">
            <a:latin typeface="Santander Headline" panose="020B0504020201020104" pitchFamily="34" charset="0"/>
          </a:endParaRPr>
        </a:p>
      </dgm:t>
    </dgm:pt>
    <dgm:pt modelId="{573F4B25-1280-4F94-9A41-3DC1B6FEB41A}" type="pres">
      <dgm:prSet presAssocID="{0A178D2C-6F28-4187-907A-C78E06883401}" presName="root" presStyleCnt="0">
        <dgm:presLayoutVars>
          <dgm:dir/>
          <dgm:resizeHandles val="exact"/>
        </dgm:presLayoutVars>
      </dgm:prSet>
      <dgm:spPr/>
    </dgm:pt>
    <dgm:pt modelId="{513366D7-A001-41E5-B4EA-EA098F222539}" type="pres">
      <dgm:prSet presAssocID="{0EE93FEF-7C43-4D37-84D5-3A1F2F8A080A}" presName="compNode" presStyleCnt="0"/>
      <dgm:spPr/>
    </dgm:pt>
    <dgm:pt modelId="{16B56AF2-676B-4D09-BA8A-650D2D788890}" type="pres">
      <dgm:prSet presAssocID="{0EE93FEF-7C43-4D37-84D5-3A1F2F8A080A}" presName="bgRect" presStyleLbl="bgShp" presStyleIdx="0" presStyleCnt="3" custLinFactNeighborX="233" custLinFactNeighborY="25171"/>
      <dgm:spPr>
        <a:solidFill>
          <a:srgbClr val="F2F2F2">
            <a:alpha val="60000"/>
          </a:srgbClr>
        </a:solidFill>
      </dgm:spPr>
    </dgm:pt>
    <dgm:pt modelId="{B9F7ABB2-499B-47F5-B2E4-C6A91E59BF3D}" type="pres">
      <dgm:prSet presAssocID="{0EE93FEF-7C43-4D37-84D5-3A1F2F8A080A}" presName="iconRect" presStyleLbl="node1" presStyleIdx="0" presStyleCnt="3" custLinFactNeighborY="4039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esconectado"/>
        </a:ext>
      </dgm:extLst>
    </dgm:pt>
    <dgm:pt modelId="{AE60178D-6DDE-4144-B10C-55F7564A0DE3}" type="pres">
      <dgm:prSet presAssocID="{0EE93FEF-7C43-4D37-84D5-3A1F2F8A080A}" presName="spaceRect" presStyleCnt="0"/>
      <dgm:spPr/>
    </dgm:pt>
    <dgm:pt modelId="{F4B297A9-40EE-4CF9-AB42-6A66166A0CC8}" type="pres">
      <dgm:prSet presAssocID="{0EE93FEF-7C43-4D37-84D5-3A1F2F8A080A}" presName="parTx" presStyleLbl="revTx" presStyleIdx="0" presStyleCnt="3" custScaleX="100000" custLinFactNeighborY="25367">
        <dgm:presLayoutVars>
          <dgm:chMax val="0"/>
          <dgm:chPref val="0"/>
        </dgm:presLayoutVars>
      </dgm:prSet>
      <dgm:spPr/>
    </dgm:pt>
    <dgm:pt modelId="{D38330BA-9B36-4015-AE2E-3DB44B451E2B}" type="pres">
      <dgm:prSet presAssocID="{041F5FCF-FD32-4F4A-92F2-0B3782892435}" presName="sibTrans" presStyleCnt="0"/>
      <dgm:spPr/>
    </dgm:pt>
    <dgm:pt modelId="{4B67514D-A7BD-4E29-BB8E-75C72E8F4794}" type="pres">
      <dgm:prSet presAssocID="{C3649475-AE40-4A25-962E-D49AD128F285}" presName="compNode" presStyleCnt="0"/>
      <dgm:spPr/>
    </dgm:pt>
    <dgm:pt modelId="{AF5F5E92-6082-4C71-B632-7DC422334DEC}" type="pres">
      <dgm:prSet presAssocID="{C3649475-AE40-4A25-962E-D49AD128F285}" presName="bgRect" presStyleLbl="bgShp" presStyleIdx="1" presStyleCnt="3" custLinFactNeighborY="14725"/>
      <dgm:spPr>
        <a:solidFill>
          <a:srgbClr val="F2F2F2">
            <a:alpha val="60000"/>
          </a:srgbClr>
        </a:solidFill>
      </dgm:spPr>
    </dgm:pt>
    <dgm:pt modelId="{35BDA797-25EE-45F7-974C-2E8255178CAB}" type="pres">
      <dgm:prSet presAssocID="{C3649475-AE40-4A25-962E-D49AD128F285}" presName="iconRect" presStyleLbl="node1" presStyleIdx="1" presStyleCnt="3" custLinFactNeighborX="1736" custLinFactNeighborY="30444"/>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Usuario"/>
        </a:ext>
      </dgm:extLst>
    </dgm:pt>
    <dgm:pt modelId="{802AB396-9C84-4D04-9A20-15451BFFC67A}" type="pres">
      <dgm:prSet presAssocID="{C3649475-AE40-4A25-962E-D49AD128F285}" presName="spaceRect" presStyleCnt="0"/>
      <dgm:spPr/>
    </dgm:pt>
    <dgm:pt modelId="{72871B3F-FC48-43E7-B12F-B1AD3F5E8900}" type="pres">
      <dgm:prSet presAssocID="{C3649475-AE40-4A25-962E-D49AD128F285}" presName="parTx" presStyleLbl="revTx" presStyleIdx="1" presStyleCnt="3" custLinFactNeighborX="-66" custLinFactNeighborY="14571">
        <dgm:presLayoutVars>
          <dgm:chMax val="0"/>
          <dgm:chPref val="0"/>
        </dgm:presLayoutVars>
      </dgm:prSet>
      <dgm:spPr/>
    </dgm:pt>
    <dgm:pt modelId="{948D4054-9EE9-4212-8424-430C3F9C7077}" type="pres">
      <dgm:prSet presAssocID="{AB416062-682E-475E-AF8E-9DEE628C97D0}" presName="sibTrans" presStyleCnt="0"/>
      <dgm:spPr/>
    </dgm:pt>
    <dgm:pt modelId="{0D2DEA9B-A4D0-447A-AF70-0CE2D2E22A71}" type="pres">
      <dgm:prSet presAssocID="{065CC9B8-46B4-42EE-91BA-B4027974F1A5}" presName="compNode" presStyleCnt="0"/>
      <dgm:spPr/>
    </dgm:pt>
    <dgm:pt modelId="{E5AB9696-247C-4EED-A2F7-1D004074C6C0}" type="pres">
      <dgm:prSet presAssocID="{065CC9B8-46B4-42EE-91BA-B4027974F1A5}" presName="bgRect" presStyleLbl="bgShp" presStyleIdx="2" presStyleCnt="3" custLinFactNeighborX="428" custLinFactNeighborY="293"/>
      <dgm:spPr>
        <a:solidFill>
          <a:srgbClr val="F2F2F2">
            <a:alpha val="60000"/>
          </a:srgbClr>
        </a:solidFill>
      </dgm:spPr>
    </dgm:pt>
    <dgm:pt modelId="{86FAFCDD-831C-4792-AFDB-5A2B503D85F6}" type="pres">
      <dgm:prSet presAssocID="{065CC9B8-46B4-42EE-91BA-B4027974F1A5}" presName="iconRect" presStyleLbl="node1" presStyleIdx="2" presStyleCnt="3" custLinFactNeighborY="1122"/>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Apretón de manos"/>
        </a:ext>
      </dgm:extLst>
    </dgm:pt>
    <dgm:pt modelId="{B5608A62-C6B3-48D6-9914-968A2767BAFF}" type="pres">
      <dgm:prSet presAssocID="{065CC9B8-46B4-42EE-91BA-B4027974F1A5}" presName="spaceRect" presStyleCnt="0"/>
      <dgm:spPr/>
    </dgm:pt>
    <dgm:pt modelId="{392CBA9B-D0FE-412B-BA66-98E2C7BBE6EC}" type="pres">
      <dgm:prSet presAssocID="{065CC9B8-46B4-42EE-91BA-B4027974F1A5}" presName="parTx" presStyleLbl="revTx" presStyleIdx="2" presStyleCnt="3">
        <dgm:presLayoutVars>
          <dgm:chMax val="0"/>
          <dgm:chPref val="0"/>
        </dgm:presLayoutVars>
      </dgm:prSet>
      <dgm:spPr/>
    </dgm:pt>
  </dgm:ptLst>
  <dgm:cxnLst>
    <dgm:cxn modelId="{F316E90E-597B-4D63-BBC7-6A84341C337F}" type="presOf" srcId="{C3649475-AE40-4A25-962E-D49AD128F285}" destId="{72871B3F-FC48-43E7-B12F-B1AD3F5E8900}" srcOrd="0" destOrd="0" presId="urn:microsoft.com/office/officeart/2018/2/layout/IconVerticalSolidList"/>
    <dgm:cxn modelId="{67945215-8228-4148-9B59-FA72A2A38E4A}" type="presOf" srcId="{0A178D2C-6F28-4187-907A-C78E06883401}" destId="{573F4B25-1280-4F94-9A41-3DC1B6FEB41A}" srcOrd="0" destOrd="0" presId="urn:microsoft.com/office/officeart/2018/2/layout/IconVerticalSolidList"/>
    <dgm:cxn modelId="{D1B4582D-8830-4926-83B1-CFCC99FAA167}" srcId="{0A178D2C-6F28-4187-907A-C78E06883401}" destId="{065CC9B8-46B4-42EE-91BA-B4027974F1A5}" srcOrd="2" destOrd="0" parTransId="{A03B0B0B-D889-4746-A9BA-BFA0E2E5DA5A}" sibTransId="{B5513CF7-37D3-4D74-9BEB-7CB1303EF8F5}"/>
    <dgm:cxn modelId="{3BA38259-077B-434A-8E56-7AC107799157}" srcId="{0A178D2C-6F28-4187-907A-C78E06883401}" destId="{C3649475-AE40-4A25-962E-D49AD128F285}" srcOrd="1" destOrd="0" parTransId="{F9B3CD44-0284-4A00-A899-D7EBC9096863}" sibTransId="{AB416062-682E-475E-AF8E-9DEE628C97D0}"/>
    <dgm:cxn modelId="{B9348DA0-86B7-4FA3-A950-7CC79D273B6E}" srcId="{0A178D2C-6F28-4187-907A-C78E06883401}" destId="{0EE93FEF-7C43-4D37-84D5-3A1F2F8A080A}" srcOrd="0" destOrd="0" parTransId="{9B3F52AF-380E-4355-8B57-055A2DC8E8F4}" sibTransId="{041F5FCF-FD32-4F4A-92F2-0B3782892435}"/>
    <dgm:cxn modelId="{D8084EB7-A299-4428-9DF4-273A5FE753AA}" type="presOf" srcId="{0EE93FEF-7C43-4D37-84D5-3A1F2F8A080A}" destId="{F4B297A9-40EE-4CF9-AB42-6A66166A0CC8}" srcOrd="0" destOrd="0" presId="urn:microsoft.com/office/officeart/2018/2/layout/IconVerticalSolidList"/>
    <dgm:cxn modelId="{D86D65B8-EE59-4610-8166-706E092115D4}" type="presOf" srcId="{065CC9B8-46B4-42EE-91BA-B4027974F1A5}" destId="{392CBA9B-D0FE-412B-BA66-98E2C7BBE6EC}" srcOrd="0" destOrd="0" presId="urn:microsoft.com/office/officeart/2018/2/layout/IconVerticalSolidList"/>
    <dgm:cxn modelId="{F04AFC01-0C77-4DFC-889A-2E128C0B3513}" type="presParOf" srcId="{573F4B25-1280-4F94-9A41-3DC1B6FEB41A}" destId="{513366D7-A001-41E5-B4EA-EA098F222539}" srcOrd="0" destOrd="0" presId="urn:microsoft.com/office/officeart/2018/2/layout/IconVerticalSolidList"/>
    <dgm:cxn modelId="{CF9B373F-7B80-4342-B50D-C3C8F7D8524D}" type="presParOf" srcId="{513366D7-A001-41E5-B4EA-EA098F222539}" destId="{16B56AF2-676B-4D09-BA8A-650D2D788890}" srcOrd="0" destOrd="0" presId="urn:microsoft.com/office/officeart/2018/2/layout/IconVerticalSolidList"/>
    <dgm:cxn modelId="{ED1776D4-4C88-44D6-850A-987D05007952}" type="presParOf" srcId="{513366D7-A001-41E5-B4EA-EA098F222539}" destId="{B9F7ABB2-499B-47F5-B2E4-C6A91E59BF3D}" srcOrd="1" destOrd="0" presId="urn:microsoft.com/office/officeart/2018/2/layout/IconVerticalSolidList"/>
    <dgm:cxn modelId="{21F3E624-6546-4704-8945-BCF8D323A2A5}" type="presParOf" srcId="{513366D7-A001-41E5-B4EA-EA098F222539}" destId="{AE60178D-6DDE-4144-B10C-55F7564A0DE3}" srcOrd="2" destOrd="0" presId="urn:microsoft.com/office/officeart/2018/2/layout/IconVerticalSolidList"/>
    <dgm:cxn modelId="{3B2A712D-C05B-4F90-9221-246606996ADC}" type="presParOf" srcId="{513366D7-A001-41E5-B4EA-EA098F222539}" destId="{F4B297A9-40EE-4CF9-AB42-6A66166A0CC8}" srcOrd="3" destOrd="0" presId="urn:microsoft.com/office/officeart/2018/2/layout/IconVerticalSolidList"/>
    <dgm:cxn modelId="{4995DAEC-0E6F-42A5-AF3D-802CD3BCD865}" type="presParOf" srcId="{573F4B25-1280-4F94-9A41-3DC1B6FEB41A}" destId="{D38330BA-9B36-4015-AE2E-3DB44B451E2B}" srcOrd="1" destOrd="0" presId="urn:microsoft.com/office/officeart/2018/2/layout/IconVerticalSolidList"/>
    <dgm:cxn modelId="{AA49F69C-2DBB-4DE0-ABF2-32CC62F5D02D}" type="presParOf" srcId="{573F4B25-1280-4F94-9A41-3DC1B6FEB41A}" destId="{4B67514D-A7BD-4E29-BB8E-75C72E8F4794}" srcOrd="2" destOrd="0" presId="urn:microsoft.com/office/officeart/2018/2/layout/IconVerticalSolidList"/>
    <dgm:cxn modelId="{E0F53106-1AD7-48B3-AB64-051BEEF1612F}" type="presParOf" srcId="{4B67514D-A7BD-4E29-BB8E-75C72E8F4794}" destId="{AF5F5E92-6082-4C71-B632-7DC422334DEC}" srcOrd="0" destOrd="0" presId="urn:microsoft.com/office/officeart/2018/2/layout/IconVerticalSolidList"/>
    <dgm:cxn modelId="{2CC16FB3-8BA9-43EE-95E5-5CC0F02A044A}" type="presParOf" srcId="{4B67514D-A7BD-4E29-BB8E-75C72E8F4794}" destId="{35BDA797-25EE-45F7-974C-2E8255178CAB}" srcOrd="1" destOrd="0" presId="urn:microsoft.com/office/officeart/2018/2/layout/IconVerticalSolidList"/>
    <dgm:cxn modelId="{F65C20EE-B46C-411B-B4D5-9F3094A454AE}" type="presParOf" srcId="{4B67514D-A7BD-4E29-BB8E-75C72E8F4794}" destId="{802AB396-9C84-4D04-9A20-15451BFFC67A}" srcOrd="2" destOrd="0" presId="urn:microsoft.com/office/officeart/2018/2/layout/IconVerticalSolidList"/>
    <dgm:cxn modelId="{8AF0FD22-AB16-421E-B361-250C3C8D38EB}" type="presParOf" srcId="{4B67514D-A7BD-4E29-BB8E-75C72E8F4794}" destId="{72871B3F-FC48-43E7-B12F-B1AD3F5E8900}" srcOrd="3" destOrd="0" presId="urn:microsoft.com/office/officeart/2018/2/layout/IconVerticalSolidList"/>
    <dgm:cxn modelId="{6586104A-3DDA-4465-9C17-52EE3132D0A6}" type="presParOf" srcId="{573F4B25-1280-4F94-9A41-3DC1B6FEB41A}" destId="{948D4054-9EE9-4212-8424-430C3F9C7077}" srcOrd="3" destOrd="0" presId="urn:microsoft.com/office/officeart/2018/2/layout/IconVerticalSolidList"/>
    <dgm:cxn modelId="{D0652400-C101-4F39-BEA3-02467CB1453A}" type="presParOf" srcId="{573F4B25-1280-4F94-9A41-3DC1B6FEB41A}" destId="{0D2DEA9B-A4D0-447A-AF70-0CE2D2E22A71}" srcOrd="4" destOrd="0" presId="urn:microsoft.com/office/officeart/2018/2/layout/IconVerticalSolidList"/>
    <dgm:cxn modelId="{D5BF0A4D-B2D1-4C2A-B19D-F1BCCF351A48}" type="presParOf" srcId="{0D2DEA9B-A4D0-447A-AF70-0CE2D2E22A71}" destId="{E5AB9696-247C-4EED-A2F7-1D004074C6C0}" srcOrd="0" destOrd="0" presId="urn:microsoft.com/office/officeart/2018/2/layout/IconVerticalSolidList"/>
    <dgm:cxn modelId="{4A8F09AF-0565-4180-B9B7-17C668D03861}" type="presParOf" srcId="{0D2DEA9B-A4D0-447A-AF70-0CE2D2E22A71}" destId="{86FAFCDD-831C-4792-AFDB-5A2B503D85F6}" srcOrd="1" destOrd="0" presId="urn:microsoft.com/office/officeart/2018/2/layout/IconVerticalSolidList"/>
    <dgm:cxn modelId="{2F6F0519-2480-4EC1-8815-C7E1606013FC}" type="presParOf" srcId="{0D2DEA9B-A4D0-447A-AF70-0CE2D2E22A71}" destId="{B5608A62-C6B3-48D6-9914-968A2767BAFF}" srcOrd="2" destOrd="0" presId="urn:microsoft.com/office/officeart/2018/2/layout/IconVerticalSolidList"/>
    <dgm:cxn modelId="{4671F4A0-9CDA-490A-ADB6-30B6CAA24CE5}" type="presParOf" srcId="{0D2DEA9B-A4D0-447A-AF70-0CE2D2E22A71}" destId="{392CBA9B-D0FE-412B-BA66-98E2C7BBE6EC}" srcOrd="3" destOrd="0" presId="urn:microsoft.com/office/officeart/2018/2/layout/IconVerticalSolidList"/>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56AF2-676B-4D09-BA8A-650D2D788890}">
      <dsp:nvSpPr>
        <dsp:cNvPr id="0" name=""/>
        <dsp:cNvSpPr/>
      </dsp:nvSpPr>
      <dsp:spPr>
        <a:xfrm>
          <a:off x="0" y="380466"/>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B9F7ABB2-499B-47F5-B2E4-C6A91E59BF3D}">
      <dsp:nvSpPr>
        <dsp:cNvPr id="0" name=""/>
        <dsp:cNvSpPr/>
      </dsp:nvSpPr>
      <dsp:spPr>
        <a:xfrm>
          <a:off x="453456" y="673445"/>
          <a:ext cx="825271" cy="8244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B297A9-40EE-4CF9-AB42-6A66166A0CC8}">
      <dsp:nvSpPr>
        <dsp:cNvPr id="0" name=""/>
        <dsp:cNvSpPr/>
      </dsp:nvSpPr>
      <dsp:spPr>
        <a:xfrm>
          <a:off x="1732183" y="383776"/>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Text" panose="020B0504020201020104" pitchFamily="34" charset="0"/>
            </a:rPr>
            <a:t>Existen dos tipos de cuenta a utilizar: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1. Standard: </a:t>
          </a:r>
          <a:r>
            <a:rPr lang="es-ES" sz="1400" b="0" kern="1200" dirty="0">
              <a:latin typeface="Santander Text" panose="020B0504020201020104" pitchFamily="34" charset="0"/>
            </a:rPr>
            <a:t>T</a:t>
          </a:r>
          <a:r>
            <a:rPr lang="es-ES" sz="1400" kern="1200" dirty="0">
              <a:latin typeface="Santander Text" panose="020B0504020201020104" pitchFamily="34" charset="0"/>
            </a:rPr>
            <a:t>otalmente gratis y cubre todas sus necesidades para su operativa con </a:t>
          </a:r>
          <a:r>
            <a:rPr lang="es-ES" sz="1400" b="1" kern="1200" dirty="0">
              <a:solidFill>
                <a:srgbClr val="FF0000"/>
              </a:solidFill>
              <a:latin typeface="Santander Text" panose="020B0504020201020104" pitchFamily="34" charset="0"/>
            </a:rPr>
            <a:t>Santander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2. Premium: </a:t>
          </a:r>
          <a:r>
            <a:rPr lang="es-ES" sz="1400" b="0" kern="1200" dirty="0">
              <a:latin typeface="Santander Text" panose="020B0504020201020104" pitchFamily="34" charset="0"/>
            </a:rPr>
            <a:t>Condicionada a </a:t>
          </a:r>
          <a:r>
            <a:rPr lang="es-ES" sz="1400" b="1" kern="1200" dirty="0">
              <a:latin typeface="Santander Text" panose="020B0504020201020104" pitchFamily="34" charset="0"/>
            </a:rPr>
            <a:t>un coste para la empresa </a:t>
          </a:r>
          <a:r>
            <a:rPr lang="es-ES" sz="1400" kern="1200" dirty="0">
              <a:latin typeface="Santander Text" panose="020B0504020201020104" pitchFamily="34" charset="0"/>
            </a:rPr>
            <a:t>ya que incluye mejoras que el tipo estándar no permite</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La cuenta asignada por defecto </a:t>
          </a:r>
          <a:r>
            <a:rPr lang="es-ES" sz="1400" kern="1200" dirty="0">
              <a:latin typeface="Santander Text" panose="020B0504020201020104" pitchFamily="34" charset="0"/>
            </a:rPr>
            <a:t>en la plataforma Business Network es de </a:t>
          </a:r>
          <a:r>
            <a:rPr lang="es-ES" sz="1400" b="1" kern="1200" dirty="0">
              <a:solidFill>
                <a:srgbClr val="FF0000"/>
              </a:solidFill>
              <a:latin typeface="Santander Text" panose="020B0504020201020104" pitchFamily="34" charset="0"/>
            </a:rPr>
            <a:t>tipo</a:t>
          </a:r>
          <a:r>
            <a:rPr lang="es-ES" sz="1400" kern="1200" dirty="0">
              <a:solidFill>
                <a:srgbClr val="FF0000"/>
              </a:solidFill>
              <a:latin typeface="Santander Text" panose="020B0504020201020104" pitchFamily="34" charset="0"/>
            </a:rPr>
            <a:t> </a:t>
          </a:r>
          <a:r>
            <a:rPr lang="es-ES" sz="1400" b="1" kern="1200" dirty="0">
              <a:solidFill>
                <a:srgbClr val="FF0000"/>
              </a:solidFill>
              <a:latin typeface="Santander Text" panose="020B0504020201020104" pitchFamily="34" charset="0"/>
            </a:rPr>
            <a:t>Standard</a:t>
          </a:r>
          <a:r>
            <a:rPr lang="es-ES" sz="1400" b="1" kern="1200" dirty="0">
              <a:latin typeface="Santander Text" panose="020B0504020201020104" pitchFamily="34" charset="0"/>
            </a:rPr>
            <a:t>.</a:t>
          </a:r>
          <a:r>
            <a:rPr lang="es-ES" sz="1400" kern="1200" dirty="0">
              <a:latin typeface="Santander Text" panose="020B0504020201020104" pitchFamily="34" charset="0"/>
            </a:rPr>
            <a:t> Para los casos en que se haya asignado de manera equivocada una cuenta </a:t>
          </a:r>
          <a:r>
            <a:rPr lang="es-ES" sz="1400" b="1" kern="1200" dirty="0">
              <a:latin typeface="Santander Text" panose="020B0504020201020104" pitchFamily="34" charset="0"/>
            </a:rPr>
            <a:t>Enterprise</a:t>
          </a:r>
          <a:r>
            <a:rPr lang="es-ES" sz="1400" kern="1200" dirty="0">
              <a:latin typeface="Santander Text" panose="020B0504020201020104" pitchFamily="34" charset="0"/>
            </a:rPr>
            <a:t>, puede cambiar su tipo de cuenta aquí: </a:t>
          </a:r>
          <a:r>
            <a:rPr lang="en-US" sz="1400" i="1" kern="1200" baseline="0" dirty="0">
              <a:latin typeface="Santander Text" panose="020B0504020201020104" pitchFamily="34" charset="0"/>
              <a:hlinkClick xmlns:r="http://schemas.openxmlformats.org/officeDocument/2006/relationships" r:id="rId3"/>
            </a:rPr>
            <a:t>link</a:t>
          </a:r>
          <a:endParaRPr lang="en-US" sz="1400" kern="1200" dirty="0">
            <a:latin typeface="Santander Text" panose="020B0504020201020104" pitchFamily="34" charset="0"/>
          </a:endParaRPr>
        </a:p>
      </dsp:txBody>
      <dsp:txXfrm>
        <a:off x="1732183" y="383776"/>
        <a:ext cx="8883063" cy="1500493"/>
      </dsp:txXfrm>
    </dsp:sp>
    <dsp:sp modelId="{AF5F5E92-6082-4C71-B632-7DC422334DEC}">
      <dsp:nvSpPr>
        <dsp:cNvPr id="0" name=""/>
        <dsp:cNvSpPr/>
      </dsp:nvSpPr>
      <dsp:spPr>
        <a:xfrm>
          <a:off x="0" y="2010180"/>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35BDA797-25EE-45F7-974C-2E8255178CAB}">
      <dsp:nvSpPr>
        <dsp:cNvPr id="0" name=""/>
        <dsp:cNvSpPr/>
      </dsp:nvSpPr>
      <dsp:spPr>
        <a:xfrm>
          <a:off x="467782" y="2377729"/>
          <a:ext cx="825271" cy="824465"/>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871B3F-FC48-43E7-B12F-B1AD3F5E8900}">
      <dsp:nvSpPr>
        <dsp:cNvPr id="0" name=""/>
        <dsp:cNvSpPr/>
      </dsp:nvSpPr>
      <dsp:spPr>
        <a:xfrm>
          <a:off x="1726320" y="2008085"/>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SV" sz="1400" kern="1200" dirty="0">
              <a:latin typeface="Santander Headline" panose="020B0504020201020104" pitchFamily="34" charset="0"/>
            </a:rPr>
            <a:t>Configure su </a:t>
          </a:r>
          <a:r>
            <a:rPr lang="es-SV" sz="1400" b="1" kern="1200" dirty="0">
              <a:latin typeface="Santander Headline" panose="020B0504020201020104" pitchFamily="34" charset="0"/>
            </a:rPr>
            <a:t>Dirección de Remesa </a:t>
          </a:r>
          <a:r>
            <a:rPr lang="es-SV" sz="1400" kern="1200" dirty="0">
              <a:latin typeface="Santander Headline" panose="020B0504020201020104" pitchFamily="34" charset="0"/>
            </a:rPr>
            <a:t>y</a:t>
          </a:r>
          <a:r>
            <a:rPr lang="es-SV" sz="1400" b="1" kern="1200" dirty="0">
              <a:latin typeface="Santander Headline" panose="020B0504020201020104" pitchFamily="34" charset="0"/>
            </a:rPr>
            <a:t> Datos Bancarios </a:t>
          </a:r>
          <a:r>
            <a:rPr lang="es-SV" sz="1400" b="1" kern="1200" baseline="30000" dirty="0">
              <a:latin typeface="Santander Headline" panose="020B0504020201020104" pitchFamily="34" charset="0"/>
            </a:rPr>
            <a:t>(1)</a:t>
          </a:r>
          <a:r>
            <a:rPr lang="es-SV" sz="1400" b="1" kern="1200" dirty="0">
              <a:latin typeface="Santander Headline" panose="020B0504020201020104" pitchFamily="34" charset="0"/>
            </a:rPr>
            <a:t> </a:t>
          </a:r>
          <a:r>
            <a:rPr lang="es-SV" sz="1400" kern="1200" dirty="0">
              <a:latin typeface="Santander Headline" panose="020B0504020201020104" pitchFamily="34" charset="0"/>
            </a:rPr>
            <a:t>en su perfil de SAP Business Network. Los Datos Bancarios recogidos durante el Registro así como en la configuración de su Business Network </a:t>
          </a:r>
          <a:r>
            <a:rPr lang="es-SV" sz="1400" b="1" kern="1200" dirty="0">
              <a:latin typeface="Santander Headline" panose="020B0504020201020104" pitchFamily="34" charset="0"/>
            </a:rPr>
            <a:t>deben coincidir </a:t>
          </a:r>
          <a:r>
            <a:rPr lang="es-SV" sz="1400" kern="1200" dirty="0">
              <a:latin typeface="Santander Headline" panose="020B0504020201020104" pitchFamily="34" charset="0"/>
            </a:rPr>
            <a:t>con los datos bancarios facilitados posteriormente durante el proceso de facturación y pago (obligatorio). </a:t>
          </a:r>
        </a:p>
        <a:p>
          <a:pPr marL="0" lvl="0" indent="0" algn="just" defTabSz="622300">
            <a:lnSpc>
              <a:spcPct val="100000"/>
            </a:lnSpc>
            <a:spcBef>
              <a:spcPct val="0"/>
            </a:spcBef>
            <a:spcAft>
              <a:spcPct val="35000"/>
            </a:spcAft>
            <a:buNone/>
          </a:pPr>
          <a:r>
            <a:rPr lang="es-ES" sz="1400" b="0" kern="1200" dirty="0">
              <a:latin typeface="Santander Headline" panose="020B0504020201020104" pitchFamily="34" charset="0"/>
            </a:rPr>
            <a:t>Finalmente, si pertenece a algún Grupo empresarial, agradecemos que refleje su denominación durante el Registro</a:t>
          </a:r>
          <a:r>
            <a:rPr lang="es-ES" sz="1400" kern="1200" dirty="0">
              <a:latin typeface="Santander Headline" panose="020B0504020201020104" pitchFamily="34" charset="0"/>
            </a:rPr>
            <a:t>. </a:t>
          </a:r>
          <a:endParaRPr lang="en-US" sz="1400" kern="1200" dirty="0">
            <a:latin typeface="Santander Headline" panose="020B0504020201020104" pitchFamily="34" charset="0"/>
          </a:endParaRPr>
        </a:p>
      </dsp:txBody>
      <dsp:txXfrm>
        <a:off x="1726320" y="2008085"/>
        <a:ext cx="8883063" cy="1500493"/>
      </dsp:txXfrm>
    </dsp:sp>
    <dsp:sp modelId="{E5AB9696-247C-4EED-A2F7-1D004074C6C0}">
      <dsp:nvSpPr>
        <dsp:cNvPr id="0" name=""/>
        <dsp:cNvSpPr/>
      </dsp:nvSpPr>
      <dsp:spPr>
        <a:xfrm>
          <a:off x="0" y="3580142"/>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86FAFCDD-831C-4792-AFDB-5A2B503D85F6}">
      <dsp:nvSpPr>
        <dsp:cNvPr id="0" name=""/>
        <dsp:cNvSpPr/>
      </dsp:nvSpPr>
      <dsp:spPr>
        <a:xfrm>
          <a:off x="453456" y="3922282"/>
          <a:ext cx="825271" cy="824465"/>
        </a:xfrm>
        <a:prstGeom prst="rect">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2CBA9B-D0FE-412B-BA66-98E2C7BBE6EC}">
      <dsp:nvSpPr>
        <dsp:cNvPr id="0" name=""/>
        <dsp:cNvSpPr/>
      </dsp:nvSpPr>
      <dsp:spPr>
        <a:xfrm>
          <a:off x="1732183" y="3575750"/>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sp:txBody>
      <dsp:txXfrm>
        <a:off x="1732183" y="3575750"/>
        <a:ext cx="8883063" cy="150049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78FAA-EC36-4CDD-BD6F-388F8CBC60C0}" type="datetimeFigureOut">
              <a:rPr lang="es-ES" smtClean="0"/>
              <a:t>03/04/2024</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93EC33-76B2-4F25-A944-3D82EFB84008}" type="slidenum">
              <a:rPr lang="es-ES" smtClean="0"/>
              <a:t>‹Nº›</a:t>
            </a:fld>
            <a:endParaRPr lang="es-ES"/>
          </a:p>
        </p:txBody>
      </p:sp>
    </p:spTree>
    <p:extLst>
      <p:ext uri="{BB962C8B-B14F-4D97-AF65-F5344CB8AC3E}">
        <p14:creationId xmlns:p14="http://schemas.microsoft.com/office/powerpoint/2010/main" val="1592314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just a quick review of the Google specifications. First off, tax data … now shipping data…[read complete lines]</a:t>
            </a:r>
          </a:p>
          <a:p>
            <a:endParaRPr lang="en-US"/>
          </a:p>
          <a:p>
            <a:r>
              <a:rPr lang="en-US"/>
              <a:t>Now speaking in terms of supported documents. Those are things like…[list out documents] last but not least.</a:t>
            </a:r>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25320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15</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1508143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16</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547657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1806-3E81-6E9E-67A5-0F38D0E4CE9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s-ES"/>
          </a:p>
        </p:txBody>
      </p:sp>
      <p:sp>
        <p:nvSpPr>
          <p:cNvPr id="3" name="Subtitle 2">
            <a:extLst>
              <a:ext uri="{FF2B5EF4-FFF2-40B4-BE49-F238E27FC236}">
                <a16:creationId xmlns:a16="http://schemas.microsoft.com/office/drawing/2014/main" id="{C783814A-17DB-65FF-BF5E-71AAD9AC6E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s-ES"/>
          </a:p>
        </p:txBody>
      </p:sp>
      <p:sp>
        <p:nvSpPr>
          <p:cNvPr id="4" name="Date Placeholder 3">
            <a:extLst>
              <a:ext uri="{FF2B5EF4-FFF2-40B4-BE49-F238E27FC236}">
                <a16:creationId xmlns:a16="http://schemas.microsoft.com/office/drawing/2014/main" id="{4E9FB59B-FC25-5C96-5E6D-29C20A0BF34D}"/>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5" name="Footer Placeholder 4">
            <a:extLst>
              <a:ext uri="{FF2B5EF4-FFF2-40B4-BE49-F238E27FC236}">
                <a16:creationId xmlns:a16="http://schemas.microsoft.com/office/drawing/2014/main" id="{115DE38E-0F86-4FF9-EC39-5F864334ECA6}"/>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B0F87E2B-FC61-1F73-712E-69200641C4AD}"/>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2167094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BF05A-3110-6A41-CCEE-6559110436DF}"/>
              </a:ext>
            </a:extLst>
          </p:cNvPr>
          <p:cNvSpPr>
            <a:spLocks noGrp="1"/>
          </p:cNvSpPr>
          <p:nvPr>
            <p:ph type="title"/>
          </p:nvPr>
        </p:nvSpPr>
        <p:spPr/>
        <p:txBody>
          <a:bodyPr/>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1A4C4B87-AAF8-5712-D852-38E8FA9C1E1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9C8A436E-725A-372B-8B66-732BA8789826}"/>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5" name="Footer Placeholder 4">
            <a:extLst>
              <a:ext uri="{FF2B5EF4-FFF2-40B4-BE49-F238E27FC236}">
                <a16:creationId xmlns:a16="http://schemas.microsoft.com/office/drawing/2014/main" id="{519706B1-71F6-95FD-EFC5-4DBD712D931A}"/>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725D3E62-2B2A-9898-0EA6-D1D72F6C533F}"/>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2987603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AB0C70-7E4D-FC62-1E2B-A3E159ADDF6F}"/>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DCE50587-D089-ADA2-0BF7-89CFB7D8BAA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084A5229-DCE6-B163-1029-BDB935E5ACE0}"/>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5" name="Footer Placeholder 4">
            <a:extLst>
              <a:ext uri="{FF2B5EF4-FFF2-40B4-BE49-F238E27FC236}">
                <a16:creationId xmlns:a16="http://schemas.microsoft.com/office/drawing/2014/main" id="{37706C5B-0CC8-8F49-F1CE-843241AF6C49}"/>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2BD215F5-0EE6-DFCA-D0E7-E41BDAFC891B}"/>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899370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ulo y contenido ">
    <p:spTree>
      <p:nvGrpSpPr>
        <p:cNvPr id="1" name=""/>
        <p:cNvGrpSpPr/>
        <p:nvPr/>
      </p:nvGrpSpPr>
      <p:grpSpPr>
        <a:xfrm>
          <a:off x="0" y="0"/>
          <a:ext cx="0" cy="0"/>
          <a:chOff x="0" y="0"/>
          <a:chExt cx="0" cy="0"/>
        </a:xfrm>
      </p:grpSpPr>
      <p:graphicFrame>
        <p:nvGraphicFramePr>
          <p:cNvPr id="2" name="Objeto 2" hidden="1">
            <a:extLst>
              <a:ext uri="{FF2B5EF4-FFF2-40B4-BE49-F238E27FC236}">
                <a16:creationId xmlns:a16="http://schemas.microsoft.com/office/drawing/2014/main" id="{2E68E01A-C8E7-4FEF-A09E-FB1F2DD1D13E}"/>
              </a:ext>
            </a:extLst>
          </p:cNvPr>
          <p:cNvGraphicFramePr/>
          <p:nvPr/>
        </p:nvGraphicFramePr>
        <p:xfrm>
          <a:off x="1591" y="1591"/>
          <a:ext cx="1591" cy="1591"/>
        </p:xfrm>
        <a:graphic>
          <a:graphicData uri="http://schemas.openxmlformats.org/presentationml/2006/ole">
            <mc:AlternateContent xmlns:mc="http://schemas.openxmlformats.org/markup-compatibility/2006">
              <mc:Choice xmlns:v="urn:schemas-microsoft-com:vml" Requires="v">
                <p:oleObj r:id="rId2" imgW="12700" imgH="12700" progId="">
                  <p:embed/>
                </p:oleObj>
              </mc:Choice>
              <mc:Fallback>
                <p:oleObj r:id="rId2" imgW="12700" imgH="12700" progId="">
                  <p:embed/>
                  <p:pic>
                    <p:nvPicPr>
                      <p:cNvPr id="2" name="Objeto 2" hidden="1">
                        <a:extLst>
                          <a:ext uri="{FF2B5EF4-FFF2-40B4-BE49-F238E27FC236}">
                            <a16:creationId xmlns:a16="http://schemas.microsoft.com/office/drawing/2014/main" id="{2E68E01A-C8E7-4FEF-A09E-FB1F2DD1D13E}"/>
                          </a:ext>
                        </a:extLst>
                      </p:cNvPr>
                      <p:cNvPicPr/>
                      <p:nvPr/>
                    </p:nvPicPr>
                    <p:blipFill>
                      <a:blip r:embed="rId3"/>
                      <a:stretch>
                        <a:fillRect/>
                      </a:stretch>
                    </p:blipFill>
                    <p:spPr>
                      <a:xfrm>
                        <a:off x="1591" y="1591"/>
                        <a:ext cx="1591" cy="1591"/>
                      </a:xfrm>
                      <a:prstGeom prst="rect">
                        <a:avLst/>
                      </a:prstGeom>
                    </p:spPr>
                  </p:pic>
                </p:oleObj>
              </mc:Fallback>
            </mc:AlternateContent>
          </a:graphicData>
        </a:graphic>
      </p:graphicFrame>
      <p:sp>
        <p:nvSpPr>
          <p:cNvPr id="3" name="Título 1">
            <a:extLst>
              <a:ext uri="{FF2B5EF4-FFF2-40B4-BE49-F238E27FC236}">
                <a16:creationId xmlns:a16="http://schemas.microsoft.com/office/drawing/2014/main" id="{0C51595A-0BBF-44AB-AAF7-DD90F3A08479}"/>
              </a:ext>
            </a:extLst>
          </p:cNvPr>
          <p:cNvSpPr txBox="1">
            <a:spLocks noGrp="1"/>
          </p:cNvSpPr>
          <p:nvPr>
            <p:ph type="title"/>
          </p:nvPr>
        </p:nvSpPr>
        <p:spPr>
          <a:xfrm>
            <a:off x="722238" y="1087459"/>
            <a:ext cx="5297558" cy="1606043"/>
          </a:xfrm>
        </p:spPr>
        <p:txBody>
          <a:bodyPr anchor="t"/>
          <a:lstStyle>
            <a:lvl1pPr>
              <a:defRPr sz="3600">
                <a:solidFill>
                  <a:srgbClr val="EB0000"/>
                </a:solidFill>
              </a:defRPr>
            </a:lvl1pPr>
          </a:lstStyle>
          <a:p>
            <a:pPr lvl="0"/>
            <a:r>
              <a:rPr lang="es-ES" dirty="0"/>
              <a:t>Aquí Haga clic para modificar el estilo de título del patrón</a:t>
            </a:r>
          </a:p>
        </p:txBody>
      </p:sp>
      <p:sp>
        <p:nvSpPr>
          <p:cNvPr id="4" name="Marcador de texto 14">
            <a:extLst>
              <a:ext uri="{FF2B5EF4-FFF2-40B4-BE49-F238E27FC236}">
                <a16:creationId xmlns:a16="http://schemas.microsoft.com/office/drawing/2014/main" id="{615FC567-BD31-441B-893C-EBB76C9C21F0}"/>
              </a:ext>
            </a:extLst>
          </p:cNvPr>
          <p:cNvSpPr txBox="1">
            <a:spLocks noGrp="1"/>
          </p:cNvSpPr>
          <p:nvPr>
            <p:ph type="body" idx="4294967295"/>
          </p:nvPr>
        </p:nvSpPr>
        <p:spPr>
          <a:xfrm>
            <a:off x="711028" y="337102"/>
            <a:ext cx="10758729" cy="304796"/>
          </a:xfrm>
        </p:spPr>
        <p:txBody>
          <a:bodyPr>
            <a:noAutofit/>
          </a:bodyPr>
          <a:lstStyle>
            <a:lvl1pPr marL="0" indent="0">
              <a:buNone/>
              <a:defRPr sz="1300">
                <a:solidFill>
                  <a:srgbClr val="EB0000"/>
                </a:solidFill>
              </a:defRPr>
            </a:lvl1pPr>
          </a:lstStyle>
          <a:p>
            <a:pPr lvl="0"/>
            <a:r>
              <a:rPr lang="es-ES"/>
              <a:t>Editar los estilos de texto del patrón</a:t>
            </a:r>
          </a:p>
        </p:txBody>
      </p:sp>
      <p:sp>
        <p:nvSpPr>
          <p:cNvPr id="5" name="Marcador de texto 16">
            <a:extLst>
              <a:ext uri="{FF2B5EF4-FFF2-40B4-BE49-F238E27FC236}">
                <a16:creationId xmlns:a16="http://schemas.microsoft.com/office/drawing/2014/main" id="{8268A5E9-37AE-41C6-BD28-0F3D7AF2CB8F}"/>
              </a:ext>
            </a:extLst>
          </p:cNvPr>
          <p:cNvSpPr txBox="1">
            <a:spLocks noGrp="1"/>
          </p:cNvSpPr>
          <p:nvPr>
            <p:ph type="body" idx="4294967295"/>
          </p:nvPr>
        </p:nvSpPr>
        <p:spPr>
          <a:xfrm>
            <a:off x="711028" y="3093561"/>
            <a:ext cx="5308777" cy="3083402"/>
          </a:xfrm>
        </p:spPr>
        <p:txBody>
          <a:bodyPr>
            <a:noAutofit/>
          </a:bodyPr>
          <a:lstStyle>
            <a:lvl1pPr marL="0" indent="0">
              <a:spcBef>
                <a:spcPts val="0"/>
              </a:spcBef>
              <a:spcAft>
                <a:spcPts val="2200"/>
              </a:spcAft>
              <a:buNone/>
              <a:defRPr sz="1200">
                <a:solidFill>
                  <a:srgbClr val="6E7678"/>
                </a:solidFill>
              </a:defRPr>
            </a:lvl1pPr>
          </a:lstStyle>
          <a:p>
            <a:pPr lvl="0"/>
            <a:r>
              <a:rPr lang="es-ES"/>
              <a:t>Editar los estilos de texto del patrón</a:t>
            </a:r>
          </a:p>
        </p:txBody>
      </p:sp>
      <p:sp>
        <p:nvSpPr>
          <p:cNvPr id="6" name="Marcador de texto 16">
            <a:extLst>
              <a:ext uri="{FF2B5EF4-FFF2-40B4-BE49-F238E27FC236}">
                <a16:creationId xmlns:a16="http://schemas.microsoft.com/office/drawing/2014/main" id="{EAC045A6-9338-42B6-A908-4C06EE7DCDDB}"/>
              </a:ext>
            </a:extLst>
          </p:cNvPr>
          <p:cNvSpPr txBox="1">
            <a:spLocks noGrp="1"/>
          </p:cNvSpPr>
          <p:nvPr>
            <p:ph type="body" idx="4294967295"/>
          </p:nvPr>
        </p:nvSpPr>
        <p:spPr>
          <a:xfrm>
            <a:off x="6399967" y="1087459"/>
            <a:ext cx="5081000" cy="5089504"/>
          </a:xfrm>
        </p:spPr>
        <p:txBody>
          <a:bodyPr>
            <a:noAutofit/>
          </a:bodyPr>
          <a:lstStyle>
            <a:lvl1pPr marL="0" indent="0">
              <a:spcBef>
                <a:spcPts val="0"/>
              </a:spcBef>
              <a:spcAft>
                <a:spcPts val="2200"/>
              </a:spcAft>
              <a:buNone/>
              <a:defRPr sz="1200">
                <a:solidFill>
                  <a:srgbClr val="6E7678"/>
                </a:solidFill>
              </a:defRPr>
            </a:lvl1pPr>
          </a:lstStyle>
          <a:p>
            <a:pPr lvl="0"/>
            <a:r>
              <a:rPr lang="es-ES"/>
              <a:t>Editar los estilos de texto del patrón</a:t>
            </a:r>
          </a:p>
        </p:txBody>
      </p:sp>
    </p:spTree>
    <p:extLst>
      <p:ext uri="{BB962C8B-B14F-4D97-AF65-F5344CB8AC3E}">
        <p14:creationId xmlns:p14="http://schemas.microsoft.com/office/powerpoint/2010/main" val="4269387058"/>
      </p:ext>
    </p:extLst>
  </p:cSld>
  <p:clrMapOvr>
    <a:masterClrMapping/>
  </p:clrMapOvr>
  <p:transition spd="med">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3870" y="504000"/>
            <a:ext cx="11183564"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574455627"/>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ido y gráfico ">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05897091-A449-4E0A-B444-7171DF90239A}"/>
              </a:ext>
            </a:extLst>
          </p:cNvPr>
          <p:cNvSpPr>
            <a:spLocks noGrp="1"/>
          </p:cNvSpPr>
          <p:nvPr>
            <p:ph type="body" sz="quarter" idx="14"/>
          </p:nvPr>
        </p:nvSpPr>
        <p:spPr>
          <a:xfrm>
            <a:off x="711024" y="337100"/>
            <a:ext cx="10758734" cy="304800"/>
          </a:xfrm>
        </p:spPr>
        <p:txBody>
          <a:bodyPr>
            <a:noAutofit/>
          </a:bodyPr>
          <a:lstStyle>
            <a:lvl1pPr marL="0" indent="0">
              <a:buFontTx/>
              <a:buNone/>
              <a:defRPr sz="1300">
                <a:solidFill>
                  <a:schemeClr val="accent1"/>
                </a:solidFill>
              </a:defRPr>
            </a:lvl1pPr>
            <a:lvl2pPr marL="457200" indent="0">
              <a:buFontTx/>
              <a:buNone/>
              <a:defRPr sz="1100"/>
            </a:lvl2pPr>
            <a:lvl3pPr marL="914400" indent="0">
              <a:buFontTx/>
              <a:buNone/>
              <a:defRPr sz="1050"/>
            </a:lvl3pPr>
            <a:lvl4pPr marL="1371600" indent="0">
              <a:buFontTx/>
              <a:buNone/>
              <a:defRPr sz="1000"/>
            </a:lvl4pPr>
            <a:lvl5pPr marL="1828800" indent="0">
              <a:buFontTx/>
              <a:buNone/>
              <a:defRPr sz="1000"/>
            </a:lvl5pPr>
          </a:lstStyle>
          <a:p>
            <a:pPr lvl="0"/>
            <a:r>
              <a:rPr lang="es-ES"/>
              <a:t>Editar los estilos de texto del patrón</a:t>
            </a:r>
          </a:p>
        </p:txBody>
      </p:sp>
      <p:sp>
        <p:nvSpPr>
          <p:cNvPr id="9" name="Título 1">
            <a:extLst>
              <a:ext uri="{FF2B5EF4-FFF2-40B4-BE49-F238E27FC236}">
                <a16:creationId xmlns:a16="http://schemas.microsoft.com/office/drawing/2014/main" id="{3AABE934-895B-422A-B16D-773558A762E3}"/>
              </a:ext>
            </a:extLst>
          </p:cNvPr>
          <p:cNvSpPr>
            <a:spLocks noGrp="1"/>
          </p:cNvSpPr>
          <p:nvPr>
            <p:ph type="title" hasCustomPrompt="1"/>
          </p:nvPr>
        </p:nvSpPr>
        <p:spPr>
          <a:xfrm>
            <a:off x="722243" y="1087458"/>
            <a:ext cx="3911401" cy="1183132"/>
          </a:xfrm>
        </p:spPr>
        <p:txBody>
          <a:bodyPr anchor="t">
            <a:normAutofit/>
          </a:bodyPr>
          <a:lstStyle>
            <a:lvl1pPr>
              <a:defRPr sz="3600">
                <a:solidFill>
                  <a:schemeClr val="accent1"/>
                </a:solidFill>
              </a:defRPr>
            </a:lvl1pPr>
          </a:lstStyle>
          <a:p>
            <a:r>
              <a:rPr lang="es-ES"/>
              <a:t>Título del patrón</a:t>
            </a:r>
          </a:p>
        </p:txBody>
      </p:sp>
      <p:sp>
        <p:nvSpPr>
          <p:cNvPr id="13" name="Marcador de texto 16">
            <a:extLst>
              <a:ext uri="{FF2B5EF4-FFF2-40B4-BE49-F238E27FC236}">
                <a16:creationId xmlns:a16="http://schemas.microsoft.com/office/drawing/2014/main" id="{3C0F691A-2EF3-4A5F-A7E8-E01ADBCA2384}"/>
              </a:ext>
            </a:extLst>
          </p:cNvPr>
          <p:cNvSpPr>
            <a:spLocks noGrp="1"/>
          </p:cNvSpPr>
          <p:nvPr>
            <p:ph type="body" sz="quarter" idx="16"/>
          </p:nvPr>
        </p:nvSpPr>
        <p:spPr>
          <a:xfrm>
            <a:off x="711025" y="2517170"/>
            <a:ext cx="3911401" cy="3659794"/>
          </a:xfrm>
        </p:spPr>
        <p:txBody>
          <a:bodyPr>
            <a:noAutofit/>
          </a:bodyPr>
          <a:lstStyle>
            <a:lvl1pPr marL="0" indent="0">
              <a:spcBef>
                <a:spcPts val="0"/>
              </a:spcBef>
              <a:spcAft>
                <a:spcPts val="2200"/>
              </a:spcAft>
              <a:buFontTx/>
              <a:buNone/>
              <a:defRPr lang="es-ES" sz="1200" kern="1200" smtClean="0">
                <a:solidFill>
                  <a:schemeClr val="tx2"/>
                </a:solidFill>
                <a:latin typeface="+mn-lt"/>
                <a:ea typeface="+mn-ea"/>
                <a:cs typeface="+mn-cs"/>
              </a:defRPr>
            </a:lvl1pPr>
            <a:lvl2pPr marL="457200" indent="0">
              <a:buFontTx/>
              <a:buNone/>
              <a:defRPr lang="es-ES" sz="1200" kern="1200" smtClean="0">
                <a:solidFill>
                  <a:schemeClr val="tx2"/>
                </a:solidFill>
                <a:latin typeface="+mn-lt"/>
                <a:ea typeface="+mn-ea"/>
                <a:cs typeface="+mn-cs"/>
              </a:defRPr>
            </a:lvl2pPr>
            <a:lvl3pPr marL="914400" indent="0">
              <a:buFontTx/>
              <a:buNone/>
              <a:defRPr lang="es-ES" sz="1200" kern="1200" smtClean="0">
                <a:solidFill>
                  <a:schemeClr val="tx2"/>
                </a:solidFill>
                <a:latin typeface="+mn-lt"/>
                <a:ea typeface="+mn-ea"/>
                <a:cs typeface="+mn-cs"/>
              </a:defRPr>
            </a:lvl3pPr>
            <a:lvl4pPr marL="1371600" indent="0">
              <a:buFontTx/>
              <a:buNone/>
              <a:defRPr lang="es-ES" sz="1200" kern="1200" smtClean="0">
                <a:solidFill>
                  <a:schemeClr val="tx2"/>
                </a:solidFill>
                <a:latin typeface="+mn-lt"/>
                <a:ea typeface="+mn-ea"/>
                <a:cs typeface="+mn-cs"/>
              </a:defRPr>
            </a:lvl4pPr>
            <a:lvl5pPr marL="1828800" indent="0">
              <a:buFontTx/>
              <a:buNone/>
              <a:defRPr lang="es-ES" sz="1200" kern="1200">
                <a:solidFill>
                  <a:schemeClr val="tx2"/>
                </a:solidFill>
                <a:latin typeface="+mn-lt"/>
                <a:ea typeface="+mn-ea"/>
                <a:cs typeface="+mn-cs"/>
              </a:defRPr>
            </a:lvl5pPr>
          </a:lstStyle>
          <a:p>
            <a:pPr lvl="0"/>
            <a:r>
              <a:rPr lang="es-ES"/>
              <a:t>Editar los estilos de texto del patrón</a:t>
            </a:r>
          </a:p>
        </p:txBody>
      </p:sp>
      <p:sp>
        <p:nvSpPr>
          <p:cNvPr id="6" name="Marcador de gráfico 5">
            <a:extLst>
              <a:ext uri="{FF2B5EF4-FFF2-40B4-BE49-F238E27FC236}">
                <a16:creationId xmlns:a16="http://schemas.microsoft.com/office/drawing/2014/main" id="{2444BFBF-CC97-48FB-BE66-A28460A7384B}"/>
              </a:ext>
            </a:extLst>
          </p:cNvPr>
          <p:cNvSpPr>
            <a:spLocks noGrp="1"/>
          </p:cNvSpPr>
          <p:nvPr>
            <p:ph type="chart" sz="quarter" idx="17" hasCustomPrompt="1"/>
          </p:nvPr>
        </p:nvSpPr>
        <p:spPr>
          <a:xfrm>
            <a:off x="4797425" y="1087438"/>
            <a:ext cx="6683550" cy="5122862"/>
          </a:xfrm>
        </p:spPr>
        <p:txBody>
          <a:bodyPr>
            <a:normAutofit/>
          </a:bodyPr>
          <a:lstStyle>
            <a:lvl1pPr marL="0" indent="0" algn="ctr">
              <a:buNone/>
              <a:defRPr sz="1600"/>
            </a:lvl1pPr>
          </a:lstStyle>
          <a:p>
            <a:r>
              <a:rPr lang="es-MX"/>
              <a:t>Inserte aqu</a:t>
            </a:r>
            <a:r>
              <a:rPr lang="es-ES"/>
              <a:t>í su gráfico</a:t>
            </a:r>
          </a:p>
        </p:txBody>
      </p:sp>
      <p:sp>
        <p:nvSpPr>
          <p:cNvPr id="8" name="Marcador de número de diapositiva 5">
            <a:extLst>
              <a:ext uri="{FF2B5EF4-FFF2-40B4-BE49-F238E27FC236}">
                <a16:creationId xmlns:a16="http://schemas.microsoft.com/office/drawing/2014/main" id="{12E1D636-3017-4CF4-BA5F-3300C668441C}"/>
              </a:ext>
            </a:extLst>
          </p:cNvPr>
          <p:cNvSpPr>
            <a:spLocks noGrp="1"/>
          </p:cNvSpPr>
          <p:nvPr>
            <p:ph type="sldNum" sz="quarter" idx="4"/>
          </p:nvPr>
        </p:nvSpPr>
        <p:spPr>
          <a:xfrm>
            <a:off x="8730845" y="6467024"/>
            <a:ext cx="2743200" cy="365125"/>
          </a:xfrm>
          <a:prstGeom prst="rect">
            <a:avLst/>
          </a:prstGeom>
        </p:spPr>
        <p:txBody>
          <a:bodyPr/>
          <a:lstStyle>
            <a:lvl1pPr algn="r">
              <a:defRPr sz="1300">
                <a:solidFill>
                  <a:schemeClr val="accent1"/>
                </a:solidFill>
              </a:defRPr>
            </a:lvl1pPr>
          </a:lstStyle>
          <a:p>
            <a:fld id="{BC0D97B6-E32F-4D7D-B839-7C3B51F2640F}" type="slidenum">
              <a:rPr lang="es-ES" smtClean="0"/>
              <a:pPr/>
              <a:t>‹Nº›</a:t>
            </a:fld>
            <a:endParaRPr lang="es-ES"/>
          </a:p>
        </p:txBody>
      </p:sp>
    </p:spTree>
    <p:extLst>
      <p:ext uri="{BB962C8B-B14F-4D97-AF65-F5344CB8AC3E}">
        <p14:creationId xmlns:p14="http://schemas.microsoft.com/office/powerpoint/2010/main" val="1265618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91779-9974-86DB-89E6-E86027B02DED}"/>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A7E45F0D-919A-1977-CDC5-493B17E79B1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596B1188-38D4-E4F5-7853-5A1BFC6FC261}"/>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5" name="Footer Placeholder 4">
            <a:extLst>
              <a:ext uri="{FF2B5EF4-FFF2-40B4-BE49-F238E27FC236}">
                <a16:creationId xmlns:a16="http://schemas.microsoft.com/office/drawing/2014/main" id="{4651FA8F-2EEE-CE4E-37E6-D07E6194AAC2}"/>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83819CA1-6A1A-B8A9-80D4-9ECC8AFB11B5}"/>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308865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CD6FA-8C34-A3DB-7726-C7D1525F392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s-ES"/>
          </a:p>
        </p:txBody>
      </p:sp>
      <p:sp>
        <p:nvSpPr>
          <p:cNvPr id="3" name="Text Placeholder 2">
            <a:extLst>
              <a:ext uri="{FF2B5EF4-FFF2-40B4-BE49-F238E27FC236}">
                <a16:creationId xmlns:a16="http://schemas.microsoft.com/office/drawing/2014/main" id="{93B2E14D-5BE1-1AEC-432B-A639D8ABDA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86A5424-02C9-FF26-34B0-CE33C601D5C8}"/>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5" name="Footer Placeholder 4">
            <a:extLst>
              <a:ext uri="{FF2B5EF4-FFF2-40B4-BE49-F238E27FC236}">
                <a16:creationId xmlns:a16="http://schemas.microsoft.com/office/drawing/2014/main" id="{8F5BD154-25E2-A5E6-3089-967A336726E3}"/>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96AC1831-B6CD-80B7-643B-5FCB269D9FDB}"/>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824636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27428-042F-5915-5B21-F75432430BAB}"/>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DA1186E0-0E5C-9F0D-FADF-25D6E007B6A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Content Placeholder 3">
            <a:extLst>
              <a:ext uri="{FF2B5EF4-FFF2-40B4-BE49-F238E27FC236}">
                <a16:creationId xmlns:a16="http://schemas.microsoft.com/office/drawing/2014/main" id="{7DF8DF00-6668-002E-176C-E30D424A144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Date Placeholder 4">
            <a:extLst>
              <a:ext uri="{FF2B5EF4-FFF2-40B4-BE49-F238E27FC236}">
                <a16:creationId xmlns:a16="http://schemas.microsoft.com/office/drawing/2014/main" id="{66606092-9F01-8D34-E178-FD4EC5113061}"/>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6" name="Footer Placeholder 5">
            <a:extLst>
              <a:ext uri="{FF2B5EF4-FFF2-40B4-BE49-F238E27FC236}">
                <a16:creationId xmlns:a16="http://schemas.microsoft.com/office/drawing/2014/main" id="{75C77EE7-A479-D26F-4729-70C06A72B691}"/>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22B3B0DA-7860-A5CE-CA8E-C14C5FCED3A1}"/>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3719676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548D3-786D-FEF7-3604-C7E385B6DA0A}"/>
              </a:ext>
            </a:extLst>
          </p:cNvPr>
          <p:cNvSpPr>
            <a:spLocks noGrp="1"/>
          </p:cNvSpPr>
          <p:nvPr>
            <p:ph type="title"/>
          </p:nvPr>
        </p:nvSpPr>
        <p:spPr>
          <a:xfrm>
            <a:off x="839788" y="365125"/>
            <a:ext cx="10515600" cy="1325563"/>
          </a:xfrm>
        </p:spPr>
        <p:txBody>
          <a:bodyPr/>
          <a:lstStyle/>
          <a:p>
            <a:r>
              <a:rPr lang="en-GB"/>
              <a:t>Click to edit Master title style</a:t>
            </a:r>
            <a:endParaRPr lang="es-ES"/>
          </a:p>
        </p:txBody>
      </p:sp>
      <p:sp>
        <p:nvSpPr>
          <p:cNvPr id="3" name="Text Placeholder 2">
            <a:extLst>
              <a:ext uri="{FF2B5EF4-FFF2-40B4-BE49-F238E27FC236}">
                <a16:creationId xmlns:a16="http://schemas.microsoft.com/office/drawing/2014/main" id="{33254961-F191-40C9-EDCC-34D130234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FA400C20-C9A5-537A-FD9C-BA76B2DF7D7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Text Placeholder 4">
            <a:extLst>
              <a:ext uri="{FF2B5EF4-FFF2-40B4-BE49-F238E27FC236}">
                <a16:creationId xmlns:a16="http://schemas.microsoft.com/office/drawing/2014/main" id="{77A30DD1-6CAC-E7EC-617B-0292FA22A0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FF74A1E-C66D-F9FC-BA9F-DC4040A16EB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7" name="Date Placeholder 6">
            <a:extLst>
              <a:ext uri="{FF2B5EF4-FFF2-40B4-BE49-F238E27FC236}">
                <a16:creationId xmlns:a16="http://schemas.microsoft.com/office/drawing/2014/main" id="{448770F2-6017-02A2-B7B1-386A41A42D4F}"/>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8" name="Footer Placeholder 7">
            <a:extLst>
              <a:ext uri="{FF2B5EF4-FFF2-40B4-BE49-F238E27FC236}">
                <a16:creationId xmlns:a16="http://schemas.microsoft.com/office/drawing/2014/main" id="{42552B97-A592-E0B7-853A-25B37DE52229}"/>
              </a:ext>
            </a:extLst>
          </p:cNvPr>
          <p:cNvSpPr>
            <a:spLocks noGrp="1"/>
          </p:cNvSpPr>
          <p:nvPr>
            <p:ph type="ftr" sz="quarter" idx="11"/>
          </p:nvPr>
        </p:nvSpPr>
        <p:spPr/>
        <p:txBody>
          <a:bodyPr/>
          <a:lstStyle/>
          <a:p>
            <a:endParaRPr lang="es-ES"/>
          </a:p>
        </p:txBody>
      </p:sp>
      <p:sp>
        <p:nvSpPr>
          <p:cNvPr id="9" name="Slide Number Placeholder 8">
            <a:extLst>
              <a:ext uri="{FF2B5EF4-FFF2-40B4-BE49-F238E27FC236}">
                <a16:creationId xmlns:a16="http://schemas.microsoft.com/office/drawing/2014/main" id="{C9C49C86-94BA-3F9B-2617-BFA13D6DC811}"/>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3902833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C5070-2F9D-333E-5E93-E12A28B7B14A}"/>
              </a:ext>
            </a:extLst>
          </p:cNvPr>
          <p:cNvSpPr>
            <a:spLocks noGrp="1"/>
          </p:cNvSpPr>
          <p:nvPr>
            <p:ph type="title"/>
          </p:nvPr>
        </p:nvSpPr>
        <p:spPr/>
        <p:txBody>
          <a:bodyPr/>
          <a:lstStyle/>
          <a:p>
            <a:r>
              <a:rPr lang="en-GB"/>
              <a:t>Click to edit Master title style</a:t>
            </a:r>
            <a:endParaRPr lang="es-ES"/>
          </a:p>
        </p:txBody>
      </p:sp>
      <p:sp>
        <p:nvSpPr>
          <p:cNvPr id="3" name="Date Placeholder 2">
            <a:extLst>
              <a:ext uri="{FF2B5EF4-FFF2-40B4-BE49-F238E27FC236}">
                <a16:creationId xmlns:a16="http://schemas.microsoft.com/office/drawing/2014/main" id="{7AC617C7-8E84-849F-3D80-F9C742A1C8E4}"/>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4" name="Footer Placeholder 3">
            <a:extLst>
              <a:ext uri="{FF2B5EF4-FFF2-40B4-BE49-F238E27FC236}">
                <a16:creationId xmlns:a16="http://schemas.microsoft.com/office/drawing/2014/main" id="{87DD1DF3-E23A-A5B8-1560-01481CFC7A24}"/>
              </a:ext>
            </a:extLst>
          </p:cNvPr>
          <p:cNvSpPr>
            <a:spLocks noGrp="1"/>
          </p:cNvSpPr>
          <p:nvPr>
            <p:ph type="ftr" sz="quarter" idx="11"/>
          </p:nvPr>
        </p:nvSpPr>
        <p:spPr/>
        <p:txBody>
          <a:bodyPr/>
          <a:lstStyle/>
          <a:p>
            <a:endParaRPr lang="es-ES"/>
          </a:p>
        </p:txBody>
      </p:sp>
      <p:sp>
        <p:nvSpPr>
          <p:cNvPr id="5" name="Slide Number Placeholder 4">
            <a:extLst>
              <a:ext uri="{FF2B5EF4-FFF2-40B4-BE49-F238E27FC236}">
                <a16:creationId xmlns:a16="http://schemas.microsoft.com/office/drawing/2014/main" id="{35C91324-0832-3D06-2163-A8C6032310E8}"/>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2069642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F85767-504B-0A44-17CF-DD5C2B265E9A}"/>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3" name="Footer Placeholder 2">
            <a:extLst>
              <a:ext uri="{FF2B5EF4-FFF2-40B4-BE49-F238E27FC236}">
                <a16:creationId xmlns:a16="http://schemas.microsoft.com/office/drawing/2014/main" id="{217765D4-8F46-9760-61A6-0B6F30E0DCC4}"/>
              </a:ext>
            </a:extLst>
          </p:cNvPr>
          <p:cNvSpPr>
            <a:spLocks noGrp="1"/>
          </p:cNvSpPr>
          <p:nvPr>
            <p:ph type="ftr" sz="quarter" idx="11"/>
          </p:nvPr>
        </p:nvSpPr>
        <p:spPr/>
        <p:txBody>
          <a:bodyPr/>
          <a:lstStyle/>
          <a:p>
            <a:endParaRPr lang="es-ES"/>
          </a:p>
        </p:txBody>
      </p:sp>
      <p:sp>
        <p:nvSpPr>
          <p:cNvPr id="4" name="Slide Number Placeholder 3">
            <a:extLst>
              <a:ext uri="{FF2B5EF4-FFF2-40B4-BE49-F238E27FC236}">
                <a16:creationId xmlns:a16="http://schemas.microsoft.com/office/drawing/2014/main" id="{18077EAB-34BD-3931-3783-F7CDE4288534}"/>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51550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A0BC7-1C31-99A5-3543-2DE69D08E87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Content Placeholder 2">
            <a:extLst>
              <a:ext uri="{FF2B5EF4-FFF2-40B4-BE49-F238E27FC236}">
                <a16:creationId xmlns:a16="http://schemas.microsoft.com/office/drawing/2014/main" id="{40E12F8C-4A38-A005-A49F-DE19A6C195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Text Placeholder 3">
            <a:extLst>
              <a:ext uri="{FF2B5EF4-FFF2-40B4-BE49-F238E27FC236}">
                <a16:creationId xmlns:a16="http://schemas.microsoft.com/office/drawing/2014/main" id="{467441D2-FC5C-F8B4-56A2-107F52A8D7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9916AB4-7F9F-9D22-C0A2-B63514F919CB}"/>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6" name="Footer Placeholder 5">
            <a:extLst>
              <a:ext uri="{FF2B5EF4-FFF2-40B4-BE49-F238E27FC236}">
                <a16:creationId xmlns:a16="http://schemas.microsoft.com/office/drawing/2014/main" id="{D9E45281-F792-1016-9B58-AA3B3E440B76}"/>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E34A87CF-A2B3-1023-27EE-DE1016E122A6}"/>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2040817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C1F76-128B-27D2-31A2-4A618C01405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Picture Placeholder 2">
            <a:extLst>
              <a:ext uri="{FF2B5EF4-FFF2-40B4-BE49-F238E27FC236}">
                <a16:creationId xmlns:a16="http://schemas.microsoft.com/office/drawing/2014/main" id="{839D7767-4548-90D8-D25B-4924DAB044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a:extLst>
              <a:ext uri="{FF2B5EF4-FFF2-40B4-BE49-F238E27FC236}">
                <a16:creationId xmlns:a16="http://schemas.microsoft.com/office/drawing/2014/main" id="{03DD8E99-7627-67B1-39EC-EB15EA0957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4C095CA-1AF5-1D29-38AF-DA80FEA1DB59}"/>
              </a:ext>
            </a:extLst>
          </p:cNvPr>
          <p:cNvSpPr>
            <a:spLocks noGrp="1"/>
          </p:cNvSpPr>
          <p:nvPr>
            <p:ph type="dt" sz="half" idx="10"/>
          </p:nvPr>
        </p:nvSpPr>
        <p:spPr/>
        <p:txBody>
          <a:bodyPr/>
          <a:lstStyle/>
          <a:p>
            <a:fld id="{330BBE12-9E14-47CB-88E7-AE5465228099}" type="datetimeFigureOut">
              <a:rPr lang="es-ES" smtClean="0"/>
              <a:t>03/04/2024</a:t>
            </a:fld>
            <a:endParaRPr lang="es-ES"/>
          </a:p>
        </p:txBody>
      </p:sp>
      <p:sp>
        <p:nvSpPr>
          <p:cNvPr id="6" name="Footer Placeholder 5">
            <a:extLst>
              <a:ext uri="{FF2B5EF4-FFF2-40B4-BE49-F238E27FC236}">
                <a16:creationId xmlns:a16="http://schemas.microsoft.com/office/drawing/2014/main" id="{D62D62FC-5FE0-674E-90C7-100227C55D93}"/>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F19AB326-0B84-6FCD-722B-950107D1046E}"/>
              </a:ext>
            </a:extLst>
          </p:cNvPr>
          <p:cNvSpPr>
            <a:spLocks noGrp="1"/>
          </p:cNvSpPr>
          <p:nvPr>
            <p:ph type="sldNum" sz="quarter" idx="12"/>
          </p:nvPr>
        </p:nvSpPr>
        <p:spPr/>
        <p:txBody>
          <a:bodyPr/>
          <a:lstStyle/>
          <a:p>
            <a:fld id="{87B54CD7-8134-4648-A28C-DAD62DF7D2FD}" type="slidenum">
              <a:rPr lang="es-ES" smtClean="0"/>
              <a:t>‹Nº›</a:t>
            </a:fld>
            <a:endParaRPr lang="es-ES"/>
          </a:p>
        </p:txBody>
      </p:sp>
    </p:spTree>
    <p:extLst>
      <p:ext uri="{BB962C8B-B14F-4D97-AF65-F5344CB8AC3E}">
        <p14:creationId xmlns:p14="http://schemas.microsoft.com/office/powerpoint/2010/main" val="3702280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67AD97-3961-9716-03FC-A9DF6D3F2C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s-ES"/>
          </a:p>
        </p:txBody>
      </p:sp>
      <p:sp>
        <p:nvSpPr>
          <p:cNvPr id="3" name="Text Placeholder 2">
            <a:extLst>
              <a:ext uri="{FF2B5EF4-FFF2-40B4-BE49-F238E27FC236}">
                <a16:creationId xmlns:a16="http://schemas.microsoft.com/office/drawing/2014/main" id="{1C6724E3-42D0-C6ED-D9E1-75440A62C5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9A199528-FD9F-FD6F-EB7E-EFEABD067B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0BBE12-9E14-47CB-88E7-AE5465228099}" type="datetimeFigureOut">
              <a:rPr lang="es-ES" smtClean="0"/>
              <a:t>03/04/2024</a:t>
            </a:fld>
            <a:endParaRPr lang="es-ES"/>
          </a:p>
        </p:txBody>
      </p:sp>
      <p:sp>
        <p:nvSpPr>
          <p:cNvPr id="5" name="Footer Placeholder 4">
            <a:extLst>
              <a:ext uri="{FF2B5EF4-FFF2-40B4-BE49-F238E27FC236}">
                <a16:creationId xmlns:a16="http://schemas.microsoft.com/office/drawing/2014/main" id="{75CBDD7F-A051-107C-3754-2B25969C7F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a:extLst>
              <a:ext uri="{FF2B5EF4-FFF2-40B4-BE49-F238E27FC236}">
                <a16:creationId xmlns:a16="http://schemas.microsoft.com/office/drawing/2014/main" id="{EB558D2A-B565-2251-590F-5570A2F10C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B54CD7-8134-4648-A28C-DAD62DF7D2FD}" type="slidenum">
              <a:rPr lang="es-ES" smtClean="0"/>
              <a:t>‹Nº›</a:t>
            </a:fld>
            <a:endParaRPr lang="es-ES"/>
          </a:p>
        </p:txBody>
      </p:sp>
    </p:spTree>
    <p:extLst>
      <p:ext uri="{BB962C8B-B14F-4D97-AF65-F5344CB8AC3E}">
        <p14:creationId xmlns:p14="http://schemas.microsoft.com/office/powerpoint/2010/main" val="4127513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2.xml"/><Relationship Id="rId7" Type="http://schemas.openxmlformats.org/officeDocument/2006/relationships/image" Target="../media/image23.png"/><Relationship Id="rId12" Type="http://schemas.openxmlformats.org/officeDocument/2006/relationships/hyperlink" Target="https://support.ariba.com/item/view/205430_es" TargetMode="Externa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22.emf"/><Relationship Id="rId11" Type="http://schemas.openxmlformats.org/officeDocument/2006/relationships/hyperlink" Target="mailto:ProveedoresEuropa@gruposantander.com" TargetMode="External"/><Relationship Id="rId5" Type="http://schemas.openxmlformats.org/officeDocument/2006/relationships/oleObject" Target="../embeddings/oleObject2.bin"/><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hyperlink" Target="https://support.ariba.com/help"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2.e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hyperlink" Target="https://support.ariba.com/item/view/205430_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hyperlink" Target="https://support.ariba.com/item/view/205430_es" TargetMode="External"/><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latin typeface="Calibri" panose="020F0502020204030204"/>
            </a:endParaRPr>
          </a:p>
        </p:txBody>
      </p:sp>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3</a:t>
            </a:r>
          </a:p>
        </p:txBody>
      </p:sp>
      <p:sp>
        <p:nvSpPr>
          <p:cNvPr id="8" name="Rectángulo 6">
            <a:extLst>
              <a:ext uri="{FF2B5EF4-FFF2-40B4-BE49-F238E27FC236}">
                <a16:creationId xmlns:a16="http://schemas.microsoft.com/office/drawing/2014/main" id="{D30A3D70-C504-40C3-A7B8-4F38282D8C5E}"/>
              </a:ext>
            </a:extLst>
          </p:cNvPr>
          <p:cNvSpPr/>
          <p:nvPr/>
        </p:nvSpPr>
        <p:spPr>
          <a:xfrm>
            <a:off x="604646" y="1773205"/>
            <a:ext cx="6816062" cy="784830"/>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Facturación y pago</a:t>
            </a:r>
          </a:p>
        </p:txBody>
      </p:sp>
      <p:pic>
        <p:nvPicPr>
          <p:cNvPr id="9" name="Picture 8" descr="Manos de una persona que usa un lector de tarjetas de crédito">
            <a:extLst>
              <a:ext uri="{FF2B5EF4-FFF2-40B4-BE49-F238E27FC236}">
                <a16:creationId xmlns:a16="http://schemas.microsoft.com/office/drawing/2014/main" id="{BD19672A-6162-4F52-99DB-32D24459D923}"/>
              </a:ext>
            </a:extLst>
          </p:cNvPr>
          <p:cNvPicPr>
            <a:picLocks noChangeAspect="1"/>
          </p:cNvPicPr>
          <p:nvPr/>
        </p:nvPicPr>
        <p:blipFill rotWithShape="1">
          <a:blip r:embed="rId2"/>
          <a:srcRect l="31841" r="23209"/>
          <a:stretch/>
        </p:blipFill>
        <p:spPr>
          <a:xfrm>
            <a:off x="7568044" y="0"/>
            <a:ext cx="4623956" cy="6858000"/>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614184BC-1E8D-4BA4-99DB-162A8ECA05EA}"/>
              </a:ext>
            </a:extLst>
          </p:cNvPr>
          <p:cNvSpPr>
            <a:spLocks noGrp="1"/>
          </p:cNvSpPr>
          <p:nvPr>
            <p:ph type="sldNum" sz="quarter" idx="12"/>
          </p:nvPr>
        </p:nvSpPr>
        <p:spPr/>
        <p:txBody>
          <a:bodyPr/>
          <a:lstStyle/>
          <a:p>
            <a:fld id="{48F63A3B-78C7-47BE-AE5E-E10140E04643}" type="slidenum">
              <a:rPr lang="en-US" smtClean="0"/>
              <a:t>1</a:t>
            </a:fld>
            <a:endParaRPr lang="en-US" dirty="0"/>
          </a:p>
        </p:txBody>
      </p:sp>
      <p:sp>
        <p:nvSpPr>
          <p:cNvPr id="6" name="Rectangle 26">
            <a:hlinkClick r:id="rId4"/>
            <a:extLst>
              <a:ext uri="{FF2B5EF4-FFF2-40B4-BE49-F238E27FC236}">
                <a16:creationId xmlns:a16="http://schemas.microsoft.com/office/drawing/2014/main" id="{404A1464-6DDE-4310-50A4-B05825AA22CE}"/>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765171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0" y="0"/>
            <a:ext cx="0" cy="0"/>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Factura contra </a:t>
            </a:r>
            <a:r>
              <a:rPr lang="en-GB" sz="3200" dirty="0" err="1">
                <a:latin typeface="Santander Text" panose="020B0504020201020104" pitchFamily="34" charset="0"/>
              </a:rPr>
              <a:t>pedido</a:t>
            </a:r>
            <a:endParaRPr lang="en-GB" sz="3200" dirty="0">
              <a:latin typeface="Santander Text" panose="020B0504020201020104" pitchFamily="34" charset="0"/>
            </a:endParaRPr>
          </a:p>
        </p:txBody>
      </p:sp>
      <p:sp>
        <p:nvSpPr>
          <p:cNvPr id="20" name="Rectangle: Rounded Corners 36">
            <a:extLst>
              <a:ext uri="{FF2B5EF4-FFF2-40B4-BE49-F238E27FC236}">
                <a16:creationId xmlns:a16="http://schemas.microsoft.com/office/drawing/2014/main" id="{B4E27981-3ED6-A4A2-C04E-10A108AA5C4C}"/>
              </a:ext>
            </a:extLst>
          </p:cNvPr>
          <p:cNvSpPr/>
          <p:nvPr/>
        </p:nvSpPr>
        <p:spPr>
          <a:xfrm>
            <a:off x="572785" y="1133960"/>
            <a:ext cx="2444073"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Caso </a:t>
            </a:r>
            <a:r>
              <a:rPr lang="en-GB" sz="1400" b="1" dirty="0" err="1">
                <a:solidFill>
                  <a:schemeClr val="tx1"/>
                </a:solidFill>
                <a:latin typeface="Santander Text" panose="020B0504020201020104" pitchFamily="34" charset="0"/>
              </a:rPr>
              <a:t>entrega</a:t>
            </a:r>
            <a:r>
              <a:rPr lang="en-GB" sz="1400" b="1" dirty="0">
                <a:solidFill>
                  <a:schemeClr val="tx1"/>
                </a:solidFill>
                <a:latin typeface="Santander Text" panose="020B0504020201020104" pitchFamily="34" charset="0"/>
              </a:rPr>
              <a:t> de </a:t>
            </a:r>
            <a:r>
              <a:rPr lang="en-GB" sz="1400" b="1" dirty="0" err="1">
                <a:solidFill>
                  <a:schemeClr val="tx1"/>
                </a:solidFill>
                <a:latin typeface="Santander Text" panose="020B0504020201020104" pitchFamily="34" charset="0"/>
              </a:rPr>
              <a:t>servicios</a:t>
            </a:r>
            <a:endParaRPr lang="en-GB" sz="1400" b="1" dirty="0">
              <a:solidFill>
                <a:schemeClr val="tx1"/>
              </a:solidFill>
              <a:latin typeface="Santander Text" panose="020B0504020201020104" pitchFamily="34" charset="0"/>
            </a:endParaRPr>
          </a:p>
        </p:txBody>
      </p:sp>
      <p:sp>
        <p:nvSpPr>
          <p:cNvPr id="11" name="Rectangle: Rounded Corners 13">
            <a:extLst>
              <a:ext uri="{FF2B5EF4-FFF2-40B4-BE49-F238E27FC236}">
                <a16:creationId xmlns:a16="http://schemas.microsoft.com/office/drawing/2014/main" id="{4D052655-789F-A275-603C-0B90F78BD6F2}"/>
              </a:ext>
            </a:extLst>
          </p:cNvPr>
          <p:cNvSpPr/>
          <p:nvPr/>
        </p:nvSpPr>
        <p:spPr>
          <a:xfrm>
            <a:off x="1169745" y="2872815"/>
            <a:ext cx="3841167" cy="2851226"/>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98CC47E8-0CFE-3496-3904-17F5B46CC900}"/>
              </a:ext>
            </a:extLst>
          </p:cNvPr>
          <p:cNvSpPr/>
          <p:nvPr/>
        </p:nvSpPr>
        <p:spPr>
          <a:xfrm flipH="1">
            <a:off x="1276365" y="2014618"/>
            <a:ext cx="2307600"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rPr>
              <a:t>Creación</a:t>
            </a: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rPr>
              <a:t> de la factura</a:t>
            </a:r>
          </a:p>
        </p:txBody>
      </p:sp>
      <p:sp>
        <p:nvSpPr>
          <p:cNvPr id="21" name="CuadroTexto 5">
            <a:extLst>
              <a:ext uri="{FF2B5EF4-FFF2-40B4-BE49-F238E27FC236}">
                <a16:creationId xmlns:a16="http://schemas.microsoft.com/office/drawing/2014/main" id="{AF4424C6-AE7E-90F8-16D5-BD2CF0C1E5FE}"/>
              </a:ext>
            </a:extLst>
          </p:cNvPr>
          <p:cNvSpPr txBox="1"/>
          <p:nvPr/>
        </p:nvSpPr>
        <p:spPr>
          <a:xfrm>
            <a:off x="1774854" y="3031124"/>
            <a:ext cx="2799354" cy="2576283"/>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1000"/>
              </a:spcBef>
              <a:spcAft>
                <a:spcPts val="100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Una vez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realizado el servicio</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se debe </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ejecutar el proceso de</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creación de la factura: </a:t>
            </a:r>
          </a:p>
          <a:p>
            <a:pPr marL="285750" marR="0" lvl="0" indent="-285750" algn="just" defTabSz="914400" rtl="0" eaLnBrk="1" fontAlgn="auto" latinLnBrk="0" hangingPunct="1">
              <a:lnSpc>
                <a:spcPct val="150000"/>
              </a:lnSpc>
              <a:spcBef>
                <a:spcPts val="1000"/>
              </a:spcBef>
              <a:spcAft>
                <a:spcPts val="1000"/>
              </a:spcAft>
              <a:buClrTx/>
              <a:buSzTx/>
              <a:buFontTx/>
              <a:buChar char="-"/>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Volviendo al pedido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y haciendo clic en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Crear factura</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y posteriormente en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Factura estándar”</a:t>
            </a:r>
          </a:p>
        </p:txBody>
      </p:sp>
      <p:sp>
        <p:nvSpPr>
          <p:cNvPr id="22" name="Oval 97">
            <a:extLst>
              <a:ext uri="{FF2B5EF4-FFF2-40B4-BE49-F238E27FC236}">
                <a16:creationId xmlns:a16="http://schemas.microsoft.com/office/drawing/2014/main" id="{998E5778-9178-2691-140A-0E976431D7F6}"/>
              </a:ext>
            </a:extLst>
          </p:cNvPr>
          <p:cNvSpPr/>
          <p:nvPr/>
        </p:nvSpPr>
        <p:spPr>
          <a:xfrm>
            <a:off x="1379600" y="3075693"/>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1</a:t>
            </a:r>
          </a:p>
        </p:txBody>
      </p:sp>
      <p:cxnSp>
        <p:nvCxnSpPr>
          <p:cNvPr id="23" name="Connector: Elbow 18">
            <a:extLst>
              <a:ext uri="{FF2B5EF4-FFF2-40B4-BE49-F238E27FC236}">
                <a16:creationId xmlns:a16="http://schemas.microsoft.com/office/drawing/2014/main" id="{53D1D52E-CF8F-24FB-B00A-179CBD644AB8}"/>
              </a:ext>
            </a:extLst>
          </p:cNvPr>
          <p:cNvCxnSpPr>
            <a:cxnSpLocks/>
            <a:stCxn id="15" idx="4"/>
            <a:endCxn id="11" idx="1"/>
          </p:cNvCxnSpPr>
          <p:nvPr/>
        </p:nvCxnSpPr>
        <p:spPr>
          <a:xfrm rot="10800000" flipV="1">
            <a:off x="1169746" y="2659526"/>
            <a:ext cx="214515" cy="1638901"/>
          </a:xfrm>
          <a:prstGeom prst="bentConnector3">
            <a:avLst>
              <a:gd name="adj1" fmla="val 206566"/>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pic>
        <p:nvPicPr>
          <p:cNvPr id="24" name="Picture 22">
            <a:extLst>
              <a:ext uri="{FF2B5EF4-FFF2-40B4-BE49-F238E27FC236}">
                <a16:creationId xmlns:a16="http://schemas.microsoft.com/office/drawing/2014/main" id="{A487B96A-8F4B-3A26-E62D-1097A4B437D9}"/>
              </a:ext>
            </a:extLst>
          </p:cNvPr>
          <p:cNvPicPr>
            <a:picLocks noChangeAspect="1"/>
          </p:cNvPicPr>
          <p:nvPr/>
        </p:nvPicPr>
        <p:blipFill rotWithShape="1">
          <a:blip r:embed="rId4"/>
          <a:srcRect l="46493"/>
          <a:stretch/>
        </p:blipFill>
        <p:spPr>
          <a:xfrm>
            <a:off x="5760944" y="2863943"/>
            <a:ext cx="4922444" cy="1728142"/>
          </a:xfrm>
          <a:prstGeom prst="rect">
            <a:avLst/>
          </a:prstGeom>
          <a:ln>
            <a:solidFill>
              <a:schemeClr val="tx1"/>
            </a:solidFill>
          </a:ln>
        </p:spPr>
      </p:pic>
      <p:sp>
        <p:nvSpPr>
          <p:cNvPr id="25" name="Rectangle 23">
            <a:extLst>
              <a:ext uri="{FF2B5EF4-FFF2-40B4-BE49-F238E27FC236}">
                <a16:creationId xmlns:a16="http://schemas.microsoft.com/office/drawing/2014/main" id="{7A974D26-A2B5-774E-3D9D-44C589535559}"/>
              </a:ext>
            </a:extLst>
          </p:cNvPr>
          <p:cNvSpPr/>
          <p:nvPr/>
        </p:nvSpPr>
        <p:spPr>
          <a:xfrm flipH="1">
            <a:off x="8184880" y="3316502"/>
            <a:ext cx="2142178" cy="732638"/>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26" name="TextBox 25">
            <a:extLst>
              <a:ext uri="{FF2B5EF4-FFF2-40B4-BE49-F238E27FC236}">
                <a16:creationId xmlns:a16="http://schemas.microsoft.com/office/drawing/2014/main" id="{195E810C-F244-FB7D-D516-7ABA9D1C6604}"/>
              </a:ext>
            </a:extLst>
          </p:cNvPr>
          <p:cNvSpPr txBox="1"/>
          <p:nvPr/>
        </p:nvSpPr>
        <p:spPr>
          <a:xfrm>
            <a:off x="7757593" y="3131836"/>
            <a:ext cx="6380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dirty="0">
                <a:ln>
                  <a:noFill/>
                </a:ln>
                <a:solidFill>
                  <a:srgbClr val="E20000"/>
                </a:solidFill>
                <a:effectLst/>
                <a:uLnTx/>
                <a:uFillTx/>
                <a:latin typeface="Calibri" panose="020F0502020204030204"/>
                <a:ea typeface="+mn-ea"/>
                <a:cs typeface="+mn-cs"/>
              </a:rPr>
              <a:t>1</a:t>
            </a:r>
            <a:r>
              <a:rPr kumimoji="0" lang="es-ES" sz="1800" b="1" i="0" u="none" strike="noStrike" kern="1200" cap="none" spc="0" normalizeH="0" baseline="0" noProof="0" dirty="0">
                <a:ln>
                  <a:noFill/>
                </a:ln>
                <a:solidFill>
                  <a:srgbClr val="E20000"/>
                </a:solidFill>
                <a:effectLst/>
                <a:uLnTx/>
                <a:uFillTx/>
                <a:latin typeface="Calibri" panose="020F0502020204030204"/>
                <a:ea typeface="+mn-ea"/>
                <a:cs typeface="+mn-cs"/>
              </a:rPr>
              <a:t>.</a:t>
            </a:r>
          </a:p>
        </p:txBody>
      </p:sp>
      <p:sp>
        <p:nvSpPr>
          <p:cNvPr id="27" name="Slide Number Placeholder 2">
            <a:extLst>
              <a:ext uri="{FF2B5EF4-FFF2-40B4-BE49-F238E27FC236}">
                <a16:creationId xmlns:a16="http://schemas.microsoft.com/office/drawing/2014/main" id="{BEE3409D-C491-0A53-2EE5-C93760ECB5BE}"/>
              </a:ext>
            </a:extLst>
          </p:cNvPr>
          <p:cNvSpPr txBox="1">
            <a:spLocks/>
          </p:cNvSpPr>
          <p:nvPr/>
        </p:nvSpPr>
        <p:spPr>
          <a:xfrm>
            <a:off x="8610600" y="6356350"/>
            <a:ext cx="2743200" cy="365125"/>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10</a:t>
            </a:fld>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31" name="CuadroTexto 30">
            <a:extLst>
              <a:ext uri="{FF2B5EF4-FFF2-40B4-BE49-F238E27FC236}">
                <a16:creationId xmlns:a16="http://schemas.microsoft.com/office/drawing/2014/main" id="{8B0270D0-B5DE-9C22-65D8-62E00F3A76E2}"/>
              </a:ext>
            </a:extLst>
          </p:cNvPr>
          <p:cNvSpPr txBox="1"/>
          <p:nvPr/>
        </p:nvSpPr>
        <p:spPr>
          <a:xfrm>
            <a:off x="661852" y="5443363"/>
            <a:ext cx="10450286" cy="1051763"/>
          </a:xfrm>
          <a:prstGeom prst="rect">
            <a:avLst/>
          </a:prstGeom>
          <a:noFill/>
        </p:spPr>
        <p:txBody>
          <a:bodyPr wrap="square">
            <a:spAutoFit/>
          </a:bodyPr>
          <a:lstStyle/>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endPar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endParaRPr>
          </a:p>
          <a:p>
            <a:pPr marL="0" marR="0" lvl="0" indent="0" algn="just" defTabSz="457200" rtl="0" eaLnBrk="1" fontAlgn="auto" latinLnBrk="0" hangingPunct="1">
              <a:lnSpc>
                <a:spcPct val="150000"/>
              </a:lnSpc>
              <a:spcBef>
                <a:spcPts val="600"/>
              </a:spcBef>
              <a:spcAft>
                <a:spcPts val="600"/>
              </a:spcAft>
              <a:buClrTx/>
              <a:buSzTx/>
              <a:buFontTx/>
              <a:buNone/>
              <a:tabLst/>
              <a:defRPr sz="1800" b="0" i="0" u="none" strike="noStrike" kern="0" cap="none" spc="0" baseline="0">
                <a:solidFill>
                  <a:srgbClr val="000000"/>
                </a:solidFill>
                <a:uFillTx/>
              </a:defRPr>
            </a:pPr>
            <a:r>
              <a:rPr lang="es-ES" sz="1400" dirty="0">
                <a:solidFill>
                  <a:prstClr val="black"/>
                </a:solidFill>
                <a:latin typeface="Santander Text" panose="020B0504020201020104" pitchFamily="34" charset="0"/>
                <a:cs typeface="Times New Roman" panose="02020603050405020304" pitchFamily="18" charset="0"/>
              </a:rPr>
              <a:t>Una vez el proveedor haya realizado el servicio, se habilitará la opción de emitir una factura contra el pedido relacionado en la propia plataforma de Business Network. Posteriormente, el cliente, en este caso el Grupo Santander, gestionará la factura recibida.</a:t>
            </a:r>
          </a:p>
        </p:txBody>
      </p:sp>
    </p:spTree>
    <p:extLst>
      <p:ext uri="{BB962C8B-B14F-4D97-AF65-F5344CB8AC3E}">
        <p14:creationId xmlns:p14="http://schemas.microsoft.com/office/powerpoint/2010/main" val="3859398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0" y="0"/>
            <a:ext cx="0" cy="0"/>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Seguimiento de Pago</a:t>
            </a:r>
          </a:p>
        </p:txBody>
      </p:sp>
      <p:grpSp>
        <p:nvGrpSpPr>
          <p:cNvPr id="35" name="Grupo 34">
            <a:extLst>
              <a:ext uri="{FF2B5EF4-FFF2-40B4-BE49-F238E27FC236}">
                <a16:creationId xmlns:a16="http://schemas.microsoft.com/office/drawing/2014/main" id="{95173C97-0B34-542C-7DF3-1E60160377D0}"/>
              </a:ext>
            </a:extLst>
          </p:cNvPr>
          <p:cNvGrpSpPr/>
          <p:nvPr/>
        </p:nvGrpSpPr>
        <p:grpSpPr>
          <a:xfrm>
            <a:off x="1271355" y="1817913"/>
            <a:ext cx="10308565" cy="3414619"/>
            <a:chOff x="1224159" y="1740444"/>
            <a:chExt cx="10308565" cy="3414619"/>
          </a:xfrm>
        </p:grpSpPr>
        <p:pic>
          <p:nvPicPr>
            <p:cNvPr id="6" name="Picture 2">
              <a:extLst>
                <a:ext uri="{FF2B5EF4-FFF2-40B4-BE49-F238E27FC236}">
                  <a16:creationId xmlns:a16="http://schemas.microsoft.com/office/drawing/2014/main" id="{4C8E4B02-5C8D-00AF-B703-5B5A84874916}"/>
                </a:ext>
              </a:extLst>
            </p:cNvPr>
            <p:cNvPicPr>
              <a:picLocks noChangeAspect="1"/>
            </p:cNvPicPr>
            <p:nvPr/>
          </p:nvPicPr>
          <p:blipFill rotWithShape="1">
            <a:blip r:embed="rId4"/>
            <a:srcRect t="11341"/>
            <a:stretch/>
          </p:blipFill>
          <p:spPr>
            <a:xfrm>
              <a:off x="1224159" y="1740444"/>
              <a:ext cx="10308565" cy="3414619"/>
            </a:xfrm>
            <a:prstGeom prst="rect">
              <a:avLst/>
            </a:prstGeom>
            <a:ln>
              <a:solidFill>
                <a:schemeClr val="tx1"/>
              </a:solidFill>
            </a:ln>
          </p:spPr>
        </p:pic>
        <p:sp>
          <p:nvSpPr>
            <p:cNvPr id="16" name="Rectangle 15">
              <a:extLst>
                <a:ext uri="{FF2B5EF4-FFF2-40B4-BE49-F238E27FC236}">
                  <a16:creationId xmlns:a16="http://schemas.microsoft.com/office/drawing/2014/main" id="{F79C76D9-8916-3D5E-3EBA-CC13656C24AF}"/>
                </a:ext>
              </a:extLst>
            </p:cNvPr>
            <p:cNvSpPr/>
            <p:nvPr/>
          </p:nvSpPr>
          <p:spPr>
            <a:xfrm flipH="1">
              <a:off x="10511281" y="2047106"/>
              <a:ext cx="945002" cy="3049572"/>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b="1" i="0" u="none" strike="noStrike" kern="1200" cap="none" spc="0" normalizeH="0" baseline="0" noProof="0">
                <a:ln>
                  <a:noFill/>
                </a:ln>
                <a:solidFill>
                  <a:schemeClr val="tx1"/>
                </a:solidFill>
                <a:effectLst/>
                <a:uLnTx/>
                <a:uFillTx/>
                <a:latin typeface="+mj-lt"/>
                <a:ea typeface="+mn-ea"/>
                <a:cs typeface="+mn-cs"/>
              </a:endParaRPr>
            </a:p>
          </p:txBody>
        </p:sp>
        <p:pic>
          <p:nvPicPr>
            <p:cNvPr id="17" name="Picture 28">
              <a:extLst>
                <a:ext uri="{FF2B5EF4-FFF2-40B4-BE49-F238E27FC236}">
                  <a16:creationId xmlns:a16="http://schemas.microsoft.com/office/drawing/2014/main" id="{EEE9838F-ADA2-82F1-ABB8-D95CFC201CBC}"/>
                </a:ext>
              </a:extLst>
            </p:cNvPr>
            <p:cNvPicPr>
              <a:picLocks noChangeAspect="1"/>
            </p:cNvPicPr>
            <p:nvPr/>
          </p:nvPicPr>
          <p:blipFill>
            <a:blip r:embed="rId5"/>
            <a:stretch>
              <a:fillRect/>
            </a:stretch>
          </p:blipFill>
          <p:spPr>
            <a:xfrm>
              <a:off x="10574555" y="2948173"/>
              <a:ext cx="761652" cy="195853"/>
            </a:xfrm>
            <a:prstGeom prst="rect">
              <a:avLst/>
            </a:prstGeom>
          </p:spPr>
        </p:pic>
        <p:pic>
          <p:nvPicPr>
            <p:cNvPr id="18" name="Picture 29">
              <a:extLst>
                <a:ext uri="{FF2B5EF4-FFF2-40B4-BE49-F238E27FC236}">
                  <a16:creationId xmlns:a16="http://schemas.microsoft.com/office/drawing/2014/main" id="{97112224-C9F2-CACF-7F90-A27FAFA3B1F1}"/>
                </a:ext>
              </a:extLst>
            </p:cNvPr>
            <p:cNvPicPr>
              <a:picLocks noChangeAspect="1"/>
            </p:cNvPicPr>
            <p:nvPr/>
          </p:nvPicPr>
          <p:blipFill rotWithShape="1">
            <a:blip r:embed="rId5"/>
            <a:srcRect t="1" r="60028" b="11442"/>
            <a:stretch/>
          </p:blipFill>
          <p:spPr>
            <a:xfrm>
              <a:off x="10569239" y="3924914"/>
              <a:ext cx="314916" cy="179403"/>
            </a:xfrm>
            <a:prstGeom prst="rect">
              <a:avLst/>
            </a:prstGeom>
          </p:spPr>
        </p:pic>
        <p:sp>
          <p:nvSpPr>
            <p:cNvPr id="19" name="Rectangle 30">
              <a:extLst>
                <a:ext uri="{FF2B5EF4-FFF2-40B4-BE49-F238E27FC236}">
                  <a16:creationId xmlns:a16="http://schemas.microsoft.com/office/drawing/2014/main" id="{F2D99943-70D4-720C-2B59-BA1F114CED96}"/>
                </a:ext>
              </a:extLst>
            </p:cNvPr>
            <p:cNvSpPr/>
            <p:nvPr/>
          </p:nvSpPr>
          <p:spPr>
            <a:xfrm>
              <a:off x="10865737" y="3958713"/>
              <a:ext cx="84046" cy="14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8" name="Picture 35">
              <a:extLst>
                <a:ext uri="{FF2B5EF4-FFF2-40B4-BE49-F238E27FC236}">
                  <a16:creationId xmlns:a16="http://schemas.microsoft.com/office/drawing/2014/main" id="{E1C75408-7921-B93E-BE06-26D7B169CB3C}"/>
                </a:ext>
              </a:extLst>
            </p:cNvPr>
            <p:cNvPicPr>
              <a:picLocks noChangeAspect="1"/>
            </p:cNvPicPr>
            <p:nvPr/>
          </p:nvPicPr>
          <p:blipFill>
            <a:blip r:embed="rId5"/>
            <a:stretch>
              <a:fillRect/>
            </a:stretch>
          </p:blipFill>
          <p:spPr>
            <a:xfrm>
              <a:off x="10568957" y="3351257"/>
              <a:ext cx="761652" cy="195853"/>
            </a:xfrm>
            <a:prstGeom prst="rect">
              <a:avLst/>
            </a:prstGeom>
          </p:spPr>
        </p:pic>
        <p:pic>
          <p:nvPicPr>
            <p:cNvPr id="29" name="Picture 23">
              <a:extLst>
                <a:ext uri="{FF2B5EF4-FFF2-40B4-BE49-F238E27FC236}">
                  <a16:creationId xmlns:a16="http://schemas.microsoft.com/office/drawing/2014/main" id="{232CE8F9-B526-7B91-C6E6-63670D1480D5}"/>
                </a:ext>
              </a:extLst>
            </p:cNvPr>
            <p:cNvPicPr>
              <a:picLocks noChangeAspect="1"/>
            </p:cNvPicPr>
            <p:nvPr/>
          </p:nvPicPr>
          <p:blipFill rotWithShape="1">
            <a:blip r:embed="rId5"/>
            <a:srcRect t="1" r="60028" b="11442"/>
            <a:stretch/>
          </p:blipFill>
          <p:spPr>
            <a:xfrm>
              <a:off x="10569239" y="2551111"/>
              <a:ext cx="314916" cy="179403"/>
            </a:xfrm>
            <a:prstGeom prst="rect">
              <a:avLst/>
            </a:prstGeom>
          </p:spPr>
        </p:pic>
        <p:sp>
          <p:nvSpPr>
            <p:cNvPr id="30" name="Rectangle 32">
              <a:extLst>
                <a:ext uri="{FF2B5EF4-FFF2-40B4-BE49-F238E27FC236}">
                  <a16:creationId xmlns:a16="http://schemas.microsoft.com/office/drawing/2014/main" id="{7C1BD650-00F4-B236-ABE9-6882CA6CC04E}"/>
                </a:ext>
              </a:extLst>
            </p:cNvPr>
            <p:cNvSpPr/>
            <p:nvPr/>
          </p:nvSpPr>
          <p:spPr>
            <a:xfrm>
              <a:off x="10873523" y="2584707"/>
              <a:ext cx="84046" cy="14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2" name="Picture 24">
              <a:extLst>
                <a:ext uri="{FF2B5EF4-FFF2-40B4-BE49-F238E27FC236}">
                  <a16:creationId xmlns:a16="http://schemas.microsoft.com/office/drawing/2014/main" id="{ED6D5B78-E250-28ED-66DF-6F04990E1555}"/>
                </a:ext>
              </a:extLst>
            </p:cNvPr>
            <p:cNvPicPr>
              <a:picLocks noChangeAspect="1"/>
            </p:cNvPicPr>
            <p:nvPr/>
          </p:nvPicPr>
          <p:blipFill rotWithShape="1">
            <a:blip r:embed="rId5"/>
            <a:srcRect t="1" r="60028" b="11442"/>
            <a:stretch/>
          </p:blipFill>
          <p:spPr>
            <a:xfrm>
              <a:off x="10572075" y="4528332"/>
              <a:ext cx="314916" cy="179403"/>
            </a:xfrm>
            <a:prstGeom prst="rect">
              <a:avLst/>
            </a:prstGeom>
          </p:spPr>
        </p:pic>
        <p:sp>
          <p:nvSpPr>
            <p:cNvPr id="33" name="Rectangle 34">
              <a:extLst>
                <a:ext uri="{FF2B5EF4-FFF2-40B4-BE49-F238E27FC236}">
                  <a16:creationId xmlns:a16="http://schemas.microsoft.com/office/drawing/2014/main" id="{2A00A439-E4FC-F76D-8A01-969BE132C5CD}"/>
                </a:ext>
              </a:extLst>
            </p:cNvPr>
            <p:cNvSpPr/>
            <p:nvPr/>
          </p:nvSpPr>
          <p:spPr>
            <a:xfrm>
              <a:off x="10874999" y="4545231"/>
              <a:ext cx="84046" cy="14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4" name="Picture 16">
              <a:extLst>
                <a:ext uri="{FF2B5EF4-FFF2-40B4-BE49-F238E27FC236}">
                  <a16:creationId xmlns:a16="http://schemas.microsoft.com/office/drawing/2014/main" id="{F651F069-27D5-1218-9DF4-FC8DC0ABEA5C}"/>
                </a:ext>
              </a:extLst>
            </p:cNvPr>
            <p:cNvPicPr>
              <a:picLocks noChangeAspect="1"/>
            </p:cNvPicPr>
            <p:nvPr/>
          </p:nvPicPr>
          <p:blipFill>
            <a:blip r:embed="rId6"/>
            <a:stretch>
              <a:fillRect/>
            </a:stretch>
          </p:blipFill>
          <p:spPr>
            <a:xfrm>
              <a:off x="10620326" y="4161538"/>
              <a:ext cx="338549" cy="91500"/>
            </a:xfrm>
            <a:prstGeom prst="rect">
              <a:avLst/>
            </a:prstGeom>
          </p:spPr>
        </p:pic>
      </p:grpSp>
      <p:sp>
        <p:nvSpPr>
          <p:cNvPr id="27" name="Slide Number Placeholder 2">
            <a:extLst>
              <a:ext uri="{FF2B5EF4-FFF2-40B4-BE49-F238E27FC236}">
                <a16:creationId xmlns:a16="http://schemas.microsoft.com/office/drawing/2014/main" id="{BEE3409D-C491-0A53-2EE5-C93760ECB5BE}"/>
              </a:ext>
            </a:extLst>
          </p:cNvPr>
          <p:cNvSpPr txBox="1">
            <a:spLocks/>
          </p:cNvSpPr>
          <p:nvPr/>
        </p:nvSpPr>
        <p:spPr>
          <a:xfrm>
            <a:off x="8610600" y="6356350"/>
            <a:ext cx="2743200" cy="365125"/>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11</a:t>
            </a:fld>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7" name="Freeform: Shape 6">
            <a:extLst>
              <a:ext uri="{FF2B5EF4-FFF2-40B4-BE49-F238E27FC236}">
                <a16:creationId xmlns:a16="http://schemas.microsoft.com/office/drawing/2014/main" id="{420E5A19-3E6B-3F8B-4B55-8A558C757EAD}"/>
              </a:ext>
            </a:extLst>
          </p:cNvPr>
          <p:cNvSpPr/>
          <p:nvPr/>
        </p:nvSpPr>
        <p:spPr>
          <a:xfrm flipH="1">
            <a:off x="642465" y="4772340"/>
            <a:ext cx="2307600" cy="554726"/>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schemeClr val="tx1"/>
                </a:solidFill>
                <a:effectLst/>
                <a:highlight>
                  <a:srgbClr val="FFFFFF"/>
                </a:highlight>
                <a:uLnTx/>
                <a:uFillTx/>
                <a:latin typeface="Santander Text" panose="020B0504020201020104" pitchFamily="34" charset="0"/>
              </a:rPr>
              <a:t>Estado de </a:t>
            </a:r>
            <a:r>
              <a:rPr kumimoji="0" lang="es-ES" sz="1600" b="1" i="0" u="none" strike="noStrike" kern="1200" cap="none" spc="0" normalizeH="0" baseline="0" dirty="0">
                <a:ln>
                  <a:noFill/>
                </a:ln>
                <a:solidFill>
                  <a:schemeClr val="tx1"/>
                </a:solidFill>
                <a:effectLst/>
                <a:highlight>
                  <a:srgbClr val="FFFFFF"/>
                </a:highlight>
                <a:uLnTx/>
                <a:uFillTx/>
                <a:latin typeface="Santander Text" panose="020B0504020201020104" pitchFamily="34" charset="0"/>
              </a:rPr>
              <a:t>factura</a:t>
            </a:r>
          </a:p>
        </p:txBody>
      </p:sp>
      <p:cxnSp>
        <p:nvCxnSpPr>
          <p:cNvPr id="9" name="Connector: Elbow 12">
            <a:extLst>
              <a:ext uri="{FF2B5EF4-FFF2-40B4-BE49-F238E27FC236}">
                <a16:creationId xmlns:a16="http://schemas.microsoft.com/office/drawing/2014/main" id="{91F70F00-8AE9-9031-C880-D941BD300B85}"/>
              </a:ext>
            </a:extLst>
          </p:cNvPr>
          <p:cNvCxnSpPr>
            <a:cxnSpLocks/>
            <a:stCxn id="7" idx="4"/>
            <a:endCxn id="12" idx="1"/>
          </p:cNvCxnSpPr>
          <p:nvPr/>
        </p:nvCxnSpPr>
        <p:spPr>
          <a:xfrm rot="10800000" flipV="1">
            <a:off x="659276" y="5327065"/>
            <a:ext cx="91085" cy="578179"/>
          </a:xfrm>
          <a:prstGeom prst="bentConnector3">
            <a:avLst>
              <a:gd name="adj1" fmla="val 36943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grpSp>
        <p:nvGrpSpPr>
          <p:cNvPr id="10" name="Group 20">
            <a:extLst>
              <a:ext uri="{FF2B5EF4-FFF2-40B4-BE49-F238E27FC236}">
                <a16:creationId xmlns:a16="http://schemas.microsoft.com/office/drawing/2014/main" id="{4CF882EB-8B62-6956-AF7F-C2D3BF1B9B9B}"/>
              </a:ext>
            </a:extLst>
          </p:cNvPr>
          <p:cNvGrpSpPr/>
          <p:nvPr/>
        </p:nvGrpSpPr>
        <p:grpSpPr>
          <a:xfrm>
            <a:off x="659275" y="5394154"/>
            <a:ext cx="10920645" cy="1022182"/>
            <a:chOff x="654155" y="3554814"/>
            <a:chExt cx="10873449" cy="3564232"/>
          </a:xfrm>
        </p:grpSpPr>
        <p:sp>
          <p:nvSpPr>
            <p:cNvPr id="12" name="Rectangle: Rounded Corners 5">
              <a:extLst>
                <a:ext uri="{FF2B5EF4-FFF2-40B4-BE49-F238E27FC236}">
                  <a16:creationId xmlns:a16="http://schemas.microsoft.com/office/drawing/2014/main" id="{133C6E10-3FDB-81F2-4D29-028E92A1C643}"/>
                </a:ext>
              </a:extLst>
            </p:cNvPr>
            <p:cNvSpPr/>
            <p:nvPr/>
          </p:nvSpPr>
          <p:spPr>
            <a:xfrm>
              <a:off x="654155" y="3554814"/>
              <a:ext cx="10873449" cy="3564232"/>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CuadroTexto 5">
              <a:extLst>
                <a:ext uri="{FF2B5EF4-FFF2-40B4-BE49-F238E27FC236}">
                  <a16:creationId xmlns:a16="http://schemas.microsoft.com/office/drawing/2014/main" id="{5CE82B0D-8EF1-5CBE-7DEF-DE4D3441F578}"/>
                </a:ext>
              </a:extLst>
            </p:cNvPr>
            <p:cNvSpPr txBox="1"/>
            <p:nvPr/>
          </p:nvSpPr>
          <p:spPr>
            <a:xfrm>
              <a:off x="1441864" y="3946241"/>
              <a:ext cx="9857851" cy="2103262"/>
            </a:xfrm>
            <a:prstGeom prst="rect">
              <a:avLst/>
            </a:prstGeom>
            <a:noFill/>
          </p:spPr>
          <p:txBody>
            <a:bodyPr wrap="square" rtlCol="0">
              <a:spAutoFit/>
            </a:bodyPr>
            <a:lstStyle/>
            <a:p>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rPr>
                <a:t>Desde la página de Inicio seleccionar Facturas &gt; Facturas.  </a:t>
              </a:r>
            </a:p>
            <a:p>
              <a:endPar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endParaRPr>
            </a:p>
            <a:p>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rPr>
                <a:t>El proveedor podrá visualizar un listado </a:t>
              </a:r>
              <a:r>
                <a:rPr lang="es-ES" sz="1400" dirty="0">
                  <a:solidFill>
                    <a:prstClr val="black"/>
                  </a:solidFill>
                  <a:latin typeface="Santander Text" panose="020B0504020201020104" pitchFamily="34" charset="0"/>
                  <a:cs typeface="Arial" panose="020B0604020202020204" pitchFamily="34" charset="0"/>
                </a:rPr>
                <a:t>de sus facturas y comprobar su</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rPr>
                <a:t> estado en la columna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rPr>
                <a:t>Estado de factura</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rPr>
                <a:t>”.</a:t>
              </a:r>
              <a:endPar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endParaRPr>
            </a:p>
          </p:txBody>
        </p:sp>
      </p:grpSp>
      <p:sp>
        <p:nvSpPr>
          <p:cNvPr id="14" name="Oval 97">
            <a:extLst>
              <a:ext uri="{FF2B5EF4-FFF2-40B4-BE49-F238E27FC236}">
                <a16:creationId xmlns:a16="http://schemas.microsoft.com/office/drawing/2014/main" id="{DF83D800-C13E-21AB-9452-DF5DFAFEE13A}"/>
              </a:ext>
            </a:extLst>
          </p:cNvPr>
          <p:cNvSpPr/>
          <p:nvPr/>
        </p:nvSpPr>
        <p:spPr>
          <a:xfrm>
            <a:off x="1059489" y="5484445"/>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n-GB" sz="1500" b="1" kern="0">
                <a:solidFill>
                  <a:prstClr val="white"/>
                </a:solidFill>
                <a:latin typeface="Arial" panose="020B0604020202020204" pitchFamily="34" charset="0"/>
                <a:cs typeface="Arial" panose="020B0604020202020204" pitchFamily="34" charset="0"/>
              </a:rPr>
              <a:t>1</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1" name="TextBox 25">
            <a:extLst>
              <a:ext uri="{FF2B5EF4-FFF2-40B4-BE49-F238E27FC236}">
                <a16:creationId xmlns:a16="http://schemas.microsoft.com/office/drawing/2014/main" id="{2060F214-A9EE-0436-D936-F4CA11DF0F73}"/>
              </a:ext>
            </a:extLst>
          </p:cNvPr>
          <p:cNvSpPr txBox="1"/>
          <p:nvPr/>
        </p:nvSpPr>
        <p:spPr>
          <a:xfrm>
            <a:off x="10206190" y="2292844"/>
            <a:ext cx="6380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E20000"/>
                </a:solidFill>
                <a:effectLst/>
                <a:uLnTx/>
                <a:uFillTx/>
                <a:latin typeface="Calibri" panose="020F0502020204030204"/>
                <a:ea typeface="+mn-ea"/>
                <a:cs typeface="+mn-cs"/>
              </a:rPr>
              <a:t>2.</a:t>
            </a:r>
          </a:p>
        </p:txBody>
      </p:sp>
      <p:pic>
        <p:nvPicPr>
          <p:cNvPr id="5" name="Picture 10">
            <a:extLst>
              <a:ext uri="{FF2B5EF4-FFF2-40B4-BE49-F238E27FC236}">
                <a16:creationId xmlns:a16="http://schemas.microsoft.com/office/drawing/2014/main" id="{0A3A27DF-D869-89E9-D5B2-4CE979F71F5A}"/>
              </a:ext>
            </a:extLst>
          </p:cNvPr>
          <p:cNvPicPr>
            <a:picLocks noChangeAspect="1"/>
          </p:cNvPicPr>
          <p:nvPr/>
        </p:nvPicPr>
        <p:blipFill rotWithShape="1">
          <a:blip r:embed="rId7"/>
          <a:srcRect r="57706" b="65160"/>
          <a:stretch/>
        </p:blipFill>
        <p:spPr>
          <a:xfrm>
            <a:off x="659275" y="1320784"/>
            <a:ext cx="4573300" cy="1039239"/>
          </a:xfrm>
          <a:prstGeom prst="rect">
            <a:avLst/>
          </a:prstGeom>
          <a:ln>
            <a:solidFill>
              <a:schemeClr val="tx1">
                <a:lumMod val="65000"/>
                <a:lumOff val="35000"/>
              </a:schemeClr>
            </a:solidFill>
          </a:ln>
        </p:spPr>
      </p:pic>
      <p:sp>
        <p:nvSpPr>
          <p:cNvPr id="15" name="Rectangle 23">
            <a:extLst>
              <a:ext uri="{FF2B5EF4-FFF2-40B4-BE49-F238E27FC236}">
                <a16:creationId xmlns:a16="http://schemas.microsoft.com/office/drawing/2014/main" id="{7BEAA12D-F749-A43C-0C3E-94E89A3B3E6C}"/>
              </a:ext>
            </a:extLst>
          </p:cNvPr>
          <p:cNvSpPr/>
          <p:nvPr/>
        </p:nvSpPr>
        <p:spPr>
          <a:xfrm flipH="1">
            <a:off x="4182834" y="1638300"/>
            <a:ext cx="541565" cy="179614"/>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20" name="TextBox 25">
            <a:extLst>
              <a:ext uri="{FF2B5EF4-FFF2-40B4-BE49-F238E27FC236}">
                <a16:creationId xmlns:a16="http://schemas.microsoft.com/office/drawing/2014/main" id="{8B67DA6D-5451-947F-748C-1E2FFE8BB21C}"/>
              </a:ext>
            </a:extLst>
          </p:cNvPr>
          <p:cNvSpPr txBox="1"/>
          <p:nvPr/>
        </p:nvSpPr>
        <p:spPr>
          <a:xfrm>
            <a:off x="3863790" y="1509005"/>
            <a:ext cx="6380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dirty="0">
                <a:ln>
                  <a:noFill/>
                </a:ln>
                <a:solidFill>
                  <a:srgbClr val="E20000"/>
                </a:solidFill>
                <a:effectLst/>
                <a:uLnTx/>
                <a:uFillTx/>
                <a:latin typeface="Calibri" panose="020F0502020204030204"/>
                <a:ea typeface="+mn-ea"/>
                <a:cs typeface="+mn-cs"/>
              </a:rPr>
              <a:t>1</a:t>
            </a:r>
            <a:r>
              <a:rPr kumimoji="0" lang="es-ES" sz="1800" b="1" i="0" u="none" strike="noStrike" kern="1200" cap="none" spc="0" normalizeH="0" baseline="0" noProof="0" dirty="0">
                <a:ln>
                  <a:noFill/>
                </a:ln>
                <a:solidFill>
                  <a:srgbClr val="E20000"/>
                </a:solidFill>
                <a:effectLst/>
                <a:uLnTx/>
                <a:uFillTx/>
                <a:latin typeface="Calibri" panose="020F0502020204030204"/>
                <a:ea typeface="+mn-ea"/>
                <a:cs typeface="+mn-cs"/>
              </a:rPr>
              <a:t>.</a:t>
            </a:r>
          </a:p>
        </p:txBody>
      </p:sp>
      <p:sp>
        <p:nvSpPr>
          <p:cNvPr id="21" name="Oval 97">
            <a:extLst>
              <a:ext uri="{FF2B5EF4-FFF2-40B4-BE49-F238E27FC236}">
                <a16:creationId xmlns:a16="http://schemas.microsoft.com/office/drawing/2014/main" id="{3025D015-D316-7A11-FA3C-153D3777E18A}"/>
              </a:ext>
            </a:extLst>
          </p:cNvPr>
          <p:cNvSpPr/>
          <p:nvPr/>
        </p:nvSpPr>
        <p:spPr>
          <a:xfrm>
            <a:off x="1059489" y="5969629"/>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s-ES"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53724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5939" y="0"/>
            <a:ext cx="4572521" cy="6858000"/>
          </a:xfrm>
          <a:prstGeom prst="rect">
            <a:avLst/>
          </a:prstGeom>
        </p:spPr>
      </p:pic>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A</a:t>
            </a:r>
          </a:p>
        </p:txBody>
      </p:sp>
      <p:sp>
        <p:nvSpPr>
          <p:cNvPr id="8" name="Rectángulo 6">
            <a:extLst>
              <a:ext uri="{FF2B5EF4-FFF2-40B4-BE49-F238E27FC236}">
                <a16:creationId xmlns:a16="http://schemas.microsoft.com/office/drawing/2014/main" id="{D30A3D70-C504-40C3-A7B8-4F38282D8C5E}"/>
              </a:ext>
            </a:extLst>
          </p:cNvPr>
          <p:cNvSpPr/>
          <p:nvPr/>
        </p:nvSpPr>
        <p:spPr>
          <a:xfrm>
            <a:off x="604645" y="1773205"/>
            <a:ext cx="7024063"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Soporte &amp; </a:t>
            </a:r>
          </a:p>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Preguntas Frecuentes (</a:t>
            </a:r>
            <a:r>
              <a:rPr lang="es-ES" sz="5000" b="1" kern="0" dirty="0" err="1">
                <a:solidFill>
                  <a:prstClr val="white"/>
                </a:solidFill>
                <a:latin typeface="Santander Headline" panose="020B0504020201020104" pitchFamily="34" charset="77"/>
                <a:ea typeface="ABC Normal Book" pitchFamily="2" charset="77"/>
                <a:cs typeface="Raleway"/>
                <a:sym typeface="Raleway"/>
              </a:rPr>
              <a:t>FAQ’s</a:t>
            </a:r>
            <a:r>
              <a:rPr lang="es-ES" sz="5000" b="1" kern="0" dirty="0">
                <a:solidFill>
                  <a:prstClr val="white"/>
                </a:solidFill>
                <a:latin typeface="Santander Headline" panose="020B0504020201020104" pitchFamily="34" charset="77"/>
                <a:ea typeface="ABC Normal Book" pitchFamily="2" charset="77"/>
                <a:cs typeface="Raleway"/>
                <a:sym typeface="Raleway"/>
              </a:rPr>
              <a:t>)</a:t>
            </a: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614184BC-1E8D-4BA4-99DB-162A8ECA05EA}"/>
              </a:ext>
            </a:extLst>
          </p:cNvPr>
          <p:cNvSpPr>
            <a:spLocks noGrp="1"/>
          </p:cNvSpPr>
          <p:nvPr>
            <p:ph type="sldNum" sz="quarter" idx="12"/>
          </p:nvPr>
        </p:nvSpPr>
        <p:spPr/>
        <p:txBody>
          <a:bodyPr/>
          <a:lstStyle/>
          <a:p>
            <a:fld id="{48F63A3B-78C7-47BE-AE5E-E10140E04643}" type="slidenum">
              <a:rPr lang="en-US" smtClean="0">
                <a:solidFill>
                  <a:prstClr val="black">
                    <a:tint val="75000"/>
                  </a:prstClr>
                </a:solidFill>
              </a:rPr>
              <a:pPr/>
              <a:t>12</a:t>
            </a:fld>
            <a:endParaRPr lang="en-US" dirty="0">
              <a:solidFill>
                <a:prstClr val="black">
                  <a:tint val="75000"/>
                </a:prstClr>
              </a:solidFill>
            </a:endParaRPr>
          </a:p>
        </p:txBody>
      </p:sp>
      <p:sp>
        <p:nvSpPr>
          <p:cNvPr id="7" name="Rectangle 26">
            <a:hlinkClick r:id="rId4"/>
            <a:extLst>
              <a:ext uri="{FF2B5EF4-FFF2-40B4-BE49-F238E27FC236}">
                <a16:creationId xmlns:a16="http://schemas.microsoft.com/office/drawing/2014/main" id="{0E7AB1A0-63AD-9177-1C49-A95BBA453CE7}"/>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1808908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Facturación</a:t>
            </a: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 &amp; Pagos</a:t>
            </a:r>
          </a:p>
        </p:txBody>
      </p:sp>
      <p:sp>
        <p:nvSpPr>
          <p:cNvPr id="26" name="Rectangle 25">
            <a:extLst>
              <a:ext uri="{FF2B5EF4-FFF2-40B4-BE49-F238E27FC236}">
                <a16:creationId xmlns:a16="http://schemas.microsoft.com/office/drawing/2014/main" id="{9A508601-27C7-4AD5-9FC2-FF39D64D5FAD}"/>
              </a:ext>
            </a:extLst>
          </p:cNvPr>
          <p:cNvSpPr/>
          <p:nvPr/>
        </p:nvSpPr>
        <p:spPr>
          <a:xfrm>
            <a:off x="878629" y="2107705"/>
            <a:ext cx="9982961" cy="4401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rPr>
              <a:t> ¿La facturación ahora debe hacerse exclusivamente a través de la plataforma SAP Business?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rPr>
              <a:t>Sí, se debe hacer exclusivamente a través de SAP Business Network. La condición es que todas las facturas tengan un número de pedido y teniendo en cuenta que la factura se puede generar desde el Portal o en el propio sistema. En este segundo caso, se puede adjuntar la factura al Portal normalmente.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b="1"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¿Será obligatorio hacer una Hoja de Entrada de Servicios antes de poder emitir la factura?</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No. Desde febrero 2024, en el caso de realización de servicios, el requisito de rellenar la Hoja de Entrada de Servicios se ha eliminado.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*Se recuerda que, en casos de entradas de mercancías, no es necesario rellenar la Hoja de Entrada de Servicios. En este caso, el proveedor debe confirmar la recepción de la mercancía por parte del cliente y posteriormente registrar la factura</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400" b="1" dirty="0">
                <a:solidFill>
                  <a:srgbClr val="C00000"/>
                </a:solidFill>
                <a:latin typeface="Santander Text" panose="020B0504020201020104" pitchFamily="34" charset="0"/>
              </a:rPr>
              <a:t>¿</a:t>
            </a:r>
            <a:r>
              <a:rPr lang="en-GB" sz="1400" b="1" dirty="0" err="1">
                <a:solidFill>
                  <a:srgbClr val="C00000"/>
                </a:solidFill>
                <a:latin typeface="Santander Text" panose="020B0504020201020104" pitchFamily="34" charset="0"/>
              </a:rPr>
              <a:t>Cuándo</a:t>
            </a:r>
            <a:r>
              <a:rPr lang="en-GB" sz="1400" b="1" dirty="0">
                <a:solidFill>
                  <a:srgbClr val="C00000"/>
                </a:solidFill>
                <a:latin typeface="Santander Text" panose="020B0504020201020104" pitchFamily="34" charset="0"/>
              </a:rPr>
              <a:t> no se </a:t>
            </a:r>
            <a:r>
              <a:rPr lang="en-GB" sz="1400" b="1" dirty="0" err="1">
                <a:solidFill>
                  <a:srgbClr val="C00000"/>
                </a:solidFill>
                <a:latin typeface="Santander Text" panose="020B0504020201020104" pitchFamily="34" charset="0"/>
              </a:rPr>
              <a:t>permitirá</a:t>
            </a:r>
            <a:r>
              <a:rPr lang="en-GB" sz="1400" b="1" dirty="0">
                <a:solidFill>
                  <a:srgbClr val="C00000"/>
                </a:solidFill>
                <a:latin typeface="Santander Text" panose="020B0504020201020104" pitchFamily="34" charset="0"/>
              </a:rPr>
              <a:t> </a:t>
            </a:r>
            <a:r>
              <a:rPr lang="en-GB" sz="1400" b="1" dirty="0" err="1">
                <a:solidFill>
                  <a:srgbClr val="C00000"/>
                </a:solidFill>
                <a:latin typeface="Santander Text" panose="020B0504020201020104" pitchFamily="34" charset="0"/>
              </a:rPr>
              <a:t>emitir</a:t>
            </a:r>
            <a:r>
              <a:rPr lang="en-GB" sz="1400" b="1" dirty="0">
                <a:solidFill>
                  <a:srgbClr val="C00000"/>
                </a:solidFill>
                <a:latin typeface="Santander Text" panose="020B0504020201020104" pitchFamily="34" charset="0"/>
              </a:rPr>
              <a:t> facturas </a:t>
            </a:r>
            <a:r>
              <a:rPr lang="en-GB" sz="1400" b="1" dirty="0" err="1">
                <a:solidFill>
                  <a:srgbClr val="C00000"/>
                </a:solidFill>
                <a:latin typeface="Santander Text" panose="020B0504020201020104" pitchFamily="34" charset="0"/>
              </a:rPr>
              <a:t>por</a:t>
            </a:r>
            <a:r>
              <a:rPr lang="en-GB" sz="1400" b="1" dirty="0">
                <a:solidFill>
                  <a:srgbClr val="C00000"/>
                </a:solidFill>
                <a:latin typeface="Santander Text" panose="020B0504020201020104" pitchFamily="34" charset="0"/>
              </a:rPr>
              <a:t> </a:t>
            </a:r>
            <a:r>
              <a:rPr lang="en-GB" sz="1400" b="1" dirty="0" err="1">
                <a:solidFill>
                  <a:srgbClr val="C00000"/>
                </a:solidFill>
                <a:latin typeface="Santander Text" panose="020B0504020201020104" pitchFamily="34" charset="0"/>
              </a:rPr>
              <a:t>otro</a:t>
            </a:r>
            <a:r>
              <a:rPr lang="en-GB" sz="1400" b="1" dirty="0">
                <a:solidFill>
                  <a:srgbClr val="C00000"/>
                </a:solidFill>
                <a:latin typeface="Santander Text" panose="020B0504020201020104" pitchFamily="34" charset="0"/>
              </a:rPr>
              <a:t> canal que no sea </a:t>
            </a:r>
            <a:r>
              <a:rPr lang="en-GB" sz="1400" b="1" dirty="0" err="1">
                <a:solidFill>
                  <a:srgbClr val="C00000"/>
                </a:solidFill>
                <a:latin typeface="Santander Text" panose="020B0504020201020104" pitchFamily="34" charset="0"/>
              </a:rPr>
              <a:t>por</a:t>
            </a:r>
            <a:r>
              <a:rPr lang="en-GB" sz="1400" b="1" dirty="0">
                <a:solidFill>
                  <a:srgbClr val="C00000"/>
                </a:solidFill>
                <a:latin typeface="Santander Text" panose="020B0504020201020104" pitchFamily="34" charset="0"/>
              </a:rPr>
              <a:t> SAP Business Network? </a:t>
            </a:r>
            <a:endParaRPr lang="es-ES" sz="14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La transformación total se llevará a cabo en 2025. Para todos los pedidos que comienzan con el número 2, ya se debe seguir este nuevo proceso, pues son pedidos originados de las sociedades en las que ya hemos completado la transformación.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¿Se puede hacer una factura con otro programa y subirla/importarla a SAP Business Network?</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Desde Grupo Santander aconsejamos realizar la facturación íntegramente desde dentro de la plataforma Business Network debido a su sencillez operativa. Para las empresas que tienen sus propios sistemas, también es posible que la facturación se haga por medio del </a:t>
            </a:r>
            <a:r>
              <a:rPr lang="es-ES" sz="1400" dirty="0" err="1">
                <a:solidFill>
                  <a:srgbClr val="E7E6E6">
                    <a:lumMod val="50000"/>
                  </a:srgbClr>
                </a:solidFill>
                <a:latin typeface="Santander Text" panose="020B0504020201020104" pitchFamily="34" charset="0"/>
              </a:rPr>
              <a:t>upload</a:t>
            </a:r>
            <a:r>
              <a:rPr lang="es-ES" sz="1400" dirty="0">
                <a:solidFill>
                  <a:srgbClr val="E7E6E6">
                    <a:lumMod val="50000"/>
                  </a:srgbClr>
                </a:solidFill>
                <a:latin typeface="Santander Text" panose="020B0504020201020104" pitchFamily="34" charset="0"/>
              </a:rPr>
              <a:t> de la factura.</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dirty="0">
              <a:solidFill>
                <a:srgbClr val="E7E6E6">
                  <a:lumMod val="50000"/>
                </a:srgbClr>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51701771-4CC5-1922-11BB-F4B1F4EC782D}"/>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436722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Facturación</a:t>
            </a: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 &amp; Pagos</a:t>
            </a:r>
          </a:p>
        </p:txBody>
      </p:sp>
      <p:sp>
        <p:nvSpPr>
          <p:cNvPr id="26" name="Rectangle 25">
            <a:extLst>
              <a:ext uri="{FF2B5EF4-FFF2-40B4-BE49-F238E27FC236}">
                <a16:creationId xmlns:a16="http://schemas.microsoft.com/office/drawing/2014/main" id="{9A508601-27C7-4AD5-9FC2-FF39D64D5FAD}"/>
              </a:ext>
            </a:extLst>
          </p:cNvPr>
          <p:cNvSpPr/>
          <p:nvPr/>
        </p:nvSpPr>
        <p:spPr>
          <a:xfrm>
            <a:off x="878629" y="2299292"/>
            <a:ext cx="9982961" cy="38750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 ¿Es necesario tener la Hoja de Entrada de Servicios aprobada antes de poder emitir y subir la factura o se podrá hacer directamente una vez enviada?</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No, para las Sociedades del Grupo Santander en España no es necesario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¿El formato de la factura que enviamos es el que nosotros utilizamos habitualmente? ¿El envío que requiere el Grupo Santander se basa en adjuntar nuestra factura habitual en formato PDF?</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El formato de la factura es el correspondiente al que preestablece la herramienta de Business Network. Esta factura reflejada en Business Network debe representar la imagen fiel de la factura emitida por el proveedor en sus propios sistemas. Desde el Grupo Santander aconsejamos realizar la facturación totalmente dentro de la plataforma Business Network debido a su sencillez operativa. Para las empresas que tienen sus propios sistemas, también es posible que la facturación se haga por medio del </a:t>
            </a:r>
            <a:r>
              <a:rPr lang="es-ES" sz="1400" dirty="0" err="1">
                <a:solidFill>
                  <a:srgbClr val="E7E6E6">
                    <a:lumMod val="50000"/>
                  </a:srgbClr>
                </a:solidFill>
                <a:latin typeface="Santander Text" panose="020B0504020201020104" pitchFamily="34" charset="0"/>
              </a:rPr>
              <a:t>upload</a:t>
            </a:r>
            <a:r>
              <a:rPr lang="es-ES" sz="1400" dirty="0">
                <a:solidFill>
                  <a:srgbClr val="E7E6E6">
                    <a:lumMod val="50000"/>
                  </a:srgbClr>
                </a:solidFill>
                <a:latin typeface="Santander Text" panose="020B0504020201020104" pitchFamily="34" charset="0"/>
              </a:rPr>
              <a:t> de la factura.</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Actualmente no podemos subir facturas porque el pedido que debería estar creado por el Santander no está, ¿cómo podemos reclamar este pedido?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Para empezar el flujo de facturación es estrictamente necesario que haya un pedido. En caso de no haber recibido el pedido, debe contactar con su gestor de negocios asignado. Para mayores dudas o reclamaciones póngase en contacto con proveedoreseuropa@gruposantander.com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dirty="0">
              <a:solidFill>
                <a:srgbClr val="E7E6E6">
                  <a:lumMod val="50000"/>
                </a:srgbClr>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6829F98A-5EAD-3A38-F1AD-A0977E76A960}"/>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2245046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488865" y="568036"/>
            <a:ext cx="4064143"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Contacto</a:t>
            </a:r>
            <a:r>
              <a:rPr lang="en-GB" sz="3200" dirty="0">
                <a:latin typeface="Santander Text" panose="020B0504020201020104" pitchFamily="34" charset="0"/>
              </a:rPr>
              <a:t> - </a:t>
            </a:r>
            <a:r>
              <a:rPr lang="en-GB" sz="3200" dirty="0" err="1">
                <a:latin typeface="Santander Text" panose="020B0504020201020104" pitchFamily="34" charset="0"/>
              </a:rPr>
              <a:t>Ayuda</a:t>
            </a:r>
            <a:endParaRPr lang="en-GB" sz="3200" dirty="0">
              <a:latin typeface="Santander Text" panose="020B0504020201020104" pitchFamily="34" charset="0"/>
            </a:endParaRPr>
          </a:p>
        </p:txBody>
      </p:sp>
      <p:pic>
        <p:nvPicPr>
          <p:cNvPr id="6" name="Picture 5" descr="A lit up sign on a window&#10;&#10;Description automatically generated">
            <a:extLst>
              <a:ext uri="{FF2B5EF4-FFF2-40B4-BE49-F238E27FC236}">
                <a16:creationId xmlns:a16="http://schemas.microsoft.com/office/drawing/2014/main" id="{65F92EB1-DC40-45D8-8C6F-4D970B3F36DF}"/>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90007" y="1"/>
            <a:ext cx="6003235" cy="6858000"/>
          </a:xfrm>
          <a:prstGeom prst="rect">
            <a:avLst/>
          </a:prstGeom>
        </p:spPr>
      </p:pic>
      <p:sp>
        <p:nvSpPr>
          <p:cNvPr id="9" name="Rectangle 8">
            <a:extLst>
              <a:ext uri="{FF2B5EF4-FFF2-40B4-BE49-F238E27FC236}">
                <a16:creationId xmlns:a16="http://schemas.microsoft.com/office/drawing/2014/main" id="{707440F3-7640-4FDE-AF00-B7CD3FF5F159}"/>
              </a:ext>
            </a:extLst>
          </p:cNvPr>
          <p:cNvSpPr/>
          <p:nvPr/>
        </p:nvSpPr>
        <p:spPr>
          <a:xfrm>
            <a:off x="959710" y="3042199"/>
            <a:ext cx="4138915" cy="830997"/>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técnico</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hlinkClick r:id="rId9"/>
              </a:rPr>
              <a:t>Haga</a:t>
            </a:r>
            <a:r>
              <a:rPr lang="en-US" sz="1600" dirty="0">
                <a:solidFill>
                  <a:srgbClr val="000000"/>
                </a:solidFill>
                <a:latin typeface="Santander Text" panose="020B0504020201020104" pitchFamily="34" charset="0"/>
                <a:hlinkClick r:id="rId9"/>
              </a:rPr>
              <a:t> click </a:t>
            </a:r>
            <a:r>
              <a:rPr lang="en-US" sz="1600" dirty="0" err="1">
                <a:solidFill>
                  <a:srgbClr val="000000"/>
                </a:solidFill>
                <a:latin typeface="Santander Text" panose="020B0504020201020104" pitchFamily="34" charset="0"/>
                <a:hlinkClick r:id="rId9"/>
              </a:rPr>
              <a:t>aquí</a:t>
            </a:r>
            <a:r>
              <a:rPr lang="en-US" sz="1600" dirty="0">
                <a:solidFill>
                  <a:srgbClr val="000000"/>
                </a:solidFill>
                <a:latin typeface="Santander Text" panose="020B0504020201020104" pitchFamily="34" charset="0"/>
                <a:hlinkClick r:id="rId9"/>
              </a:rPr>
              <a:t> </a:t>
            </a:r>
            <a:r>
              <a:rPr lang="en-US" sz="1600" dirty="0">
                <a:solidFill>
                  <a:srgbClr val="000000"/>
                </a:solidFill>
                <a:latin typeface="Santander Text" panose="020B0504020201020104" pitchFamily="34" charset="0"/>
              </a:rPr>
              <a:t>para </a:t>
            </a:r>
            <a:r>
              <a:rPr lang="en-US" sz="1600" dirty="0" err="1">
                <a:solidFill>
                  <a:srgbClr val="000000"/>
                </a:solidFill>
                <a:latin typeface="Santander Text" panose="020B0504020201020104" pitchFamily="34" charset="0"/>
              </a:rPr>
              <a:t>solicitar</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soporte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técnico</a:t>
            </a:r>
            <a:r>
              <a:rPr lang="en-US" sz="1600" dirty="0">
                <a:solidFill>
                  <a:srgbClr val="000000"/>
                </a:solidFill>
                <a:latin typeface="Santander Text" panose="020B0504020201020104" pitchFamily="34" charset="0"/>
              </a:rPr>
              <a:t> al </a:t>
            </a:r>
            <a:r>
              <a:rPr lang="en-US" sz="1600" dirty="0" err="1">
                <a:solidFill>
                  <a:srgbClr val="000000"/>
                </a:solidFill>
                <a:latin typeface="Santander Text" panose="020B0504020201020104" pitchFamily="34" charset="0"/>
              </a:rPr>
              <a:t>equipo</a:t>
            </a:r>
            <a:r>
              <a:rPr lang="en-US" sz="1600" dirty="0">
                <a:solidFill>
                  <a:srgbClr val="000000"/>
                </a:solidFill>
                <a:latin typeface="Santander Text" panose="020B0504020201020104" pitchFamily="34" charset="0"/>
              </a:rPr>
              <a:t> de </a:t>
            </a:r>
            <a:r>
              <a:rPr lang="en-US" sz="1600" dirty="0" err="1">
                <a:solidFill>
                  <a:srgbClr val="000000"/>
                </a:solidFill>
                <a:latin typeface="Santander Text" panose="020B0504020201020104" pitchFamily="34" charset="0"/>
              </a:rPr>
              <a:t>expertos</a:t>
            </a:r>
            <a:r>
              <a:rPr lang="en-US" sz="1600" dirty="0">
                <a:solidFill>
                  <a:srgbClr val="000000"/>
                </a:solidFill>
                <a:latin typeface="Santander Text" panose="020B0504020201020104" pitchFamily="34" charset="0"/>
              </a:rPr>
              <a:t> de SAP</a:t>
            </a:r>
          </a:p>
        </p:txBody>
      </p:sp>
      <p:pic>
        <p:nvPicPr>
          <p:cNvPr id="10" name="Picture 9" descr="A picture containing drawing&#10;&#10;Description automatically generated">
            <a:extLst>
              <a:ext uri="{FF2B5EF4-FFF2-40B4-BE49-F238E27FC236}">
                <a16:creationId xmlns:a16="http://schemas.microsoft.com/office/drawing/2014/main" id="{8D6C9C68-E113-40E5-B532-93717559DFFA}"/>
              </a:ext>
            </a:extLst>
          </p:cNvPr>
          <p:cNvPicPr>
            <a:picLocks noChangeAspect="1"/>
          </p:cNvPicPr>
          <p:nvPr/>
        </p:nvPicPr>
        <p:blipFill rotWithShape="1">
          <a:blip r:embed="rId10">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Slide Number Placeholder 2">
            <a:extLst>
              <a:ext uri="{FF2B5EF4-FFF2-40B4-BE49-F238E27FC236}">
                <a16:creationId xmlns:a16="http://schemas.microsoft.com/office/drawing/2014/main" id="{25E45537-3B22-48C5-8E64-91273216AC8C}"/>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15</a:t>
            </a:fld>
            <a:endParaRPr lang="es-ES">
              <a:solidFill>
                <a:prstClr val="black">
                  <a:tint val="75000"/>
                </a:prstClr>
              </a:solidFill>
            </a:endParaRPr>
          </a:p>
        </p:txBody>
      </p:sp>
      <p:sp>
        <p:nvSpPr>
          <p:cNvPr id="11" name="Rectangle 10">
            <a:extLst>
              <a:ext uri="{FF2B5EF4-FFF2-40B4-BE49-F238E27FC236}">
                <a16:creationId xmlns:a16="http://schemas.microsoft.com/office/drawing/2014/main" id="{ACF93CF7-8B97-4428-9AE1-40D759463D32}"/>
              </a:ext>
            </a:extLst>
          </p:cNvPr>
          <p:cNvSpPr/>
          <p:nvPr/>
        </p:nvSpPr>
        <p:spPr>
          <a:xfrm>
            <a:off x="959710" y="4201363"/>
            <a:ext cx="4526691" cy="1077218"/>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operativo</a:t>
            </a:r>
            <a:endParaRPr lang="en-US" sz="1600" b="1" dirty="0">
              <a:solidFill>
                <a:srgbClr val="000000"/>
              </a:solidFill>
              <a:latin typeface="Santander Text" panose="020B0504020201020104" pitchFamily="34" charset="0"/>
            </a:endParaRPr>
          </a:p>
          <a:p>
            <a:r>
              <a:rPr lang="en-US" sz="1600" dirty="0">
                <a:latin typeface="Santander Text" panose="020B0504020201020104" pitchFamily="34" charset="0"/>
              </a:rPr>
              <a:t>¿No sabe </a:t>
            </a:r>
            <a:r>
              <a:rPr lang="en-US" sz="1600" dirty="0" err="1">
                <a:latin typeface="Santander Text" panose="020B0504020201020104" pitchFamily="34" charset="0"/>
              </a:rPr>
              <a:t>qué</a:t>
            </a:r>
            <a:r>
              <a:rPr lang="en-US" sz="1600" dirty="0">
                <a:latin typeface="Santander Text" panose="020B0504020201020104" pitchFamily="34" charset="0"/>
              </a:rPr>
              <a:t> pasos </a:t>
            </a:r>
            <a:r>
              <a:rPr lang="en-US" sz="1600" dirty="0" err="1">
                <a:latin typeface="Santander Text" panose="020B0504020201020104" pitchFamily="34" charset="0"/>
              </a:rPr>
              <a:t>seguir</a:t>
            </a:r>
            <a:r>
              <a:rPr lang="en-US" sz="1600" dirty="0">
                <a:latin typeface="Santander Text" panose="020B0504020201020104" pitchFamily="34" charset="0"/>
              </a:rPr>
              <a:t>? </a:t>
            </a:r>
          </a:p>
          <a:p>
            <a:r>
              <a:rPr lang="es-ES" sz="1600" dirty="0">
                <a:latin typeface="Santander Text" panose="020B0504020201020104" pitchFamily="34" charset="0"/>
              </a:rPr>
              <a:t>Escriba un email con sus dudas a:</a:t>
            </a:r>
          </a:p>
          <a:p>
            <a:r>
              <a:rPr lang="es-ES" sz="1600" dirty="0">
                <a:latin typeface="Santander Text" panose="020B0504020201020104" pitchFamily="34" charset="0"/>
                <a:hlinkClick r:id="rId11"/>
              </a:rPr>
              <a:t>ProveedoresEuropa@gruposantander.com</a:t>
            </a:r>
            <a:endParaRPr lang="es-ES" sz="1600" dirty="0">
              <a:latin typeface="Santander Text" panose="020B0504020201020104" pitchFamily="34" charset="0"/>
            </a:endParaRPr>
          </a:p>
        </p:txBody>
      </p:sp>
      <p:sp>
        <p:nvSpPr>
          <p:cNvPr id="8" name="Rectangle 8">
            <a:extLst>
              <a:ext uri="{FF2B5EF4-FFF2-40B4-BE49-F238E27FC236}">
                <a16:creationId xmlns:a16="http://schemas.microsoft.com/office/drawing/2014/main" id="{B98F2D63-5641-6791-05A8-3FC824D45048}"/>
              </a:ext>
            </a:extLst>
          </p:cNvPr>
          <p:cNvSpPr/>
          <p:nvPr/>
        </p:nvSpPr>
        <p:spPr>
          <a:xfrm>
            <a:off x="959710" y="1886508"/>
            <a:ext cx="4138915" cy="830997"/>
          </a:xfrm>
          <a:prstGeom prst="rect">
            <a:avLst/>
          </a:prstGeom>
        </p:spPr>
        <p:txBody>
          <a:bodyPr wrap="square">
            <a:spAutoFit/>
          </a:bodyPr>
          <a:lstStyle/>
          <a:p>
            <a:r>
              <a:rPr lang="en-US" sz="1600" b="1" dirty="0">
                <a:solidFill>
                  <a:srgbClr val="000000"/>
                </a:solidFill>
                <a:latin typeface="Santander Text" panose="020B0504020201020104" pitchFamily="34" charset="0"/>
              </a:rPr>
              <a:t>Su Portal de Proveedores </a:t>
            </a:r>
            <a:r>
              <a:rPr lang="en-US" sz="1600" b="1" dirty="0" err="1">
                <a:solidFill>
                  <a:srgbClr val="000000"/>
                </a:solidFill>
                <a:latin typeface="Santander Text" panose="020B0504020201020104" pitchFamily="34" charset="0"/>
              </a:rPr>
              <a:t>aquí</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rPr>
              <a:t>Encuentre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todo</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el</a:t>
            </a:r>
            <a:r>
              <a:rPr lang="en-US" sz="1600" dirty="0">
                <a:solidFill>
                  <a:srgbClr val="000000"/>
                </a:solidFill>
                <a:latin typeface="Santander Text" panose="020B0504020201020104" pitchFamily="34" charset="0"/>
              </a:rPr>
              <a:t> material que </a:t>
            </a:r>
            <a:r>
              <a:rPr lang="en-US" sz="1600" dirty="0" err="1">
                <a:solidFill>
                  <a:srgbClr val="000000"/>
                </a:solidFill>
                <a:latin typeface="Santander Text" panose="020B0504020201020104" pitchFamily="34" charset="0"/>
              </a:rPr>
              <a:t>necesite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en</a:t>
            </a:r>
            <a:r>
              <a:rPr lang="en-US" sz="1600" dirty="0">
                <a:solidFill>
                  <a:srgbClr val="000000"/>
                </a:solidFill>
                <a:latin typeface="Santander Text" panose="020B0504020201020104" pitchFamily="34" charset="0"/>
              </a:rPr>
              <a:t>: </a:t>
            </a:r>
            <a:r>
              <a:rPr lang="en-US" sz="1600" dirty="0">
                <a:solidFill>
                  <a:srgbClr val="000000"/>
                </a:solidFill>
                <a:latin typeface="Santander Text" panose="020B0504020201020104" pitchFamily="34" charset="0"/>
                <a:hlinkClick r:id="rId12"/>
              </a:rPr>
              <a:t>Supplier Information Portal</a:t>
            </a:r>
            <a:endParaRPr lang="en-US" sz="1600" dirty="0">
              <a:solidFill>
                <a:srgbClr val="000000"/>
              </a:solidFill>
              <a:latin typeface="Santander Text" panose="020B0504020201020104" pitchFamily="34" charset="0"/>
            </a:endParaRPr>
          </a:p>
        </p:txBody>
      </p:sp>
    </p:spTree>
    <p:extLst>
      <p:ext uri="{BB962C8B-B14F-4D97-AF65-F5344CB8AC3E}">
        <p14:creationId xmlns:p14="http://schemas.microsoft.com/office/powerpoint/2010/main" val="3400442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22411" y="1591"/>
                        <a:ext cx="1587" cy="1587"/>
                      </a:xfrm>
                      <a:prstGeom prst="rect">
                        <a:avLst/>
                      </a:prstGeom>
                    </p:spPr>
                  </p:pic>
                </p:oleObj>
              </mc:Fallback>
            </mc:AlternateContent>
          </a:graphicData>
        </a:graphic>
      </p:graphicFrame>
      <p:pic>
        <p:nvPicPr>
          <p:cNvPr id="16" name="Picture 15" descr="A picture containing drawing&#10;&#10;Description automatically generated">
            <a:extLst>
              <a:ext uri="{FF2B5EF4-FFF2-40B4-BE49-F238E27FC236}">
                <a16:creationId xmlns:a16="http://schemas.microsoft.com/office/drawing/2014/main" id="{39227CB4-6113-49BF-A7B4-8E9F72947206}"/>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4344163" y="2710249"/>
            <a:ext cx="3503675" cy="1437503"/>
          </a:xfrm>
          <a:prstGeom prst="rect">
            <a:avLst/>
          </a:prstGeom>
          <a:noFill/>
        </p:spPr>
      </p:pic>
      <p:sp>
        <p:nvSpPr>
          <p:cNvPr id="3" name="Slide Number Placeholder 2">
            <a:extLst>
              <a:ext uri="{FF2B5EF4-FFF2-40B4-BE49-F238E27FC236}">
                <a16:creationId xmlns:a16="http://schemas.microsoft.com/office/drawing/2014/main" id="{743C5736-5AC3-486F-B307-62A02FB162E1}"/>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16</a:t>
            </a:fld>
            <a:endParaRPr lang="es-ES" dirty="0">
              <a:solidFill>
                <a:prstClr val="black">
                  <a:tint val="75000"/>
                </a:prstClr>
              </a:solidFill>
            </a:endParaRPr>
          </a:p>
        </p:txBody>
      </p:sp>
    </p:spTree>
    <p:extLst>
      <p:ext uri="{BB962C8B-B14F-4D97-AF65-F5344CB8AC3E}">
        <p14:creationId xmlns:p14="http://schemas.microsoft.com/office/powerpoint/2010/main" val="138037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2" descr="Grupo de personas que se comunican en torno a una mesa">
            <a:extLst>
              <a:ext uri="{FF2B5EF4-FFF2-40B4-BE49-F238E27FC236}">
                <a16:creationId xmlns:a16="http://schemas.microsoft.com/office/drawing/2014/main" id="{1E613AFA-99D6-9940-B8BD-32FEE671FE08}"/>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943" t="9672" r="2943" b="11016"/>
          <a:stretch/>
        </p:blipFill>
        <p:spPr>
          <a:xfrm>
            <a:off x="-462044" y="154124"/>
            <a:ext cx="12192000" cy="6858001"/>
          </a:xfrm>
          <a:prstGeom prst="rect">
            <a:avLst/>
          </a:prstGeom>
        </p:spPr>
      </p:pic>
      <p:sp>
        <p:nvSpPr>
          <p:cNvPr id="2" name="Title 1"/>
          <p:cNvSpPr>
            <a:spLocks noGrp="1"/>
          </p:cNvSpPr>
          <p:nvPr>
            <p:ph type="title"/>
          </p:nvPr>
        </p:nvSpPr>
        <p:spPr>
          <a:xfrm>
            <a:off x="483055" y="612196"/>
            <a:ext cx="11183564" cy="676932"/>
          </a:xfrm>
        </p:spPr>
        <p:txBody>
          <a:bodyPr>
            <a:normAutofit fontScale="90000"/>
          </a:bodyPr>
          <a:lstStyle/>
          <a:p>
            <a:r>
              <a:rPr lang="es-SV" sz="3600" b="1" dirty="0">
                <a:latin typeface="Arial" panose="020B0604020202020204" pitchFamily="34" charset="0"/>
                <a:cs typeface="Arial" panose="020B0604020202020204" pitchFamily="34" charset="0"/>
              </a:rPr>
              <a:t>Consideraciones importantes</a:t>
            </a:r>
            <a:br>
              <a:rPr lang="es-SV" b="1" dirty="0">
                <a:latin typeface="Arial" panose="020B0604020202020204" pitchFamily="34" charset="0"/>
                <a:cs typeface="Arial" panose="020B0604020202020204" pitchFamily="34" charset="0"/>
              </a:rPr>
            </a:br>
            <a:r>
              <a:rPr lang="es-SV" sz="2700" b="1" dirty="0">
                <a:solidFill>
                  <a:srgbClr val="FF0000"/>
                </a:solidFill>
                <a:latin typeface="Arial" panose="020B0604020202020204" pitchFamily="34" charset="0"/>
                <a:cs typeface="Arial" panose="020B0604020202020204" pitchFamily="34" charset="0"/>
                <a:sym typeface="Arial"/>
              </a:rPr>
              <a:t>SAP BUSINESS NETWORK</a:t>
            </a:r>
            <a:endParaRPr lang="es-SV" sz="1999" b="1" dirty="0">
              <a:solidFill>
                <a:srgbClr val="FF0000"/>
              </a:solidFill>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B3E0FCDB-5AF8-EE72-11CB-BBAB1CA79583}"/>
              </a:ext>
            </a:extLst>
          </p:cNvPr>
          <p:cNvSpPr txBox="1">
            <a:spLocks/>
          </p:cNvSpPr>
          <p:nvPr/>
        </p:nvSpPr>
        <p:spPr>
          <a:xfrm>
            <a:off x="9106996" y="6356350"/>
            <a:ext cx="2743200" cy="365125"/>
          </a:xfrm>
          <a:prstGeom prst="rect">
            <a:avLst/>
          </a:prstGeo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48F63A3B-78C7-47BE-AE5E-E10140E04643}" type="slidenum">
              <a:rPr lang="en-US" sz="1200" smtClean="0">
                <a:latin typeface="Arial "/>
              </a:rPr>
              <a:pPr algn="r"/>
              <a:t>2</a:t>
            </a:fld>
            <a:endParaRPr lang="en-US" sz="1200" dirty="0">
              <a:latin typeface="Arial "/>
            </a:endParaRPr>
          </a:p>
        </p:txBody>
      </p:sp>
      <p:graphicFrame>
        <p:nvGraphicFramePr>
          <p:cNvPr id="7" name="Text Placeholder 2">
            <a:extLst>
              <a:ext uri="{FF2B5EF4-FFF2-40B4-BE49-F238E27FC236}">
                <a16:creationId xmlns:a16="http://schemas.microsoft.com/office/drawing/2014/main" id="{4349782C-5700-2332-95B7-26F404586D12}"/>
              </a:ext>
            </a:extLst>
          </p:cNvPr>
          <p:cNvGraphicFramePr/>
          <p:nvPr/>
        </p:nvGraphicFramePr>
        <p:xfrm>
          <a:off x="603558" y="1166416"/>
          <a:ext cx="10891755" cy="50793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28" descr="A picture containing drawing&#10;&#10;Description automatically generated">
            <a:extLst>
              <a:ext uri="{FF2B5EF4-FFF2-40B4-BE49-F238E27FC236}">
                <a16:creationId xmlns:a16="http://schemas.microsoft.com/office/drawing/2014/main" id="{E2EAAB58-C83F-93B8-B101-DC62316A93C6}"/>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CuadroTexto 5">
            <a:extLst>
              <a:ext uri="{FF2B5EF4-FFF2-40B4-BE49-F238E27FC236}">
                <a16:creationId xmlns:a16="http://schemas.microsoft.com/office/drawing/2014/main" id="{3ABA8DE4-1F28-F26E-A78B-20A5A53EADFA}"/>
              </a:ext>
            </a:extLst>
          </p:cNvPr>
          <p:cNvSpPr txBox="1"/>
          <p:nvPr/>
        </p:nvSpPr>
        <p:spPr>
          <a:xfrm>
            <a:off x="462044" y="6119101"/>
            <a:ext cx="10891755" cy="584775"/>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aseline="30000" dirty="0">
                <a:solidFill>
                  <a:prstClr val="black">
                    <a:hueOff val="0"/>
                    <a:satOff val="0"/>
                    <a:lumOff val="0"/>
                    <a:alphaOff val="0"/>
                  </a:prstClr>
                </a:solidFill>
                <a:latin typeface="Santander Headline" panose="020B0504020201020104" pitchFamily="34" charset="0"/>
              </a:rPr>
              <a:t>(1)</a:t>
            </a:r>
            <a:r>
              <a:rPr lang="es-ES" sz="1100" dirty="0">
                <a:effectLst/>
                <a:latin typeface="Segoe UI" panose="020B0502040204020203" pitchFamily="34" charset="0"/>
              </a:rPr>
              <a:t> E</a:t>
            </a:r>
            <a:r>
              <a:rPr lang="es-ES" sz="1100" dirty="0">
                <a:latin typeface="Segoe UI" panose="020B0502040204020203" pitchFamily="34" charset="0"/>
              </a:rPr>
              <a:t>n el momento del Registro como proveedor, se confirmará la coherencia y validez de la cuenta bancaria con el justificante bancario solicitado en el momento del registro. Esta cuenta deberá coincidir con la seleccionada durante la facturación para recibir el pago. Si desea modificarla, deberá actualizar la información inicial dada en el registro.</a:t>
            </a:r>
            <a:endParaRPr kumimoji="0" lang="es-ES" sz="1100" b="0" i="0" u="none" strike="noStrike" kern="1200" cap="none" spc="0" normalizeH="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4172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3" name="Rectangle: Rounded Corners 2">
            <a:hlinkClick r:id="rId3" action="ppaction://hlinksldjump"/>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Contenido</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Rectangle 16">
            <a:extLst>
              <a:ext uri="{FF2B5EF4-FFF2-40B4-BE49-F238E27FC236}">
                <a16:creationId xmlns:a16="http://schemas.microsoft.com/office/drawing/2014/main" id="{925A5B20-2668-D869-5450-32C20BBB8396}"/>
              </a:ext>
            </a:extLst>
          </p:cNvPr>
          <p:cNvSpPr/>
          <p:nvPr/>
        </p:nvSpPr>
        <p:spPr>
          <a:xfrm>
            <a:off x="767133" y="1721177"/>
            <a:ext cx="10628449" cy="1055608"/>
          </a:xfrm>
          <a:prstGeom prst="roundRect">
            <a:avLst/>
          </a:prstGeom>
          <a:solidFill>
            <a:schemeClr val="bg1">
              <a:lumMod val="95000"/>
            </a:schemeClr>
          </a:solidFill>
          <a:ln w="9525">
            <a:solidFill>
              <a:schemeClr val="bg1"/>
            </a:solidFill>
          </a:ln>
        </p:spPr>
        <p:txBody>
          <a:bodyPr wrap="square" anchor="ctr">
            <a:spAutoFit/>
          </a:bodyPr>
          <a:lstStyle/>
          <a:p>
            <a:pPr algn="just">
              <a:defRPr/>
            </a:pP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Por último, una vez se ha enviado la mercancía o realizado la prestación del servicio, y tras la verificación de Grupo Santander, se habilita la opción de emitir la factura directamente en la plataforma Business Network®.  El proceso de Facturación usando la plataforma de Business Network es imprescindible para recibir su pago. Por lo tanto, se debe rellenar la factura directamente sobre la herramienta ya que otras vías de facturación como el envío de archivos .</a:t>
            </a:r>
            <a:r>
              <a:rPr lang="es-E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pdf</a:t>
            </a: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o .</a:t>
            </a:r>
            <a:r>
              <a:rPr lang="es-ES" sz="1400" dirty="0" err="1">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jpg</a:t>
            </a: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 no tendrán validez legal.</a:t>
            </a:r>
          </a:p>
        </p:txBody>
      </p:sp>
      <p:sp>
        <p:nvSpPr>
          <p:cNvPr id="5" name="Rectangle: Rounded Corners 36">
            <a:extLst>
              <a:ext uri="{FF2B5EF4-FFF2-40B4-BE49-F238E27FC236}">
                <a16:creationId xmlns:a16="http://schemas.microsoft.com/office/drawing/2014/main" id="{B4D84E67-88FE-6447-0B4D-1F690652095E}"/>
              </a:ext>
            </a:extLst>
          </p:cNvPr>
          <p:cNvSpPr/>
          <p:nvPr/>
        </p:nvSpPr>
        <p:spPr>
          <a:xfrm>
            <a:off x="664887" y="1189984"/>
            <a:ext cx="5239524"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err="1">
                <a:solidFill>
                  <a:schemeClr val="tx1"/>
                </a:solidFill>
                <a:latin typeface="Santander Text" panose="020B0504020201020104" pitchFamily="34" charset="0"/>
              </a:rPr>
              <a:t>Facturación</a:t>
            </a:r>
            <a:r>
              <a:rPr lang="en-GB" sz="1400" b="1" dirty="0">
                <a:solidFill>
                  <a:schemeClr val="tx1"/>
                </a:solidFill>
                <a:latin typeface="Santander Text" panose="020B0504020201020104" pitchFamily="34" charset="0"/>
              </a:rPr>
              <a:t> y </a:t>
            </a:r>
            <a:r>
              <a:rPr lang="en-GB" sz="1400" b="1" dirty="0" err="1">
                <a:solidFill>
                  <a:schemeClr val="tx1"/>
                </a:solidFill>
                <a:latin typeface="Santander Text" panose="020B0504020201020104" pitchFamily="34" charset="0"/>
              </a:rPr>
              <a:t>pagos</a:t>
            </a:r>
            <a:endParaRPr lang="en-GB" sz="1400" b="1" dirty="0">
              <a:solidFill>
                <a:schemeClr val="tx1"/>
              </a:solidFill>
              <a:latin typeface="Santander Text" panose="020B0504020201020104" pitchFamily="34" charset="0"/>
            </a:endParaRPr>
          </a:p>
        </p:txBody>
      </p:sp>
      <p:sp>
        <p:nvSpPr>
          <p:cNvPr id="6" name="TextBox 8">
            <a:extLst>
              <a:ext uri="{FF2B5EF4-FFF2-40B4-BE49-F238E27FC236}">
                <a16:creationId xmlns:a16="http://schemas.microsoft.com/office/drawing/2014/main" id="{15F517B6-6A23-9E3E-0D41-9867775F2377}"/>
              </a:ext>
            </a:extLst>
          </p:cNvPr>
          <p:cNvSpPr txBox="1"/>
          <p:nvPr/>
        </p:nvSpPr>
        <p:spPr>
          <a:xfrm>
            <a:off x="767133" y="2864622"/>
            <a:ext cx="9030010" cy="3481081"/>
          </a:xfrm>
          <a:prstGeom prst="rect">
            <a:avLst/>
          </a:prstGeom>
          <a:noFill/>
        </p:spPr>
        <p:txBody>
          <a:bodyPr wrap="square" rtlCol="0">
            <a:spAutoFit/>
          </a:bodyPr>
          <a:lstStyle/>
          <a:p>
            <a:pPr>
              <a:lnSpc>
                <a:spcPct val="200000"/>
              </a:lnSpc>
              <a:buClr>
                <a:srgbClr val="00D700"/>
              </a:buClr>
            </a:pPr>
            <a:r>
              <a:rPr lang="es-ES" sz="1400" dirty="0">
                <a:latin typeface="Santander Headline" panose="020B0504020201020104" pitchFamily="34" charset="0"/>
                <a:ea typeface="Tahoma" panose="020B0604030504040204" pitchFamily="34" charset="0"/>
                <a:cs typeface="Tahoma" panose="020B0604030504040204" pitchFamily="34" charset="0"/>
              </a:rPr>
              <a:t>En esta sección encontrarás el siguiente </a:t>
            </a:r>
            <a:r>
              <a:rPr lang="es-ES" sz="1400" b="1" dirty="0">
                <a:latin typeface="Santander Headline" panose="020B0504020201020104" pitchFamily="34" charset="0"/>
                <a:ea typeface="Tahoma" panose="020B0604030504040204" pitchFamily="34" charset="0"/>
                <a:cs typeface="Tahoma" panose="020B0604030504040204" pitchFamily="34" charset="0"/>
              </a:rPr>
              <a:t>contenido</a:t>
            </a:r>
            <a:r>
              <a:rPr lang="es-ES" sz="1400" dirty="0">
                <a:latin typeface="Santander Headline" panose="020B0504020201020104" pitchFamily="34" charset="0"/>
                <a:ea typeface="Tahoma" panose="020B0604030504040204" pitchFamily="34" charset="0"/>
                <a:cs typeface="Tahoma" panose="020B0604030504040204" pitchFamily="34" charset="0"/>
              </a:rPr>
              <a:t>:</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Facturación</a:t>
            </a:r>
            <a:r>
              <a:rPr lang="en-US" sz="1400" dirty="0">
                <a:latin typeface="Santander Headline" panose="020B0504020201020104" pitchFamily="34" charset="0"/>
                <a:ea typeface="Tahoma" panose="020B0604030504040204" pitchFamily="34" charset="0"/>
                <a:cs typeface="Tahoma" panose="020B0604030504040204" pitchFamily="34" charset="0"/>
              </a:rPr>
              <a:t> contra </a:t>
            </a:r>
            <a:r>
              <a:rPr lang="en-US" sz="1400" dirty="0" err="1">
                <a:latin typeface="Santander Headline" panose="020B0504020201020104" pitchFamily="34" charset="0"/>
                <a:ea typeface="Tahoma" panose="020B0604030504040204" pitchFamily="34" charset="0"/>
                <a:cs typeface="Tahoma" panose="020B0604030504040204" pitchFamily="34" charset="0"/>
              </a:rPr>
              <a:t>su</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pedido</a:t>
            </a:r>
            <a:r>
              <a:rPr lang="en-US" sz="1400" dirty="0">
                <a:latin typeface="Santander Headline" panose="020B0504020201020104" pitchFamily="34" charset="0"/>
                <a:ea typeface="Tahoma" panose="020B0604030504040204" pitchFamily="34" charset="0"/>
                <a:cs typeface="Tahoma" panose="020B0604030504040204" pitchFamily="34" charset="0"/>
              </a:rPr>
              <a:t> – </a:t>
            </a:r>
            <a:r>
              <a:rPr lang="en-US" sz="1400" dirty="0" err="1">
                <a:latin typeface="Santander Headline" panose="020B0504020201020104" pitchFamily="34" charset="0"/>
                <a:ea typeface="Tahoma" panose="020B0604030504040204" pitchFamily="34" charset="0"/>
                <a:cs typeface="Tahoma" panose="020B0604030504040204" pitchFamily="34" charset="0"/>
              </a:rPr>
              <a:t>caso</a:t>
            </a:r>
            <a:r>
              <a:rPr lang="en-US" sz="1400" dirty="0">
                <a:latin typeface="Santander Headline" panose="020B0504020201020104" pitchFamily="34" charset="0"/>
                <a:ea typeface="Tahoma" panose="020B0604030504040204" pitchFamily="34" charset="0"/>
                <a:cs typeface="Tahoma" panose="020B0604030504040204" pitchFamily="34" charset="0"/>
              </a:rPr>
              <a:t> entrada de </a:t>
            </a:r>
            <a:r>
              <a:rPr lang="en-US" sz="1400" dirty="0" err="1">
                <a:latin typeface="Santander Headline" panose="020B0504020201020104" pitchFamily="34" charset="0"/>
                <a:ea typeface="Tahoma" panose="020B0604030504040204" pitchFamily="34" charset="0"/>
                <a:cs typeface="Tahoma" panose="020B0604030504040204" pitchFamily="34" charset="0"/>
              </a:rPr>
              <a:t>mercancías</a:t>
            </a:r>
            <a:r>
              <a:rPr lang="en-US" sz="1400" dirty="0">
                <a:latin typeface="Santander Headline" panose="020B0504020201020104" pitchFamily="34" charset="0"/>
                <a:ea typeface="Tahoma" panose="020B0604030504040204" pitchFamily="34" charset="0"/>
                <a:cs typeface="Tahoma" panose="020B0604030504040204" pitchFamily="34" charset="0"/>
              </a:rPr>
              <a:t> -</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Facturación</a:t>
            </a:r>
            <a:r>
              <a:rPr lang="en-US" sz="1400" dirty="0">
                <a:latin typeface="Santander Headline" panose="020B0504020201020104" pitchFamily="34" charset="0"/>
                <a:ea typeface="Tahoma" panose="020B0604030504040204" pitchFamily="34" charset="0"/>
                <a:cs typeface="Tahoma" panose="020B0604030504040204" pitchFamily="34" charset="0"/>
              </a:rPr>
              <a:t> contra </a:t>
            </a:r>
            <a:r>
              <a:rPr lang="en-US" sz="1400" dirty="0" err="1">
                <a:latin typeface="Santander Headline" panose="020B0504020201020104" pitchFamily="34" charset="0"/>
                <a:ea typeface="Tahoma" panose="020B0604030504040204" pitchFamily="34" charset="0"/>
                <a:cs typeface="Tahoma" panose="020B0604030504040204" pitchFamily="34" charset="0"/>
              </a:rPr>
              <a:t>pedido</a:t>
            </a:r>
            <a:r>
              <a:rPr lang="en-US" sz="1400" dirty="0">
                <a:latin typeface="Santander Headline" panose="020B0504020201020104" pitchFamily="34" charset="0"/>
                <a:ea typeface="Tahoma" panose="020B0604030504040204" pitchFamily="34" charset="0"/>
                <a:cs typeface="Tahoma" panose="020B0604030504040204" pitchFamily="34" charset="0"/>
              </a:rPr>
              <a:t> – </a:t>
            </a:r>
            <a:r>
              <a:rPr lang="en-US" sz="1400" dirty="0" err="1">
                <a:latin typeface="Santander Headline" panose="020B0504020201020104" pitchFamily="34" charset="0"/>
                <a:ea typeface="Tahoma" panose="020B0604030504040204" pitchFamily="34" charset="0"/>
                <a:cs typeface="Tahoma" panose="020B0604030504040204" pitchFamily="34" charset="0"/>
              </a:rPr>
              <a:t>caso</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prestación</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servicios</a:t>
            </a:r>
            <a:r>
              <a:rPr lang="en-US" sz="1400" dirty="0">
                <a:latin typeface="Santander Headline" panose="020B0504020201020104" pitchFamily="34" charset="0"/>
                <a:ea typeface="Tahoma" panose="020B0604030504040204" pitchFamily="34" charset="0"/>
                <a:cs typeface="Tahoma" panose="020B0604030504040204" pitchFamily="34" charset="0"/>
              </a:rPr>
              <a:t> -</a:t>
            </a:r>
          </a:p>
          <a:p>
            <a:pPr marL="342900" indent="-342900">
              <a:lnSpc>
                <a:spcPct val="200000"/>
              </a:lnSpc>
              <a:buClr>
                <a:schemeClr val="tx1"/>
              </a:buClr>
              <a:buFont typeface="Wingdings" panose="05000000000000000000" pitchFamily="2" charset="2"/>
              <a:buChar char="§"/>
            </a:pPr>
            <a:r>
              <a:rPr lang="en-US" sz="1400" dirty="0">
                <a:latin typeface="Santander Headline" panose="020B0504020201020104" pitchFamily="34" charset="0"/>
                <a:ea typeface="Tahoma" panose="020B0604030504040204" pitchFamily="34" charset="0"/>
                <a:cs typeface="Tahoma" panose="020B0604030504040204" pitchFamily="34" charset="0"/>
              </a:rPr>
              <a:t>Seguimiento del </a:t>
            </a:r>
            <a:r>
              <a:rPr lang="en-US" sz="1400" dirty="0" err="1">
                <a:latin typeface="Santander Headline" panose="020B0504020201020104" pitchFamily="34" charset="0"/>
                <a:ea typeface="Tahoma" panose="020B0604030504040204" pitchFamily="34" charset="0"/>
                <a:cs typeface="Tahoma" panose="020B0604030504040204" pitchFamily="34" charset="0"/>
              </a:rPr>
              <a:t>estado</a:t>
            </a:r>
            <a:r>
              <a:rPr lang="en-US" sz="1400" dirty="0">
                <a:latin typeface="Santander Headline" panose="020B0504020201020104" pitchFamily="34" charset="0"/>
                <a:ea typeface="Tahoma" panose="020B0604030504040204" pitchFamily="34" charset="0"/>
                <a:cs typeface="Tahoma" panose="020B0604030504040204" pitchFamily="34" charset="0"/>
              </a:rPr>
              <a:t> y </a:t>
            </a:r>
            <a:r>
              <a:rPr lang="en-US" sz="1400" dirty="0" err="1">
                <a:latin typeface="Santander Headline" panose="020B0504020201020104" pitchFamily="34" charset="0"/>
                <a:ea typeface="Tahoma" panose="020B0604030504040204" pitchFamily="34" charset="0"/>
                <a:cs typeface="Tahoma" panose="020B0604030504040204" pitchFamily="34" charset="0"/>
              </a:rPr>
              <a:t>pago</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su</a:t>
            </a:r>
            <a:r>
              <a:rPr lang="en-US" sz="1400" dirty="0">
                <a:latin typeface="Santander Headline" panose="020B0504020201020104" pitchFamily="34" charset="0"/>
                <a:ea typeface="Tahoma" panose="020B0604030504040204" pitchFamily="34" charset="0"/>
                <a:cs typeface="Tahoma" panose="020B0604030504040204" pitchFamily="34" charset="0"/>
              </a:rPr>
              <a:t> factura</a:t>
            </a: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algn="just">
              <a:lnSpc>
                <a:spcPct val="150000"/>
              </a:lnSpc>
              <a:buClr>
                <a:srgbClr val="00D700"/>
              </a:buClr>
            </a:pPr>
            <a:endParaRPr lang="es-ES" dirty="0">
              <a:latin typeface="+mj-lt"/>
            </a:endParaRPr>
          </a:p>
        </p:txBody>
      </p:sp>
    </p:spTree>
    <p:extLst>
      <p:ext uri="{BB962C8B-B14F-4D97-AF65-F5344CB8AC3E}">
        <p14:creationId xmlns:p14="http://schemas.microsoft.com/office/powerpoint/2010/main" val="2710052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3" name="TextBox 22">
            <a:extLst>
              <a:ext uri="{FF2B5EF4-FFF2-40B4-BE49-F238E27FC236}">
                <a16:creationId xmlns:a16="http://schemas.microsoft.com/office/drawing/2014/main" id="{CBF4E8BA-8624-4134-8501-A6D613CF916E}"/>
              </a:ext>
            </a:extLst>
          </p:cNvPr>
          <p:cNvSpPr txBox="1"/>
          <p:nvPr/>
        </p:nvSpPr>
        <p:spPr>
          <a:xfrm>
            <a:off x="572785" y="1227353"/>
            <a:ext cx="10913821" cy="3022366"/>
          </a:xfrm>
          <a:prstGeom prst="rect">
            <a:avLst/>
          </a:prstGeom>
          <a:noFill/>
        </p:spPr>
        <p:txBody>
          <a:bodyPr wrap="square">
            <a:spAutoFit/>
          </a:bodyPr>
          <a:lstStyle/>
          <a:p>
            <a:pPr marL="0" marR="0" lvl="0" indent="0" algn="l"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endParaRPr kumimoji="0" lang="es-ES" sz="1600" b="0" i="0" u="none" strike="noStrike" kern="1200" cap="none" spc="0" normalizeH="0" baseline="0" noProof="0" dirty="0">
              <a:ln>
                <a:noFill/>
              </a:ln>
              <a:solidFill>
                <a:srgbClr val="000000"/>
              </a:solidFill>
              <a:effectLst/>
              <a:uLnTx/>
              <a:uFillTx/>
              <a:latin typeface="Arial"/>
              <a:ea typeface="Roboto" pitchFamily="2"/>
              <a:cs typeface="Calibri" pitchFamily="34"/>
            </a:endParaRPr>
          </a:p>
          <a:p>
            <a:pPr marL="0" marR="0" lvl="0" indent="0" algn="l"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Para crear una </a:t>
            </a:r>
            <a:r>
              <a:rPr kumimoji="0" lang="es-ES" sz="1400" b="1"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factura contra un pedido de mercancías</a:t>
            </a: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 realice una de las acciones siguientes desde la pantalla de inicio / Home:</a:t>
            </a:r>
          </a:p>
          <a:p>
            <a:pPr marL="0" marR="0" lvl="0" indent="0" algn="l"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1) Seleccione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Pedidos &gt; Pedidos de compra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o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Pedidos &gt; Pedidos y órdenes de entrega</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 y, a continuación, haga clic en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Acciones &gt; Factura estándar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a la derecha del pedido de compra o del pedido de compra global.</a:t>
            </a:r>
          </a:p>
          <a:p>
            <a:pPr marL="0" marR="0" lvl="0" indent="0" algn="l"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2) Seleccione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Pedidos &gt; Pedidos de compra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o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Pedidos &gt; Pedidos y órdenes de entrega</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 y, a continuación, seleccione el botón de opción situado junto al pedido de compra para seleccionar el pedido y, a continuación, seleccione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Crear factura &gt; Factura estándar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en la parte inferior de la página.</a:t>
            </a:r>
          </a:p>
          <a:p>
            <a:pPr marL="0" marR="0" lvl="0" indent="0" algn="l"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3) En una sección de </a:t>
            </a:r>
            <a:r>
              <a:rPr kumimoji="0" lang="es-ES" sz="1400" b="1" i="0" u="none" strike="noStrike" kern="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P</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anel de Trabajo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basada en pedidos como Pedidos, Nuevos pedidos o Pedidos para facturar, seleccione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Factura estándar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desde la columna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Acciones</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 a la derecha del pedido de compra.</a:t>
            </a:r>
          </a:p>
          <a:p>
            <a:pPr marL="0" marR="0" lvl="0" indent="0" algn="l"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En las siguientes diapositivas se presenta un ejemplo de factura desde Business Network como las que tendrá que realizar para las mercancías suministradas al Grupo Santander. </a:t>
            </a:r>
          </a:p>
        </p:txBody>
      </p:sp>
      <p:pic>
        <p:nvPicPr>
          <p:cNvPr id="11" name="Picture 10">
            <a:extLst>
              <a:ext uri="{FF2B5EF4-FFF2-40B4-BE49-F238E27FC236}">
                <a16:creationId xmlns:a16="http://schemas.microsoft.com/office/drawing/2014/main" id="{3D4F73D6-A08A-4F27-96D6-1D8A127A7EAB}"/>
              </a:ext>
            </a:extLst>
          </p:cNvPr>
          <p:cNvPicPr>
            <a:picLocks noChangeAspect="1"/>
          </p:cNvPicPr>
          <p:nvPr/>
        </p:nvPicPr>
        <p:blipFill rotWithShape="1">
          <a:blip r:embed="rId3"/>
          <a:srcRect b="38398"/>
          <a:stretch/>
        </p:blipFill>
        <p:spPr>
          <a:xfrm>
            <a:off x="582612" y="4400719"/>
            <a:ext cx="10812970" cy="1837519"/>
          </a:xfrm>
          <a:prstGeom prst="rect">
            <a:avLst/>
          </a:prstGeom>
        </p:spPr>
      </p:pic>
      <p:sp>
        <p:nvSpPr>
          <p:cNvPr id="15" name="Rectangle 14">
            <a:extLst>
              <a:ext uri="{FF2B5EF4-FFF2-40B4-BE49-F238E27FC236}">
                <a16:creationId xmlns:a16="http://schemas.microsoft.com/office/drawing/2014/main" id="{83173012-D7D7-4D1B-8DB7-3983DBB9F8B1}"/>
              </a:ext>
            </a:extLst>
          </p:cNvPr>
          <p:cNvSpPr/>
          <p:nvPr/>
        </p:nvSpPr>
        <p:spPr>
          <a:xfrm flipH="1">
            <a:off x="9272635" y="4917309"/>
            <a:ext cx="1589151" cy="22680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mn-cs"/>
            </a:endParaRPr>
          </a:p>
        </p:txBody>
      </p:sp>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8610600" y="6356350"/>
            <a:ext cx="2743200" cy="365125"/>
          </a:xfrm>
        </p:spPr>
        <p:txBody>
          <a:body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4</a:t>
            </a:fld>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Factura contra </a:t>
            </a:r>
            <a:r>
              <a:rPr lang="en-GB" sz="3200" dirty="0" err="1">
                <a:latin typeface="Santander Text" panose="020B0504020201020104" pitchFamily="34" charset="0"/>
              </a:rPr>
              <a:t>pedido</a:t>
            </a:r>
            <a:endParaRPr lang="en-GB" sz="3200" dirty="0">
              <a:latin typeface="Santander Text" panose="020B0504020201020104" pitchFamily="34" charset="0"/>
            </a:endParaRPr>
          </a:p>
        </p:txBody>
      </p:sp>
      <p:sp>
        <p:nvSpPr>
          <p:cNvPr id="10" name="Rectangle: Rounded Corners 36">
            <a:extLst>
              <a:ext uri="{FF2B5EF4-FFF2-40B4-BE49-F238E27FC236}">
                <a16:creationId xmlns:a16="http://schemas.microsoft.com/office/drawing/2014/main" id="{32D52BDF-EA06-DD1F-2482-7823BC05904E}"/>
              </a:ext>
            </a:extLst>
          </p:cNvPr>
          <p:cNvSpPr/>
          <p:nvPr/>
        </p:nvSpPr>
        <p:spPr>
          <a:xfrm>
            <a:off x="572785" y="1133960"/>
            <a:ext cx="2444073"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Caso entrada de </a:t>
            </a:r>
            <a:r>
              <a:rPr lang="en-GB" sz="1400" b="1" dirty="0" err="1">
                <a:solidFill>
                  <a:schemeClr val="tx1"/>
                </a:solidFill>
                <a:latin typeface="Santander Text" panose="020B0504020201020104" pitchFamily="34" charset="0"/>
              </a:rPr>
              <a:t>mercancías</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86519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8610600" y="6356350"/>
            <a:ext cx="2743200" cy="365125"/>
          </a:xfrm>
        </p:spPr>
        <p:txBody>
          <a:body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5</a:t>
            </a:fld>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Factura contra </a:t>
            </a:r>
            <a:r>
              <a:rPr lang="en-GB" sz="3200" dirty="0" err="1">
                <a:latin typeface="Santander Text" panose="020B0504020201020104" pitchFamily="34" charset="0"/>
              </a:rPr>
              <a:t>pedido</a:t>
            </a:r>
            <a:endParaRPr lang="en-GB" sz="3200" dirty="0">
              <a:latin typeface="Santander Text" panose="020B0504020201020104" pitchFamily="34" charset="0"/>
            </a:endParaRPr>
          </a:p>
        </p:txBody>
      </p:sp>
      <p:sp>
        <p:nvSpPr>
          <p:cNvPr id="6" name="Freeform: Shape 6">
            <a:extLst>
              <a:ext uri="{FF2B5EF4-FFF2-40B4-BE49-F238E27FC236}">
                <a16:creationId xmlns:a16="http://schemas.microsoft.com/office/drawing/2014/main" id="{C50FF4F1-78C1-BDF2-1487-138C2E6EA05D}"/>
              </a:ext>
            </a:extLst>
          </p:cNvPr>
          <p:cNvSpPr/>
          <p:nvPr/>
        </p:nvSpPr>
        <p:spPr>
          <a:xfrm flipH="1">
            <a:off x="654155" y="3041535"/>
            <a:ext cx="2308084"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Santander Text" panose="020B0504020201020104" pitchFamily="34" charset="0"/>
              </a:rPr>
              <a:t>Cabecera de la factura</a:t>
            </a:r>
          </a:p>
        </p:txBody>
      </p:sp>
      <p:cxnSp>
        <p:nvCxnSpPr>
          <p:cNvPr id="7" name="Connector: Elbow 12">
            <a:extLst>
              <a:ext uri="{FF2B5EF4-FFF2-40B4-BE49-F238E27FC236}">
                <a16:creationId xmlns:a16="http://schemas.microsoft.com/office/drawing/2014/main" id="{6EF94EE6-48CE-9685-A300-6EC2CFBEA8F5}"/>
              </a:ext>
            </a:extLst>
          </p:cNvPr>
          <p:cNvCxnSpPr>
            <a:cxnSpLocks/>
            <a:stCxn id="6" idx="4"/>
          </p:cNvCxnSpPr>
          <p:nvPr/>
        </p:nvCxnSpPr>
        <p:spPr>
          <a:xfrm rot="10800000" flipV="1">
            <a:off x="654155" y="3686443"/>
            <a:ext cx="107918" cy="1618479"/>
          </a:xfrm>
          <a:prstGeom prst="bentConnector3">
            <a:avLst>
              <a:gd name="adj1" fmla="val 311827"/>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grpSp>
        <p:nvGrpSpPr>
          <p:cNvPr id="9" name="Group 20">
            <a:extLst>
              <a:ext uri="{FF2B5EF4-FFF2-40B4-BE49-F238E27FC236}">
                <a16:creationId xmlns:a16="http://schemas.microsoft.com/office/drawing/2014/main" id="{9FF4702B-4476-B016-D888-79CB4DE6EF81}"/>
              </a:ext>
            </a:extLst>
          </p:cNvPr>
          <p:cNvGrpSpPr/>
          <p:nvPr/>
        </p:nvGrpSpPr>
        <p:grpSpPr>
          <a:xfrm>
            <a:off x="654155" y="3808207"/>
            <a:ext cx="10873449" cy="2545595"/>
            <a:chOff x="654155" y="3475964"/>
            <a:chExt cx="10873449" cy="3089916"/>
          </a:xfrm>
        </p:grpSpPr>
        <p:sp>
          <p:nvSpPr>
            <p:cNvPr id="10" name="Rectangle: Rounded Corners 5">
              <a:extLst>
                <a:ext uri="{FF2B5EF4-FFF2-40B4-BE49-F238E27FC236}">
                  <a16:creationId xmlns:a16="http://schemas.microsoft.com/office/drawing/2014/main" id="{44E39E96-0D48-AA62-9C92-13E3996DED26}"/>
                </a:ext>
              </a:extLst>
            </p:cNvPr>
            <p:cNvSpPr/>
            <p:nvPr/>
          </p:nvSpPr>
          <p:spPr>
            <a:xfrm>
              <a:off x="654155" y="3475964"/>
              <a:ext cx="10873449" cy="3006794"/>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CuadroTexto 5">
              <a:extLst>
                <a:ext uri="{FF2B5EF4-FFF2-40B4-BE49-F238E27FC236}">
                  <a16:creationId xmlns:a16="http://schemas.microsoft.com/office/drawing/2014/main" id="{22DA3BDB-7762-A608-A3CD-4717F94F04BD}"/>
                </a:ext>
              </a:extLst>
            </p:cNvPr>
            <p:cNvSpPr txBox="1"/>
            <p:nvPr/>
          </p:nvSpPr>
          <p:spPr>
            <a:xfrm>
              <a:off x="1311280" y="3633212"/>
              <a:ext cx="10027043" cy="293266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Factura </a:t>
              </a:r>
              <a:r>
                <a:rPr kumimoji="0" lang="es-ES" sz="1400" b="1" i="0" u="none" strike="noStrike" kern="1200" cap="none" spc="0" normalizeH="0" baseline="0" noProof="0" dirty="0" err="1">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Nº</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Campo obligatorio donde el proveedor debe incluir la referencia de su factura. Solo se pueden incluir números o letras mayúsculas, con un máximo de 60 caracteres. Se permitirá a los proveedores volver a usar los números de factura de años naturales anteriores y también volver a usar los números de factura en los siguientes status de factura: Rechazado o Fallo.</a:t>
              </a: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Fecha de la factura: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El proveedor debe indicar la fecha de facturación. No se permitirá a los proveedores facturar en fechas futuras, pero si en fechas pasadas.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rPr>
                <a:t>Dirección de remesa: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cs typeface="Arial" panose="020B0604020202020204" pitchFamily="34" charset="0"/>
                </a:rPr>
                <a:t>Será obligatorio que el proveedor incluya en su factura los datos bancarios donde desea que se le pague. Los datos se incluyen de forma automática si están configurados en una dirección en Remesas. En caso de tener configurada más de una, en el campo Dirección de remesa podrá seleccionar una de ellas.</a:t>
              </a:r>
              <a:r>
                <a:rPr kumimoji="0" lang="pt-BR"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p:txBody>
        </p:sp>
        <p:sp>
          <p:nvSpPr>
            <p:cNvPr id="13" name="Oval 97">
              <a:extLst>
                <a:ext uri="{FF2B5EF4-FFF2-40B4-BE49-F238E27FC236}">
                  <a16:creationId xmlns:a16="http://schemas.microsoft.com/office/drawing/2014/main" id="{663307C7-1CD5-32F4-C745-552A41CB1D09}"/>
                </a:ext>
              </a:extLst>
            </p:cNvPr>
            <p:cNvSpPr/>
            <p:nvPr/>
          </p:nvSpPr>
          <p:spPr>
            <a:xfrm>
              <a:off x="987208" y="4787325"/>
              <a:ext cx="324071" cy="377587"/>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4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GB" sz="20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4" name="Oval 97">
              <a:extLst>
                <a:ext uri="{FF2B5EF4-FFF2-40B4-BE49-F238E27FC236}">
                  <a16:creationId xmlns:a16="http://schemas.microsoft.com/office/drawing/2014/main" id="{1E9FE42F-6FCE-BCC2-693C-7310ACC7E1A6}"/>
                </a:ext>
              </a:extLst>
            </p:cNvPr>
            <p:cNvSpPr/>
            <p:nvPr/>
          </p:nvSpPr>
          <p:spPr>
            <a:xfrm>
              <a:off x="987208" y="3573205"/>
              <a:ext cx="324071" cy="377587"/>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GB" sz="20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6" name="Oval 97">
              <a:extLst>
                <a:ext uri="{FF2B5EF4-FFF2-40B4-BE49-F238E27FC236}">
                  <a16:creationId xmlns:a16="http://schemas.microsoft.com/office/drawing/2014/main" id="{05E806D1-8AA0-CB4B-90C7-7B3E6FDC8EE6}"/>
                </a:ext>
              </a:extLst>
            </p:cNvPr>
            <p:cNvSpPr/>
            <p:nvPr/>
          </p:nvSpPr>
          <p:spPr>
            <a:xfrm>
              <a:off x="987207" y="5506034"/>
              <a:ext cx="324071" cy="377587"/>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4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3</a:t>
              </a:r>
              <a:endParaRPr kumimoji="0" lang="en-GB" sz="20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pic>
        <p:nvPicPr>
          <p:cNvPr id="17" name="Picture 4">
            <a:extLst>
              <a:ext uri="{FF2B5EF4-FFF2-40B4-BE49-F238E27FC236}">
                <a16:creationId xmlns:a16="http://schemas.microsoft.com/office/drawing/2014/main" id="{C622A467-E04E-BBDD-E943-BC59097DF22F}"/>
              </a:ext>
            </a:extLst>
          </p:cNvPr>
          <p:cNvPicPr>
            <a:picLocks noChangeAspect="1"/>
          </p:cNvPicPr>
          <p:nvPr/>
        </p:nvPicPr>
        <p:blipFill>
          <a:blip r:embed="rId4"/>
          <a:stretch>
            <a:fillRect/>
          </a:stretch>
        </p:blipFill>
        <p:spPr>
          <a:xfrm>
            <a:off x="4218656" y="1159172"/>
            <a:ext cx="7319189" cy="2477114"/>
          </a:xfrm>
          <a:prstGeom prst="rect">
            <a:avLst/>
          </a:prstGeom>
          <a:ln>
            <a:solidFill>
              <a:schemeClr val="tx1"/>
            </a:solidFill>
          </a:ln>
        </p:spPr>
      </p:pic>
      <p:sp>
        <p:nvSpPr>
          <p:cNvPr id="18" name="TextBox 18">
            <a:extLst>
              <a:ext uri="{FF2B5EF4-FFF2-40B4-BE49-F238E27FC236}">
                <a16:creationId xmlns:a16="http://schemas.microsoft.com/office/drawing/2014/main" id="{46DD30DF-A546-DE17-DCAC-214371111382}"/>
              </a:ext>
            </a:extLst>
          </p:cNvPr>
          <p:cNvSpPr txBox="1"/>
          <p:nvPr/>
        </p:nvSpPr>
        <p:spPr>
          <a:xfrm>
            <a:off x="4193307" y="1617017"/>
            <a:ext cx="43152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600" b="1" i="0" u="none" strike="noStrike" kern="1200" cap="none" spc="0" normalizeH="0" baseline="0" noProof="0" dirty="0">
                <a:ln>
                  <a:noFill/>
                </a:ln>
                <a:solidFill>
                  <a:srgbClr val="E20000"/>
                </a:solidFill>
                <a:effectLst/>
                <a:uLnTx/>
                <a:uFillTx/>
                <a:latin typeface="Arial"/>
                <a:ea typeface="+mn-ea"/>
                <a:cs typeface="+mn-cs"/>
              </a:rPr>
              <a:t>1</a:t>
            </a:r>
            <a:endParaRPr kumimoji="0" lang="es-ES" sz="1800" b="1" i="0" u="none" strike="noStrike" kern="1200" cap="none" spc="0" normalizeH="0" baseline="0" noProof="0" dirty="0">
              <a:ln>
                <a:noFill/>
              </a:ln>
              <a:solidFill>
                <a:srgbClr val="E20000"/>
              </a:solidFill>
              <a:effectLst/>
              <a:uLnTx/>
              <a:uFillTx/>
              <a:latin typeface="Arial"/>
              <a:ea typeface="+mn-ea"/>
              <a:cs typeface="+mn-cs"/>
            </a:endParaRPr>
          </a:p>
        </p:txBody>
      </p:sp>
      <p:sp>
        <p:nvSpPr>
          <p:cNvPr id="19" name="Rectangle 19">
            <a:extLst>
              <a:ext uri="{FF2B5EF4-FFF2-40B4-BE49-F238E27FC236}">
                <a16:creationId xmlns:a16="http://schemas.microsoft.com/office/drawing/2014/main" id="{1125F67D-86BC-D91B-1CC3-69B864EFE7CA}"/>
              </a:ext>
            </a:extLst>
          </p:cNvPr>
          <p:cNvSpPr/>
          <p:nvPr/>
        </p:nvSpPr>
        <p:spPr>
          <a:xfrm flipH="1">
            <a:off x="4434416" y="1669398"/>
            <a:ext cx="2573078" cy="22680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mn-cs"/>
            </a:endParaRPr>
          </a:p>
        </p:txBody>
      </p:sp>
      <p:sp>
        <p:nvSpPr>
          <p:cNvPr id="20" name="Rectangle 21">
            <a:extLst>
              <a:ext uri="{FF2B5EF4-FFF2-40B4-BE49-F238E27FC236}">
                <a16:creationId xmlns:a16="http://schemas.microsoft.com/office/drawing/2014/main" id="{55373D2B-209A-066E-43C9-54C5B022A7A7}"/>
              </a:ext>
            </a:extLst>
          </p:cNvPr>
          <p:cNvSpPr/>
          <p:nvPr/>
        </p:nvSpPr>
        <p:spPr>
          <a:xfrm flipH="1">
            <a:off x="4442036" y="2025912"/>
            <a:ext cx="2269633" cy="22680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mn-cs"/>
            </a:endParaRPr>
          </a:p>
        </p:txBody>
      </p:sp>
      <p:sp>
        <p:nvSpPr>
          <p:cNvPr id="21" name="Rectangle 23">
            <a:extLst>
              <a:ext uri="{FF2B5EF4-FFF2-40B4-BE49-F238E27FC236}">
                <a16:creationId xmlns:a16="http://schemas.microsoft.com/office/drawing/2014/main" id="{DE61C3F3-B7E6-70E2-9027-888368FDC41D}"/>
              </a:ext>
            </a:extLst>
          </p:cNvPr>
          <p:cNvSpPr/>
          <p:nvPr/>
        </p:nvSpPr>
        <p:spPr>
          <a:xfrm flipH="1">
            <a:off x="4442036" y="2467461"/>
            <a:ext cx="1589151" cy="167216"/>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mn-cs"/>
            </a:endParaRPr>
          </a:p>
        </p:txBody>
      </p:sp>
      <p:sp>
        <p:nvSpPr>
          <p:cNvPr id="22" name="TextBox 24">
            <a:extLst>
              <a:ext uri="{FF2B5EF4-FFF2-40B4-BE49-F238E27FC236}">
                <a16:creationId xmlns:a16="http://schemas.microsoft.com/office/drawing/2014/main" id="{1D08F843-7B3C-08C7-B426-AD621781057F}"/>
              </a:ext>
            </a:extLst>
          </p:cNvPr>
          <p:cNvSpPr txBox="1"/>
          <p:nvPr/>
        </p:nvSpPr>
        <p:spPr>
          <a:xfrm>
            <a:off x="4193307" y="1970035"/>
            <a:ext cx="43152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600" b="1" i="0" u="none" strike="noStrike" kern="1200" cap="none" spc="0" normalizeH="0" baseline="0" noProof="0" dirty="0">
                <a:ln>
                  <a:noFill/>
                </a:ln>
                <a:solidFill>
                  <a:srgbClr val="E20000"/>
                </a:solidFill>
                <a:effectLst/>
                <a:uLnTx/>
                <a:uFillTx/>
                <a:latin typeface="Arial"/>
                <a:ea typeface="+mn-ea"/>
                <a:cs typeface="+mn-cs"/>
              </a:rPr>
              <a:t>2</a:t>
            </a:r>
            <a:endParaRPr kumimoji="0" lang="es-ES" sz="1800" b="1" i="0" u="none" strike="noStrike" kern="1200" cap="none" spc="0" normalizeH="0" baseline="0" noProof="0" dirty="0">
              <a:ln>
                <a:noFill/>
              </a:ln>
              <a:solidFill>
                <a:srgbClr val="E20000"/>
              </a:solidFill>
              <a:effectLst/>
              <a:uLnTx/>
              <a:uFillTx/>
              <a:latin typeface="Arial"/>
              <a:ea typeface="+mn-ea"/>
              <a:cs typeface="+mn-cs"/>
            </a:endParaRPr>
          </a:p>
        </p:txBody>
      </p:sp>
      <p:sp>
        <p:nvSpPr>
          <p:cNvPr id="24" name="TextBox 25">
            <a:extLst>
              <a:ext uri="{FF2B5EF4-FFF2-40B4-BE49-F238E27FC236}">
                <a16:creationId xmlns:a16="http://schemas.microsoft.com/office/drawing/2014/main" id="{E4E62CA4-7936-085D-AE8E-032140043459}"/>
              </a:ext>
            </a:extLst>
          </p:cNvPr>
          <p:cNvSpPr txBox="1"/>
          <p:nvPr/>
        </p:nvSpPr>
        <p:spPr>
          <a:xfrm>
            <a:off x="4193307" y="2368149"/>
            <a:ext cx="43152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600" b="1" i="0" u="none" strike="noStrike" kern="1200" cap="none" spc="0" normalizeH="0" baseline="0" noProof="0" dirty="0">
                <a:ln>
                  <a:noFill/>
                </a:ln>
                <a:solidFill>
                  <a:srgbClr val="E20000"/>
                </a:solidFill>
                <a:effectLst/>
                <a:uLnTx/>
                <a:uFillTx/>
                <a:latin typeface="Arial"/>
                <a:ea typeface="+mn-ea"/>
                <a:cs typeface="+mn-cs"/>
              </a:rPr>
              <a:t>3</a:t>
            </a:r>
            <a:endParaRPr kumimoji="0" lang="es-ES" sz="1800" b="1" i="0" u="none" strike="noStrike" kern="1200" cap="none" spc="0" normalizeH="0" baseline="0" noProof="0" dirty="0">
              <a:ln>
                <a:noFill/>
              </a:ln>
              <a:solidFill>
                <a:srgbClr val="E20000"/>
              </a:solidFill>
              <a:effectLst/>
              <a:uLnTx/>
              <a:uFillTx/>
              <a:latin typeface="Arial"/>
              <a:ea typeface="+mn-ea"/>
              <a:cs typeface="+mn-cs"/>
            </a:endParaRPr>
          </a:p>
        </p:txBody>
      </p:sp>
      <p:sp>
        <p:nvSpPr>
          <p:cNvPr id="25" name="CuadroTexto 5">
            <a:extLst>
              <a:ext uri="{FF2B5EF4-FFF2-40B4-BE49-F238E27FC236}">
                <a16:creationId xmlns:a16="http://schemas.microsoft.com/office/drawing/2014/main" id="{9111588C-4429-5DEC-5107-5B09814334B8}"/>
              </a:ext>
            </a:extLst>
          </p:cNvPr>
          <p:cNvSpPr txBox="1"/>
          <p:nvPr/>
        </p:nvSpPr>
        <p:spPr>
          <a:xfrm>
            <a:off x="802754" y="6342942"/>
            <a:ext cx="10576249" cy="30777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Nota:</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Los datos facilitados por el proveedor, serán los datos informados frente a las administraciones públicas</a:t>
            </a:r>
            <a:r>
              <a:rPr kumimoji="0" lang="es-ES" sz="14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a:t>
            </a:r>
            <a:endParaRPr kumimoji="0" lang="pt-BR"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26" name="Rectangle: Rounded Corners 36">
            <a:extLst>
              <a:ext uri="{FF2B5EF4-FFF2-40B4-BE49-F238E27FC236}">
                <a16:creationId xmlns:a16="http://schemas.microsoft.com/office/drawing/2014/main" id="{7B9C8FD1-9110-EC8D-351B-BEB0602D9A19}"/>
              </a:ext>
            </a:extLst>
          </p:cNvPr>
          <p:cNvSpPr/>
          <p:nvPr/>
        </p:nvSpPr>
        <p:spPr>
          <a:xfrm>
            <a:off x="572785" y="1133960"/>
            <a:ext cx="2444073"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Caso entrada de </a:t>
            </a:r>
            <a:r>
              <a:rPr lang="en-GB" sz="1400" b="1" dirty="0" err="1">
                <a:solidFill>
                  <a:schemeClr val="tx1"/>
                </a:solidFill>
                <a:latin typeface="Santander Text" panose="020B0504020201020104" pitchFamily="34" charset="0"/>
              </a:rPr>
              <a:t>mercancías</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411956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8610600" y="6356350"/>
            <a:ext cx="2743200" cy="365125"/>
          </a:xfrm>
        </p:spPr>
        <p:txBody>
          <a:body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6</a:t>
            </a:fld>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Factura contra </a:t>
            </a:r>
            <a:r>
              <a:rPr lang="en-GB" sz="3200" dirty="0" err="1">
                <a:latin typeface="Santander Text" panose="020B0504020201020104" pitchFamily="34" charset="0"/>
              </a:rPr>
              <a:t>pedido</a:t>
            </a:r>
            <a:endParaRPr lang="en-GB" sz="3200" dirty="0">
              <a:latin typeface="Santander Text" panose="020B0504020201020104" pitchFamily="34" charset="0"/>
            </a:endParaRPr>
          </a:p>
        </p:txBody>
      </p:sp>
      <p:sp>
        <p:nvSpPr>
          <p:cNvPr id="11" name="Freeform: Shape 6">
            <a:extLst>
              <a:ext uri="{FF2B5EF4-FFF2-40B4-BE49-F238E27FC236}">
                <a16:creationId xmlns:a16="http://schemas.microsoft.com/office/drawing/2014/main" id="{6689885B-BA7D-A4DB-7EF1-D9D2FF959FA9}"/>
              </a:ext>
            </a:extLst>
          </p:cNvPr>
          <p:cNvSpPr/>
          <p:nvPr/>
        </p:nvSpPr>
        <p:spPr>
          <a:xfrm flipH="1">
            <a:off x="514455" y="3068357"/>
            <a:ext cx="2307600"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rPr>
              <a:t>Impuesto</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ndParaRPr>
          </a:p>
        </p:txBody>
      </p:sp>
      <p:grpSp>
        <p:nvGrpSpPr>
          <p:cNvPr id="15" name="Group 3">
            <a:extLst>
              <a:ext uri="{FF2B5EF4-FFF2-40B4-BE49-F238E27FC236}">
                <a16:creationId xmlns:a16="http://schemas.microsoft.com/office/drawing/2014/main" id="{A204672C-0D96-3AB5-B5E2-126A1BB14EAA}"/>
              </a:ext>
            </a:extLst>
          </p:cNvPr>
          <p:cNvGrpSpPr/>
          <p:nvPr/>
        </p:nvGrpSpPr>
        <p:grpSpPr>
          <a:xfrm>
            <a:off x="654155" y="3863035"/>
            <a:ext cx="10873449" cy="2481072"/>
            <a:chOff x="654155" y="3554814"/>
            <a:chExt cx="10873449" cy="2356792"/>
          </a:xfrm>
        </p:grpSpPr>
        <p:sp>
          <p:nvSpPr>
            <p:cNvPr id="23" name="Rectangle: Rounded Corners 5">
              <a:extLst>
                <a:ext uri="{FF2B5EF4-FFF2-40B4-BE49-F238E27FC236}">
                  <a16:creationId xmlns:a16="http://schemas.microsoft.com/office/drawing/2014/main" id="{3CA23327-93AC-978A-9ED8-C49789770862}"/>
                </a:ext>
              </a:extLst>
            </p:cNvPr>
            <p:cNvSpPr/>
            <p:nvPr/>
          </p:nvSpPr>
          <p:spPr>
            <a:xfrm>
              <a:off x="654155" y="3554814"/>
              <a:ext cx="10873449" cy="2356792"/>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CuadroTexto 5">
              <a:extLst>
                <a:ext uri="{FF2B5EF4-FFF2-40B4-BE49-F238E27FC236}">
                  <a16:creationId xmlns:a16="http://schemas.microsoft.com/office/drawing/2014/main" id="{FF1B9E39-6080-ED38-7A81-6C8E6321C112}"/>
                </a:ext>
              </a:extLst>
            </p:cNvPr>
            <p:cNvSpPr txBox="1"/>
            <p:nvPr/>
          </p:nvSpPr>
          <p:spPr>
            <a:xfrm>
              <a:off x="1311280" y="3691857"/>
              <a:ext cx="10027043" cy="21196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Impuesto:</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Por defecto el proveedor incluirá los impuestos a </a:t>
              </a: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nivel de cabecera</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los mismos aplicarán a todas las líneas de factura. Sin embargo, si el proveedor tiene impuestos diferentes para cada ítem, tendrá que seleccionar la opción </a:t>
              </a:r>
              <a:r>
                <a:rPr kumimoji="0" lang="es-ES" sz="1400" b="0" i="1"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Impuesto a nivel de línea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e incluir el impuesto correspondiente en cada línea. </a:t>
              </a: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Tanto impuestos como retenciones solo se pueden incluir a nivel de cabecera o a nivel de línea, no es posible tener retenciones a nivel de cabecera </a:t>
              </a:r>
              <a:r>
                <a:rPr lang="es-ES" sz="1400" dirty="0">
                  <a:solidFill>
                    <a:prstClr val="black"/>
                  </a:solidFill>
                  <a:latin typeface="Santander Text" panose="020B0504020201020104" pitchFamily="34" charset="0"/>
                  <a:ea typeface="Times New Roman" panose="02020603050405020304" pitchFamily="18" charset="0"/>
                  <a:cs typeface="Times New Roman" panose="02020603050405020304" pitchFamily="18" charset="0"/>
                </a:rPr>
                <a:t>y además</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impuestos a nivel de línea. </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Es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obligatorio</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incluir al menos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un</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impuesto</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Para más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información</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sobre como incluir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un</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impuesto</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o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retención</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accesa</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a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su</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portal de </a:t>
              </a:r>
              <a:r>
                <a:rPr kumimoji="0" lang="pt-BR" sz="1400" b="0" i="0" u="none" strike="noStrike" kern="1200" cap="none" spc="0" normalizeH="0" baseline="0" noProof="0" dirty="0" err="1">
                  <a:ln>
                    <a:noFill/>
                  </a:ln>
                  <a:solidFill>
                    <a:prstClr val="black"/>
                  </a:solidFill>
                  <a:effectLst/>
                  <a:uLnTx/>
                  <a:uFillTx/>
                  <a:latin typeface="Santander Text" panose="020B0504020201020104" pitchFamily="34" charset="0"/>
                  <a:cs typeface="Times New Roman" panose="02020603050405020304" pitchFamily="18" charset="0"/>
                </a:rPr>
                <a:t>proveedores</a:t>
              </a:r>
              <a:r>
                <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cs typeface="Times New Roman" panose="02020603050405020304" pitchFamily="18" charset="0"/>
                </a:rPr>
                <a:t>: </a:t>
              </a:r>
              <a:r>
                <a:rPr lang="en-US" sz="1400" b="1" dirty="0">
                  <a:solidFill>
                    <a:srgbClr val="0070C0"/>
                  </a:solidFill>
                  <a:latin typeface="Santander Text" panose="020B0504020201020104" pitchFamily="34" charset="0"/>
                  <a:hlinkClick r:id="rId4">
                    <a:extLst>
                      <a:ext uri="{A12FA001-AC4F-418D-AE19-62706E023703}">
                        <ahyp:hlinkClr xmlns:ahyp="http://schemas.microsoft.com/office/drawing/2018/hyperlinkcolor" val="tx"/>
                      </a:ext>
                    </a:extLst>
                  </a:hlinkClick>
                </a:rPr>
                <a:t>Supplier Information Portal </a:t>
              </a:r>
              <a:r>
                <a:rPr kumimoji="0" lang="pt-BR" sz="15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p:txBody>
        </p:sp>
        <p:sp>
          <p:nvSpPr>
            <p:cNvPr id="27" name="Oval 97">
              <a:extLst>
                <a:ext uri="{FF2B5EF4-FFF2-40B4-BE49-F238E27FC236}">
                  <a16:creationId xmlns:a16="http://schemas.microsoft.com/office/drawing/2014/main" id="{3C52E6CB-8561-A5FD-DC66-F566540147DF}"/>
                </a:ext>
              </a:extLst>
            </p:cNvPr>
            <p:cNvSpPr/>
            <p:nvPr/>
          </p:nvSpPr>
          <p:spPr>
            <a:xfrm>
              <a:off x="987209" y="3703719"/>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4</a:t>
              </a:r>
              <a:endParaRPr kumimoji="0" lang="en-GB" sz="21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cxnSp>
        <p:nvCxnSpPr>
          <p:cNvPr id="28" name="Connector: Elbow 12">
            <a:extLst>
              <a:ext uri="{FF2B5EF4-FFF2-40B4-BE49-F238E27FC236}">
                <a16:creationId xmlns:a16="http://schemas.microsoft.com/office/drawing/2014/main" id="{8B990B48-9126-96BD-521E-864D2EA063F0}"/>
              </a:ext>
            </a:extLst>
          </p:cNvPr>
          <p:cNvCxnSpPr>
            <a:cxnSpLocks/>
            <a:stCxn id="11" idx="4"/>
          </p:cNvCxnSpPr>
          <p:nvPr/>
        </p:nvCxnSpPr>
        <p:spPr>
          <a:xfrm rot="10800000" flipH="1" flipV="1">
            <a:off x="622349" y="3713265"/>
            <a:ext cx="31805" cy="1456751"/>
          </a:xfrm>
          <a:prstGeom prst="bentConnector3">
            <a:avLst>
              <a:gd name="adj1" fmla="val -1057994"/>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grpSp>
        <p:nvGrpSpPr>
          <p:cNvPr id="29" name="Group 10">
            <a:extLst>
              <a:ext uri="{FF2B5EF4-FFF2-40B4-BE49-F238E27FC236}">
                <a16:creationId xmlns:a16="http://schemas.microsoft.com/office/drawing/2014/main" id="{F6351563-331D-8814-CDDB-71D9A532F431}"/>
              </a:ext>
            </a:extLst>
          </p:cNvPr>
          <p:cNvGrpSpPr/>
          <p:nvPr/>
        </p:nvGrpSpPr>
        <p:grpSpPr>
          <a:xfrm>
            <a:off x="2881655" y="1402079"/>
            <a:ext cx="8687997" cy="2362857"/>
            <a:chOff x="2671343" y="1138383"/>
            <a:chExt cx="9029700" cy="2504632"/>
          </a:xfrm>
        </p:grpSpPr>
        <p:pic>
          <p:nvPicPr>
            <p:cNvPr id="30" name="Picture 8">
              <a:extLst>
                <a:ext uri="{FF2B5EF4-FFF2-40B4-BE49-F238E27FC236}">
                  <a16:creationId xmlns:a16="http://schemas.microsoft.com/office/drawing/2014/main" id="{F266F895-BE38-796B-05F7-1F049F5E3072}"/>
                </a:ext>
              </a:extLst>
            </p:cNvPr>
            <p:cNvPicPr>
              <a:picLocks noChangeAspect="1"/>
            </p:cNvPicPr>
            <p:nvPr/>
          </p:nvPicPr>
          <p:blipFill>
            <a:blip r:embed="rId5"/>
            <a:stretch>
              <a:fillRect/>
            </a:stretch>
          </p:blipFill>
          <p:spPr>
            <a:xfrm>
              <a:off x="2671343" y="1138383"/>
              <a:ext cx="9029700" cy="2504632"/>
            </a:xfrm>
            <a:prstGeom prst="rect">
              <a:avLst/>
            </a:prstGeom>
            <a:ln>
              <a:solidFill>
                <a:schemeClr val="tx1"/>
              </a:solidFill>
            </a:ln>
          </p:spPr>
        </p:pic>
        <p:sp>
          <p:nvSpPr>
            <p:cNvPr id="31" name="Rectangle 15">
              <a:extLst>
                <a:ext uri="{FF2B5EF4-FFF2-40B4-BE49-F238E27FC236}">
                  <a16:creationId xmlns:a16="http://schemas.microsoft.com/office/drawing/2014/main" id="{4448E86A-989D-B0A4-0EA9-CAC17360AF31}"/>
                </a:ext>
              </a:extLst>
            </p:cNvPr>
            <p:cNvSpPr/>
            <p:nvPr/>
          </p:nvSpPr>
          <p:spPr>
            <a:xfrm flipH="1">
              <a:off x="2793594" y="1223158"/>
              <a:ext cx="8835379" cy="2205842"/>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mn-cs"/>
              </a:endParaRPr>
            </a:p>
          </p:txBody>
        </p:sp>
        <p:sp>
          <p:nvSpPr>
            <p:cNvPr id="32" name="TextBox 16">
              <a:extLst>
                <a:ext uri="{FF2B5EF4-FFF2-40B4-BE49-F238E27FC236}">
                  <a16:creationId xmlns:a16="http://schemas.microsoft.com/office/drawing/2014/main" id="{81A1A368-2CF5-906F-B606-8A0936BF52B7}"/>
                </a:ext>
              </a:extLst>
            </p:cNvPr>
            <p:cNvSpPr txBox="1"/>
            <p:nvPr/>
          </p:nvSpPr>
          <p:spPr>
            <a:xfrm>
              <a:off x="11176126" y="2982010"/>
              <a:ext cx="28486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a:ln>
                    <a:noFill/>
                  </a:ln>
                  <a:solidFill>
                    <a:srgbClr val="E20000"/>
                  </a:solidFill>
                  <a:effectLst/>
                  <a:uLnTx/>
                  <a:uFillTx/>
                  <a:latin typeface="Arial"/>
                  <a:ea typeface="+mn-ea"/>
                  <a:cs typeface="+mn-cs"/>
                </a:rPr>
                <a:t>4</a:t>
              </a:r>
              <a:endParaRPr kumimoji="0" lang="es-ES" sz="2000" b="1" i="0" u="none" strike="noStrike" kern="1200" cap="none" spc="0" normalizeH="0" baseline="0" noProof="0">
                <a:ln>
                  <a:noFill/>
                </a:ln>
                <a:solidFill>
                  <a:srgbClr val="E20000"/>
                </a:solidFill>
                <a:effectLst/>
                <a:uLnTx/>
                <a:uFillTx/>
                <a:latin typeface="Arial"/>
                <a:ea typeface="+mn-ea"/>
                <a:cs typeface="+mn-cs"/>
              </a:endParaRPr>
            </a:p>
          </p:txBody>
        </p:sp>
      </p:grpSp>
      <p:sp>
        <p:nvSpPr>
          <p:cNvPr id="33" name="Rectangle: Rounded Corners 36">
            <a:extLst>
              <a:ext uri="{FF2B5EF4-FFF2-40B4-BE49-F238E27FC236}">
                <a16:creationId xmlns:a16="http://schemas.microsoft.com/office/drawing/2014/main" id="{6E8BB304-08BD-B271-8C18-CDF48F507BF2}"/>
              </a:ext>
            </a:extLst>
          </p:cNvPr>
          <p:cNvSpPr/>
          <p:nvPr/>
        </p:nvSpPr>
        <p:spPr>
          <a:xfrm>
            <a:off x="572785" y="1133960"/>
            <a:ext cx="2444073"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Caso entrada de </a:t>
            </a:r>
            <a:r>
              <a:rPr lang="en-GB" sz="1400" b="1" dirty="0" err="1">
                <a:solidFill>
                  <a:schemeClr val="tx1"/>
                </a:solidFill>
                <a:latin typeface="Santander Text" panose="020B0504020201020104" pitchFamily="34" charset="0"/>
              </a:rPr>
              <a:t>mercancías</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1148816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8610600" y="6356350"/>
            <a:ext cx="2743200" cy="365125"/>
          </a:xfrm>
        </p:spPr>
        <p:txBody>
          <a:body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7</a:t>
            </a:fld>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Factura contra </a:t>
            </a:r>
            <a:r>
              <a:rPr lang="en-GB" sz="3200" dirty="0" err="1">
                <a:latin typeface="Santander Text" panose="020B0504020201020104" pitchFamily="34" charset="0"/>
              </a:rPr>
              <a:t>pedido</a:t>
            </a:r>
            <a:endParaRPr lang="en-GB" sz="3200" dirty="0">
              <a:latin typeface="Santander Text" panose="020B0504020201020104" pitchFamily="34" charset="0"/>
            </a:endParaRPr>
          </a:p>
        </p:txBody>
      </p:sp>
      <p:sp>
        <p:nvSpPr>
          <p:cNvPr id="6" name="Rectangle: Rounded Corners 5">
            <a:extLst>
              <a:ext uri="{FF2B5EF4-FFF2-40B4-BE49-F238E27FC236}">
                <a16:creationId xmlns:a16="http://schemas.microsoft.com/office/drawing/2014/main" id="{7059D633-B2C1-7264-CE3C-719604373B8C}"/>
              </a:ext>
            </a:extLst>
          </p:cNvPr>
          <p:cNvSpPr/>
          <p:nvPr/>
        </p:nvSpPr>
        <p:spPr>
          <a:xfrm>
            <a:off x="677356" y="3253494"/>
            <a:ext cx="4678130" cy="3256908"/>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45EEA18-D9AA-82A3-64F1-B04AF3CDE3E0}"/>
              </a:ext>
            </a:extLst>
          </p:cNvPr>
          <p:cNvSpPr/>
          <p:nvPr/>
        </p:nvSpPr>
        <p:spPr>
          <a:xfrm flipH="1">
            <a:off x="708821" y="2425174"/>
            <a:ext cx="2307600"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rPr>
              <a:t>IVA</a:t>
            </a:r>
            <a:endParaRPr kumimoji="0" lang="en-US" sz="1800" b="1" i="0" u="none" strike="noStrike" kern="1200" cap="none" spc="0" normalizeH="0" baseline="0" noProof="0" dirty="0">
              <a:ln>
                <a:noFill/>
              </a:ln>
              <a:solidFill>
                <a:prstClr val="black"/>
              </a:solidFill>
              <a:effectLst/>
              <a:uLnTx/>
              <a:uFillTx/>
              <a:latin typeface="Santander Text" panose="020B0504020201020104" pitchFamily="34" charset="0"/>
            </a:endParaRPr>
          </a:p>
        </p:txBody>
      </p:sp>
      <p:sp>
        <p:nvSpPr>
          <p:cNvPr id="9" name="CuadroTexto 5">
            <a:extLst>
              <a:ext uri="{FF2B5EF4-FFF2-40B4-BE49-F238E27FC236}">
                <a16:creationId xmlns:a16="http://schemas.microsoft.com/office/drawing/2014/main" id="{B28BB5B5-ECBE-1FBC-77B0-F7EE8921BD9B}"/>
              </a:ext>
            </a:extLst>
          </p:cNvPr>
          <p:cNvSpPr txBox="1"/>
          <p:nvPr/>
        </p:nvSpPr>
        <p:spPr>
          <a:xfrm>
            <a:off x="1354335" y="3502720"/>
            <a:ext cx="3463160" cy="288284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ID de IVA del Proveedor: </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El proveedor debe especificar su CIF en este campo; si el proveedor configura su CIF desde su perfil, siempre que cree su factura, se lo traerá por defecto. </a:t>
            </a:r>
          </a:p>
          <a:p>
            <a:pPr marL="0" marR="0" lvl="0" indent="0" algn="just" defTabSz="914400" rtl="0" eaLnBrk="1" fontAlgn="auto" latinLnBrk="0" hangingPunct="1">
              <a:lnSpc>
                <a:spcPct val="100000"/>
              </a:lnSpc>
              <a:spcBef>
                <a:spcPts val="1000"/>
              </a:spcBef>
              <a:spcAft>
                <a:spcPts val="1000"/>
              </a:spcAft>
              <a:buClrTx/>
              <a:buSzTx/>
              <a:buFontTx/>
              <a:buNone/>
              <a:tabLst/>
              <a:defRPr/>
            </a:pPr>
            <a:endParaRPr kumimoji="0" lang="es-ES" sz="6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1000"/>
              </a:spcBef>
              <a:spcAft>
                <a:spcPts val="100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ID de IVA del cliente:</a:t>
            </a:r>
            <a:r>
              <a:rPr kumimoji="0" lang="es-ES" sz="1400" b="0" i="0" u="none" strike="noStrike" kern="1200" cap="none" spc="0" normalizeH="0" baseline="0" noProof="0" dirty="0">
                <a:ln>
                  <a:noFill/>
                </a:ln>
                <a:solidFill>
                  <a:prstClr val="black"/>
                </a:solidFill>
                <a:effectLst/>
                <a:uLnTx/>
                <a:uFillTx/>
                <a:latin typeface="Santander Text" panose="020B0504020201020104" pitchFamily="34" charset="0"/>
                <a:ea typeface="Times New Roman" panose="02020603050405020304" pitchFamily="18" charset="0"/>
                <a:cs typeface="Times New Roman" panose="02020603050405020304" pitchFamily="18" charset="0"/>
              </a:rPr>
              <a:t> El proveedor debe especificar el CIF del cliente (Grupo Santander) en este campo. Si está incluido en la dirección del cliente se completará también por defecto</a:t>
            </a:r>
            <a:r>
              <a:rPr kumimoji="0" lang="es-ES" sz="16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a:t>
            </a:r>
            <a:endParaRPr kumimoji="0" lang="pt-BR"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10" name="Oval 97">
            <a:extLst>
              <a:ext uri="{FF2B5EF4-FFF2-40B4-BE49-F238E27FC236}">
                <a16:creationId xmlns:a16="http://schemas.microsoft.com/office/drawing/2014/main" id="{91821FF4-3E36-854B-B6B5-0EAFD3A8A632}"/>
              </a:ext>
            </a:extLst>
          </p:cNvPr>
          <p:cNvSpPr/>
          <p:nvPr/>
        </p:nvSpPr>
        <p:spPr>
          <a:xfrm>
            <a:off x="959080" y="5164769"/>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s-ES" sz="1500" b="1" kern="0" dirty="0">
                <a:solidFill>
                  <a:prstClr val="white"/>
                </a:solidFill>
                <a:latin typeface="Arial" panose="020B0604020202020204" pitchFamily="34" charset="0"/>
                <a:cs typeface="Arial" panose="020B0604020202020204" pitchFamily="34" charset="0"/>
              </a:rPr>
              <a:t>6</a:t>
            </a:r>
            <a:endPar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Oval 97">
            <a:extLst>
              <a:ext uri="{FF2B5EF4-FFF2-40B4-BE49-F238E27FC236}">
                <a16:creationId xmlns:a16="http://schemas.microsoft.com/office/drawing/2014/main" id="{A6DB8074-4B7D-2630-E962-85983B9DFA72}"/>
              </a:ext>
            </a:extLst>
          </p:cNvPr>
          <p:cNvSpPr/>
          <p:nvPr/>
        </p:nvSpPr>
        <p:spPr>
          <a:xfrm>
            <a:off x="959081" y="348632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lang="es-ES" sz="1500" b="1" kern="0" dirty="0">
                <a:solidFill>
                  <a:prstClr val="white"/>
                </a:solidFill>
                <a:latin typeface="Arial" panose="020B0604020202020204" pitchFamily="34" charset="0"/>
                <a:cs typeface="Arial" panose="020B0604020202020204" pitchFamily="34" charset="0"/>
              </a:rPr>
              <a:t>5</a:t>
            </a:r>
            <a:endPar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13" name="Connector: Elbow 12">
            <a:extLst>
              <a:ext uri="{FF2B5EF4-FFF2-40B4-BE49-F238E27FC236}">
                <a16:creationId xmlns:a16="http://schemas.microsoft.com/office/drawing/2014/main" id="{2A89048F-29D5-2471-4CF2-AB575E643662}"/>
              </a:ext>
            </a:extLst>
          </p:cNvPr>
          <p:cNvCxnSpPr>
            <a:cxnSpLocks/>
            <a:stCxn id="7" idx="4"/>
            <a:endCxn id="6" idx="1"/>
          </p:cNvCxnSpPr>
          <p:nvPr/>
        </p:nvCxnSpPr>
        <p:spPr>
          <a:xfrm rot="10800000" flipV="1">
            <a:off x="677356" y="3070082"/>
            <a:ext cx="139360" cy="1811865"/>
          </a:xfrm>
          <a:prstGeom prst="bentConnector3">
            <a:avLst>
              <a:gd name="adj1" fmla="val 264036"/>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pic>
        <p:nvPicPr>
          <p:cNvPr id="14" name="Picture 2">
            <a:extLst>
              <a:ext uri="{FF2B5EF4-FFF2-40B4-BE49-F238E27FC236}">
                <a16:creationId xmlns:a16="http://schemas.microsoft.com/office/drawing/2014/main" id="{1BC25E4F-D6C7-392D-8424-25BC7EE4311C}"/>
              </a:ext>
            </a:extLst>
          </p:cNvPr>
          <p:cNvPicPr>
            <a:picLocks noChangeAspect="1"/>
          </p:cNvPicPr>
          <p:nvPr/>
        </p:nvPicPr>
        <p:blipFill rotWithShape="1">
          <a:blip r:embed="rId4"/>
          <a:srcRect t="-567"/>
          <a:stretch/>
        </p:blipFill>
        <p:spPr>
          <a:xfrm>
            <a:off x="5736342" y="783771"/>
            <a:ext cx="6023611" cy="5742447"/>
          </a:xfrm>
          <a:prstGeom prst="rect">
            <a:avLst/>
          </a:prstGeom>
          <a:ln>
            <a:solidFill>
              <a:schemeClr val="tx1"/>
            </a:solidFill>
          </a:ln>
        </p:spPr>
      </p:pic>
      <p:sp>
        <p:nvSpPr>
          <p:cNvPr id="16" name="Rectangle 14">
            <a:extLst>
              <a:ext uri="{FF2B5EF4-FFF2-40B4-BE49-F238E27FC236}">
                <a16:creationId xmlns:a16="http://schemas.microsoft.com/office/drawing/2014/main" id="{EA8895BF-8709-C187-AA83-CAEC4FF9697B}"/>
              </a:ext>
            </a:extLst>
          </p:cNvPr>
          <p:cNvSpPr/>
          <p:nvPr/>
        </p:nvSpPr>
        <p:spPr>
          <a:xfrm flipH="1">
            <a:off x="5930390" y="3543176"/>
            <a:ext cx="1078625" cy="19080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mn-cs"/>
            </a:endParaRPr>
          </a:p>
        </p:txBody>
      </p:sp>
      <p:sp>
        <p:nvSpPr>
          <p:cNvPr id="17" name="TextBox 15">
            <a:extLst>
              <a:ext uri="{FF2B5EF4-FFF2-40B4-BE49-F238E27FC236}">
                <a16:creationId xmlns:a16="http://schemas.microsoft.com/office/drawing/2014/main" id="{6286E25C-52A8-BEAD-D33C-3509ED5514AB}"/>
              </a:ext>
            </a:extLst>
          </p:cNvPr>
          <p:cNvSpPr txBox="1"/>
          <p:nvPr/>
        </p:nvSpPr>
        <p:spPr>
          <a:xfrm>
            <a:off x="5671269" y="3474034"/>
            <a:ext cx="1808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E20000"/>
                </a:solidFill>
                <a:effectLst/>
                <a:uLnTx/>
                <a:uFillTx/>
                <a:latin typeface="Arial"/>
                <a:ea typeface="+mn-ea"/>
                <a:cs typeface="+mn-cs"/>
              </a:rPr>
              <a:t>5</a:t>
            </a:r>
          </a:p>
        </p:txBody>
      </p:sp>
      <p:sp>
        <p:nvSpPr>
          <p:cNvPr id="18" name="Rectangle 16">
            <a:extLst>
              <a:ext uri="{FF2B5EF4-FFF2-40B4-BE49-F238E27FC236}">
                <a16:creationId xmlns:a16="http://schemas.microsoft.com/office/drawing/2014/main" id="{D03DDC26-6F25-E6CC-4121-7781ECC69D26}"/>
              </a:ext>
            </a:extLst>
          </p:cNvPr>
          <p:cNvSpPr/>
          <p:nvPr/>
        </p:nvSpPr>
        <p:spPr>
          <a:xfrm flipH="1">
            <a:off x="8535429" y="3589973"/>
            <a:ext cx="1231593" cy="19080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Arial"/>
              <a:ea typeface="+mn-ea"/>
              <a:cs typeface="+mn-cs"/>
            </a:endParaRPr>
          </a:p>
        </p:txBody>
      </p:sp>
      <p:sp>
        <p:nvSpPr>
          <p:cNvPr id="19" name="TextBox 18">
            <a:extLst>
              <a:ext uri="{FF2B5EF4-FFF2-40B4-BE49-F238E27FC236}">
                <a16:creationId xmlns:a16="http://schemas.microsoft.com/office/drawing/2014/main" id="{EAD3C901-07FC-2BE3-7FF8-632C2FE630EE}"/>
              </a:ext>
            </a:extLst>
          </p:cNvPr>
          <p:cNvSpPr txBox="1"/>
          <p:nvPr/>
        </p:nvSpPr>
        <p:spPr>
          <a:xfrm>
            <a:off x="8278672" y="3520830"/>
            <a:ext cx="1808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E20000"/>
                </a:solidFill>
                <a:effectLst/>
                <a:uLnTx/>
                <a:uFillTx/>
                <a:latin typeface="Arial"/>
                <a:ea typeface="+mn-ea"/>
                <a:cs typeface="+mn-cs"/>
              </a:rPr>
              <a:t>6</a:t>
            </a:r>
          </a:p>
        </p:txBody>
      </p:sp>
      <p:sp>
        <p:nvSpPr>
          <p:cNvPr id="20" name="Rectangle: Rounded Corners 36">
            <a:extLst>
              <a:ext uri="{FF2B5EF4-FFF2-40B4-BE49-F238E27FC236}">
                <a16:creationId xmlns:a16="http://schemas.microsoft.com/office/drawing/2014/main" id="{B4E27981-3ED6-A4A2-C04E-10A108AA5C4C}"/>
              </a:ext>
            </a:extLst>
          </p:cNvPr>
          <p:cNvSpPr/>
          <p:nvPr/>
        </p:nvSpPr>
        <p:spPr>
          <a:xfrm>
            <a:off x="572785" y="1133960"/>
            <a:ext cx="2444073"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Caso entrada de </a:t>
            </a:r>
            <a:r>
              <a:rPr lang="en-GB" sz="1400" b="1" dirty="0" err="1">
                <a:solidFill>
                  <a:schemeClr val="tx1"/>
                </a:solidFill>
                <a:latin typeface="Santander Text" panose="020B0504020201020104" pitchFamily="34" charset="0"/>
              </a:rPr>
              <a:t>mercancías</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3161366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 name="Text Placeholder 22">
            <a:extLst>
              <a:ext uri="{FF2B5EF4-FFF2-40B4-BE49-F238E27FC236}">
                <a16:creationId xmlns:a16="http://schemas.microsoft.com/office/drawing/2014/main" id="{6D40598A-3FF5-44C0-9C82-A40D2303B915}"/>
              </a:ext>
            </a:extLst>
          </p:cNvPr>
          <p:cNvSpPr txBox="1"/>
          <p:nvPr/>
        </p:nvSpPr>
        <p:spPr>
          <a:xfrm>
            <a:off x="679269" y="1577305"/>
            <a:ext cx="10502537" cy="5280694"/>
          </a:xfrm>
          <a:prstGeom prst="rect">
            <a:avLst/>
          </a:prstGeom>
          <a:noFill/>
          <a:ln cap="flat">
            <a:noFill/>
          </a:ln>
        </p:spPr>
        <p:txBody>
          <a:bodyPr vert="horz" wrap="square" lIns="0" tIns="0" rIns="0" bIns="0" anchor="t" anchorCtr="0" compatLnSpc="1">
            <a:noAutofit/>
          </a:bodyPr>
          <a:lstStyle/>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endParaRPr kumimoji="0" lang="es-ES" sz="1600" b="0" i="0" u="none" strike="noStrike" kern="1200" cap="none" spc="0" normalizeH="0" baseline="0" noProof="0" dirty="0">
              <a:ln>
                <a:noFill/>
              </a:ln>
              <a:solidFill>
                <a:srgbClr val="000000"/>
              </a:solidFill>
              <a:effectLst/>
              <a:uLnTx/>
              <a:uFillTx/>
              <a:latin typeface="Arial"/>
              <a:ea typeface="Roboto" pitchFamily="2"/>
              <a:cs typeface="Calibri" pitchFamily="34"/>
            </a:endParaRP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Puede crear una factura estándar basada en un pedido a partir de un pedido de compra que le haya enviado Grupo Santander a través de Business Network, una vez el banco haya cumplimentado la entrada de mercancías y esté conforme con la información contenida. </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Para más información sobre facturas basadas en un pedido, acceda a su Portal de Proveedores: </a:t>
            </a:r>
            <a:r>
              <a:rPr lang="en-US" sz="1400" b="1" dirty="0">
                <a:solidFill>
                  <a:srgbClr val="000000"/>
                </a:solidFill>
                <a:latin typeface="Santander Text" panose="020B0504020201020104" pitchFamily="34" charset="0"/>
                <a:hlinkClick r:id="rId3"/>
              </a:rPr>
              <a:t>Supplier Information Portal</a:t>
            </a:r>
            <a:endParaRPr lang="en-US" sz="1400" b="1" dirty="0">
              <a:solidFill>
                <a:srgbClr val="000000"/>
              </a:solidFill>
              <a:latin typeface="Santander Text" panose="020B0504020201020104" pitchFamily="34" charset="0"/>
            </a:endParaRP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endParaRPr kumimoji="0" lang="es-ES" sz="1600" b="0" i="0" u="none" strike="noStrike" kern="1200" cap="none" spc="0" normalizeH="0" baseline="0" noProof="0" dirty="0">
              <a:ln>
                <a:noFill/>
              </a:ln>
              <a:solidFill>
                <a:srgbClr val="000000"/>
              </a:solidFill>
              <a:effectLst/>
              <a:uLnTx/>
              <a:uFillTx/>
              <a:latin typeface="Arial"/>
              <a:ea typeface="Roboto" pitchFamily="2"/>
              <a:cs typeface="Calibri" pitchFamily="34"/>
            </a:endParaRPr>
          </a:p>
        </p:txBody>
      </p:sp>
      <p:sp>
        <p:nvSpPr>
          <p:cNvPr id="3" name="Slide Number Placeholder 2">
            <a:extLst>
              <a:ext uri="{FF2B5EF4-FFF2-40B4-BE49-F238E27FC236}">
                <a16:creationId xmlns:a16="http://schemas.microsoft.com/office/drawing/2014/main" id="{28534E7A-77F5-8CB4-5A57-3FF44317ABEB}"/>
              </a:ext>
            </a:extLst>
          </p:cNvPr>
          <p:cNvSpPr txBox="1">
            <a:spLocks/>
          </p:cNvSpPr>
          <p:nvPr/>
        </p:nvSpPr>
        <p:spPr>
          <a:xfrm>
            <a:off x="8610600" y="6356350"/>
            <a:ext cx="2743200" cy="365125"/>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C0D97B6-E32F-4D7D-B839-7C3B51F2640F}" type="slidenum">
              <a:rPr lang="es-ES" sz="1200" smtClean="0">
                <a:solidFill>
                  <a:prstClr val="black">
                    <a:tint val="75000"/>
                  </a:prstClr>
                </a:solidFill>
                <a:latin typeface="Calibri" panose="020F0502020204030204" pitchFamily="34" charset="0"/>
                <a:cs typeface="Calibri" panose="020F0502020204030204" pitchFamily="34" charset="0"/>
              </a:rPr>
              <a:pPr algn="r"/>
              <a:t>8</a:t>
            </a:fld>
            <a:endParaRPr lang="es-ES" sz="1200" dirty="0">
              <a:solidFill>
                <a:prstClr val="black">
                  <a:tint val="75000"/>
                </a:prstClr>
              </a:solidFill>
              <a:latin typeface="Calibri" panose="020F0502020204030204" pitchFamily="34" charset="0"/>
              <a:cs typeface="Calibri" panose="020F0502020204030204" pitchFamily="34" charset="0"/>
            </a:endParaRPr>
          </a:p>
        </p:txBody>
      </p:sp>
      <p:pic>
        <p:nvPicPr>
          <p:cNvPr id="14" name="Picture 27" descr="A picture containing drawing&#10;&#10;Description automatically generated">
            <a:extLst>
              <a:ext uri="{FF2B5EF4-FFF2-40B4-BE49-F238E27FC236}">
                <a16:creationId xmlns:a16="http://schemas.microsoft.com/office/drawing/2014/main" id="{903023CF-DF5D-BE1E-E1F8-C819A9D2640D}"/>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17" name="Rectangle: Rounded Corners 22">
            <a:extLst>
              <a:ext uri="{FF2B5EF4-FFF2-40B4-BE49-F238E27FC236}">
                <a16:creationId xmlns:a16="http://schemas.microsoft.com/office/drawing/2014/main" id="{5906202B-B88E-98D8-0376-9FA1A3AE2AA8}"/>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Factura contra </a:t>
            </a:r>
            <a:r>
              <a:rPr lang="en-GB" sz="3200" dirty="0" err="1">
                <a:latin typeface="Santander Text" panose="020B0504020201020104" pitchFamily="34" charset="0"/>
              </a:rPr>
              <a:t>pedido</a:t>
            </a:r>
            <a:endParaRPr lang="en-GB" sz="3200" dirty="0">
              <a:latin typeface="Santander Text" panose="020B0504020201020104" pitchFamily="34" charset="0"/>
            </a:endParaRPr>
          </a:p>
        </p:txBody>
      </p:sp>
      <p:sp>
        <p:nvSpPr>
          <p:cNvPr id="22" name="Rectangle: Rounded Corners 36">
            <a:extLst>
              <a:ext uri="{FF2B5EF4-FFF2-40B4-BE49-F238E27FC236}">
                <a16:creationId xmlns:a16="http://schemas.microsoft.com/office/drawing/2014/main" id="{89266E31-1FE9-D241-1DC7-CB8722998DB5}"/>
              </a:ext>
            </a:extLst>
          </p:cNvPr>
          <p:cNvSpPr/>
          <p:nvPr/>
        </p:nvSpPr>
        <p:spPr>
          <a:xfrm>
            <a:off x="572785" y="1133960"/>
            <a:ext cx="2444073"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Caso entrada de </a:t>
            </a:r>
            <a:r>
              <a:rPr lang="en-GB" sz="1400" b="1" dirty="0" err="1">
                <a:solidFill>
                  <a:schemeClr val="tx1"/>
                </a:solidFill>
                <a:latin typeface="Santander Text" panose="020B0504020201020104" pitchFamily="34" charset="0"/>
              </a:rPr>
              <a:t>mercancías</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3317450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3" name="TextBox 22">
            <a:extLst>
              <a:ext uri="{FF2B5EF4-FFF2-40B4-BE49-F238E27FC236}">
                <a16:creationId xmlns:a16="http://schemas.microsoft.com/office/drawing/2014/main" id="{CBF4E8BA-8624-4134-8501-A6D613CF916E}"/>
              </a:ext>
            </a:extLst>
          </p:cNvPr>
          <p:cNvSpPr txBox="1"/>
          <p:nvPr/>
        </p:nvSpPr>
        <p:spPr>
          <a:xfrm>
            <a:off x="572786" y="1227353"/>
            <a:ext cx="10629716" cy="1938992"/>
          </a:xfrm>
          <a:prstGeom prst="rect">
            <a:avLst/>
          </a:prstGeom>
          <a:noFill/>
        </p:spPr>
        <p:txBody>
          <a:bodyPr wrap="square">
            <a:spAutoFit/>
          </a:bodyPr>
          <a:lstStyle/>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endParaRPr kumimoji="0" lang="es-ES" sz="1600" b="0" i="0" u="none" strike="noStrike" kern="1200" cap="none" spc="0" normalizeH="0" baseline="0" noProof="0" dirty="0">
              <a:ln>
                <a:noFill/>
              </a:ln>
              <a:solidFill>
                <a:srgbClr val="000000"/>
              </a:solidFill>
              <a:effectLst/>
              <a:uLnTx/>
              <a:uFillTx/>
              <a:latin typeface="Arial"/>
              <a:ea typeface="Roboto" pitchFamily="2"/>
              <a:cs typeface="Calibri" pitchFamily="34"/>
            </a:endParaRP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Para crear una </a:t>
            </a:r>
            <a:r>
              <a:rPr kumimoji="0" lang="es-ES" sz="1400" b="1"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factura contra un pedido de entrega de servicios</a:t>
            </a:r>
            <a:r>
              <a:rPr kumimoji="0" lang="es-ES" sz="1400" b="0" i="0" u="none" strike="noStrike" kern="1200" cap="none" spc="0" normalizeH="0" baseline="0" noProof="0" dirty="0">
                <a:ln>
                  <a:noFill/>
                </a:ln>
                <a:solidFill>
                  <a:srgbClr val="000000"/>
                </a:solidFill>
                <a:effectLst/>
                <a:uLnTx/>
                <a:uFillTx/>
                <a:latin typeface="Santander Text" panose="020B0504020201020104" pitchFamily="34" charset="0"/>
                <a:ea typeface="Roboto" pitchFamily="2"/>
                <a:cs typeface="Calibri" pitchFamily="34"/>
              </a:rPr>
              <a:t>, realice una de las acciones siguientes desde la pantalla de inicio / Home:</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lang="es-ES" sz="1400" dirty="0">
                <a:solidFill>
                  <a:srgbClr val="000000"/>
                </a:solidFill>
                <a:highlight>
                  <a:srgbClr val="FFFFFF"/>
                </a:highlight>
                <a:latin typeface="Santander Text" panose="020B0504020201020104" pitchFamily="34" charset="0"/>
                <a:ea typeface="Roboto" pitchFamily="2"/>
                <a:cs typeface="Calibri" pitchFamily="34"/>
              </a:rPr>
              <a:t>Se</a:t>
            </a:r>
            <a:r>
              <a:rPr kumimoji="0" lang="es-ES" sz="1400" b="0" i="0" u="none" strike="noStrike" kern="1200" cap="none" spc="0" normalizeH="0" baseline="0" noProof="0" dirty="0" err="1">
                <a:ln>
                  <a:noFill/>
                </a:ln>
                <a:solidFill>
                  <a:srgbClr val="000000"/>
                </a:solidFill>
                <a:effectLst/>
                <a:highlight>
                  <a:srgbClr val="FFFFFF"/>
                </a:highlight>
                <a:uLnTx/>
                <a:uFillTx/>
                <a:latin typeface="Santander Text" panose="020B0504020201020104" pitchFamily="34" charset="0"/>
                <a:ea typeface="Roboto" pitchFamily="2"/>
                <a:cs typeface="Calibri" pitchFamily="34"/>
              </a:rPr>
              <a:t>leccione</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Pedidos &gt; Pedidos de compra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o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Pedidos &gt; Pedidos y órdenes de entrega</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 y, a continuación, seleccione el botón de opción situado junto al pedido de compra para seleccionar el pedido y, a continuación, seleccione </a:t>
            </a:r>
            <a:r>
              <a:rPr kumimoji="0" lang="es-ES" sz="1400" b="1"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Crear factura &gt; Factura estándar </a:t>
            </a: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en la parte inferior de la página.</a:t>
            </a:r>
          </a:p>
          <a:p>
            <a:pPr marL="0" marR="0" lvl="0" indent="0" algn="just" defTabSz="457200" rtl="0" eaLnBrk="1" fontAlgn="auto" latinLnBrk="0" hangingPunct="1">
              <a:lnSpc>
                <a:spcPct val="90000"/>
              </a:lnSpc>
              <a:spcBef>
                <a:spcPts val="600"/>
              </a:spcBef>
              <a:spcAft>
                <a:spcPts val="600"/>
              </a:spcAft>
              <a:buClrTx/>
              <a:buSzTx/>
              <a:buFontTx/>
              <a:buNone/>
              <a:tabLst/>
              <a:defRPr sz="1800" b="0" i="0" u="none" strike="noStrike" kern="0" cap="none" spc="0" baseline="0">
                <a:solidFill>
                  <a:srgbClr val="000000"/>
                </a:solidFill>
                <a:uFillTx/>
              </a:defRPr>
            </a:pPr>
            <a:r>
              <a:rPr kumimoji="0" lang="es-ES" sz="1400" b="0" i="0" u="none" strike="noStrike" kern="1200" cap="none" spc="0" normalizeH="0" baseline="0" noProof="0" dirty="0">
                <a:ln>
                  <a:noFill/>
                </a:ln>
                <a:solidFill>
                  <a:srgbClr val="000000"/>
                </a:solidFill>
                <a:effectLst/>
                <a:highlight>
                  <a:srgbClr val="FFFFFF"/>
                </a:highlight>
                <a:uLnTx/>
                <a:uFillTx/>
                <a:latin typeface="Santander Text" panose="020B0504020201020104" pitchFamily="34" charset="0"/>
                <a:ea typeface="Roboto" pitchFamily="2"/>
                <a:cs typeface="Calibri" pitchFamily="34"/>
              </a:rPr>
              <a:t>En las siguientes diapositivas se presenta un ejemplo de factura desde Business Network como las que tendrá que realizar para los servicios prestados al Grupo Santander. </a:t>
            </a:r>
          </a:p>
        </p:txBody>
      </p:sp>
      <p:pic>
        <p:nvPicPr>
          <p:cNvPr id="3" name="Picture 27" descr="A picture containing drawing&#10;&#10;Description automatically generated">
            <a:extLst>
              <a:ext uri="{FF2B5EF4-FFF2-40B4-BE49-F238E27FC236}">
                <a16:creationId xmlns:a16="http://schemas.microsoft.com/office/drawing/2014/main" id="{085AC0CA-871B-CE5E-0B4F-B5A516C3B9E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Slide Number Placeholder 2">
            <a:extLst>
              <a:ext uri="{FF2B5EF4-FFF2-40B4-BE49-F238E27FC236}">
                <a16:creationId xmlns:a16="http://schemas.microsoft.com/office/drawing/2014/main" id="{7FD7A334-1F55-FEC0-9BBA-BB01176179AD}"/>
              </a:ext>
            </a:extLst>
          </p:cNvPr>
          <p:cNvSpPr>
            <a:spLocks noGrp="1"/>
          </p:cNvSpPr>
          <p:nvPr>
            <p:ph type="sldNum" sz="quarter" idx="12"/>
          </p:nvPr>
        </p:nvSpPr>
        <p:spPr>
          <a:xfrm>
            <a:off x="0" y="0"/>
            <a:ext cx="0" cy="0"/>
          </a:xfr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s-ES" sz="1200" dirty="0">
              <a:solidFill>
                <a:prstClr val="black">
                  <a:tint val="75000"/>
                </a:prstClr>
              </a:solidFill>
              <a:latin typeface="Calibri" panose="020F0502020204030204" pitchFamily="34" charset="0"/>
              <a:cs typeface="Calibri" panose="020F0502020204030204" pitchFamily="34" charset="0"/>
            </a:endParaRPr>
          </a:p>
        </p:txBody>
      </p:sp>
      <p:sp>
        <p:nvSpPr>
          <p:cNvPr id="2" name="Rectangle: Rounded Corners 22">
            <a:extLst>
              <a:ext uri="{FF2B5EF4-FFF2-40B4-BE49-F238E27FC236}">
                <a16:creationId xmlns:a16="http://schemas.microsoft.com/office/drawing/2014/main" id="{A632E521-9853-C64A-3A86-67FC032FC2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a:latin typeface="Santander Text" panose="020B0504020201020104" pitchFamily="34" charset="0"/>
              </a:rPr>
              <a:t>Factura contra </a:t>
            </a:r>
            <a:r>
              <a:rPr lang="en-GB" sz="3200" dirty="0" err="1">
                <a:latin typeface="Santander Text" panose="020B0504020201020104" pitchFamily="34" charset="0"/>
              </a:rPr>
              <a:t>pedido</a:t>
            </a:r>
            <a:endParaRPr lang="en-GB" sz="3200" dirty="0">
              <a:latin typeface="Santander Text" panose="020B0504020201020104" pitchFamily="34" charset="0"/>
            </a:endParaRPr>
          </a:p>
        </p:txBody>
      </p:sp>
      <p:sp>
        <p:nvSpPr>
          <p:cNvPr id="10" name="Rectangle: Rounded Corners 36">
            <a:extLst>
              <a:ext uri="{FF2B5EF4-FFF2-40B4-BE49-F238E27FC236}">
                <a16:creationId xmlns:a16="http://schemas.microsoft.com/office/drawing/2014/main" id="{32D52BDF-EA06-DD1F-2482-7823BC05904E}"/>
              </a:ext>
            </a:extLst>
          </p:cNvPr>
          <p:cNvSpPr/>
          <p:nvPr/>
        </p:nvSpPr>
        <p:spPr>
          <a:xfrm>
            <a:off x="572785" y="1133960"/>
            <a:ext cx="2444073"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solidFill>
                  <a:schemeClr val="tx1"/>
                </a:solidFill>
                <a:latin typeface="Santander Text" panose="020B0504020201020104" pitchFamily="34" charset="0"/>
              </a:rPr>
              <a:t>Caso </a:t>
            </a:r>
            <a:r>
              <a:rPr lang="en-GB" sz="1400" b="1" dirty="0" err="1">
                <a:solidFill>
                  <a:schemeClr val="tx1"/>
                </a:solidFill>
                <a:latin typeface="Santander Text" panose="020B0504020201020104" pitchFamily="34" charset="0"/>
              </a:rPr>
              <a:t>entrega</a:t>
            </a:r>
            <a:r>
              <a:rPr lang="en-GB" sz="1400" b="1" dirty="0">
                <a:solidFill>
                  <a:schemeClr val="tx1"/>
                </a:solidFill>
                <a:latin typeface="Santander Text" panose="020B0504020201020104" pitchFamily="34" charset="0"/>
              </a:rPr>
              <a:t> de </a:t>
            </a:r>
            <a:r>
              <a:rPr lang="en-GB" sz="1400" b="1" dirty="0" err="1">
                <a:solidFill>
                  <a:schemeClr val="tx1"/>
                </a:solidFill>
                <a:latin typeface="Santander Text" panose="020B0504020201020104" pitchFamily="34" charset="0"/>
              </a:rPr>
              <a:t>servicios</a:t>
            </a:r>
            <a:endParaRPr lang="en-GB" sz="1400" b="1" dirty="0">
              <a:solidFill>
                <a:schemeClr val="tx1"/>
              </a:solidFill>
              <a:latin typeface="Santander Text" panose="020B0504020201020104" pitchFamily="34" charset="0"/>
            </a:endParaRPr>
          </a:p>
        </p:txBody>
      </p:sp>
      <p:grpSp>
        <p:nvGrpSpPr>
          <p:cNvPr id="7" name="Group 27">
            <a:extLst>
              <a:ext uri="{FF2B5EF4-FFF2-40B4-BE49-F238E27FC236}">
                <a16:creationId xmlns:a16="http://schemas.microsoft.com/office/drawing/2014/main" id="{AE76F3B6-27DD-1F18-27EE-2B28C42FBDAD}"/>
              </a:ext>
            </a:extLst>
          </p:cNvPr>
          <p:cNvGrpSpPr/>
          <p:nvPr/>
        </p:nvGrpSpPr>
        <p:grpSpPr>
          <a:xfrm>
            <a:off x="572785" y="3429000"/>
            <a:ext cx="4537269" cy="1634736"/>
            <a:chOff x="5424617" y="2823651"/>
            <a:chExt cx="6423869" cy="2319482"/>
          </a:xfrm>
        </p:grpSpPr>
        <p:pic>
          <p:nvPicPr>
            <p:cNvPr id="9" name="Picture 23">
              <a:extLst>
                <a:ext uri="{FF2B5EF4-FFF2-40B4-BE49-F238E27FC236}">
                  <a16:creationId xmlns:a16="http://schemas.microsoft.com/office/drawing/2014/main" id="{6EACEB41-86DA-7FA4-C7E0-95158E097EC6}"/>
                </a:ext>
              </a:extLst>
            </p:cNvPr>
            <p:cNvPicPr>
              <a:picLocks noChangeAspect="1"/>
            </p:cNvPicPr>
            <p:nvPr/>
          </p:nvPicPr>
          <p:blipFill rotWithShape="1">
            <a:blip r:embed="rId4"/>
            <a:srcRect b="12641"/>
            <a:stretch/>
          </p:blipFill>
          <p:spPr>
            <a:xfrm>
              <a:off x="5424617" y="2823651"/>
              <a:ext cx="6423869" cy="2319482"/>
            </a:xfrm>
            <a:prstGeom prst="rect">
              <a:avLst/>
            </a:prstGeom>
            <a:ln>
              <a:solidFill>
                <a:schemeClr val="tx1"/>
              </a:solidFill>
            </a:ln>
          </p:spPr>
        </p:pic>
        <p:sp>
          <p:nvSpPr>
            <p:cNvPr id="12" name="Rectangle 25">
              <a:extLst>
                <a:ext uri="{FF2B5EF4-FFF2-40B4-BE49-F238E27FC236}">
                  <a16:creationId xmlns:a16="http://schemas.microsoft.com/office/drawing/2014/main" id="{9FDF1B26-38D2-4098-1FE2-A26643919606}"/>
                </a:ext>
              </a:extLst>
            </p:cNvPr>
            <p:cNvSpPr/>
            <p:nvPr/>
          </p:nvSpPr>
          <p:spPr>
            <a:xfrm flipH="1">
              <a:off x="7083663" y="2845685"/>
              <a:ext cx="1190005" cy="51446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3" name="Rectangle 26">
              <a:extLst>
                <a:ext uri="{FF2B5EF4-FFF2-40B4-BE49-F238E27FC236}">
                  <a16:creationId xmlns:a16="http://schemas.microsoft.com/office/drawing/2014/main" id="{DDB32F50-A741-64C6-B4BA-C29CCABD8098}"/>
                </a:ext>
              </a:extLst>
            </p:cNvPr>
            <p:cNvSpPr/>
            <p:nvPr/>
          </p:nvSpPr>
          <p:spPr>
            <a:xfrm flipH="1">
              <a:off x="7334302" y="3925381"/>
              <a:ext cx="1809697" cy="51446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grpSp>
      <p:pic>
        <p:nvPicPr>
          <p:cNvPr id="14" name="Picture 7">
            <a:extLst>
              <a:ext uri="{FF2B5EF4-FFF2-40B4-BE49-F238E27FC236}">
                <a16:creationId xmlns:a16="http://schemas.microsoft.com/office/drawing/2014/main" id="{6AF14CA9-DB4E-E9BE-AEA5-31E7A4ADFC63}"/>
              </a:ext>
            </a:extLst>
          </p:cNvPr>
          <p:cNvPicPr>
            <a:picLocks noChangeAspect="1"/>
          </p:cNvPicPr>
          <p:nvPr/>
        </p:nvPicPr>
        <p:blipFill rotWithShape="1">
          <a:blip r:embed="rId5"/>
          <a:srcRect t="39858"/>
          <a:stretch/>
        </p:blipFill>
        <p:spPr>
          <a:xfrm>
            <a:off x="3608035" y="3691656"/>
            <a:ext cx="6662343" cy="2697048"/>
          </a:xfrm>
          <a:prstGeom prst="rect">
            <a:avLst/>
          </a:prstGeom>
          <a:ln>
            <a:solidFill>
              <a:schemeClr val="tx1"/>
            </a:solidFill>
          </a:ln>
        </p:spPr>
      </p:pic>
      <p:sp>
        <p:nvSpPr>
          <p:cNvPr id="17" name="TextBox 25">
            <a:extLst>
              <a:ext uri="{FF2B5EF4-FFF2-40B4-BE49-F238E27FC236}">
                <a16:creationId xmlns:a16="http://schemas.microsoft.com/office/drawing/2014/main" id="{5EE5D82B-758E-8DBB-1200-608BA83CDEF8}"/>
              </a:ext>
            </a:extLst>
          </p:cNvPr>
          <p:cNvSpPr txBox="1"/>
          <p:nvPr/>
        </p:nvSpPr>
        <p:spPr>
          <a:xfrm>
            <a:off x="1461497" y="3460897"/>
            <a:ext cx="6380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dirty="0">
                <a:ln>
                  <a:noFill/>
                </a:ln>
                <a:solidFill>
                  <a:srgbClr val="E20000"/>
                </a:solidFill>
                <a:effectLst/>
                <a:uLnTx/>
                <a:uFillTx/>
                <a:latin typeface="Calibri" panose="020F0502020204030204"/>
                <a:ea typeface="+mn-ea"/>
                <a:cs typeface="+mn-cs"/>
              </a:rPr>
              <a:t>1</a:t>
            </a:r>
            <a:r>
              <a:rPr kumimoji="0" lang="es-ES" sz="1800" b="1" i="0" u="none" strike="noStrike" kern="1200" cap="none" spc="0" normalizeH="0" baseline="0" noProof="0" dirty="0">
                <a:ln>
                  <a:noFill/>
                </a:ln>
                <a:solidFill>
                  <a:srgbClr val="E20000"/>
                </a:solidFill>
                <a:effectLst/>
                <a:uLnTx/>
                <a:uFillTx/>
                <a:latin typeface="Calibri" panose="020F0502020204030204"/>
                <a:ea typeface="+mn-ea"/>
                <a:cs typeface="+mn-cs"/>
              </a:rPr>
              <a:t>.</a:t>
            </a:r>
          </a:p>
        </p:txBody>
      </p:sp>
      <p:sp>
        <p:nvSpPr>
          <p:cNvPr id="18" name="Rectangle 23">
            <a:extLst>
              <a:ext uri="{FF2B5EF4-FFF2-40B4-BE49-F238E27FC236}">
                <a16:creationId xmlns:a16="http://schemas.microsoft.com/office/drawing/2014/main" id="{D05F3DDE-EAB7-E0CC-C2E1-41D7D8E5F348}"/>
              </a:ext>
            </a:extLst>
          </p:cNvPr>
          <p:cNvSpPr/>
          <p:nvPr/>
        </p:nvSpPr>
        <p:spPr>
          <a:xfrm flipH="1">
            <a:off x="3770505" y="4302406"/>
            <a:ext cx="6499871" cy="392733"/>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
        <p:nvSpPr>
          <p:cNvPr id="19" name="TextBox 25">
            <a:extLst>
              <a:ext uri="{FF2B5EF4-FFF2-40B4-BE49-F238E27FC236}">
                <a16:creationId xmlns:a16="http://schemas.microsoft.com/office/drawing/2014/main" id="{5EB2B9DD-A6AB-54C0-744A-3189AAB459B5}"/>
              </a:ext>
            </a:extLst>
          </p:cNvPr>
          <p:cNvSpPr txBox="1"/>
          <p:nvPr/>
        </p:nvSpPr>
        <p:spPr>
          <a:xfrm>
            <a:off x="3702313" y="3986413"/>
            <a:ext cx="6380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b="1" dirty="0">
                <a:solidFill>
                  <a:srgbClr val="E20000"/>
                </a:solidFill>
                <a:latin typeface="Calibri" panose="020F0502020204030204"/>
              </a:rPr>
              <a:t>2</a:t>
            </a:r>
            <a:r>
              <a:rPr kumimoji="0" lang="es-ES" sz="1800" b="1" i="0" u="none" strike="noStrike" kern="1200" cap="none" spc="0" normalizeH="0" baseline="0" noProof="0" dirty="0">
                <a:ln>
                  <a:noFill/>
                </a:ln>
                <a:solidFill>
                  <a:srgbClr val="E20000"/>
                </a:solidFill>
                <a:effectLst/>
                <a:uLnTx/>
                <a:uFillTx/>
                <a:latin typeface="Calibri" panose="020F0502020204030204"/>
                <a:ea typeface="+mn-ea"/>
                <a:cs typeface="+mn-cs"/>
              </a:rPr>
              <a:t>.</a:t>
            </a:r>
          </a:p>
        </p:txBody>
      </p:sp>
      <p:pic>
        <p:nvPicPr>
          <p:cNvPr id="20" name="Picture 22">
            <a:extLst>
              <a:ext uri="{FF2B5EF4-FFF2-40B4-BE49-F238E27FC236}">
                <a16:creationId xmlns:a16="http://schemas.microsoft.com/office/drawing/2014/main" id="{7DE26F02-4C1E-0A16-8FA9-B77362678EFD}"/>
              </a:ext>
            </a:extLst>
          </p:cNvPr>
          <p:cNvPicPr>
            <a:picLocks noChangeAspect="1"/>
          </p:cNvPicPr>
          <p:nvPr/>
        </p:nvPicPr>
        <p:blipFill rotWithShape="1">
          <a:blip r:embed="rId6"/>
          <a:srcRect l="46493"/>
          <a:stretch/>
        </p:blipFill>
        <p:spPr>
          <a:xfrm>
            <a:off x="7381701" y="5276355"/>
            <a:ext cx="3730547" cy="1309698"/>
          </a:xfrm>
          <a:prstGeom prst="rect">
            <a:avLst/>
          </a:prstGeom>
          <a:ln>
            <a:solidFill>
              <a:schemeClr val="tx1"/>
            </a:solidFill>
          </a:ln>
        </p:spPr>
      </p:pic>
      <p:sp>
        <p:nvSpPr>
          <p:cNvPr id="21" name="TextBox 25">
            <a:extLst>
              <a:ext uri="{FF2B5EF4-FFF2-40B4-BE49-F238E27FC236}">
                <a16:creationId xmlns:a16="http://schemas.microsoft.com/office/drawing/2014/main" id="{3BF611CE-F560-2EBF-34E7-D10F3D91EE1D}"/>
              </a:ext>
            </a:extLst>
          </p:cNvPr>
          <p:cNvSpPr txBox="1"/>
          <p:nvPr/>
        </p:nvSpPr>
        <p:spPr>
          <a:xfrm>
            <a:off x="9026337" y="5398076"/>
            <a:ext cx="6380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E20000"/>
                </a:solidFill>
                <a:effectLst/>
                <a:uLnTx/>
                <a:uFillTx/>
                <a:latin typeface="Calibri" panose="020F0502020204030204"/>
                <a:ea typeface="+mn-ea"/>
                <a:cs typeface="+mn-cs"/>
              </a:rPr>
              <a:t>3.</a:t>
            </a:r>
          </a:p>
        </p:txBody>
      </p:sp>
      <p:sp>
        <p:nvSpPr>
          <p:cNvPr id="22" name="Rectangle 23">
            <a:extLst>
              <a:ext uri="{FF2B5EF4-FFF2-40B4-BE49-F238E27FC236}">
                <a16:creationId xmlns:a16="http://schemas.microsoft.com/office/drawing/2014/main" id="{D3ECAE4A-1469-8586-7E7E-C6CE8466A95E}"/>
              </a:ext>
            </a:extLst>
          </p:cNvPr>
          <p:cNvSpPr/>
          <p:nvPr/>
        </p:nvSpPr>
        <p:spPr>
          <a:xfrm flipH="1">
            <a:off x="9218208" y="5697311"/>
            <a:ext cx="1004838" cy="268060"/>
          </a:xfrm>
          <a:prstGeom prst="rect">
            <a:avLst/>
          </a:prstGeom>
          <a:no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ctr" defTabSz="800100" rtl="0" eaLnBrk="1" fontAlgn="auto" latinLnBrk="0" hangingPunct="1">
              <a:lnSpc>
                <a:spcPct val="90000"/>
              </a:lnSpc>
              <a:spcBef>
                <a:spcPct val="0"/>
              </a:spcBef>
              <a:spcAft>
                <a:spcPct val="350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918134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2034</Words>
  <Application>Microsoft Office PowerPoint</Application>
  <PresentationFormat>Panorámica</PresentationFormat>
  <Paragraphs>156</Paragraphs>
  <Slides>16</Slides>
  <Notes>3</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1</vt:i4>
      </vt:variant>
      <vt:variant>
        <vt:lpstr>Títulos de diapositiva</vt:lpstr>
      </vt:variant>
      <vt:variant>
        <vt:i4>16</vt:i4>
      </vt:variant>
    </vt:vector>
  </HeadingPairs>
  <TitlesOfParts>
    <vt:vector size="26" baseType="lpstr">
      <vt:lpstr>Arial</vt:lpstr>
      <vt:lpstr>Arial </vt:lpstr>
      <vt:lpstr>Calibri</vt:lpstr>
      <vt:lpstr>Calibri Light</vt:lpstr>
      <vt:lpstr>Santander Headline</vt:lpstr>
      <vt:lpstr>Santander Text</vt:lpstr>
      <vt:lpstr>Segoe UI</vt:lpstr>
      <vt:lpstr>Wingdings</vt:lpstr>
      <vt:lpstr>Office Theme</vt:lpstr>
      <vt:lpstr>think-cell Slide</vt:lpstr>
      <vt:lpstr>Presentación de PowerPoint</vt:lpstr>
      <vt:lpstr>Consideraciones importantes SAP BUSINESS NETWORK</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Rodríguez Pérez De Guzmán, Julia</dc:creator>
  <cp:lastModifiedBy>Terol Guerrero Adrian</cp:lastModifiedBy>
  <cp:revision>3</cp:revision>
  <dcterms:created xsi:type="dcterms:W3CDTF">2024-04-02T16:25:55Z</dcterms:created>
  <dcterms:modified xsi:type="dcterms:W3CDTF">2024-04-03T16:27:36Z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2abd79-57a9-4473-8700-c843f76a1e37_Enabled">
    <vt:lpwstr>true</vt:lpwstr>
  </property>
  <property fmtid="{D5CDD505-2E9C-101B-9397-08002B2CF9AE}" pid="3" name="MSIP_Label_0c2abd79-57a9-4473-8700-c843f76a1e37_SetDate">
    <vt:lpwstr>2024-04-03T16:27:26Z</vt:lpwstr>
  </property>
  <property fmtid="{D5CDD505-2E9C-101B-9397-08002B2CF9AE}" pid="4" name="MSIP_Label_0c2abd79-57a9-4473-8700-c843f76a1e37_Method">
    <vt:lpwstr>Privileged</vt:lpwstr>
  </property>
  <property fmtid="{D5CDD505-2E9C-101B-9397-08002B2CF9AE}" pid="5" name="MSIP_Label_0c2abd79-57a9-4473-8700-c843f76a1e37_Name">
    <vt:lpwstr>Internal</vt:lpwstr>
  </property>
  <property fmtid="{D5CDD505-2E9C-101B-9397-08002B2CF9AE}" pid="6" name="MSIP_Label_0c2abd79-57a9-4473-8700-c843f76a1e37_SiteId">
    <vt:lpwstr>35595a02-4d6d-44ac-99e1-f9ab4cd872db</vt:lpwstr>
  </property>
  <property fmtid="{D5CDD505-2E9C-101B-9397-08002B2CF9AE}" pid="7" name="MSIP_Label_0c2abd79-57a9-4473-8700-c843f76a1e37_ActionId">
    <vt:lpwstr>70d7d674-ddf7-410e-8c7a-196b7646910c</vt:lpwstr>
  </property>
  <property fmtid="{D5CDD505-2E9C-101B-9397-08002B2CF9AE}" pid="8" name="MSIP_Label_0c2abd79-57a9-4473-8700-c843f76a1e37_ContentBits">
    <vt:lpwstr>0</vt:lpwstr>
  </property>
</Properties>
</file>