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Layouts/slideLayout.xml" ContentType="application/vnd.openxmlformats-officedocument.presentationml.slideLayout+xml"/>
  <Override PartName="/ppt/slideLayouts/slideMasters/slideMaster.xml" ContentType="application/vnd.openxmlformats-officedocument.presentationml.slideMaster+xml"/>
  <Override PartName="/ppt/slideLayouts/slideMasters/theme/theme.xml" ContentType="application/vnd.openxmlformats-officedocument.theme+xml"/>
  <Override PartName="/ppt/slides/slide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00815e2714da42da" Type="http://schemas.openxmlformats.org/officeDocument/2006/relationships/officeDocument" Target="ppt/presentation.xml"/></Relationships>
</file>

<file path=ppt/presentation.xml><?xml version="1.0" encoding="utf-8"?>
<p:presentation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10024"/>
    <p:sldId id="257" r:id="R10025"/>
    <p:sldId id="258" r:id="R10026"/>
    <p:sldId id="259" r:id="R10027"/>
    <p:sldId id="260" r:id="R10028"/>
    <p:sldId id="261" r:id="R10029"/>
    <p:sldId id="262" r:id="R10030"/>
    <p:sldId id="263" r:id="R10031"/>
    <p:sldId id="264" r:id="R10032"/>
    <p:sldId id="265" r:id="R10033"/>
    <p:sldId id="266" r:id="R10034"/>
    <p:sldId id="267" r:id="R10035"/>
    <p:sldId id="268" r:id="R10036"/>
    <p:sldId id="269" r:id="R10037"/>
    <p:sldId id="270" r:id="R10038"/>
    <p:sldId id="271" r:id="R10039"/>
    <p:sldId id="272" r:id="R10040"/>
    <p:sldId id="273" r:id="R10041"/>
    <p:sldId id="274" r:id="R10042"/>
    <p:sldId id="275" r:id="R10043"/>
    <p:sldId id="276" r:id="R10044"/>
    <p:sldId id="277" r:id="R10045"/>
    <p:sldId id="278" r:id="R10046"/>
    <p:sldId id="279" r:id="R10047"/>
    <p:sldId id="280" r:id="R10048"/>
    <p:sldId id="281" r:id="R10049"/>
    <p:sldId id="282" r:id="R10050"/>
    <p:sldId id="283" r:id="R10051"/>
    <p:sldId id="284" r:id="R10052"/>
    <p:sldId id="285" r:id="R10053"/>
    <p:sldId id="286" r:id="R10054"/>
    <p:sldId id="287" r:id="R10055"/>
    <p:sldId id="288" r:id="R10056"/>
    <p:sldId id="289" r:id="R10057"/>
    <p:sldId id="290" r:id="R10058"/>
    <p:sldId id="291" r:id="R10059"/>
    <p:sldId id="292" r:id="R10060"/>
    <p:sldId id="293" r:id="R10061"/>
    <p:sldId id="294" r:id="R10062"/>
    <p:sldId id="295" r:id="R10063"/>
    <p:sldId id="296" r:id="R10064"/>
    <p:sldId id="297" r:id="R10065"/>
    <p:sldId id="298" r:id="R10066"/>
  </p:sldIdLst>
  <p:sldSz cx="12192000" cy="6858000" type="custom"/>
  <p:notesSz cx="12192000" cy="6858000"/>
  <p:defaultTextStyle/>
</p:presentation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Layouts/slideMasters/slideMaster.xml"/><Relationship Id="rId3" Type="http://schemas.openxmlformats.org/officeDocument/2006/relationships/theme" Target="slideLayouts/slideMasters/theme/theme.xml"/><Relationship Id="R10024" Type="http://schemas.openxmlformats.org/officeDocument/2006/relationships/slide" Target="slides/slide.xml"/><Relationship Id="R10025" Type="http://schemas.openxmlformats.org/officeDocument/2006/relationships/slide" Target="slides/slide2.xml"/><Relationship Id="R10026" Type="http://schemas.openxmlformats.org/officeDocument/2006/relationships/slide" Target="slides/slide3.xml"/><Relationship Id="R10027" Type="http://schemas.openxmlformats.org/officeDocument/2006/relationships/slide" Target="slides/slide4.xml"/><Relationship Id="R10028" Type="http://schemas.openxmlformats.org/officeDocument/2006/relationships/slide" Target="slides/slide5.xml"/><Relationship Id="R10029" Type="http://schemas.openxmlformats.org/officeDocument/2006/relationships/slide" Target="slides/slide6.xml"/><Relationship Id="R10030" Type="http://schemas.openxmlformats.org/officeDocument/2006/relationships/slide" Target="slides/slide7.xml"/><Relationship Id="R10031" Type="http://schemas.openxmlformats.org/officeDocument/2006/relationships/slide" Target="slides/slide8.xml"/><Relationship Id="R10032" Type="http://schemas.openxmlformats.org/officeDocument/2006/relationships/slide" Target="slides/slide9.xml"/><Relationship Id="R10033" Type="http://schemas.openxmlformats.org/officeDocument/2006/relationships/slide" Target="slides/slide10.xml"/><Relationship Id="R10034" Type="http://schemas.openxmlformats.org/officeDocument/2006/relationships/slide" Target="slides/slide11.xml"/><Relationship Id="R10035" Type="http://schemas.openxmlformats.org/officeDocument/2006/relationships/slide" Target="slides/slide12.xml"/><Relationship Id="R10036" Type="http://schemas.openxmlformats.org/officeDocument/2006/relationships/slide" Target="slides/slide13.xml"/><Relationship Id="R10037" Type="http://schemas.openxmlformats.org/officeDocument/2006/relationships/slide" Target="slides/slide14.xml"/><Relationship Id="R10038" Type="http://schemas.openxmlformats.org/officeDocument/2006/relationships/slide" Target="slides/slide15.xml"/><Relationship Id="R10039" Type="http://schemas.openxmlformats.org/officeDocument/2006/relationships/slide" Target="slides/slide16.xml"/><Relationship Id="R10040" Type="http://schemas.openxmlformats.org/officeDocument/2006/relationships/slide" Target="slides/slide17.xml"/><Relationship Id="R10041" Type="http://schemas.openxmlformats.org/officeDocument/2006/relationships/slide" Target="slides/slide18.xml"/><Relationship Id="R10042" Type="http://schemas.openxmlformats.org/officeDocument/2006/relationships/slide" Target="slides/slide19.xml"/><Relationship Id="R10043" Type="http://schemas.openxmlformats.org/officeDocument/2006/relationships/slide" Target="slides/slide20.xml"/><Relationship Id="R10044" Type="http://schemas.openxmlformats.org/officeDocument/2006/relationships/slide" Target="slides/slide21.xml"/><Relationship Id="R10045" Type="http://schemas.openxmlformats.org/officeDocument/2006/relationships/slide" Target="slides/slide22.xml"/><Relationship Id="R10046" Type="http://schemas.openxmlformats.org/officeDocument/2006/relationships/slide" Target="slides/slide23.xml"/><Relationship Id="R10047" Type="http://schemas.openxmlformats.org/officeDocument/2006/relationships/slide" Target="slides/slide24.xml"/><Relationship Id="R10048" Type="http://schemas.openxmlformats.org/officeDocument/2006/relationships/slide" Target="slides/slide25.xml"/><Relationship Id="R10049" Type="http://schemas.openxmlformats.org/officeDocument/2006/relationships/slide" Target="slides/slide26.xml"/><Relationship Id="R10050" Type="http://schemas.openxmlformats.org/officeDocument/2006/relationships/slide" Target="slides/slide27.xml"/><Relationship Id="R10051" Type="http://schemas.openxmlformats.org/officeDocument/2006/relationships/slide" Target="slides/slide28.xml"/><Relationship Id="R10052" Type="http://schemas.openxmlformats.org/officeDocument/2006/relationships/slide" Target="slides/slide29.xml"/><Relationship Id="R10053" Type="http://schemas.openxmlformats.org/officeDocument/2006/relationships/slide" Target="slides/slide30.xml"/><Relationship Id="R10054" Type="http://schemas.openxmlformats.org/officeDocument/2006/relationships/slide" Target="slides/slide31.xml"/><Relationship Id="R10055" Type="http://schemas.openxmlformats.org/officeDocument/2006/relationships/slide" Target="slides/slide32.xml"/><Relationship Id="R10056" Type="http://schemas.openxmlformats.org/officeDocument/2006/relationships/slide" Target="slides/slide33.xml"/><Relationship Id="R10057" Type="http://schemas.openxmlformats.org/officeDocument/2006/relationships/slide" Target="slides/slide34.xml"/><Relationship Id="R10058" Type="http://schemas.openxmlformats.org/officeDocument/2006/relationships/slide" Target="slides/slide35.xml"/><Relationship Id="R10059" Type="http://schemas.openxmlformats.org/officeDocument/2006/relationships/slide" Target="slides/slide36.xml"/><Relationship Id="R10060" Type="http://schemas.openxmlformats.org/officeDocument/2006/relationships/slide" Target="slides/slide37.xml"/><Relationship Id="R10061" Type="http://schemas.openxmlformats.org/officeDocument/2006/relationships/slide" Target="slides/slide38.xml"/><Relationship Id="R10062" Type="http://schemas.openxmlformats.org/officeDocument/2006/relationships/slide" Target="slides/slide39.xml"/><Relationship Id="R10063" Type="http://schemas.openxmlformats.org/officeDocument/2006/relationships/slide" Target="slides/slide40.xml"/><Relationship Id="R10064" Type="http://schemas.openxmlformats.org/officeDocument/2006/relationships/slide" Target="slides/slide41.xml"/><Relationship Id="R10065" Type="http://schemas.openxmlformats.org/officeDocument/2006/relationships/slide" Target="slides/slide42.xml"/><Relationship Id="R10066" Type="http://schemas.openxmlformats.org/officeDocument/2006/relationships/slide" Target="slides/slide43.xml"/></Relationships>
</file>

<file path=ppt/slideLayouts/_rels/slideLayout.xml.rels><?xml version="1.0" encoding="UTF-8"?><Relationships xmlns="http://schemas.openxmlformats.org/package/2006/relationships"><Relationship Id="rId1" Type="http://schemas.openxmlformats.org/officeDocument/2006/relationships/slideMaster" Target="slideMasters/slideMaster.xml"/></Relationships>
</file>

<file path=ppt/slideLayouts/slideLayout.xml><?xml version="1.0" encoding="utf-8"?>
<p:sldLayout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Ovr>
    <a:masterClrMapping xmlns:a="http://schemas.openxmlformats.org/drawingml/2006/main"/>
  </p:clrMapOvr>
</p:sldLayout>
</file>

<file path=ppt/slideLayouts/slideMasters/_rels/slideMaster.xml.rels><?xml version="1.0" encoding="UTF-8"?><Relationships xmlns="http://schemas.openxmlformats.org/package/2006/relationships"><Relationship Id="rId1" Type="http://schemas.openxmlformats.org/officeDocument/2006/relationships/slideLayout" Target="../slideLayout.xml"/><Relationship Id="rId3" Type="http://schemas.openxmlformats.org/officeDocument/2006/relationships/theme" Target="theme/theme.xml"/></Relationships>
</file>

<file path=ppt/slideLayouts/slideMasters/slideMaster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</p:sldLayoutIdLst>
  <p:txStyles>
    <p:titleStyle/>
    <p:bodyStyle/>
    <p:otherStyle/>
  </p:txStyles>
</p:sldMaster>
</file>

<file path=ppt/slideLayouts/slideMasters/theme/theme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noFill/>
        <a:pattFill/>
        <a:grpFill/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slides/_rels/slide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3" Type="http://schemas.openxmlformats.org/officeDocument/2006/relationships/image" Target="../media/image103.png"/><Relationship Id="rId104" Type="http://schemas.openxmlformats.org/officeDocument/2006/relationships/image" Target="../media/image104.png"/><Relationship Id="rId105" Type="http://schemas.openxmlformats.org/officeDocument/2006/relationships/image" Target="../media/image105.png"/><Relationship Id="rId106" Type="http://schemas.openxmlformats.org/officeDocument/2006/relationships/image" Target="../media/image106.png"/><Relationship Id="rId108" Type="http://schemas.openxmlformats.org/officeDocument/2006/relationships/image" Target="../media/image108.png"/><Relationship Id="rId109" Type="http://schemas.openxmlformats.org/officeDocument/2006/relationships/image" Target="../media/image109.png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276" Type="http://schemas.openxmlformats.org/officeDocument/2006/relationships/image" Target="../media/image276.png"/><Relationship Id="rId286" Type="http://schemas.openxmlformats.org/officeDocument/2006/relationships/image" Target="../media/image286.png"/><Relationship Id="rId287" Type="http://schemas.openxmlformats.org/officeDocument/2006/relationships/image" Target="../media/image287.png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24" Type="http://schemas.openxmlformats.org/officeDocument/2006/relationships/image" Target="../media/image324.png"/><Relationship Id="rId325" Type="http://schemas.openxmlformats.org/officeDocument/2006/relationships/image" Target="../media/image325.png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39" Type="http://schemas.openxmlformats.org/officeDocument/2006/relationships/image" Target="../media/image339.png"/><Relationship Id="rId340" Type="http://schemas.openxmlformats.org/officeDocument/2006/relationships/image" Target="../media/image340.png"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0" Type="http://schemas.openxmlformats.org/officeDocument/2006/relationships/hyperlink" TargetMode="External" Target="http://supplier.ariba.com/"/><Relationship Id="rId373" Type="http://schemas.openxmlformats.org/officeDocument/2006/relationships/image" Target="../media/image373.png"/><Relationship Id="rId374" Type="http://schemas.openxmlformats.org/officeDocument/2006/relationships/image" Target="../media/image374.png"/><Relationship Id="rId376" Type="http://schemas.openxmlformats.org/officeDocument/2006/relationships/image" Target="../media/image376.png"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94" Type="http://schemas.openxmlformats.org/officeDocument/2006/relationships/image" Target="../media/image394.png"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407" Type="http://schemas.openxmlformats.org/officeDocument/2006/relationships/image" Target="../media/image407.png"/><Relationship Id="rId408" Type="http://schemas.openxmlformats.org/officeDocument/2006/relationships/image" Target="../media/image408.png"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0" Type="http://schemas.openxmlformats.org/officeDocument/2006/relationships/hyperlink" TargetMode="External" Target="http://xml.cxml.org/schemas/cXML/1.2.014/cXML.dtd"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33" Type="http://schemas.openxmlformats.org/officeDocument/2006/relationships/image" Target="../media/image533.png"/></Relationships>
</file>

<file path=ppt/slides/_rels/slide2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2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50" Type="http://schemas.openxmlformats.org/officeDocument/2006/relationships/image" Target="../media/image550.png"/><Relationship Id="rId551" Type="http://schemas.openxmlformats.org/officeDocument/2006/relationships/image" Target="../media/image551.png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25" Type="http://schemas.openxmlformats.org/officeDocument/2006/relationships/image" Target="../media/image125.png"/><Relationship Id="rId126" Type="http://schemas.openxmlformats.org/officeDocument/2006/relationships/image" Target="../media/image126.png"/></Relationships>
</file>

<file path=ppt/slides/_rels/slide3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56" Type="http://schemas.openxmlformats.org/officeDocument/2006/relationships/image" Target="../media/image556.png"/></Relationships>
</file>

<file path=ppt/slides/_rels/slide3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3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0" Type="http://schemas.openxmlformats.org/officeDocument/2006/relationships/hyperlink" TargetMode="External" Target="http://supplier.ariba.com/"/><Relationship Id="rId579" Type="http://schemas.openxmlformats.org/officeDocument/2006/relationships/image" Target="../media/image579.png"/><Relationship Id="rId581" Type="http://schemas.openxmlformats.org/officeDocument/2006/relationships/image" Target="../media/image581.png"/></Relationships>
</file>

<file path=ppt/slides/_rels/slide3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04" Type="http://schemas.openxmlformats.org/officeDocument/2006/relationships/image" Target="../media/image604.png"/><Relationship Id="rId605" Type="http://schemas.openxmlformats.org/officeDocument/2006/relationships/image" Target="../media/image605.png"/></Relationships>
</file>

<file path=ppt/slides/_rels/slide3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26" Type="http://schemas.openxmlformats.org/officeDocument/2006/relationships/image" Target="../media/image626.png"/></Relationships>
</file>

<file path=ppt/slides/_rels/slide3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39" Type="http://schemas.openxmlformats.org/officeDocument/2006/relationships/image" Target="../media/image639.png"/></Relationships>
</file>

<file path=ppt/slides/_rels/slide3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53" Type="http://schemas.openxmlformats.org/officeDocument/2006/relationships/image" Target="../media/image653.png"/><Relationship Id="rId655" Type="http://schemas.openxmlformats.org/officeDocument/2006/relationships/image" Target="../media/image655.png"/></Relationships>
</file>

<file path=ppt/slides/_rels/slide3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67" Type="http://schemas.openxmlformats.org/officeDocument/2006/relationships/image" Target="../media/image667.png"/><Relationship Id="rId668" Type="http://schemas.openxmlformats.org/officeDocument/2006/relationships/image" Target="../media/image668.png"/><Relationship Id="rId670" Type="http://schemas.openxmlformats.org/officeDocument/2006/relationships/image" Target="../media/image670.png"/></Relationships>
</file>

<file path=ppt/slides/_rels/slide3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81" Type="http://schemas.openxmlformats.org/officeDocument/2006/relationships/image" Target="../media/image681.png"/><Relationship Id="rId683" Type="http://schemas.openxmlformats.org/officeDocument/2006/relationships/image" Target="../media/image683.png"/></Relationships>
</file>

<file path=ppt/slides/_rels/slide3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31" Type="http://schemas.openxmlformats.org/officeDocument/2006/relationships/image" Target="../media/image131.png"/><Relationship Id="rId133" Type="http://schemas.openxmlformats.org/officeDocument/2006/relationships/image" Target="../media/image133.png"/><Relationship Id="rId134" Type="http://schemas.openxmlformats.org/officeDocument/2006/relationships/image" Target="../media/image134.png"/><Relationship Id="rId135" Type="http://schemas.openxmlformats.org/officeDocument/2006/relationships/image" Target="../media/image135.png"/><Relationship Id="rId136" Type="http://schemas.openxmlformats.org/officeDocument/2006/relationships/image" Target="../media/image136.png"/><Relationship Id="rId139" Type="http://schemas.openxmlformats.org/officeDocument/2006/relationships/image" Target="../media/image139.png"/><Relationship Id="rId140" Type="http://schemas.openxmlformats.org/officeDocument/2006/relationships/image" Target="../media/image140.png"/><Relationship Id="rId145" Type="http://schemas.openxmlformats.org/officeDocument/2006/relationships/image" Target="../media/image145.png"/><Relationship Id="rId146" Type="http://schemas.openxmlformats.org/officeDocument/2006/relationships/image" Target="../media/image146.png"/><Relationship Id="rId147" Type="http://schemas.openxmlformats.org/officeDocument/2006/relationships/image" Target="../media/image147.png"/><Relationship Id="rId150" Type="http://schemas.openxmlformats.org/officeDocument/2006/relationships/image" Target="../media/image150.png"/><Relationship Id="rId151" Type="http://schemas.openxmlformats.org/officeDocument/2006/relationships/image" Target="../media/image151.png"/><Relationship Id="rId152" Type="http://schemas.openxmlformats.org/officeDocument/2006/relationships/image" Target="../media/image152.png"/><Relationship Id="rId153" Type="http://schemas.openxmlformats.org/officeDocument/2006/relationships/image" Target="../media/image153.png"/><Relationship Id="rId154" Type="http://schemas.openxmlformats.org/officeDocument/2006/relationships/image" Target="../media/image154.png"/></Relationships>
</file>

<file path=ppt/slides/_rels/slide4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56" Type="http://schemas.openxmlformats.org/officeDocument/2006/relationships/image" Target="../media/image756.png"/><Relationship Id="rId758" Type="http://schemas.openxmlformats.org/officeDocument/2006/relationships/image" Target="../media/image758.png"/></Relationships>
</file>

<file path=ppt/slides/_rels/slide4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70" Type="http://schemas.openxmlformats.org/officeDocument/2006/relationships/image" Target="../media/image770.png"/></Relationships>
</file>

<file path=ppt/slides/_rels/slide4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79" Type="http://schemas.openxmlformats.org/officeDocument/2006/relationships/image" Target="../media/image779.png"/><Relationship Id="rId781" Type="http://schemas.openxmlformats.org/officeDocument/2006/relationships/image" Target="../media/image781.png"/></Relationships>
</file>

<file path=ppt/slides/_rels/slide4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90" Type="http://schemas.openxmlformats.org/officeDocument/2006/relationships/image" Target="../media/image790.png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78" Type="http://schemas.openxmlformats.org/officeDocument/2006/relationships/image" Target="../media/image178.png"/><Relationship Id="rId179" Type="http://schemas.openxmlformats.org/officeDocument/2006/relationships/image" Target="../media/image179.png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218" Type="http://schemas.openxmlformats.org/officeDocument/2006/relationships/image" Target="../media/image218.png"/><Relationship Id="rId219" Type="http://schemas.openxmlformats.org/officeDocument/2006/relationships/image" Target="../media/image219.png"/></Relationships>
</file>

<file path=ppt/slides/slide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0" name="Freeform 100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1" name="Freeform 101"/>
          <p:cNvSpPr/>
          <p:nvPr/>
        </p:nvSpPr>
        <p:spPr>
          <a:xfrm rot="0" flipH="0" flipV="0">
            <a:off x="324611" y="0"/>
            <a:ext cx="11544300" cy="2520696"/>
          </a:xfrm>
          <a:custGeom>
            <a:pathLst>
              <a:path w="11544300" h="2520696">
                <a:moveTo>
                  <a:pt x="0" y="0"/>
                </a:moveTo>
                <a:lnTo>
                  <a:pt x="11544300" y="0"/>
                </a:lnTo>
                <a:lnTo>
                  <a:pt x="11544300" y="2520696"/>
                </a:lnTo>
                <a:lnTo>
                  <a:pt x="0" y="252069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4901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" name="Freeform 102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3" name="Picture 103"/>
          <p:cNvPicPr>
            <a:picLocks noChangeAspect="0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67868" y="2119956"/>
            <a:ext cx="1478302" cy="283392"/>
          </a:xfrm>
          <a:prstGeom prst="rect">
            <a:avLst/>
          </a:prstGeom>
          <a:noFill/>
          <a:extLst/>
        </p:spPr>
      </p:pic>
      <p:pic>
        <p:nvPicPr>
          <p:cNvPr id="104" name="Picture 104"/>
          <p:cNvPicPr>
            <a:picLocks noChangeAspect="0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105" name="Picture 105"/>
          <p:cNvPicPr>
            <a:picLocks noChangeAspect="0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-18288" y="1"/>
            <a:ext cx="12213313" cy="6859523"/>
          </a:xfrm>
          <a:prstGeom prst="rect">
            <a:avLst/>
          </a:prstGeom>
          <a:noFill/>
          <a:extLst/>
        </p:spPr>
      </p:pic>
      <p:pic>
        <p:nvPicPr>
          <p:cNvPr id="106" name="Picture 106"/>
          <p:cNvPicPr>
            <a:picLocks noChangeAspect="0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11911" y="0"/>
            <a:ext cx="11569699" cy="2509011"/>
          </a:xfrm>
          <a:prstGeom prst="rect">
            <a:avLst/>
          </a:prstGeom>
          <a:noFill/>
          <a:extLst/>
        </p:spPr>
      </p:pic>
      <p:sp>
        <p:nvSpPr>
          <p:cNvPr id="107" name="Freeform 10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8" name="Picture 108"/>
          <p:cNvPicPr>
            <a:picLocks noChangeAspect="0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77012" y="2119956"/>
            <a:ext cx="1476778" cy="283392"/>
          </a:xfrm>
          <a:prstGeom prst="rect">
            <a:avLst/>
          </a:prstGeom>
          <a:noFill/>
          <a:extLst/>
        </p:spPr>
      </p:pic>
      <p:pic>
        <p:nvPicPr>
          <p:cNvPr id="109" name="Picture 109"/>
          <p:cNvPicPr>
            <a:picLocks noChangeAspect="0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sp>
        <p:nvSpPr>
          <p:cNvPr id="110" name="Rectangle 110"/>
          <p:cNvSpPr/>
          <p:nvPr/>
        </p:nvSpPr>
        <p:spPr>
          <a:xfrm rot="0" flipH="0" flipV="0">
            <a:off x="468172" y="337344"/>
            <a:ext cx="2758429" cy="4679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204" baseline="0" b="1" i="0" dirty="0" spc="0">
                <a:solidFill>
                  <a:srgbClr val="000000"/>
                </a:solidFill>
                <a:latin typeface="Arial" pitchFamily="0" charset="1"/>
              </a:rPr>
              <a:t>Ariba Network</a:t>
            </a:r>
          </a:p>
        </p:txBody>
      </p:sp>
      <p:sp>
        <p:nvSpPr>
          <p:cNvPr id="111" name="Rectangle 111"/>
          <p:cNvSpPr/>
          <p:nvPr/>
        </p:nvSpPr>
        <p:spPr>
          <a:xfrm rot="0" flipH="0" flipV="0">
            <a:off x="468172" y="828142"/>
            <a:ext cx="6898335" cy="5257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204" baseline="0" b="1" i="0" dirty="0" spc="0">
                <a:solidFill>
                  <a:srgbClr val="000000"/>
                </a:solidFill>
                <a:latin typeface="Arial" pitchFamily="0" charset="1"/>
              </a:rPr>
              <a:t>Leve</a:t>
            </a:r>
            <a:r>
              <a:rPr lang="en-US" sz="3204" baseline="0" b="1" i="0" dirty="0" spc="867">
                <a:solidFill>
                  <a:srgbClr val="000000"/>
                </a:solidFill>
                <a:latin typeface="Arial" pitchFamily="0" charset="1"/>
              </a:rPr>
              <a:t>l</a:t>
            </a:r>
            <a:r>
              <a:rPr lang="en-US" sz="3204" baseline="0" b="1" i="0" dirty="0" spc="882">
                <a:solidFill>
                  <a:srgbClr val="000000"/>
                </a:solidFill>
                <a:latin typeface="Arial" pitchFamily="0" charset="1"/>
              </a:rPr>
              <a:t>1</a:t>
            </a:r>
            <a:r>
              <a:rPr lang="en-US" sz="3600" baseline="0" b="1" i="0" dirty="0" spc="0">
                <a:solidFill>
                  <a:srgbClr val="000000"/>
                </a:solidFill>
                <a:latin typeface="Arial" pitchFamily="0" charset="1"/>
              </a:rPr>
              <a:t>PunchOut Catalog Guide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21" name="Freeform 221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2" name="Freeform 222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3" name="Freeform 223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4" name="Freeform 224"/>
          <p:cNvSpPr/>
          <p:nvPr/>
        </p:nvSpPr>
        <p:spPr>
          <a:xfrm rot="0" flipH="0" flipV="0">
            <a:off x="3233927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5" name="Freeform 225"/>
          <p:cNvSpPr/>
          <p:nvPr/>
        </p:nvSpPr>
        <p:spPr>
          <a:xfrm rot="0" flipH="0" flipV="0">
            <a:off x="4247769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6" name="Freeform 226"/>
          <p:cNvSpPr/>
          <p:nvPr/>
        </p:nvSpPr>
        <p:spPr>
          <a:xfrm rot="0" flipH="0" flipV="0">
            <a:off x="5261609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7" name="Freeform 227"/>
          <p:cNvSpPr/>
          <p:nvPr/>
        </p:nvSpPr>
        <p:spPr>
          <a:xfrm rot="0" flipH="0" flipV="0">
            <a:off x="6275451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8" name="Freeform 228"/>
          <p:cNvSpPr/>
          <p:nvPr/>
        </p:nvSpPr>
        <p:spPr>
          <a:xfrm rot="0" flipH="0" flipV="0">
            <a:off x="7289292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9" name="Freeform 229"/>
          <p:cNvSpPr/>
          <p:nvPr/>
        </p:nvSpPr>
        <p:spPr>
          <a:xfrm rot="0" flipH="0" flipV="0">
            <a:off x="8303132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0" name="Freeform 230"/>
          <p:cNvSpPr/>
          <p:nvPr/>
        </p:nvSpPr>
        <p:spPr>
          <a:xfrm rot="0" flipH="0" flipV="0">
            <a:off x="9316973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1" name="Freeform 231"/>
          <p:cNvSpPr/>
          <p:nvPr/>
        </p:nvSpPr>
        <p:spPr>
          <a:xfrm rot="0" flipH="0" flipV="0">
            <a:off x="2220086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2" name="Freeform 232"/>
          <p:cNvSpPr/>
          <p:nvPr/>
        </p:nvSpPr>
        <p:spPr>
          <a:xfrm rot="0" flipH="0" flipV="0">
            <a:off x="10330815" y="3256789"/>
            <a:ext cx="0" cy="309117"/>
          </a:xfrm>
          <a:custGeom>
            <a:pathLst>
              <a:path w="0" h="309117">
                <a:moveTo>
                  <a:pt x="0" y="0"/>
                </a:moveTo>
                <a:lnTo>
                  <a:pt x="0" y="309117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3" name="Freeform 233"/>
          <p:cNvSpPr/>
          <p:nvPr/>
        </p:nvSpPr>
        <p:spPr>
          <a:xfrm rot="0" flipH="0" flipV="0">
            <a:off x="2201036" y="3275839"/>
            <a:ext cx="8148829" cy="0"/>
          </a:xfrm>
          <a:custGeom>
            <a:pathLst>
              <a:path w="8148829" h="0">
                <a:moveTo>
                  <a:pt x="0" y="0"/>
                </a:moveTo>
                <a:lnTo>
                  <a:pt x="8148829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4" name="Freeform 234"/>
          <p:cNvSpPr/>
          <p:nvPr/>
        </p:nvSpPr>
        <p:spPr>
          <a:xfrm rot="0" flipH="0" flipV="0">
            <a:off x="2201036" y="3546856"/>
            <a:ext cx="8148829" cy="0"/>
          </a:xfrm>
          <a:custGeom>
            <a:pathLst>
              <a:path w="8148829" h="0">
                <a:moveTo>
                  <a:pt x="0" y="0"/>
                </a:moveTo>
                <a:lnTo>
                  <a:pt x="8148829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5" name="Freeform 235"/>
          <p:cNvSpPr/>
          <p:nvPr/>
        </p:nvSpPr>
        <p:spPr>
          <a:xfrm rot="0" flipH="0" flipV="0">
            <a:off x="880186" y="3619628"/>
            <a:ext cx="1352855" cy="791463"/>
          </a:xfrm>
          <a:custGeom>
            <a:pathLst>
              <a:path w="1352855" h="791463">
                <a:moveTo>
                  <a:pt x="0" y="0"/>
                </a:moveTo>
                <a:lnTo>
                  <a:pt x="1352855" y="0"/>
                </a:lnTo>
                <a:lnTo>
                  <a:pt x="1352855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6" name="Freeform 236"/>
          <p:cNvSpPr/>
          <p:nvPr/>
        </p:nvSpPr>
        <p:spPr>
          <a:xfrm rot="0" flipH="0" flipV="0">
            <a:off x="2233041" y="3619628"/>
            <a:ext cx="1004569" cy="791463"/>
          </a:xfrm>
          <a:custGeom>
            <a:pathLst>
              <a:path w="1004569" h="791463">
                <a:moveTo>
                  <a:pt x="0" y="0"/>
                </a:moveTo>
                <a:lnTo>
                  <a:pt x="1004569" y="0"/>
                </a:lnTo>
                <a:lnTo>
                  <a:pt x="1004569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7" name="Freeform 237"/>
          <p:cNvSpPr/>
          <p:nvPr/>
        </p:nvSpPr>
        <p:spPr>
          <a:xfrm rot="0" flipH="0" flipV="0">
            <a:off x="3237610" y="3619628"/>
            <a:ext cx="1009016" cy="791463"/>
          </a:xfrm>
          <a:custGeom>
            <a:pathLst>
              <a:path w="1009016" h="791463">
                <a:moveTo>
                  <a:pt x="0" y="0"/>
                </a:moveTo>
                <a:lnTo>
                  <a:pt x="1009016" y="0"/>
                </a:lnTo>
                <a:lnTo>
                  <a:pt x="1009016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8" name="Freeform 238"/>
          <p:cNvSpPr/>
          <p:nvPr/>
        </p:nvSpPr>
        <p:spPr>
          <a:xfrm rot="0" flipH="0" flipV="0">
            <a:off x="4246626" y="3619628"/>
            <a:ext cx="1009014" cy="791463"/>
          </a:xfrm>
          <a:custGeom>
            <a:pathLst>
              <a:path w="1009014" h="791463">
                <a:moveTo>
                  <a:pt x="0" y="0"/>
                </a:moveTo>
                <a:lnTo>
                  <a:pt x="1009014" y="0"/>
                </a:lnTo>
                <a:lnTo>
                  <a:pt x="1009014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9" name="Freeform 239"/>
          <p:cNvSpPr/>
          <p:nvPr/>
        </p:nvSpPr>
        <p:spPr>
          <a:xfrm rot="0" flipH="0" flipV="0">
            <a:off x="5255640" y="3619628"/>
            <a:ext cx="1016889" cy="791463"/>
          </a:xfrm>
          <a:custGeom>
            <a:pathLst>
              <a:path w="1016889" h="791463">
                <a:moveTo>
                  <a:pt x="0" y="0"/>
                </a:moveTo>
                <a:lnTo>
                  <a:pt x="1016889" y="0"/>
                </a:lnTo>
                <a:lnTo>
                  <a:pt x="1016889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0" name="Freeform 240"/>
          <p:cNvSpPr/>
          <p:nvPr/>
        </p:nvSpPr>
        <p:spPr>
          <a:xfrm rot="0" flipH="0" flipV="0">
            <a:off x="6272529" y="3619628"/>
            <a:ext cx="1016889" cy="791463"/>
          </a:xfrm>
          <a:custGeom>
            <a:pathLst>
              <a:path w="1016889" h="791463">
                <a:moveTo>
                  <a:pt x="0" y="0"/>
                </a:moveTo>
                <a:lnTo>
                  <a:pt x="1016889" y="0"/>
                </a:lnTo>
                <a:lnTo>
                  <a:pt x="1016889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1" name="Freeform 241"/>
          <p:cNvSpPr/>
          <p:nvPr/>
        </p:nvSpPr>
        <p:spPr>
          <a:xfrm rot="0" flipH="0" flipV="0">
            <a:off x="7289418" y="3619628"/>
            <a:ext cx="2025904" cy="791463"/>
          </a:xfrm>
          <a:custGeom>
            <a:pathLst>
              <a:path w="2025904" h="791463">
                <a:moveTo>
                  <a:pt x="0" y="0"/>
                </a:moveTo>
                <a:lnTo>
                  <a:pt x="2025904" y="0"/>
                </a:lnTo>
                <a:lnTo>
                  <a:pt x="2025904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12BF3E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2" name="Freeform 242"/>
          <p:cNvSpPr/>
          <p:nvPr/>
        </p:nvSpPr>
        <p:spPr>
          <a:xfrm rot="0" flipH="0" flipV="0">
            <a:off x="9315322" y="3619628"/>
            <a:ext cx="1015493" cy="791463"/>
          </a:xfrm>
          <a:custGeom>
            <a:pathLst>
              <a:path w="1015493" h="791463">
                <a:moveTo>
                  <a:pt x="0" y="0"/>
                </a:moveTo>
                <a:lnTo>
                  <a:pt x="1015493" y="0"/>
                </a:lnTo>
                <a:lnTo>
                  <a:pt x="1015493" y="791463"/>
                </a:lnTo>
                <a:lnTo>
                  <a:pt x="0" y="791463"/>
                </a:lnTo>
                <a:lnTo>
                  <a:pt x="0" y="0"/>
                </a:lnTo>
                <a:close/>
              </a:path>
            </a:pathLst>
          </a:custGeom>
          <a:solidFill>
            <a:srgbClr val="4FB81C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3" name="Freeform 243"/>
          <p:cNvSpPr/>
          <p:nvPr/>
        </p:nvSpPr>
        <p:spPr>
          <a:xfrm rot="0" flipH="0" flipV="0">
            <a:off x="880186" y="4411091"/>
            <a:ext cx="1352855" cy="883539"/>
          </a:xfrm>
          <a:custGeom>
            <a:pathLst>
              <a:path w="1352855" h="883539">
                <a:moveTo>
                  <a:pt x="0" y="0"/>
                </a:moveTo>
                <a:lnTo>
                  <a:pt x="1352855" y="0"/>
                </a:lnTo>
                <a:lnTo>
                  <a:pt x="1352855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4" name="Freeform 244"/>
          <p:cNvSpPr/>
          <p:nvPr/>
        </p:nvSpPr>
        <p:spPr>
          <a:xfrm rot="0" flipH="0" flipV="0">
            <a:off x="2233041" y="4411091"/>
            <a:ext cx="1004569" cy="883539"/>
          </a:xfrm>
          <a:custGeom>
            <a:pathLst>
              <a:path w="1004569" h="883539">
                <a:moveTo>
                  <a:pt x="0" y="0"/>
                </a:moveTo>
                <a:lnTo>
                  <a:pt x="1004569" y="0"/>
                </a:lnTo>
                <a:lnTo>
                  <a:pt x="1004569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5" name="Freeform 245"/>
          <p:cNvSpPr/>
          <p:nvPr/>
        </p:nvSpPr>
        <p:spPr>
          <a:xfrm rot="0" flipH="0" flipV="0">
            <a:off x="3237610" y="4411091"/>
            <a:ext cx="1009016" cy="883539"/>
          </a:xfrm>
          <a:custGeom>
            <a:pathLst>
              <a:path w="1009016" h="883539">
                <a:moveTo>
                  <a:pt x="0" y="0"/>
                </a:moveTo>
                <a:lnTo>
                  <a:pt x="1009016" y="0"/>
                </a:lnTo>
                <a:lnTo>
                  <a:pt x="1009016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6" name="Freeform 246"/>
          <p:cNvSpPr/>
          <p:nvPr/>
        </p:nvSpPr>
        <p:spPr>
          <a:xfrm rot="0" flipH="0" flipV="0">
            <a:off x="4246626" y="4411091"/>
            <a:ext cx="1009014" cy="883539"/>
          </a:xfrm>
          <a:custGeom>
            <a:pathLst>
              <a:path w="1009014" h="883539">
                <a:moveTo>
                  <a:pt x="0" y="0"/>
                </a:moveTo>
                <a:lnTo>
                  <a:pt x="1009014" y="0"/>
                </a:lnTo>
                <a:lnTo>
                  <a:pt x="1009014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7" name="Freeform 247"/>
          <p:cNvSpPr/>
          <p:nvPr/>
        </p:nvSpPr>
        <p:spPr>
          <a:xfrm rot="0" flipH="0" flipV="0">
            <a:off x="5255640" y="4411091"/>
            <a:ext cx="1016889" cy="883539"/>
          </a:xfrm>
          <a:custGeom>
            <a:pathLst>
              <a:path w="1016889" h="883539">
                <a:moveTo>
                  <a:pt x="0" y="0"/>
                </a:moveTo>
                <a:lnTo>
                  <a:pt x="1016889" y="0"/>
                </a:lnTo>
                <a:lnTo>
                  <a:pt x="1016889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8" name="Freeform 248"/>
          <p:cNvSpPr/>
          <p:nvPr/>
        </p:nvSpPr>
        <p:spPr>
          <a:xfrm rot="0" flipH="0" flipV="0">
            <a:off x="6272529" y="4411091"/>
            <a:ext cx="1016889" cy="883539"/>
          </a:xfrm>
          <a:custGeom>
            <a:pathLst>
              <a:path w="1016889" h="883539">
                <a:moveTo>
                  <a:pt x="0" y="0"/>
                </a:moveTo>
                <a:lnTo>
                  <a:pt x="1016889" y="0"/>
                </a:lnTo>
                <a:lnTo>
                  <a:pt x="1016889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9" name="Freeform 249"/>
          <p:cNvSpPr/>
          <p:nvPr/>
        </p:nvSpPr>
        <p:spPr>
          <a:xfrm rot="0" flipH="0" flipV="0">
            <a:off x="7289418" y="4411091"/>
            <a:ext cx="2025904" cy="883539"/>
          </a:xfrm>
          <a:custGeom>
            <a:pathLst>
              <a:path w="2025904" h="883539">
                <a:moveTo>
                  <a:pt x="0" y="0"/>
                </a:moveTo>
                <a:lnTo>
                  <a:pt x="2025904" y="0"/>
                </a:lnTo>
                <a:lnTo>
                  <a:pt x="2025904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12BF3E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0" name="Freeform 250"/>
          <p:cNvSpPr/>
          <p:nvPr/>
        </p:nvSpPr>
        <p:spPr>
          <a:xfrm rot="0" flipH="0" flipV="0">
            <a:off x="9315322" y="4411091"/>
            <a:ext cx="1015493" cy="883539"/>
          </a:xfrm>
          <a:custGeom>
            <a:pathLst>
              <a:path w="1015493" h="883539">
                <a:moveTo>
                  <a:pt x="0" y="0"/>
                </a:moveTo>
                <a:lnTo>
                  <a:pt x="1015493" y="0"/>
                </a:lnTo>
                <a:lnTo>
                  <a:pt x="1015493" y="883539"/>
                </a:lnTo>
                <a:lnTo>
                  <a:pt x="0" y="883539"/>
                </a:lnTo>
                <a:lnTo>
                  <a:pt x="0" y="0"/>
                </a:lnTo>
                <a:close/>
              </a:path>
            </a:pathLst>
          </a:custGeom>
          <a:solidFill>
            <a:srgbClr val="4FB81C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1" name="Freeform 251"/>
          <p:cNvSpPr/>
          <p:nvPr/>
        </p:nvSpPr>
        <p:spPr>
          <a:xfrm rot="0" flipH="0" flipV="0">
            <a:off x="880186" y="5294630"/>
            <a:ext cx="1352855" cy="853441"/>
          </a:xfrm>
          <a:custGeom>
            <a:pathLst>
              <a:path w="1352855" h="853441">
                <a:moveTo>
                  <a:pt x="0" y="0"/>
                </a:moveTo>
                <a:lnTo>
                  <a:pt x="1352855" y="0"/>
                </a:lnTo>
                <a:lnTo>
                  <a:pt x="1352855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2" name="Freeform 252"/>
          <p:cNvSpPr/>
          <p:nvPr/>
        </p:nvSpPr>
        <p:spPr>
          <a:xfrm rot="0" flipH="0" flipV="0">
            <a:off x="2233041" y="5294630"/>
            <a:ext cx="1004569" cy="853441"/>
          </a:xfrm>
          <a:custGeom>
            <a:pathLst>
              <a:path w="1004569" h="853441">
                <a:moveTo>
                  <a:pt x="0" y="0"/>
                </a:moveTo>
                <a:lnTo>
                  <a:pt x="1004569" y="0"/>
                </a:lnTo>
                <a:lnTo>
                  <a:pt x="1004569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3" name="Freeform 253"/>
          <p:cNvSpPr/>
          <p:nvPr/>
        </p:nvSpPr>
        <p:spPr>
          <a:xfrm rot="0" flipH="0" flipV="0">
            <a:off x="3237610" y="5294630"/>
            <a:ext cx="1009016" cy="853441"/>
          </a:xfrm>
          <a:custGeom>
            <a:pathLst>
              <a:path w="1009016" h="853441">
                <a:moveTo>
                  <a:pt x="0" y="0"/>
                </a:moveTo>
                <a:lnTo>
                  <a:pt x="1009016" y="0"/>
                </a:lnTo>
                <a:lnTo>
                  <a:pt x="1009016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0076CB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4" name="Freeform 254"/>
          <p:cNvSpPr/>
          <p:nvPr/>
        </p:nvSpPr>
        <p:spPr>
          <a:xfrm rot="0" flipH="0" flipV="0">
            <a:off x="4246626" y="5294630"/>
            <a:ext cx="1009014" cy="853441"/>
          </a:xfrm>
          <a:custGeom>
            <a:pathLst>
              <a:path w="1009014" h="853441">
                <a:moveTo>
                  <a:pt x="0" y="0"/>
                </a:moveTo>
                <a:lnTo>
                  <a:pt x="1009014" y="0"/>
                </a:lnTo>
                <a:lnTo>
                  <a:pt x="1009014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5" name="Freeform 255"/>
          <p:cNvSpPr/>
          <p:nvPr/>
        </p:nvSpPr>
        <p:spPr>
          <a:xfrm rot="0" flipH="0" flipV="0">
            <a:off x="5255640" y="5294630"/>
            <a:ext cx="1016889" cy="853441"/>
          </a:xfrm>
          <a:custGeom>
            <a:pathLst>
              <a:path w="1016889" h="853441">
                <a:moveTo>
                  <a:pt x="0" y="0"/>
                </a:moveTo>
                <a:lnTo>
                  <a:pt x="1016889" y="0"/>
                </a:lnTo>
                <a:lnTo>
                  <a:pt x="1016889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6" name="Freeform 256"/>
          <p:cNvSpPr/>
          <p:nvPr/>
        </p:nvSpPr>
        <p:spPr>
          <a:xfrm rot="0" flipH="0" flipV="0">
            <a:off x="6272529" y="5294630"/>
            <a:ext cx="1016889" cy="853441"/>
          </a:xfrm>
          <a:custGeom>
            <a:pathLst>
              <a:path w="1016889" h="853441">
                <a:moveTo>
                  <a:pt x="0" y="0"/>
                </a:moveTo>
                <a:lnTo>
                  <a:pt x="1016889" y="0"/>
                </a:lnTo>
                <a:lnTo>
                  <a:pt x="1016889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09C5A6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7" name="Freeform 257"/>
          <p:cNvSpPr/>
          <p:nvPr/>
        </p:nvSpPr>
        <p:spPr>
          <a:xfrm rot="0" flipH="0" flipV="0">
            <a:off x="7289418" y="5294630"/>
            <a:ext cx="2025904" cy="853441"/>
          </a:xfrm>
          <a:custGeom>
            <a:pathLst>
              <a:path w="2025904" h="853441">
                <a:moveTo>
                  <a:pt x="0" y="0"/>
                </a:moveTo>
                <a:lnTo>
                  <a:pt x="2025904" y="0"/>
                </a:lnTo>
                <a:lnTo>
                  <a:pt x="2025904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12BF3E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8" name="Freeform 258"/>
          <p:cNvSpPr/>
          <p:nvPr/>
        </p:nvSpPr>
        <p:spPr>
          <a:xfrm rot="0" flipH="0" flipV="0">
            <a:off x="9315322" y="5294630"/>
            <a:ext cx="1015493" cy="853441"/>
          </a:xfrm>
          <a:custGeom>
            <a:pathLst>
              <a:path w="1015493" h="853441">
                <a:moveTo>
                  <a:pt x="0" y="0"/>
                </a:moveTo>
                <a:lnTo>
                  <a:pt x="1015493" y="0"/>
                </a:lnTo>
                <a:lnTo>
                  <a:pt x="1015493" y="853441"/>
                </a:lnTo>
                <a:lnTo>
                  <a:pt x="0" y="853441"/>
                </a:lnTo>
                <a:lnTo>
                  <a:pt x="0" y="0"/>
                </a:lnTo>
                <a:close/>
              </a:path>
            </a:pathLst>
          </a:custGeom>
          <a:solidFill>
            <a:srgbClr val="4FB81C">
              <a:alpha val="10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9" name="Freeform 259"/>
          <p:cNvSpPr/>
          <p:nvPr/>
        </p:nvSpPr>
        <p:spPr>
          <a:xfrm rot="0" flipH="0" flipV="0">
            <a:off x="2233041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0" name="Freeform 260"/>
          <p:cNvSpPr/>
          <p:nvPr/>
        </p:nvSpPr>
        <p:spPr>
          <a:xfrm rot="0" flipH="0" flipV="0">
            <a:off x="3237610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1" name="Freeform 261"/>
          <p:cNvSpPr/>
          <p:nvPr/>
        </p:nvSpPr>
        <p:spPr>
          <a:xfrm rot="0" flipH="0" flipV="0">
            <a:off x="4246626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2" name="Freeform 262"/>
          <p:cNvSpPr/>
          <p:nvPr/>
        </p:nvSpPr>
        <p:spPr>
          <a:xfrm rot="0" flipH="0" flipV="0">
            <a:off x="5255640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3" name="Freeform 263"/>
          <p:cNvSpPr/>
          <p:nvPr/>
        </p:nvSpPr>
        <p:spPr>
          <a:xfrm rot="0" flipH="0" flipV="0">
            <a:off x="6272529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4" name="Freeform 264"/>
          <p:cNvSpPr/>
          <p:nvPr/>
        </p:nvSpPr>
        <p:spPr>
          <a:xfrm rot="0" flipH="0" flipV="0">
            <a:off x="7289418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5" name="Freeform 265"/>
          <p:cNvSpPr/>
          <p:nvPr/>
        </p:nvSpPr>
        <p:spPr>
          <a:xfrm rot="0" flipH="0" flipV="0">
            <a:off x="9315322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6" name="Freeform 266"/>
          <p:cNvSpPr/>
          <p:nvPr/>
        </p:nvSpPr>
        <p:spPr>
          <a:xfrm rot="0" flipH="0" flipV="0">
            <a:off x="873836" y="4411091"/>
            <a:ext cx="1340155" cy="0"/>
          </a:xfrm>
          <a:custGeom>
            <a:pathLst>
              <a:path w="1340155" h="0">
                <a:moveTo>
                  <a:pt x="0" y="0"/>
                </a:moveTo>
                <a:lnTo>
                  <a:pt x="1340155" y="0"/>
                </a:lnTo>
              </a:path>
            </a:pathLst>
          </a:custGeom>
          <a:noFill/>
          <a:ln w="1270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7" name="Freeform 267"/>
          <p:cNvSpPr/>
          <p:nvPr/>
        </p:nvSpPr>
        <p:spPr>
          <a:xfrm rot="0" flipH="0" flipV="0">
            <a:off x="2213991" y="4411091"/>
            <a:ext cx="8135874" cy="0"/>
          </a:xfrm>
          <a:custGeom>
            <a:pathLst>
              <a:path w="8135874" h="0">
                <a:moveTo>
                  <a:pt x="0" y="0"/>
                </a:moveTo>
                <a:lnTo>
                  <a:pt x="8135874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8" name="Freeform 268"/>
          <p:cNvSpPr/>
          <p:nvPr/>
        </p:nvSpPr>
        <p:spPr>
          <a:xfrm rot="0" flipH="0" flipV="0">
            <a:off x="873836" y="5294630"/>
            <a:ext cx="1340155" cy="0"/>
          </a:xfrm>
          <a:custGeom>
            <a:pathLst>
              <a:path w="1340155" h="0">
                <a:moveTo>
                  <a:pt x="0" y="0"/>
                </a:moveTo>
                <a:lnTo>
                  <a:pt x="1340155" y="0"/>
                </a:lnTo>
              </a:path>
            </a:pathLst>
          </a:custGeom>
          <a:noFill/>
          <a:ln w="1270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9" name="Freeform 269"/>
          <p:cNvSpPr/>
          <p:nvPr/>
        </p:nvSpPr>
        <p:spPr>
          <a:xfrm rot="0" flipH="0" flipV="0">
            <a:off x="2213991" y="5294630"/>
            <a:ext cx="8135874" cy="0"/>
          </a:xfrm>
          <a:custGeom>
            <a:pathLst>
              <a:path w="8135874" h="0">
                <a:moveTo>
                  <a:pt x="0" y="0"/>
                </a:moveTo>
                <a:lnTo>
                  <a:pt x="8135874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0" name="Freeform 270"/>
          <p:cNvSpPr/>
          <p:nvPr/>
        </p:nvSpPr>
        <p:spPr>
          <a:xfrm rot="0" flipH="0" flipV="0">
            <a:off x="880186" y="3613278"/>
            <a:ext cx="0" cy="2541143"/>
          </a:xfrm>
          <a:custGeom>
            <a:pathLst>
              <a:path w="0" h="2541143">
                <a:moveTo>
                  <a:pt x="0" y="0"/>
                </a:moveTo>
                <a:lnTo>
                  <a:pt x="0" y="2541143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1" name="Freeform 271"/>
          <p:cNvSpPr/>
          <p:nvPr/>
        </p:nvSpPr>
        <p:spPr>
          <a:xfrm rot="0" flipH="0" flipV="0">
            <a:off x="10330815" y="3600578"/>
            <a:ext cx="0" cy="2566543"/>
          </a:xfrm>
          <a:custGeom>
            <a:pathLst>
              <a:path w="0" h="2566543">
                <a:moveTo>
                  <a:pt x="0" y="0"/>
                </a:moveTo>
                <a:lnTo>
                  <a:pt x="0" y="2566543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2" name="Freeform 272"/>
          <p:cNvSpPr/>
          <p:nvPr/>
        </p:nvSpPr>
        <p:spPr>
          <a:xfrm rot="0" flipH="0" flipV="0">
            <a:off x="873836" y="3619628"/>
            <a:ext cx="1340155" cy="0"/>
          </a:xfrm>
          <a:custGeom>
            <a:pathLst>
              <a:path w="1340155" h="0">
                <a:moveTo>
                  <a:pt x="0" y="0"/>
                </a:moveTo>
                <a:lnTo>
                  <a:pt x="1340155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3" name="Freeform 273"/>
          <p:cNvSpPr/>
          <p:nvPr/>
        </p:nvSpPr>
        <p:spPr>
          <a:xfrm rot="0" flipH="0" flipV="0">
            <a:off x="2213991" y="3619628"/>
            <a:ext cx="8135874" cy="0"/>
          </a:xfrm>
          <a:custGeom>
            <a:pathLst>
              <a:path w="8135874" h="0">
                <a:moveTo>
                  <a:pt x="0" y="0"/>
                </a:moveTo>
                <a:lnTo>
                  <a:pt x="8135874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4" name="Freeform 274"/>
          <p:cNvSpPr/>
          <p:nvPr/>
        </p:nvSpPr>
        <p:spPr>
          <a:xfrm rot="0" flipH="0" flipV="0">
            <a:off x="873836" y="6148071"/>
            <a:ext cx="1340155" cy="0"/>
          </a:xfrm>
          <a:custGeom>
            <a:pathLst>
              <a:path w="1340155" h="0">
                <a:moveTo>
                  <a:pt x="0" y="0"/>
                </a:moveTo>
                <a:lnTo>
                  <a:pt x="1340155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5" name="Freeform 275"/>
          <p:cNvSpPr/>
          <p:nvPr/>
        </p:nvSpPr>
        <p:spPr>
          <a:xfrm rot="0" flipH="0" flipV="0">
            <a:off x="2213991" y="6148071"/>
            <a:ext cx="8135874" cy="0"/>
          </a:xfrm>
          <a:custGeom>
            <a:pathLst>
              <a:path w="8135874" h="0">
                <a:moveTo>
                  <a:pt x="0" y="0"/>
                </a:moveTo>
                <a:lnTo>
                  <a:pt x="8135874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76" name="Picture 276"/>
          <p:cNvPicPr>
            <a:picLocks noChangeAspect="0" noChangeArrowheads="1"/>
          </p:cNvPicPr>
          <p:nvPr/>
        </p:nvPicPr>
        <p:blipFill>
          <a:blip r:embed="rId2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95439" y="3219704"/>
            <a:ext cx="196850" cy="3039872"/>
          </a:xfrm>
          <a:prstGeom prst="rect">
            <a:avLst/>
          </a:prstGeom>
          <a:noFill/>
          <a:extLst/>
        </p:spPr>
      </p:pic>
      <p:sp>
        <p:nvSpPr>
          <p:cNvPr id="277" name="Freeform 277"/>
          <p:cNvSpPr/>
          <p:nvPr/>
        </p:nvSpPr>
        <p:spPr>
          <a:xfrm rot="0" flipH="0" flipV="0">
            <a:off x="7294626" y="6247639"/>
            <a:ext cx="3779519" cy="277368"/>
          </a:xfrm>
          <a:custGeom>
            <a:pathLst>
              <a:path w="3779519" h="277368">
                <a:moveTo>
                  <a:pt x="0" y="0"/>
                </a:moveTo>
                <a:lnTo>
                  <a:pt x="3779519" y="0"/>
                </a:lnTo>
                <a:lnTo>
                  <a:pt x="3779519" y="277368"/>
                </a:lnTo>
                <a:lnTo>
                  <a:pt x="0" y="277368"/>
                </a:lnTo>
                <a:lnTo>
                  <a:pt x="0" y="0"/>
                </a:lnTo>
                <a:close/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8" name="Freeform 278"/>
          <p:cNvSpPr/>
          <p:nvPr/>
        </p:nvSpPr>
        <p:spPr>
          <a:xfrm rot="0" flipH="0" flipV="0">
            <a:off x="2221229" y="2719578"/>
            <a:ext cx="2206753" cy="516637"/>
          </a:xfrm>
          <a:custGeom>
            <a:pathLst>
              <a:path w="2206753" h="516637">
                <a:moveTo>
                  <a:pt x="0" y="0"/>
                </a:moveTo>
                <a:lnTo>
                  <a:pt x="1948435" y="0"/>
                </a:lnTo>
                <a:lnTo>
                  <a:pt x="2206753" y="258318"/>
                </a:lnTo>
                <a:lnTo>
                  <a:pt x="1948435" y="516637"/>
                </a:lnTo>
                <a:lnTo>
                  <a:pt x="0" y="516637"/>
                </a:lnTo>
                <a:lnTo>
                  <a:pt x="258319" y="258318"/>
                </a:lnTo>
                <a:close/>
                <a:moveTo>
                  <a:pt x="1917193" y="4138422"/>
                </a:moveTo>
              </a:path>
            </a:pathLst>
          </a:custGeom>
          <a:solidFill>
            <a:srgbClr val="0076CB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9" name="Freeform 279"/>
          <p:cNvSpPr/>
          <p:nvPr/>
        </p:nvSpPr>
        <p:spPr>
          <a:xfrm rot="0" flipH="0" flipV="0">
            <a:off x="2221229" y="2719578"/>
            <a:ext cx="2206753" cy="516637"/>
          </a:xfrm>
          <a:custGeom>
            <a:pathLst>
              <a:path w="2206753" h="516637">
                <a:moveTo>
                  <a:pt x="0" y="0"/>
                </a:moveTo>
                <a:lnTo>
                  <a:pt x="1948435" y="0"/>
                </a:lnTo>
                <a:lnTo>
                  <a:pt x="2206753" y="258318"/>
                </a:lnTo>
                <a:lnTo>
                  <a:pt x="1948435" y="516637"/>
                </a:lnTo>
                <a:lnTo>
                  <a:pt x="0" y="516637"/>
                </a:lnTo>
                <a:lnTo>
                  <a:pt x="258319" y="258318"/>
                </a:lnTo>
                <a:close/>
                <a:moveTo>
                  <a:pt x="1917193" y="4138422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0" name="Freeform 280"/>
          <p:cNvSpPr/>
          <p:nvPr/>
        </p:nvSpPr>
        <p:spPr>
          <a:xfrm rot="0" flipH="0" flipV="0">
            <a:off x="4293870" y="2731771"/>
            <a:ext cx="3115056" cy="509015"/>
          </a:xfrm>
          <a:custGeom>
            <a:pathLst>
              <a:path w="3115056" h="509015">
                <a:moveTo>
                  <a:pt x="0" y="0"/>
                </a:moveTo>
                <a:lnTo>
                  <a:pt x="2860548" y="0"/>
                </a:lnTo>
                <a:lnTo>
                  <a:pt x="3115056" y="254507"/>
                </a:lnTo>
                <a:lnTo>
                  <a:pt x="2860548" y="509015"/>
                </a:lnTo>
                <a:lnTo>
                  <a:pt x="0" y="509015"/>
                </a:lnTo>
                <a:lnTo>
                  <a:pt x="254508" y="254507"/>
                </a:lnTo>
                <a:close/>
                <a:moveTo>
                  <a:pt x="-167641" y="4126229"/>
                </a:moveTo>
              </a:path>
            </a:pathLst>
          </a:custGeom>
          <a:solidFill>
            <a:srgbClr val="09C5A6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1" name="Freeform 281"/>
          <p:cNvSpPr/>
          <p:nvPr/>
        </p:nvSpPr>
        <p:spPr>
          <a:xfrm rot="0" flipH="0" flipV="0">
            <a:off x="4293870" y="2731771"/>
            <a:ext cx="3115056" cy="509015"/>
          </a:xfrm>
          <a:custGeom>
            <a:pathLst>
              <a:path w="3115056" h="509015">
                <a:moveTo>
                  <a:pt x="0" y="0"/>
                </a:moveTo>
                <a:lnTo>
                  <a:pt x="2860548" y="0"/>
                </a:lnTo>
                <a:lnTo>
                  <a:pt x="3115056" y="254507"/>
                </a:lnTo>
                <a:lnTo>
                  <a:pt x="2860548" y="509015"/>
                </a:lnTo>
                <a:lnTo>
                  <a:pt x="0" y="509015"/>
                </a:lnTo>
                <a:lnTo>
                  <a:pt x="254508" y="254507"/>
                </a:lnTo>
                <a:close/>
                <a:moveTo>
                  <a:pt x="-167641" y="4126229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2" name="Freeform 282"/>
          <p:cNvSpPr/>
          <p:nvPr/>
        </p:nvSpPr>
        <p:spPr>
          <a:xfrm rot="0" flipH="0" flipV="0">
            <a:off x="7274814" y="2730246"/>
            <a:ext cx="2185416" cy="505969"/>
          </a:xfrm>
          <a:custGeom>
            <a:pathLst>
              <a:path w="2185416" h="505969">
                <a:moveTo>
                  <a:pt x="0" y="0"/>
                </a:moveTo>
                <a:lnTo>
                  <a:pt x="1932431" y="0"/>
                </a:lnTo>
                <a:lnTo>
                  <a:pt x="2185416" y="252984"/>
                </a:lnTo>
                <a:lnTo>
                  <a:pt x="1932431" y="505969"/>
                </a:lnTo>
                <a:lnTo>
                  <a:pt x="0" y="505969"/>
                </a:lnTo>
                <a:lnTo>
                  <a:pt x="252983" y="252984"/>
                </a:lnTo>
                <a:close/>
                <a:moveTo>
                  <a:pt x="-3147060" y="4127754"/>
                </a:moveTo>
              </a:path>
            </a:pathLst>
          </a:custGeom>
          <a:solidFill>
            <a:srgbClr val="12BF3E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3" name="Freeform 283"/>
          <p:cNvSpPr/>
          <p:nvPr/>
        </p:nvSpPr>
        <p:spPr>
          <a:xfrm rot="0" flipH="0" flipV="0">
            <a:off x="7274814" y="2730246"/>
            <a:ext cx="2185416" cy="505969"/>
          </a:xfrm>
          <a:custGeom>
            <a:pathLst>
              <a:path w="2185416" h="505969">
                <a:moveTo>
                  <a:pt x="0" y="0"/>
                </a:moveTo>
                <a:lnTo>
                  <a:pt x="1932431" y="0"/>
                </a:lnTo>
                <a:lnTo>
                  <a:pt x="2185416" y="252984"/>
                </a:lnTo>
                <a:lnTo>
                  <a:pt x="1932431" y="505969"/>
                </a:lnTo>
                <a:lnTo>
                  <a:pt x="0" y="505969"/>
                </a:lnTo>
                <a:lnTo>
                  <a:pt x="252983" y="252984"/>
                </a:lnTo>
                <a:close/>
                <a:moveTo>
                  <a:pt x="-3147060" y="4127754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4" name="Freeform 284"/>
          <p:cNvSpPr/>
          <p:nvPr/>
        </p:nvSpPr>
        <p:spPr>
          <a:xfrm rot="0" flipH="0" flipV="0">
            <a:off x="9326118" y="2728722"/>
            <a:ext cx="1171955" cy="515112"/>
          </a:xfrm>
          <a:custGeom>
            <a:pathLst>
              <a:path w="1171955" h="515112">
                <a:moveTo>
                  <a:pt x="0" y="0"/>
                </a:moveTo>
                <a:lnTo>
                  <a:pt x="914400" y="0"/>
                </a:lnTo>
                <a:lnTo>
                  <a:pt x="1171955" y="257556"/>
                </a:lnTo>
                <a:lnTo>
                  <a:pt x="914400" y="515112"/>
                </a:lnTo>
                <a:lnTo>
                  <a:pt x="0" y="515112"/>
                </a:lnTo>
                <a:lnTo>
                  <a:pt x="257555" y="257556"/>
                </a:lnTo>
                <a:close/>
                <a:moveTo>
                  <a:pt x="-5196840" y="4129278"/>
                </a:moveTo>
              </a:path>
            </a:pathLst>
          </a:custGeom>
          <a:solidFill>
            <a:srgbClr val="4FB81C">
              <a:alpha val="10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5" name="Freeform 285"/>
          <p:cNvSpPr/>
          <p:nvPr/>
        </p:nvSpPr>
        <p:spPr>
          <a:xfrm rot="0" flipH="0" flipV="0">
            <a:off x="9326118" y="2728722"/>
            <a:ext cx="1171955" cy="515112"/>
          </a:xfrm>
          <a:custGeom>
            <a:pathLst>
              <a:path w="1171955" h="515112">
                <a:moveTo>
                  <a:pt x="0" y="0"/>
                </a:moveTo>
                <a:lnTo>
                  <a:pt x="914400" y="0"/>
                </a:lnTo>
                <a:lnTo>
                  <a:pt x="1171955" y="257556"/>
                </a:lnTo>
                <a:lnTo>
                  <a:pt x="914400" y="515112"/>
                </a:lnTo>
                <a:lnTo>
                  <a:pt x="0" y="515112"/>
                </a:lnTo>
                <a:lnTo>
                  <a:pt x="257555" y="257556"/>
                </a:lnTo>
                <a:close/>
                <a:moveTo>
                  <a:pt x="-5196840" y="4129278"/>
                </a:moveTo>
              </a:path>
            </a:pathLst>
          </a:custGeom>
          <a:noFill/>
          <a:ln w="19050" cap="flat" cmpd="sng">
            <a:solidFill>
              <a:srgbClr val="FFFFFF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6" name="Picture 286"/>
          <p:cNvPicPr>
            <a:picLocks noChangeAspect="0" noChangeArrowheads="1"/>
          </p:cNvPicPr>
          <p:nvPr/>
        </p:nvPicPr>
        <p:blipFill>
          <a:blip r:embed="rId2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24711" y="4675631"/>
            <a:ext cx="970803" cy="185929"/>
          </a:xfrm>
          <a:prstGeom prst="rect">
            <a:avLst/>
          </a:prstGeom>
          <a:noFill/>
          <a:extLst/>
        </p:spPr>
      </p:pic>
      <p:pic>
        <p:nvPicPr>
          <p:cNvPr id="287" name="Picture 287"/>
          <p:cNvPicPr>
            <a:picLocks noChangeAspect="0" noChangeArrowheads="1"/>
          </p:cNvPicPr>
          <p:nvPr/>
        </p:nvPicPr>
        <p:blipFill>
          <a:blip r:embed="rId2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147439" y="3228848"/>
            <a:ext cx="196850" cy="3039872"/>
          </a:xfrm>
          <a:prstGeom prst="rect">
            <a:avLst/>
          </a:prstGeom>
          <a:noFill/>
          <a:extLst/>
        </p:spPr>
      </p:pic>
      <p:sp>
        <p:nvSpPr>
          <p:cNvPr id="288" name="Freeform 288"/>
          <p:cNvSpPr/>
          <p:nvPr/>
        </p:nvSpPr>
        <p:spPr>
          <a:xfrm rot="0" flipH="0" flipV="0">
            <a:off x="782573" y="6255259"/>
            <a:ext cx="3502153" cy="277368"/>
          </a:xfrm>
          <a:custGeom>
            <a:pathLst>
              <a:path w="3502153" h="277368">
                <a:moveTo>
                  <a:pt x="0" y="0"/>
                </a:moveTo>
                <a:lnTo>
                  <a:pt x="3502153" y="0"/>
                </a:lnTo>
                <a:lnTo>
                  <a:pt x="3502153" y="277368"/>
                </a:lnTo>
                <a:lnTo>
                  <a:pt x="0" y="277368"/>
                </a:lnTo>
                <a:lnTo>
                  <a:pt x="0" y="0"/>
                </a:lnTo>
                <a:close/>
              </a:path>
            </a:pathLst>
          </a:custGeom>
          <a:noFill/>
          <a:ln w="1905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9" name="Rectangle 289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10</a:t>
            </a:r>
          </a:p>
        </p:txBody>
      </p:sp>
      <p:sp>
        <p:nvSpPr>
          <p:cNvPr id="290" name="Rectangle 290"/>
          <p:cNvSpPr/>
          <p:nvPr/>
        </p:nvSpPr>
        <p:spPr>
          <a:xfrm rot="0" flipH="0" flipV="0">
            <a:off x="2508757" y="3327115"/>
            <a:ext cx="7533739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14095" algn="l"/>
                <a:tab pos="2027936" algn="l"/>
                <a:tab pos="3041904" algn="l"/>
                <a:tab pos="4055745" algn="l"/>
                <a:tab pos="5069840" algn="l"/>
                <a:tab pos="6083808" algn="l"/>
                <a:tab pos="7097648" algn="l"/>
              </a:tabLst>
            </a:pPr>
            <a:r>
              <a:rPr lang="en-US" sz="996" baseline="0" b="1" i="0" dirty="0" spc="0">
                <a:solidFill>
                  <a:srgbClr val="FFFFFF"/>
                </a:solidFill>
                <a:latin typeface="Arial" pitchFamily="0" charset="1"/>
              </a:rPr>
              <a:t>Week 1	Wee</a:t>
            </a:r>
            <a:r>
              <a:rPr lang="en-US" sz="996" baseline="0" b="1" i="0" dirty="0" spc="284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996" baseline="0" b="1" i="0" dirty="0" spc="0">
                <a:solidFill>
                  <a:srgbClr val="FFFFFF"/>
                </a:solidFill>
                <a:latin typeface="Arial" pitchFamily="0" charset="1"/>
              </a:rPr>
              <a:t>2	Week 3	Week 4	Week 5	Week 6	Wee</a:t>
            </a:r>
            <a:r>
              <a:rPr lang="en-US" sz="996" baseline="0" b="1" i="0" dirty="0" spc="284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996" baseline="0" b="1" i="0" dirty="0" spc="0">
                <a:solidFill>
                  <a:srgbClr val="FFFFFF"/>
                </a:solidFill>
                <a:latin typeface="Arial" pitchFamily="0" charset="1"/>
              </a:rPr>
              <a:t>7	Wee</a:t>
            </a:r>
            <a:r>
              <a:rPr lang="en-US" sz="996" baseline="0" b="1" i="0" dirty="0" spc="284">
                <a:solidFill>
                  <a:srgbClr val="FFFFFF"/>
                </a:solidFill>
                <a:latin typeface="Arial" pitchFamily="0" charset="1"/>
              </a:rPr>
              <a:t>k8</a:t>
            </a:r>
          </a:p>
        </p:txBody>
      </p:sp>
      <p:sp>
        <p:nvSpPr>
          <p:cNvPr id="291" name="Rectangle 291"/>
          <p:cNvSpPr/>
          <p:nvPr/>
        </p:nvSpPr>
        <p:spPr>
          <a:xfrm rot="0" flipH="0" flipV="0">
            <a:off x="1251508" y="3932860"/>
            <a:ext cx="1862171" cy="2423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108913" algn="l"/>
              </a:tabLst>
            </a:pP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Supplier	</a:t>
            </a:r>
            <a:r>
              <a:rPr lang="en-US" sz="1221" baseline="81854" b="0" i="0" dirty="0" spc="0">
                <a:solidFill>
                  <a:srgbClr val="FFFFFF"/>
                </a:solidFill>
                <a:latin typeface="Arial" pitchFamily="0" charset="1"/>
              </a:rPr>
              <a:t>PunchO</a:t>
            </a:r>
            <a:r>
              <a:rPr lang="en-US" sz="1221" baseline="81854" b="0" i="0" dirty="0" spc="-15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221" baseline="81854" b="0" i="0" dirty="0" spc="0">
                <a:solidFill>
                  <a:srgbClr val="FFFFFF"/>
                </a:solidFill>
                <a:latin typeface="Arial" pitchFamily="0" charset="1"/>
              </a:rPr>
              <a:t>t Setup</a:t>
            </a:r>
          </a:p>
          <a:p>
            <a:pPr marL="1107389">
              <a:lnSpc>
                <a:spcPts val="528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Certificate Setup</a:t>
            </a:r>
          </a:p>
        </p:txBody>
      </p:sp>
      <p:sp>
        <p:nvSpPr>
          <p:cNvPr id="292" name="Rectangle 292"/>
          <p:cNvSpPr/>
          <p:nvPr/>
        </p:nvSpPr>
        <p:spPr>
          <a:xfrm rot="0" flipH="0" flipV="0">
            <a:off x="3386328" y="3836111"/>
            <a:ext cx="714738" cy="3619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Upload of Index</a:t>
            </a:r>
          </a:p>
          <a:p>
            <a:pPr marL="86867">
              <a:lnSpc>
                <a:spcPts val="962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File in Ariba</a:t>
            </a:r>
          </a:p>
          <a:p>
            <a:pPr marL="170687">
              <a:lnSpc>
                <a:spcPts val="960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Network</a:t>
            </a:r>
          </a:p>
        </p:txBody>
      </p:sp>
      <p:sp>
        <p:nvSpPr>
          <p:cNvPr id="293" name="Rectangle 293"/>
          <p:cNvSpPr/>
          <p:nvPr/>
        </p:nvSpPr>
        <p:spPr>
          <a:xfrm rot="0" flipH="0" flipV="0">
            <a:off x="4474464" y="3897071"/>
            <a:ext cx="1655189" cy="2400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Co</a:t>
            </a:r>
            <a:r>
              <a:rPr lang="en-US" sz="806" baseline="0" b="0" i="0" dirty="0" spc="-16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nectivity</a:t>
            </a:r>
          </a:p>
          <a:p>
            <a:pPr marL="143255">
              <a:lnSpc>
                <a:spcPts val="962"/>
              </a:lnSpc>
              <a:tabLst>
                <a:tab pos="925320" algn="l"/>
              </a:tabLst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Setup	</a:t>
            </a:r>
            <a:r>
              <a:rPr lang="en-US" sz="1216" baseline="59701" b="0" i="0" dirty="0" spc="0">
                <a:solidFill>
                  <a:srgbClr val="FFFFFF"/>
                </a:solidFill>
                <a:latin typeface="Arial" pitchFamily="0" charset="1"/>
              </a:rPr>
              <a:t>Troubleshooting</a:t>
            </a:r>
          </a:p>
        </p:txBody>
      </p:sp>
      <p:sp>
        <p:nvSpPr>
          <p:cNvPr id="294" name="Rectangle 294"/>
          <p:cNvSpPr/>
          <p:nvPr/>
        </p:nvSpPr>
        <p:spPr>
          <a:xfrm rot="0" flipH="0" flipV="0">
            <a:off x="6401434" y="3836111"/>
            <a:ext cx="760398" cy="3619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3340"/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Shopping Cart</a:t>
            </a:r>
          </a:p>
          <a:p>
            <a:pPr marL="0">
              <a:lnSpc>
                <a:spcPts val="962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Transfer to Ariba</a:t>
            </a:r>
          </a:p>
          <a:p>
            <a:pPr marL="248666">
              <a:lnSpc>
                <a:spcPts val="960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TEST</a:t>
            </a:r>
          </a:p>
        </p:txBody>
      </p:sp>
      <p:sp>
        <p:nvSpPr>
          <p:cNvPr id="295" name="Rectangle 295"/>
          <p:cNvSpPr/>
          <p:nvPr/>
        </p:nvSpPr>
        <p:spPr>
          <a:xfrm rot="0" flipH="0" flipV="0">
            <a:off x="7941818" y="3958698"/>
            <a:ext cx="720780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Testing Support</a:t>
            </a:r>
          </a:p>
        </p:txBody>
      </p:sp>
      <p:sp>
        <p:nvSpPr>
          <p:cNvPr id="296" name="Rectangle 296"/>
          <p:cNvSpPr/>
          <p:nvPr/>
        </p:nvSpPr>
        <p:spPr>
          <a:xfrm rot="0" flipH="0" flipV="0">
            <a:off x="9467722" y="3737337"/>
            <a:ext cx="714449" cy="2394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Upload of Index</a:t>
            </a:r>
          </a:p>
          <a:p>
            <a:pPr marL="59435">
              <a:lnSpc>
                <a:spcPts val="960"/>
              </a:lnSpc>
            </a:pPr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File</a:t>
            </a:r>
            <a:r>
              <a:rPr lang="en-US" sz="806" baseline="0" b="0" i="0" dirty="0" spc="-1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in PROD</a:t>
            </a:r>
          </a:p>
        </p:txBody>
      </p:sp>
      <p:sp>
        <p:nvSpPr>
          <p:cNvPr id="297" name="Rectangle 297"/>
          <p:cNvSpPr/>
          <p:nvPr/>
        </p:nvSpPr>
        <p:spPr>
          <a:xfrm rot="0" flipH="0" flipV="0">
            <a:off x="9473818" y="4057758"/>
            <a:ext cx="699950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73152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Con</a:t>
            </a:r>
            <a:r>
              <a:rPr lang="en-US" sz="803" baseline="0" b="0" i="0" dirty="0" spc="-14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ectivity</a:t>
            </a:r>
          </a:p>
          <a:p>
            <a:pPr marL="0">
              <a:lnSpc>
                <a:spcPts val="959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Setup in PROD</a:t>
            </a:r>
          </a:p>
        </p:txBody>
      </p:sp>
      <p:sp>
        <p:nvSpPr>
          <p:cNvPr id="298" name="Rectangle 298"/>
          <p:cNvSpPr/>
          <p:nvPr/>
        </p:nvSpPr>
        <p:spPr>
          <a:xfrm rot="0" flipH="0" flipV="0">
            <a:off x="2332989" y="4674343"/>
            <a:ext cx="804100" cy="361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3464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Initial</a:t>
            </a:r>
          </a:p>
          <a:p>
            <a:pPr marL="0">
              <a:lnSpc>
                <a:spcPts val="959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Communication</a:t>
            </a:r>
            <a:r>
              <a:rPr lang="en-US" sz="803" baseline="0" b="0" i="0" dirty="0" spc="-34">
                <a:solidFill>
                  <a:srgbClr val="FFFFFF"/>
                </a:solidFill>
                <a:latin typeface="Arial" pitchFamily="0" charset="1"/>
              </a:rPr>
              <a:t> &amp;</a:t>
            </a:r>
          </a:p>
          <a:p>
            <a:pPr marL="175260">
              <a:lnSpc>
                <a:spcPts val="960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Education</a:t>
            </a:r>
          </a:p>
        </p:txBody>
      </p:sp>
      <p:sp>
        <p:nvSpPr>
          <p:cNvPr id="299" name="Rectangle 299"/>
          <p:cNvSpPr/>
          <p:nvPr/>
        </p:nvSpPr>
        <p:spPr>
          <a:xfrm rot="0" flipH="0" flipV="0">
            <a:off x="3502152" y="4796263"/>
            <a:ext cx="1526656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972311" algn="l"/>
              </a:tabLst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Consulting	</a:t>
            </a:r>
            <a:r>
              <a:rPr lang="en-US" sz="1216" baseline="59701" b="0" i="0" dirty="0" spc="0">
                <a:solidFill>
                  <a:srgbClr val="FFFFFF"/>
                </a:solidFill>
                <a:latin typeface="Arial" pitchFamily="0" charset="1"/>
              </a:rPr>
              <a:t>Con</a:t>
            </a:r>
            <a:r>
              <a:rPr lang="en-US" sz="1216" baseline="59701" b="0" i="0" dirty="0" spc="-14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216" baseline="59701" b="0" i="0" dirty="0" spc="0">
                <a:solidFill>
                  <a:srgbClr val="FFFFFF"/>
                </a:solidFill>
                <a:latin typeface="Arial" pitchFamily="0" charset="1"/>
              </a:rPr>
              <a:t>ectivity</a:t>
            </a:r>
          </a:p>
        </p:txBody>
      </p:sp>
      <p:sp>
        <p:nvSpPr>
          <p:cNvPr id="300" name="Rectangle 300"/>
          <p:cNvSpPr/>
          <p:nvPr/>
        </p:nvSpPr>
        <p:spPr>
          <a:xfrm rot="0" flipH="0" flipV="0">
            <a:off x="4424171" y="4857223"/>
            <a:ext cx="4238426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975614" algn="l"/>
                <a:tab pos="1997075" algn="l"/>
                <a:tab pos="3517646" algn="l"/>
              </a:tabLst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Setup Support	</a:t>
            </a:r>
            <a:r>
              <a:rPr lang="en-US" sz="1216" baseline="59701" b="0" i="0" dirty="0" spc="0">
                <a:solidFill>
                  <a:srgbClr val="FFFFFF"/>
                </a:solidFill>
                <a:latin typeface="Arial" pitchFamily="0" charset="1"/>
              </a:rPr>
              <a:t>Troubleshooting	Testing Support	Testing Support</a:t>
            </a:r>
          </a:p>
        </p:txBody>
      </p:sp>
      <p:sp>
        <p:nvSpPr>
          <p:cNvPr id="301" name="Rectangle 301"/>
          <p:cNvSpPr/>
          <p:nvPr/>
        </p:nvSpPr>
        <p:spPr>
          <a:xfrm rot="0" flipH="0" flipV="0">
            <a:off x="9469246" y="4735303"/>
            <a:ext cx="707097" cy="2393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8288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PROD Catalog</a:t>
            </a:r>
          </a:p>
          <a:p>
            <a:pPr marL="0">
              <a:lnSpc>
                <a:spcPts val="960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Upload Support</a:t>
            </a:r>
          </a:p>
        </p:txBody>
      </p:sp>
      <p:sp>
        <p:nvSpPr>
          <p:cNvPr id="302" name="Rectangle 302"/>
          <p:cNvSpPr/>
          <p:nvPr/>
        </p:nvSpPr>
        <p:spPr>
          <a:xfrm rot="0" flipH="0" flipV="0">
            <a:off x="1391666" y="5509565"/>
            <a:ext cx="329488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UCB</a:t>
            </a:r>
          </a:p>
        </p:txBody>
      </p:sp>
      <p:sp>
        <p:nvSpPr>
          <p:cNvPr id="303" name="Rectangle 303"/>
          <p:cNvSpPr/>
          <p:nvPr/>
        </p:nvSpPr>
        <p:spPr>
          <a:xfrm rot="0" flipH="0" flipV="0">
            <a:off x="2380233" y="5664943"/>
            <a:ext cx="1717473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07618" algn="l"/>
              </a:tabLst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Escalation</a:t>
            </a:r>
            <a:r>
              <a:rPr lang="en-US" sz="803" baseline="0" b="0" i="0" dirty="0" spc="-1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Path	Escalation</a:t>
            </a:r>
            <a:r>
              <a:rPr lang="en-US" sz="803" baseline="0" b="0" i="0" dirty="0" spc="-1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Path</a:t>
            </a:r>
          </a:p>
        </p:txBody>
      </p:sp>
      <p:sp>
        <p:nvSpPr>
          <p:cNvPr id="304" name="Rectangle 304"/>
          <p:cNvSpPr/>
          <p:nvPr/>
        </p:nvSpPr>
        <p:spPr>
          <a:xfrm rot="0" flipH="0" flipV="0">
            <a:off x="4360164" y="5565883"/>
            <a:ext cx="781024" cy="3155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Catalog Approval</a:t>
            </a:r>
          </a:p>
          <a:p>
            <a:pPr marL="36576">
              <a:lnSpc>
                <a:spcPts val="1559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Escalation</a:t>
            </a:r>
            <a:r>
              <a:rPr lang="en-US" sz="803" baseline="0" b="0" i="0" dirty="0" spc="-1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Path</a:t>
            </a:r>
          </a:p>
        </p:txBody>
      </p:sp>
      <p:sp>
        <p:nvSpPr>
          <p:cNvPr id="305" name="Rectangle 305"/>
          <p:cNvSpPr/>
          <p:nvPr/>
        </p:nvSpPr>
        <p:spPr>
          <a:xfrm rot="0" flipH="0" flipV="0">
            <a:off x="5408929" y="5664943"/>
            <a:ext cx="3300246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17142" algn="l"/>
                <a:tab pos="2488691" algn="l"/>
              </a:tabLst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Escalation</a:t>
            </a:r>
            <a:r>
              <a:rPr lang="en-US" sz="803" baseline="0" b="0" i="0" dirty="0" spc="-1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Path	Escalation</a:t>
            </a:r>
            <a:r>
              <a:rPr lang="en-US" sz="803" baseline="0" b="0" i="0" dirty="0" spc="-1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Path	Testing Execution</a:t>
            </a:r>
          </a:p>
        </p:txBody>
      </p:sp>
      <p:sp>
        <p:nvSpPr>
          <p:cNvPr id="306" name="Rectangle 306"/>
          <p:cNvSpPr/>
          <p:nvPr/>
        </p:nvSpPr>
        <p:spPr>
          <a:xfrm rot="0" flipH="0" flipV="0">
            <a:off x="9432670" y="5344363"/>
            <a:ext cx="781512" cy="3160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6" baseline="0" b="0" i="0" dirty="0" spc="0">
                <a:solidFill>
                  <a:srgbClr val="FFFFFF"/>
                </a:solidFill>
                <a:latin typeface="Arial" pitchFamily="0" charset="1"/>
              </a:rPr>
              <a:t>Catalog Approval</a:t>
            </a:r>
          </a:p>
          <a:p>
            <a:pPr marL="114300">
              <a:lnSpc>
                <a:spcPts val="1561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Con</a:t>
            </a:r>
            <a:r>
              <a:rPr lang="en-US" sz="803" baseline="0" b="0" i="0" dirty="0" spc="-14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ectivity</a:t>
            </a:r>
          </a:p>
        </p:txBody>
      </p:sp>
      <p:sp>
        <p:nvSpPr>
          <p:cNvPr id="307" name="Rectangle 307"/>
          <p:cNvSpPr/>
          <p:nvPr/>
        </p:nvSpPr>
        <p:spPr>
          <a:xfrm rot="0" flipH="0" flipV="0">
            <a:off x="9464675" y="5664943"/>
            <a:ext cx="720576" cy="3155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Check in PROD</a:t>
            </a:r>
          </a:p>
          <a:p>
            <a:pPr marL="89916">
              <a:lnSpc>
                <a:spcPts val="1559"/>
              </a:lnSpc>
            </a:pP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Decisio</a:t>
            </a:r>
            <a:r>
              <a:rPr lang="en-US" sz="803" baseline="0" b="0" i="0" dirty="0" spc="217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for</a:t>
            </a:r>
          </a:p>
        </p:txBody>
      </p:sp>
      <p:sp>
        <p:nvSpPr>
          <p:cNvPr id="308" name="Rectangle 308"/>
          <p:cNvSpPr/>
          <p:nvPr/>
        </p:nvSpPr>
        <p:spPr>
          <a:xfrm rot="0" flipH="0" flipV="0">
            <a:off x="9618598" y="5984983"/>
            <a:ext cx="408636" cy="1174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3" baseline="0" b="0" i="0" dirty="0" spc="0">
                <a:solidFill>
                  <a:srgbClr val="FFFFFF"/>
                </a:solidFill>
                <a:latin typeface="Arial" pitchFamily="0" charset="1"/>
              </a:rPr>
              <a:t>GO LIVE</a:t>
            </a:r>
          </a:p>
        </p:txBody>
      </p:sp>
      <p:sp>
        <p:nvSpPr>
          <p:cNvPr id="309" name="Rectangle 309"/>
          <p:cNvSpPr/>
          <p:nvPr/>
        </p:nvSpPr>
        <p:spPr>
          <a:xfrm rot="0" flipH="0" flipV="0">
            <a:off x="324002" y="501485"/>
            <a:ext cx="7172126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Catalog Enablemen</a:t>
            </a:r>
            <a:r>
              <a:rPr lang="en-US" sz="2798" baseline="0" b="1" i="0" dirty="0" spc="847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772">
                <a:solidFill>
                  <a:srgbClr val="FFFFFF"/>
                </a:solidFill>
                <a:latin typeface="Arial" pitchFamily="0" charset="1"/>
              </a:rPr>
              <a:t>-</a:t>
            </a:r>
            <a:r>
              <a:rPr lang="en-US" sz="2798" baseline="0" b="1" i="0" dirty="0" spc="-56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imelines</a:t>
            </a:r>
          </a:p>
        </p:txBody>
      </p:sp>
      <p:sp>
        <p:nvSpPr>
          <p:cNvPr id="310" name="Rectangle 310"/>
          <p:cNvSpPr/>
          <p:nvPr/>
        </p:nvSpPr>
        <p:spPr>
          <a:xfrm rot="0" flipH="0" flipV="0">
            <a:off x="8185657" y="1385367"/>
            <a:ext cx="2375306" cy="3581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Supplie</a:t>
            </a:r>
            <a:r>
              <a:rPr lang="en-US" sz="1200" baseline="0" b="1" i="0" dirty="0" spc="-1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’s Prere</a:t>
            </a:r>
            <a:r>
              <a:rPr lang="en-US" sz="1200" baseline="0" b="1" i="0" dirty="0" spc="-17">
                <a:solidFill>
                  <a:srgbClr val="FFFFFF"/>
                </a:solidFill>
                <a:latin typeface="Arial" pitchFamily="0" charset="1"/>
              </a:rPr>
              <a:t>q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uisites</a:t>
            </a:r>
            <a:r>
              <a:rPr lang="en-US" sz="1200" baseline="0" b="1" i="0" dirty="0" spc="-4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to Start:</a:t>
            </a:r>
          </a:p>
          <a:p>
            <a:pPr marL="0">
              <a:lnSpc>
                <a:spcPts val="1439"/>
              </a:lnSpc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Secured</a:t>
            </a:r>
            <a:r>
              <a:rPr lang="en-US" sz="1200" baseline="0" b="0" i="0" dirty="0" spc="-3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Web</a:t>
            </a:r>
            <a:r>
              <a:rPr lang="en-US" sz="1200" baseline="0" b="0" i="0" dirty="0" spc="-4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Shop</a:t>
            </a:r>
            <a:r>
              <a:rPr lang="en-US" sz="1200" baseline="0" b="0" i="0" dirty="0" spc="-2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Available</a:t>
            </a:r>
          </a:p>
        </p:txBody>
      </p:sp>
      <p:sp>
        <p:nvSpPr>
          <p:cNvPr id="311" name="Rectangle 311"/>
          <p:cNvSpPr/>
          <p:nvPr/>
        </p:nvSpPr>
        <p:spPr>
          <a:xfrm rot="0" flipH="0" flipV="0">
            <a:off x="8185657" y="1751127"/>
            <a:ext cx="3017062" cy="7238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IT Resources</a:t>
            </a:r>
            <a:r>
              <a:rPr lang="en-US" sz="1200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for Configuratio</a:t>
            </a:r>
            <a:r>
              <a:rPr lang="en-US" sz="1200" baseline="0" b="0" i="0" dirty="0" spc="-21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200" baseline="0" b="0" i="0" dirty="0" spc="-3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Available</a:t>
            </a:r>
          </a:p>
          <a:p>
            <a:pPr marL="0">
              <a:lnSpc>
                <a:spcPts val="1439"/>
              </a:lnSpc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Catalog </a:t>
            </a:r>
            <a:r>
              <a:rPr lang="en-US" sz="1200" baseline="0" b="0" i="0" dirty="0" spc="-21">
                <a:solidFill>
                  <a:srgbClr val="FFFFFF"/>
                </a:solidFill>
                <a:latin typeface="Arial" pitchFamily="0" charset="1"/>
              </a:rPr>
              <a:t>C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ontent</a:t>
            </a:r>
            <a:r>
              <a:rPr lang="en-US" sz="1200" baseline="0" b="0" i="0" dirty="0" spc="-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Clarified</a:t>
            </a:r>
            <a:r>
              <a:rPr lang="en-US" sz="1200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with Buyer</a:t>
            </a:r>
          </a:p>
          <a:p>
            <a:pPr marL="0">
              <a:lnSpc>
                <a:spcPts val="1439"/>
              </a:lnSpc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AN Trading</a:t>
            </a:r>
            <a:r>
              <a:rPr lang="en-US" sz="1200" baseline="0" b="0" i="0" dirty="0" spc="-3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Relationship</a:t>
            </a:r>
            <a:r>
              <a:rPr lang="en-US" sz="1200" baseline="0" b="0" i="0" dirty="0" spc="-3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Established</a:t>
            </a:r>
          </a:p>
          <a:p>
            <a:pPr marL="0">
              <a:lnSpc>
                <a:spcPts val="1439"/>
              </a:lnSpc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AN Test</a:t>
            </a:r>
            <a:r>
              <a:rPr lang="en-US" sz="1200" baseline="0" b="0" i="0" dirty="0" spc="-1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Account</a:t>
            </a:r>
            <a:r>
              <a:rPr lang="en-US" sz="1200" baseline="0" b="0" i="0" dirty="0" spc="-3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Created</a:t>
            </a:r>
          </a:p>
        </p:txBody>
      </p:sp>
      <p:sp>
        <p:nvSpPr>
          <p:cNvPr id="312" name="Rectangle 312"/>
          <p:cNvSpPr/>
          <p:nvPr/>
        </p:nvSpPr>
        <p:spPr>
          <a:xfrm rot="0" flipH="0" flipV="0">
            <a:off x="324002" y="1385367"/>
            <a:ext cx="2190445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Bu</a:t>
            </a:r>
            <a:r>
              <a:rPr lang="en-US" sz="1200" baseline="0" b="1" i="0" dirty="0" spc="-3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er’s Prerequisites</a:t>
            </a:r>
            <a:r>
              <a:rPr lang="en-US" sz="1200" baseline="0" b="1" i="0" dirty="0" spc="-3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to Start:</a:t>
            </a:r>
          </a:p>
        </p:txBody>
      </p:sp>
      <p:sp>
        <p:nvSpPr>
          <p:cNvPr id="313" name="Rectangle 313"/>
          <p:cNvSpPr/>
          <p:nvPr/>
        </p:nvSpPr>
        <p:spPr>
          <a:xfrm rot="0" flipH="0" flipV="0">
            <a:off x="324002" y="1568247"/>
            <a:ext cx="2576169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Catalog </a:t>
            </a:r>
            <a:r>
              <a:rPr lang="en-US" sz="1200" baseline="0" b="0" i="0" dirty="0" spc="-21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equirements</a:t>
            </a:r>
            <a:r>
              <a:rPr lang="en-US" sz="1200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Completed</a:t>
            </a:r>
          </a:p>
        </p:txBody>
      </p:sp>
      <p:sp>
        <p:nvSpPr>
          <p:cNvPr id="314" name="Rectangle 314"/>
          <p:cNvSpPr/>
          <p:nvPr/>
        </p:nvSpPr>
        <p:spPr>
          <a:xfrm rot="0" flipH="0" flipV="0">
            <a:off x="324002" y="1751127"/>
            <a:ext cx="2207361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Catalog Approvers</a:t>
            </a:r>
            <a:r>
              <a:rPr lang="en-US" sz="1200" baseline="0" b="0" i="0" dirty="0" spc="-3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Identified</a:t>
            </a:r>
          </a:p>
        </p:txBody>
      </p:sp>
      <p:sp>
        <p:nvSpPr>
          <p:cNvPr id="315" name="Rectangle 315"/>
          <p:cNvSpPr/>
          <p:nvPr/>
        </p:nvSpPr>
        <p:spPr>
          <a:xfrm rot="0" flipH="0" flipV="0">
            <a:off x="324002" y="1934007"/>
            <a:ext cx="2596591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Commodity</a:t>
            </a:r>
            <a:r>
              <a:rPr lang="en-US" sz="1200" baseline="0" b="0" i="0" dirty="0" spc="-3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Codes &amp; UoM Loaded</a:t>
            </a:r>
          </a:p>
        </p:txBody>
      </p:sp>
      <p:sp>
        <p:nvSpPr>
          <p:cNvPr id="316" name="Rectangle 316"/>
          <p:cNvSpPr/>
          <p:nvPr/>
        </p:nvSpPr>
        <p:spPr>
          <a:xfrm rot="0" flipH="0" flipV="0">
            <a:off x="324002" y="2116887"/>
            <a:ext cx="3946855" cy="3581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Supplier</a:t>
            </a:r>
            <a:r>
              <a:rPr lang="en-US" sz="1200" baseline="0" b="0" i="0" dirty="0" spc="-3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Master Data Enriched</a:t>
            </a:r>
            <a:r>
              <a:rPr lang="en-US" sz="1200" baseline="0" b="0" i="0" dirty="0" spc="-3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(Supplier</a:t>
            </a:r>
            <a:r>
              <a:rPr lang="en-US" sz="1200" baseline="0" b="0" i="0" dirty="0" spc="-2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ANID Added)</a:t>
            </a:r>
          </a:p>
          <a:p>
            <a:pPr marL="0">
              <a:lnSpc>
                <a:spcPts val="1439"/>
              </a:lnSpc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Escalation</a:t>
            </a:r>
            <a:r>
              <a:rPr lang="en-US" sz="1200" baseline="0" b="0" i="0" dirty="0" spc="-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Path Defined</a:t>
            </a:r>
          </a:p>
        </p:txBody>
      </p:sp>
      <p:sp>
        <p:nvSpPr>
          <p:cNvPr id="317" name="Rectangle 317"/>
          <p:cNvSpPr/>
          <p:nvPr/>
        </p:nvSpPr>
        <p:spPr>
          <a:xfrm rot="0" flipH="0" flipV="0">
            <a:off x="324002" y="2482647"/>
            <a:ext cx="2897581" cy="1752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960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Catalog </a:t>
            </a:r>
            <a:r>
              <a:rPr lang="en-US" sz="1200" baseline="0" b="0" i="0" dirty="0" spc="-21">
                <a:solidFill>
                  <a:srgbClr val="FFFFFF"/>
                </a:solidFill>
                <a:latin typeface="Arial" pitchFamily="0" charset="1"/>
              </a:rPr>
              <a:t>C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ontent</a:t>
            </a:r>
            <a:r>
              <a:rPr lang="en-US" sz="1200" baseline="0" b="0" i="0" dirty="0" spc="-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Clarified</a:t>
            </a:r>
            <a:r>
              <a:rPr lang="en-US" sz="1200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0" i="0" dirty="0" spc="0">
                <a:solidFill>
                  <a:srgbClr val="FFFFFF"/>
                </a:solidFill>
                <a:latin typeface="Arial" pitchFamily="0" charset="1"/>
              </a:rPr>
              <a:t>with Supplier</a:t>
            </a:r>
          </a:p>
        </p:txBody>
      </p:sp>
      <p:sp>
        <p:nvSpPr>
          <p:cNvPr id="318" name="Rectangle 318"/>
          <p:cNvSpPr/>
          <p:nvPr/>
        </p:nvSpPr>
        <p:spPr>
          <a:xfrm rot="0" flipH="0" flipV="0">
            <a:off x="7294118" y="6252693"/>
            <a:ext cx="3258908" cy="2686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Bu</a:t>
            </a:r>
            <a:r>
              <a:rPr lang="en-US" sz="900" baseline="0" b="1" i="0" dirty="0" spc="-45">
                <a:solidFill>
                  <a:srgbClr val="FFC000"/>
                </a:solidFill>
                <a:latin typeface="Arial" pitchFamily="0" charset="1"/>
              </a:rPr>
              <a:t>y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er Testing might be extende</a:t>
            </a:r>
            <a:r>
              <a:rPr lang="en-US" sz="900" baseline="0" b="1" i="0" dirty="0" spc="239">
                <a:solidFill>
                  <a:srgbClr val="FFC000"/>
                </a:solidFill>
                <a:latin typeface="Arial" pitchFamily="0" charset="1"/>
              </a:rPr>
              <a:t>d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up to</a:t>
            </a:r>
            <a:r>
              <a:rPr lang="en-US" sz="900" baseline="0" b="1" i="0" dirty="0" spc="-17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additional</a:t>
            </a:r>
            <a:r>
              <a:rPr lang="en-US" sz="900" baseline="0" b="1" i="0" dirty="0" spc="-28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8 week</a:t>
            </a:r>
            <a:r>
              <a:rPr lang="en-US" sz="900" baseline="0" b="1" i="0" dirty="0" spc="225">
                <a:solidFill>
                  <a:srgbClr val="FFC000"/>
                </a:solidFill>
                <a:latin typeface="Arial" pitchFamily="0" charset="1"/>
              </a:rPr>
              <a:t>s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if</a:t>
            </a:r>
          </a:p>
          <a:p>
            <a:pPr marL="0">
              <a:lnSpc>
                <a:spcPts val="1079"/>
              </a:lnSpc>
            </a:pP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transaction</a:t>
            </a:r>
            <a:r>
              <a:rPr lang="en-US" sz="900" baseline="0" b="1" i="0" dirty="0" spc="-22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integratio</a:t>
            </a:r>
            <a:r>
              <a:rPr lang="en-US" sz="900" baseline="0" b="1" i="0" dirty="0" spc="231">
                <a:solidFill>
                  <a:srgbClr val="FFC000"/>
                </a:solidFill>
                <a:latin typeface="Arial" pitchFamily="0" charset="1"/>
              </a:rPr>
              <a:t>n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is requested</a:t>
            </a:r>
            <a:r>
              <a:rPr lang="en-US" sz="900" baseline="0" b="1" i="0" dirty="0" spc="-29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b</a:t>
            </a:r>
            <a:r>
              <a:rPr lang="en-US" sz="900" baseline="0" b="1" i="0" dirty="0" spc="-46">
                <a:solidFill>
                  <a:srgbClr val="FFC000"/>
                </a:solidFill>
                <a:latin typeface="Arial" pitchFamily="0" charset="1"/>
              </a:rPr>
              <a:t>y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 the Supplier</a:t>
            </a:r>
          </a:p>
        </p:txBody>
      </p:sp>
      <p:sp>
        <p:nvSpPr>
          <p:cNvPr id="319" name="Rectangle 319"/>
          <p:cNvSpPr/>
          <p:nvPr/>
        </p:nvSpPr>
        <p:spPr>
          <a:xfrm rot="0" flipH="0" flipV="0">
            <a:off x="2930651" y="2918562"/>
            <a:ext cx="7208418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24405" algn="l"/>
                <a:tab pos="5065521" algn="l"/>
                <a:tab pos="6776592" algn="l"/>
              </a:tabLst>
            </a:pPr>
            <a:r>
              <a:rPr lang="en-US" sz="900" baseline="0" b="1" i="0" dirty="0" spc="0">
                <a:solidFill>
                  <a:srgbClr val="FFFFFF"/>
                </a:solidFill>
                <a:latin typeface="Arial" pitchFamily="0" charset="1"/>
              </a:rPr>
              <a:t>Catalog Creation	</a:t>
            </a:r>
            <a:r>
              <a:rPr lang="en-US" sz="1363" baseline="3777" b="1" i="0" dirty="0" spc="0">
                <a:solidFill>
                  <a:srgbClr val="FFFFFF"/>
                </a:solidFill>
                <a:latin typeface="Arial" pitchFamily="0" charset="1"/>
              </a:rPr>
              <a:t>Connectivit</a:t>
            </a:r>
            <a:r>
              <a:rPr lang="en-US" sz="1363" baseline="3777" b="1" i="0" dirty="0" spc="-58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363" baseline="3777" b="1" i="0" dirty="0" spc="0">
                <a:solidFill>
                  <a:srgbClr val="FFFFFF"/>
                </a:solidFill>
                <a:latin typeface="Arial" pitchFamily="0" charset="1"/>
              </a:rPr>
              <a:t> Setup in</a:t>
            </a:r>
            <a:r>
              <a:rPr lang="en-US" sz="1363" baseline="3777" b="1" i="0" dirty="0" spc="-2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363" baseline="3777" b="1" i="0" dirty="0" spc="0">
                <a:solidFill>
                  <a:srgbClr val="FFFFFF"/>
                </a:solidFill>
                <a:latin typeface="Arial" pitchFamily="0" charset="1"/>
              </a:rPr>
              <a:t>TEST	</a:t>
            </a:r>
            <a:r>
              <a:rPr lang="en-US" sz="1363" baseline="5666" b="1" i="0" dirty="0" spc="0">
                <a:solidFill>
                  <a:srgbClr val="FFFFFF"/>
                </a:solidFill>
                <a:latin typeface="Arial" pitchFamily="0" charset="1"/>
              </a:rPr>
              <a:t>Bu</a:t>
            </a:r>
            <a:r>
              <a:rPr lang="en-US" sz="1363" baseline="5666" b="1" i="0" dirty="0" spc="-51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363" baseline="5666" b="1" i="0" dirty="0" spc="0">
                <a:solidFill>
                  <a:srgbClr val="FFFFFF"/>
                </a:solidFill>
                <a:latin typeface="Arial" pitchFamily="0" charset="1"/>
              </a:rPr>
              <a:t>er Testing	</a:t>
            </a:r>
            <a:r>
              <a:rPr lang="en-US" sz="1363" baseline="66111" b="1" i="0" dirty="0" spc="0">
                <a:solidFill>
                  <a:srgbClr val="FFFFFF"/>
                </a:solidFill>
                <a:latin typeface="Arial" pitchFamily="0" charset="1"/>
              </a:rPr>
              <a:t>Move to</a:t>
            </a:r>
          </a:p>
        </p:txBody>
      </p:sp>
      <p:sp>
        <p:nvSpPr>
          <p:cNvPr id="320" name="Rectangle 320"/>
          <p:cNvSpPr/>
          <p:nvPr/>
        </p:nvSpPr>
        <p:spPr>
          <a:xfrm rot="0" flipH="0" flipV="0">
            <a:off x="9620377" y="2966441"/>
            <a:ext cx="603275" cy="131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00" baseline="0" b="1" i="0" dirty="0" spc="0">
                <a:solidFill>
                  <a:srgbClr val="FFFFFF"/>
                </a:solidFill>
                <a:latin typeface="Arial" pitchFamily="0" charset="1"/>
              </a:rPr>
              <a:t>Production</a:t>
            </a:r>
          </a:p>
        </p:txBody>
      </p:sp>
      <p:sp>
        <p:nvSpPr>
          <p:cNvPr id="321" name="Rectangle 321"/>
          <p:cNvSpPr/>
          <p:nvPr/>
        </p:nvSpPr>
        <p:spPr>
          <a:xfrm rot="0" flipH="0" flipV="0">
            <a:off x="782421" y="6259773"/>
            <a:ext cx="3455449" cy="2691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02" baseline="0" b="1" i="0" dirty="0" spc="0">
                <a:solidFill>
                  <a:srgbClr val="FFC000"/>
                </a:solidFill>
                <a:latin typeface="Arial" pitchFamily="0" charset="1"/>
              </a:rPr>
              <a:t>In case of Supplier</a:t>
            </a:r>
            <a:r>
              <a:rPr lang="en-US" sz="902" baseline="0" b="1" i="0" dirty="0" spc="-32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2" baseline="0" b="1" i="0" dirty="0" spc="0">
                <a:solidFill>
                  <a:srgbClr val="FFC000"/>
                </a:solidFill>
                <a:latin typeface="Arial" pitchFamily="0" charset="1"/>
              </a:rPr>
              <a:t>without</a:t>
            </a:r>
            <a:r>
              <a:rPr lang="en-US" sz="902" baseline="0" b="1" i="0" dirty="0" spc="-21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2" baseline="0" b="1" i="0" dirty="0" spc="0">
                <a:solidFill>
                  <a:srgbClr val="FFC000"/>
                </a:solidFill>
                <a:latin typeface="Arial" pitchFamily="0" charset="1"/>
              </a:rPr>
              <a:t>experience on</a:t>
            </a:r>
            <a:r>
              <a:rPr lang="en-US" sz="902" baseline="0" b="1" i="0" dirty="0" spc="-20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2" baseline="0" b="1" i="0" dirty="0" spc="0">
                <a:solidFill>
                  <a:srgbClr val="FFC000"/>
                </a:solidFill>
                <a:latin typeface="Arial" pitchFamily="0" charset="1"/>
              </a:rPr>
              <a:t>S</a:t>
            </a:r>
            <a:r>
              <a:rPr lang="en-US" sz="902" baseline="0" b="1" i="0" dirty="0" spc="-18">
                <a:solidFill>
                  <a:srgbClr val="FFC000"/>
                </a:solidFill>
                <a:latin typeface="Arial" pitchFamily="0" charset="1"/>
              </a:rPr>
              <a:t>A</a:t>
            </a:r>
            <a:r>
              <a:rPr lang="en-US" sz="902" baseline="0" b="1" i="0" dirty="0" spc="0">
                <a:solidFill>
                  <a:srgbClr val="FFC000"/>
                </a:solidFill>
                <a:latin typeface="Arial" pitchFamily="0" charset="1"/>
              </a:rPr>
              <a:t>P Ariba PunchOut,</a:t>
            </a:r>
          </a:p>
          <a:p>
            <a:pPr marL="0">
              <a:lnSpc>
                <a:spcPts val="1081"/>
              </a:lnSpc>
            </a:pP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creation</a:t>
            </a:r>
            <a:r>
              <a:rPr lang="en-US" sz="900" baseline="0" b="1" i="0" dirty="0" spc="-30">
                <a:solidFill>
                  <a:srgbClr val="FFC000"/>
                </a:solidFill>
                <a:latin typeface="Arial" pitchFamily="0" charset="1"/>
              </a:rPr>
              <a:t> 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phase ma</a:t>
            </a:r>
            <a:r>
              <a:rPr lang="en-US" sz="900" baseline="0" b="1" i="0" dirty="0" spc="-54">
                <a:solidFill>
                  <a:srgbClr val="FFC000"/>
                </a:solidFill>
                <a:latin typeface="Arial" pitchFamily="0" charset="1"/>
              </a:rPr>
              <a:t>y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 take </a:t>
            </a:r>
            <a:r>
              <a:rPr lang="en-US" sz="900" baseline="0" b="1" i="0" dirty="0" spc="-11">
                <a:solidFill>
                  <a:srgbClr val="FFC000"/>
                </a:solidFill>
                <a:latin typeface="Arial" pitchFamily="0" charset="1"/>
              </a:rPr>
              <a:t>l</a:t>
            </a:r>
            <a:r>
              <a:rPr lang="en-US" sz="900" baseline="0" b="1" i="0" dirty="0" spc="0">
                <a:solidFill>
                  <a:srgbClr val="FFC000"/>
                </a:solidFill>
                <a:latin typeface="Arial" pitchFamily="0" charset="1"/>
              </a:rPr>
              <a:t>onger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22" name="Freeform 322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3" name="Freeform 323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24" name="Picture 324"/>
          <p:cNvPicPr>
            <a:picLocks noChangeAspect="0" noChangeArrowheads="1"/>
          </p:cNvPicPr>
          <p:nvPr/>
        </p:nvPicPr>
        <p:blipFill>
          <a:blip r:embed="rId3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325" name="Picture 325"/>
          <p:cNvPicPr>
            <a:picLocks noChangeAspect="0" noChangeArrowheads="1"/>
          </p:cNvPicPr>
          <p:nvPr/>
        </p:nvPicPr>
        <p:blipFill>
          <a:blip r:embed="rId3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326" name="Rectangle 326"/>
          <p:cNvSpPr/>
          <p:nvPr/>
        </p:nvSpPr>
        <p:spPr>
          <a:xfrm rot="0" flipH="0" flipV="0">
            <a:off x="324002" y="2471674"/>
            <a:ext cx="6425184" cy="876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Level 1 PunchOut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27" name="Freeform 327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8" name="Freeform 328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9" name="Freeform 329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0" name="Rectangle 330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12</a:t>
            </a:r>
          </a:p>
        </p:txBody>
      </p:sp>
      <p:sp>
        <p:nvSpPr>
          <p:cNvPr id="331" name="Rectangle 331"/>
          <p:cNvSpPr/>
          <p:nvPr/>
        </p:nvSpPr>
        <p:spPr>
          <a:xfrm rot="0" flipH="0" flipV="0">
            <a:off x="324002" y="501485"/>
            <a:ext cx="3002036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Level 1 PunchOut</a:t>
            </a:r>
          </a:p>
        </p:txBody>
      </p:sp>
      <p:sp>
        <p:nvSpPr>
          <p:cNvPr id="332" name="Rectangle 332"/>
          <p:cNvSpPr/>
          <p:nvPr/>
        </p:nvSpPr>
        <p:spPr>
          <a:xfrm rot="0" flipH="0" flipV="0">
            <a:off x="324002" y="1348461"/>
            <a:ext cx="7531129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Level 1 PunchOut enables users to search for the items directly on your website.</a:t>
            </a:r>
          </a:p>
        </p:txBody>
      </p:sp>
      <p:sp>
        <p:nvSpPr>
          <p:cNvPr id="333" name="Rectangle 333"/>
          <p:cNvSpPr/>
          <p:nvPr/>
        </p:nvSpPr>
        <p:spPr>
          <a:xfrm rot="0" flipH="0" flipV="0">
            <a:off x="324002" y="1896815"/>
            <a:ext cx="11068280" cy="350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Procurement solutions display a h</a:t>
            </a:r>
            <a:r>
              <a:rPr lang="en-US" sz="1598" baseline="0" b="0" i="0" dirty="0" spc="-32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perlink instead of product or pricing details. When users click</a:t>
            </a:r>
            <a:r>
              <a:rPr lang="en-US" sz="1598" baseline="0" b="0" i="0" dirty="0" spc="-3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this hyperlink, their web</a:t>
            </a:r>
          </a:p>
        </p:txBody>
      </p:sp>
      <p:sp>
        <p:nvSpPr>
          <p:cNvPr id="334" name="Rectangle 334"/>
          <p:cNvSpPr/>
          <p:nvPr/>
        </p:nvSpPr>
        <p:spPr>
          <a:xfrm rot="0" flipH="0" flipV="0">
            <a:off x="610514" y="2236972"/>
            <a:ext cx="11210185" cy="7207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browse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displays a page from your local </a:t>
            </a:r>
            <a:r>
              <a:rPr lang="en-US" sz="1596" baseline="0" b="0" i="0" dirty="0" spc="-31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ebsite where they can add items to the cart. Once finish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ith this page, they clic</a:t>
            </a:r>
            <a:r>
              <a:rPr lang="en-US" sz="1596" baseline="0" b="0" i="0" dirty="0" spc="449">
                <a:solidFill>
                  <a:srgbClr val="FFFFFF"/>
                </a:solidFill>
                <a:latin typeface="Arial" pitchFamily="0" charset="1"/>
              </a:rPr>
              <a:t>ka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button that returns the order information t</a:t>
            </a:r>
            <a:r>
              <a:rPr lang="en-US" sz="1596" baseline="0" b="0" i="0" dirty="0" spc="462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SA</a:t>
            </a:r>
            <a:r>
              <a:rPr lang="en-US" sz="1596" baseline="0" b="0" i="0" dirty="0" spc="316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Ariba.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fully configured products and their prices appear within the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procurement solution on users</a:t>
            </a:r>
            <a:r>
              <a:rPr lang="en-US" sz="1596" baseline="0" b="0" i="0" dirty="0" spc="-40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purchase orders.</a:t>
            </a:r>
          </a:p>
        </p:txBody>
      </p:sp>
      <p:sp>
        <p:nvSpPr>
          <p:cNvPr id="335" name="Rectangle 335"/>
          <p:cNvSpPr/>
          <p:nvPr/>
        </p:nvSpPr>
        <p:spPr>
          <a:xfrm rot="0" flipH="0" flipV="0">
            <a:off x="324002" y="3177515"/>
            <a:ext cx="11511382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first requires you to provide a PunchOut index catalo</a:t>
            </a:r>
            <a:r>
              <a:rPr lang="en-US" sz="1596" baseline="0" b="0" i="0" dirty="0" spc="459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</a:t>
            </a:r>
            <a:r>
              <a:rPr lang="en-US" sz="1596" baseline="0" b="0" i="0" dirty="0" spc="447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load int</a:t>
            </a:r>
            <a:r>
              <a:rPr lang="en-US" sz="1596" baseline="0" b="0" i="0" dirty="0" spc="35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 Supplier</a:t>
            </a:r>
            <a:r>
              <a:rPr lang="en-US" sz="1596" baseline="0" b="0" i="0" dirty="0" spc="-8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Account. Second, your</a:t>
            </a:r>
          </a:p>
        </p:txBody>
      </p:sp>
      <p:sp>
        <p:nvSpPr>
          <p:cNvPr id="336" name="Rectangle 336"/>
          <p:cNvSpPr/>
          <p:nvPr/>
        </p:nvSpPr>
        <p:spPr>
          <a:xfrm rot="0" flipH="0" flipV="0">
            <a:off x="610514" y="3516847"/>
            <a:ext cx="9801596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PunchOut site sends cXM</a:t>
            </a:r>
            <a:r>
              <a:rPr lang="en-US" sz="1598" baseline="0" b="0" i="0" dirty="0" spc="-68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 messages t</a:t>
            </a:r>
            <a:r>
              <a:rPr lang="en-US" sz="1598" baseline="0" b="0" i="0" dirty="0" spc="453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SA</a:t>
            </a:r>
            <a:r>
              <a:rPr lang="en-US" sz="1598" baseline="0" b="0" i="0" dirty="0" spc="314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via</a:t>
            </a:r>
            <a:r>
              <a:rPr lang="en-US" sz="1598" baseline="0" b="0" i="0" dirty="0" spc="-10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Net</a:t>
            </a:r>
            <a:r>
              <a:rPr lang="en-US" sz="1598" baseline="0" b="0" i="0" dirty="0" spc="-31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ork to populate requisitions </a:t>
            </a:r>
            <a:r>
              <a:rPr lang="en-US" sz="1598" baseline="0" b="0" i="0" dirty="0" spc="-34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ith line items.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37" name="Freeform 337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8" name="Freeform 338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39" name="Picture 339"/>
          <p:cNvPicPr>
            <a:picLocks noChangeAspect="0" noChangeArrowheads="1"/>
          </p:cNvPicPr>
          <p:nvPr/>
        </p:nvPicPr>
        <p:blipFill>
          <a:blip r:embed="rId3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340" name="Picture 340"/>
          <p:cNvPicPr>
            <a:picLocks noChangeAspect="0" noChangeArrowheads="1"/>
          </p:cNvPicPr>
          <p:nvPr/>
        </p:nvPicPr>
        <p:blipFill>
          <a:blip r:embed="rId3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341" name="Rectangle 341"/>
          <p:cNvSpPr/>
          <p:nvPr/>
        </p:nvSpPr>
        <p:spPr>
          <a:xfrm rot="0" flipH="0" flipV="0">
            <a:off x="324002" y="2471674"/>
            <a:ext cx="8845143" cy="876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PunchOu</a:t>
            </a:r>
            <a:r>
              <a:rPr lang="en-US" sz="6000" baseline="0" b="1" i="0" dirty="0" spc="1690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Configuration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42" name="Freeform 342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3" name="Freeform 343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4" name="Freeform 344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5" name="Rectangle 345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14</a:t>
            </a:r>
          </a:p>
        </p:txBody>
      </p:sp>
      <p:sp>
        <p:nvSpPr>
          <p:cNvPr id="346" name="Rectangle 346"/>
          <p:cNvSpPr/>
          <p:nvPr/>
        </p:nvSpPr>
        <p:spPr>
          <a:xfrm rot="0" flipH="0" flipV="0">
            <a:off x="324002" y="501485"/>
            <a:ext cx="4778665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Configure your cXML profile</a:t>
            </a:r>
          </a:p>
        </p:txBody>
      </p:sp>
      <p:sp>
        <p:nvSpPr>
          <p:cNvPr id="347" name="Rectangle 347"/>
          <p:cNvSpPr/>
          <p:nvPr/>
        </p:nvSpPr>
        <p:spPr>
          <a:xfrm rot="0" flipH="0" flipV="0">
            <a:off x="324002" y="1427474"/>
            <a:ext cx="10718031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must configure your cXM</a:t>
            </a:r>
            <a:r>
              <a:rPr lang="en-US" sz="1596" baseline="0" b="0" i="0" dirty="0" spc="-39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profile and set options in your</a:t>
            </a:r>
            <a:r>
              <a:rPr lang="en-US" sz="1596" baseline="0" b="0" i="0" dirty="0" spc="-7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account to connect with you cXML-enabled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application.</a:t>
            </a:r>
          </a:p>
        </p:txBody>
      </p:sp>
      <p:sp>
        <p:nvSpPr>
          <p:cNvPr id="348" name="Rectangle 348"/>
          <p:cNvSpPr/>
          <p:nvPr/>
        </p:nvSpPr>
        <p:spPr>
          <a:xfrm rot="0" flipH="0" flipV="0">
            <a:off x="324002" y="2219668"/>
            <a:ext cx="3006179" cy="803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-16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 can set the following options:</a:t>
            </a:r>
          </a:p>
          <a:p>
            <a:pPr marL="0">
              <a:lnSpc>
                <a:spcPts val="4491"/>
              </a:lnSpc>
            </a:pPr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-5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uthentication method</a:t>
            </a:r>
          </a:p>
        </p:txBody>
      </p:sp>
      <p:sp>
        <p:nvSpPr>
          <p:cNvPr id="349" name="Rectangle 349"/>
          <p:cNvSpPr/>
          <p:nvPr/>
        </p:nvSpPr>
        <p:spPr>
          <a:xfrm rot="0" flipH="0" flipV="0">
            <a:off x="324002" y="3317488"/>
            <a:ext cx="11017054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can selec</a:t>
            </a:r>
            <a:r>
              <a:rPr lang="en-US" sz="1596" baseline="0" b="0" i="0" dirty="0" spc="450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shared secre</a:t>
            </a:r>
            <a:r>
              <a:rPr lang="en-US" sz="1596" baseline="0" b="1" i="0" dirty="0" spc="450">
                <a:solidFill>
                  <a:srgbClr val="F0AB00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465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digital certificat</a:t>
            </a:r>
            <a:r>
              <a:rPr lang="en-US" sz="1596" baseline="0" b="1" i="0" dirty="0" spc="491">
                <a:solidFill>
                  <a:srgbClr val="F0AB00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authentication.</a:t>
            </a:r>
            <a:r>
              <a:rPr lang="en-US" sz="1596" baseline="0" b="0" i="0" dirty="0" spc="-9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and cXML-enabled applications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(such as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websites) authenticate each cXM</a:t>
            </a:r>
            <a:r>
              <a:rPr lang="en-US" sz="1596" baseline="0" b="0" i="0" dirty="0" spc="-40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document they receive to ensure that they are legitimate.</a:t>
            </a:r>
          </a:p>
        </p:txBody>
      </p:sp>
      <p:sp>
        <p:nvSpPr>
          <p:cNvPr id="350" name="Rectangle 350"/>
          <p:cNvSpPr/>
          <p:nvPr/>
        </p:nvSpPr>
        <p:spPr>
          <a:xfrm rot="0" flipH="0" flipV="0">
            <a:off x="324002" y="4014572"/>
            <a:ext cx="172785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PunchOut URL</a:t>
            </a:r>
          </a:p>
        </p:txBody>
      </p:sp>
      <p:sp>
        <p:nvSpPr>
          <p:cNvPr id="351" name="Rectangle 351"/>
          <p:cNvSpPr/>
          <p:nvPr/>
        </p:nvSpPr>
        <p:spPr>
          <a:xfrm rot="0" flipH="0" flipV="0">
            <a:off x="324002" y="4658989"/>
            <a:ext cx="11311429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receives PunchOut requests from buye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 and routes them to suppliers</a:t>
            </a:r>
            <a:r>
              <a:rPr lang="en-US" sz="1596" baseline="0" b="0" i="0" dirty="0" spc="-47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sites. The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 are two methods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you can use to specify the URLs of you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PunchOut site.</a:t>
            </a:r>
          </a:p>
        </p:txBody>
      </p:sp>
      <p:sp>
        <p:nvSpPr>
          <p:cNvPr id="352" name="Rectangle 352"/>
          <p:cNvSpPr/>
          <p:nvPr/>
        </p:nvSpPr>
        <p:spPr>
          <a:xfrm rot="0" flipH="0" flipV="0">
            <a:off x="324002" y="5451723"/>
            <a:ext cx="360863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284" baseline="0" b="0" i="0" dirty="0" spc="0">
                <a:solidFill>
                  <a:srgbClr val="F0AB00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UR</a:t>
            </a:r>
            <a:r>
              <a:rPr lang="en-US" sz="1596" baseline="0" b="0" i="0" dirty="0" spc="-64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specified on 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</a:t>
            </a:r>
          </a:p>
        </p:txBody>
      </p:sp>
      <p:sp>
        <p:nvSpPr>
          <p:cNvPr id="353" name="Rectangle 353"/>
          <p:cNvSpPr/>
          <p:nvPr/>
        </p:nvSpPr>
        <p:spPr>
          <a:xfrm rot="0" flipH="0" flipV="0">
            <a:off x="324002" y="6000363"/>
            <a:ext cx="314163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284" baseline="0" b="0" i="0" dirty="0" spc="0">
                <a:solidFill>
                  <a:srgbClr val="F0AB00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UR</a:t>
            </a:r>
            <a:r>
              <a:rPr lang="en-US" sz="1596" baseline="0" b="0" i="0" dirty="0" spc="-64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specified on</a:t>
            </a:r>
            <a:r>
              <a:rPr lang="en-US" sz="1596" baseline="0" b="0" i="0" dirty="0" spc="-8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54" name="Freeform 354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5" name="Freeform 355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6" name="Freeform 356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7" name="Rectangle 357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15</a:t>
            </a:r>
          </a:p>
        </p:txBody>
      </p:sp>
      <p:sp>
        <p:nvSpPr>
          <p:cNvPr id="358" name="Rectangle 358"/>
          <p:cNvSpPr/>
          <p:nvPr/>
        </p:nvSpPr>
        <p:spPr>
          <a:xfrm rot="0" flipH="0" flipV="0">
            <a:off x="324002" y="501485"/>
            <a:ext cx="4053300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Authentication Methods</a:t>
            </a:r>
          </a:p>
        </p:txBody>
      </p:sp>
      <p:sp>
        <p:nvSpPr>
          <p:cNvPr id="359" name="Rectangle 359"/>
          <p:cNvSpPr/>
          <p:nvPr/>
        </p:nvSpPr>
        <p:spPr>
          <a:xfrm rot="0" flipH="0" flipV="0">
            <a:off x="324002" y="1492625"/>
            <a:ext cx="11438111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When you configure your</a:t>
            </a:r>
            <a:r>
              <a:rPr lang="en-US" sz="1596" baseline="0" b="0" i="0" dirty="0" spc="-7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account, you select from two available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cXM</a:t>
            </a:r>
            <a:r>
              <a:rPr lang="en-US" sz="1596" baseline="0" b="0" i="0" dirty="0" spc="-5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authentication methods: shared secret, or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digital certificate.</a:t>
            </a:r>
          </a:p>
        </p:txBody>
      </p:sp>
      <p:sp>
        <p:nvSpPr>
          <p:cNvPr id="360" name="Rectangle 360"/>
          <p:cNvSpPr/>
          <p:nvPr/>
        </p:nvSpPr>
        <p:spPr>
          <a:xfrm rot="0" flipH="0" flipV="0">
            <a:off x="324002" y="2189328"/>
            <a:ext cx="10860466" cy="5727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Shared Secret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: (default) </a:t>
            </a:r>
            <a:r>
              <a:rPr lang="en-US" sz="1596" baseline="0" b="0" i="0" dirty="0" spc="-170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enter a confidential text string into your</a:t>
            </a:r>
            <a:r>
              <a:rPr lang="en-US" sz="1596" baseline="0" b="0" i="0" dirty="0" spc="-7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account and configure your cXML</a:t>
            </a:r>
          </a:p>
          <a:p>
            <a:pPr marL="286511">
              <a:lnSpc>
                <a:spcPts val="174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application </a:t>
            </a:r>
            <a:r>
              <a:rPr lang="en-US" sz="1596" baseline="0" b="0" i="0" dirty="0" spc="-29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ith that same string (if the shared secrets do not match, documents cannot be delivered). 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hen, those</a:t>
            </a:r>
          </a:p>
        </p:txBody>
      </p:sp>
      <p:sp>
        <p:nvSpPr>
          <p:cNvPr id="361" name="Rectangle 361"/>
          <p:cNvSpPr/>
          <p:nvPr/>
        </p:nvSpPr>
        <p:spPr>
          <a:xfrm rot="0" flipH="0" flipV="0">
            <a:off x="610514" y="2772499"/>
            <a:ext cx="11206641" cy="4776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applications insert the shared secret string in cXM</a:t>
            </a:r>
            <a:r>
              <a:rPr lang="en-US" sz="1598" baseline="0" b="0" i="0" dirty="0" spc="-40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 documents they generate. Each application authenticates received cXML</a:t>
            </a:r>
          </a:p>
          <a:p>
            <a:pPr marL="0">
              <a:lnSpc>
                <a:spcPts val="1922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documents by comparing the shared secret in them to the one it knows.</a:t>
            </a:r>
          </a:p>
        </p:txBody>
      </p:sp>
      <p:sp>
        <p:nvSpPr>
          <p:cNvPr id="362" name="Rectangle 362"/>
          <p:cNvSpPr/>
          <p:nvPr/>
        </p:nvSpPr>
        <p:spPr>
          <a:xfrm rot="0" flipH="0" flipV="0">
            <a:off x="324002" y="3565646"/>
            <a:ext cx="819321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Shared secret authentication is simple to set up, it is free, and it requires little maintenance.</a:t>
            </a:r>
          </a:p>
        </p:txBody>
      </p:sp>
      <p:sp>
        <p:nvSpPr>
          <p:cNvPr id="363" name="Rectangle 363"/>
          <p:cNvSpPr/>
          <p:nvPr/>
        </p:nvSpPr>
        <p:spPr>
          <a:xfrm rot="0" flipH="0" flipV="0">
            <a:off x="324002" y="4018223"/>
            <a:ext cx="11333702" cy="350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Digital Certificate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: </a:t>
            </a:r>
            <a:r>
              <a:rPr lang="en-US" sz="1596" baseline="0" b="0" i="0" dirty="0" spc="-14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purchase and maintain a client digital</a:t>
            </a:r>
            <a:r>
              <a:rPr lang="en-US" sz="1596" baseline="0" b="0" i="0" dirty="0" spc="-3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certificate from a trusted certificate authorit</a:t>
            </a:r>
            <a:r>
              <a:rPr lang="en-US" sz="1596" baseline="0" b="0" i="0" dirty="0" spc="-14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. Then, you enter</a:t>
            </a:r>
          </a:p>
        </p:txBody>
      </p:sp>
      <p:sp>
        <p:nvSpPr>
          <p:cNvPr id="364" name="Rectangle 364"/>
          <p:cNvSpPr/>
          <p:nvPr/>
        </p:nvSpPr>
        <p:spPr>
          <a:xfrm rot="0" flipH="0" flipV="0">
            <a:off x="610514" y="4358380"/>
            <a:ext cx="10645788" cy="720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that certificate into your</a:t>
            </a:r>
            <a:r>
              <a:rPr lang="en-US" sz="1596" baseline="0" b="0" i="0" dirty="0" spc="-7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 account.</a:t>
            </a:r>
            <a:r>
              <a:rPr lang="en-US" sz="1596" baseline="0" b="0" i="0" dirty="0" spc="-5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 and your application refer to that digital certificate for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authentication.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certificate does not appear in the cXM</a:t>
            </a:r>
            <a:r>
              <a:rPr lang="en-US" sz="1596" baseline="0" b="0" i="0" dirty="0" spc="-39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document or attached to the document; instead, the TLSv1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protocol exchanges it before the document exchange takes place.</a:t>
            </a:r>
          </a:p>
        </p:txBody>
      </p:sp>
      <p:sp>
        <p:nvSpPr>
          <p:cNvPr id="365" name="Rectangle 365"/>
          <p:cNvSpPr/>
          <p:nvPr/>
        </p:nvSpPr>
        <p:spPr>
          <a:xfrm rot="0" flipH="0" flipV="0">
            <a:off x="324002" y="5394700"/>
            <a:ext cx="11196389" cy="4770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Digital certificate authentication req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ires more setup, certificates cost mone</a:t>
            </a:r>
            <a:r>
              <a:rPr lang="en-US" sz="1596" baseline="0" b="0" i="0" dirty="0" spc="-14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 and the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expire over time. Howeve</a:t>
            </a:r>
            <a:r>
              <a:rPr lang="en-US" sz="1596" baseline="0" b="0" i="0" dirty="0" spc="-8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 it migh</a:t>
            </a:r>
            <a:r>
              <a:rPr lang="en-US" sz="1596" baseline="0" b="0" i="0" dirty="0" spc="45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be</a:t>
            </a:r>
          </a:p>
          <a:p>
            <a:pPr marL="0">
              <a:lnSpc>
                <a:spcPts val="1920"/>
              </a:lnSpc>
            </a:pP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more compatible with </a:t>
            </a:r>
            <a:r>
              <a:rPr lang="en-US" sz="1598" baseline="0" b="0" i="0" dirty="0" spc="-2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our organization’s</a:t>
            </a:r>
            <a:r>
              <a:rPr lang="en-US" sz="1598" baseline="0" b="0" i="0" dirty="0" spc="-3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security strateg</a:t>
            </a:r>
            <a:r>
              <a:rPr lang="en-US" sz="1598" baseline="0" b="0" i="0" dirty="0" spc="-128">
                <a:solidFill>
                  <a:srgbClr val="FFFFFF"/>
                </a:solidFill>
                <a:latin typeface="Arial" pitchFamily="0" charset="1"/>
              </a:rPr>
              <a:t>y.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66" name="Freeform 366">
            <a:hlinkClick r:id="rId100"/>
          </p:cNvPr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7" name="Freeform 36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8" name="Freeform 368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9" name="Freeform 369"/>
          <p:cNvSpPr/>
          <p:nvPr/>
        </p:nvSpPr>
        <p:spPr>
          <a:xfrm rot="0" flipH="0" flipV="0">
            <a:off x="324611" y="2011680"/>
            <a:ext cx="457200" cy="437388"/>
          </a:xfrm>
          <a:custGeom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0" name="Freeform 370">
            <a:hlinkClick r:id="rId100"/>
          </p:cNvPr>
          <p:cNvSpPr/>
          <p:nvPr/>
        </p:nvSpPr>
        <p:spPr>
          <a:xfrm rot="0" flipH="0" flipV="0">
            <a:off x="927684" y="2714117"/>
            <a:ext cx="2156511" cy="15241"/>
          </a:xfrm>
          <a:custGeom>
            <a:pathLst>
              <a:path w="2156511" h="15241">
                <a:moveTo>
                  <a:pt x="0" y="0"/>
                </a:moveTo>
                <a:lnTo>
                  <a:pt x="718870" y="0"/>
                </a:lnTo>
                <a:lnTo>
                  <a:pt x="1437691" y="0"/>
                </a:lnTo>
                <a:lnTo>
                  <a:pt x="2156511" y="0"/>
                </a:lnTo>
                <a:lnTo>
                  <a:pt x="2156511" y="15241"/>
                </a:lnTo>
                <a:lnTo>
                  <a:pt x="1437691" y="15241"/>
                </a:lnTo>
                <a:lnTo>
                  <a:pt x="718870" y="15241"/>
                </a:lnTo>
                <a:lnTo>
                  <a:pt x="0" y="15241"/>
                </a:lnTo>
                <a:close/>
                <a:moveTo>
                  <a:pt x="3216199" y="4143883"/>
                </a:moveTo>
              </a:path>
            </a:pathLst>
          </a:custGeom>
          <a:solidFill>
            <a:srgbClr val="666666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1" name="Freeform 371"/>
          <p:cNvSpPr/>
          <p:nvPr/>
        </p:nvSpPr>
        <p:spPr>
          <a:xfrm rot="0" flipH="0" flipV="0">
            <a:off x="324611" y="3605785"/>
            <a:ext cx="457200" cy="435863"/>
          </a:xfrm>
          <a:custGeom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2" name="Freeform 372"/>
          <p:cNvSpPr/>
          <p:nvPr/>
        </p:nvSpPr>
        <p:spPr>
          <a:xfrm rot="0" flipH="0" flipV="0">
            <a:off x="324611" y="4896612"/>
            <a:ext cx="457200" cy="437388"/>
          </a:xfrm>
          <a:custGeom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73" name="Picture 373"/>
          <p:cNvPicPr>
            <a:picLocks noChangeAspect="0" noChangeArrowheads="1"/>
          </p:cNvPicPr>
          <p:nvPr/>
        </p:nvPicPr>
        <p:blipFill>
          <a:blip r:embed="rId3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462771" y="1819837"/>
            <a:ext cx="1659558" cy="3306899"/>
          </a:xfrm>
          <a:prstGeom prst="rect">
            <a:avLst/>
          </a:prstGeom>
          <a:noFill/>
          <a:extLst/>
        </p:spPr>
      </p:pic>
      <p:pic>
        <p:nvPicPr>
          <p:cNvPr id="374" name="Picture 374"/>
          <p:cNvPicPr>
            <a:picLocks noChangeAspect="0" noChangeArrowheads="1"/>
          </p:cNvPicPr>
          <p:nvPr/>
        </p:nvPicPr>
        <p:blipFill>
          <a:blip r:embed="rId3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641847" y="1819750"/>
            <a:ext cx="2727843" cy="2386490"/>
          </a:xfrm>
          <a:prstGeom prst="rect">
            <a:avLst/>
          </a:prstGeom>
          <a:noFill/>
          <a:extLst/>
        </p:spPr>
      </p:pic>
      <p:sp>
        <p:nvSpPr>
          <p:cNvPr id="375" name="Freeform 375"/>
          <p:cNvSpPr/>
          <p:nvPr/>
        </p:nvSpPr>
        <p:spPr>
          <a:xfrm rot="0" flipH="0" flipV="0">
            <a:off x="8463533" y="4062222"/>
            <a:ext cx="836676" cy="207264"/>
          </a:xfrm>
          <a:custGeom>
            <a:pathLst>
              <a:path w="836676" h="207264">
                <a:moveTo>
                  <a:pt x="0" y="34544"/>
                </a:moveTo>
                <a:cubicBezTo>
                  <a:pt x="0" y="15494"/>
                  <a:pt x="15495" y="0"/>
                  <a:pt x="34545" y="0"/>
                </a:cubicBezTo>
                <a:lnTo>
                  <a:pt x="802133" y="0"/>
                </a:lnTo>
                <a:cubicBezTo>
                  <a:pt x="821183" y="0"/>
                  <a:pt x="836676" y="15494"/>
                  <a:pt x="836676" y="34544"/>
                </a:cubicBezTo>
                <a:lnTo>
                  <a:pt x="836676" y="172720"/>
                </a:lnTo>
                <a:cubicBezTo>
                  <a:pt x="836676" y="191770"/>
                  <a:pt x="821183" y="207264"/>
                  <a:pt x="802133" y="207264"/>
                </a:cubicBezTo>
                <a:lnTo>
                  <a:pt x="34545" y="207264"/>
                </a:lnTo>
                <a:cubicBezTo>
                  <a:pt x="15495" y="207264"/>
                  <a:pt x="0" y="191770"/>
                  <a:pt x="0" y="172720"/>
                </a:cubicBezTo>
                <a:close/>
                <a:moveTo>
                  <a:pt x="-5702299" y="279577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76" name="Picture 376"/>
          <p:cNvPicPr>
            <a:picLocks noChangeAspect="0" noChangeArrowheads="1"/>
          </p:cNvPicPr>
          <p:nvPr/>
        </p:nvPicPr>
        <p:blipFill>
          <a:blip r:embed="rId3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641847" y="5181696"/>
            <a:ext cx="3911917" cy="1083468"/>
          </a:xfrm>
          <a:prstGeom prst="rect">
            <a:avLst/>
          </a:prstGeom>
          <a:noFill/>
          <a:extLst/>
        </p:spPr>
      </p:pic>
      <p:sp>
        <p:nvSpPr>
          <p:cNvPr id="377" name="Freeform 377"/>
          <p:cNvSpPr/>
          <p:nvPr/>
        </p:nvSpPr>
        <p:spPr>
          <a:xfrm rot="0" flipH="0" flipV="0">
            <a:off x="5793485" y="2818639"/>
            <a:ext cx="1693165" cy="867156"/>
          </a:xfrm>
          <a:custGeom>
            <a:pathLst>
              <a:path w="1693165" h="867156">
                <a:moveTo>
                  <a:pt x="0" y="144526"/>
                </a:moveTo>
                <a:cubicBezTo>
                  <a:pt x="0" y="64769"/>
                  <a:pt x="64770" y="0"/>
                  <a:pt x="144526" y="0"/>
                </a:cubicBezTo>
                <a:lnTo>
                  <a:pt x="1548638" y="0"/>
                </a:lnTo>
                <a:cubicBezTo>
                  <a:pt x="1628395" y="0"/>
                  <a:pt x="1693165" y="64769"/>
                  <a:pt x="1693165" y="144526"/>
                </a:cubicBezTo>
                <a:lnTo>
                  <a:pt x="1693165" y="722629"/>
                </a:lnTo>
                <a:cubicBezTo>
                  <a:pt x="1693165" y="802385"/>
                  <a:pt x="1628395" y="867156"/>
                  <a:pt x="1548638" y="867156"/>
                </a:cubicBezTo>
                <a:lnTo>
                  <a:pt x="144526" y="867156"/>
                </a:lnTo>
                <a:cubicBezTo>
                  <a:pt x="64770" y="867156"/>
                  <a:pt x="0" y="802385"/>
                  <a:pt x="0" y="722629"/>
                </a:cubicBezTo>
                <a:close/>
                <a:moveTo>
                  <a:pt x="-1898650" y="4039361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8" name="Freeform 378"/>
          <p:cNvSpPr/>
          <p:nvPr/>
        </p:nvSpPr>
        <p:spPr>
          <a:xfrm rot="0" flipH="0" flipV="0">
            <a:off x="6070853" y="5766054"/>
            <a:ext cx="1306068" cy="175261"/>
          </a:xfrm>
          <a:custGeom>
            <a:pathLst>
              <a:path w="1306068" h="175261">
                <a:moveTo>
                  <a:pt x="0" y="29211"/>
                </a:moveTo>
                <a:cubicBezTo>
                  <a:pt x="0" y="13081"/>
                  <a:pt x="13081" y="0"/>
                  <a:pt x="29211" y="0"/>
                </a:cubicBezTo>
                <a:lnTo>
                  <a:pt x="1276858" y="0"/>
                </a:lnTo>
                <a:cubicBezTo>
                  <a:pt x="1292988" y="0"/>
                  <a:pt x="1306068" y="13081"/>
                  <a:pt x="1306068" y="29211"/>
                </a:cubicBezTo>
                <a:lnTo>
                  <a:pt x="1306068" y="146050"/>
                </a:lnTo>
                <a:cubicBezTo>
                  <a:pt x="1306068" y="162180"/>
                  <a:pt x="1292988" y="175261"/>
                  <a:pt x="1276858" y="175261"/>
                </a:cubicBezTo>
                <a:lnTo>
                  <a:pt x="29211" y="175261"/>
                </a:lnTo>
                <a:cubicBezTo>
                  <a:pt x="13081" y="175261"/>
                  <a:pt x="0" y="162180"/>
                  <a:pt x="0" y="146050"/>
                </a:cubicBezTo>
                <a:close/>
                <a:moveTo>
                  <a:pt x="-5008118" y="1091946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9" name="Rectangle 379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16</a:t>
            </a:r>
          </a:p>
        </p:txBody>
      </p:sp>
      <p:sp>
        <p:nvSpPr>
          <p:cNvPr id="380" name="Rectangle 380"/>
          <p:cNvSpPr/>
          <p:nvPr/>
        </p:nvSpPr>
        <p:spPr>
          <a:xfrm rot="0" flipH="0" flipV="0">
            <a:off x="324002" y="501485"/>
            <a:ext cx="8228381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</a:t>
            </a:r>
            <a:r>
              <a:rPr lang="en-US" sz="2798" baseline="0" b="1" i="0" dirty="0" spc="831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Configuratio</a:t>
            </a:r>
            <a:r>
              <a:rPr lang="en-US" sz="2798" baseline="0" b="1" i="0" dirty="0" spc="844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Steps on</a:t>
            </a:r>
            <a:r>
              <a:rPr lang="en-US" sz="2798" baseline="0" b="1" i="0" dirty="0" spc="-9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</p:txBody>
      </p:sp>
      <p:sp>
        <p:nvSpPr>
          <p:cNvPr id="381" name="Rectangle 381"/>
          <p:cNvSpPr/>
          <p:nvPr/>
        </p:nvSpPr>
        <p:spPr>
          <a:xfrm rot="0" flipH="0" flipV="0">
            <a:off x="315163" y="1425664"/>
            <a:ext cx="8622540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-16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our cXM</a:t>
            </a:r>
            <a:r>
              <a:rPr lang="en-US" sz="1598" baseline="0" b="0" i="0" dirty="0" spc="-61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 setup must be created on</a:t>
            </a:r>
            <a:r>
              <a:rPr lang="en-US" sz="1598" baseline="0" b="0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Network in you</a:t>
            </a:r>
            <a:r>
              <a:rPr lang="en-US" sz="1598" baseline="0" b="0" i="0" dirty="0" spc="471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TEST and PRODUC</a:t>
            </a:r>
            <a:r>
              <a:rPr lang="en-US" sz="1598" baseline="0" b="1" i="0" dirty="0" spc="-2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ION account.</a:t>
            </a:r>
          </a:p>
        </p:txBody>
      </p:sp>
      <p:sp>
        <p:nvSpPr>
          <p:cNvPr id="382" name="Rectangle 382"/>
          <p:cNvSpPr/>
          <p:nvPr/>
        </p:nvSpPr>
        <p:spPr>
          <a:xfrm rot="0" flipH="0" flipV="0">
            <a:off x="471830" y="2117211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1</a:t>
            </a:r>
          </a:p>
        </p:txBody>
      </p:sp>
      <p:sp>
        <p:nvSpPr>
          <p:cNvPr id="383" name="Rectangle 383"/>
          <p:cNvSpPr/>
          <p:nvPr/>
        </p:nvSpPr>
        <p:spPr>
          <a:xfrm rot="0" flipH="0" flipV="0">
            <a:off x="315163" y="2503037"/>
            <a:ext cx="2936398" cy="9649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Go to</a:t>
            </a:r>
            <a:r>
              <a:rPr lang="en-US" sz="1596" baseline="0" b="0" i="0" dirty="0" spc="476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666666"/>
                </a:solidFill>
                <a:latin typeface="Arial" pitchFamily="0" charset="1"/>
                <a:hlinkClick r:id="rId100"/>
              </a:rPr>
              <a:t>http://supplie</a:t>
            </a:r>
            <a:r>
              <a:rPr lang="en-US" sz="1596" baseline="0" b="0" i="0" dirty="0" spc="-88">
                <a:solidFill>
                  <a:srgbClr val="666666"/>
                </a:solidFill>
                <a:latin typeface="Arial" pitchFamily="0" charset="1"/>
                <a:hlinkClick r:id="rId100"/>
              </a:rPr>
              <a:t>r</a:t>
            </a:r>
            <a:r>
              <a:rPr lang="en-US" sz="1596" baseline="0" b="0" i="0" dirty="0" spc="0">
                <a:solidFill>
                  <a:srgbClr val="666666"/>
                </a:solidFill>
                <a:latin typeface="Arial" pitchFamily="0" charset="1"/>
                <a:hlinkClick r:id="rId100"/>
              </a:rPr>
              <a:t>.ariba.com</a:t>
            </a:r>
          </a:p>
          <a:p>
            <a:pPr marL="0">
              <a:lnSpc>
                <a:spcPts val="1920"/>
              </a:lnSpc>
            </a:pP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Enter you</a:t>
            </a:r>
            <a:r>
              <a:rPr lang="en-US" sz="1598" baseline="0" b="0" i="0" dirty="0" spc="462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Usernam</a:t>
            </a:r>
            <a:r>
              <a:rPr lang="en-US" sz="1598" baseline="0" b="1" i="0" dirty="0" spc="443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8" baseline="0" b="0" i="0" dirty="0" spc="443">
                <a:solidFill>
                  <a:srgbClr val="FFFFFF"/>
                </a:solidFill>
                <a:latin typeface="Arial" pitchFamily="0" charset="1"/>
              </a:rPr>
              <a:t>&amp;</a:t>
            </a:r>
          </a:p>
          <a:p>
            <a:pPr marL="0">
              <a:lnSpc>
                <a:spcPts val="1922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Passwor</a:t>
            </a:r>
            <a:r>
              <a:rPr lang="en-US" sz="1596" baseline="0" b="1" i="0" dirty="0" spc="418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clic</a:t>
            </a:r>
            <a:r>
              <a:rPr lang="en-US" sz="1596" baseline="0" b="0" i="0" dirty="0" spc="426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Log I</a:t>
            </a:r>
            <a:r>
              <a:rPr lang="en-US" sz="1596" baseline="0" b="1" i="0" dirty="0" spc="473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access you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Production account.</a:t>
            </a:r>
          </a:p>
        </p:txBody>
      </p:sp>
      <p:sp>
        <p:nvSpPr>
          <p:cNvPr id="384" name="Rectangle 384"/>
          <p:cNvSpPr/>
          <p:nvPr/>
        </p:nvSpPr>
        <p:spPr>
          <a:xfrm rot="0" flipH="0" flipV="0">
            <a:off x="872642" y="2175378"/>
            <a:ext cx="348731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-50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ccess </a:t>
            </a:r>
            <a:r>
              <a:rPr lang="en-US" sz="1596" baseline="0" b="1" i="0" dirty="0" spc="-36">
                <a:solidFill>
                  <a:srgbClr val="F0AB00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our </a:t>
            </a:r>
            <a:r>
              <a:rPr lang="en-US" sz="1596" baseline="0" b="1" i="0" dirty="0" spc="-56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riba Network</a:t>
            </a:r>
            <a:r>
              <a:rPr lang="en-US" sz="1596" baseline="0" b="1" i="0" dirty="0" spc="-68">
                <a:solidFill>
                  <a:srgbClr val="F0AB00"/>
                </a:solidFill>
                <a:latin typeface="Arial" pitchFamily="0" charset="1"/>
              </a:rPr>
              <a:t> </a:t>
            </a:r>
            <a:r>
              <a:rPr lang="en-US" sz="1596" baseline="0" b="1" i="0" dirty="0" spc="-48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ccount</a:t>
            </a:r>
          </a:p>
        </p:txBody>
      </p:sp>
      <p:sp>
        <p:nvSpPr>
          <p:cNvPr id="385" name="Rectangle 385"/>
          <p:cNvSpPr/>
          <p:nvPr/>
        </p:nvSpPr>
        <p:spPr>
          <a:xfrm rot="0" flipH="0" flipV="0">
            <a:off x="471830" y="3710680"/>
            <a:ext cx="447552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2	</a:t>
            </a:r>
            <a:r>
              <a:rPr lang="en-US" sz="2418" baseline="12593" b="1" i="0" dirty="0" spc="-50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2418" baseline="12593" b="1" i="0" dirty="0" spc="0">
                <a:solidFill>
                  <a:srgbClr val="F0AB00"/>
                </a:solidFill>
                <a:latin typeface="Arial" pitchFamily="0" charset="1"/>
              </a:rPr>
              <a:t>ccess the Electronic Order Routing page</a:t>
            </a:r>
          </a:p>
        </p:txBody>
      </p:sp>
      <p:sp>
        <p:nvSpPr>
          <p:cNvPr id="386" name="Rectangle 386"/>
          <p:cNvSpPr/>
          <p:nvPr/>
        </p:nvSpPr>
        <p:spPr>
          <a:xfrm rot="0" flipH="0" flipV="0">
            <a:off x="315163" y="4114286"/>
            <a:ext cx="2477460" cy="6234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1596" baseline="0" b="0" i="0" dirty="0" spc="423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Electronic Order</a:t>
            </a:r>
          </a:p>
          <a:p>
            <a:pPr marL="0">
              <a:lnSpc>
                <a:spcPts val="1536"/>
              </a:lnSpc>
            </a:pP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Routin</a:t>
            </a:r>
            <a:r>
              <a:rPr lang="en-US" sz="1598" baseline="0" b="1" i="0" dirty="0" spc="474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8" baseline="0" b="0" i="0" dirty="0" spc="45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8" baseline="0" b="1" i="0" dirty="0" spc="-52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dministration</a:t>
            </a:r>
          </a:p>
          <a:p>
            <a:pPr marL="0">
              <a:lnSpc>
                <a:spcPts val="1537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Na</a:t>
            </a:r>
            <a:r>
              <a:rPr lang="en-US" sz="1596" baseline="0" b="1" i="0" dirty="0" spc="-32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igator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.</a:t>
            </a:r>
          </a:p>
        </p:txBody>
      </p:sp>
      <p:sp>
        <p:nvSpPr>
          <p:cNvPr id="387" name="Rectangle 387"/>
          <p:cNvSpPr/>
          <p:nvPr/>
        </p:nvSpPr>
        <p:spPr>
          <a:xfrm rot="0" flipH="0" flipV="0">
            <a:off x="315163" y="5001857"/>
            <a:ext cx="3455154" cy="6305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56667">
              <a:tabLst>
                <a:tab pos="538276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3	</a:t>
            </a:r>
            <a:r>
              <a:rPr lang="en-US" sz="2421" baseline="-1501" b="1" i="0" dirty="0" spc="-52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2421" baseline="-1501" b="1" i="0" dirty="0" spc="0">
                <a:solidFill>
                  <a:srgbClr val="F0AB00"/>
                </a:solidFill>
                <a:latin typeface="Arial" pitchFamily="0" charset="1"/>
              </a:rPr>
              <a:t>ccess the cXML Setu</a:t>
            </a:r>
            <a:r>
              <a:rPr lang="en-US" sz="2421" baseline="-1501" b="1" i="0" dirty="0" spc="-26">
                <a:solidFill>
                  <a:srgbClr val="F0AB00"/>
                </a:solidFill>
                <a:latin typeface="Arial" pitchFamily="0" charset="1"/>
              </a:rPr>
              <a:t>p</a:t>
            </a:r>
            <a:r>
              <a:rPr lang="en-US" sz="2421" baseline="-1501" b="1" i="0" dirty="0" spc="0">
                <a:solidFill>
                  <a:srgbClr val="F0AB00"/>
                </a:solidFill>
                <a:latin typeface="Arial" pitchFamily="0" charset="1"/>
              </a:rPr>
              <a:t> Page</a:t>
            </a:r>
          </a:p>
          <a:p>
            <a:pPr marL="0">
              <a:lnSpc>
                <a:spcPts val="3102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Under cXM</a:t>
            </a:r>
            <a:r>
              <a:rPr lang="en-US" sz="1596" baseline="0" b="0" i="0" dirty="0" spc="-68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Setup click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456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Configure</a:t>
            </a:r>
          </a:p>
        </p:txBody>
      </p:sp>
      <p:sp>
        <p:nvSpPr>
          <p:cNvPr id="388" name="Rectangle 388"/>
          <p:cNvSpPr/>
          <p:nvPr/>
        </p:nvSpPr>
        <p:spPr>
          <a:xfrm rot="0" flipH="0" flipV="0">
            <a:off x="315163" y="5594059"/>
            <a:ext cx="1190576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cXML set</a:t>
            </a:r>
            <a:r>
              <a:rPr lang="en-US" sz="1598" baseline="0" b="1" i="0" dirty="0" spc="-26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p.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89" name="Freeform 389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0" name="Freeform 390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1" name="Freeform 391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2" name="Freeform 392"/>
          <p:cNvSpPr/>
          <p:nvPr/>
        </p:nvSpPr>
        <p:spPr>
          <a:xfrm rot="0" flipH="0" flipV="0">
            <a:off x="324611" y="1435609"/>
            <a:ext cx="457200" cy="435864"/>
          </a:xfrm>
          <a:custGeom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3" name="Freeform 393"/>
          <p:cNvSpPr/>
          <p:nvPr/>
        </p:nvSpPr>
        <p:spPr>
          <a:xfrm rot="0" flipH="0" flipV="0">
            <a:off x="324611" y="2247900"/>
            <a:ext cx="457200" cy="435865"/>
          </a:xfrm>
          <a:custGeom>
            <a:pathLst>
              <a:path w="457200" h="435865">
                <a:moveTo>
                  <a:pt x="0" y="0"/>
                </a:moveTo>
                <a:lnTo>
                  <a:pt x="457200" y="0"/>
                </a:lnTo>
                <a:lnTo>
                  <a:pt x="457200" y="435865"/>
                </a:lnTo>
                <a:lnTo>
                  <a:pt x="0" y="43586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94" name="Picture 394"/>
          <p:cNvPicPr>
            <a:picLocks noChangeAspect="0" noChangeArrowheads="1"/>
          </p:cNvPicPr>
          <p:nvPr/>
        </p:nvPicPr>
        <p:blipFill>
          <a:blip r:embed="rId3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035296" y="2235937"/>
            <a:ext cx="6667167" cy="4250207"/>
          </a:xfrm>
          <a:prstGeom prst="rect">
            <a:avLst/>
          </a:prstGeom>
          <a:noFill/>
          <a:extLst/>
        </p:spPr>
      </p:pic>
      <p:sp>
        <p:nvSpPr>
          <p:cNvPr id="395" name="Freeform 395"/>
          <p:cNvSpPr/>
          <p:nvPr/>
        </p:nvSpPr>
        <p:spPr>
          <a:xfrm rot="0" flipH="0" flipV="0">
            <a:off x="10612373" y="2522983"/>
            <a:ext cx="525781" cy="199644"/>
          </a:xfrm>
          <a:custGeom>
            <a:pathLst>
              <a:path w="525781" h="199644">
                <a:moveTo>
                  <a:pt x="0" y="18922"/>
                </a:moveTo>
                <a:cubicBezTo>
                  <a:pt x="0" y="8508"/>
                  <a:pt x="8509" y="0"/>
                  <a:pt x="18923" y="0"/>
                </a:cubicBezTo>
                <a:lnTo>
                  <a:pt x="506858" y="0"/>
                </a:lnTo>
                <a:cubicBezTo>
                  <a:pt x="517271" y="0"/>
                  <a:pt x="525781" y="8508"/>
                  <a:pt x="525781" y="18922"/>
                </a:cubicBezTo>
                <a:lnTo>
                  <a:pt x="525781" y="180720"/>
                </a:lnTo>
                <a:cubicBezTo>
                  <a:pt x="525781" y="191134"/>
                  <a:pt x="517271" y="199644"/>
                  <a:pt x="506858" y="199644"/>
                </a:cubicBezTo>
                <a:lnTo>
                  <a:pt x="18923" y="199644"/>
                </a:lnTo>
                <a:cubicBezTo>
                  <a:pt x="8509" y="199644"/>
                  <a:pt x="0" y="191134"/>
                  <a:pt x="0" y="180720"/>
                </a:cubicBezTo>
                <a:close/>
                <a:moveTo>
                  <a:pt x="-6296278" y="4335017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6" name="Freeform 396"/>
          <p:cNvSpPr/>
          <p:nvPr/>
        </p:nvSpPr>
        <p:spPr>
          <a:xfrm rot="0" flipH="0" flipV="0">
            <a:off x="5104638" y="2888742"/>
            <a:ext cx="4215383" cy="1187197"/>
          </a:xfrm>
          <a:custGeom>
            <a:pathLst>
              <a:path w="4215383" h="1187197">
                <a:moveTo>
                  <a:pt x="0" y="112395"/>
                </a:moveTo>
                <a:cubicBezTo>
                  <a:pt x="0" y="50292"/>
                  <a:pt x="50291" y="0"/>
                  <a:pt x="112395" y="0"/>
                </a:cubicBezTo>
                <a:lnTo>
                  <a:pt x="4102989" y="0"/>
                </a:lnTo>
                <a:cubicBezTo>
                  <a:pt x="4165092" y="0"/>
                  <a:pt x="4215383" y="50292"/>
                  <a:pt x="4215383" y="112395"/>
                </a:cubicBezTo>
                <a:lnTo>
                  <a:pt x="4215383" y="1074801"/>
                </a:lnTo>
                <a:cubicBezTo>
                  <a:pt x="4215383" y="1136905"/>
                  <a:pt x="4165092" y="1187197"/>
                  <a:pt x="4102989" y="1187197"/>
                </a:cubicBezTo>
                <a:lnTo>
                  <a:pt x="112395" y="1187197"/>
                </a:lnTo>
                <a:cubicBezTo>
                  <a:pt x="50291" y="1187197"/>
                  <a:pt x="0" y="1136905"/>
                  <a:pt x="0" y="1074801"/>
                </a:cubicBezTo>
                <a:close/>
                <a:moveTo>
                  <a:pt x="-1247775" y="396925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7" name="Freeform 397"/>
          <p:cNvSpPr/>
          <p:nvPr/>
        </p:nvSpPr>
        <p:spPr>
          <a:xfrm rot="0" flipH="0" flipV="0">
            <a:off x="5104638" y="4821174"/>
            <a:ext cx="5908547" cy="734568"/>
          </a:xfrm>
          <a:custGeom>
            <a:pathLst>
              <a:path w="5908547" h="734568">
                <a:moveTo>
                  <a:pt x="0" y="69597"/>
                </a:moveTo>
                <a:cubicBezTo>
                  <a:pt x="0" y="31116"/>
                  <a:pt x="31115" y="0"/>
                  <a:pt x="69596" y="0"/>
                </a:cubicBezTo>
                <a:lnTo>
                  <a:pt x="5838952" y="0"/>
                </a:lnTo>
                <a:cubicBezTo>
                  <a:pt x="5877432" y="0"/>
                  <a:pt x="5908547" y="31116"/>
                  <a:pt x="5908547" y="69597"/>
                </a:cubicBezTo>
                <a:lnTo>
                  <a:pt x="5908547" y="664973"/>
                </a:lnTo>
                <a:cubicBezTo>
                  <a:pt x="5908547" y="703454"/>
                  <a:pt x="5877432" y="734568"/>
                  <a:pt x="5838952" y="734568"/>
                </a:cubicBezTo>
                <a:lnTo>
                  <a:pt x="69596" y="734568"/>
                </a:lnTo>
                <a:cubicBezTo>
                  <a:pt x="31115" y="734568"/>
                  <a:pt x="0" y="703454"/>
                  <a:pt x="0" y="664973"/>
                </a:cubicBezTo>
                <a:close/>
                <a:moveTo>
                  <a:pt x="-3137409" y="2036826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8" name="Rectangle 398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17</a:t>
            </a:r>
          </a:p>
        </p:txBody>
      </p:sp>
      <p:sp>
        <p:nvSpPr>
          <p:cNvPr id="399" name="Rectangle 399"/>
          <p:cNvSpPr/>
          <p:nvPr/>
        </p:nvSpPr>
        <p:spPr>
          <a:xfrm rot="0" flipH="0" flipV="0">
            <a:off x="324002" y="501485"/>
            <a:ext cx="8228381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</a:t>
            </a:r>
            <a:r>
              <a:rPr lang="en-US" sz="2798" baseline="0" b="1" i="0" dirty="0" spc="831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Configuratio</a:t>
            </a:r>
            <a:r>
              <a:rPr lang="en-US" sz="2798" baseline="0" b="1" i="0" dirty="0" spc="844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Steps on</a:t>
            </a:r>
            <a:r>
              <a:rPr lang="en-US" sz="2798" baseline="0" b="1" i="0" dirty="0" spc="-9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</p:txBody>
      </p:sp>
      <p:sp>
        <p:nvSpPr>
          <p:cNvPr id="400" name="Rectangle 400"/>
          <p:cNvSpPr/>
          <p:nvPr/>
        </p:nvSpPr>
        <p:spPr>
          <a:xfrm rot="0" flipH="0" flipV="0">
            <a:off x="490118" y="1562729"/>
            <a:ext cx="326959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93192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4	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Configure </a:t>
            </a:r>
            <a:r>
              <a:rPr lang="en-US" sz="1596" baseline="0" b="1" i="0" dirty="0" spc="-37">
                <a:solidFill>
                  <a:srgbClr val="F0AB00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our Shared Secret</a:t>
            </a:r>
          </a:p>
        </p:txBody>
      </p:sp>
      <p:sp>
        <p:nvSpPr>
          <p:cNvPr id="401" name="Rectangle 401"/>
          <p:cNvSpPr/>
          <p:nvPr/>
        </p:nvSpPr>
        <p:spPr>
          <a:xfrm rot="0" flipH="0" flipV="0">
            <a:off x="341071" y="1899534"/>
            <a:ext cx="670860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need to enter </a:t>
            </a:r>
            <a:r>
              <a:rPr lang="en-US" sz="1596" baseline="0" b="0" i="0" dirty="0" spc="445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Shared Secre</a:t>
            </a:r>
            <a:r>
              <a:rPr lang="en-US" sz="1596" baseline="0" b="1" i="0" dirty="0" spc="44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 authenticate your cXM</a:t>
            </a:r>
            <a:r>
              <a:rPr lang="en-US" sz="1596" baseline="0" b="0" i="0" dirty="0" spc="-52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documents.</a:t>
            </a:r>
          </a:p>
        </p:txBody>
      </p:sp>
      <p:sp>
        <p:nvSpPr>
          <p:cNvPr id="402" name="Rectangle 402"/>
          <p:cNvSpPr/>
          <p:nvPr/>
        </p:nvSpPr>
        <p:spPr>
          <a:xfrm rot="0" flipH="0" flipV="0">
            <a:off x="471830" y="2352797"/>
            <a:ext cx="335545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5	</a:t>
            </a:r>
            <a:r>
              <a:rPr lang="en-US" sz="2418" baseline="30200" b="1" i="0" dirty="0" spc="0">
                <a:solidFill>
                  <a:srgbClr val="F0AB00"/>
                </a:solidFill>
                <a:latin typeface="Arial" pitchFamily="0" charset="1"/>
              </a:rPr>
              <a:t>Configure </a:t>
            </a:r>
            <a:r>
              <a:rPr lang="en-US" sz="2418" baseline="30200" b="1" i="0" dirty="0" spc="-37">
                <a:solidFill>
                  <a:srgbClr val="F0AB00"/>
                </a:solidFill>
                <a:latin typeface="Arial" pitchFamily="0" charset="1"/>
              </a:rPr>
              <a:t>y</a:t>
            </a:r>
            <a:r>
              <a:rPr lang="en-US" sz="2418" baseline="30200" b="1" i="0" dirty="0" spc="0">
                <a:solidFill>
                  <a:srgbClr val="F0AB00"/>
                </a:solidFill>
                <a:latin typeface="Arial" pitchFamily="0" charset="1"/>
              </a:rPr>
              <a:t>our PunchOut URL</a:t>
            </a:r>
          </a:p>
        </p:txBody>
      </p:sp>
      <p:sp>
        <p:nvSpPr>
          <p:cNvPr id="403" name="Rectangle 403"/>
          <p:cNvSpPr/>
          <p:nvPr/>
        </p:nvSpPr>
        <p:spPr>
          <a:xfrm rot="0" flipH="0" flipV="0">
            <a:off x="341071" y="2760339"/>
            <a:ext cx="3683724" cy="8183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need to enter you</a:t>
            </a:r>
            <a:r>
              <a:rPr lang="en-US" sz="1596" baseline="0" b="0" i="0" dirty="0" spc="460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PunchOut URL.</a:t>
            </a:r>
          </a:p>
          <a:p>
            <a:pPr marL="0">
              <a:lnSpc>
                <a:spcPts val="1535"/>
              </a:lnSpc>
            </a:pP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should hav</a:t>
            </a:r>
            <a:r>
              <a:rPr lang="en-US" sz="1596" baseline="0" b="0" i="0" dirty="0" spc="435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a secured lin</a:t>
            </a:r>
            <a:r>
              <a:rPr lang="en-US" sz="1596" baseline="0" b="1" i="0" dirty="0" spc="480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in order</a:t>
            </a:r>
          </a:p>
          <a:p>
            <a:pPr marL="0">
              <a:lnSpc>
                <a:spcPts val="1536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 create your PunchOut (beginning with:</a:t>
            </a:r>
          </a:p>
          <a:p>
            <a:pPr marL="0">
              <a:lnSpc>
                <a:spcPts val="1535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https://...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).</a:t>
            </a:r>
          </a:p>
        </p:txBody>
      </p:sp>
      <p:sp>
        <p:nvSpPr>
          <p:cNvPr id="404" name="Rectangle 404"/>
          <p:cNvSpPr/>
          <p:nvPr/>
        </p:nvSpPr>
        <p:spPr>
          <a:xfrm rot="0" flipH="0" flipV="0">
            <a:off x="341071" y="3735953"/>
            <a:ext cx="85487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1596" baseline="0" b="0" i="0" dirty="0" spc="423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OK.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05" name="Freeform 405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6" name="Freeform 406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07" name="Picture 407"/>
          <p:cNvPicPr>
            <a:picLocks noChangeAspect="0" noChangeArrowheads="1"/>
          </p:cNvPicPr>
          <p:nvPr/>
        </p:nvPicPr>
        <p:blipFill>
          <a:blip r:embed="rId4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408" name="Picture 408"/>
          <p:cNvPicPr>
            <a:picLocks noChangeAspect="0" noChangeArrowheads="1"/>
          </p:cNvPicPr>
          <p:nvPr/>
        </p:nvPicPr>
        <p:blipFill>
          <a:blip r:embed="rId4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409" name="Rectangle 409"/>
          <p:cNvSpPr/>
          <p:nvPr/>
        </p:nvSpPr>
        <p:spPr>
          <a:xfrm rot="0" flipH="0" flipV="0">
            <a:off x="324002" y="2471674"/>
            <a:ext cx="9003792" cy="876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10" name="Freeform 410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1" name="Freeform 411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2" name="Freeform 412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3" name="Rectangle 413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19</a:t>
            </a:r>
          </a:p>
        </p:txBody>
      </p:sp>
      <p:sp>
        <p:nvSpPr>
          <p:cNvPr id="414" name="Rectangle 414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415" name="Rectangle 415"/>
          <p:cNvSpPr/>
          <p:nvPr/>
        </p:nvSpPr>
        <p:spPr>
          <a:xfrm rot="0" flipH="0" flipV="0">
            <a:off x="329793" y="1406773"/>
            <a:ext cx="704841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Each step in the PunchOut process can be described through a message flo</a:t>
            </a:r>
            <a:r>
              <a:rPr lang="en-US" sz="1596" baseline="0" b="0" i="0" dirty="0" spc="-85">
                <a:solidFill>
                  <a:srgbClr val="FFFFFF"/>
                </a:solidFill>
                <a:latin typeface="Arial" pitchFamily="0" charset="1"/>
              </a:rPr>
              <a:t>w.</a:t>
            </a:r>
          </a:p>
        </p:txBody>
      </p:sp>
      <p:sp>
        <p:nvSpPr>
          <p:cNvPr id="416" name="Rectangle 416"/>
          <p:cNvSpPr/>
          <p:nvPr/>
        </p:nvSpPr>
        <p:spPr>
          <a:xfrm rot="0" flipH="0" flipV="0">
            <a:off x="329793" y="1650613"/>
            <a:ext cx="11308187" cy="4770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PunchOut session is comprised of various cXM</a:t>
            </a:r>
            <a:r>
              <a:rPr lang="en-US" sz="1596" baseline="0" b="0" i="0" dirty="0" spc="-50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messages that pass between  SAP</a:t>
            </a:r>
            <a:r>
              <a:rPr lang="en-US" sz="1596" baseline="0" b="0" i="0" dirty="0" spc="-1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Procurement,</a:t>
            </a:r>
            <a:r>
              <a:rPr lang="en-US" sz="1596" baseline="0" b="0" i="0" dirty="0" spc="-7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k, and</a:t>
            </a:r>
          </a:p>
          <a:p>
            <a:pPr marL="0">
              <a:lnSpc>
                <a:spcPts val="1920"/>
              </a:lnSpc>
            </a:pP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you</a:t>
            </a:r>
            <a:r>
              <a:rPr lang="en-US" sz="1598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 PunchOut site. The</a:t>
            </a:r>
            <a:r>
              <a:rPr lang="en-US" sz="1598" baseline="0" b="0" i="0" dirty="0" spc="-3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 include:</a:t>
            </a:r>
          </a:p>
        </p:txBody>
      </p:sp>
      <p:sp>
        <p:nvSpPr>
          <p:cNvPr id="417" name="Rectangle 417"/>
          <p:cNvSpPr/>
          <p:nvPr/>
        </p:nvSpPr>
        <p:spPr>
          <a:xfrm rot="0" flipH="0" flipV="0">
            <a:off x="329793" y="2138547"/>
            <a:ext cx="126835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User Login</a:t>
            </a:r>
          </a:p>
        </p:txBody>
      </p:sp>
      <p:sp>
        <p:nvSpPr>
          <p:cNvPr id="418" name="Rectangle 418"/>
          <p:cNvSpPr/>
          <p:nvPr/>
        </p:nvSpPr>
        <p:spPr>
          <a:xfrm rot="0" flipH="0" flipV="0">
            <a:off x="329793" y="2382387"/>
            <a:ext cx="248795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Site Selection</a:t>
            </a:r>
          </a:p>
        </p:txBody>
      </p:sp>
      <p:sp>
        <p:nvSpPr>
          <p:cNvPr id="419" name="Rectangle 419"/>
          <p:cNvSpPr/>
          <p:nvPr/>
        </p:nvSpPr>
        <p:spPr>
          <a:xfrm rot="0" flipH="0" flipV="0">
            <a:off x="329793" y="2626228"/>
            <a:ext cx="247619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PunchOutSetupRequest</a:t>
            </a:r>
          </a:p>
        </p:txBody>
      </p:sp>
      <p:sp>
        <p:nvSpPr>
          <p:cNvPr id="420" name="Rectangle 420"/>
          <p:cNvSpPr/>
          <p:nvPr/>
        </p:nvSpPr>
        <p:spPr>
          <a:xfrm rot="0" flipH="0" flipV="0">
            <a:off x="329793" y="2870067"/>
            <a:ext cx="251065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authentication</a:t>
            </a:r>
          </a:p>
        </p:txBody>
      </p:sp>
      <p:sp>
        <p:nvSpPr>
          <p:cNvPr id="421" name="Rectangle 421"/>
          <p:cNvSpPr/>
          <p:nvPr/>
        </p:nvSpPr>
        <p:spPr>
          <a:xfrm rot="0" flipH="0" flipV="0">
            <a:off x="329793" y="3113907"/>
            <a:ext cx="263409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PunchOutSetupResponse</a:t>
            </a:r>
          </a:p>
        </p:txBody>
      </p:sp>
      <p:sp>
        <p:nvSpPr>
          <p:cNvPr id="422" name="Rectangle 422"/>
          <p:cNvSpPr/>
          <p:nvPr/>
        </p:nvSpPr>
        <p:spPr>
          <a:xfrm rot="0" flipH="0" flipV="0">
            <a:off x="329793" y="3357461"/>
            <a:ext cx="1144173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Shopping</a:t>
            </a:r>
          </a:p>
        </p:txBody>
      </p:sp>
      <p:sp>
        <p:nvSpPr>
          <p:cNvPr id="423" name="Rectangle 423"/>
          <p:cNvSpPr/>
          <p:nvPr/>
        </p:nvSpPr>
        <p:spPr>
          <a:xfrm rot="0" flipH="0" flipV="0">
            <a:off x="329793" y="3601841"/>
            <a:ext cx="252828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PunchOutOrderMessage</a:t>
            </a:r>
          </a:p>
        </p:txBody>
      </p:sp>
      <p:sp>
        <p:nvSpPr>
          <p:cNvPr id="424" name="Rectangle 424"/>
          <p:cNvSpPr/>
          <p:nvPr/>
        </p:nvSpPr>
        <p:spPr>
          <a:xfrm rot="0" flipH="0" flipV="0">
            <a:off x="329793" y="3845681"/>
            <a:ext cx="213465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Requisition</a:t>
            </a:r>
            <a:r>
              <a:rPr lang="en-US" sz="1596" baseline="0" b="0" i="0" dirty="0" spc="-1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Approval</a:t>
            </a:r>
          </a:p>
        </p:txBody>
      </p:sp>
      <p:sp>
        <p:nvSpPr>
          <p:cNvPr id="425" name="Rectangle 425"/>
          <p:cNvSpPr/>
          <p:nvPr/>
        </p:nvSpPr>
        <p:spPr>
          <a:xfrm rot="0" flipH="0" flipV="0">
            <a:off x="329793" y="4089521"/>
            <a:ext cx="161880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Order Request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12" name="Freeform 112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" name="Freeform 113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" name="Freeform 114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" name="Rectangle 115"/>
          <p:cNvSpPr/>
          <p:nvPr/>
        </p:nvSpPr>
        <p:spPr>
          <a:xfrm rot="0" flipH="0" flipV="0">
            <a:off x="324002" y="6627311"/>
            <a:ext cx="11544367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80647" algn="l"/>
                <a:tab pos="11480647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	</a:t>
            </a:r>
          </a:p>
        </p:txBody>
      </p:sp>
      <p:sp>
        <p:nvSpPr>
          <p:cNvPr id="116" name="Rectangle 116"/>
          <p:cNvSpPr/>
          <p:nvPr/>
        </p:nvSpPr>
        <p:spPr>
          <a:xfrm rot="0" flipH="0" flipV="0">
            <a:off x="324002" y="501485"/>
            <a:ext cx="1340201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Content</a:t>
            </a:r>
          </a:p>
        </p:txBody>
      </p:sp>
      <p:sp>
        <p:nvSpPr>
          <p:cNvPr id="117" name="Rectangle 117"/>
          <p:cNvSpPr/>
          <p:nvPr/>
        </p:nvSpPr>
        <p:spPr>
          <a:xfrm rot="0" flipH="0" flipV="0">
            <a:off x="324002" y="1435213"/>
            <a:ext cx="2685713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What is PunchOut Catalog?</a:t>
            </a:r>
          </a:p>
        </p:txBody>
      </p:sp>
      <p:sp>
        <p:nvSpPr>
          <p:cNvPr id="118" name="Rectangle 118"/>
          <p:cNvSpPr/>
          <p:nvPr/>
        </p:nvSpPr>
        <p:spPr>
          <a:xfrm rot="0" flipH="0" flipV="0">
            <a:off x="324002" y="1755253"/>
            <a:ext cx="1443616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Requirements</a:t>
            </a:r>
          </a:p>
        </p:txBody>
      </p:sp>
      <p:sp>
        <p:nvSpPr>
          <p:cNvPr id="119" name="Rectangle 119"/>
          <p:cNvSpPr/>
          <p:nvPr/>
        </p:nvSpPr>
        <p:spPr>
          <a:xfrm rot="0" flipH="0" flipV="0">
            <a:off x="324002" y="2075293"/>
            <a:ext cx="4019929" cy="59022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Catalog Enablemen</a:t>
            </a:r>
            <a:r>
              <a:rPr lang="en-US" sz="1596" baseline="0" b="0" i="0" dirty="0" spc="448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428">
                <a:solidFill>
                  <a:srgbClr val="FFFFFF"/>
                </a:solidFill>
                <a:latin typeface="Arial" pitchFamily="0" charset="1"/>
              </a:rPr>
              <a:t>-</a:t>
            </a:r>
            <a:r>
              <a:rPr lang="en-US" sz="1596" baseline="0" b="0" i="0" dirty="0" spc="-6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imelines</a:t>
            </a:r>
          </a:p>
          <a:p>
            <a:pPr marL="0">
              <a:lnSpc>
                <a:spcPts val="2520"/>
              </a:lnSpc>
            </a:pPr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Level 1 PunchOut</a:t>
            </a:r>
          </a:p>
        </p:txBody>
      </p:sp>
      <p:sp>
        <p:nvSpPr>
          <p:cNvPr id="120" name="Rectangle 120"/>
          <p:cNvSpPr/>
          <p:nvPr/>
        </p:nvSpPr>
        <p:spPr>
          <a:xfrm rot="0" flipH="0" flipV="0">
            <a:off x="324002" y="2715627"/>
            <a:ext cx="2347217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Configuration</a:t>
            </a:r>
          </a:p>
        </p:txBody>
      </p:sp>
      <p:sp>
        <p:nvSpPr>
          <p:cNvPr id="121" name="Rectangle 121"/>
          <p:cNvSpPr/>
          <p:nvPr/>
        </p:nvSpPr>
        <p:spPr>
          <a:xfrm rot="0" flipH="0" flipV="0">
            <a:off x="324002" y="3035667"/>
            <a:ext cx="2448158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122" name="Rectangle 122"/>
          <p:cNvSpPr/>
          <p:nvPr/>
        </p:nvSpPr>
        <p:spPr>
          <a:xfrm rot="0" flipH="0" flipV="0">
            <a:off x="324002" y="3355707"/>
            <a:ext cx="4205295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Publication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of your Catalog on</a:t>
            </a:r>
            <a:r>
              <a:rPr lang="en-US" sz="1596" baseline="0" b="0" i="0" dirty="0" spc="-7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rk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26" name="Freeform 42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7" name="Freeform 42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8" name="Freeform 428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9" name="Rectangle 429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20</a:t>
            </a:r>
          </a:p>
        </p:txBody>
      </p:sp>
      <p:sp>
        <p:nvSpPr>
          <p:cNvPr id="430" name="Rectangle 430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431" name="Rectangle 431"/>
          <p:cNvSpPr/>
          <p:nvPr/>
        </p:nvSpPr>
        <p:spPr>
          <a:xfrm rot="0" flipH="0" flipV="0">
            <a:off x="415442" y="1401185"/>
            <a:ext cx="55091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Login</a:t>
            </a:r>
          </a:p>
        </p:txBody>
      </p:sp>
      <p:sp>
        <p:nvSpPr>
          <p:cNvPr id="432" name="Rectangle 432"/>
          <p:cNvSpPr/>
          <p:nvPr/>
        </p:nvSpPr>
        <p:spPr>
          <a:xfrm rot="0" flipH="0" flipV="0">
            <a:off x="415442" y="1793088"/>
            <a:ext cx="10897641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user at a buying organization first logs in to SAP</a:t>
            </a:r>
            <a:r>
              <a:rPr lang="en-US" sz="1596" baseline="0" b="0" i="0" dirty="0" spc="-10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and creates a requisition.</a:t>
            </a:r>
            <a:r>
              <a:rPr lang="en-US" sz="1596" baseline="0" b="0" i="0" dirty="0" spc="-3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This step is important,</a:t>
            </a:r>
          </a:p>
        </p:txBody>
      </p:sp>
      <p:sp>
        <p:nvSpPr>
          <p:cNvPr id="433" name="Rectangle 433"/>
          <p:cNvSpPr/>
          <p:nvPr/>
        </p:nvSpPr>
        <p:spPr>
          <a:xfrm rot="0" flipH="0" flipV="0">
            <a:off x="701954" y="2132705"/>
            <a:ext cx="1002697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because it means the user has been authenticated b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the buying organization. During PunchO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t,</a:t>
            </a:r>
            <a:r>
              <a:rPr lang="en-US" sz="1596" baseline="0" b="0" i="0" dirty="0" spc="-6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rk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authenticates the buying organization, not the use</a:t>
            </a:r>
            <a:r>
              <a:rPr lang="en-US" sz="1596" baseline="0" b="0" i="0" dirty="0" spc="-74">
                <a:solidFill>
                  <a:srgbClr val="FFFFFF"/>
                </a:solidFill>
                <a:latin typeface="Arial" pitchFamily="0" charset="1"/>
              </a:rPr>
              <a:t>r.</a:t>
            </a:r>
          </a:p>
        </p:txBody>
      </p:sp>
      <p:sp>
        <p:nvSpPr>
          <p:cNvPr id="434" name="Rectangle 434"/>
          <p:cNvSpPr/>
          <p:nvPr/>
        </p:nvSpPr>
        <p:spPr>
          <a:xfrm rot="0" flipH="0" flipV="0">
            <a:off x="415442" y="2864606"/>
            <a:ext cx="130675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Site selection</a:t>
            </a:r>
          </a:p>
        </p:txBody>
      </p:sp>
      <p:sp>
        <p:nvSpPr>
          <p:cNvPr id="435" name="Rectangle 435"/>
          <p:cNvSpPr/>
          <p:nvPr/>
        </p:nvSpPr>
        <p:spPr>
          <a:xfrm rot="0" flipH="0" flipV="0">
            <a:off x="415442" y="3256509"/>
            <a:ext cx="11203097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Next, the user searches for products and services in the procurement application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selects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item.</a:t>
            </a:r>
            <a:r>
              <a:rPr lang="en-US" sz="1596" baseline="0" b="0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As you</a:t>
            </a:r>
          </a:p>
        </p:txBody>
      </p:sp>
      <p:sp>
        <p:nvSpPr>
          <p:cNvPr id="436" name="Rectangle 436"/>
          <p:cNvSpPr/>
          <p:nvPr/>
        </p:nvSpPr>
        <p:spPr>
          <a:xfrm rot="0" flipH="0" flipV="0">
            <a:off x="701954" y="3596126"/>
            <a:ext cx="944382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fer a PunchOut Level 1 the user punches out to see all </a:t>
            </a:r>
            <a:r>
              <a:rPr lang="en-US" sz="1596" baseline="0" b="0" i="0" dirty="0" spc="-3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products by selecting </a:t>
            </a:r>
            <a:r>
              <a:rPr lang="en-US" sz="1596" baseline="0" b="0" i="0" dirty="0" spc="-3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company name.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37" name="Freeform 437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8" name="Freeform 438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9" name="Freeform 439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40" name="Rectangle 440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21</a:t>
            </a:r>
          </a:p>
        </p:txBody>
      </p:sp>
      <p:sp>
        <p:nvSpPr>
          <p:cNvPr id="441" name="Rectangle 441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442" name="Rectangle 442"/>
          <p:cNvSpPr/>
          <p:nvPr/>
        </p:nvSpPr>
        <p:spPr>
          <a:xfrm rot="0" flipH="0" flipV="0">
            <a:off x="415442" y="1410964"/>
            <a:ext cx="232730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PunchOutSetupRequest</a:t>
            </a:r>
          </a:p>
        </p:txBody>
      </p:sp>
      <p:sp>
        <p:nvSpPr>
          <p:cNvPr id="443" name="Rectangle 443"/>
          <p:cNvSpPr/>
          <p:nvPr/>
        </p:nvSpPr>
        <p:spPr>
          <a:xfrm rot="0" flipH="0" flipV="0">
            <a:off x="415442" y="1802867"/>
            <a:ext cx="11295727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SAP</a:t>
            </a:r>
            <a:r>
              <a:rPr lang="en-US" sz="1596" baseline="0" b="0" i="0" dirty="0" spc="-1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generates a cXM</a:t>
            </a:r>
            <a:r>
              <a:rPr lang="en-US" sz="1596" baseline="0" b="0" i="0" dirty="0" spc="-55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PunchOutSetupRequest document and sends it through an HTTP Post to</a:t>
            </a:r>
            <a:r>
              <a:rPr lang="en-US" sz="1596" baseline="0" b="0" i="0" dirty="0" spc="-8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</a:t>
            </a:r>
          </a:p>
        </p:txBody>
      </p:sp>
      <p:sp>
        <p:nvSpPr>
          <p:cNvPr id="444" name="Rectangle 444"/>
          <p:cNvSpPr/>
          <p:nvPr/>
        </p:nvSpPr>
        <p:spPr>
          <a:xfrm rot="0" flipH="0" flipV="0">
            <a:off x="701954" y="2142485"/>
            <a:ext cx="908121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k.</a:t>
            </a:r>
            <a:r>
              <a:rPr lang="en-US" sz="1596" baseline="0" b="0" i="0" dirty="0" spc="-5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authenticates it and forwards it through an HTT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Post to your PunchOut site.</a:t>
            </a:r>
          </a:p>
        </p:txBody>
      </p:sp>
      <p:sp>
        <p:nvSpPr>
          <p:cNvPr id="445" name="Rectangle 445"/>
          <p:cNvSpPr/>
          <p:nvPr/>
        </p:nvSpPr>
        <p:spPr>
          <a:xfrm rot="0" flipH="0" flipV="0">
            <a:off x="415442" y="2534768"/>
            <a:ext cx="10394761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When the buying organization registers on</a:t>
            </a:r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k, it configures a SharedSecret. PunchOutSetupRequest</a:t>
            </a:r>
          </a:p>
        </p:txBody>
      </p:sp>
      <p:sp>
        <p:nvSpPr>
          <p:cNvPr id="446" name="Rectangle 446"/>
          <p:cNvSpPr/>
          <p:nvPr/>
        </p:nvSpPr>
        <p:spPr>
          <a:xfrm rot="0" flipH="0" flipV="0">
            <a:off x="701954" y="2874385"/>
            <a:ext cx="1107509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documents sent to</a:t>
            </a:r>
            <a:r>
              <a:rPr lang="en-US" sz="1596" baseline="0" b="0" i="0" dirty="0" spc="-6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identify the customer based on the Identity element in the From element and populate the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Credential domain with the customer’s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Netwo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kID. Each buying organization has its own Net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orkID.</a:t>
            </a:r>
          </a:p>
        </p:txBody>
      </p:sp>
      <p:sp>
        <p:nvSpPr>
          <p:cNvPr id="447" name="Rectangle 447"/>
          <p:cNvSpPr/>
          <p:nvPr/>
        </p:nvSpPr>
        <p:spPr>
          <a:xfrm rot="0" flipH="0" flipV="0">
            <a:off x="415442" y="3510128"/>
            <a:ext cx="11264715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When</a:t>
            </a:r>
            <a:r>
              <a:rPr lang="en-US" sz="1596" baseline="0" b="0" i="0" dirty="0" spc="-8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determines who the request is from and who it is to, it deletes the customer’s shared secret and uses</a:t>
            </a:r>
          </a:p>
        </p:txBody>
      </p:sp>
      <p:sp>
        <p:nvSpPr>
          <p:cNvPr id="448" name="Rectangle 448"/>
          <p:cNvSpPr/>
          <p:nvPr/>
        </p:nvSpPr>
        <p:spPr>
          <a:xfrm rot="0" flipH="0" flipV="0">
            <a:off x="701954" y="3849745"/>
            <a:ext cx="10917598" cy="72102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one from your</a:t>
            </a:r>
            <a:r>
              <a:rPr lang="en-US" sz="1596" baseline="0" b="0" i="0" dirty="0" spc="-5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account.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This shared secret allows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PunchOutSetupRequest to effectively log in to</a:t>
            </a:r>
          </a:p>
          <a:p>
            <a:pPr marL="0">
              <a:lnSpc>
                <a:spcPts val="1922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you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PunchOut site. </a:t>
            </a:r>
            <a:r>
              <a:rPr lang="en-US" sz="1596" baseline="0" b="0" i="0" dirty="0" spc="-181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never see you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customer’s Share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Secret and do not have to maintain a separate password/login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for each user or custome</a:t>
            </a:r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. The end user can be identified in Contact and Ext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insic elements.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49" name="Freeform 449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0" name="Freeform 450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1" name="Freeform 451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2" name="Freeform 452"/>
          <p:cNvSpPr/>
          <p:nvPr/>
        </p:nvSpPr>
        <p:spPr>
          <a:xfrm rot="0" flipH="0" flipV="0">
            <a:off x="9085071" y="2647823"/>
            <a:ext cx="1982724" cy="21336"/>
          </a:xfrm>
          <a:custGeom>
            <a:pathLst>
              <a:path w="1982724" h="21336">
                <a:moveTo>
                  <a:pt x="0" y="0"/>
                </a:moveTo>
                <a:lnTo>
                  <a:pt x="991362" y="0"/>
                </a:lnTo>
                <a:lnTo>
                  <a:pt x="1982724" y="0"/>
                </a:lnTo>
                <a:lnTo>
                  <a:pt x="1982724" y="21336"/>
                </a:lnTo>
                <a:lnTo>
                  <a:pt x="991362" y="21336"/>
                </a:lnTo>
                <a:lnTo>
                  <a:pt x="0" y="21336"/>
                </a:lnTo>
                <a:close/>
                <a:moveTo>
                  <a:pt x="-4874894" y="4210177"/>
                </a:moveTo>
              </a:path>
            </a:pathLst>
          </a:custGeom>
          <a:solidFill>
            <a:srgbClr val="FFFFFF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3" name="Freeform 453"/>
          <p:cNvSpPr/>
          <p:nvPr/>
        </p:nvSpPr>
        <p:spPr>
          <a:xfrm rot="0" flipH="0" flipV="0">
            <a:off x="7212076" y="2891664"/>
            <a:ext cx="3933443" cy="21335"/>
          </a:xfrm>
          <a:custGeom>
            <a:pathLst>
              <a:path w="3933443" h="21335">
                <a:moveTo>
                  <a:pt x="0" y="0"/>
                </a:moveTo>
                <a:lnTo>
                  <a:pt x="983360" y="0"/>
                </a:lnTo>
                <a:lnTo>
                  <a:pt x="1966721" y="0"/>
                </a:lnTo>
                <a:lnTo>
                  <a:pt x="2950082" y="0"/>
                </a:lnTo>
                <a:lnTo>
                  <a:pt x="3933443" y="0"/>
                </a:lnTo>
                <a:lnTo>
                  <a:pt x="3933443" y="21335"/>
                </a:lnTo>
                <a:lnTo>
                  <a:pt x="2950082" y="21335"/>
                </a:lnTo>
                <a:lnTo>
                  <a:pt x="1966721" y="21335"/>
                </a:lnTo>
                <a:lnTo>
                  <a:pt x="983360" y="21335"/>
                </a:lnTo>
                <a:lnTo>
                  <a:pt x="0" y="21335"/>
                </a:lnTo>
                <a:close/>
                <a:moveTo>
                  <a:pt x="-3245740" y="3966336"/>
                </a:moveTo>
              </a:path>
            </a:pathLst>
          </a:custGeom>
          <a:solidFill>
            <a:srgbClr val="FFFFFF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4" name="Freeform 454"/>
          <p:cNvSpPr/>
          <p:nvPr/>
        </p:nvSpPr>
        <p:spPr>
          <a:xfrm rot="0" flipH="0" flipV="0">
            <a:off x="7212076" y="3135503"/>
            <a:ext cx="4312919" cy="21337"/>
          </a:xfrm>
          <a:custGeom>
            <a:pathLst>
              <a:path w="4312919" h="21337">
                <a:moveTo>
                  <a:pt x="0" y="0"/>
                </a:moveTo>
                <a:lnTo>
                  <a:pt x="1078230" y="0"/>
                </a:lnTo>
                <a:lnTo>
                  <a:pt x="2156459" y="0"/>
                </a:lnTo>
                <a:lnTo>
                  <a:pt x="3234690" y="0"/>
                </a:lnTo>
                <a:lnTo>
                  <a:pt x="4312919" y="0"/>
                </a:lnTo>
                <a:lnTo>
                  <a:pt x="4312919" y="21337"/>
                </a:lnTo>
                <a:lnTo>
                  <a:pt x="3234690" y="21337"/>
                </a:lnTo>
                <a:lnTo>
                  <a:pt x="2156459" y="21337"/>
                </a:lnTo>
                <a:lnTo>
                  <a:pt x="1078230" y="21337"/>
                </a:lnTo>
                <a:lnTo>
                  <a:pt x="0" y="21337"/>
                </a:lnTo>
                <a:close/>
                <a:moveTo>
                  <a:pt x="-3489579" y="3722497"/>
                </a:moveTo>
              </a:path>
            </a:pathLst>
          </a:custGeom>
          <a:solidFill>
            <a:srgbClr val="FFFFFF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5" name="Freeform 455"/>
          <p:cNvSpPr/>
          <p:nvPr/>
        </p:nvSpPr>
        <p:spPr>
          <a:xfrm rot="0" flipH="0" flipV="0">
            <a:off x="7212076" y="3379343"/>
            <a:ext cx="3697224" cy="21336"/>
          </a:xfrm>
          <a:custGeom>
            <a:pathLst>
              <a:path w="3697224" h="21336">
                <a:moveTo>
                  <a:pt x="0" y="0"/>
                </a:moveTo>
                <a:lnTo>
                  <a:pt x="924305" y="0"/>
                </a:lnTo>
                <a:lnTo>
                  <a:pt x="1848612" y="0"/>
                </a:lnTo>
                <a:lnTo>
                  <a:pt x="2772917" y="0"/>
                </a:lnTo>
                <a:lnTo>
                  <a:pt x="3697224" y="0"/>
                </a:lnTo>
                <a:lnTo>
                  <a:pt x="3697224" y="21336"/>
                </a:lnTo>
                <a:lnTo>
                  <a:pt x="2772917" y="21336"/>
                </a:lnTo>
                <a:lnTo>
                  <a:pt x="1848612" y="21336"/>
                </a:lnTo>
                <a:lnTo>
                  <a:pt x="924305" y="21336"/>
                </a:lnTo>
                <a:lnTo>
                  <a:pt x="0" y="21336"/>
                </a:lnTo>
                <a:close/>
                <a:moveTo>
                  <a:pt x="-3733419" y="3478657"/>
                </a:moveTo>
              </a:path>
            </a:pathLst>
          </a:custGeom>
          <a:solidFill>
            <a:srgbClr val="FFFFFF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6" name="Freeform 456"/>
          <p:cNvSpPr/>
          <p:nvPr/>
        </p:nvSpPr>
        <p:spPr>
          <a:xfrm rot="0" flipH="0" flipV="0">
            <a:off x="7212076" y="3623184"/>
            <a:ext cx="2382012" cy="21336"/>
          </a:xfrm>
          <a:custGeom>
            <a:pathLst>
              <a:path w="2382012" h="21336">
                <a:moveTo>
                  <a:pt x="0" y="0"/>
                </a:moveTo>
                <a:lnTo>
                  <a:pt x="794004" y="0"/>
                </a:lnTo>
                <a:lnTo>
                  <a:pt x="1588007" y="0"/>
                </a:lnTo>
                <a:lnTo>
                  <a:pt x="2382012" y="0"/>
                </a:lnTo>
                <a:lnTo>
                  <a:pt x="2382012" y="21336"/>
                </a:lnTo>
                <a:lnTo>
                  <a:pt x="1588007" y="21336"/>
                </a:lnTo>
                <a:lnTo>
                  <a:pt x="794004" y="21336"/>
                </a:lnTo>
                <a:lnTo>
                  <a:pt x="0" y="21336"/>
                </a:lnTo>
                <a:close/>
                <a:moveTo>
                  <a:pt x="-3977260" y="3234816"/>
                </a:moveTo>
              </a:path>
            </a:pathLst>
          </a:custGeom>
          <a:solidFill>
            <a:srgbClr val="FFFFFF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7" name="Rectangle 457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22</a:t>
            </a:r>
          </a:p>
        </p:txBody>
      </p:sp>
      <p:sp>
        <p:nvSpPr>
          <p:cNvPr id="458" name="Rectangle 458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459" name="Rectangle 459"/>
          <p:cNvSpPr/>
          <p:nvPr/>
        </p:nvSpPr>
        <p:spPr>
          <a:xfrm rot="0" flipH="0" flipV="0">
            <a:off x="415442" y="1365479"/>
            <a:ext cx="184075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From Credential</a:t>
            </a:r>
          </a:p>
        </p:txBody>
      </p:sp>
      <p:sp>
        <p:nvSpPr>
          <p:cNvPr id="460" name="Rectangle 460"/>
          <p:cNvSpPr/>
          <p:nvPr/>
        </p:nvSpPr>
        <p:spPr>
          <a:xfrm rot="0" flipH="0" flipV="0">
            <a:off x="415442" y="1705097"/>
            <a:ext cx="5521330" cy="4773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This element identifies the originator of the POSR (the buying</a:t>
            </a:r>
          </a:p>
          <a:p>
            <a:pPr marL="0">
              <a:lnSpc>
                <a:spcPts val="1922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organization). For example:</a:t>
            </a:r>
          </a:p>
        </p:txBody>
      </p:sp>
      <p:sp>
        <p:nvSpPr>
          <p:cNvPr id="461" name="Rectangle 461"/>
          <p:cNvSpPr/>
          <p:nvPr/>
        </p:nvSpPr>
        <p:spPr>
          <a:xfrm rot="0" flipH="0" flipV="0">
            <a:off x="415442" y="2403482"/>
            <a:ext cx="624256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&lt;From&gt;</a:t>
            </a:r>
          </a:p>
        </p:txBody>
      </p:sp>
      <p:sp>
        <p:nvSpPr>
          <p:cNvPr id="462" name="Rectangle 462"/>
          <p:cNvSpPr/>
          <p:nvPr/>
        </p:nvSpPr>
        <p:spPr>
          <a:xfrm rot="0" flipH="0" flipV="0">
            <a:off x="415442" y="2616842"/>
            <a:ext cx="5496027" cy="63177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&lt;Credential</a:t>
            </a:r>
            <a:r>
              <a:rPr lang="en-US" sz="1403" baseline="0" b="0" i="0" dirty="0" spc="-50">
                <a:solidFill>
                  <a:srgbClr val="7F7F7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domain="Net</a:t>
            </a:r>
            <a:r>
              <a:rPr lang="en-US" sz="1403" baseline="0" b="0" i="0" dirty="0" spc="-24">
                <a:solidFill>
                  <a:srgbClr val="7F7F7F"/>
                </a:solidFill>
                <a:latin typeface="Arial" pitchFamily="0" charset="1"/>
              </a:rPr>
              <a:t>w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orkID"&gt;</a:t>
            </a:r>
          </a:p>
          <a:p>
            <a:pPr marL="0">
              <a:lnSpc>
                <a:spcPts val="1679"/>
              </a:lnSpc>
              <a:tabLst>
                <a:tab pos="3162655" algn="l"/>
              </a:tabLst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&lt;Identity</a:t>
            </a:r>
            <a:r>
              <a:rPr lang="en-US" sz="1403" baseline="0" b="0" i="0" dirty="0" spc="-23">
                <a:solidFill>
                  <a:srgbClr val="7F7F7F"/>
                </a:solidFill>
                <a:latin typeface="Arial" pitchFamily="0" charset="1"/>
              </a:rPr>
              <a:t>&gt;</a:t>
            </a:r>
            <a:r>
              <a:rPr lang="en-US" sz="1403" baseline="0" b="1" i="0" dirty="0" spc="-40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403" baseline="0" b="1" i="0" dirty="0" spc="0">
                <a:solidFill>
                  <a:srgbClr val="F0AB00"/>
                </a:solidFill>
                <a:latin typeface="Arial" pitchFamily="0" charset="1"/>
              </a:rPr>
              <a:t>N0100000000</a:t>
            </a:r>
            <a:r>
              <a:rPr lang="en-US" sz="1403" baseline="0" b="1" i="0" dirty="0" spc="-28">
                <a:solidFill>
                  <a:srgbClr val="F0AB00"/>
                </a:solidFill>
                <a:latin typeface="Arial" pitchFamily="0" charset="1"/>
              </a:rPr>
              <a:t>0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*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&lt;/Ide</a:t>
            </a:r>
            <a:r>
              <a:rPr lang="en-US" sz="1403" baseline="0" b="0" i="0" dirty="0" spc="-31">
                <a:solidFill>
                  <a:srgbClr val="7F7F7F"/>
                </a:solidFill>
                <a:latin typeface="Arial" pitchFamily="0" charset="1"/>
              </a:rPr>
              <a:t>n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tity&gt;	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*this will</a:t>
            </a:r>
            <a:r>
              <a:rPr lang="en-US" sz="1403" baseline="0" b="1" i="0" dirty="0" spc="-33">
                <a:solidFill>
                  <a:srgbClr val="E35500"/>
                </a:solidFill>
                <a:latin typeface="Arial" pitchFamily="0" charset="1"/>
              </a:rPr>
              <a:t> 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have “-t” in TEST !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&lt;/Credential&gt;</a:t>
            </a:r>
          </a:p>
        </p:txBody>
      </p:sp>
      <p:sp>
        <p:nvSpPr>
          <p:cNvPr id="463" name="Rectangle 463"/>
          <p:cNvSpPr/>
          <p:nvPr/>
        </p:nvSpPr>
        <p:spPr>
          <a:xfrm rot="0" flipH="0" flipV="0">
            <a:off x="415442" y="3256636"/>
            <a:ext cx="674977" cy="2054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6" baseline="0" b="0" i="0" dirty="0" spc="0">
                <a:solidFill>
                  <a:srgbClr val="7F7F7F"/>
                </a:solidFill>
                <a:latin typeface="Arial" pitchFamily="0" charset="1"/>
              </a:rPr>
              <a:t>&lt;/From&gt;</a:t>
            </a:r>
          </a:p>
        </p:txBody>
      </p:sp>
      <p:sp>
        <p:nvSpPr>
          <p:cNvPr id="464" name="Rectangle 464"/>
          <p:cNvSpPr/>
          <p:nvPr/>
        </p:nvSpPr>
        <p:spPr>
          <a:xfrm rot="0" flipH="0" flipV="0">
            <a:off x="415442" y="3591154"/>
            <a:ext cx="156367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-12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o Credential</a:t>
            </a:r>
          </a:p>
        </p:txBody>
      </p:sp>
      <p:sp>
        <p:nvSpPr>
          <p:cNvPr id="465" name="Rectangle 465"/>
          <p:cNvSpPr/>
          <p:nvPr/>
        </p:nvSpPr>
        <p:spPr>
          <a:xfrm rot="0" flipH="0" flipV="0">
            <a:off x="415442" y="3930771"/>
            <a:ext cx="589408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This element identifies the supplier (the destination of the POSR).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For example:</a:t>
            </a:r>
          </a:p>
        </p:txBody>
      </p:sp>
      <p:sp>
        <p:nvSpPr>
          <p:cNvPr id="466" name="Rectangle 466"/>
          <p:cNvSpPr/>
          <p:nvPr/>
        </p:nvSpPr>
        <p:spPr>
          <a:xfrm rot="0" flipH="0" flipV="0">
            <a:off x="415442" y="4628776"/>
            <a:ext cx="394773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</a:t>
            </a:r>
            <a:r>
              <a:rPr lang="en-US" sz="1403" baseline="0" b="0" i="0" dirty="0" spc="-165">
                <a:solidFill>
                  <a:srgbClr val="7F7F7F"/>
                </a:solidFill>
                <a:latin typeface="Arial" pitchFamily="0" charset="1"/>
              </a:rPr>
              <a:t>T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o&gt;</a:t>
            </a:r>
          </a:p>
        </p:txBody>
      </p:sp>
      <p:sp>
        <p:nvSpPr>
          <p:cNvPr id="467" name="Rectangle 467"/>
          <p:cNvSpPr/>
          <p:nvPr/>
        </p:nvSpPr>
        <p:spPr>
          <a:xfrm rot="0" flipH="0" flipV="0">
            <a:off x="415442" y="4841850"/>
            <a:ext cx="5524983" cy="6323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6" baseline="0" b="0" i="0" dirty="0" spc="0">
                <a:solidFill>
                  <a:srgbClr val="7F7F7F"/>
                </a:solidFill>
                <a:latin typeface="Arial" pitchFamily="0" charset="1"/>
              </a:rPr>
              <a:t>&lt;Credential</a:t>
            </a:r>
            <a:r>
              <a:rPr lang="en-US" sz="1406" baseline="0" b="0" i="0" dirty="0" spc="-47">
                <a:solidFill>
                  <a:srgbClr val="7F7F7F"/>
                </a:solidFill>
                <a:latin typeface="Arial" pitchFamily="0" charset="1"/>
              </a:rPr>
              <a:t> </a:t>
            </a:r>
            <a:r>
              <a:rPr lang="en-US" sz="1406" baseline="0" b="0" i="0" dirty="0" spc="0">
                <a:solidFill>
                  <a:srgbClr val="7F7F7F"/>
                </a:solidFill>
                <a:latin typeface="Arial" pitchFamily="0" charset="1"/>
              </a:rPr>
              <a:t>domain=“Net</a:t>
            </a:r>
            <a:r>
              <a:rPr lang="en-US" sz="1406" baseline="0" b="0" i="0" dirty="0" spc="-30">
                <a:solidFill>
                  <a:srgbClr val="7F7F7F"/>
                </a:solidFill>
                <a:latin typeface="Arial" pitchFamily="0" charset="1"/>
              </a:rPr>
              <a:t>w</a:t>
            </a:r>
            <a:r>
              <a:rPr lang="en-US" sz="1406" baseline="0" b="0" i="0" dirty="0" spc="0">
                <a:solidFill>
                  <a:srgbClr val="7F7F7F"/>
                </a:solidFill>
                <a:latin typeface="Arial" pitchFamily="0" charset="1"/>
              </a:rPr>
              <a:t>orkID"&gt;</a:t>
            </a:r>
          </a:p>
          <a:p>
            <a:pPr marL="0">
              <a:lnSpc>
                <a:spcPts val="1681"/>
              </a:lnSpc>
              <a:tabLst>
                <a:tab pos="3191611" algn="l"/>
              </a:tabLst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&lt;Identity</a:t>
            </a:r>
            <a:r>
              <a:rPr lang="en-US" sz="1403" baseline="0" b="0" i="0" dirty="0" spc="-23">
                <a:solidFill>
                  <a:srgbClr val="7F7F7F"/>
                </a:solidFill>
                <a:latin typeface="Arial" pitchFamily="0" charset="1"/>
              </a:rPr>
              <a:t>&gt;</a:t>
            </a:r>
            <a:r>
              <a:rPr lang="en-US" sz="1403" baseline="0" b="1" i="0" dirty="0" spc="-107">
                <a:solidFill>
                  <a:srgbClr val="F0AB00"/>
                </a:solidFill>
                <a:latin typeface="Arial" pitchFamily="0" charset="1"/>
              </a:rPr>
              <a:t>Y</a:t>
            </a:r>
            <a:r>
              <a:rPr lang="en-US" sz="1403" baseline="0" b="1" i="0" dirty="0" spc="0">
                <a:solidFill>
                  <a:srgbClr val="F0AB00"/>
                </a:solidFill>
                <a:latin typeface="Arial" pitchFamily="0" charset="1"/>
              </a:rPr>
              <a:t>our</a:t>
            </a:r>
            <a:r>
              <a:rPr lang="en-US" sz="1403" baseline="0" b="1" i="0" dirty="0" spc="-33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403" baseline="0" b="1" i="0" dirty="0" spc="0">
                <a:solidFill>
                  <a:srgbClr val="F0AB00"/>
                </a:solidFill>
                <a:latin typeface="Arial" pitchFamily="0" charset="1"/>
              </a:rPr>
              <a:t>NID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*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&lt;/Identity&gt;	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*this will</a:t>
            </a:r>
            <a:r>
              <a:rPr lang="en-US" sz="1403" baseline="0" b="1" i="0" dirty="0" spc="-40">
                <a:solidFill>
                  <a:srgbClr val="E35500"/>
                </a:solidFill>
                <a:latin typeface="Arial" pitchFamily="0" charset="1"/>
              </a:rPr>
              <a:t> 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have</a:t>
            </a:r>
            <a:r>
              <a:rPr lang="en-US" sz="1403" baseline="0" b="1" i="0" dirty="0" spc="-26">
                <a:solidFill>
                  <a:srgbClr val="E35500"/>
                </a:solidFill>
                <a:latin typeface="Arial" pitchFamily="0" charset="1"/>
              </a:rPr>
              <a:t> </a:t>
            </a:r>
            <a:r>
              <a:rPr lang="en-US" sz="1403" baseline="0" b="1" i="0" dirty="0" spc="0">
                <a:solidFill>
                  <a:srgbClr val="E35500"/>
                </a:solidFill>
                <a:latin typeface="Arial" pitchFamily="0" charset="1"/>
              </a:rPr>
              <a:t>“-t” in TEST !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&lt;/Credential&gt;</a:t>
            </a:r>
          </a:p>
        </p:txBody>
      </p:sp>
      <p:sp>
        <p:nvSpPr>
          <p:cNvPr id="468" name="Rectangle 468"/>
          <p:cNvSpPr/>
          <p:nvPr/>
        </p:nvSpPr>
        <p:spPr>
          <a:xfrm rot="0" flipH="0" flipV="0">
            <a:off x="415442" y="5482470"/>
            <a:ext cx="445769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</a:t>
            </a:r>
            <a:r>
              <a:rPr lang="en-US" sz="1403" baseline="0" b="0" i="0" dirty="0" spc="-168">
                <a:solidFill>
                  <a:srgbClr val="7F7F7F"/>
                </a:solidFill>
                <a:latin typeface="Arial" pitchFamily="0" charset="1"/>
              </a:rPr>
              <a:t>T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o&gt;</a:t>
            </a:r>
          </a:p>
        </p:txBody>
      </p:sp>
      <p:sp>
        <p:nvSpPr>
          <p:cNvPr id="469" name="Rectangle 469"/>
          <p:cNvSpPr/>
          <p:nvPr/>
        </p:nvSpPr>
        <p:spPr>
          <a:xfrm rot="0" flipH="0" flipV="0">
            <a:off x="7212838" y="1365479"/>
            <a:ext cx="202140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8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Sender Credential</a:t>
            </a:r>
          </a:p>
        </p:txBody>
      </p:sp>
      <p:sp>
        <p:nvSpPr>
          <p:cNvPr id="470" name="Rectangle 470"/>
          <p:cNvSpPr/>
          <p:nvPr/>
        </p:nvSpPr>
        <p:spPr>
          <a:xfrm rot="0" flipH="0" flipV="0">
            <a:off x="7212838" y="1705097"/>
            <a:ext cx="4313082" cy="19406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When a procurement application crea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es the</a:t>
            </a:r>
          </a:p>
          <a:p>
            <a:pPr marL="0">
              <a:lnSpc>
                <a:spcPts val="1922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POSR document, the Sender credential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specifies the identity and shared secret of the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buying organization</a:t>
            </a:r>
            <a:r>
              <a:rPr lang="en-US" sz="1596" baseline="0" b="0" i="0" dirty="0" spc="437">
                <a:solidFill>
                  <a:srgbClr val="FFFFFF"/>
                </a:solidFill>
                <a:latin typeface="Arial" pitchFamily="0" charset="1"/>
              </a:rPr>
              <a:t>.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When</a:t>
            </a:r>
            <a:r>
              <a:rPr lang="en-US" sz="1596" baseline="0" b="1" i="0" dirty="0" spc="-4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1" i="0" dirty="0" spc="-48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riba Network</a:t>
            </a:r>
          </a:p>
          <a:p>
            <a:pPr marL="0">
              <a:lnSpc>
                <a:spcPts val="1920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forwards the document to the supplie</a:t>
            </a:r>
            <a:r>
              <a:rPr lang="en-US" sz="1596" baseline="0" b="1" i="0" dirty="0" spc="-77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, it</a:t>
            </a:r>
          </a:p>
          <a:p>
            <a:pPr marL="0">
              <a:lnSpc>
                <a:spcPts val="1920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changes the Sender credential to specify the</a:t>
            </a:r>
          </a:p>
          <a:p>
            <a:pPr marL="0">
              <a:lnSpc>
                <a:spcPts val="1919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identit</a:t>
            </a:r>
            <a:r>
              <a:rPr lang="en-US" sz="1596" baseline="0" b="1" i="0" dirty="0" spc="-2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 of</a:t>
            </a:r>
            <a:r>
              <a:rPr lang="en-US" sz="1596" baseline="0" b="1" i="0" dirty="0" spc="-3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1" i="0" dirty="0" spc="-47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rib</a:t>
            </a:r>
            <a:r>
              <a:rPr lang="en-US" sz="1596" baseline="0" b="1" i="0" dirty="0" spc="50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Networ</a:t>
            </a:r>
            <a:r>
              <a:rPr lang="en-US" sz="1596" baseline="0" b="1" i="0" dirty="0" spc="433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and uses the</a:t>
            </a:r>
          </a:p>
          <a:p>
            <a:pPr marL="0">
              <a:lnSpc>
                <a:spcPts val="1922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supplier</a:t>
            </a:r>
            <a:r>
              <a:rPr lang="en-US" sz="1596" baseline="0" b="1" i="0" dirty="0" spc="-60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 SharedSecret.</a:t>
            </a:r>
          </a:p>
        </p:txBody>
      </p:sp>
      <p:sp>
        <p:nvSpPr>
          <p:cNvPr id="471" name="Rectangle 471"/>
          <p:cNvSpPr/>
          <p:nvPr/>
        </p:nvSpPr>
        <p:spPr>
          <a:xfrm rot="0" flipH="0" flipV="0">
            <a:off x="7212838" y="3804514"/>
            <a:ext cx="3967044" cy="5727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8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This exam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le shows a</a:t>
            </a:r>
          </a:p>
          <a:p>
            <a:pPr marL="286766">
              <a:lnSpc>
                <a:spcPts val="174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PunchOutSetupRequest that has passed</a:t>
            </a:r>
          </a:p>
        </p:txBody>
      </p:sp>
      <p:sp>
        <p:nvSpPr>
          <p:cNvPr id="472" name="Rectangle 472"/>
          <p:cNvSpPr/>
          <p:nvPr/>
        </p:nvSpPr>
        <p:spPr>
          <a:xfrm rot="0" flipH="0" flipV="0">
            <a:off x="7499604" y="4387971"/>
            <a:ext cx="206360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through</a:t>
            </a:r>
            <a:r>
              <a:rPr lang="en-US" sz="1596" baseline="0" b="0" i="0" dirty="0" spc="-7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Network.</a:t>
            </a:r>
          </a:p>
        </p:txBody>
      </p:sp>
      <p:sp>
        <p:nvSpPr>
          <p:cNvPr id="473" name="Rectangle 473"/>
          <p:cNvSpPr/>
          <p:nvPr/>
        </p:nvSpPr>
        <p:spPr>
          <a:xfrm rot="0" flipH="0" flipV="0">
            <a:off x="7212838" y="4841850"/>
            <a:ext cx="783217" cy="2054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6" baseline="0" b="0" i="0" dirty="0" spc="0">
                <a:solidFill>
                  <a:srgbClr val="7F7F7F"/>
                </a:solidFill>
                <a:latin typeface="Arial" pitchFamily="0" charset="1"/>
              </a:rPr>
              <a:t>&lt;Sender&gt;</a:t>
            </a:r>
          </a:p>
        </p:txBody>
      </p:sp>
      <p:sp>
        <p:nvSpPr>
          <p:cNvPr id="474" name="Rectangle 474"/>
          <p:cNvSpPr/>
          <p:nvPr/>
        </p:nvSpPr>
        <p:spPr>
          <a:xfrm rot="0" flipH="0" flipV="0">
            <a:off x="7212838" y="5055750"/>
            <a:ext cx="3629816" cy="845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&lt;Credential</a:t>
            </a:r>
            <a:r>
              <a:rPr lang="en-US" sz="1403" baseline="0" b="0" i="0" dirty="0" spc="-50">
                <a:solidFill>
                  <a:srgbClr val="7F7F7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domain="AribaNet</a:t>
            </a:r>
            <a:r>
              <a:rPr lang="en-US" sz="1403" baseline="0" b="0" i="0" dirty="0" spc="-37">
                <a:solidFill>
                  <a:srgbClr val="7F7F7F"/>
                </a:solidFill>
                <a:latin typeface="Arial" pitchFamily="0" charset="1"/>
              </a:rPr>
              <a:t>w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orkUserId"&gt;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&lt;Identity</a:t>
            </a:r>
            <a:r>
              <a:rPr lang="en-US" sz="1403" baseline="0" b="0" i="0" dirty="0" spc="-21">
                <a:solidFill>
                  <a:srgbClr val="7F7F7F"/>
                </a:solidFill>
                <a:latin typeface="Arial" pitchFamily="0" charset="1"/>
              </a:rPr>
              <a:t>&gt;</a:t>
            </a:r>
            <a:r>
              <a:rPr lang="en-US" sz="1403" baseline="0" b="1" i="0" dirty="0" spc="0">
                <a:solidFill>
                  <a:srgbClr val="F0AB00"/>
                </a:solidFill>
                <a:latin typeface="Arial" pitchFamily="0" charset="1"/>
              </a:rPr>
              <a:t>s</a:t>
            </a:r>
            <a:r>
              <a:rPr lang="en-US" sz="1403" baseline="0" b="1" i="0" dirty="0" spc="-51">
                <a:solidFill>
                  <a:srgbClr val="F0AB00"/>
                </a:solidFill>
                <a:latin typeface="Arial" pitchFamily="0" charset="1"/>
              </a:rPr>
              <a:t>y</a:t>
            </a:r>
            <a:r>
              <a:rPr lang="en-US" sz="1403" baseline="0" b="1" i="0" dirty="0" spc="0">
                <a:solidFill>
                  <a:srgbClr val="F0AB00"/>
                </a:solidFill>
                <a:latin typeface="Arial" pitchFamily="0" charset="1"/>
              </a:rPr>
              <a:t>sadmin@ariba.co</a:t>
            </a:r>
            <a:r>
              <a:rPr lang="en-US" sz="1403" baseline="0" b="1" i="0" dirty="0" spc="-16">
                <a:solidFill>
                  <a:srgbClr val="F0AB00"/>
                </a:solidFill>
                <a:latin typeface="Arial" pitchFamily="0" charset="1"/>
              </a:rPr>
              <a:t>m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&lt;/Ide</a:t>
            </a:r>
            <a:r>
              <a:rPr lang="en-US" sz="1403" baseline="0" b="0" i="0" dirty="0" spc="-31">
                <a:solidFill>
                  <a:srgbClr val="7F7F7F"/>
                </a:solidFill>
                <a:latin typeface="Arial" pitchFamily="0" charset="1"/>
              </a:rPr>
              <a:t>n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tity&gt;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&lt;SharedSecre</a:t>
            </a:r>
            <a:r>
              <a:rPr lang="en-US" sz="1403" baseline="0" b="0" i="0" dirty="0" spc="-22">
                <a:solidFill>
                  <a:srgbClr val="7F7F7F"/>
                </a:solidFill>
                <a:latin typeface="Arial" pitchFamily="0" charset="1"/>
              </a:rPr>
              <a:t>t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&gt;abr</a:t>
            </a:r>
            <a:r>
              <a:rPr lang="en-US" sz="1403" baseline="0" b="0" i="0" dirty="0" spc="-30">
                <a:solidFill>
                  <a:srgbClr val="7F7F7F"/>
                </a:solidFill>
                <a:latin typeface="Arial" pitchFamily="0" charset="1"/>
              </a:rPr>
              <a:t>a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cadab</a:t>
            </a:r>
            <a:r>
              <a:rPr lang="en-US" sz="1403" baseline="0" b="0" i="0" dirty="0" spc="-31">
                <a:solidFill>
                  <a:srgbClr val="7F7F7F"/>
                </a:solidFill>
                <a:latin typeface="Arial" pitchFamily="0" charset="1"/>
              </a:rPr>
              <a:t>r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a&lt;/Sh</a:t>
            </a:r>
            <a:r>
              <a:rPr lang="en-US" sz="1403" baseline="0" b="0" i="0" dirty="0" spc="-26">
                <a:solidFill>
                  <a:srgbClr val="7F7F7F"/>
                </a:solidFill>
                <a:latin typeface="Arial" pitchFamily="0" charset="1"/>
              </a:rPr>
              <a:t>a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redSecr</a:t>
            </a:r>
            <a:r>
              <a:rPr lang="en-US" sz="1403" baseline="0" b="0" i="0" dirty="0" spc="-33">
                <a:solidFill>
                  <a:srgbClr val="7F7F7F"/>
                </a:solidFill>
                <a:latin typeface="Arial" pitchFamily="0" charset="1"/>
              </a:rPr>
              <a:t>e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t&gt;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&lt;/Credential&gt;</a:t>
            </a:r>
          </a:p>
        </p:txBody>
      </p:sp>
      <p:sp>
        <p:nvSpPr>
          <p:cNvPr id="475" name="Rectangle 475"/>
          <p:cNvSpPr/>
          <p:nvPr/>
        </p:nvSpPr>
        <p:spPr>
          <a:xfrm rot="0" flipH="0" flipV="0">
            <a:off x="7212838" y="5909190"/>
            <a:ext cx="4310239" cy="4184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&lt;UserAgent&gt;SA</a:t>
            </a:r>
            <a:r>
              <a:rPr lang="en-US" sz="1403" baseline="0" b="0" i="0" dirty="0" spc="-43">
                <a:solidFill>
                  <a:srgbClr val="7F7F7F"/>
                </a:solidFill>
                <a:latin typeface="Arial" pitchFamily="0" charset="1"/>
              </a:rPr>
              <a:t>P</a:t>
            </a:r>
            <a:r>
              <a:rPr lang="en-US" sz="1403" baseline="0" b="0" i="0" dirty="0" spc="-103">
                <a:solidFill>
                  <a:srgbClr val="7F7F7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Ariba Procurem</a:t>
            </a:r>
            <a:r>
              <a:rPr lang="en-US" sz="1403" baseline="0" b="0" i="0" dirty="0" spc="-33">
                <a:solidFill>
                  <a:srgbClr val="7F7F7F"/>
                </a:solidFill>
                <a:latin typeface="Arial" pitchFamily="0" charset="1"/>
              </a:rPr>
              <a:t>e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nt</a:t>
            </a:r>
            <a:r>
              <a:rPr lang="en-US" sz="1403" baseline="0" b="0" i="0" dirty="0" spc="-38">
                <a:solidFill>
                  <a:srgbClr val="7F7F7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7.1&lt;/UserAgen</a:t>
            </a:r>
            <a:r>
              <a:rPr lang="en-US" sz="1403" baseline="0" b="0" i="0" dirty="0" spc="-27">
                <a:solidFill>
                  <a:srgbClr val="7F7F7F"/>
                </a:solidFill>
                <a:latin typeface="Arial" pitchFamily="0" charset="1"/>
              </a:rPr>
              <a:t>t&gt;</a:t>
            </a:r>
          </a:p>
          <a:p>
            <a:pPr marL="0">
              <a:lnSpc>
                <a:spcPts val="1679"/>
              </a:lnSpc>
            </a:pPr>
            <a:r>
              <a:rPr lang="en-US" sz="1403" baseline="0" b="0" i="0" dirty="0" spc="0">
                <a:solidFill>
                  <a:srgbClr val="7F7F7F"/>
                </a:solidFill>
                <a:latin typeface="Arial" pitchFamily="0" charset="1"/>
              </a:rPr>
              <a:t>&lt;/Sender&gt;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76" name="Freeform 47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7" name="Freeform 47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8" name="Freeform 478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79" name="Rectangle 479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23</a:t>
            </a:r>
          </a:p>
        </p:txBody>
      </p:sp>
      <p:sp>
        <p:nvSpPr>
          <p:cNvPr id="480" name="Rectangle 480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481" name="Rectangle 481"/>
          <p:cNvSpPr/>
          <p:nvPr/>
        </p:nvSpPr>
        <p:spPr>
          <a:xfrm rot="0" flipH="0" flipV="0">
            <a:off x="415442" y="1390010"/>
            <a:ext cx="141742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-5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uthentication</a:t>
            </a:r>
          </a:p>
        </p:txBody>
      </p:sp>
      <p:sp>
        <p:nvSpPr>
          <p:cNvPr id="482" name="Rectangle 482"/>
          <p:cNvSpPr/>
          <p:nvPr/>
        </p:nvSpPr>
        <p:spPr>
          <a:xfrm rot="0" flipH="0" flipV="0">
            <a:off x="415442" y="1781912"/>
            <a:ext cx="9800873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When you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PunchOut site receives the PunchOutSetupRequest document, it performs the following tasks:</a:t>
            </a:r>
          </a:p>
        </p:txBody>
      </p:sp>
      <p:sp>
        <p:nvSpPr>
          <p:cNvPr id="483" name="Rectangle 483"/>
          <p:cNvSpPr/>
          <p:nvPr/>
        </p:nvSpPr>
        <p:spPr>
          <a:xfrm rot="0" flipH="0" flipV="0">
            <a:off x="415442" y="2121529"/>
            <a:ext cx="618636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Authenticates</a:t>
            </a:r>
            <a:r>
              <a:rPr lang="en-US" sz="1596" baseline="0" b="0" i="0" dirty="0" spc="-9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based on the Sender and SharedSecret</a:t>
            </a:r>
          </a:p>
        </p:txBody>
      </p:sp>
      <p:sp>
        <p:nvSpPr>
          <p:cNvPr id="484" name="Rectangle 484"/>
          <p:cNvSpPr/>
          <p:nvPr/>
        </p:nvSpPr>
        <p:spPr>
          <a:xfrm rot="0" flipH="0" flipV="0">
            <a:off x="415442" y="2365369"/>
            <a:ext cx="272478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erifies the From identification</a:t>
            </a:r>
          </a:p>
        </p:txBody>
      </p:sp>
      <p:sp>
        <p:nvSpPr>
          <p:cNvPr id="485" name="Rectangle 485"/>
          <p:cNvSpPr/>
          <p:nvPr/>
        </p:nvSpPr>
        <p:spPr>
          <a:xfrm rot="0" flipH="0" flipV="0">
            <a:off x="415442" y="2513146"/>
            <a:ext cx="11034177" cy="350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8" baseline="0" b="0" i="0" dirty="0" spc="-16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 can now initiate a session because the user’s organization is a certified</a:t>
            </a:r>
            <a:r>
              <a:rPr lang="en-US" sz="1598" baseline="0" b="0" i="0" dirty="0" spc="-9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Network membe</a:t>
            </a:r>
            <a:r>
              <a:rPr lang="en-US" sz="1598" baseline="0" b="0" i="0" dirty="0" spc="-82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. </a:t>
            </a:r>
            <a:r>
              <a:rPr lang="en-US" sz="1598" baseline="0" b="0" i="0" dirty="0" spc="-16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</a:t>
            </a:r>
          </a:p>
        </p:txBody>
      </p:sp>
      <p:sp>
        <p:nvSpPr>
          <p:cNvPr id="486" name="Rectangle 486"/>
          <p:cNvSpPr/>
          <p:nvPr/>
        </p:nvSpPr>
        <p:spPr>
          <a:xfrm rot="0" flipH="0" flipV="0">
            <a:off x="701954" y="2853304"/>
            <a:ext cx="514047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can generate a shopping page for the PunchOut session.</a:t>
            </a:r>
          </a:p>
        </p:txBody>
      </p:sp>
      <p:sp>
        <p:nvSpPr>
          <p:cNvPr id="487" name="Rectangle 487"/>
          <p:cNvSpPr/>
          <p:nvPr/>
        </p:nvSpPr>
        <p:spPr>
          <a:xfrm rot="0" flipH="0" flipV="0">
            <a:off x="415442" y="3001366"/>
            <a:ext cx="11239379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 must perform authentication throug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h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the domain, buy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 identit</a:t>
            </a:r>
            <a:r>
              <a:rPr lang="en-US" sz="1596" baseline="0" b="0" i="0" dirty="0" spc="-135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 and shared secret. </a:t>
            </a:r>
            <a:r>
              <a:rPr lang="en-US" sz="1596" baseline="0" b="0" i="0" dirty="0" spc="-18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cannot deploy</a:t>
            </a:r>
          </a:p>
        </p:txBody>
      </p:sp>
      <p:sp>
        <p:nvSpPr>
          <p:cNvPr id="488" name="Rectangle 488"/>
          <p:cNvSpPr/>
          <p:nvPr/>
        </p:nvSpPr>
        <p:spPr>
          <a:xfrm rot="0" flipH="0" flipV="0">
            <a:off x="701954" y="3340984"/>
            <a:ext cx="940289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it if it performs authentication any other wa</a:t>
            </a:r>
            <a:r>
              <a:rPr lang="en-US" sz="1596" baseline="0" b="0" i="0" dirty="0" spc="-139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 for example with a user ID or with a user-entered password.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89" name="Freeform 489">
            <a:hlinkClick r:id="rId100"/>
          </p:cNvPr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0" name="Freeform 490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1" name="Freeform 491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2" name="Rectangle 492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24</a:t>
            </a:r>
          </a:p>
        </p:txBody>
      </p:sp>
      <p:sp>
        <p:nvSpPr>
          <p:cNvPr id="493" name="Rectangle 493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494" name="Rectangle 494"/>
          <p:cNvSpPr/>
          <p:nvPr/>
        </p:nvSpPr>
        <p:spPr>
          <a:xfrm rot="0" flipH="0" flipV="0">
            <a:off x="415442" y="1398518"/>
            <a:ext cx="249615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PunchOutSetupResponse</a:t>
            </a:r>
          </a:p>
        </p:txBody>
      </p:sp>
      <p:sp>
        <p:nvSpPr>
          <p:cNvPr id="495" name="Rectangle 495"/>
          <p:cNvSpPr/>
          <p:nvPr/>
        </p:nvSpPr>
        <p:spPr>
          <a:xfrm rot="0" flipH="0" flipV="0">
            <a:off x="415442" y="1790421"/>
            <a:ext cx="1044462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 redirects the use</a:t>
            </a:r>
            <a:r>
              <a:rPr lang="en-US" sz="1596" baseline="0" b="0" i="0" dirty="0" spc="-77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. It issues a PunchOutSetupResponse document to</a:t>
            </a:r>
            <a:r>
              <a:rPr lang="en-US" sz="1596" baseline="0" b="0" i="0" dirty="0" spc="-7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</a:t>
            </a:r>
            <a:r>
              <a:rPr lang="en-US" sz="1596" baseline="0" b="0" i="0" dirty="0" spc="-31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ork with your</a:t>
            </a:r>
          </a:p>
        </p:txBody>
      </p:sp>
      <p:sp>
        <p:nvSpPr>
          <p:cNvPr id="496" name="Rectangle 496"/>
          <p:cNvSpPr/>
          <p:nvPr/>
        </p:nvSpPr>
        <p:spPr>
          <a:xfrm rot="0" flipH="0" flipV="0">
            <a:off x="701954" y="2130038"/>
            <a:ext cx="10897735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StartPage URL, which is the shopping page of your PunchOut site.</a:t>
            </a:r>
            <a:r>
              <a:rPr lang="en-US" sz="1596" baseline="0" b="0" i="0" dirty="0" spc="-8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</a:t>
            </a:r>
            <a:r>
              <a:rPr lang="en-US" sz="1596" baseline="0" b="0" i="0" dirty="0" spc="-31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ork forwa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ds the PunchOutSetupResponse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 SAP</a:t>
            </a:r>
            <a:r>
              <a:rPr lang="en-US" sz="1596" baseline="0" b="0" i="0" dirty="0" spc="-11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Procurement.</a:t>
            </a:r>
          </a:p>
        </p:txBody>
      </p:sp>
      <p:sp>
        <p:nvSpPr>
          <p:cNvPr id="497" name="Rectangle 497"/>
          <p:cNvSpPr/>
          <p:nvPr/>
        </p:nvSpPr>
        <p:spPr>
          <a:xfrm rot="0" flipH="0" flipV="0">
            <a:off x="415442" y="2521655"/>
            <a:ext cx="11286299" cy="350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All PunchOutSetupResponse documents sent to</a:t>
            </a:r>
            <a:r>
              <a:rPr lang="en-US" sz="1598" baseline="0" b="0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Network must contain a 200 status code and the StartPage Uniform</a:t>
            </a:r>
          </a:p>
        </p:txBody>
      </p:sp>
      <p:sp>
        <p:nvSpPr>
          <p:cNvPr id="498" name="Rectangle 498"/>
          <p:cNvSpPr/>
          <p:nvPr/>
        </p:nvSpPr>
        <p:spPr>
          <a:xfrm rot="0" flipH="0" flipV="0">
            <a:off x="701954" y="2861812"/>
            <a:ext cx="10941292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Resource Locater (URL)</a:t>
            </a:r>
            <a:r>
              <a:rPr lang="en-US" sz="1596" baseline="0" b="0" i="0" dirty="0" spc="824">
                <a:solidFill>
                  <a:srgbClr val="FFFFFF"/>
                </a:solidFill>
                <a:latin typeface="Arial" pitchFamily="0" charset="1"/>
              </a:rPr>
              <a:t>.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Any deviation from this constitutes an invalid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cXM</a:t>
            </a:r>
            <a:r>
              <a:rPr lang="en-US" sz="1596" baseline="0" b="0" i="0" dirty="0" spc="-52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response. Th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following example p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ovides a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correct cXM</a:t>
            </a:r>
            <a:r>
              <a:rPr lang="en-US" sz="1596" baseline="0" b="0" i="0" dirty="0" spc="-5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response:</a:t>
            </a:r>
          </a:p>
        </p:txBody>
      </p:sp>
      <p:sp>
        <p:nvSpPr>
          <p:cNvPr id="499" name="Rectangle 499"/>
          <p:cNvSpPr/>
          <p:nvPr/>
        </p:nvSpPr>
        <p:spPr>
          <a:xfrm rot="0" flipH="0" flipV="0">
            <a:off x="415442" y="3349492"/>
            <a:ext cx="767695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</a:t>
            </a:r>
            <a:r>
              <a:rPr lang="en-US" sz="1596" baseline="0" b="0" i="0" dirty="0" spc="-34">
                <a:solidFill>
                  <a:srgbClr val="7F7F7F"/>
                </a:solidFill>
                <a:latin typeface="Arial" pitchFamily="0" charset="1"/>
              </a:rPr>
              <a:t>!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DOCT</a:t>
            </a:r>
            <a:r>
              <a:rPr lang="en-US" sz="1596" baseline="0" b="0" i="0" dirty="0" spc="-26">
                <a:solidFill>
                  <a:srgbClr val="7F7F7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PE cXM</a:t>
            </a:r>
            <a:r>
              <a:rPr lang="en-US" sz="1596" baseline="0" b="0" i="0" dirty="0" spc="-52">
                <a:solidFill>
                  <a:srgbClr val="7F7F7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 SYS</a:t>
            </a:r>
            <a:r>
              <a:rPr lang="en-US" sz="1596" baseline="0" b="0" i="0" dirty="0" spc="-24">
                <a:solidFill>
                  <a:srgbClr val="7F7F7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EM "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  <a:hlinkClick r:id="rId100"/>
              </a:rPr>
              <a:t>http://xml.cxml.org/schemas/cXML/1.2.014/cXML.dtd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"&gt;</a:t>
            </a:r>
          </a:p>
        </p:txBody>
      </p:sp>
      <p:sp>
        <p:nvSpPr>
          <p:cNvPr id="500" name="Rectangle 500"/>
          <p:cNvSpPr/>
          <p:nvPr/>
        </p:nvSpPr>
        <p:spPr>
          <a:xfrm rot="0" flipH="0" flipV="0">
            <a:off x="415442" y="3593332"/>
            <a:ext cx="841586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 cXM</a:t>
            </a:r>
            <a:r>
              <a:rPr lang="en-US" sz="1596" baseline="0" b="0" i="0" dirty="0" spc="-58">
                <a:solidFill>
                  <a:srgbClr val="7F7F7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 payloadID = "958074700772234234242" timestamp = "2015-06-10T12:59:09-07:00"&gt;</a:t>
            </a:r>
          </a:p>
        </p:txBody>
      </p:sp>
      <p:sp>
        <p:nvSpPr>
          <p:cNvPr id="501" name="Rectangle 501"/>
          <p:cNvSpPr/>
          <p:nvPr/>
        </p:nvSpPr>
        <p:spPr>
          <a:xfrm rot="0" flipH="0" flipV="0">
            <a:off x="644042" y="3837172"/>
            <a:ext cx="115108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&lt;Response&gt;</a:t>
            </a:r>
          </a:p>
        </p:txBody>
      </p:sp>
      <p:sp>
        <p:nvSpPr>
          <p:cNvPr id="502" name="Rectangle 502"/>
          <p:cNvSpPr/>
          <p:nvPr/>
        </p:nvSpPr>
        <p:spPr>
          <a:xfrm rot="0" flipH="0" flipV="0">
            <a:off x="872642" y="4080726"/>
            <a:ext cx="3578833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7F7F7F"/>
                </a:solidFill>
                <a:latin typeface="Arial" pitchFamily="0" charset="1"/>
              </a:rPr>
              <a:t>&lt;Status code = "200" text = "success"/&gt;</a:t>
            </a:r>
          </a:p>
        </p:txBody>
      </p:sp>
      <p:sp>
        <p:nvSpPr>
          <p:cNvPr id="503" name="Rectangle 503"/>
          <p:cNvSpPr/>
          <p:nvPr/>
        </p:nvSpPr>
        <p:spPr>
          <a:xfrm rot="0" flipH="0" flipV="0">
            <a:off x="872642" y="4325233"/>
            <a:ext cx="258472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&lt;PunchOutSetupResponse&gt;</a:t>
            </a:r>
          </a:p>
        </p:txBody>
      </p:sp>
      <p:sp>
        <p:nvSpPr>
          <p:cNvPr id="504" name="Rectangle 504"/>
          <p:cNvSpPr/>
          <p:nvPr/>
        </p:nvSpPr>
        <p:spPr>
          <a:xfrm rot="0" flipH="0" flipV="0">
            <a:off x="1101242" y="4569073"/>
            <a:ext cx="648099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&lt;StartPage&gt;</a:t>
            </a:r>
          </a:p>
          <a:p>
            <a:pPr marL="228955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&lt;URL&gt;https://punchout.compan</a:t>
            </a:r>
            <a:r>
              <a:rPr lang="en-US" sz="1596" baseline="0" b="0" i="0" dirty="0" spc="-146">
                <a:solidFill>
                  <a:srgbClr val="7F7F7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.com/Servlet/sessionid=7006&lt;/URL&gt;</a:t>
            </a:r>
          </a:p>
        </p:txBody>
      </p:sp>
      <p:sp>
        <p:nvSpPr>
          <p:cNvPr id="505" name="Rectangle 505"/>
          <p:cNvSpPr/>
          <p:nvPr/>
        </p:nvSpPr>
        <p:spPr>
          <a:xfrm rot="0" flipH="0" flipV="0">
            <a:off x="872642" y="5056753"/>
            <a:ext cx="2641279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28600"/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&lt;/StartPage&gt;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7F7F7F"/>
                </a:solidFill>
                <a:latin typeface="Arial" pitchFamily="0" charset="1"/>
              </a:rPr>
              <a:t>&lt;/PunchOutSetupResponse&gt;</a:t>
            </a:r>
          </a:p>
        </p:txBody>
      </p:sp>
      <p:sp>
        <p:nvSpPr>
          <p:cNvPr id="506" name="Rectangle 506"/>
          <p:cNvSpPr/>
          <p:nvPr/>
        </p:nvSpPr>
        <p:spPr>
          <a:xfrm rot="0" flipH="0" flipV="0">
            <a:off x="644042" y="5544148"/>
            <a:ext cx="1207424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7F7F7F"/>
                </a:solidFill>
                <a:latin typeface="Arial" pitchFamily="0" charset="1"/>
              </a:rPr>
              <a:t>&lt;/Response&gt;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07" name="Freeform 507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8" name="Freeform 508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9" name="Freeform 509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0" name="Rectangle 510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25</a:t>
            </a:r>
          </a:p>
        </p:txBody>
      </p:sp>
      <p:sp>
        <p:nvSpPr>
          <p:cNvPr id="511" name="Rectangle 511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512" name="Rectangle 512"/>
          <p:cNvSpPr/>
          <p:nvPr/>
        </p:nvSpPr>
        <p:spPr>
          <a:xfrm rot="0" flipH="0" flipV="0">
            <a:off x="324002" y="1362831"/>
            <a:ext cx="93319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Shopping</a:t>
            </a:r>
          </a:p>
        </p:txBody>
      </p:sp>
      <p:sp>
        <p:nvSpPr>
          <p:cNvPr id="513" name="Rectangle 513"/>
          <p:cNvSpPr/>
          <p:nvPr/>
        </p:nvSpPr>
        <p:spPr>
          <a:xfrm rot="0" flipH="0" flipV="0">
            <a:off x="324002" y="1713586"/>
            <a:ext cx="11459908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SAP</a:t>
            </a:r>
            <a:r>
              <a:rPr lang="en-US" sz="1596" baseline="0" b="0" i="0" dirty="0" spc="-1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opens your PunchOut site in a new window using the StartPage UR</a:t>
            </a:r>
            <a:r>
              <a:rPr lang="en-US" sz="1596" baseline="0" b="0" i="0" dirty="0" spc="-71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you supplied.</a:t>
            </a:r>
            <a:r>
              <a:rPr lang="en-US" sz="1596" baseline="0" b="0" i="0" dirty="0" spc="-2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user selects</a:t>
            </a:r>
          </a:p>
        </p:txBody>
      </p:sp>
      <p:sp>
        <p:nvSpPr>
          <p:cNvPr id="514" name="Rectangle 514"/>
          <p:cNvSpPr/>
          <p:nvPr/>
        </p:nvSpPr>
        <p:spPr>
          <a:xfrm rot="0" flipH="0" flipV="0">
            <a:off x="610514" y="2053204"/>
            <a:ext cx="926545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configures products or services. Selecting an item adds it to a shopping cart or basket on your site.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15" name="Freeform 515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6" name="Freeform 516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7" name="Freeform 517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8" name="Rectangle 518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26</a:t>
            </a:r>
          </a:p>
        </p:txBody>
      </p:sp>
      <p:sp>
        <p:nvSpPr>
          <p:cNvPr id="519" name="Rectangle 519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520" name="Rectangle 520"/>
          <p:cNvSpPr/>
          <p:nvPr/>
        </p:nvSpPr>
        <p:spPr>
          <a:xfrm rot="0" flipH="0" flipV="0">
            <a:off x="324002" y="1377182"/>
            <a:ext cx="237271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PunchOutOrderMessage</a:t>
            </a:r>
          </a:p>
        </p:txBody>
      </p:sp>
      <p:sp>
        <p:nvSpPr>
          <p:cNvPr id="521" name="Rectangle 521"/>
          <p:cNvSpPr/>
          <p:nvPr/>
        </p:nvSpPr>
        <p:spPr>
          <a:xfrm rot="0" flipH="0" flipV="0">
            <a:off x="324002" y="1727651"/>
            <a:ext cx="11526039" cy="350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When done selecting</a:t>
            </a:r>
            <a:r>
              <a:rPr lang="en-US" sz="1598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items on your PunchOut site, the user clicks a</a:t>
            </a:r>
            <a:r>
              <a:rPr lang="en-US" sz="1598" baseline="0" b="0" i="0" dirty="0" spc="-3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-66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ransfer Basket to SAP</a:t>
            </a:r>
            <a:r>
              <a:rPr lang="en-US" sz="1598" baseline="0" b="0" i="0" dirty="0" spc="-1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link.</a:t>
            </a:r>
            <a:r>
              <a:rPr lang="en-US" sz="1598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-16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our site</a:t>
            </a:r>
          </a:p>
        </p:txBody>
      </p:sp>
      <p:sp>
        <p:nvSpPr>
          <p:cNvPr id="522" name="Rectangle 522"/>
          <p:cNvSpPr/>
          <p:nvPr/>
        </p:nvSpPr>
        <p:spPr>
          <a:xfrm rot="0" flipH="0" flipV="0">
            <a:off x="610514" y="2067809"/>
            <a:ext cx="11084212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issues a PunchOutOrde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Message document to SAP</a:t>
            </a:r>
            <a:r>
              <a:rPr lang="en-US" sz="1596" baseline="0" b="0" i="0" dirty="0" spc="-10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(in an HTM</a:t>
            </a:r>
            <a:r>
              <a:rPr lang="en-US" sz="1596" baseline="0" b="0" i="0" dirty="0" spc="-48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hidden form field) that lists the content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of the user’s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shopping cart.</a:t>
            </a:r>
          </a:p>
        </p:txBody>
      </p:sp>
      <p:sp>
        <p:nvSpPr>
          <p:cNvPr id="523" name="Rectangle 523"/>
          <p:cNvSpPr/>
          <p:nvPr/>
        </p:nvSpPr>
        <p:spPr>
          <a:xfrm rot="0" flipH="0" flipV="0">
            <a:off x="324002" y="2662403"/>
            <a:ext cx="11283363" cy="5727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windo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displaying 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 disappears and the description of the PunchOut items appears in the user’s</a:t>
            </a:r>
          </a:p>
          <a:p>
            <a:pPr marL="286511">
              <a:lnSpc>
                <a:spcPts val="174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requisition.</a:t>
            </a:r>
            <a:r>
              <a:rPr lang="en-US" sz="1596" baseline="0" b="0" i="0" dirty="0" spc="-3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This information acts as a quote, not an actual orde</a:t>
            </a:r>
            <a:r>
              <a:rPr lang="en-US" sz="1596" baseline="0" b="0" i="0" dirty="0" spc="-85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. When the quote is approved in SAP</a:t>
            </a:r>
            <a:r>
              <a:rPr lang="en-US" sz="1596" baseline="0" b="0" i="0" dirty="0" spc="-11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Procurement, it</a:t>
            </a:r>
          </a:p>
        </p:txBody>
      </p:sp>
      <p:sp>
        <p:nvSpPr>
          <p:cNvPr id="524" name="Rectangle 524"/>
          <p:cNvSpPr/>
          <p:nvPr/>
        </p:nvSpPr>
        <p:spPr>
          <a:xfrm rot="0" flipH="0" flipV="0">
            <a:off x="610514" y="3245574"/>
            <a:ext cx="2540505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generates a purchase orde</a:t>
            </a:r>
            <a:r>
              <a:rPr lang="en-US" sz="1598" baseline="0" b="0" i="0" dirty="0" spc="-76">
                <a:solidFill>
                  <a:srgbClr val="FFFFFF"/>
                </a:solidFill>
                <a:latin typeface="Arial" pitchFamily="0" charset="1"/>
              </a:rPr>
              <a:t>r.</a:t>
            </a:r>
          </a:p>
        </p:txBody>
      </p:sp>
      <p:sp>
        <p:nvSpPr>
          <p:cNvPr id="525" name="Rectangle 525"/>
          <p:cNvSpPr/>
          <p:nvPr/>
        </p:nvSpPr>
        <p:spPr>
          <a:xfrm rot="0" flipH="0" flipV="0">
            <a:off x="324002" y="3598520"/>
            <a:ext cx="8990512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18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 alleviate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user confusion, your checkout process should use the following sequence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 buttons:</a:t>
            </a:r>
          </a:p>
        </p:txBody>
      </p:sp>
      <p:sp>
        <p:nvSpPr>
          <p:cNvPr id="526" name="Rectangle 526"/>
          <p:cNvSpPr/>
          <p:nvPr/>
        </p:nvSpPr>
        <p:spPr>
          <a:xfrm rot="0" flipH="0" flipV="0">
            <a:off x="324002" y="4140829"/>
            <a:ext cx="196865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Add item to basket</a:t>
            </a:r>
          </a:p>
        </p:txBody>
      </p:sp>
      <p:sp>
        <p:nvSpPr>
          <p:cNvPr id="527" name="Rectangle 527"/>
          <p:cNvSpPr/>
          <p:nvPr/>
        </p:nvSpPr>
        <p:spPr>
          <a:xfrm rot="0" flipH="0" flipV="0">
            <a:off x="324002" y="4587361"/>
            <a:ext cx="411597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‒	</a:t>
            </a:r>
            <a:r>
              <a:rPr lang="en-US" sz="1596" baseline="0" b="0" i="0" dirty="0" spc="-6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ransfer basket to SAP</a:t>
            </a:r>
            <a:r>
              <a:rPr lang="en-US" sz="1596" baseline="0" b="0" i="0" dirty="0" spc="-11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</a:t>
            </a:r>
          </a:p>
        </p:txBody>
      </p:sp>
      <p:sp>
        <p:nvSpPr>
          <p:cNvPr id="528" name="Rectangle 528"/>
          <p:cNvSpPr/>
          <p:nvPr/>
        </p:nvSpPr>
        <p:spPr>
          <a:xfrm rot="0" flipH="0" flipV="0">
            <a:off x="324002" y="4939894"/>
            <a:ext cx="1124951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18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 allow users to return to the PunchOut site and make changes to it, the PunchOutO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derMessage document should have</a:t>
            </a:r>
          </a:p>
        </p:txBody>
      </p:sp>
      <p:sp>
        <p:nvSpPr>
          <p:cNvPr id="529" name="Rectangle 529"/>
          <p:cNvSpPr/>
          <p:nvPr/>
        </p:nvSpPr>
        <p:spPr>
          <a:xfrm rot="0" flipH="0" flipV="0">
            <a:off x="610514" y="5279511"/>
            <a:ext cx="333083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operationAllowed="edit"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attribute.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30" name="Freeform 530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1" name="Freeform 531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2" name="Freeform 532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33" name="Picture 533"/>
          <p:cNvPicPr>
            <a:picLocks noChangeAspect="0" noChangeArrowheads="1"/>
          </p:cNvPicPr>
          <p:nvPr/>
        </p:nvPicPr>
        <p:blipFill>
          <a:blip r:embed="rId5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73807" y="1408452"/>
            <a:ext cx="7645494" cy="4890240"/>
          </a:xfrm>
          <a:prstGeom prst="rect">
            <a:avLst/>
          </a:prstGeom>
          <a:noFill/>
          <a:extLst/>
        </p:spPr>
      </p:pic>
      <p:sp>
        <p:nvSpPr>
          <p:cNvPr id="534" name="Rectangle 534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27</a:t>
            </a:r>
          </a:p>
        </p:txBody>
      </p:sp>
      <p:sp>
        <p:nvSpPr>
          <p:cNvPr id="535" name="Rectangle 535"/>
          <p:cNvSpPr/>
          <p:nvPr/>
        </p:nvSpPr>
        <p:spPr>
          <a:xfrm rot="0" flipH="0" flipV="0">
            <a:off x="324002" y="501485"/>
            <a:ext cx="5275065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</a:t>
            </a:r>
            <a:r>
              <a:rPr lang="en-US" sz="2798" baseline="0" b="1" i="0" dirty="0" spc="831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Orde</a:t>
            </a:r>
            <a:r>
              <a:rPr lang="en-US" sz="2798" baseline="0" b="1" i="0" dirty="0" spc="779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Message Flow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36" name="Freeform 53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7" name="Freeform 53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8" name="Freeform 538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39" name="Rectangle 539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28</a:t>
            </a:r>
          </a:p>
        </p:txBody>
      </p:sp>
      <p:sp>
        <p:nvSpPr>
          <p:cNvPr id="540" name="Rectangle 540"/>
          <p:cNvSpPr/>
          <p:nvPr/>
        </p:nvSpPr>
        <p:spPr>
          <a:xfrm rot="0" flipH="0" flipV="0">
            <a:off x="324002" y="501485"/>
            <a:ext cx="421251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Message Flow</a:t>
            </a:r>
          </a:p>
        </p:txBody>
      </p:sp>
      <p:sp>
        <p:nvSpPr>
          <p:cNvPr id="541" name="Rectangle 541"/>
          <p:cNvSpPr/>
          <p:nvPr/>
        </p:nvSpPr>
        <p:spPr>
          <a:xfrm rot="0" flipH="0" flipV="0">
            <a:off x="324002" y="1397884"/>
            <a:ext cx="202773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Requisition </a:t>
            </a:r>
            <a:r>
              <a:rPr lang="en-US" sz="1596" baseline="0" b="1" i="0" dirty="0" spc="-56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pproval</a:t>
            </a:r>
          </a:p>
        </p:txBody>
      </p:sp>
      <p:sp>
        <p:nvSpPr>
          <p:cNvPr id="542" name="Rectangle 542"/>
          <p:cNvSpPr/>
          <p:nvPr/>
        </p:nvSpPr>
        <p:spPr>
          <a:xfrm rot="0" flipH="0" flipV="0">
            <a:off x="324002" y="1748352"/>
            <a:ext cx="11113507" cy="350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2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SAP</a:t>
            </a:r>
            <a:r>
              <a:rPr lang="en-US" sz="1596" baseline="0" b="0" i="0" dirty="0" spc="-1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submits the requisition for approval within the buying organization. It does not update you on the</a:t>
            </a:r>
          </a:p>
        </p:txBody>
      </p:sp>
      <p:sp>
        <p:nvSpPr>
          <p:cNvPr id="543" name="Rectangle 543"/>
          <p:cNvSpPr/>
          <p:nvPr/>
        </p:nvSpPr>
        <p:spPr>
          <a:xfrm rot="0" flipH="0" flipV="0">
            <a:off x="610514" y="2088510"/>
            <a:ext cx="1053836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progress of the requisition until a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ter it has received all requi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ed approvals and has been turned into a purchase orde</a:t>
            </a:r>
            <a:r>
              <a:rPr lang="en-US" sz="1596" baseline="0" b="0" i="0" dirty="0" spc="-98">
                <a:solidFill>
                  <a:srgbClr val="FFFFFF"/>
                </a:solidFill>
                <a:latin typeface="Arial" pitchFamily="0" charset="1"/>
              </a:rPr>
              <a:t>r.</a:t>
            </a:r>
          </a:p>
        </p:txBody>
      </p:sp>
      <p:sp>
        <p:nvSpPr>
          <p:cNvPr id="544" name="Rectangle 544"/>
          <p:cNvSpPr/>
          <p:nvPr/>
        </p:nvSpPr>
        <p:spPr>
          <a:xfrm rot="0" flipH="0" flipV="0">
            <a:off x="324002" y="2439264"/>
            <a:ext cx="1145281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If managers in the approval chain den</a:t>
            </a:r>
            <a:r>
              <a:rPr lang="en-US" sz="1596" baseline="0" b="0" i="0" dirty="0" spc="-3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a requisition, the</a:t>
            </a:r>
            <a:r>
              <a:rPr lang="en-US" sz="1596" baseline="0" b="0" i="0" dirty="0" spc="-31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can use PunchOut to go to your site to remove line items or delete</a:t>
            </a:r>
          </a:p>
        </p:txBody>
      </p:sp>
      <p:sp>
        <p:nvSpPr>
          <p:cNvPr id="545" name="Rectangle 545"/>
          <p:cNvSpPr/>
          <p:nvPr/>
        </p:nvSpPr>
        <p:spPr>
          <a:xfrm rot="0" flipH="0" flipV="0">
            <a:off x="324002" y="2778881"/>
            <a:ext cx="10664341" cy="68115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6511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requisition.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-165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should reach an agreement with customers about how canceled req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isitions should be handled.</a:t>
            </a:r>
          </a:p>
          <a:p>
            <a:pPr marL="0">
              <a:lnSpc>
                <a:spcPts val="3528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OrderRequest</a:t>
            </a:r>
          </a:p>
        </p:txBody>
      </p:sp>
      <p:sp>
        <p:nvSpPr>
          <p:cNvPr id="546" name="Rectangle 546"/>
          <p:cNvSpPr/>
          <p:nvPr/>
        </p:nvSpPr>
        <p:spPr>
          <a:xfrm rot="0" flipH="0" flipV="0">
            <a:off x="324002" y="3578073"/>
            <a:ext cx="10981555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Upon approval of the requisition, SAP</a:t>
            </a:r>
            <a:r>
              <a:rPr lang="en-US" sz="1596" baseline="0" b="0" i="0" dirty="0" spc="-1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Procurement generates an OrderRequest document and transmits it to you</a:t>
            </a:r>
          </a:p>
        </p:txBody>
      </p:sp>
      <p:sp>
        <p:nvSpPr>
          <p:cNvPr id="547" name="Rectangle 547"/>
          <p:cNvSpPr/>
          <p:nvPr/>
        </p:nvSpPr>
        <p:spPr>
          <a:xfrm rot="0" flipH="0" flipV="0">
            <a:off x="610514" y="3917690"/>
            <a:ext cx="886331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through</a:t>
            </a:r>
            <a:r>
              <a:rPr lang="en-US" sz="1596" baseline="0" b="0" i="0" dirty="0" spc="-8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k. This document contains the purchase order details required for processing.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48" name="Freeform 548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9" name="Freeform 549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50" name="Picture 550"/>
          <p:cNvPicPr>
            <a:picLocks noChangeAspect="0" noChangeArrowheads="1"/>
          </p:cNvPicPr>
          <p:nvPr/>
        </p:nvPicPr>
        <p:blipFill>
          <a:blip r:embed="rId5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551" name="Picture 551"/>
          <p:cNvPicPr>
            <a:picLocks noChangeAspect="0" noChangeArrowheads="1"/>
          </p:cNvPicPr>
          <p:nvPr/>
        </p:nvPicPr>
        <p:blipFill>
          <a:blip r:embed="rId5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552" name="Rectangle 552"/>
          <p:cNvSpPr/>
          <p:nvPr/>
        </p:nvSpPr>
        <p:spPr>
          <a:xfrm rot="0" flipH="0" flipV="0">
            <a:off x="324002" y="2471674"/>
            <a:ext cx="9822941" cy="17907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Publication of a Catalog on</a:t>
            </a:r>
          </a:p>
          <a:p>
            <a:pPr marL="0">
              <a:lnSpc>
                <a:spcPts val="7200"/>
              </a:lnSpc>
            </a:pPr>
            <a:r>
              <a:rPr lang="en-US" sz="6002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23" name="Freeform 123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" name="Freeform 124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5" name="Picture 125"/>
          <p:cNvPicPr>
            <a:picLocks noChangeAspect="0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126" name="Picture 126"/>
          <p:cNvPicPr>
            <a:picLocks noChangeAspect="0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127" name="Rectangle 127"/>
          <p:cNvSpPr/>
          <p:nvPr/>
        </p:nvSpPr>
        <p:spPr>
          <a:xfrm rot="0" flipH="0" flipV="0">
            <a:off x="324002" y="2471674"/>
            <a:ext cx="10034016" cy="876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What is PunchOut Catalog?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53" name="Freeform 553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4" name="Freeform 554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5" name="Freeform 555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56" name="Picture 556"/>
          <p:cNvPicPr>
            <a:picLocks noChangeAspect="0" noChangeArrowheads="1"/>
          </p:cNvPicPr>
          <p:nvPr/>
        </p:nvPicPr>
        <p:blipFill>
          <a:blip r:embed="rId5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81583" y="2068099"/>
            <a:ext cx="11423326" cy="643097"/>
          </a:xfrm>
          <a:prstGeom prst="rect">
            <a:avLst/>
          </a:prstGeom>
          <a:noFill/>
          <a:extLst/>
        </p:spPr>
      </p:pic>
      <p:sp>
        <p:nvSpPr>
          <p:cNvPr id="557" name="Rectangle 557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30</a:t>
            </a:r>
          </a:p>
        </p:txBody>
      </p:sp>
      <p:sp>
        <p:nvSpPr>
          <p:cNvPr id="558" name="Rectangle 558"/>
          <p:cNvSpPr/>
          <p:nvPr/>
        </p:nvSpPr>
        <p:spPr>
          <a:xfrm rot="0" flipH="0" flipV="0">
            <a:off x="324002" y="501485"/>
            <a:ext cx="4737096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</a:t>
            </a:r>
            <a:r>
              <a:rPr lang="en-US" sz="2798" baseline="0" b="1" i="0" dirty="0" spc="831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Catalog </a:t>
            </a:r>
            <a:r>
              <a:rPr lang="en-US" sz="2798" baseline="0" b="1" i="0" dirty="0" spc="-188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emplate</a:t>
            </a:r>
          </a:p>
        </p:txBody>
      </p:sp>
      <p:sp>
        <p:nvSpPr>
          <p:cNvPr id="559" name="Rectangle 559"/>
          <p:cNvSpPr/>
          <p:nvPr/>
        </p:nvSpPr>
        <p:spPr>
          <a:xfrm rot="0" flipH="0" flipV="0">
            <a:off x="324002" y="1372579"/>
            <a:ext cx="6072839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PunchOu</a:t>
            </a:r>
            <a:r>
              <a:rPr lang="en-US" sz="1598" baseline="0" b="0" i="0" dirty="0" spc="451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Catalo</a:t>
            </a:r>
            <a:r>
              <a:rPr lang="en-US" sz="1598" baseline="0" b="0" i="0" dirty="0" spc="427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/ Index-Fil</a:t>
            </a:r>
            <a:r>
              <a:rPr lang="en-US" sz="1598" baseline="0" b="0" i="0" dirty="0" spc="446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Template will be provided separately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60" name="Freeform 560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1" name="Freeform 561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2" name="Freeform 562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3" name="Freeform 563"/>
          <p:cNvSpPr/>
          <p:nvPr/>
        </p:nvSpPr>
        <p:spPr>
          <a:xfrm rot="0" flipH="0" flipV="0">
            <a:off x="324611" y="1505712"/>
            <a:ext cx="457200" cy="435865"/>
          </a:xfrm>
          <a:custGeom>
            <a:pathLst>
              <a:path w="457200" h="435865">
                <a:moveTo>
                  <a:pt x="0" y="0"/>
                </a:moveTo>
                <a:lnTo>
                  <a:pt x="457200" y="0"/>
                </a:lnTo>
                <a:lnTo>
                  <a:pt x="457200" y="435865"/>
                </a:lnTo>
                <a:lnTo>
                  <a:pt x="0" y="43586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64" name="Rectangle 564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31</a:t>
            </a:r>
          </a:p>
        </p:txBody>
      </p:sp>
      <p:sp>
        <p:nvSpPr>
          <p:cNvPr id="565" name="Rectangle 565"/>
          <p:cNvSpPr/>
          <p:nvPr/>
        </p:nvSpPr>
        <p:spPr>
          <a:xfrm rot="0" flipH="0" flipV="0">
            <a:off x="324002" y="501485"/>
            <a:ext cx="6785946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Publication of Catalog on</a:t>
            </a:r>
            <a:r>
              <a:rPr lang="en-US" sz="2798" baseline="0" b="1" i="0" dirty="0" spc="-5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</p:txBody>
      </p:sp>
      <p:sp>
        <p:nvSpPr>
          <p:cNvPr id="566" name="Rectangle 566"/>
          <p:cNvSpPr/>
          <p:nvPr/>
        </p:nvSpPr>
        <p:spPr>
          <a:xfrm rot="0" flipH="0" flipV="0">
            <a:off x="490118" y="1632834"/>
            <a:ext cx="232590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11479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0	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Catalog Information</a:t>
            </a:r>
          </a:p>
        </p:txBody>
      </p:sp>
      <p:sp>
        <p:nvSpPr>
          <p:cNvPr id="567" name="Rectangle 567"/>
          <p:cNvSpPr/>
          <p:nvPr/>
        </p:nvSpPr>
        <p:spPr>
          <a:xfrm rot="0" flipH="0" flipV="0">
            <a:off x="341071" y="1996180"/>
            <a:ext cx="433659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Enter information about your PunchOut Catalog.</a:t>
            </a:r>
          </a:p>
        </p:txBody>
      </p:sp>
      <p:sp>
        <p:nvSpPr>
          <p:cNvPr id="568" name="Rectangle 568"/>
          <p:cNvSpPr/>
          <p:nvPr/>
        </p:nvSpPr>
        <p:spPr>
          <a:xfrm rot="0" flipH="0" flipV="0">
            <a:off x="341071" y="2240020"/>
            <a:ext cx="1093097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Catalog</a:t>
            </a:r>
            <a:r>
              <a:rPr lang="en-US" sz="1596" baseline="0" b="0" i="0" dirty="0" spc="-9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Administrator of the Buying organization can identif</a:t>
            </a:r>
            <a:r>
              <a:rPr lang="en-US" sz="1596" baseline="0" b="0" i="0" dirty="0" spc="-3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your catalog from each of these fields on</a:t>
            </a:r>
            <a:r>
              <a:rPr lang="en-US" sz="1596" baseline="0" b="0" i="0" dirty="0" spc="-9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k:</a:t>
            </a:r>
          </a:p>
        </p:txBody>
      </p:sp>
      <p:sp>
        <p:nvSpPr>
          <p:cNvPr id="569" name="Rectangle 569"/>
          <p:cNvSpPr/>
          <p:nvPr/>
        </p:nvSpPr>
        <p:spPr>
          <a:xfrm rot="0" flipH="0" flipV="0">
            <a:off x="341071" y="2716516"/>
            <a:ext cx="8068523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Catalog Name</a:t>
            </a:r>
            <a:r>
              <a:rPr lang="en-US" sz="1596" baseline="0" b="1" i="0" dirty="0" spc="478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ex. Supplier_Customer_Countr</a:t>
            </a:r>
            <a:r>
              <a:rPr lang="en-US" sz="1596" baseline="0" b="0" i="0" dirty="0" spc="44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(or it depends o</a:t>
            </a:r>
            <a:r>
              <a:rPr lang="en-US" sz="1596" baseline="0" b="0" i="0" dirty="0" spc="468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UCB</a:t>
            </a:r>
            <a:r>
              <a:rPr lang="en-US" sz="1596" baseline="0" b="0" i="0" dirty="0" spc="-21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1596" baseline="0" b="0" i="0" dirty="0" spc="42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requirements)</a:t>
            </a:r>
          </a:p>
        </p:txBody>
      </p:sp>
      <p:sp>
        <p:nvSpPr>
          <p:cNvPr id="570" name="Rectangle 570"/>
          <p:cNvSpPr/>
          <p:nvPr/>
        </p:nvSpPr>
        <p:spPr>
          <a:xfrm rot="0" flipH="0" flipV="0">
            <a:off x="341071" y="2985922"/>
            <a:ext cx="3637517" cy="2705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683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Supplier URL</a:t>
            </a:r>
            <a:r>
              <a:rPr lang="en-US" sz="1598" baseline="0" b="1" i="0" dirty="0" spc="455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Enter the prefix https://</a:t>
            </a:r>
          </a:p>
        </p:txBody>
      </p:sp>
      <p:sp>
        <p:nvSpPr>
          <p:cNvPr id="571" name="Rectangle 571"/>
          <p:cNvSpPr/>
          <p:nvPr/>
        </p:nvSpPr>
        <p:spPr>
          <a:xfrm rot="0" flipH="0" flipV="0">
            <a:off x="341071" y="3257917"/>
            <a:ext cx="11316524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UN/SPSC code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*</a:t>
            </a:r>
            <a:r>
              <a:rPr lang="en-US" sz="1596" baseline="0" b="1" i="0" dirty="0" spc="464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UNSPSC code co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responding to the items</a:t>
            </a:r>
            <a:r>
              <a:rPr lang="en-US" sz="1596" baseline="0" b="0" i="0" dirty="0" spc="-36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family/gro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 of you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catalog. </a:t>
            </a:r>
            <a:r>
              <a:rPr lang="en-US" sz="1596" baseline="0" b="0" i="0" dirty="0" spc="-189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customer will request to</a:t>
            </a:r>
          </a:p>
        </p:txBody>
      </p:sp>
      <p:sp>
        <p:nvSpPr>
          <p:cNvPr id="572" name="Rectangle 572"/>
          <p:cNvSpPr/>
          <p:nvPr/>
        </p:nvSpPr>
        <p:spPr>
          <a:xfrm rot="0" flipH="0" flipV="0">
            <a:off x="341071" y="3514465"/>
            <a:ext cx="10559890" cy="5028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79831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add a specific UNSPSC. If not, you will have to choose the most representative code as only one value is accepted.</a:t>
            </a:r>
          </a:p>
          <a:p>
            <a:pPr marL="0">
              <a:lnSpc>
                <a:spcPts val="2124"/>
              </a:lnSpc>
            </a:pPr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Brief Description</a:t>
            </a:r>
            <a:r>
              <a:rPr lang="en-US" sz="1596" baseline="0" b="1" i="0" dirty="0" spc="470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Describe briefly the content of your catalog or ad</a:t>
            </a:r>
            <a:r>
              <a:rPr lang="en-US" sz="1596" baseline="0" b="0" i="0" dirty="0" spc="466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Ke</a:t>
            </a:r>
            <a:r>
              <a:rPr lang="en-US" sz="1596" baseline="0" b="1" i="0" dirty="0" spc="-29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word</a:t>
            </a:r>
            <a:r>
              <a:rPr lang="en-US" sz="1596" baseline="0" b="1" i="0" dirty="0" spc="463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(eg: stationar</a:t>
            </a:r>
            <a:r>
              <a:rPr lang="en-US" sz="1596" baseline="0" b="0" i="0" dirty="0" spc="-13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 pen, printe</a:t>
            </a:r>
            <a:r>
              <a:rPr lang="en-US" sz="1596" baseline="0" b="0" i="0" dirty="0" spc="-87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 etc.)</a:t>
            </a:r>
          </a:p>
        </p:txBody>
      </p:sp>
      <p:sp>
        <p:nvSpPr>
          <p:cNvPr id="573" name="Rectangle 573"/>
          <p:cNvSpPr/>
          <p:nvPr/>
        </p:nvSpPr>
        <p:spPr>
          <a:xfrm rot="0" flipH="0" flipV="0">
            <a:off x="7856473" y="5692877"/>
            <a:ext cx="3981439" cy="5896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6" baseline="0" b="1" i="0" dirty="0" spc="0">
                <a:solidFill>
                  <a:srgbClr val="F0AB00"/>
                </a:solidFill>
                <a:latin typeface="Arial" pitchFamily="0" charset="1"/>
              </a:rPr>
              <a:t>*Note</a:t>
            </a:r>
            <a:r>
              <a:rPr lang="en-US" sz="1406" baseline="0" b="1" i="0" dirty="0" spc="359">
                <a:solidFill>
                  <a:srgbClr val="F0AB00"/>
                </a:solidFill>
                <a:latin typeface="Arial" pitchFamily="0" charset="1"/>
              </a:rPr>
              <a:t>:</a:t>
            </a:r>
            <a:r>
              <a:rPr lang="en-US" sz="1406" baseline="0" b="0" i="0" dirty="0" spc="0">
                <a:solidFill>
                  <a:srgbClr val="FFFFFF"/>
                </a:solidFill>
                <a:latin typeface="Arial" pitchFamily="0" charset="1"/>
              </a:rPr>
              <a:t>The</a:t>
            </a:r>
            <a:r>
              <a:rPr lang="en-US" sz="1406" baseline="0" b="0" i="0" dirty="0" spc="-3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6" baseline="0" b="0" i="0" dirty="0" spc="0">
                <a:solidFill>
                  <a:srgbClr val="FFFFFF"/>
                </a:solidFill>
                <a:latin typeface="Arial" pitchFamily="0" charset="1"/>
              </a:rPr>
              <a:t>UNSP</a:t>
            </a:r>
            <a:r>
              <a:rPr lang="en-US" sz="1406" baseline="0" b="0" i="0" dirty="0" spc="-22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406" baseline="0" b="0" i="0" dirty="0" spc="0">
                <a:solidFill>
                  <a:srgbClr val="FFFFFF"/>
                </a:solidFill>
                <a:latin typeface="Arial" pitchFamily="0" charset="1"/>
              </a:rPr>
              <a:t>C codes used</a:t>
            </a:r>
            <a:r>
              <a:rPr lang="en-US" sz="1406" baseline="0" b="0" i="0" dirty="0" spc="-5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6" baseline="0" b="0" i="0" dirty="0" spc="0">
                <a:solidFill>
                  <a:srgbClr val="FFFFFF"/>
                </a:solidFill>
                <a:latin typeface="Arial" pitchFamily="0" charset="1"/>
              </a:rPr>
              <a:t>in catalogs</a:t>
            </a:r>
          </a:p>
          <a:p>
            <a:pPr marL="0">
              <a:lnSpc>
                <a:spcPts val="1513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support</a:t>
            </a:r>
            <a:r>
              <a:rPr lang="en-US" sz="1403" baseline="0" b="0" i="0" dirty="0" spc="-3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version</a:t>
            </a:r>
            <a:r>
              <a:rPr lang="en-US" sz="1403" baseline="0" b="0" i="0" dirty="0" spc="-3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13.5.</a:t>
            </a:r>
            <a:r>
              <a:rPr lang="en-US" sz="1403" baseline="0" b="0" i="0" dirty="0" spc="-2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Ho</a:t>
            </a:r>
            <a:r>
              <a:rPr lang="en-US" sz="1403" baseline="0" b="0" i="0" dirty="0" spc="-24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eve</a:t>
            </a:r>
            <a:r>
              <a:rPr lang="en-US" sz="1403" baseline="0" b="0" i="0" dirty="0" spc="-92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, it can translate</a:t>
            </a:r>
            <a:r>
              <a:rPr lang="en-US" sz="1403" baseline="0" b="0" i="0" dirty="0" spc="-5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any</a:t>
            </a:r>
          </a:p>
          <a:p>
            <a:pPr marL="0">
              <a:lnSpc>
                <a:spcPts val="1511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earlier</a:t>
            </a:r>
            <a:r>
              <a:rPr lang="en-US" sz="1403" baseline="0" b="0" i="0" dirty="0" spc="-3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version</a:t>
            </a:r>
            <a:r>
              <a:rPr lang="en-US" sz="1403" baseline="0" b="0" i="0" dirty="0" spc="-3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to 13.5</a:t>
            </a:r>
            <a:r>
              <a:rPr lang="en-US" sz="1403" baseline="0" b="0" i="0" dirty="0" spc="-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and</a:t>
            </a:r>
            <a:r>
              <a:rPr lang="en-US" sz="1403" baseline="0" b="0" i="0" dirty="0" spc="-2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vice </a:t>
            </a:r>
            <a:r>
              <a:rPr lang="en-US" sz="1403" baseline="0" b="0" i="0" dirty="0" spc="-24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ersa.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74" name="Freeform 574">
            <a:hlinkClick r:id="rId100"/>
          </p:cNvPr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5" name="Freeform 575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6" name="Freeform 576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7" name="Freeform 577"/>
          <p:cNvSpPr/>
          <p:nvPr/>
        </p:nvSpPr>
        <p:spPr>
          <a:xfrm rot="0" flipH="0" flipV="0">
            <a:off x="324611" y="1414272"/>
            <a:ext cx="457200" cy="437388"/>
          </a:xfrm>
          <a:custGeom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78" name="Freeform 578">
            <a:hlinkClick r:id="rId100"/>
          </p:cNvPr>
          <p:cNvSpPr/>
          <p:nvPr/>
        </p:nvSpPr>
        <p:spPr>
          <a:xfrm rot="0" flipH="0" flipV="0">
            <a:off x="1028090" y="2115058"/>
            <a:ext cx="2156435" cy="15240"/>
          </a:xfrm>
          <a:custGeom>
            <a:pathLst>
              <a:path w="2156435" h="15240">
                <a:moveTo>
                  <a:pt x="0" y="0"/>
                </a:moveTo>
                <a:lnTo>
                  <a:pt x="718795" y="0"/>
                </a:lnTo>
                <a:lnTo>
                  <a:pt x="1437614" y="0"/>
                </a:lnTo>
                <a:lnTo>
                  <a:pt x="2156435" y="0"/>
                </a:lnTo>
                <a:lnTo>
                  <a:pt x="2156435" y="15240"/>
                </a:lnTo>
                <a:lnTo>
                  <a:pt x="1437614" y="15240"/>
                </a:lnTo>
                <a:lnTo>
                  <a:pt x="718795" y="15240"/>
                </a:lnTo>
                <a:lnTo>
                  <a:pt x="0" y="15240"/>
                </a:lnTo>
                <a:close/>
                <a:moveTo>
                  <a:pt x="3714852" y="4742942"/>
                </a:moveTo>
              </a:path>
            </a:pathLst>
          </a:custGeom>
          <a:solidFill>
            <a:srgbClr val="666666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79" name="Picture 579"/>
          <p:cNvPicPr>
            <a:picLocks noChangeAspect="0" noChangeArrowheads="1"/>
          </p:cNvPicPr>
          <p:nvPr/>
        </p:nvPicPr>
        <p:blipFill>
          <a:blip r:embed="rId5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35240" y="1374672"/>
            <a:ext cx="2110762" cy="1706857"/>
          </a:xfrm>
          <a:prstGeom prst="rect">
            <a:avLst/>
          </a:prstGeom>
          <a:noFill/>
          <a:extLst/>
        </p:spPr>
      </p:pic>
      <p:sp>
        <p:nvSpPr>
          <p:cNvPr id="580" name="Freeform 580"/>
          <p:cNvSpPr/>
          <p:nvPr/>
        </p:nvSpPr>
        <p:spPr>
          <a:xfrm rot="0" flipH="0" flipV="0">
            <a:off x="7751826" y="2068830"/>
            <a:ext cx="1376171" cy="665988"/>
          </a:xfrm>
          <a:custGeom>
            <a:pathLst>
              <a:path w="1376171" h="665988">
                <a:moveTo>
                  <a:pt x="0" y="62992"/>
                </a:moveTo>
                <a:cubicBezTo>
                  <a:pt x="0" y="28194"/>
                  <a:pt x="28193" y="0"/>
                  <a:pt x="62992" y="0"/>
                </a:cubicBezTo>
                <a:lnTo>
                  <a:pt x="1313053" y="0"/>
                </a:lnTo>
                <a:cubicBezTo>
                  <a:pt x="1347978" y="0"/>
                  <a:pt x="1376171" y="28194"/>
                  <a:pt x="1376171" y="62992"/>
                </a:cubicBezTo>
                <a:lnTo>
                  <a:pt x="1376171" y="602997"/>
                </a:lnTo>
                <a:cubicBezTo>
                  <a:pt x="1376171" y="637794"/>
                  <a:pt x="1347978" y="665988"/>
                  <a:pt x="1313053" y="665988"/>
                </a:cubicBezTo>
                <a:lnTo>
                  <a:pt x="62992" y="665988"/>
                </a:lnTo>
                <a:cubicBezTo>
                  <a:pt x="28193" y="665988"/>
                  <a:pt x="0" y="637794"/>
                  <a:pt x="0" y="602997"/>
                </a:cubicBezTo>
                <a:close/>
                <a:moveTo>
                  <a:pt x="-3025648" y="4789170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81" name="Picture 581"/>
          <p:cNvPicPr>
            <a:picLocks noChangeAspect="0" noChangeArrowheads="1"/>
          </p:cNvPicPr>
          <p:nvPr/>
        </p:nvPicPr>
        <p:blipFill>
          <a:blip r:embed="rId5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83423" y="3235662"/>
            <a:ext cx="3796127" cy="3055410"/>
          </a:xfrm>
          <a:prstGeom prst="rect">
            <a:avLst/>
          </a:prstGeom>
          <a:noFill/>
          <a:extLst/>
        </p:spPr>
      </p:pic>
      <p:sp>
        <p:nvSpPr>
          <p:cNvPr id="582" name="Freeform 582"/>
          <p:cNvSpPr/>
          <p:nvPr/>
        </p:nvSpPr>
        <p:spPr>
          <a:xfrm rot="0" flipH="0" flipV="0">
            <a:off x="8990838" y="3716274"/>
            <a:ext cx="774192" cy="248412"/>
          </a:xfrm>
          <a:custGeom>
            <a:pathLst>
              <a:path w="774192" h="248412">
                <a:moveTo>
                  <a:pt x="0" y="0"/>
                </a:moveTo>
                <a:lnTo>
                  <a:pt x="774192" y="0"/>
                </a:lnTo>
                <a:lnTo>
                  <a:pt x="774192" y="248412"/>
                </a:lnTo>
                <a:lnTo>
                  <a:pt x="0" y="248412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3" name="Freeform 583"/>
          <p:cNvSpPr/>
          <p:nvPr/>
        </p:nvSpPr>
        <p:spPr>
          <a:xfrm rot="0" flipH="0" flipV="0">
            <a:off x="7744206" y="5674615"/>
            <a:ext cx="912875" cy="315468"/>
          </a:xfrm>
          <a:custGeom>
            <a:pathLst>
              <a:path w="912875" h="315468">
                <a:moveTo>
                  <a:pt x="0" y="0"/>
                </a:moveTo>
                <a:lnTo>
                  <a:pt x="912875" y="0"/>
                </a:lnTo>
                <a:lnTo>
                  <a:pt x="912875" y="315468"/>
                </a:lnTo>
                <a:lnTo>
                  <a:pt x="0" y="315468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4" name="Freeform 584"/>
          <p:cNvSpPr/>
          <p:nvPr/>
        </p:nvSpPr>
        <p:spPr>
          <a:xfrm rot="0" flipH="0" flipV="0">
            <a:off x="324611" y="4037077"/>
            <a:ext cx="457200" cy="435864"/>
          </a:xfrm>
          <a:custGeom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5" name="Freeform 585"/>
          <p:cNvSpPr/>
          <p:nvPr/>
        </p:nvSpPr>
        <p:spPr>
          <a:xfrm rot="0" flipH="0" flipV="0">
            <a:off x="324611" y="4715256"/>
            <a:ext cx="457200" cy="435865"/>
          </a:xfrm>
          <a:custGeom>
            <a:pathLst>
              <a:path w="457200" h="435865">
                <a:moveTo>
                  <a:pt x="0" y="0"/>
                </a:moveTo>
                <a:lnTo>
                  <a:pt x="457200" y="0"/>
                </a:lnTo>
                <a:lnTo>
                  <a:pt x="457200" y="435865"/>
                </a:lnTo>
                <a:lnTo>
                  <a:pt x="0" y="43586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86" name="Rectangle 586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32</a:t>
            </a:r>
          </a:p>
        </p:txBody>
      </p:sp>
      <p:sp>
        <p:nvSpPr>
          <p:cNvPr id="587" name="Rectangle 587"/>
          <p:cNvSpPr/>
          <p:nvPr/>
        </p:nvSpPr>
        <p:spPr>
          <a:xfrm rot="0" flipH="0" flipV="0">
            <a:off x="324002" y="501485"/>
            <a:ext cx="7260307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  <a:r>
              <a:rPr lang="en-US" sz="2798" baseline="0" b="1" i="0" dirty="0" spc="-11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Access, Catalog Publication</a:t>
            </a:r>
          </a:p>
        </p:txBody>
      </p:sp>
      <p:sp>
        <p:nvSpPr>
          <p:cNvPr id="588" name="Rectangle 588"/>
          <p:cNvSpPr/>
          <p:nvPr/>
        </p:nvSpPr>
        <p:spPr>
          <a:xfrm rot="0" flipH="0" flipV="0">
            <a:off x="471830" y="1519168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1</a:t>
            </a:r>
          </a:p>
        </p:txBody>
      </p:sp>
      <p:sp>
        <p:nvSpPr>
          <p:cNvPr id="589" name="Rectangle 589"/>
          <p:cNvSpPr/>
          <p:nvPr/>
        </p:nvSpPr>
        <p:spPr>
          <a:xfrm rot="0" flipH="0" flipV="0">
            <a:off x="415442" y="1904105"/>
            <a:ext cx="276908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Go to</a:t>
            </a:r>
            <a:r>
              <a:rPr lang="en-US" sz="1596" baseline="0" b="0" i="0" dirty="0" spc="476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666666"/>
                </a:solidFill>
                <a:latin typeface="Arial" pitchFamily="0" charset="1"/>
                <a:hlinkClick r:id="rId100"/>
              </a:rPr>
              <a:t>http://supplie</a:t>
            </a:r>
            <a:r>
              <a:rPr lang="en-US" sz="1596" baseline="0" b="0" i="0" dirty="0" spc="-88">
                <a:solidFill>
                  <a:srgbClr val="666666"/>
                </a:solidFill>
                <a:latin typeface="Arial" pitchFamily="0" charset="1"/>
                <a:hlinkClick r:id="rId100"/>
              </a:rPr>
              <a:t>r</a:t>
            </a:r>
            <a:r>
              <a:rPr lang="en-US" sz="1596" baseline="0" b="0" i="0" dirty="0" spc="0">
                <a:solidFill>
                  <a:srgbClr val="666666"/>
                </a:solidFill>
                <a:latin typeface="Arial" pitchFamily="0" charset="1"/>
                <a:hlinkClick r:id="rId100"/>
              </a:rPr>
              <a:t>.ariba.com</a:t>
            </a:r>
          </a:p>
        </p:txBody>
      </p:sp>
      <p:sp>
        <p:nvSpPr>
          <p:cNvPr id="590" name="Rectangle 590"/>
          <p:cNvSpPr/>
          <p:nvPr/>
        </p:nvSpPr>
        <p:spPr>
          <a:xfrm rot="0" flipH="0" flipV="0">
            <a:off x="415442" y="2147945"/>
            <a:ext cx="3579993" cy="720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Enter you</a:t>
            </a:r>
            <a:r>
              <a:rPr lang="en-US" sz="1596" baseline="0" b="0" i="0" dirty="0" spc="47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Usernam</a:t>
            </a:r>
            <a:r>
              <a:rPr lang="en-US" sz="1596" baseline="0" b="1" i="0" dirty="0" spc="466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447">
                <a:solidFill>
                  <a:srgbClr val="FFFFFF"/>
                </a:solidFill>
                <a:latin typeface="Arial" pitchFamily="0" charset="1"/>
              </a:rPr>
              <a:t>&amp;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Passwor</a:t>
            </a:r>
            <a:r>
              <a:rPr lang="en-US" sz="1596" baseline="0" b="1" i="0" dirty="0" spc="418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1596" baseline="0" b="0" i="0" dirty="0" spc="423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Log I</a:t>
            </a:r>
            <a:r>
              <a:rPr lang="en-US" sz="1596" baseline="0" b="1" i="0" dirty="0" spc="474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 access 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Production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account.</a:t>
            </a:r>
          </a:p>
        </p:txBody>
      </p:sp>
      <p:sp>
        <p:nvSpPr>
          <p:cNvPr id="591" name="Rectangle 591"/>
          <p:cNvSpPr/>
          <p:nvPr/>
        </p:nvSpPr>
        <p:spPr>
          <a:xfrm rot="0" flipH="0" flipV="0">
            <a:off x="872642" y="1503039"/>
            <a:ext cx="348731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-50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ccess </a:t>
            </a:r>
            <a:r>
              <a:rPr lang="en-US" sz="1596" baseline="0" b="1" i="0" dirty="0" spc="-36">
                <a:solidFill>
                  <a:srgbClr val="F0AB00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our </a:t>
            </a:r>
            <a:r>
              <a:rPr lang="en-US" sz="1596" baseline="0" b="1" i="0" dirty="0" spc="-56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riba Network</a:t>
            </a:r>
            <a:r>
              <a:rPr lang="en-US" sz="1596" baseline="0" b="1" i="0" dirty="0" spc="-68">
                <a:solidFill>
                  <a:srgbClr val="F0AB00"/>
                </a:solidFill>
                <a:latin typeface="Arial" pitchFamily="0" charset="1"/>
              </a:rPr>
              <a:t> </a:t>
            </a:r>
            <a:r>
              <a:rPr lang="en-US" sz="1596" baseline="0" b="1" i="0" dirty="0" spc="-48">
                <a:solidFill>
                  <a:srgbClr val="F0AB00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ccount</a:t>
            </a:r>
          </a:p>
        </p:txBody>
      </p:sp>
      <p:sp>
        <p:nvSpPr>
          <p:cNvPr id="592" name="Rectangle 592"/>
          <p:cNvSpPr/>
          <p:nvPr/>
        </p:nvSpPr>
        <p:spPr>
          <a:xfrm rot="0" flipH="0" flipV="0">
            <a:off x="384047" y="2941949"/>
            <a:ext cx="6770868" cy="9188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84" baseline="0" b="0" i="0" dirty="0" spc="0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catalog on</a:t>
            </a:r>
            <a:r>
              <a:rPr lang="en-US" sz="1596" baseline="0" b="0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must first be created in you</a:t>
            </a:r>
            <a:r>
              <a:rPr lang="en-US" sz="1596" baseline="0" b="0" i="0" dirty="0" spc="47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TES</a:t>
            </a:r>
            <a:r>
              <a:rPr lang="en-US" sz="1596" baseline="0" b="1" i="0" dirty="0" spc="43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account.</a:t>
            </a:r>
          </a:p>
          <a:p>
            <a:pPr marL="0">
              <a:lnSpc>
                <a:spcPts val="3300"/>
              </a:lnSpc>
            </a:pPr>
            <a:r>
              <a:rPr lang="en-US" sz="1284" baseline="0" b="0" i="0" dirty="0" spc="0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will load 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catalog on yo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 production account only after publication</a:t>
            </a:r>
          </a:p>
          <a:p>
            <a:pPr marL="0">
              <a:lnSpc>
                <a:spcPts val="210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validation of the catalog in you</a:t>
            </a:r>
            <a:r>
              <a:rPr lang="en-US" sz="1596" baseline="0" b="0" i="0" dirty="0" spc="445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TES</a:t>
            </a:r>
            <a:r>
              <a:rPr lang="en-US" sz="1596" baseline="0" b="1" i="0" dirty="0" spc="442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account.</a:t>
            </a:r>
          </a:p>
        </p:txBody>
      </p:sp>
      <p:sp>
        <p:nvSpPr>
          <p:cNvPr id="593" name="Rectangle 593"/>
          <p:cNvSpPr/>
          <p:nvPr/>
        </p:nvSpPr>
        <p:spPr>
          <a:xfrm rot="0" flipH="0" flipV="0">
            <a:off x="471830" y="4141718"/>
            <a:ext cx="509805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2	</a:t>
            </a:r>
            <a:r>
              <a:rPr lang="en-US" sz="2418" baseline="751" b="0" i="0" dirty="0" spc="0">
                <a:solidFill>
                  <a:srgbClr val="FFFFFF"/>
                </a:solidFill>
                <a:latin typeface="Arial" pitchFamily="0" charset="1"/>
              </a:rPr>
              <a:t>Click on th</a:t>
            </a:r>
            <a:r>
              <a:rPr lang="en-US" sz="2418" baseline="751" b="0" i="0" dirty="0" spc="46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2418" baseline="751" b="1" i="0" dirty="0" spc="0">
                <a:solidFill>
                  <a:srgbClr val="FFFFFF"/>
                </a:solidFill>
                <a:latin typeface="Arial" pitchFamily="0" charset="1"/>
              </a:rPr>
              <a:t>Catalog</a:t>
            </a:r>
            <a:r>
              <a:rPr lang="en-US" sz="2418" baseline="751" b="1" i="0" dirty="0" spc="471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2418" baseline="751" b="0" i="0" dirty="0" spc="0">
                <a:solidFill>
                  <a:srgbClr val="FFFFFF"/>
                </a:solidFill>
                <a:latin typeface="Arial" pitchFamily="0" charset="1"/>
              </a:rPr>
              <a:t>tab on your Home Dashboard</a:t>
            </a:r>
          </a:p>
        </p:txBody>
      </p:sp>
      <p:sp>
        <p:nvSpPr>
          <p:cNvPr id="594" name="Rectangle 594"/>
          <p:cNvSpPr/>
          <p:nvPr/>
        </p:nvSpPr>
        <p:spPr>
          <a:xfrm rot="0" flipH="0" flipV="0">
            <a:off x="471830" y="4820152"/>
            <a:ext cx="3707851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3	</a:t>
            </a:r>
            <a:r>
              <a:rPr lang="en-US" sz="2418" baseline="877" b="0" i="0" dirty="0" spc="0">
                <a:solidFill>
                  <a:srgbClr val="FFFFFF"/>
                </a:solidFill>
                <a:latin typeface="Arial" pitchFamily="0" charset="1"/>
              </a:rPr>
              <a:t>Click on th</a:t>
            </a:r>
            <a:r>
              <a:rPr lang="en-US" sz="2418" baseline="877" b="0" i="0" dirty="0" spc="46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2418" baseline="877" b="1" i="0" dirty="0" spc="0">
                <a:solidFill>
                  <a:srgbClr val="FFFFFF"/>
                </a:solidFill>
                <a:latin typeface="Arial" pitchFamily="0" charset="1"/>
              </a:rPr>
              <a:t>Create Standar</a:t>
            </a:r>
            <a:r>
              <a:rPr lang="en-US" sz="2418" baseline="877" b="1" i="0" dirty="0" spc="454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2418" baseline="877" b="0" i="0" dirty="0" spc="0">
                <a:solidFill>
                  <a:srgbClr val="FFFFFF"/>
                </a:solidFill>
                <a:latin typeface="Arial" pitchFamily="0" charset="1"/>
              </a:rPr>
              <a:t>button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95" name="Freeform 595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6" name="Freeform 596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7" name="Freeform 597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8" name="Freeform 598"/>
          <p:cNvSpPr/>
          <p:nvPr/>
        </p:nvSpPr>
        <p:spPr>
          <a:xfrm rot="0" flipH="0" flipV="0">
            <a:off x="324611" y="1382268"/>
            <a:ext cx="457200" cy="437388"/>
          </a:xfrm>
          <a:custGeom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99" name="Freeform 599"/>
          <p:cNvSpPr/>
          <p:nvPr/>
        </p:nvSpPr>
        <p:spPr>
          <a:xfrm rot="0" flipH="0" flipV="0">
            <a:off x="324611" y="2206752"/>
            <a:ext cx="457200" cy="437388"/>
          </a:xfrm>
          <a:custGeom>
            <a:pathLst>
              <a:path w="457200" h="437388">
                <a:moveTo>
                  <a:pt x="0" y="0"/>
                </a:moveTo>
                <a:lnTo>
                  <a:pt x="457200" y="0"/>
                </a:lnTo>
                <a:lnTo>
                  <a:pt x="457200" y="437388"/>
                </a:lnTo>
                <a:lnTo>
                  <a:pt x="0" y="4373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0" name="Freeform 600"/>
          <p:cNvSpPr/>
          <p:nvPr/>
        </p:nvSpPr>
        <p:spPr>
          <a:xfrm rot="0" flipH="0" flipV="0">
            <a:off x="6070980" y="1955546"/>
            <a:ext cx="2598421" cy="15240"/>
          </a:xfrm>
          <a:custGeom>
            <a:pathLst>
              <a:path w="2598421" h="15240">
                <a:moveTo>
                  <a:pt x="0" y="0"/>
                </a:moveTo>
                <a:lnTo>
                  <a:pt x="2598421" y="0"/>
                </a:lnTo>
                <a:lnTo>
                  <a:pt x="2598421" y="15240"/>
                </a:lnTo>
                <a:lnTo>
                  <a:pt x="0" y="1524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1" name="Freeform 601"/>
          <p:cNvSpPr/>
          <p:nvPr/>
        </p:nvSpPr>
        <p:spPr>
          <a:xfrm rot="0" flipH="0" flipV="0">
            <a:off x="324611" y="3031236"/>
            <a:ext cx="457200" cy="435864"/>
          </a:xfrm>
          <a:custGeom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2" name="Freeform 602"/>
          <p:cNvSpPr/>
          <p:nvPr/>
        </p:nvSpPr>
        <p:spPr>
          <a:xfrm rot="0" flipH="0" flipV="0">
            <a:off x="324611" y="3701797"/>
            <a:ext cx="457200" cy="435863"/>
          </a:xfrm>
          <a:custGeom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3" name="Freeform 603"/>
          <p:cNvSpPr/>
          <p:nvPr/>
        </p:nvSpPr>
        <p:spPr>
          <a:xfrm rot="0" flipH="0" flipV="0">
            <a:off x="320040" y="4372356"/>
            <a:ext cx="457200" cy="437389"/>
          </a:xfrm>
          <a:custGeom>
            <a:pathLst>
              <a:path w="457200" h="437389">
                <a:moveTo>
                  <a:pt x="0" y="0"/>
                </a:moveTo>
                <a:lnTo>
                  <a:pt x="457200" y="0"/>
                </a:lnTo>
                <a:lnTo>
                  <a:pt x="457200" y="437389"/>
                </a:lnTo>
                <a:lnTo>
                  <a:pt x="0" y="437389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04" name="Picture 604"/>
          <p:cNvPicPr>
            <a:picLocks noChangeAspect="0" noChangeArrowheads="1"/>
          </p:cNvPicPr>
          <p:nvPr/>
        </p:nvPicPr>
        <p:blipFill>
          <a:blip r:embed="rId6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13576" y="2205330"/>
            <a:ext cx="5492207" cy="1932330"/>
          </a:xfrm>
          <a:prstGeom prst="rect">
            <a:avLst/>
          </a:prstGeom>
          <a:noFill/>
          <a:extLst/>
        </p:spPr>
      </p:pic>
      <p:pic>
        <p:nvPicPr>
          <p:cNvPr id="605" name="Picture 605"/>
          <p:cNvPicPr>
            <a:picLocks noChangeAspect="0" noChangeArrowheads="1"/>
          </p:cNvPicPr>
          <p:nvPr/>
        </p:nvPicPr>
        <p:blipFill>
          <a:blip r:embed="rId6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13576" y="4213945"/>
            <a:ext cx="5431247" cy="1452287"/>
          </a:xfrm>
          <a:prstGeom prst="rect">
            <a:avLst/>
          </a:prstGeom>
          <a:noFill/>
          <a:extLst/>
        </p:spPr>
      </p:pic>
      <p:sp>
        <p:nvSpPr>
          <p:cNvPr id="606" name="Freeform 606"/>
          <p:cNvSpPr/>
          <p:nvPr/>
        </p:nvSpPr>
        <p:spPr>
          <a:xfrm rot="0" flipH="0" flipV="0">
            <a:off x="7457693" y="2579371"/>
            <a:ext cx="1530097" cy="124968"/>
          </a:xfrm>
          <a:custGeom>
            <a:pathLst>
              <a:path w="1530097" h="124968">
                <a:moveTo>
                  <a:pt x="0" y="11810"/>
                </a:moveTo>
                <a:cubicBezTo>
                  <a:pt x="0" y="5333"/>
                  <a:pt x="5335" y="0"/>
                  <a:pt x="11812" y="0"/>
                </a:cubicBezTo>
                <a:lnTo>
                  <a:pt x="1518286" y="0"/>
                </a:lnTo>
                <a:cubicBezTo>
                  <a:pt x="1524763" y="0"/>
                  <a:pt x="1530097" y="5333"/>
                  <a:pt x="1530097" y="11810"/>
                </a:cubicBezTo>
                <a:lnTo>
                  <a:pt x="1530097" y="113156"/>
                </a:lnTo>
                <a:cubicBezTo>
                  <a:pt x="1530097" y="119633"/>
                  <a:pt x="1524763" y="124968"/>
                  <a:pt x="1518286" y="124968"/>
                </a:cubicBezTo>
                <a:lnTo>
                  <a:pt x="11812" y="124968"/>
                </a:lnTo>
                <a:cubicBezTo>
                  <a:pt x="5335" y="124968"/>
                  <a:pt x="0" y="119633"/>
                  <a:pt x="0" y="113156"/>
                </a:cubicBezTo>
                <a:close/>
                <a:moveTo>
                  <a:pt x="-3190874" y="4278629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7" name="Freeform 607"/>
          <p:cNvSpPr/>
          <p:nvPr/>
        </p:nvSpPr>
        <p:spPr>
          <a:xfrm rot="0" flipH="0" flipV="0">
            <a:off x="11217402" y="3963162"/>
            <a:ext cx="402336" cy="175260"/>
          </a:xfrm>
          <a:custGeom>
            <a:pathLst>
              <a:path w="402336" h="175260">
                <a:moveTo>
                  <a:pt x="0" y="16637"/>
                </a:moveTo>
                <a:cubicBezTo>
                  <a:pt x="0" y="7367"/>
                  <a:pt x="7366" y="0"/>
                  <a:pt x="16637" y="0"/>
                </a:cubicBezTo>
                <a:lnTo>
                  <a:pt x="385699" y="0"/>
                </a:lnTo>
                <a:cubicBezTo>
                  <a:pt x="394842" y="0"/>
                  <a:pt x="402336" y="7367"/>
                  <a:pt x="402336" y="16637"/>
                </a:cubicBezTo>
                <a:lnTo>
                  <a:pt x="402336" y="158623"/>
                </a:lnTo>
                <a:cubicBezTo>
                  <a:pt x="402336" y="167767"/>
                  <a:pt x="394842" y="175260"/>
                  <a:pt x="385699" y="175260"/>
                </a:cubicBezTo>
                <a:lnTo>
                  <a:pt x="16637" y="175260"/>
                </a:lnTo>
                <a:cubicBezTo>
                  <a:pt x="7366" y="175260"/>
                  <a:pt x="0" y="167767"/>
                  <a:pt x="0" y="158623"/>
                </a:cubicBezTo>
                <a:close/>
                <a:moveTo>
                  <a:pt x="-8339201" y="289483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8" name="Freeform 608"/>
          <p:cNvSpPr/>
          <p:nvPr/>
        </p:nvSpPr>
        <p:spPr>
          <a:xfrm rot="0" flipH="0" flipV="0">
            <a:off x="7276338" y="4674871"/>
            <a:ext cx="678180" cy="135635"/>
          </a:xfrm>
          <a:custGeom>
            <a:pathLst>
              <a:path w="678180" h="135635">
                <a:moveTo>
                  <a:pt x="0" y="0"/>
                </a:moveTo>
                <a:lnTo>
                  <a:pt x="678180" y="0"/>
                </a:lnTo>
                <a:lnTo>
                  <a:pt x="678180" y="135635"/>
                </a:lnTo>
                <a:lnTo>
                  <a:pt x="0" y="135635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09" name="Freeform 609"/>
          <p:cNvSpPr/>
          <p:nvPr/>
        </p:nvSpPr>
        <p:spPr>
          <a:xfrm rot="0" flipH="0" flipV="0">
            <a:off x="7276338" y="5240274"/>
            <a:ext cx="740664" cy="128017"/>
          </a:xfrm>
          <a:custGeom>
            <a:pathLst>
              <a:path w="740664" h="128017">
                <a:moveTo>
                  <a:pt x="0" y="0"/>
                </a:moveTo>
                <a:lnTo>
                  <a:pt x="740664" y="0"/>
                </a:lnTo>
                <a:lnTo>
                  <a:pt x="740664" y="128017"/>
                </a:lnTo>
                <a:lnTo>
                  <a:pt x="0" y="128017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0" name="Freeform 610"/>
          <p:cNvSpPr/>
          <p:nvPr/>
        </p:nvSpPr>
        <p:spPr>
          <a:xfrm rot="0" flipH="0" flipV="0">
            <a:off x="11174730" y="5488686"/>
            <a:ext cx="400812" cy="176785"/>
          </a:xfrm>
          <a:custGeom>
            <a:pathLst>
              <a:path w="400812" h="176785">
                <a:moveTo>
                  <a:pt x="0" y="16764"/>
                </a:moveTo>
                <a:cubicBezTo>
                  <a:pt x="0" y="7493"/>
                  <a:pt x="7492" y="0"/>
                  <a:pt x="16763" y="0"/>
                </a:cubicBezTo>
                <a:lnTo>
                  <a:pt x="384048" y="0"/>
                </a:lnTo>
                <a:cubicBezTo>
                  <a:pt x="393318" y="0"/>
                  <a:pt x="400812" y="7493"/>
                  <a:pt x="400812" y="16764"/>
                </a:cubicBezTo>
                <a:lnTo>
                  <a:pt x="400812" y="160020"/>
                </a:lnTo>
                <a:cubicBezTo>
                  <a:pt x="400812" y="169292"/>
                  <a:pt x="393318" y="176785"/>
                  <a:pt x="384048" y="176785"/>
                </a:cubicBezTo>
                <a:lnTo>
                  <a:pt x="16763" y="176785"/>
                </a:lnTo>
                <a:cubicBezTo>
                  <a:pt x="7492" y="176785"/>
                  <a:pt x="0" y="169292"/>
                  <a:pt x="0" y="160020"/>
                </a:cubicBezTo>
                <a:close/>
                <a:moveTo>
                  <a:pt x="-9822180" y="1369314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1" name="Rectangle 611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33</a:t>
            </a:r>
          </a:p>
        </p:txBody>
      </p:sp>
      <p:sp>
        <p:nvSpPr>
          <p:cNvPr id="612" name="Rectangle 612"/>
          <p:cNvSpPr/>
          <p:nvPr/>
        </p:nvSpPr>
        <p:spPr>
          <a:xfrm rot="0" flipH="0" flipV="0">
            <a:off x="324002" y="501485"/>
            <a:ext cx="331762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Catalog Publication</a:t>
            </a:r>
          </a:p>
        </p:txBody>
      </p:sp>
      <p:sp>
        <p:nvSpPr>
          <p:cNvPr id="613" name="Rectangle 613"/>
          <p:cNvSpPr/>
          <p:nvPr/>
        </p:nvSpPr>
        <p:spPr>
          <a:xfrm rot="0" flipH="0" flipV="0">
            <a:off x="471830" y="1487799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4</a:t>
            </a:r>
          </a:p>
        </p:txBody>
      </p:sp>
      <p:sp>
        <p:nvSpPr>
          <p:cNvPr id="614" name="Rectangle 614"/>
          <p:cNvSpPr/>
          <p:nvPr/>
        </p:nvSpPr>
        <p:spPr>
          <a:xfrm rot="0" flipH="0" flipV="0">
            <a:off x="471830" y="2312029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5</a:t>
            </a:r>
          </a:p>
        </p:txBody>
      </p:sp>
      <p:sp>
        <p:nvSpPr>
          <p:cNvPr id="615" name="Rectangle 615"/>
          <p:cNvSpPr/>
          <p:nvPr/>
        </p:nvSpPr>
        <p:spPr>
          <a:xfrm rot="0" flipH="0" flipV="0">
            <a:off x="872642" y="1477766"/>
            <a:ext cx="10659181" cy="4997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Enter th</a:t>
            </a:r>
            <a:r>
              <a:rPr lang="en-US" sz="1596" baseline="0" b="0" i="0" dirty="0" spc="474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Catalog Nam</a:t>
            </a:r>
            <a:r>
              <a:rPr lang="en-US" sz="1596" baseline="0" b="1" i="0" dirty="0" spc="469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which has been communicated to you. This should be  based on th</a:t>
            </a:r>
            <a:r>
              <a:rPr lang="en-US" sz="1596" baseline="0" b="0" i="0" dirty="0" spc="444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1596" baseline="0" b="0" i="0" dirty="0" spc="446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naming convention</a:t>
            </a:r>
          </a:p>
          <a:p>
            <a:pPr marL="0">
              <a:lnSpc>
                <a:spcPts val="210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which is</a:t>
            </a:r>
            <a:r>
              <a:rPr lang="en-US" sz="1596" baseline="0" b="0" i="0" dirty="0" spc="434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1" i="0" dirty="0" spc="0">
                <a:solidFill>
                  <a:srgbClr val="FF0000"/>
                </a:solidFill>
                <a:latin typeface="Arial" pitchFamily="0" charset="1"/>
              </a:rPr>
              <a:t>UCB_suppliername_countr</a:t>
            </a:r>
            <a:r>
              <a:rPr lang="en-US" sz="1596" baseline="0" b="1" i="0" dirty="0" spc="-31">
                <a:solidFill>
                  <a:srgbClr val="FF0000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F0000"/>
                </a:solidFill>
                <a:latin typeface="Arial" pitchFamily="0" charset="1"/>
              </a:rPr>
              <a:t>code_punchou</a:t>
            </a:r>
            <a:r>
              <a:rPr lang="en-US" sz="1596" baseline="0" b="1" i="0" dirty="0" spc="516">
                <a:solidFill>
                  <a:srgbClr val="FF0000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(all small</a:t>
            </a:r>
            <a:r>
              <a:rPr lang="en-US" sz="1596" baseline="0" b="0" i="0" dirty="0" spc="-2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case and no spaces)</a:t>
            </a:r>
          </a:p>
        </p:txBody>
      </p:sp>
      <p:sp>
        <p:nvSpPr>
          <p:cNvPr id="616" name="Rectangle 616"/>
          <p:cNvSpPr/>
          <p:nvPr/>
        </p:nvSpPr>
        <p:spPr>
          <a:xfrm rot="0" flipH="0" flipV="0">
            <a:off x="872642" y="2294249"/>
            <a:ext cx="934889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1596" baseline="0" b="0" i="0" dirty="0" spc="426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Next</a:t>
            </a:r>
          </a:p>
        </p:txBody>
      </p:sp>
      <p:sp>
        <p:nvSpPr>
          <p:cNvPr id="617" name="Rectangle 617"/>
          <p:cNvSpPr/>
          <p:nvPr/>
        </p:nvSpPr>
        <p:spPr>
          <a:xfrm rot="0" flipH="0" flipV="0">
            <a:off x="471830" y="3135847"/>
            <a:ext cx="1694166" cy="23338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6	</a:t>
            </a:r>
            <a:r>
              <a:rPr lang="en-US" sz="2421" baseline="875" b="0" i="0" dirty="0" spc="0">
                <a:solidFill>
                  <a:srgbClr val="FFFFFF"/>
                </a:solidFill>
                <a:latin typeface="Arial" pitchFamily="0" charset="1"/>
              </a:rPr>
              <a:t>Selec</a:t>
            </a:r>
            <a:r>
              <a:rPr lang="en-US" sz="2421" baseline="875" b="0" i="0" dirty="0" spc="436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2421" baseline="875" b="1" i="0" dirty="0" spc="0">
                <a:solidFill>
                  <a:srgbClr val="FFFFFF"/>
                </a:solidFill>
                <a:latin typeface="Arial" pitchFamily="0" charset="1"/>
              </a:rPr>
              <a:t>Pri</a:t>
            </a:r>
            <a:r>
              <a:rPr lang="en-US" sz="2421" baseline="875" b="1" i="0" dirty="0" spc="-34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2421" baseline="875" b="1" i="0" dirty="0" spc="0">
                <a:solidFill>
                  <a:srgbClr val="FFFFFF"/>
                </a:solidFill>
                <a:latin typeface="Arial" pitchFamily="0" charset="1"/>
              </a:rPr>
              <a:t>ate</a:t>
            </a:r>
          </a:p>
        </p:txBody>
      </p:sp>
      <p:sp>
        <p:nvSpPr>
          <p:cNvPr id="618" name="Rectangle 618"/>
          <p:cNvSpPr/>
          <p:nvPr/>
        </p:nvSpPr>
        <p:spPr>
          <a:xfrm rot="0" flipH="0" flipV="0">
            <a:off x="471830" y="3807073"/>
            <a:ext cx="3511872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97459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7	</a:t>
            </a:r>
            <a:r>
              <a:rPr lang="en-US" sz="2418" baseline="8771" b="0" i="0" dirty="0" spc="0">
                <a:solidFill>
                  <a:srgbClr val="FFFFFF"/>
                </a:solidFill>
                <a:latin typeface="Arial" pitchFamily="0" charset="1"/>
              </a:rPr>
              <a:t>Select UC</a:t>
            </a:r>
            <a:r>
              <a:rPr lang="en-US" sz="2418" baseline="8771" b="0" i="0" dirty="0" spc="452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2418" baseline="8771" b="0" i="0" dirty="0" spc="0">
                <a:solidFill>
                  <a:srgbClr val="FFFFFF"/>
                </a:solidFill>
                <a:latin typeface="Arial" pitchFamily="0" charset="1"/>
              </a:rPr>
              <a:t>in </a:t>
            </a:r>
            <a:r>
              <a:rPr lang="en-US" sz="2418" baseline="8771" b="0" i="0" dirty="0" spc="-2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2418" baseline="8771" b="0" i="0" dirty="0" spc="0">
                <a:solidFill>
                  <a:srgbClr val="FFFFFF"/>
                </a:solidFill>
                <a:latin typeface="Arial" pitchFamily="0" charset="1"/>
              </a:rPr>
              <a:t>our customers</a:t>
            </a:r>
            <a:r>
              <a:rPr lang="en-US" sz="2418" baseline="8771" b="0" i="0" dirty="0" spc="-66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2418" baseline="8771" b="0" i="0" dirty="0" spc="0">
                <a:solidFill>
                  <a:srgbClr val="FFFFFF"/>
                </a:solidFill>
                <a:latin typeface="Arial" pitchFamily="0" charset="1"/>
              </a:rPr>
              <a:t> list.</a:t>
            </a:r>
          </a:p>
        </p:txBody>
      </p:sp>
      <p:sp>
        <p:nvSpPr>
          <p:cNvPr id="619" name="Rectangle 619"/>
          <p:cNvSpPr/>
          <p:nvPr/>
        </p:nvSpPr>
        <p:spPr>
          <a:xfrm rot="0" flipH="0" flipV="0">
            <a:off x="468477" y="4477887"/>
            <a:ext cx="133537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0811" algn="l"/>
              </a:tabLst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8	</a:t>
            </a:r>
            <a:r>
              <a:rPr lang="en-US" sz="2418" baseline="751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2418" baseline="751" b="0" i="0" dirty="0" spc="424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2418" baseline="751" b="1" i="0" dirty="0" spc="0">
                <a:solidFill>
                  <a:srgbClr val="FFFFFF"/>
                </a:solidFill>
                <a:latin typeface="Arial" pitchFamily="0" charset="1"/>
              </a:rPr>
              <a:t>Next</a:t>
            </a:r>
          </a:p>
        </p:txBody>
      </p:sp>
      <p:sp>
        <p:nvSpPr>
          <p:cNvPr id="620" name="Rectangle 620"/>
          <p:cNvSpPr/>
          <p:nvPr/>
        </p:nvSpPr>
        <p:spPr>
          <a:xfrm rot="0" flipH="0" flipV="0">
            <a:off x="412089" y="5896477"/>
            <a:ext cx="11415047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C000"/>
                </a:solidFill>
                <a:latin typeface="Arial" pitchFamily="0" charset="1"/>
              </a:rPr>
              <a:t>Note</a:t>
            </a:r>
            <a:r>
              <a:rPr lang="en-US" sz="1596" baseline="0" b="1" i="0" dirty="0" spc="536">
                <a:solidFill>
                  <a:srgbClr val="FFC000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0" i="0" dirty="0" spc="527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1596" baseline="0" b="0" i="0" dirty="0" spc="543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0" i="0" dirty="0" spc="533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no</a:t>
            </a:r>
            <a:r>
              <a:rPr lang="en-US" sz="1596" baseline="0" b="0" i="0" dirty="0" spc="52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par</a:t>
            </a:r>
            <a:r>
              <a:rPr lang="en-US" sz="1596" baseline="0" b="0" i="0" dirty="0" spc="516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540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</a:t>
            </a:r>
            <a:r>
              <a:rPr lang="en-US" sz="1596" baseline="0" b="0" i="0" dirty="0" spc="54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custome</a:t>
            </a:r>
            <a:r>
              <a:rPr lang="en-US" sz="1596" baseline="0" b="0" i="0" dirty="0" spc="541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list</a:t>
            </a:r>
            <a:r>
              <a:rPr lang="en-US" sz="1596" baseline="0" b="0" i="0" dirty="0" spc="526">
                <a:solidFill>
                  <a:srgbClr val="FFFFFF"/>
                </a:solidFill>
                <a:latin typeface="Arial" pitchFamily="0" charset="1"/>
              </a:rPr>
              <a:t>,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0" i="0" dirty="0" spc="53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mean</a:t>
            </a:r>
            <a:r>
              <a:rPr lang="en-US" sz="1596" baseline="0" b="0" i="0" dirty="0" spc="540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tha</a:t>
            </a:r>
            <a:r>
              <a:rPr lang="en-US" sz="1596" baseline="0" b="0" i="0" dirty="0" spc="553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</a:t>
            </a:r>
            <a:r>
              <a:rPr lang="en-US" sz="1596" baseline="0" b="0" i="0" dirty="0" spc="54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1596" baseline="0" b="0" i="0" dirty="0" spc="530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-53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radin</a:t>
            </a:r>
            <a:r>
              <a:rPr lang="en-US" sz="1596" baseline="0" b="0" i="0" dirty="0" spc="526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Relationshi</a:t>
            </a:r>
            <a:r>
              <a:rPr lang="en-US" sz="1596" baseline="0" b="0" i="0" dirty="0" spc="509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ha</a:t>
            </a:r>
            <a:r>
              <a:rPr lang="en-US" sz="1596" baseline="0" b="0" i="0" dirty="0" spc="53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no</a:t>
            </a:r>
            <a:r>
              <a:rPr lang="en-US" sz="1596" baseline="0" b="0" i="0" dirty="0" spc="52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bee</a:t>
            </a:r>
            <a:r>
              <a:rPr lang="en-US" sz="1596" baseline="0" b="0" i="0" dirty="0" spc="542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accepte</a:t>
            </a:r>
            <a:r>
              <a:rPr lang="en-US" sz="1596" baseline="0" b="0" i="0" dirty="0" spc="546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ye</a:t>
            </a:r>
            <a:r>
              <a:rPr lang="en-US" sz="1596" baseline="0" b="0" i="0" dirty="0" spc="50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541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Network</a:t>
            </a:r>
            <a:r>
              <a:rPr lang="en-US" sz="1596" baseline="0" b="0" i="0" dirty="0" spc="480">
                <a:solidFill>
                  <a:srgbClr val="FFFFFF"/>
                </a:solidFill>
                <a:latin typeface="Arial" pitchFamily="0" charset="1"/>
              </a:rPr>
              <a:t>.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Pleas</a:t>
            </a:r>
            <a:r>
              <a:rPr lang="en-US" sz="1596" baseline="0" b="0" i="0" dirty="0" spc="42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accep</a:t>
            </a:r>
            <a:r>
              <a:rPr lang="en-US" sz="1596" baseline="0" b="0" i="0" dirty="0" spc="448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</a:t>
            </a:r>
            <a:r>
              <a:rPr lang="en-US" sz="1596" baseline="0" b="0" i="0" dirty="0" spc="445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relationshi</a:t>
            </a:r>
            <a:r>
              <a:rPr lang="en-US" sz="1596" baseline="0" b="0" i="0" dirty="0" spc="420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firs</a:t>
            </a:r>
            <a:r>
              <a:rPr lang="en-US" sz="1596" baseline="0" b="0" i="0" dirty="0" spc="-11">
                <a:solidFill>
                  <a:srgbClr val="FFFFFF"/>
                </a:solidFill>
                <a:latin typeface="Arial" pitchFamily="0" charset="1"/>
              </a:rPr>
              <a:t>t.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21" name="Freeform 621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2" name="Freeform 622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3" name="Freeform 623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4" name="Freeform 624"/>
          <p:cNvSpPr/>
          <p:nvPr/>
        </p:nvSpPr>
        <p:spPr>
          <a:xfrm rot="0" flipH="0" flipV="0">
            <a:off x="324611" y="1389889"/>
            <a:ext cx="457200" cy="435863"/>
          </a:xfrm>
          <a:custGeom>
            <a:pathLst>
              <a:path w="457200" h="435863">
                <a:moveTo>
                  <a:pt x="0" y="0"/>
                </a:moveTo>
                <a:lnTo>
                  <a:pt x="457200" y="0"/>
                </a:lnTo>
                <a:lnTo>
                  <a:pt x="457200" y="435863"/>
                </a:lnTo>
                <a:lnTo>
                  <a:pt x="0" y="435863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5" name="Freeform 625"/>
          <p:cNvSpPr/>
          <p:nvPr/>
        </p:nvSpPr>
        <p:spPr>
          <a:xfrm rot="0" flipH="0" flipV="0">
            <a:off x="324611" y="2077212"/>
            <a:ext cx="457200" cy="435865"/>
          </a:xfrm>
          <a:custGeom>
            <a:pathLst>
              <a:path w="457200" h="435865">
                <a:moveTo>
                  <a:pt x="0" y="0"/>
                </a:moveTo>
                <a:lnTo>
                  <a:pt x="457200" y="0"/>
                </a:lnTo>
                <a:lnTo>
                  <a:pt x="457200" y="435865"/>
                </a:lnTo>
                <a:lnTo>
                  <a:pt x="0" y="43586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26" name="Picture 626"/>
          <p:cNvPicPr>
            <a:picLocks noChangeAspect="0" noChangeArrowheads="1"/>
          </p:cNvPicPr>
          <p:nvPr/>
        </p:nvPicPr>
        <p:blipFill>
          <a:blip r:embed="rId6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64279" y="1984344"/>
            <a:ext cx="8104189" cy="2354484"/>
          </a:xfrm>
          <a:prstGeom prst="rect">
            <a:avLst/>
          </a:prstGeom>
          <a:noFill/>
          <a:extLst/>
        </p:spPr>
      </p:pic>
      <p:sp>
        <p:nvSpPr>
          <p:cNvPr id="627" name="Freeform 627"/>
          <p:cNvSpPr/>
          <p:nvPr/>
        </p:nvSpPr>
        <p:spPr>
          <a:xfrm rot="0" flipH="0" flipV="0">
            <a:off x="5298185" y="3163062"/>
            <a:ext cx="3570733" cy="313944"/>
          </a:xfrm>
          <a:custGeom>
            <a:pathLst>
              <a:path w="3570733" h="313944">
                <a:moveTo>
                  <a:pt x="0" y="29718"/>
                </a:moveTo>
                <a:cubicBezTo>
                  <a:pt x="0" y="13335"/>
                  <a:pt x="13336" y="0"/>
                  <a:pt x="29718" y="0"/>
                </a:cubicBezTo>
                <a:lnTo>
                  <a:pt x="3541015" y="0"/>
                </a:lnTo>
                <a:cubicBezTo>
                  <a:pt x="3557397" y="0"/>
                  <a:pt x="3570733" y="13335"/>
                  <a:pt x="3570733" y="29718"/>
                </a:cubicBezTo>
                <a:lnTo>
                  <a:pt x="3570733" y="284227"/>
                </a:lnTo>
                <a:cubicBezTo>
                  <a:pt x="3570733" y="300610"/>
                  <a:pt x="3557397" y="313944"/>
                  <a:pt x="3541015" y="313944"/>
                </a:cubicBezTo>
                <a:lnTo>
                  <a:pt x="29718" y="313944"/>
                </a:lnTo>
                <a:cubicBezTo>
                  <a:pt x="13336" y="313944"/>
                  <a:pt x="0" y="300610"/>
                  <a:pt x="0" y="284227"/>
                </a:cubicBezTo>
                <a:close/>
                <a:moveTo>
                  <a:pt x="-1632965" y="369493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8" name="Freeform 628"/>
          <p:cNvSpPr/>
          <p:nvPr/>
        </p:nvSpPr>
        <p:spPr>
          <a:xfrm rot="0" flipH="0" flipV="0">
            <a:off x="5298185" y="4001262"/>
            <a:ext cx="1071373" cy="278892"/>
          </a:xfrm>
          <a:custGeom>
            <a:pathLst>
              <a:path w="1071373" h="278892">
                <a:moveTo>
                  <a:pt x="0" y="26417"/>
                </a:moveTo>
                <a:cubicBezTo>
                  <a:pt x="0" y="11811"/>
                  <a:pt x="11811" y="0"/>
                  <a:pt x="26417" y="0"/>
                </a:cubicBezTo>
                <a:lnTo>
                  <a:pt x="1044956" y="0"/>
                </a:lnTo>
                <a:cubicBezTo>
                  <a:pt x="1059561" y="0"/>
                  <a:pt x="1071373" y="11811"/>
                  <a:pt x="1071373" y="26417"/>
                </a:cubicBezTo>
                <a:lnTo>
                  <a:pt x="1071373" y="252477"/>
                </a:lnTo>
                <a:cubicBezTo>
                  <a:pt x="1071373" y="267081"/>
                  <a:pt x="1059561" y="278892"/>
                  <a:pt x="1044956" y="278892"/>
                </a:cubicBezTo>
                <a:lnTo>
                  <a:pt x="26417" y="278892"/>
                </a:lnTo>
                <a:cubicBezTo>
                  <a:pt x="11811" y="278892"/>
                  <a:pt x="0" y="267081"/>
                  <a:pt x="0" y="252477"/>
                </a:cubicBezTo>
                <a:close/>
                <a:moveTo>
                  <a:pt x="-2467864" y="285673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9" name="Rectangle 629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34</a:t>
            </a:r>
          </a:p>
        </p:txBody>
      </p:sp>
      <p:sp>
        <p:nvSpPr>
          <p:cNvPr id="630" name="Rectangle 630"/>
          <p:cNvSpPr/>
          <p:nvPr/>
        </p:nvSpPr>
        <p:spPr>
          <a:xfrm rot="0" flipH="0" flipV="0">
            <a:off x="324002" y="501485"/>
            <a:ext cx="331762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Catalog Publication</a:t>
            </a:r>
          </a:p>
        </p:txBody>
      </p:sp>
      <p:sp>
        <p:nvSpPr>
          <p:cNvPr id="631" name="Rectangle 631"/>
          <p:cNvSpPr/>
          <p:nvPr/>
        </p:nvSpPr>
        <p:spPr>
          <a:xfrm rot="0" flipH="0" flipV="0">
            <a:off x="471830" y="1494530"/>
            <a:ext cx="11269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9</a:t>
            </a:r>
          </a:p>
        </p:txBody>
      </p:sp>
      <p:sp>
        <p:nvSpPr>
          <p:cNvPr id="632" name="Rectangle 632"/>
          <p:cNvSpPr/>
          <p:nvPr/>
        </p:nvSpPr>
        <p:spPr>
          <a:xfrm rot="0" flipH="0" flipV="0">
            <a:off x="415442" y="2181473"/>
            <a:ext cx="22539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10</a:t>
            </a:r>
          </a:p>
        </p:txBody>
      </p:sp>
      <p:sp>
        <p:nvSpPr>
          <p:cNvPr id="633" name="Rectangle 633"/>
          <p:cNvSpPr/>
          <p:nvPr/>
        </p:nvSpPr>
        <p:spPr>
          <a:xfrm rot="0" flipH="0" flipV="0">
            <a:off x="872642" y="1497579"/>
            <a:ext cx="603064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1596" baseline="0" b="0" i="0" dirty="0" spc="426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Choose Fil</a:t>
            </a:r>
            <a:r>
              <a:rPr lang="en-US" sz="1596" baseline="0" b="1" i="0" dirty="0" spc="485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bro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se to the catalog file on your compute</a:t>
            </a:r>
            <a:r>
              <a:rPr lang="en-US" sz="1596" baseline="0" b="0" i="0" dirty="0" spc="-72">
                <a:solidFill>
                  <a:srgbClr val="FFFFFF"/>
                </a:solidFill>
                <a:latin typeface="Arial" pitchFamily="0" charset="1"/>
              </a:rPr>
              <a:t>r.</a:t>
            </a:r>
          </a:p>
        </p:txBody>
      </p:sp>
      <p:sp>
        <p:nvSpPr>
          <p:cNvPr id="634" name="Rectangle 634"/>
          <p:cNvSpPr/>
          <p:nvPr/>
        </p:nvSpPr>
        <p:spPr>
          <a:xfrm rot="0" flipH="0" flipV="0">
            <a:off x="872642" y="2179410"/>
            <a:ext cx="2470611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Clic</a:t>
            </a:r>
            <a:r>
              <a:rPr lang="en-US" sz="1598" baseline="0" b="0" i="0" dirty="0" spc="427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8" baseline="0" b="1" i="0" dirty="0" spc="-84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alidate and Publish</a:t>
            </a:r>
          </a:p>
        </p:txBody>
      </p:sp>
      <p:sp>
        <p:nvSpPr>
          <p:cNvPr id="635" name="Rectangle 635"/>
          <p:cNvSpPr/>
          <p:nvPr/>
        </p:nvSpPr>
        <p:spPr>
          <a:xfrm rot="0" flipH="0" flipV="0">
            <a:off x="415442" y="5950071"/>
            <a:ext cx="11359215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0AB00"/>
                </a:solidFill>
                <a:latin typeface="Arial" pitchFamily="0" charset="1"/>
              </a:rPr>
              <a:t>Note</a:t>
            </a:r>
            <a:r>
              <a:rPr lang="en-US" sz="1596" baseline="0" b="1" i="0" dirty="0" spc="620">
                <a:solidFill>
                  <a:srgbClr val="F0AB00"/>
                </a:solidFill>
                <a:latin typeface="Arial" pitchFamily="0" charset="1"/>
              </a:rPr>
              <a:t>:</a:t>
            </a:r>
            <a:r>
              <a:rPr lang="en-US" sz="1596" baseline="0" b="1" i="0" dirty="0" spc="-37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rib</a:t>
            </a:r>
            <a:r>
              <a:rPr lang="en-US" sz="1596" baseline="0" b="1" i="0" dirty="0" spc="585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Networ</a:t>
            </a:r>
            <a:r>
              <a:rPr lang="en-US" sz="1596" baseline="0" b="1" i="0" dirty="0" spc="588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support</a:t>
            </a:r>
            <a:r>
              <a:rPr lang="en-US" sz="1596" baseline="0" b="1" i="0" dirty="0" spc="634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597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Exce</a:t>
            </a:r>
            <a:r>
              <a:rPr lang="en-US" sz="1596" baseline="0" b="1" i="0" dirty="0" spc="61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fil</a:t>
            </a:r>
            <a:r>
              <a:rPr lang="en-US" sz="1596" baseline="0" b="1" i="0" dirty="0" spc="62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(zippe</a:t>
            </a:r>
            <a:r>
              <a:rPr lang="en-US" sz="1596" baseline="0" b="1" i="0" dirty="0" spc="606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1" i="0" dirty="0" spc="602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unzippe</a:t>
            </a:r>
            <a:r>
              <a:rPr lang="en-US" sz="1596" baseline="0" b="1" i="0" dirty="0" spc="583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format</a:t>
            </a:r>
            <a:r>
              <a:rPr lang="en-US" sz="1596" baseline="0" b="1" i="0" dirty="0" spc="587">
                <a:solidFill>
                  <a:srgbClr val="FFFFFF"/>
                </a:solidFill>
                <a:latin typeface="Arial" pitchFamily="0" charset="1"/>
              </a:rPr>
              <a:t>)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1" i="0" dirty="0" spc="608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597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1" i="0" dirty="0" spc="612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MB</a:t>
            </a:r>
            <a:r>
              <a:rPr lang="en-US" sz="1596" baseline="0" b="1" i="0" dirty="0" spc="612">
                <a:solidFill>
                  <a:srgbClr val="FFFFFF"/>
                </a:solidFill>
                <a:latin typeface="Arial" pitchFamily="0" charset="1"/>
              </a:rPr>
              <a:t>.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1" i="0" dirty="0" spc="620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1" i="0" dirty="0" spc="-2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ou</a:t>
            </a:r>
            <a:r>
              <a:rPr lang="en-US" sz="1596" baseline="0" b="1" i="0" dirty="0" spc="605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fil</a:t>
            </a:r>
            <a:r>
              <a:rPr lang="en-US" sz="1596" baseline="0" b="1" i="0" dirty="0" spc="621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1" i="0" dirty="0" spc="600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bigge</a:t>
            </a:r>
            <a:r>
              <a:rPr lang="en-US" sz="1596" baseline="0" b="1" i="0" dirty="0" spc="-58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1" i="0" dirty="0" spc="624">
                <a:solidFill>
                  <a:srgbClr val="FFFFFF"/>
                </a:solidFill>
                <a:latin typeface="Arial" pitchFamily="0" charset="1"/>
              </a:rPr>
              <a:t>,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yo</a:t>
            </a:r>
            <a:r>
              <a:rPr lang="en-US" sz="1596" baseline="0" b="1" i="0" dirty="0" spc="600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must</a:t>
            </a:r>
          </a:p>
          <a:p>
            <a:pPr marL="0">
              <a:lnSpc>
                <a:spcPts val="1920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con</a:t>
            </a:r>
            <a:r>
              <a:rPr lang="en-US" sz="1596" baseline="0" b="1" i="0" dirty="0" spc="-37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er</a:t>
            </a:r>
            <a:r>
              <a:rPr lang="en-US" sz="1596" baseline="0" b="1" i="0" dirty="0" spc="507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1" i="0" dirty="0" spc="467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int</a:t>
            </a:r>
            <a:r>
              <a:rPr lang="en-US" sz="1596" baseline="0" b="1" i="0" dirty="0" spc="463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1" i="0" dirty="0" spc="444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.ci</a:t>
            </a:r>
            <a:r>
              <a:rPr lang="en-US" sz="1596" baseline="0" b="1" i="0" dirty="0" spc="477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fil</a:t>
            </a:r>
            <a:r>
              <a:rPr lang="en-US" sz="1596" baseline="0" b="1" i="0" dirty="0" spc="470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(se</a:t>
            </a:r>
            <a:r>
              <a:rPr lang="en-US" sz="1596" baseline="0" b="0" i="0" dirty="0" spc="450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nex</a:t>
            </a:r>
            <a:r>
              <a:rPr lang="en-US" sz="1596" baseline="0" b="0" i="0" dirty="0" spc="456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slides).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36" name="Freeform 63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7" name="Freeform 63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38" name="Freeform 638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39" name="Picture 639"/>
          <p:cNvPicPr>
            <a:picLocks noChangeAspect="0" noChangeArrowheads="1"/>
          </p:cNvPicPr>
          <p:nvPr/>
        </p:nvPicPr>
        <p:blipFill>
          <a:blip r:embed="rId6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70376" y="4789969"/>
            <a:ext cx="8098064" cy="804635"/>
          </a:xfrm>
          <a:prstGeom prst="rect">
            <a:avLst/>
          </a:prstGeom>
          <a:noFill/>
          <a:extLst/>
        </p:spPr>
      </p:pic>
      <p:sp>
        <p:nvSpPr>
          <p:cNvPr id="640" name="Freeform 640"/>
          <p:cNvSpPr/>
          <p:nvPr/>
        </p:nvSpPr>
        <p:spPr>
          <a:xfrm rot="0" flipH="0" flipV="0">
            <a:off x="10616945" y="4903471"/>
            <a:ext cx="1153669" cy="579120"/>
          </a:xfrm>
          <a:custGeom>
            <a:pathLst>
              <a:path w="1153669" h="579120">
                <a:moveTo>
                  <a:pt x="0" y="0"/>
                </a:moveTo>
                <a:lnTo>
                  <a:pt x="1153669" y="0"/>
                </a:lnTo>
                <a:lnTo>
                  <a:pt x="1153669" y="579120"/>
                </a:lnTo>
                <a:lnTo>
                  <a:pt x="0" y="579120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1" name="Freeform 641"/>
          <p:cNvSpPr/>
          <p:nvPr/>
        </p:nvSpPr>
        <p:spPr>
          <a:xfrm rot="0" flipH="0" flipV="0">
            <a:off x="325374" y="3118866"/>
            <a:ext cx="8141207" cy="1118616"/>
          </a:xfrm>
          <a:custGeom>
            <a:pathLst>
              <a:path w="8141207" h="1118616">
                <a:moveTo>
                  <a:pt x="0" y="0"/>
                </a:moveTo>
                <a:lnTo>
                  <a:pt x="8141207" y="0"/>
                </a:lnTo>
                <a:lnTo>
                  <a:pt x="8141207" y="1118616"/>
                </a:lnTo>
                <a:lnTo>
                  <a:pt x="0" y="1118616"/>
                </a:ln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rgbClr val="E355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2" name="Rectangle 642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35</a:t>
            </a:r>
          </a:p>
        </p:txBody>
      </p:sp>
      <p:sp>
        <p:nvSpPr>
          <p:cNvPr id="643" name="Rectangle 643"/>
          <p:cNvSpPr/>
          <p:nvPr/>
        </p:nvSpPr>
        <p:spPr>
          <a:xfrm rot="0" flipH="0" flipV="0">
            <a:off x="324002" y="501485"/>
            <a:ext cx="331762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Catalog Publication</a:t>
            </a:r>
          </a:p>
        </p:txBody>
      </p:sp>
      <p:sp>
        <p:nvSpPr>
          <p:cNvPr id="644" name="Rectangle 644"/>
          <p:cNvSpPr/>
          <p:nvPr/>
        </p:nvSpPr>
        <p:spPr>
          <a:xfrm rot="0" flipH="0" flipV="0">
            <a:off x="415442" y="1383913"/>
            <a:ext cx="4254796" cy="5912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After the entire catalog has been uploaded:</a:t>
            </a:r>
          </a:p>
          <a:p>
            <a:pPr marL="359663">
              <a:lnSpc>
                <a:spcPts val="28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begins the catalog validation</a:t>
            </a:r>
          </a:p>
        </p:txBody>
      </p:sp>
      <p:sp>
        <p:nvSpPr>
          <p:cNvPr id="645" name="Rectangle 645"/>
          <p:cNvSpPr/>
          <p:nvPr/>
        </p:nvSpPr>
        <p:spPr>
          <a:xfrm rot="0" flipH="0" flipV="0">
            <a:off x="775106" y="2061807"/>
            <a:ext cx="4723126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It can take several minutes to validate large catalogs</a:t>
            </a:r>
          </a:p>
        </p:txBody>
      </p:sp>
      <p:sp>
        <p:nvSpPr>
          <p:cNvPr id="646" name="Rectangle 646"/>
          <p:cNvSpPr/>
          <p:nvPr/>
        </p:nvSpPr>
        <p:spPr>
          <a:xfrm rot="0" flipH="0" flipV="0">
            <a:off x="775106" y="2382387"/>
            <a:ext cx="695476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stores new catalogs in a queue and validates them one by one</a:t>
            </a:r>
          </a:p>
        </p:txBody>
      </p:sp>
      <p:sp>
        <p:nvSpPr>
          <p:cNvPr id="647" name="Rectangle 647"/>
          <p:cNvSpPr/>
          <p:nvPr/>
        </p:nvSpPr>
        <p:spPr>
          <a:xfrm rot="0" flipH="0" flipV="0">
            <a:off x="415442" y="2740528"/>
            <a:ext cx="6024722" cy="6293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can upload other catalogs while</a:t>
            </a:r>
            <a:r>
              <a:rPr lang="en-US" sz="1596" baseline="0" b="0" i="0" dirty="0" spc="-8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 is validating.</a:t>
            </a:r>
          </a:p>
          <a:p>
            <a:pPr marL="0">
              <a:lnSpc>
                <a:spcPts val="3119"/>
              </a:lnSpc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Once you have completed uploading y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ur catalog(s):</a:t>
            </a:r>
          </a:p>
        </p:txBody>
      </p:sp>
      <p:sp>
        <p:nvSpPr>
          <p:cNvPr id="648" name="Rectangle 648"/>
          <p:cNvSpPr/>
          <p:nvPr/>
        </p:nvSpPr>
        <p:spPr>
          <a:xfrm rot="0" flipH="0" flipV="0">
            <a:off x="775106" y="3494907"/>
            <a:ext cx="145739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DO NO</a:t>
            </a:r>
            <a:r>
              <a:rPr lang="en-US" sz="1596" baseline="0" b="1" i="0" dirty="0" spc="483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log out</a:t>
            </a:r>
          </a:p>
        </p:txBody>
      </p:sp>
      <p:sp>
        <p:nvSpPr>
          <p:cNvPr id="649" name="Rectangle 649"/>
          <p:cNvSpPr/>
          <p:nvPr/>
        </p:nvSpPr>
        <p:spPr>
          <a:xfrm rot="0" flipH="0" flipV="0">
            <a:off x="775106" y="3815201"/>
            <a:ext cx="742332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Click the “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Refres</a:t>
            </a:r>
            <a:r>
              <a:rPr lang="en-US" sz="1596" baseline="0" b="1" i="0" dirty="0" spc="-12">
                <a:solidFill>
                  <a:srgbClr val="FFFFFF"/>
                </a:solidFill>
                <a:latin typeface="Arial" pitchFamily="0" charset="1"/>
              </a:rPr>
              <a:t>h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” button on the catalog dashboard to update you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catalog status.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50" name="Freeform 650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1" name="Freeform 651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2" name="Freeform 652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53" name="Picture 653"/>
          <p:cNvPicPr>
            <a:picLocks noChangeAspect="0" noChangeArrowheads="1"/>
          </p:cNvPicPr>
          <p:nvPr/>
        </p:nvPicPr>
        <p:blipFill>
          <a:blip r:embed="rId6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362443" y="1368570"/>
            <a:ext cx="4152632" cy="403842"/>
          </a:xfrm>
          <a:prstGeom prst="rect">
            <a:avLst/>
          </a:prstGeom>
          <a:noFill/>
          <a:extLst/>
        </p:spPr>
      </p:pic>
      <p:sp>
        <p:nvSpPr>
          <p:cNvPr id="654" name="Freeform 654"/>
          <p:cNvSpPr/>
          <p:nvPr/>
        </p:nvSpPr>
        <p:spPr>
          <a:xfrm rot="0" flipH="0" flipV="0">
            <a:off x="7357618" y="1363727"/>
            <a:ext cx="4162425" cy="413512"/>
          </a:xfrm>
          <a:custGeom>
            <a:pathLst>
              <a:path w="4162425" h="413512">
                <a:moveTo>
                  <a:pt x="0" y="0"/>
                </a:moveTo>
                <a:lnTo>
                  <a:pt x="4162425" y="0"/>
                </a:lnTo>
                <a:lnTo>
                  <a:pt x="4162425" y="413512"/>
                </a:lnTo>
                <a:lnTo>
                  <a:pt x="0" y="413512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55" name="Picture 655"/>
          <p:cNvPicPr>
            <a:picLocks noChangeAspect="0" noChangeArrowheads="1"/>
          </p:cNvPicPr>
          <p:nvPr/>
        </p:nvPicPr>
        <p:blipFill>
          <a:blip r:embed="rId6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019543" y="2682264"/>
            <a:ext cx="4495577" cy="409932"/>
          </a:xfrm>
          <a:prstGeom prst="rect">
            <a:avLst/>
          </a:prstGeom>
          <a:noFill/>
          <a:extLst/>
        </p:spPr>
      </p:pic>
      <p:sp>
        <p:nvSpPr>
          <p:cNvPr id="656" name="Freeform 656"/>
          <p:cNvSpPr/>
          <p:nvPr/>
        </p:nvSpPr>
        <p:spPr>
          <a:xfrm rot="0" flipH="0" flipV="0">
            <a:off x="7014718" y="2677415"/>
            <a:ext cx="4505325" cy="419481"/>
          </a:xfrm>
          <a:custGeom>
            <a:pathLst>
              <a:path w="4505325" h="419481">
                <a:moveTo>
                  <a:pt x="0" y="0"/>
                </a:moveTo>
                <a:lnTo>
                  <a:pt x="4505325" y="0"/>
                </a:lnTo>
                <a:lnTo>
                  <a:pt x="4505325" y="419481"/>
                </a:lnTo>
                <a:lnTo>
                  <a:pt x="0" y="419481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7" name="Freeform 657"/>
          <p:cNvSpPr/>
          <p:nvPr/>
        </p:nvSpPr>
        <p:spPr>
          <a:xfrm rot="0" flipH="0" flipV="0">
            <a:off x="9990581" y="2740915"/>
            <a:ext cx="1499616" cy="294131"/>
          </a:xfrm>
          <a:custGeom>
            <a:pathLst>
              <a:path w="1499616" h="294131">
                <a:moveTo>
                  <a:pt x="0" y="0"/>
                </a:moveTo>
                <a:lnTo>
                  <a:pt x="1499616" y="0"/>
                </a:lnTo>
                <a:lnTo>
                  <a:pt x="1499616" y="294131"/>
                </a:lnTo>
                <a:lnTo>
                  <a:pt x="0" y="294131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58" name="Rectangle 658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36</a:t>
            </a:r>
          </a:p>
        </p:txBody>
      </p:sp>
      <p:sp>
        <p:nvSpPr>
          <p:cNvPr id="659" name="Rectangle 659"/>
          <p:cNvSpPr/>
          <p:nvPr/>
        </p:nvSpPr>
        <p:spPr>
          <a:xfrm rot="0" flipH="0" flipV="0">
            <a:off x="324002" y="501485"/>
            <a:ext cx="4488016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Catalog </a:t>
            </a:r>
            <a:r>
              <a:rPr lang="en-US" sz="2798" baseline="0" b="1" i="0" dirty="0" spc="-163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alidatio</a:t>
            </a:r>
            <a:r>
              <a:rPr lang="en-US" sz="2798" baseline="0" b="1" i="0" dirty="0" spc="775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2798" baseline="0" b="1" i="0" dirty="0" spc="784">
                <a:solidFill>
                  <a:srgbClr val="FFFFFF"/>
                </a:solidFill>
                <a:latin typeface="Arial" pitchFamily="0" charset="1"/>
              </a:rPr>
              <a:t>-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Status</a:t>
            </a:r>
          </a:p>
        </p:txBody>
      </p:sp>
      <p:sp>
        <p:nvSpPr>
          <p:cNvPr id="660" name="Rectangle 660"/>
          <p:cNvSpPr/>
          <p:nvPr/>
        </p:nvSpPr>
        <p:spPr>
          <a:xfrm rot="0" flipH="0" flipV="0">
            <a:off x="415442" y="1423156"/>
            <a:ext cx="5472065" cy="4770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After</a:t>
            </a:r>
            <a:r>
              <a:rPr lang="en-US" sz="1596" baseline="0" b="0" i="0" dirty="0" spc="-8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 completes the upload, if there are no</a:t>
            </a:r>
          </a:p>
          <a:p>
            <a:pPr marL="286511">
              <a:lnSpc>
                <a:spcPts val="1920"/>
              </a:lnSpc>
            </a:pP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network validation</a:t>
            </a:r>
            <a:r>
              <a:rPr lang="en-US" sz="1598" baseline="0" b="0" i="0" dirty="0" spc="-2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errors, the catalog status is changed to</a:t>
            </a:r>
          </a:p>
        </p:txBody>
      </p:sp>
      <p:sp>
        <p:nvSpPr>
          <p:cNvPr id="661" name="Rectangle 661"/>
          <p:cNvSpPr/>
          <p:nvPr/>
        </p:nvSpPr>
        <p:spPr>
          <a:xfrm rot="0" flipH="0" flipV="0">
            <a:off x="701954" y="1911217"/>
            <a:ext cx="503770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Publishe</a:t>
            </a:r>
            <a:r>
              <a:rPr lang="en-US" sz="1596" baseline="0" b="1" i="0" dirty="0" spc="476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a network-generated email is sent to the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UCB.</a:t>
            </a:r>
          </a:p>
        </p:txBody>
      </p:sp>
      <p:sp>
        <p:nvSpPr>
          <p:cNvPr id="662" name="Rectangle 662"/>
          <p:cNvSpPr/>
          <p:nvPr/>
        </p:nvSpPr>
        <p:spPr>
          <a:xfrm rot="0" flipH="0" flipV="0">
            <a:off x="415442" y="2642737"/>
            <a:ext cx="5420393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450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1596" baseline="0" b="0" i="0" dirty="0" spc="437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is using</a:t>
            </a:r>
            <a:r>
              <a:rPr lang="en-US" sz="1596" baseline="0" b="0" i="0" dirty="0" spc="-8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AutoSubscriptionSync, the catalog is</a:t>
            </a:r>
          </a:p>
          <a:p>
            <a:pPr marL="286511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pulled into th</a:t>
            </a:r>
            <a:r>
              <a:rPr lang="en-US" sz="1596" baseline="0" b="0" i="0" dirty="0" spc="447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SAP</a:t>
            </a:r>
            <a:r>
              <a:rPr lang="en-US" sz="1596" baseline="0" b="0" i="0" dirty="0" spc="-1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Procuremen</a:t>
            </a:r>
            <a:r>
              <a:rPr lang="en-US" sz="1596" baseline="0" b="0" i="0" dirty="0" spc="460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 begin th</a:t>
            </a:r>
            <a:r>
              <a:rPr lang="en-US" sz="1596" baseline="0" b="0" i="0" dirty="0" spc="467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UCB-</a:t>
            </a:r>
          </a:p>
        </p:txBody>
      </p:sp>
      <p:sp>
        <p:nvSpPr>
          <p:cNvPr id="663" name="Rectangle 663"/>
          <p:cNvSpPr/>
          <p:nvPr/>
        </p:nvSpPr>
        <p:spPr>
          <a:xfrm rot="0" flipH="0" flipV="0">
            <a:off x="701954" y="3130131"/>
            <a:ext cx="5168303" cy="4774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specific validations and the status will change t</a:t>
            </a:r>
            <a:r>
              <a:rPr lang="en-US" sz="1598" baseline="0" b="0" i="0" dirty="0" spc="471">
                <a:solidFill>
                  <a:srgbClr val="FFFFFF"/>
                </a:solidFill>
                <a:latin typeface="Arial" pitchFamily="0" charset="1"/>
              </a:rPr>
              <a:t>o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Pending</a:t>
            </a:r>
          </a:p>
          <a:p>
            <a:pPr marL="0">
              <a:lnSpc>
                <a:spcPts val="1921"/>
              </a:lnSpc>
            </a:pP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Bu</a:t>
            </a:r>
            <a:r>
              <a:rPr lang="en-US" sz="1596" baseline="0" b="1" i="0" dirty="0" spc="-40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er </a:t>
            </a:r>
            <a:r>
              <a:rPr lang="en-US" sz="1596" baseline="0" b="1" i="0" dirty="0" spc="-82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alidation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64" name="Freeform 664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5" name="Freeform 665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66" name="Freeform 666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67" name="Picture 667"/>
          <p:cNvPicPr>
            <a:picLocks noChangeAspect="0" noChangeArrowheads="1"/>
          </p:cNvPicPr>
          <p:nvPr/>
        </p:nvPicPr>
        <p:blipFill>
          <a:blip r:embed="rId6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72611" y="2058939"/>
            <a:ext cx="8494308" cy="342885"/>
          </a:xfrm>
          <a:prstGeom prst="rect">
            <a:avLst/>
          </a:prstGeom>
          <a:noFill/>
          <a:extLst/>
        </p:spPr>
      </p:pic>
      <p:pic>
        <p:nvPicPr>
          <p:cNvPr id="668" name="Picture 668"/>
          <p:cNvPicPr>
            <a:picLocks noChangeAspect="0" noChangeArrowheads="1"/>
          </p:cNvPicPr>
          <p:nvPr/>
        </p:nvPicPr>
        <p:blipFill>
          <a:blip r:embed="rId6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72611" y="2401854"/>
            <a:ext cx="8494348" cy="521179"/>
          </a:xfrm>
          <a:prstGeom prst="rect">
            <a:avLst/>
          </a:prstGeom>
          <a:noFill/>
          <a:extLst/>
        </p:spPr>
      </p:pic>
      <p:sp>
        <p:nvSpPr>
          <p:cNvPr id="669" name="Freeform 669"/>
          <p:cNvSpPr/>
          <p:nvPr/>
        </p:nvSpPr>
        <p:spPr>
          <a:xfrm rot="0" flipH="0" flipV="0">
            <a:off x="11206733" y="2349246"/>
            <a:ext cx="661417" cy="574548"/>
          </a:xfrm>
          <a:custGeom>
            <a:pathLst>
              <a:path w="661417" h="574548">
                <a:moveTo>
                  <a:pt x="0" y="0"/>
                </a:moveTo>
                <a:lnTo>
                  <a:pt x="661417" y="0"/>
                </a:lnTo>
                <a:lnTo>
                  <a:pt x="661417" y="574548"/>
                </a:lnTo>
                <a:lnTo>
                  <a:pt x="0" y="574548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70" name="Picture 670"/>
          <p:cNvPicPr>
            <a:picLocks noChangeAspect="0" noChangeArrowheads="1"/>
          </p:cNvPicPr>
          <p:nvPr/>
        </p:nvPicPr>
        <p:blipFill>
          <a:blip r:embed="rId6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75076" y="3537218"/>
            <a:ext cx="8591850" cy="330694"/>
          </a:xfrm>
          <a:prstGeom prst="rect">
            <a:avLst/>
          </a:prstGeom>
          <a:noFill/>
          <a:extLst/>
        </p:spPr>
      </p:pic>
      <p:sp>
        <p:nvSpPr>
          <p:cNvPr id="671" name="Freeform 671"/>
          <p:cNvSpPr/>
          <p:nvPr/>
        </p:nvSpPr>
        <p:spPr>
          <a:xfrm rot="0" flipH="0" flipV="0">
            <a:off x="10037826" y="3464815"/>
            <a:ext cx="906780" cy="403859"/>
          </a:xfrm>
          <a:custGeom>
            <a:pathLst>
              <a:path w="906780" h="403859">
                <a:moveTo>
                  <a:pt x="0" y="0"/>
                </a:moveTo>
                <a:lnTo>
                  <a:pt x="906780" y="0"/>
                </a:lnTo>
                <a:lnTo>
                  <a:pt x="906780" y="403859"/>
                </a:lnTo>
                <a:lnTo>
                  <a:pt x="0" y="403859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2" name="Rectangle 672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37</a:t>
            </a:r>
          </a:p>
        </p:txBody>
      </p:sp>
      <p:sp>
        <p:nvSpPr>
          <p:cNvPr id="673" name="Rectangle 673"/>
          <p:cNvSpPr/>
          <p:nvPr/>
        </p:nvSpPr>
        <p:spPr>
          <a:xfrm rot="0" flipH="0" flipV="0">
            <a:off x="324002" y="501485"/>
            <a:ext cx="4248753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Catalog </a:t>
            </a:r>
            <a:r>
              <a:rPr lang="en-US" sz="2798" baseline="0" b="1" i="0" dirty="0" spc="-163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alidatio</a:t>
            </a:r>
            <a:r>
              <a:rPr lang="en-US" sz="2798" baseline="0" b="1" i="0" dirty="0" spc="-17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/Errors</a:t>
            </a:r>
          </a:p>
        </p:txBody>
      </p:sp>
      <p:sp>
        <p:nvSpPr>
          <p:cNvPr id="674" name="Rectangle 674"/>
          <p:cNvSpPr/>
          <p:nvPr/>
        </p:nvSpPr>
        <p:spPr>
          <a:xfrm rot="0" flipH="0" flipV="0">
            <a:off x="415442" y="1360672"/>
            <a:ext cx="2091376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Errors can occur when:</a:t>
            </a:r>
          </a:p>
        </p:txBody>
      </p:sp>
      <p:sp>
        <p:nvSpPr>
          <p:cNvPr id="675" name="Rectangle 675"/>
          <p:cNvSpPr/>
          <p:nvPr/>
        </p:nvSpPr>
        <p:spPr>
          <a:xfrm rot="0" flipH="0" flipV="0">
            <a:off x="415442" y="1737704"/>
            <a:ext cx="5008266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8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8" baseline="0" b="0" i="0" dirty="0" spc="-119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alidating against the high-level</a:t>
            </a:r>
            <a:r>
              <a:rPr lang="en-US" sz="1598" baseline="0" b="0" i="0" dirty="0" spc="-10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Network rules.</a:t>
            </a:r>
          </a:p>
        </p:txBody>
      </p:sp>
      <p:sp>
        <p:nvSpPr>
          <p:cNvPr id="676" name="Rectangle 676"/>
          <p:cNvSpPr/>
          <p:nvPr/>
        </p:nvSpPr>
        <p:spPr>
          <a:xfrm rot="0" flipH="0" flipV="0">
            <a:off x="415442" y="3210809"/>
            <a:ext cx="456830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-119">
                <a:solidFill>
                  <a:srgbClr val="FFFFFF"/>
                </a:solidFill>
                <a:latin typeface="Arial" pitchFamily="0" charset="1"/>
              </a:rPr>
              <a:t>V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alidating agains</a:t>
            </a:r>
            <a:r>
              <a:rPr lang="en-US" sz="1596" baseline="0" b="0" i="0" dirty="0" spc="43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UCB-specific validation rules.</a:t>
            </a:r>
          </a:p>
        </p:txBody>
      </p:sp>
      <p:sp>
        <p:nvSpPr>
          <p:cNvPr id="677" name="Rectangle 677"/>
          <p:cNvSpPr/>
          <p:nvPr/>
        </p:nvSpPr>
        <p:spPr>
          <a:xfrm rot="0" flipH="0" flipV="0">
            <a:off x="415442" y="5904097"/>
            <a:ext cx="11362506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C000"/>
                </a:solidFill>
                <a:latin typeface="Arial" pitchFamily="0" charset="1"/>
              </a:rPr>
              <a:t>Note</a:t>
            </a:r>
            <a:r>
              <a:rPr lang="en-US" sz="1596" baseline="0" b="1" i="0" dirty="0" spc="644">
                <a:solidFill>
                  <a:srgbClr val="FFC000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Eve</a:t>
            </a:r>
            <a:r>
              <a:rPr lang="en-US" sz="1596" baseline="0" b="0" i="0" dirty="0" spc="647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</a:t>
            </a:r>
            <a:r>
              <a:rPr lang="en-US" sz="1596" baseline="0" b="0" i="0" dirty="0" spc="647">
                <a:solidFill>
                  <a:srgbClr val="FFFFFF"/>
                </a:solidFill>
                <a:latin typeface="Arial" pitchFamily="0" charset="1"/>
              </a:rPr>
              <a:t>f</a:t>
            </a:r>
            <a:r>
              <a:rPr lang="en-US" sz="1596" baseline="0" b="0" i="0" dirty="0" spc="648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catalo</a:t>
            </a:r>
            <a:r>
              <a:rPr lang="en-US" sz="1596" baseline="0" b="0" i="0" dirty="0" spc="652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passe</a:t>
            </a:r>
            <a:r>
              <a:rPr lang="en-US" sz="1596" baseline="0" b="0" i="0" dirty="0" spc="647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</a:t>
            </a:r>
            <a:r>
              <a:rPr lang="en-US" sz="1596" baseline="0" b="0" i="0" dirty="0" spc="649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high-leve</a:t>
            </a:r>
            <a:r>
              <a:rPr lang="en-US" sz="1596" baseline="0" b="0" i="0" dirty="0" spc="62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</a:t>
            </a:r>
            <a:r>
              <a:rPr lang="en-US" sz="1596" baseline="0" b="0" i="0" dirty="0" spc="636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Networ</a:t>
            </a:r>
            <a:r>
              <a:rPr lang="en-US" sz="1596" baseline="0" b="0" i="0" dirty="0" spc="651">
                <a:solidFill>
                  <a:srgbClr val="FFFFFF"/>
                </a:solidFill>
                <a:latin typeface="Arial" pitchFamily="0" charset="1"/>
              </a:rPr>
              <a:t>k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validatio</a:t>
            </a:r>
            <a:r>
              <a:rPr lang="en-US" sz="1596" baseline="0" b="0" i="0" dirty="0" spc="652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rules</a:t>
            </a:r>
            <a:r>
              <a:rPr lang="en-US" sz="1596" baseline="0" b="0" i="0" dirty="0" spc="641">
                <a:solidFill>
                  <a:srgbClr val="FFFFFF"/>
                </a:solidFill>
                <a:latin typeface="Arial" pitchFamily="0" charset="1"/>
              </a:rPr>
              <a:t>,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yo</a:t>
            </a:r>
            <a:r>
              <a:rPr lang="en-US" sz="1596" baseline="0" b="0" i="0" dirty="0" spc="643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coul</a:t>
            </a:r>
            <a:r>
              <a:rPr lang="en-US" sz="1596" baseline="0" b="0" i="0" dirty="0" spc="636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stil</a:t>
            </a:r>
            <a:r>
              <a:rPr lang="en-US" sz="1596" baseline="0" b="0" i="0" dirty="0" spc="672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receiv</a:t>
            </a:r>
            <a:r>
              <a:rPr lang="en-US" sz="1596" baseline="0" b="0" i="0" dirty="0" spc="635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648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notificatio</a:t>
            </a:r>
            <a:r>
              <a:rPr lang="en-US" sz="1596" baseline="0" b="0" i="0" dirty="0" spc="628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withi</a:t>
            </a:r>
            <a:r>
              <a:rPr lang="en-US" sz="1596" baseline="0" b="0" i="0" dirty="0" spc="632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24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hour</a:t>
            </a:r>
            <a:r>
              <a:rPr lang="en-US" sz="1596" baseline="0" b="0" i="0" dirty="0" spc="460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informin</a:t>
            </a:r>
            <a:r>
              <a:rPr lang="en-US" sz="1596" baseline="0" b="0" i="0" dirty="0" spc="447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yo</a:t>
            </a:r>
            <a:r>
              <a:rPr lang="en-US" sz="1596" baseline="0" b="0" i="0" dirty="0" spc="451">
                <a:solidFill>
                  <a:srgbClr val="FFFFFF"/>
                </a:solidFill>
                <a:latin typeface="Arial" pitchFamily="0" charset="1"/>
              </a:rPr>
              <a:t>u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</a:t>
            </a:r>
            <a:r>
              <a:rPr lang="en-US" sz="1596" baseline="0" b="0" i="0" dirty="0" spc="457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catalo</a:t>
            </a:r>
            <a:r>
              <a:rPr lang="en-US" sz="1596" baseline="0" b="0" i="0" dirty="0" spc="448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ha</a:t>
            </a:r>
            <a:r>
              <a:rPr lang="en-US" sz="1596" baseline="0" b="0" i="0" dirty="0" spc="451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faile</a:t>
            </a:r>
            <a:r>
              <a:rPr lang="en-US" sz="1596" baseline="0" b="0" i="0" dirty="0" spc="431">
                <a:solidFill>
                  <a:srgbClr val="FFFFFF"/>
                </a:solidFill>
                <a:latin typeface="Arial" pitchFamily="0" charset="1"/>
              </a:rPr>
              <a:t>d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</a:t>
            </a:r>
            <a:r>
              <a:rPr lang="en-US" sz="1596" baseline="0" b="0" i="0" dirty="0" spc="457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UCB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-specifi</a:t>
            </a:r>
            <a:r>
              <a:rPr lang="en-US" sz="1596" baseline="0" b="0" i="0" dirty="0" spc="440">
                <a:solidFill>
                  <a:srgbClr val="FFFFFF"/>
                </a:solidFill>
                <a:latin typeface="Arial" pitchFamily="0" charset="1"/>
              </a:rPr>
              <a:t>c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catalo</a:t>
            </a:r>
            <a:r>
              <a:rPr lang="en-US" sz="1596" baseline="0" b="0" i="0" dirty="0" spc="436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validatio</a:t>
            </a:r>
            <a:r>
              <a:rPr lang="en-US" sz="1596" baseline="0" b="0" i="0" dirty="0" spc="419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rules.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78" name="Freeform 678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9" name="Freeform 679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0" name="Freeform 680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81" name="Picture 681"/>
          <p:cNvPicPr>
            <a:picLocks noChangeAspect="0" noChangeArrowheads="1"/>
          </p:cNvPicPr>
          <p:nvPr/>
        </p:nvPicPr>
        <p:blipFill>
          <a:blip r:embed="rId6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30396" y="1854738"/>
            <a:ext cx="7976151" cy="640050"/>
          </a:xfrm>
          <a:prstGeom prst="rect">
            <a:avLst/>
          </a:prstGeom>
          <a:noFill/>
          <a:extLst/>
        </p:spPr>
      </p:pic>
      <p:sp>
        <p:nvSpPr>
          <p:cNvPr id="682" name="Freeform 682"/>
          <p:cNvSpPr/>
          <p:nvPr/>
        </p:nvSpPr>
        <p:spPr>
          <a:xfrm rot="0" flipH="0" flipV="0">
            <a:off x="4353305" y="2010918"/>
            <a:ext cx="999745" cy="394716"/>
          </a:xfrm>
          <a:custGeom>
            <a:pathLst>
              <a:path w="999745" h="394716">
                <a:moveTo>
                  <a:pt x="0" y="0"/>
                </a:moveTo>
                <a:lnTo>
                  <a:pt x="999745" y="0"/>
                </a:lnTo>
                <a:lnTo>
                  <a:pt x="999745" y="394716"/>
                </a:lnTo>
                <a:lnTo>
                  <a:pt x="0" y="394716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83" name="Picture 683"/>
          <p:cNvPicPr>
            <a:picLocks noChangeAspect="0" noChangeArrowheads="1"/>
          </p:cNvPicPr>
          <p:nvPr/>
        </p:nvPicPr>
        <p:blipFill>
          <a:blip r:embed="rId6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68496" y="2981030"/>
            <a:ext cx="7900067" cy="2692822"/>
          </a:xfrm>
          <a:prstGeom prst="rect">
            <a:avLst/>
          </a:prstGeom>
          <a:noFill/>
          <a:extLst/>
        </p:spPr>
      </p:pic>
      <p:sp>
        <p:nvSpPr>
          <p:cNvPr id="684" name="Freeform 684"/>
          <p:cNvSpPr/>
          <p:nvPr/>
        </p:nvSpPr>
        <p:spPr>
          <a:xfrm rot="0" flipH="0" flipV="0">
            <a:off x="5026152" y="4366260"/>
            <a:ext cx="713232" cy="423673"/>
          </a:xfrm>
          <a:custGeom>
            <a:pathLst>
              <a:path w="713232" h="423673">
                <a:moveTo>
                  <a:pt x="713232" y="317755"/>
                </a:moveTo>
                <a:lnTo>
                  <a:pt x="310642" y="317755"/>
                </a:lnTo>
                <a:lnTo>
                  <a:pt x="310642" y="423673"/>
                </a:lnTo>
                <a:lnTo>
                  <a:pt x="0" y="211837"/>
                </a:lnTo>
                <a:lnTo>
                  <a:pt x="310642" y="0"/>
                </a:lnTo>
                <a:lnTo>
                  <a:pt x="310642" y="105919"/>
                </a:lnTo>
                <a:lnTo>
                  <a:pt x="713232" y="105919"/>
                </a:lnTo>
                <a:close/>
                <a:moveTo>
                  <a:pt x="-2852167" y="2491740"/>
                </a:moveTo>
              </a:path>
            </a:pathLst>
          </a:custGeom>
          <a:solidFill>
            <a:srgbClr val="F0AB00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85" name="Rectangle 685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38</a:t>
            </a:r>
          </a:p>
        </p:txBody>
      </p:sp>
      <p:sp>
        <p:nvSpPr>
          <p:cNvPr id="686" name="Rectangle 686"/>
          <p:cNvSpPr/>
          <p:nvPr/>
        </p:nvSpPr>
        <p:spPr>
          <a:xfrm rot="0" flipH="0" flipV="0">
            <a:off x="324002" y="501485"/>
            <a:ext cx="7910776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How to Correct Errors Found by</a:t>
            </a:r>
            <a:r>
              <a:rPr lang="en-US" sz="2798" baseline="0" b="1" i="0" dirty="0" spc="-6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</p:txBody>
      </p:sp>
      <p:sp>
        <p:nvSpPr>
          <p:cNvPr id="687" name="Rectangle 687"/>
          <p:cNvSpPr/>
          <p:nvPr/>
        </p:nvSpPr>
        <p:spPr>
          <a:xfrm rot="0" flipH="0" flipV="0">
            <a:off x="415442" y="1467353"/>
            <a:ext cx="442316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Click the “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View/Edit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” button on the dashboard</a:t>
            </a:r>
          </a:p>
        </p:txBody>
      </p:sp>
      <p:sp>
        <p:nvSpPr>
          <p:cNvPr id="688" name="Rectangle 688"/>
          <p:cNvSpPr/>
          <p:nvPr/>
        </p:nvSpPr>
        <p:spPr>
          <a:xfrm rot="0" flipH="0" flipV="0">
            <a:off x="415442" y="2613495"/>
            <a:ext cx="3985385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86511" algn="l"/>
              </a:tabLst>
            </a:pPr>
            <a:r>
              <a:rPr lang="en-US" sz="1598" baseline="0" b="0" i="0" dirty="0" spc="0">
                <a:solidFill>
                  <a:srgbClr val="F0AB00"/>
                </a:solidFill>
                <a:latin typeface="Arial" pitchFamily="0" charset="1"/>
              </a:rPr>
              <a:t>•	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On tab </a:t>
            </a:r>
            <a:r>
              <a:rPr lang="en-US" sz="1598" baseline="0" b="0" i="0" dirty="0" spc="447">
                <a:solidFill>
                  <a:srgbClr val="FFFFFF"/>
                </a:solidFill>
                <a:latin typeface="Arial" pitchFamily="0" charset="1"/>
              </a:rPr>
              <a:t>3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“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Errors</a:t>
            </a:r>
            <a:r>
              <a:rPr lang="en-US" sz="1598" baseline="0" b="0" i="0" dirty="0" spc="463">
                <a:solidFill>
                  <a:srgbClr val="FFFFFF"/>
                </a:solidFill>
                <a:latin typeface="Arial" pitchFamily="0" charset="1"/>
              </a:rPr>
              <a:t>”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review the error details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89" name="Freeform 689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0" name="Freeform 690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1" name="Freeform 691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2" name="Freeform 692"/>
          <p:cNvSpPr/>
          <p:nvPr/>
        </p:nvSpPr>
        <p:spPr>
          <a:xfrm rot="0" flipH="0" flipV="0">
            <a:off x="1801876" y="1380745"/>
            <a:ext cx="1892553" cy="243839"/>
          </a:xfrm>
          <a:custGeom>
            <a:pathLst>
              <a:path w="1892553" h="243839">
                <a:moveTo>
                  <a:pt x="0" y="0"/>
                </a:moveTo>
                <a:lnTo>
                  <a:pt x="1892553" y="0"/>
                </a:lnTo>
                <a:lnTo>
                  <a:pt x="1892553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3" name="Freeform 693"/>
          <p:cNvSpPr/>
          <p:nvPr/>
        </p:nvSpPr>
        <p:spPr>
          <a:xfrm rot="0" flipH="0" flipV="0">
            <a:off x="3694429" y="1380745"/>
            <a:ext cx="6696964" cy="243839"/>
          </a:xfrm>
          <a:custGeom>
            <a:pathLst>
              <a:path w="6696964" h="243839">
                <a:moveTo>
                  <a:pt x="0" y="0"/>
                </a:moveTo>
                <a:lnTo>
                  <a:pt x="6696964" y="0"/>
                </a:lnTo>
                <a:lnTo>
                  <a:pt x="6696964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4" name="Freeform 694"/>
          <p:cNvSpPr/>
          <p:nvPr/>
        </p:nvSpPr>
        <p:spPr>
          <a:xfrm rot="0" flipH="0" flipV="0">
            <a:off x="1801876" y="1624584"/>
            <a:ext cx="1892553" cy="327533"/>
          </a:xfrm>
          <a:custGeom>
            <a:pathLst>
              <a:path w="1892553" h="327533">
                <a:moveTo>
                  <a:pt x="0" y="0"/>
                </a:moveTo>
                <a:lnTo>
                  <a:pt x="1892553" y="0"/>
                </a:lnTo>
                <a:lnTo>
                  <a:pt x="1892553" y="327533"/>
                </a:lnTo>
                <a:lnTo>
                  <a:pt x="0" y="327533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5" name="Freeform 695"/>
          <p:cNvSpPr/>
          <p:nvPr/>
        </p:nvSpPr>
        <p:spPr>
          <a:xfrm rot="0" flipH="0" flipV="0">
            <a:off x="3694429" y="1624584"/>
            <a:ext cx="6696964" cy="327533"/>
          </a:xfrm>
          <a:custGeom>
            <a:pathLst>
              <a:path w="6696964" h="327533">
                <a:moveTo>
                  <a:pt x="0" y="0"/>
                </a:moveTo>
                <a:lnTo>
                  <a:pt x="6696964" y="0"/>
                </a:lnTo>
                <a:lnTo>
                  <a:pt x="6696964" y="327533"/>
                </a:lnTo>
                <a:lnTo>
                  <a:pt x="0" y="327533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6" name="Freeform 696"/>
          <p:cNvSpPr/>
          <p:nvPr/>
        </p:nvSpPr>
        <p:spPr>
          <a:xfrm rot="0" flipH="0" flipV="0">
            <a:off x="1801876" y="1952117"/>
            <a:ext cx="1892553" cy="396240"/>
          </a:xfrm>
          <a:custGeom>
            <a:pathLst>
              <a:path w="1892553" h="396240">
                <a:moveTo>
                  <a:pt x="0" y="0"/>
                </a:moveTo>
                <a:lnTo>
                  <a:pt x="1892553" y="0"/>
                </a:lnTo>
                <a:lnTo>
                  <a:pt x="1892553" y="396240"/>
                </a:lnTo>
                <a:lnTo>
                  <a:pt x="0" y="396240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7" name="Freeform 697"/>
          <p:cNvSpPr/>
          <p:nvPr/>
        </p:nvSpPr>
        <p:spPr>
          <a:xfrm rot="0" flipH="0" flipV="0">
            <a:off x="3694429" y="1952117"/>
            <a:ext cx="6696964" cy="396240"/>
          </a:xfrm>
          <a:custGeom>
            <a:pathLst>
              <a:path w="6696964" h="396240">
                <a:moveTo>
                  <a:pt x="0" y="0"/>
                </a:moveTo>
                <a:lnTo>
                  <a:pt x="6696964" y="0"/>
                </a:lnTo>
                <a:lnTo>
                  <a:pt x="6696964" y="396240"/>
                </a:lnTo>
                <a:lnTo>
                  <a:pt x="0" y="396240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8" name="Freeform 698"/>
          <p:cNvSpPr/>
          <p:nvPr/>
        </p:nvSpPr>
        <p:spPr>
          <a:xfrm rot="0" flipH="0" flipV="0">
            <a:off x="1801876" y="2348358"/>
            <a:ext cx="1892553" cy="853440"/>
          </a:xfrm>
          <a:custGeom>
            <a:pathLst>
              <a:path w="1892553" h="853440">
                <a:moveTo>
                  <a:pt x="0" y="0"/>
                </a:moveTo>
                <a:lnTo>
                  <a:pt x="1892553" y="0"/>
                </a:lnTo>
                <a:lnTo>
                  <a:pt x="1892553" y="853440"/>
                </a:lnTo>
                <a:lnTo>
                  <a:pt x="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99" name="Freeform 699"/>
          <p:cNvSpPr/>
          <p:nvPr/>
        </p:nvSpPr>
        <p:spPr>
          <a:xfrm rot="0" flipH="0" flipV="0">
            <a:off x="3694429" y="2348358"/>
            <a:ext cx="6696964" cy="853440"/>
          </a:xfrm>
          <a:custGeom>
            <a:pathLst>
              <a:path w="6696964" h="853440">
                <a:moveTo>
                  <a:pt x="0" y="0"/>
                </a:moveTo>
                <a:lnTo>
                  <a:pt x="6696964" y="0"/>
                </a:lnTo>
                <a:lnTo>
                  <a:pt x="6696964" y="853440"/>
                </a:lnTo>
                <a:lnTo>
                  <a:pt x="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0" name="Freeform 700"/>
          <p:cNvSpPr/>
          <p:nvPr/>
        </p:nvSpPr>
        <p:spPr>
          <a:xfrm rot="0" flipH="0" flipV="0">
            <a:off x="1801876" y="3201797"/>
            <a:ext cx="1892553" cy="853440"/>
          </a:xfrm>
          <a:custGeom>
            <a:pathLst>
              <a:path w="1892553" h="853440">
                <a:moveTo>
                  <a:pt x="0" y="0"/>
                </a:moveTo>
                <a:lnTo>
                  <a:pt x="1892553" y="0"/>
                </a:lnTo>
                <a:lnTo>
                  <a:pt x="1892553" y="853440"/>
                </a:lnTo>
                <a:lnTo>
                  <a:pt x="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1" name="Freeform 701"/>
          <p:cNvSpPr/>
          <p:nvPr/>
        </p:nvSpPr>
        <p:spPr>
          <a:xfrm rot="0" flipH="0" flipV="0">
            <a:off x="3694429" y="3201797"/>
            <a:ext cx="6696964" cy="853440"/>
          </a:xfrm>
          <a:custGeom>
            <a:pathLst>
              <a:path w="6696964" h="853440">
                <a:moveTo>
                  <a:pt x="0" y="0"/>
                </a:moveTo>
                <a:lnTo>
                  <a:pt x="6696964" y="0"/>
                </a:lnTo>
                <a:lnTo>
                  <a:pt x="6696964" y="853440"/>
                </a:lnTo>
                <a:lnTo>
                  <a:pt x="0" y="853440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2" name="Freeform 702"/>
          <p:cNvSpPr/>
          <p:nvPr/>
        </p:nvSpPr>
        <p:spPr>
          <a:xfrm rot="0" flipH="0" flipV="0">
            <a:off x="1801876" y="4055237"/>
            <a:ext cx="1892553" cy="349250"/>
          </a:xfrm>
          <a:custGeom>
            <a:pathLst>
              <a:path w="1892553" h="349250">
                <a:moveTo>
                  <a:pt x="0" y="0"/>
                </a:moveTo>
                <a:lnTo>
                  <a:pt x="1892553" y="0"/>
                </a:lnTo>
                <a:lnTo>
                  <a:pt x="1892553" y="349250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3" name="Freeform 703"/>
          <p:cNvSpPr/>
          <p:nvPr/>
        </p:nvSpPr>
        <p:spPr>
          <a:xfrm rot="0" flipH="0" flipV="0">
            <a:off x="3694429" y="4055237"/>
            <a:ext cx="6696964" cy="349250"/>
          </a:xfrm>
          <a:custGeom>
            <a:pathLst>
              <a:path w="6696964" h="349250">
                <a:moveTo>
                  <a:pt x="0" y="0"/>
                </a:moveTo>
                <a:lnTo>
                  <a:pt x="6696964" y="0"/>
                </a:lnTo>
                <a:lnTo>
                  <a:pt x="6696964" y="349250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Freeform 704"/>
          <p:cNvSpPr/>
          <p:nvPr/>
        </p:nvSpPr>
        <p:spPr>
          <a:xfrm rot="0" flipH="0" flipV="0">
            <a:off x="1801876" y="4404487"/>
            <a:ext cx="1892553" cy="396241"/>
          </a:xfrm>
          <a:custGeom>
            <a:pathLst>
              <a:path w="1892553" h="396241">
                <a:moveTo>
                  <a:pt x="0" y="0"/>
                </a:moveTo>
                <a:lnTo>
                  <a:pt x="1892553" y="0"/>
                </a:lnTo>
                <a:lnTo>
                  <a:pt x="1892553" y="396241"/>
                </a:lnTo>
                <a:lnTo>
                  <a:pt x="0" y="396241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5" name="Freeform 705"/>
          <p:cNvSpPr/>
          <p:nvPr/>
        </p:nvSpPr>
        <p:spPr>
          <a:xfrm rot="0" flipH="0" flipV="0">
            <a:off x="3694429" y="4404487"/>
            <a:ext cx="6696964" cy="396241"/>
          </a:xfrm>
          <a:custGeom>
            <a:pathLst>
              <a:path w="6696964" h="396241">
                <a:moveTo>
                  <a:pt x="0" y="0"/>
                </a:moveTo>
                <a:lnTo>
                  <a:pt x="6696964" y="0"/>
                </a:lnTo>
                <a:lnTo>
                  <a:pt x="6696964" y="396241"/>
                </a:lnTo>
                <a:lnTo>
                  <a:pt x="0" y="396241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6" name="Freeform 706"/>
          <p:cNvSpPr/>
          <p:nvPr/>
        </p:nvSpPr>
        <p:spPr>
          <a:xfrm rot="0" flipH="0" flipV="0">
            <a:off x="1801876" y="4800728"/>
            <a:ext cx="1892553" cy="243839"/>
          </a:xfrm>
          <a:custGeom>
            <a:pathLst>
              <a:path w="1892553" h="243839">
                <a:moveTo>
                  <a:pt x="0" y="0"/>
                </a:moveTo>
                <a:lnTo>
                  <a:pt x="1892553" y="0"/>
                </a:lnTo>
                <a:lnTo>
                  <a:pt x="1892553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Freeform 707"/>
          <p:cNvSpPr/>
          <p:nvPr/>
        </p:nvSpPr>
        <p:spPr>
          <a:xfrm rot="0" flipH="0" flipV="0">
            <a:off x="3694429" y="4800728"/>
            <a:ext cx="6696964" cy="243839"/>
          </a:xfrm>
          <a:custGeom>
            <a:pathLst>
              <a:path w="6696964" h="243839">
                <a:moveTo>
                  <a:pt x="0" y="0"/>
                </a:moveTo>
                <a:lnTo>
                  <a:pt x="6696964" y="0"/>
                </a:lnTo>
                <a:lnTo>
                  <a:pt x="6696964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Freeform 708"/>
          <p:cNvSpPr/>
          <p:nvPr/>
        </p:nvSpPr>
        <p:spPr>
          <a:xfrm rot="0" flipH="0" flipV="0">
            <a:off x="1801876" y="5044567"/>
            <a:ext cx="1892553" cy="243841"/>
          </a:xfrm>
          <a:custGeom>
            <a:pathLst>
              <a:path w="1892553" h="243841">
                <a:moveTo>
                  <a:pt x="0" y="0"/>
                </a:moveTo>
                <a:lnTo>
                  <a:pt x="1892553" y="0"/>
                </a:lnTo>
                <a:lnTo>
                  <a:pt x="1892553" y="243841"/>
                </a:lnTo>
                <a:lnTo>
                  <a:pt x="0" y="243841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Freeform 709"/>
          <p:cNvSpPr/>
          <p:nvPr/>
        </p:nvSpPr>
        <p:spPr>
          <a:xfrm rot="0" flipH="0" flipV="0">
            <a:off x="3694429" y="5044567"/>
            <a:ext cx="6696964" cy="243841"/>
          </a:xfrm>
          <a:custGeom>
            <a:pathLst>
              <a:path w="6696964" h="243841">
                <a:moveTo>
                  <a:pt x="0" y="0"/>
                </a:moveTo>
                <a:lnTo>
                  <a:pt x="6696964" y="0"/>
                </a:lnTo>
                <a:lnTo>
                  <a:pt x="6696964" y="243841"/>
                </a:lnTo>
                <a:lnTo>
                  <a:pt x="0" y="243841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Freeform 710"/>
          <p:cNvSpPr/>
          <p:nvPr/>
        </p:nvSpPr>
        <p:spPr>
          <a:xfrm rot="0" flipH="0" flipV="0">
            <a:off x="1801876" y="5288408"/>
            <a:ext cx="1892553" cy="243839"/>
          </a:xfrm>
          <a:custGeom>
            <a:pathLst>
              <a:path w="1892553" h="243839">
                <a:moveTo>
                  <a:pt x="0" y="0"/>
                </a:moveTo>
                <a:lnTo>
                  <a:pt x="1892553" y="0"/>
                </a:lnTo>
                <a:lnTo>
                  <a:pt x="1892553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Freeform 711"/>
          <p:cNvSpPr/>
          <p:nvPr/>
        </p:nvSpPr>
        <p:spPr>
          <a:xfrm rot="0" flipH="0" flipV="0">
            <a:off x="3694429" y="5288408"/>
            <a:ext cx="6696964" cy="243839"/>
          </a:xfrm>
          <a:custGeom>
            <a:pathLst>
              <a:path w="6696964" h="243839">
                <a:moveTo>
                  <a:pt x="0" y="0"/>
                </a:moveTo>
                <a:lnTo>
                  <a:pt x="6696964" y="0"/>
                </a:lnTo>
                <a:lnTo>
                  <a:pt x="6696964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Freeform 712"/>
          <p:cNvSpPr/>
          <p:nvPr/>
        </p:nvSpPr>
        <p:spPr>
          <a:xfrm rot="0" flipH="0" flipV="0">
            <a:off x="1801876" y="5532247"/>
            <a:ext cx="1892553" cy="396240"/>
          </a:xfrm>
          <a:custGeom>
            <a:pathLst>
              <a:path w="1892553" h="396240">
                <a:moveTo>
                  <a:pt x="0" y="0"/>
                </a:moveTo>
                <a:lnTo>
                  <a:pt x="1892553" y="0"/>
                </a:lnTo>
                <a:lnTo>
                  <a:pt x="1892553" y="396240"/>
                </a:lnTo>
                <a:lnTo>
                  <a:pt x="0" y="396240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Freeform 713"/>
          <p:cNvSpPr/>
          <p:nvPr/>
        </p:nvSpPr>
        <p:spPr>
          <a:xfrm rot="0" flipH="0" flipV="0">
            <a:off x="3694429" y="5532247"/>
            <a:ext cx="6696964" cy="396240"/>
          </a:xfrm>
          <a:custGeom>
            <a:pathLst>
              <a:path w="6696964" h="396240">
                <a:moveTo>
                  <a:pt x="0" y="0"/>
                </a:moveTo>
                <a:lnTo>
                  <a:pt x="6696964" y="0"/>
                </a:lnTo>
                <a:lnTo>
                  <a:pt x="6696964" y="396240"/>
                </a:lnTo>
                <a:lnTo>
                  <a:pt x="0" y="396240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Freeform 714"/>
          <p:cNvSpPr/>
          <p:nvPr/>
        </p:nvSpPr>
        <p:spPr>
          <a:xfrm rot="0" flipH="0" flipV="0">
            <a:off x="1801876" y="5928487"/>
            <a:ext cx="1892553" cy="243841"/>
          </a:xfrm>
          <a:custGeom>
            <a:pathLst>
              <a:path w="1892553" h="243841">
                <a:moveTo>
                  <a:pt x="0" y="0"/>
                </a:moveTo>
                <a:lnTo>
                  <a:pt x="1892553" y="0"/>
                </a:lnTo>
                <a:lnTo>
                  <a:pt x="1892553" y="243841"/>
                </a:lnTo>
                <a:lnTo>
                  <a:pt x="0" y="243841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5" name="Freeform 715"/>
          <p:cNvSpPr/>
          <p:nvPr/>
        </p:nvSpPr>
        <p:spPr>
          <a:xfrm rot="0" flipH="0" flipV="0">
            <a:off x="3694429" y="5928487"/>
            <a:ext cx="6696964" cy="243841"/>
          </a:xfrm>
          <a:custGeom>
            <a:pathLst>
              <a:path w="6696964" h="243841">
                <a:moveTo>
                  <a:pt x="0" y="0"/>
                </a:moveTo>
                <a:lnTo>
                  <a:pt x="6696964" y="0"/>
                </a:lnTo>
                <a:lnTo>
                  <a:pt x="6696964" y="243841"/>
                </a:lnTo>
                <a:lnTo>
                  <a:pt x="0" y="243841"/>
                </a:lnTo>
                <a:lnTo>
                  <a:pt x="0" y="0"/>
                </a:lnTo>
                <a:close/>
              </a:path>
            </a:pathLst>
          </a:custGeom>
          <a:solidFill>
            <a:srgbClr val="F9E2CB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6" name="Freeform 716"/>
          <p:cNvSpPr/>
          <p:nvPr/>
        </p:nvSpPr>
        <p:spPr>
          <a:xfrm rot="0" flipH="0" flipV="0">
            <a:off x="1801876" y="6172328"/>
            <a:ext cx="1892553" cy="243839"/>
          </a:xfrm>
          <a:custGeom>
            <a:pathLst>
              <a:path w="1892553" h="243839">
                <a:moveTo>
                  <a:pt x="0" y="0"/>
                </a:moveTo>
                <a:lnTo>
                  <a:pt x="1892553" y="0"/>
                </a:lnTo>
                <a:lnTo>
                  <a:pt x="1892553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7" name="Freeform 717"/>
          <p:cNvSpPr/>
          <p:nvPr/>
        </p:nvSpPr>
        <p:spPr>
          <a:xfrm rot="0" flipH="0" flipV="0">
            <a:off x="3694429" y="6172328"/>
            <a:ext cx="6696964" cy="243839"/>
          </a:xfrm>
          <a:custGeom>
            <a:pathLst>
              <a:path w="6696964" h="243839">
                <a:moveTo>
                  <a:pt x="0" y="0"/>
                </a:moveTo>
                <a:lnTo>
                  <a:pt x="6696964" y="0"/>
                </a:lnTo>
                <a:lnTo>
                  <a:pt x="6696964" y="243839"/>
                </a:lnTo>
                <a:lnTo>
                  <a:pt x="0" y="243839"/>
                </a:lnTo>
                <a:lnTo>
                  <a:pt x="0" y="0"/>
                </a:lnTo>
                <a:close/>
              </a:path>
            </a:pathLst>
          </a:custGeom>
          <a:solidFill>
            <a:srgbClr val="FCF1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8" name="Freeform 718"/>
          <p:cNvSpPr/>
          <p:nvPr/>
        </p:nvSpPr>
        <p:spPr>
          <a:xfrm rot="0" flipH="0" flipV="0">
            <a:off x="3694429" y="1374395"/>
            <a:ext cx="0" cy="5048122"/>
          </a:xfrm>
          <a:custGeom>
            <a:pathLst>
              <a:path w="0" h="5048122">
                <a:moveTo>
                  <a:pt x="0" y="0"/>
                </a:moveTo>
                <a:lnTo>
                  <a:pt x="0" y="5048122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9" name="Freeform 719"/>
          <p:cNvSpPr/>
          <p:nvPr/>
        </p:nvSpPr>
        <p:spPr>
          <a:xfrm rot="0" flipH="0" flipV="0">
            <a:off x="1795526" y="1624584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0" name="Freeform 720"/>
          <p:cNvSpPr/>
          <p:nvPr/>
        </p:nvSpPr>
        <p:spPr>
          <a:xfrm rot="0" flipH="0" flipV="0">
            <a:off x="1795526" y="195211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1" name="Freeform 721"/>
          <p:cNvSpPr/>
          <p:nvPr/>
        </p:nvSpPr>
        <p:spPr>
          <a:xfrm rot="0" flipH="0" flipV="0">
            <a:off x="1795526" y="2348358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2" name="Freeform 722"/>
          <p:cNvSpPr/>
          <p:nvPr/>
        </p:nvSpPr>
        <p:spPr>
          <a:xfrm rot="0" flipH="0" flipV="0">
            <a:off x="1795526" y="320179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3" name="Freeform 723"/>
          <p:cNvSpPr/>
          <p:nvPr/>
        </p:nvSpPr>
        <p:spPr>
          <a:xfrm rot="0" flipH="0" flipV="0">
            <a:off x="1795526" y="405523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4" name="Freeform 724"/>
          <p:cNvSpPr/>
          <p:nvPr/>
        </p:nvSpPr>
        <p:spPr>
          <a:xfrm rot="0" flipH="0" flipV="0">
            <a:off x="1795526" y="440448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5" name="Freeform 725"/>
          <p:cNvSpPr/>
          <p:nvPr/>
        </p:nvSpPr>
        <p:spPr>
          <a:xfrm rot="0" flipH="0" flipV="0">
            <a:off x="1795526" y="4800728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6" name="Freeform 726"/>
          <p:cNvSpPr/>
          <p:nvPr/>
        </p:nvSpPr>
        <p:spPr>
          <a:xfrm rot="0" flipH="0" flipV="0">
            <a:off x="1795526" y="504456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7" name="Freeform 727"/>
          <p:cNvSpPr/>
          <p:nvPr/>
        </p:nvSpPr>
        <p:spPr>
          <a:xfrm rot="0" flipH="0" flipV="0">
            <a:off x="1795526" y="5288408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8" name="Freeform 728"/>
          <p:cNvSpPr/>
          <p:nvPr/>
        </p:nvSpPr>
        <p:spPr>
          <a:xfrm rot="0" flipH="0" flipV="0">
            <a:off x="1795526" y="553224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29" name="Freeform 729"/>
          <p:cNvSpPr/>
          <p:nvPr/>
        </p:nvSpPr>
        <p:spPr>
          <a:xfrm rot="0" flipH="0" flipV="0">
            <a:off x="1795526" y="592848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0" name="Freeform 730"/>
          <p:cNvSpPr/>
          <p:nvPr/>
        </p:nvSpPr>
        <p:spPr>
          <a:xfrm rot="0" flipH="0" flipV="0">
            <a:off x="1795526" y="6172328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1" name="Freeform 731"/>
          <p:cNvSpPr/>
          <p:nvPr/>
        </p:nvSpPr>
        <p:spPr>
          <a:xfrm rot="0" flipH="0" flipV="0">
            <a:off x="1801876" y="1374395"/>
            <a:ext cx="0" cy="5048122"/>
          </a:xfrm>
          <a:custGeom>
            <a:pathLst>
              <a:path w="0" h="5048122">
                <a:moveTo>
                  <a:pt x="0" y="0"/>
                </a:moveTo>
                <a:lnTo>
                  <a:pt x="0" y="5048122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2" name="Freeform 732"/>
          <p:cNvSpPr/>
          <p:nvPr/>
        </p:nvSpPr>
        <p:spPr>
          <a:xfrm rot="0" flipH="0" flipV="0">
            <a:off x="10391393" y="1374395"/>
            <a:ext cx="0" cy="5048122"/>
          </a:xfrm>
          <a:custGeom>
            <a:pathLst>
              <a:path w="0" h="5048122">
                <a:moveTo>
                  <a:pt x="0" y="0"/>
                </a:moveTo>
                <a:lnTo>
                  <a:pt x="0" y="5048122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3" name="Freeform 733"/>
          <p:cNvSpPr/>
          <p:nvPr/>
        </p:nvSpPr>
        <p:spPr>
          <a:xfrm rot="0" flipH="0" flipV="0">
            <a:off x="1795526" y="1380745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4" name="Freeform 734"/>
          <p:cNvSpPr/>
          <p:nvPr/>
        </p:nvSpPr>
        <p:spPr>
          <a:xfrm rot="0" flipH="0" flipV="0">
            <a:off x="1795526" y="6416167"/>
            <a:ext cx="8602217" cy="0"/>
          </a:xfrm>
          <a:custGeom>
            <a:pathLst>
              <a:path w="8602217" h="0">
                <a:moveTo>
                  <a:pt x="0" y="0"/>
                </a:moveTo>
                <a:lnTo>
                  <a:pt x="8602217" y="0"/>
                </a:lnTo>
              </a:path>
            </a:pathLst>
          </a:custGeom>
          <a:noFill/>
          <a:ln w="127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5" name="Rectangle 735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39</a:t>
            </a:r>
          </a:p>
        </p:txBody>
      </p:sp>
      <p:sp>
        <p:nvSpPr>
          <p:cNvPr id="736" name="Rectangle 736"/>
          <p:cNvSpPr/>
          <p:nvPr/>
        </p:nvSpPr>
        <p:spPr>
          <a:xfrm rot="0" flipH="0" flipV="0">
            <a:off x="324002" y="501485"/>
            <a:ext cx="4685551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Catalog Statuses</a:t>
            </a:r>
          </a:p>
        </p:txBody>
      </p:sp>
      <p:sp>
        <p:nvSpPr>
          <p:cNvPr id="737" name="Rectangle 737"/>
          <p:cNvSpPr/>
          <p:nvPr/>
        </p:nvSpPr>
        <p:spPr>
          <a:xfrm rot="0" flipH="0" flipV="0">
            <a:off x="1893442" y="1431513"/>
            <a:ext cx="2477201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FFFFFF"/>
                </a:solidFill>
                <a:latin typeface="Arial" pitchFamily="0" charset="1"/>
              </a:rPr>
              <a:t>Catalog Status	Definition</a:t>
            </a:r>
          </a:p>
        </p:txBody>
      </p:sp>
      <p:sp>
        <p:nvSpPr>
          <p:cNvPr id="738" name="Rectangle 738"/>
          <p:cNvSpPr/>
          <p:nvPr/>
        </p:nvSpPr>
        <p:spPr>
          <a:xfrm rot="0" flipH="0" flipV="0">
            <a:off x="1893442" y="1717517"/>
            <a:ext cx="8314376" cy="50716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000000"/>
                </a:solidFill>
                <a:latin typeface="Arial" pitchFamily="0" charset="1"/>
              </a:rPr>
              <a:t>Validating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Catalog is in the process</a:t>
            </a:r>
            <a:r>
              <a:rPr lang="en-US" sz="996" baseline="0" b="0" i="0" dirty="0" spc="-25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of being validated against Ariba Network high-level s</a:t>
            </a:r>
            <a:r>
              <a:rPr lang="en-US" sz="996" baseline="0" b="0" i="0" dirty="0" spc="-21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ntacti</a:t>
            </a:r>
            <a:r>
              <a:rPr lang="en-US" sz="996" baseline="0" b="0" i="0" dirty="0" spc="292">
                <a:solidFill>
                  <a:srgbClr val="000000"/>
                </a:solidFill>
                <a:latin typeface="Arial" pitchFamily="0" charset="1"/>
              </a:rPr>
              <a:t>c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and semantic va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l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idations.</a:t>
            </a:r>
          </a:p>
          <a:p>
            <a:pPr marL="0">
              <a:lnSpc>
                <a:spcPts val="2848"/>
              </a:lnSpc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000000"/>
                </a:solidFill>
                <a:latin typeface="Arial" pitchFamily="0" charset="1"/>
              </a:rPr>
              <a:t>Published	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The catalog</a:t>
            </a:r>
            <a:r>
              <a:rPr lang="en-US" sz="1509" baseline="6024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has been published to customer</a:t>
            </a:r>
            <a:r>
              <a:rPr lang="en-US" sz="1509" baseline="60240" b="0" i="0" dirty="0" spc="266">
                <a:solidFill>
                  <a:srgbClr val="000000"/>
                </a:solidFill>
                <a:latin typeface="Arial" pitchFamily="0" charset="1"/>
              </a:rPr>
              <a:t>s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application manuall</a:t>
            </a:r>
            <a:r>
              <a:rPr lang="en-US" sz="1509" baseline="60240" b="0" i="0" dirty="0" spc="-29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 loading catalogs. Ariba Network sends an email</a:t>
            </a:r>
          </a:p>
        </p:txBody>
      </p:sp>
      <p:sp>
        <p:nvSpPr>
          <p:cNvPr id="739" name="Rectangle 739"/>
          <p:cNvSpPr/>
          <p:nvPr/>
        </p:nvSpPr>
        <p:spPr>
          <a:xfrm rot="0" flipH="0" flipV="0">
            <a:off x="3786251" y="2155413"/>
            <a:ext cx="4672740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notification to </a:t>
            </a:r>
            <a:r>
              <a:rPr lang="en-US" sz="996" baseline="0" b="0" i="0" dirty="0" spc="-40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our customer</a:t>
            </a:r>
            <a:r>
              <a:rPr lang="en-US" sz="996" baseline="0" b="0" i="0" dirty="0" spc="-30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informing them </a:t>
            </a:r>
            <a:r>
              <a:rPr lang="en-US" sz="996" baseline="0" b="0" i="0" dirty="0" spc="-41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our compan</a:t>
            </a:r>
            <a:r>
              <a:rPr lang="en-US" sz="996" baseline="0" b="0" i="0" dirty="0" spc="-30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has published a catalog.</a:t>
            </a:r>
          </a:p>
        </p:txBody>
      </p:sp>
      <p:sp>
        <p:nvSpPr>
          <p:cNvPr id="740" name="Rectangle 740"/>
          <p:cNvSpPr/>
          <p:nvPr/>
        </p:nvSpPr>
        <p:spPr>
          <a:xfrm rot="0" flipH="0" flipV="0">
            <a:off x="1893442" y="2628234"/>
            <a:ext cx="1445044" cy="2978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# Error</a:t>
            </a:r>
            <a:r>
              <a:rPr lang="en-US" sz="996" baseline="0" b="1" i="0" dirty="0" spc="-16">
                <a:solidFill>
                  <a:srgbClr val="FF0000"/>
                </a:solidFill>
                <a:latin typeface="Arial" pitchFamily="0" charset="1"/>
              </a:rPr>
              <a:t>s</a:t>
            </a:r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 Found by </a:t>
            </a:r>
            <a:r>
              <a:rPr lang="en-US" sz="996" baseline="0" b="1" i="0" dirty="0" spc="-25">
                <a:solidFill>
                  <a:srgbClr val="FF0000"/>
                </a:solidFill>
                <a:latin typeface="Arial" pitchFamily="0" charset="1"/>
              </a:rPr>
              <a:t>A</a:t>
            </a:r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riba</a:t>
            </a:r>
          </a:p>
          <a:p>
            <a:pPr marL="0">
              <a:lnSpc>
                <a:spcPts val="1200"/>
              </a:lnSpc>
            </a:pPr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Network</a:t>
            </a:r>
          </a:p>
        </p:txBody>
      </p:sp>
      <p:sp>
        <p:nvSpPr>
          <p:cNvPr id="741" name="Rectangle 741"/>
          <p:cNvSpPr/>
          <p:nvPr/>
        </p:nvSpPr>
        <p:spPr>
          <a:xfrm rot="0" flipH="0" flipV="0">
            <a:off x="3786251" y="2399253"/>
            <a:ext cx="6435704" cy="755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catalog failed during Ariba Network high-level validation. Arib</a:t>
            </a:r>
            <a:r>
              <a:rPr lang="en-US" sz="996" baseline="0" b="0" i="0" dirty="0" spc="294">
                <a:solidFill>
                  <a:srgbClr val="000000"/>
                </a:solidFill>
                <a:latin typeface="Arial" pitchFamily="0" charset="1"/>
              </a:rPr>
              <a:t>a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Netw</a:t>
            </a:r>
            <a:r>
              <a:rPr lang="en-US" sz="996" baseline="0" b="0" i="0" dirty="0" spc="-15">
                <a:solidFill>
                  <a:srgbClr val="000000"/>
                </a:solidFill>
                <a:latin typeface="Arial" pitchFamily="0" charset="1"/>
              </a:rPr>
              <a:t>o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rk checks</a:t>
            </a:r>
            <a:r>
              <a:rPr lang="en-US" sz="996" baseline="0" b="0" i="0" dirty="0" spc="-31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catalog for s</a:t>
            </a:r>
            <a:r>
              <a:rPr lang="en-US" sz="996" baseline="0" b="0" i="0" dirty="0" spc="-31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ntactic and</a:t>
            </a:r>
          </a:p>
          <a:p>
            <a:pPr marL="0">
              <a:lnSpc>
                <a:spcPts val="1200"/>
              </a:lnSpc>
            </a:pP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semantic</a:t>
            </a:r>
            <a:r>
              <a:rPr lang="en-US" sz="998" baseline="0" b="0" i="0" dirty="0" spc="-20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errors. The</a:t>
            </a:r>
            <a:r>
              <a:rPr lang="en-US" sz="998" baseline="0" b="0" i="0" dirty="0" spc="-25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network wil</a:t>
            </a:r>
            <a:r>
              <a:rPr lang="en-US" sz="998" baseline="0" b="0" i="0" dirty="0" spc="-19">
                <a:solidFill>
                  <a:srgbClr val="000000"/>
                </a:solidFill>
                <a:latin typeface="Arial" pitchFamily="0" charset="1"/>
              </a:rPr>
              <a:t>l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 also conduct</a:t>
            </a:r>
            <a:r>
              <a:rPr lang="en-US" sz="998" baseline="0" b="0" i="0" dirty="0" spc="-24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a high-le</a:t>
            </a:r>
            <a:r>
              <a:rPr lang="en-US" sz="998" baseline="0" b="0" i="0" dirty="0" spc="-16">
                <a:solidFill>
                  <a:srgbClr val="000000"/>
                </a:solidFill>
                <a:latin typeface="Arial" pitchFamily="0" charset="1"/>
              </a:rPr>
              <a:t>v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el valid</a:t>
            </a:r>
            <a:r>
              <a:rPr lang="en-US" sz="998" baseline="0" b="0" i="0" dirty="0" spc="-15">
                <a:solidFill>
                  <a:srgbClr val="000000"/>
                </a:solidFill>
                <a:latin typeface="Arial" pitchFamily="0" charset="1"/>
              </a:rPr>
              <a:t>a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tion of</a:t>
            </a:r>
            <a:r>
              <a:rPr lang="en-US" sz="998" baseline="0" b="0" i="0" dirty="0" spc="-26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UNSP</a:t>
            </a:r>
            <a:r>
              <a:rPr lang="en-US" sz="998" baseline="0" b="0" i="0" dirty="0" spc="-15">
                <a:solidFill>
                  <a:srgbClr val="000000"/>
                </a:solidFill>
                <a:latin typeface="Arial" pitchFamily="0" charset="1"/>
              </a:rPr>
              <a:t>S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C and Un</a:t>
            </a:r>
            <a:r>
              <a:rPr lang="en-US" sz="998" baseline="0" b="0" i="0" dirty="0" spc="-18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ts of Measure cod</a:t>
            </a:r>
            <a:r>
              <a:rPr lang="en-US" sz="998" baseline="0" b="0" i="0" dirty="0" spc="-16">
                <a:solidFill>
                  <a:srgbClr val="000000"/>
                </a:solidFill>
                <a:latin typeface="Arial" pitchFamily="0" charset="1"/>
              </a:rPr>
              <a:t>e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s,</a:t>
            </a:r>
            <a:r>
              <a:rPr lang="en-US" sz="998" baseline="0" b="0" i="0" dirty="0" spc="-22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and</a:t>
            </a:r>
          </a:p>
          <a:p>
            <a:pPr marL="0">
              <a:lnSpc>
                <a:spcPts val="1202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checks</a:t>
            </a:r>
            <a:r>
              <a:rPr lang="en-US" sz="996" baseline="0" b="0" i="0" dirty="0" spc="-29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for </a:t>
            </a:r>
            <a:r>
              <a:rPr lang="en-US" sz="996" baseline="0" b="0" i="0" dirty="0" spc="-29">
                <a:solidFill>
                  <a:srgbClr val="000000"/>
                </a:solidFill>
                <a:latin typeface="Arial" pitchFamily="0" charset="1"/>
              </a:rPr>
              <a:t>z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ero price values. These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errors must be</a:t>
            </a:r>
            <a:r>
              <a:rPr lang="en-US" sz="996" baseline="0" b="0" i="0" dirty="0" spc="-2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corrected first before the catalog  can begin customer-specific</a:t>
            </a:r>
          </a:p>
          <a:p>
            <a:pPr marL="0">
              <a:lnSpc>
                <a:spcPts val="1200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validation rules. To 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v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iew details of the error, click the  “# Validation Errors Found b</a:t>
            </a:r>
            <a:r>
              <a:rPr lang="en-US" sz="996" baseline="0" b="0" i="0" dirty="0" spc="-41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Ariba Network” link for</a:t>
            </a:r>
            <a:r>
              <a:rPr lang="en-US" sz="996" baseline="0" b="0" i="0" dirty="0" spc="-25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this</a:t>
            </a:r>
          </a:p>
          <a:p>
            <a:pPr marL="0">
              <a:lnSpc>
                <a:spcPts val="1200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catalog on the catalog dashboard and v</a:t>
            </a:r>
            <a:r>
              <a:rPr lang="en-US" sz="996" baseline="0" b="0" i="0" dirty="0" spc="-19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ew details of the</a:t>
            </a:r>
            <a:r>
              <a:rPr lang="en-US" sz="996" baseline="0" b="0" i="0" dirty="0" spc="-22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error message</a:t>
            </a:r>
            <a:r>
              <a:rPr lang="en-US" sz="996" baseline="0" b="0" i="0" dirty="0" spc="-24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within </a:t>
            </a:r>
            <a:r>
              <a:rPr lang="en-US" sz="996" baseline="0" b="0" i="0" dirty="0" spc="-19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our Ariba Network account.</a:t>
            </a:r>
          </a:p>
        </p:txBody>
      </p:sp>
      <p:sp>
        <p:nvSpPr>
          <p:cNvPr id="742" name="Rectangle 742"/>
          <p:cNvSpPr/>
          <p:nvPr/>
        </p:nvSpPr>
        <p:spPr>
          <a:xfrm rot="0" flipH="0" flipV="0">
            <a:off x="1893442" y="3481674"/>
            <a:ext cx="1546364" cy="2978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# Validation Errors Found</a:t>
            </a:r>
          </a:p>
          <a:p>
            <a:pPr marL="0">
              <a:lnSpc>
                <a:spcPts val="1200"/>
              </a:lnSpc>
            </a:pPr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by Customer</a:t>
            </a:r>
          </a:p>
        </p:txBody>
      </p:sp>
      <p:sp>
        <p:nvSpPr>
          <p:cNvPr id="743" name="Rectangle 743"/>
          <p:cNvSpPr/>
          <p:nvPr/>
        </p:nvSpPr>
        <p:spPr>
          <a:xfrm rot="0" flipH="0" flipV="0">
            <a:off x="3786251" y="3253074"/>
            <a:ext cx="6486636" cy="7550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</a:t>
            </a:r>
            <a:r>
              <a:rPr lang="en-US" sz="996" baseline="0" b="0" i="0" dirty="0" spc="260">
                <a:solidFill>
                  <a:srgbClr val="000000"/>
                </a:solidFill>
                <a:latin typeface="Arial" pitchFamily="0" charset="1"/>
              </a:rPr>
              <a:t>g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failed during validation of customer-specific rules in the 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S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AP Ariba Procurement.</a:t>
            </a:r>
            <a:r>
              <a:rPr lang="en-US" sz="996" baseline="0" b="0" i="0" dirty="0" spc="-26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During valid</a:t>
            </a:r>
            <a:r>
              <a:rPr lang="en-US" sz="996" baseline="0" b="0" i="0" dirty="0" spc="-16">
                <a:solidFill>
                  <a:srgbClr val="000000"/>
                </a:solidFill>
                <a:latin typeface="Arial" pitchFamily="0" charset="1"/>
              </a:rPr>
              <a:t>a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tion, the</a:t>
            </a:r>
          </a:p>
          <a:p>
            <a:pPr marL="0">
              <a:lnSpc>
                <a:spcPts val="1200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SAP Ariba Procurement</a:t>
            </a:r>
            <a:r>
              <a:rPr lang="en-US" sz="996" baseline="0" b="0" i="0" dirty="0" spc="-23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validates the catalog against customer-specific</a:t>
            </a:r>
            <a:r>
              <a:rPr lang="en-US" sz="996" baseline="0" b="0" i="0" dirty="0" spc="-22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val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dation rules. The</a:t>
            </a:r>
            <a:r>
              <a:rPr lang="en-US" sz="996" baseline="0" b="0" i="0" dirty="0" spc="-28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catalog d</a:t>
            </a:r>
            <a:r>
              <a:rPr lang="en-US" sz="996" baseline="0" b="0" i="0" dirty="0" spc="-15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d not meet</a:t>
            </a:r>
          </a:p>
          <a:p>
            <a:pPr marL="0">
              <a:lnSpc>
                <a:spcPts val="1200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customer’s catalog rules and validation failed. To v</a:t>
            </a:r>
            <a:r>
              <a:rPr lang="en-US" sz="996" baseline="0" b="0" i="0" dirty="0" spc="-19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ew details of the</a:t>
            </a:r>
            <a:r>
              <a:rPr lang="en-US" sz="996" baseline="0" b="0" i="0" dirty="0" spc="-22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error, click the “# Validation Errors Found by</a:t>
            </a:r>
          </a:p>
          <a:p>
            <a:pPr marL="0">
              <a:lnSpc>
                <a:spcPts val="1200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Customer” l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nk for this catalog on the catalog dashboard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and 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v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iew details of the error message</a:t>
            </a:r>
            <a:r>
              <a:rPr lang="en-US" sz="996" baseline="0" b="0" i="0" dirty="0" spc="-3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b</a:t>
            </a:r>
            <a:r>
              <a:rPr lang="en-US" sz="996" baseline="0" b="0" i="0" dirty="0" spc="-30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punching in to the</a:t>
            </a:r>
          </a:p>
          <a:p>
            <a:pPr marL="0">
              <a:lnSpc>
                <a:spcPts val="1200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SAP Ariba </a:t>
            </a:r>
            <a:r>
              <a:rPr lang="en-US" sz="996" baseline="0" b="0" i="0" dirty="0" spc="-16">
                <a:solidFill>
                  <a:srgbClr val="000000"/>
                </a:solidFill>
                <a:latin typeface="Arial" pitchFamily="0" charset="1"/>
              </a:rPr>
              <a:t>P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rocurement.</a:t>
            </a:r>
          </a:p>
        </p:txBody>
      </p:sp>
      <p:sp>
        <p:nvSpPr>
          <p:cNvPr id="744" name="Rectangle 744"/>
          <p:cNvSpPr/>
          <p:nvPr/>
        </p:nvSpPr>
        <p:spPr>
          <a:xfrm rot="0" flipH="0" flipV="0">
            <a:off x="1893442" y="4159473"/>
            <a:ext cx="7123624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000000"/>
                </a:solidFill>
                <a:latin typeface="Arial" pitchFamily="0" charset="1"/>
              </a:rPr>
              <a:t>Pending Buyer Validation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</a:t>
            </a:r>
            <a:r>
              <a:rPr lang="en-US" sz="996" baseline="0" b="0" i="0" dirty="0" spc="260">
                <a:solidFill>
                  <a:srgbClr val="000000"/>
                </a:solidFill>
                <a:latin typeface="Arial" pitchFamily="0" charset="1"/>
              </a:rPr>
              <a:t>g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is uploaded</a:t>
            </a:r>
            <a:r>
              <a:rPr lang="en-US" sz="996" baseline="0" b="0" i="0" dirty="0" spc="-19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successfull</a:t>
            </a:r>
            <a:r>
              <a:rPr lang="en-US" sz="996" baseline="0" b="0" i="0" dirty="0" spc="-42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in the SA</a:t>
            </a:r>
            <a:r>
              <a:rPr lang="en-US" sz="996" baseline="0" b="0" i="0" dirty="0" spc="-15">
                <a:solidFill>
                  <a:srgbClr val="000000"/>
                </a:solidFill>
                <a:latin typeface="Arial" pitchFamily="0" charset="1"/>
              </a:rPr>
              <a:t>P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Ariba Procurement</a:t>
            </a:r>
            <a:r>
              <a:rPr lang="en-US" sz="996" baseline="0" b="0" i="0" dirty="0" spc="-30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and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is pending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val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i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dation.</a:t>
            </a:r>
          </a:p>
        </p:txBody>
      </p:sp>
      <p:sp>
        <p:nvSpPr>
          <p:cNvPr id="745" name="Rectangle 745"/>
          <p:cNvSpPr/>
          <p:nvPr/>
        </p:nvSpPr>
        <p:spPr>
          <a:xfrm rot="0" flipH="0" flipV="0">
            <a:off x="1893442" y="4532345"/>
            <a:ext cx="8338396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00B050"/>
                </a:solidFill>
                <a:latin typeface="Arial" pitchFamily="0" charset="1"/>
              </a:rPr>
              <a:t>Validate</a:t>
            </a:r>
            <a:r>
              <a:rPr lang="en-US" sz="996" baseline="0" b="1" i="0" dirty="0" spc="283">
                <a:solidFill>
                  <a:srgbClr val="00B050"/>
                </a:solidFill>
                <a:latin typeface="Arial" pitchFamily="0" charset="1"/>
              </a:rPr>
              <a:t>d</a:t>
            </a:r>
            <a:r>
              <a:rPr lang="en-US" sz="996" baseline="0" b="1" i="0" dirty="0" spc="0">
                <a:solidFill>
                  <a:srgbClr val="00B050"/>
                </a:solidFill>
                <a:latin typeface="Arial" pitchFamily="0" charset="1"/>
              </a:rPr>
              <a:t>by Customer	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The catalog</a:t>
            </a:r>
            <a:r>
              <a:rPr lang="en-US" sz="1509" baseline="6024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is successfull</a:t>
            </a:r>
            <a:r>
              <a:rPr lang="en-US" sz="1509" baseline="60240" b="0" i="0" dirty="0" spc="-27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 uploaded in the SAP Ariba Procurement,</a:t>
            </a:r>
            <a:r>
              <a:rPr lang="en-US" sz="1509" baseline="60240" b="0" i="0" dirty="0" spc="-24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passing </a:t>
            </a:r>
            <a:r>
              <a:rPr lang="en-US" sz="1509" baseline="60240" b="0" i="0" dirty="0" spc="-20">
                <a:solidFill>
                  <a:srgbClr val="000000"/>
                </a:solidFill>
                <a:latin typeface="Arial" pitchFamily="0" charset="1"/>
              </a:rPr>
              <a:t>v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alidation, but not </a:t>
            </a:r>
            <a:r>
              <a:rPr lang="en-US" sz="1509" baseline="60240" b="0" i="0" dirty="0" spc="-37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et approved b</a:t>
            </a:r>
            <a:r>
              <a:rPr lang="en-US" sz="1509" baseline="60240" b="0" i="0" dirty="0" spc="-25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1509" baseline="60240" b="0" i="0" dirty="0" spc="0">
                <a:solidFill>
                  <a:srgbClr val="000000"/>
                </a:solidFill>
                <a:latin typeface="Arial" pitchFamily="0" charset="1"/>
              </a:rPr>
              <a:t> the</a:t>
            </a:r>
          </a:p>
        </p:txBody>
      </p:sp>
      <p:sp>
        <p:nvSpPr>
          <p:cNvPr id="746" name="Rectangle 746"/>
          <p:cNvSpPr/>
          <p:nvPr/>
        </p:nvSpPr>
        <p:spPr>
          <a:xfrm rot="0" flipH="0" flipV="0">
            <a:off x="3786251" y="4608545"/>
            <a:ext cx="559094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customer.</a:t>
            </a:r>
          </a:p>
        </p:txBody>
      </p:sp>
      <p:sp>
        <p:nvSpPr>
          <p:cNvPr id="747" name="Rectangle 747"/>
          <p:cNvSpPr/>
          <p:nvPr/>
        </p:nvSpPr>
        <p:spPr>
          <a:xfrm rot="0" flipH="0" flipV="0">
            <a:off x="1893442" y="4852385"/>
            <a:ext cx="6226171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-36">
                <a:solidFill>
                  <a:srgbClr val="00B050"/>
                </a:solidFill>
                <a:latin typeface="Arial" pitchFamily="0" charset="1"/>
              </a:rPr>
              <a:t>A</a:t>
            </a:r>
            <a:r>
              <a:rPr lang="en-US" sz="996" baseline="0" b="1" i="0" dirty="0" spc="0">
                <a:solidFill>
                  <a:srgbClr val="00B050"/>
                </a:solidFill>
                <a:latin typeface="Arial" pitchFamily="0" charset="1"/>
              </a:rPr>
              <a:t>pproved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catalog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has been approved b</a:t>
            </a:r>
            <a:r>
              <a:rPr lang="en-US" sz="996" baseline="0" b="0" i="0" dirty="0" spc="-37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the customer</a:t>
            </a:r>
            <a:r>
              <a:rPr lang="en-US" sz="996" baseline="0" b="0" i="0" dirty="0" spc="-19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during the approval process.</a:t>
            </a:r>
          </a:p>
        </p:txBody>
      </p:sp>
      <p:sp>
        <p:nvSpPr>
          <p:cNvPr id="748" name="Rectangle 748"/>
          <p:cNvSpPr/>
          <p:nvPr/>
        </p:nvSpPr>
        <p:spPr>
          <a:xfrm rot="0" flipH="0" flipV="0">
            <a:off x="1893442" y="5096225"/>
            <a:ext cx="6237903" cy="3893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FF0000"/>
                </a:solidFill>
                <a:latin typeface="Arial" pitchFamily="0" charset="1"/>
              </a:rPr>
              <a:t>Rejected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catalog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has been denied b</a:t>
            </a:r>
            <a:r>
              <a:rPr lang="en-US" sz="996" baseline="0" b="0" i="0" dirty="0" spc="-31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the customer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during the approval process.</a:t>
            </a:r>
          </a:p>
          <a:p>
            <a:pPr marL="0">
              <a:lnSpc>
                <a:spcPts val="1920"/>
              </a:lnSpc>
              <a:tabLst>
                <a:tab pos="1892808" algn="l"/>
              </a:tabLst>
            </a:pPr>
            <a:r>
              <a:rPr lang="en-US" sz="996" baseline="0" b="1" i="0" dirty="0" spc="-36">
                <a:solidFill>
                  <a:srgbClr val="00B050"/>
                </a:solidFill>
                <a:latin typeface="Arial" pitchFamily="0" charset="1"/>
              </a:rPr>
              <a:t>A</a:t>
            </a:r>
            <a:r>
              <a:rPr lang="en-US" sz="996" baseline="0" b="1" i="0" dirty="0" spc="0">
                <a:solidFill>
                  <a:srgbClr val="00B050"/>
                </a:solidFill>
                <a:latin typeface="Arial" pitchFamily="0" charset="1"/>
              </a:rPr>
              <a:t>ctivated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catalog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is activated an</a:t>
            </a:r>
            <a:r>
              <a:rPr lang="en-US" sz="996" baseline="0" b="0" i="0" dirty="0" spc="270">
                <a:solidFill>
                  <a:srgbClr val="000000"/>
                </a:solidFill>
                <a:latin typeface="Arial" pitchFamily="0" charset="1"/>
              </a:rPr>
              <a:t>d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available to users in the SAP Ariba Procurement.</a:t>
            </a:r>
          </a:p>
        </p:txBody>
      </p:sp>
      <p:sp>
        <p:nvSpPr>
          <p:cNvPr id="749" name="Rectangle 749"/>
          <p:cNvSpPr/>
          <p:nvPr/>
        </p:nvSpPr>
        <p:spPr>
          <a:xfrm rot="0" flipH="0" flipV="0">
            <a:off x="1893442" y="5660359"/>
            <a:ext cx="709999" cy="145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6" baseline="0" b="1" i="0" dirty="0" spc="0">
                <a:solidFill>
                  <a:srgbClr val="00B050"/>
                </a:solidFill>
                <a:latin typeface="Arial" pitchFamily="0" charset="1"/>
              </a:rPr>
              <a:t>Deactivated</a:t>
            </a:r>
          </a:p>
        </p:txBody>
      </p:sp>
      <p:sp>
        <p:nvSpPr>
          <p:cNvPr id="750" name="Rectangle 750"/>
          <p:cNvSpPr/>
          <p:nvPr/>
        </p:nvSpPr>
        <p:spPr>
          <a:xfrm rot="0" flipH="0" flipV="0">
            <a:off x="3786251" y="5583619"/>
            <a:ext cx="6412367" cy="2984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A catalog version activated earlier is now deactivated. Catalogs can change statuses from</a:t>
            </a:r>
            <a:r>
              <a:rPr lang="en-US" sz="998" baseline="0" b="0" i="0" dirty="0" spc="-26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8" baseline="0" b="0" i="0" dirty="0" spc="0">
                <a:solidFill>
                  <a:srgbClr val="000000"/>
                </a:solidFill>
                <a:latin typeface="Arial" pitchFamily="0" charset="1"/>
              </a:rPr>
              <a:t>Activated to Deactivated</a:t>
            </a:r>
          </a:p>
          <a:p>
            <a:pPr marL="0">
              <a:lnSpc>
                <a:spcPts val="1201"/>
              </a:lnSpc>
            </a:pP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states and</a:t>
            </a:r>
            <a:r>
              <a:rPr lang="en-US" sz="996" baseline="0" b="0" i="0" dirty="0" spc="-25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back.</a:t>
            </a:r>
          </a:p>
        </p:txBody>
      </p:sp>
      <p:sp>
        <p:nvSpPr>
          <p:cNvPr id="751" name="Rectangle 751"/>
          <p:cNvSpPr/>
          <p:nvPr/>
        </p:nvSpPr>
        <p:spPr>
          <a:xfrm rot="0" flipH="0" flipV="0">
            <a:off x="1893442" y="5980399"/>
            <a:ext cx="6242108" cy="3893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000000"/>
                </a:solidFill>
                <a:latin typeface="Arial" pitchFamily="0" charset="1"/>
              </a:rPr>
              <a:t>Deleted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catalog</a:t>
            </a:r>
            <a:r>
              <a:rPr lang="en-US" sz="996" baseline="0" b="0" i="0" dirty="0" spc="-17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has been deleted b</a:t>
            </a:r>
            <a:r>
              <a:rPr lang="en-US" sz="996" baseline="0" b="0" i="0" dirty="0" spc="-42">
                <a:solidFill>
                  <a:srgbClr val="000000"/>
                </a:solidFill>
                <a:latin typeface="Arial" pitchFamily="0" charset="1"/>
              </a:rPr>
              <a:t>y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 the customer</a:t>
            </a:r>
            <a:r>
              <a:rPr lang="en-US" sz="996" baseline="0" b="0" i="0" dirty="0" spc="-18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in the SAP Ariba Procurement.</a:t>
            </a:r>
          </a:p>
          <a:p>
            <a:pPr marL="0">
              <a:lnSpc>
                <a:spcPts val="1919"/>
              </a:lnSpc>
              <a:tabLst>
                <a:tab pos="1892808" algn="l"/>
              </a:tabLst>
            </a:pPr>
            <a:r>
              <a:rPr lang="en-US" sz="996" baseline="0" b="1" i="0" dirty="0" spc="0">
                <a:solidFill>
                  <a:srgbClr val="000000"/>
                </a:solidFill>
                <a:latin typeface="Arial" pitchFamily="0" charset="1"/>
              </a:rPr>
              <a:t>Changed	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The customer</a:t>
            </a:r>
            <a:r>
              <a:rPr lang="en-US" sz="996" baseline="0" b="0" i="0" dirty="0" spc="-31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made</a:t>
            </a:r>
            <a:r>
              <a:rPr lang="en-US" sz="996" baseline="0" b="0" i="0" dirty="0" spc="-24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som</a:t>
            </a:r>
            <a:r>
              <a:rPr lang="en-US" sz="996" baseline="0" b="0" i="0" dirty="0" spc="252">
                <a:solidFill>
                  <a:srgbClr val="000000"/>
                </a:solidFill>
                <a:latin typeface="Arial" pitchFamily="0" charset="1"/>
              </a:rPr>
              <a:t>e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changes to the</a:t>
            </a:r>
            <a:r>
              <a:rPr lang="en-US" sz="996" baseline="0" b="0" i="0" dirty="0" spc="-20">
                <a:solidFill>
                  <a:srgbClr val="000000"/>
                </a:solidFill>
                <a:latin typeface="Arial" pitchFamily="0" charset="1"/>
              </a:rPr>
              <a:t> </a:t>
            </a:r>
            <a:r>
              <a:rPr lang="en-US" sz="996" baseline="0" b="0" i="0" dirty="0" spc="0">
                <a:solidFill>
                  <a:srgbClr val="000000"/>
                </a:solidFill>
                <a:latin typeface="Arial" pitchFamily="0" charset="1"/>
              </a:rPr>
              <a:t>catalog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28" name="Freeform 128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9" name="Freeform 129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0" name="Freeform 130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1" name="Picture 131"/>
          <p:cNvPicPr>
            <a:picLocks noChangeAspect="0" noChangeArrowheads="1"/>
          </p:cNvPicPr>
          <p:nvPr/>
        </p:nvPicPr>
        <p:blipFill>
          <a:blip r:embed="rId1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782811" y="3881629"/>
            <a:ext cx="728471" cy="728471"/>
          </a:xfrm>
          <a:prstGeom prst="rect">
            <a:avLst/>
          </a:prstGeom>
          <a:noFill/>
          <a:extLst/>
        </p:spPr>
      </p:pic>
      <p:sp>
        <p:nvSpPr>
          <p:cNvPr id="132" name="Freeform 132"/>
          <p:cNvSpPr/>
          <p:nvPr/>
        </p:nvSpPr>
        <p:spPr>
          <a:xfrm rot="0" flipH="0" flipV="0">
            <a:off x="4352544" y="2959608"/>
            <a:ext cx="2761487" cy="2865121"/>
          </a:xfrm>
          <a:custGeom>
            <a:pathLst>
              <a:path w="2761487" h="2865121">
                <a:moveTo>
                  <a:pt x="0" y="460248"/>
                </a:moveTo>
                <a:cubicBezTo>
                  <a:pt x="0" y="206121"/>
                  <a:pt x="206121" y="0"/>
                  <a:pt x="460247" y="0"/>
                </a:cubicBezTo>
                <a:lnTo>
                  <a:pt x="2301239" y="0"/>
                </a:lnTo>
                <a:cubicBezTo>
                  <a:pt x="2555366" y="0"/>
                  <a:pt x="2761487" y="206121"/>
                  <a:pt x="2761487" y="460248"/>
                </a:cubicBezTo>
                <a:lnTo>
                  <a:pt x="2761487" y="2404872"/>
                </a:lnTo>
                <a:cubicBezTo>
                  <a:pt x="2761487" y="2659000"/>
                  <a:pt x="2555366" y="2865121"/>
                  <a:pt x="2301239" y="2865121"/>
                </a:cubicBezTo>
                <a:lnTo>
                  <a:pt x="460247" y="2865121"/>
                </a:lnTo>
                <a:cubicBezTo>
                  <a:pt x="206121" y="2865121"/>
                  <a:pt x="0" y="2659000"/>
                  <a:pt x="0" y="2404872"/>
                </a:cubicBezTo>
                <a:close/>
                <a:moveTo>
                  <a:pt x="-914400" y="3898392"/>
                </a:moveTo>
              </a:path>
            </a:pathLst>
          </a:custGeom>
          <a:solidFill>
            <a:srgbClr val="CCCCCC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3" name="Picture 133"/>
          <p:cNvPicPr>
            <a:picLocks noChangeAspect="0" noChangeArrowheads="1"/>
          </p:cNvPicPr>
          <p:nvPr/>
        </p:nvPicPr>
        <p:blipFill>
          <a:blip r:embed="rId1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120640" y="2991628"/>
            <a:ext cx="1232879" cy="237728"/>
          </a:xfrm>
          <a:prstGeom prst="rect">
            <a:avLst/>
          </a:prstGeom>
          <a:noFill/>
          <a:extLst/>
        </p:spPr>
      </p:pic>
      <p:pic>
        <p:nvPicPr>
          <p:cNvPr id="134" name="Picture 134"/>
          <p:cNvPicPr>
            <a:picLocks noChangeAspect="0" noChangeArrowheads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482082" y="3412491"/>
            <a:ext cx="470789" cy="101600"/>
          </a:xfrm>
          <a:prstGeom prst="rect">
            <a:avLst/>
          </a:prstGeom>
          <a:noFill/>
          <a:extLst/>
        </p:spPr>
      </p:pic>
      <p:pic>
        <p:nvPicPr>
          <p:cNvPr id="135" name="Picture 135"/>
          <p:cNvPicPr>
            <a:picLocks noChangeAspect="0" noChangeArrowheads="1"/>
          </p:cNvPicPr>
          <p:nvPr/>
        </p:nvPicPr>
        <p:blipFill>
          <a:blip r:embed="rId1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448047" y="3489453"/>
            <a:ext cx="1276591" cy="1925827"/>
          </a:xfrm>
          <a:prstGeom prst="rect">
            <a:avLst/>
          </a:prstGeom>
          <a:noFill/>
          <a:extLst/>
        </p:spPr>
      </p:pic>
      <p:pic>
        <p:nvPicPr>
          <p:cNvPr id="136" name="Picture 136"/>
          <p:cNvPicPr>
            <a:picLocks noChangeAspect="0" noChangeArrowheads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576064" y="3495548"/>
            <a:ext cx="1019035" cy="1753616"/>
          </a:xfrm>
          <a:prstGeom prst="rect">
            <a:avLst/>
          </a:prstGeom>
          <a:noFill/>
          <a:extLst/>
        </p:spPr>
      </p:pic>
      <p:sp>
        <p:nvSpPr>
          <p:cNvPr id="137" name="Freeform 137"/>
          <p:cNvSpPr/>
          <p:nvPr/>
        </p:nvSpPr>
        <p:spPr>
          <a:xfrm rot="0" flipH="0" flipV="0">
            <a:off x="4505705" y="3516630"/>
            <a:ext cx="1165860" cy="1816609"/>
          </a:xfrm>
          <a:custGeom>
            <a:pathLst>
              <a:path w="1165860" h="1816609">
                <a:moveTo>
                  <a:pt x="0" y="194311"/>
                </a:moveTo>
                <a:cubicBezTo>
                  <a:pt x="0" y="86995"/>
                  <a:pt x="86996" y="0"/>
                  <a:pt x="194310" y="0"/>
                </a:cubicBezTo>
                <a:lnTo>
                  <a:pt x="971550" y="0"/>
                </a:lnTo>
                <a:cubicBezTo>
                  <a:pt x="1078866" y="0"/>
                  <a:pt x="1165860" y="86995"/>
                  <a:pt x="1165860" y="194311"/>
                </a:cubicBezTo>
                <a:lnTo>
                  <a:pt x="1165860" y="1622299"/>
                </a:lnTo>
                <a:cubicBezTo>
                  <a:pt x="1165860" y="1729613"/>
                  <a:pt x="1078866" y="1816609"/>
                  <a:pt x="971550" y="1816609"/>
                </a:cubicBezTo>
                <a:lnTo>
                  <a:pt x="194310" y="1816609"/>
                </a:lnTo>
                <a:cubicBezTo>
                  <a:pt x="86996" y="1816609"/>
                  <a:pt x="0" y="1729613"/>
                  <a:pt x="0" y="1622299"/>
                </a:cubicBezTo>
                <a:close/>
                <a:moveTo>
                  <a:pt x="-1358646" y="3341370"/>
                </a:moveTo>
              </a:path>
            </a:pathLst>
          </a:custGeom>
          <a:solidFill>
            <a:srgbClr val="BDCAE7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8" name="Freeform 138"/>
          <p:cNvSpPr/>
          <p:nvPr/>
        </p:nvSpPr>
        <p:spPr>
          <a:xfrm rot="0" flipH="0" flipV="0">
            <a:off x="4505705" y="3516630"/>
            <a:ext cx="1165860" cy="1816609"/>
          </a:xfrm>
          <a:custGeom>
            <a:pathLst>
              <a:path w="1165860" h="1816609">
                <a:moveTo>
                  <a:pt x="0" y="194311"/>
                </a:moveTo>
                <a:cubicBezTo>
                  <a:pt x="0" y="86995"/>
                  <a:pt x="86996" y="0"/>
                  <a:pt x="194310" y="0"/>
                </a:cubicBezTo>
                <a:lnTo>
                  <a:pt x="971550" y="0"/>
                </a:lnTo>
                <a:cubicBezTo>
                  <a:pt x="1078866" y="0"/>
                  <a:pt x="1165860" y="86995"/>
                  <a:pt x="1165860" y="194311"/>
                </a:cubicBezTo>
                <a:lnTo>
                  <a:pt x="1165860" y="1622299"/>
                </a:lnTo>
                <a:cubicBezTo>
                  <a:pt x="1165860" y="1729613"/>
                  <a:pt x="1078866" y="1816609"/>
                  <a:pt x="971550" y="1816609"/>
                </a:cubicBezTo>
                <a:lnTo>
                  <a:pt x="194310" y="1816609"/>
                </a:lnTo>
                <a:cubicBezTo>
                  <a:pt x="86996" y="1816609"/>
                  <a:pt x="0" y="1729613"/>
                  <a:pt x="0" y="1622299"/>
                </a:cubicBezTo>
                <a:close/>
                <a:moveTo>
                  <a:pt x="-1358646" y="3341370"/>
                </a:moveTo>
              </a:path>
            </a:pathLst>
          </a:custGeom>
          <a:noFill/>
          <a:ln w="9999" cap="flat" cmpd="sng">
            <a:solidFill>
              <a:srgbClr val="0076CB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9" name="Picture 139"/>
          <p:cNvPicPr>
            <a:picLocks noChangeAspect="0" noChangeArrowheads="1"/>
          </p:cNvPicPr>
          <p:nvPr/>
        </p:nvPicPr>
        <p:blipFill>
          <a:blip r:embed="rId1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691632" y="3484880"/>
            <a:ext cx="1320799" cy="1925828"/>
          </a:xfrm>
          <a:prstGeom prst="rect">
            <a:avLst/>
          </a:prstGeom>
          <a:noFill/>
          <a:extLst/>
        </p:spPr>
      </p:pic>
      <p:pic>
        <p:nvPicPr>
          <p:cNvPr id="140" name="Picture 140"/>
          <p:cNvPicPr>
            <a:picLocks noChangeAspect="0" noChangeArrowheads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815076" y="3506217"/>
            <a:ext cx="1072388" cy="1753615"/>
          </a:xfrm>
          <a:prstGeom prst="rect">
            <a:avLst/>
          </a:prstGeom>
          <a:noFill/>
          <a:extLst/>
        </p:spPr>
      </p:pic>
      <p:sp>
        <p:nvSpPr>
          <p:cNvPr id="141" name="Freeform 141"/>
          <p:cNvSpPr/>
          <p:nvPr/>
        </p:nvSpPr>
        <p:spPr>
          <a:xfrm rot="0" flipH="0" flipV="0">
            <a:off x="5749290" y="3512059"/>
            <a:ext cx="1210055" cy="1816607"/>
          </a:xfrm>
          <a:custGeom>
            <a:pathLst>
              <a:path w="1210055" h="1816607">
                <a:moveTo>
                  <a:pt x="0" y="201676"/>
                </a:moveTo>
                <a:cubicBezTo>
                  <a:pt x="0" y="90296"/>
                  <a:pt x="90296" y="0"/>
                  <a:pt x="201675" y="0"/>
                </a:cubicBezTo>
                <a:lnTo>
                  <a:pt x="1008379" y="0"/>
                </a:lnTo>
                <a:cubicBezTo>
                  <a:pt x="1119758" y="0"/>
                  <a:pt x="1210055" y="90296"/>
                  <a:pt x="1210055" y="201676"/>
                </a:cubicBezTo>
                <a:lnTo>
                  <a:pt x="1210055" y="1614932"/>
                </a:lnTo>
                <a:cubicBezTo>
                  <a:pt x="1210055" y="1726311"/>
                  <a:pt x="1119758" y="1816607"/>
                  <a:pt x="1008379" y="1816607"/>
                </a:cubicBezTo>
                <a:lnTo>
                  <a:pt x="201675" y="1816607"/>
                </a:lnTo>
                <a:cubicBezTo>
                  <a:pt x="90296" y="1816607"/>
                  <a:pt x="0" y="1726311"/>
                  <a:pt x="0" y="1614932"/>
                </a:cubicBezTo>
                <a:close/>
                <a:moveTo>
                  <a:pt x="-2605025" y="3345941"/>
                </a:moveTo>
              </a:path>
            </a:pathLst>
          </a:custGeom>
          <a:solidFill>
            <a:srgbClr val="F9DABC">
              <a:alpha val="100000"/>
            </a:srgbClr>
          </a:solidFill>
          <a:ln w="9999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2" name="Freeform 142"/>
          <p:cNvSpPr/>
          <p:nvPr/>
        </p:nvSpPr>
        <p:spPr>
          <a:xfrm rot="0" flipH="0" flipV="0">
            <a:off x="5749290" y="3512059"/>
            <a:ext cx="1210055" cy="1816607"/>
          </a:xfrm>
          <a:custGeom>
            <a:pathLst>
              <a:path w="1210055" h="1816607">
                <a:moveTo>
                  <a:pt x="0" y="201676"/>
                </a:moveTo>
                <a:cubicBezTo>
                  <a:pt x="0" y="90296"/>
                  <a:pt x="90296" y="0"/>
                  <a:pt x="201675" y="0"/>
                </a:cubicBezTo>
                <a:lnTo>
                  <a:pt x="1008379" y="0"/>
                </a:lnTo>
                <a:cubicBezTo>
                  <a:pt x="1119758" y="0"/>
                  <a:pt x="1210055" y="90296"/>
                  <a:pt x="1210055" y="201676"/>
                </a:cubicBezTo>
                <a:lnTo>
                  <a:pt x="1210055" y="1614932"/>
                </a:lnTo>
                <a:cubicBezTo>
                  <a:pt x="1210055" y="1726311"/>
                  <a:pt x="1119758" y="1816607"/>
                  <a:pt x="1008379" y="1816607"/>
                </a:cubicBezTo>
                <a:lnTo>
                  <a:pt x="201675" y="1816607"/>
                </a:lnTo>
                <a:cubicBezTo>
                  <a:pt x="90296" y="1816607"/>
                  <a:pt x="0" y="1726311"/>
                  <a:pt x="0" y="1614932"/>
                </a:cubicBezTo>
                <a:close/>
                <a:moveTo>
                  <a:pt x="-2605025" y="3345941"/>
                </a:moveTo>
              </a:path>
            </a:pathLst>
          </a:custGeom>
          <a:noFill/>
          <a:ln w="9999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3" name="Freeform 143"/>
          <p:cNvSpPr/>
          <p:nvPr/>
        </p:nvSpPr>
        <p:spPr>
          <a:xfrm rot="0" flipH="0" flipV="0">
            <a:off x="2218944" y="2961133"/>
            <a:ext cx="381000" cy="361188"/>
          </a:xfrm>
          <a:custGeom>
            <a:pathLst>
              <a:path w="381000" h="361188">
                <a:moveTo>
                  <a:pt x="0" y="0"/>
                </a:moveTo>
                <a:lnTo>
                  <a:pt x="381000" y="0"/>
                </a:lnTo>
                <a:lnTo>
                  <a:pt x="381000" y="361188"/>
                </a:lnTo>
                <a:lnTo>
                  <a:pt x="0" y="3611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9999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4" name="Freeform 144"/>
          <p:cNvSpPr/>
          <p:nvPr/>
        </p:nvSpPr>
        <p:spPr>
          <a:xfrm rot="0" flipH="0" flipV="0">
            <a:off x="2218944" y="5183124"/>
            <a:ext cx="381000" cy="361188"/>
          </a:xfrm>
          <a:custGeom>
            <a:pathLst>
              <a:path w="381000" h="361188">
                <a:moveTo>
                  <a:pt x="0" y="0"/>
                </a:moveTo>
                <a:lnTo>
                  <a:pt x="381000" y="0"/>
                </a:lnTo>
                <a:lnTo>
                  <a:pt x="381000" y="361188"/>
                </a:lnTo>
                <a:lnTo>
                  <a:pt x="0" y="3611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9999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5" name="Picture 145"/>
          <p:cNvPicPr>
            <a:picLocks noChangeAspect="0" noChangeArrowheads="1"/>
          </p:cNvPicPr>
          <p:nvPr/>
        </p:nvPicPr>
        <p:blipFill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00297" y="4255009"/>
            <a:ext cx="1121155" cy="120650"/>
          </a:xfrm>
          <a:prstGeom prst="rect">
            <a:avLst/>
          </a:prstGeom>
          <a:noFill/>
          <a:extLst/>
        </p:spPr>
      </p:pic>
      <p:pic>
        <p:nvPicPr>
          <p:cNvPr id="146" name="Picture 146"/>
          <p:cNvPicPr>
            <a:picLocks noChangeAspect="0" noChangeArrowheads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42385" y="4432681"/>
            <a:ext cx="1153286" cy="120650"/>
          </a:xfrm>
          <a:prstGeom prst="rect">
            <a:avLst/>
          </a:prstGeom>
          <a:noFill/>
          <a:extLst/>
        </p:spPr>
      </p:pic>
      <p:pic>
        <p:nvPicPr>
          <p:cNvPr id="147" name="Picture 147"/>
          <p:cNvPicPr>
            <a:picLocks noChangeAspect="0" noChangeArrowheads="1"/>
          </p:cNvPicPr>
          <p:nvPr/>
        </p:nvPicPr>
        <p:blipFill>
          <a:blip r:embed="rId1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0800000" flipH="0" flipV="1">
            <a:off x="2177829" y="3773520"/>
            <a:ext cx="1315179" cy="1508664"/>
          </a:xfrm>
          <a:prstGeom prst="rect">
            <a:avLst/>
          </a:prstGeom>
          <a:noFill/>
          <a:extLst/>
        </p:spPr>
      </p:pic>
      <p:sp>
        <p:nvSpPr>
          <p:cNvPr id="148" name="Freeform 148"/>
          <p:cNvSpPr/>
          <p:nvPr/>
        </p:nvSpPr>
        <p:spPr>
          <a:xfrm rot="0" flipH="0" flipV="0">
            <a:off x="7328916" y="2961133"/>
            <a:ext cx="381000" cy="361188"/>
          </a:xfrm>
          <a:custGeom>
            <a:pathLst>
              <a:path w="381000" h="361188">
                <a:moveTo>
                  <a:pt x="0" y="0"/>
                </a:moveTo>
                <a:lnTo>
                  <a:pt x="381000" y="0"/>
                </a:lnTo>
                <a:lnTo>
                  <a:pt x="381000" y="361188"/>
                </a:lnTo>
                <a:lnTo>
                  <a:pt x="0" y="3611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9999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9" name="Freeform 149"/>
          <p:cNvSpPr/>
          <p:nvPr/>
        </p:nvSpPr>
        <p:spPr>
          <a:xfrm rot="0" flipH="0" flipV="0">
            <a:off x="7382256" y="5155692"/>
            <a:ext cx="381000" cy="361188"/>
          </a:xfrm>
          <a:custGeom>
            <a:pathLst>
              <a:path w="381000" h="361188">
                <a:moveTo>
                  <a:pt x="0" y="0"/>
                </a:moveTo>
                <a:lnTo>
                  <a:pt x="381000" y="0"/>
                </a:lnTo>
                <a:lnTo>
                  <a:pt x="381000" y="361188"/>
                </a:lnTo>
                <a:lnTo>
                  <a:pt x="0" y="36118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9999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0" name="Picture 150"/>
          <p:cNvPicPr>
            <a:picLocks noChangeAspect="0" noChangeArrowheads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946645" y="4254881"/>
            <a:ext cx="1230884" cy="120650"/>
          </a:xfrm>
          <a:prstGeom prst="rect">
            <a:avLst/>
          </a:prstGeom>
          <a:noFill/>
          <a:extLst/>
        </p:spPr>
      </p:pic>
      <p:pic>
        <p:nvPicPr>
          <p:cNvPr id="151" name="Picture 151"/>
          <p:cNvPicPr>
            <a:picLocks noChangeAspect="0" noChangeArrowheads="1"/>
          </p:cNvPicPr>
          <p:nvPr/>
        </p:nvPicPr>
        <p:blipFill>
          <a:blip r:embed="rId1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946645" y="4433190"/>
            <a:ext cx="1259840" cy="120650"/>
          </a:xfrm>
          <a:prstGeom prst="rect">
            <a:avLst/>
          </a:prstGeom>
          <a:noFill/>
          <a:extLst/>
        </p:spPr>
      </p:pic>
      <p:pic>
        <p:nvPicPr>
          <p:cNvPr id="152" name="Picture 152"/>
          <p:cNvPicPr>
            <a:picLocks noChangeAspect="0" noChangeArrowheads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119871" y="3860369"/>
            <a:ext cx="1056106" cy="1208455"/>
          </a:xfrm>
          <a:prstGeom prst="rect">
            <a:avLst/>
          </a:prstGeom>
          <a:noFill/>
          <a:extLst/>
        </p:spPr>
      </p:pic>
      <p:pic>
        <p:nvPicPr>
          <p:cNvPr id="153" name="Picture 153"/>
          <p:cNvPicPr>
            <a:picLocks noChangeAspect="0" noChangeArrowheads="1"/>
          </p:cNvPicPr>
          <p:nvPr/>
        </p:nvPicPr>
        <p:blipFill>
          <a:blip r:embed="rId1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546090" y="4254881"/>
            <a:ext cx="374395" cy="120650"/>
          </a:xfrm>
          <a:prstGeom prst="rect">
            <a:avLst/>
          </a:prstGeom>
          <a:noFill/>
          <a:extLst/>
        </p:spPr>
      </p:pic>
      <p:pic>
        <p:nvPicPr>
          <p:cNvPr id="154" name="Picture 154"/>
          <p:cNvPicPr>
            <a:picLocks noChangeAspect="0" noChangeArrowheads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526278" y="4427093"/>
            <a:ext cx="372871" cy="120650"/>
          </a:xfrm>
          <a:prstGeom prst="rect">
            <a:avLst/>
          </a:prstGeom>
          <a:noFill/>
          <a:extLst/>
        </p:spPr>
      </p:pic>
      <p:sp>
        <p:nvSpPr>
          <p:cNvPr id="155" name="Rectangle 155"/>
          <p:cNvSpPr/>
          <p:nvPr/>
        </p:nvSpPr>
        <p:spPr>
          <a:xfrm rot="0" flipH="0" flipV="0">
            <a:off x="324002" y="6627311"/>
            <a:ext cx="11544367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80647" algn="l"/>
                <a:tab pos="11480647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4	</a:t>
            </a:r>
          </a:p>
        </p:txBody>
      </p:sp>
      <p:sp>
        <p:nvSpPr>
          <p:cNvPr id="156" name="Rectangle 156"/>
          <p:cNvSpPr/>
          <p:nvPr/>
        </p:nvSpPr>
        <p:spPr>
          <a:xfrm rot="0" flipH="0" flipV="0">
            <a:off x="324002" y="501485"/>
            <a:ext cx="4976265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What is a PunchOut Catalog?</a:t>
            </a:r>
          </a:p>
        </p:txBody>
      </p:sp>
      <p:sp>
        <p:nvSpPr>
          <p:cNvPr id="157" name="Rectangle 157"/>
          <p:cNvSpPr/>
          <p:nvPr/>
        </p:nvSpPr>
        <p:spPr>
          <a:xfrm rot="0" flipH="0" flipV="0">
            <a:off x="324002" y="1468106"/>
            <a:ext cx="10927169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PunchOut Catalog is directly hosted by the supplier in their 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ebsite and allows end users to go directly to supplier’s</a:t>
            </a:r>
          </a:p>
        </p:txBody>
      </p:sp>
      <p:sp>
        <p:nvSpPr>
          <p:cNvPr id="158" name="Rectangle 158"/>
          <p:cNvSpPr/>
          <p:nvPr/>
        </p:nvSpPr>
        <p:spPr>
          <a:xfrm rot="0" flipH="0" flipV="0">
            <a:off x="503834" y="1724654"/>
            <a:ext cx="258513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website and search for items</a:t>
            </a:r>
          </a:p>
        </p:txBody>
      </p:sp>
      <p:sp>
        <p:nvSpPr>
          <p:cNvPr id="159" name="Rectangle 159"/>
          <p:cNvSpPr/>
          <p:nvPr/>
        </p:nvSpPr>
        <p:spPr>
          <a:xfrm rot="0" flipH="0" flipV="0">
            <a:off x="324002" y="2228836"/>
            <a:ext cx="9822701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The supplier is controlling and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maintaining the content of their Catalog, according to their contract with UCB</a:t>
            </a:r>
          </a:p>
        </p:txBody>
      </p:sp>
      <p:sp>
        <p:nvSpPr>
          <p:cNvPr id="160" name="Rectangle 160"/>
          <p:cNvSpPr/>
          <p:nvPr/>
        </p:nvSpPr>
        <p:spPr>
          <a:xfrm rot="0" flipH="0" flipV="0">
            <a:off x="4863719" y="3203620"/>
            <a:ext cx="1472277" cy="5777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60222"/>
            <a:r>
              <a:rPr lang="en-US" sz="1296" baseline="0" b="1" i="0" dirty="0" spc="0">
                <a:solidFill>
                  <a:srgbClr val="FFFFFF"/>
                </a:solidFill>
                <a:latin typeface="Arial" pitchFamily="0" charset="1"/>
              </a:rPr>
              <a:t>REL</a:t>
            </a:r>
            <a:r>
              <a:rPr lang="en-US" sz="1296" baseline="0" b="1" i="0" dirty="0" spc="-131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296" baseline="0" b="1" i="0" dirty="0" spc="0">
                <a:solidFill>
                  <a:srgbClr val="FFFFFF"/>
                </a:solidFill>
                <a:latin typeface="Arial" pitchFamily="0" charset="1"/>
              </a:rPr>
              <a:t>TIONSHIP</a:t>
            </a:r>
          </a:p>
          <a:p>
            <a:pPr marL="0">
              <a:lnSpc>
                <a:spcPts val="3058"/>
              </a:lnSpc>
            </a:pPr>
            <a:r>
              <a:rPr lang="en-US" sz="1403" baseline="0" b="1" i="0" dirty="0" spc="-43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riba</a:t>
            </a:r>
          </a:p>
        </p:txBody>
      </p:sp>
      <p:sp>
        <p:nvSpPr>
          <p:cNvPr id="161" name="Rectangle 161"/>
          <p:cNvSpPr/>
          <p:nvPr/>
        </p:nvSpPr>
        <p:spPr>
          <a:xfrm rot="0" flipH="0" flipV="0">
            <a:off x="4737227" y="3789401"/>
            <a:ext cx="704627" cy="2054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6" baseline="0" b="1" i="0" dirty="0" spc="0">
                <a:solidFill>
                  <a:srgbClr val="FFFFFF"/>
                </a:solidFill>
                <a:latin typeface="Arial" pitchFamily="0" charset="1"/>
              </a:rPr>
              <a:t>Network</a:t>
            </a:r>
          </a:p>
        </p:txBody>
      </p:sp>
      <p:sp>
        <p:nvSpPr>
          <p:cNvPr id="162" name="Rectangle 162"/>
          <p:cNvSpPr/>
          <p:nvPr/>
        </p:nvSpPr>
        <p:spPr>
          <a:xfrm rot="0" flipH="0" flipV="0">
            <a:off x="4735703" y="4216661"/>
            <a:ext cx="705207" cy="4184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03631"/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Bu</a:t>
            </a:r>
            <a:r>
              <a:rPr lang="en-US" sz="1403" baseline="0" b="1" i="0" dirty="0" spc="-52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er</a:t>
            </a:r>
          </a:p>
          <a:p>
            <a:pPr marL="0">
              <a:lnSpc>
                <a:spcPts val="1680"/>
              </a:lnSpc>
            </a:pPr>
            <a:r>
              <a:rPr lang="en-US" sz="1403" baseline="0" b="1" i="0" dirty="0" spc="-43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ccount</a:t>
            </a:r>
          </a:p>
        </p:txBody>
      </p:sp>
      <p:sp>
        <p:nvSpPr>
          <p:cNvPr id="163" name="Rectangle 163"/>
          <p:cNvSpPr/>
          <p:nvPr/>
        </p:nvSpPr>
        <p:spPr>
          <a:xfrm rot="0" flipH="0" flipV="0">
            <a:off x="4897246" y="4856741"/>
            <a:ext cx="384788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UCB</a:t>
            </a:r>
          </a:p>
        </p:txBody>
      </p:sp>
      <p:sp>
        <p:nvSpPr>
          <p:cNvPr id="164" name="Rectangle 164"/>
          <p:cNvSpPr/>
          <p:nvPr/>
        </p:nvSpPr>
        <p:spPr>
          <a:xfrm rot="0" flipH="0" flipV="0">
            <a:off x="6001765" y="3587249"/>
            <a:ext cx="704627" cy="4184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00584"/>
            <a:r>
              <a:rPr lang="en-US" sz="1403" baseline="0" b="1" i="0" dirty="0" spc="-43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riba</a:t>
            </a:r>
          </a:p>
          <a:p>
            <a:pPr marL="0">
              <a:lnSpc>
                <a:spcPts val="1680"/>
              </a:lnSpc>
            </a:pPr>
            <a:r>
              <a:rPr lang="en-US" sz="1406" baseline="0" b="1" i="0" dirty="0" spc="0">
                <a:solidFill>
                  <a:srgbClr val="FFFFFF"/>
                </a:solidFill>
                <a:latin typeface="Arial" pitchFamily="0" charset="1"/>
              </a:rPr>
              <a:t>Network</a:t>
            </a:r>
          </a:p>
        </p:txBody>
      </p:sp>
      <p:sp>
        <p:nvSpPr>
          <p:cNvPr id="165" name="Rectangle 165"/>
          <p:cNvSpPr/>
          <p:nvPr/>
        </p:nvSpPr>
        <p:spPr>
          <a:xfrm rot="0" flipH="0" flipV="0">
            <a:off x="5974334" y="4227710"/>
            <a:ext cx="731115" cy="4184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Supplier</a:t>
            </a:r>
          </a:p>
          <a:p>
            <a:pPr marL="25907">
              <a:lnSpc>
                <a:spcPts val="1680"/>
              </a:lnSpc>
            </a:pPr>
            <a:r>
              <a:rPr lang="en-US" sz="1403" baseline="0" b="1" i="0" dirty="0" spc="-43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ccount</a:t>
            </a:r>
          </a:p>
        </p:txBody>
      </p:sp>
      <p:sp>
        <p:nvSpPr>
          <p:cNvPr id="166" name="Rectangle 166"/>
          <p:cNvSpPr/>
          <p:nvPr/>
        </p:nvSpPr>
        <p:spPr>
          <a:xfrm rot="0" flipH="0" flipV="0">
            <a:off x="5997194" y="4867790"/>
            <a:ext cx="713410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1" i="0" dirty="0" spc="0">
                <a:solidFill>
                  <a:srgbClr val="FFFFFF"/>
                </a:solidFill>
                <a:latin typeface="Arial" pitchFamily="0" charset="1"/>
              </a:rPr>
              <a:t>Supplier</a:t>
            </a:r>
          </a:p>
        </p:txBody>
      </p:sp>
      <p:sp>
        <p:nvSpPr>
          <p:cNvPr id="167" name="Rectangle 167"/>
          <p:cNvSpPr/>
          <p:nvPr/>
        </p:nvSpPr>
        <p:spPr>
          <a:xfrm rot="0" flipH="0" flipV="0">
            <a:off x="2385695" y="2991384"/>
            <a:ext cx="1653035" cy="6530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58139" algn="l"/>
              </a:tabLst>
            </a:pPr>
            <a:r>
              <a:rPr lang="en-US" sz="2100" baseline="0" b="1" i="0" dirty="0" spc="0">
                <a:solidFill>
                  <a:srgbClr val="FFFFFF"/>
                </a:solidFill>
                <a:latin typeface="Arial" pitchFamily="0" charset="1"/>
              </a:rPr>
              <a:t>1	</a:t>
            </a:r>
            <a:r>
              <a:rPr lang="en-US" sz="2127" baseline="23976" b="0" i="0" dirty="0" spc="0">
                <a:solidFill>
                  <a:srgbClr val="FFFFFF"/>
                </a:solidFill>
                <a:latin typeface="Arial" pitchFamily="0" charset="1"/>
              </a:rPr>
              <a:t>The</a:t>
            </a:r>
            <a:r>
              <a:rPr lang="en-US" sz="2127" baseline="23976" b="0" i="0" dirty="0" spc="-2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127" baseline="23976" b="0" i="0" dirty="0" spc="0">
                <a:solidFill>
                  <a:srgbClr val="FFFFFF"/>
                </a:solidFill>
                <a:latin typeface="Arial" pitchFamily="0" charset="1"/>
              </a:rPr>
              <a:t>PunchOut</a:t>
            </a:r>
          </a:p>
          <a:p>
            <a:pPr marL="358139">
              <a:lnSpc>
                <a:spcPts val="1047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Catalog</a:t>
            </a:r>
            <a:r>
              <a:rPr lang="en-US" sz="1403" baseline="0" b="0" i="0" dirty="0" spc="-3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 link is</a:t>
            </a:r>
          </a:p>
          <a:p>
            <a:pPr marL="358139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availa</a:t>
            </a:r>
            <a:r>
              <a:rPr lang="en-US" sz="1403" baseline="0" b="0" i="0" dirty="0" spc="-22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403" baseline="0" b="0" i="0" dirty="0" spc="384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in SAP</a:t>
            </a:r>
          </a:p>
        </p:txBody>
      </p:sp>
      <p:sp>
        <p:nvSpPr>
          <p:cNvPr id="168" name="Rectangle 168"/>
          <p:cNvSpPr/>
          <p:nvPr/>
        </p:nvSpPr>
        <p:spPr>
          <a:xfrm rot="0" flipH="0" flipV="0">
            <a:off x="2743835" y="3652781"/>
            <a:ext cx="1483700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Ariba </a:t>
            </a:r>
            <a:r>
              <a:rPr lang="en-US" sz="1403" baseline="0" b="0" i="0" dirty="0" spc="-22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rocurement</a:t>
            </a:r>
          </a:p>
        </p:txBody>
      </p:sp>
      <p:sp>
        <p:nvSpPr>
          <p:cNvPr id="169" name="Rectangle 169"/>
          <p:cNvSpPr/>
          <p:nvPr/>
        </p:nvSpPr>
        <p:spPr>
          <a:xfrm rot="0" flipH="0" flipV="0">
            <a:off x="2385695" y="5213090"/>
            <a:ext cx="1460131" cy="8671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102" baseline="0" b="1" i="0" dirty="0" spc="1209">
                <a:solidFill>
                  <a:srgbClr val="FFFFFF"/>
                </a:solidFill>
                <a:latin typeface="Arial" pitchFamily="0" charset="1"/>
              </a:rPr>
              <a:t>2</a:t>
            </a:r>
            <a:r>
              <a:rPr lang="en-US" sz="2127" baseline="23976" b="0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2127" baseline="23976" b="0" i="0" dirty="0" spc="398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2127" baseline="23976" b="0" i="0" dirty="0" spc="0">
                <a:solidFill>
                  <a:srgbClr val="FFFFFF"/>
                </a:solidFill>
                <a:latin typeface="Arial" pitchFamily="0" charset="1"/>
              </a:rPr>
              <a:t>Punch-In</a:t>
            </a:r>
          </a:p>
          <a:p>
            <a:pPr marL="302005">
              <a:lnSpc>
                <a:spcPts val="1047"/>
              </a:lnSpc>
            </a:pPr>
            <a:r>
              <a:rPr lang="en-US" sz="1406" baseline="0" b="0" i="0" dirty="0" spc="0">
                <a:solidFill>
                  <a:srgbClr val="FFFFFF"/>
                </a:solidFill>
                <a:latin typeface="Arial" pitchFamily="0" charset="1"/>
              </a:rPr>
              <a:t>User</a:t>
            </a:r>
            <a:r>
              <a:rPr lang="en-US" sz="1406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6" baseline="0" b="0" i="0" dirty="0" spc="0">
                <a:solidFill>
                  <a:srgbClr val="FFFFFF"/>
                </a:solidFill>
                <a:latin typeface="Arial" pitchFamily="0" charset="1"/>
              </a:rPr>
              <a:t>clicks the</a:t>
            </a:r>
          </a:p>
          <a:p>
            <a:pPr marL="302005">
              <a:lnSpc>
                <a:spcPts val="1682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PunchOut</a:t>
            </a:r>
            <a:r>
              <a:rPr lang="en-US" sz="1403" baseline="0" b="0" i="0" dirty="0" spc="-4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link</a:t>
            </a:r>
          </a:p>
          <a:p>
            <a:pPr marL="302005">
              <a:lnSpc>
                <a:spcPts val="1679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from their</a:t>
            </a:r>
          </a:p>
        </p:txBody>
      </p:sp>
      <p:sp>
        <p:nvSpPr>
          <p:cNvPr id="170" name="Rectangle 170"/>
          <p:cNvSpPr/>
          <p:nvPr/>
        </p:nvSpPr>
        <p:spPr>
          <a:xfrm rot="0" flipH="0" flipV="0">
            <a:off x="2687701" y="6088514"/>
            <a:ext cx="1320370" cy="2050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procurem</a:t>
            </a:r>
            <a:r>
              <a:rPr lang="en-US" sz="1403" baseline="0" b="0" i="0" dirty="0" spc="-26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nt</a:t>
            </a:r>
            <a:r>
              <a:rPr lang="en-US" sz="1403" baseline="0" b="0" i="0" dirty="0" spc="-5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site</a:t>
            </a:r>
          </a:p>
        </p:txBody>
      </p:sp>
      <p:sp>
        <p:nvSpPr>
          <p:cNvPr id="171" name="Rectangle 171"/>
          <p:cNvSpPr/>
          <p:nvPr/>
        </p:nvSpPr>
        <p:spPr>
          <a:xfrm rot="0" flipH="0" flipV="0">
            <a:off x="2413761" y="4277284"/>
            <a:ext cx="942136" cy="3581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03632"/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1200" baseline="0" b="1" i="0" dirty="0" spc="-4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200" baseline="0" b="1" i="0" dirty="0" spc="-20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200" baseline="0" b="1" i="0" dirty="0" spc="-53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riba</a:t>
            </a:r>
          </a:p>
          <a:p>
            <a:pPr marL="0">
              <a:lnSpc>
                <a:spcPts val="1439"/>
              </a:lnSpc>
            </a:pP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Procureme</a:t>
            </a:r>
            <a:r>
              <a:rPr lang="en-US" sz="1200" baseline="0" b="1" i="0" dirty="0" spc="-16">
                <a:solidFill>
                  <a:srgbClr val="FFFFFF"/>
                </a:solidFill>
                <a:latin typeface="Arial" pitchFamily="0" charset="1"/>
              </a:rPr>
              <a:t>nt</a:t>
            </a:r>
          </a:p>
        </p:txBody>
      </p:sp>
      <p:sp>
        <p:nvSpPr>
          <p:cNvPr id="172" name="Rectangle 172"/>
          <p:cNvSpPr/>
          <p:nvPr/>
        </p:nvSpPr>
        <p:spPr>
          <a:xfrm rot="0" flipH="0" flipV="0">
            <a:off x="7495285" y="2991384"/>
            <a:ext cx="1496103" cy="4397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21945" algn="l"/>
              </a:tabLst>
            </a:pPr>
            <a:r>
              <a:rPr lang="en-US" sz="2100" baseline="0" b="1" i="0" dirty="0" spc="0">
                <a:solidFill>
                  <a:srgbClr val="FFFFFF"/>
                </a:solidFill>
                <a:latin typeface="Arial" pitchFamily="0" charset="1"/>
              </a:rPr>
              <a:t>3	</a:t>
            </a:r>
            <a:r>
              <a:rPr lang="en-US" sz="2127" baseline="23976" b="0" i="0" dirty="0" spc="0">
                <a:solidFill>
                  <a:srgbClr val="FFFFFF"/>
                </a:solidFill>
                <a:latin typeface="Arial" pitchFamily="0" charset="1"/>
              </a:rPr>
              <a:t>cXML</a:t>
            </a:r>
          </a:p>
          <a:p>
            <a:pPr marL="321945">
              <a:lnSpc>
                <a:spcPts val="1047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Credentials</a:t>
            </a:r>
            <a:r>
              <a:rPr lang="en-US" sz="1403" baseline="0" b="0" i="0" dirty="0" spc="-4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(IP</a:t>
            </a:r>
          </a:p>
        </p:txBody>
      </p:sp>
      <p:sp>
        <p:nvSpPr>
          <p:cNvPr id="173" name="Rectangle 173"/>
          <p:cNvSpPr/>
          <p:nvPr/>
        </p:nvSpPr>
        <p:spPr>
          <a:xfrm rot="0" flipH="0" flipV="0">
            <a:off x="7817231" y="3439420"/>
            <a:ext cx="1216060" cy="63177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Address,</a:t>
            </a:r>
            <a:r>
              <a:rPr lang="en-US" sz="1403" baseline="0" b="0" i="0" dirty="0" spc="-3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Users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details…)</a:t>
            </a:r>
            <a:r>
              <a:rPr lang="en-US" sz="1403" baseline="0" b="0" i="0" dirty="0" spc="-3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are</a:t>
            </a:r>
          </a:p>
          <a:p>
            <a:pPr marL="0">
              <a:lnSpc>
                <a:spcPts val="1680"/>
              </a:lnSpc>
            </a:pPr>
            <a:r>
              <a:rPr lang="en-US" sz="1403" baseline="0" b="0" i="0" dirty="0" spc="0">
                <a:solidFill>
                  <a:srgbClr val="FFFFFF"/>
                </a:solidFill>
                <a:latin typeface="Arial" pitchFamily="0" charset="1"/>
              </a:rPr>
              <a:t>sent</a:t>
            </a:r>
          </a:p>
        </p:txBody>
      </p:sp>
      <p:sp>
        <p:nvSpPr>
          <p:cNvPr id="174" name="Rectangle 174"/>
          <p:cNvSpPr/>
          <p:nvPr/>
        </p:nvSpPr>
        <p:spPr>
          <a:xfrm rot="0" flipH="0" flipV="0">
            <a:off x="7548626" y="5186198"/>
            <a:ext cx="148285" cy="3067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100" baseline="0" b="1" i="0" dirty="0" spc="0">
                <a:solidFill>
                  <a:srgbClr val="FFFFFF"/>
                </a:solidFill>
                <a:latin typeface="Arial" pitchFamily="0" charset="1"/>
              </a:rPr>
              <a:t>4</a:t>
            </a:r>
          </a:p>
        </p:txBody>
      </p:sp>
      <p:sp>
        <p:nvSpPr>
          <p:cNvPr id="175" name="Rectangle 175"/>
          <p:cNvSpPr/>
          <p:nvPr/>
        </p:nvSpPr>
        <p:spPr>
          <a:xfrm rot="0" flipH="0" flipV="0">
            <a:off x="8281669" y="4242867"/>
            <a:ext cx="729234" cy="3581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PunchOut</a:t>
            </a:r>
          </a:p>
          <a:p>
            <a:pPr marL="59436">
              <a:lnSpc>
                <a:spcPts val="1440"/>
              </a:lnSpc>
            </a:pPr>
            <a:r>
              <a:rPr lang="en-US" sz="1200" baseline="0" b="1" i="0" dirty="0" spc="0">
                <a:solidFill>
                  <a:srgbClr val="FFFFFF"/>
                </a:solidFill>
                <a:latin typeface="Arial" pitchFamily="0" charset="1"/>
              </a:rPr>
              <a:t>Supplier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52" name="Freeform 752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3" name="Freeform 753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4" name="Freeform 754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5" name="Freeform 755"/>
          <p:cNvSpPr/>
          <p:nvPr/>
        </p:nvSpPr>
        <p:spPr>
          <a:xfrm rot="0" flipH="0" flipV="0">
            <a:off x="324611" y="1984248"/>
            <a:ext cx="457200" cy="435864"/>
          </a:xfrm>
          <a:custGeom>
            <a:pathLst>
              <a:path w="457200" h="435864">
                <a:moveTo>
                  <a:pt x="0" y="0"/>
                </a:moveTo>
                <a:lnTo>
                  <a:pt x="457200" y="0"/>
                </a:lnTo>
                <a:lnTo>
                  <a:pt x="457200" y="435864"/>
                </a:lnTo>
                <a:lnTo>
                  <a:pt x="0" y="435864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56" name="Picture 756"/>
          <p:cNvPicPr>
            <a:picLocks noChangeAspect="0" noChangeArrowheads="1"/>
          </p:cNvPicPr>
          <p:nvPr/>
        </p:nvPicPr>
        <p:blipFill>
          <a:blip r:embed="rId7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32047" y="3607439"/>
            <a:ext cx="8561363" cy="2572381"/>
          </a:xfrm>
          <a:prstGeom prst="rect">
            <a:avLst/>
          </a:prstGeom>
          <a:noFill/>
          <a:extLst/>
        </p:spPr>
      </p:pic>
      <p:sp>
        <p:nvSpPr>
          <p:cNvPr id="757" name="Freeform 757"/>
          <p:cNvSpPr/>
          <p:nvPr/>
        </p:nvSpPr>
        <p:spPr>
          <a:xfrm rot="0" flipH="0" flipV="0">
            <a:off x="10784585" y="5919979"/>
            <a:ext cx="588265" cy="260604"/>
          </a:xfrm>
          <a:custGeom>
            <a:pathLst>
              <a:path w="588265" h="260604">
                <a:moveTo>
                  <a:pt x="0" y="75183"/>
                </a:moveTo>
                <a:cubicBezTo>
                  <a:pt x="0" y="33655"/>
                  <a:pt x="33656" y="0"/>
                  <a:pt x="75184" y="0"/>
                </a:cubicBezTo>
                <a:lnTo>
                  <a:pt x="513081" y="0"/>
                </a:lnTo>
                <a:cubicBezTo>
                  <a:pt x="554609" y="0"/>
                  <a:pt x="588265" y="33655"/>
                  <a:pt x="588265" y="75183"/>
                </a:cubicBezTo>
                <a:lnTo>
                  <a:pt x="588265" y="185419"/>
                </a:lnTo>
                <a:cubicBezTo>
                  <a:pt x="588265" y="226949"/>
                  <a:pt x="554609" y="260604"/>
                  <a:pt x="513081" y="260604"/>
                </a:cubicBezTo>
                <a:lnTo>
                  <a:pt x="75184" y="260604"/>
                </a:lnTo>
                <a:cubicBezTo>
                  <a:pt x="33656" y="260604"/>
                  <a:pt x="0" y="226949"/>
                  <a:pt x="0" y="185419"/>
                </a:cubicBezTo>
                <a:close/>
                <a:moveTo>
                  <a:pt x="-9921747" y="938021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58" name="Picture 758"/>
          <p:cNvPicPr>
            <a:picLocks noChangeAspect="0" noChangeArrowheads="1"/>
          </p:cNvPicPr>
          <p:nvPr/>
        </p:nvPicPr>
        <p:blipFill>
          <a:blip r:embed="rId7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788408" y="2080356"/>
            <a:ext cx="7205085" cy="1461420"/>
          </a:xfrm>
          <a:prstGeom prst="rect">
            <a:avLst/>
          </a:prstGeom>
          <a:noFill/>
          <a:extLst/>
        </p:spPr>
      </p:pic>
      <p:sp>
        <p:nvSpPr>
          <p:cNvPr id="759" name="Freeform 759"/>
          <p:cNvSpPr/>
          <p:nvPr/>
        </p:nvSpPr>
        <p:spPr>
          <a:xfrm rot="0" flipH="0" flipV="0">
            <a:off x="6112764" y="2407921"/>
            <a:ext cx="1030224" cy="153924"/>
          </a:xfrm>
          <a:custGeom>
            <a:pathLst>
              <a:path w="1030224" h="153924">
                <a:moveTo>
                  <a:pt x="0" y="0"/>
                </a:moveTo>
                <a:lnTo>
                  <a:pt x="1030224" y="0"/>
                </a:lnTo>
                <a:lnTo>
                  <a:pt x="1030224" y="153924"/>
                </a:lnTo>
                <a:lnTo>
                  <a:pt x="0" y="1539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0" name="Freeform 760"/>
          <p:cNvSpPr/>
          <p:nvPr/>
        </p:nvSpPr>
        <p:spPr>
          <a:xfrm rot="0" flipH="0" flipV="0">
            <a:off x="5522214" y="3315462"/>
            <a:ext cx="492251" cy="205741"/>
          </a:xfrm>
          <a:custGeom>
            <a:pathLst>
              <a:path w="492251" h="205741">
                <a:moveTo>
                  <a:pt x="0" y="34291"/>
                </a:moveTo>
                <a:cubicBezTo>
                  <a:pt x="0" y="15367"/>
                  <a:pt x="15366" y="0"/>
                  <a:pt x="34289" y="0"/>
                </a:cubicBezTo>
                <a:lnTo>
                  <a:pt x="457962" y="0"/>
                </a:lnTo>
                <a:cubicBezTo>
                  <a:pt x="476884" y="0"/>
                  <a:pt x="492251" y="15367"/>
                  <a:pt x="492251" y="34291"/>
                </a:cubicBezTo>
                <a:lnTo>
                  <a:pt x="492251" y="171450"/>
                </a:lnTo>
                <a:cubicBezTo>
                  <a:pt x="492251" y="190373"/>
                  <a:pt x="476884" y="205741"/>
                  <a:pt x="457962" y="205741"/>
                </a:cubicBezTo>
                <a:lnTo>
                  <a:pt x="34289" y="205741"/>
                </a:lnTo>
                <a:cubicBezTo>
                  <a:pt x="15366" y="205741"/>
                  <a:pt x="0" y="190373"/>
                  <a:pt x="0" y="171450"/>
                </a:cubicBezTo>
                <a:close/>
                <a:moveTo>
                  <a:pt x="-2013967" y="3542538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1" name="Rectangle 761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40</a:t>
            </a:r>
          </a:p>
        </p:txBody>
      </p:sp>
      <p:sp>
        <p:nvSpPr>
          <p:cNvPr id="762" name="Rectangle 762"/>
          <p:cNvSpPr/>
          <p:nvPr/>
        </p:nvSpPr>
        <p:spPr>
          <a:xfrm rot="0" flipH="0" flipV="0">
            <a:off x="324002" y="318891"/>
            <a:ext cx="6784032" cy="7757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aseline="0" b="1" i="0" dirty="0" spc="0">
                <a:solidFill>
                  <a:srgbClr val="FFFFFF"/>
                </a:solidFill>
                <a:latin typeface="Arial" pitchFamily="0" charset="1"/>
              </a:rPr>
              <a:t>Publication of Catalog on</a:t>
            </a:r>
            <a:r>
              <a:rPr lang="en-US" sz="2795" baseline="0" b="1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5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  <a:p>
            <a:pPr marL="0">
              <a:lnSpc>
                <a:spcPts val="2892"/>
              </a:lnSpc>
            </a:pPr>
            <a:r>
              <a:rPr lang="en-US" sz="2402" baseline="0" b="1" i="0" dirty="0" spc="0">
                <a:solidFill>
                  <a:srgbClr val="FFFFFF"/>
                </a:solidFill>
                <a:latin typeface="Arial" pitchFamily="0" charset="1"/>
              </a:rPr>
              <a:t>Next Steps</a:t>
            </a:r>
          </a:p>
        </p:txBody>
      </p:sp>
      <p:sp>
        <p:nvSpPr>
          <p:cNvPr id="763" name="Rectangle 763"/>
          <p:cNvSpPr/>
          <p:nvPr/>
        </p:nvSpPr>
        <p:spPr>
          <a:xfrm rot="0" flipH="0" flipV="0">
            <a:off x="415442" y="1426807"/>
            <a:ext cx="8238828" cy="4288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After publication of </a:t>
            </a:r>
            <a:r>
              <a:rPr lang="en-US" sz="1598" baseline="0" b="0" i="0" dirty="0" spc="-2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our catalog, you have the possibility to test the connectivity to your site.</a:t>
            </a:r>
          </a:p>
          <a:p>
            <a:pPr marL="0">
              <a:lnSpc>
                <a:spcPts val="1538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Please note that this functionality is available onl</a:t>
            </a:r>
            <a:r>
              <a:rPr lang="en-US" sz="1596" baseline="0" b="0" i="0" dirty="0" spc="-37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on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</a:t>
            </a:r>
            <a:r>
              <a:rPr lang="en-US" sz="1596" baseline="0" b="0" i="0" dirty="0" spc="-192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est account.</a:t>
            </a:r>
          </a:p>
        </p:txBody>
      </p:sp>
      <p:sp>
        <p:nvSpPr>
          <p:cNvPr id="764" name="Rectangle 764"/>
          <p:cNvSpPr/>
          <p:nvPr/>
        </p:nvSpPr>
        <p:spPr>
          <a:xfrm rot="0" flipH="0" flipV="0">
            <a:off x="415442" y="2112004"/>
            <a:ext cx="22539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10</a:t>
            </a:r>
          </a:p>
        </p:txBody>
      </p:sp>
      <p:sp>
        <p:nvSpPr>
          <p:cNvPr id="765" name="Rectangle 765"/>
          <p:cNvSpPr/>
          <p:nvPr/>
        </p:nvSpPr>
        <p:spPr>
          <a:xfrm rot="0" flipH="0" flipV="0">
            <a:off x="415442" y="2475097"/>
            <a:ext cx="4332905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Select 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catalog and click on th</a:t>
            </a:r>
            <a:r>
              <a:rPr lang="en-US" sz="1596" baseline="0" b="0" i="0" dirty="0" spc="448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1" i="0" dirty="0" spc="-12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es</a:t>
            </a:r>
            <a:r>
              <a:rPr lang="en-US" sz="1596" baseline="0" b="1" i="0" dirty="0" spc="46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button.</a:t>
            </a:r>
          </a:p>
        </p:txBody>
      </p:sp>
      <p:sp>
        <p:nvSpPr>
          <p:cNvPr id="766" name="Rectangle 766"/>
          <p:cNvSpPr/>
          <p:nvPr/>
        </p:nvSpPr>
        <p:spPr>
          <a:xfrm rot="0" flipH="0" flipV="0">
            <a:off x="415442" y="2963031"/>
            <a:ext cx="4135201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On the next page, click o</a:t>
            </a:r>
            <a:r>
              <a:rPr lang="en-US" sz="1596" baseline="0" b="0" i="0" dirty="0" spc="442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Sho</a:t>
            </a:r>
            <a:r>
              <a:rPr lang="en-US" sz="1596" baseline="0" b="1" i="0" dirty="0" spc="454">
                <a:solidFill>
                  <a:srgbClr val="FFFFFF"/>
                </a:solidFill>
                <a:latin typeface="Arial" pitchFamily="0" charset="1"/>
              </a:rPr>
              <a:t>p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to launch the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connection attempt.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67" name="Freeform 767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8" name="Freeform 768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69" name="Freeform 769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70" name="Picture 770"/>
          <p:cNvPicPr>
            <a:picLocks noChangeAspect="0" noChangeArrowheads="1"/>
          </p:cNvPicPr>
          <p:nvPr/>
        </p:nvPicPr>
        <p:blipFill>
          <a:blip r:embed="rId7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20611" y="2275508"/>
            <a:ext cx="3102713" cy="3529408"/>
          </a:xfrm>
          <a:prstGeom prst="rect">
            <a:avLst/>
          </a:prstGeom>
          <a:noFill/>
          <a:extLst/>
        </p:spPr>
      </p:pic>
      <p:sp>
        <p:nvSpPr>
          <p:cNvPr id="771" name="Rectangle 771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41</a:t>
            </a:r>
          </a:p>
        </p:txBody>
      </p:sp>
      <p:sp>
        <p:nvSpPr>
          <p:cNvPr id="772" name="Rectangle 772"/>
          <p:cNvSpPr/>
          <p:nvPr/>
        </p:nvSpPr>
        <p:spPr>
          <a:xfrm rot="0" flipH="0" flipV="0">
            <a:off x="324002" y="318891"/>
            <a:ext cx="6784032" cy="7757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5" baseline="0" b="1" i="0" dirty="0" spc="0">
                <a:solidFill>
                  <a:srgbClr val="FFFFFF"/>
                </a:solidFill>
                <a:latin typeface="Arial" pitchFamily="0" charset="1"/>
              </a:rPr>
              <a:t>Publication of Catalog on</a:t>
            </a:r>
            <a:r>
              <a:rPr lang="en-US" sz="2795" baseline="0" b="1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2795" baseline="0" b="1" i="0" dirty="0" spc="0">
                <a:solidFill>
                  <a:srgbClr val="FFFFFF"/>
                </a:solidFill>
                <a:latin typeface="Arial" pitchFamily="0" charset="1"/>
              </a:rPr>
              <a:t>Ariba Network</a:t>
            </a:r>
          </a:p>
          <a:p>
            <a:pPr marL="0">
              <a:lnSpc>
                <a:spcPts val="2892"/>
              </a:lnSpc>
            </a:pPr>
            <a:r>
              <a:rPr lang="en-US" sz="2402" baseline="0" b="0" i="0" dirty="0" spc="0">
                <a:solidFill>
                  <a:srgbClr val="FFFFFF"/>
                </a:solidFill>
                <a:latin typeface="Arial" pitchFamily="0" charset="1"/>
              </a:rPr>
              <a:t>Next Steps</a:t>
            </a:r>
          </a:p>
        </p:txBody>
      </p:sp>
      <p:sp>
        <p:nvSpPr>
          <p:cNvPr id="773" name="Rectangle 773"/>
          <p:cNvSpPr/>
          <p:nvPr/>
        </p:nvSpPr>
        <p:spPr>
          <a:xfrm rot="0" flipH="0" flipV="0">
            <a:off x="415442" y="1439920"/>
            <a:ext cx="7724997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If you can connect to your catalog, the connectivity has been established successfull</a:t>
            </a:r>
            <a:r>
              <a:rPr lang="en-US" sz="1596" baseline="0" b="0" i="0" dirty="0" spc="-127">
                <a:solidFill>
                  <a:srgbClr val="FFFFFF"/>
                </a:solidFill>
                <a:latin typeface="Arial" pitchFamily="0" charset="1"/>
              </a:rPr>
              <a:t>y.</a:t>
            </a:r>
          </a:p>
        </p:txBody>
      </p:sp>
      <p:sp>
        <p:nvSpPr>
          <p:cNvPr id="774" name="Rectangle 774"/>
          <p:cNvSpPr/>
          <p:nvPr/>
        </p:nvSpPr>
        <p:spPr>
          <a:xfrm rot="0" flipH="0" flipV="0">
            <a:off x="415442" y="1634992"/>
            <a:ext cx="10904018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If you cannot access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catalog, an error message will be displayed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,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giving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the root cause of the connectivity issue.</a:t>
            </a:r>
          </a:p>
        </p:txBody>
      </p:sp>
      <p:sp>
        <p:nvSpPr>
          <p:cNvPr id="775" name="Rectangle 775"/>
          <p:cNvSpPr/>
          <p:nvPr/>
        </p:nvSpPr>
        <p:spPr>
          <a:xfrm rot="0" flipH="0" flipV="0">
            <a:off x="415442" y="2329301"/>
            <a:ext cx="5873000" cy="72077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0AB00"/>
                </a:solidFill>
                <a:latin typeface="Arial" pitchFamily="0" charset="1"/>
              </a:rPr>
              <a:t>Note</a:t>
            </a:r>
            <a:r>
              <a:rPr lang="en-US" sz="1596" baseline="0" b="0" i="0" dirty="0" spc="457">
                <a:solidFill>
                  <a:srgbClr val="F0AB00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In case you need assistance to better understand this error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message, please contact your</a:t>
            </a:r>
            <a:r>
              <a:rPr lang="en-US" sz="1596" baseline="0" b="0" i="0" dirty="0" spc="-6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Catalog Enablement Contact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person to help you in the troubleshooting process.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76" name="Freeform 77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7" name="Freeform 777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8" name="Freeform 778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79" name="Picture 779"/>
          <p:cNvPicPr>
            <a:picLocks noChangeAspect="0" noChangeArrowheads="1"/>
          </p:cNvPicPr>
          <p:nvPr/>
        </p:nvPicPr>
        <p:blipFill>
          <a:blip r:embed="rId7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472684" y="2421778"/>
            <a:ext cx="6555903" cy="2162414"/>
          </a:xfrm>
          <a:prstGeom prst="rect">
            <a:avLst/>
          </a:prstGeom>
          <a:noFill/>
          <a:extLst/>
        </p:spPr>
      </p:pic>
      <p:sp>
        <p:nvSpPr>
          <p:cNvPr id="780" name="Freeform 780"/>
          <p:cNvSpPr/>
          <p:nvPr/>
        </p:nvSpPr>
        <p:spPr>
          <a:xfrm rot="0" flipH="0" flipV="0">
            <a:off x="10074402" y="2448306"/>
            <a:ext cx="765048" cy="176784"/>
          </a:xfrm>
          <a:custGeom>
            <a:pathLst>
              <a:path w="765048" h="176784">
                <a:moveTo>
                  <a:pt x="0" y="50927"/>
                </a:moveTo>
                <a:cubicBezTo>
                  <a:pt x="0" y="22860"/>
                  <a:pt x="22859" y="0"/>
                  <a:pt x="50927" y="0"/>
                </a:cubicBezTo>
                <a:lnTo>
                  <a:pt x="714120" y="0"/>
                </a:lnTo>
                <a:cubicBezTo>
                  <a:pt x="742188" y="0"/>
                  <a:pt x="765048" y="22860"/>
                  <a:pt x="765048" y="50927"/>
                </a:cubicBezTo>
                <a:lnTo>
                  <a:pt x="765048" y="125858"/>
                </a:lnTo>
                <a:cubicBezTo>
                  <a:pt x="765048" y="153924"/>
                  <a:pt x="742188" y="176784"/>
                  <a:pt x="714120" y="176784"/>
                </a:cubicBezTo>
                <a:lnTo>
                  <a:pt x="50927" y="176784"/>
                </a:lnTo>
                <a:cubicBezTo>
                  <a:pt x="22859" y="176784"/>
                  <a:pt x="0" y="153924"/>
                  <a:pt x="0" y="125858"/>
                </a:cubicBezTo>
                <a:close/>
                <a:moveTo>
                  <a:pt x="-5715635" y="4409694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81" name="Picture 781"/>
          <p:cNvPicPr>
            <a:picLocks noChangeAspect="0" noChangeArrowheads="1"/>
          </p:cNvPicPr>
          <p:nvPr/>
        </p:nvPicPr>
        <p:blipFill>
          <a:blip r:embed="rId7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8224" y="4337327"/>
            <a:ext cx="5189219" cy="2025373"/>
          </a:xfrm>
          <a:prstGeom prst="rect">
            <a:avLst/>
          </a:prstGeom>
          <a:noFill/>
          <a:extLst/>
        </p:spPr>
      </p:pic>
      <p:sp>
        <p:nvSpPr>
          <p:cNvPr id="782" name="Freeform 782"/>
          <p:cNvSpPr/>
          <p:nvPr/>
        </p:nvSpPr>
        <p:spPr>
          <a:xfrm rot="0" flipH="0" flipV="0">
            <a:off x="962405" y="5173218"/>
            <a:ext cx="504445" cy="156973"/>
          </a:xfrm>
          <a:custGeom>
            <a:pathLst>
              <a:path w="504445" h="156973">
                <a:moveTo>
                  <a:pt x="0" y="45212"/>
                </a:moveTo>
                <a:cubicBezTo>
                  <a:pt x="0" y="20321"/>
                  <a:pt x="20270" y="0"/>
                  <a:pt x="45276" y="0"/>
                </a:cubicBezTo>
                <a:lnTo>
                  <a:pt x="459233" y="0"/>
                </a:lnTo>
                <a:cubicBezTo>
                  <a:pt x="484125" y="0"/>
                  <a:pt x="504445" y="20321"/>
                  <a:pt x="504445" y="45212"/>
                </a:cubicBezTo>
                <a:lnTo>
                  <a:pt x="504445" y="111761"/>
                </a:lnTo>
                <a:cubicBezTo>
                  <a:pt x="504445" y="136653"/>
                  <a:pt x="484125" y="156973"/>
                  <a:pt x="459233" y="156973"/>
                </a:cubicBezTo>
                <a:lnTo>
                  <a:pt x="45276" y="156973"/>
                </a:lnTo>
                <a:cubicBezTo>
                  <a:pt x="20270" y="156973"/>
                  <a:pt x="0" y="136653"/>
                  <a:pt x="0" y="111761"/>
                </a:cubicBezTo>
                <a:close/>
                <a:moveTo>
                  <a:pt x="677165" y="1684782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3" name="Rectangle 783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42</a:t>
            </a:r>
          </a:p>
        </p:txBody>
      </p:sp>
      <p:sp>
        <p:nvSpPr>
          <p:cNvPr id="784" name="Rectangle 784"/>
          <p:cNvSpPr/>
          <p:nvPr/>
        </p:nvSpPr>
        <p:spPr>
          <a:xfrm rot="0" flipH="0" flipV="0">
            <a:off x="324002" y="501485"/>
            <a:ext cx="5990568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Index File Update Index File Update</a:t>
            </a:r>
          </a:p>
        </p:txBody>
      </p:sp>
      <p:sp>
        <p:nvSpPr>
          <p:cNvPr id="785" name="Rectangle 785"/>
          <p:cNvSpPr/>
          <p:nvPr/>
        </p:nvSpPr>
        <p:spPr>
          <a:xfrm rot="0" flipH="0" flipV="0">
            <a:off x="415442" y="1525899"/>
            <a:ext cx="10644370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Downloading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and uploading the catalog in .cif format will allow 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to have a quicker wa</a:t>
            </a:r>
            <a:r>
              <a:rPr lang="en-US" sz="1596" baseline="0" b="0" i="0" dirty="0" spc="-32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to update any changes in the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automatically created index file.</a:t>
            </a:r>
          </a:p>
        </p:txBody>
      </p:sp>
      <p:sp>
        <p:nvSpPr>
          <p:cNvPr id="786" name="Rectangle 786"/>
          <p:cNvSpPr/>
          <p:nvPr/>
        </p:nvSpPr>
        <p:spPr>
          <a:xfrm rot="0" flipH="0" flipV="0">
            <a:off x="415442" y="2127206"/>
            <a:ext cx="5300382" cy="2488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solidFill>
                  <a:srgbClr val="FFFFFF"/>
                </a:solidFill>
                <a:latin typeface="Arial" pitchFamily="0" charset="1"/>
              </a:rPr>
              <a:t>Click o</a:t>
            </a:r>
            <a:r>
              <a:rPr lang="en-US" sz="1704" baseline="0" b="0" i="0" dirty="0" spc="468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704" baseline="0" b="1" i="0" dirty="0" spc="0">
                <a:solidFill>
                  <a:srgbClr val="FFFFFF"/>
                </a:solidFill>
                <a:latin typeface="Arial" pitchFamily="0" charset="1"/>
              </a:rPr>
              <a:t>Download</a:t>
            </a:r>
            <a:r>
              <a:rPr lang="en-US" sz="1704" baseline="0" b="1" i="0" dirty="0" spc="-4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704" baseline="0" b="1" i="0" dirty="0" spc="0">
                <a:solidFill>
                  <a:srgbClr val="FFFFFF"/>
                </a:solidFill>
                <a:latin typeface="Arial" pitchFamily="0" charset="1"/>
              </a:rPr>
              <a:t>Catalog Fil</a:t>
            </a:r>
            <a:r>
              <a:rPr lang="en-US" sz="1704" baseline="0" b="1" i="0" dirty="0" spc="455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704" baseline="0" b="0" i="0" dirty="0" spc="0">
                <a:solidFill>
                  <a:srgbClr val="FFFFFF"/>
                </a:solidFill>
                <a:latin typeface="Arial" pitchFamily="0" charset="1"/>
              </a:rPr>
              <a:t>under the Content tab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87" name="Freeform 787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8" name="Freeform 788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9" name="Freeform 789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90" name="Picture 790"/>
          <p:cNvPicPr>
            <a:picLocks noChangeAspect="0" noChangeArrowheads="1"/>
          </p:cNvPicPr>
          <p:nvPr/>
        </p:nvPicPr>
        <p:blipFill>
          <a:blip r:embed="rId7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511296" y="1751260"/>
            <a:ext cx="8357178" cy="2813120"/>
          </a:xfrm>
          <a:prstGeom prst="rect">
            <a:avLst/>
          </a:prstGeom>
          <a:noFill/>
          <a:extLst/>
        </p:spPr>
      </p:pic>
      <p:sp>
        <p:nvSpPr>
          <p:cNvPr id="791" name="Freeform 791"/>
          <p:cNvSpPr/>
          <p:nvPr/>
        </p:nvSpPr>
        <p:spPr>
          <a:xfrm rot="0" flipH="0" flipV="0">
            <a:off x="8490966" y="1759458"/>
            <a:ext cx="867155" cy="274320"/>
          </a:xfrm>
          <a:custGeom>
            <a:pathLst>
              <a:path w="867155" h="274320">
                <a:moveTo>
                  <a:pt x="0" y="79121"/>
                </a:moveTo>
                <a:cubicBezTo>
                  <a:pt x="0" y="35433"/>
                  <a:pt x="35432" y="0"/>
                  <a:pt x="79120" y="0"/>
                </a:cubicBezTo>
                <a:lnTo>
                  <a:pt x="788035" y="0"/>
                </a:lnTo>
                <a:cubicBezTo>
                  <a:pt x="831723" y="0"/>
                  <a:pt x="867155" y="35433"/>
                  <a:pt x="867155" y="79121"/>
                </a:cubicBezTo>
                <a:lnTo>
                  <a:pt x="867155" y="195200"/>
                </a:lnTo>
                <a:cubicBezTo>
                  <a:pt x="867155" y="238888"/>
                  <a:pt x="831723" y="274320"/>
                  <a:pt x="788035" y="274320"/>
                </a:cubicBezTo>
                <a:lnTo>
                  <a:pt x="79120" y="274320"/>
                </a:lnTo>
                <a:cubicBezTo>
                  <a:pt x="35432" y="274320"/>
                  <a:pt x="0" y="238888"/>
                  <a:pt x="0" y="195200"/>
                </a:cubicBezTo>
                <a:close/>
                <a:moveTo>
                  <a:pt x="-3471545" y="5098542"/>
                </a:moveTo>
              </a:path>
            </a:pathLst>
          </a:custGeom>
          <a:noFill/>
          <a:ln w="28575" cap="flat" cmpd="sng">
            <a:solidFill>
              <a:srgbClr val="F0AB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92" name="Rectangle 792"/>
          <p:cNvSpPr/>
          <p:nvPr/>
        </p:nvSpPr>
        <p:spPr>
          <a:xfrm rot="0" flipH="0" flipV="0">
            <a:off x="324002" y="6627311"/>
            <a:ext cx="11544424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16639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43</a:t>
            </a:r>
          </a:p>
        </p:txBody>
      </p:sp>
      <p:sp>
        <p:nvSpPr>
          <p:cNvPr id="793" name="Rectangle 793"/>
          <p:cNvSpPr/>
          <p:nvPr/>
        </p:nvSpPr>
        <p:spPr>
          <a:xfrm rot="0" flipH="0" flipV="0">
            <a:off x="324002" y="501485"/>
            <a:ext cx="2942685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Index File Update</a:t>
            </a:r>
          </a:p>
        </p:txBody>
      </p:sp>
      <p:sp>
        <p:nvSpPr>
          <p:cNvPr id="794" name="Rectangle 794"/>
          <p:cNvSpPr/>
          <p:nvPr/>
        </p:nvSpPr>
        <p:spPr>
          <a:xfrm rot="0" flipH="0" flipV="0">
            <a:off x="415442" y="1379310"/>
            <a:ext cx="4752908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Click o</a:t>
            </a:r>
            <a:r>
              <a:rPr lang="en-US" sz="1598" baseline="0" b="0" i="0" dirty="0" spc="436">
                <a:solidFill>
                  <a:srgbClr val="FFFFFF"/>
                </a:solidFill>
                <a:latin typeface="Arial" pitchFamily="0" charset="1"/>
              </a:rPr>
              <a:t>n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Upload Catalog Fil</a:t>
            </a:r>
            <a:r>
              <a:rPr lang="en-US" sz="1598" baseline="0" b="1" i="0" dirty="0" spc="440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under the Content tab.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76" name="Freeform 17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" name="Freeform 177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8" name="Picture 178"/>
          <p:cNvPicPr>
            <a:picLocks noChangeAspect="0" noChangeArrowheads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179" name="Picture 179"/>
          <p:cNvPicPr>
            <a:picLocks noChangeAspect="0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180" name="Rectangle 180"/>
          <p:cNvSpPr/>
          <p:nvPr/>
        </p:nvSpPr>
        <p:spPr>
          <a:xfrm rot="0" flipH="0" flipV="0">
            <a:off x="324002" y="2471674"/>
            <a:ext cx="5081015" cy="8762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Requirements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1" name="Freeform 181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2" name="Freeform 182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" name="Freeform 183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" name="Rectangle 184"/>
          <p:cNvSpPr/>
          <p:nvPr/>
        </p:nvSpPr>
        <p:spPr>
          <a:xfrm rot="0" flipH="0" flipV="0">
            <a:off x="324002" y="6627311"/>
            <a:ext cx="11544367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80647" algn="l"/>
                <a:tab pos="11480647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6	</a:t>
            </a:r>
          </a:p>
        </p:txBody>
      </p:sp>
      <p:sp>
        <p:nvSpPr>
          <p:cNvPr id="185" name="Rectangle 185"/>
          <p:cNvSpPr/>
          <p:nvPr/>
        </p:nvSpPr>
        <p:spPr>
          <a:xfrm rot="0" flipH="0" flipV="0">
            <a:off x="324002" y="362497"/>
            <a:ext cx="5042562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2798" baseline="0" b="1" i="0" dirty="0" spc="801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Requirements</a:t>
            </a:r>
          </a:p>
        </p:txBody>
      </p:sp>
      <p:sp>
        <p:nvSpPr>
          <p:cNvPr id="186" name="Rectangle 186"/>
          <p:cNvSpPr/>
          <p:nvPr/>
        </p:nvSpPr>
        <p:spPr>
          <a:xfrm rot="0" flipH="0" flipV="0">
            <a:off x="324002" y="1413612"/>
            <a:ext cx="5858514" cy="3505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400" baseline="0" b="0" i="0" dirty="0" spc="1415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Business and </a:t>
            </a:r>
            <a:r>
              <a:rPr lang="en-US" sz="1596" baseline="0" b="1" i="0" dirty="0" spc="-10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echnical Requirements on catalog content</a:t>
            </a:r>
          </a:p>
        </p:txBody>
      </p:sp>
      <p:sp>
        <p:nvSpPr>
          <p:cNvPr id="187" name="Rectangle 187"/>
          <p:cNvSpPr/>
          <p:nvPr/>
        </p:nvSpPr>
        <p:spPr>
          <a:xfrm rot="0" flipH="0" flipV="0">
            <a:off x="324002" y="2058410"/>
            <a:ext cx="10741662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8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alk with UCB about which products to make available</a:t>
            </a:r>
            <a:r>
              <a:rPr lang="en-US" sz="1596" baseline="0" b="0" i="0" dirty="0" spc="-3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on your PunchOut site. For the best user experience, you should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understand the high-level business requirements of your customers.</a:t>
            </a:r>
          </a:p>
        </p:txBody>
      </p:sp>
      <p:sp>
        <p:nvSpPr>
          <p:cNvPr id="188" name="Rectangle 188"/>
          <p:cNvSpPr/>
          <p:nvPr/>
        </p:nvSpPr>
        <p:spPr>
          <a:xfrm rot="0" flipH="0" flipV="0">
            <a:off x="324002" y="2850891"/>
            <a:ext cx="11511977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Find out UCB technical requir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e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ments for product content and transactions. Develop the processes for addressing the issues that</a:t>
            </a:r>
          </a:p>
          <a:p>
            <a:pPr marL="0">
              <a:lnSpc>
                <a:spcPts val="191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arise when two organizations enter into a trading relationship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9" name="Freeform 189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" name="Freeform 190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" name="Freeform 191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" name="Rectangle 192"/>
          <p:cNvSpPr/>
          <p:nvPr/>
        </p:nvSpPr>
        <p:spPr>
          <a:xfrm rot="0" flipH="0" flipV="0">
            <a:off x="324002" y="6627311"/>
            <a:ext cx="11544367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80647" algn="l"/>
                <a:tab pos="11480647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7	</a:t>
            </a:r>
          </a:p>
        </p:txBody>
      </p:sp>
      <p:sp>
        <p:nvSpPr>
          <p:cNvPr id="193" name="Rectangle 193"/>
          <p:cNvSpPr/>
          <p:nvPr/>
        </p:nvSpPr>
        <p:spPr>
          <a:xfrm rot="0" flipH="0" flipV="0">
            <a:off x="324002" y="1468106"/>
            <a:ext cx="4692769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Commodit</a:t>
            </a:r>
            <a:r>
              <a:rPr lang="en-US" sz="1596" baseline="0" b="1" i="0" dirty="0" spc="-4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 Codes Required for Catalog Items:</a:t>
            </a:r>
          </a:p>
        </p:txBody>
      </p:sp>
      <p:sp>
        <p:nvSpPr>
          <p:cNvPr id="194" name="Rectangle 194"/>
          <p:cNvSpPr/>
          <p:nvPr/>
        </p:nvSpPr>
        <p:spPr>
          <a:xfrm rot="0" flipH="0" flipV="0">
            <a:off x="324002" y="1774947"/>
            <a:ext cx="11049551" cy="45255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It is compulsor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to associate a commodity code for each item in you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catalog. </a:t>
            </a:r>
            <a:r>
              <a:rPr lang="en-US" sz="1596" baseline="0" b="0" i="0" dirty="0" spc="-71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list of commodity codes is available in </a:t>
            </a:r>
            <a:r>
              <a:rPr lang="en-US" sz="1596" baseline="0" b="0" i="0" dirty="0" spc="-28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Supplier Information Portal which is accessible</a:t>
            </a:r>
            <a:r>
              <a:rPr lang="en-US" sz="1596" baseline="0" b="0" i="0" dirty="0" spc="-2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from your</a:t>
            </a:r>
            <a:r>
              <a:rPr lang="en-US" sz="1596" baseline="0" b="0" i="0" dirty="0" spc="-8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 account.</a:t>
            </a:r>
          </a:p>
        </p:txBody>
      </p:sp>
      <p:sp>
        <p:nvSpPr>
          <p:cNvPr id="195" name="Rectangle 195"/>
          <p:cNvSpPr/>
          <p:nvPr/>
        </p:nvSpPr>
        <p:spPr>
          <a:xfrm rot="0" flipH="0" flipV="0">
            <a:off x="324002" y="2498584"/>
            <a:ext cx="4727226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Configure Website to</a:t>
            </a:r>
            <a:r>
              <a:rPr lang="en-US" sz="1596" baseline="0" b="1" i="0" dirty="0" spc="-3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1" i="0" dirty="0" spc="-48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ccept Customer</a:t>
            </a:r>
            <a:r>
              <a:rPr lang="en-US" sz="1596" baseline="0" b="1" i="0" dirty="0" spc="-60">
                <a:solidFill>
                  <a:srgbClr val="FFFFFF"/>
                </a:solidFill>
                <a:latin typeface="Arial" pitchFamily="0" charset="1"/>
              </a:rPr>
              <a:t>’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s </a:t>
            </a:r>
            <a:r>
              <a:rPr lang="en-US" sz="1596" baseline="0" b="1" i="0" dirty="0" spc="-69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NID:</a:t>
            </a:r>
          </a:p>
        </p:txBody>
      </p:sp>
      <p:sp>
        <p:nvSpPr>
          <p:cNvPr id="196" name="Rectangle 196"/>
          <p:cNvSpPr/>
          <p:nvPr/>
        </p:nvSpPr>
        <p:spPr>
          <a:xfrm rot="0" flipH="0" flipV="0">
            <a:off x="324002" y="2805424"/>
            <a:ext cx="11094677" cy="67200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must configure your website in order to accept the</a:t>
            </a:r>
            <a:r>
              <a:rPr lang="en-US" sz="1596" baseline="0" b="0" i="0" dirty="0" spc="-7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ANID of UCB</a:t>
            </a:r>
            <a:r>
              <a:rPr lang="en-US" sz="1596" baseline="0" b="1" i="0" dirty="0" spc="444">
                <a:solidFill>
                  <a:srgbClr val="FFFFFF"/>
                </a:solidFill>
                <a:latin typeface="Arial" pitchFamily="0" charset="1"/>
              </a:rPr>
              <a:t>.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Please make sure during the PunchOutSetupRequest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configuration to add the endin</a:t>
            </a:r>
            <a:r>
              <a:rPr lang="en-US" sz="1596" baseline="0" b="0" i="0" dirty="0" spc="456">
                <a:solidFill>
                  <a:srgbClr val="FFFFFF"/>
                </a:solidFill>
                <a:latin typeface="Arial" pitchFamily="0" charset="1"/>
              </a:rPr>
              <a:t>g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-</a:t>
            </a:r>
            <a:r>
              <a:rPr lang="en-US" sz="1596" baseline="0" b="0" i="0" dirty="0" spc="-2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to UCB’s</a:t>
            </a:r>
            <a:r>
              <a:rPr lang="en-US" sz="1596" baseline="0" b="0" i="0" dirty="0" spc="-1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ANID when you will create your catalog in your TEST account. UC</a:t>
            </a:r>
            <a:r>
              <a:rPr lang="en-US" sz="1596" baseline="0" b="0" i="0" dirty="0" spc="447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might also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request diffe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ent accesses for its users, therefore make sure you configure your website using the UserIDs.</a:t>
            </a:r>
          </a:p>
        </p:txBody>
      </p:sp>
      <p:sp>
        <p:nvSpPr>
          <p:cNvPr id="197" name="Rectangle 197"/>
          <p:cNvSpPr/>
          <p:nvPr/>
        </p:nvSpPr>
        <p:spPr>
          <a:xfrm rot="0" flipH="0" flipV="0">
            <a:off x="324002" y="3978769"/>
            <a:ext cx="3130216" cy="2701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685">
                <a:solidFill>
                  <a:srgbClr val="F0AB00"/>
                </a:solidFill>
                <a:latin typeface="Wingdings" pitchFamily="0" charset="1"/>
              </a:rPr>
              <a:t>°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Consult cXML Documentation:</a:t>
            </a:r>
          </a:p>
        </p:txBody>
      </p:sp>
      <p:sp>
        <p:nvSpPr>
          <p:cNvPr id="198" name="Rectangle 198"/>
          <p:cNvSpPr/>
          <p:nvPr/>
        </p:nvSpPr>
        <p:spPr>
          <a:xfrm rot="0" flipH="0" flipV="0">
            <a:off x="324002" y="4285609"/>
            <a:ext cx="11404990" cy="67200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In order to help </a:t>
            </a:r>
            <a:r>
              <a:rPr lang="en-US" sz="1596" baseline="0" b="0" i="0" dirty="0" spc="-31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to configure your website to transact via cXM</a:t>
            </a:r>
            <a:r>
              <a:rPr lang="en-US" sz="1596" baseline="0" b="0" i="0" dirty="0" spc="-58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data wit</a:t>
            </a:r>
            <a:r>
              <a:rPr lang="en-US" sz="1596" baseline="0" b="0" i="0" dirty="0" spc="374">
                <a:solidFill>
                  <a:srgbClr val="FFFFFF"/>
                </a:solidFill>
                <a:latin typeface="Arial" pitchFamily="0" charset="1"/>
              </a:rPr>
              <a:t>h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k, you should acknowledge the cXML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requirements from UCB</a:t>
            </a:r>
            <a:r>
              <a:rPr lang="en-US" sz="1596" baseline="0" b="1" i="0" dirty="0" spc="444">
                <a:solidFill>
                  <a:srgbClr val="FFFFFF"/>
                </a:solidFill>
                <a:latin typeface="Arial" pitchFamily="0" charset="1"/>
              </a:rPr>
              <a:t>.</a:t>
            </a:r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 can find the UC</a:t>
            </a:r>
            <a:r>
              <a:rPr lang="en-US" sz="1596" baseline="0" b="0" i="0" dirty="0" spc="450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cXM</a:t>
            </a:r>
            <a:r>
              <a:rPr lang="en-US" sz="1596" baseline="0" b="0" i="0" dirty="0" spc="-5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Design Specification</a:t>
            </a:r>
            <a:r>
              <a:rPr lang="en-US" sz="1596" baseline="0" b="0" i="0" dirty="0" spc="-3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Guide and also refer to the</a:t>
            </a:r>
            <a:r>
              <a:rPr lang="en-US" sz="1596" baseline="0" b="0" i="0" dirty="0" spc="-76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cXM</a:t>
            </a:r>
            <a:r>
              <a:rPr lang="en-US" sz="1596" baseline="0" b="0" i="0" dirty="0" spc="-55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Solutions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Guide and the cXM</a:t>
            </a:r>
            <a:r>
              <a:rPr lang="en-US" sz="1596" baseline="0" b="0" i="0" dirty="0" spc="-45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User Guide which are two guides available in </a:t>
            </a:r>
            <a:r>
              <a:rPr lang="en-US" sz="1596" baseline="0" b="0" i="0" dirty="0" spc="-39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Supplier Information Portal.</a:t>
            </a:r>
          </a:p>
        </p:txBody>
      </p:sp>
      <p:sp>
        <p:nvSpPr>
          <p:cNvPr id="199" name="Rectangle 199"/>
          <p:cNvSpPr/>
          <p:nvPr/>
        </p:nvSpPr>
        <p:spPr>
          <a:xfrm rot="0" flipH="0" flipV="0">
            <a:off x="324002" y="362497"/>
            <a:ext cx="5042562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2798" baseline="0" b="1" i="0" dirty="0" spc="801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Requirements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00" name="Freeform 200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1" name="Freeform 201"/>
          <p:cNvSpPr/>
          <p:nvPr/>
        </p:nvSpPr>
        <p:spPr>
          <a:xfrm rot="0" flipH="0" flipV="0">
            <a:off x="324611" y="0"/>
            <a:ext cx="11544300" cy="161545"/>
          </a:xfrm>
          <a:custGeom>
            <a:pathLst>
              <a:path w="11544300" h="161545">
                <a:moveTo>
                  <a:pt x="0" y="0"/>
                </a:moveTo>
                <a:lnTo>
                  <a:pt x="11544300" y="0"/>
                </a:lnTo>
                <a:lnTo>
                  <a:pt x="11544300" y="161545"/>
                </a:lnTo>
                <a:lnTo>
                  <a:pt x="0" y="161545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2" name="Freeform 202"/>
          <p:cNvSpPr/>
          <p:nvPr/>
        </p:nvSpPr>
        <p:spPr>
          <a:xfrm rot="0" flipH="0" flipV="0">
            <a:off x="324611" y="1231392"/>
            <a:ext cx="11545190" cy="0"/>
          </a:xfrm>
          <a:custGeom>
            <a:pathLst>
              <a:path w="11545190" h="0">
                <a:moveTo>
                  <a:pt x="0" y="0"/>
                </a:moveTo>
                <a:lnTo>
                  <a:pt x="11545190" y="0"/>
                </a:lnTo>
              </a:path>
            </a:pathLst>
          </a:custGeom>
          <a:noFill/>
          <a:ln w="635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3" name="Rectangle 203"/>
          <p:cNvSpPr/>
          <p:nvPr/>
        </p:nvSpPr>
        <p:spPr>
          <a:xfrm rot="0" flipH="0" flipV="0">
            <a:off x="324002" y="6627311"/>
            <a:ext cx="11544367" cy="1336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496" algn="l"/>
                <a:tab pos="10396066" algn="l"/>
                <a:tab pos="11480647" algn="l"/>
                <a:tab pos="11480647" algn="l"/>
              </a:tabLst>
            </a:pP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©	202</a:t>
            </a:r>
            <a:r>
              <a:rPr lang="en-US" sz="902" baseline="0" b="0" i="0" dirty="0" spc="228">
                <a:solidFill>
                  <a:srgbClr val="FFFFFF"/>
                </a:solidFill>
                <a:latin typeface="Arial" pitchFamily="0" charset="1"/>
              </a:rPr>
              <a:t>1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</a:t>
            </a:r>
            <a:r>
              <a:rPr lang="en-US" sz="902" baseline="0" b="0" i="0" dirty="0" spc="-15">
                <a:solidFill>
                  <a:srgbClr val="FFFFFF"/>
                </a:solidFill>
                <a:latin typeface="Arial" pitchFamily="0" charset="1"/>
              </a:rPr>
              <a:t>S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E or an</a:t>
            </a:r>
            <a:r>
              <a:rPr lang="en-US" sz="902" baseline="0" b="0" i="0" dirty="0" spc="-17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SAP affiliate</a:t>
            </a:r>
            <a:r>
              <a:rPr lang="en-US" sz="902" baseline="0" b="0" i="0" dirty="0" spc="-4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company.</a:t>
            </a:r>
            <a:r>
              <a:rPr lang="en-US" sz="902" baseline="0" b="0" i="0" dirty="0" spc="-25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All</a:t>
            </a:r>
            <a:r>
              <a:rPr lang="en-US" sz="902" baseline="0" b="0" i="0" dirty="0" spc="-1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rights</a:t>
            </a:r>
            <a:r>
              <a:rPr lang="en-US" sz="902" baseline="0" b="0" i="0" dirty="0" spc="-2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reserved.	</a:t>
            </a:r>
            <a:r>
              <a:rPr lang="en-US" sz="1363" baseline="-1666" b="0" i="0" dirty="0" spc="0">
                <a:solidFill>
                  <a:srgbClr val="FFFFFF"/>
                </a:solidFill>
                <a:latin typeface="Arial" pitchFamily="0" charset="1"/>
              </a:rPr>
              <a:t>Customer	</a:t>
            </a:r>
            <a:r>
              <a:rPr lang="en-US" sz="902" baseline="0" b="0" i="0" dirty="0" spc="0">
                <a:solidFill>
                  <a:srgbClr val="FFFFFF"/>
                </a:solidFill>
                <a:latin typeface="Arial" pitchFamily="0" charset="1"/>
              </a:rPr>
              <a:t>8	</a:t>
            </a:r>
          </a:p>
        </p:txBody>
      </p:sp>
      <p:sp>
        <p:nvSpPr>
          <p:cNvPr id="204" name="Rectangle 204"/>
          <p:cNvSpPr/>
          <p:nvPr/>
        </p:nvSpPr>
        <p:spPr>
          <a:xfrm rot="0" flipH="0" flipV="0">
            <a:off x="324002" y="1379341"/>
            <a:ext cx="10624304" cy="47693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cXM</a:t>
            </a:r>
            <a:r>
              <a:rPr lang="en-US" sz="1596" baseline="0" b="0" i="0" dirty="0" spc="-5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is an open language defined b</a:t>
            </a:r>
            <a:r>
              <a:rPr lang="en-US" sz="1596" baseline="0" b="0" i="0" dirty="0" spc="-29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public Document</a:t>
            </a:r>
            <a:r>
              <a:rPr lang="en-US" sz="1596" baseline="0" b="0" i="0" dirty="0" spc="-4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-87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ype Definitions (DTDs). 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hese DTDs define cXM</a:t>
            </a:r>
            <a:r>
              <a:rPr lang="en-US" sz="1596" baseline="0" b="0" i="0" dirty="0" spc="-61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so that it is</a:t>
            </a:r>
          </a:p>
          <a:p>
            <a:pPr marL="0">
              <a:lnSpc>
                <a:spcPts val="1920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extremely flexible, which encourages its wide adoption.</a:t>
            </a:r>
          </a:p>
        </p:txBody>
      </p:sp>
      <p:sp>
        <p:nvSpPr>
          <p:cNvPr id="205" name="Rectangle 205"/>
          <p:cNvSpPr/>
          <p:nvPr/>
        </p:nvSpPr>
        <p:spPr>
          <a:xfrm rot="0" flipH="0" flipV="0">
            <a:off x="324002" y="2136769"/>
            <a:ext cx="491370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857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Supplier’s</a:t>
            </a:r>
            <a:r>
              <a:rPr lang="en-US" sz="1596" baseline="0" b="0" i="0" dirty="0" spc="-52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site must communicate through</a:t>
            </a:r>
          </a:p>
        </p:txBody>
      </p:sp>
      <p:sp>
        <p:nvSpPr>
          <p:cNvPr id="206" name="Rectangle 206"/>
          <p:cNvSpPr/>
          <p:nvPr/>
        </p:nvSpPr>
        <p:spPr>
          <a:xfrm rot="0" flipH="0" flipV="0">
            <a:off x="503834" y="2355939"/>
            <a:ext cx="10943234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HTTPS (H</a:t>
            </a:r>
            <a:r>
              <a:rPr lang="en-US" sz="1598" baseline="0" b="1" i="0" dirty="0" spc="-52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per </a:t>
            </a:r>
            <a:r>
              <a:rPr lang="en-US" sz="1598" baseline="0" b="1" i="0" dirty="0" spc="-12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ext </a:t>
            </a:r>
            <a:r>
              <a:rPr lang="en-US" sz="1598" baseline="0" b="1" i="0" dirty="0" spc="-72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ransfer Protocol Secure</a:t>
            </a:r>
            <a:r>
              <a:rPr lang="en-US" sz="1598" baseline="0" b="1" i="0" dirty="0" spc="468">
                <a:solidFill>
                  <a:srgbClr val="FFFFFF"/>
                </a:solidFill>
                <a:latin typeface="Arial" pitchFamily="0" charset="1"/>
              </a:rPr>
              <a:t>)</a:t>
            </a:r>
            <a:r>
              <a:rPr lang="en-US" sz="1598" baseline="0" b="0" i="0" dirty="0" spc="463">
                <a:solidFill>
                  <a:srgbClr val="FFFFFF"/>
                </a:solidFill>
                <a:latin typeface="Arial" pitchFamily="0" charset="1"/>
              </a:rPr>
              <a:t>-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for more information, see “HTTPS Connections” in</a:t>
            </a:r>
            <a:r>
              <a:rPr lang="en-US" sz="1598" baseline="0" b="0" i="0" dirty="0" spc="-9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cXM</a:t>
            </a:r>
            <a:r>
              <a:rPr lang="en-US" sz="1598" baseline="0" b="0" i="0" dirty="0" spc="-53">
                <a:solidFill>
                  <a:srgbClr val="FFFFFF"/>
                </a:solidFill>
                <a:latin typeface="Arial" pitchFamily="0" charset="1"/>
              </a:rPr>
              <a:t>L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 Solution</a:t>
            </a:r>
          </a:p>
        </p:txBody>
      </p:sp>
      <p:sp>
        <p:nvSpPr>
          <p:cNvPr id="207" name="Rectangle 207"/>
          <p:cNvSpPr/>
          <p:nvPr/>
        </p:nvSpPr>
        <p:spPr>
          <a:xfrm rot="0" flipH="0" flipV="0">
            <a:off x="503834" y="2575935"/>
            <a:ext cx="54159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Guide</a:t>
            </a:r>
          </a:p>
        </p:txBody>
      </p:sp>
      <p:sp>
        <p:nvSpPr>
          <p:cNvPr id="208" name="Rectangle 208"/>
          <p:cNvSpPr/>
          <p:nvPr/>
        </p:nvSpPr>
        <p:spPr>
          <a:xfrm rot="0" flipH="0" flipV="0">
            <a:off x="324002" y="2845684"/>
            <a:ext cx="9634804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857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HTTPS protects all parties in PunchOut sessions: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you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 custome</a:t>
            </a:r>
            <a:r>
              <a:rPr lang="en-US" sz="1596" baseline="0" b="0" i="0" dirty="0" spc="-82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,</a:t>
            </a:r>
            <a:r>
              <a:rPr lang="en-US" sz="1596" baseline="0" b="0" i="0" dirty="0" spc="-7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</a:t>
            </a:r>
            <a:r>
              <a:rPr lang="en-US" sz="1596" baseline="0" b="0" i="0" dirty="0" spc="-24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k, and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site.</a:t>
            </a:r>
          </a:p>
        </p:txBody>
      </p:sp>
      <p:sp>
        <p:nvSpPr>
          <p:cNvPr id="209" name="Rectangle 209"/>
          <p:cNvSpPr/>
          <p:nvPr/>
        </p:nvSpPr>
        <p:spPr>
          <a:xfrm rot="0" flipH="0" flipV="0">
            <a:off x="324002" y="3116955"/>
            <a:ext cx="11071283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857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Supplier needs to document the transaction process flow into and out of your PunchOut site and identify </a:t>
            </a:r>
            <a:r>
              <a:rPr lang="en-US" sz="1596" baseline="0" b="0" i="0" dirty="0" spc="-23">
                <a:solidFill>
                  <a:srgbClr val="FFFFFF"/>
                </a:solidFill>
                <a:latin typeface="Arial" pitchFamily="0" charset="1"/>
              </a:rPr>
              <a:t>w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hich messages</a:t>
            </a:r>
          </a:p>
        </p:txBody>
      </p:sp>
      <p:sp>
        <p:nvSpPr>
          <p:cNvPr id="210" name="Rectangle 210"/>
          <p:cNvSpPr/>
          <p:nvPr/>
        </p:nvSpPr>
        <p:spPr>
          <a:xfrm rot="0" flipH="0" flipV="0">
            <a:off x="503834" y="3336411"/>
            <a:ext cx="162640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need to be coded.</a:t>
            </a:r>
          </a:p>
        </p:txBody>
      </p:sp>
      <p:sp>
        <p:nvSpPr>
          <p:cNvPr id="211" name="Rectangle 211"/>
          <p:cNvSpPr/>
          <p:nvPr/>
        </p:nvSpPr>
        <p:spPr>
          <a:xfrm rot="0" flipH="0" flipV="0">
            <a:off x="324002" y="3875622"/>
            <a:ext cx="11274317" cy="6725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Ariba has documentation available</a:t>
            </a:r>
            <a:r>
              <a:rPr lang="en-US" sz="1598" baseline="0" b="0" i="0" dirty="0" spc="-24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to assist in defining the process. The technical developer should </a:t>
            </a:r>
            <a:r>
              <a:rPr lang="en-US" sz="1598" baseline="0" b="0" i="0" dirty="0" spc="-28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8" baseline="0" b="0" i="0" dirty="0" spc="0">
                <a:solidFill>
                  <a:srgbClr val="FFFFFF"/>
                </a:solidFill>
                <a:latin typeface="Arial" pitchFamily="0" charset="1"/>
              </a:rPr>
              <a:t>ead the following guides,</a:t>
            </a:r>
          </a:p>
          <a:p>
            <a:pPr marL="0">
              <a:lnSpc>
                <a:spcPts val="1729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available</a:t>
            </a:r>
            <a:r>
              <a:rPr lang="en-US" sz="1596" baseline="0" b="0" i="0" dirty="0" spc="-39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on</a:t>
            </a:r>
            <a:r>
              <a:rPr lang="en-US" sz="1596" baseline="0" b="0" i="0" dirty="0" spc="-90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</a:t>
            </a:r>
            <a:r>
              <a:rPr lang="en-US" sz="1596" baseline="0" b="0" i="0" dirty="0" spc="897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0" i="0" dirty="0" spc="444">
                <a:solidFill>
                  <a:srgbClr val="FFFFFF"/>
                </a:solidFill>
                <a:latin typeface="Arial" pitchFamily="0" charset="1"/>
              </a:rPr>
              <a:t>–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login to you</a:t>
            </a:r>
            <a:r>
              <a:rPr lang="en-US" sz="1596" baseline="0" b="0" i="0" dirty="0" spc="-26">
                <a:solidFill>
                  <a:srgbClr val="FFFFFF"/>
                </a:solidFill>
                <a:latin typeface="Arial" pitchFamily="0" charset="1"/>
              </a:rPr>
              <a:t>r</a:t>
            </a:r>
            <a:r>
              <a:rPr lang="en-US" sz="1596" baseline="0" b="0" i="0" dirty="0" spc="-48">
                <a:solidFill>
                  <a:srgbClr val="FFFFFF"/>
                </a:solidFill>
                <a:latin typeface="Arial" pitchFamily="0" charset="1"/>
              </a:rPr>
              <a:t> 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account &gt; select Help in top right corner </a:t>
            </a:r>
            <a:r>
              <a:rPr lang="en-US" sz="1596" baseline="0" b="0" i="0" dirty="0" spc="923">
                <a:solidFill>
                  <a:srgbClr val="FFFFFF"/>
                </a:solidFill>
                <a:latin typeface="Arial" pitchFamily="0" charset="1"/>
              </a:rPr>
              <a:t>&gt;</a:t>
            </a:r>
            <a:r>
              <a:rPr lang="en-US" sz="1596" baseline="0" b="0" i="1" dirty="0" spc="0">
                <a:solidFill>
                  <a:srgbClr val="FFFFFF"/>
                </a:solidFill>
                <a:latin typeface="Arial" pitchFamily="0" charset="1"/>
              </a:rPr>
              <a:t>Help Center &gt; Learning Center &gt; For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1" dirty="0" spc="0">
                <a:solidFill>
                  <a:srgbClr val="FFFFFF"/>
                </a:solidFill>
                <a:latin typeface="Arial" pitchFamily="0" charset="1"/>
              </a:rPr>
              <a:t>Administrator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:</a:t>
            </a:r>
          </a:p>
        </p:txBody>
      </p:sp>
      <p:sp>
        <p:nvSpPr>
          <p:cNvPr id="212" name="Rectangle 212"/>
          <p:cNvSpPr/>
          <p:nvPr/>
        </p:nvSpPr>
        <p:spPr>
          <a:xfrm rot="0" flipH="0" flipV="0">
            <a:off x="324002" y="4805801"/>
            <a:ext cx="2793950" cy="23309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857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6" baseline="0" b="1" i="0" dirty="0" spc="-50">
                <a:solidFill>
                  <a:srgbClr val="FFFFFF"/>
                </a:solidFill>
                <a:latin typeface="Arial" pitchFamily="0" charset="1"/>
              </a:rPr>
              <a:t>A</a:t>
            </a:r>
            <a:r>
              <a:rPr lang="en-US" sz="1596" baseline="0" b="1" i="0" dirty="0" spc="0">
                <a:solidFill>
                  <a:srgbClr val="FFFFFF"/>
                </a:solidFill>
                <a:latin typeface="Arial" pitchFamily="0" charset="1"/>
              </a:rPr>
              <a:t>riba cXML Solution Guide</a:t>
            </a:r>
          </a:p>
        </p:txBody>
      </p:sp>
      <p:sp>
        <p:nvSpPr>
          <p:cNvPr id="213" name="Rectangle 213"/>
          <p:cNvSpPr/>
          <p:nvPr/>
        </p:nvSpPr>
        <p:spPr>
          <a:xfrm rot="0" flipH="0" flipV="0">
            <a:off x="324002" y="5345012"/>
            <a:ext cx="980857" cy="233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8" baseline="0" b="0" i="0" dirty="0" spc="856">
                <a:solidFill>
                  <a:srgbClr val="F0AB00"/>
                </a:solidFill>
                <a:latin typeface="Arial" pitchFamily="0" charset="1"/>
              </a:rPr>
              <a:t>•</a:t>
            </a:r>
            <a:r>
              <a:rPr lang="en-US" sz="1598" baseline="0" b="1" i="0" dirty="0" spc="0">
                <a:solidFill>
                  <a:srgbClr val="FFFFFF"/>
                </a:solidFill>
                <a:latin typeface="Arial" pitchFamily="0" charset="1"/>
              </a:rPr>
              <a:t>Security</a:t>
            </a:r>
          </a:p>
        </p:txBody>
      </p:sp>
      <p:sp>
        <p:nvSpPr>
          <p:cNvPr id="214" name="Rectangle 214"/>
          <p:cNvSpPr/>
          <p:nvPr/>
        </p:nvSpPr>
        <p:spPr>
          <a:xfrm rot="0" flipH="0" flipV="0">
            <a:off x="324002" y="5616950"/>
            <a:ext cx="11138938" cy="45255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6" baseline="0" b="0" i="0" dirty="0" spc="-166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our PunchOut site must communicate through HTTPS (H</a:t>
            </a:r>
            <a:r>
              <a:rPr lang="en-US" sz="1596" baseline="0" b="0" i="0" dirty="0" spc="-34">
                <a:solidFill>
                  <a:srgbClr val="FFFFFF"/>
                </a:solidFill>
                <a:latin typeface="Arial" pitchFamily="0" charset="1"/>
              </a:rPr>
              <a:t>y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per </a:t>
            </a:r>
            <a:r>
              <a:rPr lang="en-US" sz="1596" baseline="0" b="0" i="0" dirty="0" spc="-179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ext </a:t>
            </a:r>
            <a:r>
              <a:rPr lang="en-US" sz="1596" baseline="0" b="0" i="0" dirty="0" spc="-76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ransfer Protocol Secure). HTTPS protects all parties in</a:t>
            </a:r>
          </a:p>
          <a:p>
            <a:pPr marL="0">
              <a:lnSpc>
                <a:spcPts val="1727"/>
              </a:lnSpc>
            </a:pP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PunchOut sessions</a:t>
            </a:r>
            <a:r>
              <a:rPr lang="en-US" sz="1596" baseline="0" b="0" i="0" dirty="0" spc="431">
                <a:solidFill>
                  <a:srgbClr val="FFFFFF"/>
                </a:solidFill>
                <a:latin typeface="Arial" pitchFamily="0" charset="1"/>
              </a:rPr>
              <a:t>: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1596" baseline="0" b="0" i="0" dirty="0" spc="350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1596" baseline="0" b="0" i="0" dirty="0" spc="0">
                <a:solidFill>
                  <a:srgbClr val="FFFFFF"/>
                </a:solidFill>
                <a:latin typeface="Arial" pitchFamily="0" charset="1"/>
              </a:rPr>
              <a:t>Ariba Network, and your PunchOut site.</a:t>
            </a:r>
          </a:p>
        </p:txBody>
      </p:sp>
      <p:sp>
        <p:nvSpPr>
          <p:cNvPr id="215" name="Rectangle 215"/>
          <p:cNvSpPr/>
          <p:nvPr/>
        </p:nvSpPr>
        <p:spPr>
          <a:xfrm rot="0" flipH="0" flipV="0">
            <a:off x="324002" y="362497"/>
            <a:ext cx="5042562" cy="4087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UC</a:t>
            </a:r>
            <a:r>
              <a:rPr lang="en-US" sz="2798" baseline="0" b="1" i="0" dirty="0" spc="801">
                <a:solidFill>
                  <a:srgbClr val="FFFFFF"/>
                </a:solidFill>
                <a:latin typeface="Arial" pitchFamily="0" charset="1"/>
              </a:rPr>
              <a:t>B</a:t>
            </a:r>
            <a:r>
              <a:rPr lang="en-US" sz="2798" baseline="0" b="1" i="0" dirty="0" spc="0">
                <a:solidFill>
                  <a:srgbClr val="FFFFFF"/>
                </a:solidFill>
                <a:latin typeface="Arial" pitchFamily="0" charset="1"/>
              </a:rPr>
              <a:t>PunchOut Requirements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16" name="Freeform 216"/>
          <p:cNvSpPr/>
          <p:nvPr/>
        </p:nvSpPr>
        <p:spPr>
          <a:xfrm rot="0" flipH="0" flipV="0">
            <a:off x="0" y="0"/>
            <a:ext cx="12195047" cy="6859523"/>
          </a:xfrm>
          <a:custGeom>
            <a:pathLst>
              <a:path w="12195047" h="6859523">
                <a:moveTo>
                  <a:pt x="0" y="0"/>
                </a:moveTo>
                <a:lnTo>
                  <a:pt x="12195047" y="0"/>
                </a:lnTo>
                <a:lnTo>
                  <a:pt x="12195047" y="6859523"/>
                </a:lnTo>
                <a:lnTo>
                  <a:pt x="0" y="6859523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7" name="Freeform 217"/>
          <p:cNvSpPr/>
          <p:nvPr/>
        </p:nvSpPr>
        <p:spPr>
          <a:xfrm rot="0" flipH="0" flipV="0">
            <a:off x="324611" y="0"/>
            <a:ext cx="11544300" cy="2296668"/>
          </a:xfrm>
          <a:custGeom>
            <a:pathLst>
              <a:path w="11544300" h="2296668">
                <a:moveTo>
                  <a:pt x="0" y="0"/>
                </a:moveTo>
                <a:lnTo>
                  <a:pt x="11544300" y="0"/>
                </a:lnTo>
                <a:lnTo>
                  <a:pt x="11544300" y="2296668"/>
                </a:lnTo>
                <a:lnTo>
                  <a:pt x="0" y="2296668"/>
                </a:lnTo>
                <a:lnTo>
                  <a:pt x="0" y="0"/>
                </a:lnTo>
                <a:close/>
              </a:path>
            </a:pathLst>
          </a:custGeom>
          <a:solidFill>
            <a:srgbClr val="F0AB00">
              <a:alpha val="100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18" name="Picture 218"/>
          <p:cNvPicPr>
            <a:picLocks noChangeAspect="0" noChangeArrowheads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6136" y="6083809"/>
            <a:ext cx="915946" cy="454151"/>
          </a:xfrm>
          <a:prstGeom prst="rect">
            <a:avLst/>
          </a:prstGeom>
          <a:noFill/>
          <a:extLst/>
        </p:spPr>
      </p:pic>
      <p:pic>
        <p:nvPicPr>
          <p:cNvPr id="219" name="Picture 219"/>
          <p:cNvPicPr>
            <a:picLocks noChangeAspect="0" noChangeArrowheads="1"/>
          </p:cNvPicPr>
          <p:nvPr/>
        </p:nvPicPr>
        <p:blipFill>
          <a:blip r:embed="rId2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611" y="4349568"/>
            <a:ext cx="1476733" cy="283392"/>
          </a:xfrm>
          <a:prstGeom prst="rect">
            <a:avLst/>
          </a:prstGeom>
          <a:noFill/>
          <a:extLst/>
        </p:spPr>
      </p:pic>
      <p:sp>
        <p:nvSpPr>
          <p:cNvPr id="220" name="Rectangle 220"/>
          <p:cNvSpPr/>
          <p:nvPr/>
        </p:nvSpPr>
        <p:spPr>
          <a:xfrm rot="0" flipH="0" flipV="0">
            <a:off x="324002" y="2471674"/>
            <a:ext cx="11177778" cy="17907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000" baseline="0" b="1" i="0" dirty="0" spc="0">
                <a:solidFill>
                  <a:srgbClr val="FFFFFF"/>
                </a:solidFill>
                <a:latin typeface="Arial" pitchFamily="0" charset="1"/>
              </a:rPr>
              <a:t>PunchOut Catalog Enablement</a:t>
            </a:r>
          </a:p>
          <a:p>
            <a:pPr marL="0">
              <a:lnSpc>
                <a:spcPts val="7200"/>
              </a:lnSpc>
            </a:pPr>
            <a:r>
              <a:rPr lang="en-US" sz="6002" baseline="0" b="1" i="0" dirty="0" spc="1661">
                <a:solidFill>
                  <a:srgbClr val="FFFFFF"/>
                </a:solidFill>
                <a:latin typeface="Arial" pitchFamily="0" charset="1"/>
              </a:rPr>
              <a:t>-</a:t>
            </a:r>
            <a:r>
              <a:rPr lang="en-US" sz="6002" baseline="0" b="1" i="0" dirty="0" spc="-115">
                <a:solidFill>
                  <a:srgbClr val="FFFFFF"/>
                </a:solidFill>
                <a:latin typeface="Arial" pitchFamily="0" charset="1"/>
              </a:rPr>
              <a:t>T</a:t>
            </a:r>
            <a:r>
              <a:rPr lang="en-US" sz="6002" baseline="0" b="1" i="0" dirty="0" spc="0">
                <a:solidFill>
                  <a:srgbClr val="FFFFFF"/>
                </a:solidFill>
                <a:latin typeface="Arial" pitchFamily="0" charset="1"/>
              </a:rPr>
              <a:t>imelines</a:t>
            </a:r>
          </a:p>
        </p:txBody>
      </p:sp>
    </p:spTree>
  </p:cSld>
  <p:clrMapOvr>
    <a:masterClrMapping/>
  </p:clrMapOvr>
</p:sld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Custom</PresentationFormat>
  <Slides>43</Slides>
  <Notes>0</Notes>
  <HiddenSlides>0</HiddenSlides>
  <ScaleCrop>false</ScaleCrop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</cp:coreProperties>
</file>