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6"/>
  </p:notesMasterIdLst>
  <p:handoutMasterIdLst>
    <p:handoutMasterId r:id="rId47"/>
  </p:handoutMasterIdLst>
  <p:sldIdLst>
    <p:sldId id="256" r:id="rId4"/>
    <p:sldId id="330" r:id="rId5"/>
    <p:sldId id="300" r:id="rId6"/>
    <p:sldId id="301" r:id="rId7"/>
    <p:sldId id="331" r:id="rId8"/>
    <p:sldId id="303" r:id="rId9"/>
    <p:sldId id="304" r:id="rId10"/>
    <p:sldId id="305" r:id="rId11"/>
    <p:sldId id="307" r:id="rId12"/>
    <p:sldId id="308" r:id="rId13"/>
    <p:sldId id="309" r:id="rId14"/>
    <p:sldId id="310" r:id="rId15"/>
    <p:sldId id="312" r:id="rId16"/>
    <p:sldId id="313" r:id="rId17"/>
    <p:sldId id="314"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281" r:id="rId33"/>
    <p:sldId id="282" r:id="rId34"/>
    <p:sldId id="283" r:id="rId35"/>
    <p:sldId id="287" r:id="rId36"/>
    <p:sldId id="298" r:id="rId37"/>
    <p:sldId id="297" r:id="rId38"/>
    <p:sldId id="288" r:id="rId39"/>
    <p:sldId id="289" r:id="rId40"/>
    <p:sldId id="290" r:id="rId41"/>
    <p:sldId id="291" r:id="rId42"/>
    <p:sldId id="294" r:id="rId43"/>
    <p:sldId id="295" r:id="rId44"/>
    <p:sldId id="296" r:id="rId45"/>
  </p:sldIdLst>
  <p:sldSz cx="12192000" cy="6858000"/>
  <p:notesSz cx="7010400" cy="9223375"/>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914400" rtl="0" eaLnBrk="1" latinLnBrk="0" hangingPunct="1">
      <a:defRPr kern="1200">
        <a:solidFill>
          <a:schemeClr val="tx1"/>
        </a:solidFill>
        <a:latin typeface="Arial" charset="0"/>
        <a:ea typeface="ＭＳ Ｐゴシック" charset="-128"/>
        <a:cs typeface="ＭＳ Ｐゴシック" charset="-128"/>
      </a:defRPr>
    </a:lvl6pPr>
    <a:lvl7pPr marL="2743200" algn="l" defTabSz="914400" rtl="0" eaLnBrk="1" latinLnBrk="0" hangingPunct="1">
      <a:defRPr kern="1200">
        <a:solidFill>
          <a:schemeClr val="tx1"/>
        </a:solidFill>
        <a:latin typeface="Arial" charset="0"/>
        <a:ea typeface="ＭＳ Ｐゴシック" charset="-128"/>
        <a:cs typeface="ＭＳ Ｐゴシック" charset="-128"/>
      </a:defRPr>
    </a:lvl7pPr>
    <a:lvl8pPr marL="3200400" algn="l" defTabSz="914400" rtl="0" eaLnBrk="1" latinLnBrk="0" hangingPunct="1">
      <a:defRPr kern="1200">
        <a:solidFill>
          <a:schemeClr val="tx1"/>
        </a:solidFill>
        <a:latin typeface="Arial" charset="0"/>
        <a:ea typeface="ＭＳ Ｐゴシック" charset="-128"/>
        <a:cs typeface="ＭＳ Ｐゴシック" charset="-128"/>
      </a:defRPr>
    </a:lvl8pPr>
    <a:lvl9pPr marL="3657600" algn="l" defTabSz="9144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ethasi, Krysha" initials="BK" lastIdx="5" clrIdx="0">
    <p:extLst>
      <p:ext uri="{19B8F6BF-5375-455C-9EA6-DF929625EA0E}">
        <p15:presenceInfo xmlns:p15="http://schemas.microsoft.com/office/powerpoint/2012/main" userId="S-1-5-21-74642-3284969411-2123768488-13689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233C"/>
    <a:srgbClr val="0C1533"/>
    <a:srgbClr val="007DB6"/>
    <a:srgbClr val="000F3D"/>
    <a:srgbClr val="003862"/>
    <a:srgbClr val="033B61"/>
    <a:srgbClr val="C3D4DD"/>
    <a:srgbClr val="E1EBF1"/>
    <a:srgbClr val="829BB3"/>
    <a:srgbClr val="021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cs typeface="+mn-cs"/>
              </a:defRPr>
            </a:lvl1pPr>
          </a:lstStyle>
          <a:p>
            <a:pPr>
              <a:defRPr/>
            </a:pPr>
            <a:fld id="{7E9327A4-56AD-2940-8B66-6728FDCB298D}" type="datetimeFigureOut">
              <a:rPr lang="en-US" altLang="en-US"/>
              <a:pPr>
                <a:defRPr/>
              </a:pPr>
              <a:t>6/25/2019</a:t>
            </a:fld>
            <a:endParaRPr lang="en-US" alt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34" charset="-128"/>
                <a:cs typeface="+mn-cs"/>
              </a:defRPr>
            </a:lvl1pPr>
          </a:lstStyle>
          <a:p>
            <a:pPr>
              <a:defRPr/>
            </a:pPr>
            <a:fld id="{B3A1EEA5-225B-C040-BDAC-DC5812E82B73}" type="slidenum">
              <a:rPr lang="en-US" altLang="en-US"/>
              <a:pPr>
                <a:defRPr/>
              </a:pPr>
              <a:t>‹#›</a:t>
            </a:fld>
            <a:endParaRPr lang="en-US" altLang="en-US"/>
          </a:p>
        </p:txBody>
      </p:sp>
    </p:spTree>
    <p:extLst>
      <p:ext uri="{BB962C8B-B14F-4D97-AF65-F5344CB8AC3E}">
        <p14:creationId xmlns:p14="http://schemas.microsoft.com/office/powerpoint/2010/main" val="358559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ZA"/>
          </a:p>
        </p:txBody>
      </p:sp>
      <p:sp>
        <p:nvSpPr>
          <p:cNvPr id="3" name="Date Placeholder 2"/>
          <p:cNvSpPr>
            <a:spLocks noGrp="1"/>
          </p:cNvSpPr>
          <p:nvPr>
            <p:ph type="dt" idx="1"/>
          </p:nvPr>
        </p:nvSpPr>
        <p:spPr>
          <a:xfrm>
            <a:off x="3970338" y="0"/>
            <a:ext cx="3038475" cy="4635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cs typeface="+mn-cs"/>
              </a:defRPr>
            </a:lvl1pPr>
          </a:lstStyle>
          <a:p>
            <a:pPr>
              <a:defRPr/>
            </a:pPr>
            <a:fld id="{B230A4C7-F6E5-6F43-9415-6DF41687FA88}" type="datetimeFigureOut">
              <a:rPr lang="en-ZA" altLang="en-US"/>
              <a:pPr>
                <a:defRPr/>
              </a:pPr>
              <a:t>2019/06/25</a:t>
            </a:fld>
            <a:endParaRPr lang="en-ZA" altLang="en-US"/>
          </a:p>
        </p:txBody>
      </p:sp>
      <p:sp>
        <p:nvSpPr>
          <p:cNvPr id="4" name="Slide Image Placeholder 3"/>
          <p:cNvSpPr>
            <a:spLocks noGrp="1" noRot="1" noChangeAspect="1"/>
          </p:cNvSpPr>
          <p:nvPr>
            <p:ph type="sldImg" idx="2"/>
          </p:nvPr>
        </p:nvSpPr>
        <p:spPr>
          <a:xfrm>
            <a:off x="738188" y="795338"/>
            <a:ext cx="5534025" cy="3113087"/>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409575" y="4251325"/>
            <a:ext cx="6191250" cy="4321175"/>
          </a:xfrm>
          <a:prstGeom prst="rect">
            <a:avLst/>
          </a:prstGeom>
        </p:spPr>
        <p:txBody>
          <a:bodyPr vert="horz" lIns="0" tIns="0" rIns="0" bIns="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8759825"/>
            <a:ext cx="3038475"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ZA"/>
          </a:p>
        </p:txBody>
      </p:sp>
      <p:sp>
        <p:nvSpPr>
          <p:cNvPr id="7" name="Slide Number Placeholder 6"/>
          <p:cNvSpPr>
            <a:spLocks noGrp="1"/>
          </p:cNvSpPr>
          <p:nvPr>
            <p:ph type="sldNum" sz="quarter" idx="5"/>
          </p:nvPr>
        </p:nvSpPr>
        <p:spPr>
          <a:xfrm>
            <a:off x="3970338" y="8759825"/>
            <a:ext cx="303847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34" charset="-128"/>
                <a:cs typeface="+mn-cs"/>
              </a:defRPr>
            </a:lvl1pPr>
          </a:lstStyle>
          <a:p>
            <a:pPr>
              <a:defRPr/>
            </a:pPr>
            <a:fld id="{91DEBAE3-C165-794E-9180-95A4A92953CB}" type="slidenum">
              <a:rPr lang="en-ZA" altLang="en-US"/>
              <a:pPr>
                <a:defRPr/>
              </a:pPr>
              <a:t>‹#›</a:t>
            </a:fld>
            <a:endParaRPr lang="en-ZA" altLang="en-US"/>
          </a:p>
        </p:txBody>
      </p:sp>
    </p:spTree>
    <p:extLst>
      <p:ext uri="{BB962C8B-B14F-4D97-AF65-F5344CB8AC3E}">
        <p14:creationId xmlns:p14="http://schemas.microsoft.com/office/powerpoint/2010/main" val="6906353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185738" indent="-171450" algn="l" rtl="0" eaLnBrk="0" fontAlgn="base" hangingPunct="0">
      <a:spcBef>
        <a:spcPct val="30000"/>
      </a:spcBef>
      <a:spcAft>
        <a:spcPct val="0"/>
      </a:spcAft>
      <a:buFont typeface="Arial" charset="0"/>
      <a:buChar char="•"/>
      <a:defRPr sz="1200" kern="1200">
        <a:solidFill>
          <a:schemeClr val="tx1"/>
        </a:solidFill>
        <a:latin typeface="+mn-lt"/>
        <a:ea typeface="ＭＳ Ｐゴシック" charset="0"/>
        <a:cs typeface="ＭＳ Ｐゴシック" charset="-128"/>
      </a:defRPr>
    </a:lvl2pPr>
    <a:lvl3pPr marL="542925" indent="-171450" algn="l" rtl="0" eaLnBrk="0" fontAlgn="base" hangingPunct="0">
      <a:spcBef>
        <a:spcPct val="30000"/>
      </a:spcBef>
      <a:spcAft>
        <a:spcPct val="0"/>
      </a:spcAft>
      <a:buFont typeface="Arial" charset="0"/>
      <a:buChar char="•"/>
      <a:defRPr sz="1200" kern="1200">
        <a:solidFill>
          <a:schemeClr val="tx1"/>
        </a:solidFill>
        <a:latin typeface="+mn-lt"/>
        <a:ea typeface="ＭＳ Ｐゴシック" charset="0"/>
        <a:cs typeface="ＭＳ Ｐゴシック" charset="-128"/>
      </a:defRPr>
    </a:lvl3pPr>
    <a:lvl4pPr marL="901700" indent="-171450" algn="l" rtl="0" eaLnBrk="0" fontAlgn="base" hangingPunct="0">
      <a:spcBef>
        <a:spcPct val="30000"/>
      </a:spcBef>
      <a:spcAft>
        <a:spcPct val="0"/>
      </a:spcAft>
      <a:buFont typeface="Arial" charset="0"/>
      <a:buChar char="•"/>
      <a:defRPr sz="1200" kern="1200">
        <a:solidFill>
          <a:schemeClr val="tx1"/>
        </a:solidFill>
        <a:latin typeface="+mn-lt"/>
        <a:ea typeface="ＭＳ Ｐゴシック" charset="0"/>
        <a:cs typeface="ＭＳ Ｐゴシック" charset="-128"/>
      </a:defRPr>
    </a:lvl4pPr>
    <a:lvl5pPr marL="1260475" indent="-171450" algn="l" rtl="0" eaLnBrk="0" fontAlgn="base" hangingPunct="0">
      <a:spcBef>
        <a:spcPct val="30000"/>
      </a:spcBef>
      <a:spcAft>
        <a:spcPct val="0"/>
      </a:spcAft>
      <a:buFont typeface="Arial" charset="0"/>
      <a:buChar char="•"/>
      <a:defRPr sz="1200" kern="1200">
        <a:solidFill>
          <a:schemeClr val="tx1"/>
        </a:solidFill>
        <a:latin typeface="+mn-lt"/>
        <a:ea typeface="ＭＳ Ｐゴシック" charset="0"/>
        <a:cs typeface="ＭＳ Ｐゴシック"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7</a:t>
            </a:fld>
            <a:endParaRPr lang="en-ZA" altLang="en-US"/>
          </a:p>
        </p:txBody>
      </p:sp>
    </p:spTree>
    <p:extLst>
      <p:ext uri="{BB962C8B-B14F-4D97-AF65-F5344CB8AC3E}">
        <p14:creationId xmlns:p14="http://schemas.microsoft.com/office/powerpoint/2010/main" val="93349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9</a:t>
            </a:fld>
            <a:endParaRPr lang="en-ZA" altLang="en-US"/>
          </a:p>
        </p:txBody>
      </p:sp>
    </p:spTree>
    <p:extLst>
      <p:ext uri="{BB962C8B-B14F-4D97-AF65-F5344CB8AC3E}">
        <p14:creationId xmlns:p14="http://schemas.microsoft.com/office/powerpoint/2010/main" val="121762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23</a:t>
            </a:fld>
            <a:endParaRPr lang="en-ZA" altLang="en-US"/>
          </a:p>
        </p:txBody>
      </p:sp>
    </p:spTree>
    <p:extLst>
      <p:ext uri="{BB962C8B-B14F-4D97-AF65-F5344CB8AC3E}">
        <p14:creationId xmlns:p14="http://schemas.microsoft.com/office/powerpoint/2010/main" val="161658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24</a:t>
            </a:fld>
            <a:endParaRPr lang="en-ZA" altLang="en-US"/>
          </a:p>
        </p:txBody>
      </p:sp>
    </p:spTree>
    <p:extLst>
      <p:ext uri="{BB962C8B-B14F-4D97-AF65-F5344CB8AC3E}">
        <p14:creationId xmlns:p14="http://schemas.microsoft.com/office/powerpoint/2010/main" val="95985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26</a:t>
            </a:fld>
            <a:endParaRPr lang="en-ZA" altLang="en-US"/>
          </a:p>
        </p:txBody>
      </p:sp>
    </p:spTree>
    <p:extLst>
      <p:ext uri="{BB962C8B-B14F-4D97-AF65-F5344CB8AC3E}">
        <p14:creationId xmlns:p14="http://schemas.microsoft.com/office/powerpoint/2010/main" val="362139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DEBAE3-C165-794E-9180-95A4A92953CB}" type="slidenum">
              <a:rPr lang="en-ZA" altLang="en-US" smtClean="0"/>
              <a:pPr>
                <a:defRPr/>
              </a:pPr>
              <a:t>30</a:t>
            </a:fld>
            <a:endParaRPr lang="en-ZA" altLang="en-US"/>
          </a:p>
        </p:txBody>
      </p:sp>
    </p:spTree>
    <p:extLst>
      <p:ext uri="{BB962C8B-B14F-4D97-AF65-F5344CB8AC3E}">
        <p14:creationId xmlns:p14="http://schemas.microsoft.com/office/powerpoint/2010/main" val="364238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34</a:t>
            </a:fld>
            <a:endParaRPr lang="en-ZA" altLang="en-US"/>
          </a:p>
        </p:txBody>
      </p:sp>
    </p:spTree>
    <p:extLst>
      <p:ext uri="{BB962C8B-B14F-4D97-AF65-F5344CB8AC3E}">
        <p14:creationId xmlns:p14="http://schemas.microsoft.com/office/powerpoint/2010/main" val="204754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38</a:t>
            </a:fld>
            <a:endParaRPr lang="en-ZA" altLang="en-US"/>
          </a:p>
        </p:txBody>
      </p:sp>
    </p:spTree>
    <p:extLst>
      <p:ext uri="{BB962C8B-B14F-4D97-AF65-F5344CB8AC3E}">
        <p14:creationId xmlns:p14="http://schemas.microsoft.com/office/powerpoint/2010/main" val="319535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91DEBAE3-C165-794E-9180-95A4A92953CB}" type="slidenum">
              <a:rPr lang="en-ZA" altLang="en-US" smtClean="0"/>
              <a:pPr>
                <a:defRPr/>
              </a:pPr>
              <a:t>39</a:t>
            </a:fld>
            <a:endParaRPr lang="en-ZA" altLang="en-US"/>
          </a:p>
        </p:txBody>
      </p:sp>
    </p:spTree>
    <p:extLst>
      <p:ext uri="{BB962C8B-B14F-4D97-AF65-F5344CB8AC3E}">
        <p14:creationId xmlns:p14="http://schemas.microsoft.com/office/powerpoint/2010/main" val="970123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4140200" cy="6858000"/>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solidFill>
                <a:srgbClr val="0C1533"/>
              </a:solidFill>
            </a:endParaRPr>
          </a:p>
        </p:txBody>
      </p:sp>
      <p:sp>
        <p:nvSpPr>
          <p:cNvPr id="6" name="Text Placeholder 3"/>
          <p:cNvSpPr txBox="1">
            <a:spLocks/>
          </p:cNvSpPr>
          <p:nvPr/>
        </p:nvSpPr>
        <p:spPr>
          <a:xfrm>
            <a:off x="334433" y="6381750"/>
            <a:ext cx="3744384" cy="287338"/>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Aft>
                <a:spcPts val="0"/>
              </a:spcAft>
              <a:defRPr/>
            </a:pPr>
            <a:endParaRPr lang="en-ZA" sz="900" b="0"/>
          </a:p>
        </p:txBody>
      </p:sp>
      <p:sp>
        <p:nvSpPr>
          <p:cNvPr id="7" name="Title 1"/>
          <p:cNvSpPr>
            <a:spLocks noGrp="1"/>
          </p:cNvSpPr>
          <p:nvPr>
            <p:ph type="ctrTitle"/>
          </p:nvPr>
        </p:nvSpPr>
        <p:spPr>
          <a:xfrm>
            <a:off x="614439" y="819446"/>
            <a:ext cx="3135085" cy="1403055"/>
          </a:xfrm>
          <a:prstGeom prst="rect">
            <a:avLst/>
          </a:prstGeom>
        </p:spPr>
        <p:txBody>
          <a:bodyPr tIns="0" bIns="0" anchor="t"/>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8" name="Subtitle 2"/>
          <p:cNvSpPr>
            <a:spLocks noGrp="1"/>
          </p:cNvSpPr>
          <p:nvPr>
            <p:ph type="subTitle" idx="1"/>
          </p:nvPr>
        </p:nvSpPr>
        <p:spPr>
          <a:xfrm>
            <a:off x="614439" y="3501008"/>
            <a:ext cx="2514600" cy="648072"/>
          </a:xfrm>
          <a:prstGeom prst="rect">
            <a:avLst/>
          </a:prstGeom>
        </p:spPr>
        <p:txBody>
          <a:bodyPr tIns="0"/>
          <a:lstStyle>
            <a:lvl1pPr marL="0" indent="0" algn="l">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0" name="Text Placeholder 2"/>
          <p:cNvSpPr>
            <a:spLocks noGrp="1"/>
          </p:cNvSpPr>
          <p:nvPr>
            <p:ph type="body" idx="10"/>
          </p:nvPr>
        </p:nvSpPr>
        <p:spPr>
          <a:xfrm>
            <a:off x="614439" y="2396514"/>
            <a:ext cx="3135085" cy="823912"/>
          </a:xfrm>
          <a:prstGeom prst="rect">
            <a:avLst/>
          </a:prstGeom>
        </p:spPr>
        <p:txBody>
          <a:bodyPr tIns="0" bIns="0"/>
          <a:lstStyle>
            <a:lvl1pPr marL="0" indent="0">
              <a:buNone/>
              <a:defRPr sz="1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6168008" y="520909"/>
            <a:ext cx="3863243" cy="3751210"/>
          </a:xfrm>
          <a:prstGeom prst="rect">
            <a:avLst/>
          </a:prstGeom>
        </p:spPr>
      </p:pic>
    </p:spTree>
    <p:extLst>
      <p:ext uri="{BB962C8B-B14F-4D97-AF65-F5344CB8AC3E}">
        <p14:creationId xmlns:p14="http://schemas.microsoft.com/office/powerpoint/2010/main" val="150487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object on side">
    <p:spTree>
      <p:nvGrpSpPr>
        <p:cNvPr id="1" name=""/>
        <p:cNvGrpSpPr/>
        <p:nvPr/>
      </p:nvGrpSpPr>
      <p:grpSpPr>
        <a:xfrm>
          <a:off x="0" y="0"/>
          <a:ext cx="0" cy="0"/>
          <a:chOff x="0" y="0"/>
          <a:chExt cx="0" cy="0"/>
        </a:xfrm>
      </p:grpSpPr>
      <p:sp>
        <p:nvSpPr>
          <p:cNvPr id="6" name="Content Placeholder 4"/>
          <p:cNvSpPr>
            <a:spLocks noGrp="1"/>
          </p:cNvSpPr>
          <p:nvPr>
            <p:ph sz="quarter" idx="14"/>
          </p:nvPr>
        </p:nvSpPr>
        <p:spPr>
          <a:xfrm>
            <a:off x="334434" y="1052514"/>
            <a:ext cx="5761567" cy="5328815"/>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3" name="Content Placeholder 2"/>
          <p:cNvSpPr>
            <a:spLocks noGrp="1"/>
          </p:cNvSpPr>
          <p:nvPr>
            <p:ph sz="quarter" idx="15"/>
          </p:nvPr>
        </p:nvSpPr>
        <p:spPr>
          <a:xfrm>
            <a:off x="6096001" y="1052513"/>
            <a:ext cx="5761567" cy="5329237"/>
          </a:xfrm>
        </p:spPr>
        <p:txBody>
          <a:bodyPr/>
          <a:lstStyle>
            <a:lvl1pPr>
              <a:defRPr>
                <a:solidFill>
                  <a:srgbClr val="033B61"/>
                </a:solidFill>
              </a:defRPr>
            </a:lvl1pPr>
          </a:lstStyle>
          <a:p>
            <a:pPr lvl="0"/>
            <a:r>
              <a:rPr lang="en-US"/>
              <a:t>Click to edit Master text styles</a:t>
            </a:r>
          </a:p>
        </p:txBody>
      </p:sp>
    </p:spTree>
    <p:extLst>
      <p:ext uri="{BB962C8B-B14F-4D97-AF65-F5344CB8AC3E}">
        <p14:creationId xmlns:p14="http://schemas.microsoft.com/office/powerpoint/2010/main" val="119476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ward-looking statemen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2E17D9-E8B5-FB49-BEAB-AFCA623DE7A7}"/>
              </a:ext>
            </a:extLst>
          </p:cNvPr>
          <p:cNvSpPr txBox="1">
            <a:spLocks/>
          </p:cNvSpPr>
          <p:nvPr userDrawn="1"/>
        </p:nvSpPr>
        <p:spPr bwMode="auto">
          <a:xfrm>
            <a:off x="347663" y="179388"/>
            <a:ext cx="99568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36000" rIns="0" bIns="0" anchor="ctr"/>
          <a:lstStyle>
            <a:lvl1pPr algn="l" rtl="0" eaLnBrk="1" fontAlgn="base" hangingPunct="1">
              <a:spcBef>
                <a:spcPct val="0"/>
              </a:spcBef>
              <a:spcAft>
                <a:spcPct val="0"/>
              </a:spcAft>
              <a:defRPr sz="2000" b="1" kern="1200">
                <a:solidFill>
                  <a:srgbClr val="033B61"/>
                </a:solidFill>
                <a:latin typeface="+mj-lt"/>
                <a:ea typeface="+mj-ea"/>
                <a:cs typeface="+mj-cs"/>
              </a:defRPr>
            </a:lvl1pPr>
            <a:lvl2pPr algn="l" rtl="0" eaLnBrk="1" fontAlgn="base" hangingPunct="1">
              <a:spcBef>
                <a:spcPct val="0"/>
              </a:spcBef>
              <a:spcAft>
                <a:spcPct val="0"/>
              </a:spcAft>
              <a:defRPr sz="2000" b="1">
                <a:solidFill>
                  <a:srgbClr val="033B61"/>
                </a:solidFill>
                <a:latin typeface="Arial" charset="0"/>
              </a:defRPr>
            </a:lvl2pPr>
            <a:lvl3pPr algn="l" rtl="0" eaLnBrk="1" fontAlgn="base" hangingPunct="1">
              <a:spcBef>
                <a:spcPct val="0"/>
              </a:spcBef>
              <a:spcAft>
                <a:spcPct val="0"/>
              </a:spcAft>
              <a:defRPr sz="2000" b="1">
                <a:solidFill>
                  <a:srgbClr val="033B61"/>
                </a:solidFill>
                <a:latin typeface="Arial" charset="0"/>
              </a:defRPr>
            </a:lvl3pPr>
            <a:lvl4pPr algn="l" rtl="0" eaLnBrk="1" fontAlgn="base" hangingPunct="1">
              <a:spcBef>
                <a:spcPct val="0"/>
              </a:spcBef>
              <a:spcAft>
                <a:spcPct val="0"/>
              </a:spcAft>
              <a:defRPr sz="2000" b="1">
                <a:solidFill>
                  <a:srgbClr val="033B61"/>
                </a:solidFill>
                <a:latin typeface="Arial" charset="0"/>
              </a:defRPr>
            </a:lvl4pPr>
            <a:lvl5pPr algn="l" rtl="0" eaLnBrk="1" fontAlgn="base" hangingPunct="1">
              <a:spcBef>
                <a:spcPct val="0"/>
              </a:spcBef>
              <a:spcAft>
                <a:spcPct val="0"/>
              </a:spcAft>
              <a:defRPr sz="2000" b="1">
                <a:solidFill>
                  <a:srgbClr val="033B61"/>
                </a:solidFill>
                <a:latin typeface="Arial" charset="0"/>
              </a:defRPr>
            </a:lvl5pPr>
            <a:lvl6pPr marL="457200" algn="l" rtl="0" eaLnBrk="1" fontAlgn="base" hangingPunct="1">
              <a:spcBef>
                <a:spcPct val="0"/>
              </a:spcBef>
              <a:spcAft>
                <a:spcPct val="0"/>
              </a:spcAft>
              <a:defRPr sz="2000" b="1">
                <a:solidFill>
                  <a:srgbClr val="033B61"/>
                </a:solidFill>
                <a:latin typeface="Arial" charset="0"/>
              </a:defRPr>
            </a:lvl6pPr>
            <a:lvl7pPr marL="914400" algn="l" rtl="0" eaLnBrk="1" fontAlgn="base" hangingPunct="1">
              <a:spcBef>
                <a:spcPct val="0"/>
              </a:spcBef>
              <a:spcAft>
                <a:spcPct val="0"/>
              </a:spcAft>
              <a:defRPr sz="2000" b="1">
                <a:solidFill>
                  <a:srgbClr val="033B61"/>
                </a:solidFill>
                <a:latin typeface="Arial" charset="0"/>
              </a:defRPr>
            </a:lvl7pPr>
            <a:lvl8pPr marL="1371600" algn="l" rtl="0" eaLnBrk="1" fontAlgn="base" hangingPunct="1">
              <a:spcBef>
                <a:spcPct val="0"/>
              </a:spcBef>
              <a:spcAft>
                <a:spcPct val="0"/>
              </a:spcAft>
              <a:defRPr sz="2000" b="1">
                <a:solidFill>
                  <a:srgbClr val="033B61"/>
                </a:solidFill>
                <a:latin typeface="Arial" charset="0"/>
              </a:defRPr>
            </a:lvl8pPr>
            <a:lvl9pPr marL="1828800" algn="l" rtl="0" eaLnBrk="1" fontAlgn="base" hangingPunct="1">
              <a:spcBef>
                <a:spcPct val="0"/>
              </a:spcBef>
              <a:spcAft>
                <a:spcPct val="0"/>
              </a:spcAft>
              <a:defRPr sz="2000" b="1">
                <a:solidFill>
                  <a:srgbClr val="033B61"/>
                </a:solidFill>
                <a:latin typeface="Arial" charset="0"/>
              </a:defRPr>
            </a:lvl9pPr>
          </a:lstStyle>
          <a:p>
            <a:pPr>
              <a:defRPr/>
            </a:pPr>
            <a:r>
              <a:rPr lang="en-US" altLang="en-US">
                <a:solidFill>
                  <a:srgbClr val="023B61"/>
                </a:solidFill>
              </a:rPr>
              <a:t>Forward-looking statements</a:t>
            </a:r>
          </a:p>
        </p:txBody>
      </p:sp>
      <p:sp>
        <p:nvSpPr>
          <p:cNvPr id="7" name="Rectangle 6">
            <a:extLst>
              <a:ext uri="{FF2B5EF4-FFF2-40B4-BE49-F238E27FC236}">
                <a16:creationId xmlns:a16="http://schemas.microsoft.com/office/drawing/2014/main" id="{746CE16C-5FE6-8143-884E-279E82CC4C8A}"/>
              </a:ext>
            </a:extLst>
          </p:cNvPr>
          <p:cNvSpPr/>
          <p:nvPr userDrawn="1"/>
        </p:nvSpPr>
        <p:spPr>
          <a:xfrm>
            <a:off x="347663" y="1124744"/>
            <a:ext cx="11508977" cy="4893647"/>
          </a:xfrm>
          <a:prstGeom prst="rect">
            <a:avLst/>
          </a:prstGeom>
        </p:spPr>
        <p:txBody>
          <a:bodyPr wrap="square">
            <a:spAutoFit/>
          </a:bodyPr>
          <a:lstStyle/>
          <a:p>
            <a:pPr marL="0" indent="0">
              <a:lnSpc>
                <a:spcPct val="125000"/>
              </a:lnSpc>
              <a:buNone/>
            </a:pPr>
            <a:r>
              <a:rPr lang="en-ZA" sz="1200">
                <a:solidFill>
                  <a:srgbClr val="002F4E"/>
                </a:solidFill>
              </a:rPr>
              <a:t>Sasol may, in this document, make certain statements that are not historical facts that relate to analyses and other information which are based on forecasts of future results and estimates of amounts not yet determinable. These statements may also relate to our future prospects, developments and business strategies. Examples of such forward-looking statements include, but are not limited to, statements regarding exchange rate fluctuations, volume growth, increases in market share, total shareholder return, executing our growth projects (including LCCP), oil and gas reserves and cost reductions, including in connection with our BPEP, RP and our business performance outlook. Words such as “believe”, “anticipate”, “expect”, “intend", “seek”, “will”, “plan”, “could”, “may”, “endeavour”, “target”, “forecast” and “project” and similar expressions are intended to identify such forward-looking statements, but are not the exclusive means of identifying such statements. By their very nature, forward-looking statements involve inherent risks and uncertainties, both general and specific, and there are risks that the predictions, forecasts, projections and other forward-looking statements will not be achieved. If one or more of these risks materialise, or should underlying assumptions prove incorrect, our actual results may differ materially from those anticipated. You should understand that a number of important factors could cause actual results to differ materially from the plans, objectives, expectations, estimates and intentions expressed in such forward-looking statements. These factors are discussed more fully in our most recent annual report on Form 20-F filed on 28 August 2017 and in other filings with the United States Securities and Exchange Commission. The list of factors discussed therein is not exhaustive; when relying on forward-looking statements to make investment decisions, you should carefully consider both these factors and other uncertainties and events. Forward-looking statements apply only as of the date on which they are made, and we do not undertake any obligation to update or revise any of them, whether as a result of new information, future events or otherwise.</a:t>
            </a:r>
            <a:br>
              <a:rPr lang="en-ZA" sz="1200">
                <a:solidFill>
                  <a:srgbClr val="002F4E"/>
                </a:solidFill>
              </a:rPr>
            </a:br>
            <a:endParaRPr lang="en-ZA" sz="1200">
              <a:solidFill>
                <a:srgbClr val="002F4E"/>
              </a:solidFill>
            </a:endParaRPr>
          </a:p>
          <a:p>
            <a:pPr marL="0" indent="0">
              <a:lnSpc>
                <a:spcPct val="125000"/>
              </a:lnSpc>
              <a:buNone/>
            </a:pPr>
            <a:r>
              <a:rPr lang="en-US" sz="1200" b="1">
                <a:solidFill>
                  <a:srgbClr val="002F4E"/>
                </a:solidFill>
              </a:rPr>
              <a:t>Please note:</a:t>
            </a:r>
            <a:r>
              <a:rPr lang="en-US" sz="1200">
                <a:solidFill>
                  <a:srgbClr val="002F4E"/>
                </a:solidFill>
              </a:rPr>
              <a:t> One billion is defined as one thousand million. </a:t>
            </a:r>
            <a:r>
              <a:rPr lang="en-GB" sz="1200" err="1">
                <a:solidFill>
                  <a:srgbClr val="002F4E"/>
                </a:solidFill>
              </a:rPr>
              <a:t>bbl</a:t>
            </a:r>
            <a:r>
              <a:rPr lang="en-GB" sz="1200">
                <a:solidFill>
                  <a:srgbClr val="002F4E"/>
                </a:solidFill>
              </a:rPr>
              <a:t> </a:t>
            </a:r>
            <a:r>
              <a:rPr lang="mr-IN" sz="1200">
                <a:solidFill>
                  <a:srgbClr val="002F4E"/>
                </a:solidFill>
              </a:rPr>
              <a:t>–</a:t>
            </a:r>
            <a:r>
              <a:rPr lang="en-GB" sz="1200">
                <a:solidFill>
                  <a:srgbClr val="002F4E"/>
                </a:solidFill>
              </a:rPr>
              <a:t> barrel, </a:t>
            </a:r>
            <a:r>
              <a:rPr lang="en-GB" sz="1200" err="1">
                <a:solidFill>
                  <a:srgbClr val="002F4E"/>
                </a:solidFill>
              </a:rPr>
              <a:t>bscf</a:t>
            </a:r>
            <a:r>
              <a:rPr lang="en-GB" sz="1200">
                <a:solidFill>
                  <a:srgbClr val="002F4E"/>
                </a:solidFill>
              </a:rPr>
              <a:t> </a:t>
            </a:r>
            <a:r>
              <a:rPr lang="mr-IN" sz="1200">
                <a:solidFill>
                  <a:srgbClr val="002F4E"/>
                </a:solidFill>
              </a:rPr>
              <a:t>–</a:t>
            </a:r>
            <a:r>
              <a:rPr lang="en-GB" sz="1200">
                <a:solidFill>
                  <a:srgbClr val="002F4E"/>
                </a:solidFill>
              </a:rPr>
              <a:t> billion standard cubic feet, </a:t>
            </a:r>
            <a:r>
              <a:rPr lang="en-GB" sz="1200" err="1">
                <a:solidFill>
                  <a:srgbClr val="002F4E"/>
                </a:solidFill>
              </a:rPr>
              <a:t>mmscf</a:t>
            </a:r>
            <a:r>
              <a:rPr lang="en-GB" sz="1200">
                <a:solidFill>
                  <a:srgbClr val="002F4E"/>
                </a:solidFill>
              </a:rPr>
              <a:t> </a:t>
            </a:r>
            <a:r>
              <a:rPr lang="mr-IN" sz="1200">
                <a:solidFill>
                  <a:srgbClr val="002F4E"/>
                </a:solidFill>
              </a:rPr>
              <a:t>–</a:t>
            </a:r>
            <a:r>
              <a:rPr lang="en-GB" sz="1200">
                <a:solidFill>
                  <a:srgbClr val="002F4E"/>
                </a:solidFill>
              </a:rPr>
              <a:t> million standard cubic feet, oil references </a:t>
            </a:r>
            <a:r>
              <a:rPr lang="en-GB" sz="1200" err="1">
                <a:solidFill>
                  <a:srgbClr val="002F4E"/>
                </a:solidFill>
              </a:rPr>
              <a:t>brent</a:t>
            </a:r>
            <a:r>
              <a:rPr lang="en-GB" sz="1200">
                <a:solidFill>
                  <a:srgbClr val="002F4E"/>
                </a:solidFill>
              </a:rPr>
              <a:t> crude, </a:t>
            </a:r>
            <a:r>
              <a:rPr lang="en-GB" sz="1200" err="1">
                <a:solidFill>
                  <a:srgbClr val="002F4E"/>
                </a:solidFill>
              </a:rPr>
              <a:t>mmboe</a:t>
            </a:r>
            <a:r>
              <a:rPr lang="en-GB" sz="1200">
                <a:solidFill>
                  <a:srgbClr val="002F4E"/>
                </a:solidFill>
              </a:rPr>
              <a:t> </a:t>
            </a:r>
            <a:r>
              <a:rPr lang="mr-IN" sz="1200">
                <a:solidFill>
                  <a:srgbClr val="002F4E"/>
                </a:solidFill>
              </a:rPr>
              <a:t>–</a:t>
            </a:r>
            <a:r>
              <a:rPr lang="en-GB" sz="1200">
                <a:solidFill>
                  <a:srgbClr val="002F4E"/>
                </a:solidFill>
              </a:rPr>
              <a:t> million barrels oil equivalent</a:t>
            </a:r>
            <a:r>
              <a:rPr lang="en-US" sz="1200">
                <a:solidFill>
                  <a:srgbClr val="002F4E"/>
                </a:solidFill>
              </a:rPr>
              <a:t>. All references to years refer to the financial year 30 June.</a:t>
            </a:r>
            <a:br>
              <a:rPr lang="en-US" sz="1200">
                <a:solidFill>
                  <a:srgbClr val="002F4E"/>
                </a:solidFill>
              </a:rPr>
            </a:br>
            <a:r>
              <a:rPr lang="en-US" sz="1200">
                <a:solidFill>
                  <a:srgbClr val="002F4E"/>
                </a:solidFill>
              </a:rPr>
              <a:t>Any reference to a calendar year is prefaced by the word “calendar”. </a:t>
            </a:r>
            <a:br>
              <a:rPr lang="en-US" sz="1200">
                <a:solidFill>
                  <a:srgbClr val="002F4E"/>
                </a:solidFill>
              </a:rPr>
            </a:br>
            <a:br>
              <a:rPr lang="en-US" sz="1200">
                <a:solidFill>
                  <a:srgbClr val="002F4E"/>
                </a:solidFill>
              </a:rPr>
            </a:br>
            <a:r>
              <a:rPr lang="en-US" sz="1200" b="1">
                <a:solidFill>
                  <a:srgbClr val="002F4E"/>
                </a:solidFill>
              </a:rPr>
              <a:t>Comprehensive additional information is available on our website: </a:t>
            </a:r>
            <a:r>
              <a:rPr lang="en-US" sz="1200" b="1" err="1">
                <a:solidFill>
                  <a:srgbClr val="002F4E"/>
                </a:solidFill>
              </a:rPr>
              <a:t>www.sasol.com</a:t>
            </a:r>
            <a:endParaRPr lang="en-ZA" sz="1200" b="1">
              <a:solidFill>
                <a:srgbClr val="002F4E"/>
              </a:solidFill>
            </a:endParaRPr>
          </a:p>
          <a:p>
            <a:endParaRPr lang="en-ZA" sz="1200">
              <a:solidFill>
                <a:srgbClr val="002F4E"/>
              </a:solidFill>
            </a:endParaRPr>
          </a:p>
        </p:txBody>
      </p:sp>
    </p:spTree>
    <p:extLst>
      <p:ext uri="{BB962C8B-B14F-4D97-AF65-F5344CB8AC3E}">
        <p14:creationId xmlns:p14="http://schemas.microsoft.com/office/powerpoint/2010/main" val="1420868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_blank images 1">
    <p:spTree>
      <p:nvGrpSpPr>
        <p:cNvPr id="1" name=""/>
        <p:cNvGrpSpPr/>
        <p:nvPr/>
      </p:nvGrpSpPr>
      <p:grpSpPr>
        <a:xfrm>
          <a:off x="0" y="0"/>
          <a:ext cx="0" cy="0"/>
          <a:chOff x="0" y="0"/>
          <a:chExt cx="0" cy="0"/>
        </a:xfrm>
      </p:grpSpPr>
      <p:sp>
        <p:nvSpPr>
          <p:cNvPr id="8" name="Rectangle 7"/>
          <p:cNvSpPr/>
          <p:nvPr/>
        </p:nvSpPr>
        <p:spPr>
          <a:xfrm>
            <a:off x="0" y="0"/>
            <a:ext cx="4140200" cy="6858000"/>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solidFill>
                <a:srgbClr val="0C1533"/>
              </a:solidFill>
            </a:endParaRPr>
          </a:p>
        </p:txBody>
      </p:sp>
      <p:sp>
        <p:nvSpPr>
          <p:cNvPr id="9" name="Text Placeholder 3"/>
          <p:cNvSpPr txBox="1">
            <a:spLocks/>
          </p:cNvSpPr>
          <p:nvPr/>
        </p:nvSpPr>
        <p:spPr>
          <a:xfrm>
            <a:off x="334433" y="6381750"/>
            <a:ext cx="3744384" cy="287338"/>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Aft>
                <a:spcPts val="0"/>
              </a:spcAft>
              <a:defRPr/>
            </a:pPr>
            <a:endParaRPr lang="en-ZA" sz="900" b="0"/>
          </a:p>
        </p:txBody>
      </p:sp>
      <p:sp>
        <p:nvSpPr>
          <p:cNvPr id="11" name="Title 1"/>
          <p:cNvSpPr>
            <a:spLocks noGrp="1"/>
          </p:cNvSpPr>
          <p:nvPr>
            <p:ph type="ctrTitle"/>
          </p:nvPr>
        </p:nvSpPr>
        <p:spPr>
          <a:xfrm>
            <a:off x="614439" y="819446"/>
            <a:ext cx="3135085" cy="1403055"/>
          </a:xfrm>
          <a:prstGeom prst="rect">
            <a:avLst/>
          </a:prstGeom>
        </p:spPr>
        <p:txBody>
          <a:bodyPr tIns="0" bIns="0" anchor="t"/>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12" name="Subtitle 2"/>
          <p:cNvSpPr>
            <a:spLocks noGrp="1"/>
          </p:cNvSpPr>
          <p:nvPr>
            <p:ph type="subTitle" idx="1"/>
          </p:nvPr>
        </p:nvSpPr>
        <p:spPr>
          <a:xfrm>
            <a:off x="614439" y="3509805"/>
            <a:ext cx="2514600" cy="569913"/>
          </a:xfrm>
          <a:prstGeom prst="rect">
            <a:avLst/>
          </a:prstGeom>
        </p:spPr>
        <p:txBody>
          <a:bodyPr tIns="0"/>
          <a:lstStyle>
            <a:lvl1pPr marL="0" indent="0" algn="l">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3" name="Text Placeholder 2"/>
          <p:cNvSpPr>
            <a:spLocks noGrp="1"/>
          </p:cNvSpPr>
          <p:nvPr>
            <p:ph type="body" idx="10"/>
          </p:nvPr>
        </p:nvSpPr>
        <p:spPr>
          <a:xfrm>
            <a:off x="614439" y="2396514"/>
            <a:ext cx="3135085" cy="823912"/>
          </a:xfrm>
          <a:prstGeom prst="rect">
            <a:avLst/>
          </a:prstGeom>
        </p:spPr>
        <p:txBody>
          <a:bodyPr tIns="0" bIns="0"/>
          <a:lstStyle>
            <a:lvl1pPr marL="0" indent="0">
              <a:buNone/>
              <a:defRPr sz="1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Picture Placeholder 2"/>
          <p:cNvSpPr>
            <a:spLocks noGrp="1"/>
          </p:cNvSpPr>
          <p:nvPr>
            <p:ph type="pic" sz="quarter" idx="19"/>
          </p:nvPr>
        </p:nvSpPr>
        <p:spPr>
          <a:xfrm>
            <a:off x="617595" y="4221088"/>
            <a:ext cx="3522605" cy="1728192"/>
          </a:xfrm>
          <a:prstGeom prst="rect">
            <a:avLst/>
          </a:prstGeom>
        </p:spPr>
        <p:txBody>
          <a:bodyPr rtlCol="0" anchor="b">
            <a:normAutofit/>
          </a:bodyPr>
          <a:lstStyle>
            <a:lvl1pPr marL="0" indent="0" algn="l">
              <a:buNone/>
              <a:defRPr sz="1600">
                <a:solidFill>
                  <a:schemeClr val="bg1"/>
                </a:solidFill>
              </a:defRPr>
            </a:lvl1pPr>
          </a:lstStyle>
          <a:p>
            <a:pPr lvl="0"/>
            <a:r>
              <a:rPr lang="en-US" noProof="0"/>
              <a:t>Drag picture to placeholder or click icon to add</a:t>
            </a:r>
            <a:endParaRPr lang="en-ZA" noProof="0"/>
          </a:p>
        </p:txBody>
      </p:sp>
      <p:sp>
        <p:nvSpPr>
          <p:cNvPr id="17" name="Picture Placeholder 2"/>
          <p:cNvSpPr>
            <a:spLocks noGrp="1"/>
          </p:cNvSpPr>
          <p:nvPr>
            <p:ph type="pic" sz="quarter" idx="20"/>
          </p:nvPr>
        </p:nvSpPr>
        <p:spPr>
          <a:xfrm>
            <a:off x="4180607" y="4221088"/>
            <a:ext cx="3627147" cy="1728192"/>
          </a:xfrm>
          <a:prstGeom prst="rect">
            <a:avLst/>
          </a:prstGeom>
        </p:spPr>
        <p:txBody>
          <a:bodyPr rtlCol="0" anchor="b">
            <a:normAutofit/>
          </a:bodyPr>
          <a:lstStyle>
            <a:lvl1pPr marL="0" indent="0">
              <a:buNone/>
              <a:defRPr sz="1600">
                <a:solidFill>
                  <a:schemeClr val="accent1"/>
                </a:solidFill>
              </a:defRPr>
            </a:lvl1pPr>
          </a:lstStyle>
          <a:p>
            <a:pPr lvl="0"/>
            <a:r>
              <a:rPr lang="en-US" noProof="0"/>
              <a:t>Drag picture to placeholder or click icon to add</a:t>
            </a:r>
            <a:endParaRPr lang="en-ZA" noProof="0"/>
          </a:p>
        </p:txBody>
      </p:sp>
      <p:sp>
        <p:nvSpPr>
          <p:cNvPr id="25" name="Picture Placeholder 2"/>
          <p:cNvSpPr>
            <a:spLocks noGrp="1"/>
          </p:cNvSpPr>
          <p:nvPr>
            <p:ph type="pic" sz="quarter" idx="21"/>
          </p:nvPr>
        </p:nvSpPr>
        <p:spPr>
          <a:xfrm>
            <a:off x="7840708" y="4221088"/>
            <a:ext cx="3627147" cy="1736367"/>
          </a:xfrm>
          <a:prstGeom prst="rect">
            <a:avLst/>
          </a:prstGeom>
        </p:spPr>
        <p:txBody>
          <a:bodyPr rtlCol="0" anchor="b">
            <a:normAutofit/>
          </a:bodyPr>
          <a:lstStyle>
            <a:lvl1pPr marL="0" indent="0">
              <a:buNone/>
              <a:defRPr sz="1600"/>
            </a:lvl1pPr>
          </a:lstStyle>
          <a:p>
            <a:pPr lvl="0"/>
            <a:r>
              <a:rPr lang="en-US" noProof="0"/>
              <a:t>Drag picture to placeholder or click icon to add</a:t>
            </a:r>
            <a:endParaRPr lang="en-ZA" noProof="0"/>
          </a:p>
        </p:txBody>
      </p:sp>
      <p:pic>
        <p:nvPicPr>
          <p:cNvPr id="15" name="Picture 14"/>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b="5129"/>
          <a:stretch/>
        </p:blipFill>
        <p:spPr>
          <a:xfrm>
            <a:off x="6168008" y="520909"/>
            <a:ext cx="3863243" cy="3558809"/>
          </a:xfrm>
          <a:prstGeom prst="rect">
            <a:avLst/>
          </a:prstGeom>
        </p:spPr>
      </p:pic>
    </p:spTree>
    <p:extLst>
      <p:ext uri="{BB962C8B-B14F-4D97-AF65-F5344CB8AC3E}">
        <p14:creationId xmlns:p14="http://schemas.microsoft.com/office/powerpoint/2010/main" val="2030540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blank images 2">
    <p:spTree>
      <p:nvGrpSpPr>
        <p:cNvPr id="1" name=""/>
        <p:cNvGrpSpPr/>
        <p:nvPr/>
      </p:nvGrpSpPr>
      <p:grpSpPr>
        <a:xfrm>
          <a:off x="0" y="0"/>
          <a:ext cx="0" cy="0"/>
          <a:chOff x="0" y="0"/>
          <a:chExt cx="0" cy="0"/>
        </a:xfrm>
      </p:grpSpPr>
      <p:sp>
        <p:nvSpPr>
          <p:cNvPr id="7" name="Rectangle 6"/>
          <p:cNvSpPr/>
          <p:nvPr/>
        </p:nvSpPr>
        <p:spPr>
          <a:xfrm>
            <a:off x="330201" y="260350"/>
            <a:ext cx="11527367" cy="6408738"/>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8" name="Rectangle 7"/>
          <p:cNvSpPr/>
          <p:nvPr/>
        </p:nvSpPr>
        <p:spPr>
          <a:xfrm>
            <a:off x="-2117" y="4652964"/>
            <a:ext cx="12192001" cy="173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3"/>
          <p:cNvSpPr txBox="1">
            <a:spLocks/>
          </p:cNvSpPr>
          <p:nvPr/>
        </p:nvSpPr>
        <p:spPr>
          <a:xfrm>
            <a:off x="334433" y="6381750"/>
            <a:ext cx="3744384" cy="287338"/>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Aft>
                <a:spcPts val="0"/>
              </a:spcAft>
              <a:defRPr/>
            </a:pPr>
            <a:endParaRPr lang="en-ZA" sz="900" b="0"/>
          </a:p>
        </p:txBody>
      </p:sp>
      <p:sp>
        <p:nvSpPr>
          <p:cNvPr id="5" name="Title 1"/>
          <p:cNvSpPr>
            <a:spLocks noGrp="1"/>
          </p:cNvSpPr>
          <p:nvPr>
            <p:ph type="title"/>
          </p:nvPr>
        </p:nvSpPr>
        <p:spPr>
          <a:xfrm>
            <a:off x="1058419" y="2909587"/>
            <a:ext cx="7312069" cy="679904"/>
          </a:xfrm>
          <a:prstGeom prst="rect">
            <a:avLst/>
          </a:prstGeom>
        </p:spPr>
        <p:txBody>
          <a:bodyPr tIns="0" bIns="0" anchor="b"/>
          <a:lstStyle>
            <a:lvl1pPr>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6" name="Text Placeholder 2"/>
          <p:cNvSpPr>
            <a:spLocks noGrp="1"/>
          </p:cNvSpPr>
          <p:nvPr>
            <p:ph type="body" idx="1"/>
          </p:nvPr>
        </p:nvSpPr>
        <p:spPr>
          <a:xfrm>
            <a:off x="1058411" y="3701106"/>
            <a:ext cx="5158316" cy="594520"/>
          </a:xfrm>
          <a:prstGeom prst="rect">
            <a:avLst/>
          </a:prstGeom>
        </p:spPr>
        <p:txBody>
          <a:bodyPr tIns="0" bIns="0"/>
          <a:lstStyle>
            <a:lvl1pPr marL="0" indent="0">
              <a:buNone/>
              <a:defRPr sz="2000" b="0"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icture Placeholder 3"/>
          <p:cNvSpPr>
            <a:spLocks noGrp="1"/>
          </p:cNvSpPr>
          <p:nvPr>
            <p:ph type="pic" sz="quarter" idx="19"/>
          </p:nvPr>
        </p:nvSpPr>
        <p:spPr>
          <a:xfrm>
            <a:off x="333891" y="4653136"/>
            <a:ext cx="3805767" cy="1728656"/>
          </a:xfrm>
          <a:prstGeom prst="rect">
            <a:avLst/>
          </a:prstGeom>
        </p:spPr>
        <p:txBody>
          <a:bodyPr rtlCol="0" anchor="b">
            <a:normAutofit/>
          </a:bodyPr>
          <a:lstStyle>
            <a:lvl1pPr marL="0" indent="0">
              <a:buNone/>
              <a:defRPr sz="1600">
                <a:solidFill>
                  <a:schemeClr val="accent1"/>
                </a:solidFill>
              </a:defRPr>
            </a:lvl1pPr>
          </a:lstStyle>
          <a:p>
            <a:pPr lvl="0"/>
            <a:r>
              <a:rPr lang="en-US" noProof="0"/>
              <a:t>Drag picture to placeholder or click icon to add</a:t>
            </a:r>
            <a:endParaRPr lang="en-ZA" noProof="0"/>
          </a:p>
        </p:txBody>
      </p:sp>
      <p:sp>
        <p:nvSpPr>
          <p:cNvPr id="20" name="Picture Placeholder 3"/>
          <p:cNvSpPr>
            <a:spLocks noGrp="1"/>
          </p:cNvSpPr>
          <p:nvPr>
            <p:ph type="pic" sz="quarter" idx="20"/>
          </p:nvPr>
        </p:nvSpPr>
        <p:spPr>
          <a:xfrm>
            <a:off x="4165602" y="4655076"/>
            <a:ext cx="3841749" cy="1726675"/>
          </a:xfrm>
          <a:prstGeom prst="rect">
            <a:avLst/>
          </a:prstGeom>
        </p:spPr>
        <p:txBody>
          <a:bodyPr rtlCol="0" anchor="b">
            <a:normAutofit/>
          </a:bodyPr>
          <a:lstStyle>
            <a:lvl1pPr marL="0" indent="0">
              <a:buNone/>
              <a:defRPr sz="1600">
                <a:solidFill>
                  <a:schemeClr val="accent1"/>
                </a:solidFill>
              </a:defRPr>
            </a:lvl1pPr>
          </a:lstStyle>
          <a:p>
            <a:pPr lvl="0"/>
            <a:r>
              <a:rPr lang="en-US" noProof="0"/>
              <a:t>Drag picture to placeholder or click icon to add</a:t>
            </a:r>
            <a:endParaRPr lang="en-ZA" noProof="0"/>
          </a:p>
        </p:txBody>
      </p:sp>
      <p:sp>
        <p:nvSpPr>
          <p:cNvPr id="21" name="Picture Placeholder 3"/>
          <p:cNvSpPr>
            <a:spLocks noGrp="1"/>
          </p:cNvSpPr>
          <p:nvPr>
            <p:ph type="pic" sz="quarter" idx="21"/>
          </p:nvPr>
        </p:nvSpPr>
        <p:spPr>
          <a:xfrm>
            <a:off x="8036146" y="4655076"/>
            <a:ext cx="3821421" cy="1726675"/>
          </a:xfrm>
          <a:prstGeom prst="rect">
            <a:avLst/>
          </a:prstGeom>
        </p:spPr>
        <p:txBody>
          <a:bodyPr rtlCol="0" anchor="b">
            <a:normAutofit/>
          </a:bodyPr>
          <a:lstStyle>
            <a:lvl1pPr marL="0" indent="0">
              <a:buNone/>
              <a:defRPr sz="1600">
                <a:solidFill>
                  <a:schemeClr val="accent1"/>
                </a:solidFill>
              </a:defRPr>
            </a:lvl1pPr>
          </a:lstStyle>
          <a:p>
            <a:pPr lvl="0"/>
            <a:r>
              <a:rPr lang="en-US" noProof="0"/>
              <a:t>Drag picture to placeholder or click icon to add</a:t>
            </a:r>
            <a:endParaRPr lang="en-ZA" noProof="0"/>
          </a:p>
        </p:txBody>
      </p:sp>
      <p:sp>
        <p:nvSpPr>
          <p:cNvPr id="15" name="Rectangle 14"/>
          <p:cNvSpPr/>
          <p:nvPr userDrawn="1"/>
        </p:nvSpPr>
        <p:spPr bwMode="auto">
          <a:xfrm>
            <a:off x="9735814" y="188913"/>
            <a:ext cx="2184408" cy="2087562"/>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nvGrpSpPr>
          <p:cNvPr id="17" name="Group 19"/>
          <p:cNvGrpSpPr>
            <a:grpSpLocks/>
          </p:cNvGrpSpPr>
          <p:nvPr userDrawn="1"/>
        </p:nvGrpSpPr>
        <p:grpSpPr bwMode="auto">
          <a:xfrm>
            <a:off x="9735814" y="123825"/>
            <a:ext cx="2264842" cy="2152650"/>
            <a:chOff x="6871518" y="97276"/>
            <a:chExt cx="2142637" cy="2143021"/>
          </a:xfrm>
        </p:grpSpPr>
        <p:sp>
          <p:nvSpPr>
            <p:cNvPr id="18" name="Rectangle 17"/>
            <p:cNvSpPr/>
            <p:nvPr/>
          </p:nvSpPr>
          <p:spPr>
            <a:xfrm>
              <a:off x="6871518" y="97276"/>
              <a:ext cx="2012492" cy="132754"/>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19" name="Rectangle 18"/>
            <p:cNvSpPr/>
            <p:nvPr/>
          </p:nvSpPr>
          <p:spPr>
            <a:xfrm rot="5400000">
              <a:off x="7875985" y="1102127"/>
              <a:ext cx="2143021" cy="133320"/>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pic>
        <p:nvPicPr>
          <p:cNvPr id="22" name="Picture 21"/>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9766747" y="257175"/>
            <a:ext cx="2079608" cy="2019300"/>
          </a:xfrm>
          <a:prstGeom prst="rect">
            <a:avLst/>
          </a:prstGeom>
        </p:spPr>
      </p:pic>
    </p:spTree>
    <p:extLst>
      <p:ext uri="{BB962C8B-B14F-4D97-AF65-F5344CB8AC3E}">
        <p14:creationId xmlns:p14="http://schemas.microsoft.com/office/powerpoint/2010/main" val="1633784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10241" b="13645"/>
          <a:stretch/>
        </p:blipFill>
        <p:spPr>
          <a:xfrm>
            <a:off x="-12970" y="-99392"/>
            <a:ext cx="12204970" cy="6957392"/>
          </a:xfrm>
          <a:prstGeom prst="rect">
            <a:avLst/>
          </a:prstGeom>
        </p:spPr>
      </p:pic>
      <p:sp>
        <p:nvSpPr>
          <p:cNvPr id="7" name="Rectangle 6"/>
          <p:cNvSpPr/>
          <p:nvPr/>
        </p:nvSpPr>
        <p:spPr>
          <a:xfrm>
            <a:off x="336551" y="258763"/>
            <a:ext cx="11521016" cy="2017712"/>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8" name="Text Placeholder 3"/>
          <p:cNvSpPr txBox="1">
            <a:spLocks/>
          </p:cNvSpPr>
          <p:nvPr/>
        </p:nvSpPr>
        <p:spPr>
          <a:xfrm>
            <a:off x="334434" y="6381750"/>
            <a:ext cx="11510433" cy="287338"/>
          </a:xfrm>
          <a:prstGeom prst="rect">
            <a:avLst/>
          </a:prstGeom>
          <a:solidFill>
            <a:srgbClr val="033B61"/>
          </a:solidFill>
        </p:spPr>
        <p:txBody>
          <a:bodyPr anchor="ct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9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eaLnBrk="1" hangingPunct="1">
              <a:defRPr/>
            </a:pPr>
            <a:endParaRPr lang="en-ZA" sz="900">
              <a:ea typeface="+mn-ea"/>
            </a:endParaRPr>
          </a:p>
        </p:txBody>
      </p:sp>
      <p:sp>
        <p:nvSpPr>
          <p:cNvPr id="5" name="Title 1"/>
          <p:cNvSpPr>
            <a:spLocks noGrp="1"/>
          </p:cNvSpPr>
          <p:nvPr>
            <p:ph type="title"/>
          </p:nvPr>
        </p:nvSpPr>
        <p:spPr>
          <a:xfrm>
            <a:off x="1058419" y="631433"/>
            <a:ext cx="7312069" cy="679904"/>
          </a:xfrm>
          <a:prstGeom prst="rect">
            <a:avLst/>
          </a:prstGeom>
        </p:spPr>
        <p:txBody>
          <a:bodyPr tIns="0" bIns="0" anchor="b"/>
          <a:lstStyle>
            <a:lvl1pPr>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6" name="Text Placeholder 2"/>
          <p:cNvSpPr>
            <a:spLocks noGrp="1"/>
          </p:cNvSpPr>
          <p:nvPr>
            <p:ph type="body" idx="1"/>
          </p:nvPr>
        </p:nvSpPr>
        <p:spPr>
          <a:xfrm>
            <a:off x="1058411" y="1422952"/>
            <a:ext cx="5158316" cy="594520"/>
          </a:xfrm>
          <a:prstGeom prst="rect">
            <a:avLst/>
          </a:prstGeom>
        </p:spPr>
        <p:txBody>
          <a:bodyPr tIns="0" bIns="0"/>
          <a:lstStyle>
            <a:lvl1pPr marL="0" indent="0">
              <a:buNone/>
              <a:defRPr sz="2000" b="0"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Rectangle 20"/>
          <p:cNvSpPr/>
          <p:nvPr userDrawn="1"/>
        </p:nvSpPr>
        <p:spPr bwMode="auto">
          <a:xfrm>
            <a:off x="9735814" y="188913"/>
            <a:ext cx="2184408" cy="2087562"/>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nvGrpSpPr>
          <p:cNvPr id="23" name="Group 19"/>
          <p:cNvGrpSpPr>
            <a:grpSpLocks/>
          </p:cNvGrpSpPr>
          <p:nvPr userDrawn="1"/>
        </p:nvGrpSpPr>
        <p:grpSpPr bwMode="auto">
          <a:xfrm>
            <a:off x="9735814" y="123825"/>
            <a:ext cx="2264842" cy="2152650"/>
            <a:chOff x="6871518" y="97276"/>
            <a:chExt cx="2142637" cy="2143021"/>
          </a:xfrm>
        </p:grpSpPr>
        <p:sp>
          <p:nvSpPr>
            <p:cNvPr id="24" name="Rectangle 23"/>
            <p:cNvSpPr/>
            <p:nvPr/>
          </p:nvSpPr>
          <p:spPr>
            <a:xfrm>
              <a:off x="6871518" y="97276"/>
              <a:ext cx="2012492" cy="132754"/>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25" name="Rectangle 24"/>
            <p:cNvSpPr/>
            <p:nvPr/>
          </p:nvSpPr>
          <p:spPr>
            <a:xfrm rot="5400000">
              <a:off x="7875985" y="1102127"/>
              <a:ext cx="2143021" cy="133320"/>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pic>
        <p:nvPicPr>
          <p:cNvPr id="14" name="Picture 13"/>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9766747" y="257175"/>
            <a:ext cx="2079608" cy="2019300"/>
          </a:xfrm>
          <a:prstGeom prst="rect">
            <a:avLst/>
          </a:prstGeom>
        </p:spPr>
      </p:pic>
    </p:spTree>
    <p:extLst>
      <p:ext uri="{BB962C8B-B14F-4D97-AF65-F5344CB8AC3E}">
        <p14:creationId xmlns:p14="http://schemas.microsoft.com/office/powerpoint/2010/main" val="1287727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5025" b="19975"/>
          <a:stretch/>
        </p:blipFill>
        <p:spPr>
          <a:xfrm>
            <a:off x="0" y="0"/>
            <a:ext cx="12192000" cy="6858000"/>
          </a:xfrm>
          <a:prstGeom prst="rect">
            <a:avLst/>
          </a:prstGeom>
        </p:spPr>
      </p:pic>
      <p:sp>
        <p:nvSpPr>
          <p:cNvPr id="7" name="Rectangle 6"/>
          <p:cNvSpPr/>
          <p:nvPr/>
        </p:nvSpPr>
        <p:spPr>
          <a:xfrm>
            <a:off x="336551" y="258763"/>
            <a:ext cx="11521016" cy="2017712"/>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8" name="Text Placeholder 3"/>
          <p:cNvSpPr txBox="1">
            <a:spLocks/>
          </p:cNvSpPr>
          <p:nvPr/>
        </p:nvSpPr>
        <p:spPr>
          <a:xfrm>
            <a:off x="334434" y="6381750"/>
            <a:ext cx="11510433" cy="287338"/>
          </a:xfrm>
          <a:prstGeom prst="rect">
            <a:avLst/>
          </a:prstGeom>
          <a:solidFill>
            <a:srgbClr val="033B61"/>
          </a:solidFill>
        </p:spPr>
        <p:txBody>
          <a:bodyPr anchor="ct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9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eaLnBrk="1" hangingPunct="1">
              <a:defRPr/>
            </a:pPr>
            <a:endParaRPr lang="en-ZA" sz="900">
              <a:ea typeface="+mn-ea"/>
            </a:endParaRPr>
          </a:p>
        </p:txBody>
      </p:sp>
      <p:sp>
        <p:nvSpPr>
          <p:cNvPr id="5" name="Title 1"/>
          <p:cNvSpPr>
            <a:spLocks noGrp="1"/>
          </p:cNvSpPr>
          <p:nvPr>
            <p:ph type="title"/>
          </p:nvPr>
        </p:nvSpPr>
        <p:spPr>
          <a:xfrm>
            <a:off x="1058419" y="631433"/>
            <a:ext cx="7312069" cy="679904"/>
          </a:xfrm>
          <a:prstGeom prst="rect">
            <a:avLst/>
          </a:prstGeom>
        </p:spPr>
        <p:txBody>
          <a:bodyPr tIns="0" bIns="0" anchor="b"/>
          <a:lstStyle>
            <a:lvl1pPr>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6" name="Text Placeholder 2"/>
          <p:cNvSpPr>
            <a:spLocks noGrp="1"/>
          </p:cNvSpPr>
          <p:nvPr>
            <p:ph type="body" idx="1"/>
          </p:nvPr>
        </p:nvSpPr>
        <p:spPr>
          <a:xfrm>
            <a:off x="1058411" y="1422952"/>
            <a:ext cx="5158316" cy="594520"/>
          </a:xfrm>
          <a:prstGeom prst="rect">
            <a:avLst/>
          </a:prstGeom>
        </p:spPr>
        <p:txBody>
          <a:bodyPr tIns="0" bIns="0"/>
          <a:lstStyle>
            <a:lvl1pPr marL="0" indent="0">
              <a:buNone/>
              <a:defRPr sz="2000" b="0"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Rectangle 15"/>
          <p:cNvSpPr/>
          <p:nvPr userDrawn="1"/>
        </p:nvSpPr>
        <p:spPr bwMode="auto">
          <a:xfrm>
            <a:off x="9735814" y="188913"/>
            <a:ext cx="2184408" cy="2087562"/>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nvGrpSpPr>
          <p:cNvPr id="18" name="Group 19"/>
          <p:cNvGrpSpPr>
            <a:grpSpLocks/>
          </p:cNvGrpSpPr>
          <p:nvPr userDrawn="1"/>
        </p:nvGrpSpPr>
        <p:grpSpPr bwMode="auto">
          <a:xfrm>
            <a:off x="9735814" y="123825"/>
            <a:ext cx="2264842" cy="2152650"/>
            <a:chOff x="6871518" y="97276"/>
            <a:chExt cx="2142637" cy="2143021"/>
          </a:xfrm>
        </p:grpSpPr>
        <p:sp>
          <p:nvSpPr>
            <p:cNvPr id="19" name="Rectangle 18"/>
            <p:cNvSpPr/>
            <p:nvPr/>
          </p:nvSpPr>
          <p:spPr>
            <a:xfrm>
              <a:off x="6871518" y="97276"/>
              <a:ext cx="2012492" cy="132754"/>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sp>
          <p:nvSpPr>
            <p:cNvPr id="20" name="Rectangle 19"/>
            <p:cNvSpPr/>
            <p:nvPr/>
          </p:nvSpPr>
          <p:spPr>
            <a:xfrm rot="5400000">
              <a:off x="7875985" y="1102127"/>
              <a:ext cx="2143021" cy="133320"/>
            </a:xfrm>
            <a:prstGeom prst="rect">
              <a:avLst/>
            </a:prstGeom>
            <a:solidFill>
              <a:srgbClr val="033B61"/>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eaLnBrk="1" fontAlgn="auto" hangingPunct="1">
                <a:spcBef>
                  <a:spcPts val="0"/>
                </a:spcBef>
                <a:spcAft>
                  <a:spcPts val="0"/>
                </a:spcAft>
                <a:defRPr/>
              </a:pPr>
              <a:r>
                <a:rPr lang="en-US">
                  <a:solidFill>
                    <a:srgbClr val="0C1533"/>
                  </a:solidFill>
                </a:rPr>
                <a:t>  </a:t>
              </a:r>
            </a:p>
          </p:txBody>
        </p:sp>
      </p:grpSp>
      <p:pic>
        <p:nvPicPr>
          <p:cNvPr id="13" name="Picture 12"/>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9766747" y="257175"/>
            <a:ext cx="2079608" cy="2019300"/>
          </a:xfrm>
          <a:prstGeom prst="rect">
            <a:avLst/>
          </a:prstGeom>
        </p:spPr>
      </p:pic>
    </p:spTree>
    <p:extLst>
      <p:ext uri="{BB962C8B-B14F-4D97-AF65-F5344CB8AC3E}">
        <p14:creationId xmlns:p14="http://schemas.microsoft.com/office/powerpoint/2010/main" val="107161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334435" y="1484784"/>
            <a:ext cx="11523132" cy="4896966"/>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5"/>
          </p:nvPr>
        </p:nvSpPr>
        <p:spPr>
          <a:xfrm>
            <a:off x="348611" y="1049033"/>
            <a:ext cx="11508956" cy="346135"/>
          </a:xfrm>
          <a:prstGeom prst="rect">
            <a:avLst/>
          </a:prstGeom>
        </p:spPr>
        <p:txBody>
          <a:bodyPr/>
          <a:lstStyle>
            <a:lvl1pPr marL="228600" indent="-228600">
              <a:buSzPct val="150000"/>
              <a:buFontTx/>
              <a:buBlip>
                <a:blip r:embed="rId2"/>
              </a:buBlip>
              <a:defRPr lang="en-US" sz="1600" b="1" kern="1200" dirty="0" smtClean="0">
                <a:solidFill>
                  <a:srgbClr val="007DB6"/>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6" name="Title 5"/>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7" name="Footer Placeholder 4"/>
          <p:cNvSpPr>
            <a:spLocks noGrp="1"/>
          </p:cNvSpPr>
          <p:nvPr>
            <p:ph type="ftr" sz="quarter" idx="16"/>
          </p:nvPr>
        </p:nvSpPr>
        <p:spPr/>
        <p:txBody>
          <a:bodyPr/>
          <a:lstStyle>
            <a:lvl1pPr>
              <a:defRPr/>
            </a:lvl1pPr>
          </a:lstStyle>
          <a:p>
            <a:pPr>
              <a:defRPr/>
            </a:pPr>
            <a:endParaRPr lang="en-ZA"/>
          </a:p>
        </p:txBody>
      </p:sp>
    </p:spTree>
    <p:extLst>
      <p:ext uri="{BB962C8B-B14F-4D97-AF65-F5344CB8AC3E}">
        <p14:creationId xmlns:p14="http://schemas.microsoft.com/office/powerpoint/2010/main" val="147622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334435" y="1052514"/>
            <a:ext cx="11523133" cy="5292074"/>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4" name="Footer Placeholder 4"/>
          <p:cNvSpPr>
            <a:spLocks noGrp="1"/>
          </p:cNvSpPr>
          <p:nvPr>
            <p:ph type="ftr" sz="quarter" idx="15"/>
          </p:nvPr>
        </p:nvSpPr>
        <p:spPr/>
        <p:txBody>
          <a:bodyPr/>
          <a:lstStyle>
            <a:lvl1pPr>
              <a:defRPr/>
            </a:lvl1pPr>
          </a:lstStyle>
          <a:p>
            <a:pPr>
              <a:defRPr/>
            </a:pPr>
            <a:endParaRPr lang="en-ZA"/>
          </a:p>
        </p:txBody>
      </p:sp>
    </p:spTree>
    <p:extLst>
      <p:ext uri="{BB962C8B-B14F-4D97-AF65-F5344CB8AC3E}">
        <p14:creationId xmlns:p14="http://schemas.microsoft.com/office/powerpoint/2010/main" val="107619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mp; 2 images">
    <p:spTree>
      <p:nvGrpSpPr>
        <p:cNvPr id="1" name=""/>
        <p:cNvGrpSpPr/>
        <p:nvPr/>
      </p:nvGrpSpPr>
      <p:grpSpPr>
        <a:xfrm>
          <a:off x="0" y="0"/>
          <a:ext cx="0" cy="0"/>
          <a:chOff x="0" y="0"/>
          <a:chExt cx="0" cy="0"/>
        </a:xfrm>
      </p:grpSpPr>
      <p:sp>
        <p:nvSpPr>
          <p:cNvPr id="11" name="Text Placeholder 7"/>
          <p:cNvSpPr>
            <a:spLocks noGrp="1"/>
          </p:cNvSpPr>
          <p:nvPr>
            <p:ph type="body" sz="quarter" idx="15"/>
          </p:nvPr>
        </p:nvSpPr>
        <p:spPr>
          <a:xfrm>
            <a:off x="348611" y="1049033"/>
            <a:ext cx="11503147" cy="346135"/>
          </a:xfrm>
          <a:prstGeom prst="rect">
            <a:avLst/>
          </a:prstGeom>
        </p:spPr>
        <p:txBody>
          <a:bodyPr/>
          <a:lstStyle>
            <a:lvl1pPr marL="228600" indent="-228600">
              <a:buSzPct val="150000"/>
              <a:buFontTx/>
              <a:buBlip>
                <a:blip r:embed="rId2"/>
              </a:buBlip>
              <a:defRPr sz="1600" b="1">
                <a:solidFill>
                  <a:srgbClr val="007DB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Content Placeholder 4"/>
          <p:cNvSpPr>
            <a:spLocks noGrp="1"/>
          </p:cNvSpPr>
          <p:nvPr>
            <p:ph sz="quarter" idx="19"/>
          </p:nvPr>
        </p:nvSpPr>
        <p:spPr>
          <a:xfrm>
            <a:off x="334434" y="1484784"/>
            <a:ext cx="11523132" cy="2952328"/>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13" name="Text Placeholder 4"/>
          <p:cNvSpPr>
            <a:spLocks noGrp="1"/>
          </p:cNvSpPr>
          <p:nvPr>
            <p:ph type="body" sz="quarter" idx="17"/>
          </p:nvPr>
        </p:nvSpPr>
        <p:spPr>
          <a:xfrm>
            <a:off x="334434" y="6165850"/>
            <a:ext cx="5724621" cy="215900"/>
          </a:xfrm>
          <a:prstGeom prst="rect">
            <a:avLst/>
          </a:prstGeom>
        </p:spPr>
        <p:txBody>
          <a:bodyPr lIns="72000" rIns="72000"/>
          <a:lstStyle>
            <a:lvl1pPr marL="0" indent="0">
              <a:buFontTx/>
              <a:buNone/>
              <a:defRPr sz="1100" baseline="0">
                <a:solidFill>
                  <a:srgbClr val="033B61"/>
                </a:solidFill>
                <a:latin typeface="Arial"/>
              </a:defRPr>
            </a:lvl1pPr>
          </a:lstStyle>
          <a:p>
            <a:pPr lvl="0"/>
            <a:r>
              <a:rPr lang="en-US"/>
              <a:t>Click to edit Master text styles</a:t>
            </a:r>
          </a:p>
        </p:txBody>
      </p:sp>
      <p:sp>
        <p:nvSpPr>
          <p:cNvPr id="15" name="Picture Placeholder 2"/>
          <p:cNvSpPr>
            <a:spLocks noGrp="1"/>
          </p:cNvSpPr>
          <p:nvPr>
            <p:ph type="pic" sz="quarter" idx="20"/>
          </p:nvPr>
        </p:nvSpPr>
        <p:spPr>
          <a:xfrm>
            <a:off x="334434" y="4437112"/>
            <a:ext cx="5724621" cy="1728192"/>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19" name="Text Placeholder 4"/>
          <p:cNvSpPr>
            <a:spLocks noGrp="1"/>
          </p:cNvSpPr>
          <p:nvPr>
            <p:ph type="body" sz="quarter" idx="21"/>
          </p:nvPr>
        </p:nvSpPr>
        <p:spPr>
          <a:xfrm>
            <a:off x="6096001" y="6165850"/>
            <a:ext cx="5761567" cy="215900"/>
          </a:xfrm>
          <a:prstGeom prst="rect">
            <a:avLst/>
          </a:prstGeom>
        </p:spPr>
        <p:txBody>
          <a:bodyPr lIns="72000" rIns="72000"/>
          <a:lstStyle>
            <a:lvl1pPr marL="0" indent="0">
              <a:buFontTx/>
              <a:buNone/>
              <a:defRPr sz="1100" baseline="0">
                <a:solidFill>
                  <a:srgbClr val="033B61"/>
                </a:solidFill>
                <a:latin typeface="Arial"/>
              </a:defRPr>
            </a:lvl1pPr>
          </a:lstStyle>
          <a:p>
            <a:pPr lvl="0"/>
            <a:r>
              <a:rPr lang="en-US"/>
              <a:t>Click to edit Master text styles</a:t>
            </a:r>
          </a:p>
        </p:txBody>
      </p:sp>
      <p:sp>
        <p:nvSpPr>
          <p:cNvPr id="20" name="Picture Placeholder 2"/>
          <p:cNvSpPr>
            <a:spLocks noGrp="1"/>
          </p:cNvSpPr>
          <p:nvPr>
            <p:ph type="pic" sz="quarter" idx="22"/>
          </p:nvPr>
        </p:nvSpPr>
        <p:spPr>
          <a:xfrm>
            <a:off x="6096001" y="4437112"/>
            <a:ext cx="5761567" cy="1728192"/>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Tree>
    <p:extLst>
      <p:ext uri="{BB962C8B-B14F-4D97-AF65-F5344CB8AC3E}">
        <p14:creationId xmlns:p14="http://schemas.microsoft.com/office/powerpoint/2010/main" val="160203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 images">
    <p:spTree>
      <p:nvGrpSpPr>
        <p:cNvPr id="1" name=""/>
        <p:cNvGrpSpPr/>
        <p:nvPr/>
      </p:nvGrpSpPr>
      <p:grpSpPr>
        <a:xfrm>
          <a:off x="0" y="0"/>
          <a:ext cx="0" cy="0"/>
          <a:chOff x="0" y="0"/>
          <a:chExt cx="0" cy="0"/>
        </a:xfrm>
      </p:grpSpPr>
      <p:sp>
        <p:nvSpPr>
          <p:cNvPr id="12" name="Content Placeholder 4"/>
          <p:cNvSpPr>
            <a:spLocks noGrp="1"/>
          </p:cNvSpPr>
          <p:nvPr>
            <p:ph sz="quarter" idx="19"/>
          </p:nvPr>
        </p:nvSpPr>
        <p:spPr>
          <a:xfrm>
            <a:off x="334434" y="1052514"/>
            <a:ext cx="11523133" cy="3384598"/>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8" name="Text Placeholder 4"/>
          <p:cNvSpPr>
            <a:spLocks noGrp="1"/>
          </p:cNvSpPr>
          <p:nvPr>
            <p:ph type="body" sz="quarter" idx="17"/>
          </p:nvPr>
        </p:nvSpPr>
        <p:spPr>
          <a:xfrm>
            <a:off x="334434" y="6165850"/>
            <a:ext cx="5724621" cy="215900"/>
          </a:xfrm>
          <a:prstGeom prst="rect">
            <a:avLst/>
          </a:prstGeom>
        </p:spPr>
        <p:txBody>
          <a:bodyPr lIns="72000" rIns="72000"/>
          <a:lstStyle>
            <a:lvl1pPr marL="0" indent="0">
              <a:buFontTx/>
              <a:buNone/>
              <a:defRPr sz="1100" baseline="0">
                <a:solidFill>
                  <a:srgbClr val="033B61"/>
                </a:solidFill>
                <a:latin typeface="Arial"/>
              </a:defRPr>
            </a:lvl1pPr>
          </a:lstStyle>
          <a:p>
            <a:pPr lvl="0"/>
            <a:r>
              <a:rPr lang="en-US"/>
              <a:t>Click to edit Master text styles</a:t>
            </a:r>
          </a:p>
        </p:txBody>
      </p:sp>
      <p:sp>
        <p:nvSpPr>
          <p:cNvPr id="9" name="Picture Placeholder 2"/>
          <p:cNvSpPr>
            <a:spLocks noGrp="1"/>
          </p:cNvSpPr>
          <p:nvPr>
            <p:ph type="pic" sz="quarter" idx="20"/>
          </p:nvPr>
        </p:nvSpPr>
        <p:spPr>
          <a:xfrm>
            <a:off x="334434" y="4437112"/>
            <a:ext cx="5724621" cy="1728192"/>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10" name="Text Placeholder 4"/>
          <p:cNvSpPr>
            <a:spLocks noGrp="1"/>
          </p:cNvSpPr>
          <p:nvPr>
            <p:ph type="body" sz="quarter" idx="21"/>
          </p:nvPr>
        </p:nvSpPr>
        <p:spPr>
          <a:xfrm>
            <a:off x="6096001" y="6165850"/>
            <a:ext cx="5761567" cy="215900"/>
          </a:xfrm>
          <a:prstGeom prst="rect">
            <a:avLst/>
          </a:prstGeom>
        </p:spPr>
        <p:txBody>
          <a:bodyPr lIns="72000" rIns="72000"/>
          <a:lstStyle>
            <a:lvl1pPr marL="0" indent="0">
              <a:buFontTx/>
              <a:buNone/>
              <a:defRPr sz="1100" baseline="0">
                <a:solidFill>
                  <a:srgbClr val="033B61"/>
                </a:solidFill>
                <a:latin typeface="Arial"/>
              </a:defRPr>
            </a:lvl1pPr>
          </a:lstStyle>
          <a:p>
            <a:pPr lvl="0"/>
            <a:r>
              <a:rPr lang="en-US"/>
              <a:t>Click to edit Master text styles</a:t>
            </a:r>
          </a:p>
        </p:txBody>
      </p:sp>
      <p:sp>
        <p:nvSpPr>
          <p:cNvPr id="11" name="Picture Placeholder 2"/>
          <p:cNvSpPr>
            <a:spLocks noGrp="1"/>
          </p:cNvSpPr>
          <p:nvPr>
            <p:ph type="pic" sz="quarter" idx="22"/>
          </p:nvPr>
        </p:nvSpPr>
        <p:spPr>
          <a:xfrm>
            <a:off x="6096001" y="4437112"/>
            <a:ext cx="5761567" cy="1728192"/>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Tree>
    <p:extLst>
      <p:ext uri="{BB962C8B-B14F-4D97-AF65-F5344CB8AC3E}">
        <p14:creationId xmlns:p14="http://schemas.microsoft.com/office/powerpoint/2010/main" val="32248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mp; 3 images">
    <p:spTree>
      <p:nvGrpSpPr>
        <p:cNvPr id="1" name=""/>
        <p:cNvGrpSpPr/>
        <p:nvPr/>
      </p:nvGrpSpPr>
      <p:grpSpPr>
        <a:xfrm>
          <a:off x="0" y="0"/>
          <a:ext cx="0" cy="0"/>
          <a:chOff x="0" y="0"/>
          <a:chExt cx="0" cy="0"/>
        </a:xfrm>
      </p:grpSpPr>
      <p:sp>
        <p:nvSpPr>
          <p:cNvPr id="13" name="Text Placeholder 7"/>
          <p:cNvSpPr>
            <a:spLocks noGrp="1"/>
          </p:cNvSpPr>
          <p:nvPr>
            <p:ph type="body" sz="quarter" idx="15"/>
          </p:nvPr>
        </p:nvSpPr>
        <p:spPr>
          <a:xfrm>
            <a:off x="348611" y="1049033"/>
            <a:ext cx="11508956" cy="346135"/>
          </a:xfrm>
          <a:prstGeom prst="rect">
            <a:avLst/>
          </a:prstGeom>
        </p:spPr>
        <p:txBody>
          <a:bodyPr/>
          <a:lstStyle>
            <a:lvl1pPr marL="228600" indent="-228600">
              <a:buSzPct val="150000"/>
              <a:buFontTx/>
              <a:buBlip>
                <a:blip r:embed="rId2"/>
              </a:buBlip>
              <a:defRPr lang="en-US" sz="1600" b="1" kern="1200" dirty="0" smtClean="0">
                <a:solidFill>
                  <a:srgbClr val="007DB6"/>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24" name="Content Placeholder 4"/>
          <p:cNvSpPr>
            <a:spLocks noGrp="1"/>
          </p:cNvSpPr>
          <p:nvPr>
            <p:ph sz="quarter" idx="21"/>
          </p:nvPr>
        </p:nvSpPr>
        <p:spPr>
          <a:xfrm>
            <a:off x="334434" y="1484784"/>
            <a:ext cx="11523133" cy="2952328"/>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11" name="Text Placeholder 4"/>
          <p:cNvSpPr>
            <a:spLocks noGrp="1"/>
          </p:cNvSpPr>
          <p:nvPr>
            <p:ph type="body" sz="quarter" idx="17"/>
          </p:nvPr>
        </p:nvSpPr>
        <p:spPr>
          <a:xfrm>
            <a:off x="354419" y="6152199"/>
            <a:ext cx="3785780" cy="228702"/>
          </a:xfrm>
          <a:prstGeom prst="rect">
            <a:avLst/>
          </a:prstGeom>
        </p:spPr>
        <p:txBody>
          <a:bodyPr/>
          <a:lstStyle>
            <a:lvl1pPr marL="0" indent="0">
              <a:buFontTx/>
              <a:buNone/>
              <a:defRPr sz="1100" baseline="0">
                <a:solidFill>
                  <a:srgbClr val="033B61"/>
                </a:solidFill>
                <a:latin typeface="Arial"/>
              </a:defRPr>
            </a:lvl1pPr>
          </a:lstStyle>
          <a:p>
            <a:pPr lvl="0"/>
            <a:r>
              <a:rPr lang="en-US"/>
              <a:t>Click to edit Master text styles</a:t>
            </a:r>
          </a:p>
        </p:txBody>
      </p:sp>
      <p:sp>
        <p:nvSpPr>
          <p:cNvPr id="12" name="Text Placeholder 4"/>
          <p:cNvSpPr>
            <a:spLocks noGrp="1"/>
          </p:cNvSpPr>
          <p:nvPr>
            <p:ph type="body" sz="quarter" idx="18"/>
          </p:nvPr>
        </p:nvSpPr>
        <p:spPr>
          <a:xfrm>
            <a:off x="8034660" y="6152200"/>
            <a:ext cx="3776624" cy="229129"/>
          </a:xfrm>
          <a:prstGeom prst="rect">
            <a:avLst/>
          </a:prstGeom>
        </p:spPr>
        <p:txBody>
          <a:bodyPr/>
          <a:lstStyle>
            <a:lvl1pPr marL="0" indent="0">
              <a:buFontTx/>
              <a:buNone/>
              <a:defRPr sz="1100" baseline="0">
                <a:solidFill>
                  <a:srgbClr val="033B61"/>
                </a:solidFill>
                <a:latin typeface="Arial"/>
              </a:defRPr>
            </a:lvl1pPr>
          </a:lstStyle>
          <a:p>
            <a:pPr lvl="0"/>
            <a:r>
              <a:rPr lang="en-US"/>
              <a:t>Click to edit Master text styles</a:t>
            </a:r>
          </a:p>
        </p:txBody>
      </p:sp>
      <p:sp>
        <p:nvSpPr>
          <p:cNvPr id="14" name="Text Placeholder 4"/>
          <p:cNvSpPr>
            <a:spLocks noGrp="1"/>
          </p:cNvSpPr>
          <p:nvPr>
            <p:ph type="body" sz="quarter" idx="20"/>
          </p:nvPr>
        </p:nvSpPr>
        <p:spPr>
          <a:xfrm>
            <a:off x="4174067" y="6152200"/>
            <a:ext cx="3834581" cy="2291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100" baseline="0">
                <a:solidFill>
                  <a:srgbClr val="033B61"/>
                </a:solidFill>
                <a:latin typeface="Arial"/>
              </a:defRPr>
            </a:lvl1pPr>
          </a:lstStyle>
          <a:p>
            <a:pPr lvl="0"/>
            <a:r>
              <a:rPr lang="en-US"/>
              <a:t>Click to edit Master text styles</a:t>
            </a:r>
          </a:p>
        </p:txBody>
      </p:sp>
      <p:sp>
        <p:nvSpPr>
          <p:cNvPr id="15" name="Picture Placeholder 3"/>
          <p:cNvSpPr>
            <a:spLocks noGrp="1"/>
          </p:cNvSpPr>
          <p:nvPr>
            <p:ph type="pic" sz="quarter" idx="19"/>
          </p:nvPr>
        </p:nvSpPr>
        <p:spPr>
          <a:xfrm>
            <a:off x="352369" y="4468498"/>
            <a:ext cx="3787288" cy="1654175"/>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18" name="Picture Placeholder 3"/>
          <p:cNvSpPr>
            <a:spLocks noGrp="1"/>
          </p:cNvSpPr>
          <p:nvPr>
            <p:ph type="pic" sz="quarter" idx="22"/>
          </p:nvPr>
        </p:nvSpPr>
        <p:spPr>
          <a:xfrm>
            <a:off x="4165602" y="4470393"/>
            <a:ext cx="3841749" cy="1652280"/>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19" name="Picture Placeholder 3"/>
          <p:cNvSpPr>
            <a:spLocks noGrp="1"/>
          </p:cNvSpPr>
          <p:nvPr>
            <p:ph type="pic" sz="quarter" idx="23"/>
          </p:nvPr>
        </p:nvSpPr>
        <p:spPr>
          <a:xfrm>
            <a:off x="8036146" y="4470393"/>
            <a:ext cx="3775295" cy="1652280"/>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Tree>
    <p:extLst>
      <p:ext uri="{BB962C8B-B14F-4D97-AF65-F5344CB8AC3E}">
        <p14:creationId xmlns:p14="http://schemas.microsoft.com/office/powerpoint/2010/main" val="184958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3 images">
    <p:spTree>
      <p:nvGrpSpPr>
        <p:cNvPr id="1" name=""/>
        <p:cNvGrpSpPr/>
        <p:nvPr/>
      </p:nvGrpSpPr>
      <p:grpSpPr>
        <a:xfrm>
          <a:off x="0" y="0"/>
          <a:ext cx="0" cy="0"/>
          <a:chOff x="0" y="0"/>
          <a:chExt cx="0" cy="0"/>
        </a:xfrm>
      </p:grpSpPr>
      <p:sp>
        <p:nvSpPr>
          <p:cNvPr id="24" name="Content Placeholder 4"/>
          <p:cNvSpPr>
            <a:spLocks noGrp="1"/>
          </p:cNvSpPr>
          <p:nvPr>
            <p:ph sz="quarter" idx="21"/>
          </p:nvPr>
        </p:nvSpPr>
        <p:spPr>
          <a:xfrm>
            <a:off x="334434" y="1052514"/>
            <a:ext cx="11523132" cy="3384599"/>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
        <p:nvSpPr>
          <p:cNvPr id="13" name="Text Placeholder 4"/>
          <p:cNvSpPr>
            <a:spLocks noGrp="1"/>
          </p:cNvSpPr>
          <p:nvPr>
            <p:ph type="body" sz="quarter" idx="17"/>
          </p:nvPr>
        </p:nvSpPr>
        <p:spPr>
          <a:xfrm>
            <a:off x="354419" y="6152199"/>
            <a:ext cx="3785780" cy="228702"/>
          </a:xfrm>
          <a:prstGeom prst="rect">
            <a:avLst/>
          </a:prstGeom>
        </p:spPr>
        <p:txBody>
          <a:bodyPr/>
          <a:lstStyle>
            <a:lvl1pPr marL="0" indent="0">
              <a:buFontTx/>
              <a:buNone/>
              <a:defRPr sz="1100" baseline="0">
                <a:solidFill>
                  <a:srgbClr val="033B61"/>
                </a:solidFill>
                <a:latin typeface="Arial"/>
              </a:defRPr>
            </a:lvl1pPr>
          </a:lstStyle>
          <a:p>
            <a:pPr lvl="0"/>
            <a:r>
              <a:rPr lang="en-US"/>
              <a:t>Click to edit Master text styles</a:t>
            </a:r>
          </a:p>
        </p:txBody>
      </p:sp>
      <p:sp>
        <p:nvSpPr>
          <p:cNvPr id="15" name="Text Placeholder 4"/>
          <p:cNvSpPr>
            <a:spLocks noGrp="1"/>
          </p:cNvSpPr>
          <p:nvPr>
            <p:ph type="body" sz="quarter" idx="18"/>
          </p:nvPr>
        </p:nvSpPr>
        <p:spPr>
          <a:xfrm>
            <a:off x="8034660" y="6152200"/>
            <a:ext cx="3776624" cy="229129"/>
          </a:xfrm>
          <a:prstGeom prst="rect">
            <a:avLst/>
          </a:prstGeom>
        </p:spPr>
        <p:txBody>
          <a:bodyPr/>
          <a:lstStyle>
            <a:lvl1pPr marL="0" indent="0">
              <a:buFontTx/>
              <a:buNone/>
              <a:defRPr sz="1100" baseline="0">
                <a:solidFill>
                  <a:srgbClr val="033B61"/>
                </a:solidFill>
                <a:latin typeface="Arial"/>
              </a:defRPr>
            </a:lvl1pPr>
          </a:lstStyle>
          <a:p>
            <a:pPr lvl="0"/>
            <a:r>
              <a:rPr lang="en-US"/>
              <a:t>Click to edit Master text styles</a:t>
            </a:r>
          </a:p>
        </p:txBody>
      </p:sp>
      <p:sp>
        <p:nvSpPr>
          <p:cNvPr id="18" name="Text Placeholder 4"/>
          <p:cNvSpPr>
            <a:spLocks noGrp="1"/>
          </p:cNvSpPr>
          <p:nvPr>
            <p:ph type="body" sz="quarter" idx="20"/>
          </p:nvPr>
        </p:nvSpPr>
        <p:spPr>
          <a:xfrm>
            <a:off x="4174067" y="6152200"/>
            <a:ext cx="3834581" cy="2291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100" baseline="0">
                <a:solidFill>
                  <a:srgbClr val="033B61"/>
                </a:solidFill>
                <a:latin typeface="Arial"/>
              </a:defRPr>
            </a:lvl1pPr>
          </a:lstStyle>
          <a:p>
            <a:pPr lvl="0"/>
            <a:r>
              <a:rPr lang="en-US"/>
              <a:t>Click to edit Master text styles</a:t>
            </a:r>
          </a:p>
        </p:txBody>
      </p:sp>
      <p:sp>
        <p:nvSpPr>
          <p:cNvPr id="19" name="Picture Placeholder 3"/>
          <p:cNvSpPr>
            <a:spLocks noGrp="1"/>
          </p:cNvSpPr>
          <p:nvPr>
            <p:ph type="pic" sz="quarter" idx="19"/>
          </p:nvPr>
        </p:nvSpPr>
        <p:spPr>
          <a:xfrm>
            <a:off x="352369" y="4468498"/>
            <a:ext cx="3787288" cy="1654175"/>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20" name="Picture Placeholder 3"/>
          <p:cNvSpPr>
            <a:spLocks noGrp="1"/>
          </p:cNvSpPr>
          <p:nvPr>
            <p:ph type="pic" sz="quarter" idx="22"/>
          </p:nvPr>
        </p:nvSpPr>
        <p:spPr>
          <a:xfrm>
            <a:off x="4165602" y="4470393"/>
            <a:ext cx="3841749" cy="1652280"/>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
        <p:nvSpPr>
          <p:cNvPr id="21" name="Picture Placeholder 3"/>
          <p:cNvSpPr>
            <a:spLocks noGrp="1"/>
          </p:cNvSpPr>
          <p:nvPr>
            <p:ph type="pic" sz="quarter" idx="23"/>
          </p:nvPr>
        </p:nvSpPr>
        <p:spPr>
          <a:xfrm>
            <a:off x="8036146" y="4470393"/>
            <a:ext cx="3775295" cy="1652280"/>
          </a:xfrm>
          <a:prstGeom prst="rect">
            <a:avLst/>
          </a:prstGeom>
        </p:spPr>
        <p:txBody>
          <a:bodyPr rtlCol="0" anchor="b">
            <a:normAutofit/>
          </a:bodyPr>
          <a:lstStyle>
            <a:lvl1pPr marL="0" indent="0">
              <a:buNone/>
              <a:defRPr sz="1600">
                <a:solidFill>
                  <a:srgbClr val="033B61"/>
                </a:solidFill>
              </a:defRPr>
            </a:lvl1pPr>
          </a:lstStyle>
          <a:p>
            <a:pPr lvl="0"/>
            <a:r>
              <a:rPr lang="en-US" noProof="0"/>
              <a:t>Drag picture to placeholder or click icon to add</a:t>
            </a:r>
            <a:endParaRPr lang="en-ZA" noProof="0"/>
          </a:p>
        </p:txBody>
      </p:sp>
    </p:spTree>
    <p:extLst>
      <p:ext uri="{BB962C8B-B14F-4D97-AF65-F5344CB8AC3E}">
        <p14:creationId xmlns:p14="http://schemas.microsoft.com/office/powerpoint/2010/main" val="108695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kicker box">
    <p:spTree>
      <p:nvGrpSpPr>
        <p:cNvPr id="1" name=""/>
        <p:cNvGrpSpPr/>
        <p:nvPr/>
      </p:nvGrpSpPr>
      <p:grpSpPr>
        <a:xfrm>
          <a:off x="0" y="0"/>
          <a:ext cx="0" cy="0"/>
          <a:chOff x="0" y="0"/>
          <a:chExt cx="0" cy="0"/>
        </a:xfrm>
      </p:grpSpPr>
      <p:sp>
        <p:nvSpPr>
          <p:cNvPr id="6" name="Content Placeholder 4"/>
          <p:cNvSpPr>
            <a:spLocks noGrp="1"/>
          </p:cNvSpPr>
          <p:nvPr>
            <p:ph sz="quarter" idx="14"/>
          </p:nvPr>
        </p:nvSpPr>
        <p:spPr>
          <a:xfrm>
            <a:off x="334434" y="1052514"/>
            <a:ext cx="11523132" cy="4245351"/>
          </a:xfrm>
          <a:prstGeom prst="rect">
            <a:avLst/>
          </a:prstGeom>
        </p:spPr>
        <p:txBody>
          <a:bodyPr/>
          <a:lstStyle>
            <a:lvl1pPr>
              <a:defRPr sz="1600">
                <a:solidFill>
                  <a:srgbClr val="033B61"/>
                </a:solidFill>
                <a:latin typeface="Arial" panose="020B0604020202020204" pitchFamily="34" charset="0"/>
                <a:cs typeface="Arial" panose="020B0604020202020204" pitchFamily="34" charset="0"/>
              </a:defRPr>
            </a:lvl1pPr>
            <a:lvl2pPr>
              <a:defRPr sz="1400">
                <a:solidFill>
                  <a:srgbClr val="033B61"/>
                </a:solidFill>
                <a:latin typeface="Arial" panose="020B0604020202020204" pitchFamily="34" charset="0"/>
                <a:cs typeface="Arial" panose="020B0604020202020204" pitchFamily="34" charset="0"/>
              </a:defRPr>
            </a:lvl2pPr>
            <a:lvl3pPr>
              <a:defRPr sz="1200">
                <a:solidFill>
                  <a:srgbClr val="033B61"/>
                </a:solidFill>
                <a:latin typeface="Arial" panose="020B0604020202020204" pitchFamily="34" charset="0"/>
                <a:cs typeface="Arial" panose="020B0604020202020204" pitchFamily="34" charset="0"/>
              </a:defRPr>
            </a:lvl3pPr>
            <a:lvl4pPr>
              <a:defRPr sz="1100">
                <a:solidFill>
                  <a:srgbClr val="033B61"/>
                </a:solidFill>
                <a:latin typeface="Arial" panose="020B0604020202020204" pitchFamily="34" charset="0"/>
                <a:cs typeface="Arial" panose="020B0604020202020204" pitchFamily="34" charset="0"/>
              </a:defRPr>
            </a:lvl4pPr>
            <a:lvl5pPr>
              <a:defRPr sz="1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4"/>
          <p:cNvSpPr>
            <a:spLocks noGrp="1"/>
          </p:cNvSpPr>
          <p:nvPr>
            <p:ph type="body" sz="quarter" idx="15"/>
          </p:nvPr>
        </p:nvSpPr>
        <p:spPr>
          <a:xfrm>
            <a:off x="334434" y="5517232"/>
            <a:ext cx="11523133" cy="720080"/>
          </a:xfrm>
          <a:prstGeom prst="rect">
            <a:avLst/>
          </a:prstGeom>
          <a:solidFill>
            <a:srgbClr val="829BB3"/>
          </a:solidFill>
          <a:ln w="12700">
            <a:noFill/>
          </a:ln>
        </p:spPr>
        <p:txBody>
          <a:bodyPr anchor="ctr"/>
          <a:lstStyle>
            <a:lvl1pPr marL="0" indent="0" algn="ctr">
              <a:lnSpc>
                <a:spcPct val="100000"/>
              </a:lnSpc>
              <a:spcBef>
                <a:spcPts val="0"/>
              </a:spcBef>
              <a:buNone/>
              <a:defRPr sz="1600">
                <a:ln>
                  <a:noFill/>
                </a:ln>
                <a:solidFill>
                  <a:schemeClr val="bg1"/>
                </a:solidFill>
              </a:defRPr>
            </a:lvl1pPr>
          </a:lstStyle>
          <a:p>
            <a:pPr lvl="0"/>
            <a:r>
              <a:rPr lang="en-US"/>
              <a:t>Click to edit Master text styles</a:t>
            </a:r>
          </a:p>
        </p:txBody>
      </p:sp>
      <p:sp>
        <p:nvSpPr>
          <p:cNvPr id="4" name="Title 3"/>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Tree>
    <p:extLst>
      <p:ext uri="{BB962C8B-B14F-4D97-AF65-F5344CB8AC3E}">
        <p14:creationId xmlns:p14="http://schemas.microsoft.com/office/powerpoint/2010/main" val="188459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kicker box">
    <p:spTree>
      <p:nvGrpSpPr>
        <p:cNvPr id="1" name=""/>
        <p:cNvGrpSpPr/>
        <p:nvPr/>
      </p:nvGrpSpPr>
      <p:grpSpPr>
        <a:xfrm>
          <a:off x="0" y="0"/>
          <a:ext cx="0" cy="0"/>
          <a:chOff x="0" y="0"/>
          <a:chExt cx="0" cy="0"/>
        </a:xfrm>
      </p:grpSpPr>
      <p:sp>
        <p:nvSpPr>
          <p:cNvPr id="15" name="Text Placeholder 14"/>
          <p:cNvSpPr>
            <a:spLocks noGrp="1"/>
          </p:cNvSpPr>
          <p:nvPr>
            <p:ph type="body" sz="quarter" idx="15"/>
          </p:nvPr>
        </p:nvSpPr>
        <p:spPr>
          <a:xfrm>
            <a:off x="334434" y="1124744"/>
            <a:ext cx="11523133" cy="5184576"/>
          </a:xfrm>
          <a:prstGeom prst="rect">
            <a:avLst/>
          </a:prstGeom>
          <a:solidFill>
            <a:srgbClr val="829BB3"/>
          </a:solidFill>
          <a:ln w="12700">
            <a:noFill/>
          </a:ln>
        </p:spPr>
        <p:txBody>
          <a:bodyPr anchor="ctr"/>
          <a:lstStyle>
            <a:lvl1pPr marL="0" indent="0" algn="ctr">
              <a:lnSpc>
                <a:spcPct val="100000"/>
              </a:lnSpc>
              <a:spcBef>
                <a:spcPts val="0"/>
              </a:spcBef>
              <a:buNone/>
              <a:defRPr sz="1600">
                <a:ln>
                  <a:noFill/>
                </a:ln>
                <a:solidFill>
                  <a:schemeClr val="bg1"/>
                </a:solidFill>
              </a:defRPr>
            </a:lvl1pPr>
          </a:lstStyle>
          <a:p>
            <a:pPr lvl="0"/>
            <a:r>
              <a:rPr lang="en-US"/>
              <a:t>Click to edit Master text styles</a:t>
            </a:r>
          </a:p>
        </p:txBody>
      </p:sp>
      <p:sp>
        <p:nvSpPr>
          <p:cNvPr id="4" name="Title 3"/>
          <p:cNvSpPr>
            <a:spLocks noGrp="1"/>
          </p:cNvSpPr>
          <p:nvPr>
            <p:ph type="title"/>
          </p:nvPr>
        </p:nvSpPr>
        <p:spPr/>
        <p:txBody>
          <a:bodyPr/>
          <a:lstStyle>
            <a:lvl1pPr>
              <a:defRPr>
                <a:solidFill>
                  <a:srgbClr val="033B61"/>
                </a:solidFill>
              </a:defRPr>
            </a:lvl1pPr>
          </a:lstStyle>
          <a:p>
            <a:r>
              <a:rPr lang="en-US"/>
              <a:t>Click to edit Master title style</a:t>
            </a:r>
            <a:endParaRPr lang="en-ZA"/>
          </a:p>
        </p:txBody>
      </p:sp>
    </p:spTree>
    <p:extLst>
      <p:ext uri="{BB962C8B-B14F-4D97-AF65-F5344CB8AC3E}">
        <p14:creationId xmlns:p14="http://schemas.microsoft.com/office/powerpoint/2010/main" val="111047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3"/>
          <p:cNvSpPr txBox="1">
            <a:spLocks/>
          </p:cNvSpPr>
          <p:nvPr/>
        </p:nvSpPr>
        <p:spPr>
          <a:xfrm>
            <a:off x="334434" y="6381750"/>
            <a:ext cx="11523133" cy="287338"/>
          </a:xfrm>
          <a:prstGeom prst="rect">
            <a:avLst/>
          </a:prstGeom>
          <a:solidFill>
            <a:srgbClr val="033B61"/>
          </a:solidFill>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Aft>
                <a:spcPts val="0"/>
              </a:spcAft>
              <a:defRPr/>
            </a:pPr>
            <a:endParaRPr lang="en-ZA" sz="900" b="0"/>
          </a:p>
        </p:txBody>
      </p:sp>
      <p:sp>
        <p:nvSpPr>
          <p:cNvPr id="1027" name="Rectangle 11"/>
          <p:cNvSpPr>
            <a:spLocks noChangeArrowheads="1"/>
          </p:cNvSpPr>
          <p:nvPr/>
        </p:nvSpPr>
        <p:spPr bwMode="auto">
          <a:xfrm>
            <a:off x="6155267" y="6669089"/>
            <a:ext cx="56642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36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r>
              <a:rPr lang="en-US" altLang="en-US" sz="800">
                <a:solidFill>
                  <a:srgbClr val="7F7F7F"/>
                </a:solidFill>
                <a:cs typeface="Arial" pitchFamily="34" charset="0"/>
              </a:rPr>
              <a:t>Copyright ©, 2018, Sasol</a:t>
            </a:r>
            <a:endParaRPr lang="en-ZA" altLang="en-US" sz="800">
              <a:solidFill>
                <a:srgbClr val="7F7F7F"/>
              </a:solidFill>
              <a:cs typeface="Arial" pitchFamily="34" charset="0"/>
            </a:endParaRPr>
          </a:p>
        </p:txBody>
      </p:sp>
      <p:sp>
        <p:nvSpPr>
          <p:cNvPr id="1028" name="Rectangle 12"/>
          <p:cNvSpPr>
            <a:spLocks noChangeArrowheads="1"/>
          </p:cNvSpPr>
          <p:nvPr/>
        </p:nvSpPr>
        <p:spPr bwMode="auto">
          <a:xfrm>
            <a:off x="446617" y="6669088"/>
            <a:ext cx="56642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36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800">
                <a:solidFill>
                  <a:srgbClr val="7F7F7F"/>
                </a:solidFill>
                <a:cs typeface="Arial" pitchFamily="34" charset="0"/>
              </a:rPr>
              <a:t>Confidential</a:t>
            </a:r>
            <a:endParaRPr lang="en-ZA" altLang="en-US" sz="800">
              <a:solidFill>
                <a:srgbClr val="7F7F7F"/>
              </a:solidFill>
              <a:cs typeface="Arial" pitchFamily="34" charset="0"/>
            </a:endParaRPr>
          </a:p>
        </p:txBody>
      </p:sp>
      <p:sp>
        <p:nvSpPr>
          <p:cNvPr id="1030" name="Title Placeholder 15"/>
          <p:cNvSpPr>
            <a:spLocks noGrp="1"/>
          </p:cNvSpPr>
          <p:nvPr>
            <p:ph type="title"/>
          </p:nvPr>
        </p:nvSpPr>
        <p:spPr bwMode="auto">
          <a:xfrm>
            <a:off x="349252" y="260351"/>
            <a:ext cx="927523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36000" rIns="0" bIns="36000" numCol="1" anchor="ctr" anchorCtr="0" compatLnSpc="1">
            <a:prstTxWarp prst="textNoShape">
              <a:avLst/>
            </a:prstTxWarp>
          </a:bodyPr>
          <a:lstStyle/>
          <a:p>
            <a:pPr lvl="0"/>
            <a:r>
              <a:rPr lang="en-US" altLang="en-US"/>
              <a:t>Click to edit title</a:t>
            </a:r>
            <a:endParaRPr lang="en-ZA" altLang="en-US"/>
          </a:p>
        </p:txBody>
      </p:sp>
      <p:sp>
        <p:nvSpPr>
          <p:cNvPr id="1031" name="Rectangle 2"/>
          <p:cNvSpPr>
            <a:spLocks noChangeArrowheads="1"/>
          </p:cNvSpPr>
          <p:nvPr/>
        </p:nvSpPr>
        <p:spPr bwMode="auto">
          <a:xfrm>
            <a:off x="9544052" y="6400801"/>
            <a:ext cx="229023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27EC9DCA-2C29-1549-BEB9-E7CA364C0EA0}" type="slidenum">
              <a:rPr lang="en-ZA" altLang="en-US" sz="900">
                <a:solidFill>
                  <a:schemeClr val="bg1"/>
                </a:solidFill>
                <a:cs typeface="+mn-cs"/>
              </a:rPr>
              <a:pPr algn="r" eaLnBrk="1" hangingPunct="1">
                <a:defRPr/>
              </a:pPr>
              <a:t>‹#›</a:t>
            </a:fld>
            <a:endParaRPr lang="en-ZA" altLang="en-US" sz="900">
              <a:solidFill>
                <a:schemeClr val="bg1"/>
              </a:solidFill>
              <a:cs typeface="+mn-cs"/>
            </a:endParaRPr>
          </a:p>
        </p:txBody>
      </p:sp>
      <p:sp>
        <p:nvSpPr>
          <p:cNvPr id="5" name="Footer Placeholder 4"/>
          <p:cNvSpPr>
            <a:spLocks noGrp="1"/>
          </p:cNvSpPr>
          <p:nvPr>
            <p:ph type="ftr" sz="quarter" idx="3"/>
          </p:nvPr>
        </p:nvSpPr>
        <p:spPr>
          <a:xfrm>
            <a:off x="334434" y="6016626"/>
            <a:ext cx="11523133" cy="365125"/>
          </a:xfrm>
          <a:prstGeom prst="rect">
            <a:avLst/>
          </a:prstGeom>
        </p:spPr>
        <p:txBody>
          <a:bodyPr vert="horz" lIns="0" tIns="36000" rIns="0" bIns="36000" rtlCol="0" anchor="b" anchorCtr="0"/>
          <a:lstStyle>
            <a:lvl1pPr algn="l" eaLnBrk="1" fontAlgn="auto" hangingPunct="1">
              <a:spcBef>
                <a:spcPts val="0"/>
              </a:spcBef>
              <a:spcAft>
                <a:spcPts val="0"/>
              </a:spcAft>
              <a:defRPr sz="1000">
                <a:solidFill>
                  <a:schemeClr val="tx2"/>
                </a:solidFill>
                <a:latin typeface="+mn-lt"/>
                <a:ea typeface="+mn-ea"/>
                <a:cs typeface="+mn-cs"/>
              </a:defRPr>
            </a:lvl1pPr>
          </a:lstStyle>
          <a:p>
            <a:pPr>
              <a:defRPr/>
            </a:pPr>
            <a:endParaRPr lang="en-ZA"/>
          </a:p>
        </p:txBody>
      </p:sp>
      <p:sp>
        <p:nvSpPr>
          <p:cNvPr id="1033" name="Text Placeholder 5"/>
          <p:cNvSpPr>
            <a:spLocks noGrp="1"/>
          </p:cNvSpPr>
          <p:nvPr>
            <p:ph type="body" idx="1"/>
          </p:nvPr>
        </p:nvSpPr>
        <p:spPr bwMode="auto">
          <a:xfrm>
            <a:off x="334434" y="1052513"/>
            <a:ext cx="1152313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36000" rIns="0" bIns="36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pic>
        <p:nvPicPr>
          <p:cNvPr id="11" name="Picture 1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auto">
          <a:xfrm>
            <a:off x="10224148" y="260349"/>
            <a:ext cx="163341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9" r:id="rId1"/>
    <p:sldLayoutId id="2147483817" r:id="rId2"/>
    <p:sldLayoutId id="2147483818" r:id="rId3"/>
    <p:sldLayoutId id="2147483820" r:id="rId4"/>
    <p:sldLayoutId id="2147483821" r:id="rId5"/>
    <p:sldLayoutId id="2147483822" r:id="rId6"/>
    <p:sldLayoutId id="2147483823" r:id="rId7"/>
    <p:sldLayoutId id="2147483824" r:id="rId8"/>
    <p:sldLayoutId id="2147483834" r:id="rId9"/>
    <p:sldLayoutId id="2147483825" r:id="rId10"/>
    <p:sldLayoutId id="2147483826" r:id="rId11"/>
    <p:sldLayoutId id="2147483829" r:id="rId12"/>
    <p:sldLayoutId id="2147483830" r:id="rId13"/>
    <p:sldLayoutId id="2147483831" r:id="rId14"/>
    <p:sldLayoutId id="2147483835" r:id="rId15"/>
  </p:sldLayoutIdLst>
  <p:hf hdr="0" ftr="0" dt="0"/>
  <p:txStyles>
    <p:titleStyle>
      <a:lvl1pPr algn="l" rtl="0" eaLnBrk="1" fontAlgn="base" hangingPunct="1">
        <a:lnSpc>
          <a:spcPct val="90000"/>
        </a:lnSpc>
        <a:spcBef>
          <a:spcPct val="0"/>
        </a:spcBef>
        <a:spcAft>
          <a:spcPct val="0"/>
        </a:spcAft>
        <a:defRPr lang="en-ZA" sz="2000" b="1" kern="1200">
          <a:solidFill>
            <a:srgbClr val="033B6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2000" b="1">
          <a:solidFill>
            <a:srgbClr val="00233C"/>
          </a:solidFill>
          <a:latin typeface="Arial" charset="0"/>
          <a:ea typeface="ＭＳ Ｐゴシック" charset="0"/>
          <a:cs typeface="Arial" charset="0"/>
        </a:defRPr>
      </a:lvl2pPr>
      <a:lvl3pPr algn="l" rtl="0" eaLnBrk="1" fontAlgn="base" hangingPunct="1">
        <a:lnSpc>
          <a:spcPct val="90000"/>
        </a:lnSpc>
        <a:spcBef>
          <a:spcPct val="0"/>
        </a:spcBef>
        <a:spcAft>
          <a:spcPct val="0"/>
        </a:spcAft>
        <a:defRPr sz="2000" b="1">
          <a:solidFill>
            <a:srgbClr val="00233C"/>
          </a:solidFill>
          <a:latin typeface="Arial" charset="0"/>
          <a:ea typeface="ＭＳ Ｐゴシック" charset="0"/>
          <a:cs typeface="Arial" charset="0"/>
        </a:defRPr>
      </a:lvl3pPr>
      <a:lvl4pPr algn="l" rtl="0" eaLnBrk="1" fontAlgn="base" hangingPunct="1">
        <a:lnSpc>
          <a:spcPct val="90000"/>
        </a:lnSpc>
        <a:spcBef>
          <a:spcPct val="0"/>
        </a:spcBef>
        <a:spcAft>
          <a:spcPct val="0"/>
        </a:spcAft>
        <a:defRPr sz="2000" b="1">
          <a:solidFill>
            <a:srgbClr val="00233C"/>
          </a:solidFill>
          <a:latin typeface="Arial" charset="0"/>
          <a:ea typeface="ＭＳ Ｐゴシック" charset="0"/>
          <a:cs typeface="Arial" charset="0"/>
        </a:defRPr>
      </a:lvl4pPr>
      <a:lvl5pPr algn="l" rtl="0" eaLnBrk="1" fontAlgn="base" hangingPunct="1">
        <a:lnSpc>
          <a:spcPct val="90000"/>
        </a:lnSpc>
        <a:spcBef>
          <a:spcPct val="0"/>
        </a:spcBef>
        <a:spcAft>
          <a:spcPct val="0"/>
        </a:spcAft>
        <a:defRPr sz="2000" b="1">
          <a:solidFill>
            <a:srgbClr val="00233C"/>
          </a:solidFill>
          <a:latin typeface="Arial" charset="0"/>
          <a:ea typeface="ＭＳ Ｐゴシック" charset="0"/>
          <a:cs typeface="Arial" charset="0"/>
        </a:defRPr>
      </a:lvl5pPr>
      <a:lvl6pPr marL="457200" algn="l" rtl="0" eaLnBrk="1" fontAlgn="base" hangingPunct="1">
        <a:lnSpc>
          <a:spcPct val="90000"/>
        </a:lnSpc>
        <a:spcBef>
          <a:spcPct val="0"/>
        </a:spcBef>
        <a:spcAft>
          <a:spcPct val="0"/>
        </a:spcAft>
        <a:defRPr sz="2000" b="1">
          <a:solidFill>
            <a:srgbClr val="00233C"/>
          </a:solidFill>
          <a:latin typeface="Arial" charset="0"/>
          <a:ea typeface="ＭＳ Ｐゴシック" charset="0"/>
        </a:defRPr>
      </a:lvl6pPr>
      <a:lvl7pPr marL="914400" algn="l" rtl="0" eaLnBrk="1" fontAlgn="base" hangingPunct="1">
        <a:lnSpc>
          <a:spcPct val="90000"/>
        </a:lnSpc>
        <a:spcBef>
          <a:spcPct val="0"/>
        </a:spcBef>
        <a:spcAft>
          <a:spcPct val="0"/>
        </a:spcAft>
        <a:defRPr sz="2000" b="1">
          <a:solidFill>
            <a:srgbClr val="00233C"/>
          </a:solidFill>
          <a:latin typeface="Arial" charset="0"/>
          <a:ea typeface="ＭＳ Ｐゴシック" charset="0"/>
        </a:defRPr>
      </a:lvl7pPr>
      <a:lvl8pPr marL="1371600" algn="l" rtl="0" eaLnBrk="1" fontAlgn="base" hangingPunct="1">
        <a:lnSpc>
          <a:spcPct val="90000"/>
        </a:lnSpc>
        <a:spcBef>
          <a:spcPct val="0"/>
        </a:spcBef>
        <a:spcAft>
          <a:spcPct val="0"/>
        </a:spcAft>
        <a:defRPr sz="2000" b="1">
          <a:solidFill>
            <a:srgbClr val="00233C"/>
          </a:solidFill>
          <a:latin typeface="Arial" charset="0"/>
          <a:ea typeface="ＭＳ Ｐゴシック" charset="0"/>
        </a:defRPr>
      </a:lvl8pPr>
      <a:lvl9pPr marL="1828800" algn="l" rtl="0" eaLnBrk="1" fontAlgn="base" hangingPunct="1">
        <a:lnSpc>
          <a:spcPct val="90000"/>
        </a:lnSpc>
        <a:spcBef>
          <a:spcPct val="0"/>
        </a:spcBef>
        <a:spcAft>
          <a:spcPct val="0"/>
        </a:spcAft>
        <a:defRPr sz="2000" b="1">
          <a:solidFill>
            <a:srgbClr val="00233C"/>
          </a:solidFill>
          <a:latin typeface="Arial" charset="0"/>
          <a:ea typeface="ＭＳ Ｐゴシック" charset="0"/>
        </a:defRPr>
      </a:lvl9pPr>
    </p:titleStyle>
    <p:bodyStyle>
      <a:lvl1pPr marL="228600" indent="-228600" algn="l" rtl="0" eaLnBrk="1" fontAlgn="base" hangingPunct="1">
        <a:lnSpc>
          <a:spcPct val="110000"/>
        </a:lnSpc>
        <a:spcBef>
          <a:spcPts val="900"/>
        </a:spcBef>
        <a:spcAft>
          <a:spcPts val="100"/>
        </a:spcAft>
        <a:buFont typeface="Arial" charset="0"/>
        <a:buChar char="•"/>
        <a:defRPr lang="en-US" sz="1600" kern="1200">
          <a:solidFill>
            <a:srgbClr val="033B61"/>
          </a:solidFill>
          <a:latin typeface="Arial" panose="020B0604020202020204" pitchFamily="34" charset="0"/>
          <a:ea typeface="ＭＳ Ｐゴシック" charset="0"/>
          <a:cs typeface="Arial" panose="020B0604020202020204" pitchFamily="34" charset="0"/>
        </a:defRPr>
      </a:lvl1pPr>
      <a:lvl2pPr marL="685800" indent="-228600" algn="l" rtl="0" eaLnBrk="1" fontAlgn="base" hangingPunct="1">
        <a:lnSpc>
          <a:spcPct val="110000"/>
        </a:lnSpc>
        <a:spcBef>
          <a:spcPts val="300"/>
        </a:spcBef>
        <a:spcAft>
          <a:spcPts val="300"/>
        </a:spcAft>
        <a:buFont typeface="Arial" charset="0"/>
        <a:buChar char="•"/>
        <a:defRPr lang="en-US" sz="1400" kern="1200">
          <a:solidFill>
            <a:srgbClr val="033B61"/>
          </a:solidFill>
          <a:latin typeface="Arial" panose="020B0604020202020204" pitchFamily="34" charset="0"/>
          <a:ea typeface="ＭＳ Ｐゴシック" charset="0"/>
          <a:cs typeface="Arial" panose="020B0604020202020204" pitchFamily="34" charset="0"/>
        </a:defRPr>
      </a:lvl2pPr>
      <a:lvl3pPr marL="1143000" indent="-228600" algn="l" rtl="0" eaLnBrk="1" fontAlgn="base" hangingPunct="1">
        <a:lnSpc>
          <a:spcPct val="110000"/>
        </a:lnSpc>
        <a:spcBef>
          <a:spcPts val="100"/>
        </a:spcBef>
        <a:spcAft>
          <a:spcPts val="300"/>
        </a:spcAft>
        <a:buFont typeface="Arial" charset="0"/>
        <a:buChar char="•"/>
        <a:defRPr lang="en-US" sz="1200" kern="1200">
          <a:solidFill>
            <a:srgbClr val="033B61"/>
          </a:solidFill>
          <a:latin typeface="Arial" panose="020B0604020202020204" pitchFamily="34" charset="0"/>
          <a:ea typeface="ＭＳ Ｐゴシック" charset="0"/>
          <a:cs typeface="Arial" panose="020B0604020202020204" pitchFamily="34" charset="0"/>
        </a:defRPr>
      </a:lvl3pPr>
      <a:lvl4pPr marL="1600200" indent="-228600" algn="l" rtl="0" eaLnBrk="1" fontAlgn="base" hangingPunct="1">
        <a:lnSpc>
          <a:spcPct val="110000"/>
        </a:lnSpc>
        <a:spcBef>
          <a:spcPts val="100"/>
        </a:spcBef>
        <a:spcAft>
          <a:spcPts val="300"/>
        </a:spcAft>
        <a:buFont typeface="Arial" charset="0"/>
        <a:buChar char="•"/>
        <a:defRPr lang="en-US" sz="1100" kern="1200">
          <a:solidFill>
            <a:srgbClr val="033B61"/>
          </a:solidFill>
          <a:latin typeface="Arial" panose="020B0604020202020204" pitchFamily="34" charset="0"/>
          <a:ea typeface="ＭＳ Ｐゴシック" charset="0"/>
          <a:cs typeface="Arial" panose="020B0604020202020204" pitchFamily="34" charset="0"/>
        </a:defRPr>
      </a:lvl4pPr>
      <a:lvl5pPr marL="2057400" indent="-228600" algn="l" rtl="0" eaLnBrk="1" fontAlgn="base" hangingPunct="1">
        <a:lnSpc>
          <a:spcPct val="110000"/>
        </a:lnSpc>
        <a:spcBef>
          <a:spcPts val="200"/>
        </a:spcBef>
        <a:spcAft>
          <a:spcPct val="0"/>
        </a:spcAft>
        <a:buFont typeface="Arial" charset="0"/>
        <a:buChar char="•"/>
        <a:defRPr lang="en-ZA" sz="1000" kern="1200">
          <a:solidFill>
            <a:srgbClr val="033B61"/>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40.xml"/><Relationship Id="rId3" Type="http://schemas.openxmlformats.org/officeDocument/2006/relationships/slide" Target="slide7.xml"/><Relationship Id="rId7" Type="http://schemas.openxmlformats.org/officeDocument/2006/relationships/slide" Target="slide34.xml"/><Relationship Id="rId12" Type="http://schemas.openxmlformats.org/officeDocument/2006/relationships/slide" Target="slide2.xml"/><Relationship Id="rId2"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slide" Target="slide39.xml"/><Relationship Id="rId5" Type="http://schemas.openxmlformats.org/officeDocument/2006/relationships/slide" Target="slide14.xml"/><Relationship Id="rId15" Type="http://schemas.openxmlformats.org/officeDocument/2006/relationships/slide" Target="slide42.xml"/><Relationship Id="rId10" Type="http://schemas.openxmlformats.org/officeDocument/2006/relationships/slide" Target="slide37.xml"/><Relationship Id="rId4" Type="http://schemas.openxmlformats.org/officeDocument/2006/relationships/slide" Target="slide12.xml"/><Relationship Id="rId9" Type="http://schemas.openxmlformats.org/officeDocument/2006/relationships/slide" Target="slide36.xml"/><Relationship Id="rId14" Type="http://schemas.openxmlformats.org/officeDocument/2006/relationships/slide" Target="slide41.xml"/></Relationships>
</file>

<file path=ppt/slides/_rels/slide30.xml.rels><?xml version="1.0" encoding="UTF-8" standalone="yes"?>
<Relationships xmlns="http://schemas.openxmlformats.org/package/2006/relationships"><Relationship Id="rId3" Type="http://schemas.openxmlformats.org/officeDocument/2006/relationships/hyperlink" Target="https://uex.ariba.com/auc/node/7438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ariba.com/go/discovery-pric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hyperlink" Target="http://www.ariba.com/suppliers/ariba-network-fulfillment/pric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pplier.ariba.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upplier.ariba.com/" TargetMode="External"/><Relationship Id="rId2" Type="http://schemas.openxmlformats.org/officeDocument/2006/relationships/hyperlink" Target="https://v1.bookwhen.com/ariba-training" TargetMode="Externa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hyperlink" Target="mailto:contact.sasolsharedservices@sasol.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upplier.ariba.com/" TargetMode="External"/><Relationship Id="rId2" Type="http://schemas.openxmlformats.org/officeDocument/2006/relationships/hyperlink" Target="https://connect.ariba.com/KAAcontent/1,,173123,00.html?bypass=1" TargetMode="Externa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supplier.ariba.com/"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hyperlink" Target="http://www.sasol.com/"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SAP Ariba Supplier Guide</a:t>
            </a:r>
          </a:p>
        </p:txBody>
      </p:sp>
      <p:sp>
        <p:nvSpPr>
          <p:cNvPr id="3" name="Subtitle 2"/>
          <p:cNvSpPr>
            <a:spLocks noGrp="1"/>
          </p:cNvSpPr>
          <p:nvPr>
            <p:ph type="subTitle" idx="1"/>
          </p:nvPr>
        </p:nvSpPr>
        <p:spPr/>
        <p:txBody>
          <a:bodyPr/>
          <a:lstStyle/>
          <a:p>
            <a:r>
              <a:rPr lang="en-US" dirty="0"/>
              <a:t>Final draft</a:t>
            </a:r>
          </a:p>
          <a:p>
            <a:endParaRPr lang="en-US" dirty="0"/>
          </a:p>
        </p:txBody>
      </p:sp>
      <p:sp>
        <p:nvSpPr>
          <p:cNvPr id="4" name="Text Placeholder 3"/>
          <p:cNvSpPr>
            <a:spLocks noGrp="1"/>
          </p:cNvSpPr>
          <p:nvPr>
            <p:ph type="body" idx="10"/>
          </p:nvPr>
        </p:nvSpPr>
        <p:spPr/>
        <p:txBody>
          <a:bodyPr/>
          <a:lstStyle/>
          <a:p>
            <a:r>
              <a:rPr lang="en-US" dirty="0"/>
              <a:t>Version 1.6</a:t>
            </a:r>
          </a:p>
          <a:p>
            <a:endParaRPr lang="en-US" dirty="0"/>
          </a:p>
        </p:txBody>
      </p:sp>
    </p:spTree>
    <p:extLst>
      <p:ext uri="{BB962C8B-B14F-4D97-AF65-F5344CB8AC3E}">
        <p14:creationId xmlns:p14="http://schemas.microsoft.com/office/powerpoint/2010/main" val="163198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register:  Prospective suppliers</a:t>
            </a:r>
            <a:br>
              <a:rPr lang="en-US" dirty="0"/>
            </a:br>
            <a:r>
              <a:rPr lang="en-US" dirty="0"/>
              <a:t>Sign up and create account</a:t>
            </a:r>
          </a:p>
        </p:txBody>
      </p:sp>
      <p:pic>
        <p:nvPicPr>
          <p:cNvPr id="10" name="Content Placeholder 9"/>
          <p:cNvPicPr>
            <a:picLocks noGrp="1" noChangeAspect="1"/>
          </p:cNvPicPr>
          <p:nvPr>
            <p:ph sz="quarter" idx="14"/>
          </p:nvPr>
        </p:nvPicPr>
        <p:blipFill>
          <a:blip r:embed="rId2"/>
          <a:stretch>
            <a:fillRect/>
          </a:stretch>
        </p:blipFill>
        <p:spPr>
          <a:xfrm>
            <a:off x="349251" y="1042128"/>
            <a:ext cx="9086093" cy="4979160"/>
          </a:xfrm>
          <a:prstGeom prst="rect">
            <a:avLst/>
          </a:prstGeom>
        </p:spPr>
      </p:pic>
      <p:sp>
        <p:nvSpPr>
          <p:cNvPr id="11" name="Rectangle 10"/>
          <p:cNvSpPr/>
          <p:nvPr/>
        </p:nvSpPr>
        <p:spPr>
          <a:xfrm>
            <a:off x="8152210" y="2023824"/>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Enter basic company information</a:t>
            </a:r>
          </a:p>
        </p:txBody>
      </p:sp>
      <p:sp>
        <p:nvSpPr>
          <p:cNvPr id="12" name="Rectangle 11"/>
          <p:cNvSpPr/>
          <p:nvPr/>
        </p:nvSpPr>
        <p:spPr>
          <a:xfrm>
            <a:off x="8177133" y="3505167"/>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Enter your user account information.</a:t>
            </a:r>
          </a:p>
          <a:p>
            <a:r>
              <a:rPr lang="en-US" sz="1200" dirty="0">
                <a:solidFill>
                  <a:schemeClr val="tx2"/>
                </a:solidFill>
              </a:rPr>
              <a:t>You will be required to create a user name and password.</a:t>
            </a:r>
          </a:p>
          <a:p>
            <a:r>
              <a:rPr lang="en-US" sz="1200" dirty="0">
                <a:solidFill>
                  <a:schemeClr val="tx2"/>
                </a:solidFill>
              </a:rPr>
              <a:t>It is advised that you use your e-mail address as your username</a:t>
            </a:r>
          </a:p>
        </p:txBody>
      </p:sp>
      <p:pic>
        <p:nvPicPr>
          <p:cNvPr id="15" name="Picture 14">
            <a:extLst>
              <a:ext uri="{FF2B5EF4-FFF2-40B4-BE49-F238E27FC236}">
                <a16:creationId xmlns:a16="http://schemas.microsoft.com/office/drawing/2014/main" id="{7C105BF7-D0DA-4ECF-B558-1F9138924D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98066" y="4869160"/>
            <a:ext cx="1428222" cy="1152127"/>
          </a:xfrm>
          <a:prstGeom prst="rect">
            <a:avLst/>
          </a:prstGeom>
        </p:spPr>
      </p:pic>
      <p:sp>
        <p:nvSpPr>
          <p:cNvPr id="16" name="Speech Bubble: Rectangle with Corners Rounded 47">
            <a:extLst>
              <a:ext uri="{FF2B5EF4-FFF2-40B4-BE49-F238E27FC236}">
                <a16:creationId xmlns:a16="http://schemas.microsoft.com/office/drawing/2014/main" id="{06B06255-D156-48ED-8B64-791EF7E6E394}"/>
              </a:ext>
            </a:extLst>
          </p:cNvPr>
          <p:cNvSpPr/>
          <p:nvPr/>
        </p:nvSpPr>
        <p:spPr>
          <a:xfrm>
            <a:off x="5651683" y="3942784"/>
            <a:ext cx="2092765" cy="819813"/>
          </a:xfrm>
          <a:prstGeom prst="wedgeRoundRectCallout">
            <a:avLst>
              <a:gd name="adj1" fmla="val 38351"/>
              <a:gd name="adj2" fmla="val 656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Mandatory fields are marked with </a:t>
            </a:r>
            <a:r>
              <a:rPr lang="en-GB" sz="2000" dirty="0">
                <a:solidFill>
                  <a:schemeClr val="tx1"/>
                </a:solidFill>
              </a:rPr>
              <a:t>*</a:t>
            </a:r>
            <a:endParaRPr lang="en-GB" sz="1100" dirty="0">
              <a:solidFill>
                <a:schemeClr val="tx1"/>
              </a:solidFill>
            </a:endParaRPr>
          </a:p>
        </p:txBody>
      </p:sp>
      <p:sp>
        <p:nvSpPr>
          <p:cNvPr id="19" name="Rectangle 18"/>
          <p:cNvSpPr/>
          <p:nvPr/>
        </p:nvSpPr>
        <p:spPr>
          <a:xfrm>
            <a:off x="8177133" y="4986510"/>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all mandatory information is completed, scroll down to the next section</a:t>
            </a:r>
          </a:p>
        </p:txBody>
      </p:sp>
      <p:sp>
        <p:nvSpPr>
          <p:cNvPr id="20" name="Rectangle 19"/>
          <p:cNvSpPr/>
          <p:nvPr/>
        </p:nvSpPr>
        <p:spPr>
          <a:xfrm>
            <a:off x="623392" y="1844824"/>
            <a:ext cx="144016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3392" y="3791359"/>
            <a:ext cx="144016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451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register:  Prospective suppliers</a:t>
            </a:r>
            <a:br>
              <a:rPr lang="en-US" dirty="0"/>
            </a:br>
            <a:r>
              <a:rPr lang="en-US" dirty="0"/>
              <a:t>Accept the terms and submit</a:t>
            </a:r>
          </a:p>
        </p:txBody>
      </p:sp>
      <p:pic>
        <p:nvPicPr>
          <p:cNvPr id="8" name="Content Placeholder 7"/>
          <p:cNvPicPr>
            <a:picLocks noGrp="1" noChangeAspect="1"/>
          </p:cNvPicPr>
          <p:nvPr>
            <p:ph sz="quarter" idx="14"/>
          </p:nvPr>
        </p:nvPicPr>
        <p:blipFill>
          <a:blip r:embed="rId2"/>
          <a:stretch>
            <a:fillRect/>
          </a:stretch>
        </p:blipFill>
        <p:spPr>
          <a:xfrm>
            <a:off x="191344" y="1268760"/>
            <a:ext cx="11522075" cy="3051654"/>
          </a:xfrm>
          <a:prstGeom prst="rect">
            <a:avLst/>
          </a:prstGeom>
        </p:spPr>
      </p:pic>
      <p:sp>
        <p:nvSpPr>
          <p:cNvPr id="9" name="Rectangle 8"/>
          <p:cNvSpPr/>
          <p:nvPr/>
        </p:nvSpPr>
        <p:spPr>
          <a:xfrm>
            <a:off x="4871863" y="5147115"/>
            <a:ext cx="4569237"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171450" indent="-171450">
              <a:buFont typeface="Arial" panose="020B0604020202020204" pitchFamily="34" charset="0"/>
              <a:buChar char="•"/>
            </a:pPr>
            <a:r>
              <a:rPr lang="en-US" sz="1200" dirty="0">
                <a:solidFill>
                  <a:schemeClr val="tx2"/>
                </a:solidFill>
              </a:rPr>
              <a:t>Once you have read the SAP Ariba terms and conditions, tick both check boxes and click on “Create account and continue” You will be taken to the Supplier Login page</a:t>
            </a:r>
          </a:p>
          <a:p>
            <a:pPr marL="171450" indent="-171450">
              <a:buFont typeface="Arial" panose="020B0604020202020204" pitchFamily="34" charset="0"/>
              <a:buChar char="•"/>
            </a:pPr>
            <a:r>
              <a:rPr lang="en-US" sz="1200" dirty="0">
                <a:solidFill>
                  <a:schemeClr val="tx2"/>
                </a:solidFill>
              </a:rPr>
              <a:t>Your username and ID will be the username and password you selected in the previous step.</a:t>
            </a:r>
          </a:p>
        </p:txBody>
      </p:sp>
      <p:sp>
        <p:nvSpPr>
          <p:cNvPr id="10" name="Rectangle 9"/>
          <p:cNvSpPr/>
          <p:nvPr/>
        </p:nvSpPr>
        <p:spPr>
          <a:xfrm>
            <a:off x="354490" y="2348880"/>
            <a:ext cx="2861190" cy="43204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41101" y="2852936"/>
            <a:ext cx="1440160" cy="35044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2711624" y="2599514"/>
            <a:ext cx="1961078" cy="3555713"/>
          </a:xfrm>
          <a:prstGeom prst="rect">
            <a:avLst/>
          </a:prstGeom>
        </p:spPr>
      </p:pic>
      <p:sp>
        <p:nvSpPr>
          <p:cNvPr id="13" name="Action Button: Home 12">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01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a:t>Once you have logged in, click on “Complete requested profile information.”</a:t>
            </a:r>
          </a:p>
          <a:p>
            <a:r>
              <a:rPr lang="en-US" dirty="0"/>
              <a:t>Click on the “Customer Requested” tab. </a:t>
            </a:r>
          </a:p>
          <a:p>
            <a:r>
              <a:rPr lang="en-US" dirty="0"/>
              <a:t>Then click on “Sasol”. This is the Sasol specific questionnaire. </a:t>
            </a:r>
          </a:p>
          <a:p>
            <a:r>
              <a:rPr lang="en-US" dirty="0"/>
              <a:t>Complete required information.</a:t>
            </a:r>
          </a:p>
          <a:p>
            <a:r>
              <a:rPr lang="en-US" dirty="0"/>
              <a:t>Fields with an </a:t>
            </a:r>
            <a:r>
              <a:rPr lang="en-US" dirty="0" err="1"/>
              <a:t>asterix</a:t>
            </a:r>
            <a:r>
              <a:rPr lang="en-US" dirty="0"/>
              <a:t> are mandatory.</a:t>
            </a:r>
          </a:p>
          <a:p>
            <a:r>
              <a:rPr lang="en-US" dirty="0"/>
              <a:t>Once all profile information has been completed, complete the declaration after reading the terms and conditions, Ethics Code and Supplier Code of Conduct.</a:t>
            </a:r>
          </a:p>
          <a:p>
            <a:r>
              <a:rPr lang="en-US" dirty="0"/>
              <a:t>Submit profile after completion of all questions.</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How to register:  Prospective suppliers</a:t>
            </a:r>
            <a:br>
              <a:rPr lang="en-US" dirty="0"/>
            </a:br>
            <a:r>
              <a:rPr lang="en-US" dirty="0"/>
              <a:t>Completion of the Sasol SPQ</a:t>
            </a:r>
          </a:p>
        </p:txBody>
      </p:sp>
      <p:sp>
        <p:nvSpPr>
          <p:cNvPr id="4" name="Rectangle 3"/>
          <p:cNvSpPr/>
          <p:nvPr/>
        </p:nvSpPr>
        <p:spPr>
          <a:xfrm>
            <a:off x="349252" y="4628561"/>
            <a:ext cx="11038327" cy="1696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Your application will be considered based on Sasol’s current principal needs. If a need for your services and/or goods exists, you will be contacted by an Applications Management administrator.</a:t>
            </a:r>
          </a:p>
          <a:p>
            <a:endParaRPr lang="en-US" sz="1400" dirty="0"/>
          </a:p>
          <a:p>
            <a:r>
              <a:rPr lang="en-US" sz="1400" dirty="0"/>
              <a:t>Should there be no immediate need, your details will be retained on Ariba for future reference. </a:t>
            </a:r>
          </a:p>
          <a:p>
            <a:endParaRPr lang="en-US" sz="1400" dirty="0"/>
          </a:p>
          <a:p>
            <a:r>
              <a:rPr lang="en-US" sz="1400" dirty="0"/>
              <a:t>Kindly take note that the inclusion of your entity onto the Sasol Supplier Database does not create an obligation to Sasol South Africa (Pty) Ltd to issue any request for quotation, or to award any contracts to your </a:t>
            </a:r>
            <a:r>
              <a:rPr lang="en-US" sz="1400" dirty="0" err="1"/>
              <a:t>organisation</a:t>
            </a:r>
            <a:r>
              <a:rPr lang="en-US" sz="1400" dirty="0"/>
              <a:t>.</a:t>
            </a:r>
          </a:p>
        </p:txBody>
      </p:sp>
      <p:sp>
        <p:nvSpPr>
          <p:cNvPr id="5" name="Action Button: Home 4">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11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pPr algn="just">
              <a:buFont typeface="Wingdings" panose="05000000000000000000" pitchFamily="2" charset="2"/>
              <a:buChar char="§"/>
            </a:pPr>
            <a:r>
              <a:rPr lang="en-GB" dirty="0"/>
              <a:t>The Supplier Profile Questionnaire (or SPQ) </a:t>
            </a:r>
            <a:r>
              <a:rPr lang="en-US" dirty="0">
                <a:solidFill>
                  <a:schemeClr val="bg2">
                    <a:lumMod val="25000"/>
                  </a:schemeClr>
                </a:solidFill>
              </a:rPr>
              <a:t>is a detailed electronic questionnaire whereby suppliers provide company information and supporting documentation to Sasol, as part of an approval process in order to be qualified to do business with Sasol.</a:t>
            </a:r>
          </a:p>
        </p:txBody>
      </p:sp>
      <p:sp>
        <p:nvSpPr>
          <p:cNvPr id="6" name="Title 5"/>
          <p:cNvSpPr>
            <a:spLocks noGrp="1"/>
          </p:cNvSpPr>
          <p:nvPr>
            <p:ph type="title"/>
          </p:nvPr>
        </p:nvSpPr>
        <p:spPr/>
        <p:txBody>
          <a:bodyPr/>
          <a:lstStyle/>
          <a:p>
            <a:r>
              <a:rPr lang="en-US" dirty="0"/>
              <a:t> How to complete the SPQ: Click Play….</a:t>
            </a:r>
          </a:p>
        </p:txBody>
      </p:sp>
      <p:sp>
        <p:nvSpPr>
          <p:cNvPr id="8" name="Action Button: Forward or Next 7">
            <a:hlinkClick r:id="" action="ppaction://hlinkshowjump?jump=nextslide" highlightClick="1"/>
          </p:cNvPr>
          <p:cNvSpPr/>
          <p:nvPr/>
        </p:nvSpPr>
        <p:spPr>
          <a:xfrm>
            <a:off x="7464152" y="401027"/>
            <a:ext cx="432048" cy="43023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374744" y="2924944"/>
            <a:ext cx="1804459" cy="3332097"/>
          </a:xfrm>
          <a:prstGeom prst="rect">
            <a:avLst/>
          </a:prstGeom>
        </p:spPr>
      </p:pic>
      <p:pic>
        <p:nvPicPr>
          <p:cNvPr id="9" name="Picture 8" descr="A flat screen tv sitting in front of a television&#10;&#10;Description generated with very high confidence"/>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1437" y="2276872"/>
            <a:ext cx="7585645" cy="4113643"/>
          </a:xfrm>
          <a:prstGeom prst="rect">
            <a:avLst/>
          </a:prstGeom>
        </p:spPr>
      </p:pic>
      <p:pic>
        <p:nvPicPr>
          <p:cNvPr id="11" name="Supplier">
            <a:hlinkClick r:id="" action="ppaction://media"/>
            <a:extLst>
              <a:ext uri="{FF2B5EF4-FFF2-40B4-BE49-F238E27FC236}">
                <a16:creationId xmlns:a16="http://schemas.microsoft.com/office/drawing/2014/main" id="{D28EE494-3B16-43B8-A71B-E5BEF96951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75920" y="2564904"/>
            <a:ext cx="5832648" cy="3280865"/>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967244" y="3047214"/>
            <a:ext cx="1802786" cy="3209827"/>
          </a:xfrm>
          <a:prstGeom prst="rect">
            <a:avLst/>
          </a:prstGeom>
        </p:spPr>
      </p:pic>
      <p:sp>
        <p:nvSpPr>
          <p:cNvPr id="13" name="Action Button: Home 12">
            <a:hlinkClick r:id="rId8"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40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Participating in Sourcing Events: </a:t>
            </a:r>
            <a:br>
              <a:rPr lang="en-US" dirty="0"/>
            </a:br>
            <a:br>
              <a:rPr lang="en-US" dirty="0"/>
            </a:br>
            <a:r>
              <a:rPr lang="en-US" dirty="0"/>
              <a:t>Registering on Ariba via e-mail invitation</a:t>
            </a:r>
          </a:p>
        </p:txBody>
      </p:sp>
      <p:sp>
        <p:nvSpPr>
          <p:cNvPr id="3" name="Action Button: Home 2">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59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8A284-0450-B94D-96E4-F444D4DC610B}"/>
              </a:ext>
            </a:extLst>
          </p:cNvPr>
          <p:cNvSpPr>
            <a:spLocks noGrp="1"/>
          </p:cNvSpPr>
          <p:nvPr>
            <p:ph type="body" sz="quarter" idx="15"/>
          </p:nvPr>
        </p:nvSpPr>
        <p:spPr/>
        <p:txBody>
          <a:bodyPr lIns="432000" rIns="432000"/>
          <a:lstStyle/>
          <a:p>
            <a:pPr lvl="0" fontAlgn="auto">
              <a:lnSpc>
                <a:spcPct val="120000"/>
              </a:lnSpc>
              <a:spcBef>
                <a:spcPts val="1000"/>
              </a:spcBef>
              <a:spcAft>
                <a:spcPts val="0"/>
              </a:spcAft>
              <a:defRPr/>
            </a:pPr>
            <a:r>
              <a:rPr lang="en-GB" sz="2000" dirty="0">
                <a:latin typeface="Arial"/>
              </a:rPr>
              <a:t>The SAP Ariba Sourcing solution is one of the applications in the Ariba Commerce Cloud.  It is a comprehensive web-based tool that allows Sasol to create and manage online bid events.  It allows Sasol to communicate with its Suppliers on-line and to speed up the sourcing process. </a:t>
            </a:r>
            <a:r>
              <a:rPr lang="en-GB" sz="2000" dirty="0"/>
              <a:t>To participate in a sourcing event, a supplier must be registered and approved by Sasol on the Ariba Network.</a:t>
            </a:r>
          </a:p>
        </p:txBody>
      </p:sp>
      <p:sp>
        <p:nvSpPr>
          <p:cNvPr id="5" name="Title 4">
            <a:extLst>
              <a:ext uri="{FF2B5EF4-FFF2-40B4-BE49-F238E27FC236}">
                <a16:creationId xmlns:a16="http://schemas.microsoft.com/office/drawing/2014/main" id="{8EA6BF09-BA2C-8441-AA23-82CAB74AB43D}"/>
              </a:ext>
            </a:extLst>
          </p:cNvPr>
          <p:cNvSpPr>
            <a:spLocks noGrp="1"/>
          </p:cNvSpPr>
          <p:nvPr>
            <p:ph type="title"/>
          </p:nvPr>
        </p:nvSpPr>
        <p:spPr/>
        <p:txBody>
          <a:bodyPr/>
          <a:lstStyle/>
          <a:p>
            <a:r>
              <a:rPr lang="en-US" dirty="0"/>
              <a:t>Introduction </a:t>
            </a:r>
          </a:p>
        </p:txBody>
      </p:sp>
      <p:sp>
        <p:nvSpPr>
          <p:cNvPr id="8" name="Content Placeholder 5">
            <a:extLst>
              <a:ext uri="{FF2B5EF4-FFF2-40B4-BE49-F238E27FC236}">
                <a16:creationId xmlns:a16="http://schemas.microsoft.com/office/drawing/2014/main" id="{D730F6B1-FF32-F647-AA72-DD60D4A4F39E}"/>
              </a:ext>
            </a:extLst>
          </p:cNvPr>
          <p:cNvSpPr txBox="1">
            <a:spLocks/>
          </p:cNvSpPr>
          <p:nvPr/>
        </p:nvSpPr>
        <p:spPr>
          <a:xfrm>
            <a:off x="479376" y="2492896"/>
            <a:ext cx="620332" cy="8664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800" b="0" i="0" u="none" strike="noStrike" kern="1200" cap="none" spc="0" normalizeH="0" baseline="0" noProof="0" dirty="0">
                <a:ln>
                  <a:noFill/>
                </a:ln>
                <a:solidFill>
                  <a:schemeClr val="bg1"/>
                </a:solidFill>
                <a:effectLst/>
                <a:uLnTx/>
                <a:uFillTx/>
                <a:latin typeface="Arial"/>
                <a:ea typeface="+mn-ea"/>
                <a:cs typeface="+mn-cs"/>
              </a:rPr>
              <a:t>“</a:t>
            </a:r>
          </a:p>
        </p:txBody>
      </p:sp>
      <p:sp>
        <p:nvSpPr>
          <p:cNvPr id="9" name="Content Placeholder 5">
            <a:extLst>
              <a:ext uri="{FF2B5EF4-FFF2-40B4-BE49-F238E27FC236}">
                <a16:creationId xmlns:a16="http://schemas.microsoft.com/office/drawing/2014/main" id="{26DA45E8-2C17-094B-AAE6-E58F22939130}"/>
              </a:ext>
            </a:extLst>
          </p:cNvPr>
          <p:cNvSpPr txBox="1">
            <a:spLocks/>
          </p:cNvSpPr>
          <p:nvPr/>
        </p:nvSpPr>
        <p:spPr>
          <a:xfrm rot="10800000">
            <a:off x="6960096" y="3712132"/>
            <a:ext cx="620332" cy="8664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800" b="0" i="0" u="none" strike="noStrike" kern="1200" cap="none" spc="0" normalizeH="0" baseline="0" noProof="0" dirty="0">
                <a:ln>
                  <a:noFill/>
                </a:ln>
                <a:solidFill>
                  <a:schemeClr val="bg1"/>
                </a:solidFill>
                <a:effectLst/>
                <a:uLnTx/>
                <a:uFillTx/>
                <a:latin typeface="Arial"/>
                <a:ea typeface="+mn-ea"/>
                <a:cs typeface="+mn-cs"/>
              </a:rPr>
              <a:t>“</a:t>
            </a:r>
          </a:p>
        </p:txBody>
      </p:sp>
      <p:sp>
        <p:nvSpPr>
          <p:cNvPr id="7" name="Action Button: Home 6">
            <a:hlinkClick r:id="rId2" action="ppaction://hlinksldjump" highlightClick="1"/>
          </p:cNvPr>
          <p:cNvSpPr/>
          <p:nvPr/>
        </p:nvSpPr>
        <p:spPr>
          <a:xfrm>
            <a:off x="11500700" y="5966121"/>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57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pPr>
              <a:tabLst>
                <a:tab pos="1192213" algn="l"/>
              </a:tabLst>
            </a:pPr>
            <a:r>
              <a:rPr lang="en-GB" sz="1400" dirty="0"/>
              <a:t>A Supplier will be invited by Sasol to participate in an on-line sourcing event by means of an e-mail invitation from SAP Ariba.</a:t>
            </a:r>
          </a:p>
          <a:p>
            <a:pPr>
              <a:tabLst>
                <a:tab pos="1192213" algn="l"/>
              </a:tabLst>
            </a:pPr>
            <a:r>
              <a:rPr lang="en-GB" sz="1400" dirty="0"/>
              <a:t>Remember to monitor your spam/ junk folders for this invitation.</a:t>
            </a:r>
          </a:p>
          <a:p>
            <a:pPr>
              <a:tabLst>
                <a:tab pos="1192213" algn="l"/>
              </a:tabLst>
            </a:pPr>
            <a:r>
              <a:rPr lang="en-GB" sz="1400" dirty="0"/>
              <a:t>Use the </a:t>
            </a:r>
            <a:r>
              <a:rPr lang="en-GB" sz="1400" b="1" u="sng" dirty="0">
                <a:solidFill>
                  <a:srgbClr val="00B0F0"/>
                </a:solidFill>
              </a:rPr>
              <a:t>CLICK HERE</a:t>
            </a:r>
            <a:r>
              <a:rPr lang="en-GB" sz="1400" b="1" dirty="0">
                <a:solidFill>
                  <a:srgbClr val="00B0F0"/>
                </a:solidFill>
              </a:rPr>
              <a:t> </a:t>
            </a:r>
            <a:r>
              <a:rPr lang="en-GB" sz="1400" dirty="0"/>
              <a:t>link in the email notification to access the sourcing event.</a:t>
            </a:r>
            <a:endParaRPr lang="en-US" sz="1400" dirty="0"/>
          </a:p>
          <a:p>
            <a:r>
              <a:rPr lang="en-GB" sz="1400" dirty="0"/>
              <a:t> While purchasers might customise the email content you receive, all email invitations have a link to access the event.</a:t>
            </a:r>
            <a:endParaRPr lang="en-US" sz="1400" dirty="0"/>
          </a:p>
          <a:p>
            <a:r>
              <a:rPr lang="en-GB" sz="1400" dirty="0"/>
              <a:t> Depending on your earlier experience with Ariba solutions, do one of the following to access the event after you click the link:</a:t>
            </a:r>
            <a:endParaRPr lang="en-US" sz="1400" dirty="0"/>
          </a:p>
          <a:p>
            <a:pPr lvl="1"/>
            <a:endParaRPr lang="en-GB" dirty="0"/>
          </a:p>
          <a:p>
            <a:pPr lvl="1"/>
            <a:r>
              <a:rPr lang="en-GB" dirty="0"/>
              <a:t>If you are new user, click </a:t>
            </a:r>
            <a:r>
              <a:rPr lang="en-GB" b="1" dirty="0"/>
              <a:t>Sign up </a:t>
            </a:r>
            <a:r>
              <a:rPr lang="en-GB" dirty="0"/>
              <a:t>on the welcome page. You continue to register an Ariba account to link with the Sasol purchaser and participate in the event.</a:t>
            </a:r>
            <a:endParaRPr lang="en-US" dirty="0"/>
          </a:p>
          <a:p>
            <a:pPr lvl="1"/>
            <a:r>
              <a:rPr lang="en-GB" dirty="0"/>
              <a:t>If you have used Ariba before and have already accessed an event for the Sasol-specific account with your current log in ID, click the </a:t>
            </a:r>
            <a:r>
              <a:rPr lang="en-GB" b="1" dirty="0"/>
              <a:t>Log in </a:t>
            </a:r>
            <a:r>
              <a:rPr lang="en-GB" dirty="0"/>
              <a:t>link to continue. Log in with your Ariba username and password to participate in the event.</a:t>
            </a:r>
            <a:endParaRPr lang="en-US" dirty="0"/>
          </a:p>
          <a:p>
            <a:pPr lvl="1"/>
            <a:r>
              <a:rPr lang="en-GB" dirty="0"/>
              <a:t>If you already have an existing Ariba Network, Ariba Discovery, or Ariba Sourcing supplier account, but you have not accessed any events, use the </a:t>
            </a:r>
            <a:r>
              <a:rPr lang="en-GB" b="1" dirty="0"/>
              <a:t>Log in </a:t>
            </a:r>
            <a:r>
              <a:rPr lang="en-GB" dirty="0"/>
              <a:t>link.  After clicking the link, log in with your existing account to move your information to Sasol's site. </a:t>
            </a:r>
          </a:p>
          <a:p>
            <a:r>
              <a:rPr lang="en-GB" sz="1400" dirty="0"/>
              <a:t>Once you have logged in, you will be able to view the sourcing event, complete the required information and submit the event via the Ariba Network.</a:t>
            </a:r>
          </a:p>
        </p:txBody>
      </p:sp>
      <p:sp>
        <p:nvSpPr>
          <p:cNvPr id="3" name="Text Placeholder 2"/>
          <p:cNvSpPr>
            <a:spLocks noGrp="1"/>
          </p:cNvSpPr>
          <p:nvPr>
            <p:ph type="body" sz="quarter" idx="15"/>
          </p:nvPr>
        </p:nvSpPr>
        <p:spPr/>
        <p:txBody>
          <a:bodyPr/>
          <a:lstStyle/>
          <a:p>
            <a:r>
              <a:rPr lang="en-GB" dirty="0"/>
              <a:t>The following slides will take you through the step by step process of how to log in/ register on the Ariba Network</a:t>
            </a:r>
            <a:endParaRPr lang="en-US" dirty="0"/>
          </a:p>
        </p:txBody>
      </p:sp>
      <p:sp>
        <p:nvSpPr>
          <p:cNvPr id="4" name="Title 3"/>
          <p:cNvSpPr>
            <a:spLocks noGrp="1"/>
          </p:cNvSpPr>
          <p:nvPr>
            <p:ph type="title"/>
          </p:nvPr>
        </p:nvSpPr>
        <p:spPr/>
        <p:txBody>
          <a:bodyPr/>
          <a:lstStyle/>
          <a:p>
            <a:r>
              <a:rPr lang="en-US" dirty="0"/>
              <a:t>Registering on the Ariba Network</a:t>
            </a:r>
          </a:p>
        </p:txBody>
      </p:sp>
      <p:sp>
        <p:nvSpPr>
          <p:cNvPr id="5" name="Action Button: Home 4">
            <a:hlinkClick r:id="rId2" action="ppaction://hlinksldjump" highlightClick="1"/>
          </p:cNvPr>
          <p:cNvSpPr/>
          <p:nvPr/>
        </p:nvSpPr>
        <p:spPr>
          <a:xfrm>
            <a:off x="11500699" y="5877272"/>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303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1</a:t>
            </a:r>
            <a:br>
              <a:rPr lang="en-US" dirty="0"/>
            </a:br>
            <a:r>
              <a:rPr lang="en-US" dirty="0"/>
              <a:t>Receive e-mail invitation to participate in a sourcing event</a:t>
            </a:r>
          </a:p>
        </p:txBody>
      </p:sp>
      <p:pic>
        <p:nvPicPr>
          <p:cNvPr id="7" name="Picture 6"/>
          <p:cNvPicPr>
            <a:picLocks noChangeAspect="1"/>
          </p:cNvPicPr>
          <p:nvPr/>
        </p:nvPicPr>
        <p:blipFill>
          <a:blip r:embed="rId2"/>
          <a:stretch>
            <a:fillRect/>
          </a:stretch>
        </p:blipFill>
        <p:spPr>
          <a:xfrm>
            <a:off x="349252" y="1268760"/>
            <a:ext cx="6821704" cy="5070560"/>
          </a:xfrm>
          <a:prstGeom prst="rect">
            <a:avLst/>
          </a:prstGeom>
        </p:spPr>
      </p:pic>
      <p:sp>
        <p:nvSpPr>
          <p:cNvPr id="8" name="Rectangle 7"/>
          <p:cNvSpPr/>
          <p:nvPr/>
        </p:nvSpPr>
        <p:spPr>
          <a:xfrm>
            <a:off x="357248" y="2708920"/>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r"/>
            <a:r>
              <a:rPr lang="en-US" sz="1200" dirty="0">
                <a:solidFill>
                  <a:schemeClr val="tx2"/>
                </a:solidFill>
              </a:rPr>
              <a:t>Select </a:t>
            </a:r>
            <a:r>
              <a:rPr lang="en-US" sz="1200" u="sng" dirty="0">
                <a:solidFill>
                  <a:schemeClr val="tx2"/>
                </a:solidFill>
              </a:rPr>
              <a:t>Click Here</a:t>
            </a:r>
          </a:p>
          <a:p>
            <a:pPr algn="r"/>
            <a:r>
              <a:rPr lang="en-US" sz="1200" dirty="0">
                <a:solidFill>
                  <a:schemeClr val="tx2"/>
                </a:solidFill>
              </a:rPr>
              <a:t>The link will take you to a log in page</a:t>
            </a:r>
          </a:p>
        </p:txBody>
      </p:sp>
      <p:cxnSp>
        <p:nvCxnSpPr>
          <p:cNvPr id="10" name="Straight Arrow Connector 9"/>
          <p:cNvCxnSpPr/>
          <p:nvPr/>
        </p:nvCxnSpPr>
        <p:spPr>
          <a:xfrm>
            <a:off x="3431704" y="3212976"/>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223792" y="3104964"/>
            <a:ext cx="1152128" cy="2160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23792" y="4653136"/>
            <a:ext cx="2664296"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7554674" y="1671388"/>
            <a:ext cx="2174257" cy="4692375"/>
          </a:xfrm>
          <a:prstGeom prst="rect">
            <a:avLst/>
          </a:prstGeom>
        </p:spPr>
      </p:pic>
      <p:sp>
        <p:nvSpPr>
          <p:cNvPr id="15" name="Speech Bubble: Rectangle with Corners Rounded 66"/>
          <p:cNvSpPr/>
          <p:nvPr/>
        </p:nvSpPr>
        <p:spPr>
          <a:xfrm>
            <a:off x="9408368" y="1218406"/>
            <a:ext cx="1860329" cy="1008112"/>
          </a:xfrm>
          <a:prstGeom prst="wedgeRoundRectCallout">
            <a:avLst>
              <a:gd name="adj1" fmla="val -56171"/>
              <a:gd name="adj2" fmla="val 824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 have received an e-mail from SAP Ariba to participate in a Sasol sourcing event</a:t>
            </a:r>
          </a:p>
        </p:txBody>
      </p:sp>
      <p:sp>
        <p:nvSpPr>
          <p:cNvPr id="13" name="Action Button: Home 12">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6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2_Supplier login</a:t>
            </a:r>
          </a:p>
        </p:txBody>
      </p:sp>
      <p:pic>
        <p:nvPicPr>
          <p:cNvPr id="5" name="Picture 4"/>
          <p:cNvPicPr>
            <a:picLocks noChangeAspect="1"/>
          </p:cNvPicPr>
          <p:nvPr/>
        </p:nvPicPr>
        <p:blipFill>
          <a:blip r:embed="rId2"/>
          <a:stretch>
            <a:fillRect/>
          </a:stretch>
        </p:blipFill>
        <p:spPr>
          <a:xfrm>
            <a:off x="349252" y="1556792"/>
            <a:ext cx="7507224" cy="4287104"/>
          </a:xfrm>
          <a:prstGeom prst="rect">
            <a:avLst/>
          </a:prstGeom>
        </p:spPr>
      </p:pic>
      <p:sp>
        <p:nvSpPr>
          <p:cNvPr id="6" name="Speech Bubble: Rectangle with Corners Rounded 47">
            <a:extLst>
              <a:ext uri="{FF2B5EF4-FFF2-40B4-BE49-F238E27FC236}">
                <a16:creationId xmlns:a16="http://schemas.microsoft.com/office/drawing/2014/main" id="{06B06255-D156-48ED-8B64-791EF7E6E394}"/>
              </a:ext>
            </a:extLst>
          </p:cNvPr>
          <p:cNvSpPr/>
          <p:nvPr/>
        </p:nvSpPr>
        <p:spPr>
          <a:xfrm>
            <a:off x="9291719" y="4122011"/>
            <a:ext cx="2092765" cy="819813"/>
          </a:xfrm>
          <a:prstGeom prst="wedgeRoundRectCallout">
            <a:avLst>
              <a:gd name="adj1" fmla="val -34471"/>
              <a:gd name="adj2" fmla="val 799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 already have an Ariba account.</a:t>
            </a:r>
          </a:p>
          <a:p>
            <a:pPr algn="ctr"/>
            <a:r>
              <a:rPr lang="en-GB" sz="1100" dirty="0">
                <a:solidFill>
                  <a:schemeClr val="tx1"/>
                </a:solidFill>
              </a:rPr>
              <a:t>I  can log in with my username and password.</a:t>
            </a:r>
          </a:p>
        </p:txBody>
      </p:sp>
      <p:sp>
        <p:nvSpPr>
          <p:cNvPr id="8" name="Speech Bubble: Rectangle with Corners Rounded 47">
            <a:extLst>
              <a:ext uri="{FF2B5EF4-FFF2-40B4-BE49-F238E27FC236}">
                <a16:creationId xmlns:a16="http://schemas.microsoft.com/office/drawing/2014/main" id="{06B06255-D156-48ED-8B64-791EF7E6E394}"/>
              </a:ext>
            </a:extLst>
          </p:cNvPr>
          <p:cNvSpPr/>
          <p:nvPr/>
        </p:nvSpPr>
        <p:spPr>
          <a:xfrm>
            <a:off x="5142434" y="901567"/>
            <a:ext cx="2092765" cy="819813"/>
          </a:xfrm>
          <a:prstGeom prst="wedgeRoundRectCallout">
            <a:avLst>
              <a:gd name="adj1" fmla="val -34471"/>
              <a:gd name="adj2" fmla="val 799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 am new to Ariba.</a:t>
            </a:r>
          </a:p>
          <a:p>
            <a:pPr algn="ctr"/>
            <a:r>
              <a:rPr lang="en-GB" sz="1100" dirty="0">
                <a:solidFill>
                  <a:schemeClr val="tx1"/>
                </a:solidFill>
              </a:rPr>
              <a:t>I need to sign up.</a:t>
            </a:r>
          </a:p>
        </p:txBody>
      </p:sp>
      <p:pic>
        <p:nvPicPr>
          <p:cNvPr id="10" name="Picture 9"/>
          <p:cNvPicPr>
            <a:picLocks noChangeAspect="1"/>
          </p:cNvPicPr>
          <p:nvPr/>
        </p:nvPicPr>
        <p:blipFill>
          <a:blip r:embed="rId3"/>
          <a:stretch>
            <a:fillRect/>
          </a:stretch>
        </p:blipFill>
        <p:spPr>
          <a:xfrm>
            <a:off x="3774283" y="1435616"/>
            <a:ext cx="1760070" cy="1417320"/>
          </a:xfrm>
          <a:prstGeom prst="rect">
            <a:avLst/>
          </a:prstGeom>
        </p:spPr>
      </p:pic>
      <p:sp>
        <p:nvSpPr>
          <p:cNvPr id="12" name="Rectangle 11"/>
          <p:cNvSpPr/>
          <p:nvPr/>
        </p:nvSpPr>
        <p:spPr>
          <a:xfrm>
            <a:off x="695400" y="2564904"/>
            <a:ext cx="252028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5400" y="2904580"/>
            <a:ext cx="1368152"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7AB559A-3139-44B1-A591-5237DE3B339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065"/>
          <a:stretch/>
        </p:blipFill>
        <p:spPr>
          <a:xfrm flipH="1">
            <a:off x="8026488" y="4531917"/>
            <a:ext cx="1755648" cy="1755648"/>
          </a:xfrm>
          <a:prstGeom prst="rect">
            <a:avLst/>
          </a:prstGeom>
          <a:noFill/>
          <a:ln w="19050">
            <a:noFill/>
          </a:ln>
        </p:spPr>
      </p:pic>
      <p:sp>
        <p:nvSpPr>
          <p:cNvPr id="11" name="Action Button: Home 10">
            <a:hlinkClick r:id="rId5"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23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Step3_Sign up and create account</a:t>
            </a:r>
          </a:p>
        </p:txBody>
      </p:sp>
      <p:pic>
        <p:nvPicPr>
          <p:cNvPr id="10" name="Content Placeholder 9"/>
          <p:cNvPicPr>
            <a:picLocks noGrp="1" noChangeAspect="1"/>
          </p:cNvPicPr>
          <p:nvPr>
            <p:ph sz="quarter" idx="14"/>
          </p:nvPr>
        </p:nvPicPr>
        <p:blipFill>
          <a:blip r:embed="rId2"/>
          <a:stretch>
            <a:fillRect/>
          </a:stretch>
        </p:blipFill>
        <p:spPr>
          <a:xfrm>
            <a:off x="349251" y="1042128"/>
            <a:ext cx="9086093" cy="4979160"/>
          </a:xfrm>
          <a:prstGeom prst="rect">
            <a:avLst/>
          </a:prstGeom>
        </p:spPr>
      </p:pic>
      <p:sp>
        <p:nvSpPr>
          <p:cNvPr id="11" name="Rectangle 10"/>
          <p:cNvSpPr/>
          <p:nvPr/>
        </p:nvSpPr>
        <p:spPr>
          <a:xfrm>
            <a:off x="8152210" y="2023824"/>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Enter basic company information</a:t>
            </a:r>
          </a:p>
        </p:txBody>
      </p:sp>
      <p:sp>
        <p:nvSpPr>
          <p:cNvPr id="12" name="Rectangle 11"/>
          <p:cNvSpPr/>
          <p:nvPr/>
        </p:nvSpPr>
        <p:spPr>
          <a:xfrm>
            <a:off x="8177133" y="3505167"/>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Enter your user account information.</a:t>
            </a:r>
          </a:p>
          <a:p>
            <a:r>
              <a:rPr lang="en-US" sz="1200" dirty="0">
                <a:solidFill>
                  <a:schemeClr val="tx2"/>
                </a:solidFill>
              </a:rPr>
              <a:t>You will be required to create a user name and password.</a:t>
            </a:r>
          </a:p>
          <a:p>
            <a:r>
              <a:rPr lang="en-US" sz="1200" dirty="0">
                <a:solidFill>
                  <a:schemeClr val="tx2"/>
                </a:solidFill>
              </a:rPr>
              <a:t>It is advised that you use your e-mail address as your username</a:t>
            </a:r>
          </a:p>
        </p:txBody>
      </p:sp>
      <p:pic>
        <p:nvPicPr>
          <p:cNvPr id="15" name="Picture 14">
            <a:extLst>
              <a:ext uri="{FF2B5EF4-FFF2-40B4-BE49-F238E27FC236}">
                <a16:creationId xmlns:a16="http://schemas.microsoft.com/office/drawing/2014/main" id="{7C105BF7-D0DA-4ECF-B558-1F9138924D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98066" y="4869160"/>
            <a:ext cx="1428222" cy="1152127"/>
          </a:xfrm>
          <a:prstGeom prst="rect">
            <a:avLst/>
          </a:prstGeom>
        </p:spPr>
      </p:pic>
      <p:sp>
        <p:nvSpPr>
          <p:cNvPr id="16" name="Speech Bubble: Rectangle with Corners Rounded 47">
            <a:extLst>
              <a:ext uri="{FF2B5EF4-FFF2-40B4-BE49-F238E27FC236}">
                <a16:creationId xmlns:a16="http://schemas.microsoft.com/office/drawing/2014/main" id="{06B06255-D156-48ED-8B64-791EF7E6E394}"/>
              </a:ext>
            </a:extLst>
          </p:cNvPr>
          <p:cNvSpPr/>
          <p:nvPr/>
        </p:nvSpPr>
        <p:spPr>
          <a:xfrm>
            <a:off x="5651683" y="3942784"/>
            <a:ext cx="2092765" cy="819813"/>
          </a:xfrm>
          <a:prstGeom prst="wedgeRoundRectCallout">
            <a:avLst>
              <a:gd name="adj1" fmla="val 38351"/>
              <a:gd name="adj2" fmla="val 656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Mandatory fields are marked with </a:t>
            </a:r>
            <a:r>
              <a:rPr lang="en-GB" sz="2000" dirty="0">
                <a:solidFill>
                  <a:schemeClr val="tx1"/>
                </a:solidFill>
              </a:rPr>
              <a:t>*</a:t>
            </a:r>
            <a:endParaRPr lang="en-GB" sz="1100" dirty="0">
              <a:solidFill>
                <a:schemeClr val="tx1"/>
              </a:solidFill>
            </a:endParaRPr>
          </a:p>
        </p:txBody>
      </p:sp>
      <p:sp>
        <p:nvSpPr>
          <p:cNvPr id="19" name="Rectangle 18"/>
          <p:cNvSpPr/>
          <p:nvPr/>
        </p:nvSpPr>
        <p:spPr>
          <a:xfrm>
            <a:off x="8177133" y="4986510"/>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all mandatory information is completed, scroll down to the next section</a:t>
            </a:r>
          </a:p>
        </p:txBody>
      </p:sp>
      <p:sp>
        <p:nvSpPr>
          <p:cNvPr id="20" name="Rectangle 19"/>
          <p:cNvSpPr/>
          <p:nvPr/>
        </p:nvSpPr>
        <p:spPr>
          <a:xfrm>
            <a:off x="623392" y="1844824"/>
            <a:ext cx="144016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3392" y="3791359"/>
            <a:ext cx="144016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66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490" y="560692"/>
            <a:ext cx="8325892" cy="5597594"/>
          </a:xfrm>
          <a:prstGeom prst="rect">
            <a:avLst/>
          </a:prstGeom>
        </p:spPr>
      </p:pic>
      <p:sp>
        <p:nvSpPr>
          <p:cNvPr id="5" name="Rectangle 4"/>
          <p:cNvSpPr/>
          <p:nvPr/>
        </p:nvSpPr>
        <p:spPr>
          <a:xfrm>
            <a:off x="8572382" y="1073426"/>
            <a:ext cx="3290964" cy="5084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As part of our ongoing efforts to streamline our processes, Sasol has implemented a suite of SAP Ariba solutions.</a:t>
            </a:r>
          </a:p>
          <a:p>
            <a:endParaRPr lang="en-US" sz="1600" dirty="0"/>
          </a:p>
          <a:p>
            <a:r>
              <a:rPr lang="en-US" sz="1600" dirty="0"/>
              <a:t>The purpose of this guide is to assist suppliers with the SAP Ariba source-to-pay process and will focus on:</a:t>
            </a:r>
          </a:p>
          <a:p>
            <a:endParaRPr lang="en-US" sz="1600" dirty="0"/>
          </a:p>
          <a:p>
            <a:pPr marL="285750" indent="-285750">
              <a:buFont typeface="Arial" panose="020B0604020202020204" pitchFamily="34" charset="0"/>
              <a:buChar char="•"/>
            </a:pPr>
            <a:r>
              <a:rPr lang="en-US" sz="1600" dirty="0"/>
              <a:t>Supplier registration;</a:t>
            </a:r>
          </a:p>
          <a:p>
            <a:pPr marL="285750" indent="-285750">
              <a:buFont typeface="Arial" panose="020B0604020202020204" pitchFamily="34" charset="0"/>
              <a:buChar char="•"/>
            </a:pPr>
            <a:r>
              <a:rPr lang="en-US" sz="1600" dirty="0"/>
              <a:t>Participation in sourcing events; and </a:t>
            </a:r>
          </a:p>
          <a:p>
            <a:pPr marL="285750" indent="-285750">
              <a:buFont typeface="Arial" panose="020B0604020202020204" pitchFamily="34" charset="0"/>
              <a:buChar char="•"/>
            </a:pPr>
            <a:r>
              <a:rPr lang="en-US" sz="1600" dirty="0"/>
              <a:t>Invoicing and payment.</a:t>
            </a:r>
            <a:endParaRPr lang="en-GB" sz="1600" dirty="0"/>
          </a:p>
        </p:txBody>
      </p:sp>
      <p:sp>
        <p:nvSpPr>
          <p:cNvPr id="6" name="Oval 5"/>
          <p:cNvSpPr/>
          <p:nvPr/>
        </p:nvSpPr>
        <p:spPr>
          <a:xfrm>
            <a:off x="5104737" y="1526650"/>
            <a:ext cx="1192695" cy="109728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Oval 6"/>
          <p:cNvSpPr/>
          <p:nvPr/>
        </p:nvSpPr>
        <p:spPr>
          <a:xfrm>
            <a:off x="6297432" y="1526650"/>
            <a:ext cx="2003730" cy="109728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Oval 7"/>
          <p:cNvSpPr/>
          <p:nvPr/>
        </p:nvSpPr>
        <p:spPr>
          <a:xfrm>
            <a:off x="3053301" y="4564049"/>
            <a:ext cx="5247861" cy="1510748"/>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8951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Step4_Accept the terms and submit</a:t>
            </a:r>
          </a:p>
        </p:txBody>
      </p:sp>
      <p:pic>
        <p:nvPicPr>
          <p:cNvPr id="8" name="Content Placeholder 7"/>
          <p:cNvPicPr>
            <a:picLocks noGrp="1" noChangeAspect="1"/>
          </p:cNvPicPr>
          <p:nvPr>
            <p:ph sz="quarter" idx="14"/>
          </p:nvPr>
        </p:nvPicPr>
        <p:blipFill>
          <a:blip r:embed="rId2"/>
          <a:stretch>
            <a:fillRect/>
          </a:stretch>
        </p:blipFill>
        <p:spPr>
          <a:xfrm>
            <a:off x="191344" y="1268760"/>
            <a:ext cx="11522075" cy="3051654"/>
          </a:xfrm>
          <a:prstGeom prst="rect">
            <a:avLst/>
          </a:prstGeom>
        </p:spPr>
      </p:pic>
      <p:sp>
        <p:nvSpPr>
          <p:cNvPr id="9" name="Rectangle 8"/>
          <p:cNvSpPr/>
          <p:nvPr/>
        </p:nvSpPr>
        <p:spPr>
          <a:xfrm>
            <a:off x="4871864" y="5147115"/>
            <a:ext cx="3064704" cy="100811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you have read the SAP Ariba terms and conditions, tick both check boxes and click on “Create account and continue”</a:t>
            </a:r>
          </a:p>
        </p:txBody>
      </p:sp>
      <p:sp>
        <p:nvSpPr>
          <p:cNvPr id="10" name="Rectangle 9"/>
          <p:cNvSpPr/>
          <p:nvPr/>
        </p:nvSpPr>
        <p:spPr>
          <a:xfrm>
            <a:off x="354490" y="2348880"/>
            <a:ext cx="2861190" cy="43204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41101" y="2852936"/>
            <a:ext cx="1440160" cy="35044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2711624" y="2599514"/>
            <a:ext cx="1961078" cy="3555713"/>
          </a:xfrm>
          <a:prstGeom prst="rect">
            <a:avLst/>
          </a:prstGeom>
        </p:spPr>
      </p:pic>
      <p:sp>
        <p:nvSpPr>
          <p:cNvPr id="13" name="Action Button: Home 12">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76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5_Congratulations!  You can now access the event</a:t>
            </a:r>
          </a:p>
        </p:txBody>
      </p:sp>
      <p:pic>
        <p:nvPicPr>
          <p:cNvPr id="4" name="Picture 3"/>
          <p:cNvPicPr>
            <a:picLocks noChangeAspect="1"/>
          </p:cNvPicPr>
          <p:nvPr/>
        </p:nvPicPr>
        <p:blipFill rotWithShape="1">
          <a:blip r:embed="rId2"/>
          <a:srcRect l="631" t="2218" r="1033" b="6828"/>
          <a:stretch/>
        </p:blipFill>
        <p:spPr>
          <a:xfrm>
            <a:off x="349252" y="1196752"/>
            <a:ext cx="11305256" cy="2952328"/>
          </a:xfrm>
          <a:prstGeom prst="rect">
            <a:avLst/>
          </a:prstGeom>
        </p:spPr>
      </p:pic>
      <p:sp>
        <p:nvSpPr>
          <p:cNvPr id="6" name="Rectangle 5"/>
          <p:cNvSpPr/>
          <p:nvPr/>
        </p:nvSpPr>
        <p:spPr>
          <a:xfrm>
            <a:off x="2351584" y="3284984"/>
            <a:ext cx="8280920"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29580" y="3289978"/>
            <a:ext cx="973088" cy="283038"/>
          </a:xfrm>
          <a:prstGeom prst="rect">
            <a:avLst/>
          </a:prstGeom>
        </p:spPr>
      </p:pic>
      <p:sp>
        <p:nvSpPr>
          <p:cNvPr id="9" name="Rectangle 8"/>
          <p:cNvSpPr/>
          <p:nvPr/>
        </p:nvSpPr>
        <p:spPr>
          <a:xfrm>
            <a:off x="352849" y="4294906"/>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your company has accepted the SAP Ariba terms and conditions, the following landing page will appear.</a:t>
            </a:r>
          </a:p>
          <a:p>
            <a:endParaRPr lang="en-US" sz="1200" dirty="0">
              <a:solidFill>
                <a:schemeClr val="tx2"/>
              </a:solidFill>
            </a:endParaRPr>
          </a:p>
          <a:p>
            <a:r>
              <a:rPr lang="en-US" sz="1200" dirty="0">
                <a:solidFill>
                  <a:schemeClr val="tx2"/>
                </a:solidFill>
              </a:rPr>
              <a:t>Click on the Tender Name in order to access the event.</a:t>
            </a:r>
          </a:p>
        </p:txBody>
      </p:sp>
      <p:sp>
        <p:nvSpPr>
          <p:cNvPr id="7" name="Action Button: Home 6">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82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Participating in sourcing events:</a:t>
            </a:r>
            <a:br>
              <a:rPr lang="en-US" dirty="0"/>
            </a:br>
            <a:br>
              <a:rPr lang="en-US" dirty="0"/>
            </a:br>
            <a:r>
              <a:rPr lang="en-US" dirty="0"/>
              <a:t>Completing my online bid response</a:t>
            </a:r>
          </a:p>
        </p:txBody>
      </p:sp>
      <p:sp>
        <p:nvSpPr>
          <p:cNvPr id="3" name="Action Button: Home 2">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29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1_Review event details</a:t>
            </a:r>
          </a:p>
        </p:txBody>
      </p:sp>
      <p:pic>
        <p:nvPicPr>
          <p:cNvPr id="4" name="Picture 3"/>
          <p:cNvPicPr>
            <a:picLocks noChangeAspect="1"/>
          </p:cNvPicPr>
          <p:nvPr/>
        </p:nvPicPr>
        <p:blipFill rotWithShape="1">
          <a:blip r:embed="rId3"/>
          <a:srcRect r="47064" b="7784"/>
          <a:stretch/>
        </p:blipFill>
        <p:spPr>
          <a:xfrm>
            <a:off x="322950" y="908720"/>
            <a:ext cx="6269863" cy="5040560"/>
          </a:xfrm>
          <a:prstGeom prst="rect">
            <a:avLst/>
          </a:prstGeom>
        </p:spPr>
      </p:pic>
      <p:sp>
        <p:nvSpPr>
          <p:cNvPr id="6" name="Rectangle 5"/>
          <p:cNvSpPr/>
          <p:nvPr/>
        </p:nvSpPr>
        <p:spPr>
          <a:xfrm>
            <a:off x="322950" y="1700808"/>
            <a:ext cx="1020522" cy="12172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16080" y="1484783"/>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The selected event will now open up.</a:t>
            </a:r>
          </a:p>
          <a:p>
            <a:endParaRPr lang="en-US" sz="1200" dirty="0">
              <a:solidFill>
                <a:schemeClr val="tx2"/>
              </a:solidFill>
            </a:endParaRPr>
          </a:p>
          <a:p>
            <a:r>
              <a:rPr lang="en-US" sz="1200" dirty="0">
                <a:solidFill>
                  <a:schemeClr val="tx2"/>
                </a:solidFill>
              </a:rPr>
              <a:t>Follow the checklist to complete the event contents.</a:t>
            </a:r>
          </a:p>
        </p:txBody>
      </p:sp>
      <p:sp>
        <p:nvSpPr>
          <p:cNvPr id="13" name="Rectangle 12"/>
          <p:cNvSpPr/>
          <p:nvPr/>
        </p:nvSpPr>
        <p:spPr>
          <a:xfrm>
            <a:off x="322950" y="2996952"/>
            <a:ext cx="1020522" cy="12172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71464" y="5085184"/>
            <a:ext cx="2861190" cy="10801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8760" y="4862587"/>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Rectangle 15"/>
          <p:cNvSpPr/>
          <p:nvPr/>
        </p:nvSpPr>
        <p:spPr>
          <a:xfrm>
            <a:off x="6812797" y="4742292"/>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Step 2:  Click on Review Prerequisites</a:t>
            </a:r>
            <a:endParaRPr lang="en-US" sz="1050" dirty="0">
              <a:solidFill>
                <a:schemeClr val="tx2"/>
              </a:solidFill>
            </a:endParaRPr>
          </a:p>
        </p:txBody>
      </p:sp>
      <p:sp>
        <p:nvSpPr>
          <p:cNvPr id="17" name="Rectangle 16"/>
          <p:cNvSpPr/>
          <p:nvPr/>
        </p:nvSpPr>
        <p:spPr>
          <a:xfrm>
            <a:off x="5591943" y="1484783"/>
            <a:ext cx="1112503" cy="32879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16080" y="3113538"/>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Step 1:  Review the event details</a:t>
            </a:r>
          </a:p>
          <a:p>
            <a:endParaRPr lang="en-US" sz="1200" dirty="0">
              <a:solidFill>
                <a:schemeClr val="tx2"/>
              </a:solidFill>
            </a:endParaRPr>
          </a:p>
          <a:p>
            <a:pPr marL="171450" indent="-171450">
              <a:buFont typeface="Arial" panose="020B0604020202020204" pitchFamily="34" charset="0"/>
              <a:buChar char="•"/>
            </a:pPr>
            <a:r>
              <a:rPr lang="en-US" sz="1050" dirty="0">
                <a:solidFill>
                  <a:schemeClr val="tx2"/>
                </a:solidFill>
              </a:rPr>
              <a:t>Event owner (Purchaser issuing the event)</a:t>
            </a:r>
          </a:p>
          <a:p>
            <a:pPr marL="171450" indent="-171450">
              <a:buFont typeface="Arial" panose="020B0604020202020204" pitchFamily="34" charset="0"/>
              <a:buChar char="•"/>
            </a:pPr>
            <a:r>
              <a:rPr lang="en-US" sz="1050" dirty="0">
                <a:solidFill>
                  <a:schemeClr val="tx2"/>
                </a:solidFill>
              </a:rPr>
              <a:t>Event type</a:t>
            </a:r>
          </a:p>
          <a:p>
            <a:pPr marL="171450" indent="-171450">
              <a:buFont typeface="Arial" panose="020B0604020202020204" pitchFamily="34" charset="0"/>
              <a:buChar char="•"/>
            </a:pPr>
            <a:r>
              <a:rPr lang="en-US" sz="1050" dirty="0">
                <a:solidFill>
                  <a:schemeClr val="tx2"/>
                </a:solidFill>
              </a:rPr>
              <a:t>The date and time the event was published</a:t>
            </a:r>
          </a:p>
          <a:p>
            <a:pPr marL="171450" indent="-171450">
              <a:buFont typeface="Arial" panose="020B0604020202020204" pitchFamily="34" charset="0"/>
              <a:buChar char="•"/>
            </a:pPr>
            <a:r>
              <a:rPr lang="en-US" sz="1050" dirty="0">
                <a:solidFill>
                  <a:schemeClr val="tx2"/>
                </a:solidFill>
              </a:rPr>
              <a:t>The date and time that the submission is due</a:t>
            </a:r>
          </a:p>
        </p:txBody>
      </p:sp>
      <p:sp>
        <p:nvSpPr>
          <p:cNvPr id="19" name="Oval 18"/>
          <p:cNvSpPr/>
          <p:nvPr/>
        </p:nvSpPr>
        <p:spPr>
          <a:xfrm>
            <a:off x="5404587" y="1192560"/>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0" name="Action Button: Home 19">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1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2_Review and accept prerequisites</a:t>
            </a:r>
          </a:p>
        </p:txBody>
      </p:sp>
      <p:pic>
        <p:nvPicPr>
          <p:cNvPr id="6" name="Picture 5"/>
          <p:cNvPicPr>
            <a:picLocks noChangeAspect="1"/>
          </p:cNvPicPr>
          <p:nvPr/>
        </p:nvPicPr>
        <p:blipFill>
          <a:blip r:embed="rId3"/>
          <a:stretch>
            <a:fillRect/>
          </a:stretch>
        </p:blipFill>
        <p:spPr>
          <a:xfrm>
            <a:off x="338002" y="1196752"/>
            <a:ext cx="11455576" cy="4536504"/>
          </a:xfrm>
          <a:prstGeom prst="rect">
            <a:avLst/>
          </a:prstGeom>
        </p:spPr>
      </p:pic>
      <p:sp>
        <p:nvSpPr>
          <p:cNvPr id="8" name="Rectangle 7"/>
          <p:cNvSpPr/>
          <p:nvPr/>
        </p:nvSpPr>
        <p:spPr>
          <a:xfrm>
            <a:off x="1271464" y="1761902"/>
            <a:ext cx="2304256" cy="648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71464" y="2566714"/>
            <a:ext cx="10441160" cy="20864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79976" y="1829358"/>
            <a:ext cx="3064704" cy="65898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You are presented with a SAP Ariba bidders agreement.  View and accept the agreement.</a:t>
            </a:r>
          </a:p>
        </p:txBody>
      </p:sp>
      <p:sp>
        <p:nvSpPr>
          <p:cNvPr id="11" name="Oval 10"/>
          <p:cNvSpPr/>
          <p:nvPr/>
        </p:nvSpPr>
        <p:spPr>
          <a:xfrm>
            <a:off x="3388364" y="1687271"/>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Oval 11"/>
          <p:cNvSpPr/>
          <p:nvPr/>
        </p:nvSpPr>
        <p:spPr>
          <a:xfrm>
            <a:off x="3388364" y="2423812"/>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Rectangle 12"/>
          <p:cNvSpPr/>
          <p:nvPr/>
        </p:nvSpPr>
        <p:spPr>
          <a:xfrm>
            <a:off x="5879976" y="2806018"/>
            <a:ext cx="3064704" cy="65898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You will be required to complete Section 1, Prerequisites, before you can proceed with your RFQ response.</a:t>
            </a:r>
          </a:p>
        </p:txBody>
      </p:sp>
      <p:sp>
        <p:nvSpPr>
          <p:cNvPr id="14" name="Rectangle 13"/>
          <p:cNvSpPr/>
          <p:nvPr/>
        </p:nvSpPr>
        <p:spPr>
          <a:xfrm>
            <a:off x="5879976" y="4760243"/>
            <a:ext cx="3064704" cy="65898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you have completed the prerequisites, click OK.</a:t>
            </a:r>
          </a:p>
        </p:txBody>
      </p:sp>
      <p:sp>
        <p:nvSpPr>
          <p:cNvPr id="15" name="Rectangle 14"/>
          <p:cNvSpPr/>
          <p:nvPr/>
        </p:nvSpPr>
        <p:spPr>
          <a:xfrm>
            <a:off x="10632504" y="5445224"/>
            <a:ext cx="576064" cy="2753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79976" y="5650334"/>
            <a:ext cx="3064704" cy="65898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A pop up box will appear to confirm your submission.  Click OK.</a:t>
            </a:r>
          </a:p>
        </p:txBody>
      </p:sp>
      <p:sp>
        <p:nvSpPr>
          <p:cNvPr id="17" name="Action Button: Home 16">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3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3_Select lots</a:t>
            </a:r>
          </a:p>
        </p:txBody>
      </p:sp>
      <p:pic>
        <p:nvPicPr>
          <p:cNvPr id="5" name="Picture 4"/>
          <p:cNvPicPr>
            <a:picLocks noChangeAspect="1"/>
          </p:cNvPicPr>
          <p:nvPr/>
        </p:nvPicPr>
        <p:blipFill>
          <a:blip r:embed="rId2"/>
          <a:stretch>
            <a:fillRect/>
          </a:stretch>
        </p:blipFill>
        <p:spPr>
          <a:xfrm>
            <a:off x="248288" y="1628801"/>
            <a:ext cx="8712968" cy="2731979"/>
          </a:xfrm>
          <a:prstGeom prst="rect">
            <a:avLst/>
          </a:prstGeom>
        </p:spPr>
      </p:pic>
      <p:sp>
        <p:nvSpPr>
          <p:cNvPr id="8" name="Rectangle 7"/>
          <p:cNvSpPr/>
          <p:nvPr/>
        </p:nvSpPr>
        <p:spPr>
          <a:xfrm>
            <a:off x="1559496" y="3056334"/>
            <a:ext cx="2861190" cy="10801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62675" y="2832008"/>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Rectangle 15"/>
          <p:cNvSpPr/>
          <p:nvPr/>
        </p:nvSpPr>
        <p:spPr>
          <a:xfrm>
            <a:off x="9048328" y="3293584"/>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Select the items that you would like to bid on.  You can also select all items by checking the box next to the “Name” field.</a:t>
            </a:r>
            <a:endParaRPr lang="en-US" sz="1050" dirty="0">
              <a:solidFill>
                <a:schemeClr val="tx2"/>
              </a:solidFill>
            </a:endParaRPr>
          </a:p>
        </p:txBody>
      </p:sp>
      <p:sp>
        <p:nvSpPr>
          <p:cNvPr id="17" name="Rectangle 16"/>
          <p:cNvSpPr/>
          <p:nvPr/>
        </p:nvSpPr>
        <p:spPr>
          <a:xfrm>
            <a:off x="9048328" y="4636036"/>
            <a:ext cx="3064704" cy="13475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Check the box and click on “Submit Selected Lots”</a:t>
            </a:r>
          </a:p>
          <a:p>
            <a:endParaRPr lang="en-US" sz="1200" dirty="0">
              <a:solidFill>
                <a:schemeClr val="tx2"/>
              </a:solidFill>
            </a:endParaRPr>
          </a:p>
          <a:p>
            <a:r>
              <a:rPr lang="en-US" sz="1200" dirty="0">
                <a:solidFill>
                  <a:schemeClr val="tx2"/>
                </a:solidFill>
              </a:rPr>
              <a:t>Note* </a:t>
            </a:r>
          </a:p>
          <a:p>
            <a:r>
              <a:rPr lang="en-US" sz="1200" dirty="0">
                <a:solidFill>
                  <a:schemeClr val="tx2"/>
                </a:solidFill>
              </a:rPr>
              <a:t>When completing the line items you can remove items that you do not want to bid on by deselecting the relevant line item. </a:t>
            </a:r>
            <a:endParaRPr lang="en-US" sz="1050" dirty="0">
              <a:solidFill>
                <a:schemeClr val="tx2"/>
              </a:solidFill>
            </a:endParaRPr>
          </a:p>
        </p:txBody>
      </p:sp>
      <p:sp>
        <p:nvSpPr>
          <p:cNvPr id="18" name="Rectangle 17"/>
          <p:cNvSpPr/>
          <p:nvPr/>
        </p:nvSpPr>
        <p:spPr>
          <a:xfrm>
            <a:off x="9048328" y="1951132"/>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Once your response to the prerequisites has been submitted, move to Step 3, Select Lots, on the Checklist.</a:t>
            </a:r>
          </a:p>
        </p:txBody>
      </p:sp>
      <p:sp>
        <p:nvSpPr>
          <p:cNvPr id="2" name="Rectangle 1"/>
          <p:cNvSpPr/>
          <p:nvPr/>
        </p:nvSpPr>
        <p:spPr>
          <a:xfrm>
            <a:off x="349253" y="4673744"/>
            <a:ext cx="7267606" cy="1595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Note!</a:t>
            </a:r>
          </a:p>
          <a:p>
            <a:endParaRPr lang="en-US" sz="1400" dirty="0"/>
          </a:p>
          <a:p>
            <a:r>
              <a:rPr lang="en-US" sz="1400" dirty="0"/>
              <a:t>This step is only applicable if the purchaser/ contract specialist elected to create the line items in Ariba.  Alternatively, you will be required to download a price schedule and upload the completed pricing document as part of your Ariba response.</a:t>
            </a:r>
          </a:p>
        </p:txBody>
      </p:sp>
      <p:sp>
        <p:nvSpPr>
          <p:cNvPr id="10" name="Action Button: Home 9">
            <a:hlinkClick r:id="rId3" action="ppaction://hlinksldjump" highlightClick="1"/>
          </p:cNvPr>
          <p:cNvSpPr/>
          <p:nvPr/>
        </p:nvSpPr>
        <p:spPr>
          <a:xfrm>
            <a:off x="11500701" y="6012356"/>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660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47328" y="1014706"/>
            <a:ext cx="11305256" cy="5325371"/>
          </a:xfrm>
          <a:prstGeom prst="rect">
            <a:avLst/>
          </a:prstGeom>
        </p:spPr>
      </p:pic>
      <p:sp>
        <p:nvSpPr>
          <p:cNvPr id="3" name="Title 2"/>
          <p:cNvSpPr>
            <a:spLocks noGrp="1"/>
          </p:cNvSpPr>
          <p:nvPr>
            <p:ph type="title"/>
          </p:nvPr>
        </p:nvSpPr>
        <p:spPr/>
        <p:txBody>
          <a:bodyPr/>
          <a:lstStyle/>
          <a:p>
            <a:r>
              <a:rPr lang="en-US" dirty="0"/>
              <a:t>Step 4_Submit response</a:t>
            </a:r>
          </a:p>
        </p:txBody>
      </p:sp>
      <p:sp>
        <p:nvSpPr>
          <p:cNvPr id="7" name="Rectangle 6"/>
          <p:cNvSpPr/>
          <p:nvPr/>
        </p:nvSpPr>
        <p:spPr>
          <a:xfrm>
            <a:off x="9007960" y="3573016"/>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Click on the arrow at the top right of the page to expand the view.</a:t>
            </a:r>
            <a:endParaRPr lang="en-US" sz="1050" dirty="0">
              <a:solidFill>
                <a:schemeClr val="tx2"/>
              </a:solidFill>
            </a:endParaRPr>
          </a:p>
        </p:txBody>
      </p:sp>
      <p:sp>
        <p:nvSpPr>
          <p:cNvPr id="10" name="Rectangle 9"/>
          <p:cNvSpPr/>
          <p:nvPr/>
        </p:nvSpPr>
        <p:spPr>
          <a:xfrm>
            <a:off x="9007960" y="2204864"/>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You will now be able to complete all the questions under the Response section by following the prompts.</a:t>
            </a:r>
            <a:endParaRPr lang="en-US" sz="1050" dirty="0">
              <a:solidFill>
                <a:schemeClr val="tx2"/>
              </a:solidFill>
            </a:endParaRPr>
          </a:p>
        </p:txBody>
      </p:sp>
      <p:sp>
        <p:nvSpPr>
          <p:cNvPr id="11" name="Rectangle 10"/>
          <p:cNvSpPr/>
          <p:nvPr/>
        </p:nvSpPr>
        <p:spPr>
          <a:xfrm>
            <a:off x="11075340" y="1395571"/>
            <a:ext cx="277244" cy="21421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5590" y="4365104"/>
            <a:ext cx="7710690" cy="15121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07960" y="5019258"/>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Where required, ensure that you download and read the documents OR add an attachment.</a:t>
            </a:r>
            <a:endParaRPr lang="en-US" sz="1050" dirty="0">
              <a:solidFill>
                <a:schemeClr val="tx2"/>
              </a:solidFill>
            </a:endParaRPr>
          </a:p>
        </p:txBody>
      </p:sp>
      <p:sp>
        <p:nvSpPr>
          <p:cNvPr id="15" name="Oval 14"/>
          <p:cNvSpPr/>
          <p:nvPr/>
        </p:nvSpPr>
        <p:spPr>
          <a:xfrm>
            <a:off x="661619" y="4241968"/>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Oval 15"/>
          <p:cNvSpPr/>
          <p:nvPr/>
        </p:nvSpPr>
        <p:spPr>
          <a:xfrm>
            <a:off x="661619" y="5554660"/>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7" name="Oval 16"/>
          <p:cNvSpPr/>
          <p:nvPr/>
        </p:nvSpPr>
        <p:spPr>
          <a:xfrm>
            <a:off x="661619" y="4937881"/>
            <a:ext cx="374712" cy="366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1" name="Rectangle 20"/>
          <p:cNvSpPr/>
          <p:nvPr/>
        </p:nvSpPr>
        <p:spPr>
          <a:xfrm>
            <a:off x="200903" y="3699117"/>
            <a:ext cx="648072"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380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Adding attachments</a:t>
            </a:r>
          </a:p>
        </p:txBody>
      </p:sp>
      <p:pic>
        <p:nvPicPr>
          <p:cNvPr id="7" name="Content Placeholder 6"/>
          <p:cNvPicPr>
            <a:picLocks noGrp="1" noChangeAspect="1"/>
          </p:cNvPicPr>
          <p:nvPr>
            <p:ph sz="quarter" idx="14"/>
          </p:nvPr>
        </p:nvPicPr>
        <p:blipFill>
          <a:blip r:embed="rId2"/>
          <a:stretch>
            <a:fillRect/>
          </a:stretch>
        </p:blipFill>
        <p:spPr>
          <a:xfrm>
            <a:off x="176928" y="4866552"/>
            <a:ext cx="11522075" cy="1497321"/>
          </a:xfrm>
          <a:prstGeom prst="rect">
            <a:avLst/>
          </a:prstGeom>
        </p:spPr>
      </p:pic>
      <p:pic>
        <p:nvPicPr>
          <p:cNvPr id="8" name="Picture 7"/>
          <p:cNvPicPr>
            <a:picLocks noChangeAspect="1"/>
          </p:cNvPicPr>
          <p:nvPr/>
        </p:nvPicPr>
        <p:blipFill>
          <a:blip r:embed="rId3"/>
          <a:stretch>
            <a:fillRect/>
          </a:stretch>
        </p:blipFill>
        <p:spPr>
          <a:xfrm>
            <a:off x="5807968" y="4653136"/>
            <a:ext cx="2568352" cy="1488013"/>
          </a:xfrm>
          <a:prstGeom prst="rect">
            <a:avLst/>
          </a:prstGeom>
        </p:spPr>
      </p:pic>
      <p:pic>
        <p:nvPicPr>
          <p:cNvPr id="9" name="Content Placeholder 3"/>
          <p:cNvPicPr>
            <a:picLocks noChangeAspect="1"/>
          </p:cNvPicPr>
          <p:nvPr/>
        </p:nvPicPr>
        <p:blipFill rotWithShape="1">
          <a:blip r:embed="rId4"/>
          <a:srcRect l="1417" r="6868"/>
          <a:stretch/>
        </p:blipFill>
        <p:spPr bwMode="auto">
          <a:xfrm>
            <a:off x="191344" y="2592457"/>
            <a:ext cx="10585176" cy="74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0" name="Rectangle 9"/>
          <p:cNvSpPr/>
          <p:nvPr/>
        </p:nvSpPr>
        <p:spPr>
          <a:xfrm>
            <a:off x="8760296" y="2924944"/>
            <a:ext cx="2141110" cy="4097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1614" y="1200913"/>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You may be required to download a file and to replace it with an updated file or attach a file. (E.g. Rates template, technical response).</a:t>
            </a:r>
          </a:p>
          <a:p>
            <a:endParaRPr lang="en-US" sz="1200" dirty="0">
              <a:solidFill>
                <a:schemeClr val="tx2"/>
              </a:solidFill>
            </a:endParaRPr>
          </a:p>
        </p:txBody>
      </p:sp>
      <p:sp>
        <p:nvSpPr>
          <p:cNvPr id="12" name="Rectangle 11"/>
          <p:cNvSpPr/>
          <p:nvPr/>
        </p:nvSpPr>
        <p:spPr>
          <a:xfrm>
            <a:off x="191614" y="3508954"/>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171450" indent="-171450">
              <a:buFont typeface="Arial" panose="020B0604020202020204" pitchFamily="34" charset="0"/>
              <a:buChar char="•"/>
            </a:pPr>
            <a:r>
              <a:rPr lang="en-US" sz="1200" dirty="0">
                <a:solidFill>
                  <a:schemeClr val="tx2"/>
                </a:solidFill>
              </a:rPr>
              <a:t>Click on the “Add attachment” link</a:t>
            </a:r>
          </a:p>
          <a:p>
            <a:pPr marL="171450" indent="-171450">
              <a:buFont typeface="Arial" panose="020B0604020202020204" pitchFamily="34" charset="0"/>
              <a:buChar char="•"/>
            </a:pPr>
            <a:r>
              <a:rPr lang="en-US" sz="1200" dirty="0">
                <a:solidFill>
                  <a:schemeClr val="tx2"/>
                </a:solidFill>
              </a:rPr>
              <a:t>Click Browse </a:t>
            </a:r>
          </a:p>
          <a:p>
            <a:pPr marL="171450" indent="-171450">
              <a:buFont typeface="Arial" panose="020B0604020202020204" pitchFamily="34" charset="0"/>
              <a:buChar char="•"/>
            </a:pPr>
            <a:r>
              <a:rPr lang="en-US" sz="1200" dirty="0">
                <a:solidFill>
                  <a:schemeClr val="tx2"/>
                </a:solidFill>
              </a:rPr>
              <a:t>Select the relevant file from your desktop or library</a:t>
            </a:r>
          </a:p>
          <a:p>
            <a:pPr marL="171450" indent="-171450">
              <a:buFont typeface="Arial" panose="020B0604020202020204" pitchFamily="34" charset="0"/>
              <a:buChar char="•"/>
            </a:pPr>
            <a:r>
              <a:rPr lang="en-US" sz="1200" dirty="0">
                <a:solidFill>
                  <a:schemeClr val="tx2"/>
                </a:solidFill>
              </a:rPr>
              <a:t>Click OK to add the attachment</a:t>
            </a:r>
            <a:endParaRPr lang="en-US" sz="1050" dirty="0">
              <a:solidFill>
                <a:schemeClr val="tx2"/>
              </a:solidFill>
            </a:endParaRPr>
          </a:p>
        </p:txBody>
      </p:sp>
      <p:sp>
        <p:nvSpPr>
          <p:cNvPr id="13" name="Action Button: Home 12">
            <a:hlinkClick r:id="rId5" action="ppaction://hlinksldjump" highlightClick="1"/>
          </p:cNvPr>
          <p:cNvSpPr/>
          <p:nvPr/>
        </p:nvSpPr>
        <p:spPr>
          <a:xfrm>
            <a:off x="11520569" y="5957739"/>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12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Save your entries and Submit Entire Response</a:t>
            </a:r>
          </a:p>
        </p:txBody>
      </p:sp>
      <p:pic>
        <p:nvPicPr>
          <p:cNvPr id="7" name="Picture 6"/>
          <p:cNvPicPr>
            <a:picLocks noChangeAspect="1"/>
          </p:cNvPicPr>
          <p:nvPr/>
        </p:nvPicPr>
        <p:blipFill>
          <a:blip r:embed="rId2"/>
          <a:stretch>
            <a:fillRect/>
          </a:stretch>
        </p:blipFill>
        <p:spPr>
          <a:xfrm>
            <a:off x="7680176" y="3068960"/>
            <a:ext cx="2943225" cy="1724025"/>
          </a:xfrm>
          <a:prstGeom prst="rect">
            <a:avLst/>
          </a:prstGeom>
        </p:spPr>
      </p:pic>
      <p:sp>
        <p:nvSpPr>
          <p:cNvPr id="8" name="Content Placeholder 7"/>
          <p:cNvSpPr>
            <a:spLocks noGrp="1"/>
          </p:cNvSpPr>
          <p:nvPr>
            <p:ph sz="quarter" idx="14"/>
          </p:nvPr>
        </p:nvSpPr>
        <p:spPr/>
        <p:txBody>
          <a:bodyPr/>
          <a:lstStyle/>
          <a:p>
            <a:endParaRPr lang="en-US" dirty="0"/>
          </a:p>
        </p:txBody>
      </p:sp>
      <p:pic>
        <p:nvPicPr>
          <p:cNvPr id="9" name="Picture 8"/>
          <p:cNvPicPr>
            <a:picLocks noChangeAspect="1"/>
          </p:cNvPicPr>
          <p:nvPr/>
        </p:nvPicPr>
        <p:blipFill>
          <a:blip r:embed="rId3"/>
          <a:stretch>
            <a:fillRect/>
          </a:stretch>
        </p:blipFill>
        <p:spPr>
          <a:xfrm>
            <a:off x="349252" y="1059347"/>
            <a:ext cx="10920536" cy="5285241"/>
          </a:xfrm>
          <a:prstGeom prst="rect">
            <a:avLst/>
          </a:prstGeom>
        </p:spPr>
      </p:pic>
      <p:sp>
        <p:nvSpPr>
          <p:cNvPr id="10" name="Rectangle 9"/>
          <p:cNvSpPr/>
          <p:nvPr/>
        </p:nvSpPr>
        <p:spPr>
          <a:xfrm>
            <a:off x="3791744" y="6027212"/>
            <a:ext cx="648072"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03912" y="5127322"/>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As you complete the response content, remember to save.  When all rates and content are completed, you can </a:t>
            </a:r>
            <a:r>
              <a:rPr lang="en-US" sz="1200" b="1" dirty="0">
                <a:solidFill>
                  <a:schemeClr val="tx2"/>
                </a:solidFill>
              </a:rPr>
              <a:t>Submit Entire Response</a:t>
            </a:r>
            <a:r>
              <a:rPr lang="en-US" sz="1200" dirty="0">
                <a:solidFill>
                  <a:schemeClr val="tx2"/>
                </a:solidFill>
              </a:rPr>
              <a:t>.</a:t>
            </a:r>
          </a:p>
          <a:p>
            <a:endParaRPr lang="en-US" sz="1200" dirty="0">
              <a:solidFill>
                <a:schemeClr val="tx2"/>
              </a:solidFill>
            </a:endParaRPr>
          </a:p>
          <a:p>
            <a:r>
              <a:rPr lang="en-US" sz="1200" dirty="0">
                <a:solidFill>
                  <a:schemeClr val="tx2"/>
                </a:solidFill>
              </a:rPr>
              <a:t>A pop up box will appear.  Click OK to submit.</a:t>
            </a:r>
            <a:endParaRPr lang="en-US" sz="1050" dirty="0">
              <a:solidFill>
                <a:schemeClr val="tx2"/>
              </a:solidFill>
            </a:endParaRPr>
          </a:p>
        </p:txBody>
      </p:sp>
      <p:sp>
        <p:nvSpPr>
          <p:cNvPr id="12" name="Rectangle 11"/>
          <p:cNvSpPr/>
          <p:nvPr/>
        </p:nvSpPr>
        <p:spPr>
          <a:xfrm>
            <a:off x="1199456" y="6021318"/>
            <a:ext cx="1008112" cy="2880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6"/>
          <p:cNvPicPr>
            <a:picLocks noChangeAspect="1"/>
          </p:cNvPicPr>
          <p:nvPr/>
        </p:nvPicPr>
        <p:blipFill>
          <a:blip r:embed="rId4"/>
          <a:stretch>
            <a:fillRect/>
          </a:stretch>
        </p:blipFill>
        <p:spPr bwMode="auto">
          <a:xfrm>
            <a:off x="4123218" y="2276872"/>
            <a:ext cx="30003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3" name="Action Button: Home 12">
            <a:hlinkClick r:id="rId5"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34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Congratulations!</a:t>
            </a:r>
            <a:br>
              <a:rPr lang="en-US" dirty="0"/>
            </a:br>
            <a:r>
              <a:rPr lang="en-US" dirty="0"/>
              <a:t>Your response has been submitted</a:t>
            </a:r>
          </a:p>
        </p:txBody>
      </p:sp>
      <p:pic>
        <p:nvPicPr>
          <p:cNvPr id="8" name="Picture 7"/>
          <p:cNvPicPr>
            <a:picLocks noChangeAspect="1"/>
          </p:cNvPicPr>
          <p:nvPr/>
        </p:nvPicPr>
        <p:blipFill>
          <a:blip r:embed="rId2"/>
          <a:stretch>
            <a:fillRect/>
          </a:stretch>
        </p:blipFill>
        <p:spPr>
          <a:xfrm>
            <a:off x="349251" y="1196752"/>
            <a:ext cx="10436705" cy="4968552"/>
          </a:xfrm>
          <a:prstGeom prst="rect">
            <a:avLst/>
          </a:prstGeom>
        </p:spPr>
      </p:pic>
      <p:sp>
        <p:nvSpPr>
          <p:cNvPr id="11" name="Rectangle 10"/>
          <p:cNvSpPr/>
          <p:nvPr/>
        </p:nvSpPr>
        <p:spPr>
          <a:xfrm>
            <a:off x="8760296" y="5093864"/>
            <a:ext cx="3064704" cy="121726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1200" dirty="0">
                <a:solidFill>
                  <a:schemeClr val="tx2"/>
                </a:solidFill>
              </a:rPr>
              <a:t>Note*</a:t>
            </a:r>
          </a:p>
          <a:p>
            <a:r>
              <a:rPr lang="en-US" sz="1200" dirty="0">
                <a:solidFill>
                  <a:schemeClr val="tx2"/>
                </a:solidFill>
              </a:rPr>
              <a:t>You can revise your response at any time and re-submit prior to the due date/ closing of the event.</a:t>
            </a:r>
            <a:endParaRPr lang="en-US" sz="1050" dirty="0">
              <a:solidFill>
                <a:schemeClr val="tx2"/>
              </a:solidFill>
            </a:endParaRPr>
          </a:p>
        </p:txBody>
      </p:sp>
      <p:pic>
        <p:nvPicPr>
          <p:cNvPr id="6" name="Picture 5">
            <a:extLst>
              <a:ext uri="{FF2B5EF4-FFF2-40B4-BE49-F238E27FC236}">
                <a16:creationId xmlns:a16="http://schemas.microsoft.com/office/drawing/2014/main" id="{1F045576-C3A0-4CE7-A413-AC90C1E7A3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39818" y="1393103"/>
            <a:ext cx="1785182" cy="3573016"/>
          </a:xfrm>
          <a:prstGeom prst="rect">
            <a:avLst/>
          </a:prstGeom>
        </p:spPr>
      </p:pic>
      <p:sp>
        <p:nvSpPr>
          <p:cNvPr id="7" name="Action Button: Home 6">
            <a:hlinkClick r:id="rId4" action="ppaction://hlinksldjump" highlightClick="1"/>
          </p:cNvPr>
          <p:cNvSpPr/>
          <p:nvPr/>
        </p:nvSpPr>
        <p:spPr>
          <a:xfrm>
            <a:off x="11468133" y="5967931"/>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17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4"/>
            <p:extLst>
              <p:ext uri="{D42A27DB-BD31-4B8C-83A1-F6EECF244321}">
                <p14:modId xmlns:p14="http://schemas.microsoft.com/office/powerpoint/2010/main" val="1139325840"/>
              </p:ext>
            </p:extLst>
          </p:nvPr>
        </p:nvGraphicFramePr>
        <p:xfrm>
          <a:off x="334963" y="1052513"/>
          <a:ext cx="11522076" cy="5651136"/>
        </p:xfrm>
        <a:graphic>
          <a:graphicData uri="http://schemas.openxmlformats.org/drawingml/2006/table">
            <a:tbl>
              <a:tblPr firstRow="1" bandRow="1">
                <a:tableStyleId>{5C22544A-7EE6-4342-B048-85BDC9FD1C3A}</a:tableStyleId>
              </a:tblPr>
              <a:tblGrid>
                <a:gridCol w="8857381">
                  <a:extLst>
                    <a:ext uri="{9D8B030D-6E8A-4147-A177-3AD203B41FA5}">
                      <a16:colId xmlns:a16="http://schemas.microsoft.com/office/drawing/2014/main" val="20000"/>
                    </a:ext>
                  </a:extLst>
                </a:gridCol>
                <a:gridCol w="2664695">
                  <a:extLst>
                    <a:ext uri="{9D8B030D-6E8A-4147-A177-3AD203B41FA5}">
                      <a16:colId xmlns:a16="http://schemas.microsoft.com/office/drawing/2014/main" val="20001"/>
                    </a:ext>
                  </a:extLst>
                </a:gridCol>
              </a:tblGrid>
              <a:tr h="288048">
                <a:tc>
                  <a:txBody>
                    <a:bodyPr/>
                    <a:lstStyle/>
                    <a:p>
                      <a:r>
                        <a:rPr lang="en-US" sz="1200" dirty="0"/>
                        <a:t>Topic</a:t>
                      </a:r>
                    </a:p>
                  </a:txBody>
                  <a:tcPr/>
                </a:tc>
                <a:tc>
                  <a:txBody>
                    <a:bodyPr/>
                    <a:lstStyle/>
                    <a:p>
                      <a:r>
                        <a:rPr lang="en-US" sz="1200" dirty="0"/>
                        <a:t>Slide number</a:t>
                      </a:r>
                    </a:p>
                  </a:txBody>
                  <a:tcPr/>
                </a:tc>
                <a:extLst>
                  <a:ext uri="{0D108BD9-81ED-4DB2-BD59-A6C34878D82A}">
                    <a16:rowId xmlns:a16="http://schemas.microsoft.com/office/drawing/2014/main" val="10000"/>
                  </a:ext>
                </a:extLst>
              </a:tr>
              <a:tr h="288048">
                <a:tc gridSpan="2">
                  <a:txBody>
                    <a:bodyPr/>
                    <a:lstStyle/>
                    <a:p>
                      <a:r>
                        <a:rPr lang="en-US" sz="1200" b="1" dirty="0">
                          <a:solidFill>
                            <a:schemeClr val="bg1"/>
                          </a:solidFill>
                        </a:rPr>
                        <a:t>Supplier Registration</a:t>
                      </a:r>
                    </a:p>
                  </a:txBody>
                  <a:tcPr>
                    <a:solidFill>
                      <a:schemeClr val="tx2"/>
                    </a:solidFill>
                  </a:tcPr>
                </a:tc>
                <a:tc hMerge="1">
                  <a:txBody>
                    <a:bodyPr/>
                    <a:lstStyle/>
                    <a:p>
                      <a:endParaRPr lang="en-US"/>
                    </a:p>
                  </a:txBody>
                  <a:tcPr/>
                </a:tc>
                <a:extLst>
                  <a:ext uri="{0D108BD9-81ED-4DB2-BD59-A6C34878D82A}">
                    <a16:rowId xmlns:a16="http://schemas.microsoft.com/office/drawing/2014/main" val="10001"/>
                  </a:ext>
                </a:extLst>
              </a:tr>
              <a:tr h="288048">
                <a:tc>
                  <a:txBody>
                    <a:bodyPr/>
                    <a:lstStyle/>
                    <a:p>
                      <a:r>
                        <a:rPr lang="en-US" sz="1200" dirty="0"/>
                        <a:t>Registration methods</a:t>
                      </a:r>
                    </a:p>
                  </a:txBody>
                  <a:tcPr>
                    <a:solidFill>
                      <a:schemeClr val="bg1">
                        <a:lumMod val="95000"/>
                      </a:schemeClr>
                    </a:solidFill>
                  </a:tcPr>
                </a:tc>
                <a:tc>
                  <a:txBody>
                    <a:bodyPr/>
                    <a:lstStyle/>
                    <a:p>
                      <a:r>
                        <a:rPr lang="en-US" sz="1200" dirty="0">
                          <a:solidFill>
                            <a:schemeClr val="tx2"/>
                          </a:solidFill>
                          <a:hlinkClick r:id="rId2" action="ppaction://hlinksldjump"/>
                        </a:rPr>
                        <a:t>Slide 6</a:t>
                      </a:r>
                      <a:endParaRPr lang="en-US" sz="1200" dirty="0">
                        <a:solidFill>
                          <a:schemeClr val="tx2"/>
                        </a:solidFill>
                      </a:endParaRPr>
                    </a:p>
                  </a:txBody>
                  <a:tcPr>
                    <a:solidFill>
                      <a:schemeClr val="bg1">
                        <a:lumMod val="95000"/>
                      </a:schemeClr>
                    </a:solidFill>
                  </a:tcPr>
                </a:tc>
                <a:extLst>
                  <a:ext uri="{0D108BD9-81ED-4DB2-BD59-A6C34878D82A}">
                    <a16:rowId xmlns:a16="http://schemas.microsoft.com/office/drawing/2014/main" val="10002"/>
                  </a:ext>
                </a:extLst>
              </a:tr>
              <a:tr h="288048">
                <a:tc>
                  <a:txBody>
                    <a:bodyPr/>
                    <a:lstStyle/>
                    <a:p>
                      <a:r>
                        <a:rPr lang="en-US" sz="1200" dirty="0"/>
                        <a:t>How to register:  Prospective suppliers</a:t>
                      </a:r>
                    </a:p>
                  </a:txBody>
                  <a:tcPr>
                    <a:solidFill>
                      <a:schemeClr val="bg1">
                        <a:lumMod val="95000"/>
                      </a:schemeClr>
                    </a:solidFill>
                  </a:tcPr>
                </a:tc>
                <a:tc>
                  <a:txBody>
                    <a:bodyPr/>
                    <a:lstStyle/>
                    <a:p>
                      <a:r>
                        <a:rPr lang="en-US" sz="1200" dirty="0">
                          <a:solidFill>
                            <a:schemeClr val="tx2"/>
                          </a:solidFill>
                          <a:hlinkClick r:id="rId3" action="ppaction://hlinksldjump"/>
                        </a:rPr>
                        <a:t>Slide 7 - 11</a:t>
                      </a:r>
                      <a:endParaRPr lang="en-US" sz="1200" dirty="0">
                        <a:solidFill>
                          <a:schemeClr val="tx2"/>
                        </a:solidFill>
                      </a:endParaRPr>
                    </a:p>
                  </a:txBody>
                  <a:tcPr>
                    <a:solidFill>
                      <a:schemeClr val="bg1">
                        <a:lumMod val="95000"/>
                      </a:schemeClr>
                    </a:solidFill>
                  </a:tcPr>
                </a:tc>
                <a:extLst>
                  <a:ext uri="{0D108BD9-81ED-4DB2-BD59-A6C34878D82A}">
                    <a16:rowId xmlns:a16="http://schemas.microsoft.com/office/drawing/2014/main" val="10003"/>
                  </a:ext>
                </a:extLst>
              </a:tr>
              <a:tr h="288048">
                <a:tc>
                  <a:txBody>
                    <a:bodyPr/>
                    <a:lstStyle/>
                    <a:p>
                      <a:r>
                        <a:rPr lang="en-US" sz="1200" dirty="0"/>
                        <a:t>How to register:  Prospective suppliers - Completion of the Sasol SPQ</a:t>
                      </a:r>
                    </a:p>
                  </a:txBody>
                  <a:tcPr>
                    <a:solidFill>
                      <a:schemeClr val="bg1">
                        <a:lumMod val="95000"/>
                      </a:schemeClr>
                    </a:solidFill>
                  </a:tcPr>
                </a:tc>
                <a:tc>
                  <a:txBody>
                    <a:bodyPr/>
                    <a:lstStyle/>
                    <a:p>
                      <a:r>
                        <a:rPr lang="en-US" sz="1200" dirty="0">
                          <a:solidFill>
                            <a:schemeClr val="tx2"/>
                          </a:solidFill>
                          <a:hlinkClick r:id="rId4" action="ppaction://hlinksldjump"/>
                        </a:rPr>
                        <a:t>Slide 12 - 13 </a:t>
                      </a:r>
                      <a:endParaRPr lang="en-US" sz="1200" dirty="0">
                        <a:solidFill>
                          <a:schemeClr val="tx2"/>
                        </a:solidFill>
                      </a:endParaRPr>
                    </a:p>
                  </a:txBody>
                  <a:tcPr>
                    <a:solidFill>
                      <a:schemeClr val="bg1">
                        <a:lumMod val="95000"/>
                      </a:schemeClr>
                    </a:solidFill>
                  </a:tcPr>
                </a:tc>
                <a:extLst>
                  <a:ext uri="{0D108BD9-81ED-4DB2-BD59-A6C34878D82A}">
                    <a16:rowId xmlns:a16="http://schemas.microsoft.com/office/drawing/2014/main" val="10004"/>
                  </a:ext>
                </a:extLst>
              </a:tr>
              <a:tr h="288048">
                <a:tc gridSpan="2">
                  <a:txBody>
                    <a:bodyPr/>
                    <a:lstStyle/>
                    <a:p>
                      <a:r>
                        <a:rPr lang="en-US" sz="1200" b="1" dirty="0">
                          <a:solidFill>
                            <a:schemeClr val="tx2"/>
                          </a:solidFill>
                        </a:rPr>
                        <a:t>Participating in Sourcing Events</a:t>
                      </a:r>
                    </a:p>
                  </a:txBody>
                  <a:tcPr>
                    <a:solidFill>
                      <a:schemeClr val="tx2"/>
                    </a:solidFill>
                  </a:tcPr>
                </a:tc>
                <a:tc hMerge="1">
                  <a:txBody>
                    <a:bodyPr/>
                    <a:lstStyle/>
                    <a:p>
                      <a:endParaRPr lang="en-US"/>
                    </a:p>
                  </a:txBody>
                  <a:tcPr/>
                </a:tc>
                <a:extLst>
                  <a:ext uri="{0D108BD9-81ED-4DB2-BD59-A6C34878D82A}">
                    <a16:rowId xmlns:a16="http://schemas.microsoft.com/office/drawing/2014/main" val="10005"/>
                  </a:ext>
                </a:extLst>
              </a:tr>
              <a:tr h="288048">
                <a:tc>
                  <a:txBody>
                    <a:bodyPr/>
                    <a:lstStyle/>
                    <a:p>
                      <a:r>
                        <a:rPr lang="en-US" sz="1200" dirty="0"/>
                        <a:t>Registering on Ariba via e-mail invitation</a:t>
                      </a:r>
                    </a:p>
                  </a:txBody>
                  <a:tcPr>
                    <a:solidFill>
                      <a:schemeClr val="bg1">
                        <a:lumMod val="95000"/>
                      </a:schemeClr>
                    </a:solidFill>
                  </a:tcPr>
                </a:tc>
                <a:tc>
                  <a:txBody>
                    <a:bodyPr/>
                    <a:lstStyle/>
                    <a:p>
                      <a:r>
                        <a:rPr lang="en-US" sz="1200" dirty="0">
                          <a:solidFill>
                            <a:schemeClr val="tx2"/>
                          </a:solidFill>
                          <a:hlinkClick r:id="rId5" action="ppaction://hlinksldjump"/>
                        </a:rPr>
                        <a:t>Slide 14 - 21</a:t>
                      </a:r>
                      <a:endParaRPr lang="en-US" sz="1200" dirty="0">
                        <a:solidFill>
                          <a:schemeClr val="tx2"/>
                        </a:solidFill>
                      </a:endParaRPr>
                    </a:p>
                  </a:txBody>
                  <a:tcPr>
                    <a:solidFill>
                      <a:schemeClr val="bg1">
                        <a:lumMod val="95000"/>
                      </a:schemeClr>
                    </a:solidFill>
                  </a:tcPr>
                </a:tc>
                <a:extLst>
                  <a:ext uri="{0D108BD9-81ED-4DB2-BD59-A6C34878D82A}">
                    <a16:rowId xmlns:a16="http://schemas.microsoft.com/office/drawing/2014/main" val="10006"/>
                  </a:ext>
                </a:extLst>
              </a:tr>
              <a:tr h="288048">
                <a:tc>
                  <a:txBody>
                    <a:bodyPr/>
                    <a:lstStyle/>
                    <a:p>
                      <a:r>
                        <a:rPr lang="en-US" sz="1200" dirty="0"/>
                        <a:t>Completing my online bid response</a:t>
                      </a:r>
                    </a:p>
                  </a:txBody>
                  <a:tcPr>
                    <a:solidFill>
                      <a:schemeClr val="bg1">
                        <a:lumMod val="95000"/>
                      </a:schemeClr>
                    </a:solidFill>
                  </a:tcPr>
                </a:tc>
                <a:tc>
                  <a:txBody>
                    <a:bodyPr/>
                    <a:lstStyle/>
                    <a:p>
                      <a:r>
                        <a:rPr lang="en-US" sz="1200" dirty="0">
                          <a:solidFill>
                            <a:schemeClr val="tx2"/>
                          </a:solidFill>
                          <a:hlinkClick r:id="rId6" action="ppaction://hlinksldjump"/>
                        </a:rPr>
                        <a:t>Slide</a:t>
                      </a:r>
                      <a:r>
                        <a:rPr lang="en-US" sz="1200" baseline="0" dirty="0">
                          <a:solidFill>
                            <a:schemeClr val="tx2"/>
                          </a:solidFill>
                          <a:hlinkClick r:id="rId6" action="ppaction://hlinksldjump"/>
                        </a:rPr>
                        <a:t> 22 - 32</a:t>
                      </a:r>
                      <a:endParaRPr lang="en-US" sz="1200" dirty="0">
                        <a:solidFill>
                          <a:schemeClr val="tx2"/>
                        </a:solidFill>
                      </a:endParaRPr>
                    </a:p>
                  </a:txBody>
                  <a:tcPr>
                    <a:solidFill>
                      <a:schemeClr val="bg1">
                        <a:lumMod val="95000"/>
                      </a:schemeClr>
                    </a:solidFill>
                  </a:tcPr>
                </a:tc>
                <a:extLst>
                  <a:ext uri="{0D108BD9-81ED-4DB2-BD59-A6C34878D82A}">
                    <a16:rowId xmlns:a16="http://schemas.microsoft.com/office/drawing/2014/main" val="10007"/>
                  </a:ext>
                </a:extLst>
              </a:tr>
              <a:tr h="288048">
                <a:tc gridSpan="2">
                  <a:txBody>
                    <a:bodyPr/>
                    <a:lstStyle/>
                    <a:p>
                      <a:r>
                        <a:rPr lang="en-US" sz="1200" b="1" dirty="0">
                          <a:solidFill>
                            <a:schemeClr val="tx2"/>
                          </a:solidFill>
                        </a:rPr>
                        <a:t>Buying</a:t>
                      </a:r>
                      <a:r>
                        <a:rPr lang="en-US" sz="1200" b="1" baseline="0" dirty="0">
                          <a:solidFill>
                            <a:schemeClr val="tx2"/>
                          </a:solidFill>
                        </a:rPr>
                        <a:t> and Invoicing</a:t>
                      </a:r>
                      <a:endParaRPr lang="en-US" sz="1200" b="1" dirty="0">
                        <a:solidFill>
                          <a:schemeClr val="tx2"/>
                        </a:solidFill>
                      </a:endParaRPr>
                    </a:p>
                  </a:txBody>
                  <a:tcPr>
                    <a:solidFill>
                      <a:schemeClr val="tx2"/>
                    </a:solidFill>
                  </a:tcPr>
                </a:tc>
                <a:tc hMerge="1">
                  <a:txBody>
                    <a:bodyPr/>
                    <a:lstStyle/>
                    <a:p>
                      <a:endParaRPr lang="en-US"/>
                    </a:p>
                  </a:txBody>
                  <a:tcPr/>
                </a:tc>
                <a:extLst>
                  <a:ext uri="{0D108BD9-81ED-4DB2-BD59-A6C34878D82A}">
                    <a16:rowId xmlns:a16="http://schemas.microsoft.com/office/drawing/2014/main" val="10008"/>
                  </a:ext>
                </a:extLst>
              </a:tr>
              <a:tr h="288048">
                <a:tc>
                  <a:txBody>
                    <a:bodyPr/>
                    <a:lstStyle/>
                    <a:p>
                      <a:pPr lvl="0"/>
                      <a:r>
                        <a:rPr lang="en-ZA" sz="1200" dirty="0">
                          <a:latin typeface="Arial" panose="020B0604020202020204" pitchFamily="34" charset="0"/>
                          <a:cs typeface="Arial" panose="020B0604020202020204" pitchFamily="34" charset="0"/>
                        </a:rPr>
                        <a:t>Ariba Network Standard VS Enterprise Account </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2"/>
                          </a:solidFill>
                          <a:latin typeface="+mn-lt"/>
                          <a:ea typeface="+mn-ea"/>
                          <a:cs typeface="+mn-cs"/>
                          <a:hlinkClick r:id="rId7" action="ppaction://hlinksldjump"/>
                        </a:rPr>
                        <a:t>Slide 34</a:t>
                      </a:r>
                      <a:endParaRPr lang="en-ZA" sz="1200" kern="1200" dirty="0">
                        <a:solidFill>
                          <a:schemeClr val="tx2"/>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0009"/>
                  </a:ext>
                </a:extLst>
              </a:tr>
              <a:tr h="2880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r>
                        <a:rPr lang="en-ZA" sz="1200" b="1" dirty="0">
                          <a:latin typeface="Arial" panose="020B0604020202020204" pitchFamily="34" charset="0"/>
                          <a:cs typeface="Arial" panose="020B0604020202020204" pitchFamily="34" charset="0"/>
                        </a:rPr>
                        <a:t>Frequently Asked Questions</a:t>
                      </a:r>
                    </a:p>
                    <a:p>
                      <a:pPr lvl="1"/>
                      <a:r>
                        <a:rPr lang="en-ZA" sz="1200" dirty="0">
                          <a:latin typeface="Arial" panose="020B0604020202020204" pitchFamily="34" charset="0"/>
                          <a:cs typeface="Arial" panose="020B0604020202020204" pitchFamily="34" charset="0"/>
                        </a:rPr>
                        <a:t>How do I ensure I am logged into the correct Ariba Network Profile? </a:t>
                      </a:r>
                    </a:p>
                    <a:p>
                      <a:pPr lvl="1"/>
                      <a:r>
                        <a:rPr lang="en-ZA" sz="1200" dirty="0">
                          <a:latin typeface="Arial" panose="020B0604020202020204" pitchFamily="34" charset="0"/>
                          <a:cs typeface="Arial" panose="020B0604020202020204" pitchFamily="34" charset="0"/>
                        </a:rPr>
                        <a:t>Cannot log into the Ariba Network</a:t>
                      </a:r>
                    </a:p>
                    <a:p>
                      <a:pPr lvl="1"/>
                      <a:r>
                        <a:rPr lang="en-ZA" sz="1200" dirty="0">
                          <a:latin typeface="Arial" panose="020B0604020202020204" pitchFamily="34" charset="0"/>
                          <a:cs typeface="Arial" panose="020B0604020202020204" pitchFamily="34" charset="0"/>
                        </a:rPr>
                        <a:t>I am logged into the Ariba Network, BUT…………………………….</a:t>
                      </a:r>
                    </a:p>
                  </a:txBody>
                  <a:tcP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60120" rtl="0" eaLnBrk="1" fontAlgn="auto" latinLnBrk="0" hangingPunct="1">
                        <a:lnSpc>
                          <a:spcPct val="100000"/>
                        </a:lnSpc>
                        <a:spcBef>
                          <a:spcPts val="0"/>
                        </a:spcBef>
                        <a:spcAft>
                          <a:spcPts val="0"/>
                        </a:spcAft>
                        <a:buClrTx/>
                        <a:buSzTx/>
                        <a:buFontTx/>
                        <a:buNone/>
                        <a:tabLst/>
                        <a:defRPr/>
                      </a:pPr>
                      <a:endParaRPr lang="en-ZA" sz="1200" dirty="0">
                        <a:solidFill>
                          <a:schemeClr val="tx2"/>
                        </a:solidFill>
                        <a:latin typeface="Arial" panose="020B0604020202020204" pitchFamily="34" charset="0"/>
                        <a:cs typeface="Arial" panose="020B0604020202020204" pitchFamily="34" charset="0"/>
                      </a:endParaRPr>
                    </a:p>
                    <a:p>
                      <a:pPr marL="0" marR="0" lvl="0" indent="0" algn="l" defTabSz="960120" rtl="0" eaLnBrk="1" fontAlgn="auto" latinLnBrk="0" hangingPunct="1">
                        <a:lnSpc>
                          <a:spcPct val="100000"/>
                        </a:lnSpc>
                        <a:spcBef>
                          <a:spcPts val="0"/>
                        </a:spcBef>
                        <a:spcAft>
                          <a:spcPts val="0"/>
                        </a:spcAft>
                        <a:buClrTx/>
                        <a:buSzTx/>
                        <a:buFontTx/>
                        <a:buNone/>
                        <a:tabLst/>
                        <a:defRPr/>
                      </a:pPr>
                      <a:r>
                        <a:rPr lang="en-ZA" sz="1200" dirty="0">
                          <a:solidFill>
                            <a:schemeClr val="tx2"/>
                          </a:solidFill>
                          <a:latin typeface="Arial" panose="020B0604020202020204" pitchFamily="34" charset="0"/>
                          <a:cs typeface="Arial" panose="020B0604020202020204" pitchFamily="34" charset="0"/>
                          <a:hlinkClick r:id="rId8" action="ppaction://hlinksldjump"/>
                        </a:rPr>
                        <a:t>Slide</a:t>
                      </a:r>
                      <a:r>
                        <a:rPr lang="en-ZA" sz="1200" baseline="0" dirty="0">
                          <a:solidFill>
                            <a:schemeClr val="tx2"/>
                          </a:solidFill>
                          <a:latin typeface="Arial" panose="020B0604020202020204" pitchFamily="34" charset="0"/>
                          <a:cs typeface="Arial" panose="020B0604020202020204" pitchFamily="34" charset="0"/>
                          <a:hlinkClick r:id="rId8" action="ppaction://hlinksldjump"/>
                        </a:rPr>
                        <a:t> 35</a:t>
                      </a:r>
                      <a:endParaRPr lang="en-ZA" sz="1200" baseline="0" dirty="0">
                        <a:solidFill>
                          <a:schemeClr val="tx2"/>
                        </a:solidFill>
                        <a:latin typeface="Arial" panose="020B0604020202020204" pitchFamily="34" charset="0"/>
                        <a:cs typeface="Arial" panose="020B0604020202020204" pitchFamily="34" charset="0"/>
                      </a:endParaRPr>
                    </a:p>
                    <a:p>
                      <a:pPr marL="0" marR="0" lvl="0" indent="0" algn="l" defTabSz="960120" rtl="0" eaLnBrk="1" fontAlgn="auto" latinLnBrk="0" hangingPunct="1">
                        <a:lnSpc>
                          <a:spcPct val="100000"/>
                        </a:lnSpc>
                        <a:spcBef>
                          <a:spcPts val="0"/>
                        </a:spcBef>
                        <a:spcAft>
                          <a:spcPts val="0"/>
                        </a:spcAft>
                        <a:buClrTx/>
                        <a:buSzTx/>
                        <a:buFontTx/>
                        <a:buNone/>
                        <a:tabLst/>
                        <a:defRPr/>
                      </a:pPr>
                      <a:r>
                        <a:rPr lang="en-ZA" sz="1200" baseline="0" dirty="0">
                          <a:solidFill>
                            <a:schemeClr val="tx2"/>
                          </a:solidFill>
                          <a:latin typeface="Arial" panose="020B0604020202020204" pitchFamily="34" charset="0"/>
                          <a:cs typeface="Arial" panose="020B0604020202020204" pitchFamily="34" charset="0"/>
                          <a:hlinkClick r:id="rId9" action="ppaction://hlinksldjump"/>
                        </a:rPr>
                        <a:t>Slide 36</a:t>
                      </a:r>
                      <a:endParaRPr lang="en-ZA" sz="1200" baseline="0" dirty="0">
                        <a:solidFill>
                          <a:schemeClr val="tx2"/>
                        </a:solidFill>
                        <a:latin typeface="Arial" panose="020B0604020202020204" pitchFamily="34" charset="0"/>
                        <a:cs typeface="Arial" panose="020B0604020202020204" pitchFamily="34" charset="0"/>
                      </a:endParaRPr>
                    </a:p>
                    <a:p>
                      <a:pPr marL="0" marR="0" lvl="0" indent="0" algn="l" defTabSz="960120" rtl="0" eaLnBrk="1" fontAlgn="auto" latinLnBrk="0" hangingPunct="1">
                        <a:lnSpc>
                          <a:spcPct val="100000"/>
                        </a:lnSpc>
                        <a:spcBef>
                          <a:spcPts val="0"/>
                        </a:spcBef>
                        <a:spcAft>
                          <a:spcPts val="0"/>
                        </a:spcAft>
                        <a:buClrTx/>
                        <a:buSzTx/>
                        <a:buFontTx/>
                        <a:buNone/>
                        <a:tabLst/>
                        <a:defRPr/>
                      </a:pPr>
                      <a:r>
                        <a:rPr lang="en-ZA" sz="1200" baseline="0" dirty="0">
                          <a:solidFill>
                            <a:schemeClr val="tx2"/>
                          </a:solidFill>
                          <a:latin typeface="Arial" panose="020B0604020202020204" pitchFamily="34" charset="0"/>
                          <a:cs typeface="Arial" panose="020B0604020202020204" pitchFamily="34" charset="0"/>
                          <a:hlinkClick r:id="rId10" action="ppaction://hlinksldjump"/>
                        </a:rPr>
                        <a:t>Slide 37</a:t>
                      </a:r>
                      <a:endParaRPr lang="en-ZA" sz="1200" baseline="0" dirty="0">
                        <a:solidFill>
                          <a:schemeClr val="tx2"/>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10"/>
                  </a:ext>
                </a:extLst>
              </a:tr>
              <a:tr h="28804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ZA" sz="1200" dirty="0">
                          <a:latin typeface="Arial" panose="020B0604020202020204" pitchFamily="34" charset="0"/>
                          <a:cs typeface="Arial" panose="020B0604020202020204" pitchFamily="34" charset="0"/>
                        </a:rPr>
                        <a:t>Sasol – Quick Reference Process Guide</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chemeClr val="tx2"/>
                          </a:solidFill>
                          <a:latin typeface="Arial" panose="020B0604020202020204" pitchFamily="34" charset="0"/>
                          <a:cs typeface="Arial" panose="020B0604020202020204" pitchFamily="34" charset="0"/>
                          <a:hlinkClick r:id="rId11" action="ppaction://hlinksldjump"/>
                        </a:rPr>
                        <a:t>Slide 38 - 39</a:t>
                      </a:r>
                      <a:endParaRPr lang="en-ZA" sz="1200" dirty="0">
                        <a:solidFill>
                          <a:schemeClr val="tx2"/>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11"/>
                  </a:ext>
                </a:extLst>
              </a:tr>
              <a:tr h="288048">
                <a:tc>
                  <a:txBody>
                    <a:bodyPr/>
                    <a:lstStyle/>
                    <a:p>
                      <a:pPr marL="0" lvl="1" algn="l" defTabSz="914400" rtl="0" eaLnBrk="1" latinLnBrk="0" hangingPunct="1"/>
                      <a:r>
                        <a:rPr lang="en-ZA" sz="1200" b="1" kern="1200" dirty="0">
                          <a:solidFill>
                            <a:schemeClr val="bg1"/>
                          </a:solidFill>
                          <a:latin typeface="+mn-lt"/>
                          <a:ea typeface="+mn-ea"/>
                          <a:cs typeface="+mn-cs"/>
                        </a:rPr>
                        <a:t>Contact</a:t>
                      </a:r>
                      <a:r>
                        <a:rPr lang="en-ZA" sz="1200" b="1" kern="1200" baseline="0" dirty="0">
                          <a:solidFill>
                            <a:schemeClr val="bg1"/>
                          </a:solidFill>
                          <a:latin typeface="+mn-lt"/>
                          <a:ea typeface="+mn-ea"/>
                          <a:cs typeface="+mn-cs"/>
                        </a:rPr>
                        <a:t> Information and Self Help</a:t>
                      </a:r>
                      <a:endParaRPr lang="en-ZA" sz="1200" b="1" kern="1200" dirty="0">
                        <a:solidFill>
                          <a:schemeClr val="bg1"/>
                        </a:solidFill>
                        <a:latin typeface="+mn-lt"/>
                        <a:ea typeface="+mn-ea"/>
                        <a:cs typeface="+mn-cs"/>
                      </a:endParaRPr>
                    </a:p>
                  </a:txBody>
                  <a:tcPr>
                    <a:solidFill>
                      <a:schemeClr val="tx2"/>
                    </a:solidFill>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lang="en-ZA" sz="1200" b="1" kern="1200" dirty="0">
                        <a:solidFill>
                          <a:schemeClr val="tx2"/>
                        </a:solidFill>
                        <a:latin typeface="+mn-lt"/>
                        <a:ea typeface="+mn-ea"/>
                        <a:cs typeface="+mn-cs"/>
                        <a:hlinkClick r:id="rId12" action="ppaction://hlinksldjump"/>
                      </a:endParaRPr>
                    </a:p>
                  </a:txBody>
                  <a:tcPr>
                    <a:solidFill>
                      <a:schemeClr val="tx2"/>
                    </a:solidFill>
                  </a:tcPr>
                </a:tc>
                <a:extLst>
                  <a:ext uri="{0D108BD9-81ED-4DB2-BD59-A6C34878D82A}">
                    <a16:rowId xmlns:a16="http://schemas.microsoft.com/office/drawing/2014/main" val="10012"/>
                  </a:ext>
                </a:extLst>
              </a:tr>
              <a:tr h="2880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200" b="1" dirty="0">
                          <a:latin typeface="Arial" panose="020B0604020202020204" pitchFamily="34" charset="0"/>
                          <a:cs typeface="Arial" panose="020B0604020202020204" pitchFamily="34" charset="0"/>
                        </a:rPr>
                        <a:t>Important Contact Information</a:t>
                      </a:r>
                    </a:p>
                    <a:p>
                      <a:pPr lvl="1"/>
                      <a:r>
                        <a:rPr lang="en-ZA" sz="1200" dirty="0">
                          <a:latin typeface="Arial" panose="020B0604020202020204" pitchFamily="34" charset="0"/>
                          <a:cs typeface="Arial" panose="020B0604020202020204" pitchFamily="34" charset="0"/>
                        </a:rPr>
                        <a:t>Support Information</a:t>
                      </a:r>
                    </a:p>
                  </a:txBody>
                  <a:tcP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ZA" sz="1200" dirty="0">
                          <a:solidFill>
                            <a:schemeClr val="tx2"/>
                          </a:solidFill>
                          <a:latin typeface="Arial" panose="020B0604020202020204" pitchFamily="34" charset="0"/>
                          <a:cs typeface="Arial" panose="020B0604020202020204" pitchFamily="34" charset="0"/>
                          <a:hlinkClick r:id="rId13" action="ppaction://hlinksldjump"/>
                        </a:rPr>
                        <a:t>Slide</a:t>
                      </a:r>
                      <a:r>
                        <a:rPr lang="en-ZA" sz="1200" baseline="0" dirty="0">
                          <a:solidFill>
                            <a:schemeClr val="tx2"/>
                          </a:solidFill>
                          <a:latin typeface="Arial" panose="020B0604020202020204" pitchFamily="34" charset="0"/>
                          <a:cs typeface="Arial" panose="020B0604020202020204" pitchFamily="34" charset="0"/>
                          <a:hlinkClick r:id="rId13" action="ppaction://hlinksldjump"/>
                        </a:rPr>
                        <a:t> 40</a:t>
                      </a:r>
                      <a:endParaRPr lang="en-ZA" sz="1200" dirty="0">
                        <a:solidFill>
                          <a:schemeClr val="tx2"/>
                        </a:solidFill>
                        <a:latin typeface="Arial" panose="020B0604020202020204" pitchFamily="34" charset="0"/>
                        <a:cs typeface="Arial" panose="020B0604020202020204" pitchFamily="34" charset="0"/>
                        <a:hlinkClick r:id="rId12" action="ppaction://hlinksldjump"/>
                      </a:endParaRPr>
                    </a:p>
                  </a:txBody>
                  <a:tcPr>
                    <a:solidFill>
                      <a:schemeClr val="bg1">
                        <a:lumMod val="95000"/>
                      </a:schemeClr>
                    </a:solidFill>
                  </a:tcPr>
                </a:tc>
                <a:extLst>
                  <a:ext uri="{0D108BD9-81ED-4DB2-BD59-A6C34878D82A}">
                    <a16:rowId xmlns:a16="http://schemas.microsoft.com/office/drawing/2014/main" val="10013"/>
                  </a:ext>
                </a:extLst>
              </a:tr>
              <a:tr h="2880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200" b="1" dirty="0">
                          <a:latin typeface="Arial" panose="020B0604020202020204" pitchFamily="34" charset="0"/>
                          <a:cs typeface="Arial" panose="020B0604020202020204" pitchFamily="34" charset="0"/>
                        </a:rPr>
                        <a:t>Self Help</a:t>
                      </a:r>
                    </a:p>
                    <a:p>
                      <a:pPr lvl="1"/>
                      <a:r>
                        <a:rPr lang="en-ZA" sz="1200" dirty="0">
                          <a:latin typeface="Arial" panose="020B0604020202020204" pitchFamily="34" charset="0"/>
                          <a:cs typeface="Arial" panose="020B0604020202020204" pitchFamily="34" charset="0"/>
                        </a:rPr>
                        <a:t>Supplier Information Portal</a:t>
                      </a:r>
                    </a:p>
                  </a:txBody>
                  <a:tcP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ZA" sz="1200" dirty="0">
                          <a:solidFill>
                            <a:schemeClr val="tx2"/>
                          </a:solidFill>
                          <a:latin typeface="Arial" panose="020B0604020202020204" pitchFamily="34" charset="0"/>
                          <a:cs typeface="Arial" panose="020B0604020202020204" pitchFamily="34" charset="0"/>
                          <a:hlinkClick r:id="rId14" action="ppaction://hlinksldjump"/>
                        </a:rPr>
                        <a:t>Slide</a:t>
                      </a:r>
                      <a:r>
                        <a:rPr lang="en-ZA" sz="1200" baseline="0" dirty="0">
                          <a:solidFill>
                            <a:schemeClr val="tx2"/>
                          </a:solidFill>
                          <a:latin typeface="Arial" panose="020B0604020202020204" pitchFamily="34" charset="0"/>
                          <a:cs typeface="Arial" panose="020B0604020202020204" pitchFamily="34" charset="0"/>
                          <a:hlinkClick r:id="rId14" action="ppaction://hlinksldjump"/>
                        </a:rPr>
                        <a:t> 41</a:t>
                      </a:r>
                      <a:endParaRPr lang="en-ZA" sz="1200" dirty="0">
                        <a:solidFill>
                          <a:schemeClr val="tx2"/>
                        </a:solidFill>
                        <a:latin typeface="Arial" panose="020B0604020202020204" pitchFamily="34" charset="0"/>
                        <a:cs typeface="Arial" panose="020B0604020202020204" pitchFamily="34" charset="0"/>
                        <a:hlinkClick r:id="rId12" action="ppaction://hlinksldjump"/>
                      </a:endParaRPr>
                    </a:p>
                    <a:p>
                      <a:pPr marL="0" marR="0" lvl="0" indent="0" algn="l" defTabSz="960120" rtl="0" eaLnBrk="1" fontAlgn="auto" latinLnBrk="0" hangingPunct="1">
                        <a:lnSpc>
                          <a:spcPct val="100000"/>
                        </a:lnSpc>
                        <a:spcBef>
                          <a:spcPts val="0"/>
                        </a:spcBef>
                        <a:spcAft>
                          <a:spcPts val="0"/>
                        </a:spcAft>
                        <a:buClrTx/>
                        <a:buSzTx/>
                        <a:buFontTx/>
                        <a:buNone/>
                        <a:tabLst/>
                        <a:defRPr/>
                      </a:pPr>
                      <a:endParaRPr lang="en-ZA" sz="1200" dirty="0">
                        <a:solidFill>
                          <a:schemeClr val="tx2"/>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14"/>
                  </a:ext>
                </a:extLst>
              </a:tr>
              <a:tr h="2880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200" b="1">
                          <a:latin typeface="Arial" panose="020B0604020202020204" pitchFamily="34" charset="0"/>
                          <a:cs typeface="Arial" panose="020B0604020202020204" pitchFamily="34" charset="0"/>
                        </a:rPr>
                        <a:t>Self Help</a:t>
                      </a:r>
                    </a:p>
                    <a:p>
                      <a:pPr lvl="1"/>
                      <a:r>
                        <a:rPr lang="en-ZA" sz="1200">
                          <a:latin typeface="Arial" panose="020B0604020202020204" pitchFamily="34" charset="0"/>
                          <a:cs typeface="Arial" panose="020B0604020202020204" pitchFamily="34" charset="0"/>
                        </a:rPr>
                        <a:t>Exchange User Community and Global Support</a:t>
                      </a:r>
                    </a:p>
                  </a:txBody>
                  <a:tcP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ZA" sz="1200" dirty="0">
                          <a:solidFill>
                            <a:schemeClr val="tx2"/>
                          </a:solidFill>
                          <a:latin typeface="Arial" panose="020B0604020202020204" pitchFamily="34" charset="0"/>
                          <a:cs typeface="Arial" panose="020B0604020202020204" pitchFamily="34" charset="0"/>
                          <a:hlinkClick r:id="rId15" action="ppaction://hlinksldjump"/>
                        </a:rPr>
                        <a:t>Slide</a:t>
                      </a:r>
                      <a:r>
                        <a:rPr lang="en-ZA" sz="1200" baseline="0" dirty="0">
                          <a:solidFill>
                            <a:schemeClr val="tx2"/>
                          </a:solidFill>
                          <a:latin typeface="Arial" panose="020B0604020202020204" pitchFamily="34" charset="0"/>
                          <a:cs typeface="Arial" panose="020B0604020202020204" pitchFamily="34" charset="0"/>
                          <a:hlinkClick r:id="rId15" action="ppaction://hlinksldjump"/>
                        </a:rPr>
                        <a:t> 42</a:t>
                      </a:r>
                      <a:endParaRPr lang="en-ZA" sz="1200" dirty="0">
                        <a:solidFill>
                          <a:schemeClr val="tx2"/>
                        </a:solidFill>
                        <a:latin typeface="Arial" panose="020B0604020202020204" pitchFamily="34" charset="0"/>
                        <a:cs typeface="Arial" panose="020B0604020202020204" pitchFamily="34" charset="0"/>
                        <a:hlinkClick r:id="rId12" action="ppaction://hlinksldjump"/>
                      </a:endParaRPr>
                    </a:p>
                    <a:p>
                      <a:pPr marL="0" marR="0" lvl="0" indent="0" algn="l" defTabSz="960120" rtl="0" eaLnBrk="1" fontAlgn="auto" latinLnBrk="0" hangingPunct="1">
                        <a:lnSpc>
                          <a:spcPct val="100000"/>
                        </a:lnSpc>
                        <a:spcBef>
                          <a:spcPts val="0"/>
                        </a:spcBef>
                        <a:spcAft>
                          <a:spcPts val="0"/>
                        </a:spcAft>
                        <a:buClrTx/>
                        <a:buSzTx/>
                        <a:buFontTx/>
                        <a:buNone/>
                        <a:tabLst/>
                        <a:defRPr/>
                      </a:pPr>
                      <a:endParaRPr lang="en-ZA" sz="1200" dirty="0">
                        <a:solidFill>
                          <a:schemeClr val="tx2"/>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15"/>
                  </a:ext>
                </a:extLst>
              </a:tr>
            </a:tbl>
          </a:graphicData>
        </a:graphic>
      </p:graphicFrame>
      <p:sp>
        <p:nvSpPr>
          <p:cNvPr id="3" name="Title 2"/>
          <p:cNvSpPr>
            <a:spLocks noGrp="1"/>
          </p:cNvSpPr>
          <p:nvPr>
            <p:ph type="title"/>
          </p:nvPr>
        </p:nvSpPr>
        <p:spPr/>
        <p:txBody>
          <a:bodyPr/>
          <a:lstStyle/>
          <a:p>
            <a:r>
              <a:rPr lang="en-US" dirty="0"/>
              <a:t>Table of contents</a:t>
            </a:r>
          </a:p>
        </p:txBody>
      </p:sp>
    </p:spTree>
    <p:extLst>
      <p:ext uri="{BB962C8B-B14F-4D97-AF65-F5344CB8AC3E}">
        <p14:creationId xmlns:p14="http://schemas.microsoft.com/office/powerpoint/2010/main" val="4197134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pPr>
              <a:lnSpc>
                <a:spcPct val="100000"/>
              </a:lnSpc>
            </a:pPr>
            <a:r>
              <a:rPr lang="en-GB" sz="1400" dirty="0"/>
              <a:t>The following questions provide insight into the most common reasons why you cannot find your event:</a:t>
            </a:r>
            <a:endParaRPr lang="en-US" sz="1400" dirty="0"/>
          </a:p>
          <a:p>
            <a:pPr>
              <a:lnSpc>
                <a:spcPct val="100000"/>
              </a:lnSpc>
            </a:pPr>
            <a:r>
              <a:rPr lang="en-GB" dirty="0"/>
              <a:t> </a:t>
            </a:r>
            <a:r>
              <a:rPr lang="en-GB" sz="1200" b="1" dirty="0"/>
              <a:t>Did you receive an event invitation?</a:t>
            </a:r>
            <a:endParaRPr lang="en-US" sz="1200" b="1" dirty="0"/>
          </a:p>
          <a:p>
            <a:pPr lvl="1">
              <a:lnSpc>
                <a:spcPct val="100000"/>
              </a:lnSpc>
            </a:pPr>
            <a:r>
              <a:rPr lang="en-GB" sz="1200" dirty="0"/>
              <a:t>A buyer/ contract specialist must invite you to an event to view it and participate. Access the Proposals tab from the square box that is located to the left of Account Settings to see all your event invitations.</a:t>
            </a:r>
            <a:endParaRPr lang="en-US" sz="1200" dirty="0"/>
          </a:p>
          <a:p>
            <a:pPr lvl="1">
              <a:lnSpc>
                <a:spcPct val="100000"/>
              </a:lnSpc>
            </a:pPr>
            <a:r>
              <a:rPr lang="en-GB" sz="1200" dirty="0"/>
              <a:t> Suppliers are invited to events by selecting each supplier, so there is a chance that only one person from the company received an invitation. Only those who are invited to the RFI/RFP have access to the event.</a:t>
            </a:r>
            <a:endParaRPr lang="en-US" sz="1200" dirty="0"/>
          </a:p>
          <a:p>
            <a:pPr lvl="1">
              <a:lnSpc>
                <a:spcPct val="100000"/>
              </a:lnSpc>
            </a:pPr>
            <a:r>
              <a:rPr lang="en-GB" sz="1200" dirty="0"/>
              <a:t> If you would like to request an invitation for yourself or additional people from your organisation, contact the relevant purchaser/ contract specialist.</a:t>
            </a:r>
          </a:p>
          <a:p>
            <a:pPr lvl="1">
              <a:lnSpc>
                <a:spcPct val="100000"/>
              </a:lnSpc>
            </a:pPr>
            <a:endParaRPr lang="en-US" sz="1200" dirty="0"/>
          </a:p>
          <a:p>
            <a:pPr>
              <a:lnSpc>
                <a:spcPct val="100000"/>
              </a:lnSpc>
            </a:pPr>
            <a:r>
              <a:rPr lang="en-GB" sz="1200" b="1" dirty="0"/>
              <a:t>Did you log in to the correct account?</a:t>
            </a:r>
            <a:endParaRPr lang="en-US" sz="1200" b="1" dirty="0"/>
          </a:p>
          <a:p>
            <a:pPr lvl="1">
              <a:lnSpc>
                <a:spcPct val="100000"/>
              </a:lnSpc>
            </a:pPr>
            <a:r>
              <a:rPr lang="en-GB" sz="1200" dirty="0"/>
              <a:t>You might have more than one Ariba account. You must log in with the username that was invited to the event to access the bid. If you have multiple accounts, make sure you are logged into the account which was invited.</a:t>
            </a:r>
          </a:p>
          <a:p>
            <a:pPr marL="457200" lvl="1" indent="0">
              <a:lnSpc>
                <a:spcPct val="100000"/>
              </a:lnSpc>
              <a:buNone/>
            </a:pPr>
            <a:endParaRPr lang="en-US" sz="1200" dirty="0"/>
          </a:p>
          <a:p>
            <a:pPr>
              <a:lnSpc>
                <a:spcPct val="100000"/>
              </a:lnSpc>
            </a:pPr>
            <a:r>
              <a:rPr lang="en-GB" sz="1200" b="1" dirty="0"/>
              <a:t>Did you complete the Supplier Profile Questionnaire (SPQ)?</a:t>
            </a:r>
            <a:endParaRPr lang="en-US" sz="1200" b="1" dirty="0"/>
          </a:p>
          <a:p>
            <a:pPr lvl="1">
              <a:lnSpc>
                <a:spcPct val="100000"/>
              </a:lnSpc>
            </a:pPr>
            <a:r>
              <a:rPr lang="en-GB" sz="1200" dirty="0"/>
              <a:t>Sasol requires that you to fill out specific information before you can see any bids.</a:t>
            </a:r>
            <a:endParaRPr lang="en-US" sz="1200" dirty="0"/>
          </a:p>
          <a:p>
            <a:pPr lvl="1">
              <a:lnSpc>
                <a:spcPct val="100000"/>
              </a:lnSpc>
            </a:pPr>
            <a:r>
              <a:rPr lang="en-GB" sz="1200" dirty="0"/>
              <a:t> If you log in to your account and receive the following message, you must complete the </a:t>
            </a:r>
            <a:r>
              <a:rPr lang="en-GB" sz="1200" dirty="0">
                <a:hlinkClick r:id="rId3"/>
              </a:rPr>
              <a:t>Customer Requested Profile</a:t>
            </a:r>
            <a:r>
              <a:rPr lang="en-GB" sz="1200" dirty="0"/>
              <a:t>.</a:t>
            </a:r>
            <a:endParaRPr lang="en-US" sz="1200" dirty="0"/>
          </a:p>
          <a:p>
            <a:pPr lvl="1">
              <a:lnSpc>
                <a:spcPct val="100000"/>
              </a:lnSpc>
            </a:pPr>
            <a:r>
              <a:rPr lang="en-GB" sz="1200" dirty="0"/>
              <a:t>Click Go to Company Profile and complete the required fields. After you provide the requested information, you can begin participating in events.</a:t>
            </a:r>
            <a:endParaRPr lang="en-US" sz="1200" dirty="0"/>
          </a:p>
        </p:txBody>
      </p:sp>
      <p:sp>
        <p:nvSpPr>
          <p:cNvPr id="3" name="Text Placeholder 2"/>
          <p:cNvSpPr>
            <a:spLocks noGrp="1"/>
          </p:cNvSpPr>
          <p:nvPr>
            <p:ph type="body" sz="quarter" idx="15"/>
          </p:nvPr>
        </p:nvSpPr>
        <p:spPr/>
        <p:txBody>
          <a:bodyPr/>
          <a:lstStyle/>
          <a:p>
            <a:r>
              <a:rPr lang="en-GB" dirty="0"/>
              <a:t> Why can't I find an event?</a:t>
            </a:r>
            <a:endParaRPr lang="en-US" dirty="0"/>
          </a:p>
          <a:p>
            <a:endParaRPr lang="en-US" dirty="0"/>
          </a:p>
        </p:txBody>
      </p:sp>
      <p:sp>
        <p:nvSpPr>
          <p:cNvPr id="4" name="Title 3"/>
          <p:cNvSpPr>
            <a:spLocks noGrp="1"/>
          </p:cNvSpPr>
          <p:nvPr>
            <p:ph type="title"/>
          </p:nvPr>
        </p:nvSpPr>
        <p:spPr/>
        <p:txBody>
          <a:bodyPr/>
          <a:lstStyle/>
          <a:p>
            <a:r>
              <a:rPr lang="en-US" dirty="0"/>
              <a:t>Participating in sourcing events:  troubleshooting</a:t>
            </a:r>
          </a:p>
        </p:txBody>
      </p:sp>
      <p:sp>
        <p:nvSpPr>
          <p:cNvPr id="5" name="Action Button: Home 4">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390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GB" sz="1200" b="1" dirty="0"/>
              <a:t>Are you locked out of the event?</a:t>
            </a:r>
            <a:endParaRPr lang="en-US" sz="1200" b="1" dirty="0"/>
          </a:p>
          <a:p>
            <a:pPr lvl="1"/>
            <a:r>
              <a:rPr lang="en-GB" sz="1200" dirty="0"/>
              <a:t>If you are locked out of the event by the project owner, you will not have access to the bid. Check your email to see if you were notified of being locked out of the event.</a:t>
            </a:r>
            <a:endParaRPr lang="en-US" sz="1200" dirty="0"/>
          </a:p>
          <a:p>
            <a:pPr lvl="1"/>
            <a:r>
              <a:rPr lang="en-GB" sz="1200" dirty="0"/>
              <a:t>Are you directed to a blank page when you click on an event within your account?</a:t>
            </a:r>
            <a:endParaRPr lang="en-US" sz="1200" dirty="0"/>
          </a:p>
          <a:p>
            <a:pPr lvl="1"/>
            <a:r>
              <a:rPr lang="en-GB" sz="1200" dirty="0"/>
              <a:t> Security features on your computer might cause a blank page when accessing an event. Use the following steps to resolve this issue:</a:t>
            </a:r>
            <a:endParaRPr lang="en-US" sz="1200" dirty="0"/>
          </a:p>
          <a:p>
            <a:pPr lvl="2"/>
            <a:r>
              <a:rPr lang="en-GB" dirty="0"/>
              <a:t>Check the URL on the blank or black page.</a:t>
            </a:r>
            <a:endParaRPr lang="en-US" dirty="0"/>
          </a:p>
          <a:p>
            <a:pPr lvl="2"/>
            <a:r>
              <a:rPr lang="en-GB" dirty="0"/>
              <a:t>If the URL starts with HTTP, change this to HTTPS.</a:t>
            </a:r>
            <a:endParaRPr lang="en-US" dirty="0"/>
          </a:p>
          <a:p>
            <a:pPr lvl="2"/>
            <a:r>
              <a:rPr lang="en-GB" dirty="0"/>
              <a:t>Navigate to the new page.</a:t>
            </a:r>
            <a:endParaRPr lang="en-US" dirty="0"/>
          </a:p>
          <a:p>
            <a:pPr lvl="2"/>
            <a:r>
              <a:rPr lang="en-GB" dirty="0"/>
              <a:t>Accept any security warnings that appear in your browser.</a:t>
            </a:r>
            <a:endParaRPr lang="en-US" dirty="0"/>
          </a:p>
          <a:p>
            <a:endParaRPr lang="en-US" dirty="0"/>
          </a:p>
          <a:p>
            <a:endParaRPr lang="en-US" dirty="0"/>
          </a:p>
        </p:txBody>
      </p:sp>
      <p:sp>
        <p:nvSpPr>
          <p:cNvPr id="3" name="Text Placeholder 2"/>
          <p:cNvSpPr>
            <a:spLocks noGrp="1"/>
          </p:cNvSpPr>
          <p:nvPr>
            <p:ph type="body" sz="quarter" idx="15"/>
          </p:nvPr>
        </p:nvSpPr>
        <p:spPr/>
        <p:txBody>
          <a:bodyPr/>
          <a:lstStyle/>
          <a:p>
            <a:r>
              <a:rPr lang="en-GB"/>
              <a:t>Why can't I find an event?...continued</a:t>
            </a:r>
            <a:endParaRPr lang="en-US"/>
          </a:p>
        </p:txBody>
      </p:sp>
      <p:sp>
        <p:nvSpPr>
          <p:cNvPr id="4" name="Title 3"/>
          <p:cNvSpPr>
            <a:spLocks noGrp="1"/>
          </p:cNvSpPr>
          <p:nvPr>
            <p:ph type="title"/>
          </p:nvPr>
        </p:nvSpPr>
        <p:spPr/>
        <p:txBody>
          <a:bodyPr/>
          <a:lstStyle/>
          <a:p>
            <a:r>
              <a:rPr lang="en-US" dirty="0"/>
              <a:t>Participating in sourcing events:  troubleshooting</a:t>
            </a:r>
          </a:p>
        </p:txBody>
      </p:sp>
      <p:sp>
        <p:nvSpPr>
          <p:cNvPr id="5" name="Action Button: Home 4">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834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334435" y="1630836"/>
            <a:ext cx="11523132" cy="4750913"/>
          </a:xfrm>
        </p:spPr>
        <p:txBody>
          <a:bodyPr/>
          <a:lstStyle/>
          <a:p>
            <a:r>
              <a:rPr lang="en-GB" sz="1200" dirty="0"/>
              <a:t>The </a:t>
            </a:r>
            <a:r>
              <a:rPr lang="en-GB" sz="1200" i="1" dirty="0"/>
              <a:t>"Already have an account?” </a:t>
            </a:r>
            <a:r>
              <a:rPr lang="en-GB" sz="1200" dirty="0"/>
              <a:t>Log in link to access event, in the event invitation e-mail, only works for accessing the event for the first time.</a:t>
            </a:r>
          </a:p>
          <a:p>
            <a:pPr marL="0" indent="0">
              <a:buNone/>
            </a:pPr>
            <a:endParaRPr lang="en-US" sz="1200" dirty="0"/>
          </a:p>
          <a:p>
            <a:r>
              <a:rPr lang="en-GB" sz="1200" dirty="0"/>
              <a:t>To access the event going forward, please follow these steps:</a:t>
            </a:r>
            <a:endParaRPr lang="en-US" sz="1200" dirty="0"/>
          </a:p>
          <a:p>
            <a:pPr lvl="1"/>
            <a:r>
              <a:rPr lang="en-GB" sz="1200" dirty="0"/>
              <a:t> In your address bar, enter “supplier.ariba.com.” </a:t>
            </a:r>
            <a:endParaRPr lang="en-US" sz="1200" dirty="0"/>
          </a:p>
          <a:p>
            <a:pPr lvl="1"/>
            <a:r>
              <a:rPr lang="en-GB" sz="1200" dirty="0"/>
              <a:t>Log in with your existing user name and password.</a:t>
            </a:r>
            <a:endParaRPr lang="en-US" sz="1200" dirty="0"/>
          </a:p>
          <a:p>
            <a:pPr lvl="1"/>
            <a:r>
              <a:rPr lang="en-GB" sz="1200" dirty="0"/>
              <a:t>Once logged in, click the Proposals tab. </a:t>
            </a:r>
            <a:endParaRPr lang="en-US" sz="1200" dirty="0"/>
          </a:p>
          <a:p>
            <a:pPr lvl="1"/>
            <a:r>
              <a:rPr lang="en-GB" sz="1200" dirty="0"/>
              <a:t>This page has the event content available for access.</a:t>
            </a:r>
            <a:endParaRPr lang="en-US" sz="1200" dirty="0"/>
          </a:p>
          <a:p>
            <a:pPr marL="457200" lvl="1" indent="0">
              <a:buNone/>
            </a:pPr>
            <a:endParaRPr lang="en-US" dirty="0"/>
          </a:p>
        </p:txBody>
      </p:sp>
      <p:sp>
        <p:nvSpPr>
          <p:cNvPr id="3" name="Text Placeholder 2"/>
          <p:cNvSpPr>
            <a:spLocks noGrp="1"/>
          </p:cNvSpPr>
          <p:nvPr>
            <p:ph type="body" sz="quarter" idx="15"/>
          </p:nvPr>
        </p:nvSpPr>
        <p:spPr/>
        <p:txBody>
          <a:bodyPr/>
          <a:lstStyle/>
          <a:p>
            <a:r>
              <a:rPr lang="en-GB" dirty="0"/>
              <a:t>Why can't I access my event through the invitation?</a:t>
            </a:r>
            <a:endParaRPr lang="en-US" dirty="0"/>
          </a:p>
        </p:txBody>
      </p:sp>
      <p:sp>
        <p:nvSpPr>
          <p:cNvPr id="4" name="Title 3"/>
          <p:cNvSpPr>
            <a:spLocks noGrp="1"/>
          </p:cNvSpPr>
          <p:nvPr>
            <p:ph type="title"/>
          </p:nvPr>
        </p:nvSpPr>
        <p:spPr/>
        <p:txBody>
          <a:bodyPr/>
          <a:lstStyle/>
          <a:p>
            <a:r>
              <a:rPr lang="en-US" dirty="0"/>
              <a:t>Participating in sourcing events:  troubleshooting</a:t>
            </a:r>
          </a:p>
        </p:txBody>
      </p:sp>
      <p:sp>
        <p:nvSpPr>
          <p:cNvPr id="5" name="Action Button: Home 4">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084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57DB9-F24E-49D9-AA25-97365D74B38B}"/>
              </a:ext>
            </a:extLst>
          </p:cNvPr>
          <p:cNvSpPr>
            <a:spLocks noGrp="1"/>
          </p:cNvSpPr>
          <p:nvPr>
            <p:ph type="ctrTitle"/>
          </p:nvPr>
        </p:nvSpPr>
        <p:spPr/>
        <p:txBody>
          <a:bodyPr/>
          <a:lstStyle/>
          <a:p>
            <a:r>
              <a:rPr lang="en-ZA"/>
              <a:t>SAP Ariba Buying and Invoicing </a:t>
            </a:r>
          </a:p>
        </p:txBody>
      </p:sp>
      <p:sp>
        <p:nvSpPr>
          <p:cNvPr id="8" name="Action Button: Home 7">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181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82C38C-A446-4E1E-8F5B-FB23DE979D60}"/>
              </a:ext>
            </a:extLst>
          </p:cNvPr>
          <p:cNvSpPr>
            <a:spLocks noGrp="1"/>
          </p:cNvSpPr>
          <p:nvPr>
            <p:ph type="title"/>
          </p:nvPr>
        </p:nvSpPr>
        <p:spPr/>
        <p:txBody>
          <a:bodyPr/>
          <a:lstStyle/>
          <a:p>
            <a:r>
              <a:rPr lang="en-ZA" dirty="0"/>
              <a:t>Standard VS Full Use Ariba Network Account </a:t>
            </a:r>
          </a:p>
        </p:txBody>
      </p:sp>
      <p:graphicFrame>
        <p:nvGraphicFramePr>
          <p:cNvPr id="8" name="Table 7">
            <a:extLst>
              <a:ext uri="{FF2B5EF4-FFF2-40B4-BE49-F238E27FC236}">
                <a16:creationId xmlns:a16="http://schemas.microsoft.com/office/drawing/2014/main" id="{2F7076FF-5F05-4AA3-B037-52A3EEC465E7}"/>
              </a:ext>
            </a:extLst>
          </p:cNvPr>
          <p:cNvGraphicFramePr>
            <a:graphicFrameLocks noGrp="1"/>
          </p:cNvGraphicFramePr>
          <p:nvPr>
            <p:extLst>
              <p:ext uri="{D42A27DB-BD31-4B8C-83A1-F6EECF244321}">
                <p14:modId xmlns:p14="http://schemas.microsoft.com/office/powerpoint/2010/main" val="2390215995"/>
              </p:ext>
            </p:extLst>
          </p:nvPr>
        </p:nvGraphicFramePr>
        <p:xfrm>
          <a:off x="355876" y="899010"/>
          <a:ext cx="11223915" cy="5315608"/>
        </p:xfrm>
        <a:graphic>
          <a:graphicData uri="http://schemas.openxmlformats.org/drawingml/2006/table">
            <a:tbl>
              <a:tblPr>
                <a:tableStyleId>{2D5ABB26-0587-4C30-8999-92F81FD0307C}</a:tableStyleId>
              </a:tblPr>
              <a:tblGrid>
                <a:gridCol w="3741305">
                  <a:extLst>
                    <a:ext uri="{9D8B030D-6E8A-4147-A177-3AD203B41FA5}">
                      <a16:colId xmlns:a16="http://schemas.microsoft.com/office/drawing/2014/main" val="640433981"/>
                    </a:ext>
                  </a:extLst>
                </a:gridCol>
                <a:gridCol w="3741305">
                  <a:extLst>
                    <a:ext uri="{9D8B030D-6E8A-4147-A177-3AD203B41FA5}">
                      <a16:colId xmlns:a16="http://schemas.microsoft.com/office/drawing/2014/main" val="4147811948"/>
                    </a:ext>
                  </a:extLst>
                </a:gridCol>
                <a:gridCol w="3741305">
                  <a:extLst>
                    <a:ext uri="{9D8B030D-6E8A-4147-A177-3AD203B41FA5}">
                      <a16:colId xmlns:a16="http://schemas.microsoft.com/office/drawing/2014/main" val="3919427350"/>
                    </a:ext>
                  </a:extLst>
                </a:gridCol>
              </a:tblGrid>
              <a:tr h="26416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000" b="1" dirty="0">
                          <a:solidFill>
                            <a:schemeClr val="bg1"/>
                          </a:solidFill>
                          <a:effectLst/>
                        </a:rPr>
                        <a:t>Features</a:t>
                      </a:r>
                    </a:p>
                  </a:txBody>
                  <a:tcPr marL="30065" marR="30065" marT="30065" marB="30065"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000" b="1" dirty="0">
                          <a:solidFill>
                            <a:schemeClr val="bg1"/>
                          </a:solidFill>
                          <a:effectLst/>
                        </a:rPr>
                        <a:t>Standard Account (Light account)</a:t>
                      </a:r>
                    </a:p>
                  </a:txBody>
                  <a:tcPr marL="30065" marR="30065" marT="30065" marB="30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algn="ctr"/>
                      <a:r>
                        <a:rPr lang="en-US" sz="1000" b="1" dirty="0">
                          <a:solidFill>
                            <a:schemeClr val="bg1"/>
                          </a:solidFill>
                          <a:effectLst/>
                        </a:rPr>
                        <a:t>Enterprise Account (Full use account)</a:t>
                      </a:r>
                    </a:p>
                  </a:txBody>
                  <a:tcPr marL="30065" marR="30065" marT="30065" marB="30065"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72212693"/>
                  </a:ext>
                </a:extLst>
              </a:tr>
              <a:tr h="234728">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Access</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Through email notifications</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Online dashboard</a:t>
                      </a: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7776932"/>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Company Profile</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b="1" dirty="0">
                          <a:solidFill>
                            <a:schemeClr val="accent4"/>
                          </a:solidFill>
                          <a:effectLst/>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accent4"/>
                          </a:solidFill>
                          <a:effectLst/>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8474972"/>
                  </a:ext>
                </a:extLst>
              </a:tr>
              <a:tr h="603491">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lang="en-US" sz="1000" b="1" dirty="0">
                          <a:solidFill>
                            <a:schemeClr val="tx1"/>
                          </a:solidFill>
                          <a:effectLst/>
                        </a:rPr>
                        <a:t>Purchase Order, </a:t>
                      </a:r>
                      <a:r>
                        <a:rPr kumimoji="0" lang="en-US" sz="1000" b="1" u="none" strike="noStrike" kern="1200" cap="none" spc="0" normalizeH="0" baseline="0" noProof="0" dirty="0">
                          <a:ln>
                            <a:noFill/>
                          </a:ln>
                          <a:solidFill>
                            <a:schemeClr val="tx1"/>
                          </a:solidFill>
                          <a:effectLst/>
                          <a:uLnTx/>
                          <a:uFillTx/>
                        </a:rPr>
                        <a:t>Order confirmation (full &amp; partial), Ship Notice, Service Entry Sheet, (Non-PO) Invoice, Credit Memo</a:t>
                      </a:r>
                      <a:endParaRPr lang="en-US" sz="1000" b="1" dirty="0">
                        <a:solidFill>
                          <a:schemeClr val="tx1"/>
                        </a:solidFill>
                        <a:effectLst/>
                      </a:endParaRP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accent4"/>
                          </a:solidFill>
                          <a:effectLst/>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accent4"/>
                          </a:solidFill>
                          <a:effectLst/>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6286714"/>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Electronic Catalogs</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accent5"/>
                          </a:solidFill>
                          <a:effectLst/>
                          <a:sym typeface="Wingdings 2" panose="05020102010507070707" pitchFamily="18" charset="2"/>
                        </a:rPr>
                        <a:t></a:t>
                      </a:r>
                      <a:endParaRPr lang="en-US" sz="1000" b="1" dirty="0">
                        <a:solidFill>
                          <a:schemeClr val="accent5"/>
                        </a:solidFill>
                        <a:effectLst/>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884176"/>
                  </a:ext>
                </a:extLst>
              </a:tr>
              <a:tr h="249690">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Invoice status</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dirty="0">
                          <a:solidFill>
                            <a:schemeClr val="tx1"/>
                          </a:solidFill>
                          <a:effectLst/>
                        </a:rPr>
                        <a:t>Email notifications</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Outbox with easy access from any browser</a:t>
                      </a: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4333108"/>
                  </a:ext>
                </a:extLst>
              </a:tr>
              <a:tr h="55781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Legal Archive</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Email notification and online download</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117475" indent="-117475" fontAlgn="t">
                        <a:lnSpc>
                          <a:spcPct val="100000"/>
                        </a:lnSpc>
                        <a:buFont typeface="Arial" panose="020B0604020202020204" pitchFamily="34" charset="0"/>
                        <a:buChar char="•"/>
                      </a:pPr>
                      <a:r>
                        <a:rPr lang="en-US" sz="1000" dirty="0">
                          <a:solidFill>
                            <a:schemeClr val="tx1"/>
                          </a:solidFill>
                          <a:effectLst/>
                        </a:rPr>
                        <a:t>Long-term invoice archiving for global compliance (Regional restrictions apply)</a:t>
                      </a:r>
                    </a:p>
                    <a:p>
                      <a:pPr marL="117475" indent="-117475" fontAlgn="t">
                        <a:lnSpc>
                          <a:spcPct val="100000"/>
                        </a:lnSpc>
                        <a:buFont typeface="Arial" panose="020B0604020202020204" pitchFamily="34" charset="0"/>
                        <a:buChar char="•"/>
                      </a:pPr>
                      <a:r>
                        <a:rPr lang="en-US" sz="1000" dirty="0">
                          <a:solidFill>
                            <a:schemeClr val="tx1"/>
                          </a:solidFill>
                          <a:effectLst/>
                        </a:rPr>
                        <a:t>Capability to mass download invoices for local archiving</a:t>
                      </a: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373080"/>
                  </a:ext>
                </a:extLst>
              </a:tr>
              <a:tr h="734466">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Ariba Support</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Online Help Center</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117475" indent="-117475" fontAlgn="t">
                        <a:lnSpc>
                          <a:spcPct val="100000"/>
                        </a:lnSpc>
                        <a:buFont typeface="Arial" panose="020B0604020202020204" pitchFamily="34" charset="0"/>
                        <a:buChar char="•"/>
                      </a:pPr>
                      <a:r>
                        <a:rPr lang="en-US" sz="1000" dirty="0">
                          <a:solidFill>
                            <a:schemeClr val="tx1"/>
                          </a:solidFill>
                          <a:effectLst/>
                        </a:rPr>
                        <a:t>Support via phone, chat, or email</a:t>
                      </a:r>
                    </a:p>
                    <a:p>
                      <a:pPr marL="117475" indent="-117475" fontAlgn="t">
                        <a:lnSpc>
                          <a:spcPct val="100000"/>
                        </a:lnSpc>
                        <a:buFont typeface="Arial" panose="020B0604020202020204" pitchFamily="34" charset="0"/>
                        <a:buChar char="•"/>
                      </a:pPr>
                      <a:r>
                        <a:rPr lang="en-US" sz="1000" dirty="0">
                          <a:solidFill>
                            <a:schemeClr val="tx1"/>
                          </a:solidFill>
                          <a:effectLst/>
                        </a:rPr>
                        <a:t>Direct access to enablement experts for onboarding assistance</a:t>
                      </a:r>
                    </a:p>
                    <a:p>
                      <a:pPr marL="117475" indent="-117475" fontAlgn="t">
                        <a:lnSpc>
                          <a:spcPct val="100000"/>
                        </a:lnSpc>
                        <a:buFont typeface="Arial" panose="020B0604020202020204" pitchFamily="34" charset="0"/>
                        <a:buChar char="•"/>
                      </a:pPr>
                      <a:r>
                        <a:rPr lang="en-US" sz="1000" dirty="0">
                          <a:solidFill>
                            <a:schemeClr val="tx1"/>
                          </a:solidFill>
                          <a:effectLst/>
                        </a:rPr>
                        <a:t>Technical support for configuration and integration assistance</a:t>
                      </a:r>
                    </a:p>
                    <a:p>
                      <a:pPr marL="117475" indent="-117475" fontAlgn="t">
                        <a:lnSpc>
                          <a:spcPct val="100000"/>
                        </a:lnSpc>
                        <a:buFont typeface="Arial" panose="020B0604020202020204" pitchFamily="34" charset="0"/>
                        <a:buChar char="•"/>
                      </a:pPr>
                      <a:r>
                        <a:rPr lang="en-US" sz="1000" dirty="0">
                          <a:solidFill>
                            <a:schemeClr val="tx1"/>
                          </a:solidFill>
                          <a:effectLst/>
                        </a:rPr>
                        <a:t>Online educational training courses</a:t>
                      </a: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670066"/>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Integration</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5"/>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6850594"/>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Reporting</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accent5"/>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5"/>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8965356"/>
                  </a:ext>
                </a:extLst>
              </a:tr>
              <a:tr h="297638">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Multiple</a:t>
                      </a:r>
                      <a:r>
                        <a:rPr lang="en-US" sz="1000" b="1" baseline="0" dirty="0">
                          <a:solidFill>
                            <a:schemeClr val="tx1"/>
                          </a:solidFill>
                          <a:effectLst/>
                        </a:rPr>
                        <a:t> customer relationships</a:t>
                      </a:r>
                      <a:endParaRPr lang="en-US" sz="1000" b="1" dirty="0">
                        <a:solidFill>
                          <a:schemeClr val="tx1"/>
                        </a:solidFill>
                        <a:effectLst/>
                      </a:endParaRP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t" latinLnBrk="0" hangingPunct="1">
                        <a:lnSpc>
                          <a:spcPct val="100000"/>
                        </a:lnSpc>
                        <a:spcBef>
                          <a:spcPts val="0"/>
                        </a:spcBef>
                        <a:spcAft>
                          <a:spcPts val="0"/>
                        </a:spcAft>
                        <a:buClrTx/>
                        <a:buSzTx/>
                        <a:buFont typeface="Arial" panose="020B0604020202020204" pitchFamily="34" charset="0"/>
                        <a:buNone/>
                        <a:tabLst/>
                        <a:defRPr/>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r>
                        <a:rPr lang="en-US" sz="1000" b="1" dirty="0">
                          <a:solidFill>
                            <a:schemeClr val="accent4"/>
                          </a:solidFill>
                          <a:effectLst/>
                        </a:rPr>
                        <a:t> </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0" marR="0" lvl="0" indent="0" algn="l" defTabSz="1088558"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kumimoji="0" lang="en-US" sz="1000" b="1" i="0" u="none" strike="noStrike" kern="1200" cap="none" spc="0" normalizeH="0" baseline="0" noProof="0" dirty="0">
                        <a:ln>
                          <a:noFill/>
                        </a:ln>
                        <a:solidFill>
                          <a:schemeClr val="accent4"/>
                        </a:solidFill>
                        <a:effectLst/>
                        <a:uLnTx/>
                        <a:uFillTx/>
                        <a:latin typeface="+mn-lt"/>
                        <a:ea typeface="+mn-ea"/>
                        <a:cs typeface="+mn-cs"/>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1277778"/>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Multi users</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451075"/>
                  </a:ext>
                </a:extLst>
              </a:tr>
              <a:tr h="292849">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Mobile App</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r>
                        <a:rPr lang="en-US" sz="1000" b="1" dirty="0">
                          <a:solidFill>
                            <a:schemeClr val="accent4"/>
                          </a:solidFill>
                          <a:effectLst/>
                        </a:rPr>
                        <a:t> </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a:t>
                      </a:r>
                      <a:endParaRPr lang="en-US" sz="1000" b="1" dirty="0">
                        <a:solidFill>
                          <a:schemeClr val="accent4"/>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5273828"/>
                  </a:ext>
                </a:extLst>
              </a:tr>
              <a:tr h="381785">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Ariba Discovery (Not</a:t>
                      </a:r>
                      <a:r>
                        <a:rPr lang="en-US" sz="1000" b="1" baseline="0" dirty="0">
                          <a:solidFill>
                            <a:schemeClr val="tx1"/>
                          </a:solidFill>
                          <a:effectLst/>
                        </a:rPr>
                        <a:t> available in SA)</a:t>
                      </a:r>
                      <a:endParaRPr lang="en-US" sz="1000" b="1" dirty="0">
                        <a:solidFill>
                          <a:schemeClr val="tx1"/>
                        </a:solidFill>
                        <a:effectLst/>
                      </a:endParaRP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227013" indent="-227013" fontAlgn="t">
                        <a:lnSpc>
                          <a:spcPct val="100000"/>
                        </a:lnSpc>
                        <a:buFont typeface="Wingdings 2" panose="05020102010507070707" pitchFamily="18" charset="2"/>
                        <a:buNone/>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 </a:t>
                      </a:r>
                      <a:r>
                        <a:rPr lang="en-US" sz="1000" dirty="0">
                          <a:solidFill>
                            <a:schemeClr val="tx1"/>
                          </a:solidFill>
                          <a:effectLst/>
                        </a:rPr>
                        <a:t>Fees may apply to respond to leads.  </a:t>
                      </a:r>
                      <a:r>
                        <a:rPr lang="en-US" sz="1000" b="0" i="0" kern="1200" dirty="0">
                          <a:solidFill>
                            <a:schemeClr val="tx1"/>
                          </a:solidFill>
                          <a:effectLst/>
                          <a:latin typeface="Arial"/>
                          <a:ea typeface="+mn-ea"/>
                          <a:cs typeface="+mn-cs"/>
                          <a:hlinkClick r:id="rId3"/>
                        </a:rPr>
                        <a:t>Click here</a:t>
                      </a:r>
                      <a:r>
                        <a:rPr lang="en-US" sz="1000" b="0" i="0" kern="1200" dirty="0">
                          <a:solidFill>
                            <a:schemeClr val="tx1"/>
                          </a:solidFill>
                          <a:effectLst/>
                          <a:latin typeface="Arial"/>
                          <a:ea typeface="+mn-ea"/>
                          <a:cs typeface="+mn-cs"/>
                        </a:rPr>
                        <a:t> for more information.</a:t>
                      </a:r>
                      <a:endParaRPr lang="en-US" sz="1000" dirty="0">
                        <a:solidFill>
                          <a:schemeClr val="tx1"/>
                        </a:solidFill>
                        <a:effectLst/>
                      </a:endParaRP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marL="227013" indent="-227013" fontAlgn="t">
                        <a:lnSpc>
                          <a:spcPct val="100000"/>
                        </a:lnSpc>
                        <a:buFont typeface="Wingdings 2" panose="05020102010507070707" pitchFamily="18" charset="2"/>
                        <a:buNone/>
                      </a:pPr>
                      <a:r>
                        <a:rPr kumimoji="0" lang="en-US" sz="1000" b="1" u="none" strike="noStrike" kern="1200" cap="none" spc="0" normalizeH="0" baseline="0" noProof="0" dirty="0">
                          <a:ln>
                            <a:noFill/>
                          </a:ln>
                          <a:solidFill>
                            <a:schemeClr val="accent4"/>
                          </a:solidFill>
                          <a:effectLst/>
                          <a:uLnTx/>
                          <a:uFillTx/>
                          <a:sym typeface="Wingdings 2" panose="05020102010507070707" pitchFamily="18" charset="2"/>
                        </a:rPr>
                        <a:t> </a:t>
                      </a:r>
                      <a:r>
                        <a:rPr lang="en-US" sz="1000" dirty="0">
                          <a:solidFill>
                            <a:schemeClr val="tx1"/>
                          </a:solidFill>
                          <a:effectLst/>
                        </a:rPr>
                        <a:t>Fees may apply to respond to leads.  </a:t>
                      </a:r>
                      <a:r>
                        <a:rPr lang="en-US" sz="1000" b="0" i="0" kern="1200" dirty="0">
                          <a:solidFill>
                            <a:schemeClr val="tx1"/>
                          </a:solidFill>
                          <a:effectLst/>
                          <a:latin typeface="Arial"/>
                          <a:ea typeface="+mn-ea"/>
                          <a:cs typeface="+mn-cs"/>
                          <a:hlinkClick r:id="rId3"/>
                        </a:rPr>
                        <a:t>Click here</a:t>
                      </a:r>
                      <a:r>
                        <a:rPr lang="en-US" sz="1000" b="0" i="0" kern="1200" dirty="0">
                          <a:solidFill>
                            <a:schemeClr val="tx1"/>
                          </a:solidFill>
                          <a:effectLst/>
                          <a:latin typeface="Arial"/>
                          <a:ea typeface="+mn-ea"/>
                          <a:cs typeface="+mn-cs"/>
                        </a:rPr>
                        <a:t> for more information.</a:t>
                      </a:r>
                      <a:endParaRPr lang="en-US" sz="1000" dirty="0">
                        <a:solidFill>
                          <a:schemeClr val="tx1"/>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7202558"/>
                  </a:ext>
                </a:extLst>
              </a:tr>
              <a:tr h="234728">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pPr>
                      <a:r>
                        <a:rPr lang="en-US" sz="1000" b="1" dirty="0">
                          <a:solidFill>
                            <a:schemeClr val="tx1"/>
                          </a:solidFill>
                          <a:effectLst/>
                        </a:rPr>
                        <a:t>Fees</a:t>
                      </a:r>
                    </a:p>
                  </a:txBody>
                  <a:tcPr marL="30065" marR="30065" marT="30065" marB="3006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FREE</a:t>
                      </a:r>
                    </a:p>
                  </a:txBody>
                  <a:tcPr marL="28862" marR="28862" marT="14431" marB="144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lvl1pPr marL="0" algn="l" defTabSz="1088231" rtl="0" eaLnBrk="1" latinLnBrk="0" hangingPunct="1">
                        <a:defRPr sz="2099" kern="1200">
                          <a:solidFill>
                            <a:schemeClr val="lt1"/>
                          </a:solidFill>
                          <a:latin typeface="Arial"/>
                        </a:defRPr>
                      </a:lvl1pPr>
                      <a:lvl2pPr marL="544116" algn="l" defTabSz="1088231" rtl="0" eaLnBrk="1" latinLnBrk="0" hangingPunct="1">
                        <a:defRPr sz="2099" kern="1200">
                          <a:solidFill>
                            <a:schemeClr val="lt1"/>
                          </a:solidFill>
                          <a:latin typeface="Arial"/>
                        </a:defRPr>
                      </a:lvl2pPr>
                      <a:lvl3pPr marL="1088231" algn="l" defTabSz="1088231" rtl="0" eaLnBrk="1" latinLnBrk="0" hangingPunct="1">
                        <a:defRPr sz="2099" kern="1200">
                          <a:solidFill>
                            <a:schemeClr val="lt1"/>
                          </a:solidFill>
                          <a:latin typeface="Arial"/>
                        </a:defRPr>
                      </a:lvl3pPr>
                      <a:lvl4pPr marL="1632347" algn="l" defTabSz="1088231" rtl="0" eaLnBrk="1" latinLnBrk="0" hangingPunct="1">
                        <a:defRPr sz="2099" kern="1200">
                          <a:solidFill>
                            <a:schemeClr val="lt1"/>
                          </a:solidFill>
                          <a:latin typeface="Arial"/>
                        </a:defRPr>
                      </a:lvl4pPr>
                      <a:lvl5pPr marL="2176463" algn="l" defTabSz="1088231" rtl="0" eaLnBrk="1" latinLnBrk="0" hangingPunct="1">
                        <a:defRPr sz="2099" kern="1200">
                          <a:solidFill>
                            <a:schemeClr val="lt1"/>
                          </a:solidFill>
                          <a:latin typeface="Arial"/>
                        </a:defRPr>
                      </a:lvl5pPr>
                      <a:lvl6pPr marL="2720580" algn="l" defTabSz="1088231" rtl="0" eaLnBrk="1" latinLnBrk="0" hangingPunct="1">
                        <a:defRPr sz="2099" kern="1200">
                          <a:solidFill>
                            <a:schemeClr val="lt1"/>
                          </a:solidFill>
                          <a:latin typeface="Arial"/>
                        </a:defRPr>
                      </a:lvl6pPr>
                      <a:lvl7pPr marL="3264695" algn="l" defTabSz="1088231" rtl="0" eaLnBrk="1" latinLnBrk="0" hangingPunct="1">
                        <a:defRPr sz="2099" kern="1200">
                          <a:solidFill>
                            <a:schemeClr val="lt1"/>
                          </a:solidFill>
                          <a:latin typeface="Arial"/>
                        </a:defRPr>
                      </a:lvl7pPr>
                      <a:lvl8pPr marL="3808811" algn="l" defTabSz="1088231" rtl="0" eaLnBrk="1" latinLnBrk="0" hangingPunct="1">
                        <a:defRPr sz="2099" kern="1200">
                          <a:solidFill>
                            <a:schemeClr val="lt1"/>
                          </a:solidFill>
                          <a:latin typeface="Arial"/>
                        </a:defRPr>
                      </a:lvl8pPr>
                      <a:lvl9pPr marL="4352927" algn="l" defTabSz="1088231" rtl="0" eaLnBrk="1" latinLnBrk="0" hangingPunct="1">
                        <a:defRPr sz="2099" kern="1200">
                          <a:solidFill>
                            <a:schemeClr val="lt1"/>
                          </a:solidFill>
                          <a:latin typeface="Arial"/>
                        </a:defRPr>
                      </a:lvl9pPr>
                    </a:lstStyle>
                    <a:p>
                      <a:pPr fontAlgn="t">
                        <a:lnSpc>
                          <a:spcPct val="100000"/>
                        </a:lnSpc>
                        <a:buFont typeface="Arial" panose="020B0604020202020204" pitchFamily="34" charset="0"/>
                        <a:buNone/>
                      </a:pPr>
                      <a:r>
                        <a:rPr lang="en-US" sz="1000" dirty="0">
                          <a:solidFill>
                            <a:schemeClr val="tx1"/>
                          </a:solidFill>
                          <a:effectLst/>
                        </a:rPr>
                        <a:t>Fees may apply, </a:t>
                      </a:r>
                      <a:r>
                        <a:rPr lang="en-US" sz="1000" b="0" i="0" kern="1200" dirty="0">
                          <a:solidFill>
                            <a:schemeClr val="tx1"/>
                          </a:solidFill>
                          <a:effectLst/>
                          <a:latin typeface="Arial"/>
                          <a:ea typeface="+mn-ea"/>
                          <a:cs typeface="+mn-cs"/>
                          <a:hlinkClick r:id="rId4"/>
                        </a:rPr>
                        <a:t>See complete details</a:t>
                      </a:r>
                      <a:r>
                        <a:rPr lang="en-US" sz="1000" b="0" i="0" kern="1200" dirty="0">
                          <a:solidFill>
                            <a:schemeClr val="tx1"/>
                          </a:solidFill>
                          <a:effectLst/>
                          <a:latin typeface="Arial"/>
                          <a:ea typeface="+mn-ea"/>
                          <a:cs typeface="+mn-cs"/>
                        </a:rPr>
                        <a:t>.</a:t>
                      </a:r>
                      <a:endParaRPr lang="en-US" sz="1000" dirty="0">
                        <a:solidFill>
                          <a:schemeClr val="tx1"/>
                        </a:solidFill>
                        <a:effectLst/>
                      </a:endParaRPr>
                    </a:p>
                  </a:txBody>
                  <a:tcPr marL="28862" marR="28862" marT="14431" marB="1443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93563374"/>
                  </a:ext>
                </a:extLst>
              </a:tr>
            </a:tbl>
          </a:graphicData>
        </a:graphic>
      </p:graphicFrame>
      <p:sp>
        <p:nvSpPr>
          <p:cNvPr id="5" name="Action Button: Home 4">
            <a:hlinkClick r:id="rId5" action="ppaction://hlinksldjump" highlightClick="1"/>
          </p:cNvPr>
          <p:cNvSpPr/>
          <p:nvPr/>
        </p:nvSpPr>
        <p:spPr>
          <a:xfrm>
            <a:off x="11663663" y="5898578"/>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2550" y="6301214"/>
            <a:ext cx="11579546" cy="511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t>NOTE*  </a:t>
            </a:r>
            <a:r>
              <a:rPr lang="en-US" sz="900" dirty="0"/>
              <a:t>A separate process is followed for supplier loaded catalogs. All suppliers identified for catalog loading are required to take up the full / enterprise account subscription.</a:t>
            </a:r>
          </a:p>
          <a:p>
            <a:r>
              <a:rPr lang="en-US" sz="900" dirty="0"/>
              <a:t> </a:t>
            </a:r>
          </a:p>
        </p:txBody>
      </p:sp>
    </p:spTree>
    <p:extLst>
      <p:ext uri="{BB962C8B-B14F-4D97-AF65-F5344CB8AC3E}">
        <p14:creationId xmlns:p14="http://schemas.microsoft.com/office/powerpoint/2010/main" val="3905860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DE8932-FAF9-4A16-B70C-4C6497B9B8A1}"/>
              </a:ext>
            </a:extLst>
          </p:cNvPr>
          <p:cNvSpPr/>
          <p:nvPr/>
        </p:nvSpPr>
        <p:spPr>
          <a:xfrm>
            <a:off x="292203" y="957724"/>
            <a:ext cx="11665296" cy="469790"/>
          </a:xfrm>
          <a:prstGeom prst="roundRect">
            <a:avLst>
              <a:gd name="adj" fmla="val 11069"/>
            </a:avLst>
          </a:prstGeom>
          <a:solidFill>
            <a:srgbClr val="002060"/>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a:solidFill>
                  <a:schemeClr val="bg1"/>
                </a:solidFill>
                <a:latin typeface="+mj-lt"/>
              </a:rPr>
              <a:t>How to ensure you are logged into the correct Ariba Network Profile</a:t>
            </a:r>
            <a:endParaRPr kumimoji="0" lang="en-ZA" sz="2400" b="1" i="0" u="none" strike="noStrike" kern="0" cap="none" spc="0" normalizeH="0" baseline="0" noProof="0">
              <a:ln>
                <a:noFill/>
              </a:ln>
              <a:solidFill>
                <a:schemeClr val="bg1"/>
              </a:solidFill>
              <a:effectLst/>
              <a:uLnTx/>
              <a:uFillTx/>
              <a:latin typeface="+mj-lt"/>
              <a:ea typeface="+mn-ea"/>
              <a:cs typeface="Arial" panose="020B0604020202020204" pitchFamily="34" charset="0"/>
            </a:endParaRPr>
          </a:p>
        </p:txBody>
      </p:sp>
      <p:sp>
        <p:nvSpPr>
          <p:cNvPr id="20" name="AutoShape 50">
            <a:extLst>
              <a:ext uri="{FF2B5EF4-FFF2-40B4-BE49-F238E27FC236}">
                <a16:creationId xmlns:a16="http://schemas.microsoft.com/office/drawing/2014/main" id="{B879C12E-91AA-4731-A8A0-B624E5B6A4B4}"/>
              </a:ext>
            </a:extLst>
          </p:cNvPr>
          <p:cNvSpPr>
            <a:spLocks noChangeArrowheads="1"/>
          </p:cNvSpPr>
          <p:nvPr/>
        </p:nvSpPr>
        <p:spPr bwMode="auto">
          <a:xfrm>
            <a:off x="3931412" y="1484784"/>
            <a:ext cx="8213260" cy="1493545"/>
          </a:xfrm>
          <a:prstGeom prst="rect">
            <a:avLst/>
          </a:prstGeom>
          <a:noFill/>
          <a:ln w="25400">
            <a:noFill/>
            <a:round/>
            <a:headEnd/>
            <a:tailEnd/>
          </a:ln>
        </p:spPr>
        <p:txBody>
          <a:bodyPr wrap="square"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Log onto your Ariba Network Account </a:t>
            </a:r>
            <a:r>
              <a:rPr kumimoji="0" lang="en-US" sz="1400" b="1" i="0" u="none" strike="noStrike" kern="0" cap="none" spc="0" normalizeH="0" baseline="0" noProof="0">
                <a:ln>
                  <a:noFill/>
                </a:ln>
                <a:solidFill>
                  <a:srgbClr val="FFC000"/>
                </a:solidFill>
                <a:effectLst/>
                <a:uLnTx/>
                <a:uFillTx/>
                <a:ea typeface="+mn-ea"/>
                <a:cs typeface="+mn-cs"/>
              </a:rPr>
              <a:t>&gt;&gt; </a:t>
            </a:r>
            <a:r>
              <a:rPr kumimoji="0" lang="en-US" sz="1400" b="0" i="0" u="none" strike="noStrike" kern="0" cap="none" spc="0" normalizeH="0" baseline="0" noProof="0">
                <a:ln>
                  <a:noFill/>
                </a:ln>
                <a:solidFill>
                  <a:srgbClr val="000000"/>
                </a:solidFill>
                <a:effectLst/>
                <a:uLnTx/>
                <a:uFillTx/>
                <a:ea typeface="+mn-ea"/>
                <a:cs typeface="+mn-cs"/>
              </a:rPr>
              <a:t>go to company settings located</a:t>
            </a:r>
            <a:r>
              <a:rPr kumimoji="0" lang="en-US" sz="1400" b="1" i="0" u="none" strike="noStrike" kern="0" cap="none" spc="0" normalizeH="0" baseline="0" noProof="0">
                <a:ln>
                  <a:noFill/>
                </a:ln>
                <a:solidFill>
                  <a:srgbClr val="000000"/>
                </a:solidFill>
                <a:effectLst/>
                <a:uLnTx/>
                <a:uFillTx/>
                <a:latin typeface="Arial"/>
                <a:ea typeface="+mn-ea"/>
                <a:cs typeface="+mn-cs"/>
              </a:rPr>
              <a:t> </a:t>
            </a:r>
            <a:r>
              <a:rPr kumimoji="0" lang="en-US" sz="1400" b="0" i="0" u="none" strike="noStrike" kern="0" cap="none" spc="0" normalizeH="0" baseline="0" noProof="0">
                <a:ln>
                  <a:noFill/>
                </a:ln>
                <a:solidFill>
                  <a:srgbClr val="000000"/>
                </a:solidFill>
                <a:effectLst/>
                <a:uLnTx/>
                <a:uFillTx/>
                <a:latin typeface="Arial"/>
                <a:ea typeface="+mn-ea"/>
                <a:cs typeface="+mn-cs"/>
              </a:rPr>
              <a:t>on the top right hand corner of the screen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At the top of the drop down menu, your Ariba Network ID (ANID) is displayed.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ea typeface="+mn-ea"/>
                <a:cs typeface="+mn-cs"/>
              </a:rPr>
              <a:t>It is important that you are logged in to the correct Ariba Network Profile (transitioned Quadrem to Ariba Network  profile </a:t>
            </a:r>
          </a:p>
        </p:txBody>
      </p:sp>
      <p:sp>
        <p:nvSpPr>
          <p:cNvPr id="21" name="Rectangle 20">
            <a:extLst>
              <a:ext uri="{FF2B5EF4-FFF2-40B4-BE49-F238E27FC236}">
                <a16:creationId xmlns:a16="http://schemas.microsoft.com/office/drawing/2014/main" id="{5BE448E2-4523-4DE3-9C22-71A4AF2B25B1}"/>
              </a:ext>
            </a:extLst>
          </p:cNvPr>
          <p:cNvSpPr/>
          <p:nvPr/>
        </p:nvSpPr>
        <p:spPr bwMode="gray">
          <a:xfrm>
            <a:off x="3567797" y="1547053"/>
            <a:ext cx="363616" cy="363616"/>
          </a:xfrm>
          <a:prstGeom prst="rect">
            <a:avLst/>
          </a:prstGeom>
          <a:solidFill>
            <a:srgbClr val="F0AB00"/>
          </a:solidFill>
          <a:ln w="6350" algn="ctr">
            <a:noFill/>
            <a:miter lim="800000"/>
            <a:headEnd/>
            <a:tailEnd/>
          </a:ln>
        </p:spPr>
        <p:txBody>
          <a:bodyPr lIns="90000" tIns="72000" rIns="90000" bIns="72000" rtlCol="0" anchor="ctr"/>
          <a:lstStyle/>
          <a:p>
            <a:pPr marL="0" marR="0" lvl="0" indent="0" algn="ctr" defTabSz="91440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a:ln>
                  <a:noFill/>
                </a:ln>
                <a:solidFill>
                  <a:srgbClr val="000000"/>
                </a:solidFill>
                <a:effectLst/>
                <a:uLnTx/>
                <a:uFillTx/>
                <a:ea typeface="Arial Unicode MS" pitchFamily="34" charset="-128"/>
                <a:cs typeface="Arial Unicode MS" pitchFamily="34" charset="-128"/>
              </a:rPr>
              <a:t>1</a:t>
            </a:r>
          </a:p>
        </p:txBody>
      </p:sp>
      <p:sp>
        <p:nvSpPr>
          <p:cNvPr id="22" name="Rectangle 21">
            <a:extLst>
              <a:ext uri="{FF2B5EF4-FFF2-40B4-BE49-F238E27FC236}">
                <a16:creationId xmlns:a16="http://schemas.microsoft.com/office/drawing/2014/main" id="{E27E5AA3-A59F-4F55-B477-EED6FBF206A0}"/>
              </a:ext>
            </a:extLst>
          </p:cNvPr>
          <p:cNvSpPr/>
          <p:nvPr/>
        </p:nvSpPr>
        <p:spPr bwMode="gray">
          <a:xfrm>
            <a:off x="3567797" y="2141587"/>
            <a:ext cx="363616" cy="363616"/>
          </a:xfrm>
          <a:prstGeom prst="rect">
            <a:avLst/>
          </a:prstGeom>
          <a:solidFill>
            <a:srgbClr val="F0AB00"/>
          </a:solidFill>
          <a:ln w="6350" algn="ctr">
            <a:noFill/>
            <a:miter lim="800000"/>
            <a:headEnd/>
            <a:tailEnd/>
          </a:ln>
        </p:spPr>
        <p:txBody>
          <a:bodyPr lIns="90000" tIns="72000" rIns="90000" bIns="72000" rtlCol="0" anchor="ctr"/>
          <a:lstStyle/>
          <a:p>
            <a:pPr marL="0" marR="0" lvl="0" indent="0" algn="ctr" defTabSz="91440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a:ln>
                  <a:noFill/>
                </a:ln>
                <a:solidFill>
                  <a:srgbClr val="000000"/>
                </a:solidFill>
                <a:effectLst/>
                <a:uLnTx/>
                <a:uFillTx/>
                <a:ea typeface="Arial Unicode MS" pitchFamily="34" charset="-128"/>
                <a:cs typeface="Arial Unicode MS" pitchFamily="34" charset="-128"/>
              </a:rPr>
              <a:t>2</a:t>
            </a:r>
          </a:p>
        </p:txBody>
      </p:sp>
      <p:sp>
        <p:nvSpPr>
          <p:cNvPr id="23" name="Rectangle 22">
            <a:extLst>
              <a:ext uri="{FF2B5EF4-FFF2-40B4-BE49-F238E27FC236}">
                <a16:creationId xmlns:a16="http://schemas.microsoft.com/office/drawing/2014/main" id="{2BC27AA7-1558-464D-9EA9-A737E94AE572}"/>
              </a:ext>
            </a:extLst>
          </p:cNvPr>
          <p:cNvSpPr/>
          <p:nvPr/>
        </p:nvSpPr>
        <p:spPr bwMode="gray">
          <a:xfrm>
            <a:off x="213714" y="3497432"/>
            <a:ext cx="363616" cy="363616"/>
          </a:xfrm>
          <a:prstGeom prst="rect">
            <a:avLst/>
          </a:prstGeom>
          <a:solidFill>
            <a:srgbClr val="F0AB00"/>
          </a:solidFill>
          <a:ln w="6350" algn="ctr">
            <a:noFill/>
            <a:miter lim="800000"/>
            <a:headEnd/>
            <a:tailEnd/>
          </a:ln>
        </p:spPr>
        <p:txBody>
          <a:bodyPr lIns="90000" tIns="72000" rIns="90000" bIns="72000" rtlCol="0" anchor="ctr"/>
          <a:lstStyle/>
          <a:p>
            <a:pPr marL="0" marR="0" lvl="0" indent="0" algn="ctr" defTabSz="91440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a:ln>
                  <a:noFill/>
                </a:ln>
                <a:solidFill>
                  <a:srgbClr val="000000"/>
                </a:solidFill>
                <a:effectLst/>
                <a:uLnTx/>
                <a:uFillTx/>
                <a:ea typeface="Arial Unicode MS" pitchFamily="34" charset="-128"/>
                <a:cs typeface="Arial Unicode MS" pitchFamily="34" charset="-128"/>
              </a:rPr>
              <a:t>3</a:t>
            </a:r>
          </a:p>
        </p:txBody>
      </p:sp>
      <p:pic>
        <p:nvPicPr>
          <p:cNvPr id="24" name="Picture 23">
            <a:extLst>
              <a:ext uri="{FF2B5EF4-FFF2-40B4-BE49-F238E27FC236}">
                <a16:creationId xmlns:a16="http://schemas.microsoft.com/office/drawing/2014/main" id="{D5E7CF5A-BD09-44F6-ADF3-0EBF5DA93E6B}"/>
              </a:ext>
            </a:extLst>
          </p:cNvPr>
          <p:cNvPicPr>
            <a:picLocks noChangeAspect="1"/>
          </p:cNvPicPr>
          <p:nvPr/>
        </p:nvPicPr>
        <p:blipFill rotWithShape="1">
          <a:blip r:embed="rId2"/>
          <a:srcRect l="1272" t="4553"/>
          <a:stretch/>
        </p:blipFill>
        <p:spPr>
          <a:xfrm>
            <a:off x="339548" y="1921307"/>
            <a:ext cx="2594113" cy="859621"/>
          </a:xfrm>
          <a:prstGeom prst="rect">
            <a:avLst/>
          </a:prstGeom>
        </p:spPr>
      </p:pic>
      <p:cxnSp>
        <p:nvCxnSpPr>
          <p:cNvPr id="25" name="Straight Arrow Connector 24">
            <a:extLst>
              <a:ext uri="{FF2B5EF4-FFF2-40B4-BE49-F238E27FC236}">
                <a16:creationId xmlns:a16="http://schemas.microsoft.com/office/drawing/2014/main" id="{DFCA8EED-1466-47CC-87DF-AAB36B360EE1}"/>
              </a:ext>
            </a:extLst>
          </p:cNvPr>
          <p:cNvCxnSpPr/>
          <p:nvPr/>
        </p:nvCxnSpPr>
        <p:spPr>
          <a:xfrm>
            <a:off x="2927712" y="2315663"/>
            <a:ext cx="576000" cy="0"/>
          </a:xfrm>
          <a:prstGeom prst="straightConnector1">
            <a:avLst/>
          </a:prstGeom>
          <a:noFill/>
          <a:ln w="38100" cap="flat" cmpd="sng" algn="ctr">
            <a:solidFill>
              <a:srgbClr val="000000"/>
            </a:solidFill>
            <a:prstDash val="solid"/>
            <a:round/>
            <a:headEnd type="arrow" w="med" len="med"/>
            <a:tailEnd type="arrow" w="med" len="med"/>
          </a:ln>
          <a:effectLst/>
        </p:spPr>
      </p:cxnSp>
      <p:pic>
        <p:nvPicPr>
          <p:cNvPr id="26" name="Picture 25">
            <a:extLst>
              <a:ext uri="{FF2B5EF4-FFF2-40B4-BE49-F238E27FC236}">
                <a16:creationId xmlns:a16="http://schemas.microsoft.com/office/drawing/2014/main" id="{2A029C8C-B92B-4C35-A3BF-5F73DA7889EF}"/>
              </a:ext>
            </a:extLst>
          </p:cNvPr>
          <p:cNvPicPr>
            <a:picLocks noChangeAspect="1"/>
          </p:cNvPicPr>
          <p:nvPr/>
        </p:nvPicPr>
        <p:blipFill rotWithShape="1">
          <a:blip r:embed="rId3">
            <a:extLst>
              <a:ext uri="{28A0092B-C50C-407E-A947-70E740481C1C}">
                <a14:useLocalDpi xmlns:a14="http://schemas.microsoft.com/office/drawing/2010/main" val="0"/>
              </a:ext>
            </a:extLst>
          </a:blip>
          <a:srcRect b="69565"/>
          <a:stretch/>
        </p:blipFill>
        <p:spPr>
          <a:xfrm>
            <a:off x="8491979" y="3581170"/>
            <a:ext cx="2895600" cy="884669"/>
          </a:xfrm>
          <a:prstGeom prst="rect">
            <a:avLst/>
          </a:prstGeom>
        </p:spPr>
      </p:pic>
      <p:sp>
        <p:nvSpPr>
          <p:cNvPr id="27" name="Rectangle 26">
            <a:extLst>
              <a:ext uri="{FF2B5EF4-FFF2-40B4-BE49-F238E27FC236}">
                <a16:creationId xmlns:a16="http://schemas.microsoft.com/office/drawing/2014/main" id="{208AD308-974D-43C2-9BEC-0D64FA7A4F7B}"/>
              </a:ext>
            </a:extLst>
          </p:cNvPr>
          <p:cNvSpPr/>
          <p:nvPr/>
        </p:nvSpPr>
        <p:spPr>
          <a:xfrm>
            <a:off x="577331" y="3417256"/>
            <a:ext cx="7246862" cy="51908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For </a:t>
            </a:r>
            <a:r>
              <a:rPr kumimoji="0" lang="en-US" sz="1400" b="1" i="1" u="none" strike="noStrike" kern="0" cap="none" spc="0" normalizeH="0" baseline="0" noProof="0">
                <a:ln>
                  <a:noFill/>
                </a:ln>
                <a:solidFill>
                  <a:srgbClr val="000000"/>
                </a:solidFill>
                <a:effectLst/>
                <a:uLnTx/>
                <a:uFillTx/>
                <a:ea typeface="+mn-ea"/>
                <a:cs typeface="+mn-cs"/>
              </a:rPr>
              <a:t>Ariba Network Contracts and Sourcing </a:t>
            </a:r>
            <a:r>
              <a:rPr kumimoji="0" lang="en-US" sz="1400" b="0" i="0" u="none" strike="noStrike" kern="0" cap="none" spc="0" normalizeH="0" baseline="0" noProof="0">
                <a:ln>
                  <a:noFill/>
                </a:ln>
                <a:solidFill>
                  <a:srgbClr val="000000"/>
                </a:solidFill>
                <a:effectLst/>
                <a:uLnTx/>
                <a:uFillTx/>
                <a:ea typeface="+mn-ea"/>
                <a:cs typeface="+mn-cs"/>
              </a:rPr>
              <a:t>your log in page will have the tabs as</a:t>
            </a:r>
            <a:r>
              <a:rPr lang="en-US" sz="1400" kern="0">
                <a:solidFill>
                  <a:srgbClr val="000000"/>
                </a:solidFill>
              </a:rPr>
              <a:t> illustrated in the image to the right</a:t>
            </a:r>
            <a:endParaRPr kumimoji="0" lang="en-US" sz="1400" b="0" i="0" u="none" strike="noStrike" kern="0" cap="none" spc="0" normalizeH="0" baseline="0" noProof="0">
              <a:ln>
                <a:noFill/>
              </a:ln>
              <a:solidFill>
                <a:srgbClr val="000000"/>
              </a:solidFill>
              <a:effectLst/>
              <a:uLnTx/>
              <a:uFillTx/>
              <a:ea typeface="+mn-ea"/>
              <a:cs typeface="+mn-cs"/>
            </a:endParaRPr>
          </a:p>
        </p:txBody>
      </p:sp>
      <p:cxnSp>
        <p:nvCxnSpPr>
          <p:cNvPr id="28" name="Straight Connector 27">
            <a:extLst>
              <a:ext uri="{FF2B5EF4-FFF2-40B4-BE49-F238E27FC236}">
                <a16:creationId xmlns:a16="http://schemas.microsoft.com/office/drawing/2014/main" id="{C38D7D30-D293-4B80-8DE8-CAD8F03CA32A}"/>
              </a:ext>
            </a:extLst>
          </p:cNvPr>
          <p:cNvCxnSpPr/>
          <p:nvPr/>
        </p:nvCxnSpPr>
        <p:spPr>
          <a:xfrm flipV="1">
            <a:off x="184851" y="3154676"/>
            <a:ext cx="11880000" cy="29817"/>
          </a:xfrm>
          <a:prstGeom prst="line">
            <a:avLst/>
          </a:prstGeom>
          <a:noFill/>
          <a:ln w="10000" cap="flat" cmpd="sng" algn="ctr">
            <a:solidFill>
              <a:srgbClr val="000000"/>
            </a:solidFill>
            <a:prstDash val="dash"/>
          </a:ln>
          <a:effectLst/>
        </p:spPr>
      </p:cxnSp>
      <p:sp>
        <p:nvSpPr>
          <p:cNvPr id="29" name="Rectangle 28">
            <a:extLst>
              <a:ext uri="{FF2B5EF4-FFF2-40B4-BE49-F238E27FC236}">
                <a16:creationId xmlns:a16="http://schemas.microsoft.com/office/drawing/2014/main" id="{43C47806-6E9D-4749-B365-15D41F52FE06}"/>
              </a:ext>
            </a:extLst>
          </p:cNvPr>
          <p:cNvSpPr/>
          <p:nvPr/>
        </p:nvSpPr>
        <p:spPr bwMode="gray">
          <a:xfrm>
            <a:off x="213714" y="4649560"/>
            <a:ext cx="363616" cy="363616"/>
          </a:xfrm>
          <a:prstGeom prst="rect">
            <a:avLst/>
          </a:prstGeom>
          <a:solidFill>
            <a:srgbClr val="F0AB00"/>
          </a:solidFill>
          <a:ln w="6350" algn="ctr">
            <a:noFill/>
            <a:miter lim="800000"/>
            <a:headEnd/>
            <a:tailEnd/>
          </a:ln>
        </p:spPr>
        <p:txBody>
          <a:bodyPr lIns="90000" tIns="72000" rIns="90000" bIns="72000" rtlCol="0" anchor="ctr"/>
          <a:lstStyle/>
          <a:p>
            <a:pPr marL="0" marR="0" lvl="0" indent="0" algn="ctr" defTabSz="91440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a:ln>
                  <a:noFill/>
                </a:ln>
                <a:solidFill>
                  <a:srgbClr val="000000"/>
                </a:solidFill>
                <a:effectLst/>
                <a:uLnTx/>
                <a:uFillTx/>
                <a:ea typeface="Arial Unicode MS" pitchFamily="34" charset="-128"/>
                <a:cs typeface="Arial Unicode MS" pitchFamily="34" charset="-128"/>
              </a:rPr>
              <a:t>4</a:t>
            </a:r>
          </a:p>
        </p:txBody>
      </p:sp>
      <p:sp>
        <p:nvSpPr>
          <p:cNvPr id="30" name="Rectangle 29">
            <a:extLst>
              <a:ext uri="{FF2B5EF4-FFF2-40B4-BE49-F238E27FC236}">
                <a16:creationId xmlns:a16="http://schemas.microsoft.com/office/drawing/2014/main" id="{C7806CAD-3BFA-4858-83EB-54CF142FDD49}"/>
              </a:ext>
            </a:extLst>
          </p:cNvPr>
          <p:cNvSpPr/>
          <p:nvPr/>
        </p:nvSpPr>
        <p:spPr>
          <a:xfrm>
            <a:off x="684148" y="4525223"/>
            <a:ext cx="3511865" cy="7386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For </a:t>
            </a:r>
            <a:r>
              <a:rPr kumimoji="0" lang="en-US" sz="1400" b="1" i="1" u="none" strike="noStrike" kern="0" cap="none" spc="0" normalizeH="0" baseline="0" noProof="0">
                <a:ln>
                  <a:noFill/>
                </a:ln>
                <a:solidFill>
                  <a:srgbClr val="000000"/>
                </a:solidFill>
                <a:effectLst/>
                <a:uLnTx/>
                <a:uFillTx/>
                <a:ea typeface="+mn-ea"/>
                <a:cs typeface="+mn-cs"/>
              </a:rPr>
              <a:t>Ariba Network Buying and Invoicing</a:t>
            </a:r>
            <a:r>
              <a:rPr kumimoji="0" lang="en-US" sz="1400" b="0" i="0" u="none" strike="noStrike" kern="0" cap="none" spc="0" normalizeH="0" baseline="0" noProof="0">
                <a:ln>
                  <a:noFill/>
                </a:ln>
                <a:solidFill>
                  <a:srgbClr val="000000"/>
                </a:solidFill>
                <a:effectLst/>
                <a:uLnTx/>
                <a:uFillTx/>
                <a:ea typeface="+mn-ea"/>
                <a:cs typeface="+mn-cs"/>
              </a:rPr>
              <a:t> your log in page will have the tabs as illustrated in the image to the right</a:t>
            </a:r>
          </a:p>
        </p:txBody>
      </p:sp>
      <p:pic>
        <p:nvPicPr>
          <p:cNvPr id="31" name="Picture 30">
            <a:extLst>
              <a:ext uri="{FF2B5EF4-FFF2-40B4-BE49-F238E27FC236}">
                <a16:creationId xmlns:a16="http://schemas.microsoft.com/office/drawing/2014/main" id="{812A1A97-4A73-49BE-9BE7-67941313343C}"/>
              </a:ext>
            </a:extLst>
          </p:cNvPr>
          <p:cNvPicPr>
            <a:picLocks noChangeAspect="1"/>
          </p:cNvPicPr>
          <p:nvPr/>
        </p:nvPicPr>
        <p:blipFill rotWithShape="1">
          <a:blip r:embed="rId4">
            <a:extLst>
              <a:ext uri="{28A0092B-C50C-407E-A947-70E740481C1C}">
                <a14:useLocalDpi xmlns:a14="http://schemas.microsoft.com/office/drawing/2010/main" val="0"/>
              </a:ext>
            </a:extLst>
          </a:blip>
          <a:srcRect t="1464" b="69142"/>
          <a:stretch/>
        </p:blipFill>
        <p:spPr>
          <a:xfrm>
            <a:off x="4284643" y="4530419"/>
            <a:ext cx="7102936" cy="1411763"/>
          </a:xfrm>
          <a:prstGeom prst="rect">
            <a:avLst/>
          </a:prstGeom>
        </p:spPr>
      </p:pic>
      <p:sp>
        <p:nvSpPr>
          <p:cNvPr id="16" name="Action Button: Home 15">
            <a:hlinkClick r:id="rId5"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671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DE8932-FAF9-4A16-B70C-4C6497B9B8A1}"/>
              </a:ext>
            </a:extLst>
          </p:cNvPr>
          <p:cNvSpPr/>
          <p:nvPr/>
        </p:nvSpPr>
        <p:spPr>
          <a:xfrm>
            <a:off x="335360" y="1268761"/>
            <a:ext cx="11665296" cy="504056"/>
          </a:xfrm>
          <a:prstGeom prst="roundRect">
            <a:avLst>
              <a:gd name="adj" fmla="val 11069"/>
            </a:avLst>
          </a:prstGeom>
          <a:solidFill>
            <a:srgbClr val="002060"/>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2400" b="1" i="0" u="none" strike="noStrike" kern="0" cap="none" spc="0" normalizeH="0" baseline="0" noProof="0">
                <a:ln>
                  <a:noFill/>
                </a:ln>
                <a:solidFill>
                  <a:prstClr val="white"/>
                </a:solidFill>
                <a:effectLst/>
                <a:uLnTx/>
                <a:uFillTx/>
                <a:latin typeface="+mj-lt"/>
                <a:ea typeface="+mn-ea"/>
                <a:cs typeface="Arial" panose="020B0604020202020204" pitchFamily="34" charset="0"/>
              </a:rPr>
              <a:t>I cannot log into Ariba Network</a:t>
            </a:r>
          </a:p>
        </p:txBody>
      </p:sp>
      <p:sp>
        <p:nvSpPr>
          <p:cNvPr id="6" name="Rectangle: Rounded Corners 5">
            <a:extLst>
              <a:ext uri="{FF2B5EF4-FFF2-40B4-BE49-F238E27FC236}">
                <a16:creationId xmlns:a16="http://schemas.microsoft.com/office/drawing/2014/main" id="{E64D4F74-C391-4D44-9973-7BAB77F0149E}"/>
              </a:ext>
            </a:extLst>
          </p:cNvPr>
          <p:cNvSpPr/>
          <p:nvPr/>
        </p:nvSpPr>
        <p:spPr>
          <a:xfrm>
            <a:off x="4439818" y="2027480"/>
            <a:ext cx="2988000" cy="684000"/>
          </a:xfrm>
          <a:prstGeom prst="roundRect">
            <a:avLst>
              <a:gd name="adj" fmla="val 11069"/>
            </a:avLst>
          </a:prstGeom>
          <a:solidFill>
            <a:srgbClr val="989B9C"/>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2. Training</a:t>
            </a:r>
          </a:p>
        </p:txBody>
      </p:sp>
      <p:sp>
        <p:nvSpPr>
          <p:cNvPr id="7" name="Rectangle: Rounded Corners 6">
            <a:extLst>
              <a:ext uri="{FF2B5EF4-FFF2-40B4-BE49-F238E27FC236}">
                <a16:creationId xmlns:a16="http://schemas.microsoft.com/office/drawing/2014/main" id="{72168EB0-EA96-4258-8D0A-ED7DBC227173}"/>
              </a:ext>
            </a:extLst>
          </p:cNvPr>
          <p:cNvSpPr/>
          <p:nvPr/>
        </p:nvSpPr>
        <p:spPr>
          <a:xfrm>
            <a:off x="335360" y="2027480"/>
            <a:ext cx="3960000" cy="684000"/>
          </a:xfrm>
          <a:prstGeom prst="roundRect">
            <a:avLst>
              <a:gd name="adj" fmla="val 11069"/>
            </a:avLst>
          </a:prstGeom>
          <a:solidFill>
            <a:srgbClr val="989B9C"/>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1. Username &amp; Password</a:t>
            </a:r>
          </a:p>
        </p:txBody>
      </p:sp>
      <p:sp>
        <p:nvSpPr>
          <p:cNvPr id="8" name="Rectangle: Rounded Corners 7">
            <a:extLst>
              <a:ext uri="{FF2B5EF4-FFF2-40B4-BE49-F238E27FC236}">
                <a16:creationId xmlns:a16="http://schemas.microsoft.com/office/drawing/2014/main" id="{12A8F41F-1D47-4D1E-8B0E-8D1D3F76C42C}"/>
              </a:ext>
            </a:extLst>
          </p:cNvPr>
          <p:cNvSpPr/>
          <p:nvPr/>
        </p:nvSpPr>
        <p:spPr>
          <a:xfrm>
            <a:off x="7680656" y="2027480"/>
            <a:ext cx="4320000" cy="684000"/>
          </a:xfrm>
          <a:prstGeom prst="roundRect">
            <a:avLst>
              <a:gd name="adj" fmla="val 11069"/>
            </a:avLst>
          </a:prstGeom>
          <a:solidFill>
            <a:srgbClr val="989B9C"/>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3. Internet Connection And Browser Issues</a:t>
            </a:r>
          </a:p>
        </p:txBody>
      </p:sp>
      <p:sp>
        <p:nvSpPr>
          <p:cNvPr id="9" name="Rectangle: Rounded Corners 8">
            <a:extLst>
              <a:ext uri="{FF2B5EF4-FFF2-40B4-BE49-F238E27FC236}">
                <a16:creationId xmlns:a16="http://schemas.microsoft.com/office/drawing/2014/main" id="{BE9FD93A-4963-4D4B-A63D-91DD8A083BDC}"/>
              </a:ext>
            </a:extLst>
          </p:cNvPr>
          <p:cNvSpPr/>
          <p:nvPr/>
        </p:nvSpPr>
        <p:spPr>
          <a:xfrm>
            <a:off x="4439816" y="2785097"/>
            <a:ext cx="2988000" cy="68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am not trained on the Ariba Network and do not know how to use it</a:t>
            </a:r>
          </a:p>
        </p:txBody>
      </p:sp>
      <p:sp>
        <p:nvSpPr>
          <p:cNvPr id="10" name="Rectangle: Rounded Corners 9">
            <a:extLst>
              <a:ext uri="{FF2B5EF4-FFF2-40B4-BE49-F238E27FC236}">
                <a16:creationId xmlns:a16="http://schemas.microsoft.com/office/drawing/2014/main" id="{0C34AA26-914E-43E7-8207-1D7B30D0B9A2}"/>
              </a:ext>
            </a:extLst>
          </p:cNvPr>
          <p:cNvSpPr/>
          <p:nvPr/>
        </p:nvSpPr>
        <p:spPr>
          <a:xfrm>
            <a:off x="335359" y="2785097"/>
            <a:ext cx="1908000" cy="68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have forgotten my login details and I cannot log in</a:t>
            </a:r>
          </a:p>
        </p:txBody>
      </p:sp>
      <p:sp>
        <p:nvSpPr>
          <p:cNvPr id="11" name="Rectangle: Rounded Corners 10">
            <a:extLst>
              <a:ext uri="{FF2B5EF4-FFF2-40B4-BE49-F238E27FC236}">
                <a16:creationId xmlns:a16="http://schemas.microsoft.com/office/drawing/2014/main" id="{FFDBAFF7-8997-47DC-8592-1D6A8EE513A7}"/>
              </a:ext>
            </a:extLst>
          </p:cNvPr>
          <p:cNvSpPr/>
          <p:nvPr/>
        </p:nvSpPr>
        <p:spPr>
          <a:xfrm>
            <a:off x="7680656" y="2785097"/>
            <a:ext cx="1944000" cy="68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0" i="0" u="none" strike="noStrike" kern="0" cap="none" spc="0" normalizeH="0" baseline="0" noProof="0">
                <a:ln>
                  <a:noFill/>
                </a:ln>
                <a:solidFill>
                  <a:prstClr val="black"/>
                </a:solidFill>
                <a:effectLst/>
                <a:uLnTx/>
                <a:uFillTx/>
                <a:latin typeface="+mj-lt"/>
                <a:ea typeface="+mn-ea"/>
                <a:cs typeface="Arial" panose="020B0604020202020204" pitchFamily="34" charset="0"/>
              </a:rPr>
              <a:t>I cannot access the internet</a:t>
            </a:r>
          </a:p>
        </p:txBody>
      </p:sp>
      <p:sp>
        <p:nvSpPr>
          <p:cNvPr id="12" name="Rectangle: Rounded Corners 11">
            <a:extLst>
              <a:ext uri="{FF2B5EF4-FFF2-40B4-BE49-F238E27FC236}">
                <a16:creationId xmlns:a16="http://schemas.microsoft.com/office/drawing/2014/main" id="{69567E5B-5E73-482E-A8BC-2D334564A086}"/>
              </a:ext>
            </a:extLst>
          </p:cNvPr>
          <p:cNvSpPr/>
          <p:nvPr/>
        </p:nvSpPr>
        <p:spPr>
          <a:xfrm>
            <a:off x="2351584" y="2785097"/>
            <a:ext cx="1908000" cy="68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cannot remember my Ariba Network ID (ANID) </a:t>
            </a:r>
          </a:p>
        </p:txBody>
      </p:sp>
      <p:sp>
        <p:nvSpPr>
          <p:cNvPr id="13" name="Rectangle: Rounded Corners 12">
            <a:extLst>
              <a:ext uri="{FF2B5EF4-FFF2-40B4-BE49-F238E27FC236}">
                <a16:creationId xmlns:a16="http://schemas.microsoft.com/office/drawing/2014/main" id="{2E82169C-03F8-48AF-9C93-A2375975CA32}"/>
              </a:ext>
            </a:extLst>
          </p:cNvPr>
          <p:cNvSpPr/>
          <p:nvPr/>
        </p:nvSpPr>
        <p:spPr>
          <a:xfrm>
            <a:off x="9762066" y="2803097"/>
            <a:ext cx="2182268" cy="648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0" i="0" u="none" strike="noStrike" kern="0" cap="none" spc="0" normalizeH="0" baseline="0" noProof="0">
                <a:ln>
                  <a:noFill/>
                </a:ln>
                <a:solidFill>
                  <a:prstClr val="black"/>
                </a:solidFill>
                <a:effectLst/>
                <a:uLnTx/>
                <a:uFillTx/>
                <a:latin typeface="+mj-lt"/>
                <a:ea typeface="+mn-ea"/>
                <a:cs typeface="Arial" panose="020B0604020202020204" pitchFamily="34" charset="0"/>
              </a:rPr>
              <a:t>My internet browser does not want to open the Ariba Network</a:t>
            </a:r>
          </a:p>
        </p:txBody>
      </p:sp>
      <p:sp>
        <p:nvSpPr>
          <p:cNvPr id="14" name="Rectangle: Rounded Corners 13">
            <a:extLst>
              <a:ext uri="{FF2B5EF4-FFF2-40B4-BE49-F238E27FC236}">
                <a16:creationId xmlns:a16="http://schemas.microsoft.com/office/drawing/2014/main" id="{C2CB833E-4860-4DE7-A270-E059F692A349}"/>
              </a:ext>
            </a:extLst>
          </p:cNvPr>
          <p:cNvSpPr/>
          <p:nvPr/>
        </p:nvSpPr>
        <p:spPr>
          <a:xfrm>
            <a:off x="4448527" y="3546535"/>
            <a:ext cx="2988000" cy="684000"/>
          </a:xfrm>
          <a:prstGeom prst="roundRect">
            <a:avLst>
              <a:gd name="adj" fmla="val 11069"/>
            </a:avLst>
          </a:prstGeom>
          <a:solidFill>
            <a:srgbClr val="E7E6E6"/>
          </a:solid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Book for SAP Ariba  training using the booking links. </a:t>
            </a:r>
            <a:r>
              <a:rPr kumimoji="0" lang="en-ZA" sz="1100" b="1" i="0" u="none" strike="noStrike" kern="0" cap="none" spc="0" normalizeH="0" baseline="0" noProof="0">
                <a:ln>
                  <a:noFill/>
                </a:ln>
                <a:solidFill>
                  <a:prstClr val="black"/>
                </a:solidFill>
                <a:effectLst/>
                <a:uLnTx/>
                <a:uFillTx/>
                <a:latin typeface="+mj-lt"/>
                <a:ea typeface="+mn-ea"/>
                <a:cs typeface="Arial" panose="020B0604020202020204" pitchFamily="34" charset="0"/>
              </a:rPr>
              <a:t>See slide 21</a:t>
            </a:r>
          </a:p>
        </p:txBody>
      </p:sp>
      <p:sp>
        <p:nvSpPr>
          <p:cNvPr id="15" name="Rectangle: Rounded Corners 14">
            <a:extLst>
              <a:ext uri="{FF2B5EF4-FFF2-40B4-BE49-F238E27FC236}">
                <a16:creationId xmlns:a16="http://schemas.microsoft.com/office/drawing/2014/main" id="{AEF7367B-FD8C-41DE-91AA-1AC43B4B2846}"/>
              </a:ext>
            </a:extLst>
          </p:cNvPr>
          <p:cNvSpPr/>
          <p:nvPr/>
        </p:nvSpPr>
        <p:spPr>
          <a:xfrm>
            <a:off x="335359" y="3546535"/>
            <a:ext cx="1908000" cy="684000"/>
          </a:xfrm>
          <a:prstGeom prst="roundRect">
            <a:avLst>
              <a:gd name="adj" fmla="val 11069"/>
            </a:avLst>
          </a:prstGeom>
          <a:solidFill>
            <a:srgbClr val="E7E6E6"/>
          </a:solid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Click having trouble logging in or forgot username or password on the login page</a:t>
            </a:r>
          </a:p>
        </p:txBody>
      </p:sp>
      <p:sp>
        <p:nvSpPr>
          <p:cNvPr id="16" name="Rectangle: Rounded Corners 15">
            <a:extLst>
              <a:ext uri="{FF2B5EF4-FFF2-40B4-BE49-F238E27FC236}">
                <a16:creationId xmlns:a16="http://schemas.microsoft.com/office/drawing/2014/main" id="{C68D6D10-D3B8-4758-AFF7-4044DA618179}"/>
              </a:ext>
            </a:extLst>
          </p:cNvPr>
          <p:cNvSpPr/>
          <p:nvPr/>
        </p:nvSpPr>
        <p:spPr>
          <a:xfrm>
            <a:off x="7680656" y="3564535"/>
            <a:ext cx="1944000" cy="648000"/>
          </a:xfrm>
          <a:prstGeom prst="roundRect">
            <a:avLst>
              <a:gd name="adj" fmla="val 11069"/>
            </a:avLst>
          </a:prstGeom>
          <a:solidFill>
            <a:srgbClr val="E7E6E6"/>
          </a:solid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0" i="0" u="none" strike="noStrike" kern="0" cap="none" spc="0" normalizeH="0" baseline="0" noProof="0">
                <a:ln>
                  <a:noFill/>
                </a:ln>
                <a:solidFill>
                  <a:prstClr val="black"/>
                </a:solidFill>
                <a:effectLst/>
                <a:uLnTx/>
                <a:uFillTx/>
                <a:latin typeface="+mj-lt"/>
                <a:ea typeface="+mn-ea"/>
                <a:cs typeface="Arial" panose="020B0604020202020204" pitchFamily="34" charset="0"/>
              </a:rPr>
              <a:t>Call your local IT support</a:t>
            </a:r>
          </a:p>
        </p:txBody>
      </p:sp>
      <p:sp>
        <p:nvSpPr>
          <p:cNvPr id="17" name="Rectangle: Rounded Corners 16">
            <a:extLst>
              <a:ext uri="{FF2B5EF4-FFF2-40B4-BE49-F238E27FC236}">
                <a16:creationId xmlns:a16="http://schemas.microsoft.com/office/drawing/2014/main" id="{1682ED8C-07DC-469B-B0AD-8094A3E725CB}"/>
              </a:ext>
            </a:extLst>
          </p:cNvPr>
          <p:cNvSpPr/>
          <p:nvPr/>
        </p:nvSpPr>
        <p:spPr>
          <a:xfrm>
            <a:off x="2351584" y="3546535"/>
            <a:ext cx="1908000" cy="684000"/>
          </a:xfrm>
          <a:prstGeom prst="roundRect">
            <a:avLst>
              <a:gd name="adj" fmla="val 11069"/>
            </a:avLst>
          </a:prstGeom>
          <a:solidFill>
            <a:srgbClr val="E7E6E6"/>
          </a:solid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Your ANID is not required to login. The ANID is located under Company Settings</a:t>
            </a:r>
          </a:p>
        </p:txBody>
      </p:sp>
      <p:sp>
        <p:nvSpPr>
          <p:cNvPr id="18" name="Rectangle: Rounded Corners 17">
            <a:extLst>
              <a:ext uri="{FF2B5EF4-FFF2-40B4-BE49-F238E27FC236}">
                <a16:creationId xmlns:a16="http://schemas.microsoft.com/office/drawing/2014/main" id="{5FE8830F-3C85-4D46-9B90-EF808DEA9C3D}"/>
              </a:ext>
            </a:extLst>
          </p:cNvPr>
          <p:cNvSpPr/>
          <p:nvPr/>
        </p:nvSpPr>
        <p:spPr>
          <a:xfrm>
            <a:off x="9762066" y="3564535"/>
            <a:ext cx="2182268" cy="648000"/>
          </a:xfrm>
          <a:prstGeom prst="roundRect">
            <a:avLst>
              <a:gd name="adj" fmla="val 11069"/>
            </a:avLst>
          </a:prstGeom>
          <a:solidFill>
            <a:srgbClr val="E7E6E6"/>
          </a:solid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0" i="0" u="none" strike="noStrike" kern="0" cap="none" spc="0" normalizeH="0" baseline="0" noProof="0">
                <a:ln>
                  <a:noFill/>
                </a:ln>
                <a:solidFill>
                  <a:prstClr val="black"/>
                </a:solidFill>
                <a:effectLst/>
                <a:uLnTx/>
                <a:uFillTx/>
                <a:latin typeface="+mj-lt"/>
                <a:ea typeface="+mn-ea"/>
                <a:cs typeface="Arial" panose="020B0604020202020204" pitchFamily="34" charset="0"/>
              </a:rPr>
              <a:t>Call your local IT support</a:t>
            </a:r>
          </a:p>
        </p:txBody>
      </p:sp>
      <p:sp>
        <p:nvSpPr>
          <p:cNvPr id="20" name="Action Button: Home 19">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331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DE8932-FAF9-4A16-B70C-4C6497B9B8A1}"/>
              </a:ext>
            </a:extLst>
          </p:cNvPr>
          <p:cNvSpPr/>
          <p:nvPr/>
        </p:nvSpPr>
        <p:spPr>
          <a:xfrm>
            <a:off x="119336" y="980728"/>
            <a:ext cx="11952008" cy="504001"/>
          </a:xfrm>
          <a:prstGeom prst="roundRect">
            <a:avLst>
              <a:gd name="adj" fmla="val 11069"/>
            </a:avLst>
          </a:prstGeom>
          <a:solidFill>
            <a:srgbClr val="002060"/>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2400" b="1" i="0" u="none" strike="noStrike" kern="0" cap="none" spc="0" normalizeH="0" baseline="0" noProof="0">
                <a:ln>
                  <a:noFill/>
                </a:ln>
                <a:solidFill>
                  <a:prstClr val="white"/>
                </a:solidFill>
                <a:effectLst/>
                <a:uLnTx/>
                <a:uFillTx/>
                <a:latin typeface="+mj-lt"/>
                <a:ea typeface="+mn-ea"/>
                <a:cs typeface="Arial" panose="020B0604020202020204" pitchFamily="34" charset="0"/>
              </a:rPr>
              <a:t>I am logged into Ariba Network</a:t>
            </a:r>
          </a:p>
        </p:txBody>
      </p:sp>
      <p:sp>
        <p:nvSpPr>
          <p:cNvPr id="19" name="Rectangle: Rounded Corners 18">
            <a:extLst>
              <a:ext uri="{FF2B5EF4-FFF2-40B4-BE49-F238E27FC236}">
                <a16:creationId xmlns:a16="http://schemas.microsoft.com/office/drawing/2014/main" id="{4C37F007-FF89-4777-8D29-729F89F91959}"/>
              </a:ext>
            </a:extLst>
          </p:cNvPr>
          <p:cNvSpPr/>
          <p:nvPr/>
        </p:nvSpPr>
        <p:spPr>
          <a:xfrm>
            <a:off x="117110" y="1553466"/>
            <a:ext cx="6480000"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1. Orders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(Purchase Orders &amp; Change Orders)</a:t>
            </a:r>
          </a:p>
        </p:txBody>
      </p:sp>
      <p:sp>
        <p:nvSpPr>
          <p:cNvPr id="20" name="Rectangle: Rounded Corners 19">
            <a:extLst>
              <a:ext uri="{FF2B5EF4-FFF2-40B4-BE49-F238E27FC236}">
                <a16:creationId xmlns:a16="http://schemas.microsoft.com/office/drawing/2014/main" id="{28006FBF-AA9E-48F4-94D7-509737E40F50}"/>
              </a:ext>
            </a:extLst>
          </p:cNvPr>
          <p:cNvSpPr/>
          <p:nvPr/>
        </p:nvSpPr>
        <p:spPr>
          <a:xfrm>
            <a:off x="6672064" y="1547290"/>
            <a:ext cx="5421927"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2. Receipts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(Goods Receipt &amp; Service Sheets)</a:t>
            </a:r>
          </a:p>
        </p:txBody>
      </p:sp>
      <p:sp>
        <p:nvSpPr>
          <p:cNvPr id="21" name="Rectangle: Rounded Corners 20">
            <a:extLst>
              <a:ext uri="{FF2B5EF4-FFF2-40B4-BE49-F238E27FC236}">
                <a16:creationId xmlns:a16="http://schemas.microsoft.com/office/drawing/2014/main" id="{443B6804-8330-4484-84C7-29F19704D2ED}"/>
              </a:ext>
            </a:extLst>
          </p:cNvPr>
          <p:cNvSpPr/>
          <p:nvPr/>
        </p:nvSpPr>
        <p:spPr>
          <a:xfrm>
            <a:off x="119336" y="2132936"/>
            <a:ext cx="1260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cannot find a PO / Change Order in my ‘Inbox’</a:t>
            </a:r>
          </a:p>
        </p:txBody>
      </p:sp>
      <p:sp>
        <p:nvSpPr>
          <p:cNvPr id="22" name="Rectangle: Rounded Corners 21">
            <a:extLst>
              <a:ext uri="{FF2B5EF4-FFF2-40B4-BE49-F238E27FC236}">
                <a16:creationId xmlns:a16="http://schemas.microsoft.com/office/drawing/2014/main" id="{E8844F2F-F4CC-479F-AEDA-960EF358F0E1}"/>
              </a:ext>
            </a:extLst>
          </p:cNvPr>
          <p:cNvSpPr/>
          <p:nvPr/>
        </p:nvSpPr>
        <p:spPr>
          <a:xfrm>
            <a:off x="1451624" y="2132936"/>
            <a:ext cx="1260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The value / delivery date etc. on my PO is incorrect</a:t>
            </a:r>
          </a:p>
        </p:txBody>
      </p:sp>
      <p:sp>
        <p:nvSpPr>
          <p:cNvPr id="23" name="Rectangle: Rounded Corners 22">
            <a:extLst>
              <a:ext uri="{FF2B5EF4-FFF2-40B4-BE49-F238E27FC236}">
                <a16:creationId xmlns:a16="http://schemas.microsoft.com/office/drawing/2014/main" id="{D7F66F50-97F4-4EBC-A9F8-6418431D5214}"/>
              </a:ext>
            </a:extLst>
          </p:cNvPr>
          <p:cNvSpPr/>
          <p:nvPr/>
        </p:nvSpPr>
        <p:spPr>
          <a:xfrm>
            <a:off x="2747768" y="2132936"/>
            <a:ext cx="1260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get an error message when I try to submit a document</a:t>
            </a:r>
          </a:p>
        </p:txBody>
      </p:sp>
      <p:sp>
        <p:nvSpPr>
          <p:cNvPr id="24" name="Rectangle: Rounded Corners 23">
            <a:extLst>
              <a:ext uri="{FF2B5EF4-FFF2-40B4-BE49-F238E27FC236}">
                <a16:creationId xmlns:a16="http://schemas.microsoft.com/office/drawing/2014/main" id="{BFCE669D-7DB1-4349-B035-E0E424544D4E}"/>
              </a:ext>
            </a:extLst>
          </p:cNvPr>
          <p:cNvSpPr/>
          <p:nvPr/>
        </p:nvSpPr>
        <p:spPr>
          <a:xfrm>
            <a:off x="4043912" y="2132936"/>
            <a:ext cx="1260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I am waiting for a Change Order</a:t>
            </a:r>
          </a:p>
        </p:txBody>
      </p:sp>
      <p:sp>
        <p:nvSpPr>
          <p:cNvPr id="25" name="Rectangle: Rounded Corners 24">
            <a:extLst>
              <a:ext uri="{FF2B5EF4-FFF2-40B4-BE49-F238E27FC236}">
                <a16:creationId xmlns:a16="http://schemas.microsoft.com/office/drawing/2014/main" id="{504CBD44-F31C-4683-80DD-50A0591FF16F}"/>
              </a:ext>
            </a:extLst>
          </p:cNvPr>
          <p:cNvSpPr/>
          <p:nvPr/>
        </p:nvSpPr>
        <p:spPr>
          <a:xfrm>
            <a:off x="5340056" y="2132936"/>
            <a:ext cx="1260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prstClr val="black"/>
                </a:solidFill>
                <a:effectLst/>
                <a:uLnTx/>
                <a:uFillTx/>
                <a:latin typeface="+mj-lt"/>
                <a:ea typeface="+mn-ea"/>
                <a:cs typeface="Arial" panose="020B0604020202020204" pitchFamily="34" charset="0"/>
              </a:rPr>
              <a:t>The value of my order was not changed on the Change Order</a:t>
            </a:r>
          </a:p>
        </p:txBody>
      </p:sp>
      <p:sp>
        <p:nvSpPr>
          <p:cNvPr id="28" name="Rectangle: Rounded Corners 27">
            <a:extLst>
              <a:ext uri="{FF2B5EF4-FFF2-40B4-BE49-F238E27FC236}">
                <a16:creationId xmlns:a16="http://schemas.microsoft.com/office/drawing/2014/main" id="{51654CAD-D198-4C5C-BA65-DD69CDA678F5}"/>
              </a:ext>
            </a:extLst>
          </p:cNvPr>
          <p:cNvSpPr/>
          <p:nvPr/>
        </p:nvSpPr>
        <p:spPr>
          <a:xfrm>
            <a:off x="8455736" y="2132936"/>
            <a:ext cx="1764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When I try to create a Service Sheet my button is greyed out</a:t>
            </a:r>
          </a:p>
        </p:txBody>
      </p:sp>
      <p:sp>
        <p:nvSpPr>
          <p:cNvPr id="29" name="Rectangle: Rounded Corners 28">
            <a:extLst>
              <a:ext uri="{FF2B5EF4-FFF2-40B4-BE49-F238E27FC236}">
                <a16:creationId xmlns:a16="http://schemas.microsoft.com/office/drawing/2014/main" id="{74EBE9D5-2629-4793-B7CC-AD056D4DC747}"/>
              </a:ext>
            </a:extLst>
          </p:cNvPr>
          <p:cNvSpPr/>
          <p:nvPr/>
        </p:nvSpPr>
        <p:spPr>
          <a:xfrm>
            <a:off x="10272464" y="2132936"/>
            <a:ext cx="1764000"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My Service Sheet has been rejected and I need assistance to resubmit it</a:t>
            </a:r>
          </a:p>
        </p:txBody>
      </p:sp>
      <p:sp>
        <p:nvSpPr>
          <p:cNvPr id="30" name="Rectangle: Rounded Corners 29">
            <a:extLst>
              <a:ext uri="{FF2B5EF4-FFF2-40B4-BE49-F238E27FC236}">
                <a16:creationId xmlns:a16="http://schemas.microsoft.com/office/drawing/2014/main" id="{18D2179B-D43C-4698-86F1-7EDD407086D0}"/>
              </a:ext>
            </a:extLst>
          </p:cNvPr>
          <p:cNvSpPr/>
          <p:nvPr/>
        </p:nvSpPr>
        <p:spPr>
          <a:xfrm>
            <a:off x="99802" y="2932621"/>
            <a:ext cx="1260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Conduct a search using the Search Filters</a:t>
            </a:r>
          </a:p>
        </p:txBody>
      </p:sp>
      <p:sp>
        <p:nvSpPr>
          <p:cNvPr id="31" name="Rectangle: Rounded Corners 30">
            <a:extLst>
              <a:ext uri="{FF2B5EF4-FFF2-40B4-BE49-F238E27FC236}">
                <a16:creationId xmlns:a16="http://schemas.microsoft.com/office/drawing/2014/main" id="{3842339C-9AD6-4566-B3D1-C5C6A8F7539C}"/>
              </a:ext>
            </a:extLst>
          </p:cNvPr>
          <p:cNvSpPr/>
          <p:nvPr/>
        </p:nvSpPr>
        <p:spPr>
          <a:xfrm>
            <a:off x="1409866" y="2932621"/>
            <a:ext cx="1260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Create an order confirmation- update line items to request changes</a:t>
            </a:r>
          </a:p>
        </p:txBody>
      </p:sp>
      <p:sp>
        <p:nvSpPr>
          <p:cNvPr id="32" name="Rectangle: Rounded Corners 31">
            <a:extLst>
              <a:ext uri="{FF2B5EF4-FFF2-40B4-BE49-F238E27FC236}">
                <a16:creationId xmlns:a16="http://schemas.microsoft.com/office/drawing/2014/main" id="{65C84CCE-32E8-4337-B647-F68F5E3703F7}"/>
              </a:ext>
            </a:extLst>
          </p:cNvPr>
          <p:cNvSpPr/>
          <p:nvPr/>
        </p:nvSpPr>
        <p:spPr>
          <a:xfrm>
            <a:off x="2719930" y="2932621"/>
            <a:ext cx="1260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Check the error message and action</a:t>
            </a:r>
          </a:p>
        </p:txBody>
      </p:sp>
      <p:sp>
        <p:nvSpPr>
          <p:cNvPr id="33" name="Rectangle: Rounded Corners 32">
            <a:extLst>
              <a:ext uri="{FF2B5EF4-FFF2-40B4-BE49-F238E27FC236}">
                <a16:creationId xmlns:a16="http://schemas.microsoft.com/office/drawing/2014/main" id="{EC4C0333-F7BB-4128-ABF8-9A8D068ED62E}"/>
              </a:ext>
            </a:extLst>
          </p:cNvPr>
          <p:cNvSpPr/>
          <p:nvPr/>
        </p:nvSpPr>
        <p:spPr>
          <a:xfrm>
            <a:off x="4029994" y="2932621"/>
            <a:ext cx="1260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Contact the Sasol Buyer</a:t>
            </a:r>
          </a:p>
        </p:txBody>
      </p:sp>
      <p:sp>
        <p:nvSpPr>
          <p:cNvPr id="34" name="Rectangle: Rounded Corners 33">
            <a:extLst>
              <a:ext uri="{FF2B5EF4-FFF2-40B4-BE49-F238E27FC236}">
                <a16:creationId xmlns:a16="http://schemas.microsoft.com/office/drawing/2014/main" id="{CA8EE164-40E0-4E67-B473-7FA3E319F864}"/>
              </a:ext>
            </a:extLst>
          </p:cNvPr>
          <p:cNvSpPr/>
          <p:nvPr/>
        </p:nvSpPr>
        <p:spPr>
          <a:xfrm>
            <a:off x="99802" y="3933112"/>
            <a:ext cx="5256000"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3. Invoices and Payment</a:t>
            </a:r>
          </a:p>
        </p:txBody>
      </p:sp>
      <p:sp>
        <p:nvSpPr>
          <p:cNvPr id="35" name="Rectangle: Rounded Corners 34">
            <a:extLst>
              <a:ext uri="{FF2B5EF4-FFF2-40B4-BE49-F238E27FC236}">
                <a16:creationId xmlns:a16="http://schemas.microsoft.com/office/drawing/2014/main" id="{A7E316FF-CCC4-4E63-984F-A0F87FF199D4}"/>
              </a:ext>
            </a:extLst>
          </p:cNvPr>
          <p:cNvSpPr/>
          <p:nvPr/>
        </p:nvSpPr>
        <p:spPr>
          <a:xfrm>
            <a:off x="9405798" y="3933112"/>
            <a:ext cx="2702586"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6. I Want To Change My Profile</a:t>
            </a:r>
          </a:p>
        </p:txBody>
      </p:sp>
      <p:sp>
        <p:nvSpPr>
          <p:cNvPr id="36" name="Rectangle: Rounded Corners 35">
            <a:extLst>
              <a:ext uri="{FF2B5EF4-FFF2-40B4-BE49-F238E27FC236}">
                <a16:creationId xmlns:a16="http://schemas.microsoft.com/office/drawing/2014/main" id="{15603DF9-0C53-405B-8826-9DC962854170}"/>
              </a:ext>
            </a:extLst>
          </p:cNvPr>
          <p:cNvSpPr/>
          <p:nvPr/>
        </p:nvSpPr>
        <p:spPr>
          <a:xfrm>
            <a:off x="5423120" y="3933112"/>
            <a:ext cx="1512000"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4. Credit Memos</a:t>
            </a:r>
          </a:p>
        </p:txBody>
      </p:sp>
      <p:sp>
        <p:nvSpPr>
          <p:cNvPr id="37" name="Rectangle: Rounded Corners 36">
            <a:extLst>
              <a:ext uri="{FF2B5EF4-FFF2-40B4-BE49-F238E27FC236}">
                <a16:creationId xmlns:a16="http://schemas.microsoft.com/office/drawing/2014/main" id="{0F1BBACD-F522-41DA-9F6A-77AF3B4D8BF7}"/>
              </a:ext>
            </a:extLst>
          </p:cNvPr>
          <p:cNvSpPr/>
          <p:nvPr/>
        </p:nvSpPr>
        <p:spPr>
          <a:xfrm>
            <a:off x="7002438" y="3933112"/>
            <a:ext cx="2336042" cy="504000"/>
          </a:xfrm>
          <a:prstGeom prst="roundRect">
            <a:avLst>
              <a:gd name="adj" fmla="val 11069"/>
            </a:avLst>
          </a:prstGeom>
          <a:solidFill>
            <a:srgbClr val="989B9C"/>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a:ln>
                  <a:noFill/>
                </a:ln>
                <a:solidFill>
                  <a:prstClr val="black"/>
                </a:solidFill>
                <a:effectLst/>
                <a:uLnTx/>
                <a:uFillTx/>
                <a:latin typeface="+mj-lt"/>
                <a:ea typeface="+mn-ea"/>
                <a:cs typeface="Arial" panose="020B0604020202020204" pitchFamily="34" charset="0"/>
              </a:rPr>
              <a:t>5. Training</a:t>
            </a:r>
          </a:p>
        </p:txBody>
      </p:sp>
      <p:sp>
        <p:nvSpPr>
          <p:cNvPr id="38" name="Rectangle: Rounded Corners 37">
            <a:extLst>
              <a:ext uri="{FF2B5EF4-FFF2-40B4-BE49-F238E27FC236}">
                <a16:creationId xmlns:a16="http://schemas.microsoft.com/office/drawing/2014/main" id="{B933EFC1-125B-432D-84F7-62C4F280BF1E}"/>
              </a:ext>
            </a:extLst>
          </p:cNvPr>
          <p:cNvSpPr/>
          <p:nvPr/>
        </p:nvSpPr>
        <p:spPr>
          <a:xfrm>
            <a:off x="83456" y="4581224"/>
            <a:ext cx="1116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When I try to create an invoice, my invoice button is greyed out</a:t>
            </a:r>
          </a:p>
        </p:txBody>
      </p:sp>
      <p:sp>
        <p:nvSpPr>
          <p:cNvPr id="39" name="Rectangle: Rounded Corners 38">
            <a:extLst>
              <a:ext uri="{FF2B5EF4-FFF2-40B4-BE49-F238E27FC236}">
                <a16:creationId xmlns:a16="http://schemas.microsoft.com/office/drawing/2014/main" id="{BF0A40FA-9D99-4F07-825A-A702234C1C44}"/>
              </a:ext>
            </a:extLst>
          </p:cNvPr>
          <p:cNvSpPr/>
          <p:nvPr/>
        </p:nvSpPr>
        <p:spPr>
          <a:xfrm>
            <a:off x="1277069" y="4581224"/>
            <a:ext cx="972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need assistance to create an invoice</a:t>
            </a:r>
          </a:p>
        </p:txBody>
      </p:sp>
      <p:sp>
        <p:nvSpPr>
          <p:cNvPr id="40" name="Rectangle: Rounded Corners 39">
            <a:extLst>
              <a:ext uri="{FF2B5EF4-FFF2-40B4-BE49-F238E27FC236}">
                <a16:creationId xmlns:a16="http://schemas.microsoft.com/office/drawing/2014/main" id="{6E5ED36B-5609-4CE4-B71C-435FEE711DC0}"/>
              </a:ext>
            </a:extLst>
          </p:cNvPr>
          <p:cNvSpPr/>
          <p:nvPr/>
        </p:nvSpPr>
        <p:spPr>
          <a:xfrm>
            <a:off x="2326682" y="4581224"/>
            <a:ext cx="900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My invoice has not been responded to yet</a:t>
            </a:r>
          </a:p>
        </p:txBody>
      </p:sp>
      <p:sp>
        <p:nvSpPr>
          <p:cNvPr id="41" name="Rectangle: Rounded Corners 40">
            <a:extLst>
              <a:ext uri="{FF2B5EF4-FFF2-40B4-BE49-F238E27FC236}">
                <a16:creationId xmlns:a16="http://schemas.microsoft.com/office/drawing/2014/main" id="{32008021-7606-4E27-A7F3-7A6A0234D19E}"/>
              </a:ext>
            </a:extLst>
          </p:cNvPr>
          <p:cNvSpPr/>
          <p:nvPr/>
        </p:nvSpPr>
        <p:spPr>
          <a:xfrm>
            <a:off x="3304295" y="4581224"/>
            <a:ext cx="900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would like to know when Sasol will pay me</a:t>
            </a:r>
          </a:p>
        </p:txBody>
      </p:sp>
      <p:sp>
        <p:nvSpPr>
          <p:cNvPr id="42" name="Rectangle: Rounded Corners 41">
            <a:extLst>
              <a:ext uri="{FF2B5EF4-FFF2-40B4-BE49-F238E27FC236}">
                <a16:creationId xmlns:a16="http://schemas.microsoft.com/office/drawing/2014/main" id="{5C3F5394-882E-4FBA-B383-F8687DB83FFD}"/>
              </a:ext>
            </a:extLst>
          </p:cNvPr>
          <p:cNvSpPr/>
          <p:nvPr/>
        </p:nvSpPr>
        <p:spPr>
          <a:xfrm>
            <a:off x="4281908" y="4581224"/>
            <a:ext cx="1080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get an error message when I try to submit an invoice document</a:t>
            </a:r>
          </a:p>
        </p:txBody>
      </p:sp>
      <p:sp>
        <p:nvSpPr>
          <p:cNvPr id="43" name="Rectangle: Rounded Corners 42">
            <a:extLst>
              <a:ext uri="{FF2B5EF4-FFF2-40B4-BE49-F238E27FC236}">
                <a16:creationId xmlns:a16="http://schemas.microsoft.com/office/drawing/2014/main" id="{F20AF135-7773-4885-AE9E-4B13849FC4BC}"/>
              </a:ext>
            </a:extLst>
          </p:cNvPr>
          <p:cNvSpPr/>
          <p:nvPr/>
        </p:nvSpPr>
        <p:spPr>
          <a:xfrm>
            <a:off x="5439521" y="4581224"/>
            <a:ext cx="1512000" cy="864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need assistance to submit a credit memo</a:t>
            </a:r>
          </a:p>
        </p:txBody>
      </p:sp>
      <p:sp>
        <p:nvSpPr>
          <p:cNvPr id="44" name="Rectangle: Rounded Corners 43">
            <a:extLst>
              <a:ext uri="{FF2B5EF4-FFF2-40B4-BE49-F238E27FC236}">
                <a16:creationId xmlns:a16="http://schemas.microsoft.com/office/drawing/2014/main" id="{EF442680-146C-4F36-8FF2-304EC503A7FA}"/>
              </a:ext>
            </a:extLst>
          </p:cNvPr>
          <p:cNvSpPr/>
          <p:nvPr/>
        </p:nvSpPr>
        <p:spPr>
          <a:xfrm>
            <a:off x="7029134" y="4545224"/>
            <a:ext cx="1188000" cy="90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would like to send a new user for training Ariba Network Training</a:t>
            </a:r>
          </a:p>
        </p:txBody>
      </p:sp>
      <p:sp>
        <p:nvSpPr>
          <p:cNvPr id="45" name="Rectangle: Rounded Corners 44">
            <a:extLst>
              <a:ext uri="{FF2B5EF4-FFF2-40B4-BE49-F238E27FC236}">
                <a16:creationId xmlns:a16="http://schemas.microsoft.com/office/drawing/2014/main" id="{DDE99223-F4C4-45C7-B063-2755E7219767}"/>
              </a:ext>
            </a:extLst>
          </p:cNvPr>
          <p:cNvSpPr/>
          <p:nvPr/>
        </p:nvSpPr>
        <p:spPr>
          <a:xfrm>
            <a:off x="8294747" y="4545224"/>
            <a:ext cx="1008000" cy="90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would like additional Ariba Network Training </a:t>
            </a:r>
          </a:p>
        </p:txBody>
      </p:sp>
      <p:sp>
        <p:nvSpPr>
          <p:cNvPr id="46" name="Rectangle: Rounded Corners 45">
            <a:extLst>
              <a:ext uri="{FF2B5EF4-FFF2-40B4-BE49-F238E27FC236}">
                <a16:creationId xmlns:a16="http://schemas.microsoft.com/office/drawing/2014/main" id="{4F0D5B5F-B858-4F99-BB16-515C5B8B94B8}"/>
              </a:ext>
            </a:extLst>
          </p:cNvPr>
          <p:cNvSpPr/>
          <p:nvPr/>
        </p:nvSpPr>
        <p:spPr>
          <a:xfrm>
            <a:off x="9380360" y="4545224"/>
            <a:ext cx="1561661" cy="90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would like to change some of our company details on the Ariba Network</a:t>
            </a:r>
          </a:p>
        </p:txBody>
      </p:sp>
      <p:sp>
        <p:nvSpPr>
          <p:cNvPr id="47" name="Rectangle: Rounded Corners 46">
            <a:extLst>
              <a:ext uri="{FF2B5EF4-FFF2-40B4-BE49-F238E27FC236}">
                <a16:creationId xmlns:a16="http://schemas.microsoft.com/office/drawing/2014/main" id="{C78E2E0A-A0FD-42EA-B4D4-C1AA672D24B0}"/>
              </a:ext>
            </a:extLst>
          </p:cNvPr>
          <p:cNvSpPr/>
          <p:nvPr/>
        </p:nvSpPr>
        <p:spPr>
          <a:xfrm>
            <a:off x="11019635" y="4545224"/>
            <a:ext cx="1081081" cy="90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need to add or remove a user on the system</a:t>
            </a:r>
          </a:p>
        </p:txBody>
      </p:sp>
      <p:sp>
        <p:nvSpPr>
          <p:cNvPr id="48" name="Rectangle: Rounded Corners 47">
            <a:extLst>
              <a:ext uri="{FF2B5EF4-FFF2-40B4-BE49-F238E27FC236}">
                <a16:creationId xmlns:a16="http://schemas.microsoft.com/office/drawing/2014/main" id="{0CFFBF15-B376-4B99-B668-98BEEF5FCB1A}"/>
              </a:ext>
            </a:extLst>
          </p:cNvPr>
          <p:cNvSpPr/>
          <p:nvPr/>
        </p:nvSpPr>
        <p:spPr>
          <a:xfrm>
            <a:off x="83456" y="5517320"/>
            <a:ext cx="1116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Hover over greyed out button for required steps</a:t>
            </a:r>
          </a:p>
        </p:txBody>
      </p:sp>
      <p:sp>
        <p:nvSpPr>
          <p:cNvPr id="49" name="Rectangle: Rounded Corners 48">
            <a:extLst>
              <a:ext uri="{FF2B5EF4-FFF2-40B4-BE49-F238E27FC236}">
                <a16:creationId xmlns:a16="http://schemas.microsoft.com/office/drawing/2014/main" id="{5967DE15-5CEB-4B67-BF40-210B6628CA2C}"/>
              </a:ext>
            </a:extLst>
          </p:cNvPr>
          <p:cNvSpPr/>
          <p:nvPr/>
        </p:nvSpPr>
        <p:spPr>
          <a:xfrm>
            <a:off x="7014242" y="5517320"/>
            <a:ext cx="1188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Book for SAP Ariba  training</a:t>
            </a:r>
          </a:p>
        </p:txBody>
      </p:sp>
      <p:sp>
        <p:nvSpPr>
          <p:cNvPr id="50" name="Rectangle: Rounded Corners 49">
            <a:extLst>
              <a:ext uri="{FF2B5EF4-FFF2-40B4-BE49-F238E27FC236}">
                <a16:creationId xmlns:a16="http://schemas.microsoft.com/office/drawing/2014/main" id="{19F22DF1-F61C-4DB5-AA4E-A2FCE9E2C2BF}"/>
              </a:ext>
            </a:extLst>
          </p:cNvPr>
          <p:cNvSpPr/>
          <p:nvPr/>
        </p:nvSpPr>
        <p:spPr>
          <a:xfrm>
            <a:off x="8277373" y="5517320"/>
            <a:ext cx="1007999"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Book for SAP Ariba  training</a:t>
            </a:r>
          </a:p>
        </p:txBody>
      </p:sp>
      <p:sp>
        <p:nvSpPr>
          <p:cNvPr id="51" name="Rectangle: Rounded Corners 50">
            <a:extLst>
              <a:ext uri="{FF2B5EF4-FFF2-40B4-BE49-F238E27FC236}">
                <a16:creationId xmlns:a16="http://schemas.microsoft.com/office/drawing/2014/main" id="{DB9A742C-CD60-49E4-98D4-7DB84CF1DBD9}"/>
              </a:ext>
            </a:extLst>
          </p:cNvPr>
          <p:cNvSpPr/>
          <p:nvPr/>
        </p:nvSpPr>
        <p:spPr>
          <a:xfrm>
            <a:off x="9360503" y="5517320"/>
            <a:ext cx="1584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Company Settings – Company Profile. These changes are not updated on any Sasol systems and remain on Ariba</a:t>
            </a:r>
          </a:p>
        </p:txBody>
      </p:sp>
      <p:sp>
        <p:nvSpPr>
          <p:cNvPr id="52" name="Rectangle: Rounded Corners 51">
            <a:extLst>
              <a:ext uri="{FF2B5EF4-FFF2-40B4-BE49-F238E27FC236}">
                <a16:creationId xmlns:a16="http://schemas.microsoft.com/office/drawing/2014/main" id="{E9BE3D06-03F7-479D-8AD0-2DC5E92609DA}"/>
              </a:ext>
            </a:extLst>
          </p:cNvPr>
          <p:cNvSpPr/>
          <p:nvPr/>
        </p:nvSpPr>
        <p:spPr>
          <a:xfrm>
            <a:off x="11019636" y="5517320"/>
            <a:ext cx="1051708"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Company Settings – Users </a:t>
            </a:r>
          </a:p>
        </p:txBody>
      </p:sp>
      <p:sp>
        <p:nvSpPr>
          <p:cNvPr id="53" name="Rectangle: Rounded Corners 52">
            <a:extLst>
              <a:ext uri="{FF2B5EF4-FFF2-40B4-BE49-F238E27FC236}">
                <a16:creationId xmlns:a16="http://schemas.microsoft.com/office/drawing/2014/main" id="{B1C39947-3A29-49A5-ADBA-7D0137BC0BE4}"/>
              </a:ext>
            </a:extLst>
          </p:cNvPr>
          <p:cNvSpPr/>
          <p:nvPr/>
        </p:nvSpPr>
        <p:spPr>
          <a:xfrm>
            <a:off x="5340056" y="2932621"/>
            <a:ext cx="1260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Contact the Sasol Buyer</a:t>
            </a:r>
          </a:p>
        </p:txBody>
      </p:sp>
      <p:sp>
        <p:nvSpPr>
          <p:cNvPr id="56" name="Rectangle: Rounded Corners 55">
            <a:extLst>
              <a:ext uri="{FF2B5EF4-FFF2-40B4-BE49-F238E27FC236}">
                <a16:creationId xmlns:a16="http://schemas.microsoft.com/office/drawing/2014/main" id="{51DF5E1B-DC07-4654-B6CB-12037840F986}"/>
              </a:ext>
            </a:extLst>
          </p:cNvPr>
          <p:cNvSpPr/>
          <p:nvPr/>
        </p:nvSpPr>
        <p:spPr>
          <a:xfrm>
            <a:off x="4271980" y="5517320"/>
            <a:ext cx="1080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Check the error message and action</a:t>
            </a:r>
          </a:p>
        </p:txBody>
      </p:sp>
      <p:sp>
        <p:nvSpPr>
          <p:cNvPr id="57" name="Rectangle: Rounded Corners 56">
            <a:extLst>
              <a:ext uri="{FF2B5EF4-FFF2-40B4-BE49-F238E27FC236}">
                <a16:creationId xmlns:a16="http://schemas.microsoft.com/office/drawing/2014/main" id="{D573970C-38F1-416C-BC3D-F11F1F55E9C9}"/>
              </a:ext>
            </a:extLst>
          </p:cNvPr>
          <p:cNvSpPr/>
          <p:nvPr/>
        </p:nvSpPr>
        <p:spPr>
          <a:xfrm>
            <a:off x="8473858" y="2932621"/>
            <a:ext cx="1764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The button is greyed out by system design. You need to create an invoice which automatically creates a SES</a:t>
            </a:r>
          </a:p>
        </p:txBody>
      </p:sp>
      <p:sp>
        <p:nvSpPr>
          <p:cNvPr id="58" name="Rectangle: Rounded Corners 57">
            <a:extLst>
              <a:ext uri="{FF2B5EF4-FFF2-40B4-BE49-F238E27FC236}">
                <a16:creationId xmlns:a16="http://schemas.microsoft.com/office/drawing/2014/main" id="{60662156-3464-4C16-99EB-4E88B234676C}"/>
              </a:ext>
            </a:extLst>
          </p:cNvPr>
          <p:cNvSpPr/>
          <p:nvPr/>
        </p:nvSpPr>
        <p:spPr>
          <a:xfrm>
            <a:off x="2321718" y="5517320"/>
            <a:ext cx="900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ZA" sz="1050" kern="0">
                <a:solidFill>
                  <a:prstClr val="black"/>
                </a:solidFill>
                <a:cs typeface="Arial" panose="020B0604020202020204" pitchFamily="34" charset="0"/>
              </a:rPr>
              <a:t>Contact the Sasol Buyer</a:t>
            </a:r>
          </a:p>
        </p:txBody>
      </p:sp>
      <p:sp>
        <p:nvSpPr>
          <p:cNvPr id="59" name="Rectangle: Rounded Corners 58">
            <a:extLst>
              <a:ext uri="{FF2B5EF4-FFF2-40B4-BE49-F238E27FC236}">
                <a16:creationId xmlns:a16="http://schemas.microsoft.com/office/drawing/2014/main" id="{43A73653-1E76-45EC-9CC6-A492FF951ADF}"/>
              </a:ext>
            </a:extLst>
          </p:cNvPr>
          <p:cNvSpPr/>
          <p:nvPr/>
        </p:nvSpPr>
        <p:spPr>
          <a:xfrm>
            <a:off x="10275652" y="2932621"/>
            <a:ext cx="1764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Check the history on failed SES or the rejection reason and update the invoice</a:t>
            </a:r>
          </a:p>
        </p:txBody>
      </p:sp>
      <p:sp>
        <p:nvSpPr>
          <p:cNvPr id="60" name="Rectangle: Rounded Corners 59">
            <a:extLst>
              <a:ext uri="{FF2B5EF4-FFF2-40B4-BE49-F238E27FC236}">
                <a16:creationId xmlns:a16="http://schemas.microsoft.com/office/drawing/2014/main" id="{5AC495BC-4DE5-4C1F-B61A-AD16ECDC7008}"/>
              </a:ext>
            </a:extLst>
          </p:cNvPr>
          <p:cNvSpPr/>
          <p:nvPr/>
        </p:nvSpPr>
        <p:spPr>
          <a:xfrm>
            <a:off x="1274587" y="5517320"/>
            <a:ext cx="972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Check buyers guide in Supplier Information Portal</a:t>
            </a:r>
          </a:p>
        </p:txBody>
      </p:sp>
      <p:sp>
        <p:nvSpPr>
          <p:cNvPr id="61" name="Rectangle: Rounded Corners 60">
            <a:extLst>
              <a:ext uri="{FF2B5EF4-FFF2-40B4-BE49-F238E27FC236}">
                <a16:creationId xmlns:a16="http://schemas.microsoft.com/office/drawing/2014/main" id="{61325D9F-4EA1-45DF-A7B0-509DB2D9C7EB}"/>
              </a:ext>
            </a:extLst>
          </p:cNvPr>
          <p:cNvSpPr/>
          <p:nvPr/>
        </p:nvSpPr>
        <p:spPr>
          <a:xfrm>
            <a:off x="3296849" y="5517320"/>
            <a:ext cx="900000" cy="792000"/>
          </a:xfrm>
          <a:prstGeom prst="roundRect">
            <a:avLst>
              <a:gd name="adj" fmla="val 11069"/>
            </a:avLst>
          </a:prstGeom>
          <a:solidFill>
            <a:schemeClr val="bg1">
              <a:lumMod val="8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Refer to PO for payment terms. </a:t>
            </a:r>
          </a:p>
        </p:txBody>
      </p:sp>
      <p:sp>
        <p:nvSpPr>
          <p:cNvPr id="62" name="Rectangle: Rounded Corners 61">
            <a:extLst>
              <a:ext uri="{FF2B5EF4-FFF2-40B4-BE49-F238E27FC236}">
                <a16:creationId xmlns:a16="http://schemas.microsoft.com/office/drawing/2014/main" id="{24455D2C-BD5D-4DDD-B097-D2E867EFF42C}"/>
              </a:ext>
            </a:extLst>
          </p:cNvPr>
          <p:cNvSpPr/>
          <p:nvPr/>
        </p:nvSpPr>
        <p:spPr>
          <a:xfrm>
            <a:off x="5427111" y="5517320"/>
            <a:ext cx="1512000" cy="792000"/>
          </a:xfrm>
          <a:prstGeom prst="roundRect">
            <a:avLst>
              <a:gd name="adj" fmla="val 11069"/>
            </a:avLst>
          </a:prstGeom>
          <a:solidFill>
            <a:srgbClr val="E7E6E6"/>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Check buyers guide in Supplier Information Portal</a:t>
            </a:r>
          </a:p>
        </p:txBody>
      </p:sp>
      <p:sp>
        <p:nvSpPr>
          <p:cNvPr id="63" name="Rectangle: Rounded Corners 62">
            <a:extLst>
              <a:ext uri="{FF2B5EF4-FFF2-40B4-BE49-F238E27FC236}">
                <a16:creationId xmlns:a16="http://schemas.microsoft.com/office/drawing/2014/main" id="{F279AB26-6C97-44F7-983A-BFE70C62E0B5}"/>
              </a:ext>
            </a:extLst>
          </p:cNvPr>
          <p:cNvSpPr/>
          <p:nvPr/>
        </p:nvSpPr>
        <p:spPr>
          <a:xfrm>
            <a:off x="6708264" y="2132936"/>
            <a:ext cx="1691992" cy="720000"/>
          </a:xfrm>
          <a:prstGeom prst="roundRect">
            <a:avLst>
              <a:gd name="adj" fmla="val 11069"/>
            </a:avLst>
          </a:prstGeom>
          <a:noFill/>
          <a:ln w="12700" cap="flat" cmpd="sng" algn="ctr">
            <a:solidFill>
              <a:sysClr val="windowText" lastClr="000000"/>
            </a:solid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I have not received my Goods Receipt</a:t>
            </a:r>
          </a:p>
        </p:txBody>
      </p:sp>
      <p:sp>
        <p:nvSpPr>
          <p:cNvPr id="64" name="Rectangle: Rounded Corners 63">
            <a:extLst>
              <a:ext uri="{FF2B5EF4-FFF2-40B4-BE49-F238E27FC236}">
                <a16:creationId xmlns:a16="http://schemas.microsoft.com/office/drawing/2014/main" id="{E12D9E8D-27AF-433E-AFE7-61E9658FB2A8}"/>
              </a:ext>
            </a:extLst>
          </p:cNvPr>
          <p:cNvSpPr/>
          <p:nvPr/>
        </p:nvSpPr>
        <p:spPr>
          <a:xfrm>
            <a:off x="6672064" y="2932621"/>
            <a:ext cx="1764000" cy="864000"/>
          </a:xfrm>
          <a:prstGeom prst="roundRect">
            <a:avLst>
              <a:gd name="adj" fmla="val 11069"/>
            </a:avLst>
          </a:prstGeom>
          <a:solidFill>
            <a:schemeClr val="bg1">
              <a:lumMod val="95000"/>
            </a:scheme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050" b="0" i="0" u="none" strike="noStrike" kern="0" cap="none" spc="0" normalizeH="0" baseline="0" noProof="0">
                <a:ln>
                  <a:noFill/>
                </a:ln>
                <a:solidFill>
                  <a:prstClr val="black"/>
                </a:solidFill>
                <a:effectLst/>
                <a:uLnTx/>
                <a:uFillTx/>
                <a:latin typeface="+mj-lt"/>
                <a:ea typeface="+mn-ea"/>
                <a:cs typeface="Arial" panose="020B0604020202020204" pitchFamily="34" charset="0"/>
              </a:rPr>
              <a:t>Contact the Sasol Buyer</a:t>
            </a:r>
          </a:p>
        </p:txBody>
      </p:sp>
      <p:sp>
        <p:nvSpPr>
          <p:cNvPr id="66" name="Rectangle: Rounded Corners 65">
            <a:extLst>
              <a:ext uri="{FF2B5EF4-FFF2-40B4-BE49-F238E27FC236}">
                <a16:creationId xmlns:a16="http://schemas.microsoft.com/office/drawing/2014/main" id="{7292DA96-759C-437D-B358-D3F949298770}"/>
              </a:ext>
            </a:extLst>
          </p:cNvPr>
          <p:cNvSpPr/>
          <p:nvPr/>
        </p:nvSpPr>
        <p:spPr>
          <a:xfrm>
            <a:off x="408600" y="6419193"/>
            <a:ext cx="11088000" cy="178159"/>
          </a:xfrm>
          <a:prstGeom prst="roundRect">
            <a:avLst>
              <a:gd name="adj" fmla="val 11069"/>
            </a:avLst>
          </a:prstGeom>
          <a:solidFill>
            <a:srgbClr val="989B9C"/>
          </a:solidFill>
          <a:ln w="12700" cap="flat" cmpd="sng" algn="ctr">
            <a:noFill/>
            <a:prstDash val="solid"/>
            <a:miter lim="800000"/>
          </a:ln>
          <a:effectLst/>
        </p:spPr>
        <p:txBody>
          <a:bodyPr lIns="0" tIns="0" rIns="0" bIns="0"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en-ZA" sz="1050" b="1" i="1" u="sng" strike="noStrike" kern="0" cap="none" spc="0" normalizeH="0" baseline="0" noProof="0">
                <a:ln>
                  <a:noFill/>
                </a:ln>
                <a:effectLst/>
                <a:uLnTx/>
                <a:uFillTx/>
                <a:latin typeface="+mj-lt"/>
                <a:ea typeface="+mn-ea"/>
                <a:cs typeface="Arial" panose="020B0604020202020204" pitchFamily="34" charset="0"/>
              </a:rPr>
              <a:t>TIP</a:t>
            </a:r>
            <a:r>
              <a:rPr lang="en-ZA" sz="1050" b="1" i="1" kern="0">
                <a:solidFill>
                  <a:schemeClr val="bg1"/>
                </a:solidFill>
                <a:latin typeface="+mj-lt"/>
                <a:ea typeface="+mn-ea"/>
                <a:cs typeface="Arial" panose="020B0604020202020204" pitchFamily="34" charset="0"/>
              </a:rPr>
              <a:t> - </a:t>
            </a:r>
            <a:r>
              <a:rPr kumimoji="0" lang="en-ZA" sz="1050" b="1" i="1" u="none" strike="noStrike" kern="0" cap="none" spc="0" normalizeH="0" baseline="0" noProof="0">
                <a:ln>
                  <a:noFill/>
                </a:ln>
                <a:solidFill>
                  <a:schemeClr val="bg1"/>
                </a:solidFill>
                <a:effectLst/>
                <a:uLnTx/>
                <a:uFillTx/>
                <a:latin typeface="+mj-lt"/>
                <a:ea typeface="+mn-ea"/>
                <a:cs typeface="Arial" panose="020B0604020202020204" pitchFamily="34" charset="0"/>
              </a:rPr>
              <a:t>for detailed instructions on how to navigate the Ariba Network, refer to the Buyer User Guide located in the Supplier Information Portal (SIP), see slide 22 for instructions. </a:t>
            </a:r>
          </a:p>
        </p:txBody>
      </p:sp>
      <p:sp>
        <p:nvSpPr>
          <p:cNvPr id="54" name="Action Button: Home 53">
            <a:hlinkClick r:id="rId2"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034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DE8932-FAF9-4A16-B70C-4C6497B9B8A1}"/>
              </a:ext>
            </a:extLst>
          </p:cNvPr>
          <p:cNvSpPr/>
          <p:nvPr/>
        </p:nvSpPr>
        <p:spPr>
          <a:xfrm>
            <a:off x="119336" y="908720"/>
            <a:ext cx="11952008" cy="643257"/>
          </a:xfrm>
          <a:prstGeom prst="roundRect">
            <a:avLst>
              <a:gd name="adj" fmla="val 11069"/>
            </a:avLst>
          </a:prstGeom>
          <a:solidFill>
            <a:srgbClr val="002060"/>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algn="ctr">
              <a:defRPr/>
            </a:pPr>
            <a:r>
              <a:rPr lang="en-ZA" sz="2400" b="1">
                <a:solidFill>
                  <a:schemeClr val="bg1"/>
                </a:solidFill>
                <a:latin typeface="Arial" panose="020B0604020202020204" pitchFamily="34" charset="0"/>
                <a:cs typeface="Arial" panose="020B0604020202020204" pitchFamily="34" charset="0"/>
              </a:rPr>
              <a:t>Ariba Network Quick Reference for Sasol Processes </a:t>
            </a:r>
          </a:p>
        </p:txBody>
      </p:sp>
      <p:sp>
        <p:nvSpPr>
          <p:cNvPr id="65" name="Rectangle 64">
            <a:extLst>
              <a:ext uri="{FF2B5EF4-FFF2-40B4-BE49-F238E27FC236}">
                <a16:creationId xmlns:a16="http://schemas.microsoft.com/office/drawing/2014/main" id="{77472844-0865-4E6A-99C3-4E0D32DB7B3E}"/>
              </a:ext>
            </a:extLst>
          </p:cNvPr>
          <p:cNvSpPr/>
          <p:nvPr/>
        </p:nvSpPr>
        <p:spPr bwMode="gray">
          <a:xfrm>
            <a:off x="133804" y="1628800"/>
            <a:ext cx="378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ZA" sz="16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Logging into Ariba Network</a:t>
            </a:r>
          </a:p>
        </p:txBody>
      </p:sp>
      <p:sp>
        <p:nvSpPr>
          <p:cNvPr id="66" name="Rectangle 65">
            <a:extLst>
              <a:ext uri="{FF2B5EF4-FFF2-40B4-BE49-F238E27FC236}">
                <a16:creationId xmlns:a16="http://schemas.microsoft.com/office/drawing/2014/main" id="{C85C1291-5C96-46F4-8AB0-892AB20DA689}"/>
              </a:ext>
            </a:extLst>
          </p:cNvPr>
          <p:cNvSpPr/>
          <p:nvPr/>
        </p:nvSpPr>
        <p:spPr bwMode="gray">
          <a:xfrm>
            <a:off x="133804" y="2060848"/>
            <a:ext cx="3780000" cy="1672700"/>
          </a:xfrm>
          <a:prstGeom prst="rect">
            <a:avLst/>
          </a:prstGeom>
          <a:solidFill>
            <a:srgbClr val="033B61"/>
          </a:solidFill>
          <a:ln w="25400" algn="ctr">
            <a:noFill/>
            <a:miter lim="800000"/>
            <a:headEnd/>
            <a:tailEnd/>
          </a:ln>
        </p:spPr>
        <p:txBody>
          <a:bodyPr lIns="90000" tIns="72000" rIns="90000" bIns="72000" rtlCol="0" anchor="ctr"/>
          <a:lstStyle/>
          <a:p>
            <a:pPr marL="355600" indent="-342900" defTabSz="914400">
              <a:spcBef>
                <a:spcPts val="100"/>
              </a:spcBef>
              <a:buFont typeface="+mj-lt"/>
              <a:buAutoNum type="arabicParenR"/>
              <a:tabLst>
                <a:tab pos="241300" algn="l"/>
              </a:tabLst>
              <a:defRPr/>
            </a:pPr>
            <a:r>
              <a:rPr lang="en-ZA" sz="1600" kern="0" spc="-110">
                <a:solidFill>
                  <a:srgbClr val="FFFFFF"/>
                </a:solidFill>
                <a:latin typeface="Arial" panose="020B0604020202020204" pitchFamily="34" charset="0"/>
                <a:cs typeface="Arial" panose="020B0604020202020204" pitchFamily="34" charset="0"/>
              </a:rPr>
              <a:t>Go  </a:t>
            </a:r>
            <a:r>
              <a:rPr lang="en-ZA" sz="1600" kern="0">
                <a:solidFill>
                  <a:srgbClr val="FFFFFF"/>
                </a:solidFill>
                <a:latin typeface="Arial" panose="020B0604020202020204" pitchFamily="34" charset="0"/>
                <a:cs typeface="Arial" panose="020B0604020202020204" pitchFamily="34" charset="0"/>
              </a:rPr>
              <a:t>to: </a:t>
            </a:r>
            <a:r>
              <a:rPr lang="en-US" sz="1600">
                <a:solidFill>
                  <a:prstClr val="black"/>
                </a:solidFill>
                <a:latin typeface="Arial" panose="020B0604020202020204" pitchFamily="34" charset="0"/>
                <a:cs typeface="Arial" panose="020B0604020202020204" pitchFamily="34" charset="0"/>
                <a:hlinkClick r:id="rId3"/>
              </a:rPr>
              <a:t>http://supplier.ariba.com</a:t>
            </a:r>
            <a:r>
              <a:rPr lang="en-US" sz="1600">
                <a:solidFill>
                  <a:prstClr val="black"/>
                </a:solidFill>
                <a:latin typeface="Arial" panose="020B0604020202020204" pitchFamily="34" charset="0"/>
                <a:cs typeface="Arial" panose="020B0604020202020204" pitchFamily="34" charset="0"/>
              </a:rPr>
              <a:t> </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Enter </a:t>
            </a:r>
            <a:r>
              <a:rPr lang="en-ZA" sz="1600" kern="0" spc="-75">
                <a:solidFill>
                  <a:srgbClr val="FFFFFF"/>
                </a:solidFill>
                <a:latin typeface="Arial" panose="020B0604020202020204" pitchFamily="34" charset="0"/>
                <a:cs typeface="Arial" panose="020B0604020202020204" pitchFamily="34" charset="0"/>
              </a:rPr>
              <a:t>User</a:t>
            </a:r>
            <a:r>
              <a:rPr lang="en-ZA" sz="1600" kern="0" spc="-95">
                <a:solidFill>
                  <a:srgbClr val="FFFFFF"/>
                </a:solidFill>
                <a:latin typeface="Arial" panose="020B0604020202020204" pitchFamily="34" charset="0"/>
                <a:cs typeface="Arial" panose="020B0604020202020204" pitchFamily="34" charset="0"/>
              </a:rPr>
              <a:t> </a:t>
            </a:r>
            <a:r>
              <a:rPr lang="en-ZA" sz="1600" kern="0" spc="-75">
                <a:solidFill>
                  <a:srgbClr val="FFFFFF"/>
                </a:solidFill>
                <a:latin typeface="Arial" panose="020B0604020202020204" pitchFamily="34" charset="0"/>
                <a:cs typeface="Arial" panose="020B0604020202020204" pitchFamily="34" charset="0"/>
              </a:rPr>
              <a:t>Name</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Enter</a:t>
            </a:r>
            <a:r>
              <a:rPr lang="en-ZA" sz="1600" kern="0" spc="-85">
                <a:solidFill>
                  <a:srgbClr val="FFFFFF"/>
                </a:solidFill>
                <a:latin typeface="Arial" panose="020B0604020202020204" pitchFamily="34" charset="0"/>
                <a:cs typeface="Arial" panose="020B0604020202020204" pitchFamily="34" charset="0"/>
              </a:rPr>
              <a:t> Password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40">
                <a:solidFill>
                  <a:srgbClr val="FFFFFF"/>
                </a:solidFill>
                <a:latin typeface="Arial" panose="020B0604020202020204" pitchFamily="34" charset="0"/>
                <a:cs typeface="Arial" panose="020B0604020202020204" pitchFamily="34" charset="0"/>
              </a:rPr>
              <a:t>on</a:t>
            </a:r>
            <a:r>
              <a:rPr lang="en-ZA" sz="1600" kern="0" spc="-45">
                <a:solidFill>
                  <a:srgbClr val="FFFFFF"/>
                </a:solidFill>
                <a:latin typeface="Arial" panose="020B0604020202020204" pitchFamily="34" charset="0"/>
                <a:cs typeface="Arial" panose="020B0604020202020204" pitchFamily="34" charset="0"/>
              </a:rPr>
              <a:t> </a:t>
            </a:r>
            <a:r>
              <a:rPr lang="en-ZA" sz="1600" kern="0" spc="-70">
                <a:solidFill>
                  <a:srgbClr val="FFFFFF"/>
                </a:solidFill>
                <a:latin typeface="Arial" panose="020B0604020202020204" pitchFamily="34" charset="0"/>
                <a:cs typeface="Arial" panose="020B0604020202020204" pitchFamily="34" charset="0"/>
              </a:rPr>
              <a:t>Login</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45">
                <a:solidFill>
                  <a:srgbClr val="FFFFFF"/>
                </a:solidFill>
                <a:latin typeface="Arial" panose="020B0604020202020204" pitchFamily="34" charset="0"/>
                <a:cs typeface="Arial" panose="020B0604020202020204" pitchFamily="34" charset="0"/>
              </a:rPr>
              <a:t>Ariba </a:t>
            </a:r>
            <a:r>
              <a:rPr lang="en-ZA" sz="1600" kern="0" spc="-30">
                <a:solidFill>
                  <a:srgbClr val="FFFFFF"/>
                </a:solidFill>
                <a:latin typeface="Arial" panose="020B0604020202020204" pitchFamily="34" charset="0"/>
                <a:cs typeface="Arial" panose="020B0604020202020204" pitchFamily="34" charset="0"/>
              </a:rPr>
              <a:t>Network</a:t>
            </a:r>
            <a:r>
              <a:rPr lang="en-ZA" sz="1600" kern="0" spc="-135">
                <a:solidFill>
                  <a:srgbClr val="FFFFFF"/>
                </a:solidFill>
                <a:latin typeface="Arial" panose="020B0604020202020204" pitchFamily="34" charset="0"/>
                <a:cs typeface="Arial" panose="020B0604020202020204" pitchFamily="34" charset="0"/>
              </a:rPr>
              <a:t> </a:t>
            </a:r>
            <a:r>
              <a:rPr lang="en-ZA" sz="1600" kern="0" spc="-65">
                <a:solidFill>
                  <a:srgbClr val="FFFFFF"/>
                </a:solidFill>
                <a:latin typeface="Arial" panose="020B0604020202020204" pitchFamily="34" charset="0"/>
                <a:cs typeface="Arial" panose="020B0604020202020204" pitchFamily="34" charset="0"/>
              </a:rPr>
              <a:t>Dashboard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Overview</a:t>
            </a:r>
            <a:r>
              <a:rPr lang="en-ZA" sz="1600" kern="0" spc="-70">
                <a:solidFill>
                  <a:srgbClr val="FFFFFF"/>
                </a:solidFill>
                <a:latin typeface="Arial" panose="020B0604020202020204" pitchFamily="34" charset="0"/>
                <a:cs typeface="Arial" panose="020B0604020202020204" pitchFamily="34" charset="0"/>
              </a:rPr>
              <a:t> </a:t>
            </a:r>
            <a:r>
              <a:rPr lang="en-ZA" sz="1600" kern="0" spc="-25">
                <a:solidFill>
                  <a:srgbClr val="FFFFFF"/>
                </a:solidFill>
                <a:latin typeface="Arial" panose="020B0604020202020204" pitchFamily="34" charset="0"/>
                <a:cs typeface="Arial" panose="020B0604020202020204" pitchFamily="34" charset="0"/>
              </a:rPr>
              <a:t>Information</a:t>
            </a:r>
          </a:p>
        </p:txBody>
      </p:sp>
      <p:sp>
        <p:nvSpPr>
          <p:cNvPr id="6" name="Rectangle 5">
            <a:extLst>
              <a:ext uri="{FF2B5EF4-FFF2-40B4-BE49-F238E27FC236}">
                <a16:creationId xmlns:a16="http://schemas.microsoft.com/office/drawing/2014/main" id="{19208EE4-9D90-47A0-9C55-4E4E0CB65AF6}"/>
              </a:ext>
            </a:extLst>
          </p:cNvPr>
          <p:cNvSpPr/>
          <p:nvPr/>
        </p:nvSpPr>
        <p:spPr bwMode="gray">
          <a:xfrm>
            <a:off x="4007768" y="1628800"/>
            <a:ext cx="396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ZA" sz="16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Finding your Order on Ariba Network</a:t>
            </a:r>
          </a:p>
        </p:txBody>
      </p:sp>
      <p:sp>
        <p:nvSpPr>
          <p:cNvPr id="7" name="Rectangle 6">
            <a:extLst>
              <a:ext uri="{FF2B5EF4-FFF2-40B4-BE49-F238E27FC236}">
                <a16:creationId xmlns:a16="http://schemas.microsoft.com/office/drawing/2014/main" id="{FDBBD311-FCA6-41F6-A572-775758175334}"/>
              </a:ext>
            </a:extLst>
          </p:cNvPr>
          <p:cNvSpPr/>
          <p:nvPr/>
        </p:nvSpPr>
        <p:spPr bwMode="gray">
          <a:xfrm>
            <a:off x="4007768" y="2060848"/>
            <a:ext cx="3960000" cy="891210"/>
          </a:xfrm>
          <a:prstGeom prst="rect">
            <a:avLst/>
          </a:prstGeom>
          <a:solidFill>
            <a:srgbClr val="003862"/>
          </a:solidFill>
          <a:ln w="25400" algn="ctr">
            <a:noFill/>
            <a:miter lim="800000"/>
            <a:headEnd/>
            <a:tailEnd/>
          </a:ln>
        </p:spPr>
        <p:txBody>
          <a:bodyPr lIns="90000" tIns="72000" rIns="90000" bIns="72000" rtlCol="0" anchor="t"/>
          <a:lstStyle/>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INBOX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 Number</a:t>
            </a:r>
            <a:endParaRPr lang="en-ZA" sz="1600" kern="0">
              <a:solidFill>
                <a:srgbClr val="FFFFFF"/>
              </a:solidFill>
              <a:latin typeface="Arial" panose="020B0604020202020204" pitchFamily="34" charset="0"/>
              <a:cs typeface="Arial" panose="020B0604020202020204" pitchFamily="34" charset="0"/>
            </a:endParaRPr>
          </a:p>
          <a:p>
            <a:pPr marL="355600" marR="5080" indent="-342900" defTabSz="914400">
              <a:spcBef>
                <a:spcPts val="140"/>
              </a:spcBef>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View Order and print</a:t>
            </a:r>
            <a:endParaRPr lang="en-ZA" sz="1600" kern="0" spc="-25">
              <a:solidFill>
                <a:srgbClr val="FFFF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ADB299B-9DC2-48ED-85B9-677AC0B159A5}"/>
              </a:ext>
            </a:extLst>
          </p:cNvPr>
          <p:cNvSpPr/>
          <p:nvPr/>
        </p:nvSpPr>
        <p:spPr bwMode="gray">
          <a:xfrm>
            <a:off x="137403" y="3789040"/>
            <a:ext cx="3780000" cy="504000"/>
          </a:xfrm>
          <a:prstGeom prst="rect">
            <a:avLst/>
          </a:prstGeom>
          <a:solidFill>
            <a:schemeClr val="bg1">
              <a:lumMod val="75000"/>
            </a:schemeClr>
          </a:solidFill>
          <a:ln w="25400" algn="ctr">
            <a:no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r>
              <a:rPr kumimoji="0" lang="en-ZA" sz="16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Update Line Items for Date change only</a:t>
            </a:r>
          </a:p>
        </p:txBody>
      </p:sp>
      <p:sp>
        <p:nvSpPr>
          <p:cNvPr id="9" name="Rectangle 8">
            <a:extLst>
              <a:ext uri="{FF2B5EF4-FFF2-40B4-BE49-F238E27FC236}">
                <a16:creationId xmlns:a16="http://schemas.microsoft.com/office/drawing/2014/main" id="{33FA125F-347F-4FB7-8123-9A2BAD320988}"/>
              </a:ext>
            </a:extLst>
          </p:cNvPr>
          <p:cNvSpPr/>
          <p:nvPr/>
        </p:nvSpPr>
        <p:spPr bwMode="gray">
          <a:xfrm>
            <a:off x="8040216" y="1628800"/>
            <a:ext cx="396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marL="0" marR="0" lvl="0" indent="0" algn="ctr" defTabSz="914400" eaLnBrk="1" fontAlgn="base" latinLnBrk="0" hangingPunct="1">
              <a:spcBef>
                <a:spcPct val="50000"/>
              </a:spcBef>
              <a:spcAft>
                <a:spcPct val="0"/>
              </a:spcAft>
              <a:buClr>
                <a:srgbClr val="F0AB00"/>
              </a:buClr>
              <a:buSzPct val="80000"/>
              <a:buFontTx/>
              <a:buNone/>
              <a:tabLst/>
              <a:defRPr/>
            </a:pPr>
            <a:r>
              <a:rPr kumimoji="0" lang="en-ZA" sz="16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Confirm Entire Order</a:t>
            </a:r>
          </a:p>
        </p:txBody>
      </p:sp>
      <p:sp>
        <p:nvSpPr>
          <p:cNvPr id="10" name="Rectangle 9">
            <a:extLst>
              <a:ext uri="{FF2B5EF4-FFF2-40B4-BE49-F238E27FC236}">
                <a16:creationId xmlns:a16="http://schemas.microsoft.com/office/drawing/2014/main" id="{112BE778-DD64-4184-9898-A9C1063BA177}"/>
              </a:ext>
            </a:extLst>
          </p:cNvPr>
          <p:cNvSpPr/>
          <p:nvPr/>
        </p:nvSpPr>
        <p:spPr bwMode="gray">
          <a:xfrm>
            <a:off x="4007768" y="3780280"/>
            <a:ext cx="3960000" cy="504000"/>
          </a:xfrm>
          <a:prstGeom prst="rect">
            <a:avLst/>
          </a:prstGeom>
          <a:solidFill>
            <a:schemeClr val="bg1">
              <a:lumMod val="75000"/>
            </a:schemeClr>
          </a:solidFill>
          <a:ln w="25400" algn="ctr">
            <a:noFill/>
            <a:miter lim="800000"/>
            <a:headEnd/>
            <a:tailEnd/>
          </a:ln>
        </p:spPr>
        <p:txBody>
          <a:bodyPr lIns="90000" tIns="72000" rIns="90000" bIns="72000" rtlCol="0" anchor="ctr"/>
          <a:lstStyle/>
          <a:p>
            <a:pPr marL="0" marR="0" lvl="0" indent="0" algn="ctr" defTabSz="914400" eaLnBrk="1" fontAlgn="base" latinLnBrk="0" hangingPunct="1">
              <a:spcBef>
                <a:spcPct val="50000"/>
              </a:spcBef>
              <a:spcAft>
                <a:spcPct val="0"/>
              </a:spcAft>
              <a:buClr>
                <a:srgbClr val="F0AB00"/>
              </a:buClr>
              <a:buSzPct val="80000"/>
              <a:buFontTx/>
              <a:buNone/>
              <a:tabLst/>
              <a:defRPr/>
            </a:pPr>
            <a:r>
              <a:rPr kumimoji="0" lang="en-ZA" sz="16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Reject Entire Order for Discrepancies</a:t>
            </a:r>
          </a:p>
        </p:txBody>
      </p:sp>
      <p:sp>
        <p:nvSpPr>
          <p:cNvPr id="11" name="Rectangle 10">
            <a:extLst>
              <a:ext uri="{FF2B5EF4-FFF2-40B4-BE49-F238E27FC236}">
                <a16:creationId xmlns:a16="http://schemas.microsoft.com/office/drawing/2014/main" id="{463D3D8F-7169-441F-854E-C242C54F4D46}"/>
              </a:ext>
            </a:extLst>
          </p:cNvPr>
          <p:cNvSpPr/>
          <p:nvPr/>
        </p:nvSpPr>
        <p:spPr bwMode="gray">
          <a:xfrm>
            <a:off x="133804" y="4336051"/>
            <a:ext cx="3780000" cy="2304000"/>
          </a:xfrm>
          <a:prstGeom prst="rect">
            <a:avLst/>
          </a:prstGeom>
          <a:solidFill>
            <a:srgbClr val="033B61"/>
          </a:solidFill>
          <a:ln w="25400" algn="ctr">
            <a:noFill/>
            <a:miter lim="800000"/>
            <a:headEnd/>
            <a:tailEnd/>
          </a:ln>
        </p:spPr>
        <p:txBody>
          <a:bodyPr lIns="90000" tIns="72000" rIns="90000" bIns="72000" rtlCol="0" anchor="ctr"/>
          <a:lstStyle/>
          <a:p>
            <a:pPr marL="355600" indent="-342900" defTabSz="914400">
              <a:spcBef>
                <a:spcPts val="100"/>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INBOX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endParaRPr lang="en-ZA" sz="1600" kern="0">
              <a:solidFill>
                <a:srgbClr val="FFFFFF"/>
              </a:solidFill>
              <a:latin typeface="Arial" panose="020B0604020202020204" pitchFamily="34" charset="0"/>
              <a:cs typeface="Arial" panose="020B0604020202020204" pitchFamily="34" charset="0"/>
            </a:endParaRPr>
          </a:p>
          <a:p>
            <a:pPr marL="355600" marR="107950" indent="-342900" defTabSz="914400">
              <a:spcBef>
                <a:spcPts val="85"/>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70">
                <a:solidFill>
                  <a:srgbClr val="FFFFFF"/>
                </a:solidFill>
                <a:latin typeface="Arial" panose="020B0604020202020204" pitchFamily="34" charset="0"/>
                <a:cs typeface="Arial" panose="020B0604020202020204" pitchFamily="34" charset="0"/>
              </a:rPr>
              <a:t>Create </a:t>
            </a:r>
            <a:r>
              <a:rPr lang="en-ZA" sz="1600" kern="0" spc="-45">
                <a:solidFill>
                  <a:srgbClr val="FFFFFF"/>
                </a:solidFill>
                <a:latin typeface="Arial" panose="020B0604020202020204" pitchFamily="34" charset="0"/>
                <a:cs typeface="Arial" panose="020B0604020202020204" pitchFamily="34" charset="0"/>
              </a:rPr>
              <a:t>Order </a:t>
            </a:r>
            <a:r>
              <a:rPr lang="en-ZA" sz="1600" kern="0" spc="-35">
                <a:solidFill>
                  <a:srgbClr val="FFFFFF"/>
                </a:solidFill>
                <a:latin typeface="Arial" panose="020B0604020202020204" pitchFamily="34" charset="0"/>
                <a:cs typeface="Arial" panose="020B0604020202020204" pitchFamily="34" charset="0"/>
              </a:rPr>
              <a:t>Confirmation,  </a:t>
            </a:r>
            <a:r>
              <a:rPr lang="en-ZA" sz="1600" kern="0" spc="-50">
                <a:solidFill>
                  <a:srgbClr val="FFFFFF"/>
                </a:solidFill>
                <a:latin typeface="Arial" panose="020B0604020202020204" pitchFamily="34" charset="0"/>
                <a:cs typeface="Arial" panose="020B0604020202020204" pitchFamily="34" charset="0"/>
              </a:rPr>
              <a:t>select </a:t>
            </a:r>
            <a:r>
              <a:rPr lang="en-ZA" sz="1600" kern="0" spc="-45">
                <a:solidFill>
                  <a:srgbClr val="FFFFFF"/>
                </a:solidFill>
                <a:latin typeface="Arial" panose="020B0604020202020204" pitchFamily="34" charset="0"/>
                <a:cs typeface="Arial" panose="020B0604020202020204" pitchFamily="34" charset="0"/>
              </a:rPr>
              <a:t>Confirm Entire</a:t>
            </a:r>
            <a:r>
              <a:rPr lang="en-ZA" sz="1600" kern="0" spc="-135">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Complete </a:t>
            </a:r>
            <a:r>
              <a:rPr lang="en-ZA" sz="1600" kern="0" spc="-25">
                <a:solidFill>
                  <a:srgbClr val="FFFFFF"/>
                </a:solidFill>
                <a:latin typeface="Arial" panose="020B0604020202020204" pitchFamily="34" charset="0"/>
                <a:cs typeface="Arial" panose="020B0604020202020204" pitchFamily="34" charset="0"/>
              </a:rPr>
              <a:t>all </a:t>
            </a:r>
            <a:r>
              <a:rPr lang="en-ZA" sz="1600" kern="0" spc="-30">
                <a:solidFill>
                  <a:srgbClr val="FFFFFF"/>
                </a:solidFill>
                <a:latin typeface="Arial" panose="020B0604020202020204" pitchFamily="34" charset="0"/>
                <a:cs typeface="Arial" panose="020B0604020202020204" pitchFamily="34" charset="0"/>
              </a:rPr>
              <a:t>fields </a:t>
            </a:r>
            <a:r>
              <a:rPr lang="en-ZA" sz="1600" kern="0" spc="5">
                <a:solidFill>
                  <a:srgbClr val="FFFFFF"/>
                </a:solidFill>
                <a:latin typeface="Arial" panose="020B0604020202020204" pitchFamily="34" charset="0"/>
                <a:cs typeface="Arial" panose="020B0604020202020204" pitchFamily="34" charset="0"/>
              </a:rPr>
              <a:t>with</a:t>
            </a:r>
            <a:r>
              <a:rPr lang="en-ZA" sz="1600" kern="0" spc="-215">
                <a:solidFill>
                  <a:srgbClr val="FFFFFF"/>
                </a:solidFill>
                <a:latin typeface="Arial" panose="020B0604020202020204" pitchFamily="34" charset="0"/>
                <a:cs typeface="Arial" panose="020B0604020202020204" pitchFamily="34" charset="0"/>
              </a:rPr>
              <a:t> </a:t>
            </a:r>
            <a:r>
              <a:rPr lang="en-ZA" sz="1600" kern="0" spc="-65">
                <a:solidFill>
                  <a:srgbClr val="FFFFFF"/>
                </a:solidFill>
                <a:latin typeface="Arial" panose="020B0604020202020204" pitchFamily="34" charset="0"/>
                <a:cs typeface="Arial" panose="020B0604020202020204" pitchFamily="34" charset="0"/>
              </a:rPr>
              <a:t>an </a:t>
            </a:r>
            <a:r>
              <a:rPr lang="en-ZA" sz="1600" kern="0" spc="-55">
                <a:solidFill>
                  <a:srgbClr val="FFFFFF"/>
                </a:solidFill>
                <a:latin typeface="Arial" panose="020B0604020202020204" pitchFamily="34" charset="0"/>
                <a:cs typeface="Arial" panose="020B0604020202020204" pitchFamily="34" charset="0"/>
              </a:rPr>
              <a:t>asterisk</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5">
                <a:solidFill>
                  <a:srgbClr val="FFFFFF"/>
                </a:solidFill>
                <a:latin typeface="Arial" panose="020B0604020202020204" pitchFamily="34" charset="0"/>
                <a:cs typeface="Arial" panose="020B0604020202020204" pitchFamily="34" charset="0"/>
              </a:rPr>
              <a:t>Details</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Update </a:t>
            </a:r>
            <a:r>
              <a:rPr lang="en-ZA" sz="1600" kern="0" spc="-25">
                <a:solidFill>
                  <a:srgbClr val="FFFFFF"/>
                </a:solidFill>
                <a:latin typeface="Arial" panose="020B0604020202020204" pitchFamily="34" charset="0"/>
                <a:cs typeface="Arial" panose="020B0604020202020204" pitchFamily="34" charset="0"/>
              </a:rPr>
              <a:t>the date </a:t>
            </a:r>
            <a:r>
              <a:rPr lang="en-ZA" sz="1600" kern="0" spc="-114">
                <a:solidFill>
                  <a:srgbClr val="FFFFFF"/>
                </a:solidFill>
                <a:latin typeface="Arial" panose="020B0604020202020204" pitchFamily="34" charset="0"/>
                <a:cs typeface="Arial" panose="020B0604020202020204" pitchFamily="34" charset="0"/>
              </a:rPr>
              <a:t>as</a:t>
            </a:r>
            <a:r>
              <a:rPr lang="en-ZA" sz="1600" kern="0" spc="-185">
                <a:solidFill>
                  <a:srgbClr val="FFFFFF"/>
                </a:solidFill>
                <a:latin typeface="Arial" panose="020B0604020202020204" pitchFamily="34" charset="0"/>
                <a:cs typeface="Arial" panose="020B0604020202020204" pitchFamily="34" charset="0"/>
              </a:rPr>
              <a:t> </a:t>
            </a:r>
            <a:r>
              <a:rPr lang="en-ZA" sz="1600" kern="0" spc="-30">
                <a:solidFill>
                  <a:srgbClr val="FFFFFF"/>
                </a:solidFill>
                <a:latin typeface="Arial" panose="020B0604020202020204" pitchFamily="34" charset="0"/>
                <a:cs typeface="Arial" panose="020B0604020202020204" pitchFamily="34" charset="0"/>
              </a:rPr>
              <a:t>required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Next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Submit</a:t>
            </a:r>
          </a:p>
        </p:txBody>
      </p:sp>
      <p:sp>
        <p:nvSpPr>
          <p:cNvPr id="12" name="Rectangle 11">
            <a:extLst>
              <a:ext uri="{FF2B5EF4-FFF2-40B4-BE49-F238E27FC236}">
                <a16:creationId xmlns:a16="http://schemas.microsoft.com/office/drawing/2014/main" id="{D4D11392-1585-43DF-992C-84C8A5A4A92B}"/>
              </a:ext>
            </a:extLst>
          </p:cNvPr>
          <p:cNvSpPr/>
          <p:nvPr/>
        </p:nvSpPr>
        <p:spPr bwMode="gray">
          <a:xfrm>
            <a:off x="8040216" y="2060848"/>
            <a:ext cx="3960000" cy="2145295"/>
          </a:xfrm>
          <a:prstGeom prst="rect">
            <a:avLst/>
          </a:prstGeom>
          <a:solidFill>
            <a:srgbClr val="003862"/>
          </a:solidFill>
          <a:ln w="25400" algn="ctr">
            <a:noFill/>
            <a:miter lim="800000"/>
            <a:headEnd/>
            <a:tailEnd/>
          </a:ln>
        </p:spPr>
        <p:txBody>
          <a:bodyPr lIns="90000" tIns="72000" rIns="90000" bIns="72000" rtlCol="0" anchor="t"/>
          <a:lstStyle/>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INBOX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endParaRPr lang="en-ZA" sz="1600" kern="0">
              <a:solidFill>
                <a:srgbClr val="FFFFFF"/>
              </a:solidFill>
              <a:latin typeface="Arial" panose="020B0604020202020204" pitchFamily="34" charset="0"/>
              <a:cs typeface="Arial" panose="020B0604020202020204" pitchFamily="34" charset="0"/>
            </a:endParaRPr>
          </a:p>
          <a:p>
            <a:pPr marL="355600" marR="5080" indent="-342900" defTabSz="914400">
              <a:spcBef>
                <a:spcPts val="140"/>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70">
                <a:solidFill>
                  <a:srgbClr val="FFFFFF"/>
                </a:solidFill>
                <a:latin typeface="Arial" panose="020B0604020202020204" pitchFamily="34" charset="0"/>
                <a:cs typeface="Arial" panose="020B0604020202020204" pitchFamily="34" charset="0"/>
              </a:rPr>
              <a:t>Create </a:t>
            </a:r>
            <a:r>
              <a:rPr lang="en-ZA" sz="1600" kern="0" spc="-45">
                <a:solidFill>
                  <a:srgbClr val="FFFFFF"/>
                </a:solidFill>
                <a:latin typeface="Arial" panose="020B0604020202020204" pitchFamily="34" charset="0"/>
                <a:cs typeface="Arial" panose="020B0604020202020204" pitchFamily="34" charset="0"/>
              </a:rPr>
              <a:t>Order </a:t>
            </a:r>
            <a:r>
              <a:rPr lang="en-ZA" sz="1600" kern="0" spc="-35">
                <a:solidFill>
                  <a:srgbClr val="FFFFFF"/>
                </a:solidFill>
                <a:latin typeface="Arial" panose="020B0604020202020204" pitchFamily="34" charset="0"/>
                <a:cs typeface="Arial" panose="020B0604020202020204" pitchFamily="34" charset="0"/>
              </a:rPr>
              <a:t>Confirmation,  </a:t>
            </a:r>
            <a:r>
              <a:rPr lang="en-ZA" sz="1600" kern="0" spc="-50">
                <a:solidFill>
                  <a:srgbClr val="FFFFFF"/>
                </a:solidFill>
                <a:latin typeface="Arial" panose="020B0604020202020204" pitchFamily="34" charset="0"/>
                <a:cs typeface="Arial" panose="020B0604020202020204" pitchFamily="34" charset="0"/>
              </a:rPr>
              <a:t>select </a:t>
            </a:r>
            <a:r>
              <a:rPr lang="en-ZA" sz="1600" kern="0" spc="-45">
                <a:solidFill>
                  <a:srgbClr val="FFFFFF"/>
                </a:solidFill>
                <a:latin typeface="Arial" panose="020B0604020202020204" pitchFamily="34" charset="0"/>
                <a:cs typeface="Arial" panose="020B0604020202020204" pitchFamily="34" charset="0"/>
              </a:rPr>
              <a:t>Confirm Entire</a:t>
            </a:r>
            <a:r>
              <a:rPr lang="en-ZA" sz="1600" kern="0" spc="-135">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endParaRPr lang="en-ZA" sz="1600" kern="0">
              <a:solidFill>
                <a:srgbClr val="FFFFFF"/>
              </a:solidFill>
              <a:latin typeface="Arial" panose="020B0604020202020204" pitchFamily="34" charset="0"/>
              <a:cs typeface="Arial" panose="020B0604020202020204" pitchFamily="34" charset="0"/>
            </a:endParaRPr>
          </a:p>
          <a:p>
            <a:pPr marL="355600" marR="410209"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Complete </a:t>
            </a:r>
            <a:r>
              <a:rPr lang="en-ZA" sz="1600" kern="0" spc="-25">
                <a:solidFill>
                  <a:srgbClr val="FFFFFF"/>
                </a:solidFill>
                <a:latin typeface="Arial" panose="020B0604020202020204" pitchFamily="34" charset="0"/>
                <a:cs typeface="Arial" panose="020B0604020202020204" pitchFamily="34" charset="0"/>
              </a:rPr>
              <a:t>all </a:t>
            </a:r>
            <a:r>
              <a:rPr lang="en-ZA" sz="1600" kern="0" spc="-30">
                <a:solidFill>
                  <a:srgbClr val="FFFFFF"/>
                </a:solidFill>
                <a:latin typeface="Arial" panose="020B0604020202020204" pitchFamily="34" charset="0"/>
                <a:cs typeface="Arial" panose="020B0604020202020204" pitchFamily="34" charset="0"/>
              </a:rPr>
              <a:t>fields </a:t>
            </a:r>
            <a:r>
              <a:rPr lang="en-ZA" sz="1600" kern="0" spc="5">
                <a:solidFill>
                  <a:srgbClr val="FFFFFF"/>
                </a:solidFill>
                <a:latin typeface="Arial" panose="020B0604020202020204" pitchFamily="34" charset="0"/>
                <a:cs typeface="Arial" panose="020B0604020202020204" pitchFamily="34" charset="0"/>
              </a:rPr>
              <a:t>with an </a:t>
            </a:r>
            <a:r>
              <a:rPr lang="en-ZA" sz="1600" kern="0" spc="-245">
                <a:solidFill>
                  <a:srgbClr val="FFFFFF"/>
                </a:solidFill>
                <a:latin typeface="Arial" panose="020B0604020202020204" pitchFamily="34" charset="0"/>
                <a:cs typeface="Arial" panose="020B0604020202020204" pitchFamily="34" charset="0"/>
              </a:rPr>
              <a:t> </a:t>
            </a:r>
            <a:r>
              <a:rPr lang="en-ZA" sz="1600" kern="0" spc="-65">
                <a:solidFill>
                  <a:srgbClr val="FFFFFF"/>
                </a:solidFill>
                <a:latin typeface="Arial" panose="020B0604020202020204" pitchFamily="34" charset="0"/>
                <a:cs typeface="Arial" panose="020B0604020202020204" pitchFamily="34" charset="0"/>
              </a:rPr>
              <a:t> </a:t>
            </a:r>
            <a:r>
              <a:rPr lang="en-ZA" sz="1600" kern="0" spc="-55">
                <a:solidFill>
                  <a:srgbClr val="FFFFFF"/>
                </a:solidFill>
                <a:latin typeface="Arial" panose="020B0604020202020204" pitchFamily="34" charset="0"/>
                <a:cs typeface="Arial" panose="020B0604020202020204" pitchFamily="34" charset="0"/>
              </a:rPr>
              <a:t>asterisk</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Next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Submit</a:t>
            </a:r>
          </a:p>
        </p:txBody>
      </p:sp>
      <p:sp>
        <p:nvSpPr>
          <p:cNvPr id="13" name="Rectangle 12">
            <a:extLst>
              <a:ext uri="{FF2B5EF4-FFF2-40B4-BE49-F238E27FC236}">
                <a16:creationId xmlns:a16="http://schemas.microsoft.com/office/drawing/2014/main" id="{605FB3BF-BD8F-4D6A-B9E8-071C4BA533BB}"/>
              </a:ext>
            </a:extLst>
          </p:cNvPr>
          <p:cNvSpPr/>
          <p:nvPr/>
        </p:nvSpPr>
        <p:spPr bwMode="gray">
          <a:xfrm>
            <a:off x="4007768" y="4336051"/>
            <a:ext cx="3960000" cy="2304000"/>
          </a:xfrm>
          <a:prstGeom prst="rect">
            <a:avLst/>
          </a:prstGeom>
          <a:solidFill>
            <a:srgbClr val="003862"/>
          </a:solidFill>
          <a:ln w="25400" algn="ctr">
            <a:noFill/>
            <a:miter lim="800000"/>
            <a:headEnd/>
            <a:tailEnd/>
          </a:ln>
        </p:spPr>
        <p:txBody>
          <a:bodyPr lIns="90000" tIns="72000" rIns="90000" bIns="72000" rtlCol="0" anchor="t"/>
          <a:lstStyle/>
          <a:p>
            <a:pPr marL="355600" indent="-342900" defTabSz="914400">
              <a:spcBef>
                <a:spcPts val="100"/>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INBOX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endParaRPr lang="en-ZA" sz="1600" kern="0">
              <a:solidFill>
                <a:srgbClr val="FFFFFF"/>
              </a:solidFill>
              <a:latin typeface="Arial" panose="020B0604020202020204" pitchFamily="34" charset="0"/>
              <a:cs typeface="Arial" panose="020B0604020202020204" pitchFamily="34" charset="0"/>
            </a:endParaRPr>
          </a:p>
          <a:p>
            <a:pPr marL="355600" marR="5080" indent="-342900" defTabSz="914400">
              <a:spcBef>
                <a:spcPts val="85"/>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25">
                <a:solidFill>
                  <a:srgbClr val="FFFFFF"/>
                </a:solidFill>
                <a:latin typeface="Arial" panose="020B0604020202020204" pitchFamily="34" charset="0"/>
                <a:cs typeface="Arial" panose="020B0604020202020204" pitchFamily="34" charset="0"/>
              </a:rPr>
              <a:t>order </a:t>
            </a:r>
            <a:r>
              <a:rPr lang="en-ZA" sz="1600" kern="0" spc="-35">
                <a:solidFill>
                  <a:srgbClr val="FFFFFF"/>
                </a:solidFill>
                <a:latin typeface="Arial" panose="020B0604020202020204" pitchFamily="34" charset="0"/>
                <a:cs typeface="Arial" panose="020B0604020202020204" pitchFamily="34" charset="0"/>
              </a:rPr>
              <a:t>Confirmation,</a:t>
            </a:r>
            <a:r>
              <a:rPr lang="en-ZA" sz="1600" kern="0" spc="-165">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select </a:t>
            </a:r>
          </a:p>
          <a:p>
            <a:pPr marL="812800" marR="5080" lvl="1" indent="-342900" defTabSz="914400">
              <a:spcBef>
                <a:spcPts val="85"/>
              </a:spcBef>
              <a:buFont typeface="Arial" panose="020B0604020202020204" pitchFamily="34" charset="0"/>
              <a:buChar char="•"/>
              <a:tabLst>
                <a:tab pos="241300" algn="l"/>
              </a:tabLst>
              <a:defRPr/>
            </a:pPr>
            <a:r>
              <a:rPr lang="en-ZA" sz="1600" kern="0" spc="-50">
                <a:solidFill>
                  <a:srgbClr val="FFFFFF"/>
                </a:solidFill>
                <a:latin typeface="Arial" panose="020B0604020202020204" pitchFamily="34" charset="0"/>
                <a:cs typeface="Arial" panose="020B0604020202020204" pitchFamily="34" charset="0"/>
              </a:rPr>
              <a:t>Any field on the drop down  </a:t>
            </a:r>
            <a:r>
              <a:rPr lang="en-ZA" sz="1600" kern="0" spc="-45">
                <a:solidFill>
                  <a:srgbClr val="FFFFFF"/>
                </a:solidFill>
                <a:latin typeface="Arial" panose="020B0604020202020204" pitchFamily="34" charset="0"/>
                <a:cs typeface="Arial" panose="020B0604020202020204" pitchFamily="34" charset="0"/>
              </a:rPr>
              <a:t>for discrepancy </a:t>
            </a:r>
          </a:p>
          <a:p>
            <a:pPr marL="812800" marR="5080" lvl="1" indent="-342900" defTabSz="914400">
              <a:spcBef>
                <a:spcPts val="85"/>
              </a:spcBef>
              <a:buFont typeface="Arial" panose="020B0604020202020204" pitchFamily="34" charset="0"/>
              <a:buChar char="•"/>
              <a:tabLst>
                <a:tab pos="241300" algn="l"/>
              </a:tabLst>
              <a:defRPr/>
            </a:pPr>
            <a:r>
              <a:rPr lang="en-ZA" sz="1600" kern="0" spc="-55">
                <a:solidFill>
                  <a:srgbClr val="FFFFFF"/>
                </a:solidFill>
                <a:latin typeface="Arial" panose="020B0604020202020204" pitchFamily="34" charset="0"/>
                <a:cs typeface="Arial" panose="020B0604020202020204" pitchFamily="34" charset="0"/>
              </a:rPr>
              <a:t>Enter </a:t>
            </a:r>
            <a:r>
              <a:rPr lang="en-ZA" sz="1600" kern="0" spc="-35">
                <a:solidFill>
                  <a:srgbClr val="FFFFFF"/>
                </a:solidFill>
                <a:latin typeface="Arial" panose="020B0604020202020204" pitchFamily="34" charset="0"/>
                <a:cs typeface="Arial" panose="020B0604020202020204" pitchFamily="34" charset="0"/>
              </a:rPr>
              <a:t>Confirmation</a:t>
            </a:r>
            <a:r>
              <a:rPr lang="en-ZA" sz="1600" kern="0" spc="-130">
                <a:solidFill>
                  <a:srgbClr val="FFFFFF"/>
                </a:solidFill>
                <a:latin typeface="Arial" panose="020B0604020202020204" pitchFamily="34" charset="0"/>
                <a:cs typeface="Arial" panose="020B0604020202020204" pitchFamily="34" charset="0"/>
              </a:rPr>
              <a:t> </a:t>
            </a:r>
            <a:r>
              <a:rPr lang="en-ZA" sz="1600" kern="0" spc="-70">
                <a:solidFill>
                  <a:srgbClr val="FFFFFF"/>
                </a:solidFill>
                <a:latin typeface="Arial" panose="020B0604020202020204" pitchFamily="34" charset="0"/>
                <a:cs typeface="Arial" panose="020B0604020202020204" pitchFamily="34" charset="0"/>
              </a:rPr>
              <a: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Enter</a:t>
            </a:r>
            <a:r>
              <a:rPr lang="en-ZA" sz="1600" kern="0" spc="-85">
                <a:solidFill>
                  <a:srgbClr val="FFFFFF"/>
                </a:solidFill>
                <a:latin typeface="Arial" panose="020B0604020202020204" pitchFamily="34" charset="0"/>
                <a:cs typeface="Arial" panose="020B0604020202020204" pitchFamily="34" charset="0"/>
              </a:rPr>
              <a:t> </a:t>
            </a:r>
            <a:r>
              <a:rPr lang="en-ZA" sz="1600" kern="0" spc="-70">
                <a:solidFill>
                  <a:srgbClr val="FFFFFF"/>
                </a:solidFill>
                <a:latin typeface="Arial" panose="020B0604020202020204" pitchFamily="34" charset="0"/>
                <a:cs typeface="Arial" panose="020B0604020202020204" pitchFamily="34" charset="0"/>
              </a:rPr>
              <a:t>Comments</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70">
                <a:solidFill>
                  <a:srgbClr val="FFFFFF"/>
                </a:solidFill>
                <a:latin typeface="Arial" panose="020B0604020202020204" pitchFamily="34" charset="0"/>
                <a:cs typeface="Arial" panose="020B0604020202020204" pitchFamily="34" charset="0"/>
              </a:rPr>
              <a:t>Reject</a:t>
            </a:r>
            <a:r>
              <a:rPr lang="en-ZA" sz="1600" kern="0" spc="-25">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p>
        </p:txBody>
      </p:sp>
      <p:sp>
        <p:nvSpPr>
          <p:cNvPr id="15" name="Action Button: Home 14">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142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DE8932-FAF9-4A16-B70C-4C6497B9B8A1}"/>
              </a:ext>
            </a:extLst>
          </p:cNvPr>
          <p:cNvSpPr/>
          <p:nvPr/>
        </p:nvSpPr>
        <p:spPr>
          <a:xfrm>
            <a:off x="119336" y="908720"/>
            <a:ext cx="11952008" cy="643257"/>
          </a:xfrm>
          <a:prstGeom prst="roundRect">
            <a:avLst>
              <a:gd name="adj" fmla="val 11069"/>
            </a:avLst>
          </a:prstGeom>
          <a:solidFill>
            <a:srgbClr val="002060"/>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lIns="0" tIns="0" rIns="0" bIns="0" rtlCol="0" anchor="ctr"/>
          <a:lstStyle/>
          <a:p>
            <a:pPr algn="ctr">
              <a:defRPr/>
            </a:pPr>
            <a:r>
              <a:rPr lang="en-ZA" sz="2400" b="1">
                <a:solidFill>
                  <a:schemeClr val="bg1"/>
                </a:solidFill>
                <a:latin typeface="Arial" panose="020B0604020202020204" pitchFamily="34" charset="0"/>
                <a:cs typeface="Arial" panose="020B0604020202020204" pitchFamily="34" charset="0"/>
              </a:rPr>
              <a:t>Ariba Network Quick Reference for Sasol Processes </a:t>
            </a:r>
          </a:p>
        </p:txBody>
      </p:sp>
      <p:sp>
        <p:nvSpPr>
          <p:cNvPr id="65" name="Rectangle 64">
            <a:extLst>
              <a:ext uri="{FF2B5EF4-FFF2-40B4-BE49-F238E27FC236}">
                <a16:creationId xmlns:a16="http://schemas.microsoft.com/office/drawing/2014/main" id="{77472844-0865-4E6A-99C3-4E0D32DB7B3E}"/>
              </a:ext>
            </a:extLst>
          </p:cNvPr>
          <p:cNvSpPr/>
          <p:nvPr/>
        </p:nvSpPr>
        <p:spPr bwMode="gray">
          <a:xfrm>
            <a:off x="133804" y="1628800"/>
            <a:ext cx="378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lvl="0" algn="ctr" eaLnBrk="1" hangingPunct="1">
              <a:spcBef>
                <a:spcPct val="50000"/>
              </a:spcBef>
              <a:buClr>
                <a:srgbClr val="F0AB00"/>
              </a:buClr>
              <a:buSzPct val="80000"/>
              <a:defRPr/>
            </a:pPr>
            <a:r>
              <a:rPr lang="en-ZA" sz="1600" b="1" kern="0">
                <a:solidFill>
                  <a:srgbClr val="FFFFFF"/>
                </a:solidFill>
                <a:latin typeface="Arial"/>
                <a:ea typeface="Arial Unicode MS" pitchFamily="34" charset="-128"/>
                <a:cs typeface="Arial Unicode MS" pitchFamily="34" charset="-128"/>
              </a:rPr>
              <a:t>Creating an Invoice for Services</a:t>
            </a:r>
          </a:p>
        </p:txBody>
      </p:sp>
      <p:sp>
        <p:nvSpPr>
          <p:cNvPr id="66" name="Rectangle 65">
            <a:extLst>
              <a:ext uri="{FF2B5EF4-FFF2-40B4-BE49-F238E27FC236}">
                <a16:creationId xmlns:a16="http://schemas.microsoft.com/office/drawing/2014/main" id="{C85C1291-5C96-46F4-8AB0-892AB20DA689}"/>
              </a:ext>
            </a:extLst>
          </p:cNvPr>
          <p:cNvSpPr/>
          <p:nvPr/>
        </p:nvSpPr>
        <p:spPr bwMode="gray">
          <a:xfrm>
            <a:off x="133804" y="2060848"/>
            <a:ext cx="3780000" cy="3672408"/>
          </a:xfrm>
          <a:prstGeom prst="rect">
            <a:avLst/>
          </a:prstGeom>
          <a:solidFill>
            <a:srgbClr val="033B61"/>
          </a:solidFill>
          <a:ln w="25400" algn="ctr">
            <a:noFill/>
            <a:miter lim="800000"/>
            <a:headEnd/>
            <a:tailEnd/>
          </a:ln>
        </p:spPr>
        <p:txBody>
          <a:bodyPr lIns="90000" tIns="72000" rIns="90000" bIns="72000" rtlCol="0" anchor="ctr"/>
          <a:lstStyle/>
          <a:p>
            <a:pPr marL="12700" defTabSz="914400">
              <a:tabLst>
                <a:tab pos="241300" algn="l"/>
              </a:tabLst>
              <a:defRPr/>
            </a:pPr>
            <a:r>
              <a:rPr lang="en-ZA" sz="1600" i="1" kern="0" spc="-75">
                <a:solidFill>
                  <a:schemeClr val="bg1"/>
                </a:solidFill>
                <a:latin typeface="Arial" panose="020B0604020202020204" pitchFamily="34" charset="0"/>
                <a:cs typeface="Arial" panose="020B0604020202020204" pitchFamily="34" charset="0"/>
              </a:rPr>
              <a:t>NB ! You don’t create  a SES, only an Invoice</a:t>
            </a:r>
          </a:p>
          <a:p>
            <a:pPr marL="12700" defTabSz="914400">
              <a:tabLst>
                <a:tab pos="241300" algn="l"/>
              </a:tabLst>
              <a:defRPr/>
            </a:pPr>
            <a:r>
              <a:rPr lang="en-ZA" sz="1600" kern="0" spc="-75">
                <a:solidFill>
                  <a:srgbClr val="FFFFFF"/>
                </a:solidFill>
                <a:latin typeface="Arial" panose="020B0604020202020204" pitchFamily="34" charset="0"/>
                <a:cs typeface="Arial" panose="020B0604020202020204" pitchFamily="34" charset="0"/>
              </a:rPr>
              <a:t> </a:t>
            </a: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INBOX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Order</a:t>
            </a:r>
          </a:p>
          <a:p>
            <a:pPr marL="355600" indent="-342900" defTabSz="914400">
              <a:buFont typeface="+mj-lt"/>
              <a:buAutoNum type="arabicParenR"/>
              <a:tabLst>
                <a:tab pos="241300" algn="l"/>
              </a:tabLst>
              <a:defRPr/>
            </a:pPr>
            <a:r>
              <a:rPr lang="en-ZA" sz="1600" kern="0" spc="-45">
                <a:solidFill>
                  <a:srgbClr val="FFFFFF"/>
                </a:solidFill>
                <a:latin typeface="Arial" panose="020B0604020202020204" pitchFamily="34" charset="0"/>
                <a:cs typeface="Arial" panose="020B0604020202020204" pitchFamily="34" charset="0"/>
              </a:rPr>
              <a:t>Service entry will be greyed out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70">
                <a:solidFill>
                  <a:srgbClr val="FFFFFF"/>
                </a:solidFill>
                <a:latin typeface="Arial" panose="020B0604020202020204" pitchFamily="34" charset="0"/>
                <a:cs typeface="Arial" panose="020B0604020202020204" pitchFamily="34" charset="0"/>
              </a:rPr>
              <a:t>Create</a:t>
            </a:r>
            <a:r>
              <a:rPr lang="en-ZA" sz="1600" kern="0" spc="-55">
                <a:solidFill>
                  <a:srgbClr val="FFFFFF"/>
                </a:solidFill>
                <a:latin typeface="Arial" panose="020B0604020202020204" pitchFamily="34" charset="0"/>
                <a:cs typeface="Arial" panose="020B0604020202020204" pitchFamily="34" charset="0"/>
              </a:rPr>
              <a:t> Invoice</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Complete </a:t>
            </a:r>
            <a:r>
              <a:rPr lang="en-ZA" sz="1600" kern="0" spc="-25">
                <a:solidFill>
                  <a:srgbClr val="FFFFFF"/>
                </a:solidFill>
                <a:latin typeface="Arial" panose="020B0604020202020204" pitchFamily="34" charset="0"/>
                <a:cs typeface="Arial" panose="020B0604020202020204" pitchFamily="34" charset="0"/>
              </a:rPr>
              <a:t>all </a:t>
            </a:r>
            <a:r>
              <a:rPr lang="en-ZA" sz="1600" kern="0" spc="-30">
                <a:solidFill>
                  <a:srgbClr val="FFFFFF"/>
                </a:solidFill>
                <a:latin typeface="Arial" panose="020B0604020202020204" pitchFamily="34" charset="0"/>
                <a:cs typeface="Arial" panose="020B0604020202020204" pitchFamily="34" charset="0"/>
              </a:rPr>
              <a:t>fields </a:t>
            </a:r>
            <a:r>
              <a:rPr lang="en-ZA" sz="1600" kern="0" spc="5">
                <a:solidFill>
                  <a:srgbClr val="FFFFFF"/>
                </a:solidFill>
                <a:latin typeface="Arial" panose="020B0604020202020204" pitchFamily="34" charset="0"/>
                <a:cs typeface="Arial" panose="020B0604020202020204" pitchFamily="34" charset="0"/>
              </a:rPr>
              <a:t>with</a:t>
            </a:r>
            <a:r>
              <a:rPr lang="en-ZA" sz="1600" kern="0" spc="-215">
                <a:solidFill>
                  <a:srgbClr val="FFFFFF"/>
                </a:solidFill>
                <a:latin typeface="Arial" panose="020B0604020202020204" pitchFamily="34" charset="0"/>
                <a:cs typeface="Arial" panose="020B0604020202020204" pitchFamily="34" charset="0"/>
              </a:rPr>
              <a:t> </a:t>
            </a:r>
            <a:r>
              <a:rPr lang="en-ZA" sz="1600" kern="0" spc="-65">
                <a:solidFill>
                  <a:srgbClr val="FFFFFF"/>
                </a:solidFill>
                <a:latin typeface="Arial" panose="020B0604020202020204" pitchFamily="34" charset="0"/>
                <a:cs typeface="Arial" panose="020B0604020202020204" pitchFamily="34" charset="0"/>
              </a:rPr>
              <a:t>an </a:t>
            </a:r>
            <a:r>
              <a:rPr lang="en-ZA" sz="1600" kern="0" spc="-55">
                <a:solidFill>
                  <a:srgbClr val="FFFFFF"/>
                </a:solidFill>
                <a:latin typeface="Arial" panose="020B0604020202020204" pitchFamily="34" charset="0"/>
                <a:cs typeface="Arial" panose="020B0604020202020204" pitchFamily="34" charset="0"/>
              </a:rPr>
              <a:t>asterisk</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Update </a:t>
            </a:r>
            <a:r>
              <a:rPr lang="en-ZA" sz="1600" kern="0" spc="-15">
                <a:solidFill>
                  <a:srgbClr val="FFFFFF"/>
                </a:solidFill>
                <a:latin typeface="Arial" panose="020B0604020202020204" pitchFamily="34" charset="0"/>
                <a:cs typeface="Arial" panose="020B0604020202020204" pitchFamily="34" charset="0"/>
              </a:rPr>
              <a:t>quantity </a:t>
            </a:r>
            <a:r>
              <a:rPr lang="en-ZA" sz="1600" kern="0" spc="20">
                <a:solidFill>
                  <a:srgbClr val="FFFFFF"/>
                </a:solidFill>
                <a:latin typeface="Arial" panose="020B0604020202020204" pitchFamily="34" charset="0"/>
                <a:cs typeface="Arial" panose="020B0604020202020204" pitchFamily="34" charset="0"/>
              </a:rPr>
              <a:t>if</a:t>
            </a:r>
            <a:r>
              <a:rPr lang="en-ZA" sz="1600" kern="0" spc="-204">
                <a:solidFill>
                  <a:srgbClr val="FFFFFF"/>
                </a:solidFill>
                <a:latin typeface="Arial" panose="020B0604020202020204" pitchFamily="34" charset="0"/>
                <a:cs typeface="Arial" panose="020B0604020202020204" pitchFamily="34" charset="0"/>
              </a:rPr>
              <a:t> </a:t>
            </a:r>
            <a:r>
              <a:rPr lang="en-ZA" sz="1600" kern="0" spc="-30">
                <a:solidFill>
                  <a:srgbClr val="FFFFFF"/>
                </a:solidFill>
                <a:latin typeface="Arial" panose="020B0604020202020204" pitchFamily="34" charset="0"/>
                <a:cs typeface="Arial" panose="020B0604020202020204" pitchFamily="34" charset="0"/>
              </a:rPr>
              <a:t>required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60">
                <a:solidFill>
                  <a:srgbClr val="FFFFFF"/>
                </a:solidFill>
                <a:latin typeface="Arial" panose="020B0604020202020204" pitchFamily="34" charset="0"/>
                <a:cs typeface="Arial" panose="020B0604020202020204" pitchFamily="34" charset="0"/>
              </a:rPr>
              <a:t>Upload your Doc</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40">
                <a:solidFill>
                  <a:srgbClr val="FFFFFF"/>
                </a:solidFill>
                <a:latin typeface="Arial" panose="020B0604020202020204" pitchFamily="34" charset="0"/>
                <a:cs typeface="Arial" panose="020B0604020202020204" pitchFamily="34" charset="0"/>
              </a:rPr>
              <a:t>on </a:t>
            </a:r>
            <a:r>
              <a:rPr lang="en-ZA" sz="1600" kern="0" spc="-50">
                <a:solidFill>
                  <a:srgbClr val="FFFFFF"/>
                </a:solidFill>
                <a:latin typeface="Arial" panose="020B0604020202020204" pitchFamily="34" charset="0"/>
                <a:cs typeface="Arial" panose="020B0604020202020204" pitchFamily="34" charset="0"/>
              </a:rPr>
              <a:t>Next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40">
                <a:solidFill>
                  <a:srgbClr val="FFFFFF"/>
                </a:solidFill>
                <a:latin typeface="Arial" panose="020B0604020202020204" pitchFamily="34" charset="0"/>
                <a:cs typeface="Arial" panose="020B0604020202020204" pitchFamily="34" charset="0"/>
              </a:rPr>
              <a:t>on </a:t>
            </a:r>
            <a:r>
              <a:rPr lang="en-ZA" sz="1600" kern="0" spc="-50">
                <a:solidFill>
                  <a:srgbClr val="FFFFFF"/>
                </a:solidFill>
                <a:latin typeface="Arial" panose="020B0604020202020204" pitchFamily="34" charset="0"/>
                <a:cs typeface="Arial" panose="020B0604020202020204" pitchFamily="34" charset="0"/>
              </a:rPr>
              <a:t>Submit</a:t>
            </a:r>
          </a:p>
          <a:p>
            <a:pPr marL="355600" indent="-342900" defTabSz="914400">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 Auto-generated SES will take place from the  submitted Invoice</a:t>
            </a:r>
          </a:p>
        </p:txBody>
      </p:sp>
      <p:sp>
        <p:nvSpPr>
          <p:cNvPr id="6" name="Rectangle 5">
            <a:extLst>
              <a:ext uri="{FF2B5EF4-FFF2-40B4-BE49-F238E27FC236}">
                <a16:creationId xmlns:a16="http://schemas.microsoft.com/office/drawing/2014/main" id="{19208EE4-9D90-47A0-9C55-4E4E0CB65AF6}"/>
              </a:ext>
            </a:extLst>
          </p:cNvPr>
          <p:cNvSpPr/>
          <p:nvPr/>
        </p:nvSpPr>
        <p:spPr bwMode="gray">
          <a:xfrm>
            <a:off x="4007768" y="1628800"/>
            <a:ext cx="396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lvl="0" algn="ctr" eaLnBrk="1" hangingPunct="1">
              <a:spcBef>
                <a:spcPct val="50000"/>
              </a:spcBef>
              <a:buClr>
                <a:srgbClr val="F0AB00"/>
              </a:buClr>
              <a:buSzPct val="80000"/>
              <a:defRPr/>
            </a:pPr>
            <a:r>
              <a:rPr lang="en-ZA" sz="1600" b="1" kern="0">
                <a:solidFill>
                  <a:srgbClr val="FFFFFF"/>
                </a:solidFill>
                <a:latin typeface="Arial"/>
                <a:ea typeface="Arial Unicode MS" pitchFamily="34" charset="-128"/>
                <a:cs typeface="Arial Unicode MS" pitchFamily="34" charset="-128"/>
              </a:rPr>
              <a:t>Credit Line Memo (Credit Note)</a:t>
            </a:r>
          </a:p>
        </p:txBody>
      </p:sp>
      <p:sp>
        <p:nvSpPr>
          <p:cNvPr id="7" name="Rectangle 6">
            <a:extLst>
              <a:ext uri="{FF2B5EF4-FFF2-40B4-BE49-F238E27FC236}">
                <a16:creationId xmlns:a16="http://schemas.microsoft.com/office/drawing/2014/main" id="{FDBBD311-FCA6-41F6-A572-775758175334}"/>
              </a:ext>
            </a:extLst>
          </p:cNvPr>
          <p:cNvSpPr/>
          <p:nvPr/>
        </p:nvSpPr>
        <p:spPr bwMode="gray">
          <a:xfrm>
            <a:off x="4007768" y="2060846"/>
            <a:ext cx="3960000" cy="1800000"/>
          </a:xfrm>
          <a:prstGeom prst="rect">
            <a:avLst/>
          </a:prstGeom>
          <a:solidFill>
            <a:srgbClr val="003862"/>
          </a:solidFill>
          <a:ln w="25400" algn="ctr">
            <a:noFill/>
            <a:miter lim="800000"/>
            <a:headEnd/>
            <a:tailEnd/>
          </a:ln>
        </p:spPr>
        <p:txBody>
          <a:bodyPr lIns="90000" tIns="72000" rIns="90000" bIns="72000" rtlCol="0" anchor="t"/>
          <a:lstStyle/>
          <a:p>
            <a:pPr marL="355600" indent="-342900" defTabSz="914400">
              <a:spcBef>
                <a:spcPts val="100"/>
              </a:spcBef>
              <a:buFont typeface="+mj-lt"/>
              <a:buAutoNum type="arabicParenR"/>
              <a:tabLst>
                <a:tab pos="241300" algn="l"/>
              </a:tabLst>
              <a:defRPr/>
            </a:pPr>
            <a:r>
              <a:rPr lang="en-ZA" sz="1600" kern="0" spc="-70">
                <a:solidFill>
                  <a:srgbClr val="FFFFFF"/>
                </a:solidFill>
                <a:latin typeface="Arial" panose="020B0604020202020204" pitchFamily="34" charset="0"/>
                <a:cs typeface="Arial" panose="020B0604020202020204" pitchFamily="34" charset="0"/>
              </a:rPr>
              <a:t>Select</a:t>
            </a:r>
            <a:r>
              <a:rPr lang="en-ZA" sz="1600" kern="0" spc="-60">
                <a:solidFill>
                  <a:srgbClr val="FFFFFF"/>
                </a:solidFill>
                <a:latin typeface="Arial" panose="020B0604020202020204" pitchFamily="34" charset="0"/>
                <a:cs typeface="Arial" panose="020B0604020202020204" pitchFamily="34" charset="0"/>
              </a:rPr>
              <a:t> </a:t>
            </a:r>
            <a:r>
              <a:rPr lang="en-ZA" sz="1600" kern="0" spc="-155">
                <a:solidFill>
                  <a:srgbClr val="FFFFFF"/>
                </a:solidFill>
                <a:latin typeface="Arial" panose="020B0604020202020204" pitchFamily="34" charset="0"/>
                <a:cs typeface="Arial" panose="020B0604020202020204" pitchFamily="34" charset="0"/>
              </a:rPr>
              <a:t>OUTBOX</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0">
                <a:solidFill>
                  <a:srgbClr val="FFFFFF"/>
                </a:solidFill>
                <a:latin typeface="Arial" panose="020B0604020202020204" pitchFamily="34" charset="0"/>
                <a:cs typeface="Arial" panose="020B0604020202020204" pitchFamily="34" charset="0"/>
              </a:rPr>
              <a:t>Select </a:t>
            </a:r>
            <a:r>
              <a:rPr lang="en-ZA" sz="1600" kern="0" spc="-55">
                <a:solidFill>
                  <a:srgbClr val="FFFFFF"/>
                </a:solidFill>
                <a:latin typeface="Arial" panose="020B0604020202020204" pitchFamily="34" charset="0"/>
                <a:cs typeface="Arial" panose="020B0604020202020204" pitchFamily="34" charset="0"/>
              </a:rPr>
              <a:t>Invoice </a:t>
            </a:r>
            <a:r>
              <a:rPr lang="en-ZA" sz="1600" kern="0" spc="-70">
                <a:solidFill>
                  <a:srgbClr val="FFFFFF"/>
                </a:solidFill>
                <a:latin typeface="Arial" panose="020B0604020202020204" pitchFamily="34" charset="0"/>
                <a:cs typeface="Arial" panose="020B0604020202020204" pitchFamily="34" charset="0"/>
              </a:rPr>
              <a:t># </a:t>
            </a:r>
            <a:r>
              <a:rPr lang="en-ZA" sz="1600" kern="0" spc="10">
                <a:solidFill>
                  <a:srgbClr val="FFFFFF"/>
                </a:solidFill>
                <a:latin typeface="Arial" panose="020B0604020202020204" pitchFamily="34" charset="0"/>
                <a:cs typeface="Arial" panose="020B0604020202020204" pitchFamily="34" charset="0"/>
              </a:rPr>
              <a:t>to</a:t>
            </a:r>
            <a:r>
              <a:rPr lang="en-ZA" sz="1600" kern="0" spc="-55">
                <a:solidFill>
                  <a:srgbClr val="FFFFFF"/>
                </a:solidFill>
                <a:latin typeface="Arial" panose="020B0604020202020204" pitchFamily="34" charset="0"/>
                <a:cs typeface="Arial" panose="020B0604020202020204" pitchFamily="34" charset="0"/>
              </a:rPr>
              <a:t> </a:t>
            </a:r>
            <a:r>
              <a:rPr lang="en-ZA" sz="1600" kern="0" spc="-20">
                <a:solidFill>
                  <a:srgbClr val="FFFFFF"/>
                </a:solidFill>
                <a:latin typeface="Arial" panose="020B0604020202020204" pitchFamily="34" charset="0"/>
                <a:cs typeface="Arial" panose="020B0604020202020204" pitchFamily="34" charset="0"/>
              </a:rPr>
              <a:t>credit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 </a:t>
            </a:r>
            <a:r>
              <a:rPr lang="en-ZA" sz="1600" kern="0" spc="-70">
                <a:solidFill>
                  <a:srgbClr val="FFFFFF"/>
                </a:solidFill>
                <a:latin typeface="Arial" panose="020B0604020202020204" pitchFamily="34" charset="0"/>
                <a:cs typeface="Arial" panose="020B0604020202020204" pitchFamily="34" charset="0"/>
              </a:rPr>
              <a:t>Create </a:t>
            </a:r>
            <a:r>
              <a:rPr lang="en-ZA" sz="1600" kern="0" spc="-45">
                <a:solidFill>
                  <a:srgbClr val="FFFFFF"/>
                </a:solidFill>
                <a:latin typeface="Arial" panose="020B0604020202020204" pitchFamily="34" charset="0"/>
                <a:cs typeface="Arial" panose="020B0604020202020204" pitchFamily="34" charset="0"/>
              </a:rPr>
              <a:t>Line-Item Credit</a:t>
            </a:r>
            <a:r>
              <a:rPr lang="en-ZA" sz="1600" kern="0" spc="-160">
                <a:solidFill>
                  <a:srgbClr val="FFFFFF"/>
                </a:solidFill>
                <a:latin typeface="Arial" panose="020B0604020202020204" pitchFamily="34" charset="0"/>
                <a:cs typeface="Arial" panose="020B0604020202020204" pitchFamily="34" charset="0"/>
              </a:rPr>
              <a:t> </a:t>
            </a:r>
            <a:r>
              <a:rPr lang="en-ZA" sz="1600" kern="0" spc="-30">
                <a:solidFill>
                  <a:srgbClr val="FFFFFF"/>
                </a:solidFill>
                <a:latin typeface="Arial" panose="020B0604020202020204" pitchFamily="34" charset="0"/>
                <a:cs typeface="Arial" panose="020B0604020202020204" pitchFamily="34" charset="0"/>
              </a:rPr>
              <a:t>Memo</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35">
                <a:solidFill>
                  <a:srgbClr val="FFFFFF"/>
                </a:solidFill>
                <a:latin typeface="Arial" panose="020B0604020202020204" pitchFamily="34" charset="0"/>
                <a:cs typeface="Arial" panose="020B0604020202020204" pitchFamily="34" charset="0"/>
              </a:rPr>
              <a:t>Enter your Credit Note Number</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Add a reason for the credit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Next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Submit</a:t>
            </a:r>
            <a:endParaRPr lang="en-ZA" sz="1600" kern="0" spc="-25">
              <a:solidFill>
                <a:srgbClr val="FFFF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3FA125F-347F-4FB7-8123-9A2BAD320988}"/>
              </a:ext>
            </a:extLst>
          </p:cNvPr>
          <p:cNvSpPr/>
          <p:nvPr/>
        </p:nvSpPr>
        <p:spPr bwMode="gray">
          <a:xfrm>
            <a:off x="8040216" y="1628800"/>
            <a:ext cx="3960000" cy="396000"/>
          </a:xfrm>
          <a:prstGeom prst="rect">
            <a:avLst/>
          </a:prstGeom>
          <a:solidFill>
            <a:schemeClr val="bg1">
              <a:lumMod val="75000"/>
            </a:schemeClr>
          </a:solidFill>
          <a:ln w="25400" algn="ctr">
            <a:noFill/>
            <a:miter lim="800000"/>
            <a:headEnd/>
            <a:tailEnd/>
          </a:ln>
        </p:spPr>
        <p:txBody>
          <a:bodyPr lIns="90000" tIns="72000" rIns="90000" bIns="72000" rtlCol="0" anchor="ctr"/>
          <a:lstStyle/>
          <a:p>
            <a:pPr lvl="0" algn="ctr" eaLnBrk="1" hangingPunct="1">
              <a:spcBef>
                <a:spcPct val="50000"/>
              </a:spcBef>
              <a:buClr>
                <a:srgbClr val="F0AB00"/>
              </a:buClr>
              <a:buSzPct val="80000"/>
              <a:defRPr/>
            </a:pPr>
            <a:r>
              <a:rPr lang="en-ZA" sz="1600" b="1" kern="0">
                <a:solidFill>
                  <a:srgbClr val="FFFFFF"/>
                </a:solidFill>
                <a:latin typeface="Arial"/>
                <a:ea typeface="Arial Unicode MS" pitchFamily="34" charset="-128"/>
                <a:cs typeface="Arial Unicode MS" pitchFamily="34" charset="-128"/>
              </a:rPr>
              <a:t>Creating Reports on Ariba Network</a:t>
            </a:r>
          </a:p>
        </p:txBody>
      </p:sp>
      <p:sp>
        <p:nvSpPr>
          <p:cNvPr id="10" name="Rectangle 9">
            <a:extLst>
              <a:ext uri="{FF2B5EF4-FFF2-40B4-BE49-F238E27FC236}">
                <a16:creationId xmlns:a16="http://schemas.microsoft.com/office/drawing/2014/main" id="{112BE778-DD64-4184-9898-A9C1063BA177}"/>
              </a:ext>
            </a:extLst>
          </p:cNvPr>
          <p:cNvSpPr/>
          <p:nvPr/>
        </p:nvSpPr>
        <p:spPr bwMode="gray">
          <a:xfrm>
            <a:off x="4007768" y="3924296"/>
            <a:ext cx="3960000" cy="504000"/>
          </a:xfrm>
          <a:prstGeom prst="rect">
            <a:avLst/>
          </a:prstGeom>
          <a:solidFill>
            <a:schemeClr val="bg1">
              <a:lumMod val="75000"/>
            </a:schemeClr>
          </a:solidFill>
          <a:ln w="25400" algn="ctr">
            <a:noFill/>
            <a:miter lim="800000"/>
            <a:headEnd/>
            <a:tailEnd/>
          </a:ln>
        </p:spPr>
        <p:txBody>
          <a:bodyPr lIns="90000" tIns="72000" rIns="90000" bIns="72000" rtlCol="0" anchor="ctr"/>
          <a:lstStyle/>
          <a:p>
            <a:pPr lvl="0" algn="ctr" eaLnBrk="1" hangingPunct="1">
              <a:spcBef>
                <a:spcPct val="50000"/>
              </a:spcBef>
              <a:buClr>
                <a:srgbClr val="F0AB00"/>
              </a:buClr>
              <a:buSzPct val="80000"/>
              <a:defRPr/>
            </a:pPr>
            <a:r>
              <a:rPr lang="en-ZA" sz="1600" b="1" kern="0">
                <a:solidFill>
                  <a:srgbClr val="FFFFFF"/>
                </a:solidFill>
                <a:latin typeface="Arial"/>
                <a:ea typeface="Arial Unicode MS" pitchFamily="34" charset="-128"/>
                <a:cs typeface="Arial Unicode MS" pitchFamily="34" charset="-128"/>
              </a:rPr>
              <a:t>Creating a CVS File </a:t>
            </a:r>
          </a:p>
        </p:txBody>
      </p:sp>
      <p:sp>
        <p:nvSpPr>
          <p:cNvPr id="12" name="Rectangle 11">
            <a:extLst>
              <a:ext uri="{FF2B5EF4-FFF2-40B4-BE49-F238E27FC236}">
                <a16:creationId xmlns:a16="http://schemas.microsoft.com/office/drawing/2014/main" id="{D4D11392-1585-43DF-992C-84C8A5A4A92B}"/>
              </a:ext>
            </a:extLst>
          </p:cNvPr>
          <p:cNvSpPr/>
          <p:nvPr/>
        </p:nvSpPr>
        <p:spPr bwMode="gray">
          <a:xfrm>
            <a:off x="8040216" y="2060848"/>
            <a:ext cx="3960000" cy="3168352"/>
          </a:xfrm>
          <a:prstGeom prst="rect">
            <a:avLst/>
          </a:prstGeom>
          <a:solidFill>
            <a:srgbClr val="003862"/>
          </a:solidFill>
          <a:ln w="25400" algn="ctr">
            <a:noFill/>
            <a:miter lim="800000"/>
            <a:headEnd/>
            <a:tailEnd/>
          </a:ln>
        </p:spPr>
        <p:txBody>
          <a:bodyPr lIns="90000" tIns="72000" rIns="90000" bIns="72000" rtlCol="0" anchor="t"/>
          <a:lstStyle/>
          <a:p>
            <a:pPr marL="355600" indent="-342900" defTabSz="914400">
              <a:spcBef>
                <a:spcPts val="100"/>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130">
                <a:solidFill>
                  <a:srgbClr val="FFFFFF"/>
                </a:solidFill>
                <a:latin typeface="Arial" panose="020B0604020202020204" pitchFamily="34" charset="0"/>
                <a:cs typeface="Arial" panose="020B0604020202020204" pitchFamily="34" charset="0"/>
              </a:rPr>
              <a:t>REPORTS</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Create</a:t>
            </a:r>
            <a:endParaRPr lang="en-ZA" sz="1600" kern="0">
              <a:solidFill>
                <a:srgbClr val="FFFFFF"/>
              </a:solidFill>
              <a:latin typeface="Arial" panose="020B0604020202020204" pitchFamily="34" charset="0"/>
              <a:cs typeface="Arial" panose="020B0604020202020204" pitchFamily="34" charset="0"/>
            </a:endParaRPr>
          </a:p>
          <a:p>
            <a:pPr marL="355600" marR="107950" indent="-342900" defTabSz="914400">
              <a:spcBef>
                <a:spcPts val="85"/>
              </a:spcBef>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Name the report e.g. (Invoice</a:t>
            </a:r>
            <a:r>
              <a:rPr lang="en-ZA" sz="1600" kern="0" spc="-50">
                <a:solidFill>
                  <a:srgbClr val="FFFFFF"/>
                </a:solidFill>
                <a:latin typeface="Arial" panose="020B0604020202020204" pitchFamily="34" charset="0"/>
                <a:cs typeface="Arial" panose="020B0604020202020204" pitchFamily="34" charset="0"/>
              </a:rPr>
              <a:t>s)</a:t>
            </a:r>
          </a:p>
          <a:p>
            <a:pPr marL="355600" marR="107950" indent="-342900" defTabSz="914400">
              <a:spcBef>
                <a:spcPts val="85"/>
              </a:spcBef>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Time Zone select e.g. (Africa/Johannesburg)</a:t>
            </a:r>
          </a:p>
          <a:p>
            <a:pPr marL="355600" marR="107950" indent="-342900" defTabSz="914400">
              <a:spcBef>
                <a:spcPts val="85"/>
              </a:spcBef>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 </a:t>
            </a:r>
            <a:r>
              <a:rPr lang="en-ZA" sz="1600" kern="0" spc="-55">
                <a:solidFill>
                  <a:srgbClr val="FFFFFF"/>
                </a:solidFill>
                <a:latin typeface="Arial" panose="020B0604020202020204" pitchFamily="34" charset="0"/>
                <a:cs typeface="Arial" panose="020B0604020202020204" pitchFamily="34" charset="0"/>
              </a:rPr>
              <a:t>Select the Report e.g. (Failed invoices)</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5">
                <a:solidFill>
                  <a:srgbClr val="FFFFFF"/>
                </a:solidFill>
                <a:latin typeface="Arial" panose="020B0604020202020204" pitchFamily="34" charset="0"/>
                <a:cs typeface="Arial" panose="020B0604020202020204" pitchFamily="34" charset="0"/>
              </a:rPr>
              <a:t>Next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50">
                <a:solidFill>
                  <a:srgbClr val="FFFFFF"/>
                </a:solidFill>
                <a:latin typeface="Arial" panose="020B0604020202020204" pitchFamily="34" charset="0"/>
                <a:cs typeface="Arial" panose="020B0604020202020204" pitchFamily="34" charset="0"/>
              </a:rPr>
              <a:t>Do your date range for the report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Click</a:t>
            </a:r>
            <a:r>
              <a:rPr lang="en-ZA" sz="1600" kern="0" spc="-6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Submit</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Select report </a:t>
            </a: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 Click Refresh</a:t>
            </a:r>
          </a:p>
          <a:p>
            <a:pPr marL="355600" indent="-342900" defTabSz="914400">
              <a:buFont typeface="+mj-lt"/>
              <a:buAutoNum type="arabicParenR"/>
              <a:tabLst>
                <a:tab pos="241300" algn="l"/>
              </a:tabLst>
              <a:defRPr/>
            </a:pPr>
            <a:r>
              <a:rPr lang="en-ZA" sz="1600" kern="0" spc="-75">
                <a:solidFill>
                  <a:srgbClr val="FFFFFF"/>
                </a:solidFill>
                <a:latin typeface="Arial" panose="020B0604020202020204" pitchFamily="34" charset="0"/>
                <a:cs typeface="Arial" panose="020B0604020202020204" pitchFamily="34" charset="0"/>
              </a:rPr>
              <a:t> Download the Report</a:t>
            </a:r>
            <a:endParaRPr lang="en-ZA" sz="1600" kern="0" spc="-50">
              <a:solidFill>
                <a:srgbClr val="FFFFF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05FB3BF-BD8F-4D6A-B9E8-071C4BA533BB}"/>
              </a:ext>
            </a:extLst>
          </p:cNvPr>
          <p:cNvSpPr/>
          <p:nvPr/>
        </p:nvSpPr>
        <p:spPr bwMode="gray">
          <a:xfrm>
            <a:off x="4007768" y="4480067"/>
            <a:ext cx="3960000" cy="1901261"/>
          </a:xfrm>
          <a:prstGeom prst="rect">
            <a:avLst/>
          </a:prstGeom>
          <a:solidFill>
            <a:srgbClr val="003862"/>
          </a:solidFill>
          <a:ln w="25400" algn="ctr">
            <a:noFill/>
            <a:miter lim="800000"/>
            <a:headEnd/>
            <a:tailEnd/>
          </a:ln>
        </p:spPr>
        <p:txBody>
          <a:bodyPr lIns="90000" tIns="72000" rIns="90000" bIns="72000" rtlCol="0" anchor="t"/>
          <a:lstStyle/>
          <a:p>
            <a:pPr marL="355600" marR="5080" indent="-342900" defTabSz="914400">
              <a:spcBef>
                <a:spcPts val="105"/>
              </a:spcBef>
              <a:buFont typeface="+mj-lt"/>
              <a:buAutoNum type="arabicParenR"/>
              <a:tabLst>
                <a:tab pos="241300" algn="l"/>
              </a:tabLst>
              <a:defRPr/>
            </a:pPr>
            <a:r>
              <a:rPr lang="en-ZA" sz="1600" kern="0" spc="-55">
                <a:solidFill>
                  <a:srgbClr val="FFFFFF"/>
                </a:solidFill>
                <a:latin typeface="Arial" panose="020B0604020202020204" pitchFamily="34" charset="0"/>
                <a:cs typeface="Arial" panose="020B0604020202020204" pitchFamily="34" charset="0"/>
              </a:rPr>
              <a:t>From </a:t>
            </a:r>
            <a:r>
              <a:rPr lang="en-ZA" sz="1600" kern="0" spc="-60">
                <a:solidFill>
                  <a:srgbClr val="FFFFFF"/>
                </a:solidFill>
                <a:latin typeface="Arial" panose="020B0604020202020204" pitchFamily="34" charset="0"/>
                <a:cs typeface="Arial" panose="020B0604020202020204" pitchFamily="34" charset="0"/>
              </a:rPr>
              <a:t>Dashboard, </a:t>
            </a:r>
            <a:r>
              <a:rPr lang="en-ZA" sz="1600" kern="0" spc="-45">
                <a:solidFill>
                  <a:srgbClr val="FFFFFF"/>
                </a:solidFill>
                <a:latin typeface="Arial" panose="020B0604020202020204" pitchFamily="34" charset="0"/>
                <a:cs typeface="Arial" panose="020B0604020202020204" pitchFamily="34" charset="0"/>
              </a:rPr>
              <a:t>click </a:t>
            </a:r>
            <a:r>
              <a:rPr lang="en-ZA" sz="1600" kern="0" spc="-30">
                <a:solidFill>
                  <a:srgbClr val="FFFFFF"/>
                </a:solidFill>
                <a:latin typeface="Arial" panose="020B0604020202020204" pitchFamily="34" charset="0"/>
                <a:cs typeface="Arial" panose="020B0604020202020204" pitchFamily="34" charset="0"/>
              </a:rPr>
              <a:t>on</a:t>
            </a:r>
            <a:r>
              <a:rPr lang="en-ZA" sz="1600" kern="0" spc="-200">
                <a:solidFill>
                  <a:srgbClr val="FFFFFF"/>
                </a:solidFill>
                <a:latin typeface="Arial" panose="020B0604020202020204" pitchFamily="34" charset="0"/>
                <a:cs typeface="Arial" panose="020B0604020202020204" pitchFamily="34" charset="0"/>
              </a:rPr>
              <a:t> </a:t>
            </a:r>
            <a:r>
              <a:rPr lang="en-ZA" sz="1600" kern="0" spc="-185">
                <a:solidFill>
                  <a:srgbClr val="FFFFFF"/>
                </a:solidFill>
                <a:latin typeface="Arial" panose="020B0604020202020204" pitchFamily="34" charset="0"/>
                <a:cs typeface="Arial" panose="020B0604020202020204" pitchFamily="34" charset="0"/>
              </a:rPr>
              <a:t>CSV  </a:t>
            </a:r>
            <a:r>
              <a:rPr lang="en-ZA" sz="1600" kern="0" spc="-55">
                <a:solidFill>
                  <a:srgbClr val="FFFFFF"/>
                </a:solidFill>
                <a:latin typeface="Arial" panose="020B0604020202020204" pitchFamily="34" charset="0"/>
                <a:cs typeface="Arial" panose="020B0604020202020204" pitchFamily="34" charset="0"/>
              </a:rPr>
              <a:t>Documents</a:t>
            </a:r>
            <a:endParaRPr lang="en-ZA" sz="1600" kern="0">
              <a:solidFill>
                <a:srgbClr val="FFFFFF"/>
              </a:solidFill>
              <a:latin typeface="Arial" panose="020B0604020202020204" pitchFamily="34" charset="0"/>
              <a:cs typeface="Arial" panose="020B0604020202020204" pitchFamily="34" charset="0"/>
            </a:endParaRPr>
          </a:p>
          <a:p>
            <a:pPr marL="355600" marR="469900" indent="-342900" defTabSz="914400">
              <a:buFont typeface="+mj-lt"/>
              <a:buAutoNum type="arabicParenR"/>
              <a:tabLst>
                <a:tab pos="241300" algn="l"/>
              </a:tabLst>
              <a:defRPr/>
            </a:pPr>
            <a:r>
              <a:rPr lang="en-ZA" sz="1600" kern="0" spc="-65">
                <a:solidFill>
                  <a:srgbClr val="FFFFFF"/>
                </a:solidFill>
                <a:latin typeface="Arial" panose="020B0604020202020204" pitchFamily="34" charset="0"/>
                <a:cs typeface="Arial" panose="020B0604020202020204" pitchFamily="34" charset="0"/>
              </a:rPr>
              <a:t>Select </a:t>
            </a:r>
            <a:r>
              <a:rPr lang="en-ZA" sz="1600" kern="0" spc="-185">
                <a:solidFill>
                  <a:srgbClr val="FFFFFF"/>
                </a:solidFill>
                <a:latin typeface="Arial" panose="020B0604020202020204" pitchFamily="34" charset="0"/>
                <a:cs typeface="Arial" panose="020B0604020202020204" pitchFamily="34" charset="0"/>
              </a:rPr>
              <a:t>CSV </a:t>
            </a:r>
            <a:r>
              <a:rPr lang="en-ZA" sz="1600" kern="0" spc="-55">
                <a:solidFill>
                  <a:srgbClr val="FFFFFF"/>
                </a:solidFill>
                <a:latin typeface="Arial" panose="020B0604020202020204" pitchFamily="34" charset="0"/>
                <a:cs typeface="Arial" panose="020B0604020202020204" pitchFamily="34" charset="0"/>
              </a:rPr>
              <a:t>Templates  </a:t>
            </a:r>
            <a:r>
              <a:rPr lang="en-ZA" sz="1600" kern="0">
                <a:solidFill>
                  <a:srgbClr val="FFFFFF"/>
                </a:solidFill>
                <a:latin typeface="Arial" panose="020B0604020202020204" pitchFamily="34" charset="0"/>
                <a:cs typeface="Arial" panose="020B0604020202020204" pitchFamily="34" charset="0"/>
              </a:rPr>
              <a:t>(if</a:t>
            </a:r>
            <a:r>
              <a:rPr lang="en-ZA" sz="1600" kern="0" spc="-65">
                <a:solidFill>
                  <a:srgbClr val="FFFFFF"/>
                </a:solidFill>
                <a:latin typeface="Arial" panose="020B0604020202020204" pitchFamily="34" charset="0"/>
                <a:cs typeface="Arial" panose="020B0604020202020204" pitchFamily="34" charset="0"/>
              </a:rPr>
              <a:t> </a:t>
            </a:r>
            <a:r>
              <a:rPr lang="en-ZA" sz="1600" kern="0" spc="-30">
                <a:solidFill>
                  <a:srgbClr val="FFFFFF"/>
                </a:solidFill>
                <a:latin typeface="Arial" panose="020B0604020202020204" pitchFamily="34" charset="0"/>
                <a:cs typeface="Arial" panose="020B0604020202020204" pitchFamily="34" charset="0"/>
              </a:rPr>
              <a:t>required)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65">
                <a:solidFill>
                  <a:srgbClr val="FFFFFF"/>
                </a:solidFill>
                <a:latin typeface="Arial" panose="020B0604020202020204" pitchFamily="34" charset="0"/>
                <a:cs typeface="Arial" panose="020B0604020202020204" pitchFamily="34" charset="0"/>
              </a:rPr>
              <a:t>Select </a:t>
            </a:r>
            <a:r>
              <a:rPr lang="en-ZA" sz="1600" kern="0" spc="-45">
                <a:solidFill>
                  <a:srgbClr val="FFFFFF"/>
                </a:solidFill>
                <a:latin typeface="Arial" panose="020B0604020202020204" pitchFamily="34" charset="0"/>
                <a:cs typeface="Arial" panose="020B0604020202020204" pitchFamily="34" charset="0"/>
              </a:rPr>
              <a:t>applicable</a:t>
            </a:r>
            <a:r>
              <a:rPr lang="en-ZA" sz="1600" kern="0" spc="-100">
                <a:solidFill>
                  <a:srgbClr val="FFFFFF"/>
                </a:solidFill>
                <a:latin typeface="Arial" panose="020B0604020202020204" pitchFamily="34" charset="0"/>
                <a:cs typeface="Arial" panose="020B0604020202020204" pitchFamily="34" charset="0"/>
              </a:rPr>
              <a:t> </a:t>
            </a:r>
            <a:r>
              <a:rPr lang="en-ZA" sz="1600" kern="0" spc="-50">
                <a:solidFill>
                  <a:srgbClr val="FFFFFF"/>
                </a:solidFill>
                <a:latin typeface="Arial" panose="020B0604020202020204" pitchFamily="34" charset="0"/>
                <a:cs typeface="Arial" panose="020B0604020202020204" pitchFamily="34" charset="0"/>
              </a:rPr>
              <a:t>Upload</a:t>
            </a:r>
            <a:endParaRPr lang="en-ZA" sz="1600" kern="0">
              <a:solidFill>
                <a:srgbClr val="FFFFFF"/>
              </a:solidFill>
              <a:latin typeface="Arial" panose="020B0604020202020204" pitchFamily="34" charset="0"/>
              <a:cs typeface="Arial" panose="020B0604020202020204" pitchFamily="34" charset="0"/>
            </a:endParaRPr>
          </a:p>
          <a:p>
            <a:pPr marL="355600" indent="-342900" defTabSz="914400">
              <a:buFont typeface="+mj-lt"/>
              <a:buAutoNum type="arabicParenR"/>
              <a:tabLst>
                <a:tab pos="241300" algn="l"/>
              </a:tabLst>
              <a:defRPr/>
            </a:pPr>
            <a:r>
              <a:rPr lang="en-ZA" sz="1600" kern="0" spc="-80">
                <a:solidFill>
                  <a:srgbClr val="FFFFFF"/>
                </a:solidFill>
                <a:latin typeface="Arial" panose="020B0604020202020204" pitchFamily="34" charset="0"/>
                <a:cs typeface="Arial" panose="020B0604020202020204" pitchFamily="34" charset="0"/>
              </a:rPr>
              <a:t>Choose </a:t>
            </a:r>
            <a:r>
              <a:rPr lang="en-ZA" sz="1600" kern="0" spc="-105">
                <a:solidFill>
                  <a:srgbClr val="FFFFFF"/>
                </a:solidFill>
                <a:latin typeface="Arial" panose="020B0604020202020204" pitchFamily="34" charset="0"/>
                <a:cs typeface="Arial" panose="020B0604020202020204" pitchFamily="34" charset="0"/>
              </a:rPr>
              <a:t>File-CSV</a:t>
            </a:r>
            <a:r>
              <a:rPr lang="en-ZA" sz="1600" kern="0" spc="-95">
                <a:solidFill>
                  <a:srgbClr val="FFFFFF"/>
                </a:solidFill>
                <a:latin typeface="Arial" panose="020B0604020202020204" pitchFamily="34" charset="0"/>
                <a:cs typeface="Arial" panose="020B0604020202020204" pitchFamily="34" charset="0"/>
              </a:rPr>
              <a:t> </a:t>
            </a:r>
            <a:r>
              <a:rPr lang="en-ZA" sz="1600" kern="0" spc="-45">
                <a:solidFill>
                  <a:srgbClr val="FFFFFF"/>
                </a:solidFill>
                <a:latin typeface="Arial" panose="020B0604020202020204" pitchFamily="34" charset="0"/>
                <a:cs typeface="Arial" panose="020B0604020202020204" pitchFamily="34" charset="0"/>
              </a:rPr>
              <a:t>Template</a:t>
            </a:r>
            <a:endParaRPr lang="en-ZA" sz="1600" kern="0">
              <a:solidFill>
                <a:srgbClr val="FFFFFF"/>
              </a:solidFill>
              <a:latin typeface="Arial" panose="020B0604020202020204" pitchFamily="34" charset="0"/>
              <a:cs typeface="Arial" panose="020B0604020202020204" pitchFamily="34" charset="0"/>
            </a:endParaRPr>
          </a:p>
          <a:p>
            <a:pPr marL="355600" marR="579120" indent="-342900" defTabSz="914400">
              <a:buFont typeface="+mj-lt"/>
              <a:buAutoNum type="arabicParenR"/>
              <a:tabLst>
                <a:tab pos="241300" algn="l"/>
              </a:tabLst>
              <a:defRPr/>
            </a:pPr>
            <a:r>
              <a:rPr lang="en-ZA" sz="1600" kern="0" spc="-70">
                <a:solidFill>
                  <a:srgbClr val="FFFFFF"/>
                </a:solidFill>
                <a:latin typeface="Arial" panose="020B0604020202020204" pitchFamily="34" charset="0"/>
                <a:cs typeface="Arial" panose="020B0604020202020204" pitchFamily="34" charset="0"/>
              </a:rPr>
              <a:t>Click </a:t>
            </a:r>
            <a:r>
              <a:rPr lang="en-ZA" sz="1600" kern="0" spc="-30">
                <a:solidFill>
                  <a:srgbClr val="FFFFFF"/>
                </a:solidFill>
                <a:latin typeface="Arial" panose="020B0604020202020204" pitchFamily="34" charset="0"/>
                <a:cs typeface="Arial" panose="020B0604020202020204" pitchFamily="34" charset="0"/>
              </a:rPr>
              <a:t>on </a:t>
            </a:r>
            <a:r>
              <a:rPr lang="en-ZA" sz="1600" kern="0" spc="-10">
                <a:solidFill>
                  <a:srgbClr val="FFFFFF"/>
                </a:solidFill>
                <a:latin typeface="Arial" panose="020B0604020202020204" pitchFamily="34" charset="0"/>
                <a:cs typeface="Arial" panose="020B0604020202020204" pitchFamily="34" charset="0"/>
              </a:rPr>
              <a:t>Import</a:t>
            </a:r>
            <a:r>
              <a:rPr lang="en-ZA" sz="1600" kern="0" spc="-200">
                <a:solidFill>
                  <a:srgbClr val="FFFFFF"/>
                </a:solidFill>
                <a:latin typeface="Arial" panose="020B0604020202020204" pitchFamily="34" charset="0"/>
                <a:cs typeface="Arial" panose="020B0604020202020204" pitchFamily="34" charset="0"/>
              </a:rPr>
              <a:t> </a:t>
            </a:r>
            <a:r>
              <a:rPr lang="en-ZA" sz="1600" kern="0" spc="-185">
                <a:solidFill>
                  <a:srgbClr val="FFFFFF"/>
                </a:solidFill>
                <a:latin typeface="Arial" panose="020B0604020202020204" pitchFamily="34" charset="0"/>
                <a:cs typeface="Arial" panose="020B0604020202020204" pitchFamily="34" charset="0"/>
              </a:rPr>
              <a:t>CSV  </a:t>
            </a:r>
            <a:r>
              <a:rPr lang="en-ZA" sz="1600" kern="0" spc="-35">
                <a:solidFill>
                  <a:srgbClr val="FFFFFF"/>
                </a:solidFill>
                <a:latin typeface="Arial" panose="020B0604020202020204" pitchFamily="34" charset="0"/>
                <a:cs typeface="Arial" panose="020B0604020202020204" pitchFamily="34" charset="0"/>
              </a:rPr>
              <a:t>(upload</a:t>
            </a:r>
            <a:r>
              <a:rPr lang="en-ZA" sz="1600" kern="0" spc="-95">
                <a:solidFill>
                  <a:srgbClr val="FFFFFF"/>
                </a:solidFill>
                <a:latin typeface="Arial" panose="020B0604020202020204" pitchFamily="34" charset="0"/>
                <a:cs typeface="Arial" panose="020B0604020202020204" pitchFamily="34" charset="0"/>
              </a:rPr>
              <a:t> </a:t>
            </a:r>
            <a:r>
              <a:rPr lang="en-ZA" sz="1600" kern="0" spc="-25">
                <a:solidFill>
                  <a:srgbClr val="FFFFFF"/>
                </a:solidFill>
                <a:latin typeface="Arial" panose="020B0604020202020204" pitchFamily="34" charset="0"/>
                <a:cs typeface="Arial" panose="020B0604020202020204" pitchFamily="34" charset="0"/>
              </a:rPr>
              <a:t>type)</a:t>
            </a:r>
            <a:endParaRPr lang="en-ZA" sz="1600" kern="0" spc="-45">
              <a:solidFill>
                <a:srgbClr val="FFFFFF"/>
              </a:solidFill>
              <a:latin typeface="Arial" panose="020B0604020202020204" pitchFamily="34" charset="0"/>
              <a:cs typeface="Arial" panose="020B0604020202020204" pitchFamily="34" charset="0"/>
            </a:endParaRPr>
          </a:p>
        </p:txBody>
      </p:sp>
      <p:sp>
        <p:nvSpPr>
          <p:cNvPr id="14" name="Action Button: Home 13">
            <a:hlinkClick r:id="rId3"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07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Supplier Registration</a:t>
            </a:r>
          </a:p>
        </p:txBody>
      </p:sp>
    </p:spTree>
    <p:extLst>
      <p:ext uri="{BB962C8B-B14F-4D97-AF65-F5344CB8AC3E}">
        <p14:creationId xmlns:p14="http://schemas.microsoft.com/office/powerpoint/2010/main" val="280739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E49FF-74C0-47D6-8588-8EFC60FB3A63}"/>
              </a:ext>
            </a:extLst>
          </p:cNvPr>
          <p:cNvSpPr>
            <a:spLocks noGrp="1"/>
          </p:cNvSpPr>
          <p:nvPr>
            <p:ph type="title"/>
          </p:nvPr>
        </p:nvSpPr>
        <p:spPr/>
        <p:txBody>
          <a:bodyPr/>
          <a:lstStyle/>
          <a:p>
            <a:r>
              <a:rPr lang="en-ZA"/>
              <a:t>Important Contact Information </a:t>
            </a:r>
          </a:p>
        </p:txBody>
      </p:sp>
      <p:sp>
        <p:nvSpPr>
          <p:cNvPr id="5" name="Rectangle: Rounded Corners 4">
            <a:extLst>
              <a:ext uri="{FF2B5EF4-FFF2-40B4-BE49-F238E27FC236}">
                <a16:creationId xmlns:a16="http://schemas.microsoft.com/office/drawing/2014/main" id="{6555D77A-5922-4BED-B2EC-020F8C208B09}"/>
              </a:ext>
            </a:extLst>
          </p:cNvPr>
          <p:cNvSpPr/>
          <p:nvPr/>
        </p:nvSpPr>
        <p:spPr>
          <a:xfrm>
            <a:off x="349252" y="1201853"/>
            <a:ext cx="5472000" cy="1284131"/>
          </a:xfrm>
          <a:prstGeom prst="roundRect">
            <a:avLst>
              <a:gd name="adj" fmla="val 11069"/>
            </a:avLst>
          </a:prstGeom>
          <a:solidFill>
            <a:srgbClr val="E7E6E6"/>
          </a:solidFill>
          <a:ln w="12700" cap="flat" cmpd="sng" algn="ctr">
            <a:noFill/>
            <a:prstDash val="solid"/>
            <a:miter lim="800000"/>
          </a:ln>
          <a:effectLst/>
        </p:spPr>
        <p:txBody>
          <a:bodyPr lIns="0" tIns="0" rIns="0" b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2000" b="1" i="0" u="sng"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Ariba Network Training </a:t>
            </a:r>
          </a:p>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South Africa</a:t>
            </a:r>
          </a:p>
          <a:p>
            <a:pPr marL="457200" lvl="2" defTabSz="457200" eaLnBrk="1" fontAlgn="auto" hangingPunct="1">
              <a:spcBef>
                <a:spcPts val="0"/>
              </a:spcBef>
              <a:spcAft>
                <a:spcPts val="0"/>
              </a:spcAft>
              <a:defRPr/>
            </a:pPr>
            <a:r>
              <a:rPr kumimoji="0" lang="en-ZA"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2"/>
              </a:rPr>
              <a:t>https://v1.bookwhen.com/ariba-training</a:t>
            </a:r>
            <a:endParaRPr kumimoji="0" lang="en-ZA"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7F0A9EF3-3F35-42EC-BBC9-1CDD7CEB8D4D}"/>
              </a:ext>
            </a:extLst>
          </p:cNvPr>
          <p:cNvSpPr/>
          <p:nvPr/>
        </p:nvSpPr>
        <p:spPr>
          <a:xfrm>
            <a:off x="349252" y="2636912"/>
            <a:ext cx="5472000" cy="3424891"/>
          </a:xfrm>
          <a:prstGeom prst="roundRect">
            <a:avLst>
              <a:gd name="adj" fmla="val 11069"/>
            </a:avLst>
          </a:prstGeom>
          <a:solidFill>
            <a:srgbClr val="E7E6E6"/>
          </a:solidFill>
          <a:ln w="12700" cap="flat" cmpd="sng" algn="ctr">
            <a:noFill/>
            <a:prstDash val="solid"/>
            <a:miter lim="800000"/>
          </a:ln>
          <a:effectLst/>
        </p:spPr>
        <p:txBody>
          <a:bodyPr lIns="0" tIns="0" rIns="0" bIns="0" rtlCol="0" anchor="t"/>
          <a:lstStyle/>
          <a:p>
            <a:pPr marL="0" marR="0" lvl="0" indent="0" algn="ctr" defTabSz="457200" eaLnBrk="1" fontAlgn="auto" latinLnBrk="0" hangingPunct="1">
              <a:lnSpc>
                <a:spcPct val="100000"/>
              </a:lnSpc>
              <a:spcBef>
                <a:spcPts val="0"/>
              </a:spcBef>
              <a:spcAft>
                <a:spcPts val="600"/>
              </a:spcAft>
              <a:buClrTx/>
              <a:buSzTx/>
              <a:buFontTx/>
              <a:buNone/>
              <a:tabLst/>
              <a:defRPr/>
            </a:pPr>
            <a:r>
              <a:rPr kumimoji="0" lang="en-ZA" sz="2000" b="1" i="0" u="sng" strike="noStrike" kern="0" cap="none" spc="0" normalizeH="0" baseline="0" noProof="0">
                <a:ln>
                  <a:noFill/>
                </a:ln>
                <a:solidFill>
                  <a:srgbClr val="0070C0"/>
                </a:solidFill>
                <a:effectLst/>
                <a:uLnTx/>
                <a:uFillTx/>
                <a:latin typeface="Calibri" panose="020F0502020204030204"/>
                <a:ea typeface="+mn-ea"/>
                <a:cs typeface="Arial" panose="020B0604020202020204" pitchFamily="34" charset="0"/>
              </a:rPr>
              <a:t>Ariba Network Global Support</a:t>
            </a:r>
          </a:p>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Available 24/5</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ZA"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Access and log in via </a:t>
            </a:r>
            <a:r>
              <a:rPr kumimoji="0" lang="en-US"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hlinkClick r:id="rId3"/>
              </a:rPr>
              <a:t>http://supplier.ariba.com</a:t>
            </a:r>
            <a:r>
              <a:rPr kumimoji="0" lang="en-US"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On the top right hand side of the screen </a:t>
            </a: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Click </a:t>
            </a:r>
            <a:r>
              <a:rPr kumimoji="0" lang="en-ZA" sz="1800" b="1"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 Help Centre &gt;&gt; </a:t>
            </a: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Click </a:t>
            </a:r>
            <a:r>
              <a:rPr kumimoji="0" lang="en-ZA" sz="1800" b="1"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Support &gt;&gt; </a:t>
            </a: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Select one of the options below : </a:t>
            </a:r>
          </a:p>
          <a:p>
            <a:pPr marL="742950" marR="0" lvl="1" indent="-285750" defTabSz="914400" eaLnBrk="1" fontAlgn="auto" latinLnBrk="0" hangingPunct="1">
              <a:lnSpc>
                <a:spcPct val="150000"/>
              </a:lnSpc>
              <a:spcBef>
                <a:spcPts val="0"/>
              </a:spcBef>
              <a:spcAft>
                <a:spcPts val="0"/>
              </a:spcAft>
              <a:buClrTx/>
              <a:buSzTx/>
              <a:buFont typeface="+mj-lt"/>
              <a:buAutoNum type="alphaLcPeriod"/>
              <a:tabLst/>
              <a:defRPr/>
            </a:pP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Email</a:t>
            </a:r>
          </a:p>
          <a:p>
            <a:pPr marL="742950" marR="0" lvl="1" indent="-285750" defTabSz="914400" eaLnBrk="1" fontAlgn="auto" latinLnBrk="0" hangingPunct="1">
              <a:lnSpc>
                <a:spcPct val="150000"/>
              </a:lnSpc>
              <a:spcBef>
                <a:spcPts val="0"/>
              </a:spcBef>
              <a:spcAft>
                <a:spcPts val="0"/>
              </a:spcAft>
              <a:buClrTx/>
              <a:buSzTx/>
              <a:buFont typeface="+mj-lt"/>
              <a:buAutoNum type="alphaLcPeriod"/>
              <a:tabLst/>
              <a:defRPr/>
            </a:pP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Live Chat</a:t>
            </a:r>
          </a:p>
          <a:p>
            <a:pPr marL="742950" marR="0" lvl="1" indent="-285750" defTabSz="914400" eaLnBrk="1" fontAlgn="auto" latinLnBrk="0" hangingPunct="1">
              <a:lnSpc>
                <a:spcPct val="150000"/>
              </a:lnSpc>
              <a:spcBef>
                <a:spcPts val="0"/>
              </a:spcBef>
              <a:spcAft>
                <a:spcPts val="0"/>
              </a:spcAft>
              <a:buClrTx/>
              <a:buSzTx/>
              <a:buFont typeface="+mj-lt"/>
              <a:buAutoNum type="alphaLcPeriod"/>
              <a:tabLst/>
              <a:defRPr/>
            </a:pPr>
            <a:r>
              <a:rPr kumimoji="0" lang="en-ZA"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Arial" panose="020B0604020202020204" pitchFamily="34" charset="0"/>
              </a:rPr>
              <a:t>Phone</a:t>
            </a:r>
          </a:p>
        </p:txBody>
      </p:sp>
      <p:sp>
        <p:nvSpPr>
          <p:cNvPr id="8" name="Rectangle: Rounded Corners 7">
            <a:extLst>
              <a:ext uri="{FF2B5EF4-FFF2-40B4-BE49-F238E27FC236}">
                <a16:creationId xmlns:a16="http://schemas.microsoft.com/office/drawing/2014/main" id="{80D2E40A-377A-44FA-852A-944D9868585E}"/>
              </a:ext>
            </a:extLst>
          </p:cNvPr>
          <p:cNvSpPr/>
          <p:nvPr/>
        </p:nvSpPr>
        <p:spPr>
          <a:xfrm>
            <a:off x="6207134" y="1201853"/>
            <a:ext cx="5472000" cy="1691984"/>
          </a:xfrm>
          <a:prstGeom prst="roundRect">
            <a:avLst>
              <a:gd name="adj" fmla="val 11069"/>
            </a:avLst>
          </a:prstGeom>
          <a:solidFill>
            <a:srgbClr val="E7E6E6"/>
          </a:solidFill>
          <a:ln w="12700" cap="flat" cmpd="sng" algn="ctr">
            <a:noFill/>
            <a:prstDash val="solid"/>
            <a:miter lim="800000"/>
          </a:ln>
          <a:effectLst/>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000" b="1" i="0" u="sng" strike="noStrike" kern="0" cap="none" spc="0" normalizeH="0" baseline="0" noProof="0" dirty="0">
                <a:ln>
                  <a:noFill/>
                </a:ln>
                <a:solidFill>
                  <a:srgbClr val="0070C0"/>
                </a:solidFill>
                <a:effectLst/>
                <a:uLnTx/>
                <a:uFillTx/>
                <a:latin typeface="Calibri" panose="020F0502020204030204"/>
                <a:ea typeface="Calibri" panose="020F0502020204030204" pitchFamily="34" charset="0"/>
                <a:cs typeface="Arial" panose="020B0604020202020204" pitchFamily="34" charset="0"/>
              </a:rPr>
              <a:t>Sasol Business Related Queries</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South Africa</a:t>
            </a:r>
            <a:br>
              <a:rPr kumimoji="0" lang="en-Z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br>
            <a:r>
              <a:rPr kumimoji="0" lang="en-Z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hlinkClick r:id="rId4"/>
              </a:rPr>
              <a:t>contact.sasolsharedservices@sasol.com</a:t>
            </a:r>
            <a:endParaRPr kumimoji="0" lang="en-Z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a:p>
            <a:pPr marL="800100" lvl="1" indent="-342900" eaLnBrk="1" fontAlgn="auto" hangingPunct="1">
              <a:spcBef>
                <a:spcPts val="0"/>
              </a:spcBef>
              <a:spcAft>
                <a:spcPts val="600"/>
              </a:spcAft>
              <a:buFont typeface="Arial" panose="020B0604020202020204" pitchFamily="34" charset="0"/>
              <a:buChar char="•"/>
              <a:defRPr/>
            </a:pPr>
            <a:r>
              <a:rPr kumimoji="0" lang="en-ZA"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Local: 0860 104 777 </a:t>
            </a:r>
          </a:p>
          <a:p>
            <a:pPr marL="800100" lvl="1" indent="-342900" eaLnBrk="1" fontAlgn="auto" hangingPunct="1">
              <a:spcBef>
                <a:spcPts val="0"/>
              </a:spcBef>
              <a:spcAft>
                <a:spcPts val="600"/>
              </a:spcAft>
              <a:buFont typeface="Arial" panose="020B0604020202020204" pitchFamily="34" charset="0"/>
              <a:buChar char="•"/>
              <a:defRPr/>
            </a:pPr>
            <a:r>
              <a:rPr kumimoji="0" lang="en-ZA"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International: +27 17 610 4777</a:t>
            </a:r>
            <a:endParaRPr kumimoji="0" lang="en-ZA" b="0"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10" name="Action Button: Home 9">
            <a:hlinkClick r:id="rId5"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829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E49FF-74C0-47D6-8588-8EFC60FB3A63}"/>
              </a:ext>
            </a:extLst>
          </p:cNvPr>
          <p:cNvSpPr>
            <a:spLocks noGrp="1"/>
          </p:cNvSpPr>
          <p:nvPr>
            <p:ph type="title"/>
          </p:nvPr>
        </p:nvSpPr>
        <p:spPr/>
        <p:txBody>
          <a:bodyPr/>
          <a:lstStyle/>
          <a:p>
            <a:r>
              <a:rPr lang="en-ZA"/>
              <a:t>SAP Ariba Network Self Help</a:t>
            </a:r>
          </a:p>
        </p:txBody>
      </p:sp>
      <p:sp>
        <p:nvSpPr>
          <p:cNvPr id="9" name="Rectangle 8">
            <a:extLst>
              <a:ext uri="{FF2B5EF4-FFF2-40B4-BE49-F238E27FC236}">
                <a16:creationId xmlns:a16="http://schemas.microsoft.com/office/drawing/2014/main" id="{8DEE0E33-2D96-4E42-9D99-991D0C49DAF6}"/>
              </a:ext>
            </a:extLst>
          </p:cNvPr>
          <p:cNvSpPr/>
          <p:nvPr/>
        </p:nvSpPr>
        <p:spPr>
          <a:xfrm>
            <a:off x="8113712" y="1213008"/>
            <a:ext cx="3730524" cy="4139595"/>
          </a:xfrm>
          <a:prstGeom prst="rect">
            <a:avLst/>
          </a:prstGeom>
        </p:spPr>
        <p:txBody>
          <a:bodyPr wrap="square">
            <a:spAutoFit/>
          </a:bodyPr>
          <a:lstStyle/>
          <a:p>
            <a:pPr algn="ctr">
              <a:defRPr/>
            </a:pPr>
            <a:r>
              <a:rPr lang="en-ZA" sz="1200" b="1" u="sng" dirty="0">
                <a:solidFill>
                  <a:schemeClr val="tx2"/>
                </a:solidFill>
                <a:latin typeface="Arial" panose="020B0604020202020204" pitchFamily="34" charset="0"/>
                <a:cs typeface="Arial" panose="020B0604020202020204" pitchFamily="34" charset="0"/>
              </a:rPr>
              <a:t>ARIBA NETWORK SUPPLIER INFORMATION PORTAL </a:t>
            </a:r>
            <a:br>
              <a:rPr lang="en-ZA" sz="1200" b="1" dirty="0">
                <a:solidFill>
                  <a:prstClr val="black"/>
                </a:solidFill>
                <a:latin typeface="Arial" panose="020B0604020202020204" pitchFamily="34" charset="0"/>
                <a:cs typeface="Arial" panose="020B0604020202020204" pitchFamily="34" charset="0"/>
              </a:rPr>
            </a:br>
            <a:endParaRPr lang="en-ZA" sz="1200" b="1" u="sng" dirty="0">
              <a:solidFill>
                <a:srgbClr val="0070C0"/>
              </a:solidFill>
              <a:latin typeface="Arial" panose="020B0604020202020204" pitchFamily="34" charset="0"/>
              <a:cs typeface="Arial" panose="020B0604020202020204" pitchFamily="34" charset="0"/>
            </a:endParaRPr>
          </a:p>
          <a:p>
            <a:pPr marL="285750" lvl="0" indent="-285750" defTabSz="1088776">
              <a:spcAft>
                <a:spcPts val="6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The Supplier Information Portal can be accessed from the </a:t>
            </a:r>
            <a:r>
              <a:rPr lang="en-US" sz="1200" b="1" dirty="0">
                <a:latin typeface="Arial" panose="020B0604020202020204" pitchFamily="34" charset="0"/>
                <a:cs typeface="Arial" panose="020B0604020202020204" pitchFamily="34" charset="0"/>
              </a:rPr>
              <a:t>‘Enablement Tasks</a:t>
            </a:r>
            <a:r>
              <a:rPr lang="en-US" sz="1200" dirty="0">
                <a:latin typeface="Arial" panose="020B0604020202020204" pitchFamily="34" charset="0"/>
                <a:cs typeface="Arial" panose="020B0604020202020204" pitchFamily="34" charset="0"/>
              </a:rPr>
              <a:t>’ tab at the top of your profile</a:t>
            </a:r>
          </a:p>
          <a:p>
            <a:pPr marL="285750" lvl="0" indent="-285750" defTabSz="1088776">
              <a:spcAft>
                <a:spcPts val="6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The information portal is tailored for Sasol, so you are always getting the exact information you need. This includes functional guides, short video tutorials, technical specifications, and support resources, </a:t>
            </a:r>
            <a:r>
              <a:rPr lang="en-ZA" sz="1200" u="sng" dirty="0" err="1">
                <a:latin typeface="Arial" panose="020B0604020202020204" pitchFamily="34" charset="0"/>
                <a:cs typeface="Arial" panose="020B0604020202020204" pitchFamily="34" charset="0"/>
                <a:hlinkClick r:id="rId2"/>
              </a:rPr>
              <a:t>Sasol_SIP</a:t>
            </a:r>
            <a:r>
              <a:rPr lang="en-ZA" sz="1200" u="sng" dirty="0">
                <a:latin typeface="Arial" panose="020B0604020202020204" pitchFamily="34" charset="0"/>
                <a:cs typeface="Arial" panose="020B0604020202020204" pitchFamily="34" charset="0"/>
                <a:hlinkClick r:id="rId2"/>
              </a:rPr>
              <a:t> </a:t>
            </a:r>
            <a:endParaRPr lang="en-ZA" sz="1200" u="sng" dirty="0">
              <a:latin typeface="Arial" panose="020B0604020202020204" pitchFamily="34" charset="0"/>
              <a:cs typeface="Arial" panose="020B0604020202020204" pitchFamily="34" charset="0"/>
            </a:endParaRPr>
          </a:p>
          <a:p>
            <a:pPr lvl="0" defTabSz="1088776">
              <a:spcAft>
                <a:spcPts val="600"/>
              </a:spcAft>
              <a:defRPr/>
            </a:pPr>
            <a:endParaRPr lang="en-US" sz="1200" dirty="0">
              <a:latin typeface="Arial" panose="020B0604020202020204" pitchFamily="34" charset="0"/>
              <a:cs typeface="Arial" panose="020B0604020202020204" pitchFamily="34" charset="0"/>
            </a:endParaRPr>
          </a:p>
          <a:p>
            <a:pPr lvl="0" defTabSz="1088776">
              <a:spcAft>
                <a:spcPts val="600"/>
              </a:spcAft>
              <a:defRPr/>
            </a:pPr>
            <a:r>
              <a:rPr lang="en-US" sz="1200" b="1" dirty="0">
                <a:latin typeface="Arial" panose="020B0604020202020204" pitchFamily="34" charset="0"/>
                <a:cs typeface="Arial" panose="020B0604020202020204" pitchFamily="34" charset="0"/>
              </a:rPr>
              <a:t>Steps to follow when logged into your Ariba Network Account </a:t>
            </a:r>
          </a:p>
          <a:p>
            <a:pPr marL="571500" indent="-342900" defTabSz="914400">
              <a:spcAft>
                <a:spcPts val="600"/>
              </a:spcAft>
              <a:buFont typeface="+mj-lt"/>
              <a:buAutoNum type="arabicPeriod"/>
              <a:defRPr/>
            </a:pPr>
            <a:r>
              <a:rPr lang="en-ZA" sz="1200" dirty="0">
                <a:solidFill>
                  <a:prstClr val="black"/>
                </a:solidFill>
                <a:latin typeface="Arial" panose="020B0604020202020204" pitchFamily="34" charset="0"/>
                <a:cs typeface="Arial" panose="020B0604020202020204" pitchFamily="34" charset="0"/>
              </a:rPr>
              <a:t>Access and log in via </a:t>
            </a:r>
            <a:r>
              <a:rPr lang="en-US" sz="1200" dirty="0">
                <a:solidFill>
                  <a:prstClr val="black"/>
                </a:solidFill>
                <a:latin typeface="Arial" panose="020B0604020202020204" pitchFamily="34" charset="0"/>
                <a:cs typeface="Arial" panose="020B0604020202020204" pitchFamily="34" charset="0"/>
                <a:hlinkClick r:id="rId3"/>
              </a:rPr>
              <a:t>http://supplier.ariba.com</a:t>
            </a:r>
            <a:r>
              <a:rPr lang="en-US" sz="1200" dirty="0">
                <a:solidFill>
                  <a:prstClr val="black"/>
                </a:solidFill>
                <a:latin typeface="Arial" panose="020B0604020202020204" pitchFamily="34" charset="0"/>
                <a:cs typeface="Arial" panose="020B0604020202020204" pitchFamily="34" charset="0"/>
              </a:rPr>
              <a:t> </a:t>
            </a:r>
            <a:endPar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marL="571500" indent="-342900" defTabSz="914400">
              <a:spcAft>
                <a:spcPts val="600"/>
              </a:spcAft>
              <a:buFont typeface="+mj-lt"/>
              <a:buAutoNum type="arabicPeriod"/>
              <a:defRPr/>
            </a:pPr>
            <a:r>
              <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Open the</a:t>
            </a:r>
            <a:r>
              <a:rPr lang="en-ZA" sz="1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Company Settings</a:t>
            </a:r>
            <a:endPar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marL="571500" indent="-342900" defTabSz="914400">
              <a:spcAft>
                <a:spcPts val="600"/>
              </a:spcAft>
              <a:buFont typeface="+mj-lt"/>
              <a:buAutoNum type="arabicPeriod"/>
              <a:defRPr/>
            </a:pPr>
            <a:r>
              <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Select </a:t>
            </a:r>
            <a:r>
              <a:rPr lang="en-ZA" sz="1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Customer Relationships</a:t>
            </a:r>
            <a:endPar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marL="571500" indent="-342900" defTabSz="914400">
              <a:spcAft>
                <a:spcPts val="600"/>
              </a:spcAft>
              <a:buFont typeface="+mj-lt"/>
              <a:buAutoNum type="arabicPeriod"/>
              <a:defRPr/>
            </a:pPr>
            <a:r>
              <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Select </a:t>
            </a:r>
            <a:r>
              <a:rPr lang="en-ZA" sz="1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Supplier Information Portal</a:t>
            </a:r>
            <a:endParaRPr lang="en-ZA" sz="12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2C5DD6-9337-4DBA-9944-BDF3C1F36331}"/>
              </a:ext>
            </a:extLst>
          </p:cNvPr>
          <p:cNvPicPr>
            <a:picLocks noChangeAspect="1"/>
          </p:cNvPicPr>
          <p:nvPr/>
        </p:nvPicPr>
        <p:blipFill>
          <a:blip r:embed="rId4"/>
          <a:stretch>
            <a:fillRect/>
          </a:stretch>
        </p:blipFill>
        <p:spPr>
          <a:xfrm>
            <a:off x="101046" y="836713"/>
            <a:ext cx="8011178" cy="5468050"/>
          </a:xfrm>
          <a:prstGeom prst="rect">
            <a:avLst/>
          </a:prstGeom>
        </p:spPr>
      </p:pic>
      <p:sp>
        <p:nvSpPr>
          <p:cNvPr id="6" name="Action Button: Home 5">
            <a:hlinkClick r:id="rId5"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386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348884-9612-4D39-BADC-F7CE7D6E3A2A}"/>
              </a:ext>
            </a:extLst>
          </p:cNvPr>
          <p:cNvSpPr>
            <a:spLocks noGrp="1"/>
          </p:cNvSpPr>
          <p:nvPr>
            <p:ph type="body" sz="quarter" idx="15"/>
          </p:nvPr>
        </p:nvSpPr>
        <p:spPr>
          <a:xfrm>
            <a:off x="348611" y="908720"/>
            <a:ext cx="11508956" cy="346135"/>
          </a:xfrm>
        </p:spPr>
        <p:txBody>
          <a:bodyPr/>
          <a:lstStyle/>
          <a:p>
            <a:r>
              <a:rPr lang="en-ZA"/>
              <a:t>Self Help SAP Ariba Exchange User Community and Global Support</a:t>
            </a:r>
          </a:p>
        </p:txBody>
      </p:sp>
      <p:sp>
        <p:nvSpPr>
          <p:cNvPr id="4" name="Title 3">
            <a:extLst>
              <a:ext uri="{FF2B5EF4-FFF2-40B4-BE49-F238E27FC236}">
                <a16:creationId xmlns:a16="http://schemas.microsoft.com/office/drawing/2014/main" id="{E7AE49FF-74C0-47D6-8588-8EFC60FB3A63}"/>
              </a:ext>
            </a:extLst>
          </p:cNvPr>
          <p:cNvSpPr>
            <a:spLocks noGrp="1"/>
          </p:cNvSpPr>
          <p:nvPr>
            <p:ph type="title"/>
          </p:nvPr>
        </p:nvSpPr>
        <p:spPr/>
        <p:txBody>
          <a:bodyPr/>
          <a:lstStyle/>
          <a:p>
            <a:r>
              <a:rPr lang="en-ZA" dirty="0"/>
              <a:t>SAP Ariba Network Support</a:t>
            </a:r>
          </a:p>
        </p:txBody>
      </p:sp>
      <p:pic>
        <p:nvPicPr>
          <p:cNvPr id="7" name="Picture 6">
            <a:extLst>
              <a:ext uri="{FF2B5EF4-FFF2-40B4-BE49-F238E27FC236}">
                <a16:creationId xmlns:a16="http://schemas.microsoft.com/office/drawing/2014/main" id="{296AA2F9-2069-4F91-BB96-6206FB80E29B}"/>
              </a:ext>
            </a:extLst>
          </p:cNvPr>
          <p:cNvPicPr>
            <a:picLocks noChangeAspect="1"/>
          </p:cNvPicPr>
          <p:nvPr/>
        </p:nvPicPr>
        <p:blipFill rotWithShape="1">
          <a:blip r:embed="rId2"/>
          <a:srcRect l="756" t="1513" r="553" b="1468"/>
          <a:stretch/>
        </p:blipFill>
        <p:spPr>
          <a:xfrm>
            <a:off x="348611" y="1494245"/>
            <a:ext cx="7835621" cy="4368693"/>
          </a:xfrm>
          <a:prstGeom prst="rect">
            <a:avLst/>
          </a:prstGeom>
          <a:ln w="28575">
            <a:solidFill>
              <a:srgbClr val="00233C"/>
            </a:solidFill>
          </a:ln>
        </p:spPr>
      </p:pic>
      <p:sp>
        <p:nvSpPr>
          <p:cNvPr id="8" name="Rectangle 7">
            <a:extLst>
              <a:ext uri="{FF2B5EF4-FFF2-40B4-BE49-F238E27FC236}">
                <a16:creationId xmlns:a16="http://schemas.microsoft.com/office/drawing/2014/main" id="{8BC6418B-B89E-491C-8BAF-71599256C373}"/>
              </a:ext>
            </a:extLst>
          </p:cNvPr>
          <p:cNvSpPr/>
          <p:nvPr/>
        </p:nvSpPr>
        <p:spPr>
          <a:xfrm>
            <a:off x="8256240" y="1494245"/>
            <a:ext cx="3744416" cy="4355038"/>
          </a:xfrm>
          <a:prstGeom prst="rect">
            <a:avLst/>
          </a:prstGeom>
        </p:spPr>
        <p:txBody>
          <a:bodyPr wrap="square">
            <a:spAutoFit/>
          </a:bodyPr>
          <a:lstStyle/>
          <a:p>
            <a:pPr lvl="1" algn="ctr">
              <a:spcAft>
                <a:spcPts val="600"/>
              </a:spcAft>
              <a:defRPr/>
            </a:pPr>
            <a:r>
              <a:rPr lang="en-ZA" sz="1400" b="1" u="sng" dirty="0">
                <a:solidFill>
                  <a:schemeClr val="tx2"/>
                </a:solidFill>
                <a:latin typeface="Arial" panose="020B0604020202020204" pitchFamily="34" charset="0"/>
                <a:cs typeface="Arial" panose="020B0604020202020204" pitchFamily="34" charset="0"/>
              </a:rPr>
              <a:t>Ariba Network - </a:t>
            </a:r>
            <a:r>
              <a:rPr lang="en-US" sz="1400" b="1" u="sng" dirty="0">
                <a:solidFill>
                  <a:schemeClr val="tx2"/>
                </a:solidFill>
                <a:latin typeface="Arial" panose="020B0604020202020204" pitchFamily="34" charset="0"/>
                <a:cs typeface="Arial" panose="020B0604020202020204" pitchFamily="34" charset="0"/>
              </a:rPr>
              <a:t>Exchange User Community </a:t>
            </a:r>
            <a:endParaRPr lang="en-ZA" sz="1400" b="1" u="sng" dirty="0">
              <a:solidFill>
                <a:prstClr val="black"/>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The Ariba Network </a:t>
            </a:r>
            <a:r>
              <a:rPr lang="en-US" sz="1400" b="1" dirty="0">
                <a:latin typeface="Arial" panose="020B0604020202020204" pitchFamily="34" charset="0"/>
                <a:cs typeface="Arial" panose="020B0604020202020204" pitchFamily="34" charset="0"/>
              </a:rPr>
              <a:t>Exchange User Community</a:t>
            </a:r>
            <a:r>
              <a:rPr lang="en-US" sz="1400" dirty="0">
                <a:latin typeface="Arial" panose="020B0604020202020204" pitchFamily="34" charset="0"/>
                <a:cs typeface="Arial" panose="020B0604020202020204" pitchFamily="34" charset="0"/>
              </a:rPr>
              <a:t> feature is a collaboration tool and accessible while you're in the middle of using Ariba Network.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Here you can conduct keyword searches to view detailed documentation or submit questions to SAP Ariba experts.</a:t>
            </a:r>
          </a:p>
          <a:p>
            <a:pPr marL="285750" indent="-285750">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help center </a:t>
            </a:r>
            <a:r>
              <a:rPr lang="en-US" sz="1400" dirty="0">
                <a:latin typeface="Arial" panose="020B0604020202020204" pitchFamily="34" charset="0"/>
                <a:cs typeface="Arial" panose="020B0604020202020204" pitchFamily="34" charset="0"/>
              </a:rPr>
              <a:t>and support are always available, regardless of the time of day that you need it. </a:t>
            </a:r>
          </a:p>
          <a:p>
            <a:pPr marL="342900" indent="-342900">
              <a:spcAft>
                <a:spcPts val="600"/>
              </a:spcAft>
              <a:buFont typeface="+mj-lt"/>
              <a:buAutoNum type="arabicPeriod"/>
              <a:defRPr/>
            </a:pPr>
            <a:r>
              <a:rPr lang="en-ZA" sz="1400" dirty="0">
                <a:solidFill>
                  <a:prstClr val="black"/>
                </a:solidFill>
                <a:latin typeface="Arial" panose="020B0604020202020204" pitchFamily="34" charset="0"/>
                <a:cs typeface="Arial" panose="020B0604020202020204" pitchFamily="34" charset="0"/>
              </a:rPr>
              <a:t>Access and log in via </a:t>
            </a:r>
            <a:r>
              <a:rPr lang="en-US" sz="1400" dirty="0">
                <a:solidFill>
                  <a:prstClr val="black"/>
                </a:solidFill>
                <a:latin typeface="Arial" panose="020B0604020202020204" pitchFamily="34" charset="0"/>
                <a:cs typeface="Arial" panose="020B0604020202020204" pitchFamily="34" charset="0"/>
                <a:hlinkClick r:id="rId3"/>
              </a:rPr>
              <a:t>http://supplier.ariba.com</a:t>
            </a:r>
            <a:r>
              <a:rPr lang="en-US" sz="1400" dirty="0">
                <a:solidFill>
                  <a:prstClr val="black"/>
                </a:solidFill>
                <a:latin typeface="Arial" panose="020B0604020202020204" pitchFamily="34" charset="0"/>
                <a:cs typeface="Arial" panose="020B0604020202020204" pitchFamily="34" charset="0"/>
              </a:rPr>
              <a:t> </a:t>
            </a:r>
          </a:p>
          <a:p>
            <a:pPr marL="342900" indent="-342900" defTabSz="914400">
              <a:spcAft>
                <a:spcPts val="600"/>
              </a:spcAft>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To top right of the of the screen </a:t>
            </a:r>
            <a:r>
              <a:rPr lang="en-ZA" sz="1400" kern="0" dirty="0">
                <a:solidFill>
                  <a:sysClr val="windowText" lastClr="000000"/>
                </a:solidFill>
                <a:latin typeface="Arial" panose="020B0604020202020204" pitchFamily="34" charset="0"/>
                <a:cs typeface="Arial" panose="020B0604020202020204" pitchFamily="34" charset="0"/>
              </a:rPr>
              <a:t>you will find the exchange user community</a:t>
            </a:r>
          </a:p>
          <a:p>
            <a:pPr marL="342900" indent="-342900" defTabSz="914400">
              <a:spcAft>
                <a:spcPts val="600"/>
              </a:spcAft>
              <a:buFont typeface="+mj-lt"/>
              <a:buAutoNum type="arabicPeriod"/>
              <a:defRPr/>
            </a:pPr>
            <a:r>
              <a:rPr lang="en-ZA" sz="1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Type in a question and a number of answers will show</a:t>
            </a:r>
            <a:endParaRPr lang="en-ZA" sz="1400" dirty="0"/>
          </a:p>
        </p:txBody>
      </p:sp>
      <p:sp>
        <p:nvSpPr>
          <p:cNvPr id="9" name="Action Button: Home 8">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087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p:txBody>
          <a:bodyPr/>
          <a:lstStyle/>
          <a:p>
            <a:r>
              <a:rPr lang="en-US" dirty="0"/>
              <a:t>All Sasol suppliers are required to register on the Ariba Network </a:t>
            </a:r>
          </a:p>
          <a:p>
            <a:r>
              <a:rPr lang="en-US" dirty="0"/>
              <a:t>and to complete the Sasol SPQ.</a:t>
            </a:r>
          </a:p>
          <a:p>
            <a:endParaRPr lang="en-US" dirty="0"/>
          </a:p>
          <a:p>
            <a:endParaRPr lang="en-US"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11" name="Title 10"/>
          <p:cNvSpPr>
            <a:spLocks noGrp="1"/>
          </p:cNvSpPr>
          <p:nvPr>
            <p:ph type="title"/>
          </p:nvPr>
        </p:nvSpPr>
        <p:spPr/>
        <p:txBody>
          <a:bodyPr/>
          <a:lstStyle/>
          <a:p>
            <a:r>
              <a:rPr lang="en-US" dirty="0"/>
              <a:t>Frist things first…</a:t>
            </a:r>
          </a:p>
        </p:txBody>
      </p:sp>
      <p:pic>
        <p:nvPicPr>
          <p:cNvPr id="10" name="Picture 9">
            <a:extLst>
              <a:ext uri="{FF2B5EF4-FFF2-40B4-BE49-F238E27FC236}">
                <a16:creationId xmlns:a16="http://schemas.microsoft.com/office/drawing/2014/main" id="{23F4B232-862D-4D79-A4A4-CD23DF8743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84" y="1237384"/>
            <a:ext cx="2690361" cy="5071936"/>
          </a:xfrm>
          <a:prstGeom prst="rect">
            <a:avLst/>
          </a:prstGeom>
        </p:spPr>
      </p:pic>
      <p:sp>
        <p:nvSpPr>
          <p:cNvPr id="13" name="TextBox 12"/>
          <p:cNvSpPr txBox="1"/>
          <p:nvPr/>
        </p:nvSpPr>
        <p:spPr>
          <a:xfrm>
            <a:off x="3520943" y="4405670"/>
            <a:ext cx="2290857" cy="215444"/>
          </a:xfrm>
          <a:prstGeom prst="rect">
            <a:avLst/>
          </a:prstGeom>
          <a:noFill/>
        </p:spPr>
        <p:txBody>
          <a:bodyPr wrap="square" lIns="0" tIns="0" rIns="0" bIns="0" rtlCol="0">
            <a:spAutoFit/>
          </a:bodyPr>
          <a:lstStyle/>
          <a:p>
            <a:pPr algn="ctr"/>
            <a:r>
              <a:rPr lang="en-GB" sz="1400" b="1" dirty="0">
                <a:solidFill>
                  <a:schemeClr val="bg1"/>
                </a:solidFill>
                <a:latin typeface="+mj-lt"/>
                <a:cs typeface="Lato" panose="020F0502020204030203" pitchFamily="34" charset="0"/>
              </a:rPr>
              <a:t>Ariba Registration</a:t>
            </a:r>
          </a:p>
        </p:txBody>
      </p:sp>
      <p:sp>
        <p:nvSpPr>
          <p:cNvPr id="14" name="TextBox 13"/>
          <p:cNvSpPr txBox="1"/>
          <p:nvPr/>
        </p:nvSpPr>
        <p:spPr>
          <a:xfrm>
            <a:off x="3327528" y="4695934"/>
            <a:ext cx="2677686" cy="1200329"/>
          </a:xfrm>
          <a:prstGeom prst="rect">
            <a:avLst/>
          </a:prstGeom>
          <a:noFill/>
        </p:spPr>
        <p:txBody>
          <a:bodyPr wrap="square" lIns="0" tIns="0" rIns="0" bIns="0" rtlCol="0">
            <a:spAutoFit/>
          </a:bodyPr>
          <a:lstStyle/>
          <a:p>
            <a:pPr algn="ctr"/>
            <a:r>
              <a:rPr lang="en-GB" sz="1300" dirty="0">
                <a:solidFill>
                  <a:schemeClr val="bg1"/>
                </a:solidFill>
                <a:cs typeface="Lato Light"/>
              </a:rPr>
              <a:t>SAP Ariba Supplier Performance and Information Management (Ariba SIPM) is the Ariba supplier information management module used to obtain and manage supplier information.</a:t>
            </a:r>
            <a:endParaRPr lang="en-GB" sz="1300" b="1" dirty="0">
              <a:solidFill>
                <a:schemeClr val="bg1"/>
              </a:solidFill>
              <a:cs typeface="Lato Light"/>
            </a:endParaRPr>
          </a:p>
        </p:txBody>
      </p:sp>
      <p:sp>
        <p:nvSpPr>
          <p:cNvPr id="15" name="TextBox 14"/>
          <p:cNvSpPr txBox="1"/>
          <p:nvPr/>
        </p:nvSpPr>
        <p:spPr>
          <a:xfrm>
            <a:off x="7752184" y="4405670"/>
            <a:ext cx="2290857" cy="246221"/>
          </a:xfrm>
          <a:prstGeom prst="rect">
            <a:avLst/>
          </a:prstGeom>
          <a:noFill/>
        </p:spPr>
        <p:txBody>
          <a:bodyPr wrap="square" lIns="0" tIns="0" rIns="0" bIns="0" rtlCol="0">
            <a:spAutoFit/>
          </a:bodyPr>
          <a:lstStyle/>
          <a:p>
            <a:pPr algn="ctr"/>
            <a:r>
              <a:rPr lang="en-GB" sz="1600" b="1" dirty="0">
                <a:solidFill>
                  <a:schemeClr val="bg1"/>
                </a:solidFill>
                <a:latin typeface="+mj-lt"/>
                <a:cs typeface="Lato" panose="020F0502020204030203" pitchFamily="34" charset="0"/>
              </a:rPr>
              <a:t>SPQ</a:t>
            </a:r>
          </a:p>
        </p:txBody>
      </p:sp>
      <p:sp>
        <p:nvSpPr>
          <p:cNvPr id="16" name="TextBox 15"/>
          <p:cNvSpPr txBox="1"/>
          <p:nvPr/>
        </p:nvSpPr>
        <p:spPr>
          <a:xfrm>
            <a:off x="6963846" y="4695934"/>
            <a:ext cx="3812674" cy="1600438"/>
          </a:xfrm>
          <a:prstGeom prst="rect">
            <a:avLst/>
          </a:prstGeom>
          <a:noFill/>
        </p:spPr>
        <p:txBody>
          <a:bodyPr wrap="square" lIns="0" tIns="0" rIns="0" bIns="0" rtlCol="0">
            <a:spAutoFit/>
          </a:bodyPr>
          <a:lstStyle/>
          <a:p>
            <a:pPr algn="ctr"/>
            <a:r>
              <a:rPr lang="en-GB" sz="1300" dirty="0">
                <a:solidFill>
                  <a:schemeClr val="bg1"/>
                </a:solidFill>
                <a:cs typeface="Lato Light"/>
              </a:rPr>
              <a:t>The Supplier Profile Questionnaire (or SPQ) is the Sasol specific questionnaire that all suppliers must complete. </a:t>
            </a:r>
            <a:r>
              <a:rPr lang="en-US" sz="1300" dirty="0">
                <a:solidFill>
                  <a:schemeClr val="bg1"/>
                </a:solidFill>
                <a:cs typeface="Lato Light"/>
              </a:rPr>
              <a:t>This entails a detailed electronic questionnaire whereby suppliers provide company information and supporting documentation to Sasol, as part of an approval process in order to be qualified to do business with Sasol.</a:t>
            </a:r>
          </a:p>
          <a:p>
            <a:pPr algn="ctr"/>
            <a:endParaRPr lang="en-GB" sz="1300" b="1" dirty="0">
              <a:solidFill>
                <a:schemeClr val="bg1"/>
              </a:solidFill>
              <a:cs typeface="Lato Light"/>
            </a:endParaRPr>
          </a:p>
        </p:txBody>
      </p:sp>
      <p:sp>
        <p:nvSpPr>
          <p:cNvPr id="17" name="TextBox 16"/>
          <p:cNvSpPr txBox="1"/>
          <p:nvPr/>
        </p:nvSpPr>
        <p:spPr>
          <a:xfrm>
            <a:off x="3719736" y="3130837"/>
            <a:ext cx="1893270" cy="1292662"/>
          </a:xfrm>
          <a:prstGeom prst="rect">
            <a:avLst/>
          </a:prstGeom>
          <a:noFill/>
        </p:spPr>
        <p:txBody>
          <a:bodyPr wrap="square" lIns="0" tIns="0" rIns="0" bIns="0" rtlCol="0">
            <a:spAutoFit/>
          </a:bodyPr>
          <a:lstStyle/>
          <a:p>
            <a:pPr algn="ctr"/>
            <a:r>
              <a:rPr lang="en-GB" sz="8400" b="1" dirty="0">
                <a:solidFill>
                  <a:schemeClr val="accent1"/>
                </a:solidFill>
                <a:latin typeface="+mj-lt"/>
                <a:cs typeface="Lato" panose="020F0502020204030203" pitchFamily="34" charset="0"/>
              </a:rPr>
              <a:t>1</a:t>
            </a:r>
          </a:p>
        </p:txBody>
      </p:sp>
      <p:sp>
        <p:nvSpPr>
          <p:cNvPr id="18" name="TextBox 17"/>
          <p:cNvSpPr txBox="1"/>
          <p:nvPr/>
        </p:nvSpPr>
        <p:spPr>
          <a:xfrm>
            <a:off x="7950977" y="3130837"/>
            <a:ext cx="1893270" cy="1292662"/>
          </a:xfrm>
          <a:prstGeom prst="rect">
            <a:avLst/>
          </a:prstGeom>
          <a:noFill/>
        </p:spPr>
        <p:txBody>
          <a:bodyPr wrap="square" lIns="0" tIns="0" rIns="0" bIns="0" rtlCol="0">
            <a:spAutoFit/>
          </a:bodyPr>
          <a:lstStyle/>
          <a:p>
            <a:pPr algn="ctr"/>
            <a:r>
              <a:rPr lang="en-GB" sz="8400" b="1" dirty="0">
                <a:solidFill>
                  <a:schemeClr val="accent1"/>
                </a:solidFill>
                <a:latin typeface="+mj-lt"/>
                <a:cs typeface="Lato" panose="020F0502020204030203" pitchFamily="34" charset="0"/>
              </a:rPr>
              <a:t>2</a:t>
            </a:r>
          </a:p>
        </p:txBody>
      </p:sp>
    </p:spTree>
    <p:extLst>
      <p:ext uri="{BB962C8B-B14F-4D97-AF65-F5344CB8AC3E}">
        <p14:creationId xmlns:p14="http://schemas.microsoft.com/office/powerpoint/2010/main" val="225407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lstStyle/>
          <a:p>
            <a:pPr marL="0" indent="0">
              <a:buNone/>
            </a:pPr>
            <a:r>
              <a:rPr lang="en-US" b="1" dirty="0"/>
              <a:t>At Sasol we make use of three types of registration methods:</a:t>
            </a:r>
          </a:p>
        </p:txBody>
      </p:sp>
      <p:sp>
        <p:nvSpPr>
          <p:cNvPr id="7" name="Title 6"/>
          <p:cNvSpPr>
            <a:spLocks noGrp="1"/>
          </p:cNvSpPr>
          <p:nvPr>
            <p:ph type="title"/>
          </p:nvPr>
        </p:nvSpPr>
        <p:spPr/>
        <p:txBody>
          <a:bodyPr/>
          <a:lstStyle/>
          <a:p>
            <a:r>
              <a:rPr lang="en-US" dirty="0"/>
              <a:t>Registration methods</a:t>
            </a:r>
          </a:p>
        </p:txBody>
      </p:sp>
      <p:sp>
        <p:nvSpPr>
          <p:cNvPr id="9" name="TextBox 8">
            <a:extLst>
              <a:ext uri="{FF2B5EF4-FFF2-40B4-BE49-F238E27FC236}">
                <a16:creationId xmlns:a16="http://schemas.microsoft.com/office/drawing/2014/main" id="{50D0FB5D-C04E-47A0-AEB0-8E7A89821EDF}"/>
              </a:ext>
            </a:extLst>
          </p:cNvPr>
          <p:cNvSpPr txBox="1"/>
          <p:nvPr/>
        </p:nvSpPr>
        <p:spPr>
          <a:xfrm>
            <a:off x="1651711" y="2726640"/>
            <a:ext cx="1703364" cy="492443"/>
          </a:xfrm>
          <a:prstGeom prst="rect">
            <a:avLst/>
          </a:prstGeom>
          <a:noFill/>
        </p:spPr>
        <p:txBody>
          <a:bodyPr wrap="square" lIns="0" tIns="0" rIns="0" bIns="0" rtlCol="0">
            <a:spAutoFit/>
          </a:bodyPr>
          <a:lstStyle/>
          <a:p>
            <a:pPr algn="ctr"/>
            <a:r>
              <a:rPr lang="en-GB" sz="1600" b="1" dirty="0">
                <a:solidFill>
                  <a:schemeClr val="tx1">
                    <a:lumMod val="65000"/>
                    <a:lumOff val="35000"/>
                  </a:schemeClr>
                </a:solidFill>
                <a:cs typeface="Lato" panose="020F0502020204030203" pitchFamily="34" charset="0"/>
              </a:rPr>
              <a:t>Prospective suppliers</a:t>
            </a:r>
          </a:p>
        </p:txBody>
      </p:sp>
      <p:sp>
        <p:nvSpPr>
          <p:cNvPr id="10" name="Oval 9">
            <a:extLst>
              <a:ext uri="{FF2B5EF4-FFF2-40B4-BE49-F238E27FC236}">
                <a16:creationId xmlns:a16="http://schemas.microsoft.com/office/drawing/2014/main" id="{2D687F7A-7B88-461D-9452-1FE210B12320}"/>
              </a:ext>
            </a:extLst>
          </p:cNvPr>
          <p:cNvSpPr/>
          <p:nvPr/>
        </p:nvSpPr>
        <p:spPr>
          <a:xfrm>
            <a:off x="1872161" y="1412776"/>
            <a:ext cx="1262465" cy="12014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AD872F82-5ADE-4BCE-89FC-20BA13963A31}"/>
              </a:ext>
            </a:extLst>
          </p:cNvPr>
          <p:cNvSpPr txBox="1"/>
          <p:nvPr/>
        </p:nvSpPr>
        <p:spPr>
          <a:xfrm>
            <a:off x="5050161" y="2726640"/>
            <a:ext cx="2061070" cy="492443"/>
          </a:xfrm>
          <a:prstGeom prst="rect">
            <a:avLst/>
          </a:prstGeom>
          <a:noFill/>
        </p:spPr>
        <p:txBody>
          <a:bodyPr wrap="square" lIns="0" tIns="0" rIns="0" bIns="0" rtlCol="0">
            <a:spAutoFit/>
          </a:bodyPr>
          <a:lstStyle/>
          <a:p>
            <a:pPr algn="ctr"/>
            <a:r>
              <a:rPr lang="en-GB" sz="1600" b="1" dirty="0">
                <a:solidFill>
                  <a:schemeClr val="tx1">
                    <a:lumMod val="65000"/>
                    <a:lumOff val="35000"/>
                  </a:schemeClr>
                </a:solidFill>
                <a:latin typeface="+mj-lt"/>
                <a:cs typeface="Lato" panose="020F0502020204030203" pitchFamily="34" charset="0"/>
              </a:rPr>
              <a:t>Suppliers registered for sourcing only</a:t>
            </a:r>
          </a:p>
        </p:txBody>
      </p:sp>
      <p:sp>
        <p:nvSpPr>
          <p:cNvPr id="12" name="Oval 11">
            <a:extLst>
              <a:ext uri="{FF2B5EF4-FFF2-40B4-BE49-F238E27FC236}">
                <a16:creationId xmlns:a16="http://schemas.microsoft.com/office/drawing/2014/main" id="{7AACC5FA-E86E-4DE0-8BB7-8720BD515EF5}"/>
              </a:ext>
            </a:extLst>
          </p:cNvPr>
          <p:cNvSpPr/>
          <p:nvPr/>
        </p:nvSpPr>
        <p:spPr>
          <a:xfrm>
            <a:off x="5447415" y="1412776"/>
            <a:ext cx="1266562" cy="12014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0CDF8D0C-BDF0-4A0F-963F-C98EAF841A18}"/>
              </a:ext>
            </a:extLst>
          </p:cNvPr>
          <p:cNvSpPr txBox="1"/>
          <p:nvPr/>
        </p:nvSpPr>
        <p:spPr>
          <a:xfrm>
            <a:off x="8332845" y="2726640"/>
            <a:ext cx="2877927" cy="492443"/>
          </a:xfrm>
          <a:prstGeom prst="rect">
            <a:avLst/>
          </a:prstGeom>
          <a:noFill/>
        </p:spPr>
        <p:txBody>
          <a:bodyPr wrap="square" lIns="0" tIns="0" rIns="0" bIns="0" rtlCol="0">
            <a:spAutoFit/>
          </a:bodyPr>
          <a:lstStyle/>
          <a:p>
            <a:pPr algn="ctr"/>
            <a:r>
              <a:rPr lang="en-GB" sz="1600" b="1" dirty="0">
                <a:solidFill>
                  <a:schemeClr val="tx1">
                    <a:lumMod val="65000"/>
                    <a:lumOff val="35000"/>
                  </a:schemeClr>
                </a:solidFill>
                <a:cs typeface="Lato" panose="020F0502020204030203" pitchFamily="34" charset="0"/>
              </a:rPr>
              <a:t>Existing approved Sasol suppliers</a:t>
            </a:r>
          </a:p>
        </p:txBody>
      </p:sp>
      <p:sp>
        <p:nvSpPr>
          <p:cNvPr id="14" name="Oval 13">
            <a:extLst>
              <a:ext uri="{FF2B5EF4-FFF2-40B4-BE49-F238E27FC236}">
                <a16:creationId xmlns:a16="http://schemas.microsoft.com/office/drawing/2014/main" id="{66C3C92F-A528-4381-8F29-6F474EB2F0EB}"/>
              </a:ext>
            </a:extLst>
          </p:cNvPr>
          <p:cNvSpPr/>
          <p:nvPr/>
        </p:nvSpPr>
        <p:spPr>
          <a:xfrm>
            <a:off x="9131685" y="1412776"/>
            <a:ext cx="1280246" cy="12014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A2951B1F-58BD-410C-A994-E019ED0842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14936" y="1647720"/>
            <a:ext cx="731520" cy="731520"/>
          </a:xfrm>
          <a:prstGeom prst="rect">
            <a:avLst/>
          </a:prstGeom>
        </p:spPr>
      </p:pic>
      <p:sp>
        <p:nvSpPr>
          <p:cNvPr id="16" name="Freeform 290">
            <a:extLst>
              <a:ext uri="{FF2B5EF4-FFF2-40B4-BE49-F238E27FC236}">
                <a16:creationId xmlns:a16="http://schemas.microsoft.com/office/drawing/2014/main" id="{9DBFDC5D-5B41-4B92-8301-E595EC3757C2}"/>
              </a:ext>
            </a:extLst>
          </p:cNvPr>
          <p:cNvSpPr>
            <a:spLocks noChangeArrowheads="1"/>
          </p:cNvSpPr>
          <p:nvPr/>
        </p:nvSpPr>
        <p:spPr bwMode="auto">
          <a:xfrm>
            <a:off x="9314608" y="1647720"/>
            <a:ext cx="914400" cy="731520"/>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bg1"/>
          </a:solidFill>
          <a:ln>
            <a:noFill/>
          </a:ln>
          <a:effectLst/>
          <a:extLst/>
        </p:spPr>
        <p:txBody>
          <a:bodyPr wrap="none" lIns="243785" tIns="121892" rIns="243785" bIns="121892" anchor="ctr"/>
          <a:lstStyle/>
          <a:p>
            <a:pPr algn="ctr">
              <a:defRPr/>
            </a:pPr>
            <a:endParaRPr lang="en-GB" dirty="0">
              <a:ea typeface="SimSun" charset="0"/>
            </a:endParaRPr>
          </a:p>
        </p:txBody>
      </p:sp>
      <p:pic>
        <p:nvPicPr>
          <p:cNvPr id="17" name="Picture 16">
            <a:extLst>
              <a:ext uri="{FF2B5EF4-FFF2-40B4-BE49-F238E27FC236}">
                <a16:creationId xmlns:a16="http://schemas.microsoft.com/office/drawing/2014/main" id="{54C3BB35-B8F9-45A3-B9ED-6FB7E47CDF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7633" y="1647720"/>
            <a:ext cx="731520" cy="731520"/>
          </a:xfrm>
          <a:prstGeom prst="rect">
            <a:avLst/>
          </a:prstGeom>
        </p:spPr>
      </p:pic>
      <p:sp>
        <p:nvSpPr>
          <p:cNvPr id="18" name="TextBox 17">
            <a:extLst>
              <a:ext uri="{FF2B5EF4-FFF2-40B4-BE49-F238E27FC236}">
                <a16:creationId xmlns:a16="http://schemas.microsoft.com/office/drawing/2014/main" id="{DCF0808A-6F05-4900-9D0C-F05727E614B6}"/>
              </a:ext>
            </a:extLst>
          </p:cNvPr>
          <p:cNvSpPr txBox="1"/>
          <p:nvPr/>
        </p:nvSpPr>
        <p:spPr>
          <a:xfrm>
            <a:off x="900907" y="3434604"/>
            <a:ext cx="3204973" cy="677108"/>
          </a:xfrm>
          <a:prstGeom prst="rect">
            <a:avLst/>
          </a:prstGeom>
          <a:noFill/>
        </p:spPr>
        <p:txBody>
          <a:bodyPr wrap="square" lIns="0" tIns="0" rIns="0" bIns="0" rtlCol="0">
            <a:spAutoFit/>
          </a:bodyPr>
          <a:lstStyle/>
          <a:p>
            <a:pPr algn="ctr"/>
            <a:r>
              <a:rPr lang="en-ZA" sz="1100" dirty="0">
                <a:solidFill>
                  <a:schemeClr val="tx1">
                    <a:lumMod val="50000"/>
                    <a:lumOff val="50000"/>
                  </a:schemeClr>
                </a:solidFill>
                <a:latin typeface="+mj-lt"/>
                <a:cs typeface="Lato Light"/>
              </a:rPr>
              <a:t>Prospective suppliers can access the Ariba link from the Sasol website, register on the Ariba Network and complete the Sasol SPQ. </a:t>
            </a:r>
          </a:p>
          <a:p>
            <a:pPr algn="ctr"/>
            <a:r>
              <a:rPr lang="en-ZA" sz="1100" dirty="0">
                <a:solidFill>
                  <a:schemeClr val="tx1">
                    <a:lumMod val="50000"/>
                    <a:lumOff val="50000"/>
                  </a:schemeClr>
                </a:solidFill>
                <a:latin typeface="+mj-lt"/>
                <a:cs typeface="Lato Light"/>
              </a:rPr>
              <a:t>Any prospective supplier can do this at any time.</a:t>
            </a:r>
          </a:p>
        </p:txBody>
      </p:sp>
      <p:sp>
        <p:nvSpPr>
          <p:cNvPr id="19" name="TextBox 18">
            <a:extLst>
              <a:ext uri="{FF2B5EF4-FFF2-40B4-BE49-F238E27FC236}">
                <a16:creationId xmlns:a16="http://schemas.microsoft.com/office/drawing/2014/main" id="{DDE52DD4-70E7-4AA6-AE63-CD89D4128BA6}"/>
              </a:ext>
            </a:extLst>
          </p:cNvPr>
          <p:cNvSpPr txBox="1"/>
          <p:nvPr/>
        </p:nvSpPr>
        <p:spPr>
          <a:xfrm>
            <a:off x="4478210" y="3434604"/>
            <a:ext cx="3204973" cy="677108"/>
          </a:xfrm>
          <a:prstGeom prst="rect">
            <a:avLst/>
          </a:prstGeom>
          <a:noFill/>
        </p:spPr>
        <p:txBody>
          <a:bodyPr wrap="square" lIns="0" tIns="0" rIns="0" bIns="0" rtlCol="0">
            <a:spAutoFit/>
          </a:bodyPr>
          <a:lstStyle/>
          <a:p>
            <a:pPr algn="ctr"/>
            <a:r>
              <a:rPr lang="en-ZA" sz="1100" dirty="0">
                <a:solidFill>
                  <a:schemeClr val="tx1">
                    <a:lumMod val="50000"/>
                    <a:lumOff val="50000"/>
                  </a:schemeClr>
                </a:solidFill>
                <a:latin typeface="+mj-lt"/>
                <a:cs typeface="Lato Light"/>
              </a:rPr>
              <a:t>Sasol can trigger the process by directly inviting a supplier to register on Ariba for participation in a sourcing event. In this instance, Sasol provides the supplier with a unique registration link. </a:t>
            </a:r>
          </a:p>
        </p:txBody>
      </p:sp>
      <p:sp>
        <p:nvSpPr>
          <p:cNvPr id="20" name="TextBox 19">
            <a:extLst>
              <a:ext uri="{FF2B5EF4-FFF2-40B4-BE49-F238E27FC236}">
                <a16:creationId xmlns:a16="http://schemas.microsoft.com/office/drawing/2014/main" id="{7E4A2379-15CC-4DB3-A707-959CE420B39C}"/>
              </a:ext>
            </a:extLst>
          </p:cNvPr>
          <p:cNvSpPr txBox="1"/>
          <p:nvPr/>
        </p:nvSpPr>
        <p:spPr>
          <a:xfrm>
            <a:off x="8293465" y="3434604"/>
            <a:ext cx="2956686" cy="846386"/>
          </a:xfrm>
          <a:prstGeom prst="rect">
            <a:avLst/>
          </a:prstGeom>
          <a:noFill/>
        </p:spPr>
        <p:txBody>
          <a:bodyPr wrap="square" lIns="0" tIns="0" rIns="0" bIns="0" rtlCol="0">
            <a:spAutoFit/>
          </a:bodyPr>
          <a:lstStyle/>
          <a:p>
            <a:pPr algn="ctr"/>
            <a:r>
              <a:rPr lang="en-ZA" sz="1100" dirty="0">
                <a:solidFill>
                  <a:schemeClr val="tx1">
                    <a:lumMod val="50000"/>
                    <a:lumOff val="50000"/>
                  </a:schemeClr>
                </a:solidFill>
                <a:latin typeface="+mj-lt"/>
                <a:cs typeface="Lato Light"/>
              </a:rPr>
              <a:t>All existing suppliers were migrated to the Ariba SIM platform automatically.  All </a:t>
            </a:r>
            <a:r>
              <a:rPr lang="en-US" sz="1100" dirty="0">
                <a:solidFill>
                  <a:schemeClr val="tx1">
                    <a:lumMod val="50000"/>
                    <a:lumOff val="50000"/>
                  </a:schemeClr>
                </a:solidFill>
                <a:latin typeface="+mj-lt"/>
                <a:cs typeface="Lato Light"/>
              </a:rPr>
              <a:t>existing suppliers that are not yet registered on the Ariba Network must access Ariba through a formal invitation from Sasol.</a:t>
            </a:r>
          </a:p>
        </p:txBody>
      </p:sp>
      <p:sp>
        <p:nvSpPr>
          <p:cNvPr id="21" name="Rectangle 20"/>
          <p:cNvSpPr/>
          <p:nvPr/>
        </p:nvSpPr>
        <p:spPr>
          <a:xfrm>
            <a:off x="974988" y="4709628"/>
            <a:ext cx="3056811" cy="1599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All prospective suppliers are required to complete the Sasol SPQ.</a:t>
            </a:r>
          </a:p>
        </p:txBody>
      </p:sp>
      <p:sp>
        <p:nvSpPr>
          <p:cNvPr id="22" name="Rectangle 21"/>
          <p:cNvSpPr/>
          <p:nvPr/>
        </p:nvSpPr>
        <p:spPr>
          <a:xfrm>
            <a:off x="8243403" y="4709628"/>
            <a:ext cx="3056811" cy="1599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To ensure data quality and mitigation of legal risks, all legacy suppliers are required to update their profiles and complete the SPQ.</a:t>
            </a:r>
          </a:p>
          <a:p>
            <a:pPr algn="ctr"/>
            <a:endParaRPr lang="en-US" sz="1100" dirty="0"/>
          </a:p>
          <a:p>
            <a:pPr algn="ctr"/>
            <a:r>
              <a:rPr lang="en-US" sz="1100" dirty="0"/>
              <a:t>Contact the Sasol Contact Centre on: +27 860 10 4777 should you urgently require to update your information on our system. </a:t>
            </a:r>
          </a:p>
          <a:p>
            <a:pPr algn="ctr"/>
            <a:r>
              <a:rPr lang="en-US" sz="1100" dirty="0"/>
              <a:t> </a:t>
            </a:r>
          </a:p>
        </p:txBody>
      </p:sp>
      <p:sp>
        <p:nvSpPr>
          <p:cNvPr id="23" name="Rectangle 22"/>
          <p:cNvSpPr/>
          <p:nvPr/>
        </p:nvSpPr>
        <p:spPr>
          <a:xfrm>
            <a:off x="4552291" y="4709628"/>
            <a:ext cx="3056811" cy="1599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In this instance, the supplier is not required to complete the SPQ.  The supplier can participate in sourcing events.</a:t>
            </a:r>
          </a:p>
          <a:p>
            <a:pPr algn="ctr"/>
            <a:r>
              <a:rPr lang="en-US" sz="1100" b="1" dirty="0"/>
              <a:t>HOWEVER</a:t>
            </a:r>
            <a:r>
              <a:rPr lang="en-US" sz="1100" dirty="0"/>
              <a:t>, the </a:t>
            </a:r>
            <a:r>
              <a:rPr lang="en-US" sz="1100" u="sng" dirty="0"/>
              <a:t>successful bidder </a:t>
            </a:r>
            <a:r>
              <a:rPr lang="en-US" sz="1100" dirty="0"/>
              <a:t>is required to complete the SPQ and undergo the relevant Supplier Application and Accreditation process.  Successful bidders will follow the same process as prospective suppliers prior to contract award.</a:t>
            </a:r>
          </a:p>
        </p:txBody>
      </p:sp>
      <p:sp>
        <p:nvSpPr>
          <p:cNvPr id="24" name="Left Brace 23"/>
          <p:cNvSpPr/>
          <p:nvPr/>
        </p:nvSpPr>
        <p:spPr>
          <a:xfrm>
            <a:off x="4391382" y="5280620"/>
            <a:ext cx="120442" cy="9900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Arrow 24"/>
          <p:cNvSpPr/>
          <p:nvPr/>
        </p:nvSpPr>
        <p:spPr>
          <a:xfrm rot="10800000">
            <a:off x="4072533" y="5641762"/>
            <a:ext cx="295275"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ction Button: Home 1">
            <a:hlinkClick r:id="rId4"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52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352" y="1377286"/>
            <a:ext cx="1700931" cy="1804572"/>
          </a:xfrm>
          <a:prstGeom prst="rect">
            <a:avLst/>
          </a:prstGeom>
        </p:spPr>
      </p:pic>
      <p:pic>
        <p:nvPicPr>
          <p:cNvPr id="5" name="Picture 4"/>
          <p:cNvPicPr>
            <a:picLocks noChangeAspect="1"/>
          </p:cNvPicPr>
          <p:nvPr/>
        </p:nvPicPr>
        <p:blipFill>
          <a:blip r:embed="rId4"/>
          <a:stretch>
            <a:fillRect/>
          </a:stretch>
        </p:blipFill>
        <p:spPr>
          <a:xfrm>
            <a:off x="2134269" y="1367749"/>
            <a:ext cx="6888088" cy="3628217"/>
          </a:xfrm>
          <a:prstGeom prst="rect">
            <a:avLst/>
          </a:prstGeom>
        </p:spPr>
      </p:pic>
      <p:sp>
        <p:nvSpPr>
          <p:cNvPr id="6" name="Oval 5"/>
          <p:cNvSpPr/>
          <p:nvPr/>
        </p:nvSpPr>
        <p:spPr>
          <a:xfrm>
            <a:off x="7032104" y="3861048"/>
            <a:ext cx="720080" cy="50405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How to register:  Prospective suppliers</a:t>
            </a:r>
          </a:p>
        </p:txBody>
      </p:sp>
      <p:sp>
        <p:nvSpPr>
          <p:cNvPr id="8" name="Content Placeholder 7"/>
          <p:cNvSpPr>
            <a:spLocks noGrp="1"/>
          </p:cNvSpPr>
          <p:nvPr>
            <p:ph sz="quarter" idx="14"/>
          </p:nvPr>
        </p:nvSpPr>
        <p:spPr>
          <a:xfrm>
            <a:off x="9192344" y="1377286"/>
            <a:ext cx="2665224" cy="3707898"/>
          </a:xfrm>
        </p:spPr>
        <p:txBody>
          <a:bodyPr/>
          <a:lstStyle/>
          <a:p>
            <a:pPr marL="0" indent="0">
              <a:buNone/>
            </a:pPr>
            <a:r>
              <a:rPr lang="en-US" sz="1200" dirty="0"/>
              <a:t>Follow the steps below to start the registration:</a:t>
            </a:r>
          </a:p>
          <a:p>
            <a:r>
              <a:rPr lang="en-US" sz="1200" dirty="0"/>
              <a:t>Open the </a:t>
            </a:r>
            <a:r>
              <a:rPr lang="en-US" sz="1200" dirty="0">
                <a:hlinkClick r:id="rId5"/>
              </a:rPr>
              <a:t>www.sasol.com</a:t>
            </a:r>
            <a:r>
              <a:rPr lang="en-US" sz="1200" dirty="0"/>
              <a:t> web page</a:t>
            </a:r>
          </a:p>
          <a:p>
            <a:r>
              <a:rPr lang="en-US" sz="1200" dirty="0"/>
              <a:t>Scroll down to the “Suppliers” icon and click on the icon</a:t>
            </a:r>
          </a:p>
          <a:p>
            <a:endParaRPr lang="en-US" sz="1200" dirty="0"/>
          </a:p>
        </p:txBody>
      </p:sp>
      <p:sp>
        <p:nvSpPr>
          <p:cNvPr id="9" name="Action Button: Home 8">
            <a:hlinkClick r:id="rId6"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84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3787" y="1065015"/>
            <a:ext cx="6569053" cy="5057815"/>
          </a:xfrm>
          <a:prstGeom prst="rect">
            <a:avLst/>
          </a:prstGeom>
        </p:spPr>
      </p:pic>
      <p:pic>
        <p:nvPicPr>
          <p:cNvPr id="4" name="Picture 3"/>
          <p:cNvPicPr>
            <a:picLocks noChangeAspect="1"/>
          </p:cNvPicPr>
          <p:nvPr/>
        </p:nvPicPr>
        <p:blipFill>
          <a:blip r:embed="rId3"/>
          <a:stretch>
            <a:fillRect/>
          </a:stretch>
        </p:blipFill>
        <p:spPr>
          <a:xfrm>
            <a:off x="263352" y="1396394"/>
            <a:ext cx="1700931" cy="1804572"/>
          </a:xfrm>
          <a:prstGeom prst="rect">
            <a:avLst/>
          </a:prstGeom>
        </p:spPr>
      </p:pic>
      <p:sp>
        <p:nvSpPr>
          <p:cNvPr id="6" name="Oval 5"/>
          <p:cNvSpPr/>
          <p:nvPr/>
        </p:nvSpPr>
        <p:spPr>
          <a:xfrm>
            <a:off x="3431704" y="4221088"/>
            <a:ext cx="1296144" cy="50405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How to register:  Prospective suppliers</a:t>
            </a:r>
          </a:p>
        </p:txBody>
      </p:sp>
      <p:sp>
        <p:nvSpPr>
          <p:cNvPr id="8" name="Content Placeholder 7"/>
          <p:cNvSpPr>
            <a:spLocks noGrp="1"/>
          </p:cNvSpPr>
          <p:nvPr>
            <p:ph sz="quarter" idx="14"/>
          </p:nvPr>
        </p:nvSpPr>
        <p:spPr>
          <a:xfrm>
            <a:off x="9192344" y="1052514"/>
            <a:ext cx="2665224" cy="5292074"/>
          </a:xfrm>
        </p:spPr>
        <p:txBody>
          <a:bodyPr/>
          <a:lstStyle/>
          <a:p>
            <a:pPr marL="0" indent="0">
              <a:buNone/>
            </a:pPr>
            <a:r>
              <a:rPr lang="en-US" sz="1200" dirty="0"/>
              <a:t>Steps continued…</a:t>
            </a:r>
          </a:p>
          <a:p>
            <a:r>
              <a:rPr lang="en-US" sz="1200" dirty="0"/>
              <a:t>On the “Supplier Management” landing page, click on the “Application and Accreditation” link.</a:t>
            </a:r>
          </a:p>
          <a:p>
            <a:r>
              <a:rPr lang="en-US" sz="1200" dirty="0"/>
              <a:t>This will direct you to the “Supplier Application” landing page </a:t>
            </a:r>
          </a:p>
          <a:p>
            <a:r>
              <a:rPr lang="en-US" sz="1200" dirty="0"/>
              <a:t>Please ensure that you firstly </a:t>
            </a:r>
            <a:r>
              <a:rPr lang="en-US" sz="1200" dirty="0" err="1"/>
              <a:t>familiarise</a:t>
            </a:r>
            <a:r>
              <a:rPr lang="en-US" sz="1200" dirty="0"/>
              <a:t> yourself with the training material and the video on the Supplier application landing page.  This will assist you when completing the SPQ.</a:t>
            </a:r>
          </a:p>
          <a:p>
            <a:endParaRPr lang="en-US" sz="1200" dirty="0"/>
          </a:p>
        </p:txBody>
      </p:sp>
      <p:pic>
        <p:nvPicPr>
          <p:cNvPr id="3" name="Picture 2"/>
          <p:cNvPicPr>
            <a:picLocks noChangeAspect="1"/>
          </p:cNvPicPr>
          <p:nvPr/>
        </p:nvPicPr>
        <p:blipFill>
          <a:blip r:embed="rId4"/>
          <a:stretch>
            <a:fillRect/>
          </a:stretch>
        </p:blipFill>
        <p:spPr>
          <a:xfrm>
            <a:off x="9336360" y="4077072"/>
            <a:ext cx="2164341" cy="1756130"/>
          </a:xfrm>
          <a:prstGeom prst="rect">
            <a:avLst/>
          </a:prstGeom>
        </p:spPr>
      </p:pic>
      <p:sp>
        <p:nvSpPr>
          <p:cNvPr id="9" name="Action Button: Home 8">
            <a:hlinkClick r:id="rId5" action="ppaction://hlinksldjump" highlightClick="1"/>
          </p:cNvPr>
          <p:cNvSpPr/>
          <p:nvPr/>
        </p:nvSpPr>
        <p:spPr>
          <a:xfrm>
            <a:off x="11500701" y="5915529"/>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25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352" y="1396394"/>
            <a:ext cx="1700931" cy="1804572"/>
          </a:xfrm>
          <a:prstGeom prst="rect">
            <a:avLst/>
          </a:prstGeom>
        </p:spPr>
      </p:pic>
      <p:sp>
        <p:nvSpPr>
          <p:cNvPr id="7" name="Title 6"/>
          <p:cNvSpPr>
            <a:spLocks noGrp="1"/>
          </p:cNvSpPr>
          <p:nvPr>
            <p:ph type="title"/>
          </p:nvPr>
        </p:nvSpPr>
        <p:spPr/>
        <p:txBody>
          <a:bodyPr/>
          <a:lstStyle/>
          <a:p>
            <a:r>
              <a:rPr lang="en-US" dirty="0"/>
              <a:t>How to register:  Prospective suppliers</a:t>
            </a:r>
          </a:p>
        </p:txBody>
      </p:sp>
      <p:pic>
        <p:nvPicPr>
          <p:cNvPr id="9" name="Picture 8"/>
          <p:cNvPicPr>
            <a:picLocks noChangeAspect="1"/>
          </p:cNvPicPr>
          <p:nvPr/>
        </p:nvPicPr>
        <p:blipFill rotWithShape="1">
          <a:blip r:embed="rId4"/>
          <a:srcRect r="18951"/>
          <a:stretch/>
        </p:blipFill>
        <p:spPr>
          <a:xfrm>
            <a:off x="2306012" y="1396394"/>
            <a:ext cx="2917995" cy="2869868"/>
          </a:xfrm>
          <a:prstGeom prst="rect">
            <a:avLst/>
          </a:prstGeom>
        </p:spPr>
      </p:pic>
      <p:pic>
        <p:nvPicPr>
          <p:cNvPr id="15" name="Picture 14"/>
          <p:cNvPicPr>
            <a:picLocks noChangeAspect="1"/>
          </p:cNvPicPr>
          <p:nvPr/>
        </p:nvPicPr>
        <p:blipFill>
          <a:blip r:embed="rId5"/>
          <a:stretch>
            <a:fillRect/>
          </a:stretch>
        </p:blipFill>
        <p:spPr>
          <a:xfrm>
            <a:off x="7572247" y="1464022"/>
            <a:ext cx="2685511" cy="1867845"/>
          </a:xfrm>
          <a:prstGeom prst="rect">
            <a:avLst/>
          </a:prstGeom>
        </p:spPr>
      </p:pic>
      <p:pic>
        <p:nvPicPr>
          <p:cNvPr id="16" name="Picture 15"/>
          <p:cNvPicPr>
            <a:picLocks noChangeAspect="1"/>
          </p:cNvPicPr>
          <p:nvPr/>
        </p:nvPicPr>
        <p:blipFill>
          <a:blip r:embed="rId6"/>
          <a:stretch>
            <a:fillRect/>
          </a:stretch>
        </p:blipFill>
        <p:spPr>
          <a:xfrm>
            <a:off x="7487159" y="4531598"/>
            <a:ext cx="3240005" cy="1781738"/>
          </a:xfrm>
          <a:prstGeom prst="rect">
            <a:avLst/>
          </a:prstGeom>
        </p:spPr>
      </p:pic>
      <p:sp>
        <p:nvSpPr>
          <p:cNvPr id="17" name="Content Placeholder 7"/>
          <p:cNvSpPr txBox="1">
            <a:spLocks/>
          </p:cNvSpPr>
          <p:nvPr/>
        </p:nvSpPr>
        <p:spPr bwMode="auto">
          <a:xfrm>
            <a:off x="7491563" y="3382528"/>
            <a:ext cx="2665224" cy="195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36000" rIns="0" bIns="36000" numCol="1" anchor="t" anchorCtr="0" compatLnSpc="1">
            <a:prstTxWarp prst="textNoShape">
              <a:avLst/>
            </a:prstTxWarp>
          </a:bodyPr>
          <a:lstStyle>
            <a:lvl1pPr marL="228600" indent="-228600" algn="l" rtl="0" eaLnBrk="1" fontAlgn="base" hangingPunct="1">
              <a:lnSpc>
                <a:spcPct val="110000"/>
              </a:lnSpc>
              <a:spcBef>
                <a:spcPts val="900"/>
              </a:spcBef>
              <a:spcAft>
                <a:spcPts val="100"/>
              </a:spcAft>
              <a:buFont typeface="Arial" charset="0"/>
              <a:buChar char="•"/>
              <a:defRPr lang="en-US" sz="1600" kern="1200">
                <a:solidFill>
                  <a:srgbClr val="033B61"/>
                </a:solidFill>
                <a:latin typeface="Arial" panose="020B0604020202020204" pitchFamily="34" charset="0"/>
                <a:ea typeface="ＭＳ Ｐゴシック" charset="0"/>
                <a:cs typeface="Arial" panose="020B0604020202020204" pitchFamily="34" charset="0"/>
              </a:defRPr>
            </a:lvl1pPr>
            <a:lvl2pPr marL="685800" indent="-228600" algn="l" rtl="0" eaLnBrk="1" fontAlgn="base" hangingPunct="1">
              <a:lnSpc>
                <a:spcPct val="110000"/>
              </a:lnSpc>
              <a:spcBef>
                <a:spcPts val="300"/>
              </a:spcBef>
              <a:spcAft>
                <a:spcPts val="300"/>
              </a:spcAft>
              <a:buFont typeface="Arial" charset="0"/>
              <a:buChar char="•"/>
              <a:defRPr lang="en-US" sz="1400" kern="1200">
                <a:solidFill>
                  <a:srgbClr val="033B61"/>
                </a:solidFill>
                <a:latin typeface="Arial" panose="020B0604020202020204" pitchFamily="34" charset="0"/>
                <a:ea typeface="ＭＳ Ｐゴシック" charset="0"/>
                <a:cs typeface="Arial" panose="020B0604020202020204" pitchFamily="34" charset="0"/>
              </a:defRPr>
            </a:lvl2pPr>
            <a:lvl3pPr marL="1143000" indent="-228600" algn="l" rtl="0" eaLnBrk="1" fontAlgn="base" hangingPunct="1">
              <a:lnSpc>
                <a:spcPct val="110000"/>
              </a:lnSpc>
              <a:spcBef>
                <a:spcPts val="100"/>
              </a:spcBef>
              <a:spcAft>
                <a:spcPts val="300"/>
              </a:spcAft>
              <a:buFont typeface="Arial" charset="0"/>
              <a:buChar char="•"/>
              <a:defRPr lang="en-US" sz="1200" kern="1200">
                <a:solidFill>
                  <a:srgbClr val="033B61"/>
                </a:solidFill>
                <a:latin typeface="Arial" panose="020B0604020202020204" pitchFamily="34" charset="0"/>
                <a:ea typeface="ＭＳ Ｐゴシック" charset="0"/>
                <a:cs typeface="Arial" panose="020B0604020202020204" pitchFamily="34" charset="0"/>
              </a:defRPr>
            </a:lvl3pPr>
            <a:lvl4pPr marL="1600200" indent="-228600" algn="l" rtl="0" eaLnBrk="1" fontAlgn="base" hangingPunct="1">
              <a:lnSpc>
                <a:spcPct val="110000"/>
              </a:lnSpc>
              <a:spcBef>
                <a:spcPts val="100"/>
              </a:spcBef>
              <a:spcAft>
                <a:spcPts val="300"/>
              </a:spcAft>
              <a:buFont typeface="Arial" charset="0"/>
              <a:buChar char="•"/>
              <a:defRPr lang="en-US" sz="1100" kern="1200">
                <a:solidFill>
                  <a:srgbClr val="033B61"/>
                </a:solidFill>
                <a:latin typeface="Arial" panose="020B0604020202020204" pitchFamily="34" charset="0"/>
                <a:ea typeface="ＭＳ Ｐゴシック" charset="0"/>
                <a:cs typeface="Arial" panose="020B0604020202020204" pitchFamily="34" charset="0"/>
              </a:defRPr>
            </a:lvl4pPr>
            <a:lvl5pPr marL="2057400" indent="-228600" algn="l" rtl="0" eaLnBrk="1" fontAlgn="base" hangingPunct="1">
              <a:lnSpc>
                <a:spcPct val="110000"/>
              </a:lnSpc>
              <a:spcBef>
                <a:spcPts val="200"/>
              </a:spcBef>
              <a:spcAft>
                <a:spcPct val="0"/>
              </a:spcAft>
              <a:buFont typeface="Arial" charset="0"/>
              <a:buChar char="•"/>
              <a:defRPr lang="en-ZA" sz="1000" kern="1200">
                <a:solidFill>
                  <a:schemeClr val="accent1"/>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p>
          <a:p>
            <a:pPr marL="0" indent="0">
              <a:buNone/>
            </a:pPr>
            <a:r>
              <a:rPr lang="en-US" sz="1200" dirty="0"/>
              <a:t>You will be directed to the SAP Ariba Log In Page</a:t>
            </a:r>
          </a:p>
          <a:p>
            <a:pPr marL="0" indent="0">
              <a:buNone/>
            </a:pPr>
            <a:r>
              <a:rPr lang="en-US" sz="1200" dirty="0"/>
              <a:t>Click “Register Now”</a:t>
            </a:r>
          </a:p>
          <a:p>
            <a:endParaRPr lang="en-US" sz="1200" dirty="0"/>
          </a:p>
          <a:p>
            <a:endParaRPr lang="en-US" sz="1200" dirty="0"/>
          </a:p>
        </p:txBody>
      </p:sp>
      <p:sp>
        <p:nvSpPr>
          <p:cNvPr id="8" name="Content Placeholder 7"/>
          <p:cNvSpPr>
            <a:spLocks noGrp="1"/>
          </p:cNvSpPr>
          <p:nvPr>
            <p:ph sz="quarter" idx="14"/>
          </p:nvPr>
        </p:nvSpPr>
        <p:spPr>
          <a:xfrm>
            <a:off x="4762921" y="1566972"/>
            <a:ext cx="2121416" cy="532764"/>
          </a:xfrm>
        </p:spPr>
        <p:txBody>
          <a:bodyPr/>
          <a:lstStyle/>
          <a:p>
            <a:pPr marL="0" indent="0">
              <a:buNone/>
            </a:pPr>
            <a:r>
              <a:rPr lang="en-US" sz="1200" dirty="0"/>
              <a:t>Click on the “New prospective suppliers” icon</a:t>
            </a:r>
          </a:p>
          <a:p>
            <a:pPr marL="0" indent="0">
              <a:buNone/>
            </a:pPr>
            <a:endParaRPr lang="en-US" sz="1200" dirty="0"/>
          </a:p>
          <a:p>
            <a:endParaRPr lang="en-US" sz="1200" dirty="0"/>
          </a:p>
        </p:txBody>
      </p:sp>
      <p:cxnSp>
        <p:nvCxnSpPr>
          <p:cNvPr id="19" name="Straight Arrow Connector 18"/>
          <p:cNvCxnSpPr/>
          <p:nvPr/>
        </p:nvCxnSpPr>
        <p:spPr>
          <a:xfrm flipH="1">
            <a:off x="3888189" y="1648688"/>
            <a:ext cx="633691" cy="18466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21880" y="1464022"/>
            <a:ext cx="312906" cy="369332"/>
          </a:xfrm>
          <a:prstGeom prst="rect">
            <a:avLst/>
          </a:prstGeom>
          <a:noFill/>
        </p:spPr>
        <p:txBody>
          <a:bodyPr wrap="none" rtlCol="0">
            <a:spAutoFit/>
          </a:bodyPr>
          <a:lstStyle/>
          <a:p>
            <a:r>
              <a:rPr lang="en-US" b="1" dirty="0">
                <a:solidFill>
                  <a:schemeClr val="accent2"/>
                </a:solidFill>
              </a:rPr>
              <a:t>1</a:t>
            </a:r>
          </a:p>
        </p:txBody>
      </p:sp>
      <p:sp>
        <p:nvSpPr>
          <p:cNvPr id="22" name="Content Placeholder 7"/>
          <p:cNvSpPr txBox="1">
            <a:spLocks/>
          </p:cNvSpPr>
          <p:nvPr/>
        </p:nvSpPr>
        <p:spPr bwMode="auto">
          <a:xfrm>
            <a:off x="7487159" y="1514926"/>
            <a:ext cx="2137326" cy="4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36000" rIns="0" bIns="36000" numCol="1" anchor="t" anchorCtr="0" compatLnSpc="1">
            <a:prstTxWarp prst="textNoShape">
              <a:avLst/>
            </a:prstTxWarp>
          </a:bodyPr>
          <a:lstStyle>
            <a:lvl1pPr marL="228600" indent="-228600" algn="l" rtl="0" eaLnBrk="1" fontAlgn="base" hangingPunct="1">
              <a:lnSpc>
                <a:spcPct val="110000"/>
              </a:lnSpc>
              <a:spcBef>
                <a:spcPts val="900"/>
              </a:spcBef>
              <a:spcAft>
                <a:spcPts val="100"/>
              </a:spcAft>
              <a:buFont typeface="Arial" charset="0"/>
              <a:buChar char="•"/>
              <a:defRPr lang="en-US" sz="1600" kern="1200">
                <a:solidFill>
                  <a:srgbClr val="033B61"/>
                </a:solidFill>
                <a:latin typeface="Arial" panose="020B0604020202020204" pitchFamily="34" charset="0"/>
                <a:ea typeface="ＭＳ Ｐゴシック" charset="0"/>
                <a:cs typeface="Arial" panose="020B0604020202020204" pitchFamily="34" charset="0"/>
              </a:defRPr>
            </a:lvl1pPr>
            <a:lvl2pPr marL="685800" indent="-228600" algn="l" rtl="0" eaLnBrk="1" fontAlgn="base" hangingPunct="1">
              <a:lnSpc>
                <a:spcPct val="110000"/>
              </a:lnSpc>
              <a:spcBef>
                <a:spcPts val="300"/>
              </a:spcBef>
              <a:spcAft>
                <a:spcPts val="300"/>
              </a:spcAft>
              <a:buFont typeface="Arial" charset="0"/>
              <a:buChar char="•"/>
              <a:defRPr lang="en-US" sz="1400" kern="1200">
                <a:solidFill>
                  <a:srgbClr val="033B61"/>
                </a:solidFill>
                <a:latin typeface="Arial" panose="020B0604020202020204" pitchFamily="34" charset="0"/>
                <a:ea typeface="ＭＳ Ｐゴシック" charset="0"/>
                <a:cs typeface="Arial" panose="020B0604020202020204" pitchFamily="34" charset="0"/>
              </a:defRPr>
            </a:lvl2pPr>
            <a:lvl3pPr marL="1143000" indent="-228600" algn="l" rtl="0" eaLnBrk="1" fontAlgn="base" hangingPunct="1">
              <a:lnSpc>
                <a:spcPct val="110000"/>
              </a:lnSpc>
              <a:spcBef>
                <a:spcPts val="100"/>
              </a:spcBef>
              <a:spcAft>
                <a:spcPts val="300"/>
              </a:spcAft>
              <a:buFont typeface="Arial" charset="0"/>
              <a:buChar char="•"/>
              <a:defRPr lang="en-US" sz="1200" kern="1200">
                <a:solidFill>
                  <a:srgbClr val="033B61"/>
                </a:solidFill>
                <a:latin typeface="Arial" panose="020B0604020202020204" pitchFamily="34" charset="0"/>
                <a:ea typeface="ＭＳ Ｐゴシック" charset="0"/>
                <a:cs typeface="Arial" panose="020B0604020202020204" pitchFamily="34" charset="0"/>
              </a:defRPr>
            </a:lvl3pPr>
            <a:lvl4pPr marL="1600200" indent="-228600" algn="l" rtl="0" eaLnBrk="1" fontAlgn="base" hangingPunct="1">
              <a:lnSpc>
                <a:spcPct val="110000"/>
              </a:lnSpc>
              <a:spcBef>
                <a:spcPts val="100"/>
              </a:spcBef>
              <a:spcAft>
                <a:spcPts val="300"/>
              </a:spcAft>
              <a:buFont typeface="Arial" charset="0"/>
              <a:buChar char="•"/>
              <a:defRPr lang="en-US" sz="1100" kern="1200">
                <a:solidFill>
                  <a:srgbClr val="033B61"/>
                </a:solidFill>
                <a:latin typeface="Arial" panose="020B0604020202020204" pitchFamily="34" charset="0"/>
                <a:ea typeface="ＭＳ Ｐゴシック" charset="0"/>
                <a:cs typeface="Arial" panose="020B0604020202020204" pitchFamily="34" charset="0"/>
              </a:defRPr>
            </a:lvl4pPr>
            <a:lvl5pPr marL="2057400" indent="-228600" algn="l" rtl="0" eaLnBrk="1" fontAlgn="base" hangingPunct="1">
              <a:lnSpc>
                <a:spcPct val="110000"/>
              </a:lnSpc>
              <a:spcBef>
                <a:spcPts val="200"/>
              </a:spcBef>
              <a:spcAft>
                <a:spcPct val="0"/>
              </a:spcAft>
              <a:buFont typeface="Arial" charset="0"/>
              <a:buChar char="•"/>
              <a:defRPr lang="en-ZA" sz="1000" kern="1200">
                <a:solidFill>
                  <a:schemeClr val="accent1"/>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Click on the link within the document</a:t>
            </a:r>
          </a:p>
          <a:p>
            <a:pPr marL="0" indent="0">
              <a:buFont typeface="Arial" charset="0"/>
              <a:buNone/>
            </a:pPr>
            <a:endParaRPr lang="en-US" sz="1200" dirty="0"/>
          </a:p>
          <a:p>
            <a:endParaRPr lang="en-US" sz="1200" dirty="0"/>
          </a:p>
        </p:txBody>
      </p:sp>
      <p:sp>
        <p:nvSpPr>
          <p:cNvPr id="23" name="TextBox 22"/>
          <p:cNvSpPr txBox="1"/>
          <p:nvPr/>
        </p:nvSpPr>
        <p:spPr>
          <a:xfrm>
            <a:off x="7189578" y="1464022"/>
            <a:ext cx="312906" cy="369332"/>
          </a:xfrm>
          <a:prstGeom prst="rect">
            <a:avLst/>
          </a:prstGeom>
          <a:noFill/>
        </p:spPr>
        <p:txBody>
          <a:bodyPr wrap="none" rtlCol="0">
            <a:spAutoFit/>
          </a:bodyPr>
          <a:lstStyle/>
          <a:p>
            <a:r>
              <a:rPr lang="en-US" b="1" dirty="0">
                <a:solidFill>
                  <a:schemeClr val="accent2"/>
                </a:solidFill>
              </a:rPr>
              <a:t>2</a:t>
            </a:r>
          </a:p>
        </p:txBody>
      </p:sp>
      <p:cxnSp>
        <p:nvCxnSpPr>
          <p:cNvPr id="24" name="Straight Arrow Connector 23"/>
          <p:cNvCxnSpPr/>
          <p:nvPr/>
        </p:nvCxnSpPr>
        <p:spPr>
          <a:xfrm>
            <a:off x="7680960" y="2018019"/>
            <a:ext cx="540689" cy="438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89578" y="3639226"/>
            <a:ext cx="312906" cy="369332"/>
          </a:xfrm>
          <a:prstGeom prst="rect">
            <a:avLst/>
          </a:prstGeom>
          <a:noFill/>
        </p:spPr>
        <p:txBody>
          <a:bodyPr wrap="none" rtlCol="0">
            <a:spAutoFit/>
          </a:bodyPr>
          <a:lstStyle/>
          <a:p>
            <a:r>
              <a:rPr lang="en-US" b="1" dirty="0">
                <a:solidFill>
                  <a:schemeClr val="accent2"/>
                </a:solidFill>
              </a:rPr>
              <a:t>3</a:t>
            </a:r>
          </a:p>
        </p:txBody>
      </p:sp>
      <p:cxnSp>
        <p:nvCxnSpPr>
          <p:cNvPr id="28" name="Straight Arrow Connector 27"/>
          <p:cNvCxnSpPr/>
          <p:nvPr/>
        </p:nvCxnSpPr>
        <p:spPr>
          <a:xfrm>
            <a:off x="7410615" y="5781862"/>
            <a:ext cx="540689" cy="438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336330" y="4794861"/>
            <a:ext cx="3074285" cy="1277273"/>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accent2"/>
                </a:solidFill>
              </a:rPr>
              <a:t>You will be directed to a page where you need to complete your company information</a:t>
            </a:r>
          </a:p>
          <a:p>
            <a:pPr marL="171450" indent="-171450">
              <a:buFont typeface="Arial" panose="020B0604020202020204" pitchFamily="34" charset="0"/>
              <a:buChar char="•"/>
            </a:pPr>
            <a:r>
              <a:rPr lang="en-US" sz="1100" dirty="0">
                <a:solidFill>
                  <a:schemeClr val="accent2"/>
                </a:solidFill>
              </a:rPr>
              <a:t>This is the Ariba “Cloud” profile which enables you to register on the Ariba Network.</a:t>
            </a:r>
          </a:p>
          <a:p>
            <a:pPr marL="171450" indent="-171450">
              <a:buFont typeface="Arial" panose="020B0604020202020204" pitchFamily="34" charset="0"/>
              <a:buChar char="•"/>
            </a:pPr>
            <a:r>
              <a:rPr lang="en-US" sz="1100" dirty="0">
                <a:solidFill>
                  <a:schemeClr val="accent2"/>
                </a:solidFill>
              </a:rPr>
              <a:t>All mandatory fields (indicated by an </a:t>
            </a:r>
            <a:r>
              <a:rPr lang="en-US" sz="1100" dirty="0" err="1">
                <a:solidFill>
                  <a:schemeClr val="accent2"/>
                </a:solidFill>
              </a:rPr>
              <a:t>asterix</a:t>
            </a:r>
            <a:r>
              <a:rPr lang="en-US" sz="1100" dirty="0">
                <a:solidFill>
                  <a:schemeClr val="accent2"/>
                </a:solidFill>
              </a:rPr>
              <a:t>*) must be completed</a:t>
            </a:r>
          </a:p>
        </p:txBody>
      </p:sp>
      <p:sp>
        <p:nvSpPr>
          <p:cNvPr id="18" name="Action Button: Home 17">
            <a:hlinkClick r:id="rId7" action="ppaction://hlinksldjump" highlightClick="1"/>
          </p:cNvPr>
          <p:cNvSpPr/>
          <p:nvPr/>
        </p:nvSpPr>
        <p:spPr>
          <a:xfrm>
            <a:off x="11500701" y="5927513"/>
            <a:ext cx="356867" cy="34319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923974"/>
      </p:ext>
    </p:extLst>
  </p:cSld>
  <p:clrMapOvr>
    <a:masterClrMapping/>
  </p:clrMapOvr>
</p:sld>
</file>

<file path=ppt/theme/theme1.xml><?xml version="1.0" encoding="utf-8"?>
<a:theme xmlns:a="http://schemas.openxmlformats.org/drawingml/2006/main" name="PPT Template_Internal Presentations_2015">
  <a:themeElements>
    <a:clrScheme name="Sasol">
      <a:dk1>
        <a:srgbClr val="000000"/>
      </a:dk1>
      <a:lt1>
        <a:srgbClr val="FFFFFF"/>
      </a:lt1>
      <a:dk2>
        <a:srgbClr val="00233C"/>
      </a:dk2>
      <a:lt2>
        <a:srgbClr val="E2ECF1"/>
      </a:lt2>
      <a:accent1>
        <a:srgbClr val="00588A"/>
      </a:accent1>
      <a:accent2>
        <a:srgbClr val="007DB6"/>
      </a:accent2>
      <a:accent3>
        <a:srgbClr val="92C5EB"/>
      </a:accent3>
      <a:accent4>
        <a:srgbClr val="6B489D"/>
      </a:accent4>
      <a:accent5>
        <a:srgbClr val="EF4044"/>
      </a:accent5>
      <a:accent6>
        <a:srgbClr val="C4D597"/>
      </a:accent6>
      <a:hlink>
        <a:srgbClr val="005F91"/>
      </a:hlink>
      <a:folHlink>
        <a:srgbClr val="6D81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l PPT template" id="{DD21194C-FFC6-8D4B-966C-06E646383357}" vid="{3B91C8D8-0F75-844D-89E8-4B96A680AF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Sasol Document" ma:contentTypeID="0x010100DB66407E5F39431A8824554CCA886D9100C7AAB0FF6BB9B545B9A3B0E5267EA358" ma:contentTypeVersion="2" ma:contentTypeDescription="Provide a collection of settings applicable to all Sasol Documents." ma:contentTypeScope="" ma:versionID="ca826339ea260b94ea386f2939f22916">
  <xsd:schema xmlns:xsd="http://www.w3.org/2001/XMLSchema" xmlns:xs="http://www.w3.org/2001/XMLSchema" xmlns:p="http://schemas.microsoft.com/office/2006/metadata/properties" xmlns:ns2="8d5a9ec6-4311-4d32-bfe2-4a3dd27a7133" xmlns:ns3="5497d5eb-e795-4fb2-9cc3-226cbbd6e99e" targetNamespace="http://schemas.microsoft.com/office/2006/metadata/properties" ma:root="true" ma:fieldsID="4fcabc77809ff9353fb6ce6328aa8edf" ns2:_="" ns3:_="">
    <xsd:import namespace="8d5a9ec6-4311-4d32-bfe2-4a3dd27a7133"/>
    <xsd:import namespace="5497d5eb-e795-4fb2-9cc3-226cbbd6e99e"/>
    <xsd:element name="properties">
      <xsd:complexType>
        <xsd:sequence>
          <xsd:element name="documentManagement">
            <xsd:complexType>
              <xsd:all>
                <xsd:element ref="ns2:DocumentNumber" minOccurs="0"/>
                <xsd:element ref="ns2:AssociatedDocumentNumbers" minOccurs="0"/>
                <xsd:element ref="ns2:BusinessArea0" minOccurs="0"/>
                <xsd:element ref="ns2:GeographicalRegion0"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a9ec6-4311-4d32-bfe2-4a3dd27a7133" elementFormDefault="qualified">
    <xsd:import namespace="http://schemas.microsoft.com/office/2006/documentManagement/types"/>
    <xsd:import namespace="http://schemas.microsoft.com/office/infopath/2007/PartnerControls"/>
    <xsd:element name="DocumentNumber" ma:index="8" nillable="true" ma:displayName="Document Number" ma:description="Document number for control purposes." ma:internalName="DocumentNumber" ma:readOnly="false">
      <xsd:simpleType>
        <xsd:restriction base="dms:Text"/>
      </xsd:simpleType>
    </xsd:element>
    <xsd:element name="AssociatedDocumentNumbers" ma:index="9" nillable="true" ma:displayName="Associated Document Numbers" ma:description="Document associated number for grouping purposes." ma:internalName="AssociatedDocumentNumbers">
      <xsd:simpleType>
        <xsd:restriction base="dms:Text"/>
      </xsd:simpleType>
    </xsd:element>
    <xsd:element name="BusinessArea0" ma:index="11" nillable="true" ma:taxonomy="true" ma:internalName="BusinessArea0" ma:taxonomyFieldName="BusinessArea" ma:displayName="Business Area" ma:default="" ma:fieldId="{4b0c816e-79be-4529-83b6-0c894840476e}" ma:sspId="4affb89e-a2f0-4322-b856-c29562e4cff9" ma:termSetId="ddd570d7-527b-4b21-93df-9c503e641bca" ma:anchorId="00000000-0000-0000-0000-000000000000" ma:open="false" ma:isKeyword="false">
      <xsd:complexType>
        <xsd:sequence>
          <xsd:element ref="pc:Terms" minOccurs="0" maxOccurs="1"/>
        </xsd:sequence>
      </xsd:complexType>
    </xsd:element>
    <xsd:element name="GeographicalRegion0" ma:index="13" nillable="true" ma:taxonomy="true" ma:internalName="GeographicalRegion0" ma:taxonomyFieldName="GeographicalRegion" ma:displayName="Geographical Region" ma:default="" ma:fieldId="{df3b7ade-127d-440b-8fd1-becb5796ceb9}" ma:sspId="4affb89e-a2f0-4322-b856-c29562e4cff9" ma:termSetId="d4a2d90c-9151-4280-bbb7-fbbbefe7462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97d5eb-e795-4fb2-9cc3-226cbbd6e9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293dd4c-0672-4023-b88f-e6ba519696d7}" ma:internalName="TaxCatchAll" ma:showField="CatchAllData" ma:web="5497d5eb-e795-4fb2-9cc3-226cbbd6e99e">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4affb89e-a2f0-4322-b856-c29562e4cff9"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usinessArea0 xmlns="8d5a9ec6-4311-4d32-bfe2-4a3dd27a7133">
      <Terms xmlns="http://schemas.microsoft.com/office/infopath/2007/PartnerControls">
        <TermInfo xmlns="http://schemas.microsoft.com/office/infopath/2007/PartnerControls">
          <TermName xmlns="http://schemas.microsoft.com/office/infopath/2007/PartnerControls">Public Affairs</TermName>
          <TermId xmlns="http://schemas.microsoft.com/office/infopath/2007/PartnerControls">788238bb-602b-4e3e-b5d3-232488cb557b</TermId>
        </TermInfo>
      </Terms>
    </BusinessArea0>
    <GeographicalRegion0 xmlns="8d5a9ec6-4311-4d32-bfe2-4a3dd27a7133">
      <Terms xmlns="http://schemas.microsoft.com/office/infopath/2007/PartnerControls">
        <TermInfo xmlns="http://schemas.microsoft.com/office/infopath/2007/PartnerControls">
          <TermName xmlns="http://schemas.microsoft.com/office/infopath/2007/PartnerControls">South Africa</TermName>
          <TermId xmlns="http://schemas.microsoft.com/office/infopath/2007/PartnerControls">537c9176-ee59-42f6-9a2a-9864bd43cb52</TermId>
        </TermInfo>
      </Terms>
    </GeographicalRegion0>
    <DocumentNumber xmlns="8d5a9ec6-4311-4d32-bfe2-4a3dd27a7133">00</DocumentNumber>
    <TaxCatchAll xmlns="5497d5eb-e795-4fb2-9cc3-226cbbd6e99e">
      <Value>2</Value>
      <Value>57</Value>
    </TaxCatchAll>
    <TaxKeywordTaxHTField xmlns="5497d5eb-e795-4fb2-9cc3-226cbbd6e99e">
      <Terms xmlns="http://schemas.microsoft.com/office/infopath/2007/PartnerControls"/>
    </TaxKeywordTaxHTField>
    <AssociatedDocumentNumbers xmlns="8d5a9ec6-4311-4d32-bfe2-4a3dd27a7133" xsi:nil="true"/>
  </documentManagement>
</p:properties>
</file>

<file path=customXml/itemProps1.xml><?xml version="1.0" encoding="utf-8"?>
<ds:datastoreItem xmlns:ds="http://schemas.openxmlformats.org/officeDocument/2006/customXml" ds:itemID="{0FDA25EE-0E07-4754-945F-5F8D650FE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a9ec6-4311-4d32-bfe2-4a3dd27a7133"/>
    <ds:schemaRef ds:uri="5497d5eb-e795-4fb2-9cc3-226cbbd6e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A33D83-49A6-4259-96DE-3816A7B70FF3}">
  <ds:schemaRefs>
    <ds:schemaRef ds:uri="http://purl.org/dc/terms/"/>
    <ds:schemaRef ds:uri="http://schemas.openxmlformats.org/package/2006/metadata/core-properties"/>
    <ds:schemaRef ds:uri="http://purl.org/dc/dcmitype/"/>
    <ds:schemaRef ds:uri="http://schemas.microsoft.com/office/infopath/2007/PartnerControls"/>
    <ds:schemaRef ds:uri="5497d5eb-e795-4fb2-9cc3-226cbbd6e99e"/>
    <ds:schemaRef ds:uri="http://schemas.microsoft.com/office/2006/documentManagement/types"/>
    <ds:schemaRef ds:uri="http://schemas.microsoft.com/office/2006/metadata/properties"/>
    <ds:schemaRef ds:uri="8d5a9ec6-4311-4d32-bfe2-4a3dd27a713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Internal PPT template</Template>
  <TotalTime>1461</TotalTime>
  <Words>3485</Words>
  <Application>Microsoft Office PowerPoint</Application>
  <PresentationFormat>Widescreen</PresentationFormat>
  <Paragraphs>498</Paragraphs>
  <Slides>42</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ＭＳ Ｐゴシック</vt:lpstr>
      <vt:lpstr>SimSun</vt:lpstr>
      <vt:lpstr>Arial</vt:lpstr>
      <vt:lpstr>Arial Unicode MS</vt:lpstr>
      <vt:lpstr>Calibri</vt:lpstr>
      <vt:lpstr>Lato</vt:lpstr>
      <vt:lpstr>Lato Light</vt:lpstr>
      <vt:lpstr>Wingdings</vt:lpstr>
      <vt:lpstr>Wingdings 2</vt:lpstr>
      <vt:lpstr>PPT Template_Internal Presentations_2015</vt:lpstr>
      <vt:lpstr>SAP Ariba Supplier Guide</vt:lpstr>
      <vt:lpstr>PowerPoint Presentation</vt:lpstr>
      <vt:lpstr>Table of contents</vt:lpstr>
      <vt:lpstr>Supplier Registration</vt:lpstr>
      <vt:lpstr>Frist things first…</vt:lpstr>
      <vt:lpstr>Registration methods</vt:lpstr>
      <vt:lpstr>How to register:  Prospective suppliers</vt:lpstr>
      <vt:lpstr>How to register:  Prospective suppliers</vt:lpstr>
      <vt:lpstr>How to register:  Prospective suppliers</vt:lpstr>
      <vt:lpstr>How to register:  Prospective suppliers Sign up and create account</vt:lpstr>
      <vt:lpstr>How to register:  Prospective suppliers Accept the terms and submit</vt:lpstr>
      <vt:lpstr>How to register:  Prospective suppliers Completion of the Sasol SPQ</vt:lpstr>
      <vt:lpstr> How to complete the SPQ: Click Play….</vt:lpstr>
      <vt:lpstr>Participating in Sourcing Events:   Registering on Ariba via e-mail invitation</vt:lpstr>
      <vt:lpstr>Introduction </vt:lpstr>
      <vt:lpstr>Registering on the Ariba Network</vt:lpstr>
      <vt:lpstr>Step 1 Receive e-mail invitation to participate in a sourcing event</vt:lpstr>
      <vt:lpstr>Step 2_Supplier login</vt:lpstr>
      <vt:lpstr>Step3_Sign up and create account</vt:lpstr>
      <vt:lpstr>Step4_Accept the terms and submit</vt:lpstr>
      <vt:lpstr>Step 5_Congratulations!  You can now access the event</vt:lpstr>
      <vt:lpstr>Participating in sourcing events:  Completing my online bid response</vt:lpstr>
      <vt:lpstr>Step 1_Review event details</vt:lpstr>
      <vt:lpstr>Step 2_Review and accept prerequisites</vt:lpstr>
      <vt:lpstr>Step 3_Select lots</vt:lpstr>
      <vt:lpstr>Step 4_Submit response</vt:lpstr>
      <vt:lpstr>Adding attachments</vt:lpstr>
      <vt:lpstr>Save your entries and Submit Entire Response</vt:lpstr>
      <vt:lpstr>Congratulations! Your response has been submitted</vt:lpstr>
      <vt:lpstr>Participating in sourcing events:  troubleshooting</vt:lpstr>
      <vt:lpstr>Participating in sourcing events:  troubleshooting</vt:lpstr>
      <vt:lpstr>Participating in sourcing events:  troubleshooting</vt:lpstr>
      <vt:lpstr>SAP Ariba Buying and Invoicing </vt:lpstr>
      <vt:lpstr>Standard VS Full Use Ariba Network Account </vt:lpstr>
      <vt:lpstr>PowerPoint Presentation</vt:lpstr>
      <vt:lpstr>PowerPoint Presentation</vt:lpstr>
      <vt:lpstr>PowerPoint Presentation</vt:lpstr>
      <vt:lpstr>PowerPoint Presentation</vt:lpstr>
      <vt:lpstr>PowerPoint Presentation</vt:lpstr>
      <vt:lpstr>Important Contact Information </vt:lpstr>
      <vt:lpstr>SAP Ariba Network Self Help</vt:lpstr>
      <vt:lpstr>SAP Ariba Network Support</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IDENTITY TRAINING</dc:title>
  <dc:creator>Mercia Wales</dc:creator>
  <cp:keywords/>
  <cp:lastModifiedBy>Stols, Annette</cp:lastModifiedBy>
  <cp:revision>29</cp:revision>
  <cp:lastPrinted>2014-10-21T11:41:00Z</cp:lastPrinted>
  <dcterms:created xsi:type="dcterms:W3CDTF">2016-08-24T10:27:29Z</dcterms:created>
  <dcterms:modified xsi:type="dcterms:W3CDTF">2019-06-25T10:17:18Z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0x010100DB66407E5F39431A8824554CCA886D9100C7AAB0FF6BB9B545B9A3B0E5267EA358</vt:lpwstr>
  </property>
  <property fmtid="{D5CDD505-2E9C-101B-9397-08002B2CF9AE}" pid="3" name="BusinessArea">
    <vt:lpwstr>57;#Public Affairs|788238bb-602b-4e3e-b5d3-232488cb557b</vt:lpwstr>
  </property>
  <property fmtid="{D5CDD505-2E9C-101B-9397-08002B2CF9AE}" pid="4" name="TaxKeyword">
    <vt:lpwstr/>
  </property>
  <property fmtid="{D5CDD505-2E9C-101B-9397-08002B2CF9AE}" pid="5" name="GeographicalRegion">
    <vt:lpwstr>2;#South Africa|537c9176-ee59-42f6-9a2a-9864bd43cb52</vt:lpwstr>
  </property>
</Properties>
</file>