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Lst>
  <p:notesMasterIdLst>
    <p:notesMasterId r:id="rId25"/>
  </p:notesMasterIdLst>
  <p:handoutMasterIdLst>
    <p:handoutMasterId r:id="rId26"/>
  </p:handoutMasterIdLst>
  <p:sldIdLst>
    <p:sldId id="485" r:id="rId5"/>
    <p:sldId id="453" r:id="rId6"/>
    <p:sldId id="497" r:id="rId7"/>
    <p:sldId id="495" r:id="rId8"/>
    <p:sldId id="498" r:id="rId9"/>
    <p:sldId id="500" r:id="rId10"/>
    <p:sldId id="499" r:id="rId11"/>
    <p:sldId id="502" r:id="rId12"/>
    <p:sldId id="508" r:id="rId13"/>
    <p:sldId id="503" r:id="rId14"/>
    <p:sldId id="501" r:id="rId15"/>
    <p:sldId id="505" r:id="rId16"/>
    <p:sldId id="504" r:id="rId17"/>
    <p:sldId id="506" r:id="rId18"/>
    <p:sldId id="507" r:id="rId19"/>
    <p:sldId id="459" r:id="rId20"/>
    <p:sldId id="463" r:id="rId21"/>
    <p:sldId id="491" r:id="rId22"/>
    <p:sldId id="265" r:id="rId23"/>
    <p:sldId id="435" r:id="rId24"/>
  </p:sldIdLst>
  <p:sldSz cx="12195175" cy="6858000"/>
  <p:notesSz cx="6858000" cy="91440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beeb, Abdul Razack" initials="HAR" lastIdx="17" clrIdx="0">
    <p:extLst>
      <p:ext uri="{19B8F6BF-5375-455C-9EA6-DF929625EA0E}">
        <p15:presenceInfo xmlns:p15="http://schemas.microsoft.com/office/powerpoint/2012/main" userId="S::abdul.razack.habeeb@sap.com::b07e092b-5edd-41e4-ad89-74384a14b9be" providerId="AD"/>
      </p:ext>
    </p:extLst>
  </p:cmAuthor>
  <p:cmAuthor id="2" name="Ratchiappan, Sampathkumar" initials="RS" lastIdx="9" clrIdx="1">
    <p:extLst>
      <p:ext uri="{19B8F6BF-5375-455C-9EA6-DF929625EA0E}">
        <p15:presenceInfo xmlns:p15="http://schemas.microsoft.com/office/powerpoint/2012/main" userId="S::sampathkumar.ratchiappan@sap.com::ee2b6b24-8e1e-48ab-9fd7-6ea168c9c3dd" providerId="AD"/>
      </p:ext>
    </p:extLst>
  </p:cmAuthor>
  <p:cmAuthor id="3" name="Lang, Joshua" initials="LJ" lastIdx="3" clrIdx="2">
    <p:extLst>
      <p:ext uri="{19B8F6BF-5375-455C-9EA6-DF929625EA0E}">
        <p15:presenceInfo xmlns:p15="http://schemas.microsoft.com/office/powerpoint/2012/main" userId="S::joshua.lang@sap.com::ac94ff7a-9d1d-4545-8369-636496129fc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195A"/>
    <a:srgbClr val="0F46A7"/>
    <a:srgbClr val="970A82"/>
    <a:srgbClr val="FF3399"/>
    <a:srgbClr val="FF0000"/>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2" y="102"/>
      </p:cViewPr>
      <p:guideLst>
        <p:guide pos="3841"/>
        <p:guide orient="horz" pos="2160"/>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26008" y="9430091"/>
            <a:ext cx="2945659" cy="496411"/>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269875" y="665163"/>
            <a:ext cx="6257925" cy="3519487"/>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544171" y="4473523"/>
            <a:ext cx="5709333" cy="495494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p:txBody>
      </p:sp>
      <p:sp>
        <p:nvSpPr>
          <p:cNvPr id="7" name="Slide Number Placeholder 6"/>
          <p:cNvSpPr>
            <a:spLocks noGrp="1"/>
          </p:cNvSpPr>
          <p:nvPr>
            <p:ph type="sldNum" sz="quarter" idx="5"/>
          </p:nvPr>
        </p:nvSpPr>
        <p:spPr>
          <a:xfrm>
            <a:off x="2931497" y="9702084"/>
            <a:ext cx="934681" cy="222970"/>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a:p>
        </p:txBody>
      </p:sp>
    </p:spTree>
    <p:extLst>
      <p:ext uri="{BB962C8B-B14F-4D97-AF65-F5344CB8AC3E}">
        <p14:creationId xmlns:p14="http://schemas.microsoft.com/office/powerpoint/2010/main" val="2535800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19</a:t>
            </a:fld>
            <a:endParaRPr lang="de-DE"/>
          </a:p>
        </p:txBody>
      </p:sp>
      <p:sp>
        <p:nvSpPr>
          <p:cNvPr id="6" name="Slide Image Placeholder 5"/>
          <p:cNvSpPr>
            <a:spLocks noGrp="1" noRot="1" noChangeAspect="1"/>
          </p:cNvSpPr>
          <p:nvPr>
            <p:ph type="sldImg"/>
          </p:nvPr>
        </p:nvSpPr>
        <p:spPr>
          <a:xfrm>
            <a:off x="269875" y="665163"/>
            <a:ext cx="6257925" cy="3519487"/>
          </a:xfrm>
        </p:spPr>
      </p:sp>
      <p:sp>
        <p:nvSpPr>
          <p:cNvPr id="7" name="Notes Placeholder 6"/>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5442643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5.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png"/><Relationship Id="rId3" Type="http://schemas.openxmlformats.org/officeDocument/2006/relationships/hyperlink" Target="http://www.sap.com/corporate/de/legal/copyright.html" TargetMode="External"/><Relationship Id="rId7" Type="http://schemas.openxmlformats.org/officeDocument/2006/relationships/hyperlink" Target="https://www.youtube.com/user/SAP" TargetMode="External"/><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5.png"/><Relationship Id="rId4" Type="http://schemas.openxmlformats.org/officeDocument/2006/relationships/hyperlink" Target="https://www.sap.com/germany/registration/contact.html" TargetMode="External"/><Relationship Id="rId9" Type="http://schemas.openxmlformats.org/officeDocument/2006/relationships/hyperlink" Target="https://twitter.com/sap"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spTree>
      <p:nvGrpSpPr>
        <p:cNvPr id="1" name=""/>
        <p:cNvGrpSpPr/>
        <p:nvPr/>
      </p:nvGrpSpPr>
      <p:grpSpPr>
        <a:xfrm>
          <a:off x="0" y="0"/>
          <a:ext cx="0" cy="0"/>
          <a:chOff x="0" y="0"/>
          <a:chExt cx="0" cy="0"/>
        </a:xfrm>
      </p:grpSpPr>
      <p:pic>
        <p:nvPicPr>
          <p:cNvPr id="11"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p>
        </p:txBody>
      </p:sp>
      <p:sp>
        <p:nvSpPr>
          <p:cNvPr id="19" name="Speaker"/>
          <p:cNvSpPr>
            <a:spLocks noGrp="1"/>
          </p:cNvSpPr>
          <p:nvPr userDrawn="1">
            <p:ph type="subTitle" idx="1" hasCustomPrompt="1"/>
          </p:nvPr>
        </p:nvSpPr>
        <p:spPr bwMode="black">
          <a:xfrm>
            <a:off x="288000" y="5130489"/>
            <a:ext cx="116280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3" name="Title"/>
          <p:cNvSpPr>
            <a:spLocks noGrp="1"/>
          </p:cNvSpPr>
          <p:nvPr>
            <p:ph type="title" hasCustomPrompt="1"/>
          </p:nvPr>
        </p:nvSpPr>
        <p:spPr>
          <a:xfrm>
            <a:off x="288000" y="4024430"/>
            <a:ext cx="11628000"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a:t>Click to insert title image or illustration</a:t>
            </a:r>
          </a:p>
        </p:txBody>
      </p:sp>
      <p:pic>
        <p:nvPicPr>
          <p:cNvPr id="7" name="SAP Ariba Logo" descr="SAP Ariba Logo" title="SAP Ariba Logo">
            <a:extLst>
              <a:ext uri="{FF2B5EF4-FFF2-40B4-BE49-F238E27FC236}">
                <a16:creationId xmlns:a16="http://schemas.microsoft.com/office/drawing/2014/main" id="{2E14B538-2723-4513-9074-4DD260306D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3646672"/>
            <a:ext cx="1108174" cy="216000"/>
          </a:xfrm>
          <a:prstGeom prst="rect">
            <a:avLst/>
          </a:prstGeom>
        </p:spPr>
      </p:pic>
    </p:spTree>
    <p:extLst>
      <p:ext uri="{BB962C8B-B14F-4D97-AF65-F5344CB8AC3E}">
        <p14:creationId xmlns:p14="http://schemas.microsoft.com/office/powerpoint/2010/main" val="2452717617"/>
      </p:ext>
    </p:extLst>
  </p:cSld>
  <p:clrMapOvr>
    <a:masterClrMapping/>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 blue">
    <p:bg>
      <p:bgPr>
        <a:solidFill>
          <a:srgbClr val="00195A"/>
        </a:solidFill>
        <a:effectLst/>
      </p:bgPr>
    </p:bg>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197318721"/>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19"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 blue">
    <p:bg>
      <p:bgPr>
        <a:solidFill>
          <a:srgbClr val="00195A"/>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3647991447"/>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4001" y="504000"/>
            <a:ext cx="511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p>
        </p:txBody>
      </p:sp>
      <p:sp>
        <p:nvSpPr>
          <p:cNvPr id="6" name="Speaker"/>
          <p:cNvSpPr>
            <a:spLocks noGrp="1"/>
          </p:cNvSpPr>
          <p:nvPr userDrawn="1">
            <p:ph type="subTitle" idx="1" hasCustomPrompt="1"/>
          </p:nvPr>
        </p:nvSpPr>
        <p:spPr bwMode="black">
          <a:xfrm>
            <a:off x="287999" y="4268503"/>
            <a:ext cx="116280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4" name="Title 3"/>
          <p:cNvSpPr>
            <a:spLocks noGrp="1"/>
          </p:cNvSpPr>
          <p:nvPr>
            <p:ph type="title" hasCustomPrompt="1"/>
          </p:nvPr>
        </p:nvSpPr>
        <p:spPr>
          <a:xfrm>
            <a:off x="288000" y="2706317"/>
            <a:ext cx="11628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a:t>Presentation Title </a:t>
            </a:r>
            <a:br>
              <a:rPr lang="en-US" sz="3600"/>
            </a:br>
            <a:r>
              <a:rPr lang="en-US" sz="3600"/>
              <a:t>Goes Here and Here.</a:t>
            </a:r>
            <a:endParaRPr lang="de-DE" sz="3600" kern="0" err="1">
              <a:ea typeface="Arial Unicode MS" pitchFamily="34" charset="-128"/>
              <a:cs typeface="Arial Unicode MS" pitchFamily="34" charset="-128"/>
            </a:endParaRPr>
          </a:p>
        </p:txBody>
      </p:sp>
      <p:pic>
        <p:nvPicPr>
          <p:cNvPr id="11" name="SAP Logo" descr="SAP Logo" title="SAP Logo">
            <a:extLst>
              <a:ext uri="{FF2B5EF4-FFF2-40B4-BE49-F238E27FC236}">
                <a16:creationId xmlns:a16="http://schemas.microsoft.com/office/drawing/2014/main" id="{6F2859FE-B410-4A33-8F65-BF8D846379ED}"/>
              </a:ext>
            </a:extLst>
          </p:cNvPr>
          <p:cNvPicPr>
            <a:picLocks noChangeAspect="1"/>
          </p:cNvPicPr>
          <p:nvPr userDrawn="1"/>
        </p:nvPicPr>
        <p:blipFill>
          <a:blip r:embed="rId2"/>
          <a:stretch>
            <a:fillRect/>
          </a:stretch>
        </p:blipFill>
        <p:spPr>
          <a:xfrm>
            <a:off x="9950552" y="6217668"/>
            <a:ext cx="1963636" cy="360000"/>
          </a:xfrm>
          <a:prstGeom prst="rect">
            <a:avLst/>
          </a:prstGeom>
        </p:spPr>
      </p:pic>
      <p:pic>
        <p:nvPicPr>
          <p:cNvPr id="7" name="SAP Ariba Logo" descr="SAP Ariba Logo" title="SAP Ariba Logo">
            <a:extLst>
              <a:ext uri="{FF2B5EF4-FFF2-40B4-BE49-F238E27FC236}">
                <a16:creationId xmlns:a16="http://schemas.microsoft.com/office/drawing/2014/main" id="{06AF123D-7459-4F1F-9994-80A407155E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1880235"/>
            <a:ext cx="1108174" cy="216000"/>
          </a:xfrm>
          <a:prstGeom prst="rect">
            <a:avLst/>
          </a:prstGeom>
        </p:spPr>
      </p:pic>
    </p:spTree>
    <p:extLst>
      <p:ext uri="{BB962C8B-B14F-4D97-AF65-F5344CB8AC3E}">
        <p14:creationId xmlns:p14="http://schemas.microsoft.com/office/powerpoint/2010/main" val="1982410628"/>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6" pos="7506" userDrawn="1">
          <p15:clr>
            <a:srgbClr val="FBAE40"/>
          </p15:clr>
        </p15:guide>
        <p15:guide id="7" orient="horz" pos="414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139791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a:t>Contact information:</a:t>
            </a:r>
          </a:p>
          <a:p>
            <a:pPr lvl="1"/>
            <a:r>
              <a:rPr lang="en-US"/>
              <a:t>F name L name</a:t>
            </a:r>
          </a:p>
          <a:p>
            <a:pPr lvl="1"/>
            <a:r>
              <a:rPr lang="en-US"/>
              <a:t>Title</a:t>
            </a:r>
          </a:p>
          <a:p>
            <a:pPr lvl="1"/>
            <a:r>
              <a:rPr lang="en-US"/>
              <a:t>Address</a:t>
            </a:r>
          </a:p>
          <a:p>
            <a:pPr lvl="1"/>
            <a:r>
              <a:rPr lang="en-US"/>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a:t>Thank you.</a:t>
            </a:r>
            <a:endParaRPr lang="de-DE"/>
          </a:p>
        </p:txBody>
      </p:sp>
      <p:pic>
        <p:nvPicPr>
          <p:cNvPr id="5" name="SAP Ariba Logo" descr="SAP Ariba Logo" title="SAP Ariba Logo">
            <a:extLst>
              <a:ext uri="{FF2B5EF4-FFF2-40B4-BE49-F238E27FC236}">
                <a16:creationId xmlns:a16="http://schemas.microsoft.com/office/drawing/2014/main" id="{EBB5B608-C65E-42D4-9C7C-39EACE29FE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spTree>
    <p:extLst>
      <p:ext uri="{BB962C8B-B14F-4D97-AF65-F5344CB8AC3E}">
        <p14:creationId xmlns:p14="http://schemas.microsoft.com/office/powerpoint/2010/main" val="781090314"/>
      </p:ext>
    </p:extLst>
  </p:cSld>
  <p:clrMapOvr>
    <a:masterClrMapping/>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9"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
        <p:nvSpPr>
          <p:cNvPr id="30" name="Copyright information English"/>
          <p:cNvSpPr txBox="1"/>
          <p:nvPr userDrawn="1"/>
        </p:nvSpPr>
        <p:spPr bwMode="black">
          <a:xfrm>
            <a:off x="50399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a:t>© 2020 SAP SE or an SAP affiliate company. All rights reserved.</a:t>
            </a:r>
            <a:endParaRPr lang="de-DE" sz="800" kern="0">
              <a:ea typeface="Arial Unicode MS" pitchFamily="34" charset="-128"/>
              <a:cs typeface="Arial Unicode MS" pitchFamily="34" charset="-128"/>
            </a:endParaRPr>
          </a:p>
          <a:p>
            <a:pPr>
              <a:spcBef>
                <a:spcPts val="600"/>
              </a:spcBef>
            </a:pPr>
            <a:r>
              <a:rPr lang="en-US" sz="800"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a:solidFill>
                  <a:schemeClr val="tx1"/>
                </a:solidFill>
                <a:latin typeface="Arial"/>
                <a:ea typeface="Arial Unicode MS" panose="020B0604020202020204" pitchFamily="34" charset="-128"/>
                <a:cs typeface="+mn-cs"/>
              </a:rPr>
              <a:t> </a:t>
            </a:r>
            <a:r>
              <a:rPr lang="en-US" sz="800"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a:solidFill>
                  <a:schemeClr val="tx1"/>
                </a:solidFill>
                <a:latin typeface="Arial"/>
                <a:ea typeface="Arial Unicode MS" panose="020B0604020202020204" pitchFamily="34" charset="-128"/>
                <a:cs typeface="+mn-cs"/>
              </a:rPr>
              <a:t>See </a:t>
            </a:r>
            <a:r>
              <a:rPr lang="en-US" sz="800" kern="1200">
                <a:solidFill>
                  <a:schemeClr val="tx1"/>
                </a:solidFill>
                <a:latin typeface="Arial"/>
                <a:ea typeface="Arial Unicode MS" panose="020B0604020202020204" pitchFamily="34" charset="-128"/>
                <a:cs typeface="+mn-cs"/>
                <a:hlinkClick r:id="rId3"/>
              </a:rPr>
              <a:t>www.sap.com/copyright</a:t>
            </a:r>
            <a:r>
              <a:rPr lang="en-US" sz="800" kern="1200">
                <a:solidFill>
                  <a:schemeClr val="tx1"/>
                </a:solidFill>
                <a:latin typeface="Arial"/>
                <a:ea typeface="Arial Unicode MS" panose="020B0604020202020204" pitchFamily="34" charset="-128"/>
                <a:cs typeface="+mn-cs"/>
              </a:rPr>
              <a:t> for additional trademark information and notices.</a:t>
            </a:r>
          </a:p>
        </p:txBody>
      </p:sp>
      <p:sp>
        <p:nvSpPr>
          <p:cNvPr id="31"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a:solidFill>
                  <a:schemeClr val="accent1"/>
                </a:solidFill>
                <a:latin typeface="Arial"/>
                <a:ea typeface="Arial Unicode MS" panose="020B0604020202020204" pitchFamily="34" charset="-128"/>
                <a:cs typeface="+mn-cs"/>
              </a:rPr>
              <a:t>www.sap.com</a:t>
            </a:r>
            <a:r>
              <a:rPr lang="en-US" sz="1100" b="1" kern="1200">
                <a:solidFill>
                  <a:schemeClr val="tx1"/>
                </a:solidFill>
                <a:latin typeface="Arial"/>
                <a:ea typeface="Arial Unicode MS" panose="020B0604020202020204" pitchFamily="34" charset="-128"/>
                <a:cs typeface="+mn-cs"/>
              </a:rPr>
              <a:t>/contactsap</a:t>
            </a:r>
          </a:p>
        </p:txBody>
      </p:sp>
      <p:pic>
        <p:nvPicPr>
          <p:cNvPr id="13" name="Linkedin icon with link" descr="Linkedin icon " title="Linkedin icon ">
            <a:hlinkClick r:id="rId5"/>
          </p:cNvPr>
          <p:cNvPicPr>
            <a:picLocks noChangeAspect="1"/>
          </p:cNvPicPr>
          <p:nvPr userDrawn="1"/>
        </p:nvPicPr>
        <p:blipFill>
          <a:blip r:embed="rId6"/>
          <a:stretch>
            <a:fillRect/>
          </a:stretch>
        </p:blipFill>
        <p:spPr>
          <a:xfrm>
            <a:off x="2273143" y="1751480"/>
            <a:ext cx="363600" cy="363600"/>
          </a:xfrm>
          <a:prstGeom prst="ellipse">
            <a:avLst/>
          </a:prstGeom>
        </p:spPr>
      </p:pic>
      <p:pic>
        <p:nvPicPr>
          <p:cNvPr id="14" name="YouTube icon with link">
            <a:hlinkClick r:id="rId7"/>
          </p:cNvPr>
          <p:cNvPicPr>
            <a:picLocks noChangeAspect="1"/>
          </p:cNvPicPr>
          <p:nvPr userDrawn="1"/>
        </p:nvPicPr>
        <p:blipFill rotWithShape="1">
          <a:blip r:embed="rId8"/>
          <a:srcRect l="13793" t="1405" r="17847" b="2165"/>
          <a:stretch/>
        </p:blipFill>
        <p:spPr>
          <a:xfrm>
            <a:off x="1682827" y="1751480"/>
            <a:ext cx="364501" cy="363600"/>
          </a:xfrm>
          <a:prstGeom prst="ellipse">
            <a:avLst/>
          </a:prstGeom>
        </p:spPr>
      </p:pic>
      <p:pic>
        <p:nvPicPr>
          <p:cNvPr id="15" name="Twitter icon with link" descr="Twitter icon" title="Twitter icon">
            <a:hlinkClick r:id="rId9"/>
          </p:cNvPr>
          <p:cNvPicPr>
            <a:picLocks noChangeAspect="1"/>
          </p:cNvPicPr>
          <p:nvPr userDrawn="1"/>
        </p:nvPicPr>
        <p:blipFill>
          <a:blip r:embed="rId10"/>
          <a:stretch>
            <a:fillRect/>
          </a:stretch>
        </p:blipFill>
        <p:spPr>
          <a:xfrm>
            <a:off x="1093412" y="1751480"/>
            <a:ext cx="363600" cy="363600"/>
          </a:xfrm>
          <a:prstGeom prst="ellipse">
            <a:avLst/>
          </a:prstGeom>
        </p:spPr>
      </p:pic>
      <p:pic>
        <p:nvPicPr>
          <p:cNvPr id="16" name="Facebook icon with link">
            <a:hlinkClick r:id="rId11"/>
          </p:cNvPr>
          <p:cNvPicPr>
            <a:picLocks noChangeAspect="1"/>
          </p:cNvPicPr>
          <p:nvPr userDrawn="1"/>
        </p:nvPicPr>
        <p:blipFill>
          <a:blip r:embed="rId12"/>
          <a:stretch>
            <a:fillRect/>
          </a:stretch>
        </p:blipFill>
        <p:spPr>
          <a:xfrm>
            <a:off x="503997" y="1751480"/>
            <a:ext cx="363600" cy="363600"/>
          </a:xfrm>
          <a:prstGeom prst="rect">
            <a:avLst/>
          </a:prstGeom>
        </p:spPr>
      </p:pic>
      <p:sp>
        <p:nvSpPr>
          <p:cNvPr id="37" name="Follow all of SAP"/>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4E800222-D95D-49AC-BFA2-064F0A24C41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spTree>
    <p:extLst>
      <p:ext uri="{BB962C8B-B14F-4D97-AF65-F5344CB8AC3E}">
        <p14:creationId xmlns:p14="http://schemas.microsoft.com/office/powerpoint/2010/main" val="451925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pic>
        <p:nvPicPr>
          <p:cNvPr id="19"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
        <p:nvSpPr>
          <p:cNvPr id="27" name="Copyright information-German"/>
          <p:cNvSpPr txBox="1"/>
          <p:nvPr userDrawn="1"/>
        </p:nvSpPr>
        <p:spPr bwMode="black">
          <a:xfrm>
            <a:off x="50323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a:t>© 2020 SAP SE </a:t>
            </a:r>
            <a:r>
              <a:rPr lang="de-DE" sz="800" b="0" noProof="0"/>
              <a:t>oder ein SAP-Konzernunternehmen. Alle Rechte vorbehalten</a:t>
            </a:r>
            <a:r>
              <a:rPr lang="en-US" sz="800" b="0" noProof="0"/>
              <a:t>.</a:t>
            </a:r>
            <a:endParaRPr lang="de-DE" sz="800" kern="0">
              <a:ea typeface="Arial Unicode MS" pitchFamily="34" charset="-128"/>
              <a:cs typeface="Arial Unicode MS" pitchFamily="34" charset="-128"/>
            </a:endParaRPr>
          </a:p>
          <a:p>
            <a:pPr>
              <a:spcBef>
                <a:spcPts val="600"/>
              </a:spcBef>
            </a:pPr>
            <a:r>
              <a:rPr lang="de-DE" sz="800" kern="1200" noProof="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a:solidFill>
                  <a:schemeClr val="tx1"/>
                </a:solidFill>
                <a:effectLst/>
                <a:latin typeface="Arial"/>
                <a:ea typeface="+mn-ea"/>
                <a:cs typeface="+mn-cs"/>
              </a:rPr>
              <a:t> </a:t>
            </a:r>
            <a:r>
              <a:rPr lang="de-DE" sz="800" kern="1200" noProof="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a:solidFill>
                  <a:schemeClr val="tx1"/>
                </a:solidFill>
                <a:effectLst/>
                <a:latin typeface="Arial"/>
                <a:ea typeface="+mn-ea"/>
                <a:cs typeface="+mn-cs"/>
              </a:rPr>
              <a:t>Zusätzliche Informationen zur Marke und Vermerke finden Sie auf der Seite </a:t>
            </a:r>
            <a:r>
              <a:rPr lang="de-DE" sz="800" kern="1200" noProof="0">
                <a:solidFill>
                  <a:schemeClr val="tx1"/>
                </a:solidFill>
                <a:effectLst/>
                <a:latin typeface="Arial"/>
                <a:ea typeface="+mn-ea"/>
                <a:cs typeface="+mn-cs"/>
                <a:hlinkClick r:id="rId3"/>
              </a:rPr>
              <a:t>www.sap.com/corporate/de/legal/copyright.html</a:t>
            </a:r>
            <a:r>
              <a:rPr lang="de-DE" sz="800" kern="1200" noProof="0">
                <a:solidFill>
                  <a:schemeClr val="tx1"/>
                </a:solidFill>
                <a:effectLst/>
                <a:latin typeface="Arial"/>
                <a:ea typeface="+mn-ea"/>
                <a:cs typeface="+mn-cs"/>
              </a:rPr>
              <a:t>.</a:t>
            </a:r>
          </a:p>
        </p:txBody>
      </p:sp>
      <p:sp>
        <p:nvSpPr>
          <p:cNvPr id="16" name="Copyright information">
            <a:hlinkClick r:id="rId4"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a:solidFill>
                  <a:schemeClr val="accent1"/>
                </a:solidFill>
                <a:latin typeface="Arial"/>
                <a:ea typeface="Arial Unicode MS" panose="020B0604020202020204" pitchFamily="34" charset="-128"/>
                <a:cs typeface="+mn-cs"/>
              </a:rPr>
              <a:t>www.sap.com/germany</a:t>
            </a:r>
            <a:r>
              <a:rPr lang="en-US" sz="1100" b="1" kern="1200">
                <a:solidFill>
                  <a:schemeClr val="tx1"/>
                </a:solidFill>
                <a:latin typeface="Arial"/>
                <a:ea typeface="Arial Unicode MS" panose="020B0604020202020204" pitchFamily="34" charset="-128"/>
                <a:cs typeface="+mn-cs"/>
              </a:rPr>
              <a:t>/contactsap</a:t>
            </a:r>
          </a:p>
        </p:txBody>
      </p:sp>
      <p:pic>
        <p:nvPicPr>
          <p:cNvPr id="12" name="Linkedin icon with link" descr="Linkedin icon " title="Linkedin icon ">
            <a:hlinkClick r:id="rId5"/>
          </p:cNvPr>
          <p:cNvPicPr>
            <a:picLocks noChangeAspect="1"/>
          </p:cNvPicPr>
          <p:nvPr userDrawn="1"/>
        </p:nvPicPr>
        <p:blipFill>
          <a:blip r:embed="rId6"/>
          <a:stretch>
            <a:fillRect/>
          </a:stretch>
        </p:blipFill>
        <p:spPr>
          <a:xfrm>
            <a:off x="2273143" y="1751480"/>
            <a:ext cx="363600" cy="363600"/>
          </a:xfrm>
          <a:prstGeom prst="ellipse">
            <a:avLst/>
          </a:prstGeom>
        </p:spPr>
      </p:pic>
      <p:pic>
        <p:nvPicPr>
          <p:cNvPr id="13" name="YouTube icon with link">
            <a:hlinkClick r:id="rId7"/>
          </p:cNvPr>
          <p:cNvPicPr>
            <a:picLocks noChangeAspect="1"/>
          </p:cNvPicPr>
          <p:nvPr userDrawn="1"/>
        </p:nvPicPr>
        <p:blipFill rotWithShape="1">
          <a:blip r:embed="rId8"/>
          <a:srcRect l="13793" t="1405" r="17847" b="2165"/>
          <a:stretch/>
        </p:blipFill>
        <p:spPr>
          <a:xfrm>
            <a:off x="1682827" y="1751480"/>
            <a:ext cx="364501" cy="363600"/>
          </a:xfrm>
          <a:prstGeom prst="ellipse">
            <a:avLst/>
          </a:prstGeom>
        </p:spPr>
      </p:pic>
      <p:pic>
        <p:nvPicPr>
          <p:cNvPr id="14" name="Twitter icon with link" descr="Twitter icon" title="Twitter icon">
            <a:hlinkClick r:id="rId9"/>
          </p:cNvPr>
          <p:cNvPicPr>
            <a:picLocks noChangeAspect="1"/>
          </p:cNvPicPr>
          <p:nvPr userDrawn="1"/>
        </p:nvPicPr>
        <p:blipFill>
          <a:blip r:embed="rId10"/>
          <a:stretch>
            <a:fillRect/>
          </a:stretch>
        </p:blipFill>
        <p:spPr>
          <a:xfrm>
            <a:off x="1093412" y="1751480"/>
            <a:ext cx="363600" cy="363600"/>
          </a:xfrm>
          <a:prstGeom prst="ellipse">
            <a:avLst/>
          </a:prstGeom>
        </p:spPr>
      </p:pic>
      <p:pic>
        <p:nvPicPr>
          <p:cNvPr id="15" name="Facebook icon with link">
            <a:hlinkClick r:id="rId11"/>
          </p:cNvPr>
          <p:cNvPicPr>
            <a:picLocks noChangeAspect="1"/>
          </p:cNvPicPr>
          <p:nvPr userDrawn="1"/>
        </p:nvPicPr>
        <p:blipFill>
          <a:blip r:embed="rId12"/>
          <a:stretch>
            <a:fillRect/>
          </a:stretch>
        </p:blipFill>
        <p:spPr>
          <a:xfrm>
            <a:off x="503997" y="1751480"/>
            <a:ext cx="363600" cy="363600"/>
          </a:xfrm>
          <a:prstGeom prst="rect">
            <a:avLst/>
          </a:prstGeom>
        </p:spPr>
      </p:pic>
      <p:sp>
        <p:nvSpPr>
          <p:cNvPr id="26"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56FA93D9-2EA3-451A-B989-8AB6FA858FA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spTree>
    <p:extLst>
      <p:ext uri="{BB962C8B-B14F-4D97-AF65-F5344CB8AC3E}">
        <p14:creationId xmlns:p14="http://schemas.microsoft.com/office/powerpoint/2010/main" val="1911862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spTree>
      <p:nvGrpSpPr>
        <p:cNvPr id="1" name=""/>
        <p:cNvGrpSpPr/>
        <p:nvPr/>
      </p:nvGrpSpPr>
      <p:grpSpPr>
        <a:xfrm>
          <a:off x="0" y="0"/>
          <a:ext cx="0" cy="0"/>
          <a:chOff x="0" y="0"/>
          <a:chExt cx="0" cy="0"/>
        </a:xfrm>
      </p:grpSpPr>
      <p:pic>
        <p:nvPicPr>
          <p:cNvPr id="9"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8" name="Title 7"/>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a:t>Presentation Title </a:t>
            </a:r>
            <a:br>
              <a:rPr lang="en-US" sz="3600"/>
            </a:br>
            <a:r>
              <a:rPr lang="en-US" sz="3600"/>
              <a:t>Goes Here and Here.</a:t>
            </a:r>
            <a:endParaRPr lang="de-DE" sz="3600" kern="0" err="1">
              <a:ea typeface="Arial Unicode MS" pitchFamily="34" charset="-128"/>
              <a:cs typeface="Arial Unicode MS" pitchFamily="34" charset="-128"/>
            </a:endParaRPr>
          </a:p>
        </p:txBody>
      </p:sp>
      <p:pic>
        <p:nvPicPr>
          <p:cNvPr id="10" name="SAP Ariba Logo" descr="SAP Ariba Logo" title="SAP Ariba Logo">
            <a:extLst>
              <a:ext uri="{FF2B5EF4-FFF2-40B4-BE49-F238E27FC236}">
                <a16:creationId xmlns:a16="http://schemas.microsoft.com/office/drawing/2014/main" id="{FE8E3BC1-501E-4723-93D4-1D0AA1B1DB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1880235"/>
            <a:ext cx="1108174" cy="216000"/>
          </a:xfrm>
          <a:prstGeom prst="rect">
            <a:avLst/>
          </a:prstGeom>
        </p:spPr>
      </p:pic>
    </p:spTree>
    <p:extLst>
      <p:ext uri="{BB962C8B-B14F-4D97-AF65-F5344CB8AC3E}">
        <p14:creationId xmlns:p14="http://schemas.microsoft.com/office/powerpoint/2010/main" val="3048046299"/>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109527874"/>
      </p:ext>
    </p:extLst>
  </p:cSld>
  <p:clrMapOvr>
    <a:masterClrMapping/>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100898527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 blue">
    <p:bg>
      <p:bgPr>
        <a:solidFill>
          <a:srgbClr val="00195A"/>
        </a:solidFill>
        <a:effectLst/>
      </p:bgPr>
    </p:bg>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192189146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1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1" name="Classification"/>
          <p:cNvSpPr txBox="1"/>
          <p:nvPr userDrawn="1"/>
        </p:nvSpPr>
        <p:spPr bwMode="black">
          <a:xfrm>
            <a:off x="2814655" y="6559834"/>
            <a:ext cx="278923"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PUBLIC</a:t>
            </a: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a:solidFill>
                  <a:schemeClr val="tx1"/>
                </a:solidFill>
              </a:rPr>
              <a:t>2020 SAP SE or an SAP affiliate company. All rights reserved.  </a:t>
            </a:r>
            <a:r>
              <a:rPr kumimoji="0" lang="en-US" sz="600" b="0" i="0" u="none" kern="0" baseline="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spTree>
    <p:extLst>
      <p:ext uri="{BB962C8B-B14F-4D97-AF65-F5344CB8AC3E}">
        <p14:creationId xmlns:p14="http://schemas.microsoft.com/office/powerpoint/2010/main" val="3408294523"/>
      </p:ext>
    </p:extLst>
  </p:cSld>
  <p:clrMap bg1="dk1" tx1="lt1" bg2="dk2" tx2="lt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8" r:id="rId8"/>
    <p:sldLayoutId id="2147483774" r:id="rId9"/>
    <p:sldLayoutId id="2147483779" r:id="rId10"/>
    <p:sldLayoutId id="2147483745" r:id="rId11"/>
    <p:sldLayoutId id="2147483760" r:id="rId12"/>
    <p:sldLayoutId id="2147483768" r:id="rId13"/>
    <p:sldLayoutId id="2147483769" r:id="rId14"/>
    <p:sldLayoutId id="2147483770" r:id="rId15"/>
    <p:sldLayoutId id="2147483744" r:id="rId16"/>
    <p:sldLayoutId id="2147483780" r:id="rId17"/>
    <p:sldLayoutId id="2147483757" r:id="rId18"/>
    <p:sldLayoutId id="2147483748" r:id="rId19"/>
    <p:sldLayoutId id="2147483771" r:id="rId20"/>
    <p:sldLayoutId id="2147483763" r:id="rId21"/>
    <p:sldLayoutId id="2147483751" r:id="rId22"/>
    <p:sldLayoutId id="2147483756" r:id="rId23"/>
    <p:sldLayoutId id="2147483740" r:id="rId24"/>
    <p:sldLayoutId id="2147483754" r:id="rId25"/>
    <p:sldLayoutId id="2147483755" r:id="rId26"/>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support.ariba.com/item/view/186794"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hyperlink" Target="https://support.ariba.com/item/view/187421"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s://launchpad.support.sap.com/#/notes/2835469"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kaa.ariba.com/" TargetMode="External"/><Relationship Id="rId2" Type="http://schemas.openxmlformats.org/officeDocument/2006/relationships/hyperlink" Target="https://help.sap.com/viewer/product/ARIBA_CIG/latest/en-US?task=whats_new_task" TargetMode="External"/><Relationship Id="rId1" Type="http://schemas.openxmlformats.org/officeDocument/2006/relationships/slideLayout" Target="../slideLayouts/slideLayout7.xml"/><Relationship Id="rId5" Type="http://schemas.openxmlformats.org/officeDocument/2006/relationships/hyperlink" Target="https://community.sap.com/topics/ariba-cloud-integration-gateway" TargetMode="External"/><Relationship Id="rId4" Type="http://schemas.openxmlformats.org/officeDocument/2006/relationships/hyperlink" Target="https://support.ariba.com/item/view/184627"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help.sap.com/viewer/product/ARIBA_CIG/latest/en-US?task=whats_new_task" TargetMode="External"/><Relationship Id="rId7" Type="http://schemas.openxmlformats.org/officeDocument/2006/relationships/hyperlink" Target="https://help.sap.com/viewer/12aa7f056c531014aa5bca7aee037e55/latest/en-US/e6d54d3c596f0b26e10000000a11402f.html" TargetMode="External"/><Relationship Id="rId2" Type="http://schemas.openxmlformats.org/officeDocument/2006/relationships/hyperlink" Target="https://community.sap.com/topics/ariba-cloud-integration-gateway" TargetMode="External"/><Relationship Id="rId1" Type="http://schemas.openxmlformats.org/officeDocument/2006/relationships/slideLayout" Target="../slideLayouts/slideLayout9.xml"/><Relationship Id="rId6" Type="http://schemas.openxmlformats.org/officeDocument/2006/relationships/hyperlink" Target="https://support.ariba.com/item/view/184627" TargetMode="External"/><Relationship Id="rId5" Type="http://schemas.openxmlformats.org/officeDocument/2006/relationships/hyperlink" Target="https://support.ariba.com/item/view/183473" TargetMode="External"/><Relationship Id="rId4" Type="http://schemas.openxmlformats.org/officeDocument/2006/relationships/hyperlink" Target="https://launchpad.support.sap.com/#/notes/2835469"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5FAFCEBA-11F5-4F45-9A63-A3045847011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a:off x="0" y="12508"/>
            <a:ext cx="12193200" cy="3430006"/>
          </a:xfrm>
        </p:spPr>
      </p:pic>
      <p:sp>
        <p:nvSpPr>
          <p:cNvPr id="35" name="Speaker"/>
          <p:cNvSpPr>
            <a:spLocks noGrp="1"/>
          </p:cNvSpPr>
          <p:nvPr>
            <p:ph type="subTitle" idx="1"/>
          </p:nvPr>
        </p:nvSpPr>
        <p:spPr>
          <a:xfrm>
            <a:off x="288000" y="5130489"/>
            <a:ext cx="10899174" cy="430887"/>
          </a:xfrm>
        </p:spPr>
        <p:txBody>
          <a:bodyPr/>
          <a:lstStyle/>
          <a:p>
            <a:r>
              <a:rPr lang="en-US" dirty="0"/>
              <a:t>Thales Nascimento, Valmir Palacio</a:t>
            </a:r>
            <a:endParaRPr lang="en-US" dirty="0">
              <a:ea typeface="+mn-lt"/>
              <a:cs typeface="+mn-lt"/>
            </a:endParaRPr>
          </a:p>
          <a:p>
            <a:r>
              <a:rPr lang="en-US" dirty="0"/>
              <a:t>September 02, 2020</a:t>
            </a:r>
            <a:endParaRPr lang="en-US" dirty="0">
              <a:cs typeface="Arial"/>
            </a:endParaRPr>
          </a:p>
        </p:txBody>
      </p:sp>
      <p:sp>
        <p:nvSpPr>
          <p:cNvPr id="8" name="Presentation Title"/>
          <p:cNvSpPr>
            <a:spLocks noGrp="1"/>
          </p:cNvSpPr>
          <p:nvPr>
            <p:ph type="title"/>
          </p:nvPr>
        </p:nvSpPr>
        <p:spPr>
          <a:xfrm>
            <a:off x="288000" y="4024430"/>
            <a:ext cx="11628000" cy="997196"/>
          </a:xfrm>
        </p:spPr>
        <p:txBody>
          <a:bodyPr/>
          <a:lstStyle/>
          <a:p>
            <a:r>
              <a:rPr lang="en-US" sz="3200" dirty="0"/>
              <a:t>Cloud Integration Gateway Mapping Tool Session</a:t>
            </a:r>
            <a:br>
              <a:rPr lang="en-US" sz="3200" dirty="0"/>
            </a:br>
            <a:endParaRPr lang="en-US" sz="2800" dirty="0">
              <a:solidFill>
                <a:schemeClr val="accent1"/>
              </a:solidFill>
              <a:cs typeface="Arial"/>
            </a:endParaRPr>
          </a:p>
        </p:txBody>
      </p:sp>
    </p:spTree>
    <p:extLst>
      <p:ext uri="{BB962C8B-B14F-4D97-AF65-F5344CB8AC3E}">
        <p14:creationId xmlns:p14="http://schemas.microsoft.com/office/powerpoint/2010/main" val="1624058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98798-992D-414B-9CC8-4FBFE039222A}"/>
              </a:ext>
            </a:extLst>
          </p:cNvPr>
          <p:cNvSpPr>
            <a:spLocks noGrp="1"/>
          </p:cNvSpPr>
          <p:nvPr>
            <p:ph type="title"/>
          </p:nvPr>
        </p:nvSpPr>
        <p:spPr>
          <a:xfrm>
            <a:off x="504001" y="504000"/>
            <a:ext cx="11186476" cy="738664"/>
          </a:xfrm>
        </p:spPr>
        <p:txBody>
          <a:bodyPr/>
          <a:lstStyle/>
          <a:p>
            <a:r>
              <a:rPr lang="en-US" dirty="0" err="1">
                <a:cs typeface="Arial"/>
              </a:rPr>
              <a:t>CustomValues</a:t>
            </a:r>
            <a:br>
              <a:rPr lang="en-US" dirty="0">
                <a:cs typeface="Arial"/>
              </a:rPr>
            </a:br>
            <a:endParaRPr lang="pt-BR" dirty="0"/>
          </a:p>
        </p:txBody>
      </p:sp>
      <p:sp>
        <p:nvSpPr>
          <p:cNvPr id="3" name="TextBox 2">
            <a:extLst>
              <a:ext uri="{FF2B5EF4-FFF2-40B4-BE49-F238E27FC236}">
                <a16:creationId xmlns:a16="http://schemas.microsoft.com/office/drawing/2014/main" id="{FF7F13F0-1256-4F51-AE31-A7AB1CC7B3B2}"/>
              </a:ext>
            </a:extLst>
          </p:cNvPr>
          <p:cNvSpPr txBox="1"/>
          <p:nvPr/>
        </p:nvSpPr>
        <p:spPr>
          <a:xfrm>
            <a:off x="746963" y="1073776"/>
            <a:ext cx="11041168" cy="538609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fontAlgn="base">
              <a:spcBef>
                <a:spcPct val="50000"/>
              </a:spcBef>
              <a:spcAft>
                <a:spcPct val="0"/>
              </a:spcAft>
              <a:buClr>
                <a:srgbClr val="F0AB00"/>
              </a:buClr>
              <a:buSzPct val="80000"/>
            </a:pPr>
            <a:r>
              <a:rPr lang="pt-BR" sz="2000" dirty="0" err="1">
                <a:cs typeface="Arial"/>
              </a:rPr>
              <a:t>List</a:t>
            </a:r>
            <a:r>
              <a:rPr lang="pt-BR" sz="2000" dirty="0">
                <a:cs typeface="Arial"/>
              </a:rPr>
              <a:t> </a:t>
            </a:r>
            <a:r>
              <a:rPr lang="pt-BR" sz="2000" dirty="0" err="1">
                <a:cs typeface="Arial"/>
              </a:rPr>
              <a:t>of</a:t>
            </a:r>
            <a:r>
              <a:rPr lang="pt-BR" sz="2000" dirty="0">
                <a:cs typeface="Arial"/>
              </a:rPr>
              <a:t> </a:t>
            </a:r>
            <a:r>
              <a:rPr lang="pt-BR" sz="2000" dirty="0" err="1">
                <a:cs typeface="Arial"/>
              </a:rPr>
              <a:t>Custom</a:t>
            </a:r>
            <a:r>
              <a:rPr lang="pt-BR" sz="2000" dirty="0">
                <a:cs typeface="Arial"/>
              </a:rPr>
              <a:t> </a:t>
            </a:r>
            <a:r>
              <a:rPr lang="pt-BR" sz="2000" dirty="0" err="1">
                <a:cs typeface="Arial"/>
              </a:rPr>
              <a:t>fields</a:t>
            </a:r>
            <a:r>
              <a:rPr lang="pt-BR" sz="2000" dirty="0">
                <a:cs typeface="Arial"/>
              </a:rPr>
              <a:t> </a:t>
            </a:r>
            <a:r>
              <a:rPr lang="pt-BR" sz="2000" dirty="0" err="1">
                <a:cs typeface="Arial"/>
              </a:rPr>
              <a:t>available</a:t>
            </a:r>
            <a:r>
              <a:rPr lang="pt-BR" sz="2000" dirty="0">
                <a:cs typeface="Arial"/>
              </a:rPr>
              <a:t> in </a:t>
            </a:r>
            <a:r>
              <a:rPr lang="pt-BR" sz="2000" dirty="0" err="1">
                <a:cs typeface="Arial"/>
              </a:rPr>
              <a:t>the</a:t>
            </a:r>
            <a:r>
              <a:rPr lang="pt-BR" sz="2000" dirty="0">
                <a:cs typeface="Arial"/>
              </a:rPr>
              <a:t> </a:t>
            </a:r>
            <a:r>
              <a:rPr lang="pt-BR" sz="2000" dirty="0" err="1">
                <a:cs typeface="Arial"/>
              </a:rPr>
              <a:t>mapping</a:t>
            </a:r>
            <a:r>
              <a:rPr lang="pt-BR" sz="2000" dirty="0">
                <a:cs typeface="Arial"/>
              </a:rPr>
              <a:t> tool as </a:t>
            </a:r>
            <a:r>
              <a:rPr lang="pt-BR" sz="2000" dirty="0" err="1">
                <a:cs typeface="Arial"/>
              </a:rPr>
              <a:t>of</a:t>
            </a:r>
            <a:r>
              <a:rPr lang="pt-BR" sz="2000" dirty="0">
                <a:cs typeface="Arial"/>
              </a:rPr>
              <a:t> </a:t>
            </a:r>
            <a:r>
              <a:rPr lang="pt-BR" sz="2000" dirty="0" err="1">
                <a:cs typeface="Arial"/>
              </a:rPr>
              <a:t>now</a:t>
            </a:r>
            <a:r>
              <a:rPr lang="pt-BR" sz="2000" dirty="0">
                <a:cs typeface="Arial"/>
              </a:rPr>
              <a:t>:</a:t>
            </a: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err="1">
                <a:cs typeface="Arial"/>
              </a:rPr>
              <a:t>CustomBoolean</a:t>
            </a:r>
            <a:endParaRPr lang="pt-BR" sz="2000" dirty="0">
              <a:cs typeface="Arial"/>
            </a:endParaRP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err="1">
                <a:cs typeface="Arial"/>
              </a:rPr>
              <a:t>CustomDate</a:t>
            </a:r>
            <a:endParaRPr lang="pt-BR" sz="2000" dirty="0">
              <a:cs typeface="Arial"/>
            </a:endParaRP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err="1">
                <a:cs typeface="Arial"/>
              </a:rPr>
              <a:t>CustomInteger</a:t>
            </a:r>
            <a:endParaRPr lang="pt-BR" sz="2000" dirty="0">
              <a:cs typeface="Arial"/>
            </a:endParaRP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err="1">
                <a:cs typeface="Arial"/>
              </a:rPr>
              <a:t>CustomMoney</a:t>
            </a:r>
            <a:endParaRPr lang="pt-BR" sz="2000" dirty="0">
              <a:cs typeface="Arial"/>
            </a:endParaRP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err="1">
                <a:cs typeface="Arial"/>
              </a:rPr>
              <a:t>CustomString</a:t>
            </a:r>
            <a:endParaRPr lang="pt-BR" sz="2000" dirty="0">
              <a:cs typeface="Arial"/>
            </a:endParaRPr>
          </a:p>
          <a:p>
            <a:pPr fontAlgn="base">
              <a:spcBef>
                <a:spcPct val="50000"/>
              </a:spcBef>
              <a:spcAft>
                <a:spcPct val="0"/>
              </a:spcAft>
              <a:buClr>
                <a:srgbClr val="F0AB00"/>
              </a:buClr>
              <a:buSzPct val="80000"/>
            </a:pPr>
            <a:r>
              <a:rPr lang="pt-BR" sz="2000" dirty="0" err="1">
                <a:cs typeface="Arial"/>
              </a:rPr>
              <a:t>Any</a:t>
            </a:r>
            <a:r>
              <a:rPr lang="pt-BR" sz="2000" dirty="0">
                <a:cs typeface="Arial"/>
              </a:rPr>
              <a:t> </a:t>
            </a:r>
            <a:r>
              <a:rPr lang="pt-BR" sz="2000" dirty="0" err="1">
                <a:cs typeface="Arial"/>
              </a:rPr>
              <a:t>Custom</a:t>
            </a:r>
            <a:r>
              <a:rPr lang="pt-BR" sz="2000" dirty="0">
                <a:cs typeface="Arial"/>
              </a:rPr>
              <a:t> </a:t>
            </a:r>
            <a:r>
              <a:rPr lang="pt-BR" sz="2000" dirty="0" err="1">
                <a:cs typeface="Arial"/>
              </a:rPr>
              <a:t>field</a:t>
            </a:r>
            <a:r>
              <a:rPr lang="pt-BR" sz="2000" dirty="0">
                <a:cs typeface="Arial"/>
              </a:rPr>
              <a:t>, e.g. </a:t>
            </a:r>
            <a:r>
              <a:rPr lang="pt-BR" sz="2000" b="1" u="sng" dirty="0" err="1">
                <a:cs typeface="Arial"/>
              </a:rPr>
              <a:t>CustomMyField</a:t>
            </a:r>
            <a:r>
              <a:rPr lang="pt-BR" sz="2000" dirty="0">
                <a:cs typeface="Arial"/>
              </a:rPr>
              <a:t>, </a:t>
            </a:r>
            <a:r>
              <a:rPr lang="pt-BR" sz="2000" dirty="0" err="1">
                <a:cs typeface="Arial"/>
              </a:rPr>
              <a:t>should</a:t>
            </a:r>
            <a:r>
              <a:rPr lang="pt-BR" sz="2000" dirty="0">
                <a:cs typeface="Arial"/>
              </a:rPr>
              <a:t> </a:t>
            </a:r>
            <a:r>
              <a:rPr lang="pt-BR" sz="2000" dirty="0" err="1">
                <a:cs typeface="Arial"/>
              </a:rPr>
              <a:t>be</a:t>
            </a:r>
            <a:r>
              <a:rPr lang="pt-BR" sz="2000" dirty="0">
                <a:cs typeface="Arial"/>
              </a:rPr>
              <a:t> </a:t>
            </a:r>
            <a:r>
              <a:rPr lang="pt-BR" sz="2000" u="sng" dirty="0" err="1">
                <a:cs typeface="Arial"/>
              </a:rPr>
              <a:t>changed</a:t>
            </a:r>
            <a:r>
              <a:rPr lang="pt-BR" sz="2000" dirty="0">
                <a:cs typeface="Arial"/>
              </a:rPr>
              <a:t> for </a:t>
            </a:r>
            <a:r>
              <a:rPr lang="pt-BR" sz="2000" dirty="0" err="1">
                <a:cs typeface="Arial"/>
              </a:rPr>
              <a:t>any</a:t>
            </a:r>
            <a:r>
              <a:rPr lang="pt-BR" sz="2000" dirty="0">
                <a:cs typeface="Arial"/>
              </a:rPr>
              <a:t> </a:t>
            </a:r>
            <a:r>
              <a:rPr lang="pt-BR" sz="2000" dirty="0" err="1">
                <a:cs typeface="Arial"/>
              </a:rPr>
              <a:t>of</a:t>
            </a:r>
            <a:r>
              <a:rPr lang="pt-BR" sz="2000" dirty="0">
                <a:cs typeface="Arial"/>
              </a:rPr>
              <a:t> </a:t>
            </a:r>
            <a:r>
              <a:rPr lang="pt-BR" sz="2000" dirty="0" err="1">
                <a:cs typeface="Arial"/>
              </a:rPr>
              <a:t>the</a:t>
            </a:r>
            <a:r>
              <a:rPr lang="pt-BR" sz="2000" dirty="0">
                <a:cs typeface="Arial"/>
              </a:rPr>
              <a:t> </a:t>
            </a:r>
            <a:r>
              <a:rPr lang="pt-BR" sz="2000" dirty="0" err="1">
                <a:cs typeface="Arial"/>
              </a:rPr>
              <a:t>values</a:t>
            </a:r>
            <a:r>
              <a:rPr lang="pt-BR" sz="2000" dirty="0">
                <a:cs typeface="Arial"/>
              </a:rPr>
              <a:t> </a:t>
            </a:r>
            <a:r>
              <a:rPr lang="pt-BR" sz="2000" dirty="0" err="1">
                <a:cs typeface="Arial"/>
              </a:rPr>
              <a:t>above</a:t>
            </a:r>
            <a:r>
              <a:rPr lang="pt-BR" sz="2000" dirty="0">
                <a:cs typeface="Arial"/>
              </a:rPr>
              <a:t> for </a:t>
            </a:r>
            <a:r>
              <a:rPr lang="pt-BR" sz="2000" dirty="0" err="1">
                <a:cs typeface="Arial"/>
              </a:rPr>
              <a:t>them</a:t>
            </a:r>
            <a:r>
              <a:rPr lang="pt-BR" sz="2000" dirty="0">
                <a:cs typeface="Arial"/>
              </a:rPr>
              <a:t> </a:t>
            </a:r>
            <a:r>
              <a:rPr lang="pt-BR" sz="2000" dirty="0" err="1">
                <a:cs typeface="Arial"/>
              </a:rPr>
              <a:t>to</a:t>
            </a:r>
            <a:r>
              <a:rPr lang="pt-BR" sz="2000" dirty="0">
                <a:cs typeface="Arial"/>
              </a:rPr>
              <a:t> </a:t>
            </a:r>
            <a:r>
              <a:rPr lang="pt-BR" sz="2000" dirty="0" err="1">
                <a:cs typeface="Arial"/>
              </a:rPr>
              <a:t>be</a:t>
            </a:r>
            <a:r>
              <a:rPr lang="pt-BR" sz="2000" dirty="0">
                <a:cs typeface="Arial"/>
              </a:rPr>
              <a:t> </a:t>
            </a:r>
            <a:r>
              <a:rPr lang="pt-BR" sz="2000" dirty="0" err="1">
                <a:cs typeface="Arial"/>
              </a:rPr>
              <a:t>mapped</a:t>
            </a:r>
            <a:r>
              <a:rPr lang="pt-BR" sz="2000" dirty="0">
                <a:cs typeface="Arial"/>
              </a:rPr>
              <a:t> </a:t>
            </a:r>
            <a:r>
              <a:rPr lang="pt-BR" sz="2000" dirty="0" err="1">
                <a:cs typeface="Arial"/>
              </a:rPr>
              <a:t>on</a:t>
            </a:r>
            <a:r>
              <a:rPr lang="pt-BR" sz="2000" dirty="0">
                <a:cs typeface="Arial"/>
              </a:rPr>
              <a:t> </a:t>
            </a:r>
            <a:r>
              <a:rPr lang="pt-BR" sz="2000" dirty="0" err="1">
                <a:cs typeface="Arial"/>
              </a:rPr>
              <a:t>the</a:t>
            </a:r>
            <a:r>
              <a:rPr lang="pt-BR" sz="2000" dirty="0">
                <a:cs typeface="Arial"/>
              </a:rPr>
              <a:t> </a:t>
            </a:r>
            <a:r>
              <a:rPr lang="pt-BR" sz="2000" dirty="0" err="1">
                <a:cs typeface="Arial"/>
              </a:rPr>
              <a:t>Mapping</a:t>
            </a:r>
            <a:r>
              <a:rPr lang="pt-BR" sz="2000" dirty="0">
                <a:cs typeface="Arial"/>
              </a:rPr>
              <a:t> Tool.</a:t>
            </a:r>
          </a:p>
          <a:p>
            <a:pPr fontAlgn="base">
              <a:spcBef>
                <a:spcPct val="50000"/>
              </a:spcBef>
              <a:spcAft>
                <a:spcPct val="0"/>
              </a:spcAft>
              <a:buClr>
                <a:srgbClr val="F0AB00"/>
              </a:buClr>
              <a:buSzPct val="80000"/>
            </a:pPr>
            <a:r>
              <a:rPr lang="pt-BR" sz="2000" dirty="0" err="1">
                <a:cs typeface="Arial"/>
              </a:rPr>
              <a:t>When</a:t>
            </a:r>
            <a:r>
              <a:rPr lang="pt-BR" sz="2000" dirty="0">
                <a:cs typeface="Arial"/>
              </a:rPr>
              <a:t> </a:t>
            </a:r>
            <a:r>
              <a:rPr lang="pt-BR" sz="2000" dirty="0" err="1">
                <a:cs typeface="Arial"/>
              </a:rPr>
              <a:t>mapping</a:t>
            </a:r>
            <a:r>
              <a:rPr lang="pt-BR" sz="2000" dirty="0">
                <a:cs typeface="Arial"/>
              </a:rPr>
              <a:t> </a:t>
            </a:r>
            <a:r>
              <a:rPr lang="pt-BR" sz="2000" dirty="0" err="1">
                <a:cs typeface="Arial"/>
              </a:rPr>
              <a:t>custom</a:t>
            </a:r>
            <a:r>
              <a:rPr lang="pt-BR" sz="2000" dirty="0">
                <a:cs typeface="Arial"/>
              </a:rPr>
              <a:t> </a:t>
            </a:r>
            <a:r>
              <a:rPr lang="pt-BR" sz="2000" dirty="0" err="1">
                <a:cs typeface="Arial"/>
              </a:rPr>
              <a:t>fields</a:t>
            </a:r>
            <a:r>
              <a:rPr lang="pt-BR" sz="2000" dirty="0">
                <a:cs typeface="Arial"/>
              </a:rPr>
              <a:t> </a:t>
            </a:r>
            <a:r>
              <a:rPr lang="pt-BR" sz="2000" dirty="0" err="1">
                <a:cs typeface="Arial"/>
              </a:rPr>
              <a:t>we</a:t>
            </a:r>
            <a:r>
              <a:rPr lang="pt-BR" sz="2000" dirty="0">
                <a:cs typeface="Arial"/>
              </a:rPr>
              <a:t> </a:t>
            </a:r>
            <a:r>
              <a:rPr lang="pt-BR" sz="2000" dirty="0" err="1">
                <a:cs typeface="Arial"/>
              </a:rPr>
              <a:t>have</a:t>
            </a:r>
            <a:r>
              <a:rPr lang="pt-BR" sz="2000" dirty="0">
                <a:cs typeface="Arial"/>
              </a:rPr>
              <a:t> </a:t>
            </a:r>
            <a:r>
              <a:rPr lang="pt-BR" sz="2000" dirty="0" err="1">
                <a:cs typeface="Arial"/>
              </a:rPr>
              <a:t>to</a:t>
            </a:r>
            <a:r>
              <a:rPr lang="pt-BR" sz="2000" dirty="0">
                <a:cs typeface="Arial"/>
              </a:rPr>
              <a:t> </a:t>
            </a:r>
            <a:r>
              <a:rPr lang="pt-BR" sz="2000" dirty="0" err="1">
                <a:cs typeface="Arial"/>
              </a:rPr>
              <a:t>add</a:t>
            </a:r>
            <a:r>
              <a:rPr lang="pt-BR" sz="2000" dirty="0">
                <a:cs typeface="Arial"/>
              </a:rPr>
              <a:t> a </a:t>
            </a:r>
            <a:r>
              <a:rPr lang="pt-BR" sz="2000" dirty="0" err="1">
                <a:cs typeface="Arial"/>
              </a:rPr>
              <a:t>source</a:t>
            </a:r>
            <a:r>
              <a:rPr lang="pt-BR" sz="2000" dirty="0">
                <a:cs typeface="Arial"/>
              </a:rPr>
              <a:t> </a:t>
            </a:r>
            <a:r>
              <a:rPr lang="pt-BR" sz="2000" dirty="0" err="1">
                <a:cs typeface="Arial"/>
              </a:rPr>
              <a:t>condition</a:t>
            </a:r>
            <a:r>
              <a:rPr lang="pt-BR" sz="2000" dirty="0">
                <a:cs typeface="Arial"/>
              </a:rPr>
              <a:t> </a:t>
            </a:r>
            <a:r>
              <a:rPr lang="pt-BR" sz="2000" dirty="0" err="1">
                <a:cs typeface="Arial"/>
              </a:rPr>
              <a:t>on</a:t>
            </a:r>
            <a:r>
              <a:rPr lang="pt-BR" sz="2000" dirty="0">
                <a:cs typeface="Arial"/>
              </a:rPr>
              <a:t> </a:t>
            </a:r>
            <a:r>
              <a:rPr lang="pt-BR" sz="2000" dirty="0" err="1">
                <a:cs typeface="Arial"/>
              </a:rPr>
              <a:t>the</a:t>
            </a:r>
            <a:r>
              <a:rPr lang="pt-BR" sz="2000" dirty="0">
                <a:cs typeface="Arial"/>
              </a:rPr>
              <a:t> @</a:t>
            </a:r>
            <a:r>
              <a:rPr lang="pt-BR" sz="2000" dirty="0" err="1">
                <a:cs typeface="Arial"/>
              </a:rPr>
              <a:t>name</a:t>
            </a:r>
            <a:r>
              <a:rPr lang="pt-BR" sz="2000" dirty="0">
                <a:cs typeface="Arial"/>
              </a:rPr>
              <a:t>, </a:t>
            </a:r>
            <a:r>
              <a:rPr lang="pt-BR" sz="2000" dirty="0" err="1">
                <a:cs typeface="Arial"/>
              </a:rPr>
              <a:t>since</a:t>
            </a:r>
            <a:r>
              <a:rPr lang="pt-BR" sz="2000" dirty="0">
                <a:cs typeface="Arial"/>
              </a:rPr>
              <a:t> </a:t>
            </a:r>
            <a:r>
              <a:rPr lang="pt-BR" sz="2000" dirty="0" err="1">
                <a:cs typeface="Arial"/>
              </a:rPr>
              <a:t>this</a:t>
            </a:r>
            <a:r>
              <a:rPr lang="pt-BR" sz="2000" dirty="0">
                <a:cs typeface="Arial"/>
              </a:rPr>
              <a:t> </a:t>
            </a:r>
            <a:r>
              <a:rPr lang="pt-BR" sz="2000" dirty="0" err="1">
                <a:cs typeface="Arial"/>
              </a:rPr>
              <a:t>tag</a:t>
            </a:r>
            <a:r>
              <a:rPr lang="pt-BR" sz="2000" dirty="0">
                <a:cs typeface="Arial"/>
              </a:rPr>
              <a:t> </a:t>
            </a:r>
            <a:r>
              <a:rPr lang="pt-BR" sz="2000" dirty="0" err="1">
                <a:cs typeface="Arial"/>
              </a:rPr>
              <a:t>will</a:t>
            </a:r>
            <a:r>
              <a:rPr lang="pt-BR" sz="2000" dirty="0">
                <a:cs typeface="Arial"/>
              </a:rPr>
              <a:t> </a:t>
            </a:r>
            <a:r>
              <a:rPr lang="pt-BR" sz="2000" dirty="0" err="1">
                <a:cs typeface="Arial"/>
              </a:rPr>
              <a:t>carry</a:t>
            </a:r>
            <a:r>
              <a:rPr lang="pt-BR" sz="2000" dirty="0">
                <a:cs typeface="Arial"/>
              </a:rPr>
              <a:t> </a:t>
            </a:r>
            <a:r>
              <a:rPr lang="pt-BR" sz="2000" dirty="0" err="1">
                <a:cs typeface="Arial"/>
              </a:rPr>
              <a:t>the</a:t>
            </a:r>
            <a:r>
              <a:rPr lang="pt-BR" sz="2000" dirty="0">
                <a:cs typeface="Arial"/>
              </a:rPr>
              <a:t> </a:t>
            </a:r>
            <a:r>
              <a:rPr lang="pt-BR" sz="2000" dirty="0" err="1">
                <a:cs typeface="Arial"/>
              </a:rPr>
              <a:t>identification</a:t>
            </a:r>
            <a:r>
              <a:rPr lang="pt-BR" sz="2000" dirty="0">
                <a:cs typeface="Arial"/>
              </a:rPr>
              <a:t> </a:t>
            </a:r>
            <a:r>
              <a:rPr lang="pt-BR" sz="2000" dirty="0" err="1">
                <a:cs typeface="Arial"/>
              </a:rPr>
              <a:t>of</a:t>
            </a:r>
            <a:r>
              <a:rPr lang="pt-BR" sz="2000" dirty="0">
                <a:cs typeface="Arial"/>
              </a:rPr>
              <a:t> </a:t>
            </a:r>
            <a:r>
              <a:rPr lang="pt-BR" sz="2000" dirty="0" err="1">
                <a:cs typeface="Arial"/>
              </a:rPr>
              <a:t>the</a:t>
            </a:r>
            <a:r>
              <a:rPr lang="pt-BR" sz="2000" dirty="0">
                <a:cs typeface="Arial"/>
              </a:rPr>
              <a:t> </a:t>
            </a:r>
            <a:r>
              <a:rPr lang="pt-BR" sz="2000" dirty="0" err="1">
                <a:cs typeface="Arial"/>
              </a:rPr>
              <a:t>field</a:t>
            </a:r>
            <a:r>
              <a:rPr lang="pt-BR" sz="2000" dirty="0">
                <a:cs typeface="Arial"/>
              </a:rPr>
              <a:t>, </a:t>
            </a:r>
            <a:r>
              <a:rPr lang="pt-BR" sz="2000" dirty="0" err="1">
                <a:cs typeface="Arial"/>
              </a:rPr>
              <a:t>we</a:t>
            </a:r>
            <a:r>
              <a:rPr lang="pt-BR" sz="2000" dirty="0">
                <a:cs typeface="Arial"/>
              </a:rPr>
              <a:t> </a:t>
            </a:r>
            <a:r>
              <a:rPr lang="pt-BR" sz="2000" dirty="0" err="1">
                <a:cs typeface="Arial"/>
              </a:rPr>
              <a:t>may</a:t>
            </a:r>
            <a:r>
              <a:rPr lang="pt-BR" sz="2000" dirty="0">
                <a:cs typeface="Arial"/>
              </a:rPr>
              <a:t> </a:t>
            </a:r>
            <a:r>
              <a:rPr lang="pt-BR" sz="2000" dirty="0" err="1">
                <a:cs typeface="Arial"/>
              </a:rPr>
              <a:t>have</a:t>
            </a:r>
            <a:r>
              <a:rPr lang="pt-BR" sz="2000" dirty="0">
                <a:cs typeface="Arial"/>
              </a:rPr>
              <a:t> </a:t>
            </a:r>
            <a:r>
              <a:rPr lang="pt-BR" sz="2000" dirty="0" err="1">
                <a:cs typeface="Arial"/>
              </a:rPr>
              <a:t>many</a:t>
            </a:r>
            <a:r>
              <a:rPr lang="pt-BR" sz="2000" dirty="0">
                <a:cs typeface="Arial"/>
              </a:rPr>
              <a:t> </a:t>
            </a:r>
            <a:r>
              <a:rPr lang="pt-BR" sz="2000" dirty="0" err="1">
                <a:cs typeface="Arial"/>
              </a:rPr>
              <a:t>custom</a:t>
            </a:r>
            <a:r>
              <a:rPr lang="pt-BR" sz="2000" dirty="0">
                <a:cs typeface="Arial"/>
              </a:rPr>
              <a:t> </a:t>
            </a:r>
            <a:r>
              <a:rPr lang="pt-BR" sz="2000" dirty="0" err="1">
                <a:cs typeface="Arial"/>
              </a:rPr>
              <a:t>fields</a:t>
            </a:r>
            <a:r>
              <a:rPr lang="pt-BR" sz="2000" dirty="0">
                <a:cs typeface="Arial"/>
              </a:rPr>
              <a:t> </a:t>
            </a:r>
            <a:r>
              <a:rPr lang="pt-BR" sz="2000" dirty="0" err="1">
                <a:cs typeface="Arial"/>
              </a:rPr>
              <a:t>each</a:t>
            </a:r>
            <a:r>
              <a:rPr lang="pt-BR" sz="2000" dirty="0">
                <a:cs typeface="Arial"/>
              </a:rPr>
              <a:t> </a:t>
            </a:r>
            <a:r>
              <a:rPr lang="pt-BR" sz="2000" dirty="0" err="1">
                <a:cs typeface="Arial"/>
              </a:rPr>
              <a:t>one</a:t>
            </a:r>
            <a:r>
              <a:rPr lang="pt-BR" sz="2000" dirty="0">
                <a:cs typeface="Arial"/>
              </a:rPr>
              <a:t> </a:t>
            </a:r>
            <a:r>
              <a:rPr lang="pt-BR" sz="2000" dirty="0" err="1">
                <a:cs typeface="Arial"/>
              </a:rPr>
              <a:t>identified</a:t>
            </a:r>
            <a:r>
              <a:rPr lang="pt-BR" sz="2000" dirty="0">
                <a:cs typeface="Arial"/>
              </a:rPr>
              <a:t> </a:t>
            </a:r>
            <a:r>
              <a:rPr lang="pt-BR" sz="2000" dirty="0" err="1">
                <a:cs typeface="Arial"/>
              </a:rPr>
              <a:t>by</a:t>
            </a:r>
            <a:r>
              <a:rPr lang="pt-BR" sz="2000" dirty="0">
                <a:cs typeface="Arial"/>
              </a:rPr>
              <a:t> </a:t>
            </a:r>
            <a:r>
              <a:rPr lang="pt-BR" sz="2000" dirty="0" err="1">
                <a:cs typeface="Arial"/>
              </a:rPr>
              <a:t>it’s</a:t>
            </a:r>
            <a:r>
              <a:rPr lang="pt-BR" sz="2000" dirty="0">
                <a:cs typeface="Arial"/>
              </a:rPr>
              <a:t> </a:t>
            </a:r>
            <a:r>
              <a:rPr lang="pt-BR" sz="2000" dirty="0" err="1">
                <a:cs typeface="Arial"/>
              </a:rPr>
              <a:t>own</a:t>
            </a:r>
            <a:r>
              <a:rPr lang="pt-BR" sz="2000" dirty="0">
                <a:cs typeface="Arial"/>
              </a:rPr>
              <a:t> @</a:t>
            </a:r>
            <a:r>
              <a:rPr lang="pt-BR" sz="2000" dirty="0" err="1">
                <a:cs typeface="Arial"/>
              </a:rPr>
              <a:t>name</a:t>
            </a:r>
            <a:r>
              <a:rPr lang="pt-BR" sz="2000" dirty="0">
                <a:cs typeface="Arial"/>
              </a:rPr>
              <a:t>.</a:t>
            </a:r>
            <a:endParaRPr lang="en-US" sz="2000" dirty="0">
              <a:cs typeface="Arial"/>
            </a:endParaRPr>
          </a:p>
          <a:p>
            <a:pPr fontAlgn="base">
              <a:spcBef>
                <a:spcPct val="50000"/>
              </a:spcBef>
              <a:spcAft>
                <a:spcPct val="0"/>
              </a:spcAft>
              <a:buClr>
                <a:srgbClr val="F0AB00"/>
              </a:buClr>
              <a:buSzPct val="80000"/>
            </a:pPr>
            <a:r>
              <a:rPr lang="en-US" sz="2000" dirty="0">
                <a:cs typeface="Arial"/>
              </a:rPr>
              <a:t>FAQ Article: </a:t>
            </a:r>
            <a:r>
              <a:rPr lang="en-US" sz="2000" dirty="0">
                <a:cs typeface="Arial"/>
                <a:hlinkClick r:id="rId2"/>
              </a:rPr>
              <a:t>Why my custom fields are not available in CIG Mapping Tool for mapping?</a:t>
            </a:r>
            <a:endParaRPr lang="en-US" sz="2000" dirty="0">
              <a:cs typeface="Arial"/>
            </a:endParaRPr>
          </a:p>
          <a:p>
            <a:pPr fontAlgn="base">
              <a:spcBef>
                <a:spcPct val="50000"/>
              </a:spcBef>
              <a:spcAft>
                <a:spcPct val="0"/>
              </a:spcAft>
              <a:buClr>
                <a:srgbClr val="F0AB00"/>
              </a:buClr>
              <a:buSzPct val="80000"/>
            </a:pPr>
            <a:endParaRPr lang="pt-BR" sz="2000" dirty="0">
              <a:cs typeface="Arial"/>
            </a:endParaRPr>
          </a:p>
        </p:txBody>
      </p:sp>
    </p:spTree>
    <p:extLst>
      <p:ext uri="{BB962C8B-B14F-4D97-AF65-F5344CB8AC3E}">
        <p14:creationId xmlns:p14="http://schemas.microsoft.com/office/powerpoint/2010/main" val="131507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98798-992D-414B-9CC8-4FBFE039222A}"/>
              </a:ext>
            </a:extLst>
          </p:cNvPr>
          <p:cNvSpPr>
            <a:spLocks noGrp="1"/>
          </p:cNvSpPr>
          <p:nvPr>
            <p:ph type="title"/>
          </p:nvPr>
        </p:nvSpPr>
        <p:spPr>
          <a:xfrm>
            <a:off x="504001" y="504000"/>
            <a:ext cx="11186476" cy="738664"/>
          </a:xfrm>
        </p:spPr>
        <p:txBody>
          <a:bodyPr/>
          <a:lstStyle/>
          <a:p>
            <a:r>
              <a:rPr lang="en-US" dirty="0">
                <a:cs typeface="Arial"/>
              </a:rPr>
              <a:t>Mappings at item level (Loop)</a:t>
            </a:r>
            <a:br>
              <a:rPr lang="en-US" dirty="0">
                <a:cs typeface="Arial"/>
              </a:rPr>
            </a:br>
            <a:endParaRPr lang="pt-BR" dirty="0"/>
          </a:p>
        </p:txBody>
      </p:sp>
      <p:sp>
        <p:nvSpPr>
          <p:cNvPr id="3" name="TextBox 2">
            <a:extLst>
              <a:ext uri="{FF2B5EF4-FFF2-40B4-BE49-F238E27FC236}">
                <a16:creationId xmlns:a16="http://schemas.microsoft.com/office/drawing/2014/main" id="{FF7F13F0-1256-4F51-AE31-A7AB1CC7B3B2}"/>
              </a:ext>
            </a:extLst>
          </p:cNvPr>
          <p:cNvSpPr txBox="1"/>
          <p:nvPr/>
        </p:nvSpPr>
        <p:spPr>
          <a:xfrm>
            <a:off x="746962" y="1357862"/>
            <a:ext cx="11041168" cy="200054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fontAlgn="base">
              <a:spcBef>
                <a:spcPct val="50000"/>
              </a:spcBef>
              <a:spcAft>
                <a:spcPct val="0"/>
              </a:spcAft>
              <a:buClr>
                <a:srgbClr val="F0AB00"/>
              </a:buClr>
              <a:buSzPct val="80000"/>
            </a:pPr>
            <a:r>
              <a:rPr lang="en-US" sz="2000" dirty="0">
                <a:cs typeface="Arial"/>
              </a:rPr>
              <a:t>When mapping structures at item level, we often have to create a loop for the values to not be concatenated in the target field for all items. This is necessary because the item structure repeats so, if we are mapping to another item structure, the position variable will make sure that each item in the source structure is mapped to the item in the target structure accordingly.</a:t>
            </a:r>
            <a:endParaRPr lang="pt-BR" sz="2000" dirty="0">
              <a:cs typeface="Arial"/>
            </a:endParaRPr>
          </a:p>
          <a:p>
            <a:pPr fontAlgn="base">
              <a:spcBef>
                <a:spcPct val="50000"/>
              </a:spcBef>
              <a:spcAft>
                <a:spcPct val="0"/>
              </a:spcAft>
              <a:buClr>
                <a:srgbClr val="F0AB00"/>
              </a:buClr>
              <a:buSzPct val="80000"/>
            </a:pPr>
            <a:r>
              <a:rPr lang="pt-BR" sz="2000" dirty="0" err="1">
                <a:cs typeface="Arial"/>
              </a:rPr>
              <a:t>We</a:t>
            </a:r>
            <a:r>
              <a:rPr lang="pt-BR" sz="2000" dirty="0">
                <a:cs typeface="Arial"/>
              </a:rPr>
              <a:t> </a:t>
            </a:r>
            <a:r>
              <a:rPr lang="pt-BR" sz="2000" dirty="0" err="1">
                <a:cs typeface="Arial"/>
              </a:rPr>
              <a:t>will</a:t>
            </a:r>
            <a:r>
              <a:rPr lang="pt-BR" sz="2000" dirty="0">
                <a:cs typeface="Arial"/>
              </a:rPr>
              <a:t> </a:t>
            </a:r>
            <a:r>
              <a:rPr lang="pt-BR" sz="2000" dirty="0" err="1">
                <a:cs typeface="Arial"/>
              </a:rPr>
              <a:t>add</a:t>
            </a:r>
            <a:r>
              <a:rPr lang="pt-BR" sz="2000" dirty="0">
                <a:cs typeface="Arial"/>
              </a:rPr>
              <a:t> a loop </a:t>
            </a:r>
            <a:r>
              <a:rPr lang="pt-BR" sz="2000" dirty="0" err="1">
                <a:cs typeface="Arial"/>
              </a:rPr>
              <a:t>to</a:t>
            </a:r>
            <a:r>
              <a:rPr lang="pt-BR" sz="2000" dirty="0">
                <a:cs typeface="Arial"/>
              </a:rPr>
              <a:t> </a:t>
            </a:r>
            <a:r>
              <a:rPr lang="pt-BR" sz="2000" dirty="0" err="1">
                <a:cs typeface="Arial"/>
              </a:rPr>
              <a:t>the</a:t>
            </a:r>
            <a:r>
              <a:rPr lang="pt-BR" sz="2000" dirty="0">
                <a:cs typeface="Arial"/>
              </a:rPr>
              <a:t> </a:t>
            </a:r>
            <a:r>
              <a:rPr lang="pt-BR" sz="2000" dirty="0" err="1">
                <a:cs typeface="Arial"/>
              </a:rPr>
              <a:t>CustomString</a:t>
            </a:r>
            <a:r>
              <a:rPr lang="pt-BR" sz="2000" dirty="0">
                <a:cs typeface="Arial"/>
              </a:rPr>
              <a:t> </a:t>
            </a:r>
            <a:r>
              <a:rPr lang="pt-BR" sz="2000" dirty="0" err="1">
                <a:cs typeface="Arial"/>
              </a:rPr>
              <a:t>since</a:t>
            </a:r>
            <a:r>
              <a:rPr lang="pt-BR" sz="2000" dirty="0">
                <a:cs typeface="Arial"/>
              </a:rPr>
              <a:t> </a:t>
            </a:r>
            <a:r>
              <a:rPr lang="pt-BR" sz="2000" dirty="0" err="1">
                <a:cs typeface="Arial"/>
              </a:rPr>
              <a:t>we</a:t>
            </a:r>
            <a:r>
              <a:rPr lang="pt-BR" sz="2000" dirty="0">
                <a:cs typeface="Arial"/>
              </a:rPr>
              <a:t> are </a:t>
            </a:r>
            <a:r>
              <a:rPr lang="pt-BR" sz="2000" dirty="0" err="1">
                <a:cs typeface="Arial"/>
              </a:rPr>
              <a:t>mapping</a:t>
            </a:r>
            <a:r>
              <a:rPr lang="pt-BR" sz="2000" dirty="0">
                <a:cs typeface="Arial"/>
              </a:rPr>
              <a:t> </a:t>
            </a:r>
            <a:r>
              <a:rPr lang="pt-BR" sz="2000" dirty="0" err="1">
                <a:cs typeface="Arial"/>
              </a:rPr>
              <a:t>two</a:t>
            </a:r>
            <a:r>
              <a:rPr lang="pt-BR" sz="2000" dirty="0">
                <a:cs typeface="Arial"/>
              </a:rPr>
              <a:t> item </a:t>
            </a:r>
            <a:r>
              <a:rPr lang="pt-BR" sz="2000" dirty="0" err="1">
                <a:cs typeface="Arial"/>
              </a:rPr>
              <a:t>structures</a:t>
            </a:r>
            <a:r>
              <a:rPr lang="pt-BR" sz="2000" dirty="0">
                <a:cs typeface="Arial"/>
              </a:rPr>
              <a:t> </a:t>
            </a:r>
            <a:r>
              <a:rPr lang="pt-BR" sz="2000" dirty="0" err="1">
                <a:cs typeface="Arial"/>
              </a:rPr>
              <a:t>and</a:t>
            </a:r>
            <a:r>
              <a:rPr lang="pt-BR" sz="2000" dirty="0">
                <a:cs typeface="Arial"/>
              </a:rPr>
              <a:t> </a:t>
            </a:r>
            <a:r>
              <a:rPr lang="pt-BR" sz="2000" dirty="0" err="1">
                <a:cs typeface="Arial"/>
              </a:rPr>
              <a:t>the</a:t>
            </a:r>
            <a:r>
              <a:rPr lang="pt-BR" sz="2000" dirty="0">
                <a:cs typeface="Arial"/>
              </a:rPr>
              <a:t> </a:t>
            </a:r>
            <a:r>
              <a:rPr lang="pt-BR" sz="2000" dirty="0" err="1">
                <a:cs typeface="Arial"/>
              </a:rPr>
              <a:t>values</a:t>
            </a:r>
            <a:r>
              <a:rPr lang="pt-BR" sz="2000" dirty="0">
                <a:cs typeface="Arial"/>
              </a:rPr>
              <a:t> are </a:t>
            </a:r>
            <a:r>
              <a:rPr lang="pt-BR" sz="2000" dirty="0" err="1">
                <a:cs typeface="Arial"/>
              </a:rPr>
              <a:t>concatenating</a:t>
            </a:r>
            <a:r>
              <a:rPr lang="pt-BR" sz="2000" dirty="0">
                <a:cs typeface="Arial"/>
              </a:rPr>
              <a:t>.</a:t>
            </a:r>
          </a:p>
        </p:txBody>
      </p:sp>
      <p:pic>
        <p:nvPicPr>
          <p:cNvPr id="7" name="Picture 6">
            <a:extLst>
              <a:ext uri="{FF2B5EF4-FFF2-40B4-BE49-F238E27FC236}">
                <a16:creationId xmlns:a16="http://schemas.microsoft.com/office/drawing/2014/main" id="{627DB6DD-ECE5-4E81-9584-58DB62691B4A}"/>
              </a:ext>
            </a:extLst>
          </p:cNvPr>
          <p:cNvPicPr>
            <a:picLocks noChangeAspect="1"/>
          </p:cNvPicPr>
          <p:nvPr/>
        </p:nvPicPr>
        <p:blipFill>
          <a:blip r:embed="rId2"/>
          <a:stretch>
            <a:fillRect/>
          </a:stretch>
        </p:blipFill>
        <p:spPr>
          <a:xfrm>
            <a:off x="558445" y="4687628"/>
            <a:ext cx="2309322" cy="1051630"/>
          </a:xfrm>
          <a:prstGeom prst="rect">
            <a:avLst/>
          </a:prstGeom>
        </p:spPr>
      </p:pic>
      <p:sp>
        <p:nvSpPr>
          <p:cNvPr id="10" name="Arrow: Right 9">
            <a:extLst>
              <a:ext uri="{FF2B5EF4-FFF2-40B4-BE49-F238E27FC236}">
                <a16:creationId xmlns:a16="http://schemas.microsoft.com/office/drawing/2014/main" id="{D6162B76-537A-4DED-887C-C1A46990021F}"/>
              </a:ext>
            </a:extLst>
          </p:cNvPr>
          <p:cNvSpPr/>
          <p:nvPr/>
        </p:nvSpPr>
        <p:spPr bwMode="gray">
          <a:xfrm>
            <a:off x="2894817" y="5106217"/>
            <a:ext cx="384965" cy="214449"/>
          </a:xfrm>
          <a:prstGeom prst="rightArrow">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pt-BR"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1" name="Arrow: Right 10">
            <a:extLst>
              <a:ext uri="{FF2B5EF4-FFF2-40B4-BE49-F238E27FC236}">
                <a16:creationId xmlns:a16="http://schemas.microsoft.com/office/drawing/2014/main" id="{E18B10AD-9899-43D7-AD7C-B9C4AA6479A8}"/>
              </a:ext>
            </a:extLst>
          </p:cNvPr>
          <p:cNvSpPr/>
          <p:nvPr/>
        </p:nvSpPr>
        <p:spPr bwMode="gray">
          <a:xfrm>
            <a:off x="5419596" y="5106215"/>
            <a:ext cx="384965" cy="214449"/>
          </a:xfrm>
          <a:prstGeom prst="rightArrow">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pt-BR"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2" name="Arrow: Right 11">
            <a:extLst>
              <a:ext uri="{FF2B5EF4-FFF2-40B4-BE49-F238E27FC236}">
                <a16:creationId xmlns:a16="http://schemas.microsoft.com/office/drawing/2014/main" id="{7FD8A77B-714D-4599-8F66-2C1E02B22B94}"/>
              </a:ext>
            </a:extLst>
          </p:cNvPr>
          <p:cNvSpPr/>
          <p:nvPr/>
        </p:nvSpPr>
        <p:spPr bwMode="gray">
          <a:xfrm>
            <a:off x="7955106" y="5106214"/>
            <a:ext cx="384965" cy="214449"/>
          </a:xfrm>
          <a:prstGeom prst="rightArrow">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pt-BR"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9" name="Picture 8">
            <a:extLst>
              <a:ext uri="{FF2B5EF4-FFF2-40B4-BE49-F238E27FC236}">
                <a16:creationId xmlns:a16="http://schemas.microsoft.com/office/drawing/2014/main" id="{AD941747-FC12-43A6-991F-BCF856649433}"/>
              </a:ext>
            </a:extLst>
          </p:cNvPr>
          <p:cNvPicPr>
            <a:picLocks noChangeAspect="1"/>
          </p:cNvPicPr>
          <p:nvPr/>
        </p:nvPicPr>
        <p:blipFill>
          <a:blip r:embed="rId3"/>
          <a:stretch>
            <a:fillRect/>
          </a:stretch>
        </p:blipFill>
        <p:spPr>
          <a:xfrm>
            <a:off x="3306832" y="4814044"/>
            <a:ext cx="2085714" cy="876190"/>
          </a:xfrm>
          <a:prstGeom prst="rect">
            <a:avLst/>
          </a:prstGeom>
        </p:spPr>
      </p:pic>
      <p:pic>
        <p:nvPicPr>
          <p:cNvPr id="13" name="Picture 12">
            <a:extLst>
              <a:ext uri="{FF2B5EF4-FFF2-40B4-BE49-F238E27FC236}">
                <a16:creationId xmlns:a16="http://schemas.microsoft.com/office/drawing/2014/main" id="{B24F3578-2681-4DE5-9CF7-E7995E93F555}"/>
              </a:ext>
            </a:extLst>
          </p:cNvPr>
          <p:cNvPicPr>
            <a:picLocks noChangeAspect="1"/>
          </p:cNvPicPr>
          <p:nvPr/>
        </p:nvPicPr>
        <p:blipFill>
          <a:blip r:embed="rId4"/>
          <a:stretch>
            <a:fillRect/>
          </a:stretch>
        </p:blipFill>
        <p:spPr>
          <a:xfrm>
            <a:off x="5831611" y="4121422"/>
            <a:ext cx="2096445" cy="2232578"/>
          </a:xfrm>
          <a:prstGeom prst="rect">
            <a:avLst/>
          </a:prstGeom>
        </p:spPr>
      </p:pic>
      <p:pic>
        <p:nvPicPr>
          <p:cNvPr id="14" name="Picture 13">
            <a:extLst>
              <a:ext uri="{FF2B5EF4-FFF2-40B4-BE49-F238E27FC236}">
                <a16:creationId xmlns:a16="http://schemas.microsoft.com/office/drawing/2014/main" id="{83C738E9-5809-433F-9F2F-E99EC5C67636}"/>
              </a:ext>
            </a:extLst>
          </p:cNvPr>
          <p:cNvPicPr>
            <a:picLocks noChangeAspect="1"/>
          </p:cNvPicPr>
          <p:nvPr/>
        </p:nvPicPr>
        <p:blipFill>
          <a:blip r:embed="rId5"/>
          <a:stretch>
            <a:fillRect/>
          </a:stretch>
        </p:blipFill>
        <p:spPr>
          <a:xfrm>
            <a:off x="8367121" y="4324709"/>
            <a:ext cx="3493692" cy="1414549"/>
          </a:xfrm>
          <a:prstGeom prst="rect">
            <a:avLst/>
          </a:prstGeom>
        </p:spPr>
      </p:pic>
    </p:spTree>
    <p:extLst>
      <p:ext uri="{BB962C8B-B14F-4D97-AF65-F5344CB8AC3E}">
        <p14:creationId xmlns:p14="http://schemas.microsoft.com/office/powerpoint/2010/main" val="1284771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3D880-9633-4AA3-B674-9FB1E86F696A}"/>
              </a:ext>
            </a:extLst>
          </p:cNvPr>
          <p:cNvSpPr>
            <a:spLocks noGrp="1"/>
          </p:cNvSpPr>
          <p:nvPr>
            <p:ph type="title"/>
          </p:nvPr>
        </p:nvSpPr>
        <p:spPr>
          <a:xfrm>
            <a:off x="504347" y="1649393"/>
            <a:ext cx="11186476" cy="369332"/>
          </a:xfrm>
        </p:spPr>
        <p:txBody>
          <a:bodyPr/>
          <a:lstStyle/>
          <a:p>
            <a:pPr algn="ctr"/>
            <a:r>
              <a:rPr lang="en-US" dirty="0"/>
              <a:t>Common Questions</a:t>
            </a:r>
          </a:p>
        </p:txBody>
      </p:sp>
      <p:pic>
        <p:nvPicPr>
          <p:cNvPr id="5" name="Picture 4">
            <a:extLst>
              <a:ext uri="{FF2B5EF4-FFF2-40B4-BE49-F238E27FC236}">
                <a16:creationId xmlns:a16="http://schemas.microsoft.com/office/drawing/2014/main" id="{D66DD444-41DF-4D59-A208-32007DCB88DB}"/>
              </a:ext>
            </a:extLst>
          </p:cNvPr>
          <p:cNvPicPr>
            <a:picLocks noChangeAspect="1"/>
          </p:cNvPicPr>
          <p:nvPr/>
        </p:nvPicPr>
        <p:blipFill>
          <a:blip r:embed="rId2"/>
          <a:stretch>
            <a:fillRect/>
          </a:stretch>
        </p:blipFill>
        <p:spPr>
          <a:xfrm>
            <a:off x="4521766" y="2056969"/>
            <a:ext cx="3151638" cy="3151638"/>
          </a:xfrm>
          <a:prstGeom prst="rect">
            <a:avLst/>
          </a:prstGeom>
        </p:spPr>
      </p:pic>
      <p:sp>
        <p:nvSpPr>
          <p:cNvPr id="4" name="Title 2">
            <a:extLst>
              <a:ext uri="{FF2B5EF4-FFF2-40B4-BE49-F238E27FC236}">
                <a16:creationId xmlns:a16="http://schemas.microsoft.com/office/drawing/2014/main" id="{30B272CD-05CB-4B11-96B5-1E79C3FB3679}"/>
              </a:ext>
            </a:extLst>
          </p:cNvPr>
          <p:cNvSpPr txBox="1">
            <a:spLocks/>
          </p:cNvSpPr>
          <p:nvPr/>
        </p:nvSpPr>
        <p:spPr bwMode="black">
          <a:xfrm>
            <a:off x="504347" y="5419057"/>
            <a:ext cx="11186476" cy="276999"/>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pPr algn="ctr"/>
            <a:r>
              <a:rPr lang="de-DE" sz="1800" dirty="0">
                <a:ea typeface="+mj-lt"/>
                <a:cs typeface="+mj-lt"/>
              </a:rPr>
              <a:t>Valmir : Support Engineer, Cloud Integration</a:t>
            </a:r>
            <a:endParaRPr lang="en-US" sz="1800" dirty="0">
              <a:cs typeface="Arial"/>
            </a:endParaRPr>
          </a:p>
        </p:txBody>
      </p:sp>
    </p:spTree>
    <p:extLst>
      <p:ext uri="{BB962C8B-B14F-4D97-AF65-F5344CB8AC3E}">
        <p14:creationId xmlns:p14="http://schemas.microsoft.com/office/powerpoint/2010/main" val="948004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98798-992D-414B-9CC8-4FBFE039222A}"/>
              </a:ext>
            </a:extLst>
          </p:cNvPr>
          <p:cNvSpPr>
            <a:spLocks noGrp="1"/>
          </p:cNvSpPr>
          <p:nvPr>
            <p:ph type="title"/>
          </p:nvPr>
        </p:nvSpPr>
        <p:spPr>
          <a:xfrm>
            <a:off x="504001" y="504000"/>
            <a:ext cx="11186476" cy="738664"/>
          </a:xfrm>
        </p:spPr>
        <p:txBody>
          <a:bodyPr/>
          <a:lstStyle/>
          <a:p>
            <a:r>
              <a:rPr lang="en-US" dirty="0">
                <a:cs typeface="Arial"/>
              </a:rPr>
              <a:t>How to handle complex mappings?</a:t>
            </a:r>
            <a:br>
              <a:rPr lang="en-US" dirty="0">
                <a:cs typeface="Arial"/>
              </a:rPr>
            </a:br>
            <a:endParaRPr lang="pt-BR" dirty="0"/>
          </a:p>
        </p:txBody>
      </p:sp>
      <p:sp>
        <p:nvSpPr>
          <p:cNvPr id="3" name="TextBox 2">
            <a:extLst>
              <a:ext uri="{FF2B5EF4-FFF2-40B4-BE49-F238E27FC236}">
                <a16:creationId xmlns:a16="http://schemas.microsoft.com/office/drawing/2014/main" id="{FF7F13F0-1256-4F51-AE31-A7AB1CC7B3B2}"/>
              </a:ext>
            </a:extLst>
          </p:cNvPr>
          <p:cNvSpPr txBox="1"/>
          <p:nvPr/>
        </p:nvSpPr>
        <p:spPr>
          <a:xfrm>
            <a:off x="773596" y="1659702"/>
            <a:ext cx="11041168" cy="471353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fontAlgn="base">
              <a:spcBef>
                <a:spcPct val="50000"/>
              </a:spcBef>
              <a:spcAft>
                <a:spcPct val="0"/>
              </a:spcAft>
              <a:buClr>
                <a:srgbClr val="F0AB00"/>
              </a:buClr>
              <a:buSzPct val="80000"/>
            </a:pPr>
            <a:r>
              <a:rPr lang="en-US" sz="2000" dirty="0">
                <a:cs typeface="Arial"/>
              </a:rPr>
              <a:t>If the requirement is too complex to be met with the features and functions available in the mapping tool, we can handle the logic in the SAP ERP using </a:t>
            </a:r>
            <a:r>
              <a:rPr lang="en-US" sz="2000" dirty="0" err="1">
                <a:cs typeface="Arial"/>
              </a:rPr>
              <a:t>BAdI</a:t>
            </a:r>
            <a:r>
              <a:rPr lang="en-US" sz="2000" dirty="0">
                <a:cs typeface="Arial"/>
              </a:rPr>
              <a:t>. For inbound documents in the ERP we can map the information to extension segments and for outbound documents sent from ERP to CIG, we can perform the required transformation in the data before sending to CIG.</a:t>
            </a:r>
          </a:p>
          <a:p>
            <a:pPr fontAlgn="base">
              <a:spcBef>
                <a:spcPct val="50000"/>
              </a:spcBef>
              <a:spcAft>
                <a:spcPct val="0"/>
              </a:spcAft>
              <a:buClr>
                <a:srgbClr val="F0AB00"/>
              </a:buClr>
              <a:buSzPct val="80000"/>
            </a:pPr>
            <a:endParaRPr lang="pt-BR" sz="2000" dirty="0">
              <a:cs typeface="Arial"/>
            </a:endParaRPr>
          </a:p>
          <a:p>
            <a:pPr fontAlgn="base">
              <a:spcBef>
                <a:spcPct val="50000"/>
              </a:spcBef>
              <a:spcAft>
                <a:spcPct val="0"/>
              </a:spcAft>
              <a:buClr>
                <a:srgbClr val="F0AB00"/>
              </a:buClr>
              <a:buSzPct val="80000"/>
            </a:pPr>
            <a:r>
              <a:rPr lang="pt-BR" sz="2000" dirty="0">
                <a:cs typeface="Arial"/>
              </a:rPr>
              <a:t>I </a:t>
            </a:r>
            <a:r>
              <a:rPr lang="pt-BR" sz="2000" dirty="0" err="1">
                <a:cs typeface="Arial"/>
              </a:rPr>
              <a:t>need</a:t>
            </a:r>
            <a:r>
              <a:rPr lang="pt-BR" sz="2000" dirty="0">
                <a:cs typeface="Arial"/>
              </a:rPr>
              <a:t> </a:t>
            </a:r>
            <a:r>
              <a:rPr lang="pt-BR" sz="2000" dirty="0" err="1">
                <a:cs typeface="Arial"/>
              </a:rPr>
              <a:t>to</a:t>
            </a:r>
            <a:r>
              <a:rPr lang="pt-BR" sz="2000" dirty="0">
                <a:cs typeface="Arial"/>
              </a:rPr>
              <a:t> </a:t>
            </a:r>
            <a:r>
              <a:rPr lang="pt-BR" sz="2000" dirty="0" err="1">
                <a:cs typeface="Arial"/>
              </a:rPr>
              <a:t>perform</a:t>
            </a:r>
            <a:r>
              <a:rPr lang="pt-BR" sz="2000" dirty="0">
                <a:cs typeface="Arial"/>
              </a:rPr>
              <a:t> a </a:t>
            </a:r>
            <a:r>
              <a:rPr lang="pt-BR" sz="2000" dirty="0" err="1">
                <a:cs typeface="Arial"/>
              </a:rPr>
              <a:t>complex</a:t>
            </a:r>
            <a:r>
              <a:rPr lang="pt-BR" sz="2000" dirty="0">
                <a:cs typeface="Arial"/>
              </a:rPr>
              <a:t> </a:t>
            </a:r>
            <a:r>
              <a:rPr lang="pt-BR" sz="2000" dirty="0" err="1">
                <a:cs typeface="Arial"/>
              </a:rPr>
              <a:t>mapping</a:t>
            </a:r>
            <a:r>
              <a:rPr lang="pt-BR" sz="2000" dirty="0">
                <a:cs typeface="Arial"/>
              </a:rPr>
              <a:t>, </a:t>
            </a:r>
            <a:r>
              <a:rPr lang="pt-BR" sz="2000" dirty="0" err="1">
                <a:cs typeface="Arial"/>
              </a:rPr>
              <a:t>why</a:t>
            </a:r>
            <a:r>
              <a:rPr lang="pt-BR" sz="2000" dirty="0">
                <a:cs typeface="Arial"/>
              </a:rPr>
              <a:t> </a:t>
            </a:r>
            <a:r>
              <a:rPr lang="pt-BR" sz="2000" dirty="0" err="1">
                <a:cs typeface="Arial"/>
              </a:rPr>
              <a:t>should</a:t>
            </a:r>
            <a:r>
              <a:rPr lang="pt-BR" sz="2000" dirty="0">
                <a:cs typeface="Arial"/>
              </a:rPr>
              <a:t> I </a:t>
            </a:r>
            <a:r>
              <a:rPr lang="pt-BR" sz="2000" dirty="0" err="1">
                <a:cs typeface="Arial"/>
              </a:rPr>
              <a:t>handle</a:t>
            </a:r>
            <a:r>
              <a:rPr lang="pt-BR" sz="2000" dirty="0">
                <a:cs typeface="Arial"/>
              </a:rPr>
              <a:t> </a:t>
            </a:r>
            <a:r>
              <a:rPr lang="pt-BR" sz="2000" dirty="0" err="1">
                <a:cs typeface="Arial"/>
              </a:rPr>
              <a:t>this</a:t>
            </a:r>
            <a:r>
              <a:rPr lang="pt-BR" sz="2000" dirty="0">
                <a:cs typeface="Arial"/>
              </a:rPr>
              <a:t> </a:t>
            </a:r>
            <a:r>
              <a:rPr lang="pt-BR" sz="2000" dirty="0" err="1">
                <a:cs typeface="Arial"/>
              </a:rPr>
              <a:t>using</a:t>
            </a:r>
            <a:r>
              <a:rPr lang="pt-BR" sz="2000" dirty="0">
                <a:cs typeface="Arial"/>
              </a:rPr>
              <a:t> </a:t>
            </a:r>
            <a:r>
              <a:rPr lang="pt-BR" sz="2000" dirty="0" err="1">
                <a:cs typeface="Arial"/>
              </a:rPr>
              <a:t>BAdI</a:t>
            </a:r>
            <a:r>
              <a:rPr lang="pt-BR" sz="2000" dirty="0">
                <a:cs typeface="Arial"/>
              </a:rPr>
              <a:t>?</a:t>
            </a: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err="1">
                <a:cs typeface="Arial"/>
              </a:rPr>
              <a:t>We</a:t>
            </a:r>
            <a:r>
              <a:rPr lang="pt-BR" sz="2000" dirty="0">
                <a:cs typeface="Arial"/>
              </a:rPr>
              <a:t> </a:t>
            </a:r>
            <a:r>
              <a:rPr lang="pt-BR" sz="2000" dirty="0" err="1">
                <a:cs typeface="Arial"/>
              </a:rPr>
              <a:t>can</a:t>
            </a:r>
            <a:r>
              <a:rPr lang="pt-BR" sz="2000" dirty="0">
                <a:cs typeface="Arial"/>
              </a:rPr>
              <a:t> </a:t>
            </a:r>
            <a:r>
              <a:rPr lang="pt-BR" sz="2000" dirty="0" err="1">
                <a:cs typeface="Arial"/>
              </a:rPr>
              <a:t>create</a:t>
            </a:r>
            <a:r>
              <a:rPr lang="pt-BR" sz="2000" dirty="0">
                <a:cs typeface="Arial"/>
              </a:rPr>
              <a:t> </a:t>
            </a:r>
            <a:r>
              <a:rPr lang="pt-BR" sz="2000" dirty="0" err="1">
                <a:cs typeface="Arial"/>
              </a:rPr>
              <a:t>complex</a:t>
            </a:r>
            <a:r>
              <a:rPr lang="pt-BR" sz="2000" dirty="0">
                <a:cs typeface="Arial"/>
              </a:rPr>
              <a:t> </a:t>
            </a:r>
            <a:r>
              <a:rPr lang="pt-BR" sz="2000" dirty="0" err="1">
                <a:cs typeface="Arial"/>
              </a:rPr>
              <a:t>logics</a:t>
            </a:r>
            <a:r>
              <a:rPr lang="pt-BR" sz="2000" dirty="0">
                <a:cs typeface="Arial"/>
              </a:rPr>
              <a:t> </a:t>
            </a:r>
            <a:r>
              <a:rPr lang="pt-BR" sz="2000" dirty="0" err="1">
                <a:cs typeface="Arial"/>
              </a:rPr>
              <a:t>using</a:t>
            </a:r>
            <a:r>
              <a:rPr lang="pt-BR" sz="2000" dirty="0">
                <a:cs typeface="Arial"/>
              </a:rPr>
              <a:t> </a:t>
            </a:r>
            <a:r>
              <a:rPr lang="pt-BR" sz="2000" dirty="0" err="1">
                <a:cs typeface="Arial"/>
              </a:rPr>
              <a:t>BAdI</a:t>
            </a:r>
            <a:r>
              <a:rPr lang="pt-BR" sz="2000" dirty="0">
                <a:cs typeface="Arial"/>
              </a:rPr>
              <a:t>.</a:t>
            </a: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err="1">
                <a:cs typeface="Arial"/>
              </a:rPr>
              <a:t>Having</a:t>
            </a:r>
            <a:r>
              <a:rPr lang="pt-BR" sz="2000" dirty="0">
                <a:cs typeface="Arial"/>
              </a:rPr>
              <a:t> </a:t>
            </a:r>
            <a:r>
              <a:rPr lang="pt-BR" sz="2000" dirty="0" err="1">
                <a:cs typeface="Arial"/>
              </a:rPr>
              <a:t>the</a:t>
            </a:r>
            <a:r>
              <a:rPr lang="pt-BR" sz="2000" dirty="0">
                <a:cs typeface="Arial"/>
              </a:rPr>
              <a:t> </a:t>
            </a:r>
            <a:r>
              <a:rPr lang="pt-BR" sz="2000" dirty="0" err="1">
                <a:cs typeface="Arial"/>
              </a:rPr>
              <a:t>logic</a:t>
            </a:r>
            <a:r>
              <a:rPr lang="pt-BR" sz="2000" dirty="0">
                <a:cs typeface="Arial"/>
              </a:rPr>
              <a:t> in </a:t>
            </a:r>
            <a:r>
              <a:rPr lang="pt-BR" sz="2000" dirty="0" err="1">
                <a:cs typeface="Arial"/>
              </a:rPr>
              <a:t>your</a:t>
            </a:r>
            <a:r>
              <a:rPr lang="pt-BR" sz="2000" dirty="0">
                <a:cs typeface="Arial"/>
              </a:rPr>
              <a:t> </a:t>
            </a:r>
            <a:r>
              <a:rPr lang="pt-BR" sz="2000" dirty="0" err="1">
                <a:cs typeface="Arial"/>
              </a:rPr>
              <a:t>own</a:t>
            </a:r>
            <a:r>
              <a:rPr lang="pt-BR" sz="2000" dirty="0">
                <a:cs typeface="Arial"/>
              </a:rPr>
              <a:t> </a:t>
            </a:r>
            <a:r>
              <a:rPr lang="pt-BR" sz="2000" dirty="0" err="1">
                <a:cs typeface="Arial"/>
              </a:rPr>
              <a:t>environment</a:t>
            </a:r>
            <a:r>
              <a:rPr lang="pt-BR" sz="2000" dirty="0">
                <a:cs typeface="Arial"/>
              </a:rPr>
              <a:t> </a:t>
            </a:r>
            <a:r>
              <a:rPr lang="pt-BR" sz="2000" dirty="0" err="1">
                <a:cs typeface="Arial"/>
              </a:rPr>
              <a:t>decreases</a:t>
            </a:r>
            <a:r>
              <a:rPr lang="pt-BR" sz="2000" dirty="0">
                <a:cs typeface="Arial"/>
              </a:rPr>
              <a:t> </a:t>
            </a:r>
            <a:r>
              <a:rPr lang="pt-BR" sz="2000" dirty="0" err="1">
                <a:cs typeface="Arial"/>
              </a:rPr>
              <a:t>the</a:t>
            </a:r>
            <a:r>
              <a:rPr lang="pt-BR" sz="2000" dirty="0">
                <a:cs typeface="Arial"/>
              </a:rPr>
              <a:t> </a:t>
            </a:r>
            <a:r>
              <a:rPr lang="pt-BR" sz="2000" dirty="0" err="1">
                <a:cs typeface="Arial"/>
              </a:rPr>
              <a:t>dependency</a:t>
            </a:r>
            <a:r>
              <a:rPr lang="pt-BR" sz="2000" dirty="0">
                <a:cs typeface="Arial"/>
              </a:rPr>
              <a:t> </a:t>
            </a:r>
            <a:r>
              <a:rPr lang="pt-BR" sz="2000" dirty="0" err="1">
                <a:cs typeface="Arial"/>
              </a:rPr>
              <a:t>when</a:t>
            </a:r>
            <a:r>
              <a:rPr lang="pt-BR" sz="2000" dirty="0">
                <a:cs typeface="Arial"/>
              </a:rPr>
              <a:t> </a:t>
            </a:r>
            <a:r>
              <a:rPr lang="pt-BR" sz="2000" dirty="0" err="1">
                <a:cs typeface="Arial"/>
              </a:rPr>
              <a:t>you</a:t>
            </a:r>
            <a:r>
              <a:rPr lang="pt-BR" sz="2000" dirty="0">
                <a:cs typeface="Arial"/>
              </a:rPr>
              <a:t> </a:t>
            </a:r>
            <a:r>
              <a:rPr lang="pt-BR" sz="2000" dirty="0" err="1">
                <a:cs typeface="Arial"/>
              </a:rPr>
              <a:t>have</a:t>
            </a:r>
            <a:r>
              <a:rPr lang="pt-BR" sz="2000" dirty="0">
                <a:cs typeface="Arial"/>
              </a:rPr>
              <a:t> </a:t>
            </a:r>
            <a:r>
              <a:rPr lang="pt-BR" sz="2000" dirty="0" err="1">
                <a:cs typeface="Arial"/>
              </a:rPr>
              <a:t>to</a:t>
            </a:r>
            <a:r>
              <a:rPr lang="pt-BR" sz="2000" dirty="0">
                <a:cs typeface="Arial"/>
              </a:rPr>
              <a:t> </a:t>
            </a:r>
            <a:r>
              <a:rPr lang="pt-BR" sz="2000" dirty="0" err="1">
                <a:cs typeface="Arial"/>
              </a:rPr>
              <a:t>make</a:t>
            </a:r>
            <a:r>
              <a:rPr lang="pt-BR" sz="2000" dirty="0">
                <a:cs typeface="Arial"/>
              </a:rPr>
              <a:t> </a:t>
            </a:r>
            <a:r>
              <a:rPr lang="pt-BR" sz="2000" dirty="0" err="1">
                <a:cs typeface="Arial"/>
              </a:rPr>
              <a:t>any</a:t>
            </a:r>
            <a:r>
              <a:rPr lang="pt-BR" sz="2000" dirty="0">
                <a:cs typeface="Arial"/>
              </a:rPr>
              <a:t> </a:t>
            </a:r>
            <a:r>
              <a:rPr lang="pt-BR" sz="2000" dirty="0" err="1">
                <a:cs typeface="Arial"/>
              </a:rPr>
              <a:t>changes</a:t>
            </a:r>
            <a:r>
              <a:rPr lang="pt-BR" sz="2000" dirty="0">
                <a:cs typeface="Arial"/>
              </a:rPr>
              <a:t>.</a:t>
            </a: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a:cs typeface="Arial"/>
              </a:rPr>
              <a:t>EXTENSIONIN </a:t>
            </a:r>
            <a:r>
              <a:rPr lang="pt-BR" sz="2000" dirty="0" err="1">
                <a:cs typeface="Arial"/>
              </a:rPr>
              <a:t>segments</a:t>
            </a:r>
            <a:r>
              <a:rPr lang="pt-BR" sz="2000" dirty="0">
                <a:cs typeface="Arial"/>
              </a:rPr>
              <a:t> are </a:t>
            </a:r>
            <a:r>
              <a:rPr lang="pt-BR" sz="2000" dirty="0" err="1">
                <a:cs typeface="Arial"/>
              </a:rPr>
              <a:t>available</a:t>
            </a:r>
            <a:r>
              <a:rPr lang="pt-BR" sz="2000" dirty="0">
                <a:cs typeface="Arial"/>
              </a:rPr>
              <a:t> </a:t>
            </a:r>
            <a:r>
              <a:rPr lang="pt-BR" sz="2000" dirty="0" err="1">
                <a:cs typeface="Arial"/>
              </a:rPr>
              <a:t>to</a:t>
            </a:r>
            <a:r>
              <a:rPr lang="pt-BR" sz="2000" dirty="0">
                <a:cs typeface="Arial"/>
              </a:rPr>
              <a:t> </a:t>
            </a:r>
            <a:r>
              <a:rPr lang="pt-BR" sz="2000" dirty="0" err="1">
                <a:cs typeface="Arial"/>
              </a:rPr>
              <a:t>be</a:t>
            </a:r>
            <a:r>
              <a:rPr lang="pt-BR" sz="2000" dirty="0">
                <a:cs typeface="Arial"/>
              </a:rPr>
              <a:t> </a:t>
            </a:r>
            <a:r>
              <a:rPr lang="pt-BR" sz="2000" dirty="0" err="1">
                <a:cs typeface="Arial"/>
              </a:rPr>
              <a:t>used</a:t>
            </a:r>
            <a:r>
              <a:rPr lang="pt-BR" sz="2000" dirty="0">
                <a:cs typeface="Arial"/>
              </a:rPr>
              <a:t> </a:t>
            </a:r>
            <a:r>
              <a:rPr lang="pt-BR" sz="2000" dirty="0" err="1">
                <a:cs typeface="Arial"/>
              </a:rPr>
              <a:t>to</a:t>
            </a:r>
            <a:r>
              <a:rPr lang="pt-BR" sz="2000" dirty="0">
                <a:cs typeface="Arial"/>
              </a:rPr>
              <a:t> </a:t>
            </a:r>
            <a:r>
              <a:rPr lang="pt-BR" sz="2000" dirty="0" err="1">
                <a:cs typeface="Arial"/>
              </a:rPr>
              <a:t>store</a:t>
            </a:r>
            <a:r>
              <a:rPr lang="pt-BR" sz="2000" dirty="0">
                <a:cs typeface="Arial"/>
              </a:rPr>
              <a:t> </a:t>
            </a:r>
            <a:r>
              <a:rPr lang="pt-BR" sz="2000" dirty="0" err="1">
                <a:cs typeface="Arial"/>
              </a:rPr>
              <a:t>information</a:t>
            </a:r>
            <a:r>
              <a:rPr lang="pt-BR" sz="2000" dirty="0">
                <a:cs typeface="Arial"/>
              </a:rPr>
              <a:t> </a:t>
            </a:r>
            <a:r>
              <a:rPr lang="pt-BR" sz="2000" dirty="0" err="1">
                <a:cs typeface="Arial"/>
              </a:rPr>
              <a:t>that</a:t>
            </a:r>
            <a:r>
              <a:rPr lang="pt-BR" sz="2000" dirty="0">
                <a:cs typeface="Arial"/>
              </a:rPr>
              <a:t> </a:t>
            </a:r>
            <a:r>
              <a:rPr lang="pt-BR" sz="2000" dirty="0" err="1">
                <a:cs typeface="Arial"/>
              </a:rPr>
              <a:t>will</a:t>
            </a:r>
            <a:r>
              <a:rPr lang="pt-BR" sz="2000" dirty="0">
                <a:cs typeface="Arial"/>
              </a:rPr>
              <a:t> </a:t>
            </a:r>
            <a:r>
              <a:rPr lang="pt-BR" sz="2000" dirty="0" err="1">
                <a:cs typeface="Arial"/>
              </a:rPr>
              <a:t>be</a:t>
            </a:r>
            <a:r>
              <a:rPr lang="pt-BR" sz="2000" dirty="0">
                <a:cs typeface="Arial"/>
              </a:rPr>
              <a:t> </a:t>
            </a:r>
            <a:r>
              <a:rPr lang="pt-BR" sz="2000" dirty="0" err="1">
                <a:cs typeface="Arial"/>
              </a:rPr>
              <a:t>handled</a:t>
            </a:r>
            <a:r>
              <a:rPr lang="pt-BR" sz="2000" dirty="0">
                <a:cs typeface="Arial"/>
              </a:rPr>
              <a:t> in </a:t>
            </a:r>
            <a:r>
              <a:rPr lang="pt-BR" sz="2000" dirty="0" err="1">
                <a:cs typeface="Arial"/>
              </a:rPr>
              <a:t>the</a:t>
            </a:r>
            <a:r>
              <a:rPr lang="pt-BR" sz="2000" dirty="0">
                <a:cs typeface="Arial"/>
              </a:rPr>
              <a:t> </a:t>
            </a:r>
            <a:r>
              <a:rPr lang="pt-BR" sz="2000" dirty="0" err="1">
                <a:cs typeface="Arial"/>
              </a:rPr>
              <a:t>BAdI</a:t>
            </a:r>
            <a:r>
              <a:rPr lang="pt-BR" sz="2000" dirty="0">
                <a:cs typeface="Arial"/>
              </a:rPr>
              <a:t>.</a:t>
            </a:r>
          </a:p>
          <a:p>
            <a:pPr fontAlgn="base">
              <a:lnSpc>
                <a:spcPct val="150000"/>
              </a:lnSpc>
              <a:spcBef>
                <a:spcPct val="50000"/>
              </a:spcBef>
              <a:spcAft>
                <a:spcPct val="0"/>
              </a:spcAft>
              <a:buClr>
                <a:srgbClr val="F0AB00"/>
              </a:buClr>
              <a:buSzPct val="80000"/>
            </a:pPr>
            <a:r>
              <a:rPr lang="en-US" sz="2000" dirty="0">
                <a:cs typeface="Arial"/>
              </a:rPr>
              <a:t>FAQ Article: </a:t>
            </a:r>
            <a:r>
              <a:rPr lang="en-US" sz="2000" dirty="0">
                <a:cs typeface="Arial"/>
                <a:hlinkClick r:id="rId2"/>
              </a:rPr>
              <a:t>How can I map extension segments in the CIG Mapping Tool?</a:t>
            </a:r>
            <a:endParaRPr lang="pt-BR" sz="2000" dirty="0">
              <a:cs typeface="Arial"/>
            </a:endParaRPr>
          </a:p>
        </p:txBody>
      </p:sp>
    </p:spTree>
    <p:extLst>
      <p:ext uri="{BB962C8B-B14F-4D97-AF65-F5344CB8AC3E}">
        <p14:creationId xmlns:p14="http://schemas.microsoft.com/office/powerpoint/2010/main" val="512601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98798-992D-414B-9CC8-4FBFE039222A}"/>
              </a:ext>
            </a:extLst>
          </p:cNvPr>
          <p:cNvSpPr>
            <a:spLocks noGrp="1"/>
          </p:cNvSpPr>
          <p:nvPr>
            <p:ph type="title"/>
          </p:nvPr>
        </p:nvSpPr>
        <p:spPr>
          <a:xfrm>
            <a:off x="504001" y="504000"/>
            <a:ext cx="11186476" cy="738664"/>
          </a:xfrm>
        </p:spPr>
        <p:txBody>
          <a:bodyPr/>
          <a:lstStyle/>
          <a:p>
            <a:r>
              <a:rPr lang="en-US" dirty="0">
                <a:cs typeface="Arial"/>
              </a:rPr>
              <a:t>What else can we do with the tool?</a:t>
            </a:r>
            <a:br>
              <a:rPr lang="en-US" dirty="0">
                <a:cs typeface="Arial"/>
              </a:rPr>
            </a:br>
            <a:endParaRPr lang="pt-BR" dirty="0"/>
          </a:p>
        </p:txBody>
      </p:sp>
      <p:sp>
        <p:nvSpPr>
          <p:cNvPr id="3" name="TextBox 2">
            <a:extLst>
              <a:ext uri="{FF2B5EF4-FFF2-40B4-BE49-F238E27FC236}">
                <a16:creationId xmlns:a16="http://schemas.microsoft.com/office/drawing/2014/main" id="{FF7F13F0-1256-4F51-AE31-A7AB1CC7B3B2}"/>
              </a:ext>
            </a:extLst>
          </p:cNvPr>
          <p:cNvSpPr txBox="1"/>
          <p:nvPr/>
        </p:nvSpPr>
        <p:spPr>
          <a:xfrm>
            <a:off x="773596" y="1659702"/>
            <a:ext cx="11041168" cy="430887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fontAlgn="base">
              <a:spcBef>
                <a:spcPct val="50000"/>
              </a:spcBef>
              <a:spcAft>
                <a:spcPct val="0"/>
              </a:spcAft>
              <a:buClr>
                <a:srgbClr val="F0AB00"/>
              </a:buClr>
              <a:buSzPct val="80000"/>
            </a:pPr>
            <a:r>
              <a:rPr lang="pt-BR" sz="2000" dirty="0">
                <a:cs typeface="Arial"/>
              </a:rPr>
              <a:t>Some </a:t>
            </a:r>
            <a:r>
              <a:rPr lang="pt-BR" sz="2000" dirty="0" err="1">
                <a:cs typeface="Arial"/>
              </a:rPr>
              <a:t>of</a:t>
            </a:r>
            <a:r>
              <a:rPr lang="pt-BR" sz="2000" dirty="0">
                <a:cs typeface="Arial"/>
              </a:rPr>
              <a:t> </a:t>
            </a:r>
            <a:r>
              <a:rPr lang="pt-BR" sz="2000" dirty="0" err="1">
                <a:cs typeface="Arial"/>
              </a:rPr>
              <a:t>the</a:t>
            </a:r>
            <a:r>
              <a:rPr lang="pt-BR" sz="2000" dirty="0">
                <a:cs typeface="Arial"/>
              </a:rPr>
              <a:t> </a:t>
            </a:r>
            <a:r>
              <a:rPr lang="pt-BR" sz="2000" dirty="0" err="1">
                <a:cs typeface="Arial"/>
              </a:rPr>
              <a:t>functions</a:t>
            </a:r>
            <a:r>
              <a:rPr lang="pt-BR" sz="2000" dirty="0">
                <a:cs typeface="Arial"/>
              </a:rPr>
              <a:t> </a:t>
            </a:r>
            <a:r>
              <a:rPr lang="pt-BR" sz="2000" dirty="0" err="1">
                <a:cs typeface="Arial"/>
              </a:rPr>
              <a:t>and</a:t>
            </a:r>
            <a:r>
              <a:rPr lang="pt-BR" sz="2000" dirty="0">
                <a:cs typeface="Arial"/>
              </a:rPr>
              <a:t> </a:t>
            </a:r>
            <a:r>
              <a:rPr lang="pt-BR" sz="2000" dirty="0" err="1">
                <a:cs typeface="Arial"/>
              </a:rPr>
              <a:t>other</a:t>
            </a:r>
            <a:r>
              <a:rPr lang="pt-BR" sz="2000" dirty="0">
                <a:cs typeface="Arial"/>
              </a:rPr>
              <a:t> </a:t>
            </a:r>
            <a:r>
              <a:rPr lang="pt-BR" sz="2000" dirty="0" err="1">
                <a:cs typeface="Arial"/>
              </a:rPr>
              <a:t>capabilities</a:t>
            </a:r>
            <a:r>
              <a:rPr lang="pt-BR" sz="2000" dirty="0">
                <a:cs typeface="Arial"/>
              </a:rPr>
              <a:t> </a:t>
            </a:r>
            <a:r>
              <a:rPr lang="pt-BR" sz="2000" dirty="0" err="1">
                <a:cs typeface="Arial"/>
              </a:rPr>
              <a:t>that</a:t>
            </a:r>
            <a:r>
              <a:rPr lang="pt-BR" sz="2000" dirty="0">
                <a:cs typeface="Arial"/>
              </a:rPr>
              <a:t> </a:t>
            </a:r>
            <a:r>
              <a:rPr lang="pt-BR" sz="2000" dirty="0" err="1">
                <a:cs typeface="Arial"/>
              </a:rPr>
              <a:t>the</a:t>
            </a:r>
            <a:r>
              <a:rPr lang="pt-BR" sz="2000" dirty="0">
                <a:cs typeface="Arial"/>
              </a:rPr>
              <a:t> </a:t>
            </a:r>
            <a:r>
              <a:rPr lang="pt-BR" sz="2000" dirty="0" err="1">
                <a:cs typeface="Arial"/>
              </a:rPr>
              <a:t>mapping</a:t>
            </a:r>
            <a:r>
              <a:rPr lang="pt-BR" sz="2000" dirty="0">
                <a:cs typeface="Arial"/>
              </a:rPr>
              <a:t> tool </a:t>
            </a:r>
            <a:r>
              <a:rPr lang="pt-BR" sz="2000" dirty="0" err="1">
                <a:cs typeface="Arial"/>
              </a:rPr>
              <a:t>have</a:t>
            </a:r>
            <a:r>
              <a:rPr lang="pt-BR" sz="2000" dirty="0">
                <a:cs typeface="Arial"/>
              </a:rPr>
              <a:t>:</a:t>
            </a:r>
          </a:p>
          <a:p>
            <a:pPr fontAlgn="base">
              <a:spcBef>
                <a:spcPct val="50000"/>
              </a:spcBef>
              <a:spcAft>
                <a:spcPct val="0"/>
              </a:spcAft>
              <a:buClr>
                <a:srgbClr val="F0AB00"/>
              </a:buClr>
              <a:buSzPct val="80000"/>
            </a:pPr>
            <a:endParaRPr lang="pt-BR" sz="2000" dirty="0">
              <a:cs typeface="Arial"/>
            </a:endParaRP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err="1">
                <a:cs typeface="Arial"/>
              </a:rPr>
              <a:t>Translation</a:t>
            </a:r>
            <a:r>
              <a:rPr lang="pt-BR" sz="2000" dirty="0">
                <a:cs typeface="Arial"/>
              </a:rPr>
              <a:t> </a:t>
            </a:r>
            <a:r>
              <a:rPr lang="pt-BR" sz="2000" dirty="0" err="1">
                <a:cs typeface="Arial"/>
              </a:rPr>
              <a:t>Function</a:t>
            </a:r>
            <a:r>
              <a:rPr lang="pt-BR" sz="2000" dirty="0">
                <a:cs typeface="Arial"/>
              </a:rPr>
              <a:t>: </a:t>
            </a:r>
            <a:r>
              <a:rPr lang="pt-BR" sz="2000" dirty="0" err="1">
                <a:cs typeface="Arial"/>
              </a:rPr>
              <a:t>Used</a:t>
            </a:r>
            <a:r>
              <a:rPr lang="pt-BR" sz="2000" dirty="0">
                <a:cs typeface="Arial"/>
              </a:rPr>
              <a:t> for </a:t>
            </a:r>
            <a:r>
              <a:rPr lang="pt-BR" sz="2000" dirty="0" err="1">
                <a:cs typeface="Arial"/>
              </a:rPr>
              <a:t>translation</a:t>
            </a:r>
            <a:r>
              <a:rPr lang="pt-BR" sz="2000" dirty="0">
                <a:cs typeface="Arial"/>
              </a:rPr>
              <a:t>.</a:t>
            </a: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err="1">
                <a:cs typeface="Arial"/>
              </a:rPr>
              <a:t>Number</a:t>
            </a:r>
            <a:r>
              <a:rPr lang="pt-BR" sz="2000" dirty="0">
                <a:cs typeface="Arial"/>
              </a:rPr>
              <a:t> </a:t>
            </a:r>
            <a:r>
              <a:rPr lang="pt-BR" sz="2000" dirty="0" err="1">
                <a:cs typeface="Arial"/>
              </a:rPr>
              <a:t>Format</a:t>
            </a:r>
            <a:r>
              <a:rPr lang="pt-BR" sz="2000" dirty="0">
                <a:cs typeface="Arial"/>
              </a:rPr>
              <a:t> </a:t>
            </a:r>
            <a:r>
              <a:rPr lang="pt-BR" sz="2000" dirty="0" err="1">
                <a:cs typeface="Arial"/>
              </a:rPr>
              <a:t>Function</a:t>
            </a:r>
            <a:r>
              <a:rPr lang="pt-BR" sz="2000" dirty="0">
                <a:cs typeface="Arial"/>
              </a:rPr>
              <a:t>: </a:t>
            </a:r>
            <a:r>
              <a:rPr lang="pt-BR" sz="2000" dirty="0" err="1">
                <a:cs typeface="Arial"/>
              </a:rPr>
              <a:t>Used</a:t>
            </a:r>
            <a:r>
              <a:rPr lang="pt-BR" sz="2000" dirty="0">
                <a:cs typeface="Arial"/>
              </a:rPr>
              <a:t> </a:t>
            </a:r>
            <a:r>
              <a:rPr lang="pt-BR" sz="2000" dirty="0" err="1">
                <a:cs typeface="Arial"/>
              </a:rPr>
              <a:t>to</a:t>
            </a:r>
            <a:r>
              <a:rPr lang="pt-BR" sz="2000" dirty="0">
                <a:cs typeface="Arial"/>
              </a:rPr>
              <a:t> </a:t>
            </a:r>
            <a:r>
              <a:rPr lang="pt-BR" sz="2000" dirty="0" err="1">
                <a:cs typeface="Arial"/>
              </a:rPr>
              <a:t>add</a:t>
            </a:r>
            <a:r>
              <a:rPr lang="pt-BR" sz="2000" dirty="0">
                <a:cs typeface="Arial"/>
              </a:rPr>
              <a:t> </a:t>
            </a:r>
            <a:r>
              <a:rPr lang="pt-BR" sz="2000" dirty="0" err="1">
                <a:cs typeface="Arial"/>
              </a:rPr>
              <a:t>leading</a:t>
            </a:r>
            <a:r>
              <a:rPr lang="pt-BR" sz="2000" dirty="0">
                <a:cs typeface="Arial"/>
              </a:rPr>
              <a:t> zeros </a:t>
            </a:r>
            <a:r>
              <a:rPr lang="pt-BR" sz="2000" dirty="0" err="1">
                <a:cs typeface="Arial"/>
              </a:rPr>
              <a:t>and</a:t>
            </a:r>
            <a:r>
              <a:rPr lang="pt-BR" sz="2000" dirty="0">
                <a:cs typeface="Arial"/>
              </a:rPr>
              <a:t> </a:t>
            </a:r>
            <a:r>
              <a:rPr lang="pt-BR" sz="2000" dirty="0" err="1">
                <a:cs typeface="Arial"/>
              </a:rPr>
              <a:t>change</a:t>
            </a:r>
            <a:r>
              <a:rPr lang="pt-BR" sz="2000" dirty="0">
                <a:cs typeface="Arial"/>
              </a:rPr>
              <a:t> decimal </a:t>
            </a:r>
            <a:r>
              <a:rPr lang="pt-BR" sz="2000" dirty="0" err="1">
                <a:cs typeface="Arial"/>
              </a:rPr>
              <a:t>places</a:t>
            </a:r>
            <a:endParaRPr lang="pt-BR" sz="2000" dirty="0">
              <a:cs typeface="Arial"/>
            </a:endParaRP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a:cs typeface="Arial"/>
              </a:rPr>
              <a:t>Split </a:t>
            </a:r>
            <a:r>
              <a:rPr lang="pt-BR" sz="2000" dirty="0" err="1">
                <a:cs typeface="Arial"/>
              </a:rPr>
              <a:t>Text</a:t>
            </a:r>
            <a:r>
              <a:rPr lang="pt-BR" sz="2000" dirty="0">
                <a:cs typeface="Arial"/>
              </a:rPr>
              <a:t>: </a:t>
            </a:r>
            <a:r>
              <a:rPr lang="pt-BR" sz="2000" dirty="0" err="1">
                <a:cs typeface="Arial"/>
              </a:rPr>
              <a:t>Used</a:t>
            </a:r>
            <a:r>
              <a:rPr lang="pt-BR" sz="2000" dirty="0">
                <a:cs typeface="Arial"/>
              </a:rPr>
              <a:t> </a:t>
            </a:r>
            <a:r>
              <a:rPr lang="pt-BR" sz="2000" dirty="0" err="1">
                <a:cs typeface="Arial"/>
              </a:rPr>
              <a:t>to</a:t>
            </a:r>
            <a:r>
              <a:rPr lang="pt-BR" sz="2000" dirty="0">
                <a:cs typeface="Arial"/>
              </a:rPr>
              <a:t> Split a </a:t>
            </a:r>
            <a:r>
              <a:rPr lang="pt-BR" sz="2000" dirty="0" err="1">
                <a:cs typeface="Arial"/>
              </a:rPr>
              <a:t>description</a:t>
            </a:r>
            <a:r>
              <a:rPr lang="pt-BR" sz="2000" dirty="0">
                <a:cs typeface="Arial"/>
              </a:rPr>
              <a:t> in </a:t>
            </a:r>
            <a:r>
              <a:rPr lang="pt-BR" sz="2000" dirty="0" err="1">
                <a:cs typeface="Arial"/>
              </a:rPr>
              <a:t>multiple</a:t>
            </a:r>
            <a:r>
              <a:rPr lang="pt-BR" sz="2000" dirty="0">
                <a:cs typeface="Arial"/>
              </a:rPr>
              <a:t> </a:t>
            </a:r>
            <a:r>
              <a:rPr lang="pt-BR" sz="2000" dirty="0" err="1">
                <a:cs typeface="Arial"/>
              </a:rPr>
              <a:t>fields</a:t>
            </a:r>
            <a:r>
              <a:rPr lang="pt-BR" sz="2000" dirty="0">
                <a:cs typeface="Arial"/>
              </a:rPr>
              <a:t>.</a:t>
            </a: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err="1">
                <a:cs typeface="Arial"/>
              </a:rPr>
              <a:t>Concat</a:t>
            </a:r>
            <a:r>
              <a:rPr lang="pt-BR" sz="2000" dirty="0">
                <a:cs typeface="Arial"/>
              </a:rPr>
              <a:t> </a:t>
            </a:r>
            <a:r>
              <a:rPr lang="pt-BR" sz="2000" dirty="0" err="1">
                <a:cs typeface="Arial"/>
              </a:rPr>
              <a:t>Function</a:t>
            </a:r>
            <a:r>
              <a:rPr lang="pt-BR" sz="2000" dirty="0">
                <a:cs typeface="Arial"/>
              </a:rPr>
              <a:t>: </a:t>
            </a:r>
            <a:r>
              <a:rPr lang="pt-BR" sz="2000" dirty="0" err="1">
                <a:cs typeface="Arial"/>
              </a:rPr>
              <a:t>Concatenate</a:t>
            </a:r>
            <a:r>
              <a:rPr lang="pt-BR" sz="2000" dirty="0">
                <a:cs typeface="Arial"/>
              </a:rPr>
              <a:t> </a:t>
            </a:r>
            <a:r>
              <a:rPr lang="pt-BR" sz="2000" dirty="0" err="1">
                <a:cs typeface="Arial"/>
              </a:rPr>
              <a:t>multiple</a:t>
            </a:r>
            <a:r>
              <a:rPr lang="pt-BR" sz="2000" dirty="0">
                <a:cs typeface="Arial"/>
              </a:rPr>
              <a:t> </a:t>
            </a:r>
            <a:r>
              <a:rPr lang="pt-BR" sz="2000" dirty="0" err="1">
                <a:cs typeface="Arial"/>
              </a:rPr>
              <a:t>field</a:t>
            </a:r>
            <a:r>
              <a:rPr lang="pt-BR" sz="2000" dirty="0">
                <a:cs typeface="Arial"/>
              </a:rPr>
              <a:t> </a:t>
            </a:r>
            <a:r>
              <a:rPr lang="pt-BR" sz="2000" dirty="0" err="1">
                <a:cs typeface="Arial"/>
              </a:rPr>
              <a:t>values</a:t>
            </a:r>
            <a:r>
              <a:rPr lang="pt-BR" sz="2000" dirty="0">
                <a:cs typeface="Arial"/>
              </a:rPr>
              <a:t>.</a:t>
            </a: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err="1">
                <a:cs typeface="Arial"/>
              </a:rPr>
              <a:t>Substring</a:t>
            </a:r>
            <a:r>
              <a:rPr lang="pt-BR" sz="2000" dirty="0">
                <a:cs typeface="Arial"/>
              </a:rPr>
              <a:t> </a:t>
            </a:r>
            <a:r>
              <a:rPr lang="pt-BR" sz="2000" dirty="0" err="1">
                <a:cs typeface="Arial"/>
              </a:rPr>
              <a:t>function</a:t>
            </a:r>
            <a:r>
              <a:rPr lang="pt-BR" sz="2000" dirty="0">
                <a:cs typeface="Arial"/>
              </a:rPr>
              <a:t>: </a:t>
            </a:r>
            <a:r>
              <a:rPr lang="pt-BR" sz="2000" dirty="0" err="1">
                <a:cs typeface="Arial"/>
              </a:rPr>
              <a:t>Used</a:t>
            </a:r>
            <a:r>
              <a:rPr lang="pt-BR" sz="2000" dirty="0">
                <a:cs typeface="Arial"/>
              </a:rPr>
              <a:t> </a:t>
            </a:r>
            <a:r>
              <a:rPr lang="pt-BR" sz="2000" dirty="0" err="1">
                <a:cs typeface="Arial"/>
              </a:rPr>
              <a:t>to</a:t>
            </a:r>
            <a:r>
              <a:rPr lang="pt-BR" sz="2000" dirty="0">
                <a:cs typeface="Arial"/>
              </a:rPr>
              <a:t> </a:t>
            </a:r>
            <a:r>
              <a:rPr lang="pt-BR" sz="2000" dirty="0" err="1">
                <a:cs typeface="Arial"/>
              </a:rPr>
              <a:t>map</a:t>
            </a:r>
            <a:r>
              <a:rPr lang="pt-BR" sz="2000" dirty="0">
                <a:cs typeface="Arial"/>
              </a:rPr>
              <a:t> </a:t>
            </a:r>
            <a:r>
              <a:rPr lang="pt-BR" sz="2000" dirty="0" err="1">
                <a:cs typeface="Arial"/>
              </a:rPr>
              <a:t>only</a:t>
            </a:r>
            <a:r>
              <a:rPr lang="pt-BR" sz="2000" dirty="0">
                <a:cs typeface="Arial"/>
              </a:rPr>
              <a:t> a </a:t>
            </a:r>
            <a:r>
              <a:rPr lang="pt-BR" sz="2000" dirty="0" err="1">
                <a:cs typeface="Arial"/>
              </a:rPr>
              <a:t>few</a:t>
            </a:r>
            <a:r>
              <a:rPr lang="pt-BR" sz="2000" dirty="0">
                <a:cs typeface="Arial"/>
              </a:rPr>
              <a:t> </a:t>
            </a:r>
            <a:r>
              <a:rPr lang="pt-BR" sz="2000" dirty="0" err="1">
                <a:cs typeface="Arial"/>
              </a:rPr>
              <a:t>characters</a:t>
            </a:r>
            <a:r>
              <a:rPr lang="pt-BR" sz="2000" dirty="0">
                <a:cs typeface="Arial"/>
              </a:rPr>
              <a:t> </a:t>
            </a:r>
            <a:r>
              <a:rPr lang="pt-BR" sz="2000" dirty="0" err="1">
                <a:cs typeface="Arial"/>
              </a:rPr>
              <a:t>of</a:t>
            </a:r>
            <a:r>
              <a:rPr lang="pt-BR" sz="2000" dirty="0">
                <a:cs typeface="Arial"/>
              </a:rPr>
              <a:t> a </a:t>
            </a:r>
            <a:r>
              <a:rPr lang="pt-BR" sz="2000" dirty="0" err="1">
                <a:cs typeface="Arial"/>
              </a:rPr>
              <a:t>field</a:t>
            </a:r>
            <a:r>
              <a:rPr lang="pt-BR" sz="2000" dirty="0">
                <a:cs typeface="Arial"/>
              </a:rPr>
              <a:t>.</a:t>
            </a:r>
          </a:p>
          <a:p>
            <a:pPr fontAlgn="base">
              <a:spcBef>
                <a:spcPct val="50000"/>
              </a:spcBef>
              <a:spcAft>
                <a:spcPct val="0"/>
              </a:spcAft>
              <a:buClr>
                <a:srgbClr val="F0AB00"/>
              </a:buClr>
              <a:buSzPct val="80000"/>
            </a:pPr>
            <a:endParaRPr lang="pt-BR" sz="2000" dirty="0">
              <a:cs typeface="Arial"/>
            </a:endParaRPr>
          </a:p>
          <a:p>
            <a:pPr fontAlgn="base">
              <a:spcBef>
                <a:spcPct val="50000"/>
              </a:spcBef>
              <a:spcAft>
                <a:spcPct val="0"/>
              </a:spcAft>
              <a:buClr>
                <a:srgbClr val="F0AB00"/>
              </a:buClr>
              <a:buSzPct val="80000"/>
            </a:pPr>
            <a:r>
              <a:rPr lang="pt-BR" sz="2000" dirty="0" err="1">
                <a:cs typeface="Arial"/>
              </a:rPr>
              <a:t>Additional</a:t>
            </a:r>
            <a:r>
              <a:rPr lang="pt-BR" sz="2000" dirty="0">
                <a:cs typeface="Arial"/>
              </a:rPr>
              <a:t> </a:t>
            </a:r>
            <a:r>
              <a:rPr lang="pt-BR" sz="2000" dirty="0" err="1">
                <a:cs typeface="Arial"/>
              </a:rPr>
              <a:t>Information</a:t>
            </a:r>
            <a:r>
              <a:rPr lang="pt-BR" sz="2000" dirty="0">
                <a:cs typeface="Arial"/>
              </a:rPr>
              <a:t> </a:t>
            </a:r>
            <a:r>
              <a:rPr lang="pt-BR" sz="2000" dirty="0" err="1">
                <a:cs typeface="Arial"/>
              </a:rPr>
              <a:t>and</a:t>
            </a:r>
            <a:r>
              <a:rPr lang="pt-BR" sz="2000" dirty="0">
                <a:cs typeface="Arial"/>
              </a:rPr>
              <a:t> individual </a:t>
            </a:r>
            <a:r>
              <a:rPr lang="pt-BR" sz="2000" dirty="0" err="1">
                <a:cs typeface="Arial"/>
              </a:rPr>
              <a:t>articles</a:t>
            </a:r>
            <a:r>
              <a:rPr lang="pt-BR" sz="2000" dirty="0">
                <a:cs typeface="Arial"/>
              </a:rPr>
              <a:t> </a:t>
            </a:r>
            <a:r>
              <a:rPr lang="pt-BR" sz="2000" dirty="0" err="1">
                <a:cs typeface="Arial"/>
              </a:rPr>
              <a:t>of</a:t>
            </a:r>
            <a:r>
              <a:rPr lang="pt-BR" sz="2000" dirty="0">
                <a:cs typeface="Arial"/>
              </a:rPr>
              <a:t> </a:t>
            </a:r>
            <a:r>
              <a:rPr lang="pt-BR" sz="2000" dirty="0" err="1">
                <a:cs typeface="Arial"/>
              </a:rPr>
              <a:t>each</a:t>
            </a:r>
            <a:r>
              <a:rPr lang="pt-BR" sz="2000" dirty="0">
                <a:cs typeface="Arial"/>
              </a:rPr>
              <a:t> </a:t>
            </a:r>
            <a:r>
              <a:rPr lang="pt-BR" sz="2000" dirty="0" err="1">
                <a:cs typeface="Arial"/>
              </a:rPr>
              <a:t>function</a:t>
            </a:r>
            <a:r>
              <a:rPr lang="pt-BR" sz="2000" dirty="0">
                <a:cs typeface="Arial"/>
              </a:rPr>
              <a:t>: </a:t>
            </a:r>
            <a:r>
              <a:rPr lang="en-US" sz="2000" dirty="0">
                <a:cs typeface="Arial"/>
                <a:hlinkClick r:id="rId2"/>
              </a:rPr>
              <a:t>2835469 - FAQ CIG Mapping Tool - Cloud Integration Gateway</a:t>
            </a:r>
            <a:r>
              <a:rPr lang="en-US" sz="2000" dirty="0">
                <a:cs typeface="Arial"/>
              </a:rPr>
              <a:t>.</a:t>
            </a:r>
            <a:endParaRPr lang="pt-BR" sz="2000" dirty="0">
              <a:cs typeface="Arial"/>
            </a:endParaRPr>
          </a:p>
        </p:txBody>
      </p:sp>
    </p:spTree>
    <p:extLst>
      <p:ext uri="{BB962C8B-B14F-4D97-AF65-F5344CB8AC3E}">
        <p14:creationId xmlns:p14="http://schemas.microsoft.com/office/powerpoint/2010/main" val="3384402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98798-992D-414B-9CC8-4FBFE039222A}"/>
              </a:ext>
            </a:extLst>
          </p:cNvPr>
          <p:cNvSpPr>
            <a:spLocks noGrp="1"/>
          </p:cNvSpPr>
          <p:nvPr>
            <p:ph type="title"/>
          </p:nvPr>
        </p:nvSpPr>
        <p:spPr>
          <a:xfrm>
            <a:off x="504001" y="504000"/>
            <a:ext cx="11186476" cy="738664"/>
          </a:xfrm>
        </p:spPr>
        <p:txBody>
          <a:bodyPr/>
          <a:lstStyle/>
          <a:p>
            <a:r>
              <a:rPr lang="en-US" dirty="0">
                <a:cs typeface="Arial"/>
              </a:rPr>
              <a:t>Where can we get more information?</a:t>
            </a:r>
            <a:br>
              <a:rPr lang="en-US" dirty="0">
                <a:cs typeface="Arial"/>
              </a:rPr>
            </a:br>
            <a:endParaRPr lang="pt-BR" dirty="0"/>
          </a:p>
        </p:txBody>
      </p:sp>
      <p:sp>
        <p:nvSpPr>
          <p:cNvPr id="3" name="TextBox 2">
            <a:extLst>
              <a:ext uri="{FF2B5EF4-FFF2-40B4-BE49-F238E27FC236}">
                <a16:creationId xmlns:a16="http://schemas.microsoft.com/office/drawing/2014/main" id="{FF7F13F0-1256-4F51-AE31-A7AB1CC7B3B2}"/>
              </a:ext>
            </a:extLst>
          </p:cNvPr>
          <p:cNvSpPr txBox="1"/>
          <p:nvPr/>
        </p:nvSpPr>
        <p:spPr>
          <a:xfrm>
            <a:off x="773596" y="1659702"/>
            <a:ext cx="11041168" cy="328551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fontAlgn="base">
              <a:spcBef>
                <a:spcPct val="50000"/>
              </a:spcBef>
              <a:spcAft>
                <a:spcPct val="0"/>
              </a:spcAft>
              <a:buClr>
                <a:srgbClr val="F0AB00"/>
              </a:buClr>
              <a:buSzPct val="80000"/>
            </a:pPr>
            <a:r>
              <a:rPr lang="pt-BR" sz="2000" dirty="0" err="1">
                <a:cs typeface="Arial"/>
              </a:rPr>
              <a:t>List</a:t>
            </a:r>
            <a:r>
              <a:rPr lang="pt-BR" sz="2000" dirty="0">
                <a:cs typeface="Arial"/>
              </a:rPr>
              <a:t> </a:t>
            </a:r>
            <a:r>
              <a:rPr lang="pt-BR" sz="2000" dirty="0" err="1">
                <a:cs typeface="Arial"/>
              </a:rPr>
              <a:t>of</a:t>
            </a:r>
            <a:r>
              <a:rPr lang="pt-BR" sz="2000" dirty="0">
                <a:cs typeface="Arial"/>
              </a:rPr>
              <a:t> </a:t>
            </a:r>
            <a:r>
              <a:rPr lang="pt-BR" sz="2000" dirty="0" err="1">
                <a:cs typeface="Arial"/>
              </a:rPr>
              <a:t>available</a:t>
            </a:r>
            <a:r>
              <a:rPr lang="pt-BR" sz="2000" dirty="0">
                <a:cs typeface="Arial"/>
              </a:rPr>
              <a:t> </a:t>
            </a:r>
            <a:r>
              <a:rPr lang="pt-BR" sz="2000" dirty="0" err="1">
                <a:cs typeface="Arial"/>
              </a:rPr>
              <a:t>channels</a:t>
            </a:r>
            <a:r>
              <a:rPr lang="pt-BR" sz="2000" dirty="0">
                <a:cs typeface="Arial"/>
              </a:rPr>
              <a:t> </a:t>
            </a:r>
            <a:r>
              <a:rPr lang="pt-BR" sz="2000" dirty="0" err="1">
                <a:cs typeface="Arial"/>
              </a:rPr>
              <a:t>that</a:t>
            </a:r>
            <a:r>
              <a:rPr lang="pt-BR" sz="2000" dirty="0">
                <a:cs typeface="Arial"/>
              </a:rPr>
              <a:t> </a:t>
            </a:r>
            <a:r>
              <a:rPr lang="pt-BR" sz="2000" dirty="0" err="1">
                <a:cs typeface="Arial"/>
              </a:rPr>
              <a:t>we</a:t>
            </a:r>
            <a:r>
              <a:rPr lang="pt-BR" sz="2000" dirty="0">
                <a:cs typeface="Arial"/>
              </a:rPr>
              <a:t> </a:t>
            </a:r>
            <a:r>
              <a:rPr lang="pt-BR" sz="2000" dirty="0" err="1">
                <a:cs typeface="Arial"/>
              </a:rPr>
              <a:t>can</a:t>
            </a:r>
            <a:r>
              <a:rPr lang="pt-BR" sz="2000" dirty="0">
                <a:cs typeface="Arial"/>
              </a:rPr>
              <a:t> use </a:t>
            </a:r>
            <a:r>
              <a:rPr lang="pt-BR" sz="2000" dirty="0" err="1">
                <a:cs typeface="Arial"/>
              </a:rPr>
              <a:t>to</a:t>
            </a:r>
            <a:r>
              <a:rPr lang="pt-BR" sz="2000" dirty="0">
                <a:cs typeface="Arial"/>
              </a:rPr>
              <a:t> </a:t>
            </a:r>
            <a:r>
              <a:rPr lang="pt-BR" sz="2000" dirty="0" err="1">
                <a:cs typeface="Arial"/>
              </a:rPr>
              <a:t>get</a:t>
            </a:r>
            <a:r>
              <a:rPr lang="pt-BR" sz="2000" dirty="0">
                <a:cs typeface="Arial"/>
              </a:rPr>
              <a:t> more </a:t>
            </a:r>
            <a:r>
              <a:rPr lang="pt-BR" sz="2000" dirty="0" err="1">
                <a:cs typeface="Arial"/>
              </a:rPr>
              <a:t>information</a:t>
            </a:r>
            <a:r>
              <a:rPr lang="pt-BR" sz="2000" dirty="0">
                <a:cs typeface="Arial"/>
              </a:rPr>
              <a:t> </a:t>
            </a:r>
            <a:r>
              <a:rPr lang="pt-BR" sz="2000" dirty="0" err="1">
                <a:cs typeface="Arial"/>
              </a:rPr>
              <a:t>about</a:t>
            </a:r>
            <a:r>
              <a:rPr lang="pt-BR" sz="2000" dirty="0">
                <a:cs typeface="Arial"/>
              </a:rPr>
              <a:t> </a:t>
            </a:r>
            <a:r>
              <a:rPr lang="pt-BR" sz="2000" dirty="0" err="1">
                <a:cs typeface="Arial"/>
              </a:rPr>
              <a:t>the</a:t>
            </a:r>
            <a:r>
              <a:rPr lang="pt-BR" sz="2000" dirty="0">
                <a:cs typeface="Arial"/>
              </a:rPr>
              <a:t> CIG </a:t>
            </a:r>
            <a:r>
              <a:rPr lang="pt-BR" sz="2000" dirty="0" err="1">
                <a:cs typeface="Arial"/>
              </a:rPr>
              <a:t>Mapping</a:t>
            </a:r>
            <a:r>
              <a:rPr lang="pt-BR" sz="2000" dirty="0">
                <a:cs typeface="Arial"/>
              </a:rPr>
              <a:t> tool:</a:t>
            </a:r>
          </a:p>
          <a:p>
            <a:pPr fontAlgn="base">
              <a:spcBef>
                <a:spcPct val="50000"/>
              </a:spcBef>
              <a:spcAft>
                <a:spcPct val="0"/>
              </a:spcAft>
              <a:buClr>
                <a:srgbClr val="F0AB00"/>
              </a:buClr>
              <a:buSzPct val="80000"/>
            </a:pPr>
            <a:endParaRPr lang="pt-BR" sz="2000" dirty="0">
              <a:cs typeface="Arial"/>
            </a:endParaRP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a:cs typeface="Arial"/>
                <a:hlinkClick r:id="rId2"/>
              </a:rPr>
              <a:t>CIG Help Portal</a:t>
            </a:r>
            <a:r>
              <a:rPr lang="pt-BR" sz="2000" dirty="0">
                <a:cs typeface="Arial"/>
              </a:rPr>
              <a:t>: SAP </a:t>
            </a:r>
            <a:r>
              <a:rPr lang="pt-BR" sz="2000" dirty="0" err="1">
                <a:cs typeface="Arial"/>
              </a:rPr>
              <a:t>official</a:t>
            </a:r>
            <a:r>
              <a:rPr lang="pt-BR" sz="2000" dirty="0">
                <a:cs typeface="Arial"/>
              </a:rPr>
              <a:t> </a:t>
            </a:r>
            <a:r>
              <a:rPr lang="pt-BR" sz="2000" dirty="0" err="1">
                <a:cs typeface="Arial"/>
              </a:rPr>
              <a:t>documentation</a:t>
            </a:r>
            <a:r>
              <a:rPr lang="pt-BR" sz="2000" dirty="0">
                <a:cs typeface="Arial"/>
              </a:rPr>
              <a:t> </a:t>
            </a:r>
            <a:r>
              <a:rPr lang="pt-BR" sz="2000" dirty="0" err="1">
                <a:cs typeface="Arial"/>
              </a:rPr>
              <a:t>about</a:t>
            </a:r>
            <a:r>
              <a:rPr lang="pt-BR" sz="2000" dirty="0">
                <a:cs typeface="Arial"/>
              </a:rPr>
              <a:t> </a:t>
            </a:r>
            <a:r>
              <a:rPr lang="pt-BR" sz="2000" dirty="0" err="1">
                <a:cs typeface="Arial"/>
              </a:rPr>
              <a:t>the</a:t>
            </a:r>
            <a:r>
              <a:rPr lang="pt-BR" sz="2000" dirty="0">
                <a:cs typeface="Arial"/>
              </a:rPr>
              <a:t> </a:t>
            </a:r>
            <a:r>
              <a:rPr lang="pt-BR" sz="2000" dirty="0" err="1">
                <a:cs typeface="Arial"/>
              </a:rPr>
              <a:t>product</a:t>
            </a:r>
            <a:r>
              <a:rPr lang="pt-BR" sz="2000" dirty="0">
                <a:cs typeface="Arial"/>
              </a:rPr>
              <a:t>.</a:t>
            </a: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a:cs typeface="Arial"/>
                <a:hlinkClick r:id="rId3"/>
              </a:rPr>
              <a:t>Ariba </a:t>
            </a:r>
            <a:r>
              <a:rPr lang="pt-BR" sz="2000" dirty="0" err="1">
                <a:cs typeface="Arial"/>
                <a:hlinkClick r:id="rId3"/>
              </a:rPr>
              <a:t>Knowledge</a:t>
            </a:r>
            <a:r>
              <a:rPr lang="pt-BR" sz="2000" dirty="0">
                <a:cs typeface="Arial"/>
                <a:hlinkClick r:id="rId3"/>
              </a:rPr>
              <a:t> Base</a:t>
            </a:r>
            <a:r>
              <a:rPr lang="pt-BR" sz="2000" dirty="0">
                <a:cs typeface="Arial"/>
              </a:rPr>
              <a:t>: </a:t>
            </a:r>
            <a:r>
              <a:rPr lang="pt-BR" sz="2000" dirty="0" err="1">
                <a:cs typeface="Arial"/>
              </a:rPr>
              <a:t>Repository</a:t>
            </a:r>
            <a:r>
              <a:rPr lang="pt-BR" sz="2000" dirty="0">
                <a:cs typeface="Arial"/>
              </a:rPr>
              <a:t> </a:t>
            </a:r>
            <a:r>
              <a:rPr lang="pt-BR" sz="2000" dirty="0" err="1">
                <a:cs typeface="Arial"/>
              </a:rPr>
              <a:t>of</a:t>
            </a:r>
            <a:r>
              <a:rPr lang="pt-BR" sz="2000" dirty="0">
                <a:cs typeface="Arial"/>
              </a:rPr>
              <a:t> </a:t>
            </a:r>
            <a:r>
              <a:rPr lang="pt-BR" sz="2000" dirty="0" err="1">
                <a:cs typeface="Arial"/>
              </a:rPr>
              <a:t>articles</a:t>
            </a:r>
            <a:r>
              <a:rPr lang="pt-BR" sz="2000" dirty="0">
                <a:cs typeface="Arial"/>
              </a:rPr>
              <a:t> </a:t>
            </a:r>
            <a:r>
              <a:rPr lang="pt-BR" sz="2000" dirty="0" err="1">
                <a:cs typeface="Arial"/>
              </a:rPr>
              <a:t>created</a:t>
            </a:r>
            <a:r>
              <a:rPr lang="pt-BR" sz="2000" dirty="0">
                <a:cs typeface="Arial"/>
              </a:rPr>
              <a:t> in a </a:t>
            </a:r>
            <a:r>
              <a:rPr lang="pt-BR" sz="2000" dirty="0" err="1">
                <a:cs typeface="Arial"/>
              </a:rPr>
              <a:t>daily</a:t>
            </a:r>
            <a:r>
              <a:rPr lang="pt-BR" sz="2000" dirty="0">
                <a:cs typeface="Arial"/>
              </a:rPr>
              <a:t> </a:t>
            </a:r>
            <a:r>
              <a:rPr lang="pt-BR" sz="2000" dirty="0" err="1">
                <a:cs typeface="Arial"/>
              </a:rPr>
              <a:t>basis</a:t>
            </a:r>
            <a:r>
              <a:rPr lang="pt-BR" sz="2000" dirty="0">
                <a:cs typeface="Arial"/>
              </a:rPr>
              <a:t> </a:t>
            </a:r>
            <a:r>
              <a:rPr lang="pt-BR" sz="2000" dirty="0" err="1">
                <a:cs typeface="Arial"/>
              </a:rPr>
              <a:t>by</a:t>
            </a:r>
            <a:r>
              <a:rPr lang="pt-BR" sz="2000" dirty="0">
                <a:cs typeface="Arial"/>
              </a:rPr>
              <a:t> </a:t>
            </a:r>
            <a:r>
              <a:rPr lang="pt-BR" sz="2000" dirty="0" err="1">
                <a:cs typeface="Arial"/>
              </a:rPr>
              <a:t>the</a:t>
            </a:r>
            <a:r>
              <a:rPr lang="pt-BR" sz="2000" dirty="0">
                <a:cs typeface="Arial"/>
              </a:rPr>
              <a:t> </a:t>
            </a:r>
            <a:r>
              <a:rPr lang="pt-BR" sz="2000" dirty="0" err="1">
                <a:cs typeface="Arial"/>
              </a:rPr>
              <a:t>team</a:t>
            </a:r>
            <a:r>
              <a:rPr lang="pt-BR" sz="2000" dirty="0">
                <a:cs typeface="Arial"/>
              </a:rPr>
              <a:t>.</a:t>
            </a: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a:cs typeface="Arial"/>
                <a:hlinkClick r:id="rId4"/>
              </a:rPr>
              <a:t>Documentation for </a:t>
            </a:r>
            <a:r>
              <a:rPr lang="pt-BR" sz="2000" dirty="0" err="1">
                <a:cs typeface="Arial"/>
                <a:hlinkClick r:id="rId4"/>
              </a:rPr>
              <a:t>the</a:t>
            </a:r>
            <a:r>
              <a:rPr lang="pt-BR" sz="2000" dirty="0">
                <a:cs typeface="Arial"/>
                <a:hlinkClick r:id="rId4"/>
              </a:rPr>
              <a:t> SAP Ariba Cloud Integration Gateway </a:t>
            </a:r>
            <a:r>
              <a:rPr lang="pt-BR" sz="2000" dirty="0" err="1">
                <a:cs typeface="Arial"/>
                <a:hlinkClick r:id="rId4"/>
              </a:rPr>
              <a:t>Mapping</a:t>
            </a:r>
            <a:r>
              <a:rPr lang="pt-BR" sz="2000" dirty="0">
                <a:cs typeface="Arial"/>
                <a:hlinkClick r:id="rId4"/>
              </a:rPr>
              <a:t> Tool</a:t>
            </a:r>
            <a:r>
              <a:rPr lang="pt-BR" sz="2000" dirty="0">
                <a:cs typeface="Arial"/>
              </a:rPr>
              <a:t>.</a:t>
            </a:r>
          </a:p>
          <a:p>
            <a:pPr marL="342900" indent="-342900" fontAlgn="base">
              <a:spcBef>
                <a:spcPct val="50000"/>
              </a:spcBef>
              <a:spcAft>
                <a:spcPct val="0"/>
              </a:spcAft>
              <a:buClr>
                <a:srgbClr val="F0AB00"/>
              </a:buClr>
              <a:buSzPct val="80000"/>
              <a:buFont typeface="Arial" panose="020B0604020202020204" pitchFamily="34" charset="0"/>
              <a:buChar char="•"/>
            </a:pPr>
            <a:r>
              <a:rPr lang="en-US" dirty="0">
                <a:hlinkClick r:id="rId5"/>
              </a:rPr>
              <a:t>Access SAP Ariba CIG (CIG) Community</a:t>
            </a:r>
            <a:r>
              <a:rPr lang="en-US" dirty="0"/>
              <a:t>: Ask our experts a question, engage with other community members, follow latest blogs and stay up-to-date with the latest announcements and features.</a:t>
            </a:r>
            <a:endParaRPr lang="pt-BR" sz="2000" dirty="0">
              <a:cs typeface="Arial"/>
            </a:endParaRPr>
          </a:p>
        </p:txBody>
      </p:sp>
    </p:spTree>
    <p:extLst>
      <p:ext uri="{BB962C8B-B14F-4D97-AF65-F5344CB8AC3E}">
        <p14:creationId xmlns:p14="http://schemas.microsoft.com/office/powerpoint/2010/main" val="961079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esentation Title">
            <a:extLst>
              <a:ext uri="{FF2B5EF4-FFF2-40B4-BE49-F238E27FC236}">
                <a16:creationId xmlns:a16="http://schemas.microsoft.com/office/drawing/2014/main" id="{CCD31FE2-0A17-424F-AACF-D02513CB0448}"/>
              </a:ext>
            </a:extLst>
          </p:cNvPr>
          <p:cNvSpPr txBox="1">
            <a:spLocks/>
          </p:cNvSpPr>
          <p:nvPr/>
        </p:nvSpPr>
        <p:spPr bwMode="black">
          <a:xfrm>
            <a:off x="2201029" y="2875310"/>
            <a:ext cx="7793115" cy="1784484"/>
          </a:xfrm>
          <a:prstGeom prst="rect">
            <a:avLst/>
          </a:prstGeom>
        </p:spPr>
        <p:txBody>
          <a:bodyPr vert="horz" wrap="square" lIns="0" tIns="0" rIns="0" bIns="0" rtlCol="0" anchor="t" anchorCtr="0">
            <a:normAutofit fontScale="85000" lnSpcReduction="10000"/>
          </a:bodyPr>
          <a:lstStyle>
            <a:lvl1pPr algn="l" defTabSz="1088558" rtl="0" eaLnBrk="1" latinLnBrk="0" hangingPunct="1">
              <a:lnSpc>
                <a:spcPct val="90000"/>
              </a:lnSpc>
              <a:spcBef>
                <a:spcPct val="0"/>
              </a:spcBef>
              <a:buNone/>
              <a:defRPr sz="3600" b="1" kern="1200" baseline="0">
                <a:solidFill>
                  <a:schemeClr val="tx1"/>
                </a:solidFill>
                <a:latin typeface="+mj-lt"/>
                <a:ea typeface="+mj-ea"/>
                <a:cs typeface="+mj-cs"/>
              </a:defRPr>
            </a:lvl1pPr>
          </a:lstStyle>
          <a:p>
            <a:pPr algn="ctr">
              <a:lnSpc>
                <a:spcPct val="120000"/>
              </a:lnSpc>
            </a:pPr>
            <a:r>
              <a:rPr lang="de-DE" sz="2500" dirty="0"/>
              <a:t>Bharath Balakrishnan: TSE, Cloud </a:t>
            </a:r>
            <a:r>
              <a:rPr lang="de-DE" sz="2500" dirty="0" err="1"/>
              <a:t>Integrations</a:t>
            </a:r>
            <a:endParaRPr lang="de-DE" sz="2500" dirty="0"/>
          </a:p>
          <a:p>
            <a:pPr algn="ctr">
              <a:lnSpc>
                <a:spcPct val="120000"/>
              </a:lnSpc>
            </a:pPr>
            <a:r>
              <a:rPr lang="de-DE" sz="2500" dirty="0"/>
              <a:t>Eduardo Junior : TSE, Cloud </a:t>
            </a:r>
            <a:r>
              <a:rPr lang="de-DE" sz="2500" dirty="0" err="1"/>
              <a:t>Integrations</a:t>
            </a:r>
            <a:endParaRPr lang="de-DE" sz="2500" dirty="0">
              <a:cs typeface="Arial"/>
            </a:endParaRPr>
          </a:p>
          <a:p>
            <a:pPr algn="ctr">
              <a:lnSpc>
                <a:spcPct val="120000"/>
              </a:lnSpc>
            </a:pPr>
            <a:r>
              <a:rPr lang="de-DE" sz="2500" dirty="0"/>
              <a:t>Thales Nascimento: TSE, Cloud </a:t>
            </a:r>
            <a:r>
              <a:rPr lang="de-DE" sz="2500" dirty="0" err="1"/>
              <a:t>Integrations</a:t>
            </a:r>
            <a:endParaRPr lang="de-DE" sz="2500" dirty="0">
              <a:cs typeface="Arial"/>
            </a:endParaRPr>
          </a:p>
          <a:p>
            <a:pPr algn="ctr">
              <a:lnSpc>
                <a:spcPct val="120000"/>
              </a:lnSpc>
            </a:pPr>
            <a:r>
              <a:rPr lang="de-DE" sz="2500" dirty="0"/>
              <a:t>Valmir Palacio: TSE, Cloud </a:t>
            </a:r>
            <a:r>
              <a:rPr lang="de-DE" sz="2500" dirty="0" err="1"/>
              <a:t>Integrations</a:t>
            </a:r>
            <a:endParaRPr lang="de-DE" sz="2500" dirty="0"/>
          </a:p>
          <a:p>
            <a:pPr algn="ctr">
              <a:lnSpc>
                <a:spcPct val="120000"/>
              </a:lnSpc>
            </a:pPr>
            <a:r>
              <a:rPr lang="de-DE" sz="2500" dirty="0" err="1"/>
              <a:t>Cinthia</a:t>
            </a:r>
            <a:r>
              <a:rPr lang="de-DE" sz="2500" dirty="0"/>
              <a:t> Guzman Rodrigues: Engineering, Cloud </a:t>
            </a:r>
            <a:r>
              <a:rPr lang="de-DE" sz="2500" dirty="0" err="1"/>
              <a:t>Integrations</a:t>
            </a:r>
            <a:endParaRPr lang="de-DE" sz="2500" dirty="0"/>
          </a:p>
          <a:p>
            <a:pPr algn="ctr"/>
            <a:endParaRPr lang="de-DE" sz="2500" dirty="0">
              <a:cs typeface="Arial"/>
            </a:endParaRPr>
          </a:p>
        </p:txBody>
      </p:sp>
      <p:pic>
        <p:nvPicPr>
          <p:cNvPr id="6" name="Picture 5">
            <a:extLst>
              <a:ext uri="{FF2B5EF4-FFF2-40B4-BE49-F238E27FC236}">
                <a16:creationId xmlns:a16="http://schemas.microsoft.com/office/drawing/2014/main" id="{EFCDCB72-127F-4E85-BE70-C990B777B75C}"/>
              </a:ext>
            </a:extLst>
          </p:cNvPr>
          <p:cNvPicPr>
            <a:picLocks noChangeAspect="1"/>
          </p:cNvPicPr>
          <p:nvPr/>
        </p:nvPicPr>
        <p:blipFill>
          <a:blip r:embed="rId2"/>
          <a:stretch>
            <a:fillRect/>
          </a:stretch>
        </p:blipFill>
        <p:spPr>
          <a:xfrm>
            <a:off x="5205345" y="623475"/>
            <a:ext cx="1784483" cy="1784483"/>
          </a:xfrm>
          <a:prstGeom prst="rect">
            <a:avLst/>
          </a:prstGeom>
        </p:spPr>
      </p:pic>
    </p:spTree>
    <p:extLst>
      <p:ext uri="{BB962C8B-B14F-4D97-AF65-F5344CB8AC3E}">
        <p14:creationId xmlns:p14="http://schemas.microsoft.com/office/powerpoint/2010/main" val="3352613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3D880-9633-4AA3-B674-9FB1E86F696A}"/>
              </a:ext>
            </a:extLst>
          </p:cNvPr>
          <p:cNvSpPr>
            <a:spLocks noGrp="1"/>
          </p:cNvSpPr>
          <p:nvPr>
            <p:ph type="title"/>
          </p:nvPr>
        </p:nvSpPr>
        <p:spPr>
          <a:xfrm>
            <a:off x="504001" y="473520"/>
            <a:ext cx="11186476" cy="369332"/>
          </a:xfrm>
        </p:spPr>
        <p:txBody>
          <a:bodyPr/>
          <a:lstStyle/>
          <a:p>
            <a:r>
              <a:rPr lang="en-US"/>
              <a:t>Reference Documentation / Support Articles</a:t>
            </a:r>
          </a:p>
        </p:txBody>
      </p:sp>
      <p:sp>
        <p:nvSpPr>
          <p:cNvPr id="7" name="Rectangle 6">
            <a:extLst>
              <a:ext uri="{FF2B5EF4-FFF2-40B4-BE49-F238E27FC236}">
                <a16:creationId xmlns:a16="http://schemas.microsoft.com/office/drawing/2014/main" id="{79B0BF1E-2FBD-464C-BF4F-E8D1E8212711}"/>
              </a:ext>
            </a:extLst>
          </p:cNvPr>
          <p:cNvSpPr/>
          <p:nvPr/>
        </p:nvSpPr>
        <p:spPr>
          <a:xfrm>
            <a:off x="292324" y="1246777"/>
            <a:ext cx="11609830" cy="6324808"/>
          </a:xfrm>
          <a:prstGeom prst="rect">
            <a:avLst/>
          </a:prstGeom>
          <a:ln>
            <a:noFill/>
          </a:ln>
        </p:spPr>
        <p:txBody>
          <a:bodyPr wrap="square" anchor="t">
            <a:spAutoFit/>
          </a:bodyPr>
          <a:lstStyle/>
          <a:p>
            <a:r>
              <a:rPr lang="en-US" sz="2000" dirty="0">
                <a:cs typeface="Arial"/>
              </a:rPr>
              <a:t>       CIG Community</a:t>
            </a:r>
            <a:endParaRPr lang="en-US" dirty="0">
              <a:cs typeface="Arial"/>
            </a:endParaRPr>
          </a:p>
          <a:p>
            <a:pPr marL="887095" lvl="1" indent="-342900">
              <a:buFont typeface="Wingdings" panose="05000000000000000000" pitchFamily="2" charset="2"/>
              <a:buChar char="§"/>
            </a:pPr>
            <a:r>
              <a:rPr lang="en-US" sz="2000" dirty="0">
                <a:cs typeface="Arial"/>
                <a:hlinkClick r:id="rId2"/>
              </a:rPr>
              <a:t>https://community.sap.com/topics/ariba-cloud-integration-gateway</a:t>
            </a:r>
            <a:endParaRPr lang="en-US" sz="2000" dirty="0">
              <a:cs typeface="Arial"/>
            </a:endParaRPr>
          </a:p>
          <a:p>
            <a:pPr marL="544195" lvl="1">
              <a:buNone/>
            </a:pPr>
            <a:endParaRPr lang="en-US" sz="2000" dirty="0">
              <a:cs typeface="Arial"/>
            </a:endParaRPr>
          </a:p>
          <a:p>
            <a:pPr marL="544195" lvl="1">
              <a:buFont typeface="Wingdings" panose="05000000000000000000" pitchFamily="2" charset="2"/>
              <a:buNone/>
            </a:pPr>
            <a:r>
              <a:rPr lang="en-US" sz="2000" dirty="0">
                <a:cs typeface="Arial"/>
              </a:rPr>
              <a:t>CIG Help Portal</a:t>
            </a:r>
            <a:endParaRPr lang="en-US" dirty="0">
              <a:cs typeface="Arial"/>
            </a:endParaRPr>
          </a:p>
          <a:p>
            <a:pPr marL="887095" lvl="1" indent="-342900">
              <a:buFont typeface="Wingdings" panose="05000000000000000000" pitchFamily="2" charset="2"/>
              <a:buChar char="§"/>
            </a:pPr>
            <a:r>
              <a:rPr lang="en-US" sz="2000" dirty="0">
                <a:cs typeface="Arial"/>
                <a:hlinkClick r:id="rId3"/>
              </a:rPr>
              <a:t>https://help.sap.com/viewer/product/ARIBA_CIG/latest/en-US?task=whats_new_task</a:t>
            </a:r>
            <a:r>
              <a:rPr lang="en-US" sz="2000" dirty="0">
                <a:cs typeface="Arial"/>
              </a:rPr>
              <a:t>  </a:t>
            </a:r>
            <a:endParaRPr lang="en-US" dirty="0">
              <a:cs typeface="Arial"/>
            </a:endParaRPr>
          </a:p>
          <a:p>
            <a:pPr marL="887095" lvl="1" indent="-342900">
              <a:buFont typeface="Wingdings" panose="05000000000000000000" pitchFamily="2" charset="2"/>
              <a:buChar char="§"/>
            </a:pPr>
            <a:endParaRPr lang="en-US" sz="2000" dirty="0">
              <a:cs typeface="Arial"/>
            </a:endParaRPr>
          </a:p>
          <a:p>
            <a:pPr marL="544195" lvl="1">
              <a:buNone/>
            </a:pPr>
            <a:r>
              <a:rPr lang="en-US" sz="2000" dirty="0">
                <a:cs typeface="Arial"/>
              </a:rPr>
              <a:t>CIG Mapping Tool Master KBA:</a:t>
            </a:r>
            <a:endParaRPr lang="en-US" dirty="0">
              <a:cs typeface="Arial"/>
            </a:endParaRPr>
          </a:p>
          <a:p>
            <a:pPr marL="887095" lvl="1" indent="-342900">
              <a:buFont typeface="Wingdings"/>
              <a:buChar char="§"/>
            </a:pPr>
            <a:r>
              <a:rPr lang="pt-BR" sz="2000" dirty="0">
                <a:hlinkClick r:id="rId4"/>
              </a:rPr>
              <a:t>https://launchpad.support.sap.com/#/notes/2835469</a:t>
            </a:r>
            <a:endParaRPr lang="pt-BR" sz="2000" dirty="0"/>
          </a:p>
          <a:p>
            <a:pPr marL="887095" lvl="1" indent="-342900">
              <a:buFont typeface="Wingdings"/>
              <a:buChar char="§"/>
            </a:pPr>
            <a:r>
              <a:rPr lang="pt-BR" sz="2000" dirty="0">
                <a:hlinkClick r:id="rId5"/>
              </a:rPr>
              <a:t>https://support.ariba.com/item/view/183473</a:t>
            </a:r>
            <a:endParaRPr lang="pt-BR" sz="2000" dirty="0"/>
          </a:p>
          <a:p>
            <a:pPr marL="544195" lvl="1">
              <a:buNone/>
            </a:pPr>
            <a:endParaRPr lang="en-US" sz="2000" dirty="0">
              <a:cs typeface="Arial"/>
            </a:endParaRPr>
          </a:p>
          <a:p>
            <a:pPr marL="544195" lvl="1">
              <a:buNone/>
            </a:pPr>
            <a:r>
              <a:rPr lang="en-US" sz="2000" dirty="0">
                <a:cs typeface="Arial"/>
              </a:rPr>
              <a:t>Documentation for the SAP Ariba Cloud Integration Gateway Mapping Tool</a:t>
            </a:r>
          </a:p>
          <a:p>
            <a:pPr marL="887095" lvl="1" indent="-342900">
              <a:buFont typeface="Wingdings"/>
              <a:buChar char="§"/>
            </a:pPr>
            <a:r>
              <a:rPr lang="pt-BR" sz="2000" dirty="0">
                <a:hlinkClick r:id="rId6"/>
              </a:rPr>
              <a:t>https://support.ariba.com/item/view/184627</a:t>
            </a:r>
            <a:endParaRPr lang="pt-BR" sz="2000" dirty="0"/>
          </a:p>
          <a:p>
            <a:pPr marL="544195" lvl="1">
              <a:buNone/>
            </a:pPr>
            <a:endParaRPr lang="en-US" sz="2000" dirty="0">
              <a:cs typeface="Arial"/>
            </a:endParaRPr>
          </a:p>
          <a:p>
            <a:pPr marL="544195" lvl="1">
              <a:buNone/>
            </a:pPr>
            <a:r>
              <a:rPr lang="en-US" sz="2000" dirty="0" err="1">
                <a:cs typeface="Arial"/>
              </a:rPr>
              <a:t>BAdIs</a:t>
            </a:r>
            <a:r>
              <a:rPr lang="en-US" sz="2000" dirty="0">
                <a:cs typeface="Arial"/>
              </a:rPr>
              <a:t> – Sap Help Portal</a:t>
            </a:r>
          </a:p>
          <a:p>
            <a:pPr marL="887095" lvl="1" indent="-342900">
              <a:buFont typeface="Wingdings"/>
              <a:buChar char="§"/>
            </a:pPr>
            <a:r>
              <a:rPr lang="pt-BR" sz="2000" dirty="0">
                <a:hlinkClick r:id="rId7"/>
              </a:rPr>
              <a:t>https://help.sap.com/viewer/12aa7f056c531014aa5bca7aee037e55/latest/en-US/e6d54d3c596f0b26e10000000a11402f.html</a:t>
            </a:r>
            <a:endParaRPr lang="en-US" sz="2000" dirty="0">
              <a:cs typeface="Arial"/>
            </a:endParaRPr>
          </a:p>
          <a:p>
            <a:pPr marL="457200" indent="-457200">
              <a:buFont typeface="Wingdings" panose="05000000000000000000" pitchFamily="2" charset="2"/>
              <a:buChar char="§"/>
            </a:pPr>
            <a:endParaRPr lang="en-US" sz="2000" dirty="0">
              <a:cs typeface="Arial"/>
            </a:endParaRPr>
          </a:p>
          <a:p>
            <a:pPr marL="457200" indent="-457200">
              <a:buAutoNum type="arabicPeriod"/>
            </a:pPr>
            <a:endParaRPr lang="en-US" dirty="0">
              <a:cs typeface="Arial"/>
            </a:endParaRPr>
          </a:p>
          <a:p>
            <a:pPr marL="457200" indent="-457200">
              <a:buAutoNum type="arabicPeriod"/>
            </a:pPr>
            <a:endParaRPr lang="en-US" dirty="0">
              <a:cs typeface="Arial"/>
            </a:endParaRPr>
          </a:p>
          <a:p>
            <a:pPr marL="457200" indent="-457200">
              <a:buAutoNum type="arabicPeriod"/>
            </a:pPr>
            <a:endParaRPr lang="en-US" dirty="0">
              <a:cs typeface="Arial"/>
            </a:endParaRPr>
          </a:p>
        </p:txBody>
      </p:sp>
      <p:pic>
        <p:nvPicPr>
          <p:cNvPr id="4" name="Picture 3">
            <a:extLst>
              <a:ext uri="{FF2B5EF4-FFF2-40B4-BE49-F238E27FC236}">
                <a16:creationId xmlns:a16="http://schemas.microsoft.com/office/drawing/2014/main" id="{34212C4A-95C2-4C60-98BF-F862FA732807}"/>
              </a:ext>
            </a:extLst>
          </p:cNvPr>
          <p:cNvPicPr>
            <a:picLocks noChangeAspect="1"/>
          </p:cNvPicPr>
          <p:nvPr/>
        </p:nvPicPr>
        <p:blipFill>
          <a:blip r:embed="rId8"/>
          <a:stretch>
            <a:fillRect/>
          </a:stretch>
        </p:blipFill>
        <p:spPr>
          <a:xfrm>
            <a:off x="10874829" y="1"/>
            <a:ext cx="1320346" cy="1320346"/>
          </a:xfrm>
          <a:prstGeom prst="rect">
            <a:avLst/>
          </a:prstGeom>
        </p:spPr>
      </p:pic>
    </p:spTree>
    <p:extLst>
      <p:ext uri="{BB962C8B-B14F-4D97-AF65-F5344CB8AC3E}">
        <p14:creationId xmlns:p14="http://schemas.microsoft.com/office/powerpoint/2010/main" val="1051026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8CC338-F4E0-491C-96D7-640DEB78F87E}"/>
              </a:ext>
            </a:extLst>
          </p:cNvPr>
          <p:cNvSpPr>
            <a:spLocks noGrp="1"/>
          </p:cNvSpPr>
          <p:nvPr>
            <p:ph type="body" sz="quarter" idx="10"/>
          </p:nvPr>
        </p:nvSpPr>
        <p:spPr/>
        <p:txBody>
          <a:bodyPr/>
          <a:lstStyle/>
          <a:p>
            <a:r>
              <a:rPr lang="en-US" dirty="0"/>
              <a:t>David Johnson, Sr Program Manager, Platform​</a:t>
            </a:r>
            <a:br>
              <a:rPr lang="en-US" dirty="0"/>
            </a:br>
            <a:r>
              <a:rPr lang="en-US" dirty="0"/>
              <a:t>Alvaro Lorenzoni, Support Manager, Cloud Integrations</a:t>
            </a:r>
            <a:br>
              <a:rPr lang="en-US" dirty="0"/>
            </a:br>
            <a:r>
              <a:rPr lang="en-US" dirty="0"/>
              <a:t>Thales Nascimento, TSE, Cloud Integrations</a:t>
            </a:r>
            <a:br>
              <a:rPr lang="en-US" dirty="0"/>
            </a:br>
            <a:r>
              <a:rPr lang="en-US" dirty="0"/>
              <a:t>Valmir Palacio, TSE, Cloud Integrations</a:t>
            </a:r>
          </a:p>
        </p:txBody>
      </p:sp>
      <p:sp>
        <p:nvSpPr>
          <p:cNvPr id="3" name="Title 2">
            <a:extLst>
              <a:ext uri="{FF2B5EF4-FFF2-40B4-BE49-F238E27FC236}">
                <a16:creationId xmlns:a16="http://schemas.microsoft.com/office/drawing/2014/main" id="{2DFFB009-550D-4951-8C9E-4F9B7B438E75}"/>
              </a:ext>
            </a:extLst>
          </p:cNvPr>
          <p:cNvSpPr>
            <a:spLocks noGrp="1"/>
          </p:cNvSpPr>
          <p:nvPr>
            <p:ph type="ctrTitle"/>
          </p:nvPr>
        </p:nvSpPr>
        <p:spPr/>
        <p:txBody>
          <a:bodyPr/>
          <a:lstStyle/>
          <a:p>
            <a:endParaRPr lang="en-US"/>
          </a:p>
        </p:txBody>
      </p:sp>
    </p:spTree>
    <p:extLst>
      <p:ext uri="{BB962C8B-B14F-4D97-AF65-F5344CB8AC3E}">
        <p14:creationId xmlns:p14="http://schemas.microsoft.com/office/powerpoint/2010/main" val="2682547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3D880-9633-4AA3-B674-9FB1E86F696A}"/>
              </a:ext>
            </a:extLst>
          </p:cNvPr>
          <p:cNvSpPr>
            <a:spLocks noGrp="1"/>
          </p:cNvSpPr>
          <p:nvPr>
            <p:ph type="title"/>
          </p:nvPr>
        </p:nvSpPr>
        <p:spPr>
          <a:xfrm>
            <a:off x="504001" y="473520"/>
            <a:ext cx="11186476" cy="369332"/>
          </a:xfrm>
        </p:spPr>
        <p:txBody>
          <a:bodyPr/>
          <a:lstStyle/>
          <a:p>
            <a:r>
              <a:rPr lang="en-US"/>
              <a:t>Agenda</a:t>
            </a:r>
          </a:p>
        </p:txBody>
      </p:sp>
      <p:sp>
        <p:nvSpPr>
          <p:cNvPr id="5" name="Flowchart: Connector 4">
            <a:extLst>
              <a:ext uri="{FF2B5EF4-FFF2-40B4-BE49-F238E27FC236}">
                <a16:creationId xmlns:a16="http://schemas.microsoft.com/office/drawing/2014/main" id="{A434CDD0-6E07-42A1-8E0C-E63ABEC9EAF3}"/>
              </a:ext>
            </a:extLst>
          </p:cNvPr>
          <p:cNvSpPr/>
          <p:nvPr/>
        </p:nvSpPr>
        <p:spPr bwMode="gray">
          <a:xfrm>
            <a:off x="802640" y="2131576"/>
            <a:ext cx="985520" cy="934720"/>
          </a:xfrm>
          <a:prstGeom prst="flowChartConnector">
            <a:avLst/>
          </a:prstGeom>
          <a:solidFill>
            <a:srgbClr val="FFC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6" name="TextBox 5">
            <a:extLst>
              <a:ext uri="{FF2B5EF4-FFF2-40B4-BE49-F238E27FC236}">
                <a16:creationId xmlns:a16="http://schemas.microsoft.com/office/drawing/2014/main" id="{816E3A22-15F2-410B-84FD-0410020D5D29}"/>
              </a:ext>
            </a:extLst>
          </p:cNvPr>
          <p:cNvSpPr txBox="1"/>
          <p:nvPr/>
        </p:nvSpPr>
        <p:spPr>
          <a:xfrm>
            <a:off x="1026160" y="2321937"/>
            <a:ext cx="538480" cy="553998"/>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3600" b="1" kern="0" dirty="0">
                <a:solidFill>
                  <a:schemeClr val="bg1"/>
                </a:solidFill>
                <a:ea typeface="Arial Unicode MS" pitchFamily="34" charset="-128"/>
                <a:cs typeface="Arial Unicode MS" pitchFamily="34" charset="-128"/>
              </a:rPr>
              <a:t>30</a:t>
            </a:r>
          </a:p>
        </p:txBody>
      </p:sp>
      <p:sp>
        <p:nvSpPr>
          <p:cNvPr id="11" name="Flowchart: Connector 10">
            <a:extLst>
              <a:ext uri="{FF2B5EF4-FFF2-40B4-BE49-F238E27FC236}">
                <a16:creationId xmlns:a16="http://schemas.microsoft.com/office/drawing/2014/main" id="{1A357C88-F162-417F-A4A4-588F5EDD8953}"/>
              </a:ext>
            </a:extLst>
          </p:cNvPr>
          <p:cNvSpPr/>
          <p:nvPr/>
        </p:nvSpPr>
        <p:spPr bwMode="gray">
          <a:xfrm>
            <a:off x="802640" y="1019854"/>
            <a:ext cx="985520" cy="934720"/>
          </a:xfrm>
          <a:prstGeom prst="flowChartConnector">
            <a:avLst/>
          </a:prstGeom>
          <a:solidFill>
            <a:srgbClr val="FFC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2" name="TextBox 11">
            <a:extLst>
              <a:ext uri="{FF2B5EF4-FFF2-40B4-BE49-F238E27FC236}">
                <a16:creationId xmlns:a16="http://schemas.microsoft.com/office/drawing/2014/main" id="{E3FFE8C1-949C-44E4-A507-D93B85CC207B}"/>
              </a:ext>
            </a:extLst>
          </p:cNvPr>
          <p:cNvSpPr txBox="1"/>
          <p:nvPr/>
        </p:nvSpPr>
        <p:spPr>
          <a:xfrm>
            <a:off x="1026160" y="1210215"/>
            <a:ext cx="538480" cy="553998"/>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3600" b="1" kern="0" dirty="0">
                <a:solidFill>
                  <a:schemeClr val="bg1"/>
                </a:solidFill>
                <a:ea typeface="Arial Unicode MS" pitchFamily="34" charset="-128"/>
                <a:cs typeface="Arial Unicode MS" pitchFamily="34" charset="-128"/>
              </a:rPr>
              <a:t>5</a:t>
            </a:r>
          </a:p>
        </p:txBody>
      </p:sp>
      <p:sp>
        <p:nvSpPr>
          <p:cNvPr id="13" name="Flowchart: Connector 12">
            <a:extLst>
              <a:ext uri="{FF2B5EF4-FFF2-40B4-BE49-F238E27FC236}">
                <a16:creationId xmlns:a16="http://schemas.microsoft.com/office/drawing/2014/main" id="{69DB437C-98F3-4453-AE68-44D95195DC04}"/>
              </a:ext>
            </a:extLst>
          </p:cNvPr>
          <p:cNvSpPr/>
          <p:nvPr/>
        </p:nvSpPr>
        <p:spPr bwMode="gray">
          <a:xfrm>
            <a:off x="802640" y="4381738"/>
            <a:ext cx="985520" cy="934720"/>
          </a:xfrm>
          <a:prstGeom prst="flowChartConnector">
            <a:avLst/>
          </a:prstGeom>
          <a:solidFill>
            <a:srgbClr val="FFC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4" name="TextBox 13">
            <a:extLst>
              <a:ext uri="{FF2B5EF4-FFF2-40B4-BE49-F238E27FC236}">
                <a16:creationId xmlns:a16="http://schemas.microsoft.com/office/drawing/2014/main" id="{95C348D6-7D8F-4BA7-921E-945D09A57620}"/>
              </a:ext>
            </a:extLst>
          </p:cNvPr>
          <p:cNvSpPr txBox="1"/>
          <p:nvPr/>
        </p:nvSpPr>
        <p:spPr>
          <a:xfrm>
            <a:off x="1026160" y="4572099"/>
            <a:ext cx="538480" cy="553998"/>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3600" b="1" kern="0" dirty="0">
                <a:solidFill>
                  <a:schemeClr val="bg1"/>
                </a:solidFill>
                <a:ea typeface="Arial Unicode MS" pitchFamily="34" charset="-128"/>
                <a:cs typeface="Arial Unicode MS" pitchFamily="34" charset="-128"/>
              </a:rPr>
              <a:t>15</a:t>
            </a:r>
          </a:p>
        </p:txBody>
      </p:sp>
      <p:sp>
        <p:nvSpPr>
          <p:cNvPr id="19" name="Flowchart: Connector 18">
            <a:extLst>
              <a:ext uri="{FF2B5EF4-FFF2-40B4-BE49-F238E27FC236}">
                <a16:creationId xmlns:a16="http://schemas.microsoft.com/office/drawing/2014/main" id="{E57D85A2-2ADA-46A3-8CCF-5328D3BE542F}"/>
              </a:ext>
            </a:extLst>
          </p:cNvPr>
          <p:cNvSpPr/>
          <p:nvPr/>
        </p:nvSpPr>
        <p:spPr bwMode="gray">
          <a:xfrm>
            <a:off x="802640" y="3256657"/>
            <a:ext cx="985520" cy="934720"/>
          </a:xfrm>
          <a:prstGeom prst="flowChartConnector">
            <a:avLst/>
          </a:prstGeom>
          <a:solidFill>
            <a:srgbClr val="FFC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0" name="TextBox 19">
            <a:extLst>
              <a:ext uri="{FF2B5EF4-FFF2-40B4-BE49-F238E27FC236}">
                <a16:creationId xmlns:a16="http://schemas.microsoft.com/office/drawing/2014/main" id="{96D50BEC-DDD5-49BA-B0F8-B184A16610E1}"/>
              </a:ext>
            </a:extLst>
          </p:cNvPr>
          <p:cNvSpPr txBox="1"/>
          <p:nvPr/>
        </p:nvSpPr>
        <p:spPr>
          <a:xfrm>
            <a:off x="1026160" y="3447018"/>
            <a:ext cx="538480" cy="553998"/>
          </a:xfrm>
          <a:prstGeom prst="rect">
            <a:avLst/>
          </a:prstGeom>
          <a:noFill/>
        </p:spPr>
        <p:txBody>
          <a:bodyPr wrap="square" lIns="0" tIns="0" rIns="0" bIns="0" rtlCol="0">
            <a:spAutoFit/>
          </a:bodyPr>
          <a:lstStyle/>
          <a:p>
            <a:pPr algn="ctr" fontAlgn="base">
              <a:spcBef>
                <a:spcPct val="50000"/>
              </a:spcBef>
              <a:spcAft>
                <a:spcPct val="0"/>
              </a:spcAft>
              <a:buClr>
                <a:srgbClr val="F0AB00"/>
              </a:buClr>
              <a:buSzPct val="80000"/>
            </a:pPr>
            <a:r>
              <a:rPr lang="en-US" sz="3600" b="1" kern="0" dirty="0">
                <a:solidFill>
                  <a:schemeClr val="bg1"/>
                </a:solidFill>
                <a:ea typeface="Arial Unicode MS" pitchFamily="34" charset="-128"/>
                <a:cs typeface="Arial Unicode MS" pitchFamily="34" charset="-128"/>
              </a:rPr>
              <a:t>10</a:t>
            </a:r>
          </a:p>
        </p:txBody>
      </p:sp>
      <p:sp>
        <p:nvSpPr>
          <p:cNvPr id="21" name="Rectangle 20">
            <a:extLst>
              <a:ext uri="{FF2B5EF4-FFF2-40B4-BE49-F238E27FC236}">
                <a16:creationId xmlns:a16="http://schemas.microsoft.com/office/drawing/2014/main" id="{369CF184-FBA3-49BA-AC9B-C7B1797CFF72}"/>
              </a:ext>
            </a:extLst>
          </p:cNvPr>
          <p:cNvSpPr/>
          <p:nvPr/>
        </p:nvSpPr>
        <p:spPr>
          <a:xfrm>
            <a:off x="2011680" y="1256381"/>
            <a:ext cx="6096000" cy="461665"/>
          </a:xfrm>
          <a:prstGeom prst="rect">
            <a:avLst/>
          </a:prstGeom>
        </p:spPr>
        <p:txBody>
          <a:bodyPr>
            <a:spAutoFit/>
          </a:bodyPr>
          <a:lstStyle/>
          <a:p>
            <a:pPr lvl="0"/>
            <a:r>
              <a:rPr lang="en-US" sz="2400" b="1" dirty="0"/>
              <a:t>Introduction</a:t>
            </a:r>
          </a:p>
        </p:txBody>
      </p:sp>
      <p:sp>
        <p:nvSpPr>
          <p:cNvPr id="22" name="Rectangle 21">
            <a:extLst>
              <a:ext uri="{FF2B5EF4-FFF2-40B4-BE49-F238E27FC236}">
                <a16:creationId xmlns:a16="http://schemas.microsoft.com/office/drawing/2014/main" id="{07D75D44-E434-4038-B54E-F275D1E65FD6}"/>
              </a:ext>
            </a:extLst>
          </p:cNvPr>
          <p:cNvSpPr/>
          <p:nvPr/>
        </p:nvSpPr>
        <p:spPr>
          <a:xfrm>
            <a:off x="2011680" y="2368103"/>
            <a:ext cx="6096000" cy="461665"/>
          </a:xfrm>
          <a:prstGeom prst="rect">
            <a:avLst/>
          </a:prstGeom>
        </p:spPr>
        <p:txBody>
          <a:bodyPr anchor="t">
            <a:spAutoFit/>
          </a:bodyPr>
          <a:lstStyle/>
          <a:p>
            <a:r>
              <a:rPr lang="en-US" sz="2400" b="1" dirty="0"/>
              <a:t>Hands-on</a:t>
            </a:r>
            <a:endParaRPr lang="en-US" sz="2400" dirty="0"/>
          </a:p>
        </p:txBody>
      </p:sp>
      <p:sp>
        <p:nvSpPr>
          <p:cNvPr id="23" name="Rectangle 22">
            <a:extLst>
              <a:ext uri="{FF2B5EF4-FFF2-40B4-BE49-F238E27FC236}">
                <a16:creationId xmlns:a16="http://schemas.microsoft.com/office/drawing/2014/main" id="{1895FB53-9084-4258-B8EE-789149E3F69F}"/>
              </a:ext>
            </a:extLst>
          </p:cNvPr>
          <p:cNvSpPr/>
          <p:nvPr/>
        </p:nvSpPr>
        <p:spPr>
          <a:xfrm>
            <a:off x="2011680" y="3493184"/>
            <a:ext cx="6096000" cy="830997"/>
          </a:xfrm>
          <a:prstGeom prst="rect">
            <a:avLst/>
          </a:prstGeom>
        </p:spPr>
        <p:txBody>
          <a:bodyPr anchor="t">
            <a:spAutoFit/>
          </a:bodyPr>
          <a:lstStyle/>
          <a:p>
            <a:r>
              <a:rPr lang="en-US" sz="2400" b="1" dirty="0"/>
              <a:t>Common Questions</a:t>
            </a:r>
            <a:endParaRPr lang="en-US" dirty="0"/>
          </a:p>
          <a:p>
            <a:pPr lvl="0"/>
            <a:endParaRPr lang="en-US" sz="2400" b="1" dirty="0">
              <a:cs typeface="Arial"/>
            </a:endParaRPr>
          </a:p>
        </p:txBody>
      </p:sp>
      <p:sp>
        <p:nvSpPr>
          <p:cNvPr id="24" name="Rectangle 23">
            <a:extLst>
              <a:ext uri="{FF2B5EF4-FFF2-40B4-BE49-F238E27FC236}">
                <a16:creationId xmlns:a16="http://schemas.microsoft.com/office/drawing/2014/main" id="{409B429C-8B23-4BFF-95F1-81027AA73CBC}"/>
              </a:ext>
            </a:extLst>
          </p:cNvPr>
          <p:cNvSpPr/>
          <p:nvPr/>
        </p:nvSpPr>
        <p:spPr>
          <a:xfrm>
            <a:off x="2011680" y="4618265"/>
            <a:ext cx="6096000" cy="461665"/>
          </a:xfrm>
          <a:prstGeom prst="rect">
            <a:avLst/>
          </a:prstGeom>
        </p:spPr>
        <p:txBody>
          <a:bodyPr anchor="t">
            <a:spAutoFit/>
          </a:bodyPr>
          <a:lstStyle/>
          <a:p>
            <a:r>
              <a:rPr lang="en-US" sz="2400" b="1">
                <a:cs typeface="Arial"/>
              </a:rPr>
              <a:t>Q &amp; A</a:t>
            </a:r>
            <a:endParaRPr lang="en-US"/>
          </a:p>
        </p:txBody>
      </p:sp>
      <p:sp>
        <p:nvSpPr>
          <p:cNvPr id="30" name="Rectangle 29">
            <a:extLst>
              <a:ext uri="{FF2B5EF4-FFF2-40B4-BE49-F238E27FC236}">
                <a16:creationId xmlns:a16="http://schemas.microsoft.com/office/drawing/2014/main" id="{5210B009-1C7F-48EC-89D6-5A291E44E3AD}"/>
              </a:ext>
            </a:extLst>
          </p:cNvPr>
          <p:cNvSpPr/>
          <p:nvPr/>
        </p:nvSpPr>
        <p:spPr>
          <a:xfrm>
            <a:off x="2011680" y="5743345"/>
            <a:ext cx="6096000" cy="461665"/>
          </a:xfrm>
          <a:prstGeom prst="rect">
            <a:avLst/>
          </a:prstGeom>
        </p:spPr>
        <p:txBody>
          <a:bodyPr anchor="t">
            <a:spAutoFit/>
          </a:bodyPr>
          <a:lstStyle/>
          <a:p>
            <a:r>
              <a:rPr lang="en-US" sz="2400" b="1" dirty="0"/>
              <a:t>Q &amp; A Panelist</a:t>
            </a:r>
            <a:endParaRPr lang="en-US" sz="2400" b="1" dirty="0">
              <a:cs typeface="Arial"/>
            </a:endParaRPr>
          </a:p>
        </p:txBody>
      </p:sp>
      <p:pic>
        <p:nvPicPr>
          <p:cNvPr id="28" name="Picture 27">
            <a:extLst>
              <a:ext uri="{FF2B5EF4-FFF2-40B4-BE49-F238E27FC236}">
                <a16:creationId xmlns:a16="http://schemas.microsoft.com/office/drawing/2014/main" id="{70082C5B-E722-4AD7-94C4-12E6A67DE6B2}"/>
              </a:ext>
            </a:extLst>
          </p:cNvPr>
          <p:cNvPicPr>
            <a:picLocks noChangeAspect="1"/>
          </p:cNvPicPr>
          <p:nvPr/>
        </p:nvPicPr>
        <p:blipFill>
          <a:blip r:embed="rId2"/>
          <a:stretch>
            <a:fillRect/>
          </a:stretch>
        </p:blipFill>
        <p:spPr>
          <a:xfrm>
            <a:off x="739723" y="5449958"/>
            <a:ext cx="1048437" cy="1048437"/>
          </a:xfrm>
          <a:prstGeom prst="rect">
            <a:avLst/>
          </a:prstGeom>
        </p:spPr>
      </p:pic>
    </p:spTree>
    <p:extLst>
      <p:ext uri="{BB962C8B-B14F-4D97-AF65-F5344CB8AC3E}">
        <p14:creationId xmlns:p14="http://schemas.microsoft.com/office/powerpoint/2010/main" val="3558635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185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98798-992D-414B-9CC8-4FBFE039222A}"/>
              </a:ext>
            </a:extLst>
          </p:cNvPr>
          <p:cNvSpPr>
            <a:spLocks noGrp="1"/>
          </p:cNvSpPr>
          <p:nvPr>
            <p:ph type="title"/>
          </p:nvPr>
        </p:nvSpPr>
        <p:spPr/>
        <p:txBody>
          <a:bodyPr/>
          <a:lstStyle/>
          <a:p>
            <a:r>
              <a:rPr lang="pt-BR" dirty="0"/>
              <a:t>CIG </a:t>
            </a:r>
            <a:r>
              <a:rPr lang="pt-BR" dirty="0" err="1"/>
              <a:t>Mapping</a:t>
            </a:r>
            <a:r>
              <a:rPr lang="pt-BR" dirty="0"/>
              <a:t> Tool</a:t>
            </a:r>
          </a:p>
        </p:txBody>
      </p:sp>
      <p:sp>
        <p:nvSpPr>
          <p:cNvPr id="3" name="TextBox 2">
            <a:extLst>
              <a:ext uri="{FF2B5EF4-FFF2-40B4-BE49-F238E27FC236}">
                <a16:creationId xmlns:a16="http://schemas.microsoft.com/office/drawing/2014/main" id="{FF7F13F0-1256-4F51-AE31-A7AB1CC7B3B2}"/>
              </a:ext>
            </a:extLst>
          </p:cNvPr>
          <p:cNvSpPr txBox="1"/>
          <p:nvPr/>
        </p:nvSpPr>
        <p:spPr>
          <a:xfrm>
            <a:off x="833166" y="1628824"/>
            <a:ext cx="11041168" cy="430887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fontAlgn="base">
              <a:spcBef>
                <a:spcPct val="50000"/>
              </a:spcBef>
              <a:spcAft>
                <a:spcPct val="0"/>
              </a:spcAft>
              <a:buClr>
                <a:srgbClr val="F0AB00"/>
              </a:buClr>
              <a:buSzPct val="80000"/>
            </a:pPr>
            <a:r>
              <a:rPr lang="en-US" sz="2000" dirty="0">
                <a:cs typeface="Arial"/>
              </a:rPr>
              <a:t>The mapping tool was introduced as a self service in CIG to cope up with huge demand of custom mappings. Using this feature buyers can do the following:</a:t>
            </a:r>
          </a:p>
          <a:p>
            <a:pPr fontAlgn="base">
              <a:spcBef>
                <a:spcPct val="50000"/>
              </a:spcBef>
              <a:spcAft>
                <a:spcPct val="0"/>
              </a:spcAft>
              <a:buClr>
                <a:srgbClr val="F0AB00"/>
              </a:buClr>
              <a:buSzPct val="80000"/>
            </a:pPr>
            <a:endParaRPr lang="en-US" sz="2000" dirty="0">
              <a:cs typeface="Arial"/>
            </a:endParaRPr>
          </a:p>
          <a:p>
            <a:pPr marL="342900" indent="-342900" fontAlgn="base">
              <a:spcBef>
                <a:spcPct val="50000"/>
              </a:spcBef>
              <a:spcAft>
                <a:spcPct val="0"/>
              </a:spcAft>
              <a:buClr>
                <a:srgbClr val="F0AB00"/>
              </a:buClr>
              <a:buSzPct val="80000"/>
              <a:buFont typeface="Arial" panose="020B0604020202020204" pitchFamily="34" charset="0"/>
              <a:buChar char="•"/>
            </a:pPr>
            <a:r>
              <a:rPr lang="en-US" sz="2000" dirty="0">
                <a:cs typeface="Arial"/>
              </a:rPr>
              <a:t>Edit and create mappings.</a:t>
            </a:r>
          </a:p>
          <a:p>
            <a:pPr marL="342900" indent="-342900" fontAlgn="base">
              <a:spcBef>
                <a:spcPct val="50000"/>
              </a:spcBef>
              <a:spcAft>
                <a:spcPct val="0"/>
              </a:spcAft>
              <a:buClr>
                <a:srgbClr val="F0AB00"/>
              </a:buClr>
              <a:buSzPct val="80000"/>
              <a:buFont typeface="Arial" panose="020B0604020202020204" pitchFamily="34" charset="0"/>
              <a:buChar char="•"/>
            </a:pPr>
            <a:r>
              <a:rPr lang="en-US" sz="2000" dirty="0">
                <a:cs typeface="Arial"/>
              </a:rPr>
              <a:t>Deploy, un-deploy and manage custom mapping version.</a:t>
            </a:r>
          </a:p>
          <a:p>
            <a:pPr marL="342900" indent="-342900" fontAlgn="base">
              <a:spcBef>
                <a:spcPct val="50000"/>
              </a:spcBef>
              <a:spcAft>
                <a:spcPct val="0"/>
              </a:spcAft>
              <a:buClr>
                <a:srgbClr val="F0AB00"/>
              </a:buClr>
              <a:buSzPct val="80000"/>
              <a:buFont typeface="Arial" panose="020B0604020202020204" pitchFamily="34" charset="0"/>
              <a:buChar char="•"/>
            </a:pPr>
            <a:r>
              <a:rPr lang="en-US" sz="2000" dirty="0">
                <a:cs typeface="Arial"/>
              </a:rPr>
              <a:t>Test and validate the custom mappings using the Mapping test tool.</a:t>
            </a:r>
          </a:p>
          <a:p>
            <a:pPr marL="342900" indent="-342900" fontAlgn="base">
              <a:spcBef>
                <a:spcPct val="50000"/>
              </a:spcBef>
              <a:spcAft>
                <a:spcPct val="0"/>
              </a:spcAft>
              <a:buClr>
                <a:srgbClr val="F0AB00"/>
              </a:buClr>
              <a:buSzPct val="80000"/>
              <a:buFont typeface="Arial" panose="020B0604020202020204" pitchFamily="34" charset="0"/>
              <a:buChar char="•"/>
            </a:pPr>
            <a:r>
              <a:rPr lang="en-US" sz="2000" dirty="0">
                <a:cs typeface="Arial"/>
              </a:rPr>
              <a:t>Use the mapping test tool to compare the results between standard and custom mappings.</a:t>
            </a:r>
          </a:p>
          <a:p>
            <a:pPr marL="342900" indent="-342900" fontAlgn="base">
              <a:spcBef>
                <a:spcPct val="50000"/>
              </a:spcBef>
              <a:spcAft>
                <a:spcPct val="0"/>
              </a:spcAft>
              <a:buClr>
                <a:srgbClr val="F0AB00"/>
              </a:buClr>
              <a:buSzPct val="80000"/>
              <a:buFont typeface="Arial" panose="020B0604020202020204" pitchFamily="34" charset="0"/>
              <a:buChar char="•"/>
            </a:pPr>
            <a:r>
              <a:rPr lang="en-US" sz="2000" dirty="0">
                <a:cs typeface="Arial"/>
              </a:rPr>
              <a:t>View and edit previous versions of the mappings.</a:t>
            </a:r>
          </a:p>
          <a:p>
            <a:pPr marL="342900" indent="-342900" fontAlgn="base">
              <a:spcBef>
                <a:spcPct val="50000"/>
              </a:spcBef>
              <a:spcAft>
                <a:spcPct val="0"/>
              </a:spcAft>
              <a:buClr>
                <a:srgbClr val="F0AB00"/>
              </a:buClr>
              <a:buSzPct val="80000"/>
              <a:buFont typeface="Arial" panose="020B0604020202020204" pitchFamily="34" charset="0"/>
              <a:buChar char="•"/>
            </a:pPr>
            <a:r>
              <a:rPr lang="en-US" sz="2000" dirty="0">
                <a:cs typeface="Arial"/>
              </a:rPr>
              <a:t>Add description to each version to keep control of the customization and changes.</a:t>
            </a:r>
          </a:p>
          <a:p>
            <a:pPr marL="342900" indent="-342900" fontAlgn="base">
              <a:spcBef>
                <a:spcPct val="50000"/>
              </a:spcBef>
              <a:spcAft>
                <a:spcPct val="0"/>
              </a:spcAft>
              <a:buClr>
                <a:srgbClr val="F0AB00"/>
              </a:buClr>
              <a:buSzPct val="80000"/>
              <a:buFont typeface="Arial" panose="020B0604020202020204" pitchFamily="34" charset="0"/>
              <a:buChar char="•"/>
            </a:pPr>
            <a:r>
              <a:rPr lang="en-US" sz="2000" dirty="0">
                <a:cs typeface="Arial"/>
              </a:rPr>
              <a:t>Migrate Custom mappings from the mapping tool to a newer addon version.</a:t>
            </a:r>
          </a:p>
        </p:txBody>
      </p:sp>
    </p:spTree>
    <p:extLst>
      <p:ext uri="{BB962C8B-B14F-4D97-AF65-F5344CB8AC3E}">
        <p14:creationId xmlns:p14="http://schemas.microsoft.com/office/powerpoint/2010/main" val="1936842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2DCF8-CDE0-48FF-A9AB-769264ACE47F}"/>
              </a:ext>
            </a:extLst>
          </p:cNvPr>
          <p:cNvSpPr>
            <a:spLocks noGrp="1"/>
          </p:cNvSpPr>
          <p:nvPr>
            <p:ph type="title"/>
          </p:nvPr>
        </p:nvSpPr>
        <p:spPr>
          <a:xfrm>
            <a:off x="1833795" y="722873"/>
            <a:ext cx="11186476" cy="492443"/>
          </a:xfrm>
        </p:spPr>
        <p:txBody>
          <a:bodyPr/>
          <a:lstStyle/>
          <a:p>
            <a:r>
              <a:rPr lang="en-US" sz="3200" dirty="0">
                <a:cs typeface="Arial"/>
              </a:rPr>
              <a:t>How to access the tool</a:t>
            </a:r>
          </a:p>
        </p:txBody>
      </p:sp>
      <p:sp>
        <p:nvSpPr>
          <p:cNvPr id="4" name="TextBox 3">
            <a:extLst>
              <a:ext uri="{FF2B5EF4-FFF2-40B4-BE49-F238E27FC236}">
                <a16:creationId xmlns:a16="http://schemas.microsoft.com/office/drawing/2014/main" id="{55E26A1E-7104-42DB-ADD0-0D5DA6E3CA15}"/>
              </a:ext>
            </a:extLst>
          </p:cNvPr>
          <p:cNvSpPr txBox="1"/>
          <p:nvPr/>
        </p:nvSpPr>
        <p:spPr>
          <a:xfrm>
            <a:off x="833166" y="1975053"/>
            <a:ext cx="11041168" cy="76944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457200" indent="-457200" fontAlgn="base">
              <a:spcBef>
                <a:spcPct val="50000"/>
              </a:spcBef>
              <a:spcAft>
                <a:spcPct val="0"/>
              </a:spcAft>
              <a:buClr>
                <a:srgbClr val="F0AB00"/>
              </a:buClr>
              <a:buSzPct val="80000"/>
              <a:buFont typeface="+mj-lt"/>
              <a:buAutoNum type="arabicPeriod"/>
            </a:pPr>
            <a:r>
              <a:rPr lang="en-US" sz="2000" dirty="0">
                <a:cs typeface="Arial"/>
              </a:rPr>
              <a:t>Access CIG through any of the Ariba Solutions.</a:t>
            </a:r>
          </a:p>
          <a:p>
            <a:pPr marL="457200" indent="-457200" fontAlgn="base">
              <a:spcBef>
                <a:spcPct val="50000"/>
              </a:spcBef>
              <a:spcAft>
                <a:spcPct val="0"/>
              </a:spcAft>
              <a:buClr>
                <a:srgbClr val="F0AB00"/>
              </a:buClr>
              <a:buSzPct val="80000"/>
              <a:buFont typeface="+mj-lt"/>
              <a:buAutoNum type="arabicPeriod"/>
            </a:pPr>
            <a:r>
              <a:rPr lang="en-US" sz="2000" dirty="0">
                <a:cs typeface="Arial"/>
              </a:rPr>
              <a:t>Click My Configurations &gt; Mappings.</a:t>
            </a:r>
          </a:p>
        </p:txBody>
      </p:sp>
      <p:pic>
        <p:nvPicPr>
          <p:cNvPr id="10" name="Graphic 10" descr="Address Book">
            <a:extLst>
              <a:ext uri="{FF2B5EF4-FFF2-40B4-BE49-F238E27FC236}">
                <a16:creationId xmlns:a16="http://schemas.microsoft.com/office/drawing/2014/main" id="{6C97EFC9-0150-4B8B-B4FD-C030013058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02195" y="515566"/>
            <a:ext cx="914638" cy="914400"/>
          </a:xfrm>
          <a:prstGeom prst="rect">
            <a:avLst/>
          </a:prstGeom>
        </p:spPr>
      </p:pic>
      <p:pic>
        <p:nvPicPr>
          <p:cNvPr id="3" name="Picture 2">
            <a:extLst>
              <a:ext uri="{FF2B5EF4-FFF2-40B4-BE49-F238E27FC236}">
                <a16:creationId xmlns:a16="http://schemas.microsoft.com/office/drawing/2014/main" id="{D8BC7DC3-E818-4201-8129-0DBD8D794A84}"/>
              </a:ext>
            </a:extLst>
          </p:cNvPr>
          <p:cNvPicPr>
            <a:picLocks noChangeAspect="1"/>
          </p:cNvPicPr>
          <p:nvPr/>
        </p:nvPicPr>
        <p:blipFill>
          <a:blip r:embed="rId4"/>
          <a:stretch>
            <a:fillRect/>
          </a:stretch>
        </p:blipFill>
        <p:spPr>
          <a:xfrm>
            <a:off x="833166" y="4035642"/>
            <a:ext cx="10528841" cy="2286117"/>
          </a:xfrm>
          <a:prstGeom prst="rect">
            <a:avLst/>
          </a:prstGeom>
        </p:spPr>
      </p:pic>
      <p:pic>
        <p:nvPicPr>
          <p:cNvPr id="5" name="Picture 4">
            <a:extLst>
              <a:ext uri="{FF2B5EF4-FFF2-40B4-BE49-F238E27FC236}">
                <a16:creationId xmlns:a16="http://schemas.microsoft.com/office/drawing/2014/main" id="{014F7067-7D60-41EF-BAB5-830958D05D97}"/>
              </a:ext>
            </a:extLst>
          </p:cNvPr>
          <p:cNvPicPr>
            <a:picLocks noChangeAspect="1"/>
          </p:cNvPicPr>
          <p:nvPr/>
        </p:nvPicPr>
        <p:blipFill>
          <a:blip r:embed="rId5"/>
          <a:stretch>
            <a:fillRect/>
          </a:stretch>
        </p:blipFill>
        <p:spPr>
          <a:xfrm>
            <a:off x="8262139" y="1065920"/>
            <a:ext cx="2460660" cy="2587705"/>
          </a:xfrm>
          <a:prstGeom prst="rect">
            <a:avLst/>
          </a:prstGeom>
        </p:spPr>
      </p:pic>
    </p:spTree>
    <p:extLst>
      <p:ext uri="{BB962C8B-B14F-4D97-AF65-F5344CB8AC3E}">
        <p14:creationId xmlns:p14="http://schemas.microsoft.com/office/powerpoint/2010/main" val="3170662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98798-992D-414B-9CC8-4FBFE039222A}"/>
              </a:ext>
            </a:extLst>
          </p:cNvPr>
          <p:cNvSpPr>
            <a:spLocks noGrp="1"/>
          </p:cNvSpPr>
          <p:nvPr>
            <p:ph type="title"/>
          </p:nvPr>
        </p:nvSpPr>
        <p:spPr/>
        <p:txBody>
          <a:bodyPr/>
          <a:lstStyle/>
          <a:p>
            <a:r>
              <a:rPr lang="pt-BR" dirty="0"/>
              <a:t>CIG </a:t>
            </a:r>
            <a:r>
              <a:rPr lang="pt-BR" dirty="0" err="1"/>
              <a:t>Mappings</a:t>
            </a:r>
            <a:endParaRPr lang="pt-BR" dirty="0"/>
          </a:p>
        </p:txBody>
      </p:sp>
      <p:sp>
        <p:nvSpPr>
          <p:cNvPr id="3" name="TextBox 2">
            <a:extLst>
              <a:ext uri="{FF2B5EF4-FFF2-40B4-BE49-F238E27FC236}">
                <a16:creationId xmlns:a16="http://schemas.microsoft.com/office/drawing/2014/main" id="{FF7F13F0-1256-4F51-AE31-A7AB1CC7B3B2}"/>
              </a:ext>
            </a:extLst>
          </p:cNvPr>
          <p:cNvSpPr txBox="1"/>
          <p:nvPr/>
        </p:nvSpPr>
        <p:spPr>
          <a:xfrm>
            <a:off x="815411" y="1584435"/>
            <a:ext cx="11041168" cy="307776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fontAlgn="base">
              <a:spcBef>
                <a:spcPct val="50000"/>
              </a:spcBef>
              <a:spcAft>
                <a:spcPct val="0"/>
              </a:spcAft>
              <a:buClr>
                <a:srgbClr val="F0AB00"/>
              </a:buClr>
              <a:buSzPct val="80000"/>
            </a:pPr>
            <a:r>
              <a:rPr lang="en-US" sz="2000" dirty="0">
                <a:cs typeface="Arial"/>
              </a:rPr>
              <a:t>There are 3 level of mappings:</a:t>
            </a:r>
          </a:p>
          <a:p>
            <a:pPr fontAlgn="base">
              <a:spcBef>
                <a:spcPct val="50000"/>
              </a:spcBef>
              <a:spcAft>
                <a:spcPct val="0"/>
              </a:spcAft>
              <a:buClr>
                <a:srgbClr val="F0AB00"/>
              </a:buClr>
              <a:buSzPct val="80000"/>
            </a:pPr>
            <a:endParaRPr lang="en-US" sz="2000" dirty="0">
              <a:cs typeface="Arial"/>
            </a:endParaRPr>
          </a:p>
          <a:p>
            <a:pPr marL="342900" indent="-342900" fontAlgn="base">
              <a:spcBef>
                <a:spcPct val="50000"/>
              </a:spcBef>
              <a:spcAft>
                <a:spcPct val="0"/>
              </a:spcAft>
              <a:buClr>
                <a:srgbClr val="F0AB00"/>
              </a:buClr>
              <a:buSzPct val="80000"/>
              <a:buFont typeface="Arial" panose="020B0604020202020204" pitchFamily="34" charset="0"/>
              <a:buChar char="•"/>
            </a:pPr>
            <a:r>
              <a:rPr lang="en-US" sz="2000" dirty="0">
                <a:cs typeface="Arial"/>
              </a:rPr>
              <a:t>Standard Mapping: The mappings that are delivered out of the box. These are the mapping transformation that are delivered for each and every document type available in CIG for all customers.</a:t>
            </a:r>
          </a:p>
          <a:p>
            <a:pPr marL="342900" indent="-342900" fontAlgn="base">
              <a:spcBef>
                <a:spcPct val="50000"/>
              </a:spcBef>
              <a:spcAft>
                <a:spcPct val="0"/>
              </a:spcAft>
              <a:buClr>
                <a:srgbClr val="F0AB00"/>
              </a:buClr>
              <a:buSzPct val="80000"/>
              <a:buFont typeface="Arial" panose="020B0604020202020204" pitchFamily="34" charset="0"/>
              <a:buChar char="•"/>
            </a:pPr>
            <a:r>
              <a:rPr lang="en-US" sz="2000" dirty="0">
                <a:cs typeface="Arial"/>
              </a:rPr>
              <a:t>Manual Extension Mappings: Mappings that are developed by CIG Engineering team under special circumstances.</a:t>
            </a:r>
          </a:p>
          <a:p>
            <a:pPr marL="342900" indent="-342900" fontAlgn="base">
              <a:spcBef>
                <a:spcPct val="50000"/>
              </a:spcBef>
              <a:spcAft>
                <a:spcPct val="0"/>
              </a:spcAft>
              <a:buClr>
                <a:srgbClr val="F0AB00"/>
              </a:buClr>
              <a:buSzPct val="80000"/>
              <a:buFont typeface="Arial" panose="020B0604020202020204" pitchFamily="34" charset="0"/>
              <a:buChar char="•"/>
            </a:pPr>
            <a:r>
              <a:rPr lang="en-US" sz="2000" dirty="0">
                <a:cs typeface="Arial"/>
              </a:rPr>
              <a:t>Custom Mappings: The mappings that are created by customers using the CIG Mapping Tool.</a:t>
            </a:r>
          </a:p>
        </p:txBody>
      </p:sp>
      <p:sp>
        <p:nvSpPr>
          <p:cNvPr id="5" name="Rectangle: Rounded Corners 4">
            <a:extLst>
              <a:ext uri="{FF2B5EF4-FFF2-40B4-BE49-F238E27FC236}">
                <a16:creationId xmlns:a16="http://schemas.microsoft.com/office/drawing/2014/main" id="{606CEA94-7BC0-4E82-A82C-D1BAE5C8A482}"/>
              </a:ext>
            </a:extLst>
          </p:cNvPr>
          <p:cNvSpPr/>
          <p:nvPr/>
        </p:nvSpPr>
        <p:spPr bwMode="gray">
          <a:xfrm>
            <a:off x="4252404" y="5264916"/>
            <a:ext cx="1757779" cy="736847"/>
          </a:xfrm>
          <a:prstGeom prst="roundRect">
            <a:avLst>
              <a:gd name="adj" fmla="val 41968"/>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pt-BR" sz="1800" kern="0" dirty="0">
                <a:ea typeface="Arial Unicode MS" pitchFamily="34" charset="-128"/>
                <a:cs typeface="Arial Unicode MS" pitchFamily="34" charset="-128"/>
              </a:rPr>
              <a:t>Standard </a:t>
            </a:r>
            <a:r>
              <a:rPr lang="pt-BR" sz="1800" kern="0" dirty="0" err="1">
                <a:ea typeface="Arial Unicode MS" pitchFamily="34" charset="-128"/>
                <a:cs typeface="Arial Unicode MS" pitchFamily="34" charset="-128"/>
              </a:rPr>
              <a:t>Mapping</a:t>
            </a:r>
            <a:endParaRPr kumimoji="0" lang="pt-BR"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6" name="Rectangle: Rounded Corners 5">
            <a:extLst>
              <a:ext uri="{FF2B5EF4-FFF2-40B4-BE49-F238E27FC236}">
                <a16:creationId xmlns:a16="http://schemas.microsoft.com/office/drawing/2014/main" id="{E7BD3CD1-4E1E-4CCF-B622-8264F4F14499}"/>
              </a:ext>
            </a:extLst>
          </p:cNvPr>
          <p:cNvSpPr/>
          <p:nvPr/>
        </p:nvSpPr>
        <p:spPr bwMode="gray">
          <a:xfrm>
            <a:off x="6517689" y="5264916"/>
            <a:ext cx="1757779" cy="736847"/>
          </a:xfrm>
          <a:prstGeom prst="roundRect">
            <a:avLst>
              <a:gd name="adj" fmla="val 41968"/>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pt-BR" sz="1800" kern="0" dirty="0">
                <a:ea typeface="Arial Unicode MS" pitchFamily="34" charset="-128"/>
                <a:cs typeface="Arial Unicode MS" pitchFamily="34" charset="-128"/>
              </a:rPr>
              <a:t>Manual </a:t>
            </a:r>
            <a:r>
              <a:rPr lang="pt-BR" sz="1800" kern="0" dirty="0" err="1">
                <a:ea typeface="Arial Unicode MS" pitchFamily="34" charset="-128"/>
                <a:cs typeface="Arial Unicode MS" pitchFamily="34" charset="-128"/>
              </a:rPr>
              <a:t>Extension</a:t>
            </a:r>
            <a:endParaRPr kumimoji="0" lang="pt-BR"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7" name="Rectangle: Rounded Corners 6">
            <a:extLst>
              <a:ext uri="{FF2B5EF4-FFF2-40B4-BE49-F238E27FC236}">
                <a16:creationId xmlns:a16="http://schemas.microsoft.com/office/drawing/2014/main" id="{832CCCAD-3991-4207-9DC3-093CF89F0BA3}"/>
              </a:ext>
            </a:extLst>
          </p:cNvPr>
          <p:cNvSpPr/>
          <p:nvPr/>
        </p:nvSpPr>
        <p:spPr bwMode="gray">
          <a:xfrm>
            <a:off x="8782974" y="5264916"/>
            <a:ext cx="1757779" cy="736847"/>
          </a:xfrm>
          <a:prstGeom prst="roundRect">
            <a:avLst>
              <a:gd name="adj" fmla="val 41968"/>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pt-BR" sz="1800" b="0" i="0" u="none" strike="noStrike" kern="0" cap="none" spc="0" normalizeH="0" baseline="0" noProof="0" dirty="0" err="1">
                <a:ln>
                  <a:noFill/>
                </a:ln>
                <a:effectLst/>
                <a:uLnTx/>
                <a:uFillTx/>
                <a:ea typeface="Arial Unicode MS" pitchFamily="34" charset="-128"/>
                <a:cs typeface="Arial Unicode MS" pitchFamily="34" charset="-128"/>
              </a:rPr>
              <a:t>Custom</a:t>
            </a:r>
            <a:r>
              <a:rPr kumimoji="0" lang="pt-BR" sz="1800" b="0" i="0" u="none" strike="noStrike" kern="0" cap="none" spc="0" normalizeH="0" baseline="0" noProof="0" dirty="0">
                <a:ln>
                  <a:noFill/>
                </a:ln>
                <a:effectLst/>
                <a:uLnTx/>
                <a:uFillTx/>
                <a:ea typeface="Arial Unicode MS" pitchFamily="34" charset="-128"/>
                <a:cs typeface="Arial Unicode MS" pitchFamily="34" charset="-128"/>
              </a:rPr>
              <a:t> </a:t>
            </a:r>
            <a:r>
              <a:rPr kumimoji="0" lang="pt-BR" sz="1800" b="0" i="0" u="none" strike="noStrike" kern="0" cap="none" spc="0" normalizeH="0" baseline="0" noProof="0" dirty="0" err="1">
                <a:ln>
                  <a:noFill/>
                </a:ln>
                <a:effectLst/>
                <a:uLnTx/>
                <a:uFillTx/>
                <a:ea typeface="Arial Unicode MS" pitchFamily="34" charset="-128"/>
                <a:cs typeface="Arial Unicode MS" pitchFamily="34" charset="-128"/>
              </a:rPr>
              <a:t>Mapping</a:t>
            </a:r>
            <a:endParaRPr kumimoji="0" lang="pt-BR" sz="18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8" name="Arrow: Right 7">
            <a:extLst>
              <a:ext uri="{FF2B5EF4-FFF2-40B4-BE49-F238E27FC236}">
                <a16:creationId xmlns:a16="http://schemas.microsoft.com/office/drawing/2014/main" id="{16EC996D-CDFC-4247-A236-232E331AE0D4}"/>
              </a:ext>
            </a:extLst>
          </p:cNvPr>
          <p:cNvSpPr/>
          <p:nvPr/>
        </p:nvSpPr>
        <p:spPr bwMode="gray">
          <a:xfrm>
            <a:off x="6064188" y="5522368"/>
            <a:ext cx="399495" cy="221941"/>
          </a:xfrm>
          <a:prstGeom prst="rightArrow">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pt-BR"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9" name="Arrow: Right 8">
            <a:extLst>
              <a:ext uri="{FF2B5EF4-FFF2-40B4-BE49-F238E27FC236}">
                <a16:creationId xmlns:a16="http://schemas.microsoft.com/office/drawing/2014/main" id="{FC2F890C-4EAA-471C-AB4B-515F733F64FD}"/>
              </a:ext>
            </a:extLst>
          </p:cNvPr>
          <p:cNvSpPr/>
          <p:nvPr/>
        </p:nvSpPr>
        <p:spPr bwMode="gray">
          <a:xfrm>
            <a:off x="8329473" y="5522368"/>
            <a:ext cx="399495" cy="221941"/>
          </a:xfrm>
          <a:prstGeom prst="rightArrow">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pt-BR"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0" name="TextBox 9">
            <a:extLst>
              <a:ext uri="{FF2B5EF4-FFF2-40B4-BE49-F238E27FC236}">
                <a16:creationId xmlns:a16="http://schemas.microsoft.com/office/drawing/2014/main" id="{E36866C3-6A77-4CB2-99F5-4B505274A09A}"/>
              </a:ext>
            </a:extLst>
          </p:cNvPr>
          <p:cNvSpPr txBox="1"/>
          <p:nvPr/>
        </p:nvSpPr>
        <p:spPr>
          <a:xfrm>
            <a:off x="1465908" y="5479449"/>
            <a:ext cx="2315745"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fontAlgn="base">
              <a:spcBef>
                <a:spcPct val="50000"/>
              </a:spcBef>
              <a:spcAft>
                <a:spcPct val="0"/>
              </a:spcAft>
              <a:buClr>
                <a:srgbClr val="F0AB00"/>
              </a:buClr>
              <a:buSzPct val="80000"/>
            </a:pPr>
            <a:r>
              <a:rPr lang="en-US" sz="2000" dirty="0">
                <a:cs typeface="Arial"/>
              </a:rPr>
              <a:t>Priority of execution:</a:t>
            </a:r>
          </a:p>
        </p:txBody>
      </p:sp>
    </p:spTree>
    <p:extLst>
      <p:ext uri="{BB962C8B-B14F-4D97-AF65-F5344CB8AC3E}">
        <p14:creationId xmlns:p14="http://schemas.microsoft.com/office/powerpoint/2010/main" val="484057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3D880-9633-4AA3-B674-9FB1E86F696A}"/>
              </a:ext>
            </a:extLst>
          </p:cNvPr>
          <p:cNvSpPr>
            <a:spLocks noGrp="1"/>
          </p:cNvSpPr>
          <p:nvPr>
            <p:ph type="title"/>
          </p:nvPr>
        </p:nvSpPr>
        <p:spPr>
          <a:xfrm>
            <a:off x="504347" y="1649393"/>
            <a:ext cx="11186476" cy="369332"/>
          </a:xfrm>
        </p:spPr>
        <p:txBody>
          <a:bodyPr/>
          <a:lstStyle/>
          <a:p>
            <a:pPr algn="ctr"/>
            <a:r>
              <a:rPr lang="en-US" dirty="0"/>
              <a:t>Hands-on</a:t>
            </a:r>
          </a:p>
        </p:txBody>
      </p:sp>
      <p:pic>
        <p:nvPicPr>
          <p:cNvPr id="5" name="Picture 4">
            <a:extLst>
              <a:ext uri="{FF2B5EF4-FFF2-40B4-BE49-F238E27FC236}">
                <a16:creationId xmlns:a16="http://schemas.microsoft.com/office/drawing/2014/main" id="{D66DD444-41DF-4D59-A208-32007DCB88DB}"/>
              </a:ext>
            </a:extLst>
          </p:cNvPr>
          <p:cNvPicPr>
            <a:picLocks noChangeAspect="1"/>
          </p:cNvPicPr>
          <p:nvPr/>
        </p:nvPicPr>
        <p:blipFill>
          <a:blip r:embed="rId2"/>
          <a:stretch>
            <a:fillRect/>
          </a:stretch>
        </p:blipFill>
        <p:spPr>
          <a:xfrm>
            <a:off x="4521766" y="2056969"/>
            <a:ext cx="3151638" cy="3151638"/>
          </a:xfrm>
          <a:prstGeom prst="rect">
            <a:avLst/>
          </a:prstGeom>
        </p:spPr>
      </p:pic>
      <p:sp>
        <p:nvSpPr>
          <p:cNvPr id="6" name="Title 2">
            <a:extLst>
              <a:ext uri="{FF2B5EF4-FFF2-40B4-BE49-F238E27FC236}">
                <a16:creationId xmlns:a16="http://schemas.microsoft.com/office/drawing/2014/main" id="{E79FC1E3-789D-49C1-8545-140E2E328C8E}"/>
              </a:ext>
            </a:extLst>
          </p:cNvPr>
          <p:cNvSpPr txBox="1">
            <a:spLocks/>
          </p:cNvSpPr>
          <p:nvPr/>
        </p:nvSpPr>
        <p:spPr bwMode="black">
          <a:xfrm>
            <a:off x="504347" y="5419057"/>
            <a:ext cx="11186476" cy="276999"/>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pPr algn="ctr"/>
            <a:r>
              <a:rPr lang="de-DE" sz="1800" dirty="0">
                <a:ea typeface="+mj-lt"/>
                <a:cs typeface="+mj-lt"/>
              </a:rPr>
              <a:t>Thales : Support Engineer, Cloud Integration</a:t>
            </a:r>
            <a:endParaRPr lang="en-US" sz="1800" dirty="0">
              <a:cs typeface="Arial"/>
            </a:endParaRPr>
          </a:p>
        </p:txBody>
      </p:sp>
    </p:spTree>
    <p:extLst>
      <p:ext uri="{BB962C8B-B14F-4D97-AF65-F5344CB8AC3E}">
        <p14:creationId xmlns:p14="http://schemas.microsoft.com/office/powerpoint/2010/main" val="3595075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98798-992D-414B-9CC8-4FBFE039222A}"/>
              </a:ext>
            </a:extLst>
          </p:cNvPr>
          <p:cNvSpPr>
            <a:spLocks noGrp="1"/>
          </p:cNvSpPr>
          <p:nvPr>
            <p:ph type="title"/>
          </p:nvPr>
        </p:nvSpPr>
        <p:spPr>
          <a:xfrm>
            <a:off x="504001" y="504000"/>
            <a:ext cx="11186476" cy="738664"/>
          </a:xfrm>
        </p:spPr>
        <p:txBody>
          <a:bodyPr/>
          <a:lstStyle/>
          <a:p>
            <a:r>
              <a:rPr lang="en-US" dirty="0">
                <a:cs typeface="Arial"/>
              </a:rPr>
              <a:t>Creating Mappings for Purchase Order</a:t>
            </a:r>
            <a:br>
              <a:rPr lang="en-US" dirty="0">
                <a:cs typeface="Arial"/>
              </a:rPr>
            </a:br>
            <a:endParaRPr lang="pt-BR" dirty="0"/>
          </a:p>
        </p:txBody>
      </p:sp>
      <p:sp>
        <p:nvSpPr>
          <p:cNvPr id="3" name="TextBox 2">
            <a:extLst>
              <a:ext uri="{FF2B5EF4-FFF2-40B4-BE49-F238E27FC236}">
                <a16:creationId xmlns:a16="http://schemas.microsoft.com/office/drawing/2014/main" id="{FF7F13F0-1256-4F51-AE31-A7AB1CC7B3B2}"/>
              </a:ext>
            </a:extLst>
          </p:cNvPr>
          <p:cNvSpPr txBox="1"/>
          <p:nvPr/>
        </p:nvSpPr>
        <p:spPr>
          <a:xfrm>
            <a:off x="815411" y="2974916"/>
            <a:ext cx="11041168" cy="76944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fontAlgn="base">
              <a:spcBef>
                <a:spcPct val="50000"/>
              </a:spcBef>
              <a:spcAft>
                <a:spcPct val="0"/>
              </a:spcAft>
              <a:buClr>
                <a:srgbClr val="F0AB00"/>
              </a:buClr>
              <a:buSzPct val="80000"/>
            </a:pPr>
            <a:r>
              <a:rPr lang="pt-BR" sz="2000" dirty="0" err="1">
                <a:cs typeface="Arial"/>
              </a:rPr>
              <a:t>Map</a:t>
            </a:r>
            <a:r>
              <a:rPr lang="pt-BR" sz="2000" dirty="0">
                <a:cs typeface="Arial"/>
              </a:rPr>
              <a:t> a </a:t>
            </a:r>
            <a:r>
              <a:rPr lang="pt-BR" sz="2000" dirty="0" err="1">
                <a:cs typeface="Arial"/>
              </a:rPr>
              <a:t>field</a:t>
            </a:r>
            <a:r>
              <a:rPr lang="pt-BR" sz="2000" dirty="0">
                <a:cs typeface="Arial"/>
              </a:rPr>
              <a:t> </a:t>
            </a:r>
            <a:r>
              <a:rPr lang="pt-BR" sz="2000" dirty="0" err="1">
                <a:cs typeface="Arial"/>
              </a:rPr>
              <a:t>from</a:t>
            </a:r>
            <a:r>
              <a:rPr lang="pt-BR" sz="2000" dirty="0">
                <a:cs typeface="Arial"/>
              </a:rPr>
              <a:t> </a:t>
            </a:r>
            <a:r>
              <a:rPr lang="pt-BR" sz="2000" dirty="0" err="1">
                <a:cs typeface="Arial"/>
              </a:rPr>
              <a:t>source</a:t>
            </a:r>
            <a:r>
              <a:rPr lang="pt-BR" sz="2000" dirty="0">
                <a:cs typeface="Arial"/>
              </a:rPr>
              <a:t> </a:t>
            </a:r>
            <a:r>
              <a:rPr lang="pt-BR" sz="2000" dirty="0" err="1">
                <a:cs typeface="Arial"/>
              </a:rPr>
              <a:t>to</a:t>
            </a:r>
            <a:r>
              <a:rPr lang="pt-BR" sz="2000" dirty="0">
                <a:cs typeface="Arial"/>
              </a:rPr>
              <a:t> </a:t>
            </a:r>
            <a:r>
              <a:rPr lang="pt-BR" sz="2000" dirty="0" err="1">
                <a:cs typeface="Arial"/>
              </a:rPr>
              <a:t>target</a:t>
            </a:r>
            <a:r>
              <a:rPr lang="pt-BR" sz="2000" dirty="0">
                <a:cs typeface="Arial"/>
              </a:rPr>
              <a:t>.</a:t>
            </a:r>
          </a:p>
          <a:p>
            <a:pPr fontAlgn="base">
              <a:spcBef>
                <a:spcPct val="50000"/>
              </a:spcBef>
              <a:spcAft>
                <a:spcPct val="0"/>
              </a:spcAft>
              <a:buClr>
                <a:srgbClr val="F0AB00"/>
              </a:buClr>
              <a:buSzPct val="80000"/>
            </a:pPr>
            <a:r>
              <a:rPr lang="en-US" sz="2000" dirty="0">
                <a:cs typeface="Arial"/>
              </a:rPr>
              <a:t>Example: Map E1EDK01/BSART to </a:t>
            </a:r>
            <a:r>
              <a:rPr lang="en-US" sz="2000" dirty="0" err="1">
                <a:cs typeface="Arial"/>
              </a:rPr>
              <a:t>OrderRequest</a:t>
            </a:r>
            <a:r>
              <a:rPr lang="en-US" sz="2000" dirty="0">
                <a:cs typeface="Arial"/>
              </a:rPr>
              <a:t>/</a:t>
            </a:r>
            <a:r>
              <a:rPr lang="en-US" sz="2000" dirty="0" err="1">
                <a:cs typeface="Arial"/>
              </a:rPr>
              <a:t>OrderRequestHeader</a:t>
            </a:r>
            <a:r>
              <a:rPr lang="en-US" sz="2000" dirty="0">
                <a:cs typeface="Arial"/>
              </a:rPr>
              <a:t>/Extrinsic</a:t>
            </a:r>
            <a:endParaRPr lang="pt-BR" sz="2000" dirty="0">
              <a:cs typeface="Arial"/>
            </a:endParaRPr>
          </a:p>
        </p:txBody>
      </p:sp>
      <p:sp>
        <p:nvSpPr>
          <p:cNvPr id="12" name="Title 1">
            <a:extLst>
              <a:ext uri="{FF2B5EF4-FFF2-40B4-BE49-F238E27FC236}">
                <a16:creationId xmlns:a16="http://schemas.microsoft.com/office/drawing/2014/main" id="{24461810-3CE7-4185-9DFC-9DB98CB6DF6B}"/>
              </a:ext>
            </a:extLst>
          </p:cNvPr>
          <p:cNvSpPr txBox="1">
            <a:spLocks/>
          </p:cNvSpPr>
          <p:nvPr/>
        </p:nvSpPr>
        <p:spPr bwMode="black">
          <a:xfrm>
            <a:off x="504001" y="4058002"/>
            <a:ext cx="11186476" cy="738664"/>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dirty="0">
                <a:cs typeface="Arial"/>
              </a:rPr>
              <a:t>Constants</a:t>
            </a:r>
            <a:br>
              <a:rPr lang="en-US" dirty="0">
                <a:cs typeface="Arial"/>
              </a:rPr>
            </a:br>
            <a:endParaRPr lang="pt-BR" dirty="0"/>
          </a:p>
        </p:txBody>
      </p:sp>
      <p:sp>
        <p:nvSpPr>
          <p:cNvPr id="13" name="TextBox 12">
            <a:extLst>
              <a:ext uri="{FF2B5EF4-FFF2-40B4-BE49-F238E27FC236}">
                <a16:creationId xmlns:a16="http://schemas.microsoft.com/office/drawing/2014/main" id="{A50FD0E4-17B6-4870-9BB3-A2CB1096BD64}"/>
              </a:ext>
            </a:extLst>
          </p:cNvPr>
          <p:cNvSpPr txBox="1"/>
          <p:nvPr/>
        </p:nvSpPr>
        <p:spPr>
          <a:xfrm>
            <a:off x="815411" y="4688716"/>
            <a:ext cx="11041168" cy="107721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fontAlgn="base">
              <a:spcBef>
                <a:spcPct val="50000"/>
              </a:spcBef>
              <a:spcAft>
                <a:spcPct val="0"/>
              </a:spcAft>
              <a:buClr>
                <a:srgbClr val="F0AB00"/>
              </a:buClr>
              <a:buSzPct val="80000"/>
            </a:pPr>
            <a:r>
              <a:rPr lang="pt-BR" sz="2000" dirty="0" err="1">
                <a:cs typeface="Arial"/>
              </a:rPr>
              <a:t>Add</a:t>
            </a:r>
            <a:r>
              <a:rPr lang="pt-BR" sz="2000" dirty="0">
                <a:cs typeface="Arial"/>
              </a:rPr>
              <a:t> a </a:t>
            </a:r>
            <a:r>
              <a:rPr lang="pt-BR" sz="2000" dirty="0" err="1">
                <a:cs typeface="Arial"/>
              </a:rPr>
              <a:t>static</a:t>
            </a:r>
            <a:r>
              <a:rPr lang="pt-BR" sz="2000" dirty="0">
                <a:cs typeface="Arial"/>
              </a:rPr>
              <a:t> </a:t>
            </a:r>
            <a:r>
              <a:rPr lang="pt-BR" sz="2000" dirty="0" err="1">
                <a:cs typeface="Arial"/>
              </a:rPr>
              <a:t>value</a:t>
            </a:r>
            <a:r>
              <a:rPr lang="pt-BR" sz="2000" dirty="0">
                <a:cs typeface="Arial"/>
              </a:rPr>
              <a:t> </a:t>
            </a:r>
            <a:r>
              <a:rPr lang="pt-BR" sz="2000" dirty="0" err="1">
                <a:cs typeface="Arial"/>
              </a:rPr>
              <a:t>to</a:t>
            </a:r>
            <a:r>
              <a:rPr lang="pt-BR" sz="2000" dirty="0">
                <a:cs typeface="Arial"/>
              </a:rPr>
              <a:t> a </a:t>
            </a:r>
            <a:r>
              <a:rPr lang="pt-BR" sz="2000" dirty="0" err="1">
                <a:cs typeface="Arial"/>
              </a:rPr>
              <a:t>target</a:t>
            </a:r>
            <a:r>
              <a:rPr lang="pt-BR" sz="2000" dirty="0">
                <a:cs typeface="Arial"/>
              </a:rPr>
              <a:t> </a:t>
            </a:r>
            <a:r>
              <a:rPr lang="pt-BR" sz="2000" dirty="0" err="1">
                <a:cs typeface="Arial"/>
              </a:rPr>
              <a:t>field</a:t>
            </a:r>
            <a:r>
              <a:rPr lang="pt-BR" sz="2000" dirty="0">
                <a:cs typeface="Arial"/>
              </a:rPr>
              <a:t>.</a:t>
            </a:r>
          </a:p>
          <a:p>
            <a:pPr fontAlgn="base">
              <a:spcBef>
                <a:spcPct val="50000"/>
              </a:spcBef>
              <a:spcAft>
                <a:spcPct val="0"/>
              </a:spcAft>
              <a:buClr>
                <a:srgbClr val="F0AB00"/>
              </a:buClr>
              <a:buSzPct val="80000"/>
            </a:pPr>
            <a:r>
              <a:rPr lang="en-US" sz="2000" dirty="0">
                <a:cs typeface="Arial"/>
              </a:rPr>
              <a:t>Example: Add a static value “</a:t>
            </a:r>
            <a:r>
              <a:rPr lang="en-US" sz="2000" dirty="0" err="1">
                <a:cs typeface="Arial"/>
              </a:rPr>
              <a:t>DocumentType</a:t>
            </a:r>
            <a:r>
              <a:rPr lang="en-US" sz="2000" dirty="0">
                <a:cs typeface="Arial"/>
              </a:rPr>
              <a:t>” to </a:t>
            </a:r>
            <a:r>
              <a:rPr lang="en-US" sz="2000" dirty="0" err="1">
                <a:cs typeface="Arial"/>
              </a:rPr>
              <a:t>OrderRequest</a:t>
            </a:r>
            <a:r>
              <a:rPr lang="en-US" sz="2000" dirty="0">
                <a:cs typeface="Arial"/>
              </a:rPr>
              <a:t>/</a:t>
            </a:r>
            <a:r>
              <a:rPr lang="en-US" sz="2000" dirty="0" err="1">
                <a:cs typeface="Arial"/>
              </a:rPr>
              <a:t>OrderRequestHeader</a:t>
            </a:r>
            <a:r>
              <a:rPr lang="en-US" sz="2000" dirty="0">
                <a:cs typeface="Arial"/>
              </a:rPr>
              <a:t>/Extrinsic/@name</a:t>
            </a:r>
            <a:endParaRPr lang="pt-BR" sz="2000" dirty="0">
              <a:cs typeface="Arial"/>
            </a:endParaRPr>
          </a:p>
        </p:txBody>
      </p:sp>
      <p:sp>
        <p:nvSpPr>
          <p:cNvPr id="6" name="Title 1">
            <a:extLst>
              <a:ext uri="{FF2B5EF4-FFF2-40B4-BE49-F238E27FC236}">
                <a16:creationId xmlns:a16="http://schemas.microsoft.com/office/drawing/2014/main" id="{DF049B4D-B64D-45C3-96F6-F703C73B6674}"/>
              </a:ext>
            </a:extLst>
          </p:cNvPr>
          <p:cNvSpPr txBox="1">
            <a:spLocks/>
          </p:cNvSpPr>
          <p:nvPr/>
        </p:nvSpPr>
        <p:spPr bwMode="black">
          <a:xfrm>
            <a:off x="504001" y="2374979"/>
            <a:ext cx="11186476" cy="738664"/>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dirty="0">
                <a:cs typeface="Arial"/>
              </a:rPr>
              <a:t>1:1 Mappings</a:t>
            </a:r>
            <a:br>
              <a:rPr lang="en-US" dirty="0">
                <a:cs typeface="Arial"/>
              </a:rPr>
            </a:br>
            <a:endParaRPr lang="pt-BR" dirty="0"/>
          </a:p>
        </p:txBody>
      </p:sp>
      <p:sp>
        <p:nvSpPr>
          <p:cNvPr id="7" name="TextBox 6">
            <a:extLst>
              <a:ext uri="{FF2B5EF4-FFF2-40B4-BE49-F238E27FC236}">
                <a16:creationId xmlns:a16="http://schemas.microsoft.com/office/drawing/2014/main" id="{324731A1-F463-48A3-B93E-0FEF12A81A92}"/>
              </a:ext>
            </a:extLst>
          </p:cNvPr>
          <p:cNvSpPr txBox="1"/>
          <p:nvPr/>
        </p:nvSpPr>
        <p:spPr>
          <a:xfrm>
            <a:off x="815411" y="1136292"/>
            <a:ext cx="1104116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fontAlgn="base">
              <a:spcBef>
                <a:spcPct val="50000"/>
              </a:spcBef>
              <a:spcAft>
                <a:spcPct val="0"/>
              </a:spcAft>
              <a:buClr>
                <a:srgbClr val="F0AB00"/>
              </a:buClr>
              <a:buSzPct val="80000"/>
            </a:pPr>
            <a:r>
              <a:rPr lang="pt-BR" sz="2000" dirty="0">
                <a:cs typeface="Arial"/>
              </a:rPr>
              <a:t>In </a:t>
            </a:r>
            <a:r>
              <a:rPr lang="pt-BR" sz="2000" dirty="0" err="1">
                <a:cs typeface="Arial"/>
              </a:rPr>
              <a:t>this</a:t>
            </a:r>
            <a:r>
              <a:rPr lang="pt-BR" sz="2000" dirty="0">
                <a:cs typeface="Arial"/>
              </a:rPr>
              <a:t> </a:t>
            </a:r>
            <a:r>
              <a:rPr lang="pt-BR" sz="2000" dirty="0" err="1">
                <a:cs typeface="Arial"/>
              </a:rPr>
              <a:t>example</a:t>
            </a:r>
            <a:r>
              <a:rPr lang="pt-BR" sz="2000" dirty="0">
                <a:cs typeface="Arial"/>
              </a:rPr>
              <a:t> </a:t>
            </a:r>
            <a:r>
              <a:rPr lang="pt-BR" sz="2000" dirty="0" err="1">
                <a:cs typeface="Arial"/>
              </a:rPr>
              <a:t>we</a:t>
            </a:r>
            <a:r>
              <a:rPr lang="pt-BR" sz="2000" dirty="0">
                <a:cs typeface="Arial"/>
              </a:rPr>
              <a:t> are </a:t>
            </a:r>
            <a:r>
              <a:rPr lang="pt-BR" sz="2000" dirty="0" err="1">
                <a:cs typeface="Arial"/>
              </a:rPr>
              <a:t>mapping</a:t>
            </a:r>
            <a:r>
              <a:rPr lang="pt-BR" sz="2000" dirty="0">
                <a:cs typeface="Arial"/>
              </a:rPr>
              <a:t> a </a:t>
            </a:r>
            <a:r>
              <a:rPr lang="pt-BR" sz="2000" dirty="0" err="1">
                <a:cs typeface="Arial"/>
              </a:rPr>
              <a:t>Purchase</a:t>
            </a:r>
            <a:r>
              <a:rPr lang="pt-BR" sz="2000" dirty="0">
                <a:cs typeface="Arial"/>
              </a:rPr>
              <a:t> </a:t>
            </a:r>
            <a:r>
              <a:rPr lang="pt-BR" sz="2000" dirty="0" err="1">
                <a:cs typeface="Arial"/>
              </a:rPr>
              <a:t>Order</a:t>
            </a:r>
            <a:r>
              <a:rPr lang="pt-BR" sz="2000" dirty="0">
                <a:cs typeface="Arial"/>
              </a:rPr>
              <a:t> (</a:t>
            </a:r>
            <a:r>
              <a:rPr lang="pt-BR" sz="2000" dirty="0" err="1">
                <a:cs typeface="Arial"/>
              </a:rPr>
              <a:t>OrderRequest</a:t>
            </a:r>
            <a:r>
              <a:rPr lang="pt-BR" sz="2000" dirty="0">
                <a:cs typeface="Arial"/>
              </a:rPr>
              <a:t>) </a:t>
            </a:r>
            <a:r>
              <a:rPr lang="pt-BR" sz="2000" dirty="0" err="1">
                <a:cs typeface="Arial"/>
              </a:rPr>
              <a:t>that</a:t>
            </a:r>
            <a:r>
              <a:rPr lang="pt-BR" sz="2000" dirty="0">
                <a:cs typeface="Arial"/>
              </a:rPr>
              <a:t> </a:t>
            </a:r>
            <a:r>
              <a:rPr lang="pt-BR" sz="2000" dirty="0" err="1">
                <a:cs typeface="Arial"/>
              </a:rPr>
              <a:t>is</a:t>
            </a:r>
            <a:r>
              <a:rPr lang="pt-BR" sz="2000" dirty="0">
                <a:cs typeface="Arial"/>
              </a:rPr>
              <a:t> </a:t>
            </a:r>
            <a:r>
              <a:rPr lang="pt-BR" sz="2000" dirty="0" err="1">
                <a:cs typeface="Arial"/>
              </a:rPr>
              <a:t>created</a:t>
            </a:r>
            <a:r>
              <a:rPr lang="pt-BR" sz="2000" dirty="0">
                <a:cs typeface="Arial"/>
              </a:rPr>
              <a:t> in SAP ERP </a:t>
            </a:r>
            <a:r>
              <a:rPr lang="pt-BR" sz="2000" dirty="0" err="1">
                <a:cs typeface="Arial"/>
              </a:rPr>
              <a:t>and</a:t>
            </a:r>
            <a:r>
              <a:rPr lang="pt-BR" sz="2000" dirty="0">
                <a:cs typeface="Arial"/>
              </a:rPr>
              <a:t> </a:t>
            </a:r>
            <a:r>
              <a:rPr lang="pt-BR" sz="2000" dirty="0" err="1">
                <a:cs typeface="Arial"/>
              </a:rPr>
              <a:t>is</a:t>
            </a:r>
            <a:r>
              <a:rPr lang="pt-BR" sz="2000" dirty="0">
                <a:cs typeface="Arial"/>
              </a:rPr>
              <a:t> </a:t>
            </a:r>
            <a:r>
              <a:rPr lang="pt-BR" sz="2000" dirty="0" err="1">
                <a:cs typeface="Arial"/>
              </a:rPr>
              <a:t>sent</a:t>
            </a:r>
            <a:r>
              <a:rPr lang="pt-BR" sz="2000" dirty="0">
                <a:cs typeface="Arial"/>
              </a:rPr>
              <a:t> </a:t>
            </a:r>
            <a:r>
              <a:rPr lang="pt-BR" sz="2000" dirty="0" err="1">
                <a:cs typeface="Arial"/>
              </a:rPr>
              <a:t>to</a:t>
            </a:r>
            <a:r>
              <a:rPr lang="pt-BR" sz="2000" dirty="0">
                <a:cs typeface="Arial"/>
              </a:rPr>
              <a:t> CIG as </a:t>
            </a:r>
            <a:r>
              <a:rPr lang="pt-BR" sz="2000" dirty="0" err="1">
                <a:cs typeface="Arial"/>
              </a:rPr>
              <a:t>an</a:t>
            </a:r>
            <a:r>
              <a:rPr lang="pt-BR" sz="2000" dirty="0">
                <a:cs typeface="Arial"/>
              </a:rPr>
              <a:t> IDOC </a:t>
            </a:r>
            <a:r>
              <a:rPr lang="pt-BR" sz="2000" dirty="0" err="1">
                <a:cs typeface="Arial"/>
              </a:rPr>
              <a:t>to</a:t>
            </a:r>
            <a:r>
              <a:rPr lang="pt-BR" sz="2000" dirty="0">
                <a:cs typeface="Arial"/>
              </a:rPr>
              <a:t> </a:t>
            </a:r>
            <a:r>
              <a:rPr lang="pt-BR" sz="2000" dirty="0" err="1">
                <a:cs typeface="Arial"/>
              </a:rPr>
              <a:t>be</a:t>
            </a:r>
            <a:r>
              <a:rPr lang="pt-BR" sz="2000" dirty="0">
                <a:cs typeface="Arial"/>
              </a:rPr>
              <a:t> </a:t>
            </a:r>
            <a:r>
              <a:rPr lang="pt-BR" sz="2000" dirty="0" err="1">
                <a:cs typeface="Arial"/>
              </a:rPr>
              <a:t>transformed</a:t>
            </a:r>
            <a:r>
              <a:rPr lang="pt-BR" sz="2000" dirty="0">
                <a:cs typeface="Arial"/>
              </a:rPr>
              <a:t> </a:t>
            </a:r>
            <a:r>
              <a:rPr lang="pt-BR" sz="2000" dirty="0" err="1">
                <a:cs typeface="Arial"/>
              </a:rPr>
              <a:t>to</a:t>
            </a:r>
            <a:r>
              <a:rPr lang="pt-BR" sz="2000" dirty="0">
                <a:cs typeface="Arial"/>
              </a:rPr>
              <a:t> a </a:t>
            </a:r>
            <a:r>
              <a:rPr lang="pt-BR" sz="2000" dirty="0" err="1">
                <a:cs typeface="Arial"/>
              </a:rPr>
              <a:t>cXML</a:t>
            </a:r>
            <a:r>
              <a:rPr lang="pt-BR" sz="2000" dirty="0">
                <a:cs typeface="Arial"/>
              </a:rPr>
              <a:t> </a:t>
            </a:r>
            <a:r>
              <a:rPr lang="pt-BR" sz="2000" dirty="0" err="1">
                <a:cs typeface="Arial"/>
              </a:rPr>
              <a:t>and</a:t>
            </a:r>
            <a:r>
              <a:rPr lang="pt-BR" sz="2000" dirty="0">
                <a:cs typeface="Arial"/>
              </a:rPr>
              <a:t> </a:t>
            </a:r>
            <a:r>
              <a:rPr lang="pt-BR" sz="2000" dirty="0" err="1">
                <a:cs typeface="Arial"/>
              </a:rPr>
              <a:t>sent</a:t>
            </a:r>
            <a:r>
              <a:rPr lang="pt-BR" sz="2000" dirty="0">
                <a:cs typeface="Arial"/>
              </a:rPr>
              <a:t> </a:t>
            </a:r>
            <a:r>
              <a:rPr lang="pt-BR" sz="2000" dirty="0" err="1">
                <a:cs typeface="Arial"/>
              </a:rPr>
              <a:t>to</a:t>
            </a:r>
            <a:r>
              <a:rPr lang="pt-BR" sz="2000" dirty="0">
                <a:cs typeface="Arial"/>
              </a:rPr>
              <a:t> </a:t>
            </a:r>
            <a:r>
              <a:rPr lang="pt-BR" sz="2000" dirty="0" err="1">
                <a:cs typeface="Arial"/>
              </a:rPr>
              <a:t>Ariba</a:t>
            </a:r>
            <a:r>
              <a:rPr lang="pt-BR" sz="2000" dirty="0">
                <a:cs typeface="Arial"/>
              </a:rPr>
              <a:t> Network for </a:t>
            </a:r>
            <a:r>
              <a:rPr lang="pt-BR" sz="2000" dirty="0" err="1">
                <a:cs typeface="Arial"/>
              </a:rPr>
              <a:t>follow</a:t>
            </a:r>
            <a:r>
              <a:rPr lang="pt-BR" sz="2000" dirty="0">
                <a:cs typeface="Arial"/>
              </a:rPr>
              <a:t> </a:t>
            </a:r>
            <a:r>
              <a:rPr lang="pt-BR" sz="2000" dirty="0" err="1">
                <a:cs typeface="Arial"/>
              </a:rPr>
              <a:t>up</a:t>
            </a:r>
            <a:r>
              <a:rPr lang="pt-BR" sz="2000" dirty="0">
                <a:cs typeface="Arial"/>
              </a:rPr>
              <a:t> </a:t>
            </a:r>
            <a:r>
              <a:rPr lang="pt-BR" sz="2000" dirty="0" err="1">
                <a:cs typeface="Arial"/>
              </a:rPr>
              <a:t>activities</a:t>
            </a:r>
            <a:r>
              <a:rPr lang="pt-BR" sz="2000" dirty="0">
                <a:cs typeface="Arial"/>
              </a:rPr>
              <a:t>. </a:t>
            </a:r>
          </a:p>
        </p:txBody>
      </p:sp>
    </p:spTree>
    <p:extLst>
      <p:ext uri="{BB962C8B-B14F-4D97-AF65-F5344CB8AC3E}">
        <p14:creationId xmlns:p14="http://schemas.microsoft.com/office/powerpoint/2010/main" val="3680332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98798-992D-414B-9CC8-4FBFE039222A}"/>
              </a:ext>
            </a:extLst>
          </p:cNvPr>
          <p:cNvSpPr>
            <a:spLocks noGrp="1"/>
          </p:cNvSpPr>
          <p:nvPr>
            <p:ph type="title"/>
          </p:nvPr>
        </p:nvSpPr>
        <p:spPr>
          <a:xfrm>
            <a:off x="504001" y="504000"/>
            <a:ext cx="11186476" cy="738664"/>
          </a:xfrm>
        </p:spPr>
        <p:txBody>
          <a:bodyPr/>
          <a:lstStyle/>
          <a:p>
            <a:r>
              <a:rPr lang="en-US" dirty="0">
                <a:cs typeface="Arial"/>
              </a:rPr>
              <a:t>Source and Target conditions</a:t>
            </a:r>
            <a:br>
              <a:rPr lang="en-US" dirty="0">
                <a:cs typeface="Arial"/>
              </a:rPr>
            </a:br>
            <a:endParaRPr lang="pt-BR" dirty="0"/>
          </a:p>
        </p:txBody>
      </p:sp>
      <p:sp>
        <p:nvSpPr>
          <p:cNvPr id="3" name="TextBox 2">
            <a:extLst>
              <a:ext uri="{FF2B5EF4-FFF2-40B4-BE49-F238E27FC236}">
                <a16:creationId xmlns:a16="http://schemas.microsoft.com/office/drawing/2014/main" id="{FF7F13F0-1256-4F51-AE31-A7AB1CC7B3B2}"/>
              </a:ext>
            </a:extLst>
          </p:cNvPr>
          <p:cNvSpPr txBox="1"/>
          <p:nvPr/>
        </p:nvSpPr>
        <p:spPr>
          <a:xfrm>
            <a:off x="773596" y="1659702"/>
            <a:ext cx="11041168" cy="107721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fontAlgn="base">
              <a:spcBef>
                <a:spcPct val="50000"/>
              </a:spcBef>
              <a:spcAft>
                <a:spcPct val="0"/>
              </a:spcAft>
              <a:buClr>
                <a:srgbClr val="F0AB00"/>
              </a:buClr>
              <a:buSzPct val="80000"/>
            </a:pPr>
            <a:r>
              <a:rPr lang="pt-BR" sz="2000" dirty="0" err="1">
                <a:cs typeface="Arial"/>
              </a:rPr>
              <a:t>Buyers</a:t>
            </a:r>
            <a:r>
              <a:rPr lang="pt-BR" sz="2000" dirty="0">
                <a:cs typeface="Arial"/>
              </a:rPr>
              <a:t> </a:t>
            </a:r>
            <a:r>
              <a:rPr lang="pt-BR" sz="2000" dirty="0" err="1">
                <a:cs typeface="Arial"/>
              </a:rPr>
              <a:t>can</a:t>
            </a:r>
            <a:r>
              <a:rPr lang="pt-BR" sz="2000" dirty="0">
                <a:cs typeface="Arial"/>
              </a:rPr>
              <a:t> </a:t>
            </a:r>
            <a:r>
              <a:rPr lang="pt-BR" sz="2000" dirty="0" err="1">
                <a:cs typeface="Arial"/>
              </a:rPr>
              <a:t>add</a:t>
            </a:r>
            <a:r>
              <a:rPr lang="pt-BR" sz="2000" dirty="0">
                <a:cs typeface="Arial"/>
              </a:rPr>
              <a:t> </a:t>
            </a:r>
            <a:r>
              <a:rPr lang="pt-BR" sz="2000" dirty="0" err="1">
                <a:cs typeface="Arial"/>
              </a:rPr>
              <a:t>conditions</a:t>
            </a:r>
            <a:r>
              <a:rPr lang="pt-BR" sz="2000" dirty="0">
                <a:cs typeface="Arial"/>
              </a:rPr>
              <a:t> for </a:t>
            </a:r>
            <a:r>
              <a:rPr lang="pt-BR" sz="2000" dirty="0" err="1">
                <a:cs typeface="Arial"/>
              </a:rPr>
              <a:t>the</a:t>
            </a:r>
            <a:r>
              <a:rPr lang="pt-BR" sz="2000" dirty="0">
                <a:cs typeface="Arial"/>
              </a:rPr>
              <a:t> </a:t>
            </a:r>
            <a:r>
              <a:rPr lang="pt-BR" sz="2000" dirty="0" err="1">
                <a:cs typeface="Arial"/>
              </a:rPr>
              <a:t>mappings</a:t>
            </a:r>
            <a:r>
              <a:rPr lang="pt-BR" sz="2000" dirty="0">
                <a:cs typeface="Arial"/>
              </a:rPr>
              <a:t> </a:t>
            </a:r>
            <a:r>
              <a:rPr lang="pt-BR" sz="2000" dirty="0" err="1">
                <a:cs typeface="Arial"/>
              </a:rPr>
              <a:t>to</a:t>
            </a:r>
            <a:r>
              <a:rPr lang="pt-BR" sz="2000" dirty="0">
                <a:cs typeface="Arial"/>
              </a:rPr>
              <a:t> </a:t>
            </a:r>
            <a:r>
              <a:rPr lang="pt-BR" sz="2000" dirty="0" err="1">
                <a:cs typeface="Arial"/>
              </a:rPr>
              <a:t>be</a:t>
            </a:r>
            <a:r>
              <a:rPr lang="pt-BR" sz="2000" dirty="0">
                <a:cs typeface="Arial"/>
              </a:rPr>
              <a:t> </a:t>
            </a:r>
            <a:r>
              <a:rPr lang="pt-BR" sz="2000" dirty="0" err="1">
                <a:cs typeface="Arial"/>
              </a:rPr>
              <a:t>considered</a:t>
            </a:r>
            <a:r>
              <a:rPr lang="pt-BR" sz="2000" dirty="0">
                <a:cs typeface="Arial"/>
              </a:rPr>
              <a:t> </a:t>
            </a:r>
            <a:r>
              <a:rPr lang="pt-BR" sz="2000" dirty="0" err="1">
                <a:cs typeface="Arial"/>
              </a:rPr>
              <a:t>or</a:t>
            </a:r>
            <a:r>
              <a:rPr lang="pt-BR" sz="2000" dirty="0">
                <a:cs typeface="Arial"/>
              </a:rPr>
              <a:t> </a:t>
            </a:r>
            <a:r>
              <a:rPr lang="pt-BR" sz="2000" dirty="0" err="1">
                <a:cs typeface="Arial"/>
              </a:rPr>
              <a:t>not</a:t>
            </a:r>
            <a:r>
              <a:rPr lang="pt-BR" sz="2000" dirty="0">
                <a:cs typeface="Arial"/>
              </a:rPr>
              <a:t>. </a:t>
            </a:r>
            <a:r>
              <a:rPr lang="pt-BR" sz="2000" dirty="0" err="1">
                <a:cs typeface="Arial"/>
              </a:rPr>
              <a:t>These</a:t>
            </a:r>
            <a:r>
              <a:rPr lang="pt-BR" sz="2000" dirty="0">
                <a:cs typeface="Arial"/>
              </a:rPr>
              <a:t> </a:t>
            </a:r>
            <a:r>
              <a:rPr lang="pt-BR" sz="2000" dirty="0" err="1">
                <a:cs typeface="Arial"/>
              </a:rPr>
              <a:t>conditions</a:t>
            </a:r>
            <a:r>
              <a:rPr lang="pt-BR" sz="2000" dirty="0">
                <a:cs typeface="Arial"/>
              </a:rPr>
              <a:t> </a:t>
            </a:r>
            <a:r>
              <a:rPr lang="pt-BR" sz="2000" dirty="0" err="1">
                <a:cs typeface="Arial"/>
              </a:rPr>
              <a:t>can</a:t>
            </a:r>
            <a:r>
              <a:rPr lang="pt-BR" sz="2000" dirty="0">
                <a:cs typeface="Arial"/>
              </a:rPr>
              <a:t> </a:t>
            </a:r>
            <a:r>
              <a:rPr lang="pt-BR" sz="2000" dirty="0" err="1">
                <a:cs typeface="Arial"/>
              </a:rPr>
              <a:t>be</a:t>
            </a:r>
            <a:r>
              <a:rPr lang="pt-BR" sz="2000" dirty="0">
                <a:cs typeface="Arial"/>
              </a:rPr>
              <a:t> </a:t>
            </a:r>
            <a:r>
              <a:rPr lang="pt-BR" sz="2000" dirty="0" err="1">
                <a:cs typeface="Arial"/>
              </a:rPr>
              <a:t>applied</a:t>
            </a:r>
            <a:r>
              <a:rPr lang="pt-BR" sz="2000" dirty="0">
                <a:cs typeface="Arial"/>
              </a:rPr>
              <a:t> </a:t>
            </a:r>
            <a:r>
              <a:rPr lang="pt-BR" sz="2000" dirty="0" err="1">
                <a:cs typeface="Arial"/>
              </a:rPr>
              <a:t>both</a:t>
            </a:r>
            <a:r>
              <a:rPr lang="pt-BR" sz="2000" dirty="0">
                <a:cs typeface="Arial"/>
              </a:rPr>
              <a:t> in </a:t>
            </a:r>
            <a:r>
              <a:rPr lang="pt-BR" sz="2000" dirty="0" err="1">
                <a:cs typeface="Arial"/>
              </a:rPr>
              <a:t>Source</a:t>
            </a:r>
            <a:r>
              <a:rPr lang="pt-BR" sz="2000" dirty="0">
                <a:cs typeface="Arial"/>
              </a:rPr>
              <a:t> </a:t>
            </a:r>
            <a:r>
              <a:rPr lang="pt-BR" sz="2000" dirty="0" err="1">
                <a:cs typeface="Arial"/>
              </a:rPr>
              <a:t>and</a:t>
            </a:r>
            <a:r>
              <a:rPr lang="pt-BR" sz="2000" dirty="0">
                <a:cs typeface="Arial"/>
              </a:rPr>
              <a:t> Target </a:t>
            </a:r>
            <a:r>
              <a:rPr lang="pt-BR" sz="2000" dirty="0" err="1">
                <a:cs typeface="Arial"/>
              </a:rPr>
              <a:t>structures</a:t>
            </a:r>
            <a:r>
              <a:rPr lang="pt-BR" sz="2000" dirty="0">
                <a:cs typeface="Arial"/>
              </a:rPr>
              <a:t>.</a:t>
            </a:r>
          </a:p>
          <a:p>
            <a:pPr fontAlgn="base">
              <a:spcBef>
                <a:spcPct val="50000"/>
              </a:spcBef>
              <a:spcAft>
                <a:spcPct val="0"/>
              </a:spcAft>
              <a:buClr>
                <a:srgbClr val="F0AB00"/>
              </a:buClr>
              <a:buSzPct val="80000"/>
            </a:pPr>
            <a:r>
              <a:rPr lang="pt-BR" sz="2000" dirty="0" err="1">
                <a:cs typeface="Arial"/>
              </a:rPr>
              <a:t>Example</a:t>
            </a:r>
            <a:r>
              <a:rPr lang="pt-BR" sz="2000" dirty="0">
                <a:cs typeface="Arial"/>
              </a:rPr>
              <a:t>: </a:t>
            </a:r>
            <a:r>
              <a:rPr lang="pt-BR" sz="2000" dirty="0" err="1">
                <a:cs typeface="Arial"/>
              </a:rPr>
              <a:t>If</a:t>
            </a:r>
            <a:r>
              <a:rPr lang="pt-BR" sz="2000" dirty="0">
                <a:cs typeface="Arial"/>
              </a:rPr>
              <a:t> E1EDK02/QUALF = 012, </a:t>
            </a:r>
            <a:r>
              <a:rPr lang="pt-BR" sz="2000" dirty="0" err="1">
                <a:cs typeface="Arial"/>
              </a:rPr>
              <a:t>map</a:t>
            </a:r>
            <a:r>
              <a:rPr lang="pt-BR" sz="2000" dirty="0">
                <a:cs typeface="Arial"/>
              </a:rPr>
              <a:t> BELNR </a:t>
            </a:r>
            <a:r>
              <a:rPr lang="pt-BR" sz="2000" dirty="0" err="1">
                <a:cs typeface="Arial"/>
              </a:rPr>
              <a:t>to</a:t>
            </a:r>
            <a:r>
              <a:rPr lang="pt-BR" sz="2000" dirty="0">
                <a:cs typeface="Arial"/>
              </a:rPr>
              <a:t> </a:t>
            </a:r>
            <a:r>
              <a:rPr lang="pt-BR" sz="2000" dirty="0" err="1">
                <a:cs typeface="Arial"/>
              </a:rPr>
              <a:t>OrderRequestHeader</a:t>
            </a:r>
            <a:r>
              <a:rPr lang="pt-BR" sz="2000" dirty="0">
                <a:cs typeface="Arial"/>
              </a:rPr>
              <a:t>/@</a:t>
            </a:r>
            <a:r>
              <a:rPr lang="pt-BR" sz="2000" dirty="0" err="1">
                <a:cs typeface="Arial"/>
              </a:rPr>
              <a:t>parentAgreementID</a:t>
            </a:r>
            <a:endParaRPr lang="pt-BR" sz="2000" dirty="0">
              <a:cs typeface="Arial"/>
            </a:endParaRPr>
          </a:p>
        </p:txBody>
      </p:sp>
      <p:pic>
        <p:nvPicPr>
          <p:cNvPr id="4" name="Picture 3">
            <a:extLst>
              <a:ext uri="{FF2B5EF4-FFF2-40B4-BE49-F238E27FC236}">
                <a16:creationId xmlns:a16="http://schemas.microsoft.com/office/drawing/2014/main" id="{8FF53E3D-B348-4271-AEB2-F2A92FD6A81F}"/>
              </a:ext>
            </a:extLst>
          </p:cNvPr>
          <p:cNvPicPr>
            <a:picLocks noChangeAspect="1"/>
          </p:cNvPicPr>
          <p:nvPr/>
        </p:nvPicPr>
        <p:blipFill>
          <a:blip r:embed="rId2"/>
          <a:stretch>
            <a:fillRect/>
          </a:stretch>
        </p:blipFill>
        <p:spPr>
          <a:xfrm>
            <a:off x="504001" y="3718316"/>
            <a:ext cx="6630381" cy="1958275"/>
          </a:xfrm>
          <a:prstGeom prst="rect">
            <a:avLst/>
          </a:prstGeom>
        </p:spPr>
      </p:pic>
      <p:pic>
        <p:nvPicPr>
          <p:cNvPr id="5" name="Picture 4">
            <a:extLst>
              <a:ext uri="{FF2B5EF4-FFF2-40B4-BE49-F238E27FC236}">
                <a16:creationId xmlns:a16="http://schemas.microsoft.com/office/drawing/2014/main" id="{8D97EDD2-F6BC-4370-B82A-6FEC2EBE1159}"/>
              </a:ext>
            </a:extLst>
          </p:cNvPr>
          <p:cNvPicPr>
            <a:picLocks noChangeAspect="1"/>
          </p:cNvPicPr>
          <p:nvPr/>
        </p:nvPicPr>
        <p:blipFill>
          <a:blip r:embed="rId3"/>
          <a:stretch>
            <a:fillRect/>
          </a:stretch>
        </p:blipFill>
        <p:spPr>
          <a:xfrm>
            <a:off x="7811050" y="2925294"/>
            <a:ext cx="3879427" cy="3715666"/>
          </a:xfrm>
          <a:prstGeom prst="rect">
            <a:avLst/>
          </a:prstGeom>
        </p:spPr>
      </p:pic>
      <p:sp>
        <p:nvSpPr>
          <p:cNvPr id="6" name="Arrow: Right 5">
            <a:extLst>
              <a:ext uri="{FF2B5EF4-FFF2-40B4-BE49-F238E27FC236}">
                <a16:creationId xmlns:a16="http://schemas.microsoft.com/office/drawing/2014/main" id="{35522816-8EBB-4AAC-BD41-25738115F152}"/>
              </a:ext>
            </a:extLst>
          </p:cNvPr>
          <p:cNvSpPr/>
          <p:nvPr/>
        </p:nvSpPr>
        <p:spPr bwMode="gray">
          <a:xfrm>
            <a:off x="7280233" y="4568678"/>
            <a:ext cx="384965" cy="214449"/>
          </a:xfrm>
          <a:prstGeom prst="rightArrow">
            <a:avLst/>
          </a:prstGeom>
          <a:no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pt-BR" sz="18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1954250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81B06-4DEB-4B9E-BF5A-500598B0FE36}"/>
              </a:ext>
            </a:extLst>
          </p:cNvPr>
          <p:cNvSpPr>
            <a:spLocks noGrp="1"/>
          </p:cNvSpPr>
          <p:nvPr>
            <p:ph type="title"/>
          </p:nvPr>
        </p:nvSpPr>
        <p:spPr/>
        <p:txBody>
          <a:bodyPr/>
          <a:lstStyle/>
          <a:p>
            <a:r>
              <a:rPr lang="pt-BR" dirty="0" err="1"/>
              <a:t>Custom</a:t>
            </a:r>
            <a:r>
              <a:rPr lang="pt-BR" dirty="0"/>
              <a:t> </a:t>
            </a:r>
            <a:r>
              <a:rPr lang="pt-BR" dirty="0" err="1"/>
              <a:t>Fields</a:t>
            </a:r>
            <a:r>
              <a:rPr lang="pt-BR" dirty="0"/>
              <a:t> </a:t>
            </a:r>
            <a:r>
              <a:rPr lang="pt-BR" dirty="0" err="1"/>
              <a:t>and</a:t>
            </a:r>
            <a:r>
              <a:rPr lang="pt-BR" dirty="0"/>
              <a:t> </a:t>
            </a:r>
            <a:r>
              <a:rPr lang="pt-BR" dirty="0" err="1"/>
              <a:t>custom</a:t>
            </a:r>
            <a:r>
              <a:rPr lang="pt-BR" dirty="0"/>
              <a:t> </a:t>
            </a:r>
            <a:r>
              <a:rPr lang="pt-BR" dirty="0" err="1"/>
              <a:t>types</a:t>
            </a:r>
            <a:endParaRPr lang="pt-BR" dirty="0"/>
          </a:p>
        </p:txBody>
      </p:sp>
      <p:sp>
        <p:nvSpPr>
          <p:cNvPr id="3" name="TextBox 2">
            <a:extLst>
              <a:ext uri="{FF2B5EF4-FFF2-40B4-BE49-F238E27FC236}">
                <a16:creationId xmlns:a16="http://schemas.microsoft.com/office/drawing/2014/main" id="{3E6B504D-4E31-4507-A0BA-58AC43F53C38}"/>
              </a:ext>
            </a:extLst>
          </p:cNvPr>
          <p:cNvSpPr txBox="1"/>
          <p:nvPr/>
        </p:nvSpPr>
        <p:spPr>
          <a:xfrm>
            <a:off x="746963" y="1073776"/>
            <a:ext cx="11041168" cy="184665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fontAlgn="base">
              <a:spcBef>
                <a:spcPct val="50000"/>
              </a:spcBef>
              <a:spcAft>
                <a:spcPct val="0"/>
              </a:spcAft>
              <a:buClr>
                <a:srgbClr val="F0AB00"/>
              </a:buClr>
              <a:buSzPct val="80000"/>
            </a:pPr>
            <a:r>
              <a:rPr lang="pt-BR" sz="2000" dirty="0" err="1">
                <a:cs typeface="Arial"/>
              </a:rPr>
              <a:t>There</a:t>
            </a:r>
            <a:r>
              <a:rPr lang="pt-BR" sz="2000" dirty="0">
                <a:cs typeface="Arial"/>
              </a:rPr>
              <a:t> are standard OOTB </a:t>
            </a:r>
            <a:r>
              <a:rPr lang="pt-BR" sz="2000" dirty="0" err="1">
                <a:cs typeface="Arial"/>
              </a:rPr>
              <a:t>fields</a:t>
            </a:r>
            <a:r>
              <a:rPr lang="pt-BR" sz="2000" dirty="0">
                <a:cs typeface="Arial"/>
              </a:rPr>
              <a:t> in </a:t>
            </a:r>
            <a:r>
              <a:rPr lang="pt-BR" sz="2000" dirty="0" err="1">
                <a:cs typeface="Arial"/>
              </a:rPr>
              <a:t>the</a:t>
            </a:r>
            <a:r>
              <a:rPr lang="pt-BR" sz="2000" dirty="0">
                <a:cs typeface="Arial"/>
              </a:rPr>
              <a:t> CIG </a:t>
            </a:r>
            <a:r>
              <a:rPr lang="pt-BR" sz="2000" dirty="0" err="1">
                <a:cs typeface="Arial"/>
              </a:rPr>
              <a:t>mapping</a:t>
            </a:r>
            <a:r>
              <a:rPr lang="pt-BR" sz="2000" dirty="0">
                <a:cs typeface="Arial"/>
              </a:rPr>
              <a:t> </a:t>
            </a:r>
            <a:r>
              <a:rPr lang="pt-BR" sz="2000" dirty="0" err="1">
                <a:cs typeface="Arial"/>
              </a:rPr>
              <a:t>schema</a:t>
            </a:r>
            <a:r>
              <a:rPr lang="pt-BR" sz="2000" dirty="0">
                <a:cs typeface="Arial"/>
              </a:rPr>
              <a:t> </a:t>
            </a:r>
            <a:r>
              <a:rPr lang="pt-BR" sz="2000" dirty="0" err="1">
                <a:cs typeface="Arial"/>
              </a:rPr>
              <a:t>that</a:t>
            </a:r>
            <a:r>
              <a:rPr lang="pt-BR" sz="2000" dirty="0">
                <a:cs typeface="Arial"/>
              </a:rPr>
              <a:t> </a:t>
            </a:r>
            <a:r>
              <a:rPr lang="pt-BR" sz="2000" dirty="0" err="1">
                <a:cs typeface="Arial"/>
              </a:rPr>
              <a:t>we</a:t>
            </a:r>
            <a:r>
              <a:rPr lang="pt-BR" sz="2000" dirty="0">
                <a:cs typeface="Arial"/>
              </a:rPr>
              <a:t> </a:t>
            </a:r>
            <a:r>
              <a:rPr lang="pt-BR" sz="2000" dirty="0" err="1">
                <a:cs typeface="Arial"/>
              </a:rPr>
              <a:t>can</a:t>
            </a:r>
            <a:r>
              <a:rPr lang="pt-BR" sz="2000" dirty="0">
                <a:cs typeface="Arial"/>
              </a:rPr>
              <a:t> </a:t>
            </a:r>
            <a:r>
              <a:rPr lang="pt-BR" sz="2000" dirty="0" err="1">
                <a:cs typeface="Arial"/>
              </a:rPr>
              <a:t>see</a:t>
            </a:r>
            <a:r>
              <a:rPr lang="pt-BR" sz="2000" dirty="0">
                <a:cs typeface="Arial"/>
              </a:rPr>
              <a:t> </a:t>
            </a:r>
            <a:r>
              <a:rPr lang="pt-BR" sz="2000" dirty="0" err="1">
                <a:cs typeface="Arial"/>
              </a:rPr>
              <a:t>and</a:t>
            </a:r>
            <a:r>
              <a:rPr lang="pt-BR" sz="2000" dirty="0">
                <a:cs typeface="Arial"/>
              </a:rPr>
              <a:t> </a:t>
            </a:r>
            <a:r>
              <a:rPr lang="pt-BR" sz="2000" dirty="0" err="1">
                <a:cs typeface="Arial"/>
              </a:rPr>
              <a:t>map</a:t>
            </a:r>
            <a:r>
              <a:rPr lang="pt-BR" sz="2000" dirty="0">
                <a:cs typeface="Arial"/>
              </a:rPr>
              <a:t> </a:t>
            </a:r>
            <a:r>
              <a:rPr lang="pt-BR" sz="2000" dirty="0" err="1">
                <a:cs typeface="Arial"/>
              </a:rPr>
              <a:t>through</a:t>
            </a:r>
            <a:r>
              <a:rPr lang="pt-BR" sz="2000" dirty="0">
                <a:cs typeface="Arial"/>
              </a:rPr>
              <a:t> </a:t>
            </a:r>
            <a:r>
              <a:rPr lang="pt-BR" sz="2000" dirty="0" err="1">
                <a:cs typeface="Arial"/>
              </a:rPr>
              <a:t>the</a:t>
            </a:r>
            <a:r>
              <a:rPr lang="pt-BR" sz="2000" dirty="0">
                <a:cs typeface="Arial"/>
              </a:rPr>
              <a:t> </a:t>
            </a:r>
            <a:r>
              <a:rPr lang="pt-BR" sz="2000" dirty="0" err="1">
                <a:cs typeface="Arial"/>
              </a:rPr>
              <a:t>mapping</a:t>
            </a:r>
            <a:r>
              <a:rPr lang="pt-BR" sz="2000" dirty="0">
                <a:cs typeface="Arial"/>
              </a:rPr>
              <a:t> tool </a:t>
            </a:r>
            <a:r>
              <a:rPr lang="pt-BR" sz="2000" dirty="0" err="1">
                <a:cs typeface="Arial"/>
              </a:rPr>
              <a:t>and</a:t>
            </a:r>
            <a:r>
              <a:rPr lang="pt-BR" sz="2000" dirty="0">
                <a:cs typeface="Arial"/>
              </a:rPr>
              <a:t> </a:t>
            </a:r>
            <a:r>
              <a:rPr lang="pt-BR" sz="2000" dirty="0" err="1">
                <a:cs typeface="Arial"/>
              </a:rPr>
              <a:t>there</a:t>
            </a:r>
            <a:r>
              <a:rPr lang="pt-BR" sz="2000" dirty="0">
                <a:cs typeface="Arial"/>
              </a:rPr>
              <a:t> are </a:t>
            </a:r>
            <a:r>
              <a:rPr lang="pt-BR" sz="2000" dirty="0" err="1">
                <a:cs typeface="Arial"/>
              </a:rPr>
              <a:t>fields</a:t>
            </a:r>
            <a:r>
              <a:rPr lang="pt-BR" sz="2000" dirty="0">
                <a:cs typeface="Arial"/>
              </a:rPr>
              <a:t> </a:t>
            </a:r>
            <a:r>
              <a:rPr lang="pt-BR" sz="2000" dirty="0" err="1">
                <a:cs typeface="Arial"/>
              </a:rPr>
              <a:t>that</a:t>
            </a:r>
            <a:r>
              <a:rPr lang="pt-BR" sz="2000" dirty="0">
                <a:cs typeface="Arial"/>
              </a:rPr>
              <a:t> are </a:t>
            </a:r>
            <a:r>
              <a:rPr lang="pt-BR" sz="2000" dirty="0" err="1">
                <a:cs typeface="Arial"/>
              </a:rPr>
              <a:t>not</a:t>
            </a:r>
            <a:r>
              <a:rPr lang="pt-BR" sz="2000" dirty="0">
                <a:cs typeface="Arial"/>
              </a:rPr>
              <a:t> </a:t>
            </a:r>
            <a:r>
              <a:rPr lang="pt-BR" sz="2000" dirty="0" err="1">
                <a:cs typeface="Arial"/>
              </a:rPr>
              <a:t>available</a:t>
            </a:r>
            <a:r>
              <a:rPr lang="pt-BR" sz="2000" dirty="0">
                <a:cs typeface="Arial"/>
              </a:rPr>
              <a:t> in </a:t>
            </a:r>
            <a:r>
              <a:rPr lang="pt-BR" sz="2000" dirty="0" err="1">
                <a:cs typeface="Arial"/>
              </a:rPr>
              <a:t>the</a:t>
            </a:r>
            <a:r>
              <a:rPr lang="pt-BR" sz="2000" dirty="0">
                <a:cs typeface="Arial"/>
              </a:rPr>
              <a:t> </a:t>
            </a:r>
            <a:r>
              <a:rPr lang="pt-BR" sz="2000" dirty="0" err="1">
                <a:cs typeface="Arial"/>
              </a:rPr>
              <a:t>schema</a:t>
            </a:r>
            <a:r>
              <a:rPr lang="pt-BR" sz="2000" dirty="0">
                <a:cs typeface="Arial"/>
              </a:rPr>
              <a:t>, </a:t>
            </a:r>
            <a:r>
              <a:rPr lang="pt-BR" sz="2000" dirty="0" err="1">
                <a:cs typeface="Arial"/>
              </a:rPr>
              <a:t>like</a:t>
            </a:r>
            <a:r>
              <a:rPr lang="pt-BR" sz="2000" dirty="0">
                <a:cs typeface="Arial"/>
              </a:rPr>
              <a:t> </a:t>
            </a:r>
            <a:r>
              <a:rPr lang="pt-BR" sz="2000" dirty="0" err="1">
                <a:cs typeface="Arial"/>
              </a:rPr>
              <a:t>below</a:t>
            </a:r>
            <a:r>
              <a:rPr lang="pt-BR" sz="2000" dirty="0">
                <a:cs typeface="Arial"/>
              </a:rPr>
              <a:t>:</a:t>
            </a: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err="1">
                <a:cs typeface="Arial"/>
              </a:rPr>
              <a:t>Custom</a:t>
            </a:r>
            <a:r>
              <a:rPr lang="pt-BR" sz="2000" dirty="0">
                <a:cs typeface="Arial"/>
              </a:rPr>
              <a:t> </a:t>
            </a:r>
            <a:r>
              <a:rPr lang="pt-BR" sz="2000" dirty="0" err="1">
                <a:cs typeface="Arial"/>
              </a:rPr>
              <a:t>fields</a:t>
            </a:r>
            <a:r>
              <a:rPr lang="pt-BR" sz="2000" dirty="0">
                <a:cs typeface="Arial"/>
              </a:rPr>
              <a:t> </a:t>
            </a:r>
            <a:r>
              <a:rPr lang="pt-BR" sz="2000" dirty="0" err="1">
                <a:cs typeface="Arial"/>
              </a:rPr>
              <a:t>that</a:t>
            </a:r>
            <a:r>
              <a:rPr lang="pt-BR" sz="2000" dirty="0">
                <a:cs typeface="Arial"/>
              </a:rPr>
              <a:t> </a:t>
            </a:r>
            <a:r>
              <a:rPr lang="pt-BR" sz="2000" dirty="0" err="1">
                <a:cs typeface="Arial"/>
              </a:rPr>
              <a:t>buyer</a:t>
            </a:r>
            <a:r>
              <a:rPr lang="pt-BR" sz="2000" dirty="0">
                <a:cs typeface="Arial"/>
              </a:rPr>
              <a:t> </a:t>
            </a:r>
            <a:r>
              <a:rPr lang="pt-BR" sz="2000" dirty="0" err="1">
                <a:cs typeface="Arial"/>
              </a:rPr>
              <a:t>created</a:t>
            </a:r>
            <a:r>
              <a:rPr lang="pt-BR" sz="2000" dirty="0">
                <a:cs typeface="Arial"/>
              </a:rPr>
              <a:t> </a:t>
            </a:r>
            <a:r>
              <a:rPr lang="pt-BR" sz="2000" dirty="0" err="1">
                <a:cs typeface="Arial"/>
              </a:rPr>
              <a:t>from</a:t>
            </a:r>
            <a:r>
              <a:rPr lang="pt-BR" sz="2000" dirty="0">
                <a:cs typeface="Arial"/>
              </a:rPr>
              <a:t> </a:t>
            </a:r>
            <a:r>
              <a:rPr lang="pt-BR" sz="2000" dirty="0" err="1">
                <a:cs typeface="Arial"/>
              </a:rPr>
              <a:t>scratch</a:t>
            </a:r>
            <a:r>
              <a:rPr lang="pt-BR" sz="2000" dirty="0">
                <a:cs typeface="Arial"/>
              </a:rPr>
              <a:t> in </a:t>
            </a:r>
            <a:r>
              <a:rPr lang="pt-BR" sz="2000" dirty="0" err="1">
                <a:cs typeface="Arial"/>
              </a:rPr>
              <a:t>Ariba</a:t>
            </a:r>
            <a:r>
              <a:rPr lang="pt-BR" sz="2000" dirty="0">
                <a:cs typeface="Arial"/>
              </a:rPr>
              <a:t> </a:t>
            </a:r>
            <a:r>
              <a:rPr lang="pt-BR" sz="2000" dirty="0" err="1">
                <a:cs typeface="Arial"/>
              </a:rPr>
              <a:t>Procurement</a:t>
            </a:r>
            <a:r>
              <a:rPr lang="pt-BR" sz="2000" dirty="0">
                <a:cs typeface="Arial"/>
              </a:rPr>
              <a:t>.</a:t>
            </a:r>
          </a:p>
          <a:p>
            <a:pPr marL="342900" indent="-342900" fontAlgn="base">
              <a:spcBef>
                <a:spcPct val="50000"/>
              </a:spcBef>
              <a:spcAft>
                <a:spcPct val="0"/>
              </a:spcAft>
              <a:buClr>
                <a:srgbClr val="F0AB00"/>
              </a:buClr>
              <a:buSzPct val="80000"/>
              <a:buFont typeface="Arial" panose="020B0604020202020204" pitchFamily="34" charset="0"/>
              <a:buChar char="•"/>
            </a:pPr>
            <a:r>
              <a:rPr lang="pt-BR" sz="2000" dirty="0">
                <a:cs typeface="Arial"/>
              </a:rPr>
              <a:t>Standard </a:t>
            </a:r>
            <a:r>
              <a:rPr lang="pt-BR" sz="2000" dirty="0" err="1">
                <a:cs typeface="Arial"/>
              </a:rPr>
              <a:t>fields</a:t>
            </a:r>
            <a:r>
              <a:rPr lang="pt-BR" sz="2000" dirty="0">
                <a:cs typeface="Arial"/>
              </a:rPr>
              <a:t> </a:t>
            </a:r>
            <a:r>
              <a:rPr lang="pt-BR" sz="2000" dirty="0" err="1">
                <a:cs typeface="Arial"/>
              </a:rPr>
              <a:t>that</a:t>
            </a:r>
            <a:r>
              <a:rPr lang="pt-BR" sz="2000" dirty="0">
                <a:cs typeface="Arial"/>
              </a:rPr>
              <a:t> are </a:t>
            </a:r>
            <a:r>
              <a:rPr lang="pt-BR" sz="2000" dirty="0" err="1">
                <a:cs typeface="Arial"/>
              </a:rPr>
              <a:t>available</a:t>
            </a:r>
            <a:r>
              <a:rPr lang="pt-BR" sz="2000" dirty="0">
                <a:cs typeface="Arial"/>
              </a:rPr>
              <a:t> in </a:t>
            </a:r>
            <a:r>
              <a:rPr lang="pt-BR" sz="2000" dirty="0" err="1">
                <a:cs typeface="Arial"/>
              </a:rPr>
              <a:t>Ariba</a:t>
            </a:r>
            <a:r>
              <a:rPr lang="pt-BR" sz="2000" dirty="0">
                <a:cs typeface="Arial"/>
              </a:rPr>
              <a:t> </a:t>
            </a:r>
            <a:r>
              <a:rPr lang="pt-BR" sz="2000" dirty="0" err="1">
                <a:cs typeface="Arial"/>
              </a:rPr>
              <a:t>Procurement</a:t>
            </a:r>
            <a:r>
              <a:rPr lang="pt-BR" sz="2000" dirty="0">
                <a:cs typeface="Arial"/>
              </a:rPr>
              <a:t> </a:t>
            </a:r>
            <a:r>
              <a:rPr lang="pt-BR" sz="2000" dirty="0" err="1">
                <a:cs typeface="Arial"/>
              </a:rPr>
              <a:t>but</a:t>
            </a:r>
            <a:r>
              <a:rPr lang="pt-BR" sz="2000" dirty="0">
                <a:cs typeface="Arial"/>
              </a:rPr>
              <a:t> are </a:t>
            </a:r>
            <a:r>
              <a:rPr lang="pt-BR" sz="2000" dirty="0" err="1">
                <a:cs typeface="Arial"/>
              </a:rPr>
              <a:t>not</a:t>
            </a:r>
            <a:r>
              <a:rPr lang="pt-BR" sz="2000" dirty="0">
                <a:cs typeface="Arial"/>
              </a:rPr>
              <a:t> </a:t>
            </a:r>
            <a:r>
              <a:rPr lang="pt-BR" sz="2000" dirty="0" err="1">
                <a:cs typeface="Arial"/>
              </a:rPr>
              <a:t>externalized</a:t>
            </a:r>
            <a:r>
              <a:rPr lang="pt-BR" sz="2000" dirty="0">
                <a:cs typeface="Arial"/>
              </a:rPr>
              <a:t> in </a:t>
            </a:r>
            <a:r>
              <a:rPr lang="pt-BR" sz="2000" dirty="0" err="1">
                <a:cs typeface="Arial"/>
              </a:rPr>
              <a:t>the</a:t>
            </a:r>
            <a:r>
              <a:rPr lang="pt-BR" sz="2000" dirty="0">
                <a:cs typeface="Arial"/>
              </a:rPr>
              <a:t> </a:t>
            </a:r>
            <a:r>
              <a:rPr lang="pt-BR" sz="2000" dirty="0" err="1">
                <a:cs typeface="Arial"/>
              </a:rPr>
              <a:t>cXML</a:t>
            </a:r>
            <a:r>
              <a:rPr lang="pt-BR" sz="2000" dirty="0">
                <a:cs typeface="Arial"/>
              </a:rPr>
              <a:t> </a:t>
            </a:r>
            <a:r>
              <a:rPr lang="pt-BR" sz="2000" dirty="0" err="1">
                <a:cs typeface="Arial"/>
              </a:rPr>
              <a:t>by</a:t>
            </a:r>
            <a:r>
              <a:rPr lang="pt-BR" sz="2000" dirty="0">
                <a:cs typeface="Arial"/>
              </a:rPr>
              <a:t> default </a:t>
            </a:r>
            <a:r>
              <a:rPr lang="pt-BR" sz="2000" dirty="0" err="1">
                <a:cs typeface="Arial"/>
              </a:rPr>
              <a:t>or</a:t>
            </a:r>
            <a:r>
              <a:rPr lang="pt-BR" sz="2000" dirty="0">
                <a:cs typeface="Arial"/>
              </a:rPr>
              <a:t> </a:t>
            </a:r>
            <a:r>
              <a:rPr lang="pt-BR" sz="2000" dirty="0" err="1">
                <a:cs typeface="Arial"/>
              </a:rPr>
              <a:t>that</a:t>
            </a:r>
            <a:r>
              <a:rPr lang="pt-BR" sz="2000" dirty="0">
                <a:cs typeface="Arial"/>
              </a:rPr>
              <a:t> are </a:t>
            </a:r>
            <a:r>
              <a:rPr lang="pt-BR" sz="2000" dirty="0" err="1">
                <a:cs typeface="Arial"/>
              </a:rPr>
              <a:t>not</a:t>
            </a:r>
            <a:r>
              <a:rPr lang="pt-BR" sz="2000" dirty="0">
                <a:cs typeface="Arial"/>
              </a:rPr>
              <a:t> </a:t>
            </a:r>
            <a:r>
              <a:rPr lang="pt-BR" sz="2000" dirty="0" err="1">
                <a:cs typeface="Arial"/>
              </a:rPr>
              <a:t>available</a:t>
            </a:r>
            <a:r>
              <a:rPr lang="pt-BR" sz="2000" dirty="0">
                <a:cs typeface="Arial"/>
              </a:rPr>
              <a:t> in </a:t>
            </a:r>
            <a:r>
              <a:rPr lang="pt-BR" sz="2000" dirty="0" err="1">
                <a:cs typeface="Arial"/>
              </a:rPr>
              <a:t>the</a:t>
            </a:r>
            <a:r>
              <a:rPr lang="pt-BR" sz="2000" dirty="0">
                <a:cs typeface="Arial"/>
              </a:rPr>
              <a:t> CIG </a:t>
            </a:r>
            <a:r>
              <a:rPr lang="pt-BR" sz="2000" dirty="0" err="1">
                <a:cs typeface="Arial"/>
              </a:rPr>
              <a:t>mapping</a:t>
            </a:r>
            <a:r>
              <a:rPr lang="pt-BR" sz="2000" dirty="0">
                <a:cs typeface="Arial"/>
              </a:rPr>
              <a:t> tool </a:t>
            </a:r>
            <a:r>
              <a:rPr lang="pt-BR" sz="2000" dirty="0" err="1">
                <a:cs typeface="Arial"/>
              </a:rPr>
              <a:t>schema</a:t>
            </a:r>
            <a:r>
              <a:rPr lang="pt-BR" sz="2000" dirty="0">
                <a:cs typeface="Arial"/>
              </a:rPr>
              <a:t>.</a:t>
            </a:r>
          </a:p>
        </p:txBody>
      </p:sp>
      <p:sp>
        <p:nvSpPr>
          <p:cNvPr id="5" name="Title 1">
            <a:extLst>
              <a:ext uri="{FF2B5EF4-FFF2-40B4-BE49-F238E27FC236}">
                <a16:creationId xmlns:a16="http://schemas.microsoft.com/office/drawing/2014/main" id="{508EC50A-2AC3-4F9C-9BDB-975A6129F2F1}"/>
              </a:ext>
            </a:extLst>
          </p:cNvPr>
          <p:cNvSpPr txBox="1">
            <a:spLocks/>
          </p:cNvSpPr>
          <p:nvPr/>
        </p:nvSpPr>
        <p:spPr bwMode="black">
          <a:xfrm>
            <a:off x="504001" y="3527277"/>
            <a:ext cx="1118647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dirty="0"/>
              <a:t>How can we handle this kind of field in the CIG mapping tool?</a:t>
            </a:r>
            <a:endParaRPr lang="pt-BR" dirty="0"/>
          </a:p>
        </p:txBody>
      </p:sp>
      <p:sp>
        <p:nvSpPr>
          <p:cNvPr id="6" name="TextBox 5">
            <a:extLst>
              <a:ext uri="{FF2B5EF4-FFF2-40B4-BE49-F238E27FC236}">
                <a16:creationId xmlns:a16="http://schemas.microsoft.com/office/drawing/2014/main" id="{46D2E92E-7D9A-430C-A4FA-1C44AF8E0926}"/>
              </a:ext>
            </a:extLst>
          </p:cNvPr>
          <p:cNvSpPr txBox="1"/>
          <p:nvPr/>
        </p:nvSpPr>
        <p:spPr>
          <a:xfrm>
            <a:off x="746963" y="4102542"/>
            <a:ext cx="1104116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fontAlgn="base">
              <a:spcBef>
                <a:spcPct val="50000"/>
              </a:spcBef>
              <a:spcAft>
                <a:spcPct val="0"/>
              </a:spcAft>
              <a:buClr>
                <a:srgbClr val="F0AB00"/>
              </a:buClr>
              <a:buSzPct val="80000"/>
            </a:pPr>
            <a:r>
              <a:rPr lang="en-US" sz="2000" dirty="0">
                <a:cs typeface="Arial"/>
              </a:rPr>
              <a:t>We can send the value in a custom field and use the @name to describe what is the field that we are externalizing instead of sending the actual field in the cXML for example. We have different types of custom field available in CIG OOTB that you can use, based on your requirement.</a:t>
            </a:r>
            <a:endParaRPr lang="pt-BR" sz="2000" dirty="0">
              <a:cs typeface="Arial"/>
            </a:endParaRPr>
          </a:p>
        </p:txBody>
      </p:sp>
    </p:spTree>
    <p:extLst>
      <p:ext uri="{BB962C8B-B14F-4D97-AF65-F5344CB8AC3E}">
        <p14:creationId xmlns:p14="http://schemas.microsoft.com/office/powerpoint/2010/main" val="3516081989"/>
      </p:ext>
    </p:extLst>
  </p:cSld>
  <p:clrMapOvr>
    <a:masterClrMapping/>
  </p:clrMapOvr>
</p:sld>
</file>

<file path=ppt/theme/theme1.xml><?xml version="1.0" encoding="utf-8"?>
<a:theme xmlns:a="http://schemas.openxmlformats.org/drawingml/2006/main" name="SAP Ariba 2020 16x9 black">
  <a:themeElements>
    <a:clrScheme name="SAP_colors_2017">
      <a:dk1>
        <a:srgbClr val="000000"/>
      </a:dk1>
      <a:lt1>
        <a:srgbClr val="FFFFFF"/>
      </a:lt1>
      <a:dk2>
        <a:srgbClr val="CCCCCC"/>
      </a:dk2>
      <a:lt2>
        <a:srgbClr val="999999"/>
      </a:lt2>
      <a:accent1>
        <a:srgbClr val="F0AB00"/>
      </a:accent1>
      <a:accent2>
        <a:srgbClr val="666666"/>
      </a:accent2>
      <a:accent3>
        <a:srgbClr val="008FD3"/>
      </a:accent3>
      <a:accent4>
        <a:srgbClr val="4FB81C"/>
      </a:accent4>
      <a:accent5>
        <a:srgbClr val="E35500"/>
      </a:accent5>
      <a:accent6>
        <a:srgbClr val="970A82"/>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20_16x9_black" id="{FFB1CF53-BDE9-8E44-A802-3B151E7EA29B}" vid="{510FD561-297F-564D-927A-849F5C04189D}"/>
    </a:ext>
  </a:extLst>
</a:theme>
</file>

<file path=ppt/theme/theme2.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25F9DA5FECC9E4FB09B5A8909BD283B" ma:contentTypeVersion="5" ma:contentTypeDescription="Create a new document." ma:contentTypeScope="" ma:versionID="efe2d5e16594a61e4c81c6257754230b">
  <xsd:schema xmlns:xsd="http://www.w3.org/2001/XMLSchema" xmlns:xs="http://www.w3.org/2001/XMLSchema" xmlns:p="http://schemas.microsoft.com/office/2006/metadata/properties" xmlns:ns2="45164663-75a6-4121-9a62-9d30e4dd42a1" targetNamespace="http://schemas.microsoft.com/office/2006/metadata/properties" ma:root="true" ma:fieldsID="fd4cee6107d4aeb7bc56f606fa0bb3c2" ns2:_="">
    <xsd:import namespace="45164663-75a6-4121-9a62-9d30e4dd42a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164663-75a6-4121-9a62-9d30e4dd42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6D6C0A-6A72-46C6-A3FB-64E03A2091BB}"/>
</file>

<file path=customXml/itemProps2.xml><?xml version="1.0" encoding="utf-8"?>
<ds:datastoreItem xmlns:ds="http://schemas.openxmlformats.org/officeDocument/2006/customXml" ds:itemID="{1CEC7B77-7B18-4204-B373-DE6305D6C09A}">
  <ds:schemaRefs>
    <ds:schemaRef ds:uri="http://purl.org/dc/dcmitype/"/>
    <ds:schemaRef ds:uri="http://purl.org/dc/elements/1.1/"/>
    <ds:schemaRef ds:uri="http://schemas.microsoft.com/office/infopath/2007/PartnerControls"/>
    <ds:schemaRef ds:uri="http://schemas.microsoft.com/office/2006/documentManagement/types"/>
    <ds:schemaRef ds:uri="http://schemas.microsoft.com/office/2006/metadata/properties"/>
    <ds:schemaRef ds:uri="http://purl.org/dc/terms/"/>
    <ds:schemaRef ds:uri="9af769cb-7bb1-4bfa-936c-4eb469f212a8"/>
    <ds:schemaRef ds:uri="http://schemas.openxmlformats.org/package/2006/metadata/core-properties"/>
    <ds:schemaRef ds:uri="3ed93efc-3a4d-4ccf-a671-23eeca742d47"/>
    <ds:schemaRef ds:uri="http://www.w3.org/XML/1998/namespace"/>
  </ds:schemaRefs>
</ds:datastoreItem>
</file>

<file path=customXml/itemProps3.xml><?xml version="1.0" encoding="utf-8"?>
<ds:datastoreItem xmlns:ds="http://schemas.openxmlformats.org/officeDocument/2006/customXml" ds:itemID="{3231597E-A0D0-4D4F-8354-C0D859AF9E4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1930</TotalTime>
  <Words>1321</Words>
  <Application>Microsoft Office PowerPoint</Application>
  <PresentationFormat>Custom</PresentationFormat>
  <Paragraphs>121</Paragraphs>
  <Slides>20</Slides>
  <Notes>2</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Courier New</vt:lpstr>
      <vt:lpstr>Symbol</vt:lpstr>
      <vt:lpstr>Wingdings</vt:lpstr>
      <vt:lpstr>Wingdings</vt:lpstr>
      <vt:lpstr>SAP Ariba 2020 16x9 black</vt:lpstr>
      <vt:lpstr>Cloud Integration Gateway Mapping Tool Session </vt:lpstr>
      <vt:lpstr>Agenda</vt:lpstr>
      <vt:lpstr>CIG Mapping Tool</vt:lpstr>
      <vt:lpstr>How to access the tool</vt:lpstr>
      <vt:lpstr>CIG Mappings</vt:lpstr>
      <vt:lpstr>Hands-on</vt:lpstr>
      <vt:lpstr>Creating Mappings for Purchase Order </vt:lpstr>
      <vt:lpstr>Source and Target conditions </vt:lpstr>
      <vt:lpstr>Custom Fields and custom types</vt:lpstr>
      <vt:lpstr>CustomValues </vt:lpstr>
      <vt:lpstr>Mappings at item level (Loop) </vt:lpstr>
      <vt:lpstr>Common Questions</vt:lpstr>
      <vt:lpstr>How to handle complex mappings? </vt:lpstr>
      <vt:lpstr>What else can we do with the tool? </vt:lpstr>
      <vt:lpstr>Where can we get more information? </vt:lpstr>
      <vt:lpstr>PowerPoint Presentation</vt:lpstr>
      <vt:lpstr>Reference Documentation / Support Articles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Customer Support High Quality Updates [pod] Change Management Plan</dc:title>
  <dc:creator>Cavanaugh, Jennifer</dc:creator>
  <cp:lastModifiedBy>Palacio, Valmir</cp:lastModifiedBy>
  <cp:revision>710</cp:revision>
  <dcterms:created xsi:type="dcterms:W3CDTF">2020-03-10T22:24:32Z</dcterms:created>
  <dcterms:modified xsi:type="dcterms:W3CDTF">2020-08-27T14:27:16Z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0x010100025F9DA5FECC9E4FB09B5A8909BD283B</vt:lpwstr>
  </property>
</Properties>
</file>