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comments/comment1.xml" ContentType="application/vnd.openxmlformats-officedocument.presentationml.comments+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3" r:id="rId4"/>
    <p:sldMasterId id="2147483800" r:id="rId5"/>
    <p:sldMasterId id="2147483782" r:id="rId6"/>
    <p:sldMasterId id="2147483812" r:id="rId7"/>
  </p:sldMasterIdLst>
  <p:notesMasterIdLst>
    <p:notesMasterId r:id="rId98"/>
  </p:notesMasterIdLst>
  <p:handoutMasterIdLst>
    <p:handoutMasterId r:id="rId99"/>
  </p:handoutMasterIdLst>
  <p:sldIdLst>
    <p:sldId id="447" r:id="rId8"/>
    <p:sldId id="344" r:id="rId9"/>
    <p:sldId id="1229" r:id="rId10"/>
    <p:sldId id="1128" r:id="rId11"/>
    <p:sldId id="1129" r:id="rId12"/>
    <p:sldId id="1130" r:id="rId13"/>
    <p:sldId id="1131" r:id="rId14"/>
    <p:sldId id="1132" r:id="rId15"/>
    <p:sldId id="1133" r:id="rId16"/>
    <p:sldId id="1222" r:id="rId17"/>
    <p:sldId id="256" r:id="rId18"/>
    <p:sldId id="1136" r:id="rId19"/>
    <p:sldId id="1137" r:id="rId20"/>
    <p:sldId id="1138" r:id="rId21"/>
    <p:sldId id="1139" r:id="rId22"/>
    <p:sldId id="1140" r:id="rId23"/>
    <p:sldId id="1221" r:id="rId24"/>
    <p:sldId id="1142" r:id="rId25"/>
    <p:sldId id="1143" r:id="rId26"/>
    <p:sldId id="1144" r:id="rId27"/>
    <p:sldId id="1145" r:id="rId28"/>
    <p:sldId id="1223" r:id="rId29"/>
    <p:sldId id="1147" r:id="rId30"/>
    <p:sldId id="1148" r:id="rId31"/>
    <p:sldId id="1149" r:id="rId32"/>
    <p:sldId id="1150" r:id="rId33"/>
    <p:sldId id="1151" r:id="rId34"/>
    <p:sldId id="1152" r:id="rId35"/>
    <p:sldId id="1153" r:id="rId36"/>
    <p:sldId id="1154" r:id="rId37"/>
    <p:sldId id="1155" r:id="rId38"/>
    <p:sldId id="1156" r:id="rId39"/>
    <p:sldId id="1157" r:id="rId40"/>
    <p:sldId id="1158" r:id="rId41"/>
    <p:sldId id="1159" r:id="rId42"/>
    <p:sldId id="1160" r:id="rId43"/>
    <p:sldId id="1161" r:id="rId44"/>
    <p:sldId id="1224" r:id="rId45"/>
    <p:sldId id="1163" r:id="rId46"/>
    <p:sldId id="1225" r:id="rId47"/>
    <p:sldId id="1165" r:id="rId48"/>
    <p:sldId id="1166" r:id="rId49"/>
    <p:sldId id="1167" r:id="rId50"/>
    <p:sldId id="1168" r:id="rId51"/>
    <p:sldId id="1169" r:id="rId52"/>
    <p:sldId id="1172" r:id="rId53"/>
    <p:sldId id="1173" r:id="rId54"/>
    <p:sldId id="1174" r:id="rId55"/>
    <p:sldId id="1176" r:id="rId56"/>
    <p:sldId id="1177" r:id="rId57"/>
    <p:sldId id="1178" r:id="rId58"/>
    <p:sldId id="1179" r:id="rId59"/>
    <p:sldId id="1180" r:id="rId60"/>
    <p:sldId id="1181" r:id="rId61"/>
    <p:sldId id="1182" r:id="rId62"/>
    <p:sldId id="1183" r:id="rId63"/>
    <p:sldId id="1184" r:id="rId64"/>
    <p:sldId id="1226" r:id="rId65"/>
    <p:sldId id="1186" r:id="rId66"/>
    <p:sldId id="1227" r:id="rId67"/>
    <p:sldId id="1188" r:id="rId68"/>
    <p:sldId id="1228" r:id="rId69"/>
    <p:sldId id="1190" r:id="rId70"/>
    <p:sldId id="1191" r:id="rId71"/>
    <p:sldId id="1192" r:id="rId72"/>
    <p:sldId id="1193" r:id="rId73"/>
    <p:sldId id="1194" r:id="rId74"/>
    <p:sldId id="1195" r:id="rId75"/>
    <p:sldId id="1196" r:id="rId76"/>
    <p:sldId id="1197" r:id="rId77"/>
    <p:sldId id="1198" r:id="rId78"/>
    <p:sldId id="1199" r:id="rId79"/>
    <p:sldId id="1200" r:id="rId80"/>
    <p:sldId id="1201" r:id="rId81"/>
    <p:sldId id="1202" r:id="rId82"/>
    <p:sldId id="1203" r:id="rId83"/>
    <p:sldId id="1204" r:id="rId84"/>
    <p:sldId id="1205" r:id="rId85"/>
    <p:sldId id="1206" r:id="rId86"/>
    <p:sldId id="1208" r:id="rId87"/>
    <p:sldId id="1209" r:id="rId88"/>
    <p:sldId id="1211" r:id="rId89"/>
    <p:sldId id="1212" r:id="rId90"/>
    <p:sldId id="1213" r:id="rId91"/>
    <p:sldId id="1214" r:id="rId92"/>
    <p:sldId id="1215" r:id="rId93"/>
    <p:sldId id="1216" r:id="rId94"/>
    <p:sldId id="1217" r:id="rId95"/>
    <p:sldId id="1218" r:id="rId96"/>
    <p:sldId id="265" r:id="rId97"/>
  </p:sldIdLst>
  <p:sldSz cx="12195175" cy="6858000"/>
  <p:notesSz cx="7102475" cy="10234613"/>
  <p:defaultTex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1"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ise, Alexandru" initials="MA" lastIdx="1" clrIdx="0">
    <p:extLst>
      <p:ext uri="{19B8F6BF-5375-455C-9EA6-DF929625EA0E}">
        <p15:presenceInfo xmlns:p15="http://schemas.microsoft.com/office/powerpoint/2012/main" userId="S::alexandru.moise@sap.com::acf9543d-2b2f-452b-8b36-d00c5b15d274" providerId="AD"/>
      </p:ext>
    </p:extLst>
  </p:cmAuthor>
  <p:cmAuthor id="2" name="Ravindra MS" initials="RM" lastIdx="1" clrIdx="1">
    <p:extLst>
      <p:ext uri="{19B8F6BF-5375-455C-9EA6-DF929625EA0E}">
        <p15:presenceInfo xmlns:p15="http://schemas.microsoft.com/office/powerpoint/2012/main" userId="S::ravindra.ms@in.abb.com::98d7d45c-a3cb-444c-ac62-e88c4d0a96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95A"/>
    <a:srgbClr val="FF0000"/>
    <a:srgbClr val="0F46A7"/>
    <a:srgbClr val="970A82"/>
    <a:srgbClr val="FF3399"/>
    <a:srgbClr val="FFFFFF"/>
    <a:srgbClr val="FEE3A1"/>
    <a:srgbClr val="FFF1D0"/>
    <a:srgbClr val="FFF8E7"/>
    <a:srgbClr val="FECE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95065" autoAdjust="0"/>
  </p:normalViewPr>
  <p:slideViewPr>
    <p:cSldViewPr snapToGrid="0" showGuides="1">
      <p:cViewPr>
        <p:scale>
          <a:sx n="60" d="100"/>
          <a:sy n="60" d="100"/>
        </p:scale>
        <p:origin x="1056" y="168"/>
      </p:cViewPr>
      <p:guideLst>
        <p:guide pos="3841"/>
        <p:guide orient="horz" pos="2160"/>
      </p:guideLst>
    </p:cSldViewPr>
  </p:slideViewPr>
  <p:outlineViewPr>
    <p:cViewPr>
      <p:scale>
        <a:sx n="33" d="100"/>
        <a:sy n="33" d="100"/>
      </p:scale>
      <p:origin x="0" y="-8357"/>
    </p:cViewPr>
  </p:outlineViewPr>
  <p:notesTextViewPr>
    <p:cViewPr>
      <p:scale>
        <a:sx n="100" d="100"/>
        <a:sy n="100" d="100"/>
      </p:scale>
      <p:origin x="0" y="0"/>
    </p:cViewPr>
  </p:notesTextViewPr>
  <p:sorterViewPr>
    <p:cViewPr varScale="1">
      <p:scale>
        <a:sx n="1" d="1"/>
        <a:sy n="1" d="1"/>
      </p:scale>
      <p:origin x="0" y="0"/>
    </p:cViewPr>
  </p:sorterViewPr>
  <p:notesViewPr>
    <p:cSldViewPr snapToGrid="0" showGuides="1">
      <p:cViewPr varScale="1">
        <p:scale>
          <a:sx n="92" d="100"/>
          <a:sy n="92" d="100"/>
        </p:scale>
        <p:origin x="4042" y="72"/>
      </p:cViewPr>
      <p:guideLst>
        <p:guide orient="horz" pos="3224"/>
        <p:guide pos="2237"/>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102" Type="http://schemas.openxmlformats.org/officeDocument/2006/relationships/viewProps" Target="viewProps.xml"/><Relationship Id="rId5" Type="http://schemas.openxmlformats.org/officeDocument/2006/relationships/slideMaster" Target="slideMasters/slideMaster2.xml"/><Relationship Id="rId90" Type="http://schemas.openxmlformats.org/officeDocument/2006/relationships/slide" Target="slides/slide83.xml"/><Relationship Id="rId95" Type="http://schemas.openxmlformats.org/officeDocument/2006/relationships/slide" Target="slides/slide88.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80" Type="http://schemas.openxmlformats.org/officeDocument/2006/relationships/slide" Target="slides/slide73.xml"/><Relationship Id="rId85" Type="http://schemas.openxmlformats.org/officeDocument/2006/relationships/slide" Target="slides/slide78.xml"/><Relationship Id="rId12" Type="http://schemas.openxmlformats.org/officeDocument/2006/relationships/slide" Target="slides/slide5.xml"/><Relationship Id="rId17" Type="http://schemas.openxmlformats.org/officeDocument/2006/relationships/slide" Target="slides/slide10.xml"/><Relationship Id="rId33" Type="http://schemas.openxmlformats.org/officeDocument/2006/relationships/slide" Target="slides/slide26.xml"/><Relationship Id="rId38" Type="http://schemas.openxmlformats.org/officeDocument/2006/relationships/slide" Target="slides/slide31.xml"/><Relationship Id="rId59" Type="http://schemas.openxmlformats.org/officeDocument/2006/relationships/slide" Target="slides/slide52.xml"/><Relationship Id="rId103"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slide" Target="slides/slide89.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handoutMaster" Target="handoutMasters/handoutMaster1.xml"/><Relationship Id="rId10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tableStyles" Target="tableStyles.xml"/><Relationship Id="rId7" Type="http://schemas.openxmlformats.org/officeDocument/2006/relationships/slideMaster" Target="slideMasters/slideMaster4.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customXml" Target="../customXml/item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commentAuthors" Target="commentAuthors.xml"/><Relationship Id="rId105" Type="http://schemas.microsoft.com/office/2016/11/relationships/changesInfo" Target="changesInfos/changesInfo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98" Type="http://schemas.openxmlformats.org/officeDocument/2006/relationships/notesMaster" Target="notesMasters/notesMaster1.xml"/><Relationship Id="rId3" Type="http://schemas.openxmlformats.org/officeDocument/2006/relationships/customXml" Target="../customXml/item3.xml"/><Relationship Id="rId25" Type="http://schemas.openxmlformats.org/officeDocument/2006/relationships/slide" Target="slides/slide18.xml"/><Relationship Id="rId46" Type="http://schemas.openxmlformats.org/officeDocument/2006/relationships/slide" Target="slides/slide39.xml"/><Relationship Id="rId67" Type="http://schemas.openxmlformats.org/officeDocument/2006/relationships/slide" Target="slides/slide6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vindra MS" userId="98d7d45c-a3cb-444c-ac62-e88c4d0a9647" providerId="ADAL" clId="{5F4878D8-F9BE-4C73-9490-82266E1E2302}"/>
    <pc:docChg chg="undo custSel delSld modSld">
      <pc:chgData name="Ravindra MS" userId="98d7d45c-a3cb-444c-ac62-e88c4d0a9647" providerId="ADAL" clId="{5F4878D8-F9BE-4C73-9490-82266E1E2302}" dt="2022-09-08T03:58:11.332" v="180" actId="20577"/>
      <pc:docMkLst>
        <pc:docMk/>
      </pc:docMkLst>
      <pc:sldChg chg="modSp mod">
        <pc:chgData name="Ravindra MS" userId="98d7d45c-a3cb-444c-ac62-e88c4d0a9647" providerId="ADAL" clId="{5F4878D8-F9BE-4C73-9490-82266E1E2302}" dt="2022-09-08T03:58:11.332" v="180" actId="20577"/>
        <pc:sldMkLst>
          <pc:docMk/>
          <pc:sldMk cId="3262179408" sldId="447"/>
        </pc:sldMkLst>
        <pc:spChg chg="mod">
          <ac:chgData name="Ravindra MS" userId="98d7d45c-a3cb-444c-ac62-e88c4d0a9647" providerId="ADAL" clId="{5F4878D8-F9BE-4C73-9490-82266E1E2302}" dt="2022-09-08T03:58:11.332" v="180" actId="20577"/>
          <ac:spMkLst>
            <pc:docMk/>
            <pc:sldMk cId="3262179408" sldId="447"/>
            <ac:spMk id="8" creationId="{00000000-0000-0000-0000-000000000000}"/>
          </ac:spMkLst>
        </pc:spChg>
      </pc:sldChg>
      <pc:sldChg chg="modSp mod">
        <pc:chgData name="Ravindra MS" userId="98d7d45c-a3cb-444c-ac62-e88c4d0a9647" providerId="ADAL" clId="{5F4878D8-F9BE-4C73-9490-82266E1E2302}" dt="2022-09-07T09:08:38.200" v="163" actId="20577"/>
        <pc:sldMkLst>
          <pc:docMk/>
          <pc:sldMk cId="3335200446" sldId="1166"/>
        </pc:sldMkLst>
        <pc:spChg chg="mod">
          <ac:chgData name="Ravindra MS" userId="98d7d45c-a3cb-444c-ac62-e88c4d0a9647" providerId="ADAL" clId="{5F4878D8-F9BE-4C73-9490-82266E1E2302}" dt="2022-09-07T09:08:38.200" v="163" actId="20577"/>
          <ac:spMkLst>
            <pc:docMk/>
            <pc:sldMk cId="3335200446" sldId="1166"/>
            <ac:spMk id="14" creationId="{00000000-0000-0000-0000-000000000000}"/>
          </ac:spMkLst>
        </pc:spChg>
      </pc:sldChg>
      <pc:sldChg chg="modSp mod">
        <pc:chgData name="Ravindra MS" userId="98d7d45c-a3cb-444c-ac62-e88c4d0a9647" providerId="ADAL" clId="{5F4878D8-F9BE-4C73-9490-82266E1E2302}" dt="2022-09-07T09:09:21.066" v="167" actId="2711"/>
        <pc:sldMkLst>
          <pc:docMk/>
          <pc:sldMk cId="443473810" sldId="1167"/>
        </pc:sldMkLst>
        <pc:spChg chg="mod">
          <ac:chgData name="Ravindra MS" userId="98d7d45c-a3cb-444c-ac62-e88c4d0a9647" providerId="ADAL" clId="{5F4878D8-F9BE-4C73-9490-82266E1E2302}" dt="2022-09-07T09:09:21.066" v="167" actId="2711"/>
          <ac:spMkLst>
            <pc:docMk/>
            <pc:sldMk cId="443473810" sldId="1167"/>
            <ac:spMk id="14" creationId="{00000000-0000-0000-0000-000000000000}"/>
          </ac:spMkLst>
        </pc:spChg>
      </pc:sldChg>
      <pc:sldChg chg="modSp mod">
        <pc:chgData name="Ravindra MS" userId="98d7d45c-a3cb-444c-ac62-e88c4d0a9647" providerId="ADAL" clId="{5F4878D8-F9BE-4C73-9490-82266E1E2302}" dt="2022-09-07T09:04:39.381" v="134" actId="108"/>
        <pc:sldMkLst>
          <pc:docMk/>
          <pc:sldMk cId="1556979202" sldId="1168"/>
        </pc:sldMkLst>
        <pc:spChg chg="mod">
          <ac:chgData name="Ravindra MS" userId="98d7d45c-a3cb-444c-ac62-e88c4d0a9647" providerId="ADAL" clId="{5F4878D8-F9BE-4C73-9490-82266E1E2302}" dt="2022-09-07T09:04:39.381" v="134" actId="108"/>
          <ac:spMkLst>
            <pc:docMk/>
            <pc:sldMk cId="1556979202" sldId="1168"/>
            <ac:spMk id="15" creationId="{00000000-0000-0000-0000-000000000000}"/>
          </ac:spMkLst>
        </pc:spChg>
      </pc:sldChg>
      <pc:sldChg chg="modSp mod">
        <pc:chgData name="Ravindra MS" userId="98d7d45c-a3cb-444c-ac62-e88c4d0a9647" providerId="ADAL" clId="{5F4878D8-F9BE-4C73-9490-82266E1E2302}" dt="2022-09-07T09:05:28.974" v="137" actId="255"/>
        <pc:sldMkLst>
          <pc:docMk/>
          <pc:sldMk cId="2845698137" sldId="1169"/>
        </pc:sldMkLst>
        <pc:spChg chg="mod">
          <ac:chgData name="Ravindra MS" userId="98d7d45c-a3cb-444c-ac62-e88c4d0a9647" providerId="ADAL" clId="{5F4878D8-F9BE-4C73-9490-82266E1E2302}" dt="2022-09-07T09:05:28.974" v="137" actId="255"/>
          <ac:spMkLst>
            <pc:docMk/>
            <pc:sldMk cId="2845698137" sldId="1169"/>
            <ac:spMk id="14" creationId="{00000000-0000-0000-0000-000000000000}"/>
          </ac:spMkLst>
        </pc:spChg>
        <pc:spChg chg="mod">
          <ac:chgData name="Ravindra MS" userId="98d7d45c-a3cb-444c-ac62-e88c4d0a9647" providerId="ADAL" clId="{5F4878D8-F9BE-4C73-9490-82266E1E2302}" dt="2022-09-07T09:04:04.500" v="131" actId="1035"/>
          <ac:spMkLst>
            <pc:docMk/>
            <pc:sldMk cId="2845698137" sldId="1169"/>
            <ac:spMk id="18" creationId="{1211CC9B-2042-43E8-8F52-67C23DE6DC3C}"/>
          </ac:spMkLst>
        </pc:spChg>
        <pc:spChg chg="mod">
          <ac:chgData name="Ravindra MS" userId="98d7d45c-a3cb-444c-ac62-e88c4d0a9647" providerId="ADAL" clId="{5F4878D8-F9BE-4C73-9490-82266E1E2302}" dt="2022-09-07T09:02:58.910" v="32" actId="1035"/>
          <ac:spMkLst>
            <pc:docMk/>
            <pc:sldMk cId="2845698137" sldId="1169"/>
            <ac:spMk id="21" creationId="{BE166D34-630F-4A1A-BE6E-366455DA6AE7}"/>
          </ac:spMkLst>
        </pc:spChg>
        <pc:spChg chg="mod">
          <ac:chgData name="Ravindra MS" userId="98d7d45c-a3cb-444c-ac62-e88c4d0a9647" providerId="ADAL" clId="{5F4878D8-F9BE-4C73-9490-82266E1E2302}" dt="2022-09-07T09:03:38.093" v="77" actId="1035"/>
          <ac:spMkLst>
            <pc:docMk/>
            <pc:sldMk cId="2845698137" sldId="1169"/>
            <ac:spMk id="22" creationId="{32E7E674-4066-4C27-9026-3B7748EB5FBF}"/>
          </ac:spMkLst>
        </pc:spChg>
        <pc:spChg chg="mod">
          <ac:chgData name="Ravindra MS" userId="98d7d45c-a3cb-444c-ac62-e88c4d0a9647" providerId="ADAL" clId="{5F4878D8-F9BE-4C73-9490-82266E1E2302}" dt="2022-09-07T09:03:45.544" v="95" actId="1037"/>
          <ac:spMkLst>
            <pc:docMk/>
            <pc:sldMk cId="2845698137" sldId="1169"/>
            <ac:spMk id="25" creationId="{CCFA1F19-36E7-4FA6-BF3A-7E4E575EE8D5}"/>
          </ac:spMkLst>
        </pc:spChg>
        <pc:grpChg chg="mod">
          <ac:chgData name="Ravindra MS" userId="98d7d45c-a3cb-444c-ac62-e88c4d0a9647" providerId="ADAL" clId="{5F4878D8-F9BE-4C73-9490-82266E1E2302}" dt="2022-09-07T09:04:01.861" v="125" actId="1076"/>
          <ac:grpSpMkLst>
            <pc:docMk/>
            <pc:sldMk cId="2845698137" sldId="1169"/>
            <ac:grpSpMk id="6" creationId="{93A88881-1EA1-40B9-A0D2-5DAAF59C65A1}"/>
          </ac:grpSpMkLst>
        </pc:grpChg>
        <pc:grpChg chg="mod">
          <ac:chgData name="Ravindra MS" userId="98d7d45c-a3cb-444c-ac62-e88c4d0a9647" providerId="ADAL" clId="{5F4878D8-F9BE-4C73-9490-82266E1E2302}" dt="2022-09-07T09:03:55.825" v="117" actId="1036"/>
          <ac:grpSpMkLst>
            <pc:docMk/>
            <pc:sldMk cId="2845698137" sldId="1169"/>
            <ac:grpSpMk id="8" creationId="{85F6527E-42E7-451F-B544-FCABAD235B92}"/>
          </ac:grpSpMkLst>
        </pc:grpChg>
        <pc:picChg chg="mod">
          <ac:chgData name="Ravindra MS" userId="98d7d45c-a3cb-444c-ac62-e88c4d0a9647" providerId="ADAL" clId="{5F4878D8-F9BE-4C73-9490-82266E1E2302}" dt="2022-09-07T09:03:34.285" v="67" actId="1035"/>
          <ac:picMkLst>
            <pc:docMk/>
            <pc:sldMk cId="2845698137" sldId="1169"/>
            <ac:picMk id="2" creationId="{3DF0E218-CD77-4FF5-8D7D-116A8D914B60}"/>
          </ac:picMkLst>
        </pc:picChg>
        <pc:picChg chg="mod">
          <ac:chgData name="Ravindra MS" userId="98d7d45c-a3cb-444c-ac62-e88c4d0a9647" providerId="ADAL" clId="{5F4878D8-F9BE-4C73-9490-82266E1E2302}" dt="2022-09-07T09:03:22.944" v="55" actId="1036"/>
          <ac:picMkLst>
            <pc:docMk/>
            <pc:sldMk cId="2845698137" sldId="1169"/>
            <ac:picMk id="7" creationId="{2A859C03-4FE1-4C3C-89EA-23A14F4D024C}"/>
          </ac:picMkLst>
        </pc:picChg>
      </pc:sldChg>
      <pc:sldChg chg="mod modShow">
        <pc:chgData name="Ravindra MS" userId="98d7d45c-a3cb-444c-ac62-e88c4d0a9647" providerId="ADAL" clId="{5F4878D8-F9BE-4C73-9490-82266E1E2302}" dt="2022-09-07T09:02:24.281" v="0" actId="729"/>
        <pc:sldMkLst>
          <pc:docMk/>
          <pc:sldMk cId="2293298759" sldId="1172"/>
        </pc:sldMkLst>
      </pc:sldChg>
      <pc:sldChg chg="del">
        <pc:chgData name="Ravindra MS" userId="98d7d45c-a3cb-444c-ac62-e88c4d0a9647" providerId="ADAL" clId="{5F4878D8-F9BE-4C73-9490-82266E1E2302}" dt="2022-09-08T03:57:10.800" v="169" actId="2696"/>
        <pc:sldMkLst>
          <pc:docMk/>
          <pc:sldMk cId="1111425506" sldId="1207"/>
        </pc:sldMkLst>
      </pc:sldChg>
      <pc:sldChg chg="modSp mod">
        <pc:chgData name="Ravindra MS" userId="98d7d45c-a3cb-444c-ac62-e88c4d0a9647" providerId="ADAL" clId="{5F4878D8-F9BE-4C73-9490-82266E1E2302}" dt="2022-09-08T03:55:19.512" v="168" actId="6549"/>
        <pc:sldMkLst>
          <pc:docMk/>
          <pc:sldMk cId="2723959321" sldId="1228"/>
        </pc:sldMkLst>
        <pc:spChg chg="mod">
          <ac:chgData name="Ravindra MS" userId="98d7d45c-a3cb-444c-ac62-e88c4d0a9647" providerId="ADAL" clId="{5F4878D8-F9BE-4C73-9490-82266E1E2302}" dt="2022-09-08T03:55:19.512" v="168" actId="6549"/>
          <ac:spMkLst>
            <pc:docMk/>
            <pc:sldMk cId="2723959321" sldId="1228"/>
            <ac:spMk id="6" creationId="{AD38F46A-5999-4BE8-8AC4-50FC1CC64615}"/>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2" dt="2022-05-24T21:21:05.723" idx="1">
    <p:pos x="2280" y="505"/>
    <p:text>in the netwrok the user option is not available, so can we remove this slide all togehter ?</p:text>
    <p:extLst>
      <p:ext uri="{C676402C-5697-4E1C-873F-D02D1690AC5C}">
        <p15:threadingInfo xmlns:p15="http://schemas.microsoft.com/office/powerpoint/2012/main" timeZoneBias="-33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2012368" y="9721106"/>
            <a:ext cx="3077739" cy="511731"/>
          </a:xfrm>
          <a:prstGeom prst="rect">
            <a:avLst/>
          </a:prstGeom>
        </p:spPr>
        <p:txBody>
          <a:bodyPr vert="horz" lIns="99066" tIns="49533" rIns="99066" bIns="49533" rtlCol="0" anchor="b"/>
          <a:lstStyle>
            <a:lvl1pPr algn="r">
              <a:defRPr sz="1300"/>
            </a:lvl1pPr>
          </a:lstStyle>
          <a:p>
            <a:pPr algn="ctr"/>
            <a:fld id="{47855BD9-AF71-426C-9B9B-B0E52B88852E}" type="slidenum">
              <a:rPr lang="de-DE" sz="1100"/>
              <a:pPr algn="ctr"/>
              <a:t>‹#›</a:t>
            </a:fld>
            <a:endParaRPr lang="de-DE" sz="1100" dirty="0"/>
          </a:p>
        </p:txBody>
      </p:sp>
    </p:spTree>
    <p:extLst>
      <p:ext uri="{BB962C8B-B14F-4D97-AF65-F5344CB8AC3E}">
        <p14:creationId xmlns:p14="http://schemas.microsoft.com/office/powerpoint/2010/main" val="2359932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25438" y="685800"/>
            <a:ext cx="6451600" cy="3629025"/>
          </a:xfrm>
          <a:prstGeom prst="rect">
            <a:avLst/>
          </a:prstGeom>
          <a:noFill/>
          <a:ln w="12700">
            <a:solidFill>
              <a:prstClr val="black"/>
            </a:solidFill>
          </a:ln>
        </p:spPr>
        <p:txBody>
          <a:bodyPr vert="horz" lIns="99066" tIns="49533" rIns="99066" bIns="49533" rtlCol="0" anchor="ctr"/>
          <a:lstStyle/>
          <a:p>
            <a:endParaRPr lang="de-DE" dirty="0"/>
          </a:p>
        </p:txBody>
      </p:sp>
      <p:sp>
        <p:nvSpPr>
          <p:cNvPr id="5" name="Notes Placeholder 4"/>
          <p:cNvSpPr>
            <a:spLocks noGrp="1"/>
          </p:cNvSpPr>
          <p:nvPr>
            <p:ph type="body" sz="quarter" idx="3"/>
          </p:nvPr>
        </p:nvSpPr>
        <p:spPr>
          <a:xfrm>
            <a:off x="568571" y="4611577"/>
            <a:ext cx="5965333" cy="510786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5"/>
          </p:nvPr>
        </p:nvSpPr>
        <p:spPr>
          <a:xfrm>
            <a:off x="3062942" y="10001494"/>
            <a:ext cx="976591" cy="229851"/>
          </a:xfrm>
          <a:prstGeom prst="rect">
            <a:avLst/>
          </a:prstGeom>
        </p:spPr>
        <p:txBody>
          <a:bodyPr vert="horz" lIns="99066" tIns="49533" rIns="99066" bIns="49533" rtlCol="0" anchor="b"/>
          <a:lstStyle>
            <a:lvl1pPr algn="ctr">
              <a:defRPr sz="900"/>
            </a:lvl1pPr>
          </a:lstStyle>
          <a:p>
            <a:fld id="{7D8C2C35-2B8A-446E-BEC0-FD36716C29AC}" type="slidenum">
              <a:rPr lang="de-DE" smtClean="0"/>
              <a:pPr/>
              <a:t>‹#›</a:t>
            </a:fld>
            <a:endParaRPr lang="de-DE" dirty="0"/>
          </a:p>
        </p:txBody>
      </p:sp>
    </p:spTree>
    <p:extLst>
      <p:ext uri="{BB962C8B-B14F-4D97-AF65-F5344CB8AC3E}">
        <p14:creationId xmlns:p14="http://schemas.microsoft.com/office/powerpoint/2010/main" val="2847385487"/>
      </p:ext>
    </p:extLst>
  </p:cSld>
  <p:clrMap bg1="lt1" tx1="dk1" bg2="lt2" tx2="dk2" accent1="accent1" accent2="accent2" accent3="accent3" accent4="accent4" accent5="accent5" accent6="accent6" hlink="hlink" folHlink="folHlink"/>
  <p:notesStyle>
    <a:lvl1pPr marL="0" algn="l" defTabSz="1088776" rtl="0" eaLnBrk="1" latinLnBrk="0" hangingPunct="1">
      <a:defRPr sz="1400" kern="1200">
        <a:solidFill>
          <a:schemeClr val="tx1"/>
        </a:solidFill>
        <a:latin typeface="+mn-lt"/>
        <a:ea typeface="+mn-ea"/>
        <a:cs typeface="+mn-cs"/>
      </a:defRPr>
    </a:lvl1pPr>
    <a:lvl2pPr marL="180000" indent="-180000" algn="l" defTabSz="1088776" rtl="0" eaLnBrk="1" latinLnBrk="0" hangingPunct="1">
      <a:buClr>
        <a:schemeClr val="accent1"/>
      </a:buClr>
      <a:buSzPct val="100000"/>
      <a:buFont typeface="Wingdings" pitchFamily="2" charset="2"/>
      <a:buChar char=""/>
      <a:defRPr sz="1400" kern="1200">
        <a:solidFill>
          <a:schemeClr val="tx1"/>
        </a:solidFill>
        <a:latin typeface="+mn-lt"/>
        <a:ea typeface="+mn-ea"/>
        <a:cs typeface="+mn-cs"/>
      </a:defRPr>
    </a:lvl2pPr>
    <a:lvl3pPr marL="360000" indent="-180000" algn="l" defTabSz="1088776" rtl="0" eaLnBrk="1" latinLnBrk="0" hangingPunct="1">
      <a:buClr>
        <a:schemeClr val="accent2"/>
      </a:buClr>
      <a:buSzPct val="80000"/>
      <a:buFont typeface="Symbol" pitchFamily="18" charset="2"/>
      <a:buChar char="-"/>
      <a:defRPr sz="1200" kern="1200">
        <a:solidFill>
          <a:schemeClr val="tx1"/>
        </a:solidFill>
        <a:latin typeface="+mn-lt"/>
        <a:ea typeface="+mn-ea"/>
        <a:cs typeface="+mn-cs"/>
      </a:defRPr>
    </a:lvl3pPr>
    <a:lvl4pPr marL="674815" indent="-158780" algn="l" defTabSz="1088776" rtl="0" eaLnBrk="1" latinLnBrk="0" hangingPunct="1">
      <a:buClr>
        <a:schemeClr val="accent2"/>
      </a:buClr>
      <a:buFont typeface="Arial" pitchFamily="34" charset="0"/>
      <a:buChar char="–"/>
      <a:defRPr sz="1200" kern="1200">
        <a:solidFill>
          <a:schemeClr val="tx1"/>
        </a:solidFill>
        <a:latin typeface="+mn-lt"/>
        <a:ea typeface="+mn-ea"/>
        <a:cs typeface="+mn-cs"/>
      </a:defRPr>
    </a:lvl4pPr>
    <a:lvl5pPr marL="2177552" algn="l" defTabSz="1088776" rtl="0" eaLnBrk="1" latinLnBrk="0" hangingPunct="1">
      <a:defRPr sz="1400" kern="1200">
        <a:solidFill>
          <a:schemeClr val="tx1"/>
        </a:solidFill>
        <a:latin typeface="+mn-lt"/>
        <a:ea typeface="+mn-ea"/>
        <a:cs typeface="+mn-cs"/>
      </a:defRPr>
    </a:lvl5pPr>
    <a:lvl6pPr marL="2721940" algn="l" defTabSz="1088776" rtl="0" eaLnBrk="1" latinLnBrk="0" hangingPunct="1">
      <a:defRPr sz="1400" kern="1200">
        <a:solidFill>
          <a:schemeClr val="tx1"/>
        </a:solidFill>
        <a:latin typeface="+mn-lt"/>
        <a:ea typeface="+mn-ea"/>
        <a:cs typeface="+mn-cs"/>
      </a:defRPr>
    </a:lvl6pPr>
    <a:lvl7pPr marL="3266328" algn="l" defTabSz="1088776" rtl="0" eaLnBrk="1" latinLnBrk="0" hangingPunct="1">
      <a:defRPr sz="1400" kern="1200">
        <a:solidFill>
          <a:schemeClr val="tx1"/>
        </a:solidFill>
        <a:latin typeface="+mn-lt"/>
        <a:ea typeface="+mn-ea"/>
        <a:cs typeface="+mn-cs"/>
      </a:defRPr>
    </a:lvl7pPr>
    <a:lvl8pPr marL="3810716" algn="l" defTabSz="1088776" rtl="0" eaLnBrk="1" latinLnBrk="0" hangingPunct="1">
      <a:defRPr sz="1400" kern="1200">
        <a:solidFill>
          <a:schemeClr val="tx1"/>
        </a:solidFill>
        <a:latin typeface="+mn-lt"/>
        <a:ea typeface="+mn-ea"/>
        <a:cs typeface="+mn-cs"/>
      </a:defRPr>
    </a:lvl8pPr>
    <a:lvl9pPr marL="4355104" algn="l" defTabSz="108877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a:t>
            </a:fld>
            <a:endParaRPr lang="de-DE" dirty="0"/>
          </a:p>
        </p:txBody>
      </p:sp>
    </p:spTree>
    <p:extLst>
      <p:ext uri="{BB962C8B-B14F-4D97-AF65-F5344CB8AC3E}">
        <p14:creationId xmlns:p14="http://schemas.microsoft.com/office/powerpoint/2010/main" val="2461065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Customer to adapt to project implementation specifics. </a:t>
            </a:r>
          </a:p>
          <a:p>
            <a:r>
              <a:rPr lang="en-US" dirty="0"/>
              <a:t>Customer to define attachment guidelines, PO layout considerations, naming conventions if applicable, address details, 3 way match etc.</a:t>
            </a:r>
          </a:p>
        </p:txBody>
      </p:sp>
      <p:sp>
        <p:nvSpPr>
          <p:cNvPr id="4" name="Slide Number Placeholder 3"/>
          <p:cNvSpPr>
            <a:spLocks noGrp="1"/>
          </p:cNvSpPr>
          <p:nvPr>
            <p:ph type="sldNum" sz="quarter" idx="5"/>
          </p:nvPr>
        </p:nvSpPr>
        <p:spPr/>
        <p:txBody>
          <a:bodyPr/>
          <a:lstStyle/>
          <a:p>
            <a:pPr marL="0" marR="0" lvl="0" indent="0" algn="ctr" defTabSz="1073282" rtl="0" eaLnBrk="1" fontAlgn="auto" latinLnBrk="0" hangingPunct="1">
              <a:lnSpc>
                <a:spcPct val="100000"/>
              </a:lnSpc>
              <a:spcBef>
                <a:spcPts val="0"/>
              </a:spcBef>
              <a:spcAft>
                <a:spcPts val="0"/>
              </a:spcAft>
              <a:buClrTx/>
              <a:buSzTx/>
              <a:buFontTx/>
              <a:buNone/>
              <a:tabLst/>
              <a:defRPr/>
            </a:pPr>
            <a:fld id="{88D9ED34-BEDA-4742-8CDE-6D7210333F56}" type="slidenum">
              <a:rPr kumimoji="0" lang="en-US" sz="9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ctr" defTabSz="1073282" rtl="0" eaLnBrk="1" fontAlgn="auto" latinLnBrk="0" hangingPunct="1">
                <a:lnSpc>
                  <a:spcPct val="100000"/>
                </a:lnSpc>
                <a:spcBef>
                  <a:spcPts val="0"/>
                </a:spcBef>
                <a:spcAft>
                  <a:spcPts val="0"/>
                </a:spcAft>
                <a:buClrTx/>
                <a:buSzTx/>
                <a:buFontTx/>
                <a:buNone/>
                <a:tabLst/>
                <a:defRPr/>
              </a:pPr>
              <a:t>10</a:t>
            </a:fld>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7558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Customer to adapt to project implementation specifics. </a:t>
            </a:r>
          </a:p>
          <a:p>
            <a:r>
              <a:rPr lang="en-US" dirty="0"/>
              <a:t>Customer to define attachment guidelines, PO layout considerations, naming conventions if applicable, address details, 3 way match etc.</a:t>
            </a:r>
          </a:p>
        </p:txBody>
      </p:sp>
      <p:sp>
        <p:nvSpPr>
          <p:cNvPr id="4" name="Slide Number Placeholder 3"/>
          <p:cNvSpPr>
            <a:spLocks noGrp="1"/>
          </p:cNvSpPr>
          <p:nvPr>
            <p:ph type="sldNum" sz="quarter" idx="5"/>
          </p:nvPr>
        </p:nvSpPr>
        <p:spPr/>
        <p:txBody>
          <a:bodyPr/>
          <a:lstStyle/>
          <a:p>
            <a:pPr defTabSz="1073282">
              <a:defRPr/>
            </a:pPr>
            <a:fld id="{88D9ED34-BEDA-4742-8CDE-6D7210333F56}" type="slidenum">
              <a:rPr lang="en-US">
                <a:solidFill>
                  <a:prstClr val="black"/>
                </a:solidFill>
                <a:latin typeface="Calibri" panose="020F0502020204030204"/>
              </a:rPr>
              <a:pPr defTabSz="1073282">
                <a:def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3184063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804912" indent="-309582" eaLnBrk="0" hangingPunct="0">
              <a:defRPr>
                <a:solidFill>
                  <a:schemeClr val="tx1"/>
                </a:solidFill>
                <a:latin typeface="Arial" charset="0"/>
              </a:defRPr>
            </a:lvl2pPr>
            <a:lvl3pPr marL="1238326" indent="-247665" eaLnBrk="0" hangingPunct="0">
              <a:defRPr>
                <a:solidFill>
                  <a:schemeClr val="tx1"/>
                </a:solidFill>
                <a:latin typeface="Arial" charset="0"/>
              </a:defRPr>
            </a:lvl3pPr>
            <a:lvl4pPr marL="1733657" indent="-247665" eaLnBrk="0" hangingPunct="0">
              <a:defRPr>
                <a:solidFill>
                  <a:schemeClr val="tx1"/>
                </a:solidFill>
                <a:latin typeface="Arial" charset="0"/>
              </a:defRPr>
            </a:lvl4pPr>
            <a:lvl5pPr marL="2228987" indent="-247665" eaLnBrk="0" hangingPunct="0">
              <a:defRPr>
                <a:solidFill>
                  <a:schemeClr val="tx1"/>
                </a:solidFill>
                <a:latin typeface="Arial" charset="0"/>
              </a:defRPr>
            </a:lvl5pPr>
            <a:lvl6pPr marL="2724318" indent="-247665" eaLnBrk="0" fontAlgn="base" hangingPunct="0">
              <a:spcBef>
                <a:spcPct val="0"/>
              </a:spcBef>
              <a:spcAft>
                <a:spcPct val="0"/>
              </a:spcAft>
              <a:defRPr>
                <a:solidFill>
                  <a:schemeClr val="tx1"/>
                </a:solidFill>
                <a:latin typeface="Arial" charset="0"/>
              </a:defRPr>
            </a:lvl6pPr>
            <a:lvl7pPr marL="3219648" indent="-247665" eaLnBrk="0" fontAlgn="base" hangingPunct="0">
              <a:spcBef>
                <a:spcPct val="0"/>
              </a:spcBef>
              <a:spcAft>
                <a:spcPct val="0"/>
              </a:spcAft>
              <a:defRPr>
                <a:solidFill>
                  <a:schemeClr val="tx1"/>
                </a:solidFill>
                <a:latin typeface="Arial" charset="0"/>
              </a:defRPr>
            </a:lvl7pPr>
            <a:lvl8pPr marL="3714979" indent="-247665" eaLnBrk="0" fontAlgn="base" hangingPunct="0">
              <a:spcBef>
                <a:spcPct val="0"/>
              </a:spcBef>
              <a:spcAft>
                <a:spcPct val="0"/>
              </a:spcAft>
              <a:defRPr>
                <a:solidFill>
                  <a:schemeClr val="tx1"/>
                </a:solidFill>
                <a:latin typeface="Arial" charset="0"/>
              </a:defRPr>
            </a:lvl8pPr>
            <a:lvl9pPr marL="4210309" indent="-247665" eaLnBrk="0" fontAlgn="base" hangingPunct="0">
              <a:spcBef>
                <a:spcPct val="0"/>
              </a:spcBef>
              <a:spcAft>
                <a:spcPct val="0"/>
              </a:spcAft>
              <a:defRPr>
                <a:solidFill>
                  <a:schemeClr val="tx1"/>
                </a:solidFill>
                <a:latin typeface="Arial" charset="0"/>
              </a:defRPr>
            </a:lvl9pPr>
          </a:lstStyle>
          <a:p>
            <a:pPr algn="r" defTabSz="990661" eaLnBrk="1" hangingPunct="1">
              <a:defRPr/>
            </a:pPr>
            <a:fld id="{7A65A13E-1D98-4A70-8DEC-2ADD03BB9BC0}" type="slidenum">
              <a:rPr lang="en-US" sz="1300">
                <a:solidFill>
                  <a:prstClr val="black"/>
                </a:solidFill>
              </a:rPr>
              <a:pPr algn="r" defTabSz="990661" eaLnBrk="1" hangingPunct="1">
                <a:defRPr/>
              </a:pPr>
              <a:t>13</a:t>
            </a:fld>
            <a:endParaRPr lang="en-US" sz="1300" dirty="0">
              <a:solidFill>
                <a:prstClr val="black"/>
              </a:solidFill>
            </a:endParaRPr>
          </a:p>
        </p:txBody>
      </p:sp>
      <p:sp>
        <p:nvSpPr>
          <p:cNvPr id="26627" name="Rectangle 2"/>
          <p:cNvSpPr>
            <a:spLocks noGrp="1" noRot="1" noChangeAspect="1" noChangeArrowheads="1" noTextEdit="1"/>
          </p:cNvSpPr>
          <p:nvPr>
            <p:ph type="sldImg"/>
          </p:nvPr>
        </p:nvSpPr>
        <p:spPr>
          <a:xfrm>
            <a:off x="2919413" y="1997075"/>
            <a:ext cx="0" cy="0"/>
          </a:xfrm>
          <a:ln/>
        </p:spPr>
      </p:sp>
      <p:sp>
        <p:nvSpPr>
          <p:cNvPr id="26628" name="Rectangle 3"/>
          <p:cNvSpPr>
            <a:spLocks noGrp="1" noChangeArrowheads="1"/>
          </p:cNvSpPr>
          <p:nvPr>
            <p:ph type="body" idx="1"/>
          </p:nvPr>
        </p:nvSpPr>
        <p:spPr>
          <a:xfrm>
            <a:off x="946997" y="7007867"/>
            <a:ext cx="5287398" cy="24218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t>Customer to adapt to project implementation specifics. </a:t>
            </a:r>
          </a:p>
          <a:p>
            <a:pPr eaLnBrk="1" hangingPunct="1">
              <a:spcBef>
                <a:spcPct val="0"/>
              </a:spcBef>
            </a:pPr>
            <a:r>
              <a:rPr lang="en-US" dirty="0"/>
              <a:t>Customer to review and add the most relevant criteria to identify the PO. </a:t>
            </a:r>
          </a:p>
        </p:txBody>
      </p:sp>
    </p:spTree>
    <p:extLst>
      <p:ext uri="{BB962C8B-B14F-4D97-AF65-F5344CB8AC3E}">
        <p14:creationId xmlns:p14="http://schemas.microsoft.com/office/powerpoint/2010/main" val="13040194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73282">
              <a:defRPr/>
            </a:pPr>
            <a:r>
              <a:rPr lang="en-US"/>
              <a:t>Customer to adapt to project implementation specifics. </a:t>
            </a:r>
          </a:p>
          <a:p>
            <a:endParaRPr lang="en-US"/>
          </a:p>
        </p:txBody>
      </p:sp>
      <p:sp>
        <p:nvSpPr>
          <p:cNvPr id="4" name="Slide Number Placeholder 3"/>
          <p:cNvSpPr>
            <a:spLocks noGrp="1"/>
          </p:cNvSpPr>
          <p:nvPr>
            <p:ph type="sldNum" sz="quarter" idx="5"/>
          </p:nvPr>
        </p:nvSpPr>
        <p:spPr/>
        <p:txBody>
          <a:bodyPr/>
          <a:lstStyle/>
          <a:p>
            <a:pPr defTabSz="1073282">
              <a:defRPr/>
            </a:pPr>
            <a:fld id="{88D9ED34-BEDA-4742-8CDE-6D7210333F56}" type="slidenum">
              <a:rPr lang="en-US">
                <a:solidFill>
                  <a:prstClr val="black"/>
                </a:solidFill>
                <a:latin typeface="Calibri" panose="020F0502020204030204"/>
              </a:rPr>
              <a:pPr defTabSz="1073282">
                <a:def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3685359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661">
              <a:defRPr/>
            </a:pPr>
            <a:r>
              <a:rPr lang="en-US" dirty="0"/>
              <a:t>Customer to adapt to project implementation specifics. </a:t>
            </a:r>
          </a:p>
          <a:p>
            <a:endParaRPr lang="en-US" dirty="0"/>
          </a:p>
        </p:txBody>
      </p:sp>
      <p:sp>
        <p:nvSpPr>
          <p:cNvPr id="4" name="Slide Number Placeholder 3"/>
          <p:cNvSpPr>
            <a:spLocks noGrp="1"/>
          </p:cNvSpPr>
          <p:nvPr>
            <p:ph type="sldNum" sz="quarter" idx="5"/>
          </p:nvPr>
        </p:nvSpPr>
        <p:spPr/>
        <p:txBody>
          <a:bodyPr/>
          <a:lstStyle/>
          <a:p>
            <a:pPr algn="r" defTabSz="990661">
              <a:defRPr/>
            </a:pPr>
            <a:fld id="{88D9ED34-BEDA-4742-8CDE-6D7210333F56}" type="slidenum">
              <a:rPr lang="en-US" sz="1300">
                <a:solidFill>
                  <a:prstClr val="black"/>
                </a:solidFill>
                <a:latin typeface="Calibri" panose="020F0502020204030204"/>
              </a:rPr>
              <a:pPr algn="r" defTabSz="990661">
                <a:defRPr/>
              </a:pPr>
              <a:t>15</a:t>
            </a:fld>
            <a:endParaRPr lang="en-US" sz="1300">
              <a:solidFill>
                <a:prstClr val="black"/>
              </a:solidFill>
              <a:latin typeface="Calibri" panose="020F0502020204030204"/>
            </a:endParaRPr>
          </a:p>
        </p:txBody>
      </p:sp>
    </p:spTree>
    <p:extLst>
      <p:ext uri="{BB962C8B-B14F-4D97-AF65-F5344CB8AC3E}">
        <p14:creationId xmlns:p14="http://schemas.microsoft.com/office/powerpoint/2010/main" val="36853592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73282">
              <a:defRPr/>
            </a:pPr>
            <a:r>
              <a:rPr lang="en-US"/>
              <a:t>Customer to adapt to project implementation specifics. </a:t>
            </a:r>
          </a:p>
          <a:p>
            <a:endParaRPr lang="en-US"/>
          </a:p>
        </p:txBody>
      </p:sp>
      <p:sp>
        <p:nvSpPr>
          <p:cNvPr id="4" name="Slide Number Placeholder 3"/>
          <p:cNvSpPr>
            <a:spLocks noGrp="1"/>
          </p:cNvSpPr>
          <p:nvPr>
            <p:ph type="sldNum" sz="quarter" idx="5"/>
          </p:nvPr>
        </p:nvSpPr>
        <p:spPr/>
        <p:txBody>
          <a:bodyPr/>
          <a:lstStyle/>
          <a:p>
            <a:pPr defTabSz="1073282">
              <a:defRPr/>
            </a:pPr>
            <a:fld id="{88D9ED34-BEDA-4742-8CDE-6D7210333F56}" type="slidenum">
              <a:rPr lang="en-US">
                <a:solidFill>
                  <a:prstClr val="black"/>
                </a:solidFill>
                <a:latin typeface="Calibri" panose="020F0502020204030204"/>
              </a:rPr>
              <a:pPr defTabSz="1073282">
                <a:defRPr/>
              </a:pPr>
              <a:t>16</a:t>
            </a:fld>
            <a:endParaRPr lang="en-US">
              <a:solidFill>
                <a:prstClr val="black"/>
              </a:solidFill>
              <a:latin typeface="Calibri" panose="020F0502020204030204"/>
            </a:endParaRPr>
          </a:p>
        </p:txBody>
      </p:sp>
    </p:spTree>
    <p:extLst>
      <p:ext uri="{BB962C8B-B14F-4D97-AF65-F5344CB8AC3E}">
        <p14:creationId xmlns:p14="http://schemas.microsoft.com/office/powerpoint/2010/main" val="19287002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73282">
              <a:defRPr/>
            </a:pPr>
            <a:r>
              <a:rPr lang="en-US"/>
              <a:t>Customer to adapt to project implementation specifics. </a:t>
            </a:r>
          </a:p>
          <a:p>
            <a:endParaRPr lang="en-US"/>
          </a:p>
        </p:txBody>
      </p:sp>
      <p:sp>
        <p:nvSpPr>
          <p:cNvPr id="4" name="Slide Number Placeholder 3"/>
          <p:cNvSpPr>
            <a:spLocks noGrp="1"/>
          </p:cNvSpPr>
          <p:nvPr>
            <p:ph type="sldNum" sz="quarter" idx="5"/>
          </p:nvPr>
        </p:nvSpPr>
        <p:spPr/>
        <p:txBody>
          <a:bodyPr/>
          <a:lstStyle/>
          <a:p>
            <a:pPr defTabSz="1073282">
              <a:defRPr/>
            </a:pPr>
            <a:fld id="{88D9ED34-BEDA-4742-8CDE-6D7210333F56}" type="slidenum">
              <a:rPr lang="en-US">
                <a:solidFill>
                  <a:prstClr val="black"/>
                </a:solidFill>
                <a:latin typeface="Calibri" panose="020F0502020204030204"/>
              </a:rPr>
              <a:pPr defTabSz="1073282">
                <a:defRPr/>
              </a:pPr>
              <a:t>17</a:t>
            </a:fld>
            <a:endParaRPr lang="en-US">
              <a:solidFill>
                <a:prstClr val="black"/>
              </a:solidFill>
              <a:latin typeface="Calibri" panose="020F0502020204030204"/>
            </a:endParaRPr>
          </a:p>
        </p:txBody>
      </p:sp>
    </p:spTree>
    <p:extLst>
      <p:ext uri="{BB962C8B-B14F-4D97-AF65-F5344CB8AC3E}">
        <p14:creationId xmlns:p14="http://schemas.microsoft.com/office/powerpoint/2010/main" val="30286036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73282">
              <a:defRPr/>
            </a:pPr>
            <a:r>
              <a:rPr lang="en-US"/>
              <a:t>Customer to adapt to project implementation specifics. </a:t>
            </a:r>
          </a:p>
          <a:p>
            <a:endParaRPr lang="en-US"/>
          </a:p>
        </p:txBody>
      </p:sp>
      <p:sp>
        <p:nvSpPr>
          <p:cNvPr id="4" name="Slide Number Placeholder 3"/>
          <p:cNvSpPr>
            <a:spLocks noGrp="1"/>
          </p:cNvSpPr>
          <p:nvPr>
            <p:ph type="sldNum" sz="quarter" idx="5"/>
          </p:nvPr>
        </p:nvSpPr>
        <p:spPr/>
        <p:txBody>
          <a:bodyPr/>
          <a:lstStyle/>
          <a:p>
            <a:pPr defTabSz="1073282">
              <a:defRPr/>
            </a:pPr>
            <a:fld id="{88D9ED34-BEDA-4742-8CDE-6D7210333F56}" type="slidenum">
              <a:rPr lang="en-US">
                <a:solidFill>
                  <a:prstClr val="black"/>
                </a:solidFill>
                <a:latin typeface="Calibri" panose="020F0502020204030204"/>
              </a:rPr>
              <a:pPr defTabSz="1073282">
                <a:defRPr/>
              </a:pPr>
              <a:t>18</a:t>
            </a:fld>
            <a:endParaRPr lang="en-US">
              <a:solidFill>
                <a:prstClr val="black"/>
              </a:solidFill>
              <a:latin typeface="Calibri" panose="020F0502020204030204"/>
            </a:endParaRPr>
          </a:p>
        </p:txBody>
      </p:sp>
    </p:spTree>
    <p:extLst>
      <p:ext uri="{BB962C8B-B14F-4D97-AF65-F5344CB8AC3E}">
        <p14:creationId xmlns:p14="http://schemas.microsoft.com/office/powerpoint/2010/main" val="355504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73282">
              <a:defRPr/>
            </a:pPr>
            <a:r>
              <a:rPr lang="en-US"/>
              <a:t>Customer to adapt to project implementation specifics. </a:t>
            </a:r>
          </a:p>
          <a:p>
            <a:endParaRPr lang="en-US"/>
          </a:p>
        </p:txBody>
      </p:sp>
      <p:sp>
        <p:nvSpPr>
          <p:cNvPr id="4" name="Slide Number Placeholder 3"/>
          <p:cNvSpPr>
            <a:spLocks noGrp="1"/>
          </p:cNvSpPr>
          <p:nvPr>
            <p:ph type="sldNum" sz="quarter" idx="5"/>
          </p:nvPr>
        </p:nvSpPr>
        <p:spPr/>
        <p:txBody>
          <a:bodyPr/>
          <a:lstStyle/>
          <a:p>
            <a:pPr defTabSz="1073282">
              <a:defRPr/>
            </a:pPr>
            <a:fld id="{88D9ED34-BEDA-4742-8CDE-6D7210333F56}" type="slidenum">
              <a:rPr lang="en-US">
                <a:solidFill>
                  <a:prstClr val="black"/>
                </a:solidFill>
                <a:latin typeface="Calibri" panose="020F0502020204030204"/>
              </a:rPr>
              <a:pPr defTabSz="1073282">
                <a:defRPr/>
              </a:pPr>
              <a:t>19</a:t>
            </a:fld>
            <a:endParaRPr lang="en-US">
              <a:solidFill>
                <a:prstClr val="black"/>
              </a:solidFill>
              <a:latin typeface="Calibri" panose="020F0502020204030204"/>
            </a:endParaRPr>
          </a:p>
        </p:txBody>
      </p:sp>
    </p:spTree>
    <p:extLst>
      <p:ext uri="{BB962C8B-B14F-4D97-AF65-F5344CB8AC3E}">
        <p14:creationId xmlns:p14="http://schemas.microsoft.com/office/powerpoint/2010/main" val="38144524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73282">
              <a:defRPr/>
            </a:pPr>
            <a:r>
              <a:rPr lang="en-US"/>
              <a:t>Customer to adapt to project implementation specifics. </a:t>
            </a:r>
          </a:p>
          <a:p>
            <a:pPr defTabSz="1073282">
              <a:defRPr/>
            </a:pPr>
            <a:endParaRPr lang="en-US"/>
          </a:p>
        </p:txBody>
      </p:sp>
      <p:sp>
        <p:nvSpPr>
          <p:cNvPr id="4" name="Slide Number Placeholder 3"/>
          <p:cNvSpPr>
            <a:spLocks noGrp="1"/>
          </p:cNvSpPr>
          <p:nvPr>
            <p:ph type="sldNum" sz="quarter" idx="5"/>
          </p:nvPr>
        </p:nvSpPr>
        <p:spPr/>
        <p:txBody>
          <a:bodyPr/>
          <a:lstStyle/>
          <a:p>
            <a:pPr defTabSz="1073282">
              <a:defRPr/>
            </a:pPr>
            <a:fld id="{88D9ED34-BEDA-4742-8CDE-6D7210333F56}" type="slidenum">
              <a:rPr lang="en-US">
                <a:solidFill>
                  <a:prstClr val="black"/>
                </a:solidFill>
                <a:latin typeface="Calibri" panose="020F0502020204030204"/>
              </a:rPr>
              <a:pPr defTabSz="1073282">
                <a:defRPr/>
              </a:pPr>
              <a:t>20</a:t>
            </a:fld>
            <a:endParaRPr lang="en-US">
              <a:solidFill>
                <a:prstClr val="black"/>
              </a:solidFill>
              <a:latin typeface="Calibri" panose="020F0502020204030204"/>
            </a:endParaRPr>
          </a:p>
        </p:txBody>
      </p:sp>
    </p:spTree>
    <p:extLst>
      <p:ext uri="{BB962C8B-B14F-4D97-AF65-F5344CB8AC3E}">
        <p14:creationId xmlns:p14="http://schemas.microsoft.com/office/powerpoint/2010/main" val="1600643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de-DE" smtClean="0"/>
              <a:pPr/>
              <a:t>2</a:t>
            </a:fld>
            <a:endParaRPr lang="de-DE" dirty="0"/>
          </a:p>
        </p:txBody>
      </p:sp>
      <p:sp>
        <p:nvSpPr>
          <p:cNvPr id="9" name="Slide Image Placeholder 8"/>
          <p:cNvSpPr>
            <a:spLocks noGrp="1" noRot="1" noChangeAspect="1"/>
          </p:cNvSpPr>
          <p:nvPr>
            <p:ph type="sldImg"/>
          </p:nvPr>
        </p:nvSpPr>
        <p:spPr>
          <a:xfrm>
            <a:off x="325438" y="685800"/>
            <a:ext cx="6451600" cy="3629025"/>
          </a:xfrm>
        </p:spPr>
      </p:sp>
      <p:sp>
        <p:nvSpPr>
          <p:cNvPr id="10" name="Notes Placeholder 9"/>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9796219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73282">
              <a:defRPr/>
            </a:pPr>
            <a:r>
              <a:rPr lang="en-US"/>
              <a:t>Customer to adapt to project implementation specifics. </a:t>
            </a:r>
          </a:p>
          <a:p>
            <a:pPr defTabSz="1073282">
              <a:defRPr/>
            </a:pPr>
            <a:endParaRPr lang="en-US"/>
          </a:p>
        </p:txBody>
      </p:sp>
      <p:sp>
        <p:nvSpPr>
          <p:cNvPr id="4" name="Slide Number Placeholder 3"/>
          <p:cNvSpPr>
            <a:spLocks noGrp="1"/>
          </p:cNvSpPr>
          <p:nvPr>
            <p:ph type="sldNum" sz="quarter" idx="5"/>
          </p:nvPr>
        </p:nvSpPr>
        <p:spPr/>
        <p:txBody>
          <a:bodyPr/>
          <a:lstStyle/>
          <a:p>
            <a:pPr defTabSz="1073282">
              <a:defRPr/>
            </a:pPr>
            <a:fld id="{88D9ED34-BEDA-4742-8CDE-6D7210333F56}" type="slidenum">
              <a:rPr lang="en-US">
                <a:solidFill>
                  <a:prstClr val="black"/>
                </a:solidFill>
                <a:latin typeface="Calibri" panose="020F0502020204030204"/>
              </a:rPr>
              <a:pPr defTabSz="1073282">
                <a:defRPr/>
              </a:pPr>
              <a:t>21</a:t>
            </a:fld>
            <a:endParaRPr lang="en-US">
              <a:solidFill>
                <a:prstClr val="black"/>
              </a:solidFill>
              <a:latin typeface="Calibri" panose="020F0502020204030204"/>
            </a:endParaRPr>
          </a:p>
        </p:txBody>
      </p:sp>
    </p:spTree>
    <p:extLst>
      <p:ext uri="{BB962C8B-B14F-4D97-AF65-F5344CB8AC3E}">
        <p14:creationId xmlns:p14="http://schemas.microsoft.com/office/powerpoint/2010/main" val="36345444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Customer to adapt to project implementation specifics. </a:t>
            </a:r>
          </a:p>
          <a:p>
            <a:r>
              <a:rPr lang="en-US" dirty="0"/>
              <a:t>Customer to define attachment guidelines, PO layout considerations, naming conventions if applicable, address details, 3 way match etc.</a:t>
            </a:r>
          </a:p>
        </p:txBody>
      </p:sp>
      <p:sp>
        <p:nvSpPr>
          <p:cNvPr id="4" name="Slide Number Placeholder 3"/>
          <p:cNvSpPr>
            <a:spLocks noGrp="1"/>
          </p:cNvSpPr>
          <p:nvPr>
            <p:ph type="sldNum" sz="quarter" idx="5"/>
          </p:nvPr>
        </p:nvSpPr>
        <p:spPr/>
        <p:txBody>
          <a:bodyPr/>
          <a:lstStyle/>
          <a:p>
            <a:pPr marL="0" marR="0" lvl="0" indent="0" algn="ctr" defTabSz="1073282" rtl="0" eaLnBrk="1" fontAlgn="auto" latinLnBrk="0" hangingPunct="1">
              <a:lnSpc>
                <a:spcPct val="100000"/>
              </a:lnSpc>
              <a:spcBef>
                <a:spcPts val="0"/>
              </a:spcBef>
              <a:spcAft>
                <a:spcPts val="0"/>
              </a:spcAft>
              <a:buClrTx/>
              <a:buSzTx/>
              <a:buFontTx/>
              <a:buNone/>
              <a:tabLst/>
              <a:defRPr/>
            </a:pPr>
            <a:fld id="{88D9ED34-BEDA-4742-8CDE-6D7210333F56}" type="slidenum">
              <a:rPr kumimoji="0" lang="en-US" sz="9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ctr" defTabSz="1073282" rtl="0" eaLnBrk="1" fontAlgn="auto" latinLnBrk="0" hangingPunct="1">
                <a:lnSpc>
                  <a:spcPct val="100000"/>
                </a:lnSpc>
                <a:spcBef>
                  <a:spcPts val="0"/>
                </a:spcBef>
                <a:spcAft>
                  <a:spcPts val="0"/>
                </a:spcAft>
                <a:buClrTx/>
                <a:buSzTx/>
                <a:buFontTx/>
                <a:buNone/>
                <a:tabLst/>
                <a:defRPr/>
              </a:pPr>
              <a:t>22</a:t>
            </a:fld>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8166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Customer to adapt to project implementation specifics. To add information about tolerances, shipping information guidelines, schedule lines, reconfirmation procedure, retain status, allowed deviation sin terms of pricing date, attachments</a:t>
            </a:r>
          </a:p>
        </p:txBody>
      </p:sp>
      <p:sp>
        <p:nvSpPr>
          <p:cNvPr id="4" name="Slide Number Placeholder 3"/>
          <p:cNvSpPr>
            <a:spLocks noGrp="1"/>
          </p:cNvSpPr>
          <p:nvPr>
            <p:ph type="sldNum" sz="quarter" idx="10"/>
          </p:nvPr>
        </p:nvSpPr>
        <p:spPr/>
        <p:txBody>
          <a:bodyPr/>
          <a:lstStyle/>
          <a:p>
            <a:fld id="{7D8C2C35-2B8A-446E-BEC0-FD36716C29AC}" type="slidenum">
              <a:rPr lang="de-DE" smtClean="0"/>
              <a:pPr/>
              <a:t>23</a:t>
            </a:fld>
            <a:endParaRPr lang="de-DE"/>
          </a:p>
        </p:txBody>
      </p:sp>
    </p:spTree>
    <p:extLst>
      <p:ext uri="{BB962C8B-B14F-4D97-AF65-F5344CB8AC3E}">
        <p14:creationId xmlns:p14="http://schemas.microsoft.com/office/powerpoint/2010/main" val="5129596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t>Customer to adapt to project implementation specifics. </a:t>
            </a:r>
          </a:p>
        </p:txBody>
      </p:sp>
      <p:sp>
        <p:nvSpPr>
          <p:cNvPr id="4" name="Slide Number Placeholder 3"/>
          <p:cNvSpPr>
            <a:spLocks noGrp="1"/>
          </p:cNvSpPr>
          <p:nvPr>
            <p:ph type="sldNum" sz="quarter" idx="10"/>
          </p:nvPr>
        </p:nvSpPr>
        <p:spPr/>
        <p:txBody>
          <a:bodyPr/>
          <a:lstStyle/>
          <a:p>
            <a:fld id="{7D8C2C35-2B8A-446E-BEC0-FD36716C29AC}"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033407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Customer to adapt to project implementation specifics.</a:t>
            </a:r>
          </a:p>
          <a:p>
            <a:r>
              <a:rPr lang="en-US"/>
              <a:t>Customer to specify the mandatory fields for the project.</a:t>
            </a:r>
          </a:p>
        </p:txBody>
      </p:sp>
      <p:sp>
        <p:nvSpPr>
          <p:cNvPr id="4" name="Slide Number Placeholder 3"/>
          <p:cNvSpPr>
            <a:spLocks noGrp="1"/>
          </p:cNvSpPr>
          <p:nvPr>
            <p:ph type="sldNum" sz="quarter" idx="10"/>
          </p:nvPr>
        </p:nvSpPr>
        <p:spPr/>
        <p:txBody>
          <a:bodyPr/>
          <a:lstStyle/>
          <a:p>
            <a:fld id="{7D8C2C35-2B8A-446E-BEC0-FD36716C29AC}"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0411271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73282">
              <a:defRPr/>
            </a:pPr>
            <a:r>
              <a:rPr lang="en-US"/>
              <a:t>Customer to adapt to project implementation specifics.</a:t>
            </a:r>
          </a:p>
          <a:p>
            <a:endParaRPr lang="en-US"/>
          </a:p>
        </p:txBody>
      </p:sp>
      <p:sp>
        <p:nvSpPr>
          <p:cNvPr id="4" name="Slide Number Placeholder 3"/>
          <p:cNvSpPr>
            <a:spLocks noGrp="1"/>
          </p:cNvSpPr>
          <p:nvPr>
            <p:ph type="sldNum" sz="quarter" idx="5"/>
          </p:nvPr>
        </p:nvSpPr>
        <p:spPr/>
        <p:txBody>
          <a:bodyPr/>
          <a:lstStyle/>
          <a:p>
            <a:fld id="{88D9ED34-BEDA-4742-8CDE-6D7210333F56}" type="slidenum">
              <a:rPr lang="en-US" smtClean="0"/>
              <a:t>27</a:t>
            </a:fld>
            <a:endParaRPr lang="en-US"/>
          </a:p>
        </p:txBody>
      </p:sp>
    </p:spTree>
    <p:extLst>
      <p:ext uri="{BB962C8B-B14F-4D97-AF65-F5344CB8AC3E}">
        <p14:creationId xmlns:p14="http://schemas.microsoft.com/office/powerpoint/2010/main" val="21582636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73282">
              <a:defRPr/>
            </a:pPr>
            <a:r>
              <a:rPr lang="en-US"/>
              <a:t>Customer to adapt to project implementation specifics.</a:t>
            </a:r>
          </a:p>
          <a:p>
            <a:endParaRPr lang="en-US"/>
          </a:p>
        </p:txBody>
      </p:sp>
      <p:sp>
        <p:nvSpPr>
          <p:cNvPr id="4" name="Slide Number Placeholder 3"/>
          <p:cNvSpPr>
            <a:spLocks noGrp="1"/>
          </p:cNvSpPr>
          <p:nvPr>
            <p:ph type="sldNum" sz="quarter" idx="5"/>
          </p:nvPr>
        </p:nvSpPr>
        <p:spPr/>
        <p:txBody>
          <a:bodyPr/>
          <a:lstStyle/>
          <a:p>
            <a:fld id="{88D9ED34-BEDA-4742-8CDE-6D7210333F56}" type="slidenum">
              <a:rPr lang="en-US" smtClean="0"/>
              <a:t>28</a:t>
            </a:fld>
            <a:endParaRPr lang="en-US"/>
          </a:p>
        </p:txBody>
      </p:sp>
    </p:spTree>
    <p:extLst>
      <p:ext uri="{BB962C8B-B14F-4D97-AF65-F5344CB8AC3E}">
        <p14:creationId xmlns:p14="http://schemas.microsoft.com/office/powerpoint/2010/main" val="31620332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73282">
              <a:defRPr/>
            </a:pPr>
            <a:r>
              <a:rPr lang="en-US"/>
              <a:t>Customer to adapt to project implementation specifics.</a:t>
            </a:r>
          </a:p>
          <a:p>
            <a:endParaRPr lang="en-US"/>
          </a:p>
        </p:txBody>
      </p:sp>
      <p:sp>
        <p:nvSpPr>
          <p:cNvPr id="4" name="Slide Number Placeholder 3"/>
          <p:cNvSpPr>
            <a:spLocks noGrp="1"/>
          </p:cNvSpPr>
          <p:nvPr>
            <p:ph type="sldNum" sz="quarter" idx="5"/>
          </p:nvPr>
        </p:nvSpPr>
        <p:spPr/>
        <p:txBody>
          <a:bodyPr/>
          <a:lstStyle/>
          <a:p>
            <a:fld id="{88D9ED34-BEDA-4742-8CDE-6D7210333F56}" type="slidenum">
              <a:rPr lang="en-US" smtClean="0"/>
              <a:t>29</a:t>
            </a:fld>
            <a:endParaRPr lang="en-US"/>
          </a:p>
        </p:txBody>
      </p:sp>
    </p:spTree>
    <p:extLst>
      <p:ext uri="{BB962C8B-B14F-4D97-AF65-F5344CB8AC3E}">
        <p14:creationId xmlns:p14="http://schemas.microsoft.com/office/powerpoint/2010/main" val="13458987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73282">
              <a:defRPr/>
            </a:pPr>
            <a:r>
              <a:rPr lang="en-US"/>
              <a:t>Customer to adapt to project implementation specifics.</a:t>
            </a:r>
          </a:p>
          <a:p>
            <a:endParaRPr lang="en-US"/>
          </a:p>
        </p:txBody>
      </p:sp>
      <p:sp>
        <p:nvSpPr>
          <p:cNvPr id="4" name="Slide Number Placeholder 3"/>
          <p:cNvSpPr>
            <a:spLocks noGrp="1"/>
          </p:cNvSpPr>
          <p:nvPr>
            <p:ph type="sldNum" sz="quarter" idx="5"/>
          </p:nvPr>
        </p:nvSpPr>
        <p:spPr/>
        <p:txBody>
          <a:bodyPr/>
          <a:lstStyle/>
          <a:p>
            <a:fld id="{88D9ED34-BEDA-4742-8CDE-6D7210333F56}" type="slidenum">
              <a:rPr lang="en-US" smtClean="0"/>
              <a:t>30</a:t>
            </a:fld>
            <a:endParaRPr lang="en-US"/>
          </a:p>
        </p:txBody>
      </p:sp>
    </p:spTree>
    <p:extLst>
      <p:ext uri="{BB962C8B-B14F-4D97-AF65-F5344CB8AC3E}">
        <p14:creationId xmlns:p14="http://schemas.microsoft.com/office/powerpoint/2010/main" val="29139935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661">
              <a:defRPr/>
            </a:pPr>
            <a:r>
              <a:rPr lang="en-US" dirty="0"/>
              <a:t>Customer to adapt to project implementation specifics.</a:t>
            </a:r>
          </a:p>
          <a:p>
            <a:endParaRPr lang="en-US" dirty="0"/>
          </a:p>
        </p:txBody>
      </p:sp>
      <p:sp>
        <p:nvSpPr>
          <p:cNvPr id="4" name="Slide Number Placeholder 3"/>
          <p:cNvSpPr>
            <a:spLocks noGrp="1"/>
          </p:cNvSpPr>
          <p:nvPr>
            <p:ph type="sldNum" sz="quarter" idx="5"/>
          </p:nvPr>
        </p:nvSpPr>
        <p:spPr/>
        <p:txBody>
          <a:bodyPr/>
          <a:lstStyle/>
          <a:p>
            <a:fld id="{88D9ED34-BEDA-4742-8CDE-6D7210333F56}" type="slidenum">
              <a:rPr lang="en-US" smtClean="0"/>
              <a:t>31</a:t>
            </a:fld>
            <a:endParaRPr lang="en-US"/>
          </a:p>
        </p:txBody>
      </p:sp>
    </p:spTree>
    <p:extLst>
      <p:ext uri="{BB962C8B-B14F-4D97-AF65-F5344CB8AC3E}">
        <p14:creationId xmlns:p14="http://schemas.microsoft.com/office/powerpoint/2010/main" val="2913993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ctr" defTabSz="1088776" rtl="0" eaLnBrk="1" fontAlgn="auto" latinLnBrk="0" hangingPunct="1">
              <a:lnSpc>
                <a:spcPct val="100000"/>
              </a:lnSpc>
              <a:spcBef>
                <a:spcPts val="0"/>
              </a:spcBef>
              <a:spcAft>
                <a:spcPts val="0"/>
              </a:spcAft>
              <a:buClrTx/>
              <a:buSzTx/>
              <a:buFontTx/>
              <a:buNone/>
              <a:tabLst/>
              <a:defRPr/>
            </a:pPr>
            <a:fld id="{7D8C2C35-2B8A-446E-BEC0-FD36716C29AC}" type="slidenum">
              <a:rPr kumimoji="0" lang="de-DE" sz="9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1088776" rtl="0" eaLnBrk="1" fontAlgn="auto" latinLnBrk="0" hangingPunct="1">
                <a:lnSpc>
                  <a:spcPct val="100000"/>
                </a:lnSpc>
                <a:spcBef>
                  <a:spcPts val="0"/>
                </a:spcBef>
                <a:spcAft>
                  <a:spcPts val="0"/>
                </a:spcAft>
                <a:buClrTx/>
                <a:buSzTx/>
                <a:buFontTx/>
                <a:buNone/>
                <a:tabLst/>
                <a:defRPr/>
              </a:pPr>
              <a:t>3</a:t>
            </a:fld>
            <a:endParaRPr kumimoji="0" lang="de-DE" sz="900" b="0" i="0" u="none" strike="noStrike" kern="1200" cap="none" spc="0" normalizeH="0" baseline="0" noProof="0" dirty="0">
              <a:ln>
                <a:noFill/>
              </a:ln>
              <a:solidFill>
                <a:srgbClr val="000000"/>
              </a:solidFill>
              <a:effectLst/>
              <a:uLnTx/>
              <a:uFillTx/>
              <a:latin typeface="Arial"/>
              <a:ea typeface="+mn-ea"/>
              <a:cs typeface="+mn-cs"/>
            </a:endParaRPr>
          </a:p>
        </p:txBody>
      </p:sp>
      <p:sp>
        <p:nvSpPr>
          <p:cNvPr id="9" name="Slide Image Placeholder 8"/>
          <p:cNvSpPr>
            <a:spLocks noGrp="1" noRot="1" noChangeAspect="1"/>
          </p:cNvSpPr>
          <p:nvPr>
            <p:ph type="sldImg"/>
          </p:nvPr>
        </p:nvSpPr>
        <p:spPr>
          <a:xfrm>
            <a:off x="325438" y="685800"/>
            <a:ext cx="6451600" cy="3629025"/>
          </a:xfrm>
        </p:spPr>
      </p:sp>
      <p:sp>
        <p:nvSpPr>
          <p:cNvPr id="10" name="Notes Placeholder 9"/>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15724255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73282">
              <a:defRPr/>
            </a:pPr>
            <a:r>
              <a:rPr lang="en-US"/>
              <a:t>Customer to adapt to project implementation specifics. </a:t>
            </a:r>
          </a:p>
          <a:p>
            <a:endParaRPr lang="en-US"/>
          </a:p>
        </p:txBody>
      </p:sp>
      <p:sp>
        <p:nvSpPr>
          <p:cNvPr id="4" name="Slide Number Placeholder 3"/>
          <p:cNvSpPr>
            <a:spLocks noGrp="1"/>
          </p:cNvSpPr>
          <p:nvPr>
            <p:ph type="sldNum" sz="quarter" idx="5"/>
          </p:nvPr>
        </p:nvSpPr>
        <p:spPr/>
        <p:txBody>
          <a:bodyPr/>
          <a:lstStyle/>
          <a:p>
            <a:fld id="{879D52CB-C588-4628-81BD-D93AB9C88C3B}" type="slidenum">
              <a:rPr lang="en-US" smtClean="0"/>
              <a:t>32</a:t>
            </a:fld>
            <a:endParaRPr lang="en-US"/>
          </a:p>
        </p:txBody>
      </p:sp>
    </p:spTree>
    <p:extLst>
      <p:ext uri="{BB962C8B-B14F-4D97-AF65-F5344CB8AC3E}">
        <p14:creationId xmlns:p14="http://schemas.microsoft.com/office/powerpoint/2010/main" val="18653784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73282">
              <a:defRPr/>
            </a:pPr>
            <a:r>
              <a:rPr lang="en-US"/>
              <a:t>Customer to adapt to project implementation specifics. </a:t>
            </a:r>
          </a:p>
          <a:p>
            <a:endParaRPr lang="en-US"/>
          </a:p>
        </p:txBody>
      </p:sp>
      <p:sp>
        <p:nvSpPr>
          <p:cNvPr id="4" name="Slide Number Placeholder 3"/>
          <p:cNvSpPr>
            <a:spLocks noGrp="1"/>
          </p:cNvSpPr>
          <p:nvPr>
            <p:ph type="sldNum" sz="quarter" idx="5"/>
          </p:nvPr>
        </p:nvSpPr>
        <p:spPr/>
        <p:txBody>
          <a:bodyPr/>
          <a:lstStyle/>
          <a:p>
            <a:fld id="{879D52CB-C588-4628-81BD-D93AB9C88C3B}" type="slidenum">
              <a:rPr lang="en-US" smtClean="0"/>
              <a:t>33</a:t>
            </a:fld>
            <a:endParaRPr lang="en-US"/>
          </a:p>
        </p:txBody>
      </p:sp>
    </p:spTree>
    <p:extLst>
      <p:ext uri="{BB962C8B-B14F-4D97-AF65-F5344CB8AC3E}">
        <p14:creationId xmlns:p14="http://schemas.microsoft.com/office/powerpoint/2010/main" val="12289464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661">
              <a:defRPr/>
            </a:pPr>
            <a:r>
              <a:rPr lang="en-US" dirty="0"/>
              <a:t>Customer to adapt to project implementation specifics. </a:t>
            </a:r>
          </a:p>
          <a:p>
            <a:endParaRPr lang="en-US" dirty="0"/>
          </a:p>
        </p:txBody>
      </p:sp>
      <p:sp>
        <p:nvSpPr>
          <p:cNvPr id="4" name="Slide Number Placeholder 3"/>
          <p:cNvSpPr>
            <a:spLocks noGrp="1"/>
          </p:cNvSpPr>
          <p:nvPr>
            <p:ph type="sldNum" sz="quarter" idx="5"/>
          </p:nvPr>
        </p:nvSpPr>
        <p:spPr/>
        <p:txBody>
          <a:bodyPr/>
          <a:lstStyle/>
          <a:p>
            <a:fld id="{879D52CB-C588-4628-81BD-D93AB9C88C3B}" type="slidenum">
              <a:rPr lang="en-US" smtClean="0"/>
              <a:t>34</a:t>
            </a:fld>
            <a:endParaRPr lang="en-US"/>
          </a:p>
        </p:txBody>
      </p:sp>
    </p:spTree>
    <p:extLst>
      <p:ext uri="{BB962C8B-B14F-4D97-AF65-F5344CB8AC3E}">
        <p14:creationId xmlns:p14="http://schemas.microsoft.com/office/powerpoint/2010/main" val="2552238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872042" indent="-335401" eaLnBrk="0" hangingPunct="0">
              <a:defRPr>
                <a:solidFill>
                  <a:schemeClr val="tx1"/>
                </a:solidFill>
                <a:latin typeface="Arial" charset="0"/>
              </a:defRPr>
            </a:lvl2pPr>
            <a:lvl3pPr marL="1341602" indent="-268320" eaLnBrk="0" hangingPunct="0">
              <a:defRPr>
                <a:solidFill>
                  <a:schemeClr val="tx1"/>
                </a:solidFill>
                <a:latin typeface="Arial" charset="0"/>
              </a:defRPr>
            </a:lvl3pPr>
            <a:lvl4pPr marL="1878244" indent="-268320" eaLnBrk="0" hangingPunct="0">
              <a:defRPr>
                <a:solidFill>
                  <a:schemeClr val="tx1"/>
                </a:solidFill>
                <a:latin typeface="Arial" charset="0"/>
              </a:defRPr>
            </a:lvl4pPr>
            <a:lvl5pPr marL="2414885" indent="-268320" eaLnBrk="0" hangingPunct="0">
              <a:defRPr>
                <a:solidFill>
                  <a:schemeClr val="tx1"/>
                </a:solidFill>
                <a:latin typeface="Arial" charset="0"/>
              </a:defRPr>
            </a:lvl5pPr>
            <a:lvl6pPr marL="2951526" indent="-268320" eaLnBrk="0" fontAlgn="base" hangingPunct="0">
              <a:spcBef>
                <a:spcPct val="0"/>
              </a:spcBef>
              <a:spcAft>
                <a:spcPct val="0"/>
              </a:spcAft>
              <a:defRPr>
                <a:solidFill>
                  <a:schemeClr val="tx1"/>
                </a:solidFill>
                <a:latin typeface="Arial" charset="0"/>
              </a:defRPr>
            </a:lvl6pPr>
            <a:lvl7pPr marL="3488167" indent="-268320" eaLnBrk="0" fontAlgn="base" hangingPunct="0">
              <a:spcBef>
                <a:spcPct val="0"/>
              </a:spcBef>
              <a:spcAft>
                <a:spcPct val="0"/>
              </a:spcAft>
              <a:defRPr>
                <a:solidFill>
                  <a:schemeClr val="tx1"/>
                </a:solidFill>
                <a:latin typeface="Arial" charset="0"/>
              </a:defRPr>
            </a:lvl7pPr>
            <a:lvl8pPr marL="4024808" indent="-268320" eaLnBrk="0" fontAlgn="base" hangingPunct="0">
              <a:spcBef>
                <a:spcPct val="0"/>
              </a:spcBef>
              <a:spcAft>
                <a:spcPct val="0"/>
              </a:spcAft>
              <a:defRPr>
                <a:solidFill>
                  <a:schemeClr val="tx1"/>
                </a:solidFill>
                <a:latin typeface="Arial" charset="0"/>
              </a:defRPr>
            </a:lvl8pPr>
            <a:lvl9pPr marL="4561449" indent="-268320" eaLnBrk="0" fontAlgn="base" hangingPunct="0">
              <a:spcBef>
                <a:spcPct val="0"/>
              </a:spcBef>
              <a:spcAft>
                <a:spcPct val="0"/>
              </a:spcAft>
              <a:defRPr>
                <a:solidFill>
                  <a:schemeClr val="tx1"/>
                </a:solidFill>
                <a:latin typeface="Arial" charset="0"/>
              </a:defRPr>
            </a:lvl9pPr>
          </a:lstStyle>
          <a:p>
            <a:pPr eaLnBrk="1" hangingPunct="1"/>
            <a:fld id="{AA00D627-0270-403D-BB93-9C7F6A155A38}" type="slidenum">
              <a:rPr lang="en-US" smtClean="0"/>
              <a:pPr eaLnBrk="1" hangingPunct="1"/>
              <a:t>35</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Customer to adapt to project implementation specifics.</a:t>
            </a:r>
          </a:p>
          <a:p>
            <a:pPr eaLnBrk="1" hangingPunct="1"/>
            <a:r>
              <a:rPr lang="en-US"/>
              <a:t>Customer to add preferred search criteria.</a:t>
            </a:r>
          </a:p>
        </p:txBody>
      </p:sp>
    </p:spTree>
    <p:extLst>
      <p:ext uri="{BB962C8B-B14F-4D97-AF65-F5344CB8AC3E}">
        <p14:creationId xmlns:p14="http://schemas.microsoft.com/office/powerpoint/2010/main" val="9345202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1073282">
              <a:defRPr/>
            </a:pPr>
            <a:r>
              <a:rPr lang="en-US"/>
              <a:t>Customer to adapt to project implementation specifics. </a:t>
            </a:r>
          </a:p>
          <a:p>
            <a:endParaRPr lang="en-US"/>
          </a:p>
        </p:txBody>
      </p:sp>
      <p:sp>
        <p:nvSpPr>
          <p:cNvPr id="4" name="Slide Number Placeholder 3"/>
          <p:cNvSpPr>
            <a:spLocks noGrp="1"/>
          </p:cNvSpPr>
          <p:nvPr>
            <p:ph type="sldNum" sz="quarter" idx="10"/>
          </p:nvPr>
        </p:nvSpPr>
        <p:spPr/>
        <p:txBody>
          <a:bodyPr/>
          <a:lstStyle/>
          <a:p>
            <a:fld id="{7D8C2C35-2B8A-446E-BEC0-FD36716C29AC}" type="slidenum">
              <a:rPr lang="de-DE" smtClean="0"/>
              <a:pPr/>
              <a:t>36</a:t>
            </a:fld>
            <a:endParaRPr lang="de-DE"/>
          </a:p>
        </p:txBody>
      </p:sp>
    </p:spTree>
    <p:extLst>
      <p:ext uri="{BB962C8B-B14F-4D97-AF65-F5344CB8AC3E}">
        <p14:creationId xmlns:p14="http://schemas.microsoft.com/office/powerpoint/2010/main" val="18654383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Customer to adapt to project implementation specifics. Customer to add OC manage requirements for the suppliers.</a:t>
            </a:r>
          </a:p>
        </p:txBody>
      </p:sp>
      <p:sp>
        <p:nvSpPr>
          <p:cNvPr id="4" name="Slide Number Placeholder 3"/>
          <p:cNvSpPr>
            <a:spLocks noGrp="1"/>
          </p:cNvSpPr>
          <p:nvPr>
            <p:ph type="sldNum" sz="quarter" idx="10"/>
          </p:nvPr>
        </p:nvSpPr>
        <p:spPr/>
        <p:txBody>
          <a:bodyPr/>
          <a:lstStyle/>
          <a:p>
            <a:fld id="{7D8C2C35-2B8A-446E-BEC0-FD36716C29AC}" type="slidenum">
              <a:rPr lang="en-US" smtClean="0"/>
              <a:pPr/>
              <a:t>37</a:t>
            </a:fld>
            <a:endParaRPr lang="en-US"/>
          </a:p>
        </p:txBody>
      </p:sp>
    </p:spTree>
    <p:extLst>
      <p:ext uri="{BB962C8B-B14F-4D97-AF65-F5344CB8AC3E}">
        <p14:creationId xmlns:p14="http://schemas.microsoft.com/office/powerpoint/2010/main" val="40388009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Customer to adapt to project implementation specifics. </a:t>
            </a:r>
          </a:p>
          <a:p>
            <a:r>
              <a:rPr lang="en-US" dirty="0"/>
              <a:t>Customer to define attachment guidelines, PO layout considerations, naming conventions if applicable, address details, 3 way match etc.</a:t>
            </a:r>
          </a:p>
        </p:txBody>
      </p:sp>
      <p:sp>
        <p:nvSpPr>
          <p:cNvPr id="4" name="Slide Number Placeholder 3"/>
          <p:cNvSpPr>
            <a:spLocks noGrp="1"/>
          </p:cNvSpPr>
          <p:nvPr>
            <p:ph type="sldNum" sz="quarter" idx="5"/>
          </p:nvPr>
        </p:nvSpPr>
        <p:spPr/>
        <p:txBody>
          <a:bodyPr/>
          <a:lstStyle/>
          <a:p>
            <a:pPr marL="0" marR="0" lvl="0" indent="0" algn="ctr" defTabSz="1073282" rtl="0" eaLnBrk="1" fontAlgn="auto" latinLnBrk="0" hangingPunct="1">
              <a:lnSpc>
                <a:spcPct val="100000"/>
              </a:lnSpc>
              <a:spcBef>
                <a:spcPts val="0"/>
              </a:spcBef>
              <a:spcAft>
                <a:spcPts val="0"/>
              </a:spcAft>
              <a:buClrTx/>
              <a:buSzTx/>
              <a:buFontTx/>
              <a:buNone/>
              <a:tabLst/>
              <a:defRPr/>
            </a:pPr>
            <a:fld id="{88D9ED34-BEDA-4742-8CDE-6D7210333F56}" type="slidenum">
              <a:rPr kumimoji="0" lang="en-US" sz="9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ctr" defTabSz="1073282" rtl="0" eaLnBrk="1" fontAlgn="auto" latinLnBrk="0" hangingPunct="1">
                <a:lnSpc>
                  <a:spcPct val="100000"/>
                </a:lnSpc>
                <a:spcBef>
                  <a:spcPts val="0"/>
                </a:spcBef>
                <a:spcAft>
                  <a:spcPts val="0"/>
                </a:spcAft>
                <a:buClrTx/>
                <a:buSzTx/>
                <a:buFontTx/>
                <a:buNone/>
                <a:tabLst/>
                <a:defRPr/>
              </a:pPr>
              <a:t>38</a:t>
            </a:fld>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63072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t>Customer to adjust to project implementation specifics.</a:t>
            </a:r>
          </a:p>
        </p:txBody>
      </p:sp>
      <p:sp>
        <p:nvSpPr>
          <p:cNvPr id="4" name="Slide Number Placeholder 3"/>
          <p:cNvSpPr>
            <a:spLocks noGrp="1"/>
          </p:cNvSpPr>
          <p:nvPr>
            <p:ph type="sldNum" sz="quarter" idx="10"/>
          </p:nvPr>
        </p:nvSpPr>
        <p:spPr/>
        <p:txBody>
          <a:bodyPr/>
          <a:lstStyle/>
          <a:p>
            <a:fld id="{88D9ED34-BEDA-4742-8CDE-6D7210333F56}" type="slidenum">
              <a:rPr lang="en-US" smtClean="0"/>
              <a:t>39</a:t>
            </a:fld>
            <a:endParaRPr lang="en-US"/>
          </a:p>
        </p:txBody>
      </p:sp>
    </p:spTree>
    <p:extLst>
      <p:ext uri="{BB962C8B-B14F-4D97-AF65-F5344CB8AC3E}">
        <p14:creationId xmlns:p14="http://schemas.microsoft.com/office/powerpoint/2010/main" val="25159622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Customer to adapt to project implementation specifics. </a:t>
            </a:r>
          </a:p>
          <a:p>
            <a:r>
              <a:rPr lang="en-US" dirty="0"/>
              <a:t>Customer to define attachment guidelines, PO layout considerations, naming conventions if applicable, address details, 3 way match etc.</a:t>
            </a:r>
          </a:p>
        </p:txBody>
      </p:sp>
      <p:sp>
        <p:nvSpPr>
          <p:cNvPr id="4" name="Slide Number Placeholder 3"/>
          <p:cNvSpPr>
            <a:spLocks noGrp="1"/>
          </p:cNvSpPr>
          <p:nvPr>
            <p:ph type="sldNum" sz="quarter" idx="5"/>
          </p:nvPr>
        </p:nvSpPr>
        <p:spPr/>
        <p:txBody>
          <a:bodyPr/>
          <a:lstStyle/>
          <a:p>
            <a:pPr marL="0" marR="0" lvl="0" indent="0" algn="ctr" defTabSz="1073282" rtl="0" eaLnBrk="1" fontAlgn="auto" latinLnBrk="0" hangingPunct="1">
              <a:lnSpc>
                <a:spcPct val="100000"/>
              </a:lnSpc>
              <a:spcBef>
                <a:spcPts val="0"/>
              </a:spcBef>
              <a:spcAft>
                <a:spcPts val="0"/>
              </a:spcAft>
              <a:buClrTx/>
              <a:buSzTx/>
              <a:buFontTx/>
              <a:buNone/>
              <a:tabLst/>
              <a:defRPr/>
            </a:pPr>
            <a:fld id="{88D9ED34-BEDA-4742-8CDE-6D7210333F56}" type="slidenum">
              <a:rPr kumimoji="0" lang="en-US" sz="9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ctr" defTabSz="1073282" rtl="0" eaLnBrk="1" fontAlgn="auto" latinLnBrk="0" hangingPunct="1">
                <a:lnSpc>
                  <a:spcPct val="100000"/>
                </a:lnSpc>
                <a:spcBef>
                  <a:spcPts val="0"/>
                </a:spcBef>
                <a:spcAft>
                  <a:spcPts val="0"/>
                </a:spcAft>
                <a:buClrTx/>
                <a:buSzTx/>
                <a:buFontTx/>
                <a:buNone/>
                <a:tabLst/>
                <a:defRPr/>
              </a:pPr>
              <a:t>40</a:t>
            </a:fld>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67915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73282">
              <a:defRPr/>
            </a:pPr>
            <a:r>
              <a:rPr lang="en-US"/>
              <a:t>Customer to adjust to project implementation specifics.</a:t>
            </a:r>
          </a:p>
          <a:p>
            <a:endParaRPr lang="en-US"/>
          </a:p>
        </p:txBody>
      </p:sp>
      <p:sp>
        <p:nvSpPr>
          <p:cNvPr id="4" name="Slide Number Placeholder 3"/>
          <p:cNvSpPr>
            <a:spLocks noGrp="1"/>
          </p:cNvSpPr>
          <p:nvPr>
            <p:ph type="sldNum" sz="quarter" idx="10"/>
          </p:nvPr>
        </p:nvSpPr>
        <p:spPr/>
        <p:txBody>
          <a:bodyPr/>
          <a:lstStyle/>
          <a:p>
            <a:fld id="{7D8C2C35-2B8A-446E-BEC0-FD36716C29AC}" type="slidenum">
              <a:rPr lang="en-US" smtClean="0"/>
              <a:pPr/>
              <a:t>41</a:t>
            </a:fld>
            <a:endParaRPr lang="en-US"/>
          </a:p>
        </p:txBody>
      </p:sp>
    </p:spTree>
    <p:extLst>
      <p:ext uri="{BB962C8B-B14F-4D97-AF65-F5344CB8AC3E}">
        <p14:creationId xmlns:p14="http://schemas.microsoft.com/office/powerpoint/2010/main" val="1416296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Customer to adapt the content to the business scenario.</a:t>
            </a:r>
          </a:p>
        </p:txBody>
      </p:sp>
      <p:sp>
        <p:nvSpPr>
          <p:cNvPr id="4" name="Slide Number Placeholder 3"/>
          <p:cNvSpPr>
            <a:spLocks noGrp="1"/>
          </p:cNvSpPr>
          <p:nvPr>
            <p:ph type="sldNum" sz="quarter" idx="10"/>
          </p:nvPr>
        </p:nvSpPr>
        <p:spPr/>
        <p:txBody>
          <a:bodyPr/>
          <a:lstStyle/>
          <a:p>
            <a:pPr defTabSz="1073282">
              <a:defRPr/>
            </a:pPr>
            <a:fld id="{88D9ED34-BEDA-4742-8CDE-6D7210333F56}" type="slidenum">
              <a:rPr lang="en-US">
                <a:solidFill>
                  <a:prstClr val="black"/>
                </a:solidFill>
                <a:latin typeface="Calibri" panose="020F0502020204030204"/>
              </a:rPr>
              <a:pPr defTabSz="1073282">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35419108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872042" indent="-335401" eaLnBrk="0" hangingPunct="0">
              <a:defRPr>
                <a:solidFill>
                  <a:schemeClr val="tx1"/>
                </a:solidFill>
                <a:latin typeface="Arial" charset="0"/>
              </a:defRPr>
            </a:lvl2pPr>
            <a:lvl3pPr marL="1341602" indent="-268320" eaLnBrk="0" hangingPunct="0">
              <a:defRPr>
                <a:solidFill>
                  <a:schemeClr val="tx1"/>
                </a:solidFill>
                <a:latin typeface="Arial" charset="0"/>
              </a:defRPr>
            </a:lvl3pPr>
            <a:lvl4pPr marL="1878244" indent="-268320" eaLnBrk="0" hangingPunct="0">
              <a:defRPr>
                <a:solidFill>
                  <a:schemeClr val="tx1"/>
                </a:solidFill>
                <a:latin typeface="Arial" charset="0"/>
              </a:defRPr>
            </a:lvl4pPr>
            <a:lvl5pPr marL="2414885" indent="-268320" eaLnBrk="0" hangingPunct="0">
              <a:defRPr>
                <a:solidFill>
                  <a:schemeClr val="tx1"/>
                </a:solidFill>
                <a:latin typeface="Arial" charset="0"/>
              </a:defRPr>
            </a:lvl5pPr>
            <a:lvl6pPr marL="2951526" indent="-268320" eaLnBrk="0" fontAlgn="base" hangingPunct="0">
              <a:spcBef>
                <a:spcPct val="0"/>
              </a:spcBef>
              <a:spcAft>
                <a:spcPct val="0"/>
              </a:spcAft>
              <a:defRPr>
                <a:solidFill>
                  <a:schemeClr val="tx1"/>
                </a:solidFill>
                <a:latin typeface="Arial" charset="0"/>
              </a:defRPr>
            </a:lvl6pPr>
            <a:lvl7pPr marL="3488167" indent="-268320" eaLnBrk="0" fontAlgn="base" hangingPunct="0">
              <a:spcBef>
                <a:spcPct val="0"/>
              </a:spcBef>
              <a:spcAft>
                <a:spcPct val="0"/>
              </a:spcAft>
              <a:defRPr>
                <a:solidFill>
                  <a:schemeClr val="tx1"/>
                </a:solidFill>
                <a:latin typeface="Arial" charset="0"/>
              </a:defRPr>
            </a:lvl7pPr>
            <a:lvl8pPr marL="4024808" indent="-268320" eaLnBrk="0" fontAlgn="base" hangingPunct="0">
              <a:spcBef>
                <a:spcPct val="0"/>
              </a:spcBef>
              <a:spcAft>
                <a:spcPct val="0"/>
              </a:spcAft>
              <a:defRPr>
                <a:solidFill>
                  <a:schemeClr val="tx1"/>
                </a:solidFill>
                <a:latin typeface="Arial" charset="0"/>
              </a:defRPr>
            </a:lvl8pPr>
            <a:lvl9pPr marL="4561449" indent="-268320" eaLnBrk="0" fontAlgn="base" hangingPunct="0">
              <a:spcBef>
                <a:spcPct val="0"/>
              </a:spcBef>
              <a:spcAft>
                <a:spcPct val="0"/>
              </a:spcAft>
              <a:defRPr>
                <a:solidFill>
                  <a:schemeClr val="tx1"/>
                </a:solidFill>
                <a:latin typeface="Arial" charset="0"/>
              </a:defRPr>
            </a:lvl9pPr>
          </a:lstStyle>
          <a:p>
            <a:pPr eaLnBrk="1" hangingPunct="1"/>
            <a:fld id="{A6E40A5C-1BE7-4CD6-BF5F-8C4C0626CF06}" type="slidenum">
              <a:rPr lang="en-US" smtClean="0"/>
              <a:pPr eaLnBrk="1" hangingPunct="1"/>
              <a:t>42</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Customer to adjust to project implementation specifics.</a:t>
            </a:r>
          </a:p>
          <a:p>
            <a:pPr eaLnBrk="1" hangingPunct="1"/>
            <a:r>
              <a:rPr lang="en-US"/>
              <a:t>Customer to add specific preference for supplier ASN management.</a:t>
            </a:r>
          </a:p>
          <a:p>
            <a:pPr eaLnBrk="1" hangingPunct="1"/>
            <a:r>
              <a:rPr lang="en-US"/>
              <a:t>Note: Delivery date confirmed by the supplier is not visible in the ASN creation screen. In order to see the confirmed date, supplier needs to navigate to the Order Confirmation document</a:t>
            </a:r>
          </a:p>
        </p:txBody>
      </p:sp>
    </p:spTree>
    <p:extLst>
      <p:ext uri="{BB962C8B-B14F-4D97-AF65-F5344CB8AC3E}">
        <p14:creationId xmlns:p14="http://schemas.microsoft.com/office/powerpoint/2010/main" val="40641288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872042" indent="-335401" eaLnBrk="0" hangingPunct="0">
              <a:defRPr>
                <a:solidFill>
                  <a:schemeClr val="tx1"/>
                </a:solidFill>
                <a:latin typeface="Arial" charset="0"/>
              </a:defRPr>
            </a:lvl2pPr>
            <a:lvl3pPr marL="1341602" indent="-268320" eaLnBrk="0" hangingPunct="0">
              <a:defRPr>
                <a:solidFill>
                  <a:schemeClr val="tx1"/>
                </a:solidFill>
                <a:latin typeface="Arial" charset="0"/>
              </a:defRPr>
            </a:lvl3pPr>
            <a:lvl4pPr marL="1878244" indent="-268320" eaLnBrk="0" hangingPunct="0">
              <a:defRPr>
                <a:solidFill>
                  <a:schemeClr val="tx1"/>
                </a:solidFill>
                <a:latin typeface="Arial" charset="0"/>
              </a:defRPr>
            </a:lvl4pPr>
            <a:lvl5pPr marL="2414885" indent="-268320" eaLnBrk="0" hangingPunct="0">
              <a:defRPr>
                <a:solidFill>
                  <a:schemeClr val="tx1"/>
                </a:solidFill>
                <a:latin typeface="Arial" charset="0"/>
              </a:defRPr>
            </a:lvl5pPr>
            <a:lvl6pPr marL="2951526" indent="-268320" eaLnBrk="0" fontAlgn="base" hangingPunct="0">
              <a:spcBef>
                <a:spcPct val="0"/>
              </a:spcBef>
              <a:spcAft>
                <a:spcPct val="0"/>
              </a:spcAft>
              <a:defRPr>
                <a:solidFill>
                  <a:schemeClr val="tx1"/>
                </a:solidFill>
                <a:latin typeface="Arial" charset="0"/>
              </a:defRPr>
            </a:lvl6pPr>
            <a:lvl7pPr marL="3488167" indent="-268320" eaLnBrk="0" fontAlgn="base" hangingPunct="0">
              <a:spcBef>
                <a:spcPct val="0"/>
              </a:spcBef>
              <a:spcAft>
                <a:spcPct val="0"/>
              </a:spcAft>
              <a:defRPr>
                <a:solidFill>
                  <a:schemeClr val="tx1"/>
                </a:solidFill>
                <a:latin typeface="Arial" charset="0"/>
              </a:defRPr>
            </a:lvl7pPr>
            <a:lvl8pPr marL="4024808" indent="-268320" eaLnBrk="0" fontAlgn="base" hangingPunct="0">
              <a:spcBef>
                <a:spcPct val="0"/>
              </a:spcBef>
              <a:spcAft>
                <a:spcPct val="0"/>
              </a:spcAft>
              <a:defRPr>
                <a:solidFill>
                  <a:schemeClr val="tx1"/>
                </a:solidFill>
                <a:latin typeface="Arial" charset="0"/>
              </a:defRPr>
            </a:lvl8pPr>
            <a:lvl9pPr marL="4561449" indent="-268320" eaLnBrk="0" fontAlgn="base" hangingPunct="0">
              <a:spcBef>
                <a:spcPct val="0"/>
              </a:spcBef>
              <a:spcAft>
                <a:spcPct val="0"/>
              </a:spcAft>
              <a:defRPr>
                <a:solidFill>
                  <a:schemeClr val="tx1"/>
                </a:solidFill>
                <a:latin typeface="Arial" charset="0"/>
              </a:defRPr>
            </a:lvl9pPr>
          </a:lstStyle>
          <a:p>
            <a:pPr eaLnBrk="1" hangingPunct="1"/>
            <a:fld id="{A6E40A5C-1BE7-4CD6-BF5F-8C4C0626CF06}" type="slidenum">
              <a:rPr lang="en-US" smtClean="0"/>
              <a:pPr eaLnBrk="1" hangingPunct="1"/>
              <a:t>43</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Customer to adjust to project implementation specifics.</a:t>
            </a:r>
          </a:p>
          <a:p>
            <a:pPr eaLnBrk="1" hangingPunct="1"/>
            <a:r>
              <a:rPr lang="en-US"/>
              <a:t>Customer to add specific preference for supplier ASN management.</a:t>
            </a:r>
          </a:p>
        </p:txBody>
      </p:sp>
    </p:spTree>
    <p:extLst>
      <p:ext uri="{BB962C8B-B14F-4D97-AF65-F5344CB8AC3E}">
        <p14:creationId xmlns:p14="http://schemas.microsoft.com/office/powerpoint/2010/main" val="15773638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872042" indent="-335401" eaLnBrk="0" hangingPunct="0">
              <a:defRPr>
                <a:solidFill>
                  <a:schemeClr val="tx1"/>
                </a:solidFill>
                <a:latin typeface="Arial" charset="0"/>
              </a:defRPr>
            </a:lvl2pPr>
            <a:lvl3pPr marL="1341602" indent="-268320" eaLnBrk="0" hangingPunct="0">
              <a:defRPr>
                <a:solidFill>
                  <a:schemeClr val="tx1"/>
                </a:solidFill>
                <a:latin typeface="Arial" charset="0"/>
              </a:defRPr>
            </a:lvl3pPr>
            <a:lvl4pPr marL="1878244" indent="-268320" eaLnBrk="0" hangingPunct="0">
              <a:defRPr>
                <a:solidFill>
                  <a:schemeClr val="tx1"/>
                </a:solidFill>
                <a:latin typeface="Arial" charset="0"/>
              </a:defRPr>
            </a:lvl4pPr>
            <a:lvl5pPr marL="2414885" indent="-268320" eaLnBrk="0" hangingPunct="0">
              <a:defRPr>
                <a:solidFill>
                  <a:schemeClr val="tx1"/>
                </a:solidFill>
                <a:latin typeface="Arial" charset="0"/>
              </a:defRPr>
            </a:lvl5pPr>
            <a:lvl6pPr marL="2951526" indent="-268320" eaLnBrk="0" fontAlgn="base" hangingPunct="0">
              <a:spcBef>
                <a:spcPct val="0"/>
              </a:spcBef>
              <a:spcAft>
                <a:spcPct val="0"/>
              </a:spcAft>
              <a:defRPr>
                <a:solidFill>
                  <a:schemeClr val="tx1"/>
                </a:solidFill>
                <a:latin typeface="Arial" charset="0"/>
              </a:defRPr>
            </a:lvl6pPr>
            <a:lvl7pPr marL="3488167" indent="-268320" eaLnBrk="0" fontAlgn="base" hangingPunct="0">
              <a:spcBef>
                <a:spcPct val="0"/>
              </a:spcBef>
              <a:spcAft>
                <a:spcPct val="0"/>
              </a:spcAft>
              <a:defRPr>
                <a:solidFill>
                  <a:schemeClr val="tx1"/>
                </a:solidFill>
                <a:latin typeface="Arial" charset="0"/>
              </a:defRPr>
            </a:lvl7pPr>
            <a:lvl8pPr marL="4024808" indent="-268320" eaLnBrk="0" fontAlgn="base" hangingPunct="0">
              <a:spcBef>
                <a:spcPct val="0"/>
              </a:spcBef>
              <a:spcAft>
                <a:spcPct val="0"/>
              </a:spcAft>
              <a:defRPr>
                <a:solidFill>
                  <a:schemeClr val="tx1"/>
                </a:solidFill>
                <a:latin typeface="Arial" charset="0"/>
              </a:defRPr>
            </a:lvl8pPr>
            <a:lvl9pPr marL="4561449" indent="-268320" eaLnBrk="0" fontAlgn="base" hangingPunct="0">
              <a:spcBef>
                <a:spcPct val="0"/>
              </a:spcBef>
              <a:spcAft>
                <a:spcPct val="0"/>
              </a:spcAft>
              <a:defRPr>
                <a:solidFill>
                  <a:schemeClr val="tx1"/>
                </a:solidFill>
                <a:latin typeface="Arial" charset="0"/>
              </a:defRPr>
            </a:lvl9pPr>
          </a:lstStyle>
          <a:p>
            <a:pPr eaLnBrk="1" hangingPunct="1"/>
            <a:fld id="{66B17219-6FAB-43B5-ABB9-0D9C727CAD42}" type="slidenum">
              <a:rPr lang="en-US" smtClean="0"/>
              <a:pPr eaLnBrk="1" hangingPunct="1"/>
              <a:t>44</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1073282">
              <a:defRPr/>
            </a:pPr>
            <a:r>
              <a:rPr lang="en-US"/>
              <a:t>Customer to adjust to project implementation specifics.</a:t>
            </a:r>
          </a:p>
          <a:p>
            <a:pPr eaLnBrk="1" hangingPunct="1"/>
            <a:endParaRPr lang="en-US"/>
          </a:p>
        </p:txBody>
      </p:sp>
    </p:spTree>
    <p:extLst>
      <p:ext uri="{BB962C8B-B14F-4D97-AF65-F5344CB8AC3E}">
        <p14:creationId xmlns:p14="http://schemas.microsoft.com/office/powerpoint/2010/main" val="8267462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872042" indent="-335401" eaLnBrk="0" hangingPunct="0">
              <a:defRPr>
                <a:solidFill>
                  <a:schemeClr val="tx1"/>
                </a:solidFill>
                <a:latin typeface="Arial" charset="0"/>
              </a:defRPr>
            </a:lvl2pPr>
            <a:lvl3pPr marL="1341602" indent="-268320" eaLnBrk="0" hangingPunct="0">
              <a:defRPr>
                <a:solidFill>
                  <a:schemeClr val="tx1"/>
                </a:solidFill>
                <a:latin typeface="Arial" charset="0"/>
              </a:defRPr>
            </a:lvl3pPr>
            <a:lvl4pPr marL="1878244" indent="-268320" eaLnBrk="0" hangingPunct="0">
              <a:defRPr>
                <a:solidFill>
                  <a:schemeClr val="tx1"/>
                </a:solidFill>
                <a:latin typeface="Arial" charset="0"/>
              </a:defRPr>
            </a:lvl4pPr>
            <a:lvl5pPr marL="2414885" indent="-268320" eaLnBrk="0" hangingPunct="0">
              <a:defRPr>
                <a:solidFill>
                  <a:schemeClr val="tx1"/>
                </a:solidFill>
                <a:latin typeface="Arial" charset="0"/>
              </a:defRPr>
            </a:lvl5pPr>
            <a:lvl6pPr marL="2951526" indent="-268320" eaLnBrk="0" fontAlgn="base" hangingPunct="0">
              <a:spcBef>
                <a:spcPct val="0"/>
              </a:spcBef>
              <a:spcAft>
                <a:spcPct val="0"/>
              </a:spcAft>
              <a:defRPr>
                <a:solidFill>
                  <a:schemeClr val="tx1"/>
                </a:solidFill>
                <a:latin typeface="Arial" charset="0"/>
              </a:defRPr>
            </a:lvl6pPr>
            <a:lvl7pPr marL="3488167" indent="-268320" eaLnBrk="0" fontAlgn="base" hangingPunct="0">
              <a:spcBef>
                <a:spcPct val="0"/>
              </a:spcBef>
              <a:spcAft>
                <a:spcPct val="0"/>
              </a:spcAft>
              <a:defRPr>
                <a:solidFill>
                  <a:schemeClr val="tx1"/>
                </a:solidFill>
                <a:latin typeface="Arial" charset="0"/>
              </a:defRPr>
            </a:lvl7pPr>
            <a:lvl8pPr marL="4024808" indent="-268320" eaLnBrk="0" fontAlgn="base" hangingPunct="0">
              <a:spcBef>
                <a:spcPct val="0"/>
              </a:spcBef>
              <a:spcAft>
                <a:spcPct val="0"/>
              </a:spcAft>
              <a:defRPr>
                <a:solidFill>
                  <a:schemeClr val="tx1"/>
                </a:solidFill>
                <a:latin typeface="Arial" charset="0"/>
              </a:defRPr>
            </a:lvl8pPr>
            <a:lvl9pPr marL="4561449" indent="-268320" eaLnBrk="0" fontAlgn="base" hangingPunct="0">
              <a:spcBef>
                <a:spcPct val="0"/>
              </a:spcBef>
              <a:spcAft>
                <a:spcPct val="0"/>
              </a:spcAft>
              <a:defRPr>
                <a:solidFill>
                  <a:schemeClr val="tx1"/>
                </a:solidFill>
                <a:latin typeface="Arial" charset="0"/>
              </a:defRPr>
            </a:lvl9pPr>
          </a:lstStyle>
          <a:p>
            <a:pPr eaLnBrk="1" hangingPunct="1"/>
            <a:fld id="{A6E40A5C-1BE7-4CD6-BF5F-8C4C0626CF06}" type="slidenum">
              <a:rPr lang="en-US" smtClean="0"/>
              <a:pPr eaLnBrk="1" hangingPunct="1"/>
              <a:t>45</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1073282">
              <a:defRPr/>
            </a:pPr>
            <a:r>
              <a:rPr lang="en-US"/>
              <a:t>Customer to adjust to project implementation specifics.</a:t>
            </a:r>
          </a:p>
          <a:p>
            <a:pPr eaLnBrk="1" hangingPunct="1"/>
            <a:endParaRPr lang="en-US"/>
          </a:p>
        </p:txBody>
      </p:sp>
    </p:spTree>
    <p:extLst>
      <p:ext uri="{BB962C8B-B14F-4D97-AF65-F5344CB8AC3E}">
        <p14:creationId xmlns:p14="http://schemas.microsoft.com/office/powerpoint/2010/main" val="11386695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872042" indent="-335401" eaLnBrk="0" hangingPunct="0">
              <a:defRPr>
                <a:solidFill>
                  <a:schemeClr val="tx1"/>
                </a:solidFill>
                <a:latin typeface="Arial" charset="0"/>
              </a:defRPr>
            </a:lvl2pPr>
            <a:lvl3pPr marL="1341602" indent="-268320" eaLnBrk="0" hangingPunct="0">
              <a:defRPr>
                <a:solidFill>
                  <a:schemeClr val="tx1"/>
                </a:solidFill>
                <a:latin typeface="Arial" charset="0"/>
              </a:defRPr>
            </a:lvl3pPr>
            <a:lvl4pPr marL="1878244" indent="-268320" eaLnBrk="0" hangingPunct="0">
              <a:defRPr>
                <a:solidFill>
                  <a:schemeClr val="tx1"/>
                </a:solidFill>
                <a:latin typeface="Arial" charset="0"/>
              </a:defRPr>
            </a:lvl4pPr>
            <a:lvl5pPr marL="2414885" indent="-268320" eaLnBrk="0" hangingPunct="0">
              <a:defRPr>
                <a:solidFill>
                  <a:schemeClr val="tx1"/>
                </a:solidFill>
                <a:latin typeface="Arial" charset="0"/>
              </a:defRPr>
            </a:lvl5pPr>
            <a:lvl6pPr marL="2951526" indent="-268320" eaLnBrk="0" fontAlgn="base" hangingPunct="0">
              <a:spcBef>
                <a:spcPct val="0"/>
              </a:spcBef>
              <a:spcAft>
                <a:spcPct val="0"/>
              </a:spcAft>
              <a:defRPr>
                <a:solidFill>
                  <a:schemeClr val="tx1"/>
                </a:solidFill>
                <a:latin typeface="Arial" charset="0"/>
              </a:defRPr>
            </a:lvl6pPr>
            <a:lvl7pPr marL="3488167" indent="-268320" eaLnBrk="0" fontAlgn="base" hangingPunct="0">
              <a:spcBef>
                <a:spcPct val="0"/>
              </a:spcBef>
              <a:spcAft>
                <a:spcPct val="0"/>
              </a:spcAft>
              <a:defRPr>
                <a:solidFill>
                  <a:schemeClr val="tx1"/>
                </a:solidFill>
                <a:latin typeface="Arial" charset="0"/>
              </a:defRPr>
            </a:lvl7pPr>
            <a:lvl8pPr marL="4024808" indent="-268320" eaLnBrk="0" fontAlgn="base" hangingPunct="0">
              <a:spcBef>
                <a:spcPct val="0"/>
              </a:spcBef>
              <a:spcAft>
                <a:spcPct val="0"/>
              </a:spcAft>
              <a:defRPr>
                <a:solidFill>
                  <a:schemeClr val="tx1"/>
                </a:solidFill>
                <a:latin typeface="Arial" charset="0"/>
              </a:defRPr>
            </a:lvl8pPr>
            <a:lvl9pPr marL="4561449" indent="-268320" eaLnBrk="0" fontAlgn="base" hangingPunct="0">
              <a:spcBef>
                <a:spcPct val="0"/>
              </a:spcBef>
              <a:spcAft>
                <a:spcPct val="0"/>
              </a:spcAft>
              <a:defRPr>
                <a:solidFill>
                  <a:schemeClr val="tx1"/>
                </a:solidFill>
                <a:latin typeface="Arial" charset="0"/>
              </a:defRPr>
            </a:lvl9pPr>
          </a:lstStyle>
          <a:p>
            <a:pPr eaLnBrk="1" hangingPunct="1"/>
            <a:fld id="{66B17219-6FAB-43B5-ABB9-0D9C727CAD42}" type="slidenum">
              <a:rPr lang="en-US" smtClean="0"/>
              <a:pPr eaLnBrk="1" hangingPunct="1"/>
              <a:t>46</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1073282">
              <a:defRPr/>
            </a:pPr>
            <a:r>
              <a:rPr lang="en-US"/>
              <a:t>Customer to adjust to project implementation specifics.</a:t>
            </a:r>
          </a:p>
          <a:p>
            <a:pPr eaLnBrk="1" hangingPunct="1"/>
            <a:r>
              <a:rPr lang="en-US"/>
              <a:t>Customer to add any special requirements to serial numbers management. </a:t>
            </a:r>
          </a:p>
        </p:txBody>
      </p:sp>
    </p:spTree>
    <p:extLst>
      <p:ext uri="{BB962C8B-B14F-4D97-AF65-F5344CB8AC3E}">
        <p14:creationId xmlns:p14="http://schemas.microsoft.com/office/powerpoint/2010/main" val="24688727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872042" indent="-335401" eaLnBrk="0" hangingPunct="0">
              <a:defRPr>
                <a:solidFill>
                  <a:schemeClr val="tx1"/>
                </a:solidFill>
                <a:latin typeface="Arial" charset="0"/>
              </a:defRPr>
            </a:lvl2pPr>
            <a:lvl3pPr marL="1341602" indent="-268320" eaLnBrk="0" hangingPunct="0">
              <a:defRPr>
                <a:solidFill>
                  <a:schemeClr val="tx1"/>
                </a:solidFill>
                <a:latin typeface="Arial" charset="0"/>
              </a:defRPr>
            </a:lvl3pPr>
            <a:lvl4pPr marL="1878244" indent="-268320" eaLnBrk="0" hangingPunct="0">
              <a:defRPr>
                <a:solidFill>
                  <a:schemeClr val="tx1"/>
                </a:solidFill>
                <a:latin typeface="Arial" charset="0"/>
              </a:defRPr>
            </a:lvl4pPr>
            <a:lvl5pPr marL="2414885" indent="-268320" eaLnBrk="0" hangingPunct="0">
              <a:defRPr>
                <a:solidFill>
                  <a:schemeClr val="tx1"/>
                </a:solidFill>
                <a:latin typeface="Arial" charset="0"/>
              </a:defRPr>
            </a:lvl5pPr>
            <a:lvl6pPr marL="2951526" indent="-268320" eaLnBrk="0" fontAlgn="base" hangingPunct="0">
              <a:spcBef>
                <a:spcPct val="0"/>
              </a:spcBef>
              <a:spcAft>
                <a:spcPct val="0"/>
              </a:spcAft>
              <a:defRPr>
                <a:solidFill>
                  <a:schemeClr val="tx1"/>
                </a:solidFill>
                <a:latin typeface="Arial" charset="0"/>
              </a:defRPr>
            </a:lvl6pPr>
            <a:lvl7pPr marL="3488167" indent="-268320" eaLnBrk="0" fontAlgn="base" hangingPunct="0">
              <a:spcBef>
                <a:spcPct val="0"/>
              </a:spcBef>
              <a:spcAft>
                <a:spcPct val="0"/>
              </a:spcAft>
              <a:defRPr>
                <a:solidFill>
                  <a:schemeClr val="tx1"/>
                </a:solidFill>
                <a:latin typeface="Arial" charset="0"/>
              </a:defRPr>
            </a:lvl7pPr>
            <a:lvl8pPr marL="4024808" indent="-268320" eaLnBrk="0" fontAlgn="base" hangingPunct="0">
              <a:spcBef>
                <a:spcPct val="0"/>
              </a:spcBef>
              <a:spcAft>
                <a:spcPct val="0"/>
              </a:spcAft>
              <a:defRPr>
                <a:solidFill>
                  <a:schemeClr val="tx1"/>
                </a:solidFill>
                <a:latin typeface="Arial" charset="0"/>
              </a:defRPr>
            </a:lvl8pPr>
            <a:lvl9pPr marL="4561449" indent="-268320" eaLnBrk="0" fontAlgn="base" hangingPunct="0">
              <a:spcBef>
                <a:spcPct val="0"/>
              </a:spcBef>
              <a:spcAft>
                <a:spcPct val="0"/>
              </a:spcAft>
              <a:defRPr>
                <a:solidFill>
                  <a:schemeClr val="tx1"/>
                </a:solidFill>
                <a:latin typeface="Arial" charset="0"/>
              </a:defRPr>
            </a:lvl9pPr>
          </a:lstStyle>
          <a:p>
            <a:pPr eaLnBrk="1" hangingPunct="1">
              <a:defRPr/>
            </a:pPr>
            <a:fld id="{7A65A13E-1D98-4A70-8DEC-2ADD03BB9BC0}" type="slidenum">
              <a:rPr lang="en-US" smtClean="0"/>
              <a:pPr eaLnBrk="1" hangingPunct="1">
                <a:defRPr/>
              </a:pPr>
              <a:t>47</a:t>
            </a:fld>
            <a:endParaRPr lang="en-US"/>
          </a:p>
        </p:txBody>
      </p:sp>
      <p:sp>
        <p:nvSpPr>
          <p:cNvPr id="26627" name="Rectangle 2"/>
          <p:cNvSpPr>
            <a:spLocks noGrp="1" noRot="1" noChangeAspect="1" noChangeArrowheads="1" noTextEdit="1"/>
          </p:cNvSpPr>
          <p:nvPr>
            <p:ph type="sldImg"/>
          </p:nvPr>
        </p:nvSpPr>
        <p:spPr>
          <a:xfrm>
            <a:off x="2997200" y="2427288"/>
            <a:ext cx="0" cy="0"/>
          </a:xfrm>
          <a:ln/>
        </p:spPr>
      </p:sp>
      <p:sp>
        <p:nvSpPr>
          <p:cNvPr id="26628" name="Rectangle 3"/>
          <p:cNvSpPr>
            <a:spLocks noGrp="1" noChangeArrowheads="1"/>
          </p:cNvSpPr>
          <p:nvPr>
            <p:ph type="body" idx="1"/>
          </p:nvPr>
        </p:nvSpPr>
        <p:spPr>
          <a:xfrm>
            <a:off x="972130" y="8516410"/>
            <a:ext cx="5427716" cy="294317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1073282">
              <a:spcBef>
                <a:spcPct val="0"/>
              </a:spcBef>
              <a:defRPr/>
            </a:pPr>
            <a:r>
              <a:rPr lang="en-US"/>
              <a:t>Customer to adjust to project implementation specifics.</a:t>
            </a:r>
          </a:p>
          <a:p>
            <a:pPr eaLnBrk="1" hangingPunct="1">
              <a:spcBef>
                <a:spcPct val="0"/>
              </a:spcBef>
            </a:pPr>
            <a:endParaRPr lang="en-US"/>
          </a:p>
        </p:txBody>
      </p:sp>
    </p:spTree>
    <p:extLst>
      <p:ext uri="{BB962C8B-B14F-4D97-AF65-F5344CB8AC3E}">
        <p14:creationId xmlns:p14="http://schemas.microsoft.com/office/powerpoint/2010/main" val="31265855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73282">
              <a:defRPr/>
            </a:pPr>
            <a:r>
              <a:rPr lang="en-US"/>
              <a:t>Customer to adjust to project implementation specifics.</a:t>
            </a:r>
          </a:p>
          <a:p>
            <a:endParaRPr lang="en-US"/>
          </a:p>
        </p:txBody>
      </p:sp>
      <p:sp>
        <p:nvSpPr>
          <p:cNvPr id="4" name="Slide Number Placeholder 3"/>
          <p:cNvSpPr>
            <a:spLocks noGrp="1"/>
          </p:cNvSpPr>
          <p:nvPr>
            <p:ph type="sldNum" sz="quarter" idx="10"/>
          </p:nvPr>
        </p:nvSpPr>
        <p:spPr/>
        <p:txBody>
          <a:bodyPr/>
          <a:lstStyle/>
          <a:p>
            <a:fld id="{7D8C2C35-2B8A-446E-BEC0-FD36716C29AC}" type="slidenum">
              <a:rPr lang="de-DE" smtClean="0"/>
              <a:pPr/>
              <a:t>48</a:t>
            </a:fld>
            <a:endParaRPr lang="de-DE"/>
          </a:p>
        </p:txBody>
      </p:sp>
    </p:spTree>
    <p:extLst>
      <p:ext uri="{BB962C8B-B14F-4D97-AF65-F5344CB8AC3E}">
        <p14:creationId xmlns:p14="http://schemas.microsoft.com/office/powerpoint/2010/main" val="30258524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872042" indent="-335401" eaLnBrk="0" hangingPunct="0">
              <a:defRPr>
                <a:solidFill>
                  <a:schemeClr val="tx1"/>
                </a:solidFill>
                <a:latin typeface="Arial" charset="0"/>
              </a:defRPr>
            </a:lvl2pPr>
            <a:lvl3pPr marL="1341602" indent="-268320" eaLnBrk="0" hangingPunct="0">
              <a:defRPr>
                <a:solidFill>
                  <a:schemeClr val="tx1"/>
                </a:solidFill>
                <a:latin typeface="Arial" charset="0"/>
              </a:defRPr>
            </a:lvl3pPr>
            <a:lvl4pPr marL="1878244" indent="-268320" eaLnBrk="0" hangingPunct="0">
              <a:defRPr>
                <a:solidFill>
                  <a:schemeClr val="tx1"/>
                </a:solidFill>
                <a:latin typeface="Arial" charset="0"/>
              </a:defRPr>
            </a:lvl4pPr>
            <a:lvl5pPr marL="2414885" indent="-268320" eaLnBrk="0" hangingPunct="0">
              <a:defRPr>
                <a:solidFill>
                  <a:schemeClr val="tx1"/>
                </a:solidFill>
                <a:latin typeface="Arial" charset="0"/>
              </a:defRPr>
            </a:lvl5pPr>
            <a:lvl6pPr marL="2951526" indent="-268320" eaLnBrk="0" fontAlgn="base" hangingPunct="0">
              <a:spcBef>
                <a:spcPct val="0"/>
              </a:spcBef>
              <a:spcAft>
                <a:spcPct val="0"/>
              </a:spcAft>
              <a:defRPr>
                <a:solidFill>
                  <a:schemeClr val="tx1"/>
                </a:solidFill>
                <a:latin typeface="Arial" charset="0"/>
              </a:defRPr>
            </a:lvl6pPr>
            <a:lvl7pPr marL="3488167" indent="-268320" eaLnBrk="0" fontAlgn="base" hangingPunct="0">
              <a:spcBef>
                <a:spcPct val="0"/>
              </a:spcBef>
              <a:spcAft>
                <a:spcPct val="0"/>
              </a:spcAft>
              <a:defRPr>
                <a:solidFill>
                  <a:schemeClr val="tx1"/>
                </a:solidFill>
                <a:latin typeface="Arial" charset="0"/>
              </a:defRPr>
            </a:lvl7pPr>
            <a:lvl8pPr marL="4024808" indent="-268320" eaLnBrk="0" fontAlgn="base" hangingPunct="0">
              <a:spcBef>
                <a:spcPct val="0"/>
              </a:spcBef>
              <a:spcAft>
                <a:spcPct val="0"/>
              </a:spcAft>
              <a:defRPr>
                <a:solidFill>
                  <a:schemeClr val="tx1"/>
                </a:solidFill>
                <a:latin typeface="Arial" charset="0"/>
              </a:defRPr>
            </a:lvl8pPr>
            <a:lvl9pPr marL="4561449" indent="-268320" eaLnBrk="0" fontAlgn="base" hangingPunct="0">
              <a:spcBef>
                <a:spcPct val="0"/>
              </a:spcBef>
              <a:spcAft>
                <a:spcPct val="0"/>
              </a:spcAft>
              <a:defRPr>
                <a:solidFill>
                  <a:schemeClr val="tx1"/>
                </a:solidFill>
                <a:latin typeface="Arial" charset="0"/>
              </a:defRPr>
            </a:lvl9pPr>
          </a:lstStyle>
          <a:p>
            <a:pPr eaLnBrk="1" hangingPunct="1"/>
            <a:fld id="{AA00D627-0270-403D-BB93-9C7F6A155A38}" type="slidenum">
              <a:rPr lang="en-US" smtClean="0"/>
              <a:pPr eaLnBrk="1" hangingPunct="1"/>
              <a:t>49</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1073282">
              <a:defRPr/>
            </a:pPr>
            <a:r>
              <a:rPr lang="en-US"/>
              <a:t>Customer to adjust to project implementation specifics. In case ASN cancellation is forbidden to update the slide.</a:t>
            </a:r>
          </a:p>
          <a:p>
            <a:pPr eaLnBrk="1" hangingPunct="1"/>
            <a:r>
              <a:rPr lang="en-US"/>
              <a:t>Customer to add any specifics of ASN cancelation process suppliers should follow.</a:t>
            </a:r>
          </a:p>
          <a:p>
            <a:pPr eaLnBrk="1" hangingPunct="1"/>
            <a:r>
              <a:rPr lang="en-US"/>
              <a:t>Emphasize to the suppliers in training that OC should not be re-done</a:t>
            </a:r>
          </a:p>
        </p:txBody>
      </p:sp>
    </p:spTree>
    <p:extLst>
      <p:ext uri="{BB962C8B-B14F-4D97-AF65-F5344CB8AC3E}">
        <p14:creationId xmlns:p14="http://schemas.microsoft.com/office/powerpoint/2010/main" val="416746919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73282">
              <a:defRPr/>
            </a:pPr>
            <a:r>
              <a:rPr lang="en-US"/>
              <a:t>Customer to adjust to project implementation specifics. Customer to mention columns important to the business process. </a:t>
            </a:r>
          </a:p>
          <a:p>
            <a:endParaRPr lang="en-US"/>
          </a:p>
        </p:txBody>
      </p:sp>
      <p:sp>
        <p:nvSpPr>
          <p:cNvPr id="4" name="Slide Number Placeholder 3"/>
          <p:cNvSpPr>
            <a:spLocks noGrp="1"/>
          </p:cNvSpPr>
          <p:nvPr>
            <p:ph type="sldNum" sz="quarter" idx="10"/>
          </p:nvPr>
        </p:nvSpPr>
        <p:spPr/>
        <p:txBody>
          <a:bodyPr/>
          <a:lstStyle/>
          <a:p>
            <a:fld id="{7D8C2C35-2B8A-446E-BEC0-FD36716C29AC}" type="slidenum">
              <a:rPr lang="de-DE" smtClean="0"/>
              <a:pPr/>
              <a:t>50</a:t>
            </a:fld>
            <a:endParaRPr lang="de-DE"/>
          </a:p>
        </p:txBody>
      </p:sp>
    </p:spTree>
    <p:extLst>
      <p:ext uri="{BB962C8B-B14F-4D97-AF65-F5344CB8AC3E}">
        <p14:creationId xmlns:p14="http://schemas.microsoft.com/office/powerpoint/2010/main" val="22821675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73282">
              <a:defRPr/>
            </a:pPr>
            <a:r>
              <a:rPr lang="en-US"/>
              <a:t>Customer to adjust to project implementation specifics. Customer to mention recommended search criteria. </a:t>
            </a:r>
          </a:p>
          <a:p>
            <a:endParaRPr lang="en-US"/>
          </a:p>
        </p:txBody>
      </p:sp>
      <p:sp>
        <p:nvSpPr>
          <p:cNvPr id="4" name="Slide Number Placeholder 3"/>
          <p:cNvSpPr>
            <a:spLocks noGrp="1"/>
          </p:cNvSpPr>
          <p:nvPr>
            <p:ph type="sldNum" sz="quarter" idx="10"/>
          </p:nvPr>
        </p:nvSpPr>
        <p:spPr/>
        <p:txBody>
          <a:bodyPr/>
          <a:lstStyle/>
          <a:p>
            <a:fld id="{7D8C2C35-2B8A-446E-BEC0-FD36716C29AC}" type="slidenum">
              <a:rPr lang="de-DE" smtClean="0"/>
              <a:pPr/>
              <a:t>51</a:t>
            </a:fld>
            <a:endParaRPr lang="de-DE"/>
          </a:p>
        </p:txBody>
      </p:sp>
    </p:spTree>
    <p:extLst>
      <p:ext uri="{BB962C8B-B14F-4D97-AF65-F5344CB8AC3E}">
        <p14:creationId xmlns:p14="http://schemas.microsoft.com/office/powerpoint/2010/main" val="853592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73282">
              <a:defRPr/>
            </a:pPr>
            <a:r>
              <a:rPr lang="en-US"/>
              <a:t>Customer to adapt to project implementation specifics. </a:t>
            </a:r>
          </a:p>
          <a:p>
            <a:endParaRPr lang="en-US"/>
          </a:p>
        </p:txBody>
      </p:sp>
      <p:sp>
        <p:nvSpPr>
          <p:cNvPr id="4" name="Slide Number Placeholder 3"/>
          <p:cNvSpPr>
            <a:spLocks noGrp="1"/>
          </p:cNvSpPr>
          <p:nvPr>
            <p:ph type="sldNum" sz="quarter" idx="5"/>
          </p:nvPr>
        </p:nvSpPr>
        <p:spPr/>
        <p:txBody>
          <a:bodyPr/>
          <a:lstStyle/>
          <a:p>
            <a:fld id="{879D52CB-C588-4628-81BD-D93AB9C88C3B}" type="slidenum">
              <a:rPr lang="en-US" smtClean="0"/>
              <a:t>5</a:t>
            </a:fld>
            <a:endParaRPr lang="en-US"/>
          </a:p>
        </p:txBody>
      </p:sp>
    </p:spTree>
    <p:extLst>
      <p:ext uri="{BB962C8B-B14F-4D97-AF65-F5344CB8AC3E}">
        <p14:creationId xmlns:p14="http://schemas.microsoft.com/office/powerpoint/2010/main" val="38639842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872042" indent="-335401" eaLnBrk="0" hangingPunct="0">
              <a:defRPr>
                <a:solidFill>
                  <a:schemeClr val="tx1"/>
                </a:solidFill>
                <a:latin typeface="Arial" charset="0"/>
              </a:defRPr>
            </a:lvl2pPr>
            <a:lvl3pPr marL="1341602" indent="-268320" eaLnBrk="0" hangingPunct="0">
              <a:defRPr>
                <a:solidFill>
                  <a:schemeClr val="tx1"/>
                </a:solidFill>
                <a:latin typeface="Arial" charset="0"/>
              </a:defRPr>
            </a:lvl3pPr>
            <a:lvl4pPr marL="1878244" indent="-268320" eaLnBrk="0" hangingPunct="0">
              <a:defRPr>
                <a:solidFill>
                  <a:schemeClr val="tx1"/>
                </a:solidFill>
                <a:latin typeface="Arial" charset="0"/>
              </a:defRPr>
            </a:lvl4pPr>
            <a:lvl5pPr marL="2414885" indent="-268320" eaLnBrk="0" hangingPunct="0">
              <a:defRPr>
                <a:solidFill>
                  <a:schemeClr val="tx1"/>
                </a:solidFill>
                <a:latin typeface="Arial" charset="0"/>
              </a:defRPr>
            </a:lvl5pPr>
            <a:lvl6pPr marL="2951526" indent="-268320" eaLnBrk="0" fontAlgn="base" hangingPunct="0">
              <a:spcBef>
                <a:spcPct val="0"/>
              </a:spcBef>
              <a:spcAft>
                <a:spcPct val="0"/>
              </a:spcAft>
              <a:defRPr>
                <a:solidFill>
                  <a:schemeClr val="tx1"/>
                </a:solidFill>
                <a:latin typeface="Arial" charset="0"/>
              </a:defRPr>
            </a:lvl6pPr>
            <a:lvl7pPr marL="3488167" indent="-268320" eaLnBrk="0" fontAlgn="base" hangingPunct="0">
              <a:spcBef>
                <a:spcPct val="0"/>
              </a:spcBef>
              <a:spcAft>
                <a:spcPct val="0"/>
              </a:spcAft>
              <a:defRPr>
                <a:solidFill>
                  <a:schemeClr val="tx1"/>
                </a:solidFill>
                <a:latin typeface="Arial" charset="0"/>
              </a:defRPr>
            </a:lvl7pPr>
            <a:lvl8pPr marL="4024808" indent="-268320" eaLnBrk="0" fontAlgn="base" hangingPunct="0">
              <a:spcBef>
                <a:spcPct val="0"/>
              </a:spcBef>
              <a:spcAft>
                <a:spcPct val="0"/>
              </a:spcAft>
              <a:defRPr>
                <a:solidFill>
                  <a:schemeClr val="tx1"/>
                </a:solidFill>
                <a:latin typeface="Arial" charset="0"/>
              </a:defRPr>
            </a:lvl8pPr>
            <a:lvl9pPr marL="4561449" indent="-268320" eaLnBrk="0" fontAlgn="base" hangingPunct="0">
              <a:spcBef>
                <a:spcPct val="0"/>
              </a:spcBef>
              <a:spcAft>
                <a:spcPct val="0"/>
              </a:spcAft>
              <a:defRPr>
                <a:solidFill>
                  <a:schemeClr val="tx1"/>
                </a:solidFill>
                <a:latin typeface="Arial" charset="0"/>
              </a:defRPr>
            </a:lvl9pPr>
          </a:lstStyle>
          <a:p>
            <a:pPr eaLnBrk="1" hangingPunct="1">
              <a:defRPr/>
            </a:pPr>
            <a:fld id="{7A65A13E-1D98-4A70-8DEC-2ADD03BB9BC0}" type="slidenum">
              <a:rPr lang="en-US" smtClean="0"/>
              <a:pPr eaLnBrk="1" hangingPunct="1">
                <a:defRPr/>
              </a:pPr>
              <a:t>52</a:t>
            </a:fld>
            <a:endParaRPr lang="en-US"/>
          </a:p>
        </p:txBody>
      </p:sp>
      <p:sp>
        <p:nvSpPr>
          <p:cNvPr id="26627" name="Rectangle 2"/>
          <p:cNvSpPr>
            <a:spLocks noGrp="1" noRot="1" noChangeAspect="1" noChangeArrowheads="1" noTextEdit="1"/>
          </p:cNvSpPr>
          <p:nvPr>
            <p:ph type="sldImg"/>
          </p:nvPr>
        </p:nvSpPr>
        <p:spPr>
          <a:xfrm>
            <a:off x="2997200" y="2427288"/>
            <a:ext cx="0" cy="0"/>
          </a:xfrm>
          <a:ln/>
        </p:spPr>
      </p:sp>
      <p:sp>
        <p:nvSpPr>
          <p:cNvPr id="26628" name="Rectangle 3"/>
          <p:cNvSpPr>
            <a:spLocks noGrp="1" noChangeArrowheads="1"/>
          </p:cNvSpPr>
          <p:nvPr>
            <p:ph type="body" idx="1"/>
          </p:nvPr>
        </p:nvSpPr>
        <p:spPr>
          <a:xfrm>
            <a:off x="972130" y="8516410"/>
            <a:ext cx="5427716" cy="294317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t>Customer to adjust to project implementation specifics. </a:t>
            </a:r>
          </a:p>
        </p:txBody>
      </p:sp>
    </p:spTree>
    <p:extLst>
      <p:ext uri="{BB962C8B-B14F-4D97-AF65-F5344CB8AC3E}">
        <p14:creationId xmlns:p14="http://schemas.microsoft.com/office/powerpoint/2010/main" val="6174177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872042" indent="-335401" eaLnBrk="0" hangingPunct="0">
              <a:defRPr>
                <a:solidFill>
                  <a:schemeClr val="tx1"/>
                </a:solidFill>
                <a:latin typeface="Arial" charset="0"/>
              </a:defRPr>
            </a:lvl2pPr>
            <a:lvl3pPr marL="1341602" indent="-268320" eaLnBrk="0" hangingPunct="0">
              <a:defRPr>
                <a:solidFill>
                  <a:schemeClr val="tx1"/>
                </a:solidFill>
                <a:latin typeface="Arial" charset="0"/>
              </a:defRPr>
            </a:lvl3pPr>
            <a:lvl4pPr marL="1878244" indent="-268320" eaLnBrk="0" hangingPunct="0">
              <a:defRPr>
                <a:solidFill>
                  <a:schemeClr val="tx1"/>
                </a:solidFill>
                <a:latin typeface="Arial" charset="0"/>
              </a:defRPr>
            </a:lvl4pPr>
            <a:lvl5pPr marL="2414885" indent="-268320" eaLnBrk="0" hangingPunct="0">
              <a:defRPr>
                <a:solidFill>
                  <a:schemeClr val="tx1"/>
                </a:solidFill>
                <a:latin typeface="Arial" charset="0"/>
              </a:defRPr>
            </a:lvl5pPr>
            <a:lvl6pPr marL="2951526" indent="-268320" eaLnBrk="0" fontAlgn="base" hangingPunct="0">
              <a:spcBef>
                <a:spcPct val="0"/>
              </a:spcBef>
              <a:spcAft>
                <a:spcPct val="0"/>
              </a:spcAft>
              <a:defRPr>
                <a:solidFill>
                  <a:schemeClr val="tx1"/>
                </a:solidFill>
                <a:latin typeface="Arial" charset="0"/>
              </a:defRPr>
            </a:lvl6pPr>
            <a:lvl7pPr marL="3488167" indent="-268320" eaLnBrk="0" fontAlgn="base" hangingPunct="0">
              <a:spcBef>
                <a:spcPct val="0"/>
              </a:spcBef>
              <a:spcAft>
                <a:spcPct val="0"/>
              </a:spcAft>
              <a:defRPr>
                <a:solidFill>
                  <a:schemeClr val="tx1"/>
                </a:solidFill>
                <a:latin typeface="Arial" charset="0"/>
              </a:defRPr>
            </a:lvl7pPr>
            <a:lvl8pPr marL="4024808" indent="-268320" eaLnBrk="0" fontAlgn="base" hangingPunct="0">
              <a:spcBef>
                <a:spcPct val="0"/>
              </a:spcBef>
              <a:spcAft>
                <a:spcPct val="0"/>
              </a:spcAft>
              <a:defRPr>
                <a:solidFill>
                  <a:schemeClr val="tx1"/>
                </a:solidFill>
                <a:latin typeface="Arial" charset="0"/>
              </a:defRPr>
            </a:lvl8pPr>
            <a:lvl9pPr marL="4561449" indent="-268320" eaLnBrk="0" fontAlgn="base" hangingPunct="0">
              <a:spcBef>
                <a:spcPct val="0"/>
              </a:spcBef>
              <a:spcAft>
                <a:spcPct val="0"/>
              </a:spcAft>
              <a:defRPr>
                <a:solidFill>
                  <a:schemeClr val="tx1"/>
                </a:solidFill>
                <a:latin typeface="Arial" charset="0"/>
              </a:defRPr>
            </a:lvl9pPr>
          </a:lstStyle>
          <a:p>
            <a:pPr eaLnBrk="1" hangingPunct="1">
              <a:defRPr/>
            </a:pPr>
            <a:fld id="{7A65A13E-1D98-4A70-8DEC-2ADD03BB9BC0}" type="slidenum">
              <a:rPr lang="en-US" smtClean="0"/>
              <a:pPr eaLnBrk="1" hangingPunct="1">
                <a:defRPr/>
              </a:pPr>
              <a:t>53</a:t>
            </a:fld>
            <a:endParaRPr lang="en-US"/>
          </a:p>
        </p:txBody>
      </p:sp>
      <p:sp>
        <p:nvSpPr>
          <p:cNvPr id="26627" name="Rectangle 2"/>
          <p:cNvSpPr>
            <a:spLocks noGrp="1" noRot="1" noChangeAspect="1" noChangeArrowheads="1" noTextEdit="1"/>
          </p:cNvSpPr>
          <p:nvPr>
            <p:ph type="sldImg"/>
          </p:nvPr>
        </p:nvSpPr>
        <p:spPr>
          <a:xfrm>
            <a:off x="2997200" y="2427288"/>
            <a:ext cx="0" cy="0"/>
          </a:xfrm>
          <a:ln/>
        </p:spPr>
      </p:sp>
      <p:sp>
        <p:nvSpPr>
          <p:cNvPr id="26628" name="Rectangle 3"/>
          <p:cNvSpPr>
            <a:spLocks noGrp="1" noChangeArrowheads="1"/>
          </p:cNvSpPr>
          <p:nvPr>
            <p:ph type="body" idx="1"/>
          </p:nvPr>
        </p:nvSpPr>
        <p:spPr>
          <a:xfrm>
            <a:off x="972130" y="8516410"/>
            <a:ext cx="5427716" cy="294317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t>Customer to adjust to project implementation specifics. </a:t>
            </a:r>
          </a:p>
        </p:txBody>
      </p:sp>
    </p:spTree>
    <p:extLst>
      <p:ext uri="{BB962C8B-B14F-4D97-AF65-F5344CB8AC3E}">
        <p14:creationId xmlns:p14="http://schemas.microsoft.com/office/powerpoint/2010/main" val="12506219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872042" indent="-335401" eaLnBrk="0" hangingPunct="0">
              <a:defRPr>
                <a:solidFill>
                  <a:schemeClr val="tx1"/>
                </a:solidFill>
                <a:latin typeface="Arial" charset="0"/>
              </a:defRPr>
            </a:lvl2pPr>
            <a:lvl3pPr marL="1341602" indent="-268320" eaLnBrk="0" hangingPunct="0">
              <a:defRPr>
                <a:solidFill>
                  <a:schemeClr val="tx1"/>
                </a:solidFill>
                <a:latin typeface="Arial" charset="0"/>
              </a:defRPr>
            </a:lvl3pPr>
            <a:lvl4pPr marL="1878244" indent="-268320" eaLnBrk="0" hangingPunct="0">
              <a:defRPr>
                <a:solidFill>
                  <a:schemeClr val="tx1"/>
                </a:solidFill>
                <a:latin typeface="Arial" charset="0"/>
              </a:defRPr>
            </a:lvl4pPr>
            <a:lvl5pPr marL="2414885" indent="-268320" eaLnBrk="0" hangingPunct="0">
              <a:defRPr>
                <a:solidFill>
                  <a:schemeClr val="tx1"/>
                </a:solidFill>
                <a:latin typeface="Arial" charset="0"/>
              </a:defRPr>
            </a:lvl5pPr>
            <a:lvl6pPr marL="2951526" indent="-268320" eaLnBrk="0" fontAlgn="base" hangingPunct="0">
              <a:spcBef>
                <a:spcPct val="0"/>
              </a:spcBef>
              <a:spcAft>
                <a:spcPct val="0"/>
              </a:spcAft>
              <a:defRPr>
                <a:solidFill>
                  <a:schemeClr val="tx1"/>
                </a:solidFill>
                <a:latin typeface="Arial" charset="0"/>
              </a:defRPr>
            </a:lvl6pPr>
            <a:lvl7pPr marL="3488167" indent="-268320" eaLnBrk="0" fontAlgn="base" hangingPunct="0">
              <a:spcBef>
                <a:spcPct val="0"/>
              </a:spcBef>
              <a:spcAft>
                <a:spcPct val="0"/>
              </a:spcAft>
              <a:defRPr>
                <a:solidFill>
                  <a:schemeClr val="tx1"/>
                </a:solidFill>
                <a:latin typeface="Arial" charset="0"/>
              </a:defRPr>
            </a:lvl7pPr>
            <a:lvl8pPr marL="4024808" indent="-268320" eaLnBrk="0" fontAlgn="base" hangingPunct="0">
              <a:spcBef>
                <a:spcPct val="0"/>
              </a:spcBef>
              <a:spcAft>
                <a:spcPct val="0"/>
              </a:spcAft>
              <a:defRPr>
                <a:solidFill>
                  <a:schemeClr val="tx1"/>
                </a:solidFill>
                <a:latin typeface="Arial" charset="0"/>
              </a:defRPr>
            </a:lvl8pPr>
            <a:lvl9pPr marL="4561449" indent="-268320" eaLnBrk="0" fontAlgn="base" hangingPunct="0">
              <a:spcBef>
                <a:spcPct val="0"/>
              </a:spcBef>
              <a:spcAft>
                <a:spcPct val="0"/>
              </a:spcAft>
              <a:defRPr>
                <a:solidFill>
                  <a:schemeClr val="tx1"/>
                </a:solidFill>
                <a:latin typeface="Arial" charset="0"/>
              </a:defRPr>
            </a:lvl9pPr>
          </a:lstStyle>
          <a:p>
            <a:pPr eaLnBrk="1" hangingPunct="1">
              <a:defRPr/>
            </a:pPr>
            <a:fld id="{7A65A13E-1D98-4A70-8DEC-2ADD03BB9BC0}" type="slidenum">
              <a:rPr lang="en-US" smtClean="0"/>
              <a:pPr eaLnBrk="1" hangingPunct="1">
                <a:defRPr/>
              </a:pPr>
              <a:t>54</a:t>
            </a:fld>
            <a:endParaRPr lang="en-US"/>
          </a:p>
        </p:txBody>
      </p:sp>
      <p:sp>
        <p:nvSpPr>
          <p:cNvPr id="26627" name="Rectangle 2"/>
          <p:cNvSpPr>
            <a:spLocks noGrp="1" noRot="1" noChangeAspect="1" noChangeArrowheads="1" noTextEdit="1"/>
          </p:cNvSpPr>
          <p:nvPr>
            <p:ph type="sldImg"/>
          </p:nvPr>
        </p:nvSpPr>
        <p:spPr>
          <a:xfrm>
            <a:off x="2997200" y="2427288"/>
            <a:ext cx="0" cy="0"/>
          </a:xfrm>
          <a:ln/>
        </p:spPr>
      </p:sp>
      <p:sp>
        <p:nvSpPr>
          <p:cNvPr id="26628" name="Rectangle 3"/>
          <p:cNvSpPr>
            <a:spLocks noGrp="1" noChangeArrowheads="1"/>
          </p:cNvSpPr>
          <p:nvPr>
            <p:ph type="body" idx="1"/>
          </p:nvPr>
        </p:nvSpPr>
        <p:spPr>
          <a:xfrm>
            <a:off x="972130" y="8516410"/>
            <a:ext cx="5427716" cy="294317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t>Customer to adjust to project implementation specifics. </a:t>
            </a:r>
          </a:p>
        </p:txBody>
      </p:sp>
    </p:spTree>
    <p:extLst>
      <p:ext uri="{BB962C8B-B14F-4D97-AF65-F5344CB8AC3E}">
        <p14:creationId xmlns:p14="http://schemas.microsoft.com/office/powerpoint/2010/main" val="366747778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73282">
              <a:defRPr/>
            </a:pPr>
            <a:r>
              <a:rPr lang="en-US"/>
              <a:t>Customer to adjust to project implementation specifics. </a:t>
            </a:r>
          </a:p>
          <a:p>
            <a:r>
              <a:rPr lang="en-US"/>
              <a:t>Customer to add preferred search criteria.</a:t>
            </a:r>
          </a:p>
        </p:txBody>
      </p:sp>
      <p:sp>
        <p:nvSpPr>
          <p:cNvPr id="4" name="Slide Number Placeholder 3"/>
          <p:cNvSpPr>
            <a:spLocks noGrp="1"/>
          </p:cNvSpPr>
          <p:nvPr>
            <p:ph type="sldNum" sz="quarter" idx="5"/>
          </p:nvPr>
        </p:nvSpPr>
        <p:spPr/>
        <p:txBody>
          <a:bodyPr/>
          <a:lstStyle/>
          <a:p>
            <a:fld id="{879D52CB-C588-4628-81BD-D93AB9C88C3B}" type="slidenum">
              <a:rPr lang="en-US" smtClean="0"/>
              <a:t>55</a:t>
            </a:fld>
            <a:endParaRPr lang="en-US"/>
          </a:p>
        </p:txBody>
      </p:sp>
    </p:spTree>
    <p:extLst>
      <p:ext uri="{BB962C8B-B14F-4D97-AF65-F5344CB8AC3E}">
        <p14:creationId xmlns:p14="http://schemas.microsoft.com/office/powerpoint/2010/main" val="112260148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73282">
              <a:defRPr/>
            </a:pPr>
            <a:r>
              <a:rPr lang="en-US"/>
              <a:t>Customer to adjust to project implementation specifics (allowed actions and limitations according to b-process). </a:t>
            </a:r>
          </a:p>
          <a:p>
            <a:pPr defTabSz="1073282">
              <a:defRPr/>
            </a:pPr>
            <a:endParaRPr lang="en-US"/>
          </a:p>
          <a:p>
            <a:endParaRPr lang="en-US"/>
          </a:p>
        </p:txBody>
      </p:sp>
      <p:sp>
        <p:nvSpPr>
          <p:cNvPr id="4" name="Slide Number Placeholder 3"/>
          <p:cNvSpPr>
            <a:spLocks noGrp="1"/>
          </p:cNvSpPr>
          <p:nvPr>
            <p:ph type="sldNum" sz="quarter" idx="10"/>
          </p:nvPr>
        </p:nvSpPr>
        <p:spPr/>
        <p:txBody>
          <a:bodyPr/>
          <a:lstStyle/>
          <a:p>
            <a:fld id="{7D8C2C35-2B8A-446E-BEC0-FD36716C29AC}" type="slidenum">
              <a:rPr lang="de-DE" smtClean="0"/>
              <a:pPr/>
              <a:t>57</a:t>
            </a:fld>
            <a:endParaRPr lang="de-DE"/>
          </a:p>
        </p:txBody>
      </p:sp>
    </p:spTree>
    <p:extLst>
      <p:ext uri="{BB962C8B-B14F-4D97-AF65-F5344CB8AC3E}">
        <p14:creationId xmlns:p14="http://schemas.microsoft.com/office/powerpoint/2010/main" val="27136829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Customer to adapt to project implementation specifics. </a:t>
            </a:r>
          </a:p>
          <a:p>
            <a:r>
              <a:rPr lang="en-US" dirty="0"/>
              <a:t>Customer to define attachment guidelines, PO layout considerations, naming conventions if applicable, address details, 3 way match etc.</a:t>
            </a:r>
          </a:p>
        </p:txBody>
      </p:sp>
      <p:sp>
        <p:nvSpPr>
          <p:cNvPr id="4" name="Slide Number Placeholder 3"/>
          <p:cNvSpPr>
            <a:spLocks noGrp="1"/>
          </p:cNvSpPr>
          <p:nvPr>
            <p:ph type="sldNum" sz="quarter" idx="5"/>
          </p:nvPr>
        </p:nvSpPr>
        <p:spPr/>
        <p:txBody>
          <a:bodyPr/>
          <a:lstStyle/>
          <a:p>
            <a:pPr marL="0" marR="0" lvl="0" indent="0" algn="ctr" defTabSz="1073282" rtl="0" eaLnBrk="1" fontAlgn="auto" latinLnBrk="0" hangingPunct="1">
              <a:lnSpc>
                <a:spcPct val="100000"/>
              </a:lnSpc>
              <a:spcBef>
                <a:spcPts val="0"/>
              </a:spcBef>
              <a:spcAft>
                <a:spcPts val="0"/>
              </a:spcAft>
              <a:buClrTx/>
              <a:buSzTx/>
              <a:buFontTx/>
              <a:buNone/>
              <a:tabLst/>
              <a:defRPr/>
            </a:pPr>
            <a:fld id="{88D9ED34-BEDA-4742-8CDE-6D7210333F56}" type="slidenum">
              <a:rPr kumimoji="0" lang="en-US" sz="9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ctr" defTabSz="1073282" rtl="0" eaLnBrk="1" fontAlgn="auto" latinLnBrk="0" hangingPunct="1">
                <a:lnSpc>
                  <a:spcPct val="100000"/>
                </a:lnSpc>
                <a:spcBef>
                  <a:spcPts val="0"/>
                </a:spcBef>
                <a:spcAft>
                  <a:spcPts val="0"/>
                </a:spcAft>
                <a:buClrTx/>
                <a:buSzTx/>
                <a:buFontTx/>
                <a:buNone/>
                <a:tabLst/>
                <a:defRPr/>
              </a:pPr>
              <a:t>58</a:t>
            </a:fld>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888521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73282">
              <a:defRPr/>
            </a:pPr>
            <a:r>
              <a:rPr lang="en-US"/>
              <a:t>Customer to adapt to project implementation specifics.</a:t>
            </a:r>
          </a:p>
          <a:p>
            <a:endParaRPr lang="en-US"/>
          </a:p>
        </p:txBody>
      </p:sp>
      <p:sp>
        <p:nvSpPr>
          <p:cNvPr id="4" name="Slide Number Placeholder 3"/>
          <p:cNvSpPr>
            <a:spLocks noGrp="1"/>
          </p:cNvSpPr>
          <p:nvPr>
            <p:ph type="sldNum" sz="quarter" idx="10"/>
          </p:nvPr>
        </p:nvSpPr>
        <p:spPr/>
        <p:txBody>
          <a:bodyPr/>
          <a:lstStyle/>
          <a:p>
            <a:fld id="{88D9ED34-BEDA-4742-8CDE-6D7210333F56}" type="slidenum">
              <a:rPr lang="en-US" smtClean="0"/>
              <a:t>59</a:t>
            </a:fld>
            <a:endParaRPr lang="en-US"/>
          </a:p>
        </p:txBody>
      </p:sp>
    </p:spTree>
    <p:extLst>
      <p:ext uri="{BB962C8B-B14F-4D97-AF65-F5344CB8AC3E}">
        <p14:creationId xmlns:p14="http://schemas.microsoft.com/office/powerpoint/2010/main" val="312363556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Customer to adapt to project implementation specifics. </a:t>
            </a:r>
          </a:p>
          <a:p>
            <a:r>
              <a:rPr lang="en-US" dirty="0"/>
              <a:t>Customer to define attachment guidelines, PO layout considerations, naming conventions if applicable, address details, 3 way match etc.</a:t>
            </a:r>
          </a:p>
        </p:txBody>
      </p:sp>
      <p:sp>
        <p:nvSpPr>
          <p:cNvPr id="4" name="Slide Number Placeholder 3"/>
          <p:cNvSpPr>
            <a:spLocks noGrp="1"/>
          </p:cNvSpPr>
          <p:nvPr>
            <p:ph type="sldNum" sz="quarter" idx="5"/>
          </p:nvPr>
        </p:nvSpPr>
        <p:spPr/>
        <p:txBody>
          <a:bodyPr/>
          <a:lstStyle/>
          <a:p>
            <a:pPr marL="0" marR="0" lvl="0" indent="0" algn="ctr" defTabSz="1073282" rtl="0" eaLnBrk="1" fontAlgn="auto" latinLnBrk="0" hangingPunct="1">
              <a:lnSpc>
                <a:spcPct val="100000"/>
              </a:lnSpc>
              <a:spcBef>
                <a:spcPts val="0"/>
              </a:spcBef>
              <a:spcAft>
                <a:spcPts val="0"/>
              </a:spcAft>
              <a:buClrTx/>
              <a:buSzTx/>
              <a:buFontTx/>
              <a:buNone/>
              <a:tabLst/>
              <a:defRPr/>
            </a:pPr>
            <a:fld id="{88D9ED34-BEDA-4742-8CDE-6D7210333F56}" type="slidenum">
              <a:rPr kumimoji="0" lang="en-US" sz="9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ctr" defTabSz="1073282" rtl="0" eaLnBrk="1" fontAlgn="auto" latinLnBrk="0" hangingPunct="1">
                <a:lnSpc>
                  <a:spcPct val="100000"/>
                </a:lnSpc>
                <a:spcBef>
                  <a:spcPts val="0"/>
                </a:spcBef>
                <a:spcAft>
                  <a:spcPts val="0"/>
                </a:spcAft>
                <a:buClrTx/>
                <a:buSzTx/>
                <a:buFontTx/>
                <a:buNone/>
                <a:tabLst/>
                <a:defRPr/>
              </a:pPr>
              <a:t>60</a:t>
            </a:fld>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150452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Customer to adapt to project implementation specifics. </a:t>
            </a:r>
          </a:p>
        </p:txBody>
      </p:sp>
      <p:sp>
        <p:nvSpPr>
          <p:cNvPr id="4" name="Slide Number Placeholder 3"/>
          <p:cNvSpPr>
            <a:spLocks noGrp="1"/>
          </p:cNvSpPr>
          <p:nvPr>
            <p:ph type="sldNum" sz="quarter" idx="5"/>
          </p:nvPr>
        </p:nvSpPr>
        <p:spPr/>
        <p:txBody>
          <a:bodyPr/>
          <a:lstStyle/>
          <a:p>
            <a:fld id="{88D9ED34-BEDA-4742-8CDE-6D7210333F56}" type="slidenum">
              <a:rPr lang="en-US" smtClean="0"/>
              <a:t>61</a:t>
            </a:fld>
            <a:endParaRPr lang="en-US"/>
          </a:p>
        </p:txBody>
      </p:sp>
    </p:spTree>
    <p:extLst>
      <p:ext uri="{BB962C8B-B14F-4D97-AF65-F5344CB8AC3E}">
        <p14:creationId xmlns:p14="http://schemas.microsoft.com/office/powerpoint/2010/main" val="422800587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Customer to adapt to project implementation specifics. </a:t>
            </a:r>
          </a:p>
          <a:p>
            <a:r>
              <a:rPr lang="en-US" dirty="0"/>
              <a:t>Customer to define attachment guidelines, PO layout considerations, naming conventions if applicable, address details, 3 way match etc.</a:t>
            </a:r>
          </a:p>
        </p:txBody>
      </p:sp>
      <p:sp>
        <p:nvSpPr>
          <p:cNvPr id="4" name="Slide Number Placeholder 3"/>
          <p:cNvSpPr>
            <a:spLocks noGrp="1"/>
          </p:cNvSpPr>
          <p:nvPr>
            <p:ph type="sldNum" sz="quarter" idx="5"/>
          </p:nvPr>
        </p:nvSpPr>
        <p:spPr/>
        <p:txBody>
          <a:bodyPr/>
          <a:lstStyle/>
          <a:p>
            <a:pPr marL="0" marR="0" lvl="0" indent="0" algn="ctr" defTabSz="1073282" rtl="0" eaLnBrk="1" fontAlgn="auto" latinLnBrk="0" hangingPunct="1">
              <a:lnSpc>
                <a:spcPct val="100000"/>
              </a:lnSpc>
              <a:spcBef>
                <a:spcPts val="0"/>
              </a:spcBef>
              <a:spcAft>
                <a:spcPts val="0"/>
              </a:spcAft>
              <a:buClrTx/>
              <a:buSzTx/>
              <a:buFontTx/>
              <a:buNone/>
              <a:tabLst/>
              <a:defRPr/>
            </a:pPr>
            <a:fld id="{88D9ED34-BEDA-4742-8CDE-6D7210333F56}" type="slidenum">
              <a:rPr kumimoji="0" lang="en-US" sz="9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ctr" defTabSz="1073282" rtl="0" eaLnBrk="1" fontAlgn="auto" latinLnBrk="0" hangingPunct="1">
                <a:lnSpc>
                  <a:spcPct val="100000"/>
                </a:lnSpc>
                <a:spcBef>
                  <a:spcPts val="0"/>
                </a:spcBef>
                <a:spcAft>
                  <a:spcPts val="0"/>
                </a:spcAft>
                <a:buClrTx/>
                <a:buSzTx/>
                <a:buFontTx/>
                <a:buNone/>
                <a:tabLst/>
                <a:defRPr/>
              </a:pPr>
              <a:t>62</a:t>
            </a:fld>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6245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73282">
              <a:defRPr/>
            </a:pPr>
            <a:r>
              <a:rPr lang="en-US"/>
              <a:t>Customer to adapt to project implementation specifics. </a:t>
            </a:r>
          </a:p>
          <a:p>
            <a:endParaRPr lang="en-US"/>
          </a:p>
        </p:txBody>
      </p:sp>
      <p:sp>
        <p:nvSpPr>
          <p:cNvPr id="4" name="Slide Number Placeholder 3"/>
          <p:cNvSpPr>
            <a:spLocks noGrp="1"/>
          </p:cNvSpPr>
          <p:nvPr>
            <p:ph type="sldNum" sz="quarter" idx="5"/>
          </p:nvPr>
        </p:nvSpPr>
        <p:spPr/>
        <p:txBody>
          <a:bodyPr/>
          <a:lstStyle/>
          <a:p>
            <a:fld id="{879D52CB-C588-4628-81BD-D93AB9C88C3B}" type="slidenum">
              <a:rPr lang="en-US" smtClean="0"/>
              <a:t>6</a:t>
            </a:fld>
            <a:endParaRPr lang="en-US"/>
          </a:p>
        </p:txBody>
      </p:sp>
    </p:spTree>
    <p:extLst>
      <p:ext uri="{BB962C8B-B14F-4D97-AF65-F5344CB8AC3E}">
        <p14:creationId xmlns:p14="http://schemas.microsoft.com/office/powerpoint/2010/main" val="10389137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73282">
              <a:defRPr/>
            </a:pPr>
            <a:r>
              <a:rPr lang="en-US"/>
              <a:t>Customer to adapt to project implementation specifics.</a:t>
            </a:r>
          </a:p>
          <a:p>
            <a:endParaRPr lang="en-US"/>
          </a:p>
        </p:txBody>
      </p:sp>
      <p:sp>
        <p:nvSpPr>
          <p:cNvPr id="4" name="Slide Number Placeholder 3"/>
          <p:cNvSpPr>
            <a:spLocks noGrp="1"/>
          </p:cNvSpPr>
          <p:nvPr>
            <p:ph type="sldNum" sz="quarter" idx="5"/>
          </p:nvPr>
        </p:nvSpPr>
        <p:spPr/>
        <p:txBody>
          <a:bodyPr/>
          <a:lstStyle/>
          <a:p>
            <a:fld id="{88D9ED34-BEDA-4742-8CDE-6D7210333F56}" type="slidenum">
              <a:rPr lang="en-US" smtClean="0"/>
              <a:t>63</a:t>
            </a:fld>
            <a:endParaRPr lang="en-US"/>
          </a:p>
        </p:txBody>
      </p:sp>
    </p:spTree>
    <p:extLst>
      <p:ext uri="{BB962C8B-B14F-4D97-AF65-F5344CB8AC3E}">
        <p14:creationId xmlns:p14="http://schemas.microsoft.com/office/powerpoint/2010/main" val="6641871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73282">
              <a:defRPr/>
            </a:pPr>
            <a:r>
              <a:rPr lang="en-US"/>
              <a:t>Customer to adapt to project implementation specifics.</a:t>
            </a:r>
          </a:p>
          <a:p>
            <a:endParaRPr lang="en-US"/>
          </a:p>
        </p:txBody>
      </p:sp>
      <p:sp>
        <p:nvSpPr>
          <p:cNvPr id="4" name="Slide Number Placeholder 3"/>
          <p:cNvSpPr>
            <a:spLocks noGrp="1"/>
          </p:cNvSpPr>
          <p:nvPr>
            <p:ph type="sldNum" sz="quarter" idx="5"/>
          </p:nvPr>
        </p:nvSpPr>
        <p:spPr/>
        <p:txBody>
          <a:bodyPr/>
          <a:lstStyle/>
          <a:p>
            <a:fld id="{88D9ED34-BEDA-4742-8CDE-6D7210333F56}" type="slidenum">
              <a:rPr lang="en-US" smtClean="0"/>
              <a:t>64</a:t>
            </a:fld>
            <a:endParaRPr lang="en-US"/>
          </a:p>
        </p:txBody>
      </p:sp>
    </p:spTree>
    <p:extLst>
      <p:ext uri="{BB962C8B-B14F-4D97-AF65-F5344CB8AC3E}">
        <p14:creationId xmlns:p14="http://schemas.microsoft.com/office/powerpoint/2010/main" val="259496139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73282">
              <a:defRPr/>
            </a:pPr>
            <a:r>
              <a:rPr lang="en-US"/>
              <a:t>Customer to adapt to project implementation specifics. Customer to update in case of using </a:t>
            </a:r>
            <a:r>
              <a:rPr lang="en-US" err="1"/>
              <a:t>customised</a:t>
            </a:r>
            <a:r>
              <a:rPr lang="en-US"/>
              <a:t> template.</a:t>
            </a:r>
          </a:p>
          <a:p>
            <a:endParaRPr lang="en-US"/>
          </a:p>
        </p:txBody>
      </p:sp>
      <p:sp>
        <p:nvSpPr>
          <p:cNvPr id="4" name="Slide Number Placeholder 3"/>
          <p:cNvSpPr>
            <a:spLocks noGrp="1"/>
          </p:cNvSpPr>
          <p:nvPr>
            <p:ph type="sldNum" sz="quarter" idx="5"/>
          </p:nvPr>
        </p:nvSpPr>
        <p:spPr/>
        <p:txBody>
          <a:bodyPr/>
          <a:lstStyle/>
          <a:p>
            <a:fld id="{88D9ED34-BEDA-4742-8CDE-6D7210333F56}" type="slidenum">
              <a:rPr lang="en-US" smtClean="0"/>
              <a:t>65</a:t>
            </a:fld>
            <a:endParaRPr lang="en-US"/>
          </a:p>
        </p:txBody>
      </p:sp>
    </p:spTree>
    <p:extLst>
      <p:ext uri="{BB962C8B-B14F-4D97-AF65-F5344CB8AC3E}">
        <p14:creationId xmlns:p14="http://schemas.microsoft.com/office/powerpoint/2010/main" val="393757111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73282">
              <a:defRPr/>
            </a:pPr>
            <a:r>
              <a:rPr lang="en-US"/>
              <a:t>Customer to adapt to project implementation specifics.</a:t>
            </a:r>
          </a:p>
          <a:p>
            <a:endParaRPr lang="en-US"/>
          </a:p>
        </p:txBody>
      </p:sp>
      <p:sp>
        <p:nvSpPr>
          <p:cNvPr id="4" name="Slide Number Placeholder 3"/>
          <p:cNvSpPr>
            <a:spLocks noGrp="1"/>
          </p:cNvSpPr>
          <p:nvPr>
            <p:ph type="sldNum" sz="quarter" idx="5"/>
          </p:nvPr>
        </p:nvSpPr>
        <p:spPr/>
        <p:txBody>
          <a:bodyPr/>
          <a:lstStyle/>
          <a:p>
            <a:fld id="{88D9ED34-BEDA-4742-8CDE-6D7210333F56}" type="slidenum">
              <a:rPr lang="en-US" smtClean="0"/>
              <a:t>66</a:t>
            </a:fld>
            <a:endParaRPr lang="en-US"/>
          </a:p>
        </p:txBody>
      </p:sp>
    </p:spTree>
    <p:extLst>
      <p:ext uri="{BB962C8B-B14F-4D97-AF65-F5344CB8AC3E}">
        <p14:creationId xmlns:p14="http://schemas.microsoft.com/office/powerpoint/2010/main" val="84463398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73282">
              <a:defRPr/>
            </a:pPr>
            <a:r>
              <a:rPr lang="en-US"/>
              <a:t>Customer to adapt to project implementation specifics.</a:t>
            </a:r>
          </a:p>
          <a:p>
            <a:endParaRPr lang="en-US"/>
          </a:p>
        </p:txBody>
      </p:sp>
      <p:sp>
        <p:nvSpPr>
          <p:cNvPr id="4" name="Slide Number Placeholder 3"/>
          <p:cNvSpPr>
            <a:spLocks noGrp="1"/>
          </p:cNvSpPr>
          <p:nvPr>
            <p:ph type="sldNum" sz="quarter" idx="10"/>
          </p:nvPr>
        </p:nvSpPr>
        <p:spPr/>
        <p:txBody>
          <a:bodyPr/>
          <a:lstStyle/>
          <a:p>
            <a:fld id="{7D8C2C35-2B8A-446E-BEC0-FD36716C29AC}" type="slidenum">
              <a:rPr lang="de-DE" smtClean="0"/>
              <a:pPr/>
              <a:t>67</a:t>
            </a:fld>
            <a:endParaRPr lang="de-DE"/>
          </a:p>
        </p:txBody>
      </p:sp>
    </p:spTree>
    <p:extLst>
      <p:ext uri="{BB962C8B-B14F-4D97-AF65-F5344CB8AC3E}">
        <p14:creationId xmlns:p14="http://schemas.microsoft.com/office/powerpoint/2010/main" val="15987222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73282">
              <a:defRPr/>
            </a:pPr>
            <a:r>
              <a:rPr lang="en-US"/>
              <a:t>Customer to adapt to project implementation specifics.</a:t>
            </a:r>
          </a:p>
          <a:p>
            <a:endParaRPr lang="en-US"/>
          </a:p>
        </p:txBody>
      </p:sp>
      <p:sp>
        <p:nvSpPr>
          <p:cNvPr id="4" name="Slide Number Placeholder 3"/>
          <p:cNvSpPr>
            <a:spLocks noGrp="1"/>
          </p:cNvSpPr>
          <p:nvPr>
            <p:ph type="sldNum" sz="quarter" idx="5"/>
          </p:nvPr>
        </p:nvSpPr>
        <p:spPr/>
        <p:txBody>
          <a:bodyPr/>
          <a:lstStyle/>
          <a:p>
            <a:fld id="{88D9ED34-BEDA-4742-8CDE-6D7210333F56}" type="slidenum">
              <a:rPr lang="en-US" smtClean="0"/>
              <a:t>68</a:t>
            </a:fld>
            <a:endParaRPr lang="en-US"/>
          </a:p>
        </p:txBody>
      </p:sp>
    </p:spTree>
    <p:extLst>
      <p:ext uri="{BB962C8B-B14F-4D97-AF65-F5344CB8AC3E}">
        <p14:creationId xmlns:p14="http://schemas.microsoft.com/office/powerpoint/2010/main" val="259040839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73282">
              <a:defRPr/>
            </a:pPr>
            <a:r>
              <a:rPr lang="en-US"/>
              <a:t>Customer to adapt to project implementation specifics.</a:t>
            </a:r>
          </a:p>
          <a:p>
            <a:endParaRPr lang="en-US"/>
          </a:p>
        </p:txBody>
      </p:sp>
      <p:sp>
        <p:nvSpPr>
          <p:cNvPr id="4" name="Slide Number Placeholder 3"/>
          <p:cNvSpPr>
            <a:spLocks noGrp="1"/>
          </p:cNvSpPr>
          <p:nvPr>
            <p:ph type="sldNum" sz="quarter" idx="5"/>
          </p:nvPr>
        </p:nvSpPr>
        <p:spPr/>
        <p:txBody>
          <a:bodyPr/>
          <a:lstStyle/>
          <a:p>
            <a:fld id="{88D9ED34-BEDA-4742-8CDE-6D7210333F56}" type="slidenum">
              <a:rPr lang="en-US" smtClean="0"/>
              <a:t>69</a:t>
            </a:fld>
            <a:endParaRPr lang="en-US"/>
          </a:p>
        </p:txBody>
      </p:sp>
    </p:spTree>
    <p:extLst>
      <p:ext uri="{BB962C8B-B14F-4D97-AF65-F5344CB8AC3E}">
        <p14:creationId xmlns:p14="http://schemas.microsoft.com/office/powerpoint/2010/main" val="880575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73282">
              <a:defRPr/>
            </a:pPr>
            <a:r>
              <a:rPr lang="en-US"/>
              <a:t>Customer to adapt to project implementation specifics. </a:t>
            </a:r>
          </a:p>
          <a:p>
            <a:endParaRPr lang="en-US"/>
          </a:p>
        </p:txBody>
      </p:sp>
      <p:sp>
        <p:nvSpPr>
          <p:cNvPr id="4" name="Slide Number Placeholder 3"/>
          <p:cNvSpPr>
            <a:spLocks noGrp="1"/>
          </p:cNvSpPr>
          <p:nvPr>
            <p:ph type="sldNum" sz="quarter" idx="5"/>
          </p:nvPr>
        </p:nvSpPr>
        <p:spPr/>
        <p:txBody>
          <a:bodyPr/>
          <a:lstStyle/>
          <a:p>
            <a:fld id="{879D52CB-C588-4628-81BD-D93AB9C88C3B}" type="slidenum">
              <a:rPr lang="en-US" smtClean="0"/>
              <a:t>70</a:t>
            </a:fld>
            <a:endParaRPr lang="en-US"/>
          </a:p>
        </p:txBody>
      </p:sp>
    </p:spTree>
    <p:extLst>
      <p:ext uri="{BB962C8B-B14F-4D97-AF65-F5344CB8AC3E}">
        <p14:creationId xmlns:p14="http://schemas.microsoft.com/office/powerpoint/2010/main" val="322206802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73282">
              <a:defRPr/>
            </a:pPr>
            <a:r>
              <a:rPr lang="en-US"/>
              <a:t>Customer to adapt to project implementation specifics. </a:t>
            </a:r>
          </a:p>
          <a:p>
            <a:endParaRPr lang="en-US"/>
          </a:p>
        </p:txBody>
      </p:sp>
      <p:sp>
        <p:nvSpPr>
          <p:cNvPr id="4" name="Slide Number Placeholder 3"/>
          <p:cNvSpPr>
            <a:spLocks noGrp="1"/>
          </p:cNvSpPr>
          <p:nvPr>
            <p:ph type="sldNum" sz="quarter" idx="5"/>
          </p:nvPr>
        </p:nvSpPr>
        <p:spPr/>
        <p:txBody>
          <a:bodyPr/>
          <a:lstStyle/>
          <a:p>
            <a:fld id="{879D52CB-C588-4628-81BD-D93AB9C88C3B}" type="slidenum">
              <a:rPr lang="en-US" smtClean="0"/>
              <a:t>71</a:t>
            </a:fld>
            <a:endParaRPr lang="en-US"/>
          </a:p>
        </p:txBody>
      </p:sp>
    </p:spTree>
    <p:extLst>
      <p:ext uri="{BB962C8B-B14F-4D97-AF65-F5344CB8AC3E}">
        <p14:creationId xmlns:p14="http://schemas.microsoft.com/office/powerpoint/2010/main" val="107611630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73282">
              <a:defRPr/>
            </a:pPr>
            <a:r>
              <a:rPr lang="en-US"/>
              <a:t>Customer to adapt to project implementation specifics.</a:t>
            </a:r>
          </a:p>
          <a:p>
            <a:endParaRPr lang="en-US"/>
          </a:p>
        </p:txBody>
      </p:sp>
      <p:sp>
        <p:nvSpPr>
          <p:cNvPr id="4" name="Slide Number Placeholder 3"/>
          <p:cNvSpPr>
            <a:spLocks noGrp="1"/>
          </p:cNvSpPr>
          <p:nvPr>
            <p:ph type="sldNum" sz="quarter" idx="5"/>
          </p:nvPr>
        </p:nvSpPr>
        <p:spPr/>
        <p:txBody>
          <a:bodyPr/>
          <a:lstStyle/>
          <a:p>
            <a:fld id="{88D9ED34-BEDA-4742-8CDE-6D7210333F56}" type="slidenum">
              <a:rPr lang="en-US" smtClean="0"/>
              <a:t>74</a:t>
            </a:fld>
            <a:endParaRPr lang="en-US"/>
          </a:p>
        </p:txBody>
      </p:sp>
    </p:spTree>
    <p:extLst>
      <p:ext uri="{BB962C8B-B14F-4D97-AF65-F5344CB8AC3E}">
        <p14:creationId xmlns:p14="http://schemas.microsoft.com/office/powerpoint/2010/main" val="1462731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73282">
              <a:defRPr/>
            </a:pPr>
            <a:r>
              <a:rPr lang="en-US"/>
              <a:t>Customer to adapt to project implementation specifics. You may have enabled on your account features in limited availability (such as Excel Upload/ Download). </a:t>
            </a:r>
            <a:r>
              <a:rPr lang="en-US">
                <a:solidFill>
                  <a:srgbClr val="FFFF00"/>
                </a:solidFill>
              </a:rPr>
              <a:t>Not all processes allow for all modes of integration/ automation.</a:t>
            </a:r>
          </a:p>
          <a:p>
            <a:endParaRPr lang="en-US"/>
          </a:p>
        </p:txBody>
      </p:sp>
      <p:sp>
        <p:nvSpPr>
          <p:cNvPr id="4" name="Slide Number Placeholder 3"/>
          <p:cNvSpPr>
            <a:spLocks noGrp="1"/>
          </p:cNvSpPr>
          <p:nvPr>
            <p:ph type="sldNum" sz="quarter" idx="10"/>
          </p:nvPr>
        </p:nvSpPr>
        <p:spPr/>
        <p:txBody>
          <a:bodyPr/>
          <a:lstStyle/>
          <a:p>
            <a:pPr defTabSz="1073282">
              <a:defRPr/>
            </a:pPr>
            <a:fld id="{88D9ED34-BEDA-4742-8CDE-6D7210333F56}" type="slidenum">
              <a:rPr lang="en-US">
                <a:solidFill>
                  <a:prstClr val="black"/>
                </a:solidFill>
                <a:latin typeface="Calibri" panose="020F0502020204030204"/>
              </a:rPr>
              <a:pPr defTabSz="1073282">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273342903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Customer to adjust to project implementation specifics. </a:t>
            </a:r>
          </a:p>
        </p:txBody>
      </p:sp>
      <p:sp>
        <p:nvSpPr>
          <p:cNvPr id="4" name="Slide Number Placeholder 3"/>
          <p:cNvSpPr>
            <a:spLocks noGrp="1"/>
          </p:cNvSpPr>
          <p:nvPr>
            <p:ph type="sldNum" sz="quarter" idx="10"/>
          </p:nvPr>
        </p:nvSpPr>
        <p:spPr/>
        <p:txBody>
          <a:bodyPr/>
          <a:lstStyle/>
          <a:p>
            <a:fld id="{7D8C2C35-2B8A-446E-BEC0-FD36716C29AC}" type="slidenum">
              <a:rPr lang="de-DE" smtClean="0"/>
              <a:pPr/>
              <a:t>75</a:t>
            </a:fld>
            <a:endParaRPr lang="de-DE"/>
          </a:p>
        </p:txBody>
      </p:sp>
    </p:spTree>
    <p:extLst>
      <p:ext uri="{BB962C8B-B14F-4D97-AF65-F5344CB8AC3E}">
        <p14:creationId xmlns:p14="http://schemas.microsoft.com/office/powerpoint/2010/main" val="21768651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Customer to adjust to project implementation specifics. </a:t>
            </a:r>
          </a:p>
        </p:txBody>
      </p:sp>
      <p:sp>
        <p:nvSpPr>
          <p:cNvPr id="4" name="Slide Number Placeholder 3"/>
          <p:cNvSpPr>
            <a:spLocks noGrp="1"/>
          </p:cNvSpPr>
          <p:nvPr>
            <p:ph type="sldNum" sz="quarter" idx="10"/>
          </p:nvPr>
        </p:nvSpPr>
        <p:spPr/>
        <p:txBody>
          <a:bodyPr/>
          <a:lstStyle/>
          <a:p>
            <a:fld id="{7D8C2C35-2B8A-446E-BEC0-FD36716C29AC}" type="slidenum">
              <a:rPr lang="de-DE" smtClean="0"/>
              <a:pPr/>
              <a:t>76</a:t>
            </a:fld>
            <a:endParaRPr lang="de-DE"/>
          </a:p>
        </p:txBody>
      </p:sp>
    </p:spTree>
    <p:extLst>
      <p:ext uri="{BB962C8B-B14F-4D97-AF65-F5344CB8AC3E}">
        <p14:creationId xmlns:p14="http://schemas.microsoft.com/office/powerpoint/2010/main" val="387874221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872042" indent="-335401" eaLnBrk="0" hangingPunct="0">
              <a:defRPr>
                <a:solidFill>
                  <a:schemeClr val="tx1"/>
                </a:solidFill>
                <a:latin typeface="Arial" charset="0"/>
              </a:defRPr>
            </a:lvl2pPr>
            <a:lvl3pPr marL="1341602" indent="-268320" eaLnBrk="0" hangingPunct="0">
              <a:defRPr>
                <a:solidFill>
                  <a:schemeClr val="tx1"/>
                </a:solidFill>
                <a:latin typeface="Arial" charset="0"/>
              </a:defRPr>
            </a:lvl3pPr>
            <a:lvl4pPr marL="1878244" indent="-268320" eaLnBrk="0" hangingPunct="0">
              <a:defRPr>
                <a:solidFill>
                  <a:schemeClr val="tx1"/>
                </a:solidFill>
                <a:latin typeface="Arial" charset="0"/>
              </a:defRPr>
            </a:lvl4pPr>
            <a:lvl5pPr marL="2414885" indent="-268320" eaLnBrk="0" hangingPunct="0">
              <a:defRPr>
                <a:solidFill>
                  <a:schemeClr val="tx1"/>
                </a:solidFill>
                <a:latin typeface="Arial" charset="0"/>
              </a:defRPr>
            </a:lvl5pPr>
            <a:lvl6pPr marL="2951526" indent="-268320" eaLnBrk="0" fontAlgn="base" hangingPunct="0">
              <a:spcBef>
                <a:spcPct val="0"/>
              </a:spcBef>
              <a:spcAft>
                <a:spcPct val="0"/>
              </a:spcAft>
              <a:defRPr>
                <a:solidFill>
                  <a:schemeClr val="tx1"/>
                </a:solidFill>
                <a:latin typeface="Arial" charset="0"/>
              </a:defRPr>
            </a:lvl6pPr>
            <a:lvl7pPr marL="3488167" indent="-268320" eaLnBrk="0" fontAlgn="base" hangingPunct="0">
              <a:spcBef>
                <a:spcPct val="0"/>
              </a:spcBef>
              <a:spcAft>
                <a:spcPct val="0"/>
              </a:spcAft>
              <a:defRPr>
                <a:solidFill>
                  <a:schemeClr val="tx1"/>
                </a:solidFill>
                <a:latin typeface="Arial" charset="0"/>
              </a:defRPr>
            </a:lvl7pPr>
            <a:lvl8pPr marL="4024808" indent="-268320" eaLnBrk="0" fontAlgn="base" hangingPunct="0">
              <a:spcBef>
                <a:spcPct val="0"/>
              </a:spcBef>
              <a:spcAft>
                <a:spcPct val="0"/>
              </a:spcAft>
              <a:defRPr>
                <a:solidFill>
                  <a:schemeClr val="tx1"/>
                </a:solidFill>
                <a:latin typeface="Arial" charset="0"/>
              </a:defRPr>
            </a:lvl8pPr>
            <a:lvl9pPr marL="4561449" indent="-268320" eaLnBrk="0" fontAlgn="base" hangingPunct="0">
              <a:spcBef>
                <a:spcPct val="0"/>
              </a:spcBef>
              <a:spcAft>
                <a:spcPct val="0"/>
              </a:spcAft>
              <a:defRPr>
                <a:solidFill>
                  <a:schemeClr val="tx1"/>
                </a:solidFill>
                <a:latin typeface="Arial" charset="0"/>
              </a:defRPr>
            </a:lvl9pPr>
          </a:lstStyle>
          <a:p>
            <a:pPr eaLnBrk="1" hangingPunct="1"/>
            <a:fld id="{A6E40A5C-1BE7-4CD6-BF5F-8C4C0626CF06}" type="slidenum">
              <a:rPr lang="en-US" smtClean="0"/>
              <a:pPr eaLnBrk="1" hangingPunct="1"/>
              <a:t>77</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1073282">
              <a:defRPr/>
            </a:pPr>
            <a:r>
              <a:rPr lang="en-US"/>
              <a:t>Customer to adjust to project implementation specifics.</a:t>
            </a:r>
          </a:p>
          <a:p>
            <a:pPr eaLnBrk="1" hangingPunct="1"/>
            <a:endParaRPr lang="en-US"/>
          </a:p>
        </p:txBody>
      </p:sp>
    </p:spTree>
    <p:extLst>
      <p:ext uri="{BB962C8B-B14F-4D97-AF65-F5344CB8AC3E}">
        <p14:creationId xmlns:p14="http://schemas.microsoft.com/office/powerpoint/2010/main" val="125638830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872042" indent="-335401" eaLnBrk="0" hangingPunct="0">
              <a:defRPr>
                <a:solidFill>
                  <a:schemeClr val="tx1"/>
                </a:solidFill>
                <a:latin typeface="Arial" charset="0"/>
              </a:defRPr>
            </a:lvl2pPr>
            <a:lvl3pPr marL="1341602" indent="-268320" eaLnBrk="0" hangingPunct="0">
              <a:defRPr>
                <a:solidFill>
                  <a:schemeClr val="tx1"/>
                </a:solidFill>
                <a:latin typeface="Arial" charset="0"/>
              </a:defRPr>
            </a:lvl3pPr>
            <a:lvl4pPr marL="1878244" indent="-268320" eaLnBrk="0" hangingPunct="0">
              <a:defRPr>
                <a:solidFill>
                  <a:schemeClr val="tx1"/>
                </a:solidFill>
                <a:latin typeface="Arial" charset="0"/>
              </a:defRPr>
            </a:lvl4pPr>
            <a:lvl5pPr marL="2414885" indent="-268320" eaLnBrk="0" hangingPunct="0">
              <a:defRPr>
                <a:solidFill>
                  <a:schemeClr val="tx1"/>
                </a:solidFill>
                <a:latin typeface="Arial" charset="0"/>
              </a:defRPr>
            </a:lvl5pPr>
            <a:lvl6pPr marL="2951526" indent="-268320" eaLnBrk="0" fontAlgn="base" hangingPunct="0">
              <a:spcBef>
                <a:spcPct val="0"/>
              </a:spcBef>
              <a:spcAft>
                <a:spcPct val="0"/>
              </a:spcAft>
              <a:defRPr>
                <a:solidFill>
                  <a:schemeClr val="tx1"/>
                </a:solidFill>
                <a:latin typeface="Arial" charset="0"/>
              </a:defRPr>
            </a:lvl6pPr>
            <a:lvl7pPr marL="3488167" indent="-268320" eaLnBrk="0" fontAlgn="base" hangingPunct="0">
              <a:spcBef>
                <a:spcPct val="0"/>
              </a:spcBef>
              <a:spcAft>
                <a:spcPct val="0"/>
              </a:spcAft>
              <a:defRPr>
                <a:solidFill>
                  <a:schemeClr val="tx1"/>
                </a:solidFill>
                <a:latin typeface="Arial" charset="0"/>
              </a:defRPr>
            </a:lvl7pPr>
            <a:lvl8pPr marL="4024808" indent="-268320" eaLnBrk="0" fontAlgn="base" hangingPunct="0">
              <a:spcBef>
                <a:spcPct val="0"/>
              </a:spcBef>
              <a:spcAft>
                <a:spcPct val="0"/>
              </a:spcAft>
              <a:defRPr>
                <a:solidFill>
                  <a:schemeClr val="tx1"/>
                </a:solidFill>
                <a:latin typeface="Arial" charset="0"/>
              </a:defRPr>
            </a:lvl8pPr>
            <a:lvl9pPr marL="4561449" indent="-268320" eaLnBrk="0" fontAlgn="base" hangingPunct="0">
              <a:spcBef>
                <a:spcPct val="0"/>
              </a:spcBef>
              <a:spcAft>
                <a:spcPct val="0"/>
              </a:spcAft>
              <a:defRPr>
                <a:solidFill>
                  <a:schemeClr val="tx1"/>
                </a:solidFill>
                <a:latin typeface="Arial" charset="0"/>
              </a:defRPr>
            </a:lvl9pPr>
          </a:lstStyle>
          <a:p>
            <a:pPr defTabSz="1073282" eaLnBrk="1" hangingPunct="1">
              <a:defRPr/>
            </a:pPr>
            <a:fld id="{7A65A13E-1D98-4A70-8DEC-2ADD03BB9BC0}" type="slidenum">
              <a:rPr lang="en-US">
                <a:solidFill>
                  <a:prstClr val="black"/>
                </a:solidFill>
              </a:rPr>
              <a:pPr defTabSz="1073282" eaLnBrk="1" hangingPunct="1">
                <a:defRPr/>
              </a:pPr>
              <a:t>78</a:t>
            </a:fld>
            <a:endParaRPr lang="en-US">
              <a:solidFill>
                <a:prstClr val="black"/>
              </a:solidFill>
            </a:endParaRPr>
          </a:p>
        </p:txBody>
      </p:sp>
      <p:sp>
        <p:nvSpPr>
          <p:cNvPr id="26627" name="Rectangle 2"/>
          <p:cNvSpPr>
            <a:spLocks noGrp="1" noRot="1" noChangeAspect="1" noChangeArrowheads="1" noTextEdit="1"/>
          </p:cNvSpPr>
          <p:nvPr>
            <p:ph type="sldImg"/>
          </p:nvPr>
        </p:nvSpPr>
        <p:spPr>
          <a:xfrm>
            <a:off x="2997200" y="2427288"/>
            <a:ext cx="0" cy="0"/>
          </a:xfrm>
          <a:ln/>
        </p:spPr>
      </p:sp>
      <p:sp>
        <p:nvSpPr>
          <p:cNvPr id="26628" name="Rectangle 3"/>
          <p:cNvSpPr>
            <a:spLocks noGrp="1" noChangeArrowheads="1"/>
          </p:cNvSpPr>
          <p:nvPr>
            <p:ph type="body" idx="1"/>
          </p:nvPr>
        </p:nvSpPr>
        <p:spPr>
          <a:xfrm>
            <a:off x="972130" y="8516410"/>
            <a:ext cx="5427716" cy="294317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1073282">
              <a:spcBef>
                <a:spcPct val="0"/>
              </a:spcBef>
              <a:defRPr/>
            </a:pPr>
            <a:r>
              <a:rPr lang="en-US"/>
              <a:t>Customer to adapt to project implementation specifics. </a:t>
            </a:r>
          </a:p>
          <a:p>
            <a:pPr eaLnBrk="1" hangingPunct="1">
              <a:spcBef>
                <a:spcPct val="0"/>
              </a:spcBef>
            </a:pPr>
            <a:endParaRPr lang="en-US"/>
          </a:p>
        </p:txBody>
      </p:sp>
    </p:spTree>
    <p:extLst>
      <p:ext uri="{BB962C8B-B14F-4D97-AF65-F5344CB8AC3E}">
        <p14:creationId xmlns:p14="http://schemas.microsoft.com/office/powerpoint/2010/main" val="61568561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73282">
              <a:defRPr/>
            </a:pPr>
            <a:r>
              <a:rPr lang="en-US"/>
              <a:t>Customer to adapt to project implementation specifics. Customer to update in case of using </a:t>
            </a:r>
            <a:r>
              <a:rPr lang="en-US" err="1"/>
              <a:t>customised</a:t>
            </a:r>
            <a:r>
              <a:rPr lang="en-US"/>
              <a:t> template.</a:t>
            </a:r>
          </a:p>
          <a:p>
            <a:endParaRPr lang="en-US"/>
          </a:p>
        </p:txBody>
      </p:sp>
      <p:sp>
        <p:nvSpPr>
          <p:cNvPr id="4" name="Slide Number Placeholder 3"/>
          <p:cNvSpPr>
            <a:spLocks noGrp="1"/>
          </p:cNvSpPr>
          <p:nvPr>
            <p:ph type="sldNum" sz="quarter" idx="5"/>
          </p:nvPr>
        </p:nvSpPr>
        <p:spPr/>
        <p:txBody>
          <a:bodyPr/>
          <a:lstStyle/>
          <a:p>
            <a:fld id="{88D9ED34-BEDA-4742-8CDE-6D7210333F56}" type="slidenum">
              <a:rPr lang="en-US" smtClean="0"/>
              <a:t>79</a:t>
            </a:fld>
            <a:endParaRPr lang="en-US"/>
          </a:p>
        </p:txBody>
      </p:sp>
    </p:spTree>
    <p:extLst>
      <p:ext uri="{BB962C8B-B14F-4D97-AF65-F5344CB8AC3E}">
        <p14:creationId xmlns:p14="http://schemas.microsoft.com/office/powerpoint/2010/main" val="5103564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73282">
              <a:defRPr/>
            </a:pPr>
            <a:r>
              <a:rPr lang="en-US"/>
              <a:t>Customer to adapt to project implementation specifics. </a:t>
            </a:r>
          </a:p>
          <a:p>
            <a:endParaRPr lang="en-US"/>
          </a:p>
        </p:txBody>
      </p:sp>
      <p:sp>
        <p:nvSpPr>
          <p:cNvPr id="4" name="Slide Number Placeholder 3"/>
          <p:cNvSpPr>
            <a:spLocks noGrp="1"/>
          </p:cNvSpPr>
          <p:nvPr>
            <p:ph type="sldNum" sz="quarter" idx="5"/>
          </p:nvPr>
        </p:nvSpPr>
        <p:spPr/>
        <p:txBody>
          <a:bodyPr/>
          <a:lstStyle/>
          <a:p>
            <a:fld id="{879D52CB-C588-4628-81BD-D93AB9C88C3B}" type="slidenum">
              <a:rPr lang="en-US" smtClean="0"/>
              <a:t>80</a:t>
            </a:fld>
            <a:endParaRPr lang="en-US"/>
          </a:p>
        </p:txBody>
      </p:sp>
    </p:spTree>
    <p:extLst>
      <p:ext uri="{BB962C8B-B14F-4D97-AF65-F5344CB8AC3E}">
        <p14:creationId xmlns:p14="http://schemas.microsoft.com/office/powerpoint/2010/main" val="249410930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872042" indent="-335401" eaLnBrk="0" hangingPunct="0">
              <a:defRPr>
                <a:solidFill>
                  <a:schemeClr val="tx1"/>
                </a:solidFill>
                <a:latin typeface="Arial" charset="0"/>
              </a:defRPr>
            </a:lvl2pPr>
            <a:lvl3pPr marL="1341602" indent="-268320" eaLnBrk="0" hangingPunct="0">
              <a:defRPr>
                <a:solidFill>
                  <a:schemeClr val="tx1"/>
                </a:solidFill>
                <a:latin typeface="Arial" charset="0"/>
              </a:defRPr>
            </a:lvl3pPr>
            <a:lvl4pPr marL="1878244" indent="-268320" eaLnBrk="0" hangingPunct="0">
              <a:defRPr>
                <a:solidFill>
                  <a:schemeClr val="tx1"/>
                </a:solidFill>
                <a:latin typeface="Arial" charset="0"/>
              </a:defRPr>
            </a:lvl4pPr>
            <a:lvl5pPr marL="2414885" indent="-268320" eaLnBrk="0" hangingPunct="0">
              <a:defRPr>
                <a:solidFill>
                  <a:schemeClr val="tx1"/>
                </a:solidFill>
                <a:latin typeface="Arial" charset="0"/>
              </a:defRPr>
            </a:lvl5pPr>
            <a:lvl6pPr marL="2951526" indent="-268320" eaLnBrk="0" fontAlgn="base" hangingPunct="0">
              <a:spcBef>
                <a:spcPct val="0"/>
              </a:spcBef>
              <a:spcAft>
                <a:spcPct val="0"/>
              </a:spcAft>
              <a:defRPr>
                <a:solidFill>
                  <a:schemeClr val="tx1"/>
                </a:solidFill>
                <a:latin typeface="Arial" charset="0"/>
              </a:defRPr>
            </a:lvl6pPr>
            <a:lvl7pPr marL="3488167" indent="-268320" eaLnBrk="0" fontAlgn="base" hangingPunct="0">
              <a:spcBef>
                <a:spcPct val="0"/>
              </a:spcBef>
              <a:spcAft>
                <a:spcPct val="0"/>
              </a:spcAft>
              <a:defRPr>
                <a:solidFill>
                  <a:schemeClr val="tx1"/>
                </a:solidFill>
                <a:latin typeface="Arial" charset="0"/>
              </a:defRPr>
            </a:lvl7pPr>
            <a:lvl8pPr marL="4024808" indent="-268320" eaLnBrk="0" fontAlgn="base" hangingPunct="0">
              <a:spcBef>
                <a:spcPct val="0"/>
              </a:spcBef>
              <a:spcAft>
                <a:spcPct val="0"/>
              </a:spcAft>
              <a:defRPr>
                <a:solidFill>
                  <a:schemeClr val="tx1"/>
                </a:solidFill>
                <a:latin typeface="Arial" charset="0"/>
              </a:defRPr>
            </a:lvl8pPr>
            <a:lvl9pPr marL="4561449" indent="-268320" eaLnBrk="0" fontAlgn="base" hangingPunct="0">
              <a:spcBef>
                <a:spcPct val="0"/>
              </a:spcBef>
              <a:spcAft>
                <a:spcPct val="0"/>
              </a:spcAft>
              <a:defRPr>
                <a:solidFill>
                  <a:schemeClr val="tx1"/>
                </a:solidFill>
                <a:latin typeface="Arial" charset="0"/>
              </a:defRPr>
            </a:lvl9pPr>
          </a:lstStyle>
          <a:p>
            <a:pPr eaLnBrk="1" hangingPunct="1"/>
            <a:fld id="{A6E40A5C-1BE7-4CD6-BF5F-8C4C0626CF06}" type="slidenum">
              <a:rPr lang="en-US" smtClean="0"/>
              <a:pPr eaLnBrk="1" hangingPunct="1"/>
              <a:t>82</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1073282">
              <a:defRPr/>
            </a:pPr>
            <a:r>
              <a:rPr lang="en-US"/>
              <a:t>Customer to adjust to project implementation specifics.</a:t>
            </a:r>
          </a:p>
          <a:p>
            <a:pPr eaLnBrk="1" hangingPunct="1"/>
            <a:endParaRPr lang="en-US"/>
          </a:p>
        </p:txBody>
      </p:sp>
    </p:spTree>
    <p:extLst>
      <p:ext uri="{BB962C8B-B14F-4D97-AF65-F5344CB8AC3E}">
        <p14:creationId xmlns:p14="http://schemas.microsoft.com/office/powerpoint/2010/main" val="179251207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872042" indent="-335401" eaLnBrk="0" hangingPunct="0">
              <a:defRPr>
                <a:solidFill>
                  <a:schemeClr val="tx1"/>
                </a:solidFill>
                <a:latin typeface="Arial" charset="0"/>
              </a:defRPr>
            </a:lvl2pPr>
            <a:lvl3pPr marL="1341602" indent="-268320" eaLnBrk="0" hangingPunct="0">
              <a:defRPr>
                <a:solidFill>
                  <a:schemeClr val="tx1"/>
                </a:solidFill>
                <a:latin typeface="Arial" charset="0"/>
              </a:defRPr>
            </a:lvl3pPr>
            <a:lvl4pPr marL="1878244" indent="-268320" eaLnBrk="0" hangingPunct="0">
              <a:defRPr>
                <a:solidFill>
                  <a:schemeClr val="tx1"/>
                </a:solidFill>
                <a:latin typeface="Arial" charset="0"/>
              </a:defRPr>
            </a:lvl4pPr>
            <a:lvl5pPr marL="2414885" indent="-268320" eaLnBrk="0" hangingPunct="0">
              <a:defRPr>
                <a:solidFill>
                  <a:schemeClr val="tx1"/>
                </a:solidFill>
                <a:latin typeface="Arial" charset="0"/>
              </a:defRPr>
            </a:lvl5pPr>
            <a:lvl6pPr marL="2951526" indent="-268320" eaLnBrk="0" fontAlgn="base" hangingPunct="0">
              <a:spcBef>
                <a:spcPct val="0"/>
              </a:spcBef>
              <a:spcAft>
                <a:spcPct val="0"/>
              </a:spcAft>
              <a:defRPr>
                <a:solidFill>
                  <a:schemeClr val="tx1"/>
                </a:solidFill>
                <a:latin typeface="Arial" charset="0"/>
              </a:defRPr>
            </a:lvl6pPr>
            <a:lvl7pPr marL="3488167" indent="-268320" eaLnBrk="0" fontAlgn="base" hangingPunct="0">
              <a:spcBef>
                <a:spcPct val="0"/>
              </a:spcBef>
              <a:spcAft>
                <a:spcPct val="0"/>
              </a:spcAft>
              <a:defRPr>
                <a:solidFill>
                  <a:schemeClr val="tx1"/>
                </a:solidFill>
                <a:latin typeface="Arial" charset="0"/>
              </a:defRPr>
            </a:lvl7pPr>
            <a:lvl8pPr marL="4024808" indent="-268320" eaLnBrk="0" fontAlgn="base" hangingPunct="0">
              <a:spcBef>
                <a:spcPct val="0"/>
              </a:spcBef>
              <a:spcAft>
                <a:spcPct val="0"/>
              </a:spcAft>
              <a:defRPr>
                <a:solidFill>
                  <a:schemeClr val="tx1"/>
                </a:solidFill>
                <a:latin typeface="Arial" charset="0"/>
              </a:defRPr>
            </a:lvl8pPr>
            <a:lvl9pPr marL="4561449" indent="-268320" eaLnBrk="0" fontAlgn="base" hangingPunct="0">
              <a:spcBef>
                <a:spcPct val="0"/>
              </a:spcBef>
              <a:spcAft>
                <a:spcPct val="0"/>
              </a:spcAft>
              <a:defRPr>
                <a:solidFill>
                  <a:schemeClr val="tx1"/>
                </a:solidFill>
                <a:latin typeface="Arial" charset="0"/>
              </a:defRPr>
            </a:lvl9pPr>
          </a:lstStyle>
          <a:p>
            <a:pPr eaLnBrk="1" hangingPunct="1"/>
            <a:fld id="{A6E40A5C-1BE7-4CD6-BF5F-8C4C0626CF06}" type="slidenum">
              <a:rPr lang="en-US" smtClean="0"/>
              <a:pPr eaLnBrk="1" hangingPunct="1"/>
              <a:t>83</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1073282">
              <a:defRPr/>
            </a:pPr>
            <a:r>
              <a:rPr lang="en-US"/>
              <a:t>Customer to adjust to project implementation specifics.</a:t>
            </a:r>
          </a:p>
          <a:p>
            <a:pPr eaLnBrk="1" hangingPunct="1"/>
            <a:endParaRPr lang="en-US"/>
          </a:p>
        </p:txBody>
      </p:sp>
    </p:spTree>
    <p:extLst>
      <p:ext uri="{BB962C8B-B14F-4D97-AF65-F5344CB8AC3E}">
        <p14:creationId xmlns:p14="http://schemas.microsoft.com/office/powerpoint/2010/main" val="281571079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73282">
              <a:defRPr/>
            </a:pPr>
            <a:r>
              <a:rPr lang="en-US"/>
              <a:t>Customer to adapt to project implementation specifics. </a:t>
            </a:r>
          </a:p>
          <a:p>
            <a:pPr defTabSz="1073282">
              <a:defRPr/>
            </a:pPr>
            <a:r>
              <a:rPr lang="en-US"/>
              <a:t>Customer to double check the content of the attached excel file and to edit if needed.</a:t>
            </a:r>
          </a:p>
          <a:p>
            <a:endParaRPr lang="en-US"/>
          </a:p>
        </p:txBody>
      </p:sp>
      <p:sp>
        <p:nvSpPr>
          <p:cNvPr id="4" name="Slide Number Placeholder 3"/>
          <p:cNvSpPr>
            <a:spLocks noGrp="1"/>
          </p:cNvSpPr>
          <p:nvPr>
            <p:ph type="sldNum" sz="quarter" idx="5"/>
          </p:nvPr>
        </p:nvSpPr>
        <p:spPr/>
        <p:txBody>
          <a:bodyPr/>
          <a:lstStyle/>
          <a:p>
            <a:fld id="{879D52CB-C588-4628-81BD-D93AB9C88C3B}" type="slidenum">
              <a:rPr lang="en-US" smtClean="0"/>
              <a:t>85</a:t>
            </a:fld>
            <a:endParaRPr lang="en-US"/>
          </a:p>
        </p:txBody>
      </p:sp>
    </p:spTree>
    <p:extLst>
      <p:ext uri="{BB962C8B-B14F-4D97-AF65-F5344CB8AC3E}">
        <p14:creationId xmlns:p14="http://schemas.microsoft.com/office/powerpoint/2010/main" val="38908420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73282">
              <a:defRPr/>
            </a:pPr>
            <a:r>
              <a:rPr lang="en-US"/>
              <a:t>Customer to adapt to project implementation specifics. </a:t>
            </a:r>
          </a:p>
          <a:p>
            <a:pPr defTabSz="1073282">
              <a:defRPr/>
            </a:pPr>
            <a:r>
              <a:rPr lang="en-US"/>
              <a:t>Customer to review the content of the attached file and to edit if needed.</a:t>
            </a:r>
          </a:p>
          <a:p>
            <a:endParaRPr lang="en-US"/>
          </a:p>
        </p:txBody>
      </p:sp>
      <p:sp>
        <p:nvSpPr>
          <p:cNvPr id="4" name="Slide Number Placeholder 3"/>
          <p:cNvSpPr>
            <a:spLocks noGrp="1"/>
          </p:cNvSpPr>
          <p:nvPr>
            <p:ph type="sldNum" sz="quarter" idx="5"/>
          </p:nvPr>
        </p:nvSpPr>
        <p:spPr/>
        <p:txBody>
          <a:bodyPr/>
          <a:lstStyle/>
          <a:p>
            <a:fld id="{879D52CB-C588-4628-81BD-D93AB9C88C3B}" type="slidenum">
              <a:rPr lang="en-US" smtClean="0"/>
              <a:t>86</a:t>
            </a:fld>
            <a:endParaRPr lang="en-US"/>
          </a:p>
        </p:txBody>
      </p:sp>
    </p:spTree>
    <p:extLst>
      <p:ext uri="{BB962C8B-B14F-4D97-AF65-F5344CB8AC3E}">
        <p14:creationId xmlns:p14="http://schemas.microsoft.com/office/powerpoint/2010/main" val="1989970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73282">
              <a:defRPr/>
            </a:pPr>
            <a:r>
              <a:rPr lang="en-US" sz="1100"/>
              <a:t>Customer to adapt to project implementation specifics. </a:t>
            </a:r>
          </a:p>
          <a:p>
            <a:endParaRPr lang="en-US" sz="1100"/>
          </a:p>
        </p:txBody>
      </p:sp>
      <p:sp>
        <p:nvSpPr>
          <p:cNvPr id="4" name="Slide Number Placeholder 3"/>
          <p:cNvSpPr>
            <a:spLocks noGrp="1"/>
          </p:cNvSpPr>
          <p:nvPr>
            <p:ph type="sldNum" sz="quarter" idx="10"/>
          </p:nvPr>
        </p:nvSpPr>
        <p:spPr/>
        <p:txBody>
          <a:bodyPr/>
          <a:lstStyle/>
          <a:p>
            <a:pPr defTabSz="1073282">
              <a:defRPr/>
            </a:pPr>
            <a:fld id="{7D8C2C35-2B8A-446E-BEC0-FD36716C29AC}" type="slidenum">
              <a:rPr lang="de-DE">
                <a:solidFill>
                  <a:prstClr val="black"/>
                </a:solidFill>
                <a:latin typeface="Calibri" panose="020F0502020204030204"/>
              </a:rPr>
              <a:pPr defTabSz="1073282">
                <a:defRPr/>
              </a:pPr>
              <a:t>8</a:t>
            </a:fld>
            <a:endParaRPr lang="de-DE">
              <a:solidFill>
                <a:prstClr val="black"/>
              </a:solidFill>
              <a:latin typeface="Calibri" panose="020F0502020204030204"/>
            </a:endParaRPr>
          </a:p>
        </p:txBody>
      </p:sp>
    </p:spTree>
    <p:extLst>
      <p:ext uri="{BB962C8B-B14F-4D97-AF65-F5344CB8AC3E}">
        <p14:creationId xmlns:p14="http://schemas.microsoft.com/office/powerpoint/2010/main" val="172385611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73282">
              <a:defRPr/>
            </a:pPr>
            <a:r>
              <a:rPr lang="en-US"/>
              <a:t>Customer to adapt to project implementation specifics. </a:t>
            </a:r>
          </a:p>
          <a:p>
            <a:pPr defTabSz="1073282">
              <a:defRPr/>
            </a:pPr>
            <a:r>
              <a:rPr lang="en-US"/>
              <a:t>Customer to review the content of the attached file and to edit if needed.</a:t>
            </a:r>
          </a:p>
          <a:p>
            <a:endParaRPr lang="en-US"/>
          </a:p>
        </p:txBody>
      </p:sp>
      <p:sp>
        <p:nvSpPr>
          <p:cNvPr id="4" name="Slide Number Placeholder 3"/>
          <p:cNvSpPr>
            <a:spLocks noGrp="1"/>
          </p:cNvSpPr>
          <p:nvPr>
            <p:ph type="sldNum" sz="quarter" idx="5"/>
          </p:nvPr>
        </p:nvSpPr>
        <p:spPr/>
        <p:txBody>
          <a:bodyPr/>
          <a:lstStyle/>
          <a:p>
            <a:fld id="{879D52CB-C588-4628-81BD-D93AB9C88C3B}" type="slidenum">
              <a:rPr lang="en-US" smtClean="0"/>
              <a:t>87</a:t>
            </a:fld>
            <a:endParaRPr lang="en-US"/>
          </a:p>
        </p:txBody>
      </p:sp>
    </p:spTree>
    <p:extLst>
      <p:ext uri="{BB962C8B-B14F-4D97-AF65-F5344CB8AC3E}">
        <p14:creationId xmlns:p14="http://schemas.microsoft.com/office/powerpoint/2010/main" val="200863098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73282">
              <a:defRPr/>
            </a:pPr>
            <a:r>
              <a:rPr lang="en-US"/>
              <a:t>Customer to adapt to project implementation specifics. </a:t>
            </a:r>
          </a:p>
          <a:p>
            <a:pPr defTabSz="1073282">
              <a:defRPr/>
            </a:pPr>
            <a:r>
              <a:rPr lang="en-US"/>
              <a:t>Customer to review the content of the attached file and to edit if needed.</a:t>
            </a:r>
          </a:p>
          <a:p>
            <a:endParaRPr lang="en-US"/>
          </a:p>
        </p:txBody>
      </p:sp>
      <p:sp>
        <p:nvSpPr>
          <p:cNvPr id="4" name="Slide Number Placeholder 3"/>
          <p:cNvSpPr>
            <a:spLocks noGrp="1"/>
          </p:cNvSpPr>
          <p:nvPr>
            <p:ph type="sldNum" sz="quarter" idx="5"/>
          </p:nvPr>
        </p:nvSpPr>
        <p:spPr/>
        <p:txBody>
          <a:bodyPr/>
          <a:lstStyle/>
          <a:p>
            <a:fld id="{879D52CB-C588-4628-81BD-D93AB9C88C3B}" type="slidenum">
              <a:rPr lang="en-US" smtClean="0"/>
              <a:t>88</a:t>
            </a:fld>
            <a:endParaRPr lang="en-US"/>
          </a:p>
        </p:txBody>
      </p:sp>
    </p:spTree>
    <p:extLst>
      <p:ext uri="{BB962C8B-B14F-4D97-AF65-F5344CB8AC3E}">
        <p14:creationId xmlns:p14="http://schemas.microsoft.com/office/powerpoint/2010/main" val="182928812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ctr" defTabSz="1088776" rtl="0" eaLnBrk="1" fontAlgn="auto" latinLnBrk="0" hangingPunct="1">
              <a:lnSpc>
                <a:spcPct val="100000"/>
              </a:lnSpc>
              <a:spcBef>
                <a:spcPts val="0"/>
              </a:spcBef>
              <a:spcAft>
                <a:spcPts val="0"/>
              </a:spcAft>
              <a:buClrTx/>
              <a:buSzTx/>
              <a:buFontTx/>
              <a:buNone/>
              <a:tabLst/>
              <a:defRPr/>
            </a:pPr>
            <a:fld id="{7D8C2C35-2B8A-446E-BEC0-FD36716C29AC}" type="slidenum">
              <a:rPr kumimoji="0" lang="de-DE" sz="8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1088776" rtl="0" eaLnBrk="1" fontAlgn="auto" latinLnBrk="0" hangingPunct="1">
                <a:lnSpc>
                  <a:spcPct val="100000"/>
                </a:lnSpc>
                <a:spcBef>
                  <a:spcPts val="0"/>
                </a:spcBef>
                <a:spcAft>
                  <a:spcPts val="0"/>
                </a:spcAft>
                <a:buClrTx/>
                <a:buSzTx/>
                <a:buFontTx/>
                <a:buNone/>
                <a:tabLst/>
                <a:defRPr/>
              </a:pPr>
              <a:t>90</a:t>
            </a:fld>
            <a:endParaRPr kumimoji="0" lang="de-DE"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6" name="Slide Image Placeholder 5"/>
          <p:cNvSpPr>
            <a:spLocks noGrp="1" noRot="1" noChangeAspect="1"/>
          </p:cNvSpPr>
          <p:nvPr>
            <p:ph type="sldImg"/>
          </p:nvPr>
        </p:nvSpPr>
        <p:spPr>
          <a:xfrm>
            <a:off x="547688" y="612775"/>
            <a:ext cx="5762625" cy="3241675"/>
          </a:xfrm>
        </p:spPr>
      </p:sp>
      <p:sp>
        <p:nvSpPr>
          <p:cNvPr id="7" name="Notes Placeholder 6"/>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2544264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73282">
              <a:defRPr/>
            </a:pPr>
            <a:r>
              <a:rPr lang="en-US"/>
              <a:t>Customer to adapt to project implementation specifics. </a:t>
            </a:r>
          </a:p>
          <a:p>
            <a:endParaRPr lang="en-US"/>
          </a:p>
        </p:txBody>
      </p:sp>
      <p:sp>
        <p:nvSpPr>
          <p:cNvPr id="4" name="Slide Number Placeholder 3"/>
          <p:cNvSpPr>
            <a:spLocks noGrp="1"/>
          </p:cNvSpPr>
          <p:nvPr>
            <p:ph type="sldNum" sz="quarter" idx="10"/>
          </p:nvPr>
        </p:nvSpPr>
        <p:spPr/>
        <p:txBody>
          <a:bodyPr/>
          <a:lstStyle/>
          <a:p>
            <a:pPr defTabSz="1073282">
              <a:defRPr/>
            </a:pPr>
            <a:fld id="{88D9ED34-BEDA-4742-8CDE-6D7210333F56}" type="slidenum">
              <a:rPr lang="en-US">
                <a:solidFill>
                  <a:prstClr val="black"/>
                </a:solidFill>
                <a:latin typeface="Calibri" panose="020F0502020204030204"/>
              </a:rPr>
              <a:pPr defTabSz="1073282">
                <a:def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32984304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hyperlink" Target="https://www.youtube.com/user/SAP" TargetMode="External"/><Relationship Id="rId13" Type="http://schemas.openxmlformats.org/officeDocument/2006/relationships/image" Target="../media/image6.png"/><Relationship Id="rId3" Type="http://schemas.openxmlformats.org/officeDocument/2006/relationships/hyperlink" Target="http://www.sap.com/trademark" TargetMode="External"/><Relationship Id="rId7" Type="http://schemas.openxmlformats.org/officeDocument/2006/relationships/image" Target="../media/image3.png"/><Relationship Id="rId12" Type="http://schemas.openxmlformats.org/officeDocument/2006/relationships/hyperlink" Target="https://www.facebook.com/SAP"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https://www.linkedin.com/company/sap" TargetMode="External"/><Relationship Id="rId11" Type="http://schemas.openxmlformats.org/officeDocument/2006/relationships/image" Target="../media/image5.png"/><Relationship Id="rId5" Type="http://schemas.openxmlformats.org/officeDocument/2006/relationships/image" Target="../media/image2.png"/><Relationship Id="rId10" Type="http://schemas.openxmlformats.org/officeDocument/2006/relationships/hyperlink" Target="https://twitter.com/sap" TargetMode="External"/><Relationship Id="rId4" Type="http://schemas.openxmlformats.org/officeDocument/2006/relationships/hyperlink" Target="https://www.sap.com/registration/contact.html" TargetMode="External"/><Relationship Id="rId9"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8" Type="http://schemas.openxmlformats.org/officeDocument/2006/relationships/hyperlink" Target="https://www.youtube.com/user/SAP" TargetMode="External"/><Relationship Id="rId13"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hyperlink" Target="https://www.facebook.com/SAP" TargetMode="External"/><Relationship Id="rId2" Type="http://schemas.openxmlformats.org/officeDocument/2006/relationships/hyperlink" Target="https://www.sap.com/germany/registration/contact.html" TargetMode="External"/><Relationship Id="rId1" Type="http://schemas.openxmlformats.org/officeDocument/2006/relationships/slideMaster" Target="../slideMasters/slideMaster1.xml"/><Relationship Id="rId6" Type="http://schemas.openxmlformats.org/officeDocument/2006/relationships/hyperlink" Target="https://www.linkedin.com/company/sap" TargetMode="External"/><Relationship Id="rId11" Type="http://schemas.openxmlformats.org/officeDocument/2006/relationships/image" Target="../media/image5.png"/><Relationship Id="rId5" Type="http://schemas.openxmlformats.org/officeDocument/2006/relationships/image" Target="../media/image2.png"/><Relationship Id="rId10" Type="http://schemas.openxmlformats.org/officeDocument/2006/relationships/hyperlink" Target="https://twitter.com/sap" TargetMode="External"/><Relationship Id="rId4" Type="http://schemas.openxmlformats.org/officeDocument/2006/relationships/hyperlink" Target="http://www.sap.com/trademark" TargetMode="External"/><Relationship Id="rId9"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png"/><Relationship Id="rId3" Type="http://schemas.openxmlformats.org/officeDocument/2006/relationships/hyperlink" Target="https://www.sap.com/copyright" TargetMode="External"/><Relationship Id="rId7" Type="http://schemas.openxmlformats.org/officeDocument/2006/relationships/hyperlink" Target="https://www.youtube.com/user/SAP" TargetMode="External"/><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7.png"/><Relationship Id="rId11" Type="http://schemas.openxmlformats.org/officeDocument/2006/relationships/hyperlink" Target="https://www.facebook.com/SAP" TargetMode="External"/><Relationship Id="rId5" Type="http://schemas.openxmlformats.org/officeDocument/2006/relationships/hyperlink" Target="https://www.linkedin.com/company/sap" TargetMode="External"/><Relationship Id="rId10" Type="http://schemas.openxmlformats.org/officeDocument/2006/relationships/image" Target="../media/image9.png"/><Relationship Id="rId4" Type="http://schemas.openxmlformats.org/officeDocument/2006/relationships/hyperlink" Target="https://www.sap.com/registration/contact.html" TargetMode="External"/><Relationship Id="rId9" Type="http://schemas.openxmlformats.org/officeDocument/2006/relationships/hyperlink" Target="https://twitter.com/sap" TargetMode="External"/></Relationships>
</file>

<file path=ppt/slideLayouts/_rels/slideLayout6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png"/><Relationship Id="rId3" Type="http://schemas.openxmlformats.org/officeDocument/2006/relationships/image" Target="../media/image1.png"/><Relationship Id="rId7" Type="http://schemas.openxmlformats.org/officeDocument/2006/relationships/hyperlink" Target="https://www.youtube.com/user/SAP" TargetMode="External"/><Relationship Id="rId12" Type="http://schemas.openxmlformats.org/officeDocument/2006/relationships/image" Target="../media/image10.png"/><Relationship Id="rId2" Type="http://schemas.openxmlformats.org/officeDocument/2006/relationships/hyperlink" Target="https://www.sap.com/germany/registration/contact.html" TargetMode="External"/><Relationship Id="rId1" Type="http://schemas.openxmlformats.org/officeDocument/2006/relationships/slideMaster" Target="../slideMasters/slideMaster4.xml"/><Relationship Id="rId6" Type="http://schemas.openxmlformats.org/officeDocument/2006/relationships/image" Target="../media/image7.png"/><Relationship Id="rId11" Type="http://schemas.openxmlformats.org/officeDocument/2006/relationships/hyperlink" Target="https://www.facebook.com/SAP" TargetMode="External"/><Relationship Id="rId5" Type="http://schemas.openxmlformats.org/officeDocument/2006/relationships/hyperlink" Target="https://www.linkedin.com/company/sap" TargetMode="External"/><Relationship Id="rId10" Type="http://schemas.openxmlformats.org/officeDocument/2006/relationships/image" Target="../media/image9.png"/><Relationship Id="rId4" Type="http://schemas.openxmlformats.org/officeDocument/2006/relationships/hyperlink" Target="https://www.sap.com/corporate/de/legal/copyright.html" TargetMode="External"/><Relationship Id="rId9" Type="http://schemas.openxmlformats.org/officeDocument/2006/relationships/hyperlink" Target="https://twitter.com/sap" TargetMode="Externa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with Image or Illustration">
    <p:bg>
      <p:bgRef idx="1001">
        <a:schemeClr val="bg1"/>
      </p:bgRef>
    </p:bg>
    <p:spTree>
      <p:nvGrpSpPr>
        <p:cNvPr id="1" name=""/>
        <p:cNvGrpSpPr/>
        <p:nvPr/>
      </p:nvGrpSpPr>
      <p:grpSpPr>
        <a:xfrm>
          <a:off x="0" y="0"/>
          <a:ext cx="0" cy="0"/>
          <a:chOff x="0" y="0"/>
          <a:chExt cx="0" cy="0"/>
        </a:xfrm>
      </p:grpSpPr>
      <p:pic>
        <p:nvPicPr>
          <p:cNvPr id="6" name="SAP Logo" descr="SAP Logo" title="SAP Logo"/>
          <p:cNvPicPr>
            <a:picLocks noChangeAspect="1"/>
          </p:cNvPicPr>
          <p:nvPr userDrawn="1"/>
        </p:nvPicPr>
        <p:blipFill>
          <a:blip r:embed="rId2"/>
          <a:stretch>
            <a:fillRect/>
          </a:stretch>
        </p:blipFill>
        <p:spPr>
          <a:xfrm>
            <a:off x="9949255" y="6217668"/>
            <a:ext cx="1963635" cy="360000"/>
          </a:xfrm>
          <a:prstGeom prst="rect">
            <a:avLst/>
          </a:prstGeom>
        </p:spPr>
      </p:pic>
      <p:sp>
        <p:nvSpPr>
          <p:cNvPr id="13" name="Classification"/>
          <p:cNvSpPr txBox="1"/>
          <p:nvPr userDrawn="1"/>
        </p:nvSpPr>
        <p:spPr>
          <a:xfrm>
            <a:off x="288000" y="5769666"/>
            <a:ext cx="4204855" cy="138499"/>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b="0"/>
              <a:t>INTERNAL</a:t>
            </a:r>
            <a:endParaRPr lang="en-US" sz="900" b="0" dirty="0"/>
          </a:p>
        </p:txBody>
      </p:sp>
      <p:sp>
        <p:nvSpPr>
          <p:cNvPr id="19" name="Speaker"/>
          <p:cNvSpPr>
            <a:spLocks noGrp="1"/>
          </p:cNvSpPr>
          <p:nvPr userDrawn="1">
            <p:ph type="subTitle" idx="1" hasCustomPrompt="1"/>
          </p:nvPr>
        </p:nvSpPr>
        <p:spPr bwMode="black">
          <a:xfrm>
            <a:off x="288000" y="5130489"/>
            <a:ext cx="10899174"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dirty="0"/>
              <a:t>Month 00, 2021</a:t>
            </a:r>
          </a:p>
        </p:txBody>
      </p:sp>
      <p:sp>
        <p:nvSpPr>
          <p:cNvPr id="3" name="Title"/>
          <p:cNvSpPr>
            <a:spLocks noGrp="1"/>
          </p:cNvSpPr>
          <p:nvPr>
            <p:ph type="title" hasCustomPrompt="1"/>
          </p:nvPr>
        </p:nvSpPr>
        <p:spPr>
          <a:xfrm>
            <a:off x="288000" y="4024430"/>
            <a:ext cx="10899174" cy="997196"/>
          </a:xfrm>
        </p:spPr>
        <p:txBody>
          <a:bodyPr vert="horz" wrap="square" lIns="0" tIns="0" rIns="0" bIns="0" rtlCol="0">
            <a:noAutofit/>
          </a:bodyPr>
          <a:lstStyle>
            <a:lvl1pPr>
              <a:lnSpc>
                <a:spcPct val="90000"/>
              </a:lnSpc>
              <a:defRPr lang="de-DE" sz="3600" dirty="0">
                <a:latin typeface="+mn-lt"/>
                <a:ea typeface="+mn-ea"/>
                <a:cs typeface="+mn-cs"/>
              </a:defRPr>
            </a:lvl1pPr>
          </a:lstStyle>
          <a:p>
            <a:pPr lvl="0"/>
            <a:r>
              <a:rPr lang="en-US" dirty="0"/>
              <a:t>Presentation Title </a:t>
            </a:r>
            <a:br>
              <a:rPr lang="en-US" dirty="0"/>
            </a:br>
            <a:r>
              <a:rPr lang="en-US" dirty="0"/>
              <a:t>Goes Here and Here.</a:t>
            </a:r>
          </a:p>
        </p:txBody>
      </p:sp>
      <p:sp>
        <p:nvSpPr>
          <p:cNvPr id="5" name="Title Image Placeholder" descr="Placeholder title image" title="Title image"/>
          <p:cNvSpPr>
            <a:spLocks noGrp="1"/>
          </p:cNvSpPr>
          <p:nvPr>
            <p:ph type="pic" sz="quarter" idx="12" hasCustomPrompt="1"/>
          </p:nvPr>
        </p:nvSpPr>
        <p:spPr bwMode="gray">
          <a:xfrm>
            <a:off x="1" y="0"/>
            <a:ext cx="12195174" cy="3430006"/>
          </a:xfrm>
          <a:noFill/>
        </p:spPr>
        <p:txBody>
          <a:bodyPr tIns="504000"/>
          <a:lstStyle>
            <a:lvl1pPr algn="ctr">
              <a:defRPr sz="1600">
                <a:solidFill>
                  <a:schemeClr val="tx1"/>
                </a:solidFill>
              </a:defRPr>
            </a:lvl1pPr>
          </a:lstStyle>
          <a:p>
            <a:r>
              <a:rPr lang="en-US" dirty="0"/>
              <a:t>Click to insert title image or illustration</a:t>
            </a:r>
          </a:p>
        </p:txBody>
      </p:sp>
      <p:pic>
        <p:nvPicPr>
          <p:cNvPr id="7" name="SAP Ariba Logo" descr="SAP Ariba Logo" title="SAP Ariba Logo">
            <a:extLst>
              <a:ext uri="{FF2B5EF4-FFF2-40B4-BE49-F238E27FC236}">
                <a16:creationId xmlns:a16="http://schemas.microsoft.com/office/drawing/2014/main" id="{2F96132E-1950-4623-8EF9-82744C3A379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8000" y="3646672"/>
            <a:ext cx="1108174" cy="216000"/>
          </a:xfrm>
          <a:prstGeom prst="rect">
            <a:avLst/>
          </a:prstGeom>
        </p:spPr>
      </p:pic>
    </p:spTree>
    <p:extLst>
      <p:ext uri="{BB962C8B-B14F-4D97-AF65-F5344CB8AC3E}">
        <p14:creationId xmlns:p14="http://schemas.microsoft.com/office/powerpoint/2010/main" val="245271761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7505" userDrawn="1">
          <p15:clr>
            <a:srgbClr val="FBAE40"/>
          </p15:clr>
        </p15:guide>
        <p15:guide id="2" orient="horz" pos="4144" userDrawn="1">
          <p15:clr>
            <a:srgbClr val="FBAE40"/>
          </p15:clr>
        </p15:guide>
        <p15:guide id="3" orient="horz" pos="2162" userDrawn="1">
          <p15:clr>
            <a:srgbClr val="FBAE40"/>
          </p15:clr>
        </p15:guide>
        <p15:guide id="4" pos="181" userDrawn="1">
          <p15:clr>
            <a:srgbClr val="FBAE40"/>
          </p15:clr>
        </p15:guide>
        <p15:guide id="5" orient="horz" pos="2534" userDrawn="1">
          <p15:clr>
            <a:srgbClr val="FBAE40"/>
          </p15:clr>
        </p15:guide>
        <p15:guide id="6" orient="horz" pos="3164" userDrawn="1">
          <p15:clr>
            <a:srgbClr val="FBAE40"/>
          </p15:clr>
        </p15:guide>
        <p15:guide id="7" orient="horz" pos="3232" userDrawn="1">
          <p15:clr>
            <a:srgbClr val="FBAE40"/>
          </p15:clr>
        </p15:guide>
        <p15:guide id="8" orient="horz" pos="350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7" name="Text Placeholder - column 3"/>
          <p:cNvSpPr>
            <a:spLocks noGrp="1"/>
          </p:cNvSpPr>
          <p:nvPr>
            <p:ph type="body" sz="quarter" idx="13" hasCustomPrompt="1"/>
          </p:nvPr>
        </p:nvSpPr>
        <p:spPr>
          <a:xfrm>
            <a:off x="8126477" y="1620000"/>
            <a:ext cx="3564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 column 2"/>
          <p:cNvSpPr>
            <a:spLocks noGrp="1"/>
          </p:cNvSpPr>
          <p:nvPr>
            <p:ph type="body" sz="quarter" idx="12" hasCustomPrompt="1"/>
          </p:nvPr>
        </p:nvSpPr>
        <p:spPr>
          <a:xfrm>
            <a:off x="4315238" y="1620000"/>
            <a:ext cx="3564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 column 1"/>
          <p:cNvSpPr>
            <a:spLocks noGrp="1"/>
          </p:cNvSpPr>
          <p:nvPr>
            <p:ph type="body" sz="quarter" idx="10" hasCustomPrompt="1"/>
          </p:nvPr>
        </p:nvSpPr>
        <p:spPr>
          <a:xfrm>
            <a:off x="504000" y="1620000"/>
            <a:ext cx="3564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866416376"/>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pos="2563" userDrawn="1">
          <p15:clr>
            <a:srgbClr val="FBAE40"/>
          </p15:clr>
        </p15:guide>
        <p15:guide id="4" pos="2717" userDrawn="1">
          <p15:clr>
            <a:srgbClr val="FBAE40"/>
          </p15:clr>
        </p15:guide>
        <p15:guide id="5" pos="4964" userDrawn="1">
          <p15:clr>
            <a:srgbClr val="FBAE40"/>
          </p15:clr>
        </p15:guide>
        <p15:guide id="6" pos="5119" userDrawn="1">
          <p15:clr>
            <a:srgbClr val="FBAE40"/>
          </p15:clr>
        </p15:guide>
        <p15:guide id="7" pos="7364" userDrawn="1">
          <p15:clr>
            <a:srgbClr val="FBAE40"/>
          </p15:clr>
        </p15:guide>
        <p15:guide id="8" orient="horz" pos="551" userDrawn="1">
          <p15:clr>
            <a:srgbClr val="FBAE40"/>
          </p15:clr>
        </p15:guide>
        <p15:guide id="9" orient="horz" pos="1020" userDrawn="1">
          <p15:clr>
            <a:srgbClr val="FBAE40"/>
          </p15:clr>
        </p15:guide>
        <p15:guide id="10" orient="horz" pos="399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s - Text and Images">
    <p:spTree>
      <p:nvGrpSpPr>
        <p:cNvPr id="1" name=""/>
        <p:cNvGrpSpPr/>
        <p:nvPr/>
      </p:nvGrpSpPr>
      <p:grpSpPr>
        <a:xfrm>
          <a:off x="0" y="0"/>
          <a:ext cx="0" cy="0"/>
          <a:chOff x="0" y="0"/>
          <a:chExt cx="0" cy="0"/>
        </a:xfrm>
      </p:grpSpPr>
      <p:sp>
        <p:nvSpPr>
          <p:cNvPr id="17" name="Text placeholder 2"/>
          <p:cNvSpPr>
            <a:spLocks noGrp="1"/>
          </p:cNvSpPr>
          <p:nvPr>
            <p:ph type="body" sz="quarter" idx="13" hasCustomPrompt="1"/>
          </p:nvPr>
        </p:nvSpPr>
        <p:spPr>
          <a:xfrm>
            <a:off x="6362477" y="4770000"/>
            <a:ext cx="5328000" cy="156600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2"/>
          <p:cNvSpPr>
            <a:spLocks noGrp="1"/>
          </p:cNvSpPr>
          <p:nvPr>
            <p:ph type="pic" sz="quarter" idx="14" hasCustomPrompt="1"/>
          </p:nvPr>
        </p:nvSpPr>
        <p:spPr bwMode="gray">
          <a:xfrm>
            <a:off x="6362477" y="1620000"/>
            <a:ext cx="5328000" cy="2631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3" name="Text placeholder 1"/>
          <p:cNvSpPr>
            <a:spLocks noGrp="1"/>
          </p:cNvSpPr>
          <p:nvPr>
            <p:ph type="body" sz="quarter" idx="10" hasCustomPrompt="1"/>
          </p:nvPr>
        </p:nvSpPr>
        <p:spPr>
          <a:xfrm>
            <a:off x="504000" y="4770000"/>
            <a:ext cx="5328000" cy="156600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1"/>
          <p:cNvSpPr>
            <a:spLocks noGrp="1"/>
          </p:cNvSpPr>
          <p:nvPr>
            <p:ph type="pic" sz="quarter" idx="12" hasCustomPrompt="1"/>
          </p:nvPr>
        </p:nvSpPr>
        <p:spPr bwMode="gray">
          <a:xfrm>
            <a:off x="504000" y="1620000"/>
            <a:ext cx="5328000" cy="2631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504941297"/>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020" userDrawn="1">
          <p15:clr>
            <a:srgbClr val="FBAE40"/>
          </p15:clr>
        </p15:guide>
        <p15:guide id="5" orient="horz" pos="2678" userDrawn="1">
          <p15:clr>
            <a:srgbClr val="FBAE40"/>
          </p15:clr>
        </p15:guide>
        <p15:guide id="6" orient="horz" pos="3004" userDrawn="1">
          <p15:clr>
            <a:srgbClr val="FBAE40"/>
          </p15:clr>
        </p15:guide>
        <p15:guide id="7" orient="horz" pos="3991" userDrawn="1">
          <p15:clr>
            <a:srgbClr val="FBAE40"/>
          </p15:clr>
        </p15:guide>
        <p15:guide id="8" pos="3682" userDrawn="1">
          <p15:clr>
            <a:srgbClr val="FBAE40"/>
          </p15:clr>
        </p15:guide>
        <p15:guide id="9" pos="4000" userDrawn="1">
          <p15:clr>
            <a:srgbClr val="FBAE40"/>
          </p15:clr>
        </p15:guide>
        <p15:guide id="10" pos="736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Columns - Text and Images">
    <p:spTree>
      <p:nvGrpSpPr>
        <p:cNvPr id="1" name=""/>
        <p:cNvGrpSpPr/>
        <p:nvPr/>
      </p:nvGrpSpPr>
      <p:grpSpPr>
        <a:xfrm>
          <a:off x="0" y="0"/>
          <a:ext cx="0" cy="0"/>
          <a:chOff x="0" y="0"/>
          <a:chExt cx="0" cy="0"/>
        </a:xfrm>
      </p:grpSpPr>
      <p:sp>
        <p:nvSpPr>
          <p:cNvPr id="17" name="Text placeholder 3"/>
          <p:cNvSpPr>
            <a:spLocks noGrp="1"/>
          </p:cNvSpPr>
          <p:nvPr>
            <p:ph type="body" sz="quarter" idx="13" hasCustomPrompt="1"/>
          </p:nvPr>
        </p:nvSpPr>
        <p:spPr>
          <a:xfrm>
            <a:off x="8299277"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3"/>
          <p:cNvSpPr>
            <a:spLocks noGrp="1"/>
          </p:cNvSpPr>
          <p:nvPr>
            <p:ph type="pic" sz="quarter" idx="14" hasCustomPrompt="1"/>
          </p:nvPr>
        </p:nvSpPr>
        <p:spPr bwMode="gray">
          <a:xfrm>
            <a:off x="8299277"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9" name="Text placeholder 2"/>
          <p:cNvSpPr>
            <a:spLocks noGrp="1"/>
          </p:cNvSpPr>
          <p:nvPr>
            <p:ph type="body" sz="quarter" idx="15" hasCustomPrompt="1"/>
          </p:nvPr>
        </p:nvSpPr>
        <p:spPr>
          <a:xfrm>
            <a:off x="4401639"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2"/>
          <p:cNvSpPr>
            <a:spLocks noGrp="1"/>
          </p:cNvSpPr>
          <p:nvPr>
            <p:ph type="pic" sz="quarter" idx="16" hasCustomPrompt="1"/>
          </p:nvPr>
        </p:nvSpPr>
        <p:spPr bwMode="gray">
          <a:xfrm>
            <a:off x="4401639"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3" name="Text placeholder 1"/>
          <p:cNvSpPr>
            <a:spLocks noGrp="1"/>
          </p:cNvSpPr>
          <p:nvPr>
            <p:ph type="body" sz="quarter" idx="10" hasCustomPrompt="1"/>
          </p:nvPr>
        </p:nvSpPr>
        <p:spPr>
          <a:xfrm>
            <a:off x="504000"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1"/>
          <p:cNvSpPr>
            <a:spLocks noGrp="1"/>
          </p:cNvSpPr>
          <p:nvPr>
            <p:ph type="pic" sz="quarter" idx="12" hasCustomPrompt="1"/>
          </p:nvPr>
        </p:nvSpPr>
        <p:spPr bwMode="gray">
          <a:xfrm>
            <a:off x="504000"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727667599"/>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pos="2455" userDrawn="1">
          <p15:clr>
            <a:srgbClr val="FBAE40"/>
          </p15:clr>
        </p15:guide>
        <p15:guide id="4" pos="2773" userDrawn="1">
          <p15:clr>
            <a:srgbClr val="FBAE40"/>
          </p15:clr>
        </p15:guide>
        <p15:guide id="5" pos="4910" userDrawn="1">
          <p15:clr>
            <a:srgbClr val="FBAE40"/>
          </p15:clr>
        </p15:guide>
        <p15:guide id="6" pos="5227" userDrawn="1">
          <p15:clr>
            <a:srgbClr val="FBAE40"/>
          </p15:clr>
        </p15:guide>
        <p15:guide id="7" pos="7364" userDrawn="1">
          <p15:clr>
            <a:srgbClr val="FBAE40"/>
          </p15:clr>
        </p15:guide>
        <p15:guide id="8" orient="horz" pos="551" userDrawn="1">
          <p15:clr>
            <a:srgbClr val="FBAE40"/>
          </p15:clr>
        </p15:guide>
        <p15:guide id="9" orient="horz" pos="1020" userDrawn="1">
          <p15:clr>
            <a:srgbClr val="FBAE40"/>
          </p15:clr>
        </p15:guide>
        <p15:guide id="10" orient="horz" pos="2428" userDrawn="1">
          <p15:clr>
            <a:srgbClr val="FBAE40"/>
          </p15:clr>
        </p15:guide>
        <p15:guide id="11" orient="horz" pos="2743" userDrawn="1">
          <p15:clr>
            <a:srgbClr val="FBAE40"/>
          </p15:clr>
        </p15:guide>
        <p15:guide id="12" orient="horz" pos="399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Columns - Text and Images">
    <p:spTree>
      <p:nvGrpSpPr>
        <p:cNvPr id="1" name=""/>
        <p:cNvGrpSpPr/>
        <p:nvPr/>
      </p:nvGrpSpPr>
      <p:grpSpPr>
        <a:xfrm>
          <a:off x="0" y="0"/>
          <a:ext cx="0" cy="0"/>
          <a:chOff x="0" y="0"/>
          <a:chExt cx="0" cy="0"/>
        </a:xfrm>
      </p:grpSpPr>
      <p:sp>
        <p:nvSpPr>
          <p:cNvPr id="3" name="Text placeholder - column 2"/>
          <p:cNvSpPr>
            <a:spLocks noGrp="1"/>
          </p:cNvSpPr>
          <p:nvPr>
            <p:ph type="body" sz="quarter" idx="10" hasCustomPrompt="1"/>
          </p:nvPr>
        </p:nvSpPr>
        <p:spPr>
          <a:xfrm>
            <a:off x="504000" y="3878220"/>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4"/>
          <p:cNvSpPr>
            <a:spLocks noGrp="1"/>
          </p:cNvSpPr>
          <p:nvPr>
            <p:ph type="pic" sz="quarter" idx="12" hasCustomPrompt="1"/>
          </p:nvPr>
        </p:nvSpPr>
        <p:spPr bwMode="gray">
          <a:xfrm>
            <a:off x="504000"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17" name="Text placeholder - column 2"/>
          <p:cNvSpPr>
            <a:spLocks noGrp="1"/>
          </p:cNvSpPr>
          <p:nvPr>
            <p:ph type="body" sz="quarter" idx="13" hasCustomPrompt="1"/>
          </p:nvPr>
        </p:nvSpPr>
        <p:spPr>
          <a:xfrm>
            <a:off x="9274877" y="3878221"/>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4"/>
          <p:cNvSpPr>
            <a:spLocks noGrp="1"/>
          </p:cNvSpPr>
          <p:nvPr>
            <p:ph type="pic" sz="quarter" idx="14" hasCustomPrompt="1"/>
          </p:nvPr>
        </p:nvSpPr>
        <p:spPr bwMode="gray">
          <a:xfrm>
            <a:off x="9274877"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9" name="Text placeholder - column 2"/>
          <p:cNvSpPr>
            <a:spLocks noGrp="1"/>
          </p:cNvSpPr>
          <p:nvPr>
            <p:ph type="body" sz="quarter" idx="15" hasCustomPrompt="1"/>
          </p:nvPr>
        </p:nvSpPr>
        <p:spPr>
          <a:xfrm>
            <a:off x="3427626" y="3878221"/>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4"/>
          <p:cNvSpPr>
            <a:spLocks noGrp="1"/>
          </p:cNvSpPr>
          <p:nvPr>
            <p:ph type="pic" sz="quarter" idx="16" hasCustomPrompt="1"/>
          </p:nvPr>
        </p:nvSpPr>
        <p:spPr bwMode="gray">
          <a:xfrm>
            <a:off x="3427626"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13" name="Text placeholder - column 2"/>
          <p:cNvSpPr>
            <a:spLocks noGrp="1"/>
          </p:cNvSpPr>
          <p:nvPr>
            <p:ph type="body" sz="quarter" idx="17" hasCustomPrompt="1"/>
          </p:nvPr>
        </p:nvSpPr>
        <p:spPr>
          <a:xfrm>
            <a:off x="6351252" y="3878221"/>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4" name="Picture Placeholder 4"/>
          <p:cNvSpPr>
            <a:spLocks noGrp="1"/>
          </p:cNvSpPr>
          <p:nvPr>
            <p:ph type="pic" sz="quarter" idx="18" hasCustomPrompt="1"/>
          </p:nvPr>
        </p:nvSpPr>
        <p:spPr bwMode="gray">
          <a:xfrm>
            <a:off x="6351252"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680594478"/>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021" userDrawn="1">
          <p15:clr>
            <a:srgbClr val="FBAE40"/>
          </p15:clr>
        </p15:guide>
        <p15:guide id="5" orient="horz" pos="2110" userDrawn="1">
          <p15:clr>
            <a:srgbClr val="FBAE40"/>
          </p15:clr>
        </p15:guide>
        <p15:guide id="6" orient="horz" pos="2442" userDrawn="1">
          <p15:clr>
            <a:srgbClr val="FBAE40"/>
          </p15:clr>
        </p15:guide>
        <p15:guide id="7" orient="horz" pos="3990" userDrawn="1">
          <p15:clr>
            <a:srgbClr val="FBAE40"/>
          </p15:clr>
        </p15:guide>
        <p15:guide id="8" pos="1840" userDrawn="1">
          <p15:clr>
            <a:srgbClr val="FBAE40"/>
          </p15:clr>
        </p15:guide>
        <p15:guide id="9" pos="2159" userDrawn="1">
          <p15:clr>
            <a:srgbClr val="FBAE40"/>
          </p15:clr>
        </p15:guide>
        <p15:guide id="10" pos="3683" userDrawn="1">
          <p15:clr>
            <a:srgbClr val="FBAE40"/>
          </p15:clr>
        </p15:guide>
        <p15:guide id="11" pos="4000" userDrawn="1">
          <p15:clr>
            <a:srgbClr val="FBAE40"/>
          </p15:clr>
        </p15:guide>
        <p15:guide id="12" pos="5525" userDrawn="1">
          <p15:clr>
            <a:srgbClr val="FBAE40"/>
          </p15:clr>
        </p15:guide>
        <p15:guide id="13" pos="5842" userDrawn="1">
          <p15:clr>
            <a:srgbClr val="FBAE40"/>
          </p15:clr>
        </p15:guide>
        <p15:guide id="14" pos="736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4000" y="1800000"/>
            <a:ext cx="11185200" cy="3285032"/>
          </a:xfrm>
        </p:spPr>
        <p:txBody>
          <a:bodyPr/>
          <a:lstStyle>
            <a:lvl1pPr marL="395921" indent="-395921">
              <a:lnSpc>
                <a:spcPct val="90000"/>
              </a:lnSpc>
              <a:spcBef>
                <a:spcPts val="600"/>
              </a:spcBef>
              <a:defRPr sz="5999" b="1"/>
            </a:lvl1pPr>
            <a:lvl2pPr marL="395921" indent="0">
              <a:buNone/>
              <a:defRPr sz="1600"/>
            </a:lvl2pPr>
          </a:lstStyle>
          <a:p>
            <a:pPr lvl="0"/>
            <a:r>
              <a:rPr lang="en-US" noProof="0" dirty="0"/>
              <a:t>“Quote goes here </a:t>
            </a:r>
            <a:br>
              <a:rPr lang="en-US" noProof="0" dirty="0"/>
            </a:br>
            <a:r>
              <a:rPr lang="en-US" noProof="0" dirty="0"/>
              <a:t>and here.”</a:t>
            </a:r>
          </a:p>
          <a:p>
            <a:pPr lvl="1"/>
            <a:r>
              <a:rPr lang="en-US" noProof="0" dirty="0"/>
              <a:t>Source</a:t>
            </a:r>
          </a:p>
        </p:txBody>
      </p:sp>
    </p:spTree>
    <p:extLst>
      <p:ext uri="{BB962C8B-B14F-4D97-AF65-F5344CB8AC3E}">
        <p14:creationId xmlns:p14="http://schemas.microsoft.com/office/powerpoint/2010/main" val="932785900"/>
      </p:ext>
    </p:extLst>
  </p:cSld>
  <p:clrMapOvr>
    <a:masterClrMapping/>
  </p:clrMapOvr>
  <p:extLst>
    <p:ext uri="{DCECCB84-F9BA-43D5-87BE-67443E8EF086}">
      <p15:sldGuideLst xmlns:p15="http://schemas.microsoft.com/office/powerpoint/2012/main">
        <p15:guide id="1" pos="317" userDrawn="1">
          <p15:clr>
            <a:srgbClr val="FBAE40"/>
          </p15:clr>
        </p15:guide>
        <p15:guide id="4" orient="horz" pos="1133" userDrawn="1">
          <p15:clr>
            <a:srgbClr val="FBAE40"/>
          </p15:clr>
        </p15:guide>
        <p15:guide id="5" orient="horz" pos="3204" userDrawn="1">
          <p15:clr>
            <a:srgbClr val="FBAE40"/>
          </p15:clr>
        </p15:guide>
        <p15:guide id="6" pos="7363"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Text with Image 1/3">
    <p:spTree>
      <p:nvGrpSpPr>
        <p:cNvPr id="1" name=""/>
        <p:cNvGrpSpPr/>
        <p:nvPr/>
      </p:nvGrpSpPr>
      <p:grpSpPr>
        <a:xfrm>
          <a:off x="0" y="0"/>
          <a:ext cx="0" cy="0"/>
          <a:chOff x="0" y="0"/>
          <a:chExt cx="0" cy="0"/>
        </a:xfrm>
      </p:grpSpPr>
      <p:sp>
        <p:nvSpPr>
          <p:cNvPr id="5" name="Picture Placeholder 1/3 right"/>
          <p:cNvSpPr>
            <a:spLocks noGrp="1"/>
          </p:cNvSpPr>
          <p:nvPr>
            <p:ph type="pic" sz="quarter" idx="10" hasCustomPrompt="1"/>
          </p:nvPr>
        </p:nvSpPr>
        <p:spPr bwMode="gray">
          <a:xfrm>
            <a:off x="8127175" y="0"/>
            <a:ext cx="4068000"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7" name="Text Placeholder"/>
          <p:cNvSpPr>
            <a:spLocks noGrp="1"/>
          </p:cNvSpPr>
          <p:nvPr>
            <p:ph type="body" sz="quarter" idx="11" hasCustomPrompt="1"/>
          </p:nvPr>
        </p:nvSpPr>
        <p:spPr bwMode="black">
          <a:xfrm>
            <a:off x="503999" y="1620000"/>
            <a:ext cx="7092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3" name="Title"/>
          <p:cNvSpPr>
            <a:spLocks noGrp="1"/>
          </p:cNvSpPr>
          <p:nvPr>
            <p:ph type="title" hasCustomPrompt="1"/>
          </p:nvPr>
        </p:nvSpPr>
        <p:spPr>
          <a:xfrm>
            <a:off x="504001" y="504000"/>
            <a:ext cx="7092000"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3425020262"/>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991" userDrawn="1">
          <p15:clr>
            <a:srgbClr val="FBAE40"/>
          </p15:clr>
        </p15:guide>
        <p15:guide id="3" pos="4786" userDrawn="1">
          <p15:clr>
            <a:srgbClr val="FBAE40"/>
          </p15:clr>
        </p15:guide>
        <p15:guide id="4" pos="5119" userDrawn="1">
          <p15:clr>
            <a:srgbClr val="FBAE40"/>
          </p15:clr>
        </p15:guide>
        <p15:guide id="5" orient="horz" pos="317" userDrawn="1">
          <p15:clr>
            <a:srgbClr val="FBAE40"/>
          </p15:clr>
        </p15:guide>
        <p15:guide id="6" orient="horz" pos="551" userDrawn="1">
          <p15:clr>
            <a:srgbClr val="FBAE40"/>
          </p15:clr>
        </p15:guide>
        <p15:guide id="7" orient="horz" pos="102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Text with Image 1/2">
    <p:spTree>
      <p:nvGrpSpPr>
        <p:cNvPr id="1" name=""/>
        <p:cNvGrpSpPr/>
        <p:nvPr/>
      </p:nvGrpSpPr>
      <p:grpSpPr>
        <a:xfrm>
          <a:off x="0" y="0"/>
          <a:ext cx="0" cy="0"/>
          <a:chOff x="0" y="0"/>
          <a:chExt cx="0" cy="0"/>
        </a:xfrm>
      </p:grpSpPr>
      <p:sp>
        <p:nvSpPr>
          <p:cNvPr id="5" name="Picture Placeholder 1/2 right"/>
          <p:cNvSpPr>
            <a:spLocks noGrp="1"/>
          </p:cNvSpPr>
          <p:nvPr>
            <p:ph type="pic" sz="quarter" idx="10" hasCustomPrompt="1"/>
          </p:nvPr>
        </p:nvSpPr>
        <p:spPr bwMode="gray">
          <a:xfrm>
            <a:off x="6097588" y="0"/>
            <a:ext cx="6097587"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7" name="Text Placeholder 1/2"/>
          <p:cNvSpPr>
            <a:spLocks noGrp="1"/>
          </p:cNvSpPr>
          <p:nvPr>
            <p:ph type="body" sz="quarter" idx="11" hasCustomPrompt="1"/>
          </p:nvPr>
        </p:nvSpPr>
        <p:spPr bwMode="black">
          <a:xfrm>
            <a:off x="503999" y="1620000"/>
            <a:ext cx="5112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2" name="Title"/>
          <p:cNvSpPr>
            <a:spLocks noGrp="1"/>
          </p:cNvSpPr>
          <p:nvPr>
            <p:ph type="title" hasCustomPrompt="1"/>
          </p:nvPr>
        </p:nvSpPr>
        <p:spPr>
          <a:xfrm>
            <a:off x="504001" y="504000"/>
            <a:ext cx="5112000"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552787710"/>
      </p:ext>
    </p:extLst>
  </p:cSld>
  <p:clrMapOvr>
    <a:masterClrMapping/>
  </p:clrMapOvr>
  <p:extLst>
    <p:ext uri="{DCECCB84-F9BA-43D5-87BE-67443E8EF086}">
      <p15:sldGuideLst xmlns:p15="http://schemas.microsoft.com/office/powerpoint/2012/main">
        <p15:guide id="1" pos="3841" userDrawn="1">
          <p15:clr>
            <a:srgbClr val="FBAE40"/>
          </p15:clr>
        </p15:guide>
        <p15:guide id="2" orient="horz" pos="317" userDrawn="1">
          <p15:clr>
            <a:srgbClr val="FBAE40"/>
          </p15:clr>
        </p15:guide>
        <p15:guide id="3" orient="horz" pos="551" userDrawn="1">
          <p15:clr>
            <a:srgbClr val="FBAE40"/>
          </p15:clr>
        </p15:guide>
        <p15:guide id="4" orient="horz" pos="1020" userDrawn="1">
          <p15:clr>
            <a:srgbClr val="FBAE40"/>
          </p15:clr>
        </p15:guide>
        <p15:guide id="5" orient="horz" pos="3991" userDrawn="1">
          <p15:clr>
            <a:srgbClr val="FBAE40"/>
          </p15:clr>
        </p15:guide>
        <p15:guide id="6" pos="3538" userDrawn="1">
          <p15:clr>
            <a:srgbClr val="FBAE40"/>
          </p15:clr>
        </p15:guide>
        <p15:guide id="7" pos="317"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ull Bleed Image ">
    <p:spTree>
      <p:nvGrpSpPr>
        <p:cNvPr id="1" name=""/>
        <p:cNvGrpSpPr/>
        <p:nvPr/>
      </p:nvGrpSpPr>
      <p:grpSpPr>
        <a:xfrm>
          <a:off x="0" y="0"/>
          <a:ext cx="0" cy="0"/>
          <a:chOff x="0" y="0"/>
          <a:chExt cx="0" cy="0"/>
        </a:xfrm>
      </p:grpSpPr>
      <p:sp>
        <p:nvSpPr>
          <p:cNvPr id="5" name="Picture Placeholder"/>
          <p:cNvSpPr>
            <a:spLocks noGrp="1"/>
          </p:cNvSpPr>
          <p:nvPr>
            <p:ph type="pic" sz="quarter" idx="10" hasCustomPrompt="1"/>
          </p:nvPr>
        </p:nvSpPr>
        <p:spPr bwMode="gray">
          <a:xfrm>
            <a:off x="1" y="0"/>
            <a:ext cx="12195175"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Tree>
    <p:extLst>
      <p:ext uri="{BB962C8B-B14F-4D97-AF65-F5344CB8AC3E}">
        <p14:creationId xmlns:p14="http://schemas.microsoft.com/office/powerpoint/2010/main" val="4139791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Screenshot">
    <p:spTree>
      <p:nvGrpSpPr>
        <p:cNvPr id="1" name=""/>
        <p:cNvGrpSpPr/>
        <p:nvPr/>
      </p:nvGrpSpPr>
      <p:grpSpPr>
        <a:xfrm>
          <a:off x="0" y="0"/>
          <a:ext cx="0" cy="0"/>
          <a:chOff x="0" y="0"/>
          <a:chExt cx="0" cy="0"/>
        </a:xfrm>
      </p:grpSpPr>
      <p:sp>
        <p:nvSpPr>
          <p:cNvPr id="5" name="Picture Placeholder"/>
          <p:cNvSpPr>
            <a:spLocks noGrp="1"/>
          </p:cNvSpPr>
          <p:nvPr>
            <p:ph type="pic" sz="quarter" idx="13" hasCustomPrompt="1"/>
          </p:nvPr>
        </p:nvSpPr>
        <p:spPr bwMode="gray">
          <a:xfrm>
            <a:off x="6362477" y="1620000"/>
            <a:ext cx="5328000" cy="4716000"/>
          </a:xfrm>
          <a:noFill/>
        </p:spPr>
        <p:txBody>
          <a:bodyPr vert="horz" lIns="0" tIns="1512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screenshot</a:t>
            </a:r>
            <a:endParaRPr lang="de-DE" dirty="0"/>
          </a:p>
        </p:txBody>
      </p:sp>
      <p:sp>
        <p:nvSpPr>
          <p:cNvPr id="4" name="Text Placeholder"/>
          <p:cNvSpPr>
            <a:spLocks noGrp="1"/>
          </p:cNvSpPr>
          <p:nvPr>
            <p:ph type="body" sz="quarter" idx="10" hasCustomPrompt="1"/>
          </p:nvPr>
        </p:nvSpPr>
        <p:spPr>
          <a:xfrm>
            <a:off x="504000" y="1620000"/>
            <a:ext cx="5328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287227243"/>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1020" userDrawn="1">
          <p15:clr>
            <a:srgbClr val="FBAE40"/>
          </p15:clr>
        </p15:guide>
        <p15:guide id="3" pos="3674" userDrawn="1">
          <p15:clr>
            <a:srgbClr val="FBAE40"/>
          </p15:clr>
        </p15:guide>
        <p15:guide id="4" pos="4008" userDrawn="1">
          <p15:clr>
            <a:srgbClr val="FBAE40"/>
          </p15:clr>
        </p15:guide>
        <p15:guide id="5" pos="7364" userDrawn="1">
          <p15:clr>
            <a:srgbClr val="FBAE40"/>
          </p15:clr>
        </p15:guide>
        <p15:guide id="6" orient="horz" pos="317" userDrawn="1">
          <p15:clr>
            <a:srgbClr val="FBAE40"/>
          </p15:clr>
        </p15:guide>
        <p15:guide id="7" orient="horz" pos="551" userDrawn="1">
          <p15:clr>
            <a:srgbClr val="FBAE40"/>
          </p15:clr>
        </p15:guide>
        <p15:guide id="8" orient="horz" pos="3991"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p:cNvSpPr>
            <a:spLocks noGrp="1"/>
          </p:cNvSpPr>
          <p:nvPr>
            <p:ph idx="1" hasCustomPrompt="1"/>
          </p:nvPr>
        </p:nvSpPr>
        <p:spPr bwMode="gray">
          <a:xfrm>
            <a:off x="504000" y="1620000"/>
            <a:ext cx="11185200" cy="4716000"/>
          </a:xfrm>
          <a:noFill/>
        </p:spPr>
        <p:txBody>
          <a:bodyPr tIns="1368000"/>
          <a:lstStyle>
            <a:lvl1pPr algn="ctr">
              <a:defRPr sz="1400" b="0"/>
            </a:lvl1pPr>
          </a:lstStyle>
          <a:p>
            <a:pPr lvl="0"/>
            <a:r>
              <a:rPr lang="en-US" dirty="0"/>
              <a:t>Click to add content</a:t>
            </a:r>
          </a:p>
        </p:txBody>
      </p:sp>
      <p:sp>
        <p:nvSpPr>
          <p:cNvPr id="2"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4186098743"/>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020" userDrawn="1">
          <p15:clr>
            <a:srgbClr val="FBAE40"/>
          </p15:clr>
        </p15:guide>
        <p15:guide id="5" orient="horz" pos="3991" userDrawn="1">
          <p15:clr>
            <a:srgbClr val="FBAE40"/>
          </p15:clr>
        </p15:guide>
        <p15:guide id="6" pos="736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without Image">
    <p:bg>
      <p:bgRef idx="1001">
        <a:schemeClr val="bg1"/>
      </p:bgRef>
    </p:bg>
    <p:spTree>
      <p:nvGrpSpPr>
        <p:cNvPr id="1" name=""/>
        <p:cNvGrpSpPr/>
        <p:nvPr/>
      </p:nvGrpSpPr>
      <p:grpSpPr>
        <a:xfrm>
          <a:off x="0" y="0"/>
          <a:ext cx="0" cy="0"/>
          <a:chOff x="0" y="0"/>
          <a:chExt cx="0" cy="0"/>
        </a:xfrm>
      </p:grpSpPr>
      <p:sp>
        <p:nvSpPr>
          <p:cNvPr id="24" name="Classification"/>
          <p:cNvSpPr txBox="1"/>
          <p:nvPr userDrawn="1"/>
        </p:nvSpPr>
        <p:spPr>
          <a:xfrm>
            <a:off x="288000" y="5093865"/>
            <a:ext cx="4204855"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b="0"/>
              <a:t>INTERNAL</a:t>
            </a:r>
            <a:endParaRPr lang="en-US" sz="900" b="0" dirty="0"/>
          </a:p>
        </p:txBody>
      </p:sp>
      <p:sp>
        <p:nvSpPr>
          <p:cNvPr id="6" name="Speaker"/>
          <p:cNvSpPr>
            <a:spLocks noGrp="1"/>
          </p:cNvSpPr>
          <p:nvPr userDrawn="1">
            <p:ph type="subTitle" idx="1" hasCustomPrompt="1"/>
          </p:nvPr>
        </p:nvSpPr>
        <p:spPr bwMode="black">
          <a:xfrm>
            <a:off x="287999" y="4268503"/>
            <a:ext cx="10900800"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dirty="0"/>
              <a:t>Month 00, 2021</a:t>
            </a:r>
          </a:p>
        </p:txBody>
      </p:sp>
      <p:sp>
        <p:nvSpPr>
          <p:cNvPr id="4" name="Title 3"/>
          <p:cNvSpPr>
            <a:spLocks noGrp="1"/>
          </p:cNvSpPr>
          <p:nvPr>
            <p:ph type="title" hasCustomPrompt="1"/>
          </p:nvPr>
        </p:nvSpPr>
        <p:spPr>
          <a:xfrm>
            <a:off x="288000" y="2706317"/>
            <a:ext cx="10900800" cy="997196"/>
          </a:xfrm>
        </p:spPr>
        <p:txBody>
          <a:bodyPr>
            <a:noAutofit/>
          </a:bodyPr>
          <a:lstStyle>
            <a:lvl1pPr>
              <a:lnSpc>
                <a:spcPct val="90000"/>
              </a:lnSpc>
              <a:defRPr sz="3600"/>
            </a:lvl1pPr>
          </a:lstStyle>
          <a:p>
            <a:pPr fontAlgn="base">
              <a:spcBef>
                <a:spcPct val="50000"/>
              </a:spcBef>
              <a:spcAft>
                <a:spcPct val="0"/>
              </a:spcAft>
              <a:buClr>
                <a:srgbClr val="F0AB00"/>
              </a:buClr>
              <a:buSzPct val="80000"/>
            </a:pPr>
            <a:r>
              <a:rPr lang="en-US" sz="3600" dirty="0"/>
              <a:t>Presentation Title </a:t>
            </a:r>
            <a:br>
              <a:rPr lang="en-US" sz="3600" dirty="0"/>
            </a:br>
            <a:r>
              <a:rPr lang="en-US" sz="3600" dirty="0"/>
              <a:t>Goes Here and Here.</a:t>
            </a:r>
            <a:endParaRPr lang="de-DE" sz="3600" kern="0" dirty="0" err="1">
              <a:ea typeface="Arial Unicode MS" pitchFamily="34" charset="-128"/>
              <a:cs typeface="Arial Unicode MS" pitchFamily="34" charset="-128"/>
            </a:endParaRPr>
          </a:p>
        </p:txBody>
      </p:sp>
      <p:pic>
        <p:nvPicPr>
          <p:cNvPr id="10" name="SAP Logo" descr="SAP Logo" title="SAP Logo">
            <a:extLst>
              <a:ext uri="{FF2B5EF4-FFF2-40B4-BE49-F238E27FC236}">
                <a16:creationId xmlns:a16="http://schemas.microsoft.com/office/drawing/2014/main" id="{251CD224-43D4-4D54-87EA-DD5933D21141}"/>
              </a:ext>
            </a:extLst>
          </p:cNvPr>
          <p:cNvPicPr>
            <a:picLocks noChangeAspect="1"/>
          </p:cNvPicPr>
          <p:nvPr userDrawn="1"/>
        </p:nvPicPr>
        <p:blipFill>
          <a:blip r:embed="rId2"/>
          <a:stretch>
            <a:fillRect/>
          </a:stretch>
        </p:blipFill>
        <p:spPr>
          <a:xfrm>
            <a:off x="9949255" y="6217668"/>
            <a:ext cx="1963635" cy="360000"/>
          </a:xfrm>
          <a:prstGeom prst="rect">
            <a:avLst/>
          </a:prstGeom>
        </p:spPr>
      </p:pic>
      <p:pic>
        <p:nvPicPr>
          <p:cNvPr id="7" name="SAP Ariba Logo" descr="SAP Ariba Logo" title="SAP Ariba Logo">
            <a:extLst>
              <a:ext uri="{FF2B5EF4-FFF2-40B4-BE49-F238E27FC236}">
                <a16:creationId xmlns:a16="http://schemas.microsoft.com/office/drawing/2014/main" id="{686A7A9B-76A8-4C7F-8BCE-92349C51A38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8000" y="1880235"/>
            <a:ext cx="1108174" cy="216000"/>
          </a:xfrm>
          <a:prstGeom prst="rect">
            <a:avLst/>
          </a:prstGeom>
        </p:spPr>
      </p:pic>
    </p:spTree>
    <p:extLst>
      <p:ext uri="{BB962C8B-B14F-4D97-AF65-F5344CB8AC3E}">
        <p14:creationId xmlns:p14="http://schemas.microsoft.com/office/powerpoint/2010/main" val="198241062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81" userDrawn="1">
          <p15:clr>
            <a:srgbClr val="FBAE40"/>
          </p15:clr>
        </p15:guide>
        <p15:guide id="2" orient="horz" pos="1704" userDrawn="1">
          <p15:clr>
            <a:srgbClr val="FBAE40"/>
          </p15:clr>
        </p15:guide>
        <p15:guide id="3" orient="horz" pos="2688" userDrawn="1">
          <p15:clr>
            <a:srgbClr val="FBAE40"/>
          </p15:clr>
        </p15:guide>
        <p15:guide id="4" orient="horz" pos="2334" userDrawn="1">
          <p15:clr>
            <a:srgbClr val="FBAE40"/>
          </p15:clr>
        </p15:guide>
        <p15:guide id="5" orient="horz" pos="2960" userDrawn="1">
          <p15:clr>
            <a:srgbClr val="FBAE40"/>
          </p15:clr>
        </p15:guide>
        <p15:guide id="7" orient="horz" pos="4144"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42181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hank You and Contact Information">
    <p:bg>
      <p:bgRef idx="1001">
        <a:schemeClr val="bg1"/>
      </p:bgRef>
    </p:bg>
    <p:spTree>
      <p:nvGrpSpPr>
        <p:cNvPr id="1" name=""/>
        <p:cNvGrpSpPr/>
        <p:nvPr/>
      </p:nvGrpSpPr>
      <p:grpSpPr>
        <a:xfrm>
          <a:off x="0" y="0"/>
          <a:ext cx="0" cy="0"/>
          <a:chOff x="0" y="0"/>
          <a:chExt cx="0" cy="0"/>
        </a:xfrm>
      </p:grpSpPr>
      <p:pic>
        <p:nvPicPr>
          <p:cNvPr id="7" name="SAP Logo" descr="SAP Logo" title="SAP Logo"/>
          <p:cNvPicPr>
            <a:picLocks noChangeAspect="1"/>
          </p:cNvPicPr>
          <p:nvPr userDrawn="1"/>
        </p:nvPicPr>
        <p:blipFill>
          <a:blip r:embed="rId2"/>
          <a:stretch>
            <a:fillRect/>
          </a:stretch>
        </p:blipFill>
        <p:spPr>
          <a:xfrm>
            <a:off x="9725565" y="5994000"/>
            <a:ext cx="1963635" cy="360000"/>
          </a:xfrm>
          <a:prstGeom prst="rect">
            <a:avLst/>
          </a:prstGeom>
        </p:spPr>
      </p:pic>
      <p:sp>
        <p:nvSpPr>
          <p:cNvPr id="93" name="Contact information"/>
          <p:cNvSpPr>
            <a:spLocks noGrp="1"/>
          </p:cNvSpPr>
          <p:nvPr>
            <p:ph type="body" sz="quarter" idx="10" hasCustomPrompt="1"/>
          </p:nvPr>
        </p:nvSpPr>
        <p:spPr>
          <a:xfrm>
            <a:off x="504000" y="2905487"/>
            <a:ext cx="5593588" cy="2501010"/>
          </a:xfrm>
        </p:spPr>
        <p:txBody>
          <a:bodyPr anchor="t" anchorCtr="0">
            <a:noAutofit/>
          </a:bodyPr>
          <a:lstStyle>
            <a:lvl1pPr>
              <a:spcBef>
                <a:spcPts val="0"/>
              </a:spcBef>
              <a:spcAft>
                <a:spcPts val="1200"/>
              </a:spcAft>
              <a:defRPr sz="1600" b="0"/>
            </a:lvl1pPr>
            <a:lvl2pPr marL="0" indent="0">
              <a:spcBef>
                <a:spcPts val="0"/>
              </a:spcBef>
              <a:buNone/>
              <a:defRPr sz="1600" b="0"/>
            </a:lvl2pPr>
          </a:lstStyle>
          <a:p>
            <a:r>
              <a:rPr lang="en-US" dirty="0"/>
              <a:t>Contact information:</a:t>
            </a:r>
          </a:p>
          <a:p>
            <a:pPr lvl="1"/>
            <a:r>
              <a:rPr lang="en-US" dirty="0"/>
              <a:t>F name L name</a:t>
            </a:r>
          </a:p>
          <a:p>
            <a:pPr lvl="1"/>
            <a:r>
              <a:rPr lang="en-US" dirty="0"/>
              <a:t>Title</a:t>
            </a:r>
          </a:p>
          <a:p>
            <a:pPr lvl="1"/>
            <a:r>
              <a:rPr lang="en-US" dirty="0"/>
              <a:t>Address</a:t>
            </a:r>
          </a:p>
          <a:p>
            <a:pPr lvl="1"/>
            <a:r>
              <a:rPr lang="en-US" dirty="0"/>
              <a:t>Phone number</a:t>
            </a:r>
          </a:p>
        </p:txBody>
      </p:sp>
      <p:sp>
        <p:nvSpPr>
          <p:cNvPr id="2" name="Thank you"/>
          <p:cNvSpPr>
            <a:spLocks noGrp="1"/>
          </p:cNvSpPr>
          <p:nvPr>
            <p:ph type="ctrTitle" hasCustomPrompt="1"/>
          </p:nvPr>
        </p:nvSpPr>
        <p:spPr bwMode="gray">
          <a:xfrm>
            <a:off x="504000" y="1467009"/>
            <a:ext cx="5593588" cy="923116"/>
          </a:xfrm>
        </p:spPr>
        <p:txBody>
          <a:bodyPr anchor="t" anchorCtr="0">
            <a:noAutofit/>
          </a:bodyPr>
          <a:lstStyle>
            <a:lvl1pPr>
              <a:defRPr sz="5500">
                <a:solidFill>
                  <a:schemeClr val="accent1"/>
                </a:solidFill>
                <a:latin typeface="+mj-lt"/>
              </a:defRPr>
            </a:lvl1pPr>
          </a:lstStyle>
          <a:p>
            <a:r>
              <a:rPr lang="en-US" dirty="0"/>
              <a:t>Thank you.</a:t>
            </a:r>
            <a:endParaRPr lang="de-DE" dirty="0"/>
          </a:p>
        </p:txBody>
      </p:sp>
      <p:pic>
        <p:nvPicPr>
          <p:cNvPr id="5" name="SAP Ariba Logo" descr="SAP Ariba Logo" title="SAP Ariba Logo">
            <a:extLst>
              <a:ext uri="{FF2B5EF4-FFF2-40B4-BE49-F238E27FC236}">
                <a16:creationId xmlns:a16="http://schemas.microsoft.com/office/drawing/2014/main" id="{96516E72-F364-4206-A433-CF5070CD9AA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4000" y="504000"/>
            <a:ext cx="1108174" cy="216000"/>
          </a:xfrm>
          <a:prstGeom prst="rect">
            <a:avLst/>
          </a:prstGeom>
        </p:spPr>
      </p:pic>
    </p:spTree>
    <p:extLst>
      <p:ext uri="{BB962C8B-B14F-4D97-AF65-F5344CB8AC3E}">
        <p14:creationId xmlns:p14="http://schemas.microsoft.com/office/powerpoint/2010/main" val="781090314"/>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7364" userDrawn="1">
          <p15:clr>
            <a:srgbClr val="FBAE40"/>
          </p15:clr>
        </p15:guide>
        <p15:guide id="2" orient="horz" pos="924" userDrawn="1">
          <p15:clr>
            <a:srgbClr val="FBAE40"/>
          </p15:clr>
        </p15:guide>
        <p15:guide id="4" orient="horz" pos="1830" userDrawn="1">
          <p15:clr>
            <a:srgbClr val="FBAE40"/>
          </p15:clr>
        </p15:guide>
        <p15:guide id="5" orient="horz" pos="4000" userDrawn="1">
          <p15:clr>
            <a:srgbClr val="FBAE40"/>
          </p15:clr>
        </p15:guide>
        <p15:guide id="6" pos="317" userDrawn="1">
          <p15:clr>
            <a:srgbClr val="FBAE40"/>
          </p15:clr>
        </p15:guide>
        <p15:guide id="8" pos="3841" userDrawn="1">
          <p15:clr>
            <a:srgbClr val="FBAE40"/>
          </p15:clr>
        </p15:guide>
        <p15:guide id="9" orient="horz" pos="318"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pyright">
    <p:spTree>
      <p:nvGrpSpPr>
        <p:cNvPr id="1" name=""/>
        <p:cNvGrpSpPr/>
        <p:nvPr/>
      </p:nvGrpSpPr>
      <p:grpSpPr>
        <a:xfrm>
          <a:off x="0" y="0"/>
          <a:ext cx="0" cy="0"/>
          <a:chOff x="0" y="0"/>
          <a:chExt cx="0" cy="0"/>
        </a:xfrm>
      </p:grpSpPr>
      <p:pic>
        <p:nvPicPr>
          <p:cNvPr id="16" name="SAP Logo" descr="SAP Logo" title="SAP Logo"/>
          <p:cNvPicPr>
            <a:picLocks noChangeAspect="1"/>
          </p:cNvPicPr>
          <p:nvPr userDrawn="1"/>
        </p:nvPicPr>
        <p:blipFill>
          <a:blip r:embed="rId2"/>
          <a:stretch>
            <a:fillRect/>
          </a:stretch>
        </p:blipFill>
        <p:spPr>
          <a:xfrm>
            <a:off x="9725565" y="5994000"/>
            <a:ext cx="1963635" cy="360000"/>
          </a:xfrm>
          <a:prstGeom prst="rect">
            <a:avLst/>
          </a:prstGeom>
        </p:spPr>
      </p:pic>
      <p:sp>
        <p:nvSpPr>
          <p:cNvPr id="19" name="Copyright information English"/>
          <p:cNvSpPr txBox="1"/>
          <p:nvPr userDrawn="1"/>
        </p:nvSpPr>
        <p:spPr bwMode="black">
          <a:xfrm>
            <a:off x="503238" y="2645292"/>
            <a:ext cx="5872310" cy="3708708"/>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800" b="0" noProof="0" dirty="0"/>
              <a:t>© 2021 SAP SE or an SAP affiliate company. All rights reserved.</a:t>
            </a:r>
            <a:endParaRPr lang="de-DE" sz="800" kern="0" dirty="0">
              <a:ea typeface="Arial Unicode MS" pitchFamily="34" charset="-128"/>
              <a:cs typeface="Arial Unicode MS" pitchFamily="34" charset="-128"/>
            </a:endParaRPr>
          </a:p>
          <a:p>
            <a:pPr>
              <a:spcBef>
                <a:spcPts val="600"/>
              </a:spcBef>
            </a:pPr>
            <a:r>
              <a:rPr lang="en-US" sz="800" kern="1200" dirty="0">
                <a:solidFill>
                  <a:schemeClr val="tx1"/>
                </a:solidFill>
                <a:latin typeface="Arial"/>
                <a:ea typeface="Arial Unicode MS" panose="020B0604020202020204" pitchFamily="34" charset="-128"/>
                <a:cs typeface="+mn-cs"/>
              </a:rPr>
              <a:t>No part of this publication may be reproduced or transmitted in any form or for any purpose without the express permission of SAP SE or an SAP affiliate company.</a:t>
            </a:r>
          </a:p>
          <a:p>
            <a:pPr>
              <a:spcBef>
                <a:spcPts val="600"/>
              </a:spcBef>
            </a:pPr>
            <a:r>
              <a:rPr lang="en-US" sz="800" kern="1200" dirty="0">
                <a:solidFill>
                  <a:schemeClr val="tx1"/>
                </a:solidFill>
                <a:latin typeface="Arial"/>
                <a:ea typeface="Arial Unicode MS" panose="020B0604020202020204" pitchFamily="34" charset="-128"/>
                <a:cs typeface="+mn-cs"/>
              </a:rPr>
              <a:t>The information contained herein may be changed without prior notice. Some software products marketed by SAP SE and its distributors contain proprietary software components of other software vendors. National product specifications may vary.</a:t>
            </a:r>
          </a:p>
          <a:p>
            <a:pPr>
              <a:spcBef>
                <a:spcPts val="600"/>
              </a:spcBef>
            </a:pPr>
            <a:r>
              <a:rPr lang="en-US" sz="800" kern="1200" dirty="0">
                <a:solidFill>
                  <a:schemeClr val="tx1"/>
                </a:solidFill>
                <a:latin typeface="Arial"/>
                <a:ea typeface="Arial Unicode MS" panose="020B0604020202020204" pitchFamily="34" charset="-128"/>
                <a:cs typeface="+mn-cs"/>
              </a:rPr>
              <a:t>These materials are provided by SAP SE or an SAP affiliate company for informational purposes only, without representation or warranty of any kind, and SAP or its affiliated companies shall not be liable for errors or omissions with respect to the materials. The only warranties for SAP or SAP affiliate company products and services are those that are set forth in the express warranty statements accompanying such products and services, if any. Nothing herein should be construed as constituting an additional warranty. </a:t>
            </a:r>
          </a:p>
          <a:p>
            <a:pPr>
              <a:spcBef>
                <a:spcPts val="600"/>
              </a:spcBef>
            </a:pPr>
            <a:r>
              <a:rPr lang="en-US" sz="800" kern="1200" dirty="0">
                <a:solidFill>
                  <a:schemeClr val="tx1"/>
                </a:solidFill>
                <a:latin typeface="Arial"/>
                <a:ea typeface="Arial Unicode MS" panose="020B0604020202020204"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and/or platforms,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a:t>
            </a:r>
            <a:r>
              <a:rPr lang="en-US" sz="800" kern="1200" baseline="0" dirty="0">
                <a:solidFill>
                  <a:schemeClr val="tx1"/>
                </a:solidFill>
                <a:latin typeface="Arial"/>
                <a:ea typeface="Arial Unicode MS" panose="020B0604020202020204" pitchFamily="34" charset="-128"/>
                <a:cs typeface="+mn-cs"/>
              </a:rPr>
              <a:t> </a:t>
            </a:r>
            <a:r>
              <a:rPr lang="en-US" sz="800" kern="1200" dirty="0">
                <a:solidFill>
                  <a:schemeClr val="tx1"/>
                </a:solidFill>
                <a:latin typeface="Arial"/>
                <a:ea typeface="Arial Unicode MS" panose="020B0604020202020204" pitchFamily="34" charset="-128"/>
                <a:cs typeface="+mn-cs"/>
              </a:rPr>
              <a:t>risks and uncertainties that could cause actual results to differ materially from expectations. Readers are cautioned not to place undue reliance on these forward-looking statements, and they should not be relied upon in making purchasing decisions.</a:t>
            </a:r>
          </a:p>
          <a:p>
            <a:pPr>
              <a:spcBef>
                <a:spcPts val="600"/>
              </a:spcBef>
            </a:pPr>
            <a:r>
              <a:rPr lang="en-US" sz="800" kern="1200" dirty="0">
                <a:solidFill>
                  <a:schemeClr val="tx1"/>
                </a:solidFill>
                <a:latin typeface="Arial"/>
                <a:ea typeface="Arial Unicode MS" panose="020B0604020202020204" pitchFamily="34" charset="-128"/>
                <a:cs typeface="+mn-cs"/>
              </a:rPr>
              <a:t>SAP and other SAP products and services mentioned herein as well as their respective logos are trademarks or registered trademarks of SAP SE (or an SAP affiliate company) in Germany and other countries. All other product and service names mentioned are the trademarks of their respective companies. </a:t>
            </a:r>
          </a:p>
          <a:p>
            <a:pPr>
              <a:spcBef>
                <a:spcPts val="600"/>
              </a:spcBef>
            </a:pPr>
            <a:r>
              <a:rPr lang="en-US" sz="800" kern="1200" dirty="0">
                <a:solidFill>
                  <a:schemeClr val="tx1"/>
                </a:solidFill>
                <a:latin typeface="Arial"/>
                <a:ea typeface="Arial Unicode MS" panose="020B0604020202020204" pitchFamily="34" charset="-128"/>
                <a:cs typeface="+mn-cs"/>
              </a:rPr>
              <a:t>See </a:t>
            </a:r>
            <a:r>
              <a:rPr lang="en-US" sz="800" kern="1200" dirty="0">
                <a:solidFill>
                  <a:schemeClr val="tx1"/>
                </a:solidFill>
                <a:latin typeface="Arial"/>
                <a:ea typeface="Arial Unicode MS" panose="020B0604020202020204" pitchFamily="34" charset="-128"/>
                <a:cs typeface="+mn-cs"/>
                <a:hlinkClick r:id="rId3"/>
              </a:rPr>
              <a:t>www.sap.com/trademark</a:t>
            </a:r>
            <a:r>
              <a:rPr lang="en-US" sz="800" kern="1200" dirty="0">
                <a:solidFill>
                  <a:schemeClr val="tx1"/>
                </a:solidFill>
                <a:latin typeface="Arial"/>
                <a:ea typeface="Arial Unicode MS" panose="020B0604020202020204" pitchFamily="34" charset="-128"/>
                <a:cs typeface="+mn-cs"/>
              </a:rPr>
              <a:t> for additional trademark information and notices.</a:t>
            </a:r>
          </a:p>
        </p:txBody>
      </p:sp>
      <p:sp>
        <p:nvSpPr>
          <p:cNvPr id="44" name="www.sap.com - contact SAP link">
            <a:hlinkClick r:id="rId4" tooltip="www.sap.com/contactsap"/>
          </p:cNvPr>
          <p:cNvSpPr txBox="1"/>
          <p:nvPr userDrawn="1"/>
        </p:nvSpPr>
        <p:spPr bwMode="black">
          <a:xfrm>
            <a:off x="503238" y="2461398"/>
            <a:ext cx="2215390"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1" kern="1200" dirty="0">
                <a:solidFill>
                  <a:schemeClr val="accent1"/>
                </a:solidFill>
                <a:latin typeface="Arial"/>
                <a:ea typeface="Arial Unicode MS" panose="020B0604020202020204" pitchFamily="34" charset="-128"/>
                <a:cs typeface="+mn-cs"/>
              </a:rPr>
              <a:t>www.sap.com</a:t>
            </a:r>
            <a:r>
              <a:rPr lang="en-US" sz="1100" b="1" kern="1200" dirty="0">
                <a:solidFill>
                  <a:schemeClr val="tx1"/>
                </a:solidFill>
                <a:latin typeface="Arial"/>
                <a:ea typeface="Arial Unicode MS" panose="020B0604020202020204" pitchFamily="34" charset="-128"/>
                <a:cs typeface="+mn-cs"/>
              </a:rPr>
              <a:t>/contactsap</a:t>
            </a:r>
          </a:p>
        </p:txBody>
      </p:sp>
      <p:sp>
        <p:nvSpPr>
          <p:cNvPr id="43" name="Follow all of SAP"/>
          <p:cNvSpPr txBox="1"/>
          <p:nvPr userDrawn="1"/>
        </p:nvSpPr>
        <p:spPr bwMode="black">
          <a:xfrm>
            <a:off x="503238" y="1461001"/>
            <a:ext cx="1228549"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0" kern="1200" dirty="0">
                <a:solidFill>
                  <a:schemeClr val="tx1"/>
                </a:solidFill>
                <a:latin typeface="Arial"/>
                <a:ea typeface="Arial Unicode MS" panose="020B0604020202020204" pitchFamily="34" charset="-128"/>
                <a:cs typeface="+mn-cs"/>
              </a:rPr>
              <a:t>Follow us</a:t>
            </a:r>
          </a:p>
        </p:txBody>
      </p:sp>
      <p:pic>
        <p:nvPicPr>
          <p:cNvPr id="10" name="SAP Ariba Logo" descr="SAP Ariba Logo" title="SAP Ariba Logo">
            <a:extLst>
              <a:ext uri="{FF2B5EF4-FFF2-40B4-BE49-F238E27FC236}">
                <a16:creationId xmlns:a16="http://schemas.microsoft.com/office/drawing/2014/main" id="{82677D37-4F06-4FD4-9B6F-3FFD34929A6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4000" y="504000"/>
            <a:ext cx="1108174" cy="216000"/>
          </a:xfrm>
          <a:prstGeom prst="rect">
            <a:avLst/>
          </a:prstGeom>
        </p:spPr>
      </p:pic>
      <p:pic>
        <p:nvPicPr>
          <p:cNvPr id="11" name="Linkedin icon with link">
            <a:hlinkClick r:id="rId6"/>
            <a:extLst>
              <a:ext uri="{FF2B5EF4-FFF2-40B4-BE49-F238E27FC236}">
                <a16:creationId xmlns:a16="http://schemas.microsoft.com/office/drawing/2014/main" id="{9D57D94C-5B8D-3140-AFE4-D6D89AA1E96E}"/>
              </a:ext>
            </a:extLst>
          </p:cNvPr>
          <p:cNvPicPr>
            <a:picLocks noChangeAspect="1"/>
          </p:cNvPicPr>
          <p:nvPr userDrawn="1"/>
        </p:nvPicPr>
        <p:blipFill>
          <a:blip r:embed="rId7"/>
          <a:srcRect/>
          <a:stretch/>
        </p:blipFill>
        <p:spPr>
          <a:xfrm>
            <a:off x="2257487" y="1749959"/>
            <a:ext cx="361809" cy="361809"/>
          </a:xfrm>
          <a:prstGeom prst="rect">
            <a:avLst/>
          </a:prstGeom>
        </p:spPr>
      </p:pic>
      <p:pic>
        <p:nvPicPr>
          <p:cNvPr id="12" name="YouTube icon with link">
            <a:hlinkClick r:id="rId8"/>
            <a:extLst>
              <a:ext uri="{FF2B5EF4-FFF2-40B4-BE49-F238E27FC236}">
                <a16:creationId xmlns:a16="http://schemas.microsoft.com/office/drawing/2014/main" id="{0475501A-18AB-7547-8D97-A64EB4D25B2F}"/>
              </a:ext>
            </a:extLst>
          </p:cNvPr>
          <p:cNvPicPr>
            <a:picLocks noChangeAspect="1"/>
          </p:cNvPicPr>
          <p:nvPr userDrawn="1"/>
        </p:nvPicPr>
        <p:blipFill>
          <a:blip r:embed="rId9"/>
          <a:srcRect/>
          <a:stretch/>
        </p:blipFill>
        <p:spPr>
          <a:xfrm>
            <a:off x="1666951" y="1749063"/>
            <a:ext cx="363600" cy="363600"/>
          </a:xfrm>
          <a:prstGeom prst="rect">
            <a:avLst/>
          </a:prstGeom>
        </p:spPr>
      </p:pic>
      <p:pic>
        <p:nvPicPr>
          <p:cNvPr id="13" name="Twitter icon with link">
            <a:hlinkClick r:id="rId10" tooltip="https://twitter.com/sap"/>
            <a:extLst>
              <a:ext uri="{FF2B5EF4-FFF2-40B4-BE49-F238E27FC236}">
                <a16:creationId xmlns:a16="http://schemas.microsoft.com/office/drawing/2014/main" id="{AD33F824-42F2-6249-B265-71A9216BBFD1}"/>
              </a:ext>
            </a:extLst>
          </p:cNvPr>
          <p:cNvPicPr>
            <a:picLocks noChangeAspect="1"/>
          </p:cNvPicPr>
          <p:nvPr userDrawn="1"/>
        </p:nvPicPr>
        <p:blipFill>
          <a:blip r:embed="rId11"/>
          <a:srcRect/>
          <a:stretch/>
        </p:blipFill>
        <p:spPr>
          <a:xfrm>
            <a:off x="1078206" y="1749959"/>
            <a:ext cx="361809" cy="361809"/>
          </a:xfrm>
          <a:prstGeom prst="rect">
            <a:avLst/>
          </a:prstGeom>
        </p:spPr>
      </p:pic>
      <p:pic>
        <p:nvPicPr>
          <p:cNvPr id="14" name="Facebook icon with link">
            <a:hlinkClick r:id="rId12"/>
            <a:extLst>
              <a:ext uri="{FF2B5EF4-FFF2-40B4-BE49-F238E27FC236}">
                <a16:creationId xmlns:a16="http://schemas.microsoft.com/office/drawing/2014/main" id="{2AAF8808-1368-BE4E-8570-4752A98D5D15}"/>
              </a:ext>
            </a:extLst>
          </p:cNvPr>
          <p:cNvPicPr>
            <a:picLocks noChangeAspect="1"/>
          </p:cNvPicPr>
          <p:nvPr userDrawn="1"/>
        </p:nvPicPr>
        <p:blipFill>
          <a:blip r:embed="rId13"/>
          <a:srcRect/>
          <a:stretch/>
        </p:blipFill>
        <p:spPr>
          <a:xfrm>
            <a:off x="487670" y="1749063"/>
            <a:ext cx="363600" cy="363600"/>
          </a:xfrm>
          <a:prstGeom prst="rect">
            <a:avLst/>
          </a:prstGeom>
        </p:spPr>
      </p:pic>
    </p:spTree>
    <p:extLst>
      <p:ext uri="{BB962C8B-B14F-4D97-AF65-F5344CB8AC3E}">
        <p14:creationId xmlns:p14="http://schemas.microsoft.com/office/powerpoint/2010/main" val="451925193"/>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pyright German">
    <p:spTree>
      <p:nvGrpSpPr>
        <p:cNvPr id="1" name=""/>
        <p:cNvGrpSpPr/>
        <p:nvPr/>
      </p:nvGrpSpPr>
      <p:grpSpPr>
        <a:xfrm>
          <a:off x="0" y="0"/>
          <a:ext cx="0" cy="0"/>
          <a:chOff x="0" y="0"/>
          <a:chExt cx="0" cy="0"/>
        </a:xfrm>
      </p:grpSpPr>
      <p:sp>
        <p:nvSpPr>
          <p:cNvPr id="11" name="Copyright information">
            <a:hlinkClick r:id="rId2" tooltip="www.sap.com/contactsap"/>
          </p:cNvPr>
          <p:cNvSpPr txBox="1"/>
          <p:nvPr userDrawn="1"/>
        </p:nvSpPr>
        <p:spPr bwMode="black">
          <a:xfrm>
            <a:off x="503238" y="2461398"/>
            <a:ext cx="2580640"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1" kern="1200" dirty="0">
                <a:solidFill>
                  <a:schemeClr val="accent1"/>
                </a:solidFill>
                <a:latin typeface="Arial"/>
                <a:ea typeface="Arial Unicode MS" panose="020B0604020202020204" pitchFamily="34" charset="-128"/>
                <a:cs typeface="+mn-cs"/>
              </a:rPr>
              <a:t>www.sap.com/germany</a:t>
            </a:r>
            <a:r>
              <a:rPr lang="en-US" sz="1100" b="1" kern="1200" dirty="0">
                <a:solidFill>
                  <a:schemeClr val="tx1"/>
                </a:solidFill>
                <a:latin typeface="Arial"/>
                <a:ea typeface="Arial Unicode MS" panose="020B0604020202020204" pitchFamily="34" charset="-128"/>
                <a:cs typeface="+mn-cs"/>
              </a:rPr>
              <a:t>/contactsap</a:t>
            </a:r>
          </a:p>
        </p:txBody>
      </p:sp>
      <p:pic>
        <p:nvPicPr>
          <p:cNvPr id="17" name="SAP Logo" descr="SAP Logo" title="SAP Logo"/>
          <p:cNvPicPr>
            <a:picLocks noChangeAspect="1"/>
          </p:cNvPicPr>
          <p:nvPr userDrawn="1"/>
        </p:nvPicPr>
        <p:blipFill>
          <a:blip r:embed="rId3"/>
          <a:stretch>
            <a:fillRect/>
          </a:stretch>
        </p:blipFill>
        <p:spPr>
          <a:xfrm>
            <a:off x="9725565" y="5994000"/>
            <a:ext cx="1963635" cy="360000"/>
          </a:xfrm>
          <a:prstGeom prst="rect">
            <a:avLst/>
          </a:prstGeom>
        </p:spPr>
      </p:pic>
      <p:sp>
        <p:nvSpPr>
          <p:cNvPr id="32" name="Copyright information-German"/>
          <p:cNvSpPr txBox="1"/>
          <p:nvPr userDrawn="1"/>
        </p:nvSpPr>
        <p:spPr bwMode="black">
          <a:xfrm>
            <a:off x="503998" y="2645292"/>
            <a:ext cx="6076808" cy="3708708"/>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800" b="0" noProof="0" dirty="0"/>
              <a:t>© 2021 SAP SE </a:t>
            </a:r>
            <a:r>
              <a:rPr lang="de-DE" sz="800" b="0" noProof="0" dirty="0"/>
              <a:t>oder ein SAP-Konzernunternehmen. Alle Rechte vorbehalten</a:t>
            </a:r>
            <a:r>
              <a:rPr lang="en-US" sz="800" b="0" noProof="0" dirty="0"/>
              <a:t>.</a:t>
            </a:r>
            <a:endParaRPr lang="de-DE" sz="800" kern="0" dirty="0">
              <a:ea typeface="Arial Unicode MS" pitchFamily="34" charset="-128"/>
              <a:cs typeface="Arial Unicode MS" pitchFamily="34" charset="-128"/>
            </a:endParaRPr>
          </a:p>
          <a:p>
            <a:pPr>
              <a:spcBef>
                <a:spcPts val="600"/>
              </a:spcBef>
            </a:pPr>
            <a:r>
              <a:rPr lang="de-DE" sz="800" kern="1200" noProof="0" dirty="0">
                <a:solidFill>
                  <a:schemeClr val="tx1"/>
                </a:solidFill>
                <a:effectLst/>
                <a:latin typeface="Arial"/>
                <a:ea typeface="+mn-ea"/>
                <a:cs typeface="+mn-cs"/>
              </a:rPr>
              <a:t>Weitergabe und Vervielfältigung dieser Publikation oder von Teilen daraus sind, zu welchem Zweck und in welcher Form auch immer, ohne die ausdrückliche schriftliche Genehmigung durch SAP SE oder ein SAP-Konzernunternehmen nicht gestattet.</a:t>
            </a:r>
          </a:p>
          <a:p>
            <a:pPr>
              <a:spcBef>
                <a:spcPts val="600"/>
              </a:spcBef>
            </a:pPr>
            <a:r>
              <a:rPr lang="de-DE" sz="800" kern="1200" noProof="0" dirty="0">
                <a:solidFill>
                  <a:schemeClr val="tx1"/>
                </a:solidFill>
                <a:effectLst/>
                <a:latin typeface="Arial"/>
                <a:ea typeface="+mn-ea"/>
                <a:cs typeface="+mn-cs"/>
              </a:rPr>
              <a:t>In dieser Publikation enthaltene Informationen können ohne vorherige Ankündigung geändert werden. Die von SAP SE oder deren Vertriebsfirmen angebotenen Softwareprodukte können Softwarekomponenten auch anderer Softwarehersteller enthalten. Produkte können länderspezifische Unterschiede aufweisen.</a:t>
            </a:r>
          </a:p>
          <a:p>
            <a:pPr>
              <a:spcBef>
                <a:spcPts val="600"/>
              </a:spcBef>
            </a:pPr>
            <a:r>
              <a:rPr lang="de-DE" sz="800" kern="1200" noProof="0" dirty="0">
                <a:solidFill>
                  <a:schemeClr val="tx1"/>
                </a:solidFill>
                <a:effectLst/>
                <a:latin typeface="Arial"/>
                <a:ea typeface="+mn-ea"/>
                <a:cs typeface="+mn-cs"/>
              </a:rPr>
              <a:t>Die vorliegenden Unterlagen werden von der SAP SE oder einem SAP-Konzernunternehmen bereitgestellt und dienen ausschließlich zu Informationszwecken. Die SAP SE oder ihre Konzernunternehmen übernehmen keinerlei Haftung oder Gewährleistung für Fehler oder Unvollständigkeiten in dieser Publikation. Die SAP SE oder ein SAP-Konzernunternehmen steht lediglich für Produkte und Dienstleistungen nach der Maßgabe ein, die in der Vereinbarung über die jeweiligen Produkte und Dienstleistungen ausdrücklich geregelt ist. Keine der hierin enthaltenen Informationen ist als zusätzliche Garantie zu interpretieren. </a:t>
            </a:r>
          </a:p>
          <a:p>
            <a:pPr>
              <a:spcBef>
                <a:spcPts val="600"/>
              </a:spcBef>
            </a:pPr>
            <a:r>
              <a:rPr lang="de-DE" sz="800" kern="1200" noProof="0" dirty="0">
                <a:solidFill>
                  <a:schemeClr val="tx1"/>
                </a:solidFill>
                <a:effectLst/>
                <a:latin typeface="Arial"/>
                <a:ea typeface="+mn-ea"/>
                <a:cs typeface="+mn-cs"/>
              </a:rPr>
              <a:t>Insbesondere sind die SAP SE oder ihre Konzernunternehmen in keiner Weise verpflichtet, in dieser Publikation oder einer zugehörigen Präsentation dargestellte Geschäftsabläufe zu verfolgen oder hierin wiedergegebene Funktionen zu entwickeln oder zu veröffentlichen. Diese Publikation oder eine zugehörige Präsentation, die Strategie und etwaige künftige Entwicklungen, Produkte und/oder Plattformen der SAP SE oder ihrer Konzernunternehmen können von der SAP SE oder ihren Konzernunternehmen jederzeit und ohne Angabe von Gründen unangekündigt geändert werden. Die in dieser Publikation enthaltenen Informationen stellen keine Zusage, kein Versprechen und keine rechtliche Verpflichtung zur Lieferung von Material, Code oder Funktionen dar. Sämtliche vorausschauenden Aussagen unterliegen unterschiedlichen Risiken und Unsicherheiten, durch die die tatsächlichen Ergebnisse von den Erwartungen abweichen können. Dem Leser wird empfohlen, diesen vorausschauenden Aussagen kein übertriebenes Vertrauen zu schenken und sich bei Kaufentscheidungen nicht auf sie zu stützen.</a:t>
            </a:r>
          </a:p>
          <a:p>
            <a:pPr>
              <a:spcBef>
                <a:spcPts val="600"/>
              </a:spcBef>
            </a:pPr>
            <a:r>
              <a:rPr lang="de-DE" sz="800" kern="1200" noProof="0" dirty="0">
                <a:solidFill>
                  <a:schemeClr val="tx1"/>
                </a:solidFill>
                <a:effectLst/>
                <a:latin typeface="Arial"/>
                <a:ea typeface="+mn-ea"/>
                <a:cs typeface="+mn-cs"/>
              </a:rPr>
              <a:t>SAP und andere in diesem Dokument erwähnte Produkte und Dienstleistungen von SAP sowie die dazugehörigen Logos sind Marken oder eingetragene Marken der SAP SE (oder von einem SAP-Konzernunternehmen) in Deutschland und verschiedenen anderen Ländern weltweit.</a:t>
            </a:r>
            <a:r>
              <a:rPr lang="de-DE" sz="800" kern="1200" baseline="0" noProof="0" dirty="0">
                <a:solidFill>
                  <a:schemeClr val="tx1"/>
                </a:solidFill>
                <a:effectLst/>
                <a:latin typeface="Arial"/>
                <a:ea typeface="+mn-ea"/>
                <a:cs typeface="+mn-cs"/>
              </a:rPr>
              <a:t> </a:t>
            </a:r>
            <a:r>
              <a:rPr lang="de-DE" sz="800" kern="1200" noProof="0" dirty="0">
                <a:solidFill>
                  <a:schemeClr val="tx1"/>
                </a:solidFill>
                <a:effectLst/>
                <a:latin typeface="Arial"/>
                <a:ea typeface="+mn-ea"/>
                <a:cs typeface="+mn-cs"/>
              </a:rPr>
              <a:t>Alle anderen Namen von Produkten und Dienstleistungen sind Marken der jeweiligen Firmen. </a:t>
            </a:r>
          </a:p>
          <a:p>
            <a:pPr>
              <a:spcBef>
                <a:spcPts val="600"/>
              </a:spcBef>
            </a:pPr>
            <a:r>
              <a:rPr lang="de-DE" sz="800" kern="1200" noProof="0" dirty="0">
                <a:solidFill>
                  <a:schemeClr val="tx1"/>
                </a:solidFill>
                <a:effectLst/>
                <a:latin typeface="Arial"/>
                <a:ea typeface="+mn-ea"/>
                <a:cs typeface="+mn-cs"/>
              </a:rPr>
              <a:t>Zusätzliche Informationen zur Marke und Vermerke finden Sie auf der Seite </a:t>
            </a:r>
            <a:r>
              <a:rPr lang="en-US" sz="800" kern="1200" dirty="0">
                <a:solidFill>
                  <a:schemeClr val="tx1"/>
                </a:solidFill>
                <a:latin typeface="Arial"/>
                <a:ea typeface="Arial Unicode MS" panose="020B0604020202020204" pitchFamily="34" charset="-128"/>
                <a:cs typeface="+mn-cs"/>
                <a:hlinkClick r:id="rId4"/>
              </a:rPr>
              <a:t>www.sap.com/trademark</a:t>
            </a:r>
            <a:r>
              <a:rPr lang="en-US" sz="800" kern="1200" dirty="0">
                <a:solidFill>
                  <a:schemeClr val="tx1"/>
                </a:solidFill>
                <a:latin typeface="Arial"/>
                <a:ea typeface="Arial Unicode MS" panose="020B0604020202020204" pitchFamily="34" charset="-128"/>
                <a:cs typeface="+mn-cs"/>
              </a:rPr>
              <a:t> </a:t>
            </a:r>
            <a:endParaRPr lang="de-DE" sz="800" kern="1200" noProof="0" dirty="0">
              <a:solidFill>
                <a:schemeClr val="tx1"/>
              </a:solidFill>
              <a:effectLst/>
              <a:latin typeface="Arial"/>
              <a:ea typeface="+mn-ea"/>
              <a:cs typeface="+mn-cs"/>
            </a:endParaRPr>
          </a:p>
        </p:txBody>
      </p:sp>
      <p:sp>
        <p:nvSpPr>
          <p:cNvPr id="20" name="SAP folgen auf"/>
          <p:cNvSpPr txBox="1"/>
          <p:nvPr userDrawn="1"/>
        </p:nvSpPr>
        <p:spPr bwMode="black">
          <a:xfrm>
            <a:off x="503997" y="1461001"/>
            <a:ext cx="1228549"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de-DE" sz="1100" b="0" kern="1200" noProof="0" dirty="0">
                <a:solidFill>
                  <a:schemeClr val="tx1"/>
                </a:solidFill>
                <a:latin typeface="Arial"/>
                <a:ea typeface="Arial Unicode MS" panose="020B0604020202020204" pitchFamily="34" charset="-128"/>
                <a:cs typeface="+mn-cs"/>
              </a:rPr>
              <a:t>SAP folgen auf</a:t>
            </a:r>
          </a:p>
        </p:txBody>
      </p:sp>
      <p:pic>
        <p:nvPicPr>
          <p:cNvPr id="10" name="SAP Ariba Logo" descr="SAP Ariba Logo" title="SAP Ariba Logo">
            <a:extLst>
              <a:ext uri="{FF2B5EF4-FFF2-40B4-BE49-F238E27FC236}">
                <a16:creationId xmlns:a16="http://schemas.microsoft.com/office/drawing/2014/main" id="{38F9C765-2B7F-4D29-8684-0945DE90428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4000" y="504000"/>
            <a:ext cx="1108174" cy="216000"/>
          </a:xfrm>
          <a:prstGeom prst="rect">
            <a:avLst/>
          </a:prstGeom>
        </p:spPr>
      </p:pic>
      <p:pic>
        <p:nvPicPr>
          <p:cNvPr id="12" name="Linkedin icon with link">
            <a:hlinkClick r:id="rId6"/>
            <a:extLst>
              <a:ext uri="{FF2B5EF4-FFF2-40B4-BE49-F238E27FC236}">
                <a16:creationId xmlns:a16="http://schemas.microsoft.com/office/drawing/2014/main" id="{AD69B457-9574-C34A-8390-018D3A62BCF4}"/>
              </a:ext>
            </a:extLst>
          </p:cNvPr>
          <p:cNvPicPr>
            <a:picLocks noChangeAspect="1"/>
          </p:cNvPicPr>
          <p:nvPr userDrawn="1"/>
        </p:nvPicPr>
        <p:blipFill>
          <a:blip r:embed="rId7"/>
          <a:srcRect/>
          <a:stretch/>
        </p:blipFill>
        <p:spPr>
          <a:xfrm>
            <a:off x="2257487" y="1749959"/>
            <a:ext cx="361809" cy="361809"/>
          </a:xfrm>
          <a:prstGeom prst="rect">
            <a:avLst/>
          </a:prstGeom>
        </p:spPr>
      </p:pic>
      <p:pic>
        <p:nvPicPr>
          <p:cNvPr id="13" name="YouTube icon with link">
            <a:hlinkClick r:id="rId8"/>
            <a:extLst>
              <a:ext uri="{FF2B5EF4-FFF2-40B4-BE49-F238E27FC236}">
                <a16:creationId xmlns:a16="http://schemas.microsoft.com/office/drawing/2014/main" id="{84E4EF74-6A51-B04E-9F12-B1AAADA2AAE1}"/>
              </a:ext>
            </a:extLst>
          </p:cNvPr>
          <p:cNvPicPr>
            <a:picLocks noChangeAspect="1"/>
          </p:cNvPicPr>
          <p:nvPr userDrawn="1"/>
        </p:nvPicPr>
        <p:blipFill>
          <a:blip r:embed="rId9"/>
          <a:srcRect/>
          <a:stretch/>
        </p:blipFill>
        <p:spPr>
          <a:xfrm>
            <a:off x="1666951" y="1749063"/>
            <a:ext cx="363600" cy="363600"/>
          </a:xfrm>
          <a:prstGeom prst="rect">
            <a:avLst/>
          </a:prstGeom>
        </p:spPr>
      </p:pic>
      <p:pic>
        <p:nvPicPr>
          <p:cNvPr id="14" name="Twitter icon with link">
            <a:hlinkClick r:id="rId10" tooltip="https://twitter.com/sap"/>
            <a:extLst>
              <a:ext uri="{FF2B5EF4-FFF2-40B4-BE49-F238E27FC236}">
                <a16:creationId xmlns:a16="http://schemas.microsoft.com/office/drawing/2014/main" id="{53BE480D-301B-C743-AF33-8C00AF1F0782}"/>
              </a:ext>
            </a:extLst>
          </p:cNvPr>
          <p:cNvPicPr>
            <a:picLocks noChangeAspect="1"/>
          </p:cNvPicPr>
          <p:nvPr userDrawn="1"/>
        </p:nvPicPr>
        <p:blipFill>
          <a:blip r:embed="rId11"/>
          <a:srcRect/>
          <a:stretch/>
        </p:blipFill>
        <p:spPr>
          <a:xfrm>
            <a:off x="1078206" y="1749959"/>
            <a:ext cx="361809" cy="361809"/>
          </a:xfrm>
          <a:prstGeom prst="rect">
            <a:avLst/>
          </a:prstGeom>
        </p:spPr>
      </p:pic>
      <p:pic>
        <p:nvPicPr>
          <p:cNvPr id="15" name="Facebook icon with link">
            <a:hlinkClick r:id="rId12"/>
            <a:extLst>
              <a:ext uri="{FF2B5EF4-FFF2-40B4-BE49-F238E27FC236}">
                <a16:creationId xmlns:a16="http://schemas.microsoft.com/office/drawing/2014/main" id="{08705882-E1A6-5B4C-969C-C7FBD259B4C5}"/>
              </a:ext>
            </a:extLst>
          </p:cNvPr>
          <p:cNvPicPr>
            <a:picLocks noChangeAspect="1"/>
          </p:cNvPicPr>
          <p:nvPr userDrawn="1"/>
        </p:nvPicPr>
        <p:blipFill>
          <a:blip r:embed="rId13"/>
          <a:srcRect/>
          <a:stretch/>
        </p:blipFill>
        <p:spPr>
          <a:xfrm>
            <a:off x="487670" y="1749063"/>
            <a:ext cx="363600" cy="363600"/>
          </a:xfrm>
          <a:prstGeom prst="rect">
            <a:avLst/>
          </a:prstGeom>
        </p:spPr>
      </p:pic>
    </p:spTree>
    <p:extLst>
      <p:ext uri="{BB962C8B-B14F-4D97-AF65-F5344CB8AC3E}">
        <p14:creationId xmlns:p14="http://schemas.microsoft.com/office/powerpoint/2010/main" val="1911862759"/>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A36D2-4A49-407F-A991-A3E444EBFEBA}"/>
              </a:ext>
            </a:extLst>
          </p:cNvPr>
          <p:cNvSpPr>
            <a:spLocks noGrp="1"/>
          </p:cNvSpPr>
          <p:nvPr>
            <p:ph type="ctrTitle"/>
          </p:nvPr>
        </p:nvSpPr>
        <p:spPr>
          <a:xfrm>
            <a:off x="1524397" y="1663304"/>
            <a:ext cx="9146381" cy="1846659"/>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3B5C404-8EB8-4DE9-98E6-9406406AB88B}"/>
              </a:ext>
            </a:extLst>
          </p:cNvPr>
          <p:cNvSpPr>
            <a:spLocks noGrp="1"/>
          </p:cNvSpPr>
          <p:nvPr>
            <p:ph type="subTitle" idx="1"/>
          </p:nvPr>
        </p:nvSpPr>
        <p:spPr>
          <a:xfrm>
            <a:off x="1524397" y="3602038"/>
            <a:ext cx="914638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F330F25-A6E0-4943-97CF-F64D5D4955AB}"/>
              </a:ext>
            </a:extLst>
          </p:cNvPr>
          <p:cNvSpPr>
            <a:spLocks noGrp="1"/>
          </p:cNvSpPr>
          <p:nvPr>
            <p:ph type="dt" sz="half" idx="10"/>
          </p:nvPr>
        </p:nvSpPr>
        <p:spPr/>
        <p:txBody>
          <a:bodyPr/>
          <a:lstStyle/>
          <a:p>
            <a:fld id="{33BB6B12-8545-4A69-AE1D-9B0FBB9D7A95}" type="datetimeFigureOut">
              <a:rPr lang="en-US" smtClean="0"/>
              <a:t>2/25/2025</a:t>
            </a:fld>
            <a:endParaRPr lang="en-US" dirty="0"/>
          </a:p>
        </p:txBody>
      </p:sp>
      <p:sp>
        <p:nvSpPr>
          <p:cNvPr id="5" name="Footer Placeholder 4">
            <a:extLst>
              <a:ext uri="{FF2B5EF4-FFF2-40B4-BE49-F238E27FC236}">
                <a16:creationId xmlns:a16="http://schemas.microsoft.com/office/drawing/2014/main" id="{3F2023BB-90CC-459B-9402-3222BC387C4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F5F4F8A-F837-41E3-8023-39952C770802}"/>
              </a:ext>
            </a:extLst>
          </p:cNvPr>
          <p:cNvSpPr>
            <a:spLocks noGrp="1"/>
          </p:cNvSpPr>
          <p:nvPr>
            <p:ph type="sldNum" sz="quarter" idx="12"/>
          </p:nvPr>
        </p:nvSpPr>
        <p:spPr/>
        <p:txBody>
          <a:bodyPr/>
          <a:lstStyle/>
          <a:p>
            <a:fld id="{65DAFDDC-641A-44DA-B2B5-5E73017ED84A}" type="slidenum">
              <a:rPr lang="en-US" smtClean="0"/>
              <a:t>‹#›</a:t>
            </a:fld>
            <a:endParaRPr lang="en-US" dirty="0"/>
          </a:p>
        </p:txBody>
      </p:sp>
    </p:spTree>
    <p:extLst>
      <p:ext uri="{BB962C8B-B14F-4D97-AF65-F5344CB8AC3E}">
        <p14:creationId xmlns:p14="http://schemas.microsoft.com/office/powerpoint/2010/main" val="21917991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8C9C0-17A2-4993-89CC-25F909D40073}"/>
              </a:ext>
            </a:extLst>
          </p:cNvPr>
          <p:cNvSpPr>
            <a:spLocks noGrp="1"/>
          </p:cNvSpPr>
          <p:nvPr>
            <p:ph type="ctrTitle"/>
          </p:nvPr>
        </p:nvSpPr>
        <p:spPr>
          <a:xfrm>
            <a:off x="1524000" y="1122363"/>
            <a:ext cx="9147175"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E4F3C4-CB7A-447C-BBBA-2E94A6A5398E}"/>
              </a:ext>
            </a:extLst>
          </p:cNvPr>
          <p:cNvSpPr>
            <a:spLocks noGrp="1"/>
          </p:cNvSpPr>
          <p:nvPr>
            <p:ph type="subTitle" idx="1"/>
          </p:nvPr>
        </p:nvSpPr>
        <p:spPr>
          <a:xfrm>
            <a:off x="1524000" y="3602038"/>
            <a:ext cx="9147175"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8C4DC75-486D-46FF-894A-2444EF3A9CE1}"/>
              </a:ext>
            </a:extLst>
          </p:cNvPr>
          <p:cNvSpPr>
            <a:spLocks noGrp="1"/>
          </p:cNvSpPr>
          <p:nvPr>
            <p:ph type="dt" sz="half" idx="10"/>
          </p:nvPr>
        </p:nvSpPr>
        <p:spPr/>
        <p:txBody>
          <a:bodyPr/>
          <a:lstStyle/>
          <a:p>
            <a:fld id="{C02EDFBB-6CF0-449A-A0F8-E66DE274277F}" type="datetimeFigureOut">
              <a:rPr lang="en-US" smtClean="0"/>
              <a:t>2/25/2025</a:t>
            </a:fld>
            <a:endParaRPr lang="en-US"/>
          </a:p>
        </p:txBody>
      </p:sp>
      <p:sp>
        <p:nvSpPr>
          <p:cNvPr id="5" name="Footer Placeholder 4">
            <a:extLst>
              <a:ext uri="{FF2B5EF4-FFF2-40B4-BE49-F238E27FC236}">
                <a16:creationId xmlns:a16="http://schemas.microsoft.com/office/drawing/2014/main" id="{FC5314AA-5713-41C2-B531-6808DABEB0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D604D3-CA75-419D-8462-33752C9AED88}"/>
              </a:ext>
            </a:extLst>
          </p:cNvPr>
          <p:cNvSpPr>
            <a:spLocks noGrp="1"/>
          </p:cNvSpPr>
          <p:nvPr>
            <p:ph type="sldNum" sz="quarter" idx="12"/>
          </p:nvPr>
        </p:nvSpPr>
        <p:spPr/>
        <p:txBody>
          <a:bodyPr/>
          <a:lstStyle/>
          <a:p>
            <a:fld id="{1E564F2A-E058-4A2C-9FA6-215159D12436}" type="slidenum">
              <a:rPr lang="en-US" smtClean="0"/>
              <a:t>‹#›</a:t>
            </a:fld>
            <a:endParaRPr lang="en-US"/>
          </a:p>
        </p:txBody>
      </p:sp>
    </p:spTree>
    <p:extLst>
      <p:ext uri="{BB962C8B-B14F-4D97-AF65-F5344CB8AC3E}">
        <p14:creationId xmlns:p14="http://schemas.microsoft.com/office/powerpoint/2010/main" val="4093202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77D64-336A-4B68-A5B0-3F1C3A65C0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689975-AA6E-40C4-A62D-FD1FE653F11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676BE2-2E3E-4804-BA01-97DB99A86CFF}"/>
              </a:ext>
            </a:extLst>
          </p:cNvPr>
          <p:cNvSpPr>
            <a:spLocks noGrp="1"/>
          </p:cNvSpPr>
          <p:nvPr>
            <p:ph type="dt" sz="half" idx="10"/>
          </p:nvPr>
        </p:nvSpPr>
        <p:spPr/>
        <p:txBody>
          <a:bodyPr/>
          <a:lstStyle/>
          <a:p>
            <a:fld id="{C02EDFBB-6CF0-449A-A0F8-E66DE274277F}" type="datetimeFigureOut">
              <a:rPr lang="en-US" smtClean="0"/>
              <a:t>2/25/2025</a:t>
            </a:fld>
            <a:endParaRPr lang="en-US"/>
          </a:p>
        </p:txBody>
      </p:sp>
      <p:sp>
        <p:nvSpPr>
          <p:cNvPr id="5" name="Footer Placeholder 4">
            <a:extLst>
              <a:ext uri="{FF2B5EF4-FFF2-40B4-BE49-F238E27FC236}">
                <a16:creationId xmlns:a16="http://schemas.microsoft.com/office/drawing/2014/main" id="{DDB73CF5-8D1C-4376-9A24-43A42BD0F6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B176B3-69DF-46EC-8317-40525FF2746D}"/>
              </a:ext>
            </a:extLst>
          </p:cNvPr>
          <p:cNvSpPr>
            <a:spLocks noGrp="1"/>
          </p:cNvSpPr>
          <p:nvPr>
            <p:ph type="sldNum" sz="quarter" idx="12"/>
          </p:nvPr>
        </p:nvSpPr>
        <p:spPr/>
        <p:txBody>
          <a:bodyPr/>
          <a:lstStyle/>
          <a:p>
            <a:fld id="{1E564F2A-E058-4A2C-9FA6-215159D12436}" type="slidenum">
              <a:rPr lang="en-US" smtClean="0"/>
              <a:t>‹#›</a:t>
            </a:fld>
            <a:endParaRPr lang="en-US"/>
          </a:p>
        </p:txBody>
      </p:sp>
    </p:spTree>
    <p:extLst>
      <p:ext uri="{BB962C8B-B14F-4D97-AF65-F5344CB8AC3E}">
        <p14:creationId xmlns:p14="http://schemas.microsoft.com/office/powerpoint/2010/main" val="41310929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F8313-75F9-4512-8403-09D631894007}"/>
              </a:ext>
            </a:extLst>
          </p:cNvPr>
          <p:cNvSpPr>
            <a:spLocks noGrp="1"/>
          </p:cNvSpPr>
          <p:nvPr>
            <p:ph type="title"/>
          </p:nvPr>
        </p:nvSpPr>
        <p:spPr>
          <a:xfrm>
            <a:off x="831850" y="1709738"/>
            <a:ext cx="10518775"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AA9747D-4232-4B65-9F41-3C95A1071126}"/>
              </a:ext>
            </a:extLst>
          </p:cNvPr>
          <p:cNvSpPr>
            <a:spLocks noGrp="1"/>
          </p:cNvSpPr>
          <p:nvPr>
            <p:ph type="body" idx="1"/>
          </p:nvPr>
        </p:nvSpPr>
        <p:spPr>
          <a:xfrm>
            <a:off x="831850" y="4589463"/>
            <a:ext cx="1051877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F39751-EC7D-485F-8F6D-E9D2D244BABB}"/>
              </a:ext>
            </a:extLst>
          </p:cNvPr>
          <p:cNvSpPr>
            <a:spLocks noGrp="1"/>
          </p:cNvSpPr>
          <p:nvPr>
            <p:ph type="dt" sz="half" idx="10"/>
          </p:nvPr>
        </p:nvSpPr>
        <p:spPr/>
        <p:txBody>
          <a:bodyPr/>
          <a:lstStyle/>
          <a:p>
            <a:fld id="{C02EDFBB-6CF0-449A-A0F8-E66DE274277F}" type="datetimeFigureOut">
              <a:rPr lang="en-US" smtClean="0"/>
              <a:t>2/25/2025</a:t>
            </a:fld>
            <a:endParaRPr lang="en-US"/>
          </a:p>
        </p:txBody>
      </p:sp>
      <p:sp>
        <p:nvSpPr>
          <p:cNvPr id="5" name="Footer Placeholder 4">
            <a:extLst>
              <a:ext uri="{FF2B5EF4-FFF2-40B4-BE49-F238E27FC236}">
                <a16:creationId xmlns:a16="http://schemas.microsoft.com/office/drawing/2014/main" id="{49C5CB07-F852-47EC-8DEB-DA428EF862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F53C1A-7192-45F7-8835-5A2C2B5F0F7E}"/>
              </a:ext>
            </a:extLst>
          </p:cNvPr>
          <p:cNvSpPr>
            <a:spLocks noGrp="1"/>
          </p:cNvSpPr>
          <p:nvPr>
            <p:ph type="sldNum" sz="quarter" idx="12"/>
          </p:nvPr>
        </p:nvSpPr>
        <p:spPr/>
        <p:txBody>
          <a:bodyPr/>
          <a:lstStyle/>
          <a:p>
            <a:fld id="{1E564F2A-E058-4A2C-9FA6-215159D12436}" type="slidenum">
              <a:rPr lang="en-US" smtClean="0"/>
              <a:t>‹#›</a:t>
            </a:fld>
            <a:endParaRPr lang="en-US"/>
          </a:p>
        </p:txBody>
      </p:sp>
    </p:spTree>
    <p:extLst>
      <p:ext uri="{BB962C8B-B14F-4D97-AF65-F5344CB8AC3E}">
        <p14:creationId xmlns:p14="http://schemas.microsoft.com/office/powerpoint/2010/main" val="32004320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84A5F-A4D3-466D-BA78-0310031BA3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BB73C0-6AA8-4275-B2DE-C62786659A99}"/>
              </a:ext>
            </a:extLst>
          </p:cNvPr>
          <p:cNvSpPr>
            <a:spLocks noGrp="1"/>
          </p:cNvSpPr>
          <p:nvPr>
            <p:ph sz="half" idx="1"/>
          </p:nvPr>
        </p:nvSpPr>
        <p:spPr>
          <a:xfrm>
            <a:off x="838200" y="1825625"/>
            <a:ext cx="518318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E6A6431-251D-431D-9110-781F4D35BAA9}"/>
              </a:ext>
            </a:extLst>
          </p:cNvPr>
          <p:cNvSpPr>
            <a:spLocks noGrp="1"/>
          </p:cNvSpPr>
          <p:nvPr>
            <p:ph sz="half" idx="2"/>
          </p:nvPr>
        </p:nvSpPr>
        <p:spPr>
          <a:xfrm>
            <a:off x="6173788" y="1825625"/>
            <a:ext cx="518318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691F095-24B8-465C-AC17-B9B8E1778E4E}"/>
              </a:ext>
            </a:extLst>
          </p:cNvPr>
          <p:cNvSpPr>
            <a:spLocks noGrp="1"/>
          </p:cNvSpPr>
          <p:nvPr>
            <p:ph type="dt" sz="half" idx="10"/>
          </p:nvPr>
        </p:nvSpPr>
        <p:spPr/>
        <p:txBody>
          <a:bodyPr/>
          <a:lstStyle/>
          <a:p>
            <a:fld id="{C02EDFBB-6CF0-449A-A0F8-E66DE274277F}" type="datetimeFigureOut">
              <a:rPr lang="en-US" smtClean="0"/>
              <a:t>2/25/2025</a:t>
            </a:fld>
            <a:endParaRPr lang="en-US"/>
          </a:p>
        </p:txBody>
      </p:sp>
      <p:sp>
        <p:nvSpPr>
          <p:cNvPr id="6" name="Footer Placeholder 5">
            <a:extLst>
              <a:ext uri="{FF2B5EF4-FFF2-40B4-BE49-F238E27FC236}">
                <a16:creationId xmlns:a16="http://schemas.microsoft.com/office/drawing/2014/main" id="{308ED974-1CB0-40F3-ACEF-8BC3F68453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BE0CE0-8D83-45C3-B06B-766D4D441F55}"/>
              </a:ext>
            </a:extLst>
          </p:cNvPr>
          <p:cNvSpPr>
            <a:spLocks noGrp="1"/>
          </p:cNvSpPr>
          <p:nvPr>
            <p:ph type="sldNum" sz="quarter" idx="12"/>
          </p:nvPr>
        </p:nvSpPr>
        <p:spPr/>
        <p:txBody>
          <a:bodyPr/>
          <a:lstStyle/>
          <a:p>
            <a:fld id="{1E564F2A-E058-4A2C-9FA6-215159D12436}" type="slidenum">
              <a:rPr lang="en-US" smtClean="0"/>
              <a:t>‹#›</a:t>
            </a:fld>
            <a:endParaRPr lang="en-US"/>
          </a:p>
        </p:txBody>
      </p:sp>
    </p:spTree>
    <p:extLst>
      <p:ext uri="{BB962C8B-B14F-4D97-AF65-F5344CB8AC3E}">
        <p14:creationId xmlns:p14="http://schemas.microsoft.com/office/powerpoint/2010/main" val="37008658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F36DE-C95D-447A-A9B3-E561FB2EF949}"/>
              </a:ext>
            </a:extLst>
          </p:cNvPr>
          <p:cNvSpPr>
            <a:spLocks noGrp="1"/>
          </p:cNvSpPr>
          <p:nvPr>
            <p:ph type="title"/>
          </p:nvPr>
        </p:nvSpPr>
        <p:spPr>
          <a:xfrm>
            <a:off x="839788" y="365125"/>
            <a:ext cx="10518775"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82176C3-CD1A-4798-BC98-0C685F88FBA5}"/>
              </a:ext>
            </a:extLst>
          </p:cNvPr>
          <p:cNvSpPr>
            <a:spLocks noGrp="1"/>
          </p:cNvSpPr>
          <p:nvPr>
            <p:ph type="body" idx="1"/>
          </p:nvPr>
        </p:nvSpPr>
        <p:spPr>
          <a:xfrm>
            <a:off x="839788" y="1681163"/>
            <a:ext cx="51593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8243E3-B98E-41B1-9104-C9CDAD4F564C}"/>
              </a:ext>
            </a:extLst>
          </p:cNvPr>
          <p:cNvSpPr>
            <a:spLocks noGrp="1"/>
          </p:cNvSpPr>
          <p:nvPr>
            <p:ph sz="half" idx="2"/>
          </p:nvPr>
        </p:nvSpPr>
        <p:spPr>
          <a:xfrm>
            <a:off x="839788" y="2505075"/>
            <a:ext cx="515937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0ABCA3-3F04-4341-8A7A-45933C5399BF}"/>
              </a:ext>
            </a:extLst>
          </p:cNvPr>
          <p:cNvSpPr>
            <a:spLocks noGrp="1"/>
          </p:cNvSpPr>
          <p:nvPr>
            <p:ph type="body" sz="quarter" idx="3"/>
          </p:nvPr>
        </p:nvSpPr>
        <p:spPr>
          <a:xfrm>
            <a:off x="6173788" y="1681163"/>
            <a:ext cx="51847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94489F-34E2-4A60-AC71-E3468B51794C}"/>
              </a:ext>
            </a:extLst>
          </p:cNvPr>
          <p:cNvSpPr>
            <a:spLocks noGrp="1"/>
          </p:cNvSpPr>
          <p:nvPr>
            <p:ph sz="quarter" idx="4"/>
          </p:nvPr>
        </p:nvSpPr>
        <p:spPr>
          <a:xfrm>
            <a:off x="6173788" y="2505075"/>
            <a:ext cx="518477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135A1E6-DE4E-4915-8383-36520F3A5C0E}"/>
              </a:ext>
            </a:extLst>
          </p:cNvPr>
          <p:cNvSpPr>
            <a:spLocks noGrp="1"/>
          </p:cNvSpPr>
          <p:nvPr>
            <p:ph type="dt" sz="half" idx="10"/>
          </p:nvPr>
        </p:nvSpPr>
        <p:spPr/>
        <p:txBody>
          <a:bodyPr/>
          <a:lstStyle/>
          <a:p>
            <a:fld id="{C02EDFBB-6CF0-449A-A0F8-E66DE274277F}" type="datetimeFigureOut">
              <a:rPr lang="en-US" smtClean="0"/>
              <a:t>2/25/2025</a:t>
            </a:fld>
            <a:endParaRPr lang="en-US"/>
          </a:p>
        </p:txBody>
      </p:sp>
      <p:sp>
        <p:nvSpPr>
          <p:cNvPr id="8" name="Footer Placeholder 7">
            <a:extLst>
              <a:ext uri="{FF2B5EF4-FFF2-40B4-BE49-F238E27FC236}">
                <a16:creationId xmlns:a16="http://schemas.microsoft.com/office/drawing/2014/main" id="{FFD7E5C7-1C12-4E23-BACA-031EFFC652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2A84D77-78C8-4DB7-9808-6FADE20A4518}"/>
              </a:ext>
            </a:extLst>
          </p:cNvPr>
          <p:cNvSpPr>
            <a:spLocks noGrp="1"/>
          </p:cNvSpPr>
          <p:nvPr>
            <p:ph type="sldNum" sz="quarter" idx="12"/>
          </p:nvPr>
        </p:nvSpPr>
        <p:spPr/>
        <p:txBody>
          <a:bodyPr/>
          <a:lstStyle/>
          <a:p>
            <a:fld id="{1E564F2A-E058-4A2C-9FA6-215159D12436}" type="slidenum">
              <a:rPr lang="en-US" smtClean="0"/>
              <a:t>‹#›</a:t>
            </a:fld>
            <a:endParaRPr lang="en-US"/>
          </a:p>
        </p:txBody>
      </p:sp>
    </p:spTree>
    <p:extLst>
      <p:ext uri="{BB962C8B-B14F-4D97-AF65-F5344CB8AC3E}">
        <p14:creationId xmlns:p14="http://schemas.microsoft.com/office/powerpoint/2010/main" val="683903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with Pictogram">
    <p:bg>
      <p:bgRef idx="1001">
        <a:schemeClr val="bg1"/>
      </p:bgRef>
    </p:bg>
    <p:spTree>
      <p:nvGrpSpPr>
        <p:cNvPr id="1" name=""/>
        <p:cNvGrpSpPr/>
        <p:nvPr/>
      </p:nvGrpSpPr>
      <p:grpSpPr>
        <a:xfrm>
          <a:off x="0" y="0"/>
          <a:ext cx="0" cy="0"/>
          <a:chOff x="0" y="0"/>
          <a:chExt cx="0" cy="0"/>
        </a:xfrm>
      </p:grpSpPr>
      <p:sp>
        <p:nvSpPr>
          <p:cNvPr id="7" name="Pictogram Placeholder"/>
          <p:cNvSpPr>
            <a:spLocks noGrp="1"/>
          </p:cNvSpPr>
          <p:nvPr>
            <p:ph type="pic" sz="quarter" idx="16"/>
          </p:nvPr>
        </p:nvSpPr>
        <p:spPr>
          <a:xfrm>
            <a:off x="6954855" y="963000"/>
            <a:ext cx="4932000" cy="4932000"/>
          </a:xfrm>
        </p:spPr>
        <p:txBody>
          <a:bodyPr/>
          <a:lstStyle/>
          <a:p>
            <a:r>
              <a:rPr lang="en-US"/>
              <a:t>Click icon to add picture</a:t>
            </a:r>
            <a:endParaRPr lang="de-DE" dirty="0"/>
          </a:p>
        </p:txBody>
      </p:sp>
      <p:sp>
        <p:nvSpPr>
          <p:cNvPr id="24" name="Classification"/>
          <p:cNvSpPr txBox="1"/>
          <p:nvPr userDrawn="1"/>
        </p:nvSpPr>
        <p:spPr>
          <a:xfrm>
            <a:off x="288000" y="5093865"/>
            <a:ext cx="4204855"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b="0"/>
              <a:t>INTERNAL</a:t>
            </a:r>
            <a:endParaRPr lang="en-US" sz="900" b="0" dirty="0"/>
          </a:p>
        </p:txBody>
      </p:sp>
      <p:sp>
        <p:nvSpPr>
          <p:cNvPr id="6" name="Speaker"/>
          <p:cNvSpPr>
            <a:spLocks noGrp="1"/>
          </p:cNvSpPr>
          <p:nvPr userDrawn="1">
            <p:ph type="subTitle" idx="1" hasCustomPrompt="1"/>
          </p:nvPr>
        </p:nvSpPr>
        <p:spPr bwMode="black">
          <a:xfrm>
            <a:off x="288001" y="4268503"/>
            <a:ext cx="6373430"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dirty="0"/>
              <a:t>Month 00, 2021</a:t>
            </a:r>
          </a:p>
        </p:txBody>
      </p:sp>
      <p:sp>
        <p:nvSpPr>
          <p:cNvPr id="8" name="Title 4"/>
          <p:cNvSpPr>
            <a:spLocks noGrp="1"/>
          </p:cNvSpPr>
          <p:nvPr>
            <p:ph type="title" hasCustomPrompt="1"/>
          </p:nvPr>
        </p:nvSpPr>
        <p:spPr>
          <a:xfrm>
            <a:off x="288001" y="2706317"/>
            <a:ext cx="6372000" cy="997196"/>
          </a:xfrm>
        </p:spPr>
        <p:txBody>
          <a:bodyPr>
            <a:noAutofit/>
          </a:bodyPr>
          <a:lstStyle>
            <a:lvl1pPr>
              <a:lnSpc>
                <a:spcPct val="90000"/>
              </a:lnSpc>
              <a:defRPr sz="3600"/>
            </a:lvl1pPr>
          </a:lstStyle>
          <a:p>
            <a:pPr fontAlgn="base">
              <a:spcBef>
                <a:spcPct val="50000"/>
              </a:spcBef>
              <a:spcAft>
                <a:spcPct val="0"/>
              </a:spcAft>
              <a:buClr>
                <a:srgbClr val="F0AB00"/>
              </a:buClr>
              <a:buSzPct val="80000"/>
            </a:pPr>
            <a:r>
              <a:rPr lang="en-US" sz="3600" dirty="0"/>
              <a:t>Presentation Title </a:t>
            </a:r>
            <a:br>
              <a:rPr lang="en-US" sz="3600" dirty="0"/>
            </a:br>
            <a:r>
              <a:rPr lang="en-US" sz="3600" dirty="0"/>
              <a:t>Goes Here and Here.</a:t>
            </a:r>
            <a:endParaRPr lang="de-DE" sz="3600" kern="0" dirty="0" err="1">
              <a:ea typeface="Arial Unicode MS" pitchFamily="34" charset="-128"/>
              <a:cs typeface="Arial Unicode MS" pitchFamily="34" charset="-128"/>
            </a:endParaRPr>
          </a:p>
        </p:txBody>
      </p:sp>
      <p:pic>
        <p:nvPicPr>
          <p:cNvPr id="9" name="SAP Logo" descr="SAP Logo" title="SAP Logo">
            <a:extLst>
              <a:ext uri="{FF2B5EF4-FFF2-40B4-BE49-F238E27FC236}">
                <a16:creationId xmlns:a16="http://schemas.microsoft.com/office/drawing/2014/main" id="{6E13D478-79B9-4DF0-A964-50C2206E25E8}"/>
              </a:ext>
            </a:extLst>
          </p:cNvPr>
          <p:cNvPicPr>
            <a:picLocks noChangeAspect="1"/>
          </p:cNvPicPr>
          <p:nvPr userDrawn="1"/>
        </p:nvPicPr>
        <p:blipFill>
          <a:blip r:embed="rId2"/>
          <a:stretch>
            <a:fillRect/>
          </a:stretch>
        </p:blipFill>
        <p:spPr>
          <a:xfrm>
            <a:off x="9949255" y="6217668"/>
            <a:ext cx="1963635" cy="360000"/>
          </a:xfrm>
          <a:prstGeom prst="rect">
            <a:avLst/>
          </a:prstGeom>
        </p:spPr>
      </p:pic>
      <p:pic>
        <p:nvPicPr>
          <p:cNvPr id="10" name="SAP Ariba Logo" descr="SAP Ariba Logo" title="SAP Ariba Logo">
            <a:extLst>
              <a:ext uri="{FF2B5EF4-FFF2-40B4-BE49-F238E27FC236}">
                <a16:creationId xmlns:a16="http://schemas.microsoft.com/office/drawing/2014/main" id="{24C63741-565D-441D-A8D6-2CBDFED260B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8000" y="1880235"/>
            <a:ext cx="1108174" cy="216000"/>
          </a:xfrm>
          <a:prstGeom prst="rect">
            <a:avLst/>
          </a:prstGeom>
        </p:spPr>
      </p:pic>
    </p:spTree>
    <p:extLst>
      <p:ext uri="{BB962C8B-B14F-4D97-AF65-F5344CB8AC3E}">
        <p14:creationId xmlns:p14="http://schemas.microsoft.com/office/powerpoint/2010/main" val="304804629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81" userDrawn="1">
          <p15:clr>
            <a:srgbClr val="FBAE40"/>
          </p15:clr>
        </p15:guide>
        <p15:guide id="2" orient="horz" pos="1704" userDrawn="1">
          <p15:clr>
            <a:srgbClr val="FBAE40"/>
          </p15:clr>
        </p15:guide>
        <p15:guide id="3" pos="4196" userDrawn="1">
          <p15:clr>
            <a:srgbClr val="FBAE40"/>
          </p15:clr>
        </p15:guide>
        <p15:guide id="4" orient="horz" pos="2688" userDrawn="1">
          <p15:clr>
            <a:srgbClr val="FBAE40"/>
          </p15:clr>
        </p15:guide>
        <p15:guide id="5" orient="horz" pos="2335" userDrawn="1">
          <p15:clr>
            <a:srgbClr val="FBAE40"/>
          </p15:clr>
        </p15:guide>
        <p15:guide id="6" orient="horz" pos="2960" userDrawn="1">
          <p15:clr>
            <a:srgbClr val="FBAE40"/>
          </p15:clr>
        </p15:guide>
        <p15:guide id="7" orient="horz" pos="4144"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A2ECB-7FA5-412B-B0C8-4C44BEAFF7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D9E26D-FF15-48F1-B027-5553152DA0B3}"/>
              </a:ext>
            </a:extLst>
          </p:cNvPr>
          <p:cNvSpPr>
            <a:spLocks noGrp="1"/>
          </p:cNvSpPr>
          <p:nvPr>
            <p:ph type="dt" sz="half" idx="10"/>
          </p:nvPr>
        </p:nvSpPr>
        <p:spPr/>
        <p:txBody>
          <a:bodyPr/>
          <a:lstStyle/>
          <a:p>
            <a:fld id="{C02EDFBB-6CF0-449A-A0F8-E66DE274277F}" type="datetimeFigureOut">
              <a:rPr lang="en-US" smtClean="0"/>
              <a:t>2/25/2025</a:t>
            </a:fld>
            <a:endParaRPr lang="en-US"/>
          </a:p>
        </p:txBody>
      </p:sp>
      <p:sp>
        <p:nvSpPr>
          <p:cNvPr id="4" name="Footer Placeholder 3">
            <a:extLst>
              <a:ext uri="{FF2B5EF4-FFF2-40B4-BE49-F238E27FC236}">
                <a16:creationId xmlns:a16="http://schemas.microsoft.com/office/drawing/2014/main" id="{080D90A7-6A10-4619-8E09-6E2006C3669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55796C1-FC10-4B94-8BBF-5593E6FDB618}"/>
              </a:ext>
            </a:extLst>
          </p:cNvPr>
          <p:cNvSpPr>
            <a:spLocks noGrp="1"/>
          </p:cNvSpPr>
          <p:nvPr>
            <p:ph type="sldNum" sz="quarter" idx="12"/>
          </p:nvPr>
        </p:nvSpPr>
        <p:spPr/>
        <p:txBody>
          <a:bodyPr/>
          <a:lstStyle/>
          <a:p>
            <a:fld id="{1E564F2A-E058-4A2C-9FA6-215159D12436}" type="slidenum">
              <a:rPr lang="en-US" smtClean="0"/>
              <a:t>‹#›</a:t>
            </a:fld>
            <a:endParaRPr lang="en-US"/>
          </a:p>
        </p:txBody>
      </p:sp>
    </p:spTree>
    <p:extLst>
      <p:ext uri="{BB962C8B-B14F-4D97-AF65-F5344CB8AC3E}">
        <p14:creationId xmlns:p14="http://schemas.microsoft.com/office/powerpoint/2010/main" val="32976355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9D0937-CBD9-4D16-A0CB-BFD4EDB64005}"/>
              </a:ext>
            </a:extLst>
          </p:cNvPr>
          <p:cNvSpPr>
            <a:spLocks noGrp="1"/>
          </p:cNvSpPr>
          <p:nvPr>
            <p:ph type="dt" sz="half" idx="10"/>
          </p:nvPr>
        </p:nvSpPr>
        <p:spPr/>
        <p:txBody>
          <a:bodyPr/>
          <a:lstStyle/>
          <a:p>
            <a:fld id="{C02EDFBB-6CF0-449A-A0F8-E66DE274277F}" type="datetimeFigureOut">
              <a:rPr lang="en-US" smtClean="0"/>
              <a:t>2/25/2025</a:t>
            </a:fld>
            <a:endParaRPr lang="en-US"/>
          </a:p>
        </p:txBody>
      </p:sp>
      <p:sp>
        <p:nvSpPr>
          <p:cNvPr id="3" name="Footer Placeholder 2">
            <a:extLst>
              <a:ext uri="{FF2B5EF4-FFF2-40B4-BE49-F238E27FC236}">
                <a16:creationId xmlns:a16="http://schemas.microsoft.com/office/drawing/2014/main" id="{E0D36C3A-B7CE-405A-B1A4-6CD56F22A6B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4C4ABFA-F35D-4B7D-A819-80E5BC151865}"/>
              </a:ext>
            </a:extLst>
          </p:cNvPr>
          <p:cNvSpPr>
            <a:spLocks noGrp="1"/>
          </p:cNvSpPr>
          <p:nvPr>
            <p:ph type="sldNum" sz="quarter" idx="12"/>
          </p:nvPr>
        </p:nvSpPr>
        <p:spPr/>
        <p:txBody>
          <a:bodyPr/>
          <a:lstStyle/>
          <a:p>
            <a:fld id="{1E564F2A-E058-4A2C-9FA6-215159D12436}" type="slidenum">
              <a:rPr lang="en-US" smtClean="0"/>
              <a:t>‹#›</a:t>
            </a:fld>
            <a:endParaRPr lang="en-US"/>
          </a:p>
        </p:txBody>
      </p:sp>
    </p:spTree>
    <p:extLst>
      <p:ext uri="{BB962C8B-B14F-4D97-AF65-F5344CB8AC3E}">
        <p14:creationId xmlns:p14="http://schemas.microsoft.com/office/powerpoint/2010/main" val="18014012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2D751-11B7-4CF4-B5FA-C784BC423A7F}"/>
              </a:ext>
            </a:extLst>
          </p:cNvPr>
          <p:cNvSpPr>
            <a:spLocks noGrp="1"/>
          </p:cNvSpPr>
          <p:nvPr>
            <p:ph type="title"/>
          </p:nvPr>
        </p:nvSpPr>
        <p:spPr>
          <a:xfrm>
            <a:off x="839788" y="457200"/>
            <a:ext cx="39338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6E1164-EF85-4668-8777-68CE234286E5}"/>
              </a:ext>
            </a:extLst>
          </p:cNvPr>
          <p:cNvSpPr>
            <a:spLocks noGrp="1"/>
          </p:cNvSpPr>
          <p:nvPr>
            <p:ph idx="1"/>
          </p:nvPr>
        </p:nvSpPr>
        <p:spPr>
          <a:xfrm>
            <a:off x="5184775" y="987425"/>
            <a:ext cx="6173788"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817DCA-51C0-4659-BA55-0A9086571D71}"/>
              </a:ext>
            </a:extLst>
          </p:cNvPr>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8E4D2B-69EB-4A10-9688-3AC53C8D1D55}"/>
              </a:ext>
            </a:extLst>
          </p:cNvPr>
          <p:cNvSpPr>
            <a:spLocks noGrp="1"/>
          </p:cNvSpPr>
          <p:nvPr>
            <p:ph type="dt" sz="half" idx="10"/>
          </p:nvPr>
        </p:nvSpPr>
        <p:spPr/>
        <p:txBody>
          <a:bodyPr/>
          <a:lstStyle/>
          <a:p>
            <a:fld id="{C02EDFBB-6CF0-449A-A0F8-E66DE274277F}" type="datetimeFigureOut">
              <a:rPr lang="en-US" smtClean="0"/>
              <a:t>2/25/2025</a:t>
            </a:fld>
            <a:endParaRPr lang="en-US"/>
          </a:p>
        </p:txBody>
      </p:sp>
      <p:sp>
        <p:nvSpPr>
          <p:cNvPr id="6" name="Footer Placeholder 5">
            <a:extLst>
              <a:ext uri="{FF2B5EF4-FFF2-40B4-BE49-F238E27FC236}">
                <a16:creationId xmlns:a16="http://schemas.microsoft.com/office/drawing/2014/main" id="{DDAB98D9-DE13-44D6-A192-8B94D179B0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1E998E-4D16-40D1-9224-C1EA9BD37B14}"/>
              </a:ext>
            </a:extLst>
          </p:cNvPr>
          <p:cNvSpPr>
            <a:spLocks noGrp="1"/>
          </p:cNvSpPr>
          <p:nvPr>
            <p:ph type="sldNum" sz="quarter" idx="12"/>
          </p:nvPr>
        </p:nvSpPr>
        <p:spPr/>
        <p:txBody>
          <a:bodyPr/>
          <a:lstStyle/>
          <a:p>
            <a:fld id="{1E564F2A-E058-4A2C-9FA6-215159D12436}" type="slidenum">
              <a:rPr lang="en-US" smtClean="0"/>
              <a:t>‹#›</a:t>
            </a:fld>
            <a:endParaRPr lang="en-US"/>
          </a:p>
        </p:txBody>
      </p:sp>
    </p:spTree>
    <p:extLst>
      <p:ext uri="{BB962C8B-B14F-4D97-AF65-F5344CB8AC3E}">
        <p14:creationId xmlns:p14="http://schemas.microsoft.com/office/powerpoint/2010/main" val="6051267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B65E2-161C-483E-A559-533C404FAD1A}"/>
              </a:ext>
            </a:extLst>
          </p:cNvPr>
          <p:cNvSpPr>
            <a:spLocks noGrp="1"/>
          </p:cNvSpPr>
          <p:nvPr>
            <p:ph type="title"/>
          </p:nvPr>
        </p:nvSpPr>
        <p:spPr>
          <a:xfrm>
            <a:off x="839788" y="457200"/>
            <a:ext cx="393382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60969C8-2CB5-4136-B212-727B05EDB9FC}"/>
              </a:ext>
            </a:extLst>
          </p:cNvPr>
          <p:cNvSpPr>
            <a:spLocks noGrp="1"/>
          </p:cNvSpPr>
          <p:nvPr>
            <p:ph type="pic" idx="1"/>
          </p:nvPr>
        </p:nvSpPr>
        <p:spPr>
          <a:xfrm>
            <a:off x="5184775" y="987425"/>
            <a:ext cx="6173788"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25B9E67-9821-44D0-A9DA-14FDD39930A5}"/>
              </a:ext>
            </a:extLst>
          </p:cNvPr>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3CAB0D-B9D3-4B6B-B370-67A2D8DCC2CC}"/>
              </a:ext>
            </a:extLst>
          </p:cNvPr>
          <p:cNvSpPr>
            <a:spLocks noGrp="1"/>
          </p:cNvSpPr>
          <p:nvPr>
            <p:ph type="dt" sz="half" idx="10"/>
          </p:nvPr>
        </p:nvSpPr>
        <p:spPr/>
        <p:txBody>
          <a:bodyPr/>
          <a:lstStyle/>
          <a:p>
            <a:fld id="{C02EDFBB-6CF0-449A-A0F8-E66DE274277F}" type="datetimeFigureOut">
              <a:rPr lang="en-US" smtClean="0"/>
              <a:t>2/25/2025</a:t>
            </a:fld>
            <a:endParaRPr lang="en-US"/>
          </a:p>
        </p:txBody>
      </p:sp>
      <p:sp>
        <p:nvSpPr>
          <p:cNvPr id="6" name="Footer Placeholder 5">
            <a:extLst>
              <a:ext uri="{FF2B5EF4-FFF2-40B4-BE49-F238E27FC236}">
                <a16:creationId xmlns:a16="http://schemas.microsoft.com/office/drawing/2014/main" id="{0A0F7FA2-5613-4DB2-941B-4B73C57172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C71B7C-D954-4E60-A6F9-FBA9D3972B99}"/>
              </a:ext>
            </a:extLst>
          </p:cNvPr>
          <p:cNvSpPr>
            <a:spLocks noGrp="1"/>
          </p:cNvSpPr>
          <p:nvPr>
            <p:ph type="sldNum" sz="quarter" idx="12"/>
          </p:nvPr>
        </p:nvSpPr>
        <p:spPr/>
        <p:txBody>
          <a:bodyPr/>
          <a:lstStyle/>
          <a:p>
            <a:fld id="{1E564F2A-E058-4A2C-9FA6-215159D12436}" type="slidenum">
              <a:rPr lang="en-US" smtClean="0"/>
              <a:t>‹#›</a:t>
            </a:fld>
            <a:endParaRPr lang="en-US"/>
          </a:p>
        </p:txBody>
      </p:sp>
    </p:spTree>
    <p:extLst>
      <p:ext uri="{BB962C8B-B14F-4D97-AF65-F5344CB8AC3E}">
        <p14:creationId xmlns:p14="http://schemas.microsoft.com/office/powerpoint/2010/main" val="26581827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0736D-D077-4D27-8101-6BE27F73254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C579D8-3D98-4F72-8748-15BA75981C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EC0B8E-A805-441F-9E03-7765E1F4F2D1}"/>
              </a:ext>
            </a:extLst>
          </p:cNvPr>
          <p:cNvSpPr>
            <a:spLocks noGrp="1"/>
          </p:cNvSpPr>
          <p:nvPr>
            <p:ph type="dt" sz="half" idx="10"/>
          </p:nvPr>
        </p:nvSpPr>
        <p:spPr/>
        <p:txBody>
          <a:bodyPr/>
          <a:lstStyle/>
          <a:p>
            <a:fld id="{C02EDFBB-6CF0-449A-A0F8-E66DE274277F}" type="datetimeFigureOut">
              <a:rPr lang="en-US" smtClean="0"/>
              <a:t>2/25/2025</a:t>
            </a:fld>
            <a:endParaRPr lang="en-US"/>
          </a:p>
        </p:txBody>
      </p:sp>
      <p:sp>
        <p:nvSpPr>
          <p:cNvPr id="5" name="Footer Placeholder 4">
            <a:extLst>
              <a:ext uri="{FF2B5EF4-FFF2-40B4-BE49-F238E27FC236}">
                <a16:creationId xmlns:a16="http://schemas.microsoft.com/office/drawing/2014/main" id="{769334BD-151D-4E9F-BD70-72282C3267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E1FD46-F309-418E-B42D-53C454E0E3A0}"/>
              </a:ext>
            </a:extLst>
          </p:cNvPr>
          <p:cNvSpPr>
            <a:spLocks noGrp="1"/>
          </p:cNvSpPr>
          <p:nvPr>
            <p:ph type="sldNum" sz="quarter" idx="12"/>
          </p:nvPr>
        </p:nvSpPr>
        <p:spPr/>
        <p:txBody>
          <a:bodyPr/>
          <a:lstStyle/>
          <a:p>
            <a:fld id="{1E564F2A-E058-4A2C-9FA6-215159D12436}" type="slidenum">
              <a:rPr lang="en-US" smtClean="0"/>
              <a:t>‹#›</a:t>
            </a:fld>
            <a:endParaRPr lang="en-US"/>
          </a:p>
        </p:txBody>
      </p:sp>
    </p:spTree>
    <p:extLst>
      <p:ext uri="{BB962C8B-B14F-4D97-AF65-F5344CB8AC3E}">
        <p14:creationId xmlns:p14="http://schemas.microsoft.com/office/powerpoint/2010/main" val="31809151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AA8637-1A15-40D6-AD65-0943C44ED477}"/>
              </a:ext>
            </a:extLst>
          </p:cNvPr>
          <p:cNvSpPr>
            <a:spLocks noGrp="1"/>
          </p:cNvSpPr>
          <p:nvPr>
            <p:ph type="title" orient="vert"/>
          </p:nvPr>
        </p:nvSpPr>
        <p:spPr>
          <a:xfrm>
            <a:off x="8728075"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2D195C6-E79B-4E62-B952-BFB441845684}"/>
              </a:ext>
            </a:extLst>
          </p:cNvPr>
          <p:cNvSpPr>
            <a:spLocks noGrp="1"/>
          </p:cNvSpPr>
          <p:nvPr>
            <p:ph type="body" orient="vert" idx="1"/>
          </p:nvPr>
        </p:nvSpPr>
        <p:spPr>
          <a:xfrm>
            <a:off x="838200" y="365125"/>
            <a:ext cx="773747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9291ED-3664-43D2-BEE2-76D39EE9768A}"/>
              </a:ext>
            </a:extLst>
          </p:cNvPr>
          <p:cNvSpPr>
            <a:spLocks noGrp="1"/>
          </p:cNvSpPr>
          <p:nvPr>
            <p:ph type="dt" sz="half" idx="10"/>
          </p:nvPr>
        </p:nvSpPr>
        <p:spPr/>
        <p:txBody>
          <a:bodyPr/>
          <a:lstStyle/>
          <a:p>
            <a:fld id="{C02EDFBB-6CF0-449A-A0F8-E66DE274277F}" type="datetimeFigureOut">
              <a:rPr lang="en-US" smtClean="0"/>
              <a:t>2/25/2025</a:t>
            </a:fld>
            <a:endParaRPr lang="en-US"/>
          </a:p>
        </p:txBody>
      </p:sp>
      <p:sp>
        <p:nvSpPr>
          <p:cNvPr id="5" name="Footer Placeholder 4">
            <a:extLst>
              <a:ext uri="{FF2B5EF4-FFF2-40B4-BE49-F238E27FC236}">
                <a16:creationId xmlns:a16="http://schemas.microsoft.com/office/drawing/2014/main" id="{37731E11-0BA5-4947-A2BD-E38B4A10AE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203D8F-2CA0-4980-8B9F-1D49E8C6B00A}"/>
              </a:ext>
            </a:extLst>
          </p:cNvPr>
          <p:cNvSpPr>
            <a:spLocks noGrp="1"/>
          </p:cNvSpPr>
          <p:nvPr>
            <p:ph type="sldNum" sz="quarter" idx="12"/>
          </p:nvPr>
        </p:nvSpPr>
        <p:spPr/>
        <p:txBody>
          <a:bodyPr/>
          <a:lstStyle/>
          <a:p>
            <a:fld id="{1E564F2A-E058-4A2C-9FA6-215159D12436}" type="slidenum">
              <a:rPr lang="en-US" smtClean="0"/>
              <a:t>‹#›</a:t>
            </a:fld>
            <a:endParaRPr lang="en-US"/>
          </a:p>
        </p:txBody>
      </p:sp>
    </p:spTree>
    <p:extLst>
      <p:ext uri="{BB962C8B-B14F-4D97-AF65-F5344CB8AC3E}">
        <p14:creationId xmlns:p14="http://schemas.microsoft.com/office/powerpoint/2010/main" val="12593999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Only - blue">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3113713247"/>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pos="7364">
          <p15:clr>
            <a:srgbClr val="FBAE40"/>
          </p15:clr>
        </p15:guide>
        <p15:guide id="4" orient="horz" pos="551">
          <p15:clr>
            <a:srgbClr val="FBAE40"/>
          </p15:clr>
        </p15:guide>
        <p15:guide id="5" orient="horz" pos="3992">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Text - blue">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503999" y="1620000"/>
            <a:ext cx="11186477"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636523654"/>
      </p:ext>
    </p:extLst>
  </p:cSld>
  <p:clrMapOvr>
    <a:masterClrMapping/>
  </p:clrMapOvr>
  <p:extLst>
    <p:ext uri="{DCECCB84-F9BA-43D5-87BE-67443E8EF086}">
      <p15:sldGuideLst xmlns:p15="http://schemas.microsoft.com/office/powerpoint/2012/main">
        <p15:guide id="1" pos="316">
          <p15:clr>
            <a:srgbClr val="FBAE40"/>
          </p15:clr>
        </p15:guide>
        <p15:guide id="2" orient="horz" pos="3991">
          <p15:clr>
            <a:srgbClr val="FBAE40"/>
          </p15:clr>
        </p15:guide>
        <p15:guide id="3" pos="7364">
          <p15:clr>
            <a:srgbClr val="FBAE40"/>
          </p15:clr>
        </p15:guide>
        <p15:guide id="4" orient="horz" pos="318">
          <p15:clr>
            <a:srgbClr val="FBAE40"/>
          </p15:clr>
        </p15:guide>
        <p15:guide id="5" orient="horz" pos="552">
          <p15:clr>
            <a:srgbClr val="FBAE40"/>
          </p15:clr>
        </p15:guide>
        <p15:guide id="6" orient="horz" pos="102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ote - blue">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4000" y="1800000"/>
            <a:ext cx="11185200" cy="3285032"/>
          </a:xfrm>
        </p:spPr>
        <p:txBody>
          <a:bodyPr/>
          <a:lstStyle>
            <a:lvl1pPr marL="395921" indent="-395921">
              <a:lnSpc>
                <a:spcPct val="90000"/>
              </a:lnSpc>
              <a:spcBef>
                <a:spcPts val="600"/>
              </a:spcBef>
              <a:defRPr sz="5999" b="1"/>
            </a:lvl1pPr>
            <a:lvl2pPr marL="395921" indent="0">
              <a:buNone/>
              <a:defRPr sz="1600"/>
            </a:lvl2pPr>
          </a:lstStyle>
          <a:p>
            <a:pPr lvl="0"/>
            <a:r>
              <a:rPr lang="en-US" noProof="0" dirty="0"/>
              <a:t>“Quote goes here </a:t>
            </a:r>
            <a:br>
              <a:rPr lang="en-US" noProof="0" dirty="0"/>
            </a:br>
            <a:r>
              <a:rPr lang="en-US" noProof="0" dirty="0"/>
              <a:t>and here.”</a:t>
            </a:r>
          </a:p>
          <a:p>
            <a:pPr lvl="1"/>
            <a:r>
              <a:rPr lang="en-US" noProof="0" dirty="0"/>
              <a:t>Source</a:t>
            </a:r>
          </a:p>
        </p:txBody>
      </p:sp>
    </p:spTree>
    <p:extLst>
      <p:ext uri="{BB962C8B-B14F-4D97-AF65-F5344CB8AC3E}">
        <p14:creationId xmlns:p14="http://schemas.microsoft.com/office/powerpoint/2010/main" val="366177160"/>
      </p:ext>
    </p:extLst>
  </p:cSld>
  <p:clrMapOvr>
    <a:masterClrMapping/>
  </p:clrMapOvr>
  <p:extLst>
    <p:ext uri="{DCECCB84-F9BA-43D5-87BE-67443E8EF086}">
      <p15:sldGuideLst xmlns:p15="http://schemas.microsoft.com/office/powerpoint/2012/main">
        <p15:guide id="1" pos="317">
          <p15:clr>
            <a:srgbClr val="FBAE40"/>
          </p15:clr>
        </p15:guide>
        <p15:guide id="4" orient="horz" pos="1133">
          <p15:clr>
            <a:srgbClr val="FBAE40"/>
          </p15:clr>
        </p15:guide>
        <p15:guide id="5" orient="horz" pos="3204">
          <p15:clr>
            <a:srgbClr val="FBAE40"/>
          </p15:clr>
        </p15:guide>
        <p15:guide id="6" pos="7363">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over with Image or Illustration">
    <p:bg>
      <p:bgRef idx="1001">
        <a:schemeClr val="bg1"/>
      </p:bgRef>
    </p:bg>
    <p:spTree>
      <p:nvGrpSpPr>
        <p:cNvPr id="1" name=""/>
        <p:cNvGrpSpPr/>
        <p:nvPr/>
      </p:nvGrpSpPr>
      <p:grpSpPr>
        <a:xfrm>
          <a:off x="0" y="0"/>
          <a:ext cx="0" cy="0"/>
          <a:chOff x="0" y="0"/>
          <a:chExt cx="0" cy="0"/>
        </a:xfrm>
      </p:grpSpPr>
      <p:pic>
        <p:nvPicPr>
          <p:cNvPr id="6" name="SAP Logo" descr="SAP Logo" title="SAP Logo"/>
          <p:cNvPicPr>
            <a:picLocks noChangeAspect="1"/>
          </p:cNvPicPr>
          <p:nvPr userDrawn="1"/>
        </p:nvPicPr>
        <p:blipFill>
          <a:blip r:embed="rId2"/>
          <a:stretch>
            <a:fillRect/>
          </a:stretch>
        </p:blipFill>
        <p:spPr>
          <a:xfrm>
            <a:off x="9949255" y="6217668"/>
            <a:ext cx="1963635" cy="360000"/>
          </a:xfrm>
          <a:prstGeom prst="rect">
            <a:avLst/>
          </a:prstGeom>
        </p:spPr>
      </p:pic>
      <p:sp>
        <p:nvSpPr>
          <p:cNvPr id="13" name="Classification"/>
          <p:cNvSpPr txBox="1"/>
          <p:nvPr userDrawn="1"/>
        </p:nvSpPr>
        <p:spPr>
          <a:xfrm>
            <a:off x="288000" y="5769666"/>
            <a:ext cx="4204855" cy="138499"/>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dirty="0"/>
              <a:t>PUBLIC</a:t>
            </a:r>
          </a:p>
        </p:txBody>
      </p:sp>
      <p:sp>
        <p:nvSpPr>
          <p:cNvPr id="19" name="Speaker"/>
          <p:cNvSpPr>
            <a:spLocks noGrp="1"/>
          </p:cNvSpPr>
          <p:nvPr userDrawn="1">
            <p:ph type="subTitle" idx="1" hasCustomPrompt="1"/>
          </p:nvPr>
        </p:nvSpPr>
        <p:spPr bwMode="black">
          <a:xfrm>
            <a:off x="288000" y="5130489"/>
            <a:ext cx="10899174"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dirty="0"/>
              <a:t>Month 00, 2020</a:t>
            </a:r>
          </a:p>
        </p:txBody>
      </p:sp>
      <p:sp>
        <p:nvSpPr>
          <p:cNvPr id="3" name="Title"/>
          <p:cNvSpPr>
            <a:spLocks noGrp="1"/>
          </p:cNvSpPr>
          <p:nvPr>
            <p:ph type="title" hasCustomPrompt="1"/>
          </p:nvPr>
        </p:nvSpPr>
        <p:spPr>
          <a:xfrm>
            <a:off x="288000" y="4024430"/>
            <a:ext cx="10899174" cy="997196"/>
          </a:xfrm>
        </p:spPr>
        <p:txBody>
          <a:bodyPr vert="horz" wrap="square" lIns="0" tIns="0" rIns="0" bIns="0" rtlCol="0">
            <a:noAutofit/>
          </a:bodyPr>
          <a:lstStyle>
            <a:lvl1pPr>
              <a:lnSpc>
                <a:spcPct val="90000"/>
              </a:lnSpc>
              <a:defRPr lang="de-DE" sz="3600" dirty="0">
                <a:latin typeface="+mn-lt"/>
                <a:ea typeface="+mn-ea"/>
                <a:cs typeface="+mn-cs"/>
              </a:defRPr>
            </a:lvl1pPr>
          </a:lstStyle>
          <a:p>
            <a:pPr lvl="0"/>
            <a:r>
              <a:rPr lang="en-US" dirty="0"/>
              <a:t>Presentation Title </a:t>
            </a:r>
            <a:br>
              <a:rPr lang="en-US" dirty="0"/>
            </a:br>
            <a:r>
              <a:rPr lang="en-US" dirty="0"/>
              <a:t>Goes Here and Here.</a:t>
            </a:r>
          </a:p>
        </p:txBody>
      </p:sp>
      <p:sp>
        <p:nvSpPr>
          <p:cNvPr id="5" name="Title Image Placeholder" descr="Placeholder title image" title="Title image"/>
          <p:cNvSpPr>
            <a:spLocks noGrp="1"/>
          </p:cNvSpPr>
          <p:nvPr>
            <p:ph type="pic" sz="quarter" idx="12" hasCustomPrompt="1"/>
          </p:nvPr>
        </p:nvSpPr>
        <p:spPr bwMode="gray">
          <a:xfrm>
            <a:off x="1" y="0"/>
            <a:ext cx="12195174" cy="3430006"/>
          </a:xfrm>
          <a:noFill/>
        </p:spPr>
        <p:txBody>
          <a:bodyPr tIns="504000"/>
          <a:lstStyle>
            <a:lvl1pPr algn="ctr">
              <a:defRPr sz="1600">
                <a:solidFill>
                  <a:schemeClr val="tx1"/>
                </a:solidFill>
              </a:defRPr>
            </a:lvl1pPr>
          </a:lstStyle>
          <a:p>
            <a:r>
              <a:rPr lang="en-US" dirty="0"/>
              <a:t>Click to insert title image or illustration</a:t>
            </a:r>
          </a:p>
        </p:txBody>
      </p:sp>
      <p:pic>
        <p:nvPicPr>
          <p:cNvPr id="7" name="SAP Ariba Logo" descr="SAP Ariba Logo" title="SAP Ariba Logo">
            <a:extLst>
              <a:ext uri="{FF2B5EF4-FFF2-40B4-BE49-F238E27FC236}">
                <a16:creationId xmlns:a16="http://schemas.microsoft.com/office/drawing/2014/main" id="{2F96132E-1950-4623-8EF9-82744C3A379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8000" y="3646672"/>
            <a:ext cx="1108174" cy="216000"/>
          </a:xfrm>
          <a:prstGeom prst="rect">
            <a:avLst/>
          </a:prstGeom>
        </p:spPr>
      </p:pic>
    </p:spTree>
    <p:extLst>
      <p:ext uri="{BB962C8B-B14F-4D97-AF65-F5344CB8AC3E}">
        <p14:creationId xmlns:p14="http://schemas.microsoft.com/office/powerpoint/2010/main" val="328966921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7505">
          <p15:clr>
            <a:srgbClr val="FBAE40"/>
          </p15:clr>
        </p15:guide>
        <p15:guide id="2" orient="horz" pos="4144">
          <p15:clr>
            <a:srgbClr val="FBAE40"/>
          </p15:clr>
        </p15:guide>
        <p15:guide id="3" orient="horz" pos="2162">
          <p15:clr>
            <a:srgbClr val="FBAE40"/>
          </p15:clr>
        </p15:guide>
        <p15:guide id="4" pos="181">
          <p15:clr>
            <a:srgbClr val="FBAE40"/>
          </p15:clr>
        </p15:guide>
        <p15:guide id="5" orient="horz" pos="2534">
          <p15:clr>
            <a:srgbClr val="FBAE40"/>
          </p15:clr>
        </p15:guide>
        <p15:guide id="6" orient="horz" pos="3164">
          <p15:clr>
            <a:srgbClr val="FBAE40"/>
          </p15:clr>
        </p15:guide>
        <p15:guide id="7" orient="horz" pos="3232">
          <p15:clr>
            <a:srgbClr val="FBAE40"/>
          </p15:clr>
        </p15:guide>
        <p15:guide id="8" orient="horz" pos="350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Agenda items placeholder"/>
          <p:cNvSpPr>
            <a:spLocks noGrp="1"/>
          </p:cNvSpPr>
          <p:nvPr>
            <p:ph type="body" sz="quarter" idx="10" hasCustomPrompt="1"/>
          </p:nvPr>
        </p:nvSpPr>
        <p:spPr>
          <a:xfrm>
            <a:off x="504000" y="1620000"/>
            <a:ext cx="11185200" cy="4716000"/>
          </a:xfrm>
        </p:spPr>
        <p:txBody>
          <a:bodyPr>
            <a:normAutofit/>
          </a:bodyPr>
          <a:lstStyle>
            <a:lvl1pPr marL="0" marR="0" indent="0" algn="l" defTabSz="1088558" rtl="0" eaLnBrk="1" fontAlgn="auto" latinLnBrk="0" hangingPunct="1">
              <a:lnSpc>
                <a:spcPct val="100000"/>
              </a:lnSpc>
              <a:spcBef>
                <a:spcPts val="3000"/>
              </a:spcBef>
              <a:spcAft>
                <a:spcPts val="0"/>
              </a:spcAft>
              <a:buClr>
                <a:schemeClr val="accent1"/>
              </a:buClr>
              <a:buSzPct val="80000"/>
              <a:buFontTx/>
              <a:buNone/>
              <a:tabLst/>
              <a:defRPr sz="2000" b="0"/>
            </a:lvl1pPr>
            <a:lvl2pPr marL="179964" marR="0" indent="-179964" algn="l" defTabSz="1088558" rtl="0" eaLnBrk="1" fontAlgn="auto" latinLnBrk="0" hangingPunct="1">
              <a:lnSpc>
                <a:spcPct val="100000"/>
              </a:lnSpc>
              <a:spcBef>
                <a:spcPts val="600"/>
              </a:spcBef>
              <a:spcAft>
                <a:spcPts val="0"/>
              </a:spcAft>
              <a:buClr>
                <a:schemeClr val="accent1"/>
              </a:buClr>
              <a:buSzPct val="100000"/>
              <a:buFont typeface="Wingdings" panose="05000000000000000000" pitchFamily="2" charset="2"/>
              <a:buChar char="§"/>
              <a:tabLst/>
              <a:defRPr sz="1800"/>
            </a:lvl2pPr>
            <a:lvl3pPr marL="359928" marR="0" indent="-179352" algn="l" defTabSz="1088558" rtl="0" eaLnBrk="1" fontAlgn="auto" latinLnBrk="0" hangingPunct="1">
              <a:lnSpc>
                <a:spcPct val="100000"/>
              </a:lnSpc>
              <a:spcBef>
                <a:spcPts val="400"/>
              </a:spcBef>
              <a:spcAft>
                <a:spcPts val="0"/>
              </a:spcAft>
              <a:buClr>
                <a:schemeClr val="tx1"/>
              </a:buClr>
              <a:buSzPct val="100000"/>
              <a:buFont typeface="Arial" pitchFamily="34" charset="0"/>
              <a:buChar char="–"/>
              <a:tabLst/>
              <a:defRPr sz="1800" baseline="0"/>
            </a:lvl3pPr>
            <a:lvl4pPr marL="539892" marR="0" indent="-179964" algn="l" defTabSz="1088558" rtl="0" eaLnBrk="1" fontAlgn="auto" latinLnBrk="0" hangingPunct="1">
              <a:lnSpc>
                <a:spcPct val="100000"/>
              </a:lnSpc>
              <a:spcBef>
                <a:spcPts val="250"/>
              </a:spcBef>
              <a:spcAft>
                <a:spcPts val="0"/>
              </a:spcAft>
              <a:buClr>
                <a:schemeClr val="tx1"/>
              </a:buClr>
              <a:buSzPct val="100000"/>
              <a:buFont typeface="Courier New" pitchFamily="49" charset="0"/>
              <a:buChar char="o"/>
              <a:tabLst/>
              <a:defRPr sz="1600"/>
            </a:lvl4pPr>
            <a:lvl5pPr>
              <a:buClr>
                <a:schemeClr val="accent2"/>
              </a:buClr>
              <a:buFont typeface="Arial" pitchFamily="34" charset="0"/>
              <a:buChar char="–"/>
              <a:defRPr/>
            </a:lvl5pPr>
          </a:lstStyle>
          <a:p>
            <a:pPr lvl="0"/>
            <a:r>
              <a:rPr lang="en-US" dirty="0"/>
              <a:t>Agenda Item/Divider Headline</a:t>
            </a:r>
          </a:p>
          <a:p>
            <a:pPr lvl="1"/>
            <a:r>
              <a:rPr lang="en-US" dirty="0"/>
              <a:t>Details</a:t>
            </a:r>
          </a:p>
        </p:txBody>
      </p:sp>
      <p:sp>
        <p:nvSpPr>
          <p:cNvPr id="3" name="Agenda title"/>
          <p:cNvSpPr>
            <a:spLocks noGrp="1"/>
          </p:cNvSpPr>
          <p:nvPr>
            <p:ph type="title" hasCustomPrompt="1"/>
          </p:nvPr>
        </p:nvSpPr>
        <p:spPr/>
        <p:txBody>
          <a:bodyPr/>
          <a:lstStyle>
            <a:lvl1pPr>
              <a:defRPr/>
            </a:lvl1pPr>
          </a:lstStyle>
          <a:p>
            <a:r>
              <a:rPr lang="en-US" dirty="0"/>
              <a:t>Agenda</a:t>
            </a:r>
          </a:p>
        </p:txBody>
      </p:sp>
    </p:spTree>
    <p:extLst>
      <p:ext uri="{BB962C8B-B14F-4D97-AF65-F5344CB8AC3E}">
        <p14:creationId xmlns:p14="http://schemas.microsoft.com/office/powerpoint/2010/main" val="1859360619"/>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1020" userDrawn="1">
          <p15:clr>
            <a:srgbClr val="FBAE40"/>
          </p15:clr>
        </p15:guide>
        <p15:guide id="3" pos="7364" userDrawn="1">
          <p15:clr>
            <a:srgbClr val="FBAE40"/>
          </p15:clr>
        </p15:guide>
        <p15:guide id="4" orient="horz" pos="316" userDrawn="1">
          <p15:clr>
            <a:srgbClr val="FBAE40"/>
          </p15:clr>
        </p15:guide>
        <p15:guide id="5" orient="horz" pos="551" userDrawn="1">
          <p15:clr>
            <a:srgbClr val="FBAE40"/>
          </p15:clr>
        </p15:guide>
        <p15:guide id="6" orient="horz" pos="3992"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over without Image">
    <p:bg>
      <p:bgRef idx="1001">
        <a:schemeClr val="bg1"/>
      </p:bgRef>
    </p:bg>
    <p:spTree>
      <p:nvGrpSpPr>
        <p:cNvPr id="1" name=""/>
        <p:cNvGrpSpPr/>
        <p:nvPr/>
      </p:nvGrpSpPr>
      <p:grpSpPr>
        <a:xfrm>
          <a:off x="0" y="0"/>
          <a:ext cx="0" cy="0"/>
          <a:chOff x="0" y="0"/>
          <a:chExt cx="0" cy="0"/>
        </a:xfrm>
      </p:grpSpPr>
      <p:sp>
        <p:nvSpPr>
          <p:cNvPr id="24" name="Classification"/>
          <p:cNvSpPr txBox="1"/>
          <p:nvPr userDrawn="1"/>
        </p:nvSpPr>
        <p:spPr>
          <a:xfrm>
            <a:off x="288000" y="5093865"/>
            <a:ext cx="4204855"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dirty="0"/>
              <a:t>PUBLIC</a:t>
            </a:r>
          </a:p>
        </p:txBody>
      </p:sp>
      <p:sp>
        <p:nvSpPr>
          <p:cNvPr id="6" name="Speaker"/>
          <p:cNvSpPr>
            <a:spLocks noGrp="1"/>
          </p:cNvSpPr>
          <p:nvPr userDrawn="1">
            <p:ph type="subTitle" idx="1" hasCustomPrompt="1"/>
          </p:nvPr>
        </p:nvSpPr>
        <p:spPr bwMode="black">
          <a:xfrm>
            <a:off x="287999" y="4268503"/>
            <a:ext cx="10900800"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dirty="0"/>
              <a:t>Month 00, 2020</a:t>
            </a:r>
          </a:p>
        </p:txBody>
      </p:sp>
      <p:sp>
        <p:nvSpPr>
          <p:cNvPr id="4" name="Title 3"/>
          <p:cNvSpPr>
            <a:spLocks noGrp="1"/>
          </p:cNvSpPr>
          <p:nvPr>
            <p:ph type="title" hasCustomPrompt="1"/>
          </p:nvPr>
        </p:nvSpPr>
        <p:spPr>
          <a:xfrm>
            <a:off x="288000" y="2706317"/>
            <a:ext cx="10900800" cy="997196"/>
          </a:xfrm>
        </p:spPr>
        <p:txBody>
          <a:bodyPr>
            <a:noAutofit/>
          </a:bodyPr>
          <a:lstStyle>
            <a:lvl1pPr>
              <a:lnSpc>
                <a:spcPct val="90000"/>
              </a:lnSpc>
              <a:defRPr sz="3600"/>
            </a:lvl1pPr>
          </a:lstStyle>
          <a:p>
            <a:pPr fontAlgn="base">
              <a:spcBef>
                <a:spcPct val="50000"/>
              </a:spcBef>
              <a:spcAft>
                <a:spcPct val="0"/>
              </a:spcAft>
              <a:buClr>
                <a:srgbClr val="F0AB00"/>
              </a:buClr>
              <a:buSzPct val="80000"/>
            </a:pPr>
            <a:r>
              <a:rPr lang="en-US" sz="3600" dirty="0"/>
              <a:t>Presentation Title </a:t>
            </a:r>
            <a:br>
              <a:rPr lang="en-US" sz="3600" dirty="0"/>
            </a:br>
            <a:r>
              <a:rPr lang="en-US" sz="3600" dirty="0"/>
              <a:t>Goes Here and Here.</a:t>
            </a:r>
            <a:endParaRPr lang="de-DE" sz="3600" kern="0" dirty="0" err="1">
              <a:ea typeface="Arial Unicode MS" pitchFamily="34" charset="-128"/>
              <a:cs typeface="Arial Unicode MS" pitchFamily="34" charset="-128"/>
            </a:endParaRPr>
          </a:p>
        </p:txBody>
      </p:sp>
      <p:pic>
        <p:nvPicPr>
          <p:cNvPr id="10" name="SAP Logo" descr="SAP Logo" title="SAP Logo">
            <a:extLst>
              <a:ext uri="{FF2B5EF4-FFF2-40B4-BE49-F238E27FC236}">
                <a16:creationId xmlns:a16="http://schemas.microsoft.com/office/drawing/2014/main" id="{251CD224-43D4-4D54-87EA-DD5933D21141}"/>
              </a:ext>
            </a:extLst>
          </p:cNvPr>
          <p:cNvPicPr>
            <a:picLocks noChangeAspect="1"/>
          </p:cNvPicPr>
          <p:nvPr userDrawn="1"/>
        </p:nvPicPr>
        <p:blipFill>
          <a:blip r:embed="rId2"/>
          <a:stretch>
            <a:fillRect/>
          </a:stretch>
        </p:blipFill>
        <p:spPr>
          <a:xfrm>
            <a:off x="9949255" y="6217668"/>
            <a:ext cx="1963635" cy="360000"/>
          </a:xfrm>
          <a:prstGeom prst="rect">
            <a:avLst/>
          </a:prstGeom>
        </p:spPr>
      </p:pic>
      <p:pic>
        <p:nvPicPr>
          <p:cNvPr id="7" name="SAP Ariba Logo" descr="SAP Ariba Logo" title="SAP Ariba Logo">
            <a:extLst>
              <a:ext uri="{FF2B5EF4-FFF2-40B4-BE49-F238E27FC236}">
                <a16:creationId xmlns:a16="http://schemas.microsoft.com/office/drawing/2014/main" id="{686A7A9B-76A8-4C7F-8BCE-92349C51A38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8000" y="1880235"/>
            <a:ext cx="1108174" cy="216000"/>
          </a:xfrm>
          <a:prstGeom prst="rect">
            <a:avLst/>
          </a:prstGeom>
        </p:spPr>
      </p:pic>
    </p:spTree>
    <p:extLst>
      <p:ext uri="{BB962C8B-B14F-4D97-AF65-F5344CB8AC3E}">
        <p14:creationId xmlns:p14="http://schemas.microsoft.com/office/powerpoint/2010/main" val="72822390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81">
          <p15:clr>
            <a:srgbClr val="FBAE40"/>
          </p15:clr>
        </p15:guide>
        <p15:guide id="2" orient="horz" pos="1704">
          <p15:clr>
            <a:srgbClr val="FBAE40"/>
          </p15:clr>
        </p15:guide>
        <p15:guide id="3" orient="horz" pos="2688">
          <p15:clr>
            <a:srgbClr val="FBAE40"/>
          </p15:clr>
        </p15:guide>
        <p15:guide id="4" orient="horz" pos="2334">
          <p15:clr>
            <a:srgbClr val="FBAE40"/>
          </p15:clr>
        </p15:guide>
        <p15:guide id="5" orient="horz" pos="2960">
          <p15:clr>
            <a:srgbClr val="FBAE40"/>
          </p15:clr>
        </p15:guide>
        <p15:guide id="7" orient="horz" pos="4144">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Cover with Pictogram">
    <p:bg>
      <p:bgRef idx="1001">
        <a:schemeClr val="bg1"/>
      </p:bgRef>
    </p:bg>
    <p:spTree>
      <p:nvGrpSpPr>
        <p:cNvPr id="1" name=""/>
        <p:cNvGrpSpPr/>
        <p:nvPr/>
      </p:nvGrpSpPr>
      <p:grpSpPr>
        <a:xfrm>
          <a:off x="0" y="0"/>
          <a:ext cx="0" cy="0"/>
          <a:chOff x="0" y="0"/>
          <a:chExt cx="0" cy="0"/>
        </a:xfrm>
      </p:grpSpPr>
      <p:sp>
        <p:nvSpPr>
          <p:cNvPr id="7" name="Pictogram Placeholder"/>
          <p:cNvSpPr>
            <a:spLocks noGrp="1"/>
          </p:cNvSpPr>
          <p:nvPr>
            <p:ph type="pic" sz="quarter" idx="16"/>
          </p:nvPr>
        </p:nvSpPr>
        <p:spPr>
          <a:xfrm>
            <a:off x="6954855" y="963000"/>
            <a:ext cx="4932000" cy="4932000"/>
          </a:xfrm>
        </p:spPr>
        <p:txBody>
          <a:bodyPr/>
          <a:lstStyle/>
          <a:p>
            <a:r>
              <a:rPr lang="en-US"/>
              <a:t>Click icon to add picture</a:t>
            </a:r>
            <a:endParaRPr lang="de-DE" dirty="0"/>
          </a:p>
        </p:txBody>
      </p:sp>
      <p:sp>
        <p:nvSpPr>
          <p:cNvPr id="24" name="Classification"/>
          <p:cNvSpPr txBox="1"/>
          <p:nvPr userDrawn="1"/>
        </p:nvSpPr>
        <p:spPr>
          <a:xfrm>
            <a:off x="288000" y="5093865"/>
            <a:ext cx="4204855"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dirty="0"/>
              <a:t>PUBLIC</a:t>
            </a:r>
          </a:p>
        </p:txBody>
      </p:sp>
      <p:sp>
        <p:nvSpPr>
          <p:cNvPr id="6" name="Speaker"/>
          <p:cNvSpPr>
            <a:spLocks noGrp="1"/>
          </p:cNvSpPr>
          <p:nvPr userDrawn="1">
            <p:ph type="subTitle" idx="1" hasCustomPrompt="1"/>
          </p:nvPr>
        </p:nvSpPr>
        <p:spPr bwMode="black">
          <a:xfrm>
            <a:off x="288001" y="4268503"/>
            <a:ext cx="6373430"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dirty="0"/>
              <a:t>Month 00, 2020</a:t>
            </a:r>
          </a:p>
        </p:txBody>
      </p:sp>
      <p:sp>
        <p:nvSpPr>
          <p:cNvPr id="8" name="Title 4"/>
          <p:cNvSpPr>
            <a:spLocks noGrp="1"/>
          </p:cNvSpPr>
          <p:nvPr>
            <p:ph type="title" hasCustomPrompt="1"/>
          </p:nvPr>
        </p:nvSpPr>
        <p:spPr>
          <a:xfrm>
            <a:off x="288001" y="2706317"/>
            <a:ext cx="6372000" cy="997196"/>
          </a:xfrm>
        </p:spPr>
        <p:txBody>
          <a:bodyPr>
            <a:noAutofit/>
          </a:bodyPr>
          <a:lstStyle>
            <a:lvl1pPr>
              <a:lnSpc>
                <a:spcPct val="90000"/>
              </a:lnSpc>
              <a:defRPr sz="3600"/>
            </a:lvl1pPr>
          </a:lstStyle>
          <a:p>
            <a:pPr fontAlgn="base">
              <a:spcBef>
                <a:spcPct val="50000"/>
              </a:spcBef>
              <a:spcAft>
                <a:spcPct val="0"/>
              </a:spcAft>
              <a:buClr>
                <a:srgbClr val="F0AB00"/>
              </a:buClr>
              <a:buSzPct val="80000"/>
            </a:pPr>
            <a:r>
              <a:rPr lang="en-US" sz="3600" dirty="0"/>
              <a:t>Presentation Title </a:t>
            </a:r>
            <a:br>
              <a:rPr lang="en-US" sz="3600" dirty="0"/>
            </a:br>
            <a:r>
              <a:rPr lang="en-US" sz="3600" dirty="0"/>
              <a:t>Goes Here and Here.</a:t>
            </a:r>
            <a:endParaRPr lang="de-DE" sz="3600" kern="0" dirty="0" err="1">
              <a:ea typeface="Arial Unicode MS" pitchFamily="34" charset="-128"/>
              <a:cs typeface="Arial Unicode MS" pitchFamily="34" charset="-128"/>
            </a:endParaRPr>
          </a:p>
        </p:txBody>
      </p:sp>
      <p:pic>
        <p:nvPicPr>
          <p:cNvPr id="9" name="SAP Logo" descr="SAP Logo" title="SAP Logo">
            <a:extLst>
              <a:ext uri="{FF2B5EF4-FFF2-40B4-BE49-F238E27FC236}">
                <a16:creationId xmlns:a16="http://schemas.microsoft.com/office/drawing/2014/main" id="{6E13D478-79B9-4DF0-A964-50C2206E25E8}"/>
              </a:ext>
            </a:extLst>
          </p:cNvPr>
          <p:cNvPicPr>
            <a:picLocks noChangeAspect="1"/>
          </p:cNvPicPr>
          <p:nvPr userDrawn="1"/>
        </p:nvPicPr>
        <p:blipFill>
          <a:blip r:embed="rId2"/>
          <a:stretch>
            <a:fillRect/>
          </a:stretch>
        </p:blipFill>
        <p:spPr>
          <a:xfrm>
            <a:off x="9949255" y="6217668"/>
            <a:ext cx="1963635" cy="360000"/>
          </a:xfrm>
          <a:prstGeom prst="rect">
            <a:avLst/>
          </a:prstGeom>
        </p:spPr>
      </p:pic>
      <p:pic>
        <p:nvPicPr>
          <p:cNvPr id="10" name="SAP Ariba Logo" descr="SAP Ariba Logo" title="SAP Ariba Logo">
            <a:extLst>
              <a:ext uri="{FF2B5EF4-FFF2-40B4-BE49-F238E27FC236}">
                <a16:creationId xmlns:a16="http://schemas.microsoft.com/office/drawing/2014/main" id="{24C63741-565D-441D-A8D6-2CBDFED260B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8000" y="1880235"/>
            <a:ext cx="1108174" cy="216000"/>
          </a:xfrm>
          <a:prstGeom prst="rect">
            <a:avLst/>
          </a:prstGeom>
        </p:spPr>
      </p:pic>
    </p:spTree>
    <p:extLst>
      <p:ext uri="{BB962C8B-B14F-4D97-AF65-F5344CB8AC3E}">
        <p14:creationId xmlns:p14="http://schemas.microsoft.com/office/powerpoint/2010/main" val="334695029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81">
          <p15:clr>
            <a:srgbClr val="FBAE40"/>
          </p15:clr>
        </p15:guide>
        <p15:guide id="2" orient="horz" pos="1704">
          <p15:clr>
            <a:srgbClr val="FBAE40"/>
          </p15:clr>
        </p15:guide>
        <p15:guide id="3" pos="4196">
          <p15:clr>
            <a:srgbClr val="FBAE40"/>
          </p15:clr>
        </p15:guide>
        <p15:guide id="4" orient="horz" pos="2688">
          <p15:clr>
            <a:srgbClr val="FBAE40"/>
          </p15:clr>
        </p15:guide>
        <p15:guide id="5" orient="horz" pos="2335">
          <p15:clr>
            <a:srgbClr val="FBAE40"/>
          </p15:clr>
        </p15:guide>
        <p15:guide id="6" orient="horz" pos="2960">
          <p15:clr>
            <a:srgbClr val="FBAE40"/>
          </p15:clr>
        </p15:guide>
        <p15:guide id="7" orient="horz" pos="4144">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Agenda items placeholder"/>
          <p:cNvSpPr>
            <a:spLocks noGrp="1"/>
          </p:cNvSpPr>
          <p:nvPr>
            <p:ph type="body" sz="quarter" idx="10" hasCustomPrompt="1"/>
          </p:nvPr>
        </p:nvSpPr>
        <p:spPr>
          <a:xfrm>
            <a:off x="504000" y="1620000"/>
            <a:ext cx="11185200" cy="4716000"/>
          </a:xfrm>
        </p:spPr>
        <p:txBody>
          <a:bodyPr>
            <a:normAutofit/>
          </a:bodyPr>
          <a:lstStyle>
            <a:lvl1pPr marL="0" marR="0" indent="0" algn="l" defTabSz="1088558" rtl="0" eaLnBrk="1" fontAlgn="auto" latinLnBrk="0" hangingPunct="1">
              <a:lnSpc>
                <a:spcPct val="100000"/>
              </a:lnSpc>
              <a:spcBef>
                <a:spcPts val="3000"/>
              </a:spcBef>
              <a:spcAft>
                <a:spcPts val="0"/>
              </a:spcAft>
              <a:buClr>
                <a:schemeClr val="accent1"/>
              </a:buClr>
              <a:buSzPct val="80000"/>
              <a:buFontTx/>
              <a:buNone/>
              <a:tabLst/>
              <a:defRPr sz="2000" b="0"/>
            </a:lvl1pPr>
            <a:lvl2pPr marL="179964" marR="0" indent="-179964" algn="l" defTabSz="1088558" rtl="0" eaLnBrk="1" fontAlgn="auto" latinLnBrk="0" hangingPunct="1">
              <a:lnSpc>
                <a:spcPct val="100000"/>
              </a:lnSpc>
              <a:spcBef>
                <a:spcPts val="600"/>
              </a:spcBef>
              <a:spcAft>
                <a:spcPts val="0"/>
              </a:spcAft>
              <a:buClr>
                <a:schemeClr val="accent1"/>
              </a:buClr>
              <a:buSzPct val="100000"/>
              <a:buFont typeface="Wingdings" panose="05000000000000000000" pitchFamily="2" charset="2"/>
              <a:buChar char="§"/>
              <a:tabLst/>
              <a:defRPr sz="1800"/>
            </a:lvl2pPr>
            <a:lvl3pPr marL="359928" marR="0" indent="-179352" algn="l" defTabSz="1088558" rtl="0" eaLnBrk="1" fontAlgn="auto" latinLnBrk="0" hangingPunct="1">
              <a:lnSpc>
                <a:spcPct val="100000"/>
              </a:lnSpc>
              <a:spcBef>
                <a:spcPts val="400"/>
              </a:spcBef>
              <a:spcAft>
                <a:spcPts val="0"/>
              </a:spcAft>
              <a:buClr>
                <a:schemeClr val="tx1"/>
              </a:buClr>
              <a:buSzPct val="100000"/>
              <a:buFont typeface="Arial" pitchFamily="34" charset="0"/>
              <a:buChar char="–"/>
              <a:tabLst/>
              <a:defRPr sz="1800" baseline="0"/>
            </a:lvl3pPr>
            <a:lvl4pPr marL="539892" marR="0" indent="-179964" algn="l" defTabSz="1088558" rtl="0" eaLnBrk="1" fontAlgn="auto" latinLnBrk="0" hangingPunct="1">
              <a:lnSpc>
                <a:spcPct val="100000"/>
              </a:lnSpc>
              <a:spcBef>
                <a:spcPts val="250"/>
              </a:spcBef>
              <a:spcAft>
                <a:spcPts val="0"/>
              </a:spcAft>
              <a:buClr>
                <a:schemeClr val="tx1"/>
              </a:buClr>
              <a:buSzPct val="100000"/>
              <a:buFont typeface="Courier New" pitchFamily="49" charset="0"/>
              <a:buChar char="o"/>
              <a:tabLst/>
              <a:defRPr sz="1600"/>
            </a:lvl4pPr>
            <a:lvl5pPr>
              <a:buClr>
                <a:schemeClr val="accent2"/>
              </a:buClr>
              <a:buFont typeface="Arial" pitchFamily="34" charset="0"/>
              <a:buChar char="–"/>
              <a:defRPr/>
            </a:lvl5pPr>
          </a:lstStyle>
          <a:p>
            <a:pPr lvl="0"/>
            <a:r>
              <a:rPr lang="en-US" dirty="0"/>
              <a:t>Agenda Item/Divider Headline</a:t>
            </a:r>
          </a:p>
          <a:p>
            <a:pPr lvl="1"/>
            <a:r>
              <a:rPr lang="en-US" dirty="0"/>
              <a:t>Details</a:t>
            </a:r>
          </a:p>
        </p:txBody>
      </p:sp>
      <p:sp>
        <p:nvSpPr>
          <p:cNvPr id="3" name="Agenda title"/>
          <p:cNvSpPr>
            <a:spLocks noGrp="1"/>
          </p:cNvSpPr>
          <p:nvPr>
            <p:ph type="title" hasCustomPrompt="1"/>
          </p:nvPr>
        </p:nvSpPr>
        <p:spPr/>
        <p:txBody>
          <a:bodyPr/>
          <a:lstStyle>
            <a:lvl1pPr>
              <a:defRPr/>
            </a:lvl1pPr>
          </a:lstStyle>
          <a:p>
            <a:r>
              <a:rPr lang="en-US" dirty="0"/>
              <a:t>Agenda</a:t>
            </a:r>
          </a:p>
        </p:txBody>
      </p:sp>
    </p:spTree>
    <p:extLst>
      <p:ext uri="{BB962C8B-B14F-4D97-AF65-F5344CB8AC3E}">
        <p14:creationId xmlns:p14="http://schemas.microsoft.com/office/powerpoint/2010/main" val="256529420"/>
      </p:ext>
    </p:extLst>
  </p:cSld>
  <p:clrMapOvr>
    <a:masterClrMapping/>
  </p:clrMapOvr>
  <p:extLst>
    <p:ext uri="{DCECCB84-F9BA-43D5-87BE-67443E8EF086}">
      <p15:sldGuideLst xmlns:p15="http://schemas.microsoft.com/office/powerpoint/2012/main">
        <p15:guide id="1" pos="317">
          <p15:clr>
            <a:srgbClr val="FBAE40"/>
          </p15:clr>
        </p15:guide>
        <p15:guide id="2" orient="horz" pos="1020">
          <p15:clr>
            <a:srgbClr val="FBAE40"/>
          </p15:clr>
        </p15:guide>
        <p15:guide id="3" pos="7364">
          <p15:clr>
            <a:srgbClr val="FBAE40"/>
          </p15:clr>
        </p15:guide>
        <p15:guide id="4" orient="horz" pos="316">
          <p15:clr>
            <a:srgbClr val="FBAE40"/>
          </p15:clr>
        </p15:guide>
        <p15:guide id="5" orient="horz" pos="551">
          <p15:clr>
            <a:srgbClr val="FBAE40"/>
          </p15:clr>
        </p15:guide>
        <p15:guide id="6" orient="horz" pos="3992">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ivider Page">
    <p:bg>
      <p:bgRef idx="1001">
        <a:schemeClr val="bg1"/>
      </p:bgRef>
    </p:bg>
    <p:spTree>
      <p:nvGrpSpPr>
        <p:cNvPr id="1" name=""/>
        <p:cNvGrpSpPr/>
        <p:nvPr/>
      </p:nvGrpSpPr>
      <p:grpSpPr>
        <a:xfrm>
          <a:off x="0" y="0"/>
          <a:ext cx="0" cy="0"/>
          <a:chOff x="0" y="0"/>
          <a:chExt cx="0" cy="0"/>
        </a:xfrm>
      </p:grpSpPr>
      <p:sp>
        <p:nvSpPr>
          <p:cNvPr id="2" name="Divider text"/>
          <p:cNvSpPr>
            <a:spLocks noGrp="1"/>
          </p:cNvSpPr>
          <p:nvPr>
            <p:ph type="ctrTitle" hasCustomPrompt="1"/>
          </p:nvPr>
        </p:nvSpPr>
        <p:spPr bwMode="black">
          <a:xfrm>
            <a:off x="504000" y="3090446"/>
            <a:ext cx="11185200" cy="677108"/>
          </a:xfrm>
        </p:spPr>
        <p:txBody>
          <a:bodyPr anchor="ctr" anchorCtr="0">
            <a:noAutofit/>
          </a:bodyPr>
          <a:lstStyle>
            <a:lvl1pPr>
              <a:defRPr sz="4400">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2241847621"/>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317">
          <p15:clr>
            <a:srgbClr val="FBAE40"/>
          </p15:clr>
        </p15:guide>
        <p15:guide id="2" orient="horz" pos="2160">
          <p15:clr>
            <a:srgbClr val="FBAE40"/>
          </p15:clr>
        </p15:guide>
        <p15:guide id="3" pos="7364">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ivider Page with Image">
    <p:bg>
      <p:bgRef idx="1001">
        <a:schemeClr val="bg1"/>
      </p:bgRef>
    </p:bg>
    <p:spTree>
      <p:nvGrpSpPr>
        <p:cNvPr id="1" name=""/>
        <p:cNvGrpSpPr/>
        <p:nvPr/>
      </p:nvGrpSpPr>
      <p:grpSpPr>
        <a:xfrm>
          <a:off x="0" y="0"/>
          <a:ext cx="0" cy="0"/>
          <a:chOff x="0" y="0"/>
          <a:chExt cx="0" cy="0"/>
        </a:xfrm>
      </p:grpSpPr>
      <p:sp>
        <p:nvSpPr>
          <p:cNvPr id="4" name="Divider image placeholder"/>
          <p:cNvSpPr>
            <a:spLocks noGrp="1"/>
          </p:cNvSpPr>
          <p:nvPr>
            <p:ph type="pic" sz="quarter" idx="12" hasCustomPrompt="1"/>
          </p:nvPr>
        </p:nvSpPr>
        <p:spPr bwMode="gray">
          <a:xfrm>
            <a:off x="1" y="3427200"/>
            <a:ext cx="12195175" cy="3430800"/>
          </a:xfrm>
          <a:noFill/>
        </p:spPr>
        <p:txBody>
          <a:bodyPr tIns="324000"/>
          <a:lstStyle>
            <a:lvl1pPr marL="0" marR="0" indent="0" algn="ctr" defTabSz="1088558" rtl="0" eaLnBrk="1" fontAlgn="auto" latinLnBrk="0" hangingPunct="1">
              <a:lnSpc>
                <a:spcPct val="100000"/>
              </a:lnSpc>
              <a:spcBef>
                <a:spcPts val="1200"/>
              </a:spcBef>
              <a:spcAft>
                <a:spcPts val="0"/>
              </a:spcAft>
              <a:buClr>
                <a:schemeClr val="accent1"/>
              </a:buClr>
              <a:buSzPct val="80000"/>
              <a:buFontTx/>
              <a:buNone/>
              <a:tabLst/>
              <a:defRPr sz="1600">
                <a:solidFill>
                  <a:schemeClr val="tx1"/>
                </a:solidFill>
              </a:defRPr>
            </a:lvl1pPr>
          </a:lstStyle>
          <a:p>
            <a:pPr marL="0" marR="0" lvl="0" indent="0" algn="ctr" defTabSz="1088558" rtl="0" eaLnBrk="1" fontAlgn="auto" latinLnBrk="0" hangingPunct="1">
              <a:lnSpc>
                <a:spcPct val="100000"/>
              </a:lnSpc>
              <a:spcBef>
                <a:spcPts val="1200"/>
              </a:spcBef>
              <a:spcAft>
                <a:spcPts val="0"/>
              </a:spcAft>
              <a:buClr>
                <a:schemeClr val="accent1"/>
              </a:buClr>
              <a:buSzPct val="80000"/>
              <a:buFontTx/>
              <a:buNone/>
              <a:tabLst/>
              <a:defRPr/>
            </a:pPr>
            <a:r>
              <a:rPr lang="en-US" dirty="0"/>
              <a:t>Placeholder for image and illustration</a:t>
            </a:r>
          </a:p>
        </p:txBody>
      </p:sp>
      <p:sp>
        <p:nvSpPr>
          <p:cNvPr id="2" name="Divider text"/>
          <p:cNvSpPr>
            <a:spLocks noGrp="1"/>
          </p:cNvSpPr>
          <p:nvPr>
            <p:ph type="ctrTitle" hasCustomPrompt="1"/>
          </p:nvPr>
        </p:nvSpPr>
        <p:spPr bwMode="black">
          <a:xfrm>
            <a:off x="504000" y="1375046"/>
            <a:ext cx="11185200" cy="677108"/>
          </a:xfrm>
        </p:spPr>
        <p:txBody>
          <a:bodyPr anchor="t" anchorCtr="0">
            <a:noAutofit/>
          </a:bodyPr>
          <a:lstStyle>
            <a:lvl1pPr>
              <a:defRPr sz="4400">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1878978612"/>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7364">
          <p15:clr>
            <a:srgbClr val="FBAE40"/>
          </p15:clr>
        </p15:guide>
        <p15:guide id="3" pos="317">
          <p15:clr>
            <a:srgbClr val="FBAE40"/>
          </p15:clr>
        </p15:guide>
        <p15:guide id="4" orient="horz" pos="865">
          <p15:clr>
            <a:srgbClr val="FBAE40"/>
          </p15:clr>
        </p15:guide>
        <p15:guide id="5" orient="horz" pos="1294">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209058452"/>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pos="7364">
          <p15:clr>
            <a:srgbClr val="FBAE40"/>
          </p15:clr>
        </p15:guide>
        <p15:guide id="4" orient="horz" pos="551">
          <p15:clr>
            <a:srgbClr val="FBAE40"/>
          </p15:clr>
        </p15:guide>
        <p15:guide id="5" orient="horz" pos="3992">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503999" y="1620000"/>
            <a:ext cx="11186477"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321160602"/>
      </p:ext>
    </p:extLst>
  </p:cSld>
  <p:clrMapOvr>
    <a:masterClrMapping/>
  </p:clrMapOvr>
  <p:extLst>
    <p:ext uri="{DCECCB84-F9BA-43D5-87BE-67443E8EF086}">
      <p15:sldGuideLst xmlns:p15="http://schemas.microsoft.com/office/powerpoint/2012/main">
        <p15:guide id="1" pos="316">
          <p15:clr>
            <a:srgbClr val="FBAE40"/>
          </p15:clr>
        </p15:guide>
        <p15:guide id="2" orient="horz" pos="3991">
          <p15:clr>
            <a:srgbClr val="FBAE40"/>
          </p15:clr>
        </p15:guide>
        <p15:guide id="3" pos="7364">
          <p15:clr>
            <a:srgbClr val="FBAE40"/>
          </p15:clr>
        </p15:guide>
        <p15:guide id="4" orient="horz" pos="318">
          <p15:clr>
            <a:srgbClr val="FBAE40"/>
          </p15:clr>
        </p15:guide>
        <p15:guide id="5" orient="horz" pos="552">
          <p15:clr>
            <a:srgbClr val="FBAE40"/>
          </p15:clr>
        </p15:guide>
        <p15:guide id="6" orient="horz" pos="102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5" name="Text placeholder - column 2"/>
          <p:cNvSpPr>
            <a:spLocks noGrp="1"/>
          </p:cNvSpPr>
          <p:nvPr>
            <p:ph type="body" sz="quarter" idx="11" hasCustomPrompt="1"/>
          </p:nvPr>
        </p:nvSpPr>
        <p:spPr>
          <a:xfrm>
            <a:off x="6362477" y="1620000"/>
            <a:ext cx="5328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 column 1"/>
          <p:cNvSpPr>
            <a:spLocks noGrp="1"/>
          </p:cNvSpPr>
          <p:nvPr>
            <p:ph type="body" sz="quarter" idx="10" hasCustomPrompt="1"/>
          </p:nvPr>
        </p:nvSpPr>
        <p:spPr>
          <a:xfrm>
            <a:off x="504000" y="1620000"/>
            <a:ext cx="5328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3132515743"/>
      </p:ext>
    </p:extLst>
  </p:cSld>
  <p:clrMapOvr>
    <a:masterClrMapping/>
  </p:clrMapOvr>
  <p:extLst>
    <p:ext uri="{DCECCB84-F9BA-43D5-87BE-67443E8EF086}">
      <p15:sldGuideLst xmlns:p15="http://schemas.microsoft.com/office/powerpoint/2012/main">
        <p15:guide id="1" pos="317">
          <p15:clr>
            <a:srgbClr val="FBAE40"/>
          </p15:clr>
        </p15:guide>
        <p15:guide id="2" orient="horz" pos="3991">
          <p15:clr>
            <a:srgbClr val="FBAE40"/>
          </p15:clr>
        </p15:guide>
        <p15:guide id="3" pos="7364">
          <p15:clr>
            <a:srgbClr val="FBAE40"/>
          </p15:clr>
        </p15:guide>
        <p15:guide id="4" pos="3674">
          <p15:clr>
            <a:srgbClr val="FBAE40"/>
          </p15:clr>
        </p15:guide>
        <p15:guide id="5" pos="4007">
          <p15:clr>
            <a:srgbClr val="FBAE40"/>
          </p15:clr>
        </p15:guide>
        <p15:guide id="6" orient="horz" pos="317">
          <p15:clr>
            <a:srgbClr val="FBAE40"/>
          </p15:clr>
        </p15:guide>
        <p15:guide id="7" orient="horz" pos="551">
          <p15:clr>
            <a:srgbClr val="FBAE40"/>
          </p15:clr>
        </p15:guide>
        <p15:guide id="8" orient="horz" pos="102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7" name="Text Placeholder - column 3"/>
          <p:cNvSpPr>
            <a:spLocks noGrp="1"/>
          </p:cNvSpPr>
          <p:nvPr>
            <p:ph type="body" sz="quarter" idx="13" hasCustomPrompt="1"/>
          </p:nvPr>
        </p:nvSpPr>
        <p:spPr>
          <a:xfrm>
            <a:off x="8126477" y="1620000"/>
            <a:ext cx="3564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 column 2"/>
          <p:cNvSpPr>
            <a:spLocks noGrp="1"/>
          </p:cNvSpPr>
          <p:nvPr>
            <p:ph type="body" sz="quarter" idx="12" hasCustomPrompt="1"/>
          </p:nvPr>
        </p:nvSpPr>
        <p:spPr>
          <a:xfrm>
            <a:off x="4315238" y="1620000"/>
            <a:ext cx="3564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 column 1"/>
          <p:cNvSpPr>
            <a:spLocks noGrp="1"/>
          </p:cNvSpPr>
          <p:nvPr>
            <p:ph type="body" sz="quarter" idx="10" hasCustomPrompt="1"/>
          </p:nvPr>
        </p:nvSpPr>
        <p:spPr>
          <a:xfrm>
            <a:off x="504000" y="1620000"/>
            <a:ext cx="3564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420548185"/>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pos="2563">
          <p15:clr>
            <a:srgbClr val="FBAE40"/>
          </p15:clr>
        </p15:guide>
        <p15:guide id="4" pos="2717">
          <p15:clr>
            <a:srgbClr val="FBAE40"/>
          </p15:clr>
        </p15:guide>
        <p15:guide id="5" pos="4964">
          <p15:clr>
            <a:srgbClr val="FBAE40"/>
          </p15:clr>
        </p15:guide>
        <p15:guide id="6" pos="5119">
          <p15:clr>
            <a:srgbClr val="FBAE40"/>
          </p15:clr>
        </p15:guide>
        <p15:guide id="7" pos="7364">
          <p15:clr>
            <a:srgbClr val="FBAE40"/>
          </p15:clr>
        </p15:guide>
        <p15:guide id="8" orient="horz" pos="551">
          <p15:clr>
            <a:srgbClr val="FBAE40"/>
          </p15:clr>
        </p15:guide>
        <p15:guide id="9" orient="horz" pos="1020">
          <p15:clr>
            <a:srgbClr val="FBAE40"/>
          </p15:clr>
        </p15:guide>
        <p15:guide id="10" orient="horz" pos="399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 Columns - Text and Images">
    <p:spTree>
      <p:nvGrpSpPr>
        <p:cNvPr id="1" name=""/>
        <p:cNvGrpSpPr/>
        <p:nvPr/>
      </p:nvGrpSpPr>
      <p:grpSpPr>
        <a:xfrm>
          <a:off x="0" y="0"/>
          <a:ext cx="0" cy="0"/>
          <a:chOff x="0" y="0"/>
          <a:chExt cx="0" cy="0"/>
        </a:xfrm>
      </p:grpSpPr>
      <p:sp>
        <p:nvSpPr>
          <p:cNvPr id="17" name="Text placeholder 2"/>
          <p:cNvSpPr>
            <a:spLocks noGrp="1"/>
          </p:cNvSpPr>
          <p:nvPr>
            <p:ph type="body" sz="quarter" idx="13" hasCustomPrompt="1"/>
          </p:nvPr>
        </p:nvSpPr>
        <p:spPr>
          <a:xfrm>
            <a:off x="6362477" y="4770000"/>
            <a:ext cx="5328000" cy="156600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2"/>
          <p:cNvSpPr>
            <a:spLocks noGrp="1"/>
          </p:cNvSpPr>
          <p:nvPr>
            <p:ph type="pic" sz="quarter" idx="14" hasCustomPrompt="1"/>
          </p:nvPr>
        </p:nvSpPr>
        <p:spPr bwMode="gray">
          <a:xfrm>
            <a:off x="6362477" y="1620000"/>
            <a:ext cx="5328000" cy="2631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3" name="Text placeholder 1"/>
          <p:cNvSpPr>
            <a:spLocks noGrp="1"/>
          </p:cNvSpPr>
          <p:nvPr>
            <p:ph type="body" sz="quarter" idx="10" hasCustomPrompt="1"/>
          </p:nvPr>
        </p:nvSpPr>
        <p:spPr>
          <a:xfrm>
            <a:off x="504000" y="4770000"/>
            <a:ext cx="5328000" cy="156600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1"/>
          <p:cNvSpPr>
            <a:spLocks noGrp="1"/>
          </p:cNvSpPr>
          <p:nvPr>
            <p:ph type="pic" sz="quarter" idx="12" hasCustomPrompt="1"/>
          </p:nvPr>
        </p:nvSpPr>
        <p:spPr bwMode="gray">
          <a:xfrm>
            <a:off x="504000" y="1620000"/>
            <a:ext cx="5328000" cy="2631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848292691"/>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orient="horz" pos="551">
          <p15:clr>
            <a:srgbClr val="FBAE40"/>
          </p15:clr>
        </p15:guide>
        <p15:guide id="4" orient="horz" pos="1020">
          <p15:clr>
            <a:srgbClr val="FBAE40"/>
          </p15:clr>
        </p15:guide>
        <p15:guide id="5" orient="horz" pos="2678">
          <p15:clr>
            <a:srgbClr val="FBAE40"/>
          </p15:clr>
        </p15:guide>
        <p15:guide id="6" orient="horz" pos="3004">
          <p15:clr>
            <a:srgbClr val="FBAE40"/>
          </p15:clr>
        </p15:guide>
        <p15:guide id="7" orient="horz" pos="3991">
          <p15:clr>
            <a:srgbClr val="FBAE40"/>
          </p15:clr>
        </p15:guide>
        <p15:guide id="8" pos="3682">
          <p15:clr>
            <a:srgbClr val="FBAE40"/>
          </p15:clr>
        </p15:guide>
        <p15:guide id="9" pos="4000">
          <p15:clr>
            <a:srgbClr val="FBAE40"/>
          </p15:clr>
        </p15:guide>
        <p15:guide id="10" pos="736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Page">
    <p:bg>
      <p:bgRef idx="1001">
        <a:schemeClr val="bg1"/>
      </p:bgRef>
    </p:bg>
    <p:spTree>
      <p:nvGrpSpPr>
        <p:cNvPr id="1" name=""/>
        <p:cNvGrpSpPr/>
        <p:nvPr/>
      </p:nvGrpSpPr>
      <p:grpSpPr>
        <a:xfrm>
          <a:off x="0" y="0"/>
          <a:ext cx="0" cy="0"/>
          <a:chOff x="0" y="0"/>
          <a:chExt cx="0" cy="0"/>
        </a:xfrm>
      </p:grpSpPr>
      <p:sp>
        <p:nvSpPr>
          <p:cNvPr id="2" name="Divider text"/>
          <p:cNvSpPr>
            <a:spLocks noGrp="1"/>
          </p:cNvSpPr>
          <p:nvPr>
            <p:ph type="ctrTitle" hasCustomPrompt="1"/>
          </p:nvPr>
        </p:nvSpPr>
        <p:spPr bwMode="black">
          <a:xfrm>
            <a:off x="504000" y="3090446"/>
            <a:ext cx="11185200" cy="677108"/>
          </a:xfrm>
        </p:spPr>
        <p:txBody>
          <a:bodyPr anchor="ctr" anchorCtr="0">
            <a:noAutofit/>
          </a:bodyPr>
          <a:lstStyle>
            <a:lvl1pPr>
              <a:defRPr sz="4400">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4109527874"/>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317" userDrawn="1">
          <p15:clr>
            <a:srgbClr val="FBAE40"/>
          </p15:clr>
        </p15:guide>
        <p15:guide id="2" orient="horz" pos="2160" userDrawn="1">
          <p15:clr>
            <a:srgbClr val="FBAE40"/>
          </p15:clr>
        </p15:guide>
        <p15:guide id="3" pos="7364"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 Columns - Text and Images">
    <p:spTree>
      <p:nvGrpSpPr>
        <p:cNvPr id="1" name=""/>
        <p:cNvGrpSpPr/>
        <p:nvPr/>
      </p:nvGrpSpPr>
      <p:grpSpPr>
        <a:xfrm>
          <a:off x="0" y="0"/>
          <a:ext cx="0" cy="0"/>
          <a:chOff x="0" y="0"/>
          <a:chExt cx="0" cy="0"/>
        </a:xfrm>
      </p:grpSpPr>
      <p:sp>
        <p:nvSpPr>
          <p:cNvPr id="17" name="Text placeholder 3"/>
          <p:cNvSpPr>
            <a:spLocks noGrp="1"/>
          </p:cNvSpPr>
          <p:nvPr>
            <p:ph type="body" sz="quarter" idx="13" hasCustomPrompt="1"/>
          </p:nvPr>
        </p:nvSpPr>
        <p:spPr>
          <a:xfrm>
            <a:off x="8299277"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3"/>
          <p:cNvSpPr>
            <a:spLocks noGrp="1"/>
          </p:cNvSpPr>
          <p:nvPr>
            <p:ph type="pic" sz="quarter" idx="14" hasCustomPrompt="1"/>
          </p:nvPr>
        </p:nvSpPr>
        <p:spPr bwMode="gray">
          <a:xfrm>
            <a:off x="8299277"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9" name="Text placeholder 2"/>
          <p:cNvSpPr>
            <a:spLocks noGrp="1"/>
          </p:cNvSpPr>
          <p:nvPr>
            <p:ph type="body" sz="quarter" idx="15" hasCustomPrompt="1"/>
          </p:nvPr>
        </p:nvSpPr>
        <p:spPr>
          <a:xfrm>
            <a:off x="4401639"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2"/>
          <p:cNvSpPr>
            <a:spLocks noGrp="1"/>
          </p:cNvSpPr>
          <p:nvPr>
            <p:ph type="pic" sz="quarter" idx="16" hasCustomPrompt="1"/>
          </p:nvPr>
        </p:nvSpPr>
        <p:spPr bwMode="gray">
          <a:xfrm>
            <a:off x="4401639"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3" name="Text placeholder 1"/>
          <p:cNvSpPr>
            <a:spLocks noGrp="1"/>
          </p:cNvSpPr>
          <p:nvPr>
            <p:ph type="body" sz="quarter" idx="10" hasCustomPrompt="1"/>
          </p:nvPr>
        </p:nvSpPr>
        <p:spPr>
          <a:xfrm>
            <a:off x="504000"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1"/>
          <p:cNvSpPr>
            <a:spLocks noGrp="1"/>
          </p:cNvSpPr>
          <p:nvPr>
            <p:ph type="pic" sz="quarter" idx="12" hasCustomPrompt="1"/>
          </p:nvPr>
        </p:nvSpPr>
        <p:spPr bwMode="gray">
          <a:xfrm>
            <a:off x="504000"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3682251722"/>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pos="2455">
          <p15:clr>
            <a:srgbClr val="FBAE40"/>
          </p15:clr>
        </p15:guide>
        <p15:guide id="4" pos="2773">
          <p15:clr>
            <a:srgbClr val="FBAE40"/>
          </p15:clr>
        </p15:guide>
        <p15:guide id="5" pos="4910">
          <p15:clr>
            <a:srgbClr val="FBAE40"/>
          </p15:clr>
        </p15:guide>
        <p15:guide id="6" pos="5227">
          <p15:clr>
            <a:srgbClr val="FBAE40"/>
          </p15:clr>
        </p15:guide>
        <p15:guide id="7" pos="7364">
          <p15:clr>
            <a:srgbClr val="FBAE40"/>
          </p15:clr>
        </p15:guide>
        <p15:guide id="8" orient="horz" pos="551">
          <p15:clr>
            <a:srgbClr val="FBAE40"/>
          </p15:clr>
        </p15:guide>
        <p15:guide id="9" orient="horz" pos="1020">
          <p15:clr>
            <a:srgbClr val="FBAE40"/>
          </p15:clr>
        </p15:guide>
        <p15:guide id="10" orient="horz" pos="2428">
          <p15:clr>
            <a:srgbClr val="FBAE40"/>
          </p15:clr>
        </p15:guide>
        <p15:guide id="11" orient="horz" pos="2743">
          <p15:clr>
            <a:srgbClr val="FBAE40"/>
          </p15:clr>
        </p15:guide>
        <p15:guide id="12" orient="horz" pos="399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 Columns - Text and Images">
    <p:spTree>
      <p:nvGrpSpPr>
        <p:cNvPr id="1" name=""/>
        <p:cNvGrpSpPr/>
        <p:nvPr/>
      </p:nvGrpSpPr>
      <p:grpSpPr>
        <a:xfrm>
          <a:off x="0" y="0"/>
          <a:ext cx="0" cy="0"/>
          <a:chOff x="0" y="0"/>
          <a:chExt cx="0" cy="0"/>
        </a:xfrm>
      </p:grpSpPr>
      <p:sp>
        <p:nvSpPr>
          <p:cNvPr id="3" name="Text placeholder - column 2"/>
          <p:cNvSpPr>
            <a:spLocks noGrp="1"/>
          </p:cNvSpPr>
          <p:nvPr>
            <p:ph type="body" sz="quarter" idx="10" hasCustomPrompt="1"/>
          </p:nvPr>
        </p:nvSpPr>
        <p:spPr>
          <a:xfrm>
            <a:off x="504000" y="3878220"/>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4"/>
          <p:cNvSpPr>
            <a:spLocks noGrp="1"/>
          </p:cNvSpPr>
          <p:nvPr>
            <p:ph type="pic" sz="quarter" idx="12" hasCustomPrompt="1"/>
          </p:nvPr>
        </p:nvSpPr>
        <p:spPr bwMode="gray">
          <a:xfrm>
            <a:off x="504000"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17" name="Text placeholder - column 2"/>
          <p:cNvSpPr>
            <a:spLocks noGrp="1"/>
          </p:cNvSpPr>
          <p:nvPr>
            <p:ph type="body" sz="quarter" idx="13" hasCustomPrompt="1"/>
          </p:nvPr>
        </p:nvSpPr>
        <p:spPr>
          <a:xfrm>
            <a:off x="9274877" y="3878221"/>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4"/>
          <p:cNvSpPr>
            <a:spLocks noGrp="1"/>
          </p:cNvSpPr>
          <p:nvPr>
            <p:ph type="pic" sz="quarter" idx="14" hasCustomPrompt="1"/>
          </p:nvPr>
        </p:nvSpPr>
        <p:spPr bwMode="gray">
          <a:xfrm>
            <a:off x="9274877"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9" name="Text placeholder - column 2"/>
          <p:cNvSpPr>
            <a:spLocks noGrp="1"/>
          </p:cNvSpPr>
          <p:nvPr>
            <p:ph type="body" sz="quarter" idx="15" hasCustomPrompt="1"/>
          </p:nvPr>
        </p:nvSpPr>
        <p:spPr>
          <a:xfrm>
            <a:off x="3427626" y="3878221"/>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4"/>
          <p:cNvSpPr>
            <a:spLocks noGrp="1"/>
          </p:cNvSpPr>
          <p:nvPr>
            <p:ph type="pic" sz="quarter" idx="16" hasCustomPrompt="1"/>
          </p:nvPr>
        </p:nvSpPr>
        <p:spPr bwMode="gray">
          <a:xfrm>
            <a:off x="3427626"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13" name="Text placeholder - column 2"/>
          <p:cNvSpPr>
            <a:spLocks noGrp="1"/>
          </p:cNvSpPr>
          <p:nvPr>
            <p:ph type="body" sz="quarter" idx="17" hasCustomPrompt="1"/>
          </p:nvPr>
        </p:nvSpPr>
        <p:spPr>
          <a:xfrm>
            <a:off x="6351252" y="3878221"/>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4" name="Picture Placeholder 4"/>
          <p:cNvSpPr>
            <a:spLocks noGrp="1"/>
          </p:cNvSpPr>
          <p:nvPr>
            <p:ph type="pic" sz="quarter" idx="18" hasCustomPrompt="1"/>
          </p:nvPr>
        </p:nvSpPr>
        <p:spPr bwMode="gray">
          <a:xfrm>
            <a:off x="6351252"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3371989139"/>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orient="horz" pos="551">
          <p15:clr>
            <a:srgbClr val="FBAE40"/>
          </p15:clr>
        </p15:guide>
        <p15:guide id="4" orient="horz" pos="1021">
          <p15:clr>
            <a:srgbClr val="FBAE40"/>
          </p15:clr>
        </p15:guide>
        <p15:guide id="5" orient="horz" pos="2110">
          <p15:clr>
            <a:srgbClr val="FBAE40"/>
          </p15:clr>
        </p15:guide>
        <p15:guide id="6" orient="horz" pos="2442">
          <p15:clr>
            <a:srgbClr val="FBAE40"/>
          </p15:clr>
        </p15:guide>
        <p15:guide id="7" orient="horz" pos="3990">
          <p15:clr>
            <a:srgbClr val="FBAE40"/>
          </p15:clr>
        </p15:guide>
        <p15:guide id="8" pos="1840">
          <p15:clr>
            <a:srgbClr val="FBAE40"/>
          </p15:clr>
        </p15:guide>
        <p15:guide id="9" pos="2159">
          <p15:clr>
            <a:srgbClr val="FBAE40"/>
          </p15:clr>
        </p15:guide>
        <p15:guide id="10" pos="3683">
          <p15:clr>
            <a:srgbClr val="FBAE40"/>
          </p15:clr>
        </p15:guide>
        <p15:guide id="11" pos="4000">
          <p15:clr>
            <a:srgbClr val="FBAE40"/>
          </p15:clr>
        </p15:guide>
        <p15:guide id="12" pos="5525">
          <p15:clr>
            <a:srgbClr val="FBAE40"/>
          </p15:clr>
        </p15:guide>
        <p15:guide id="13" pos="5842">
          <p15:clr>
            <a:srgbClr val="FBAE40"/>
          </p15:clr>
        </p15:guide>
        <p15:guide id="14" pos="7364">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4000" y="1800000"/>
            <a:ext cx="11185200" cy="3285032"/>
          </a:xfrm>
        </p:spPr>
        <p:txBody>
          <a:bodyPr/>
          <a:lstStyle>
            <a:lvl1pPr marL="395921" indent="-395921">
              <a:lnSpc>
                <a:spcPct val="90000"/>
              </a:lnSpc>
              <a:spcBef>
                <a:spcPts val="600"/>
              </a:spcBef>
              <a:defRPr sz="5999" b="1"/>
            </a:lvl1pPr>
            <a:lvl2pPr marL="395921" indent="0">
              <a:buNone/>
              <a:defRPr sz="1600"/>
            </a:lvl2pPr>
          </a:lstStyle>
          <a:p>
            <a:pPr lvl="0"/>
            <a:r>
              <a:rPr lang="en-US" noProof="0" dirty="0"/>
              <a:t>“Quote goes here </a:t>
            </a:r>
            <a:br>
              <a:rPr lang="en-US" noProof="0" dirty="0"/>
            </a:br>
            <a:r>
              <a:rPr lang="en-US" noProof="0" dirty="0"/>
              <a:t>and here.”</a:t>
            </a:r>
          </a:p>
          <a:p>
            <a:pPr lvl="1"/>
            <a:r>
              <a:rPr lang="en-US" noProof="0" dirty="0"/>
              <a:t>Source</a:t>
            </a:r>
          </a:p>
        </p:txBody>
      </p:sp>
    </p:spTree>
    <p:extLst>
      <p:ext uri="{BB962C8B-B14F-4D97-AF65-F5344CB8AC3E}">
        <p14:creationId xmlns:p14="http://schemas.microsoft.com/office/powerpoint/2010/main" val="121705806"/>
      </p:ext>
    </p:extLst>
  </p:cSld>
  <p:clrMapOvr>
    <a:masterClrMapping/>
  </p:clrMapOvr>
  <p:extLst>
    <p:ext uri="{DCECCB84-F9BA-43D5-87BE-67443E8EF086}">
      <p15:sldGuideLst xmlns:p15="http://schemas.microsoft.com/office/powerpoint/2012/main">
        <p15:guide id="1" pos="317">
          <p15:clr>
            <a:srgbClr val="FBAE40"/>
          </p15:clr>
        </p15:guide>
        <p15:guide id="4" orient="horz" pos="1133">
          <p15:clr>
            <a:srgbClr val="FBAE40"/>
          </p15:clr>
        </p15:guide>
        <p15:guide id="5" orient="horz" pos="3204">
          <p15:clr>
            <a:srgbClr val="FBAE40"/>
          </p15:clr>
        </p15:guide>
        <p15:guide id="6" pos="7363">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Text with Image 1/3">
    <p:spTree>
      <p:nvGrpSpPr>
        <p:cNvPr id="1" name=""/>
        <p:cNvGrpSpPr/>
        <p:nvPr/>
      </p:nvGrpSpPr>
      <p:grpSpPr>
        <a:xfrm>
          <a:off x="0" y="0"/>
          <a:ext cx="0" cy="0"/>
          <a:chOff x="0" y="0"/>
          <a:chExt cx="0" cy="0"/>
        </a:xfrm>
      </p:grpSpPr>
      <p:sp>
        <p:nvSpPr>
          <p:cNvPr id="5" name="Picture Placeholder 1/3 right"/>
          <p:cNvSpPr>
            <a:spLocks noGrp="1"/>
          </p:cNvSpPr>
          <p:nvPr>
            <p:ph type="pic" sz="quarter" idx="10" hasCustomPrompt="1"/>
          </p:nvPr>
        </p:nvSpPr>
        <p:spPr bwMode="gray">
          <a:xfrm>
            <a:off x="8127175" y="0"/>
            <a:ext cx="4068000"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7" name="Text Placeholder"/>
          <p:cNvSpPr>
            <a:spLocks noGrp="1"/>
          </p:cNvSpPr>
          <p:nvPr>
            <p:ph type="body" sz="quarter" idx="11" hasCustomPrompt="1"/>
          </p:nvPr>
        </p:nvSpPr>
        <p:spPr bwMode="black">
          <a:xfrm>
            <a:off x="503999" y="1620000"/>
            <a:ext cx="7092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3" name="Title"/>
          <p:cNvSpPr>
            <a:spLocks noGrp="1"/>
          </p:cNvSpPr>
          <p:nvPr>
            <p:ph type="title" hasCustomPrompt="1"/>
          </p:nvPr>
        </p:nvSpPr>
        <p:spPr>
          <a:xfrm>
            <a:off x="504001" y="504000"/>
            <a:ext cx="7092000"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316356468"/>
      </p:ext>
    </p:extLst>
  </p:cSld>
  <p:clrMapOvr>
    <a:masterClrMapping/>
  </p:clrMapOvr>
  <p:extLst>
    <p:ext uri="{DCECCB84-F9BA-43D5-87BE-67443E8EF086}">
      <p15:sldGuideLst xmlns:p15="http://schemas.microsoft.com/office/powerpoint/2012/main">
        <p15:guide id="1" pos="317">
          <p15:clr>
            <a:srgbClr val="FBAE40"/>
          </p15:clr>
        </p15:guide>
        <p15:guide id="2" orient="horz" pos="3991">
          <p15:clr>
            <a:srgbClr val="FBAE40"/>
          </p15:clr>
        </p15:guide>
        <p15:guide id="3" pos="4786">
          <p15:clr>
            <a:srgbClr val="FBAE40"/>
          </p15:clr>
        </p15:guide>
        <p15:guide id="4" pos="5119">
          <p15:clr>
            <a:srgbClr val="FBAE40"/>
          </p15:clr>
        </p15:guide>
        <p15:guide id="5" orient="horz" pos="317">
          <p15:clr>
            <a:srgbClr val="FBAE40"/>
          </p15:clr>
        </p15:guide>
        <p15:guide id="6" orient="horz" pos="551">
          <p15:clr>
            <a:srgbClr val="FBAE40"/>
          </p15:clr>
        </p15:guide>
        <p15:guide id="7" orient="horz" pos="102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Text with Image 1/2">
    <p:spTree>
      <p:nvGrpSpPr>
        <p:cNvPr id="1" name=""/>
        <p:cNvGrpSpPr/>
        <p:nvPr/>
      </p:nvGrpSpPr>
      <p:grpSpPr>
        <a:xfrm>
          <a:off x="0" y="0"/>
          <a:ext cx="0" cy="0"/>
          <a:chOff x="0" y="0"/>
          <a:chExt cx="0" cy="0"/>
        </a:xfrm>
      </p:grpSpPr>
      <p:sp>
        <p:nvSpPr>
          <p:cNvPr id="5" name="Picture Placeholder 1/2 right"/>
          <p:cNvSpPr>
            <a:spLocks noGrp="1"/>
          </p:cNvSpPr>
          <p:nvPr>
            <p:ph type="pic" sz="quarter" idx="10" hasCustomPrompt="1"/>
          </p:nvPr>
        </p:nvSpPr>
        <p:spPr bwMode="gray">
          <a:xfrm>
            <a:off x="6097588" y="0"/>
            <a:ext cx="6097587"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7" name="Text Placeholder 1/2"/>
          <p:cNvSpPr>
            <a:spLocks noGrp="1"/>
          </p:cNvSpPr>
          <p:nvPr>
            <p:ph type="body" sz="quarter" idx="11" hasCustomPrompt="1"/>
          </p:nvPr>
        </p:nvSpPr>
        <p:spPr bwMode="black">
          <a:xfrm>
            <a:off x="503999" y="1620000"/>
            <a:ext cx="5112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2" name="Title"/>
          <p:cNvSpPr>
            <a:spLocks noGrp="1"/>
          </p:cNvSpPr>
          <p:nvPr>
            <p:ph type="title" hasCustomPrompt="1"/>
          </p:nvPr>
        </p:nvSpPr>
        <p:spPr>
          <a:xfrm>
            <a:off x="504001" y="504000"/>
            <a:ext cx="5112000"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573160739"/>
      </p:ext>
    </p:extLst>
  </p:cSld>
  <p:clrMapOvr>
    <a:masterClrMapping/>
  </p:clrMapOvr>
  <p:extLst>
    <p:ext uri="{DCECCB84-F9BA-43D5-87BE-67443E8EF086}">
      <p15:sldGuideLst xmlns:p15="http://schemas.microsoft.com/office/powerpoint/2012/main">
        <p15:guide id="1" pos="3841">
          <p15:clr>
            <a:srgbClr val="FBAE40"/>
          </p15:clr>
        </p15:guide>
        <p15:guide id="2" orient="horz" pos="317">
          <p15:clr>
            <a:srgbClr val="FBAE40"/>
          </p15:clr>
        </p15:guide>
        <p15:guide id="3" orient="horz" pos="551">
          <p15:clr>
            <a:srgbClr val="FBAE40"/>
          </p15:clr>
        </p15:guide>
        <p15:guide id="4" orient="horz" pos="1020">
          <p15:clr>
            <a:srgbClr val="FBAE40"/>
          </p15:clr>
        </p15:guide>
        <p15:guide id="5" orient="horz" pos="3991">
          <p15:clr>
            <a:srgbClr val="FBAE40"/>
          </p15:clr>
        </p15:guide>
        <p15:guide id="6" pos="3538">
          <p15:clr>
            <a:srgbClr val="FBAE40"/>
          </p15:clr>
        </p15:guide>
        <p15:guide id="7" pos="317">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Full Bleed Image ">
    <p:spTree>
      <p:nvGrpSpPr>
        <p:cNvPr id="1" name=""/>
        <p:cNvGrpSpPr/>
        <p:nvPr/>
      </p:nvGrpSpPr>
      <p:grpSpPr>
        <a:xfrm>
          <a:off x="0" y="0"/>
          <a:ext cx="0" cy="0"/>
          <a:chOff x="0" y="0"/>
          <a:chExt cx="0" cy="0"/>
        </a:xfrm>
      </p:grpSpPr>
      <p:sp>
        <p:nvSpPr>
          <p:cNvPr id="5" name="Picture Placeholder"/>
          <p:cNvSpPr>
            <a:spLocks noGrp="1"/>
          </p:cNvSpPr>
          <p:nvPr>
            <p:ph type="pic" sz="quarter" idx="10" hasCustomPrompt="1"/>
          </p:nvPr>
        </p:nvSpPr>
        <p:spPr bwMode="gray">
          <a:xfrm>
            <a:off x="1" y="0"/>
            <a:ext cx="12195175"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Tree>
    <p:extLst>
      <p:ext uri="{BB962C8B-B14F-4D97-AF65-F5344CB8AC3E}">
        <p14:creationId xmlns:p14="http://schemas.microsoft.com/office/powerpoint/2010/main" val="2032798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xt and Screenshot">
    <p:spTree>
      <p:nvGrpSpPr>
        <p:cNvPr id="1" name=""/>
        <p:cNvGrpSpPr/>
        <p:nvPr/>
      </p:nvGrpSpPr>
      <p:grpSpPr>
        <a:xfrm>
          <a:off x="0" y="0"/>
          <a:ext cx="0" cy="0"/>
          <a:chOff x="0" y="0"/>
          <a:chExt cx="0" cy="0"/>
        </a:xfrm>
      </p:grpSpPr>
      <p:sp>
        <p:nvSpPr>
          <p:cNvPr id="5" name="Picture Placeholder"/>
          <p:cNvSpPr>
            <a:spLocks noGrp="1"/>
          </p:cNvSpPr>
          <p:nvPr>
            <p:ph type="pic" sz="quarter" idx="13" hasCustomPrompt="1"/>
          </p:nvPr>
        </p:nvSpPr>
        <p:spPr bwMode="gray">
          <a:xfrm>
            <a:off x="6362477" y="1620000"/>
            <a:ext cx="5328000" cy="4716000"/>
          </a:xfrm>
          <a:noFill/>
        </p:spPr>
        <p:txBody>
          <a:bodyPr vert="horz" lIns="0" tIns="1512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screenshot</a:t>
            </a:r>
            <a:endParaRPr lang="de-DE" dirty="0"/>
          </a:p>
        </p:txBody>
      </p:sp>
      <p:sp>
        <p:nvSpPr>
          <p:cNvPr id="4" name="Text Placeholder"/>
          <p:cNvSpPr>
            <a:spLocks noGrp="1"/>
          </p:cNvSpPr>
          <p:nvPr>
            <p:ph type="body" sz="quarter" idx="10" hasCustomPrompt="1"/>
          </p:nvPr>
        </p:nvSpPr>
        <p:spPr>
          <a:xfrm>
            <a:off x="504000" y="1620000"/>
            <a:ext cx="5328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220405839"/>
      </p:ext>
    </p:extLst>
  </p:cSld>
  <p:clrMapOvr>
    <a:masterClrMapping/>
  </p:clrMapOvr>
  <p:extLst>
    <p:ext uri="{DCECCB84-F9BA-43D5-87BE-67443E8EF086}">
      <p15:sldGuideLst xmlns:p15="http://schemas.microsoft.com/office/powerpoint/2012/main">
        <p15:guide id="1" pos="317">
          <p15:clr>
            <a:srgbClr val="FBAE40"/>
          </p15:clr>
        </p15:guide>
        <p15:guide id="2" orient="horz" pos="1020">
          <p15:clr>
            <a:srgbClr val="FBAE40"/>
          </p15:clr>
        </p15:guide>
        <p15:guide id="3" pos="3674">
          <p15:clr>
            <a:srgbClr val="FBAE40"/>
          </p15:clr>
        </p15:guide>
        <p15:guide id="4" pos="4008">
          <p15:clr>
            <a:srgbClr val="FBAE40"/>
          </p15:clr>
        </p15:guide>
        <p15:guide id="5" pos="7364">
          <p15:clr>
            <a:srgbClr val="FBAE40"/>
          </p15:clr>
        </p15:guide>
        <p15:guide id="6" orient="horz" pos="317">
          <p15:clr>
            <a:srgbClr val="FBAE40"/>
          </p15:clr>
        </p15:guide>
        <p15:guide id="7" orient="horz" pos="551">
          <p15:clr>
            <a:srgbClr val="FBAE40"/>
          </p15:clr>
        </p15:guide>
        <p15:guide id="8" orient="horz" pos="399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p:cNvSpPr>
            <a:spLocks noGrp="1"/>
          </p:cNvSpPr>
          <p:nvPr>
            <p:ph idx="1" hasCustomPrompt="1"/>
          </p:nvPr>
        </p:nvSpPr>
        <p:spPr bwMode="gray">
          <a:xfrm>
            <a:off x="504000" y="1620000"/>
            <a:ext cx="11185200" cy="4716000"/>
          </a:xfrm>
          <a:noFill/>
        </p:spPr>
        <p:txBody>
          <a:bodyPr tIns="1368000"/>
          <a:lstStyle>
            <a:lvl1pPr algn="ctr">
              <a:defRPr sz="1400" b="0"/>
            </a:lvl1pPr>
          </a:lstStyle>
          <a:p>
            <a:pPr lvl="0"/>
            <a:r>
              <a:rPr lang="en-US" dirty="0"/>
              <a:t>Click to add content</a:t>
            </a:r>
          </a:p>
        </p:txBody>
      </p:sp>
      <p:sp>
        <p:nvSpPr>
          <p:cNvPr id="2"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3271154362"/>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orient="horz" pos="551">
          <p15:clr>
            <a:srgbClr val="FBAE40"/>
          </p15:clr>
        </p15:guide>
        <p15:guide id="4" orient="horz" pos="1020">
          <p15:clr>
            <a:srgbClr val="FBAE40"/>
          </p15:clr>
        </p15:guide>
        <p15:guide id="5" orient="horz" pos="3991">
          <p15:clr>
            <a:srgbClr val="FBAE40"/>
          </p15:clr>
        </p15:guide>
        <p15:guide id="6" pos="7364">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604862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Thank You and Contact Information">
    <p:bg>
      <p:bgRef idx="1001">
        <a:schemeClr val="bg1"/>
      </p:bgRef>
    </p:bg>
    <p:spTree>
      <p:nvGrpSpPr>
        <p:cNvPr id="1" name=""/>
        <p:cNvGrpSpPr/>
        <p:nvPr/>
      </p:nvGrpSpPr>
      <p:grpSpPr>
        <a:xfrm>
          <a:off x="0" y="0"/>
          <a:ext cx="0" cy="0"/>
          <a:chOff x="0" y="0"/>
          <a:chExt cx="0" cy="0"/>
        </a:xfrm>
      </p:grpSpPr>
      <p:pic>
        <p:nvPicPr>
          <p:cNvPr id="7" name="SAP Logo" descr="SAP Logo" title="SAP Logo"/>
          <p:cNvPicPr>
            <a:picLocks noChangeAspect="1"/>
          </p:cNvPicPr>
          <p:nvPr userDrawn="1"/>
        </p:nvPicPr>
        <p:blipFill>
          <a:blip r:embed="rId2"/>
          <a:stretch>
            <a:fillRect/>
          </a:stretch>
        </p:blipFill>
        <p:spPr>
          <a:xfrm>
            <a:off x="9725565" y="5994000"/>
            <a:ext cx="1963635" cy="360000"/>
          </a:xfrm>
          <a:prstGeom prst="rect">
            <a:avLst/>
          </a:prstGeom>
        </p:spPr>
      </p:pic>
      <p:sp>
        <p:nvSpPr>
          <p:cNvPr id="93" name="Contact information"/>
          <p:cNvSpPr>
            <a:spLocks noGrp="1"/>
          </p:cNvSpPr>
          <p:nvPr>
            <p:ph type="body" sz="quarter" idx="10" hasCustomPrompt="1"/>
          </p:nvPr>
        </p:nvSpPr>
        <p:spPr>
          <a:xfrm>
            <a:off x="504000" y="2905487"/>
            <a:ext cx="5593588" cy="2501010"/>
          </a:xfrm>
        </p:spPr>
        <p:txBody>
          <a:bodyPr anchor="t" anchorCtr="0">
            <a:noAutofit/>
          </a:bodyPr>
          <a:lstStyle>
            <a:lvl1pPr>
              <a:spcBef>
                <a:spcPts val="0"/>
              </a:spcBef>
              <a:spcAft>
                <a:spcPts val="1200"/>
              </a:spcAft>
              <a:defRPr sz="1600" b="0"/>
            </a:lvl1pPr>
            <a:lvl2pPr marL="0" indent="0">
              <a:spcBef>
                <a:spcPts val="0"/>
              </a:spcBef>
              <a:buNone/>
              <a:defRPr sz="1600" b="0"/>
            </a:lvl2pPr>
          </a:lstStyle>
          <a:p>
            <a:r>
              <a:rPr lang="en-US" dirty="0"/>
              <a:t>Contact information:</a:t>
            </a:r>
          </a:p>
          <a:p>
            <a:pPr lvl="1"/>
            <a:r>
              <a:rPr lang="en-US" dirty="0"/>
              <a:t>F name L name</a:t>
            </a:r>
          </a:p>
          <a:p>
            <a:pPr lvl="1"/>
            <a:r>
              <a:rPr lang="en-US" dirty="0"/>
              <a:t>Title</a:t>
            </a:r>
          </a:p>
          <a:p>
            <a:pPr lvl="1"/>
            <a:r>
              <a:rPr lang="en-US" dirty="0"/>
              <a:t>Address</a:t>
            </a:r>
          </a:p>
          <a:p>
            <a:pPr lvl="1"/>
            <a:r>
              <a:rPr lang="en-US" dirty="0"/>
              <a:t>Phone number</a:t>
            </a:r>
          </a:p>
        </p:txBody>
      </p:sp>
      <p:sp>
        <p:nvSpPr>
          <p:cNvPr id="2" name="Thank you"/>
          <p:cNvSpPr>
            <a:spLocks noGrp="1"/>
          </p:cNvSpPr>
          <p:nvPr>
            <p:ph type="ctrTitle" hasCustomPrompt="1"/>
          </p:nvPr>
        </p:nvSpPr>
        <p:spPr bwMode="gray">
          <a:xfrm>
            <a:off x="504000" y="1467009"/>
            <a:ext cx="5593588" cy="923116"/>
          </a:xfrm>
        </p:spPr>
        <p:txBody>
          <a:bodyPr anchor="t" anchorCtr="0">
            <a:noAutofit/>
          </a:bodyPr>
          <a:lstStyle>
            <a:lvl1pPr>
              <a:defRPr sz="5500">
                <a:solidFill>
                  <a:schemeClr val="accent1"/>
                </a:solidFill>
                <a:latin typeface="+mj-lt"/>
              </a:defRPr>
            </a:lvl1pPr>
          </a:lstStyle>
          <a:p>
            <a:r>
              <a:rPr lang="en-US" dirty="0"/>
              <a:t>Thank you.</a:t>
            </a:r>
            <a:endParaRPr lang="de-DE" dirty="0"/>
          </a:p>
        </p:txBody>
      </p:sp>
      <p:pic>
        <p:nvPicPr>
          <p:cNvPr id="5" name="SAP Ariba Logo" descr="SAP Ariba Logo" title="SAP Ariba Logo">
            <a:extLst>
              <a:ext uri="{FF2B5EF4-FFF2-40B4-BE49-F238E27FC236}">
                <a16:creationId xmlns:a16="http://schemas.microsoft.com/office/drawing/2014/main" id="{96516E72-F364-4206-A433-CF5070CD9AA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4000" y="504000"/>
            <a:ext cx="1108174" cy="216000"/>
          </a:xfrm>
          <a:prstGeom prst="rect">
            <a:avLst/>
          </a:prstGeom>
        </p:spPr>
      </p:pic>
    </p:spTree>
    <p:extLst>
      <p:ext uri="{BB962C8B-B14F-4D97-AF65-F5344CB8AC3E}">
        <p14:creationId xmlns:p14="http://schemas.microsoft.com/office/powerpoint/2010/main" val="3281128061"/>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7364">
          <p15:clr>
            <a:srgbClr val="FBAE40"/>
          </p15:clr>
        </p15:guide>
        <p15:guide id="2" orient="horz" pos="924">
          <p15:clr>
            <a:srgbClr val="FBAE40"/>
          </p15:clr>
        </p15:guide>
        <p15:guide id="4" orient="horz" pos="1830">
          <p15:clr>
            <a:srgbClr val="FBAE40"/>
          </p15:clr>
        </p15:guide>
        <p15:guide id="5" orient="horz" pos="4000">
          <p15:clr>
            <a:srgbClr val="FBAE40"/>
          </p15:clr>
        </p15:guide>
        <p15:guide id="6" pos="317">
          <p15:clr>
            <a:srgbClr val="FBAE40"/>
          </p15:clr>
        </p15:guide>
        <p15:guide id="8" pos="3841">
          <p15:clr>
            <a:srgbClr val="FBAE40"/>
          </p15:clr>
        </p15:guide>
        <p15:guide id="9" orient="horz" pos="31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Page with Image">
    <p:bg>
      <p:bgRef idx="1001">
        <a:schemeClr val="bg1"/>
      </p:bgRef>
    </p:bg>
    <p:spTree>
      <p:nvGrpSpPr>
        <p:cNvPr id="1" name=""/>
        <p:cNvGrpSpPr/>
        <p:nvPr/>
      </p:nvGrpSpPr>
      <p:grpSpPr>
        <a:xfrm>
          <a:off x="0" y="0"/>
          <a:ext cx="0" cy="0"/>
          <a:chOff x="0" y="0"/>
          <a:chExt cx="0" cy="0"/>
        </a:xfrm>
      </p:grpSpPr>
      <p:sp>
        <p:nvSpPr>
          <p:cNvPr id="4" name="Divider image placeholder"/>
          <p:cNvSpPr>
            <a:spLocks noGrp="1"/>
          </p:cNvSpPr>
          <p:nvPr>
            <p:ph type="pic" sz="quarter" idx="12" hasCustomPrompt="1"/>
          </p:nvPr>
        </p:nvSpPr>
        <p:spPr bwMode="gray">
          <a:xfrm>
            <a:off x="1" y="3427200"/>
            <a:ext cx="12195175" cy="3430800"/>
          </a:xfrm>
          <a:noFill/>
        </p:spPr>
        <p:txBody>
          <a:bodyPr tIns="324000"/>
          <a:lstStyle>
            <a:lvl1pPr marL="0" marR="0" indent="0" algn="ctr" defTabSz="1088558" rtl="0" eaLnBrk="1" fontAlgn="auto" latinLnBrk="0" hangingPunct="1">
              <a:lnSpc>
                <a:spcPct val="100000"/>
              </a:lnSpc>
              <a:spcBef>
                <a:spcPts val="1200"/>
              </a:spcBef>
              <a:spcAft>
                <a:spcPts val="0"/>
              </a:spcAft>
              <a:buClr>
                <a:schemeClr val="accent1"/>
              </a:buClr>
              <a:buSzPct val="80000"/>
              <a:buFontTx/>
              <a:buNone/>
              <a:tabLst/>
              <a:defRPr sz="1600">
                <a:solidFill>
                  <a:schemeClr val="tx1"/>
                </a:solidFill>
              </a:defRPr>
            </a:lvl1pPr>
          </a:lstStyle>
          <a:p>
            <a:pPr marL="0" marR="0" lvl="0" indent="0" algn="ctr" defTabSz="1088558" rtl="0" eaLnBrk="1" fontAlgn="auto" latinLnBrk="0" hangingPunct="1">
              <a:lnSpc>
                <a:spcPct val="100000"/>
              </a:lnSpc>
              <a:spcBef>
                <a:spcPts val="1200"/>
              </a:spcBef>
              <a:spcAft>
                <a:spcPts val="0"/>
              </a:spcAft>
              <a:buClr>
                <a:schemeClr val="accent1"/>
              </a:buClr>
              <a:buSzPct val="80000"/>
              <a:buFontTx/>
              <a:buNone/>
              <a:tabLst/>
              <a:defRPr/>
            </a:pPr>
            <a:r>
              <a:rPr lang="en-US" dirty="0"/>
              <a:t>Placeholder for image and illustration</a:t>
            </a:r>
          </a:p>
        </p:txBody>
      </p:sp>
      <p:sp>
        <p:nvSpPr>
          <p:cNvPr id="2" name="Divider text"/>
          <p:cNvSpPr>
            <a:spLocks noGrp="1"/>
          </p:cNvSpPr>
          <p:nvPr>
            <p:ph type="ctrTitle" hasCustomPrompt="1"/>
          </p:nvPr>
        </p:nvSpPr>
        <p:spPr bwMode="black">
          <a:xfrm>
            <a:off x="504000" y="1375046"/>
            <a:ext cx="11185200" cy="677108"/>
          </a:xfrm>
        </p:spPr>
        <p:txBody>
          <a:bodyPr anchor="t" anchorCtr="0">
            <a:noAutofit/>
          </a:bodyPr>
          <a:lstStyle>
            <a:lvl1pPr>
              <a:defRPr sz="4400">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1008985274"/>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userDrawn="1">
          <p15:clr>
            <a:srgbClr val="FBAE40"/>
          </p15:clr>
        </p15:guide>
        <p15:guide id="2" pos="7364" userDrawn="1">
          <p15:clr>
            <a:srgbClr val="FBAE40"/>
          </p15:clr>
        </p15:guide>
        <p15:guide id="3" pos="317" userDrawn="1">
          <p15:clr>
            <a:srgbClr val="FBAE40"/>
          </p15:clr>
        </p15:guide>
        <p15:guide id="4" orient="horz" pos="865" userDrawn="1">
          <p15:clr>
            <a:srgbClr val="FBAE40"/>
          </p15:clr>
        </p15:guide>
        <p15:guide id="5" orient="horz" pos="1294"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Copyright">
    <p:spTree>
      <p:nvGrpSpPr>
        <p:cNvPr id="1" name=""/>
        <p:cNvGrpSpPr/>
        <p:nvPr/>
      </p:nvGrpSpPr>
      <p:grpSpPr>
        <a:xfrm>
          <a:off x="0" y="0"/>
          <a:ext cx="0" cy="0"/>
          <a:chOff x="0" y="0"/>
          <a:chExt cx="0" cy="0"/>
        </a:xfrm>
      </p:grpSpPr>
      <p:pic>
        <p:nvPicPr>
          <p:cNvPr id="16" name="SAP Logo" descr="SAP Logo" title="SAP Logo"/>
          <p:cNvPicPr>
            <a:picLocks noChangeAspect="1"/>
          </p:cNvPicPr>
          <p:nvPr userDrawn="1"/>
        </p:nvPicPr>
        <p:blipFill>
          <a:blip r:embed="rId2"/>
          <a:stretch>
            <a:fillRect/>
          </a:stretch>
        </p:blipFill>
        <p:spPr>
          <a:xfrm>
            <a:off x="9725565" y="5994000"/>
            <a:ext cx="1963635" cy="360000"/>
          </a:xfrm>
          <a:prstGeom prst="rect">
            <a:avLst/>
          </a:prstGeom>
        </p:spPr>
      </p:pic>
      <p:sp>
        <p:nvSpPr>
          <p:cNvPr id="19" name="Copyright information English"/>
          <p:cNvSpPr txBox="1"/>
          <p:nvPr userDrawn="1"/>
        </p:nvSpPr>
        <p:spPr bwMode="black">
          <a:xfrm>
            <a:off x="503238" y="2645292"/>
            <a:ext cx="5872310" cy="3708708"/>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800" b="0" noProof="0" dirty="0"/>
              <a:t>© 2022 SAP SE or an SAP affiliate company. All rights reserved.</a:t>
            </a:r>
            <a:endParaRPr lang="de-DE" sz="800" kern="0" dirty="0">
              <a:ea typeface="Arial Unicode MS" pitchFamily="34" charset="-128"/>
              <a:cs typeface="Arial Unicode MS" pitchFamily="34" charset="-128"/>
            </a:endParaRPr>
          </a:p>
          <a:p>
            <a:pPr>
              <a:spcBef>
                <a:spcPts val="600"/>
              </a:spcBef>
            </a:pPr>
            <a:r>
              <a:rPr lang="en-US" sz="800" kern="1200" dirty="0">
                <a:solidFill>
                  <a:schemeClr val="tx1"/>
                </a:solidFill>
                <a:latin typeface="Arial"/>
                <a:ea typeface="Arial Unicode MS" panose="020B0604020202020204" pitchFamily="34" charset="-128"/>
                <a:cs typeface="+mn-cs"/>
              </a:rPr>
              <a:t>No part of this publication may be reproduced or transmitted in any form or for any purpose without the express permission of SAP SE or an SAP affiliate company.</a:t>
            </a:r>
          </a:p>
          <a:p>
            <a:pPr>
              <a:spcBef>
                <a:spcPts val="600"/>
              </a:spcBef>
            </a:pPr>
            <a:r>
              <a:rPr lang="en-US" sz="800" kern="1200" dirty="0">
                <a:solidFill>
                  <a:schemeClr val="tx1"/>
                </a:solidFill>
                <a:latin typeface="Arial"/>
                <a:ea typeface="Arial Unicode MS" panose="020B0604020202020204" pitchFamily="34" charset="-128"/>
                <a:cs typeface="+mn-cs"/>
              </a:rPr>
              <a:t>The information contained herein may be changed without prior notice. Some software products marketed by SAP SE and its distributors contain proprietary software components of other software vendors. National product specifications may vary.</a:t>
            </a:r>
          </a:p>
          <a:p>
            <a:pPr>
              <a:spcBef>
                <a:spcPts val="600"/>
              </a:spcBef>
            </a:pPr>
            <a:r>
              <a:rPr lang="en-US" sz="800" kern="1200" dirty="0">
                <a:solidFill>
                  <a:schemeClr val="tx1"/>
                </a:solidFill>
                <a:latin typeface="Arial"/>
                <a:ea typeface="Arial Unicode MS" panose="020B0604020202020204" pitchFamily="34" charset="-128"/>
                <a:cs typeface="+mn-cs"/>
              </a:rPr>
              <a:t>These materials are provided by SAP SE or an SAP affiliate company for informational purposes only, without representation or warranty of any kind, and SAP or its affiliated companies shall not be liable for errors or omissions with respect to the materials. The only warranties for SAP or SAP affiliate company products and services are those that are set forth in the express warranty statements accompanying such products and services, if any. Nothing herein should be construed as constituting an additional warranty. </a:t>
            </a:r>
          </a:p>
          <a:p>
            <a:pPr>
              <a:spcBef>
                <a:spcPts val="600"/>
              </a:spcBef>
            </a:pPr>
            <a:r>
              <a:rPr lang="en-US" sz="800" kern="1200" dirty="0">
                <a:solidFill>
                  <a:schemeClr val="tx1"/>
                </a:solidFill>
                <a:latin typeface="Arial"/>
                <a:ea typeface="Arial Unicode MS" panose="020B0604020202020204"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and/or platforms,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a:t>
            </a:r>
            <a:r>
              <a:rPr lang="en-US" sz="800" kern="1200" baseline="0" dirty="0">
                <a:solidFill>
                  <a:schemeClr val="tx1"/>
                </a:solidFill>
                <a:latin typeface="Arial"/>
                <a:ea typeface="Arial Unicode MS" panose="020B0604020202020204" pitchFamily="34" charset="-128"/>
                <a:cs typeface="+mn-cs"/>
              </a:rPr>
              <a:t> </a:t>
            </a:r>
            <a:r>
              <a:rPr lang="en-US" sz="800" kern="1200" dirty="0">
                <a:solidFill>
                  <a:schemeClr val="tx1"/>
                </a:solidFill>
                <a:latin typeface="Arial"/>
                <a:ea typeface="Arial Unicode MS" panose="020B0604020202020204" pitchFamily="34" charset="-128"/>
                <a:cs typeface="+mn-cs"/>
              </a:rPr>
              <a:t>risks and uncertainties that could cause actual results to differ materially from expectations. Readers are cautioned not to place undue reliance on these forward-looking statements, and they should not be relied upon in making purchasing decisions.</a:t>
            </a:r>
          </a:p>
          <a:p>
            <a:pPr>
              <a:spcBef>
                <a:spcPts val="600"/>
              </a:spcBef>
            </a:pPr>
            <a:r>
              <a:rPr lang="en-US" sz="800" kern="1200" dirty="0">
                <a:solidFill>
                  <a:schemeClr val="tx1"/>
                </a:solidFill>
                <a:latin typeface="Arial"/>
                <a:ea typeface="Arial Unicode MS" panose="020B0604020202020204" pitchFamily="34" charset="-128"/>
                <a:cs typeface="+mn-cs"/>
              </a:rPr>
              <a:t>SAP and other SAP products and services mentioned herein as well as their respective logos are trademarks or registered trademarks of SAP SE (or an SAP affiliate company) in Germany and other countries. All other product and service names mentioned are the trademarks of their respective companies. </a:t>
            </a:r>
          </a:p>
          <a:p>
            <a:pPr>
              <a:spcBef>
                <a:spcPts val="600"/>
              </a:spcBef>
            </a:pPr>
            <a:r>
              <a:rPr lang="en-US" sz="800" kern="1200" dirty="0">
                <a:solidFill>
                  <a:schemeClr val="tx1"/>
                </a:solidFill>
                <a:latin typeface="Arial"/>
                <a:ea typeface="Arial Unicode MS" panose="020B0604020202020204" pitchFamily="34" charset="-128"/>
                <a:cs typeface="+mn-cs"/>
              </a:rPr>
              <a:t>See </a:t>
            </a:r>
            <a:r>
              <a:rPr lang="en-US" sz="800" kern="1200" dirty="0">
                <a:solidFill>
                  <a:schemeClr val="tx1"/>
                </a:solidFill>
                <a:latin typeface="Arial"/>
                <a:ea typeface="Arial Unicode MS" panose="020B0604020202020204" pitchFamily="34" charset="-128"/>
                <a:cs typeface="+mn-cs"/>
                <a:hlinkClick r:id="rId3"/>
              </a:rPr>
              <a:t>www.sap.com/copyright</a:t>
            </a:r>
            <a:r>
              <a:rPr lang="en-US" sz="800" kern="1200" dirty="0">
                <a:solidFill>
                  <a:schemeClr val="tx1"/>
                </a:solidFill>
                <a:latin typeface="Arial"/>
                <a:ea typeface="Arial Unicode MS" panose="020B0604020202020204" pitchFamily="34" charset="-128"/>
                <a:cs typeface="+mn-cs"/>
              </a:rPr>
              <a:t> for additional trademark information and notices.</a:t>
            </a:r>
          </a:p>
        </p:txBody>
      </p:sp>
      <p:sp>
        <p:nvSpPr>
          <p:cNvPr id="44" name="www.sap.com - contact SAP link">
            <a:hlinkClick r:id="rId4" tooltip="www.sap.com/contactsap"/>
          </p:cNvPr>
          <p:cNvSpPr txBox="1"/>
          <p:nvPr userDrawn="1"/>
        </p:nvSpPr>
        <p:spPr bwMode="black">
          <a:xfrm>
            <a:off x="503238" y="2461398"/>
            <a:ext cx="2215390"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1" kern="1200" dirty="0">
                <a:solidFill>
                  <a:schemeClr val="accent1"/>
                </a:solidFill>
                <a:latin typeface="Arial"/>
                <a:ea typeface="Arial Unicode MS" panose="020B0604020202020204" pitchFamily="34" charset="-128"/>
                <a:cs typeface="+mn-cs"/>
              </a:rPr>
              <a:t>www.sap.com</a:t>
            </a:r>
            <a:r>
              <a:rPr lang="en-US" sz="1100" b="1" kern="1200" dirty="0">
                <a:solidFill>
                  <a:schemeClr val="tx1"/>
                </a:solidFill>
                <a:latin typeface="Arial"/>
                <a:ea typeface="Arial Unicode MS" panose="020B0604020202020204" pitchFamily="34" charset="-128"/>
                <a:cs typeface="+mn-cs"/>
              </a:rPr>
              <a:t>/contactsap</a:t>
            </a:r>
          </a:p>
        </p:txBody>
      </p:sp>
      <p:pic>
        <p:nvPicPr>
          <p:cNvPr id="18" name="Linkedin icon with link">
            <a:hlinkClick r:id="rId5"/>
          </p:cNvPr>
          <p:cNvPicPr>
            <a:picLocks noChangeAspect="1"/>
          </p:cNvPicPr>
          <p:nvPr userDrawn="1"/>
        </p:nvPicPr>
        <p:blipFill>
          <a:blip r:embed="rId6"/>
          <a:stretch>
            <a:fillRect/>
          </a:stretch>
        </p:blipFill>
        <p:spPr>
          <a:xfrm>
            <a:off x="2273814" y="1749959"/>
            <a:ext cx="361809" cy="361809"/>
          </a:xfrm>
          <a:prstGeom prst="rect">
            <a:avLst/>
          </a:prstGeom>
        </p:spPr>
      </p:pic>
      <p:pic>
        <p:nvPicPr>
          <p:cNvPr id="20" name="YouTube icon with link">
            <a:hlinkClick r:id="rId7"/>
          </p:cNvPr>
          <p:cNvPicPr>
            <a:picLocks noChangeAspect="1"/>
          </p:cNvPicPr>
          <p:nvPr userDrawn="1"/>
        </p:nvPicPr>
        <p:blipFill>
          <a:blip r:embed="rId8"/>
          <a:stretch>
            <a:fillRect/>
          </a:stretch>
        </p:blipFill>
        <p:spPr>
          <a:xfrm>
            <a:off x="1683278" y="1749063"/>
            <a:ext cx="363600" cy="363600"/>
          </a:xfrm>
          <a:prstGeom prst="rect">
            <a:avLst/>
          </a:prstGeom>
        </p:spPr>
      </p:pic>
      <p:pic>
        <p:nvPicPr>
          <p:cNvPr id="21" name="Twitter icon with link">
            <a:hlinkClick r:id="rId9" tooltip="https://twitter.com/sap"/>
          </p:cNvPr>
          <p:cNvPicPr>
            <a:picLocks noChangeAspect="1"/>
          </p:cNvPicPr>
          <p:nvPr userDrawn="1"/>
        </p:nvPicPr>
        <p:blipFill>
          <a:blip r:embed="rId10"/>
          <a:stretch>
            <a:fillRect/>
          </a:stretch>
        </p:blipFill>
        <p:spPr>
          <a:xfrm>
            <a:off x="1094533" y="1749959"/>
            <a:ext cx="361809" cy="361809"/>
          </a:xfrm>
          <a:prstGeom prst="rect">
            <a:avLst/>
          </a:prstGeom>
        </p:spPr>
      </p:pic>
      <p:pic>
        <p:nvPicPr>
          <p:cNvPr id="22" name="Facebook icon with link">
            <a:hlinkClick r:id="rId11"/>
          </p:cNvPr>
          <p:cNvPicPr>
            <a:picLocks noChangeAspect="1"/>
          </p:cNvPicPr>
          <p:nvPr userDrawn="1"/>
        </p:nvPicPr>
        <p:blipFill>
          <a:blip r:embed="rId12"/>
          <a:stretch>
            <a:fillRect/>
          </a:stretch>
        </p:blipFill>
        <p:spPr>
          <a:xfrm>
            <a:off x="503997" y="1749063"/>
            <a:ext cx="363600" cy="363600"/>
          </a:xfrm>
          <a:prstGeom prst="rect">
            <a:avLst/>
          </a:prstGeom>
        </p:spPr>
      </p:pic>
      <p:sp>
        <p:nvSpPr>
          <p:cNvPr id="43" name="Follow all of SAP"/>
          <p:cNvSpPr txBox="1"/>
          <p:nvPr userDrawn="1"/>
        </p:nvSpPr>
        <p:spPr bwMode="black">
          <a:xfrm>
            <a:off x="503238" y="1461001"/>
            <a:ext cx="1228549"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0" kern="1200" dirty="0">
                <a:solidFill>
                  <a:schemeClr val="tx1"/>
                </a:solidFill>
                <a:latin typeface="Arial"/>
                <a:ea typeface="Arial Unicode MS" panose="020B0604020202020204" pitchFamily="34" charset="-128"/>
                <a:cs typeface="+mn-cs"/>
              </a:rPr>
              <a:t>Follow us</a:t>
            </a:r>
          </a:p>
        </p:txBody>
      </p:sp>
      <p:pic>
        <p:nvPicPr>
          <p:cNvPr id="10" name="SAP Ariba Logo" descr="SAP Ariba Logo" title="SAP Ariba Logo">
            <a:extLst>
              <a:ext uri="{FF2B5EF4-FFF2-40B4-BE49-F238E27FC236}">
                <a16:creationId xmlns:a16="http://schemas.microsoft.com/office/drawing/2014/main" id="{82677D37-4F06-4FD4-9B6F-3FFD34929A63}"/>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04000" y="504000"/>
            <a:ext cx="1108174" cy="216000"/>
          </a:xfrm>
          <a:prstGeom prst="rect">
            <a:avLst/>
          </a:prstGeom>
        </p:spPr>
      </p:pic>
    </p:spTree>
    <p:extLst>
      <p:ext uri="{BB962C8B-B14F-4D97-AF65-F5344CB8AC3E}">
        <p14:creationId xmlns:p14="http://schemas.microsoft.com/office/powerpoint/2010/main" val="1198522019"/>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Copyright German">
    <p:spTree>
      <p:nvGrpSpPr>
        <p:cNvPr id="1" name=""/>
        <p:cNvGrpSpPr/>
        <p:nvPr/>
      </p:nvGrpSpPr>
      <p:grpSpPr>
        <a:xfrm>
          <a:off x="0" y="0"/>
          <a:ext cx="0" cy="0"/>
          <a:chOff x="0" y="0"/>
          <a:chExt cx="0" cy="0"/>
        </a:xfrm>
      </p:grpSpPr>
      <p:sp>
        <p:nvSpPr>
          <p:cNvPr id="11" name="Copyright information">
            <a:hlinkClick r:id="rId2" tooltip="www.sap.com/contactsap"/>
          </p:cNvPr>
          <p:cNvSpPr txBox="1"/>
          <p:nvPr userDrawn="1"/>
        </p:nvSpPr>
        <p:spPr bwMode="black">
          <a:xfrm>
            <a:off x="503238" y="2461398"/>
            <a:ext cx="2580640"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1" kern="1200" dirty="0">
                <a:solidFill>
                  <a:schemeClr val="accent1"/>
                </a:solidFill>
                <a:latin typeface="Arial"/>
                <a:ea typeface="Arial Unicode MS" panose="020B0604020202020204" pitchFamily="34" charset="-128"/>
                <a:cs typeface="+mn-cs"/>
              </a:rPr>
              <a:t>www.sap.com/germany</a:t>
            </a:r>
            <a:r>
              <a:rPr lang="en-US" sz="1100" b="1" kern="1200" dirty="0">
                <a:solidFill>
                  <a:schemeClr val="tx1"/>
                </a:solidFill>
                <a:latin typeface="Arial"/>
                <a:ea typeface="Arial Unicode MS" panose="020B0604020202020204" pitchFamily="34" charset="-128"/>
                <a:cs typeface="+mn-cs"/>
              </a:rPr>
              <a:t>/contactsap</a:t>
            </a:r>
          </a:p>
        </p:txBody>
      </p:sp>
      <p:pic>
        <p:nvPicPr>
          <p:cNvPr id="17" name="SAP Logo" descr="SAP Logo" title="SAP Logo"/>
          <p:cNvPicPr>
            <a:picLocks noChangeAspect="1"/>
          </p:cNvPicPr>
          <p:nvPr userDrawn="1"/>
        </p:nvPicPr>
        <p:blipFill>
          <a:blip r:embed="rId3"/>
          <a:stretch>
            <a:fillRect/>
          </a:stretch>
        </p:blipFill>
        <p:spPr>
          <a:xfrm>
            <a:off x="9725565" y="5994000"/>
            <a:ext cx="1963635" cy="360000"/>
          </a:xfrm>
          <a:prstGeom prst="rect">
            <a:avLst/>
          </a:prstGeom>
        </p:spPr>
      </p:pic>
      <p:sp>
        <p:nvSpPr>
          <p:cNvPr id="32" name="Copyright information-German"/>
          <p:cNvSpPr txBox="1"/>
          <p:nvPr userDrawn="1"/>
        </p:nvSpPr>
        <p:spPr bwMode="black">
          <a:xfrm>
            <a:off x="503998" y="2645292"/>
            <a:ext cx="6076808" cy="3708708"/>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800" b="0" noProof="0"/>
              <a:t>© 2022 </a:t>
            </a:r>
            <a:r>
              <a:rPr lang="en-US" sz="800" b="0" noProof="0" dirty="0"/>
              <a:t>SAP SE </a:t>
            </a:r>
            <a:r>
              <a:rPr lang="de-DE" sz="800" b="0" noProof="0" dirty="0"/>
              <a:t>oder ein SAP-Konzernunternehmen. Alle Rechte vorbehalten</a:t>
            </a:r>
            <a:r>
              <a:rPr lang="en-US" sz="800" b="0" noProof="0" dirty="0"/>
              <a:t>.</a:t>
            </a:r>
            <a:endParaRPr lang="de-DE" sz="800" kern="0" dirty="0">
              <a:ea typeface="Arial Unicode MS" pitchFamily="34" charset="-128"/>
              <a:cs typeface="Arial Unicode MS" pitchFamily="34" charset="-128"/>
            </a:endParaRPr>
          </a:p>
          <a:p>
            <a:pPr>
              <a:spcBef>
                <a:spcPts val="600"/>
              </a:spcBef>
            </a:pPr>
            <a:r>
              <a:rPr lang="de-DE" sz="800" kern="1200" noProof="0" dirty="0">
                <a:solidFill>
                  <a:schemeClr val="tx1"/>
                </a:solidFill>
                <a:effectLst/>
                <a:latin typeface="Arial"/>
                <a:ea typeface="+mn-ea"/>
                <a:cs typeface="+mn-cs"/>
              </a:rPr>
              <a:t>Weitergabe und Vervielfältigung dieser Publikation oder von Teilen daraus sind, zu welchem Zweck und in welcher Form auch immer, ohne die ausdrückliche schriftliche Genehmigung durch SAP SE oder ein SAP-Konzernunternehmen nicht gestattet.</a:t>
            </a:r>
          </a:p>
          <a:p>
            <a:pPr>
              <a:spcBef>
                <a:spcPts val="600"/>
              </a:spcBef>
            </a:pPr>
            <a:r>
              <a:rPr lang="de-DE" sz="800" kern="1200" noProof="0" dirty="0">
                <a:solidFill>
                  <a:schemeClr val="tx1"/>
                </a:solidFill>
                <a:effectLst/>
                <a:latin typeface="Arial"/>
                <a:ea typeface="+mn-ea"/>
                <a:cs typeface="+mn-cs"/>
              </a:rPr>
              <a:t>In dieser Publikation enthaltene Informationen können ohne vorherige Ankündigung geändert werden. Die von SAP SE oder deren Vertriebsfirmen angebotenen Softwareprodukte können Softwarekomponenten auch anderer Softwarehersteller enthalten. Produkte können länderspezifische Unterschiede aufweisen.</a:t>
            </a:r>
          </a:p>
          <a:p>
            <a:pPr>
              <a:spcBef>
                <a:spcPts val="600"/>
              </a:spcBef>
            </a:pPr>
            <a:r>
              <a:rPr lang="de-DE" sz="800" kern="1200" noProof="0" dirty="0">
                <a:solidFill>
                  <a:schemeClr val="tx1"/>
                </a:solidFill>
                <a:effectLst/>
                <a:latin typeface="Arial"/>
                <a:ea typeface="+mn-ea"/>
                <a:cs typeface="+mn-cs"/>
              </a:rPr>
              <a:t>Die vorliegenden Unterlagen werden von der SAP SE oder einem SAP-Konzernunternehmen bereitgestellt und dienen ausschließlich zu Informationszwecken. Die SAP SE oder ihre Konzernunternehmen übernehmen keinerlei Haftung oder Gewährleistung für Fehler oder Unvollständigkeiten in dieser Publikation. Die SAP SE oder ein SAP-Konzernunternehmen steht lediglich für Produkte und Dienstleistungen nach der Maßgabe ein, die in der Vereinbarung über die jeweiligen Produkte und Dienstleistungen ausdrücklich geregelt ist. Keine der hierin enthaltenen Informationen ist als zusätzliche Garantie zu interpretieren. </a:t>
            </a:r>
          </a:p>
          <a:p>
            <a:pPr>
              <a:spcBef>
                <a:spcPts val="600"/>
              </a:spcBef>
            </a:pPr>
            <a:r>
              <a:rPr lang="de-DE" sz="800" kern="1200" noProof="0" dirty="0">
                <a:solidFill>
                  <a:schemeClr val="tx1"/>
                </a:solidFill>
                <a:effectLst/>
                <a:latin typeface="Arial"/>
                <a:ea typeface="+mn-ea"/>
                <a:cs typeface="+mn-cs"/>
              </a:rPr>
              <a:t>Insbesondere sind die SAP SE oder ihre Konzernunternehmen in keiner Weise verpflichtet, in dieser Publikation oder einer zugehörigen Präsentation dargestellte Geschäftsabläufe zu verfolgen oder hierin wiedergegebene Funktionen zu entwickeln oder zu veröffentlichen. Diese Publikation oder eine zugehörige Präsentation, die Strategie und etwaige künftige Entwicklungen, Produkte und/oder Plattformen der SAP SE oder ihrer Konzernunternehmen können von der SAP SE oder ihren Konzernunternehmen jederzeit und ohne Angabe von Gründen unangekündigt geändert werden. Die in dieser Publikation enthaltenen Informationen stellen keine Zusage, kein Versprechen und keine rechtliche Verpflichtung zur Lieferung von Material, Code oder Funktionen dar. Sämtliche vorausschauenden Aussagen unterliegen unterschiedlichen Risiken und Unsicherheiten, durch die die tatsächlichen Ergebnisse von den Erwartungen abweichen können. Dem Leser wird empfohlen, diesen vorausschauenden Aussagen kein übertriebenes Vertrauen zu schenken und sich bei Kaufentscheidungen nicht auf sie zu stützen.</a:t>
            </a:r>
          </a:p>
          <a:p>
            <a:pPr>
              <a:spcBef>
                <a:spcPts val="600"/>
              </a:spcBef>
            </a:pPr>
            <a:r>
              <a:rPr lang="de-DE" sz="800" kern="1200" noProof="0" dirty="0">
                <a:solidFill>
                  <a:schemeClr val="tx1"/>
                </a:solidFill>
                <a:effectLst/>
                <a:latin typeface="Arial"/>
                <a:ea typeface="+mn-ea"/>
                <a:cs typeface="+mn-cs"/>
              </a:rPr>
              <a:t>SAP und andere in diesem Dokument erwähnte Produkte und Dienstleistungen von SAP sowie die dazugehörigen Logos sind Marken oder eingetragene Marken der SAP SE (oder von einem SAP-Konzernunternehmen) in Deutschland und verschiedenen anderen Ländern weltweit.</a:t>
            </a:r>
            <a:r>
              <a:rPr lang="de-DE" sz="800" kern="1200" baseline="0" noProof="0" dirty="0">
                <a:solidFill>
                  <a:schemeClr val="tx1"/>
                </a:solidFill>
                <a:effectLst/>
                <a:latin typeface="Arial"/>
                <a:ea typeface="+mn-ea"/>
                <a:cs typeface="+mn-cs"/>
              </a:rPr>
              <a:t> </a:t>
            </a:r>
            <a:r>
              <a:rPr lang="de-DE" sz="800" kern="1200" noProof="0" dirty="0">
                <a:solidFill>
                  <a:schemeClr val="tx1"/>
                </a:solidFill>
                <a:effectLst/>
                <a:latin typeface="Arial"/>
                <a:ea typeface="+mn-ea"/>
                <a:cs typeface="+mn-cs"/>
              </a:rPr>
              <a:t>Alle anderen Namen von Produkten und Dienstleistungen sind Marken der jeweiligen Firmen. </a:t>
            </a:r>
          </a:p>
          <a:p>
            <a:pPr>
              <a:spcBef>
                <a:spcPts val="600"/>
              </a:spcBef>
            </a:pPr>
            <a:r>
              <a:rPr lang="de-DE" sz="800" kern="1200" noProof="0" dirty="0">
                <a:solidFill>
                  <a:schemeClr val="tx1"/>
                </a:solidFill>
                <a:effectLst/>
                <a:latin typeface="Arial"/>
                <a:ea typeface="+mn-ea"/>
                <a:cs typeface="+mn-cs"/>
              </a:rPr>
              <a:t>Zusätzliche Informationen zur Marke und Vermerke finden Sie auf der Seite </a:t>
            </a:r>
            <a:r>
              <a:rPr lang="de-DE" sz="800" kern="1200" noProof="0" dirty="0">
                <a:solidFill>
                  <a:schemeClr val="tx1"/>
                </a:solidFill>
                <a:effectLst/>
                <a:latin typeface="Arial"/>
                <a:ea typeface="+mn-ea"/>
                <a:cs typeface="+mn-cs"/>
                <a:hlinkClick r:id="rId4"/>
              </a:rPr>
              <a:t>www.sap.com/corporate/de/legal/copyright.html</a:t>
            </a:r>
            <a:r>
              <a:rPr lang="de-DE" sz="800" kern="1200" noProof="0" dirty="0">
                <a:solidFill>
                  <a:schemeClr val="tx1"/>
                </a:solidFill>
                <a:effectLst/>
                <a:latin typeface="Arial"/>
                <a:ea typeface="+mn-ea"/>
                <a:cs typeface="+mn-cs"/>
              </a:rPr>
              <a:t>.</a:t>
            </a:r>
          </a:p>
        </p:txBody>
      </p:sp>
      <p:pic>
        <p:nvPicPr>
          <p:cNvPr id="26" name="Linkedin icon with link">
            <a:hlinkClick r:id="rId5"/>
          </p:cNvPr>
          <p:cNvPicPr>
            <a:picLocks noChangeAspect="1"/>
          </p:cNvPicPr>
          <p:nvPr userDrawn="1"/>
        </p:nvPicPr>
        <p:blipFill>
          <a:blip r:embed="rId6"/>
          <a:stretch>
            <a:fillRect/>
          </a:stretch>
        </p:blipFill>
        <p:spPr>
          <a:xfrm>
            <a:off x="2273814" y="1749959"/>
            <a:ext cx="361809" cy="361809"/>
          </a:xfrm>
          <a:prstGeom prst="rect">
            <a:avLst/>
          </a:prstGeom>
        </p:spPr>
      </p:pic>
      <p:pic>
        <p:nvPicPr>
          <p:cNvPr id="27" name="YouTube icon with link">
            <a:hlinkClick r:id="rId7"/>
          </p:cNvPr>
          <p:cNvPicPr>
            <a:picLocks noChangeAspect="1"/>
          </p:cNvPicPr>
          <p:nvPr userDrawn="1"/>
        </p:nvPicPr>
        <p:blipFill>
          <a:blip r:embed="rId8"/>
          <a:stretch>
            <a:fillRect/>
          </a:stretch>
        </p:blipFill>
        <p:spPr>
          <a:xfrm>
            <a:off x="1683278" y="1749063"/>
            <a:ext cx="363600" cy="363600"/>
          </a:xfrm>
          <a:prstGeom prst="rect">
            <a:avLst/>
          </a:prstGeom>
        </p:spPr>
      </p:pic>
      <p:pic>
        <p:nvPicPr>
          <p:cNvPr id="28" name="Twitter icon with link">
            <a:hlinkClick r:id="rId9" tooltip="https://twitter.com/sap"/>
          </p:cNvPr>
          <p:cNvPicPr>
            <a:picLocks noChangeAspect="1"/>
          </p:cNvPicPr>
          <p:nvPr userDrawn="1"/>
        </p:nvPicPr>
        <p:blipFill>
          <a:blip r:embed="rId10"/>
          <a:stretch>
            <a:fillRect/>
          </a:stretch>
        </p:blipFill>
        <p:spPr>
          <a:xfrm>
            <a:off x="1094533" y="1749959"/>
            <a:ext cx="361809" cy="361809"/>
          </a:xfrm>
          <a:prstGeom prst="rect">
            <a:avLst/>
          </a:prstGeom>
        </p:spPr>
      </p:pic>
      <p:pic>
        <p:nvPicPr>
          <p:cNvPr id="29" name="Facebook icon with link">
            <a:hlinkClick r:id="rId11"/>
          </p:cNvPr>
          <p:cNvPicPr>
            <a:picLocks noChangeAspect="1"/>
          </p:cNvPicPr>
          <p:nvPr userDrawn="1"/>
        </p:nvPicPr>
        <p:blipFill>
          <a:blip r:embed="rId12"/>
          <a:stretch>
            <a:fillRect/>
          </a:stretch>
        </p:blipFill>
        <p:spPr>
          <a:xfrm>
            <a:off x="503997" y="1749063"/>
            <a:ext cx="363600" cy="363600"/>
          </a:xfrm>
          <a:prstGeom prst="rect">
            <a:avLst/>
          </a:prstGeom>
        </p:spPr>
      </p:pic>
      <p:sp>
        <p:nvSpPr>
          <p:cNvPr id="20" name="SAP folgen auf"/>
          <p:cNvSpPr txBox="1"/>
          <p:nvPr userDrawn="1"/>
        </p:nvSpPr>
        <p:spPr bwMode="black">
          <a:xfrm>
            <a:off x="503997" y="1461001"/>
            <a:ext cx="1228549"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de-DE" sz="1100" b="0" kern="1200" noProof="0" dirty="0">
                <a:solidFill>
                  <a:schemeClr val="tx1"/>
                </a:solidFill>
                <a:latin typeface="Arial"/>
                <a:ea typeface="Arial Unicode MS" panose="020B0604020202020204" pitchFamily="34" charset="-128"/>
                <a:cs typeface="+mn-cs"/>
              </a:rPr>
              <a:t>SAP folgen auf</a:t>
            </a:r>
          </a:p>
        </p:txBody>
      </p:sp>
      <p:pic>
        <p:nvPicPr>
          <p:cNvPr id="10" name="SAP Ariba Logo" descr="SAP Ariba Logo" title="SAP Ariba Logo">
            <a:extLst>
              <a:ext uri="{FF2B5EF4-FFF2-40B4-BE49-F238E27FC236}">
                <a16:creationId xmlns:a16="http://schemas.microsoft.com/office/drawing/2014/main" id="{38F9C765-2B7F-4D29-8684-0945DE90428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04000" y="504000"/>
            <a:ext cx="1108174" cy="216000"/>
          </a:xfrm>
          <a:prstGeom prst="rect">
            <a:avLst/>
          </a:prstGeom>
        </p:spPr>
      </p:pic>
    </p:spTree>
    <p:extLst>
      <p:ext uri="{BB962C8B-B14F-4D97-AF65-F5344CB8AC3E}">
        <p14:creationId xmlns:p14="http://schemas.microsoft.com/office/powerpoint/2010/main" val="4236722340"/>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466743634"/>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pos="7364" userDrawn="1">
          <p15:clr>
            <a:srgbClr val="FBAE40"/>
          </p15:clr>
        </p15:guide>
        <p15:guide id="4" orient="horz" pos="551" userDrawn="1">
          <p15:clr>
            <a:srgbClr val="FBAE40"/>
          </p15:clr>
        </p15:guide>
        <p15:guide id="5" orient="horz" pos="399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503999" y="1620000"/>
            <a:ext cx="11186477"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129332223"/>
      </p:ext>
    </p:extLst>
  </p:cSld>
  <p:clrMapOvr>
    <a:masterClrMapping/>
  </p:clrMapOvr>
  <p:extLst>
    <p:ext uri="{DCECCB84-F9BA-43D5-87BE-67443E8EF086}">
      <p15:sldGuideLst xmlns:p15="http://schemas.microsoft.com/office/powerpoint/2012/main">
        <p15:guide id="1" pos="316" userDrawn="1">
          <p15:clr>
            <a:srgbClr val="FBAE40"/>
          </p15:clr>
        </p15:guide>
        <p15:guide id="2" orient="horz" pos="3991" userDrawn="1">
          <p15:clr>
            <a:srgbClr val="FBAE40"/>
          </p15:clr>
        </p15:guide>
        <p15:guide id="3" pos="7364" userDrawn="1">
          <p15:clr>
            <a:srgbClr val="FBAE40"/>
          </p15:clr>
        </p15:guide>
        <p15:guide id="4" orient="horz" pos="318" userDrawn="1">
          <p15:clr>
            <a:srgbClr val="FBAE40"/>
          </p15:clr>
        </p15:guide>
        <p15:guide id="5" orient="horz" pos="552" userDrawn="1">
          <p15:clr>
            <a:srgbClr val="FBAE40"/>
          </p15:clr>
        </p15:guide>
        <p15:guide id="6" orient="horz" pos="102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5" name="Text placeholder - column 2"/>
          <p:cNvSpPr>
            <a:spLocks noGrp="1"/>
          </p:cNvSpPr>
          <p:nvPr>
            <p:ph type="body" sz="quarter" idx="11" hasCustomPrompt="1"/>
          </p:nvPr>
        </p:nvSpPr>
        <p:spPr>
          <a:xfrm>
            <a:off x="6362477" y="1620000"/>
            <a:ext cx="5328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 column 1"/>
          <p:cNvSpPr>
            <a:spLocks noGrp="1"/>
          </p:cNvSpPr>
          <p:nvPr>
            <p:ph type="body" sz="quarter" idx="10" hasCustomPrompt="1"/>
          </p:nvPr>
        </p:nvSpPr>
        <p:spPr>
          <a:xfrm>
            <a:off x="504000" y="1620000"/>
            <a:ext cx="5328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630481451"/>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991" userDrawn="1">
          <p15:clr>
            <a:srgbClr val="FBAE40"/>
          </p15:clr>
        </p15:guide>
        <p15:guide id="3" pos="7364" userDrawn="1">
          <p15:clr>
            <a:srgbClr val="FBAE40"/>
          </p15:clr>
        </p15:guide>
        <p15:guide id="4" pos="3674" userDrawn="1">
          <p15:clr>
            <a:srgbClr val="FBAE40"/>
          </p15:clr>
        </p15:guide>
        <p15:guide id="5" pos="4007" userDrawn="1">
          <p15:clr>
            <a:srgbClr val="FBAE40"/>
          </p15:clr>
        </p15:guide>
        <p15:guide id="6" orient="horz" pos="317" userDrawn="1">
          <p15:clr>
            <a:srgbClr val="FBAE40"/>
          </p15:clr>
        </p15:guide>
        <p15:guide id="7" orient="horz" pos="551" userDrawn="1">
          <p15:clr>
            <a:srgbClr val="FBAE40"/>
          </p15:clr>
        </p15:guide>
        <p15:guide id="8" orient="horz" pos="102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2.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21" Type="http://schemas.openxmlformats.org/officeDocument/2006/relationships/slideLayout" Target="../slideLayouts/slideLayout59.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24" Type="http://schemas.openxmlformats.org/officeDocument/2006/relationships/theme" Target="../theme/theme4.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23" Type="http://schemas.openxmlformats.org/officeDocument/2006/relationships/slideLayout" Target="../slideLayouts/slideLayout61.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4" name="Slide number"/>
          <p:cNvSpPr txBox="1"/>
          <p:nvPr userDrawn="1"/>
        </p:nvSpPr>
        <p:spPr bwMode="black">
          <a:xfrm>
            <a:off x="11549413" y="6536751"/>
            <a:ext cx="141064"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noProof="0" smtClean="0"/>
              <a:pPr marL="0" lvl="0" indent="0" algn="r">
                <a:buNone/>
              </a:pPr>
              <a:t>‹#›</a:t>
            </a:fld>
            <a:endParaRPr lang="en-US" sz="900" noProof="0" dirty="0"/>
          </a:p>
        </p:txBody>
      </p:sp>
      <p:sp>
        <p:nvSpPr>
          <p:cNvPr id="3" name="Text Placeholder"/>
          <p:cNvSpPr>
            <a:spLocks noGrp="1"/>
          </p:cNvSpPr>
          <p:nvPr userDrawn="1">
            <p:ph type="body" idx="1"/>
          </p:nvPr>
        </p:nvSpPr>
        <p:spPr bwMode="black">
          <a:xfrm>
            <a:off x="504001" y="1620000"/>
            <a:ext cx="11186476" cy="4716000"/>
          </a:xfrm>
          <a:prstGeom prst="rect">
            <a:avLst/>
          </a:prstGeom>
        </p:spPr>
        <p:txBody>
          <a:bodyPr vert="horz" lIns="0" tIns="0" rIns="0" bIns="0" rtlCol="0">
            <a:norm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Placeholder"/>
          <p:cNvSpPr>
            <a:spLocks noGrp="1"/>
          </p:cNvSpPr>
          <p:nvPr userDrawn="1">
            <p:ph type="title"/>
          </p:nvPr>
        </p:nvSpPr>
        <p:spPr bwMode="black">
          <a:xfrm>
            <a:off x="504001" y="504000"/>
            <a:ext cx="11186476" cy="369332"/>
          </a:xfrm>
          <a:prstGeom prst="rect">
            <a:avLst/>
          </a:prstGeom>
        </p:spPr>
        <p:txBody>
          <a:bodyPr vert="horz" wrap="square" lIns="0" tIns="0" rIns="0" bIns="0" rtlCol="0" anchor="t" anchorCtr="0">
            <a:spAutoFit/>
          </a:bodyPr>
          <a:lstStyle/>
          <a:p>
            <a:r>
              <a:rPr lang="en-US" noProof="0" dirty="0"/>
              <a:t>Insert page title (sentence case)</a:t>
            </a:r>
          </a:p>
        </p:txBody>
      </p:sp>
    </p:spTree>
    <p:extLst>
      <p:ext uri="{BB962C8B-B14F-4D97-AF65-F5344CB8AC3E}">
        <p14:creationId xmlns:p14="http://schemas.microsoft.com/office/powerpoint/2010/main" val="3408294523"/>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5" r:id="rId3"/>
    <p:sldLayoutId id="2147483741" r:id="rId4"/>
    <p:sldLayoutId id="2147483765" r:id="rId5"/>
    <p:sldLayoutId id="2147483767" r:id="rId6"/>
    <p:sldLayoutId id="2147483743" r:id="rId7"/>
    <p:sldLayoutId id="2147483774" r:id="rId8"/>
    <p:sldLayoutId id="2147483745" r:id="rId9"/>
    <p:sldLayoutId id="2147483760" r:id="rId10"/>
    <p:sldLayoutId id="2147483768" r:id="rId11"/>
    <p:sldLayoutId id="2147483769" r:id="rId12"/>
    <p:sldLayoutId id="2147483770" r:id="rId13"/>
    <p:sldLayoutId id="2147483744" r:id="rId14"/>
    <p:sldLayoutId id="2147483757" r:id="rId15"/>
    <p:sldLayoutId id="2147483748" r:id="rId16"/>
    <p:sldLayoutId id="2147483771" r:id="rId17"/>
    <p:sldLayoutId id="2147483763" r:id="rId18"/>
    <p:sldLayoutId id="2147483751" r:id="rId19"/>
    <p:sldLayoutId id="2147483756" r:id="rId20"/>
    <p:sldLayoutId id="2147483740" r:id="rId21"/>
    <p:sldLayoutId id="2147483754" r:id="rId22"/>
    <p:sldLayoutId id="2147483755" r:id="rId23"/>
    <p:sldLayoutId id="2147483799" r:id="rId24"/>
  </p:sldLayoutIdLst>
  <p:hf hdr="0" ftr="0" dt="0"/>
  <p:txStyles>
    <p:titleStyle>
      <a:lvl1pPr algn="l" defTabSz="1088558" rtl="0" eaLnBrk="1" latinLnBrk="0" hangingPunct="1">
        <a:spcBef>
          <a:spcPct val="0"/>
        </a:spcBef>
        <a:buNone/>
        <a:defRPr sz="2400" b="1" kern="1200" baseline="0">
          <a:solidFill>
            <a:schemeClr val="tx1"/>
          </a:solidFill>
          <a:latin typeface="+mj-lt"/>
          <a:ea typeface="+mj-ea"/>
          <a:cs typeface="+mj-cs"/>
        </a:defRPr>
      </a:lvl1pPr>
    </p:titleStyle>
    <p:body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558" rtl="0" eaLnBrk="1" latinLnBrk="0" hangingPunct="1">
        <a:defRPr sz="2100" kern="1200">
          <a:solidFill>
            <a:schemeClr val="tx1"/>
          </a:solidFill>
          <a:latin typeface="+mn-lt"/>
          <a:ea typeface="+mn-ea"/>
          <a:cs typeface="+mn-cs"/>
        </a:defRPr>
      </a:lvl1pPr>
      <a:lvl2pPr marL="544279" algn="l" defTabSz="1088558" rtl="0" eaLnBrk="1" latinLnBrk="0" hangingPunct="1">
        <a:defRPr sz="2100" kern="1200">
          <a:solidFill>
            <a:schemeClr val="tx1"/>
          </a:solidFill>
          <a:latin typeface="+mn-lt"/>
          <a:ea typeface="+mn-ea"/>
          <a:cs typeface="+mn-cs"/>
        </a:defRPr>
      </a:lvl2pPr>
      <a:lvl3pPr marL="1088558" algn="l" defTabSz="1088558" rtl="0" eaLnBrk="1" latinLnBrk="0" hangingPunct="1">
        <a:defRPr sz="2100" kern="1200">
          <a:solidFill>
            <a:schemeClr val="tx1"/>
          </a:solidFill>
          <a:latin typeface="+mn-lt"/>
          <a:ea typeface="+mn-ea"/>
          <a:cs typeface="+mn-cs"/>
        </a:defRPr>
      </a:lvl3pPr>
      <a:lvl4pPr marL="1632837" algn="l" defTabSz="1088558" rtl="0" eaLnBrk="1" latinLnBrk="0" hangingPunct="1">
        <a:defRPr sz="2100" kern="1200">
          <a:solidFill>
            <a:schemeClr val="tx1"/>
          </a:solidFill>
          <a:latin typeface="+mn-lt"/>
          <a:ea typeface="+mn-ea"/>
          <a:cs typeface="+mn-cs"/>
        </a:defRPr>
      </a:lvl4pPr>
      <a:lvl5pPr marL="2177116" algn="l" defTabSz="1088558" rtl="0" eaLnBrk="1" latinLnBrk="0" hangingPunct="1">
        <a:defRPr sz="2100" kern="1200">
          <a:solidFill>
            <a:schemeClr val="tx1"/>
          </a:solidFill>
          <a:latin typeface="+mn-lt"/>
          <a:ea typeface="+mn-ea"/>
          <a:cs typeface="+mn-cs"/>
        </a:defRPr>
      </a:lvl5pPr>
      <a:lvl6pPr marL="2721396" algn="l" defTabSz="1088558" rtl="0" eaLnBrk="1" latinLnBrk="0" hangingPunct="1">
        <a:defRPr sz="2100" kern="1200">
          <a:solidFill>
            <a:schemeClr val="tx1"/>
          </a:solidFill>
          <a:latin typeface="+mn-lt"/>
          <a:ea typeface="+mn-ea"/>
          <a:cs typeface="+mn-cs"/>
        </a:defRPr>
      </a:lvl6pPr>
      <a:lvl7pPr marL="3265675" algn="l" defTabSz="1088558" rtl="0" eaLnBrk="1" latinLnBrk="0" hangingPunct="1">
        <a:defRPr sz="2100" kern="1200">
          <a:solidFill>
            <a:schemeClr val="tx1"/>
          </a:solidFill>
          <a:latin typeface="+mn-lt"/>
          <a:ea typeface="+mn-ea"/>
          <a:cs typeface="+mn-cs"/>
        </a:defRPr>
      </a:lvl7pPr>
      <a:lvl8pPr marL="3809954" algn="l" defTabSz="1088558" rtl="0" eaLnBrk="1" latinLnBrk="0" hangingPunct="1">
        <a:defRPr sz="2100" kern="1200">
          <a:solidFill>
            <a:schemeClr val="tx1"/>
          </a:solidFill>
          <a:latin typeface="+mn-lt"/>
          <a:ea typeface="+mn-ea"/>
          <a:cs typeface="+mn-cs"/>
        </a:defRPr>
      </a:lvl8pPr>
      <a:lvl9pPr marL="4354233" algn="l" defTabSz="1088558"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E854CC-D764-433B-85D2-63FD8F3E2356}"/>
              </a:ext>
            </a:extLst>
          </p:cNvPr>
          <p:cNvSpPr>
            <a:spLocks noGrp="1"/>
          </p:cNvSpPr>
          <p:nvPr>
            <p:ph type="title"/>
          </p:nvPr>
        </p:nvSpPr>
        <p:spPr>
          <a:xfrm>
            <a:off x="838200" y="365125"/>
            <a:ext cx="1051877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02F43B-3468-44A5-80B2-A5F48204E065}"/>
              </a:ext>
            </a:extLst>
          </p:cNvPr>
          <p:cNvSpPr>
            <a:spLocks noGrp="1"/>
          </p:cNvSpPr>
          <p:nvPr>
            <p:ph type="body" idx="1"/>
          </p:nvPr>
        </p:nvSpPr>
        <p:spPr>
          <a:xfrm>
            <a:off x="838200" y="1825625"/>
            <a:ext cx="1051877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4E6B01-C98D-4F5D-82E3-42959DC0EB42}"/>
              </a:ext>
            </a:extLst>
          </p:cNvPr>
          <p:cNvSpPr>
            <a:spLocks noGrp="1"/>
          </p:cNvSpPr>
          <p:nvPr>
            <p:ph type="dt" sz="half" idx="2"/>
          </p:nvPr>
        </p:nvSpPr>
        <p:spPr>
          <a:xfrm>
            <a:off x="838200" y="6356350"/>
            <a:ext cx="274478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2EDFBB-6CF0-449A-A0F8-E66DE274277F}" type="datetimeFigureOut">
              <a:rPr lang="en-US" smtClean="0"/>
              <a:t>2/25/2025</a:t>
            </a:fld>
            <a:endParaRPr lang="en-US"/>
          </a:p>
        </p:txBody>
      </p:sp>
      <p:sp>
        <p:nvSpPr>
          <p:cNvPr id="5" name="Footer Placeholder 4">
            <a:extLst>
              <a:ext uri="{FF2B5EF4-FFF2-40B4-BE49-F238E27FC236}">
                <a16:creationId xmlns:a16="http://schemas.microsoft.com/office/drawing/2014/main" id="{1B9D2B27-5769-4A07-B46A-5BE77844A14A}"/>
              </a:ext>
            </a:extLst>
          </p:cNvPr>
          <p:cNvSpPr>
            <a:spLocks noGrp="1"/>
          </p:cNvSpPr>
          <p:nvPr>
            <p:ph type="ftr" sz="quarter" idx="3"/>
          </p:nvPr>
        </p:nvSpPr>
        <p:spPr>
          <a:xfrm>
            <a:off x="4040188"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48B4EE5-0CEC-4007-B979-3A510739DDC6}"/>
              </a:ext>
            </a:extLst>
          </p:cNvPr>
          <p:cNvSpPr>
            <a:spLocks noGrp="1"/>
          </p:cNvSpPr>
          <p:nvPr>
            <p:ph type="sldNum" sz="quarter" idx="4"/>
          </p:nvPr>
        </p:nvSpPr>
        <p:spPr>
          <a:xfrm>
            <a:off x="8612188" y="6356350"/>
            <a:ext cx="27447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564F2A-E058-4A2C-9FA6-215159D12436}" type="slidenum">
              <a:rPr lang="en-US" smtClean="0"/>
              <a:t>‹#›</a:t>
            </a:fld>
            <a:endParaRPr lang="en-US"/>
          </a:p>
        </p:txBody>
      </p:sp>
    </p:spTree>
    <p:extLst>
      <p:ext uri="{BB962C8B-B14F-4D97-AF65-F5344CB8AC3E}">
        <p14:creationId xmlns:p14="http://schemas.microsoft.com/office/powerpoint/2010/main" val="4273587100"/>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195A"/>
        </a:solidFill>
        <a:effectLst/>
      </p:bgPr>
    </p:bg>
    <p:spTree>
      <p:nvGrpSpPr>
        <p:cNvPr id="1" name=""/>
        <p:cNvGrpSpPr/>
        <p:nvPr/>
      </p:nvGrpSpPr>
      <p:grpSpPr>
        <a:xfrm>
          <a:off x="0" y="0"/>
          <a:ext cx="0" cy="0"/>
          <a:chOff x="0" y="0"/>
          <a:chExt cx="0" cy="0"/>
        </a:xfrm>
      </p:grpSpPr>
      <p:sp>
        <p:nvSpPr>
          <p:cNvPr id="3" name="Text Placeholder"/>
          <p:cNvSpPr>
            <a:spLocks noGrp="1"/>
          </p:cNvSpPr>
          <p:nvPr userDrawn="1">
            <p:ph type="body" idx="1"/>
          </p:nvPr>
        </p:nvSpPr>
        <p:spPr bwMode="black">
          <a:xfrm>
            <a:off x="504001" y="1620000"/>
            <a:ext cx="11186476" cy="4716000"/>
          </a:xfrm>
          <a:prstGeom prst="rect">
            <a:avLst/>
          </a:prstGeom>
        </p:spPr>
        <p:txBody>
          <a:bodyPr vert="horz" lIns="0" tIns="0" rIns="0" bIns="0" rtlCol="0">
            <a:norm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Placeholder"/>
          <p:cNvSpPr>
            <a:spLocks noGrp="1"/>
          </p:cNvSpPr>
          <p:nvPr userDrawn="1">
            <p:ph type="title"/>
          </p:nvPr>
        </p:nvSpPr>
        <p:spPr bwMode="black">
          <a:xfrm>
            <a:off x="504001" y="504000"/>
            <a:ext cx="11186476" cy="369332"/>
          </a:xfrm>
          <a:prstGeom prst="rect">
            <a:avLst/>
          </a:prstGeom>
        </p:spPr>
        <p:txBody>
          <a:bodyPr vert="horz" wrap="square" lIns="0" tIns="0" rIns="0" bIns="0" rtlCol="0" anchor="t" anchorCtr="0">
            <a:spAutoFit/>
          </a:bodyPr>
          <a:lstStyle/>
          <a:p>
            <a:r>
              <a:rPr lang="en-US" noProof="0" dirty="0"/>
              <a:t>Insert page title (sentence case)</a:t>
            </a:r>
          </a:p>
        </p:txBody>
      </p:sp>
      <p:sp>
        <p:nvSpPr>
          <p:cNvPr id="13" name="Slide number">
            <a:extLst>
              <a:ext uri="{FF2B5EF4-FFF2-40B4-BE49-F238E27FC236}">
                <a16:creationId xmlns:a16="http://schemas.microsoft.com/office/drawing/2014/main" id="{6F6D7778-F272-4F12-ADD2-8AE6FF10DDDC}"/>
              </a:ext>
            </a:extLst>
          </p:cNvPr>
          <p:cNvSpPr txBox="1"/>
          <p:nvPr userDrawn="1"/>
        </p:nvSpPr>
        <p:spPr bwMode="black">
          <a:xfrm>
            <a:off x="11549413" y="6536751"/>
            <a:ext cx="141064"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noProof="0" smtClean="0"/>
              <a:pPr marL="0" lvl="0" indent="0" algn="r">
                <a:buNone/>
              </a:pPr>
              <a:t>‹#›</a:t>
            </a:fld>
            <a:endParaRPr lang="en-US" sz="900" noProof="0" dirty="0"/>
          </a:p>
        </p:txBody>
      </p:sp>
    </p:spTree>
    <p:extLst>
      <p:ext uri="{BB962C8B-B14F-4D97-AF65-F5344CB8AC3E}">
        <p14:creationId xmlns:p14="http://schemas.microsoft.com/office/powerpoint/2010/main" val="2031361106"/>
      </p:ext>
    </p:extLst>
  </p:cSld>
  <p:clrMap bg1="dk1" tx1="lt1" bg2="dk2" tx2="lt2" accent1="accent1" accent2="accent2" accent3="accent3" accent4="accent4" accent5="accent5" accent6="accent6" hlink="hlink" folHlink="folHlink"/>
  <p:sldLayoutIdLst>
    <p:sldLayoutId id="2147483789" r:id="rId1"/>
    <p:sldLayoutId id="2147483791" r:id="rId2"/>
    <p:sldLayoutId id="2147483798" r:id="rId3"/>
  </p:sldLayoutIdLst>
  <p:hf hdr="0" ftr="0" dt="0"/>
  <p:txStyles>
    <p:titleStyle>
      <a:lvl1pPr algn="l" defTabSz="1088558" rtl="0" eaLnBrk="1" latinLnBrk="0" hangingPunct="1">
        <a:spcBef>
          <a:spcPct val="0"/>
        </a:spcBef>
        <a:buNone/>
        <a:defRPr sz="2400" b="1" kern="1200" baseline="0">
          <a:solidFill>
            <a:schemeClr val="tx1"/>
          </a:solidFill>
          <a:latin typeface="+mj-lt"/>
          <a:ea typeface="+mj-ea"/>
          <a:cs typeface="+mj-cs"/>
        </a:defRPr>
      </a:lvl1pPr>
    </p:titleStyle>
    <p:body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558" rtl="0" eaLnBrk="1" latinLnBrk="0" hangingPunct="1">
        <a:defRPr sz="2100" kern="1200">
          <a:solidFill>
            <a:schemeClr val="tx1"/>
          </a:solidFill>
          <a:latin typeface="+mn-lt"/>
          <a:ea typeface="+mn-ea"/>
          <a:cs typeface="+mn-cs"/>
        </a:defRPr>
      </a:lvl1pPr>
      <a:lvl2pPr marL="544279" algn="l" defTabSz="1088558" rtl="0" eaLnBrk="1" latinLnBrk="0" hangingPunct="1">
        <a:defRPr sz="2100" kern="1200">
          <a:solidFill>
            <a:schemeClr val="tx1"/>
          </a:solidFill>
          <a:latin typeface="+mn-lt"/>
          <a:ea typeface="+mn-ea"/>
          <a:cs typeface="+mn-cs"/>
        </a:defRPr>
      </a:lvl2pPr>
      <a:lvl3pPr marL="1088558" algn="l" defTabSz="1088558" rtl="0" eaLnBrk="1" latinLnBrk="0" hangingPunct="1">
        <a:defRPr sz="2100" kern="1200">
          <a:solidFill>
            <a:schemeClr val="tx1"/>
          </a:solidFill>
          <a:latin typeface="+mn-lt"/>
          <a:ea typeface="+mn-ea"/>
          <a:cs typeface="+mn-cs"/>
        </a:defRPr>
      </a:lvl3pPr>
      <a:lvl4pPr marL="1632837" algn="l" defTabSz="1088558" rtl="0" eaLnBrk="1" latinLnBrk="0" hangingPunct="1">
        <a:defRPr sz="2100" kern="1200">
          <a:solidFill>
            <a:schemeClr val="tx1"/>
          </a:solidFill>
          <a:latin typeface="+mn-lt"/>
          <a:ea typeface="+mn-ea"/>
          <a:cs typeface="+mn-cs"/>
        </a:defRPr>
      </a:lvl4pPr>
      <a:lvl5pPr marL="2177116" algn="l" defTabSz="1088558" rtl="0" eaLnBrk="1" latinLnBrk="0" hangingPunct="1">
        <a:defRPr sz="2100" kern="1200">
          <a:solidFill>
            <a:schemeClr val="tx1"/>
          </a:solidFill>
          <a:latin typeface="+mn-lt"/>
          <a:ea typeface="+mn-ea"/>
          <a:cs typeface="+mn-cs"/>
        </a:defRPr>
      </a:lvl5pPr>
      <a:lvl6pPr marL="2721396" algn="l" defTabSz="1088558" rtl="0" eaLnBrk="1" latinLnBrk="0" hangingPunct="1">
        <a:defRPr sz="2100" kern="1200">
          <a:solidFill>
            <a:schemeClr val="tx1"/>
          </a:solidFill>
          <a:latin typeface="+mn-lt"/>
          <a:ea typeface="+mn-ea"/>
          <a:cs typeface="+mn-cs"/>
        </a:defRPr>
      </a:lvl6pPr>
      <a:lvl7pPr marL="3265675" algn="l" defTabSz="1088558" rtl="0" eaLnBrk="1" latinLnBrk="0" hangingPunct="1">
        <a:defRPr sz="2100" kern="1200">
          <a:solidFill>
            <a:schemeClr val="tx1"/>
          </a:solidFill>
          <a:latin typeface="+mn-lt"/>
          <a:ea typeface="+mn-ea"/>
          <a:cs typeface="+mn-cs"/>
        </a:defRPr>
      </a:lvl7pPr>
      <a:lvl8pPr marL="3809954" algn="l" defTabSz="1088558" rtl="0" eaLnBrk="1" latinLnBrk="0" hangingPunct="1">
        <a:defRPr sz="2100" kern="1200">
          <a:solidFill>
            <a:schemeClr val="tx1"/>
          </a:solidFill>
          <a:latin typeface="+mn-lt"/>
          <a:ea typeface="+mn-ea"/>
          <a:cs typeface="+mn-cs"/>
        </a:defRPr>
      </a:lvl8pPr>
      <a:lvl9pPr marL="4354233" algn="l" defTabSz="1088558"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4" name="Slide number"/>
          <p:cNvSpPr txBox="1"/>
          <p:nvPr userDrawn="1"/>
        </p:nvSpPr>
        <p:spPr bwMode="black">
          <a:xfrm>
            <a:off x="11549413" y="6536751"/>
            <a:ext cx="141064"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noProof="0" smtClean="0"/>
              <a:pPr marL="0" lvl="0" indent="0" algn="r">
                <a:buNone/>
              </a:pPr>
              <a:t>‹#›</a:t>
            </a:fld>
            <a:endParaRPr lang="en-US" sz="900" noProof="0" dirty="0"/>
          </a:p>
        </p:txBody>
      </p:sp>
      <p:sp>
        <p:nvSpPr>
          <p:cNvPr id="11" name="Classification"/>
          <p:cNvSpPr txBox="1"/>
          <p:nvPr userDrawn="1"/>
        </p:nvSpPr>
        <p:spPr bwMode="black">
          <a:xfrm>
            <a:off x="2814655" y="6559834"/>
            <a:ext cx="278923" cy="92333"/>
          </a:xfrm>
          <a:prstGeom prst="rect">
            <a:avLst/>
          </a:prstGeom>
          <a:noFill/>
        </p:spPr>
        <p:txBody>
          <a:bodyPr wrap="none" lIns="0" tIns="0" rIns="0" bIns="0" rtlCol="0">
            <a:spAutoFit/>
          </a:bodyPr>
          <a:lstStyle/>
          <a:p>
            <a:pPr marL="0" marR="0" indent="0" algn="l" defTabSz="1088558" rtl="0" eaLnBrk="1" fontAlgn="auto" latinLnBrk="0" hangingPunct="1">
              <a:lnSpc>
                <a:spcPct val="100000"/>
              </a:lnSpc>
              <a:spcBef>
                <a:spcPts val="0"/>
              </a:spcBef>
              <a:spcAft>
                <a:spcPts val="0"/>
              </a:spcAft>
              <a:buClr>
                <a:schemeClr val="tx1"/>
              </a:buClr>
              <a:buSzTx/>
              <a:buFont typeface="Arial" pitchFamily="34" charset="0"/>
              <a:buNone/>
              <a:tabLst/>
              <a:defRPr/>
            </a:pPr>
            <a:r>
              <a:rPr kumimoji="0" lang="en-US" sz="600" b="0" i="0" u="none" kern="0" baseline="0" dirty="0">
                <a:solidFill>
                  <a:schemeClr val="tx1"/>
                </a:solidFill>
                <a:latin typeface="Arial"/>
                <a:ea typeface="Arial Unicode MS"/>
                <a:cs typeface="Arial Unicode MS" pitchFamily="34" charset="-128"/>
                <a:sym typeface="Arial"/>
              </a:rPr>
              <a:t>PUBLIC</a:t>
            </a:r>
          </a:p>
        </p:txBody>
      </p:sp>
      <p:sp>
        <p:nvSpPr>
          <p:cNvPr id="10" name="Copyright"/>
          <p:cNvSpPr txBox="1"/>
          <p:nvPr userDrawn="1"/>
        </p:nvSpPr>
        <p:spPr bwMode="black">
          <a:xfrm>
            <a:off x="504001" y="6559834"/>
            <a:ext cx="2269679" cy="92333"/>
          </a:xfrm>
          <a:prstGeom prst="rect">
            <a:avLst/>
          </a:prstGeom>
          <a:noFill/>
        </p:spPr>
        <p:txBody>
          <a:bodyPr wrap="square" lIns="0" tIns="0" rIns="0" bIns="0" rtlCol="0">
            <a:spAutoFit/>
          </a:bodyPr>
          <a:lstStyle/>
          <a:p>
            <a:pPr marL="84121" marR="0" indent="-84121" algn="l" defTabSz="1088558"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noProof="0" dirty="0">
                <a:solidFill>
                  <a:schemeClr val="tx1"/>
                </a:solidFill>
              </a:rPr>
              <a:t>2022 SAP SE or an SAP affiliate company. All rights reserved.  </a:t>
            </a:r>
            <a:r>
              <a:rPr kumimoji="0" lang="en-US" sz="600" b="0" i="0" u="none" kern="0" baseline="0" dirty="0">
                <a:solidFill>
                  <a:schemeClr val="tx1"/>
                </a:solidFill>
                <a:latin typeface="Arial"/>
                <a:ea typeface="Arial Unicode MS"/>
                <a:cs typeface="Arial Unicode MS" pitchFamily="34" charset="-128"/>
                <a:sym typeface="Arial"/>
              </a:rPr>
              <a:t>ǀ</a:t>
            </a:r>
          </a:p>
        </p:txBody>
      </p:sp>
      <p:sp>
        <p:nvSpPr>
          <p:cNvPr id="3" name="Text Placeholder"/>
          <p:cNvSpPr>
            <a:spLocks noGrp="1"/>
          </p:cNvSpPr>
          <p:nvPr userDrawn="1">
            <p:ph type="body" idx="1"/>
          </p:nvPr>
        </p:nvSpPr>
        <p:spPr bwMode="black">
          <a:xfrm>
            <a:off x="504001" y="1620000"/>
            <a:ext cx="11186476" cy="4716000"/>
          </a:xfrm>
          <a:prstGeom prst="rect">
            <a:avLst/>
          </a:prstGeom>
        </p:spPr>
        <p:txBody>
          <a:bodyPr vert="horz" lIns="0" tIns="0" rIns="0" bIns="0" rtlCol="0">
            <a:norm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Placeholder"/>
          <p:cNvSpPr>
            <a:spLocks noGrp="1"/>
          </p:cNvSpPr>
          <p:nvPr userDrawn="1">
            <p:ph type="title"/>
          </p:nvPr>
        </p:nvSpPr>
        <p:spPr bwMode="black">
          <a:xfrm>
            <a:off x="504001" y="504000"/>
            <a:ext cx="11186476" cy="369332"/>
          </a:xfrm>
          <a:prstGeom prst="rect">
            <a:avLst/>
          </a:prstGeom>
        </p:spPr>
        <p:txBody>
          <a:bodyPr vert="horz" wrap="square" lIns="0" tIns="0" rIns="0" bIns="0" rtlCol="0" anchor="t" anchorCtr="0">
            <a:spAutoFit/>
          </a:bodyPr>
          <a:lstStyle/>
          <a:p>
            <a:r>
              <a:rPr lang="en-US" noProof="0" dirty="0"/>
              <a:t>Insert page title (sentence case)</a:t>
            </a:r>
          </a:p>
        </p:txBody>
      </p:sp>
    </p:spTree>
    <p:extLst>
      <p:ext uri="{BB962C8B-B14F-4D97-AF65-F5344CB8AC3E}">
        <p14:creationId xmlns:p14="http://schemas.microsoft.com/office/powerpoint/2010/main" val="1618218829"/>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 id="2147483826" r:id="rId14"/>
    <p:sldLayoutId id="2147483827" r:id="rId15"/>
    <p:sldLayoutId id="2147483828" r:id="rId16"/>
    <p:sldLayoutId id="2147483829" r:id="rId17"/>
    <p:sldLayoutId id="2147483830" r:id="rId18"/>
    <p:sldLayoutId id="2147483831" r:id="rId19"/>
    <p:sldLayoutId id="2147483832" r:id="rId20"/>
    <p:sldLayoutId id="2147483833" r:id="rId21"/>
    <p:sldLayoutId id="2147483834" r:id="rId22"/>
    <p:sldLayoutId id="2147483835" r:id="rId23"/>
  </p:sldLayoutIdLst>
  <p:hf hdr="0" ftr="0" dt="0"/>
  <p:txStyles>
    <p:titleStyle>
      <a:lvl1pPr algn="l" defTabSz="1088558" rtl="0" eaLnBrk="1" latinLnBrk="0" hangingPunct="1">
        <a:spcBef>
          <a:spcPct val="0"/>
        </a:spcBef>
        <a:buNone/>
        <a:defRPr sz="2400" b="1" kern="1200" baseline="0">
          <a:solidFill>
            <a:schemeClr val="tx1"/>
          </a:solidFill>
          <a:latin typeface="+mj-lt"/>
          <a:ea typeface="+mj-ea"/>
          <a:cs typeface="+mj-cs"/>
        </a:defRPr>
      </a:lvl1pPr>
    </p:titleStyle>
    <p:body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558" rtl="0" eaLnBrk="1" latinLnBrk="0" hangingPunct="1">
        <a:defRPr sz="2100" kern="1200">
          <a:solidFill>
            <a:schemeClr val="tx1"/>
          </a:solidFill>
          <a:latin typeface="+mn-lt"/>
          <a:ea typeface="+mn-ea"/>
          <a:cs typeface="+mn-cs"/>
        </a:defRPr>
      </a:lvl1pPr>
      <a:lvl2pPr marL="544279" algn="l" defTabSz="1088558" rtl="0" eaLnBrk="1" latinLnBrk="0" hangingPunct="1">
        <a:defRPr sz="2100" kern="1200">
          <a:solidFill>
            <a:schemeClr val="tx1"/>
          </a:solidFill>
          <a:latin typeface="+mn-lt"/>
          <a:ea typeface="+mn-ea"/>
          <a:cs typeface="+mn-cs"/>
        </a:defRPr>
      </a:lvl2pPr>
      <a:lvl3pPr marL="1088558" algn="l" defTabSz="1088558" rtl="0" eaLnBrk="1" latinLnBrk="0" hangingPunct="1">
        <a:defRPr sz="2100" kern="1200">
          <a:solidFill>
            <a:schemeClr val="tx1"/>
          </a:solidFill>
          <a:latin typeface="+mn-lt"/>
          <a:ea typeface="+mn-ea"/>
          <a:cs typeface="+mn-cs"/>
        </a:defRPr>
      </a:lvl3pPr>
      <a:lvl4pPr marL="1632837" algn="l" defTabSz="1088558" rtl="0" eaLnBrk="1" latinLnBrk="0" hangingPunct="1">
        <a:defRPr sz="2100" kern="1200">
          <a:solidFill>
            <a:schemeClr val="tx1"/>
          </a:solidFill>
          <a:latin typeface="+mn-lt"/>
          <a:ea typeface="+mn-ea"/>
          <a:cs typeface="+mn-cs"/>
        </a:defRPr>
      </a:lvl4pPr>
      <a:lvl5pPr marL="2177116" algn="l" defTabSz="1088558" rtl="0" eaLnBrk="1" latinLnBrk="0" hangingPunct="1">
        <a:defRPr sz="2100" kern="1200">
          <a:solidFill>
            <a:schemeClr val="tx1"/>
          </a:solidFill>
          <a:latin typeface="+mn-lt"/>
          <a:ea typeface="+mn-ea"/>
          <a:cs typeface="+mn-cs"/>
        </a:defRPr>
      </a:lvl5pPr>
      <a:lvl6pPr marL="2721396" algn="l" defTabSz="1088558" rtl="0" eaLnBrk="1" latinLnBrk="0" hangingPunct="1">
        <a:defRPr sz="2100" kern="1200">
          <a:solidFill>
            <a:schemeClr val="tx1"/>
          </a:solidFill>
          <a:latin typeface="+mn-lt"/>
          <a:ea typeface="+mn-ea"/>
          <a:cs typeface="+mn-cs"/>
        </a:defRPr>
      </a:lvl6pPr>
      <a:lvl7pPr marL="3265675" algn="l" defTabSz="1088558" rtl="0" eaLnBrk="1" latinLnBrk="0" hangingPunct="1">
        <a:defRPr sz="2100" kern="1200">
          <a:solidFill>
            <a:schemeClr val="tx1"/>
          </a:solidFill>
          <a:latin typeface="+mn-lt"/>
          <a:ea typeface="+mn-ea"/>
          <a:cs typeface="+mn-cs"/>
        </a:defRPr>
      </a:lvl7pPr>
      <a:lvl8pPr marL="3809954" algn="l" defTabSz="1088558" rtl="0" eaLnBrk="1" latinLnBrk="0" hangingPunct="1">
        <a:defRPr sz="2100" kern="1200">
          <a:solidFill>
            <a:schemeClr val="tx1"/>
          </a:solidFill>
          <a:latin typeface="+mn-lt"/>
          <a:ea typeface="+mn-ea"/>
          <a:cs typeface="+mn-cs"/>
        </a:defRPr>
      </a:lvl8pPr>
      <a:lvl9pPr marL="4354233" algn="l" defTabSz="1088558"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hyperlink" Target="https://support.ariba.com/Item/view/196419" TargetMode="Externa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8.xml"/><Relationship Id="rId5" Type="http://schemas.openxmlformats.org/officeDocument/2006/relationships/slide" Target="slide78.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50.xml"/><Relationship Id="rId3" Type="http://schemas.openxmlformats.org/officeDocument/2006/relationships/slide" Target="slide3.xml"/><Relationship Id="rId7" Type="http://schemas.openxmlformats.org/officeDocument/2006/relationships/slide" Target="slide7.xml"/><Relationship Id="rId12" Type="http://schemas.openxmlformats.org/officeDocument/2006/relationships/slide" Target="slide60.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slide" Target="slide6.xml"/><Relationship Id="rId11" Type="http://schemas.openxmlformats.org/officeDocument/2006/relationships/slide" Target="slide38.xml"/><Relationship Id="rId5" Type="http://schemas.openxmlformats.org/officeDocument/2006/relationships/slide" Target="slide5.xml"/><Relationship Id="rId10" Type="http://schemas.openxmlformats.org/officeDocument/2006/relationships/slide" Target="slide22.xml"/><Relationship Id="rId4" Type="http://schemas.openxmlformats.org/officeDocument/2006/relationships/slide" Target="slide4.xml"/><Relationship Id="rId9" Type="http://schemas.openxmlformats.org/officeDocument/2006/relationships/slide" Target="slide10.xml"/><Relationship Id="rId14" Type="http://schemas.openxmlformats.org/officeDocument/2006/relationships/slide" Target="slide6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slide" Target="slide79.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hyperlink" Target="https://eur03.safelinks.protection.outlook.com/?url=https%3A%2F%2Fsupport.ariba.com%2Fitem%2Fview%2F192848&amp;data=04%7C01%7C%7C11e142ae328846a69f6808d8a1ced7ac%7C372ee9e09ce04033a64ac07073a91ecd%7C0%7C0%7C637437257069744052%7CUnknown%7CTWFpbGZsb3d8eyJWIjoiMC4wLjAwMDAiLCJQIjoiV2luMzIiLCJBTiI6Ik1haWwiLCJXVCI6Mn0%3D%7C1000&amp;sdata=Op0vwMvCkPMT%2BoHCGp%2Bbe4F0sY4a%2B26KhsqyMQFFXC0%3D&amp;reserved=0" TargetMode="External"/><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8" Type="http://schemas.openxmlformats.org/officeDocument/2006/relationships/hyperlink" Target="https://support.ariba.com/Item/view/196419" TargetMode="External"/><Relationship Id="rId3" Type="http://schemas.openxmlformats.org/officeDocument/2006/relationships/image" Target="../media/image41.png"/><Relationship Id="rId7" Type="http://schemas.openxmlformats.org/officeDocument/2006/relationships/image" Target="../media/image26.png"/><Relationship Id="rId2" Type="http://schemas.openxmlformats.org/officeDocument/2006/relationships/image" Target="../media/image40.png"/><Relationship Id="rId1" Type="http://schemas.openxmlformats.org/officeDocument/2006/relationships/slideLayout" Target="../slideLayouts/slideLayout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5.xml"/><Relationship Id="rId1" Type="http://schemas.openxmlformats.org/officeDocument/2006/relationships/slideLayout" Target="../slideLayouts/slideLayout8.xml"/><Relationship Id="rId5" Type="http://schemas.openxmlformats.org/officeDocument/2006/relationships/image" Target="../media/image46.png"/><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8.xml"/><Relationship Id="rId5" Type="http://schemas.openxmlformats.org/officeDocument/2006/relationships/image" Target="../media/image52.png"/><Relationship Id="rId4" Type="http://schemas.openxmlformats.org/officeDocument/2006/relationships/image" Target="../media/image51.png"/></Relationships>
</file>

<file path=ppt/slides/_rels/slide2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7.xml"/><Relationship Id="rId1" Type="http://schemas.openxmlformats.org/officeDocument/2006/relationships/slideLayout" Target="../slideLayouts/slideLayout8.xml"/><Relationship Id="rId5" Type="http://schemas.openxmlformats.org/officeDocument/2006/relationships/image" Target="../media/image55.png"/><Relationship Id="rId4" Type="http://schemas.openxmlformats.org/officeDocument/2006/relationships/image" Target="../media/image5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59.png"/><Relationship Id="rId2" Type="http://schemas.openxmlformats.org/officeDocument/2006/relationships/notesSlide" Target="../notesSlides/notesSlide28.xml"/><Relationship Id="rId1" Type="http://schemas.openxmlformats.org/officeDocument/2006/relationships/slideLayout" Target="../slideLayouts/slideLayout8.xml"/><Relationship Id="rId6" Type="http://schemas.openxmlformats.org/officeDocument/2006/relationships/hyperlink" Target="https://support.ariba.com/Item/view/196419" TargetMode="External"/><Relationship Id="rId5" Type="http://schemas.openxmlformats.org/officeDocument/2006/relationships/image" Target="../media/image58.png"/><Relationship Id="rId4" Type="http://schemas.openxmlformats.org/officeDocument/2006/relationships/image" Target="../media/image57.png"/></Relationships>
</file>

<file path=ppt/slides/_rels/slide31.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notesSlide" Target="../notesSlides/notesSlide29.xml"/><Relationship Id="rId1" Type="http://schemas.openxmlformats.org/officeDocument/2006/relationships/slideLayout" Target="../slideLayouts/slideLayout8.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3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0.xml"/><Relationship Id="rId1" Type="http://schemas.openxmlformats.org/officeDocument/2006/relationships/slideLayout" Target="../slideLayouts/slideLayout8.xml"/><Relationship Id="rId5" Type="http://schemas.openxmlformats.org/officeDocument/2006/relationships/image" Target="../media/image67.png"/><Relationship Id="rId4" Type="http://schemas.openxmlformats.org/officeDocument/2006/relationships/image" Target="../media/image66.png"/></Relationships>
</file>

<file path=ppt/slides/_rels/slide3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1.xml"/><Relationship Id="rId1" Type="http://schemas.openxmlformats.org/officeDocument/2006/relationships/slideLayout" Target="../slideLayouts/slideLayout8.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34.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2.png"/><Relationship Id="rId7" Type="http://schemas.openxmlformats.org/officeDocument/2006/relationships/image" Target="../media/image75.png"/><Relationship Id="rId2" Type="http://schemas.openxmlformats.org/officeDocument/2006/relationships/notesSlide" Target="../notesSlides/notesSlide32.xml"/><Relationship Id="rId1" Type="http://schemas.openxmlformats.org/officeDocument/2006/relationships/slideLayout" Target="../slideLayouts/slideLayout8.xml"/><Relationship Id="rId6" Type="http://schemas.openxmlformats.org/officeDocument/2006/relationships/hyperlink" Target="https://support.ariba.com/Item/view/196419" TargetMode="External"/><Relationship Id="rId5" Type="http://schemas.openxmlformats.org/officeDocument/2006/relationships/image" Target="../media/image74.png"/><Relationship Id="rId4" Type="http://schemas.openxmlformats.org/officeDocument/2006/relationships/image" Target="../media/image73.png"/></Relationships>
</file>

<file path=ppt/slides/_rels/slide3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3.xml"/><Relationship Id="rId1" Type="http://schemas.openxmlformats.org/officeDocument/2006/relationships/slideLayout" Target="../slideLayouts/slideLayout8.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3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86.png"/><Relationship Id="rId2" Type="http://schemas.openxmlformats.org/officeDocument/2006/relationships/notesSlide" Target="../notesSlides/notesSlide39.xml"/><Relationship Id="rId1" Type="http://schemas.openxmlformats.org/officeDocument/2006/relationships/slideLayout" Target="../slideLayouts/slideLayout8.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42.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40.xml"/><Relationship Id="rId1" Type="http://schemas.openxmlformats.org/officeDocument/2006/relationships/slideLayout" Target="../slideLayouts/slideLayout8.xml"/><Relationship Id="rId5" Type="http://schemas.openxmlformats.org/officeDocument/2006/relationships/image" Target="../media/image89.png"/><Relationship Id="rId4" Type="http://schemas.openxmlformats.org/officeDocument/2006/relationships/image" Target="../media/image88.png"/></Relationships>
</file>

<file path=ppt/slides/_rels/slide4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43.xml"/><Relationship Id="rId1" Type="http://schemas.openxmlformats.org/officeDocument/2006/relationships/slideLayout" Target="../slideLayouts/slideLayout8.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46.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45.xml"/><Relationship Id="rId1" Type="http://schemas.openxmlformats.org/officeDocument/2006/relationships/slideLayout" Target="../slideLayouts/slideLayout8.xml"/><Relationship Id="rId5" Type="http://schemas.openxmlformats.org/officeDocument/2006/relationships/image" Target="../media/image99.png"/><Relationship Id="rId4" Type="http://schemas.openxmlformats.org/officeDocument/2006/relationships/image" Target="../media/image98.png"/></Relationships>
</file>

<file path=ppt/slides/_rels/slide48.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46.xml"/><Relationship Id="rId1" Type="http://schemas.openxmlformats.org/officeDocument/2006/relationships/slideLayout" Target="../slideLayouts/slideLayout4.xml"/><Relationship Id="rId5" Type="http://schemas.openxmlformats.org/officeDocument/2006/relationships/image" Target="../media/image102.png"/><Relationship Id="rId4" Type="http://schemas.openxmlformats.org/officeDocument/2006/relationships/image" Target="../media/image101.png"/></Relationships>
</file>

<file path=ppt/slides/_rels/slide49.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47.xml"/><Relationship Id="rId1" Type="http://schemas.openxmlformats.org/officeDocument/2006/relationships/slideLayout" Target="../slideLayouts/slideLayout8.xml"/><Relationship Id="rId5" Type="http://schemas.openxmlformats.org/officeDocument/2006/relationships/image" Target="../media/image105.png"/><Relationship Id="rId4" Type="http://schemas.openxmlformats.org/officeDocument/2006/relationships/image" Target="../media/image10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48.xml"/><Relationship Id="rId1" Type="http://schemas.openxmlformats.org/officeDocument/2006/relationships/slideLayout" Target="../slideLayouts/slideLayout8.xml"/><Relationship Id="rId6" Type="http://schemas.openxmlformats.org/officeDocument/2006/relationships/image" Target="../media/image109.png"/><Relationship Id="rId5" Type="http://schemas.openxmlformats.org/officeDocument/2006/relationships/image" Target="../media/image108.png"/><Relationship Id="rId4" Type="http://schemas.openxmlformats.org/officeDocument/2006/relationships/image" Target="../media/image107.png"/></Relationships>
</file>

<file path=ppt/slides/_rels/slide51.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49.xml"/><Relationship Id="rId1" Type="http://schemas.openxmlformats.org/officeDocument/2006/relationships/slideLayout" Target="../slideLayouts/slideLayout8.xml"/><Relationship Id="rId4" Type="http://schemas.openxmlformats.org/officeDocument/2006/relationships/image" Target="../media/image111.png"/></Relationships>
</file>

<file path=ppt/slides/_rels/slide52.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50.xml"/><Relationship Id="rId1" Type="http://schemas.openxmlformats.org/officeDocument/2006/relationships/slideLayout" Target="../slideLayouts/slideLayout8.xml"/><Relationship Id="rId4" Type="http://schemas.openxmlformats.org/officeDocument/2006/relationships/image" Target="../media/image113.png"/></Relationships>
</file>

<file path=ppt/slides/_rels/slide53.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51.xml"/><Relationship Id="rId1" Type="http://schemas.openxmlformats.org/officeDocument/2006/relationships/slideLayout" Target="../slideLayouts/slideLayout8.xml"/><Relationship Id="rId4" Type="http://schemas.openxmlformats.org/officeDocument/2006/relationships/image" Target="../media/image115.png"/></Relationships>
</file>

<file path=ppt/slides/_rels/slide54.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52.xml"/><Relationship Id="rId1" Type="http://schemas.openxmlformats.org/officeDocument/2006/relationships/slideLayout" Target="../slideLayouts/slideLayout8.xml"/><Relationship Id="rId4" Type="http://schemas.openxmlformats.org/officeDocument/2006/relationships/image" Target="../media/image117.png"/></Relationships>
</file>

<file path=ppt/slides/_rels/slide55.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53.xml"/><Relationship Id="rId1" Type="http://schemas.openxmlformats.org/officeDocument/2006/relationships/slideLayout" Target="../slideLayouts/slideLayout4.xml"/><Relationship Id="rId5" Type="http://schemas.openxmlformats.org/officeDocument/2006/relationships/image" Target="../media/image120.png"/><Relationship Id="rId4" Type="http://schemas.openxmlformats.org/officeDocument/2006/relationships/image" Target="../media/image119.png"/></Relationships>
</file>

<file path=ppt/slides/_rels/slide56.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1.png"/><Relationship Id="rId1" Type="http://schemas.openxmlformats.org/officeDocument/2006/relationships/slideLayout" Target="../slideLayouts/slideLayout4.xml"/><Relationship Id="rId6" Type="http://schemas.openxmlformats.org/officeDocument/2006/relationships/image" Target="../media/image125.png"/><Relationship Id="rId5" Type="http://schemas.openxmlformats.org/officeDocument/2006/relationships/image" Target="../media/image124.png"/><Relationship Id="rId4" Type="http://schemas.openxmlformats.org/officeDocument/2006/relationships/image" Target="../media/image123.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56.xml"/><Relationship Id="rId1" Type="http://schemas.openxmlformats.org/officeDocument/2006/relationships/slideLayout" Target="../slideLayouts/slideLayout4.xml"/><Relationship Id="rId5" Type="http://schemas.openxmlformats.org/officeDocument/2006/relationships/image" Target="../media/image128.png"/><Relationship Id="rId4" Type="http://schemas.openxmlformats.org/officeDocument/2006/relationships/image" Target="../media/image127.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17.emf"/><Relationship Id="rId4" Type="http://schemas.openxmlformats.org/officeDocument/2006/relationships/image" Target="../media/image16.emf"/></Relationships>
</file>

<file path=ppt/slides/_rels/slide60.xml.rels><?xml version="1.0" encoding="UTF-8" standalone="yes"?>
<Relationships xmlns="http://schemas.openxmlformats.org/package/2006/relationships"><Relationship Id="rId3" Type="http://schemas.openxmlformats.org/officeDocument/2006/relationships/hyperlink" Target="https://support.ariba.com/item/view/192843" TargetMode="External"/><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29.png"/><Relationship Id="rId7" Type="http://schemas.openxmlformats.org/officeDocument/2006/relationships/image" Target="../media/image133.png"/><Relationship Id="rId2" Type="http://schemas.openxmlformats.org/officeDocument/2006/relationships/notesSlide" Target="../notesSlides/notesSlide58.xml"/><Relationship Id="rId1" Type="http://schemas.openxmlformats.org/officeDocument/2006/relationships/slideLayout" Target="../slideLayouts/slideLayout5.xml"/><Relationship Id="rId6" Type="http://schemas.openxmlformats.org/officeDocument/2006/relationships/image" Target="../media/image132.png"/><Relationship Id="rId5" Type="http://schemas.openxmlformats.org/officeDocument/2006/relationships/image" Target="../media/image131.png"/><Relationship Id="rId4" Type="http://schemas.openxmlformats.org/officeDocument/2006/relationships/image" Target="../media/image130.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34.png"/><Relationship Id="rId7" Type="http://schemas.openxmlformats.org/officeDocument/2006/relationships/image" Target="../media/image138.png"/><Relationship Id="rId2" Type="http://schemas.openxmlformats.org/officeDocument/2006/relationships/notesSlide" Target="../notesSlides/notesSlide60.xml"/><Relationship Id="rId1" Type="http://schemas.openxmlformats.org/officeDocument/2006/relationships/slideLayout" Target="../slideLayouts/slideLayout8.xml"/><Relationship Id="rId6" Type="http://schemas.openxmlformats.org/officeDocument/2006/relationships/image" Target="../media/image137.png"/><Relationship Id="rId5" Type="http://schemas.openxmlformats.org/officeDocument/2006/relationships/image" Target="../media/image136.png"/><Relationship Id="rId4" Type="http://schemas.openxmlformats.org/officeDocument/2006/relationships/image" Target="../media/image135.png"/></Relationships>
</file>

<file path=ppt/slides/_rels/slide64.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notesSlide" Target="../notesSlides/notesSlide61.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62.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63.xml"/><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notesSlide" Target="../notesSlides/notesSlide64.xml"/><Relationship Id="rId1" Type="http://schemas.openxmlformats.org/officeDocument/2006/relationships/slideLayout" Target="../slideLayouts/slideLayout4.xml"/><Relationship Id="rId5" Type="http://schemas.openxmlformats.org/officeDocument/2006/relationships/image" Target="../media/image144.png"/><Relationship Id="rId4" Type="http://schemas.openxmlformats.org/officeDocument/2006/relationships/image" Target="../media/image143.png"/></Relationships>
</file>

<file path=ppt/slides/_rels/slide68.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notesSlide" Target="../notesSlides/notesSlide65.xml"/><Relationship Id="rId1" Type="http://schemas.openxmlformats.org/officeDocument/2006/relationships/slideLayout" Target="../slideLayouts/slideLayout4.xml"/><Relationship Id="rId4" Type="http://schemas.openxmlformats.org/officeDocument/2006/relationships/image" Target="../media/image146.png"/></Relationships>
</file>

<file path=ppt/slides/_rels/slide69.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8" Type="http://schemas.openxmlformats.org/officeDocument/2006/relationships/image" Target="../media/image153.png"/><Relationship Id="rId3" Type="http://schemas.openxmlformats.org/officeDocument/2006/relationships/image" Target="../media/image148.png"/><Relationship Id="rId7" Type="http://schemas.openxmlformats.org/officeDocument/2006/relationships/image" Target="../media/image152.png"/><Relationship Id="rId2" Type="http://schemas.openxmlformats.org/officeDocument/2006/relationships/notesSlide" Target="../notesSlides/notesSlide67.xml"/><Relationship Id="rId1" Type="http://schemas.openxmlformats.org/officeDocument/2006/relationships/slideLayout" Target="../slideLayouts/slideLayout4.xml"/><Relationship Id="rId6" Type="http://schemas.openxmlformats.org/officeDocument/2006/relationships/image" Target="../media/image151.png"/><Relationship Id="rId5" Type="http://schemas.openxmlformats.org/officeDocument/2006/relationships/image" Target="../media/image150.png"/><Relationship Id="rId4" Type="http://schemas.openxmlformats.org/officeDocument/2006/relationships/image" Target="../media/image149.png"/></Relationships>
</file>

<file path=ppt/slides/_rels/slide71.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notesSlide" Target="../notesSlides/notesSlide68.xml"/><Relationship Id="rId1" Type="http://schemas.openxmlformats.org/officeDocument/2006/relationships/slideLayout" Target="../slideLayouts/slideLayout4.xml"/><Relationship Id="rId4" Type="http://schemas.openxmlformats.org/officeDocument/2006/relationships/image" Target="../media/image155.png"/></Relationships>
</file>

<file path=ppt/slides/_rels/slide72.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image" Target="../media/image138.png"/><Relationship Id="rId1" Type="http://schemas.openxmlformats.org/officeDocument/2006/relationships/slideLayout" Target="../slideLayouts/slideLayout8.xml"/><Relationship Id="rId6" Type="http://schemas.openxmlformats.org/officeDocument/2006/relationships/image" Target="../media/image137.png"/><Relationship Id="rId5" Type="http://schemas.openxmlformats.org/officeDocument/2006/relationships/image" Target="../media/image136.png"/><Relationship Id="rId4" Type="http://schemas.openxmlformats.org/officeDocument/2006/relationships/image" Target="../media/image135.png"/></Relationships>
</file>

<file path=ppt/slides/_rels/slide73.xml.rels><?xml version="1.0" encoding="UTF-8" standalone="yes"?>
<Relationships xmlns="http://schemas.openxmlformats.org/package/2006/relationships"><Relationship Id="rId3" Type="http://schemas.openxmlformats.org/officeDocument/2006/relationships/slide" Target="slide66.xml"/><Relationship Id="rId2" Type="http://schemas.openxmlformats.org/officeDocument/2006/relationships/image" Target="../media/image139.png"/><Relationship Id="rId1" Type="http://schemas.openxmlformats.org/officeDocument/2006/relationships/slideLayout" Target="../slideLayouts/slideLayout8.xml"/><Relationship Id="rId4" Type="http://schemas.openxmlformats.org/officeDocument/2006/relationships/hyperlink" Target="https://support.ariba.com/Item/view/196419" TargetMode="External"/></Relationships>
</file>

<file path=ppt/slides/_rels/slide74.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notesSlide" Target="../notesSlides/notesSlide69.xml"/><Relationship Id="rId1" Type="http://schemas.openxmlformats.org/officeDocument/2006/relationships/slideLayout" Target="../slideLayouts/slideLayout4.xml"/><Relationship Id="rId5" Type="http://schemas.openxmlformats.org/officeDocument/2006/relationships/image" Target="../media/image158.png"/><Relationship Id="rId4" Type="http://schemas.openxmlformats.org/officeDocument/2006/relationships/image" Target="../media/image157.png"/></Relationships>
</file>

<file path=ppt/slides/_rels/slide75.xml.rels><?xml version="1.0" encoding="UTF-8" standalone="yes"?>
<Relationships xmlns="http://schemas.openxmlformats.org/package/2006/relationships"><Relationship Id="rId3" Type="http://schemas.openxmlformats.org/officeDocument/2006/relationships/image" Target="../media/image159.png"/><Relationship Id="rId7" Type="http://schemas.openxmlformats.org/officeDocument/2006/relationships/image" Target="../media/image138.png"/><Relationship Id="rId2" Type="http://schemas.openxmlformats.org/officeDocument/2006/relationships/notesSlide" Target="../notesSlides/notesSlide70.xml"/><Relationship Id="rId1" Type="http://schemas.openxmlformats.org/officeDocument/2006/relationships/slideLayout" Target="../slideLayouts/slideLayout4.xml"/><Relationship Id="rId6" Type="http://schemas.openxmlformats.org/officeDocument/2006/relationships/image" Target="../media/image162.png"/><Relationship Id="rId5" Type="http://schemas.openxmlformats.org/officeDocument/2006/relationships/image" Target="../media/image161.png"/><Relationship Id="rId4" Type="http://schemas.openxmlformats.org/officeDocument/2006/relationships/image" Target="../media/image160.png"/></Relationships>
</file>

<file path=ppt/slides/_rels/slide76.xml.rels><?xml version="1.0" encoding="UTF-8" standalone="yes"?>
<Relationships xmlns="http://schemas.openxmlformats.org/package/2006/relationships"><Relationship Id="rId3" Type="http://schemas.openxmlformats.org/officeDocument/2006/relationships/image" Target="../media/image163.png"/><Relationship Id="rId7" Type="http://schemas.openxmlformats.org/officeDocument/2006/relationships/image" Target="../media/image138.png"/><Relationship Id="rId2" Type="http://schemas.openxmlformats.org/officeDocument/2006/relationships/notesSlide" Target="../notesSlides/notesSlide71.xml"/><Relationship Id="rId1" Type="http://schemas.openxmlformats.org/officeDocument/2006/relationships/slideLayout" Target="../slideLayouts/slideLayout4.xml"/><Relationship Id="rId6" Type="http://schemas.openxmlformats.org/officeDocument/2006/relationships/image" Target="../media/image164.png"/><Relationship Id="rId5" Type="http://schemas.openxmlformats.org/officeDocument/2006/relationships/image" Target="../media/image162.png"/><Relationship Id="rId4" Type="http://schemas.openxmlformats.org/officeDocument/2006/relationships/image" Target="../media/image161.png"/></Relationships>
</file>

<file path=ppt/slides/_rels/slide77.xml.rels><?xml version="1.0" encoding="UTF-8" standalone="yes"?>
<Relationships xmlns="http://schemas.openxmlformats.org/package/2006/relationships"><Relationship Id="rId3" Type="http://schemas.openxmlformats.org/officeDocument/2006/relationships/image" Target="../media/image165.png"/><Relationship Id="rId2" Type="http://schemas.openxmlformats.org/officeDocument/2006/relationships/notesSlide" Target="../notesSlides/notesSlide72.xml"/><Relationship Id="rId1" Type="http://schemas.openxmlformats.org/officeDocument/2006/relationships/slideLayout" Target="../slideLayouts/slideLayout8.xml"/><Relationship Id="rId6" Type="http://schemas.openxmlformats.org/officeDocument/2006/relationships/image" Target="../media/image168.png"/><Relationship Id="rId5" Type="http://schemas.openxmlformats.org/officeDocument/2006/relationships/image" Target="../media/image167.png"/><Relationship Id="rId4" Type="http://schemas.openxmlformats.org/officeDocument/2006/relationships/image" Target="../media/image166.pn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3" Type="http://schemas.openxmlformats.org/officeDocument/2006/relationships/image" Target="../media/image169.png"/><Relationship Id="rId2" Type="http://schemas.openxmlformats.org/officeDocument/2006/relationships/notesSlide" Target="../notesSlides/notesSlide7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75.xml"/><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3" Type="http://schemas.openxmlformats.org/officeDocument/2006/relationships/image" Target="../media/image172.png"/><Relationship Id="rId2" Type="http://schemas.openxmlformats.org/officeDocument/2006/relationships/image" Target="../media/image171.png"/><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3" Type="http://schemas.openxmlformats.org/officeDocument/2006/relationships/image" Target="../media/image173.png"/><Relationship Id="rId7" Type="http://schemas.openxmlformats.org/officeDocument/2006/relationships/comments" Target="../comments/comment1.xml"/><Relationship Id="rId2" Type="http://schemas.openxmlformats.org/officeDocument/2006/relationships/notesSlide" Target="../notesSlides/notesSlide76.xml"/><Relationship Id="rId1" Type="http://schemas.openxmlformats.org/officeDocument/2006/relationships/slideLayout" Target="../slideLayouts/slideLayout8.xml"/><Relationship Id="rId6" Type="http://schemas.openxmlformats.org/officeDocument/2006/relationships/image" Target="../media/image176.png"/><Relationship Id="rId5" Type="http://schemas.openxmlformats.org/officeDocument/2006/relationships/image" Target="../media/image175.png"/><Relationship Id="rId4" Type="http://schemas.openxmlformats.org/officeDocument/2006/relationships/image" Target="../media/image174.png"/></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3" Type="http://schemas.openxmlformats.org/officeDocument/2006/relationships/image" Target="../media/image178.png"/><Relationship Id="rId2" Type="http://schemas.openxmlformats.org/officeDocument/2006/relationships/image" Target="../media/image177.png"/><Relationship Id="rId1" Type="http://schemas.openxmlformats.org/officeDocument/2006/relationships/slideLayout" Target="../slideLayouts/slideLayout4.xml"/><Relationship Id="rId5" Type="http://schemas.openxmlformats.org/officeDocument/2006/relationships/image" Target="../media/image180.png"/><Relationship Id="rId4" Type="http://schemas.openxmlformats.org/officeDocument/2006/relationships/image" Target="../media/image179.png"/></Relationships>
</file>

<file path=ppt/slides/_rels/slide85.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78.xml"/><Relationship Id="rId1" Type="http://schemas.openxmlformats.org/officeDocument/2006/relationships/slideLayout" Target="../slideLayouts/slideLayout8.xml"/><Relationship Id="rId4" Type="http://schemas.openxmlformats.org/officeDocument/2006/relationships/image" Target="../media/image181.emf"/></Relationships>
</file>

<file path=ppt/slides/_rels/slide86.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notesSlide" Target="../notesSlides/notesSlide79.xml"/><Relationship Id="rId1" Type="http://schemas.openxmlformats.org/officeDocument/2006/relationships/slideLayout" Target="../slideLayouts/slideLayout8.xml"/><Relationship Id="rId4" Type="http://schemas.openxmlformats.org/officeDocument/2006/relationships/image" Target="../media/image182.emf"/></Relationships>
</file>

<file path=ppt/slides/_rels/slide87.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notesSlide" Target="../notesSlides/notesSlide80.xml"/><Relationship Id="rId1" Type="http://schemas.openxmlformats.org/officeDocument/2006/relationships/slideLayout" Target="../slideLayouts/slideLayout8.xml"/><Relationship Id="rId4" Type="http://schemas.openxmlformats.org/officeDocument/2006/relationships/image" Target="../media/image183.wmf"/></Relationships>
</file>

<file path=ppt/slides/_rels/slide88.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notesSlide" Target="../notesSlides/notesSlide81.xml"/><Relationship Id="rId1" Type="http://schemas.openxmlformats.org/officeDocument/2006/relationships/slideLayout" Target="../slideLayouts/slideLayout8.xml"/><Relationship Id="rId4" Type="http://schemas.openxmlformats.org/officeDocument/2006/relationships/image" Target="../media/image184.wmf"/></Relationships>
</file>

<file path=ppt/slides/_rels/slide8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slide" Target="slide26.xml"/><Relationship Id="rId18" Type="http://schemas.openxmlformats.org/officeDocument/2006/relationships/slide" Target="slide35.xml"/><Relationship Id="rId26" Type="http://schemas.openxmlformats.org/officeDocument/2006/relationships/slide" Target="slide75.xml"/><Relationship Id="rId3" Type="http://schemas.openxmlformats.org/officeDocument/2006/relationships/slide" Target="slide10.xml"/><Relationship Id="rId21" Type="http://schemas.openxmlformats.org/officeDocument/2006/relationships/slide" Target="slide39.xml"/><Relationship Id="rId7" Type="http://schemas.openxmlformats.org/officeDocument/2006/relationships/slide" Target="slide13.xml"/><Relationship Id="rId12" Type="http://schemas.openxmlformats.org/officeDocument/2006/relationships/slide" Target="slide24.xml"/><Relationship Id="rId17" Type="http://schemas.openxmlformats.org/officeDocument/2006/relationships/slide" Target="slide72.xml"/><Relationship Id="rId25" Type="http://schemas.openxmlformats.org/officeDocument/2006/relationships/slide" Target="slide50.xml"/><Relationship Id="rId2" Type="http://schemas.openxmlformats.org/officeDocument/2006/relationships/notesSlide" Target="../notesSlides/notesSlide9.xml"/><Relationship Id="rId16" Type="http://schemas.openxmlformats.org/officeDocument/2006/relationships/slide" Target="slide32.xml"/><Relationship Id="rId20" Type="http://schemas.openxmlformats.org/officeDocument/2006/relationships/slide" Target="slide86.xml"/><Relationship Id="rId29" Type="http://schemas.openxmlformats.org/officeDocument/2006/relationships/slide" Target="slide57.xml"/><Relationship Id="rId1" Type="http://schemas.openxmlformats.org/officeDocument/2006/relationships/slideLayout" Target="../slideLayouts/slideLayout7.xml"/><Relationship Id="rId6" Type="http://schemas.openxmlformats.org/officeDocument/2006/relationships/slide" Target="slide12.xml"/><Relationship Id="rId11" Type="http://schemas.openxmlformats.org/officeDocument/2006/relationships/slide" Target="slide23.xml"/><Relationship Id="rId24" Type="http://schemas.openxmlformats.org/officeDocument/2006/relationships/slide" Target="slide53.xml"/><Relationship Id="rId5" Type="http://schemas.openxmlformats.org/officeDocument/2006/relationships/slide" Target="slide38.xml"/><Relationship Id="rId15" Type="http://schemas.openxmlformats.org/officeDocument/2006/relationships/slide" Target="slide63.xml"/><Relationship Id="rId23" Type="http://schemas.openxmlformats.org/officeDocument/2006/relationships/slide" Target="slide41.xml"/><Relationship Id="rId28" Type="http://schemas.openxmlformats.org/officeDocument/2006/relationships/slide" Target="slide56.xml"/><Relationship Id="rId10" Type="http://schemas.openxmlformats.org/officeDocument/2006/relationships/slide" Target="slide85.xml"/><Relationship Id="rId19" Type="http://schemas.openxmlformats.org/officeDocument/2006/relationships/slide" Target="slide37.xml"/><Relationship Id="rId4" Type="http://schemas.openxmlformats.org/officeDocument/2006/relationships/slide" Target="slide22.xml"/><Relationship Id="rId9" Type="http://schemas.openxmlformats.org/officeDocument/2006/relationships/slide" Target="slide21.xml"/><Relationship Id="rId14" Type="http://schemas.openxmlformats.org/officeDocument/2006/relationships/slide" Target="slide30.xml"/><Relationship Id="rId22" Type="http://schemas.openxmlformats.org/officeDocument/2006/relationships/slide" Target="slide40.xml"/><Relationship Id="rId27" Type="http://schemas.openxmlformats.org/officeDocument/2006/relationships/slide" Target="slide55.xml"/><Relationship Id="rId30" Type="http://schemas.openxmlformats.org/officeDocument/2006/relationships/slide" Target="slide8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42D29180-CCB4-9542-9DC8-8A8F221444B6}"/>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p:pic>
      <p:sp>
        <p:nvSpPr>
          <p:cNvPr id="8" name="Presentation Title"/>
          <p:cNvSpPr>
            <a:spLocks noGrp="1"/>
          </p:cNvSpPr>
          <p:nvPr>
            <p:ph type="title"/>
          </p:nvPr>
        </p:nvSpPr>
        <p:spPr bwMode="gray">
          <a:xfrm>
            <a:off x="288000" y="4001341"/>
            <a:ext cx="10899174" cy="968810"/>
          </a:xfrm>
        </p:spPr>
        <p:txBody>
          <a:bodyPr/>
          <a:lstStyle/>
          <a:p>
            <a:r>
              <a:rPr lang="en-US" dirty="0"/>
              <a:t>SAP SCC Order Collaboration</a:t>
            </a:r>
            <a:br>
              <a:rPr lang="en-US" dirty="0"/>
            </a:br>
            <a:r>
              <a:rPr lang="en-US" dirty="0">
                <a:solidFill>
                  <a:schemeClr val="accent1"/>
                </a:solidFill>
              </a:rPr>
              <a:t>Supplier Training Guide</a:t>
            </a:r>
            <a:br>
              <a:rPr lang="en-US" dirty="0">
                <a:solidFill>
                  <a:schemeClr val="accent1"/>
                </a:solidFill>
              </a:rPr>
            </a:br>
            <a:r>
              <a:rPr lang="de" sz="800" b="0" dirty="0">
                <a:solidFill>
                  <a:srgbClr val="000000"/>
                </a:solidFill>
                <a:cs typeface="Arial"/>
              </a:rPr>
              <a:t>Document ID:</a:t>
            </a:r>
            <a:r>
              <a:rPr lang="de" sz="800" dirty="0">
                <a:solidFill>
                  <a:srgbClr val="000000"/>
                </a:solidFill>
                <a:cs typeface="Arial"/>
              </a:rPr>
              <a:t> </a:t>
            </a:r>
            <a:r>
              <a:rPr lang="de-DE" sz="800" b="0" dirty="0">
                <a:ea typeface="+mn-lt"/>
                <a:cs typeface="+mn-lt"/>
              </a:rPr>
              <a:t>9AKB002057</a:t>
            </a:r>
            <a:r>
              <a:rPr lang="de" sz="800" b="0" dirty="0">
                <a:ea typeface="+mn-lt"/>
                <a:cs typeface="+mn-lt"/>
              </a:rPr>
              <a:t>, Rev., </a:t>
            </a:r>
            <a:r>
              <a:rPr lang="en-US" sz="800" b="0">
                <a:ea typeface="+mn-lt"/>
                <a:cs typeface="+mn-lt"/>
              </a:rPr>
              <a:t>Sep 7th</a:t>
            </a:r>
            <a:r>
              <a:rPr lang="en-US" sz="800" b="0" dirty="0">
                <a:ea typeface="+mn-lt"/>
                <a:cs typeface="+mn-lt"/>
              </a:rPr>
              <a:t>, 2022</a:t>
            </a:r>
            <a:endParaRPr lang="de-DE" sz="800" dirty="0">
              <a:solidFill>
                <a:schemeClr val="accent1"/>
              </a:solidFill>
            </a:endParaRPr>
          </a:p>
        </p:txBody>
      </p:sp>
      <p:pic>
        <p:nvPicPr>
          <p:cNvPr id="11" name="Picture 10">
            <a:extLst>
              <a:ext uri="{FF2B5EF4-FFF2-40B4-BE49-F238E27FC236}">
                <a16:creationId xmlns:a16="http://schemas.microsoft.com/office/drawing/2014/main" id="{83322152-BFDF-42F9-8FA3-25E45700B437}"/>
              </a:ext>
            </a:extLst>
          </p:cNvPr>
          <p:cNvPicPr>
            <a:picLocks noChangeAspect="1"/>
          </p:cNvPicPr>
          <p:nvPr/>
        </p:nvPicPr>
        <p:blipFill>
          <a:blip r:embed="rId4"/>
          <a:stretch>
            <a:fillRect/>
          </a:stretch>
        </p:blipFill>
        <p:spPr>
          <a:xfrm>
            <a:off x="287925" y="6212465"/>
            <a:ext cx="638175" cy="238125"/>
          </a:xfrm>
          <a:prstGeom prst="rect">
            <a:avLst/>
          </a:prstGeom>
        </p:spPr>
      </p:pic>
      <p:sp>
        <p:nvSpPr>
          <p:cNvPr id="13" name="TextBox 12">
            <a:extLst>
              <a:ext uri="{FF2B5EF4-FFF2-40B4-BE49-F238E27FC236}">
                <a16:creationId xmlns:a16="http://schemas.microsoft.com/office/drawing/2014/main" id="{38CDCD42-BB7B-43B9-B592-FBBD2088FD07}"/>
              </a:ext>
            </a:extLst>
          </p:cNvPr>
          <p:cNvSpPr txBox="1"/>
          <p:nvPr/>
        </p:nvSpPr>
        <p:spPr>
          <a:xfrm>
            <a:off x="287925" y="5951241"/>
            <a:ext cx="916918" cy="138499"/>
          </a:xfrm>
          <a:prstGeom prst="rect">
            <a:avLst/>
          </a:prstGeom>
          <a:noFill/>
        </p:spPr>
        <p:txBody>
          <a:bodyPr wrap="none" lIns="0" tIns="0" rIns="0" bIns="0" rtlCol="0" anchor="t">
            <a:spAutoFit/>
          </a:bodyPr>
          <a:lstStyle/>
          <a:p>
            <a:pPr fontAlgn="base">
              <a:spcBef>
                <a:spcPct val="50000"/>
              </a:spcBef>
              <a:spcAft>
                <a:spcPct val="0"/>
              </a:spcAft>
              <a:buClr>
                <a:srgbClr val="F0AB00"/>
              </a:buClr>
              <a:buSzPct val="80000"/>
            </a:pPr>
            <a:r>
              <a:rPr lang="en-US" sz="900" kern="0">
                <a:ea typeface="Arial Unicode MS"/>
                <a:cs typeface="Arial Unicode MS"/>
              </a:rPr>
              <a:t>Designed</a:t>
            </a:r>
            <a:r>
              <a:rPr lang="fi-FI" sz="900" kern="0">
                <a:ea typeface="Arial Unicode MS"/>
                <a:cs typeface="Arial Unicode MS"/>
              </a:rPr>
              <a:t> for ABB</a:t>
            </a:r>
          </a:p>
        </p:txBody>
      </p:sp>
    </p:spTree>
    <p:extLst>
      <p:ext uri="{BB962C8B-B14F-4D97-AF65-F5344CB8AC3E}">
        <p14:creationId xmlns:p14="http://schemas.microsoft.com/office/powerpoint/2010/main" val="3262179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vider">
            <a:extLst>
              <a:ext uri="{FF2B5EF4-FFF2-40B4-BE49-F238E27FC236}">
                <a16:creationId xmlns:a16="http://schemas.microsoft.com/office/drawing/2014/main" id="{84826A7E-F098-4C66-95EC-3198A6067771}"/>
              </a:ext>
            </a:extLst>
          </p:cNvPr>
          <p:cNvSpPr txBox="1">
            <a:spLocks/>
          </p:cNvSpPr>
          <p:nvPr/>
        </p:nvSpPr>
        <p:spPr bwMode="black">
          <a:xfrm>
            <a:off x="556181" y="614716"/>
            <a:ext cx="11177080" cy="984885"/>
          </a:xfrm>
          <a:prstGeom prst="rect">
            <a:avLst/>
          </a:prstGeom>
        </p:spPr>
        <p:txBody>
          <a:bodyPr vert="horz" wrap="square" lIns="0" tIns="0" rIns="0" bIns="0" rtlCol="0" anchor="t" anchorCtr="0">
            <a:spAutoFit/>
          </a:bodyPr>
          <a:lstStyle>
            <a:lvl1pPr algn="l" defTabSz="1088558" rtl="0" eaLnBrk="1" latinLnBrk="0" hangingPunct="1">
              <a:spcBef>
                <a:spcPct val="0"/>
              </a:spcBef>
              <a:buNone/>
              <a:defRPr sz="2400" b="1" kern="1200" baseline="0">
                <a:solidFill>
                  <a:schemeClr val="tx1"/>
                </a:solidFill>
                <a:latin typeface="+mj-lt"/>
                <a:ea typeface="+mj-ea"/>
                <a:cs typeface="+mj-cs"/>
              </a:defRPr>
            </a:lvl1pPr>
          </a:lstStyle>
          <a:p>
            <a:r>
              <a:rPr lang="en-US" sz="3600" dirty="0">
                <a:solidFill>
                  <a:schemeClr val="accent1"/>
                </a:solidFill>
              </a:rPr>
              <a:t>Purchase Order</a:t>
            </a:r>
            <a:br>
              <a:rPr lang="en-US" sz="3800" dirty="0">
                <a:solidFill>
                  <a:schemeClr val="accent1"/>
                </a:solidFill>
              </a:rPr>
            </a:br>
            <a:r>
              <a:rPr lang="en-US" sz="2800" dirty="0"/>
              <a:t>In this Chapter You Will Learn About …</a:t>
            </a:r>
            <a:endParaRPr lang="en-US" sz="2800" dirty="0">
              <a:solidFill>
                <a:schemeClr val="accent1"/>
              </a:solidFill>
            </a:endParaRPr>
          </a:p>
        </p:txBody>
      </p:sp>
      <p:sp>
        <p:nvSpPr>
          <p:cNvPr id="7" name="TextBox 6">
            <a:extLst>
              <a:ext uri="{FF2B5EF4-FFF2-40B4-BE49-F238E27FC236}">
                <a16:creationId xmlns:a16="http://schemas.microsoft.com/office/drawing/2014/main" id="{6B97A94A-A6E9-461C-B438-584950FAA8A8}"/>
              </a:ext>
            </a:extLst>
          </p:cNvPr>
          <p:cNvSpPr txBox="1"/>
          <p:nvPr/>
        </p:nvSpPr>
        <p:spPr>
          <a:xfrm>
            <a:off x="506443" y="1989574"/>
            <a:ext cx="4177426" cy="1215717"/>
          </a:xfrm>
          <a:prstGeom prst="rect">
            <a:avLst/>
          </a:prstGeom>
          <a:noFill/>
        </p:spPr>
        <p:txBody>
          <a:bodyPr wrap="square" lIns="0" tIns="0" rIns="0" bIns="0" rtlCol="0">
            <a:spAutoFit/>
          </a:bodyPr>
          <a:lstStyle/>
          <a:p>
            <a:pPr defTabSz="914400">
              <a:spcBef>
                <a:spcPts val="600"/>
              </a:spcBef>
              <a:defRPr/>
            </a:pPr>
            <a:r>
              <a:rPr lang="en-US" sz="1600" dirty="0"/>
              <a:t>… a quick overview about basic navigation </a:t>
            </a:r>
          </a:p>
          <a:p>
            <a:pPr defTabSz="914400">
              <a:spcBef>
                <a:spcPts val="600"/>
              </a:spcBef>
              <a:defRPr/>
            </a:pPr>
            <a:r>
              <a:rPr lang="en-US" sz="1600" dirty="0"/>
              <a:t>… how to search for purchase orders</a:t>
            </a:r>
          </a:p>
          <a:p>
            <a:pPr defTabSz="914400">
              <a:spcBef>
                <a:spcPts val="600"/>
              </a:spcBef>
              <a:defRPr/>
            </a:pPr>
            <a:r>
              <a:rPr lang="en-US" sz="1600" dirty="0"/>
              <a:t>… how to view purchase order details</a:t>
            </a:r>
          </a:p>
          <a:p>
            <a:pPr>
              <a:spcBef>
                <a:spcPts val="600"/>
              </a:spcBef>
              <a:defRPr/>
            </a:pPr>
            <a:r>
              <a:rPr lang="en-US" sz="1600" dirty="0"/>
              <a:t>… how to access purchase order attachments</a:t>
            </a:r>
          </a:p>
        </p:txBody>
      </p:sp>
    </p:spTree>
    <p:extLst>
      <p:ext uri="{BB962C8B-B14F-4D97-AF65-F5344CB8AC3E}">
        <p14:creationId xmlns:p14="http://schemas.microsoft.com/office/powerpoint/2010/main" val="1651430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70A449A-9940-E12B-48C9-56F25061CCAD}"/>
              </a:ext>
            </a:extLst>
          </p:cNvPr>
          <p:cNvPicPr>
            <a:picLocks noChangeAspect="1"/>
          </p:cNvPicPr>
          <p:nvPr/>
        </p:nvPicPr>
        <p:blipFill>
          <a:blip r:embed="rId2"/>
          <a:stretch>
            <a:fillRect/>
          </a:stretch>
        </p:blipFill>
        <p:spPr>
          <a:xfrm>
            <a:off x="1" y="395288"/>
            <a:ext cx="8653542" cy="6462712"/>
          </a:xfrm>
          <a:prstGeom prst="rect">
            <a:avLst/>
          </a:prstGeom>
        </p:spPr>
      </p:pic>
      <p:pic>
        <p:nvPicPr>
          <p:cNvPr id="97" name="Picture 96">
            <a:extLst>
              <a:ext uri="{FF2B5EF4-FFF2-40B4-BE49-F238E27FC236}">
                <a16:creationId xmlns:a16="http://schemas.microsoft.com/office/drawing/2014/main" id="{F5F5A5B3-35EE-4A8E-A79E-AD6D68A532E6}"/>
              </a:ext>
            </a:extLst>
          </p:cNvPr>
          <p:cNvPicPr>
            <a:picLocks noChangeAspect="1"/>
          </p:cNvPicPr>
          <p:nvPr/>
        </p:nvPicPr>
        <p:blipFill>
          <a:blip r:embed="rId3"/>
          <a:stretch>
            <a:fillRect/>
          </a:stretch>
        </p:blipFill>
        <p:spPr>
          <a:xfrm>
            <a:off x="192087" y="80963"/>
            <a:ext cx="1143000" cy="314325"/>
          </a:xfrm>
          <a:prstGeom prst="rect">
            <a:avLst/>
          </a:prstGeom>
        </p:spPr>
      </p:pic>
      <p:sp>
        <p:nvSpPr>
          <p:cNvPr id="119" name="Rectangle 118">
            <a:extLst>
              <a:ext uri="{FF2B5EF4-FFF2-40B4-BE49-F238E27FC236}">
                <a16:creationId xmlns:a16="http://schemas.microsoft.com/office/drawing/2014/main" id="{95905AE9-7B1B-40F1-8360-0ED131EF8BFF}"/>
              </a:ext>
            </a:extLst>
          </p:cNvPr>
          <p:cNvSpPr/>
          <p:nvPr/>
        </p:nvSpPr>
        <p:spPr bwMode="gray">
          <a:xfrm>
            <a:off x="9754745" y="1394039"/>
            <a:ext cx="2437257" cy="383848"/>
          </a:xfrm>
          <a:prstGeom prst="rect">
            <a:avLst/>
          </a:prstGeom>
          <a:solidFill>
            <a:srgbClr val="FFFFFF"/>
          </a:solidFill>
          <a:ln w="25400" algn="ctr">
            <a:noFill/>
            <a:miter lim="800000"/>
            <a:headEnd/>
            <a:tailEnd/>
          </a:ln>
        </p:spPr>
        <p:txBody>
          <a:bodyPr lIns="89954" tIns="71962" rIns="89954" bIns="71962" rtlCol="0" anchor="ctr"/>
          <a:lstStyle/>
          <a:p>
            <a:pPr algn="ctr" defTabSz="913852" fontAlgn="base">
              <a:spcBef>
                <a:spcPct val="50000"/>
              </a:spcBef>
              <a:spcAft>
                <a:spcPct val="0"/>
              </a:spcAft>
              <a:buClr>
                <a:srgbClr val="F0AB00"/>
              </a:buClr>
              <a:buSzPct val="80000"/>
              <a:defRPr/>
            </a:pPr>
            <a:endParaRPr lang="en-US" sz="1798" kern="0" dirty="0">
              <a:solidFill>
                <a:srgbClr val="000000"/>
              </a:solidFill>
              <a:ea typeface="Arial Unicode MS" pitchFamily="34" charset="-128"/>
              <a:cs typeface="Arial Unicode MS" pitchFamily="34" charset="-128"/>
            </a:endParaRPr>
          </a:p>
        </p:txBody>
      </p:sp>
      <p:sp>
        <p:nvSpPr>
          <p:cNvPr id="120" name="TextBox 119">
            <a:extLst>
              <a:ext uri="{FF2B5EF4-FFF2-40B4-BE49-F238E27FC236}">
                <a16:creationId xmlns:a16="http://schemas.microsoft.com/office/drawing/2014/main" id="{EE78D9BD-7039-48C3-8872-CD428AB81D62}"/>
              </a:ext>
            </a:extLst>
          </p:cNvPr>
          <p:cNvSpPr txBox="1"/>
          <p:nvPr/>
        </p:nvSpPr>
        <p:spPr>
          <a:xfrm>
            <a:off x="9142416" y="1028473"/>
            <a:ext cx="2467594" cy="276855"/>
          </a:xfrm>
          <a:prstGeom prst="rect">
            <a:avLst/>
          </a:prstGeom>
          <a:noFill/>
        </p:spPr>
        <p:txBody>
          <a:bodyPr wrap="square" lIns="0" tIns="0" rIns="0" bIns="0" rtlCol="0">
            <a:spAutoFit/>
          </a:bodyPr>
          <a:lstStyle/>
          <a:p>
            <a:pPr defTabSz="1088449" fontAlgn="base">
              <a:spcBef>
                <a:spcPct val="50000"/>
              </a:spcBef>
              <a:spcAft>
                <a:spcPct val="0"/>
              </a:spcAft>
              <a:buClr>
                <a:srgbClr val="F0AB00"/>
              </a:buClr>
              <a:buSzPct val="80000"/>
            </a:pPr>
            <a:r>
              <a:rPr lang="en-US" sz="1798" b="1" kern="0" dirty="0">
                <a:solidFill>
                  <a:srgbClr val="FFFFFF"/>
                </a:solidFill>
                <a:ea typeface="Arial Unicode MS" pitchFamily="34" charset="-128"/>
                <a:cs typeface="Arial Unicode MS" pitchFamily="34" charset="-128"/>
              </a:rPr>
              <a:t>Introduction</a:t>
            </a:r>
          </a:p>
        </p:txBody>
      </p:sp>
      <p:sp>
        <p:nvSpPr>
          <p:cNvPr id="121" name="Rectangle 120">
            <a:extLst>
              <a:ext uri="{FF2B5EF4-FFF2-40B4-BE49-F238E27FC236}">
                <a16:creationId xmlns:a16="http://schemas.microsoft.com/office/drawing/2014/main" id="{C25000F4-4A74-46D5-ACA4-2A46C6133FAC}"/>
              </a:ext>
            </a:extLst>
          </p:cNvPr>
          <p:cNvSpPr/>
          <p:nvPr/>
        </p:nvSpPr>
        <p:spPr>
          <a:xfrm>
            <a:off x="8716470" y="67711"/>
            <a:ext cx="3476403" cy="6732549"/>
          </a:xfrm>
          <a:prstGeom prst="rect">
            <a:avLst/>
          </a:prstGeom>
          <a:solidFill>
            <a:srgbClr val="FFFFFF"/>
          </a:solidFill>
        </p:spPr>
        <p:txBody>
          <a:bodyPr wrap="square">
            <a:spAutoFit/>
          </a:bodyPr>
          <a:lstStyle/>
          <a:p>
            <a:pPr marL="342797" indent="-342797" defTabSz="1088449">
              <a:lnSpc>
                <a:spcPts val="1699"/>
              </a:lnSpc>
              <a:spcAft>
                <a:spcPts val="600"/>
              </a:spcAft>
              <a:buClr>
                <a:srgbClr val="F0AB00"/>
              </a:buClr>
              <a:buSzPct val="100000"/>
              <a:buFontTx/>
              <a:buAutoNum type="arabicPeriod"/>
              <a:defRPr/>
            </a:pPr>
            <a:r>
              <a:rPr lang="en-US" sz="900" b="1" kern="0" dirty="0">
                <a:solidFill>
                  <a:srgbClr val="F0AB00"/>
                </a:solidFill>
                <a:ea typeface="Arial Unicode MS" pitchFamily="34" charset="-128"/>
              </a:rPr>
              <a:t>SAP Business Network </a:t>
            </a:r>
            <a:r>
              <a:rPr lang="en-US" sz="900" b="1" u="sng" kern="0" dirty="0">
                <a:solidFill>
                  <a:srgbClr val="F0AB00"/>
                </a:solidFill>
                <a:ea typeface="Arial Unicode MS" pitchFamily="34" charset="-128"/>
              </a:rPr>
              <a:t>Home</a:t>
            </a:r>
            <a:r>
              <a:rPr lang="en-US" sz="900" kern="0" dirty="0">
                <a:solidFill>
                  <a:srgbClr val="000000"/>
                </a:solidFill>
              </a:rPr>
              <a:t> takes you to front page:</a:t>
            </a:r>
          </a:p>
          <a:p>
            <a:pPr marL="342797" indent="-342797" defTabSz="1088449">
              <a:lnSpc>
                <a:spcPts val="1699"/>
              </a:lnSpc>
              <a:spcAft>
                <a:spcPts val="600"/>
              </a:spcAft>
              <a:buClr>
                <a:srgbClr val="F0AB00"/>
              </a:buClr>
              <a:buSzPct val="100000"/>
              <a:buFontTx/>
              <a:buAutoNum type="arabicPeriod"/>
              <a:defRPr/>
            </a:pPr>
            <a:r>
              <a:rPr lang="en-US" sz="900" kern="0" dirty="0">
                <a:solidFill>
                  <a:srgbClr val="000000"/>
                </a:solidFill>
              </a:rPr>
              <a:t>Quick </a:t>
            </a:r>
            <a:r>
              <a:rPr lang="en-US" sz="900" b="1" kern="0" dirty="0">
                <a:solidFill>
                  <a:srgbClr val="F0AB00"/>
                </a:solidFill>
                <a:ea typeface="Arial Unicode MS" pitchFamily="34" charset="-128"/>
              </a:rPr>
              <a:t>search bar </a:t>
            </a:r>
            <a:r>
              <a:rPr lang="en-US" sz="900" kern="0" dirty="0">
                <a:solidFill>
                  <a:srgbClr val="000000"/>
                </a:solidFill>
              </a:rPr>
              <a:t>helps you to search transactions by customer and/or order number by using the drop-down menus. </a:t>
            </a:r>
            <a:endParaRPr lang="en-US" sz="900" b="1" kern="0" dirty="0">
              <a:solidFill>
                <a:srgbClr val="F0AB00"/>
              </a:solidFill>
              <a:ea typeface="Arial Unicode MS" pitchFamily="34" charset="-128"/>
            </a:endParaRPr>
          </a:p>
          <a:p>
            <a:pPr marL="342797" indent="-342797" defTabSz="1088449">
              <a:lnSpc>
                <a:spcPts val="1699"/>
              </a:lnSpc>
              <a:spcAft>
                <a:spcPts val="600"/>
              </a:spcAft>
              <a:buClr>
                <a:srgbClr val="F0AB00"/>
              </a:buClr>
              <a:buSzPct val="100000"/>
              <a:buFontTx/>
              <a:buAutoNum type="arabicPeriod"/>
              <a:defRPr/>
            </a:pPr>
            <a:r>
              <a:rPr lang="en-US" sz="900" kern="0" dirty="0">
                <a:solidFill>
                  <a:srgbClr val="000000"/>
                </a:solidFill>
                <a:ea typeface="Arial Unicode MS" pitchFamily="34" charset="-128"/>
                <a:cs typeface="Arial Unicode MS" pitchFamily="34" charset="-128"/>
              </a:rPr>
              <a:t>Personalized</a:t>
            </a:r>
            <a:r>
              <a:rPr lang="en-US" sz="900" b="1" kern="0" dirty="0">
                <a:solidFill>
                  <a:srgbClr val="F0AB00"/>
                </a:solidFill>
                <a:ea typeface="Arial Unicode MS" pitchFamily="34" charset="-128"/>
                <a:cs typeface="Arial Unicode MS" pitchFamily="34" charset="-128"/>
              </a:rPr>
              <a:t> Overview tile bar </a:t>
            </a:r>
            <a:r>
              <a:rPr lang="en-US" sz="900" kern="0" dirty="0">
                <a:solidFill>
                  <a:srgbClr val="000000"/>
                </a:solidFill>
              </a:rPr>
              <a:t>helps you focus on the most important tasks </a:t>
            </a:r>
          </a:p>
          <a:p>
            <a:pPr marL="342797" indent="-342797" defTabSz="1088449">
              <a:lnSpc>
                <a:spcPts val="1699"/>
              </a:lnSpc>
              <a:spcAft>
                <a:spcPts val="600"/>
              </a:spcAft>
              <a:buClr>
                <a:srgbClr val="F0AB00"/>
              </a:buClr>
              <a:buSzPct val="100000"/>
              <a:buFontTx/>
              <a:buAutoNum type="arabicPeriod"/>
              <a:defRPr/>
            </a:pPr>
            <a:r>
              <a:rPr lang="en-US" sz="900" kern="0" dirty="0">
                <a:solidFill>
                  <a:srgbClr val="000000"/>
                </a:solidFill>
              </a:rPr>
              <a:t>Customizable </a:t>
            </a:r>
            <a:r>
              <a:rPr lang="en-US" sz="900" b="1" kern="0" dirty="0">
                <a:solidFill>
                  <a:srgbClr val="F0AB00"/>
                </a:solidFill>
                <a:ea typeface="Arial Unicode MS" pitchFamily="34" charset="-128"/>
              </a:rPr>
              <a:t>widgets </a:t>
            </a:r>
            <a:r>
              <a:rPr lang="en-US" sz="900" kern="0" dirty="0">
                <a:solidFill>
                  <a:srgbClr val="000000"/>
                </a:solidFill>
                <a:ea typeface="Arial Unicode MS" pitchFamily="34" charset="-128"/>
              </a:rPr>
              <a:t>for purchase order volume etc.</a:t>
            </a:r>
          </a:p>
          <a:p>
            <a:pPr marL="342797" indent="-342797" defTabSz="1088449">
              <a:lnSpc>
                <a:spcPts val="1699"/>
              </a:lnSpc>
              <a:spcAft>
                <a:spcPts val="600"/>
              </a:spcAft>
              <a:buClr>
                <a:srgbClr val="F0AB00"/>
              </a:buClr>
              <a:buSzPct val="100000"/>
              <a:buFontTx/>
              <a:buAutoNum type="arabicPeriod"/>
              <a:defRPr/>
            </a:pPr>
            <a:r>
              <a:rPr lang="en-US" sz="900" b="1" kern="0" dirty="0">
                <a:solidFill>
                  <a:srgbClr val="F0AB00"/>
                </a:solidFill>
                <a:ea typeface="Arial Unicode MS" pitchFamily="34" charset="-128"/>
                <a:cs typeface="Arial Unicode MS" pitchFamily="34" charset="-128"/>
              </a:rPr>
              <a:t>Transaction workbench </a:t>
            </a:r>
            <a:r>
              <a:rPr lang="en-US" sz="900" kern="0" dirty="0">
                <a:solidFill>
                  <a:srgbClr val="000000"/>
                </a:solidFill>
                <a:ea typeface="Arial Unicode MS" pitchFamily="34" charset="-128"/>
                <a:cs typeface="Arial Unicode MS" pitchFamily="34" charset="-128"/>
              </a:rPr>
              <a:t>is where you will find all your documents quickly. Tiles provide a filtered view.</a:t>
            </a:r>
            <a:endParaRPr lang="en-US" sz="900" b="1" kern="0" dirty="0">
              <a:solidFill>
                <a:srgbClr val="000000"/>
              </a:solidFill>
            </a:endParaRPr>
          </a:p>
          <a:p>
            <a:pPr marL="342797" indent="-342797" defTabSz="1088449">
              <a:lnSpc>
                <a:spcPts val="1699"/>
              </a:lnSpc>
              <a:spcAft>
                <a:spcPts val="600"/>
              </a:spcAft>
              <a:buClr>
                <a:srgbClr val="F0AB00"/>
              </a:buClr>
              <a:buSzPct val="100000"/>
              <a:buFontTx/>
              <a:buAutoNum type="arabicPeriod"/>
              <a:defRPr/>
            </a:pPr>
            <a:r>
              <a:rPr lang="en-US" sz="900" b="1" kern="0" dirty="0">
                <a:solidFill>
                  <a:srgbClr val="F0AB00"/>
                </a:solidFill>
                <a:ea typeface="Arial Unicode MS" pitchFamily="34" charset="-128"/>
                <a:cs typeface="Arial Unicode MS" pitchFamily="34" charset="-128"/>
              </a:rPr>
              <a:t>Orders</a:t>
            </a:r>
            <a:r>
              <a:rPr lang="en-US" sz="900" kern="0" dirty="0">
                <a:solidFill>
                  <a:srgbClr val="000000"/>
                </a:solidFill>
              </a:rPr>
              <a:t> – contains orders sent to you </a:t>
            </a:r>
          </a:p>
          <a:p>
            <a:pPr marL="342797" indent="-342797" defTabSz="1088449">
              <a:lnSpc>
                <a:spcPts val="1699"/>
              </a:lnSpc>
              <a:spcAft>
                <a:spcPts val="600"/>
              </a:spcAft>
              <a:buClr>
                <a:srgbClr val="F0AB00"/>
              </a:buClr>
              <a:buSzPct val="100000"/>
              <a:buFontTx/>
              <a:buAutoNum type="arabicPeriod"/>
              <a:defRPr/>
            </a:pPr>
            <a:r>
              <a:rPr lang="en-US" sz="900" b="1" kern="0" dirty="0">
                <a:solidFill>
                  <a:srgbClr val="F0AB00"/>
                </a:solidFill>
                <a:ea typeface="Arial Unicode MS" pitchFamily="34" charset="-128"/>
                <a:cs typeface="Arial Unicode MS" pitchFamily="34" charset="-128"/>
              </a:rPr>
              <a:t>Fulfillment</a:t>
            </a:r>
            <a:r>
              <a:rPr lang="en-US" sz="900" kern="0" dirty="0">
                <a:solidFill>
                  <a:srgbClr val="000000"/>
                </a:solidFill>
              </a:rPr>
              <a:t> – contains documents you sent e.g. to ABB (order confirmation, ASN, etc.)</a:t>
            </a:r>
          </a:p>
          <a:p>
            <a:pPr marL="342797" indent="-342797" defTabSz="1088449">
              <a:lnSpc>
                <a:spcPts val="1699"/>
              </a:lnSpc>
              <a:spcAft>
                <a:spcPts val="600"/>
              </a:spcAft>
              <a:buClr>
                <a:srgbClr val="F0AB00"/>
              </a:buClr>
              <a:buSzPct val="100000"/>
              <a:buFontTx/>
              <a:buAutoNum type="arabicPeriod"/>
              <a:defRPr/>
            </a:pPr>
            <a:r>
              <a:rPr lang="en-US" sz="900" b="1" kern="0" dirty="0">
                <a:solidFill>
                  <a:srgbClr val="F0AB00"/>
                </a:solidFill>
                <a:ea typeface="Arial Unicode MS" pitchFamily="34" charset="-128"/>
              </a:rPr>
              <a:t>Invoices and payments </a:t>
            </a:r>
            <a:r>
              <a:rPr lang="en-US" sz="900" kern="0" dirty="0">
                <a:solidFill>
                  <a:srgbClr val="000000"/>
                </a:solidFill>
              </a:rPr>
              <a:t>– not in use with ABB yet</a:t>
            </a:r>
            <a:endParaRPr lang="en-US" sz="900" b="1" kern="0" dirty="0">
              <a:solidFill>
                <a:srgbClr val="000000"/>
              </a:solidFill>
            </a:endParaRPr>
          </a:p>
          <a:p>
            <a:pPr marL="342797" indent="-342797" defTabSz="1088449">
              <a:lnSpc>
                <a:spcPts val="1699"/>
              </a:lnSpc>
              <a:spcAft>
                <a:spcPts val="600"/>
              </a:spcAft>
              <a:buClr>
                <a:srgbClr val="F0AB00"/>
              </a:buClr>
              <a:buSzPct val="100000"/>
              <a:buFontTx/>
              <a:buAutoNum type="arabicPeriod"/>
              <a:defRPr/>
            </a:pPr>
            <a:r>
              <a:rPr lang="en-US" sz="900" b="1" kern="0" dirty="0">
                <a:solidFill>
                  <a:srgbClr val="F0AB00"/>
                </a:solidFill>
                <a:ea typeface="Arial Unicode MS" pitchFamily="34" charset="-128"/>
              </a:rPr>
              <a:t>Catalogs </a:t>
            </a:r>
            <a:r>
              <a:rPr lang="en-US" sz="900" kern="0" dirty="0">
                <a:solidFill>
                  <a:srgbClr val="000000"/>
                </a:solidFill>
              </a:rPr>
              <a:t>– some ABB vendors may be contacted to setup catalogs especially for indirect material (separate initiative)</a:t>
            </a:r>
          </a:p>
          <a:p>
            <a:pPr marL="342797" indent="-342797" defTabSz="1088449">
              <a:lnSpc>
                <a:spcPts val="1699"/>
              </a:lnSpc>
              <a:spcAft>
                <a:spcPts val="600"/>
              </a:spcAft>
              <a:buClr>
                <a:srgbClr val="F0AB00"/>
              </a:buClr>
              <a:buSzPct val="100000"/>
              <a:buFontTx/>
              <a:buAutoNum type="arabicPeriod"/>
              <a:defRPr/>
            </a:pPr>
            <a:r>
              <a:rPr lang="en-US" sz="900" b="1" kern="0" dirty="0">
                <a:solidFill>
                  <a:srgbClr val="F0AB00"/>
                </a:solidFill>
                <a:ea typeface="Arial Unicode MS" pitchFamily="34" charset="-128"/>
              </a:rPr>
              <a:t>Reports</a:t>
            </a:r>
            <a:r>
              <a:rPr lang="en-US" sz="900" kern="0" dirty="0">
                <a:solidFill>
                  <a:srgbClr val="000000"/>
                </a:solidFill>
              </a:rPr>
              <a:t> – create and run reports</a:t>
            </a:r>
          </a:p>
          <a:p>
            <a:pPr marL="342797" indent="-342797" defTabSz="1088449">
              <a:lnSpc>
                <a:spcPts val="1699"/>
              </a:lnSpc>
              <a:spcAft>
                <a:spcPts val="600"/>
              </a:spcAft>
              <a:buClr>
                <a:srgbClr val="F0AB00"/>
              </a:buClr>
              <a:buSzPct val="100000"/>
              <a:buFontTx/>
              <a:buAutoNum type="arabicPeriod"/>
              <a:defRPr/>
            </a:pPr>
            <a:r>
              <a:rPr lang="en-US" sz="900" b="1" kern="0" dirty="0">
                <a:solidFill>
                  <a:srgbClr val="F0AB00"/>
                </a:solidFill>
                <a:ea typeface="Arial Unicode MS" pitchFamily="34" charset="-128"/>
              </a:rPr>
              <a:t>Create</a:t>
            </a:r>
            <a:r>
              <a:rPr lang="en-US" sz="900" kern="0" dirty="0">
                <a:solidFill>
                  <a:srgbClr val="000000"/>
                </a:solidFill>
              </a:rPr>
              <a:t> button has invoice related features that are not in use with ABB yet</a:t>
            </a:r>
          </a:p>
          <a:p>
            <a:pPr marL="342797" indent="-342797" defTabSz="1088449">
              <a:lnSpc>
                <a:spcPts val="1699"/>
              </a:lnSpc>
              <a:spcAft>
                <a:spcPts val="600"/>
              </a:spcAft>
              <a:buClr>
                <a:srgbClr val="F0AB00"/>
              </a:buClr>
              <a:buSzPct val="100000"/>
              <a:buFontTx/>
              <a:buAutoNum type="arabicPeriod"/>
              <a:defRPr/>
            </a:pPr>
            <a:r>
              <a:rPr lang="en-US" sz="900" b="1" kern="0" dirty="0">
                <a:solidFill>
                  <a:srgbClr val="F0AB00"/>
                </a:solidFill>
                <a:ea typeface="Arial Unicode MS" pitchFamily="34" charset="-128"/>
                <a:cs typeface="Arial Unicode MS" pitchFamily="34" charset="-128"/>
              </a:rPr>
              <a:t>“More” (…) </a:t>
            </a:r>
            <a:r>
              <a:rPr lang="en-US" sz="900" kern="0" dirty="0">
                <a:solidFill>
                  <a:srgbClr val="000000"/>
                </a:solidFill>
                <a:ea typeface="Arial Unicode MS" pitchFamily="34" charset="-128"/>
                <a:cs typeface="Arial Unicode MS" pitchFamily="34" charset="-128"/>
              </a:rPr>
              <a:t>option a</a:t>
            </a:r>
            <a:r>
              <a:rPr lang="en-US" sz="900" kern="0" dirty="0">
                <a:solidFill>
                  <a:srgbClr val="000000"/>
                </a:solidFill>
              </a:rPr>
              <a:t>llows </a:t>
            </a:r>
            <a:r>
              <a:rPr lang="en-US" sz="900" b="1" kern="0" dirty="0">
                <a:solidFill>
                  <a:srgbClr val="000000"/>
                </a:solidFill>
              </a:rPr>
              <a:t>mass uploads/downloads</a:t>
            </a:r>
            <a:r>
              <a:rPr lang="en-US" sz="900" kern="0" dirty="0">
                <a:solidFill>
                  <a:srgbClr val="000000"/>
                </a:solidFill>
              </a:rPr>
              <a:t> (Order confirmations, ASN) and </a:t>
            </a:r>
            <a:r>
              <a:rPr lang="en-US" sz="900" b="1" kern="0" dirty="0">
                <a:solidFill>
                  <a:srgbClr val="FFC000"/>
                </a:solidFill>
              </a:rPr>
              <a:t>track</a:t>
            </a:r>
            <a:r>
              <a:rPr lang="en-US" sz="900" kern="0" dirty="0">
                <a:solidFill>
                  <a:srgbClr val="000000"/>
                </a:solidFill>
              </a:rPr>
              <a:t>ing place for pending transaction queue, failed documents, notifications etc.</a:t>
            </a:r>
          </a:p>
          <a:p>
            <a:pPr marL="342797" indent="-342797" defTabSz="1088449">
              <a:lnSpc>
                <a:spcPts val="1699"/>
              </a:lnSpc>
              <a:spcAft>
                <a:spcPts val="600"/>
              </a:spcAft>
              <a:buClr>
                <a:srgbClr val="F0AB00"/>
              </a:buClr>
              <a:buSzPct val="100000"/>
              <a:buFontTx/>
              <a:buAutoNum type="arabicPeriod"/>
              <a:defRPr/>
            </a:pPr>
            <a:r>
              <a:rPr lang="en-US" sz="900" b="1" kern="0" dirty="0">
                <a:solidFill>
                  <a:srgbClr val="F0AB00"/>
                </a:solidFill>
                <a:ea typeface="Arial Unicode MS" pitchFamily="34" charset="-128"/>
              </a:rPr>
              <a:t>Help</a:t>
            </a:r>
            <a:r>
              <a:rPr lang="en-US" sz="900" kern="0" dirty="0">
                <a:solidFill>
                  <a:srgbClr val="000000"/>
                </a:solidFill>
              </a:rPr>
              <a:t> – quick access to FAQs, Documentation and support </a:t>
            </a:r>
          </a:p>
          <a:p>
            <a:pPr marL="342797" indent="-342797" defTabSz="1088449">
              <a:lnSpc>
                <a:spcPts val="1699"/>
              </a:lnSpc>
              <a:spcAft>
                <a:spcPts val="600"/>
              </a:spcAft>
              <a:buClr>
                <a:srgbClr val="F0AB00"/>
              </a:buClr>
              <a:buSzPct val="100000"/>
              <a:buFontTx/>
              <a:buAutoNum type="arabicPeriod"/>
              <a:defRPr/>
            </a:pPr>
            <a:r>
              <a:rPr lang="en-US" sz="900" kern="0" dirty="0">
                <a:solidFill>
                  <a:srgbClr val="000000"/>
                </a:solidFill>
                <a:ea typeface="Arial Unicode MS" pitchFamily="34" charset="-128"/>
                <a:cs typeface="Arial Unicode MS" pitchFamily="34" charset="-128"/>
              </a:rPr>
              <a:t>Under </a:t>
            </a:r>
            <a:r>
              <a:rPr lang="en-US" sz="900" b="1" kern="0" dirty="0">
                <a:solidFill>
                  <a:srgbClr val="F0AB00"/>
                </a:solidFill>
                <a:ea typeface="Arial Unicode MS" pitchFamily="34" charset="-128"/>
              </a:rPr>
              <a:t>User settings </a:t>
            </a:r>
            <a:r>
              <a:rPr lang="en-US" sz="900" kern="0" dirty="0">
                <a:solidFill>
                  <a:srgbClr val="000000"/>
                </a:solidFill>
              </a:rPr>
              <a:t>(with your initials) </a:t>
            </a:r>
            <a:r>
              <a:rPr lang="en-US" sz="900" kern="0" dirty="0">
                <a:solidFill>
                  <a:srgbClr val="000000"/>
                </a:solidFill>
                <a:ea typeface="Arial Unicode MS" pitchFamily="34" charset="-128"/>
                <a:cs typeface="Arial Unicode MS" pitchFamily="34" charset="-128"/>
              </a:rPr>
              <a:t>you can find also your company settings and account settings and ANID.</a:t>
            </a:r>
          </a:p>
        </p:txBody>
      </p:sp>
      <p:sp>
        <p:nvSpPr>
          <p:cNvPr id="122" name="Oval 121">
            <a:extLst>
              <a:ext uri="{FF2B5EF4-FFF2-40B4-BE49-F238E27FC236}">
                <a16:creationId xmlns:a16="http://schemas.microsoft.com/office/drawing/2014/main" id="{1F1CC545-654A-4A36-ADE2-AD5FC5F418C2}"/>
              </a:ext>
            </a:extLst>
          </p:cNvPr>
          <p:cNvSpPr/>
          <p:nvPr/>
        </p:nvSpPr>
        <p:spPr bwMode="gray">
          <a:xfrm>
            <a:off x="2303989" y="1345451"/>
            <a:ext cx="220210" cy="219018"/>
          </a:xfrm>
          <a:prstGeom prst="ellipse">
            <a:avLst/>
          </a:prstGeom>
          <a:solidFill>
            <a:srgbClr val="F0AB00"/>
          </a:solidFill>
          <a:ln w="6350" algn="ctr">
            <a:solidFill>
              <a:srgbClr val="F0AB00"/>
            </a:solidFill>
            <a:miter lim="800000"/>
            <a:headEnd/>
            <a:tailEnd/>
          </a:ln>
        </p:spPr>
        <p:txBody>
          <a:bodyPr lIns="89977" tIns="71981" rIns="89977" bIns="71981" rtlCol="0" anchor="ctr"/>
          <a:lstStyle/>
          <a:p>
            <a:pPr algn="ctr" defTabSz="1088449" fontAlgn="base">
              <a:spcBef>
                <a:spcPct val="50000"/>
              </a:spcBef>
              <a:spcAft>
                <a:spcPct val="0"/>
              </a:spcAft>
              <a:buClr>
                <a:srgbClr val="F0AB00"/>
              </a:buClr>
              <a:buSzPct val="80000"/>
              <a:defRPr/>
            </a:pPr>
            <a:r>
              <a:rPr lang="en-US" sz="1200" kern="0" dirty="0">
                <a:solidFill>
                  <a:srgbClr val="FFFFFF"/>
                </a:solidFill>
                <a:ea typeface="Arial Unicode MS" pitchFamily="34" charset="-128"/>
                <a:cs typeface="Arial Unicode MS" pitchFamily="34" charset="-128"/>
              </a:rPr>
              <a:t>2</a:t>
            </a:r>
          </a:p>
        </p:txBody>
      </p:sp>
      <p:sp>
        <p:nvSpPr>
          <p:cNvPr id="123" name="Oval 122">
            <a:extLst>
              <a:ext uri="{FF2B5EF4-FFF2-40B4-BE49-F238E27FC236}">
                <a16:creationId xmlns:a16="http://schemas.microsoft.com/office/drawing/2014/main" id="{0267C4A7-654A-487E-BD2D-EB13495FDA53}"/>
              </a:ext>
            </a:extLst>
          </p:cNvPr>
          <p:cNvSpPr/>
          <p:nvPr/>
        </p:nvSpPr>
        <p:spPr bwMode="gray">
          <a:xfrm>
            <a:off x="1224982" y="1888733"/>
            <a:ext cx="220210" cy="219018"/>
          </a:xfrm>
          <a:prstGeom prst="ellipse">
            <a:avLst/>
          </a:prstGeom>
          <a:solidFill>
            <a:srgbClr val="F0AB00"/>
          </a:solidFill>
          <a:ln w="6350" algn="ctr">
            <a:solidFill>
              <a:srgbClr val="F0AB00"/>
            </a:solidFill>
            <a:miter lim="800000"/>
            <a:headEnd/>
            <a:tailEnd/>
          </a:ln>
        </p:spPr>
        <p:txBody>
          <a:bodyPr lIns="89977" tIns="71981" rIns="89977" bIns="71981" rtlCol="0" anchor="ctr"/>
          <a:lstStyle/>
          <a:p>
            <a:pPr algn="ctr" defTabSz="1088449" fontAlgn="base">
              <a:spcBef>
                <a:spcPct val="50000"/>
              </a:spcBef>
              <a:spcAft>
                <a:spcPct val="0"/>
              </a:spcAft>
              <a:buClr>
                <a:srgbClr val="F0AB00"/>
              </a:buClr>
              <a:buSzPct val="80000"/>
              <a:defRPr/>
            </a:pPr>
            <a:r>
              <a:rPr lang="en-US" sz="1200" kern="0" dirty="0">
                <a:solidFill>
                  <a:srgbClr val="FFFFFF"/>
                </a:solidFill>
                <a:ea typeface="Arial Unicode MS" pitchFamily="34" charset="-128"/>
                <a:cs typeface="Arial Unicode MS" pitchFamily="34" charset="-128"/>
              </a:rPr>
              <a:t>3</a:t>
            </a:r>
          </a:p>
        </p:txBody>
      </p:sp>
      <p:sp>
        <p:nvSpPr>
          <p:cNvPr id="124" name="Oval 123">
            <a:extLst>
              <a:ext uri="{FF2B5EF4-FFF2-40B4-BE49-F238E27FC236}">
                <a16:creationId xmlns:a16="http://schemas.microsoft.com/office/drawing/2014/main" id="{794E6BAC-CBC3-4363-B47B-2EBB7DF7972E}"/>
              </a:ext>
            </a:extLst>
          </p:cNvPr>
          <p:cNvSpPr/>
          <p:nvPr/>
        </p:nvSpPr>
        <p:spPr bwMode="gray">
          <a:xfrm>
            <a:off x="2754568" y="983961"/>
            <a:ext cx="220210" cy="219018"/>
          </a:xfrm>
          <a:prstGeom prst="ellipse">
            <a:avLst/>
          </a:prstGeom>
          <a:solidFill>
            <a:srgbClr val="F0AB00"/>
          </a:solidFill>
          <a:ln w="6350" algn="ctr">
            <a:solidFill>
              <a:srgbClr val="F0AB00"/>
            </a:solidFill>
            <a:miter lim="800000"/>
            <a:headEnd/>
            <a:tailEnd/>
          </a:ln>
        </p:spPr>
        <p:txBody>
          <a:bodyPr lIns="89977" tIns="71981" rIns="89977" bIns="71981" rtlCol="0" anchor="ctr"/>
          <a:lstStyle/>
          <a:p>
            <a:pPr algn="ctr" defTabSz="1088449" fontAlgn="base">
              <a:spcBef>
                <a:spcPct val="50000"/>
              </a:spcBef>
              <a:spcAft>
                <a:spcPct val="0"/>
              </a:spcAft>
              <a:buClr>
                <a:srgbClr val="F0AB00"/>
              </a:buClr>
              <a:buSzPct val="80000"/>
              <a:defRPr/>
            </a:pPr>
            <a:r>
              <a:rPr lang="en-US" sz="1200" kern="0" dirty="0">
                <a:solidFill>
                  <a:srgbClr val="FFFFFF"/>
                </a:solidFill>
                <a:ea typeface="Arial Unicode MS" pitchFamily="34" charset="-128"/>
                <a:cs typeface="Arial Unicode MS" pitchFamily="34" charset="-128"/>
              </a:rPr>
              <a:t>6</a:t>
            </a:r>
          </a:p>
        </p:txBody>
      </p:sp>
      <p:sp>
        <p:nvSpPr>
          <p:cNvPr id="125" name="Oval 124">
            <a:extLst>
              <a:ext uri="{FF2B5EF4-FFF2-40B4-BE49-F238E27FC236}">
                <a16:creationId xmlns:a16="http://schemas.microsoft.com/office/drawing/2014/main" id="{2CA81F38-2E4F-4FE1-9DE0-2CA49F134C30}"/>
              </a:ext>
            </a:extLst>
          </p:cNvPr>
          <p:cNvSpPr/>
          <p:nvPr/>
        </p:nvSpPr>
        <p:spPr bwMode="gray">
          <a:xfrm>
            <a:off x="3231957" y="983961"/>
            <a:ext cx="220210" cy="219018"/>
          </a:xfrm>
          <a:prstGeom prst="ellipse">
            <a:avLst/>
          </a:prstGeom>
          <a:solidFill>
            <a:srgbClr val="F0AB00"/>
          </a:solidFill>
          <a:ln w="6350" algn="ctr">
            <a:solidFill>
              <a:srgbClr val="F0AB00"/>
            </a:solidFill>
            <a:miter lim="800000"/>
            <a:headEnd/>
            <a:tailEnd/>
          </a:ln>
        </p:spPr>
        <p:txBody>
          <a:bodyPr lIns="89977" tIns="71981" rIns="89977" bIns="71981" rtlCol="0" anchor="ctr"/>
          <a:lstStyle/>
          <a:p>
            <a:pPr algn="ctr" defTabSz="1088449" fontAlgn="base">
              <a:spcBef>
                <a:spcPct val="50000"/>
              </a:spcBef>
              <a:spcAft>
                <a:spcPct val="0"/>
              </a:spcAft>
              <a:buClr>
                <a:srgbClr val="F0AB00"/>
              </a:buClr>
              <a:buSzPct val="80000"/>
              <a:defRPr/>
            </a:pPr>
            <a:r>
              <a:rPr lang="en-US" sz="1200" kern="0" dirty="0">
                <a:solidFill>
                  <a:srgbClr val="FFFFFF"/>
                </a:solidFill>
                <a:ea typeface="Arial Unicode MS" pitchFamily="34" charset="-128"/>
                <a:cs typeface="Arial Unicode MS" pitchFamily="34" charset="-128"/>
              </a:rPr>
              <a:t>7</a:t>
            </a:r>
          </a:p>
        </p:txBody>
      </p:sp>
      <p:sp>
        <p:nvSpPr>
          <p:cNvPr id="126" name="Oval 125">
            <a:extLst>
              <a:ext uri="{FF2B5EF4-FFF2-40B4-BE49-F238E27FC236}">
                <a16:creationId xmlns:a16="http://schemas.microsoft.com/office/drawing/2014/main" id="{EE6A8144-A8F6-46F1-96CE-81ED15B1BAAD}"/>
              </a:ext>
            </a:extLst>
          </p:cNvPr>
          <p:cNvSpPr/>
          <p:nvPr/>
        </p:nvSpPr>
        <p:spPr bwMode="gray">
          <a:xfrm>
            <a:off x="1548555" y="5617591"/>
            <a:ext cx="220210" cy="219018"/>
          </a:xfrm>
          <a:prstGeom prst="ellipse">
            <a:avLst/>
          </a:prstGeom>
          <a:solidFill>
            <a:srgbClr val="F0AB00"/>
          </a:solidFill>
          <a:ln w="6350" algn="ctr">
            <a:solidFill>
              <a:srgbClr val="F0AB00"/>
            </a:solidFill>
            <a:miter lim="800000"/>
            <a:headEnd/>
            <a:tailEnd/>
          </a:ln>
        </p:spPr>
        <p:txBody>
          <a:bodyPr lIns="89977" tIns="71981" rIns="89977" bIns="71981" rtlCol="0" anchor="ctr"/>
          <a:lstStyle/>
          <a:p>
            <a:pPr algn="ctr" defTabSz="1088449" fontAlgn="base">
              <a:spcBef>
                <a:spcPct val="50000"/>
              </a:spcBef>
              <a:spcAft>
                <a:spcPct val="0"/>
              </a:spcAft>
              <a:buClr>
                <a:srgbClr val="F0AB00"/>
              </a:buClr>
              <a:buSzPct val="80000"/>
              <a:defRPr/>
            </a:pPr>
            <a:r>
              <a:rPr lang="en-US" sz="1200" kern="0" dirty="0">
                <a:solidFill>
                  <a:srgbClr val="FFFFFF"/>
                </a:solidFill>
                <a:ea typeface="Arial Unicode MS" pitchFamily="34" charset="-128"/>
                <a:cs typeface="Arial Unicode MS" pitchFamily="34" charset="-128"/>
              </a:rPr>
              <a:t>4</a:t>
            </a:r>
          </a:p>
        </p:txBody>
      </p:sp>
      <p:sp>
        <p:nvSpPr>
          <p:cNvPr id="127" name="Oval 126">
            <a:extLst>
              <a:ext uri="{FF2B5EF4-FFF2-40B4-BE49-F238E27FC236}">
                <a16:creationId xmlns:a16="http://schemas.microsoft.com/office/drawing/2014/main" id="{DF5F9F21-9331-480E-B0DF-C83A5097CE63}"/>
              </a:ext>
            </a:extLst>
          </p:cNvPr>
          <p:cNvSpPr/>
          <p:nvPr/>
        </p:nvSpPr>
        <p:spPr bwMode="gray">
          <a:xfrm>
            <a:off x="271904" y="567803"/>
            <a:ext cx="220210" cy="219018"/>
          </a:xfrm>
          <a:prstGeom prst="ellipse">
            <a:avLst/>
          </a:prstGeom>
          <a:solidFill>
            <a:srgbClr val="F0AB00"/>
          </a:solidFill>
          <a:ln w="6350" algn="ctr">
            <a:solidFill>
              <a:srgbClr val="F0AB00"/>
            </a:solidFill>
            <a:miter lim="800000"/>
            <a:headEnd/>
            <a:tailEnd/>
          </a:ln>
        </p:spPr>
        <p:txBody>
          <a:bodyPr lIns="89977" tIns="71981" rIns="89977" bIns="71981" rtlCol="0" anchor="ctr"/>
          <a:lstStyle/>
          <a:p>
            <a:pPr algn="ctr" defTabSz="1088449" fontAlgn="base">
              <a:spcBef>
                <a:spcPct val="50000"/>
              </a:spcBef>
              <a:spcAft>
                <a:spcPct val="0"/>
              </a:spcAft>
              <a:buClr>
                <a:srgbClr val="F0AB00"/>
              </a:buClr>
              <a:buSzPct val="80000"/>
              <a:defRPr/>
            </a:pPr>
            <a:r>
              <a:rPr lang="en-US" sz="1200" kern="0" dirty="0">
                <a:solidFill>
                  <a:srgbClr val="FFFFFF"/>
                </a:solidFill>
                <a:ea typeface="Arial Unicode MS" pitchFamily="34" charset="-128"/>
                <a:cs typeface="Arial Unicode MS" pitchFamily="34" charset="-128"/>
              </a:rPr>
              <a:t>1</a:t>
            </a:r>
          </a:p>
        </p:txBody>
      </p:sp>
      <p:sp>
        <p:nvSpPr>
          <p:cNvPr id="128" name="Oval 127">
            <a:extLst>
              <a:ext uri="{FF2B5EF4-FFF2-40B4-BE49-F238E27FC236}">
                <a16:creationId xmlns:a16="http://schemas.microsoft.com/office/drawing/2014/main" id="{C6D71300-3AA2-4D5E-8F73-403CA8F5225B}"/>
              </a:ext>
            </a:extLst>
          </p:cNvPr>
          <p:cNvSpPr/>
          <p:nvPr/>
        </p:nvSpPr>
        <p:spPr bwMode="gray">
          <a:xfrm>
            <a:off x="4339334" y="918964"/>
            <a:ext cx="220210" cy="219018"/>
          </a:xfrm>
          <a:prstGeom prst="ellipse">
            <a:avLst/>
          </a:prstGeom>
          <a:solidFill>
            <a:srgbClr val="F0AB00"/>
          </a:solidFill>
          <a:ln w="6350" algn="ctr">
            <a:solidFill>
              <a:srgbClr val="F0AB00"/>
            </a:solidFill>
            <a:miter lim="800000"/>
            <a:headEnd/>
            <a:tailEnd/>
          </a:ln>
        </p:spPr>
        <p:txBody>
          <a:bodyPr lIns="89977" tIns="71981" rIns="89977" bIns="71981" rtlCol="0" anchor="ctr"/>
          <a:lstStyle/>
          <a:p>
            <a:pPr algn="ctr" defTabSz="1088449" fontAlgn="base">
              <a:spcBef>
                <a:spcPct val="50000"/>
              </a:spcBef>
              <a:spcAft>
                <a:spcPct val="0"/>
              </a:spcAft>
              <a:buClr>
                <a:srgbClr val="F0AB00"/>
              </a:buClr>
              <a:buSzPct val="80000"/>
              <a:defRPr/>
            </a:pPr>
            <a:r>
              <a:rPr lang="en-US" sz="1200" kern="0" dirty="0">
                <a:solidFill>
                  <a:srgbClr val="FFFFFF"/>
                </a:solidFill>
                <a:ea typeface="Arial Unicode MS" pitchFamily="34" charset="-128"/>
                <a:cs typeface="Arial Unicode MS" pitchFamily="34" charset="-128"/>
              </a:rPr>
              <a:t>8</a:t>
            </a:r>
          </a:p>
        </p:txBody>
      </p:sp>
      <p:sp>
        <p:nvSpPr>
          <p:cNvPr id="129" name="Oval 128">
            <a:extLst>
              <a:ext uri="{FF2B5EF4-FFF2-40B4-BE49-F238E27FC236}">
                <a16:creationId xmlns:a16="http://schemas.microsoft.com/office/drawing/2014/main" id="{4B07EFEC-27DC-4D41-B147-35CF6EE420D4}"/>
              </a:ext>
            </a:extLst>
          </p:cNvPr>
          <p:cNvSpPr/>
          <p:nvPr/>
        </p:nvSpPr>
        <p:spPr bwMode="gray">
          <a:xfrm>
            <a:off x="5159527" y="957010"/>
            <a:ext cx="220210" cy="219018"/>
          </a:xfrm>
          <a:prstGeom prst="ellipse">
            <a:avLst/>
          </a:prstGeom>
          <a:solidFill>
            <a:srgbClr val="F0AB00"/>
          </a:solidFill>
          <a:ln w="6350" algn="ctr">
            <a:solidFill>
              <a:srgbClr val="F0AB00"/>
            </a:solidFill>
            <a:miter lim="800000"/>
            <a:headEnd/>
            <a:tailEnd/>
          </a:ln>
        </p:spPr>
        <p:txBody>
          <a:bodyPr lIns="89977" tIns="71981" rIns="89977" bIns="71981" rtlCol="0" anchor="ctr"/>
          <a:lstStyle/>
          <a:p>
            <a:pPr algn="ctr" defTabSz="1088449" fontAlgn="base">
              <a:spcBef>
                <a:spcPct val="50000"/>
              </a:spcBef>
              <a:spcAft>
                <a:spcPct val="0"/>
              </a:spcAft>
              <a:buClr>
                <a:srgbClr val="F0AB00"/>
              </a:buClr>
              <a:buSzPct val="80000"/>
              <a:defRPr/>
            </a:pPr>
            <a:r>
              <a:rPr lang="en-US" sz="1200" kern="0" dirty="0">
                <a:solidFill>
                  <a:srgbClr val="FFFFFF"/>
                </a:solidFill>
                <a:ea typeface="Arial Unicode MS" pitchFamily="34" charset="-128"/>
                <a:cs typeface="Arial Unicode MS" pitchFamily="34" charset="-128"/>
              </a:rPr>
              <a:t>9</a:t>
            </a:r>
          </a:p>
        </p:txBody>
      </p:sp>
      <p:sp>
        <p:nvSpPr>
          <p:cNvPr id="130" name="Oval 129">
            <a:extLst>
              <a:ext uri="{FF2B5EF4-FFF2-40B4-BE49-F238E27FC236}">
                <a16:creationId xmlns:a16="http://schemas.microsoft.com/office/drawing/2014/main" id="{B5D5D888-9F26-4E78-B1FB-450621ADE720}"/>
              </a:ext>
            </a:extLst>
          </p:cNvPr>
          <p:cNvSpPr/>
          <p:nvPr/>
        </p:nvSpPr>
        <p:spPr bwMode="gray">
          <a:xfrm>
            <a:off x="5776978" y="947882"/>
            <a:ext cx="220210" cy="219018"/>
          </a:xfrm>
          <a:prstGeom prst="ellipse">
            <a:avLst/>
          </a:prstGeom>
          <a:solidFill>
            <a:srgbClr val="F0AB00"/>
          </a:solidFill>
          <a:ln w="6350" algn="ctr">
            <a:solidFill>
              <a:srgbClr val="F0AB00"/>
            </a:solidFill>
            <a:miter lim="800000"/>
            <a:headEnd/>
            <a:tailEnd/>
          </a:ln>
        </p:spPr>
        <p:txBody>
          <a:bodyPr lIns="0" tIns="0" rIns="0" bIns="0" rtlCol="0" anchor="ctr">
            <a:normAutofit fontScale="92500" lnSpcReduction="10000"/>
          </a:bodyPr>
          <a:lstStyle/>
          <a:p>
            <a:pPr algn="ctr" defTabSz="1088449" fontAlgn="base">
              <a:spcBef>
                <a:spcPct val="50000"/>
              </a:spcBef>
              <a:spcAft>
                <a:spcPct val="0"/>
              </a:spcAft>
              <a:buClr>
                <a:srgbClr val="F0AB00"/>
              </a:buClr>
              <a:buSzPct val="80000"/>
              <a:defRPr/>
            </a:pPr>
            <a:r>
              <a:rPr lang="pl-PL" sz="1200" kern="0" dirty="0">
                <a:solidFill>
                  <a:srgbClr val="FFFFFF"/>
                </a:solidFill>
                <a:ea typeface="Arial Unicode MS" pitchFamily="34" charset="-128"/>
                <a:cs typeface="Arial Unicode MS" pitchFamily="34" charset="-128"/>
              </a:rPr>
              <a:t>10</a:t>
            </a:r>
            <a:endParaRPr lang="en-US" sz="1200" kern="0" dirty="0">
              <a:solidFill>
                <a:srgbClr val="FFFFFF"/>
              </a:solidFill>
              <a:ea typeface="Arial Unicode MS" pitchFamily="34" charset="-128"/>
              <a:cs typeface="Arial Unicode MS" pitchFamily="34" charset="-128"/>
            </a:endParaRPr>
          </a:p>
        </p:txBody>
      </p:sp>
      <p:sp>
        <p:nvSpPr>
          <p:cNvPr id="131" name="Rectangle 130">
            <a:extLst>
              <a:ext uri="{FF2B5EF4-FFF2-40B4-BE49-F238E27FC236}">
                <a16:creationId xmlns:a16="http://schemas.microsoft.com/office/drawing/2014/main" id="{E851981F-A491-4EDE-BEAB-E3AE4B5E9708}"/>
              </a:ext>
            </a:extLst>
          </p:cNvPr>
          <p:cNvSpPr/>
          <p:nvPr/>
        </p:nvSpPr>
        <p:spPr bwMode="gray">
          <a:xfrm>
            <a:off x="3350179" y="1326854"/>
            <a:ext cx="2769960" cy="335450"/>
          </a:xfrm>
          <a:prstGeom prst="rect">
            <a:avLst/>
          </a:prstGeom>
          <a:noFill/>
          <a:ln w="25400" algn="ctr">
            <a:solidFill>
              <a:srgbClr val="F0AB00"/>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defRPr/>
            </a:pPr>
            <a:endParaRPr lang="en-US" sz="1799" kern="0" dirty="0">
              <a:solidFill>
                <a:srgbClr val="FFFFFF"/>
              </a:solidFill>
              <a:ea typeface="Arial Unicode MS" pitchFamily="34" charset="-128"/>
              <a:cs typeface="Arial Unicode MS" pitchFamily="34" charset="-128"/>
            </a:endParaRPr>
          </a:p>
        </p:txBody>
      </p:sp>
      <p:sp>
        <p:nvSpPr>
          <p:cNvPr id="132" name="Oval 131">
            <a:extLst>
              <a:ext uri="{FF2B5EF4-FFF2-40B4-BE49-F238E27FC236}">
                <a16:creationId xmlns:a16="http://schemas.microsoft.com/office/drawing/2014/main" id="{CEA8CF1C-DA6B-4E02-8032-27940D06FB3D}"/>
              </a:ext>
            </a:extLst>
          </p:cNvPr>
          <p:cNvSpPr/>
          <p:nvPr/>
        </p:nvSpPr>
        <p:spPr bwMode="gray">
          <a:xfrm>
            <a:off x="7635632" y="786821"/>
            <a:ext cx="220210" cy="219018"/>
          </a:xfrm>
          <a:prstGeom prst="ellipse">
            <a:avLst/>
          </a:prstGeom>
          <a:solidFill>
            <a:srgbClr val="F0AB00"/>
          </a:solidFill>
          <a:ln w="6350" algn="ctr">
            <a:solidFill>
              <a:srgbClr val="F0AB00"/>
            </a:solidFill>
            <a:miter lim="800000"/>
            <a:headEnd/>
            <a:tailEnd/>
          </a:ln>
        </p:spPr>
        <p:txBody>
          <a:bodyPr lIns="0" tIns="0" rIns="0" bIns="0" rtlCol="0" anchor="ctr">
            <a:normAutofit fontScale="92500" lnSpcReduction="10000"/>
          </a:bodyPr>
          <a:lstStyle/>
          <a:p>
            <a:pPr algn="ctr" defTabSz="1088449" fontAlgn="base">
              <a:spcBef>
                <a:spcPct val="50000"/>
              </a:spcBef>
              <a:spcAft>
                <a:spcPct val="0"/>
              </a:spcAft>
              <a:buClr>
                <a:srgbClr val="F0AB00"/>
              </a:buClr>
              <a:buSzPct val="80000"/>
              <a:defRPr/>
            </a:pPr>
            <a:r>
              <a:rPr lang="pl-PL" sz="1200" kern="0" dirty="0">
                <a:solidFill>
                  <a:srgbClr val="FFFFFF"/>
                </a:solidFill>
                <a:ea typeface="Arial Unicode MS" pitchFamily="34" charset="-128"/>
                <a:cs typeface="Arial Unicode MS" pitchFamily="34" charset="-128"/>
              </a:rPr>
              <a:t>1</a:t>
            </a:r>
            <a:r>
              <a:rPr lang="en-US" sz="1200" kern="0" dirty="0">
                <a:solidFill>
                  <a:srgbClr val="FFFFFF"/>
                </a:solidFill>
                <a:ea typeface="Arial Unicode MS" pitchFamily="34" charset="-128"/>
                <a:cs typeface="Arial Unicode MS" pitchFamily="34" charset="-128"/>
              </a:rPr>
              <a:t>1</a:t>
            </a:r>
          </a:p>
        </p:txBody>
      </p:sp>
      <p:sp>
        <p:nvSpPr>
          <p:cNvPr id="133" name="Oval 132">
            <a:extLst>
              <a:ext uri="{FF2B5EF4-FFF2-40B4-BE49-F238E27FC236}">
                <a16:creationId xmlns:a16="http://schemas.microsoft.com/office/drawing/2014/main" id="{48333FED-82CF-4A76-B759-031FEF0A5BA5}"/>
              </a:ext>
            </a:extLst>
          </p:cNvPr>
          <p:cNvSpPr/>
          <p:nvPr/>
        </p:nvSpPr>
        <p:spPr bwMode="gray">
          <a:xfrm>
            <a:off x="8491847" y="595584"/>
            <a:ext cx="220210" cy="219018"/>
          </a:xfrm>
          <a:prstGeom prst="ellipse">
            <a:avLst/>
          </a:prstGeom>
          <a:solidFill>
            <a:srgbClr val="F0AB00"/>
          </a:solidFill>
          <a:ln w="6350" algn="ctr">
            <a:solidFill>
              <a:srgbClr val="F0AB00"/>
            </a:solidFill>
            <a:miter lim="800000"/>
            <a:headEnd/>
            <a:tailEnd/>
          </a:ln>
        </p:spPr>
        <p:txBody>
          <a:bodyPr lIns="0" tIns="0" rIns="0" bIns="0" rtlCol="0" anchor="ctr">
            <a:normAutofit fontScale="92500" lnSpcReduction="10000"/>
          </a:bodyPr>
          <a:lstStyle/>
          <a:p>
            <a:pPr algn="ctr" defTabSz="1088449" fontAlgn="base">
              <a:spcBef>
                <a:spcPct val="50000"/>
              </a:spcBef>
              <a:spcAft>
                <a:spcPct val="0"/>
              </a:spcAft>
              <a:buClr>
                <a:srgbClr val="F0AB00"/>
              </a:buClr>
              <a:buSzPct val="80000"/>
              <a:defRPr/>
            </a:pPr>
            <a:r>
              <a:rPr lang="pl-PL" sz="1200" kern="0" dirty="0">
                <a:solidFill>
                  <a:srgbClr val="FFFFFF"/>
                </a:solidFill>
                <a:ea typeface="Arial Unicode MS" pitchFamily="34" charset="-128"/>
                <a:cs typeface="Arial Unicode MS" pitchFamily="34" charset="-128"/>
              </a:rPr>
              <a:t>1</a:t>
            </a:r>
            <a:r>
              <a:rPr lang="en-US" sz="1200" kern="0" dirty="0">
                <a:solidFill>
                  <a:srgbClr val="FFFFFF"/>
                </a:solidFill>
                <a:ea typeface="Arial Unicode MS" pitchFamily="34" charset="-128"/>
                <a:cs typeface="Arial Unicode MS" pitchFamily="34" charset="-128"/>
              </a:rPr>
              <a:t>2</a:t>
            </a:r>
          </a:p>
        </p:txBody>
      </p:sp>
      <p:sp>
        <p:nvSpPr>
          <p:cNvPr id="134" name="Oval 133">
            <a:extLst>
              <a:ext uri="{FF2B5EF4-FFF2-40B4-BE49-F238E27FC236}">
                <a16:creationId xmlns:a16="http://schemas.microsoft.com/office/drawing/2014/main" id="{722B749A-63AC-4F03-A215-C2A00434F42E}"/>
              </a:ext>
            </a:extLst>
          </p:cNvPr>
          <p:cNvSpPr/>
          <p:nvPr/>
        </p:nvSpPr>
        <p:spPr bwMode="gray">
          <a:xfrm>
            <a:off x="8062582" y="203751"/>
            <a:ext cx="220210" cy="219018"/>
          </a:xfrm>
          <a:prstGeom prst="ellipse">
            <a:avLst/>
          </a:prstGeom>
          <a:solidFill>
            <a:srgbClr val="F0AB00"/>
          </a:solidFill>
          <a:ln w="6350" algn="ctr">
            <a:solidFill>
              <a:srgbClr val="F0AB00"/>
            </a:solidFill>
            <a:miter lim="800000"/>
            <a:headEnd/>
            <a:tailEnd/>
          </a:ln>
        </p:spPr>
        <p:txBody>
          <a:bodyPr lIns="0" tIns="0" rIns="0" bIns="0" rtlCol="0" anchor="ctr">
            <a:normAutofit fontScale="92500" lnSpcReduction="10000"/>
          </a:bodyPr>
          <a:lstStyle/>
          <a:p>
            <a:pPr algn="ctr" defTabSz="1088449" fontAlgn="base">
              <a:spcBef>
                <a:spcPct val="50000"/>
              </a:spcBef>
              <a:spcAft>
                <a:spcPct val="0"/>
              </a:spcAft>
              <a:buClr>
                <a:srgbClr val="F0AB00"/>
              </a:buClr>
              <a:buSzPct val="80000"/>
              <a:defRPr/>
            </a:pPr>
            <a:r>
              <a:rPr lang="pl-PL" sz="1200" kern="0" dirty="0">
                <a:solidFill>
                  <a:srgbClr val="FFFFFF"/>
                </a:solidFill>
                <a:ea typeface="Arial Unicode MS" pitchFamily="34" charset="-128"/>
                <a:cs typeface="Arial Unicode MS" pitchFamily="34" charset="-128"/>
              </a:rPr>
              <a:t>1</a:t>
            </a:r>
            <a:r>
              <a:rPr lang="en-US" sz="1200" kern="0" dirty="0">
                <a:solidFill>
                  <a:srgbClr val="FFFFFF"/>
                </a:solidFill>
                <a:ea typeface="Arial Unicode MS" pitchFamily="34" charset="-128"/>
                <a:cs typeface="Arial Unicode MS" pitchFamily="34" charset="-128"/>
              </a:rPr>
              <a:t>3</a:t>
            </a:r>
          </a:p>
        </p:txBody>
      </p:sp>
      <p:sp>
        <p:nvSpPr>
          <p:cNvPr id="135" name="Rectangle 134">
            <a:extLst>
              <a:ext uri="{FF2B5EF4-FFF2-40B4-BE49-F238E27FC236}">
                <a16:creationId xmlns:a16="http://schemas.microsoft.com/office/drawing/2014/main" id="{63264627-A3E9-4321-8171-871933343A21}"/>
              </a:ext>
            </a:extLst>
          </p:cNvPr>
          <p:cNvSpPr/>
          <p:nvPr/>
        </p:nvSpPr>
        <p:spPr bwMode="gray">
          <a:xfrm>
            <a:off x="8235615" y="761904"/>
            <a:ext cx="220210" cy="247594"/>
          </a:xfrm>
          <a:prstGeom prst="rect">
            <a:avLst/>
          </a:prstGeom>
          <a:noFill/>
          <a:ln w="25400" algn="ctr">
            <a:solidFill>
              <a:srgbClr val="F0AB00"/>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defRPr/>
            </a:pPr>
            <a:endParaRPr lang="en-US" sz="1799" kern="0" dirty="0">
              <a:solidFill>
                <a:srgbClr val="FFFFFF"/>
              </a:solidFill>
              <a:ea typeface="Arial Unicode MS" pitchFamily="34" charset="-128"/>
              <a:cs typeface="Arial Unicode MS" pitchFamily="34" charset="-128"/>
            </a:endParaRPr>
          </a:p>
        </p:txBody>
      </p:sp>
      <p:sp>
        <p:nvSpPr>
          <p:cNvPr id="137" name="Oval 136">
            <a:extLst>
              <a:ext uri="{FF2B5EF4-FFF2-40B4-BE49-F238E27FC236}">
                <a16:creationId xmlns:a16="http://schemas.microsoft.com/office/drawing/2014/main" id="{6313FF0B-19E8-431D-97DA-022989A4CED7}"/>
              </a:ext>
            </a:extLst>
          </p:cNvPr>
          <p:cNvSpPr/>
          <p:nvPr/>
        </p:nvSpPr>
        <p:spPr bwMode="gray">
          <a:xfrm>
            <a:off x="8433332" y="313260"/>
            <a:ext cx="220210" cy="219018"/>
          </a:xfrm>
          <a:prstGeom prst="ellipse">
            <a:avLst/>
          </a:prstGeom>
          <a:solidFill>
            <a:srgbClr val="F0AB00"/>
          </a:solidFill>
          <a:ln w="6350" algn="ctr">
            <a:solidFill>
              <a:srgbClr val="F0AB00"/>
            </a:solidFill>
            <a:miter lim="800000"/>
            <a:headEnd/>
            <a:tailEnd/>
          </a:ln>
        </p:spPr>
        <p:txBody>
          <a:bodyPr lIns="0" tIns="0" rIns="0" bIns="0" rtlCol="0" anchor="ctr">
            <a:normAutofit fontScale="92500" lnSpcReduction="10000"/>
          </a:bodyPr>
          <a:lstStyle/>
          <a:p>
            <a:pPr algn="ctr" defTabSz="1088449" fontAlgn="base">
              <a:spcBef>
                <a:spcPct val="50000"/>
              </a:spcBef>
              <a:spcAft>
                <a:spcPct val="0"/>
              </a:spcAft>
              <a:buClr>
                <a:srgbClr val="F0AB00"/>
              </a:buClr>
              <a:buSzPct val="80000"/>
              <a:defRPr/>
            </a:pPr>
            <a:r>
              <a:rPr lang="pl-PL" sz="1200" kern="0" dirty="0">
                <a:solidFill>
                  <a:srgbClr val="FFFFFF"/>
                </a:solidFill>
                <a:ea typeface="Arial Unicode MS" pitchFamily="34" charset="-128"/>
                <a:cs typeface="Arial Unicode MS" pitchFamily="34" charset="-128"/>
              </a:rPr>
              <a:t>1</a:t>
            </a:r>
            <a:r>
              <a:rPr lang="fi-FI" sz="1200" kern="0" dirty="0">
                <a:solidFill>
                  <a:srgbClr val="FFFFFF"/>
                </a:solidFill>
                <a:ea typeface="Arial Unicode MS" pitchFamily="34" charset="-128"/>
                <a:cs typeface="Arial Unicode MS" pitchFamily="34" charset="-128"/>
              </a:rPr>
              <a:t>4</a:t>
            </a:r>
            <a:endParaRPr lang="en-US" sz="1200" kern="0" dirty="0">
              <a:solidFill>
                <a:srgbClr val="FFFFFF"/>
              </a:solidFill>
              <a:ea typeface="Arial Unicode MS" pitchFamily="34" charset="-128"/>
              <a:cs typeface="Arial Unicode MS" pitchFamily="34" charset="-128"/>
            </a:endParaRPr>
          </a:p>
        </p:txBody>
      </p:sp>
      <p:sp>
        <p:nvSpPr>
          <p:cNvPr id="138" name="Rectangle 137">
            <a:extLst>
              <a:ext uri="{FF2B5EF4-FFF2-40B4-BE49-F238E27FC236}">
                <a16:creationId xmlns:a16="http://schemas.microsoft.com/office/drawing/2014/main" id="{776C2F5A-0420-4AC4-A8C3-9FF1A4ECD065}"/>
              </a:ext>
            </a:extLst>
          </p:cNvPr>
          <p:cNvSpPr/>
          <p:nvPr/>
        </p:nvSpPr>
        <p:spPr bwMode="gray">
          <a:xfrm>
            <a:off x="492114" y="422769"/>
            <a:ext cx="1111946" cy="254543"/>
          </a:xfrm>
          <a:prstGeom prst="rect">
            <a:avLst/>
          </a:prstGeom>
          <a:noFill/>
          <a:ln w="25400" algn="ctr">
            <a:solidFill>
              <a:srgbClr val="F0AB00"/>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defRPr/>
            </a:pPr>
            <a:endParaRPr lang="en-US" sz="1799" kern="0" dirty="0">
              <a:solidFill>
                <a:srgbClr val="FFFFFF"/>
              </a:solidFill>
              <a:ea typeface="Arial Unicode MS" pitchFamily="34" charset="-128"/>
              <a:cs typeface="Arial Unicode MS" pitchFamily="34" charset="-128"/>
            </a:endParaRPr>
          </a:p>
        </p:txBody>
      </p:sp>
      <p:sp>
        <p:nvSpPr>
          <p:cNvPr id="139" name="Oval 138">
            <a:extLst>
              <a:ext uri="{FF2B5EF4-FFF2-40B4-BE49-F238E27FC236}">
                <a16:creationId xmlns:a16="http://schemas.microsoft.com/office/drawing/2014/main" id="{758BC9EE-724B-4E8E-A870-9BCA951D9FDD}"/>
              </a:ext>
            </a:extLst>
          </p:cNvPr>
          <p:cNvSpPr/>
          <p:nvPr/>
        </p:nvSpPr>
        <p:spPr bwMode="gray">
          <a:xfrm>
            <a:off x="1605031" y="941273"/>
            <a:ext cx="220210" cy="219018"/>
          </a:xfrm>
          <a:prstGeom prst="ellipse">
            <a:avLst/>
          </a:prstGeom>
          <a:solidFill>
            <a:srgbClr val="F0AB00"/>
          </a:solidFill>
          <a:ln w="6350" algn="ctr">
            <a:solidFill>
              <a:srgbClr val="F0AB00"/>
            </a:solidFill>
            <a:miter lim="800000"/>
            <a:headEnd/>
            <a:tailEnd/>
          </a:ln>
        </p:spPr>
        <p:txBody>
          <a:bodyPr lIns="89977" tIns="71981" rIns="89977" bIns="71981" rtlCol="0" anchor="ctr"/>
          <a:lstStyle/>
          <a:p>
            <a:pPr algn="ctr" defTabSz="1088449" fontAlgn="base">
              <a:spcBef>
                <a:spcPct val="50000"/>
              </a:spcBef>
              <a:spcAft>
                <a:spcPct val="0"/>
              </a:spcAft>
              <a:buClr>
                <a:srgbClr val="F0AB00"/>
              </a:buClr>
              <a:buSzPct val="80000"/>
              <a:defRPr/>
            </a:pPr>
            <a:r>
              <a:rPr lang="en-US" sz="1200" kern="0" dirty="0">
                <a:solidFill>
                  <a:srgbClr val="FFFFFF"/>
                </a:solidFill>
                <a:ea typeface="Arial Unicode MS" pitchFamily="34" charset="-128"/>
                <a:cs typeface="Arial Unicode MS" pitchFamily="34" charset="-128"/>
              </a:rPr>
              <a:t>5</a:t>
            </a:r>
          </a:p>
        </p:txBody>
      </p:sp>
    </p:spTree>
    <p:extLst>
      <p:ext uri="{BB962C8B-B14F-4D97-AF65-F5344CB8AC3E}">
        <p14:creationId xmlns:p14="http://schemas.microsoft.com/office/powerpoint/2010/main" val="981248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44A79-FCF0-4A26-8593-1AB5B1A89A12}"/>
              </a:ext>
            </a:extLst>
          </p:cNvPr>
          <p:cNvSpPr>
            <a:spLocks noGrp="1"/>
          </p:cNvSpPr>
          <p:nvPr>
            <p:ph type="title"/>
          </p:nvPr>
        </p:nvSpPr>
        <p:spPr>
          <a:xfrm>
            <a:off x="505457" y="504000"/>
            <a:ext cx="11183564" cy="676980"/>
          </a:xfrm>
        </p:spPr>
        <p:txBody>
          <a:bodyPr/>
          <a:lstStyle/>
          <a:p>
            <a:r>
              <a:rPr lang="en-US"/>
              <a:t>Purchase Order</a:t>
            </a:r>
            <a:br>
              <a:rPr lang="en-US"/>
            </a:br>
            <a:r>
              <a:rPr lang="en-US" sz="2000">
                <a:solidFill>
                  <a:schemeClr val="accent1"/>
                </a:solidFill>
              </a:rPr>
              <a:t>General Considerations</a:t>
            </a:r>
          </a:p>
        </p:txBody>
      </p:sp>
      <p:sp>
        <p:nvSpPr>
          <p:cNvPr id="5" name="TextBox 4">
            <a:extLst>
              <a:ext uri="{FF2B5EF4-FFF2-40B4-BE49-F238E27FC236}">
                <a16:creationId xmlns:a16="http://schemas.microsoft.com/office/drawing/2014/main" id="{E84CBC40-7B58-4000-AEF1-62000EB9A042}"/>
              </a:ext>
            </a:extLst>
          </p:cNvPr>
          <p:cNvSpPr txBox="1"/>
          <p:nvPr/>
        </p:nvSpPr>
        <p:spPr>
          <a:xfrm>
            <a:off x="505458" y="1672291"/>
            <a:ext cx="7395099" cy="1000274"/>
          </a:xfrm>
          <a:prstGeom prst="rect">
            <a:avLst/>
          </a:prstGeom>
          <a:noFill/>
        </p:spPr>
        <p:txBody>
          <a:bodyPr wrap="square" lIns="0" tIns="0" rIns="0" bIns="0" rtlCol="0">
            <a:spAutoFit/>
          </a:bodyPr>
          <a:lstStyle/>
          <a:p>
            <a:pPr marL="171450" indent="-171450" fontAlgn="base">
              <a:spcBef>
                <a:spcPct val="50000"/>
              </a:spcBef>
              <a:spcAft>
                <a:spcPct val="0"/>
              </a:spcAft>
              <a:buClr>
                <a:srgbClr val="F0AB00"/>
              </a:buClr>
              <a:buSzPct val="80000"/>
              <a:buFont typeface="Arial" panose="020B0604020202020204" pitchFamily="34" charset="0"/>
              <a:buChar char="•"/>
            </a:pPr>
            <a:r>
              <a:rPr lang="en-US" sz="1300" kern="0">
                <a:ea typeface="Arial Unicode MS" pitchFamily="34" charset="-128"/>
                <a:cs typeface="Arial Unicode MS" pitchFamily="34" charset="-128"/>
              </a:rPr>
              <a:t>PO changes are handled through versions of messages exchange within the network. Differences can be compared between versions in the Ariba Network.</a:t>
            </a:r>
          </a:p>
          <a:p>
            <a:pPr fontAlgn="base">
              <a:spcBef>
                <a:spcPct val="50000"/>
              </a:spcBef>
              <a:spcAft>
                <a:spcPct val="0"/>
              </a:spcAft>
              <a:buClr>
                <a:srgbClr val="F0AB00"/>
              </a:buClr>
              <a:buSzPct val="80000"/>
            </a:pPr>
            <a:endParaRPr lang="en-US" sz="1300" kern="0">
              <a:ea typeface="Arial Unicode MS" pitchFamily="34" charset="-128"/>
              <a:cs typeface="Arial Unicode MS" pitchFamily="34" charset="-128"/>
            </a:endParaRPr>
          </a:p>
          <a:p>
            <a:pPr fontAlgn="base">
              <a:spcBef>
                <a:spcPct val="50000"/>
              </a:spcBef>
              <a:spcAft>
                <a:spcPct val="0"/>
              </a:spcAft>
              <a:buClr>
                <a:srgbClr val="F0AB00"/>
              </a:buClr>
              <a:buSzPct val="80000"/>
            </a:pPr>
            <a:endParaRPr lang="en-US" sz="1300" kern="0">
              <a:ea typeface="Arial Unicode MS" pitchFamily="34" charset="-128"/>
              <a:cs typeface="Arial Unicode MS" pitchFamily="34" charset="-128"/>
            </a:endParaRPr>
          </a:p>
        </p:txBody>
      </p:sp>
    </p:spTree>
    <p:extLst>
      <p:ext uri="{BB962C8B-B14F-4D97-AF65-F5344CB8AC3E}">
        <p14:creationId xmlns:p14="http://schemas.microsoft.com/office/powerpoint/2010/main" val="1031216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C90D80D-C25D-E110-0ABE-3038055EB678}"/>
              </a:ext>
            </a:extLst>
          </p:cNvPr>
          <p:cNvPicPr>
            <a:picLocks noChangeAspect="1"/>
          </p:cNvPicPr>
          <p:nvPr/>
        </p:nvPicPr>
        <p:blipFill>
          <a:blip r:embed="rId3"/>
          <a:stretch>
            <a:fillRect/>
          </a:stretch>
        </p:blipFill>
        <p:spPr>
          <a:xfrm>
            <a:off x="4489611" y="1195546"/>
            <a:ext cx="4874098" cy="677495"/>
          </a:xfrm>
          <a:prstGeom prst="rect">
            <a:avLst/>
          </a:prstGeom>
        </p:spPr>
      </p:pic>
      <p:pic>
        <p:nvPicPr>
          <p:cNvPr id="9" name="Picture 8">
            <a:extLst>
              <a:ext uri="{FF2B5EF4-FFF2-40B4-BE49-F238E27FC236}">
                <a16:creationId xmlns:a16="http://schemas.microsoft.com/office/drawing/2014/main" id="{2A38F76D-13C6-B009-1585-E050C836C422}"/>
              </a:ext>
            </a:extLst>
          </p:cNvPr>
          <p:cNvPicPr>
            <a:picLocks noChangeAspect="1"/>
          </p:cNvPicPr>
          <p:nvPr/>
        </p:nvPicPr>
        <p:blipFill>
          <a:blip r:embed="rId4"/>
          <a:stretch>
            <a:fillRect/>
          </a:stretch>
        </p:blipFill>
        <p:spPr>
          <a:xfrm>
            <a:off x="4479211" y="4867872"/>
            <a:ext cx="7056397" cy="1389455"/>
          </a:xfrm>
          <a:prstGeom prst="rect">
            <a:avLst/>
          </a:prstGeom>
        </p:spPr>
      </p:pic>
      <p:pic>
        <p:nvPicPr>
          <p:cNvPr id="7" name="Picture 6">
            <a:extLst>
              <a:ext uri="{FF2B5EF4-FFF2-40B4-BE49-F238E27FC236}">
                <a16:creationId xmlns:a16="http://schemas.microsoft.com/office/drawing/2014/main" id="{48F1D92D-5104-E021-A7B3-860EB97F64DD}"/>
              </a:ext>
            </a:extLst>
          </p:cNvPr>
          <p:cNvPicPr>
            <a:picLocks noChangeAspect="1"/>
          </p:cNvPicPr>
          <p:nvPr/>
        </p:nvPicPr>
        <p:blipFill>
          <a:blip r:embed="rId5"/>
          <a:srcRect t="12490" b="20229"/>
          <a:stretch/>
        </p:blipFill>
        <p:spPr>
          <a:xfrm>
            <a:off x="4479211" y="1900820"/>
            <a:ext cx="7056397" cy="2916843"/>
          </a:xfrm>
          <a:prstGeom prst="rect">
            <a:avLst/>
          </a:prstGeom>
        </p:spPr>
      </p:pic>
      <p:sp>
        <p:nvSpPr>
          <p:cNvPr id="15" name="TextBox 14"/>
          <p:cNvSpPr txBox="1"/>
          <p:nvPr/>
        </p:nvSpPr>
        <p:spPr>
          <a:xfrm>
            <a:off x="510763" y="1520359"/>
            <a:ext cx="3853275" cy="4042241"/>
          </a:xfrm>
          <a:prstGeom prst="rect">
            <a:avLst/>
          </a:prstGeom>
          <a:noFill/>
        </p:spPr>
        <p:txBody>
          <a:bodyPr wrap="square" lIns="0" tIns="0" rIns="0" bIns="0" rtlCol="0">
            <a:noAutofit/>
          </a:bodyPr>
          <a:lstStyle/>
          <a:p>
            <a:pPr defTabSz="914400">
              <a:lnSpc>
                <a:spcPts val="1700"/>
              </a:lnSpc>
              <a:spcAft>
                <a:spcPts val="600"/>
              </a:spcAft>
              <a:buClr>
                <a:srgbClr val="F0AB00"/>
              </a:buClr>
              <a:buSzPct val="100000"/>
              <a:defRPr/>
            </a:pPr>
            <a:r>
              <a:rPr lang="en-US" sz="1300" dirty="0"/>
              <a:t>From the Homepage:</a:t>
            </a:r>
          </a:p>
          <a:p>
            <a:pPr marL="342900" indent="-342900" defTabSz="914400">
              <a:lnSpc>
                <a:spcPts val="1700"/>
              </a:lnSpc>
              <a:spcAft>
                <a:spcPts val="600"/>
              </a:spcAft>
              <a:buClr>
                <a:srgbClr val="F0AB00"/>
              </a:buClr>
              <a:buSzPct val="100000"/>
              <a:buFontTx/>
              <a:buAutoNum type="arabicPeriod"/>
              <a:defRPr/>
            </a:pPr>
            <a:r>
              <a:rPr lang="en-US" sz="1300" dirty="0"/>
              <a:t>Click </a:t>
            </a:r>
            <a:r>
              <a:rPr lang="en-US" sz="1300" b="1" dirty="0"/>
              <a:t>Workbench</a:t>
            </a:r>
            <a:r>
              <a:rPr lang="en-US" sz="1300" dirty="0"/>
              <a:t>.</a:t>
            </a:r>
          </a:p>
          <a:p>
            <a:pPr marL="342900" indent="-342900" defTabSz="914400">
              <a:lnSpc>
                <a:spcPts val="1700"/>
              </a:lnSpc>
              <a:spcAft>
                <a:spcPts val="600"/>
              </a:spcAft>
              <a:buClr>
                <a:srgbClr val="F0AB00"/>
              </a:buClr>
              <a:buSzPct val="100000"/>
              <a:buFontTx/>
              <a:buAutoNum type="arabicPeriod"/>
              <a:defRPr/>
            </a:pPr>
            <a:r>
              <a:rPr lang="en-US" sz="1300" dirty="0"/>
              <a:t>Select any of </a:t>
            </a:r>
            <a:r>
              <a:rPr lang="en-US" sz="1300" b="1" dirty="0"/>
              <a:t>Orders</a:t>
            </a:r>
            <a:r>
              <a:rPr lang="en-US" sz="1300" dirty="0"/>
              <a:t> tile.</a:t>
            </a:r>
          </a:p>
          <a:p>
            <a:pPr marL="342900" indent="-342900" defTabSz="914400">
              <a:lnSpc>
                <a:spcPts val="1700"/>
              </a:lnSpc>
              <a:spcAft>
                <a:spcPts val="600"/>
              </a:spcAft>
              <a:buClr>
                <a:srgbClr val="F0AB00"/>
              </a:buClr>
              <a:buSzPct val="100000"/>
              <a:buFontTx/>
              <a:buAutoNum type="arabicPeriod"/>
              <a:defRPr/>
            </a:pPr>
            <a:r>
              <a:rPr lang="en-US" sz="1300" dirty="0"/>
              <a:t>Use </a:t>
            </a:r>
            <a:r>
              <a:rPr lang="en-US" sz="1300" b="1" dirty="0"/>
              <a:t>filters</a:t>
            </a:r>
            <a:r>
              <a:rPr lang="en-US" sz="1300" dirty="0"/>
              <a:t> to identify the right document.</a:t>
            </a:r>
          </a:p>
          <a:p>
            <a:pPr marL="342900" indent="-342900" defTabSz="914400">
              <a:lnSpc>
                <a:spcPts val="1700"/>
              </a:lnSpc>
              <a:spcAft>
                <a:spcPts val="600"/>
              </a:spcAft>
              <a:buClr>
                <a:srgbClr val="F0AB00"/>
              </a:buClr>
              <a:buSzPct val="100000"/>
              <a:buFontTx/>
              <a:buAutoNum type="arabicPeriod"/>
              <a:defRPr/>
            </a:pPr>
            <a:r>
              <a:rPr lang="en-US" sz="1300" dirty="0"/>
              <a:t>Search results will appear. Click </a:t>
            </a:r>
            <a:r>
              <a:rPr lang="en-US" sz="1300" b="1" dirty="0"/>
              <a:t>configure</a:t>
            </a:r>
            <a:r>
              <a:rPr lang="en-US" sz="1300" dirty="0"/>
              <a:t> button to customize the view.</a:t>
            </a:r>
          </a:p>
          <a:p>
            <a:pPr marL="342900" indent="-342900" defTabSz="914400">
              <a:lnSpc>
                <a:spcPts val="1700"/>
              </a:lnSpc>
              <a:spcAft>
                <a:spcPts val="600"/>
              </a:spcAft>
              <a:buClr>
                <a:srgbClr val="F0AB00"/>
              </a:buClr>
              <a:buSzPct val="100000"/>
              <a:buFontTx/>
              <a:buAutoNum type="arabicPeriod"/>
              <a:defRPr/>
            </a:pPr>
            <a:r>
              <a:rPr lang="en-US" sz="1300" dirty="0"/>
              <a:t>Click </a:t>
            </a:r>
            <a:r>
              <a:rPr lang="en-US" sz="1300" b="1" dirty="0"/>
              <a:t>export</a:t>
            </a:r>
            <a:r>
              <a:rPr lang="en-US" sz="1300" dirty="0"/>
              <a:t> button to download data in Excel.</a:t>
            </a:r>
          </a:p>
          <a:p>
            <a:pPr marL="342900" indent="-342900" defTabSz="914400">
              <a:lnSpc>
                <a:spcPts val="1700"/>
              </a:lnSpc>
              <a:spcAft>
                <a:spcPts val="600"/>
              </a:spcAft>
              <a:buClr>
                <a:srgbClr val="F0AB00"/>
              </a:buClr>
              <a:buSzPct val="100000"/>
              <a:buFontTx/>
              <a:buAutoNum type="arabicPeriod"/>
              <a:defRPr/>
            </a:pPr>
            <a:r>
              <a:rPr lang="en-US" sz="1300" dirty="0"/>
              <a:t>Open PO by clicking its </a:t>
            </a:r>
            <a:r>
              <a:rPr lang="en-US" sz="1300" b="1" dirty="0"/>
              <a:t>number</a:t>
            </a:r>
            <a:r>
              <a:rPr lang="en-US" sz="1300" dirty="0"/>
              <a:t>.</a:t>
            </a:r>
          </a:p>
          <a:p>
            <a:pPr marL="342900" indent="-342900" defTabSz="914400">
              <a:lnSpc>
                <a:spcPts val="1700"/>
              </a:lnSpc>
              <a:spcAft>
                <a:spcPts val="600"/>
              </a:spcAft>
              <a:buClr>
                <a:srgbClr val="F0AB00"/>
              </a:buClr>
              <a:buSzPct val="100000"/>
              <a:buFontTx/>
              <a:buAutoNum type="arabicPeriod"/>
              <a:defRPr/>
            </a:pPr>
            <a:endParaRPr lang="en-US" sz="1300" dirty="0"/>
          </a:p>
          <a:p>
            <a:pPr defTabSz="914400">
              <a:lnSpc>
                <a:spcPts val="1700"/>
              </a:lnSpc>
              <a:spcAft>
                <a:spcPts val="600"/>
              </a:spcAft>
              <a:buClr>
                <a:srgbClr val="F0AB00"/>
              </a:buClr>
              <a:buSzPct val="120000"/>
              <a:defRPr/>
            </a:pPr>
            <a:r>
              <a:rPr lang="en-US" sz="1300" b="1" kern="0" dirty="0">
                <a:solidFill>
                  <a:srgbClr val="F0AB00"/>
                </a:solidFill>
                <a:ea typeface="Arial Unicode MS" pitchFamily="34" charset="-128"/>
                <a:cs typeface="Arial Unicode MS" pitchFamily="34" charset="-128"/>
              </a:rPr>
              <a:t>Note</a:t>
            </a:r>
            <a:r>
              <a:rPr lang="en-US" sz="1300" b="1" kern="0" dirty="0">
                <a:ea typeface="Arial Unicode MS" pitchFamily="34" charset="-128"/>
                <a:cs typeface="Arial Unicode MS" pitchFamily="34" charset="-128"/>
              </a:rPr>
              <a:t>: </a:t>
            </a:r>
          </a:p>
          <a:p>
            <a:pPr marL="285750" indent="-285750" defTabSz="914400">
              <a:lnSpc>
                <a:spcPts val="1700"/>
              </a:lnSpc>
              <a:spcAft>
                <a:spcPts val="600"/>
              </a:spcAft>
              <a:buClr>
                <a:srgbClr val="F0AB00"/>
              </a:buClr>
              <a:buSzPct val="120000"/>
              <a:buFont typeface="Arial" panose="020B0604020202020204" pitchFamily="34" charset="0"/>
              <a:buChar char="•"/>
              <a:defRPr/>
            </a:pPr>
            <a:r>
              <a:rPr lang="en-US" sz="1300" kern="0" dirty="0">
                <a:ea typeface="Arial Unicode MS" pitchFamily="34" charset="-128"/>
                <a:cs typeface="Arial Unicode MS" pitchFamily="34" charset="-128"/>
              </a:rPr>
              <a:t>If the order can not be found in search, please check PO instructions or contact ABB. </a:t>
            </a:r>
          </a:p>
          <a:p>
            <a:pPr marL="285750" indent="-285750" defTabSz="914400">
              <a:lnSpc>
                <a:spcPts val="1700"/>
              </a:lnSpc>
              <a:spcAft>
                <a:spcPts val="600"/>
              </a:spcAft>
              <a:buClr>
                <a:srgbClr val="F0AB00"/>
              </a:buClr>
              <a:buSzPct val="120000"/>
              <a:buFont typeface="Arial" panose="020B0604020202020204" pitchFamily="34" charset="0"/>
              <a:buChar char="•"/>
              <a:defRPr/>
            </a:pPr>
            <a:r>
              <a:rPr lang="en-US" sz="1200" kern="0" dirty="0">
                <a:ea typeface="Arial Unicode MS" pitchFamily="34" charset="-128"/>
                <a:cs typeface="Arial Unicode MS" pitchFamily="34" charset="-128"/>
              </a:rPr>
              <a:t>For more info on how to manage your workbench and create specific tiles please refer to </a:t>
            </a:r>
            <a:r>
              <a:rPr lang="en-US" sz="1200" b="1" kern="0" dirty="0">
                <a:ea typeface="Arial Unicode MS" pitchFamily="34" charset="-128"/>
                <a:cs typeface="Arial Unicode MS" pitchFamily="34" charset="-128"/>
                <a:hlinkClick r:id="rId6"/>
              </a:rPr>
              <a:t>SCC General Functionality Guide</a:t>
            </a:r>
            <a:r>
              <a:rPr lang="en-US" sz="1200" b="1" kern="0" dirty="0">
                <a:ea typeface="Arial Unicode MS" pitchFamily="34" charset="-128"/>
                <a:cs typeface="Arial Unicode MS" pitchFamily="34" charset="-128"/>
              </a:rPr>
              <a:t>.</a:t>
            </a:r>
            <a:endParaRPr lang="en-US" sz="1300" kern="0" dirty="0">
              <a:ea typeface="Arial Unicode MS" pitchFamily="34" charset="-128"/>
              <a:cs typeface="Arial Unicode MS" pitchFamily="34" charset="-128"/>
            </a:endParaRPr>
          </a:p>
          <a:p>
            <a:pPr defTabSz="914400">
              <a:lnSpc>
                <a:spcPts val="1700"/>
              </a:lnSpc>
              <a:spcAft>
                <a:spcPts val="600"/>
              </a:spcAft>
              <a:buClr>
                <a:srgbClr val="F0AB00"/>
              </a:buClr>
              <a:buSzPct val="120000"/>
              <a:defRPr/>
            </a:pPr>
            <a:endParaRPr lang="en-US" sz="1300" kern="0" dirty="0">
              <a:ea typeface="Arial Unicode MS" pitchFamily="34" charset="-128"/>
              <a:cs typeface="Arial Unicode MS" pitchFamily="34" charset="-128"/>
            </a:endParaRPr>
          </a:p>
          <a:p>
            <a:pPr defTabSz="914400">
              <a:lnSpc>
                <a:spcPts val="1700"/>
              </a:lnSpc>
              <a:spcAft>
                <a:spcPts val="600"/>
              </a:spcAft>
              <a:buClr>
                <a:srgbClr val="F0AB00"/>
              </a:buClr>
              <a:buSzPct val="120000"/>
              <a:defRPr/>
            </a:pPr>
            <a:endParaRPr lang="en-US" sz="1300" b="1" kern="0" dirty="0">
              <a:ea typeface="Arial Unicode MS" pitchFamily="34" charset="-128"/>
              <a:cs typeface="Arial Unicode MS" pitchFamily="34" charset="-128"/>
            </a:endParaRPr>
          </a:p>
          <a:p>
            <a:pPr defTabSz="914400">
              <a:lnSpc>
                <a:spcPts val="1700"/>
              </a:lnSpc>
              <a:spcAft>
                <a:spcPts val="600"/>
              </a:spcAft>
              <a:buClr>
                <a:srgbClr val="F0AB00"/>
              </a:buClr>
              <a:buSzPct val="120000"/>
              <a:defRPr/>
            </a:pPr>
            <a:endParaRPr lang="en-US" sz="1300" b="1" kern="0" dirty="0">
              <a:ea typeface="Arial Unicode MS" pitchFamily="34" charset="-128"/>
              <a:cs typeface="Arial Unicode MS" pitchFamily="34" charset="-128"/>
            </a:endParaRPr>
          </a:p>
          <a:p>
            <a:pPr defTabSz="914400">
              <a:lnSpc>
                <a:spcPts val="1700"/>
              </a:lnSpc>
              <a:spcAft>
                <a:spcPts val="600"/>
              </a:spcAft>
              <a:buClr>
                <a:srgbClr val="F0AB00"/>
              </a:buClr>
              <a:buSzPct val="120000"/>
              <a:defRPr/>
            </a:pPr>
            <a:endParaRPr lang="en-US" sz="1300" b="1" kern="0" dirty="0">
              <a:ea typeface="Arial Unicode MS" pitchFamily="34" charset="-128"/>
              <a:cs typeface="Arial Unicode MS" pitchFamily="34" charset="-128"/>
            </a:endParaRPr>
          </a:p>
          <a:p>
            <a:pPr marL="342900" indent="-342900" defTabSz="914400">
              <a:lnSpc>
                <a:spcPts val="1700"/>
              </a:lnSpc>
              <a:spcAft>
                <a:spcPts val="600"/>
              </a:spcAft>
              <a:buClr>
                <a:srgbClr val="F0AB00"/>
              </a:buClr>
              <a:buSzPct val="120000"/>
              <a:buFontTx/>
              <a:buAutoNum type="arabicPeriod"/>
              <a:defRPr/>
            </a:pPr>
            <a:endParaRPr lang="en-US" sz="1300" dirty="0">
              <a:solidFill>
                <a:srgbClr val="FFFFFF"/>
              </a:solidFill>
            </a:endParaRPr>
          </a:p>
        </p:txBody>
      </p:sp>
      <p:sp>
        <p:nvSpPr>
          <p:cNvPr id="5" name="Title 4">
            <a:extLst>
              <a:ext uri="{FF2B5EF4-FFF2-40B4-BE49-F238E27FC236}">
                <a16:creationId xmlns:a16="http://schemas.microsoft.com/office/drawing/2014/main" id="{4AD61528-38F0-4EF8-A931-08561303E083}"/>
              </a:ext>
            </a:extLst>
          </p:cNvPr>
          <p:cNvSpPr>
            <a:spLocks noGrp="1"/>
          </p:cNvSpPr>
          <p:nvPr>
            <p:ph type="title"/>
          </p:nvPr>
        </p:nvSpPr>
        <p:spPr>
          <a:xfrm>
            <a:off x="505805" y="518567"/>
            <a:ext cx="11183564" cy="676980"/>
          </a:xfrm>
        </p:spPr>
        <p:txBody>
          <a:bodyPr/>
          <a:lstStyle/>
          <a:p>
            <a:r>
              <a:rPr lang="en-US" dirty="0"/>
              <a:t>Purchase Order</a:t>
            </a:r>
            <a:br>
              <a:rPr lang="en-US" dirty="0"/>
            </a:br>
            <a:r>
              <a:rPr lang="en-US" sz="2000" dirty="0">
                <a:solidFill>
                  <a:schemeClr val="accent1"/>
                </a:solidFill>
              </a:rPr>
              <a:t>Search and Identify the PO (From the Workbench)</a:t>
            </a:r>
          </a:p>
        </p:txBody>
      </p:sp>
      <p:sp>
        <p:nvSpPr>
          <p:cNvPr id="29" name="Oval 28">
            <a:extLst>
              <a:ext uri="{FF2B5EF4-FFF2-40B4-BE49-F238E27FC236}">
                <a16:creationId xmlns:a16="http://schemas.microsoft.com/office/drawing/2014/main" id="{7C7C5B7D-9362-4904-A787-D10EF57BF024}"/>
              </a:ext>
            </a:extLst>
          </p:cNvPr>
          <p:cNvSpPr/>
          <p:nvPr/>
        </p:nvSpPr>
        <p:spPr bwMode="gray">
          <a:xfrm>
            <a:off x="10803758" y="5259887"/>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5</a:t>
            </a:r>
          </a:p>
        </p:txBody>
      </p:sp>
      <p:sp>
        <p:nvSpPr>
          <p:cNvPr id="18" name="Oval 17">
            <a:extLst>
              <a:ext uri="{FF2B5EF4-FFF2-40B4-BE49-F238E27FC236}">
                <a16:creationId xmlns:a16="http://schemas.microsoft.com/office/drawing/2014/main" id="{53B78F0C-F6E1-4B57-8E22-A98A96598078}"/>
              </a:ext>
            </a:extLst>
          </p:cNvPr>
          <p:cNvSpPr/>
          <p:nvPr/>
        </p:nvSpPr>
        <p:spPr bwMode="gray">
          <a:xfrm>
            <a:off x="11315341" y="5150350"/>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4</a:t>
            </a:r>
          </a:p>
        </p:txBody>
      </p:sp>
      <p:sp>
        <p:nvSpPr>
          <p:cNvPr id="32" name="Oval 31">
            <a:extLst>
              <a:ext uri="{FF2B5EF4-FFF2-40B4-BE49-F238E27FC236}">
                <a16:creationId xmlns:a16="http://schemas.microsoft.com/office/drawing/2014/main" id="{E5FC9B81-68AB-4CE8-BDAA-32259A9529E2}"/>
              </a:ext>
            </a:extLst>
          </p:cNvPr>
          <p:cNvSpPr/>
          <p:nvPr/>
        </p:nvSpPr>
        <p:spPr bwMode="gray">
          <a:xfrm>
            <a:off x="7296688" y="1631536"/>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1</a:t>
            </a:r>
          </a:p>
        </p:txBody>
      </p:sp>
      <p:sp>
        <p:nvSpPr>
          <p:cNvPr id="27" name="Oval 26">
            <a:extLst>
              <a:ext uri="{FF2B5EF4-FFF2-40B4-BE49-F238E27FC236}">
                <a16:creationId xmlns:a16="http://schemas.microsoft.com/office/drawing/2014/main" id="{BA5E770A-B184-45AC-8613-0D3F3911D553}"/>
              </a:ext>
            </a:extLst>
          </p:cNvPr>
          <p:cNvSpPr/>
          <p:nvPr/>
        </p:nvSpPr>
        <p:spPr bwMode="gray">
          <a:xfrm>
            <a:off x="5366985" y="2335443"/>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2</a:t>
            </a:r>
          </a:p>
        </p:txBody>
      </p:sp>
      <p:sp>
        <p:nvSpPr>
          <p:cNvPr id="28" name="Oval 27">
            <a:extLst>
              <a:ext uri="{FF2B5EF4-FFF2-40B4-BE49-F238E27FC236}">
                <a16:creationId xmlns:a16="http://schemas.microsoft.com/office/drawing/2014/main" id="{AB140091-1F37-4A3B-900C-51116F2F14AD}"/>
              </a:ext>
            </a:extLst>
          </p:cNvPr>
          <p:cNvSpPr/>
          <p:nvPr/>
        </p:nvSpPr>
        <p:spPr bwMode="gray">
          <a:xfrm>
            <a:off x="6417862" y="3034593"/>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3</a:t>
            </a:r>
          </a:p>
        </p:txBody>
      </p:sp>
      <p:sp>
        <p:nvSpPr>
          <p:cNvPr id="30" name="Oval 29">
            <a:extLst>
              <a:ext uri="{FF2B5EF4-FFF2-40B4-BE49-F238E27FC236}">
                <a16:creationId xmlns:a16="http://schemas.microsoft.com/office/drawing/2014/main" id="{C2915B0F-FF5A-4457-A89A-D7B8CE12E25B}"/>
              </a:ext>
            </a:extLst>
          </p:cNvPr>
          <p:cNvSpPr/>
          <p:nvPr/>
        </p:nvSpPr>
        <p:spPr bwMode="gray">
          <a:xfrm>
            <a:off x="4889313" y="5868053"/>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6</a:t>
            </a:r>
          </a:p>
        </p:txBody>
      </p:sp>
    </p:spTree>
    <p:extLst>
      <p:ext uri="{BB962C8B-B14F-4D97-AF65-F5344CB8AC3E}">
        <p14:creationId xmlns:p14="http://schemas.microsoft.com/office/powerpoint/2010/main" val="1707133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21F0EAC-01D3-FE80-A908-716BC6C7BBDC}"/>
              </a:ext>
            </a:extLst>
          </p:cNvPr>
          <p:cNvPicPr>
            <a:picLocks noChangeAspect="1"/>
          </p:cNvPicPr>
          <p:nvPr/>
        </p:nvPicPr>
        <p:blipFill>
          <a:blip r:embed="rId3"/>
          <a:stretch>
            <a:fillRect/>
          </a:stretch>
        </p:blipFill>
        <p:spPr>
          <a:xfrm>
            <a:off x="0" y="4273649"/>
            <a:ext cx="12195175" cy="2317482"/>
          </a:xfrm>
          <a:prstGeom prst="rect">
            <a:avLst/>
          </a:prstGeom>
        </p:spPr>
      </p:pic>
      <p:pic>
        <p:nvPicPr>
          <p:cNvPr id="7" name="Picture 6">
            <a:extLst>
              <a:ext uri="{FF2B5EF4-FFF2-40B4-BE49-F238E27FC236}">
                <a16:creationId xmlns:a16="http://schemas.microsoft.com/office/drawing/2014/main" id="{140A41AD-11A5-107E-92DD-906F10217CA1}"/>
              </a:ext>
            </a:extLst>
          </p:cNvPr>
          <p:cNvPicPr>
            <a:picLocks noChangeAspect="1"/>
          </p:cNvPicPr>
          <p:nvPr/>
        </p:nvPicPr>
        <p:blipFill>
          <a:blip r:embed="rId4"/>
          <a:stretch>
            <a:fillRect/>
          </a:stretch>
        </p:blipFill>
        <p:spPr>
          <a:xfrm>
            <a:off x="6509982" y="535822"/>
            <a:ext cx="5685193" cy="3628694"/>
          </a:xfrm>
          <a:prstGeom prst="rect">
            <a:avLst/>
          </a:prstGeom>
        </p:spPr>
      </p:pic>
      <p:sp>
        <p:nvSpPr>
          <p:cNvPr id="4" name="Title 4">
            <a:extLst>
              <a:ext uri="{FF2B5EF4-FFF2-40B4-BE49-F238E27FC236}">
                <a16:creationId xmlns:a16="http://schemas.microsoft.com/office/drawing/2014/main" id="{F2C2E431-8CA3-4E21-BC25-62B305105612}"/>
              </a:ext>
            </a:extLst>
          </p:cNvPr>
          <p:cNvSpPr txBox="1">
            <a:spLocks/>
          </p:cNvSpPr>
          <p:nvPr/>
        </p:nvSpPr>
        <p:spPr bwMode="black">
          <a:xfrm>
            <a:off x="505805" y="518567"/>
            <a:ext cx="11183564" cy="676980"/>
          </a:xfrm>
          <a:prstGeom prst="rect">
            <a:avLst/>
          </a:prstGeom>
        </p:spPr>
        <p:txBody>
          <a:bodyPr vert="horz" wrap="square" lIns="0" tIns="0" rIns="0" bIns="0" rtlCol="0" anchor="t" anchorCtr="0">
            <a:spAutoFit/>
          </a:bodyPr>
          <a:lstStyle>
            <a:lvl1pPr algn="l" defTabSz="1088231" rtl="0" eaLnBrk="1" latinLnBrk="0" hangingPunct="1">
              <a:spcBef>
                <a:spcPct val="0"/>
              </a:spcBef>
              <a:buNone/>
              <a:defRPr sz="2399" b="1" kern="1200" baseline="0">
                <a:solidFill>
                  <a:schemeClr val="tx1"/>
                </a:solidFill>
                <a:latin typeface="+mj-lt"/>
                <a:ea typeface="+mj-ea"/>
                <a:cs typeface="+mj-cs"/>
              </a:defRPr>
            </a:lvl1pPr>
          </a:lstStyle>
          <a:p>
            <a:pPr lvl="0">
              <a:defRPr/>
            </a:pPr>
            <a:r>
              <a:rPr lang="en-US" dirty="0">
                <a:latin typeface="Arial"/>
              </a:rPr>
              <a:t>Purchase Order</a:t>
            </a:r>
            <a:br>
              <a:rPr lang="en-US" dirty="0">
                <a:solidFill>
                  <a:srgbClr val="FFFFFF"/>
                </a:solidFill>
                <a:latin typeface="Arial"/>
              </a:rPr>
            </a:br>
            <a:r>
              <a:rPr lang="en-US" sz="2000" dirty="0">
                <a:solidFill>
                  <a:schemeClr val="accent1"/>
                </a:solidFill>
              </a:rPr>
              <a:t>Search and Identify the PO (From the Orders Tab)</a:t>
            </a:r>
            <a:endParaRPr lang="en-US" sz="2000" dirty="0">
              <a:solidFill>
                <a:srgbClr val="F0AB00"/>
              </a:solidFill>
              <a:latin typeface="Arial"/>
            </a:endParaRPr>
          </a:p>
        </p:txBody>
      </p:sp>
      <p:sp>
        <p:nvSpPr>
          <p:cNvPr id="5" name="TextBox 4">
            <a:extLst>
              <a:ext uri="{FF2B5EF4-FFF2-40B4-BE49-F238E27FC236}">
                <a16:creationId xmlns:a16="http://schemas.microsoft.com/office/drawing/2014/main" id="{D8E5D081-B13D-4C80-AC4A-AB70BE6A47C1}"/>
              </a:ext>
            </a:extLst>
          </p:cNvPr>
          <p:cNvSpPr txBox="1"/>
          <p:nvPr/>
        </p:nvSpPr>
        <p:spPr>
          <a:xfrm>
            <a:off x="509314" y="1195547"/>
            <a:ext cx="6245942" cy="3199032"/>
          </a:xfrm>
          <a:prstGeom prst="rect">
            <a:avLst/>
          </a:prstGeom>
          <a:noFill/>
        </p:spPr>
        <p:txBody>
          <a:bodyPr wrap="square" lIns="0" tIns="0" rIns="0" bIns="0" rtlCol="0">
            <a:noAutofit/>
          </a:bodyPr>
          <a:lstStyle/>
          <a:p>
            <a:pPr>
              <a:lnSpc>
                <a:spcPts val="1700"/>
              </a:lnSpc>
              <a:spcAft>
                <a:spcPts val="600"/>
              </a:spcAft>
              <a:buClr>
                <a:srgbClr val="F0AB00"/>
              </a:buClr>
              <a:buSzPct val="100000"/>
              <a:defRPr/>
            </a:pPr>
            <a:r>
              <a:rPr lang="en-US" sz="1300" dirty="0"/>
              <a:t>From the Homepage:</a:t>
            </a:r>
          </a:p>
          <a:p>
            <a:pPr marL="342900" indent="-342900">
              <a:lnSpc>
                <a:spcPts val="1700"/>
              </a:lnSpc>
              <a:spcAft>
                <a:spcPts val="600"/>
              </a:spcAft>
              <a:buClr>
                <a:srgbClr val="F0AB00"/>
              </a:buClr>
              <a:buSzPct val="100000"/>
              <a:buFontTx/>
              <a:buAutoNum type="arabicPeriod"/>
              <a:defRPr/>
            </a:pPr>
            <a:r>
              <a:rPr lang="en-US" sz="1300" dirty="0"/>
              <a:t>Click on </a:t>
            </a:r>
            <a:r>
              <a:rPr lang="en-US" sz="1300" b="1" dirty="0"/>
              <a:t>Orders</a:t>
            </a:r>
            <a:r>
              <a:rPr lang="en-US" sz="1300" dirty="0"/>
              <a:t>/ </a:t>
            </a:r>
            <a:r>
              <a:rPr lang="en-US" sz="1300" b="1" dirty="0"/>
              <a:t>Orders and Releases</a:t>
            </a:r>
            <a:r>
              <a:rPr lang="en-US" sz="1300" dirty="0"/>
              <a:t>. </a:t>
            </a:r>
          </a:p>
          <a:p>
            <a:pPr marL="342900" indent="-342900">
              <a:lnSpc>
                <a:spcPts val="1700"/>
              </a:lnSpc>
              <a:spcAft>
                <a:spcPts val="600"/>
              </a:spcAft>
              <a:buClr>
                <a:srgbClr val="F0AB00"/>
              </a:buClr>
              <a:buSzPct val="100000"/>
              <a:buFontTx/>
              <a:buAutoNum type="arabicPeriod"/>
              <a:defRPr/>
            </a:pPr>
            <a:r>
              <a:rPr lang="en-US" sz="1300" dirty="0"/>
              <a:t>Go to </a:t>
            </a:r>
            <a:r>
              <a:rPr lang="en-US" sz="1300" b="1" dirty="0"/>
              <a:t>Orders and Releases </a:t>
            </a:r>
            <a:r>
              <a:rPr lang="en-US" sz="1300" dirty="0"/>
              <a:t>sub-tab.</a:t>
            </a:r>
          </a:p>
          <a:p>
            <a:pPr marL="342900" indent="-342900" defTabSz="914400">
              <a:lnSpc>
                <a:spcPts val="1700"/>
              </a:lnSpc>
              <a:spcAft>
                <a:spcPts val="600"/>
              </a:spcAft>
              <a:buClr>
                <a:srgbClr val="F0AB00"/>
              </a:buClr>
              <a:buSzPct val="100000"/>
              <a:buFontTx/>
              <a:buAutoNum type="arabicPeriod"/>
              <a:defRPr/>
            </a:pPr>
            <a:r>
              <a:rPr lang="en-US" sz="1300" dirty="0"/>
              <a:t>Search</a:t>
            </a:r>
            <a:r>
              <a:rPr lang="en-US" sz="1300" b="1" dirty="0"/>
              <a:t> </a:t>
            </a:r>
            <a:r>
              <a:rPr lang="en-US" sz="1300" dirty="0"/>
              <a:t>filters allow you to search using multiple criteria. Expand the search filters by clicking an arrow on the left-hand side of your screen. </a:t>
            </a:r>
          </a:p>
          <a:p>
            <a:pPr marL="342900" indent="-342900" defTabSz="914400">
              <a:lnSpc>
                <a:spcPts val="1700"/>
              </a:lnSpc>
              <a:spcAft>
                <a:spcPts val="600"/>
              </a:spcAft>
              <a:buClr>
                <a:srgbClr val="F0AB00"/>
              </a:buClr>
              <a:buSzPct val="100000"/>
              <a:buFontTx/>
              <a:buAutoNum type="arabicPeriod"/>
              <a:defRPr/>
            </a:pPr>
            <a:r>
              <a:rPr lang="en-US" sz="1300" dirty="0"/>
              <a:t>Enter your search criteria and click </a:t>
            </a:r>
            <a:r>
              <a:rPr lang="en-US" sz="1300" b="1" dirty="0"/>
              <a:t>Search</a:t>
            </a:r>
            <a:r>
              <a:rPr lang="en-US" sz="1300" dirty="0"/>
              <a:t>.</a:t>
            </a:r>
          </a:p>
          <a:p>
            <a:pPr marL="342900" indent="-342900">
              <a:lnSpc>
                <a:spcPts val="1700"/>
              </a:lnSpc>
              <a:spcAft>
                <a:spcPts val="600"/>
              </a:spcAft>
              <a:buClr>
                <a:srgbClr val="F0AB00"/>
              </a:buClr>
              <a:buSzPct val="100000"/>
              <a:buFontTx/>
              <a:buAutoNum type="arabicPeriod"/>
              <a:defRPr/>
            </a:pPr>
            <a:r>
              <a:rPr lang="en-US" sz="1300" kern="0" dirty="0">
                <a:ea typeface="Arial Unicode MS" pitchFamily="34" charset="-128"/>
                <a:cs typeface="Arial Unicode MS" pitchFamily="34" charset="-128"/>
              </a:rPr>
              <a:t>List</a:t>
            </a:r>
            <a:r>
              <a:rPr lang="en-US" sz="1300" b="1" kern="0" dirty="0">
                <a:ea typeface="Arial Unicode MS" pitchFamily="34" charset="-128"/>
                <a:cs typeface="Arial Unicode MS" pitchFamily="34" charset="-128"/>
              </a:rPr>
              <a:t> </a:t>
            </a:r>
            <a:r>
              <a:rPr lang="en-US" sz="1300" kern="0" dirty="0">
                <a:ea typeface="Arial Unicode MS" pitchFamily="34" charset="-128"/>
                <a:cs typeface="Arial Unicode MS" pitchFamily="34" charset="-128"/>
              </a:rPr>
              <a:t>of displayed Purchase orders pre-default contain only orders for certain </a:t>
            </a:r>
            <a:br>
              <a:rPr lang="en-US" sz="1300" kern="0" dirty="0">
                <a:ea typeface="Arial Unicode MS" pitchFamily="34" charset="-128"/>
                <a:cs typeface="Arial Unicode MS" pitchFamily="34" charset="-128"/>
              </a:rPr>
            </a:br>
            <a:r>
              <a:rPr lang="en-US" sz="1300" kern="0" dirty="0">
                <a:ea typeface="Arial Unicode MS" pitchFamily="34" charset="-128"/>
                <a:cs typeface="Arial Unicode MS" pitchFamily="34" charset="-128"/>
              </a:rPr>
              <a:t>time range. Select </a:t>
            </a:r>
            <a:r>
              <a:rPr lang="en-US" sz="1300" b="1" kern="0" dirty="0">
                <a:ea typeface="Arial Unicode MS" pitchFamily="34" charset="-128"/>
                <a:cs typeface="Arial Unicode MS" pitchFamily="34" charset="-128"/>
              </a:rPr>
              <a:t>Other</a:t>
            </a:r>
            <a:r>
              <a:rPr lang="en-US" sz="1300" kern="0" dirty="0">
                <a:ea typeface="Arial Unicode MS" pitchFamily="34" charset="-128"/>
                <a:cs typeface="Arial Unicode MS" pitchFamily="34" charset="-128"/>
              </a:rPr>
              <a:t> to adjust the range.</a:t>
            </a:r>
          </a:p>
          <a:p>
            <a:pPr marL="342900" indent="-342900">
              <a:lnSpc>
                <a:spcPts val="1700"/>
              </a:lnSpc>
              <a:spcAft>
                <a:spcPts val="600"/>
              </a:spcAft>
              <a:buClr>
                <a:srgbClr val="F0AB00"/>
              </a:buClr>
              <a:buSzPct val="100000"/>
              <a:buFontTx/>
              <a:buAutoNum type="arabicPeriod"/>
              <a:defRPr/>
            </a:pPr>
            <a:r>
              <a:rPr lang="en-US" sz="1300" dirty="0"/>
              <a:t>Click</a:t>
            </a:r>
            <a:r>
              <a:rPr lang="en-US" sz="1300" b="1" dirty="0"/>
              <a:t> </a:t>
            </a:r>
            <a:r>
              <a:rPr lang="en-US" sz="1300" dirty="0"/>
              <a:t>order number to view the purchase order details.</a:t>
            </a:r>
          </a:p>
          <a:p>
            <a:pPr defTabSz="914400">
              <a:lnSpc>
                <a:spcPts val="1700"/>
              </a:lnSpc>
              <a:spcAft>
                <a:spcPts val="600"/>
              </a:spcAft>
              <a:buClr>
                <a:srgbClr val="F0AB00"/>
              </a:buClr>
              <a:buSzPct val="120000"/>
              <a:defRPr/>
            </a:pPr>
            <a:r>
              <a:rPr lang="en-US" sz="1300" b="1" kern="0" dirty="0">
                <a:solidFill>
                  <a:srgbClr val="F0AB00"/>
                </a:solidFill>
                <a:ea typeface="Arial Unicode MS" pitchFamily="34" charset="-128"/>
                <a:cs typeface="Arial Unicode MS" pitchFamily="34" charset="-128"/>
              </a:rPr>
              <a:t>Note: </a:t>
            </a:r>
            <a:r>
              <a:rPr lang="en-US" sz="1300" kern="0" dirty="0">
                <a:ea typeface="Arial Unicode MS" pitchFamily="34" charset="-128"/>
                <a:cs typeface="Arial Unicode MS" pitchFamily="34" charset="-128"/>
              </a:rPr>
              <a:t>If the order can not be found in search, please check PO instructions or contact ABB.</a:t>
            </a:r>
          </a:p>
          <a:p>
            <a:pPr marL="342900" indent="-342900" defTabSz="914400">
              <a:lnSpc>
                <a:spcPts val="1700"/>
              </a:lnSpc>
              <a:spcAft>
                <a:spcPts val="600"/>
              </a:spcAft>
              <a:buClr>
                <a:srgbClr val="F0AB00"/>
              </a:buClr>
              <a:buSzPct val="120000"/>
              <a:buFontTx/>
              <a:buAutoNum type="arabicPeriod"/>
              <a:defRPr/>
            </a:pPr>
            <a:endParaRPr lang="en-US" sz="1400" dirty="0">
              <a:solidFill>
                <a:srgbClr val="FFFFFF"/>
              </a:solidFill>
            </a:endParaRPr>
          </a:p>
        </p:txBody>
      </p:sp>
      <p:sp>
        <p:nvSpPr>
          <p:cNvPr id="21" name="Oval 20">
            <a:extLst>
              <a:ext uri="{FF2B5EF4-FFF2-40B4-BE49-F238E27FC236}">
                <a16:creationId xmlns:a16="http://schemas.microsoft.com/office/drawing/2014/main" id="{4CFD4208-4415-4260-80F2-1C631A33CC1B}"/>
              </a:ext>
            </a:extLst>
          </p:cNvPr>
          <p:cNvSpPr/>
          <p:nvPr/>
        </p:nvSpPr>
        <p:spPr bwMode="gray">
          <a:xfrm>
            <a:off x="7136581" y="2218953"/>
            <a:ext cx="185764" cy="199456"/>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3</a:t>
            </a:r>
          </a:p>
        </p:txBody>
      </p:sp>
      <p:sp>
        <p:nvSpPr>
          <p:cNvPr id="25" name="Oval 24">
            <a:extLst>
              <a:ext uri="{FF2B5EF4-FFF2-40B4-BE49-F238E27FC236}">
                <a16:creationId xmlns:a16="http://schemas.microsoft.com/office/drawing/2014/main" id="{D6061C4F-247F-4B0D-98B6-DDA41CAE3EE1}"/>
              </a:ext>
            </a:extLst>
          </p:cNvPr>
          <p:cNvSpPr/>
          <p:nvPr/>
        </p:nvSpPr>
        <p:spPr bwMode="gray">
          <a:xfrm>
            <a:off x="5997200" y="3831103"/>
            <a:ext cx="185764" cy="199456"/>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7</a:t>
            </a:r>
          </a:p>
        </p:txBody>
      </p:sp>
      <p:sp>
        <p:nvSpPr>
          <p:cNvPr id="11" name="Rectangle 10">
            <a:extLst>
              <a:ext uri="{FF2B5EF4-FFF2-40B4-BE49-F238E27FC236}">
                <a16:creationId xmlns:a16="http://schemas.microsoft.com/office/drawing/2014/main" id="{6456E6FB-D1DF-48D6-9C78-311C95A81139}"/>
              </a:ext>
            </a:extLst>
          </p:cNvPr>
          <p:cNvSpPr/>
          <p:nvPr/>
        </p:nvSpPr>
        <p:spPr bwMode="gray">
          <a:xfrm>
            <a:off x="99478" y="5416793"/>
            <a:ext cx="632206" cy="1214646"/>
          </a:xfrm>
          <a:prstGeom prst="rect">
            <a:avLst/>
          </a:prstGeom>
          <a:noFill/>
          <a:ln w="25400" algn="ctr">
            <a:solidFill>
              <a:schemeClr val="accent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defRPr/>
            </a:pPr>
            <a:endParaRPr lang="en-US" sz="1800" kern="0" err="1">
              <a:solidFill>
                <a:srgbClr val="FFFFFF"/>
              </a:solidFill>
              <a:ea typeface="Arial Unicode MS" pitchFamily="34" charset="-128"/>
              <a:cs typeface="Arial Unicode MS" pitchFamily="34" charset="-128"/>
            </a:endParaRPr>
          </a:p>
        </p:txBody>
      </p:sp>
      <p:sp>
        <p:nvSpPr>
          <p:cNvPr id="24" name="Oval 23">
            <a:extLst>
              <a:ext uri="{FF2B5EF4-FFF2-40B4-BE49-F238E27FC236}">
                <a16:creationId xmlns:a16="http://schemas.microsoft.com/office/drawing/2014/main" id="{1701C8CE-CADB-4CBA-8C87-4EF40FF60428}"/>
              </a:ext>
            </a:extLst>
          </p:cNvPr>
          <p:cNvSpPr/>
          <p:nvPr/>
        </p:nvSpPr>
        <p:spPr bwMode="gray">
          <a:xfrm>
            <a:off x="712741" y="5273779"/>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6</a:t>
            </a:r>
          </a:p>
        </p:txBody>
      </p:sp>
      <p:sp>
        <p:nvSpPr>
          <p:cNvPr id="26" name="Oval 25">
            <a:extLst>
              <a:ext uri="{FF2B5EF4-FFF2-40B4-BE49-F238E27FC236}">
                <a16:creationId xmlns:a16="http://schemas.microsoft.com/office/drawing/2014/main" id="{A4ED8F57-7A3F-4430-BA90-31C2E5A7D3DB}"/>
              </a:ext>
            </a:extLst>
          </p:cNvPr>
          <p:cNvSpPr/>
          <p:nvPr/>
        </p:nvSpPr>
        <p:spPr bwMode="gray">
          <a:xfrm>
            <a:off x="8604340" y="590149"/>
            <a:ext cx="185764" cy="199456"/>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1</a:t>
            </a:r>
          </a:p>
        </p:txBody>
      </p:sp>
      <p:sp>
        <p:nvSpPr>
          <p:cNvPr id="32" name="Rectangle 31">
            <a:extLst>
              <a:ext uri="{FF2B5EF4-FFF2-40B4-BE49-F238E27FC236}">
                <a16:creationId xmlns:a16="http://schemas.microsoft.com/office/drawing/2014/main" id="{85AE0A75-F48B-4901-A74D-F8151F8A34B1}"/>
              </a:ext>
            </a:extLst>
          </p:cNvPr>
          <p:cNvSpPr/>
          <p:nvPr/>
        </p:nvSpPr>
        <p:spPr bwMode="gray">
          <a:xfrm>
            <a:off x="8587465" y="2551125"/>
            <a:ext cx="777539" cy="403894"/>
          </a:xfrm>
          <a:prstGeom prst="rect">
            <a:avLst/>
          </a:prstGeom>
          <a:noFill/>
          <a:ln w="25400" algn="ctr">
            <a:solidFill>
              <a:schemeClr val="accent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defRPr/>
            </a:pPr>
            <a:endParaRPr lang="en-US" sz="1800" kern="0" dirty="0" err="1">
              <a:solidFill>
                <a:srgbClr val="FFFFFF"/>
              </a:solidFill>
              <a:ea typeface="Arial Unicode MS" pitchFamily="34" charset="-128"/>
              <a:cs typeface="Arial Unicode MS" pitchFamily="34" charset="-128"/>
            </a:endParaRPr>
          </a:p>
        </p:txBody>
      </p:sp>
      <p:sp>
        <p:nvSpPr>
          <p:cNvPr id="34" name="Rectangle 33">
            <a:extLst>
              <a:ext uri="{FF2B5EF4-FFF2-40B4-BE49-F238E27FC236}">
                <a16:creationId xmlns:a16="http://schemas.microsoft.com/office/drawing/2014/main" id="{38F612A3-EFED-4E50-8899-62DC1CA2638A}"/>
              </a:ext>
            </a:extLst>
          </p:cNvPr>
          <p:cNvSpPr/>
          <p:nvPr/>
        </p:nvSpPr>
        <p:spPr bwMode="gray">
          <a:xfrm>
            <a:off x="10719155" y="4891275"/>
            <a:ext cx="970214" cy="382504"/>
          </a:xfrm>
          <a:prstGeom prst="rect">
            <a:avLst/>
          </a:prstGeom>
          <a:noFill/>
          <a:ln w="25400" algn="ctr">
            <a:solidFill>
              <a:schemeClr val="accent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defRPr/>
            </a:pPr>
            <a:endParaRPr lang="en-US" sz="1800" kern="0" dirty="0" err="1">
              <a:solidFill>
                <a:srgbClr val="FFFFFF"/>
              </a:solidFill>
              <a:ea typeface="Arial Unicode MS" pitchFamily="34" charset="-128"/>
              <a:cs typeface="Arial Unicode MS" pitchFamily="34" charset="-128"/>
            </a:endParaRPr>
          </a:p>
        </p:txBody>
      </p:sp>
      <p:sp>
        <p:nvSpPr>
          <p:cNvPr id="36" name="Oval 35">
            <a:extLst>
              <a:ext uri="{FF2B5EF4-FFF2-40B4-BE49-F238E27FC236}">
                <a16:creationId xmlns:a16="http://schemas.microsoft.com/office/drawing/2014/main" id="{B1005B63-FCB6-4AD2-AB2E-1D4332AA1CAD}"/>
              </a:ext>
            </a:extLst>
          </p:cNvPr>
          <p:cNvSpPr/>
          <p:nvPr/>
        </p:nvSpPr>
        <p:spPr bwMode="gray">
          <a:xfrm>
            <a:off x="9138296" y="933305"/>
            <a:ext cx="185764" cy="199456"/>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2</a:t>
            </a:r>
          </a:p>
        </p:txBody>
      </p:sp>
      <p:sp>
        <p:nvSpPr>
          <p:cNvPr id="37" name="Oval 36">
            <a:extLst>
              <a:ext uri="{FF2B5EF4-FFF2-40B4-BE49-F238E27FC236}">
                <a16:creationId xmlns:a16="http://schemas.microsoft.com/office/drawing/2014/main" id="{128A857D-73C3-4266-AFD2-6A3929A6AA32}"/>
              </a:ext>
            </a:extLst>
          </p:cNvPr>
          <p:cNvSpPr/>
          <p:nvPr/>
        </p:nvSpPr>
        <p:spPr bwMode="gray">
          <a:xfrm>
            <a:off x="6691922" y="2511795"/>
            <a:ext cx="185764" cy="199456"/>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3</a:t>
            </a:r>
          </a:p>
        </p:txBody>
      </p:sp>
      <p:sp>
        <p:nvSpPr>
          <p:cNvPr id="38" name="Oval 37">
            <a:extLst>
              <a:ext uri="{FF2B5EF4-FFF2-40B4-BE49-F238E27FC236}">
                <a16:creationId xmlns:a16="http://schemas.microsoft.com/office/drawing/2014/main" id="{3CEB005B-E559-42D4-9578-3C02538BA501}"/>
              </a:ext>
            </a:extLst>
          </p:cNvPr>
          <p:cNvSpPr/>
          <p:nvPr/>
        </p:nvSpPr>
        <p:spPr bwMode="gray">
          <a:xfrm>
            <a:off x="9166814" y="2353313"/>
            <a:ext cx="185764" cy="199456"/>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5</a:t>
            </a:r>
          </a:p>
        </p:txBody>
      </p:sp>
      <p:sp>
        <p:nvSpPr>
          <p:cNvPr id="39" name="Oval 38">
            <a:extLst>
              <a:ext uri="{FF2B5EF4-FFF2-40B4-BE49-F238E27FC236}">
                <a16:creationId xmlns:a16="http://schemas.microsoft.com/office/drawing/2014/main" id="{B9C1DB03-30ED-4131-A2A7-B5E9453A02D1}"/>
              </a:ext>
            </a:extLst>
          </p:cNvPr>
          <p:cNvSpPr/>
          <p:nvPr/>
        </p:nvSpPr>
        <p:spPr bwMode="gray">
          <a:xfrm>
            <a:off x="8418576" y="3104545"/>
            <a:ext cx="185764" cy="199456"/>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4</a:t>
            </a:r>
          </a:p>
        </p:txBody>
      </p:sp>
    </p:spTree>
    <p:extLst>
      <p:ext uri="{BB962C8B-B14F-4D97-AF65-F5344CB8AC3E}">
        <p14:creationId xmlns:p14="http://schemas.microsoft.com/office/powerpoint/2010/main" val="3740402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7B8ED89-B97F-8B0A-BC84-D838E4FC81C8}"/>
              </a:ext>
            </a:extLst>
          </p:cNvPr>
          <p:cNvPicPr>
            <a:picLocks noChangeAspect="1"/>
          </p:cNvPicPr>
          <p:nvPr/>
        </p:nvPicPr>
        <p:blipFill>
          <a:blip r:embed="rId3"/>
          <a:srcRect t="43888"/>
          <a:stretch/>
        </p:blipFill>
        <p:spPr>
          <a:xfrm>
            <a:off x="54592" y="4703884"/>
            <a:ext cx="6689989" cy="1300394"/>
          </a:xfrm>
          <a:prstGeom prst="rect">
            <a:avLst/>
          </a:prstGeom>
        </p:spPr>
      </p:pic>
      <p:pic>
        <p:nvPicPr>
          <p:cNvPr id="10" name="Picture 9">
            <a:extLst>
              <a:ext uri="{FF2B5EF4-FFF2-40B4-BE49-F238E27FC236}">
                <a16:creationId xmlns:a16="http://schemas.microsoft.com/office/drawing/2014/main" id="{AB9F034C-9D72-8C8E-7B29-FCB9E6ACEB8F}"/>
              </a:ext>
            </a:extLst>
          </p:cNvPr>
          <p:cNvPicPr>
            <a:picLocks noChangeAspect="1"/>
          </p:cNvPicPr>
          <p:nvPr/>
        </p:nvPicPr>
        <p:blipFill>
          <a:blip r:embed="rId4"/>
          <a:stretch>
            <a:fillRect/>
          </a:stretch>
        </p:blipFill>
        <p:spPr>
          <a:xfrm>
            <a:off x="6842016" y="2492177"/>
            <a:ext cx="5339511" cy="3433286"/>
          </a:xfrm>
          <a:prstGeom prst="rect">
            <a:avLst/>
          </a:prstGeom>
        </p:spPr>
      </p:pic>
      <p:pic>
        <p:nvPicPr>
          <p:cNvPr id="8" name="Picture 7">
            <a:extLst>
              <a:ext uri="{FF2B5EF4-FFF2-40B4-BE49-F238E27FC236}">
                <a16:creationId xmlns:a16="http://schemas.microsoft.com/office/drawing/2014/main" id="{B85979EB-63EF-3836-475F-459FCBA6CD55}"/>
              </a:ext>
            </a:extLst>
          </p:cNvPr>
          <p:cNvPicPr>
            <a:picLocks noChangeAspect="1"/>
          </p:cNvPicPr>
          <p:nvPr/>
        </p:nvPicPr>
        <p:blipFill>
          <a:blip r:embed="rId5"/>
          <a:stretch>
            <a:fillRect/>
          </a:stretch>
        </p:blipFill>
        <p:spPr>
          <a:xfrm>
            <a:off x="6855664" y="1207554"/>
            <a:ext cx="4326992" cy="986336"/>
          </a:xfrm>
          <a:prstGeom prst="rect">
            <a:avLst/>
          </a:prstGeom>
        </p:spPr>
      </p:pic>
      <p:sp>
        <p:nvSpPr>
          <p:cNvPr id="4" name="Title 4">
            <a:extLst>
              <a:ext uri="{FF2B5EF4-FFF2-40B4-BE49-F238E27FC236}">
                <a16:creationId xmlns:a16="http://schemas.microsoft.com/office/drawing/2014/main" id="{F2C2E431-8CA3-4E21-BC25-62B305105612}"/>
              </a:ext>
            </a:extLst>
          </p:cNvPr>
          <p:cNvSpPr txBox="1">
            <a:spLocks/>
          </p:cNvSpPr>
          <p:nvPr/>
        </p:nvSpPr>
        <p:spPr bwMode="black">
          <a:xfrm>
            <a:off x="505805" y="518567"/>
            <a:ext cx="11183564" cy="676980"/>
          </a:xfrm>
          <a:prstGeom prst="rect">
            <a:avLst/>
          </a:prstGeom>
        </p:spPr>
        <p:txBody>
          <a:bodyPr vert="horz" wrap="square" lIns="0" tIns="0" rIns="0" bIns="0" rtlCol="0" anchor="t" anchorCtr="0">
            <a:spAutoFit/>
          </a:bodyPr>
          <a:lstStyle>
            <a:lvl1pPr algn="l" defTabSz="1088231" rtl="0" eaLnBrk="1" latinLnBrk="0" hangingPunct="1">
              <a:spcBef>
                <a:spcPct val="0"/>
              </a:spcBef>
              <a:buNone/>
              <a:defRPr sz="2399" b="1" kern="1200" baseline="0">
                <a:solidFill>
                  <a:schemeClr val="tx1"/>
                </a:solidFill>
                <a:latin typeface="+mj-lt"/>
                <a:ea typeface="+mj-ea"/>
                <a:cs typeface="+mj-cs"/>
              </a:defRPr>
            </a:lvl1pPr>
          </a:lstStyle>
          <a:p>
            <a:pPr>
              <a:defRPr/>
            </a:pPr>
            <a:r>
              <a:rPr lang="en-US" dirty="0">
                <a:latin typeface="Arial"/>
              </a:rPr>
              <a:t>Purchase Order</a:t>
            </a:r>
            <a:br>
              <a:rPr lang="en-US" dirty="0">
                <a:solidFill>
                  <a:srgbClr val="FFFFFF"/>
                </a:solidFill>
                <a:latin typeface="Arial"/>
              </a:rPr>
            </a:br>
            <a:r>
              <a:rPr lang="en-US" sz="2000" dirty="0">
                <a:solidFill>
                  <a:srgbClr val="F0AB00"/>
                </a:solidFill>
                <a:latin typeface="Arial"/>
              </a:rPr>
              <a:t>Search and Identify the PO (From the Orders Tab, Items to Confirm or Items to Ship)</a:t>
            </a:r>
          </a:p>
        </p:txBody>
      </p:sp>
      <p:sp>
        <p:nvSpPr>
          <p:cNvPr id="5" name="TextBox 4">
            <a:extLst>
              <a:ext uri="{FF2B5EF4-FFF2-40B4-BE49-F238E27FC236}">
                <a16:creationId xmlns:a16="http://schemas.microsoft.com/office/drawing/2014/main" id="{D8E5D081-B13D-4C80-AC4A-AB70BE6A47C1}"/>
              </a:ext>
            </a:extLst>
          </p:cNvPr>
          <p:cNvSpPr txBox="1"/>
          <p:nvPr/>
        </p:nvSpPr>
        <p:spPr>
          <a:xfrm>
            <a:off x="505805" y="1494266"/>
            <a:ext cx="6166297" cy="3199032"/>
          </a:xfrm>
          <a:prstGeom prst="rect">
            <a:avLst/>
          </a:prstGeom>
          <a:noFill/>
        </p:spPr>
        <p:txBody>
          <a:bodyPr wrap="square" lIns="0" tIns="0" rIns="0" bIns="0" rtlCol="0">
            <a:noAutofit/>
          </a:bodyPr>
          <a:lstStyle/>
          <a:p>
            <a:pPr>
              <a:lnSpc>
                <a:spcPts val="1700"/>
              </a:lnSpc>
              <a:spcAft>
                <a:spcPts val="600"/>
              </a:spcAft>
              <a:buClr>
                <a:srgbClr val="F0AB00"/>
              </a:buClr>
              <a:buSzPct val="100000"/>
              <a:defRPr/>
            </a:pPr>
            <a:r>
              <a:rPr lang="en-US" sz="1300" dirty="0"/>
              <a:t>From the Homepage:</a:t>
            </a:r>
          </a:p>
          <a:p>
            <a:pPr marL="342900" indent="-342900" defTabSz="914400">
              <a:lnSpc>
                <a:spcPts val="1700"/>
              </a:lnSpc>
              <a:spcAft>
                <a:spcPts val="600"/>
              </a:spcAft>
              <a:buClr>
                <a:srgbClr val="F0AB00"/>
              </a:buClr>
              <a:buSzPct val="100000"/>
              <a:buFontTx/>
              <a:buAutoNum type="arabicPeriod"/>
              <a:defRPr/>
            </a:pPr>
            <a:r>
              <a:rPr lang="en-US" sz="1300" dirty="0"/>
              <a:t>Click on </a:t>
            </a:r>
            <a:r>
              <a:rPr lang="en-US" sz="1300" b="1" dirty="0"/>
              <a:t>Orders/ Orders and Releases</a:t>
            </a:r>
            <a:r>
              <a:rPr lang="en-US" sz="1300" dirty="0"/>
              <a:t>. </a:t>
            </a:r>
          </a:p>
          <a:p>
            <a:pPr marL="342900" indent="-342900" defTabSz="914400">
              <a:lnSpc>
                <a:spcPts val="1700"/>
              </a:lnSpc>
              <a:spcAft>
                <a:spcPts val="600"/>
              </a:spcAft>
              <a:buClr>
                <a:srgbClr val="F0AB00"/>
              </a:buClr>
              <a:buSzPct val="100000"/>
              <a:buFontTx/>
              <a:buAutoNum type="arabicPeriod"/>
              <a:defRPr/>
            </a:pPr>
            <a:r>
              <a:rPr lang="en-US" sz="1300" dirty="0"/>
              <a:t>Go to </a:t>
            </a:r>
            <a:r>
              <a:rPr lang="en-US" sz="1300" b="1" dirty="0"/>
              <a:t>Items to Confirm </a:t>
            </a:r>
            <a:r>
              <a:rPr lang="en-US" sz="1300" dirty="0"/>
              <a:t>sub-tab.</a:t>
            </a:r>
          </a:p>
          <a:p>
            <a:pPr marL="342900" indent="-342900" defTabSz="914400">
              <a:lnSpc>
                <a:spcPts val="1700"/>
              </a:lnSpc>
              <a:spcAft>
                <a:spcPts val="600"/>
              </a:spcAft>
              <a:buClr>
                <a:srgbClr val="F0AB00"/>
              </a:buClr>
              <a:buSzPct val="100000"/>
              <a:buFontTx/>
              <a:buAutoNum type="arabicPeriod"/>
              <a:defRPr/>
            </a:pPr>
            <a:r>
              <a:rPr lang="en-US" sz="1300" dirty="0"/>
              <a:t>Search</a:t>
            </a:r>
            <a:r>
              <a:rPr lang="en-US" sz="1300" b="1" dirty="0"/>
              <a:t> </a:t>
            </a:r>
            <a:r>
              <a:rPr lang="en-US" sz="1300" dirty="0"/>
              <a:t>filters allow you to search using multiple criteria.</a:t>
            </a:r>
          </a:p>
          <a:p>
            <a:pPr marL="342900" indent="-342900" defTabSz="914400">
              <a:lnSpc>
                <a:spcPts val="1700"/>
              </a:lnSpc>
              <a:spcAft>
                <a:spcPts val="600"/>
              </a:spcAft>
              <a:buClr>
                <a:srgbClr val="F0AB00"/>
              </a:buClr>
              <a:buSzPct val="100000"/>
              <a:buFontTx/>
              <a:buAutoNum type="arabicPeriod"/>
              <a:defRPr/>
            </a:pPr>
            <a:r>
              <a:rPr lang="en-US" sz="1300" dirty="0"/>
              <a:t>Enter your search criteria and click </a:t>
            </a:r>
            <a:r>
              <a:rPr lang="en-US" sz="1300" b="1" dirty="0"/>
              <a:t>Search</a:t>
            </a:r>
            <a:r>
              <a:rPr lang="en-US" sz="1300" dirty="0"/>
              <a:t>.</a:t>
            </a:r>
          </a:p>
          <a:p>
            <a:pPr marL="342900" indent="-342900" defTabSz="914400">
              <a:lnSpc>
                <a:spcPts val="1700"/>
              </a:lnSpc>
              <a:spcAft>
                <a:spcPts val="600"/>
              </a:spcAft>
              <a:buClr>
                <a:srgbClr val="F0AB00"/>
              </a:buClr>
              <a:buSzPct val="100000"/>
              <a:buFontTx/>
              <a:buAutoNum type="arabicPeriod"/>
              <a:defRPr/>
            </a:pPr>
            <a:r>
              <a:rPr lang="en-US" sz="1300" kern="0" dirty="0">
                <a:ea typeface="Arial Unicode MS" pitchFamily="34" charset="-128"/>
                <a:cs typeface="Arial Unicode MS" pitchFamily="34" charset="-128"/>
              </a:rPr>
              <a:t>It is possible to set the </a:t>
            </a:r>
            <a:r>
              <a:rPr lang="en-US" sz="1300" b="1" kern="0" dirty="0">
                <a:ea typeface="Arial Unicode MS" pitchFamily="34" charset="-128"/>
                <a:cs typeface="Arial Unicode MS" pitchFamily="34" charset="-128"/>
              </a:rPr>
              <a:t>Date Range </a:t>
            </a:r>
            <a:r>
              <a:rPr lang="en-US" sz="1300" kern="0" dirty="0">
                <a:ea typeface="Arial Unicode MS" pitchFamily="34" charset="-128"/>
                <a:cs typeface="Arial Unicode MS" pitchFamily="34" charset="-128"/>
              </a:rPr>
              <a:t>filter to “custom date range”.</a:t>
            </a:r>
          </a:p>
          <a:p>
            <a:pPr marL="342900" indent="-342900" defTabSz="914400">
              <a:lnSpc>
                <a:spcPts val="1700"/>
              </a:lnSpc>
              <a:spcAft>
                <a:spcPts val="600"/>
              </a:spcAft>
              <a:buClr>
                <a:srgbClr val="F0AB00"/>
              </a:buClr>
              <a:buSzPct val="100000"/>
              <a:buFontTx/>
              <a:buAutoNum type="arabicPeriod"/>
              <a:defRPr/>
            </a:pPr>
            <a:r>
              <a:rPr lang="en-US" sz="1300" dirty="0"/>
              <a:t>Click</a:t>
            </a:r>
            <a:r>
              <a:rPr lang="en-US" sz="1300" b="1" dirty="0"/>
              <a:t> </a:t>
            </a:r>
            <a:r>
              <a:rPr lang="en-US" sz="1300" dirty="0"/>
              <a:t>order number to view the purchase order details.</a:t>
            </a:r>
          </a:p>
          <a:p>
            <a:pPr marL="342900" indent="-342900" defTabSz="914400">
              <a:lnSpc>
                <a:spcPts val="1700"/>
              </a:lnSpc>
              <a:spcAft>
                <a:spcPts val="600"/>
              </a:spcAft>
              <a:buClr>
                <a:srgbClr val="F0AB00"/>
              </a:buClr>
              <a:buSzPct val="100000"/>
              <a:buFontTx/>
              <a:buAutoNum type="arabicPeriod"/>
              <a:defRPr/>
            </a:pPr>
            <a:r>
              <a:rPr lang="en-US" sz="1300" dirty="0"/>
              <a:t>You can follow the same steps to search for PO from </a:t>
            </a:r>
            <a:r>
              <a:rPr lang="en-US" sz="1300" b="1" dirty="0"/>
              <a:t>Items to Ship </a:t>
            </a:r>
            <a:r>
              <a:rPr lang="en-US" sz="1300" dirty="0"/>
              <a:t>sub-tab.</a:t>
            </a:r>
          </a:p>
          <a:p>
            <a:pPr defTabSz="914400">
              <a:lnSpc>
                <a:spcPts val="1700"/>
              </a:lnSpc>
              <a:spcAft>
                <a:spcPts val="600"/>
              </a:spcAft>
              <a:buClr>
                <a:srgbClr val="F0AB00"/>
              </a:buClr>
              <a:buSzPct val="120000"/>
              <a:defRPr/>
            </a:pPr>
            <a:r>
              <a:rPr lang="en-US" sz="1300" b="1" kern="0" dirty="0">
                <a:solidFill>
                  <a:srgbClr val="F0AB00"/>
                </a:solidFill>
                <a:ea typeface="Arial Unicode MS" pitchFamily="34" charset="-128"/>
                <a:cs typeface="Arial Unicode MS" pitchFamily="34" charset="-128"/>
              </a:rPr>
              <a:t>Note: </a:t>
            </a:r>
            <a:r>
              <a:rPr lang="en-US" sz="1300" kern="0" dirty="0">
                <a:ea typeface="Arial Unicode MS" pitchFamily="34" charset="-128"/>
                <a:cs typeface="Arial Unicode MS" pitchFamily="34" charset="-128"/>
              </a:rPr>
              <a:t>If the order can not be found in search, please check PO instructions or contact ABB. </a:t>
            </a:r>
          </a:p>
          <a:p>
            <a:pPr marL="342900" indent="-342900" defTabSz="914400">
              <a:lnSpc>
                <a:spcPts val="1700"/>
              </a:lnSpc>
              <a:spcAft>
                <a:spcPts val="600"/>
              </a:spcAft>
              <a:buClr>
                <a:srgbClr val="F0AB00"/>
              </a:buClr>
              <a:buSzPct val="120000"/>
              <a:buFontTx/>
              <a:buAutoNum type="arabicPeriod"/>
              <a:defRPr/>
            </a:pPr>
            <a:endParaRPr lang="en-US" sz="1400" dirty="0">
              <a:solidFill>
                <a:srgbClr val="FFFFFF"/>
              </a:solidFill>
            </a:endParaRPr>
          </a:p>
        </p:txBody>
      </p:sp>
      <p:pic>
        <p:nvPicPr>
          <p:cNvPr id="7" name="Picture 6">
            <a:extLst>
              <a:ext uri="{FF2B5EF4-FFF2-40B4-BE49-F238E27FC236}">
                <a16:creationId xmlns:a16="http://schemas.microsoft.com/office/drawing/2014/main" id="{370E2988-C608-46DA-8FA4-02B8C0D3AE5A}"/>
              </a:ext>
            </a:extLst>
          </p:cNvPr>
          <p:cNvPicPr>
            <a:picLocks noChangeAspect="1"/>
          </p:cNvPicPr>
          <p:nvPr/>
        </p:nvPicPr>
        <p:blipFill>
          <a:blip r:embed="rId6"/>
          <a:stretch>
            <a:fillRect/>
          </a:stretch>
        </p:blipFill>
        <p:spPr>
          <a:xfrm>
            <a:off x="10492904" y="5656503"/>
            <a:ext cx="1354715" cy="540249"/>
          </a:xfrm>
          <a:prstGeom prst="rect">
            <a:avLst/>
          </a:prstGeom>
        </p:spPr>
      </p:pic>
      <p:sp>
        <p:nvSpPr>
          <p:cNvPr id="16" name="Rectangle 15">
            <a:extLst>
              <a:ext uri="{FF2B5EF4-FFF2-40B4-BE49-F238E27FC236}">
                <a16:creationId xmlns:a16="http://schemas.microsoft.com/office/drawing/2014/main" id="{86668DA5-B3E6-4DDB-8224-A693E68E7B0F}"/>
              </a:ext>
            </a:extLst>
          </p:cNvPr>
          <p:cNvSpPr/>
          <p:nvPr/>
        </p:nvSpPr>
        <p:spPr bwMode="gray">
          <a:xfrm flipH="1">
            <a:off x="8800485" y="4129505"/>
            <a:ext cx="464645" cy="267813"/>
          </a:xfrm>
          <a:prstGeom prst="rect">
            <a:avLst/>
          </a:prstGeom>
          <a:noFill/>
          <a:ln w="25400" algn="ctr">
            <a:solidFill>
              <a:schemeClr val="accent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defRPr/>
            </a:pPr>
            <a:endParaRPr lang="en-US" sz="1800" kern="0" dirty="0" err="1">
              <a:solidFill>
                <a:srgbClr val="FFFFFF"/>
              </a:solidFill>
              <a:ea typeface="Arial Unicode MS" pitchFamily="34" charset="-128"/>
              <a:cs typeface="Arial Unicode MS" pitchFamily="34" charset="-128"/>
            </a:endParaRPr>
          </a:p>
        </p:txBody>
      </p:sp>
      <p:sp>
        <p:nvSpPr>
          <p:cNvPr id="20" name="Oval 19">
            <a:extLst>
              <a:ext uri="{FF2B5EF4-FFF2-40B4-BE49-F238E27FC236}">
                <a16:creationId xmlns:a16="http://schemas.microsoft.com/office/drawing/2014/main" id="{DC99F2BE-86F6-47BE-88BF-70BC2BF4CBDA}"/>
              </a:ext>
            </a:extLst>
          </p:cNvPr>
          <p:cNvSpPr/>
          <p:nvPr/>
        </p:nvSpPr>
        <p:spPr bwMode="gray">
          <a:xfrm>
            <a:off x="8005534" y="2984244"/>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2</a:t>
            </a:r>
          </a:p>
        </p:txBody>
      </p:sp>
      <p:sp>
        <p:nvSpPr>
          <p:cNvPr id="21" name="Oval 20">
            <a:extLst>
              <a:ext uri="{FF2B5EF4-FFF2-40B4-BE49-F238E27FC236}">
                <a16:creationId xmlns:a16="http://schemas.microsoft.com/office/drawing/2014/main" id="{4CFD4208-4415-4260-80F2-1C631A33CC1B}"/>
              </a:ext>
            </a:extLst>
          </p:cNvPr>
          <p:cNvSpPr/>
          <p:nvPr/>
        </p:nvSpPr>
        <p:spPr bwMode="gray">
          <a:xfrm>
            <a:off x="6881584" y="3825412"/>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3</a:t>
            </a:r>
          </a:p>
        </p:txBody>
      </p:sp>
      <p:sp>
        <p:nvSpPr>
          <p:cNvPr id="22" name="Oval 21">
            <a:extLst>
              <a:ext uri="{FF2B5EF4-FFF2-40B4-BE49-F238E27FC236}">
                <a16:creationId xmlns:a16="http://schemas.microsoft.com/office/drawing/2014/main" id="{93AF11FA-A1D5-4DC3-806B-723402C2773B}"/>
              </a:ext>
            </a:extLst>
          </p:cNvPr>
          <p:cNvSpPr/>
          <p:nvPr/>
        </p:nvSpPr>
        <p:spPr bwMode="gray">
          <a:xfrm>
            <a:off x="10616974" y="5589079"/>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4</a:t>
            </a:r>
          </a:p>
        </p:txBody>
      </p:sp>
      <p:sp>
        <p:nvSpPr>
          <p:cNvPr id="23" name="Oval 22">
            <a:extLst>
              <a:ext uri="{FF2B5EF4-FFF2-40B4-BE49-F238E27FC236}">
                <a16:creationId xmlns:a16="http://schemas.microsoft.com/office/drawing/2014/main" id="{648AA8C1-3D82-4C82-A035-34340A221418}"/>
              </a:ext>
            </a:extLst>
          </p:cNvPr>
          <p:cNvSpPr/>
          <p:nvPr/>
        </p:nvSpPr>
        <p:spPr bwMode="gray">
          <a:xfrm>
            <a:off x="9283017" y="4099282"/>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5</a:t>
            </a:r>
          </a:p>
        </p:txBody>
      </p:sp>
      <p:sp>
        <p:nvSpPr>
          <p:cNvPr id="25" name="Oval 24">
            <a:extLst>
              <a:ext uri="{FF2B5EF4-FFF2-40B4-BE49-F238E27FC236}">
                <a16:creationId xmlns:a16="http://schemas.microsoft.com/office/drawing/2014/main" id="{D6061C4F-247F-4B0D-98B6-DDA41CAE3EE1}"/>
              </a:ext>
            </a:extLst>
          </p:cNvPr>
          <p:cNvSpPr/>
          <p:nvPr/>
        </p:nvSpPr>
        <p:spPr bwMode="gray">
          <a:xfrm>
            <a:off x="8690351" y="2978324"/>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7</a:t>
            </a:r>
          </a:p>
        </p:txBody>
      </p:sp>
      <p:sp>
        <p:nvSpPr>
          <p:cNvPr id="26" name="Oval 25">
            <a:extLst>
              <a:ext uri="{FF2B5EF4-FFF2-40B4-BE49-F238E27FC236}">
                <a16:creationId xmlns:a16="http://schemas.microsoft.com/office/drawing/2014/main" id="{A4ED8F57-7A3F-4430-BA90-31C2E5A7D3DB}"/>
              </a:ext>
            </a:extLst>
          </p:cNvPr>
          <p:cNvSpPr/>
          <p:nvPr/>
        </p:nvSpPr>
        <p:spPr bwMode="gray">
          <a:xfrm>
            <a:off x="10396707" y="1312205"/>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1</a:t>
            </a:r>
          </a:p>
        </p:txBody>
      </p:sp>
      <p:sp>
        <p:nvSpPr>
          <p:cNvPr id="11" name="Rectangle 10">
            <a:extLst>
              <a:ext uri="{FF2B5EF4-FFF2-40B4-BE49-F238E27FC236}">
                <a16:creationId xmlns:a16="http://schemas.microsoft.com/office/drawing/2014/main" id="{6456E6FB-D1DF-48D6-9C78-311C95A81139}"/>
              </a:ext>
            </a:extLst>
          </p:cNvPr>
          <p:cNvSpPr/>
          <p:nvPr/>
        </p:nvSpPr>
        <p:spPr bwMode="gray">
          <a:xfrm>
            <a:off x="87553" y="4828244"/>
            <a:ext cx="587416" cy="1263607"/>
          </a:xfrm>
          <a:prstGeom prst="rect">
            <a:avLst/>
          </a:prstGeom>
          <a:noFill/>
          <a:ln w="25400" algn="ctr">
            <a:solidFill>
              <a:schemeClr val="accent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defRPr/>
            </a:pPr>
            <a:endParaRPr lang="en-US" sz="1800" kern="0" dirty="0" err="1">
              <a:solidFill>
                <a:srgbClr val="FFFFFF"/>
              </a:solidFill>
              <a:ea typeface="Arial Unicode MS" pitchFamily="34" charset="-128"/>
              <a:cs typeface="Arial Unicode MS" pitchFamily="34" charset="-128"/>
            </a:endParaRPr>
          </a:p>
        </p:txBody>
      </p:sp>
      <p:sp>
        <p:nvSpPr>
          <p:cNvPr id="24" name="Oval 23">
            <a:extLst>
              <a:ext uri="{FF2B5EF4-FFF2-40B4-BE49-F238E27FC236}">
                <a16:creationId xmlns:a16="http://schemas.microsoft.com/office/drawing/2014/main" id="{1701C8CE-CADB-4CBA-8C87-4EF40FF60428}"/>
              </a:ext>
            </a:extLst>
          </p:cNvPr>
          <p:cNvSpPr/>
          <p:nvPr/>
        </p:nvSpPr>
        <p:spPr bwMode="gray">
          <a:xfrm>
            <a:off x="683834" y="4882480"/>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6</a:t>
            </a:r>
          </a:p>
        </p:txBody>
      </p:sp>
    </p:spTree>
    <p:extLst>
      <p:ext uri="{BB962C8B-B14F-4D97-AF65-F5344CB8AC3E}">
        <p14:creationId xmlns:p14="http://schemas.microsoft.com/office/powerpoint/2010/main" val="42307575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79158C-6D86-4F88-B7B6-6263B29DAFAC}"/>
              </a:ext>
            </a:extLst>
          </p:cNvPr>
          <p:cNvSpPr>
            <a:spLocks noGrp="1"/>
          </p:cNvSpPr>
          <p:nvPr>
            <p:ph type="body" sz="quarter" idx="10"/>
          </p:nvPr>
        </p:nvSpPr>
        <p:spPr>
          <a:xfrm>
            <a:off x="505456" y="1620000"/>
            <a:ext cx="3725232" cy="4716000"/>
          </a:xfrm>
        </p:spPr>
        <p:txBody>
          <a:bodyPr>
            <a:normAutofit/>
          </a:bodyPr>
          <a:lstStyle/>
          <a:p>
            <a:r>
              <a:rPr lang="en-US" sz="1300" kern="0">
                <a:ea typeface="Arial Unicode MS" pitchFamily="34" charset="-128"/>
                <a:cs typeface="Arial Unicode MS" pitchFamily="34" charset="-128"/>
              </a:rPr>
              <a:t>You can search for PO as well from the Portal Home page by using either Customer name or order number.</a:t>
            </a:r>
          </a:p>
          <a:p>
            <a:r>
              <a:rPr lang="en-US" sz="1300" b="1" kern="0">
                <a:solidFill>
                  <a:schemeClr val="accent1"/>
                </a:solidFill>
                <a:ea typeface="Arial Unicode MS" pitchFamily="34" charset="-128"/>
                <a:cs typeface="Arial Unicode MS" pitchFamily="34" charset="-128"/>
              </a:rPr>
              <a:t>Note: </a:t>
            </a:r>
            <a:r>
              <a:rPr lang="en-US" sz="1300" kern="0">
                <a:ea typeface="Arial Unicode MS" pitchFamily="34" charset="-128"/>
                <a:cs typeface="Arial Unicode MS" pitchFamily="34" charset="-128"/>
              </a:rPr>
              <a:t>If the order can not be found in search, please check PO instructions or contact ABB. </a:t>
            </a:r>
          </a:p>
          <a:p>
            <a:endParaRPr lang="en-US" sz="1300" kern="0">
              <a:ea typeface="Arial Unicode MS" pitchFamily="34" charset="-128"/>
              <a:cs typeface="Arial Unicode MS" pitchFamily="34" charset="-128"/>
            </a:endParaRPr>
          </a:p>
          <a:p>
            <a:endParaRPr lang="en-US" sz="1300"/>
          </a:p>
        </p:txBody>
      </p:sp>
      <p:sp>
        <p:nvSpPr>
          <p:cNvPr id="4" name="Title 4">
            <a:extLst>
              <a:ext uri="{FF2B5EF4-FFF2-40B4-BE49-F238E27FC236}">
                <a16:creationId xmlns:a16="http://schemas.microsoft.com/office/drawing/2014/main" id="{7B6EE521-4487-4042-B07A-763873455644}"/>
              </a:ext>
            </a:extLst>
          </p:cNvPr>
          <p:cNvSpPr txBox="1">
            <a:spLocks/>
          </p:cNvSpPr>
          <p:nvPr/>
        </p:nvSpPr>
        <p:spPr bwMode="black">
          <a:xfrm>
            <a:off x="505805" y="518567"/>
            <a:ext cx="11183564" cy="676980"/>
          </a:xfrm>
          <a:prstGeom prst="rect">
            <a:avLst/>
          </a:prstGeom>
        </p:spPr>
        <p:txBody>
          <a:bodyPr vert="horz" wrap="square" lIns="0" tIns="0" rIns="0" bIns="0" rtlCol="0" anchor="t" anchorCtr="0">
            <a:spAutoFit/>
          </a:bodyPr>
          <a:lstStyle>
            <a:lvl1pPr algn="l" defTabSz="1088231" rtl="0" eaLnBrk="1" latinLnBrk="0" hangingPunct="1">
              <a:spcBef>
                <a:spcPct val="0"/>
              </a:spcBef>
              <a:buNone/>
              <a:defRPr sz="2399" b="1" kern="1200" baseline="0">
                <a:solidFill>
                  <a:schemeClr val="tx1"/>
                </a:solidFill>
                <a:latin typeface="+mj-lt"/>
                <a:ea typeface="+mj-ea"/>
                <a:cs typeface="+mj-cs"/>
              </a:defRPr>
            </a:lvl1pPr>
          </a:lstStyle>
          <a:p>
            <a:pPr>
              <a:defRPr/>
            </a:pPr>
            <a:r>
              <a:rPr lang="en-US">
                <a:latin typeface="Arial"/>
              </a:rPr>
              <a:t>Purchase Order</a:t>
            </a:r>
            <a:br>
              <a:rPr lang="en-US">
                <a:solidFill>
                  <a:srgbClr val="FFFFFF"/>
                </a:solidFill>
                <a:latin typeface="Arial"/>
              </a:rPr>
            </a:br>
            <a:r>
              <a:rPr lang="en-US" sz="2000">
                <a:solidFill>
                  <a:srgbClr val="F0AB00"/>
                </a:solidFill>
                <a:latin typeface="Arial"/>
              </a:rPr>
              <a:t>Search and Identify the PO – from the Home page</a:t>
            </a:r>
          </a:p>
        </p:txBody>
      </p:sp>
      <p:pic>
        <p:nvPicPr>
          <p:cNvPr id="5" name="Picture 4">
            <a:extLst>
              <a:ext uri="{FF2B5EF4-FFF2-40B4-BE49-F238E27FC236}">
                <a16:creationId xmlns:a16="http://schemas.microsoft.com/office/drawing/2014/main" id="{DB70EDE0-EEDF-15C8-5F44-4BE361BFE0D1}"/>
              </a:ext>
            </a:extLst>
          </p:cNvPr>
          <p:cNvPicPr>
            <a:picLocks noChangeAspect="1"/>
          </p:cNvPicPr>
          <p:nvPr/>
        </p:nvPicPr>
        <p:blipFill>
          <a:blip r:embed="rId3"/>
          <a:stretch>
            <a:fillRect/>
          </a:stretch>
        </p:blipFill>
        <p:spPr>
          <a:xfrm>
            <a:off x="4230688" y="1620000"/>
            <a:ext cx="7308438" cy="1358666"/>
          </a:xfrm>
          <a:prstGeom prst="rect">
            <a:avLst/>
          </a:prstGeom>
        </p:spPr>
      </p:pic>
      <p:sp>
        <p:nvSpPr>
          <p:cNvPr id="6" name="Rectangle 5">
            <a:extLst>
              <a:ext uri="{FF2B5EF4-FFF2-40B4-BE49-F238E27FC236}">
                <a16:creationId xmlns:a16="http://schemas.microsoft.com/office/drawing/2014/main" id="{21C0DC4D-2CE6-C0B8-B416-A8ADC33DAA03}"/>
              </a:ext>
            </a:extLst>
          </p:cNvPr>
          <p:cNvSpPr/>
          <p:nvPr/>
        </p:nvSpPr>
        <p:spPr bwMode="gray">
          <a:xfrm>
            <a:off x="4230688" y="1910687"/>
            <a:ext cx="640080" cy="436728"/>
          </a:xfrm>
          <a:prstGeom prst="rect">
            <a:avLst/>
          </a:prstGeom>
          <a:noFill/>
          <a:ln>
            <a:headEnd/>
            <a:tailEnd/>
          </a:ln>
        </p:spPr>
        <p:style>
          <a:lnRef idx="2">
            <a:schemeClr val="accent1"/>
          </a:lnRef>
          <a:fillRef idx="1">
            <a:schemeClr val="lt1"/>
          </a:fillRef>
          <a:effectRef idx="0">
            <a:schemeClr val="accent1"/>
          </a:effectRef>
          <a:fontRef idx="minor">
            <a:schemeClr val="dk1"/>
          </a:fontRef>
        </p:style>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7" name="Rectangle 6">
            <a:extLst>
              <a:ext uri="{FF2B5EF4-FFF2-40B4-BE49-F238E27FC236}">
                <a16:creationId xmlns:a16="http://schemas.microsoft.com/office/drawing/2014/main" id="{DD6070CF-88A1-07F3-ACA9-02EF2D6CA3E6}"/>
              </a:ext>
            </a:extLst>
          </p:cNvPr>
          <p:cNvSpPr/>
          <p:nvPr/>
        </p:nvSpPr>
        <p:spPr bwMode="gray">
          <a:xfrm>
            <a:off x="6097587" y="2494682"/>
            <a:ext cx="3578676" cy="379532"/>
          </a:xfrm>
          <a:prstGeom prst="rect">
            <a:avLst/>
          </a:prstGeom>
          <a:noFill/>
          <a:ln w="25400" algn="ctr">
            <a:solidFill>
              <a:schemeClr val="accent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defRPr/>
            </a:pPr>
            <a:endParaRPr lang="en-US" sz="1800" kern="0" err="1">
              <a:solidFill>
                <a:srgbClr val="FFFFFF"/>
              </a:solidFill>
              <a:ea typeface="Arial Unicode MS" pitchFamily="34" charset="-128"/>
              <a:cs typeface="Arial Unicode MS" pitchFamily="34" charset="-128"/>
            </a:endParaRPr>
          </a:p>
        </p:txBody>
      </p:sp>
    </p:spTree>
    <p:extLst>
      <p:ext uri="{BB962C8B-B14F-4D97-AF65-F5344CB8AC3E}">
        <p14:creationId xmlns:p14="http://schemas.microsoft.com/office/powerpoint/2010/main" val="35952173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26A4F56-F4CE-2D70-F227-CFA95ED73A79}"/>
              </a:ext>
            </a:extLst>
          </p:cNvPr>
          <p:cNvPicPr>
            <a:picLocks noChangeAspect="1"/>
          </p:cNvPicPr>
          <p:nvPr/>
        </p:nvPicPr>
        <p:blipFill>
          <a:blip r:embed="rId3"/>
          <a:stretch>
            <a:fillRect/>
          </a:stretch>
        </p:blipFill>
        <p:spPr>
          <a:xfrm>
            <a:off x="10112991" y="4784469"/>
            <a:ext cx="1934251" cy="2049647"/>
          </a:xfrm>
          <a:prstGeom prst="rect">
            <a:avLst/>
          </a:prstGeom>
        </p:spPr>
      </p:pic>
      <p:pic>
        <p:nvPicPr>
          <p:cNvPr id="8" name="Picture 7">
            <a:extLst>
              <a:ext uri="{FF2B5EF4-FFF2-40B4-BE49-F238E27FC236}">
                <a16:creationId xmlns:a16="http://schemas.microsoft.com/office/drawing/2014/main" id="{7E7E6128-33FC-0DBE-4040-13374D0D028C}"/>
              </a:ext>
            </a:extLst>
          </p:cNvPr>
          <p:cNvPicPr>
            <a:picLocks noChangeAspect="1"/>
          </p:cNvPicPr>
          <p:nvPr/>
        </p:nvPicPr>
        <p:blipFill>
          <a:blip r:embed="rId4"/>
          <a:stretch>
            <a:fillRect/>
          </a:stretch>
        </p:blipFill>
        <p:spPr>
          <a:xfrm>
            <a:off x="218856" y="5478089"/>
            <a:ext cx="9641072" cy="1127851"/>
          </a:xfrm>
          <a:prstGeom prst="rect">
            <a:avLst/>
          </a:prstGeom>
        </p:spPr>
      </p:pic>
      <p:pic>
        <p:nvPicPr>
          <p:cNvPr id="3" name="Picture 2">
            <a:extLst>
              <a:ext uri="{FF2B5EF4-FFF2-40B4-BE49-F238E27FC236}">
                <a16:creationId xmlns:a16="http://schemas.microsoft.com/office/drawing/2014/main" id="{92E98A07-1ED7-0B25-6A9C-40ECEB0B3DCB}"/>
              </a:ext>
            </a:extLst>
          </p:cNvPr>
          <p:cNvPicPr>
            <a:picLocks noChangeAspect="1"/>
          </p:cNvPicPr>
          <p:nvPr/>
        </p:nvPicPr>
        <p:blipFill>
          <a:blip r:embed="rId5"/>
          <a:stretch>
            <a:fillRect/>
          </a:stretch>
        </p:blipFill>
        <p:spPr>
          <a:xfrm>
            <a:off x="4219873" y="1790126"/>
            <a:ext cx="7872043" cy="2267806"/>
          </a:xfrm>
          <a:prstGeom prst="rect">
            <a:avLst/>
          </a:prstGeom>
        </p:spPr>
      </p:pic>
      <p:sp>
        <p:nvSpPr>
          <p:cNvPr id="4" name="Title 4">
            <a:extLst>
              <a:ext uri="{FF2B5EF4-FFF2-40B4-BE49-F238E27FC236}">
                <a16:creationId xmlns:a16="http://schemas.microsoft.com/office/drawing/2014/main" id="{9BA0BF4A-3008-47FB-99AF-FA59E4EFA018}"/>
              </a:ext>
            </a:extLst>
          </p:cNvPr>
          <p:cNvSpPr txBox="1">
            <a:spLocks/>
          </p:cNvSpPr>
          <p:nvPr/>
        </p:nvSpPr>
        <p:spPr bwMode="black">
          <a:xfrm>
            <a:off x="505805" y="518567"/>
            <a:ext cx="11183564" cy="676980"/>
          </a:xfrm>
          <a:prstGeom prst="rect">
            <a:avLst/>
          </a:prstGeom>
        </p:spPr>
        <p:txBody>
          <a:bodyPr vert="horz" wrap="square" lIns="0" tIns="0" rIns="0" bIns="0" rtlCol="0" anchor="t" anchorCtr="0">
            <a:spAutoFit/>
          </a:bodyPr>
          <a:lstStyle>
            <a:lvl1pPr algn="l" defTabSz="1088231" rtl="0" eaLnBrk="1" latinLnBrk="0" hangingPunct="1">
              <a:spcBef>
                <a:spcPct val="0"/>
              </a:spcBef>
              <a:buNone/>
              <a:defRPr sz="2399" b="1" kern="1200" baseline="0">
                <a:solidFill>
                  <a:schemeClr val="tx1"/>
                </a:solidFill>
                <a:latin typeface="+mj-lt"/>
                <a:ea typeface="+mj-ea"/>
                <a:cs typeface="+mj-cs"/>
              </a:defRPr>
            </a:lvl1pPr>
          </a:lstStyle>
          <a:p>
            <a:pPr>
              <a:defRPr/>
            </a:pPr>
            <a:r>
              <a:rPr lang="en-US">
                <a:latin typeface="Arial"/>
              </a:rPr>
              <a:t>Purchase Order</a:t>
            </a:r>
            <a:br>
              <a:rPr lang="en-US">
                <a:solidFill>
                  <a:srgbClr val="FFFFFF"/>
                </a:solidFill>
                <a:latin typeface="Arial"/>
              </a:rPr>
            </a:br>
            <a:r>
              <a:rPr lang="en-US" sz="2000">
                <a:solidFill>
                  <a:srgbClr val="F0AB00"/>
                </a:solidFill>
                <a:latin typeface="Arial"/>
              </a:rPr>
              <a:t>View PO Details </a:t>
            </a:r>
          </a:p>
        </p:txBody>
      </p:sp>
      <p:sp>
        <p:nvSpPr>
          <p:cNvPr id="15" name="Rectangle 14">
            <a:extLst>
              <a:ext uri="{FF2B5EF4-FFF2-40B4-BE49-F238E27FC236}">
                <a16:creationId xmlns:a16="http://schemas.microsoft.com/office/drawing/2014/main" id="{50785F49-2828-4243-9CD0-FB2783CA90BD}"/>
              </a:ext>
            </a:extLst>
          </p:cNvPr>
          <p:cNvSpPr/>
          <p:nvPr/>
        </p:nvSpPr>
        <p:spPr>
          <a:xfrm>
            <a:off x="218855" y="1631475"/>
            <a:ext cx="4001018" cy="3877985"/>
          </a:xfrm>
          <a:prstGeom prst="rect">
            <a:avLst/>
          </a:prstGeom>
        </p:spPr>
        <p:txBody>
          <a:bodyPr wrap="square">
            <a:spAutoFit/>
          </a:bodyPr>
          <a:lstStyle/>
          <a:p>
            <a:pPr marL="548640" indent="-342900" defTabSz="914400">
              <a:spcAft>
                <a:spcPts val="600"/>
              </a:spcAft>
              <a:buClr>
                <a:srgbClr val="F0AB00"/>
              </a:buClr>
              <a:buSzPct val="100000"/>
              <a:buFontTx/>
              <a:buAutoNum type="arabicPeriod"/>
              <a:defRPr/>
            </a:pPr>
            <a:r>
              <a:rPr lang="en-US" sz="1300" dirty="0"/>
              <a:t>View</a:t>
            </a:r>
            <a:r>
              <a:rPr lang="en-US" sz="1300" b="1" dirty="0"/>
              <a:t> </a:t>
            </a:r>
            <a:r>
              <a:rPr lang="en-US" sz="1300" dirty="0"/>
              <a:t>the details of your order and allowed actions.</a:t>
            </a:r>
          </a:p>
          <a:p>
            <a:pPr marL="548640" indent="-342900" defTabSz="914400">
              <a:spcAft>
                <a:spcPts val="600"/>
              </a:spcAft>
              <a:buClr>
                <a:srgbClr val="F0AB00"/>
              </a:buClr>
              <a:buSzPct val="100000"/>
              <a:buFontTx/>
              <a:buAutoNum type="arabicPeriod"/>
              <a:defRPr/>
            </a:pPr>
            <a:r>
              <a:rPr lang="en-US" sz="1300" kern="0" dirty="0">
                <a:ea typeface="Arial Unicode MS" pitchFamily="34" charset="-128"/>
                <a:cs typeface="Arial Unicode MS" pitchFamily="34" charset="-128"/>
              </a:rPr>
              <a:t>Line Items section</a:t>
            </a:r>
            <a:r>
              <a:rPr lang="en-US" sz="1300" b="1" kern="0" dirty="0">
                <a:ea typeface="Arial Unicode MS" pitchFamily="34" charset="-128"/>
                <a:cs typeface="Arial Unicode MS" pitchFamily="34" charset="-128"/>
              </a:rPr>
              <a:t> </a:t>
            </a:r>
            <a:r>
              <a:rPr lang="en-US" sz="1300" kern="0" dirty="0">
                <a:ea typeface="Arial Unicode MS" pitchFamily="34" charset="-128"/>
                <a:cs typeface="Arial Unicode MS" pitchFamily="34" charset="-128"/>
              </a:rPr>
              <a:t>describes the ordered  items. </a:t>
            </a:r>
          </a:p>
          <a:p>
            <a:pPr marL="548640" indent="-342900" defTabSz="914400">
              <a:spcAft>
                <a:spcPts val="600"/>
              </a:spcAft>
              <a:buClr>
                <a:srgbClr val="F0AB00"/>
              </a:buClr>
              <a:buSzPct val="100000"/>
              <a:buFontTx/>
              <a:buAutoNum type="arabicPeriod"/>
              <a:defRPr/>
            </a:pPr>
            <a:r>
              <a:rPr lang="en-US" sz="1300" kern="0" dirty="0">
                <a:ea typeface="Arial Unicode MS" pitchFamily="34" charset="-128"/>
                <a:cs typeface="Arial Unicode MS" pitchFamily="34" charset="-128"/>
              </a:rPr>
              <a:t>Click </a:t>
            </a:r>
            <a:r>
              <a:rPr lang="en-US" sz="1300" b="1" kern="0" dirty="0">
                <a:ea typeface="Arial Unicode MS" pitchFamily="34" charset="-128"/>
                <a:cs typeface="Arial Unicode MS" pitchFamily="34" charset="-128"/>
              </a:rPr>
              <a:t>Details</a:t>
            </a:r>
            <a:r>
              <a:rPr lang="en-US" sz="1300" kern="0" dirty="0">
                <a:ea typeface="Arial Unicode MS" pitchFamily="34" charset="-128"/>
                <a:cs typeface="Arial Unicode MS" pitchFamily="34" charset="-128"/>
              </a:rPr>
              <a:t> or </a:t>
            </a:r>
            <a:r>
              <a:rPr lang="en-US" sz="1300" b="1" kern="0" dirty="0">
                <a:ea typeface="Arial Unicode MS" pitchFamily="34" charset="-128"/>
                <a:cs typeface="Arial Unicode MS" pitchFamily="34" charset="-128"/>
              </a:rPr>
              <a:t>Show Item Details </a:t>
            </a:r>
            <a:r>
              <a:rPr lang="en-US" sz="1300" kern="0" dirty="0">
                <a:ea typeface="Arial Unicode MS" pitchFamily="34" charset="-128"/>
                <a:cs typeface="Arial Unicode MS" pitchFamily="34" charset="-128"/>
              </a:rPr>
              <a:t>to review more information about the order such as control keys, scheduling lines, links to documentation and others.</a:t>
            </a:r>
          </a:p>
          <a:p>
            <a:pPr marL="548640" indent="-342900" defTabSz="914400">
              <a:spcAft>
                <a:spcPts val="600"/>
              </a:spcAft>
              <a:buClr>
                <a:srgbClr val="F0AB00"/>
              </a:buClr>
              <a:buSzPct val="100000"/>
              <a:buFontTx/>
              <a:buAutoNum type="arabicPeriod"/>
              <a:defRPr/>
            </a:pPr>
            <a:r>
              <a:rPr lang="en-US" sz="1300" kern="0" dirty="0">
                <a:ea typeface="Arial Unicode MS" pitchFamily="34" charset="-128"/>
                <a:cs typeface="Arial Unicode MS" pitchFamily="34" charset="-128"/>
              </a:rPr>
              <a:t>You can configure your view by clicking configure icon. </a:t>
            </a:r>
          </a:p>
          <a:p>
            <a:pPr marL="548640" indent="-342900" defTabSz="914400">
              <a:spcAft>
                <a:spcPts val="600"/>
              </a:spcAft>
              <a:buClr>
                <a:srgbClr val="F0AB00"/>
              </a:buClr>
              <a:buSzPct val="100000"/>
              <a:buFontTx/>
              <a:buAutoNum type="arabicPeriod"/>
              <a:defRPr/>
            </a:pPr>
            <a:r>
              <a:rPr lang="en-US" sz="1300" kern="0" dirty="0">
                <a:ea typeface="Arial Unicode MS" pitchFamily="34" charset="-128"/>
              </a:rPr>
              <a:t>Drawing Revision and Revision level ( material) must be matched if available with the Supplier. If there is a mismatch, contact the ABB buyer</a:t>
            </a:r>
          </a:p>
          <a:p>
            <a:pPr marL="205740">
              <a:spcAft>
                <a:spcPts val="600"/>
              </a:spcAft>
              <a:buClr>
                <a:srgbClr val="F0AB00"/>
              </a:buClr>
              <a:buSzPct val="100000"/>
              <a:defRPr/>
            </a:pPr>
            <a:r>
              <a:rPr lang="en-US" sz="1300" b="1" kern="0" dirty="0">
                <a:solidFill>
                  <a:srgbClr val="F0AB00"/>
                </a:solidFill>
                <a:ea typeface="Arial Unicode MS" pitchFamily="34" charset="-128"/>
                <a:cs typeface="Arial Unicode MS" pitchFamily="34" charset="-128"/>
              </a:rPr>
              <a:t>Note: </a:t>
            </a:r>
            <a:r>
              <a:rPr lang="en-US" sz="1300" kern="0" dirty="0">
                <a:ea typeface="Arial Unicode MS" pitchFamily="34" charset="-128"/>
              </a:rPr>
              <a:t>Unle</a:t>
            </a:r>
            <a:r>
              <a:rPr lang="en-US" sz="1300" kern="0" dirty="0">
                <a:ea typeface="Arial Unicode MS" pitchFamily="34" charset="-128"/>
                <a:cs typeface="Arial Unicode MS" pitchFamily="34" charset="-128"/>
              </a:rPr>
              <a:t>ss confirmed otherwise, it is </a:t>
            </a:r>
            <a:r>
              <a:rPr lang="en-US" sz="1300" b="1" u="sng" kern="0" dirty="0">
                <a:ea typeface="Arial Unicode MS" pitchFamily="34" charset="-128"/>
                <a:cs typeface="Arial Unicode MS" pitchFamily="34" charset="-128"/>
              </a:rPr>
              <a:t>obligatory</a:t>
            </a:r>
            <a:r>
              <a:rPr lang="en-US" sz="1300" kern="0" dirty="0">
                <a:ea typeface="Arial Unicode MS" pitchFamily="34" charset="-128"/>
                <a:cs typeface="Arial Unicode MS" pitchFamily="34" charset="-128"/>
              </a:rPr>
              <a:t> for all suppliers to confirm new orders and issue an ASN upon goods shipment.</a:t>
            </a:r>
          </a:p>
        </p:txBody>
      </p:sp>
      <p:sp>
        <p:nvSpPr>
          <p:cNvPr id="28" name="TextBox 27">
            <a:extLst>
              <a:ext uri="{FF2B5EF4-FFF2-40B4-BE49-F238E27FC236}">
                <a16:creationId xmlns:a16="http://schemas.microsoft.com/office/drawing/2014/main" id="{81113F0E-9A12-4AA6-8708-28DFD796A9FB}"/>
              </a:ext>
            </a:extLst>
          </p:cNvPr>
          <p:cNvSpPr txBox="1"/>
          <p:nvPr/>
        </p:nvSpPr>
        <p:spPr>
          <a:xfrm>
            <a:off x="505806" y="1290518"/>
            <a:ext cx="6147517" cy="184666"/>
          </a:xfrm>
          <a:prstGeom prst="rect">
            <a:avLst/>
          </a:prstGeom>
          <a:noFill/>
        </p:spPr>
        <p:txBody>
          <a:bodyPr wrap="none" lIns="0" tIns="0" rIns="0" bIns="0" rtlCol="0">
            <a:spAutoFit/>
          </a:bodyPr>
          <a:lstStyle/>
          <a:p>
            <a:pPr defTabSz="914400" fontAlgn="base">
              <a:spcBef>
                <a:spcPct val="50000"/>
              </a:spcBef>
              <a:spcAft>
                <a:spcPct val="0"/>
              </a:spcAft>
              <a:buClr>
                <a:srgbClr val="F0AB00"/>
              </a:buClr>
              <a:buSzPct val="80000"/>
              <a:defRPr/>
            </a:pPr>
            <a:r>
              <a:rPr lang="en-US" sz="1200" kern="0">
                <a:solidFill>
                  <a:srgbClr val="E35500"/>
                </a:solidFill>
                <a:ea typeface="Arial Unicode MS" pitchFamily="34" charset="-128"/>
                <a:cs typeface="Arial Unicode MS" pitchFamily="34" charset="-128"/>
              </a:rPr>
              <a:t>For more detailed purchase order management please refer to Help Center documentation.</a:t>
            </a:r>
          </a:p>
        </p:txBody>
      </p:sp>
      <p:sp>
        <p:nvSpPr>
          <p:cNvPr id="27" name="Rectangle 26">
            <a:extLst>
              <a:ext uri="{FF2B5EF4-FFF2-40B4-BE49-F238E27FC236}">
                <a16:creationId xmlns:a16="http://schemas.microsoft.com/office/drawing/2014/main" id="{4A22F0B9-205C-4BFE-B053-C75CF2894500}"/>
              </a:ext>
            </a:extLst>
          </p:cNvPr>
          <p:cNvSpPr/>
          <p:nvPr/>
        </p:nvSpPr>
        <p:spPr bwMode="gray">
          <a:xfrm>
            <a:off x="4316227" y="2161062"/>
            <a:ext cx="3904664" cy="379532"/>
          </a:xfrm>
          <a:prstGeom prst="rect">
            <a:avLst/>
          </a:prstGeom>
          <a:noFill/>
          <a:ln w="25400" algn="ctr">
            <a:solidFill>
              <a:schemeClr val="accent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defRPr/>
            </a:pPr>
            <a:endParaRPr lang="en-US" sz="1800" kern="0" err="1">
              <a:solidFill>
                <a:srgbClr val="FFFFFF"/>
              </a:solidFill>
              <a:ea typeface="Arial Unicode MS" pitchFamily="34" charset="-128"/>
              <a:cs typeface="Arial Unicode MS" pitchFamily="34" charset="-128"/>
            </a:endParaRPr>
          </a:p>
        </p:txBody>
      </p:sp>
      <p:sp>
        <p:nvSpPr>
          <p:cNvPr id="29" name="Oval 28">
            <a:extLst>
              <a:ext uri="{FF2B5EF4-FFF2-40B4-BE49-F238E27FC236}">
                <a16:creationId xmlns:a16="http://schemas.microsoft.com/office/drawing/2014/main" id="{78B0F7C4-FFE8-47EA-A86C-4EE4B1DA47B1}"/>
              </a:ext>
            </a:extLst>
          </p:cNvPr>
          <p:cNvSpPr/>
          <p:nvPr/>
        </p:nvSpPr>
        <p:spPr bwMode="gray">
          <a:xfrm>
            <a:off x="4136686" y="1941988"/>
            <a:ext cx="245873" cy="214241"/>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1</a:t>
            </a:r>
          </a:p>
        </p:txBody>
      </p:sp>
      <p:sp>
        <p:nvSpPr>
          <p:cNvPr id="26" name="Rectangle 25">
            <a:extLst>
              <a:ext uri="{FF2B5EF4-FFF2-40B4-BE49-F238E27FC236}">
                <a16:creationId xmlns:a16="http://schemas.microsoft.com/office/drawing/2014/main" id="{7D035B37-C656-46D1-AB4C-F9B493AD5C02}"/>
              </a:ext>
            </a:extLst>
          </p:cNvPr>
          <p:cNvSpPr/>
          <p:nvPr/>
        </p:nvSpPr>
        <p:spPr bwMode="gray">
          <a:xfrm>
            <a:off x="8835647" y="5427122"/>
            <a:ext cx="754744" cy="219075"/>
          </a:xfrm>
          <a:prstGeom prst="rect">
            <a:avLst/>
          </a:prstGeom>
          <a:noFill/>
          <a:ln w="25400" algn="ctr">
            <a:solidFill>
              <a:schemeClr val="accent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defRPr/>
            </a:pPr>
            <a:endParaRPr lang="en-US" sz="1800" kern="0" err="1">
              <a:solidFill>
                <a:srgbClr val="FFFFFF"/>
              </a:solidFill>
              <a:ea typeface="Arial Unicode MS" pitchFamily="34" charset="-128"/>
              <a:cs typeface="Arial Unicode MS" pitchFamily="34" charset="-128"/>
            </a:endParaRPr>
          </a:p>
        </p:txBody>
      </p:sp>
      <p:sp>
        <p:nvSpPr>
          <p:cNvPr id="34" name="Rectangle 33">
            <a:extLst>
              <a:ext uri="{FF2B5EF4-FFF2-40B4-BE49-F238E27FC236}">
                <a16:creationId xmlns:a16="http://schemas.microsoft.com/office/drawing/2014/main" id="{14671424-153F-4BD8-832C-7D91C7FE1B02}"/>
              </a:ext>
            </a:extLst>
          </p:cNvPr>
          <p:cNvSpPr/>
          <p:nvPr/>
        </p:nvSpPr>
        <p:spPr bwMode="gray">
          <a:xfrm>
            <a:off x="10300640" y="5003544"/>
            <a:ext cx="1393194" cy="1724802"/>
          </a:xfrm>
          <a:prstGeom prst="rect">
            <a:avLst/>
          </a:prstGeom>
          <a:noFill/>
          <a:ln w="25400" algn="ctr">
            <a:solidFill>
              <a:schemeClr val="accent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defRPr/>
            </a:pPr>
            <a:endParaRPr lang="en-US" sz="1800" kern="0" err="1">
              <a:solidFill>
                <a:srgbClr val="FFFFFF"/>
              </a:solidFill>
              <a:ea typeface="Arial Unicode MS" pitchFamily="34" charset="-128"/>
              <a:cs typeface="Arial Unicode MS" pitchFamily="34" charset="-128"/>
            </a:endParaRPr>
          </a:p>
        </p:txBody>
      </p:sp>
      <p:sp>
        <p:nvSpPr>
          <p:cNvPr id="35" name="Oval 34">
            <a:extLst>
              <a:ext uri="{FF2B5EF4-FFF2-40B4-BE49-F238E27FC236}">
                <a16:creationId xmlns:a16="http://schemas.microsoft.com/office/drawing/2014/main" id="{29DE3CEA-BFEA-4A58-8278-0D39B89EC0FB}"/>
              </a:ext>
            </a:extLst>
          </p:cNvPr>
          <p:cNvSpPr/>
          <p:nvPr/>
        </p:nvSpPr>
        <p:spPr bwMode="gray">
          <a:xfrm>
            <a:off x="11756053" y="4761750"/>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a:solidFill>
                  <a:schemeClr val="bg1"/>
                </a:solidFill>
                <a:ea typeface="Arial Unicode MS" pitchFamily="34" charset="-128"/>
                <a:cs typeface="Arial Unicode MS" pitchFamily="34" charset="-128"/>
              </a:rPr>
              <a:t>4</a:t>
            </a:r>
          </a:p>
        </p:txBody>
      </p:sp>
      <p:sp>
        <p:nvSpPr>
          <p:cNvPr id="37" name="Oval 36">
            <a:extLst>
              <a:ext uri="{FF2B5EF4-FFF2-40B4-BE49-F238E27FC236}">
                <a16:creationId xmlns:a16="http://schemas.microsoft.com/office/drawing/2014/main" id="{CDBA3937-F8DA-4BC2-BBED-F32AC1C8A1CF}"/>
              </a:ext>
            </a:extLst>
          </p:cNvPr>
          <p:cNvSpPr/>
          <p:nvPr/>
        </p:nvSpPr>
        <p:spPr bwMode="gray">
          <a:xfrm>
            <a:off x="614392" y="5436031"/>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2</a:t>
            </a:r>
          </a:p>
        </p:txBody>
      </p:sp>
      <p:sp>
        <p:nvSpPr>
          <p:cNvPr id="38" name="Oval 37">
            <a:extLst>
              <a:ext uri="{FF2B5EF4-FFF2-40B4-BE49-F238E27FC236}">
                <a16:creationId xmlns:a16="http://schemas.microsoft.com/office/drawing/2014/main" id="{3AB09688-5926-4E2D-B002-89EFD3512039}"/>
              </a:ext>
            </a:extLst>
          </p:cNvPr>
          <p:cNvSpPr/>
          <p:nvPr/>
        </p:nvSpPr>
        <p:spPr bwMode="gray">
          <a:xfrm>
            <a:off x="8584728" y="5321212"/>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3</a:t>
            </a:r>
          </a:p>
        </p:txBody>
      </p:sp>
      <p:sp>
        <p:nvSpPr>
          <p:cNvPr id="39" name="Oval 38">
            <a:extLst>
              <a:ext uri="{FF2B5EF4-FFF2-40B4-BE49-F238E27FC236}">
                <a16:creationId xmlns:a16="http://schemas.microsoft.com/office/drawing/2014/main" id="{B082049C-1A77-44AE-8896-4B20374E93DD}"/>
              </a:ext>
            </a:extLst>
          </p:cNvPr>
          <p:cNvSpPr/>
          <p:nvPr/>
        </p:nvSpPr>
        <p:spPr bwMode="gray">
          <a:xfrm>
            <a:off x="9124432" y="5799414"/>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a:solidFill>
                  <a:schemeClr val="bg1"/>
                </a:solidFill>
                <a:ea typeface="Arial Unicode MS" pitchFamily="34" charset="-128"/>
                <a:cs typeface="Arial Unicode MS" pitchFamily="34" charset="-128"/>
              </a:rPr>
              <a:t>3</a:t>
            </a:r>
          </a:p>
        </p:txBody>
      </p:sp>
      <p:sp>
        <p:nvSpPr>
          <p:cNvPr id="40" name="Rectangle 39">
            <a:extLst>
              <a:ext uri="{FF2B5EF4-FFF2-40B4-BE49-F238E27FC236}">
                <a16:creationId xmlns:a16="http://schemas.microsoft.com/office/drawing/2014/main" id="{DFCC3C51-9895-4DC6-BB29-D5E2A5293E36}"/>
              </a:ext>
            </a:extLst>
          </p:cNvPr>
          <p:cNvSpPr/>
          <p:nvPr/>
        </p:nvSpPr>
        <p:spPr bwMode="gray">
          <a:xfrm>
            <a:off x="9361474" y="5731174"/>
            <a:ext cx="416565" cy="206109"/>
          </a:xfrm>
          <a:prstGeom prst="rect">
            <a:avLst/>
          </a:prstGeom>
          <a:noFill/>
          <a:ln w="25400" algn="ctr">
            <a:solidFill>
              <a:schemeClr val="accent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defRPr/>
            </a:pPr>
            <a:endParaRPr lang="en-US" sz="1800" kern="0" err="1">
              <a:solidFill>
                <a:srgbClr val="FFFFFF"/>
              </a:solidFill>
              <a:ea typeface="Arial Unicode MS" pitchFamily="34" charset="-128"/>
              <a:cs typeface="Arial Unicode MS" pitchFamily="34" charset="-128"/>
            </a:endParaRPr>
          </a:p>
        </p:txBody>
      </p:sp>
      <p:sp>
        <p:nvSpPr>
          <p:cNvPr id="11" name="Oval 10">
            <a:extLst>
              <a:ext uri="{FF2B5EF4-FFF2-40B4-BE49-F238E27FC236}">
                <a16:creationId xmlns:a16="http://schemas.microsoft.com/office/drawing/2014/main" id="{74DDE4D1-8C65-37D8-8CEE-1A80552E1092}"/>
              </a:ext>
            </a:extLst>
          </p:cNvPr>
          <p:cNvSpPr/>
          <p:nvPr/>
        </p:nvSpPr>
        <p:spPr bwMode="gray">
          <a:xfrm>
            <a:off x="4805997" y="5792638"/>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5</a:t>
            </a:r>
          </a:p>
        </p:txBody>
      </p:sp>
    </p:spTree>
    <p:extLst>
      <p:ext uri="{BB962C8B-B14F-4D97-AF65-F5344CB8AC3E}">
        <p14:creationId xmlns:p14="http://schemas.microsoft.com/office/powerpoint/2010/main" val="1010396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209A072-ABAF-3D32-B0C2-44A22BCE46BA}"/>
              </a:ext>
            </a:extLst>
          </p:cNvPr>
          <p:cNvPicPr>
            <a:picLocks noChangeAspect="1"/>
          </p:cNvPicPr>
          <p:nvPr/>
        </p:nvPicPr>
        <p:blipFill>
          <a:blip r:embed="rId3"/>
          <a:stretch>
            <a:fillRect/>
          </a:stretch>
        </p:blipFill>
        <p:spPr>
          <a:xfrm>
            <a:off x="4375051" y="95534"/>
            <a:ext cx="7820124" cy="6316815"/>
          </a:xfrm>
          <a:prstGeom prst="rect">
            <a:avLst/>
          </a:prstGeom>
        </p:spPr>
      </p:pic>
      <p:sp>
        <p:nvSpPr>
          <p:cNvPr id="4" name="Title 4">
            <a:extLst>
              <a:ext uri="{FF2B5EF4-FFF2-40B4-BE49-F238E27FC236}">
                <a16:creationId xmlns:a16="http://schemas.microsoft.com/office/drawing/2014/main" id="{9BA0BF4A-3008-47FB-99AF-FA59E4EFA018}"/>
              </a:ext>
            </a:extLst>
          </p:cNvPr>
          <p:cNvSpPr txBox="1">
            <a:spLocks/>
          </p:cNvSpPr>
          <p:nvPr/>
        </p:nvSpPr>
        <p:spPr bwMode="black">
          <a:xfrm>
            <a:off x="505805" y="518567"/>
            <a:ext cx="11183564" cy="676980"/>
          </a:xfrm>
          <a:prstGeom prst="rect">
            <a:avLst/>
          </a:prstGeom>
        </p:spPr>
        <p:txBody>
          <a:bodyPr vert="horz" wrap="square" lIns="0" tIns="0" rIns="0" bIns="0" rtlCol="0" anchor="t" anchorCtr="0">
            <a:spAutoFit/>
          </a:bodyPr>
          <a:lstStyle>
            <a:lvl1pPr algn="l" defTabSz="1088231" rtl="0" eaLnBrk="1" latinLnBrk="0" hangingPunct="1">
              <a:spcBef>
                <a:spcPct val="0"/>
              </a:spcBef>
              <a:buNone/>
              <a:defRPr sz="2399" b="1" kern="1200" baseline="0">
                <a:solidFill>
                  <a:schemeClr val="tx1"/>
                </a:solidFill>
                <a:latin typeface="+mj-lt"/>
                <a:ea typeface="+mj-ea"/>
                <a:cs typeface="+mj-cs"/>
              </a:defRPr>
            </a:lvl1pPr>
          </a:lstStyle>
          <a:p>
            <a:pPr>
              <a:defRPr/>
            </a:pPr>
            <a:r>
              <a:rPr lang="en-US">
                <a:latin typeface="Arial"/>
              </a:rPr>
              <a:t>Purchase Order</a:t>
            </a:r>
            <a:br>
              <a:rPr lang="en-US">
                <a:solidFill>
                  <a:srgbClr val="FFFFFF"/>
                </a:solidFill>
                <a:latin typeface="Arial"/>
              </a:rPr>
            </a:br>
            <a:r>
              <a:rPr lang="en-US" sz="2000">
                <a:solidFill>
                  <a:srgbClr val="F0AB00"/>
                </a:solidFill>
                <a:latin typeface="Arial"/>
              </a:rPr>
              <a:t>View PO Details – continued</a:t>
            </a:r>
          </a:p>
        </p:txBody>
      </p:sp>
      <p:sp>
        <p:nvSpPr>
          <p:cNvPr id="15" name="Rectangle 14">
            <a:extLst>
              <a:ext uri="{FF2B5EF4-FFF2-40B4-BE49-F238E27FC236}">
                <a16:creationId xmlns:a16="http://schemas.microsoft.com/office/drawing/2014/main" id="{50785F49-2828-4243-9CD0-FB2783CA90BD}"/>
              </a:ext>
            </a:extLst>
          </p:cNvPr>
          <p:cNvSpPr/>
          <p:nvPr/>
        </p:nvSpPr>
        <p:spPr>
          <a:xfrm>
            <a:off x="218855" y="1631475"/>
            <a:ext cx="4001018" cy="4816703"/>
          </a:xfrm>
          <a:prstGeom prst="rect">
            <a:avLst/>
          </a:prstGeom>
        </p:spPr>
        <p:txBody>
          <a:bodyPr wrap="square" lIns="91440" tIns="45720" rIns="91440" bIns="45720" anchor="t">
            <a:spAutoFit/>
          </a:bodyPr>
          <a:lstStyle/>
          <a:p>
            <a:pPr marL="548640" indent="-342900" defTabSz="914400">
              <a:spcAft>
                <a:spcPts val="600"/>
              </a:spcAft>
              <a:buClr>
                <a:srgbClr val="F0AB00"/>
              </a:buClr>
              <a:buSzPct val="100000"/>
              <a:buFont typeface="+mj-lt"/>
              <a:buAutoNum type="arabicPeriod"/>
              <a:defRPr/>
            </a:pPr>
            <a:r>
              <a:rPr lang="pl-PL" sz="1300" b="1" dirty="0"/>
              <a:t>IMPORTANT! </a:t>
            </a:r>
            <a:r>
              <a:rPr lang="pl-PL" sz="1300" dirty="0"/>
              <a:t>Legal note – please read.</a:t>
            </a:r>
          </a:p>
          <a:p>
            <a:pPr marL="548640" indent="-342900" defTabSz="914400">
              <a:spcAft>
                <a:spcPts val="600"/>
              </a:spcAft>
              <a:buClr>
                <a:srgbClr val="F0AB00"/>
              </a:buClr>
              <a:buSzPct val="100000"/>
              <a:buFont typeface="+mj-lt"/>
              <a:buAutoNum type="arabicPeriod"/>
              <a:defRPr/>
            </a:pPr>
            <a:r>
              <a:rPr lang="pl-PL" sz="1300" dirty="0"/>
              <a:t>Agreed </a:t>
            </a:r>
            <a:r>
              <a:rPr lang="pl-PL" sz="1300" b="1" dirty="0"/>
              <a:t>payment terms</a:t>
            </a:r>
            <a:r>
              <a:rPr lang="pl-PL" sz="1300" dirty="0"/>
              <a:t>.</a:t>
            </a:r>
            <a:endParaRPr lang="en-US" sz="1300" dirty="0"/>
          </a:p>
          <a:p>
            <a:pPr marL="548640" indent="-342900" defTabSz="914400">
              <a:spcAft>
                <a:spcPts val="600"/>
              </a:spcAft>
              <a:buClr>
                <a:srgbClr val="F0AB00"/>
              </a:buClr>
              <a:buSzPct val="100000"/>
              <a:buFont typeface="+mj-lt"/>
              <a:buAutoNum type="arabicPeriod"/>
              <a:defRPr/>
            </a:pPr>
            <a:r>
              <a:rPr lang="en-US" sz="1300" b="1" dirty="0"/>
              <a:t>Comments</a:t>
            </a:r>
            <a:r>
              <a:rPr lang="en-US" sz="1300" dirty="0"/>
              <a:t>, if any.</a:t>
            </a:r>
          </a:p>
          <a:p>
            <a:pPr marL="548640" indent="-342900" defTabSz="914400">
              <a:spcAft>
                <a:spcPts val="600"/>
              </a:spcAft>
              <a:buClr>
                <a:srgbClr val="F0AB00"/>
              </a:buClr>
              <a:buSzPct val="100000"/>
              <a:buFontTx/>
              <a:buAutoNum type="arabicPeriod"/>
              <a:defRPr/>
            </a:pPr>
            <a:r>
              <a:rPr lang="en-US" sz="1300" kern="0" dirty="0">
                <a:ea typeface="Arial Unicode MS" pitchFamily="34" charset="-128"/>
                <a:cs typeface="Arial Unicode MS" pitchFamily="34" charset="-128"/>
              </a:rPr>
              <a:t>ABB contact person</a:t>
            </a:r>
          </a:p>
          <a:p>
            <a:pPr marL="548640" indent="-342900">
              <a:spcAft>
                <a:spcPts val="600"/>
              </a:spcAft>
              <a:buClr>
                <a:srgbClr val="F0AB00"/>
              </a:buClr>
              <a:buSzPct val="100000"/>
              <a:buFontTx/>
              <a:buAutoNum type="arabicPeriod"/>
              <a:defRPr/>
            </a:pPr>
            <a:r>
              <a:rPr lang="pl-PL" sz="1300" kern="0" dirty="0">
                <a:ea typeface="Arial Unicode MS"/>
                <a:cs typeface="Arial Unicode MS"/>
              </a:rPr>
              <a:t>Link to the </a:t>
            </a:r>
            <a:r>
              <a:rPr lang="pl-PL" sz="1300" b="1" kern="0" dirty="0">
                <a:ea typeface="Arial Unicode MS"/>
                <a:cs typeface="Arial Unicode MS"/>
              </a:rPr>
              <a:t>Terms and Conditions</a:t>
            </a:r>
            <a:endParaRPr lang="en-US" sz="1300" b="1" kern="0" dirty="0">
              <a:ea typeface="Arial Unicode MS"/>
              <a:cs typeface="Arial Unicode MS"/>
            </a:endParaRPr>
          </a:p>
          <a:p>
            <a:pPr marL="548640" indent="-342900">
              <a:spcAft>
                <a:spcPts val="600"/>
              </a:spcAft>
              <a:buClr>
                <a:srgbClr val="F0AB00"/>
              </a:buClr>
              <a:buSzPct val="100000"/>
              <a:buFontTx/>
              <a:buAutoNum type="arabicPeriod"/>
              <a:defRPr/>
            </a:pPr>
            <a:r>
              <a:rPr lang="en-US" sz="1300" b="1" kern="0" dirty="0">
                <a:ea typeface="Arial Unicode MS"/>
                <a:cs typeface="Arial Unicode MS"/>
              </a:rPr>
              <a:t>Sales Agent </a:t>
            </a:r>
            <a:r>
              <a:rPr lang="en-US" sz="1300" kern="0" dirty="0">
                <a:ea typeface="Arial Unicode MS"/>
                <a:cs typeface="Arial Unicode MS"/>
              </a:rPr>
              <a:t>from the supplier organization</a:t>
            </a:r>
            <a:endParaRPr lang="pl-PL" sz="1300" b="1" kern="0" dirty="0">
              <a:ea typeface="Arial Unicode MS"/>
              <a:cs typeface="Arial Unicode MS"/>
            </a:endParaRPr>
          </a:p>
          <a:p>
            <a:pPr marL="548640" indent="-342900">
              <a:spcAft>
                <a:spcPts val="600"/>
              </a:spcAft>
              <a:buClr>
                <a:srgbClr val="F0AB00"/>
              </a:buClr>
              <a:buSzPct val="100000"/>
              <a:buFontTx/>
              <a:buAutoNum type="arabicPeriod"/>
              <a:defRPr/>
            </a:pPr>
            <a:r>
              <a:rPr lang="en-US" sz="1300" kern="0" dirty="0">
                <a:solidFill>
                  <a:srgbClr val="000000"/>
                </a:solidFill>
                <a:ea typeface="Arial Unicode MS" pitchFamily="34" charset="-128"/>
                <a:cs typeface="Arial Unicode MS" pitchFamily="34" charset="-128"/>
              </a:rPr>
              <a:t>Supplier contact details</a:t>
            </a:r>
            <a:endParaRPr lang="en-US" sz="1300" kern="0" dirty="0">
              <a:ea typeface="Arial Unicode MS"/>
              <a:cs typeface="Arial Unicode MS"/>
            </a:endParaRPr>
          </a:p>
          <a:p>
            <a:pPr marL="548640" indent="-342900" defTabSz="914400">
              <a:spcAft>
                <a:spcPts val="600"/>
              </a:spcAft>
              <a:buClr>
                <a:srgbClr val="F0AB00"/>
              </a:buClr>
              <a:buSzPct val="100000"/>
              <a:buFontTx/>
              <a:buAutoNum type="arabicPeriod"/>
              <a:defRPr/>
            </a:pPr>
            <a:r>
              <a:rPr lang="en-US" sz="1300" kern="0" dirty="0">
                <a:ea typeface="Arial Unicode MS" pitchFamily="34" charset="-128"/>
                <a:cs typeface="Arial Unicode MS" pitchFamily="34" charset="-128"/>
              </a:rPr>
              <a:t>Other information</a:t>
            </a:r>
          </a:p>
          <a:p>
            <a:pPr marL="548640" indent="-342900" defTabSz="914400">
              <a:spcAft>
                <a:spcPts val="600"/>
              </a:spcAft>
              <a:buClr>
                <a:srgbClr val="F0AB00"/>
              </a:buClr>
              <a:buSzPct val="100000"/>
              <a:buFontTx/>
              <a:buAutoNum type="arabicPeriod"/>
              <a:defRPr/>
            </a:pPr>
            <a:r>
              <a:rPr lang="en-US" sz="1300" b="1" kern="0" dirty="0">
                <a:ea typeface="Arial Unicode MS" pitchFamily="34" charset="-128"/>
                <a:cs typeface="Arial Unicode MS" pitchFamily="34" charset="-128"/>
              </a:rPr>
              <a:t>IMPORTANT! </a:t>
            </a:r>
            <a:r>
              <a:rPr lang="en-US" sz="1300" kern="0" dirty="0">
                <a:ea typeface="Arial Unicode MS" pitchFamily="34" charset="-128"/>
                <a:cs typeface="Arial Unicode MS" pitchFamily="34" charset="-128"/>
              </a:rPr>
              <a:t>Attachments – this is where the official, legal Purchase Order in PDF format can be found. Other relevant attachments (technical drawings, plans, spreadsheets etc.) can be found in the </a:t>
            </a:r>
            <a:r>
              <a:rPr lang="en-US" sz="1300" b="1" kern="0" dirty="0">
                <a:ea typeface="Arial Unicode MS" pitchFamily="34" charset="-128"/>
                <a:cs typeface="Arial Unicode MS" pitchFamily="34" charset="-128"/>
              </a:rPr>
              <a:t>“Additional Sources” </a:t>
            </a:r>
            <a:r>
              <a:rPr lang="en-US" sz="1300" kern="0" dirty="0">
                <a:ea typeface="Arial Unicode MS" pitchFamily="34" charset="-128"/>
                <a:cs typeface="Arial Unicode MS" pitchFamily="34" charset="-128"/>
              </a:rPr>
              <a:t>section on line-level. </a:t>
            </a:r>
          </a:p>
          <a:p>
            <a:pPr marL="548640" indent="-342900">
              <a:spcAft>
                <a:spcPts val="600"/>
              </a:spcAft>
              <a:buClr>
                <a:srgbClr val="F0AB00"/>
              </a:buClr>
              <a:buSzPct val="100000"/>
              <a:buFontTx/>
              <a:buAutoNum type="arabicPeriod"/>
              <a:defRPr/>
            </a:pPr>
            <a:r>
              <a:rPr lang="en-US" sz="1300" kern="0" dirty="0">
                <a:solidFill>
                  <a:srgbClr val="000000"/>
                </a:solidFill>
                <a:ea typeface="Arial Unicode MS" pitchFamily="34" charset="-128"/>
                <a:cs typeface="Arial Unicode MS" pitchFamily="34" charset="-128"/>
              </a:rPr>
              <a:t>Review the </a:t>
            </a:r>
            <a:r>
              <a:rPr lang="pl-PL" sz="1300" b="1" kern="0" dirty="0">
                <a:solidFill>
                  <a:srgbClr val="000000"/>
                </a:solidFill>
                <a:ea typeface="Arial Unicode MS" pitchFamily="34" charset="-128"/>
                <a:cs typeface="Arial Unicode MS" pitchFamily="34" charset="-128"/>
              </a:rPr>
              <a:t>Incoterms</a:t>
            </a:r>
            <a:r>
              <a:rPr lang="en-US" sz="1300" kern="0" dirty="0">
                <a:solidFill>
                  <a:srgbClr val="000000"/>
                </a:solidFill>
                <a:ea typeface="Arial Unicode MS" pitchFamily="34" charset="-128"/>
                <a:cs typeface="Arial Unicode MS" pitchFamily="34" charset="-128"/>
              </a:rPr>
              <a:t> information. In case of discrepancies, please contact ABB. </a:t>
            </a:r>
            <a:endParaRPr lang="en-US" sz="1300" kern="0" dirty="0">
              <a:ea typeface="Arial Unicode MS" pitchFamily="34" charset="-128"/>
              <a:cs typeface="Arial Unicode MS" pitchFamily="34" charset="-128"/>
            </a:endParaRPr>
          </a:p>
          <a:p>
            <a:pPr marL="548640" indent="-342900" defTabSz="914400">
              <a:spcAft>
                <a:spcPts val="600"/>
              </a:spcAft>
              <a:buClr>
                <a:srgbClr val="F0AB00"/>
              </a:buClr>
              <a:buSzPct val="100000"/>
              <a:buFontTx/>
              <a:buAutoNum type="arabicPeriod"/>
              <a:defRPr/>
            </a:pPr>
            <a:endParaRPr lang="en-US" sz="1300" kern="0" dirty="0">
              <a:ea typeface="Arial Unicode MS" pitchFamily="34" charset="-128"/>
              <a:cs typeface="Arial Unicode MS" pitchFamily="34" charset="-128"/>
            </a:endParaRPr>
          </a:p>
          <a:p>
            <a:pPr marL="548640" indent="-342900" defTabSz="914400">
              <a:spcAft>
                <a:spcPts val="600"/>
              </a:spcAft>
              <a:buClr>
                <a:srgbClr val="F0AB00"/>
              </a:buClr>
              <a:buSzPct val="100000"/>
              <a:buFontTx/>
              <a:buAutoNum type="arabicPeriod"/>
              <a:defRPr/>
            </a:pPr>
            <a:endParaRPr lang="en-US" sz="1300" kern="0" dirty="0">
              <a:ea typeface="Arial Unicode MS" pitchFamily="34" charset="-128"/>
              <a:cs typeface="Arial Unicode MS" pitchFamily="34" charset="-128"/>
            </a:endParaRPr>
          </a:p>
          <a:p>
            <a:pPr marL="548640" indent="-342900" defTabSz="914400">
              <a:spcAft>
                <a:spcPts val="600"/>
              </a:spcAft>
              <a:buClr>
                <a:srgbClr val="F0AB00"/>
              </a:buClr>
              <a:buSzPct val="100000"/>
              <a:buFontTx/>
              <a:buAutoNum type="arabicPeriod"/>
              <a:defRPr/>
            </a:pPr>
            <a:endParaRPr lang="en-US" sz="1300" kern="0" dirty="0">
              <a:ea typeface="Arial Unicode MS" pitchFamily="34" charset="-128"/>
              <a:cs typeface="Arial Unicode MS" pitchFamily="34" charset="-128"/>
            </a:endParaRPr>
          </a:p>
        </p:txBody>
      </p:sp>
      <p:sp>
        <p:nvSpPr>
          <p:cNvPr id="30" name="Oval 29">
            <a:extLst>
              <a:ext uri="{FF2B5EF4-FFF2-40B4-BE49-F238E27FC236}">
                <a16:creationId xmlns:a16="http://schemas.microsoft.com/office/drawing/2014/main" id="{B8AF0527-DF9B-4E45-B820-AC9B25FDBB17}"/>
              </a:ext>
            </a:extLst>
          </p:cNvPr>
          <p:cNvSpPr/>
          <p:nvPr/>
        </p:nvSpPr>
        <p:spPr bwMode="gray">
          <a:xfrm>
            <a:off x="5056031" y="2704142"/>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2</a:t>
            </a:r>
          </a:p>
        </p:txBody>
      </p:sp>
      <p:sp>
        <p:nvSpPr>
          <p:cNvPr id="31" name="Oval 30">
            <a:extLst>
              <a:ext uri="{FF2B5EF4-FFF2-40B4-BE49-F238E27FC236}">
                <a16:creationId xmlns:a16="http://schemas.microsoft.com/office/drawing/2014/main" id="{287FE526-8597-42B1-9814-1F854CBCFC26}"/>
              </a:ext>
            </a:extLst>
          </p:cNvPr>
          <p:cNvSpPr/>
          <p:nvPr/>
        </p:nvSpPr>
        <p:spPr bwMode="gray">
          <a:xfrm>
            <a:off x="7462429" y="3163077"/>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5</a:t>
            </a:r>
          </a:p>
        </p:txBody>
      </p:sp>
      <p:sp>
        <p:nvSpPr>
          <p:cNvPr id="32" name="Oval 31">
            <a:extLst>
              <a:ext uri="{FF2B5EF4-FFF2-40B4-BE49-F238E27FC236}">
                <a16:creationId xmlns:a16="http://schemas.microsoft.com/office/drawing/2014/main" id="{74ED7E97-7669-4675-B944-FF0CC64C3688}"/>
              </a:ext>
            </a:extLst>
          </p:cNvPr>
          <p:cNvSpPr/>
          <p:nvPr/>
        </p:nvSpPr>
        <p:spPr bwMode="gray">
          <a:xfrm>
            <a:off x="7464283" y="3446888"/>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6</a:t>
            </a:r>
          </a:p>
        </p:txBody>
      </p:sp>
      <p:sp>
        <p:nvSpPr>
          <p:cNvPr id="36" name="Oval 35">
            <a:extLst>
              <a:ext uri="{FF2B5EF4-FFF2-40B4-BE49-F238E27FC236}">
                <a16:creationId xmlns:a16="http://schemas.microsoft.com/office/drawing/2014/main" id="{C7023C42-0A8D-4079-B722-69FCD1D1C880}"/>
              </a:ext>
            </a:extLst>
          </p:cNvPr>
          <p:cNvSpPr/>
          <p:nvPr/>
        </p:nvSpPr>
        <p:spPr bwMode="gray">
          <a:xfrm>
            <a:off x="4264917" y="2952492"/>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3</a:t>
            </a:r>
          </a:p>
        </p:txBody>
      </p:sp>
      <p:sp>
        <p:nvSpPr>
          <p:cNvPr id="27" name="Oval 26">
            <a:extLst>
              <a:ext uri="{FF2B5EF4-FFF2-40B4-BE49-F238E27FC236}">
                <a16:creationId xmlns:a16="http://schemas.microsoft.com/office/drawing/2014/main" id="{3E88C6FB-4AD0-4E15-B2EB-1D12102A8F6A}"/>
              </a:ext>
            </a:extLst>
          </p:cNvPr>
          <p:cNvSpPr/>
          <p:nvPr/>
        </p:nvSpPr>
        <p:spPr bwMode="gray">
          <a:xfrm>
            <a:off x="4264916" y="3604428"/>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7</a:t>
            </a:r>
          </a:p>
        </p:txBody>
      </p:sp>
      <p:sp>
        <p:nvSpPr>
          <p:cNvPr id="29" name="Oval 28">
            <a:extLst>
              <a:ext uri="{FF2B5EF4-FFF2-40B4-BE49-F238E27FC236}">
                <a16:creationId xmlns:a16="http://schemas.microsoft.com/office/drawing/2014/main" id="{B56AAC15-AF56-4F07-B641-428FD61B4873}"/>
              </a:ext>
            </a:extLst>
          </p:cNvPr>
          <p:cNvSpPr/>
          <p:nvPr/>
        </p:nvSpPr>
        <p:spPr bwMode="gray">
          <a:xfrm>
            <a:off x="4257164" y="4256364"/>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8</a:t>
            </a:r>
          </a:p>
        </p:txBody>
      </p:sp>
      <p:sp>
        <p:nvSpPr>
          <p:cNvPr id="33" name="Oval 32">
            <a:extLst>
              <a:ext uri="{FF2B5EF4-FFF2-40B4-BE49-F238E27FC236}">
                <a16:creationId xmlns:a16="http://schemas.microsoft.com/office/drawing/2014/main" id="{3FF0D4D8-0FB8-4F32-A6AF-48D41F7557D4}"/>
              </a:ext>
            </a:extLst>
          </p:cNvPr>
          <p:cNvSpPr/>
          <p:nvPr/>
        </p:nvSpPr>
        <p:spPr bwMode="gray">
          <a:xfrm>
            <a:off x="4264212" y="5395753"/>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9</a:t>
            </a:r>
          </a:p>
        </p:txBody>
      </p:sp>
      <p:sp>
        <p:nvSpPr>
          <p:cNvPr id="19" name="Oval 18">
            <a:extLst>
              <a:ext uri="{FF2B5EF4-FFF2-40B4-BE49-F238E27FC236}">
                <a16:creationId xmlns:a16="http://schemas.microsoft.com/office/drawing/2014/main" id="{330A8040-2A9E-4E66-ACA9-C097E2AA6E1E}"/>
              </a:ext>
            </a:extLst>
          </p:cNvPr>
          <p:cNvSpPr/>
          <p:nvPr/>
        </p:nvSpPr>
        <p:spPr bwMode="gray">
          <a:xfrm>
            <a:off x="4257164" y="2102142"/>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1</a:t>
            </a:r>
          </a:p>
        </p:txBody>
      </p:sp>
      <p:sp>
        <p:nvSpPr>
          <p:cNvPr id="20" name="Oval 19">
            <a:extLst>
              <a:ext uri="{FF2B5EF4-FFF2-40B4-BE49-F238E27FC236}">
                <a16:creationId xmlns:a16="http://schemas.microsoft.com/office/drawing/2014/main" id="{00B27C6D-14F1-466F-AD7C-DA81FEEC943D}"/>
              </a:ext>
            </a:extLst>
          </p:cNvPr>
          <p:cNvSpPr/>
          <p:nvPr/>
        </p:nvSpPr>
        <p:spPr bwMode="gray">
          <a:xfrm>
            <a:off x="4264212" y="5764690"/>
            <a:ext cx="220267" cy="219075"/>
          </a:xfrm>
          <a:prstGeom prst="ellipse">
            <a:avLst/>
          </a:prstGeom>
          <a:solidFill>
            <a:schemeClr val="accent1"/>
          </a:solidFill>
          <a:ln w="6350" algn="ctr">
            <a:solidFill>
              <a:schemeClr val="accent1"/>
            </a:solidFill>
            <a:miter lim="800000"/>
            <a:headEnd/>
            <a:tailEnd/>
          </a:ln>
        </p:spPr>
        <p:txBody>
          <a:bodyPr wrap="none"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10</a:t>
            </a:r>
          </a:p>
        </p:txBody>
      </p:sp>
      <p:sp>
        <p:nvSpPr>
          <p:cNvPr id="21" name="Oval 20">
            <a:extLst>
              <a:ext uri="{FF2B5EF4-FFF2-40B4-BE49-F238E27FC236}">
                <a16:creationId xmlns:a16="http://schemas.microsoft.com/office/drawing/2014/main" id="{870A8120-ED94-4E91-B764-7EF793867AE1}"/>
              </a:ext>
            </a:extLst>
          </p:cNvPr>
          <p:cNvSpPr/>
          <p:nvPr/>
        </p:nvSpPr>
        <p:spPr bwMode="gray">
          <a:xfrm>
            <a:off x="5166164" y="3144403"/>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4</a:t>
            </a:r>
          </a:p>
        </p:txBody>
      </p:sp>
      <p:sp>
        <p:nvSpPr>
          <p:cNvPr id="34" name="Rectangle 33">
            <a:extLst>
              <a:ext uri="{FF2B5EF4-FFF2-40B4-BE49-F238E27FC236}">
                <a16:creationId xmlns:a16="http://schemas.microsoft.com/office/drawing/2014/main" id="{72BC3BF1-2EA8-4574-A2EE-ED6FF91C9992}"/>
              </a:ext>
            </a:extLst>
          </p:cNvPr>
          <p:cNvSpPr/>
          <p:nvPr/>
        </p:nvSpPr>
        <p:spPr bwMode="gray">
          <a:xfrm>
            <a:off x="7701370" y="1363579"/>
            <a:ext cx="2148435" cy="109859"/>
          </a:xfrm>
          <a:prstGeom prst="rect">
            <a:avLst/>
          </a:prstGeom>
          <a:solidFill>
            <a:schemeClr val="bg1"/>
          </a:solidFill>
          <a:ln w="25400" algn="ctr">
            <a:no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fi-FI" sz="1800" kern="0" dirty="0" err="1">
              <a:ea typeface="Arial Unicode MS" pitchFamily="34" charset="-128"/>
              <a:cs typeface="Arial Unicode MS" pitchFamily="34" charset="-128"/>
            </a:endParaRPr>
          </a:p>
        </p:txBody>
      </p:sp>
    </p:spTree>
    <p:extLst>
      <p:ext uri="{BB962C8B-B14F-4D97-AF65-F5344CB8AC3E}">
        <p14:creationId xmlns:p14="http://schemas.microsoft.com/office/powerpoint/2010/main" val="2620088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2604A9-2234-FECB-2F3E-A8D617ABD0C2}"/>
              </a:ext>
            </a:extLst>
          </p:cNvPr>
          <p:cNvPicPr>
            <a:picLocks noChangeAspect="1"/>
          </p:cNvPicPr>
          <p:nvPr/>
        </p:nvPicPr>
        <p:blipFill>
          <a:blip r:embed="rId3"/>
          <a:stretch>
            <a:fillRect/>
          </a:stretch>
        </p:blipFill>
        <p:spPr>
          <a:xfrm>
            <a:off x="4557580" y="4216865"/>
            <a:ext cx="6653323" cy="1377913"/>
          </a:xfrm>
          <a:prstGeom prst="rect">
            <a:avLst/>
          </a:prstGeom>
        </p:spPr>
      </p:pic>
      <p:pic>
        <p:nvPicPr>
          <p:cNvPr id="6" name="Picture 5">
            <a:extLst>
              <a:ext uri="{FF2B5EF4-FFF2-40B4-BE49-F238E27FC236}">
                <a16:creationId xmlns:a16="http://schemas.microsoft.com/office/drawing/2014/main" id="{AF1C6575-4739-3F06-650B-B23B65FA328F}"/>
              </a:ext>
            </a:extLst>
          </p:cNvPr>
          <p:cNvPicPr>
            <a:picLocks noChangeAspect="1"/>
          </p:cNvPicPr>
          <p:nvPr/>
        </p:nvPicPr>
        <p:blipFill>
          <a:blip r:embed="rId4"/>
          <a:stretch>
            <a:fillRect/>
          </a:stretch>
        </p:blipFill>
        <p:spPr>
          <a:xfrm>
            <a:off x="4508645" y="1648048"/>
            <a:ext cx="7074655" cy="2167900"/>
          </a:xfrm>
          <a:prstGeom prst="rect">
            <a:avLst/>
          </a:prstGeom>
        </p:spPr>
      </p:pic>
      <p:sp>
        <p:nvSpPr>
          <p:cNvPr id="4" name="Title 4">
            <a:extLst>
              <a:ext uri="{FF2B5EF4-FFF2-40B4-BE49-F238E27FC236}">
                <a16:creationId xmlns:a16="http://schemas.microsoft.com/office/drawing/2014/main" id="{9BA0BF4A-3008-47FB-99AF-FA59E4EFA018}"/>
              </a:ext>
            </a:extLst>
          </p:cNvPr>
          <p:cNvSpPr txBox="1">
            <a:spLocks/>
          </p:cNvSpPr>
          <p:nvPr/>
        </p:nvSpPr>
        <p:spPr bwMode="black">
          <a:xfrm>
            <a:off x="505805" y="518567"/>
            <a:ext cx="11183564" cy="676980"/>
          </a:xfrm>
          <a:prstGeom prst="rect">
            <a:avLst/>
          </a:prstGeom>
        </p:spPr>
        <p:txBody>
          <a:bodyPr vert="horz" wrap="square" lIns="0" tIns="0" rIns="0" bIns="0" rtlCol="0" anchor="t" anchorCtr="0">
            <a:spAutoFit/>
          </a:bodyPr>
          <a:lstStyle>
            <a:lvl1pPr algn="l" defTabSz="1088231" rtl="0" eaLnBrk="1" latinLnBrk="0" hangingPunct="1">
              <a:spcBef>
                <a:spcPct val="0"/>
              </a:spcBef>
              <a:buNone/>
              <a:defRPr sz="2399" b="1" kern="1200" baseline="0">
                <a:solidFill>
                  <a:schemeClr val="tx1"/>
                </a:solidFill>
                <a:latin typeface="+mj-lt"/>
                <a:ea typeface="+mj-ea"/>
                <a:cs typeface="+mj-cs"/>
              </a:defRPr>
            </a:lvl1pPr>
          </a:lstStyle>
          <a:p>
            <a:pPr>
              <a:defRPr/>
            </a:pPr>
            <a:r>
              <a:rPr lang="en-US">
                <a:latin typeface="Arial"/>
              </a:rPr>
              <a:t>Purchase Order</a:t>
            </a:r>
            <a:br>
              <a:rPr lang="en-US">
                <a:solidFill>
                  <a:srgbClr val="FFFFFF"/>
                </a:solidFill>
                <a:latin typeface="Arial"/>
              </a:rPr>
            </a:br>
            <a:r>
              <a:rPr lang="en-US" sz="2000">
                <a:solidFill>
                  <a:srgbClr val="F0AB00"/>
                </a:solidFill>
                <a:latin typeface="Arial"/>
              </a:rPr>
              <a:t>View PO Details </a:t>
            </a:r>
          </a:p>
        </p:txBody>
      </p:sp>
      <p:sp>
        <p:nvSpPr>
          <p:cNvPr id="15" name="Rectangle 14">
            <a:extLst>
              <a:ext uri="{FF2B5EF4-FFF2-40B4-BE49-F238E27FC236}">
                <a16:creationId xmlns:a16="http://schemas.microsoft.com/office/drawing/2014/main" id="{50785F49-2828-4243-9CD0-FB2783CA90BD}"/>
              </a:ext>
            </a:extLst>
          </p:cNvPr>
          <p:cNvSpPr/>
          <p:nvPr/>
        </p:nvSpPr>
        <p:spPr>
          <a:xfrm>
            <a:off x="218855" y="1631474"/>
            <a:ext cx="4001018" cy="4462760"/>
          </a:xfrm>
          <a:prstGeom prst="rect">
            <a:avLst/>
          </a:prstGeom>
        </p:spPr>
        <p:txBody>
          <a:bodyPr wrap="square" lIns="91440" tIns="45720" rIns="91440" bIns="45720" anchor="t">
            <a:spAutoFit/>
          </a:bodyPr>
          <a:lstStyle/>
          <a:p>
            <a:pPr marL="205740">
              <a:spcAft>
                <a:spcPts val="600"/>
              </a:spcAft>
              <a:buClr>
                <a:srgbClr val="F0AB00"/>
              </a:buClr>
              <a:buSzPct val="100000"/>
              <a:defRPr/>
            </a:pPr>
            <a:r>
              <a:rPr lang="en-US" sz="1300" b="1" kern="0" dirty="0">
                <a:solidFill>
                  <a:schemeClr val="accent1"/>
                </a:solidFill>
                <a:ea typeface="Arial Unicode MS"/>
                <a:cs typeface="Arial Unicode MS"/>
              </a:rPr>
              <a:t>Note: </a:t>
            </a:r>
            <a:r>
              <a:rPr lang="en-US" sz="1300" dirty="0"/>
              <a:t>Be aware that </a:t>
            </a:r>
            <a:r>
              <a:rPr lang="en-US" sz="1300" b="1" dirty="0"/>
              <a:t>“ship to”, “bill to”, “deliver to”</a:t>
            </a:r>
            <a:r>
              <a:rPr lang="en-US" sz="1300" dirty="0"/>
              <a:t> and </a:t>
            </a:r>
            <a:r>
              <a:rPr lang="en-US" sz="1300" b="1" dirty="0"/>
              <a:t>“from”</a:t>
            </a:r>
            <a:r>
              <a:rPr lang="en-US" sz="1300" dirty="0"/>
              <a:t> details may not be the same within one Purchase Order.</a:t>
            </a:r>
          </a:p>
          <a:p>
            <a:pPr marL="205740">
              <a:spcAft>
                <a:spcPts val="600"/>
              </a:spcAft>
              <a:buClr>
                <a:srgbClr val="F0AB00"/>
              </a:buClr>
              <a:buSzPct val="100000"/>
              <a:defRPr/>
            </a:pPr>
            <a:r>
              <a:rPr lang="en-US" sz="1300" b="1" dirty="0"/>
              <a:t>Ship to </a:t>
            </a:r>
            <a:r>
              <a:rPr lang="en-US" sz="1300" dirty="0"/>
              <a:t>– the address where the goods/services should be delivered</a:t>
            </a:r>
          </a:p>
          <a:p>
            <a:pPr marL="205740">
              <a:spcAft>
                <a:spcPts val="600"/>
              </a:spcAft>
              <a:buClr>
                <a:srgbClr val="F0AB00"/>
              </a:buClr>
              <a:buSzPct val="100000"/>
              <a:defRPr/>
            </a:pPr>
            <a:r>
              <a:rPr lang="en-US" sz="1300" b="1" dirty="0"/>
              <a:t>Deliver to </a:t>
            </a:r>
            <a:r>
              <a:rPr lang="en-US" sz="1300" dirty="0"/>
              <a:t>– may give additional details for the ship to address. </a:t>
            </a:r>
          </a:p>
          <a:p>
            <a:pPr marL="205740">
              <a:spcAft>
                <a:spcPts val="600"/>
              </a:spcAft>
              <a:buClr>
                <a:srgbClr val="F0AB00"/>
              </a:buClr>
              <a:buSzPct val="100000"/>
              <a:defRPr/>
            </a:pPr>
            <a:endParaRPr lang="en-US" sz="1300" dirty="0"/>
          </a:p>
          <a:p>
            <a:pPr marL="205740">
              <a:spcAft>
                <a:spcPts val="600"/>
              </a:spcAft>
              <a:buClr>
                <a:srgbClr val="F0AB00"/>
              </a:buClr>
              <a:buSzPct val="100000"/>
              <a:defRPr/>
            </a:pPr>
            <a:r>
              <a:rPr lang="en-US" sz="1300" b="1" dirty="0"/>
              <a:t>Bill to </a:t>
            </a:r>
            <a:r>
              <a:rPr lang="en-US" sz="1300" dirty="0"/>
              <a:t>– the entity that the bill (invoice) should be addressed to</a:t>
            </a:r>
          </a:p>
          <a:p>
            <a:pPr marL="205740">
              <a:spcAft>
                <a:spcPts val="600"/>
              </a:spcAft>
              <a:buClr>
                <a:srgbClr val="F0AB00"/>
              </a:buClr>
              <a:buSzPct val="100000"/>
              <a:defRPr/>
            </a:pPr>
            <a:endParaRPr lang="en-US" sz="1300" dirty="0"/>
          </a:p>
          <a:p>
            <a:pPr marL="205740">
              <a:spcAft>
                <a:spcPts val="600"/>
              </a:spcAft>
              <a:buClr>
                <a:srgbClr val="F0AB00"/>
              </a:buClr>
              <a:buSzPct val="100000"/>
              <a:defRPr/>
            </a:pPr>
            <a:r>
              <a:rPr lang="en-US" sz="1300" b="1" dirty="0"/>
              <a:t>From</a:t>
            </a:r>
            <a:r>
              <a:rPr lang="en-US" sz="1300" dirty="0"/>
              <a:t> – the ABB entity that issued the Purchase Order </a:t>
            </a:r>
          </a:p>
          <a:p>
            <a:pPr marL="205740">
              <a:spcAft>
                <a:spcPts val="600"/>
              </a:spcAft>
              <a:buClr>
                <a:srgbClr val="F0AB00"/>
              </a:buClr>
              <a:buSzPct val="100000"/>
              <a:defRPr/>
            </a:pPr>
            <a:endParaRPr lang="en-US" sz="1300" dirty="0"/>
          </a:p>
          <a:p>
            <a:pPr marL="205740">
              <a:spcAft>
                <a:spcPts val="600"/>
              </a:spcAft>
              <a:buClr>
                <a:srgbClr val="F0AB00"/>
              </a:buClr>
              <a:buSzPct val="100000"/>
              <a:defRPr/>
            </a:pPr>
            <a:r>
              <a:rPr lang="en-US" sz="1300" dirty="0"/>
              <a:t>Detailed explanation of order statuses is available in the </a:t>
            </a:r>
            <a:r>
              <a:rPr lang="en-US" sz="1300" dirty="0">
                <a:hlinkClick r:id="rId5" action="ppaction://hlinksldjump"/>
              </a:rPr>
              <a:t>Appendix section</a:t>
            </a:r>
            <a:r>
              <a:rPr lang="en-US" sz="1300" dirty="0"/>
              <a:t>.</a:t>
            </a:r>
          </a:p>
          <a:p>
            <a:pPr marL="205740">
              <a:spcAft>
                <a:spcPts val="600"/>
              </a:spcAft>
              <a:buClr>
                <a:srgbClr val="F0AB00"/>
              </a:buClr>
              <a:buSzPct val="100000"/>
              <a:defRPr/>
            </a:pPr>
            <a:endParaRPr lang="en-US" sz="1300" dirty="0"/>
          </a:p>
          <a:p>
            <a:pPr marL="205740" defTabSz="914400">
              <a:spcAft>
                <a:spcPts val="600"/>
              </a:spcAft>
              <a:buClr>
                <a:srgbClr val="F0AB00"/>
              </a:buClr>
              <a:buSzPct val="100000"/>
              <a:defRPr/>
            </a:pPr>
            <a:r>
              <a:rPr lang="en-US" sz="1300" dirty="0"/>
              <a:t> </a:t>
            </a:r>
          </a:p>
        </p:txBody>
      </p:sp>
      <p:sp>
        <p:nvSpPr>
          <p:cNvPr id="28" name="TextBox 27">
            <a:extLst>
              <a:ext uri="{FF2B5EF4-FFF2-40B4-BE49-F238E27FC236}">
                <a16:creationId xmlns:a16="http://schemas.microsoft.com/office/drawing/2014/main" id="{81113F0E-9A12-4AA6-8708-28DFD796A9FB}"/>
              </a:ext>
            </a:extLst>
          </p:cNvPr>
          <p:cNvSpPr txBox="1"/>
          <p:nvPr/>
        </p:nvSpPr>
        <p:spPr>
          <a:xfrm>
            <a:off x="505806" y="1290518"/>
            <a:ext cx="6147517" cy="184666"/>
          </a:xfrm>
          <a:prstGeom prst="rect">
            <a:avLst/>
          </a:prstGeom>
          <a:noFill/>
        </p:spPr>
        <p:txBody>
          <a:bodyPr wrap="none" lIns="0" tIns="0" rIns="0" bIns="0" rtlCol="0">
            <a:spAutoFit/>
          </a:bodyPr>
          <a:lstStyle/>
          <a:p>
            <a:pPr defTabSz="914400" fontAlgn="base">
              <a:spcBef>
                <a:spcPct val="50000"/>
              </a:spcBef>
              <a:spcAft>
                <a:spcPct val="0"/>
              </a:spcAft>
              <a:buClr>
                <a:srgbClr val="F0AB00"/>
              </a:buClr>
              <a:buSzPct val="80000"/>
              <a:defRPr/>
            </a:pPr>
            <a:r>
              <a:rPr lang="en-US" sz="1200" kern="0">
                <a:solidFill>
                  <a:srgbClr val="E35500"/>
                </a:solidFill>
                <a:ea typeface="Arial Unicode MS" pitchFamily="34" charset="-128"/>
                <a:cs typeface="Arial Unicode MS" pitchFamily="34" charset="-128"/>
              </a:rPr>
              <a:t>For more detailed purchase order management please refer to Help Center documentation.</a:t>
            </a:r>
          </a:p>
        </p:txBody>
      </p:sp>
      <p:sp>
        <p:nvSpPr>
          <p:cNvPr id="29" name="Rectangle 28">
            <a:extLst>
              <a:ext uri="{FF2B5EF4-FFF2-40B4-BE49-F238E27FC236}">
                <a16:creationId xmlns:a16="http://schemas.microsoft.com/office/drawing/2014/main" id="{580B00FE-3268-439E-B8CF-607242F8C27A}"/>
              </a:ext>
            </a:extLst>
          </p:cNvPr>
          <p:cNvSpPr/>
          <p:nvPr/>
        </p:nvSpPr>
        <p:spPr bwMode="gray">
          <a:xfrm>
            <a:off x="5720972" y="2718350"/>
            <a:ext cx="1634408" cy="852747"/>
          </a:xfrm>
          <a:prstGeom prst="rect">
            <a:avLst/>
          </a:prstGeom>
          <a:noFill/>
          <a:ln w="25400" algn="ctr">
            <a:solidFill>
              <a:schemeClr val="accent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defRPr/>
            </a:pPr>
            <a:endParaRPr lang="en-US" sz="1800" kern="0" err="1">
              <a:solidFill>
                <a:srgbClr val="FFFFFF"/>
              </a:solidFill>
              <a:ea typeface="Arial Unicode MS" pitchFamily="34" charset="-128"/>
              <a:cs typeface="Arial Unicode MS" pitchFamily="34" charset="-128"/>
            </a:endParaRPr>
          </a:p>
        </p:txBody>
      </p:sp>
      <p:sp>
        <p:nvSpPr>
          <p:cNvPr id="33" name="Oval 32">
            <a:extLst>
              <a:ext uri="{FF2B5EF4-FFF2-40B4-BE49-F238E27FC236}">
                <a16:creationId xmlns:a16="http://schemas.microsoft.com/office/drawing/2014/main" id="{5C15BD06-BF26-4BCA-A1BE-7911F7CE74FA}"/>
              </a:ext>
            </a:extLst>
          </p:cNvPr>
          <p:cNvSpPr/>
          <p:nvPr/>
        </p:nvSpPr>
        <p:spPr bwMode="gray">
          <a:xfrm>
            <a:off x="5500705" y="2512923"/>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1</a:t>
            </a:r>
          </a:p>
        </p:txBody>
      </p:sp>
      <p:sp>
        <p:nvSpPr>
          <p:cNvPr id="34" name="Rectangle 33">
            <a:extLst>
              <a:ext uri="{FF2B5EF4-FFF2-40B4-BE49-F238E27FC236}">
                <a16:creationId xmlns:a16="http://schemas.microsoft.com/office/drawing/2014/main" id="{3238F93D-51B2-4BF9-A2D2-A584A2068A69}"/>
              </a:ext>
            </a:extLst>
          </p:cNvPr>
          <p:cNvSpPr/>
          <p:nvPr/>
        </p:nvSpPr>
        <p:spPr bwMode="gray">
          <a:xfrm>
            <a:off x="4508646" y="4336365"/>
            <a:ext cx="6862857" cy="1231117"/>
          </a:xfrm>
          <a:prstGeom prst="rect">
            <a:avLst/>
          </a:prstGeom>
          <a:noFill/>
          <a:ln w="25400" algn="ctr">
            <a:solidFill>
              <a:schemeClr val="accent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defRPr/>
            </a:pPr>
            <a:endParaRPr lang="en-US" sz="1800" kern="0" err="1">
              <a:solidFill>
                <a:srgbClr val="FFFFFF"/>
              </a:solidFill>
              <a:ea typeface="Arial Unicode MS" pitchFamily="34" charset="-128"/>
              <a:cs typeface="Arial Unicode MS" pitchFamily="34" charset="-128"/>
            </a:endParaRPr>
          </a:p>
        </p:txBody>
      </p:sp>
      <p:sp>
        <p:nvSpPr>
          <p:cNvPr id="35" name="Oval 34">
            <a:extLst>
              <a:ext uri="{FF2B5EF4-FFF2-40B4-BE49-F238E27FC236}">
                <a16:creationId xmlns:a16="http://schemas.microsoft.com/office/drawing/2014/main" id="{8BA18C0C-5FFE-469E-B692-03A492F66EDD}"/>
              </a:ext>
            </a:extLst>
          </p:cNvPr>
          <p:cNvSpPr/>
          <p:nvPr/>
        </p:nvSpPr>
        <p:spPr bwMode="gray">
          <a:xfrm>
            <a:off x="4351911" y="4209242"/>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a:solidFill>
                  <a:schemeClr val="bg1"/>
                </a:solidFill>
                <a:ea typeface="Arial Unicode MS" pitchFamily="34" charset="-128"/>
                <a:cs typeface="Arial Unicode MS" pitchFamily="34" charset="-128"/>
              </a:rPr>
              <a:t>1</a:t>
            </a:r>
          </a:p>
        </p:txBody>
      </p:sp>
    </p:spTree>
    <p:extLst>
      <p:ext uri="{BB962C8B-B14F-4D97-AF65-F5344CB8AC3E}">
        <p14:creationId xmlns:p14="http://schemas.microsoft.com/office/powerpoint/2010/main" val="1597265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genda"/>
          <p:cNvSpPr>
            <a:spLocks noGrp="1"/>
          </p:cNvSpPr>
          <p:nvPr>
            <p:ph type="title"/>
          </p:nvPr>
        </p:nvSpPr>
        <p:spPr bwMode="gray"/>
        <p:txBody>
          <a:bodyPr/>
          <a:lstStyle/>
          <a:p>
            <a:r>
              <a:rPr lang="en-US" dirty="0"/>
              <a:t>Agenda</a:t>
            </a:r>
          </a:p>
        </p:txBody>
      </p:sp>
      <p:sp>
        <p:nvSpPr>
          <p:cNvPr id="6" name="Agenda items">
            <a:extLst>
              <a:ext uri="{FF2B5EF4-FFF2-40B4-BE49-F238E27FC236}">
                <a16:creationId xmlns:a16="http://schemas.microsoft.com/office/drawing/2014/main" id="{CA2D8654-B9A1-4F91-B02D-D77BAE4AF7A9}"/>
              </a:ext>
            </a:extLst>
          </p:cNvPr>
          <p:cNvSpPr>
            <a:spLocks noGrp="1"/>
          </p:cNvSpPr>
          <p:nvPr>
            <p:ph type="body" sz="quarter" idx="10"/>
          </p:nvPr>
        </p:nvSpPr>
        <p:spPr>
          <a:xfrm>
            <a:off x="504000" y="1048341"/>
            <a:ext cx="6719759" cy="5166487"/>
          </a:xfrm>
        </p:spPr>
        <p:txBody>
          <a:bodyPr vert="horz" lIns="0" tIns="0" rIns="0" bIns="0" rtlCol="0" anchor="t">
            <a:normAutofit/>
          </a:bodyPr>
          <a:lstStyle/>
          <a:p>
            <a:pPr>
              <a:spcBef>
                <a:spcPts val="600"/>
              </a:spcBef>
            </a:pPr>
            <a:r>
              <a:rPr lang="en-US" sz="1600" b="1" dirty="0">
                <a:hlinkClick r:id="rId3" action="ppaction://hlinksldjump">
                  <a:extLst>
                    <a:ext uri="{A12FA001-AC4F-418D-AE19-62706E023703}">
                      <ahyp:hlinkClr xmlns:ahyp="http://schemas.microsoft.com/office/drawing/2018/hyperlinkcolor" val="tx"/>
                    </a:ext>
                  </a:extLst>
                </a:hlinkClick>
              </a:rPr>
              <a:t>Order Collaboration</a:t>
            </a:r>
            <a:endParaRPr lang="en-US" sz="1600" b="1" dirty="0"/>
          </a:p>
          <a:p>
            <a:pPr marL="179705" lvl="1" indent="-179705"/>
            <a:r>
              <a:rPr lang="en-US" sz="1600" dirty="0">
                <a:hlinkClick r:id="rId4" action="ppaction://hlinksldjump">
                  <a:extLst>
                    <a:ext uri="{A12FA001-AC4F-418D-AE19-62706E023703}">
                      <ahyp:hlinkClr xmlns:ahyp="http://schemas.microsoft.com/office/drawing/2018/hyperlinkcolor" val="tx"/>
                    </a:ext>
                  </a:extLst>
                </a:hlinkClick>
              </a:rPr>
              <a:t>Introduction</a:t>
            </a:r>
            <a:endParaRPr lang="en-US" sz="1600" dirty="0">
              <a:cs typeface="Arial"/>
            </a:endParaRPr>
          </a:p>
          <a:p>
            <a:pPr marL="179705" lvl="1" indent="-179705"/>
            <a:r>
              <a:rPr lang="en-US" sz="1600" dirty="0">
                <a:hlinkClick r:id="rId5" action="ppaction://hlinksldjump">
                  <a:extLst>
                    <a:ext uri="{A12FA001-AC4F-418D-AE19-62706E023703}">
                      <ahyp:hlinkClr xmlns:ahyp="http://schemas.microsoft.com/office/drawing/2018/hyperlinkcolor" val="tx"/>
                    </a:ext>
                  </a:extLst>
                </a:hlinkClick>
              </a:rPr>
              <a:t>Order Collaboration Documents</a:t>
            </a:r>
            <a:endParaRPr lang="en-US" sz="1600" dirty="0">
              <a:cs typeface="Arial"/>
            </a:endParaRPr>
          </a:p>
          <a:p>
            <a:pPr marL="179705" lvl="1" indent="-179705"/>
            <a:r>
              <a:rPr lang="en-US" sz="1600" dirty="0">
                <a:hlinkClick r:id="rId6" action="ppaction://hlinksldjump">
                  <a:extLst>
                    <a:ext uri="{A12FA001-AC4F-418D-AE19-62706E023703}">
                      <ahyp:hlinkClr xmlns:ahyp="http://schemas.microsoft.com/office/drawing/2018/hyperlinkcolor" val="tx"/>
                    </a:ext>
                  </a:extLst>
                </a:hlinkClick>
              </a:rPr>
              <a:t>Order Collaboration Workflow Diagram</a:t>
            </a:r>
            <a:endParaRPr lang="en-US" sz="1600" dirty="0">
              <a:cs typeface="Arial"/>
            </a:endParaRPr>
          </a:p>
          <a:p>
            <a:pPr marL="179705" lvl="1" indent="-179705"/>
            <a:r>
              <a:rPr lang="en-US" sz="1600" dirty="0">
                <a:hlinkClick r:id="rId7" action="ppaction://hlinksldjump">
                  <a:extLst>
                    <a:ext uri="{A12FA001-AC4F-418D-AE19-62706E023703}">
                      <ahyp:hlinkClr xmlns:ahyp="http://schemas.microsoft.com/office/drawing/2018/hyperlinkcolor" val="tx"/>
                    </a:ext>
                  </a:extLst>
                </a:hlinkClick>
              </a:rPr>
              <a:t>Different Modes of Integration/ Automation</a:t>
            </a:r>
            <a:endParaRPr lang="en-US" sz="1600" dirty="0">
              <a:cs typeface="Arial"/>
            </a:endParaRPr>
          </a:p>
          <a:p>
            <a:pPr lvl="0">
              <a:buClr>
                <a:srgbClr val="F0AB00"/>
              </a:buClr>
              <a:defRPr/>
            </a:pPr>
            <a:r>
              <a:rPr lang="en-US" sz="1600" b="1" dirty="0">
                <a:hlinkClick r:id="rId8" action="ppaction://hlinksldjump">
                  <a:extLst>
                    <a:ext uri="{A12FA001-AC4F-418D-AE19-62706E023703}">
                      <ahyp:hlinkClr xmlns:ahyp="http://schemas.microsoft.com/office/drawing/2018/hyperlinkcolor" val="tx"/>
                    </a:ext>
                  </a:extLst>
                </a:hlinkClick>
              </a:rPr>
              <a:t>Order Collaboration Portal User Interaction</a:t>
            </a:r>
            <a:endParaRPr lang="en-US" sz="1600" b="1" dirty="0"/>
          </a:p>
          <a:p>
            <a:pPr marL="179705" lvl="1" indent="-179705">
              <a:buClr>
                <a:srgbClr val="F0AB00"/>
              </a:buClr>
              <a:defRPr/>
            </a:pPr>
            <a:r>
              <a:rPr lang="en-US" sz="1600" dirty="0">
                <a:hlinkClick r:id="rId9" action="ppaction://hlinksldjump">
                  <a:extLst>
                    <a:ext uri="{A12FA001-AC4F-418D-AE19-62706E023703}">
                      <ahyp:hlinkClr xmlns:ahyp="http://schemas.microsoft.com/office/drawing/2018/hyperlinkcolor" val="tx"/>
                    </a:ext>
                  </a:extLst>
                </a:hlinkClick>
              </a:rPr>
              <a:t>Purchase Order</a:t>
            </a:r>
            <a:endParaRPr lang="en-US" sz="1600" dirty="0">
              <a:cs typeface="Arial"/>
            </a:endParaRPr>
          </a:p>
          <a:p>
            <a:pPr marL="179705" lvl="1" indent="-179705">
              <a:buClr>
                <a:srgbClr val="F0AB00"/>
              </a:buClr>
              <a:defRPr/>
            </a:pPr>
            <a:r>
              <a:rPr lang="en-US" sz="1600" dirty="0">
                <a:hlinkClick r:id="rId10" action="ppaction://hlinksldjump">
                  <a:extLst>
                    <a:ext uri="{A12FA001-AC4F-418D-AE19-62706E023703}">
                      <ahyp:hlinkClr xmlns:ahyp="http://schemas.microsoft.com/office/drawing/2018/hyperlinkcolor" val="tx"/>
                    </a:ext>
                  </a:extLst>
                </a:hlinkClick>
              </a:rPr>
              <a:t>Order Confirmation</a:t>
            </a:r>
            <a:endParaRPr lang="en-US" sz="1600" dirty="0">
              <a:cs typeface="Arial"/>
            </a:endParaRPr>
          </a:p>
          <a:p>
            <a:pPr marL="179705" lvl="1" indent="-179705">
              <a:buClr>
                <a:srgbClr val="F0AB00"/>
              </a:buClr>
              <a:defRPr/>
            </a:pPr>
            <a:r>
              <a:rPr lang="en-US" sz="1600" dirty="0">
                <a:hlinkClick r:id="rId11" action="ppaction://hlinksldjump">
                  <a:extLst>
                    <a:ext uri="{A12FA001-AC4F-418D-AE19-62706E023703}">
                      <ahyp:hlinkClr xmlns:ahyp="http://schemas.microsoft.com/office/drawing/2018/hyperlinkcolor" val="tx"/>
                    </a:ext>
                  </a:extLst>
                </a:hlinkClick>
              </a:rPr>
              <a:t>Advanced Shipping Notice</a:t>
            </a:r>
            <a:endParaRPr lang="en-US" sz="1600" dirty="0"/>
          </a:p>
          <a:p>
            <a:pPr marL="179705" lvl="1" indent="-179705">
              <a:buClr>
                <a:srgbClr val="F0AB00"/>
              </a:buClr>
              <a:defRPr/>
            </a:pPr>
            <a:r>
              <a:rPr lang="en-US" sz="1600" u="sng" dirty="0"/>
              <a:t>Goods Receipt</a:t>
            </a:r>
          </a:p>
          <a:p>
            <a:pPr marL="0" lvl="1" indent="0">
              <a:buClr>
                <a:srgbClr val="F0AB00"/>
              </a:buClr>
              <a:buNone/>
              <a:defRPr/>
            </a:pPr>
            <a:endParaRPr lang="en-US" sz="1600" dirty="0">
              <a:cs typeface="Arial"/>
            </a:endParaRPr>
          </a:p>
          <a:p>
            <a:pPr marL="0" lvl="1" indent="0">
              <a:lnSpc>
                <a:spcPct val="150000"/>
              </a:lnSpc>
              <a:buClr>
                <a:srgbClr val="F0AB00"/>
              </a:buClr>
              <a:buNone/>
              <a:defRPr/>
            </a:pPr>
            <a:r>
              <a:rPr lang="en-US" sz="1600" b="1" dirty="0">
                <a:hlinkClick r:id="rId12" action="ppaction://hlinksldjump">
                  <a:extLst>
                    <a:ext uri="{A12FA001-AC4F-418D-AE19-62706E023703}">
                      <ahyp:hlinkClr xmlns:ahyp="http://schemas.microsoft.com/office/drawing/2018/hyperlinkcolor" val="tx"/>
                    </a:ext>
                  </a:extLst>
                </a:hlinkClick>
              </a:rPr>
              <a:t>Support</a:t>
            </a:r>
            <a:endParaRPr lang="en-US" sz="1600" b="1" dirty="0">
              <a:hlinkClick r:id="rId13" action="ppaction://hlinksldjump">
                <a:extLst>
                  <a:ext uri="{A12FA001-AC4F-418D-AE19-62706E023703}">
                    <ahyp:hlinkClr xmlns:ahyp="http://schemas.microsoft.com/office/drawing/2018/hyperlinkcolor" val="tx"/>
                  </a:ext>
                </a:extLst>
              </a:hlinkClick>
            </a:endParaRPr>
          </a:p>
          <a:p>
            <a:pPr marL="0" lvl="1" indent="0">
              <a:lnSpc>
                <a:spcPct val="150000"/>
              </a:lnSpc>
              <a:buClr>
                <a:srgbClr val="F0AB00"/>
              </a:buClr>
              <a:buNone/>
              <a:defRPr/>
            </a:pPr>
            <a:r>
              <a:rPr lang="en-US" sz="1600" b="1" dirty="0">
                <a:hlinkClick r:id="rId14" action="ppaction://hlinksldjump">
                  <a:extLst>
                    <a:ext uri="{A12FA001-AC4F-418D-AE19-62706E023703}">
                      <ahyp:hlinkClr xmlns:ahyp="http://schemas.microsoft.com/office/drawing/2018/hyperlinkcolor" val="tx"/>
                    </a:ext>
                  </a:extLst>
                </a:hlinkClick>
              </a:rPr>
              <a:t>Appendix</a:t>
            </a:r>
            <a:endParaRPr lang="en-US" sz="1600" b="1" dirty="0"/>
          </a:p>
          <a:p>
            <a:pPr>
              <a:spcBef>
                <a:spcPts val="600"/>
              </a:spcBef>
            </a:pPr>
            <a:endParaRPr lang="en-US" sz="1600" dirty="0"/>
          </a:p>
          <a:p>
            <a:pPr marL="0" lvl="1" indent="0">
              <a:buNone/>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3FCA43-AE3B-7D40-382C-DF8809BAF2A7}"/>
              </a:ext>
            </a:extLst>
          </p:cNvPr>
          <p:cNvPicPr>
            <a:picLocks noChangeAspect="1"/>
          </p:cNvPicPr>
          <p:nvPr/>
        </p:nvPicPr>
        <p:blipFill>
          <a:blip r:embed="rId3"/>
          <a:stretch>
            <a:fillRect/>
          </a:stretch>
        </p:blipFill>
        <p:spPr>
          <a:xfrm>
            <a:off x="5411863" y="1"/>
            <a:ext cx="5923503" cy="6721642"/>
          </a:xfrm>
          <a:prstGeom prst="rect">
            <a:avLst/>
          </a:prstGeom>
        </p:spPr>
      </p:pic>
      <p:sp>
        <p:nvSpPr>
          <p:cNvPr id="4" name="Title 4">
            <a:extLst>
              <a:ext uri="{FF2B5EF4-FFF2-40B4-BE49-F238E27FC236}">
                <a16:creationId xmlns:a16="http://schemas.microsoft.com/office/drawing/2014/main" id="{9BA0BF4A-3008-47FB-99AF-FA59E4EFA018}"/>
              </a:ext>
            </a:extLst>
          </p:cNvPr>
          <p:cNvSpPr txBox="1">
            <a:spLocks/>
          </p:cNvSpPr>
          <p:nvPr/>
        </p:nvSpPr>
        <p:spPr bwMode="black">
          <a:xfrm>
            <a:off x="505805" y="518567"/>
            <a:ext cx="11183564" cy="676980"/>
          </a:xfrm>
          <a:prstGeom prst="rect">
            <a:avLst/>
          </a:prstGeom>
        </p:spPr>
        <p:txBody>
          <a:bodyPr vert="horz" wrap="square" lIns="0" tIns="0" rIns="0" bIns="0" rtlCol="0" anchor="t" anchorCtr="0">
            <a:spAutoFit/>
          </a:bodyPr>
          <a:lstStyle>
            <a:lvl1pPr algn="l" defTabSz="1088231" rtl="0" eaLnBrk="1" latinLnBrk="0" hangingPunct="1">
              <a:spcBef>
                <a:spcPct val="0"/>
              </a:spcBef>
              <a:buNone/>
              <a:defRPr sz="2399" b="1" kern="1200" baseline="0">
                <a:solidFill>
                  <a:schemeClr val="tx1"/>
                </a:solidFill>
                <a:latin typeface="+mj-lt"/>
                <a:ea typeface="+mj-ea"/>
                <a:cs typeface="+mj-cs"/>
              </a:defRPr>
            </a:lvl1pPr>
          </a:lstStyle>
          <a:p>
            <a:pPr>
              <a:defRPr/>
            </a:pPr>
            <a:r>
              <a:rPr lang="en-US">
                <a:latin typeface="Arial"/>
              </a:rPr>
              <a:t>Purchase Order</a:t>
            </a:r>
            <a:br>
              <a:rPr lang="en-US">
                <a:solidFill>
                  <a:srgbClr val="FFFFFF"/>
                </a:solidFill>
                <a:latin typeface="Arial"/>
              </a:rPr>
            </a:br>
            <a:r>
              <a:rPr lang="en-US" sz="2000">
                <a:solidFill>
                  <a:srgbClr val="F0AB00"/>
                </a:solidFill>
                <a:latin typeface="Arial"/>
              </a:rPr>
              <a:t>View PO Details – Line Level</a:t>
            </a:r>
          </a:p>
        </p:txBody>
      </p:sp>
      <p:sp>
        <p:nvSpPr>
          <p:cNvPr id="15" name="Rectangle 14">
            <a:extLst>
              <a:ext uri="{FF2B5EF4-FFF2-40B4-BE49-F238E27FC236}">
                <a16:creationId xmlns:a16="http://schemas.microsoft.com/office/drawing/2014/main" id="{50785F49-2828-4243-9CD0-FB2783CA90BD}"/>
              </a:ext>
            </a:extLst>
          </p:cNvPr>
          <p:cNvSpPr/>
          <p:nvPr/>
        </p:nvSpPr>
        <p:spPr>
          <a:xfrm>
            <a:off x="505805" y="1441274"/>
            <a:ext cx="5171368" cy="4551374"/>
          </a:xfrm>
          <a:prstGeom prst="rect">
            <a:avLst/>
          </a:prstGeom>
        </p:spPr>
        <p:txBody>
          <a:bodyPr wrap="square" lIns="91440" tIns="45720" rIns="91440" bIns="45720" anchor="t">
            <a:spAutoFit/>
          </a:bodyPr>
          <a:lstStyle/>
          <a:p>
            <a:pPr defTabSz="914400">
              <a:lnSpc>
                <a:spcPts val="1700"/>
              </a:lnSpc>
              <a:spcAft>
                <a:spcPts val="600"/>
              </a:spcAft>
              <a:buClr>
                <a:srgbClr val="F0AB00"/>
              </a:buClr>
              <a:buSzPct val="90000"/>
              <a:defRPr/>
            </a:pPr>
            <a:r>
              <a:rPr lang="en-US" sz="1300" dirty="0">
                <a:solidFill>
                  <a:srgbClr val="FFFFFF"/>
                </a:solidFill>
              </a:rPr>
              <a:t>When you click on Details you can review the following sections:</a:t>
            </a:r>
          </a:p>
          <a:p>
            <a:pPr marL="274320" indent="-274320" defTabSz="914400">
              <a:lnSpc>
                <a:spcPts val="1700"/>
              </a:lnSpc>
              <a:spcAft>
                <a:spcPts val="600"/>
              </a:spcAft>
              <a:buClr>
                <a:srgbClr val="F0AB00"/>
              </a:buClr>
              <a:buSzPct val="100000"/>
              <a:buFont typeface="+mj-lt"/>
              <a:buAutoNum type="arabicPeriod"/>
              <a:defRPr/>
            </a:pPr>
            <a:r>
              <a:rPr lang="en-US" sz="1300" dirty="0">
                <a:solidFill>
                  <a:srgbClr val="000000"/>
                </a:solidFill>
              </a:rPr>
              <a:t>Detail of item status </a:t>
            </a:r>
            <a:r>
              <a:rPr lang="en-US" sz="1300" kern="0" dirty="0">
                <a:solidFill>
                  <a:srgbClr val="000000"/>
                </a:solidFill>
                <a:ea typeface="Arial Unicode MS"/>
                <a:cs typeface="Arial Unicode MS"/>
              </a:rPr>
              <a:t>(previously confirmed or previously shipped items)</a:t>
            </a:r>
          </a:p>
          <a:p>
            <a:pPr marL="274320" indent="-274320" defTabSz="914400">
              <a:lnSpc>
                <a:spcPts val="1700"/>
              </a:lnSpc>
              <a:spcAft>
                <a:spcPts val="600"/>
              </a:spcAft>
              <a:buClr>
                <a:srgbClr val="F0AB00"/>
              </a:buClr>
              <a:buSzPct val="100000"/>
              <a:buFont typeface="+mj-lt"/>
              <a:buAutoNum type="arabicPeriod"/>
              <a:defRPr/>
            </a:pPr>
            <a:r>
              <a:rPr lang="en-US" sz="1300" b="1" kern="0" dirty="0">
                <a:solidFill>
                  <a:srgbClr val="000000"/>
                </a:solidFill>
                <a:ea typeface="Arial Unicode MS"/>
                <a:cs typeface="Arial Unicode MS"/>
              </a:rPr>
              <a:t>Important! Control </a:t>
            </a:r>
            <a:r>
              <a:rPr lang="pl-PL" sz="1300" b="1" kern="0" dirty="0">
                <a:solidFill>
                  <a:srgbClr val="000000"/>
                </a:solidFill>
                <a:ea typeface="Arial Unicode MS"/>
                <a:cs typeface="Arial Unicode MS"/>
              </a:rPr>
              <a:t>K</a:t>
            </a:r>
            <a:r>
              <a:rPr lang="en-US" sz="1300" b="1" kern="0" dirty="0" err="1">
                <a:solidFill>
                  <a:srgbClr val="000000"/>
                </a:solidFill>
                <a:ea typeface="Arial Unicode MS"/>
                <a:cs typeface="Arial Unicode MS"/>
              </a:rPr>
              <a:t>eys</a:t>
            </a:r>
            <a:r>
              <a:rPr lang="en-US" sz="1300" b="1" kern="0" dirty="0">
                <a:solidFill>
                  <a:srgbClr val="000000"/>
                </a:solidFill>
                <a:ea typeface="Arial Unicode MS"/>
                <a:cs typeface="Arial Unicode MS"/>
              </a:rPr>
              <a:t> </a:t>
            </a:r>
            <a:r>
              <a:rPr lang="en-US" sz="1300" kern="0" dirty="0">
                <a:solidFill>
                  <a:srgbClr val="000000"/>
                </a:solidFill>
                <a:ea typeface="Arial Unicode MS"/>
                <a:cs typeface="Arial Unicode MS"/>
              </a:rPr>
              <a:t>show the actions that are allowed on this line item. The purchase order indicates what is expected from supplier</a:t>
            </a:r>
            <a:r>
              <a:rPr lang="pl-PL" sz="1300" kern="0" dirty="0">
                <a:solidFill>
                  <a:srgbClr val="000000"/>
                </a:solidFill>
                <a:ea typeface="Arial Unicode MS"/>
                <a:cs typeface="Arial Unicode MS"/>
              </a:rPr>
              <a:t>.</a:t>
            </a:r>
            <a:r>
              <a:rPr lang="en-US" sz="1300" kern="0" dirty="0">
                <a:solidFill>
                  <a:srgbClr val="000000"/>
                </a:solidFill>
                <a:ea typeface="Arial Unicode MS"/>
                <a:cs typeface="Arial Unicode MS"/>
              </a:rPr>
              <a:t> Click </a:t>
            </a:r>
            <a:r>
              <a:rPr lang="en-US" sz="1300" kern="0" dirty="0">
                <a:solidFill>
                  <a:srgbClr val="000000"/>
                </a:solidFill>
                <a:ea typeface="Arial Unicode MS"/>
                <a:cs typeface="Arial Unicode MS"/>
                <a:hlinkClick r:id="rId4" action="ppaction://hlinksldjump"/>
              </a:rPr>
              <a:t>here</a:t>
            </a:r>
            <a:r>
              <a:rPr lang="en-US" sz="1300" kern="0" dirty="0">
                <a:solidFill>
                  <a:srgbClr val="000000"/>
                </a:solidFill>
                <a:ea typeface="Arial Unicode MS"/>
                <a:cs typeface="Arial Unicode MS"/>
              </a:rPr>
              <a:t> for Control Keys statuses.</a:t>
            </a:r>
            <a:endParaRPr lang="en-US" sz="1300" b="1" kern="0" dirty="0">
              <a:solidFill>
                <a:srgbClr val="000000"/>
              </a:solidFill>
              <a:ea typeface="Arial Unicode MS"/>
              <a:cs typeface="Arial Unicode MS"/>
            </a:endParaRPr>
          </a:p>
          <a:p>
            <a:pPr marL="274320" indent="-274320">
              <a:lnSpc>
                <a:spcPts val="1700"/>
              </a:lnSpc>
              <a:spcAft>
                <a:spcPts val="600"/>
              </a:spcAft>
              <a:buClr>
                <a:srgbClr val="F0AB00"/>
              </a:buClr>
              <a:buSzPct val="100000"/>
              <a:buFont typeface="+mj-lt"/>
              <a:buAutoNum type="arabicPeriod"/>
              <a:defRPr/>
            </a:pPr>
            <a:r>
              <a:rPr lang="en-US" sz="1300" kern="0" dirty="0">
                <a:solidFill>
                  <a:srgbClr val="000000"/>
                </a:solidFill>
                <a:ea typeface="Arial Unicode MS"/>
                <a:cs typeface="Arial Unicode MS"/>
              </a:rPr>
              <a:t>Below Control keys –  there might be customer </a:t>
            </a:r>
            <a:r>
              <a:rPr lang="en-US" sz="1300" b="1" kern="0" dirty="0">
                <a:solidFill>
                  <a:srgbClr val="000000"/>
                </a:solidFill>
                <a:ea typeface="Arial Unicode MS"/>
                <a:cs typeface="Arial Unicode MS"/>
              </a:rPr>
              <a:t>comments</a:t>
            </a:r>
            <a:r>
              <a:rPr lang="en-US" sz="1300" kern="0" dirty="0">
                <a:solidFill>
                  <a:srgbClr val="000000"/>
                </a:solidFill>
                <a:ea typeface="Arial Unicode MS"/>
                <a:cs typeface="Arial Unicode MS"/>
              </a:rPr>
              <a:t> available</a:t>
            </a:r>
          </a:p>
          <a:p>
            <a:pPr marL="274320" indent="-274320" defTabSz="914400">
              <a:lnSpc>
                <a:spcPts val="1700"/>
              </a:lnSpc>
              <a:spcAft>
                <a:spcPts val="600"/>
              </a:spcAft>
              <a:buClr>
                <a:srgbClr val="F0AB00"/>
              </a:buClr>
              <a:buSzPct val="100000"/>
              <a:buFont typeface="+mj-lt"/>
              <a:buAutoNum type="arabicPeriod"/>
              <a:defRPr/>
            </a:pPr>
            <a:r>
              <a:rPr lang="en-US" sz="1300" b="1" kern="0" dirty="0">
                <a:solidFill>
                  <a:srgbClr val="000000"/>
                </a:solidFill>
                <a:ea typeface="Arial Unicode MS"/>
                <a:cs typeface="Arial Unicode MS"/>
              </a:rPr>
              <a:t>Ship to </a:t>
            </a:r>
            <a:r>
              <a:rPr lang="en-US" sz="1300" kern="0" dirty="0">
                <a:solidFill>
                  <a:srgbClr val="000000"/>
                </a:solidFill>
                <a:ea typeface="Arial Unicode MS"/>
                <a:cs typeface="Arial Unicode MS"/>
              </a:rPr>
              <a:t>information, if available on line-level.</a:t>
            </a:r>
          </a:p>
          <a:p>
            <a:pPr marL="274320" indent="-274320">
              <a:lnSpc>
                <a:spcPts val="1700"/>
              </a:lnSpc>
              <a:spcAft>
                <a:spcPts val="600"/>
              </a:spcAft>
              <a:buClr>
                <a:srgbClr val="F0AB00"/>
              </a:buClr>
              <a:buSzPct val="100000"/>
              <a:buFont typeface="+mj-lt"/>
              <a:buAutoNum type="arabicPeriod"/>
              <a:defRPr/>
            </a:pPr>
            <a:r>
              <a:rPr lang="en-US" sz="1300" kern="0" dirty="0">
                <a:solidFill>
                  <a:srgbClr val="000000"/>
                </a:solidFill>
                <a:ea typeface="Arial Unicode MS"/>
                <a:cs typeface="Arial Unicode MS"/>
              </a:rPr>
              <a:t>Accounting data  -</a:t>
            </a:r>
            <a:r>
              <a:rPr lang="pl-PL" sz="1300" kern="0" dirty="0">
                <a:solidFill>
                  <a:srgbClr val="000000"/>
                </a:solidFill>
                <a:ea typeface="Arial Unicode MS"/>
                <a:cs typeface="Arial Unicode MS"/>
              </a:rPr>
              <a:t> may be displayed</a:t>
            </a:r>
            <a:r>
              <a:rPr lang="en-US" sz="1300" kern="0" dirty="0">
                <a:solidFill>
                  <a:srgbClr val="000000"/>
                </a:solidFill>
                <a:ea typeface="Arial Unicode MS"/>
                <a:cs typeface="Arial Unicode MS"/>
              </a:rPr>
              <a:t> for internal ABB processes</a:t>
            </a:r>
          </a:p>
          <a:p>
            <a:pPr marL="274320" indent="-274320">
              <a:lnSpc>
                <a:spcPts val="1700"/>
              </a:lnSpc>
              <a:spcAft>
                <a:spcPts val="600"/>
              </a:spcAft>
              <a:buClr>
                <a:srgbClr val="F0AB00"/>
              </a:buClr>
              <a:buSzPct val="100000"/>
              <a:buFont typeface="+mj-lt"/>
              <a:buAutoNum type="arabicPeriod"/>
              <a:defRPr/>
            </a:pPr>
            <a:r>
              <a:rPr lang="en-US" sz="1300" b="1" kern="0" dirty="0">
                <a:solidFill>
                  <a:srgbClr val="FF0000"/>
                </a:solidFill>
                <a:ea typeface="Arial Unicode MS"/>
                <a:cs typeface="Arial Unicode MS"/>
              </a:rPr>
              <a:t>Additional sources</a:t>
            </a:r>
            <a:r>
              <a:rPr lang="en-US" sz="1300" kern="0" dirty="0">
                <a:solidFill>
                  <a:srgbClr val="FF0000"/>
                </a:solidFill>
                <a:ea typeface="Arial Unicode MS"/>
                <a:cs typeface="Arial Unicode MS"/>
              </a:rPr>
              <a:t>: access to documents hosted by ABB.</a:t>
            </a:r>
            <a:r>
              <a:rPr lang="pl-PL" sz="1300" kern="0" dirty="0">
                <a:solidFill>
                  <a:srgbClr val="FF0000"/>
                </a:solidFill>
                <a:ea typeface="Arial Unicode MS"/>
                <a:cs typeface="Arial Unicode MS"/>
              </a:rPr>
              <a:t> </a:t>
            </a:r>
            <a:r>
              <a:rPr lang="en-US" sz="1300" kern="0" dirty="0">
                <a:solidFill>
                  <a:srgbClr val="FF0000"/>
                </a:solidFill>
                <a:ea typeface="Arial Unicode MS"/>
                <a:cs typeface="Arial Unicode MS"/>
              </a:rPr>
              <a:t>(See</a:t>
            </a:r>
            <a:r>
              <a:rPr lang="pl-PL" sz="1300" kern="0" dirty="0">
                <a:solidFill>
                  <a:srgbClr val="FF0000"/>
                </a:solidFill>
                <a:ea typeface="Arial Unicode MS"/>
                <a:cs typeface="Arial Unicode MS"/>
              </a:rPr>
              <a:t> the</a:t>
            </a:r>
            <a:r>
              <a:rPr lang="en-US" sz="1300" kern="0" dirty="0">
                <a:solidFill>
                  <a:srgbClr val="FF0000"/>
                </a:solidFill>
                <a:ea typeface="Arial Unicode MS"/>
                <a:cs typeface="Arial Unicode MS"/>
              </a:rPr>
              <a:t> next slide for details)</a:t>
            </a:r>
            <a:endParaRPr lang="pl-PL" sz="1300" kern="0" dirty="0">
              <a:solidFill>
                <a:srgbClr val="FF0000"/>
              </a:solidFill>
              <a:ea typeface="Arial Unicode MS"/>
              <a:cs typeface="Arial Unicode MS"/>
            </a:endParaRPr>
          </a:p>
          <a:p>
            <a:pPr marL="274320" indent="-274320">
              <a:lnSpc>
                <a:spcPts val="1700"/>
              </a:lnSpc>
              <a:spcAft>
                <a:spcPts val="600"/>
              </a:spcAft>
              <a:buClr>
                <a:srgbClr val="F0AB00"/>
              </a:buClr>
              <a:buSzPct val="100000"/>
              <a:buFont typeface="+mj-lt"/>
              <a:buAutoNum type="arabicPeriod"/>
              <a:defRPr/>
            </a:pPr>
            <a:r>
              <a:rPr lang="en-US" sz="1300" kern="0" dirty="0">
                <a:solidFill>
                  <a:srgbClr val="000000"/>
                </a:solidFill>
                <a:ea typeface="Arial Unicode MS"/>
                <a:cs typeface="Arial Unicode MS"/>
              </a:rPr>
              <a:t>Schedule line details: the quantities planned for specified delivery dates</a:t>
            </a:r>
          </a:p>
          <a:p>
            <a:pPr marL="342900" indent="-342900" defTabSz="914400">
              <a:lnSpc>
                <a:spcPts val="1700"/>
              </a:lnSpc>
              <a:spcAft>
                <a:spcPts val="600"/>
              </a:spcAft>
              <a:buClr>
                <a:srgbClr val="F0AB00"/>
              </a:buClr>
              <a:buSzPct val="90000"/>
              <a:buFont typeface="+mj-lt"/>
              <a:buAutoNum type="arabicPeriod"/>
              <a:defRPr/>
            </a:pPr>
            <a:endParaRPr lang="en-US" sz="1300" kern="0" dirty="0">
              <a:solidFill>
                <a:srgbClr val="000000"/>
              </a:solidFill>
              <a:ea typeface="Arial Unicode MS" pitchFamily="34" charset="-128"/>
              <a:cs typeface="Arial Unicode MS" pitchFamily="34" charset="-128"/>
            </a:endParaRPr>
          </a:p>
          <a:p>
            <a:pPr marL="342900" indent="-342900" defTabSz="914400">
              <a:lnSpc>
                <a:spcPts val="1700"/>
              </a:lnSpc>
              <a:spcAft>
                <a:spcPts val="600"/>
              </a:spcAft>
              <a:buClr>
                <a:srgbClr val="F0AB00"/>
              </a:buClr>
              <a:buSzPct val="90000"/>
              <a:buFont typeface="+mj-lt"/>
              <a:buAutoNum type="arabicPeriod"/>
              <a:defRPr/>
            </a:pPr>
            <a:endParaRPr lang="en-US" sz="1300" kern="0" dirty="0">
              <a:solidFill>
                <a:srgbClr val="000000"/>
              </a:solidFill>
              <a:ea typeface="Arial Unicode MS" pitchFamily="34" charset="-128"/>
              <a:cs typeface="Arial Unicode MS" pitchFamily="34" charset="-128"/>
            </a:endParaRPr>
          </a:p>
          <a:p>
            <a:pPr defTabSz="914400">
              <a:lnSpc>
                <a:spcPts val="1700"/>
              </a:lnSpc>
              <a:spcAft>
                <a:spcPts val="600"/>
              </a:spcAft>
              <a:buClr>
                <a:srgbClr val="F0AB00"/>
              </a:buClr>
              <a:buSzPct val="90000"/>
              <a:defRPr/>
            </a:pPr>
            <a:endParaRPr lang="en-US" sz="1300" dirty="0">
              <a:solidFill>
                <a:srgbClr val="FFFFFF"/>
              </a:solidFill>
            </a:endParaRPr>
          </a:p>
        </p:txBody>
      </p:sp>
      <p:sp>
        <p:nvSpPr>
          <p:cNvPr id="21" name="Oval 20">
            <a:extLst>
              <a:ext uri="{FF2B5EF4-FFF2-40B4-BE49-F238E27FC236}">
                <a16:creationId xmlns:a16="http://schemas.microsoft.com/office/drawing/2014/main" id="{96D50BFD-5318-493B-ABEB-E76468F333B5}"/>
              </a:ext>
            </a:extLst>
          </p:cNvPr>
          <p:cNvSpPr/>
          <p:nvPr/>
        </p:nvSpPr>
        <p:spPr bwMode="gray">
          <a:xfrm>
            <a:off x="5936646" y="1132001"/>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1</a:t>
            </a:r>
          </a:p>
        </p:txBody>
      </p:sp>
      <p:sp>
        <p:nvSpPr>
          <p:cNvPr id="22" name="Oval 21">
            <a:extLst>
              <a:ext uri="{FF2B5EF4-FFF2-40B4-BE49-F238E27FC236}">
                <a16:creationId xmlns:a16="http://schemas.microsoft.com/office/drawing/2014/main" id="{39AF7431-2A3B-4DC5-A0C9-786D88F37DE4}"/>
              </a:ext>
            </a:extLst>
          </p:cNvPr>
          <p:cNvSpPr/>
          <p:nvPr/>
        </p:nvSpPr>
        <p:spPr bwMode="gray">
          <a:xfrm>
            <a:off x="5904562" y="2008467"/>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2</a:t>
            </a:r>
          </a:p>
        </p:txBody>
      </p:sp>
      <p:sp>
        <p:nvSpPr>
          <p:cNvPr id="17" name="Oval 16">
            <a:extLst>
              <a:ext uri="{FF2B5EF4-FFF2-40B4-BE49-F238E27FC236}">
                <a16:creationId xmlns:a16="http://schemas.microsoft.com/office/drawing/2014/main" id="{CD27E7DD-DBD4-4129-BCFF-1C7F49140513}"/>
              </a:ext>
            </a:extLst>
          </p:cNvPr>
          <p:cNvSpPr/>
          <p:nvPr/>
        </p:nvSpPr>
        <p:spPr bwMode="gray">
          <a:xfrm>
            <a:off x="5872478" y="2806766"/>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3</a:t>
            </a:r>
          </a:p>
        </p:txBody>
      </p:sp>
      <p:sp>
        <p:nvSpPr>
          <p:cNvPr id="18" name="Oval 17">
            <a:extLst>
              <a:ext uri="{FF2B5EF4-FFF2-40B4-BE49-F238E27FC236}">
                <a16:creationId xmlns:a16="http://schemas.microsoft.com/office/drawing/2014/main" id="{D2DEA5DB-750B-4A63-A4B3-604BD6A81323}"/>
              </a:ext>
            </a:extLst>
          </p:cNvPr>
          <p:cNvSpPr/>
          <p:nvPr/>
        </p:nvSpPr>
        <p:spPr bwMode="gray">
          <a:xfrm>
            <a:off x="9214149" y="2799262"/>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4</a:t>
            </a:r>
          </a:p>
        </p:txBody>
      </p:sp>
      <p:sp>
        <p:nvSpPr>
          <p:cNvPr id="19" name="Oval 18">
            <a:extLst>
              <a:ext uri="{FF2B5EF4-FFF2-40B4-BE49-F238E27FC236}">
                <a16:creationId xmlns:a16="http://schemas.microsoft.com/office/drawing/2014/main" id="{8A75FF99-7024-4E8C-B344-CAF60D5C26EA}"/>
              </a:ext>
            </a:extLst>
          </p:cNvPr>
          <p:cNvSpPr/>
          <p:nvPr/>
        </p:nvSpPr>
        <p:spPr bwMode="gray">
          <a:xfrm>
            <a:off x="5874065" y="5574758"/>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5</a:t>
            </a:r>
          </a:p>
        </p:txBody>
      </p:sp>
      <p:sp>
        <p:nvSpPr>
          <p:cNvPr id="20" name="Oval 19">
            <a:extLst>
              <a:ext uri="{FF2B5EF4-FFF2-40B4-BE49-F238E27FC236}">
                <a16:creationId xmlns:a16="http://schemas.microsoft.com/office/drawing/2014/main" id="{5BE9B27F-86E6-4F7C-87B4-25C4DD8846B0}"/>
              </a:ext>
            </a:extLst>
          </p:cNvPr>
          <p:cNvSpPr/>
          <p:nvPr/>
        </p:nvSpPr>
        <p:spPr bwMode="gray">
          <a:xfrm>
            <a:off x="5874064" y="4537410"/>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7</a:t>
            </a:r>
          </a:p>
        </p:txBody>
      </p:sp>
      <p:sp>
        <p:nvSpPr>
          <p:cNvPr id="13" name="Rectangle 12">
            <a:extLst>
              <a:ext uri="{FF2B5EF4-FFF2-40B4-BE49-F238E27FC236}">
                <a16:creationId xmlns:a16="http://schemas.microsoft.com/office/drawing/2014/main" id="{114972DF-9DC7-4744-BCFD-D246D21EB681}"/>
              </a:ext>
            </a:extLst>
          </p:cNvPr>
          <p:cNvSpPr/>
          <p:nvPr/>
        </p:nvSpPr>
        <p:spPr bwMode="gray">
          <a:xfrm>
            <a:off x="6124829" y="1400019"/>
            <a:ext cx="1495171" cy="561743"/>
          </a:xfrm>
          <a:prstGeom prst="rect">
            <a:avLst/>
          </a:prstGeom>
          <a:noFill/>
          <a:ln w="25400" algn="ctr">
            <a:solidFill>
              <a:schemeClr val="accent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defRPr/>
            </a:pPr>
            <a:endParaRPr lang="en-US" sz="1800" kern="0" err="1">
              <a:solidFill>
                <a:srgbClr val="FFFFFF"/>
              </a:solidFill>
              <a:ea typeface="Arial Unicode MS" pitchFamily="34" charset="-128"/>
              <a:cs typeface="Arial Unicode MS" pitchFamily="34" charset="-128"/>
            </a:endParaRPr>
          </a:p>
        </p:txBody>
      </p:sp>
      <p:sp>
        <p:nvSpPr>
          <p:cNvPr id="6" name="TextBox 5">
            <a:extLst>
              <a:ext uri="{FF2B5EF4-FFF2-40B4-BE49-F238E27FC236}">
                <a16:creationId xmlns:a16="http://schemas.microsoft.com/office/drawing/2014/main" id="{2E53C119-C1D3-1012-4DD0-F31A745ECAE7}"/>
              </a:ext>
            </a:extLst>
          </p:cNvPr>
          <p:cNvSpPr txBox="1"/>
          <p:nvPr/>
        </p:nvSpPr>
        <p:spPr>
          <a:xfrm>
            <a:off x="6143672" y="2820051"/>
            <a:ext cx="3045706" cy="184666"/>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200" b="1" kern="0" dirty="0">
                <a:latin typeface="Calibri" panose="020F0502020204030204" pitchFamily="34" charset="0"/>
                <a:ea typeface="Calibri" panose="020F0502020204030204" pitchFamily="34" charset="0"/>
                <a:cs typeface="Calibri" panose="020F0502020204030204" pitchFamily="34" charset="0"/>
              </a:rPr>
              <a:t>Comments &amp; Line level delivery address section</a:t>
            </a:r>
          </a:p>
        </p:txBody>
      </p:sp>
    </p:spTree>
    <p:extLst>
      <p:ext uri="{BB962C8B-B14F-4D97-AF65-F5344CB8AC3E}">
        <p14:creationId xmlns:p14="http://schemas.microsoft.com/office/powerpoint/2010/main" val="16496422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D35075E7-D177-4B18-9FBF-930276419907}"/>
              </a:ext>
            </a:extLst>
          </p:cNvPr>
          <p:cNvPicPr/>
          <p:nvPr/>
        </p:nvPicPr>
        <p:blipFill rotWithShape="1">
          <a:blip r:embed="rId3"/>
          <a:srcRect b="32222"/>
          <a:stretch/>
        </p:blipFill>
        <p:spPr>
          <a:xfrm>
            <a:off x="5819819" y="4141711"/>
            <a:ext cx="4894534" cy="2484394"/>
          </a:xfrm>
          <a:prstGeom prst="rect">
            <a:avLst/>
          </a:prstGeom>
        </p:spPr>
      </p:pic>
      <p:pic>
        <p:nvPicPr>
          <p:cNvPr id="16" name="Picture 15">
            <a:extLst>
              <a:ext uri="{FF2B5EF4-FFF2-40B4-BE49-F238E27FC236}">
                <a16:creationId xmlns:a16="http://schemas.microsoft.com/office/drawing/2014/main" id="{54544091-6D11-4117-83B1-6330537FC1FD}"/>
              </a:ext>
            </a:extLst>
          </p:cNvPr>
          <p:cNvPicPr/>
          <p:nvPr/>
        </p:nvPicPr>
        <p:blipFill>
          <a:blip r:embed="rId4"/>
          <a:stretch>
            <a:fillRect/>
          </a:stretch>
        </p:blipFill>
        <p:spPr>
          <a:xfrm>
            <a:off x="5819819" y="1871707"/>
            <a:ext cx="5338718" cy="2214343"/>
          </a:xfrm>
          <a:prstGeom prst="rect">
            <a:avLst/>
          </a:prstGeom>
        </p:spPr>
      </p:pic>
      <p:pic>
        <p:nvPicPr>
          <p:cNvPr id="2" name="Picture 1">
            <a:extLst>
              <a:ext uri="{FF2B5EF4-FFF2-40B4-BE49-F238E27FC236}">
                <a16:creationId xmlns:a16="http://schemas.microsoft.com/office/drawing/2014/main" id="{99E8771D-A293-420D-BB5F-31226D4D8095}"/>
              </a:ext>
            </a:extLst>
          </p:cNvPr>
          <p:cNvPicPr>
            <a:picLocks noChangeAspect="1"/>
          </p:cNvPicPr>
          <p:nvPr/>
        </p:nvPicPr>
        <p:blipFill>
          <a:blip r:embed="rId5"/>
          <a:stretch>
            <a:fillRect/>
          </a:stretch>
        </p:blipFill>
        <p:spPr>
          <a:xfrm>
            <a:off x="8936074" y="357522"/>
            <a:ext cx="2819421" cy="962032"/>
          </a:xfrm>
          <a:prstGeom prst="rect">
            <a:avLst/>
          </a:prstGeom>
        </p:spPr>
      </p:pic>
      <p:pic>
        <p:nvPicPr>
          <p:cNvPr id="5" name="Picture 4">
            <a:extLst>
              <a:ext uri="{FF2B5EF4-FFF2-40B4-BE49-F238E27FC236}">
                <a16:creationId xmlns:a16="http://schemas.microsoft.com/office/drawing/2014/main" id="{82C06DCA-A478-47E4-9B61-E16877DAFB6A}"/>
              </a:ext>
            </a:extLst>
          </p:cNvPr>
          <p:cNvPicPr>
            <a:picLocks noChangeAspect="1"/>
          </p:cNvPicPr>
          <p:nvPr/>
        </p:nvPicPr>
        <p:blipFill>
          <a:blip r:embed="rId6"/>
          <a:stretch>
            <a:fillRect/>
          </a:stretch>
        </p:blipFill>
        <p:spPr>
          <a:xfrm>
            <a:off x="5349920" y="231895"/>
            <a:ext cx="3387778" cy="1478766"/>
          </a:xfrm>
          <a:prstGeom prst="rect">
            <a:avLst/>
          </a:prstGeom>
        </p:spPr>
      </p:pic>
      <p:sp>
        <p:nvSpPr>
          <p:cNvPr id="4" name="Title 4">
            <a:extLst>
              <a:ext uri="{FF2B5EF4-FFF2-40B4-BE49-F238E27FC236}">
                <a16:creationId xmlns:a16="http://schemas.microsoft.com/office/drawing/2014/main" id="{9BA0BF4A-3008-47FB-99AF-FA59E4EFA018}"/>
              </a:ext>
            </a:extLst>
          </p:cNvPr>
          <p:cNvSpPr txBox="1">
            <a:spLocks/>
          </p:cNvSpPr>
          <p:nvPr/>
        </p:nvSpPr>
        <p:spPr bwMode="black">
          <a:xfrm>
            <a:off x="505805" y="518567"/>
            <a:ext cx="11183564" cy="676980"/>
          </a:xfrm>
          <a:prstGeom prst="rect">
            <a:avLst/>
          </a:prstGeom>
        </p:spPr>
        <p:txBody>
          <a:bodyPr vert="horz" wrap="square" lIns="0" tIns="0" rIns="0" bIns="0" rtlCol="0" anchor="t" anchorCtr="0">
            <a:spAutoFit/>
          </a:bodyPr>
          <a:lstStyle>
            <a:lvl1pPr algn="l" defTabSz="1088231" rtl="0" eaLnBrk="1" latinLnBrk="0" hangingPunct="1">
              <a:spcBef>
                <a:spcPct val="0"/>
              </a:spcBef>
              <a:buNone/>
              <a:defRPr sz="2399" b="1" kern="1200" baseline="0">
                <a:solidFill>
                  <a:schemeClr val="tx1"/>
                </a:solidFill>
                <a:latin typeface="+mj-lt"/>
                <a:ea typeface="+mj-ea"/>
                <a:cs typeface="+mj-cs"/>
              </a:defRPr>
            </a:lvl1pPr>
          </a:lstStyle>
          <a:p>
            <a:pPr>
              <a:defRPr/>
            </a:pPr>
            <a:r>
              <a:rPr lang="en-US">
                <a:latin typeface="Arial"/>
              </a:rPr>
              <a:t>Purchase Order</a:t>
            </a:r>
            <a:br>
              <a:rPr lang="en-US">
                <a:solidFill>
                  <a:srgbClr val="FFFFFF"/>
                </a:solidFill>
                <a:latin typeface="Arial"/>
              </a:rPr>
            </a:br>
            <a:r>
              <a:rPr lang="en-US" sz="2000">
                <a:solidFill>
                  <a:srgbClr val="F0AB00"/>
                </a:solidFill>
                <a:latin typeface="Arial"/>
              </a:rPr>
              <a:t>View PO Details – Additional Sources</a:t>
            </a:r>
          </a:p>
        </p:txBody>
      </p:sp>
      <p:sp>
        <p:nvSpPr>
          <p:cNvPr id="15" name="Rectangle 14">
            <a:extLst>
              <a:ext uri="{FF2B5EF4-FFF2-40B4-BE49-F238E27FC236}">
                <a16:creationId xmlns:a16="http://schemas.microsoft.com/office/drawing/2014/main" id="{50785F49-2828-4243-9CD0-FB2783CA90BD}"/>
              </a:ext>
            </a:extLst>
          </p:cNvPr>
          <p:cNvSpPr/>
          <p:nvPr/>
        </p:nvSpPr>
        <p:spPr>
          <a:xfrm>
            <a:off x="505805" y="1441274"/>
            <a:ext cx="5171368" cy="3884525"/>
          </a:xfrm>
          <a:prstGeom prst="rect">
            <a:avLst/>
          </a:prstGeom>
        </p:spPr>
        <p:txBody>
          <a:bodyPr wrap="square" lIns="91440" tIns="45720" rIns="91440" bIns="45720" anchor="t">
            <a:spAutoFit/>
          </a:bodyPr>
          <a:lstStyle/>
          <a:p>
            <a:pPr defTabSz="914400">
              <a:lnSpc>
                <a:spcPts val="1700"/>
              </a:lnSpc>
              <a:spcAft>
                <a:spcPts val="600"/>
              </a:spcAft>
              <a:buClr>
                <a:srgbClr val="F0AB00"/>
              </a:buClr>
              <a:buSzPct val="100000"/>
              <a:defRPr/>
            </a:pPr>
            <a:r>
              <a:rPr lang="en-US" sz="1300" kern="0" dirty="0">
                <a:solidFill>
                  <a:srgbClr val="000000"/>
                </a:solidFill>
                <a:ea typeface="Arial Unicode MS"/>
                <a:cs typeface="Arial Unicode MS"/>
              </a:rPr>
              <a:t>In order to access the linked documents</a:t>
            </a:r>
          </a:p>
          <a:p>
            <a:pPr defTabSz="914400">
              <a:lnSpc>
                <a:spcPts val="1700"/>
              </a:lnSpc>
              <a:spcAft>
                <a:spcPts val="600"/>
              </a:spcAft>
              <a:buClr>
                <a:srgbClr val="F0AB00"/>
              </a:buClr>
              <a:buSzPct val="100000"/>
              <a:defRPr/>
            </a:pPr>
            <a:endParaRPr lang="en-US" sz="1300" kern="0">
              <a:solidFill>
                <a:srgbClr val="000000"/>
              </a:solidFill>
              <a:ea typeface="Arial Unicode MS"/>
              <a:cs typeface="Arial Unicode MS"/>
            </a:endParaRPr>
          </a:p>
          <a:p>
            <a:pPr marL="274320" indent="-274320" defTabSz="914400">
              <a:lnSpc>
                <a:spcPts val="1700"/>
              </a:lnSpc>
              <a:spcAft>
                <a:spcPts val="600"/>
              </a:spcAft>
              <a:buClr>
                <a:srgbClr val="F0AB00"/>
              </a:buClr>
              <a:buSzPct val="100000"/>
              <a:buFont typeface="+mj-lt"/>
              <a:buAutoNum type="arabicPeriod"/>
              <a:defRPr/>
            </a:pPr>
            <a:r>
              <a:rPr lang="en-US" sz="1300" kern="0" dirty="0">
                <a:solidFill>
                  <a:srgbClr val="000000"/>
                </a:solidFill>
                <a:ea typeface="Arial Unicode MS"/>
              </a:rPr>
              <a:t>Click on the hyperlink (either header and/or item level)</a:t>
            </a:r>
            <a:endParaRPr lang="en-US" sz="1300" kern="0" dirty="0">
              <a:solidFill>
                <a:srgbClr val="000000"/>
              </a:solidFill>
              <a:ea typeface="Arial Unicode MS"/>
              <a:cs typeface="Arial"/>
            </a:endParaRPr>
          </a:p>
          <a:p>
            <a:pPr marL="274320" indent="-274320">
              <a:lnSpc>
                <a:spcPts val="1700"/>
              </a:lnSpc>
              <a:spcAft>
                <a:spcPts val="600"/>
              </a:spcAft>
              <a:buClr>
                <a:srgbClr val="F0AB00"/>
              </a:buClr>
              <a:buSzPct val="100000"/>
              <a:buFont typeface="+mj-lt"/>
              <a:buAutoNum type="arabicPeriod"/>
              <a:defRPr/>
            </a:pPr>
            <a:r>
              <a:rPr lang="en-US" sz="1300" b="1" kern="0" dirty="0">
                <a:solidFill>
                  <a:srgbClr val="000000"/>
                </a:solidFill>
                <a:ea typeface="Arial Unicode MS"/>
                <a:cs typeface="Arial Unicode MS"/>
              </a:rPr>
              <a:t>Confirm and Proceed</a:t>
            </a:r>
            <a:r>
              <a:rPr lang="en-US" sz="1300" kern="0" dirty="0">
                <a:solidFill>
                  <a:srgbClr val="000000"/>
                </a:solidFill>
                <a:ea typeface="Arial Unicode MS"/>
                <a:cs typeface="Arial Unicode MS"/>
              </a:rPr>
              <a:t> in the popup window</a:t>
            </a:r>
          </a:p>
          <a:p>
            <a:pPr marL="274320" indent="-274320">
              <a:lnSpc>
                <a:spcPts val="1700"/>
              </a:lnSpc>
              <a:spcAft>
                <a:spcPts val="600"/>
              </a:spcAft>
              <a:buClr>
                <a:srgbClr val="F0AB00"/>
              </a:buClr>
              <a:buSzPct val="100000"/>
              <a:buFont typeface="+mj-lt"/>
              <a:buAutoNum type="arabicPeriod"/>
              <a:defRPr/>
            </a:pPr>
            <a:r>
              <a:rPr lang="pl-PL" sz="1300" kern="0" dirty="0" err="1">
                <a:solidFill>
                  <a:srgbClr val="000000"/>
                </a:solidFill>
                <a:ea typeface="Arial Unicode MS"/>
                <a:cs typeface="Arial Unicode MS"/>
              </a:rPr>
              <a:t>Linked</a:t>
            </a:r>
            <a:r>
              <a:rPr lang="pl-PL" sz="1300" kern="0" dirty="0">
                <a:solidFill>
                  <a:srgbClr val="000000"/>
                </a:solidFill>
                <a:ea typeface="Arial Unicode MS"/>
                <a:cs typeface="Arial Unicode MS"/>
              </a:rPr>
              <a:t> </a:t>
            </a:r>
            <a:r>
              <a:rPr lang="pl-PL" sz="1300" kern="0" dirty="0" err="1">
                <a:solidFill>
                  <a:srgbClr val="000000"/>
                </a:solidFill>
                <a:ea typeface="Arial Unicode MS"/>
                <a:cs typeface="Arial Unicode MS"/>
              </a:rPr>
              <a:t>item</a:t>
            </a:r>
            <a:r>
              <a:rPr lang="pl-PL" sz="1300" kern="0" dirty="0">
                <a:solidFill>
                  <a:srgbClr val="000000"/>
                </a:solidFill>
                <a:ea typeface="Arial Unicode MS"/>
                <a:cs typeface="Arial Unicode MS"/>
              </a:rPr>
              <a:t> </a:t>
            </a:r>
            <a:r>
              <a:rPr lang="pl-PL" sz="1300" kern="0" dirty="0" err="1">
                <a:solidFill>
                  <a:srgbClr val="000000"/>
                </a:solidFill>
                <a:ea typeface="Arial Unicode MS"/>
                <a:cs typeface="Arial Unicode MS"/>
              </a:rPr>
              <a:t>documents</a:t>
            </a:r>
            <a:r>
              <a:rPr lang="pl-PL" sz="1300" kern="0" dirty="0">
                <a:solidFill>
                  <a:srgbClr val="000000"/>
                </a:solidFill>
                <a:ea typeface="Arial Unicode MS"/>
                <a:cs typeface="Arial Unicode MS"/>
              </a:rPr>
              <a:t> - </a:t>
            </a:r>
            <a:r>
              <a:rPr lang="pl-PL" sz="1300" kern="0" dirty="0" err="1">
                <a:solidFill>
                  <a:srgbClr val="000000"/>
                </a:solidFill>
                <a:ea typeface="Arial Unicode MS"/>
                <a:cs typeface="Arial Unicode MS"/>
              </a:rPr>
              <a:t>links</a:t>
            </a:r>
            <a:r>
              <a:rPr lang="pl-PL" sz="1300" kern="0" dirty="0">
                <a:solidFill>
                  <a:srgbClr val="000000"/>
                </a:solidFill>
                <a:ea typeface="Arial Unicode MS"/>
                <a:cs typeface="Arial Unicode MS"/>
              </a:rPr>
              <a:t> to</a:t>
            </a:r>
            <a:r>
              <a:rPr lang="en-US" sz="1300" kern="0" dirty="0">
                <a:solidFill>
                  <a:srgbClr val="000000"/>
                </a:solidFill>
                <a:ea typeface="Arial Unicode MS"/>
                <a:cs typeface="Arial Unicode MS"/>
              </a:rPr>
              <a:t> the item level folder with the documents</a:t>
            </a:r>
            <a:endParaRPr lang="pl-PL" sz="1300" kern="0" dirty="0">
              <a:solidFill>
                <a:srgbClr val="000000"/>
              </a:solidFill>
              <a:ea typeface="Arial Unicode MS"/>
              <a:cs typeface="Arial Unicode MS"/>
            </a:endParaRPr>
          </a:p>
          <a:p>
            <a:pPr marL="274320" indent="-274320">
              <a:lnSpc>
                <a:spcPts val="1700"/>
              </a:lnSpc>
              <a:spcAft>
                <a:spcPts val="600"/>
              </a:spcAft>
              <a:buClr>
                <a:srgbClr val="F0AB00"/>
              </a:buClr>
              <a:buSzPct val="100000"/>
              <a:buFont typeface="+mj-lt"/>
              <a:buAutoNum type="arabicPeriod"/>
              <a:defRPr/>
            </a:pPr>
            <a:r>
              <a:rPr lang="pl-PL" sz="1300" kern="0" dirty="0" err="1">
                <a:solidFill>
                  <a:srgbClr val="000000"/>
                </a:solidFill>
                <a:ea typeface="Arial Unicode MS"/>
                <a:cs typeface="Arial Unicode MS"/>
              </a:rPr>
              <a:t>Linked</a:t>
            </a:r>
            <a:r>
              <a:rPr lang="pl-PL" sz="1300" kern="0" dirty="0">
                <a:solidFill>
                  <a:srgbClr val="000000"/>
                </a:solidFill>
                <a:ea typeface="Arial Unicode MS"/>
                <a:cs typeface="Arial Unicode MS"/>
              </a:rPr>
              <a:t> </a:t>
            </a:r>
            <a:r>
              <a:rPr lang="pl-PL" sz="1300" kern="0" dirty="0" err="1">
                <a:solidFill>
                  <a:srgbClr val="000000"/>
                </a:solidFill>
                <a:ea typeface="Arial Unicode MS"/>
                <a:cs typeface="Arial Unicode MS"/>
              </a:rPr>
              <a:t>header</a:t>
            </a:r>
            <a:r>
              <a:rPr lang="pl-PL" sz="1300" kern="0" dirty="0">
                <a:solidFill>
                  <a:srgbClr val="000000"/>
                </a:solidFill>
                <a:ea typeface="Arial Unicode MS"/>
                <a:cs typeface="Arial Unicode MS"/>
              </a:rPr>
              <a:t> </a:t>
            </a:r>
            <a:r>
              <a:rPr lang="pl-PL" sz="1300" kern="0" dirty="0" err="1">
                <a:solidFill>
                  <a:srgbClr val="000000"/>
                </a:solidFill>
                <a:ea typeface="Arial Unicode MS"/>
                <a:cs typeface="Arial Unicode MS"/>
              </a:rPr>
              <a:t>documents</a:t>
            </a:r>
            <a:r>
              <a:rPr lang="pl-PL" sz="1300" kern="0" dirty="0">
                <a:solidFill>
                  <a:srgbClr val="000000"/>
                </a:solidFill>
                <a:ea typeface="Arial Unicode MS"/>
                <a:cs typeface="Arial Unicode MS"/>
              </a:rPr>
              <a:t> – </a:t>
            </a:r>
            <a:r>
              <a:rPr lang="pl-PL" sz="1300" kern="0" dirty="0" err="1">
                <a:solidFill>
                  <a:srgbClr val="000000"/>
                </a:solidFill>
                <a:ea typeface="Arial Unicode MS"/>
                <a:cs typeface="Arial Unicode MS"/>
              </a:rPr>
              <a:t>links</a:t>
            </a:r>
            <a:r>
              <a:rPr lang="pl-PL" sz="1300" kern="0" dirty="0">
                <a:solidFill>
                  <a:srgbClr val="000000"/>
                </a:solidFill>
                <a:ea typeface="Arial Unicode MS"/>
                <a:cs typeface="Arial Unicode MS"/>
              </a:rPr>
              <a:t> to </a:t>
            </a:r>
            <a:r>
              <a:rPr lang="en-US" sz="1300" kern="0" dirty="0">
                <a:solidFill>
                  <a:srgbClr val="000000"/>
                </a:solidFill>
                <a:ea typeface="Arial Unicode MS"/>
                <a:cs typeface="Arial Unicode MS"/>
              </a:rPr>
              <a:t>header level folder, where you see all item level folders for the same order and can navigate to each of the item level folders separately</a:t>
            </a:r>
          </a:p>
          <a:p>
            <a:pPr marL="274320" indent="-274320">
              <a:lnSpc>
                <a:spcPts val="1700"/>
              </a:lnSpc>
              <a:spcAft>
                <a:spcPts val="600"/>
              </a:spcAft>
              <a:buClr>
                <a:srgbClr val="F0AB00"/>
              </a:buClr>
              <a:buSzPct val="100000"/>
              <a:buAutoNum type="arabicPeriod"/>
              <a:defRPr/>
            </a:pPr>
            <a:r>
              <a:rPr lang="en-US" sz="1300" kern="0" dirty="0">
                <a:solidFill>
                  <a:srgbClr val="000000"/>
                </a:solidFill>
                <a:ea typeface="Arial Unicode MS"/>
                <a:cs typeface="Arial Unicode MS"/>
              </a:rPr>
              <a:t>If you have not yet received access to </a:t>
            </a:r>
            <a:r>
              <a:rPr lang="en-US" sz="1300" b="1" kern="0" dirty="0">
                <a:solidFill>
                  <a:srgbClr val="000000"/>
                </a:solidFill>
                <a:ea typeface="Arial Unicode MS"/>
                <a:cs typeface="Arial Unicode MS"/>
              </a:rPr>
              <a:t>the additional sources </a:t>
            </a:r>
            <a:r>
              <a:rPr lang="en-US" sz="1300" kern="0" dirty="0">
                <a:solidFill>
                  <a:srgbClr val="000000"/>
                </a:solidFill>
                <a:ea typeface="Arial Unicode MS"/>
                <a:cs typeface="Arial Unicode MS"/>
              </a:rPr>
              <a:t>repository, please check with your side account manager to organize the access. See the </a:t>
            </a:r>
            <a:r>
              <a:rPr lang="en-US" sz="1300" b="1" kern="0" dirty="0">
                <a:solidFill>
                  <a:srgbClr val="000000"/>
                </a:solidFill>
                <a:ea typeface="Arial Unicode MS"/>
                <a:cs typeface="Arial Unicode MS"/>
              </a:rPr>
              <a:t>instructions to request access to "Additional sources repository</a:t>
            </a:r>
            <a:r>
              <a:rPr lang="en-US" sz="1300" kern="0" dirty="0">
                <a:solidFill>
                  <a:srgbClr val="000000"/>
                </a:solidFill>
                <a:ea typeface="Arial Unicode MS"/>
                <a:cs typeface="Arial Unicode MS"/>
              </a:rPr>
              <a:t>" in </a:t>
            </a:r>
            <a:r>
              <a:rPr lang="en-US" sz="1300" b="1" kern="0" dirty="0">
                <a:solidFill>
                  <a:srgbClr val="000000"/>
                </a:solidFill>
                <a:ea typeface="Arial Unicode MS"/>
                <a:cs typeface="Arial Unicode MS"/>
              </a:rPr>
              <a:t>supplier information portal</a:t>
            </a:r>
            <a:r>
              <a:rPr lang="en-US" sz="1300" kern="0" dirty="0">
                <a:solidFill>
                  <a:srgbClr val="000000"/>
                </a:solidFill>
                <a:ea typeface="Arial Unicode MS"/>
                <a:cs typeface="Arial Unicode MS"/>
              </a:rPr>
              <a:t>: </a:t>
            </a:r>
            <a:r>
              <a:rPr lang="en-US" sz="1300" kern="0" dirty="0">
                <a:ea typeface="Arial Unicode MS"/>
                <a:cs typeface="+mn-lt"/>
                <a:hlinkClick r:id="rId7">
                  <a:extLst>
                    <a:ext uri="{A12FA001-AC4F-418D-AE19-62706E023703}">
                      <ahyp:hlinkClr xmlns:ahyp="http://schemas.microsoft.com/office/drawing/2018/hyperlinkcolor" val="tx"/>
                    </a:ext>
                  </a:extLst>
                </a:hlinkClick>
              </a:rPr>
              <a:t>https</a:t>
            </a:r>
            <a:r>
              <a:rPr lang="en-US" sz="1300" kern="0" dirty="0">
                <a:ea typeface="+mn-lt"/>
                <a:cs typeface="+mn-lt"/>
                <a:hlinkClick r:id="rId7">
                  <a:extLst>
                    <a:ext uri="{A12FA001-AC4F-418D-AE19-62706E023703}">
                      <ahyp:hlinkClr xmlns:ahyp="http://schemas.microsoft.com/office/drawing/2018/hyperlinkcolor" val="tx"/>
                    </a:ext>
                  </a:extLst>
                </a:hlinkClick>
              </a:rPr>
              <a:t>://support.ariba.com/item/view/192848</a:t>
            </a:r>
          </a:p>
          <a:p>
            <a:pPr defTabSz="914400">
              <a:lnSpc>
                <a:spcPts val="1700"/>
              </a:lnSpc>
              <a:spcAft>
                <a:spcPts val="600"/>
              </a:spcAft>
              <a:buClr>
                <a:srgbClr val="F0AB00"/>
              </a:buClr>
              <a:buSzPct val="90000"/>
              <a:defRPr/>
            </a:pPr>
            <a:endParaRPr lang="en-US" sz="1300">
              <a:solidFill>
                <a:srgbClr val="FFFFFF"/>
              </a:solidFill>
            </a:endParaRPr>
          </a:p>
        </p:txBody>
      </p:sp>
      <p:sp>
        <p:nvSpPr>
          <p:cNvPr id="21" name="Oval 20">
            <a:extLst>
              <a:ext uri="{FF2B5EF4-FFF2-40B4-BE49-F238E27FC236}">
                <a16:creationId xmlns:a16="http://schemas.microsoft.com/office/drawing/2014/main" id="{96D50BFD-5318-493B-ABEB-E76468F333B5}"/>
              </a:ext>
            </a:extLst>
          </p:cNvPr>
          <p:cNvSpPr/>
          <p:nvPr/>
        </p:nvSpPr>
        <p:spPr bwMode="gray">
          <a:xfrm>
            <a:off x="5239787" y="619464"/>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a:solidFill>
                  <a:schemeClr val="bg1"/>
                </a:solidFill>
                <a:ea typeface="Arial Unicode MS" pitchFamily="34" charset="-128"/>
                <a:cs typeface="Arial Unicode MS" pitchFamily="34" charset="-128"/>
              </a:rPr>
              <a:t>1</a:t>
            </a:r>
          </a:p>
        </p:txBody>
      </p:sp>
      <p:sp>
        <p:nvSpPr>
          <p:cNvPr id="22" name="Oval 21">
            <a:extLst>
              <a:ext uri="{FF2B5EF4-FFF2-40B4-BE49-F238E27FC236}">
                <a16:creationId xmlns:a16="http://schemas.microsoft.com/office/drawing/2014/main" id="{39AF7431-2A3B-4DC5-A0C9-786D88F37DE4}"/>
              </a:ext>
            </a:extLst>
          </p:cNvPr>
          <p:cNvSpPr/>
          <p:nvPr/>
        </p:nvSpPr>
        <p:spPr bwMode="gray">
          <a:xfrm>
            <a:off x="9802720" y="838539"/>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a:solidFill>
                  <a:schemeClr val="bg1"/>
                </a:solidFill>
                <a:ea typeface="Arial Unicode MS" pitchFamily="34" charset="-128"/>
                <a:cs typeface="Arial Unicode MS" pitchFamily="34" charset="-128"/>
              </a:rPr>
              <a:t>2</a:t>
            </a:r>
          </a:p>
        </p:txBody>
      </p:sp>
      <p:sp>
        <p:nvSpPr>
          <p:cNvPr id="17" name="Oval 16">
            <a:extLst>
              <a:ext uri="{FF2B5EF4-FFF2-40B4-BE49-F238E27FC236}">
                <a16:creationId xmlns:a16="http://schemas.microsoft.com/office/drawing/2014/main" id="{CD27E7DD-DBD4-4129-BCFF-1C7F49140513}"/>
              </a:ext>
            </a:extLst>
          </p:cNvPr>
          <p:cNvSpPr/>
          <p:nvPr/>
        </p:nvSpPr>
        <p:spPr bwMode="gray">
          <a:xfrm>
            <a:off x="5567040" y="2114487"/>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a:solidFill>
                  <a:schemeClr val="bg1"/>
                </a:solidFill>
                <a:ea typeface="Arial Unicode MS" pitchFamily="34" charset="-128"/>
                <a:cs typeface="Arial Unicode MS" pitchFamily="34" charset="-128"/>
              </a:rPr>
              <a:t>3</a:t>
            </a:r>
          </a:p>
        </p:txBody>
      </p:sp>
      <p:sp>
        <p:nvSpPr>
          <p:cNvPr id="18" name="Oval 17">
            <a:extLst>
              <a:ext uri="{FF2B5EF4-FFF2-40B4-BE49-F238E27FC236}">
                <a16:creationId xmlns:a16="http://schemas.microsoft.com/office/drawing/2014/main" id="{D2DEA5DB-750B-4A63-A4B3-604BD6A81323}"/>
              </a:ext>
            </a:extLst>
          </p:cNvPr>
          <p:cNvSpPr/>
          <p:nvPr/>
        </p:nvSpPr>
        <p:spPr bwMode="gray">
          <a:xfrm>
            <a:off x="5528230" y="4480416"/>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a:solidFill>
                  <a:schemeClr val="bg1"/>
                </a:solidFill>
                <a:ea typeface="Arial Unicode MS" pitchFamily="34" charset="-128"/>
                <a:cs typeface="Arial Unicode MS" pitchFamily="34" charset="-128"/>
              </a:rPr>
              <a:t>4</a:t>
            </a:r>
          </a:p>
        </p:txBody>
      </p:sp>
      <p:cxnSp>
        <p:nvCxnSpPr>
          <p:cNvPr id="6" name="Straight Connector 5">
            <a:extLst>
              <a:ext uri="{FF2B5EF4-FFF2-40B4-BE49-F238E27FC236}">
                <a16:creationId xmlns:a16="http://schemas.microsoft.com/office/drawing/2014/main" id="{ABED9F3D-FECA-EF3B-1935-48AC2076AD7C}"/>
              </a:ext>
            </a:extLst>
          </p:cNvPr>
          <p:cNvCxnSpPr/>
          <p:nvPr/>
        </p:nvCxnSpPr>
        <p:spPr>
          <a:xfrm>
            <a:off x="224589" y="231895"/>
            <a:ext cx="11085095" cy="5944316"/>
          </a:xfrm>
          <a:prstGeom prst="line">
            <a:avLst/>
          </a:prstGeom>
          <a:ln w="254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45775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vider">
            <a:extLst>
              <a:ext uri="{FF2B5EF4-FFF2-40B4-BE49-F238E27FC236}">
                <a16:creationId xmlns:a16="http://schemas.microsoft.com/office/drawing/2014/main" id="{C44EDDC3-1EB9-4E82-9901-95C577757A25}"/>
              </a:ext>
            </a:extLst>
          </p:cNvPr>
          <p:cNvSpPr txBox="1">
            <a:spLocks/>
          </p:cNvSpPr>
          <p:nvPr/>
        </p:nvSpPr>
        <p:spPr bwMode="black">
          <a:xfrm>
            <a:off x="506443" y="624144"/>
            <a:ext cx="11182288" cy="677108"/>
          </a:xfrm>
          <a:prstGeom prst="rect">
            <a:avLst/>
          </a:prstGeom>
        </p:spPr>
        <p:txBody>
          <a:bodyPr vert="horz" wrap="square" lIns="0" tIns="0" rIns="0" bIns="0" rtlCol="0" anchor="t" anchorCtr="0">
            <a:spAutoFit/>
          </a:bodyPr>
          <a:lstStyle>
            <a:lvl1pPr algn="l" defTabSz="1088558" rtl="0" eaLnBrk="1" latinLnBrk="0" hangingPunct="1">
              <a:spcBef>
                <a:spcPct val="0"/>
              </a:spcBef>
              <a:buNone/>
              <a:defRPr sz="2400" b="1" kern="1200" baseline="0">
                <a:solidFill>
                  <a:schemeClr val="tx1"/>
                </a:solidFill>
                <a:latin typeface="+mj-lt"/>
                <a:ea typeface="+mj-ea"/>
                <a:cs typeface="+mj-cs"/>
              </a:defRPr>
            </a:lvl1pPr>
          </a:lstStyle>
          <a:p>
            <a:r>
              <a:rPr lang="en-US" sz="3600">
                <a:solidFill>
                  <a:schemeClr val="accent1"/>
                </a:solidFill>
              </a:rPr>
              <a:t>Order Confirmation</a:t>
            </a:r>
            <a:br>
              <a:rPr lang="en-US" sz="3800">
                <a:solidFill>
                  <a:schemeClr val="accent1"/>
                </a:solidFill>
              </a:rPr>
            </a:br>
            <a:r>
              <a:rPr lang="en-US" sz="2800"/>
              <a:t>In this Chapter You Will Learn About …</a:t>
            </a:r>
            <a:endParaRPr lang="en-US" sz="2800" dirty="0">
              <a:solidFill>
                <a:schemeClr val="accent1"/>
              </a:solidFill>
            </a:endParaRPr>
          </a:p>
        </p:txBody>
      </p:sp>
      <p:sp>
        <p:nvSpPr>
          <p:cNvPr id="7" name="TextBox 6">
            <a:extLst>
              <a:ext uri="{FF2B5EF4-FFF2-40B4-BE49-F238E27FC236}">
                <a16:creationId xmlns:a16="http://schemas.microsoft.com/office/drawing/2014/main" id="{AB8E0558-1A2D-434B-8E18-E59E536E356E}"/>
              </a:ext>
            </a:extLst>
          </p:cNvPr>
          <p:cNvSpPr txBox="1"/>
          <p:nvPr/>
        </p:nvSpPr>
        <p:spPr>
          <a:xfrm>
            <a:off x="480767" y="1989573"/>
            <a:ext cx="4656752" cy="892552"/>
          </a:xfrm>
          <a:prstGeom prst="rect">
            <a:avLst/>
          </a:prstGeom>
          <a:noFill/>
        </p:spPr>
        <p:txBody>
          <a:bodyPr wrap="square" lIns="0" tIns="0" rIns="0" bIns="0" rtlCol="0">
            <a:spAutoFit/>
          </a:bodyPr>
          <a:lstStyle/>
          <a:p>
            <a:pPr defTabSz="914400">
              <a:spcBef>
                <a:spcPts val="600"/>
              </a:spcBef>
              <a:defRPr/>
            </a:pPr>
            <a:r>
              <a:rPr lang="en-US" sz="1600" dirty="0"/>
              <a:t>… how to manage order confirmations</a:t>
            </a:r>
          </a:p>
          <a:p>
            <a:pPr defTabSz="914400">
              <a:spcBef>
                <a:spcPts val="600"/>
              </a:spcBef>
              <a:defRPr/>
            </a:pPr>
            <a:r>
              <a:rPr lang="en-US" sz="1600" dirty="0"/>
              <a:t>… where to view submitted order confirmations</a:t>
            </a:r>
          </a:p>
          <a:p>
            <a:pPr defTabSz="914400">
              <a:spcBef>
                <a:spcPts val="600"/>
              </a:spcBef>
              <a:defRPr/>
            </a:pPr>
            <a:r>
              <a:rPr lang="en-US" sz="1600" dirty="0"/>
              <a:t>… order confirmation content and fields description</a:t>
            </a:r>
          </a:p>
        </p:txBody>
      </p:sp>
    </p:spTree>
    <p:extLst>
      <p:ext uri="{BB962C8B-B14F-4D97-AF65-F5344CB8AC3E}">
        <p14:creationId xmlns:p14="http://schemas.microsoft.com/office/powerpoint/2010/main" val="3998375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19C863C-392D-4C7C-8EFA-19702597F213}"/>
              </a:ext>
            </a:extLst>
          </p:cNvPr>
          <p:cNvSpPr>
            <a:spLocks noGrp="1"/>
          </p:cNvSpPr>
          <p:nvPr>
            <p:ph type="body" sz="quarter" idx="10"/>
          </p:nvPr>
        </p:nvSpPr>
        <p:spPr>
          <a:xfrm>
            <a:off x="648527" y="1435729"/>
            <a:ext cx="9691379" cy="4357567"/>
          </a:xfrm>
        </p:spPr>
        <p:txBody>
          <a:bodyPr vert="horz" lIns="0" tIns="0" rIns="0" bIns="0" rtlCol="0" anchor="t">
            <a:normAutofit/>
          </a:bodyPr>
          <a:lstStyle/>
          <a:p>
            <a:pPr marL="171450" indent="-171450">
              <a:spcBef>
                <a:spcPts val="0"/>
              </a:spcBef>
              <a:spcAft>
                <a:spcPts val="600"/>
              </a:spcAft>
              <a:buFont typeface="Arial" panose="020B0604020202020204" pitchFamily="34" charset="0"/>
              <a:buChar char="•"/>
            </a:pPr>
            <a:r>
              <a:rPr lang="en-US" sz="1300" dirty="0"/>
              <a:t>The order confirmation document is sent by suppliers as an acceptance of a purchase order. </a:t>
            </a:r>
          </a:p>
          <a:p>
            <a:pPr marL="171450" indent="-171450">
              <a:spcBef>
                <a:spcPts val="0"/>
              </a:spcBef>
              <a:spcAft>
                <a:spcPts val="600"/>
              </a:spcAft>
              <a:buFont typeface="Arial" panose="020B0604020202020204" pitchFamily="34" charset="0"/>
              <a:buChar char="•"/>
            </a:pPr>
            <a:r>
              <a:rPr lang="en-US" sz="1300" dirty="0"/>
              <a:t>The order confirmation is an agreement to fulfil the order as proposed by the Buyer. </a:t>
            </a:r>
          </a:p>
          <a:p>
            <a:pPr marL="171450" indent="-171450">
              <a:spcBef>
                <a:spcPts val="0"/>
              </a:spcBef>
              <a:spcAft>
                <a:spcPts val="600"/>
              </a:spcAft>
              <a:buFont typeface="Arial" panose="020B0604020202020204" pitchFamily="34" charset="0"/>
              <a:buChar char="•"/>
            </a:pPr>
            <a:r>
              <a:rPr lang="en-US" sz="1300" dirty="0"/>
              <a:t>The order confirmation is mandatory and needs to be submitted within 24 to 48 hours after receipt of purchase order or </a:t>
            </a:r>
            <a:r>
              <a:rPr lang="en-US" sz="1300" b="1" dirty="0"/>
              <a:t>as agreed with ABB Business Units.</a:t>
            </a:r>
          </a:p>
          <a:p>
            <a:pPr marL="171450" indent="-171450">
              <a:spcBef>
                <a:spcPts val="0"/>
              </a:spcBef>
              <a:spcAft>
                <a:spcPts val="600"/>
              </a:spcAft>
              <a:buFont typeface="Arial" panose="020B0604020202020204" pitchFamily="34" charset="0"/>
              <a:buChar char="•"/>
            </a:pPr>
            <a:r>
              <a:rPr lang="en-US" sz="1300" dirty="0"/>
              <a:t>Suppliers can also suggest modifications of the purchase order (quantity or delivery date) through the order confirmation document, if buyer has allowed it. </a:t>
            </a:r>
            <a:endParaRPr lang="en-US" sz="1300" dirty="0">
              <a:cs typeface="Arial"/>
            </a:endParaRPr>
          </a:p>
          <a:p>
            <a:pPr>
              <a:spcBef>
                <a:spcPts val="0"/>
              </a:spcBef>
            </a:pPr>
            <a:endParaRPr lang="en-US" sz="1300" dirty="0"/>
          </a:p>
          <a:p>
            <a:endParaRPr lang="en-US" sz="1300" dirty="0"/>
          </a:p>
        </p:txBody>
      </p:sp>
      <p:sp>
        <p:nvSpPr>
          <p:cNvPr id="2" name="Title 1">
            <a:extLst>
              <a:ext uri="{FF2B5EF4-FFF2-40B4-BE49-F238E27FC236}">
                <a16:creationId xmlns:a16="http://schemas.microsoft.com/office/drawing/2014/main" id="{64C85228-6B79-4B14-B0DA-9A456FB5941E}"/>
              </a:ext>
            </a:extLst>
          </p:cNvPr>
          <p:cNvSpPr>
            <a:spLocks noGrp="1"/>
          </p:cNvSpPr>
          <p:nvPr>
            <p:ph type="title"/>
          </p:nvPr>
        </p:nvSpPr>
        <p:spPr>
          <a:xfrm>
            <a:off x="648526" y="438685"/>
            <a:ext cx="11183564" cy="676980"/>
          </a:xfrm>
        </p:spPr>
        <p:txBody>
          <a:bodyPr/>
          <a:lstStyle/>
          <a:p>
            <a:r>
              <a:rPr lang="en-US"/>
              <a:t>Order Confirmation</a:t>
            </a:r>
            <a:br>
              <a:rPr lang="en-US"/>
            </a:br>
            <a:r>
              <a:rPr lang="en-US" sz="2000">
                <a:solidFill>
                  <a:schemeClr val="accent1"/>
                </a:solidFill>
              </a:rPr>
              <a:t>General Considerations</a:t>
            </a:r>
          </a:p>
        </p:txBody>
      </p:sp>
    </p:spTree>
    <p:extLst>
      <p:ext uri="{BB962C8B-B14F-4D97-AF65-F5344CB8AC3E}">
        <p14:creationId xmlns:p14="http://schemas.microsoft.com/office/powerpoint/2010/main" val="26487553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644" y="460079"/>
            <a:ext cx="8496000" cy="953979"/>
          </a:xfrm>
        </p:spPr>
        <p:txBody>
          <a:bodyPr/>
          <a:lstStyle/>
          <a:p>
            <a:r>
              <a:rPr lang="en-US" spc="50">
                <a:latin typeface="Arial"/>
                <a:cs typeface="Arial" panose="020B0604020202020204" pitchFamily="34" charset="0"/>
              </a:rPr>
              <a:t>Order Confirmation</a:t>
            </a:r>
            <a:br>
              <a:rPr lang="en-US" spc="50">
                <a:latin typeface="Arial"/>
                <a:cs typeface="Arial" panose="020B0604020202020204" pitchFamily="34" charset="0"/>
              </a:rPr>
            </a:br>
            <a:r>
              <a:rPr lang="en-US" sz="2000" spc="50">
                <a:solidFill>
                  <a:schemeClr val="accent1"/>
                </a:solidFill>
                <a:latin typeface="Arial"/>
                <a:cs typeface="Arial" panose="020B0604020202020204" pitchFamily="34" charset="0"/>
              </a:rPr>
              <a:t>Allowed Actions </a:t>
            </a:r>
            <a:br>
              <a:rPr lang="en-US" spc="50">
                <a:latin typeface="Arial"/>
                <a:cs typeface="Arial" panose="020B0604020202020204" pitchFamily="34" charset="0"/>
              </a:rPr>
            </a:br>
            <a:endParaRPr lang="en-US" sz="1800" spc="50">
              <a:solidFill>
                <a:schemeClr val="accent1"/>
              </a:solidFill>
              <a:latin typeface="Arial"/>
              <a:cs typeface="Arial" panose="020B0604020202020204" pitchFamily="34" charset="0"/>
            </a:endParaRPr>
          </a:p>
        </p:txBody>
      </p:sp>
      <p:sp>
        <p:nvSpPr>
          <p:cNvPr id="4" name="TextBox 3">
            <a:extLst>
              <a:ext uri="{FF2B5EF4-FFF2-40B4-BE49-F238E27FC236}">
                <a16:creationId xmlns:a16="http://schemas.microsoft.com/office/drawing/2014/main" id="{2CEB6C79-BF7B-4091-9A99-121D7724C55E}"/>
              </a:ext>
            </a:extLst>
          </p:cNvPr>
          <p:cNvSpPr txBox="1"/>
          <p:nvPr/>
        </p:nvSpPr>
        <p:spPr>
          <a:xfrm>
            <a:off x="632046" y="1474953"/>
            <a:ext cx="10481489" cy="4855175"/>
          </a:xfrm>
          <a:prstGeom prst="rect">
            <a:avLst/>
          </a:prstGeom>
          <a:noFill/>
        </p:spPr>
        <p:txBody>
          <a:bodyPr wrap="square" lIns="0" tIns="0" rIns="0" bIns="0" rtlCol="0" anchor="t">
            <a:spAutoFit/>
          </a:bodyPr>
          <a:lstStyle/>
          <a:p>
            <a:pPr marL="0" lvl="1">
              <a:spcAft>
                <a:spcPts val="600"/>
              </a:spcAft>
              <a:buClr>
                <a:schemeClr val="accent1"/>
              </a:buClr>
              <a:buNone/>
            </a:pPr>
            <a:r>
              <a:rPr lang="en-US" sz="1300" dirty="0">
                <a:cs typeface="Arial"/>
              </a:rPr>
              <a:t>Ariba Network provides multiple options to confirm or reject* your orders:</a:t>
            </a:r>
          </a:p>
          <a:p>
            <a:pPr marL="0" lvl="1" indent="-365760">
              <a:spcAft>
                <a:spcPts val="600"/>
              </a:spcAft>
              <a:buClr>
                <a:schemeClr val="accent1"/>
              </a:buClr>
            </a:pPr>
            <a:endParaRPr lang="en-US" sz="1300" dirty="0">
              <a:cs typeface="Arial" pitchFamily="34" charset="0"/>
            </a:endParaRPr>
          </a:p>
          <a:p>
            <a:pPr marL="91440" lvl="2" indent="-228600">
              <a:spcAft>
                <a:spcPts val="600"/>
              </a:spcAft>
              <a:buClr>
                <a:schemeClr val="accent1"/>
              </a:buClr>
              <a:buFont typeface="+mj-lt"/>
              <a:buAutoNum type="arabicPeriod"/>
            </a:pPr>
            <a:r>
              <a:rPr lang="en-US" sz="1300" b="1" dirty="0">
                <a:cs typeface="Arial"/>
              </a:rPr>
              <a:t>Individual PO management</a:t>
            </a:r>
          </a:p>
          <a:p>
            <a:pPr marL="0" lvl="2">
              <a:spcAft>
                <a:spcPts val="600"/>
              </a:spcAft>
              <a:buClr>
                <a:schemeClr val="accent1"/>
              </a:buClr>
              <a:buNone/>
            </a:pPr>
            <a:r>
              <a:rPr lang="en-US" sz="1300" dirty="0">
                <a:cs typeface="Arial"/>
              </a:rPr>
              <a:t>With a low volume of POs you may simply go to each PO and click on the “order confirmation button” that will allow you to confirm fully or partially the PO. The system will propose you the following buttons: </a:t>
            </a:r>
            <a:endParaRPr lang="en-US" sz="1300" dirty="0">
              <a:cs typeface="Arial" pitchFamily="34" charset="0"/>
            </a:endParaRPr>
          </a:p>
          <a:p>
            <a:pPr marL="715838" lvl="1" indent="-171450">
              <a:spcAft>
                <a:spcPts val="600"/>
              </a:spcAft>
              <a:buClr>
                <a:schemeClr val="accent1"/>
              </a:buClr>
              <a:buFont typeface="Arial" panose="020B0604020202020204" pitchFamily="34" charset="0"/>
              <a:buChar char="•"/>
            </a:pPr>
            <a:r>
              <a:rPr lang="en-US" sz="1300" b="1" dirty="0">
                <a:cs typeface="Arial"/>
              </a:rPr>
              <a:t>Confirm entire order</a:t>
            </a:r>
            <a:r>
              <a:rPr lang="en-US" sz="1300" dirty="0">
                <a:cs typeface="Arial"/>
              </a:rPr>
              <a:t>: will propose only limited actions to quickly confirm an order without any change.</a:t>
            </a:r>
          </a:p>
          <a:p>
            <a:pPr marL="715838" lvl="1" indent="-171450">
              <a:spcAft>
                <a:spcPts val="600"/>
              </a:spcAft>
              <a:buClr>
                <a:schemeClr val="accent1"/>
              </a:buClr>
              <a:buFont typeface="Arial" panose="020B0604020202020204" pitchFamily="34" charset="0"/>
              <a:buChar char="•"/>
            </a:pPr>
            <a:r>
              <a:rPr lang="en-US" sz="1300" b="1" dirty="0">
                <a:cs typeface="Arial"/>
              </a:rPr>
              <a:t>Reject entire order</a:t>
            </a:r>
            <a:r>
              <a:rPr lang="en-US" sz="1300" dirty="0">
                <a:cs typeface="Arial"/>
              </a:rPr>
              <a:t>: </a:t>
            </a:r>
            <a:r>
              <a:rPr lang="en-US" sz="1300" u="sng" dirty="0">
                <a:cs typeface="Arial"/>
              </a:rPr>
              <a:t>ABB does not support the order rejection option</a:t>
            </a:r>
            <a:r>
              <a:rPr lang="en-US" sz="1300" dirty="0">
                <a:cs typeface="Arial"/>
              </a:rPr>
              <a:t>, if you cannot accept the order, please contact ABB representative outside of the system</a:t>
            </a:r>
          </a:p>
          <a:p>
            <a:pPr marL="715838" lvl="1" indent="-171450">
              <a:spcAft>
                <a:spcPts val="600"/>
              </a:spcAft>
              <a:buClr>
                <a:schemeClr val="accent1"/>
              </a:buClr>
              <a:buFont typeface="Arial" panose="020B0604020202020204" pitchFamily="34" charset="0"/>
              <a:buChar char="•"/>
            </a:pPr>
            <a:r>
              <a:rPr lang="en-US" sz="1300" b="1" dirty="0">
                <a:cs typeface="Arial"/>
              </a:rPr>
              <a:t>Update line items</a:t>
            </a:r>
            <a:r>
              <a:rPr lang="en-US" sz="1300" dirty="0">
                <a:cs typeface="Arial"/>
              </a:rPr>
              <a:t>: this option will allow you to modify information at header and line level, to update quantities or dates.</a:t>
            </a:r>
          </a:p>
          <a:p>
            <a:pPr marL="91440" lvl="2" indent="-228600">
              <a:spcAft>
                <a:spcPts val="600"/>
              </a:spcAft>
              <a:buClr>
                <a:schemeClr val="accent1"/>
              </a:buClr>
              <a:buFont typeface="+mj-lt"/>
              <a:buAutoNum type="arabicPeriod" startAt="2"/>
            </a:pPr>
            <a:endParaRPr lang="en-US" sz="1300" b="1" dirty="0">
              <a:cs typeface="Arial" pitchFamily="34" charset="0"/>
            </a:endParaRPr>
          </a:p>
          <a:p>
            <a:pPr marL="91440" lvl="2" indent="-228600">
              <a:spcAft>
                <a:spcPts val="600"/>
              </a:spcAft>
              <a:buClr>
                <a:schemeClr val="accent1"/>
              </a:buClr>
              <a:buFont typeface="+mj-lt"/>
              <a:buAutoNum type="arabicPeriod" startAt="2"/>
            </a:pPr>
            <a:r>
              <a:rPr lang="en-US" sz="1300" b="1" dirty="0">
                <a:cs typeface="Arial"/>
              </a:rPr>
              <a:t>Multiple POs to be managed: one-step confirmation</a:t>
            </a:r>
          </a:p>
          <a:p>
            <a:pPr marL="0" lvl="2">
              <a:spcAft>
                <a:spcPts val="600"/>
              </a:spcAft>
              <a:buClr>
                <a:schemeClr val="accent1"/>
              </a:buClr>
              <a:buNone/>
            </a:pPr>
            <a:r>
              <a:rPr lang="en-US" sz="1300" dirty="0">
                <a:cs typeface="Arial"/>
              </a:rPr>
              <a:t>In case of multiple POs to be confirmed at the same time, you should use the sub-tab </a:t>
            </a:r>
            <a:r>
              <a:rPr lang="en-US" sz="1300" b="1" dirty="0">
                <a:cs typeface="Arial"/>
              </a:rPr>
              <a:t>Items to Confirm</a:t>
            </a:r>
            <a:r>
              <a:rPr lang="en-US" sz="1300" dirty="0">
                <a:cs typeface="Arial"/>
              </a:rPr>
              <a:t> for a one-step action.</a:t>
            </a:r>
          </a:p>
          <a:p>
            <a:pPr marL="0" lvl="2">
              <a:spcAft>
                <a:spcPts val="600"/>
              </a:spcAft>
              <a:buClr>
                <a:schemeClr val="accent1"/>
              </a:buClr>
              <a:buNone/>
            </a:pPr>
            <a:r>
              <a:rPr lang="en-US" sz="1300" b="1" dirty="0">
                <a:solidFill>
                  <a:schemeClr val="accent1"/>
                </a:solidFill>
                <a:cs typeface="Arial"/>
              </a:rPr>
              <a:t>Note</a:t>
            </a:r>
            <a:r>
              <a:rPr lang="en-US" sz="1300" i="1" dirty="0">
                <a:solidFill>
                  <a:schemeClr val="accent1"/>
                </a:solidFill>
                <a:cs typeface="Arial"/>
              </a:rPr>
              <a:t>:</a:t>
            </a:r>
            <a:r>
              <a:rPr lang="en-US" sz="1300" dirty="0">
                <a:cs typeface="Arial"/>
              </a:rPr>
              <a:t> It is not possible to propose price changes, </a:t>
            </a:r>
            <a:r>
              <a:rPr lang="en-US" sz="1300" dirty="0"/>
              <a:t>split a single PO line into several confirmations, and reject quantities </a:t>
            </a:r>
            <a:r>
              <a:rPr lang="en-US" sz="1300" dirty="0">
                <a:cs typeface="Arial"/>
              </a:rPr>
              <a:t>with this option.</a:t>
            </a:r>
          </a:p>
          <a:p>
            <a:pPr marL="91440" lvl="2" indent="-228600">
              <a:spcAft>
                <a:spcPts val="600"/>
              </a:spcAft>
              <a:buClr>
                <a:schemeClr val="accent1"/>
              </a:buClr>
              <a:buFont typeface="+mj-lt"/>
              <a:buAutoNum type="arabicPeriod" startAt="3"/>
            </a:pPr>
            <a:endParaRPr lang="en-US" sz="1300" b="1" dirty="0">
              <a:cs typeface="Arial" pitchFamily="34" charset="0"/>
            </a:endParaRPr>
          </a:p>
          <a:p>
            <a:pPr marL="91440" lvl="2" indent="-228600">
              <a:spcAft>
                <a:spcPts val="600"/>
              </a:spcAft>
              <a:buClr>
                <a:schemeClr val="accent1"/>
              </a:buClr>
              <a:buFont typeface="+mj-lt"/>
              <a:buAutoNum type="arabicPeriod" startAt="3"/>
            </a:pPr>
            <a:r>
              <a:rPr lang="en-US" sz="1300" b="1" dirty="0">
                <a:cs typeface="Arial"/>
              </a:rPr>
              <a:t>Mass OC upload</a:t>
            </a:r>
          </a:p>
          <a:p>
            <a:pPr marL="0" lvl="2">
              <a:spcAft>
                <a:spcPts val="600"/>
              </a:spcAft>
              <a:buClr>
                <a:schemeClr val="accent1"/>
              </a:buClr>
              <a:buNone/>
            </a:pPr>
            <a:r>
              <a:rPr lang="en-US" sz="1300" dirty="0">
                <a:cs typeface="Arial"/>
              </a:rPr>
              <a:t>In case of a high number of PO lines to confirm at the same time, you may choose to confirm via mass confirmation (file upload).</a:t>
            </a:r>
          </a:p>
          <a:p>
            <a:pPr marL="0" lvl="2">
              <a:spcAft>
                <a:spcPts val="600"/>
              </a:spcAft>
              <a:buClr>
                <a:schemeClr val="accent1"/>
              </a:buClr>
              <a:buNone/>
            </a:pPr>
            <a:r>
              <a:rPr lang="en-US" sz="1300" dirty="0">
                <a:cs typeface="Arial"/>
              </a:rPr>
              <a:t>Choosing this option you will be able to update line items.</a:t>
            </a:r>
          </a:p>
          <a:p>
            <a:pPr fontAlgn="base">
              <a:spcBef>
                <a:spcPct val="50000"/>
              </a:spcBef>
              <a:spcAft>
                <a:spcPct val="0"/>
              </a:spcAft>
              <a:buClr>
                <a:srgbClr val="F0AB00"/>
              </a:buClr>
              <a:buSzPct val="80000"/>
            </a:pPr>
            <a:endParaRPr lang="en-US" sz="1300" kern="0" dirty="0">
              <a:ea typeface="Arial Unicode MS" pitchFamily="34" charset="-128"/>
              <a:cs typeface="Arial Unicode MS" pitchFamily="34" charset="-128"/>
            </a:endParaRPr>
          </a:p>
        </p:txBody>
      </p:sp>
    </p:spTree>
    <p:extLst>
      <p:ext uri="{BB962C8B-B14F-4D97-AF65-F5344CB8AC3E}">
        <p14:creationId xmlns:p14="http://schemas.microsoft.com/office/powerpoint/2010/main" val="22997201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B190E541-2D9E-3964-DD0D-30208D7B4A0E}"/>
              </a:ext>
            </a:extLst>
          </p:cNvPr>
          <p:cNvPicPr>
            <a:picLocks noChangeAspect="1"/>
          </p:cNvPicPr>
          <p:nvPr/>
        </p:nvPicPr>
        <p:blipFill>
          <a:blip r:embed="rId2"/>
          <a:stretch>
            <a:fillRect/>
          </a:stretch>
        </p:blipFill>
        <p:spPr>
          <a:xfrm>
            <a:off x="11478080" y="4832459"/>
            <a:ext cx="737642" cy="2051122"/>
          </a:xfrm>
          <a:prstGeom prst="rect">
            <a:avLst/>
          </a:prstGeom>
        </p:spPr>
      </p:pic>
      <p:pic>
        <p:nvPicPr>
          <p:cNvPr id="17" name="Picture 16">
            <a:extLst>
              <a:ext uri="{FF2B5EF4-FFF2-40B4-BE49-F238E27FC236}">
                <a16:creationId xmlns:a16="http://schemas.microsoft.com/office/drawing/2014/main" id="{42C8E47E-C2B4-A690-6AB8-0B149A1053C5}"/>
              </a:ext>
            </a:extLst>
          </p:cNvPr>
          <p:cNvPicPr>
            <a:picLocks noChangeAspect="1"/>
          </p:cNvPicPr>
          <p:nvPr/>
        </p:nvPicPr>
        <p:blipFill>
          <a:blip r:embed="rId3"/>
          <a:stretch>
            <a:fillRect/>
          </a:stretch>
        </p:blipFill>
        <p:spPr>
          <a:xfrm>
            <a:off x="6810598" y="4407719"/>
            <a:ext cx="4798515" cy="2268048"/>
          </a:xfrm>
          <a:prstGeom prst="rect">
            <a:avLst/>
          </a:prstGeom>
        </p:spPr>
      </p:pic>
      <p:pic>
        <p:nvPicPr>
          <p:cNvPr id="11" name="Picture 10">
            <a:extLst>
              <a:ext uri="{FF2B5EF4-FFF2-40B4-BE49-F238E27FC236}">
                <a16:creationId xmlns:a16="http://schemas.microsoft.com/office/drawing/2014/main" id="{1554ABEA-22A4-0823-8F94-D950ACBA55A3}"/>
              </a:ext>
            </a:extLst>
          </p:cNvPr>
          <p:cNvPicPr>
            <a:picLocks noChangeAspect="1"/>
          </p:cNvPicPr>
          <p:nvPr/>
        </p:nvPicPr>
        <p:blipFill>
          <a:blip r:embed="rId4"/>
          <a:stretch>
            <a:fillRect/>
          </a:stretch>
        </p:blipFill>
        <p:spPr>
          <a:xfrm>
            <a:off x="4238169" y="4375581"/>
            <a:ext cx="2514569" cy="1223569"/>
          </a:xfrm>
          <a:prstGeom prst="rect">
            <a:avLst/>
          </a:prstGeom>
        </p:spPr>
      </p:pic>
      <p:pic>
        <p:nvPicPr>
          <p:cNvPr id="10" name="Picture 9">
            <a:extLst>
              <a:ext uri="{FF2B5EF4-FFF2-40B4-BE49-F238E27FC236}">
                <a16:creationId xmlns:a16="http://schemas.microsoft.com/office/drawing/2014/main" id="{3E752A12-D5CE-B693-E567-DAE48DF9DF0E}"/>
              </a:ext>
            </a:extLst>
          </p:cNvPr>
          <p:cNvPicPr>
            <a:picLocks noChangeAspect="1"/>
          </p:cNvPicPr>
          <p:nvPr/>
        </p:nvPicPr>
        <p:blipFill>
          <a:blip r:embed="rId5"/>
          <a:stretch>
            <a:fillRect/>
          </a:stretch>
        </p:blipFill>
        <p:spPr>
          <a:xfrm>
            <a:off x="8361187" y="2380618"/>
            <a:ext cx="3485714" cy="2219048"/>
          </a:xfrm>
          <a:prstGeom prst="rect">
            <a:avLst/>
          </a:prstGeom>
        </p:spPr>
      </p:pic>
      <p:pic>
        <p:nvPicPr>
          <p:cNvPr id="8" name="Picture 7">
            <a:extLst>
              <a:ext uri="{FF2B5EF4-FFF2-40B4-BE49-F238E27FC236}">
                <a16:creationId xmlns:a16="http://schemas.microsoft.com/office/drawing/2014/main" id="{4FE0D835-257F-8BF1-B5C2-024C915ED005}"/>
              </a:ext>
            </a:extLst>
          </p:cNvPr>
          <p:cNvPicPr>
            <a:picLocks noChangeAspect="1"/>
          </p:cNvPicPr>
          <p:nvPr/>
        </p:nvPicPr>
        <p:blipFill>
          <a:blip r:embed="rId6"/>
          <a:stretch>
            <a:fillRect/>
          </a:stretch>
        </p:blipFill>
        <p:spPr>
          <a:xfrm>
            <a:off x="4264063" y="3038191"/>
            <a:ext cx="4056925" cy="1259721"/>
          </a:xfrm>
          <a:prstGeom prst="rect">
            <a:avLst/>
          </a:prstGeom>
        </p:spPr>
      </p:pic>
      <p:pic>
        <p:nvPicPr>
          <p:cNvPr id="4" name="Picture 3">
            <a:extLst>
              <a:ext uri="{FF2B5EF4-FFF2-40B4-BE49-F238E27FC236}">
                <a16:creationId xmlns:a16="http://schemas.microsoft.com/office/drawing/2014/main" id="{CBA4BBA4-A5BD-1A81-95E6-132E85E0B5D6}"/>
              </a:ext>
            </a:extLst>
          </p:cNvPr>
          <p:cNvPicPr>
            <a:picLocks noChangeAspect="1"/>
          </p:cNvPicPr>
          <p:nvPr/>
        </p:nvPicPr>
        <p:blipFill>
          <a:blip r:embed="rId7"/>
          <a:stretch>
            <a:fillRect/>
          </a:stretch>
        </p:blipFill>
        <p:spPr>
          <a:xfrm>
            <a:off x="4264063" y="476805"/>
            <a:ext cx="5647472" cy="1287339"/>
          </a:xfrm>
          <a:prstGeom prst="rect">
            <a:avLst/>
          </a:prstGeom>
        </p:spPr>
      </p:pic>
      <p:sp>
        <p:nvSpPr>
          <p:cNvPr id="3" name="Title 2">
            <a:extLst>
              <a:ext uri="{FF2B5EF4-FFF2-40B4-BE49-F238E27FC236}">
                <a16:creationId xmlns:a16="http://schemas.microsoft.com/office/drawing/2014/main" id="{296881A0-D134-453D-BD4A-4B4874E8ECEF}"/>
              </a:ext>
            </a:extLst>
          </p:cNvPr>
          <p:cNvSpPr>
            <a:spLocks noGrp="1"/>
          </p:cNvSpPr>
          <p:nvPr>
            <p:ph type="title"/>
          </p:nvPr>
        </p:nvSpPr>
        <p:spPr>
          <a:xfrm>
            <a:off x="505457" y="504000"/>
            <a:ext cx="11183564" cy="676980"/>
          </a:xfrm>
        </p:spPr>
        <p:txBody>
          <a:bodyPr/>
          <a:lstStyle/>
          <a:p>
            <a:r>
              <a:rPr lang="en-US" spc="50">
                <a:cs typeface="Arial" panose="020B0604020202020204" pitchFamily="34" charset="0"/>
              </a:rPr>
              <a:t>Order Confirmation</a:t>
            </a:r>
            <a:br>
              <a:rPr lang="en-US" spc="50">
                <a:cs typeface="Arial" panose="020B0604020202020204" pitchFamily="34" charset="0"/>
              </a:rPr>
            </a:br>
            <a:r>
              <a:rPr lang="en-US" sz="2000" spc="50">
                <a:solidFill>
                  <a:schemeClr val="accent1"/>
                </a:solidFill>
                <a:cs typeface="Arial" panose="020B0604020202020204" pitchFamily="34" charset="0"/>
              </a:rPr>
              <a:t>Allowed Actions</a:t>
            </a:r>
            <a:endParaRPr lang="en-US"/>
          </a:p>
        </p:txBody>
      </p:sp>
      <p:sp>
        <p:nvSpPr>
          <p:cNvPr id="25" name="Text Placeholder 1">
            <a:extLst>
              <a:ext uri="{FF2B5EF4-FFF2-40B4-BE49-F238E27FC236}">
                <a16:creationId xmlns:a16="http://schemas.microsoft.com/office/drawing/2014/main" id="{71C5FE50-E923-4558-AC66-44FA5C904E77}"/>
              </a:ext>
            </a:extLst>
          </p:cNvPr>
          <p:cNvSpPr>
            <a:spLocks noGrp="1"/>
          </p:cNvSpPr>
          <p:nvPr>
            <p:ph type="body" sz="quarter" idx="10"/>
          </p:nvPr>
        </p:nvSpPr>
        <p:spPr>
          <a:xfrm>
            <a:off x="504826" y="1619251"/>
            <a:ext cx="3430587" cy="4716463"/>
          </a:xfrm>
        </p:spPr>
        <p:txBody>
          <a:bodyPr>
            <a:normAutofit fontScale="92500" lnSpcReduction="20000"/>
          </a:bodyPr>
          <a:lstStyle/>
          <a:p>
            <a:pPr>
              <a:spcBef>
                <a:spcPts val="0"/>
              </a:spcBef>
              <a:spcAft>
                <a:spcPts val="600"/>
              </a:spcAft>
            </a:pPr>
            <a:r>
              <a:rPr lang="en-US" sz="1300" dirty="0"/>
              <a:t>You can confirm, update or reject your orders.</a:t>
            </a:r>
          </a:p>
          <a:p>
            <a:pPr>
              <a:spcBef>
                <a:spcPts val="0"/>
              </a:spcBef>
              <a:spcAft>
                <a:spcPts val="600"/>
              </a:spcAft>
            </a:pPr>
            <a:r>
              <a:rPr lang="en-US" sz="1300" dirty="0"/>
              <a:t>From the </a:t>
            </a:r>
            <a:r>
              <a:rPr lang="en-US" sz="1300" b="1" dirty="0"/>
              <a:t>Workbench</a:t>
            </a:r>
            <a:r>
              <a:rPr lang="en-US" sz="1300" dirty="0"/>
              <a:t>:</a:t>
            </a:r>
          </a:p>
          <a:p>
            <a:pPr marL="228600" indent="-228600">
              <a:spcBef>
                <a:spcPts val="0"/>
              </a:spcBef>
              <a:spcAft>
                <a:spcPts val="600"/>
              </a:spcAft>
              <a:buAutoNum type="arabicPeriod"/>
            </a:pPr>
            <a:r>
              <a:rPr lang="en-US" sz="1300" dirty="0"/>
              <a:t>Select </a:t>
            </a:r>
            <a:r>
              <a:rPr lang="en-US" sz="1300" b="1" dirty="0"/>
              <a:t>Orders</a:t>
            </a:r>
            <a:r>
              <a:rPr lang="en-US" sz="1300" dirty="0"/>
              <a:t> tile.</a:t>
            </a:r>
          </a:p>
          <a:p>
            <a:pPr marL="228600" indent="-228600">
              <a:spcBef>
                <a:spcPts val="0"/>
              </a:spcBef>
              <a:spcAft>
                <a:spcPts val="600"/>
              </a:spcAft>
              <a:buAutoNum type="arabicPeriod"/>
            </a:pPr>
            <a:r>
              <a:rPr lang="en-US" sz="1300" dirty="0"/>
              <a:t>Identify the right document and click </a:t>
            </a:r>
            <a:r>
              <a:rPr lang="en-US" sz="1300" b="1" dirty="0"/>
              <a:t>Actions</a:t>
            </a:r>
            <a:r>
              <a:rPr lang="en-US" sz="1300" dirty="0"/>
              <a:t> button.</a:t>
            </a:r>
          </a:p>
          <a:p>
            <a:pPr marL="228600" indent="-228600">
              <a:spcBef>
                <a:spcPts val="0"/>
              </a:spcBef>
              <a:spcAft>
                <a:spcPts val="600"/>
              </a:spcAft>
              <a:buAutoNum type="arabicPeriod"/>
            </a:pPr>
            <a:r>
              <a:rPr lang="en-US" sz="1300" dirty="0"/>
              <a:t>Select an action.</a:t>
            </a:r>
          </a:p>
          <a:p>
            <a:pPr marL="228600" indent="-228600">
              <a:spcBef>
                <a:spcPts val="0"/>
              </a:spcBef>
              <a:spcAft>
                <a:spcPts val="600"/>
              </a:spcAft>
              <a:buAutoNum type="arabicPeriod"/>
            </a:pPr>
            <a:r>
              <a:rPr lang="en-US" sz="1300" dirty="0"/>
              <a:t>The same actions are available from the </a:t>
            </a:r>
            <a:r>
              <a:rPr lang="en-US" sz="1300" b="1" dirty="0"/>
              <a:t>PO screen.</a:t>
            </a:r>
            <a:r>
              <a:rPr lang="en-US" sz="1300" dirty="0"/>
              <a:t> Click </a:t>
            </a:r>
            <a:r>
              <a:rPr lang="en-US" sz="1300" b="1" dirty="0"/>
              <a:t>Create Order Confirmation </a:t>
            </a:r>
            <a:r>
              <a:rPr lang="en-US" sz="1300" dirty="0"/>
              <a:t>button.</a:t>
            </a:r>
          </a:p>
          <a:p>
            <a:pPr>
              <a:spcBef>
                <a:spcPts val="0"/>
              </a:spcBef>
              <a:spcAft>
                <a:spcPts val="600"/>
              </a:spcAft>
            </a:pPr>
            <a:r>
              <a:rPr lang="en-US" sz="1300" b="1" dirty="0"/>
              <a:t>OR</a:t>
            </a:r>
          </a:p>
          <a:p>
            <a:pPr marL="342900" indent="-342900">
              <a:spcBef>
                <a:spcPts val="0"/>
              </a:spcBef>
              <a:spcAft>
                <a:spcPts val="600"/>
              </a:spcAft>
              <a:buFont typeface="+mj-lt"/>
              <a:buAutoNum type="arabicPeriod" startAt="5"/>
            </a:pPr>
            <a:r>
              <a:rPr lang="en-US" sz="1300" dirty="0"/>
              <a:t>Confirm, update or reject* your orders from the </a:t>
            </a:r>
            <a:r>
              <a:rPr lang="en-US" sz="1300" b="1" dirty="0"/>
              <a:t>Orders/ Orders and Releases </a:t>
            </a:r>
            <a:r>
              <a:rPr lang="en-US" sz="1300" dirty="0"/>
              <a:t>tab and select orders to confirm. </a:t>
            </a:r>
          </a:p>
          <a:p>
            <a:pPr marL="342900" indent="-342900">
              <a:spcBef>
                <a:spcPts val="0"/>
              </a:spcBef>
              <a:spcAft>
                <a:spcPts val="600"/>
              </a:spcAft>
              <a:buFont typeface="+mj-lt"/>
              <a:buAutoNum type="arabicPeriod" startAt="5"/>
            </a:pPr>
            <a:r>
              <a:rPr lang="en-US" sz="1300" dirty="0"/>
              <a:t>Identify the right document in Orders and Releases sub-tab and click </a:t>
            </a:r>
            <a:r>
              <a:rPr lang="en-US" sz="1300" b="1" dirty="0"/>
              <a:t>Create Order Confirmation</a:t>
            </a:r>
            <a:r>
              <a:rPr lang="en-US" sz="1300" dirty="0"/>
              <a:t> button.</a:t>
            </a:r>
          </a:p>
          <a:p>
            <a:pPr marL="342900" indent="-342900">
              <a:spcBef>
                <a:spcPts val="0"/>
              </a:spcBef>
              <a:spcAft>
                <a:spcPts val="600"/>
              </a:spcAft>
              <a:buFont typeface="+mj-lt"/>
              <a:buAutoNum type="arabicPeriod" startAt="5"/>
            </a:pPr>
            <a:r>
              <a:rPr lang="en-US" sz="1300" dirty="0"/>
              <a:t>Or click </a:t>
            </a:r>
            <a:r>
              <a:rPr lang="en-US" sz="1300" b="1" dirty="0"/>
              <a:t>Actions</a:t>
            </a:r>
            <a:r>
              <a:rPr lang="en-US" sz="1300" dirty="0"/>
              <a:t>.</a:t>
            </a:r>
          </a:p>
          <a:p>
            <a:pPr>
              <a:spcBef>
                <a:spcPts val="0"/>
              </a:spcBef>
              <a:spcAft>
                <a:spcPts val="600"/>
              </a:spcAft>
            </a:pPr>
            <a:r>
              <a:rPr lang="en-US" sz="1300" b="1" dirty="0">
                <a:solidFill>
                  <a:schemeClr val="accent1"/>
                </a:solidFill>
              </a:rPr>
              <a:t>Note: </a:t>
            </a:r>
          </a:p>
          <a:p>
            <a:pPr marL="285750" indent="-285750">
              <a:spcBef>
                <a:spcPts val="0"/>
              </a:spcBef>
              <a:spcAft>
                <a:spcPts val="600"/>
              </a:spcAft>
              <a:buFont typeface="Arial" panose="020B0604020202020204" pitchFamily="34" charset="0"/>
              <a:buChar char="•"/>
            </a:pPr>
            <a:r>
              <a:rPr lang="en-US" sz="1200" kern="0" dirty="0">
                <a:ea typeface="Arial Unicode MS" pitchFamily="34" charset="-128"/>
                <a:cs typeface="Arial Unicode MS" pitchFamily="34" charset="-128"/>
              </a:rPr>
              <a:t>For more info on how to manage your workbench and create specific tiles please refer to </a:t>
            </a:r>
            <a:r>
              <a:rPr lang="en-US" sz="1200" b="1" kern="0" dirty="0">
                <a:ea typeface="Arial Unicode MS" pitchFamily="34" charset="-128"/>
                <a:cs typeface="Arial Unicode MS" pitchFamily="34" charset="-128"/>
                <a:hlinkClick r:id="rId8"/>
              </a:rPr>
              <a:t>SCC General Functionality Guide</a:t>
            </a:r>
            <a:r>
              <a:rPr lang="en-US" sz="1200" b="1" kern="0" dirty="0">
                <a:ea typeface="Arial Unicode MS" pitchFamily="34" charset="-128"/>
                <a:cs typeface="Arial Unicode MS" pitchFamily="34" charset="-128"/>
              </a:rPr>
              <a:t>.</a:t>
            </a:r>
          </a:p>
          <a:p>
            <a:pPr>
              <a:spcBef>
                <a:spcPts val="0"/>
              </a:spcBef>
              <a:spcAft>
                <a:spcPts val="600"/>
              </a:spcAft>
            </a:pPr>
            <a:r>
              <a:rPr lang="en-US" sz="1200" b="1" dirty="0">
                <a:cs typeface="Arial"/>
              </a:rPr>
              <a:t>*Reject entire order</a:t>
            </a:r>
            <a:r>
              <a:rPr lang="en-US" sz="1200" dirty="0">
                <a:cs typeface="Arial"/>
              </a:rPr>
              <a:t>: </a:t>
            </a:r>
            <a:r>
              <a:rPr lang="en-US" sz="1200" u="sng" dirty="0">
                <a:cs typeface="Arial"/>
              </a:rPr>
              <a:t>ABB does not support the order rejection option</a:t>
            </a:r>
            <a:r>
              <a:rPr lang="en-US" sz="1200" dirty="0">
                <a:cs typeface="Arial"/>
              </a:rPr>
              <a:t>, if you cannot accept the order, please contact ABB representative outside of the system</a:t>
            </a:r>
          </a:p>
        </p:txBody>
      </p:sp>
      <p:sp>
        <p:nvSpPr>
          <p:cNvPr id="31" name="Oval 30">
            <a:extLst>
              <a:ext uri="{FF2B5EF4-FFF2-40B4-BE49-F238E27FC236}">
                <a16:creationId xmlns:a16="http://schemas.microsoft.com/office/drawing/2014/main" id="{81FB08E3-85B8-4E02-809B-2C06E7792A2D}"/>
              </a:ext>
            </a:extLst>
          </p:cNvPr>
          <p:cNvSpPr/>
          <p:nvPr/>
        </p:nvSpPr>
        <p:spPr bwMode="gray">
          <a:xfrm>
            <a:off x="4534608" y="3541771"/>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2</a:t>
            </a:r>
          </a:p>
        </p:txBody>
      </p:sp>
      <p:sp>
        <p:nvSpPr>
          <p:cNvPr id="32" name="Oval 31">
            <a:extLst>
              <a:ext uri="{FF2B5EF4-FFF2-40B4-BE49-F238E27FC236}">
                <a16:creationId xmlns:a16="http://schemas.microsoft.com/office/drawing/2014/main" id="{353F5569-8624-4909-B96F-3E555EC13F36}"/>
              </a:ext>
            </a:extLst>
          </p:cNvPr>
          <p:cNvSpPr/>
          <p:nvPr/>
        </p:nvSpPr>
        <p:spPr bwMode="gray">
          <a:xfrm>
            <a:off x="8687868" y="3322695"/>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4</a:t>
            </a:r>
          </a:p>
        </p:txBody>
      </p:sp>
      <p:sp>
        <p:nvSpPr>
          <p:cNvPr id="33" name="Oval 32">
            <a:extLst>
              <a:ext uri="{FF2B5EF4-FFF2-40B4-BE49-F238E27FC236}">
                <a16:creationId xmlns:a16="http://schemas.microsoft.com/office/drawing/2014/main" id="{A42C47D4-5772-43E7-B313-ADC214756B4B}"/>
              </a:ext>
            </a:extLst>
          </p:cNvPr>
          <p:cNvSpPr/>
          <p:nvPr/>
        </p:nvSpPr>
        <p:spPr bwMode="gray">
          <a:xfrm>
            <a:off x="7542821" y="4768290"/>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6</a:t>
            </a:r>
          </a:p>
        </p:txBody>
      </p:sp>
      <p:sp>
        <p:nvSpPr>
          <p:cNvPr id="34" name="Oval 33">
            <a:extLst>
              <a:ext uri="{FF2B5EF4-FFF2-40B4-BE49-F238E27FC236}">
                <a16:creationId xmlns:a16="http://schemas.microsoft.com/office/drawing/2014/main" id="{CC2A5C01-55F9-410C-BB1C-A1EA5DF4C05E}"/>
              </a:ext>
            </a:extLst>
          </p:cNvPr>
          <p:cNvSpPr/>
          <p:nvPr/>
        </p:nvSpPr>
        <p:spPr bwMode="gray">
          <a:xfrm>
            <a:off x="6558365" y="1060348"/>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1</a:t>
            </a:r>
          </a:p>
        </p:txBody>
      </p:sp>
      <p:sp>
        <p:nvSpPr>
          <p:cNvPr id="36" name="Oval 35">
            <a:extLst>
              <a:ext uri="{FF2B5EF4-FFF2-40B4-BE49-F238E27FC236}">
                <a16:creationId xmlns:a16="http://schemas.microsoft.com/office/drawing/2014/main" id="{3438C63B-0244-4688-B8DD-C60E89644A94}"/>
              </a:ext>
            </a:extLst>
          </p:cNvPr>
          <p:cNvSpPr/>
          <p:nvPr/>
        </p:nvSpPr>
        <p:spPr bwMode="gray">
          <a:xfrm>
            <a:off x="7880454" y="3432233"/>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3</a:t>
            </a:r>
          </a:p>
        </p:txBody>
      </p:sp>
      <p:sp>
        <p:nvSpPr>
          <p:cNvPr id="40" name="Oval 39">
            <a:extLst>
              <a:ext uri="{FF2B5EF4-FFF2-40B4-BE49-F238E27FC236}">
                <a16:creationId xmlns:a16="http://schemas.microsoft.com/office/drawing/2014/main" id="{4C714A8E-882B-4795-8833-6C48E623AAF5}"/>
              </a:ext>
            </a:extLst>
          </p:cNvPr>
          <p:cNvSpPr/>
          <p:nvPr/>
        </p:nvSpPr>
        <p:spPr bwMode="gray">
          <a:xfrm>
            <a:off x="9528425" y="1120474"/>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5</a:t>
            </a:r>
          </a:p>
        </p:txBody>
      </p:sp>
      <p:sp>
        <p:nvSpPr>
          <p:cNvPr id="41" name="Oval 40">
            <a:extLst>
              <a:ext uri="{FF2B5EF4-FFF2-40B4-BE49-F238E27FC236}">
                <a16:creationId xmlns:a16="http://schemas.microsoft.com/office/drawing/2014/main" id="{0780F96E-4377-4060-8A28-366169AD383A}"/>
              </a:ext>
            </a:extLst>
          </p:cNvPr>
          <p:cNvSpPr/>
          <p:nvPr/>
        </p:nvSpPr>
        <p:spPr bwMode="gray">
          <a:xfrm>
            <a:off x="11846901" y="5489612"/>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7</a:t>
            </a:r>
          </a:p>
        </p:txBody>
      </p:sp>
      <p:sp>
        <p:nvSpPr>
          <p:cNvPr id="42" name="Rectangle 41">
            <a:extLst>
              <a:ext uri="{FF2B5EF4-FFF2-40B4-BE49-F238E27FC236}">
                <a16:creationId xmlns:a16="http://schemas.microsoft.com/office/drawing/2014/main" id="{4F2B9D9F-5F5E-40B1-8655-AC3BCD8A6757}"/>
              </a:ext>
            </a:extLst>
          </p:cNvPr>
          <p:cNvSpPr/>
          <p:nvPr/>
        </p:nvSpPr>
        <p:spPr bwMode="gray">
          <a:xfrm>
            <a:off x="6752738" y="732944"/>
            <a:ext cx="790083" cy="416132"/>
          </a:xfrm>
          <a:prstGeom prst="rect">
            <a:avLst/>
          </a:prstGeom>
          <a:noFill/>
          <a:ln w="25400" algn="ctr">
            <a:solidFill>
              <a:schemeClr val="accent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en-US" sz="1800" kern="0" dirty="0" err="1">
              <a:ea typeface="Arial Unicode MS" pitchFamily="34" charset="-128"/>
              <a:cs typeface="Arial Unicode MS" pitchFamily="34" charset="-128"/>
            </a:endParaRPr>
          </a:p>
        </p:txBody>
      </p:sp>
      <p:pic>
        <p:nvPicPr>
          <p:cNvPr id="6" name="Picture 5">
            <a:extLst>
              <a:ext uri="{FF2B5EF4-FFF2-40B4-BE49-F238E27FC236}">
                <a16:creationId xmlns:a16="http://schemas.microsoft.com/office/drawing/2014/main" id="{7E1A761D-C44F-CE9D-E956-B7563029A5FA}"/>
              </a:ext>
            </a:extLst>
          </p:cNvPr>
          <p:cNvPicPr>
            <a:picLocks noChangeAspect="1"/>
          </p:cNvPicPr>
          <p:nvPr/>
        </p:nvPicPr>
        <p:blipFill>
          <a:blip r:embed="rId4"/>
          <a:stretch>
            <a:fillRect/>
          </a:stretch>
        </p:blipFill>
        <p:spPr>
          <a:xfrm>
            <a:off x="4264063" y="1736953"/>
            <a:ext cx="2514569" cy="1223569"/>
          </a:xfrm>
          <a:prstGeom prst="rect">
            <a:avLst/>
          </a:prstGeom>
        </p:spPr>
      </p:pic>
      <p:sp>
        <p:nvSpPr>
          <p:cNvPr id="13" name="Oval 12">
            <a:extLst>
              <a:ext uri="{FF2B5EF4-FFF2-40B4-BE49-F238E27FC236}">
                <a16:creationId xmlns:a16="http://schemas.microsoft.com/office/drawing/2014/main" id="{6606A961-28C4-A152-0B48-0D7B1A2C9BEC}"/>
              </a:ext>
            </a:extLst>
          </p:cNvPr>
          <p:cNvSpPr/>
          <p:nvPr/>
        </p:nvSpPr>
        <p:spPr bwMode="gray">
          <a:xfrm>
            <a:off x="5726161" y="5011741"/>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5</a:t>
            </a:r>
          </a:p>
        </p:txBody>
      </p:sp>
    </p:spTree>
    <p:extLst>
      <p:ext uri="{BB962C8B-B14F-4D97-AF65-F5344CB8AC3E}">
        <p14:creationId xmlns:p14="http://schemas.microsoft.com/office/powerpoint/2010/main" val="28566234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5EFEE47-EDCA-FA42-BECD-2BB19A98E706}"/>
              </a:ext>
            </a:extLst>
          </p:cNvPr>
          <p:cNvPicPr>
            <a:picLocks noChangeAspect="1"/>
          </p:cNvPicPr>
          <p:nvPr/>
        </p:nvPicPr>
        <p:blipFill>
          <a:blip r:embed="rId3"/>
          <a:stretch>
            <a:fillRect/>
          </a:stretch>
        </p:blipFill>
        <p:spPr>
          <a:xfrm>
            <a:off x="8048683" y="1996225"/>
            <a:ext cx="3737085" cy="2296377"/>
          </a:xfrm>
          <a:prstGeom prst="rect">
            <a:avLst/>
          </a:prstGeom>
        </p:spPr>
      </p:pic>
      <p:pic>
        <p:nvPicPr>
          <p:cNvPr id="7" name="Picture 6">
            <a:extLst>
              <a:ext uri="{FF2B5EF4-FFF2-40B4-BE49-F238E27FC236}">
                <a16:creationId xmlns:a16="http://schemas.microsoft.com/office/drawing/2014/main" id="{10DC8541-B5E7-ABA7-98AD-51C617306211}"/>
              </a:ext>
            </a:extLst>
          </p:cNvPr>
          <p:cNvPicPr>
            <a:picLocks noChangeAspect="1"/>
          </p:cNvPicPr>
          <p:nvPr/>
        </p:nvPicPr>
        <p:blipFill>
          <a:blip r:embed="rId4"/>
          <a:stretch>
            <a:fillRect/>
          </a:stretch>
        </p:blipFill>
        <p:spPr>
          <a:xfrm>
            <a:off x="6057188" y="1972673"/>
            <a:ext cx="1927626" cy="1005085"/>
          </a:xfrm>
          <a:prstGeom prst="rect">
            <a:avLst/>
          </a:prstGeom>
        </p:spPr>
      </p:pic>
      <p:sp>
        <p:nvSpPr>
          <p:cNvPr id="2" name="Title 1"/>
          <p:cNvSpPr>
            <a:spLocks noGrp="1"/>
          </p:cNvSpPr>
          <p:nvPr>
            <p:ph type="title"/>
          </p:nvPr>
        </p:nvSpPr>
        <p:spPr>
          <a:xfrm>
            <a:off x="572644" y="460079"/>
            <a:ext cx="8496000" cy="1323183"/>
          </a:xfrm>
        </p:spPr>
        <p:txBody>
          <a:bodyPr/>
          <a:lstStyle/>
          <a:p>
            <a:r>
              <a:rPr lang="en-US" spc="50">
                <a:latin typeface="Arial"/>
                <a:cs typeface="Arial" panose="020B0604020202020204" pitchFamily="34" charset="0"/>
              </a:rPr>
              <a:t>Order Confirmation</a:t>
            </a:r>
            <a:br>
              <a:rPr lang="en-US" spc="50">
                <a:latin typeface="Arial"/>
                <a:cs typeface="Arial" panose="020B0604020202020204" pitchFamily="34" charset="0"/>
              </a:rPr>
            </a:br>
            <a:r>
              <a:rPr lang="en-US" sz="2000">
                <a:solidFill>
                  <a:schemeClr val="accent1"/>
                </a:solidFill>
              </a:rPr>
              <a:t>Manage</a:t>
            </a:r>
            <a:r>
              <a:rPr lang="en-US" sz="2000"/>
              <a:t> </a:t>
            </a:r>
            <a:r>
              <a:rPr lang="en-US" sz="2000" spc="50">
                <a:solidFill>
                  <a:schemeClr val="accent1"/>
                </a:solidFill>
                <a:cs typeface="Arial" panose="020B0604020202020204" pitchFamily="34" charset="0"/>
              </a:rPr>
              <a:t>Individual PO – </a:t>
            </a:r>
            <a:r>
              <a:rPr lang="en-US" sz="2000">
                <a:solidFill>
                  <a:schemeClr val="accent1"/>
                </a:solidFill>
                <a:cs typeface="Arial" pitchFamily="34" charset="0"/>
              </a:rPr>
              <a:t>Confirm Entire Order</a:t>
            </a:r>
            <a:br>
              <a:rPr lang="en-US">
                <a:cs typeface="Arial" pitchFamily="34" charset="0"/>
              </a:rPr>
            </a:br>
            <a:br>
              <a:rPr lang="en-US" spc="50">
                <a:latin typeface="Arial"/>
                <a:cs typeface="Arial" panose="020B0604020202020204" pitchFamily="34" charset="0"/>
              </a:rPr>
            </a:br>
            <a:endParaRPr lang="en-US" sz="1800" spc="50">
              <a:solidFill>
                <a:schemeClr val="accent1"/>
              </a:solidFill>
              <a:latin typeface="Arial"/>
              <a:cs typeface="Arial" panose="020B0604020202020204" pitchFamily="34" charset="0"/>
            </a:endParaRPr>
          </a:p>
        </p:txBody>
      </p:sp>
      <p:sp>
        <p:nvSpPr>
          <p:cNvPr id="5" name="TextBox 4">
            <a:extLst>
              <a:ext uri="{FF2B5EF4-FFF2-40B4-BE49-F238E27FC236}">
                <a16:creationId xmlns:a16="http://schemas.microsoft.com/office/drawing/2014/main" id="{598ED333-7A8B-4F8C-8AB8-C103ACA718D1}"/>
              </a:ext>
            </a:extLst>
          </p:cNvPr>
          <p:cNvSpPr txBox="1"/>
          <p:nvPr/>
        </p:nvSpPr>
        <p:spPr>
          <a:xfrm>
            <a:off x="572644" y="1783261"/>
            <a:ext cx="5415776" cy="4717350"/>
          </a:xfrm>
          <a:prstGeom prst="rect">
            <a:avLst/>
          </a:prstGeom>
          <a:noFill/>
        </p:spPr>
        <p:txBody>
          <a:bodyPr wrap="square" lIns="0" tIns="0" rIns="0" bIns="0" rtlCol="0">
            <a:noAutofit/>
          </a:bodyPr>
          <a:lstStyle/>
          <a:p>
            <a:pPr>
              <a:lnSpc>
                <a:spcPts val="1700"/>
              </a:lnSpc>
              <a:spcAft>
                <a:spcPts val="600"/>
              </a:spcAft>
              <a:buClr>
                <a:srgbClr val="F0AB00"/>
              </a:buClr>
              <a:buSzPct val="120000"/>
            </a:pPr>
            <a:r>
              <a:rPr lang="en-US" sz="1300" dirty="0"/>
              <a:t>This slide explains how to Confirm Entire Order.</a:t>
            </a:r>
          </a:p>
          <a:p>
            <a:pPr marL="342900" indent="-342900">
              <a:lnSpc>
                <a:spcPts val="1700"/>
              </a:lnSpc>
              <a:spcAft>
                <a:spcPts val="600"/>
              </a:spcAft>
              <a:buClr>
                <a:srgbClr val="F0AB00"/>
              </a:buClr>
              <a:buSzPct val="100000"/>
              <a:buFontTx/>
              <a:buAutoNum type="arabicPeriod"/>
            </a:pPr>
            <a:r>
              <a:rPr lang="en-US" sz="1300" dirty="0"/>
              <a:t>Select the option </a:t>
            </a:r>
            <a:r>
              <a:rPr lang="en-US" sz="1300" b="1" dirty="0"/>
              <a:t>Confirm entire order </a:t>
            </a:r>
            <a:r>
              <a:rPr lang="en-US" sz="1300" dirty="0"/>
              <a:t>in the Actions drop-down list.</a:t>
            </a:r>
          </a:p>
          <a:p>
            <a:pPr marL="342900" indent="-342900">
              <a:lnSpc>
                <a:spcPts val="1700"/>
              </a:lnSpc>
              <a:spcAft>
                <a:spcPts val="600"/>
              </a:spcAft>
              <a:buClr>
                <a:srgbClr val="F0AB00"/>
              </a:buClr>
              <a:buSzPct val="100000"/>
              <a:buFontTx/>
              <a:buAutoNum type="arabicPeriod"/>
            </a:pPr>
            <a:r>
              <a:rPr lang="en-US" sz="1300" dirty="0"/>
              <a:t>Complete the mandatory fields in </a:t>
            </a:r>
            <a:r>
              <a:rPr lang="en-US" sz="1300" b="1" dirty="0"/>
              <a:t>the Order Confirmation Header</a:t>
            </a:r>
            <a:r>
              <a:rPr lang="en-US" sz="1300" dirty="0"/>
              <a:t>. </a:t>
            </a:r>
            <a:endParaRPr lang="en-US" sz="1300" dirty="0">
              <a:solidFill>
                <a:srgbClr val="FFFF00"/>
              </a:solidFill>
            </a:endParaRPr>
          </a:p>
          <a:p>
            <a:pPr marL="342900" indent="-342900">
              <a:lnSpc>
                <a:spcPts val="1700"/>
              </a:lnSpc>
              <a:spcAft>
                <a:spcPts val="600"/>
              </a:spcAft>
              <a:buClr>
                <a:srgbClr val="F0AB00"/>
              </a:buClr>
              <a:buSzPct val="100000"/>
              <a:buFontTx/>
              <a:buAutoNum type="arabicPeriod"/>
            </a:pPr>
            <a:r>
              <a:rPr lang="en-US" sz="1300" dirty="0"/>
              <a:t>Review the </a:t>
            </a:r>
            <a:r>
              <a:rPr lang="en-US" sz="1300" b="1" dirty="0"/>
              <a:t>Line Items</a:t>
            </a:r>
            <a:r>
              <a:rPr lang="en-US" sz="1300" dirty="0"/>
              <a:t>.</a:t>
            </a:r>
          </a:p>
          <a:p>
            <a:pPr marL="342900" indent="-342900">
              <a:lnSpc>
                <a:spcPts val="1700"/>
              </a:lnSpc>
              <a:spcAft>
                <a:spcPts val="600"/>
              </a:spcAft>
              <a:buClr>
                <a:srgbClr val="F0AB00"/>
              </a:buClr>
              <a:buSzPct val="100000"/>
              <a:buFontTx/>
              <a:buAutoNum type="arabicPeriod"/>
            </a:pPr>
            <a:r>
              <a:rPr lang="en-US" sz="1300" dirty="0"/>
              <a:t>Click</a:t>
            </a:r>
            <a:r>
              <a:rPr lang="en-US" sz="1300" b="1" dirty="0"/>
              <a:t> Next</a:t>
            </a:r>
            <a:r>
              <a:rPr lang="en-US" sz="1300" dirty="0"/>
              <a:t> button in the bottom of the screen when finished.</a:t>
            </a:r>
          </a:p>
          <a:p>
            <a:pPr marL="342900" indent="-342900">
              <a:lnSpc>
                <a:spcPts val="1700"/>
              </a:lnSpc>
              <a:spcAft>
                <a:spcPts val="600"/>
              </a:spcAft>
              <a:buClr>
                <a:srgbClr val="F0AB00"/>
              </a:buClr>
              <a:buSzPct val="100000"/>
              <a:buFontTx/>
              <a:buAutoNum type="arabicPeriod"/>
            </a:pPr>
            <a:r>
              <a:rPr lang="en-US" sz="1300" dirty="0"/>
              <a:t>Review</a:t>
            </a:r>
            <a:r>
              <a:rPr lang="en-US" sz="1300" b="1" dirty="0"/>
              <a:t> </a:t>
            </a:r>
            <a:r>
              <a:rPr lang="en-US" sz="1300" dirty="0"/>
              <a:t>the order confirmation and select the next action:</a:t>
            </a:r>
          </a:p>
          <a:p>
            <a:pPr marL="800100" lvl="1" indent="-342900">
              <a:lnSpc>
                <a:spcPts val="1700"/>
              </a:lnSpc>
              <a:spcAft>
                <a:spcPts val="600"/>
              </a:spcAft>
              <a:buClr>
                <a:srgbClr val="F0AB00"/>
              </a:buClr>
              <a:buSzPct val="120000"/>
              <a:buFont typeface="Arial" panose="020B0604020202020204" pitchFamily="34" charset="0"/>
              <a:buChar char="•"/>
            </a:pPr>
            <a:r>
              <a:rPr lang="en-US" sz="1300" dirty="0"/>
              <a:t>Click </a:t>
            </a:r>
            <a:r>
              <a:rPr lang="en-US" sz="1300" b="1" dirty="0"/>
              <a:t>Previous</a:t>
            </a:r>
            <a:r>
              <a:rPr lang="en-US" sz="1300" dirty="0"/>
              <a:t> to go to the previous page. </a:t>
            </a:r>
          </a:p>
          <a:p>
            <a:pPr marL="800100" lvl="1" indent="-342900">
              <a:lnSpc>
                <a:spcPts val="1700"/>
              </a:lnSpc>
              <a:spcAft>
                <a:spcPts val="600"/>
              </a:spcAft>
              <a:buClr>
                <a:srgbClr val="F0AB00"/>
              </a:buClr>
              <a:buSzPct val="120000"/>
              <a:buFont typeface="Arial" panose="020B0604020202020204" pitchFamily="34" charset="0"/>
              <a:buChar char="•"/>
            </a:pPr>
            <a:r>
              <a:rPr lang="en-US" sz="1300" dirty="0"/>
              <a:t>Click </a:t>
            </a:r>
            <a:r>
              <a:rPr lang="en-US" sz="1300" b="1" dirty="0"/>
              <a:t>Submit</a:t>
            </a:r>
            <a:r>
              <a:rPr lang="en-US" sz="1300" dirty="0"/>
              <a:t> to send order conformation to the buyer. </a:t>
            </a:r>
          </a:p>
          <a:p>
            <a:pPr marL="800100" lvl="1" indent="-342900">
              <a:lnSpc>
                <a:spcPts val="1700"/>
              </a:lnSpc>
              <a:spcAft>
                <a:spcPts val="600"/>
              </a:spcAft>
              <a:buClr>
                <a:srgbClr val="F0AB00"/>
              </a:buClr>
              <a:buSzPct val="120000"/>
              <a:buFont typeface="Arial" panose="020B0604020202020204" pitchFamily="34" charset="0"/>
              <a:buChar char="•"/>
            </a:pPr>
            <a:r>
              <a:rPr lang="en-US" sz="1300" dirty="0"/>
              <a:t>Click </a:t>
            </a:r>
            <a:r>
              <a:rPr lang="en-US" sz="1300" b="1" dirty="0"/>
              <a:t>Exit</a:t>
            </a:r>
            <a:r>
              <a:rPr lang="en-US" sz="1300" dirty="0"/>
              <a:t> to leave the page without saving any changes.</a:t>
            </a:r>
          </a:p>
          <a:p>
            <a:pPr>
              <a:spcAft>
                <a:spcPts val="600"/>
              </a:spcAft>
              <a:defRPr/>
            </a:pPr>
            <a:endParaRPr lang="en-US" sz="1300" dirty="0">
              <a:cs typeface="Arial" pitchFamily="34" charset="0"/>
            </a:endParaRPr>
          </a:p>
          <a:p>
            <a:pPr>
              <a:spcAft>
                <a:spcPts val="600"/>
              </a:spcAft>
              <a:defRPr/>
            </a:pPr>
            <a:r>
              <a:rPr lang="en-US" sz="1300" b="1" dirty="0">
                <a:solidFill>
                  <a:schemeClr val="accent1"/>
                </a:solidFill>
                <a:cs typeface="Arial" pitchFamily="34" charset="0"/>
              </a:rPr>
              <a:t>Note: </a:t>
            </a:r>
            <a:r>
              <a:rPr lang="en-US" sz="1300" dirty="0">
                <a:cs typeface="Arial" pitchFamily="34" charset="0"/>
              </a:rPr>
              <a:t>Once the order confirmation is submitted, the order status will display as </a:t>
            </a:r>
            <a:r>
              <a:rPr lang="en-US" sz="1300" b="1" dirty="0">
                <a:cs typeface="Arial" pitchFamily="34" charset="0"/>
              </a:rPr>
              <a:t>Confirmed</a:t>
            </a:r>
            <a:r>
              <a:rPr lang="en-US" sz="1300" dirty="0">
                <a:cs typeface="Arial" pitchFamily="34" charset="0"/>
              </a:rPr>
              <a:t>.</a:t>
            </a:r>
          </a:p>
          <a:p>
            <a:pPr>
              <a:spcAft>
                <a:spcPts val="600"/>
              </a:spcAft>
              <a:defRPr/>
            </a:pPr>
            <a:endParaRPr lang="en-US" sz="1300" dirty="0">
              <a:cs typeface="Arial" pitchFamily="34" charset="0"/>
            </a:endParaRPr>
          </a:p>
          <a:p>
            <a:pPr>
              <a:spcAft>
                <a:spcPts val="600"/>
              </a:spcAft>
              <a:defRPr/>
            </a:pPr>
            <a:r>
              <a:rPr lang="en-US" sz="1300" dirty="0">
                <a:cs typeface="Arial" pitchFamily="34" charset="0"/>
              </a:rPr>
              <a:t>Be aware that </a:t>
            </a:r>
            <a:r>
              <a:rPr lang="en-US" sz="1300" b="1" dirty="0"/>
              <a:t>Confirm entire order </a:t>
            </a:r>
            <a:r>
              <a:rPr lang="en-US" sz="1300" dirty="0"/>
              <a:t>will update the </a:t>
            </a:r>
            <a:r>
              <a:rPr lang="en-US" sz="1300" u="sng" dirty="0"/>
              <a:t>entire</a:t>
            </a:r>
            <a:r>
              <a:rPr lang="en-US" sz="1300" dirty="0"/>
              <a:t> quantity of the order with the specified delivery date. If you have previously confirmed partial delivery, those delivery dates will be overwritten with the date used for the entire order confirmation.</a:t>
            </a:r>
            <a:endParaRPr lang="en-US" sz="1300" dirty="0">
              <a:cs typeface="Arial" pitchFamily="34" charset="0"/>
            </a:endParaRPr>
          </a:p>
          <a:p>
            <a:pPr>
              <a:spcAft>
                <a:spcPts val="600"/>
              </a:spcAft>
              <a:defRPr/>
            </a:pPr>
            <a:endParaRPr lang="en-US" sz="1300" dirty="0">
              <a:cs typeface="Arial" pitchFamily="34" charset="0"/>
            </a:endParaRPr>
          </a:p>
          <a:p>
            <a:pPr>
              <a:lnSpc>
                <a:spcPts val="1700"/>
              </a:lnSpc>
              <a:spcAft>
                <a:spcPts val="600"/>
              </a:spcAft>
              <a:buClr>
                <a:srgbClr val="F0AB00"/>
              </a:buClr>
              <a:buSzPct val="120000"/>
            </a:pPr>
            <a:endParaRPr lang="en-US" sz="1300" b="1" dirty="0"/>
          </a:p>
          <a:p>
            <a:pPr>
              <a:lnSpc>
                <a:spcPts val="1700"/>
              </a:lnSpc>
              <a:spcAft>
                <a:spcPts val="600"/>
              </a:spcAft>
              <a:buClr>
                <a:srgbClr val="F0AB00"/>
              </a:buClr>
              <a:buSzPct val="120000"/>
            </a:pPr>
            <a:br>
              <a:rPr lang="en-US" sz="1300" dirty="0"/>
            </a:br>
            <a:endParaRPr lang="en-US" sz="1300" b="1" dirty="0"/>
          </a:p>
        </p:txBody>
      </p:sp>
      <p:sp>
        <p:nvSpPr>
          <p:cNvPr id="10" name="TextBox 9">
            <a:extLst>
              <a:ext uri="{FF2B5EF4-FFF2-40B4-BE49-F238E27FC236}">
                <a16:creationId xmlns:a16="http://schemas.microsoft.com/office/drawing/2014/main" id="{90D109FB-9E76-4EBF-B5ED-754C0EF53C83}"/>
              </a:ext>
            </a:extLst>
          </p:cNvPr>
          <p:cNvSpPr txBox="1"/>
          <p:nvPr/>
        </p:nvSpPr>
        <p:spPr>
          <a:xfrm>
            <a:off x="572644" y="1268398"/>
            <a:ext cx="6003246" cy="184666"/>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200" kern="0">
                <a:solidFill>
                  <a:schemeClr val="accent5"/>
                </a:solidFill>
                <a:ea typeface="Arial Unicode MS" pitchFamily="34" charset="-128"/>
                <a:cs typeface="Arial Unicode MS" pitchFamily="34" charset="-128"/>
              </a:rPr>
              <a:t>For detailed order confirmation management please refer to Help Center documentation.</a:t>
            </a:r>
          </a:p>
        </p:txBody>
      </p:sp>
      <p:sp>
        <p:nvSpPr>
          <p:cNvPr id="21" name="Oval 20">
            <a:extLst>
              <a:ext uri="{FF2B5EF4-FFF2-40B4-BE49-F238E27FC236}">
                <a16:creationId xmlns:a16="http://schemas.microsoft.com/office/drawing/2014/main" id="{8CB3A359-B7C1-4743-BE3F-F9B53818BC23}"/>
              </a:ext>
            </a:extLst>
          </p:cNvPr>
          <p:cNvSpPr/>
          <p:nvPr/>
        </p:nvSpPr>
        <p:spPr bwMode="gray">
          <a:xfrm>
            <a:off x="8161902" y="2123716"/>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2</a:t>
            </a:r>
          </a:p>
        </p:txBody>
      </p:sp>
      <p:sp>
        <p:nvSpPr>
          <p:cNvPr id="18" name="Rectangle 17">
            <a:extLst>
              <a:ext uri="{FF2B5EF4-FFF2-40B4-BE49-F238E27FC236}">
                <a16:creationId xmlns:a16="http://schemas.microsoft.com/office/drawing/2014/main" id="{7D6B5274-03B2-443A-9B35-DEF82331C88B}"/>
              </a:ext>
            </a:extLst>
          </p:cNvPr>
          <p:cNvSpPr/>
          <p:nvPr/>
        </p:nvSpPr>
        <p:spPr bwMode="gray">
          <a:xfrm>
            <a:off x="6329747" y="2342791"/>
            <a:ext cx="951109" cy="293006"/>
          </a:xfrm>
          <a:prstGeom prst="rect">
            <a:avLst/>
          </a:prstGeom>
          <a:noFill/>
          <a:ln w="25400" algn="ctr">
            <a:solidFill>
              <a:schemeClr val="accent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en-US" sz="1800" kern="0" err="1">
              <a:ea typeface="Arial Unicode MS" pitchFamily="34" charset="-128"/>
              <a:cs typeface="Arial Unicode MS" pitchFamily="34" charset="-128"/>
            </a:endParaRPr>
          </a:p>
        </p:txBody>
      </p:sp>
      <p:sp>
        <p:nvSpPr>
          <p:cNvPr id="19" name="Oval 18">
            <a:extLst>
              <a:ext uri="{FF2B5EF4-FFF2-40B4-BE49-F238E27FC236}">
                <a16:creationId xmlns:a16="http://schemas.microsoft.com/office/drawing/2014/main" id="{C086E305-1BC4-4027-BDF9-7FA8BE300602}"/>
              </a:ext>
            </a:extLst>
          </p:cNvPr>
          <p:cNvSpPr/>
          <p:nvPr/>
        </p:nvSpPr>
        <p:spPr bwMode="gray">
          <a:xfrm>
            <a:off x="6265878" y="2138548"/>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a:solidFill>
                  <a:schemeClr val="bg1"/>
                </a:solidFill>
                <a:ea typeface="Arial Unicode MS" pitchFamily="34" charset="-128"/>
                <a:cs typeface="Arial Unicode MS" pitchFamily="34" charset="-128"/>
              </a:rPr>
              <a:t>1</a:t>
            </a:r>
          </a:p>
        </p:txBody>
      </p:sp>
      <p:pic>
        <p:nvPicPr>
          <p:cNvPr id="12" name="Picture 11">
            <a:extLst>
              <a:ext uri="{FF2B5EF4-FFF2-40B4-BE49-F238E27FC236}">
                <a16:creationId xmlns:a16="http://schemas.microsoft.com/office/drawing/2014/main" id="{98932044-3E48-4C52-A9DB-8551501585B7}"/>
              </a:ext>
            </a:extLst>
          </p:cNvPr>
          <p:cNvPicPr>
            <a:picLocks noChangeAspect="1"/>
          </p:cNvPicPr>
          <p:nvPr/>
        </p:nvPicPr>
        <p:blipFill>
          <a:blip r:embed="rId5"/>
          <a:stretch>
            <a:fillRect/>
          </a:stretch>
        </p:blipFill>
        <p:spPr>
          <a:xfrm>
            <a:off x="7937781" y="4415946"/>
            <a:ext cx="3078223" cy="1373219"/>
          </a:xfrm>
          <a:prstGeom prst="rect">
            <a:avLst/>
          </a:prstGeom>
        </p:spPr>
      </p:pic>
      <p:pic>
        <p:nvPicPr>
          <p:cNvPr id="14" name="Picture 13">
            <a:extLst>
              <a:ext uri="{FF2B5EF4-FFF2-40B4-BE49-F238E27FC236}">
                <a16:creationId xmlns:a16="http://schemas.microsoft.com/office/drawing/2014/main" id="{7E746AFC-91C7-0DEB-1916-D9181A5E434A}"/>
              </a:ext>
            </a:extLst>
          </p:cNvPr>
          <p:cNvPicPr>
            <a:picLocks noChangeAspect="1"/>
          </p:cNvPicPr>
          <p:nvPr/>
        </p:nvPicPr>
        <p:blipFill>
          <a:blip r:embed="rId6"/>
          <a:srcRect l="29348" t="53874"/>
          <a:stretch/>
        </p:blipFill>
        <p:spPr>
          <a:xfrm>
            <a:off x="5672514" y="3573105"/>
            <a:ext cx="2422375" cy="562300"/>
          </a:xfrm>
          <a:prstGeom prst="rect">
            <a:avLst/>
          </a:prstGeom>
        </p:spPr>
      </p:pic>
      <p:sp>
        <p:nvSpPr>
          <p:cNvPr id="23" name="Oval 22">
            <a:extLst>
              <a:ext uri="{FF2B5EF4-FFF2-40B4-BE49-F238E27FC236}">
                <a16:creationId xmlns:a16="http://schemas.microsoft.com/office/drawing/2014/main" id="{032D8493-3847-463B-B66E-D761D6FBDCC7}"/>
              </a:ext>
            </a:extLst>
          </p:cNvPr>
          <p:cNvSpPr/>
          <p:nvPr/>
        </p:nvSpPr>
        <p:spPr bwMode="gray">
          <a:xfrm>
            <a:off x="6742833" y="3813324"/>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4</a:t>
            </a:r>
          </a:p>
        </p:txBody>
      </p:sp>
      <p:sp>
        <p:nvSpPr>
          <p:cNvPr id="22" name="Oval 21">
            <a:extLst>
              <a:ext uri="{FF2B5EF4-FFF2-40B4-BE49-F238E27FC236}">
                <a16:creationId xmlns:a16="http://schemas.microsoft.com/office/drawing/2014/main" id="{F162FC88-661F-415D-BDF7-01323B21E362}"/>
              </a:ext>
            </a:extLst>
          </p:cNvPr>
          <p:cNvSpPr/>
          <p:nvPr/>
        </p:nvSpPr>
        <p:spPr bwMode="gray">
          <a:xfrm>
            <a:off x="7937781" y="4511677"/>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3</a:t>
            </a:r>
          </a:p>
        </p:txBody>
      </p:sp>
      <p:pic>
        <p:nvPicPr>
          <p:cNvPr id="25" name="Picture 24">
            <a:extLst>
              <a:ext uri="{FF2B5EF4-FFF2-40B4-BE49-F238E27FC236}">
                <a16:creationId xmlns:a16="http://schemas.microsoft.com/office/drawing/2014/main" id="{F44C8B98-ECA9-1934-3685-BF13633FDC20}"/>
              </a:ext>
            </a:extLst>
          </p:cNvPr>
          <p:cNvPicPr>
            <a:picLocks noChangeAspect="1"/>
          </p:cNvPicPr>
          <p:nvPr/>
        </p:nvPicPr>
        <p:blipFill>
          <a:blip r:embed="rId7"/>
          <a:stretch>
            <a:fillRect/>
          </a:stretch>
        </p:blipFill>
        <p:spPr>
          <a:xfrm>
            <a:off x="6371228" y="6050222"/>
            <a:ext cx="3323809" cy="676190"/>
          </a:xfrm>
          <a:prstGeom prst="rect">
            <a:avLst/>
          </a:prstGeom>
        </p:spPr>
      </p:pic>
      <p:sp>
        <p:nvSpPr>
          <p:cNvPr id="24" name="Oval 23">
            <a:extLst>
              <a:ext uri="{FF2B5EF4-FFF2-40B4-BE49-F238E27FC236}">
                <a16:creationId xmlns:a16="http://schemas.microsoft.com/office/drawing/2014/main" id="{AB9EDBBE-BB8B-4A70-8A67-5D49918F4935}"/>
              </a:ext>
            </a:extLst>
          </p:cNvPr>
          <p:cNvSpPr/>
          <p:nvPr/>
        </p:nvSpPr>
        <p:spPr bwMode="gray">
          <a:xfrm>
            <a:off x="7827647" y="5960168"/>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5</a:t>
            </a:r>
          </a:p>
        </p:txBody>
      </p:sp>
    </p:spTree>
    <p:extLst>
      <p:ext uri="{BB962C8B-B14F-4D97-AF65-F5344CB8AC3E}">
        <p14:creationId xmlns:p14="http://schemas.microsoft.com/office/powerpoint/2010/main" val="42267446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9EC7ACB-CCB1-0246-5F20-B415E4520509}"/>
              </a:ext>
            </a:extLst>
          </p:cNvPr>
          <p:cNvPicPr>
            <a:picLocks noChangeAspect="1"/>
          </p:cNvPicPr>
          <p:nvPr/>
        </p:nvPicPr>
        <p:blipFill>
          <a:blip r:embed="rId3"/>
          <a:stretch>
            <a:fillRect/>
          </a:stretch>
        </p:blipFill>
        <p:spPr>
          <a:xfrm>
            <a:off x="5585484" y="4671529"/>
            <a:ext cx="6097588" cy="1486565"/>
          </a:xfrm>
          <a:prstGeom prst="rect">
            <a:avLst/>
          </a:prstGeom>
        </p:spPr>
      </p:pic>
      <p:pic>
        <p:nvPicPr>
          <p:cNvPr id="8" name="Picture 7">
            <a:extLst>
              <a:ext uri="{FF2B5EF4-FFF2-40B4-BE49-F238E27FC236}">
                <a16:creationId xmlns:a16="http://schemas.microsoft.com/office/drawing/2014/main" id="{D68EA087-F0D6-B76B-B238-5D02479228B7}"/>
              </a:ext>
            </a:extLst>
          </p:cNvPr>
          <p:cNvPicPr>
            <a:picLocks noChangeAspect="1"/>
          </p:cNvPicPr>
          <p:nvPr/>
        </p:nvPicPr>
        <p:blipFill>
          <a:blip r:embed="rId4"/>
          <a:stretch>
            <a:fillRect/>
          </a:stretch>
        </p:blipFill>
        <p:spPr>
          <a:xfrm>
            <a:off x="8257230" y="648689"/>
            <a:ext cx="3737085" cy="2296377"/>
          </a:xfrm>
          <a:prstGeom prst="rect">
            <a:avLst/>
          </a:prstGeom>
        </p:spPr>
      </p:pic>
      <p:pic>
        <p:nvPicPr>
          <p:cNvPr id="4" name="Picture 3">
            <a:extLst>
              <a:ext uri="{FF2B5EF4-FFF2-40B4-BE49-F238E27FC236}">
                <a16:creationId xmlns:a16="http://schemas.microsoft.com/office/drawing/2014/main" id="{D25D8F8B-1881-D7C6-EFD6-158C4D3EA2F6}"/>
              </a:ext>
            </a:extLst>
          </p:cNvPr>
          <p:cNvPicPr>
            <a:picLocks noChangeAspect="1"/>
          </p:cNvPicPr>
          <p:nvPr/>
        </p:nvPicPr>
        <p:blipFill>
          <a:blip r:embed="rId5"/>
          <a:stretch>
            <a:fillRect/>
          </a:stretch>
        </p:blipFill>
        <p:spPr>
          <a:xfrm>
            <a:off x="6217196" y="699906"/>
            <a:ext cx="1816767" cy="947282"/>
          </a:xfrm>
          <a:prstGeom prst="rect">
            <a:avLst/>
          </a:prstGeom>
        </p:spPr>
      </p:pic>
      <p:sp>
        <p:nvSpPr>
          <p:cNvPr id="2" name="Text Placeholder 1">
            <a:extLst>
              <a:ext uri="{FF2B5EF4-FFF2-40B4-BE49-F238E27FC236}">
                <a16:creationId xmlns:a16="http://schemas.microsoft.com/office/drawing/2014/main" id="{4E4FC3F1-0608-4AAE-98D3-115AC17CB35B}"/>
              </a:ext>
            </a:extLst>
          </p:cNvPr>
          <p:cNvSpPr>
            <a:spLocks noGrp="1"/>
          </p:cNvSpPr>
          <p:nvPr>
            <p:ph type="body" sz="quarter" idx="10"/>
          </p:nvPr>
        </p:nvSpPr>
        <p:spPr>
          <a:xfrm>
            <a:off x="512103" y="1810377"/>
            <a:ext cx="6032281" cy="4716000"/>
          </a:xfrm>
        </p:spPr>
        <p:txBody>
          <a:bodyPr>
            <a:normAutofit/>
          </a:bodyPr>
          <a:lstStyle/>
          <a:p>
            <a:pPr marL="228600" indent="-228600">
              <a:lnSpc>
                <a:spcPts val="1700"/>
              </a:lnSpc>
              <a:spcBef>
                <a:spcPts val="0"/>
              </a:spcBef>
              <a:spcAft>
                <a:spcPts val="600"/>
              </a:spcAft>
              <a:buClr>
                <a:srgbClr val="F0AB00"/>
              </a:buClr>
              <a:buSzPct val="100000"/>
              <a:buFont typeface="+mj-lt"/>
              <a:buAutoNum type="arabicPeriod"/>
            </a:pPr>
            <a:r>
              <a:rPr lang="en-US" sz="1300" dirty="0"/>
              <a:t>If you select</a:t>
            </a:r>
            <a:r>
              <a:rPr lang="en-US" sz="1300" b="1" dirty="0"/>
              <a:t> Update Line Items</a:t>
            </a:r>
            <a:r>
              <a:rPr lang="en-US" sz="1300" dirty="0"/>
              <a:t>, you can confirm or update line item information. Order confirmations have a </a:t>
            </a:r>
            <a:r>
              <a:rPr lang="en-US" sz="1300" b="1" dirty="0"/>
              <a:t>header</a:t>
            </a:r>
            <a:r>
              <a:rPr lang="en-US" sz="1300" dirty="0"/>
              <a:t> and a </a:t>
            </a:r>
            <a:r>
              <a:rPr lang="en-US" sz="1300" b="1" dirty="0"/>
              <a:t>line</a:t>
            </a:r>
            <a:r>
              <a:rPr lang="en-US" sz="1300" dirty="0"/>
              <a:t> items section.</a:t>
            </a:r>
          </a:p>
          <a:p>
            <a:pPr marL="228600" indent="-228600">
              <a:lnSpc>
                <a:spcPts val="1700"/>
              </a:lnSpc>
              <a:spcBef>
                <a:spcPts val="0"/>
              </a:spcBef>
              <a:spcAft>
                <a:spcPts val="600"/>
              </a:spcAft>
              <a:buClr>
                <a:srgbClr val="F0AB00"/>
              </a:buClr>
              <a:buSzPct val="100000"/>
              <a:buFont typeface="+mj-lt"/>
              <a:buAutoNum type="arabicPeriod"/>
            </a:pPr>
            <a:r>
              <a:rPr lang="en-US" sz="1300" dirty="0"/>
              <a:t>At a </a:t>
            </a:r>
            <a:r>
              <a:rPr lang="en-US" sz="1300" b="1" dirty="0"/>
              <a:t>header </a:t>
            </a:r>
            <a:r>
              <a:rPr lang="en-US" sz="1300" dirty="0"/>
              <a:t>level, you can add order confirmation details (Confirmation #, internal reference or shipping and delivery dates).</a:t>
            </a:r>
            <a:endParaRPr lang="en-US" sz="1300" u="sng" dirty="0"/>
          </a:p>
          <a:p>
            <a:pPr marL="228600" indent="-228600">
              <a:lnSpc>
                <a:spcPts val="1700"/>
              </a:lnSpc>
              <a:spcBef>
                <a:spcPts val="0"/>
              </a:spcBef>
              <a:spcAft>
                <a:spcPts val="600"/>
              </a:spcAft>
              <a:buClr>
                <a:srgbClr val="F0AB00"/>
              </a:buClr>
              <a:buSzPct val="100000"/>
              <a:buFont typeface="+mj-lt"/>
              <a:buAutoNum type="arabicPeriod"/>
            </a:pPr>
            <a:r>
              <a:rPr lang="en-US" sz="1300" dirty="0"/>
              <a:t>At a </a:t>
            </a:r>
            <a:r>
              <a:rPr lang="en-US" sz="1300" b="1" dirty="0"/>
              <a:t>line </a:t>
            </a:r>
            <a:r>
              <a:rPr lang="en-US" sz="1300" dirty="0"/>
              <a:t>level, you can </a:t>
            </a:r>
            <a:r>
              <a:rPr lang="en-US" sz="1300" b="1" dirty="0"/>
              <a:t>confirm</a:t>
            </a:r>
            <a:r>
              <a:rPr lang="en-US" sz="1300" dirty="0"/>
              <a:t> items, fully, </a:t>
            </a:r>
            <a:r>
              <a:rPr lang="en-US" sz="1300" b="1" dirty="0"/>
              <a:t>partially</a:t>
            </a:r>
            <a:r>
              <a:rPr lang="en-US" sz="1300" dirty="0"/>
              <a:t> or backorder. By confirming quantity you communicate to your buyer that you are shipping those quantities at the confirmed dates. </a:t>
            </a:r>
          </a:p>
          <a:p>
            <a:pPr>
              <a:lnSpc>
                <a:spcPts val="1700"/>
              </a:lnSpc>
              <a:spcBef>
                <a:spcPts val="0"/>
              </a:spcBef>
              <a:spcAft>
                <a:spcPts val="600"/>
              </a:spcAft>
              <a:buClr>
                <a:srgbClr val="F0AB00"/>
              </a:buClr>
              <a:buSzPct val="100000"/>
            </a:pPr>
            <a:r>
              <a:rPr lang="en-US" sz="1300" dirty="0"/>
              <a:t>Backordered items are not in stock currently and will be shipped once available, however this functionality </a:t>
            </a:r>
            <a:r>
              <a:rPr lang="en-US" sz="1300" u="sng" dirty="0"/>
              <a:t>is not currently is use </a:t>
            </a:r>
            <a:r>
              <a:rPr lang="en-US" sz="1300" dirty="0"/>
              <a:t>by ABB.</a:t>
            </a:r>
          </a:p>
          <a:p>
            <a:pPr>
              <a:lnSpc>
                <a:spcPts val="1700"/>
              </a:lnSpc>
              <a:spcBef>
                <a:spcPts val="0"/>
              </a:spcBef>
              <a:spcAft>
                <a:spcPts val="600"/>
              </a:spcAft>
              <a:buClr>
                <a:srgbClr val="F0AB00"/>
              </a:buClr>
              <a:buSzPct val="100000"/>
            </a:pPr>
            <a:r>
              <a:rPr lang="en-US" sz="1300" b="1" dirty="0">
                <a:solidFill>
                  <a:schemeClr val="accent1"/>
                </a:solidFill>
              </a:rPr>
              <a:t>Example: </a:t>
            </a:r>
            <a:r>
              <a:rPr lang="en-US" sz="1300" dirty="0"/>
              <a:t>You </a:t>
            </a:r>
            <a:r>
              <a:rPr lang="en-US" sz="1300" b="1" dirty="0"/>
              <a:t>partially</a:t>
            </a:r>
            <a:r>
              <a:rPr lang="en-US" sz="1300" dirty="0"/>
              <a:t> confirm 5 pc at a specific date.</a:t>
            </a:r>
          </a:p>
          <a:p>
            <a:pPr marL="342900" indent="-342900">
              <a:lnSpc>
                <a:spcPts val="1700"/>
              </a:lnSpc>
              <a:spcBef>
                <a:spcPts val="0"/>
              </a:spcBef>
              <a:spcAft>
                <a:spcPts val="600"/>
              </a:spcAft>
              <a:buClr>
                <a:srgbClr val="F0AB00"/>
              </a:buClr>
              <a:buSzPct val="100000"/>
              <a:buFont typeface="+mj-lt"/>
              <a:buAutoNum type="arabicPeriod" startAt="4"/>
            </a:pPr>
            <a:r>
              <a:rPr lang="en-US" sz="1300" dirty="0"/>
              <a:t>Click </a:t>
            </a:r>
            <a:r>
              <a:rPr lang="en-US" sz="1300" b="1" dirty="0"/>
              <a:t>Details</a:t>
            </a:r>
            <a:r>
              <a:rPr lang="en-US" sz="1300" dirty="0"/>
              <a:t> button at a line level to modify information about shipping and delivery date. </a:t>
            </a:r>
          </a:p>
          <a:p>
            <a:pPr marL="342900" indent="-342900">
              <a:lnSpc>
                <a:spcPts val="1700"/>
              </a:lnSpc>
              <a:spcBef>
                <a:spcPts val="0"/>
              </a:spcBef>
              <a:spcAft>
                <a:spcPts val="600"/>
              </a:spcAft>
              <a:buClr>
                <a:srgbClr val="F0AB00"/>
              </a:buClr>
              <a:buSzPct val="100000"/>
              <a:buFont typeface="+mj-lt"/>
              <a:buAutoNum type="arabicPeriod" startAt="4"/>
            </a:pPr>
            <a:endParaRPr lang="en-US" sz="1300" dirty="0"/>
          </a:p>
          <a:p>
            <a:pPr>
              <a:spcBef>
                <a:spcPts val="0"/>
              </a:spcBef>
            </a:pPr>
            <a:endParaRPr lang="en-US" sz="1300" dirty="0"/>
          </a:p>
        </p:txBody>
      </p:sp>
      <p:sp>
        <p:nvSpPr>
          <p:cNvPr id="3" name="Title 2">
            <a:extLst>
              <a:ext uri="{FF2B5EF4-FFF2-40B4-BE49-F238E27FC236}">
                <a16:creationId xmlns:a16="http://schemas.microsoft.com/office/drawing/2014/main" id="{5039010F-577A-49AB-AB0A-C023210228A4}"/>
              </a:ext>
            </a:extLst>
          </p:cNvPr>
          <p:cNvSpPr>
            <a:spLocks noGrp="1"/>
          </p:cNvSpPr>
          <p:nvPr>
            <p:ph type="title"/>
          </p:nvPr>
        </p:nvSpPr>
        <p:spPr>
          <a:xfrm>
            <a:off x="505457" y="504000"/>
            <a:ext cx="11183564" cy="676980"/>
          </a:xfrm>
        </p:spPr>
        <p:txBody>
          <a:bodyPr/>
          <a:lstStyle/>
          <a:p>
            <a:r>
              <a:rPr lang="en-US"/>
              <a:t>Order Confirmation</a:t>
            </a:r>
            <a:br>
              <a:rPr lang="en-US"/>
            </a:br>
            <a:r>
              <a:rPr lang="en-US" sz="2000">
                <a:solidFill>
                  <a:schemeClr val="accent1"/>
                </a:solidFill>
              </a:rPr>
              <a:t>Manage</a:t>
            </a:r>
            <a:r>
              <a:rPr lang="en-US" sz="2000"/>
              <a:t> </a:t>
            </a:r>
            <a:r>
              <a:rPr lang="en-US" sz="2000" spc="50">
                <a:solidFill>
                  <a:schemeClr val="accent1"/>
                </a:solidFill>
                <a:cs typeface="Arial" panose="020B0604020202020204" pitchFamily="34" charset="0"/>
              </a:rPr>
              <a:t>Individual PO </a:t>
            </a:r>
            <a:r>
              <a:rPr lang="en-US" sz="2000">
                <a:solidFill>
                  <a:schemeClr val="accent1"/>
                </a:solidFill>
              </a:rPr>
              <a:t>– Update Line Items</a:t>
            </a:r>
          </a:p>
        </p:txBody>
      </p:sp>
      <p:sp>
        <p:nvSpPr>
          <p:cNvPr id="7" name="TextBox 6">
            <a:extLst>
              <a:ext uri="{FF2B5EF4-FFF2-40B4-BE49-F238E27FC236}">
                <a16:creationId xmlns:a16="http://schemas.microsoft.com/office/drawing/2014/main" id="{BBFD5F0F-FBF7-42C1-8D61-F72A9B612BF6}"/>
              </a:ext>
            </a:extLst>
          </p:cNvPr>
          <p:cNvSpPr txBox="1"/>
          <p:nvPr/>
        </p:nvSpPr>
        <p:spPr>
          <a:xfrm>
            <a:off x="505456" y="1245456"/>
            <a:ext cx="6003246" cy="184666"/>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200" kern="0">
                <a:solidFill>
                  <a:schemeClr val="accent5"/>
                </a:solidFill>
                <a:ea typeface="Arial Unicode MS" pitchFamily="34" charset="-128"/>
                <a:cs typeface="Arial Unicode MS" pitchFamily="34" charset="-128"/>
              </a:rPr>
              <a:t>For detailed order confirmation management please refer to Help Center documentation.</a:t>
            </a:r>
          </a:p>
        </p:txBody>
      </p:sp>
      <p:sp>
        <p:nvSpPr>
          <p:cNvPr id="23" name="Rectangle 22">
            <a:extLst>
              <a:ext uri="{FF2B5EF4-FFF2-40B4-BE49-F238E27FC236}">
                <a16:creationId xmlns:a16="http://schemas.microsoft.com/office/drawing/2014/main" id="{7FC4EF4E-B7F3-4072-A78A-AB115B35F63E}"/>
              </a:ext>
            </a:extLst>
          </p:cNvPr>
          <p:cNvSpPr/>
          <p:nvPr/>
        </p:nvSpPr>
        <p:spPr bwMode="gray">
          <a:xfrm>
            <a:off x="6441791" y="1349708"/>
            <a:ext cx="894206" cy="161733"/>
          </a:xfrm>
          <a:prstGeom prst="rect">
            <a:avLst/>
          </a:prstGeom>
          <a:noFill/>
          <a:ln w="25400" algn="ctr">
            <a:solidFill>
              <a:schemeClr val="accent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en-US" sz="1800" kern="0" err="1">
              <a:ea typeface="Arial Unicode MS" pitchFamily="34" charset="-128"/>
              <a:cs typeface="Arial Unicode MS" pitchFamily="34" charset="-128"/>
            </a:endParaRPr>
          </a:p>
        </p:txBody>
      </p:sp>
      <p:sp>
        <p:nvSpPr>
          <p:cNvPr id="24" name="Oval 23">
            <a:extLst>
              <a:ext uri="{FF2B5EF4-FFF2-40B4-BE49-F238E27FC236}">
                <a16:creationId xmlns:a16="http://schemas.microsoft.com/office/drawing/2014/main" id="{01CFC354-1936-4458-B7EB-852E2F9246C7}"/>
              </a:ext>
            </a:extLst>
          </p:cNvPr>
          <p:cNvSpPr/>
          <p:nvPr/>
        </p:nvSpPr>
        <p:spPr bwMode="gray">
          <a:xfrm>
            <a:off x="7328008" y="1194138"/>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a:solidFill>
                  <a:schemeClr val="bg1"/>
                </a:solidFill>
                <a:ea typeface="Arial Unicode MS" pitchFamily="34" charset="-128"/>
                <a:cs typeface="Arial Unicode MS" pitchFamily="34" charset="-128"/>
              </a:rPr>
              <a:t>1</a:t>
            </a:r>
          </a:p>
        </p:txBody>
      </p:sp>
      <p:sp>
        <p:nvSpPr>
          <p:cNvPr id="20" name="Rectangle 19">
            <a:extLst>
              <a:ext uri="{FF2B5EF4-FFF2-40B4-BE49-F238E27FC236}">
                <a16:creationId xmlns:a16="http://schemas.microsoft.com/office/drawing/2014/main" id="{FBA42AE1-5BBE-46D7-907D-D720D415C235}"/>
              </a:ext>
            </a:extLst>
          </p:cNvPr>
          <p:cNvSpPr/>
          <p:nvPr/>
        </p:nvSpPr>
        <p:spPr bwMode="gray">
          <a:xfrm>
            <a:off x="8997819" y="651902"/>
            <a:ext cx="2844311" cy="1860131"/>
          </a:xfrm>
          <a:prstGeom prst="rect">
            <a:avLst/>
          </a:prstGeom>
          <a:noFill/>
          <a:ln w="25400" algn="ctr">
            <a:solidFill>
              <a:schemeClr val="accent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en-US" sz="1800" kern="0" err="1">
              <a:ea typeface="Arial Unicode MS" pitchFamily="34" charset="-128"/>
              <a:cs typeface="Arial Unicode MS" pitchFamily="34" charset="-128"/>
            </a:endParaRPr>
          </a:p>
        </p:txBody>
      </p:sp>
      <p:sp>
        <p:nvSpPr>
          <p:cNvPr id="21" name="Oval 20">
            <a:extLst>
              <a:ext uri="{FF2B5EF4-FFF2-40B4-BE49-F238E27FC236}">
                <a16:creationId xmlns:a16="http://schemas.microsoft.com/office/drawing/2014/main" id="{26D70FD7-786C-4117-8CB3-3EF19DAD8D68}"/>
              </a:ext>
            </a:extLst>
          </p:cNvPr>
          <p:cNvSpPr/>
          <p:nvPr/>
        </p:nvSpPr>
        <p:spPr bwMode="gray">
          <a:xfrm>
            <a:off x="8757545" y="625586"/>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2</a:t>
            </a:r>
          </a:p>
        </p:txBody>
      </p:sp>
      <p:sp>
        <p:nvSpPr>
          <p:cNvPr id="6" name="Rectangle 5">
            <a:extLst>
              <a:ext uri="{FF2B5EF4-FFF2-40B4-BE49-F238E27FC236}">
                <a16:creationId xmlns:a16="http://schemas.microsoft.com/office/drawing/2014/main" id="{58285C4D-2EC7-40CB-995F-1248BF391694}"/>
              </a:ext>
            </a:extLst>
          </p:cNvPr>
          <p:cNvSpPr/>
          <p:nvPr/>
        </p:nvSpPr>
        <p:spPr bwMode="gray">
          <a:xfrm>
            <a:off x="5838492" y="5854432"/>
            <a:ext cx="3088900" cy="347702"/>
          </a:xfrm>
          <a:prstGeom prst="rect">
            <a:avLst/>
          </a:prstGeom>
          <a:noFill/>
          <a:ln w="25400" algn="ctr">
            <a:solidFill>
              <a:schemeClr val="accent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en-US" sz="1800" kern="0" err="1">
              <a:ea typeface="Arial Unicode MS" pitchFamily="34" charset="-128"/>
              <a:cs typeface="Arial Unicode MS" pitchFamily="34" charset="-128"/>
            </a:endParaRPr>
          </a:p>
        </p:txBody>
      </p:sp>
      <p:sp>
        <p:nvSpPr>
          <p:cNvPr id="19" name="Oval 18">
            <a:extLst>
              <a:ext uri="{FF2B5EF4-FFF2-40B4-BE49-F238E27FC236}">
                <a16:creationId xmlns:a16="http://schemas.microsoft.com/office/drawing/2014/main" id="{7087850D-C01C-4B03-BA52-726DFAECD7A8}"/>
              </a:ext>
            </a:extLst>
          </p:cNvPr>
          <p:cNvSpPr/>
          <p:nvPr/>
        </p:nvSpPr>
        <p:spPr bwMode="gray">
          <a:xfrm>
            <a:off x="10558773" y="5635357"/>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a:solidFill>
                  <a:schemeClr val="bg1"/>
                </a:solidFill>
                <a:ea typeface="Arial Unicode MS" pitchFamily="34" charset="-128"/>
                <a:cs typeface="Arial Unicode MS" pitchFamily="34" charset="-128"/>
              </a:rPr>
              <a:t>4</a:t>
            </a:r>
          </a:p>
        </p:txBody>
      </p:sp>
      <p:sp>
        <p:nvSpPr>
          <p:cNvPr id="25" name="Oval 24">
            <a:extLst>
              <a:ext uri="{FF2B5EF4-FFF2-40B4-BE49-F238E27FC236}">
                <a16:creationId xmlns:a16="http://schemas.microsoft.com/office/drawing/2014/main" id="{66DBDE37-F1E8-4505-8302-202D6DA23315}"/>
              </a:ext>
            </a:extLst>
          </p:cNvPr>
          <p:cNvSpPr/>
          <p:nvPr/>
        </p:nvSpPr>
        <p:spPr bwMode="gray">
          <a:xfrm>
            <a:off x="7490937" y="5635357"/>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a:solidFill>
                  <a:schemeClr val="bg1"/>
                </a:solidFill>
                <a:ea typeface="Arial Unicode MS" pitchFamily="34" charset="-128"/>
                <a:cs typeface="Arial Unicode MS" pitchFamily="34" charset="-128"/>
              </a:rPr>
              <a:t>3</a:t>
            </a:r>
          </a:p>
        </p:txBody>
      </p:sp>
      <p:sp>
        <p:nvSpPr>
          <p:cNvPr id="26" name="Rectangle 25">
            <a:extLst>
              <a:ext uri="{FF2B5EF4-FFF2-40B4-BE49-F238E27FC236}">
                <a16:creationId xmlns:a16="http://schemas.microsoft.com/office/drawing/2014/main" id="{3466B24E-9ABE-4D3A-A4CC-8DBC36DF85AF}"/>
              </a:ext>
            </a:extLst>
          </p:cNvPr>
          <p:cNvSpPr/>
          <p:nvPr/>
        </p:nvSpPr>
        <p:spPr bwMode="gray">
          <a:xfrm>
            <a:off x="10794838" y="5810392"/>
            <a:ext cx="1047292" cy="347702"/>
          </a:xfrm>
          <a:prstGeom prst="rect">
            <a:avLst/>
          </a:prstGeom>
          <a:noFill/>
          <a:ln w="25400" algn="ctr">
            <a:solidFill>
              <a:schemeClr val="accent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en-US" sz="1800" kern="0" err="1">
              <a:ea typeface="Arial Unicode MS" pitchFamily="34" charset="-128"/>
              <a:cs typeface="Arial Unicode MS" pitchFamily="34" charset="-128"/>
            </a:endParaRPr>
          </a:p>
        </p:txBody>
      </p:sp>
    </p:spTree>
    <p:extLst>
      <p:ext uri="{BB962C8B-B14F-4D97-AF65-F5344CB8AC3E}">
        <p14:creationId xmlns:p14="http://schemas.microsoft.com/office/powerpoint/2010/main" val="31712742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E9826293-9E0A-3793-C669-42A2DFF20ABF}"/>
              </a:ext>
            </a:extLst>
          </p:cNvPr>
          <p:cNvPicPr>
            <a:picLocks noChangeAspect="1"/>
          </p:cNvPicPr>
          <p:nvPr/>
        </p:nvPicPr>
        <p:blipFill>
          <a:blip r:embed="rId3"/>
          <a:stretch>
            <a:fillRect/>
          </a:stretch>
        </p:blipFill>
        <p:spPr>
          <a:xfrm>
            <a:off x="7971197" y="5136711"/>
            <a:ext cx="3323809" cy="676190"/>
          </a:xfrm>
          <a:prstGeom prst="rect">
            <a:avLst/>
          </a:prstGeom>
        </p:spPr>
      </p:pic>
      <p:pic>
        <p:nvPicPr>
          <p:cNvPr id="16" name="Picture 15">
            <a:extLst>
              <a:ext uri="{FF2B5EF4-FFF2-40B4-BE49-F238E27FC236}">
                <a16:creationId xmlns:a16="http://schemas.microsoft.com/office/drawing/2014/main" id="{FCEFF448-E325-8129-9123-6D46581BBAA8}"/>
              </a:ext>
            </a:extLst>
          </p:cNvPr>
          <p:cNvPicPr>
            <a:picLocks noChangeAspect="1"/>
          </p:cNvPicPr>
          <p:nvPr/>
        </p:nvPicPr>
        <p:blipFill>
          <a:blip r:embed="rId4"/>
          <a:stretch>
            <a:fillRect/>
          </a:stretch>
        </p:blipFill>
        <p:spPr>
          <a:xfrm>
            <a:off x="6799216" y="3930783"/>
            <a:ext cx="5043035" cy="911771"/>
          </a:xfrm>
          <a:prstGeom prst="rect">
            <a:avLst/>
          </a:prstGeom>
        </p:spPr>
      </p:pic>
      <p:pic>
        <p:nvPicPr>
          <p:cNvPr id="14" name="Picture 13">
            <a:extLst>
              <a:ext uri="{FF2B5EF4-FFF2-40B4-BE49-F238E27FC236}">
                <a16:creationId xmlns:a16="http://schemas.microsoft.com/office/drawing/2014/main" id="{289D3365-A9AB-9447-1510-185F1AE2757E}"/>
              </a:ext>
            </a:extLst>
          </p:cNvPr>
          <p:cNvPicPr>
            <a:picLocks noChangeAspect="1"/>
          </p:cNvPicPr>
          <p:nvPr/>
        </p:nvPicPr>
        <p:blipFill>
          <a:blip r:embed="rId5"/>
          <a:stretch>
            <a:fillRect/>
          </a:stretch>
        </p:blipFill>
        <p:spPr>
          <a:xfrm>
            <a:off x="6973136" y="377603"/>
            <a:ext cx="4330162" cy="2983234"/>
          </a:xfrm>
          <a:prstGeom prst="rect">
            <a:avLst/>
          </a:prstGeom>
        </p:spPr>
      </p:pic>
      <p:sp>
        <p:nvSpPr>
          <p:cNvPr id="2" name="Text Placeholder 1">
            <a:extLst>
              <a:ext uri="{FF2B5EF4-FFF2-40B4-BE49-F238E27FC236}">
                <a16:creationId xmlns:a16="http://schemas.microsoft.com/office/drawing/2014/main" id="{4E4FC3F1-0608-4AAE-98D3-115AC17CB35B}"/>
              </a:ext>
            </a:extLst>
          </p:cNvPr>
          <p:cNvSpPr>
            <a:spLocks noGrp="1"/>
          </p:cNvSpPr>
          <p:nvPr>
            <p:ph type="body" sz="quarter" idx="10"/>
          </p:nvPr>
        </p:nvSpPr>
        <p:spPr>
          <a:xfrm>
            <a:off x="505457" y="1798905"/>
            <a:ext cx="6003246" cy="4716000"/>
          </a:xfrm>
        </p:spPr>
        <p:txBody>
          <a:bodyPr vert="horz" lIns="0" tIns="0" rIns="0" bIns="0" rtlCol="0" anchor="t">
            <a:normAutofit/>
          </a:bodyPr>
          <a:lstStyle/>
          <a:p>
            <a:pPr marL="342900" indent="-342900">
              <a:lnSpc>
                <a:spcPts val="1700"/>
              </a:lnSpc>
              <a:spcBef>
                <a:spcPts val="0"/>
              </a:spcBef>
              <a:spcAft>
                <a:spcPts val="600"/>
              </a:spcAft>
              <a:buClr>
                <a:srgbClr val="F0AB00"/>
              </a:buClr>
              <a:buSzPct val="100000"/>
              <a:buAutoNum type="arabicPeriod" startAt="5"/>
            </a:pPr>
            <a:r>
              <a:rPr lang="en-US" sz="1300" dirty="0"/>
              <a:t>Fill in the details for the confirmed items. Once completed, click OK to return to the main screen.</a:t>
            </a:r>
            <a:endParaRPr lang="de-DE" dirty="0">
              <a:cs typeface="Arial"/>
            </a:endParaRPr>
          </a:p>
          <a:p>
            <a:pPr marL="228600" indent="-228600">
              <a:lnSpc>
                <a:spcPts val="1700"/>
              </a:lnSpc>
              <a:spcBef>
                <a:spcPts val="0"/>
              </a:spcBef>
              <a:spcAft>
                <a:spcPts val="600"/>
              </a:spcAft>
              <a:buClr>
                <a:srgbClr val="F0AB00"/>
              </a:buClr>
              <a:buSzPct val="100000"/>
              <a:buFont typeface="+mj-lt"/>
              <a:buAutoNum type="arabicPeriod" startAt="5"/>
            </a:pPr>
            <a:r>
              <a:rPr lang="en-US" sz="1300" dirty="0"/>
              <a:t>After confirming all requested items, click </a:t>
            </a:r>
            <a:r>
              <a:rPr lang="en-US" sz="1300" b="1" dirty="0"/>
              <a:t>Next</a:t>
            </a:r>
            <a:r>
              <a:rPr lang="en-US" sz="1300" dirty="0"/>
              <a:t> button in the bottom of the screen.</a:t>
            </a:r>
            <a:endParaRPr lang="en-US" sz="1300" dirty="0">
              <a:cs typeface="Arial"/>
            </a:endParaRPr>
          </a:p>
          <a:p>
            <a:pPr marL="228600" indent="-228600">
              <a:lnSpc>
                <a:spcPts val="1700"/>
              </a:lnSpc>
              <a:spcBef>
                <a:spcPts val="0"/>
              </a:spcBef>
              <a:spcAft>
                <a:spcPts val="600"/>
              </a:spcAft>
              <a:buClr>
                <a:srgbClr val="F0AB00"/>
              </a:buClr>
              <a:buSzPct val="100000"/>
              <a:buFont typeface="+mj-lt"/>
              <a:buAutoNum type="arabicPeriod" startAt="5"/>
            </a:pPr>
            <a:r>
              <a:rPr lang="en-US" sz="1300" dirty="0"/>
              <a:t>Review the order confirmation and click </a:t>
            </a:r>
            <a:r>
              <a:rPr lang="en-US" sz="1300" b="1" dirty="0"/>
              <a:t>Submit</a:t>
            </a:r>
            <a:r>
              <a:rPr lang="en-US" sz="1300" dirty="0"/>
              <a:t> to send it to buyer’s system. </a:t>
            </a:r>
            <a:br>
              <a:rPr lang="en-US" sz="1300" dirty="0"/>
            </a:br>
            <a:r>
              <a:rPr lang="en-US" sz="1300" dirty="0"/>
              <a:t>Click </a:t>
            </a:r>
            <a:r>
              <a:rPr lang="en-US" sz="1300" b="1" dirty="0"/>
              <a:t>Exit</a:t>
            </a:r>
            <a:r>
              <a:rPr lang="en-US" sz="1300" dirty="0"/>
              <a:t> to leave the page without saving any changes. </a:t>
            </a:r>
            <a:br>
              <a:rPr lang="en-US" sz="1300" dirty="0"/>
            </a:br>
            <a:r>
              <a:rPr lang="en-US" sz="1300" dirty="0"/>
              <a:t>Click </a:t>
            </a:r>
            <a:r>
              <a:rPr lang="en-US" sz="1300" b="1" dirty="0"/>
              <a:t>Previous</a:t>
            </a:r>
            <a:r>
              <a:rPr lang="en-US" sz="1300" dirty="0"/>
              <a:t> to return to line items update.</a:t>
            </a:r>
          </a:p>
          <a:p>
            <a:pPr marL="228600" indent="-228600">
              <a:lnSpc>
                <a:spcPts val="1700"/>
              </a:lnSpc>
              <a:spcBef>
                <a:spcPts val="0"/>
              </a:spcBef>
              <a:spcAft>
                <a:spcPts val="600"/>
              </a:spcAft>
              <a:buClr>
                <a:srgbClr val="F0AB00"/>
              </a:buClr>
              <a:buSzPct val="100000"/>
              <a:buFont typeface="+mj-lt"/>
              <a:buAutoNum type="arabicPeriod" startAt="5"/>
            </a:pPr>
            <a:r>
              <a:rPr lang="en-US" sz="1300" dirty="0"/>
              <a:t>Portal allows uploading the attachment in Order Confirmation; however, this attachment will not be transferred to ABB ERP and Buyer may not refer to this document. Contact ABB Buyer if there is any specific concern.</a:t>
            </a:r>
          </a:p>
          <a:p>
            <a:pPr>
              <a:lnSpc>
                <a:spcPts val="1700"/>
              </a:lnSpc>
              <a:spcBef>
                <a:spcPts val="0"/>
              </a:spcBef>
              <a:spcAft>
                <a:spcPts val="600"/>
              </a:spcAft>
              <a:buClr>
                <a:srgbClr val="F0AB00"/>
              </a:buClr>
              <a:buSzPct val="120000"/>
            </a:pPr>
            <a:endParaRPr lang="en-US" sz="1300" dirty="0"/>
          </a:p>
          <a:p>
            <a:pPr>
              <a:lnSpc>
                <a:spcPts val="1700"/>
              </a:lnSpc>
              <a:spcBef>
                <a:spcPts val="0"/>
              </a:spcBef>
              <a:spcAft>
                <a:spcPts val="600"/>
              </a:spcAft>
              <a:buClr>
                <a:srgbClr val="F0AB00"/>
              </a:buClr>
              <a:buSzPct val="120000"/>
            </a:pPr>
            <a:endParaRPr lang="en-US" sz="1300" dirty="0"/>
          </a:p>
          <a:p>
            <a:pPr>
              <a:lnSpc>
                <a:spcPts val="1700"/>
              </a:lnSpc>
              <a:spcBef>
                <a:spcPts val="0"/>
              </a:spcBef>
              <a:spcAft>
                <a:spcPts val="600"/>
              </a:spcAft>
              <a:buClr>
                <a:srgbClr val="F0AB00"/>
              </a:buClr>
              <a:buSzPct val="120000"/>
            </a:pPr>
            <a:endParaRPr lang="en-US" sz="1300" dirty="0"/>
          </a:p>
          <a:p>
            <a:pPr>
              <a:lnSpc>
                <a:spcPts val="1700"/>
              </a:lnSpc>
              <a:spcBef>
                <a:spcPts val="0"/>
              </a:spcBef>
              <a:spcAft>
                <a:spcPts val="600"/>
              </a:spcAft>
              <a:buClr>
                <a:srgbClr val="F0AB00"/>
              </a:buClr>
              <a:buSzPct val="120000"/>
            </a:pPr>
            <a:endParaRPr lang="en-US" sz="1300" dirty="0"/>
          </a:p>
          <a:p>
            <a:pPr>
              <a:lnSpc>
                <a:spcPts val="1700"/>
              </a:lnSpc>
              <a:spcBef>
                <a:spcPts val="0"/>
              </a:spcBef>
              <a:spcAft>
                <a:spcPts val="600"/>
              </a:spcAft>
              <a:buClr>
                <a:srgbClr val="F0AB00"/>
              </a:buClr>
              <a:buSzPct val="120000"/>
            </a:pPr>
            <a:endParaRPr lang="en-US" sz="1300" dirty="0"/>
          </a:p>
          <a:p>
            <a:pPr>
              <a:lnSpc>
                <a:spcPts val="1700"/>
              </a:lnSpc>
              <a:spcBef>
                <a:spcPts val="0"/>
              </a:spcBef>
              <a:spcAft>
                <a:spcPts val="600"/>
              </a:spcAft>
              <a:buClr>
                <a:srgbClr val="F0AB00"/>
              </a:buClr>
              <a:buSzPct val="120000"/>
            </a:pPr>
            <a:endParaRPr lang="en-US" sz="1300" dirty="0"/>
          </a:p>
          <a:p>
            <a:pPr>
              <a:lnSpc>
                <a:spcPts val="1700"/>
              </a:lnSpc>
              <a:spcBef>
                <a:spcPts val="0"/>
              </a:spcBef>
              <a:spcAft>
                <a:spcPts val="600"/>
              </a:spcAft>
              <a:buClr>
                <a:srgbClr val="F0AB00"/>
              </a:buClr>
              <a:buSzPct val="120000"/>
            </a:pPr>
            <a:endParaRPr lang="en-US" sz="1300" dirty="0"/>
          </a:p>
          <a:p>
            <a:pPr>
              <a:lnSpc>
                <a:spcPts val="1700"/>
              </a:lnSpc>
              <a:spcBef>
                <a:spcPts val="0"/>
              </a:spcBef>
              <a:spcAft>
                <a:spcPts val="600"/>
              </a:spcAft>
              <a:buClr>
                <a:srgbClr val="F0AB00"/>
              </a:buClr>
              <a:buSzPct val="120000"/>
            </a:pPr>
            <a:endParaRPr lang="en-US" sz="1300" dirty="0"/>
          </a:p>
          <a:p>
            <a:pPr>
              <a:spcBef>
                <a:spcPts val="0"/>
              </a:spcBef>
            </a:pPr>
            <a:endParaRPr lang="en-US" sz="1300" dirty="0"/>
          </a:p>
        </p:txBody>
      </p:sp>
      <p:sp>
        <p:nvSpPr>
          <p:cNvPr id="3" name="Title 2">
            <a:extLst>
              <a:ext uri="{FF2B5EF4-FFF2-40B4-BE49-F238E27FC236}">
                <a16:creationId xmlns:a16="http://schemas.microsoft.com/office/drawing/2014/main" id="{5039010F-577A-49AB-AB0A-C023210228A4}"/>
              </a:ext>
            </a:extLst>
          </p:cNvPr>
          <p:cNvSpPr>
            <a:spLocks noGrp="1"/>
          </p:cNvSpPr>
          <p:nvPr>
            <p:ph type="title"/>
          </p:nvPr>
        </p:nvSpPr>
        <p:spPr>
          <a:xfrm>
            <a:off x="505457" y="504000"/>
            <a:ext cx="11183564" cy="676980"/>
          </a:xfrm>
        </p:spPr>
        <p:txBody>
          <a:bodyPr/>
          <a:lstStyle/>
          <a:p>
            <a:r>
              <a:rPr lang="en-US"/>
              <a:t>Order Confirmation - continued</a:t>
            </a:r>
            <a:br>
              <a:rPr lang="en-US"/>
            </a:br>
            <a:r>
              <a:rPr lang="en-US" sz="2000">
                <a:solidFill>
                  <a:schemeClr val="accent1"/>
                </a:solidFill>
              </a:rPr>
              <a:t>Manage</a:t>
            </a:r>
            <a:r>
              <a:rPr lang="en-US" sz="2000"/>
              <a:t> </a:t>
            </a:r>
            <a:r>
              <a:rPr lang="en-US" sz="2000" spc="50">
                <a:solidFill>
                  <a:schemeClr val="accent1"/>
                </a:solidFill>
                <a:cs typeface="Arial" panose="020B0604020202020204" pitchFamily="34" charset="0"/>
              </a:rPr>
              <a:t>Individual PO </a:t>
            </a:r>
            <a:r>
              <a:rPr lang="en-US" sz="2000">
                <a:solidFill>
                  <a:schemeClr val="accent1"/>
                </a:solidFill>
              </a:rPr>
              <a:t>– Update Line Items</a:t>
            </a:r>
          </a:p>
        </p:txBody>
      </p:sp>
      <p:sp>
        <p:nvSpPr>
          <p:cNvPr id="7" name="TextBox 6">
            <a:extLst>
              <a:ext uri="{FF2B5EF4-FFF2-40B4-BE49-F238E27FC236}">
                <a16:creationId xmlns:a16="http://schemas.microsoft.com/office/drawing/2014/main" id="{BBFD5F0F-FBF7-42C1-8D61-F72A9B612BF6}"/>
              </a:ext>
            </a:extLst>
          </p:cNvPr>
          <p:cNvSpPr txBox="1"/>
          <p:nvPr/>
        </p:nvSpPr>
        <p:spPr>
          <a:xfrm>
            <a:off x="505456" y="1245456"/>
            <a:ext cx="6003246" cy="184666"/>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200" kern="0">
                <a:solidFill>
                  <a:schemeClr val="accent5"/>
                </a:solidFill>
                <a:ea typeface="Arial Unicode MS" pitchFamily="34" charset="-128"/>
                <a:cs typeface="Arial Unicode MS" pitchFamily="34" charset="-128"/>
              </a:rPr>
              <a:t>For detailed order confirmation management please refer to Help Center documentation.</a:t>
            </a:r>
          </a:p>
        </p:txBody>
      </p:sp>
      <p:sp>
        <p:nvSpPr>
          <p:cNvPr id="17" name="Rectangle 16">
            <a:extLst>
              <a:ext uri="{FF2B5EF4-FFF2-40B4-BE49-F238E27FC236}">
                <a16:creationId xmlns:a16="http://schemas.microsoft.com/office/drawing/2014/main" id="{50E246CE-6122-47C1-AA14-F38DB9B39207}"/>
              </a:ext>
            </a:extLst>
          </p:cNvPr>
          <p:cNvSpPr/>
          <p:nvPr/>
        </p:nvSpPr>
        <p:spPr bwMode="gray">
          <a:xfrm>
            <a:off x="8641511" y="1503681"/>
            <a:ext cx="2297765" cy="2006625"/>
          </a:xfrm>
          <a:prstGeom prst="rect">
            <a:avLst/>
          </a:prstGeom>
          <a:noFill/>
          <a:ln w="25400" algn="ctr">
            <a:solidFill>
              <a:schemeClr val="accent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en-US" sz="1800" kern="0" err="1">
              <a:ea typeface="Arial Unicode MS" pitchFamily="34" charset="-128"/>
              <a:cs typeface="Arial Unicode MS" pitchFamily="34" charset="-128"/>
            </a:endParaRPr>
          </a:p>
        </p:txBody>
      </p:sp>
      <p:sp>
        <p:nvSpPr>
          <p:cNvPr id="25" name="Oval 24">
            <a:extLst>
              <a:ext uri="{FF2B5EF4-FFF2-40B4-BE49-F238E27FC236}">
                <a16:creationId xmlns:a16="http://schemas.microsoft.com/office/drawing/2014/main" id="{EDCD6A77-D31B-4977-8B6F-31E8C881C86D}"/>
              </a:ext>
            </a:extLst>
          </p:cNvPr>
          <p:cNvSpPr/>
          <p:nvPr/>
        </p:nvSpPr>
        <p:spPr bwMode="gray">
          <a:xfrm>
            <a:off x="8654445" y="1270867"/>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a:solidFill>
                  <a:schemeClr val="bg1"/>
                </a:solidFill>
                <a:ea typeface="Arial Unicode MS" pitchFamily="34" charset="-128"/>
                <a:cs typeface="Arial Unicode MS" pitchFamily="34" charset="-128"/>
              </a:rPr>
              <a:t>5</a:t>
            </a:r>
          </a:p>
        </p:txBody>
      </p:sp>
      <p:sp>
        <p:nvSpPr>
          <p:cNvPr id="26" name="Rectangle 25">
            <a:extLst>
              <a:ext uri="{FF2B5EF4-FFF2-40B4-BE49-F238E27FC236}">
                <a16:creationId xmlns:a16="http://schemas.microsoft.com/office/drawing/2014/main" id="{7A25CCE6-376F-44ED-8EE4-DD04B1B815EB}"/>
              </a:ext>
            </a:extLst>
          </p:cNvPr>
          <p:cNvSpPr/>
          <p:nvPr/>
        </p:nvSpPr>
        <p:spPr bwMode="gray">
          <a:xfrm>
            <a:off x="10985213" y="4573925"/>
            <a:ext cx="955173" cy="261508"/>
          </a:xfrm>
          <a:prstGeom prst="rect">
            <a:avLst/>
          </a:prstGeom>
          <a:noFill/>
          <a:ln w="25400" algn="ctr">
            <a:solidFill>
              <a:schemeClr val="accent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en-US" sz="1800" kern="0" err="1">
              <a:ea typeface="Arial Unicode MS" pitchFamily="34" charset="-128"/>
              <a:cs typeface="Arial Unicode MS" pitchFamily="34" charset="-128"/>
            </a:endParaRPr>
          </a:p>
        </p:txBody>
      </p:sp>
      <p:sp>
        <p:nvSpPr>
          <p:cNvPr id="27" name="Rectangle 26">
            <a:extLst>
              <a:ext uri="{FF2B5EF4-FFF2-40B4-BE49-F238E27FC236}">
                <a16:creationId xmlns:a16="http://schemas.microsoft.com/office/drawing/2014/main" id="{D761F401-4567-4C2A-BF8D-B0318C79C7BC}"/>
              </a:ext>
            </a:extLst>
          </p:cNvPr>
          <p:cNvSpPr/>
          <p:nvPr/>
        </p:nvSpPr>
        <p:spPr bwMode="gray">
          <a:xfrm>
            <a:off x="7979488" y="5231203"/>
            <a:ext cx="3323809" cy="470358"/>
          </a:xfrm>
          <a:prstGeom prst="rect">
            <a:avLst/>
          </a:prstGeom>
          <a:noFill/>
          <a:ln w="25400" algn="ctr">
            <a:solidFill>
              <a:schemeClr val="accent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en-US" sz="1800" kern="0" err="1">
              <a:ea typeface="Arial Unicode MS" pitchFamily="34" charset="-128"/>
              <a:cs typeface="Arial Unicode MS" pitchFamily="34" charset="-128"/>
            </a:endParaRPr>
          </a:p>
        </p:txBody>
      </p:sp>
      <p:sp>
        <p:nvSpPr>
          <p:cNvPr id="28" name="Oval 27">
            <a:extLst>
              <a:ext uri="{FF2B5EF4-FFF2-40B4-BE49-F238E27FC236}">
                <a16:creationId xmlns:a16="http://schemas.microsoft.com/office/drawing/2014/main" id="{1E98F836-90DA-4C9B-8647-063AEA5B8897}"/>
              </a:ext>
            </a:extLst>
          </p:cNvPr>
          <p:cNvSpPr/>
          <p:nvPr/>
        </p:nvSpPr>
        <p:spPr bwMode="gray">
          <a:xfrm>
            <a:off x="9522967" y="5703363"/>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a:solidFill>
                  <a:schemeClr val="bg1"/>
                </a:solidFill>
                <a:ea typeface="Arial Unicode MS" pitchFamily="34" charset="-128"/>
                <a:cs typeface="Arial Unicode MS" pitchFamily="34" charset="-128"/>
              </a:rPr>
              <a:t>7</a:t>
            </a:r>
          </a:p>
        </p:txBody>
      </p:sp>
      <p:sp>
        <p:nvSpPr>
          <p:cNvPr id="29" name="Oval 28">
            <a:extLst>
              <a:ext uri="{FF2B5EF4-FFF2-40B4-BE49-F238E27FC236}">
                <a16:creationId xmlns:a16="http://schemas.microsoft.com/office/drawing/2014/main" id="{F12296A5-A7FA-4A54-93E0-C5AF6201AF4C}"/>
              </a:ext>
            </a:extLst>
          </p:cNvPr>
          <p:cNvSpPr/>
          <p:nvPr/>
        </p:nvSpPr>
        <p:spPr bwMode="gray">
          <a:xfrm>
            <a:off x="10746470" y="4459350"/>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6</a:t>
            </a:r>
          </a:p>
        </p:txBody>
      </p:sp>
    </p:spTree>
    <p:extLst>
      <p:ext uri="{BB962C8B-B14F-4D97-AF65-F5344CB8AC3E}">
        <p14:creationId xmlns:p14="http://schemas.microsoft.com/office/powerpoint/2010/main" val="24745892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3757D3A-C3CA-E1FF-ACF5-C5EF4F5EB186}"/>
              </a:ext>
            </a:extLst>
          </p:cNvPr>
          <p:cNvPicPr>
            <a:picLocks noChangeAspect="1"/>
          </p:cNvPicPr>
          <p:nvPr/>
        </p:nvPicPr>
        <p:blipFill>
          <a:blip r:embed="rId3"/>
          <a:stretch>
            <a:fillRect/>
          </a:stretch>
        </p:blipFill>
        <p:spPr>
          <a:xfrm>
            <a:off x="66987" y="4481893"/>
            <a:ext cx="6124556" cy="767655"/>
          </a:xfrm>
          <a:prstGeom prst="rect">
            <a:avLst/>
          </a:prstGeom>
        </p:spPr>
      </p:pic>
      <p:pic>
        <p:nvPicPr>
          <p:cNvPr id="7" name="Picture 6">
            <a:extLst>
              <a:ext uri="{FF2B5EF4-FFF2-40B4-BE49-F238E27FC236}">
                <a16:creationId xmlns:a16="http://schemas.microsoft.com/office/drawing/2014/main" id="{221FAE4E-3D11-916D-400D-15DC659C24E5}"/>
              </a:ext>
            </a:extLst>
          </p:cNvPr>
          <p:cNvPicPr>
            <a:picLocks noChangeAspect="1"/>
          </p:cNvPicPr>
          <p:nvPr/>
        </p:nvPicPr>
        <p:blipFill>
          <a:blip r:embed="rId4"/>
          <a:stretch>
            <a:fillRect/>
          </a:stretch>
        </p:blipFill>
        <p:spPr>
          <a:xfrm>
            <a:off x="6421589" y="1538332"/>
            <a:ext cx="4717607" cy="3254783"/>
          </a:xfrm>
          <a:prstGeom prst="rect">
            <a:avLst/>
          </a:prstGeom>
        </p:spPr>
      </p:pic>
      <p:sp>
        <p:nvSpPr>
          <p:cNvPr id="4" name="Title 2">
            <a:extLst>
              <a:ext uri="{FF2B5EF4-FFF2-40B4-BE49-F238E27FC236}">
                <a16:creationId xmlns:a16="http://schemas.microsoft.com/office/drawing/2014/main" id="{73B17681-5595-48AE-83E9-011DAFECB29E}"/>
              </a:ext>
            </a:extLst>
          </p:cNvPr>
          <p:cNvSpPr txBox="1">
            <a:spLocks/>
          </p:cNvSpPr>
          <p:nvPr/>
        </p:nvSpPr>
        <p:spPr bwMode="black">
          <a:xfrm>
            <a:off x="505457" y="504001"/>
            <a:ext cx="11183564" cy="738407"/>
          </a:xfrm>
          <a:prstGeom prst="rect">
            <a:avLst/>
          </a:prstGeom>
        </p:spPr>
        <p:txBody>
          <a:bodyPr vert="horz" wrap="square" lIns="0" tIns="0" rIns="0" bIns="0" rtlCol="0" anchor="t" anchorCtr="0">
            <a:spAutoFit/>
          </a:bodyPr>
          <a:lstStyle>
            <a:lvl1pPr algn="l" defTabSz="1088231" rtl="0" eaLnBrk="1" latinLnBrk="0" hangingPunct="1">
              <a:spcBef>
                <a:spcPct val="0"/>
              </a:spcBef>
              <a:buNone/>
              <a:defRPr sz="2399" b="1" kern="1200" baseline="0">
                <a:solidFill>
                  <a:schemeClr val="tx1"/>
                </a:solidFill>
                <a:latin typeface="+mj-lt"/>
                <a:ea typeface="+mj-ea"/>
                <a:cs typeface="+mj-cs"/>
              </a:defRPr>
            </a:lvl1pPr>
          </a:lstStyle>
          <a:p>
            <a:r>
              <a:rPr lang="en-US"/>
              <a:t>Order Confirmation</a:t>
            </a:r>
            <a:br>
              <a:rPr lang="en-US"/>
            </a:br>
            <a:r>
              <a:rPr lang="en-US" sz="2000">
                <a:solidFill>
                  <a:schemeClr val="accent1"/>
                </a:solidFill>
              </a:rPr>
              <a:t>Manage</a:t>
            </a:r>
            <a:r>
              <a:rPr lang="en-US"/>
              <a:t> </a:t>
            </a:r>
            <a:r>
              <a:rPr lang="en-US" sz="2000" spc="50">
                <a:solidFill>
                  <a:schemeClr val="accent1"/>
                </a:solidFill>
                <a:cs typeface="Arial" panose="020B0604020202020204" pitchFamily="34" charset="0"/>
              </a:rPr>
              <a:t>Individual PO </a:t>
            </a:r>
            <a:r>
              <a:rPr lang="en-US" sz="2000">
                <a:solidFill>
                  <a:schemeClr val="accent1"/>
                </a:solidFill>
              </a:rPr>
              <a:t>– Confirm Based on Schedule Lines</a:t>
            </a:r>
          </a:p>
        </p:txBody>
      </p:sp>
      <p:sp>
        <p:nvSpPr>
          <p:cNvPr id="5" name="Text Placeholder 4">
            <a:extLst>
              <a:ext uri="{FF2B5EF4-FFF2-40B4-BE49-F238E27FC236}">
                <a16:creationId xmlns:a16="http://schemas.microsoft.com/office/drawing/2014/main" id="{32844C44-6F07-4ED5-8137-E0DCFB175416}"/>
              </a:ext>
            </a:extLst>
          </p:cNvPr>
          <p:cNvSpPr txBox="1">
            <a:spLocks noGrp="1"/>
          </p:cNvSpPr>
          <p:nvPr>
            <p:ph type="body" sz="quarter" idx="10"/>
          </p:nvPr>
        </p:nvSpPr>
        <p:spPr>
          <a:xfrm>
            <a:off x="505457" y="1637538"/>
            <a:ext cx="6274618" cy="4716463"/>
          </a:xfrm>
          <a:prstGeom prst="rect">
            <a:avLst/>
          </a:prstGeom>
          <a:noFill/>
        </p:spPr>
        <p:txBody>
          <a:bodyPr vert="horz" wrap="square" lIns="0" tIns="0" rIns="0" bIns="0" rtlCol="0">
            <a:noAutofit/>
          </a:bodyPr>
          <a:lstStyle/>
          <a:p>
            <a:pPr>
              <a:lnSpc>
                <a:spcPts val="1700"/>
              </a:lnSpc>
              <a:spcBef>
                <a:spcPts val="600"/>
              </a:spcBef>
              <a:buClr>
                <a:srgbClr val="F0AB00"/>
              </a:buClr>
              <a:buSzPct val="120000"/>
            </a:pPr>
            <a:r>
              <a:rPr lang="en-US" sz="1300"/>
              <a:t>When you have various schedule lines with different delivery date, you can alternatively </a:t>
            </a:r>
            <a:r>
              <a:rPr lang="en-US" sz="1300" b="1"/>
              <a:t>confirm per schedule line</a:t>
            </a:r>
            <a:r>
              <a:rPr lang="en-US" sz="1300"/>
              <a:t>:</a:t>
            </a:r>
          </a:p>
          <a:p>
            <a:pPr marL="342900" indent="-342900">
              <a:lnSpc>
                <a:spcPts val="1700"/>
              </a:lnSpc>
              <a:spcBef>
                <a:spcPts val="600"/>
              </a:spcBef>
              <a:buClr>
                <a:srgbClr val="F0AB00"/>
              </a:buClr>
              <a:buSzPct val="100000"/>
              <a:buFontTx/>
              <a:buAutoNum type="arabicPeriod"/>
            </a:pPr>
            <a:r>
              <a:rPr lang="en-US" sz="1300"/>
              <a:t>Extend the schedule lines to see the delivery dates</a:t>
            </a:r>
            <a:r>
              <a:rPr lang="pl-PL" sz="1300"/>
              <a:t> </a:t>
            </a:r>
            <a:r>
              <a:rPr lang="en-US" sz="1300"/>
              <a:t>requested</a:t>
            </a:r>
            <a:r>
              <a:rPr lang="pl-PL" sz="1300"/>
              <a:t> by ABB</a:t>
            </a:r>
            <a:r>
              <a:rPr lang="en-US" sz="1300"/>
              <a:t>.</a:t>
            </a:r>
          </a:p>
          <a:p>
            <a:pPr marL="342900" indent="-342900">
              <a:lnSpc>
                <a:spcPts val="1700"/>
              </a:lnSpc>
              <a:spcBef>
                <a:spcPts val="600"/>
              </a:spcBef>
              <a:buClr>
                <a:srgbClr val="F0AB00"/>
              </a:buClr>
              <a:buSzPct val="100000"/>
              <a:buFontTx/>
              <a:buAutoNum type="arabicPeriod"/>
            </a:pPr>
            <a:r>
              <a:rPr lang="en-US" sz="1300"/>
              <a:t>Click on </a:t>
            </a:r>
            <a:r>
              <a:rPr lang="en-US" sz="1300" b="1"/>
              <a:t>Confirm based on Schedule Lines.</a:t>
            </a:r>
          </a:p>
          <a:p>
            <a:pPr marL="342900" indent="-342900">
              <a:lnSpc>
                <a:spcPts val="1700"/>
              </a:lnSpc>
              <a:spcBef>
                <a:spcPts val="600"/>
              </a:spcBef>
              <a:buClr>
                <a:srgbClr val="F0AB00"/>
              </a:buClr>
              <a:buSzPct val="100000"/>
              <a:buFontTx/>
              <a:buAutoNum type="arabicPeriod"/>
            </a:pPr>
            <a:r>
              <a:rPr lang="en-US" sz="1300"/>
              <a:t>Select the Schedule Lines you wish to confirm and click on </a:t>
            </a:r>
            <a:r>
              <a:rPr lang="en-US" sz="1300" b="1"/>
              <a:t>Create status.</a:t>
            </a:r>
          </a:p>
          <a:p>
            <a:pPr marL="342900" indent="-342900">
              <a:lnSpc>
                <a:spcPts val="1700"/>
              </a:lnSpc>
              <a:spcBef>
                <a:spcPts val="600"/>
              </a:spcBef>
              <a:buClr>
                <a:srgbClr val="F0AB00"/>
              </a:buClr>
              <a:buSzPct val="100000"/>
              <a:buFontTx/>
              <a:buAutoNum type="arabicPeriod"/>
            </a:pPr>
            <a:r>
              <a:rPr lang="en-US" sz="1300"/>
              <a:t>The new status will appear and decrease unconfirmed quantities.</a:t>
            </a:r>
          </a:p>
          <a:p>
            <a:pPr marL="342900" indent="-342900">
              <a:lnSpc>
                <a:spcPts val="1700"/>
              </a:lnSpc>
              <a:spcBef>
                <a:spcPts val="600"/>
              </a:spcBef>
              <a:buClr>
                <a:srgbClr val="F0AB00"/>
              </a:buClr>
              <a:buSzPct val="120000"/>
              <a:buFontTx/>
              <a:buAutoNum type="arabicPeriod"/>
            </a:pPr>
            <a:endParaRPr lang="en-US" sz="1300"/>
          </a:p>
          <a:p>
            <a:pPr>
              <a:lnSpc>
                <a:spcPts val="1700"/>
              </a:lnSpc>
              <a:spcBef>
                <a:spcPts val="600"/>
              </a:spcBef>
              <a:buClr>
                <a:srgbClr val="F0AB00"/>
              </a:buClr>
              <a:buSzPct val="120000"/>
            </a:pPr>
            <a:r>
              <a:rPr lang="en-US" sz="1300" b="1">
                <a:solidFill>
                  <a:schemeClr val="accent1"/>
                </a:solidFill>
              </a:rPr>
              <a:t>Notes:</a:t>
            </a:r>
            <a:r>
              <a:rPr lang="en-US" sz="1300"/>
              <a:t> You are not able to change quantities, price or delivery date when choosing this option.</a:t>
            </a:r>
          </a:p>
          <a:p>
            <a:pPr marL="342900" indent="-342900" algn="just">
              <a:lnSpc>
                <a:spcPts val="1700"/>
              </a:lnSpc>
              <a:spcBef>
                <a:spcPts val="600"/>
              </a:spcBef>
              <a:spcAft>
                <a:spcPts val="600"/>
              </a:spcAft>
              <a:buClr>
                <a:srgbClr val="F0AB00"/>
              </a:buClr>
              <a:buSzPct val="120000"/>
              <a:buFontTx/>
              <a:buAutoNum type="arabicPeriod"/>
            </a:pPr>
            <a:endParaRPr lang="en-US" sz="1300" b="1"/>
          </a:p>
        </p:txBody>
      </p:sp>
      <p:sp>
        <p:nvSpPr>
          <p:cNvPr id="13" name="TextBox 12">
            <a:extLst>
              <a:ext uri="{FF2B5EF4-FFF2-40B4-BE49-F238E27FC236}">
                <a16:creationId xmlns:a16="http://schemas.microsoft.com/office/drawing/2014/main" id="{78A6554F-2431-4681-98DC-03DDE6DFB88E}"/>
              </a:ext>
            </a:extLst>
          </p:cNvPr>
          <p:cNvSpPr txBox="1"/>
          <p:nvPr/>
        </p:nvSpPr>
        <p:spPr>
          <a:xfrm>
            <a:off x="505457" y="1298037"/>
            <a:ext cx="6003246" cy="184666"/>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200" kern="0">
                <a:solidFill>
                  <a:schemeClr val="accent5"/>
                </a:solidFill>
                <a:ea typeface="Arial Unicode MS" pitchFamily="34" charset="-128"/>
                <a:cs typeface="Arial Unicode MS" pitchFamily="34" charset="-128"/>
              </a:rPr>
              <a:t>For detailed order confirmation management please refer to Help Center documentation.</a:t>
            </a:r>
          </a:p>
        </p:txBody>
      </p:sp>
      <p:sp>
        <p:nvSpPr>
          <p:cNvPr id="14" name="Oval 13">
            <a:extLst>
              <a:ext uri="{FF2B5EF4-FFF2-40B4-BE49-F238E27FC236}">
                <a16:creationId xmlns:a16="http://schemas.microsoft.com/office/drawing/2014/main" id="{069F6605-FF85-41EE-A2A8-7B741F3B11F4}"/>
              </a:ext>
            </a:extLst>
          </p:cNvPr>
          <p:cNvSpPr/>
          <p:nvPr/>
        </p:nvSpPr>
        <p:spPr bwMode="gray">
          <a:xfrm>
            <a:off x="7873925" y="2568242"/>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1</a:t>
            </a:r>
          </a:p>
        </p:txBody>
      </p:sp>
      <p:sp>
        <p:nvSpPr>
          <p:cNvPr id="15" name="Oval 14">
            <a:extLst>
              <a:ext uri="{FF2B5EF4-FFF2-40B4-BE49-F238E27FC236}">
                <a16:creationId xmlns:a16="http://schemas.microsoft.com/office/drawing/2014/main" id="{B5E08A58-B553-4FD1-A6DC-26B363A82BEB}"/>
              </a:ext>
            </a:extLst>
          </p:cNvPr>
          <p:cNvSpPr/>
          <p:nvPr/>
        </p:nvSpPr>
        <p:spPr bwMode="gray">
          <a:xfrm>
            <a:off x="8876431" y="4316982"/>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2</a:t>
            </a:r>
          </a:p>
        </p:txBody>
      </p:sp>
      <p:sp>
        <p:nvSpPr>
          <p:cNvPr id="16" name="Oval 15">
            <a:extLst>
              <a:ext uri="{FF2B5EF4-FFF2-40B4-BE49-F238E27FC236}">
                <a16:creationId xmlns:a16="http://schemas.microsoft.com/office/drawing/2014/main" id="{85E2617C-DF20-4B86-B197-C7690480754B}"/>
              </a:ext>
            </a:extLst>
          </p:cNvPr>
          <p:cNvSpPr/>
          <p:nvPr/>
        </p:nvSpPr>
        <p:spPr bwMode="gray">
          <a:xfrm>
            <a:off x="6191543" y="5114080"/>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a:solidFill>
                  <a:schemeClr val="bg1"/>
                </a:solidFill>
                <a:ea typeface="Arial Unicode MS" pitchFamily="34" charset="-128"/>
                <a:cs typeface="Arial Unicode MS" pitchFamily="34" charset="-128"/>
              </a:rPr>
              <a:t>3</a:t>
            </a:r>
          </a:p>
        </p:txBody>
      </p:sp>
      <p:sp>
        <p:nvSpPr>
          <p:cNvPr id="17" name="Oval 16">
            <a:extLst>
              <a:ext uri="{FF2B5EF4-FFF2-40B4-BE49-F238E27FC236}">
                <a16:creationId xmlns:a16="http://schemas.microsoft.com/office/drawing/2014/main" id="{8370070C-D54E-4130-ABE3-0A92F48C88A7}"/>
              </a:ext>
            </a:extLst>
          </p:cNvPr>
          <p:cNvSpPr/>
          <p:nvPr/>
        </p:nvSpPr>
        <p:spPr bwMode="gray">
          <a:xfrm>
            <a:off x="1601093" y="4646645"/>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a:solidFill>
                  <a:schemeClr val="bg1"/>
                </a:solidFill>
                <a:ea typeface="Arial Unicode MS" pitchFamily="34" charset="-128"/>
                <a:cs typeface="Arial Unicode MS" pitchFamily="34" charset="-128"/>
              </a:rPr>
              <a:t>4</a:t>
            </a:r>
          </a:p>
        </p:txBody>
      </p:sp>
      <p:pic>
        <p:nvPicPr>
          <p:cNvPr id="10" name="Picture 9">
            <a:extLst>
              <a:ext uri="{FF2B5EF4-FFF2-40B4-BE49-F238E27FC236}">
                <a16:creationId xmlns:a16="http://schemas.microsoft.com/office/drawing/2014/main" id="{06374D53-6D13-58D9-F4F1-C14C88904B0A}"/>
              </a:ext>
            </a:extLst>
          </p:cNvPr>
          <p:cNvPicPr>
            <a:picLocks noChangeAspect="1"/>
          </p:cNvPicPr>
          <p:nvPr/>
        </p:nvPicPr>
        <p:blipFill>
          <a:blip r:embed="rId5"/>
          <a:stretch>
            <a:fillRect/>
          </a:stretch>
        </p:blipFill>
        <p:spPr>
          <a:xfrm>
            <a:off x="6462949" y="4802846"/>
            <a:ext cx="4292229" cy="1829107"/>
          </a:xfrm>
          <a:prstGeom prst="rect">
            <a:avLst/>
          </a:prstGeom>
        </p:spPr>
      </p:pic>
    </p:spTree>
    <p:extLst>
      <p:ext uri="{BB962C8B-B14F-4D97-AF65-F5344CB8AC3E}">
        <p14:creationId xmlns:p14="http://schemas.microsoft.com/office/powerpoint/2010/main" val="3902814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ivider">
            <a:extLst>
              <a:ext uri="{FF2B5EF4-FFF2-40B4-BE49-F238E27FC236}">
                <a16:creationId xmlns:a16="http://schemas.microsoft.com/office/drawing/2014/main" id="{97A93709-C5F1-4F16-B6E8-27281A156749}"/>
              </a:ext>
            </a:extLst>
          </p:cNvPr>
          <p:cNvSpPr txBox="1">
            <a:spLocks/>
          </p:cNvSpPr>
          <p:nvPr/>
        </p:nvSpPr>
        <p:spPr bwMode="black">
          <a:xfrm>
            <a:off x="711497" y="810098"/>
            <a:ext cx="11110584" cy="688764"/>
          </a:xfrm>
          <a:prstGeom prst="rect">
            <a:avLst/>
          </a:prstGeom>
        </p:spPr>
        <p:txBody>
          <a:bodyPr vert="horz" wrap="square" lIns="0" tIns="0" rIns="0" bIns="0" rtlCol="0" anchor="t" anchorCtr="0">
            <a:spAutoFit/>
          </a:bodyPr>
          <a:lstStyle>
            <a:lvl1pPr algn="l" defTabSz="1088558" rtl="0" eaLnBrk="1" latinLnBrk="0" hangingPunct="1">
              <a:spcBef>
                <a:spcPct val="0"/>
              </a:spcBef>
              <a:buNone/>
              <a:defRPr sz="2400" b="1" kern="1200" baseline="0">
                <a:solidFill>
                  <a:schemeClr val="tx1"/>
                </a:solidFill>
                <a:latin typeface="+mj-lt"/>
                <a:ea typeface="+mj-ea"/>
                <a:cs typeface="+mj-cs"/>
              </a:defRPr>
            </a:lvl1pPr>
          </a:lstStyle>
          <a:p>
            <a:r>
              <a:rPr lang="en-US" sz="4000">
                <a:solidFill>
                  <a:schemeClr val="accent1"/>
                </a:solidFill>
              </a:rPr>
              <a:t>Order Collaboration</a:t>
            </a:r>
            <a:br>
              <a:rPr lang="en-US">
                <a:solidFill>
                  <a:srgbClr val="FFC000"/>
                </a:solidFill>
              </a:rPr>
            </a:br>
            <a:r>
              <a:rPr lang="en-US" sz="3200"/>
              <a:t>In this Chapter You Will Learn About …</a:t>
            </a:r>
            <a:endParaRPr lang="en-US" sz="3200" dirty="0">
              <a:solidFill>
                <a:srgbClr val="FFC000"/>
              </a:solidFill>
            </a:endParaRPr>
          </a:p>
        </p:txBody>
      </p:sp>
      <p:sp>
        <p:nvSpPr>
          <p:cNvPr id="16" name="TextBox 15">
            <a:extLst>
              <a:ext uri="{FF2B5EF4-FFF2-40B4-BE49-F238E27FC236}">
                <a16:creationId xmlns:a16="http://schemas.microsoft.com/office/drawing/2014/main" id="{315647B8-915B-43C5-ABEC-CBDC3B399C3C}"/>
              </a:ext>
            </a:extLst>
          </p:cNvPr>
          <p:cNvSpPr txBox="1"/>
          <p:nvPr/>
        </p:nvSpPr>
        <p:spPr>
          <a:xfrm>
            <a:off x="735291" y="2094349"/>
            <a:ext cx="5634806" cy="1215717"/>
          </a:xfrm>
          <a:prstGeom prst="rect">
            <a:avLst/>
          </a:prstGeom>
          <a:noFill/>
        </p:spPr>
        <p:txBody>
          <a:bodyPr wrap="square" lIns="0" tIns="0" rIns="0" bIns="0" rtlCol="0">
            <a:spAutoFit/>
          </a:bodyPr>
          <a:lstStyle/>
          <a:p>
            <a:pPr>
              <a:spcBef>
                <a:spcPts val="600"/>
              </a:spcBef>
              <a:defRPr/>
            </a:pPr>
            <a:r>
              <a:rPr lang="en-US" sz="1600" dirty="0">
                <a:highlight>
                  <a:srgbClr val="FFFFFF"/>
                </a:highlight>
              </a:rPr>
              <a:t>… reasons for ABB’s initiative for going to Ariba</a:t>
            </a:r>
          </a:p>
          <a:p>
            <a:pPr>
              <a:spcBef>
                <a:spcPts val="600"/>
              </a:spcBef>
              <a:defRPr/>
            </a:pPr>
            <a:r>
              <a:rPr lang="en-US" sz="1600" dirty="0">
                <a:highlight>
                  <a:srgbClr val="FFFFFF"/>
                </a:highlight>
              </a:rPr>
              <a:t>… what are the benefits of using purchase order collaboration </a:t>
            </a:r>
          </a:p>
          <a:p>
            <a:pPr>
              <a:spcBef>
                <a:spcPts val="600"/>
              </a:spcBef>
              <a:defRPr/>
            </a:pPr>
            <a:r>
              <a:rPr lang="en-US" sz="1600" dirty="0"/>
              <a:t>… what does the interaction look like</a:t>
            </a:r>
          </a:p>
          <a:p>
            <a:pPr defTabSz="914400">
              <a:spcBef>
                <a:spcPts val="600"/>
              </a:spcBef>
              <a:defRPr/>
            </a:pPr>
            <a:r>
              <a:rPr lang="en-US" sz="1600" dirty="0"/>
              <a:t>… what are the possible integration modes</a:t>
            </a:r>
          </a:p>
        </p:txBody>
      </p:sp>
    </p:spTree>
    <p:extLst>
      <p:ext uri="{BB962C8B-B14F-4D97-AF65-F5344CB8AC3E}">
        <p14:creationId xmlns:p14="http://schemas.microsoft.com/office/powerpoint/2010/main" val="41343857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17B4CF2-9CA9-2FDE-0D41-D80B92DCC098}"/>
              </a:ext>
            </a:extLst>
          </p:cNvPr>
          <p:cNvPicPr>
            <a:picLocks noChangeAspect="1"/>
          </p:cNvPicPr>
          <p:nvPr/>
        </p:nvPicPr>
        <p:blipFill>
          <a:blip r:embed="rId3"/>
          <a:stretch>
            <a:fillRect/>
          </a:stretch>
        </p:blipFill>
        <p:spPr>
          <a:xfrm>
            <a:off x="5696634" y="2704884"/>
            <a:ext cx="6482499" cy="3455283"/>
          </a:xfrm>
          <a:prstGeom prst="rect">
            <a:avLst/>
          </a:prstGeom>
        </p:spPr>
      </p:pic>
      <p:pic>
        <p:nvPicPr>
          <p:cNvPr id="7" name="Picture 6">
            <a:extLst>
              <a:ext uri="{FF2B5EF4-FFF2-40B4-BE49-F238E27FC236}">
                <a16:creationId xmlns:a16="http://schemas.microsoft.com/office/drawing/2014/main" id="{1DAFEA52-366B-9476-1667-CAF3118EBC37}"/>
              </a:ext>
            </a:extLst>
          </p:cNvPr>
          <p:cNvPicPr>
            <a:picLocks noChangeAspect="1"/>
          </p:cNvPicPr>
          <p:nvPr/>
        </p:nvPicPr>
        <p:blipFill>
          <a:blip r:embed="rId4"/>
          <a:stretch>
            <a:fillRect/>
          </a:stretch>
        </p:blipFill>
        <p:spPr>
          <a:xfrm>
            <a:off x="10392446" y="1580298"/>
            <a:ext cx="1499053" cy="1023076"/>
          </a:xfrm>
          <a:prstGeom prst="rect">
            <a:avLst/>
          </a:prstGeom>
        </p:spPr>
      </p:pic>
      <p:pic>
        <p:nvPicPr>
          <p:cNvPr id="3" name="Picture 2">
            <a:extLst>
              <a:ext uri="{FF2B5EF4-FFF2-40B4-BE49-F238E27FC236}">
                <a16:creationId xmlns:a16="http://schemas.microsoft.com/office/drawing/2014/main" id="{095E93E2-B856-D643-3008-B57FA82185BF}"/>
              </a:ext>
            </a:extLst>
          </p:cNvPr>
          <p:cNvPicPr>
            <a:picLocks noChangeAspect="1"/>
          </p:cNvPicPr>
          <p:nvPr/>
        </p:nvPicPr>
        <p:blipFill>
          <a:blip r:embed="rId5"/>
          <a:stretch>
            <a:fillRect/>
          </a:stretch>
        </p:blipFill>
        <p:spPr>
          <a:xfrm>
            <a:off x="5750306" y="1425606"/>
            <a:ext cx="4565969" cy="1081687"/>
          </a:xfrm>
          <a:prstGeom prst="rect">
            <a:avLst/>
          </a:prstGeom>
        </p:spPr>
      </p:pic>
      <p:sp>
        <p:nvSpPr>
          <p:cNvPr id="4" name="Title 2">
            <a:extLst>
              <a:ext uri="{FF2B5EF4-FFF2-40B4-BE49-F238E27FC236}">
                <a16:creationId xmlns:a16="http://schemas.microsoft.com/office/drawing/2014/main" id="{3D281245-D729-42C4-8CCD-B19A7FB5877F}"/>
              </a:ext>
            </a:extLst>
          </p:cNvPr>
          <p:cNvSpPr txBox="1">
            <a:spLocks/>
          </p:cNvSpPr>
          <p:nvPr/>
        </p:nvSpPr>
        <p:spPr bwMode="black">
          <a:xfrm>
            <a:off x="505457" y="504000"/>
            <a:ext cx="11183564" cy="676980"/>
          </a:xfrm>
          <a:prstGeom prst="rect">
            <a:avLst/>
          </a:prstGeom>
        </p:spPr>
        <p:txBody>
          <a:bodyPr vert="horz" wrap="square" lIns="0" tIns="0" rIns="0" bIns="0" rtlCol="0" anchor="t" anchorCtr="0">
            <a:spAutoFit/>
          </a:bodyPr>
          <a:lstStyle>
            <a:lvl1pPr algn="l" defTabSz="1088231" rtl="0" eaLnBrk="1" latinLnBrk="0" hangingPunct="1">
              <a:spcBef>
                <a:spcPct val="0"/>
              </a:spcBef>
              <a:buNone/>
              <a:defRPr sz="2399" b="1" kern="1200" baseline="0">
                <a:solidFill>
                  <a:schemeClr val="tx1"/>
                </a:solidFill>
                <a:latin typeface="+mj-lt"/>
                <a:ea typeface="+mj-ea"/>
                <a:cs typeface="+mj-cs"/>
              </a:defRPr>
            </a:lvl1pPr>
          </a:lstStyle>
          <a:p>
            <a:r>
              <a:rPr lang="en-US" dirty="0"/>
              <a:t>Order Confirmation</a:t>
            </a:r>
            <a:br>
              <a:rPr lang="en-US" dirty="0"/>
            </a:br>
            <a:r>
              <a:rPr lang="en-US" sz="2000" spc="50" dirty="0">
                <a:solidFill>
                  <a:schemeClr val="accent1"/>
                </a:solidFill>
                <a:cs typeface="Arial" panose="020B0604020202020204" pitchFamily="34" charset="0"/>
              </a:rPr>
              <a:t>Manage Multiple PO’s – (From the Workbench / Orders)</a:t>
            </a:r>
            <a:endParaRPr lang="en-US" sz="2000" dirty="0">
              <a:solidFill>
                <a:schemeClr val="accent1"/>
              </a:solidFill>
            </a:endParaRPr>
          </a:p>
        </p:txBody>
      </p:sp>
      <p:sp>
        <p:nvSpPr>
          <p:cNvPr id="5" name="Text Placeholder 4">
            <a:extLst>
              <a:ext uri="{FF2B5EF4-FFF2-40B4-BE49-F238E27FC236}">
                <a16:creationId xmlns:a16="http://schemas.microsoft.com/office/drawing/2014/main" id="{95B3CAD0-9E0E-4004-A6C8-CB9299D271E8}"/>
              </a:ext>
            </a:extLst>
          </p:cNvPr>
          <p:cNvSpPr txBox="1">
            <a:spLocks noGrp="1"/>
          </p:cNvSpPr>
          <p:nvPr>
            <p:ph type="body" sz="quarter" idx="10"/>
          </p:nvPr>
        </p:nvSpPr>
        <p:spPr>
          <a:xfrm>
            <a:off x="476337" y="1637538"/>
            <a:ext cx="5070777" cy="4716463"/>
          </a:xfrm>
          <a:prstGeom prst="rect">
            <a:avLst/>
          </a:prstGeom>
          <a:noFill/>
        </p:spPr>
        <p:txBody>
          <a:bodyPr vert="horz" wrap="square" lIns="0" tIns="0" rIns="0" bIns="0" rtlCol="0">
            <a:noAutofit/>
          </a:bodyPr>
          <a:lstStyle/>
          <a:p>
            <a:pPr marL="0" lvl="2" indent="0" defTabSz="914400">
              <a:spcBef>
                <a:spcPts val="0"/>
              </a:spcBef>
              <a:spcAft>
                <a:spcPts val="600"/>
              </a:spcAft>
              <a:buClr>
                <a:srgbClr val="000000"/>
              </a:buClr>
              <a:buSzPct val="80000"/>
              <a:buNone/>
            </a:pPr>
            <a:r>
              <a:rPr lang="en-US" sz="1300" dirty="0">
                <a:cs typeface="Arial" pitchFamily="34" charset="0"/>
              </a:rPr>
              <a:t>In case of </a:t>
            </a:r>
            <a:r>
              <a:rPr lang="en-US" sz="1300" b="1" dirty="0">
                <a:cs typeface="Arial" pitchFamily="34" charset="0"/>
              </a:rPr>
              <a:t>multiple POs</a:t>
            </a:r>
            <a:r>
              <a:rPr lang="en-US" sz="1300" dirty="0">
                <a:cs typeface="Arial" pitchFamily="34" charset="0"/>
              </a:rPr>
              <a:t> to be confirmed at the same time, you should use the tab “items to confirm” Workbench tile or tab. </a:t>
            </a:r>
            <a:r>
              <a:rPr lang="en-US" sz="1300" dirty="0"/>
              <a:t>The “items to confirm” tab summarizes for you all line items across different POs, and gives you possibility to confirm multiple lines at once.</a:t>
            </a:r>
          </a:p>
          <a:p>
            <a:pPr marL="180000" lvl="2" indent="0" defTabSz="914400">
              <a:spcBef>
                <a:spcPts val="0"/>
              </a:spcBef>
              <a:spcAft>
                <a:spcPts val="600"/>
              </a:spcAft>
              <a:buClr>
                <a:srgbClr val="000000"/>
              </a:buClr>
              <a:buSzPct val="80000"/>
              <a:buNone/>
            </a:pPr>
            <a:r>
              <a:rPr lang="en-US" sz="1300" dirty="0">
                <a:cs typeface="Arial" pitchFamily="34" charset="0"/>
              </a:rPr>
              <a:t>From the </a:t>
            </a:r>
            <a:r>
              <a:rPr lang="en-US" sz="1300" b="1" dirty="0">
                <a:cs typeface="Arial" pitchFamily="34" charset="0"/>
              </a:rPr>
              <a:t>Workbench/orders</a:t>
            </a:r>
            <a:r>
              <a:rPr lang="en-US" sz="1300" dirty="0">
                <a:cs typeface="Arial" pitchFamily="34" charset="0"/>
              </a:rPr>
              <a:t>:</a:t>
            </a:r>
          </a:p>
          <a:p>
            <a:pPr marL="228600" lvl="2" indent="-228600">
              <a:spcBef>
                <a:spcPts val="0"/>
              </a:spcBef>
              <a:spcAft>
                <a:spcPts val="600"/>
              </a:spcAft>
              <a:buClr>
                <a:schemeClr val="accent1"/>
              </a:buClr>
              <a:buFont typeface="+mj-lt"/>
              <a:buAutoNum type="arabicPeriod"/>
            </a:pPr>
            <a:r>
              <a:rPr lang="en-US" sz="1300" dirty="0">
                <a:cs typeface="Arial" pitchFamily="34" charset="0"/>
              </a:rPr>
              <a:t>Click </a:t>
            </a:r>
            <a:r>
              <a:rPr lang="en-US" sz="1300" b="1" dirty="0">
                <a:cs typeface="Arial" pitchFamily="34" charset="0"/>
              </a:rPr>
              <a:t>Items to Confirm </a:t>
            </a:r>
            <a:r>
              <a:rPr lang="en-US" sz="1300" dirty="0">
                <a:cs typeface="Arial" pitchFamily="34" charset="0"/>
              </a:rPr>
              <a:t>tile.</a:t>
            </a:r>
          </a:p>
          <a:p>
            <a:pPr marL="228600" lvl="2" indent="-228600">
              <a:spcBef>
                <a:spcPts val="0"/>
              </a:spcBef>
              <a:spcAft>
                <a:spcPts val="600"/>
              </a:spcAft>
              <a:buClr>
                <a:schemeClr val="accent1"/>
              </a:buClr>
              <a:buFont typeface="+mj-lt"/>
              <a:buAutoNum type="arabicPeriod"/>
            </a:pPr>
            <a:r>
              <a:rPr lang="en-US" sz="1300" dirty="0">
                <a:cs typeface="Arial" pitchFamily="34" charset="0"/>
              </a:rPr>
              <a:t>Use </a:t>
            </a:r>
            <a:r>
              <a:rPr lang="en-US" sz="1300" b="1" dirty="0">
                <a:cs typeface="Arial" pitchFamily="34" charset="0"/>
              </a:rPr>
              <a:t>filters</a:t>
            </a:r>
            <a:r>
              <a:rPr lang="en-US" sz="1300" dirty="0">
                <a:cs typeface="Arial" pitchFamily="34" charset="0"/>
              </a:rPr>
              <a:t> to identify the right items.</a:t>
            </a:r>
          </a:p>
          <a:p>
            <a:pPr marL="228600" lvl="2" indent="-228600">
              <a:spcBef>
                <a:spcPts val="0"/>
              </a:spcBef>
              <a:spcAft>
                <a:spcPts val="600"/>
              </a:spcAft>
              <a:buClr>
                <a:schemeClr val="accent1"/>
              </a:buClr>
              <a:buFont typeface="+mj-lt"/>
              <a:buAutoNum type="arabicPeriod"/>
            </a:pPr>
            <a:r>
              <a:rPr lang="en-US" sz="1300" dirty="0">
                <a:cs typeface="Arial" pitchFamily="34" charset="0"/>
              </a:rPr>
              <a:t>Select items to confirm and click </a:t>
            </a:r>
            <a:r>
              <a:rPr lang="en-US" sz="1300" b="1" dirty="0">
                <a:cs typeface="Arial" pitchFamily="34" charset="0"/>
              </a:rPr>
              <a:t>Confirm. </a:t>
            </a:r>
          </a:p>
          <a:p>
            <a:pPr marL="228600" lvl="2" indent="-228600">
              <a:spcBef>
                <a:spcPts val="0"/>
              </a:spcBef>
              <a:spcAft>
                <a:spcPts val="600"/>
              </a:spcAft>
              <a:buClr>
                <a:schemeClr val="accent1"/>
              </a:buClr>
              <a:buFont typeface="+mj-lt"/>
              <a:buAutoNum type="arabicPeriod"/>
            </a:pPr>
            <a:r>
              <a:rPr lang="en-US" sz="1300" kern="0" dirty="0">
                <a:ea typeface="Arial Unicode MS" pitchFamily="34" charset="-128"/>
                <a:cs typeface="Arial" pitchFamily="34" charset="0"/>
              </a:rPr>
              <a:t>Select any of the action from the dropdown.</a:t>
            </a:r>
            <a:endParaRPr lang="en-US" sz="1300" kern="0" dirty="0">
              <a:ea typeface="Arial Unicode MS" pitchFamily="34" charset="-128"/>
              <a:cs typeface="Arial Unicode MS" pitchFamily="34" charset="-128"/>
            </a:endParaRPr>
          </a:p>
          <a:p>
            <a:pPr marL="228600" lvl="2" indent="-228600">
              <a:spcBef>
                <a:spcPts val="0"/>
              </a:spcBef>
              <a:spcAft>
                <a:spcPts val="600"/>
              </a:spcAft>
              <a:buClr>
                <a:schemeClr val="accent1"/>
              </a:buClr>
              <a:buFont typeface="+mj-lt"/>
              <a:buAutoNum type="arabicPeriod"/>
            </a:pPr>
            <a:r>
              <a:rPr lang="en-US" sz="1300" kern="0" dirty="0">
                <a:ea typeface="Arial Unicode MS" pitchFamily="34" charset="-128"/>
                <a:cs typeface="Arial Unicode MS" pitchFamily="34" charset="-128"/>
              </a:rPr>
              <a:t>Review confirmation and click </a:t>
            </a:r>
            <a:r>
              <a:rPr lang="en-US" sz="1300" b="1" kern="0" dirty="0">
                <a:ea typeface="Arial Unicode MS" pitchFamily="34" charset="-128"/>
                <a:cs typeface="Arial Unicode MS" pitchFamily="34" charset="-128"/>
              </a:rPr>
              <a:t>Submit</a:t>
            </a:r>
            <a:r>
              <a:rPr lang="en-US" sz="1300" kern="0" dirty="0">
                <a:ea typeface="Arial Unicode MS" pitchFamily="34" charset="-128"/>
                <a:cs typeface="Arial Unicode MS" pitchFamily="34" charset="-128"/>
              </a:rPr>
              <a:t> to send it to buyer system.</a:t>
            </a:r>
          </a:p>
          <a:p>
            <a:pPr marL="0" lvl="2" indent="0">
              <a:spcBef>
                <a:spcPts val="0"/>
              </a:spcBef>
              <a:spcAft>
                <a:spcPts val="600"/>
              </a:spcAft>
              <a:buClr>
                <a:schemeClr val="accent1"/>
              </a:buClr>
              <a:buNone/>
            </a:pPr>
            <a:r>
              <a:rPr lang="en-US" sz="1300" kern="0" dirty="0">
                <a:ea typeface="Arial Unicode MS" pitchFamily="34" charset="-128"/>
                <a:cs typeface="Arial Unicode MS" pitchFamily="34" charset="-128"/>
              </a:rPr>
              <a:t> </a:t>
            </a:r>
            <a:endParaRPr lang="en-US" sz="1300" dirty="0">
              <a:latin typeface="+mj-lt"/>
              <a:cs typeface="Arial" pitchFamily="34" charset="0"/>
            </a:endParaRPr>
          </a:p>
          <a:p>
            <a:pPr marL="0" lvl="2" indent="0" defTabSz="914400">
              <a:spcBef>
                <a:spcPts val="0"/>
              </a:spcBef>
              <a:spcAft>
                <a:spcPts val="600"/>
              </a:spcAft>
              <a:buClr>
                <a:srgbClr val="000000"/>
              </a:buClr>
              <a:buSzPct val="80000"/>
              <a:buNone/>
            </a:pPr>
            <a:r>
              <a:rPr lang="en-US" sz="1300" b="1" dirty="0">
                <a:solidFill>
                  <a:schemeClr val="accent1"/>
                </a:solidFill>
                <a:cs typeface="Arial" pitchFamily="34" charset="0"/>
              </a:rPr>
              <a:t>Note:</a:t>
            </a:r>
            <a:r>
              <a:rPr lang="en-US" sz="1300" dirty="0">
                <a:cs typeface="Arial" pitchFamily="34" charset="0"/>
              </a:rPr>
              <a:t> it is not possible to propose price changes*, </a:t>
            </a:r>
            <a:r>
              <a:rPr lang="en-US" sz="1300" dirty="0"/>
              <a:t>split a single PO line into several confirmations, and reject quantities </a:t>
            </a:r>
            <a:r>
              <a:rPr lang="en-US" sz="1300" dirty="0">
                <a:cs typeface="Arial" pitchFamily="34" charset="0"/>
              </a:rPr>
              <a:t>with this option.</a:t>
            </a:r>
          </a:p>
          <a:p>
            <a:pPr marL="0" lvl="2" indent="0" defTabSz="914400">
              <a:spcBef>
                <a:spcPts val="0"/>
              </a:spcBef>
              <a:spcAft>
                <a:spcPts val="600"/>
              </a:spcAft>
              <a:buClr>
                <a:srgbClr val="000000"/>
              </a:buClr>
              <a:buSzPct val="80000"/>
              <a:buNone/>
            </a:pPr>
            <a:r>
              <a:rPr lang="en-US" sz="1300" kern="0" dirty="0">
                <a:ea typeface="Arial Unicode MS" pitchFamily="34" charset="-128"/>
                <a:cs typeface="Arial Unicode MS" pitchFamily="34" charset="-128"/>
              </a:rPr>
              <a:t>For more info on how to manage your workbench and create specific tiles please refer to </a:t>
            </a:r>
            <a:r>
              <a:rPr lang="en-US" sz="1300" b="1" kern="0" dirty="0">
                <a:ea typeface="Arial Unicode MS" pitchFamily="34" charset="-128"/>
                <a:cs typeface="Arial Unicode MS" pitchFamily="34" charset="-128"/>
                <a:hlinkClick r:id="rId6"/>
              </a:rPr>
              <a:t>SCC General Functionality Guide</a:t>
            </a:r>
            <a:r>
              <a:rPr lang="en-US" sz="1300" b="1" kern="0" dirty="0">
                <a:ea typeface="Arial Unicode MS" pitchFamily="34" charset="-128"/>
                <a:cs typeface="Arial Unicode MS" pitchFamily="34" charset="-128"/>
              </a:rPr>
              <a:t>.</a:t>
            </a:r>
          </a:p>
          <a:p>
            <a:pPr marL="0" lvl="2" indent="0" defTabSz="914400">
              <a:spcBef>
                <a:spcPts val="0"/>
              </a:spcBef>
              <a:spcAft>
                <a:spcPts val="600"/>
              </a:spcAft>
              <a:buClr>
                <a:srgbClr val="000000"/>
              </a:buClr>
              <a:buSzPct val="80000"/>
              <a:buNone/>
            </a:pPr>
            <a:endParaRPr lang="en-US" sz="1300" b="1" kern="0" dirty="0">
              <a:ea typeface="Arial Unicode MS" pitchFamily="34" charset="-128"/>
              <a:cs typeface="Arial Unicode MS" pitchFamily="34" charset="-128"/>
            </a:endParaRPr>
          </a:p>
          <a:p>
            <a:pPr marL="0" lvl="2" indent="0" defTabSz="914400">
              <a:spcBef>
                <a:spcPts val="0"/>
              </a:spcBef>
              <a:spcAft>
                <a:spcPts val="600"/>
              </a:spcAft>
              <a:buClr>
                <a:srgbClr val="000000"/>
              </a:buClr>
              <a:buSzPct val="80000"/>
              <a:buNone/>
            </a:pPr>
            <a:r>
              <a:rPr lang="en-US" sz="1300" b="1" kern="0" dirty="0">
                <a:ea typeface="Arial Unicode MS" pitchFamily="34" charset="-128"/>
                <a:cs typeface="Arial Unicode MS" pitchFamily="34" charset="-128"/>
              </a:rPr>
              <a:t>*</a:t>
            </a:r>
            <a:r>
              <a:rPr lang="en-US" sz="1300" kern="0" dirty="0">
                <a:ea typeface="Arial Unicode MS" pitchFamily="34" charset="-128"/>
                <a:cs typeface="Arial Unicode MS" pitchFamily="34" charset="-128"/>
              </a:rPr>
              <a:t>Price changes cannot be proposed for ABB through this system. Contact buyer outside the system, if necessary.</a:t>
            </a:r>
          </a:p>
          <a:p>
            <a:pPr marL="342900" indent="-342900">
              <a:lnSpc>
                <a:spcPts val="1700"/>
              </a:lnSpc>
              <a:spcBef>
                <a:spcPts val="0"/>
              </a:spcBef>
              <a:spcAft>
                <a:spcPts val="600"/>
              </a:spcAft>
              <a:buClr>
                <a:srgbClr val="F0AB00"/>
              </a:buClr>
              <a:buSzPct val="120000"/>
              <a:buAutoNum type="arabicPeriod"/>
            </a:pPr>
            <a:endParaRPr lang="en-US" sz="1300" dirty="0">
              <a:latin typeface="+mj-lt"/>
            </a:endParaRPr>
          </a:p>
          <a:p>
            <a:pPr marL="342900" indent="-342900">
              <a:lnSpc>
                <a:spcPts val="1700"/>
              </a:lnSpc>
              <a:spcAft>
                <a:spcPts val="600"/>
              </a:spcAft>
              <a:buClr>
                <a:srgbClr val="F0AB00"/>
              </a:buClr>
              <a:buSzPct val="120000"/>
              <a:buFontTx/>
              <a:buAutoNum type="arabicPeriod"/>
            </a:pPr>
            <a:endParaRPr lang="en-US" sz="1300" dirty="0">
              <a:latin typeface="+mj-lt"/>
            </a:endParaRPr>
          </a:p>
        </p:txBody>
      </p:sp>
      <p:sp>
        <p:nvSpPr>
          <p:cNvPr id="15" name="TextBox 14">
            <a:extLst>
              <a:ext uri="{FF2B5EF4-FFF2-40B4-BE49-F238E27FC236}">
                <a16:creationId xmlns:a16="http://schemas.microsoft.com/office/drawing/2014/main" id="{0D9A2455-B5E3-403F-85AA-B29EEAE90C61}"/>
              </a:ext>
            </a:extLst>
          </p:cNvPr>
          <p:cNvSpPr txBox="1"/>
          <p:nvPr/>
        </p:nvSpPr>
        <p:spPr>
          <a:xfrm>
            <a:off x="504827" y="1286095"/>
            <a:ext cx="5959965" cy="184666"/>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200" kern="0">
                <a:solidFill>
                  <a:schemeClr val="accent5"/>
                </a:solidFill>
                <a:ea typeface="Arial Unicode MS" pitchFamily="34" charset="-128"/>
                <a:cs typeface="Arial Unicode MS" pitchFamily="34" charset="-128"/>
              </a:rPr>
              <a:t>For detailed order confirmation management please refer to Help Center documentation.</a:t>
            </a:r>
          </a:p>
        </p:txBody>
      </p:sp>
      <p:sp>
        <p:nvSpPr>
          <p:cNvPr id="23" name="Rectangle 22">
            <a:extLst>
              <a:ext uri="{FF2B5EF4-FFF2-40B4-BE49-F238E27FC236}">
                <a16:creationId xmlns:a16="http://schemas.microsoft.com/office/drawing/2014/main" id="{7121C858-2893-41C4-A361-6EDC0F414C32}"/>
              </a:ext>
            </a:extLst>
          </p:cNvPr>
          <p:cNvSpPr/>
          <p:nvPr/>
        </p:nvSpPr>
        <p:spPr bwMode="gray">
          <a:xfrm>
            <a:off x="5765151" y="4798532"/>
            <a:ext cx="503236" cy="1147209"/>
          </a:xfrm>
          <a:prstGeom prst="rect">
            <a:avLst/>
          </a:prstGeom>
          <a:noFill/>
          <a:ln w="25400" algn="ctr">
            <a:solidFill>
              <a:schemeClr val="accent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en-US" sz="1800" kern="0" dirty="0" err="1">
              <a:ea typeface="Arial Unicode MS" pitchFamily="34" charset="-128"/>
              <a:cs typeface="Arial Unicode MS" pitchFamily="34" charset="-128"/>
            </a:endParaRPr>
          </a:p>
        </p:txBody>
      </p:sp>
      <p:sp>
        <p:nvSpPr>
          <p:cNvPr id="26" name="Oval 25">
            <a:extLst>
              <a:ext uri="{FF2B5EF4-FFF2-40B4-BE49-F238E27FC236}">
                <a16:creationId xmlns:a16="http://schemas.microsoft.com/office/drawing/2014/main" id="{DD54C623-C404-49EF-AEA8-0CDCA2BCEF13}"/>
              </a:ext>
            </a:extLst>
          </p:cNvPr>
          <p:cNvSpPr/>
          <p:nvPr/>
        </p:nvSpPr>
        <p:spPr bwMode="gray">
          <a:xfrm>
            <a:off x="5987105" y="5213319"/>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3</a:t>
            </a:r>
          </a:p>
        </p:txBody>
      </p:sp>
      <p:sp>
        <p:nvSpPr>
          <p:cNvPr id="27" name="Oval 26">
            <a:extLst>
              <a:ext uri="{FF2B5EF4-FFF2-40B4-BE49-F238E27FC236}">
                <a16:creationId xmlns:a16="http://schemas.microsoft.com/office/drawing/2014/main" id="{203E289D-845A-4893-AFAC-6365F71EA578}"/>
              </a:ext>
            </a:extLst>
          </p:cNvPr>
          <p:cNvSpPr/>
          <p:nvPr/>
        </p:nvSpPr>
        <p:spPr bwMode="gray">
          <a:xfrm>
            <a:off x="10223939" y="1470761"/>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1</a:t>
            </a:r>
          </a:p>
        </p:txBody>
      </p:sp>
      <p:sp>
        <p:nvSpPr>
          <p:cNvPr id="28" name="Oval 27">
            <a:extLst>
              <a:ext uri="{FF2B5EF4-FFF2-40B4-BE49-F238E27FC236}">
                <a16:creationId xmlns:a16="http://schemas.microsoft.com/office/drawing/2014/main" id="{9CCFD521-B3DC-4296-AC28-F8E9B8666970}"/>
              </a:ext>
            </a:extLst>
          </p:cNvPr>
          <p:cNvSpPr/>
          <p:nvPr/>
        </p:nvSpPr>
        <p:spPr bwMode="gray">
          <a:xfrm>
            <a:off x="5630819" y="2791544"/>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2</a:t>
            </a:r>
          </a:p>
        </p:txBody>
      </p:sp>
      <p:sp>
        <p:nvSpPr>
          <p:cNvPr id="30" name="Oval 29">
            <a:extLst>
              <a:ext uri="{FF2B5EF4-FFF2-40B4-BE49-F238E27FC236}">
                <a16:creationId xmlns:a16="http://schemas.microsoft.com/office/drawing/2014/main" id="{8BA29CCB-85A7-45BB-AC07-F115EB55803C}"/>
              </a:ext>
            </a:extLst>
          </p:cNvPr>
          <p:cNvSpPr/>
          <p:nvPr/>
        </p:nvSpPr>
        <p:spPr bwMode="gray">
          <a:xfrm>
            <a:off x="5586500" y="3668123"/>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4</a:t>
            </a:r>
          </a:p>
        </p:txBody>
      </p:sp>
      <p:pic>
        <p:nvPicPr>
          <p:cNvPr id="11" name="Picture 10">
            <a:extLst>
              <a:ext uri="{FF2B5EF4-FFF2-40B4-BE49-F238E27FC236}">
                <a16:creationId xmlns:a16="http://schemas.microsoft.com/office/drawing/2014/main" id="{5EE40B33-152D-CA42-E95E-2E5013194D9D}"/>
              </a:ext>
            </a:extLst>
          </p:cNvPr>
          <p:cNvPicPr>
            <a:picLocks noChangeAspect="1"/>
          </p:cNvPicPr>
          <p:nvPr/>
        </p:nvPicPr>
        <p:blipFill>
          <a:blip r:embed="rId7"/>
          <a:stretch>
            <a:fillRect/>
          </a:stretch>
        </p:blipFill>
        <p:spPr>
          <a:xfrm>
            <a:off x="7070492" y="6261677"/>
            <a:ext cx="1287445" cy="491473"/>
          </a:xfrm>
          <a:prstGeom prst="rect">
            <a:avLst/>
          </a:prstGeom>
        </p:spPr>
      </p:pic>
      <p:sp>
        <p:nvSpPr>
          <p:cNvPr id="31" name="Oval 30">
            <a:extLst>
              <a:ext uri="{FF2B5EF4-FFF2-40B4-BE49-F238E27FC236}">
                <a16:creationId xmlns:a16="http://schemas.microsoft.com/office/drawing/2014/main" id="{736B8CA8-35D6-4BCD-8D2A-D15A1B98BF7C}"/>
              </a:ext>
            </a:extLst>
          </p:cNvPr>
          <p:cNvSpPr/>
          <p:nvPr/>
        </p:nvSpPr>
        <p:spPr bwMode="gray">
          <a:xfrm>
            <a:off x="7070492" y="6261677"/>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5</a:t>
            </a:r>
          </a:p>
        </p:txBody>
      </p:sp>
    </p:spTree>
    <p:extLst>
      <p:ext uri="{BB962C8B-B14F-4D97-AF65-F5344CB8AC3E}">
        <p14:creationId xmlns:p14="http://schemas.microsoft.com/office/powerpoint/2010/main" val="25569987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AD48AFC1-60E8-46E8-8D0B-6C43A50BF7C9}"/>
              </a:ext>
            </a:extLst>
          </p:cNvPr>
          <p:cNvPicPr>
            <a:picLocks noChangeAspect="1"/>
          </p:cNvPicPr>
          <p:nvPr/>
        </p:nvPicPr>
        <p:blipFill>
          <a:blip r:embed="rId3"/>
          <a:stretch>
            <a:fillRect/>
          </a:stretch>
        </p:blipFill>
        <p:spPr>
          <a:xfrm>
            <a:off x="9173965" y="5954471"/>
            <a:ext cx="1694490" cy="374364"/>
          </a:xfrm>
          <a:prstGeom prst="rect">
            <a:avLst/>
          </a:prstGeom>
          <a:ln>
            <a:solidFill>
              <a:schemeClr val="bg2"/>
            </a:solidFill>
          </a:ln>
        </p:spPr>
      </p:pic>
      <p:pic>
        <p:nvPicPr>
          <p:cNvPr id="8" name="Picture 7">
            <a:extLst>
              <a:ext uri="{FF2B5EF4-FFF2-40B4-BE49-F238E27FC236}">
                <a16:creationId xmlns:a16="http://schemas.microsoft.com/office/drawing/2014/main" id="{1E0E9CA8-2FF4-4D03-9D09-CF1CFE07C50B}"/>
              </a:ext>
            </a:extLst>
          </p:cNvPr>
          <p:cNvPicPr>
            <a:picLocks noChangeAspect="1"/>
          </p:cNvPicPr>
          <p:nvPr/>
        </p:nvPicPr>
        <p:blipFill rotWithShape="1">
          <a:blip r:embed="rId4"/>
          <a:srcRect t="19495" r="25475"/>
          <a:stretch/>
        </p:blipFill>
        <p:spPr>
          <a:xfrm>
            <a:off x="5485488" y="1743878"/>
            <a:ext cx="5292913" cy="1379565"/>
          </a:xfrm>
          <a:prstGeom prst="rect">
            <a:avLst/>
          </a:prstGeom>
          <a:ln>
            <a:solidFill>
              <a:schemeClr val="bg2"/>
            </a:solidFill>
          </a:ln>
        </p:spPr>
      </p:pic>
      <p:sp>
        <p:nvSpPr>
          <p:cNvPr id="4" name="Title 2">
            <a:extLst>
              <a:ext uri="{FF2B5EF4-FFF2-40B4-BE49-F238E27FC236}">
                <a16:creationId xmlns:a16="http://schemas.microsoft.com/office/drawing/2014/main" id="{3D281245-D729-42C4-8CCD-B19A7FB5877F}"/>
              </a:ext>
            </a:extLst>
          </p:cNvPr>
          <p:cNvSpPr txBox="1">
            <a:spLocks/>
          </p:cNvSpPr>
          <p:nvPr/>
        </p:nvSpPr>
        <p:spPr bwMode="black">
          <a:xfrm>
            <a:off x="505457" y="504000"/>
            <a:ext cx="11183564" cy="676980"/>
          </a:xfrm>
          <a:prstGeom prst="rect">
            <a:avLst/>
          </a:prstGeom>
        </p:spPr>
        <p:txBody>
          <a:bodyPr vert="horz" wrap="square" lIns="0" tIns="0" rIns="0" bIns="0" rtlCol="0" anchor="t" anchorCtr="0">
            <a:spAutoFit/>
          </a:bodyPr>
          <a:lstStyle>
            <a:lvl1pPr algn="l" defTabSz="1088231" rtl="0" eaLnBrk="1" latinLnBrk="0" hangingPunct="1">
              <a:spcBef>
                <a:spcPct val="0"/>
              </a:spcBef>
              <a:buNone/>
              <a:defRPr sz="2399" b="1" kern="1200" baseline="0">
                <a:solidFill>
                  <a:schemeClr val="tx1"/>
                </a:solidFill>
                <a:latin typeface="+mj-lt"/>
                <a:ea typeface="+mj-ea"/>
                <a:cs typeface="+mj-cs"/>
              </a:defRPr>
            </a:lvl1pPr>
          </a:lstStyle>
          <a:p>
            <a:r>
              <a:rPr lang="en-US" dirty="0"/>
              <a:t>Order Confirmation</a:t>
            </a:r>
            <a:br>
              <a:rPr lang="en-US" dirty="0"/>
            </a:br>
            <a:r>
              <a:rPr lang="en-US" sz="2000" spc="50" dirty="0">
                <a:solidFill>
                  <a:schemeClr val="accent1"/>
                </a:solidFill>
                <a:cs typeface="Arial" panose="020B0604020202020204" pitchFamily="34" charset="0"/>
              </a:rPr>
              <a:t>Manage Multiple PO’s (From the Orders Tab)</a:t>
            </a:r>
            <a:endParaRPr lang="en-US" sz="2000" dirty="0">
              <a:solidFill>
                <a:schemeClr val="accent1"/>
              </a:solidFill>
            </a:endParaRPr>
          </a:p>
        </p:txBody>
      </p:sp>
      <p:sp>
        <p:nvSpPr>
          <p:cNvPr id="5" name="Text Placeholder 4">
            <a:extLst>
              <a:ext uri="{FF2B5EF4-FFF2-40B4-BE49-F238E27FC236}">
                <a16:creationId xmlns:a16="http://schemas.microsoft.com/office/drawing/2014/main" id="{95B3CAD0-9E0E-4004-A6C8-CB9299D271E8}"/>
              </a:ext>
            </a:extLst>
          </p:cNvPr>
          <p:cNvSpPr txBox="1">
            <a:spLocks noGrp="1"/>
          </p:cNvSpPr>
          <p:nvPr>
            <p:ph type="body" sz="quarter" idx="10"/>
          </p:nvPr>
        </p:nvSpPr>
        <p:spPr>
          <a:xfrm>
            <a:off x="476337" y="1637538"/>
            <a:ext cx="4835285" cy="4716463"/>
          </a:xfrm>
          <a:prstGeom prst="rect">
            <a:avLst/>
          </a:prstGeom>
          <a:noFill/>
        </p:spPr>
        <p:txBody>
          <a:bodyPr vert="horz" wrap="square" lIns="0" tIns="0" rIns="0" bIns="0" rtlCol="0">
            <a:noAutofit/>
          </a:bodyPr>
          <a:lstStyle/>
          <a:p>
            <a:pPr marL="0" lvl="2" indent="0" defTabSz="914400">
              <a:spcBef>
                <a:spcPts val="0"/>
              </a:spcBef>
              <a:spcAft>
                <a:spcPts val="600"/>
              </a:spcAft>
              <a:buClr>
                <a:srgbClr val="000000"/>
              </a:buClr>
              <a:buSzPct val="80000"/>
              <a:buNone/>
            </a:pPr>
            <a:r>
              <a:rPr lang="en-US" sz="1300" dirty="0">
                <a:cs typeface="Arial" pitchFamily="34" charset="0"/>
              </a:rPr>
              <a:t>From the </a:t>
            </a:r>
            <a:r>
              <a:rPr lang="en-US" sz="1300" b="1" dirty="0">
                <a:cs typeface="Arial" pitchFamily="34" charset="0"/>
              </a:rPr>
              <a:t>Orders/ Orders and Releases </a:t>
            </a:r>
            <a:r>
              <a:rPr lang="en-US" sz="1300" dirty="0">
                <a:cs typeface="Arial" pitchFamily="34" charset="0"/>
              </a:rPr>
              <a:t>tab:</a:t>
            </a:r>
            <a:endParaRPr lang="en-US" sz="1300" dirty="0"/>
          </a:p>
          <a:p>
            <a:pPr marL="228600" lvl="2" indent="-228600">
              <a:spcBef>
                <a:spcPts val="0"/>
              </a:spcBef>
              <a:spcAft>
                <a:spcPts val="600"/>
              </a:spcAft>
              <a:buClr>
                <a:schemeClr val="accent1"/>
              </a:buClr>
              <a:buFont typeface="+mj-lt"/>
              <a:buAutoNum type="arabicPeriod"/>
            </a:pPr>
            <a:r>
              <a:rPr lang="en-US" sz="1300" dirty="0">
                <a:cs typeface="Arial" pitchFamily="34" charset="0"/>
              </a:rPr>
              <a:t>Go to </a:t>
            </a:r>
            <a:r>
              <a:rPr lang="en-US" sz="1300" b="1" u="sng" dirty="0">
                <a:cs typeface="Arial" pitchFamily="34" charset="0"/>
              </a:rPr>
              <a:t>Items to Confirm </a:t>
            </a:r>
            <a:r>
              <a:rPr lang="en-US" sz="1300" dirty="0">
                <a:cs typeface="Arial" pitchFamily="34" charset="0"/>
              </a:rPr>
              <a:t>sub-tab.</a:t>
            </a:r>
          </a:p>
          <a:p>
            <a:pPr marL="228600" lvl="2" indent="-228600">
              <a:spcBef>
                <a:spcPts val="0"/>
              </a:spcBef>
              <a:spcAft>
                <a:spcPts val="600"/>
              </a:spcAft>
              <a:buClr>
                <a:schemeClr val="accent1"/>
              </a:buClr>
              <a:buFont typeface="+mj-lt"/>
              <a:buAutoNum type="arabicPeriod"/>
            </a:pPr>
            <a:r>
              <a:rPr lang="en-US" sz="1300" dirty="0">
                <a:cs typeface="Arial" pitchFamily="34" charset="0"/>
              </a:rPr>
              <a:t>Identify relevant items to confirm using </a:t>
            </a:r>
            <a:r>
              <a:rPr lang="en-US" sz="1300" b="1" dirty="0">
                <a:cs typeface="Arial" pitchFamily="34" charset="0"/>
              </a:rPr>
              <a:t>Search Filters</a:t>
            </a:r>
            <a:r>
              <a:rPr lang="en-US" sz="1300" dirty="0">
                <a:cs typeface="Arial" pitchFamily="34" charset="0"/>
              </a:rPr>
              <a:t>.</a:t>
            </a:r>
          </a:p>
          <a:p>
            <a:pPr marL="228600" lvl="2" indent="-228600">
              <a:spcBef>
                <a:spcPts val="0"/>
              </a:spcBef>
              <a:spcAft>
                <a:spcPts val="600"/>
              </a:spcAft>
              <a:buClr>
                <a:schemeClr val="accent1"/>
              </a:buClr>
              <a:buFont typeface="+mj-lt"/>
              <a:buAutoNum type="arabicPeriod"/>
            </a:pPr>
            <a:r>
              <a:rPr lang="en-US" sz="1300" dirty="0">
                <a:cs typeface="Arial" pitchFamily="34" charset="0"/>
              </a:rPr>
              <a:t>In the </a:t>
            </a:r>
            <a:r>
              <a:rPr lang="en-US" sz="1300" b="1" dirty="0">
                <a:cs typeface="Arial" pitchFamily="34" charset="0"/>
              </a:rPr>
              <a:t>Status</a:t>
            </a:r>
            <a:r>
              <a:rPr lang="en-US" sz="1300" dirty="0">
                <a:cs typeface="Arial" pitchFamily="34" charset="0"/>
              </a:rPr>
              <a:t> field you can specify the items to be identified. Click </a:t>
            </a:r>
            <a:r>
              <a:rPr lang="en-US" sz="1300" b="1" dirty="0">
                <a:cs typeface="Arial" pitchFamily="34" charset="0"/>
              </a:rPr>
              <a:t>Search</a:t>
            </a:r>
            <a:r>
              <a:rPr lang="en-US" sz="1300" dirty="0">
                <a:cs typeface="Arial" pitchFamily="34" charset="0"/>
              </a:rPr>
              <a:t>. </a:t>
            </a:r>
          </a:p>
          <a:p>
            <a:pPr marL="228600" lvl="2" indent="-228600">
              <a:spcBef>
                <a:spcPts val="0"/>
              </a:spcBef>
              <a:spcAft>
                <a:spcPts val="600"/>
              </a:spcAft>
              <a:buClr>
                <a:schemeClr val="accent1"/>
              </a:buClr>
              <a:buFont typeface="+mj-lt"/>
              <a:buAutoNum type="arabicPeriod"/>
            </a:pPr>
            <a:r>
              <a:rPr lang="en-US" sz="1300" kern="0" dirty="0">
                <a:ea typeface="Arial Unicode MS" pitchFamily="34" charset="-128"/>
                <a:cs typeface="Arial Unicode MS" pitchFamily="34" charset="-128"/>
              </a:rPr>
              <a:t>Select the lines you wish to confirm.</a:t>
            </a:r>
          </a:p>
          <a:p>
            <a:pPr marL="228600" lvl="2" indent="-228600">
              <a:spcBef>
                <a:spcPts val="0"/>
              </a:spcBef>
              <a:spcAft>
                <a:spcPts val="600"/>
              </a:spcAft>
              <a:buClr>
                <a:schemeClr val="accent1"/>
              </a:buClr>
              <a:buFont typeface="+mj-lt"/>
              <a:buAutoNum type="arabicPeriod"/>
            </a:pPr>
            <a:r>
              <a:rPr lang="en-US" sz="1300" kern="0" dirty="0">
                <a:ea typeface="Arial Unicode MS" pitchFamily="34" charset="-128"/>
                <a:cs typeface="Arial Unicode MS" pitchFamily="34" charset="-128"/>
              </a:rPr>
              <a:t>Select one of the allowed actions:</a:t>
            </a:r>
          </a:p>
          <a:p>
            <a:pPr marL="800100" lvl="1" indent="-342900" fontAlgn="base">
              <a:spcAft>
                <a:spcPct val="0"/>
              </a:spcAft>
              <a:buClr>
                <a:srgbClr val="F0AB00"/>
              </a:buClr>
              <a:buFont typeface="Arial" panose="020B0604020202020204" pitchFamily="34" charset="0"/>
              <a:buChar char="•"/>
            </a:pPr>
            <a:r>
              <a:rPr lang="en-US" sz="1300" kern="0" dirty="0">
                <a:ea typeface="Arial Unicode MS" pitchFamily="34" charset="-128"/>
                <a:cs typeface="Arial Unicode MS" pitchFamily="34" charset="-128"/>
              </a:rPr>
              <a:t>To confirm entire order without any updates, click </a:t>
            </a:r>
            <a:r>
              <a:rPr lang="en-US" sz="1300" b="1" kern="0" dirty="0">
                <a:ea typeface="Arial Unicode MS" pitchFamily="34" charset="-128"/>
                <a:cs typeface="Arial Unicode MS" pitchFamily="34" charset="-128"/>
              </a:rPr>
              <a:t>Confirm Entire Order </a:t>
            </a:r>
            <a:r>
              <a:rPr lang="en-US" sz="1300" kern="0" dirty="0">
                <a:ea typeface="Arial Unicode MS" pitchFamily="34" charset="-128"/>
                <a:cs typeface="Arial Unicode MS" pitchFamily="34" charset="-128"/>
              </a:rPr>
              <a:t>button.</a:t>
            </a:r>
          </a:p>
          <a:p>
            <a:pPr marL="800100" lvl="1" indent="-342900" fontAlgn="base">
              <a:spcAft>
                <a:spcPct val="0"/>
              </a:spcAft>
              <a:buClr>
                <a:srgbClr val="F0AB00"/>
              </a:buClr>
              <a:buFont typeface="Arial" panose="020B0604020202020204" pitchFamily="34" charset="0"/>
              <a:buChar char="•"/>
            </a:pPr>
            <a:r>
              <a:rPr lang="en-US" sz="1300" kern="0" dirty="0">
                <a:ea typeface="Arial Unicode MS" pitchFamily="34" charset="-128"/>
                <a:cs typeface="Arial Unicode MS" pitchFamily="34" charset="-128"/>
              </a:rPr>
              <a:t>To confirm requested quantity without changes click </a:t>
            </a:r>
            <a:r>
              <a:rPr lang="en-US" sz="1300" b="1" kern="0" dirty="0">
                <a:ea typeface="Arial Unicode MS" pitchFamily="34" charset="-128"/>
                <a:cs typeface="Arial Unicode MS" pitchFamily="34" charset="-128"/>
              </a:rPr>
              <a:t>Confirm Requested Quantities </a:t>
            </a:r>
            <a:r>
              <a:rPr lang="en-US" sz="1300" kern="0" dirty="0">
                <a:ea typeface="Arial Unicode MS" pitchFamily="34" charset="-128"/>
                <a:cs typeface="Arial Unicode MS" pitchFamily="34" charset="-128"/>
              </a:rPr>
              <a:t>button. Choosing this option, you will be able to edit estimated delivery date.</a:t>
            </a:r>
          </a:p>
          <a:p>
            <a:pPr marL="342900" indent="-342900" fontAlgn="base">
              <a:spcBef>
                <a:spcPts val="600"/>
              </a:spcBef>
              <a:spcAft>
                <a:spcPct val="0"/>
              </a:spcAft>
              <a:buClr>
                <a:srgbClr val="F0AB00"/>
              </a:buClr>
              <a:buSzPct val="100000"/>
              <a:buFont typeface="+mj-lt"/>
              <a:buAutoNum type="arabicPeriod" startAt="6"/>
            </a:pPr>
            <a:r>
              <a:rPr lang="en-US" sz="1300" kern="0" dirty="0">
                <a:ea typeface="Arial Unicode MS" pitchFamily="34" charset="-128"/>
                <a:cs typeface="Arial Unicode MS" pitchFamily="34" charset="-128"/>
              </a:rPr>
              <a:t>Review confirmation and click </a:t>
            </a:r>
            <a:r>
              <a:rPr lang="en-US" sz="1300" b="1" kern="0" dirty="0">
                <a:ea typeface="Arial Unicode MS" pitchFamily="34" charset="-128"/>
                <a:cs typeface="Arial Unicode MS" pitchFamily="34" charset="-128"/>
              </a:rPr>
              <a:t>Submit</a:t>
            </a:r>
            <a:r>
              <a:rPr lang="en-US" sz="1300" kern="0" dirty="0">
                <a:ea typeface="Arial Unicode MS" pitchFamily="34" charset="-128"/>
                <a:cs typeface="Arial Unicode MS" pitchFamily="34" charset="-128"/>
              </a:rPr>
              <a:t> to send it to buyer system. </a:t>
            </a:r>
          </a:p>
          <a:p>
            <a:pPr marL="0" lvl="1" indent="0" fontAlgn="base">
              <a:spcAft>
                <a:spcPct val="0"/>
              </a:spcAft>
              <a:buClr>
                <a:srgbClr val="F0AB00"/>
              </a:buClr>
              <a:buNone/>
            </a:pPr>
            <a:r>
              <a:rPr lang="en-US" sz="1300" b="1" kern="0" dirty="0">
                <a:solidFill>
                  <a:schemeClr val="accent1"/>
                </a:solidFill>
                <a:ea typeface="Arial Unicode MS" pitchFamily="34" charset="-128"/>
                <a:cs typeface="Arial Unicode MS" pitchFamily="34" charset="-128"/>
              </a:rPr>
              <a:t>Note:</a:t>
            </a:r>
            <a:r>
              <a:rPr lang="en-US" sz="1300" kern="0" dirty="0">
                <a:ea typeface="Arial Unicode MS" pitchFamily="34" charset="-128"/>
                <a:cs typeface="Arial Unicode MS" pitchFamily="34" charset="-128"/>
              </a:rPr>
              <a:t> </a:t>
            </a:r>
          </a:p>
          <a:p>
            <a:pPr lvl="1" fontAlgn="base">
              <a:spcAft>
                <a:spcPct val="0"/>
              </a:spcAft>
              <a:buClr>
                <a:srgbClr val="F0AB00"/>
              </a:buClr>
            </a:pPr>
            <a:r>
              <a:rPr lang="en-US" sz="1300" kern="0" dirty="0">
                <a:ea typeface="Arial Unicode MS" pitchFamily="34" charset="-128"/>
                <a:cs typeface="Arial Unicode MS" pitchFamily="34" charset="-128"/>
              </a:rPr>
              <a:t>You are able to confirm up to 20 items at once.</a:t>
            </a:r>
          </a:p>
          <a:p>
            <a:pPr marL="180000" lvl="2" indent="0">
              <a:spcBef>
                <a:spcPts val="0"/>
              </a:spcBef>
              <a:spcAft>
                <a:spcPts val="600"/>
              </a:spcAft>
              <a:buClr>
                <a:srgbClr val="000000"/>
              </a:buClr>
              <a:buNone/>
            </a:pPr>
            <a:endParaRPr lang="en-US" sz="1300" dirty="0">
              <a:latin typeface="+mj-lt"/>
              <a:cs typeface="Arial" pitchFamily="34" charset="0"/>
            </a:endParaRPr>
          </a:p>
          <a:p>
            <a:pPr marL="342900" indent="-342900">
              <a:lnSpc>
                <a:spcPts val="1700"/>
              </a:lnSpc>
              <a:spcBef>
                <a:spcPts val="0"/>
              </a:spcBef>
              <a:spcAft>
                <a:spcPts val="600"/>
              </a:spcAft>
              <a:buClr>
                <a:srgbClr val="F0AB00"/>
              </a:buClr>
              <a:buSzPct val="120000"/>
              <a:buAutoNum type="arabicPeriod"/>
            </a:pPr>
            <a:endParaRPr lang="en-US" sz="1300" dirty="0">
              <a:latin typeface="+mj-lt"/>
            </a:endParaRPr>
          </a:p>
          <a:p>
            <a:pPr marL="342900" indent="-342900">
              <a:lnSpc>
                <a:spcPts val="1700"/>
              </a:lnSpc>
              <a:spcAft>
                <a:spcPts val="600"/>
              </a:spcAft>
              <a:buClr>
                <a:srgbClr val="F0AB00"/>
              </a:buClr>
              <a:buSzPct val="120000"/>
              <a:buFontTx/>
              <a:buAutoNum type="arabicPeriod"/>
            </a:pPr>
            <a:endParaRPr lang="en-US" sz="1300" dirty="0">
              <a:latin typeface="+mj-lt"/>
            </a:endParaRPr>
          </a:p>
        </p:txBody>
      </p:sp>
      <p:pic>
        <p:nvPicPr>
          <p:cNvPr id="2" name="Picture 1">
            <a:extLst>
              <a:ext uri="{FF2B5EF4-FFF2-40B4-BE49-F238E27FC236}">
                <a16:creationId xmlns:a16="http://schemas.microsoft.com/office/drawing/2014/main" id="{6E506FE9-B269-4D05-8133-C4FC5BBBB142}"/>
              </a:ext>
            </a:extLst>
          </p:cNvPr>
          <p:cNvPicPr>
            <a:picLocks noChangeAspect="1"/>
          </p:cNvPicPr>
          <p:nvPr/>
        </p:nvPicPr>
        <p:blipFill>
          <a:blip r:embed="rId5"/>
          <a:stretch>
            <a:fillRect/>
          </a:stretch>
        </p:blipFill>
        <p:spPr>
          <a:xfrm>
            <a:off x="5476992" y="3309463"/>
            <a:ext cx="4152255" cy="1586733"/>
          </a:xfrm>
          <a:prstGeom prst="rect">
            <a:avLst/>
          </a:prstGeom>
          <a:ln>
            <a:solidFill>
              <a:schemeClr val="bg2"/>
            </a:solidFill>
          </a:ln>
        </p:spPr>
      </p:pic>
      <p:pic>
        <p:nvPicPr>
          <p:cNvPr id="12" name="Picture 11">
            <a:extLst>
              <a:ext uri="{FF2B5EF4-FFF2-40B4-BE49-F238E27FC236}">
                <a16:creationId xmlns:a16="http://schemas.microsoft.com/office/drawing/2014/main" id="{7944F458-95E2-4CA9-A8B2-CE29DC278CB2}"/>
              </a:ext>
            </a:extLst>
          </p:cNvPr>
          <p:cNvPicPr>
            <a:picLocks noChangeAspect="1"/>
          </p:cNvPicPr>
          <p:nvPr/>
        </p:nvPicPr>
        <p:blipFill>
          <a:blip r:embed="rId6"/>
          <a:stretch>
            <a:fillRect/>
          </a:stretch>
        </p:blipFill>
        <p:spPr>
          <a:xfrm>
            <a:off x="9482063" y="4464633"/>
            <a:ext cx="1386392" cy="431562"/>
          </a:xfrm>
          <a:prstGeom prst="rect">
            <a:avLst/>
          </a:prstGeom>
          <a:ln>
            <a:solidFill>
              <a:schemeClr val="bg2"/>
            </a:solidFill>
          </a:ln>
        </p:spPr>
      </p:pic>
      <p:sp>
        <p:nvSpPr>
          <p:cNvPr id="14" name="Rectangle 13">
            <a:extLst>
              <a:ext uri="{FF2B5EF4-FFF2-40B4-BE49-F238E27FC236}">
                <a16:creationId xmlns:a16="http://schemas.microsoft.com/office/drawing/2014/main" id="{27DF8A34-D11D-499A-982C-0C10B3B4A1AD}"/>
              </a:ext>
            </a:extLst>
          </p:cNvPr>
          <p:cNvSpPr/>
          <p:nvPr/>
        </p:nvSpPr>
        <p:spPr bwMode="gray">
          <a:xfrm>
            <a:off x="9516972" y="4472934"/>
            <a:ext cx="650235" cy="358518"/>
          </a:xfrm>
          <a:prstGeom prst="rect">
            <a:avLst/>
          </a:prstGeom>
          <a:noFill/>
          <a:ln w="25400" algn="ctr">
            <a:solidFill>
              <a:schemeClr val="accent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en-US" sz="1800" kern="0" dirty="0" err="1">
              <a:ea typeface="Arial Unicode MS" pitchFamily="34" charset="-128"/>
              <a:cs typeface="Arial Unicode MS" pitchFamily="34" charset="-128"/>
            </a:endParaRPr>
          </a:p>
        </p:txBody>
      </p:sp>
      <p:sp>
        <p:nvSpPr>
          <p:cNvPr id="15" name="TextBox 14">
            <a:extLst>
              <a:ext uri="{FF2B5EF4-FFF2-40B4-BE49-F238E27FC236}">
                <a16:creationId xmlns:a16="http://schemas.microsoft.com/office/drawing/2014/main" id="{0D9A2455-B5E3-403F-85AA-B29EEAE90C61}"/>
              </a:ext>
            </a:extLst>
          </p:cNvPr>
          <p:cNvSpPr txBox="1"/>
          <p:nvPr/>
        </p:nvSpPr>
        <p:spPr>
          <a:xfrm>
            <a:off x="504827" y="1286095"/>
            <a:ext cx="5959965" cy="184666"/>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200" kern="0" dirty="0">
                <a:solidFill>
                  <a:schemeClr val="accent5"/>
                </a:solidFill>
                <a:ea typeface="Arial Unicode MS" pitchFamily="34" charset="-128"/>
                <a:cs typeface="Arial Unicode MS" pitchFamily="34" charset="-128"/>
              </a:rPr>
              <a:t>For detailed order confirmation management please refer to Help Center documentation.</a:t>
            </a:r>
          </a:p>
        </p:txBody>
      </p:sp>
      <p:sp>
        <p:nvSpPr>
          <p:cNvPr id="18" name="Oval 17">
            <a:extLst>
              <a:ext uri="{FF2B5EF4-FFF2-40B4-BE49-F238E27FC236}">
                <a16:creationId xmlns:a16="http://schemas.microsoft.com/office/drawing/2014/main" id="{654DE34B-3E6B-4947-9CB8-4097069714C0}"/>
              </a:ext>
            </a:extLst>
          </p:cNvPr>
          <p:cNvSpPr/>
          <p:nvPr/>
        </p:nvSpPr>
        <p:spPr bwMode="gray">
          <a:xfrm>
            <a:off x="6097240" y="3287021"/>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3</a:t>
            </a:r>
          </a:p>
        </p:txBody>
      </p:sp>
      <p:sp>
        <p:nvSpPr>
          <p:cNvPr id="20" name="Oval 19">
            <a:extLst>
              <a:ext uri="{FF2B5EF4-FFF2-40B4-BE49-F238E27FC236}">
                <a16:creationId xmlns:a16="http://schemas.microsoft.com/office/drawing/2014/main" id="{EB21E583-C505-449B-820D-FEF38DCCBFCB}"/>
              </a:ext>
            </a:extLst>
          </p:cNvPr>
          <p:cNvSpPr/>
          <p:nvPr/>
        </p:nvSpPr>
        <p:spPr bwMode="gray">
          <a:xfrm>
            <a:off x="9118454" y="5863440"/>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6</a:t>
            </a:r>
          </a:p>
        </p:txBody>
      </p:sp>
      <p:sp>
        <p:nvSpPr>
          <p:cNvPr id="24" name="Oval 23">
            <a:extLst>
              <a:ext uri="{FF2B5EF4-FFF2-40B4-BE49-F238E27FC236}">
                <a16:creationId xmlns:a16="http://schemas.microsoft.com/office/drawing/2014/main" id="{7E4F13AF-4327-45AF-8F21-3BDE325DBDF6}"/>
              </a:ext>
            </a:extLst>
          </p:cNvPr>
          <p:cNvSpPr/>
          <p:nvPr/>
        </p:nvSpPr>
        <p:spPr bwMode="gray">
          <a:xfrm>
            <a:off x="6611650" y="2090171"/>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1</a:t>
            </a:r>
          </a:p>
        </p:txBody>
      </p:sp>
      <p:sp>
        <p:nvSpPr>
          <p:cNvPr id="25" name="Oval 24">
            <a:extLst>
              <a:ext uri="{FF2B5EF4-FFF2-40B4-BE49-F238E27FC236}">
                <a16:creationId xmlns:a16="http://schemas.microsoft.com/office/drawing/2014/main" id="{8FC82BD6-345C-469D-9D2F-D8E8DFEAE158}"/>
              </a:ext>
            </a:extLst>
          </p:cNvPr>
          <p:cNvSpPr/>
          <p:nvPr/>
        </p:nvSpPr>
        <p:spPr bwMode="gray">
          <a:xfrm>
            <a:off x="5602480" y="2545547"/>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2</a:t>
            </a:r>
          </a:p>
        </p:txBody>
      </p:sp>
      <p:pic>
        <p:nvPicPr>
          <p:cNvPr id="21" name="Picture 20">
            <a:extLst>
              <a:ext uri="{FF2B5EF4-FFF2-40B4-BE49-F238E27FC236}">
                <a16:creationId xmlns:a16="http://schemas.microsoft.com/office/drawing/2014/main" id="{3CB63D00-9EBB-476A-8037-F0A5B1A05B86}"/>
              </a:ext>
            </a:extLst>
          </p:cNvPr>
          <p:cNvPicPr>
            <a:picLocks noChangeAspect="1"/>
          </p:cNvPicPr>
          <p:nvPr/>
        </p:nvPicPr>
        <p:blipFill>
          <a:blip r:embed="rId7"/>
          <a:stretch>
            <a:fillRect/>
          </a:stretch>
        </p:blipFill>
        <p:spPr>
          <a:xfrm>
            <a:off x="5485488" y="4984478"/>
            <a:ext cx="3423001" cy="1376893"/>
          </a:xfrm>
          <a:prstGeom prst="rect">
            <a:avLst/>
          </a:prstGeom>
          <a:ln>
            <a:solidFill>
              <a:schemeClr val="bg2"/>
            </a:solidFill>
          </a:ln>
        </p:spPr>
        <p:style>
          <a:lnRef idx="2">
            <a:schemeClr val="accent2"/>
          </a:lnRef>
          <a:fillRef idx="1">
            <a:schemeClr val="lt1"/>
          </a:fillRef>
          <a:effectRef idx="0">
            <a:schemeClr val="accent2"/>
          </a:effectRef>
          <a:fontRef idx="minor">
            <a:schemeClr val="dk1"/>
          </a:fontRef>
        </p:style>
      </p:pic>
      <p:sp>
        <p:nvSpPr>
          <p:cNvPr id="23" name="Rectangle 22">
            <a:extLst>
              <a:ext uri="{FF2B5EF4-FFF2-40B4-BE49-F238E27FC236}">
                <a16:creationId xmlns:a16="http://schemas.microsoft.com/office/drawing/2014/main" id="{4B03988D-B9FF-4808-B112-1EEB55FA1DDF}"/>
              </a:ext>
            </a:extLst>
          </p:cNvPr>
          <p:cNvSpPr/>
          <p:nvPr/>
        </p:nvSpPr>
        <p:spPr bwMode="gray">
          <a:xfrm>
            <a:off x="5915720" y="5948458"/>
            <a:ext cx="2992769" cy="412912"/>
          </a:xfrm>
          <a:prstGeom prst="rect">
            <a:avLst/>
          </a:prstGeom>
          <a:noFill/>
          <a:ln w="25400" algn="ctr">
            <a:solidFill>
              <a:schemeClr val="accent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en-US" sz="1800" kern="0" dirty="0" err="1">
              <a:ea typeface="Arial Unicode MS" pitchFamily="34" charset="-128"/>
              <a:cs typeface="Arial Unicode MS" pitchFamily="34" charset="-128"/>
            </a:endParaRPr>
          </a:p>
        </p:txBody>
      </p:sp>
      <p:sp>
        <p:nvSpPr>
          <p:cNvPr id="26" name="Oval 25">
            <a:extLst>
              <a:ext uri="{FF2B5EF4-FFF2-40B4-BE49-F238E27FC236}">
                <a16:creationId xmlns:a16="http://schemas.microsoft.com/office/drawing/2014/main" id="{3F088DAB-BD8C-455E-82B2-F8820D0C8D3B}"/>
              </a:ext>
            </a:extLst>
          </p:cNvPr>
          <p:cNvSpPr/>
          <p:nvPr/>
        </p:nvSpPr>
        <p:spPr bwMode="gray">
          <a:xfrm>
            <a:off x="5695453" y="5863441"/>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5</a:t>
            </a:r>
          </a:p>
        </p:txBody>
      </p:sp>
      <p:sp>
        <p:nvSpPr>
          <p:cNvPr id="27" name="Oval 26">
            <a:extLst>
              <a:ext uri="{FF2B5EF4-FFF2-40B4-BE49-F238E27FC236}">
                <a16:creationId xmlns:a16="http://schemas.microsoft.com/office/drawing/2014/main" id="{F59266A3-3C8E-4059-AEA9-AC8CFF1BD91D}"/>
              </a:ext>
            </a:extLst>
          </p:cNvPr>
          <p:cNvSpPr/>
          <p:nvPr/>
        </p:nvSpPr>
        <p:spPr bwMode="gray">
          <a:xfrm>
            <a:off x="5485488" y="4962144"/>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4</a:t>
            </a:r>
          </a:p>
        </p:txBody>
      </p:sp>
      <p:cxnSp>
        <p:nvCxnSpPr>
          <p:cNvPr id="6" name="Straight Connector 5">
            <a:extLst>
              <a:ext uri="{FF2B5EF4-FFF2-40B4-BE49-F238E27FC236}">
                <a16:creationId xmlns:a16="http://schemas.microsoft.com/office/drawing/2014/main" id="{25DB847E-4FF6-7BD4-04F0-01EC7CF3A87D}"/>
              </a:ext>
            </a:extLst>
          </p:cNvPr>
          <p:cNvCxnSpPr/>
          <p:nvPr/>
        </p:nvCxnSpPr>
        <p:spPr>
          <a:xfrm>
            <a:off x="0" y="0"/>
            <a:ext cx="11967411" cy="6577263"/>
          </a:xfrm>
          <a:prstGeom prst="line">
            <a:avLst/>
          </a:prstGeom>
          <a:ln w="254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50944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E56015-2C8C-F076-38B7-A2613401154F}"/>
              </a:ext>
            </a:extLst>
          </p:cNvPr>
          <p:cNvPicPr>
            <a:picLocks noChangeAspect="1"/>
          </p:cNvPicPr>
          <p:nvPr/>
        </p:nvPicPr>
        <p:blipFill>
          <a:blip r:embed="rId3"/>
          <a:stretch>
            <a:fillRect/>
          </a:stretch>
        </p:blipFill>
        <p:spPr>
          <a:xfrm>
            <a:off x="4881003" y="4210360"/>
            <a:ext cx="7093905" cy="884898"/>
          </a:xfrm>
          <a:prstGeom prst="rect">
            <a:avLst/>
          </a:prstGeom>
        </p:spPr>
      </p:pic>
      <p:pic>
        <p:nvPicPr>
          <p:cNvPr id="4" name="Picture 3">
            <a:extLst>
              <a:ext uri="{FF2B5EF4-FFF2-40B4-BE49-F238E27FC236}">
                <a16:creationId xmlns:a16="http://schemas.microsoft.com/office/drawing/2014/main" id="{3194D980-85DA-12E6-F556-054C29E80962}"/>
              </a:ext>
            </a:extLst>
          </p:cNvPr>
          <p:cNvPicPr>
            <a:picLocks noChangeAspect="1"/>
          </p:cNvPicPr>
          <p:nvPr/>
        </p:nvPicPr>
        <p:blipFill>
          <a:blip r:embed="rId4"/>
          <a:stretch>
            <a:fillRect/>
          </a:stretch>
        </p:blipFill>
        <p:spPr>
          <a:xfrm>
            <a:off x="280591" y="4210360"/>
            <a:ext cx="4535602" cy="2229145"/>
          </a:xfrm>
          <a:prstGeom prst="rect">
            <a:avLst/>
          </a:prstGeom>
        </p:spPr>
      </p:pic>
      <p:sp>
        <p:nvSpPr>
          <p:cNvPr id="11" name="TextBox 10">
            <a:extLst>
              <a:ext uri="{FF2B5EF4-FFF2-40B4-BE49-F238E27FC236}">
                <a16:creationId xmlns:a16="http://schemas.microsoft.com/office/drawing/2014/main" id="{6ABD5A0C-D4BE-4288-8B3E-5CBE2526C7C2}"/>
              </a:ext>
            </a:extLst>
          </p:cNvPr>
          <p:cNvSpPr txBox="1"/>
          <p:nvPr/>
        </p:nvSpPr>
        <p:spPr>
          <a:xfrm>
            <a:off x="505805" y="1231387"/>
            <a:ext cx="8863717" cy="2516524"/>
          </a:xfrm>
          <a:prstGeom prst="rect">
            <a:avLst/>
          </a:prstGeom>
          <a:noFill/>
        </p:spPr>
        <p:txBody>
          <a:bodyPr wrap="square" lIns="0" tIns="0" rIns="0" bIns="0" rtlCol="0" anchor="t">
            <a:noAutofit/>
          </a:bodyPr>
          <a:lstStyle/>
          <a:p>
            <a:pPr>
              <a:lnSpc>
                <a:spcPts val="1700"/>
              </a:lnSpc>
              <a:spcAft>
                <a:spcPts val="600"/>
              </a:spcAft>
              <a:buClr>
                <a:srgbClr val="F0AB00"/>
              </a:buClr>
              <a:buSzPct val="120000"/>
            </a:pPr>
            <a:r>
              <a:rPr lang="en-US" sz="1300" dirty="0">
                <a:latin typeface="+mj-lt"/>
              </a:rPr>
              <a:t>You may need to reconfirm orders, for example for a new </a:t>
            </a:r>
            <a:r>
              <a:rPr lang="en-US" sz="1300" dirty="0">
                <a:highlight>
                  <a:srgbClr val="FFFFFF"/>
                </a:highlight>
                <a:latin typeface="+mj-lt"/>
              </a:rPr>
              <a:t>delivery date in case of delay or </a:t>
            </a:r>
            <a:r>
              <a:rPr lang="en-US" sz="1300" dirty="0">
                <a:latin typeface="+mj-lt"/>
              </a:rPr>
              <a:t>quantity change. This action is possible and will resend a new confirmation to the Buyer.</a:t>
            </a:r>
          </a:p>
          <a:p>
            <a:pPr>
              <a:lnSpc>
                <a:spcPts val="1700"/>
              </a:lnSpc>
              <a:spcAft>
                <a:spcPts val="600"/>
              </a:spcAft>
              <a:buClr>
                <a:srgbClr val="F0AB00"/>
              </a:buClr>
              <a:buSzPct val="120000"/>
            </a:pPr>
            <a:endParaRPr lang="en-US" sz="1300" dirty="0">
              <a:latin typeface="+mj-lt"/>
            </a:endParaRPr>
          </a:p>
          <a:p>
            <a:pPr>
              <a:lnSpc>
                <a:spcPts val="1700"/>
              </a:lnSpc>
              <a:spcAft>
                <a:spcPts val="600"/>
              </a:spcAft>
              <a:buClr>
                <a:srgbClr val="F0AB00"/>
              </a:buClr>
              <a:buSzPct val="120000"/>
            </a:pPr>
            <a:r>
              <a:rPr lang="en-US" sz="1300" dirty="0"/>
              <a:t>From </a:t>
            </a:r>
            <a:r>
              <a:rPr lang="en-US" sz="1300" b="1" dirty="0"/>
              <a:t>Orders/ Orders and Releases</a:t>
            </a:r>
            <a:r>
              <a:rPr lang="en-US" sz="1300" dirty="0"/>
              <a:t>:</a:t>
            </a:r>
          </a:p>
          <a:p>
            <a:pPr marL="228600" indent="-228600">
              <a:lnSpc>
                <a:spcPts val="1700"/>
              </a:lnSpc>
              <a:spcAft>
                <a:spcPts val="600"/>
              </a:spcAft>
              <a:buClr>
                <a:srgbClr val="F0AB00"/>
              </a:buClr>
              <a:buSzPct val="100000"/>
              <a:buFont typeface="+mj-lt"/>
              <a:buAutoNum type="arabicPeriod"/>
            </a:pPr>
            <a:r>
              <a:rPr lang="en-US" sz="1300" dirty="0"/>
              <a:t>In order to modify existing OC, go to </a:t>
            </a:r>
            <a:r>
              <a:rPr lang="en-US" sz="1300" b="1" dirty="0"/>
              <a:t>Items to ship subtab. </a:t>
            </a:r>
          </a:p>
          <a:p>
            <a:pPr marL="228600" indent="-228600">
              <a:lnSpc>
                <a:spcPts val="1700"/>
              </a:lnSpc>
              <a:spcAft>
                <a:spcPts val="600"/>
              </a:spcAft>
              <a:buClr>
                <a:srgbClr val="F0AB00"/>
              </a:buClr>
              <a:buSzPct val="100000"/>
              <a:buFont typeface="+mj-lt"/>
              <a:buAutoNum type="arabicPeriod"/>
            </a:pPr>
            <a:r>
              <a:rPr lang="en-US" sz="1300" dirty="0"/>
              <a:t>In case your buyer (ABB) changes quantity or need by date, you will find the order in Orders and Releases / </a:t>
            </a:r>
            <a:r>
              <a:rPr lang="en-US" sz="1300" b="1" dirty="0"/>
              <a:t>Items to confirm </a:t>
            </a:r>
            <a:r>
              <a:rPr lang="en-US" sz="1300" dirty="0"/>
              <a:t>subtab. </a:t>
            </a:r>
          </a:p>
          <a:p>
            <a:pPr marL="228600" indent="-228600">
              <a:lnSpc>
                <a:spcPts val="1700"/>
              </a:lnSpc>
              <a:spcAft>
                <a:spcPts val="600"/>
              </a:spcAft>
              <a:buClr>
                <a:srgbClr val="F0AB00"/>
              </a:buClr>
              <a:buSzPct val="100000"/>
              <a:buFont typeface="+mj-lt"/>
              <a:buAutoNum type="arabicPeriod"/>
            </a:pPr>
            <a:r>
              <a:rPr lang="en-US" sz="1300" dirty="0"/>
              <a:t>Use search filters to identify already confirmed lines. </a:t>
            </a:r>
          </a:p>
          <a:p>
            <a:pPr marL="228600" indent="-228600">
              <a:lnSpc>
                <a:spcPts val="1700"/>
              </a:lnSpc>
              <a:spcAft>
                <a:spcPts val="600"/>
              </a:spcAft>
              <a:buClr>
                <a:srgbClr val="F0AB00"/>
              </a:buClr>
              <a:buSzPct val="100000"/>
              <a:buFont typeface="+mj-lt"/>
              <a:buAutoNum type="arabicPeriod"/>
            </a:pPr>
            <a:r>
              <a:rPr lang="en-US" sz="1300" dirty="0"/>
              <a:t>Click </a:t>
            </a:r>
            <a:r>
              <a:rPr lang="en-US" sz="1300" b="1" dirty="0"/>
              <a:t>Actions/ Update line item </a:t>
            </a:r>
            <a:r>
              <a:rPr lang="en-US" sz="1300" dirty="0"/>
              <a:t>on the right-hand side of your screen.</a:t>
            </a:r>
          </a:p>
          <a:p>
            <a:pPr>
              <a:lnSpc>
                <a:spcPts val="1700"/>
              </a:lnSpc>
              <a:spcAft>
                <a:spcPts val="600"/>
              </a:spcAft>
              <a:buClr>
                <a:srgbClr val="F0AB00"/>
              </a:buClr>
              <a:buSzPct val="100000"/>
            </a:pPr>
            <a:r>
              <a:rPr lang="en-US" sz="1300" dirty="0"/>
              <a:t>You can as well open the PO and reconfirm from the PO screen. (See chapter “Individual PO confirmation”).</a:t>
            </a:r>
          </a:p>
        </p:txBody>
      </p:sp>
      <p:sp>
        <p:nvSpPr>
          <p:cNvPr id="18" name="Title 2">
            <a:extLst>
              <a:ext uri="{FF2B5EF4-FFF2-40B4-BE49-F238E27FC236}">
                <a16:creationId xmlns:a16="http://schemas.microsoft.com/office/drawing/2014/main" id="{F15FEBC8-1BE3-4EAB-9F27-CA260A1BFF3E}"/>
              </a:ext>
            </a:extLst>
          </p:cNvPr>
          <p:cNvSpPr txBox="1">
            <a:spLocks/>
          </p:cNvSpPr>
          <p:nvPr/>
        </p:nvSpPr>
        <p:spPr bwMode="black">
          <a:xfrm>
            <a:off x="505805" y="505568"/>
            <a:ext cx="11183564" cy="676980"/>
          </a:xfrm>
          <a:prstGeom prst="rect">
            <a:avLst/>
          </a:prstGeom>
        </p:spPr>
        <p:txBody>
          <a:bodyPr vert="horz" wrap="square" lIns="0" tIns="0" rIns="0" bIns="0" rtlCol="0" anchor="t" anchorCtr="0">
            <a:spAutoFit/>
          </a:bodyPr>
          <a:lstStyle>
            <a:lvl1pPr algn="l" defTabSz="1088231" rtl="0" eaLnBrk="1" latinLnBrk="0" hangingPunct="1">
              <a:spcBef>
                <a:spcPct val="0"/>
              </a:spcBef>
              <a:buNone/>
              <a:defRPr sz="2399" b="1" kern="1200" baseline="0">
                <a:solidFill>
                  <a:schemeClr val="tx1"/>
                </a:solidFill>
                <a:latin typeface="+mj-lt"/>
                <a:ea typeface="+mj-ea"/>
                <a:cs typeface="+mj-cs"/>
              </a:defRPr>
            </a:lvl1pPr>
          </a:lstStyle>
          <a:p>
            <a:r>
              <a:rPr lang="en-US" dirty="0"/>
              <a:t>Order Confirmation </a:t>
            </a:r>
            <a:br>
              <a:rPr lang="en-US" dirty="0"/>
            </a:br>
            <a:r>
              <a:rPr lang="en-US" sz="2000" dirty="0">
                <a:solidFill>
                  <a:schemeClr val="accent1"/>
                </a:solidFill>
              </a:rPr>
              <a:t>Reconfirmation 1 (From the Orders Tab)</a:t>
            </a:r>
          </a:p>
        </p:txBody>
      </p:sp>
      <p:pic>
        <p:nvPicPr>
          <p:cNvPr id="23" name="Picture 22">
            <a:extLst>
              <a:ext uri="{FF2B5EF4-FFF2-40B4-BE49-F238E27FC236}">
                <a16:creationId xmlns:a16="http://schemas.microsoft.com/office/drawing/2014/main" id="{73F40ABB-C168-45C6-844F-73577B4BD31C}"/>
              </a:ext>
            </a:extLst>
          </p:cNvPr>
          <p:cNvPicPr>
            <a:picLocks noChangeAspect="1"/>
          </p:cNvPicPr>
          <p:nvPr/>
        </p:nvPicPr>
        <p:blipFill>
          <a:blip r:embed="rId5"/>
          <a:stretch>
            <a:fillRect/>
          </a:stretch>
        </p:blipFill>
        <p:spPr>
          <a:xfrm>
            <a:off x="5173065" y="7027406"/>
            <a:ext cx="1157797" cy="269255"/>
          </a:xfrm>
          <a:prstGeom prst="rect">
            <a:avLst/>
          </a:prstGeom>
          <a:ln>
            <a:solidFill>
              <a:schemeClr val="bg2"/>
            </a:solidFill>
          </a:ln>
        </p:spPr>
      </p:pic>
      <p:grpSp>
        <p:nvGrpSpPr>
          <p:cNvPr id="2" name="Group 1">
            <a:extLst>
              <a:ext uri="{FF2B5EF4-FFF2-40B4-BE49-F238E27FC236}">
                <a16:creationId xmlns:a16="http://schemas.microsoft.com/office/drawing/2014/main" id="{000BCA10-FA3A-4148-B1BC-63120760573A}"/>
              </a:ext>
            </a:extLst>
          </p:cNvPr>
          <p:cNvGrpSpPr/>
          <p:nvPr/>
        </p:nvGrpSpPr>
        <p:grpSpPr>
          <a:xfrm>
            <a:off x="505806" y="4309692"/>
            <a:ext cx="11312200" cy="1926792"/>
            <a:chOff x="505805" y="4309692"/>
            <a:chExt cx="12903233" cy="1926792"/>
          </a:xfrm>
        </p:grpSpPr>
        <p:sp>
          <p:nvSpPr>
            <p:cNvPr id="19" name="Oval 18">
              <a:extLst>
                <a:ext uri="{FF2B5EF4-FFF2-40B4-BE49-F238E27FC236}">
                  <a16:creationId xmlns:a16="http://schemas.microsoft.com/office/drawing/2014/main" id="{DAE65BC1-E73F-47B1-9E65-ECF166592B43}"/>
                </a:ext>
              </a:extLst>
            </p:cNvPr>
            <p:cNvSpPr/>
            <p:nvPr/>
          </p:nvSpPr>
          <p:spPr bwMode="gray">
            <a:xfrm>
              <a:off x="3269871" y="4876183"/>
              <a:ext cx="236358"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1</a:t>
              </a:r>
            </a:p>
          </p:txBody>
        </p:sp>
        <p:sp>
          <p:nvSpPr>
            <p:cNvPr id="20" name="Oval 19">
              <a:extLst>
                <a:ext uri="{FF2B5EF4-FFF2-40B4-BE49-F238E27FC236}">
                  <a16:creationId xmlns:a16="http://schemas.microsoft.com/office/drawing/2014/main" id="{CF290CD8-F312-41D2-A9E4-3F832A89F6C5}"/>
                </a:ext>
              </a:extLst>
            </p:cNvPr>
            <p:cNvSpPr/>
            <p:nvPr/>
          </p:nvSpPr>
          <p:spPr bwMode="gray">
            <a:xfrm>
              <a:off x="2109491" y="4879048"/>
              <a:ext cx="236358"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ru-RU" sz="1200" kern="0" dirty="0">
                  <a:solidFill>
                    <a:schemeClr val="bg1"/>
                  </a:solidFill>
                  <a:ea typeface="Arial Unicode MS" pitchFamily="34" charset="-128"/>
                  <a:cs typeface="Arial Unicode MS" pitchFamily="34" charset="-128"/>
                </a:rPr>
                <a:t>2</a:t>
              </a:r>
              <a:endParaRPr lang="en-US" sz="1200" kern="0" dirty="0">
                <a:solidFill>
                  <a:schemeClr val="bg1"/>
                </a:solidFill>
                <a:ea typeface="Arial Unicode MS" pitchFamily="34" charset="-128"/>
                <a:cs typeface="Arial Unicode MS" pitchFamily="34" charset="-128"/>
              </a:endParaRPr>
            </a:p>
          </p:txBody>
        </p:sp>
        <p:sp>
          <p:nvSpPr>
            <p:cNvPr id="22" name="Oval 21">
              <a:extLst>
                <a:ext uri="{FF2B5EF4-FFF2-40B4-BE49-F238E27FC236}">
                  <a16:creationId xmlns:a16="http://schemas.microsoft.com/office/drawing/2014/main" id="{3BB30674-D1D8-41CD-AF0D-06A720CD43D4}"/>
                </a:ext>
              </a:extLst>
            </p:cNvPr>
            <p:cNvSpPr/>
            <p:nvPr/>
          </p:nvSpPr>
          <p:spPr bwMode="gray">
            <a:xfrm>
              <a:off x="505805" y="6017409"/>
              <a:ext cx="236358"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ru-RU" sz="1200" kern="0" dirty="0">
                  <a:solidFill>
                    <a:schemeClr val="bg1"/>
                  </a:solidFill>
                  <a:ea typeface="Arial Unicode MS" pitchFamily="34" charset="-128"/>
                  <a:cs typeface="Arial Unicode MS" pitchFamily="34" charset="-128"/>
                </a:rPr>
                <a:t>3</a:t>
              </a:r>
              <a:endParaRPr lang="en-US" sz="1200" kern="0" dirty="0">
                <a:solidFill>
                  <a:schemeClr val="bg1"/>
                </a:solidFill>
                <a:ea typeface="Arial Unicode MS" pitchFamily="34" charset="-128"/>
                <a:cs typeface="Arial Unicode MS" pitchFamily="34" charset="-128"/>
              </a:endParaRPr>
            </a:p>
          </p:txBody>
        </p:sp>
        <p:sp>
          <p:nvSpPr>
            <p:cNvPr id="13" name="Oval 12">
              <a:extLst>
                <a:ext uri="{FF2B5EF4-FFF2-40B4-BE49-F238E27FC236}">
                  <a16:creationId xmlns:a16="http://schemas.microsoft.com/office/drawing/2014/main" id="{5A7BF452-9901-400A-BE4C-3D6F995D8F2B}"/>
                </a:ext>
              </a:extLst>
            </p:cNvPr>
            <p:cNvSpPr/>
            <p:nvPr/>
          </p:nvSpPr>
          <p:spPr bwMode="gray">
            <a:xfrm>
              <a:off x="13188771" y="4309692"/>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fi-FI" sz="1200" kern="0" dirty="0">
                  <a:solidFill>
                    <a:schemeClr val="bg1"/>
                  </a:solidFill>
                  <a:ea typeface="Arial Unicode MS" pitchFamily="34" charset="-128"/>
                  <a:cs typeface="Arial Unicode MS" pitchFamily="34" charset="-128"/>
                </a:rPr>
                <a:t>4</a:t>
              </a:r>
              <a:endParaRPr lang="en-US" sz="1200" kern="0" dirty="0">
                <a:solidFill>
                  <a:schemeClr val="bg1"/>
                </a:solidFill>
                <a:ea typeface="Arial Unicode MS" pitchFamily="34" charset="-128"/>
                <a:cs typeface="Arial Unicode MS" pitchFamily="34" charset="-128"/>
              </a:endParaRPr>
            </a:p>
          </p:txBody>
        </p:sp>
      </p:grpSp>
    </p:spTree>
    <p:extLst>
      <p:ext uri="{BB962C8B-B14F-4D97-AF65-F5344CB8AC3E}">
        <p14:creationId xmlns:p14="http://schemas.microsoft.com/office/powerpoint/2010/main" val="38743189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06117B8E-3A4D-0643-9820-79ED9330CB2B}"/>
              </a:ext>
            </a:extLst>
          </p:cNvPr>
          <p:cNvPicPr>
            <a:picLocks noChangeAspect="1"/>
          </p:cNvPicPr>
          <p:nvPr/>
        </p:nvPicPr>
        <p:blipFill>
          <a:blip r:embed="rId3"/>
          <a:stretch>
            <a:fillRect/>
          </a:stretch>
        </p:blipFill>
        <p:spPr>
          <a:xfrm>
            <a:off x="7365920" y="844058"/>
            <a:ext cx="4212209" cy="3160609"/>
          </a:xfrm>
          <a:prstGeom prst="rect">
            <a:avLst/>
          </a:prstGeom>
        </p:spPr>
      </p:pic>
      <p:pic>
        <p:nvPicPr>
          <p:cNvPr id="21" name="Picture 20">
            <a:extLst>
              <a:ext uri="{FF2B5EF4-FFF2-40B4-BE49-F238E27FC236}">
                <a16:creationId xmlns:a16="http://schemas.microsoft.com/office/drawing/2014/main" id="{50DDCECB-95A4-F7FF-A298-0D7589911BD5}"/>
              </a:ext>
            </a:extLst>
          </p:cNvPr>
          <p:cNvPicPr>
            <a:picLocks noChangeAspect="1"/>
          </p:cNvPicPr>
          <p:nvPr/>
        </p:nvPicPr>
        <p:blipFill>
          <a:blip r:embed="rId4"/>
          <a:stretch>
            <a:fillRect/>
          </a:stretch>
        </p:blipFill>
        <p:spPr>
          <a:xfrm>
            <a:off x="5539019" y="6186322"/>
            <a:ext cx="1051777" cy="392752"/>
          </a:xfrm>
          <a:prstGeom prst="rect">
            <a:avLst/>
          </a:prstGeom>
        </p:spPr>
      </p:pic>
      <p:pic>
        <p:nvPicPr>
          <p:cNvPr id="14" name="Picture 13">
            <a:extLst>
              <a:ext uri="{FF2B5EF4-FFF2-40B4-BE49-F238E27FC236}">
                <a16:creationId xmlns:a16="http://schemas.microsoft.com/office/drawing/2014/main" id="{8D91595F-CD94-2499-94FD-02F7F01ED148}"/>
              </a:ext>
            </a:extLst>
          </p:cNvPr>
          <p:cNvPicPr>
            <a:picLocks noChangeAspect="1"/>
          </p:cNvPicPr>
          <p:nvPr/>
        </p:nvPicPr>
        <p:blipFill>
          <a:blip r:embed="rId5"/>
          <a:stretch>
            <a:fillRect/>
          </a:stretch>
        </p:blipFill>
        <p:spPr>
          <a:xfrm>
            <a:off x="499960" y="3700118"/>
            <a:ext cx="5338456" cy="3076512"/>
          </a:xfrm>
          <a:prstGeom prst="rect">
            <a:avLst/>
          </a:prstGeom>
        </p:spPr>
      </p:pic>
      <p:grpSp>
        <p:nvGrpSpPr>
          <p:cNvPr id="3" name="Group 2">
            <a:extLst>
              <a:ext uri="{FF2B5EF4-FFF2-40B4-BE49-F238E27FC236}">
                <a16:creationId xmlns:a16="http://schemas.microsoft.com/office/drawing/2014/main" id="{F5D6D2D0-88DC-4F4A-BA06-67894B5714BB}"/>
              </a:ext>
            </a:extLst>
          </p:cNvPr>
          <p:cNvGrpSpPr/>
          <p:nvPr/>
        </p:nvGrpSpPr>
        <p:grpSpPr>
          <a:xfrm>
            <a:off x="10383987" y="2623129"/>
            <a:ext cx="404458" cy="1718021"/>
            <a:chOff x="10382400" y="2623129"/>
            <a:chExt cx="404458" cy="1718021"/>
          </a:xfrm>
        </p:grpSpPr>
        <p:sp>
          <p:nvSpPr>
            <p:cNvPr id="2" name="TextBox 1">
              <a:extLst>
                <a:ext uri="{FF2B5EF4-FFF2-40B4-BE49-F238E27FC236}">
                  <a16:creationId xmlns:a16="http://schemas.microsoft.com/office/drawing/2014/main" id="{4305D2FB-1BDD-40F2-A4D3-E516C66B3138}"/>
                </a:ext>
              </a:extLst>
            </p:cNvPr>
            <p:cNvSpPr txBox="1"/>
            <p:nvPr/>
          </p:nvSpPr>
          <p:spPr>
            <a:xfrm>
              <a:off x="10418618" y="2623129"/>
              <a:ext cx="368240" cy="105324"/>
            </a:xfrm>
            <a:prstGeom prst="rect">
              <a:avLst/>
            </a:prstGeom>
            <a:solidFill>
              <a:schemeClr val="bg1"/>
            </a:solidFill>
          </p:spPr>
          <p:txBody>
            <a:bodyPr wrap="square" lIns="0" tIns="0" rIns="0" bIns="0" rtlCol="0">
              <a:spAutoFit/>
            </a:bodyPr>
            <a:lstStyle/>
            <a:p>
              <a:pPr fontAlgn="base">
                <a:spcBef>
                  <a:spcPct val="50000"/>
                </a:spcBef>
                <a:spcAft>
                  <a:spcPct val="0"/>
                </a:spcAft>
                <a:buClr>
                  <a:srgbClr val="F0AB00"/>
                </a:buClr>
                <a:buSzPct val="80000"/>
              </a:pPr>
              <a:endParaRPr lang="fi-FI" sz="1800" kern="0" dirty="0" err="1">
                <a:ea typeface="Arial Unicode MS" pitchFamily="34" charset="-128"/>
                <a:cs typeface="Arial Unicode MS" pitchFamily="34" charset="-128"/>
              </a:endParaRPr>
            </a:p>
          </p:txBody>
        </p:sp>
        <p:sp>
          <p:nvSpPr>
            <p:cNvPr id="17" name="TextBox 16">
              <a:extLst>
                <a:ext uri="{FF2B5EF4-FFF2-40B4-BE49-F238E27FC236}">
                  <a16:creationId xmlns:a16="http://schemas.microsoft.com/office/drawing/2014/main" id="{65288370-A08E-4EE7-8134-4CCC18DFA2CA}"/>
                </a:ext>
              </a:extLst>
            </p:cNvPr>
            <p:cNvSpPr txBox="1"/>
            <p:nvPr/>
          </p:nvSpPr>
          <p:spPr>
            <a:xfrm>
              <a:off x="10382400" y="4064151"/>
              <a:ext cx="214746" cy="276999"/>
            </a:xfrm>
            <a:prstGeom prst="rect">
              <a:avLst/>
            </a:prstGeom>
            <a:solidFill>
              <a:schemeClr val="bg1"/>
            </a:solidFill>
          </p:spPr>
          <p:txBody>
            <a:bodyPr wrap="square" lIns="0" tIns="0" rIns="0" bIns="0" rtlCol="0">
              <a:spAutoFit/>
            </a:bodyPr>
            <a:lstStyle/>
            <a:p>
              <a:pPr fontAlgn="base">
                <a:spcBef>
                  <a:spcPct val="50000"/>
                </a:spcBef>
                <a:spcAft>
                  <a:spcPct val="0"/>
                </a:spcAft>
                <a:buClr>
                  <a:srgbClr val="F0AB00"/>
                </a:buClr>
                <a:buSzPct val="80000"/>
              </a:pPr>
              <a:endParaRPr lang="fi-FI" sz="1800" kern="0" dirty="0" err="1">
                <a:ea typeface="Arial Unicode MS" pitchFamily="34" charset="-128"/>
                <a:cs typeface="Arial Unicode MS" pitchFamily="34" charset="-128"/>
              </a:endParaRPr>
            </a:p>
          </p:txBody>
        </p:sp>
      </p:grpSp>
      <p:sp>
        <p:nvSpPr>
          <p:cNvPr id="11" name="TextBox 10">
            <a:extLst>
              <a:ext uri="{FF2B5EF4-FFF2-40B4-BE49-F238E27FC236}">
                <a16:creationId xmlns:a16="http://schemas.microsoft.com/office/drawing/2014/main" id="{6ABD5A0C-D4BE-4288-8B3E-5CBE2526C7C2}"/>
              </a:ext>
            </a:extLst>
          </p:cNvPr>
          <p:cNvSpPr txBox="1"/>
          <p:nvPr/>
        </p:nvSpPr>
        <p:spPr>
          <a:xfrm>
            <a:off x="505805" y="1590668"/>
            <a:ext cx="6980664" cy="2767156"/>
          </a:xfrm>
          <a:prstGeom prst="rect">
            <a:avLst/>
          </a:prstGeom>
          <a:noFill/>
        </p:spPr>
        <p:txBody>
          <a:bodyPr wrap="square" lIns="0" tIns="0" rIns="0" bIns="0" rtlCol="0">
            <a:noAutofit/>
          </a:bodyPr>
          <a:lstStyle/>
          <a:p>
            <a:pPr marL="228600" indent="-228600">
              <a:lnSpc>
                <a:spcPts val="1700"/>
              </a:lnSpc>
              <a:spcAft>
                <a:spcPts val="600"/>
              </a:spcAft>
              <a:buClr>
                <a:srgbClr val="F0AB00"/>
              </a:buClr>
              <a:buSzPct val="100000"/>
              <a:buFont typeface="+mj-lt"/>
              <a:buAutoNum type="arabicPeriod" startAt="5"/>
            </a:pPr>
            <a:r>
              <a:rPr lang="en-US" sz="1300" dirty="0">
                <a:latin typeface="+mj-lt"/>
              </a:rPr>
              <a:t>When reaching the PO again, you will see the split of your previously confirmed quantity.</a:t>
            </a:r>
          </a:p>
          <a:p>
            <a:pPr marL="228600" indent="-228600">
              <a:lnSpc>
                <a:spcPts val="1700"/>
              </a:lnSpc>
              <a:spcAft>
                <a:spcPts val="600"/>
              </a:spcAft>
              <a:buClr>
                <a:srgbClr val="F0AB00"/>
              </a:buClr>
              <a:buSzPct val="100000"/>
              <a:buFont typeface="+mj-lt"/>
              <a:buAutoNum type="arabicPeriod" startAt="5"/>
            </a:pPr>
            <a:r>
              <a:rPr lang="en-US" sz="1300" dirty="0"/>
              <a:t>You can reconfirm the line only partially and split the line again. Fill the quantity in the cell. </a:t>
            </a:r>
          </a:p>
          <a:p>
            <a:pPr>
              <a:lnSpc>
                <a:spcPts val="1700"/>
              </a:lnSpc>
              <a:spcAft>
                <a:spcPts val="600"/>
              </a:spcAft>
              <a:buClr>
                <a:srgbClr val="F0AB00"/>
              </a:buClr>
              <a:buSzPct val="100000"/>
            </a:pPr>
            <a:r>
              <a:rPr lang="en-US" sz="1300" b="1" dirty="0">
                <a:solidFill>
                  <a:schemeClr val="accent1"/>
                </a:solidFill>
              </a:rPr>
              <a:t>Example: </a:t>
            </a:r>
            <a:r>
              <a:rPr lang="en-US" sz="1300" dirty="0"/>
              <a:t>5 from the 9 items selected by the blue circle. Click also on </a:t>
            </a:r>
            <a:r>
              <a:rPr lang="en-US" sz="1300" b="1" dirty="0"/>
              <a:t>details</a:t>
            </a:r>
            <a:r>
              <a:rPr lang="en-US" sz="1300" dirty="0"/>
              <a:t> to change only the date of these 5 items.</a:t>
            </a:r>
            <a:endParaRPr lang="en-US" sz="1300" dirty="0">
              <a:latin typeface="+mj-lt"/>
            </a:endParaRPr>
          </a:p>
          <a:p>
            <a:pPr marL="342900" indent="-342900">
              <a:lnSpc>
                <a:spcPts val="1700"/>
              </a:lnSpc>
              <a:spcAft>
                <a:spcPts val="600"/>
              </a:spcAft>
              <a:buClr>
                <a:srgbClr val="F0AB00"/>
              </a:buClr>
              <a:buSzPct val="100000"/>
              <a:buFont typeface="+mj-lt"/>
              <a:buAutoNum type="arabicPeriod" startAt="7"/>
            </a:pPr>
            <a:r>
              <a:rPr lang="en-US" sz="1300" dirty="0">
                <a:latin typeface="+mj-lt"/>
              </a:rPr>
              <a:t>You can change the date again by selecting the correct line (blue circle) and clicking the </a:t>
            </a:r>
            <a:r>
              <a:rPr lang="en-US" sz="1300" b="1" dirty="0">
                <a:latin typeface="+mj-lt"/>
              </a:rPr>
              <a:t>Details</a:t>
            </a:r>
            <a:r>
              <a:rPr lang="en-US" sz="1300" dirty="0">
                <a:latin typeface="+mj-lt"/>
              </a:rPr>
              <a:t>. </a:t>
            </a:r>
          </a:p>
          <a:p>
            <a:pPr marL="342900" indent="-342900">
              <a:lnSpc>
                <a:spcPts val="1700"/>
              </a:lnSpc>
              <a:spcAft>
                <a:spcPts val="600"/>
              </a:spcAft>
              <a:buClr>
                <a:srgbClr val="F0AB00"/>
              </a:buClr>
              <a:buSzPct val="100000"/>
              <a:buFont typeface="+mj-lt"/>
              <a:buAutoNum type="arabicPeriod" startAt="7"/>
            </a:pPr>
            <a:r>
              <a:rPr lang="en-US" sz="1300" dirty="0">
                <a:latin typeface="+mj-lt"/>
              </a:rPr>
              <a:t>Enter the new date in the details screen.</a:t>
            </a:r>
          </a:p>
          <a:p>
            <a:pPr marL="342900" indent="-342900">
              <a:lnSpc>
                <a:spcPts val="1700"/>
              </a:lnSpc>
              <a:spcAft>
                <a:spcPts val="600"/>
              </a:spcAft>
              <a:buClr>
                <a:srgbClr val="F0AB00"/>
              </a:buClr>
              <a:buSzPct val="100000"/>
              <a:buFont typeface="+mj-lt"/>
              <a:buAutoNum type="arabicPeriod" startAt="9"/>
            </a:pPr>
            <a:r>
              <a:rPr lang="en-US" sz="1300" dirty="0">
                <a:latin typeface="+mj-lt"/>
              </a:rPr>
              <a:t>The order confirmation will be updated.</a:t>
            </a:r>
          </a:p>
        </p:txBody>
      </p:sp>
      <p:sp>
        <p:nvSpPr>
          <p:cNvPr id="18" name="Title 2">
            <a:extLst>
              <a:ext uri="{FF2B5EF4-FFF2-40B4-BE49-F238E27FC236}">
                <a16:creationId xmlns:a16="http://schemas.microsoft.com/office/drawing/2014/main" id="{F792421A-4116-43DF-8C54-BF615A37A111}"/>
              </a:ext>
            </a:extLst>
          </p:cNvPr>
          <p:cNvSpPr txBox="1">
            <a:spLocks/>
          </p:cNvSpPr>
          <p:nvPr/>
        </p:nvSpPr>
        <p:spPr bwMode="black">
          <a:xfrm>
            <a:off x="505805" y="505568"/>
            <a:ext cx="11183564" cy="676980"/>
          </a:xfrm>
          <a:prstGeom prst="rect">
            <a:avLst/>
          </a:prstGeom>
        </p:spPr>
        <p:txBody>
          <a:bodyPr vert="horz" wrap="square" lIns="0" tIns="0" rIns="0" bIns="0" rtlCol="0" anchor="t" anchorCtr="0">
            <a:spAutoFit/>
          </a:bodyPr>
          <a:lstStyle>
            <a:lvl1pPr algn="l" defTabSz="1088231" rtl="0" eaLnBrk="1" latinLnBrk="0" hangingPunct="1">
              <a:spcBef>
                <a:spcPct val="0"/>
              </a:spcBef>
              <a:buNone/>
              <a:defRPr sz="2399" b="1" kern="1200" baseline="0">
                <a:solidFill>
                  <a:schemeClr val="tx1"/>
                </a:solidFill>
                <a:latin typeface="+mj-lt"/>
                <a:ea typeface="+mj-ea"/>
                <a:cs typeface="+mj-cs"/>
              </a:defRPr>
            </a:lvl1pPr>
          </a:lstStyle>
          <a:p>
            <a:r>
              <a:rPr lang="en-US" dirty="0"/>
              <a:t>Order Confirmation </a:t>
            </a:r>
            <a:br>
              <a:rPr lang="en-US" dirty="0"/>
            </a:br>
            <a:r>
              <a:rPr lang="en-US" sz="2000" dirty="0">
                <a:solidFill>
                  <a:schemeClr val="accent1"/>
                </a:solidFill>
              </a:rPr>
              <a:t>Reconfirmation 2</a:t>
            </a:r>
          </a:p>
        </p:txBody>
      </p:sp>
      <p:sp>
        <p:nvSpPr>
          <p:cNvPr id="6" name="Oval 5">
            <a:extLst>
              <a:ext uri="{FF2B5EF4-FFF2-40B4-BE49-F238E27FC236}">
                <a16:creationId xmlns:a16="http://schemas.microsoft.com/office/drawing/2014/main" id="{B48F0BEC-9895-485D-AFC5-2FB3DDC0DCFE}"/>
              </a:ext>
            </a:extLst>
          </p:cNvPr>
          <p:cNvSpPr/>
          <p:nvPr/>
        </p:nvSpPr>
        <p:spPr bwMode="gray">
          <a:xfrm>
            <a:off x="769754" y="5055184"/>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ru-RU" sz="1200" kern="0">
                <a:solidFill>
                  <a:schemeClr val="bg1"/>
                </a:solidFill>
                <a:ea typeface="Arial Unicode MS" pitchFamily="34" charset="-128"/>
                <a:cs typeface="Arial Unicode MS" pitchFamily="34" charset="-128"/>
              </a:rPr>
              <a:t>5</a:t>
            </a:r>
            <a:endParaRPr lang="en-US" sz="1200" kern="0">
              <a:solidFill>
                <a:schemeClr val="bg1"/>
              </a:solidFill>
              <a:ea typeface="Arial Unicode MS" pitchFamily="34" charset="-128"/>
              <a:cs typeface="Arial Unicode MS" pitchFamily="34" charset="-128"/>
            </a:endParaRPr>
          </a:p>
        </p:txBody>
      </p:sp>
      <p:sp>
        <p:nvSpPr>
          <p:cNvPr id="7" name="Oval 6">
            <a:extLst>
              <a:ext uri="{FF2B5EF4-FFF2-40B4-BE49-F238E27FC236}">
                <a16:creationId xmlns:a16="http://schemas.microsoft.com/office/drawing/2014/main" id="{3AD5B53C-7A2D-4B90-8CEE-155481E09729}"/>
              </a:ext>
            </a:extLst>
          </p:cNvPr>
          <p:cNvSpPr/>
          <p:nvPr/>
        </p:nvSpPr>
        <p:spPr bwMode="gray">
          <a:xfrm>
            <a:off x="769754" y="5880559"/>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ru-RU" sz="1200" kern="0">
                <a:solidFill>
                  <a:schemeClr val="bg1"/>
                </a:solidFill>
                <a:ea typeface="Arial Unicode MS" pitchFamily="34" charset="-128"/>
                <a:cs typeface="Arial Unicode MS" pitchFamily="34" charset="-128"/>
              </a:rPr>
              <a:t>6</a:t>
            </a:r>
            <a:endParaRPr lang="en-US" sz="1200" kern="0">
              <a:solidFill>
                <a:schemeClr val="bg1"/>
              </a:solidFill>
              <a:ea typeface="Arial Unicode MS" pitchFamily="34" charset="-128"/>
              <a:cs typeface="Arial Unicode MS" pitchFamily="34" charset="-128"/>
            </a:endParaRPr>
          </a:p>
        </p:txBody>
      </p:sp>
      <p:sp>
        <p:nvSpPr>
          <p:cNvPr id="9" name="Oval 8">
            <a:extLst>
              <a:ext uri="{FF2B5EF4-FFF2-40B4-BE49-F238E27FC236}">
                <a16:creationId xmlns:a16="http://schemas.microsoft.com/office/drawing/2014/main" id="{C5BA2FF3-DDCB-44FA-B633-8BCAAFAF2C24}"/>
              </a:ext>
            </a:extLst>
          </p:cNvPr>
          <p:cNvSpPr/>
          <p:nvPr/>
        </p:nvSpPr>
        <p:spPr bwMode="gray">
          <a:xfrm>
            <a:off x="5718894" y="5963078"/>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ru-RU" sz="1200" kern="0" dirty="0">
                <a:solidFill>
                  <a:schemeClr val="bg1"/>
                </a:solidFill>
                <a:ea typeface="Arial Unicode MS" pitchFamily="34" charset="-128"/>
                <a:cs typeface="Arial Unicode MS" pitchFamily="34" charset="-128"/>
              </a:rPr>
              <a:t>7</a:t>
            </a:r>
            <a:endParaRPr lang="en-US" sz="1200" kern="0" dirty="0">
              <a:solidFill>
                <a:schemeClr val="bg1"/>
              </a:solidFill>
              <a:ea typeface="Arial Unicode MS" pitchFamily="34" charset="-128"/>
              <a:cs typeface="Arial Unicode MS" pitchFamily="34" charset="-128"/>
            </a:endParaRPr>
          </a:p>
        </p:txBody>
      </p:sp>
      <p:sp>
        <p:nvSpPr>
          <p:cNvPr id="10" name="Oval 9">
            <a:extLst>
              <a:ext uri="{FF2B5EF4-FFF2-40B4-BE49-F238E27FC236}">
                <a16:creationId xmlns:a16="http://schemas.microsoft.com/office/drawing/2014/main" id="{BAD17D01-67E5-4595-97C2-A1A8C9F595FE}"/>
              </a:ext>
            </a:extLst>
          </p:cNvPr>
          <p:cNvSpPr/>
          <p:nvPr/>
        </p:nvSpPr>
        <p:spPr bwMode="gray">
          <a:xfrm>
            <a:off x="9361891" y="1695055"/>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ru-RU" sz="1200" kern="0">
                <a:solidFill>
                  <a:schemeClr val="bg1"/>
                </a:solidFill>
                <a:ea typeface="Arial Unicode MS" pitchFamily="34" charset="-128"/>
                <a:cs typeface="Arial Unicode MS" pitchFamily="34" charset="-128"/>
              </a:rPr>
              <a:t>8</a:t>
            </a:r>
            <a:endParaRPr lang="en-US" sz="1200" kern="0">
              <a:solidFill>
                <a:schemeClr val="bg1"/>
              </a:solidFill>
              <a:ea typeface="Arial Unicode MS" pitchFamily="34" charset="-128"/>
              <a:cs typeface="Arial Unicode MS" pitchFamily="34" charset="-128"/>
            </a:endParaRPr>
          </a:p>
        </p:txBody>
      </p:sp>
      <p:sp>
        <p:nvSpPr>
          <p:cNvPr id="12" name="Rectangle 11">
            <a:extLst>
              <a:ext uri="{FF2B5EF4-FFF2-40B4-BE49-F238E27FC236}">
                <a16:creationId xmlns:a16="http://schemas.microsoft.com/office/drawing/2014/main" id="{FFF23FFB-BB7C-402D-829A-5C272EF9BA3D}"/>
              </a:ext>
            </a:extLst>
          </p:cNvPr>
          <p:cNvSpPr/>
          <p:nvPr/>
        </p:nvSpPr>
        <p:spPr bwMode="gray">
          <a:xfrm>
            <a:off x="981772" y="5238374"/>
            <a:ext cx="3553550" cy="599652"/>
          </a:xfrm>
          <a:prstGeom prst="rect">
            <a:avLst/>
          </a:prstGeom>
          <a:noFill/>
          <a:ln w="25400" algn="ctr">
            <a:solidFill>
              <a:schemeClr val="accent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en-US" sz="1800" kern="0" err="1">
              <a:ea typeface="Arial Unicode MS" pitchFamily="34" charset="-128"/>
              <a:cs typeface="Arial Unicode MS" pitchFamily="34" charset="-128"/>
            </a:endParaRPr>
          </a:p>
        </p:txBody>
      </p:sp>
      <p:sp>
        <p:nvSpPr>
          <p:cNvPr id="13" name="Rectangle 12">
            <a:extLst>
              <a:ext uri="{FF2B5EF4-FFF2-40B4-BE49-F238E27FC236}">
                <a16:creationId xmlns:a16="http://schemas.microsoft.com/office/drawing/2014/main" id="{2CCA45DC-355F-4F83-A8E1-CA516ED2BFA3}"/>
              </a:ext>
            </a:extLst>
          </p:cNvPr>
          <p:cNvSpPr/>
          <p:nvPr/>
        </p:nvSpPr>
        <p:spPr bwMode="gray">
          <a:xfrm>
            <a:off x="5462795" y="6220268"/>
            <a:ext cx="1051777" cy="321870"/>
          </a:xfrm>
          <a:prstGeom prst="rect">
            <a:avLst/>
          </a:prstGeom>
          <a:noFill/>
          <a:ln w="25400" algn="ctr">
            <a:solidFill>
              <a:schemeClr val="accent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en-US" sz="1800" kern="0" err="1">
              <a:ea typeface="Arial Unicode MS" pitchFamily="34" charset="-128"/>
              <a:cs typeface="Arial Unicode MS" pitchFamily="34" charset="-128"/>
            </a:endParaRPr>
          </a:p>
        </p:txBody>
      </p:sp>
      <p:sp>
        <p:nvSpPr>
          <p:cNvPr id="15" name="Rectangle 14">
            <a:extLst>
              <a:ext uri="{FF2B5EF4-FFF2-40B4-BE49-F238E27FC236}">
                <a16:creationId xmlns:a16="http://schemas.microsoft.com/office/drawing/2014/main" id="{0740D423-B75A-44C0-AC10-BDD347083EAB}"/>
              </a:ext>
            </a:extLst>
          </p:cNvPr>
          <p:cNvSpPr/>
          <p:nvPr/>
        </p:nvSpPr>
        <p:spPr bwMode="gray">
          <a:xfrm>
            <a:off x="9582158" y="1894999"/>
            <a:ext cx="1995971" cy="1805119"/>
          </a:xfrm>
          <a:prstGeom prst="rect">
            <a:avLst/>
          </a:prstGeom>
          <a:noFill/>
          <a:ln w="25400" algn="ctr">
            <a:solidFill>
              <a:schemeClr val="accent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en-US" sz="1800" kern="0" err="1">
              <a:ea typeface="Arial Unicode MS" pitchFamily="34" charset="-128"/>
              <a:cs typeface="Arial Unicode MS" pitchFamily="34" charset="-128"/>
            </a:endParaRPr>
          </a:p>
        </p:txBody>
      </p:sp>
      <p:sp>
        <p:nvSpPr>
          <p:cNvPr id="22" name="Oval 21">
            <a:extLst>
              <a:ext uri="{FF2B5EF4-FFF2-40B4-BE49-F238E27FC236}">
                <a16:creationId xmlns:a16="http://schemas.microsoft.com/office/drawing/2014/main" id="{96047478-B33B-4717-936F-CB8FAE9C7B19}"/>
              </a:ext>
            </a:extLst>
          </p:cNvPr>
          <p:cNvSpPr/>
          <p:nvPr/>
        </p:nvSpPr>
        <p:spPr bwMode="gray">
          <a:xfrm>
            <a:off x="6855429" y="4836109"/>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a:solidFill>
                  <a:schemeClr val="bg1"/>
                </a:solidFill>
                <a:ea typeface="Arial Unicode MS" pitchFamily="34" charset="-128"/>
                <a:cs typeface="Arial Unicode MS" pitchFamily="34" charset="-128"/>
              </a:rPr>
              <a:t>9</a:t>
            </a:r>
          </a:p>
        </p:txBody>
      </p:sp>
      <p:sp>
        <p:nvSpPr>
          <p:cNvPr id="19" name="TextBox 18">
            <a:extLst>
              <a:ext uri="{FF2B5EF4-FFF2-40B4-BE49-F238E27FC236}">
                <a16:creationId xmlns:a16="http://schemas.microsoft.com/office/drawing/2014/main" id="{D7EE713E-7036-463A-AE1B-3FB5825040B3}"/>
              </a:ext>
            </a:extLst>
          </p:cNvPr>
          <p:cNvSpPr txBox="1"/>
          <p:nvPr/>
        </p:nvSpPr>
        <p:spPr>
          <a:xfrm>
            <a:off x="9748235" y="1306339"/>
            <a:ext cx="332509" cy="276999"/>
          </a:xfrm>
          <a:prstGeom prst="rect">
            <a:avLst/>
          </a:prstGeom>
          <a:solidFill>
            <a:schemeClr val="bg1"/>
          </a:solidFill>
        </p:spPr>
        <p:txBody>
          <a:bodyPr wrap="square" lIns="0" tIns="0" rIns="0" bIns="0" rtlCol="0">
            <a:spAutoFit/>
          </a:bodyPr>
          <a:lstStyle/>
          <a:p>
            <a:pPr fontAlgn="base">
              <a:spcBef>
                <a:spcPct val="50000"/>
              </a:spcBef>
              <a:spcAft>
                <a:spcPct val="0"/>
              </a:spcAft>
              <a:buClr>
                <a:srgbClr val="F0AB00"/>
              </a:buClr>
              <a:buSzPct val="80000"/>
            </a:pPr>
            <a:endParaRPr lang="fi-FI" sz="1800" kern="0" dirty="0" err="1">
              <a:ea typeface="Arial Unicode MS" pitchFamily="34" charset="-128"/>
              <a:cs typeface="Arial Unicode MS" pitchFamily="34" charset="-128"/>
            </a:endParaRPr>
          </a:p>
        </p:txBody>
      </p:sp>
      <p:pic>
        <p:nvPicPr>
          <p:cNvPr id="26" name="Picture 25">
            <a:extLst>
              <a:ext uri="{FF2B5EF4-FFF2-40B4-BE49-F238E27FC236}">
                <a16:creationId xmlns:a16="http://schemas.microsoft.com/office/drawing/2014/main" id="{6CA808EB-90FC-0114-5AE2-8436CD48D087}"/>
              </a:ext>
            </a:extLst>
          </p:cNvPr>
          <p:cNvPicPr>
            <a:picLocks noChangeAspect="1"/>
          </p:cNvPicPr>
          <p:nvPr/>
        </p:nvPicPr>
        <p:blipFill>
          <a:blip r:embed="rId6"/>
          <a:stretch>
            <a:fillRect/>
          </a:stretch>
        </p:blipFill>
        <p:spPr>
          <a:xfrm>
            <a:off x="6892797" y="5085954"/>
            <a:ext cx="4938188" cy="1185436"/>
          </a:xfrm>
          <a:prstGeom prst="rect">
            <a:avLst/>
          </a:prstGeom>
        </p:spPr>
      </p:pic>
    </p:spTree>
    <p:extLst>
      <p:ext uri="{BB962C8B-B14F-4D97-AF65-F5344CB8AC3E}">
        <p14:creationId xmlns:p14="http://schemas.microsoft.com/office/powerpoint/2010/main" val="8656127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E304AD4-3416-49BB-A2FE-0A4EDE96B4AF}"/>
              </a:ext>
            </a:extLst>
          </p:cNvPr>
          <p:cNvPicPr>
            <a:picLocks noChangeAspect="1"/>
          </p:cNvPicPr>
          <p:nvPr/>
        </p:nvPicPr>
        <p:blipFill>
          <a:blip r:embed="rId3"/>
          <a:stretch>
            <a:fillRect/>
          </a:stretch>
        </p:blipFill>
        <p:spPr>
          <a:xfrm>
            <a:off x="4839193" y="3516833"/>
            <a:ext cx="5782704" cy="812099"/>
          </a:xfrm>
          <a:prstGeom prst="rect">
            <a:avLst/>
          </a:prstGeom>
          <a:ln>
            <a:solidFill>
              <a:schemeClr val="bg2"/>
            </a:solidFill>
          </a:ln>
        </p:spPr>
      </p:pic>
      <p:pic>
        <p:nvPicPr>
          <p:cNvPr id="7" name="Picture 6">
            <a:extLst>
              <a:ext uri="{FF2B5EF4-FFF2-40B4-BE49-F238E27FC236}">
                <a16:creationId xmlns:a16="http://schemas.microsoft.com/office/drawing/2014/main" id="{3DF4E30D-7762-40FF-8E79-9F4C1674C6DC}"/>
              </a:ext>
            </a:extLst>
          </p:cNvPr>
          <p:cNvPicPr>
            <a:picLocks noChangeAspect="1"/>
          </p:cNvPicPr>
          <p:nvPr/>
        </p:nvPicPr>
        <p:blipFill>
          <a:blip r:embed="rId4"/>
          <a:stretch>
            <a:fillRect/>
          </a:stretch>
        </p:blipFill>
        <p:spPr>
          <a:xfrm>
            <a:off x="10062747" y="4328424"/>
            <a:ext cx="1419939" cy="379188"/>
          </a:xfrm>
          <a:prstGeom prst="rect">
            <a:avLst/>
          </a:prstGeom>
          <a:ln>
            <a:solidFill>
              <a:schemeClr val="bg2"/>
            </a:solidFill>
          </a:ln>
        </p:spPr>
      </p:pic>
      <p:pic>
        <p:nvPicPr>
          <p:cNvPr id="9" name="Picture 8">
            <a:extLst>
              <a:ext uri="{FF2B5EF4-FFF2-40B4-BE49-F238E27FC236}">
                <a16:creationId xmlns:a16="http://schemas.microsoft.com/office/drawing/2014/main" id="{EF5598F6-04B9-431D-87C7-0C45DB09B67F}"/>
              </a:ext>
            </a:extLst>
          </p:cNvPr>
          <p:cNvPicPr>
            <a:picLocks noChangeAspect="1"/>
          </p:cNvPicPr>
          <p:nvPr/>
        </p:nvPicPr>
        <p:blipFill>
          <a:blip r:embed="rId5"/>
          <a:stretch>
            <a:fillRect/>
          </a:stretch>
        </p:blipFill>
        <p:spPr>
          <a:xfrm>
            <a:off x="8306632" y="1311167"/>
            <a:ext cx="1451640" cy="1252684"/>
          </a:xfrm>
          <a:prstGeom prst="rect">
            <a:avLst/>
          </a:prstGeom>
          <a:ln>
            <a:solidFill>
              <a:schemeClr val="bg2"/>
            </a:solidFill>
          </a:ln>
        </p:spPr>
      </p:pic>
      <p:sp>
        <p:nvSpPr>
          <p:cNvPr id="11" name="TextBox 10">
            <a:extLst>
              <a:ext uri="{FF2B5EF4-FFF2-40B4-BE49-F238E27FC236}">
                <a16:creationId xmlns:a16="http://schemas.microsoft.com/office/drawing/2014/main" id="{6ABD5A0C-D4BE-4288-8B3E-5CBE2526C7C2}"/>
              </a:ext>
            </a:extLst>
          </p:cNvPr>
          <p:cNvSpPr txBox="1"/>
          <p:nvPr/>
        </p:nvSpPr>
        <p:spPr>
          <a:xfrm>
            <a:off x="505806" y="1613665"/>
            <a:ext cx="3938433" cy="4358510"/>
          </a:xfrm>
          <a:prstGeom prst="rect">
            <a:avLst/>
          </a:prstGeom>
          <a:noFill/>
        </p:spPr>
        <p:txBody>
          <a:bodyPr wrap="square" lIns="0" tIns="0" rIns="0" bIns="0" rtlCol="0">
            <a:noAutofit/>
          </a:bodyPr>
          <a:lstStyle/>
          <a:p>
            <a:pPr>
              <a:lnSpc>
                <a:spcPts val="1700"/>
              </a:lnSpc>
              <a:spcAft>
                <a:spcPts val="600"/>
              </a:spcAft>
              <a:buClr>
                <a:srgbClr val="F0AB00"/>
              </a:buClr>
              <a:buSzPct val="120000"/>
            </a:pPr>
            <a:r>
              <a:rPr lang="en-US" sz="1300" dirty="0">
                <a:latin typeface="+mj-lt"/>
              </a:rPr>
              <a:t>You may need to reconfirm orders, for example for a new delivery date in case of delay. This action is possible on Ariba Network and will resend a new confirmation to the Buyer.</a:t>
            </a:r>
          </a:p>
          <a:p>
            <a:pPr>
              <a:lnSpc>
                <a:spcPts val="1700"/>
              </a:lnSpc>
              <a:spcAft>
                <a:spcPts val="600"/>
              </a:spcAft>
              <a:buClr>
                <a:srgbClr val="F0AB00"/>
              </a:buClr>
              <a:buSzPct val="120000"/>
            </a:pPr>
            <a:r>
              <a:rPr lang="en-US" sz="1300" dirty="0">
                <a:latin typeface="+mj-lt"/>
              </a:rPr>
              <a:t>From the </a:t>
            </a:r>
            <a:r>
              <a:rPr lang="en-US" sz="1300" b="1" dirty="0">
                <a:latin typeface="+mj-lt"/>
              </a:rPr>
              <a:t>Workbench</a:t>
            </a:r>
            <a:r>
              <a:rPr lang="en-US" sz="1300" dirty="0">
                <a:latin typeface="+mj-lt"/>
              </a:rPr>
              <a:t>:</a:t>
            </a:r>
          </a:p>
          <a:p>
            <a:pPr marL="228600" indent="-228600">
              <a:lnSpc>
                <a:spcPts val="1700"/>
              </a:lnSpc>
              <a:spcAft>
                <a:spcPts val="600"/>
              </a:spcAft>
              <a:buClr>
                <a:srgbClr val="F0AB00"/>
              </a:buClr>
              <a:buSzPct val="100000"/>
              <a:buFont typeface="+mj-lt"/>
              <a:buAutoNum type="arabicPeriod"/>
            </a:pPr>
            <a:r>
              <a:rPr lang="en-US" sz="1300" dirty="0">
                <a:latin typeface="+mj-lt"/>
              </a:rPr>
              <a:t>Go to </a:t>
            </a:r>
            <a:r>
              <a:rPr lang="en-US" sz="1300" b="1" dirty="0">
                <a:latin typeface="+mj-lt"/>
              </a:rPr>
              <a:t>Items to confirm</a:t>
            </a:r>
            <a:r>
              <a:rPr lang="en-US" sz="1300" dirty="0">
                <a:latin typeface="+mj-lt"/>
              </a:rPr>
              <a:t> tile.</a:t>
            </a:r>
          </a:p>
          <a:p>
            <a:pPr marL="228600" indent="-228600">
              <a:lnSpc>
                <a:spcPts val="1700"/>
              </a:lnSpc>
              <a:spcAft>
                <a:spcPts val="600"/>
              </a:spcAft>
              <a:buClr>
                <a:srgbClr val="F0AB00"/>
              </a:buClr>
              <a:buSzPct val="100000"/>
              <a:buFont typeface="+mj-lt"/>
              <a:buAutoNum type="arabicPeriod"/>
            </a:pPr>
            <a:r>
              <a:rPr lang="en-US" sz="1300" dirty="0">
                <a:latin typeface="+mj-lt"/>
              </a:rPr>
              <a:t>Use search filters to identify already confirmed lines. </a:t>
            </a:r>
          </a:p>
          <a:p>
            <a:pPr marL="228600" indent="-228600">
              <a:lnSpc>
                <a:spcPts val="1700"/>
              </a:lnSpc>
              <a:spcAft>
                <a:spcPts val="600"/>
              </a:spcAft>
              <a:buClr>
                <a:srgbClr val="F0AB00"/>
              </a:buClr>
              <a:buSzPct val="100000"/>
              <a:buFont typeface="+mj-lt"/>
              <a:buAutoNum type="arabicPeriod"/>
            </a:pPr>
            <a:r>
              <a:rPr lang="en-US" sz="1300" dirty="0">
                <a:latin typeface="+mj-lt"/>
              </a:rPr>
              <a:t>Click Actions button and select </a:t>
            </a:r>
            <a:r>
              <a:rPr lang="en-US" sz="1300" b="1" dirty="0">
                <a:latin typeface="+mj-lt"/>
              </a:rPr>
              <a:t>Update line item </a:t>
            </a:r>
            <a:r>
              <a:rPr lang="en-US" sz="1300" dirty="0">
                <a:latin typeface="+mj-lt"/>
              </a:rPr>
              <a:t>on the right hand side of your screen.</a:t>
            </a:r>
          </a:p>
          <a:p>
            <a:pPr marL="228600" indent="-228600">
              <a:lnSpc>
                <a:spcPts val="1700"/>
              </a:lnSpc>
              <a:spcAft>
                <a:spcPts val="600"/>
              </a:spcAft>
              <a:buClr>
                <a:srgbClr val="F0AB00"/>
              </a:buClr>
              <a:buSzPct val="100000"/>
              <a:buFont typeface="+mj-lt"/>
              <a:buAutoNum type="arabicPeriod"/>
            </a:pPr>
            <a:endParaRPr lang="en-US" sz="1300" dirty="0">
              <a:latin typeface="+mj-lt"/>
            </a:endParaRPr>
          </a:p>
          <a:p>
            <a:pPr>
              <a:lnSpc>
                <a:spcPts val="1700"/>
              </a:lnSpc>
              <a:spcAft>
                <a:spcPts val="600"/>
              </a:spcAft>
              <a:buClr>
                <a:srgbClr val="F0AB00"/>
              </a:buClr>
              <a:buSzPct val="120000"/>
            </a:pPr>
            <a:r>
              <a:rPr lang="en-US" sz="1300" b="1" dirty="0">
                <a:solidFill>
                  <a:schemeClr val="accent1"/>
                </a:solidFill>
                <a:cs typeface="Arial" pitchFamily="34" charset="0"/>
              </a:rPr>
              <a:t>Note:</a:t>
            </a:r>
            <a:r>
              <a:rPr lang="en-US" sz="1300" dirty="0">
                <a:cs typeface="Arial" pitchFamily="34" charset="0"/>
              </a:rPr>
              <a:t> </a:t>
            </a:r>
            <a:r>
              <a:rPr lang="en-US" sz="1300" kern="0" dirty="0">
                <a:ea typeface="Arial Unicode MS" pitchFamily="34" charset="-128"/>
                <a:cs typeface="Arial Unicode MS" pitchFamily="34" charset="-128"/>
              </a:rPr>
              <a:t>For more info on how to manage your workbench and create specific tiles please refer to </a:t>
            </a:r>
            <a:r>
              <a:rPr lang="en-US" sz="1300" b="1" kern="0" dirty="0">
                <a:ea typeface="Arial Unicode MS" pitchFamily="34" charset="-128"/>
                <a:cs typeface="Arial Unicode MS" pitchFamily="34" charset="-128"/>
                <a:hlinkClick r:id="rId6"/>
              </a:rPr>
              <a:t>SCC General Functionality Guide</a:t>
            </a:r>
            <a:r>
              <a:rPr lang="en-US" sz="1300" b="1" kern="0" dirty="0">
                <a:ea typeface="Arial Unicode MS" pitchFamily="34" charset="-128"/>
                <a:cs typeface="Arial Unicode MS" pitchFamily="34" charset="-128"/>
              </a:rPr>
              <a:t>.</a:t>
            </a:r>
            <a:endParaRPr lang="en-US" sz="1300" kern="0" dirty="0">
              <a:ea typeface="Arial Unicode MS" pitchFamily="34" charset="-128"/>
              <a:cs typeface="Arial Unicode MS" pitchFamily="34" charset="-128"/>
            </a:endParaRPr>
          </a:p>
          <a:p>
            <a:pPr marL="228600" indent="-228600">
              <a:lnSpc>
                <a:spcPts val="1700"/>
              </a:lnSpc>
              <a:spcAft>
                <a:spcPts val="600"/>
              </a:spcAft>
              <a:buClr>
                <a:srgbClr val="F0AB00"/>
              </a:buClr>
              <a:buSzPct val="100000"/>
              <a:buFont typeface="+mj-lt"/>
              <a:buAutoNum type="arabicPeriod"/>
            </a:pPr>
            <a:endParaRPr lang="en-US" sz="1300" dirty="0">
              <a:latin typeface="+mj-lt"/>
            </a:endParaRPr>
          </a:p>
        </p:txBody>
      </p:sp>
      <p:sp>
        <p:nvSpPr>
          <p:cNvPr id="18" name="Title 2">
            <a:extLst>
              <a:ext uri="{FF2B5EF4-FFF2-40B4-BE49-F238E27FC236}">
                <a16:creationId xmlns:a16="http://schemas.microsoft.com/office/drawing/2014/main" id="{F15FEBC8-1BE3-4EAB-9F27-CA260A1BFF3E}"/>
              </a:ext>
            </a:extLst>
          </p:cNvPr>
          <p:cNvSpPr txBox="1">
            <a:spLocks/>
          </p:cNvSpPr>
          <p:nvPr/>
        </p:nvSpPr>
        <p:spPr bwMode="black">
          <a:xfrm>
            <a:off x="505805" y="505568"/>
            <a:ext cx="11183564" cy="676980"/>
          </a:xfrm>
          <a:prstGeom prst="rect">
            <a:avLst/>
          </a:prstGeom>
        </p:spPr>
        <p:txBody>
          <a:bodyPr vert="horz" wrap="square" lIns="0" tIns="0" rIns="0" bIns="0" rtlCol="0" anchor="t" anchorCtr="0">
            <a:spAutoFit/>
          </a:bodyPr>
          <a:lstStyle>
            <a:lvl1pPr algn="l" defTabSz="1088231" rtl="0" eaLnBrk="1" latinLnBrk="0" hangingPunct="1">
              <a:spcBef>
                <a:spcPct val="0"/>
              </a:spcBef>
              <a:buNone/>
              <a:defRPr sz="2399" b="1" kern="1200" baseline="0">
                <a:solidFill>
                  <a:schemeClr val="tx1"/>
                </a:solidFill>
                <a:latin typeface="+mj-lt"/>
                <a:ea typeface="+mj-ea"/>
                <a:cs typeface="+mj-cs"/>
              </a:defRPr>
            </a:lvl1pPr>
          </a:lstStyle>
          <a:p>
            <a:r>
              <a:rPr lang="en-US" dirty="0"/>
              <a:t>Order Confirmation </a:t>
            </a:r>
            <a:br>
              <a:rPr lang="en-US" dirty="0"/>
            </a:br>
            <a:r>
              <a:rPr lang="en-US" sz="2000" dirty="0">
                <a:solidFill>
                  <a:schemeClr val="accent1"/>
                </a:solidFill>
              </a:rPr>
              <a:t>Reconfirmation 1 (From the Workbench)</a:t>
            </a:r>
          </a:p>
        </p:txBody>
      </p:sp>
      <p:sp>
        <p:nvSpPr>
          <p:cNvPr id="13" name="Oval 12">
            <a:extLst>
              <a:ext uri="{FF2B5EF4-FFF2-40B4-BE49-F238E27FC236}">
                <a16:creationId xmlns:a16="http://schemas.microsoft.com/office/drawing/2014/main" id="{90AAA1C8-E0B8-449F-9421-732D1F416664}"/>
              </a:ext>
            </a:extLst>
          </p:cNvPr>
          <p:cNvSpPr/>
          <p:nvPr/>
        </p:nvSpPr>
        <p:spPr bwMode="gray">
          <a:xfrm>
            <a:off x="8316017" y="1405171"/>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1</a:t>
            </a:r>
          </a:p>
        </p:txBody>
      </p:sp>
      <p:sp>
        <p:nvSpPr>
          <p:cNvPr id="14" name="Oval 13">
            <a:extLst>
              <a:ext uri="{FF2B5EF4-FFF2-40B4-BE49-F238E27FC236}">
                <a16:creationId xmlns:a16="http://schemas.microsoft.com/office/drawing/2014/main" id="{D0AF7BB6-3B7B-404C-962C-D1A5637E0939}"/>
              </a:ext>
            </a:extLst>
          </p:cNvPr>
          <p:cNvSpPr/>
          <p:nvPr/>
        </p:nvSpPr>
        <p:spPr bwMode="gray">
          <a:xfrm>
            <a:off x="4618927" y="2895630"/>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ru-RU" sz="1200" kern="0" dirty="0">
                <a:solidFill>
                  <a:schemeClr val="bg1"/>
                </a:solidFill>
                <a:ea typeface="Arial Unicode MS" pitchFamily="34" charset="-128"/>
                <a:cs typeface="Arial Unicode MS" pitchFamily="34" charset="-128"/>
              </a:rPr>
              <a:t>2</a:t>
            </a:r>
            <a:endParaRPr lang="en-US" sz="1200" kern="0" dirty="0">
              <a:solidFill>
                <a:schemeClr val="bg1"/>
              </a:solidFill>
              <a:ea typeface="Arial Unicode MS" pitchFamily="34" charset="-128"/>
              <a:cs typeface="Arial Unicode MS" pitchFamily="34" charset="-128"/>
            </a:endParaRPr>
          </a:p>
        </p:txBody>
      </p:sp>
      <p:sp>
        <p:nvSpPr>
          <p:cNvPr id="17" name="Oval 16">
            <a:extLst>
              <a:ext uri="{FF2B5EF4-FFF2-40B4-BE49-F238E27FC236}">
                <a16:creationId xmlns:a16="http://schemas.microsoft.com/office/drawing/2014/main" id="{F1DA4F04-CCA3-414E-8CED-44B2C8795C63}"/>
              </a:ext>
            </a:extLst>
          </p:cNvPr>
          <p:cNvSpPr/>
          <p:nvPr/>
        </p:nvSpPr>
        <p:spPr bwMode="gray">
          <a:xfrm>
            <a:off x="9986651" y="4242388"/>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ru-RU" sz="1200" kern="0" dirty="0">
                <a:solidFill>
                  <a:schemeClr val="bg1"/>
                </a:solidFill>
                <a:ea typeface="Arial Unicode MS" pitchFamily="34" charset="-128"/>
                <a:cs typeface="Arial Unicode MS" pitchFamily="34" charset="-128"/>
              </a:rPr>
              <a:t>3</a:t>
            </a:r>
            <a:endParaRPr lang="en-US" sz="1200" kern="0" dirty="0">
              <a:solidFill>
                <a:schemeClr val="bg1"/>
              </a:solidFill>
              <a:ea typeface="Arial Unicode MS" pitchFamily="34" charset="-128"/>
              <a:cs typeface="Arial Unicode MS" pitchFamily="34" charset="-128"/>
            </a:endParaRPr>
          </a:p>
        </p:txBody>
      </p:sp>
      <p:pic>
        <p:nvPicPr>
          <p:cNvPr id="10" name="Picture 9">
            <a:extLst>
              <a:ext uri="{FF2B5EF4-FFF2-40B4-BE49-F238E27FC236}">
                <a16:creationId xmlns:a16="http://schemas.microsoft.com/office/drawing/2014/main" id="{41DDD162-D492-40E8-B6F4-8C4ABDFA24E3}"/>
              </a:ext>
            </a:extLst>
          </p:cNvPr>
          <p:cNvPicPr>
            <a:picLocks noChangeAspect="1"/>
          </p:cNvPicPr>
          <p:nvPr/>
        </p:nvPicPr>
        <p:blipFill>
          <a:blip r:embed="rId7"/>
          <a:stretch>
            <a:fillRect/>
          </a:stretch>
        </p:blipFill>
        <p:spPr>
          <a:xfrm>
            <a:off x="4848718" y="1683955"/>
            <a:ext cx="3283227" cy="841281"/>
          </a:xfrm>
          <a:prstGeom prst="rect">
            <a:avLst/>
          </a:prstGeom>
          <a:ln>
            <a:solidFill>
              <a:schemeClr val="bg2"/>
            </a:solidFill>
          </a:ln>
        </p:spPr>
      </p:pic>
      <p:pic>
        <p:nvPicPr>
          <p:cNvPr id="16" name="Picture 15">
            <a:extLst>
              <a:ext uri="{FF2B5EF4-FFF2-40B4-BE49-F238E27FC236}">
                <a16:creationId xmlns:a16="http://schemas.microsoft.com/office/drawing/2014/main" id="{C9280D8C-AD97-4ABD-A829-208BF4AECFAF}"/>
              </a:ext>
            </a:extLst>
          </p:cNvPr>
          <p:cNvPicPr>
            <a:picLocks noChangeAspect="1"/>
          </p:cNvPicPr>
          <p:nvPr/>
        </p:nvPicPr>
        <p:blipFill>
          <a:blip r:embed="rId8"/>
          <a:stretch>
            <a:fillRect/>
          </a:stretch>
        </p:blipFill>
        <p:spPr>
          <a:xfrm>
            <a:off x="4839194" y="2722579"/>
            <a:ext cx="6470983" cy="565179"/>
          </a:xfrm>
          <a:prstGeom prst="rect">
            <a:avLst/>
          </a:prstGeom>
          <a:ln>
            <a:solidFill>
              <a:schemeClr val="bg2"/>
            </a:solidFill>
          </a:ln>
        </p:spPr>
      </p:pic>
      <p:cxnSp>
        <p:nvCxnSpPr>
          <p:cNvPr id="3" name="Straight Connector 2">
            <a:extLst>
              <a:ext uri="{FF2B5EF4-FFF2-40B4-BE49-F238E27FC236}">
                <a16:creationId xmlns:a16="http://schemas.microsoft.com/office/drawing/2014/main" id="{67A865B8-0824-C624-46ED-365BF952BA75}"/>
              </a:ext>
            </a:extLst>
          </p:cNvPr>
          <p:cNvCxnSpPr/>
          <p:nvPr/>
        </p:nvCxnSpPr>
        <p:spPr>
          <a:xfrm>
            <a:off x="352926" y="272716"/>
            <a:ext cx="11129760" cy="5935579"/>
          </a:xfrm>
          <a:prstGeom prst="line">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20482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2">
            <a:extLst>
              <a:ext uri="{FF2B5EF4-FFF2-40B4-BE49-F238E27FC236}">
                <a16:creationId xmlns:a16="http://schemas.microsoft.com/office/drawing/2014/main" id="{80E3AB75-BB63-4D33-B940-8FD3785964BD}"/>
              </a:ext>
            </a:extLst>
          </p:cNvPr>
          <p:cNvSpPr txBox="1">
            <a:spLocks/>
          </p:cNvSpPr>
          <p:nvPr/>
        </p:nvSpPr>
        <p:spPr bwMode="black">
          <a:xfrm>
            <a:off x="505805" y="505568"/>
            <a:ext cx="11183564" cy="676980"/>
          </a:xfrm>
          <a:prstGeom prst="rect">
            <a:avLst/>
          </a:prstGeom>
        </p:spPr>
        <p:txBody>
          <a:bodyPr vert="horz" wrap="square" lIns="0" tIns="0" rIns="0" bIns="0" rtlCol="0" anchor="t" anchorCtr="0">
            <a:spAutoFit/>
          </a:bodyPr>
          <a:lstStyle>
            <a:lvl1pPr algn="l" defTabSz="1088231" rtl="0" eaLnBrk="1" latinLnBrk="0" hangingPunct="1">
              <a:spcBef>
                <a:spcPct val="0"/>
              </a:spcBef>
              <a:buNone/>
              <a:defRPr sz="2399" b="1" kern="1200" baseline="0">
                <a:solidFill>
                  <a:schemeClr val="tx1"/>
                </a:solidFill>
                <a:latin typeface="+mj-lt"/>
                <a:ea typeface="+mj-ea"/>
                <a:cs typeface="+mj-cs"/>
              </a:defRPr>
            </a:lvl1pPr>
          </a:lstStyle>
          <a:p>
            <a:r>
              <a:rPr lang="en-US"/>
              <a:t>Order Confirmation </a:t>
            </a:r>
            <a:br>
              <a:rPr lang="en-US"/>
            </a:br>
            <a:r>
              <a:rPr lang="en-US" sz="2000">
                <a:solidFill>
                  <a:schemeClr val="accent1"/>
                </a:solidFill>
              </a:rPr>
              <a:t>Review Submitted Order Confirmations 1</a:t>
            </a:r>
          </a:p>
        </p:txBody>
      </p:sp>
      <p:sp>
        <p:nvSpPr>
          <p:cNvPr id="11" name="TextBox 10">
            <a:extLst>
              <a:ext uri="{FF2B5EF4-FFF2-40B4-BE49-F238E27FC236}">
                <a16:creationId xmlns:a16="http://schemas.microsoft.com/office/drawing/2014/main" id="{102F7007-9DF2-4D05-9A7B-09F307CFF762}"/>
              </a:ext>
            </a:extLst>
          </p:cNvPr>
          <p:cNvSpPr txBox="1"/>
          <p:nvPr/>
        </p:nvSpPr>
        <p:spPr>
          <a:xfrm>
            <a:off x="505807" y="1531458"/>
            <a:ext cx="4163031" cy="1897542"/>
          </a:xfrm>
          <a:prstGeom prst="rect">
            <a:avLst/>
          </a:prstGeom>
          <a:noFill/>
        </p:spPr>
        <p:txBody>
          <a:bodyPr wrap="square" lIns="0" tIns="0" rIns="0" bIns="0" rtlCol="0">
            <a:noAutofit/>
          </a:bodyPr>
          <a:lstStyle/>
          <a:p>
            <a:pPr>
              <a:lnSpc>
                <a:spcPts val="1700"/>
              </a:lnSpc>
              <a:spcAft>
                <a:spcPts val="600"/>
              </a:spcAft>
              <a:buClr>
                <a:srgbClr val="F0AB00"/>
              </a:buClr>
              <a:buSzPct val="100000"/>
            </a:pPr>
            <a:r>
              <a:rPr lang="en-US" sz="1300" dirty="0"/>
              <a:t>From the Homepage:</a:t>
            </a:r>
          </a:p>
          <a:p>
            <a:pPr marL="342900" indent="-342900">
              <a:lnSpc>
                <a:spcPts val="1700"/>
              </a:lnSpc>
              <a:spcAft>
                <a:spcPts val="600"/>
              </a:spcAft>
              <a:buClr>
                <a:srgbClr val="F0AB00"/>
              </a:buClr>
              <a:buSzPct val="100000"/>
              <a:buFontTx/>
              <a:buAutoNum type="arabicPeriod"/>
            </a:pPr>
            <a:r>
              <a:rPr lang="en-US" sz="1300" dirty="0"/>
              <a:t>Submitted order confirmations can be viewed from </a:t>
            </a:r>
            <a:r>
              <a:rPr lang="en-US" sz="1300" b="1" dirty="0"/>
              <a:t>Fulfillment / Order Confirmations</a:t>
            </a:r>
            <a:r>
              <a:rPr lang="en-US" sz="1300" dirty="0"/>
              <a:t>. </a:t>
            </a:r>
          </a:p>
          <a:p>
            <a:pPr marL="342900" indent="-342900">
              <a:lnSpc>
                <a:spcPts val="1700"/>
              </a:lnSpc>
              <a:spcAft>
                <a:spcPts val="600"/>
              </a:spcAft>
              <a:buClr>
                <a:srgbClr val="F0AB00"/>
              </a:buClr>
              <a:buSzPct val="100000"/>
              <a:buFontTx/>
              <a:buAutoNum type="arabicPeriod"/>
            </a:pPr>
            <a:r>
              <a:rPr lang="en-US" sz="1300" kern="0" dirty="0">
                <a:ea typeface="Arial Unicode MS" pitchFamily="34" charset="-128"/>
                <a:cs typeface="Arial Unicode MS" pitchFamily="34" charset="-128"/>
              </a:rPr>
              <a:t>Use search filters to identify the right </a:t>
            </a:r>
            <a:r>
              <a:rPr lang="en-US" sz="1300" dirty="0"/>
              <a:t>document</a:t>
            </a:r>
            <a:r>
              <a:rPr lang="en-US" sz="1300" kern="0" dirty="0">
                <a:ea typeface="Arial Unicode MS" pitchFamily="34" charset="-128"/>
                <a:cs typeface="Arial Unicode MS" pitchFamily="34" charset="-128"/>
              </a:rPr>
              <a:t>.</a:t>
            </a:r>
          </a:p>
          <a:p>
            <a:pPr marL="342900" indent="-342900">
              <a:lnSpc>
                <a:spcPts val="1700"/>
              </a:lnSpc>
              <a:spcAft>
                <a:spcPts val="600"/>
              </a:spcAft>
              <a:buClr>
                <a:srgbClr val="F0AB00"/>
              </a:buClr>
              <a:buSzPct val="100000"/>
              <a:buAutoNum type="arabicPeriod"/>
            </a:pPr>
            <a:r>
              <a:rPr lang="en-US" sz="1300" dirty="0"/>
              <a:t>You can review confirmation as well from the PO screen in the </a:t>
            </a:r>
            <a:r>
              <a:rPr lang="en-US" sz="1300" b="1" dirty="0"/>
              <a:t>Related Documents</a:t>
            </a:r>
            <a:r>
              <a:rPr lang="en-US" sz="1300" dirty="0"/>
              <a:t>. </a:t>
            </a:r>
          </a:p>
          <a:p>
            <a:pPr marL="342900" indent="-342900" algn="just">
              <a:lnSpc>
                <a:spcPts val="1700"/>
              </a:lnSpc>
              <a:spcAft>
                <a:spcPts val="600"/>
              </a:spcAft>
              <a:buClr>
                <a:srgbClr val="F0AB00"/>
              </a:buClr>
              <a:buSzPct val="100000"/>
              <a:buAutoNum type="arabicPeriod"/>
            </a:pPr>
            <a:endParaRPr lang="en-US" sz="1300" b="1" dirty="0">
              <a:latin typeface="+mj-lt"/>
            </a:endParaRPr>
          </a:p>
        </p:txBody>
      </p:sp>
      <p:pic>
        <p:nvPicPr>
          <p:cNvPr id="22" name="Picture 21">
            <a:extLst>
              <a:ext uri="{FF2B5EF4-FFF2-40B4-BE49-F238E27FC236}">
                <a16:creationId xmlns:a16="http://schemas.microsoft.com/office/drawing/2014/main" id="{328658F0-4AB2-4666-B058-225559F3F769}"/>
              </a:ext>
            </a:extLst>
          </p:cNvPr>
          <p:cNvPicPr>
            <a:picLocks noChangeAspect="1"/>
          </p:cNvPicPr>
          <p:nvPr/>
        </p:nvPicPr>
        <p:blipFill>
          <a:blip r:embed="rId3"/>
          <a:stretch>
            <a:fillRect/>
          </a:stretch>
        </p:blipFill>
        <p:spPr>
          <a:xfrm>
            <a:off x="6207714" y="1076778"/>
            <a:ext cx="4722001" cy="909361"/>
          </a:xfrm>
          <a:prstGeom prst="rect">
            <a:avLst/>
          </a:prstGeom>
          <a:ln>
            <a:solidFill>
              <a:schemeClr val="bg2"/>
            </a:solidFill>
          </a:ln>
        </p:spPr>
      </p:pic>
      <p:pic>
        <p:nvPicPr>
          <p:cNvPr id="23" name="Picture 22">
            <a:extLst>
              <a:ext uri="{FF2B5EF4-FFF2-40B4-BE49-F238E27FC236}">
                <a16:creationId xmlns:a16="http://schemas.microsoft.com/office/drawing/2014/main" id="{198B64B6-1A3B-4C36-880E-09B740D689A7}"/>
              </a:ext>
            </a:extLst>
          </p:cNvPr>
          <p:cNvPicPr>
            <a:picLocks noChangeAspect="1"/>
          </p:cNvPicPr>
          <p:nvPr/>
        </p:nvPicPr>
        <p:blipFill>
          <a:blip r:embed="rId4"/>
          <a:stretch>
            <a:fillRect/>
          </a:stretch>
        </p:blipFill>
        <p:spPr>
          <a:xfrm>
            <a:off x="9947968" y="2019658"/>
            <a:ext cx="1293119" cy="292916"/>
          </a:xfrm>
          <a:prstGeom prst="rect">
            <a:avLst/>
          </a:prstGeom>
          <a:ln>
            <a:solidFill>
              <a:schemeClr val="bg2"/>
            </a:solidFill>
          </a:ln>
        </p:spPr>
      </p:pic>
      <p:pic>
        <p:nvPicPr>
          <p:cNvPr id="24" name="Picture 23">
            <a:extLst>
              <a:ext uri="{FF2B5EF4-FFF2-40B4-BE49-F238E27FC236}">
                <a16:creationId xmlns:a16="http://schemas.microsoft.com/office/drawing/2014/main" id="{80A41116-622C-4E30-B187-4C8EE6F0EA76}"/>
              </a:ext>
            </a:extLst>
          </p:cNvPr>
          <p:cNvPicPr>
            <a:picLocks noChangeAspect="1"/>
          </p:cNvPicPr>
          <p:nvPr/>
        </p:nvPicPr>
        <p:blipFill>
          <a:blip r:embed="rId5"/>
          <a:stretch>
            <a:fillRect/>
          </a:stretch>
        </p:blipFill>
        <p:spPr>
          <a:xfrm>
            <a:off x="5283826" y="4201648"/>
            <a:ext cx="2536127" cy="2287101"/>
          </a:xfrm>
          <a:prstGeom prst="rect">
            <a:avLst/>
          </a:prstGeom>
        </p:spPr>
        <p:style>
          <a:lnRef idx="2">
            <a:schemeClr val="accent2"/>
          </a:lnRef>
          <a:fillRef idx="1">
            <a:schemeClr val="lt1"/>
          </a:fillRef>
          <a:effectRef idx="0">
            <a:schemeClr val="accent2"/>
          </a:effectRef>
          <a:fontRef idx="minor">
            <a:schemeClr val="dk1"/>
          </a:fontRef>
        </p:style>
      </p:pic>
      <p:sp>
        <p:nvSpPr>
          <p:cNvPr id="25" name="Oval 24">
            <a:extLst>
              <a:ext uri="{FF2B5EF4-FFF2-40B4-BE49-F238E27FC236}">
                <a16:creationId xmlns:a16="http://schemas.microsoft.com/office/drawing/2014/main" id="{1AB1E421-7B72-4032-A46A-A7BA50900D8A}"/>
              </a:ext>
            </a:extLst>
          </p:cNvPr>
          <p:cNvSpPr/>
          <p:nvPr/>
        </p:nvSpPr>
        <p:spPr bwMode="gray">
          <a:xfrm>
            <a:off x="6074447" y="5690749"/>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a:solidFill>
                  <a:schemeClr val="bg1"/>
                </a:solidFill>
                <a:ea typeface="Arial Unicode MS" pitchFamily="34" charset="-128"/>
                <a:cs typeface="Arial Unicode MS" pitchFamily="34" charset="-128"/>
              </a:rPr>
              <a:t>3</a:t>
            </a:r>
            <a:endParaRPr lang="en-US" sz="1200" kern="0" dirty="0">
              <a:solidFill>
                <a:schemeClr val="bg1"/>
              </a:solidFill>
              <a:ea typeface="Arial Unicode MS" pitchFamily="34" charset="-128"/>
              <a:cs typeface="Arial Unicode MS" pitchFamily="34" charset="-128"/>
            </a:endParaRPr>
          </a:p>
        </p:txBody>
      </p:sp>
      <p:sp>
        <p:nvSpPr>
          <p:cNvPr id="26" name="Oval 25">
            <a:extLst>
              <a:ext uri="{FF2B5EF4-FFF2-40B4-BE49-F238E27FC236}">
                <a16:creationId xmlns:a16="http://schemas.microsoft.com/office/drawing/2014/main" id="{11505BE1-D742-4D10-BC52-BBDEEF72C206}"/>
              </a:ext>
            </a:extLst>
          </p:cNvPr>
          <p:cNvSpPr/>
          <p:nvPr/>
        </p:nvSpPr>
        <p:spPr bwMode="gray">
          <a:xfrm>
            <a:off x="9862228" y="1851037"/>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1</a:t>
            </a:r>
          </a:p>
        </p:txBody>
      </p:sp>
      <p:pic>
        <p:nvPicPr>
          <p:cNvPr id="3" name="Picture 2">
            <a:extLst>
              <a:ext uri="{FF2B5EF4-FFF2-40B4-BE49-F238E27FC236}">
                <a16:creationId xmlns:a16="http://schemas.microsoft.com/office/drawing/2014/main" id="{8737EE0B-80BD-84CA-C487-A698469970D7}"/>
              </a:ext>
            </a:extLst>
          </p:cNvPr>
          <p:cNvPicPr>
            <a:picLocks noChangeAspect="1"/>
          </p:cNvPicPr>
          <p:nvPr/>
        </p:nvPicPr>
        <p:blipFill>
          <a:blip r:embed="rId6"/>
          <a:stretch>
            <a:fillRect/>
          </a:stretch>
        </p:blipFill>
        <p:spPr>
          <a:xfrm>
            <a:off x="5283826" y="2491305"/>
            <a:ext cx="6436224" cy="1310370"/>
          </a:xfrm>
          <a:prstGeom prst="rect">
            <a:avLst/>
          </a:prstGeom>
        </p:spPr>
      </p:pic>
      <p:sp>
        <p:nvSpPr>
          <p:cNvPr id="4" name="Oval 3">
            <a:extLst>
              <a:ext uri="{FF2B5EF4-FFF2-40B4-BE49-F238E27FC236}">
                <a16:creationId xmlns:a16="http://schemas.microsoft.com/office/drawing/2014/main" id="{6C81B9BF-4B79-6204-3D74-089C78575A37}"/>
              </a:ext>
            </a:extLst>
          </p:cNvPr>
          <p:cNvSpPr/>
          <p:nvPr/>
        </p:nvSpPr>
        <p:spPr bwMode="gray">
          <a:xfrm>
            <a:off x="5177445" y="2754803"/>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2</a:t>
            </a:r>
          </a:p>
        </p:txBody>
      </p:sp>
      <p:cxnSp>
        <p:nvCxnSpPr>
          <p:cNvPr id="5" name="Straight Connector 4">
            <a:extLst>
              <a:ext uri="{FF2B5EF4-FFF2-40B4-BE49-F238E27FC236}">
                <a16:creationId xmlns:a16="http://schemas.microsoft.com/office/drawing/2014/main" id="{5E0DF75B-BCF7-11B9-818E-B19452CB133C}"/>
              </a:ext>
            </a:extLst>
          </p:cNvPr>
          <p:cNvCxnSpPr/>
          <p:nvPr/>
        </p:nvCxnSpPr>
        <p:spPr>
          <a:xfrm>
            <a:off x="256674" y="240632"/>
            <a:ext cx="11213431" cy="5871410"/>
          </a:xfrm>
          <a:prstGeom prst="line">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21908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FED06D5-2367-49FA-B26B-73AF4B790E88}"/>
              </a:ext>
            </a:extLst>
          </p:cNvPr>
          <p:cNvSpPr txBox="1"/>
          <p:nvPr/>
        </p:nvSpPr>
        <p:spPr>
          <a:xfrm>
            <a:off x="523361" y="1553238"/>
            <a:ext cx="3658341" cy="2720183"/>
          </a:xfrm>
          <a:prstGeom prst="rect">
            <a:avLst/>
          </a:prstGeom>
          <a:noFill/>
        </p:spPr>
        <p:txBody>
          <a:bodyPr wrap="square" lIns="0" tIns="0" rIns="0" bIns="0" rtlCol="0">
            <a:noAutofit/>
          </a:bodyPr>
          <a:lstStyle/>
          <a:p>
            <a:pPr>
              <a:lnSpc>
                <a:spcPts val="1700"/>
              </a:lnSpc>
              <a:spcAft>
                <a:spcPts val="600"/>
              </a:spcAft>
              <a:buClr>
                <a:srgbClr val="F0AB00"/>
              </a:buClr>
              <a:buSzPct val="120000"/>
            </a:pPr>
            <a:r>
              <a:rPr lang="en-US" sz="1300" dirty="0"/>
              <a:t>Example of order confirmation sent to Buyer:</a:t>
            </a:r>
          </a:p>
          <a:p>
            <a:pPr marL="342900" indent="-342900">
              <a:lnSpc>
                <a:spcPts val="1700"/>
              </a:lnSpc>
              <a:spcAft>
                <a:spcPts val="600"/>
              </a:spcAft>
              <a:buClr>
                <a:srgbClr val="F0AB00"/>
              </a:buClr>
              <a:buSzPct val="100000"/>
              <a:buFont typeface="+mj-lt"/>
              <a:buAutoNum type="arabicPeriod"/>
            </a:pPr>
            <a:r>
              <a:rPr lang="en-US" sz="1300" dirty="0"/>
              <a:t>Confirmation reference and purchase order reference.</a:t>
            </a:r>
          </a:p>
          <a:p>
            <a:pPr marL="342900" indent="-342900">
              <a:lnSpc>
                <a:spcPts val="1700"/>
              </a:lnSpc>
              <a:spcAft>
                <a:spcPts val="600"/>
              </a:spcAft>
              <a:buClr>
                <a:srgbClr val="F0AB00"/>
              </a:buClr>
              <a:buSzPct val="100000"/>
              <a:buFont typeface="+mj-lt"/>
              <a:buAutoNum type="arabicPeriod"/>
            </a:pPr>
            <a:r>
              <a:rPr lang="en-US" sz="1300" dirty="0"/>
              <a:t>Original requested date and quantity.</a:t>
            </a:r>
          </a:p>
          <a:p>
            <a:pPr marL="342900" indent="-342900">
              <a:lnSpc>
                <a:spcPts val="1700"/>
              </a:lnSpc>
              <a:spcAft>
                <a:spcPts val="600"/>
              </a:spcAft>
              <a:buClr>
                <a:srgbClr val="F0AB00"/>
              </a:buClr>
              <a:buSzPct val="100000"/>
              <a:buFont typeface="+mj-lt"/>
              <a:buAutoNum type="arabicPeriod"/>
            </a:pPr>
            <a:r>
              <a:rPr lang="en-US" sz="1300" dirty="0"/>
              <a:t>Actions from supplier: </a:t>
            </a:r>
          </a:p>
          <a:p>
            <a:pPr marL="800100" lvl="1" indent="-342900">
              <a:lnSpc>
                <a:spcPts val="1700"/>
              </a:lnSpc>
              <a:spcAft>
                <a:spcPts val="600"/>
              </a:spcAft>
              <a:buClr>
                <a:srgbClr val="F0AB00"/>
              </a:buClr>
              <a:buFont typeface="+mj-lt"/>
              <a:buAutoNum type="alphaLcParenR"/>
            </a:pPr>
            <a:r>
              <a:rPr lang="en-US" sz="1300" dirty="0"/>
              <a:t>Confirmations of 2 items “As requested”. </a:t>
            </a:r>
          </a:p>
          <a:p>
            <a:pPr marL="800100" lvl="1" indent="-342900">
              <a:lnSpc>
                <a:spcPts val="1700"/>
              </a:lnSpc>
              <a:spcAft>
                <a:spcPts val="600"/>
              </a:spcAft>
              <a:buClr>
                <a:srgbClr val="F0AB00"/>
              </a:buClr>
              <a:buFont typeface="+mj-lt"/>
              <a:buAutoNum type="alphaLcParenR"/>
            </a:pPr>
            <a:r>
              <a:rPr lang="en-US" sz="1300" dirty="0"/>
              <a:t>Confirmation of 8 items with updated delivery date.</a:t>
            </a:r>
          </a:p>
          <a:p>
            <a:pPr marL="342900" indent="-342900">
              <a:lnSpc>
                <a:spcPts val="1700"/>
              </a:lnSpc>
              <a:spcAft>
                <a:spcPts val="600"/>
              </a:spcAft>
              <a:buClr>
                <a:srgbClr val="F0AB00"/>
              </a:buClr>
              <a:buSzPct val="120000"/>
              <a:buFontTx/>
              <a:buAutoNum type="arabicPeriod"/>
            </a:pPr>
            <a:endParaRPr lang="en-US" sz="1300" dirty="0"/>
          </a:p>
          <a:p>
            <a:pPr>
              <a:lnSpc>
                <a:spcPts val="1700"/>
              </a:lnSpc>
              <a:spcAft>
                <a:spcPts val="600"/>
              </a:spcAft>
              <a:buClr>
                <a:srgbClr val="F0AB00"/>
              </a:buClr>
              <a:buSzPct val="120000"/>
            </a:pPr>
            <a:br>
              <a:rPr lang="en-US" sz="1300" dirty="0"/>
            </a:br>
            <a:endParaRPr lang="en-US" sz="1300" b="1" dirty="0"/>
          </a:p>
        </p:txBody>
      </p:sp>
      <p:pic>
        <p:nvPicPr>
          <p:cNvPr id="7" name="Picture 6">
            <a:extLst>
              <a:ext uri="{FF2B5EF4-FFF2-40B4-BE49-F238E27FC236}">
                <a16:creationId xmlns:a16="http://schemas.microsoft.com/office/drawing/2014/main" id="{D816D9A4-82D1-48F6-8950-49F2D1073077}"/>
              </a:ext>
            </a:extLst>
          </p:cNvPr>
          <p:cNvPicPr>
            <a:picLocks noChangeAspect="1"/>
          </p:cNvPicPr>
          <p:nvPr/>
        </p:nvPicPr>
        <p:blipFill>
          <a:blip r:embed="rId3"/>
          <a:stretch>
            <a:fillRect/>
          </a:stretch>
        </p:blipFill>
        <p:spPr>
          <a:xfrm>
            <a:off x="4468218" y="1575624"/>
            <a:ext cx="7298504" cy="3248092"/>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pic>
      <p:sp>
        <p:nvSpPr>
          <p:cNvPr id="17" name="Title 2">
            <a:extLst>
              <a:ext uri="{FF2B5EF4-FFF2-40B4-BE49-F238E27FC236}">
                <a16:creationId xmlns:a16="http://schemas.microsoft.com/office/drawing/2014/main" id="{AF7B26DA-29C2-4919-8664-25ADF0C37C72}"/>
              </a:ext>
            </a:extLst>
          </p:cNvPr>
          <p:cNvSpPr txBox="1">
            <a:spLocks/>
          </p:cNvSpPr>
          <p:nvPr/>
        </p:nvSpPr>
        <p:spPr bwMode="black">
          <a:xfrm>
            <a:off x="523360" y="505568"/>
            <a:ext cx="11183564" cy="676980"/>
          </a:xfrm>
          <a:prstGeom prst="rect">
            <a:avLst/>
          </a:prstGeom>
        </p:spPr>
        <p:txBody>
          <a:bodyPr vert="horz" wrap="square" lIns="0" tIns="0" rIns="0" bIns="0" rtlCol="0" anchor="t" anchorCtr="0">
            <a:spAutoFit/>
          </a:bodyPr>
          <a:lstStyle>
            <a:lvl1pPr algn="l" defTabSz="1088231" rtl="0" eaLnBrk="1" latinLnBrk="0" hangingPunct="1">
              <a:spcBef>
                <a:spcPct val="0"/>
              </a:spcBef>
              <a:buNone/>
              <a:defRPr sz="2399" b="1" kern="1200" baseline="0">
                <a:solidFill>
                  <a:schemeClr val="tx1"/>
                </a:solidFill>
                <a:latin typeface="+mj-lt"/>
                <a:ea typeface="+mj-ea"/>
                <a:cs typeface="+mj-cs"/>
              </a:defRPr>
            </a:lvl1pPr>
          </a:lstStyle>
          <a:p>
            <a:r>
              <a:rPr lang="en-US"/>
              <a:t>Order Confirmation </a:t>
            </a:r>
            <a:br>
              <a:rPr lang="en-US"/>
            </a:br>
            <a:r>
              <a:rPr lang="en-US" sz="2000">
                <a:solidFill>
                  <a:schemeClr val="accent1"/>
                </a:solidFill>
              </a:rPr>
              <a:t>Review Submitted Order Confirmations 2</a:t>
            </a:r>
          </a:p>
        </p:txBody>
      </p:sp>
      <p:sp>
        <p:nvSpPr>
          <p:cNvPr id="2" name="Rectangle 1">
            <a:extLst>
              <a:ext uri="{FF2B5EF4-FFF2-40B4-BE49-F238E27FC236}">
                <a16:creationId xmlns:a16="http://schemas.microsoft.com/office/drawing/2014/main" id="{4450C1A8-09EF-4E9E-AA4E-3BDCAEE8D2F4}"/>
              </a:ext>
            </a:extLst>
          </p:cNvPr>
          <p:cNvSpPr/>
          <p:nvPr/>
        </p:nvSpPr>
        <p:spPr bwMode="gray">
          <a:xfrm>
            <a:off x="7801371" y="3644780"/>
            <a:ext cx="1390869" cy="432698"/>
          </a:xfrm>
          <a:prstGeom prst="rect">
            <a:avLst/>
          </a:prstGeom>
          <a:noFill/>
          <a:ln w="25400" algn="ctr">
            <a:solidFill>
              <a:schemeClr val="accent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en-US" sz="1800" kern="0" err="1">
              <a:ea typeface="Arial Unicode MS" pitchFamily="34" charset="-128"/>
              <a:cs typeface="Arial Unicode MS" pitchFamily="34" charset="-128"/>
            </a:endParaRPr>
          </a:p>
        </p:txBody>
      </p:sp>
      <p:sp>
        <p:nvSpPr>
          <p:cNvPr id="15" name="Rectangle 14">
            <a:extLst>
              <a:ext uri="{FF2B5EF4-FFF2-40B4-BE49-F238E27FC236}">
                <a16:creationId xmlns:a16="http://schemas.microsoft.com/office/drawing/2014/main" id="{69B01FF9-033D-41FB-9251-4102E477C96B}"/>
              </a:ext>
            </a:extLst>
          </p:cNvPr>
          <p:cNvSpPr/>
          <p:nvPr/>
        </p:nvSpPr>
        <p:spPr bwMode="gray">
          <a:xfrm>
            <a:off x="5135892" y="4383431"/>
            <a:ext cx="2665479" cy="402383"/>
          </a:xfrm>
          <a:prstGeom prst="rect">
            <a:avLst/>
          </a:prstGeom>
          <a:noFill/>
          <a:ln w="25400" algn="ctr">
            <a:solidFill>
              <a:schemeClr val="accent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en-US" sz="1800" kern="0" err="1">
              <a:ea typeface="Arial Unicode MS" pitchFamily="34" charset="-128"/>
              <a:cs typeface="Arial Unicode MS" pitchFamily="34" charset="-128"/>
            </a:endParaRPr>
          </a:p>
        </p:txBody>
      </p:sp>
      <p:sp>
        <p:nvSpPr>
          <p:cNvPr id="10" name="Rectangle 9">
            <a:extLst>
              <a:ext uri="{FF2B5EF4-FFF2-40B4-BE49-F238E27FC236}">
                <a16:creationId xmlns:a16="http://schemas.microsoft.com/office/drawing/2014/main" id="{E7AC643D-7F30-4AB5-9B01-0877E663529B}"/>
              </a:ext>
            </a:extLst>
          </p:cNvPr>
          <p:cNvSpPr/>
          <p:nvPr/>
        </p:nvSpPr>
        <p:spPr bwMode="gray">
          <a:xfrm>
            <a:off x="5724044" y="3922536"/>
            <a:ext cx="1202635" cy="121557"/>
          </a:xfrm>
          <a:prstGeom prst="rect">
            <a:avLst/>
          </a:prstGeom>
          <a:solidFill>
            <a:schemeClr val="bg1"/>
          </a:solidFill>
          <a:ln w="25400" algn="ctr">
            <a:solidFill>
              <a:schemeClr val="bg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r>
              <a:rPr lang="en-US" sz="800" kern="0">
                <a:ea typeface="Arial Unicode MS" pitchFamily="34" charset="-128"/>
                <a:cs typeface="Arial Unicode MS" pitchFamily="34" charset="-128"/>
              </a:rPr>
              <a:t>Test customer part1</a:t>
            </a:r>
          </a:p>
        </p:txBody>
      </p:sp>
      <p:sp>
        <p:nvSpPr>
          <p:cNvPr id="14" name="Rectangle 13">
            <a:extLst>
              <a:ext uri="{FF2B5EF4-FFF2-40B4-BE49-F238E27FC236}">
                <a16:creationId xmlns:a16="http://schemas.microsoft.com/office/drawing/2014/main" id="{43B5C660-C4F0-4E80-97F2-DAF9587BF55D}"/>
              </a:ext>
            </a:extLst>
          </p:cNvPr>
          <p:cNvSpPr/>
          <p:nvPr/>
        </p:nvSpPr>
        <p:spPr bwMode="gray">
          <a:xfrm>
            <a:off x="5526572" y="4072024"/>
            <a:ext cx="1534076" cy="178112"/>
          </a:xfrm>
          <a:prstGeom prst="rect">
            <a:avLst/>
          </a:prstGeom>
          <a:solidFill>
            <a:schemeClr val="bg1"/>
          </a:solidFill>
          <a:ln w="25400" algn="ctr">
            <a:solidFill>
              <a:schemeClr val="bg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r>
              <a:rPr lang="en-US" sz="800" kern="0">
                <a:ea typeface="Arial Unicode MS" pitchFamily="34" charset="-128"/>
                <a:cs typeface="Arial Unicode MS" pitchFamily="34" charset="-128"/>
              </a:rPr>
              <a:t>Test description</a:t>
            </a:r>
          </a:p>
        </p:txBody>
      </p:sp>
      <p:sp>
        <p:nvSpPr>
          <p:cNvPr id="18" name="Oval 17">
            <a:extLst>
              <a:ext uri="{FF2B5EF4-FFF2-40B4-BE49-F238E27FC236}">
                <a16:creationId xmlns:a16="http://schemas.microsoft.com/office/drawing/2014/main" id="{7EB2AA93-58FB-4CA0-9452-560463D7183C}"/>
              </a:ext>
            </a:extLst>
          </p:cNvPr>
          <p:cNvSpPr/>
          <p:nvPr/>
        </p:nvSpPr>
        <p:spPr bwMode="gray">
          <a:xfrm>
            <a:off x="7691237" y="3501933"/>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a:solidFill>
                  <a:schemeClr val="bg1"/>
                </a:solidFill>
                <a:ea typeface="Arial Unicode MS" pitchFamily="34" charset="-128"/>
                <a:cs typeface="Arial Unicode MS" pitchFamily="34" charset="-128"/>
              </a:rPr>
              <a:t>2</a:t>
            </a:r>
          </a:p>
        </p:txBody>
      </p:sp>
      <p:sp>
        <p:nvSpPr>
          <p:cNvPr id="19" name="Oval 18">
            <a:extLst>
              <a:ext uri="{FF2B5EF4-FFF2-40B4-BE49-F238E27FC236}">
                <a16:creationId xmlns:a16="http://schemas.microsoft.com/office/drawing/2014/main" id="{A693EA9C-B13F-4257-ABFA-F9FDF772AF63}"/>
              </a:ext>
            </a:extLst>
          </p:cNvPr>
          <p:cNvSpPr/>
          <p:nvPr/>
        </p:nvSpPr>
        <p:spPr bwMode="gray">
          <a:xfrm>
            <a:off x="4880599" y="2617605"/>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a:solidFill>
                  <a:schemeClr val="bg1"/>
                </a:solidFill>
                <a:ea typeface="Arial Unicode MS" pitchFamily="34" charset="-128"/>
                <a:cs typeface="Arial Unicode MS" pitchFamily="34" charset="-128"/>
              </a:rPr>
              <a:t>1</a:t>
            </a:r>
          </a:p>
        </p:txBody>
      </p:sp>
      <p:sp>
        <p:nvSpPr>
          <p:cNvPr id="20" name="Oval 19">
            <a:extLst>
              <a:ext uri="{FF2B5EF4-FFF2-40B4-BE49-F238E27FC236}">
                <a16:creationId xmlns:a16="http://schemas.microsoft.com/office/drawing/2014/main" id="{4A566194-5613-465F-A43F-CA43BB05472B}"/>
              </a:ext>
            </a:extLst>
          </p:cNvPr>
          <p:cNvSpPr/>
          <p:nvPr/>
        </p:nvSpPr>
        <p:spPr bwMode="gray">
          <a:xfrm>
            <a:off x="4923083" y="4290210"/>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a:solidFill>
                  <a:schemeClr val="bg1"/>
                </a:solidFill>
                <a:ea typeface="Arial Unicode MS" pitchFamily="34" charset="-128"/>
                <a:cs typeface="Arial Unicode MS" pitchFamily="34" charset="-128"/>
              </a:rPr>
              <a:t>3</a:t>
            </a:r>
          </a:p>
        </p:txBody>
      </p:sp>
      <p:cxnSp>
        <p:nvCxnSpPr>
          <p:cNvPr id="4" name="Straight Connector 3">
            <a:extLst>
              <a:ext uri="{FF2B5EF4-FFF2-40B4-BE49-F238E27FC236}">
                <a16:creationId xmlns:a16="http://schemas.microsoft.com/office/drawing/2014/main" id="{AACD8C9B-4915-5F79-D4F1-9482FF73B1E4}"/>
              </a:ext>
            </a:extLst>
          </p:cNvPr>
          <p:cNvCxnSpPr/>
          <p:nvPr/>
        </p:nvCxnSpPr>
        <p:spPr>
          <a:xfrm>
            <a:off x="224589" y="272716"/>
            <a:ext cx="11482335" cy="6096000"/>
          </a:xfrm>
          <a:prstGeom prst="line">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18966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71443" y="1265931"/>
            <a:ext cx="5231673" cy="4544004"/>
          </a:xfrm>
          <a:prstGeom prst="rect">
            <a:avLst/>
          </a:prstGeom>
          <a:noFill/>
        </p:spPr>
        <p:txBody>
          <a:bodyPr wrap="square" lIns="0" tIns="0" rIns="0" bIns="0" rtlCol="0">
            <a:noAutofit/>
          </a:bodyPr>
          <a:lstStyle/>
          <a:p>
            <a:pPr>
              <a:lnSpc>
                <a:spcPts val="1700"/>
              </a:lnSpc>
              <a:spcAft>
                <a:spcPts val="600"/>
              </a:spcAft>
              <a:buClr>
                <a:srgbClr val="F0AB00"/>
              </a:buClr>
              <a:buSzPct val="120000"/>
            </a:pPr>
            <a:endParaRPr lang="en-US" sz="1300" dirty="0"/>
          </a:p>
          <a:p>
            <a:pPr algn="just">
              <a:lnSpc>
                <a:spcPts val="1700"/>
              </a:lnSpc>
              <a:spcAft>
                <a:spcPts val="600"/>
              </a:spcAft>
              <a:buClr>
                <a:srgbClr val="F0AB00"/>
              </a:buClr>
              <a:buSzPct val="100000"/>
            </a:pPr>
            <a:r>
              <a:rPr lang="en-US" sz="1300" dirty="0"/>
              <a:t>Your Customer may apply specific tolerance rules on each order.</a:t>
            </a:r>
          </a:p>
          <a:p>
            <a:pPr algn="just">
              <a:lnSpc>
                <a:spcPts val="1700"/>
              </a:lnSpc>
              <a:spcAft>
                <a:spcPts val="600"/>
              </a:spcAft>
              <a:buClr>
                <a:srgbClr val="F0AB00"/>
              </a:buClr>
              <a:buSzPct val="100000"/>
            </a:pPr>
            <a:r>
              <a:rPr lang="en-US" sz="1300" dirty="0"/>
              <a:t>In case your modifications are not allowed, you will see the error message with additional instructions.</a:t>
            </a:r>
          </a:p>
          <a:p>
            <a:pPr algn="just">
              <a:lnSpc>
                <a:spcPts val="1700"/>
              </a:lnSpc>
              <a:spcAft>
                <a:spcPts val="600"/>
              </a:spcAft>
              <a:buClr>
                <a:srgbClr val="F0AB00"/>
              </a:buClr>
              <a:buSzPct val="100000"/>
            </a:pPr>
            <a:r>
              <a:rPr lang="en-US" sz="1300" dirty="0"/>
              <a:t>ABB may apply specific tolerances for a delivery date or quantity, which can be seen if modifications are not allowed beyond the upper or lower limit. </a:t>
            </a:r>
          </a:p>
          <a:p>
            <a:pPr algn="just">
              <a:lnSpc>
                <a:spcPts val="1700"/>
              </a:lnSpc>
              <a:spcAft>
                <a:spcPts val="600"/>
              </a:spcAft>
              <a:buClr>
                <a:srgbClr val="F0AB00"/>
              </a:buClr>
              <a:buSzPct val="100000"/>
            </a:pPr>
            <a:endParaRPr lang="en-US" sz="1300" dirty="0"/>
          </a:p>
          <a:p>
            <a:pPr marL="342900" indent="-342900" algn="just">
              <a:lnSpc>
                <a:spcPts val="1700"/>
              </a:lnSpc>
              <a:spcAft>
                <a:spcPts val="600"/>
              </a:spcAft>
              <a:buClr>
                <a:srgbClr val="F0AB00"/>
              </a:buClr>
              <a:buSzPct val="120000"/>
              <a:buFont typeface="+mj-lt"/>
              <a:buAutoNum type="arabicPeriod" startAt="2"/>
            </a:pPr>
            <a:endParaRPr lang="en-US" sz="1300" dirty="0"/>
          </a:p>
          <a:p>
            <a:pPr marL="342900" indent="-342900" algn="just">
              <a:lnSpc>
                <a:spcPts val="1700"/>
              </a:lnSpc>
              <a:spcAft>
                <a:spcPts val="600"/>
              </a:spcAft>
              <a:buClr>
                <a:srgbClr val="F0AB00"/>
              </a:buClr>
              <a:buSzPct val="120000"/>
              <a:buFont typeface="+mj-lt"/>
              <a:buAutoNum type="arabicPeriod" startAt="2"/>
            </a:pPr>
            <a:endParaRPr lang="en-US" sz="1300" dirty="0"/>
          </a:p>
        </p:txBody>
      </p:sp>
      <p:sp>
        <p:nvSpPr>
          <p:cNvPr id="13" name="Title 2">
            <a:extLst>
              <a:ext uri="{FF2B5EF4-FFF2-40B4-BE49-F238E27FC236}">
                <a16:creationId xmlns:a16="http://schemas.microsoft.com/office/drawing/2014/main" id="{8039A0BE-7C59-44A7-89DE-948FB60D3A64}"/>
              </a:ext>
            </a:extLst>
          </p:cNvPr>
          <p:cNvSpPr txBox="1">
            <a:spLocks/>
          </p:cNvSpPr>
          <p:nvPr/>
        </p:nvSpPr>
        <p:spPr bwMode="black">
          <a:xfrm>
            <a:off x="505805" y="505568"/>
            <a:ext cx="11183564" cy="676980"/>
          </a:xfrm>
          <a:prstGeom prst="rect">
            <a:avLst/>
          </a:prstGeom>
        </p:spPr>
        <p:txBody>
          <a:bodyPr vert="horz" wrap="square" lIns="0" tIns="0" rIns="0" bIns="0" rtlCol="0" anchor="t" anchorCtr="0">
            <a:spAutoFit/>
          </a:bodyPr>
          <a:lstStyle>
            <a:lvl1pPr algn="l" defTabSz="1088231" rtl="0" eaLnBrk="1" latinLnBrk="0" hangingPunct="1">
              <a:spcBef>
                <a:spcPct val="0"/>
              </a:spcBef>
              <a:buNone/>
              <a:defRPr sz="2399" b="1" kern="1200" baseline="0">
                <a:solidFill>
                  <a:schemeClr val="tx1"/>
                </a:solidFill>
                <a:latin typeface="+mj-lt"/>
                <a:ea typeface="+mj-ea"/>
                <a:cs typeface="+mj-cs"/>
              </a:defRPr>
            </a:lvl1pPr>
          </a:lstStyle>
          <a:p>
            <a:r>
              <a:rPr lang="en-US"/>
              <a:t>Order Confirmation</a:t>
            </a:r>
            <a:br>
              <a:rPr lang="en-US"/>
            </a:br>
            <a:r>
              <a:rPr lang="en-US" sz="2000">
                <a:solidFill>
                  <a:schemeClr val="accent1"/>
                </a:solidFill>
              </a:rPr>
              <a:t>Tolerances </a:t>
            </a:r>
          </a:p>
        </p:txBody>
      </p:sp>
      <p:pic>
        <p:nvPicPr>
          <p:cNvPr id="7" name="Picture 6">
            <a:extLst>
              <a:ext uri="{FF2B5EF4-FFF2-40B4-BE49-F238E27FC236}">
                <a16:creationId xmlns:a16="http://schemas.microsoft.com/office/drawing/2014/main" id="{BB00414E-AC06-4290-8759-FF66F392AECA}"/>
              </a:ext>
            </a:extLst>
          </p:cNvPr>
          <p:cNvPicPr>
            <a:picLocks noChangeAspect="1"/>
          </p:cNvPicPr>
          <p:nvPr/>
        </p:nvPicPr>
        <p:blipFill>
          <a:blip r:embed="rId3"/>
          <a:stretch>
            <a:fillRect/>
          </a:stretch>
        </p:blipFill>
        <p:spPr>
          <a:xfrm>
            <a:off x="6392060" y="844058"/>
            <a:ext cx="4369418" cy="2730887"/>
          </a:xfrm>
          <a:prstGeom prst="rect">
            <a:avLst/>
          </a:prstGeom>
        </p:spPr>
      </p:pic>
      <p:sp>
        <p:nvSpPr>
          <p:cNvPr id="3" name="Rectangle 2">
            <a:extLst>
              <a:ext uri="{FF2B5EF4-FFF2-40B4-BE49-F238E27FC236}">
                <a16:creationId xmlns:a16="http://schemas.microsoft.com/office/drawing/2014/main" id="{0AD8E389-B08E-496D-9F9A-8DEC4FEE0630}"/>
              </a:ext>
            </a:extLst>
          </p:cNvPr>
          <p:cNvSpPr/>
          <p:nvPr/>
        </p:nvSpPr>
        <p:spPr bwMode="gray">
          <a:xfrm>
            <a:off x="6785811" y="3055554"/>
            <a:ext cx="3975667" cy="200993"/>
          </a:xfrm>
          <a:prstGeom prst="rect">
            <a:avLst/>
          </a:prstGeom>
          <a:noFill/>
          <a:ln w="25400" algn="ctr">
            <a:solidFill>
              <a:schemeClr val="accent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en-US" sz="1800" kern="0" err="1">
              <a:ea typeface="Arial Unicode MS" pitchFamily="34" charset="-128"/>
              <a:cs typeface="Arial Unicode MS" pitchFamily="34" charset="-128"/>
            </a:endParaRPr>
          </a:p>
        </p:txBody>
      </p:sp>
    </p:spTree>
    <p:extLst>
      <p:ext uri="{BB962C8B-B14F-4D97-AF65-F5344CB8AC3E}">
        <p14:creationId xmlns:p14="http://schemas.microsoft.com/office/powerpoint/2010/main" val="2022783238"/>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vider">
            <a:extLst>
              <a:ext uri="{FF2B5EF4-FFF2-40B4-BE49-F238E27FC236}">
                <a16:creationId xmlns:a16="http://schemas.microsoft.com/office/drawing/2014/main" id="{7E5D7EC1-DC79-48BE-AB17-7E01BF5DB2EB}"/>
              </a:ext>
            </a:extLst>
          </p:cNvPr>
          <p:cNvSpPr txBox="1">
            <a:spLocks/>
          </p:cNvSpPr>
          <p:nvPr/>
        </p:nvSpPr>
        <p:spPr bwMode="black">
          <a:xfrm>
            <a:off x="631596" y="715827"/>
            <a:ext cx="11190485" cy="698191"/>
          </a:xfrm>
          <a:prstGeom prst="rect">
            <a:avLst/>
          </a:prstGeom>
        </p:spPr>
        <p:txBody>
          <a:bodyPr vert="horz" wrap="square" lIns="0" tIns="0" rIns="0" bIns="0" rtlCol="0" anchor="t" anchorCtr="0">
            <a:spAutoFit/>
          </a:bodyPr>
          <a:lstStyle>
            <a:lvl1pPr algn="l" defTabSz="1088558" rtl="0" eaLnBrk="1" latinLnBrk="0" hangingPunct="1">
              <a:spcBef>
                <a:spcPct val="0"/>
              </a:spcBef>
              <a:buNone/>
              <a:defRPr sz="2400" b="1" kern="1200" baseline="0">
                <a:solidFill>
                  <a:schemeClr val="tx1"/>
                </a:solidFill>
                <a:latin typeface="+mj-lt"/>
                <a:ea typeface="+mj-ea"/>
                <a:cs typeface="+mj-cs"/>
              </a:defRPr>
            </a:lvl1pPr>
          </a:lstStyle>
          <a:p>
            <a:r>
              <a:rPr lang="en-US" sz="4000">
                <a:solidFill>
                  <a:schemeClr val="accent1"/>
                </a:solidFill>
              </a:rPr>
              <a:t>Advanced Shipping </a:t>
            </a:r>
            <a:r>
              <a:rPr lang="pl-PL" sz="4000">
                <a:solidFill>
                  <a:schemeClr val="accent1"/>
                </a:solidFill>
              </a:rPr>
              <a:t>Notice</a:t>
            </a:r>
            <a:br>
              <a:rPr lang="en-US">
                <a:solidFill>
                  <a:srgbClr val="FFC000"/>
                </a:solidFill>
              </a:rPr>
            </a:br>
            <a:r>
              <a:rPr lang="en-US" sz="3200"/>
              <a:t>In this Chapter You Will Learn About …</a:t>
            </a:r>
            <a:endParaRPr lang="en-US" sz="3200">
              <a:solidFill>
                <a:srgbClr val="FFC000"/>
              </a:solidFill>
            </a:endParaRPr>
          </a:p>
        </p:txBody>
      </p:sp>
      <p:sp>
        <p:nvSpPr>
          <p:cNvPr id="5" name="TextBox 4">
            <a:extLst>
              <a:ext uri="{FF2B5EF4-FFF2-40B4-BE49-F238E27FC236}">
                <a16:creationId xmlns:a16="http://schemas.microsoft.com/office/drawing/2014/main" id="{0335DA66-9CAB-479E-B1C9-B8EDC1C2240F}"/>
              </a:ext>
            </a:extLst>
          </p:cNvPr>
          <p:cNvSpPr txBox="1"/>
          <p:nvPr/>
        </p:nvSpPr>
        <p:spPr>
          <a:xfrm>
            <a:off x="711497" y="2094348"/>
            <a:ext cx="5313955" cy="1538883"/>
          </a:xfrm>
          <a:prstGeom prst="rect">
            <a:avLst/>
          </a:prstGeom>
          <a:noFill/>
        </p:spPr>
        <p:txBody>
          <a:bodyPr wrap="none" lIns="0" tIns="0" rIns="0" bIns="0" rtlCol="0" anchor="t">
            <a:spAutoFit/>
          </a:bodyPr>
          <a:lstStyle/>
          <a:p>
            <a:pPr>
              <a:spcBef>
                <a:spcPts val="600"/>
              </a:spcBef>
            </a:pPr>
            <a:r>
              <a:rPr lang="en-US" sz="1600" dirty="0"/>
              <a:t>… what is an advanced shipping notice</a:t>
            </a:r>
          </a:p>
          <a:p>
            <a:pPr>
              <a:spcBef>
                <a:spcPts val="600"/>
              </a:spcBef>
            </a:pPr>
            <a:r>
              <a:rPr lang="en-US" sz="1600" dirty="0"/>
              <a:t>… what are the benefits of using advanced shipping notice</a:t>
            </a:r>
            <a:endParaRPr lang="en-US" sz="1600" dirty="0">
              <a:cs typeface="Arial"/>
            </a:endParaRPr>
          </a:p>
          <a:p>
            <a:pPr>
              <a:spcBef>
                <a:spcPts val="600"/>
              </a:spcBef>
            </a:pPr>
            <a:r>
              <a:rPr lang="en-US" sz="1600" dirty="0"/>
              <a:t>… how to manage advanced shipping notice</a:t>
            </a:r>
            <a:endParaRPr lang="en-US" sz="1600" dirty="0">
              <a:cs typeface="Arial"/>
            </a:endParaRPr>
          </a:p>
          <a:p>
            <a:pPr>
              <a:spcBef>
                <a:spcPts val="600"/>
              </a:spcBef>
            </a:pPr>
            <a:r>
              <a:rPr lang="en-US" sz="1600" dirty="0"/>
              <a:t>… how to print shipping labels</a:t>
            </a:r>
          </a:p>
          <a:p>
            <a:pPr>
              <a:spcBef>
                <a:spcPts val="600"/>
              </a:spcBef>
            </a:pPr>
            <a:r>
              <a:rPr lang="en-US" sz="1600" dirty="0"/>
              <a:t>… how to view submitted advanced shipping notice</a:t>
            </a:r>
            <a:endParaRPr lang="en-US" sz="1600" dirty="0">
              <a:cs typeface="Arial"/>
            </a:endParaRPr>
          </a:p>
        </p:txBody>
      </p:sp>
    </p:spTree>
    <p:extLst>
      <p:ext uri="{BB962C8B-B14F-4D97-AF65-F5344CB8AC3E}">
        <p14:creationId xmlns:p14="http://schemas.microsoft.com/office/powerpoint/2010/main" val="1999397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p:cNvSpPr>
            <a:spLocks noGrp="1"/>
          </p:cNvSpPr>
          <p:nvPr>
            <p:ph type="body" sz="quarter" idx="10"/>
          </p:nvPr>
        </p:nvSpPr>
        <p:spPr>
          <a:xfrm>
            <a:off x="6160532" y="1224018"/>
            <a:ext cx="5071308" cy="4983525"/>
          </a:xfrm>
        </p:spPr>
        <p:txBody>
          <a:bodyPr>
            <a:normAutofit/>
          </a:bodyPr>
          <a:lstStyle/>
          <a:p>
            <a:pPr defTabSz="1219444">
              <a:spcBef>
                <a:spcPts val="1400"/>
              </a:spcBef>
              <a:buSzPct val="100000"/>
            </a:pPr>
            <a:r>
              <a:rPr lang="en-AU" sz="1200" b="1" dirty="0">
                <a:solidFill>
                  <a:schemeClr val="accent1"/>
                </a:solidFill>
              </a:rPr>
              <a:t>WHY TO USE ASN?</a:t>
            </a:r>
          </a:p>
          <a:p>
            <a:pPr defTabSz="1219444">
              <a:spcBef>
                <a:spcPts val="600"/>
              </a:spcBef>
              <a:buSzPct val="100000"/>
            </a:pPr>
            <a:r>
              <a:rPr lang="en-AU" sz="1100" dirty="0"/>
              <a:t>Advanced Shipping </a:t>
            </a:r>
            <a:r>
              <a:rPr lang="pl-PL" sz="1100" dirty="0"/>
              <a:t>Notice</a:t>
            </a:r>
            <a:r>
              <a:rPr lang="en-AU" sz="1100" dirty="0"/>
              <a:t>s improve the efficiency and quality of the goods receipt / delivery process. By sending as much information as possible before the actual event the Supplier and Buyer can better align their mutual processes.</a:t>
            </a:r>
          </a:p>
          <a:p>
            <a:pPr defTabSz="1219444">
              <a:spcBef>
                <a:spcPts val="600"/>
              </a:spcBef>
              <a:buSzPct val="100000"/>
            </a:pPr>
            <a:r>
              <a:rPr lang="en-AU" sz="1100" dirty="0"/>
              <a:t>The buyer can prepare and notify employees of the imminent arrival of goods and data quality will be higher as manual re-entry of data is avoided. This will have an impact on the following aspects of doing your business:</a:t>
            </a:r>
          </a:p>
          <a:p>
            <a:pPr marL="285750" indent="-285750" defTabSz="1219444">
              <a:spcBef>
                <a:spcPts val="600"/>
              </a:spcBef>
              <a:buSzPct val="100000"/>
              <a:buFont typeface="Arial" panose="020B0604020202020204" pitchFamily="34" charset="0"/>
              <a:buChar char="•"/>
            </a:pPr>
            <a:r>
              <a:rPr lang="en-AU" sz="1100" dirty="0"/>
              <a:t>Planning</a:t>
            </a:r>
          </a:p>
          <a:p>
            <a:pPr marL="351360" lvl="1" indent="-171450" defTabSz="1219444">
              <a:buFont typeface="Arial" panose="020B0604020202020204" pitchFamily="34" charset="0"/>
              <a:buChar char="•"/>
            </a:pPr>
            <a:r>
              <a:rPr lang="en-AU" sz="1100" dirty="0"/>
              <a:t>Gate, Parking space, Dock, etc. can be reserved for the delivering truck.</a:t>
            </a:r>
          </a:p>
          <a:p>
            <a:pPr marL="351360" lvl="1" indent="-171450" defTabSz="1219444">
              <a:buFont typeface="Arial" panose="020B0604020202020204" pitchFamily="34" charset="0"/>
              <a:buChar char="•"/>
            </a:pPr>
            <a:r>
              <a:rPr lang="en-AU" sz="1100" dirty="0"/>
              <a:t>Special unloading and Quality Assurance persons and equipment, floor and rack space can be prepared.</a:t>
            </a:r>
          </a:p>
          <a:p>
            <a:pPr marL="351360" lvl="1" indent="-171450" defTabSz="1219444">
              <a:buFont typeface="Arial" panose="020B0604020202020204" pitchFamily="34" charset="0"/>
              <a:buChar char="•"/>
            </a:pPr>
            <a:r>
              <a:rPr lang="en-AU" sz="1100" dirty="0"/>
              <a:t>In case of any bottlenecks, the supplier and buyer can align and adjust the shipment beforehand. </a:t>
            </a:r>
          </a:p>
          <a:p>
            <a:pPr marL="171450" indent="-171450" defTabSz="1219444">
              <a:spcBef>
                <a:spcPts val="600"/>
              </a:spcBef>
              <a:buSzPct val="100000"/>
              <a:buFont typeface="Arial" panose="020B0604020202020204" pitchFamily="34" charset="0"/>
              <a:buChar char="•"/>
            </a:pPr>
            <a:r>
              <a:rPr lang="en-AU" sz="1100" dirty="0"/>
              <a:t>Execution</a:t>
            </a:r>
          </a:p>
          <a:p>
            <a:pPr marL="351360" lvl="1" indent="-171450" defTabSz="1219444">
              <a:buFont typeface="Arial" panose="020B0604020202020204" pitchFamily="34" charset="0"/>
              <a:buChar char="•"/>
            </a:pPr>
            <a:r>
              <a:rPr lang="en-AU" sz="1100" dirty="0"/>
              <a:t>The time it takes to do the actual delivery will be shorter as everything will be already in place and most of the information that a buyer collects during goods receipt is already available. E.g. packaging, serial numbers, batches, etc. </a:t>
            </a:r>
          </a:p>
          <a:p>
            <a:pPr marL="171450" indent="-171450" defTabSz="1219444">
              <a:spcBef>
                <a:spcPts val="600"/>
              </a:spcBef>
              <a:buSzPct val="100000"/>
              <a:buFont typeface="Arial" panose="020B0604020202020204" pitchFamily="34" charset="0"/>
              <a:buChar char="•"/>
            </a:pPr>
            <a:r>
              <a:rPr lang="en-AU" sz="1100" dirty="0"/>
              <a:t>Administration</a:t>
            </a:r>
          </a:p>
          <a:p>
            <a:pPr marL="351360" lvl="1" indent="-171450" defTabSz="1219444">
              <a:buFont typeface="Arial" panose="020B0604020202020204" pitchFamily="34" charset="0"/>
              <a:buChar char="•"/>
            </a:pPr>
            <a:r>
              <a:rPr lang="en-AU" sz="1100" dirty="0"/>
              <a:t>Since both the supplier and the buyer will have transparency and share the same administrative data there will be less differences that need to be clarified afterwards.  </a:t>
            </a:r>
          </a:p>
        </p:txBody>
      </p:sp>
      <p:sp>
        <p:nvSpPr>
          <p:cNvPr id="4" name="Title"/>
          <p:cNvSpPr>
            <a:spLocks noGrp="1"/>
          </p:cNvSpPr>
          <p:nvPr>
            <p:ph type="title"/>
          </p:nvPr>
        </p:nvSpPr>
        <p:spPr>
          <a:xfrm>
            <a:off x="505456" y="429194"/>
            <a:ext cx="11183564" cy="677108"/>
          </a:xfrm>
        </p:spPr>
        <p:txBody>
          <a:bodyPr/>
          <a:lstStyle/>
          <a:p>
            <a:r>
              <a:rPr lang="en-US"/>
              <a:t>Advanced Shipping Notice</a:t>
            </a:r>
            <a:br>
              <a:rPr lang="en-US"/>
            </a:br>
            <a:r>
              <a:rPr lang="en-US" sz="2000">
                <a:solidFill>
                  <a:schemeClr val="accent1"/>
                </a:solidFill>
              </a:rPr>
              <a:t>General Considerations</a:t>
            </a:r>
            <a:endParaRPr lang="en-US" sz="2000" b="0">
              <a:solidFill>
                <a:schemeClr val="accent1"/>
              </a:solidFill>
            </a:endParaRPr>
          </a:p>
        </p:txBody>
      </p:sp>
      <p:sp>
        <p:nvSpPr>
          <p:cNvPr id="5" name="Text Placeholder">
            <a:extLst>
              <a:ext uri="{FF2B5EF4-FFF2-40B4-BE49-F238E27FC236}">
                <a16:creationId xmlns:a16="http://schemas.microsoft.com/office/drawing/2014/main" id="{A53E65AC-73FB-48CC-B9DD-071D6AEBB588}"/>
              </a:ext>
            </a:extLst>
          </p:cNvPr>
          <p:cNvSpPr txBox="1">
            <a:spLocks/>
          </p:cNvSpPr>
          <p:nvPr/>
        </p:nvSpPr>
        <p:spPr bwMode="black">
          <a:xfrm>
            <a:off x="505456" y="1224018"/>
            <a:ext cx="5071308" cy="5336155"/>
          </a:xfrm>
          <a:prstGeom prst="rect">
            <a:avLst/>
          </a:prstGeom>
        </p:spPr>
        <p:txBody>
          <a:bodyPr vert="horz" lIns="0" tIns="0" rIns="0" bIns="0" rtlCol="0" anchor="t">
            <a:normAutofit lnSpcReduction="10000"/>
          </a:bodyPr>
          <a:lstStyle>
            <a:lvl1pPr marL="0" indent="0" algn="l" defTabSz="1088231" rtl="0" eaLnBrk="1" latinLnBrk="0" hangingPunct="1">
              <a:spcBef>
                <a:spcPts val="1799"/>
              </a:spcBef>
              <a:buClr>
                <a:schemeClr val="accent1"/>
              </a:buClr>
              <a:buSzPct val="80000"/>
              <a:buFontTx/>
              <a:buNone/>
              <a:defRPr sz="1999" b="0" kern="1200">
                <a:solidFill>
                  <a:schemeClr val="tx1"/>
                </a:solidFill>
                <a:latin typeface="+mn-lt"/>
                <a:ea typeface="+mn-ea"/>
                <a:cs typeface="+mn-cs"/>
              </a:defRPr>
            </a:lvl1pPr>
            <a:lvl2pPr marL="179910" indent="-179910" algn="l" defTabSz="1088231" rtl="0" eaLnBrk="1" latinLnBrk="0" hangingPunct="1">
              <a:spcBef>
                <a:spcPts val="600"/>
              </a:spcBef>
              <a:buClr>
                <a:schemeClr val="accent1"/>
              </a:buClr>
              <a:buSzPct val="100000"/>
              <a:buFont typeface="Wingdings" pitchFamily="2" charset="2"/>
              <a:buChar char="§"/>
              <a:defRPr sz="1799" kern="1200">
                <a:solidFill>
                  <a:schemeClr val="tx1"/>
                </a:solidFill>
                <a:latin typeface="+mn-lt"/>
                <a:ea typeface="+mn-ea"/>
                <a:cs typeface="+mn-cs"/>
              </a:defRPr>
            </a:lvl2pPr>
            <a:lvl3pPr marL="358667" indent="-179334" algn="l" defTabSz="1088231" rtl="0" eaLnBrk="1" latinLnBrk="0" hangingPunct="1">
              <a:spcBef>
                <a:spcPts val="300"/>
              </a:spcBef>
              <a:buClr>
                <a:schemeClr val="tx1"/>
              </a:buClr>
              <a:buSzPct val="100000"/>
              <a:buFont typeface="Arial" panose="020B0604020202020204" pitchFamily="34" charset="0"/>
              <a:buChar char="–"/>
              <a:defRPr lang="en-US" sz="1799" kern="1200" noProof="0" dirty="0" smtClean="0">
                <a:solidFill>
                  <a:schemeClr val="tx1"/>
                </a:solidFill>
                <a:latin typeface="+mn-lt"/>
                <a:ea typeface="+mn-ea"/>
                <a:cs typeface="+mn-cs"/>
              </a:defRPr>
            </a:lvl3pPr>
            <a:lvl4pPr marL="539730" indent="-179910" algn="l" defTabSz="1088231"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640" indent="-179910" algn="l" defTabSz="1088231"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2637" indent="-272058" algn="l" defTabSz="1088231" rtl="0" eaLnBrk="1" latinLnBrk="0" hangingPunct="1">
              <a:spcBef>
                <a:spcPct val="20000"/>
              </a:spcBef>
              <a:buFont typeface="Arial" pitchFamily="34" charset="0"/>
              <a:buChar char="•"/>
              <a:defRPr sz="2399" kern="1200">
                <a:solidFill>
                  <a:schemeClr val="tx1"/>
                </a:solidFill>
                <a:latin typeface="+mn-lt"/>
                <a:ea typeface="+mn-ea"/>
                <a:cs typeface="+mn-cs"/>
              </a:defRPr>
            </a:lvl6pPr>
            <a:lvl7pPr marL="3536753" indent="-272058" algn="l" defTabSz="1088231" rtl="0" eaLnBrk="1" latinLnBrk="0" hangingPunct="1">
              <a:spcBef>
                <a:spcPct val="20000"/>
              </a:spcBef>
              <a:buFont typeface="Arial" pitchFamily="34" charset="0"/>
              <a:buChar char="•"/>
              <a:defRPr sz="2399" kern="1200">
                <a:solidFill>
                  <a:schemeClr val="tx1"/>
                </a:solidFill>
                <a:latin typeface="+mn-lt"/>
                <a:ea typeface="+mn-ea"/>
                <a:cs typeface="+mn-cs"/>
              </a:defRPr>
            </a:lvl7pPr>
            <a:lvl8pPr marL="4080868" indent="-272058" algn="l" defTabSz="1088231" rtl="0" eaLnBrk="1" latinLnBrk="0" hangingPunct="1">
              <a:spcBef>
                <a:spcPct val="20000"/>
              </a:spcBef>
              <a:buFont typeface="Arial" pitchFamily="34" charset="0"/>
              <a:buChar char="•"/>
              <a:defRPr sz="2399" kern="1200">
                <a:solidFill>
                  <a:schemeClr val="tx1"/>
                </a:solidFill>
                <a:latin typeface="+mn-lt"/>
                <a:ea typeface="+mn-ea"/>
                <a:cs typeface="+mn-cs"/>
              </a:defRPr>
            </a:lvl8pPr>
            <a:lvl9pPr marL="4624985" indent="-272058" algn="l" defTabSz="1088231" rtl="0" eaLnBrk="1" latinLnBrk="0" hangingPunct="1">
              <a:spcBef>
                <a:spcPct val="20000"/>
              </a:spcBef>
              <a:buFont typeface="Arial" pitchFamily="34" charset="0"/>
              <a:buChar char="•"/>
              <a:defRPr sz="2399" kern="1200">
                <a:solidFill>
                  <a:schemeClr val="tx1"/>
                </a:solidFill>
                <a:latin typeface="+mn-lt"/>
                <a:ea typeface="+mn-ea"/>
                <a:cs typeface="+mn-cs"/>
              </a:defRPr>
            </a:lvl9pPr>
          </a:lstStyle>
          <a:p>
            <a:pPr defTabSz="1219444">
              <a:spcBef>
                <a:spcPts val="1400"/>
              </a:spcBef>
              <a:buSzPct val="100000"/>
            </a:pPr>
            <a:r>
              <a:rPr lang="en-AU" sz="1200" b="1" dirty="0">
                <a:solidFill>
                  <a:schemeClr val="accent1"/>
                </a:solidFill>
              </a:rPr>
              <a:t>WHAT IS ASN?</a:t>
            </a:r>
          </a:p>
          <a:p>
            <a:pPr defTabSz="1219444">
              <a:spcBef>
                <a:spcPts val="600"/>
              </a:spcBef>
              <a:buSzPct val="100000"/>
            </a:pPr>
            <a:r>
              <a:rPr lang="en-AU" sz="1100" dirty="0"/>
              <a:t>An Advanced Shipping Notice is a packet of information containing details about an imminent delivery. The information is prepared by the Supplier and shared with the buyer to smoothen and improve the quality of the actual delivery event.</a:t>
            </a:r>
          </a:p>
          <a:p>
            <a:pPr defTabSz="1219444">
              <a:spcBef>
                <a:spcPts val="600"/>
              </a:spcBef>
              <a:buSzPct val="100000"/>
            </a:pPr>
            <a:r>
              <a:rPr lang="en-AU" sz="1100" dirty="0"/>
              <a:t>It can contain details about:</a:t>
            </a:r>
          </a:p>
          <a:p>
            <a:pPr marL="171450" indent="-171450" defTabSz="1219444">
              <a:spcBef>
                <a:spcPts val="600"/>
              </a:spcBef>
              <a:buSzPct val="100000"/>
              <a:buFont typeface="Arial" panose="020B0604020202020204" pitchFamily="34" charset="0"/>
              <a:buChar char="•"/>
            </a:pPr>
            <a:r>
              <a:rPr lang="en-AU" sz="1100" dirty="0"/>
              <a:t>Related documents like purchase orders and confirmations.</a:t>
            </a:r>
          </a:p>
          <a:p>
            <a:pPr marL="171450" indent="-171450" defTabSz="1219444">
              <a:spcBef>
                <a:spcPts val="600"/>
              </a:spcBef>
              <a:buSzPct val="100000"/>
              <a:buFont typeface="Arial" panose="020B0604020202020204" pitchFamily="34" charset="0"/>
              <a:buChar char="•"/>
            </a:pPr>
            <a:r>
              <a:rPr lang="en-AU" sz="1100" dirty="0"/>
              <a:t>Delivery time, place, vehicle and driver information.</a:t>
            </a:r>
          </a:p>
          <a:p>
            <a:pPr marL="171450" indent="-171450" defTabSz="1219444">
              <a:spcBef>
                <a:spcPts val="600"/>
              </a:spcBef>
              <a:buSzPct val="100000"/>
              <a:buFont typeface="Arial" panose="020B0604020202020204" pitchFamily="34" charset="0"/>
              <a:buChar char="•"/>
            </a:pPr>
            <a:r>
              <a:rPr lang="en-AU" sz="1100" dirty="0"/>
              <a:t>Type and identification of the packaging materials</a:t>
            </a:r>
          </a:p>
          <a:p>
            <a:pPr marL="171450" indent="-171450" defTabSz="1219444">
              <a:spcBef>
                <a:spcPts val="600"/>
              </a:spcBef>
              <a:buSzPct val="100000"/>
              <a:buFont typeface="Arial" panose="020B0604020202020204" pitchFamily="34" charset="0"/>
              <a:buChar char="•"/>
            </a:pPr>
            <a:r>
              <a:rPr lang="en-AU" sz="1100" dirty="0"/>
              <a:t>Identification information of the goods to be delivered like batches and / or serial numbers.</a:t>
            </a:r>
          </a:p>
          <a:p>
            <a:pPr marL="171450" indent="-171450" defTabSz="1219444">
              <a:spcBef>
                <a:spcPts val="600"/>
              </a:spcBef>
              <a:buSzPct val="100000"/>
              <a:buFont typeface="Arial" panose="020B0604020202020204" pitchFamily="34" charset="0"/>
              <a:buChar char="•"/>
            </a:pPr>
            <a:endParaRPr lang="en-AU" sz="1100" dirty="0"/>
          </a:p>
          <a:p>
            <a:pPr defTabSz="1219444">
              <a:spcBef>
                <a:spcPts val="600"/>
              </a:spcBef>
              <a:buSzPct val="100000"/>
            </a:pPr>
            <a:r>
              <a:rPr lang="en-AU" sz="1200" b="1" dirty="0">
                <a:solidFill>
                  <a:schemeClr val="accent1"/>
                </a:solidFill>
              </a:rPr>
              <a:t>WHEN TO USE IT?</a:t>
            </a:r>
          </a:p>
          <a:p>
            <a:pPr defTabSz="1219444">
              <a:spcBef>
                <a:spcPts val="600"/>
              </a:spcBef>
              <a:buSzPct val="100000"/>
            </a:pPr>
            <a:r>
              <a:rPr lang="en-AU" sz="1100" dirty="0"/>
              <a:t>The word advanced can be confusing as it has multiple meanings. The way it should be understood in this context is before the actual event.</a:t>
            </a:r>
          </a:p>
          <a:p>
            <a:pPr defTabSz="1219444">
              <a:spcBef>
                <a:spcPts val="600"/>
              </a:spcBef>
              <a:buSzPct val="100000"/>
            </a:pPr>
            <a:r>
              <a:rPr lang="en-AU" sz="1100" dirty="0"/>
              <a:t>By sending the information as early as possible, you maximize the time for preparing and finetuning of the delivery event.</a:t>
            </a:r>
          </a:p>
          <a:p>
            <a:pPr defTabSz="1219444">
              <a:spcBef>
                <a:spcPts val="600"/>
              </a:spcBef>
              <a:buSzPct val="100000"/>
            </a:pPr>
            <a:r>
              <a:rPr lang="en-AU" sz="1100" dirty="0"/>
              <a:t>To reap the most mutual benefits of the information exchange, timeliness is very important. The sooner ASN is created the better it will serve its goals. </a:t>
            </a:r>
          </a:p>
          <a:p>
            <a:pPr defTabSz="1219444">
              <a:spcBef>
                <a:spcPts val="600"/>
              </a:spcBef>
              <a:buSzPct val="100000"/>
            </a:pPr>
            <a:r>
              <a:rPr lang="en-AU" sz="1200" b="1" dirty="0">
                <a:solidFill>
                  <a:schemeClr val="accent1"/>
                </a:solidFill>
              </a:rPr>
              <a:t>IMPORTANT!</a:t>
            </a:r>
          </a:p>
          <a:p>
            <a:pPr marL="171450" indent="-171450" defTabSz="1219444">
              <a:spcBef>
                <a:spcPts val="600"/>
              </a:spcBef>
              <a:buSzPct val="100000"/>
              <a:buFont typeface="Arial" panose="020B0604020202020204" pitchFamily="34" charset="0"/>
              <a:buChar char="•"/>
            </a:pPr>
            <a:r>
              <a:rPr lang="pl-PL" sz="1100" dirty="0">
                <a:solidFill>
                  <a:srgbClr val="FF0000"/>
                </a:solidFill>
              </a:rPr>
              <a:t>ASN may or may not be mandatory </a:t>
            </a:r>
            <a:r>
              <a:rPr lang="en-US" sz="1100" dirty="0">
                <a:solidFill>
                  <a:srgbClr val="FF0000"/>
                </a:solidFill>
              </a:rPr>
              <a:t>for all </a:t>
            </a:r>
            <a:r>
              <a:rPr lang="pl-PL" sz="1100" dirty="0">
                <a:solidFill>
                  <a:srgbClr val="FF0000"/>
                </a:solidFill>
              </a:rPr>
              <a:t>ABB business units, as determined in PO Control Keys.</a:t>
            </a:r>
          </a:p>
          <a:p>
            <a:pPr marL="171450" indent="-171450" defTabSz="1219444">
              <a:spcBef>
                <a:spcPts val="600"/>
              </a:spcBef>
              <a:buSzPct val="100000"/>
              <a:buFont typeface="Arial" panose="020B0604020202020204" pitchFamily="34" charset="0"/>
              <a:buChar char="•"/>
            </a:pPr>
            <a:r>
              <a:rPr lang="pl-PL" sz="1100" dirty="0">
                <a:solidFill>
                  <a:srgbClr val="FF0000"/>
                </a:solidFill>
              </a:rPr>
              <a:t>ABB cannot receive your goods without the ASN in place</a:t>
            </a:r>
            <a:r>
              <a:rPr lang="en-US" sz="1100" dirty="0">
                <a:solidFill>
                  <a:srgbClr val="FF0000"/>
                </a:solidFill>
              </a:rPr>
              <a:t> if requested, </a:t>
            </a:r>
            <a:r>
              <a:rPr lang="pl-PL" sz="1100" dirty="0">
                <a:solidFill>
                  <a:srgbClr val="FF0000"/>
                </a:solidFill>
              </a:rPr>
              <a:t> which may cause payment delays</a:t>
            </a:r>
            <a:endParaRPr lang="en-AU" sz="1100" dirty="0">
              <a:solidFill>
                <a:srgbClr val="FF0000"/>
              </a:solidFill>
            </a:endParaRPr>
          </a:p>
          <a:p>
            <a:pPr marL="171450" indent="-171450" defTabSz="1219444">
              <a:spcBef>
                <a:spcPts val="600"/>
              </a:spcBef>
              <a:buSzPct val="100000"/>
              <a:buFont typeface="Arial" panose="020B0604020202020204" pitchFamily="34" charset="0"/>
              <a:buChar char="•"/>
            </a:pPr>
            <a:r>
              <a:rPr lang="en-US" sz="1100" dirty="0"/>
              <a:t>ASN can only be created if the Order Confirmation has been created first</a:t>
            </a:r>
          </a:p>
          <a:p>
            <a:pPr marL="171450" indent="-171450" defTabSz="1219444">
              <a:spcBef>
                <a:spcPts val="600"/>
              </a:spcBef>
              <a:buSzPct val="100000"/>
              <a:buFont typeface="Arial" panose="020B0604020202020204" pitchFamily="34" charset="0"/>
              <a:buChar char="•"/>
            </a:pPr>
            <a:r>
              <a:rPr lang="en-US" sz="1100" dirty="0"/>
              <a:t>ASN content must be equal to the physical delivery</a:t>
            </a:r>
            <a:endParaRPr lang="en-AU" sz="1100" dirty="0"/>
          </a:p>
          <a:p>
            <a:pPr defTabSz="1219444">
              <a:spcBef>
                <a:spcPts val="600"/>
              </a:spcBef>
              <a:buSzPct val="100000"/>
            </a:pPr>
            <a:endParaRPr lang="en-AU" sz="1200" b="1" dirty="0">
              <a:solidFill>
                <a:schemeClr val="accent1"/>
              </a:solidFill>
            </a:endParaRPr>
          </a:p>
          <a:p>
            <a:pPr defTabSz="1219444">
              <a:spcBef>
                <a:spcPts val="600"/>
              </a:spcBef>
              <a:buSzPct val="100000"/>
            </a:pPr>
            <a:endParaRPr lang="en-AU" sz="1100" dirty="0"/>
          </a:p>
        </p:txBody>
      </p:sp>
    </p:spTree>
    <p:extLst>
      <p:ext uri="{BB962C8B-B14F-4D97-AF65-F5344CB8AC3E}">
        <p14:creationId xmlns:p14="http://schemas.microsoft.com/office/powerpoint/2010/main" val="4207874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64F43CA-6CBF-4559-9A0F-E5F3535145FA}"/>
              </a:ext>
            </a:extLst>
          </p:cNvPr>
          <p:cNvPicPr>
            <a:picLocks noChangeAspect="1"/>
          </p:cNvPicPr>
          <p:nvPr/>
        </p:nvPicPr>
        <p:blipFill>
          <a:blip r:embed="rId3"/>
          <a:stretch>
            <a:fillRect/>
          </a:stretch>
        </p:blipFill>
        <p:spPr>
          <a:xfrm>
            <a:off x="6059918" y="959883"/>
            <a:ext cx="6055730" cy="3208696"/>
          </a:xfrm>
          <a:prstGeom prst="rect">
            <a:avLst/>
          </a:prstGeom>
          <a:ln>
            <a:solidFill>
              <a:schemeClr val="accent1"/>
            </a:solidFill>
          </a:ln>
        </p:spPr>
      </p:pic>
      <p:sp>
        <p:nvSpPr>
          <p:cNvPr id="4" name="Title"/>
          <p:cNvSpPr>
            <a:spLocks noGrp="1"/>
          </p:cNvSpPr>
          <p:nvPr>
            <p:ph type="title"/>
          </p:nvPr>
        </p:nvSpPr>
        <p:spPr>
          <a:xfrm>
            <a:off x="505456" y="429194"/>
            <a:ext cx="11183564" cy="369332"/>
          </a:xfrm>
        </p:spPr>
        <p:txBody>
          <a:bodyPr/>
          <a:lstStyle/>
          <a:p>
            <a:r>
              <a:rPr lang="en-US"/>
              <a:t>Overview</a:t>
            </a:r>
          </a:p>
        </p:txBody>
      </p:sp>
      <p:pic>
        <p:nvPicPr>
          <p:cNvPr id="5" name="Picture 4">
            <a:extLst>
              <a:ext uri="{FF2B5EF4-FFF2-40B4-BE49-F238E27FC236}">
                <a16:creationId xmlns:a16="http://schemas.microsoft.com/office/drawing/2014/main" id="{D38FB29B-057E-44EB-9C50-77472BB091FE}"/>
              </a:ext>
            </a:extLst>
          </p:cNvPr>
          <p:cNvPicPr>
            <a:picLocks noChangeAspect="1"/>
          </p:cNvPicPr>
          <p:nvPr/>
        </p:nvPicPr>
        <p:blipFill>
          <a:blip r:embed="rId4"/>
          <a:stretch>
            <a:fillRect/>
          </a:stretch>
        </p:blipFill>
        <p:spPr>
          <a:xfrm>
            <a:off x="86072" y="959883"/>
            <a:ext cx="5946950" cy="3208695"/>
          </a:xfrm>
          <a:prstGeom prst="rect">
            <a:avLst/>
          </a:prstGeom>
          <a:ln>
            <a:solidFill>
              <a:schemeClr val="accent1"/>
            </a:solidFill>
          </a:ln>
        </p:spPr>
      </p:pic>
      <p:sp>
        <p:nvSpPr>
          <p:cNvPr id="7" name="Rectangle 6">
            <a:extLst>
              <a:ext uri="{FF2B5EF4-FFF2-40B4-BE49-F238E27FC236}">
                <a16:creationId xmlns:a16="http://schemas.microsoft.com/office/drawing/2014/main" id="{3A02DDB2-886D-450F-8AF3-B1E5F7C2013F}"/>
              </a:ext>
            </a:extLst>
          </p:cNvPr>
          <p:cNvSpPr/>
          <p:nvPr/>
        </p:nvSpPr>
        <p:spPr>
          <a:xfrm>
            <a:off x="2145785" y="4644360"/>
            <a:ext cx="8294594" cy="1184940"/>
          </a:xfrm>
          <a:prstGeom prst="rect">
            <a:avLst/>
          </a:prstGeom>
          <a:ln>
            <a:solidFill>
              <a:schemeClr val="accent1"/>
            </a:solidFill>
          </a:ln>
        </p:spPr>
        <p:txBody>
          <a:bodyPr wrap="square">
            <a:spAutoFit/>
          </a:bodyPr>
          <a:lstStyle/>
          <a:p>
            <a:pPr defTabSz="1219444">
              <a:spcAft>
                <a:spcPts val="600"/>
              </a:spcAft>
              <a:buSzPct val="100000"/>
            </a:pPr>
            <a:r>
              <a:rPr lang="en-AU" sz="1400" b="1"/>
              <a:t>Benefits of Order Collaboration:</a:t>
            </a:r>
          </a:p>
          <a:p>
            <a:pPr marL="548773" indent="-285750" defTabSz="1219444">
              <a:spcAft>
                <a:spcPts val="600"/>
              </a:spcAft>
              <a:buFont typeface="Arial" panose="020B0604020202020204" pitchFamily="34" charset="0"/>
              <a:buChar char="•"/>
            </a:pPr>
            <a:r>
              <a:rPr lang="en-AU" sz="1400"/>
              <a:t>A real time insight into the same shared information for both Buyer and Supplier</a:t>
            </a:r>
          </a:p>
          <a:p>
            <a:pPr marL="548773" indent="-285750" defTabSz="1219444">
              <a:spcAft>
                <a:spcPts val="600"/>
              </a:spcAft>
              <a:buFont typeface="Arial" panose="020B0604020202020204" pitchFamily="34" charset="0"/>
              <a:buChar char="•"/>
            </a:pPr>
            <a:r>
              <a:rPr lang="en-AU" sz="1400"/>
              <a:t>Error avoidance by making sure that requested and delivered match up</a:t>
            </a:r>
          </a:p>
          <a:p>
            <a:pPr marL="548773" indent="-285750" defTabSz="1219444">
              <a:spcAft>
                <a:spcPts val="600"/>
              </a:spcAft>
              <a:buFont typeface="Arial" panose="020B0604020202020204" pitchFamily="34" charset="0"/>
              <a:buChar char="•"/>
            </a:pPr>
            <a:r>
              <a:rPr lang="en-AU" sz="1400"/>
              <a:t>Possibility of direct integration between Supplier and Buyer back end systems</a:t>
            </a:r>
          </a:p>
        </p:txBody>
      </p:sp>
    </p:spTree>
    <p:extLst>
      <p:ext uri="{BB962C8B-B14F-4D97-AF65-F5344CB8AC3E}">
        <p14:creationId xmlns:p14="http://schemas.microsoft.com/office/powerpoint/2010/main" val="16820731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6FE87D97-346A-4DED-BBC0-7DD2DCA16B21}"/>
              </a:ext>
            </a:extLst>
          </p:cNvPr>
          <p:cNvSpPr txBox="1">
            <a:spLocks/>
          </p:cNvSpPr>
          <p:nvPr/>
        </p:nvSpPr>
        <p:spPr bwMode="black">
          <a:xfrm>
            <a:off x="490195" y="429195"/>
            <a:ext cx="11198826" cy="626608"/>
          </a:xfrm>
          <a:prstGeom prst="rect">
            <a:avLst/>
          </a:prstGeom>
        </p:spPr>
        <p:txBody>
          <a:bodyPr vert="horz" wrap="square" lIns="0" tIns="0" rIns="0" bIns="0" rtlCol="0" anchor="ctr" anchorCtr="0">
            <a:noAutofit/>
          </a:bodyPr>
          <a:lstStyle>
            <a:lvl1pPr algn="l" defTabSz="1088231" rtl="0" eaLnBrk="1" latinLnBrk="0" hangingPunct="1">
              <a:spcBef>
                <a:spcPct val="0"/>
              </a:spcBef>
              <a:buNone/>
              <a:defRPr sz="4399" b="1" kern="1200" baseline="0">
                <a:solidFill>
                  <a:schemeClr val="tx1"/>
                </a:solidFill>
                <a:latin typeface="+mj-lt"/>
                <a:ea typeface="+mj-ea"/>
                <a:cs typeface="+mj-cs"/>
              </a:defRPr>
            </a:lvl1pPr>
          </a:lstStyle>
          <a:p>
            <a:r>
              <a:rPr lang="en-US" sz="2400" dirty="0"/>
              <a:t>Advanced Shipping Notice</a:t>
            </a:r>
            <a:br>
              <a:rPr lang="en-US" dirty="0"/>
            </a:br>
            <a:r>
              <a:rPr lang="en-US" sz="2000" dirty="0">
                <a:solidFill>
                  <a:schemeClr val="accent1"/>
                </a:solidFill>
              </a:rPr>
              <a:t>Allowed Actions</a:t>
            </a:r>
            <a:endParaRPr lang="en-US" sz="2000" b="0" dirty="0">
              <a:solidFill>
                <a:schemeClr val="accent1"/>
              </a:solidFill>
            </a:endParaRPr>
          </a:p>
        </p:txBody>
      </p:sp>
      <p:sp>
        <p:nvSpPr>
          <p:cNvPr id="7" name="TextBox 6">
            <a:extLst>
              <a:ext uri="{FF2B5EF4-FFF2-40B4-BE49-F238E27FC236}">
                <a16:creationId xmlns:a16="http://schemas.microsoft.com/office/drawing/2014/main" id="{AE205780-9935-4068-B847-F234AEB69EC4}"/>
              </a:ext>
            </a:extLst>
          </p:cNvPr>
          <p:cNvSpPr txBox="1"/>
          <p:nvPr/>
        </p:nvSpPr>
        <p:spPr>
          <a:xfrm>
            <a:off x="537328" y="1474619"/>
            <a:ext cx="7134566" cy="4011781"/>
          </a:xfrm>
          <a:prstGeom prst="rect">
            <a:avLst/>
          </a:prstGeom>
          <a:noFill/>
        </p:spPr>
        <p:txBody>
          <a:bodyPr wrap="square" lIns="0" tIns="0" rIns="0" bIns="0" rtlCol="0">
            <a:spAutoFit/>
          </a:bodyPr>
          <a:lstStyle/>
          <a:p>
            <a:pPr marL="0" lvl="1">
              <a:spcBef>
                <a:spcPts val="600"/>
              </a:spcBef>
              <a:buClr>
                <a:schemeClr val="accent1"/>
              </a:buClr>
            </a:pPr>
            <a:r>
              <a:rPr lang="en-US" sz="1300" dirty="0">
                <a:cs typeface="Arial" pitchFamily="34" charset="0"/>
              </a:rPr>
              <a:t>Ariba Network provides multiple options to maintain ASN.</a:t>
            </a:r>
          </a:p>
          <a:p>
            <a:pPr marL="0" lvl="1">
              <a:spcBef>
                <a:spcPts val="600"/>
              </a:spcBef>
              <a:buClr>
                <a:schemeClr val="accent1"/>
              </a:buClr>
            </a:pPr>
            <a:endParaRPr lang="ru-RU" sz="1300" dirty="0">
              <a:cs typeface="Arial" pitchFamily="34" charset="0"/>
            </a:endParaRPr>
          </a:p>
          <a:p>
            <a:pPr marL="228600" lvl="1" indent="-228600">
              <a:spcBef>
                <a:spcPts val="600"/>
              </a:spcBef>
              <a:buClr>
                <a:schemeClr val="accent1"/>
              </a:buClr>
              <a:buAutoNum type="arabicPeriod"/>
            </a:pPr>
            <a:r>
              <a:rPr lang="en-US" sz="1300" b="1" dirty="0"/>
              <a:t>Individual PO management. </a:t>
            </a:r>
          </a:p>
          <a:p>
            <a:pPr marL="0" lvl="1">
              <a:spcBef>
                <a:spcPts val="600"/>
              </a:spcBef>
              <a:buClr>
                <a:schemeClr val="accent1"/>
              </a:buClr>
              <a:buNone/>
            </a:pPr>
            <a:r>
              <a:rPr lang="en-US" sz="1300" dirty="0">
                <a:cs typeface="Arial" pitchFamily="34" charset="0"/>
              </a:rPr>
              <a:t>With a low volume of POs you may simply go to the PO and click the Create shipping Notice button that will allow you to fill individual shipment Notice per PO.</a:t>
            </a:r>
          </a:p>
          <a:p>
            <a:pPr marL="0" lvl="1">
              <a:spcBef>
                <a:spcPts val="600"/>
              </a:spcBef>
              <a:buClr>
                <a:schemeClr val="accent1"/>
              </a:buClr>
            </a:pPr>
            <a:endParaRPr lang="en-US" sz="1300" dirty="0">
              <a:cs typeface="Arial" pitchFamily="34" charset="0"/>
            </a:endParaRPr>
          </a:p>
          <a:p>
            <a:pPr marL="228600" lvl="2" indent="-228600">
              <a:spcBef>
                <a:spcPts val="600"/>
              </a:spcBef>
              <a:buClr>
                <a:schemeClr val="accent1"/>
              </a:buClr>
              <a:buFont typeface="+mj-lt"/>
              <a:buAutoNum type="arabicPeriod" startAt="2"/>
            </a:pPr>
            <a:r>
              <a:rPr lang="en-US" sz="1300" b="1" dirty="0"/>
              <a:t>Multiple PO’s management.</a:t>
            </a:r>
          </a:p>
          <a:p>
            <a:pPr marL="0" lvl="2">
              <a:spcBef>
                <a:spcPts val="600"/>
              </a:spcBef>
              <a:buClr>
                <a:schemeClr val="accent1"/>
              </a:buClr>
              <a:buNone/>
            </a:pPr>
            <a:r>
              <a:rPr lang="en-US" sz="1300" dirty="0">
                <a:cs typeface="Arial" pitchFamily="34" charset="0"/>
              </a:rPr>
              <a:t>In case of multiple lines of POs to be shipped, you should use the tab </a:t>
            </a:r>
            <a:r>
              <a:rPr lang="en-US" sz="1300" b="1" dirty="0">
                <a:cs typeface="Arial" pitchFamily="34" charset="0"/>
              </a:rPr>
              <a:t>Items to Ship</a:t>
            </a:r>
            <a:r>
              <a:rPr lang="en-US" sz="1300" dirty="0">
                <a:cs typeface="Arial" pitchFamily="34" charset="0"/>
              </a:rPr>
              <a:t> for a one-step action.</a:t>
            </a:r>
          </a:p>
          <a:p>
            <a:pPr marL="0" lvl="2">
              <a:spcBef>
                <a:spcPts val="600"/>
              </a:spcBef>
              <a:buClr>
                <a:schemeClr val="accent1"/>
              </a:buClr>
            </a:pPr>
            <a:endParaRPr lang="en-US" sz="1300" dirty="0">
              <a:cs typeface="Arial" pitchFamily="34" charset="0"/>
            </a:endParaRPr>
          </a:p>
          <a:p>
            <a:pPr marL="228600" lvl="2" indent="-228600">
              <a:spcBef>
                <a:spcPts val="600"/>
              </a:spcBef>
              <a:buClr>
                <a:schemeClr val="accent1"/>
              </a:buClr>
              <a:buFont typeface="+mj-lt"/>
              <a:buAutoNum type="arabicPeriod" startAt="3"/>
            </a:pPr>
            <a:r>
              <a:rPr lang="en-US" sz="1300" b="1" dirty="0"/>
              <a:t>Mass Shipping Notice upload.</a:t>
            </a:r>
          </a:p>
          <a:p>
            <a:pPr marL="0" lvl="2">
              <a:spcBef>
                <a:spcPts val="600"/>
              </a:spcBef>
              <a:buClr>
                <a:schemeClr val="accent1"/>
              </a:buClr>
              <a:buNone/>
            </a:pPr>
            <a:r>
              <a:rPr lang="en-US" sz="1300" dirty="0">
                <a:cs typeface="Arial" pitchFamily="34" charset="0"/>
              </a:rPr>
              <a:t>In case of a high number of PO lines to be shipped, you may choose to notify via mass Notice (file upload).</a:t>
            </a:r>
          </a:p>
          <a:p>
            <a:pPr marL="0" lvl="2">
              <a:spcBef>
                <a:spcPts val="600"/>
              </a:spcBef>
              <a:buClr>
                <a:schemeClr val="accent1"/>
              </a:buClr>
            </a:pPr>
            <a:endParaRPr lang="en-US" sz="1300" dirty="0">
              <a:cs typeface="Arial" pitchFamily="34" charset="0"/>
            </a:endParaRPr>
          </a:p>
          <a:p>
            <a:pPr marL="228600" lvl="2" indent="-228600">
              <a:spcBef>
                <a:spcPts val="600"/>
              </a:spcBef>
              <a:buClr>
                <a:schemeClr val="accent1"/>
              </a:buClr>
              <a:buFont typeface="+mj-lt"/>
              <a:buAutoNum type="arabicPeriod" startAt="3"/>
            </a:pPr>
            <a:endParaRPr lang="en-US" sz="1300" b="1" dirty="0"/>
          </a:p>
          <a:p>
            <a:pPr marL="639150" lvl="3" indent="-285750">
              <a:spcAft>
                <a:spcPts val="600"/>
              </a:spcAft>
              <a:buClr>
                <a:schemeClr val="accent1">
                  <a:lumMod val="60000"/>
                  <a:lumOff val="40000"/>
                </a:schemeClr>
              </a:buClr>
              <a:buFont typeface="Wingdings" panose="05000000000000000000" pitchFamily="2" charset="2"/>
              <a:buChar char="q"/>
            </a:pPr>
            <a:endParaRPr lang="en-US" sz="1300" dirty="0"/>
          </a:p>
        </p:txBody>
      </p:sp>
    </p:spTree>
    <p:extLst>
      <p:ext uri="{BB962C8B-B14F-4D97-AF65-F5344CB8AC3E}">
        <p14:creationId xmlns:p14="http://schemas.microsoft.com/office/powerpoint/2010/main" val="13095754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A6AC96-49A2-9C7D-5785-994813F326B6}"/>
              </a:ext>
            </a:extLst>
          </p:cNvPr>
          <p:cNvPicPr>
            <a:picLocks noChangeAspect="1"/>
          </p:cNvPicPr>
          <p:nvPr/>
        </p:nvPicPr>
        <p:blipFill>
          <a:blip r:embed="rId3"/>
          <a:stretch>
            <a:fillRect/>
          </a:stretch>
        </p:blipFill>
        <p:spPr>
          <a:xfrm>
            <a:off x="5567856" y="387202"/>
            <a:ext cx="3645494" cy="1424743"/>
          </a:xfrm>
          <a:prstGeom prst="rect">
            <a:avLst/>
          </a:prstGeom>
        </p:spPr>
      </p:pic>
      <p:sp>
        <p:nvSpPr>
          <p:cNvPr id="17" name="Title">
            <a:extLst>
              <a:ext uri="{FF2B5EF4-FFF2-40B4-BE49-F238E27FC236}">
                <a16:creationId xmlns:a16="http://schemas.microsoft.com/office/drawing/2014/main" id="{563AF493-7D52-41FF-A856-D82E3AC0A254}"/>
              </a:ext>
            </a:extLst>
          </p:cNvPr>
          <p:cNvSpPr txBox="1">
            <a:spLocks/>
          </p:cNvSpPr>
          <p:nvPr/>
        </p:nvSpPr>
        <p:spPr bwMode="black">
          <a:xfrm>
            <a:off x="505456" y="429194"/>
            <a:ext cx="11183564" cy="677108"/>
          </a:xfrm>
          <a:prstGeom prst="rect">
            <a:avLst/>
          </a:prstGeom>
        </p:spPr>
        <p:txBody>
          <a:bodyPr vert="horz" wrap="square" lIns="0" tIns="0" rIns="0" bIns="0" rtlCol="0" anchor="ctr" anchorCtr="0">
            <a:noAutofit/>
          </a:bodyPr>
          <a:lstStyle>
            <a:lvl1pPr algn="l" defTabSz="1088231" rtl="0" eaLnBrk="1" latinLnBrk="0" hangingPunct="1">
              <a:spcBef>
                <a:spcPct val="0"/>
              </a:spcBef>
              <a:buNone/>
              <a:defRPr sz="4399" b="1" kern="1200" baseline="0">
                <a:solidFill>
                  <a:schemeClr val="tx1"/>
                </a:solidFill>
                <a:latin typeface="+mj-lt"/>
                <a:ea typeface="+mj-ea"/>
                <a:cs typeface="+mj-cs"/>
              </a:defRPr>
            </a:lvl1pPr>
          </a:lstStyle>
          <a:p>
            <a:r>
              <a:rPr lang="en-US" sz="2400"/>
              <a:t>Advanced Shipping Notice</a:t>
            </a:r>
            <a:br>
              <a:rPr lang="en-US"/>
            </a:br>
            <a:r>
              <a:rPr lang="en-US" sz="2000">
                <a:solidFill>
                  <a:schemeClr val="accent1"/>
                </a:solidFill>
              </a:rPr>
              <a:t>Individual PO Management – Create ASN</a:t>
            </a:r>
            <a:endParaRPr lang="en-US" sz="2000" b="0">
              <a:solidFill>
                <a:schemeClr val="accent1"/>
              </a:solidFill>
            </a:endParaRPr>
          </a:p>
        </p:txBody>
      </p:sp>
      <p:sp>
        <p:nvSpPr>
          <p:cNvPr id="29" name="TextBox 28">
            <a:extLst>
              <a:ext uri="{FF2B5EF4-FFF2-40B4-BE49-F238E27FC236}">
                <a16:creationId xmlns:a16="http://schemas.microsoft.com/office/drawing/2014/main" id="{65AD5229-B330-4ABF-84BA-FA0BD8277DC2}"/>
              </a:ext>
            </a:extLst>
          </p:cNvPr>
          <p:cNvSpPr txBox="1"/>
          <p:nvPr/>
        </p:nvSpPr>
        <p:spPr>
          <a:xfrm>
            <a:off x="433633" y="1615020"/>
            <a:ext cx="4791832" cy="4286160"/>
          </a:xfrm>
          <a:prstGeom prst="rect">
            <a:avLst/>
          </a:prstGeom>
          <a:noFill/>
        </p:spPr>
        <p:txBody>
          <a:bodyPr wrap="square" lIns="0" tIns="0" rIns="0" bIns="0" rtlCol="0">
            <a:noAutofit/>
          </a:bodyPr>
          <a:lstStyle/>
          <a:p>
            <a:pPr>
              <a:lnSpc>
                <a:spcPts val="1700"/>
              </a:lnSpc>
              <a:spcAft>
                <a:spcPts val="600"/>
              </a:spcAft>
              <a:buClr>
                <a:srgbClr val="F0AB00"/>
              </a:buClr>
              <a:buSzPct val="120000"/>
            </a:pPr>
            <a:r>
              <a:rPr lang="en-US" sz="1300" dirty="0"/>
              <a:t>There are 3 possible ways to start creating an individual shipping notice (ASN).</a:t>
            </a:r>
          </a:p>
          <a:p>
            <a:pPr>
              <a:lnSpc>
                <a:spcPts val="1700"/>
              </a:lnSpc>
              <a:spcAft>
                <a:spcPts val="600"/>
              </a:spcAft>
              <a:buClr>
                <a:srgbClr val="F0AB00"/>
              </a:buClr>
              <a:buSzPct val="120000"/>
            </a:pPr>
            <a:r>
              <a:rPr lang="en-US" sz="1300" dirty="0"/>
              <a:t>From the </a:t>
            </a:r>
            <a:r>
              <a:rPr lang="en-US" sz="1300" b="1" dirty="0"/>
              <a:t>Workbench</a:t>
            </a:r>
            <a:r>
              <a:rPr lang="en-US" sz="1300" dirty="0"/>
              <a:t>:</a:t>
            </a:r>
          </a:p>
          <a:p>
            <a:pPr marL="342900" indent="-342900">
              <a:lnSpc>
                <a:spcPts val="1700"/>
              </a:lnSpc>
              <a:spcAft>
                <a:spcPts val="600"/>
              </a:spcAft>
              <a:buClr>
                <a:srgbClr val="F0AB00"/>
              </a:buClr>
              <a:buSzPct val="90000"/>
              <a:buFont typeface="+mj-lt"/>
              <a:buAutoNum type="arabicPeriod"/>
            </a:pPr>
            <a:r>
              <a:rPr lang="en-US" sz="1300" dirty="0"/>
              <a:t>Click on </a:t>
            </a:r>
            <a:r>
              <a:rPr lang="en-US" sz="1300" b="1" dirty="0"/>
              <a:t>Items to Ship </a:t>
            </a:r>
            <a:r>
              <a:rPr lang="en-US" sz="1300" dirty="0"/>
              <a:t>tile.</a:t>
            </a:r>
          </a:p>
          <a:p>
            <a:pPr marL="342900" indent="-342900">
              <a:lnSpc>
                <a:spcPts val="1700"/>
              </a:lnSpc>
              <a:spcAft>
                <a:spcPts val="600"/>
              </a:spcAft>
              <a:buClr>
                <a:srgbClr val="F0AB00"/>
              </a:buClr>
              <a:buSzPct val="90000"/>
              <a:buFont typeface="+mj-lt"/>
              <a:buAutoNum type="arabicPeriod"/>
            </a:pPr>
            <a:r>
              <a:rPr lang="en-US" sz="1300" dirty="0"/>
              <a:t>Identify the right items using </a:t>
            </a:r>
            <a:r>
              <a:rPr lang="en-US" sz="1300" b="1" dirty="0"/>
              <a:t>filters</a:t>
            </a:r>
            <a:r>
              <a:rPr lang="en-US" sz="1300" dirty="0"/>
              <a:t>.</a:t>
            </a:r>
          </a:p>
          <a:p>
            <a:pPr marL="342900" indent="-342900">
              <a:lnSpc>
                <a:spcPts val="1700"/>
              </a:lnSpc>
              <a:spcAft>
                <a:spcPts val="600"/>
              </a:spcAft>
              <a:buClr>
                <a:srgbClr val="F0AB00"/>
              </a:buClr>
              <a:buSzPct val="90000"/>
              <a:buFont typeface="+mj-lt"/>
              <a:buAutoNum type="arabicPeriod"/>
            </a:pPr>
            <a:r>
              <a:rPr lang="en-US" sz="1300" dirty="0"/>
              <a:t>Select and click </a:t>
            </a:r>
            <a:r>
              <a:rPr lang="en-US" sz="1300" b="1" dirty="0"/>
              <a:t>Create ship notice</a:t>
            </a:r>
            <a:r>
              <a:rPr lang="en-US" sz="1300" dirty="0"/>
              <a:t>.</a:t>
            </a:r>
          </a:p>
          <a:p>
            <a:pPr>
              <a:lnSpc>
                <a:spcPts val="1700"/>
              </a:lnSpc>
              <a:spcAft>
                <a:spcPts val="600"/>
              </a:spcAft>
              <a:buClr>
                <a:srgbClr val="F0AB00"/>
              </a:buClr>
              <a:buSzPct val="90000"/>
            </a:pPr>
            <a:r>
              <a:rPr lang="en-US" sz="1300" b="1" dirty="0"/>
              <a:t>OR</a:t>
            </a:r>
          </a:p>
          <a:p>
            <a:pPr>
              <a:lnSpc>
                <a:spcPts val="1700"/>
              </a:lnSpc>
              <a:spcAft>
                <a:spcPts val="600"/>
              </a:spcAft>
              <a:buClr>
                <a:srgbClr val="F0AB00"/>
              </a:buClr>
              <a:buSzPct val="120000"/>
            </a:pPr>
            <a:r>
              <a:rPr lang="en-US" sz="1300" dirty="0"/>
              <a:t>From </a:t>
            </a:r>
            <a:r>
              <a:rPr lang="en-US" sz="1300" b="1" dirty="0"/>
              <a:t>Orders/ Orders and Releases </a:t>
            </a:r>
            <a:r>
              <a:rPr lang="en-US" sz="1300" dirty="0"/>
              <a:t>tab: </a:t>
            </a:r>
          </a:p>
          <a:p>
            <a:pPr marL="342900" indent="-342900">
              <a:lnSpc>
                <a:spcPts val="1700"/>
              </a:lnSpc>
              <a:spcAft>
                <a:spcPts val="600"/>
              </a:spcAft>
              <a:buClr>
                <a:srgbClr val="F0AB00"/>
              </a:buClr>
              <a:buSzPct val="100000"/>
              <a:buFont typeface="+mj-lt"/>
              <a:buAutoNum type="arabicPeriod" startAt="4"/>
            </a:pPr>
            <a:r>
              <a:rPr lang="en-US" sz="1300" dirty="0"/>
              <a:t>Identify the right document using </a:t>
            </a:r>
            <a:r>
              <a:rPr lang="en-US" sz="1300" b="1" dirty="0"/>
              <a:t>search filters</a:t>
            </a:r>
            <a:r>
              <a:rPr lang="en-US" sz="1300" dirty="0"/>
              <a:t>.</a:t>
            </a:r>
          </a:p>
          <a:p>
            <a:pPr marL="342900" indent="-342900">
              <a:lnSpc>
                <a:spcPts val="1700"/>
              </a:lnSpc>
              <a:spcAft>
                <a:spcPts val="600"/>
              </a:spcAft>
              <a:buClr>
                <a:srgbClr val="F0AB00"/>
              </a:buClr>
              <a:buSzPct val="100000"/>
              <a:buFont typeface="+mj-lt"/>
              <a:buAutoNum type="arabicPeriod" startAt="4"/>
            </a:pPr>
            <a:r>
              <a:rPr lang="en-US" sz="1300" dirty="0"/>
              <a:t>Click </a:t>
            </a:r>
            <a:r>
              <a:rPr lang="en-US" sz="1300" b="1" dirty="0"/>
              <a:t>Actions/ Ship Notice or Create Ship Notice button. </a:t>
            </a:r>
          </a:p>
          <a:p>
            <a:pPr>
              <a:lnSpc>
                <a:spcPts val="1700"/>
              </a:lnSpc>
              <a:spcAft>
                <a:spcPts val="600"/>
              </a:spcAft>
              <a:buClr>
                <a:srgbClr val="F0AB00"/>
              </a:buClr>
              <a:buSzPct val="100000"/>
            </a:pPr>
            <a:r>
              <a:rPr lang="en-US" sz="1300" b="1" dirty="0"/>
              <a:t>OR</a:t>
            </a:r>
          </a:p>
          <a:p>
            <a:pPr marL="342900" indent="-342900">
              <a:lnSpc>
                <a:spcPts val="1700"/>
              </a:lnSpc>
              <a:spcAft>
                <a:spcPts val="600"/>
              </a:spcAft>
              <a:buClr>
                <a:srgbClr val="F0AB00"/>
              </a:buClr>
              <a:buSzPct val="100000"/>
              <a:buFont typeface="+mj-lt"/>
              <a:buAutoNum type="arabicPeriod" startAt="6"/>
            </a:pPr>
            <a:r>
              <a:rPr lang="en-US" sz="1300" dirty="0"/>
              <a:t>You can also create ASN from the PO screen. Click </a:t>
            </a:r>
            <a:r>
              <a:rPr lang="en-US" sz="1300" b="1" dirty="0"/>
              <a:t>Create Ship Notice.</a:t>
            </a:r>
          </a:p>
          <a:p>
            <a:pPr marL="342900" indent="-342900">
              <a:lnSpc>
                <a:spcPts val="1700"/>
              </a:lnSpc>
              <a:spcAft>
                <a:spcPts val="600"/>
              </a:spcAft>
              <a:buClr>
                <a:srgbClr val="F0AB00"/>
              </a:buClr>
              <a:buSzPct val="100000"/>
              <a:buFont typeface="+mj-lt"/>
              <a:buAutoNum type="arabicPeriod" startAt="6"/>
            </a:pPr>
            <a:endParaRPr lang="en-US" sz="1300" b="1" dirty="0"/>
          </a:p>
          <a:p>
            <a:pPr>
              <a:lnSpc>
                <a:spcPts val="1700"/>
              </a:lnSpc>
              <a:spcAft>
                <a:spcPts val="600"/>
              </a:spcAft>
              <a:buClr>
                <a:srgbClr val="F0AB00"/>
              </a:buClr>
              <a:buSzPct val="120000"/>
            </a:pPr>
            <a:endParaRPr lang="en-US" sz="1300" dirty="0"/>
          </a:p>
          <a:p>
            <a:pPr>
              <a:lnSpc>
                <a:spcPts val="1700"/>
              </a:lnSpc>
              <a:spcAft>
                <a:spcPts val="600"/>
              </a:spcAft>
              <a:buClr>
                <a:srgbClr val="F0AB00"/>
              </a:buClr>
              <a:buSzPct val="120000"/>
            </a:pPr>
            <a:r>
              <a:rPr lang="en-US" sz="1300" dirty="0"/>
              <a:t> </a:t>
            </a:r>
            <a:br>
              <a:rPr lang="en-US" sz="1300" dirty="0"/>
            </a:br>
            <a:endParaRPr lang="en-US" sz="1300" b="1" dirty="0"/>
          </a:p>
        </p:txBody>
      </p:sp>
      <p:sp>
        <p:nvSpPr>
          <p:cNvPr id="33" name="Oval 32">
            <a:extLst>
              <a:ext uri="{FF2B5EF4-FFF2-40B4-BE49-F238E27FC236}">
                <a16:creationId xmlns:a16="http://schemas.microsoft.com/office/drawing/2014/main" id="{714ECBB2-FAF5-45F4-A582-596940418BE4}"/>
              </a:ext>
            </a:extLst>
          </p:cNvPr>
          <p:cNvSpPr/>
          <p:nvPr/>
        </p:nvSpPr>
        <p:spPr bwMode="gray">
          <a:xfrm>
            <a:off x="8434475" y="582891"/>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ru-RU" sz="1200" kern="0" dirty="0">
                <a:solidFill>
                  <a:schemeClr val="bg1"/>
                </a:solidFill>
                <a:ea typeface="Arial Unicode MS" pitchFamily="34" charset="-128"/>
                <a:cs typeface="Arial Unicode MS" pitchFamily="34" charset="-128"/>
              </a:rPr>
              <a:t>4</a:t>
            </a:r>
            <a:endParaRPr lang="en-US" sz="1200" kern="0" dirty="0">
              <a:solidFill>
                <a:schemeClr val="bg1"/>
              </a:solidFill>
              <a:ea typeface="Arial Unicode MS" pitchFamily="34" charset="-128"/>
              <a:cs typeface="Arial Unicode MS" pitchFamily="34" charset="-128"/>
            </a:endParaRPr>
          </a:p>
        </p:txBody>
      </p:sp>
      <p:sp>
        <p:nvSpPr>
          <p:cNvPr id="24" name="Oval 23">
            <a:extLst>
              <a:ext uri="{FF2B5EF4-FFF2-40B4-BE49-F238E27FC236}">
                <a16:creationId xmlns:a16="http://schemas.microsoft.com/office/drawing/2014/main" id="{6C2334AC-889B-4717-9BEE-84061D69B356}"/>
              </a:ext>
            </a:extLst>
          </p:cNvPr>
          <p:cNvSpPr/>
          <p:nvPr/>
        </p:nvSpPr>
        <p:spPr bwMode="gray">
          <a:xfrm>
            <a:off x="7613365" y="593199"/>
            <a:ext cx="262503" cy="215493"/>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1</a:t>
            </a:r>
          </a:p>
        </p:txBody>
      </p:sp>
      <p:pic>
        <p:nvPicPr>
          <p:cNvPr id="8" name="Picture 7">
            <a:extLst>
              <a:ext uri="{FF2B5EF4-FFF2-40B4-BE49-F238E27FC236}">
                <a16:creationId xmlns:a16="http://schemas.microsoft.com/office/drawing/2014/main" id="{E386AEF8-2BC4-D60F-7C9F-6B6F6FB8D240}"/>
              </a:ext>
            </a:extLst>
          </p:cNvPr>
          <p:cNvPicPr>
            <a:picLocks noChangeAspect="1"/>
          </p:cNvPicPr>
          <p:nvPr/>
        </p:nvPicPr>
        <p:blipFill>
          <a:blip r:embed="rId4"/>
          <a:stretch>
            <a:fillRect/>
          </a:stretch>
        </p:blipFill>
        <p:spPr>
          <a:xfrm>
            <a:off x="9301394" y="429194"/>
            <a:ext cx="2813462" cy="1382752"/>
          </a:xfrm>
          <a:prstGeom prst="rect">
            <a:avLst/>
          </a:prstGeom>
        </p:spPr>
      </p:pic>
      <p:sp>
        <p:nvSpPr>
          <p:cNvPr id="9" name="Oval 8">
            <a:extLst>
              <a:ext uri="{FF2B5EF4-FFF2-40B4-BE49-F238E27FC236}">
                <a16:creationId xmlns:a16="http://schemas.microsoft.com/office/drawing/2014/main" id="{4AB0E4AB-CC3B-E2EE-1AEE-4AF8919ECA25}"/>
              </a:ext>
            </a:extLst>
          </p:cNvPr>
          <p:cNvSpPr/>
          <p:nvPr/>
        </p:nvSpPr>
        <p:spPr bwMode="gray">
          <a:xfrm>
            <a:off x="11689294" y="528299"/>
            <a:ext cx="262503" cy="215493"/>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1</a:t>
            </a:r>
          </a:p>
        </p:txBody>
      </p:sp>
      <p:sp>
        <p:nvSpPr>
          <p:cNvPr id="31" name="Oval 30">
            <a:extLst>
              <a:ext uri="{FF2B5EF4-FFF2-40B4-BE49-F238E27FC236}">
                <a16:creationId xmlns:a16="http://schemas.microsoft.com/office/drawing/2014/main" id="{3C84B6A5-1AF2-41A5-9178-EEE3EB65C566}"/>
              </a:ext>
            </a:extLst>
          </p:cNvPr>
          <p:cNvSpPr/>
          <p:nvPr/>
        </p:nvSpPr>
        <p:spPr bwMode="gray">
          <a:xfrm>
            <a:off x="9293238" y="1532474"/>
            <a:ext cx="262503" cy="215493"/>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ru-RU" sz="1200" kern="0" dirty="0">
                <a:solidFill>
                  <a:schemeClr val="bg1"/>
                </a:solidFill>
                <a:ea typeface="Arial Unicode MS" pitchFamily="34" charset="-128"/>
                <a:cs typeface="Arial Unicode MS" pitchFamily="34" charset="-128"/>
              </a:rPr>
              <a:t>2</a:t>
            </a:r>
            <a:endParaRPr lang="en-US" sz="1200" kern="0" dirty="0">
              <a:solidFill>
                <a:schemeClr val="bg1"/>
              </a:solidFill>
              <a:ea typeface="Arial Unicode MS" pitchFamily="34" charset="-128"/>
              <a:cs typeface="Arial Unicode MS" pitchFamily="34" charset="-128"/>
            </a:endParaRPr>
          </a:p>
        </p:txBody>
      </p:sp>
      <p:pic>
        <p:nvPicPr>
          <p:cNvPr id="11" name="Picture 10">
            <a:extLst>
              <a:ext uri="{FF2B5EF4-FFF2-40B4-BE49-F238E27FC236}">
                <a16:creationId xmlns:a16="http://schemas.microsoft.com/office/drawing/2014/main" id="{5441B471-1FBA-872F-D301-85C15353B92E}"/>
              </a:ext>
            </a:extLst>
          </p:cNvPr>
          <p:cNvPicPr>
            <a:picLocks noChangeAspect="1"/>
          </p:cNvPicPr>
          <p:nvPr/>
        </p:nvPicPr>
        <p:blipFill>
          <a:blip r:embed="rId5"/>
          <a:stretch>
            <a:fillRect/>
          </a:stretch>
        </p:blipFill>
        <p:spPr>
          <a:xfrm>
            <a:off x="5567855" y="1953498"/>
            <a:ext cx="6383942" cy="1243394"/>
          </a:xfrm>
          <a:prstGeom prst="rect">
            <a:avLst/>
          </a:prstGeom>
        </p:spPr>
      </p:pic>
      <p:sp>
        <p:nvSpPr>
          <p:cNvPr id="32" name="Oval 31">
            <a:extLst>
              <a:ext uri="{FF2B5EF4-FFF2-40B4-BE49-F238E27FC236}">
                <a16:creationId xmlns:a16="http://schemas.microsoft.com/office/drawing/2014/main" id="{DD71E4E8-A740-4649-87D8-A7B7044F1186}"/>
              </a:ext>
            </a:extLst>
          </p:cNvPr>
          <p:cNvSpPr/>
          <p:nvPr/>
        </p:nvSpPr>
        <p:spPr bwMode="gray">
          <a:xfrm>
            <a:off x="6529424" y="1935007"/>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ru-RU" sz="1200" kern="0" dirty="0">
                <a:solidFill>
                  <a:schemeClr val="bg1"/>
                </a:solidFill>
                <a:ea typeface="Arial Unicode MS" pitchFamily="34" charset="-128"/>
                <a:cs typeface="Arial Unicode MS" pitchFamily="34" charset="-128"/>
              </a:rPr>
              <a:t>3</a:t>
            </a:r>
            <a:endParaRPr lang="en-US" sz="1200" kern="0" dirty="0">
              <a:solidFill>
                <a:schemeClr val="bg1"/>
              </a:solidFill>
              <a:ea typeface="Arial Unicode MS" pitchFamily="34" charset="-128"/>
              <a:cs typeface="Arial Unicode MS" pitchFamily="34" charset="-128"/>
            </a:endParaRPr>
          </a:p>
        </p:txBody>
      </p:sp>
      <p:pic>
        <p:nvPicPr>
          <p:cNvPr id="16" name="Picture 15">
            <a:extLst>
              <a:ext uri="{FF2B5EF4-FFF2-40B4-BE49-F238E27FC236}">
                <a16:creationId xmlns:a16="http://schemas.microsoft.com/office/drawing/2014/main" id="{40FB736A-8624-95AE-382D-7C1CBBD18779}"/>
              </a:ext>
            </a:extLst>
          </p:cNvPr>
          <p:cNvPicPr>
            <a:picLocks noChangeAspect="1"/>
          </p:cNvPicPr>
          <p:nvPr/>
        </p:nvPicPr>
        <p:blipFill>
          <a:blip r:embed="rId6"/>
          <a:stretch>
            <a:fillRect/>
          </a:stretch>
        </p:blipFill>
        <p:spPr>
          <a:xfrm>
            <a:off x="5567855" y="3351535"/>
            <a:ext cx="6350906" cy="1942098"/>
          </a:xfrm>
          <a:prstGeom prst="rect">
            <a:avLst/>
          </a:prstGeom>
        </p:spPr>
      </p:pic>
      <p:sp>
        <p:nvSpPr>
          <p:cNvPr id="34" name="Oval 33">
            <a:extLst>
              <a:ext uri="{FF2B5EF4-FFF2-40B4-BE49-F238E27FC236}">
                <a16:creationId xmlns:a16="http://schemas.microsoft.com/office/drawing/2014/main" id="{5F939FCE-D374-4344-9387-270E77E0088D}"/>
              </a:ext>
            </a:extLst>
          </p:cNvPr>
          <p:cNvSpPr/>
          <p:nvPr/>
        </p:nvSpPr>
        <p:spPr bwMode="gray">
          <a:xfrm>
            <a:off x="6563282" y="4314283"/>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5</a:t>
            </a:r>
          </a:p>
        </p:txBody>
      </p:sp>
      <p:sp>
        <p:nvSpPr>
          <p:cNvPr id="35" name="Oval 34">
            <a:extLst>
              <a:ext uri="{FF2B5EF4-FFF2-40B4-BE49-F238E27FC236}">
                <a16:creationId xmlns:a16="http://schemas.microsoft.com/office/drawing/2014/main" id="{F6196240-B6B4-47D8-A40C-7ECA94C1688A}"/>
              </a:ext>
            </a:extLst>
          </p:cNvPr>
          <p:cNvSpPr/>
          <p:nvPr/>
        </p:nvSpPr>
        <p:spPr bwMode="gray">
          <a:xfrm>
            <a:off x="10556098" y="4691725"/>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5</a:t>
            </a:r>
          </a:p>
        </p:txBody>
      </p:sp>
      <p:pic>
        <p:nvPicPr>
          <p:cNvPr id="23" name="Picture 22">
            <a:extLst>
              <a:ext uri="{FF2B5EF4-FFF2-40B4-BE49-F238E27FC236}">
                <a16:creationId xmlns:a16="http://schemas.microsoft.com/office/drawing/2014/main" id="{73DDE821-A1C1-1EFD-FA6E-214FA123E326}"/>
              </a:ext>
            </a:extLst>
          </p:cNvPr>
          <p:cNvPicPr>
            <a:picLocks noChangeAspect="1"/>
          </p:cNvPicPr>
          <p:nvPr/>
        </p:nvPicPr>
        <p:blipFill>
          <a:blip r:embed="rId7"/>
          <a:stretch>
            <a:fillRect/>
          </a:stretch>
        </p:blipFill>
        <p:spPr>
          <a:xfrm>
            <a:off x="5506793" y="5448276"/>
            <a:ext cx="3750571" cy="1091630"/>
          </a:xfrm>
          <a:prstGeom prst="rect">
            <a:avLst/>
          </a:prstGeom>
        </p:spPr>
      </p:pic>
      <p:sp>
        <p:nvSpPr>
          <p:cNvPr id="36" name="Oval 35">
            <a:extLst>
              <a:ext uri="{FF2B5EF4-FFF2-40B4-BE49-F238E27FC236}">
                <a16:creationId xmlns:a16="http://schemas.microsoft.com/office/drawing/2014/main" id="{2DBC3831-863D-44BD-A393-746FCAAEBAB4}"/>
              </a:ext>
            </a:extLst>
          </p:cNvPr>
          <p:cNvSpPr/>
          <p:nvPr/>
        </p:nvSpPr>
        <p:spPr bwMode="gray">
          <a:xfrm>
            <a:off x="7923557" y="5775016"/>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6</a:t>
            </a:r>
          </a:p>
        </p:txBody>
      </p:sp>
    </p:spTree>
    <p:extLst>
      <p:ext uri="{BB962C8B-B14F-4D97-AF65-F5344CB8AC3E}">
        <p14:creationId xmlns:p14="http://schemas.microsoft.com/office/powerpoint/2010/main" val="4152531042"/>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C03A657C-4C21-3398-9600-8FA6322CA23D}"/>
              </a:ext>
            </a:extLst>
          </p:cNvPr>
          <p:cNvPicPr>
            <a:picLocks noChangeAspect="1"/>
          </p:cNvPicPr>
          <p:nvPr/>
        </p:nvPicPr>
        <p:blipFill>
          <a:blip r:embed="rId3"/>
          <a:stretch>
            <a:fillRect/>
          </a:stretch>
        </p:blipFill>
        <p:spPr>
          <a:xfrm>
            <a:off x="8367654" y="4451377"/>
            <a:ext cx="2333333" cy="1019048"/>
          </a:xfrm>
          <a:prstGeom prst="rect">
            <a:avLst/>
          </a:prstGeom>
        </p:spPr>
      </p:pic>
      <p:pic>
        <p:nvPicPr>
          <p:cNvPr id="9" name="Picture 8">
            <a:extLst>
              <a:ext uri="{FF2B5EF4-FFF2-40B4-BE49-F238E27FC236}">
                <a16:creationId xmlns:a16="http://schemas.microsoft.com/office/drawing/2014/main" id="{A4695EB5-2F2C-32A3-FFFE-AD9F68CCFC2C}"/>
              </a:ext>
            </a:extLst>
          </p:cNvPr>
          <p:cNvPicPr>
            <a:picLocks noChangeAspect="1"/>
          </p:cNvPicPr>
          <p:nvPr/>
        </p:nvPicPr>
        <p:blipFill>
          <a:blip r:embed="rId4"/>
          <a:stretch>
            <a:fillRect/>
          </a:stretch>
        </p:blipFill>
        <p:spPr>
          <a:xfrm>
            <a:off x="5269470" y="4509501"/>
            <a:ext cx="2459554" cy="1418800"/>
          </a:xfrm>
          <a:prstGeom prst="rect">
            <a:avLst/>
          </a:prstGeom>
        </p:spPr>
      </p:pic>
      <p:pic>
        <p:nvPicPr>
          <p:cNvPr id="7" name="Picture 6">
            <a:extLst>
              <a:ext uri="{FF2B5EF4-FFF2-40B4-BE49-F238E27FC236}">
                <a16:creationId xmlns:a16="http://schemas.microsoft.com/office/drawing/2014/main" id="{B96F2052-A0C0-9460-8AB6-7452B4B4A208}"/>
              </a:ext>
            </a:extLst>
          </p:cNvPr>
          <p:cNvPicPr>
            <a:picLocks noChangeAspect="1"/>
          </p:cNvPicPr>
          <p:nvPr/>
        </p:nvPicPr>
        <p:blipFill>
          <a:blip r:embed="rId5"/>
          <a:stretch>
            <a:fillRect/>
          </a:stretch>
        </p:blipFill>
        <p:spPr>
          <a:xfrm>
            <a:off x="5455532" y="732475"/>
            <a:ext cx="6739644" cy="3571275"/>
          </a:xfrm>
          <a:prstGeom prst="rect">
            <a:avLst/>
          </a:prstGeom>
        </p:spPr>
      </p:pic>
      <p:sp>
        <p:nvSpPr>
          <p:cNvPr id="14" name="TextBox 13"/>
          <p:cNvSpPr txBox="1"/>
          <p:nvPr/>
        </p:nvSpPr>
        <p:spPr>
          <a:xfrm>
            <a:off x="272716" y="759094"/>
            <a:ext cx="4831091" cy="6379643"/>
          </a:xfrm>
          <a:prstGeom prst="rect">
            <a:avLst/>
          </a:prstGeom>
          <a:noFill/>
        </p:spPr>
        <p:txBody>
          <a:bodyPr wrap="square" lIns="0" tIns="0" rIns="0" bIns="0" rtlCol="0">
            <a:noAutofit/>
          </a:bodyPr>
          <a:lstStyle/>
          <a:p>
            <a:pPr>
              <a:lnSpc>
                <a:spcPts val="1700"/>
              </a:lnSpc>
              <a:spcBef>
                <a:spcPts val="600"/>
              </a:spcBef>
              <a:buClr>
                <a:srgbClr val="F0AB00"/>
              </a:buClr>
              <a:buSzPct val="120000"/>
            </a:pPr>
            <a:r>
              <a:rPr lang="en-US" sz="1300" dirty="0">
                <a:latin typeface="+mj-lt"/>
              </a:rPr>
              <a:t>Fill out the requested information on the Shipping PO form. </a:t>
            </a:r>
          </a:p>
          <a:p>
            <a:pPr marL="228600" indent="-228600" algn="just">
              <a:lnSpc>
                <a:spcPts val="1700"/>
              </a:lnSpc>
              <a:spcBef>
                <a:spcPts val="600"/>
              </a:spcBef>
              <a:buClr>
                <a:srgbClr val="F0AB00"/>
              </a:buClr>
              <a:buSzPct val="100000"/>
              <a:buFont typeface="+mj-lt"/>
              <a:buAutoNum type="arabicPeriod"/>
            </a:pPr>
            <a:r>
              <a:rPr lang="en-US" sz="1300" dirty="0">
                <a:latin typeface="+mj-lt"/>
              </a:rPr>
              <a:t>Do not edit the “Ship From” address. Event though </a:t>
            </a:r>
            <a:r>
              <a:rPr lang="en-US" sz="1300" dirty="0">
                <a:effectLst/>
                <a:latin typeface="+mj-lt"/>
                <a:ea typeface="Calibri" panose="020F0502020204030204" pitchFamily="34" charset="0"/>
                <a:cs typeface="Times New Roman" panose="02020603050405020304" pitchFamily="18" charset="0"/>
              </a:rPr>
              <a:t> Network allows the vendor to update the </a:t>
            </a:r>
            <a:r>
              <a:rPr lang="en-US" sz="1300" b="1" dirty="0">
                <a:effectLst/>
                <a:latin typeface="+mj-lt"/>
                <a:ea typeface="Calibri" panose="020F0502020204030204" pitchFamily="34" charset="0"/>
                <a:cs typeface="Times New Roman" panose="02020603050405020304" pitchFamily="18" charset="0"/>
              </a:rPr>
              <a:t>Ship From </a:t>
            </a:r>
            <a:r>
              <a:rPr lang="en-US" sz="1300" dirty="0">
                <a:effectLst/>
                <a:latin typeface="+mj-lt"/>
                <a:ea typeface="Calibri" panose="020F0502020204030204" pitchFamily="34" charset="0"/>
                <a:cs typeface="Times New Roman" panose="02020603050405020304" pitchFamily="18" charset="0"/>
              </a:rPr>
              <a:t>address same will not be reflected in the Buyer system.</a:t>
            </a:r>
            <a:endParaRPr lang="en-US" sz="1300" dirty="0">
              <a:latin typeface="+mj-lt"/>
            </a:endParaRPr>
          </a:p>
          <a:p>
            <a:pPr marL="228600" indent="-228600" algn="just">
              <a:lnSpc>
                <a:spcPts val="1700"/>
              </a:lnSpc>
              <a:spcBef>
                <a:spcPts val="600"/>
              </a:spcBef>
              <a:buClr>
                <a:srgbClr val="F0AB00"/>
              </a:buClr>
              <a:buSzPct val="100000"/>
              <a:buFont typeface="+mj-lt"/>
              <a:buAutoNum type="arabicPeriod"/>
            </a:pPr>
            <a:r>
              <a:rPr lang="en-US" sz="1300" dirty="0">
                <a:latin typeface="+mj-lt"/>
              </a:rPr>
              <a:t>Do not modify the “Deliver To” address at the top. </a:t>
            </a:r>
            <a:r>
              <a:rPr lang="en-US" sz="1300" dirty="0">
                <a:effectLst/>
                <a:latin typeface="+mj-lt"/>
                <a:ea typeface="Calibri" panose="020F0502020204030204" pitchFamily="34" charset="0"/>
                <a:cs typeface="Times New Roman" panose="02020603050405020304" pitchFamily="18" charset="0"/>
              </a:rPr>
              <a:t>Network allows the vendor to update the </a:t>
            </a:r>
            <a:r>
              <a:rPr lang="en-US" sz="1300" b="1" dirty="0">
                <a:effectLst/>
                <a:latin typeface="+mj-lt"/>
                <a:ea typeface="Calibri" panose="020F0502020204030204" pitchFamily="34" charset="0"/>
                <a:cs typeface="Times New Roman" panose="02020603050405020304" pitchFamily="18" charset="0"/>
              </a:rPr>
              <a:t>Delivery  </a:t>
            </a:r>
            <a:r>
              <a:rPr lang="en-US" sz="1300" dirty="0">
                <a:effectLst/>
                <a:latin typeface="+mj-lt"/>
                <a:ea typeface="Calibri" panose="020F0502020204030204" pitchFamily="34" charset="0"/>
                <a:cs typeface="Times New Roman" panose="02020603050405020304" pitchFamily="18" charset="0"/>
              </a:rPr>
              <a:t>address same will not be reflected </a:t>
            </a:r>
            <a:r>
              <a:rPr lang="en-US" sz="1300" dirty="0">
                <a:latin typeface="+mj-lt"/>
                <a:ea typeface="Calibri" panose="020F0502020204030204" pitchFamily="34" charset="0"/>
                <a:cs typeface="Times New Roman" panose="02020603050405020304" pitchFamily="18" charset="0"/>
              </a:rPr>
              <a:t>in the </a:t>
            </a:r>
            <a:r>
              <a:rPr lang="en-US" sz="1300" dirty="0">
                <a:effectLst/>
                <a:latin typeface="+mj-lt"/>
                <a:ea typeface="Calibri" panose="020F0502020204030204" pitchFamily="34" charset="0"/>
                <a:cs typeface="Times New Roman" panose="02020603050405020304" pitchFamily="18" charset="0"/>
              </a:rPr>
              <a:t>Buyer system.</a:t>
            </a:r>
          </a:p>
          <a:p>
            <a:pPr marL="228600" indent="-228600" algn="just">
              <a:lnSpc>
                <a:spcPts val="1700"/>
              </a:lnSpc>
              <a:spcBef>
                <a:spcPts val="600"/>
              </a:spcBef>
              <a:buClr>
                <a:srgbClr val="F0AB00"/>
              </a:buClr>
              <a:buSzPct val="100000"/>
              <a:buFont typeface="+mj-lt"/>
              <a:buAutoNum type="arabicPeriod"/>
            </a:pPr>
            <a:r>
              <a:rPr lang="en-US" sz="1300" dirty="0">
                <a:latin typeface="+mj-lt"/>
              </a:rPr>
              <a:t>The Packing Slip ID is a mandatory field. Enter there supplier unique delivery number. Packing Slip ID is used as a "Delivery Note" in ABB, </a:t>
            </a:r>
            <a:r>
              <a:rPr lang="en-US" sz="1300" b="1" dirty="0">
                <a:latin typeface="+mj-lt"/>
              </a:rPr>
              <a:t>Do not make it too long </a:t>
            </a:r>
            <a:r>
              <a:rPr lang="en-US" sz="1300" dirty="0">
                <a:latin typeface="+mj-lt"/>
              </a:rPr>
              <a:t>(max 35 characters).</a:t>
            </a:r>
            <a:r>
              <a:rPr lang="en-US" sz="1800" dirty="0">
                <a:effectLst/>
                <a:latin typeface="Calibri" panose="020F0502020204030204" pitchFamily="34" charset="0"/>
                <a:ea typeface="Times New Roman" panose="02020603050405020304" pitchFamily="18" charset="0"/>
              </a:rPr>
              <a:t> </a:t>
            </a:r>
            <a:endParaRPr lang="en-US" sz="1300" dirty="0">
              <a:latin typeface="+mj-lt"/>
            </a:endParaRPr>
          </a:p>
          <a:p>
            <a:pPr marL="228600" indent="-228600" algn="just">
              <a:lnSpc>
                <a:spcPts val="1700"/>
              </a:lnSpc>
              <a:spcBef>
                <a:spcPts val="600"/>
              </a:spcBef>
              <a:buClr>
                <a:srgbClr val="F0AB00"/>
              </a:buClr>
              <a:buSzPct val="100000"/>
              <a:buFont typeface="+mj-lt"/>
              <a:buAutoNum type="arabicPeriod"/>
            </a:pPr>
            <a:r>
              <a:rPr lang="en-US" sz="1300" dirty="0">
                <a:latin typeface="+mj-lt"/>
              </a:rPr>
              <a:t>Specify the Ship Notice Type.</a:t>
            </a:r>
          </a:p>
          <a:p>
            <a:pPr marL="228600" indent="-228600" algn="just">
              <a:lnSpc>
                <a:spcPts val="1700"/>
              </a:lnSpc>
              <a:spcBef>
                <a:spcPts val="600"/>
              </a:spcBef>
              <a:buClr>
                <a:srgbClr val="F0AB00"/>
              </a:buClr>
              <a:buSzPct val="100000"/>
              <a:buFont typeface="+mj-lt"/>
              <a:buAutoNum type="arabicPeriod"/>
            </a:pPr>
            <a:r>
              <a:rPr lang="en-US" sz="1300" dirty="0">
                <a:latin typeface="+mj-lt"/>
              </a:rPr>
              <a:t>Provide shipping date and delivery date (mandatory).</a:t>
            </a:r>
          </a:p>
          <a:p>
            <a:pPr marL="228600" indent="-228600" algn="just">
              <a:lnSpc>
                <a:spcPts val="1700"/>
              </a:lnSpc>
              <a:spcBef>
                <a:spcPts val="600"/>
              </a:spcBef>
              <a:buClr>
                <a:srgbClr val="F0AB00"/>
              </a:buClr>
              <a:buSzPct val="100000"/>
              <a:buFont typeface="+mj-lt"/>
              <a:buAutoNum type="arabicPeriod"/>
            </a:pPr>
            <a:r>
              <a:rPr lang="en-US" sz="1300" dirty="0">
                <a:latin typeface="+mj-lt"/>
              </a:rPr>
              <a:t>Tracking and Bill of Lading numbers are mandatory</a:t>
            </a:r>
          </a:p>
          <a:p>
            <a:pPr marL="228600" indent="-228600" algn="just">
              <a:lnSpc>
                <a:spcPts val="1700"/>
              </a:lnSpc>
              <a:spcBef>
                <a:spcPts val="600"/>
              </a:spcBef>
              <a:buClr>
                <a:srgbClr val="F0AB00"/>
              </a:buClr>
              <a:buSzPct val="100000"/>
              <a:buFont typeface="+mj-lt"/>
              <a:buAutoNum type="arabicPeriod"/>
            </a:pPr>
            <a:r>
              <a:rPr lang="en-US" sz="1300" dirty="0">
                <a:latin typeface="+mj-lt"/>
              </a:rPr>
              <a:t>For </a:t>
            </a:r>
            <a:r>
              <a:rPr lang="en-US" sz="1300" u="sng" dirty="0">
                <a:latin typeface="+mj-lt"/>
              </a:rPr>
              <a:t>international deliveries</a:t>
            </a:r>
            <a:r>
              <a:rPr lang="en-US" sz="1300" dirty="0">
                <a:latin typeface="+mj-lt"/>
              </a:rPr>
              <a:t>, please provide Gross Volume and Gross Weight in the Dimensions Section. </a:t>
            </a:r>
          </a:p>
          <a:p>
            <a:pPr marL="228600" indent="-228600" algn="just">
              <a:lnSpc>
                <a:spcPts val="1700"/>
              </a:lnSpc>
              <a:spcBef>
                <a:spcPts val="600"/>
              </a:spcBef>
              <a:buClr>
                <a:srgbClr val="F0AB00"/>
              </a:buClr>
              <a:buSzPct val="100000"/>
              <a:buFont typeface="+mj-lt"/>
              <a:buAutoNum type="arabicPeriod"/>
            </a:pPr>
            <a:r>
              <a:rPr lang="en-US" sz="1300" dirty="0">
                <a:latin typeface="+mj-lt"/>
              </a:rPr>
              <a:t>Dimensions &amp; Packaging details are to be provided only when ABB has requested.</a:t>
            </a:r>
          </a:p>
          <a:p>
            <a:pPr marL="228600" indent="-228600" algn="just">
              <a:lnSpc>
                <a:spcPts val="1700"/>
              </a:lnSpc>
              <a:spcBef>
                <a:spcPts val="600"/>
              </a:spcBef>
              <a:buClr>
                <a:srgbClr val="F0AB00"/>
              </a:buClr>
              <a:buSzPct val="100000"/>
              <a:buFont typeface="+mj-lt"/>
              <a:buAutoNum type="arabicPeriod"/>
            </a:pPr>
            <a:r>
              <a:rPr lang="en-US" sz="1300" dirty="0">
                <a:solidFill>
                  <a:srgbClr val="00B050"/>
                </a:solidFill>
                <a:latin typeface="+mj-lt"/>
              </a:rPr>
              <a:t>No. of packages details needs to provided only when ABB has requested.</a:t>
            </a:r>
          </a:p>
          <a:p>
            <a:pPr marL="228600" indent="-228600" algn="just">
              <a:lnSpc>
                <a:spcPts val="1700"/>
              </a:lnSpc>
              <a:spcBef>
                <a:spcPts val="600"/>
              </a:spcBef>
              <a:buClr>
                <a:srgbClr val="F0AB00"/>
              </a:buClr>
              <a:buSzPct val="100000"/>
              <a:buFont typeface="+mj-lt"/>
              <a:buAutoNum type="arabicPeriod"/>
            </a:pPr>
            <a:r>
              <a:rPr lang="en-US" sz="1300" dirty="0">
                <a:latin typeface="+mj-lt"/>
              </a:rPr>
              <a:t>Add details and add packaging and other details (if any).</a:t>
            </a:r>
          </a:p>
          <a:p>
            <a:pPr>
              <a:lnSpc>
                <a:spcPts val="1700"/>
              </a:lnSpc>
              <a:spcBef>
                <a:spcPts val="600"/>
              </a:spcBef>
              <a:buClr>
                <a:srgbClr val="F0AB00"/>
              </a:buClr>
              <a:buSzPct val="100000"/>
            </a:pPr>
            <a:r>
              <a:rPr lang="en-US" sz="1300" b="1" dirty="0">
                <a:latin typeface="+mj-lt"/>
              </a:rPr>
              <a:t>Note: </a:t>
            </a:r>
            <a:r>
              <a:rPr lang="en-US" sz="1300" dirty="0">
                <a:latin typeface="+mj-lt"/>
              </a:rPr>
              <a:t>Volume and Weight is also required on line level. To access dimensions on line level, click ‘Add details’ and then expand the ‘Packaging’ section.</a:t>
            </a:r>
            <a:endParaRPr lang="en-US" sz="1300" b="1" dirty="0">
              <a:latin typeface="+mj-lt"/>
            </a:endParaRPr>
          </a:p>
          <a:p>
            <a:pPr algn="just">
              <a:lnSpc>
                <a:spcPts val="1700"/>
              </a:lnSpc>
              <a:spcBef>
                <a:spcPts val="600"/>
              </a:spcBef>
              <a:buClr>
                <a:srgbClr val="F0AB00"/>
              </a:buClr>
              <a:buSzPct val="120000"/>
            </a:pPr>
            <a:endParaRPr lang="en-US" sz="900" dirty="0">
              <a:latin typeface="+mj-lt"/>
            </a:endParaRPr>
          </a:p>
          <a:p>
            <a:pPr marL="342900" indent="-342900" algn="just">
              <a:lnSpc>
                <a:spcPts val="1700"/>
              </a:lnSpc>
              <a:spcBef>
                <a:spcPts val="600"/>
              </a:spcBef>
              <a:buClr>
                <a:srgbClr val="F0AB00"/>
              </a:buClr>
              <a:buSzPct val="120000"/>
              <a:buAutoNum type="arabicPeriod"/>
            </a:pPr>
            <a:endParaRPr lang="en-US" sz="900" dirty="0">
              <a:latin typeface="+mj-lt"/>
            </a:endParaRPr>
          </a:p>
          <a:p>
            <a:pPr marL="342900" indent="-342900" algn="just">
              <a:lnSpc>
                <a:spcPts val="1700"/>
              </a:lnSpc>
              <a:spcBef>
                <a:spcPts val="600"/>
              </a:spcBef>
              <a:buClr>
                <a:srgbClr val="F0AB00"/>
              </a:buClr>
              <a:buSzPct val="120000"/>
              <a:buAutoNum type="arabicPeriod"/>
            </a:pPr>
            <a:endParaRPr lang="en-US" sz="900" dirty="0">
              <a:latin typeface="+mj-lt"/>
            </a:endParaRPr>
          </a:p>
        </p:txBody>
      </p:sp>
      <p:sp>
        <p:nvSpPr>
          <p:cNvPr id="20" name="Title">
            <a:extLst>
              <a:ext uri="{FF2B5EF4-FFF2-40B4-BE49-F238E27FC236}">
                <a16:creationId xmlns:a16="http://schemas.microsoft.com/office/drawing/2014/main" id="{2B38694A-07FC-47FA-A0B8-494F63D751FC}"/>
              </a:ext>
            </a:extLst>
          </p:cNvPr>
          <p:cNvSpPr txBox="1">
            <a:spLocks/>
          </p:cNvSpPr>
          <p:nvPr/>
        </p:nvSpPr>
        <p:spPr bwMode="black">
          <a:xfrm>
            <a:off x="505456" y="33404"/>
            <a:ext cx="11183564" cy="677108"/>
          </a:xfrm>
          <a:prstGeom prst="rect">
            <a:avLst/>
          </a:prstGeom>
        </p:spPr>
        <p:txBody>
          <a:bodyPr vert="horz" wrap="square" lIns="0" tIns="0" rIns="0" bIns="0" rtlCol="0" anchor="ctr" anchorCtr="0">
            <a:noAutofit/>
          </a:bodyPr>
          <a:lstStyle>
            <a:lvl1pPr algn="l" defTabSz="1088231" rtl="0" eaLnBrk="1" latinLnBrk="0" hangingPunct="1">
              <a:spcBef>
                <a:spcPct val="0"/>
              </a:spcBef>
              <a:buNone/>
              <a:defRPr sz="4399" b="1" kern="1200" baseline="0">
                <a:solidFill>
                  <a:schemeClr val="tx1"/>
                </a:solidFill>
                <a:latin typeface="+mj-lt"/>
                <a:ea typeface="+mj-ea"/>
                <a:cs typeface="+mj-cs"/>
              </a:defRPr>
            </a:lvl1pPr>
          </a:lstStyle>
          <a:p>
            <a:r>
              <a:rPr lang="en-US" sz="2400"/>
              <a:t>Advanced Shipping Notice</a:t>
            </a:r>
            <a:br>
              <a:rPr lang="en-US"/>
            </a:br>
            <a:r>
              <a:rPr lang="en-US" sz="2000">
                <a:solidFill>
                  <a:schemeClr val="accent1"/>
                </a:solidFill>
              </a:rPr>
              <a:t>Individual PO Management – Create ASN – Header Level</a:t>
            </a:r>
            <a:endParaRPr lang="en-US" sz="2000" b="0">
              <a:solidFill>
                <a:schemeClr val="accent1"/>
              </a:solidFill>
            </a:endParaRPr>
          </a:p>
        </p:txBody>
      </p:sp>
      <p:sp>
        <p:nvSpPr>
          <p:cNvPr id="11" name="Oval 10">
            <a:extLst>
              <a:ext uri="{FF2B5EF4-FFF2-40B4-BE49-F238E27FC236}">
                <a16:creationId xmlns:a16="http://schemas.microsoft.com/office/drawing/2014/main" id="{0029C489-54A8-4FE3-84CF-85FEE3F644D5}"/>
              </a:ext>
            </a:extLst>
          </p:cNvPr>
          <p:cNvSpPr/>
          <p:nvPr/>
        </p:nvSpPr>
        <p:spPr bwMode="gray">
          <a:xfrm>
            <a:off x="5283391" y="792562"/>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1</a:t>
            </a:r>
          </a:p>
        </p:txBody>
      </p:sp>
      <p:sp>
        <p:nvSpPr>
          <p:cNvPr id="12" name="Oval 11">
            <a:extLst>
              <a:ext uri="{FF2B5EF4-FFF2-40B4-BE49-F238E27FC236}">
                <a16:creationId xmlns:a16="http://schemas.microsoft.com/office/drawing/2014/main" id="{9ED074C6-46F5-48DD-9ED3-4FDECB5C5643}"/>
              </a:ext>
            </a:extLst>
          </p:cNvPr>
          <p:cNvSpPr/>
          <p:nvPr/>
        </p:nvSpPr>
        <p:spPr bwMode="gray">
          <a:xfrm>
            <a:off x="8640368" y="792561"/>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ru-RU" sz="1200" kern="0" dirty="0">
                <a:solidFill>
                  <a:schemeClr val="bg1"/>
                </a:solidFill>
                <a:ea typeface="Arial Unicode MS" pitchFamily="34" charset="-128"/>
                <a:cs typeface="Arial Unicode MS" pitchFamily="34" charset="-128"/>
              </a:rPr>
              <a:t>2</a:t>
            </a:r>
            <a:endParaRPr lang="en-US" sz="1200" kern="0" dirty="0">
              <a:solidFill>
                <a:schemeClr val="bg1"/>
              </a:solidFill>
              <a:ea typeface="Arial Unicode MS" pitchFamily="34" charset="-128"/>
              <a:cs typeface="Arial Unicode MS" pitchFamily="34" charset="-128"/>
            </a:endParaRPr>
          </a:p>
        </p:txBody>
      </p:sp>
      <p:sp>
        <p:nvSpPr>
          <p:cNvPr id="13" name="Oval 12">
            <a:extLst>
              <a:ext uri="{FF2B5EF4-FFF2-40B4-BE49-F238E27FC236}">
                <a16:creationId xmlns:a16="http://schemas.microsoft.com/office/drawing/2014/main" id="{B7B5FAE4-2542-4044-9648-9922068DE3D7}"/>
              </a:ext>
            </a:extLst>
          </p:cNvPr>
          <p:cNvSpPr/>
          <p:nvPr/>
        </p:nvSpPr>
        <p:spPr bwMode="gray">
          <a:xfrm>
            <a:off x="5321870" y="2326462"/>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ru-RU" sz="1200" kern="0" dirty="0">
                <a:solidFill>
                  <a:schemeClr val="bg1"/>
                </a:solidFill>
                <a:ea typeface="Arial Unicode MS" pitchFamily="34" charset="-128"/>
                <a:cs typeface="Arial Unicode MS" pitchFamily="34" charset="-128"/>
              </a:rPr>
              <a:t>3</a:t>
            </a:r>
            <a:endParaRPr lang="en-US" sz="1200" kern="0" dirty="0">
              <a:solidFill>
                <a:schemeClr val="bg1"/>
              </a:solidFill>
              <a:ea typeface="Arial Unicode MS" pitchFamily="34" charset="-128"/>
              <a:cs typeface="Arial Unicode MS" pitchFamily="34" charset="-128"/>
            </a:endParaRPr>
          </a:p>
        </p:txBody>
      </p:sp>
      <p:sp>
        <p:nvSpPr>
          <p:cNvPr id="16" name="Oval 15">
            <a:extLst>
              <a:ext uri="{FF2B5EF4-FFF2-40B4-BE49-F238E27FC236}">
                <a16:creationId xmlns:a16="http://schemas.microsoft.com/office/drawing/2014/main" id="{119599C8-28E4-45D9-8C98-1752F9153756}"/>
              </a:ext>
            </a:extLst>
          </p:cNvPr>
          <p:cNvSpPr/>
          <p:nvPr/>
        </p:nvSpPr>
        <p:spPr bwMode="gray">
          <a:xfrm>
            <a:off x="5321870" y="2559347"/>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ru-RU" sz="1200" kern="0" dirty="0">
                <a:solidFill>
                  <a:schemeClr val="bg1"/>
                </a:solidFill>
                <a:ea typeface="Arial Unicode MS" pitchFamily="34" charset="-128"/>
                <a:cs typeface="Arial Unicode MS" pitchFamily="34" charset="-128"/>
              </a:rPr>
              <a:t>4</a:t>
            </a:r>
            <a:endParaRPr lang="en-US" sz="1200" kern="0" dirty="0">
              <a:solidFill>
                <a:schemeClr val="bg1"/>
              </a:solidFill>
              <a:ea typeface="Arial Unicode MS" pitchFamily="34" charset="-128"/>
              <a:cs typeface="Arial Unicode MS" pitchFamily="34" charset="-128"/>
            </a:endParaRPr>
          </a:p>
        </p:txBody>
      </p:sp>
      <p:sp>
        <p:nvSpPr>
          <p:cNvPr id="17" name="Oval 16">
            <a:extLst>
              <a:ext uri="{FF2B5EF4-FFF2-40B4-BE49-F238E27FC236}">
                <a16:creationId xmlns:a16="http://schemas.microsoft.com/office/drawing/2014/main" id="{E337DC9F-D147-4620-B773-3C78D564FD46}"/>
              </a:ext>
            </a:extLst>
          </p:cNvPr>
          <p:cNvSpPr/>
          <p:nvPr/>
        </p:nvSpPr>
        <p:spPr bwMode="gray">
          <a:xfrm>
            <a:off x="5321104" y="2830776"/>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ru-RU" sz="1200" kern="0" dirty="0">
                <a:solidFill>
                  <a:schemeClr val="bg1"/>
                </a:solidFill>
                <a:ea typeface="Arial Unicode MS" pitchFamily="34" charset="-128"/>
                <a:cs typeface="Arial Unicode MS" pitchFamily="34" charset="-128"/>
              </a:rPr>
              <a:t>5</a:t>
            </a:r>
            <a:endParaRPr lang="en-US" sz="1200" kern="0" dirty="0">
              <a:solidFill>
                <a:schemeClr val="bg1"/>
              </a:solidFill>
              <a:ea typeface="Arial Unicode MS" pitchFamily="34" charset="-128"/>
              <a:cs typeface="Arial Unicode MS" pitchFamily="34" charset="-128"/>
            </a:endParaRPr>
          </a:p>
        </p:txBody>
      </p:sp>
      <p:sp>
        <p:nvSpPr>
          <p:cNvPr id="18" name="Oval 17">
            <a:extLst>
              <a:ext uri="{FF2B5EF4-FFF2-40B4-BE49-F238E27FC236}">
                <a16:creationId xmlns:a16="http://schemas.microsoft.com/office/drawing/2014/main" id="{29BE15E6-18B6-40D0-8F8C-FA9C4A28BD1E}"/>
              </a:ext>
            </a:extLst>
          </p:cNvPr>
          <p:cNvSpPr/>
          <p:nvPr/>
        </p:nvSpPr>
        <p:spPr bwMode="gray">
          <a:xfrm>
            <a:off x="5319572" y="3106753"/>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ru-RU" sz="1200" kern="0" dirty="0">
                <a:solidFill>
                  <a:schemeClr val="bg1"/>
                </a:solidFill>
                <a:ea typeface="Arial Unicode MS" pitchFamily="34" charset="-128"/>
                <a:cs typeface="Arial Unicode MS" pitchFamily="34" charset="-128"/>
              </a:rPr>
              <a:t>6</a:t>
            </a:r>
            <a:endParaRPr lang="en-US" sz="1200" kern="0" dirty="0">
              <a:solidFill>
                <a:schemeClr val="bg1"/>
              </a:solidFill>
              <a:ea typeface="Arial Unicode MS" pitchFamily="34" charset="-128"/>
              <a:cs typeface="Arial Unicode MS" pitchFamily="34" charset="-128"/>
            </a:endParaRPr>
          </a:p>
        </p:txBody>
      </p:sp>
      <p:sp>
        <p:nvSpPr>
          <p:cNvPr id="15" name="Oval 14">
            <a:extLst>
              <a:ext uri="{FF2B5EF4-FFF2-40B4-BE49-F238E27FC236}">
                <a16:creationId xmlns:a16="http://schemas.microsoft.com/office/drawing/2014/main" id="{4241005F-869C-4A53-9481-4AEDB5608FFE}"/>
              </a:ext>
            </a:extLst>
          </p:cNvPr>
          <p:cNvSpPr/>
          <p:nvPr/>
        </p:nvSpPr>
        <p:spPr bwMode="gray">
          <a:xfrm>
            <a:off x="8722958" y="2414861"/>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a:solidFill>
                  <a:schemeClr val="bg1"/>
                </a:solidFill>
                <a:ea typeface="Arial Unicode MS" pitchFamily="34" charset="-128"/>
                <a:cs typeface="Arial Unicode MS" pitchFamily="34" charset="-128"/>
              </a:rPr>
              <a:t>7</a:t>
            </a:r>
          </a:p>
        </p:txBody>
      </p:sp>
      <p:sp>
        <p:nvSpPr>
          <p:cNvPr id="19" name="Rectangle 18">
            <a:extLst>
              <a:ext uri="{FF2B5EF4-FFF2-40B4-BE49-F238E27FC236}">
                <a16:creationId xmlns:a16="http://schemas.microsoft.com/office/drawing/2014/main" id="{F5CCF871-91FA-41DC-91B6-65EA1519A5CB}"/>
              </a:ext>
            </a:extLst>
          </p:cNvPr>
          <p:cNvSpPr/>
          <p:nvPr/>
        </p:nvSpPr>
        <p:spPr bwMode="gray">
          <a:xfrm>
            <a:off x="5678905" y="4657908"/>
            <a:ext cx="1930253" cy="507038"/>
          </a:xfrm>
          <a:prstGeom prst="rect">
            <a:avLst/>
          </a:prstGeom>
          <a:noFill/>
          <a:ln w="25400" algn="ctr">
            <a:solidFill>
              <a:schemeClr val="accent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en-US" sz="1800" kern="0" err="1">
              <a:ea typeface="Arial Unicode MS" pitchFamily="34" charset="-128"/>
              <a:cs typeface="Arial Unicode MS" pitchFamily="34" charset="-128"/>
            </a:endParaRPr>
          </a:p>
        </p:txBody>
      </p:sp>
      <p:sp>
        <p:nvSpPr>
          <p:cNvPr id="21" name="Oval 20">
            <a:extLst>
              <a:ext uri="{FF2B5EF4-FFF2-40B4-BE49-F238E27FC236}">
                <a16:creationId xmlns:a16="http://schemas.microsoft.com/office/drawing/2014/main" id="{4AEF46BD-AB50-4914-8AB6-12123336AD70}"/>
              </a:ext>
            </a:extLst>
          </p:cNvPr>
          <p:cNvSpPr/>
          <p:nvPr/>
        </p:nvSpPr>
        <p:spPr bwMode="gray">
          <a:xfrm>
            <a:off x="5335799" y="4317938"/>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8</a:t>
            </a:r>
          </a:p>
        </p:txBody>
      </p:sp>
      <p:sp>
        <p:nvSpPr>
          <p:cNvPr id="22" name="Oval 21">
            <a:extLst>
              <a:ext uri="{FF2B5EF4-FFF2-40B4-BE49-F238E27FC236}">
                <a16:creationId xmlns:a16="http://schemas.microsoft.com/office/drawing/2014/main" id="{82D4106A-EBD8-4266-99BE-0523B920AA62}"/>
              </a:ext>
            </a:extLst>
          </p:cNvPr>
          <p:cNvSpPr/>
          <p:nvPr/>
        </p:nvSpPr>
        <p:spPr bwMode="gray">
          <a:xfrm>
            <a:off x="9905623" y="4537013"/>
            <a:ext cx="515123" cy="265231"/>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10</a:t>
            </a:r>
          </a:p>
        </p:txBody>
      </p:sp>
      <p:sp>
        <p:nvSpPr>
          <p:cNvPr id="25" name="Rectangle 24">
            <a:extLst>
              <a:ext uri="{FF2B5EF4-FFF2-40B4-BE49-F238E27FC236}">
                <a16:creationId xmlns:a16="http://schemas.microsoft.com/office/drawing/2014/main" id="{4E3B9415-0EA0-4669-943C-58A7DF03C93B}"/>
              </a:ext>
            </a:extLst>
          </p:cNvPr>
          <p:cNvSpPr/>
          <p:nvPr/>
        </p:nvSpPr>
        <p:spPr bwMode="gray">
          <a:xfrm>
            <a:off x="9680163" y="4822031"/>
            <a:ext cx="787670" cy="648393"/>
          </a:xfrm>
          <a:prstGeom prst="rect">
            <a:avLst/>
          </a:prstGeom>
          <a:noFill/>
          <a:ln w="25400" algn="ctr">
            <a:solidFill>
              <a:schemeClr val="accent1"/>
            </a:solidFill>
            <a:miter lim="800000"/>
            <a:headEnd/>
            <a:tailEnd/>
          </a:ln>
        </p:spPr>
        <p:txBody>
          <a:bodyPr lIns="90000" tIns="72000" rIns="90000" bIns="72000" rtlCol="0" anchor="ctr"/>
          <a:lstStyle/>
          <a:p>
            <a:pPr marR="0" algn="ctr" defTabSz="914400" rtl="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err="1">
              <a:ln>
                <a:noFill/>
              </a:ln>
              <a:effectLst/>
              <a:uLnTx/>
              <a:uFillTx/>
              <a:ea typeface="Arial Unicode MS" pitchFamily="34" charset="-128"/>
              <a:cs typeface="Arial Unicode MS" pitchFamily="34" charset="-128"/>
            </a:endParaRPr>
          </a:p>
        </p:txBody>
      </p:sp>
      <p:sp>
        <p:nvSpPr>
          <p:cNvPr id="27" name="Oval 26">
            <a:extLst>
              <a:ext uri="{FF2B5EF4-FFF2-40B4-BE49-F238E27FC236}">
                <a16:creationId xmlns:a16="http://schemas.microsoft.com/office/drawing/2014/main" id="{9753284A-27A6-ACB3-7DB4-12B464667F42}"/>
              </a:ext>
            </a:extLst>
          </p:cNvPr>
          <p:cNvSpPr/>
          <p:nvPr/>
        </p:nvSpPr>
        <p:spPr bwMode="gray">
          <a:xfrm>
            <a:off x="5319571" y="3638038"/>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9</a:t>
            </a:r>
          </a:p>
        </p:txBody>
      </p:sp>
    </p:spTree>
    <p:extLst>
      <p:ext uri="{BB962C8B-B14F-4D97-AF65-F5344CB8AC3E}">
        <p14:creationId xmlns:p14="http://schemas.microsoft.com/office/powerpoint/2010/main" val="33352004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C316FFC-9F6C-78E0-0603-3482920C6110}"/>
              </a:ext>
            </a:extLst>
          </p:cNvPr>
          <p:cNvPicPr>
            <a:picLocks noChangeAspect="1"/>
          </p:cNvPicPr>
          <p:nvPr/>
        </p:nvPicPr>
        <p:blipFill>
          <a:blip r:embed="rId3"/>
          <a:stretch>
            <a:fillRect/>
          </a:stretch>
        </p:blipFill>
        <p:spPr>
          <a:xfrm>
            <a:off x="4655585" y="1705967"/>
            <a:ext cx="7457702" cy="3535838"/>
          </a:xfrm>
          <a:prstGeom prst="rect">
            <a:avLst/>
          </a:prstGeom>
        </p:spPr>
      </p:pic>
      <p:sp>
        <p:nvSpPr>
          <p:cNvPr id="14" name="TextBox 13"/>
          <p:cNvSpPr txBox="1"/>
          <p:nvPr/>
        </p:nvSpPr>
        <p:spPr>
          <a:xfrm>
            <a:off x="505456" y="1439853"/>
            <a:ext cx="4097722" cy="5272031"/>
          </a:xfrm>
          <a:prstGeom prst="rect">
            <a:avLst/>
          </a:prstGeom>
          <a:noFill/>
        </p:spPr>
        <p:txBody>
          <a:bodyPr wrap="square" lIns="0" tIns="0" rIns="0" bIns="0" rtlCol="0">
            <a:noAutofit/>
          </a:bodyPr>
          <a:lstStyle/>
          <a:p>
            <a:pPr>
              <a:lnSpc>
                <a:spcPts val="1700"/>
              </a:lnSpc>
              <a:spcBef>
                <a:spcPts val="600"/>
              </a:spcBef>
              <a:buClr>
                <a:srgbClr val="F0AB00"/>
              </a:buClr>
              <a:buSzPct val="120000"/>
            </a:pPr>
            <a:r>
              <a:rPr lang="en-US" sz="1300" dirty="0"/>
              <a:t>Fill out the requested information on the Shipping PO form. </a:t>
            </a:r>
          </a:p>
          <a:p>
            <a:pPr marL="342900" indent="-342900">
              <a:lnSpc>
                <a:spcPts val="1700"/>
              </a:lnSpc>
              <a:spcBef>
                <a:spcPts val="600"/>
              </a:spcBef>
              <a:buClr>
                <a:srgbClr val="F0AB00"/>
              </a:buClr>
              <a:buSzPct val="100000"/>
              <a:buFont typeface="+mj-lt"/>
              <a:buAutoNum type="arabicPeriod" startAt="10"/>
            </a:pPr>
            <a:r>
              <a:rPr lang="en-US" sz="1300" dirty="0">
                <a:latin typeface="+mj-lt"/>
              </a:rPr>
              <a:t>Use Choose File and Add Attachment buttons to </a:t>
            </a:r>
            <a:r>
              <a:rPr lang="en-US" sz="1300" b="1" dirty="0">
                <a:latin typeface="+mj-lt"/>
              </a:rPr>
              <a:t>attach additional documents </a:t>
            </a:r>
            <a:r>
              <a:rPr lang="en-US" sz="1300" dirty="0">
                <a:latin typeface="+mj-lt"/>
              </a:rPr>
              <a:t>if needed, for example delivery slips, dimension protocols, inspection certificate 3.1, customs invoice etc.</a:t>
            </a:r>
          </a:p>
          <a:p>
            <a:pPr marL="342900" indent="-342900">
              <a:lnSpc>
                <a:spcPts val="1700"/>
              </a:lnSpc>
              <a:spcBef>
                <a:spcPts val="600"/>
              </a:spcBef>
              <a:buClr>
                <a:srgbClr val="F0AB00"/>
              </a:buClr>
              <a:buSzPct val="100000"/>
              <a:buFont typeface="+mj-lt"/>
              <a:buAutoNum type="arabicPeriod" startAt="10"/>
            </a:pPr>
            <a:r>
              <a:rPr lang="en-US" sz="1300" dirty="0"/>
              <a:t>Optional delivery and transport information.</a:t>
            </a:r>
            <a:endParaRPr lang="en-US" sz="1300" dirty="0">
              <a:latin typeface="+mj-lt"/>
            </a:endParaRPr>
          </a:p>
          <a:p>
            <a:pPr marL="228600" indent="-228600">
              <a:lnSpc>
                <a:spcPts val="1700"/>
              </a:lnSpc>
              <a:spcBef>
                <a:spcPts val="600"/>
              </a:spcBef>
              <a:buClr>
                <a:srgbClr val="F0AB00"/>
              </a:buClr>
              <a:buSzPct val="100000"/>
              <a:buFont typeface="+mj-lt"/>
              <a:buAutoNum type="arabicPeriod" startAt="10"/>
            </a:pPr>
            <a:r>
              <a:rPr lang="en-US" sz="1300" dirty="0">
                <a:latin typeface="+mj-lt"/>
              </a:rPr>
              <a:t>In section “additional fields”, provide comments if needed.</a:t>
            </a:r>
          </a:p>
          <a:p>
            <a:pPr>
              <a:lnSpc>
                <a:spcPts val="1700"/>
              </a:lnSpc>
              <a:spcBef>
                <a:spcPts val="600"/>
              </a:spcBef>
              <a:buClr>
                <a:srgbClr val="F0AB00"/>
              </a:buClr>
              <a:buSzPct val="100000"/>
            </a:pPr>
            <a:endParaRPr lang="en-US" sz="1300" dirty="0">
              <a:latin typeface="+mj-lt"/>
            </a:endParaRPr>
          </a:p>
          <a:p>
            <a:pPr>
              <a:lnSpc>
                <a:spcPts val="1700"/>
              </a:lnSpc>
              <a:spcBef>
                <a:spcPts val="600"/>
              </a:spcBef>
              <a:buClr>
                <a:srgbClr val="F0AB00"/>
              </a:buClr>
              <a:buSzPct val="100000"/>
            </a:pPr>
            <a:r>
              <a:rPr lang="en-US" sz="1300" b="1" kern="0" dirty="0">
                <a:solidFill>
                  <a:schemeClr val="accent1"/>
                </a:solidFill>
                <a:ea typeface="Arial Unicode MS" pitchFamily="34" charset="-128"/>
                <a:cs typeface="Arial Unicode MS" pitchFamily="34" charset="-128"/>
              </a:rPr>
              <a:t>Note: </a:t>
            </a:r>
            <a:r>
              <a:rPr lang="en-US" sz="1300" kern="0" dirty="0">
                <a:latin typeface="+mj-lt"/>
                <a:ea typeface="Arial Unicode MS" pitchFamily="34" charset="-128"/>
              </a:rPr>
              <a:t>Please do not </a:t>
            </a:r>
            <a:r>
              <a:rPr lang="en-US" sz="1300" kern="0" dirty="0">
                <a:latin typeface="+mj-lt"/>
                <a:ea typeface="Arial Unicode MS" pitchFamily="34" charset="-128"/>
                <a:cs typeface="Arial Unicode MS" pitchFamily="34" charset="-128"/>
              </a:rPr>
              <a:t>change the Delivery and Transport </a:t>
            </a:r>
            <a:r>
              <a:rPr lang="en-US" sz="1300" kern="0" dirty="0">
                <a:latin typeface="+mj-lt"/>
                <a:ea typeface="Arial Unicode MS" pitchFamily="34" charset="-128"/>
              </a:rPr>
              <a:t>Information or incoterm when creating the ASN. The vendor will not be required to enter any additional “Delivery and Transport Information” at the Header Level. The Network allows the vendor to update Delivery and Transport Information” However, as standard, these fields are not mapped back to the resultant Inbound Delivery and will not be reflected in ABB Buyer account. </a:t>
            </a:r>
          </a:p>
          <a:p>
            <a:pPr marL="342900" indent="-342900" algn="just">
              <a:lnSpc>
                <a:spcPts val="1700"/>
              </a:lnSpc>
              <a:spcBef>
                <a:spcPts val="600"/>
              </a:spcBef>
              <a:buClr>
                <a:srgbClr val="F0AB00"/>
              </a:buClr>
              <a:buSzPct val="120000"/>
              <a:buAutoNum type="arabicPeriod"/>
            </a:pPr>
            <a:endParaRPr lang="en-US" sz="1300" dirty="0">
              <a:latin typeface="+mj-lt"/>
            </a:endParaRPr>
          </a:p>
          <a:p>
            <a:pPr marL="342900" indent="-342900" algn="just">
              <a:lnSpc>
                <a:spcPts val="1700"/>
              </a:lnSpc>
              <a:spcBef>
                <a:spcPts val="600"/>
              </a:spcBef>
              <a:buClr>
                <a:srgbClr val="F0AB00"/>
              </a:buClr>
              <a:buSzPct val="120000"/>
              <a:buAutoNum type="arabicPeriod"/>
            </a:pPr>
            <a:endParaRPr lang="en-US" sz="1300" dirty="0">
              <a:latin typeface="+mj-lt"/>
            </a:endParaRPr>
          </a:p>
        </p:txBody>
      </p:sp>
      <p:sp>
        <p:nvSpPr>
          <p:cNvPr id="20" name="Title">
            <a:extLst>
              <a:ext uri="{FF2B5EF4-FFF2-40B4-BE49-F238E27FC236}">
                <a16:creationId xmlns:a16="http://schemas.microsoft.com/office/drawing/2014/main" id="{2B38694A-07FC-47FA-A0B8-494F63D751FC}"/>
              </a:ext>
            </a:extLst>
          </p:cNvPr>
          <p:cNvSpPr txBox="1">
            <a:spLocks/>
          </p:cNvSpPr>
          <p:nvPr/>
        </p:nvSpPr>
        <p:spPr bwMode="black">
          <a:xfrm>
            <a:off x="505456" y="429194"/>
            <a:ext cx="11183564" cy="677108"/>
          </a:xfrm>
          <a:prstGeom prst="rect">
            <a:avLst/>
          </a:prstGeom>
        </p:spPr>
        <p:txBody>
          <a:bodyPr vert="horz" wrap="square" lIns="0" tIns="0" rIns="0" bIns="0" rtlCol="0" anchor="ctr" anchorCtr="0">
            <a:noAutofit/>
          </a:bodyPr>
          <a:lstStyle>
            <a:lvl1pPr algn="l" defTabSz="1088231" rtl="0" eaLnBrk="1" latinLnBrk="0" hangingPunct="1">
              <a:spcBef>
                <a:spcPct val="0"/>
              </a:spcBef>
              <a:buNone/>
              <a:defRPr sz="4399" b="1" kern="1200" baseline="0">
                <a:solidFill>
                  <a:schemeClr val="tx1"/>
                </a:solidFill>
                <a:latin typeface="+mj-lt"/>
                <a:ea typeface="+mj-ea"/>
                <a:cs typeface="+mj-cs"/>
              </a:defRPr>
            </a:lvl1pPr>
          </a:lstStyle>
          <a:p>
            <a:r>
              <a:rPr lang="en-US" sz="2400"/>
              <a:t>Advanced Shipping Notice</a:t>
            </a:r>
            <a:br>
              <a:rPr lang="en-US"/>
            </a:br>
            <a:r>
              <a:rPr lang="en-US" sz="2000">
                <a:solidFill>
                  <a:schemeClr val="accent1"/>
                </a:solidFill>
              </a:rPr>
              <a:t>Individual PO Management – Create ASN – Header Level - continued</a:t>
            </a:r>
            <a:endParaRPr lang="en-US" sz="2000" b="0">
              <a:solidFill>
                <a:schemeClr val="accent1"/>
              </a:solidFill>
            </a:endParaRPr>
          </a:p>
        </p:txBody>
      </p:sp>
      <p:sp>
        <p:nvSpPr>
          <p:cNvPr id="21" name="Oval 20">
            <a:extLst>
              <a:ext uri="{FF2B5EF4-FFF2-40B4-BE49-F238E27FC236}">
                <a16:creationId xmlns:a16="http://schemas.microsoft.com/office/drawing/2014/main" id="{4B299D58-1A24-486F-8C5F-9CE0D10F0B5E}"/>
              </a:ext>
            </a:extLst>
          </p:cNvPr>
          <p:cNvSpPr>
            <a:spLocks noChangeAspect="1"/>
          </p:cNvSpPr>
          <p:nvPr/>
        </p:nvSpPr>
        <p:spPr bwMode="gray">
          <a:xfrm>
            <a:off x="4656080" y="2762005"/>
            <a:ext cx="220795" cy="219600"/>
          </a:xfrm>
          <a:prstGeom prst="ellipse">
            <a:avLst/>
          </a:prstGeom>
          <a:solidFill>
            <a:schemeClr val="accent1"/>
          </a:solidFill>
          <a:ln w="6350" algn="ctr">
            <a:solidFill>
              <a:schemeClr val="accent1"/>
            </a:solidFill>
            <a:miter lim="800000"/>
            <a:headEnd/>
            <a:tailEnd/>
          </a:ln>
        </p:spPr>
        <p:txBody>
          <a:bodyPr lIns="0" tIns="0" rIns="0" bIns="0" rtlCol="0" anchor="ctr">
            <a:normAutofit fontScale="92500" lnSpcReduction="10000"/>
          </a:bodyP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11</a:t>
            </a:r>
          </a:p>
        </p:txBody>
      </p:sp>
      <p:sp>
        <p:nvSpPr>
          <p:cNvPr id="9" name="Oval 8">
            <a:extLst>
              <a:ext uri="{FF2B5EF4-FFF2-40B4-BE49-F238E27FC236}">
                <a16:creationId xmlns:a16="http://schemas.microsoft.com/office/drawing/2014/main" id="{6E09C4AE-8B16-461C-BA54-8DE71C65436E}"/>
              </a:ext>
            </a:extLst>
          </p:cNvPr>
          <p:cNvSpPr>
            <a:spLocks noChangeAspect="1"/>
          </p:cNvSpPr>
          <p:nvPr/>
        </p:nvSpPr>
        <p:spPr bwMode="gray">
          <a:xfrm>
            <a:off x="4656080" y="2052540"/>
            <a:ext cx="220795" cy="219600"/>
          </a:xfrm>
          <a:prstGeom prst="ellipse">
            <a:avLst/>
          </a:prstGeom>
          <a:solidFill>
            <a:schemeClr val="accent1"/>
          </a:solidFill>
          <a:ln w="6350" algn="ctr">
            <a:solidFill>
              <a:schemeClr val="accent1"/>
            </a:solidFill>
            <a:miter lim="800000"/>
            <a:headEnd/>
            <a:tailEnd/>
          </a:ln>
        </p:spPr>
        <p:txBody>
          <a:bodyPr lIns="0" tIns="0" rIns="0" bIns="0" rtlCol="0" anchor="ctr">
            <a:normAutofit fontScale="92500" lnSpcReduction="10000"/>
          </a:bodyP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10</a:t>
            </a:r>
          </a:p>
        </p:txBody>
      </p:sp>
      <p:sp>
        <p:nvSpPr>
          <p:cNvPr id="12" name="Oval 11">
            <a:extLst>
              <a:ext uri="{FF2B5EF4-FFF2-40B4-BE49-F238E27FC236}">
                <a16:creationId xmlns:a16="http://schemas.microsoft.com/office/drawing/2014/main" id="{CBFA8D7F-B15B-4F7E-BA86-7E2517385117}"/>
              </a:ext>
            </a:extLst>
          </p:cNvPr>
          <p:cNvSpPr>
            <a:spLocks noChangeAspect="1"/>
          </p:cNvSpPr>
          <p:nvPr/>
        </p:nvSpPr>
        <p:spPr bwMode="gray">
          <a:xfrm>
            <a:off x="4766477" y="4089516"/>
            <a:ext cx="220795" cy="219600"/>
          </a:xfrm>
          <a:prstGeom prst="ellipse">
            <a:avLst/>
          </a:prstGeom>
          <a:solidFill>
            <a:schemeClr val="accent1"/>
          </a:solidFill>
          <a:ln w="6350" algn="ctr">
            <a:solidFill>
              <a:schemeClr val="accent1"/>
            </a:solidFill>
            <a:miter lim="800000"/>
            <a:headEnd/>
            <a:tailEnd/>
          </a:ln>
        </p:spPr>
        <p:txBody>
          <a:bodyPr lIns="0" tIns="0" rIns="0" bIns="0" rtlCol="0" anchor="ctr">
            <a:normAutofit fontScale="92500" lnSpcReduction="10000"/>
          </a:bodyP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12</a:t>
            </a:r>
          </a:p>
        </p:txBody>
      </p:sp>
    </p:spTree>
    <p:extLst>
      <p:ext uri="{BB962C8B-B14F-4D97-AF65-F5344CB8AC3E}">
        <p14:creationId xmlns:p14="http://schemas.microsoft.com/office/powerpoint/2010/main" val="4434738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5FA52-A1D8-E402-CC25-37B2C992008F}"/>
              </a:ext>
            </a:extLst>
          </p:cNvPr>
          <p:cNvPicPr>
            <a:picLocks noChangeAspect="1"/>
          </p:cNvPicPr>
          <p:nvPr/>
        </p:nvPicPr>
        <p:blipFill>
          <a:blip r:embed="rId3"/>
          <a:stretch>
            <a:fillRect/>
          </a:stretch>
        </p:blipFill>
        <p:spPr>
          <a:xfrm>
            <a:off x="4125257" y="4244688"/>
            <a:ext cx="7906145" cy="2184117"/>
          </a:xfrm>
          <a:prstGeom prst="rect">
            <a:avLst/>
          </a:prstGeom>
        </p:spPr>
      </p:pic>
      <p:sp>
        <p:nvSpPr>
          <p:cNvPr id="15" name="TextBox 14"/>
          <p:cNvSpPr txBox="1"/>
          <p:nvPr/>
        </p:nvSpPr>
        <p:spPr>
          <a:xfrm>
            <a:off x="505456" y="1348157"/>
            <a:ext cx="10608890" cy="2654677"/>
          </a:xfrm>
          <a:prstGeom prst="rect">
            <a:avLst/>
          </a:prstGeom>
          <a:noFill/>
        </p:spPr>
        <p:txBody>
          <a:bodyPr wrap="square" lIns="0" tIns="0" rIns="0" bIns="0" rtlCol="0" anchor="t">
            <a:noAutofit/>
          </a:bodyPr>
          <a:lstStyle/>
          <a:p>
            <a:pPr>
              <a:lnSpc>
                <a:spcPts val="1700"/>
              </a:lnSpc>
              <a:spcAft>
                <a:spcPts val="600"/>
              </a:spcAft>
              <a:buClr>
                <a:srgbClr val="F0AB00"/>
              </a:buClr>
              <a:buSzPct val="120000"/>
            </a:pPr>
            <a:r>
              <a:rPr lang="en-US" sz="1300" dirty="0">
                <a:latin typeface="+mj-lt"/>
              </a:rPr>
              <a:t>Information from the purchase order is copied to the ship</a:t>
            </a:r>
            <a:r>
              <a:rPr lang="pl-PL" sz="1300" dirty="0">
                <a:latin typeface="+mj-lt"/>
              </a:rPr>
              <a:t>ing</a:t>
            </a:r>
            <a:r>
              <a:rPr lang="en-US" sz="1300" dirty="0">
                <a:latin typeface="+mj-lt"/>
              </a:rPr>
              <a:t> </a:t>
            </a:r>
            <a:r>
              <a:rPr lang="pl-PL" sz="1300" dirty="0"/>
              <a:t>Notice</a:t>
            </a:r>
            <a:r>
              <a:rPr lang="en-US" sz="1300" dirty="0">
                <a:latin typeface="+mj-lt"/>
              </a:rPr>
              <a:t> (part ID, qty, need by, price, etc.).</a:t>
            </a:r>
          </a:p>
          <a:p>
            <a:pPr>
              <a:lnSpc>
                <a:spcPts val="1700"/>
              </a:lnSpc>
              <a:spcAft>
                <a:spcPts val="600"/>
              </a:spcAft>
              <a:buClr>
                <a:srgbClr val="F0AB00"/>
              </a:buClr>
              <a:buSzPct val="120000"/>
            </a:pPr>
            <a:r>
              <a:rPr lang="en-US" sz="1300" dirty="0">
                <a:latin typeface="+mj-lt"/>
              </a:rPr>
              <a:t>Scroll down to view line-item information and update the quantity shipped for each line item. </a:t>
            </a:r>
            <a:endParaRPr lang="en-US" sz="1300" dirty="0">
              <a:latin typeface="+mj-lt"/>
              <a:cs typeface="Arial"/>
            </a:endParaRPr>
          </a:p>
          <a:p>
            <a:pPr marL="228600" indent="-228600">
              <a:lnSpc>
                <a:spcPts val="1700"/>
              </a:lnSpc>
              <a:spcAft>
                <a:spcPts val="600"/>
              </a:spcAft>
              <a:buClr>
                <a:srgbClr val="F0AB00"/>
              </a:buClr>
              <a:buSzPct val="100000"/>
              <a:buFont typeface="+mj-lt"/>
              <a:buAutoNum type="arabicPeriod"/>
            </a:pPr>
            <a:r>
              <a:rPr lang="en-US" sz="1300" dirty="0">
                <a:latin typeface="+mj-lt"/>
              </a:rPr>
              <a:t>Populate all required fields for your product type at line level. For all orders, the quantity can be equal or lower than the purchase order line. Also, over-delivery may apply (the system will show what is possible).</a:t>
            </a:r>
            <a:endParaRPr lang="en-US" sz="1300" dirty="0">
              <a:latin typeface="+mj-lt"/>
              <a:cs typeface="Arial"/>
            </a:endParaRPr>
          </a:p>
          <a:p>
            <a:pPr marL="228600" indent="-228600">
              <a:lnSpc>
                <a:spcPts val="1700"/>
              </a:lnSpc>
              <a:spcAft>
                <a:spcPts val="600"/>
              </a:spcAft>
              <a:buClr>
                <a:srgbClr val="F0AB00"/>
              </a:buClr>
              <a:buSzPct val="100000"/>
              <a:buFont typeface="+mj-lt"/>
              <a:buAutoNum type="arabicPeriod"/>
            </a:pPr>
            <a:r>
              <a:rPr lang="en-US" sz="1300" dirty="0">
                <a:latin typeface="+mj-lt"/>
              </a:rPr>
              <a:t>Click </a:t>
            </a:r>
            <a:r>
              <a:rPr lang="en-US" sz="1300" b="1" dirty="0">
                <a:latin typeface="+mj-lt"/>
              </a:rPr>
              <a:t>Remove</a:t>
            </a:r>
            <a:r>
              <a:rPr lang="en-US" sz="1300" dirty="0">
                <a:latin typeface="+mj-lt"/>
              </a:rPr>
              <a:t> button to exclude the whole line from this ship</a:t>
            </a:r>
            <a:r>
              <a:rPr lang="pl-PL" sz="1300" dirty="0">
                <a:latin typeface="+mj-lt"/>
              </a:rPr>
              <a:t>ing</a:t>
            </a:r>
            <a:r>
              <a:rPr lang="en-US" sz="1300" dirty="0">
                <a:latin typeface="+mj-lt"/>
              </a:rPr>
              <a:t> </a:t>
            </a:r>
            <a:r>
              <a:rPr lang="pl-PL" sz="1300" dirty="0"/>
              <a:t>Notice</a:t>
            </a:r>
            <a:r>
              <a:rPr lang="en-US" sz="1300" dirty="0">
                <a:latin typeface="+mj-lt"/>
              </a:rPr>
              <a:t>.</a:t>
            </a:r>
            <a:endParaRPr lang="en-US" sz="1300" dirty="0">
              <a:latin typeface="+mj-lt"/>
              <a:cs typeface="Arial"/>
            </a:endParaRPr>
          </a:p>
          <a:p>
            <a:pPr marL="228600" indent="-228600">
              <a:lnSpc>
                <a:spcPts val="1700"/>
              </a:lnSpc>
              <a:spcAft>
                <a:spcPts val="600"/>
              </a:spcAft>
              <a:buClr>
                <a:srgbClr val="F0AB00"/>
              </a:buClr>
              <a:buSzPct val="100000"/>
              <a:buFont typeface="+mj-lt"/>
              <a:buAutoNum type="arabicPeriod"/>
            </a:pPr>
            <a:r>
              <a:rPr lang="en-US" sz="1300" dirty="0">
                <a:latin typeface="+mj-lt"/>
              </a:rPr>
              <a:t>If you click  </a:t>
            </a:r>
            <a:r>
              <a:rPr lang="en-US" sz="1300" b="1" dirty="0">
                <a:latin typeface="+mj-lt"/>
              </a:rPr>
              <a:t>Add Ship Notice Line </a:t>
            </a:r>
            <a:r>
              <a:rPr lang="en-US" sz="1300" dirty="0">
                <a:latin typeface="+mj-lt"/>
              </a:rPr>
              <a:t>button, you can split the quantity to populate multiple batch ID’s or other details per quantity. </a:t>
            </a:r>
            <a:endParaRPr lang="en-US" sz="1300" dirty="0">
              <a:latin typeface="+mj-lt"/>
              <a:cs typeface="Arial"/>
            </a:endParaRPr>
          </a:p>
          <a:p>
            <a:pPr marL="228600" indent="-228600">
              <a:lnSpc>
                <a:spcPts val="1700"/>
              </a:lnSpc>
              <a:spcAft>
                <a:spcPts val="600"/>
              </a:spcAft>
              <a:buClr>
                <a:srgbClr val="F0AB00"/>
              </a:buClr>
              <a:buSzPct val="100000"/>
              <a:buFont typeface="+mj-lt"/>
              <a:buAutoNum type="arabicPeriod"/>
            </a:pPr>
            <a:r>
              <a:rPr lang="en-US" sz="1300" dirty="0"/>
              <a:t>If you click  </a:t>
            </a:r>
            <a:r>
              <a:rPr lang="en-US" sz="1300" b="1" dirty="0"/>
              <a:t>Add details </a:t>
            </a:r>
            <a:r>
              <a:rPr lang="en-US" sz="1300" dirty="0"/>
              <a:t>button, you can add manually the serial numbers. To be able to click on </a:t>
            </a:r>
            <a:r>
              <a:rPr lang="en-US" sz="1300" b="1" dirty="0"/>
              <a:t>Details</a:t>
            </a:r>
            <a:r>
              <a:rPr lang="en-US" sz="1300" dirty="0"/>
              <a:t>, you need to fill at least the packing slip ID and delivery date. ABB Business units do not use Batch in PO.  Vendors will not be required to enter Supplier Batch Number, Production Date, or Expiry Date at the Ship Notice Line Level.  The fields will be left visible for possible future use by ABB and their vendors. </a:t>
            </a:r>
          </a:p>
          <a:p>
            <a:pPr marL="342900" indent="-342900">
              <a:lnSpc>
                <a:spcPts val="1700"/>
              </a:lnSpc>
              <a:spcAft>
                <a:spcPts val="600"/>
              </a:spcAft>
              <a:buClr>
                <a:srgbClr val="F0AB00"/>
              </a:buClr>
              <a:buSzPct val="120000"/>
              <a:buAutoNum type="arabicPeriod"/>
            </a:pPr>
            <a:endParaRPr lang="en-US" sz="1300" dirty="0">
              <a:latin typeface="+mj-lt"/>
            </a:endParaRPr>
          </a:p>
          <a:p>
            <a:pPr marL="342900" indent="-342900">
              <a:lnSpc>
                <a:spcPts val="1700"/>
              </a:lnSpc>
              <a:spcAft>
                <a:spcPts val="600"/>
              </a:spcAft>
              <a:buClr>
                <a:srgbClr val="F0AB00"/>
              </a:buClr>
              <a:buSzPct val="120000"/>
              <a:buAutoNum type="arabicPeriod"/>
            </a:pPr>
            <a:endParaRPr lang="en-US" sz="1300" dirty="0">
              <a:latin typeface="+mj-lt"/>
            </a:endParaRPr>
          </a:p>
          <a:p>
            <a:pPr marL="342900" indent="-342900">
              <a:lnSpc>
                <a:spcPts val="1700"/>
              </a:lnSpc>
              <a:spcAft>
                <a:spcPts val="600"/>
              </a:spcAft>
              <a:buClr>
                <a:srgbClr val="F0AB00"/>
              </a:buClr>
              <a:buSzPct val="120000"/>
              <a:buAutoNum type="arabicPeriod"/>
            </a:pPr>
            <a:endParaRPr lang="en-US" sz="1300" dirty="0">
              <a:latin typeface="+mj-lt"/>
            </a:endParaRPr>
          </a:p>
        </p:txBody>
      </p:sp>
      <p:sp>
        <p:nvSpPr>
          <p:cNvPr id="21" name="Title">
            <a:extLst>
              <a:ext uri="{FF2B5EF4-FFF2-40B4-BE49-F238E27FC236}">
                <a16:creationId xmlns:a16="http://schemas.microsoft.com/office/drawing/2014/main" id="{58A26EAE-3033-423B-8D25-26F29F77562F}"/>
              </a:ext>
            </a:extLst>
          </p:cNvPr>
          <p:cNvSpPr txBox="1">
            <a:spLocks/>
          </p:cNvSpPr>
          <p:nvPr/>
        </p:nvSpPr>
        <p:spPr bwMode="black">
          <a:xfrm>
            <a:off x="505456" y="429194"/>
            <a:ext cx="11183564" cy="677108"/>
          </a:xfrm>
          <a:prstGeom prst="rect">
            <a:avLst/>
          </a:prstGeom>
        </p:spPr>
        <p:txBody>
          <a:bodyPr vert="horz" wrap="square" lIns="0" tIns="0" rIns="0" bIns="0" rtlCol="0" anchor="ctr" anchorCtr="0">
            <a:noAutofit/>
          </a:bodyPr>
          <a:lstStyle>
            <a:lvl1pPr algn="l" defTabSz="1088231" rtl="0" eaLnBrk="1" latinLnBrk="0" hangingPunct="1">
              <a:spcBef>
                <a:spcPct val="0"/>
              </a:spcBef>
              <a:buNone/>
              <a:defRPr sz="4399" b="1" kern="1200" baseline="0">
                <a:solidFill>
                  <a:schemeClr val="tx1"/>
                </a:solidFill>
                <a:latin typeface="+mj-lt"/>
                <a:ea typeface="+mj-ea"/>
                <a:cs typeface="+mj-cs"/>
              </a:defRPr>
            </a:lvl1pPr>
          </a:lstStyle>
          <a:p>
            <a:r>
              <a:rPr lang="en-US" sz="2400" dirty="0"/>
              <a:t>Advanced Shipping Notice</a:t>
            </a:r>
            <a:br>
              <a:rPr lang="en-US" dirty="0"/>
            </a:br>
            <a:r>
              <a:rPr lang="en-US" sz="2000" dirty="0">
                <a:solidFill>
                  <a:schemeClr val="accent1"/>
                </a:solidFill>
              </a:rPr>
              <a:t>Individual PO Management – Create ASN – Line Level</a:t>
            </a:r>
            <a:endParaRPr lang="en-US" sz="2000" b="0" dirty="0">
              <a:solidFill>
                <a:schemeClr val="accent1"/>
              </a:solidFill>
            </a:endParaRPr>
          </a:p>
        </p:txBody>
      </p:sp>
      <p:sp>
        <p:nvSpPr>
          <p:cNvPr id="22" name="TextBox 21">
            <a:extLst>
              <a:ext uri="{FF2B5EF4-FFF2-40B4-BE49-F238E27FC236}">
                <a16:creationId xmlns:a16="http://schemas.microsoft.com/office/drawing/2014/main" id="{44D796D5-9557-4190-90AA-3C5C53D48F74}"/>
              </a:ext>
            </a:extLst>
          </p:cNvPr>
          <p:cNvSpPr txBox="1"/>
          <p:nvPr/>
        </p:nvSpPr>
        <p:spPr>
          <a:xfrm>
            <a:off x="513714" y="3868700"/>
            <a:ext cx="4283243" cy="567718"/>
          </a:xfrm>
          <a:prstGeom prst="rect">
            <a:avLst/>
          </a:prstGeom>
          <a:noFill/>
        </p:spPr>
        <p:txBody>
          <a:bodyPr wrap="square" lIns="0" tIns="0" rIns="0" bIns="0" rtlCol="0">
            <a:noAutofit/>
          </a:bodyPr>
          <a:lstStyle/>
          <a:p>
            <a:pPr>
              <a:lnSpc>
                <a:spcPts val="1700"/>
              </a:lnSpc>
              <a:spcAft>
                <a:spcPts val="600"/>
              </a:spcAft>
              <a:buClr>
                <a:srgbClr val="F0AB00"/>
              </a:buClr>
              <a:buSzPct val="100000"/>
            </a:pPr>
            <a:r>
              <a:rPr lang="en-US" sz="1300" b="1">
                <a:solidFill>
                  <a:schemeClr val="accent1"/>
                </a:solidFill>
              </a:rPr>
              <a:t>Note: </a:t>
            </a:r>
            <a:r>
              <a:rPr lang="en-US" sz="1300"/>
              <a:t>Multiple shipping Notices per purchase order can be sent until the quantities are fully shipped.</a:t>
            </a:r>
          </a:p>
          <a:p>
            <a:pPr marL="342900" indent="-342900">
              <a:lnSpc>
                <a:spcPts val="1700"/>
              </a:lnSpc>
              <a:spcAft>
                <a:spcPts val="600"/>
              </a:spcAft>
              <a:buClr>
                <a:srgbClr val="F0AB00"/>
              </a:buClr>
              <a:buSzPct val="120000"/>
              <a:buAutoNum type="arabicPeriod"/>
            </a:pPr>
            <a:endParaRPr lang="en-US" sz="1300">
              <a:latin typeface="+mj-lt"/>
            </a:endParaRPr>
          </a:p>
        </p:txBody>
      </p:sp>
      <p:sp>
        <p:nvSpPr>
          <p:cNvPr id="14" name="Oval 13">
            <a:extLst>
              <a:ext uri="{FF2B5EF4-FFF2-40B4-BE49-F238E27FC236}">
                <a16:creationId xmlns:a16="http://schemas.microsoft.com/office/drawing/2014/main" id="{15DCFB12-03E9-45EF-9339-0A7CAFDE8D51}"/>
              </a:ext>
            </a:extLst>
          </p:cNvPr>
          <p:cNvSpPr/>
          <p:nvPr/>
        </p:nvSpPr>
        <p:spPr bwMode="gray">
          <a:xfrm>
            <a:off x="5589634" y="5880338"/>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a:solidFill>
                  <a:schemeClr val="bg1"/>
                </a:solidFill>
                <a:ea typeface="Arial Unicode MS" pitchFamily="34" charset="-128"/>
                <a:cs typeface="Arial Unicode MS" pitchFamily="34" charset="-128"/>
              </a:rPr>
              <a:t>1</a:t>
            </a:r>
          </a:p>
        </p:txBody>
      </p:sp>
      <p:sp>
        <p:nvSpPr>
          <p:cNvPr id="18" name="Oval 17">
            <a:extLst>
              <a:ext uri="{FF2B5EF4-FFF2-40B4-BE49-F238E27FC236}">
                <a16:creationId xmlns:a16="http://schemas.microsoft.com/office/drawing/2014/main" id="{1163DDC9-0077-4DAE-B4C1-065FF2A263BA}"/>
              </a:ext>
            </a:extLst>
          </p:cNvPr>
          <p:cNvSpPr/>
          <p:nvPr/>
        </p:nvSpPr>
        <p:spPr bwMode="gray">
          <a:xfrm>
            <a:off x="11414161" y="4686540"/>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ru-RU" sz="1200" kern="0">
                <a:solidFill>
                  <a:schemeClr val="bg1"/>
                </a:solidFill>
                <a:ea typeface="Arial Unicode MS" pitchFamily="34" charset="-128"/>
                <a:cs typeface="Arial Unicode MS" pitchFamily="34" charset="-128"/>
              </a:rPr>
              <a:t>2</a:t>
            </a:r>
            <a:endParaRPr lang="en-US" sz="1200" kern="0">
              <a:solidFill>
                <a:schemeClr val="bg1"/>
              </a:solidFill>
              <a:ea typeface="Arial Unicode MS" pitchFamily="34" charset="-128"/>
              <a:cs typeface="Arial Unicode MS" pitchFamily="34" charset="-128"/>
            </a:endParaRPr>
          </a:p>
        </p:txBody>
      </p:sp>
      <p:sp>
        <p:nvSpPr>
          <p:cNvPr id="19" name="Oval 18">
            <a:extLst>
              <a:ext uri="{FF2B5EF4-FFF2-40B4-BE49-F238E27FC236}">
                <a16:creationId xmlns:a16="http://schemas.microsoft.com/office/drawing/2014/main" id="{159E2711-7EA3-4E8D-A961-A3F5ABAC612C}"/>
              </a:ext>
            </a:extLst>
          </p:cNvPr>
          <p:cNvSpPr/>
          <p:nvPr/>
        </p:nvSpPr>
        <p:spPr bwMode="gray">
          <a:xfrm>
            <a:off x="4576690" y="6099413"/>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ru-RU" sz="1200" kern="0" dirty="0">
                <a:solidFill>
                  <a:schemeClr val="bg1"/>
                </a:solidFill>
                <a:ea typeface="Arial Unicode MS" pitchFamily="34" charset="-128"/>
                <a:cs typeface="Arial Unicode MS" pitchFamily="34" charset="-128"/>
              </a:rPr>
              <a:t>3</a:t>
            </a:r>
            <a:endParaRPr lang="en-US" sz="1200" kern="0" dirty="0">
              <a:solidFill>
                <a:schemeClr val="bg1"/>
              </a:solidFill>
              <a:ea typeface="Arial Unicode MS" pitchFamily="34" charset="-128"/>
              <a:cs typeface="Arial Unicode MS" pitchFamily="34" charset="-128"/>
            </a:endParaRPr>
          </a:p>
        </p:txBody>
      </p:sp>
      <p:sp>
        <p:nvSpPr>
          <p:cNvPr id="23" name="Oval 22">
            <a:extLst>
              <a:ext uri="{FF2B5EF4-FFF2-40B4-BE49-F238E27FC236}">
                <a16:creationId xmlns:a16="http://schemas.microsoft.com/office/drawing/2014/main" id="{0001656E-A9F0-4EA6-B5AD-D3B20CC2960F}"/>
              </a:ext>
            </a:extLst>
          </p:cNvPr>
          <p:cNvSpPr/>
          <p:nvPr/>
        </p:nvSpPr>
        <p:spPr bwMode="gray">
          <a:xfrm>
            <a:off x="11708251" y="5850839"/>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ru-RU" sz="1200" kern="0" dirty="0">
                <a:solidFill>
                  <a:schemeClr val="bg1"/>
                </a:solidFill>
                <a:ea typeface="Arial Unicode MS" pitchFamily="34" charset="-128"/>
                <a:cs typeface="Arial Unicode MS" pitchFamily="34" charset="-128"/>
              </a:rPr>
              <a:t>4</a:t>
            </a:r>
            <a:endParaRPr lang="en-US" sz="1200" kern="0" dirty="0">
              <a:solidFill>
                <a:schemeClr val="bg1"/>
              </a:solidFill>
              <a:ea typeface="Arial Unicode MS" pitchFamily="34" charset="-128"/>
              <a:cs typeface="Arial Unicode MS" pitchFamily="34" charset="-128"/>
            </a:endParaRPr>
          </a:p>
        </p:txBody>
      </p:sp>
    </p:spTree>
    <p:extLst>
      <p:ext uri="{BB962C8B-B14F-4D97-AF65-F5344CB8AC3E}">
        <p14:creationId xmlns:p14="http://schemas.microsoft.com/office/powerpoint/2010/main" val="15569792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69E25891-08B6-B86F-FAD8-D86F1B656FA9}"/>
              </a:ext>
            </a:extLst>
          </p:cNvPr>
          <p:cNvPicPr>
            <a:picLocks noChangeAspect="1"/>
          </p:cNvPicPr>
          <p:nvPr/>
        </p:nvPicPr>
        <p:blipFill>
          <a:blip r:embed="rId3"/>
          <a:stretch>
            <a:fillRect/>
          </a:stretch>
        </p:blipFill>
        <p:spPr>
          <a:xfrm>
            <a:off x="4367173" y="4683857"/>
            <a:ext cx="7349154" cy="1687223"/>
          </a:xfrm>
          <a:prstGeom prst="rect">
            <a:avLst/>
          </a:prstGeom>
        </p:spPr>
      </p:pic>
      <p:pic>
        <p:nvPicPr>
          <p:cNvPr id="23" name="Picture 22">
            <a:extLst>
              <a:ext uri="{FF2B5EF4-FFF2-40B4-BE49-F238E27FC236}">
                <a16:creationId xmlns:a16="http://schemas.microsoft.com/office/drawing/2014/main" id="{CB35653C-E8C9-B61C-8F45-83511CAC7F15}"/>
              </a:ext>
            </a:extLst>
          </p:cNvPr>
          <p:cNvPicPr>
            <a:picLocks noChangeAspect="1"/>
          </p:cNvPicPr>
          <p:nvPr/>
        </p:nvPicPr>
        <p:blipFill>
          <a:blip r:embed="rId4"/>
          <a:stretch>
            <a:fillRect/>
          </a:stretch>
        </p:blipFill>
        <p:spPr>
          <a:xfrm>
            <a:off x="4367173" y="2974415"/>
            <a:ext cx="7362798" cy="1383559"/>
          </a:xfrm>
          <a:prstGeom prst="rect">
            <a:avLst/>
          </a:prstGeom>
        </p:spPr>
      </p:pic>
      <p:pic>
        <p:nvPicPr>
          <p:cNvPr id="12" name="Picture 11">
            <a:extLst>
              <a:ext uri="{FF2B5EF4-FFF2-40B4-BE49-F238E27FC236}">
                <a16:creationId xmlns:a16="http://schemas.microsoft.com/office/drawing/2014/main" id="{75ACB396-7952-52EF-68F2-500545F98C87}"/>
              </a:ext>
            </a:extLst>
          </p:cNvPr>
          <p:cNvPicPr>
            <a:picLocks noChangeAspect="1"/>
          </p:cNvPicPr>
          <p:nvPr/>
        </p:nvPicPr>
        <p:blipFill>
          <a:blip r:embed="rId5"/>
          <a:stretch>
            <a:fillRect/>
          </a:stretch>
        </p:blipFill>
        <p:spPr>
          <a:xfrm>
            <a:off x="4353529" y="1161394"/>
            <a:ext cx="7362798" cy="1837410"/>
          </a:xfrm>
          <a:prstGeom prst="rect">
            <a:avLst/>
          </a:prstGeom>
        </p:spPr>
      </p:pic>
      <p:pic>
        <p:nvPicPr>
          <p:cNvPr id="10" name="Picture 9">
            <a:extLst>
              <a:ext uri="{FF2B5EF4-FFF2-40B4-BE49-F238E27FC236}">
                <a16:creationId xmlns:a16="http://schemas.microsoft.com/office/drawing/2014/main" id="{6BEB5FFC-168E-DC3A-B928-4E42B4D26B4E}"/>
              </a:ext>
            </a:extLst>
          </p:cNvPr>
          <p:cNvPicPr>
            <a:picLocks noChangeAspect="1"/>
          </p:cNvPicPr>
          <p:nvPr/>
        </p:nvPicPr>
        <p:blipFill>
          <a:blip r:embed="rId6"/>
          <a:stretch>
            <a:fillRect/>
          </a:stretch>
        </p:blipFill>
        <p:spPr>
          <a:xfrm>
            <a:off x="9114700" y="234416"/>
            <a:ext cx="2571429" cy="885714"/>
          </a:xfrm>
          <a:prstGeom prst="rect">
            <a:avLst/>
          </a:prstGeom>
        </p:spPr>
      </p:pic>
      <p:sp>
        <p:nvSpPr>
          <p:cNvPr id="14" name="TextBox 13"/>
          <p:cNvSpPr txBox="1"/>
          <p:nvPr/>
        </p:nvSpPr>
        <p:spPr>
          <a:xfrm>
            <a:off x="612742" y="716435"/>
            <a:ext cx="3575084" cy="2313571"/>
          </a:xfrm>
          <a:prstGeom prst="rect">
            <a:avLst/>
          </a:prstGeom>
          <a:noFill/>
        </p:spPr>
        <p:txBody>
          <a:bodyPr wrap="square" lIns="0" tIns="0" rIns="0" bIns="0" rtlCol="0">
            <a:noAutofit/>
          </a:bodyPr>
          <a:lstStyle/>
          <a:p>
            <a:pPr algn="just">
              <a:lnSpc>
                <a:spcPts val="1700"/>
              </a:lnSpc>
              <a:spcAft>
                <a:spcPts val="600"/>
              </a:spcAft>
              <a:buClr>
                <a:srgbClr val="F0AB00"/>
              </a:buClr>
              <a:buSzPct val="120000"/>
            </a:pPr>
            <a:endParaRPr lang="en-US" sz="1300" dirty="0">
              <a:latin typeface="+mj-lt"/>
            </a:endParaRPr>
          </a:p>
          <a:p>
            <a:pPr algn="just">
              <a:lnSpc>
                <a:spcPts val="1700"/>
              </a:lnSpc>
              <a:spcAft>
                <a:spcPts val="600"/>
              </a:spcAft>
              <a:buClr>
                <a:srgbClr val="F0AB00"/>
              </a:buClr>
              <a:buSzPct val="120000"/>
            </a:pPr>
            <a:r>
              <a:rPr lang="en-US" sz="1300" dirty="0">
                <a:latin typeface="+mj-lt"/>
              </a:rPr>
              <a:t>The individual shipping Notice interface will propose by default the lines of the initial purchase order that are not shipped yet. You </a:t>
            </a:r>
            <a:r>
              <a:rPr lang="en-US" sz="1300" dirty="0">
                <a:solidFill>
                  <a:schemeClr val="accent1"/>
                </a:solidFill>
                <a:latin typeface="+mj-lt"/>
              </a:rPr>
              <a:t>can</a:t>
            </a:r>
            <a:r>
              <a:rPr lang="en-US" sz="1300" dirty="0">
                <a:latin typeface="+mj-lt"/>
              </a:rPr>
              <a:t> also add additional line items that do not belong to this purchase order. </a:t>
            </a:r>
            <a:r>
              <a:rPr lang="en-US" sz="1300" dirty="0"/>
              <a:t>Your shipping Notice can contain PO lines from different PO’s. </a:t>
            </a:r>
            <a:endParaRPr lang="en-US" sz="1300" dirty="0">
              <a:latin typeface="+mj-lt"/>
            </a:endParaRPr>
          </a:p>
          <a:p>
            <a:pPr marL="342900" indent="-342900" algn="just">
              <a:lnSpc>
                <a:spcPts val="1700"/>
              </a:lnSpc>
              <a:spcAft>
                <a:spcPts val="600"/>
              </a:spcAft>
              <a:buClr>
                <a:srgbClr val="F0AB00"/>
              </a:buClr>
              <a:buSzPct val="100000"/>
              <a:buAutoNum type="arabicPeriod"/>
            </a:pPr>
            <a:r>
              <a:rPr lang="en-US" sz="1300" dirty="0">
                <a:latin typeface="+mj-lt"/>
              </a:rPr>
              <a:t>Click </a:t>
            </a:r>
            <a:r>
              <a:rPr lang="en-US" sz="1300" b="1" dirty="0">
                <a:latin typeface="+mj-lt"/>
              </a:rPr>
              <a:t>Add order line item</a:t>
            </a:r>
            <a:r>
              <a:rPr lang="en-US" sz="1300" dirty="0">
                <a:latin typeface="+mj-lt"/>
              </a:rPr>
              <a:t>.</a:t>
            </a:r>
          </a:p>
          <a:p>
            <a:pPr marL="342900" indent="-342900" algn="just">
              <a:lnSpc>
                <a:spcPts val="1700"/>
              </a:lnSpc>
              <a:spcAft>
                <a:spcPts val="600"/>
              </a:spcAft>
              <a:buClr>
                <a:srgbClr val="F0AB00"/>
              </a:buClr>
              <a:buSzPct val="100000"/>
              <a:buAutoNum type="arabicPeriod"/>
            </a:pPr>
            <a:r>
              <a:rPr lang="en-US" sz="1300" dirty="0">
                <a:latin typeface="+mj-lt"/>
              </a:rPr>
              <a:t>Access a list of PO lines that need to be shipped. Use search filters such as order number, date or others to identify the right line.</a:t>
            </a:r>
          </a:p>
          <a:p>
            <a:pPr marL="342900" indent="-342900" algn="just">
              <a:lnSpc>
                <a:spcPts val="1700"/>
              </a:lnSpc>
              <a:spcAft>
                <a:spcPts val="600"/>
              </a:spcAft>
              <a:buClr>
                <a:srgbClr val="F0AB00"/>
              </a:buClr>
              <a:buSzPct val="100000"/>
              <a:buAutoNum type="arabicPeriod"/>
            </a:pPr>
            <a:r>
              <a:rPr lang="en-US" sz="1300" dirty="0">
                <a:latin typeface="+mj-lt"/>
              </a:rPr>
              <a:t>Select the line, click </a:t>
            </a:r>
            <a:r>
              <a:rPr lang="en-US" sz="1300" b="1" dirty="0">
                <a:latin typeface="+mj-lt"/>
              </a:rPr>
              <a:t>Add selected items</a:t>
            </a:r>
            <a:r>
              <a:rPr lang="en-US" sz="1300" dirty="0">
                <a:latin typeface="+mj-lt"/>
              </a:rPr>
              <a:t>.</a:t>
            </a:r>
          </a:p>
          <a:p>
            <a:pPr marL="342900" indent="-342900" algn="just">
              <a:lnSpc>
                <a:spcPts val="1700"/>
              </a:lnSpc>
              <a:spcAft>
                <a:spcPts val="600"/>
              </a:spcAft>
              <a:buClr>
                <a:srgbClr val="F0AB00"/>
              </a:buClr>
              <a:buSzPct val="100000"/>
              <a:buAutoNum type="arabicPeriod"/>
            </a:pPr>
            <a:r>
              <a:rPr lang="en-US" sz="1300" dirty="0">
                <a:latin typeface="+mj-lt"/>
              </a:rPr>
              <a:t>Back to the ship Notice, the line has been added. You can adjust the quantity and populate required information.</a:t>
            </a:r>
          </a:p>
          <a:p>
            <a:pPr marL="342900" indent="-342900" algn="just">
              <a:lnSpc>
                <a:spcPts val="1700"/>
              </a:lnSpc>
              <a:spcAft>
                <a:spcPts val="600"/>
              </a:spcAft>
              <a:buClr>
                <a:srgbClr val="F0AB00"/>
              </a:buClr>
              <a:buSzPct val="100000"/>
              <a:buFontTx/>
              <a:buAutoNum type="arabicPeriod"/>
            </a:pPr>
            <a:r>
              <a:rPr lang="en-US" sz="1300" dirty="0"/>
              <a:t>You cannot submit lines with negative or zero quantity. Click </a:t>
            </a:r>
            <a:r>
              <a:rPr lang="en-US" sz="1300" b="1" dirty="0"/>
              <a:t>Remove</a:t>
            </a:r>
            <a:r>
              <a:rPr lang="en-US" sz="1300" dirty="0"/>
              <a:t> button if you need to delete a complete PO line from your document.</a:t>
            </a:r>
          </a:p>
          <a:p>
            <a:pPr algn="just">
              <a:lnSpc>
                <a:spcPts val="1700"/>
              </a:lnSpc>
              <a:spcAft>
                <a:spcPts val="600"/>
              </a:spcAft>
              <a:buClr>
                <a:srgbClr val="F0AB00"/>
              </a:buClr>
              <a:buSzPct val="100000"/>
            </a:pPr>
            <a:r>
              <a:rPr lang="en-US" sz="1200" dirty="0"/>
              <a:t>Note :- </a:t>
            </a:r>
            <a:r>
              <a:rPr lang="en-US" sz="1300" dirty="0"/>
              <a:t>Vendors will only be required to enter Supplier Batch ID, Production date, and expiry date if explicitly asked by ABB to provide.</a:t>
            </a:r>
            <a:endParaRPr lang="en-US" sz="1300" dirty="0">
              <a:latin typeface="+mj-lt"/>
            </a:endParaRPr>
          </a:p>
          <a:p>
            <a:pPr marL="342900" indent="-342900" algn="just">
              <a:lnSpc>
                <a:spcPts val="1700"/>
              </a:lnSpc>
              <a:spcAft>
                <a:spcPts val="600"/>
              </a:spcAft>
              <a:buClr>
                <a:srgbClr val="F0AB00"/>
              </a:buClr>
              <a:buSzPct val="120000"/>
              <a:buAutoNum type="arabicPeriod"/>
            </a:pPr>
            <a:endParaRPr lang="en-US" sz="1300" dirty="0">
              <a:latin typeface="+mj-lt"/>
            </a:endParaRPr>
          </a:p>
        </p:txBody>
      </p:sp>
      <p:sp>
        <p:nvSpPr>
          <p:cNvPr id="21" name="Title">
            <a:extLst>
              <a:ext uri="{FF2B5EF4-FFF2-40B4-BE49-F238E27FC236}">
                <a16:creationId xmlns:a16="http://schemas.microsoft.com/office/drawing/2014/main" id="{BE166D34-630F-4A1A-BE6E-366455DA6AE7}"/>
              </a:ext>
            </a:extLst>
          </p:cNvPr>
          <p:cNvSpPr txBox="1">
            <a:spLocks/>
          </p:cNvSpPr>
          <p:nvPr/>
        </p:nvSpPr>
        <p:spPr bwMode="black">
          <a:xfrm>
            <a:off x="509046" y="292229"/>
            <a:ext cx="11179973" cy="700949"/>
          </a:xfrm>
          <a:prstGeom prst="rect">
            <a:avLst/>
          </a:prstGeom>
        </p:spPr>
        <p:txBody>
          <a:bodyPr vert="horz" wrap="square" lIns="0" tIns="0" rIns="0" bIns="0" rtlCol="0" anchor="ctr" anchorCtr="0">
            <a:noAutofit/>
          </a:bodyPr>
          <a:lstStyle>
            <a:lvl1pPr algn="l" defTabSz="1088231" rtl="0" eaLnBrk="1" latinLnBrk="0" hangingPunct="1">
              <a:spcBef>
                <a:spcPct val="0"/>
              </a:spcBef>
              <a:buNone/>
              <a:defRPr sz="4399" b="1" kern="1200" baseline="0">
                <a:solidFill>
                  <a:schemeClr val="tx1"/>
                </a:solidFill>
                <a:latin typeface="+mj-lt"/>
                <a:ea typeface="+mj-ea"/>
                <a:cs typeface="+mj-cs"/>
              </a:defRPr>
            </a:lvl1pPr>
          </a:lstStyle>
          <a:p>
            <a:r>
              <a:rPr lang="en-US" sz="2400" dirty="0"/>
              <a:t>Advanced Shipping Notice</a:t>
            </a:r>
            <a:br>
              <a:rPr lang="en-US" dirty="0"/>
            </a:br>
            <a:r>
              <a:rPr lang="en-US" sz="2000" dirty="0">
                <a:solidFill>
                  <a:schemeClr val="accent1"/>
                </a:solidFill>
              </a:rPr>
              <a:t>Individual PO Management – Line Level – Manage Line Items</a:t>
            </a:r>
          </a:p>
        </p:txBody>
      </p:sp>
      <p:sp>
        <p:nvSpPr>
          <p:cNvPr id="15" name="Rectangle 14">
            <a:extLst>
              <a:ext uri="{FF2B5EF4-FFF2-40B4-BE49-F238E27FC236}">
                <a16:creationId xmlns:a16="http://schemas.microsoft.com/office/drawing/2014/main" id="{7FF07A1E-5492-4194-9B47-D6C778E7570A}"/>
              </a:ext>
            </a:extLst>
          </p:cNvPr>
          <p:cNvSpPr/>
          <p:nvPr/>
        </p:nvSpPr>
        <p:spPr bwMode="gray">
          <a:xfrm>
            <a:off x="6538086" y="2066911"/>
            <a:ext cx="1202635" cy="121557"/>
          </a:xfrm>
          <a:prstGeom prst="rect">
            <a:avLst/>
          </a:prstGeom>
          <a:solidFill>
            <a:schemeClr val="bg1"/>
          </a:solidFill>
          <a:ln w="25400" algn="ctr">
            <a:solidFill>
              <a:schemeClr val="bg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r>
              <a:rPr lang="en-US" sz="800" kern="0">
                <a:solidFill>
                  <a:schemeClr val="bg1"/>
                </a:solidFill>
                <a:ea typeface="Arial Unicode MS" pitchFamily="34" charset="-128"/>
                <a:cs typeface="Arial Unicode MS" pitchFamily="34" charset="-128"/>
              </a:rPr>
              <a:t>Test customer part1</a:t>
            </a:r>
          </a:p>
        </p:txBody>
      </p:sp>
      <p:sp>
        <p:nvSpPr>
          <p:cNvPr id="20" name="Oval 19">
            <a:extLst>
              <a:ext uri="{FF2B5EF4-FFF2-40B4-BE49-F238E27FC236}">
                <a16:creationId xmlns:a16="http://schemas.microsoft.com/office/drawing/2014/main" id="{95D43CCD-FF6E-4613-91F7-7EA8C76CB2FB}"/>
              </a:ext>
            </a:extLst>
          </p:cNvPr>
          <p:cNvSpPr/>
          <p:nvPr/>
        </p:nvSpPr>
        <p:spPr bwMode="gray">
          <a:xfrm>
            <a:off x="9402998" y="423628"/>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1</a:t>
            </a:r>
          </a:p>
        </p:txBody>
      </p:sp>
      <p:sp>
        <p:nvSpPr>
          <p:cNvPr id="22" name="Oval 21">
            <a:extLst>
              <a:ext uri="{FF2B5EF4-FFF2-40B4-BE49-F238E27FC236}">
                <a16:creationId xmlns:a16="http://schemas.microsoft.com/office/drawing/2014/main" id="{32E7E674-4066-4C27-9026-3B7748EB5FBF}"/>
              </a:ext>
            </a:extLst>
          </p:cNvPr>
          <p:cNvSpPr/>
          <p:nvPr/>
        </p:nvSpPr>
        <p:spPr bwMode="gray">
          <a:xfrm>
            <a:off x="4353529" y="1882093"/>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ru-RU" sz="1200" kern="0" dirty="0">
                <a:solidFill>
                  <a:schemeClr val="bg1"/>
                </a:solidFill>
                <a:ea typeface="Arial Unicode MS" pitchFamily="34" charset="-128"/>
                <a:cs typeface="Arial Unicode MS" pitchFamily="34" charset="-128"/>
              </a:rPr>
              <a:t>2</a:t>
            </a:r>
            <a:endParaRPr lang="en-US" sz="1200" kern="0" dirty="0">
              <a:solidFill>
                <a:schemeClr val="bg1"/>
              </a:solidFill>
              <a:ea typeface="Arial Unicode MS" pitchFamily="34" charset="-128"/>
              <a:cs typeface="Arial Unicode MS" pitchFamily="34" charset="-128"/>
            </a:endParaRPr>
          </a:p>
        </p:txBody>
      </p:sp>
      <p:sp>
        <p:nvSpPr>
          <p:cNvPr id="25" name="Oval 24">
            <a:extLst>
              <a:ext uri="{FF2B5EF4-FFF2-40B4-BE49-F238E27FC236}">
                <a16:creationId xmlns:a16="http://schemas.microsoft.com/office/drawing/2014/main" id="{CCFA1F19-36E7-4FA6-BF3A-7E4E575EE8D5}"/>
              </a:ext>
            </a:extLst>
          </p:cNvPr>
          <p:cNvSpPr/>
          <p:nvPr/>
        </p:nvSpPr>
        <p:spPr bwMode="gray">
          <a:xfrm>
            <a:off x="10723023" y="2474183"/>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ru-RU" sz="1200" kern="0" dirty="0">
                <a:solidFill>
                  <a:schemeClr val="bg1"/>
                </a:solidFill>
                <a:ea typeface="Arial Unicode MS" pitchFamily="34" charset="-128"/>
                <a:cs typeface="Arial Unicode MS" pitchFamily="34" charset="-128"/>
              </a:rPr>
              <a:t>3</a:t>
            </a:r>
            <a:endParaRPr lang="en-US" sz="1200" kern="0" dirty="0">
              <a:solidFill>
                <a:schemeClr val="bg1"/>
              </a:solidFill>
              <a:ea typeface="Arial Unicode MS" pitchFamily="34" charset="-128"/>
              <a:cs typeface="Arial Unicode MS" pitchFamily="34" charset="-128"/>
            </a:endParaRPr>
          </a:p>
        </p:txBody>
      </p:sp>
      <p:sp>
        <p:nvSpPr>
          <p:cNvPr id="16" name="TextBox 15">
            <a:extLst>
              <a:ext uri="{FF2B5EF4-FFF2-40B4-BE49-F238E27FC236}">
                <a16:creationId xmlns:a16="http://schemas.microsoft.com/office/drawing/2014/main" id="{8A2F7CD9-82AE-4344-9F54-E6CACFDC885E}"/>
              </a:ext>
            </a:extLst>
          </p:cNvPr>
          <p:cNvSpPr txBox="1"/>
          <p:nvPr/>
        </p:nvSpPr>
        <p:spPr>
          <a:xfrm>
            <a:off x="11009278" y="3063807"/>
            <a:ext cx="473666" cy="161583"/>
          </a:xfrm>
          <a:prstGeom prst="rect">
            <a:avLst/>
          </a:prstGeom>
          <a:solidFill>
            <a:schemeClr val="bg1"/>
          </a:solidFill>
        </p:spPr>
        <p:txBody>
          <a:bodyPr wrap="square" lIns="0" tIns="0" rIns="0" bIns="0" rtlCol="0">
            <a:spAutoFit/>
          </a:bodyPr>
          <a:lstStyle/>
          <a:p>
            <a:pPr fontAlgn="base">
              <a:spcBef>
                <a:spcPct val="50000"/>
              </a:spcBef>
              <a:spcAft>
                <a:spcPct val="0"/>
              </a:spcAft>
              <a:buClr>
                <a:srgbClr val="F0AB00"/>
              </a:buClr>
              <a:buSzPct val="80000"/>
            </a:pPr>
            <a:endParaRPr lang="en-US" sz="1050" kern="0">
              <a:ea typeface="Arial Unicode MS" pitchFamily="34" charset="-128"/>
              <a:cs typeface="Arial Unicode MS" pitchFamily="34" charset="-128"/>
            </a:endParaRPr>
          </a:p>
        </p:txBody>
      </p:sp>
      <p:sp>
        <p:nvSpPr>
          <p:cNvPr id="17" name="Oval 16">
            <a:extLst>
              <a:ext uri="{FF2B5EF4-FFF2-40B4-BE49-F238E27FC236}">
                <a16:creationId xmlns:a16="http://schemas.microsoft.com/office/drawing/2014/main" id="{74B02D65-5ADF-4B24-A444-92362053A472}"/>
              </a:ext>
            </a:extLst>
          </p:cNvPr>
          <p:cNvSpPr/>
          <p:nvPr/>
        </p:nvSpPr>
        <p:spPr bwMode="gray">
          <a:xfrm>
            <a:off x="5582750" y="5696606"/>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a:solidFill>
                  <a:schemeClr val="bg1"/>
                </a:solidFill>
                <a:ea typeface="Arial Unicode MS" pitchFamily="34" charset="-128"/>
                <a:cs typeface="Arial Unicode MS" pitchFamily="34" charset="-128"/>
              </a:rPr>
              <a:t>5</a:t>
            </a:r>
          </a:p>
        </p:txBody>
      </p:sp>
      <p:sp>
        <p:nvSpPr>
          <p:cNvPr id="19" name="Oval 18">
            <a:extLst>
              <a:ext uri="{FF2B5EF4-FFF2-40B4-BE49-F238E27FC236}">
                <a16:creationId xmlns:a16="http://schemas.microsoft.com/office/drawing/2014/main" id="{51907AD7-2FFE-4D09-8976-3F253B4FDB5A}"/>
              </a:ext>
            </a:extLst>
          </p:cNvPr>
          <p:cNvSpPr/>
          <p:nvPr/>
        </p:nvSpPr>
        <p:spPr bwMode="gray">
          <a:xfrm>
            <a:off x="11000807" y="4702287"/>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5</a:t>
            </a:r>
          </a:p>
        </p:txBody>
      </p:sp>
      <p:sp>
        <p:nvSpPr>
          <p:cNvPr id="26" name="Oval 25">
            <a:extLst>
              <a:ext uri="{FF2B5EF4-FFF2-40B4-BE49-F238E27FC236}">
                <a16:creationId xmlns:a16="http://schemas.microsoft.com/office/drawing/2014/main" id="{9120FB65-F9FA-9330-A5A8-4781951BAA2F}"/>
              </a:ext>
            </a:extLst>
          </p:cNvPr>
          <p:cNvSpPr/>
          <p:nvPr/>
        </p:nvSpPr>
        <p:spPr bwMode="gray">
          <a:xfrm>
            <a:off x="4463662" y="3144598"/>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4</a:t>
            </a:r>
          </a:p>
        </p:txBody>
      </p:sp>
      <p:sp>
        <p:nvSpPr>
          <p:cNvPr id="27" name="Oval 26">
            <a:extLst>
              <a:ext uri="{FF2B5EF4-FFF2-40B4-BE49-F238E27FC236}">
                <a16:creationId xmlns:a16="http://schemas.microsoft.com/office/drawing/2014/main" id="{9B0E3D6E-56EA-1147-3E53-779F7C3B8ED9}"/>
              </a:ext>
            </a:extLst>
          </p:cNvPr>
          <p:cNvSpPr/>
          <p:nvPr/>
        </p:nvSpPr>
        <p:spPr bwMode="gray">
          <a:xfrm>
            <a:off x="6345115" y="4042646"/>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4</a:t>
            </a:r>
          </a:p>
        </p:txBody>
      </p:sp>
    </p:spTree>
    <p:extLst>
      <p:ext uri="{BB962C8B-B14F-4D97-AF65-F5344CB8AC3E}">
        <p14:creationId xmlns:p14="http://schemas.microsoft.com/office/powerpoint/2010/main" val="28456981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70B1BF-987F-F952-10A3-6F25A5E70959}"/>
              </a:ext>
            </a:extLst>
          </p:cNvPr>
          <p:cNvPicPr>
            <a:picLocks noChangeAspect="1"/>
          </p:cNvPicPr>
          <p:nvPr/>
        </p:nvPicPr>
        <p:blipFill>
          <a:blip r:embed="rId3"/>
          <a:stretch>
            <a:fillRect/>
          </a:stretch>
        </p:blipFill>
        <p:spPr>
          <a:xfrm>
            <a:off x="5676830" y="1336298"/>
            <a:ext cx="6122926" cy="3476517"/>
          </a:xfrm>
          <a:prstGeom prst="rect">
            <a:avLst/>
          </a:prstGeom>
        </p:spPr>
      </p:pic>
      <p:sp>
        <p:nvSpPr>
          <p:cNvPr id="13" name="TextBox 12">
            <a:extLst>
              <a:ext uri="{FF2B5EF4-FFF2-40B4-BE49-F238E27FC236}">
                <a16:creationId xmlns:a16="http://schemas.microsoft.com/office/drawing/2014/main" id="{8AF5B128-6517-4552-BC61-7C50EE95A3EB}"/>
              </a:ext>
            </a:extLst>
          </p:cNvPr>
          <p:cNvSpPr txBox="1"/>
          <p:nvPr/>
        </p:nvSpPr>
        <p:spPr>
          <a:xfrm>
            <a:off x="505456" y="1532636"/>
            <a:ext cx="5171374" cy="3586016"/>
          </a:xfrm>
          <a:prstGeom prst="rect">
            <a:avLst/>
          </a:prstGeom>
          <a:noFill/>
        </p:spPr>
        <p:txBody>
          <a:bodyPr wrap="square" lIns="0" tIns="0" rIns="0" bIns="0" rtlCol="0">
            <a:noAutofit/>
          </a:bodyPr>
          <a:lstStyle/>
          <a:p>
            <a:pPr>
              <a:lnSpc>
                <a:spcPts val="1700"/>
              </a:lnSpc>
              <a:spcAft>
                <a:spcPts val="600"/>
              </a:spcAft>
              <a:buClr>
                <a:srgbClr val="F0AB00"/>
              </a:buClr>
              <a:buSzPct val="120000"/>
            </a:pPr>
            <a:r>
              <a:rPr lang="en-US" sz="1300" dirty="0">
                <a:latin typeface="+mj-lt"/>
              </a:rPr>
              <a:t>Serial numbers are optional or mandatory depending on the type of purchased product. </a:t>
            </a:r>
          </a:p>
          <a:p>
            <a:pPr>
              <a:lnSpc>
                <a:spcPts val="1700"/>
              </a:lnSpc>
              <a:spcAft>
                <a:spcPts val="600"/>
              </a:spcAft>
              <a:buClr>
                <a:srgbClr val="F0AB00"/>
              </a:buClr>
              <a:buSzPct val="120000"/>
            </a:pPr>
            <a:r>
              <a:rPr lang="en-US" sz="1300" dirty="0">
                <a:latin typeface="+mj-lt"/>
              </a:rPr>
              <a:t>They are mandatory if indicated in the purchase order. If mandatory, then the number of serial numbers must be equal to the shipped quantity.</a:t>
            </a:r>
          </a:p>
          <a:p>
            <a:pPr marL="228600" indent="-228600">
              <a:lnSpc>
                <a:spcPts val="1700"/>
              </a:lnSpc>
              <a:spcAft>
                <a:spcPts val="600"/>
              </a:spcAft>
              <a:buClr>
                <a:srgbClr val="F0AB00"/>
              </a:buClr>
              <a:buSzPct val="100000"/>
              <a:buFont typeface="+mj-lt"/>
              <a:buAutoNum type="arabicPeriod"/>
            </a:pPr>
            <a:r>
              <a:rPr lang="en-US" sz="1300" dirty="0">
                <a:latin typeface="+mj-lt"/>
              </a:rPr>
              <a:t>Populate the serial number of the first item.</a:t>
            </a:r>
          </a:p>
          <a:p>
            <a:pPr marL="228600" indent="-228600">
              <a:lnSpc>
                <a:spcPts val="1700"/>
              </a:lnSpc>
              <a:spcAft>
                <a:spcPts val="600"/>
              </a:spcAft>
              <a:buClr>
                <a:srgbClr val="F0AB00"/>
              </a:buClr>
              <a:buSzPct val="100000"/>
              <a:buFont typeface="+mj-lt"/>
              <a:buAutoNum type="arabicPeriod"/>
            </a:pPr>
            <a:r>
              <a:rPr lang="en-US" sz="1300" dirty="0">
                <a:latin typeface="+mj-lt"/>
              </a:rPr>
              <a:t>Click on </a:t>
            </a:r>
            <a:r>
              <a:rPr lang="en-US" sz="1300" b="1" dirty="0">
                <a:latin typeface="+mj-lt"/>
              </a:rPr>
              <a:t>Add asset </a:t>
            </a:r>
            <a:r>
              <a:rPr lang="en-US" sz="1300" dirty="0">
                <a:latin typeface="+mj-lt"/>
              </a:rPr>
              <a:t>to add additional serial numbers. Please fill out only one serial number per asset field.</a:t>
            </a:r>
          </a:p>
          <a:p>
            <a:pPr>
              <a:lnSpc>
                <a:spcPts val="1700"/>
              </a:lnSpc>
              <a:spcAft>
                <a:spcPts val="600"/>
              </a:spcAft>
              <a:buClr>
                <a:srgbClr val="F0AB00"/>
              </a:buClr>
              <a:buSzPct val="120000"/>
            </a:pPr>
            <a:endParaRPr lang="en-US" sz="1300" dirty="0">
              <a:latin typeface="+mj-lt"/>
            </a:endParaRPr>
          </a:p>
          <a:p>
            <a:pPr>
              <a:lnSpc>
                <a:spcPts val="1700"/>
              </a:lnSpc>
              <a:spcAft>
                <a:spcPts val="600"/>
              </a:spcAft>
              <a:buClr>
                <a:srgbClr val="F0AB00"/>
              </a:buClr>
              <a:buSzPct val="120000"/>
            </a:pPr>
            <a:r>
              <a:rPr lang="en-US" sz="1300" b="1" dirty="0">
                <a:solidFill>
                  <a:schemeClr val="accent1"/>
                </a:solidFill>
                <a:latin typeface="+mj-lt"/>
              </a:rPr>
              <a:t>Note: </a:t>
            </a:r>
            <a:r>
              <a:rPr lang="en-US" sz="1300" dirty="0"/>
              <a:t>If you have many serial numbers to provide, you can use the </a:t>
            </a:r>
            <a:r>
              <a:rPr lang="en-US" sz="1300" b="1" dirty="0"/>
              <a:t>Serial number upload </a:t>
            </a:r>
            <a:r>
              <a:rPr lang="en-US" sz="1300" dirty="0"/>
              <a:t>tool described on the next slides.</a:t>
            </a:r>
          </a:p>
          <a:p>
            <a:pPr>
              <a:lnSpc>
                <a:spcPts val="1700"/>
              </a:lnSpc>
              <a:spcAft>
                <a:spcPts val="600"/>
              </a:spcAft>
              <a:buClr>
                <a:srgbClr val="F0AB00"/>
              </a:buClr>
              <a:buSzPct val="120000"/>
            </a:pPr>
            <a:r>
              <a:rPr lang="en-US" sz="1300" dirty="0"/>
              <a:t>If a list of serial numbers is provided in the purchase order, the serial number entered in the ship Notice against this PO must be one from the list.</a:t>
            </a:r>
            <a:endParaRPr lang="en-US" sz="1300" dirty="0">
              <a:highlight>
                <a:srgbClr val="FFFF00"/>
              </a:highlight>
            </a:endParaRPr>
          </a:p>
          <a:p>
            <a:pPr>
              <a:lnSpc>
                <a:spcPts val="1700"/>
              </a:lnSpc>
              <a:spcAft>
                <a:spcPts val="600"/>
              </a:spcAft>
              <a:buClr>
                <a:srgbClr val="F0AB00"/>
              </a:buClr>
              <a:buSzPct val="120000"/>
            </a:pPr>
            <a:endParaRPr lang="en-US" sz="1300" dirty="0"/>
          </a:p>
          <a:p>
            <a:pPr>
              <a:lnSpc>
                <a:spcPts val="1700"/>
              </a:lnSpc>
              <a:spcAft>
                <a:spcPts val="600"/>
              </a:spcAft>
              <a:buClr>
                <a:srgbClr val="F0AB00"/>
              </a:buClr>
              <a:buSzPct val="120000"/>
            </a:pPr>
            <a:endParaRPr lang="en-US" sz="1300" dirty="0">
              <a:latin typeface="+mj-lt"/>
            </a:endParaRPr>
          </a:p>
        </p:txBody>
      </p:sp>
      <p:sp>
        <p:nvSpPr>
          <p:cNvPr id="15" name="Title">
            <a:extLst>
              <a:ext uri="{FF2B5EF4-FFF2-40B4-BE49-F238E27FC236}">
                <a16:creationId xmlns:a16="http://schemas.microsoft.com/office/drawing/2014/main" id="{5F5E96DF-6B26-4395-A5D1-B29427288041}"/>
              </a:ext>
            </a:extLst>
          </p:cNvPr>
          <p:cNvSpPr txBox="1">
            <a:spLocks/>
          </p:cNvSpPr>
          <p:nvPr/>
        </p:nvSpPr>
        <p:spPr bwMode="black">
          <a:xfrm>
            <a:off x="505456" y="429194"/>
            <a:ext cx="11183564" cy="677108"/>
          </a:xfrm>
          <a:prstGeom prst="rect">
            <a:avLst/>
          </a:prstGeom>
        </p:spPr>
        <p:txBody>
          <a:bodyPr vert="horz" wrap="square" lIns="0" tIns="0" rIns="0" bIns="0" rtlCol="0" anchor="ctr" anchorCtr="0">
            <a:noAutofit/>
          </a:bodyPr>
          <a:lstStyle>
            <a:lvl1pPr algn="l" defTabSz="1088231" rtl="0" eaLnBrk="1" latinLnBrk="0" hangingPunct="1">
              <a:spcBef>
                <a:spcPct val="0"/>
              </a:spcBef>
              <a:buNone/>
              <a:defRPr sz="4399" b="1" kern="1200" baseline="0">
                <a:solidFill>
                  <a:schemeClr val="tx1"/>
                </a:solidFill>
                <a:latin typeface="+mj-lt"/>
                <a:ea typeface="+mj-ea"/>
                <a:cs typeface="+mj-cs"/>
              </a:defRPr>
            </a:lvl1pPr>
          </a:lstStyle>
          <a:p>
            <a:r>
              <a:rPr lang="en-US" sz="2400"/>
              <a:t>Advanced Shipping Notice</a:t>
            </a:r>
            <a:br>
              <a:rPr lang="en-US"/>
            </a:br>
            <a:r>
              <a:rPr lang="en-US" sz="2000">
                <a:solidFill>
                  <a:schemeClr val="accent1"/>
                </a:solidFill>
              </a:rPr>
              <a:t>Individual PO Management – Line Level – Serial Numbers </a:t>
            </a:r>
          </a:p>
        </p:txBody>
      </p:sp>
      <p:sp>
        <p:nvSpPr>
          <p:cNvPr id="8" name="Oval 7">
            <a:extLst>
              <a:ext uri="{FF2B5EF4-FFF2-40B4-BE49-F238E27FC236}">
                <a16:creationId xmlns:a16="http://schemas.microsoft.com/office/drawing/2014/main" id="{F15CF10C-6378-4BB9-89BD-8871F5041538}"/>
              </a:ext>
            </a:extLst>
          </p:cNvPr>
          <p:cNvSpPr/>
          <p:nvPr/>
        </p:nvSpPr>
        <p:spPr bwMode="gray">
          <a:xfrm>
            <a:off x="6901984" y="3738865"/>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ru-RU" sz="1200" kern="0" dirty="0">
                <a:solidFill>
                  <a:schemeClr val="bg1"/>
                </a:solidFill>
                <a:ea typeface="Arial Unicode MS" pitchFamily="34" charset="-128"/>
                <a:cs typeface="Arial Unicode MS" pitchFamily="34" charset="-128"/>
              </a:rPr>
              <a:t>1</a:t>
            </a:r>
            <a:endParaRPr lang="en-US" sz="1200" kern="0" dirty="0">
              <a:solidFill>
                <a:schemeClr val="bg1"/>
              </a:solidFill>
              <a:ea typeface="Arial Unicode MS" pitchFamily="34" charset="-128"/>
              <a:cs typeface="Arial Unicode MS" pitchFamily="34" charset="-128"/>
            </a:endParaRPr>
          </a:p>
        </p:txBody>
      </p:sp>
      <p:sp>
        <p:nvSpPr>
          <p:cNvPr id="10" name="Oval 9">
            <a:extLst>
              <a:ext uri="{FF2B5EF4-FFF2-40B4-BE49-F238E27FC236}">
                <a16:creationId xmlns:a16="http://schemas.microsoft.com/office/drawing/2014/main" id="{CCC89ED8-56C4-4074-A0DD-2E8539EDFA1F}"/>
              </a:ext>
            </a:extLst>
          </p:cNvPr>
          <p:cNvSpPr/>
          <p:nvPr/>
        </p:nvSpPr>
        <p:spPr bwMode="gray">
          <a:xfrm>
            <a:off x="8997380" y="3738865"/>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ru-RU" sz="1200" kern="0">
                <a:solidFill>
                  <a:schemeClr val="bg1"/>
                </a:solidFill>
                <a:ea typeface="Arial Unicode MS" pitchFamily="34" charset="-128"/>
                <a:cs typeface="Arial Unicode MS" pitchFamily="34" charset="-128"/>
              </a:rPr>
              <a:t>2</a:t>
            </a:r>
            <a:endParaRPr lang="en-US" sz="1200" kern="0">
              <a:solidFill>
                <a:schemeClr val="bg1"/>
              </a:solidFill>
              <a:ea typeface="Arial Unicode MS" pitchFamily="34" charset="-128"/>
              <a:cs typeface="Arial Unicode MS" pitchFamily="34" charset="-128"/>
            </a:endParaRPr>
          </a:p>
        </p:txBody>
      </p:sp>
    </p:spTree>
    <p:extLst>
      <p:ext uri="{BB962C8B-B14F-4D97-AF65-F5344CB8AC3E}">
        <p14:creationId xmlns:p14="http://schemas.microsoft.com/office/powerpoint/2010/main" val="22932987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434B918-A101-5A01-6CB4-16058AFCD6BD}"/>
              </a:ext>
            </a:extLst>
          </p:cNvPr>
          <p:cNvPicPr>
            <a:picLocks noChangeAspect="1"/>
          </p:cNvPicPr>
          <p:nvPr/>
        </p:nvPicPr>
        <p:blipFill>
          <a:blip r:embed="rId3"/>
          <a:stretch>
            <a:fillRect/>
          </a:stretch>
        </p:blipFill>
        <p:spPr>
          <a:xfrm>
            <a:off x="5199753" y="3079034"/>
            <a:ext cx="6774025" cy="2640442"/>
          </a:xfrm>
          <a:prstGeom prst="rect">
            <a:avLst/>
          </a:prstGeom>
        </p:spPr>
      </p:pic>
      <p:pic>
        <p:nvPicPr>
          <p:cNvPr id="5" name="Picture 4">
            <a:extLst>
              <a:ext uri="{FF2B5EF4-FFF2-40B4-BE49-F238E27FC236}">
                <a16:creationId xmlns:a16="http://schemas.microsoft.com/office/drawing/2014/main" id="{2F2480B4-53C0-1869-8643-F1C821C2BA4C}"/>
              </a:ext>
            </a:extLst>
          </p:cNvPr>
          <p:cNvPicPr>
            <a:picLocks noChangeAspect="1"/>
          </p:cNvPicPr>
          <p:nvPr/>
        </p:nvPicPr>
        <p:blipFill>
          <a:blip r:embed="rId4"/>
          <a:stretch>
            <a:fillRect/>
          </a:stretch>
        </p:blipFill>
        <p:spPr>
          <a:xfrm>
            <a:off x="6886015" y="1963260"/>
            <a:ext cx="5309160" cy="728175"/>
          </a:xfrm>
          <a:prstGeom prst="rect">
            <a:avLst/>
          </a:prstGeom>
        </p:spPr>
      </p:pic>
      <p:pic>
        <p:nvPicPr>
          <p:cNvPr id="3" name="Picture 2">
            <a:extLst>
              <a:ext uri="{FF2B5EF4-FFF2-40B4-BE49-F238E27FC236}">
                <a16:creationId xmlns:a16="http://schemas.microsoft.com/office/drawing/2014/main" id="{C6C56FC9-893B-2AA4-948D-A7AAE452ACB3}"/>
              </a:ext>
            </a:extLst>
          </p:cNvPr>
          <p:cNvPicPr>
            <a:picLocks noChangeAspect="1"/>
          </p:cNvPicPr>
          <p:nvPr/>
        </p:nvPicPr>
        <p:blipFill>
          <a:blip r:embed="rId5"/>
          <a:stretch>
            <a:fillRect/>
          </a:stretch>
        </p:blipFill>
        <p:spPr>
          <a:xfrm>
            <a:off x="8063403" y="1141153"/>
            <a:ext cx="4186319" cy="807546"/>
          </a:xfrm>
          <a:prstGeom prst="rect">
            <a:avLst/>
          </a:prstGeom>
        </p:spPr>
      </p:pic>
      <p:sp>
        <p:nvSpPr>
          <p:cNvPr id="15" name="TextBox 14"/>
          <p:cNvSpPr txBox="1"/>
          <p:nvPr/>
        </p:nvSpPr>
        <p:spPr>
          <a:xfrm>
            <a:off x="527966" y="1476289"/>
            <a:ext cx="4671787" cy="2455405"/>
          </a:xfrm>
          <a:prstGeom prst="rect">
            <a:avLst/>
          </a:prstGeom>
          <a:noFill/>
        </p:spPr>
        <p:txBody>
          <a:bodyPr wrap="square" lIns="0" tIns="0" rIns="0" bIns="0" rtlCol="0" anchor="t">
            <a:noAutofit/>
          </a:bodyPr>
          <a:lstStyle/>
          <a:p>
            <a:pPr marL="342900" indent="-342900">
              <a:lnSpc>
                <a:spcPts val="1700"/>
              </a:lnSpc>
              <a:spcAft>
                <a:spcPts val="600"/>
              </a:spcAft>
              <a:buClr>
                <a:srgbClr val="F0AB00"/>
              </a:buClr>
              <a:buSzPct val="100000"/>
              <a:buAutoNum type="arabicPeriod"/>
            </a:pPr>
            <a:r>
              <a:rPr lang="en-US" sz="1300" dirty="0"/>
              <a:t>To save a draft document click </a:t>
            </a:r>
            <a:r>
              <a:rPr lang="en-US" sz="1300" b="1" dirty="0"/>
              <a:t>Save</a:t>
            </a:r>
            <a:r>
              <a:rPr lang="en-US" sz="1300" dirty="0"/>
              <a:t> on the top of ASN screen. Saved draft will </a:t>
            </a:r>
            <a:r>
              <a:rPr lang="en-US" sz="1300" dirty="0">
                <a:solidFill>
                  <a:schemeClr val="accent5"/>
                </a:solidFill>
              </a:rPr>
              <a:t>not</a:t>
            </a:r>
            <a:r>
              <a:rPr lang="en-US" sz="1300" dirty="0"/>
              <a:t> be sent to the customer. </a:t>
            </a:r>
          </a:p>
          <a:p>
            <a:pPr marL="342900" indent="-342900">
              <a:lnSpc>
                <a:spcPts val="1700"/>
              </a:lnSpc>
              <a:spcAft>
                <a:spcPts val="600"/>
              </a:spcAft>
              <a:buClr>
                <a:srgbClr val="F0AB00"/>
              </a:buClr>
              <a:buSzPct val="100000"/>
              <a:buAutoNum type="arabicPeriod"/>
            </a:pPr>
            <a:r>
              <a:rPr lang="en-US" sz="1300" dirty="0"/>
              <a:t>The saved ASN will be saved for 60 days.</a:t>
            </a:r>
          </a:p>
          <a:p>
            <a:pPr marL="342900" indent="-342900">
              <a:lnSpc>
                <a:spcPts val="1700"/>
              </a:lnSpc>
              <a:spcAft>
                <a:spcPts val="600"/>
              </a:spcAft>
              <a:buClr>
                <a:srgbClr val="F0AB00"/>
              </a:buClr>
              <a:buSzPct val="100000"/>
              <a:buAutoNum type="arabicPeriod"/>
            </a:pPr>
            <a:r>
              <a:rPr lang="en-US" sz="1300" dirty="0"/>
              <a:t>The draft can be accessed and modified from </a:t>
            </a:r>
            <a:r>
              <a:rPr lang="en-US" sz="1300" b="1" dirty="0"/>
              <a:t>Fulfillment/ Drafts</a:t>
            </a:r>
            <a:r>
              <a:rPr lang="en-US" sz="1300" dirty="0"/>
              <a:t>.</a:t>
            </a:r>
          </a:p>
          <a:p>
            <a:pPr marL="342900" indent="-342900">
              <a:lnSpc>
                <a:spcPts val="1700"/>
              </a:lnSpc>
              <a:spcAft>
                <a:spcPts val="600"/>
              </a:spcAft>
              <a:buClr>
                <a:srgbClr val="F0AB00"/>
              </a:buClr>
              <a:buSzPct val="100000"/>
              <a:buAutoNum type="arabicPeriod"/>
            </a:pPr>
            <a:r>
              <a:rPr lang="en-US" sz="1300" dirty="0"/>
              <a:t>Select </a:t>
            </a:r>
            <a:r>
              <a:rPr lang="en-US" sz="1300" b="1" dirty="0"/>
              <a:t>Ship notice</a:t>
            </a:r>
            <a:r>
              <a:rPr lang="en-US" sz="1300" dirty="0"/>
              <a:t>.</a:t>
            </a:r>
          </a:p>
          <a:p>
            <a:pPr marL="342900" indent="-342900">
              <a:lnSpc>
                <a:spcPts val="1700"/>
              </a:lnSpc>
              <a:spcAft>
                <a:spcPts val="600"/>
              </a:spcAft>
              <a:buClr>
                <a:srgbClr val="F0AB00"/>
              </a:buClr>
              <a:buSzPct val="100000"/>
              <a:buAutoNum type="arabicPeriod"/>
            </a:pPr>
            <a:r>
              <a:rPr lang="en-US" sz="1300" dirty="0"/>
              <a:t>Click </a:t>
            </a:r>
            <a:r>
              <a:rPr lang="en-US" sz="1300" b="1" dirty="0"/>
              <a:t>Edit</a:t>
            </a:r>
            <a:r>
              <a:rPr lang="en-US" sz="1300" dirty="0"/>
              <a:t> to modify the document and finalize it.</a:t>
            </a:r>
          </a:p>
        </p:txBody>
      </p:sp>
      <p:sp>
        <p:nvSpPr>
          <p:cNvPr id="24" name="Title">
            <a:extLst>
              <a:ext uri="{FF2B5EF4-FFF2-40B4-BE49-F238E27FC236}">
                <a16:creationId xmlns:a16="http://schemas.microsoft.com/office/drawing/2014/main" id="{6CF74E24-BF91-46A7-9F45-2129C7CD8DEE}"/>
              </a:ext>
            </a:extLst>
          </p:cNvPr>
          <p:cNvSpPr txBox="1">
            <a:spLocks/>
          </p:cNvSpPr>
          <p:nvPr/>
        </p:nvSpPr>
        <p:spPr bwMode="black">
          <a:xfrm>
            <a:off x="505456" y="429194"/>
            <a:ext cx="11183564" cy="677108"/>
          </a:xfrm>
          <a:prstGeom prst="rect">
            <a:avLst/>
          </a:prstGeom>
        </p:spPr>
        <p:txBody>
          <a:bodyPr vert="horz" wrap="square" lIns="0" tIns="0" rIns="0" bIns="0" rtlCol="0" anchor="ctr" anchorCtr="0">
            <a:noAutofit/>
          </a:bodyPr>
          <a:lstStyle>
            <a:lvl1pPr algn="l" defTabSz="1088231" rtl="0" eaLnBrk="1" latinLnBrk="0" hangingPunct="1">
              <a:spcBef>
                <a:spcPct val="0"/>
              </a:spcBef>
              <a:buNone/>
              <a:defRPr sz="4399" b="1" kern="1200" baseline="0">
                <a:solidFill>
                  <a:schemeClr val="tx1"/>
                </a:solidFill>
                <a:latin typeface="+mj-lt"/>
                <a:ea typeface="+mj-ea"/>
                <a:cs typeface="+mj-cs"/>
              </a:defRPr>
            </a:lvl1pPr>
          </a:lstStyle>
          <a:p>
            <a:r>
              <a:rPr lang="en-US" sz="2400"/>
              <a:t>Advanced Shipping Notice</a:t>
            </a:r>
            <a:br>
              <a:rPr lang="en-US"/>
            </a:br>
            <a:r>
              <a:rPr lang="en-US" sz="2000">
                <a:solidFill>
                  <a:schemeClr val="accent1"/>
                </a:solidFill>
              </a:rPr>
              <a:t>Individual PO Management – Review Before Submitting</a:t>
            </a:r>
          </a:p>
        </p:txBody>
      </p:sp>
      <p:sp>
        <p:nvSpPr>
          <p:cNvPr id="28" name="Oval 27"/>
          <p:cNvSpPr/>
          <p:nvPr/>
        </p:nvSpPr>
        <p:spPr bwMode="gray">
          <a:xfrm>
            <a:off x="9745490" y="1181758"/>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a:solidFill>
                  <a:schemeClr val="bg1"/>
                </a:solidFill>
                <a:ea typeface="Arial Unicode MS" pitchFamily="34" charset="-128"/>
                <a:cs typeface="Arial Unicode MS" pitchFamily="34" charset="-128"/>
              </a:rPr>
              <a:t>1</a:t>
            </a:r>
          </a:p>
        </p:txBody>
      </p:sp>
      <p:sp>
        <p:nvSpPr>
          <p:cNvPr id="18" name="Oval 17">
            <a:extLst>
              <a:ext uri="{FF2B5EF4-FFF2-40B4-BE49-F238E27FC236}">
                <a16:creationId xmlns:a16="http://schemas.microsoft.com/office/drawing/2014/main" id="{B4361512-BCBC-4CB7-9945-C7B19E81996E}"/>
              </a:ext>
            </a:extLst>
          </p:cNvPr>
          <p:cNvSpPr/>
          <p:nvPr/>
        </p:nvSpPr>
        <p:spPr bwMode="gray">
          <a:xfrm>
            <a:off x="6929675" y="2146606"/>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2</a:t>
            </a:r>
          </a:p>
        </p:txBody>
      </p:sp>
      <p:sp>
        <p:nvSpPr>
          <p:cNvPr id="19" name="Oval 18">
            <a:extLst>
              <a:ext uri="{FF2B5EF4-FFF2-40B4-BE49-F238E27FC236}">
                <a16:creationId xmlns:a16="http://schemas.microsoft.com/office/drawing/2014/main" id="{5CB26736-7F24-461C-8FFB-8DBE2C474480}"/>
              </a:ext>
            </a:extLst>
          </p:cNvPr>
          <p:cNvSpPr/>
          <p:nvPr/>
        </p:nvSpPr>
        <p:spPr bwMode="gray">
          <a:xfrm>
            <a:off x="6859533" y="4315472"/>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ru-RU" sz="1200" kern="0" dirty="0">
                <a:solidFill>
                  <a:schemeClr val="bg1"/>
                </a:solidFill>
                <a:ea typeface="Arial Unicode MS" pitchFamily="34" charset="-128"/>
                <a:cs typeface="Arial Unicode MS" pitchFamily="34" charset="-128"/>
              </a:rPr>
              <a:t>4</a:t>
            </a:r>
            <a:endParaRPr lang="en-US" sz="1200" kern="0" dirty="0">
              <a:solidFill>
                <a:schemeClr val="bg1"/>
              </a:solidFill>
              <a:ea typeface="Arial Unicode MS" pitchFamily="34" charset="-128"/>
              <a:cs typeface="Arial Unicode MS" pitchFamily="34" charset="-128"/>
            </a:endParaRPr>
          </a:p>
        </p:txBody>
      </p:sp>
      <p:sp>
        <p:nvSpPr>
          <p:cNvPr id="20" name="Oval 19">
            <a:extLst>
              <a:ext uri="{FF2B5EF4-FFF2-40B4-BE49-F238E27FC236}">
                <a16:creationId xmlns:a16="http://schemas.microsoft.com/office/drawing/2014/main" id="{DF488C55-8490-484A-98F3-59194B244124}"/>
              </a:ext>
            </a:extLst>
          </p:cNvPr>
          <p:cNvSpPr/>
          <p:nvPr/>
        </p:nvSpPr>
        <p:spPr bwMode="gray">
          <a:xfrm>
            <a:off x="5368182" y="5320603"/>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ru-RU" sz="1200" kern="0" dirty="0">
                <a:solidFill>
                  <a:schemeClr val="bg1"/>
                </a:solidFill>
                <a:ea typeface="Arial Unicode MS" pitchFamily="34" charset="-128"/>
                <a:cs typeface="Arial Unicode MS" pitchFamily="34" charset="-128"/>
              </a:rPr>
              <a:t>5</a:t>
            </a:r>
            <a:endParaRPr lang="en-US" sz="1200" kern="0" dirty="0">
              <a:solidFill>
                <a:schemeClr val="bg1"/>
              </a:solidFill>
              <a:ea typeface="Arial Unicode MS" pitchFamily="34" charset="-128"/>
              <a:cs typeface="Arial Unicode MS" pitchFamily="34" charset="-128"/>
            </a:endParaRPr>
          </a:p>
        </p:txBody>
      </p:sp>
      <p:sp>
        <p:nvSpPr>
          <p:cNvPr id="14" name="Oval 13">
            <a:extLst>
              <a:ext uri="{FF2B5EF4-FFF2-40B4-BE49-F238E27FC236}">
                <a16:creationId xmlns:a16="http://schemas.microsoft.com/office/drawing/2014/main" id="{A4E0DA65-96CF-40CF-A2E0-EBEC55450D59}"/>
              </a:ext>
            </a:extLst>
          </p:cNvPr>
          <p:cNvSpPr/>
          <p:nvPr/>
        </p:nvSpPr>
        <p:spPr bwMode="gray">
          <a:xfrm>
            <a:off x="10973338" y="3370262"/>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3</a:t>
            </a:r>
          </a:p>
        </p:txBody>
      </p:sp>
    </p:spTree>
    <p:extLst>
      <p:ext uri="{BB962C8B-B14F-4D97-AF65-F5344CB8AC3E}">
        <p14:creationId xmlns:p14="http://schemas.microsoft.com/office/powerpoint/2010/main" val="7551091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64F2253-DF08-64B4-91FD-2FD938FA9B79}"/>
              </a:ext>
            </a:extLst>
          </p:cNvPr>
          <p:cNvPicPr>
            <a:picLocks noChangeAspect="1"/>
          </p:cNvPicPr>
          <p:nvPr/>
        </p:nvPicPr>
        <p:blipFill>
          <a:blip r:embed="rId3"/>
          <a:stretch>
            <a:fillRect/>
          </a:stretch>
        </p:blipFill>
        <p:spPr>
          <a:xfrm>
            <a:off x="5093867" y="5024593"/>
            <a:ext cx="6595154" cy="1824847"/>
          </a:xfrm>
          <a:prstGeom prst="rect">
            <a:avLst/>
          </a:prstGeom>
        </p:spPr>
      </p:pic>
      <p:pic>
        <p:nvPicPr>
          <p:cNvPr id="9" name="Picture 8">
            <a:extLst>
              <a:ext uri="{FF2B5EF4-FFF2-40B4-BE49-F238E27FC236}">
                <a16:creationId xmlns:a16="http://schemas.microsoft.com/office/drawing/2014/main" id="{10EB226B-E1D4-D4FE-5BCC-BC13EB102500}"/>
              </a:ext>
            </a:extLst>
          </p:cNvPr>
          <p:cNvPicPr>
            <a:picLocks noChangeAspect="1"/>
          </p:cNvPicPr>
          <p:nvPr/>
        </p:nvPicPr>
        <p:blipFill>
          <a:blip r:embed="rId4"/>
          <a:stretch>
            <a:fillRect/>
          </a:stretch>
        </p:blipFill>
        <p:spPr>
          <a:xfrm>
            <a:off x="5093866" y="1453361"/>
            <a:ext cx="6595154" cy="3558510"/>
          </a:xfrm>
          <a:prstGeom prst="rect">
            <a:avLst/>
          </a:prstGeom>
        </p:spPr>
      </p:pic>
      <p:pic>
        <p:nvPicPr>
          <p:cNvPr id="7" name="Picture 6">
            <a:extLst>
              <a:ext uri="{FF2B5EF4-FFF2-40B4-BE49-F238E27FC236}">
                <a16:creationId xmlns:a16="http://schemas.microsoft.com/office/drawing/2014/main" id="{7E5DBCF0-E80A-14D7-70C3-1631FB5E09FC}"/>
              </a:ext>
            </a:extLst>
          </p:cNvPr>
          <p:cNvPicPr>
            <a:picLocks noChangeAspect="1"/>
          </p:cNvPicPr>
          <p:nvPr/>
        </p:nvPicPr>
        <p:blipFill>
          <a:blip r:embed="rId5"/>
          <a:stretch>
            <a:fillRect/>
          </a:stretch>
        </p:blipFill>
        <p:spPr>
          <a:xfrm>
            <a:off x="7455307" y="735038"/>
            <a:ext cx="4197341" cy="665357"/>
          </a:xfrm>
          <a:prstGeom prst="rect">
            <a:avLst/>
          </a:prstGeom>
        </p:spPr>
      </p:pic>
      <p:sp>
        <p:nvSpPr>
          <p:cNvPr id="6" name="TextBox 5">
            <a:extLst>
              <a:ext uri="{FF2B5EF4-FFF2-40B4-BE49-F238E27FC236}">
                <a16:creationId xmlns:a16="http://schemas.microsoft.com/office/drawing/2014/main" id="{FDBC4DF1-7620-4320-8CDA-92D8706117D7}"/>
              </a:ext>
            </a:extLst>
          </p:cNvPr>
          <p:cNvSpPr txBox="1"/>
          <p:nvPr/>
        </p:nvSpPr>
        <p:spPr>
          <a:xfrm>
            <a:off x="505456" y="1454193"/>
            <a:ext cx="4197340" cy="3495494"/>
          </a:xfrm>
          <a:prstGeom prst="rect">
            <a:avLst/>
          </a:prstGeom>
          <a:noFill/>
        </p:spPr>
        <p:txBody>
          <a:bodyPr wrap="square" lIns="0" tIns="0" rIns="0" bIns="0" rtlCol="0">
            <a:noAutofit/>
          </a:bodyPr>
          <a:lstStyle/>
          <a:p>
            <a:pPr marL="342900" indent="-342900">
              <a:lnSpc>
                <a:spcPts val="1700"/>
              </a:lnSpc>
              <a:spcAft>
                <a:spcPts val="600"/>
              </a:spcAft>
              <a:buClr>
                <a:srgbClr val="F0AB00"/>
              </a:buClr>
              <a:buSzPct val="100000"/>
              <a:buFontTx/>
              <a:buAutoNum type="arabicPeriod"/>
            </a:pPr>
            <a:r>
              <a:rPr lang="en-US" sz="1300" dirty="0"/>
              <a:t>In ASN main screen check if all required fields (*) were populated. Click </a:t>
            </a:r>
            <a:r>
              <a:rPr lang="en-US" sz="1300" b="1" dirty="0"/>
              <a:t>Next</a:t>
            </a:r>
            <a:r>
              <a:rPr lang="en-US" sz="1300" dirty="0"/>
              <a:t> on the top of the screen.</a:t>
            </a:r>
          </a:p>
          <a:p>
            <a:pPr marL="342900" indent="-342900">
              <a:lnSpc>
                <a:spcPts val="1700"/>
              </a:lnSpc>
              <a:spcAft>
                <a:spcPts val="600"/>
              </a:spcAft>
              <a:buClr>
                <a:srgbClr val="F0AB00"/>
              </a:buClr>
              <a:buSzPct val="100000"/>
              <a:buFontTx/>
              <a:buAutoNum type="arabicPeriod"/>
            </a:pPr>
            <a:r>
              <a:rPr lang="en-US" sz="1300" dirty="0"/>
              <a:t>At header level, please review the delivery date applicable to all shipped lines.</a:t>
            </a:r>
          </a:p>
          <a:p>
            <a:pPr marL="342900" indent="-342900">
              <a:lnSpc>
                <a:spcPts val="1700"/>
              </a:lnSpc>
              <a:spcAft>
                <a:spcPts val="600"/>
              </a:spcAft>
              <a:buClr>
                <a:srgbClr val="F0AB00"/>
              </a:buClr>
              <a:buSzPct val="100000"/>
              <a:buFontTx/>
              <a:buAutoNum type="arabicPeriod"/>
            </a:pPr>
            <a:r>
              <a:rPr lang="en-US" sz="1300" dirty="0"/>
              <a:t>At line level, check the shipped quantity</a:t>
            </a:r>
          </a:p>
          <a:p>
            <a:pPr marL="342900" indent="-342900">
              <a:lnSpc>
                <a:spcPts val="1700"/>
              </a:lnSpc>
              <a:spcAft>
                <a:spcPts val="600"/>
              </a:spcAft>
              <a:buClr>
                <a:srgbClr val="F0AB00"/>
              </a:buClr>
              <a:buSzPct val="100000"/>
              <a:buFontTx/>
              <a:buAutoNum type="arabicPeriod"/>
            </a:pPr>
            <a:r>
              <a:rPr lang="en-US" sz="1300" dirty="0"/>
              <a:t>And review the serial numbers and MP numbers, if applicable.</a:t>
            </a:r>
          </a:p>
          <a:p>
            <a:pPr marL="342900" indent="-342900">
              <a:lnSpc>
                <a:spcPts val="1700"/>
              </a:lnSpc>
              <a:spcAft>
                <a:spcPts val="600"/>
              </a:spcAft>
              <a:buClr>
                <a:srgbClr val="F0AB00"/>
              </a:buClr>
              <a:buSzPct val="100000"/>
              <a:buFontTx/>
              <a:buAutoNum type="arabicPeriod"/>
            </a:pPr>
            <a:r>
              <a:rPr lang="en-US" sz="1300" dirty="0"/>
              <a:t>Click </a:t>
            </a:r>
            <a:r>
              <a:rPr lang="en-US" sz="1300" b="1" dirty="0"/>
              <a:t>Submit</a:t>
            </a:r>
            <a:r>
              <a:rPr lang="en-US" sz="1300" dirty="0"/>
              <a:t> to send ASN to the customer. </a:t>
            </a:r>
          </a:p>
          <a:p>
            <a:pPr marL="342900" indent="-342900">
              <a:lnSpc>
                <a:spcPts val="1700"/>
              </a:lnSpc>
              <a:spcAft>
                <a:spcPts val="600"/>
              </a:spcAft>
              <a:buClr>
                <a:srgbClr val="F0AB00"/>
              </a:buClr>
              <a:buSzPct val="100000"/>
              <a:buFontTx/>
              <a:buAutoNum type="arabicPeriod"/>
            </a:pPr>
            <a:r>
              <a:rPr lang="en-US" sz="1300" dirty="0"/>
              <a:t>In case there is information to be edited, click </a:t>
            </a:r>
            <a:r>
              <a:rPr lang="en-US" sz="1300" b="1" dirty="0"/>
              <a:t>Previous</a:t>
            </a:r>
            <a:r>
              <a:rPr lang="en-US" sz="1300" dirty="0"/>
              <a:t>.</a:t>
            </a:r>
          </a:p>
          <a:p>
            <a:pPr>
              <a:lnSpc>
                <a:spcPts val="1700"/>
              </a:lnSpc>
              <a:spcAft>
                <a:spcPts val="600"/>
              </a:spcAft>
              <a:buClr>
                <a:srgbClr val="F0AB00"/>
              </a:buClr>
              <a:buSzPct val="100000"/>
            </a:pPr>
            <a:r>
              <a:rPr lang="en-US" sz="1300" b="1" dirty="0">
                <a:solidFill>
                  <a:schemeClr val="accent1"/>
                </a:solidFill>
              </a:rPr>
              <a:t>Note:</a:t>
            </a:r>
            <a:r>
              <a:rPr lang="en-US" sz="1300" dirty="0"/>
              <a:t> After submitting your shipping Notice, the Order Status will be updated to Shipped (if fully shipped), or Partially Shipped. </a:t>
            </a:r>
          </a:p>
          <a:p>
            <a:pPr marL="342900" indent="-342900">
              <a:lnSpc>
                <a:spcPts val="1700"/>
              </a:lnSpc>
              <a:spcAft>
                <a:spcPts val="600"/>
              </a:spcAft>
              <a:buClr>
                <a:srgbClr val="F0AB00"/>
              </a:buClr>
              <a:buSzPct val="120000"/>
              <a:buFontTx/>
              <a:buAutoNum type="arabicPeriod"/>
            </a:pPr>
            <a:endParaRPr lang="en-US" sz="1300" dirty="0"/>
          </a:p>
          <a:p>
            <a:pPr marL="342900" indent="-342900">
              <a:lnSpc>
                <a:spcPts val="1700"/>
              </a:lnSpc>
              <a:spcAft>
                <a:spcPts val="600"/>
              </a:spcAft>
              <a:buClr>
                <a:srgbClr val="F0AB00"/>
              </a:buClr>
              <a:buSzPct val="120000"/>
              <a:buFontTx/>
              <a:buAutoNum type="arabicPeriod"/>
            </a:pPr>
            <a:endParaRPr lang="en-US" sz="1300" dirty="0"/>
          </a:p>
        </p:txBody>
      </p:sp>
      <p:sp>
        <p:nvSpPr>
          <p:cNvPr id="19" name="Title">
            <a:extLst>
              <a:ext uri="{FF2B5EF4-FFF2-40B4-BE49-F238E27FC236}">
                <a16:creationId xmlns:a16="http://schemas.microsoft.com/office/drawing/2014/main" id="{11BAFA3E-0005-446B-B369-846F3E8D7E32}"/>
              </a:ext>
            </a:extLst>
          </p:cNvPr>
          <p:cNvSpPr txBox="1">
            <a:spLocks/>
          </p:cNvSpPr>
          <p:nvPr/>
        </p:nvSpPr>
        <p:spPr bwMode="black">
          <a:xfrm>
            <a:off x="505456" y="429194"/>
            <a:ext cx="11183564" cy="677108"/>
          </a:xfrm>
          <a:prstGeom prst="rect">
            <a:avLst/>
          </a:prstGeom>
        </p:spPr>
        <p:txBody>
          <a:bodyPr vert="horz" wrap="square" lIns="0" tIns="0" rIns="0" bIns="0" rtlCol="0" anchor="ctr" anchorCtr="0">
            <a:noAutofit/>
          </a:bodyPr>
          <a:lstStyle>
            <a:lvl1pPr algn="l" defTabSz="1088231" rtl="0" eaLnBrk="1" latinLnBrk="0" hangingPunct="1">
              <a:spcBef>
                <a:spcPct val="0"/>
              </a:spcBef>
              <a:buNone/>
              <a:defRPr sz="4399" b="1" kern="1200" baseline="0">
                <a:solidFill>
                  <a:schemeClr val="tx1"/>
                </a:solidFill>
                <a:latin typeface="+mj-lt"/>
                <a:ea typeface="+mj-ea"/>
                <a:cs typeface="+mj-cs"/>
              </a:defRPr>
            </a:lvl1pPr>
          </a:lstStyle>
          <a:p>
            <a:r>
              <a:rPr lang="en-US" sz="2400"/>
              <a:t>Advanced Shipping Notice</a:t>
            </a:r>
            <a:br>
              <a:rPr lang="en-US"/>
            </a:br>
            <a:r>
              <a:rPr lang="en-US" sz="2000">
                <a:solidFill>
                  <a:schemeClr val="accent1"/>
                </a:solidFill>
              </a:rPr>
              <a:t>Individual PO Management – Submit the Final Document</a:t>
            </a:r>
          </a:p>
        </p:txBody>
      </p:sp>
      <p:sp>
        <p:nvSpPr>
          <p:cNvPr id="12" name="Oval 11">
            <a:extLst>
              <a:ext uri="{FF2B5EF4-FFF2-40B4-BE49-F238E27FC236}">
                <a16:creationId xmlns:a16="http://schemas.microsoft.com/office/drawing/2014/main" id="{783E8E82-2671-4345-81C8-9AA33C706333}"/>
              </a:ext>
            </a:extLst>
          </p:cNvPr>
          <p:cNvSpPr/>
          <p:nvPr/>
        </p:nvSpPr>
        <p:spPr bwMode="gray">
          <a:xfrm>
            <a:off x="11167026" y="1181161"/>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a:solidFill>
                  <a:schemeClr val="bg1"/>
                </a:solidFill>
                <a:ea typeface="Arial Unicode MS" pitchFamily="34" charset="-128"/>
                <a:cs typeface="Arial Unicode MS" pitchFamily="34" charset="-128"/>
              </a:rPr>
              <a:t>1</a:t>
            </a:r>
          </a:p>
        </p:txBody>
      </p:sp>
      <p:sp>
        <p:nvSpPr>
          <p:cNvPr id="13" name="Oval 12">
            <a:extLst>
              <a:ext uri="{FF2B5EF4-FFF2-40B4-BE49-F238E27FC236}">
                <a16:creationId xmlns:a16="http://schemas.microsoft.com/office/drawing/2014/main" id="{EFFAB662-7100-4E41-9D95-305C0442F1AB}"/>
              </a:ext>
            </a:extLst>
          </p:cNvPr>
          <p:cNvSpPr/>
          <p:nvPr/>
        </p:nvSpPr>
        <p:spPr bwMode="gray">
          <a:xfrm>
            <a:off x="9338917" y="1494302"/>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a:solidFill>
                  <a:schemeClr val="bg1"/>
                </a:solidFill>
                <a:ea typeface="Arial Unicode MS" pitchFamily="34" charset="-128"/>
                <a:cs typeface="Arial Unicode MS" pitchFamily="34" charset="-128"/>
              </a:rPr>
              <a:t>6</a:t>
            </a:r>
          </a:p>
        </p:txBody>
      </p:sp>
      <p:sp>
        <p:nvSpPr>
          <p:cNvPr id="15" name="Oval 14">
            <a:extLst>
              <a:ext uri="{FF2B5EF4-FFF2-40B4-BE49-F238E27FC236}">
                <a16:creationId xmlns:a16="http://schemas.microsoft.com/office/drawing/2014/main" id="{45B39ECE-6AE2-4F21-939D-F538EFE7F914}"/>
              </a:ext>
            </a:extLst>
          </p:cNvPr>
          <p:cNvSpPr/>
          <p:nvPr/>
        </p:nvSpPr>
        <p:spPr bwMode="gray">
          <a:xfrm>
            <a:off x="10946759" y="1664589"/>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5</a:t>
            </a:r>
          </a:p>
        </p:txBody>
      </p:sp>
      <p:sp>
        <p:nvSpPr>
          <p:cNvPr id="10" name="Oval 9">
            <a:extLst>
              <a:ext uri="{FF2B5EF4-FFF2-40B4-BE49-F238E27FC236}">
                <a16:creationId xmlns:a16="http://schemas.microsoft.com/office/drawing/2014/main" id="{EC8B5839-F5A7-4984-99DF-3702B8922091}"/>
              </a:ext>
            </a:extLst>
          </p:cNvPr>
          <p:cNvSpPr/>
          <p:nvPr/>
        </p:nvSpPr>
        <p:spPr bwMode="gray">
          <a:xfrm>
            <a:off x="5917915" y="3232614"/>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ru-RU" sz="1200" kern="0" dirty="0">
                <a:solidFill>
                  <a:schemeClr val="bg1"/>
                </a:solidFill>
                <a:ea typeface="Arial Unicode MS" pitchFamily="34" charset="-128"/>
                <a:cs typeface="Arial Unicode MS" pitchFamily="34" charset="-128"/>
              </a:rPr>
              <a:t>2</a:t>
            </a:r>
            <a:endParaRPr lang="en-US" sz="1200" kern="0" dirty="0">
              <a:solidFill>
                <a:schemeClr val="bg1"/>
              </a:solidFill>
              <a:ea typeface="Arial Unicode MS" pitchFamily="34" charset="-128"/>
              <a:cs typeface="Arial Unicode MS" pitchFamily="34" charset="-128"/>
            </a:endParaRPr>
          </a:p>
        </p:txBody>
      </p:sp>
      <p:sp>
        <p:nvSpPr>
          <p:cNvPr id="17" name="Oval 16">
            <a:extLst>
              <a:ext uri="{FF2B5EF4-FFF2-40B4-BE49-F238E27FC236}">
                <a16:creationId xmlns:a16="http://schemas.microsoft.com/office/drawing/2014/main" id="{EDBDAFF5-80E1-FF1D-2211-2D5F96798445}"/>
              </a:ext>
            </a:extLst>
          </p:cNvPr>
          <p:cNvSpPr/>
          <p:nvPr/>
        </p:nvSpPr>
        <p:spPr bwMode="gray">
          <a:xfrm>
            <a:off x="8391443" y="5404639"/>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3</a:t>
            </a:r>
          </a:p>
        </p:txBody>
      </p:sp>
      <p:sp>
        <p:nvSpPr>
          <p:cNvPr id="18" name="Oval 17">
            <a:extLst>
              <a:ext uri="{FF2B5EF4-FFF2-40B4-BE49-F238E27FC236}">
                <a16:creationId xmlns:a16="http://schemas.microsoft.com/office/drawing/2014/main" id="{8B6E3988-9DDF-3DB6-D33D-16A43BCAFF47}"/>
              </a:ext>
            </a:extLst>
          </p:cNvPr>
          <p:cNvSpPr/>
          <p:nvPr/>
        </p:nvSpPr>
        <p:spPr bwMode="gray">
          <a:xfrm>
            <a:off x="6675478" y="6346093"/>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4</a:t>
            </a:r>
          </a:p>
        </p:txBody>
      </p:sp>
    </p:spTree>
    <p:extLst>
      <p:ext uri="{BB962C8B-B14F-4D97-AF65-F5344CB8AC3E}">
        <p14:creationId xmlns:p14="http://schemas.microsoft.com/office/powerpoint/2010/main" val="17153749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396B18D-6A2B-1F63-4BF0-6F12F80ABB1A}"/>
              </a:ext>
            </a:extLst>
          </p:cNvPr>
          <p:cNvPicPr>
            <a:picLocks noChangeAspect="1"/>
          </p:cNvPicPr>
          <p:nvPr/>
        </p:nvPicPr>
        <p:blipFill>
          <a:blip r:embed="rId3"/>
          <a:stretch>
            <a:fillRect/>
          </a:stretch>
        </p:blipFill>
        <p:spPr>
          <a:xfrm>
            <a:off x="9668753" y="4642570"/>
            <a:ext cx="2358501" cy="1527607"/>
          </a:xfrm>
          <a:prstGeom prst="rect">
            <a:avLst/>
          </a:prstGeom>
        </p:spPr>
      </p:pic>
      <p:pic>
        <p:nvPicPr>
          <p:cNvPr id="8" name="Picture 7">
            <a:extLst>
              <a:ext uri="{FF2B5EF4-FFF2-40B4-BE49-F238E27FC236}">
                <a16:creationId xmlns:a16="http://schemas.microsoft.com/office/drawing/2014/main" id="{D0AFDB06-1D95-084B-BB92-E655C2925642}"/>
              </a:ext>
            </a:extLst>
          </p:cNvPr>
          <p:cNvPicPr>
            <a:picLocks noChangeAspect="1"/>
          </p:cNvPicPr>
          <p:nvPr/>
        </p:nvPicPr>
        <p:blipFill>
          <a:blip r:embed="rId4"/>
          <a:stretch>
            <a:fillRect/>
          </a:stretch>
        </p:blipFill>
        <p:spPr>
          <a:xfrm>
            <a:off x="5598368" y="4638284"/>
            <a:ext cx="3891528" cy="706758"/>
          </a:xfrm>
          <a:prstGeom prst="rect">
            <a:avLst/>
          </a:prstGeom>
        </p:spPr>
      </p:pic>
      <p:pic>
        <p:nvPicPr>
          <p:cNvPr id="6" name="Picture 5">
            <a:extLst>
              <a:ext uri="{FF2B5EF4-FFF2-40B4-BE49-F238E27FC236}">
                <a16:creationId xmlns:a16="http://schemas.microsoft.com/office/drawing/2014/main" id="{880BB92F-E94C-4A98-A51B-17FE7CABD467}"/>
              </a:ext>
            </a:extLst>
          </p:cNvPr>
          <p:cNvPicPr>
            <a:picLocks noChangeAspect="1"/>
          </p:cNvPicPr>
          <p:nvPr/>
        </p:nvPicPr>
        <p:blipFill>
          <a:blip r:embed="rId5"/>
          <a:stretch>
            <a:fillRect/>
          </a:stretch>
        </p:blipFill>
        <p:spPr>
          <a:xfrm>
            <a:off x="5516594" y="733762"/>
            <a:ext cx="6390517" cy="2964781"/>
          </a:xfrm>
          <a:prstGeom prst="rect">
            <a:avLst/>
          </a:prstGeom>
        </p:spPr>
      </p:pic>
      <p:sp>
        <p:nvSpPr>
          <p:cNvPr id="25" name="Title 1">
            <a:extLst>
              <a:ext uri="{FF2B5EF4-FFF2-40B4-BE49-F238E27FC236}">
                <a16:creationId xmlns:a16="http://schemas.microsoft.com/office/drawing/2014/main" id="{133FD379-66C3-4710-A2A3-AAD60439365E}"/>
              </a:ext>
            </a:extLst>
          </p:cNvPr>
          <p:cNvSpPr txBox="1">
            <a:spLocks/>
          </p:cNvSpPr>
          <p:nvPr/>
        </p:nvSpPr>
        <p:spPr bwMode="gray">
          <a:xfrm>
            <a:off x="640992" y="358705"/>
            <a:ext cx="8496000" cy="756000"/>
          </a:xfrm>
          <a:prstGeom prst="rect">
            <a:avLst/>
          </a:prstGeom>
        </p:spPr>
        <p:txBody>
          <a:bodyPr vert="horz" lIns="0" tIns="0" rIns="0" bIns="0" rtlCol="0" anchor="ctr" anchorCtr="0">
            <a:noAutofit/>
          </a:bodyPr>
          <a:lstStyle>
            <a:lvl1pPr algn="l" defTabSz="914400" rtl="0" eaLnBrk="1" latinLnBrk="0" hangingPunct="1">
              <a:spcBef>
                <a:spcPct val="0"/>
              </a:spcBef>
              <a:buNone/>
              <a:defRPr sz="2400" b="1" kern="1200">
                <a:solidFill>
                  <a:schemeClr val="accent2"/>
                </a:solidFill>
                <a:latin typeface="+mj-lt"/>
                <a:ea typeface="+mj-ea"/>
                <a:cs typeface="+mj-cs"/>
              </a:defRPr>
            </a:lvl1pPr>
          </a:lstStyle>
          <a:p>
            <a:r>
              <a:rPr lang="en-US">
                <a:solidFill>
                  <a:schemeClr val="tx1"/>
                </a:solidFill>
              </a:rPr>
              <a:t>Advanced Shipping Notice</a:t>
            </a:r>
            <a:br>
              <a:rPr lang="en-US"/>
            </a:br>
            <a:r>
              <a:rPr lang="en-US" sz="2000">
                <a:solidFill>
                  <a:schemeClr val="accent1"/>
                </a:solidFill>
              </a:rPr>
              <a:t>Individual PO Management – Cancel ASN</a:t>
            </a:r>
          </a:p>
        </p:txBody>
      </p:sp>
      <p:sp>
        <p:nvSpPr>
          <p:cNvPr id="23" name="TextBox 22">
            <a:extLst>
              <a:ext uri="{FF2B5EF4-FFF2-40B4-BE49-F238E27FC236}">
                <a16:creationId xmlns:a16="http://schemas.microsoft.com/office/drawing/2014/main" id="{5145257C-6D17-4064-BD21-E39A7580C216}"/>
              </a:ext>
            </a:extLst>
          </p:cNvPr>
          <p:cNvSpPr txBox="1"/>
          <p:nvPr/>
        </p:nvSpPr>
        <p:spPr>
          <a:xfrm>
            <a:off x="688467" y="1508066"/>
            <a:ext cx="4140387" cy="4392433"/>
          </a:xfrm>
          <a:prstGeom prst="rect">
            <a:avLst/>
          </a:prstGeom>
          <a:noFill/>
        </p:spPr>
        <p:txBody>
          <a:bodyPr wrap="square" lIns="0" tIns="0" rIns="0" bIns="0" rtlCol="0">
            <a:noAutofit/>
          </a:bodyPr>
          <a:lstStyle/>
          <a:p>
            <a:pPr>
              <a:lnSpc>
                <a:spcPts val="1700"/>
              </a:lnSpc>
              <a:spcAft>
                <a:spcPts val="600"/>
              </a:spcAft>
              <a:buClr>
                <a:srgbClr val="F0AB00"/>
              </a:buClr>
              <a:buSzPct val="120000"/>
            </a:pPr>
            <a:r>
              <a:rPr lang="en-US" sz="1300" dirty="0"/>
              <a:t>It is </a:t>
            </a:r>
            <a:r>
              <a:rPr lang="en-US" sz="1300" b="1" dirty="0">
                <a:solidFill>
                  <a:schemeClr val="accent5"/>
                </a:solidFill>
              </a:rPr>
              <a:t>not possible to update </a:t>
            </a:r>
            <a:r>
              <a:rPr lang="en-US" sz="1300" dirty="0"/>
              <a:t>a shipping notice after the document is sent. Sometimes suppliers need to </a:t>
            </a:r>
            <a:r>
              <a:rPr lang="en-US" sz="1300" b="1" dirty="0">
                <a:solidFill>
                  <a:srgbClr val="FF0000"/>
                </a:solidFill>
              </a:rPr>
              <a:t>cancel</a:t>
            </a:r>
            <a:r>
              <a:rPr lang="en-US" sz="1300" dirty="0"/>
              <a:t> the document and create a new one if the original had wrong information or failed for some reason. </a:t>
            </a:r>
            <a:endParaRPr lang="en-US" sz="1300" dirty="0">
              <a:cs typeface="Arial" pitchFamily="34" charset="0"/>
            </a:endParaRPr>
          </a:p>
          <a:p>
            <a:pPr>
              <a:lnSpc>
                <a:spcPts val="1700"/>
              </a:lnSpc>
              <a:spcAft>
                <a:spcPts val="600"/>
              </a:spcAft>
              <a:buClr>
                <a:srgbClr val="F0AB00"/>
              </a:buClr>
              <a:buSzPct val="120000"/>
            </a:pPr>
            <a:r>
              <a:rPr lang="en-US" sz="1300" b="1" dirty="0">
                <a:solidFill>
                  <a:schemeClr val="accent1"/>
                </a:solidFill>
                <a:cs typeface="Arial" pitchFamily="34" charset="0"/>
              </a:rPr>
              <a:t>Cancellation rule: </a:t>
            </a:r>
            <a:r>
              <a:rPr lang="en-US" sz="1300" dirty="0">
                <a:cs typeface="Arial" pitchFamily="34" charset="0"/>
              </a:rPr>
              <a:t>a shipping notice can be cancelled until the day before the expected delivery.</a:t>
            </a:r>
          </a:p>
          <a:p>
            <a:pPr>
              <a:lnSpc>
                <a:spcPts val="1700"/>
              </a:lnSpc>
              <a:spcAft>
                <a:spcPts val="600"/>
              </a:spcAft>
              <a:buClr>
                <a:srgbClr val="F0AB00"/>
              </a:buClr>
              <a:buSzPct val="120000"/>
            </a:pPr>
            <a:endParaRPr lang="en-US" sz="1300" dirty="0">
              <a:cs typeface="Arial" pitchFamily="34" charset="0"/>
            </a:endParaRPr>
          </a:p>
          <a:p>
            <a:pPr marL="342900" indent="-342900">
              <a:lnSpc>
                <a:spcPts val="1700"/>
              </a:lnSpc>
              <a:spcAft>
                <a:spcPts val="600"/>
              </a:spcAft>
              <a:buClr>
                <a:srgbClr val="F0AB00"/>
              </a:buClr>
              <a:buSzPct val="100000"/>
              <a:buAutoNum type="arabicPeriod"/>
            </a:pPr>
            <a:r>
              <a:rPr lang="en-US" sz="1300" dirty="0">
                <a:latin typeface="+mj-lt"/>
              </a:rPr>
              <a:t>Go to </a:t>
            </a:r>
            <a:r>
              <a:rPr lang="en-US" sz="1300" b="1" dirty="0">
                <a:latin typeface="+mj-lt"/>
              </a:rPr>
              <a:t>Fulfillment/ Ship Notices</a:t>
            </a:r>
            <a:r>
              <a:rPr lang="en-US" sz="1300" dirty="0">
                <a:latin typeface="+mj-lt"/>
              </a:rPr>
              <a:t>.</a:t>
            </a:r>
          </a:p>
          <a:p>
            <a:pPr marL="342900" indent="-342900">
              <a:lnSpc>
                <a:spcPts val="1700"/>
              </a:lnSpc>
              <a:spcAft>
                <a:spcPts val="600"/>
              </a:spcAft>
              <a:buClr>
                <a:srgbClr val="F0AB00"/>
              </a:buClr>
              <a:buSzPct val="100000"/>
              <a:buAutoNum type="arabicPeriod"/>
            </a:pPr>
            <a:r>
              <a:rPr lang="en-US" sz="1300" dirty="0">
                <a:latin typeface="+mj-lt"/>
              </a:rPr>
              <a:t>Identify the document by using search filters.</a:t>
            </a:r>
          </a:p>
          <a:p>
            <a:pPr marL="342900" indent="-342900">
              <a:lnSpc>
                <a:spcPts val="1700"/>
              </a:lnSpc>
              <a:spcAft>
                <a:spcPts val="600"/>
              </a:spcAft>
              <a:buClr>
                <a:srgbClr val="F0AB00"/>
              </a:buClr>
              <a:buSzPct val="100000"/>
              <a:buAutoNum type="arabicPeriod"/>
            </a:pPr>
            <a:r>
              <a:rPr lang="en-US" sz="1300" dirty="0">
                <a:latin typeface="+mj-lt"/>
              </a:rPr>
              <a:t>Open shipping notice that you would like to cancel by clicking on </a:t>
            </a:r>
            <a:r>
              <a:rPr lang="en-US" sz="1300" b="1" dirty="0">
                <a:latin typeface="+mj-lt"/>
              </a:rPr>
              <a:t>Packing Slip ID </a:t>
            </a:r>
            <a:r>
              <a:rPr lang="en-US" sz="1300" dirty="0">
                <a:latin typeface="+mj-lt"/>
              </a:rPr>
              <a:t>number.</a:t>
            </a:r>
          </a:p>
          <a:p>
            <a:pPr marL="342900" indent="-342900">
              <a:lnSpc>
                <a:spcPts val="1700"/>
              </a:lnSpc>
              <a:spcAft>
                <a:spcPts val="600"/>
              </a:spcAft>
              <a:buClr>
                <a:srgbClr val="F0AB00"/>
              </a:buClr>
              <a:buSzPct val="100000"/>
              <a:buAutoNum type="arabicPeriod"/>
            </a:pPr>
            <a:r>
              <a:rPr lang="en-US" sz="1300" dirty="0">
                <a:latin typeface="+mj-lt"/>
              </a:rPr>
              <a:t>Click </a:t>
            </a:r>
            <a:r>
              <a:rPr lang="en-US" sz="1300" b="1" dirty="0">
                <a:latin typeface="+mj-lt"/>
              </a:rPr>
              <a:t>Cancel</a:t>
            </a:r>
            <a:r>
              <a:rPr lang="en-US" sz="1300" dirty="0">
                <a:latin typeface="+mj-lt"/>
              </a:rPr>
              <a:t>.</a:t>
            </a:r>
          </a:p>
          <a:p>
            <a:pPr marL="342900" indent="-342900">
              <a:lnSpc>
                <a:spcPts val="1700"/>
              </a:lnSpc>
              <a:spcAft>
                <a:spcPts val="600"/>
              </a:spcAft>
              <a:buClr>
                <a:srgbClr val="F0AB00"/>
              </a:buClr>
              <a:buSzPct val="100000"/>
              <a:buAutoNum type="arabicPeriod"/>
            </a:pPr>
            <a:r>
              <a:rPr lang="en-US" sz="1300" dirty="0">
                <a:latin typeface="+mj-lt"/>
              </a:rPr>
              <a:t>Alternatively, you can find the ship notice(s) in the</a:t>
            </a:r>
            <a:r>
              <a:rPr lang="en-US" sz="1300" b="1" dirty="0">
                <a:latin typeface="+mj-lt"/>
              </a:rPr>
              <a:t> Related documents </a:t>
            </a:r>
            <a:r>
              <a:rPr lang="en-US" sz="1300" dirty="0">
                <a:latin typeface="+mj-lt"/>
              </a:rPr>
              <a:t>on the PO layout, dig into the relevant one and do the cancellation there.</a:t>
            </a:r>
          </a:p>
          <a:p>
            <a:pPr marL="342900" indent="-342900">
              <a:lnSpc>
                <a:spcPts val="1700"/>
              </a:lnSpc>
              <a:spcAft>
                <a:spcPts val="600"/>
              </a:spcAft>
              <a:buClr>
                <a:srgbClr val="F0AB00"/>
              </a:buClr>
              <a:buSzPct val="100000"/>
              <a:buAutoNum type="arabicPeriod"/>
            </a:pPr>
            <a:r>
              <a:rPr lang="en-US" sz="1300" dirty="0">
                <a:latin typeface="+mj-lt"/>
              </a:rPr>
              <a:t>Supplier can Edit the Ship notice in exceptional Scenarios.</a:t>
            </a:r>
          </a:p>
          <a:p>
            <a:pPr>
              <a:lnSpc>
                <a:spcPts val="1700"/>
              </a:lnSpc>
              <a:spcAft>
                <a:spcPts val="600"/>
              </a:spcAft>
              <a:buClr>
                <a:srgbClr val="F0AB00"/>
              </a:buClr>
              <a:buSzPct val="100000"/>
            </a:pPr>
            <a:r>
              <a:rPr lang="en-US" sz="1300" dirty="0">
                <a:latin typeface="+mj-lt"/>
              </a:rPr>
              <a:t>After ASN cancellation, the items will be visible again in Items to Ship tab and a new shipping notice can be created.</a:t>
            </a:r>
          </a:p>
        </p:txBody>
      </p:sp>
      <p:sp>
        <p:nvSpPr>
          <p:cNvPr id="24" name="Oval 23">
            <a:extLst>
              <a:ext uri="{FF2B5EF4-FFF2-40B4-BE49-F238E27FC236}">
                <a16:creationId xmlns:a16="http://schemas.microsoft.com/office/drawing/2014/main" id="{F6BF908F-1F65-43D3-9C55-6974B788C057}"/>
              </a:ext>
            </a:extLst>
          </p:cNvPr>
          <p:cNvSpPr/>
          <p:nvPr/>
        </p:nvSpPr>
        <p:spPr bwMode="gray">
          <a:xfrm>
            <a:off x="6217551" y="3049756"/>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3</a:t>
            </a:r>
          </a:p>
        </p:txBody>
      </p:sp>
      <p:sp>
        <p:nvSpPr>
          <p:cNvPr id="27" name="Oval 26">
            <a:extLst>
              <a:ext uri="{FF2B5EF4-FFF2-40B4-BE49-F238E27FC236}">
                <a16:creationId xmlns:a16="http://schemas.microsoft.com/office/drawing/2014/main" id="{97831E0F-567C-46C7-A1EF-E24DD6D16E11}"/>
              </a:ext>
            </a:extLst>
          </p:cNvPr>
          <p:cNvSpPr/>
          <p:nvPr/>
        </p:nvSpPr>
        <p:spPr bwMode="gray">
          <a:xfrm>
            <a:off x="5680256" y="1676436"/>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2</a:t>
            </a:r>
          </a:p>
        </p:txBody>
      </p:sp>
      <p:sp>
        <p:nvSpPr>
          <p:cNvPr id="28" name="Oval 27">
            <a:extLst>
              <a:ext uri="{FF2B5EF4-FFF2-40B4-BE49-F238E27FC236}">
                <a16:creationId xmlns:a16="http://schemas.microsoft.com/office/drawing/2014/main" id="{58603974-147D-4DBE-B1F9-EB16DACF948E}"/>
              </a:ext>
            </a:extLst>
          </p:cNvPr>
          <p:cNvSpPr/>
          <p:nvPr/>
        </p:nvSpPr>
        <p:spPr bwMode="gray">
          <a:xfrm>
            <a:off x="10660245" y="843357"/>
            <a:ext cx="260165" cy="251157"/>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1</a:t>
            </a:r>
          </a:p>
        </p:txBody>
      </p:sp>
      <p:sp>
        <p:nvSpPr>
          <p:cNvPr id="15" name="Oval 14">
            <a:extLst>
              <a:ext uri="{FF2B5EF4-FFF2-40B4-BE49-F238E27FC236}">
                <a16:creationId xmlns:a16="http://schemas.microsoft.com/office/drawing/2014/main" id="{8B517D8F-2BE3-41C0-9EE8-1F1E9253DB4F}"/>
              </a:ext>
            </a:extLst>
          </p:cNvPr>
          <p:cNvSpPr/>
          <p:nvPr/>
        </p:nvSpPr>
        <p:spPr bwMode="gray">
          <a:xfrm>
            <a:off x="9816625" y="5974101"/>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5</a:t>
            </a:r>
          </a:p>
        </p:txBody>
      </p:sp>
      <p:sp>
        <p:nvSpPr>
          <p:cNvPr id="29" name="Rectangle 28">
            <a:extLst>
              <a:ext uri="{FF2B5EF4-FFF2-40B4-BE49-F238E27FC236}">
                <a16:creationId xmlns:a16="http://schemas.microsoft.com/office/drawing/2014/main" id="{F008A0A5-DB70-4473-B785-57FB458049F9}"/>
              </a:ext>
            </a:extLst>
          </p:cNvPr>
          <p:cNvSpPr/>
          <p:nvPr/>
        </p:nvSpPr>
        <p:spPr bwMode="gray">
          <a:xfrm>
            <a:off x="5882793" y="4907184"/>
            <a:ext cx="527839" cy="328818"/>
          </a:xfrm>
          <a:prstGeom prst="rect">
            <a:avLst/>
          </a:prstGeom>
          <a:noFill/>
          <a:ln w="25400" algn="ctr">
            <a:solidFill>
              <a:schemeClr val="accent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en-US" sz="1800" kern="0" err="1">
              <a:ea typeface="Arial Unicode MS" pitchFamily="34" charset="-128"/>
              <a:cs typeface="Arial Unicode MS" pitchFamily="34" charset="-128"/>
            </a:endParaRPr>
          </a:p>
        </p:txBody>
      </p:sp>
      <p:sp>
        <p:nvSpPr>
          <p:cNvPr id="30" name="Rectangle 29">
            <a:extLst>
              <a:ext uri="{FF2B5EF4-FFF2-40B4-BE49-F238E27FC236}">
                <a16:creationId xmlns:a16="http://schemas.microsoft.com/office/drawing/2014/main" id="{9AB896EF-2038-4521-A5D8-B44F0CF0C15F}"/>
              </a:ext>
            </a:extLst>
          </p:cNvPr>
          <p:cNvSpPr/>
          <p:nvPr/>
        </p:nvSpPr>
        <p:spPr bwMode="gray">
          <a:xfrm>
            <a:off x="10147364" y="5900500"/>
            <a:ext cx="1809225" cy="366279"/>
          </a:xfrm>
          <a:prstGeom prst="rect">
            <a:avLst/>
          </a:prstGeom>
          <a:noFill/>
          <a:ln w="25400" algn="ctr">
            <a:solidFill>
              <a:schemeClr val="accent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en-US" sz="1800" kern="0" err="1">
              <a:ea typeface="Arial Unicode MS" pitchFamily="34" charset="-128"/>
              <a:cs typeface="Arial Unicode MS" pitchFamily="34" charset="-128"/>
            </a:endParaRPr>
          </a:p>
        </p:txBody>
      </p:sp>
      <p:sp>
        <p:nvSpPr>
          <p:cNvPr id="26" name="Oval 25">
            <a:extLst>
              <a:ext uri="{FF2B5EF4-FFF2-40B4-BE49-F238E27FC236}">
                <a16:creationId xmlns:a16="http://schemas.microsoft.com/office/drawing/2014/main" id="{37A124FA-A1DC-4761-97DA-03FB4657FA13}"/>
              </a:ext>
            </a:extLst>
          </p:cNvPr>
          <p:cNvSpPr/>
          <p:nvPr/>
        </p:nvSpPr>
        <p:spPr bwMode="gray">
          <a:xfrm>
            <a:off x="5671640" y="4942110"/>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4</a:t>
            </a:r>
          </a:p>
        </p:txBody>
      </p:sp>
    </p:spTree>
    <p:extLst>
      <p:ext uri="{BB962C8B-B14F-4D97-AF65-F5344CB8AC3E}">
        <p14:creationId xmlns:p14="http://schemas.microsoft.com/office/powerpoint/2010/main" val="3443656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9C0D3E-6E1E-4161-9AFF-34EBCBAE126C}"/>
              </a:ext>
            </a:extLst>
          </p:cNvPr>
          <p:cNvSpPr>
            <a:spLocks noGrp="1"/>
          </p:cNvSpPr>
          <p:nvPr>
            <p:ph type="body" sz="quarter" idx="10"/>
          </p:nvPr>
        </p:nvSpPr>
        <p:spPr/>
        <p:txBody>
          <a:bodyPr/>
          <a:lstStyle/>
          <a:p>
            <a:endParaRPr lang="en-US"/>
          </a:p>
        </p:txBody>
      </p:sp>
      <p:sp>
        <p:nvSpPr>
          <p:cNvPr id="3" name="Title 2">
            <a:extLst>
              <a:ext uri="{FF2B5EF4-FFF2-40B4-BE49-F238E27FC236}">
                <a16:creationId xmlns:a16="http://schemas.microsoft.com/office/drawing/2014/main" id="{3712296B-59EE-4F8C-8AF1-DE18C9D3D938}"/>
              </a:ext>
            </a:extLst>
          </p:cNvPr>
          <p:cNvSpPr>
            <a:spLocks noGrp="1"/>
          </p:cNvSpPr>
          <p:nvPr>
            <p:ph type="title"/>
          </p:nvPr>
        </p:nvSpPr>
        <p:spPr>
          <a:xfrm>
            <a:off x="513084" y="421807"/>
            <a:ext cx="11183564" cy="369332"/>
          </a:xfrm>
        </p:spPr>
        <p:txBody>
          <a:bodyPr/>
          <a:lstStyle/>
          <a:p>
            <a:r>
              <a:rPr lang="en-US"/>
              <a:t>PO Collaboration Documents</a:t>
            </a:r>
          </a:p>
        </p:txBody>
      </p:sp>
      <p:graphicFrame>
        <p:nvGraphicFramePr>
          <p:cNvPr id="5" name="Table 4">
            <a:extLst>
              <a:ext uri="{FF2B5EF4-FFF2-40B4-BE49-F238E27FC236}">
                <a16:creationId xmlns:a16="http://schemas.microsoft.com/office/drawing/2014/main" id="{4F36D6A3-AC8A-475D-89C1-E420791C8F66}"/>
              </a:ext>
            </a:extLst>
          </p:cNvPr>
          <p:cNvGraphicFramePr>
            <a:graphicFrameLocks noGrp="1"/>
          </p:cNvGraphicFramePr>
          <p:nvPr/>
        </p:nvGraphicFramePr>
        <p:xfrm>
          <a:off x="513084" y="1311640"/>
          <a:ext cx="11183565" cy="4846320"/>
        </p:xfrm>
        <a:graphic>
          <a:graphicData uri="http://schemas.openxmlformats.org/drawingml/2006/table">
            <a:tbl>
              <a:tblPr firstRow="1" bandRow="1">
                <a:tableStyleId>{6E25E649-3F16-4E02-A733-19D2CDBF48F0}</a:tableStyleId>
              </a:tblPr>
              <a:tblGrid>
                <a:gridCol w="2913086">
                  <a:extLst>
                    <a:ext uri="{9D8B030D-6E8A-4147-A177-3AD203B41FA5}">
                      <a16:colId xmlns:a16="http://schemas.microsoft.com/office/drawing/2014/main" val="2315489365"/>
                    </a:ext>
                  </a:extLst>
                </a:gridCol>
                <a:gridCol w="8270479">
                  <a:extLst>
                    <a:ext uri="{9D8B030D-6E8A-4147-A177-3AD203B41FA5}">
                      <a16:colId xmlns:a16="http://schemas.microsoft.com/office/drawing/2014/main" val="2410800077"/>
                    </a:ext>
                  </a:extLst>
                </a:gridCol>
              </a:tblGrid>
              <a:tr h="266943">
                <a:tc>
                  <a:txBody>
                    <a:bodyPr/>
                    <a:lstStyle/>
                    <a:p>
                      <a:r>
                        <a:rPr lang="en-US" sz="1200"/>
                        <a:t>Document</a:t>
                      </a:r>
                    </a:p>
                  </a:txBody>
                  <a:tcPr/>
                </a:tc>
                <a:tc>
                  <a:txBody>
                    <a:bodyPr/>
                    <a:lstStyle/>
                    <a:p>
                      <a:r>
                        <a:rPr lang="en-US" sz="1200"/>
                        <a:t>Description</a:t>
                      </a:r>
                    </a:p>
                  </a:txBody>
                  <a:tcPr/>
                </a:tc>
                <a:extLst>
                  <a:ext uri="{0D108BD9-81ED-4DB2-BD59-A6C34878D82A}">
                    <a16:rowId xmlns:a16="http://schemas.microsoft.com/office/drawing/2014/main" val="8850419"/>
                  </a:ext>
                </a:extLst>
              </a:tr>
              <a:tr h="1334717">
                <a:tc>
                  <a:txBody>
                    <a:bodyPr/>
                    <a:lstStyle/>
                    <a:p>
                      <a:r>
                        <a:rPr lang="en-US" sz="1200"/>
                        <a:t>Purchase Order (PO) </a:t>
                      </a:r>
                    </a:p>
                  </a:txBody>
                  <a:tcPr/>
                </a:tc>
                <a:tc>
                  <a:txBody>
                    <a:bodyPr/>
                    <a:lstStyle/>
                    <a:p>
                      <a:r>
                        <a:rPr lang="en-US" sz="1200" dirty="0"/>
                        <a:t>Header, Item and Delivery dates.</a:t>
                      </a:r>
                    </a:p>
                    <a:p>
                      <a:pPr marL="0" marR="0" lvl="0" indent="0" algn="l" defTabSz="1088231" rtl="0" eaLnBrk="1" fontAlgn="auto" latinLnBrk="0" hangingPunct="1">
                        <a:lnSpc>
                          <a:spcPct val="100000"/>
                        </a:lnSpc>
                        <a:spcBef>
                          <a:spcPts val="0"/>
                        </a:spcBef>
                        <a:spcAft>
                          <a:spcPts val="0"/>
                        </a:spcAft>
                        <a:buClrTx/>
                        <a:buSzTx/>
                        <a:buFontTx/>
                        <a:buNone/>
                        <a:tabLst/>
                        <a:defRPr/>
                      </a:pPr>
                      <a:r>
                        <a:rPr lang="en-CA" sz="1200" dirty="0"/>
                        <a:t>A purchase order is a formal request or instruction from a Buyer to a Supplier to supply or provide a certain quantity of goods or services at or by a certain point in time, at a certain location for a certain price.</a:t>
                      </a:r>
                    </a:p>
                    <a:p>
                      <a:r>
                        <a:rPr lang="en-CA" sz="1200" b="1" dirty="0"/>
                        <a:t>Structure:</a:t>
                      </a:r>
                    </a:p>
                    <a:p>
                      <a:r>
                        <a:rPr lang="en-CA" sz="1200" dirty="0"/>
                        <a:t>A purchase order (PO) consists of a document header and a number of items.</a:t>
                      </a:r>
                    </a:p>
                    <a:p>
                      <a:r>
                        <a:rPr lang="en-CA" sz="1200" dirty="0"/>
                        <a:t>The information shown in the header relates to the entire PO. For example, the terms of payment and the delivery terms are defined in the header.</a:t>
                      </a:r>
                      <a:endParaRPr lang="en-US" sz="1200" dirty="0"/>
                    </a:p>
                  </a:txBody>
                  <a:tcPr/>
                </a:tc>
                <a:extLst>
                  <a:ext uri="{0D108BD9-81ED-4DB2-BD59-A6C34878D82A}">
                    <a16:rowId xmlns:a16="http://schemas.microsoft.com/office/drawing/2014/main" val="4117633217"/>
                  </a:ext>
                </a:extLst>
              </a:tr>
              <a:tr h="622868">
                <a:tc>
                  <a:txBody>
                    <a:bodyPr/>
                    <a:lstStyle/>
                    <a:p>
                      <a:r>
                        <a:rPr lang="en-US" sz="1200"/>
                        <a:t>Order Confirmation (OC)</a:t>
                      </a:r>
                    </a:p>
                  </a:txBody>
                  <a:tcPr/>
                </a:tc>
                <a:tc>
                  <a:txBody>
                    <a:bodyPr/>
                    <a:lstStyle/>
                    <a:p>
                      <a:r>
                        <a:rPr lang="en-US" sz="1200" dirty="0"/>
                        <a:t>Item level confirmation.</a:t>
                      </a:r>
                    </a:p>
                    <a:p>
                      <a:pPr marL="0" marR="0" lvl="0" indent="0" algn="l" defTabSz="1088231" rtl="0" eaLnBrk="1" fontAlgn="auto" latinLnBrk="0" hangingPunct="1">
                        <a:lnSpc>
                          <a:spcPct val="100000"/>
                        </a:lnSpc>
                        <a:spcBef>
                          <a:spcPts val="0"/>
                        </a:spcBef>
                        <a:spcAft>
                          <a:spcPts val="0"/>
                        </a:spcAft>
                        <a:buClrTx/>
                        <a:buSzTx/>
                        <a:buFontTx/>
                        <a:buNone/>
                        <a:tabLst/>
                        <a:defRPr/>
                      </a:pPr>
                      <a:r>
                        <a:rPr lang="en-CA" sz="1200" dirty="0"/>
                        <a:t>A Purchase Order confirmation is a formal acknowledgement of receipt of a Purchase Order by the Buyer. It also serves to confirm the (lines of the) purchase order. It is possible to create entire order as well and partial order confirmation.</a:t>
                      </a:r>
                      <a:endParaRPr lang="en-US" sz="1200" dirty="0"/>
                    </a:p>
                  </a:txBody>
                  <a:tcPr/>
                </a:tc>
                <a:extLst>
                  <a:ext uri="{0D108BD9-81ED-4DB2-BD59-A6C34878D82A}">
                    <a16:rowId xmlns:a16="http://schemas.microsoft.com/office/drawing/2014/main" val="3206557488"/>
                  </a:ext>
                </a:extLst>
              </a:tr>
              <a:tr h="1334717">
                <a:tc>
                  <a:txBody>
                    <a:bodyPr/>
                    <a:lstStyle/>
                    <a:p>
                      <a:r>
                        <a:rPr lang="en-US" sz="1200"/>
                        <a:t>Advanced Shipping Notice (ASN)</a:t>
                      </a:r>
                    </a:p>
                  </a:txBody>
                  <a:tcPr/>
                </a:tc>
                <a:tc>
                  <a:txBody>
                    <a:bodyPr/>
                    <a:lstStyle/>
                    <a:p>
                      <a:r>
                        <a:rPr lang="en-US" sz="1200"/>
                        <a:t>Header Item and packaging details.</a:t>
                      </a:r>
                    </a:p>
                    <a:p>
                      <a:r>
                        <a:rPr lang="en-CA" sz="1200"/>
                        <a:t>An Advanced Shipping Notice is a document from a Supplier to a Buyer that provides details of an imminent shipment. It is mandatory for all suppliers to issue ASN for outgoing shipments. No Goods Receipt can be created without ASN, which may lead to late payments.</a:t>
                      </a:r>
                    </a:p>
                    <a:p>
                      <a:r>
                        <a:rPr lang="en-CA" sz="1200" b="1"/>
                        <a:t>Structure:</a:t>
                      </a:r>
                    </a:p>
                    <a:p>
                      <a:r>
                        <a:rPr lang="en-CA" sz="1200"/>
                        <a:t>An Advanced Shipping Notice consists of a document header and a number of items. It can also contain packing information. The header contains data that is valid for all items and packages. </a:t>
                      </a:r>
                      <a:endParaRPr lang="en-US" sz="1200"/>
                    </a:p>
                  </a:txBody>
                  <a:tcPr/>
                </a:tc>
                <a:extLst>
                  <a:ext uri="{0D108BD9-81ED-4DB2-BD59-A6C34878D82A}">
                    <a16:rowId xmlns:a16="http://schemas.microsoft.com/office/drawing/2014/main" val="2211399757"/>
                  </a:ext>
                </a:extLst>
              </a:tr>
              <a:tr h="1156755">
                <a:tc>
                  <a:txBody>
                    <a:bodyPr/>
                    <a:lstStyle/>
                    <a:p>
                      <a:r>
                        <a:rPr lang="en-US" sz="1200" dirty="0"/>
                        <a:t>Goods Receipt (GR)</a:t>
                      </a:r>
                    </a:p>
                  </a:txBody>
                  <a:tcPr/>
                </a:tc>
                <a:tc>
                  <a:txBody>
                    <a:bodyPr/>
                    <a:lstStyle/>
                    <a:p>
                      <a:r>
                        <a:rPr lang="en-US" sz="1200" dirty="0"/>
                        <a:t>Header and Item.</a:t>
                      </a:r>
                    </a:p>
                    <a:p>
                      <a:pPr marL="0" marR="0" lvl="0" indent="0" algn="l" defTabSz="1088231" rtl="0" eaLnBrk="1" fontAlgn="auto" latinLnBrk="0" hangingPunct="1">
                        <a:lnSpc>
                          <a:spcPct val="100000"/>
                        </a:lnSpc>
                        <a:spcBef>
                          <a:spcPts val="0"/>
                        </a:spcBef>
                        <a:spcAft>
                          <a:spcPts val="0"/>
                        </a:spcAft>
                        <a:buClrTx/>
                        <a:buSzTx/>
                        <a:buFontTx/>
                        <a:buNone/>
                        <a:tabLst/>
                        <a:defRPr/>
                      </a:pPr>
                      <a:r>
                        <a:rPr lang="en-CA" sz="1200" dirty="0"/>
                        <a:t>A Goods Receipt is a posting in the Buyer System of a physical inward movement of goods from a Supplier.  It marks the completion of the transfer of goods, which leads to an increase in the warehouse stock.</a:t>
                      </a:r>
                    </a:p>
                    <a:p>
                      <a:r>
                        <a:rPr lang="en-CA" sz="1200" b="1" dirty="0"/>
                        <a:t>Structure:</a:t>
                      </a:r>
                    </a:p>
                    <a:p>
                      <a:r>
                        <a:rPr lang="en-CA" sz="1200" dirty="0"/>
                        <a:t>A Goods Receipt is a system posting that contains a header and one or more items. The posting typically refers to an Advanced Shipping Notice or a Purchase Order.</a:t>
                      </a:r>
                      <a:endParaRPr lang="en-US" sz="1200" dirty="0"/>
                    </a:p>
                  </a:txBody>
                  <a:tcPr/>
                </a:tc>
                <a:extLst>
                  <a:ext uri="{0D108BD9-81ED-4DB2-BD59-A6C34878D82A}">
                    <a16:rowId xmlns:a16="http://schemas.microsoft.com/office/drawing/2014/main" val="1889438959"/>
                  </a:ext>
                </a:extLst>
              </a:tr>
            </a:tbl>
          </a:graphicData>
        </a:graphic>
      </p:graphicFrame>
    </p:spTree>
    <p:extLst>
      <p:ext uri="{BB962C8B-B14F-4D97-AF65-F5344CB8AC3E}">
        <p14:creationId xmlns:p14="http://schemas.microsoft.com/office/powerpoint/2010/main" val="28876385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4AAACB5E-CB3C-5C5B-26E5-161DB029BE70}"/>
              </a:ext>
            </a:extLst>
          </p:cNvPr>
          <p:cNvPicPr>
            <a:picLocks noChangeAspect="1"/>
          </p:cNvPicPr>
          <p:nvPr/>
        </p:nvPicPr>
        <p:blipFill>
          <a:blip r:embed="rId3"/>
          <a:stretch>
            <a:fillRect/>
          </a:stretch>
        </p:blipFill>
        <p:spPr>
          <a:xfrm>
            <a:off x="5729273" y="4666472"/>
            <a:ext cx="6311920" cy="1766779"/>
          </a:xfrm>
          <a:prstGeom prst="rect">
            <a:avLst/>
          </a:prstGeom>
        </p:spPr>
      </p:pic>
      <p:pic>
        <p:nvPicPr>
          <p:cNvPr id="22" name="Picture 21">
            <a:extLst>
              <a:ext uri="{FF2B5EF4-FFF2-40B4-BE49-F238E27FC236}">
                <a16:creationId xmlns:a16="http://schemas.microsoft.com/office/drawing/2014/main" id="{5D0F0098-54AD-71C7-F334-EF6663BF8210}"/>
              </a:ext>
            </a:extLst>
          </p:cNvPr>
          <p:cNvPicPr>
            <a:picLocks noChangeAspect="1"/>
          </p:cNvPicPr>
          <p:nvPr/>
        </p:nvPicPr>
        <p:blipFill>
          <a:blip r:embed="rId4"/>
          <a:stretch>
            <a:fillRect/>
          </a:stretch>
        </p:blipFill>
        <p:spPr>
          <a:xfrm>
            <a:off x="5721951" y="3340858"/>
            <a:ext cx="6339083" cy="1140733"/>
          </a:xfrm>
          <a:prstGeom prst="rect">
            <a:avLst/>
          </a:prstGeom>
        </p:spPr>
      </p:pic>
      <p:pic>
        <p:nvPicPr>
          <p:cNvPr id="9" name="Picture 8">
            <a:extLst>
              <a:ext uri="{FF2B5EF4-FFF2-40B4-BE49-F238E27FC236}">
                <a16:creationId xmlns:a16="http://schemas.microsoft.com/office/drawing/2014/main" id="{C6F5472F-0AF4-E4A8-E4F1-E66A70B974F1}"/>
              </a:ext>
            </a:extLst>
          </p:cNvPr>
          <p:cNvPicPr>
            <a:picLocks noChangeAspect="1"/>
          </p:cNvPicPr>
          <p:nvPr/>
        </p:nvPicPr>
        <p:blipFill>
          <a:blip r:embed="rId5"/>
          <a:srcRect b="17555"/>
          <a:stretch/>
        </p:blipFill>
        <p:spPr>
          <a:xfrm>
            <a:off x="5943606" y="1846080"/>
            <a:ext cx="6097587" cy="1403810"/>
          </a:xfrm>
          <a:prstGeom prst="rect">
            <a:avLst/>
          </a:prstGeom>
        </p:spPr>
      </p:pic>
      <p:pic>
        <p:nvPicPr>
          <p:cNvPr id="5" name="Picture 4">
            <a:extLst>
              <a:ext uri="{FF2B5EF4-FFF2-40B4-BE49-F238E27FC236}">
                <a16:creationId xmlns:a16="http://schemas.microsoft.com/office/drawing/2014/main" id="{D3A4815F-96EC-3187-25DC-B5B2E522B100}"/>
              </a:ext>
            </a:extLst>
          </p:cNvPr>
          <p:cNvPicPr>
            <a:picLocks noChangeAspect="1"/>
          </p:cNvPicPr>
          <p:nvPr/>
        </p:nvPicPr>
        <p:blipFill>
          <a:blip r:embed="rId6"/>
          <a:stretch>
            <a:fillRect/>
          </a:stretch>
        </p:blipFill>
        <p:spPr>
          <a:xfrm>
            <a:off x="5624339" y="760624"/>
            <a:ext cx="4689402" cy="992087"/>
          </a:xfrm>
          <a:prstGeom prst="rect">
            <a:avLst/>
          </a:prstGeom>
        </p:spPr>
      </p:pic>
      <p:sp>
        <p:nvSpPr>
          <p:cNvPr id="2" name="Title 1">
            <a:extLst>
              <a:ext uri="{FF2B5EF4-FFF2-40B4-BE49-F238E27FC236}">
                <a16:creationId xmlns:a16="http://schemas.microsoft.com/office/drawing/2014/main" id="{CB724757-DC16-484C-BC8B-D74621FB1AD1}"/>
              </a:ext>
            </a:extLst>
          </p:cNvPr>
          <p:cNvSpPr>
            <a:spLocks noGrp="1"/>
          </p:cNvSpPr>
          <p:nvPr>
            <p:ph type="title"/>
          </p:nvPr>
        </p:nvSpPr>
        <p:spPr>
          <a:xfrm>
            <a:off x="588283" y="424749"/>
            <a:ext cx="11183564" cy="677108"/>
          </a:xfrm>
        </p:spPr>
        <p:txBody>
          <a:bodyPr/>
          <a:lstStyle/>
          <a:p>
            <a:r>
              <a:rPr lang="en-US"/>
              <a:t>Advanced Shipping Notice</a:t>
            </a:r>
            <a:br>
              <a:rPr lang="en-US"/>
            </a:br>
            <a:r>
              <a:rPr lang="en-US" sz="2000">
                <a:solidFill>
                  <a:schemeClr val="accent1"/>
                </a:solidFill>
              </a:rPr>
              <a:t>Multiple PO’s Management</a:t>
            </a:r>
            <a:endParaRPr lang="en-US" sz="2000"/>
          </a:p>
        </p:txBody>
      </p:sp>
      <p:sp>
        <p:nvSpPr>
          <p:cNvPr id="11" name="TextBox 10">
            <a:extLst>
              <a:ext uri="{FF2B5EF4-FFF2-40B4-BE49-F238E27FC236}">
                <a16:creationId xmlns:a16="http://schemas.microsoft.com/office/drawing/2014/main" id="{6ABD5A0C-D4BE-4288-8B3E-5CBE2526C7C2}"/>
              </a:ext>
            </a:extLst>
          </p:cNvPr>
          <p:cNvSpPr txBox="1"/>
          <p:nvPr/>
        </p:nvSpPr>
        <p:spPr>
          <a:xfrm>
            <a:off x="499103" y="1626333"/>
            <a:ext cx="4979217" cy="2657433"/>
          </a:xfrm>
          <a:prstGeom prst="rect">
            <a:avLst/>
          </a:prstGeom>
          <a:noFill/>
        </p:spPr>
        <p:txBody>
          <a:bodyPr wrap="square" lIns="0" tIns="0" rIns="0" bIns="0" rtlCol="0">
            <a:noAutofit/>
          </a:bodyPr>
          <a:lstStyle/>
          <a:p>
            <a:pPr marL="180000" lvl="2">
              <a:spcAft>
                <a:spcPts val="600"/>
              </a:spcAft>
              <a:buClr>
                <a:srgbClr val="000000"/>
              </a:buClr>
              <a:buNone/>
            </a:pPr>
            <a:r>
              <a:rPr lang="en-US" sz="1300" dirty="0">
                <a:cs typeface="Arial" pitchFamily="34" charset="0"/>
              </a:rPr>
              <a:t>In case of </a:t>
            </a:r>
            <a:r>
              <a:rPr lang="en-US" sz="1300" dirty="0">
                <a:solidFill>
                  <a:schemeClr val="accent1"/>
                </a:solidFill>
                <a:cs typeface="Arial" pitchFamily="34" charset="0"/>
              </a:rPr>
              <a:t>multiple lines of PO’s </a:t>
            </a:r>
            <a:r>
              <a:rPr lang="en-US" sz="1300" dirty="0">
                <a:cs typeface="Arial" pitchFamily="34" charset="0"/>
              </a:rPr>
              <a:t>to be shipped and </a:t>
            </a:r>
            <a:r>
              <a:rPr lang="en-US" sz="1300" dirty="0">
                <a:solidFill>
                  <a:schemeClr val="accent1"/>
                </a:solidFill>
                <a:cs typeface="Arial" pitchFamily="34" charset="0"/>
              </a:rPr>
              <a:t>delivered to the same address on the same estimated delivery date</a:t>
            </a:r>
            <a:r>
              <a:rPr lang="en-US" sz="1300" dirty="0">
                <a:cs typeface="Arial" pitchFamily="34" charset="0"/>
              </a:rPr>
              <a:t>, you should use </a:t>
            </a:r>
            <a:r>
              <a:rPr lang="en-US" sz="1300" b="1" dirty="0">
                <a:cs typeface="Arial" pitchFamily="34" charset="0"/>
              </a:rPr>
              <a:t>Items to Ship </a:t>
            </a:r>
            <a:r>
              <a:rPr lang="en-US" sz="1300" dirty="0">
                <a:cs typeface="Arial" pitchFamily="34" charset="0"/>
              </a:rPr>
              <a:t>tab for a one-step action.</a:t>
            </a:r>
          </a:p>
          <a:p>
            <a:pPr marL="180000" lvl="2">
              <a:spcAft>
                <a:spcPts val="600"/>
              </a:spcAft>
              <a:buClr>
                <a:srgbClr val="000000"/>
              </a:buClr>
            </a:pPr>
            <a:endParaRPr lang="en-US" sz="1300" dirty="0">
              <a:latin typeface="+mj-lt"/>
            </a:endParaRPr>
          </a:p>
          <a:p>
            <a:pPr marL="180000" lvl="2">
              <a:spcAft>
                <a:spcPts val="600"/>
              </a:spcAft>
              <a:buClr>
                <a:srgbClr val="000000"/>
              </a:buClr>
              <a:buNone/>
            </a:pPr>
            <a:r>
              <a:rPr lang="en-US" sz="1300" b="1" dirty="0">
                <a:cs typeface="Arial" pitchFamily="34" charset="0"/>
              </a:rPr>
              <a:t>Items to Ship </a:t>
            </a:r>
            <a:r>
              <a:rPr lang="en-US" sz="1300" dirty="0">
                <a:cs typeface="Arial" pitchFamily="34" charset="0"/>
              </a:rPr>
              <a:t>tab </a:t>
            </a:r>
            <a:r>
              <a:rPr lang="en-US" sz="1300" dirty="0">
                <a:latin typeface="+mj-lt"/>
              </a:rPr>
              <a:t>summarizes for you all line items across different right-hand gives you possibility to notify multiple lines to be shipped and delivered at once. You can select up to 1000 lines in a single shipping Notice.</a:t>
            </a:r>
          </a:p>
          <a:p>
            <a:pPr marL="180000" lvl="2">
              <a:spcAft>
                <a:spcPts val="600"/>
              </a:spcAft>
              <a:buClr>
                <a:srgbClr val="000000"/>
              </a:buClr>
            </a:pPr>
            <a:endParaRPr lang="en-US" sz="1300" dirty="0">
              <a:latin typeface="+mj-lt"/>
            </a:endParaRPr>
          </a:p>
          <a:p>
            <a:pPr marL="408600" lvl="2" indent="-228600">
              <a:spcAft>
                <a:spcPts val="600"/>
              </a:spcAft>
              <a:buClr>
                <a:schemeClr val="accent1"/>
              </a:buClr>
              <a:buFont typeface="+mj-lt"/>
              <a:buAutoNum type="arabicPeriod"/>
            </a:pPr>
            <a:r>
              <a:rPr lang="en-US" sz="1300" dirty="0">
                <a:latin typeface="+mj-lt"/>
              </a:rPr>
              <a:t>Go to </a:t>
            </a:r>
            <a:r>
              <a:rPr lang="en-US" sz="1300" b="1" dirty="0">
                <a:latin typeface="+mj-lt"/>
              </a:rPr>
              <a:t>Orders/ Orders and Releases/ Items to Ship </a:t>
            </a:r>
            <a:r>
              <a:rPr lang="en-US" sz="1300" dirty="0">
                <a:latin typeface="+mj-lt"/>
              </a:rPr>
              <a:t>tab.</a:t>
            </a:r>
          </a:p>
          <a:p>
            <a:pPr marL="408600" lvl="2" indent="-228600">
              <a:spcAft>
                <a:spcPts val="600"/>
              </a:spcAft>
              <a:buClr>
                <a:schemeClr val="accent1"/>
              </a:buClr>
              <a:buFont typeface="+mj-lt"/>
              <a:buAutoNum type="arabicPeriod"/>
            </a:pPr>
            <a:r>
              <a:rPr lang="en-US" sz="1300" dirty="0">
                <a:latin typeface="+mj-lt"/>
              </a:rPr>
              <a:t>Use search filters to identify the items you need to ship.</a:t>
            </a:r>
          </a:p>
          <a:p>
            <a:pPr marL="408600" lvl="2" indent="-228600">
              <a:spcAft>
                <a:spcPts val="600"/>
              </a:spcAft>
              <a:buClr>
                <a:schemeClr val="accent1"/>
              </a:buClr>
              <a:buFont typeface="+mj-lt"/>
              <a:buAutoNum type="arabicPeriod"/>
            </a:pPr>
            <a:r>
              <a:rPr lang="en-US" sz="1300" dirty="0">
                <a:latin typeface="+mj-lt"/>
              </a:rPr>
              <a:t>You can configure your view of items by clicking the icon on the right-hand side of the screen.</a:t>
            </a:r>
          </a:p>
          <a:p>
            <a:pPr marL="408600" lvl="2" indent="-228600">
              <a:spcAft>
                <a:spcPts val="600"/>
              </a:spcAft>
              <a:buClr>
                <a:schemeClr val="accent1"/>
              </a:buClr>
              <a:buFont typeface="+mj-lt"/>
              <a:buAutoNum type="arabicPeriod"/>
            </a:pPr>
            <a:r>
              <a:rPr lang="en-US" sz="1300" dirty="0">
                <a:latin typeface="+mj-lt"/>
              </a:rPr>
              <a:t>The pop-up list with configure options will appear. Select all fields to have all available fields visible.</a:t>
            </a:r>
          </a:p>
          <a:p>
            <a:pPr marL="342900" indent="-342900">
              <a:lnSpc>
                <a:spcPts val="1700"/>
              </a:lnSpc>
              <a:spcAft>
                <a:spcPts val="600"/>
              </a:spcAft>
              <a:buClr>
                <a:srgbClr val="F0AB00"/>
              </a:buClr>
              <a:buSzPct val="120000"/>
              <a:buAutoNum type="arabicPeriod"/>
            </a:pPr>
            <a:endParaRPr lang="en-US" sz="1300" dirty="0">
              <a:latin typeface="+mj-lt"/>
            </a:endParaRPr>
          </a:p>
          <a:p>
            <a:pPr marL="342900" indent="-342900">
              <a:lnSpc>
                <a:spcPts val="1700"/>
              </a:lnSpc>
              <a:spcAft>
                <a:spcPts val="600"/>
              </a:spcAft>
              <a:buClr>
                <a:srgbClr val="F0AB00"/>
              </a:buClr>
              <a:buSzPct val="120000"/>
              <a:buFontTx/>
              <a:buAutoNum type="arabicPeriod"/>
            </a:pPr>
            <a:endParaRPr lang="en-US" sz="1300" dirty="0">
              <a:latin typeface="+mj-lt"/>
            </a:endParaRPr>
          </a:p>
        </p:txBody>
      </p:sp>
      <p:sp>
        <p:nvSpPr>
          <p:cNvPr id="12" name="Oval 11">
            <a:extLst>
              <a:ext uri="{FF2B5EF4-FFF2-40B4-BE49-F238E27FC236}">
                <a16:creationId xmlns:a16="http://schemas.microsoft.com/office/drawing/2014/main" id="{E3D2984D-DED5-44CE-B9B2-450D87A9F754}"/>
              </a:ext>
            </a:extLst>
          </p:cNvPr>
          <p:cNvSpPr/>
          <p:nvPr/>
        </p:nvSpPr>
        <p:spPr bwMode="gray">
          <a:xfrm>
            <a:off x="8739382" y="1488831"/>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1</a:t>
            </a:r>
          </a:p>
        </p:txBody>
      </p:sp>
      <p:sp>
        <p:nvSpPr>
          <p:cNvPr id="15" name="Oval 14">
            <a:extLst>
              <a:ext uri="{FF2B5EF4-FFF2-40B4-BE49-F238E27FC236}">
                <a16:creationId xmlns:a16="http://schemas.microsoft.com/office/drawing/2014/main" id="{66DB2382-4DA8-4D06-A99F-4C6E31A42390}"/>
              </a:ext>
            </a:extLst>
          </p:cNvPr>
          <p:cNvSpPr/>
          <p:nvPr/>
        </p:nvSpPr>
        <p:spPr bwMode="gray">
          <a:xfrm>
            <a:off x="11792639" y="3164122"/>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3</a:t>
            </a:r>
          </a:p>
        </p:txBody>
      </p:sp>
      <p:sp>
        <p:nvSpPr>
          <p:cNvPr id="20" name="Oval 19">
            <a:extLst>
              <a:ext uri="{FF2B5EF4-FFF2-40B4-BE49-F238E27FC236}">
                <a16:creationId xmlns:a16="http://schemas.microsoft.com/office/drawing/2014/main" id="{76FC680F-0A20-4C19-99E7-841301A621E5}"/>
              </a:ext>
            </a:extLst>
          </p:cNvPr>
          <p:cNvSpPr/>
          <p:nvPr/>
        </p:nvSpPr>
        <p:spPr bwMode="gray">
          <a:xfrm>
            <a:off x="10188341" y="2744321"/>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a:ea typeface="Arial Unicode MS" pitchFamily="34" charset="-128"/>
                <a:cs typeface="Arial Unicode MS" pitchFamily="34" charset="-128"/>
              </a:rPr>
              <a:t>4</a:t>
            </a:r>
          </a:p>
        </p:txBody>
      </p:sp>
      <p:sp>
        <p:nvSpPr>
          <p:cNvPr id="21" name="Oval 20">
            <a:extLst>
              <a:ext uri="{FF2B5EF4-FFF2-40B4-BE49-F238E27FC236}">
                <a16:creationId xmlns:a16="http://schemas.microsoft.com/office/drawing/2014/main" id="{D2A40536-3E2F-4847-B21E-AD179FABF15D}"/>
              </a:ext>
            </a:extLst>
          </p:cNvPr>
          <p:cNvSpPr/>
          <p:nvPr/>
        </p:nvSpPr>
        <p:spPr bwMode="gray">
          <a:xfrm>
            <a:off x="5862292" y="2683772"/>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2</a:t>
            </a:r>
          </a:p>
        </p:txBody>
      </p:sp>
      <p:sp>
        <p:nvSpPr>
          <p:cNvPr id="19" name="Oval 18">
            <a:extLst>
              <a:ext uri="{FF2B5EF4-FFF2-40B4-BE49-F238E27FC236}">
                <a16:creationId xmlns:a16="http://schemas.microsoft.com/office/drawing/2014/main" id="{E7151CFA-B794-4EE9-9078-8EAF4B42F4C6}"/>
              </a:ext>
            </a:extLst>
          </p:cNvPr>
          <p:cNvSpPr/>
          <p:nvPr/>
        </p:nvSpPr>
        <p:spPr bwMode="gray">
          <a:xfrm>
            <a:off x="7536928" y="5330786"/>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ru-RU" sz="1200" kern="0" dirty="0">
                <a:solidFill>
                  <a:schemeClr val="bg1"/>
                </a:solidFill>
                <a:ea typeface="Arial Unicode MS" pitchFamily="34" charset="-128"/>
                <a:cs typeface="Arial Unicode MS" pitchFamily="34" charset="-128"/>
              </a:rPr>
              <a:t>4</a:t>
            </a:r>
            <a:endParaRPr lang="en-US" sz="1200" kern="0" dirty="0">
              <a:solidFill>
                <a:schemeClr val="bg1"/>
              </a:solidFill>
              <a:ea typeface="Arial Unicode MS" pitchFamily="34" charset="-128"/>
              <a:cs typeface="Arial Unicode MS" pitchFamily="34" charset="-128"/>
            </a:endParaRPr>
          </a:p>
        </p:txBody>
      </p:sp>
      <p:sp>
        <p:nvSpPr>
          <p:cNvPr id="23" name="Rectangle 22">
            <a:extLst>
              <a:ext uri="{FF2B5EF4-FFF2-40B4-BE49-F238E27FC236}">
                <a16:creationId xmlns:a16="http://schemas.microsoft.com/office/drawing/2014/main" id="{A689C170-3393-4A40-81C4-EA3533E28971}"/>
              </a:ext>
            </a:extLst>
          </p:cNvPr>
          <p:cNvSpPr/>
          <p:nvPr/>
        </p:nvSpPr>
        <p:spPr bwMode="gray">
          <a:xfrm>
            <a:off x="8995535" y="1026819"/>
            <a:ext cx="1097645" cy="598828"/>
          </a:xfrm>
          <a:prstGeom prst="rect">
            <a:avLst/>
          </a:prstGeom>
          <a:noFill/>
          <a:ln w="25400" algn="ctr">
            <a:solidFill>
              <a:schemeClr val="accent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en-US" sz="1800" kern="0" err="1">
              <a:ea typeface="Arial Unicode MS" pitchFamily="34" charset="-128"/>
              <a:cs typeface="Arial Unicode MS" pitchFamily="34" charset="-128"/>
            </a:endParaRPr>
          </a:p>
        </p:txBody>
      </p:sp>
      <p:sp>
        <p:nvSpPr>
          <p:cNvPr id="24" name="Rectangle 23">
            <a:extLst>
              <a:ext uri="{FF2B5EF4-FFF2-40B4-BE49-F238E27FC236}">
                <a16:creationId xmlns:a16="http://schemas.microsoft.com/office/drawing/2014/main" id="{B3E73867-5DDE-414F-B837-2E72902DC333}"/>
              </a:ext>
            </a:extLst>
          </p:cNvPr>
          <p:cNvSpPr/>
          <p:nvPr/>
        </p:nvSpPr>
        <p:spPr bwMode="gray">
          <a:xfrm>
            <a:off x="7647062" y="1668843"/>
            <a:ext cx="1043464" cy="909150"/>
          </a:xfrm>
          <a:prstGeom prst="rect">
            <a:avLst/>
          </a:prstGeom>
          <a:noFill/>
          <a:ln w="25400" algn="ctr">
            <a:solidFill>
              <a:schemeClr val="accent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en-US" sz="1800" kern="0" err="1">
              <a:ea typeface="Arial Unicode MS" pitchFamily="34" charset="-128"/>
              <a:cs typeface="Arial Unicode MS" pitchFamily="34" charset="-128"/>
            </a:endParaRPr>
          </a:p>
        </p:txBody>
      </p:sp>
      <p:sp>
        <p:nvSpPr>
          <p:cNvPr id="25" name="Rectangle 24">
            <a:extLst>
              <a:ext uri="{FF2B5EF4-FFF2-40B4-BE49-F238E27FC236}">
                <a16:creationId xmlns:a16="http://schemas.microsoft.com/office/drawing/2014/main" id="{58A7890A-877B-44B5-A297-A3CE91743312}"/>
              </a:ext>
            </a:extLst>
          </p:cNvPr>
          <p:cNvSpPr/>
          <p:nvPr/>
        </p:nvSpPr>
        <p:spPr bwMode="gray">
          <a:xfrm>
            <a:off x="7339262" y="4666472"/>
            <a:ext cx="3069345" cy="1766779"/>
          </a:xfrm>
          <a:prstGeom prst="rect">
            <a:avLst/>
          </a:prstGeom>
          <a:noFill/>
          <a:ln w="25400" algn="ctr">
            <a:solidFill>
              <a:schemeClr val="accent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en-US" sz="1800" kern="0" err="1">
              <a:ea typeface="Arial Unicode MS" pitchFamily="34" charset="-128"/>
              <a:cs typeface="Arial Unicode MS" pitchFamily="34" charset="-128"/>
            </a:endParaRPr>
          </a:p>
        </p:txBody>
      </p:sp>
      <p:sp>
        <p:nvSpPr>
          <p:cNvPr id="16" name="Rectangle 15">
            <a:extLst>
              <a:ext uri="{FF2B5EF4-FFF2-40B4-BE49-F238E27FC236}">
                <a16:creationId xmlns:a16="http://schemas.microsoft.com/office/drawing/2014/main" id="{8E2DAA20-F13F-4C19-BC66-3B6302D0B5A9}"/>
              </a:ext>
            </a:extLst>
          </p:cNvPr>
          <p:cNvSpPr/>
          <p:nvPr/>
        </p:nvSpPr>
        <p:spPr bwMode="gray">
          <a:xfrm>
            <a:off x="11794544" y="3383197"/>
            <a:ext cx="228600" cy="224914"/>
          </a:xfrm>
          <a:prstGeom prst="rect">
            <a:avLst/>
          </a:prstGeom>
          <a:noFill/>
          <a:ln w="25400" algn="ctr">
            <a:solidFill>
              <a:schemeClr val="accent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en-US" sz="1800" kern="0" err="1">
              <a:ea typeface="Arial Unicode MS" pitchFamily="34" charset="-128"/>
              <a:cs typeface="Arial Unicode MS" pitchFamily="34" charset="-128"/>
            </a:endParaRPr>
          </a:p>
        </p:txBody>
      </p:sp>
    </p:spTree>
    <p:extLst>
      <p:ext uri="{BB962C8B-B14F-4D97-AF65-F5344CB8AC3E}">
        <p14:creationId xmlns:p14="http://schemas.microsoft.com/office/powerpoint/2010/main" val="10410690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6461B76A-7906-49E8-B9E2-02B303015A8A}"/>
              </a:ext>
            </a:extLst>
          </p:cNvPr>
          <p:cNvPicPr>
            <a:picLocks noChangeAspect="1"/>
          </p:cNvPicPr>
          <p:nvPr/>
        </p:nvPicPr>
        <p:blipFill>
          <a:blip r:embed="rId3"/>
          <a:stretch>
            <a:fillRect/>
          </a:stretch>
        </p:blipFill>
        <p:spPr>
          <a:xfrm>
            <a:off x="4593310" y="1193442"/>
            <a:ext cx="7181108" cy="1671397"/>
          </a:xfrm>
          <a:prstGeom prst="rect">
            <a:avLst/>
          </a:prstGeom>
        </p:spPr>
      </p:pic>
      <p:pic>
        <p:nvPicPr>
          <p:cNvPr id="10" name="Picture 9">
            <a:extLst>
              <a:ext uri="{FF2B5EF4-FFF2-40B4-BE49-F238E27FC236}">
                <a16:creationId xmlns:a16="http://schemas.microsoft.com/office/drawing/2014/main" id="{156721E4-1BAD-3774-8830-002CF891FF52}"/>
              </a:ext>
            </a:extLst>
          </p:cNvPr>
          <p:cNvPicPr>
            <a:picLocks noChangeAspect="1"/>
          </p:cNvPicPr>
          <p:nvPr/>
        </p:nvPicPr>
        <p:blipFill>
          <a:blip r:embed="rId4"/>
          <a:stretch>
            <a:fillRect/>
          </a:stretch>
        </p:blipFill>
        <p:spPr>
          <a:xfrm>
            <a:off x="4859570" y="3352664"/>
            <a:ext cx="7181108" cy="2820564"/>
          </a:xfrm>
          <a:prstGeom prst="rect">
            <a:avLst/>
          </a:prstGeom>
        </p:spPr>
      </p:pic>
      <p:sp>
        <p:nvSpPr>
          <p:cNvPr id="11" name="TextBox 10">
            <a:extLst>
              <a:ext uri="{FF2B5EF4-FFF2-40B4-BE49-F238E27FC236}">
                <a16:creationId xmlns:a16="http://schemas.microsoft.com/office/drawing/2014/main" id="{6ABD5A0C-D4BE-4288-8B3E-5CBE2526C7C2}"/>
              </a:ext>
            </a:extLst>
          </p:cNvPr>
          <p:cNvSpPr txBox="1"/>
          <p:nvPr/>
        </p:nvSpPr>
        <p:spPr>
          <a:xfrm>
            <a:off x="618104" y="1477918"/>
            <a:ext cx="3855703" cy="3501586"/>
          </a:xfrm>
          <a:prstGeom prst="rect">
            <a:avLst/>
          </a:prstGeom>
          <a:noFill/>
        </p:spPr>
        <p:txBody>
          <a:bodyPr wrap="square" lIns="0" tIns="0" rIns="0" bIns="0" rtlCol="0" anchor="t">
            <a:noAutofit/>
          </a:bodyPr>
          <a:lstStyle/>
          <a:p>
            <a:pPr>
              <a:lnSpc>
                <a:spcPts val="1700"/>
              </a:lnSpc>
              <a:spcAft>
                <a:spcPts val="600"/>
              </a:spcAft>
              <a:buClr>
                <a:srgbClr val="F0AB00"/>
              </a:buClr>
              <a:buSzPct val="100000"/>
            </a:pPr>
            <a:r>
              <a:rPr lang="en-US" sz="1300" dirty="0">
                <a:latin typeface="+mj-lt"/>
              </a:rPr>
              <a:t>Use search filters to identify the items to ship.</a:t>
            </a:r>
          </a:p>
          <a:p>
            <a:pPr marL="342900" indent="-342900">
              <a:lnSpc>
                <a:spcPts val="1700"/>
              </a:lnSpc>
              <a:spcAft>
                <a:spcPts val="600"/>
              </a:spcAft>
              <a:buClr>
                <a:srgbClr val="F0AB00"/>
              </a:buClr>
              <a:buSzPct val="100000"/>
              <a:buFont typeface="+mj-lt"/>
              <a:buAutoNum type="arabicPeriod"/>
            </a:pPr>
            <a:r>
              <a:rPr lang="en-US" sz="1300" kern="0" dirty="0">
                <a:ea typeface="Arial Unicode MS"/>
                <a:cs typeface="Arial Unicode MS"/>
              </a:rPr>
              <a:t>You may populate an order number or  Need by date range </a:t>
            </a:r>
            <a:r>
              <a:rPr lang="en-US" sz="1300" kern="0" dirty="0">
                <a:solidFill>
                  <a:srgbClr val="FF0000"/>
                </a:solidFill>
                <a:ea typeface="Arial Unicode MS"/>
                <a:cs typeface="Arial Unicode MS"/>
              </a:rPr>
              <a:t>(the date range can be set as “none”). </a:t>
            </a:r>
            <a:endParaRPr lang="en-US" sz="1300" kern="0" dirty="0">
              <a:solidFill>
                <a:srgbClr val="FF0000"/>
              </a:solidFill>
              <a:ea typeface="Arial Unicode MS" pitchFamily="34" charset="-128"/>
              <a:cs typeface="Arial Unicode MS" pitchFamily="34" charset="-128"/>
            </a:endParaRPr>
          </a:p>
          <a:p>
            <a:pPr marL="342900" indent="-342900">
              <a:lnSpc>
                <a:spcPts val="1700"/>
              </a:lnSpc>
              <a:spcAft>
                <a:spcPts val="600"/>
              </a:spcAft>
              <a:buClr>
                <a:srgbClr val="F0AB00"/>
              </a:buClr>
              <a:buSzPct val="100000"/>
              <a:buFont typeface="+mj-lt"/>
              <a:buAutoNum type="arabicPeriod"/>
            </a:pPr>
            <a:r>
              <a:rPr lang="en-US" sz="1300" kern="0" dirty="0">
                <a:solidFill>
                  <a:srgbClr val="FF0000"/>
                </a:solidFill>
                <a:ea typeface="Arial Unicode MS"/>
                <a:cs typeface="Arial Unicode MS"/>
              </a:rPr>
              <a:t>Always select </a:t>
            </a:r>
            <a:r>
              <a:rPr lang="en-US" sz="1300" b="1" kern="0" dirty="0">
                <a:solidFill>
                  <a:srgbClr val="FF0000"/>
                </a:solidFill>
                <a:ea typeface="Arial Unicode MS"/>
                <a:cs typeface="Arial Unicode MS"/>
              </a:rPr>
              <a:t>Schedule Line Date Range</a:t>
            </a:r>
            <a:r>
              <a:rPr lang="en-US" sz="1300" kern="0" dirty="0">
                <a:solidFill>
                  <a:srgbClr val="FF0000"/>
                </a:solidFill>
                <a:ea typeface="Arial Unicode MS"/>
                <a:cs typeface="Arial Unicode MS"/>
              </a:rPr>
              <a:t> option.</a:t>
            </a:r>
          </a:p>
          <a:p>
            <a:pPr marL="342900" indent="-342900">
              <a:lnSpc>
                <a:spcPts val="1700"/>
              </a:lnSpc>
              <a:spcAft>
                <a:spcPts val="600"/>
              </a:spcAft>
              <a:buClr>
                <a:srgbClr val="F0AB00"/>
              </a:buClr>
              <a:buSzPct val="100000"/>
              <a:buFont typeface="+mj-lt"/>
              <a:buAutoNum type="arabicPeriod"/>
            </a:pPr>
            <a:r>
              <a:rPr lang="en-US" sz="1300" dirty="0"/>
              <a:t>Advanced filters are available for more refined search.</a:t>
            </a:r>
          </a:p>
          <a:p>
            <a:pPr marL="342900" indent="-342900">
              <a:lnSpc>
                <a:spcPts val="1700"/>
              </a:lnSpc>
              <a:spcAft>
                <a:spcPts val="600"/>
              </a:spcAft>
              <a:buClr>
                <a:srgbClr val="F0AB00"/>
              </a:buClr>
              <a:buSzPct val="100000"/>
              <a:buFont typeface="+mj-lt"/>
              <a:buAutoNum type="arabicPeriod"/>
            </a:pPr>
            <a:r>
              <a:rPr lang="en-US" sz="1300" dirty="0"/>
              <a:t>Choose what items you want to view.</a:t>
            </a:r>
          </a:p>
          <a:p>
            <a:pPr>
              <a:lnSpc>
                <a:spcPts val="1700"/>
              </a:lnSpc>
              <a:spcAft>
                <a:spcPts val="600"/>
              </a:spcAft>
              <a:buClr>
                <a:srgbClr val="F0AB00"/>
              </a:buClr>
              <a:buSzPct val="100000"/>
            </a:pPr>
            <a:endParaRPr lang="en-US" sz="1300" kern="0" dirty="0">
              <a:ea typeface="Arial Unicode MS"/>
              <a:cs typeface="Arial Unicode MS"/>
            </a:endParaRPr>
          </a:p>
          <a:p>
            <a:pPr>
              <a:lnSpc>
                <a:spcPts val="1700"/>
              </a:lnSpc>
              <a:spcAft>
                <a:spcPts val="600"/>
              </a:spcAft>
              <a:buClr>
                <a:srgbClr val="F0AB00"/>
              </a:buClr>
              <a:buSzPct val="100000"/>
            </a:pPr>
            <a:r>
              <a:rPr lang="en-US" sz="1300" kern="0" dirty="0">
                <a:ea typeface="Arial Unicode MS"/>
                <a:cs typeface="Arial Unicode MS"/>
              </a:rPr>
              <a:t>For more information about other search criteria, please check Appendix.</a:t>
            </a:r>
            <a:endParaRPr lang="en-US" sz="1300" b="1" i="1" kern="0" dirty="0">
              <a:solidFill>
                <a:schemeClr val="tx2">
                  <a:lumMod val="75000"/>
                </a:schemeClr>
              </a:solidFill>
              <a:ea typeface="Arial Unicode MS"/>
              <a:cs typeface="Arial Unicode MS"/>
            </a:endParaRPr>
          </a:p>
          <a:p>
            <a:pPr>
              <a:lnSpc>
                <a:spcPts val="1700"/>
              </a:lnSpc>
              <a:spcAft>
                <a:spcPts val="600"/>
              </a:spcAft>
              <a:buClr>
                <a:srgbClr val="F0AB00"/>
              </a:buClr>
              <a:buSzPct val="100000"/>
            </a:pPr>
            <a:endParaRPr lang="en-US" sz="1300" b="1" i="1" kern="0" dirty="0">
              <a:solidFill>
                <a:schemeClr val="tx2">
                  <a:lumMod val="75000"/>
                </a:schemeClr>
              </a:solidFill>
              <a:ea typeface="Arial Unicode MS" pitchFamily="34" charset="-128"/>
              <a:cs typeface="Arial Unicode MS" pitchFamily="34" charset="-128"/>
            </a:endParaRPr>
          </a:p>
          <a:p>
            <a:pPr>
              <a:lnSpc>
                <a:spcPts val="1700"/>
              </a:lnSpc>
              <a:spcAft>
                <a:spcPts val="600"/>
              </a:spcAft>
              <a:buClr>
                <a:srgbClr val="F0AB00"/>
              </a:buClr>
              <a:buSzPct val="100000"/>
            </a:pPr>
            <a:r>
              <a:rPr lang="en-US" sz="1300" b="1" kern="0" dirty="0">
                <a:solidFill>
                  <a:schemeClr val="accent1"/>
                </a:solidFill>
                <a:ea typeface="Arial Unicode MS"/>
                <a:cs typeface="Arial Unicode MS"/>
              </a:rPr>
              <a:t>Note: </a:t>
            </a:r>
            <a:r>
              <a:rPr lang="en-US" sz="1300" kern="0" dirty="0">
                <a:ea typeface="Arial Unicode MS"/>
                <a:cs typeface="Arial Unicode MS"/>
              </a:rPr>
              <a:t>For better performance of the search query, always populate a date range, and click Reset button every time you start from scratch. </a:t>
            </a:r>
            <a:endParaRPr lang="en-US" sz="1300" kern="0" dirty="0">
              <a:ea typeface="Arial Unicode MS" pitchFamily="34" charset="-128"/>
              <a:cs typeface="Arial Unicode MS" pitchFamily="34" charset="-128"/>
            </a:endParaRPr>
          </a:p>
          <a:p>
            <a:pPr>
              <a:lnSpc>
                <a:spcPts val="1700"/>
              </a:lnSpc>
              <a:spcAft>
                <a:spcPts val="600"/>
              </a:spcAft>
              <a:buClr>
                <a:srgbClr val="F0AB00"/>
              </a:buClr>
              <a:buSzPct val="100000"/>
            </a:pPr>
            <a:endParaRPr lang="en-US" sz="1300" b="1" i="1" kern="0" dirty="0">
              <a:solidFill>
                <a:schemeClr val="tx2">
                  <a:lumMod val="75000"/>
                </a:schemeClr>
              </a:solidFill>
              <a:ea typeface="Arial Unicode MS" pitchFamily="34" charset="-128"/>
              <a:cs typeface="Arial Unicode MS" pitchFamily="34" charset="-128"/>
            </a:endParaRPr>
          </a:p>
          <a:p>
            <a:pPr marL="342900" indent="-342900">
              <a:lnSpc>
                <a:spcPts val="1700"/>
              </a:lnSpc>
              <a:spcAft>
                <a:spcPts val="600"/>
              </a:spcAft>
              <a:buClr>
                <a:srgbClr val="F0AB00"/>
              </a:buClr>
              <a:buSzPct val="120000"/>
              <a:buFontTx/>
              <a:buAutoNum type="arabicPeriod"/>
            </a:pPr>
            <a:endParaRPr lang="en-US" sz="1300" dirty="0">
              <a:latin typeface="+mj-lt"/>
            </a:endParaRPr>
          </a:p>
        </p:txBody>
      </p:sp>
      <p:sp>
        <p:nvSpPr>
          <p:cNvPr id="2" name="Title 1">
            <a:extLst>
              <a:ext uri="{FF2B5EF4-FFF2-40B4-BE49-F238E27FC236}">
                <a16:creationId xmlns:a16="http://schemas.microsoft.com/office/drawing/2014/main" id="{CB724757-DC16-484C-BC8B-D74621FB1AD1}"/>
              </a:ext>
            </a:extLst>
          </p:cNvPr>
          <p:cNvSpPr>
            <a:spLocks noGrp="1"/>
          </p:cNvSpPr>
          <p:nvPr>
            <p:ph type="title"/>
          </p:nvPr>
        </p:nvSpPr>
        <p:spPr>
          <a:xfrm>
            <a:off x="618104" y="436001"/>
            <a:ext cx="11183564" cy="677108"/>
          </a:xfrm>
        </p:spPr>
        <p:txBody>
          <a:bodyPr/>
          <a:lstStyle/>
          <a:p>
            <a:r>
              <a:rPr lang="en-US"/>
              <a:t>Advanced Shipping Notice</a:t>
            </a:r>
            <a:br>
              <a:rPr lang="en-US"/>
            </a:br>
            <a:r>
              <a:rPr lang="en-US" sz="2000">
                <a:solidFill>
                  <a:schemeClr val="accent1"/>
                </a:solidFill>
              </a:rPr>
              <a:t>Multiple PO’s Management – Search Filters</a:t>
            </a:r>
            <a:endParaRPr lang="en-US" sz="2000"/>
          </a:p>
        </p:txBody>
      </p:sp>
      <p:sp>
        <p:nvSpPr>
          <p:cNvPr id="6" name="Oval 5">
            <a:extLst>
              <a:ext uri="{FF2B5EF4-FFF2-40B4-BE49-F238E27FC236}">
                <a16:creationId xmlns:a16="http://schemas.microsoft.com/office/drawing/2014/main" id="{1CFA86C2-F235-4480-B1BD-BE495DDA887B}"/>
              </a:ext>
            </a:extLst>
          </p:cNvPr>
          <p:cNvSpPr/>
          <p:nvPr/>
        </p:nvSpPr>
        <p:spPr bwMode="gray">
          <a:xfrm>
            <a:off x="9183804" y="2086322"/>
            <a:ext cx="220267" cy="219075"/>
          </a:xfrm>
          <a:prstGeom prst="ellipse">
            <a:avLst/>
          </a:prstGeom>
          <a:solidFill>
            <a:schemeClr val="accent1"/>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2</a:t>
            </a:r>
          </a:p>
        </p:txBody>
      </p:sp>
      <p:sp>
        <p:nvSpPr>
          <p:cNvPr id="8" name="Oval 7">
            <a:extLst>
              <a:ext uri="{FF2B5EF4-FFF2-40B4-BE49-F238E27FC236}">
                <a16:creationId xmlns:a16="http://schemas.microsoft.com/office/drawing/2014/main" id="{73739E20-037C-4AB8-8B4A-F112446C0DB1}"/>
              </a:ext>
            </a:extLst>
          </p:cNvPr>
          <p:cNvSpPr/>
          <p:nvPr/>
        </p:nvSpPr>
        <p:spPr bwMode="gray">
          <a:xfrm>
            <a:off x="8229857" y="2111813"/>
            <a:ext cx="220267" cy="219075"/>
          </a:xfrm>
          <a:prstGeom prst="ellipse">
            <a:avLst/>
          </a:prstGeom>
          <a:solidFill>
            <a:schemeClr val="accent1"/>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1</a:t>
            </a:r>
          </a:p>
        </p:txBody>
      </p:sp>
      <p:sp>
        <p:nvSpPr>
          <p:cNvPr id="9" name="Oval 8">
            <a:extLst>
              <a:ext uri="{FF2B5EF4-FFF2-40B4-BE49-F238E27FC236}">
                <a16:creationId xmlns:a16="http://schemas.microsoft.com/office/drawing/2014/main" id="{5F7B0068-DE1E-49F3-BADD-C7026863AE77}"/>
              </a:ext>
            </a:extLst>
          </p:cNvPr>
          <p:cNvSpPr/>
          <p:nvPr/>
        </p:nvSpPr>
        <p:spPr bwMode="gray">
          <a:xfrm>
            <a:off x="4779550" y="2515481"/>
            <a:ext cx="220267" cy="219075"/>
          </a:xfrm>
          <a:prstGeom prst="ellipse">
            <a:avLst/>
          </a:prstGeom>
          <a:solidFill>
            <a:schemeClr val="accent1"/>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3</a:t>
            </a:r>
          </a:p>
        </p:txBody>
      </p:sp>
      <p:sp>
        <p:nvSpPr>
          <p:cNvPr id="12" name="Rectangle 11">
            <a:extLst>
              <a:ext uri="{FF2B5EF4-FFF2-40B4-BE49-F238E27FC236}">
                <a16:creationId xmlns:a16="http://schemas.microsoft.com/office/drawing/2014/main" id="{14E37CB7-0A6B-4585-BFC2-51252C142D23}"/>
              </a:ext>
            </a:extLst>
          </p:cNvPr>
          <p:cNvSpPr/>
          <p:nvPr/>
        </p:nvSpPr>
        <p:spPr bwMode="gray">
          <a:xfrm>
            <a:off x="9404072" y="2659799"/>
            <a:ext cx="1744823" cy="522975"/>
          </a:xfrm>
          <a:prstGeom prst="rect">
            <a:avLst/>
          </a:prstGeom>
          <a:noFill/>
          <a:ln>
            <a:noFill/>
            <a:headEnd/>
            <a:tailEnd/>
          </a:ln>
        </p:spPr>
        <p:style>
          <a:lnRef idx="2">
            <a:schemeClr val="accent1"/>
          </a:lnRef>
          <a:fillRef idx="1">
            <a:schemeClr val="lt1"/>
          </a:fillRef>
          <a:effectRef idx="0">
            <a:schemeClr val="accent1"/>
          </a:effectRef>
          <a:fontRef idx="minor">
            <a:schemeClr val="dk1"/>
          </a:fontRef>
        </p:style>
        <p:txBody>
          <a:bodyPr lIns="90000" tIns="72000" rIns="90000" bIns="72000" rtlCol="0" anchor="ctr"/>
          <a:lstStyle/>
          <a:p>
            <a:pPr algn="ctr" fontAlgn="base">
              <a:spcBef>
                <a:spcPct val="50000"/>
              </a:spcBef>
              <a:spcAft>
                <a:spcPct val="0"/>
              </a:spcAft>
              <a:buClr>
                <a:srgbClr val="F0AB00"/>
              </a:buClr>
              <a:buSzPct val="80000"/>
            </a:pPr>
            <a:endParaRPr lang="en-US" kern="0">
              <a:ea typeface="Arial Unicode MS" pitchFamily="34" charset="-128"/>
              <a:cs typeface="Arial Unicode MS" pitchFamily="34" charset="-128"/>
            </a:endParaRPr>
          </a:p>
        </p:txBody>
      </p:sp>
      <p:sp>
        <p:nvSpPr>
          <p:cNvPr id="13" name="Rectangle 12">
            <a:extLst>
              <a:ext uri="{FF2B5EF4-FFF2-40B4-BE49-F238E27FC236}">
                <a16:creationId xmlns:a16="http://schemas.microsoft.com/office/drawing/2014/main" id="{1103F3CA-BA9B-4B2D-8EF4-48D6B010D902}"/>
              </a:ext>
            </a:extLst>
          </p:cNvPr>
          <p:cNvSpPr/>
          <p:nvPr/>
        </p:nvSpPr>
        <p:spPr bwMode="gray">
          <a:xfrm>
            <a:off x="9404071" y="2363081"/>
            <a:ext cx="1744823" cy="152400"/>
          </a:xfrm>
          <a:prstGeom prst="rect">
            <a:avLst/>
          </a:prstGeom>
          <a:noFill/>
          <a:ln>
            <a:noFill/>
            <a:headEnd/>
            <a:tailEnd/>
          </a:ln>
        </p:spPr>
        <p:style>
          <a:lnRef idx="2">
            <a:schemeClr val="accent1"/>
          </a:lnRef>
          <a:fillRef idx="1">
            <a:schemeClr val="lt1"/>
          </a:fillRef>
          <a:effectRef idx="0">
            <a:schemeClr val="accent1"/>
          </a:effectRef>
          <a:fontRef idx="minor">
            <a:schemeClr val="dk1"/>
          </a:fontRef>
        </p:style>
        <p:txBody>
          <a:bodyPr lIns="90000" tIns="72000" rIns="90000" bIns="72000" rtlCol="0" anchor="ctr"/>
          <a:lstStyle/>
          <a:p>
            <a:pPr algn="ctr" fontAlgn="base">
              <a:spcBef>
                <a:spcPct val="50000"/>
              </a:spcBef>
              <a:spcAft>
                <a:spcPct val="0"/>
              </a:spcAft>
              <a:buClr>
                <a:srgbClr val="F0AB00"/>
              </a:buClr>
              <a:buSzPct val="80000"/>
            </a:pPr>
            <a:endParaRPr lang="en-US" kern="0">
              <a:ea typeface="Arial Unicode MS" pitchFamily="34" charset="-128"/>
              <a:cs typeface="Arial Unicode MS" pitchFamily="34" charset="-128"/>
            </a:endParaRPr>
          </a:p>
        </p:txBody>
      </p:sp>
      <p:sp>
        <p:nvSpPr>
          <p:cNvPr id="19" name="Rectangle 18">
            <a:extLst>
              <a:ext uri="{FF2B5EF4-FFF2-40B4-BE49-F238E27FC236}">
                <a16:creationId xmlns:a16="http://schemas.microsoft.com/office/drawing/2014/main" id="{BA98DCBD-83B5-4121-A958-6206E99F771E}"/>
              </a:ext>
            </a:extLst>
          </p:cNvPr>
          <p:cNvSpPr/>
          <p:nvPr/>
        </p:nvSpPr>
        <p:spPr bwMode="gray">
          <a:xfrm>
            <a:off x="5111928" y="3842393"/>
            <a:ext cx="6829863" cy="2330835"/>
          </a:xfrm>
          <a:prstGeom prst="rect">
            <a:avLst/>
          </a:prstGeom>
          <a:noFill/>
          <a:ln w="25400" algn="ctr">
            <a:solidFill>
              <a:schemeClr val="accent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en-US" sz="1800" kern="0" err="1">
              <a:ea typeface="Arial Unicode MS" pitchFamily="34" charset="-128"/>
              <a:cs typeface="Arial Unicode MS" pitchFamily="34" charset="-128"/>
            </a:endParaRPr>
          </a:p>
        </p:txBody>
      </p:sp>
      <p:sp>
        <p:nvSpPr>
          <p:cNvPr id="17" name="Oval 16">
            <a:extLst>
              <a:ext uri="{FF2B5EF4-FFF2-40B4-BE49-F238E27FC236}">
                <a16:creationId xmlns:a16="http://schemas.microsoft.com/office/drawing/2014/main" id="{0A368C3C-ED44-4B06-8AE2-80FD4194C6E9}"/>
              </a:ext>
            </a:extLst>
          </p:cNvPr>
          <p:cNvSpPr/>
          <p:nvPr/>
        </p:nvSpPr>
        <p:spPr bwMode="gray">
          <a:xfrm>
            <a:off x="4969703" y="4255950"/>
            <a:ext cx="220267" cy="219075"/>
          </a:xfrm>
          <a:prstGeom prst="ellipse">
            <a:avLst/>
          </a:prstGeom>
          <a:solidFill>
            <a:schemeClr val="accent1"/>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4</a:t>
            </a:r>
          </a:p>
        </p:txBody>
      </p:sp>
      <p:sp>
        <p:nvSpPr>
          <p:cNvPr id="14" name="Oval 13">
            <a:extLst>
              <a:ext uri="{FF2B5EF4-FFF2-40B4-BE49-F238E27FC236}">
                <a16:creationId xmlns:a16="http://schemas.microsoft.com/office/drawing/2014/main" id="{955AFBC4-27DD-DD9F-7C53-059B468A790B}"/>
              </a:ext>
            </a:extLst>
          </p:cNvPr>
          <p:cNvSpPr/>
          <p:nvPr/>
        </p:nvSpPr>
        <p:spPr bwMode="gray">
          <a:xfrm>
            <a:off x="5763443" y="2144533"/>
            <a:ext cx="220267" cy="219075"/>
          </a:xfrm>
          <a:prstGeom prst="ellipse">
            <a:avLst/>
          </a:prstGeom>
          <a:solidFill>
            <a:schemeClr val="accent1"/>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1</a:t>
            </a:r>
          </a:p>
        </p:txBody>
      </p:sp>
    </p:spTree>
    <p:extLst>
      <p:ext uri="{BB962C8B-B14F-4D97-AF65-F5344CB8AC3E}">
        <p14:creationId xmlns:p14="http://schemas.microsoft.com/office/powerpoint/2010/main" val="39882941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F45B783-446B-4856-F3CC-DA09D7F6FEE4}"/>
              </a:ext>
            </a:extLst>
          </p:cNvPr>
          <p:cNvPicPr>
            <a:picLocks noChangeAspect="1"/>
          </p:cNvPicPr>
          <p:nvPr/>
        </p:nvPicPr>
        <p:blipFill>
          <a:blip r:embed="rId3"/>
          <a:stretch>
            <a:fillRect/>
          </a:stretch>
        </p:blipFill>
        <p:spPr>
          <a:xfrm>
            <a:off x="6293519" y="4077127"/>
            <a:ext cx="5388071" cy="1900973"/>
          </a:xfrm>
          <a:prstGeom prst="rect">
            <a:avLst/>
          </a:prstGeom>
        </p:spPr>
      </p:pic>
      <p:pic>
        <p:nvPicPr>
          <p:cNvPr id="6" name="Picture 5">
            <a:extLst>
              <a:ext uri="{FF2B5EF4-FFF2-40B4-BE49-F238E27FC236}">
                <a16:creationId xmlns:a16="http://schemas.microsoft.com/office/drawing/2014/main" id="{13139AC5-9BD4-017B-3912-C877DCD66DB7}"/>
              </a:ext>
            </a:extLst>
          </p:cNvPr>
          <p:cNvPicPr>
            <a:picLocks noChangeAspect="1"/>
          </p:cNvPicPr>
          <p:nvPr/>
        </p:nvPicPr>
        <p:blipFill>
          <a:blip r:embed="rId4"/>
          <a:srcRect r="41150" b="30262"/>
          <a:stretch/>
        </p:blipFill>
        <p:spPr>
          <a:xfrm>
            <a:off x="363738" y="3803749"/>
            <a:ext cx="5709514" cy="1477937"/>
          </a:xfrm>
          <a:prstGeom prst="rect">
            <a:avLst/>
          </a:prstGeom>
        </p:spPr>
      </p:pic>
      <p:sp>
        <p:nvSpPr>
          <p:cNvPr id="2" name="Title 1"/>
          <p:cNvSpPr>
            <a:spLocks noGrp="1"/>
          </p:cNvSpPr>
          <p:nvPr>
            <p:ph type="title"/>
          </p:nvPr>
        </p:nvSpPr>
        <p:spPr>
          <a:xfrm>
            <a:off x="618100" y="396498"/>
            <a:ext cx="11183564" cy="677108"/>
          </a:xfrm>
        </p:spPr>
        <p:txBody>
          <a:bodyPr/>
          <a:lstStyle/>
          <a:p>
            <a:r>
              <a:rPr lang="en-US"/>
              <a:t>Advanced Shipping Notice</a:t>
            </a:r>
            <a:br>
              <a:rPr lang="en-US"/>
            </a:br>
            <a:r>
              <a:rPr lang="en-US" sz="2000">
                <a:solidFill>
                  <a:schemeClr val="accent1"/>
                </a:solidFill>
              </a:rPr>
              <a:t>Multiple PO’s Management – Create ASN</a:t>
            </a:r>
            <a:endParaRPr lang="en-US" sz="2000" b="0"/>
          </a:p>
        </p:txBody>
      </p:sp>
      <p:sp>
        <p:nvSpPr>
          <p:cNvPr id="15" name="TextBox 14"/>
          <p:cNvSpPr txBox="1"/>
          <p:nvPr/>
        </p:nvSpPr>
        <p:spPr>
          <a:xfrm>
            <a:off x="618100" y="1432609"/>
            <a:ext cx="9948783" cy="1825904"/>
          </a:xfrm>
          <a:prstGeom prst="rect">
            <a:avLst/>
          </a:prstGeom>
          <a:noFill/>
        </p:spPr>
        <p:txBody>
          <a:bodyPr wrap="square" lIns="0" tIns="0" rIns="0" bIns="0" rtlCol="0">
            <a:noAutofit/>
          </a:bodyPr>
          <a:lstStyle/>
          <a:p>
            <a:pPr marL="342900" indent="-342900">
              <a:lnSpc>
                <a:spcPts val="1700"/>
              </a:lnSpc>
              <a:spcAft>
                <a:spcPts val="600"/>
              </a:spcAft>
              <a:buClr>
                <a:srgbClr val="F0AB00"/>
              </a:buClr>
              <a:buSzPct val="100000"/>
              <a:buFontTx/>
              <a:buAutoNum type="arabicPeriod"/>
            </a:pPr>
            <a:r>
              <a:rPr lang="en-US" sz="1300" dirty="0"/>
              <a:t>Review line items and create a shipping Notice by selecting the relevant purchase orders </a:t>
            </a:r>
            <a:r>
              <a:rPr lang="en-US" sz="1300" dirty="0">
                <a:solidFill>
                  <a:schemeClr val="accent1"/>
                </a:solidFill>
              </a:rPr>
              <a:t>per one single ship to address and one single delivery date.</a:t>
            </a:r>
          </a:p>
          <a:p>
            <a:pPr marL="342900" indent="-342900">
              <a:lnSpc>
                <a:spcPts val="1700"/>
              </a:lnSpc>
              <a:spcAft>
                <a:spcPts val="600"/>
              </a:spcAft>
              <a:buClr>
                <a:srgbClr val="F0AB00"/>
              </a:buClr>
              <a:buSzPct val="100000"/>
              <a:buFontTx/>
              <a:buAutoNum type="arabicPeriod"/>
            </a:pPr>
            <a:r>
              <a:rPr lang="en-US" sz="1300" dirty="0"/>
              <a:t>Click </a:t>
            </a:r>
            <a:r>
              <a:rPr lang="en-US" sz="1300" b="1" dirty="0"/>
              <a:t>Create Ship Notice </a:t>
            </a:r>
            <a:r>
              <a:rPr lang="en-US" sz="1300" dirty="0"/>
              <a:t>at the bottom of the page. </a:t>
            </a:r>
          </a:p>
          <a:p>
            <a:pPr marL="342900" indent="-342900">
              <a:lnSpc>
                <a:spcPts val="1700"/>
              </a:lnSpc>
              <a:spcAft>
                <a:spcPts val="600"/>
              </a:spcAft>
              <a:buClr>
                <a:srgbClr val="F0AB00"/>
              </a:buClr>
              <a:buSzPct val="100000"/>
              <a:buFontTx/>
              <a:buAutoNum type="arabicPeriod"/>
            </a:pPr>
            <a:r>
              <a:rPr lang="en-US" sz="1300" dirty="0">
                <a:solidFill>
                  <a:srgbClr val="FF0000"/>
                </a:solidFill>
                <a:latin typeface="+mj-lt"/>
              </a:rPr>
              <a:t>The truck icon will only allow you to create individual ship Notices (with one PO line as a start). If the icon is colored, a ship Notice was already sent via Ariba Network for this line.</a:t>
            </a:r>
          </a:p>
          <a:p>
            <a:pPr marL="342900" indent="-342900">
              <a:lnSpc>
                <a:spcPts val="1700"/>
              </a:lnSpc>
              <a:spcAft>
                <a:spcPts val="600"/>
              </a:spcAft>
              <a:buClr>
                <a:srgbClr val="F0AB00"/>
              </a:buClr>
              <a:buSzPct val="100000"/>
              <a:buFontTx/>
              <a:buAutoNum type="arabicPeriod"/>
            </a:pPr>
            <a:r>
              <a:rPr lang="en-US" sz="1300" dirty="0"/>
              <a:t>You are allowed to combine multiple PO’s in one shipping Notice if they are delivered to the same address. Or else, the system will show an error message.</a:t>
            </a:r>
          </a:p>
          <a:p>
            <a:pPr>
              <a:lnSpc>
                <a:spcPts val="1700"/>
              </a:lnSpc>
              <a:spcAft>
                <a:spcPts val="600"/>
              </a:spcAft>
              <a:buClr>
                <a:srgbClr val="F0AB00"/>
              </a:buClr>
              <a:buSzPct val="100000"/>
            </a:pPr>
            <a:r>
              <a:rPr lang="en-US" sz="1300" b="1" dirty="0">
                <a:solidFill>
                  <a:schemeClr val="accent1"/>
                </a:solidFill>
              </a:rPr>
              <a:t>Note: </a:t>
            </a:r>
            <a:r>
              <a:rPr lang="en-US" sz="1300" dirty="0"/>
              <a:t>You can choose lines with different “Need-by” dates for the same shipping Notice.</a:t>
            </a:r>
          </a:p>
          <a:p>
            <a:pPr marL="342900" indent="-342900">
              <a:lnSpc>
                <a:spcPts val="1700"/>
              </a:lnSpc>
              <a:spcAft>
                <a:spcPts val="600"/>
              </a:spcAft>
              <a:buClr>
                <a:srgbClr val="F0AB00"/>
              </a:buClr>
              <a:buSzPct val="100000"/>
              <a:buFontTx/>
              <a:buAutoNum type="arabicPeriod"/>
            </a:pPr>
            <a:endParaRPr lang="en-US" sz="1300" dirty="0"/>
          </a:p>
          <a:p>
            <a:pPr marL="342900" indent="-342900">
              <a:lnSpc>
                <a:spcPts val="1700"/>
              </a:lnSpc>
              <a:spcAft>
                <a:spcPts val="600"/>
              </a:spcAft>
              <a:buClr>
                <a:srgbClr val="F0AB00"/>
              </a:buClr>
              <a:buSzPct val="100000"/>
              <a:buFontTx/>
              <a:buAutoNum type="arabicPeriod"/>
            </a:pPr>
            <a:endParaRPr lang="en-US" sz="1300" dirty="0">
              <a:latin typeface="+mj-lt"/>
            </a:endParaRPr>
          </a:p>
          <a:p>
            <a:pPr>
              <a:lnSpc>
                <a:spcPts val="1700"/>
              </a:lnSpc>
              <a:spcAft>
                <a:spcPts val="600"/>
              </a:spcAft>
              <a:buClr>
                <a:srgbClr val="F0AB00"/>
              </a:buClr>
              <a:buSzPct val="120000"/>
            </a:pPr>
            <a:endParaRPr lang="en-US" sz="1300" dirty="0">
              <a:latin typeface="+mj-lt"/>
            </a:endParaRPr>
          </a:p>
        </p:txBody>
      </p:sp>
      <p:sp>
        <p:nvSpPr>
          <p:cNvPr id="30" name="Oval 29">
            <a:extLst>
              <a:ext uri="{FF2B5EF4-FFF2-40B4-BE49-F238E27FC236}">
                <a16:creationId xmlns:a16="http://schemas.microsoft.com/office/drawing/2014/main" id="{9E2B6B3F-EFB1-484F-8C7F-FC348918FAE0}"/>
              </a:ext>
            </a:extLst>
          </p:cNvPr>
          <p:cNvSpPr/>
          <p:nvPr/>
        </p:nvSpPr>
        <p:spPr bwMode="gray">
          <a:xfrm>
            <a:off x="430189" y="4748494"/>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1</a:t>
            </a:r>
          </a:p>
        </p:txBody>
      </p:sp>
      <p:sp>
        <p:nvSpPr>
          <p:cNvPr id="7" name="Rectangle 6">
            <a:extLst>
              <a:ext uri="{FF2B5EF4-FFF2-40B4-BE49-F238E27FC236}">
                <a16:creationId xmlns:a16="http://schemas.microsoft.com/office/drawing/2014/main" id="{F920B934-8765-4EA1-8A64-4987A0FD1983}"/>
              </a:ext>
            </a:extLst>
          </p:cNvPr>
          <p:cNvSpPr/>
          <p:nvPr/>
        </p:nvSpPr>
        <p:spPr bwMode="gray">
          <a:xfrm>
            <a:off x="2953768" y="4514624"/>
            <a:ext cx="2943291" cy="219074"/>
          </a:xfrm>
          <a:prstGeom prst="rect">
            <a:avLst/>
          </a:prstGeom>
          <a:noFill/>
          <a:ln w="28575" algn="ctr">
            <a:solidFill>
              <a:srgbClr val="FFC000"/>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kern="0">
              <a:ea typeface="Arial Unicode MS" pitchFamily="34" charset="-128"/>
              <a:cs typeface="Arial Unicode MS" pitchFamily="34" charset="-128"/>
            </a:endParaRPr>
          </a:p>
        </p:txBody>
      </p:sp>
      <p:sp>
        <p:nvSpPr>
          <p:cNvPr id="31" name="Rectangle 30">
            <a:extLst>
              <a:ext uri="{FF2B5EF4-FFF2-40B4-BE49-F238E27FC236}">
                <a16:creationId xmlns:a16="http://schemas.microsoft.com/office/drawing/2014/main" id="{0FF4936A-E26C-4EAE-A6AE-071F946708DF}"/>
              </a:ext>
            </a:extLst>
          </p:cNvPr>
          <p:cNvSpPr/>
          <p:nvPr/>
        </p:nvSpPr>
        <p:spPr bwMode="gray">
          <a:xfrm>
            <a:off x="682147" y="4549353"/>
            <a:ext cx="220267" cy="732333"/>
          </a:xfrm>
          <a:prstGeom prst="rect">
            <a:avLst/>
          </a:prstGeom>
          <a:noFill/>
          <a:ln w="28575" algn="ctr">
            <a:solidFill>
              <a:srgbClr val="FFC000"/>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kern="0">
              <a:ea typeface="Arial Unicode MS" pitchFamily="34" charset="-128"/>
              <a:cs typeface="Arial Unicode MS" pitchFamily="34" charset="-128"/>
            </a:endParaRPr>
          </a:p>
        </p:txBody>
      </p:sp>
      <p:sp>
        <p:nvSpPr>
          <p:cNvPr id="19" name="Oval 18">
            <a:extLst>
              <a:ext uri="{FF2B5EF4-FFF2-40B4-BE49-F238E27FC236}">
                <a16:creationId xmlns:a16="http://schemas.microsoft.com/office/drawing/2014/main" id="{2C80DF8E-B9F4-4645-88A8-8AD1CDD4152D}"/>
              </a:ext>
            </a:extLst>
          </p:cNvPr>
          <p:cNvSpPr/>
          <p:nvPr/>
        </p:nvSpPr>
        <p:spPr bwMode="gray">
          <a:xfrm>
            <a:off x="7808132" y="4059063"/>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a:solidFill>
                  <a:schemeClr val="bg1"/>
                </a:solidFill>
                <a:ea typeface="Arial Unicode MS" pitchFamily="34" charset="-128"/>
                <a:cs typeface="Arial Unicode MS" pitchFamily="34" charset="-128"/>
              </a:rPr>
              <a:t>4</a:t>
            </a:r>
          </a:p>
        </p:txBody>
      </p:sp>
      <p:sp>
        <p:nvSpPr>
          <p:cNvPr id="21" name="Oval 20">
            <a:extLst>
              <a:ext uri="{FF2B5EF4-FFF2-40B4-BE49-F238E27FC236}">
                <a16:creationId xmlns:a16="http://schemas.microsoft.com/office/drawing/2014/main" id="{3C7CB003-4369-423A-AEBD-92E1371CF55B}"/>
              </a:ext>
            </a:extLst>
          </p:cNvPr>
          <p:cNvSpPr/>
          <p:nvPr/>
        </p:nvSpPr>
        <p:spPr bwMode="gray">
          <a:xfrm>
            <a:off x="1722424" y="3918454"/>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2</a:t>
            </a:r>
          </a:p>
        </p:txBody>
      </p:sp>
      <p:sp>
        <p:nvSpPr>
          <p:cNvPr id="8" name="Oval 7">
            <a:extLst>
              <a:ext uri="{FF2B5EF4-FFF2-40B4-BE49-F238E27FC236}">
                <a16:creationId xmlns:a16="http://schemas.microsoft.com/office/drawing/2014/main" id="{58AD9E43-44E9-F241-A629-60912076713C}"/>
              </a:ext>
            </a:extLst>
          </p:cNvPr>
          <p:cNvSpPr/>
          <p:nvPr/>
        </p:nvSpPr>
        <p:spPr bwMode="gray">
          <a:xfrm>
            <a:off x="2733501" y="4514622"/>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1</a:t>
            </a:r>
          </a:p>
        </p:txBody>
      </p:sp>
    </p:spTree>
    <p:extLst>
      <p:ext uri="{BB962C8B-B14F-4D97-AF65-F5344CB8AC3E}">
        <p14:creationId xmlns:p14="http://schemas.microsoft.com/office/powerpoint/2010/main" val="563493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784B7E5-032D-3418-ADAC-63E22C9C46B6}"/>
              </a:ext>
            </a:extLst>
          </p:cNvPr>
          <p:cNvPicPr>
            <a:picLocks noChangeAspect="1"/>
          </p:cNvPicPr>
          <p:nvPr/>
        </p:nvPicPr>
        <p:blipFill>
          <a:blip r:embed="rId3"/>
          <a:stretch>
            <a:fillRect/>
          </a:stretch>
        </p:blipFill>
        <p:spPr>
          <a:xfrm>
            <a:off x="4442708" y="2759377"/>
            <a:ext cx="7280038" cy="3454226"/>
          </a:xfrm>
          <a:prstGeom prst="rect">
            <a:avLst/>
          </a:prstGeom>
        </p:spPr>
      </p:pic>
      <p:pic>
        <p:nvPicPr>
          <p:cNvPr id="6" name="Picture 5">
            <a:extLst>
              <a:ext uri="{FF2B5EF4-FFF2-40B4-BE49-F238E27FC236}">
                <a16:creationId xmlns:a16="http://schemas.microsoft.com/office/drawing/2014/main" id="{32672134-16F3-FC01-FA36-69BF04705B74}"/>
              </a:ext>
            </a:extLst>
          </p:cNvPr>
          <p:cNvPicPr>
            <a:picLocks noChangeAspect="1"/>
          </p:cNvPicPr>
          <p:nvPr/>
        </p:nvPicPr>
        <p:blipFill>
          <a:blip r:embed="rId4"/>
          <a:stretch>
            <a:fillRect/>
          </a:stretch>
        </p:blipFill>
        <p:spPr>
          <a:xfrm>
            <a:off x="8316831" y="450947"/>
            <a:ext cx="3548317" cy="1971287"/>
          </a:xfrm>
          <a:prstGeom prst="rect">
            <a:avLst/>
          </a:prstGeom>
        </p:spPr>
      </p:pic>
      <p:sp>
        <p:nvSpPr>
          <p:cNvPr id="2" name="Title 1"/>
          <p:cNvSpPr>
            <a:spLocks noGrp="1"/>
          </p:cNvSpPr>
          <p:nvPr>
            <p:ph type="title"/>
          </p:nvPr>
        </p:nvSpPr>
        <p:spPr>
          <a:xfrm>
            <a:off x="505805" y="386172"/>
            <a:ext cx="11183564" cy="677108"/>
          </a:xfrm>
        </p:spPr>
        <p:txBody>
          <a:bodyPr/>
          <a:lstStyle/>
          <a:p>
            <a:r>
              <a:rPr lang="en-US"/>
              <a:t>Advanced Shipping Notice</a:t>
            </a:r>
            <a:br>
              <a:rPr lang="en-US"/>
            </a:br>
            <a:r>
              <a:rPr lang="en-US" sz="2000">
                <a:solidFill>
                  <a:schemeClr val="accent1"/>
                </a:solidFill>
              </a:rPr>
              <a:t>Multiple PO’s Management – Populate the Fields</a:t>
            </a:r>
            <a:endParaRPr lang="en-US" sz="2000" b="0"/>
          </a:p>
        </p:txBody>
      </p:sp>
      <p:sp>
        <p:nvSpPr>
          <p:cNvPr id="15" name="TextBox 14"/>
          <p:cNvSpPr txBox="1"/>
          <p:nvPr/>
        </p:nvSpPr>
        <p:spPr>
          <a:xfrm>
            <a:off x="505806" y="1290550"/>
            <a:ext cx="3774819" cy="3404111"/>
          </a:xfrm>
          <a:prstGeom prst="rect">
            <a:avLst/>
          </a:prstGeom>
          <a:noFill/>
        </p:spPr>
        <p:txBody>
          <a:bodyPr wrap="square" lIns="0" tIns="0" rIns="0" bIns="0" rtlCol="0">
            <a:noAutofit/>
          </a:bodyPr>
          <a:lstStyle/>
          <a:p>
            <a:pPr>
              <a:lnSpc>
                <a:spcPts val="1700"/>
              </a:lnSpc>
              <a:spcAft>
                <a:spcPts val="600"/>
              </a:spcAft>
              <a:buClr>
                <a:srgbClr val="F0AB00"/>
              </a:buClr>
              <a:buSzPct val="120000"/>
            </a:pPr>
            <a:r>
              <a:rPr lang="en-US" sz="1300">
                <a:latin typeface="+mj-lt"/>
              </a:rPr>
              <a:t>The system will create a unique ship Notice including multiple PO lines. </a:t>
            </a:r>
          </a:p>
          <a:p>
            <a:pPr marL="228600" indent="-228600">
              <a:lnSpc>
                <a:spcPts val="1700"/>
              </a:lnSpc>
              <a:spcAft>
                <a:spcPts val="600"/>
              </a:spcAft>
              <a:buClr>
                <a:srgbClr val="F0AB00"/>
              </a:buClr>
              <a:buSzPct val="100000"/>
              <a:buFont typeface="+mj-lt"/>
              <a:buAutoNum type="arabicPeriod"/>
            </a:pPr>
            <a:r>
              <a:rPr lang="en-US" sz="1300">
                <a:latin typeface="+mj-lt"/>
              </a:rPr>
              <a:t>Populate the mandatory and relevant fields in the header section. </a:t>
            </a:r>
          </a:p>
          <a:p>
            <a:pPr marL="228600" indent="-228600">
              <a:lnSpc>
                <a:spcPts val="1700"/>
              </a:lnSpc>
              <a:spcAft>
                <a:spcPts val="600"/>
              </a:spcAft>
              <a:buClr>
                <a:srgbClr val="F0AB00"/>
              </a:buClr>
              <a:buSzPct val="100000"/>
              <a:buFont typeface="+mj-lt"/>
              <a:buAutoNum type="arabicPeriod"/>
            </a:pPr>
            <a:r>
              <a:rPr lang="en-US" sz="1300">
                <a:latin typeface="+mj-lt"/>
              </a:rPr>
              <a:t>If needed, adjust quantity and serial numbers* line per line. </a:t>
            </a:r>
          </a:p>
          <a:p>
            <a:pPr marL="228600" indent="-228600">
              <a:lnSpc>
                <a:spcPts val="1700"/>
              </a:lnSpc>
              <a:spcAft>
                <a:spcPts val="600"/>
              </a:spcAft>
              <a:buClr>
                <a:srgbClr val="F0AB00"/>
              </a:buClr>
              <a:buSzPct val="100000"/>
              <a:buFont typeface="+mj-lt"/>
              <a:buAutoNum type="arabicPeriod"/>
            </a:pPr>
            <a:r>
              <a:rPr lang="en-US" sz="1300"/>
              <a:t>If you have many serial numbers to populate, you can use the serial number upload tool.</a:t>
            </a:r>
            <a:endParaRPr lang="en-US" sz="1300">
              <a:latin typeface="+mj-lt"/>
            </a:endParaRPr>
          </a:p>
          <a:p>
            <a:pPr marL="228600" indent="-228600">
              <a:lnSpc>
                <a:spcPts val="1700"/>
              </a:lnSpc>
              <a:spcAft>
                <a:spcPts val="600"/>
              </a:spcAft>
              <a:buClr>
                <a:srgbClr val="F0AB00"/>
              </a:buClr>
              <a:buSzPct val="100000"/>
              <a:buFont typeface="+mj-lt"/>
              <a:buAutoNum type="arabicPeriod"/>
            </a:pPr>
            <a:r>
              <a:rPr lang="en-US" sz="1300">
                <a:latin typeface="+mj-lt"/>
              </a:rPr>
              <a:t>You can remove order items</a:t>
            </a:r>
          </a:p>
          <a:p>
            <a:pPr marL="228600" indent="-228600">
              <a:lnSpc>
                <a:spcPts val="1700"/>
              </a:lnSpc>
              <a:spcAft>
                <a:spcPts val="600"/>
              </a:spcAft>
              <a:buClr>
                <a:srgbClr val="F0AB00"/>
              </a:buClr>
              <a:buSzPct val="100000"/>
              <a:buFont typeface="+mj-lt"/>
              <a:buAutoNum type="arabicPeriod"/>
            </a:pPr>
            <a:r>
              <a:rPr lang="en-US" sz="1300">
                <a:latin typeface="+mj-lt"/>
              </a:rPr>
              <a:t>or add extra PO lines via Add order line items.</a:t>
            </a:r>
          </a:p>
          <a:p>
            <a:pPr>
              <a:lnSpc>
                <a:spcPts val="1700"/>
              </a:lnSpc>
              <a:spcAft>
                <a:spcPts val="600"/>
              </a:spcAft>
              <a:buClr>
                <a:srgbClr val="F0AB00"/>
              </a:buClr>
              <a:buSzPct val="100000"/>
            </a:pPr>
            <a:r>
              <a:rPr lang="en-US" sz="1300" b="1">
                <a:solidFill>
                  <a:schemeClr val="accent1"/>
                </a:solidFill>
                <a:latin typeface="+mj-lt"/>
              </a:rPr>
              <a:t>Note: </a:t>
            </a:r>
            <a:r>
              <a:rPr lang="en-US" sz="1300">
                <a:latin typeface="+mj-lt"/>
              </a:rPr>
              <a:t>For more details on how to populate the fields and use serial number upload tool, refer to the previous chapter Individual PO Management.</a:t>
            </a:r>
          </a:p>
        </p:txBody>
      </p:sp>
      <p:sp>
        <p:nvSpPr>
          <p:cNvPr id="28" name="Oval 27"/>
          <p:cNvSpPr/>
          <p:nvPr/>
        </p:nvSpPr>
        <p:spPr bwMode="gray">
          <a:xfrm>
            <a:off x="5877320" y="5414377"/>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2</a:t>
            </a:r>
          </a:p>
        </p:txBody>
      </p:sp>
      <p:sp>
        <p:nvSpPr>
          <p:cNvPr id="29" name="Oval 28">
            <a:extLst>
              <a:ext uri="{FF2B5EF4-FFF2-40B4-BE49-F238E27FC236}">
                <a16:creationId xmlns:a16="http://schemas.microsoft.com/office/drawing/2014/main" id="{236588C7-72D5-40FF-A853-BB9796B19A64}"/>
              </a:ext>
            </a:extLst>
          </p:cNvPr>
          <p:cNvSpPr/>
          <p:nvPr/>
        </p:nvSpPr>
        <p:spPr bwMode="gray">
          <a:xfrm>
            <a:off x="8472627" y="1105876"/>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a:solidFill>
                  <a:schemeClr val="bg1"/>
                </a:solidFill>
                <a:ea typeface="Arial Unicode MS" pitchFamily="34" charset="-128"/>
                <a:cs typeface="Arial Unicode MS" pitchFamily="34" charset="-128"/>
              </a:rPr>
              <a:t>1</a:t>
            </a:r>
          </a:p>
        </p:txBody>
      </p:sp>
      <p:sp>
        <p:nvSpPr>
          <p:cNvPr id="20" name="Oval 19">
            <a:extLst>
              <a:ext uri="{FF2B5EF4-FFF2-40B4-BE49-F238E27FC236}">
                <a16:creationId xmlns:a16="http://schemas.microsoft.com/office/drawing/2014/main" id="{6095ABB4-B207-43D3-9958-2A839CFD3AF5}"/>
              </a:ext>
            </a:extLst>
          </p:cNvPr>
          <p:cNvSpPr/>
          <p:nvPr/>
        </p:nvSpPr>
        <p:spPr bwMode="gray">
          <a:xfrm>
            <a:off x="11011193" y="2850042"/>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4</a:t>
            </a:r>
          </a:p>
        </p:txBody>
      </p:sp>
      <p:sp>
        <p:nvSpPr>
          <p:cNvPr id="21" name="Oval 20">
            <a:extLst>
              <a:ext uri="{FF2B5EF4-FFF2-40B4-BE49-F238E27FC236}">
                <a16:creationId xmlns:a16="http://schemas.microsoft.com/office/drawing/2014/main" id="{86CC0FC2-BD5A-4074-B9AE-6314FD34614B}"/>
              </a:ext>
            </a:extLst>
          </p:cNvPr>
          <p:cNvSpPr/>
          <p:nvPr/>
        </p:nvSpPr>
        <p:spPr bwMode="gray">
          <a:xfrm>
            <a:off x="4732069" y="5864872"/>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a:solidFill>
                  <a:schemeClr val="bg1"/>
                </a:solidFill>
                <a:ea typeface="Arial Unicode MS" pitchFamily="34" charset="-128"/>
                <a:cs typeface="Arial Unicode MS" pitchFamily="34" charset="-128"/>
              </a:rPr>
              <a:t>5</a:t>
            </a:r>
          </a:p>
        </p:txBody>
      </p:sp>
      <p:sp>
        <p:nvSpPr>
          <p:cNvPr id="25" name="Oval 24">
            <a:extLst>
              <a:ext uri="{FF2B5EF4-FFF2-40B4-BE49-F238E27FC236}">
                <a16:creationId xmlns:a16="http://schemas.microsoft.com/office/drawing/2014/main" id="{EA25F6AC-7F04-45F2-B753-D1777CF12D33}"/>
              </a:ext>
            </a:extLst>
          </p:cNvPr>
          <p:cNvSpPr/>
          <p:nvPr/>
        </p:nvSpPr>
        <p:spPr bwMode="gray">
          <a:xfrm>
            <a:off x="5877320" y="3904939"/>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2</a:t>
            </a:r>
          </a:p>
        </p:txBody>
      </p:sp>
      <p:sp>
        <p:nvSpPr>
          <p:cNvPr id="31" name="Oval 30">
            <a:extLst>
              <a:ext uri="{FF2B5EF4-FFF2-40B4-BE49-F238E27FC236}">
                <a16:creationId xmlns:a16="http://schemas.microsoft.com/office/drawing/2014/main" id="{65B720E6-44FD-46EC-99C8-63D05560C489}"/>
              </a:ext>
            </a:extLst>
          </p:cNvPr>
          <p:cNvSpPr/>
          <p:nvPr/>
        </p:nvSpPr>
        <p:spPr bwMode="gray">
          <a:xfrm>
            <a:off x="5620981" y="5899701"/>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a:solidFill>
                  <a:schemeClr val="bg1"/>
                </a:solidFill>
                <a:ea typeface="Arial Unicode MS" pitchFamily="34" charset="-128"/>
                <a:cs typeface="Arial Unicode MS" pitchFamily="34" charset="-128"/>
              </a:rPr>
              <a:t>3</a:t>
            </a:r>
          </a:p>
        </p:txBody>
      </p:sp>
      <p:sp>
        <p:nvSpPr>
          <p:cNvPr id="32" name="Oval 31">
            <a:extLst>
              <a:ext uri="{FF2B5EF4-FFF2-40B4-BE49-F238E27FC236}">
                <a16:creationId xmlns:a16="http://schemas.microsoft.com/office/drawing/2014/main" id="{A1B855EC-A0AF-4FD9-95A1-E163C0CCDF8B}"/>
              </a:ext>
            </a:extLst>
          </p:cNvPr>
          <p:cNvSpPr/>
          <p:nvPr/>
        </p:nvSpPr>
        <p:spPr bwMode="gray">
          <a:xfrm>
            <a:off x="10997548" y="4396969"/>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4</a:t>
            </a:r>
          </a:p>
        </p:txBody>
      </p:sp>
    </p:spTree>
    <p:extLst>
      <p:ext uri="{BB962C8B-B14F-4D97-AF65-F5344CB8AC3E}">
        <p14:creationId xmlns:p14="http://schemas.microsoft.com/office/powerpoint/2010/main" val="14624631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14FA46B-4CC1-6468-4DC6-7ED79DF7C07B}"/>
              </a:ext>
            </a:extLst>
          </p:cNvPr>
          <p:cNvPicPr>
            <a:picLocks noChangeAspect="1"/>
          </p:cNvPicPr>
          <p:nvPr/>
        </p:nvPicPr>
        <p:blipFill>
          <a:blip r:embed="rId3"/>
          <a:stretch>
            <a:fillRect/>
          </a:stretch>
        </p:blipFill>
        <p:spPr>
          <a:xfrm>
            <a:off x="4107257" y="2714392"/>
            <a:ext cx="7603677" cy="3607786"/>
          </a:xfrm>
          <a:prstGeom prst="rect">
            <a:avLst/>
          </a:prstGeom>
        </p:spPr>
      </p:pic>
      <p:pic>
        <p:nvPicPr>
          <p:cNvPr id="6" name="Picture 5">
            <a:extLst>
              <a:ext uri="{FF2B5EF4-FFF2-40B4-BE49-F238E27FC236}">
                <a16:creationId xmlns:a16="http://schemas.microsoft.com/office/drawing/2014/main" id="{2695479E-43EB-F644-DEA8-F59A99EDDF26}"/>
              </a:ext>
            </a:extLst>
          </p:cNvPr>
          <p:cNvPicPr>
            <a:picLocks noChangeAspect="1"/>
          </p:cNvPicPr>
          <p:nvPr/>
        </p:nvPicPr>
        <p:blipFill>
          <a:blip r:embed="rId4"/>
          <a:stretch>
            <a:fillRect/>
          </a:stretch>
        </p:blipFill>
        <p:spPr>
          <a:xfrm>
            <a:off x="4107257" y="1079633"/>
            <a:ext cx="7603677" cy="1376964"/>
          </a:xfrm>
          <a:prstGeom prst="rect">
            <a:avLst/>
          </a:prstGeom>
        </p:spPr>
      </p:pic>
      <p:sp>
        <p:nvSpPr>
          <p:cNvPr id="2" name="Title 1"/>
          <p:cNvSpPr>
            <a:spLocks noGrp="1"/>
          </p:cNvSpPr>
          <p:nvPr>
            <p:ph type="title"/>
          </p:nvPr>
        </p:nvSpPr>
        <p:spPr>
          <a:xfrm>
            <a:off x="527370" y="355031"/>
            <a:ext cx="11183564" cy="677108"/>
          </a:xfrm>
        </p:spPr>
        <p:txBody>
          <a:bodyPr/>
          <a:lstStyle/>
          <a:p>
            <a:r>
              <a:rPr lang="en-US"/>
              <a:t>Advanced Shipping Notice</a:t>
            </a:r>
            <a:br>
              <a:rPr lang="en-US"/>
            </a:br>
            <a:r>
              <a:rPr lang="en-US" sz="2000">
                <a:solidFill>
                  <a:schemeClr val="accent1"/>
                </a:solidFill>
              </a:rPr>
              <a:t>Multiple PO’s Management – Line Level</a:t>
            </a:r>
            <a:endParaRPr lang="en-US" sz="2000" b="0"/>
          </a:p>
        </p:txBody>
      </p:sp>
      <p:sp>
        <p:nvSpPr>
          <p:cNvPr id="15" name="TextBox 14"/>
          <p:cNvSpPr txBox="1"/>
          <p:nvPr/>
        </p:nvSpPr>
        <p:spPr>
          <a:xfrm>
            <a:off x="527637" y="1477236"/>
            <a:ext cx="3287322" cy="3582141"/>
          </a:xfrm>
          <a:prstGeom prst="rect">
            <a:avLst/>
          </a:prstGeom>
          <a:noFill/>
        </p:spPr>
        <p:txBody>
          <a:bodyPr wrap="square" lIns="0" tIns="0" rIns="0" bIns="0" rtlCol="0">
            <a:noAutofit/>
          </a:bodyPr>
          <a:lstStyle/>
          <a:p>
            <a:pPr>
              <a:lnSpc>
                <a:spcPts val="1700"/>
              </a:lnSpc>
              <a:spcAft>
                <a:spcPts val="600"/>
              </a:spcAft>
              <a:buClr>
                <a:srgbClr val="F0AB00"/>
              </a:buClr>
              <a:buSzPct val="120000"/>
            </a:pPr>
            <a:r>
              <a:rPr lang="en-US" sz="1300" dirty="0">
                <a:latin typeface="+mj-lt"/>
              </a:rPr>
              <a:t>Line level details – information taken from the initial orders:</a:t>
            </a:r>
          </a:p>
          <a:p>
            <a:pPr marL="228600" indent="-228600">
              <a:lnSpc>
                <a:spcPts val="1700"/>
              </a:lnSpc>
              <a:spcAft>
                <a:spcPts val="600"/>
              </a:spcAft>
              <a:buClr>
                <a:srgbClr val="F0AB00"/>
              </a:buClr>
              <a:buSzPct val="100000"/>
              <a:buFont typeface="+mj-lt"/>
              <a:buAutoNum type="arabicPeriod"/>
            </a:pPr>
            <a:r>
              <a:rPr lang="en-US" sz="1300" dirty="0">
                <a:latin typeface="+mj-lt"/>
              </a:rPr>
              <a:t>Order numbers</a:t>
            </a:r>
          </a:p>
          <a:p>
            <a:pPr marL="228600" indent="-228600">
              <a:lnSpc>
                <a:spcPts val="1700"/>
              </a:lnSpc>
              <a:spcAft>
                <a:spcPts val="600"/>
              </a:spcAft>
              <a:buClr>
                <a:srgbClr val="F0AB00"/>
              </a:buClr>
              <a:buSzPct val="100000"/>
              <a:buFont typeface="+mj-lt"/>
              <a:buAutoNum type="arabicPeriod"/>
            </a:pPr>
            <a:r>
              <a:rPr lang="en-US" sz="1300" dirty="0">
                <a:latin typeface="+mj-lt"/>
              </a:rPr>
              <a:t>When selecting orders with different </a:t>
            </a:r>
            <a:r>
              <a:rPr lang="en-US" sz="1300" b="1" dirty="0">
                <a:latin typeface="+mj-lt"/>
              </a:rPr>
              <a:t>Need By</a:t>
            </a:r>
            <a:r>
              <a:rPr lang="en-US" sz="1300" dirty="0">
                <a:latin typeface="+mj-lt"/>
              </a:rPr>
              <a:t> dates, </a:t>
            </a:r>
            <a:r>
              <a:rPr lang="en-US" sz="1300" dirty="0">
                <a:solidFill>
                  <a:srgbClr val="FF0000"/>
                </a:solidFill>
                <a:latin typeface="+mj-lt"/>
              </a:rPr>
              <a:t>the soonest date will be populated on the ship Notice</a:t>
            </a:r>
            <a:r>
              <a:rPr lang="en-US" sz="1300" dirty="0">
                <a:latin typeface="+mj-lt"/>
              </a:rPr>
              <a:t>.</a:t>
            </a:r>
          </a:p>
          <a:p>
            <a:pPr marL="228600" indent="-228600">
              <a:lnSpc>
                <a:spcPts val="1700"/>
              </a:lnSpc>
              <a:spcAft>
                <a:spcPts val="600"/>
              </a:spcAft>
              <a:buClr>
                <a:srgbClr val="F0AB00"/>
              </a:buClr>
              <a:buSzPct val="100000"/>
              <a:buFont typeface="+mj-lt"/>
              <a:buAutoNum type="arabicPeriod"/>
            </a:pPr>
            <a:r>
              <a:rPr lang="en-US" sz="1300" dirty="0">
                <a:latin typeface="+mj-lt"/>
              </a:rPr>
              <a:t>The </a:t>
            </a:r>
            <a:r>
              <a:rPr lang="en-US" sz="1300" b="1" dirty="0">
                <a:latin typeface="+mj-lt"/>
              </a:rPr>
              <a:t>Line number </a:t>
            </a:r>
            <a:r>
              <a:rPr lang="en-US" sz="1300" dirty="0">
                <a:latin typeface="+mj-lt"/>
              </a:rPr>
              <a:t>is the one from the original purchase order. </a:t>
            </a:r>
          </a:p>
          <a:p>
            <a:pPr marL="228600" indent="-228600">
              <a:lnSpc>
                <a:spcPts val="1700"/>
              </a:lnSpc>
              <a:spcAft>
                <a:spcPts val="600"/>
              </a:spcAft>
              <a:buClr>
                <a:srgbClr val="F0AB00"/>
              </a:buClr>
              <a:buSzPct val="100000"/>
              <a:buFont typeface="+mj-lt"/>
              <a:buAutoNum type="arabicPeriod"/>
            </a:pPr>
            <a:r>
              <a:rPr lang="en-US" sz="1300" b="1" dirty="0"/>
              <a:t>Schedule lines </a:t>
            </a:r>
            <a:r>
              <a:rPr lang="en-US" sz="1300" dirty="0"/>
              <a:t>from the same purchase order appear as separate ship Notice lines under the PO number.</a:t>
            </a:r>
            <a:endParaRPr lang="en-US" sz="1300" dirty="0">
              <a:latin typeface="+mj-lt"/>
            </a:endParaRPr>
          </a:p>
          <a:p>
            <a:pPr marL="228600" indent="-228600">
              <a:lnSpc>
                <a:spcPts val="1700"/>
              </a:lnSpc>
              <a:spcAft>
                <a:spcPts val="600"/>
              </a:spcAft>
              <a:buClr>
                <a:srgbClr val="F0AB00"/>
              </a:buClr>
              <a:buSzPct val="100000"/>
              <a:buFont typeface="+mj-lt"/>
              <a:buAutoNum type="arabicPeriod"/>
            </a:pPr>
            <a:r>
              <a:rPr lang="en-US" sz="1300" b="1" dirty="0">
                <a:latin typeface="+mj-lt"/>
              </a:rPr>
              <a:t>Serial number </a:t>
            </a:r>
            <a:r>
              <a:rPr lang="en-US" sz="1300" dirty="0">
                <a:latin typeface="+mj-lt"/>
              </a:rPr>
              <a:t>and </a:t>
            </a:r>
            <a:r>
              <a:rPr lang="en-US" sz="1300" b="1" dirty="0">
                <a:latin typeface="+mj-lt"/>
              </a:rPr>
              <a:t>quantity</a:t>
            </a:r>
            <a:r>
              <a:rPr lang="en-US" sz="1300" dirty="0">
                <a:latin typeface="+mj-lt"/>
              </a:rPr>
              <a:t> to be shipped must be adjusted on each schedule line.</a:t>
            </a:r>
          </a:p>
        </p:txBody>
      </p:sp>
      <p:sp>
        <p:nvSpPr>
          <p:cNvPr id="28" name="Oval 27"/>
          <p:cNvSpPr/>
          <p:nvPr/>
        </p:nvSpPr>
        <p:spPr bwMode="gray">
          <a:xfrm>
            <a:off x="4582792" y="1552685"/>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2</a:t>
            </a:r>
          </a:p>
        </p:txBody>
      </p:sp>
      <p:sp>
        <p:nvSpPr>
          <p:cNvPr id="30" name="Oval 29">
            <a:extLst>
              <a:ext uri="{FF2B5EF4-FFF2-40B4-BE49-F238E27FC236}">
                <a16:creationId xmlns:a16="http://schemas.microsoft.com/office/drawing/2014/main" id="{9E2B6B3F-EFB1-484F-8C7F-FC348918FAE0}"/>
              </a:ext>
            </a:extLst>
          </p:cNvPr>
          <p:cNvSpPr/>
          <p:nvPr/>
        </p:nvSpPr>
        <p:spPr bwMode="gray">
          <a:xfrm>
            <a:off x="8068811" y="2511824"/>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a:solidFill>
                  <a:schemeClr val="bg1"/>
                </a:solidFill>
                <a:ea typeface="Arial Unicode MS" pitchFamily="34" charset="-128"/>
                <a:cs typeface="Arial Unicode MS" pitchFamily="34" charset="-128"/>
              </a:rPr>
              <a:t>2</a:t>
            </a:r>
          </a:p>
        </p:txBody>
      </p:sp>
      <p:sp>
        <p:nvSpPr>
          <p:cNvPr id="20" name="Oval 19">
            <a:extLst>
              <a:ext uri="{FF2B5EF4-FFF2-40B4-BE49-F238E27FC236}">
                <a16:creationId xmlns:a16="http://schemas.microsoft.com/office/drawing/2014/main" id="{6095ABB4-B207-43D3-9958-2A839CFD3AF5}"/>
              </a:ext>
            </a:extLst>
          </p:cNvPr>
          <p:cNvSpPr/>
          <p:nvPr/>
        </p:nvSpPr>
        <p:spPr bwMode="gray">
          <a:xfrm>
            <a:off x="4861974" y="2525472"/>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3</a:t>
            </a:r>
          </a:p>
        </p:txBody>
      </p:sp>
      <p:sp>
        <p:nvSpPr>
          <p:cNvPr id="21" name="Oval 20">
            <a:extLst>
              <a:ext uri="{FF2B5EF4-FFF2-40B4-BE49-F238E27FC236}">
                <a16:creationId xmlns:a16="http://schemas.microsoft.com/office/drawing/2014/main" id="{86CC0FC2-BD5A-4074-B9AE-6314FD34614B}"/>
              </a:ext>
            </a:extLst>
          </p:cNvPr>
          <p:cNvSpPr/>
          <p:nvPr/>
        </p:nvSpPr>
        <p:spPr bwMode="gray">
          <a:xfrm>
            <a:off x="4951851" y="3461822"/>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a:solidFill>
                  <a:schemeClr val="bg1"/>
                </a:solidFill>
                <a:ea typeface="Arial Unicode MS" pitchFamily="34" charset="-128"/>
                <a:cs typeface="Arial Unicode MS" pitchFamily="34" charset="-128"/>
              </a:rPr>
              <a:t>4</a:t>
            </a:r>
          </a:p>
        </p:txBody>
      </p:sp>
      <p:sp>
        <p:nvSpPr>
          <p:cNvPr id="27" name="Oval 26">
            <a:extLst>
              <a:ext uri="{FF2B5EF4-FFF2-40B4-BE49-F238E27FC236}">
                <a16:creationId xmlns:a16="http://schemas.microsoft.com/office/drawing/2014/main" id="{3433DC57-7AA3-4DFF-88EE-56F46652859A}"/>
              </a:ext>
            </a:extLst>
          </p:cNvPr>
          <p:cNvSpPr/>
          <p:nvPr/>
        </p:nvSpPr>
        <p:spPr bwMode="gray">
          <a:xfrm>
            <a:off x="5890682" y="3461822"/>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5</a:t>
            </a:r>
          </a:p>
        </p:txBody>
      </p:sp>
      <p:sp>
        <p:nvSpPr>
          <p:cNvPr id="23" name="Oval 22">
            <a:extLst>
              <a:ext uri="{FF2B5EF4-FFF2-40B4-BE49-F238E27FC236}">
                <a16:creationId xmlns:a16="http://schemas.microsoft.com/office/drawing/2014/main" id="{F00F8B1D-25C8-4B1E-AE51-4E551EB487F6}"/>
              </a:ext>
            </a:extLst>
          </p:cNvPr>
          <p:cNvSpPr/>
          <p:nvPr/>
        </p:nvSpPr>
        <p:spPr bwMode="gray">
          <a:xfrm>
            <a:off x="8466104" y="1539035"/>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1</a:t>
            </a:r>
          </a:p>
        </p:txBody>
      </p:sp>
      <p:sp>
        <p:nvSpPr>
          <p:cNvPr id="52" name="Oval 51">
            <a:extLst>
              <a:ext uri="{FF2B5EF4-FFF2-40B4-BE49-F238E27FC236}">
                <a16:creationId xmlns:a16="http://schemas.microsoft.com/office/drawing/2014/main" id="{75FA4796-E40E-4DB2-80BC-4652A31CCDAF}"/>
              </a:ext>
            </a:extLst>
          </p:cNvPr>
          <p:cNvSpPr/>
          <p:nvPr/>
        </p:nvSpPr>
        <p:spPr bwMode="gray">
          <a:xfrm>
            <a:off x="4362242" y="2525472"/>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1</a:t>
            </a:r>
          </a:p>
        </p:txBody>
      </p:sp>
      <p:sp>
        <p:nvSpPr>
          <p:cNvPr id="55" name="Oval 54">
            <a:extLst>
              <a:ext uri="{FF2B5EF4-FFF2-40B4-BE49-F238E27FC236}">
                <a16:creationId xmlns:a16="http://schemas.microsoft.com/office/drawing/2014/main" id="{CF0EE69D-7708-4863-B021-C55CCB04B930}"/>
              </a:ext>
            </a:extLst>
          </p:cNvPr>
          <p:cNvSpPr/>
          <p:nvPr/>
        </p:nvSpPr>
        <p:spPr bwMode="gray">
          <a:xfrm>
            <a:off x="10554343" y="1552685"/>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4</a:t>
            </a:r>
          </a:p>
        </p:txBody>
      </p:sp>
    </p:spTree>
    <p:extLst>
      <p:ext uri="{BB962C8B-B14F-4D97-AF65-F5344CB8AC3E}">
        <p14:creationId xmlns:p14="http://schemas.microsoft.com/office/powerpoint/2010/main" val="5313031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582BC4A-478A-6F7D-D4D0-5DA21D9C1E29}"/>
              </a:ext>
            </a:extLst>
          </p:cNvPr>
          <p:cNvPicPr>
            <a:picLocks noChangeAspect="1"/>
          </p:cNvPicPr>
          <p:nvPr/>
        </p:nvPicPr>
        <p:blipFill>
          <a:blip r:embed="rId3"/>
          <a:stretch>
            <a:fillRect/>
          </a:stretch>
        </p:blipFill>
        <p:spPr>
          <a:xfrm>
            <a:off x="4729224" y="3017626"/>
            <a:ext cx="4558353" cy="3240038"/>
          </a:xfrm>
          <a:prstGeom prst="rect">
            <a:avLst/>
          </a:prstGeom>
        </p:spPr>
      </p:pic>
      <p:pic>
        <p:nvPicPr>
          <p:cNvPr id="6" name="Picture 5">
            <a:extLst>
              <a:ext uri="{FF2B5EF4-FFF2-40B4-BE49-F238E27FC236}">
                <a16:creationId xmlns:a16="http://schemas.microsoft.com/office/drawing/2014/main" id="{10E79F7B-2AA5-35F1-FD0E-CB317ACDE44D}"/>
              </a:ext>
            </a:extLst>
          </p:cNvPr>
          <p:cNvPicPr>
            <a:picLocks noChangeAspect="1"/>
          </p:cNvPicPr>
          <p:nvPr/>
        </p:nvPicPr>
        <p:blipFill>
          <a:blip r:embed="rId4"/>
          <a:stretch>
            <a:fillRect/>
          </a:stretch>
        </p:blipFill>
        <p:spPr>
          <a:xfrm>
            <a:off x="9526271" y="2502071"/>
            <a:ext cx="1978618" cy="1491421"/>
          </a:xfrm>
          <a:prstGeom prst="rect">
            <a:avLst/>
          </a:prstGeom>
        </p:spPr>
      </p:pic>
      <p:pic>
        <p:nvPicPr>
          <p:cNvPr id="4" name="Picture 3">
            <a:extLst>
              <a:ext uri="{FF2B5EF4-FFF2-40B4-BE49-F238E27FC236}">
                <a16:creationId xmlns:a16="http://schemas.microsoft.com/office/drawing/2014/main" id="{EE769194-89D5-1F95-E66F-D710907E4EC1}"/>
              </a:ext>
            </a:extLst>
          </p:cNvPr>
          <p:cNvPicPr>
            <a:picLocks noChangeAspect="1"/>
          </p:cNvPicPr>
          <p:nvPr/>
        </p:nvPicPr>
        <p:blipFill>
          <a:blip r:embed="rId5"/>
          <a:stretch>
            <a:fillRect/>
          </a:stretch>
        </p:blipFill>
        <p:spPr>
          <a:xfrm>
            <a:off x="5444223" y="220979"/>
            <a:ext cx="5071357" cy="1878940"/>
          </a:xfrm>
          <a:prstGeom prst="rect">
            <a:avLst/>
          </a:prstGeom>
        </p:spPr>
      </p:pic>
      <p:sp>
        <p:nvSpPr>
          <p:cNvPr id="3" name="Title 2">
            <a:extLst>
              <a:ext uri="{FF2B5EF4-FFF2-40B4-BE49-F238E27FC236}">
                <a16:creationId xmlns:a16="http://schemas.microsoft.com/office/drawing/2014/main" id="{78E5BF2E-F921-4DE4-A965-8CC76312819F}"/>
              </a:ext>
            </a:extLst>
          </p:cNvPr>
          <p:cNvSpPr>
            <a:spLocks noGrp="1"/>
          </p:cNvSpPr>
          <p:nvPr>
            <p:ph type="title"/>
          </p:nvPr>
        </p:nvSpPr>
        <p:spPr>
          <a:xfrm>
            <a:off x="505457" y="504000"/>
            <a:ext cx="11183564" cy="676980"/>
          </a:xfrm>
        </p:spPr>
        <p:txBody>
          <a:bodyPr/>
          <a:lstStyle/>
          <a:p>
            <a:r>
              <a:rPr lang="en-US"/>
              <a:t>Advanced Shipping Notice</a:t>
            </a:r>
            <a:br>
              <a:rPr lang="en-US"/>
            </a:br>
            <a:r>
              <a:rPr lang="en-US" sz="2000">
                <a:solidFill>
                  <a:schemeClr val="accent1"/>
                </a:solidFill>
              </a:rPr>
              <a:t>Review Submitted ASN</a:t>
            </a:r>
          </a:p>
        </p:txBody>
      </p:sp>
      <p:sp>
        <p:nvSpPr>
          <p:cNvPr id="25" name="TextBox 24">
            <a:extLst>
              <a:ext uri="{FF2B5EF4-FFF2-40B4-BE49-F238E27FC236}">
                <a16:creationId xmlns:a16="http://schemas.microsoft.com/office/drawing/2014/main" id="{955389D9-195A-4377-A47A-692CD2C67C8C}"/>
              </a:ext>
            </a:extLst>
          </p:cNvPr>
          <p:cNvSpPr txBox="1"/>
          <p:nvPr/>
        </p:nvSpPr>
        <p:spPr>
          <a:xfrm>
            <a:off x="505457" y="1435373"/>
            <a:ext cx="4182431" cy="1728844"/>
          </a:xfrm>
          <a:prstGeom prst="rect">
            <a:avLst/>
          </a:prstGeom>
          <a:noFill/>
        </p:spPr>
        <p:txBody>
          <a:bodyPr wrap="square" lIns="0" tIns="0" rIns="0" bIns="0" rtlCol="0">
            <a:noAutofit/>
          </a:bodyPr>
          <a:lstStyle/>
          <a:p>
            <a:pPr marL="342900" indent="-342900">
              <a:lnSpc>
                <a:spcPts val="1700"/>
              </a:lnSpc>
              <a:spcAft>
                <a:spcPts val="600"/>
              </a:spcAft>
              <a:buClr>
                <a:srgbClr val="F0AB00"/>
              </a:buClr>
              <a:buSzPct val="100000"/>
              <a:buAutoNum type="arabicPeriod"/>
            </a:pPr>
            <a:r>
              <a:rPr lang="en-US" sz="1300" dirty="0"/>
              <a:t>To view submitted ASN go to </a:t>
            </a:r>
            <a:r>
              <a:rPr lang="en-US" sz="1300" b="1" dirty="0"/>
              <a:t>Fulfillment/ Ship Notices.</a:t>
            </a:r>
          </a:p>
          <a:p>
            <a:pPr marL="342900" indent="-342900">
              <a:lnSpc>
                <a:spcPts val="1700"/>
              </a:lnSpc>
              <a:spcAft>
                <a:spcPts val="600"/>
              </a:spcAft>
              <a:buClr>
                <a:srgbClr val="F0AB00"/>
              </a:buClr>
              <a:buSzPct val="100000"/>
              <a:buAutoNum type="arabicPeriod"/>
            </a:pPr>
            <a:r>
              <a:rPr lang="en-US" sz="1300" dirty="0"/>
              <a:t>Or to related order screen, </a:t>
            </a:r>
            <a:r>
              <a:rPr lang="en-US" sz="1300" b="1" dirty="0"/>
              <a:t>Related Documents </a:t>
            </a:r>
            <a:r>
              <a:rPr lang="en-US" sz="1300" dirty="0"/>
              <a:t>section.</a:t>
            </a:r>
          </a:p>
          <a:p>
            <a:pPr marL="342900" indent="-342900">
              <a:lnSpc>
                <a:spcPts val="1700"/>
              </a:lnSpc>
              <a:spcAft>
                <a:spcPts val="600"/>
              </a:spcAft>
              <a:buClr>
                <a:srgbClr val="F0AB00"/>
              </a:buClr>
              <a:buSzPct val="100000"/>
              <a:buFontTx/>
              <a:buAutoNum type="arabicPeriod"/>
            </a:pPr>
            <a:r>
              <a:rPr lang="en-US" sz="1300" dirty="0"/>
              <a:t>When reviewing the Ship notices you have sent in mass upload, you will see all the lines submitted for this particular ship notice number, potentially referring to various orders</a:t>
            </a:r>
          </a:p>
          <a:p>
            <a:pPr marL="342900" indent="-342900">
              <a:lnSpc>
                <a:spcPts val="1700"/>
              </a:lnSpc>
              <a:spcAft>
                <a:spcPts val="600"/>
              </a:spcAft>
              <a:buClr>
                <a:srgbClr val="F0AB00"/>
              </a:buClr>
              <a:buSzPct val="100000"/>
              <a:buFontTx/>
              <a:buAutoNum type="arabicPeriod"/>
            </a:pPr>
            <a:r>
              <a:rPr lang="en-US" sz="1300" dirty="0"/>
              <a:t>and you will see the files you have attached.</a:t>
            </a:r>
          </a:p>
          <a:p>
            <a:pPr marL="342900" indent="-342900">
              <a:lnSpc>
                <a:spcPts val="1700"/>
              </a:lnSpc>
              <a:spcAft>
                <a:spcPts val="600"/>
              </a:spcAft>
              <a:buClr>
                <a:srgbClr val="F0AB00"/>
              </a:buClr>
              <a:buSzPct val="100000"/>
              <a:buFontTx/>
              <a:buAutoNum type="arabicPeriod"/>
            </a:pPr>
            <a:r>
              <a:rPr lang="en-US" sz="1300" dirty="0"/>
              <a:t>After submitting ASN, related order/s status will be updated to shipped or partially shipped.</a:t>
            </a:r>
          </a:p>
          <a:p>
            <a:pPr marL="342900" indent="-342900">
              <a:lnSpc>
                <a:spcPts val="1700"/>
              </a:lnSpc>
              <a:spcAft>
                <a:spcPts val="600"/>
              </a:spcAft>
              <a:buClr>
                <a:srgbClr val="F0AB00"/>
              </a:buClr>
              <a:buSzPct val="100000"/>
              <a:buFontTx/>
              <a:buAutoNum type="arabicPeriod"/>
            </a:pPr>
            <a:endParaRPr lang="en-US" sz="1300" dirty="0"/>
          </a:p>
          <a:p>
            <a:pPr>
              <a:lnSpc>
                <a:spcPts val="1700"/>
              </a:lnSpc>
              <a:spcAft>
                <a:spcPts val="600"/>
              </a:spcAft>
              <a:buClr>
                <a:srgbClr val="F0AB00"/>
              </a:buClr>
              <a:buSzPct val="120000"/>
            </a:pPr>
            <a:endParaRPr lang="en-US" sz="1300" dirty="0"/>
          </a:p>
          <a:p>
            <a:pPr marL="342900" indent="-342900" algn="just">
              <a:lnSpc>
                <a:spcPts val="1700"/>
              </a:lnSpc>
              <a:spcAft>
                <a:spcPts val="600"/>
              </a:spcAft>
              <a:buClr>
                <a:srgbClr val="F0AB00"/>
              </a:buClr>
              <a:buSzPct val="120000"/>
              <a:buAutoNum type="arabicPeriod"/>
            </a:pPr>
            <a:endParaRPr lang="en-US" sz="1300" b="1" dirty="0">
              <a:latin typeface="+mj-lt"/>
            </a:endParaRPr>
          </a:p>
        </p:txBody>
      </p:sp>
      <p:sp>
        <p:nvSpPr>
          <p:cNvPr id="26" name="Oval 25">
            <a:extLst>
              <a:ext uri="{FF2B5EF4-FFF2-40B4-BE49-F238E27FC236}">
                <a16:creationId xmlns:a16="http://schemas.microsoft.com/office/drawing/2014/main" id="{AE84BC3A-1E18-4DF7-BCF7-7FEF492AA9E6}"/>
              </a:ext>
            </a:extLst>
          </p:cNvPr>
          <p:cNvSpPr/>
          <p:nvPr/>
        </p:nvSpPr>
        <p:spPr bwMode="gray">
          <a:xfrm>
            <a:off x="4829123" y="3363033"/>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3</a:t>
            </a:r>
          </a:p>
        </p:txBody>
      </p:sp>
      <p:sp>
        <p:nvSpPr>
          <p:cNvPr id="27" name="Oval 26">
            <a:extLst>
              <a:ext uri="{FF2B5EF4-FFF2-40B4-BE49-F238E27FC236}">
                <a16:creationId xmlns:a16="http://schemas.microsoft.com/office/drawing/2014/main" id="{90B69853-7FE5-41EC-B6BE-F01A7AEB5C8D}"/>
              </a:ext>
            </a:extLst>
          </p:cNvPr>
          <p:cNvSpPr/>
          <p:nvPr/>
        </p:nvSpPr>
        <p:spPr bwMode="gray">
          <a:xfrm>
            <a:off x="9291460" y="2580020"/>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5</a:t>
            </a:r>
          </a:p>
        </p:txBody>
      </p:sp>
      <p:sp>
        <p:nvSpPr>
          <p:cNvPr id="28" name="Rectangle 27">
            <a:extLst>
              <a:ext uri="{FF2B5EF4-FFF2-40B4-BE49-F238E27FC236}">
                <a16:creationId xmlns:a16="http://schemas.microsoft.com/office/drawing/2014/main" id="{7F8D864F-C7D1-4A14-A393-94F1DD8E66F6}"/>
              </a:ext>
            </a:extLst>
          </p:cNvPr>
          <p:cNvSpPr/>
          <p:nvPr/>
        </p:nvSpPr>
        <p:spPr bwMode="gray">
          <a:xfrm>
            <a:off x="9526271" y="2617666"/>
            <a:ext cx="529801" cy="142798"/>
          </a:xfrm>
          <a:prstGeom prst="rect">
            <a:avLst/>
          </a:prstGeom>
          <a:noFill/>
          <a:ln w="25400" algn="ctr">
            <a:solidFill>
              <a:schemeClr val="accent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en-US" sz="1800" kern="0" dirty="0" err="1">
              <a:ea typeface="Arial Unicode MS" pitchFamily="34" charset="-128"/>
              <a:cs typeface="Arial Unicode MS" pitchFamily="34" charset="-128"/>
            </a:endParaRPr>
          </a:p>
        </p:txBody>
      </p:sp>
      <p:sp>
        <p:nvSpPr>
          <p:cNvPr id="29" name="Rectangle 28">
            <a:extLst>
              <a:ext uri="{FF2B5EF4-FFF2-40B4-BE49-F238E27FC236}">
                <a16:creationId xmlns:a16="http://schemas.microsoft.com/office/drawing/2014/main" id="{3D66E708-E3A9-4593-8E6E-662EB3BB310B}"/>
              </a:ext>
            </a:extLst>
          </p:cNvPr>
          <p:cNvSpPr/>
          <p:nvPr/>
        </p:nvSpPr>
        <p:spPr bwMode="gray">
          <a:xfrm>
            <a:off x="10056072" y="3693884"/>
            <a:ext cx="1387721" cy="164023"/>
          </a:xfrm>
          <a:prstGeom prst="rect">
            <a:avLst/>
          </a:prstGeom>
          <a:noFill/>
          <a:ln w="25400" algn="ctr">
            <a:solidFill>
              <a:schemeClr val="accent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en-US" sz="1800" kern="0" dirty="0" err="1">
              <a:ea typeface="Arial Unicode MS" pitchFamily="34" charset="-128"/>
              <a:cs typeface="Arial Unicode MS" pitchFamily="34" charset="-128"/>
            </a:endParaRPr>
          </a:p>
        </p:txBody>
      </p:sp>
      <p:sp>
        <p:nvSpPr>
          <p:cNvPr id="30" name="Oval 29">
            <a:extLst>
              <a:ext uri="{FF2B5EF4-FFF2-40B4-BE49-F238E27FC236}">
                <a16:creationId xmlns:a16="http://schemas.microsoft.com/office/drawing/2014/main" id="{50B9ECDD-9AB3-43CA-9E4B-E995A4C7A96B}"/>
              </a:ext>
            </a:extLst>
          </p:cNvPr>
          <p:cNvSpPr/>
          <p:nvPr/>
        </p:nvSpPr>
        <p:spPr bwMode="gray">
          <a:xfrm>
            <a:off x="9835805" y="3717347"/>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2</a:t>
            </a:r>
          </a:p>
        </p:txBody>
      </p:sp>
      <p:sp>
        <p:nvSpPr>
          <p:cNvPr id="31" name="Oval 30">
            <a:extLst>
              <a:ext uri="{FF2B5EF4-FFF2-40B4-BE49-F238E27FC236}">
                <a16:creationId xmlns:a16="http://schemas.microsoft.com/office/drawing/2014/main" id="{70712A40-3B9F-4A2F-A733-49E61817BF84}"/>
              </a:ext>
            </a:extLst>
          </p:cNvPr>
          <p:cNvSpPr/>
          <p:nvPr/>
        </p:nvSpPr>
        <p:spPr bwMode="gray">
          <a:xfrm>
            <a:off x="4815475" y="5453841"/>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4</a:t>
            </a:r>
          </a:p>
        </p:txBody>
      </p:sp>
      <p:sp>
        <p:nvSpPr>
          <p:cNvPr id="32" name="Oval 31">
            <a:extLst>
              <a:ext uri="{FF2B5EF4-FFF2-40B4-BE49-F238E27FC236}">
                <a16:creationId xmlns:a16="http://schemas.microsoft.com/office/drawing/2014/main" id="{9972968C-59D9-472B-A9F7-9F6E2A77E068}"/>
              </a:ext>
            </a:extLst>
          </p:cNvPr>
          <p:cNvSpPr/>
          <p:nvPr/>
        </p:nvSpPr>
        <p:spPr bwMode="gray">
          <a:xfrm>
            <a:off x="8526726" y="234590"/>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1</a:t>
            </a:r>
          </a:p>
        </p:txBody>
      </p:sp>
      <p:sp>
        <p:nvSpPr>
          <p:cNvPr id="9" name="Rectangle 8">
            <a:extLst>
              <a:ext uri="{FF2B5EF4-FFF2-40B4-BE49-F238E27FC236}">
                <a16:creationId xmlns:a16="http://schemas.microsoft.com/office/drawing/2014/main" id="{953E105C-E2FF-96C6-B278-BF410A0AD49A}"/>
              </a:ext>
            </a:extLst>
          </p:cNvPr>
          <p:cNvSpPr/>
          <p:nvPr/>
        </p:nvSpPr>
        <p:spPr bwMode="gray">
          <a:xfrm>
            <a:off x="5149289" y="3390558"/>
            <a:ext cx="1387721" cy="164023"/>
          </a:xfrm>
          <a:prstGeom prst="rect">
            <a:avLst/>
          </a:prstGeom>
          <a:noFill/>
          <a:ln w="25400" algn="ctr">
            <a:solidFill>
              <a:schemeClr val="accent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en-US" sz="1800" kern="0" dirty="0" err="1">
              <a:ea typeface="Arial Unicode MS" pitchFamily="34" charset="-128"/>
              <a:cs typeface="Arial Unicode MS" pitchFamily="34" charset="-128"/>
            </a:endParaRPr>
          </a:p>
        </p:txBody>
      </p:sp>
    </p:spTree>
    <p:extLst>
      <p:ext uri="{BB962C8B-B14F-4D97-AF65-F5344CB8AC3E}">
        <p14:creationId xmlns:p14="http://schemas.microsoft.com/office/powerpoint/2010/main" val="21077452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1193861-580A-A069-4ACF-AA64BAA195F0}"/>
              </a:ext>
            </a:extLst>
          </p:cNvPr>
          <p:cNvPicPr>
            <a:picLocks noChangeAspect="1"/>
          </p:cNvPicPr>
          <p:nvPr/>
        </p:nvPicPr>
        <p:blipFill>
          <a:blip r:embed="rId2"/>
          <a:stretch>
            <a:fillRect/>
          </a:stretch>
        </p:blipFill>
        <p:spPr>
          <a:xfrm>
            <a:off x="5089260" y="5696354"/>
            <a:ext cx="4914549" cy="905235"/>
          </a:xfrm>
          <a:prstGeom prst="rect">
            <a:avLst/>
          </a:prstGeom>
        </p:spPr>
      </p:pic>
      <p:pic>
        <p:nvPicPr>
          <p:cNvPr id="11" name="Picture 10">
            <a:extLst>
              <a:ext uri="{FF2B5EF4-FFF2-40B4-BE49-F238E27FC236}">
                <a16:creationId xmlns:a16="http://schemas.microsoft.com/office/drawing/2014/main" id="{5B0F5E7C-CC31-C327-C017-707DCBDA47E2}"/>
              </a:ext>
            </a:extLst>
          </p:cNvPr>
          <p:cNvPicPr>
            <a:picLocks noChangeAspect="1"/>
          </p:cNvPicPr>
          <p:nvPr/>
        </p:nvPicPr>
        <p:blipFill>
          <a:blip r:embed="rId3"/>
          <a:stretch>
            <a:fillRect/>
          </a:stretch>
        </p:blipFill>
        <p:spPr>
          <a:xfrm>
            <a:off x="5089261" y="4408914"/>
            <a:ext cx="6666436" cy="1294178"/>
          </a:xfrm>
          <a:prstGeom prst="rect">
            <a:avLst/>
          </a:prstGeom>
        </p:spPr>
      </p:pic>
      <p:pic>
        <p:nvPicPr>
          <p:cNvPr id="9" name="Picture 8">
            <a:extLst>
              <a:ext uri="{FF2B5EF4-FFF2-40B4-BE49-F238E27FC236}">
                <a16:creationId xmlns:a16="http://schemas.microsoft.com/office/drawing/2014/main" id="{6BB96648-7F10-47C6-39AC-C35600FCB8FC}"/>
              </a:ext>
            </a:extLst>
          </p:cNvPr>
          <p:cNvPicPr>
            <a:picLocks noChangeAspect="1"/>
          </p:cNvPicPr>
          <p:nvPr/>
        </p:nvPicPr>
        <p:blipFill>
          <a:blip r:embed="rId4"/>
          <a:stretch>
            <a:fillRect/>
          </a:stretch>
        </p:blipFill>
        <p:spPr>
          <a:xfrm>
            <a:off x="5089261" y="2595190"/>
            <a:ext cx="6666436" cy="1774443"/>
          </a:xfrm>
          <a:prstGeom prst="rect">
            <a:avLst/>
          </a:prstGeom>
        </p:spPr>
      </p:pic>
      <p:pic>
        <p:nvPicPr>
          <p:cNvPr id="7" name="Picture 6">
            <a:extLst>
              <a:ext uri="{FF2B5EF4-FFF2-40B4-BE49-F238E27FC236}">
                <a16:creationId xmlns:a16="http://schemas.microsoft.com/office/drawing/2014/main" id="{4D30C741-4F40-E079-B4B4-5A1BF41DF62A}"/>
              </a:ext>
            </a:extLst>
          </p:cNvPr>
          <p:cNvPicPr>
            <a:picLocks noChangeAspect="1"/>
          </p:cNvPicPr>
          <p:nvPr/>
        </p:nvPicPr>
        <p:blipFill>
          <a:blip r:embed="rId5"/>
          <a:stretch>
            <a:fillRect/>
          </a:stretch>
        </p:blipFill>
        <p:spPr>
          <a:xfrm>
            <a:off x="5097156" y="1294150"/>
            <a:ext cx="6666436" cy="1259295"/>
          </a:xfrm>
          <a:prstGeom prst="rect">
            <a:avLst/>
          </a:prstGeom>
        </p:spPr>
      </p:pic>
      <p:pic>
        <p:nvPicPr>
          <p:cNvPr id="5" name="Picture 4">
            <a:extLst>
              <a:ext uri="{FF2B5EF4-FFF2-40B4-BE49-F238E27FC236}">
                <a16:creationId xmlns:a16="http://schemas.microsoft.com/office/drawing/2014/main" id="{10A07D9A-41B2-425C-B128-840F01C7D01B}"/>
              </a:ext>
            </a:extLst>
          </p:cNvPr>
          <p:cNvPicPr>
            <a:picLocks noChangeAspect="1"/>
          </p:cNvPicPr>
          <p:nvPr/>
        </p:nvPicPr>
        <p:blipFill>
          <a:blip r:embed="rId6"/>
          <a:stretch>
            <a:fillRect/>
          </a:stretch>
        </p:blipFill>
        <p:spPr>
          <a:xfrm>
            <a:off x="5089260" y="407972"/>
            <a:ext cx="6666436" cy="849007"/>
          </a:xfrm>
          <a:prstGeom prst="rect">
            <a:avLst/>
          </a:prstGeom>
        </p:spPr>
      </p:pic>
      <p:sp>
        <p:nvSpPr>
          <p:cNvPr id="2" name="Text Placeholder 1">
            <a:extLst>
              <a:ext uri="{FF2B5EF4-FFF2-40B4-BE49-F238E27FC236}">
                <a16:creationId xmlns:a16="http://schemas.microsoft.com/office/drawing/2014/main" id="{543FF8F5-6A87-4163-ABAE-C12579725A40}"/>
              </a:ext>
            </a:extLst>
          </p:cNvPr>
          <p:cNvSpPr>
            <a:spLocks noGrp="1"/>
          </p:cNvSpPr>
          <p:nvPr>
            <p:ph type="body" sz="quarter" idx="10"/>
          </p:nvPr>
        </p:nvSpPr>
        <p:spPr>
          <a:xfrm>
            <a:off x="505456" y="1620000"/>
            <a:ext cx="3791907" cy="4716000"/>
          </a:xfrm>
        </p:spPr>
        <p:txBody>
          <a:bodyPr>
            <a:normAutofit lnSpcReduction="10000"/>
          </a:bodyPr>
          <a:lstStyle/>
          <a:p>
            <a:pPr>
              <a:spcBef>
                <a:spcPts val="600"/>
              </a:spcBef>
            </a:pPr>
            <a:r>
              <a:rPr lang="en-US" sz="1400" dirty="0"/>
              <a:t>ASN report consolidates detailed information from Ship Notices and their related purchase orders and goods receipts. </a:t>
            </a:r>
          </a:p>
          <a:p>
            <a:pPr>
              <a:spcBef>
                <a:spcPts val="600"/>
              </a:spcBef>
            </a:pPr>
            <a:r>
              <a:rPr lang="en-US" sz="1400" dirty="0"/>
              <a:t>The report can include </a:t>
            </a:r>
            <a:r>
              <a:rPr lang="en-US" sz="1400" b="1" dirty="0"/>
              <a:t>schedule-line information </a:t>
            </a:r>
            <a:r>
              <a:rPr lang="en-US" sz="1400" dirty="0"/>
              <a:t>from purchase orders when the related Ship Notice was created using the </a:t>
            </a:r>
            <a:r>
              <a:rPr lang="en-US" sz="1400" b="1" dirty="0"/>
              <a:t>Items to Ship</a:t>
            </a:r>
            <a:r>
              <a:rPr lang="en-US" sz="1400" dirty="0"/>
              <a:t> tab.</a:t>
            </a:r>
          </a:p>
          <a:p>
            <a:pPr>
              <a:spcBef>
                <a:spcPts val="600"/>
              </a:spcBef>
            </a:pPr>
            <a:r>
              <a:rPr lang="en-US" sz="1400" dirty="0"/>
              <a:t>From the Home screen:</a:t>
            </a:r>
          </a:p>
          <a:p>
            <a:pPr marL="342900" indent="-342900">
              <a:spcBef>
                <a:spcPts val="600"/>
              </a:spcBef>
              <a:buSzPct val="100000"/>
              <a:buFont typeface="+mj-lt"/>
              <a:buAutoNum type="arabicPeriod"/>
            </a:pPr>
            <a:r>
              <a:rPr lang="en-US" sz="1400" dirty="0"/>
              <a:t>Click </a:t>
            </a:r>
            <a:r>
              <a:rPr lang="en-US" sz="1400" b="1" dirty="0"/>
              <a:t>Reports</a:t>
            </a:r>
            <a:r>
              <a:rPr lang="en-US" sz="1400" dirty="0"/>
              <a:t>.</a:t>
            </a:r>
          </a:p>
          <a:p>
            <a:pPr marL="342900" indent="-342900">
              <a:spcBef>
                <a:spcPts val="600"/>
              </a:spcBef>
              <a:buSzPct val="100000"/>
              <a:buFont typeface="+mj-lt"/>
              <a:buAutoNum type="arabicPeriod"/>
            </a:pPr>
            <a:r>
              <a:rPr lang="en-US" sz="1400" dirty="0"/>
              <a:t>Click </a:t>
            </a:r>
            <a:r>
              <a:rPr lang="en-US" sz="1400" b="1" dirty="0"/>
              <a:t>Create</a:t>
            </a:r>
            <a:r>
              <a:rPr lang="en-US" sz="1400" dirty="0"/>
              <a:t>.</a:t>
            </a:r>
          </a:p>
          <a:p>
            <a:pPr marL="342900" indent="-342900">
              <a:spcBef>
                <a:spcPts val="600"/>
              </a:spcBef>
              <a:buSzPct val="100000"/>
              <a:buFont typeface="+mj-lt"/>
              <a:buAutoNum type="arabicPeriod"/>
            </a:pPr>
            <a:r>
              <a:rPr lang="en-US" sz="1400" dirty="0"/>
              <a:t>To create a report template, enter your criteria and fulfill all mandatory fields. Set report type as </a:t>
            </a:r>
            <a:r>
              <a:rPr lang="en-US" sz="1400" b="1" dirty="0"/>
              <a:t>Ship Notice </a:t>
            </a:r>
            <a:r>
              <a:rPr lang="en-US" sz="1400" dirty="0"/>
              <a:t>and click next and input the required criteria and click submit.</a:t>
            </a:r>
          </a:p>
          <a:p>
            <a:pPr marL="342900" indent="-342900">
              <a:spcBef>
                <a:spcPts val="600"/>
              </a:spcBef>
              <a:buSzPct val="100000"/>
              <a:buFont typeface="+mj-lt"/>
              <a:buAutoNum type="arabicPeriod"/>
            </a:pPr>
            <a:r>
              <a:rPr lang="en-US" sz="1400" dirty="0"/>
              <a:t>Select the report template you’ve created and click </a:t>
            </a:r>
            <a:r>
              <a:rPr lang="en-US" sz="1400" b="1" dirty="0"/>
              <a:t>Run</a:t>
            </a:r>
            <a:r>
              <a:rPr lang="en-US" sz="1400" dirty="0"/>
              <a:t>.</a:t>
            </a:r>
          </a:p>
          <a:p>
            <a:pPr marL="342900" indent="-342900">
              <a:spcBef>
                <a:spcPts val="600"/>
              </a:spcBef>
              <a:buSzPct val="100000"/>
              <a:buFont typeface="+mj-lt"/>
              <a:buAutoNum type="arabicPeriod"/>
            </a:pPr>
            <a:r>
              <a:rPr lang="en-US" sz="1400" dirty="0"/>
              <a:t>Use </a:t>
            </a:r>
            <a:r>
              <a:rPr lang="en-US" sz="1400" b="1" dirty="0"/>
              <a:t>Refresh Status </a:t>
            </a:r>
            <a:r>
              <a:rPr lang="en-US" sz="1400" dirty="0"/>
              <a:t>button to update the status.</a:t>
            </a:r>
          </a:p>
          <a:p>
            <a:pPr marL="342900" indent="-342900">
              <a:spcBef>
                <a:spcPts val="600"/>
              </a:spcBef>
              <a:buSzPct val="100000"/>
              <a:buFont typeface="+mj-lt"/>
              <a:buAutoNum type="arabicPeriod"/>
            </a:pPr>
            <a:r>
              <a:rPr lang="en-US" sz="1400" dirty="0"/>
              <a:t>When the status changes to </a:t>
            </a:r>
            <a:r>
              <a:rPr lang="en-US" sz="1400" b="1" dirty="0"/>
              <a:t>Processed</a:t>
            </a:r>
            <a:r>
              <a:rPr lang="en-US" sz="1400" dirty="0"/>
              <a:t>, click </a:t>
            </a:r>
            <a:r>
              <a:rPr lang="en-US" sz="1400" b="1" dirty="0"/>
              <a:t>Download</a:t>
            </a:r>
            <a:r>
              <a:rPr lang="en-US" sz="1400" dirty="0"/>
              <a:t>.</a:t>
            </a:r>
          </a:p>
        </p:txBody>
      </p:sp>
      <p:sp>
        <p:nvSpPr>
          <p:cNvPr id="3" name="Title 2">
            <a:extLst>
              <a:ext uri="{FF2B5EF4-FFF2-40B4-BE49-F238E27FC236}">
                <a16:creationId xmlns:a16="http://schemas.microsoft.com/office/drawing/2014/main" id="{D47B3798-B6C5-4CE3-8068-0A6FB05AD269}"/>
              </a:ext>
            </a:extLst>
          </p:cNvPr>
          <p:cNvSpPr>
            <a:spLocks noGrp="1"/>
          </p:cNvSpPr>
          <p:nvPr>
            <p:ph type="title"/>
          </p:nvPr>
        </p:nvSpPr>
        <p:spPr>
          <a:xfrm>
            <a:off x="505457" y="504000"/>
            <a:ext cx="11183564" cy="677108"/>
          </a:xfrm>
        </p:spPr>
        <p:txBody>
          <a:bodyPr/>
          <a:lstStyle/>
          <a:p>
            <a:r>
              <a:rPr lang="en-US"/>
              <a:t>Advanced Shipping Notice</a:t>
            </a:r>
            <a:br>
              <a:rPr lang="en-US"/>
            </a:br>
            <a:r>
              <a:rPr lang="en-US" sz="2000">
                <a:solidFill>
                  <a:schemeClr val="accent1"/>
                </a:solidFill>
              </a:rPr>
              <a:t>Download ASN Report</a:t>
            </a:r>
            <a:endParaRPr lang="en-US" sz="2000"/>
          </a:p>
        </p:txBody>
      </p:sp>
      <p:sp>
        <p:nvSpPr>
          <p:cNvPr id="24" name="Oval 23">
            <a:extLst>
              <a:ext uri="{FF2B5EF4-FFF2-40B4-BE49-F238E27FC236}">
                <a16:creationId xmlns:a16="http://schemas.microsoft.com/office/drawing/2014/main" id="{68873010-7D10-4F8E-876A-CA28DD2CB17D}"/>
              </a:ext>
            </a:extLst>
          </p:cNvPr>
          <p:cNvSpPr/>
          <p:nvPr/>
        </p:nvSpPr>
        <p:spPr bwMode="gray">
          <a:xfrm>
            <a:off x="4992775" y="2894889"/>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3</a:t>
            </a:r>
          </a:p>
        </p:txBody>
      </p:sp>
      <p:sp>
        <p:nvSpPr>
          <p:cNvPr id="25" name="Oval 24">
            <a:extLst>
              <a:ext uri="{FF2B5EF4-FFF2-40B4-BE49-F238E27FC236}">
                <a16:creationId xmlns:a16="http://schemas.microsoft.com/office/drawing/2014/main" id="{0EE5376A-7253-41DB-887E-83CB0170505C}"/>
              </a:ext>
            </a:extLst>
          </p:cNvPr>
          <p:cNvSpPr/>
          <p:nvPr/>
        </p:nvSpPr>
        <p:spPr bwMode="gray">
          <a:xfrm>
            <a:off x="6144181" y="6116925"/>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6</a:t>
            </a:r>
          </a:p>
        </p:txBody>
      </p:sp>
      <p:sp>
        <p:nvSpPr>
          <p:cNvPr id="26" name="Oval 25">
            <a:extLst>
              <a:ext uri="{FF2B5EF4-FFF2-40B4-BE49-F238E27FC236}">
                <a16:creationId xmlns:a16="http://schemas.microsoft.com/office/drawing/2014/main" id="{0E5704A4-9D91-415A-BA66-1CF18227CB21}"/>
              </a:ext>
            </a:extLst>
          </p:cNvPr>
          <p:cNvSpPr/>
          <p:nvPr/>
        </p:nvSpPr>
        <p:spPr bwMode="gray">
          <a:xfrm>
            <a:off x="7544483" y="2194271"/>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2</a:t>
            </a:r>
          </a:p>
        </p:txBody>
      </p:sp>
      <p:sp>
        <p:nvSpPr>
          <p:cNvPr id="27" name="Oval 26">
            <a:extLst>
              <a:ext uri="{FF2B5EF4-FFF2-40B4-BE49-F238E27FC236}">
                <a16:creationId xmlns:a16="http://schemas.microsoft.com/office/drawing/2014/main" id="{85932E98-16BF-407F-84A1-03B7703F08E2}"/>
              </a:ext>
            </a:extLst>
          </p:cNvPr>
          <p:cNvSpPr/>
          <p:nvPr/>
        </p:nvSpPr>
        <p:spPr bwMode="gray">
          <a:xfrm>
            <a:off x="5260927" y="6320140"/>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4</a:t>
            </a:r>
          </a:p>
        </p:txBody>
      </p:sp>
      <p:sp>
        <p:nvSpPr>
          <p:cNvPr id="28" name="Oval 27">
            <a:extLst>
              <a:ext uri="{FF2B5EF4-FFF2-40B4-BE49-F238E27FC236}">
                <a16:creationId xmlns:a16="http://schemas.microsoft.com/office/drawing/2014/main" id="{36F00BFE-2E50-4A3A-8184-52366EC025D6}"/>
              </a:ext>
            </a:extLst>
          </p:cNvPr>
          <p:cNvSpPr/>
          <p:nvPr/>
        </p:nvSpPr>
        <p:spPr bwMode="gray">
          <a:xfrm>
            <a:off x="11068477" y="544591"/>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1</a:t>
            </a:r>
          </a:p>
        </p:txBody>
      </p:sp>
      <p:sp>
        <p:nvSpPr>
          <p:cNvPr id="29" name="Rectangle 28">
            <a:extLst>
              <a:ext uri="{FF2B5EF4-FFF2-40B4-BE49-F238E27FC236}">
                <a16:creationId xmlns:a16="http://schemas.microsoft.com/office/drawing/2014/main" id="{7921C2DB-FAA9-4C93-9D08-65464EA02D9F}"/>
              </a:ext>
            </a:extLst>
          </p:cNvPr>
          <p:cNvSpPr/>
          <p:nvPr/>
        </p:nvSpPr>
        <p:spPr bwMode="gray">
          <a:xfrm>
            <a:off x="7190593" y="4126219"/>
            <a:ext cx="1775986" cy="192758"/>
          </a:xfrm>
          <a:prstGeom prst="rect">
            <a:avLst/>
          </a:prstGeom>
          <a:noFill/>
          <a:ln w="25400" algn="ctr">
            <a:solidFill>
              <a:schemeClr val="accent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en-US" sz="1800" kern="0" dirty="0" err="1">
              <a:ea typeface="Arial Unicode MS" pitchFamily="34" charset="-128"/>
              <a:cs typeface="Arial Unicode MS" pitchFamily="34" charset="-128"/>
            </a:endParaRPr>
          </a:p>
        </p:txBody>
      </p:sp>
      <p:sp>
        <p:nvSpPr>
          <p:cNvPr id="30" name="Rectangle 29">
            <a:extLst>
              <a:ext uri="{FF2B5EF4-FFF2-40B4-BE49-F238E27FC236}">
                <a16:creationId xmlns:a16="http://schemas.microsoft.com/office/drawing/2014/main" id="{9A5A6936-A23D-414B-A552-0D3D5503A6FE}"/>
              </a:ext>
            </a:extLst>
          </p:cNvPr>
          <p:cNvSpPr/>
          <p:nvPr/>
        </p:nvSpPr>
        <p:spPr bwMode="gray">
          <a:xfrm>
            <a:off x="10706835" y="4388121"/>
            <a:ext cx="723284" cy="219075"/>
          </a:xfrm>
          <a:prstGeom prst="rect">
            <a:avLst/>
          </a:prstGeom>
          <a:noFill/>
          <a:ln w="25400" algn="ctr">
            <a:solidFill>
              <a:schemeClr val="accent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en-US" sz="1800" kern="0" dirty="0" err="1">
              <a:ea typeface="Arial Unicode MS" pitchFamily="34" charset="-128"/>
              <a:cs typeface="Arial Unicode MS" pitchFamily="34" charset="-128"/>
            </a:endParaRPr>
          </a:p>
        </p:txBody>
      </p:sp>
      <p:sp>
        <p:nvSpPr>
          <p:cNvPr id="31" name="Oval 30">
            <a:extLst>
              <a:ext uri="{FF2B5EF4-FFF2-40B4-BE49-F238E27FC236}">
                <a16:creationId xmlns:a16="http://schemas.microsoft.com/office/drawing/2014/main" id="{5C04ABF5-37B5-421C-AEF9-7ACC67C4F6DB}"/>
              </a:ext>
            </a:extLst>
          </p:cNvPr>
          <p:cNvSpPr/>
          <p:nvPr/>
        </p:nvSpPr>
        <p:spPr bwMode="gray">
          <a:xfrm>
            <a:off x="9298427" y="6131004"/>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5</a:t>
            </a:r>
          </a:p>
        </p:txBody>
      </p:sp>
      <p:sp>
        <p:nvSpPr>
          <p:cNvPr id="12" name="Oval 11">
            <a:extLst>
              <a:ext uri="{FF2B5EF4-FFF2-40B4-BE49-F238E27FC236}">
                <a16:creationId xmlns:a16="http://schemas.microsoft.com/office/drawing/2014/main" id="{32E39CA0-1FCA-DAEA-C0A2-891B5490E928}"/>
              </a:ext>
            </a:extLst>
          </p:cNvPr>
          <p:cNvSpPr/>
          <p:nvPr/>
        </p:nvSpPr>
        <p:spPr bwMode="gray">
          <a:xfrm>
            <a:off x="4992775" y="4907219"/>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3</a:t>
            </a:r>
          </a:p>
        </p:txBody>
      </p:sp>
    </p:spTree>
    <p:extLst>
      <p:ext uri="{BB962C8B-B14F-4D97-AF65-F5344CB8AC3E}">
        <p14:creationId xmlns:p14="http://schemas.microsoft.com/office/powerpoint/2010/main" val="5648011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3CAE25D-CA97-4268-9FF5-25D90C432F7D}"/>
              </a:ext>
            </a:extLst>
          </p:cNvPr>
          <p:cNvSpPr>
            <a:spLocks noGrp="1"/>
          </p:cNvSpPr>
          <p:nvPr>
            <p:ph type="body" sz="quarter" idx="10"/>
          </p:nvPr>
        </p:nvSpPr>
        <p:spPr>
          <a:xfrm>
            <a:off x="505457" y="1428264"/>
            <a:ext cx="8660008" cy="4256920"/>
          </a:xfrm>
        </p:spPr>
        <p:txBody>
          <a:bodyPr vert="horz" lIns="0" tIns="0" rIns="0" bIns="0" rtlCol="0" anchor="t">
            <a:normAutofit/>
          </a:bodyPr>
          <a:lstStyle/>
          <a:p>
            <a:pPr marL="342900" indent="-342900" algn="just">
              <a:lnSpc>
                <a:spcPts val="1700"/>
              </a:lnSpc>
              <a:spcBef>
                <a:spcPts val="0"/>
              </a:spcBef>
              <a:spcAft>
                <a:spcPts val="600"/>
              </a:spcAft>
              <a:buClr>
                <a:srgbClr val="F0AB00"/>
              </a:buClr>
              <a:buSzPct val="100000"/>
              <a:buFont typeface="+mj-lt"/>
              <a:buAutoNum type="arabicPeriod"/>
            </a:pPr>
            <a:r>
              <a:rPr lang="en-US" sz="1300" dirty="0"/>
              <a:t>Your Buyer may apply specific rules on each order, with a limitation in terms of quantity and date adjustment.</a:t>
            </a:r>
          </a:p>
          <a:p>
            <a:pPr marL="800100" lvl="1" indent="-342900" algn="just">
              <a:lnSpc>
                <a:spcPts val="1700"/>
              </a:lnSpc>
              <a:spcBef>
                <a:spcPts val="0"/>
              </a:spcBef>
              <a:spcAft>
                <a:spcPts val="600"/>
              </a:spcAft>
              <a:buClr>
                <a:srgbClr val="F0AB00"/>
              </a:buClr>
            </a:pPr>
            <a:r>
              <a:rPr lang="en-US" sz="1300" dirty="0"/>
              <a:t>Suppliers can always notify about a quantity </a:t>
            </a:r>
            <a:r>
              <a:rPr lang="en-US" sz="1300" b="1" dirty="0"/>
              <a:t>under the requested quantity, and split the quantity into multiple ship notices </a:t>
            </a:r>
            <a:r>
              <a:rPr lang="en-US" sz="1300" dirty="0"/>
              <a:t>announcing the different delivery dates.</a:t>
            </a:r>
          </a:p>
          <a:p>
            <a:pPr marL="800100" lvl="1" indent="-342900" algn="just">
              <a:lnSpc>
                <a:spcPts val="1700"/>
              </a:lnSpc>
              <a:spcBef>
                <a:spcPts val="0"/>
              </a:spcBef>
              <a:spcAft>
                <a:spcPts val="600"/>
              </a:spcAft>
              <a:buClr>
                <a:srgbClr val="F0AB00"/>
              </a:buClr>
            </a:pPr>
            <a:r>
              <a:rPr lang="en-US" sz="1300" dirty="0"/>
              <a:t>Depending on each purchase order, it may be possible to notify </a:t>
            </a:r>
            <a:r>
              <a:rPr lang="en-US" sz="1300" b="1" dirty="0"/>
              <a:t>above the requested quantity </a:t>
            </a:r>
            <a:r>
              <a:rPr lang="en-US" sz="1300" dirty="0"/>
              <a:t>(over-delivery), based on negotiated tolerance with the Customer. Quantity split by delivery date is still possible.</a:t>
            </a:r>
          </a:p>
          <a:p>
            <a:pPr marL="342900" indent="-342900" algn="just">
              <a:lnSpc>
                <a:spcPts val="1700"/>
              </a:lnSpc>
              <a:spcBef>
                <a:spcPts val="0"/>
              </a:spcBef>
              <a:spcAft>
                <a:spcPts val="600"/>
              </a:spcAft>
              <a:buClr>
                <a:srgbClr val="F0AB00"/>
              </a:buClr>
              <a:buSzPct val="100000"/>
              <a:buFont typeface="+mj-lt"/>
              <a:buAutoNum type="arabicPeriod"/>
            </a:pPr>
            <a:r>
              <a:rPr lang="en-US" sz="1300" dirty="0"/>
              <a:t>In case your modifications are not allowed, you will see an error message.</a:t>
            </a:r>
          </a:p>
          <a:p>
            <a:pPr marL="342900" indent="-342900" algn="just">
              <a:lnSpc>
                <a:spcPts val="1700"/>
              </a:lnSpc>
              <a:spcBef>
                <a:spcPts val="0"/>
              </a:spcBef>
              <a:spcAft>
                <a:spcPts val="600"/>
              </a:spcAft>
              <a:buClr>
                <a:srgbClr val="F0AB00"/>
              </a:buClr>
              <a:buSzPct val="100000"/>
              <a:buFont typeface="+mj-lt"/>
              <a:buAutoNum type="arabicPeriod"/>
            </a:pPr>
            <a:r>
              <a:rPr lang="en-US" sz="1300" dirty="0"/>
              <a:t>Your buyer </a:t>
            </a:r>
            <a:r>
              <a:rPr lang="en-US" sz="1300" b="1" dirty="0"/>
              <a:t>may</a:t>
            </a:r>
            <a:r>
              <a:rPr lang="en-US" sz="1300" dirty="0"/>
              <a:t> set how many days early or late a ship-notice delivery date can be from the delivery date requested in an order. If during ship-notice validation this feature identifies a ship-notice delivery date that is outside the allowed tolerance, it prevents submission of the ship notice. In that case, pls contact the respective buyer at ABB to discuss what to do (e.g. postpone delivery/use quicker transport mode).</a:t>
            </a:r>
          </a:p>
          <a:p>
            <a:pPr algn="just">
              <a:lnSpc>
                <a:spcPts val="1700"/>
              </a:lnSpc>
              <a:spcBef>
                <a:spcPts val="0"/>
              </a:spcBef>
              <a:spcAft>
                <a:spcPts val="600"/>
              </a:spcAft>
              <a:buClr>
                <a:srgbClr val="F0AB00"/>
              </a:buClr>
              <a:buSzPct val="100000"/>
            </a:pPr>
            <a:endParaRPr lang="en-US" sz="1300" dirty="0"/>
          </a:p>
          <a:p>
            <a:endParaRPr lang="en-US" sz="1300" dirty="0"/>
          </a:p>
          <a:p>
            <a:endParaRPr lang="en-US" sz="1300" dirty="0"/>
          </a:p>
        </p:txBody>
      </p:sp>
      <p:sp>
        <p:nvSpPr>
          <p:cNvPr id="2" name="Title 1">
            <a:extLst>
              <a:ext uri="{FF2B5EF4-FFF2-40B4-BE49-F238E27FC236}">
                <a16:creationId xmlns:a16="http://schemas.microsoft.com/office/drawing/2014/main" id="{9B7A4009-E04E-4D11-9D1C-F68F489BA103}"/>
              </a:ext>
            </a:extLst>
          </p:cNvPr>
          <p:cNvSpPr>
            <a:spLocks noGrp="1"/>
          </p:cNvSpPr>
          <p:nvPr>
            <p:ph type="title"/>
          </p:nvPr>
        </p:nvSpPr>
        <p:spPr>
          <a:xfrm>
            <a:off x="505457" y="504000"/>
            <a:ext cx="11183564" cy="677108"/>
          </a:xfrm>
        </p:spPr>
        <p:txBody>
          <a:bodyPr/>
          <a:lstStyle/>
          <a:p>
            <a:r>
              <a:rPr lang="en-US"/>
              <a:t>Advanced Shipping Notice</a:t>
            </a:r>
            <a:br>
              <a:rPr lang="en-US"/>
            </a:br>
            <a:r>
              <a:rPr lang="en-US" sz="2000">
                <a:solidFill>
                  <a:schemeClr val="accent1"/>
                </a:solidFill>
              </a:rPr>
              <a:t>Tolerances</a:t>
            </a:r>
            <a:endParaRPr lang="en-US"/>
          </a:p>
        </p:txBody>
      </p:sp>
    </p:spTree>
    <p:extLst>
      <p:ext uri="{BB962C8B-B14F-4D97-AF65-F5344CB8AC3E}">
        <p14:creationId xmlns:p14="http://schemas.microsoft.com/office/powerpoint/2010/main" val="15610846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vider">
            <a:extLst>
              <a:ext uri="{FF2B5EF4-FFF2-40B4-BE49-F238E27FC236}">
                <a16:creationId xmlns:a16="http://schemas.microsoft.com/office/drawing/2014/main" id="{A29FFF62-046B-496A-AE22-02138854CD07}"/>
              </a:ext>
            </a:extLst>
          </p:cNvPr>
          <p:cNvSpPr txBox="1">
            <a:spLocks/>
          </p:cNvSpPr>
          <p:nvPr/>
        </p:nvSpPr>
        <p:spPr bwMode="black">
          <a:xfrm>
            <a:off x="506443" y="708987"/>
            <a:ext cx="11182288" cy="677108"/>
          </a:xfrm>
          <a:prstGeom prst="rect">
            <a:avLst/>
          </a:prstGeom>
        </p:spPr>
        <p:txBody>
          <a:bodyPr vert="horz" wrap="square" lIns="0" tIns="0" rIns="0" bIns="0" rtlCol="0" anchor="t" anchorCtr="0">
            <a:spAutoFit/>
          </a:bodyPr>
          <a:lstStyle>
            <a:lvl1pPr algn="l" defTabSz="1088558" rtl="0" eaLnBrk="1" latinLnBrk="0" hangingPunct="1">
              <a:spcBef>
                <a:spcPct val="0"/>
              </a:spcBef>
              <a:buNone/>
              <a:defRPr sz="2400" b="1" kern="1200" baseline="0">
                <a:solidFill>
                  <a:schemeClr val="tx1"/>
                </a:solidFill>
                <a:latin typeface="+mj-lt"/>
                <a:ea typeface="+mj-ea"/>
                <a:cs typeface="+mj-cs"/>
              </a:defRPr>
            </a:lvl1pPr>
          </a:lstStyle>
          <a:p>
            <a:r>
              <a:rPr lang="en-US" sz="3600">
                <a:solidFill>
                  <a:schemeClr val="accent1"/>
                </a:solidFill>
              </a:rPr>
              <a:t>Finished Goods Receipt</a:t>
            </a:r>
            <a:br>
              <a:rPr lang="en-US" sz="3800">
                <a:solidFill>
                  <a:schemeClr val="accent1"/>
                </a:solidFill>
              </a:rPr>
            </a:br>
            <a:r>
              <a:rPr lang="en-US" sz="2800"/>
              <a:t>In this Chapter You Will Learn About …</a:t>
            </a:r>
            <a:endParaRPr lang="en-US" sz="2800" dirty="0">
              <a:solidFill>
                <a:schemeClr val="accent1"/>
              </a:solidFill>
            </a:endParaRPr>
          </a:p>
        </p:txBody>
      </p:sp>
      <p:sp>
        <p:nvSpPr>
          <p:cNvPr id="7" name="TextBox 6">
            <a:extLst>
              <a:ext uri="{FF2B5EF4-FFF2-40B4-BE49-F238E27FC236}">
                <a16:creationId xmlns:a16="http://schemas.microsoft.com/office/drawing/2014/main" id="{BB454A68-B158-4847-878A-5427D52BA312}"/>
              </a:ext>
            </a:extLst>
          </p:cNvPr>
          <p:cNvSpPr txBox="1"/>
          <p:nvPr/>
        </p:nvSpPr>
        <p:spPr>
          <a:xfrm>
            <a:off x="506443" y="1989574"/>
            <a:ext cx="3298980" cy="246221"/>
          </a:xfrm>
          <a:prstGeom prst="rect">
            <a:avLst/>
          </a:prstGeom>
          <a:noFill/>
        </p:spPr>
        <p:txBody>
          <a:bodyPr wrap="none" lIns="0" tIns="0" rIns="0" bIns="0" rtlCol="0">
            <a:spAutoFit/>
          </a:bodyPr>
          <a:lstStyle/>
          <a:p>
            <a:pPr defTabSz="914400">
              <a:spcBef>
                <a:spcPts val="600"/>
              </a:spcBef>
              <a:defRPr/>
            </a:pPr>
            <a:r>
              <a:rPr lang="en-US" sz="1600"/>
              <a:t>… where to find customer document</a:t>
            </a:r>
          </a:p>
        </p:txBody>
      </p:sp>
    </p:spTree>
    <p:extLst>
      <p:ext uri="{BB962C8B-B14F-4D97-AF65-F5344CB8AC3E}">
        <p14:creationId xmlns:p14="http://schemas.microsoft.com/office/powerpoint/2010/main" val="28539403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A3D373DC-F9DA-5204-96FA-62931B0E538F}"/>
              </a:ext>
            </a:extLst>
          </p:cNvPr>
          <p:cNvPicPr>
            <a:picLocks noChangeAspect="1"/>
          </p:cNvPicPr>
          <p:nvPr/>
        </p:nvPicPr>
        <p:blipFill>
          <a:blip r:embed="rId3"/>
          <a:stretch>
            <a:fillRect/>
          </a:stretch>
        </p:blipFill>
        <p:spPr>
          <a:xfrm>
            <a:off x="503999" y="3848669"/>
            <a:ext cx="8341425" cy="2926351"/>
          </a:xfrm>
          <a:prstGeom prst="rect">
            <a:avLst/>
          </a:prstGeom>
        </p:spPr>
      </p:pic>
      <p:pic>
        <p:nvPicPr>
          <p:cNvPr id="14" name="Picture 13">
            <a:extLst>
              <a:ext uri="{FF2B5EF4-FFF2-40B4-BE49-F238E27FC236}">
                <a16:creationId xmlns:a16="http://schemas.microsoft.com/office/drawing/2014/main" id="{90FF36AF-8DC5-BE9B-AF79-399E74611B82}"/>
              </a:ext>
            </a:extLst>
          </p:cNvPr>
          <p:cNvPicPr>
            <a:picLocks noChangeAspect="1"/>
          </p:cNvPicPr>
          <p:nvPr/>
        </p:nvPicPr>
        <p:blipFill>
          <a:blip r:embed="rId4"/>
          <a:stretch>
            <a:fillRect/>
          </a:stretch>
        </p:blipFill>
        <p:spPr>
          <a:xfrm>
            <a:off x="504000" y="2537564"/>
            <a:ext cx="11183565" cy="877745"/>
          </a:xfrm>
          <a:prstGeom prst="rect">
            <a:avLst/>
          </a:prstGeom>
        </p:spPr>
      </p:pic>
      <p:sp>
        <p:nvSpPr>
          <p:cNvPr id="2" name="Text Placeholder 1">
            <a:extLst>
              <a:ext uri="{FF2B5EF4-FFF2-40B4-BE49-F238E27FC236}">
                <a16:creationId xmlns:a16="http://schemas.microsoft.com/office/drawing/2014/main" id="{208A7149-4138-403D-86D0-695300D19D62}"/>
              </a:ext>
            </a:extLst>
          </p:cNvPr>
          <p:cNvSpPr>
            <a:spLocks noGrp="1"/>
          </p:cNvSpPr>
          <p:nvPr>
            <p:ph type="body" sz="quarter" idx="10"/>
          </p:nvPr>
        </p:nvSpPr>
        <p:spPr/>
        <p:txBody>
          <a:bodyPr>
            <a:normAutofit/>
          </a:bodyPr>
          <a:lstStyle/>
          <a:p>
            <a:pPr marL="285750" indent="-285750">
              <a:spcBef>
                <a:spcPts val="0"/>
              </a:spcBef>
              <a:spcAft>
                <a:spcPts val="600"/>
              </a:spcAft>
              <a:buFont typeface="Arial" panose="020B0604020202020204" pitchFamily="34" charset="0"/>
              <a:buChar char="•"/>
            </a:pPr>
            <a:r>
              <a:rPr lang="en-US" sz="1300"/>
              <a:t>If your customer shares finished good receipt status on the network, it will be available on the Portal once Finished Good is received by ABB.</a:t>
            </a:r>
          </a:p>
          <a:p>
            <a:pPr marL="285750" indent="-285750">
              <a:spcBef>
                <a:spcPts val="0"/>
              </a:spcBef>
              <a:spcAft>
                <a:spcPts val="600"/>
              </a:spcAft>
              <a:buFont typeface="Arial" panose="020B0604020202020204" pitchFamily="34" charset="0"/>
              <a:buChar char="•"/>
            </a:pPr>
            <a:r>
              <a:rPr lang="en-US" sz="1300"/>
              <a:t>Finished good receipt belongs to the list of PO related documents.</a:t>
            </a:r>
          </a:p>
          <a:p>
            <a:pPr marL="285750" indent="-285750">
              <a:spcBef>
                <a:spcPts val="0"/>
              </a:spcBef>
              <a:spcAft>
                <a:spcPts val="600"/>
              </a:spcAft>
              <a:buFont typeface="Arial" panose="020B0604020202020204" pitchFamily="34" charset="0"/>
              <a:buChar char="•"/>
            </a:pPr>
            <a:r>
              <a:rPr lang="en-US" sz="1300"/>
              <a:t>When finish good receipt reaches the Portal, the correspondent PO status is being automatically updated to </a:t>
            </a:r>
            <a:r>
              <a:rPr lang="en-US" sz="1300" b="1"/>
              <a:t>Received</a:t>
            </a:r>
            <a:r>
              <a:rPr lang="en-US" sz="1300"/>
              <a:t>.</a:t>
            </a:r>
          </a:p>
        </p:txBody>
      </p:sp>
      <p:sp>
        <p:nvSpPr>
          <p:cNvPr id="3" name="Title 2">
            <a:extLst>
              <a:ext uri="{FF2B5EF4-FFF2-40B4-BE49-F238E27FC236}">
                <a16:creationId xmlns:a16="http://schemas.microsoft.com/office/drawing/2014/main" id="{84371F8F-4523-4223-8212-183D62668FB1}"/>
              </a:ext>
            </a:extLst>
          </p:cNvPr>
          <p:cNvSpPr>
            <a:spLocks noGrp="1"/>
          </p:cNvSpPr>
          <p:nvPr>
            <p:ph type="title"/>
          </p:nvPr>
        </p:nvSpPr>
        <p:spPr>
          <a:xfrm>
            <a:off x="505457" y="504000"/>
            <a:ext cx="11183564" cy="676980"/>
          </a:xfrm>
        </p:spPr>
        <p:txBody>
          <a:bodyPr/>
          <a:lstStyle/>
          <a:p>
            <a:r>
              <a:rPr lang="en-US"/>
              <a:t>Finished Good Receipt</a:t>
            </a:r>
            <a:br>
              <a:rPr lang="en-US"/>
            </a:br>
            <a:r>
              <a:rPr lang="en-US" sz="2000" spc="50">
                <a:solidFill>
                  <a:schemeClr val="accent1"/>
                </a:solidFill>
                <a:cs typeface="Arial" panose="020B0604020202020204" pitchFamily="34" charset="0"/>
              </a:rPr>
              <a:t>Customer Document Review</a:t>
            </a:r>
            <a:endParaRPr lang="en-US" sz="2000"/>
          </a:p>
        </p:txBody>
      </p:sp>
      <p:sp>
        <p:nvSpPr>
          <p:cNvPr id="8" name="Rectangle 7">
            <a:extLst>
              <a:ext uri="{FF2B5EF4-FFF2-40B4-BE49-F238E27FC236}">
                <a16:creationId xmlns:a16="http://schemas.microsoft.com/office/drawing/2014/main" id="{EF722C52-F38A-4609-BA91-0CAE180B7BBC}"/>
              </a:ext>
            </a:extLst>
          </p:cNvPr>
          <p:cNvSpPr/>
          <p:nvPr/>
        </p:nvSpPr>
        <p:spPr bwMode="gray">
          <a:xfrm>
            <a:off x="7534907" y="5721961"/>
            <a:ext cx="1235380" cy="146641"/>
          </a:xfrm>
          <a:prstGeom prst="rect">
            <a:avLst/>
          </a:prstGeom>
          <a:noFill/>
          <a:ln w="25400" algn="ctr">
            <a:solidFill>
              <a:schemeClr val="accent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en-US" sz="1800" kern="0" err="1">
              <a:ea typeface="Arial Unicode MS" pitchFamily="34" charset="-128"/>
              <a:cs typeface="Arial Unicode MS" pitchFamily="34" charset="-128"/>
            </a:endParaRPr>
          </a:p>
        </p:txBody>
      </p:sp>
      <p:pic>
        <p:nvPicPr>
          <p:cNvPr id="18" name="Picture 17">
            <a:extLst>
              <a:ext uri="{FF2B5EF4-FFF2-40B4-BE49-F238E27FC236}">
                <a16:creationId xmlns:a16="http://schemas.microsoft.com/office/drawing/2014/main" id="{740A0AB9-5D86-2429-B335-418BE88B0D12}"/>
              </a:ext>
            </a:extLst>
          </p:cNvPr>
          <p:cNvPicPr>
            <a:picLocks noChangeAspect="1"/>
          </p:cNvPicPr>
          <p:nvPr/>
        </p:nvPicPr>
        <p:blipFill>
          <a:blip r:embed="rId5"/>
          <a:stretch>
            <a:fillRect/>
          </a:stretch>
        </p:blipFill>
        <p:spPr>
          <a:xfrm>
            <a:off x="9707980" y="5721961"/>
            <a:ext cx="1542857" cy="1028571"/>
          </a:xfrm>
          <a:prstGeom prst="rect">
            <a:avLst/>
          </a:prstGeom>
        </p:spPr>
      </p:pic>
    </p:spTree>
    <p:extLst>
      <p:ext uri="{BB962C8B-B14F-4D97-AF65-F5344CB8AC3E}">
        <p14:creationId xmlns:p14="http://schemas.microsoft.com/office/powerpoint/2010/main" val="2758779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0CBFA9-20C8-4303-BDF0-72E7F9BFD42D}"/>
              </a:ext>
            </a:extLst>
          </p:cNvPr>
          <p:cNvSpPr>
            <a:spLocks noGrp="1"/>
          </p:cNvSpPr>
          <p:nvPr>
            <p:ph type="title"/>
          </p:nvPr>
        </p:nvSpPr>
        <p:spPr>
          <a:xfrm>
            <a:off x="505457" y="482979"/>
            <a:ext cx="11183564" cy="369332"/>
          </a:xfrm>
        </p:spPr>
        <p:txBody>
          <a:bodyPr/>
          <a:lstStyle/>
          <a:p>
            <a:r>
              <a:rPr lang="en-US"/>
              <a:t>PO Collaboration Workflow Diagram</a:t>
            </a:r>
          </a:p>
        </p:txBody>
      </p:sp>
      <p:pic>
        <p:nvPicPr>
          <p:cNvPr id="37" name="Picture 36">
            <a:extLst>
              <a:ext uri="{FF2B5EF4-FFF2-40B4-BE49-F238E27FC236}">
                <a16:creationId xmlns:a16="http://schemas.microsoft.com/office/drawing/2014/main" id="{58972BDD-640C-427F-8014-9944106BC410}"/>
              </a:ext>
            </a:extLst>
          </p:cNvPr>
          <p:cNvPicPr>
            <a:picLocks noChangeAspect="1"/>
          </p:cNvPicPr>
          <p:nvPr/>
        </p:nvPicPr>
        <p:blipFill>
          <a:blip r:embed="rId3"/>
          <a:stretch>
            <a:fillRect/>
          </a:stretch>
        </p:blipFill>
        <p:spPr>
          <a:xfrm>
            <a:off x="5433632" y="1417181"/>
            <a:ext cx="617255" cy="617255"/>
          </a:xfrm>
          <a:prstGeom prst="rect">
            <a:avLst/>
          </a:prstGeom>
        </p:spPr>
      </p:pic>
      <p:sp>
        <p:nvSpPr>
          <p:cNvPr id="38" name="TextBox 37">
            <a:extLst>
              <a:ext uri="{FF2B5EF4-FFF2-40B4-BE49-F238E27FC236}">
                <a16:creationId xmlns:a16="http://schemas.microsoft.com/office/drawing/2014/main" id="{834BD2AE-8125-47B2-8392-06810453E8E3}"/>
              </a:ext>
            </a:extLst>
          </p:cNvPr>
          <p:cNvSpPr txBox="1"/>
          <p:nvPr/>
        </p:nvSpPr>
        <p:spPr>
          <a:xfrm>
            <a:off x="5379763" y="2016657"/>
            <a:ext cx="803105" cy="153888"/>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000" kern="0">
                <a:ea typeface="Arial Unicode MS" pitchFamily="34" charset="-128"/>
                <a:cs typeface="Arial Unicode MS" pitchFamily="34" charset="-128"/>
              </a:rPr>
              <a:t>Ariba Network</a:t>
            </a:r>
          </a:p>
        </p:txBody>
      </p:sp>
      <p:sp>
        <p:nvSpPr>
          <p:cNvPr id="39" name="Arrow: Pentagon 38">
            <a:extLst>
              <a:ext uri="{FF2B5EF4-FFF2-40B4-BE49-F238E27FC236}">
                <a16:creationId xmlns:a16="http://schemas.microsoft.com/office/drawing/2014/main" id="{23AA76EA-C63D-40DA-B57A-979B3DADA5B9}"/>
              </a:ext>
            </a:extLst>
          </p:cNvPr>
          <p:cNvSpPr/>
          <p:nvPr/>
        </p:nvSpPr>
        <p:spPr bwMode="gray">
          <a:xfrm>
            <a:off x="3885206" y="2482094"/>
            <a:ext cx="1545225" cy="579543"/>
          </a:xfrm>
          <a:prstGeom prst="homePlate">
            <a:avLst/>
          </a:prstGeom>
          <a:solidFill>
            <a:srgbClr val="92D050"/>
          </a:solidFill>
          <a:ln w="25400" algn="ctr">
            <a:solidFill>
              <a:srgbClr val="92D050"/>
            </a:solidFill>
            <a:miter lim="800000"/>
            <a:headEnd/>
            <a:tailEnd/>
          </a:ln>
        </p:spPr>
        <p:txBody>
          <a:bodyPr lIns="90000" tIns="72000" rIns="90000" bIns="72000" rtlCol="0" anchor="ctr"/>
          <a:lstStyle/>
          <a:p>
            <a:pPr algn="ctr" defTabSz="913696">
              <a:spcBef>
                <a:spcPts val="300"/>
              </a:spcBef>
              <a:buClr>
                <a:srgbClr val="F0AB00"/>
              </a:buClr>
              <a:buSzPct val="80000"/>
            </a:pPr>
            <a:r>
              <a:rPr lang="en-US" sz="1200" b="1" kern="0">
                <a:solidFill>
                  <a:srgbClr val="000000"/>
                </a:solidFill>
                <a:latin typeface="Segoe UI Light" panose="020B0502040204020203" pitchFamily="34" charset="0"/>
                <a:ea typeface="Arial Unicode MS" pitchFamily="34" charset="-128"/>
                <a:cs typeface="Segoe UI Light" panose="020B0502040204020203" pitchFamily="34" charset="0"/>
              </a:rPr>
              <a:t>1</a:t>
            </a:r>
          </a:p>
          <a:p>
            <a:pPr algn="ctr" defTabSz="913696">
              <a:spcBef>
                <a:spcPts val="300"/>
              </a:spcBef>
              <a:buClr>
                <a:srgbClr val="F0AB00"/>
              </a:buClr>
              <a:buSzPct val="80000"/>
            </a:pPr>
            <a:r>
              <a:rPr lang="en-US" sz="1100" kern="0">
                <a:solidFill>
                  <a:srgbClr val="000000"/>
                </a:solidFill>
                <a:latin typeface="Segoe UI Light" panose="020B0502040204020203" pitchFamily="34" charset="0"/>
                <a:ea typeface="Arial Unicode MS" pitchFamily="34" charset="-128"/>
                <a:cs typeface="Segoe UI Light" panose="020B0502040204020203" pitchFamily="34" charset="0"/>
              </a:rPr>
              <a:t>Purchase Order</a:t>
            </a:r>
          </a:p>
        </p:txBody>
      </p:sp>
      <p:sp>
        <p:nvSpPr>
          <p:cNvPr id="40" name="Arrow: Pentagon 39">
            <a:extLst>
              <a:ext uri="{FF2B5EF4-FFF2-40B4-BE49-F238E27FC236}">
                <a16:creationId xmlns:a16="http://schemas.microsoft.com/office/drawing/2014/main" id="{DEE14E89-706B-4DF7-83E8-5D2D0BCE6218}"/>
              </a:ext>
            </a:extLst>
          </p:cNvPr>
          <p:cNvSpPr/>
          <p:nvPr/>
        </p:nvSpPr>
        <p:spPr bwMode="gray">
          <a:xfrm>
            <a:off x="3891884" y="3897169"/>
            <a:ext cx="1545225" cy="579543"/>
          </a:xfrm>
          <a:prstGeom prst="homePlate">
            <a:avLst/>
          </a:prstGeom>
          <a:solidFill>
            <a:srgbClr val="92D050"/>
          </a:solidFill>
          <a:ln w="25400" algn="ctr">
            <a:solidFill>
              <a:srgbClr val="92D050"/>
            </a:solidFill>
            <a:miter lim="800000"/>
            <a:headEnd/>
            <a:tailEnd/>
          </a:ln>
        </p:spPr>
        <p:txBody>
          <a:bodyPr lIns="90000" tIns="72000" rIns="90000" bIns="72000" rtlCol="0" anchor="ctr"/>
          <a:lstStyle/>
          <a:p>
            <a:pPr algn="ctr" defTabSz="913696">
              <a:spcBef>
                <a:spcPts val="300"/>
              </a:spcBef>
              <a:buClr>
                <a:srgbClr val="F0AB00"/>
              </a:buClr>
              <a:buSzPct val="80000"/>
            </a:pPr>
            <a:r>
              <a:rPr lang="en-US" sz="1100" b="1" kern="0">
                <a:solidFill>
                  <a:srgbClr val="000000"/>
                </a:solidFill>
                <a:latin typeface="Segoe UI Light" panose="020B0502040204020203" pitchFamily="34" charset="0"/>
                <a:ea typeface="Arial Unicode MS" pitchFamily="34" charset="-128"/>
                <a:cs typeface="Segoe UI Light" panose="020B0502040204020203" pitchFamily="34" charset="0"/>
              </a:rPr>
              <a:t>5</a:t>
            </a:r>
          </a:p>
          <a:p>
            <a:pPr algn="ctr" defTabSz="913696">
              <a:spcBef>
                <a:spcPts val="300"/>
              </a:spcBef>
              <a:buClr>
                <a:srgbClr val="F0AB00"/>
              </a:buClr>
              <a:buSzPct val="80000"/>
            </a:pPr>
            <a:r>
              <a:rPr lang="en-US" sz="1100" kern="0">
                <a:solidFill>
                  <a:srgbClr val="000000"/>
                </a:solidFill>
                <a:latin typeface="Segoe UI Light" panose="020B0502040204020203" pitchFamily="34" charset="0"/>
                <a:ea typeface="Arial Unicode MS" pitchFamily="34" charset="-128"/>
                <a:cs typeface="Segoe UI Light" panose="020B0502040204020203" pitchFamily="34" charset="0"/>
              </a:rPr>
              <a:t>Goods Receipt</a:t>
            </a:r>
            <a:endParaRPr lang="en-US" kern="0">
              <a:solidFill>
                <a:srgbClr val="000000"/>
              </a:solidFill>
              <a:latin typeface="Segoe UI Light" panose="020B0502040204020203" pitchFamily="34" charset="0"/>
              <a:ea typeface="Arial Unicode MS" pitchFamily="34" charset="-128"/>
              <a:cs typeface="Segoe UI Light" panose="020B0502040204020203" pitchFamily="34" charset="0"/>
            </a:endParaRPr>
          </a:p>
        </p:txBody>
      </p:sp>
      <p:sp>
        <p:nvSpPr>
          <p:cNvPr id="42" name="Arrow: Pentagon 41">
            <a:extLst>
              <a:ext uri="{FF2B5EF4-FFF2-40B4-BE49-F238E27FC236}">
                <a16:creationId xmlns:a16="http://schemas.microsoft.com/office/drawing/2014/main" id="{FBAD2611-022F-4E8A-A415-D4A1B7777490}"/>
              </a:ext>
            </a:extLst>
          </p:cNvPr>
          <p:cNvSpPr/>
          <p:nvPr/>
        </p:nvSpPr>
        <p:spPr bwMode="gray">
          <a:xfrm flipH="1">
            <a:off x="5968619" y="2712120"/>
            <a:ext cx="1569411" cy="579543"/>
          </a:xfrm>
          <a:prstGeom prst="homePlate">
            <a:avLst/>
          </a:prstGeom>
          <a:solidFill>
            <a:srgbClr val="00B0F0"/>
          </a:solidFill>
          <a:ln w="25400" algn="ctr">
            <a:solidFill>
              <a:srgbClr val="00B0F0"/>
            </a:solidFill>
            <a:miter lim="800000"/>
            <a:headEnd/>
            <a:tailEnd/>
          </a:ln>
        </p:spPr>
        <p:txBody>
          <a:bodyPr lIns="90000" tIns="72000" rIns="90000" bIns="72000" rtlCol="0" anchor="ctr"/>
          <a:lstStyle/>
          <a:p>
            <a:pPr algn="ctr" defTabSz="685135">
              <a:lnSpc>
                <a:spcPct val="85000"/>
              </a:lnSpc>
              <a:spcBef>
                <a:spcPts val="300"/>
              </a:spcBef>
              <a:buClr>
                <a:srgbClr val="F0AB00"/>
              </a:buClr>
              <a:buSzPct val="80000"/>
            </a:pPr>
            <a:r>
              <a:rPr lang="en-US" sz="1100" b="1" kern="0" dirty="0">
                <a:latin typeface="Segoe UI Light" panose="020B0502040204020203" pitchFamily="34" charset="0"/>
                <a:ea typeface="Arial Unicode MS" pitchFamily="34" charset="-128"/>
                <a:cs typeface="Segoe UI Light" panose="020B0502040204020203" pitchFamily="34" charset="0"/>
              </a:rPr>
              <a:t>2</a:t>
            </a:r>
          </a:p>
          <a:p>
            <a:pPr algn="ctr" defTabSz="685135">
              <a:lnSpc>
                <a:spcPct val="85000"/>
              </a:lnSpc>
              <a:spcBef>
                <a:spcPts val="300"/>
              </a:spcBef>
              <a:buClr>
                <a:srgbClr val="F0AB00"/>
              </a:buClr>
              <a:buSzPct val="80000"/>
            </a:pPr>
            <a:r>
              <a:rPr lang="en-US" sz="1100" kern="0" dirty="0">
                <a:latin typeface="Segoe UI Light" panose="020B0502040204020203" pitchFamily="34" charset="0"/>
                <a:ea typeface="Arial Unicode MS" pitchFamily="34" charset="-128"/>
                <a:cs typeface="Segoe UI Light" panose="020B0502040204020203" pitchFamily="34" charset="0"/>
              </a:rPr>
              <a:t>Order Confirmation</a:t>
            </a:r>
            <a:endParaRPr lang="en-US" sz="1100" kern="0" dirty="0">
              <a:solidFill>
                <a:srgbClr val="FF0000"/>
              </a:solidFill>
              <a:latin typeface="Segoe UI Light" panose="020B0502040204020203" pitchFamily="34" charset="0"/>
              <a:ea typeface="Arial Unicode MS" pitchFamily="34" charset="-128"/>
              <a:cs typeface="Segoe UI Light" panose="020B0502040204020203" pitchFamily="34" charset="0"/>
            </a:endParaRPr>
          </a:p>
        </p:txBody>
      </p:sp>
      <p:sp>
        <p:nvSpPr>
          <p:cNvPr id="43" name="Arrow: Pentagon 42">
            <a:extLst>
              <a:ext uri="{FF2B5EF4-FFF2-40B4-BE49-F238E27FC236}">
                <a16:creationId xmlns:a16="http://schemas.microsoft.com/office/drawing/2014/main" id="{0999C80E-FE46-4C6D-9C34-EEF3771E7F18}"/>
              </a:ext>
            </a:extLst>
          </p:cNvPr>
          <p:cNvSpPr/>
          <p:nvPr/>
        </p:nvSpPr>
        <p:spPr bwMode="gray">
          <a:xfrm flipH="1">
            <a:off x="5968618" y="3429001"/>
            <a:ext cx="1569411" cy="579543"/>
          </a:xfrm>
          <a:prstGeom prst="homePlate">
            <a:avLst/>
          </a:prstGeom>
          <a:solidFill>
            <a:srgbClr val="00B0F0"/>
          </a:solidFill>
          <a:ln w="25400" algn="ctr">
            <a:solidFill>
              <a:srgbClr val="00B0F0"/>
            </a:solidFill>
            <a:miter lim="800000"/>
            <a:headEnd/>
            <a:tailEnd/>
          </a:ln>
        </p:spPr>
        <p:txBody>
          <a:bodyPr lIns="90000" tIns="72000" rIns="90000" bIns="72000" rtlCol="0" anchor="ctr"/>
          <a:lstStyle/>
          <a:p>
            <a:pPr algn="ctr" defTabSz="685135">
              <a:lnSpc>
                <a:spcPct val="85000"/>
              </a:lnSpc>
              <a:spcBef>
                <a:spcPts val="300"/>
              </a:spcBef>
              <a:buClr>
                <a:srgbClr val="F0AB00"/>
              </a:buClr>
              <a:buSzPct val="80000"/>
            </a:pPr>
            <a:r>
              <a:rPr lang="en-US" sz="1100" b="1" kern="0" dirty="0">
                <a:latin typeface="Segoe UI Light" panose="020B0502040204020203" pitchFamily="34" charset="0"/>
                <a:ea typeface="Arial Unicode MS" pitchFamily="34" charset="-128"/>
                <a:cs typeface="Segoe UI Light" panose="020B0502040204020203" pitchFamily="34" charset="0"/>
              </a:rPr>
              <a:t>4</a:t>
            </a:r>
          </a:p>
          <a:p>
            <a:pPr algn="ctr" defTabSz="685135">
              <a:lnSpc>
                <a:spcPct val="85000"/>
              </a:lnSpc>
              <a:spcBef>
                <a:spcPts val="300"/>
              </a:spcBef>
              <a:buClr>
                <a:srgbClr val="F0AB00"/>
              </a:buClr>
              <a:buSzPct val="80000"/>
            </a:pPr>
            <a:r>
              <a:rPr lang="en-US" sz="1100" kern="0" dirty="0">
                <a:latin typeface="Segoe UI Light" panose="020B0502040204020203" pitchFamily="34" charset="0"/>
                <a:ea typeface="Arial Unicode MS" pitchFamily="34" charset="-128"/>
                <a:cs typeface="Segoe UI Light" panose="020B0502040204020203" pitchFamily="34" charset="0"/>
              </a:rPr>
              <a:t>Advanced Shipping Notice</a:t>
            </a:r>
          </a:p>
        </p:txBody>
      </p:sp>
      <p:sp>
        <p:nvSpPr>
          <p:cNvPr id="45" name="TextBox 44">
            <a:extLst>
              <a:ext uri="{FF2B5EF4-FFF2-40B4-BE49-F238E27FC236}">
                <a16:creationId xmlns:a16="http://schemas.microsoft.com/office/drawing/2014/main" id="{8509153B-1D0F-4387-B5E3-D35580155ECE}"/>
              </a:ext>
            </a:extLst>
          </p:cNvPr>
          <p:cNvSpPr txBox="1"/>
          <p:nvPr/>
        </p:nvSpPr>
        <p:spPr>
          <a:xfrm>
            <a:off x="4386283" y="1999954"/>
            <a:ext cx="318998" cy="153888"/>
          </a:xfrm>
          <a:prstGeom prst="rect">
            <a:avLst/>
          </a:prstGeom>
          <a:noFill/>
        </p:spPr>
        <p:txBody>
          <a:bodyPr wrap="none" lIns="0" tIns="0" rIns="0" bIns="0" rtlCol="0">
            <a:spAutoFit/>
          </a:bodyPr>
          <a:lstStyle/>
          <a:p>
            <a:pPr algn="ctr" fontAlgn="base">
              <a:spcBef>
                <a:spcPct val="50000"/>
              </a:spcBef>
              <a:spcAft>
                <a:spcPct val="0"/>
              </a:spcAft>
              <a:buClr>
                <a:srgbClr val="F0AB00"/>
              </a:buClr>
              <a:buSzPct val="80000"/>
            </a:pPr>
            <a:r>
              <a:rPr lang="en-US" sz="1000" kern="0">
                <a:ea typeface="Arial Unicode MS" pitchFamily="34" charset="-128"/>
                <a:cs typeface="Arial Unicode MS" pitchFamily="34" charset="-128"/>
              </a:rPr>
              <a:t>buyer</a:t>
            </a:r>
          </a:p>
        </p:txBody>
      </p:sp>
      <p:pic>
        <p:nvPicPr>
          <p:cNvPr id="46" name="Picture 45">
            <a:extLst>
              <a:ext uri="{FF2B5EF4-FFF2-40B4-BE49-F238E27FC236}">
                <a16:creationId xmlns:a16="http://schemas.microsoft.com/office/drawing/2014/main" id="{CC0D86F6-E461-4100-B0B3-14025268B38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93667" y="1629609"/>
            <a:ext cx="500306" cy="346493"/>
          </a:xfrm>
          <a:prstGeom prst="rect">
            <a:avLst/>
          </a:prstGeom>
        </p:spPr>
      </p:pic>
      <p:pic>
        <p:nvPicPr>
          <p:cNvPr id="47" name="Picture 46">
            <a:extLst>
              <a:ext uri="{FF2B5EF4-FFF2-40B4-BE49-F238E27FC236}">
                <a16:creationId xmlns:a16="http://schemas.microsoft.com/office/drawing/2014/main" id="{FA734B2E-4ADD-4A7F-8075-2A981DC8157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67484" y="1629608"/>
            <a:ext cx="337256" cy="338186"/>
          </a:xfrm>
          <a:prstGeom prst="rect">
            <a:avLst/>
          </a:prstGeom>
        </p:spPr>
      </p:pic>
      <p:sp>
        <p:nvSpPr>
          <p:cNvPr id="48" name="TextBox 47">
            <a:extLst>
              <a:ext uri="{FF2B5EF4-FFF2-40B4-BE49-F238E27FC236}">
                <a16:creationId xmlns:a16="http://schemas.microsoft.com/office/drawing/2014/main" id="{2F703F3D-B034-44FC-8566-F467FFC40470}"/>
              </a:ext>
            </a:extLst>
          </p:cNvPr>
          <p:cNvSpPr txBox="1"/>
          <p:nvPr/>
        </p:nvSpPr>
        <p:spPr>
          <a:xfrm>
            <a:off x="6709586" y="1998876"/>
            <a:ext cx="447238" cy="153888"/>
          </a:xfrm>
          <a:prstGeom prst="rect">
            <a:avLst/>
          </a:prstGeom>
          <a:noFill/>
        </p:spPr>
        <p:txBody>
          <a:bodyPr wrap="none" lIns="0" tIns="0" rIns="0" bIns="0" rtlCol="0">
            <a:spAutoFit/>
          </a:bodyPr>
          <a:lstStyle/>
          <a:p>
            <a:pPr algn="ctr" fontAlgn="base">
              <a:spcBef>
                <a:spcPct val="50000"/>
              </a:spcBef>
              <a:spcAft>
                <a:spcPct val="0"/>
              </a:spcAft>
              <a:buClr>
                <a:srgbClr val="F0AB00"/>
              </a:buClr>
              <a:buSzPct val="80000"/>
            </a:pPr>
            <a:r>
              <a:rPr lang="en-US" sz="1000" kern="0">
                <a:ea typeface="Arial Unicode MS" pitchFamily="34" charset="-128"/>
                <a:cs typeface="Arial Unicode MS" pitchFamily="34" charset="-128"/>
              </a:rPr>
              <a:t>supplier</a:t>
            </a:r>
          </a:p>
        </p:txBody>
      </p:sp>
      <p:sp>
        <p:nvSpPr>
          <p:cNvPr id="51" name="Arrow: Pentagon 50">
            <a:extLst>
              <a:ext uri="{FF2B5EF4-FFF2-40B4-BE49-F238E27FC236}">
                <a16:creationId xmlns:a16="http://schemas.microsoft.com/office/drawing/2014/main" id="{34C09A3F-BC7F-49E5-A27F-8BA10884C6EB}"/>
              </a:ext>
            </a:extLst>
          </p:cNvPr>
          <p:cNvSpPr/>
          <p:nvPr/>
        </p:nvSpPr>
        <p:spPr bwMode="gray">
          <a:xfrm>
            <a:off x="3891884" y="3178204"/>
            <a:ext cx="1545225" cy="579543"/>
          </a:xfrm>
          <a:prstGeom prst="homePlate">
            <a:avLst/>
          </a:prstGeom>
          <a:solidFill>
            <a:srgbClr val="92D050"/>
          </a:solidFill>
          <a:ln w="25400" algn="ctr">
            <a:solidFill>
              <a:srgbClr val="92D050"/>
            </a:solidFill>
            <a:miter lim="800000"/>
            <a:headEnd/>
            <a:tailEnd/>
          </a:ln>
        </p:spPr>
        <p:txBody>
          <a:bodyPr lIns="90000" tIns="72000" rIns="90000" bIns="72000" rtlCol="0" anchor="ctr"/>
          <a:lstStyle/>
          <a:p>
            <a:pPr algn="ctr" defTabSz="913696">
              <a:spcBef>
                <a:spcPts val="300"/>
              </a:spcBef>
              <a:buClr>
                <a:srgbClr val="F0AB00"/>
              </a:buClr>
              <a:buSzPct val="80000"/>
            </a:pPr>
            <a:r>
              <a:rPr lang="en-US" sz="1100" b="1" kern="0">
                <a:solidFill>
                  <a:srgbClr val="000000"/>
                </a:solidFill>
                <a:latin typeface="Segoe UI Light" panose="020B0502040204020203" pitchFamily="34" charset="0"/>
                <a:ea typeface="Arial Unicode MS" pitchFamily="34" charset="-128"/>
                <a:cs typeface="Segoe UI Light" panose="020B0502040204020203" pitchFamily="34" charset="0"/>
              </a:rPr>
              <a:t>3</a:t>
            </a:r>
          </a:p>
          <a:p>
            <a:pPr algn="ctr" defTabSz="913696">
              <a:spcBef>
                <a:spcPts val="300"/>
              </a:spcBef>
              <a:buClr>
                <a:srgbClr val="F0AB00"/>
              </a:buClr>
              <a:buSzPct val="80000"/>
            </a:pPr>
            <a:r>
              <a:rPr lang="en-US" sz="1100" kern="0">
                <a:solidFill>
                  <a:srgbClr val="000000"/>
                </a:solidFill>
                <a:latin typeface="Segoe UI Light" panose="020B0502040204020203" pitchFamily="34" charset="0"/>
                <a:ea typeface="Arial Unicode MS" pitchFamily="34" charset="-128"/>
                <a:cs typeface="Segoe UI Light" panose="020B0502040204020203" pitchFamily="34" charset="0"/>
              </a:rPr>
              <a:t>Update Purchase Order</a:t>
            </a:r>
            <a:endParaRPr lang="en-US" kern="0">
              <a:solidFill>
                <a:srgbClr val="000000"/>
              </a:solidFill>
              <a:latin typeface="Segoe UI Light" panose="020B0502040204020203" pitchFamily="34" charset="0"/>
              <a:ea typeface="Arial Unicode MS" pitchFamily="34" charset="-128"/>
              <a:cs typeface="Segoe UI Light" panose="020B0502040204020203" pitchFamily="34" charset="0"/>
            </a:endParaRPr>
          </a:p>
        </p:txBody>
      </p:sp>
      <p:sp>
        <p:nvSpPr>
          <p:cNvPr id="16" name="Title 2">
            <a:extLst>
              <a:ext uri="{FF2B5EF4-FFF2-40B4-BE49-F238E27FC236}">
                <a16:creationId xmlns:a16="http://schemas.microsoft.com/office/drawing/2014/main" id="{BC73586F-65F8-4880-9F02-405518BF5CF2}"/>
              </a:ext>
            </a:extLst>
          </p:cNvPr>
          <p:cNvSpPr txBox="1">
            <a:spLocks/>
          </p:cNvSpPr>
          <p:nvPr/>
        </p:nvSpPr>
        <p:spPr bwMode="black">
          <a:xfrm>
            <a:off x="505457" y="482979"/>
            <a:ext cx="11183564" cy="369332"/>
          </a:xfrm>
          <a:prstGeom prst="rect">
            <a:avLst/>
          </a:prstGeom>
        </p:spPr>
        <p:txBody>
          <a:bodyPr vert="horz" wrap="square" lIns="0" tIns="0" rIns="0" bIns="0" rtlCol="0" anchor="t" anchorCtr="0">
            <a:spAutoFit/>
          </a:bodyPr>
          <a:lstStyle>
            <a:lvl1pPr algn="l" defTabSz="1088231" rtl="0" eaLnBrk="1" latinLnBrk="0" hangingPunct="1">
              <a:spcBef>
                <a:spcPct val="0"/>
              </a:spcBef>
              <a:buNone/>
              <a:defRPr sz="2399" b="1" kern="1200" baseline="0">
                <a:solidFill>
                  <a:schemeClr val="tx1"/>
                </a:solidFill>
                <a:latin typeface="+mj-lt"/>
                <a:ea typeface="+mj-ea"/>
                <a:cs typeface="+mj-cs"/>
              </a:defRPr>
            </a:lvl1pPr>
          </a:lstStyle>
          <a:p>
            <a:r>
              <a:rPr lang="en-US"/>
              <a:t>PO Collaboration Workflow Diagram</a:t>
            </a:r>
          </a:p>
        </p:txBody>
      </p:sp>
      <p:pic>
        <p:nvPicPr>
          <p:cNvPr id="17" name="Picture 16">
            <a:extLst>
              <a:ext uri="{FF2B5EF4-FFF2-40B4-BE49-F238E27FC236}">
                <a16:creationId xmlns:a16="http://schemas.microsoft.com/office/drawing/2014/main" id="{A57CC8B9-671A-4CEF-9B1E-84508E040123}"/>
              </a:ext>
            </a:extLst>
          </p:cNvPr>
          <p:cNvPicPr>
            <a:picLocks noChangeAspect="1"/>
          </p:cNvPicPr>
          <p:nvPr/>
        </p:nvPicPr>
        <p:blipFill>
          <a:blip r:embed="rId3"/>
          <a:stretch>
            <a:fillRect/>
          </a:stretch>
        </p:blipFill>
        <p:spPr>
          <a:xfrm>
            <a:off x="5433632" y="1417181"/>
            <a:ext cx="617255" cy="617255"/>
          </a:xfrm>
          <a:prstGeom prst="rect">
            <a:avLst/>
          </a:prstGeom>
        </p:spPr>
      </p:pic>
      <p:sp>
        <p:nvSpPr>
          <p:cNvPr id="18" name="TextBox 17">
            <a:extLst>
              <a:ext uri="{FF2B5EF4-FFF2-40B4-BE49-F238E27FC236}">
                <a16:creationId xmlns:a16="http://schemas.microsoft.com/office/drawing/2014/main" id="{C679FAB4-676A-4E80-B575-FC331307E0C7}"/>
              </a:ext>
            </a:extLst>
          </p:cNvPr>
          <p:cNvSpPr txBox="1"/>
          <p:nvPr/>
        </p:nvSpPr>
        <p:spPr>
          <a:xfrm>
            <a:off x="5379763" y="2016657"/>
            <a:ext cx="803105" cy="153888"/>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000" kern="0">
                <a:ea typeface="Arial Unicode MS" pitchFamily="34" charset="-128"/>
                <a:cs typeface="Arial Unicode MS" pitchFamily="34" charset="-128"/>
              </a:rPr>
              <a:t>Ariba Network</a:t>
            </a:r>
          </a:p>
        </p:txBody>
      </p:sp>
      <p:sp>
        <p:nvSpPr>
          <p:cNvPr id="19" name="Arrow: Pentagon 18">
            <a:extLst>
              <a:ext uri="{FF2B5EF4-FFF2-40B4-BE49-F238E27FC236}">
                <a16:creationId xmlns:a16="http://schemas.microsoft.com/office/drawing/2014/main" id="{55CFDCF1-1942-407F-BC0E-3F48D90CAD92}"/>
              </a:ext>
            </a:extLst>
          </p:cNvPr>
          <p:cNvSpPr/>
          <p:nvPr/>
        </p:nvSpPr>
        <p:spPr bwMode="gray">
          <a:xfrm>
            <a:off x="3885206" y="2482094"/>
            <a:ext cx="1545225" cy="579543"/>
          </a:xfrm>
          <a:prstGeom prst="homePlate">
            <a:avLst/>
          </a:prstGeom>
          <a:solidFill>
            <a:srgbClr val="92D050"/>
          </a:solidFill>
          <a:ln w="25400" algn="ctr">
            <a:solidFill>
              <a:srgbClr val="92D050"/>
            </a:solidFill>
            <a:miter lim="800000"/>
            <a:headEnd/>
            <a:tailEnd/>
          </a:ln>
        </p:spPr>
        <p:txBody>
          <a:bodyPr lIns="90000" tIns="72000" rIns="90000" bIns="72000" rtlCol="0" anchor="ctr"/>
          <a:lstStyle/>
          <a:p>
            <a:pPr algn="ctr" defTabSz="913696">
              <a:spcBef>
                <a:spcPts val="300"/>
              </a:spcBef>
              <a:buClr>
                <a:srgbClr val="F0AB00"/>
              </a:buClr>
              <a:buSzPct val="80000"/>
            </a:pPr>
            <a:r>
              <a:rPr lang="en-US" sz="1200" b="1" kern="0">
                <a:solidFill>
                  <a:srgbClr val="000000"/>
                </a:solidFill>
                <a:latin typeface="Segoe UI Light" panose="020B0502040204020203" pitchFamily="34" charset="0"/>
                <a:ea typeface="Arial Unicode MS" pitchFamily="34" charset="-128"/>
                <a:cs typeface="Segoe UI Light" panose="020B0502040204020203" pitchFamily="34" charset="0"/>
              </a:rPr>
              <a:t>1</a:t>
            </a:r>
          </a:p>
          <a:p>
            <a:pPr algn="ctr" defTabSz="913696">
              <a:spcBef>
                <a:spcPts val="300"/>
              </a:spcBef>
              <a:buClr>
                <a:srgbClr val="F0AB00"/>
              </a:buClr>
              <a:buSzPct val="80000"/>
            </a:pPr>
            <a:r>
              <a:rPr lang="en-US" sz="1100" kern="0">
                <a:solidFill>
                  <a:srgbClr val="000000"/>
                </a:solidFill>
                <a:latin typeface="Segoe UI Light" panose="020B0502040204020203" pitchFamily="34" charset="0"/>
                <a:ea typeface="Arial Unicode MS" pitchFamily="34" charset="-128"/>
                <a:cs typeface="Segoe UI Light" panose="020B0502040204020203" pitchFamily="34" charset="0"/>
              </a:rPr>
              <a:t>Purchase Order</a:t>
            </a:r>
          </a:p>
        </p:txBody>
      </p:sp>
      <p:sp>
        <p:nvSpPr>
          <p:cNvPr id="20" name="Arrow: Pentagon 19">
            <a:extLst>
              <a:ext uri="{FF2B5EF4-FFF2-40B4-BE49-F238E27FC236}">
                <a16:creationId xmlns:a16="http://schemas.microsoft.com/office/drawing/2014/main" id="{A55ACD7C-EB36-480D-976D-8A41AD676F19}"/>
              </a:ext>
            </a:extLst>
          </p:cNvPr>
          <p:cNvSpPr/>
          <p:nvPr/>
        </p:nvSpPr>
        <p:spPr bwMode="gray">
          <a:xfrm>
            <a:off x="3891884" y="3897169"/>
            <a:ext cx="1545225" cy="579543"/>
          </a:xfrm>
          <a:prstGeom prst="homePlate">
            <a:avLst/>
          </a:prstGeom>
          <a:solidFill>
            <a:srgbClr val="92D050"/>
          </a:solidFill>
          <a:ln w="25400" algn="ctr">
            <a:solidFill>
              <a:srgbClr val="92D050"/>
            </a:solidFill>
            <a:miter lim="800000"/>
            <a:headEnd/>
            <a:tailEnd/>
          </a:ln>
        </p:spPr>
        <p:txBody>
          <a:bodyPr lIns="90000" tIns="72000" rIns="90000" bIns="72000" rtlCol="0" anchor="ctr"/>
          <a:lstStyle/>
          <a:p>
            <a:pPr algn="ctr" defTabSz="913696">
              <a:spcBef>
                <a:spcPts val="300"/>
              </a:spcBef>
              <a:buClr>
                <a:srgbClr val="F0AB00"/>
              </a:buClr>
              <a:buSzPct val="80000"/>
            </a:pPr>
            <a:r>
              <a:rPr lang="en-US" sz="1100" b="1" kern="0">
                <a:solidFill>
                  <a:srgbClr val="000000"/>
                </a:solidFill>
                <a:latin typeface="Segoe UI Light" panose="020B0502040204020203" pitchFamily="34" charset="0"/>
                <a:ea typeface="Arial Unicode MS" pitchFamily="34" charset="-128"/>
                <a:cs typeface="Segoe UI Light" panose="020B0502040204020203" pitchFamily="34" charset="0"/>
              </a:rPr>
              <a:t>5</a:t>
            </a:r>
          </a:p>
          <a:p>
            <a:pPr algn="ctr" defTabSz="913696">
              <a:spcBef>
                <a:spcPts val="300"/>
              </a:spcBef>
              <a:buClr>
                <a:srgbClr val="F0AB00"/>
              </a:buClr>
              <a:buSzPct val="80000"/>
            </a:pPr>
            <a:r>
              <a:rPr lang="en-US" sz="1100" kern="0">
                <a:solidFill>
                  <a:srgbClr val="000000"/>
                </a:solidFill>
                <a:latin typeface="Segoe UI Light" panose="020B0502040204020203" pitchFamily="34" charset="0"/>
                <a:ea typeface="Arial Unicode MS" pitchFamily="34" charset="-128"/>
                <a:cs typeface="Segoe UI Light" panose="020B0502040204020203" pitchFamily="34" charset="0"/>
              </a:rPr>
              <a:t>Goods Receipt</a:t>
            </a:r>
            <a:endParaRPr lang="en-US" kern="0">
              <a:solidFill>
                <a:srgbClr val="000000"/>
              </a:solidFill>
              <a:latin typeface="Segoe UI Light" panose="020B0502040204020203" pitchFamily="34" charset="0"/>
              <a:ea typeface="Arial Unicode MS" pitchFamily="34" charset="-128"/>
              <a:cs typeface="Segoe UI Light" panose="020B0502040204020203" pitchFamily="34" charset="0"/>
            </a:endParaRPr>
          </a:p>
        </p:txBody>
      </p:sp>
      <p:sp>
        <p:nvSpPr>
          <p:cNvPr id="21" name="Arrow: Pentagon 20">
            <a:extLst>
              <a:ext uri="{FF2B5EF4-FFF2-40B4-BE49-F238E27FC236}">
                <a16:creationId xmlns:a16="http://schemas.microsoft.com/office/drawing/2014/main" id="{D96BE41E-8EF4-46F7-9846-316C334E0239}"/>
              </a:ext>
            </a:extLst>
          </p:cNvPr>
          <p:cNvSpPr/>
          <p:nvPr/>
        </p:nvSpPr>
        <p:spPr bwMode="gray">
          <a:xfrm flipH="1">
            <a:off x="5968619" y="2712120"/>
            <a:ext cx="1569411" cy="579543"/>
          </a:xfrm>
          <a:prstGeom prst="homePlate">
            <a:avLst/>
          </a:prstGeom>
          <a:solidFill>
            <a:srgbClr val="00B0F0"/>
          </a:solidFill>
          <a:ln w="25400" algn="ctr">
            <a:solidFill>
              <a:srgbClr val="00B0F0"/>
            </a:solidFill>
            <a:miter lim="800000"/>
            <a:headEnd/>
            <a:tailEnd/>
          </a:ln>
        </p:spPr>
        <p:txBody>
          <a:bodyPr lIns="90000" tIns="72000" rIns="90000" bIns="72000" rtlCol="0" anchor="ctr"/>
          <a:lstStyle/>
          <a:p>
            <a:pPr algn="ctr" defTabSz="685135">
              <a:lnSpc>
                <a:spcPct val="85000"/>
              </a:lnSpc>
              <a:spcBef>
                <a:spcPts val="300"/>
              </a:spcBef>
              <a:buClr>
                <a:srgbClr val="F0AB00"/>
              </a:buClr>
              <a:buSzPct val="80000"/>
            </a:pPr>
            <a:r>
              <a:rPr lang="en-US" sz="1100" b="1" kern="0" dirty="0">
                <a:latin typeface="Segoe UI Light" panose="020B0502040204020203" pitchFamily="34" charset="0"/>
                <a:ea typeface="Arial Unicode MS" pitchFamily="34" charset="-128"/>
                <a:cs typeface="Segoe UI Light" panose="020B0502040204020203" pitchFamily="34" charset="0"/>
              </a:rPr>
              <a:t>2</a:t>
            </a:r>
          </a:p>
          <a:p>
            <a:pPr algn="ctr" defTabSz="685135">
              <a:lnSpc>
                <a:spcPct val="85000"/>
              </a:lnSpc>
              <a:spcBef>
                <a:spcPts val="300"/>
              </a:spcBef>
              <a:buClr>
                <a:srgbClr val="F0AB00"/>
              </a:buClr>
              <a:buSzPct val="80000"/>
            </a:pPr>
            <a:r>
              <a:rPr lang="en-US" sz="1100" kern="0" dirty="0">
                <a:latin typeface="Segoe UI Light" panose="020B0502040204020203" pitchFamily="34" charset="0"/>
                <a:ea typeface="Arial Unicode MS" pitchFamily="34" charset="-128"/>
                <a:cs typeface="Segoe UI Light" panose="020B0502040204020203" pitchFamily="34" charset="0"/>
              </a:rPr>
              <a:t>Order Confirmation</a:t>
            </a:r>
            <a:endParaRPr lang="en-US" sz="1100" kern="0" dirty="0">
              <a:solidFill>
                <a:srgbClr val="FF0000"/>
              </a:solidFill>
              <a:latin typeface="Segoe UI Light" panose="020B0502040204020203" pitchFamily="34" charset="0"/>
              <a:ea typeface="Arial Unicode MS" pitchFamily="34" charset="-128"/>
              <a:cs typeface="Segoe UI Light" panose="020B0502040204020203" pitchFamily="34" charset="0"/>
            </a:endParaRPr>
          </a:p>
        </p:txBody>
      </p:sp>
      <p:sp>
        <p:nvSpPr>
          <p:cNvPr id="22" name="Arrow: Pentagon 21">
            <a:extLst>
              <a:ext uri="{FF2B5EF4-FFF2-40B4-BE49-F238E27FC236}">
                <a16:creationId xmlns:a16="http://schemas.microsoft.com/office/drawing/2014/main" id="{184DB481-16A9-4B8F-964F-E4B2FAA0AC3D}"/>
              </a:ext>
            </a:extLst>
          </p:cNvPr>
          <p:cNvSpPr/>
          <p:nvPr/>
        </p:nvSpPr>
        <p:spPr bwMode="gray">
          <a:xfrm flipH="1">
            <a:off x="5968618" y="3429001"/>
            <a:ext cx="1569411" cy="579543"/>
          </a:xfrm>
          <a:prstGeom prst="homePlate">
            <a:avLst/>
          </a:prstGeom>
          <a:solidFill>
            <a:srgbClr val="00B0F0"/>
          </a:solidFill>
          <a:ln w="25400" algn="ctr">
            <a:solidFill>
              <a:srgbClr val="00B0F0"/>
            </a:solidFill>
            <a:miter lim="800000"/>
            <a:headEnd/>
            <a:tailEnd/>
          </a:ln>
        </p:spPr>
        <p:txBody>
          <a:bodyPr lIns="90000" tIns="72000" rIns="90000" bIns="72000" rtlCol="0" anchor="ctr"/>
          <a:lstStyle/>
          <a:p>
            <a:pPr algn="ctr" defTabSz="685135">
              <a:lnSpc>
                <a:spcPct val="85000"/>
              </a:lnSpc>
              <a:spcBef>
                <a:spcPts val="300"/>
              </a:spcBef>
              <a:buClr>
                <a:srgbClr val="F0AB00"/>
              </a:buClr>
              <a:buSzPct val="80000"/>
            </a:pPr>
            <a:r>
              <a:rPr lang="en-US" sz="1100" b="1" kern="0" dirty="0">
                <a:latin typeface="Segoe UI Light" panose="020B0502040204020203" pitchFamily="34" charset="0"/>
                <a:ea typeface="Arial Unicode MS" pitchFamily="34" charset="-128"/>
                <a:cs typeface="Segoe UI Light" panose="020B0502040204020203" pitchFamily="34" charset="0"/>
              </a:rPr>
              <a:t>4</a:t>
            </a:r>
          </a:p>
          <a:p>
            <a:pPr algn="ctr" defTabSz="685135">
              <a:lnSpc>
                <a:spcPct val="85000"/>
              </a:lnSpc>
              <a:spcBef>
                <a:spcPts val="300"/>
              </a:spcBef>
              <a:buClr>
                <a:srgbClr val="F0AB00"/>
              </a:buClr>
              <a:buSzPct val="80000"/>
            </a:pPr>
            <a:r>
              <a:rPr lang="en-US" sz="1100" kern="0" dirty="0">
                <a:latin typeface="Segoe UI Light" panose="020B0502040204020203" pitchFamily="34" charset="0"/>
                <a:ea typeface="Arial Unicode MS" pitchFamily="34" charset="-128"/>
                <a:cs typeface="Segoe UI Light" panose="020B0502040204020203" pitchFamily="34" charset="0"/>
              </a:rPr>
              <a:t>Advanced Shipping Notice</a:t>
            </a:r>
          </a:p>
        </p:txBody>
      </p:sp>
      <p:sp>
        <p:nvSpPr>
          <p:cNvPr id="23" name="TextBox 22">
            <a:extLst>
              <a:ext uri="{FF2B5EF4-FFF2-40B4-BE49-F238E27FC236}">
                <a16:creationId xmlns:a16="http://schemas.microsoft.com/office/drawing/2014/main" id="{EBA9C71C-E725-4771-90F5-67A53FF25050}"/>
              </a:ext>
            </a:extLst>
          </p:cNvPr>
          <p:cNvSpPr txBox="1"/>
          <p:nvPr/>
        </p:nvSpPr>
        <p:spPr>
          <a:xfrm>
            <a:off x="4386283" y="1999954"/>
            <a:ext cx="318998" cy="153888"/>
          </a:xfrm>
          <a:prstGeom prst="rect">
            <a:avLst/>
          </a:prstGeom>
          <a:noFill/>
        </p:spPr>
        <p:txBody>
          <a:bodyPr wrap="none" lIns="0" tIns="0" rIns="0" bIns="0" rtlCol="0">
            <a:spAutoFit/>
          </a:bodyPr>
          <a:lstStyle/>
          <a:p>
            <a:pPr algn="ctr" fontAlgn="base">
              <a:spcBef>
                <a:spcPct val="50000"/>
              </a:spcBef>
              <a:spcAft>
                <a:spcPct val="0"/>
              </a:spcAft>
              <a:buClr>
                <a:srgbClr val="F0AB00"/>
              </a:buClr>
              <a:buSzPct val="80000"/>
            </a:pPr>
            <a:r>
              <a:rPr lang="en-US" sz="1000" kern="0">
                <a:ea typeface="Arial Unicode MS" pitchFamily="34" charset="-128"/>
                <a:cs typeface="Arial Unicode MS" pitchFamily="34" charset="-128"/>
              </a:rPr>
              <a:t>buyer</a:t>
            </a:r>
          </a:p>
        </p:txBody>
      </p:sp>
      <p:pic>
        <p:nvPicPr>
          <p:cNvPr id="24" name="Picture 23">
            <a:extLst>
              <a:ext uri="{FF2B5EF4-FFF2-40B4-BE49-F238E27FC236}">
                <a16:creationId xmlns:a16="http://schemas.microsoft.com/office/drawing/2014/main" id="{482D8477-59EC-48A9-82CB-61371064F95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93667" y="1629609"/>
            <a:ext cx="500306" cy="346493"/>
          </a:xfrm>
          <a:prstGeom prst="rect">
            <a:avLst/>
          </a:prstGeom>
        </p:spPr>
      </p:pic>
      <p:pic>
        <p:nvPicPr>
          <p:cNvPr id="25" name="Picture 24">
            <a:extLst>
              <a:ext uri="{FF2B5EF4-FFF2-40B4-BE49-F238E27FC236}">
                <a16:creationId xmlns:a16="http://schemas.microsoft.com/office/drawing/2014/main" id="{F3D6F034-6050-4D56-9840-62D9F85636A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67484" y="1629608"/>
            <a:ext cx="337256" cy="338186"/>
          </a:xfrm>
          <a:prstGeom prst="rect">
            <a:avLst/>
          </a:prstGeom>
        </p:spPr>
      </p:pic>
      <p:sp>
        <p:nvSpPr>
          <p:cNvPr id="26" name="TextBox 25">
            <a:extLst>
              <a:ext uri="{FF2B5EF4-FFF2-40B4-BE49-F238E27FC236}">
                <a16:creationId xmlns:a16="http://schemas.microsoft.com/office/drawing/2014/main" id="{BF310929-072D-416E-AB2E-138A6B871AD0}"/>
              </a:ext>
            </a:extLst>
          </p:cNvPr>
          <p:cNvSpPr txBox="1"/>
          <p:nvPr/>
        </p:nvSpPr>
        <p:spPr>
          <a:xfrm>
            <a:off x="6709586" y="1998876"/>
            <a:ext cx="447238" cy="153888"/>
          </a:xfrm>
          <a:prstGeom prst="rect">
            <a:avLst/>
          </a:prstGeom>
          <a:noFill/>
        </p:spPr>
        <p:txBody>
          <a:bodyPr wrap="none" lIns="0" tIns="0" rIns="0" bIns="0" rtlCol="0">
            <a:spAutoFit/>
          </a:bodyPr>
          <a:lstStyle/>
          <a:p>
            <a:pPr algn="ctr" fontAlgn="base">
              <a:spcBef>
                <a:spcPct val="50000"/>
              </a:spcBef>
              <a:spcAft>
                <a:spcPct val="0"/>
              </a:spcAft>
              <a:buClr>
                <a:srgbClr val="F0AB00"/>
              </a:buClr>
              <a:buSzPct val="80000"/>
            </a:pPr>
            <a:r>
              <a:rPr lang="en-US" sz="1000" kern="0">
                <a:ea typeface="Arial Unicode MS" pitchFamily="34" charset="-128"/>
                <a:cs typeface="Arial Unicode MS" pitchFamily="34" charset="-128"/>
              </a:rPr>
              <a:t>supplier</a:t>
            </a:r>
          </a:p>
        </p:txBody>
      </p:sp>
      <p:sp>
        <p:nvSpPr>
          <p:cNvPr id="27" name="Arrow: Pentagon 26">
            <a:extLst>
              <a:ext uri="{FF2B5EF4-FFF2-40B4-BE49-F238E27FC236}">
                <a16:creationId xmlns:a16="http://schemas.microsoft.com/office/drawing/2014/main" id="{20EB9888-3C7F-4720-9A66-219BBBAF51B2}"/>
              </a:ext>
            </a:extLst>
          </p:cNvPr>
          <p:cNvSpPr/>
          <p:nvPr/>
        </p:nvSpPr>
        <p:spPr bwMode="gray">
          <a:xfrm>
            <a:off x="3891884" y="3178204"/>
            <a:ext cx="1545225" cy="579543"/>
          </a:xfrm>
          <a:prstGeom prst="homePlate">
            <a:avLst/>
          </a:prstGeom>
          <a:solidFill>
            <a:srgbClr val="92D050"/>
          </a:solidFill>
          <a:ln w="25400" algn="ctr">
            <a:solidFill>
              <a:srgbClr val="92D050"/>
            </a:solidFill>
            <a:miter lim="800000"/>
            <a:headEnd/>
            <a:tailEnd/>
          </a:ln>
        </p:spPr>
        <p:txBody>
          <a:bodyPr lIns="90000" tIns="72000" rIns="90000" bIns="72000" rtlCol="0" anchor="ctr"/>
          <a:lstStyle/>
          <a:p>
            <a:pPr algn="ctr" defTabSz="913696">
              <a:spcBef>
                <a:spcPts val="300"/>
              </a:spcBef>
              <a:buClr>
                <a:srgbClr val="F0AB00"/>
              </a:buClr>
              <a:buSzPct val="80000"/>
            </a:pPr>
            <a:r>
              <a:rPr lang="en-US" sz="1100" b="1" kern="0">
                <a:solidFill>
                  <a:srgbClr val="000000"/>
                </a:solidFill>
                <a:latin typeface="Segoe UI Light" panose="020B0502040204020203" pitchFamily="34" charset="0"/>
                <a:ea typeface="Arial Unicode MS" pitchFamily="34" charset="-128"/>
                <a:cs typeface="Segoe UI Light" panose="020B0502040204020203" pitchFamily="34" charset="0"/>
              </a:rPr>
              <a:t>3</a:t>
            </a:r>
          </a:p>
          <a:p>
            <a:pPr algn="ctr" defTabSz="913696">
              <a:spcBef>
                <a:spcPts val="300"/>
              </a:spcBef>
              <a:buClr>
                <a:srgbClr val="F0AB00"/>
              </a:buClr>
              <a:buSzPct val="80000"/>
            </a:pPr>
            <a:r>
              <a:rPr lang="en-US" sz="1100" kern="0">
                <a:solidFill>
                  <a:srgbClr val="000000"/>
                </a:solidFill>
                <a:latin typeface="Segoe UI Light" panose="020B0502040204020203" pitchFamily="34" charset="0"/>
                <a:ea typeface="Arial Unicode MS" pitchFamily="34" charset="-128"/>
                <a:cs typeface="Segoe UI Light" panose="020B0502040204020203" pitchFamily="34" charset="0"/>
              </a:rPr>
              <a:t>Update Purchase Order</a:t>
            </a:r>
            <a:endParaRPr lang="en-US" kern="0">
              <a:solidFill>
                <a:srgbClr val="000000"/>
              </a:solidFill>
              <a:latin typeface="Segoe UI Light" panose="020B0502040204020203" pitchFamily="34" charset="0"/>
              <a:ea typeface="Arial Unicode MS" pitchFamily="34" charset="-128"/>
              <a:cs typeface="Segoe UI Light" panose="020B0502040204020203" pitchFamily="34" charset="0"/>
            </a:endParaRPr>
          </a:p>
        </p:txBody>
      </p:sp>
    </p:spTree>
    <p:extLst>
      <p:ext uri="{BB962C8B-B14F-4D97-AF65-F5344CB8AC3E}">
        <p14:creationId xmlns:p14="http://schemas.microsoft.com/office/powerpoint/2010/main" val="686296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FDFEA7-3FB3-41F7-8CCB-D9770D40D459}"/>
              </a:ext>
            </a:extLst>
          </p:cNvPr>
          <p:cNvSpPr/>
          <p:nvPr/>
        </p:nvSpPr>
        <p:spPr>
          <a:xfrm>
            <a:off x="478195" y="2967336"/>
            <a:ext cx="11772869" cy="738664"/>
          </a:xfrm>
          <a:prstGeom prst="rect">
            <a:avLst/>
          </a:prstGeom>
        </p:spPr>
        <p:txBody>
          <a:bodyPr wrap="square">
            <a:spAutoFit/>
          </a:bodyPr>
          <a:lstStyle/>
          <a:p>
            <a:r>
              <a:rPr lang="en-US" dirty="0"/>
              <a:t>Refer also to deck:</a:t>
            </a:r>
            <a:br>
              <a:rPr lang="en-US" dirty="0"/>
            </a:br>
            <a:r>
              <a:rPr lang="en-US" dirty="0"/>
              <a:t>Supply Chain Collaboration </a:t>
            </a:r>
            <a:r>
              <a:rPr lang="en-US" dirty="0">
                <a:hlinkClick r:id="rId3"/>
              </a:rPr>
              <a:t>– “Help Options”</a:t>
            </a:r>
            <a:endParaRPr lang="en-US" dirty="0"/>
          </a:p>
        </p:txBody>
      </p:sp>
      <p:sp>
        <p:nvSpPr>
          <p:cNvPr id="9" name="TextBox 8">
            <a:extLst>
              <a:ext uri="{FF2B5EF4-FFF2-40B4-BE49-F238E27FC236}">
                <a16:creationId xmlns:a16="http://schemas.microsoft.com/office/drawing/2014/main" id="{1FB61EDB-F96D-477D-9D5B-8FF74782154E}"/>
              </a:ext>
            </a:extLst>
          </p:cNvPr>
          <p:cNvSpPr txBox="1"/>
          <p:nvPr/>
        </p:nvSpPr>
        <p:spPr>
          <a:xfrm>
            <a:off x="461914" y="2168163"/>
            <a:ext cx="6947554" cy="787935"/>
          </a:xfrm>
          <a:prstGeom prst="rect">
            <a:avLst/>
          </a:prstGeom>
          <a:noFill/>
        </p:spPr>
        <p:txBody>
          <a:bodyPr wrap="square">
            <a:spAutoFit/>
          </a:bodyPr>
          <a:lstStyle/>
          <a:p>
            <a:r>
              <a:rPr lang="en-US" sz="4400" b="1" dirty="0">
                <a:solidFill>
                  <a:schemeClr val="accent1"/>
                </a:solidFill>
              </a:rPr>
              <a:t>Support</a:t>
            </a:r>
            <a:endParaRPr lang="en-US" sz="4400" b="1" dirty="0"/>
          </a:p>
        </p:txBody>
      </p:sp>
    </p:spTree>
    <p:extLst>
      <p:ext uri="{BB962C8B-B14F-4D97-AF65-F5344CB8AC3E}">
        <p14:creationId xmlns:p14="http://schemas.microsoft.com/office/powerpoint/2010/main" val="25584023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0ABC7-8DC0-4D59-AB7B-83226CC02C41}"/>
              </a:ext>
            </a:extLst>
          </p:cNvPr>
          <p:cNvSpPr>
            <a:spLocks noGrp="1"/>
          </p:cNvSpPr>
          <p:nvPr>
            <p:ph type="ctrTitle"/>
          </p:nvPr>
        </p:nvSpPr>
        <p:spPr>
          <a:xfrm>
            <a:off x="506443" y="394871"/>
            <a:ext cx="11182288" cy="677108"/>
          </a:xfrm>
        </p:spPr>
        <p:txBody>
          <a:bodyPr/>
          <a:lstStyle/>
          <a:p>
            <a:r>
              <a:rPr lang="en-US" sz="2400" dirty="0"/>
              <a:t>Types of Support Available</a:t>
            </a:r>
          </a:p>
        </p:txBody>
      </p:sp>
      <p:graphicFrame>
        <p:nvGraphicFramePr>
          <p:cNvPr id="4" name="Table 3">
            <a:extLst>
              <a:ext uri="{FF2B5EF4-FFF2-40B4-BE49-F238E27FC236}">
                <a16:creationId xmlns:a16="http://schemas.microsoft.com/office/drawing/2014/main" id="{6BE57737-22F1-4B88-AD9C-FBDB7BAF1ED7}"/>
              </a:ext>
            </a:extLst>
          </p:cNvPr>
          <p:cNvGraphicFramePr>
            <a:graphicFrameLocks noGrp="1"/>
          </p:cNvGraphicFramePr>
          <p:nvPr>
            <p:extLst>
              <p:ext uri="{D42A27DB-BD31-4B8C-83A1-F6EECF244321}">
                <p14:modId xmlns:p14="http://schemas.microsoft.com/office/powerpoint/2010/main" val="3018222010"/>
              </p:ext>
            </p:extLst>
          </p:nvPr>
        </p:nvGraphicFramePr>
        <p:xfrm>
          <a:off x="506444" y="1380744"/>
          <a:ext cx="8963430" cy="5165129"/>
        </p:xfrm>
        <a:graphic>
          <a:graphicData uri="http://schemas.openxmlformats.org/drawingml/2006/table">
            <a:tbl>
              <a:tblPr firstRow="1" bandRow="1">
                <a:tableStyleId>{6E25E649-3F16-4E02-A733-19D2CDBF48F0}</a:tableStyleId>
              </a:tblPr>
              <a:tblGrid>
                <a:gridCol w="3245687">
                  <a:extLst>
                    <a:ext uri="{9D8B030D-6E8A-4147-A177-3AD203B41FA5}">
                      <a16:colId xmlns:a16="http://schemas.microsoft.com/office/drawing/2014/main" val="413621045"/>
                    </a:ext>
                  </a:extLst>
                </a:gridCol>
                <a:gridCol w="5717743">
                  <a:extLst>
                    <a:ext uri="{9D8B030D-6E8A-4147-A177-3AD203B41FA5}">
                      <a16:colId xmlns:a16="http://schemas.microsoft.com/office/drawing/2014/main" val="4030891477"/>
                    </a:ext>
                  </a:extLst>
                </a:gridCol>
              </a:tblGrid>
              <a:tr h="565997">
                <a:tc>
                  <a:txBody>
                    <a:bodyPr/>
                    <a:lstStyle/>
                    <a:p>
                      <a:r>
                        <a:rPr lang="en-US" sz="1200" dirty="0"/>
                        <a:t>Type of Support</a:t>
                      </a:r>
                    </a:p>
                  </a:txBody>
                  <a:tcPr/>
                </a:tc>
                <a:tc>
                  <a:txBody>
                    <a:bodyPr/>
                    <a:lstStyle/>
                    <a:p>
                      <a:r>
                        <a:rPr lang="en-US" sz="1200" dirty="0"/>
                        <a:t>Description</a:t>
                      </a:r>
                    </a:p>
                  </a:txBody>
                  <a:tcPr/>
                </a:tc>
                <a:extLst>
                  <a:ext uri="{0D108BD9-81ED-4DB2-BD59-A6C34878D82A}">
                    <a16:rowId xmlns:a16="http://schemas.microsoft.com/office/drawing/2014/main" val="4189555933"/>
                  </a:ext>
                </a:extLst>
              </a:tr>
              <a:tr h="1810212">
                <a:tc>
                  <a:txBody>
                    <a:bodyPr/>
                    <a:lstStyle/>
                    <a:p>
                      <a:r>
                        <a:rPr lang="en-US" sz="1200" b="1" dirty="0"/>
                        <a:t>Supplier Information Portal</a:t>
                      </a:r>
                    </a:p>
                    <a:p>
                      <a:r>
                        <a:rPr lang="en-US" sz="1200" dirty="0"/>
                        <a:t>(</a:t>
                      </a:r>
                      <a:r>
                        <a:rPr lang="en-AU" sz="1200" dirty="0">
                          <a:effectLst/>
                        </a:rPr>
                        <a:t>Location of ABB specific Training Guides and Videos)</a:t>
                      </a:r>
                      <a:endParaRPr lang="en-US" sz="1200" dirty="0"/>
                    </a:p>
                  </a:txBody>
                  <a:tcPr/>
                </a:tc>
                <a:tc>
                  <a:txBody>
                    <a:bodyPr/>
                    <a:lstStyle/>
                    <a:p>
                      <a:pPr marL="0" lvl="0" indent="0">
                        <a:spcAft>
                          <a:spcPts val="0"/>
                        </a:spcAft>
                        <a:buFont typeface="+mj-lt"/>
                        <a:buNone/>
                        <a:tabLst>
                          <a:tab pos="457200" algn="l"/>
                        </a:tabLst>
                      </a:pPr>
                      <a:r>
                        <a:rPr lang="en-AU" sz="1200" dirty="0"/>
                        <a:t>On the Home screen:</a:t>
                      </a:r>
                    </a:p>
                    <a:p>
                      <a:pPr marL="342900" lvl="0" indent="-342900">
                        <a:spcAft>
                          <a:spcPts val="0"/>
                        </a:spcAft>
                        <a:buFont typeface="+mj-lt"/>
                        <a:buAutoNum type="arabicPeriod"/>
                        <a:tabLst>
                          <a:tab pos="457200" algn="l"/>
                        </a:tabLst>
                      </a:pPr>
                      <a:r>
                        <a:rPr lang="en-AU" sz="1200" dirty="0"/>
                        <a:t>Click on Your Initials </a:t>
                      </a:r>
                    </a:p>
                    <a:p>
                      <a:pPr marL="342900" lvl="0" indent="-342900">
                        <a:spcAft>
                          <a:spcPts val="0"/>
                        </a:spcAft>
                        <a:buFont typeface="+mj-lt"/>
                        <a:buAutoNum type="arabicPeriod"/>
                        <a:tabLst>
                          <a:tab pos="457200" algn="l"/>
                        </a:tabLst>
                      </a:pPr>
                      <a:r>
                        <a:rPr lang="en-AU" sz="1200" dirty="0"/>
                        <a:t>Click on Settings</a:t>
                      </a:r>
                    </a:p>
                    <a:p>
                      <a:pPr marL="342900" lvl="0" indent="-342900">
                        <a:spcAft>
                          <a:spcPts val="0"/>
                        </a:spcAft>
                        <a:buFont typeface="+mj-lt"/>
                        <a:buAutoNum type="arabicPeriod"/>
                        <a:tabLst>
                          <a:tab pos="457200" algn="l"/>
                        </a:tabLst>
                      </a:pPr>
                      <a:r>
                        <a:rPr lang="en-AU" sz="1200" dirty="0"/>
                        <a:t>Click on Customer Relationships</a:t>
                      </a:r>
                    </a:p>
                    <a:p>
                      <a:pPr marL="342900" lvl="0" indent="-342900">
                        <a:spcAft>
                          <a:spcPts val="0"/>
                        </a:spcAft>
                        <a:buFont typeface="+mj-lt"/>
                        <a:buAutoNum type="arabicPeriod"/>
                        <a:tabLst>
                          <a:tab pos="457200" algn="l"/>
                        </a:tabLst>
                      </a:pPr>
                      <a:r>
                        <a:rPr lang="en-AU" sz="1200" dirty="0"/>
                        <a:t>Click on Supplier Information Portal link         on ABB row</a:t>
                      </a:r>
                    </a:p>
                    <a:p>
                      <a:pPr marL="342900" lvl="0" indent="-342900">
                        <a:spcAft>
                          <a:spcPts val="0"/>
                        </a:spcAft>
                        <a:buFont typeface="+mj-lt"/>
                        <a:buAutoNum type="arabicPeriod"/>
                        <a:tabLst>
                          <a:tab pos="457200" algn="l"/>
                        </a:tabLst>
                      </a:pPr>
                      <a:endParaRPr lang="en-AU" sz="1200" dirty="0"/>
                    </a:p>
                    <a:p>
                      <a:pPr marL="342900" lvl="0" indent="-342900">
                        <a:spcAft>
                          <a:spcPts val="0"/>
                        </a:spcAft>
                        <a:buFont typeface="+mj-lt"/>
                        <a:buAutoNum type="arabicPeriod"/>
                        <a:tabLst>
                          <a:tab pos="457200" algn="l"/>
                        </a:tabLst>
                      </a:pPr>
                      <a:endParaRPr lang="en-AU" sz="1200" dirty="0"/>
                    </a:p>
                    <a:p>
                      <a:pPr marL="342900" lvl="0" indent="-342900">
                        <a:spcAft>
                          <a:spcPts val="0"/>
                        </a:spcAft>
                        <a:buFont typeface="+mj-lt"/>
                        <a:buAutoNum type="arabicPeriod"/>
                        <a:tabLst>
                          <a:tab pos="457200" algn="l"/>
                        </a:tabLst>
                      </a:pPr>
                      <a:endParaRPr lang="en-US" dirty="0"/>
                    </a:p>
                  </a:txBody>
                  <a:tcPr/>
                </a:tc>
                <a:extLst>
                  <a:ext uri="{0D108BD9-81ED-4DB2-BD59-A6C34878D82A}">
                    <a16:rowId xmlns:a16="http://schemas.microsoft.com/office/drawing/2014/main" val="1481651782"/>
                  </a:ext>
                </a:extLst>
              </a:tr>
              <a:tr h="2706176">
                <a:tc>
                  <a:txBody>
                    <a:bodyPr/>
                    <a:lstStyle/>
                    <a:p>
                      <a:pPr>
                        <a:spcAft>
                          <a:spcPts val="0"/>
                        </a:spcAft>
                      </a:pPr>
                      <a:r>
                        <a:rPr lang="en-AU" sz="1200" b="1" dirty="0">
                          <a:effectLst/>
                        </a:rPr>
                        <a:t>Help Centre</a:t>
                      </a:r>
                    </a:p>
                    <a:p>
                      <a:endParaRPr lang="en-US" dirty="0"/>
                    </a:p>
                  </a:txBody>
                  <a:tcPr/>
                </a:tc>
                <a:tc>
                  <a:txBody>
                    <a:bodyPr/>
                    <a:lstStyle/>
                    <a:p>
                      <a:endParaRPr lang="en-US" sz="1200" dirty="0"/>
                    </a:p>
                    <a:p>
                      <a:pPr marL="228600" indent="-228600">
                        <a:buFont typeface="+mj-lt"/>
                        <a:buAutoNum type="arabicPeriod"/>
                      </a:pPr>
                      <a:r>
                        <a:rPr lang="en-US" sz="1200" dirty="0"/>
                        <a:t>Enter Help Center by selecting question mark from your supplier account</a:t>
                      </a:r>
                      <a:br>
                        <a:rPr lang="en-US" sz="1200" dirty="0"/>
                      </a:br>
                      <a:endParaRPr lang="en-US" sz="1200" dirty="0"/>
                    </a:p>
                    <a:p>
                      <a:pPr marL="228600" indent="-228600">
                        <a:buFont typeface="+mj-lt"/>
                        <a:buAutoNum type="arabicPeriod"/>
                      </a:pPr>
                      <a:r>
                        <a:rPr lang="en-US" sz="1200" dirty="0"/>
                        <a:t>Learning Center</a:t>
                      </a:r>
                    </a:p>
                    <a:p>
                      <a:pPr marL="772716" lvl="1" indent="-228600">
                        <a:buFont typeface="Arial" panose="020B0604020202020204" pitchFamily="34" charset="0"/>
                        <a:buChar char="•"/>
                      </a:pPr>
                      <a:r>
                        <a:rPr lang="en-US" sz="1200" b="1" dirty="0"/>
                        <a:t>Documentation</a:t>
                      </a:r>
                      <a:r>
                        <a:rPr lang="en-US" sz="1200" dirty="0"/>
                        <a:t> and User Community</a:t>
                      </a:r>
                      <a:br>
                        <a:rPr lang="en-US" sz="1200" dirty="0"/>
                      </a:br>
                      <a:endParaRPr lang="en-US" sz="1200" dirty="0"/>
                    </a:p>
                    <a:p>
                      <a:pPr marL="228600" indent="-228600">
                        <a:buFont typeface="+mj-lt"/>
                        <a:buAutoNum type="arabicPeriod"/>
                      </a:pPr>
                      <a:r>
                        <a:rPr lang="en-US" sz="1200" b="1" dirty="0"/>
                        <a:t>Support</a:t>
                      </a:r>
                      <a:r>
                        <a:rPr lang="en-US" sz="1200" dirty="0"/>
                        <a:t> Center</a:t>
                      </a:r>
                    </a:p>
                    <a:p>
                      <a:pPr marL="772716" lvl="1" indent="-228600">
                        <a:buFont typeface="Arial" panose="020B0604020202020204" pitchFamily="34" charset="0"/>
                        <a:buChar char="•"/>
                      </a:pPr>
                      <a:r>
                        <a:rPr lang="en-US" sz="1200" dirty="0"/>
                        <a:t>Get help by email (Choose from the drop down list of problem type – </a:t>
                      </a:r>
                      <a:r>
                        <a:rPr lang="en-US" sz="1200" b="1" dirty="0"/>
                        <a:t>Supply Chain Collaboration</a:t>
                      </a:r>
                      <a:r>
                        <a:rPr lang="en-US" sz="1200" dirty="0"/>
                        <a:t>) – </a:t>
                      </a:r>
                      <a:r>
                        <a:rPr lang="en-US" sz="1200" b="1" dirty="0"/>
                        <a:t>create Service Request (SR)</a:t>
                      </a:r>
                    </a:p>
                    <a:p>
                      <a:pPr marL="772716" lvl="1" indent="-228600">
                        <a:buFont typeface="Arial" panose="020B0604020202020204" pitchFamily="34" charset="0"/>
                        <a:buChar char="•"/>
                      </a:pPr>
                      <a:r>
                        <a:rPr lang="en-US" sz="1200" dirty="0"/>
                        <a:t>Get help by live chat</a:t>
                      </a:r>
                    </a:p>
                    <a:p>
                      <a:pPr marL="772716" lvl="1" indent="-228600">
                        <a:buFont typeface="Arial" panose="020B0604020202020204" pitchFamily="34" charset="0"/>
                        <a:buChar char="•"/>
                      </a:pPr>
                      <a:r>
                        <a:rPr lang="en-US" sz="1200" dirty="0"/>
                        <a:t>Request a phone call</a:t>
                      </a:r>
                    </a:p>
                    <a:p>
                      <a:pPr marL="772716" lvl="1" indent="-228600">
                        <a:buFont typeface="Arial" panose="020B0604020202020204" pitchFamily="34" charset="0"/>
                        <a:buChar char="•"/>
                      </a:pPr>
                      <a:r>
                        <a:rPr lang="en-US" sz="1200" dirty="0"/>
                        <a:t>Attend a live webinar</a:t>
                      </a:r>
                    </a:p>
                    <a:p>
                      <a:pPr marL="772716" lvl="1" indent="-228600">
                        <a:buFont typeface="Arial" panose="020B0604020202020204" pitchFamily="34" charset="0"/>
                        <a:buChar char="•"/>
                      </a:pPr>
                      <a:r>
                        <a:rPr lang="en-US" sz="1200" dirty="0"/>
                        <a:t>Etc.</a:t>
                      </a:r>
                    </a:p>
                    <a:p>
                      <a:pPr marL="772716" lvl="1" indent="-228600">
                        <a:buFont typeface="Arial" panose="020B0604020202020204" pitchFamily="34" charset="0"/>
                        <a:buChar char="•"/>
                      </a:pPr>
                      <a:endParaRPr lang="en-US" dirty="0"/>
                    </a:p>
                  </a:txBody>
                  <a:tcPr/>
                </a:tc>
                <a:extLst>
                  <a:ext uri="{0D108BD9-81ED-4DB2-BD59-A6C34878D82A}">
                    <a16:rowId xmlns:a16="http://schemas.microsoft.com/office/drawing/2014/main" val="1457130873"/>
                  </a:ext>
                </a:extLst>
              </a:tr>
            </a:tbl>
          </a:graphicData>
        </a:graphic>
      </p:graphicFrame>
      <p:pic>
        <p:nvPicPr>
          <p:cNvPr id="5" name="Picture 4">
            <a:extLst>
              <a:ext uri="{FF2B5EF4-FFF2-40B4-BE49-F238E27FC236}">
                <a16:creationId xmlns:a16="http://schemas.microsoft.com/office/drawing/2014/main" id="{2E517B79-F553-460F-9812-7EAA61AF6CE3}"/>
              </a:ext>
            </a:extLst>
          </p:cNvPr>
          <p:cNvPicPr>
            <a:picLocks noChangeAspect="1"/>
          </p:cNvPicPr>
          <p:nvPr/>
        </p:nvPicPr>
        <p:blipFill>
          <a:blip r:embed="rId3"/>
          <a:stretch>
            <a:fillRect/>
          </a:stretch>
        </p:blipFill>
        <p:spPr>
          <a:xfrm>
            <a:off x="9406290" y="4046753"/>
            <a:ext cx="330980" cy="330980"/>
          </a:xfrm>
          <a:prstGeom prst="rect">
            <a:avLst/>
          </a:prstGeom>
        </p:spPr>
      </p:pic>
      <p:sp>
        <p:nvSpPr>
          <p:cNvPr id="9" name="Oval 8">
            <a:extLst>
              <a:ext uri="{FF2B5EF4-FFF2-40B4-BE49-F238E27FC236}">
                <a16:creationId xmlns:a16="http://schemas.microsoft.com/office/drawing/2014/main" id="{88AF942B-57FB-4B6A-96F8-5632E4C1D6E9}"/>
              </a:ext>
            </a:extLst>
          </p:cNvPr>
          <p:cNvSpPr/>
          <p:nvPr/>
        </p:nvSpPr>
        <p:spPr bwMode="gray">
          <a:xfrm>
            <a:off x="8004936" y="3244241"/>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4</a:t>
            </a:r>
          </a:p>
        </p:txBody>
      </p:sp>
      <p:pic>
        <p:nvPicPr>
          <p:cNvPr id="12" name="Picture 11">
            <a:extLst>
              <a:ext uri="{FF2B5EF4-FFF2-40B4-BE49-F238E27FC236}">
                <a16:creationId xmlns:a16="http://schemas.microsoft.com/office/drawing/2014/main" id="{F917CC1E-5FD2-400A-A9B5-807E34153CF9}"/>
              </a:ext>
            </a:extLst>
          </p:cNvPr>
          <p:cNvPicPr>
            <a:picLocks noChangeAspect="1"/>
          </p:cNvPicPr>
          <p:nvPr/>
        </p:nvPicPr>
        <p:blipFill>
          <a:blip r:embed="rId4"/>
          <a:stretch>
            <a:fillRect/>
          </a:stretch>
        </p:blipFill>
        <p:spPr>
          <a:xfrm>
            <a:off x="993260" y="4428192"/>
            <a:ext cx="1778636" cy="1414824"/>
          </a:xfrm>
          <a:prstGeom prst="rect">
            <a:avLst/>
          </a:prstGeom>
        </p:spPr>
      </p:pic>
      <p:sp>
        <p:nvSpPr>
          <p:cNvPr id="13" name="Oval 12">
            <a:extLst>
              <a:ext uri="{FF2B5EF4-FFF2-40B4-BE49-F238E27FC236}">
                <a16:creationId xmlns:a16="http://schemas.microsoft.com/office/drawing/2014/main" id="{AD223D96-A7D9-4772-B059-9ACF4CC8B5EA}"/>
              </a:ext>
            </a:extLst>
          </p:cNvPr>
          <p:cNvSpPr/>
          <p:nvPr/>
        </p:nvSpPr>
        <p:spPr bwMode="gray">
          <a:xfrm>
            <a:off x="9249606" y="4245738"/>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1</a:t>
            </a:r>
          </a:p>
        </p:txBody>
      </p:sp>
      <p:sp>
        <p:nvSpPr>
          <p:cNvPr id="14" name="Oval 13">
            <a:extLst>
              <a:ext uri="{FF2B5EF4-FFF2-40B4-BE49-F238E27FC236}">
                <a16:creationId xmlns:a16="http://schemas.microsoft.com/office/drawing/2014/main" id="{97498B7A-6313-4013-9287-FA9EED1909AD}"/>
              </a:ext>
            </a:extLst>
          </p:cNvPr>
          <p:cNvSpPr/>
          <p:nvPr/>
        </p:nvSpPr>
        <p:spPr bwMode="gray">
          <a:xfrm>
            <a:off x="993260" y="5195066"/>
            <a:ext cx="235950" cy="253467"/>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2</a:t>
            </a:r>
          </a:p>
        </p:txBody>
      </p:sp>
      <p:sp>
        <p:nvSpPr>
          <p:cNvPr id="15" name="Oval 14">
            <a:extLst>
              <a:ext uri="{FF2B5EF4-FFF2-40B4-BE49-F238E27FC236}">
                <a16:creationId xmlns:a16="http://schemas.microsoft.com/office/drawing/2014/main" id="{86701CE4-3078-4EBC-8719-BD5A9A8AD8C6}"/>
              </a:ext>
            </a:extLst>
          </p:cNvPr>
          <p:cNvSpPr/>
          <p:nvPr/>
        </p:nvSpPr>
        <p:spPr bwMode="gray">
          <a:xfrm>
            <a:off x="993260" y="5477185"/>
            <a:ext cx="235950" cy="253467"/>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3</a:t>
            </a:r>
          </a:p>
        </p:txBody>
      </p:sp>
      <p:sp>
        <p:nvSpPr>
          <p:cNvPr id="16" name="Rectangle 15">
            <a:extLst>
              <a:ext uri="{FF2B5EF4-FFF2-40B4-BE49-F238E27FC236}">
                <a16:creationId xmlns:a16="http://schemas.microsoft.com/office/drawing/2014/main" id="{A8A50709-B2AC-49E7-97ED-72FEBAF44499}"/>
              </a:ext>
            </a:extLst>
          </p:cNvPr>
          <p:cNvSpPr/>
          <p:nvPr/>
        </p:nvSpPr>
        <p:spPr bwMode="gray">
          <a:xfrm>
            <a:off x="3978783" y="3244241"/>
            <a:ext cx="1874964" cy="110302"/>
          </a:xfrm>
          <a:prstGeom prst="rect">
            <a:avLst/>
          </a:prstGeom>
          <a:noFill/>
          <a:ln w="25400" algn="ctr">
            <a:solidFill>
              <a:schemeClr val="accent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en-US" sz="1800" kern="0" dirty="0" err="1">
              <a:ea typeface="Arial Unicode MS" pitchFamily="34" charset="-128"/>
              <a:cs typeface="Arial Unicode MS" pitchFamily="34" charset="-128"/>
            </a:endParaRPr>
          </a:p>
        </p:txBody>
      </p:sp>
      <p:sp>
        <p:nvSpPr>
          <p:cNvPr id="17" name="Rectangle 16">
            <a:extLst>
              <a:ext uri="{FF2B5EF4-FFF2-40B4-BE49-F238E27FC236}">
                <a16:creationId xmlns:a16="http://schemas.microsoft.com/office/drawing/2014/main" id="{309980E6-8A3F-4DAA-BA99-7692E7ABFEF2}"/>
              </a:ext>
            </a:extLst>
          </p:cNvPr>
          <p:cNvSpPr/>
          <p:nvPr/>
        </p:nvSpPr>
        <p:spPr bwMode="gray">
          <a:xfrm>
            <a:off x="5245889" y="3379902"/>
            <a:ext cx="607858" cy="110302"/>
          </a:xfrm>
          <a:prstGeom prst="rect">
            <a:avLst/>
          </a:prstGeom>
          <a:solidFill>
            <a:schemeClr val="bg1"/>
          </a:solidFill>
          <a:ln w="25400" algn="ctr">
            <a:solidFill>
              <a:schemeClr val="bg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fi-FI" sz="1800" kern="0" dirty="0" err="1">
              <a:ea typeface="Arial Unicode MS" pitchFamily="34" charset="-128"/>
              <a:cs typeface="Arial Unicode MS" pitchFamily="34" charset="-128"/>
            </a:endParaRPr>
          </a:p>
        </p:txBody>
      </p:sp>
      <p:pic>
        <p:nvPicPr>
          <p:cNvPr id="19" name="Picture 18">
            <a:extLst>
              <a:ext uri="{FF2B5EF4-FFF2-40B4-BE49-F238E27FC236}">
                <a16:creationId xmlns:a16="http://schemas.microsoft.com/office/drawing/2014/main" id="{6B7C0A93-D4CB-4C83-8C50-DCD489D8F906}"/>
              </a:ext>
            </a:extLst>
          </p:cNvPr>
          <p:cNvPicPr>
            <a:picLocks noChangeAspect="1"/>
          </p:cNvPicPr>
          <p:nvPr/>
        </p:nvPicPr>
        <p:blipFill>
          <a:blip r:embed="rId5"/>
          <a:stretch>
            <a:fillRect/>
          </a:stretch>
        </p:blipFill>
        <p:spPr>
          <a:xfrm>
            <a:off x="8894569" y="278160"/>
            <a:ext cx="2889013" cy="3384127"/>
          </a:xfrm>
          <a:prstGeom prst="rect">
            <a:avLst/>
          </a:prstGeom>
        </p:spPr>
      </p:pic>
      <p:sp>
        <p:nvSpPr>
          <p:cNvPr id="20" name="Rectangle 19">
            <a:extLst>
              <a:ext uri="{FF2B5EF4-FFF2-40B4-BE49-F238E27FC236}">
                <a16:creationId xmlns:a16="http://schemas.microsoft.com/office/drawing/2014/main" id="{DB77E949-2734-4360-A15D-8EECD324B1F9}"/>
              </a:ext>
            </a:extLst>
          </p:cNvPr>
          <p:cNvSpPr/>
          <p:nvPr/>
        </p:nvSpPr>
        <p:spPr bwMode="gray">
          <a:xfrm>
            <a:off x="10472435" y="665743"/>
            <a:ext cx="1088832" cy="445775"/>
          </a:xfrm>
          <a:prstGeom prst="rect">
            <a:avLst/>
          </a:prstGeom>
          <a:solidFill>
            <a:schemeClr val="bg1"/>
          </a:solidFill>
          <a:ln w="25400" algn="ctr">
            <a:solidFill>
              <a:schemeClr val="bg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fi-FI" sz="1800" kern="0" dirty="0" err="1">
              <a:ea typeface="Arial Unicode MS" pitchFamily="34" charset="-128"/>
              <a:cs typeface="Arial Unicode MS" pitchFamily="34" charset="-128"/>
            </a:endParaRPr>
          </a:p>
        </p:txBody>
      </p:sp>
      <p:sp>
        <p:nvSpPr>
          <p:cNvPr id="21" name="Oval 20">
            <a:extLst>
              <a:ext uri="{FF2B5EF4-FFF2-40B4-BE49-F238E27FC236}">
                <a16:creationId xmlns:a16="http://schemas.microsoft.com/office/drawing/2014/main" id="{A9545AD5-7298-4EDE-95A2-D232C1AB8EFD}"/>
              </a:ext>
            </a:extLst>
          </p:cNvPr>
          <p:cNvSpPr/>
          <p:nvPr/>
        </p:nvSpPr>
        <p:spPr bwMode="gray">
          <a:xfrm>
            <a:off x="10018484" y="2250550"/>
            <a:ext cx="281595" cy="270872"/>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3</a:t>
            </a:r>
          </a:p>
        </p:txBody>
      </p:sp>
      <p:sp>
        <p:nvSpPr>
          <p:cNvPr id="22" name="Oval 21">
            <a:extLst>
              <a:ext uri="{FF2B5EF4-FFF2-40B4-BE49-F238E27FC236}">
                <a16:creationId xmlns:a16="http://schemas.microsoft.com/office/drawing/2014/main" id="{794852D8-7941-4FC5-9582-8E87217D437D}"/>
              </a:ext>
            </a:extLst>
          </p:cNvPr>
          <p:cNvSpPr/>
          <p:nvPr/>
        </p:nvSpPr>
        <p:spPr bwMode="gray">
          <a:xfrm>
            <a:off x="10876053" y="3152413"/>
            <a:ext cx="281595" cy="270872"/>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2</a:t>
            </a:r>
          </a:p>
        </p:txBody>
      </p:sp>
      <p:sp>
        <p:nvSpPr>
          <p:cNvPr id="23" name="Oval 22">
            <a:extLst>
              <a:ext uri="{FF2B5EF4-FFF2-40B4-BE49-F238E27FC236}">
                <a16:creationId xmlns:a16="http://schemas.microsoft.com/office/drawing/2014/main" id="{7E89A011-1EE4-4356-BE3F-1E100CB17245}"/>
              </a:ext>
            </a:extLst>
          </p:cNvPr>
          <p:cNvSpPr/>
          <p:nvPr/>
        </p:nvSpPr>
        <p:spPr bwMode="gray">
          <a:xfrm>
            <a:off x="11783582" y="315867"/>
            <a:ext cx="281595" cy="270872"/>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1</a:t>
            </a:r>
          </a:p>
        </p:txBody>
      </p:sp>
      <p:pic>
        <p:nvPicPr>
          <p:cNvPr id="24" name="Picture 23">
            <a:extLst>
              <a:ext uri="{FF2B5EF4-FFF2-40B4-BE49-F238E27FC236}">
                <a16:creationId xmlns:a16="http://schemas.microsoft.com/office/drawing/2014/main" id="{55E2EE02-9A78-4B67-AE1F-1F9E6878C925}"/>
              </a:ext>
            </a:extLst>
          </p:cNvPr>
          <p:cNvPicPr>
            <a:picLocks noChangeAspect="1"/>
          </p:cNvPicPr>
          <p:nvPr/>
        </p:nvPicPr>
        <p:blipFill>
          <a:blip r:embed="rId6"/>
          <a:stretch>
            <a:fillRect/>
          </a:stretch>
        </p:blipFill>
        <p:spPr>
          <a:xfrm>
            <a:off x="922893" y="2966250"/>
            <a:ext cx="7351417" cy="782790"/>
          </a:xfrm>
          <a:prstGeom prst="rect">
            <a:avLst/>
          </a:prstGeom>
        </p:spPr>
      </p:pic>
      <p:sp>
        <p:nvSpPr>
          <p:cNvPr id="25" name="Oval 24">
            <a:extLst>
              <a:ext uri="{FF2B5EF4-FFF2-40B4-BE49-F238E27FC236}">
                <a16:creationId xmlns:a16="http://schemas.microsoft.com/office/drawing/2014/main" id="{3A87F548-9E98-498A-A3E0-2086FA32C07F}"/>
              </a:ext>
            </a:extLst>
          </p:cNvPr>
          <p:cNvSpPr/>
          <p:nvPr/>
        </p:nvSpPr>
        <p:spPr bwMode="gray">
          <a:xfrm>
            <a:off x="5737224" y="3423285"/>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4</a:t>
            </a:r>
          </a:p>
        </p:txBody>
      </p:sp>
      <p:sp>
        <p:nvSpPr>
          <p:cNvPr id="26" name="Rectangle 25">
            <a:extLst>
              <a:ext uri="{FF2B5EF4-FFF2-40B4-BE49-F238E27FC236}">
                <a16:creationId xmlns:a16="http://schemas.microsoft.com/office/drawing/2014/main" id="{74925980-20DC-4F46-983C-F7B803C3CB50}"/>
              </a:ext>
            </a:extLst>
          </p:cNvPr>
          <p:cNvSpPr/>
          <p:nvPr/>
        </p:nvSpPr>
        <p:spPr bwMode="gray">
          <a:xfrm>
            <a:off x="1276968" y="3381016"/>
            <a:ext cx="2124600" cy="233912"/>
          </a:xfrm>
          <a:prstGeom prst="rect">
            <a:avLst/>
          </a:prstGeom>
          <a:noFill/>
          <a:ln w="25400" algn="ctr">
            <a:solidFill>
              <a:schemeClr val="accent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en-US" sz="1800" kern="0" dirty="0" err="1">
              <a:ea typeface="Arial Unicode MS" pitchFamily="34" charset="-128"/>
              <a:cs typeface="Arial Unicode MS" pitchFamily="34" charset="-128"/>
            </a:endParaRPr>
          </a:p>
        </p:txBody>
      </p:sp>
      <p:pic>
        <p:nvPicPr>
          <p:cNvPr id="27" name="Picture 26">
            <a:extLst>
              <a:ext uri="{FF2B5EF4-FFF2-40B4-BE49-F238E27FC236}">
                <a16:creationId xmlns:a16="http://schemas.microsoft.com/office/drawing/2014/main" id="{B15609B6-C5C4-4E45-9133-8C4718939654}"/>
              </a:ext>
            </a:extLst>
          </p:cNvPr>
          <p:cNvPicPr>
            <a:picLocks noChangeAspect="1"/>
          </p:cNvPicPr>
          <p:nvPr/>
        </p:nvPicPr>
        <p:blipFill>
          <a:blip r:embed="rId7"/>
          <a:stretch>
            <a:fillRect/>
          </a:stretch>
        </p:blipFill>
        <p:spPr>
          <a:xfrm>
            <a:off x="6915310" y="2594108"/>
            <a:ext cx="306470" cy="372142"/>
          </a:xfrm>
          <a:prstGeom prst="rect">
            <a:avLst/>
          </a:prstGeom>
        </p:spPr>
      </p:pic>
      <p:sp>
        <p:nvSpPr>
          <p:cNvPr id="28" name="Rectangle 27">
            <a:extLst>
              <a:ext uri="{FF2B5EF4-FFF2-40B4-BE49-F238E27FC236}">
                <a16:creationId xmlns:a16="http://schemas.microsoft.com/office/drawing/2014/main" id="{93C17AAE-034B-46DF-A9D1-FA59EC08FC0E}"/>
              </a:ext>
            </a:extLst>
          </p:cNvPr>
          <p:cNvSpPr/>
          <p:nvPr/>
        </p:nvSpPr>
        <p:spPr bwMode="gray">
          <a:xfrm>
            <a:off x="10471920" y="2143297"/>
            <a:ext cx="1088832" cy="677108"/>
          </a:xfrm>
          <a:prstGeom prst="rect">
            <a:avLst/>
          </a:prstGeom>
          <a:solidFill>
            <a:schemeClr val="bg1"/>
          </a:solidFill>
          <a:ln w="25400" algn="ctr">
            <a:solidFill>
              <a:schemeClr val="bg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fi-FI" sz="1800" kern="0" dirty="0" err="1">
              <a:ea typeface="Arial Unicode MS" pitchFamily="34" charset="-128"/>
              <a:cs typeface="Arial Unicode MS" pitchFamily="34" charset="-128"/>
            </a:endParaRPr>
          </a:p>
        </p:txBody>
      </p:sp>
      <p:sp>
        <p:nvSpPr>
          <p:cNvPr id="3" name="TextBox 2">
            <a:extLst>
              <a:ext uri="{FF2B5EF4-FFF2-40B4-BE49-F238E27FC236}">
                <a16:creationId xmlns:a16="http://schemas.microsoft.com/office/drawing/2014/main" id="{73635D1C-D665-1D95-0902-43F3B436BCBD}"/>
              </a:ext>
            </a:extLst>
          </p:cNvPr>
          <p:cNvSpPr txBox="1"/>
          <p:nvPr/>
        </p:nvSpPr>
        <p:spPr>
          <a:xfrm>
            <a:off x="4666793" y="2708904"/>
            <a:ext cx="623400" cy="1477328"/>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9600" kern="0" dirty="0">
                <a:solidFill>
                  <a:srgbClr val="FF0000"/>
                </a:solidFill>
                <a:ea typeface="Arial Unicode MS" pitchFamily="34" charset="-128"/>
                <a:cs typeface="Arial Unicode MS" pitchFamily="34" charset="-128"/>
              </a:rPr>
              <a:t>?</a:t>
            </a:r>
            <a:endParaRPr lang="en-US" sz="1800" kern="0" dirty="0">
              <a:solidFill>
                <a:srgbClr val="FF0000"/>
              </a:solidFill>
              <a:ea typeface="Arial Unicode MS" pitchFamily="34" charset="-128"/>
              <a:cs typeface="Arial Unicode MS" pitchFamily="34" charset="-128"/>
            </a:endParaRPr>
          </a:p>
        </p:txBody>
      </p:sp>
    </p:spTree>
    <p:extLst>
      <p:ext uri="{BB962C8B-B14F-4D97-AF65-F5344CB8AC3E}">
        <p14:creationId xmlns:p14="http://schemas.microsoft.com/office/powerpoint/2010/main" val="2220659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vider">
            <a:extLst>
              <a:ext uri="{FF2B5EF4-FFF2-40B4-BE49-F238E27FC236}">
                <a16:creationId xmlns:a16="http://schemas.microsoft.com/office/drawing/2014/main" id="{60C125B6-5675-49B3-88C3-B7E5788FC2B4}"/>
              </a:ext>
            </a:extLst>
          </p:cNvPr>
          <p:cNvSpPr txBox="1">
            <a:spLocks/>
          </p:cNvSpPr>
          <p:nvPr/>
        </p:nvSpPr>
        <p:spPr bwMode="black">
          <a:xfrm>
            <a:off x="711497" y="715827"/>
            <a:ext cx="11110584" cy="1169551"/>
          </a:xfrm>
          <a:prstGeom prst="rect">
            <a:avLst/>
          </a:prstGeom>
        </p:spPr>
        <p:txBody>
          <a:bodyPr vert="horz" wrap="square" lIns="0" tIns="0" rIns="0" bIns="0" rtlCol="0" anchor="t" anchorCtr="0">
            <a:spAutoFit/>
          </a:bodyPr>
          <a:lstStyle>
            <a:lvl1pPr algn="l" defTabSz="1088558" rtl="0" eaLnBrk="1" latinLnBrk="0" hangingPunct="1">
              <a:spcBef>
                <a:spcPct val="0"/>
              </a:spcBef>
              <a:buNone/>
              <a:defRPr sz="2400" b="1" kern="1200" baseline="0">
                <a:solidFill>
                  <a:schemeClr val="tx1"/>
                </a:solidFill>
                <a:latin typeface="+mj-lt"/>
                <a:ea typeface="+mj-ea"/>
                <a:cs typeface="+mj-cs"/>
              </a:defRPr>
            </a:lvl1pPr>
          </a:lstStyle>
          <a:p>
            <a:r>
              <a:rPr lang="en-US" sz="4000" dirty="0">
                <a:solidFill>
                  <a:schemeClr val="accent1"/>
                </a:solidFill>
              </a:rPr>
              <a:t>Appendix</a:t>
            </a:r>
            <a:br>
              <a:rPr lang="en-US" sz="4000" dirty="0">
                <a:solidFill>
                  <a:schemeClr val="accent1"/>
                </a:solidFill>
              </a:rPr>
            </a:br>
            <a:r>
              <a:rPr lang="en-US" sz="3600" dirty="0"/>
              <a:t>In this section you will learn about…</a:t>
            </a:r>
          </a:p>
        </p:txBody>
      </p:sp>
      <p:sp>
        <p:nvSpPr>
          <p:cNvPr id="6" name="TextBox 5">
            <a:extLst>
              <a:ext uri="{FF2B5EF4-FFF2-40B4-BE49-F238E27FC236}">
                <a16:creationId xmlns:a16="http://schemas.microsoft.com/office/drawing/2014/main" id="{AD38F46A-5999-4BE8-8AC4-50FC1CC64615}"/>
              </a:ext>
            </a:extLst>
          </p:cNvPr>
          <p:cNvSpPr txBox="1"/>
          <p:nvPr/>
        </p:nvSpPr>
        <p:spPr>
          <a:xfrm>
            <a:off x="711497" y="2094348"/>
            <a:ext cx="3353482" cy="3801041"/>
          </a:xfrm>
          <a:prstGeom prst="rect">
            <a:avLst/>
          </a:prstGeom>
          <a:noFill/>
        </p:spPr>
        <p:txBody>
          <a:bodyPr wrap="none" lIns="0" tIns="0" rIns="0" bIns="0" rtlCol="0">
            <a:spAutoFit/>
          </a:bodyPr>
          <a:lstStyle/>
          <a:p>
            <a:pPr>
              <a:spcBef>
                <a:spcPts val="600"/>
              </a:spcBef>
            </a:pPr>
            <a:r>
              <a:rPr lang="pl-PL" sz="1600" dirty="0"/>
              <a:t>... order confirmation </a:t>
            </a:r>
            <a:r>
              <a:rPr lang="pl-PL" sz="1600" b="1" dirty="0"/>
              <a:t>mass upload</a:t>
            </a:r>
          </a:p>
          <a:p>
            <a:pPr>
              <a:spcBef>
                <a:spcPts val="600"/>
              </a:spcBef>
            </a:pPr>
            <a:r>
              <a:rPr lang="pl-PL" sz="1600" dirty="0"/>
              <a:t>... advance ship notice </a:t>
            </a:r>
            <a:r>
              <a:rPr lang="pl-PL" sz="1600" b="1" dirty="0"/>
              <a:t>mass upload</a:t>
            </a:r>
          </a:p>
          <a:p>
            <a:pPr>
              <a:spcBef>
                <a:spcPts val="600"/>
              </a:spcBef>
            </a:pPr>
            <a:r>
              <a:rPr lang="pl-PL" sz="1600" dirty="0"/>
              <a:t>... serial numbers mass upload</a:t>
            </a:r>
          </a:p>
          <a:p>
            <a:pPr>
              <a:spcBef>
                <a:spcPts val="600"/>
              </a:spcBef>
            </a:pPr>
            <a:r>
              <a:rPr lang="en-US" sz="1600" dirty="0"/>
              <a:t>… purchase order statuses</a:t>
            </a:r>
          </a:p>
          <a:p>
            <a:pPr>
              <a:spcBef>
                <a:spcPts val="600"/>
              </a:spcBef>
            </a:pPr>
            <a:r>
              <a:rPr lang="en-US" sz="1600" dirty="0"/>
              <a:t>… control keys statuses</a:t>
            </a:r>
          </a:p>
          <a:p>
            <a:pPr>
              <a:spcBef>
                <a:spcPts val="600"/>
              </a:spcBef>
            </a:pPr>
            <a:r>
              <a:rPr lang="en-US" sz="1600" dirty="0"/>
              <a:t>… purchase order routing statuses</a:t>
            </a:r>
          </a:p>
          <a:p>
            <a:pPr>
              <a:spcBef>
                <a:spcPts val="600"/>
              </a:spcBef>
            </a:pPr>
            <a:r>
              <a:rPr lang="en-US" sz="1600" dirty="0"/>
              <a:t>… reminders of unconfirmed orders</a:t>
            </a:r>
          </a:p>
          <a:p>
            <a:pPr>
              <a:spcBef>
                <a:spcPts val="600"/>
              </a:spcBef>
            </a:pPr>
            <a:r>
              <a:rPr lang="en-US" sz="1600" dirty="0"/>
              <a:t>… SAP Ariba .csv file management</a:t>
            </a:r>
            <a:endParaRPr lang="pl-PL" sz="1600" dirty="0"/>
          </a:p>
          <a:p>
            <a:pPr>
              <a:spcBef>
                <a:spcPts val="600"/>
              </a:spcBef>
            </a:pPr>
            <a:r>
              <a:rPr lang="pl-PL" sz="1600" dirty="0"/>
              <a:t>... ABB’s security recommendations</a:t>
            </a:r>
          </a:p>
          <a:p>
            <a:pPr>
              <a:spcBef>
                <a:spcPts val="600"/>
              </a:spcBef>
            </a:pPr>
            <a:r>
              <a:rPr lang="pl-PL" sz="1600" dirty="0"/>
              <a:t>… PO, OC, ASN and GR content</a:t>
            </a:r>
            <a:endParaRPr lang="fi-FI" sz="1600" dirty="0"/>
          </a:p>
          <a:p>
            <a:pPr>
              <a:spcBef>
                <a:spcPts val="600"/>
              </a:spcBef>
            </a:pPr>
            <a:r>
              <a:rPr lang="fi-FI" sz="1600" dirty="0"/>
              <a:t>...etc.</a:t>
            </a:r>
            <a:endParaRPr lang="pl-PL" sz="1600" dirty="0"/>
          </a:p>
          <a:p>
            <a:pPr>
              <a:spcBef>
                <a:spcPts val="600"/>
              </a:spcBef>
            </a:pPr>
            <a:endParaRPr lang="en-US" sz="1600" dirty="0"/>
          </a:p>
        </p:txBody>
      </p:sp>
    </p:spTree>
    <p:extLst>
      <p:ext uri="{BB962C8B-B14F-4D97-AF65-F5344CB8AC3E}">
        <p14:creationId xmlns:p14="http://schemas.microsoft.com/office/powerpoint/2010/main" val="27239593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5CCEBFB-FD18-F50D-3033-BF0D1031B1B3}"/>
              </a:ext>
            </a:extLst>
          </p:cNvPr>
          <p:cNvPicPr>
            <a:picLocks noChangeAspect="1"/>
          </p:cNvPicPr>
          <p:nvPr/>
        </p:nvPicPr>
        <p:blipFill>
          <a:blip r:embed="rId3"/>
          <a:stretch>
            <a:fillRect/>
          </a:stretch>
        </p:blipFill>
        <p:spPr>
          <a:xfrm>
            <a:off x="5021362" y="3632467"/>
            <a:ext cx="6057165" cy="2788431"/>
          </a:xfrm>
          <a:prstGeom prst="rect">
            <a:avLst/>
          </a:prstGeom>
        </p:spPr>
      </p:pic>
      <p:pic>
        <p:nvPicPr>
          <p:cNvPr id="12" name="Picture 11">
            <a:extLst>
              <a:ext uri="{FF2B5EF4-FFF2-40B4-BE49-F238E27FC236}">
                <a16:creationId xmlns:a16="http://schemas.microsoft.com/office/drawing/2014/main" id="{C236BF1E-62B8-BE6F-86D1-E52F05516F69}"/>
              </a:ext>
            </a:extLst>
          </p:cNvPr>
          <p:cNvPicPr>
            <a:picLocks noChangeAspect="1"/>
          </p:cNvPicPr>
          <p:nvPr/>
        </p:nvPicPr>
        <p:blipFill>
          <a:blip r:embed="rId4"/>
          <a:srcRect t="31017"/>
          <a:stretch/>
        </p:blipFill>
        <p:spPr>
          <a:xfrm>
            <a:off x="8581714" y="2589633"/>
            <a:ext cx="2809202" cy="994709"/>
          </a:xfrm>
          <a:prstGeom prst="rect">
            <a:avLst/>
          </a:prstGeom>
        </p:spPr>
      </p:pic>
      <p:pic>
        <p:nvPicPr>
          <p:cNvPr id="8" name="Picture 7">
            <a:extLst>
              <a:ext uri="{FF2B5EF4-FFF2-40B4-BE49-F238E27FC236}">
                <a16:creationId xmlns:a16="http://schemas.microsoft.com/office/drawing/2014/main" id="{A786A4E8-E678-3E16-86C0-DA9DA73CCF19}"/>
              </a:ext>
            </a:extLst>
          </p:cNvPr>
          <p:cNvPicPr>
            <a:picLocks noChangeAspect="1"/>
          </p:cNvPicPr>
          <p:nvPr/>
        </p:nvPicPr>
        <p:blipFill>
          <a:blip r:embed="rId5"/>
          <a:stretch>
            <a:fillRect/>
          </a:stretch>
        </p:blipFill>
        <p:spPr>
          <a:xfrm>
            <a:off x="4575420" y="1546488"/>
            <a:ext cx="3476155" cy="1920702"/>
          </a:xfrm>
          <a:prstGeom prst="rect">
            <a:avLst/>
          </a:prstGeom>
        </p:spPr>
      </p:pic>
      <p:pic>
        <p:nvPicPr>
          <p:cNvPr id="6" name="Picture 5">
            <a:extLst>
              <a:ext uri="{FF2B5EF4-FFF2-40B4-BE49-F238E27FC236}">
                <a16:creationId xmlns:a16="http://schemas.microsoft.com/office/drawing/2014/main" id="{A2A3FD13-0378-715A-E49D-D1B88C7A691F}"/>
              </a:ext>
            </a:extLst>
          </p:cNvPr>
          <p:cNvPicPr>
            <a:picLocks noChangeAspect="1"/>
          </p:cNvPicPr>
          <p:nvPr/>
        </p:nvPicPr>
        <p:blipFill>
          <a:blip r:embed="rId6"/>
          <a:stretch>
            <a:fillRect/>
          </a:stretch>
        </p:blipFill>
        <p:spPr>
          <a:xfrm>
            <a:off x="8633934" y="313216"/>
            <a:ext cx="2704762" cy="2176191"/>
          </a:xfrm>
          <a:prstGeom prst="rect">
            <a:avLst/>
          </a:prstGeom>
        </p:spPr>
      </p:pic>
      <p:sp>
        <p:nvSpPr>
          <p:cNvPr id="4" name="Title 2">
            <a:extLst>
              <a:ext uri="{FF2B5EF4-FFF2-40B4-BE49-F238E27FC236}">
                <a16:creationId xmlns:a16="http://schemas.microsoft.com/office/drawing/2014/main" id="{115A09C0-0059-4609-92CE-CBA0BD9F4ECC}"/>
              </a:ext>
            </a:extLst>
          </p:cNvPr>
          <p:cNvSpPr txBox="1">
            <a:spLocks/>
          </p:cNvSpPr>
          <p:nvPr/>
        </p:nvSpPr>
        <p:spPr bwMode="black">
          <a:xfrm>
            <a:off x="505457" y="504000"/>
            <a:ext cx="11183564" cy="676980"/>
          </a:xfrm>
          <a:prstGeom prst="rect">
            <a:avLst/>
          </a:prstGeom>
        </p:spPr>
        <p:txBody>
          <a:bodyPr vert="horz" wrap="square" lIns="0" tIns="0" rIns="0" bIns="0" rtlCol="0" anchor="t" anchorCtr="0">
            <a:spAutoFit/>
          </a:bodyPr>
          <a:lstStyle>
            <a:lvl1pPr algn="l" defTabSz="1088231" rtl="0" eaLnBrk="1" latinLnBrk="0" hangingPunct="1">
              <a:spcBef>
                <a:spcPct val="0"/>
              </a:spcBef>
              <a:buNone/>
              <a:defRPr sz="2399" b="1" kern="1200" baseline="0">
                <a:solidFill>
                  <a:schemeClr val="tx1"/>
                </a:solidFill>
                <a:latin typeface="+mj-lt"/>
                <a:ea typeface="+mj-ea"/>
                <a:cs typeface="+mj-cs"/>
              </a:defRPr>
            </a:lvl1pPr>
          </a:lstStyle>
          <a:p>
            <a:r>
              <a:rPr lang="en-US"/>
              <a:t>Order Confirmation</a:t>
            </a:r>
            <a:br>
              <a:rPr lang="en-US"/>
            </a:br>
            <a:r>
              <a:rPr lang="en-US" sz="2000" spc="50">
                <a:solidFill>
                  <a:schemeClr val="accent1"/>
                </a:solidFill>
                <a:cs typeface="Arial" panose="020B0604020202020204" pitchFamily="34" charset="0"/>
              </a:rPr>
              <a:t>Mass OC Upload – Create OC Report</a:t>
            </a:r>
            <a:endParaRPr lang="en-US" sz="2000">
              <a:solidFill>
                <a:schemeClr val="accent1"/>
              </a:solidFill>
            </a:endParaRPr>
          </a:p>
        </p:txBody>
      </p:sp>
      <p:sp>
        <p:nvSpPr>
          <p:cNvPr id="5" name="TextBox 4">
            <a:extLst>
              <a:ext uri="{FF2B5EF4-FFF2-40B4-BE49-F238E27FC236}">
                <a16:creationId xmlns:a16="http://schemas.microsoft.com/office/drawing/2014/main" id="{C2816614-C0E0-46FD-A276-E8676D32B04C}"/>
              </a:ext>
            </a:extLst>
          </p:cNvPr>
          <p:cNvSpPr txBox="1"/>
          <p:nvPr/>
        </p:nvSpPr>
        <p:spPr>
          <a:xfrm>
            <a:off x="505457" y="1295151"/>
            <a:ext cx="5959965" cy="184666"/>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200" kern="0">
                <a:solidFill>
                  <a:schemeClr val="accent5"/>
                </a:solidFill>
                <a:ea typeface="Arial Unicode MS" pitchFamily="34" charset="-128"/>
                <a:cs typeface="Arial Unicode MS" pitchFamily="34" charset="-128"/>
              </a:rPr>
              <a:t>For detailed order confirmation management please refer to Help Center documentation.</a:t>
            </a:r>
          </a:p>
        </p:txBody>
      </p:sp>
      <p:sp>
        <p:nvSpPr>
          <p:cNvPr id="55" name="Text Placeholder 1">
            <a:extLst>
              <a:ext uri="{FF2B5EF4-FFF2-40B4-BE49-F238E27FC236}">
                <a16:creationId xmlns:a16="http://schemas.microsoft.com/office/drawing/2014/main" id="{A1D17AAC-BF37-4DFD-B367-5E2CB63789DA}"/>
              </a:ext>
            </a:extLst>
          </p:cNvPr>
          <p:cNvSpPr>
            <a:spLocks noGrp="1"/>
          </p:cNvSpPr>
          <p:nvPr>
            <p:ph type="body" sz="quarter" idx="10"/>
          </p:nvPr>
        </p:nvSpPr>
        <p:spPr>
          <a:xfrm>
            <a:off x="492126" y="1704899"/>
            <a:ext cx="3620776" cy="4716000"/>
          </a:xfrm>
        </p:spPr>
        <p:txBody>
          <a:bodyPr>
            <a:normAutofit/>
          </a:bodyPr>
          <a:lstStyle/>
          <a:p>
            <a:pPr>
              <a:spcBef>
                <a:spcPts val="600"/>
              </a:spcBef>
              <a:buSzPct val="100000"/>
            </a:pPr>
            <a:r>
              <a:rPr lang="en-US" sz="1300" dirty="0"/>
              <a:t>From the Homepage:</a:t>
            </a:r>
          </a:p>
          <a:p>
            <a:pPr indent="-342900">
              <a:spcBef>
                <a:spcPts val="600"/>
              </a:spcBef>
              <a:buSzPct val="100000"/>
              <a:buFont typeface="+mj-lt"/>
              <a:buAutoNum type="arabicPeriod"/>
            </a:pPr>
            <a:r>
              <a:rPr lang="en-US" sz="1300" dirty="0"/>
              <a:t>Click          button/ </a:t>
            </a:r>
            <a:r>
              <a:rPr lang="en-US" sz="1300" b="1" dirty="0"/>
              <a:t>Upload/ Download.</a:t>
            </a:r>
            <a:endParaRPr lang="en-US" sz="1300" dirty="0"/>
          </a:p>
          <a:p>
            <a:pPr indent="-342900">
              <a:spcBef>
                <a:spcPts val="600"/>
              </a:spcBef>
              <a:buSzPct val="100000"/>
              <a:buFont typeface="+mj-lt"/>
              <a:buAutoNum type="arabicPeriod"/>
            </a:pPr>
            <a:r>
              <a:rPr lang="en-US" sz="1300" dirty="0"/>
              <a:t>In the Jobs section, click </a:t>
            </a:r>
            <a:r>
              <a:rPr lang="en-US" sz="1300" b="1" dirty="0"/>
              <a:t>Create</a:t>
            </a:r>
            <a:r>
              <a:rPr lang="en-US" sz="1300" dirty="0"/>
              <a:t> button.</a:t>
            </a:r>
          </a:p>
          <a:p>
            <a:pPr indent="-342900">
              <a:spcBef>
                <a:spcPts val="600"/>
              </a:spcBef>
              <a:buSzPct val="100000"/>
              <a:buFont typeface="+mj-lt"/>
              <a:buAutoNum type="arabicPeriod"/>
            </a:pPr>
            <a:r>
              <a:rPr lang="en-US" sz="1300" dirty="0"/>
              <a:t>Prepopulate all mandatory fields. Set a type as </a:t>
            </a:r>
            <a:r>
              <a:rPr lang="en-US" sz="1300" b="1" dirty="0"/>
              <a:t>Order confirmation</a:t>
            </a:r>
            <a:r>
              <a:rPr lang="en-US" sz="1300" dirty="0"/>
              <a:t>. Once finished, save it.</a:t>
            </a:r>
          </a:p>
          <a:p>
            <a:pPr indent="-342900">
              <a:spcBef>
                <a:spcPts val="600"/>
              </a:spcBef>
              <a:buSzPct val="100000"/>
              <a:buFont typeface="+mj-lt"/>
              <a:buAutoNum type="arabicPeriod"/>
            </a:pPr>
            <a:r>
              <a:rPr lang="en-US" sz="1300" dirty="0"/>
              <a:t>The report will appear in the Jobs list. Select it and click </a:t>
            </a:r>
            <a:r>
              <a:rPr lang="en-US" sz="1300" b="1" dirty="0"/>
              <a:t>Run</a:t>
            </a:r>
            <a:r>
              <a:rPr lang="en-US" sz="1300" dirty="0"/>
              <a:t>.</a:t>
            </a:r>
          </a:p>
          <a:p>
            <a:pPr indent="-342900">
              <a:spcBef>
                <a:spcPts val="600"/>
              </a:spcBef>
              <a:buSzPct val="100000"/>
              <a:buFont typeface="+mj-lt"/>
              <a:buAutoNum type="arabicPeriod"/>
            </a:pPr>
            <a:endParaRPr lang="en-US" sz="1300" dirty="0"/>
          </a:p>
          <a:p>
            <a:pPr indent="-342900">
              <a:spcBef>
                <a:spcPts val="600"/>
              </a:spcBef>
              <a:buSzPct val="100000"/>
              <a:buFont typeface="+mj-lt"/>
              <a:buAutoNum type="arabicPeriod"/>
            </a:pPr>
            <a:endParaRPr lang="en-US" sz="1300" dirty="0"/>
          </a:p>
          <a:p>
            <a:pPr indent="-342900">
              <a:spcBef>
                <a:spcPts val="600"/>
              </a:spcBef>
              <a:buSzPct val="100000"/>
              <a:buFont typeface="+mj-lt"/>
              <a:buAutoNum type="arabicPeriod"/>
            </a:pPr>
            <a:endParaRPr lang="en-US" sz="1300" dirty="0"/>
          </a:p>
          <a:p>
            <a:pPr>
              <a:spcBef>
                <a:spcPts val="600"/>
              </a:spcBef>
            </a:pPr>
            <a:r>
              <a:rPr lang="en-US" sz="1300" b="1" dirty="0">
                <a:solidFill>
                  <a:schemeClr val="accent1"/>
                </a:solidFill>
              </a:rPr>
              <a:t>Note: </a:t>
            </a:r>
          </a:p>
          <a:p>
            <a:pPr marL="285750" indent="-285750">
              <a:spcBef>
                <a:spcPts val="600"/>
              </a:spcBef>
              <a:buFont typeface="Arial" panose="020B0604020202020204" pitchFamily="34" charset="0"/>
              <a:buChar char="•"/>
            </a:pPr>
            <a:r>
              <a:rPr lang="en-US" sz="1300" dirty="0"/>
              <a:t>You can extract up to 10000 lines. Set </a:t>
            </a:r>
            <a:r>
              <a:rPr lang="en-US" sz="1300" b="1" dirty="0"/>
              <a:t>Date Range </a:t>
            </a:r>
            <a:r>
              <a:rPr lang="en-US" sz="1300" dirty="0"/>
              <a:t>value in search filters to narrow down your search. </a:t>
            </a:r>
          </a:p>
          <a:p>
            <a:pPr marL="285750" indent="-285750">
              <a:spcBef>
                <a:spcPts val="600"/>
              </a:spcBef>
              <a:buFont typeface="Arial" panose="020B0604020202020204" pitchFamily="34" charset="0"/>
              <a:buChar char="•"/>
            </a:pPr>
            <a:r>
              <a:rPr lang="en-US" sz="1300" dirty="0"/>
              <a:t>The generated Excel file now </a:t>
            </a:r>
            <a:r>
              <a:rPr lang="en-US" sz="1300" b="1" dirty="0"/>
              <a:t>excludes </a:t>
            </a:r>
            <a:r>
              <a:rPr lang="en-US" sz="1300" dirty="0"/>
              <a:t>items that are fully shipped, fully received, or both.</a:t>
            </a:r>
          </a:p>
          <a:p>
            <a:endParaRPr lang="en-US" sz="1300" dirty="0"/>
          </a:p>
        </p:txBody>
      </p:sp>
      <p:sp>
        <p:nvSpPr>
          <p:cNvPr id="57" name="Oval 56">
            <a:extLst>
              <a:ext uri="{FF2B5EF4-FFF2-40B4-BE49-F238E27FC236}">
                <a16:creationId xmlns:a16="http://schemas.microsoft.com/office/drawing/2014/main" id="{8A661EAE-2A55-4B99-A658-F0F8C197BC6A}"/>
              </a:ext>
            </a:extLst>
          </p:cNvPr>
          <p:cNvSpPr/>
          <p:nvPr/>
        </p:nvSpPr>
        <p:spPr bwMode="gray">
          <a:xfrm>
            <a:off x="4868090" y="2932547"/>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2</a:t>
            </a:r>
          </a:p>
        </p:txBody>
      </p:sp>
      <p:sp>
        <p:nvSpPr>
          <p:cNvPr id="58" name="Oval 57">
            <a:extLst>
              <a:ext uri="{FF2B5EF4-FFF2-40B4-BE49-F238E27FC236}">
                <a16:creationId xmlns:a16="http://schemas.microsoft.com/office/drawing/2014/main" id="{01A4C548-581A-4754-87DB-57E2FA6F2F42}"/>
              </a:ext>
            </a:extLst>
          </p:cNvPr>
          <p:cNvSpPr/>
          <p:nvPr/>
        </p:nvSpPr>
        <p:spPr bwMode="gray">
          <a:xfrm>
            <a:off x="4881305" y="3483232"/>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3</a:t>
            </a:r>
          </a:p>
        </p:txBody>
      </p:sp>
      <p:sp>
        <p:nvSpPr>
          <p:cNvPr id="59" name="Oval 58">
            <a:extLst>
              <a:ext uri="{FF2B5EF4-FFF2-40B4-BE49-F238E27FC236}">
                <a16:creationId xmlns:a16="http://schemas.microsoft.com/office/drawing/2014/main" id="{B25FB4CC-3D4A-4F36-81BC-AEA240062117}"/>
              </a:ext>
            </a:extLst>
          </p:cNvPr>
          <p:cNvSpPr/>
          <p:nvPr/>
        </p:nvSpPr>
        <p:spPr bwMode="gray">
          <a:xfrm>
            <a:off x="9876181" y="3097782"/>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4</a:t>
            </a:r>
          </a:p>
        </p:txBody>
      </p:sp>
      <p:pic>
        <p:nvPicPr>
          <p:cNvPr id="60" name="Picture 59">
            <a:extLst>
              <a:ext uri="{FF2B5EF4-FFF2-40B4-BE49-F238E27FC236}">
                <a16:creationId xmlns:a16="http://schemas.microsoft.com/office/drawing/2014/main" id="{AFC8EB97-3ACA-4F5B-801C-F3879A586F79}"/>
              </a:ext>
            </a:extLst>
          </p:cNvPr>
          <p:cNvPicPr>
            <a:picLocks noChangeAspect="1"/>
          </p:cNvPicPr>
          <p:nvPr/>
        </p:nvPicPr>
        <p:blipFill>
          <a:blip r:embed="rId7"/>
          <a:stretch>
            <a:fillRect/>
          </a:stretch>
        </p:blipFill>
        <p:spPr>
          <a:xfrm>
            <a:off x="1246178" y="1888224"/>
            <a:ext cx="349268" cy="323867"/>
          </a:xfrm>
          <a:prstGeom prst="rect">
            <a:avLst/>
          </a:prstGeom>
        </p:spPr>
      </p:pic>
      <p:sp>
        <p:nvSpPr>
          <p:cNvPr id="61" name="Rectangle 60">
            <a:extLst>
              <a:ext uri="{FF2B5EF4-FFF2-40B4-BE49-F238E27FC236}">
                <a16:creationId xmlns:a16="http://schemas.microsoft.com/office/drawing/2014/main" id="{E0897B86-F798-4280-97AA-7EE689A91EF0}"/>
              </a:ext>
            </a:extLst>
          </p:cNvPr>
          <p:cNvSpPr/>
          <p:nvPr/>
        </p:nvSpPr>
        <p:spPr bwMode="gray">
          <a:xfrm>
            <a:off x="8663345" y="3849934"/>
            <a:ext cx="2078805" cy="434678"/>
          </a:xfrm>
          <a:prstGeom prst="rect">
            <a:avLst/>
          </a:prstGeom>
          <a:noFill/>
          <a:ln w="25400" algn="ctr">
            <a:solidFill>
              <a:schemeClr val="accent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en-US" sz="1800" kern="0" dirty="0" err="1">
              <a:ea typeface="Arial Unicode MS" pitchFamily="34" charset="-128"/>
              <a:cs typeface="Arial Unicode MS" pitchFamily="34" charset="-128"/>
            </a:endParaRPr>
          </a:p>
        </p:txBody>
      </p:sp>
      <p:sp>
        <p:nvSpPr>
          <p:cNvPr id="20" name="Rectangle 19">
            <a:extLst>
              <a:ext uri="{FF2B5EF4-FFF2-40B4-BE49-F238E27FC236}">
                <a16:creationId xmlns:a16="http://schemas.microsoft.com/office/drawing/2014/main" id="{BC50B4E8-6FE1-473F-B81A-68F956B1FFB0}"/>
              </a:ext>
            </a:extLst>
          </p:cNvPr>
          <p:cNvSpPr/>
          <p:nvPr/>
        </p:nvSpPr>
        <p:spPr bwMode="gray">
          <a:xfrm>
            <a:off x="4623660" y="1570933"/>
            <a:ext cx="501429" cy="295119"/>
          </a:xfrm>
          <a:prstGeom prst="rect">
            <a:avLst/>
          </a:prstGeom>
          <a:noFill/>
          <a:ln w="25400" algn="ctr">
            <a:solidFill>
              <a:schemeClr val="accent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en-US" sz="1800" kern="0" dirty="0" err="1">
              <a:ea typeface="Arial Unicode MS" pitchFamily="34" charset="-128"/>
              <a:cs typeface="Arial Unicode MS" pitchFamily="34" charset="-128"/>
            </a:endParaRPr>
          </a:p>
        </p:txBody>
      </p:sp>
      <p:sp>
        <p:nvSpPr>
          <p:cNvPr id="24" name="Oval 23">
            <a:extLst>
              <a:ext uri="{FF2B5EF4-FFF2-40B4-BE49-F238E27FC236}">
                <a16:creationId xmlns:a16="http://schemas.microsoft.com/office/drawing/2014/main" id="{D6A5BE6F-7803-4A59-BA02-C78864527D82}"/>
              </a:ext>
            </a:extLst>
          </p:cNvPr>
          <p:cNvSpPr/>
          <p:nvPr/>
        </p:nvSpPr>
        <p:spPr bwMode="gray">
          <a:xfrm>
            <a:off x="10154159" y="1083891"/>
            <a:ext cx="196907" cy="220564"/>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1</a:t>
            </a:r>
          </a:p>
        </p:txBody>
      </p:sp>
    </p:spTree>
    <p:extLst>
      <p:ext uri="{BB962C8B-B14F-4D97-AF65-F5344CB8AC3E}">
        <p14:creationId xmlns:p14="http://schemas.microsoft.com/office/powerpoint/2010/main" val="18369765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4607F56-0054-E18C-0690-F1B74F11A098}"/>
              </a:ext>
            </a:extLst>
          </p:cNvPr>
          <p:cNvPicPr>
            <a:picLocks noChangeAspect="1"/>
          </p:cNvPicPr>
          <p:nvPr/>
        </p:nvPicPr>
        <p:blipFill>
          <a:blip r:embed="rId3"/>
          <a:stretch>
            <a:fillRect/>
          </a:stretch>
        </p:blipFill>
        <p:spPr>
          <a:xfrm>
            <a:off x="-349" y="3024218"/>
            <a:ext cx="12195175" cy="2882730"/>
          </a:xfrm>
          <a:prstGeom prst="rect">
            <a:avLst/>
          </a:prstGeom>
        </p:spPr>
      </p:pic>
      <p:sp>
        <p:nvSpPr>
          <p:cNvPr id="2" name="Text Placeholder 1">
            <a:extLst>
              <a:ext uri="{FF2B5EF4-FFF2-40B4-BE49-F238E27FC236}">
                <a16:creationId xmlns:a16="http://schemas.microsoft.com/office/drawing/2014/main" id="{FC9504BE-B913-468C-AE95-2155E99119E4}"/>
              </a:ext>
            </a:extLst>
          </p:cNvPr>
          <p:cNvSpPr>
            <a:spLocks noGrp="1"/>
          </p:cNvSpPr>
          <p:nvPr>
            <p:ph type="body" sz="quarter" idx="10"/>
          </p:nvPr>
        </p:nvSpPr>
        <p:spPr>
          <a:xfrm>
            <a:off x="505456" y="1774757"/>
            <a:ext cx="7735670" cy="4716000"/>
          </a:xfrm>
        </p:spPr>
        <p:txBody>
          <a:bodyPr>
            <a:normAutofit/>
          </a:bodyPr>
          <a:lstStyle/>
          <a:p>
            <a:pPr marL="114300" indent="-342900">
              <a:spcBef>
                <a:spcPts val="600"/>
              </a:spcBef>
              <a:buSzPct val="100000"/>
              <a:buFont typeface="+mj-lt"/>
              <a:buAutoNum type="arabicPeriod" startAt="7"/>
            </a:pPr>
            <a:r>
              <a:rPr lang="en-US" sz="1300" dirty="0"/>
              <a:t>The report will appear in the </a:t>
            </a:r>
            <a:r>
              <a:rPr lang="en-US" sz="1300" b="1" dirty="0"/>
              <a:t>Download</a:t>
            </a:r>
            <a:r>
              <a:rPr lang="en-US" sz="1300" dirty="0"/>
              <a:t> sub-tab.</a:t>
            </a:r>
          </a:p>
          <a:p>
            <a:pPr marL="114300" indent="-342900">
              <a:spcBef>
                <a:spcPts val="600"/>
              </a:spcBef>
              <a:buSzPct val="100000"/>
              <a:buFont typeface="+mj-lt"/>
              <a:buAutoNum type="arabicPeriod" startAt="7"/>
            </a:pPr>
            <a:r>
              <a:rPr lang="en-US" sz="1300" dirty="0"/>
              <a:t>To download a report, click on the icon on right hand of the screen.</a:t>
            </a:r>
          </a:p>
          <a:p>
            <a:pPr marL="114300" indent="-342900">
              <a:spcBef>
                <a:spcPts val="600"/>
              </a:spcBef>
              <a:buSzPct val="100000"/>
              <a:buFont typeface="+mj-lt"/>
              <a:buAutoNum type="arabicPeriod" startAt="7"/>
            </a:pPr>
            <a:r>
              <a:rPr lang="en-US" sz="1300" dirty="0"/>
              <a:t> Use </a:t>
            </a:r>
            <a:r>
              <a:rPr lang="en-US" sz="1300" b="1" dirty="0"/>
              <a:t>Refresh Status </a:t>
            </a:r>
            <a:r>
              <a:rPr lang="en-US" sz="1300" dirty="0"/>
              <a:t>button to update report status to Completed.</a:t>
            </a:r>
          </a:p>
        </p:txBody>
      </p:sp>
      <p:sp>
        <p:nvSpPr>
          <p:cNvPr id="4" name="Title 2">
            <a:extLst>
              <a:ext uri="{FF2B5EF4-FFF2-40B4-BE49-F238E27FC236}">
                <a16:creationId xmlns:a16="http://schemas.microsoft.com/office/drawing/2014/main" id="{0EFB3B41-5A94-4708-98E5-78A1AFB40BEC}"/>
              </a:ext>
            </a:extLst>
          </p:cNvPr>
          <p:cNvSpPr txBox="1">
            <a:spLocks/>
          </p:cNvSpPr>
          <p:nvPr/>
        </p:nvSpPr>
        <p:spPr bwMode="black">
          <a:xfrm>
            <a:off x="505457" y="504000"/>
            <a:ext cx="11183564" cy="676980"/>
          </a:xfrm>
          <a:prstGeom prst="rect">
            <a:avLst/>
          </a:prstGeom>
        </p:spPr>
        <p:txBody>
          <a:bodyPr vert="horz" wrap="square" lIns="0" tIns="0" rIns="0" bIns="0" rtlCol="0" anchor="t" anchorCtr="0">
            <a:spAutoFit/>
          </a:bodyPr>
          <a:lstStyle>
            <a:lvl1pPr algn="l" defTabSz="1088231" rtl="0" eaLnBrk="1" latinLnBrk="0" hangingPunct="1">
              <a:spcBef>
                <a:spcPct val="0"/>
              </a:spcBef>
              <a:buNone/>
              <a:defRPr sz="2399" b="1" kern="1200" baseline="0">
                <a:solidFill>
                  <a:schemeClr val="tx1"/>
                </a:solidFill>
                <a:latin typeface="+mj-lt"/>
                <a:ea typeface="+mj-ea"/>
                <a:cs typeface="+mj-cs"/>
              </a:defRPr>
            </a:lvl1pPr>
          </a:lstStyle>
          <a:p>
            <a:r>
              <a:rPr lang="en-US"/>
              <a:t>Order Confirmation</a:t>
            </a:r>
            <a:br>
              <a:rPr lang="en-US"/>
            </a:br>
            <a:r>
              <a:rPr lang="en-US" sz="2000" spc="50">
                <a:solidFill>
                  <a:schemeClr val="accent1"/>
                </a:solidFill>
                <a:cs typeface="Arial" panose="020B0604020202020204" pitchFamily="34" charset="0"/>
              </a:rPr>
              <a:t>Mass OC Upload – Run OC Report</a:t>
            </a:r>
            <a:endParaRPr lang="en-US" sz="2000">
              <a:solidFill>
                <a:schemeClr val="accent1"/>
              </a:solidFill>
            </a:endParaRPr>
          </a:p>
        </p:txBody>
      </p:sp>
      <p:sp>
        <p:nvSpPr>
          <p:cNvPr id="5" name="TextBox 4">
            <a:extLst>
              <a:ext uri="{FF2B5EF4-FFF2-40B4-BE49-F238E27FC236}">
                <a16:creationId xmlns:a16="http://schemas.microsoft.com/office/drawing/2014/main" id="{5717D7F8-6A5C-480A-BF25-B7858DD252AC}"/>
              </a:ext>
            </a:extLst>
          </p:cNvPr>
          <p:cNvSpPr txBox="1"/>
          <p:nvPr/>
        </p:nvSpPr>
        <p:spPr>
          <a:xfrm>
            <a:off x="505457" y="1295151"/>
            <a:ext cx="5959965" cy="184666"/>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200" kern="0">
                <a:solidFill>
                  <a:schemeClr val="accent5"/>
                </a:solidFill>
                <a:ea typeface="Arial Unicode MS" pitchFamily="34" charset="-128"/>
                <a:cs typeface="Arial Unicode MS" pitchFamily="34" charset="-128"/>
              </a:rPr>
              <a:t>For detailed order confirmation management please refer to Help Center documentation.</a:t>
            </a:r>
          </a:p>
        </p:txBody>
      </p:sp>
      <p:sp>
        <p:nvSpPr>
          <p:cNvPr id="7" name="Oval 6">
            <a:extLst>
              <a:ext uri="{FF2B5EF4-FFF2-40B4-BE49-F238E27FC236}">
                <a16:creationId xmlns:a16="http://schemas.microsoft.com/office/drawing/2014/main" id="{485BAD5A-A0CD-414E-A5DB-2B0CACBFD0C2}"/>
              </a:ext>
            </a:extLst>
          </p:cNvPr>
          <p:cNvSpPr/>
          <p:nvPr/>
        </p:nvSpPr>
        <p:spPr bwMode="gray">
          <a:xfrm>
            <a:off x="1020796" y="3081720"/>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ru-RU" sz="1200" kern="0" dirty="0">
                <a:solidFill>
                  <a:schemeClr val="bg1"/>
                </a:solidFill>
                <a:ea typeface="Arial Unicode MS" pitchFamily="34" charset="-128"/>
                <a:cs typeface="Arial Unicode MS" pitchFamily="34" charset="-128"/>
              </a:rPr>
              <a:t>7</a:t>
            </a:r>
            <a:endParaRPr lang="en-US" sz="1200" kern="0" dirty="0">
              <a:solidFill>
                <a:schemeClr val="bg1"/>
              </a:solidFill>
              <a:ea typeface="Arial Unicode MS" pitchFamily="34" charset="-128"/>
              <a:cs typeface="Arial Unicode MS" pitchFamily="34" charset="-128"/>
            </a:endParaRPr>
          </a:p>
        </p:txBody>
      </p:sp>
      <p:sp>
        <p:nvSpPr>
          <p:cNvPr id="8" name="Oval 7">
            <a:extLst>
              <a:ext uri="{FF2B5EF4-FFF2-40B4-BE49-F238E27FC236}">
                <a16:creationId xmlns:a16="http://schemas.microsoft.com/office/drawing/2014/main" id="{DFDBEB08-1A62-4280-AE73-5934AAAA55B3}"/>
              </a:ext>
            </a:extLst>
          </p:cNvPr>
          <p:cNvSpPr/>
          <p:nvPr/>
        </p:nvSpPr>
        <p:spPr bwMode="gray">
          <a:xfrm>
            <a:off x="11546803" y="4246350"/>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ru-RU" sz="1200" kern="0" dirty="0">
                <a:solidFill>
                  <a:schemeClr val="bg1"/>
                </a:solidFill>
                <a:ea typeface="Arial Unicode MS" pitchFamily="34" charset="-128"/>
                <a:cs typeface="Arial Unicode MS" pitchFamily="34" charset="-128"/>
              </a:rPr>
              <a:t>8</a:t>
            </a:r>
            <a:endParaRPr lang="en-US" sz="1200" kern="0" dirty="0">
              <a:solidFill>
                <a:schemeClr val="bg1"/>
              </a:solidFill>
              <a:ea typeface="Arial Unicode MS" pitchFamily="34" charset="-128"/>
              <a:cs typeface="Arial Unicode MS" pitchFamily="34" charset="-128"/>
            </a:endParaRPr>
          </a:p>
        </p:txBody>
      </p:sp>
      <p:sp>
        <p:nvSpPr>
          <p:cNvPr id="9" name="Oval 8">
            <a:extLst>
              <a:ext uri="{FF2B5EF4-FFF2-40B4-BE49-F238E27FC236}">
                <a16:creationId xmlns:a16="http://schemas.microsoft.com/office/drawing/2014/main" id="{FAE23388-F448-4202-8275-02C2E1845442}"/>
              </a:ext>
            </a:extLst>
          </p:cNvPr>
          <p:cNvSpPr/>
          <p:nvPr/>
        </p:nvSpPr>
        <p:spPr bwMode="gray">
          <a:xfrm>
            <a:off x="598101" y="5085189"/>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ru-RU" sz="1200" kern="0">
                <a:solidFill>
                  <a:schemeClr val="bg1"/>
                </a:solidFill>
                <a:ea typeface="Arial Unicode MS" pitchFamily="34" charset="-128"/>
                <a:cs typeface="Arial Unicode MS" pitchFamily="34" charset="-128"/>
              </a:rPr>
              <a:t>9</a:t>
            </a:r>
            <a:endParaRPr lang="en-US" sz="1200" kern="0">
              <a:solidFill>
                <a:schemeClr val="bg1"/>
              </a:solidFill>
              <a:ea typeface="Arial Unicode MS" pitchFamily="34" charset="-128"/>
              <a:cs typeface="Arial Unicode MS" pitchFamily="34" charset="-128"/>
            </a:endParaRPr>
          </a:p>
        </p:txBody>
      </p:sp>
    </p:spTree>
    <p:extLst>
      <p:ext uri="{BB962C8B-B14F-4D97-AF65-F5344CB8AC3E}">
        <p14:creationId xmlns:p14="http://schemas.microsoft.com/office/powerpoint/2010/main" val="213429165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6FB8B0D5-11CD-4190-A4B0-08896C0C6BC5}"/>
              </a:ext>
            </a:extLst>
          </p:cNvPr>
          <p:cNvSpPr txBox="1">
            <a:spLocks/>
          </p:cNvSpPr>
          <p:nvPr/>
        </p:nvSpPr>
        <p:spPr bwMode="black">
          <a:xfrm>
            <a:off x="505457" y="504000"/>
            <a:ext cx="11183564" cy="676980"/>
          </a:xfrm>
          <a:prstGeom prst="rect">
            <a:avLst/>
          </a:prstGeom>
        </p:spPr>
        <p:txBody>
          <a:bodyPr vert="horz" wrap="square" lIns="0" tIns="0" rIns="0" bIns="0" rtlCol="0" anchor="t" anchorCtr="0">
            <a:spAutoFit/>
          </a:bodyPr>
          <a:lstStyle>
            <a:lvl1pPr algn="l" defTabSz="1088231" rtl="0" eaLnBrk="1" latinLnBrk="0" hangingPunct="1">
              <a:spcBef>
                <a:spcPct val="0"/>
              </a:spcBef>
              <a:buNone/>
              <a:defRPr sz="2399" b="1" kern="1200" baseline="0">
                <a:solidFill>
                  <a:schemeClr val="tx1"/>
                </a:solidFill>
                <a:latin typeface="+mj-lt"/>
                <a:ea typeface="+mj-ea"/>
                <a:cs typeface="+mj-cs"/>
              </a:defRPr>
            </a:lvl1pPr>
          </a:lstStyle>
          <a:p>
            <a:r>
              <a:rPr lang="en-US"/>
              <a:t>Order Confirmation</a:t>
            </a:r>
            <a:br>
              <a:rPr lang="en-US"/>
            </a:br>
            <a:r>
              <a:rPr lang="en-US" sz="2000" spc="50">
                <a:solidFill>
                  <a:schemeClr val="accent1"/>
                </a:solidFill>
                <a:cs typeface="Arial" panose="020B0604020202020204" pitchFamily="34" charset="0"/>
              </a:rPr>
              <a:t>Mass OC Upload – OC Report Template</a:t>
            </a:r>
            <a:endParaRPr lang="en-US" sz="2000">
              <a:solidFill>
                <a:schemeClr val="accent1"/>
              </a:solidFill>
            </a:endParaRPr>
          </a:p>
        </p:txBody>
      </p:sp>
      <p:sp>
        <p:nvSpPr>
          <p:cNvPr id="3" name="TextBox 2">
            <a:extLst>
              <a:ext uri="{FF2B5EF4-FFF2-40B4-BE49-F238E27FC236}">
                <a16:creationId xmlns:a16="http://schemas.microsoft.com/office/drawing/2014/main" id="{7DF84897-441E-4D8D-8A31-374E7D7203BC}"/>
              </a:ext>
            </a:extLst>
          </p:cNvPr>
          <p:cNvSpPr txBox="1"/>
          <p:nvPr/>
        </p:nvSpPr>
        <p:spPr>
          <a:xfrm flipH="1">
            <a:off x="571089" y="3255098"/>
            <a:ext cx="7370849" cy="200055"/>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300" kern="0">
                <a:solidFill>
                  <a:schemeClr val="accent1"/>
                </a:solidFill>
                <a:ea typeface="Arial Unicode MS" pitchFamily="34" charset="-128"/>
                <a:cs typeface="Arial Unicode MS" pitchFamily="34" charset="-128"/>
              </a:rPr>
              <a:t>Note: </a:t>
            </a:r>
            <a:r>
              <a:rPr lang="en-US" sz="1300" kern="0">
                <a:ea typeface="Arial Unicode MS" pitchFamily="34" charset="-128"/>
                <a:cs typeface="Arial Unicode MS" pitchFamily="34" charset="-128"/>
              </a:rPr>
              <a:t>Please make sure to use the latest version of the template available through the Portal. </a:t>
            </a:r>
          </a:p>
        </p:txBody>
      </p:sp>
      <p:sp>
        <p:nvSpPr>
          <p:cNvPr id="7" name="TextBox 6">
            <a:extLst>
              <a:ext uri="{FF2B5EF4-FFF2-40B4-BE49-F238E27FC236}">
                <a16:creationId xmlns:a16="http://schemas.microsoft.com/office/drawing/2014/main" id="{B950E805-7A1D-4723-BA9E-712A577DC1A4}"/>
              </a:ext>
            </a:extLst>
          </p:cNvPr>
          <p:cNvSpPr txBox="1"/>
          <p:nvPr/>
        </p:nvSpPr>
        <p:spPr>
          <a:xfrm>
            <a:off x="505457" y="1295151"/>
            <a:ext cx="5959965" cy="184666"/>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200" kern="0">
                <a:solidFill>
                  <a:schemeClr val="accent5"/>
                </a:solidFill>
                <a:ea typeface="Arial Unicode MS" pitchFamily="34" charset="-128"/>
                <a:cs typeface="Arial Unicode MS" pitchFamily="34" charset="-128"/>
              </a:rPr>
              <a:t>For detailed order confirmation management please refer to Help Center documentation.</a:t>
            </a:r>
          </a:p>
        </p:txBody>
      </p:sp>
      <p:pic>
        <p:nvPicPr>
          <p:cNvPr id="5" name="Picture 4">
            <a:extLst>
              <a:ext uri="{FF2B5EF4-FFF2-40B4-BE49-F238E27FC236}">
                <a16:creationId xmlns:a16="http://schemas.microsoft.com/office/drawing/2014/main" id="{E0579112-0C61-4D26-C09B-4C424FA5070B}"/>
              </a:ext>
            </a:extLst>
          </p:cNvPr>
          <p:cNvPicPr>
            <a:picLocks noChangeAspect="1"/>
          </p:cNvPicPr>
          <p:nvPr/>
        </p:nvPicPr>
        <p:blipFill>
          <a:blip r:embed="rId3"/>
          <a:stretch>
            <a:fillRect/>
          </a:stretch>
        </p:blipFill>
        <p:spPr>
          <a:xfrm>
            <a:off x="487957" y="1593988"/>
            <a:ext cx="11036968" cy="1552074"/>
          </a:xfrm>
          <a:prstGeom prst="rect">
            <a:avLst/>
          </a:prstGeom>
        </p:spPr>
      </p:pic>
    </p:spTree>
    <p:extLst>
      <p:ext uri="{BB962C8B-B14F-4D97-AF65-F5344CB8AC3E}">
        <p14:creationId xmlns:p14="http://schemas.microsoft.com/office/powerpoint/2010/main" val="8314550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811FB2F1-FA4B-44F3-B48F-E298AF20ABE8}"/>
              </a:ext>
            </a:extLst>
          </p:cNvPr>
          <p:cNvSpPr txBox="1">
            <a:spLocks/>
          </p:cNvSpPr>
          <p:nvPr/>
        </p:nvSpPr>
        <p:spPr bwMode="black">
          <a:xfrm>
            <a:off x="505457" y="504000"/>
            <a:ext cx="11183564" cy="676980"/>
          </a:xfrm>
          <a:prstGeom prst="rect">
            <a:avLst/>
          </a:prstGeom>
        </p:spPr>
        <p:txBody>
          <a:bodyPr vert="horz" wrap="square" lIns="0" tIns="0" rIns="0" bIns="0" rtlCol="0" anchor="t" anchorCtr="0">
            <a:spAutoFit/>
          </a:bodyPr>
          <a:lstStyle>
            <a:lvl1pPr algn="l" defTabSz="1088231" rtl="0" eaLnBrk="1" latinLnBrk="0" hangingPunct="1">
              <a:spcBef>
                <a:spcPct val="0"/>
              </a:spcBef>
              <a:buNone/>
              <a:defRPr sz="2399" b="1" kern="1200" baseline="0">
                <a:solidFill>
                  <a:schemeClr val="tx1"/>
                </a:solidFill>
                <a:latin typeface="+mj-lt"/>
                <a:ea typeface="+mj-ea"/>
                <a:cs typeface="+mj-cs"/>
              </a:defRPr>
            </a:lvl1pPr>
          </a:lstStyle>
          <a:p>
            <a:r>
              <a:rPr lang="en-US"/>
              <a:t>Order Confirmation</a:t>
            </a:r>
            <a:br>
              <a:rPr lang="en-US"/>
            </a:br>
            <a:r>
              <a:rPr lang="en-US" sz="2000" spc="50">
                <a:solidFill>
                  <a:schemeClr val="accent1"/>
                </a:solidFill>
                <a:cs typeface="Arial" panose="020B0604020202020204" pitchFamily="34" charset="0"/>
              </a:rPr>
              <a:t>Mass OC Upload – Date Update</a:t>
            </a:r>
            <a:endParaRPr lang="en-US" sz="2000">
              <a:solidFill>
                <a:schemeClr val="accent1"/>
              </a:solidFill>
            </a:endParaRPr>
          </a:p>
        </p:txBody>
      </p:sp>
      <p:sp>
        <p:nvSpPr>
          <p:cNvPr id="5" name="Text Placeholder 4">
            <a:extLst>
              <a:ext uri="{FF2B5EF4-FFF2-40B4-BE49-F238E27FC236}">
                <a16:creationId xmlns:a16="http://schemas.microsoft.com/office/drawing/2014/main" id="{692171FD-54A7-4E5E-9271-3AD5E5483C76}"/>
              </a:ext>
            </a:extLst>
          </p:cNvPr>
          <p:cNvSpPr txBox="1">
            <a:spLocks noGrp="1"/>
          </p:cNvSpPr>
          <p:nvPr>
            <p:ph type="body" sz="quarter" idx="10"/>
          </p:nvPr>
        </p:nvSpPr>
        <p:spPr>
          <a:xfrm>
            <a:off x="505086" y="1499981"/>
            <a:ext cx="4719401" cy="2816156"/>
          </a:xfrm>
          <a:prstGeom prst="rect">
            <a:avLst/>
          </a:prstGeom>
          <a:noFill/>
        </p:spPr>
        <p:txBody>
          <a:bodyPr vert="horz" wrap="square" lIns="0" tIns="0" rIns="0" bIns="0" rtlCol="0" anchor="t">
            <a:spAutoFit/>
          </a:bodyPr>
          <a:lstStyle/>
          <a:p>
            <a:pPr>
              <a:spcBef>
                <a:spcPts val="0"/>
              </a:spcBef>
              <a:spcAft>
                <a:spcPts val="600"/>
              </a:spcAft>
            </a:pPr>
            <a:r>
              <a:rPr lang="en-US" sz="1300" dirty="0"/>
              <a:t>To update </a:t>
            </a:r>
            <a:r>
              <a:rPr lang="en-US" sz="1300" b="1" dirty="0"/>
              <a:t>the</a:t>
            </a:r>
            <a:r>
              <a:rPr lang="en-US" sz="1300" dirty="0"/>
              <a:t> </a:t>
            </a:r>
            <a:r>
              <a:rPr lang="en-US" sz="1300" b="1" dirty="0"/>
              <a:t>delivery date </a:t>
            </a:r>
            <a:r>
              <a:rPr lang="en-US" sz="1300" dirty="0"/>
              <a:t>for the full line only, follow the below steps:</a:t>
            </a:r>
          </a:p>
          <a:p>
            <a:pPr marL="342900" indent="-342900">
              <a:spcBef>
                <a:spcPts val="0"/>
              </a:spcBef>
              <a:spcAft>
                <a:spcPts val="600"/>
              </a:spcAft>
              <a:buSzPct val="100000"/>
              <a:buFont typeface="+mj-lt"/>
              <a:buAutoNum type="arabicPeriod"/>
            </a:pPr>
            <a:r>
              <a:rPr lang="en-US" sz="1300" dirty="0"/>
              <a:t>Fill your confirmation number.</a:t>
            </a:r>
            <a:endParaRPr lang="en-US" sz="1300" dirty="0">
              <a:cs typeface="Arial"/>
            </a:endParaRPr>
          </a:p>
          <a:p>
            <a:pPr marL="342900" indent="-342900">
              <a:spcBef>
                <a:spcPts val="0"/>
              </a:spcBef>
              <a:spcAft>
                <a:spcPts val="600"/>
              </a:spcAft>
              <a:buSzPct val="100000"/>
              <a:buFont typeface="+mj-lt"/>
              <a:buAutoNum type="arabicPeriod"/>
            </a:pPr>
            <a:r>
              <a:rPr lang="en-US" sz="1300" dirty="0"/>
              <a:t>Change the Item delivery date column populated with your new date.</a:t>
            </a:r>
            <a:endParaRPr lang="en-US" sz="1300" dirty="0">
              <a:cs typeface="Arial"/>
            </a:endParaRPr>
          </a:p>
          <a:p>
            <a:pPr marL="342900" indent="-342900">
              <a:spcBef>
                <a:spcPts val="0"/>
              </a:spcBef>
              <a:spcAft>
                <a:spcPts val="600"/>
              </a:spcAft>
              <a:buSzPct val="100000"/>
              <a:buFont typeface="+mj-lt"/>
              <a:buAutoNum type="arabicPeriod"/>
            </a:pPr>
            <a:r>
              <a:rPr lang="en-US" sz="1300" dirty="0"/>
              <a:t>Item type: leave the field as “accept”.</a:t>
            </a:r>
            <a:endParaRPr lang="en-US" sz="1300" dirty="0">
              <a:cs typeface="Arial"/>
            </a:endParaRPr>
          </a:p>
          <a:p>
            <a:pPr marL="179705" lvl="1" indent="-179705">
              <a:spcBef>
                <a:spcPts val="0"/>
              </a:spcBef>
              <a:spcAft>
                <a:spcPts val="600"/>
              </a:spcAft>
              <a:buNone/>
            </a:pPr>
            <a:endParaRPr lang="en-US" sz="1300" dirty="0">
              <a:cs typeface="Arial"/>
            </a:endParaRPr>
          </a:p>
          <a:p>
            <a:pPr>
              <a:spcBef>
                <a:spcPts val="0"/>
              </a:spcBef>
              <a:spcAft>
                <a:spcPts val="600"/>
              </a:spcAft>
            </a:pPr>
            <a:r>
              <a:rPr lang="en-US" sz="1300" dirty="0"/>
              <a:t>Please remember ABB does not accept </a:t>
            </a:r>
            <a:r>
              <a:rPr lang="en-US" sz="1300" b="1" dirty="0"/>
              <a:t>price changes</a:t>
            </a:r>
            <a:r>
              <a:rPr lang="en-US" sz="1300" dirty="0"/>
              <a:t>.</a:t>
            </a:r>
            <a:endParaRPr lang="en-US" sz="1300" dirty="0">
              <a:cs typeface="Arial"/>
            </a:endParaRPr>
          </a:p>
          <a:p>
            <a:pPr>
              <a:spcBef>
                <a:spcPts val="0"/>
              </a:spcBef>
              <a:spcAft>
                <a:spcPts val="600"/>
              </a:spcAft>
            </a:pPr>
            <a:endParaRPr lang="en-US" sz="1300" dirty="0"/>
          </a:p>
          <a:p>
            <a:pPr marL="0" lvl="1" indent="-179705">
              <a:spcBef>
                <a:spcPts val="0"/>
              </a:spcBef>
              <a:spcAft>
                <a:spcPts val="600"/>
              </a:spcAft>
              <a:buNone/>
            </a:pPr>
            <a:r>
              <a:rPr lang="en-US" sz="1300" dirty="0"/>
              <a:t>Leave the other columns without any change.</a:t>
            </a:r>
            <a:endParaRPr lang="en-US" sz="1300" dirty="0">
              <a:cs typeface="Arial"/>
            </a:endParaRPr>
          </a:p>
          <a:p>
            <a:pPr marL="0" lvl="1" indent="-179705">
              <a:spcBef>
                <a:spcPts val="0"/>
              </a:spcBef>
              <a:spcAft>
                <a:spcPts val="600"/>
              </a:spcAft>
              <a:buNone/>
            </a:pPr>
            <a:r>
              <a:rPr lang="en-US" sz="1300" b="1" dirty="0"/>
              <a:t>Delete the lines that you do not want to confirm for now</a:t>
            </a:r>
            <a:r>
              <a:rPr lang="en-US" sz="1300" dirty="0"/>
              <a:t>.</a:t>
            </a:r>
            <a:endParaRPr lang="en-US" sz="1300" dirty="0">
              <a:cs typeface="Arial"/>
            </a:endParaRPr>
          </a:p>
        </p:txBody>
      </p:sp>
      <p:pic>
        <p:nvPicPr>
          <p:cNvPr id="6" name="Picture 5">
            <a:extLst>
              <a:ext uri="{FF2B5EF4-FFF2-40B4-BE49-F238E27FC236}">
                <a16:creationId xmlns:a16="http://schemas.microsoft.com/office/drawing/2014/main" id="{281563F3-E833-C7F5-AF12-B7E6A42DB09F}"/>
              </a:ext>
            </a:extLst>
          </p:cNvPr>
          <p:cNvPicPr>
            <a:picLocks noChangeAspect="1"/>
          </p:cNvPicPr>
          <p:nvPr/>
        </p:nvPicPr>
        <p:blipFill>
          <a:blip r:embed="rId3"/>
          <a:stretch>
            <a:fillRect/>
          </a:stretch>
        </p:blipFill>
        <p:spPr>
          <a:xfrm>
            <a:off x="5439868" y="1665167"/>
            <a:ext cx="6463374" cy="676980"/>
          </a:xfrm>
          <a:prstGeom prst="rect">
            <a:avLst/>
          </a:prstGeom>
        </p:spPr>
      </p:pic>
      <p:sp>
        <p:nvSpPr>
          <p:cNvPr id="7" name="Oval 6">
            <a:extLst>
              <a:ext uri="{FF2B5EF4-FFF2-40B4-BE49-F238E27FC236}">
                <a16:creationId xmlns:a16="http://schemas.microsoft.com/office/drawing/2014/main" id="{A4B2FAC9-9AE7-1BB4-0496-94A2135D7FC1}"/>
              </a:ext>
            </a:extLst>
          </p:cNvPr>
          <p:cNvSpPr/>
          <p:nvPr/>
        </p:nvSpPr>
        <p:spPr bwMode="gray">
          <a:xfrm>
            <a:off x="5471952" y="1907405"/>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1</a:t>
            </a:r>
          </a:p>
        </p:txBody>
      </p:sp>
      <p:sp>
        <p:nvSpPr>
          <p:cNvPr id="8" name="Oval 7">
            <a:extLst>
              <a:ext uri="{FF2B5EF4-FFF2-40B4-BE49-F238E27FC236}">
                <a16:creationId xmlns:a16="http://schemas.microsoft.com/office/drawing/2014/main" id="{EAEF5EB2-6B54-2655-905F-9E3BA8568304}"/>
              </a:ext>
            </a:extLst>
          </p:cNvPr>
          <p:cNvSpPr/>
          <p:nvPr/>
        </p:nvSpPr>
        <p:spPr bwMode="gray">
          <a:xfrm>
            <a:off x="11578887" y="1894119"/>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2</a:t>
            </a:r>
          </a:p>
        </p:txBody>
      </p:sp>
      <p:sp>
        <p:nvSpPr>
          <p:cNvPr id="9" name="Oval 8">
            <a:extLst>
              <a:ext uri="{FF2B5EF4-FFF2-40B4-BE49-F238E27FC236}">
                <a16:creationId xmlns:a16="http://schemas.microsoft.com/office/drawing/2014/main" id="{47B8B284-08DC-784F-CAB5-B3EF004C5766}"/>
              </a:ext>
            </a:extLst>
          </p:cNvPr>
          <p:cNvSpPr/>
          <p:nvPr/>
        </p:nvSpPr>
        <p:spPr bwMode="gray">
          <a:xfrm>
            <a:off x="10480003" y="1907404"/>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3</a:t>
            </a:r>
          </a:p>
        </p:txBody>
      </p:sp>
    </p:spTree>
    <p:extLst>
      <p:ext uri="{BB962C8B-B14F-4D97-AF65-F5344CB8AC3E}">
        <p14:creationId xmlns:p14="http://schemas.microsoft.com/office/powerpoint/2010/main" val="264427576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A63514A-DBC7-DC71-95AD-279181F2BB60}"/>
              </a:ext>
            </a:extLst>
          </p:cNvPr>
          <p:cNvPicPr>
            <a:picLocks noChangeAspect="1"/>
          </p:cNvPicPr>
          <p:nvPr/>
        </p:nvPicPr>
        <p:blipFill>
          <a:blip r:embed="rId3"/>
          <a:stretch>
            <a:fillRect/>
          </a:stretch>
        </p:blipFill>
        <p:spPr>
          <a:xfrm>
            <a:off x="5582411" y="3611680"/>
            <a:ext cx="6408539" cy="863698"/>
          </a:xfrm>
          <a:prstGeom prst="rect">
            <a:avLst/>
          </a:prstGeom>
        </p:spPr>
      </p:pic>
      <p:pic>
        <p:nvPicPr>
          <p:cNvPr id="9" name="Picture 8">
            <a:extLst>
              <a:ext uri="{FF2B5EF4-FFF2-40B4-BE49-F238E27FC236}">
                <a16:creationId xmlns:a16="http://schemas.microsoft.com/office/drawing/2014/main" id="{064973AD-B71E-3EBB-0B1B-836745FDC00D}"/>
              </a:ext>
            </a:extLst>
          </p:cNvPr>
          <p:cNvPicPr>
            <a:picLocks noChangeAspect="1"/>
          </p:cNvPicPr>
          <p:nvPr/>
        </p:nvPicPr>
        <p:blipFill>
          <a:blip r:embed="rId4"/>
          <a:stretch>
            <a:fillRect/>
          </a:stretch>
        </p:blipFill>
        <p:spPr>
          <a:xfrm>
            <a:off x="5630537" y="1354140"/>
            <a:ext cx="6376455" cy="874076"/>
          </a:xfrm>
          <a:prstGeom prst="rect">
            <a:avLst/>
          </a:prstGeom>
        </p:spPr>
      </p:pic>
      <p:sp>
        <p:nvSpPr>
          <p:cNvPr id="6" name="Text Placeholder 2">
            <a:extLst>
              <a:ext uri="{FF2B5EF4-FFF2-40B4-BE49-F238E27FC236}">
                <a16:creationId xmlns:a16="http://schemas.microsoft.com/office/drawing/2014/main" id="{42B7108D-515C-47D1-9A06-1653DE5F3267}"/>
              </a:ext>
            </a:extLst>
          </p:cNvPr>
          <p:cNvSpPr txBox="1">
            <a:spLocks/>
          </p:cNvSpPr>
          <p:nvPr/>
        </p:nvSpPr>
        <p:spPr bwMode="gray">
          <a:xfrm>
            <a:off x="517128" y="1430616"/>
            <a:ext cx="5081325" cy="3765801"/>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1200"/>
              </a:spcBef>
              <a:spcAft>
                <a:spcPts val="0"/>
              </a:spcAft>
              <a:buClr>
                <a:schemeClr val="accent1"/>
              </a:buClr>
              <a:buSzPct val="80000"/>
              <a:buFontTx/>
              <a:buNone/>
              <a:tabLst/>
              <a:defRPr sz="1800" b="0" kern="1200">
                <a:solidFill>
                  <a:schemeClr val="tx1"/>
                </a:solidFill>
                <a:latin typeface="+mn-lt"/>
                <a:ea typeface="+mn-ea"/>
                <a:cs typeface="+mn-cs"/>
              </a:defRPr>
            </a:lvl1pPr>
            <a:lvl2pPr marL="180000" marR="0" indent="-180000" algn="l" defTabSz="914400" rtl="0" eaLnBrk="1" fontAlgn="auto" latinLnBrk="0" hangingPunct="1">
              <a:lnSpc>
                <a:spcPct val="100000"/>
              </a:lnSpc>
              <a:spcBef>
                <a:spcPts val="600"/>
              </a:spcBef>
              <a:spcAft>
                <a:spcPts val="0"/>
              </a:spcAft>
              <a:buClr>
                <a:schemeClr val="accent1"/>
              </a:buClr>
              <a:buSzPct val="100000"/>
              <a:buFont typeface="Wingdings" pitchFamily="2" charset="2"/>
              <a:buChar char=""/>
              <a:tabLst/>
              <a:defRPr sz="1800" kern="1200">
                <a:solidFill>
                  <a:schemeClr val="tx1"/>
                </a:solidFill>
                <a:latin typeface="+mn-lt"/>
                <a:ea typeface="+mn-ea"/>
                <a:cs typeface="+mn-cs"/>
              </a:defRPr>
            </a:lvl2pPr>
            <a:lvl3pPr marL="360000" marR="0" indent="-180975"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sz="1600" kern="1200">
                <a:solidFill>
                  <a:schemeClr val="tx1"/>
                </a:solidFill>
                <a:latin typeface="+mn-lt"/>
                <a:ea typeface="+mn-ea"/>
                <a:cs typeface="+mn-cs"/>
              </a:defRPr>
            </a:lvl3pPr>
            <a:lvl4pPr marL="533400" marR="0" indent="-177800"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sz="1600" kern="1200">
                <a:solidFill>
                  <a:schemeClr val="tx1"/>
                </a:solidFill>
                <a:latin typeface="+mn-lt"/>
                <a:ea typeface="+mn-ea"/>
                <a:cs typeface="+mn-cs"/>
              </a:defRPr>
            </a:lvl4pPr>
            <a:lvl5pPr marL="540000" indent="-180000" algn="l" defTabSz="914400" rtl="0" eaLnBrk="1" latinLnBrk="0" hangingPunct="1">
              <a:spcBef>
                <a:spcPts val="250"/>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300" dirty="0"/>
              <a:t>If you need to split quantity of a line item into multiple delivery date, follow the steps below.</a:t>
            </a:r>
          </a:p>
          <a:p>
            <a:r>
              <a:rPr lang="en-US" sz="1300" b="1" dirty="0">
                <a:solidFill>
                  <a:schemeClr val="accent1"/>
                </a:solidFill>
              </a:rPr>
              <a:t>Example: </a:t>
            </a:r>
            <a:r>
              <a:rPr lang="en-US" sz="1300" dirty="0">
                <a:solidFill>
                  <a:schemeClr val="accent1"/>
                </a:solidFill>
              </a:rPr>
              <a:t>Total of 500 items to be delivered by Jun. 17</a:t>
            </a:r>
            <a:r>
              <a:rPr lang="en-US" sz="1300" baseline="30000" dirty="0">
                <a:solidFill>
                  <a:schemeClr val="accent1"/>
                </a:solidFill>
              </a:rPr>
              <a:t>th</a:t>
            </a:r>
            <a:r>
              <a:rPr lang="en-US" sz="1300" dirty="0">
                <a:solidFill>
                  <a:schemeClr val="accent1"/>
                </a:solidFill>
              </a:rPr>
              <a:t>. 250 items delivered on Jun. 17</a:t>
            </a:r>
            <a:r>
              <a:rPr lang="en-US" sz="1300" baseline="30000" dirty="0">
                <a:solidFill>
                  <a:schemeClr val="accent1"/>
                </a:solidFill>
              </a:rPr>
              <a:t>th</a:t>
            </a:r>
            <a:r>
              <a:rPr lang="en-US" sz="1300" dirty="0">
                <a:solidFill>
                  <a:schemeClr val="accent1"/>
                </a:solidFill>
              </a:rPr>
              <a:t> and 250 items delivered Jun 18</a:t>
            </a:r>
            <a:r>
              <a:rPr lang="en-US" sz="1300" baseline="30000" dirty="0">
                <a:solidFill>
                  <a:schemeClr val="accent1"/>
                </a:solidFill>
              </a:rPr>
              <a:t>th</a:t>
            </a:r>
            <a:r>
              <a:rPr lang="en-US" sz="1300" dirty="0">
                <a:solidFill>
                  <a:schemeClr val="accent1"/>
                </a:solidFill>
              </a:rPr>
              <a:t>. </a:t>
            </a:r>
          </a:p>
          <a:p>
            <a:pPr marL="342900" indent="-342900">
              <a:spcBef>
                <a:spcPts val="600"/>
              </a:spcBef>
              <a:buSzPct val="100000"/>
              <a:buFont typeface="+mj-lt"/>
              <a:buAutoNum type="arabicPeriod"/>
            </a:pPr>
            <a:r>
              <a:rPr lang="en-US" sz="1300" dirty="0"/>
              <a:t>Copy the initial line</a:t>
            </a:r>
          </a:p>
          <a:p>
            <a:pPr marL="342900" indent="-342900">
              <a:spcBef>
                <a:spcPts val="600"/>
              </a:spcBef>
              <a:buSzPct val="100000"/>
              <a:buFont typeface="+mj-lt"/>
              <a:buAutoNum type="arabicPeriod"/>
            </a:pPr>
            <a:r>
              <a:rPr lang="en-US" sz="1300" dirty="0"/>
              <a:t>Fill the order confirmation number on both lines.</a:t>
            </a:r>
          </a:p>
          <a:p>
            <a:pPr marL="342900" indent="-342900">
              <a:spcBef>
                <a:spcPts val="600"/>
              </a:spcBef>
              <a:buSzPct val="100000"/>
              <a:buFont typeface="+mj-lt"/>
              <a:buAutoNum type="arabicPeriod"/>
            </a:pPr>
            <a:r>
              <a:rPr lang="en-US" sz="1300" dirty="0"/>
              <a:t>Write 250 in the initial line, and 250 in the 2</a:t>
            </a:r>
            <a:r>
              <a:rPr lang="en-US" sz="1300" baseline="30000" dirty="0"/>
              <a:t>nd</a:t>
            </a:r>
            <a:r>
              <a:rPr lang="en-US" sz="1300" dirty="0"/>
              <a:t> line you have copied. In the Item quantity field enter the number of items to be shipped per each of delivery dates.</a:t>
            </a:r>
          </a:p>
          <a:p>
            <a:pPr marL="342900" indent="-342900">
              <a:spcBef>
                <a:spcPts val="600"/>
              </a:spcBef>
              <a:buSzPct val="100000"/>
              <a:buFont typeface="+mj-lt"/>
              <a:buAutoNum type="arabicPeriod"/>
            </a:pPr>
            <a:r>
              <a:rPr lang="en-US" sz="1300" dirty="0"/>
              <a:t>Adjust the dates accordingly for each of the lines.</a:t>
            </a:r>
          </a:p>
          <a:p>
            <a:pPr marL="342900" indent="-342900">
              <a:spcBef>
                <a:spcPts val="600"/>
              </a:spcBef>
              <a:buFont typeface="+mj-lt"/>
              <a:buAutoNum type="arabicPeriod"/>
            </a:pPr>
            <a:endParaRPr lang="en-US" sz="1300" dirty="0"/>
          </a:p>
          <a:p>
            <a:pPr>
              <a:lnSpc>
                <a:spcPts val="1700"/>
              </a:lnSpc>
              <a:spcBef>
                <a:spcPts val="600"/>
              </a:spcBef>
              <a:buClr>
                <a:srgbClr val="F0AB00"/>
              </a:buClr>
              <a:buSzPct val="120000"/>
            </a:pPr>
            <a:r>
              <a:rPr lang="en-US" sz="1300" b="1" dirty="0">
                <a:solidFill>
                  <a:schemeClr val="accent1"/>
                </a:solidFill>
              </a:rPr>
              <a:t>Note: </a:t>
            </a:r>
          </a:p>
          <a:p>
            <a:pPr marL="171450" indent="-171450">
              <a:lnSpc>
                <a:spcPts val="1700"/>
              </a:lnSpc>
              <a:spcBef>
                <a:spcPts val="600"/>
              </a:spcBef>
              <a:buClr>
                <a:srgbClr val="F0AB00"/>
              </a:buClr>
              <a:buSzPct val="120000"/>
              <a:buFont typeface="Arial" panose="020B0604020202020204" pitchFamily="34" charset="0"/>
              <a:buChar char="•"/>
            </a:pPr>
            <a:r>
              <a:rPr lang="en-US" sz="1300" kern="0" dirty="0">
                <a:ea typeface="Arial Unicode MS" pitchFamily="34" charset="-128"/>
                <a:cs typeface="Arial Unicode MS" pitchFamily="34" charset="-128"/>
              </a:rPr>
              <a:t>The total of the quantity in each line must always be equal to the initial order line quantity.</a:t>
            </a:r>
          </a:p>
          <a:p>
            <a:pPr>
              <a:spcBef>
                <a:spcPts val="600"/>
              </a:spcBef>
            </a:pPr>
            <a:endParaRPr lang="en-US" sz="1300" dirty="0"/>
          </a:p>
        </p:txBody>
      </p:sp>
      <p:sp>
        <p:nvSpPr>
          <p:cNvPr id="18" name="Title 2">
            <a:extLst>
              <a:ext uri="{FF2B5EF4-FFF2-40B4-BE49-F238E27FC236}">
                <a16:creationId xmlns:a16="http://schemas.microsoft.com/office/drawing/2014/main" id="{3F8DBEC7-97FE-410F-8710-02F8DCE45178}"/>
              </a:ext>
            </a:extLst>
          </p:cNvPr>
          <p:cNvSpPr txBox="1">
            <a:spLocks/>
          </p:cNvSpPr>
          <p:nvPr/>
        </p:nvSpPr>
        <p:spPr bwMode="black">
          <a:xfrm>
            <a:off x="505457" y="504000"/>
            <a:ext cx="11183564" cy="676980"/>
          </a:xfrm>
          <a:prstGeom prst="rect">
            <a:avLst/>
          </a:prstGeom>
        </p:spPr>
        <p:txBody>
          <a:bodyPr vert="horz" wrap="square" lIns="0" tIns="0" rIns="0" bIns="0" rtlCol="0" anchor="t" anchorCtr="0">
            <a:spAutoFit/>
          </a:bodyPr>
          <a:lstStyle>
            <a:lvl1pPr algn="l" defTabSz="1088231" rtl="0" eaLnBrk="1" latinLnBrk="0" hangingPunct="1">
              <a:spcBef>
                <a:spcPct val="0"/>
              </a:spcBef>
              <a:buNone/>
              <a:defRPr sz="2399" b="1" kern="1200" baseline="0">
                <a:solidFill>
                  <a:schemeClr val="tx1"/>
                </a:solidFill>
                <a:latin typeface="+mj-lt"/>
                <a:ea typeface="+mj-ea"/>
                <a:cs typeface="+mj-cs"/>
              </a:defRPr>
            </a:lvl1pPr>
          </a:lstStyle>
          <a:p>
            <a:r>
              <a:rPr lang="en-US"/>
              <a:t>Order Confirmation</a:t>
            </a:r>
            <a:br>
              <a:rPr lang="en-US"/>
            </a:br>
            <a:r>
              <a:rPr lang="en-US" sz="2000" spc="50">
                <a:solidFill>
                  <a:schemeClr val="accent1"/>
                </a:solidFill>
                <a:cs typeface="Arial" panose="020B0604020202020204" pitchFamily="34" charset="0"/>
              </a:rPr>
              <a:t>Mass OC Upload – </a:t>
            </a:r>
            <a:r>
              <a:rPr lang="en-US" sz="2000">
                <a:solidFill>
                  <a:schemeClr val="accent1"/>
                </a:solidFill>
              </a:rPr>
              <a:t>Split of a Line Into Multiple Delivery Dates</a:t>
            </a:r>
          </a:p>
        </p:txBody>
      </p:sp>
      <p:sp>
        <p:nvSpPr>
          <p:cNvPr id="10" name="Rectangle 9">
            <a:extLst>
              <a:ext uri="{FF2B5EF4-FFF2-40B4-BE49-F238E27FC236}">
                <a16:creationId xmlns:a16="http://schemas.microsoft.com/office/drawing/2014/main" id="{ACE1BD2E-1B1C-4200-ADC7-7FEFCD580EBD}"/>
              </a:ext>
            </a:extLst>
          </p:cNvPr>
          <p:cNvSpPr/>
          <p:nvPr/>
        </p:nvSpPr>
        <p:spPr bwMode="gray">
          <a:xfrm>
            <a:off x="11235160" y="1742488"/>
            <a:ext cx="740250" cy="372422"/>
          </a:xfrm>
          <a:prstGeom prst="rect">
            <a:avLst/>
          </a:prstGeom>
          <a:noFill/>
          <a:ln w="25400" algn="ctr">
            <a:solidFill>
              <a:schemeClr val="accent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en-US" sz="1800" kern="0" err="1">
              <a:ea typeface="Arial Unicode MS" pitchFamily="34" charset="-128"/>
              <a:cs typeface="Arial Unicode MS" pitchFamily="34" charset="-128"/>
            </a:endParaRPr>
          </a:p>
        </p:txBody>
      </p:sp>
      <p:sp>
        <p:nvSpPr>
          <p:cNvPr id="30" name="Rectangle 29">
            <a:extLst>
              <a:ext uri="{FF2B5EF4-FFF2-40B4-BE49-F238E27FC236}">
                <a16:creationId xmlns:a16="http://schemas.microsoft.com/office/drawing/2014/main" id="{B4C32964-2B82-4F66-AB33-E18E14EEB9CB}"/>
              </a:ext>
            </a:extLst>
          </p:cNvPr>
          <p:cNvSpPr/>
          <p:nvPr/>
        </p:nvSpPr>
        <p:spPr bwMode="gray">
          <a:xfrm>
            <a:off x="5598453" y="3965813"/>
            <a:ext cx="339453" cy="505966"/>
          </a:xfrm>
          <a:prstGeom prst="rect">
            <a:avLst/>
          </a:prstGeom>
          <a:noFill/>
          <a:ln w="25400" algn="ctr">
            <a:solidFill>
              <a:schemeClr val="accent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en-US" sz="1800" kern="0" err="1">
              <a:ea typeface="Arial Unicode MS" pitchFamily="34" charset="-128"/>
              <a:cs typeface="Arial Unicode MS" pitchFamily="34" charset="-128"/>
            </a:endParaRPr>
          </a:p>
        </p:txBody>
      </p:sp>
      <p:sp>
        <p:nvSpPr>
          <p:cNvPr id="31" name="Rectangle 30">
            <a:extLst>
              <a:ext uri="{FF2B5EF4-FFF2-40B4-BE49-F238E27FC236}">
                <a16:creationId xmlns:a16="http://schemas.microsoft.com/office/drawing/2014/main" id="{17D8DBED-9F53-472E-8A4A-6FF30030A7D8}"/>
              </a:ext>
            </a:extLst>
          </p:cNvPr>
          <p:cNvSpPr/>
          <p:nvPr/>
        </p:nvSpPr>
        <p:spPr bwMode="gray">
          <a:xfrm>
            <a:off x="9933922" y="3960585"/>
            <a:ext cx="694315" cy="600019"/>
          </a:xfrm>
          <a:prstGeom prst="rect">
            <a:avLst/>
          </a:prstGeom>
          <a:noFill/>
          <a:ln w="25400" algn="ctr">
            <a:solidFill>
              <a:schemeClr val="accent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en-US" sz="1800" kern="0" err="1">
              <a:ea typeface="Arial Unicode MS" pitchFamily="34" charset="-128"/>
              <a:cs typeface="Arial Unicode MS" pitchFamily="34" charset="-128"/>
            </a:endParaRPr>
          </a:p>
        </p:txBody>
      </p:sp>
      <p:sp>
        <p:nvSpPr>
          <p:cNvPr id="33" name="Rectangle 32">
            <a:extLst>
              <a:ext uri="{FF2B5EF4-FFF2-40B4-BE49-F238E27FC236}">
                <a16:creationId xmlns:a16="http://schemas.microsoft.com/office/drawing/2014/main" id="{84930C55-C333-4E11-A90E-8B8DB19F72B6}"/>
              </a:ext>
            </a:extLst>
          </p:cNvPr>
          <p:cNvSpPr/>
          <p:nvPr/>
        </p:nvSpPr>
        <p:spPr bwMode="gray">
          <a:xfrm>
            <a:off x="10663736" y="3944542"/>
            <a:ext cx="1270983" cy="600019"/>
          </a:xfrm>
          <a:prstGeom prst="rect">
            <a:avLst/>
          </a:prstGeom>
          <a:noFill/>
          <a:ln w="25400" algn="ctr">
            <a:solidFill>
              <a:schemeClr val="accent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en-US" sz="1800" kern="0" err="1">
              <a:ea typeface="Arial Unicode MS" pitchFamily="34" charset="-128"/>
              <a:cs typeface="Arial Unicode MS" pitchFamily="34" charset="-128"/>
            </a:endParaRPr>
          </a:p>
        </p:txBody>
      </p:sp>
      <p:sp>
        <p:nvSpPr>
          <p:cNvPr id="19" name="Oval 18">
            <a:extLst>
              <a:ext uri="{FF2B5EF4-FFF2-40B4-BE49-F238E27FC236}">
                <a16:creationId xmlns:a16="http://schemas.microsoft.com/office/drawing/2014/main" id="{CFE3B2B2-B5C4-4CE3-9B67-D5D8E0727478}"/>
              </a:ext>
            </a:extLst>
          </p:cNvPr>
          <p:cNvSpPr/>
          <p:nvPr/>
        </p:nvSpPr>
        <p:spPr bwMode="gray">
          <a:xfrm>
            <a:off x="5635310" y="3730695"/>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ru-RU" sz="1200" kern="0" dirty="0">
                <a:solidFill>
                  <a:schemeClr val="bg1"/>
                </a:solidFill>
                <a:ea typeface="Arial Unicode MS" pitchFamily="34" charset="-128"/>
                <a:cs typeface="Arial Unicode MS" pitchFamily="34" charset="-128"/>
              </a:rPr>
              <a:t>2</a:t>
            </a:r>
            <a:endParaRPr lang="en-US" sz="1200" kern="0" dirty="0">
              <a:solidFill>
                <a:schemeClr val="bg1"/>
              </a:solidFill>
              <a:ea typeface="Arial Unicode MS" pitchFamily="34" charset="-128"/>
              <a:cs typeface="Arial Unicode MS" pitchFamily="34" charset="-128"/>
            </a:endParaRPr>
          </a:p>
        </p:txBody>
      </p:sp>
      <p:sp>
        <p:nvSpPr>
          <p:cNvPr id="21" name="Oval 20">
            <a:extLst>
              <a:ext uri="{FF2B5EF4-FFF2-40B4-BE49-F238E27FC236}">
                <a16:creationId xmlns:a16="http://schemas.microsoft.com/office/drawing/2014/main" id="{EF475357-BCB8-43A4-B41E-FB735AC443E5}"/>
              </a:ext>
            </a:extLst>
          </p:cNvPr>
          <p:cNvSpPr/>
          <p:nvPr/>
        </p:nvSpPr>
        <p:spPr bwMode="gray">
          <a:xfrm>
            <a:off x="10099877" y="3692483"/>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ru-RU" sz="1200" kern="0" dirty="0">
                <a:solidFill>
                  <a:schemeClr val="bg1"/>
                </a:solidFill>
                <a:ea typeface="Arial Unicode MS" pitchFamily="34" charset="-128"/>
                <a:cs typeface="Arial Unicode MS" pitchFamily="34" charset="-128"/>
              </a:rPr>
              <a:t>3</a:t>
            </a:r>
            <a:endParaRPr lang="en-US" sz="1200" kern="0" dirty="0">
              <a:solidFill>
                <a:schemeClr val="bg1"/>
              </a:solidFill>
              <a:ea typeface="Arial Unicode MS" pitchFamily="34" charset="-128"/>
              <a:cs typeface="Arial Unicode MS" pitchFamily="34" charset="-128"/>
            </a:endParaRPr>
          </a:p>
        </p:txBody>
      </p:sp>
      <p:sp>
        <p:nvSpPr>
          <p:cNvPr id="22" name="Oval 21">
            <a:extLst>
              <a:ext uri="{FF2B5EF4-FFF2-40B4-BE49-F238E27FC236}">
                <a16:creationId xmlns:a16="http://schemas.microsoft.com/office/drawing/2014/main" id="{886AEF56-60A1-402E-9C45-D6E2219F0094}"/>
              </a:ext>
            </a:extLst>
          </p:cNvPr>
          <p:cNvSpPr/>
          <p:nvPr/>
        </p:nvSpPr>
        <p:spPr bwMode="gray">
          <a:xfrm>
            <a:off x="11542123" y="3688397"/>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ru-RU" sz="1200" kern="0" dirty="0">
                <a:solidFill>
                  <a:schemeClr val="bg1"/>
                </a:solidFill>
                <a:ea typeface="Arial Unicode MS" pitchFamily="34" charset="-128"/>
                <a:cs typeface="Arial Unicode MS" pitchFamily="34" charset="-128"/>
              </a:rPr>
              <a:t>4</a:t>
            </a:r>
            <a:endParaRPr lang="en-US" sz="1200" kern="0" dirty="0">
              <a:solidFill>
                <a:schemeClr val="bg1"/>
              </a:solidFill>
              <a:ea typeface="Arial Unicode MS" pitchFamily="34" charset="-128"/>
              <a:cs typeface="Arial Unicode MS" pitchFamily="34" charset="-128"/>
            </a:endParaRPr>
          </a:p>
        </p:txBody>
      </p:sp>
      <p:pic>
        <p:nvPicPr>
          <p:cNvPr id="12" name="Picture 11">
            <a:extLst>
              <a:ext uri="{FF2B5EF4-FFF2-40B4-BE49-F238E27FC236}">
                <a16:creationId xmlns:a16="http://schemas.microsoft.com/office/drawing/2014/main" id="{B0D69A41-D73E-37DD-EAA7-464A6480B74F}"/>
              </a:ext>
            </a:extLst>
          </p:cNvPr>
          <p:cNvPicPr>
            <a:picLocks noChangeAspect="1"/>
          </p:cNvPicPr>
          <p:nvPr/>
        </p:nvPicPr>
        <p:blipFill>
          <a:blip r:embed="rId5"/>
          <a:stretch>
            <a:fillRect/>
          </a:stretch>
        </p:blipFill>
        <p:spPr>
          <a:xfrm>
            <a:off x="5630537" y="2433128"/>
            <a:ext cx="6344873" cy="864346"/>
          </a:xfrm>
          <a:prstGeom prst="rect">
            <a:avLst/>
          </a:prstGeom>
        </p:spPr>
      </p:pic>
      <p:sp>
        <p:nvSpPr>
          <p:cNvPr id="16" name="Oval 15">
            <a:extLst>
              <a:ext uri="{FF2B5EF4-FFF2-40B4-BE49-F238E27FC236}">
                <a16:creationId xmlns:a16="http://schemas.microsoft.com/office/drawing/2014/main" id="{A8F78DE2-0113-4F7E-85B7-0FADE1388796}"/>
              </a:ext>
            </a:extLst>
          </p:cNvPr>
          <p:cNvSpPr/>
          <p:nvPr/>
        </p:nvSpPr>
        <p:spPr bwMode="gray">
          <a:xfrm>
            <a:off x="5632697" y="3131814"/>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1</a:t>
            </a:r>
          </a:p>
        </p:txBody>
      </p:sp>
    </p:spTree>
    <p:extLst>
      <p:ext uri="{BB962C8B-B14F-4D97-AF65-F5344CB8AC3E}">
        <p14:creationId xmlns:p14="http://schemas.microsoft.com/office/powerpoint/2010/main" val="30268928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07BBB27-375C-7879-8FCD-CC265A320916}"/>
              </a:ext>
            </a:extLst>
          </p:cNvPr>
          <p:cNvPicPr>
            <a:picLocks noChangeAspect="1"/>
          </p:cNvPicPr>
          <p:nvPr/>
        </p:nvPicPr>
        <p:blipFill>
          <a:blip r:embed="rId3"/>
          <a:stretch>
            <a:fillRect/>
          </a:stretch>
        </p:blipFill>
        <p:spPr>
          <a:xfrm>
            <a:off x="5374105" y="3878301"/>
            <a:ext cx="5715312" cy="1640379"/>
          </a:xfrm>
          <a:prstGeom prst="rect">
            <a:avLst/>
          </a:prstGeom>
        </p:spPr>
      </p:pic>
      <p:pic>
        <p:nvPicPr>
          <p:cNvPr id="3" name="Picture 2">
            <a:extLst>
              <a:ext uri="{FF2B5EF4-FFF2-40B4-BE49-F238E27FC236}">
                <a16:creationId xmlns:a16="http://schemas.microsoft.com/office/drawing/2014/main" id="{545AFBF7-150D-F3DC-AAEC-089B9CD8C225}"/>
              </a:ext>
            </a:extLst>
          </p:cNvPr>
          <p:cNvPicPr>
            <a:picLocks noChangeAspect="1"/>
          </p:cNvPicPr>
          <p:nvPr/>
        </p:nvPicPr>
        <p:blipFill>
          <a:blip r:embed="rId4"/>
          <a:stretch>
            <a:fillRect/>
          </a:stretch>
        </p:blipFill>
        <p:spPr>
          <a:xfrm>
            <a:off x="5152477" y="1116073"/>
            <a:ext cx="4879337" cy="2615210"/>
          </a:xfrm>
          <a:prstGeom prst="rect">
            <a:avLst/>
          </a:prstGeom>
        </p:spPr>
      </p:pic>
      <p:sp>
        <p:nvSpPr>
          <p:cNvPr id="15" name="Title 2">
            <a:extLst>
              <a:ext uri="{FF2B5EF4-FFF2-40B4-BE49-F238E27FC236}">
                <a16:creationId xmlns:a16="http://schemas.microsoft.com/office/drawing/2014/main" id="{C2156844-57B4-42D7-BD4D-B85469F696A2}"/>
              </a:ext>
            </a:extLst>
          </p:cNvPr>
          <p:cNvSpPr txBox="1">
            <a:spLocks/>
          </p:cNvSpPr>
          <p:nvPr/>
        </p:nvSpPr>
        <p:spPr bwMode="black">
          <a:xfrm>
            <a:off x="505805" y="505568"/>
            <a:ext cx="11183564" cy="676980"/>
          </a:xfrm>
          <a:prstGeom prst="rect">
            <a:avLst/>
          </a:prstGeom>
        </p:spPr>
        <p:txBody>
          <a:bodyPr vert="horz" wrap="square" lIns="0" tIns="0" rIns="0" bIns="0" rtlCol="0" anchor="t" anchorCtr="0">
            <a:spAutoFit/>
          </a:bodyPr>
          <a:lstStyle>
            <a:lvl1pPr algn="l" defTabSz="1088231" rtl="0" eaLnBrk="1" latinLnBrk="0" hangingPunct="1">
              <a:spcBef>
                <a:spcPct val="0"/>
              </a:spcBef>
              <a:buNone/>
              <a:defRPr sz="2399" b="1" kern="1200" baseline="0">
                <a:solidFill>
                  <a:schemeClr val="tx1"/>
                </a:solidFill>
                <a:latin typeface="+mj-lt"/>
                <a:ea typeface="+mj-ea"/>
                <a:cs typeface="+mj-cs"/>
              </a:defRPr>
            </a:lvl1pPr>
          </a:lstStyle>
          <a:p>
            <a:r>
              <a:rPr lang="en-US"/>
              <a:t>Order Confirmation</a:t>
            </a:r>
            <a:br>
              <a:rPr lang="en-US"/>
            </a:br>
            <a:r>
              <a:rPr lang="en-US" sz="2000" spc="50">
                <a:solidFill>
                  <a:schemeClr val="accent1"/>
                </a:solidFill>
                <a:cs typeface="Arial" panose="020B0604020202020204" pitchFamily="34" charset="0"/>
              </a:rPr>
              <a:t>Mass OC Upload – </a:t>
            </a:r>
            <a:r>
              <a:rPr lang="en-US" sz="2000">
                <a:solidFill>
                  <a:schemeClr val="accent1"/>
                </a:solidFill>
              </a:rPr>
              <a:t>Reupload the Template 1</a:t>
            </a:r>
          </a:p>
        </p:txBody>
      </p:sp>
      <p:sp>
        <p:nvSpPr>
          <p:cNvPr id="24" name="Rectangle 23">
            <a:extLst>
              <a:ext uri="{FF2B5EF4-FFF2-40B4-BE49-F238E27FC236}">
                <a16:creationId xmlns:a16="http://schemas.microsoft.com/office/drawing/2014/main" id="{0C8993D0-5680-49A9-AD02-7E9C0E933C65}"/>
              </a:ext>
            </a:extLst>
          </p:cNvPr>
          <p:cNvSpPr/>
          <p:nvPr/>
        </p:nvSpPr>
        <p:spPr bwMode="gray">
          <a:xfrm>
            <a:off x="6066343" y="4080650"/>
            <a:ext cx="1887090" cy="498415"/>
          </a:xfrm>
          <a:prstGeom prst="rect">
            <a:avLst/>
          </a:prstGeom>
          <a:noFill/>
          <a:ln w="25400" algn="ctr">
            <a:solidFill>
              <a:schemeClr val="accent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en-US" sz="1800" kern="0" dirty="0" err="1">
              <a:ea typeface="Arial Unicode MS" pitchFamily="34" charset="-128"/>
              <a:cs typeface="Arial Unicode MS" pitchFamily="34" charset="-128"/>
            </a:endParaRPr>
          </a:p>
        </p:txBody>
      </p:sp>
      <p:sp>
        <p:nvSpPr>
          <p:cNvPr id="25" name="Rectangle 24">
            <a:extLst>
              <a:ext uri="{FF2B5EF4-FFF2-40B4-BE49-F238E27FC236}">
                <a16:creationId xmlns:a16="http://schemas.microsoft.com/office/drawing/2014/main" id="{E3E6F59D-5A25-4ADE-9180-9B151AECE04C}"/>
              </a:ext>
            </a:extLst>
          </p:cNvPr>
          <p:cNvSpPr/>
          <p:nvPr/>
        </p:nvSpPr>
        <p:spPr bwMode="gray">
          <a:xfrm>
            <a:off x="6121685" y="4809590"/>
            <a:ext cx="1684503" cy="217494"/>
          </a:xfrm>
          <a:prstGeom prst="rect">
            <a:avLst/>
          </a:prstGeom>
          <a:noFill/>
          <a:ln w="25400" algn="ctr">
            <a:solidFill>
              <a:schemeClr val="accent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en-US" sz="1800" kern="0" dirty="0" err="1">
              <a:ea typeface="Arial Unicode MS" pitchFamily="34" charset="-128"/>
              <a:cs typeface="Arial Unicode MS" pitchFamily="34" charset="-128"/>
            </a:endParaRPr>
          </a:p>
        </p:txBody>
      </p:sp>
      <p:sp>
        <p:nvSpPr>
          <p:cNvPr id="26" name="Rectangle 25">
            <a:extLst>
              <a:ext uri="{FF2B5EF4-FFF2-40B4-BE49-F238E27FC236}">
                <a16:creationId xmlns:a16="http://schemas.microsoft.com/office/drawing/2014/main" id="{FAAF84E7-6639-45FF-B410-008749945958}"/>
              </a:ext>
            </a:extLst>
          </p:cNvPr>
          <p:cNvSpPr/>
          <p:nvPr/>
        </p:nvSpPr>
        <p:spPr bwMode="gray">
          <a:xfrm>
            <a:off x="8698779" y="4246329"/>
            <a:ext cx="2147388" cy="267814"/>
          </a:xfrm>
          <a:prstGeom prst="rect">
            <a:avLst/>
          </a:prstGeom>
          <a:noFill/>
          <a:ln w="25400" algn="ctr">
            <a:solidFill>
              <a:schemeClr val="accent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en-US" sz="1800" kern="0" dirty="0" err="1">
              <a:ea typeface="Arial Unicode MS" pitchFamily="34" charset="-128"/>
              <a:cs typeface="Arial Unicode MS" pitchFamily="34" charset="-128"/>
            </a:endParaRPr>
          </a:p>
        </p:txBody>
      </p:sp>
      <p:sp>
        <p:nvSpPr>
          <p:cNvPr id="29" name="Oval 28">
            <a:extLst>
              <a:ext uri="{FF2B5EF4-FFF2-40B4-BE49-F238E27FC236}">
                <a16:creationId xmlns:a16="http://schemas.microsoft.com/office/drawing/2014/main" id="{3258E410-1180-4A70-A9FF-B6B4B8E42EAF}"/>
              </a:ext>
            </a:extLst>
          </p:cNvPr>
          <p:cNvSpPr/>
          <p:nvPr/>
        </p:nvSpPr>
        <p:spPr bwMode="gray">
          <a:xfrm>
            <a:off x="6853804" y="1202268"/>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1</a:t>
            </a:r>
          </a:p>
        </p:txBody>
      </p:sp>
      <p:sp>
        <p:nvSpPr>
          <p:cNvPr id="33" name="Oval 32">
            <a:extLst>
              <a:ext uri="{FF2B5EF4-FFF2-40B4-BE49-F238E27FC236}">
                <a16:creationId xmlns:a16="http://schemas.microsoft.com/office/drawing/2014/main" id="{342F9506-DD27-4177-8F97-858417D4DD31}"/>
              </a:ext>
            </a:extLst>
          </p:cNvPr>
          <p:cNvSpPr/>
          <p:nvPr/>
        </p:nvSpPr>
        <p:spPr bwMode="gray">
          <a:xfrm>
            <a:off x="5791286" y="3049937"/>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ru-RU" sz="1200" kern="0" dirty="0">
                <a:solidFill>
                  <a:schemeClr val="bg1"/>
                </a:solidFill>
                <a:ea typeface="Arial Unicode MS" pitchFamily="34" charset="-128"/>
                <a:cs typeface="Arial Unicode MS" pitchFamily="34" charset="-128"/>
              </a:rPr>
              <a:t>2</a:t>
            </a:r>
            <a:endParaRPr lang="en-US" sz="1200" kern="0" dirty="0">
              <a:solidFill>
                <a:schemeClr val="bg1"/>
              </a:solidFill>
              <a:ea typeface="Arial Unicode MS" pitchFamily="34" charset="-128"/>
              <a:cs typeface="Arial Unicode MS" pitchFamily="34" charset="-128"/>
            </a:endParaRPr>
          </a:p>
        </p:txBody>
      </p:sp>
      <p:sp>
        <p:nvSpPr>
          <p:cNvPr id="34" name="Oval 33">
            <a:extLst>
              <a:ext uri="{FF2B5EF4-FFF2-40B4-BE49-F238E27FC236}">
                <a16:creationId xmlns:a16="http://schemas.microsoft.com/office/drawing/2014/main" id="{215AB2C0-D8ED-4C96-BDFD-04FDF290273A}"/>
              </a:ext>
            </a:extLst>
          </p:cNvPr>
          <p:cNvSpPr/>
          <p:nvPr/>
        </p:nvSpPr>
        <p:spPr bwMode="gray">
          <a:xfrm>
            <a:off x="5826588" y="4177933"/>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ru-RU" sz="1200" kern="0" dirty="0">
                <a:solidFill>
                  <a:schemeClr val="bg1"/>
                </a:solidFill>
                <a:ea typeface="Arial Unicode MS" pitchFamily="34" charset="-128"/>
                <a:cs typeface="Arial Unicode MS" pitchFamily="34" charset="-128"/>
              </a:rPr>
              <a:t>3</a:t>
            </a:r>
            <a:endParaRPr lang="en-US" sz="1200" kern="0" dirty="0">
              <a:solidFill>
                <a:schemeClr val="bg1"/>
              </a:solidFill>
              <a:ea typeface="Arial Unicode MS" pitchFamily="34" charset="-128"/>
              <a:cs typeface="Arial Unicode MS" pitchFamily="34" charset="-128"/>
            </a:endParaRPr>
          </a:p>
        </p:txBody>
      </p:sp>
      <p:sp>
        <p:nvSpPr>
          <p:cNvPr id="35" name="Oval 34">
            <a:extLst>
              <a:ext uri="{FF2B5EF4-FFF2-40B4-BE49-F238E27FC236}">
                <a16:creationId xmlns:a16="http://schemas.microsoft.com/office/drawing/2014/main" id="{1B15B5F8-43A3-4DE6-AC48-337CF8F5D03D}"/>
              </a:ext>
            </a:extLst>
          </p:cNvPr>
          <p:cNvSpPr/>
          <p:nvPr/>
        </p:nvSpPr>
        <p:spPr bwMode="gray">
          <a:xfrm>
            <a:off x="8478512" y="4232250"/>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ru-RU" sz="1200" kern="0" dirty="0">
                <a:solidFill>
                  <a:schemeClr val="bg1"/>
                </a:solidFill>
                <a:ea typeface="Arial Unicode MS" pitchFamily="34" charset="-128"/>
                <a:cs typeface="Arial Unicode MS" pitchFamily="34" charset="-128"/>
              </a:rPr>
              <a:t>4</a:t>
            </a:r>
            <a:endParaRPr lang="en-US" sz="1200" kern="0" dirty="0">
              <a:solidFill>
                <a:schemeClr val="bg1"/>
              </a:solidFill>
              <a:ea typeface="Arial Unicode MS" pitchFamily="34" charset="-128"/>
              <a:cs typeface="Arial Unicode MS" pitchFamily="34" charset="-128"/>
            </a:endParaRPr>
          </a:p>
        </p:txBody>
      </p:sp>
      <p:sp>
        <p:nvSpPr>
          <p:cNvPr id="36" name="Oval 35">
            <a:extLst>
              <a:ext uri="{FF2B5EF4-FFF2-40B4-BE49-F238E27FC236}">
                <a16:creationId xmlns:a16="http://schemas.microsoft.com/office/drawing/2014/main" id="{E12C2ADB-38F8-497B-B43C-8B6FE932159B}"/>
              </a:ext>
            </a:extLst>
          </p:cNvPr>
          <p:cNvSpPr/>
          <p:nvPr/>
        </p:nvSpPr>
        <p:spPr bwMode="gray">
          <a:xfrm>
            <a:off x="5832986" y="4777506"/>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ru-RU" sz="1200" kern="0" dirty="0">
                <a:solidFill>
                  <a:schemeClr val="bg1"/>
                </a:solidFill>
                <a:ea typeface="Arial Unicode MS" pitchFamily="34" charset="-128"/>
                <a:cs typeface="Arial Unicode MS" pitchFamily="34" charset="-128"/>
              </a:rPr>
              <a:t>5</a:t>
            </a:r>
            <a:endParaRPr lang="en-US" sz="1200" kern="0" dirty="0">
              <a:solidFill>
                <a:schemeClr val="bg1"/>
              </a:solidFill>
              <a:ea typeface="Arial Unicode MS" pitchFamily="34" charset="-128"/>
              <a:cs typeface="Arial Unicode MS" pitchFamily="34" charset="-128"/>
            </a:endParaRPr>
          </a:p>
        </p:txBody>
      </p:sp>
      <p:sp>
        <p:nvSpPr>
          <p:cNvPr id="37" name="Oval 36">
            <a:extLst>
              <a:ext uri="{FF2B5EF4-FFF2-40B4-BE49-F238E27FC236}">
                <a16:creationId xmlns:a16="http://schemas.microsoft.com/office/drawing/2014/main" id="{25776F64-6E98-4270-8DFC-F0A71F35F8C5}"/>
              </a:ext>
            </a:extLst>
          </p:cNvPr>
          <p:cNvSpPr/>
          <p:nvPr/>
        </p:nvSpPr>
        <p:spPr bwMode="gray">
          <a:xfrm>
            <a:off x="10047856" y="5267521"/>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ru-RU" sz="1200" kern="0" dirty="0">
                <a:solidFill>
                  <a:schemeClr val="bg1"/>
                </a:solidFill>
                <a:ea typeface="Arial Unicode MS" pitchFamily="34" charset="-128"/>
                <a:cs typeface="Arial Unicode MS" pitchFamily="34" charset="-128"/>
              </a:rPr>
              <a:t>6</a:t>
            </a:r>
            <a:endParaRPr lang="en-US" sz="1200" kern="0" dirty="0">
              <a:solidFill>
                <a:schemeClr val="bg1"/>
              </a:solidFill>
              <a:ea typeface="Arial Unicode MS" pitchFamily="34" charset="-128"/>
              <a:cs typeface="Arial Unicode MS" pitchFamily="34" charset="-128"/>
            </a:endParaRPr>
          </a:p>
        </p:txBody>
      </p:sp>
      <p:sp>
        <p:nvSpPr>
          <p:cNvPr id="49" name="Text Placeholder 2">
            <a:extLst>
              <a:ext uri="{FF2B5EF4-FFF2-40B4-BE49-F238E27FC236}">
                <a16:creationId xmlns:a16="http://schemas.microsoft.com/office/drawing/2014/main" id="{AC8E1288-4599-4CF3-BBB1-4EE9EA4894AB}"/>
              </a:ext>
            </a:extLst>
          </p:cNvPr>
          <p:cNvSpPr>
            <a:spLocks noGrp="1"/>
          </p:cNvSpPr>
          <p:nvPr>
            <p:ph type="body" sz="quarter" idx="10"/>
          </p:nvPr>
        </p:nvSpPr>
        <p:spPr>
          <a:xfrm>
            <a:off x="539781" y="1513424"/>
            <a:ext cx="4563743" cy="4944530"/>
          </a:xfrm>
        </p:spPr>
        <p:txBody>
          <a:bodyPr>
            <a:normAutofit/>
          </a:bodyPr>
          <a:lstStyle/>
          <a:p>
            <a:pPr>
              <a:spcBef>
                <a:spcPts val="600"/>
              </a:spcBef>
              <a:buSzPct val="100000"/>
            </a:pPr>
            <a:r>
              <a:rPr lang="en-US" sz="1300" dirty="0"/>
              <a:t>From the </a:t>
            </a:r>
            <a:r>
              <a:rPr lang="en-US" sz="1300" b="1" dirty="0"/>
              <a:t>Uploads/Downloads </a:t>
            </a:r>
            <a:r>
              <a:rPr lang="en-US" sz="1300" dirty="0"/>
              <a:t>screen:</a:t>
            </a:r>
          </a:p>
          <a:p>
            <a:pPr marL="347472" indent="-347472">
              <a:spcBef>
                <a:spcPts val="600"/>
              </a:spcBef>
              <a:buSzPct val="100000"/>
              <a:buFont typeface="+mj-lt"/>
              <a:buAutoNum type="arabicPeriod"/>
            </a:pPr>
            <a:r>
              <a:rPr lang="en-US" sz="1300" dirty="0"/>
              <a:t>Click on </a:t>
            </a:r>
            <a:r>
              <a:rPr lang="en-US" sz="1300" b="1" dirty="0"/>
              <a:t>Uploads</a:t>
            </a:r>
            <a:r>
              <a:rPr lang="en-US" sz="1300" dirty="0"/>
              <a:t> sub-tab.</a:t>
            </a:r>
          </a:p>
          <a:p>
            <a:pPr marL="347472" indent="-347472">
              <a:spcBef>
                <a:spcPts val="600"/>
              </a:spcBef>
              <a:buSzPct val="100000"/>
              <a:buFont typeface="+mj-lt"/>
              <a:buAutoNum type="arabicPeriod"/>
            </a:pPr>
            <a:r>
              <a:rPr lang="en-US" sz="1300" dirty="0"/>
              <a:t>Click </a:t>
            </a:r>
            <a:r>
              <a:rPr lang="en-US" sz="1300" b="1" dirty="0"/>
              <a:t>Upload</a:t>
            </a:r>
            <a:r>
              <a:rPr lang="en-US" sz="1300" dirty="0"/>
              <a:t> button. A new window will pop up.</a:t>
            </a:r>
          </a:p>
          <a:p>
            <a:pPr marL="347472" indent="-347472">
              <a:spcBef>
                <a:spcPts val="600"/>
              </a:spcBef>
              <a:buSzPct val="100000"/>
              <a:buFont typeface="+mj-lt"/>
              <a:buAutoNum type="arabicPeriod"/>
            </a:pPr>
            <a:r>
              <a:rPr lang="en-US" sz="1300" dirty="0"/>
              <a:t>Fill in the name for your file upload and a customer name.</a:t>
            </a:r>
          </a:p>
          <a:p>
            <a:pPr marL="347472" indent="-347472">
              <a:spcBef>
                <a:spcPts val="600"/>
              </a:spcBef>
              <a:buSzPct val="100000"/>
              <a:buFont typeface="+mj-lt"/>
              <a:buAutoNum type="arabicPeriod"/>
            </a:pPr>
            <a:r>
              <a:rPr lang="en-US" sz="1300" dirty="0"/>
              <a:t>In the type field choose Order Confirmation.</a:t>
            </a:r>
          </a:p>
          <a:p>
            <a:pPr marL="347472" indent="-347472">
              <a:spcBef>
                <a:spcPts val="600"/>
              </a:spcBef>
              <a:buSzPct val="100000"/>
              <a:buFont typeface="+mj-lt"/>
              <a:buAutoNum type="arabicPeriod"/>
            </a:pPr>
            <a:r>
              <a:rPr lang="en-US" sz="1300" dirty="0"/>
              <a:t>Click </a:t>
            </a:r>
            <a:r>
              <a:rPr lang="en-US" sz="1300" b="1" dirty="0"/>
              <a:t>Browse</a:t>
            </a:r>
            <a:r>
              <a:rPr lang="en-US" sz="1300" dirty="0"/>
              <a:t> and select the file.</a:t>
            </a:r>
          </a:p>
          <a:p>
            <a:pPr marL="347472" indent="-347472">
              <a:spcBef>
                <a:spcPts val="600"/>
              </a:spcBef>
              <a:buSzPct val="100000"/>
              <a:buFont typeface="+mj-lt"/>
              <a:buAutoNum type="arabicPeriod"/>
            </a:pPr>
            <a:r>
              <a:rPr lang="en-US" sz="1300" dirty="0"/>
              <a:t>Click </a:t>
            </a:r>
            <a:r>
              <a:rPr lang="en-US" sz="1300" b="1" dirty="0"/>
              <a:t>Upload</a:t>
            </a:r>
            <a:r>
              <a:rPr lang="en-US" sz="1300" dirty="0"/>
              <a:t>.</a:t>
            </a:r>
          </a:p>
          <a:p>
            <a:pPr marL="347472" indent="-347472">
              <a:spcBef>
                <a:spcPts val="600"/>
              </a:spcBef>
              <a:buFont typeface="+mj-lt"/>
              <a:buAutoNum type="arabicPeriod"/>
            </a:pPr>
            <a:endParaRPr lang="en-US" sz="1300" dirty="0"/>
          </a:p>
          <a:p>
            <a:pPr>
              <a:spcBef>
                <a:spcPts val="600"/>
              </a:spcBef>
            </a:pPr>
            <a:r>
              <a:rPr lang="en-US" sz="1300" b="1" dirty="0">
                <a:solidFill>
                  <a:schemeClr val="accent1"/>
                </a:solidFill>
              </a:rPr>
              <a:t>Note: </a:t>
            </a:r>
          </a:p>
          <a:p>
            <a:pPr marL="285750" indent="-285750">
              <a:spcBef>
                <a:spcPts val="600"/>
              </a:spcBef>
              <a:buFont typeface="Arial" panose="020B0604020202020204" pitchFamily="34" charset="0"/>
              <a:buChar char="•"/>
            </a:pPr>
            <a:r>
              <a:rPr lang="en-US" sz="1300" dirty="0"/>
              <a:t>Do not use the link “Download template”.</a:t>
            </a:r>
            <a:r>
              <a:rPr lang="en-US" sz="1300" i="1" kern="0" dirty="0">
                <a:ea typeface="Arial Unicode MS" pitchFamily="34" charset="-128"/>
                <a:cs typeface="Arial Unicode MS" pitchFamily="34" charset="-128"/>
              </a:rPr>
              <a:t> </a:t>
            </a:r>
          </a:p>
          <a:p>
            <a:pPr marL="285750" indent="-285750">
              <a:spcBef>
                <a:spcPts val="600"/>
              </a:spcBef>
              <a:buFont typeface="Arial" panose="020B0604020202020204" pitchFamily="34" charset="0"/>
              <a:buChar char="•"/>
            </a:pPr>
            <a:r>
              <a:rPr lang="en-US" sz="1300" kern="0" dirty="0">
                <a:ea typeface="Arial Unicode MS" pitchFamily="34" charset="-128"/>
                <a:cs typeface="Arial Unicode MS" pitchFamily="34" charset="-128"/>
              </a:rPr>
              <a:t>If you do not want to confirm some of the lines at the moment of upload, do not forget to delete them from the upload file. </a:t>
            </a:r>
            <a:endParaRPr lang="en-US" sz="1300" dirty="0"/>
          </a:p>
          <a:p>
            <a:pPr>
              <a:spcBef>
                <a:spcPts val="600"/>
              </a:spcBef>
            </a:pPr>
            <a:endParaRPr lang="en-US" sz="1300" i="1" dirty="0"/>
          </a:p>
          <a:p>
            <a:pPr marL="347472" indent="-347472">
              <a:spcBef>
                <a:spcPts val="600"/>
              </a:spcBef>
              <a:buFont typeface="+mj-lt"/>
              <a:buAutoNum type="arabicPeriod"/>
            </a:pPr>
            <a:endParaRPr lang="en-US" sz="1300" dirty="0"/>
          </a:p>
        </p:txBody>
      </p:sp>
    </p:spTree>
    <p:extLst>
      <p:ext uri="{BB962C8B-B14F-4D97-AF65-F5344CB8AC3E}">
        <p14:creationId xmlns:p14="http://schemas.microsoft.com/office/powerpoint/2010/main" val="209527575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E3ACBA9-2875-6235-2144-C4FA6AA233A6}"/>
              </a:ext>
            </a:extLst>
          </p:cNvPr>
          <p:cNvPicPr>
            <a:picLocks noChangeAspect="1"/>
          </p:cNvPicPr>
          <p:nvPr/>
        </p:nvPicPr>
        <p:blipFill>
          <a:blip r:embed="rId3"/>
          <a:stretch>
            <a:fillRect/>
          </a:stretch>
        </p:blipFill>
        <p:spPr>
          <a:xfrm>
            <a:off x="505805" y="3302380"/>
            <a:ext cx="10947591" cy="2905916"/>
          </a:xfrm>
          <a:prstGeom prst="rect">
            <a:avLst/>
          </a:prstGeom>
        </p:spPr>
      </p:pic>
      <p:sp>
        <p:nvSpPr>
          <p:cNvPr id="3" name="Text Placeholder 2">
            <a:extLst>
              <a:ext uri="{FF2B5EF4-FFF2-40B4-BE49-F238E27FC236}">
                <a16:creationId xmlns:a16="http://schemas.microsoft.com/office/drawing/2014/main" id="{53037C31-F27C-454E-BE4B-B3B1F95434C6}"/>
              </a:ext>
            </a:extLst>
          </p:cNvPr>
          <p:cNvSpPr>
            <a:spLocks noGrp="1"/>
          </p:cNvSpPr>
          <p:nvPr>
            <p:ph type="body" sz="quarter" idx="10"/>
          </p:nvPr>
        </p:nvSpPr>
        <p:spPr>
          <a:xfrm>
            <a:off x="505805" y="1566779"/>
            <a:ext cx="8341608" cy="1736502"/>
          </a:xfrm>
        </p:spPr>
        <p:txBody>
          <a:bodyPr>
            <a:normAutofit lnSpcReduction="10000"/>
          </a:bodyPr>
          <a:lstStyle/>
          <a:p>
            <a:pPr marL="342900" indent="-342900">
              <a:spcBef>
                <a:spcPts val="600"/>
              </a:spcBef>
              <a:buSzPct val="100000"/>
              <a:buFont typeface="+mj-lt"/>
              <a:buAutoNum type="arabicPeriod" startAt="7"/>
            </a:pPr>
            <a:r>
              <a:rPr lang="en-US" sz="1300"/>
              <a:t>The status column displays whether upload was successful or not:</a:t>
            </a:r>
          </a:p>
          <a:p>
            <a:pPr marL="522810" lvl="1" indent="-342900">
              <a:buFont typeface="Arial" panose="020B0604020202020204" pitchFamily="34" charset="0"/>
              <a:buChar char="•"/>
            </a:pPr>
            <a:r>
              <a:rPr lang="en-US" sz="1300"/>
              <a:t>If upload is successful, the status will turn into </a:t>
            </a:r>
            <a:r>
              <a:rPr lang="en-US" sz="1300" b="1"/>
              <a:t>Completed</a:t>
            </a:r>
            <a:r>
              <a:rPr lang="en-US" sz="1300"/>
              <a:t>. Order status will be updated with confirmed quantities or date.</a:t>
            </a:r>
          </a:p>
          <a:p>
            <a:pPr marL="522810" lvl="1" indent="-342900">
              <a:buFont typeface="Arial" panose="020B0604020202020204" pitchFamily="34" charset="0"/>
              <a:buChar char="•"/>
            </a:pPr>
            <a:r>
              <a:rPr lang="en-US" sz="1300"/>
              <a:t>If the status changes to </a:t>
            </a:r>
            <a:r>
              <a:rPr lang="en-US" sz="1300" b="1"/>
              <a:t>Failed</a:t>
            </a:r>
            <a:r>
              <a:rPr lang="en-US" sz="1300"/>
              <a:t>, you need to download the audit log to view the errors.</a:t>
            </a:r>
          </a:p>
          <a:p>
            <a:pPr marL="522810" lvl="1" indent="-342900">
              <a:buFont typeface="Arial" panose="020B0604020202020204" pitchFamily="34" charset="0"/>
              <a:buChar char="•"/>
            </a:pPr>
            <a:r>
              <a:rPr lang="en-US" sz="1300"/>
              <a:t>If the status changes to </a:t>
            </a:r>
            <a:r>
              <a:rPr lang="en-US" sz="1300" b="1"/>
              <a:t>Completed With Errors</a:t>
            </a:r>
            <a:r>
              <a:rPr lang="en-US" sz="1300"/>
              <a:t>, you need to download the audit log to view the lines with errors. </a:t>
            </a:r>
          </a:p>
          <a:p>
            <a:pPr marL="342900" indent="-342900">
              <a:spcBef>
                <a:spcPts val="600"/>
              </a:spcBef>
              <a:buSzPct val="100000"/>
              <a:buFont typeface="+mj-lt"/>
              <a:buAutoNum type="arabicPeriod" startAt="8"/>
            </a:pPr>
            <a:r>
              <a:rPr lang="en-US" sz="1300"/>
              <a:t>You can always download your uploaded file by clicking in the blue arrow in the File column. Correct the errors. Reupload the corrected file by following the previous steps.</a:t>
            </a:r>
          </a:p>
        </p:txBody>
      </p:sp>
      <p:sp>
        <p:nvSpPr>
          <p:cNvPr id="16" name="Title 2">
            <a:extLst>
              <a:ext uri="{FF2B5EF4-FFF2-40B4-BE49-F238E27FC236}">
                <a16:creationId xmlns:a16="http://schemas.microsoft.com/office/drawing/2014/main" id="{631AD8B8-62BE-4A6A-9EA1-BA7D1558C09E}"/>
              </a:ext>
            </a:extLst>
          </p:cNvPr>
          <p:cNvSpPr txBox="1">
            <a:spLocks/>
          </p:cNvSpPr>
          <p:nvPr/>
        </p:nvSpPr>
        <p:spPr bwMode="black">
          <a:xfrm>
            <a:off x="505805" y="505568"/>
            <a:ext cx="11183564" cy="676980"/>
          </a:xfrm>
          <a:prstGeom prst="rect">
            <a:avLst/>
          </a:prstGeom>
        </p:spPr>
        <p:txBody>
          <a:bodyPr vert="horz" wrap="square" lIns="0" tIns="0" rIns="0" bIns="0" rtlCol="0" anchor="t" anchorCtr="0">
            <a:spAutoFit/>
          </a:bodyPr>
          <a:lstStyle>
            <a:lvl1pPr algn="l" defTabSz="1088231" rtl="0" eaLnBrk="1" latinLnBrk="0" hangingPunct="1">
              <a:spcBef>
                <a:spcPct val="0"/>
              </a:spcBef>
              <a:buNone/>
              <a:defRPr sz="2399" b="1" kern="1200" baseline="0">
                <a:solidFill>
                  <a:schemeClr val="tx1"/>
                </a:solidFill>
                <a:latin typeface="+mj-lt"/>
                <a:ea typeface="+mj-ea"/>
                <a:cs typeface="+mj-cs"/>
              </a:defRPr>
            </a:lvl1pPr>
          </a:lstStyle>
          <a:p>
            <a:r>
              <a:rPr lang="en-US"/>
              <a:t>Order Confirmation</a:t>
            </a:r>
            <a:br>
              <a:rPr lang="en-US"/>
            </a:br>
            <a:r>
              <a:rPr lang="en-US" sz="2000" spc="50">
                <a:solidFill>
                  <a:schemeClr val="accent1"/>
                </a:solidFill>
                <a:cs typeface="Arial" panose="020B0604020202020204" pitchFamily="34" charset="0"/>
              </a:rPr>
              <a:t>Mass OC Upload – </a:t>
            </a:r>
            <a:r>
              <a:rPr lang="en-US" sz="2000">
                <a:solidFill>
                  <a:schemeClr val="accent1"/>
                </a:solidFill>
              </a:rPr>
              <a:t>Reupload the Template 2</a:t>
            </a:r>
          </a:p>
        </p:txBody>
      </p:sp>
      <p:sp>
        <p:nvSpPr>
          <p:cNvPr id="20" name="Rectangle 19">
            <a:extLst>
              <a:ext uri="{FF2B5EF4-FFF2-40B4-BE49-F238E27FC236}">
                <a16:creationId xmlns:a16="http://schemas.microsoft.com/office/drawing/2014/main" id="{BDF320A6-3509-4844-9C70-F9BB897F7EC4}"/>
              </a:ext>
            </a:extLst>
          </p:cNvPr>
          <p:cNvSpPr/>
          <p:nvPr/>
        </p:nvSpPr>
        <p:spPr bwMode="gray">
          <a:xfrm>
            <a:off x="10844822" y="4487419"/>
            <a:ext cx="367038" cy="1704592"/>
          </a:xfrm>
          <a:prstGeom prst="rect">
            <a:avLst/>
          </a:prstGeom>
          <a:noFill/>
          <a:ln w="25400" algn="ctr">
            <a:solidFill>
              <a:schemeClr val="accent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en-US" sz="1800" kern="0" err="1">
              <a:ea typeface="Arial Unicode MS" pitchFamily="34" charset="-128"/>
              <a:cs typeface="Arial Unicode MS" pitchFamily="34" charset="-128"/>
            </a:endParaRPr>
          </a:p>
        </p:txBody>
      </p:sp>
      <p:sp>
        <p:nvSpPr>
          <p:cNvPr id="21" name="Rectangle 20">
            <a:extLst>
              <a:ext uri="{FF2B5EF4-FFF2-40B4-BE49-F238E27FC236}">
                <a16:creationId xmlns:a16="http://schemas.microsoft.com/office/drawing/2014/main" id="{61F378C1-9F52-470C-B24C-2856D07F06B4}"/>
              </a:ext>
            </a:extLst>
          </p:cNvPr>
          <p:cNvSpPr/>
          <p:nvPr/>
        </p:nvSpPr>
        <p:spPr bwMode="gray">
          <a:xfrm>
            <a:off x="10398081" y="4496472"/>
            <a:ext cx="367038" cy="1711580"/>
          </a:xfrm>
          <a:prstGeom prst="rect">
            <a:avLst/>
          </a:prstGeom>
          <a:noFill/>
          <a:ln w="25400" algn="ctr">
            <a:solidFill>
              <a:schemeClr val="accent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en-US" sz="1800" kern="0" err="1">
              <a:ea typeface="Arial Unicode MS" pitchFamily="34" charset="-128"/>
              <a:cs typeface="Arial Unicode MS" pitchFamily="34" charset="-128"/>
            </a:endParaRPr>
          </a:p>
        </p:txBody>
      </p:sp>
      <p:sp>
        <p:nvSpPr>
          <p:cNvPr id="7" name="Rectangle 6">
            <a:extLst>
              <a:ext uri="{FF2B5EF4-FFF2-40B4-BE49-F238E27FC236}">
                <a16:creationId xmlns:a16="http://schemas.microsoft.com/office/drawing/2014/main" id="{9F61E08F-FABE-4177-AEC6-F75526C70787}"/>
              </a:ext>
            </a:extLst>
          </p:cNvPr>
          <p:cNvSpPr/>
          <p:nvPr/>
        </p:nvSpPr>
        <p:spPr bwMode="gray">
          <a:xfrm>
            <a:off x="7536630" y="4496474"/>
            <a:ext cx="1101012" cy="1711580"/>
          </a:xfrm>
          <a:prstGeom prst="rect">
            <a:avLst/>
          </a:prstGeom>
          <a:noFill/>
          <a:ln w="25400" algn="ctr">
            <a:solidFill>
              <a:schemeClr val="accent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en-US" sz="1800" kern="0" err="1">
              <a:ea typeface="Arial Unicode MS" pitchFamily="34" charset="-128"/>
              <a:cs typeface="Arial Unicode MS" pitchFamily="34" charset="-128"/>
            </a:endParaRPr>
          </a:p>
        </p:txBody>
      </p:sp>
      <p:sp>
        <p:nvSpPr>
          <p:cNvPr id="11" name="Oval 10">
            <a:extLst>
              <a:ext uri="{FF2B5EF4-FFF2-40B4-BE49-F238E27FC236}">
                <a16:creationId xmlns:a16="http://schemas.microsoft.com/office/drawing/2014/main" id="{506EC92F-5414-49D2-9551-9D38CD8D887B}"/>
              </a:ext>
            </a:extLst>
          </p:cNvPr>
          <p:cNvSpPr/>
          <p:nvPr/>
        </p:nvSpPr>
        <p:spPr bwMode="gray">
          <a:xfrm>
            <a:off x="7291856" y="4559147"/>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ru-RU" sz="1200" kern="0">
                <a:solidFill>
                  <a:schemeClr val="bg1"/>
                </a:solidFill>
                <a:ea typeface="Arial Unicode MS" pitchFamily="34" charset="-128"/>
                <a:cs typeface="Arial Unicode MS" pitchFamily="34" charset="-128"/>
              </a:rPr>
              <a:t>7</a:t>
            </a:r>
            <a:endParaRPr lang="en-US" sz="1200" kern="0">
              <a:solidFill>
                <a:schemeClr val="bg1"/>
              </a:solidFill>
              <a:ea typeface="Arial Unicode MS" pitchFamily="34" charset="-128"/>
              <a:cs typeface="Arial Unicode MS" pitchFamily="34" charset="-128"/>
            </a:endParaRPr>
          </a:p>
        </p:txBody>
      </p:sp>
      <p:sp>
        <p:nvSpPr>
          <p:cNvPr id="12" name="Oval 11">
            <a:extLst>
              <a:ext uri="{FF2B5EF4-FFF2-40B4-BE49-F238E27FC236}">
                <a16:creationId xmlns:a16="http://schemas.microsoft.com/office/drawing/2014/main" id="{87D0CCF7-F151-45F4-9432-2764F4078C6F}"/>
              </a:ext>
            </a:extLst>
          </p:cNvPr>
          <p:cNvSpPr/>
          <p:nvPr/>
        </p:nvSpPr>
        <p:spPr bwMode="gray">
          <a:xfrm>
            <a:off x="10098111" y="4559147"/>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ru-RU" sz="1200" kern="0">
                <a:solidFill>
                  <a:schemeClr val="bg1"/>
                </a:solidFill>
                <a:ea typeface="Arial Unicode MS" pitchFamily="34" charset="-128"/>
                <a:cs typeface="Arial Unicode MS" pitchFamily="34" charset="-128"/>
              </a:rPr>
              <a:t>8</a:t>
            </a:r>
            <a:endParaRPr lang="en-US" sz="1200" kern="0">
              <a:solidFill>
                <a:schemeClr val="bg1"/>
              </a:solidFill>
              <a:ea typeface="Arial Unicode MS" pitchFamily="34" charset="-128"/>
              <a:cs typeface="Arial Unicode MS" pitchFamily="34" charset="-128"/>
            </a:endParaRPr>
          </a:p>
        </p:txBody>
      </p:sp>
    </p:spTree>
    <p:extLst>
      <p:ext uri="{BB962C8B-B14F-4D97-AF65-F5344CB8AC3E}">
        <p14:creationId xmlns:p14="http://schemas.microsoft.com/office/powerpoint/2010/main" val="1218571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p:cNvSpPr>
            <a:spLocks noGrp="1"/>
          </p:cNvSpPr>
          <p:nvPr>
            <p:ph type="body" sz="quarter" idx="10"/>
          </p:nvPr>
        </p:nvSpPr>
        <p:spPr>
          <a:xfrm>
            <a:off x="496143" y="1256106"/>
            <a:ext cx="10170352" cy="4716000"/>
          </a:xfrm>
        </p:spPr>
        <p:txBody>
          <a:bodyPr>
            <a:normAutofit/>
          </a:bodyPr>
          <a:lstStyle/>
          <a:p>
            <a:pPr>
              <a:spcBef>
                <a:spcPts val="600"/>
              </a:spcBef>
            </a:pPr>
            <a:r>
              <a:rPr lang="en-US" sz="1300" dirty="0"/>
              <a:t>Ariba Network allows supplier to work in different modes.</a:t>
            </a:r>
          </a:p>
          <a:p>
            <a:pPr marL="285750" indent="-285750">
              <a:spcBef>
                <a:spcPts val="600"/>
              </a:spcBef>
              <a:buFont typeface="Arial" panose="020B0604020202020204" pitchFamily="34" charset="0"/>
              <a:buChar char="•"/>
            </a:pPr>
            <a:r>
              <a:rPr lang="en-US" sz="1300" b="1" dirty="0">
                <a:solidFill>
                  <a:schemeClr val="accent1"/>
                </a:solidFill>
              </a:rPr>
              <a:t>Portal:</a:t>
            </a:r>
            <a:r>
              <a:rPr lang="en-US" sz="1300" b="1" dirty="0"/>
              <a:t> </a:t>
            </a:r>
            <a:r>
              <a:rPr lang="en-US" sz="1300" dirty="0"/>
              <a:t>The Supplier works online through a Web Browser. Data entry can be on screen or using download and upload functionality.</a:t>
            </a:r>
          </a:p>
          <a:p>
            <a:pPr marL="285750" indent="-285750">
              <a:spcBef>
                <a:spcPts val="600"/>
              </a:spcBef>
              <a:buFont typeface="Arial" panose="020B0604020202020204" pitchFamily="34" charset="0"/>
              <a:buChar char="•"/>
            </a:pPr>
            <a:r>
              <a:rPr lang="en-US" sz="1300" b="1" dirty="0">
                <a:solidFill>
                  <a:schemeClr val="accent1"/>
                </a:solidFill>
              </a:rPr>
              <a:t>Mobile App: </a:t>
            </a:r>
            <a:r>
              <a:rPr lang="en-US" sz="1300" dirty="0"/>
              <a:t>Not supported at this stage of the project.</a:t>
            </a:r>
          </a:p>
          <a:p>
            <a:pPr marL="285750" indent="-285750">
              <a:spcBef>
                <a:spcPts val="600"/>
              </a:spcBef>
              <a:buFont typeface="Arial" panose="020B0604020202020204" pitchFamily="34" charset="0"/>
              <a:buChar char="•"/>
            </a:pPr>
            <a:r>
              <a:rPr lang="en-US" sz="1300" b="1" dirty="0">
                <a:solidFill>
                  <a:schemeClr val="accent1"/>
                </a:solidFill>
              </a:rPr>
              <a:t>Full System Integration: </a:t>
            </a:r>
            <a:r>
              <a:rPr lang="en-US" sz="1300" dirty="0"/>
              <a:t>Ariba Network allows to electronically integrate with the network. For technical details please refer to your trainer.</a:t>
            </a:r>
          </a:p>
          <a:p>
            <a:pPr marL="285750" indent="-285750">
              <a:spcBef>
                <a:spcPts val="600"/>
              </a:spcBef>
              <a:buFont typeface="Arial" panose="020B0604020202020204" pitchFamily="34" charset="0"/>
              <a:buChar char="•"/>
            </a:pPr>
            <a:endParaRPr lang="en-US" sz="1300" dirty="0"/>
          </a:p>
          <a:p>
            <a:pPr>
              <a:spcBef>
                <a:spcPts val="600"/>
              </a:spcBef>
            </a:pPr>
            <a:endParaRPr lang="en-US" sz="1300" dirty="0">
              <a:solidFill>
                <a:srgbClr val="FFFF00"/>
              </a:solidFill>
            </a:endParaRPr>
          </a:p>
        </p:txBody>
      </p:sp>
      <p:sp>
        <p:nvSpPr>
          <p:cNvPr id="4" name="Title"/>
          <p:cNvSpPr>
            <a:spLocks noGrp="1"/>
          </p:cNvSpPr>
          <p:nvPr>
            <p:ph type="title"/>
          </p:nvPr>
        </p:nvSpPr>
        <p:spPr>
          <a:xfrm>
            <a:off x="505457" y="504761"/>
            <a:ext cx="11183564" cy="369204"/>
          </a:xfrm>
        </p:spPr>
        <p:txBody>
          <a:bodyPr/>
          <a:lstStyle/>
          <a:p>
            <a:r>
              <a:rPr lang="en-US"/>
              <a:t>Different Modes of Integration/ Automation</a:t>
            </a:r>
          </a:p>
        </p:txBody>
      </p:sp>
    </p:spTree>
    <p:extLst>
      <p:ext uri="{BB962C8B-B14F-4D97-AF65-F5344CB8AC3E}">
        <p14:creationId xmlns:p14="http://schemas.microsoft.com/office/powerpoint/2010/main" val="24402941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CEF9B0-CE35-48E9-B31C-008DE3E245C2}"/>
              </a:ext>
            </a:extLst>
          </p:cNvPr>
          <p:cNvPicPr>
            <a:picLocks noChangeAspect="1"/>
          </p:cNvPicPr>
          <p:nvPr/>
        </p:nvPicPr>
        <p:blipFill>
          <a:blip r:embed="rId3"/>
          <a:stretch>
            <a:fillRect/>
          </a:stretch>
        </p:blipFill>
        <p:spPr>
          <a:xfrm>
            <a:off x="5345077" y="1540581"/>
            <a:ext cx="2276418" cy="1156180"/>
          </a:xfrm>
          <a:prstGeom prst="rect">
            <a:avLst/>
          </a:prstGeom>
          <a:ln>
            <a:noFill/>
          </a:ln>
        </p:spPr>
        <p:style>
          <a:lnRef idx="2">
            <a:schemeClr val="accent2"/>
          </a:lnRef>
          <a:fillRef idx="1">
            <a:schemeClr val="lt1"/>
          </a:fillRef>
          <a:effectRef idx="0">
            <a:schemeClr val="accent2"/>
          </a:effectRef>
          <a:fontRef idx="minor">
            <a:schemeClr val="dk1"/>
          </a:fontRef>
        </p:style>
      </p:pic>
      <p:pic>
        <p:nvPicPr>
          <p:cNvPr id="5" name="Picture 4">
            <a:extLst>
              <a:ext uri="{FF2B5EF4-FFF2-40B4-BE49-F238E27FC236}">
                <a16:creationId xmlns:a16="http://schemas.microsoft.com/office/drawing/2014/main" id="{59B4437B-9D45-4BF9-880E-5333F12F45E0}"/>
              </a:ext>
            </a:extLst>
          </p:cNvPr>
          <p:cNvPicPr>
            <a:picLocks noChangeAspect="1"/>
          </p:cNvPicPr>
          <p:nvPr/>
        </p:nvPicPr>
        <p:blipFill>
          <a:blip r:embed="rId4"/>
          <a:stretch>
            <a:fillRect/>
          </a:stretch>
        </p:blipFill>
        <p:spPr>
          <a:xfrm>
            <a:off x="7683225" y="3483505"/>
            <a:ext cx="2540389" cy="1825429"/>
          </a:xfrm>
          <a:prstGeom prst="rect">
            <a:avLst/>
          </a:prstGeom>
          <a:ln>
            <a:noFill/>
          </a:ln>
        </p:spPr>
        <p:style>
          <a:lnRef idx="2">
            <a:schemeClr val="accent2"/>
          </a:lnRef>
          <a:fillRef idx="1">
            <a:schemeClr val="lt1"/>
          </a:fillRef>
          <a:effectRef idx="0">
            <a:schemeClr val="accent2"/>
          </a:effectRef>
          <a:fontRef idx="minor">
            <a:schemeClr val="dk1"/>
          </a:fontRef>
        </p:style>
      </p:pic>
      <p:pic>
        <p:nvPicPr>
          <p:cNvPr id="6" name="Picture 5">
            <a:extLst>
              <a:ext uri="{FF2B5EF4-FFF2-40B4-BE49-F238E27FC236}">
                <a16:creationId xmlns:a16="http://schemas.microsoft.com/office/drawing/2014/main" id="{A1F25243-5AE0-4A44-A0CC-899A42F5E734}"/>
              </a:ext>
            </a:extLst>
          </p:cNvPr>
          <p:cNvPicPr>
            <a:picLocks noChangeAspect="1"/>
          </p:cNvPicPr>
          <p:nvPr/>
        </p:nvPicPr>
        <p:blipFill>
          <a:blip r:embed="rId5"/>
          <a:stretch>
            <a:fillRect/>
          </a:stretch>
        </p:blipFill>
        <p:spPr>
          <a:xfrm>
            <a:off x="5328083" y="3652498"/>
            <a:ext cx="2276418" cy="1825430"/>
          </a:xfrm>
          <a:prstGeom prst="rect">
            <a:avLst/>
          </a:prstGeom>
          <a:ln>
            <a:noFill/>
          </a:ln>
        </p:spPr>
        <p:style>
          <a:lnRef idx="2">
            <a:schemeClr val="accent2"/>
          </a:lnRef>
          <a:fillRef idx="1">
            <a:schemeClr val="lt1"/>
          </a:fillRef>
          <a:effectRef idx="0">
            <a:schemeClr val="accent2"/>
          </a:effectRef>
          <a:fontRef idx="minor">
            <a:schemeClr val="dk1"/>
          </a:fontRef>
        </p:style>
      </p:pic>
      <p:pic>
        <p:nvPicPr>
          <p:cNvPr id="7" name="Picture 6">
            <a:extLst>
              <a:ext uri="{FF2B5EF4-FFF2-40B4-BE49-F238E27FC236}">
                <a16:creationId xmlns:a16="http://schemas.microsoft.com/office/drawing/2014/main" id="{78CDC410-9736-4413-BF5B-09A75E4A090E}"/>
              </a:ext>
            </a:extLst>
          </p:cNvPr>
          <p:cNvPicPr>
            <a:picLocks noChangeAspect="1"/>
          </p:cNvPicPr>
          <p:nvPr/>
        </p:nvPicPr>
        <p:blipFill>
          <a:blip r:embed="rId6"/>
          <a:stretch>
            <a:fillRect/>
          </a:stretch>
        </p:blipFill>
        <p:spPr>
          <a:xfrm>
            <a:off x="7694006" y="1353423"/>
            <a:ext cx="2538983" cy="2029975"/>
          </a:xfrm>
          <a:prstGeom prst="rect">
            <a:avLst/>
          </a:prstGeom>
          <a:ln>
            <a:noFill/>
          </a:ln>
        </p:spPr>
        <p:style>
          <a:lnRef idx="2">
            <a:schemeClr val="accent2"/>
          </a:lnRef>
          <a:fillRef idx="1">
            <a:schemeClr val="lt1"/>
          </a:fillRef>
          <a:effectRef idx="0">
            <a:schemeClr val="accent2"/>
          </a:effectRef>
          <a:fontRef idx="minor">
            <a:schemeClr val="dk1"/>
          </a:fontRef>
        </p:style>
      </p:pic>
      <p:sp>
        <p:nvSpPr>
          <p:cNvPr id="8" name="TextBox 7">
            <a:extLst>
              <a:ext uri="{FF2B5EF4-FFF2-40B4-BE49-F238E27FC236}">
                <a16:creationId xmlns:a16="http://schemas.microsoft.com/office/drawing/2014/main" id="{4C318139-3911-4604-A6B3-B3A868D6EF71}"/>
              </a:ext>
            </a:extLst>
          </p:cNvPr>
          <p:cNvSpPr txBox="1"/>
          <p:nvPr/>
        </p:nvSpPr>
        <p:spPr>
          <a:xfrm>
            <a:off x="683301" y="1540581"/>
            <a:ext cx="3939982" cy="3612787"/>
          </a:xfrm>
          <a:prstGeom prst="rect">
            <a:avLst/>
          </a:prstGeom>
          <a:noFill/>
        </p:spPr>
        <p:txBody>
          <a:bodyPr wrap="square" lIns="0" tIns="0" rIns="0" bIns="0" rtlCol="0">
            <a:noAutofit/>
          </a:bodyPr>
          <a:lstStyle/>
          <a:p>
            <a:pPr>
              <a:lnSpc>
                <a:spcPts val="1700"/>
              </a:lnSpc>
              <a:spcAft>
                <a:spcPts val="600"/>
              </a:spcAft>
              <a:buClr>
                <a:srgbClr val="F0AB00"/>
              </a:buClr>
              <a:buSzPct val="100000"/>
            </a:pPr>
            <a:r>
              <a:rPr lang="en-US" sz="1300"/>
              <a:t>Open the .csv file with Excel. If you do not see the columns properly filled in, follow the steps below:</a:t>
            </a:r>
          </a:p>
          <a:p>
            <a:pPr marL="342900" indent="-342900">
              <a:lnSpc>
                <a:spcPts val="1700"/>
              </a:lnSpc>
              <a:spcAft>
                <a:spcPts val="600"/>
              </a:spcAft>
              <a:buClr>
                <a:srgbClr val="F0AB00"/>
              </a:buClr>
              <a:buSzPct val="100000"/>
              <a:buAutoNum type="arabicPeriod"/>
            </a:pPr>
            <a:r>
              <a:rPr lang="en-US" sz="1300"/>
              <a:t>Select the first column containing all concatenated data.</a:t>
            </a:r>
          </a:p>
          <a:p>
            <a:pPr marL="342900" indent="-342900">
              <a:lnSpc>
                <a:spcPts val="1700"/>
              </a:lnSpc>
              <a:spcAft>
                <a:spcPts val="600"/>
              </a:spcAft>
              <a:buClr>
                <a:srgbClr val="F0AB00"/>
              </a:buClr>
              <a:buSzPct val="100000"/>
              <a:buAutoNum type="arabicPeriod"/>
            </a:pPr>
            <a:r>
              <a:rPr lang="en-US" sz="1300"/>
              <a:t>Click on Data &gt; Text to columns.</a:t>
            </a:r>
          </a:p>
          <a:p>
            <a:pPr marL="342900" indent="-342900">
              <a:lnSpc>
                <a:spcPts val="1700"/>
              </a:lnSpc>
              <a:spcAft>
                <a:spcPts val="600"/>
              </a:spcAft>
              <a:buClr>
                <a:srgbClr val="F0AB00"/>
              </a:buClr>
              <a:buSzPct val="100000"/>
              <a:buAutoNum type="arabicPeriod"/>
            </a:pPr>
            <a:r>
              <a:rPr lang="en-US" sz="1300"/>
              <a:t>Select “delimited”.</a:t>
            </a:r>
          </a:p>
          <a:p>
            <a:pPr marL="342900" indent="-342900">
              <a:lnSpc>
                <a:spcPts val="1700"/>
              </a:lnSpc>
              <a:spcAft>
                <a:spcPts val="600"/>
              </a:spcAft>
              <a:buClr>
                <a:srgbClr val="F0AB00"/>
              </a:buClr>
              <a:buSzPct val="100000"/>
              <a:buAutoNum type="arabicPeriod"/>
            </a:pPr>
            <a:r>
              <a:rPr lang="en-US" sz="1300"/>
              <a:t>Click </a:t>
            </a:r>
            <a:r>
              <a:rPr lang="en-US" sz="1300" b="1"/>
              <a:t>Next</a:t>
            </a:r>
            <a:r>
              <a:rPr lang="en-US" sz="1300"/>
              <a:t>.</a:t>
            </a:r>
          </a:p>
          <a:p>
            <a:pPr marL="342900" indent="-342900">
              <a:lnSpc>
                <a:spcPts val="1700"/>
              </a:lnSpc>
              <a:spcAft>
                <a:spcPts val="600"/>
              </a:spcAft>
              <a:buClr>
                <a:srgbClr val="F0AB00"/>
              </a:buClr>
              <a:buSzPct val="100000"/>
              <a:buAutoNum type="arabicPeriod"/>
            </a:pPr>
            <a:r>
              <a:rPr lang="en-US" sz="1300"/>
              <a:t>In “delimiters” screen select “comma” and un-select everything else. </a:t>
            </a:r>
          </a:p>
          <a:p>
            <a:pPr marL="342900" indent="-342900">
              <a:lnSpc>
                <a:spcPts val="1700"/>
              </a:lnSpc>
              <a:spcAft>
                <a:spcPts val="600"/>
              </a:spcAft>
              <a:buClr>
                <a:srgbClr val="F0AB00"/>
              </a:buClr>
              <a:buSzPct val="100000"/>
              <a:buAutoNum type="arabicPeriod"/>
            </a:pPr>
            <a:r>
              <a:rPr lang="en-US" sz="1300"/>
              <a:t>Click </a:t>
            </a:r>
            <a:r>
              <a:rPr lang="en-US" sz="1300" b="1"/>
              <a:t>Next</a:t>
            </a:r>
            <a:r>
              <a:rPr lang="en-US" sz="1300"/>
              <a:t>.</a:t>
            </a:r>
          </a:p>
          <a:p>
            <a:pPr marL="342900" indent="-342900">
              <a:lnSpc>
                <a:spcPts val="1700"/>
              </a:lnSpc>
              <a:spcAft>
                <a:spcPts val="600"/>
              </a:spcAft>
              <a:buClr>
                <a:srgbClr val="F0AB00"/>
              </a:buClr>
              <a:buSzPct val="100000"/>
              <a:buAutoNum type="arabicPeriod"/>
            </a:pPr>
            <a:r>
              <a:rPr lang="en-US" sz="1300"/>
              <a:t>Do not edit next page. Click </a:t>
            </a:r>
            <a:r>
              <a:rPr lang="en-US" sz="1300" b="1"/>
              <a:t>Finish</a:t>
            </a:r>
            <a:r>
              <a:rPr lang="en-US" sz="1300"/>
              <a:t>.</a:t>
            </a:r>
          </a:p>
          <a:p>
            <a:pPr marL="342900" indent="-342900">
              <a:lnSpc>
                <a:spcPts val="1700"/>
              </a:lnSpc>
              <a:spcAft>
                <a:spcPts val="600"/>
              </a:spcAft>
              <a:buClr>
                <a:srgbClr val="F0AB00"/>
              </a:buClr>
              <a:buSzPct val="100000"/>
              <a:buAutoNum type="arabicPeriod"/>
            </a:pPr>
            <a:r>
              <a:rPr lang="en-US" sz="1300"/>
              <a:t>The data will appear in columns.</a:t>
            </a:r>
          </a:p>
          <a:p>
            <a:pPr algn="just">
              <a:spcAft>
                <a:spcPts val="600"/>
              </a:spcAft>
              <a:defRPr/>
            </a:pPr>
            <a:endParaRPr lang="en-US" sz="1300"/>
          </a:p>
          <a:p>
            <a:pPr algn="just">
              <a:lnSpc>
                <a:spcPts val="1700"/>
              </a:lnSpc>
              <a:spcAft>
                <a:spcPts val="600"/>
              </a:spcAft>
              <a:buClr>
                <a:srgbClr val="F0AB00"/>
              </a:buClr>
              <a:buSzPct val="120000"/>
            </a:pPr>
            <a:endParaRPr lang="en-US" sz="1300">
              <a:latin typeface="+mj-lt"/>
            </a:endParaRPr>
          </a:p>
        </p:txBody>
      </p:sp>
      <p:sp>
        <p:nvSpPr>
          <p:cNvPr id="9" name="Title 1">
            <a:extLst>
              <a:ext uri="{FF2B5EF4-FFF2-40B4-BE49-F238E27FC236}">
                <a16:creationId xmlns:a16="http://schemas.microsoft.com/office/drawing/2014/main" id="{A32BD4AB-D262-4B10-9539-1D25DD3D3FBF}"/>
              </a:ext>
            </a:extLst>
          </p:cNvPr>
          <p:cNvSpPr>
            <a:spLocks noGrp="1"/>
          </p:cNvSpPr>
          <p:nvPr>
            <p:ph type="title"/>
          </p:nvPr>
        </p:nvSpPr>
        <p:spPr>
          <a:xfrm>
            <a:off x="622405" y="398041"/>
            <a:ext cx="8496000" cy="676980"/>
          </a:xfrm>
        </p:spPr>
        <p:txBody>
          <a:bodyPr/>
          <a:lstStyle/>
          <a:p>
            <a:r>
              <a:rPr lang="en-US"/>
              <a:t>Order Confirmation</a:t>
            </a:r>
            <a:br>
              <a:rPr lang="en-US"/>
            </a:br>
            <a:r>
              <a:rPr lang="en-US" sz="2000" spc="50">
                <a:solidFill>
                  <a:schemeClr val="accent1"/>
                </a:solidFill>
                <a:cs typeface="Arial" panose="020B0604020202020204" pitchFamily="34" charset="0"/>
              </a:rPr>
              <a:t>Mass OC Upload – </a:t>
            </a:r>
            <a:r>
              <a:rPr lang="en-US" sz="2000">
                <a:solidFill>
                  <a:schemeClr val="accent1"/>
                </a:solidFill>
              </a:rPr>
              <a:t>Opening in Excel Format</a:t>
            </a:r>
          </a:p>
        </p:txBody>
      </p:sp>
      <p:pic>
        <p:nvPicPr>
          <p:cNvPr id="16" name="Picture 15">
            <a:extLst>
              <a:ext uri="{FF2B5EF4-FFF2-40B4-BE49-F238E27FC236}">
                <a16:creationId xmlns:a16="http://schemas.microsoft.com/office/drawing/2014/main" id="{D9682222-96FB-48D9-A6AA-D1840E913C99}"/>
              </a:ext>
            </a:extLst>
          </p:cNvPr>
          <p:cNvPicPr>
            <a:picLocks noChangeAspect="1"/>
          </p:cNvPicPr>
          <p:nvPr/>
        </p:nvPicPr>
        <p:blipFill>
          <a:blip r:embed="rId7"/>
          <a:stretch>
            <a:fillRect/>
          </a:stretch>
        </p:blipFill>
        <p:spPr>
          <a:xfrm>
            <a:off x="5351298" y="2874595"/>
            <a:ext cx="2276418" cy="706474"/>
          </a:xfrm>
          <a:prstGeom prst="rect">
            <a:avLst/>
          </a:prstGeom>
          <a:ln>
            <a:noFill/>
          </a:ln>
        </p:spPr>
        <p:style>
          <a:lnRef idx="2">
            <a:schemeClr val="accent2"/>
          </a:lnRef>
          <a:fillRef idx="1">
            <a:schemeClr val="lt1"/>
          </a:fillRef>
          <a:effectRef idx="0">
            <a:schemeClr val="accent2"/>
          </a:effectRef>
          <a:fontRef idx="minor">
            <a:schemeClr val="dk1"/>
          </a:fontRef>
        </p:style>
      </p:pic>
      <p:sp>
        <p:nvSpPr>
          <p:cNvPr id="17" name="Oval 16">
            <a:extLst>
              <a:ext uri="{FF2B5EF4-FFF2-40B4-BE49-F238E27FC236}">
                <a16:creationId xmlns:a16="http://schemas.microsoft.com/office/drawing/2014/main" id="{5C73B979-B77E-4D06-8980-59319AEB6223}"/>
              </a:ext>
            </a:extLst>
          </p:cNvPr>
          <p:cNvSpPr/>
          <p:nvPr/>
        </p:nvSpPr>
        <p:spPr bwMode="gray">
          <a:xfrm>
            <a:off x="5317799" y="1515469"/>
            <a:ext cx="249719" cy="214822"/>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r>
              <a:rPr lang="en-US" sz="1200" kern="0">
                <a:solidFill>
                  <a:schemeClr val="bg1"/>
                </a:solidFill>
                <a:ea typeface="Arial Unicode MS" pitchFamily="34" charset="-128"/>
                <a:cs typeface="Arial Unicode MS" pitchFamily="34" charset="-128"/>
              </a:rPr>
              <a:t>1</a:t>
            </a:r>
          </a:p>
        </p:txBody>
      </p:sp>
      <p:sp>
        <p:nvSpPr>
          <p:cNvPr id="18" name="Oval 17">
            <a:extLst>
              <a:ext uri="{FF2B5EF4-FFF2-40B4-BE49-F238E27FC236}">
                <a16:creationId xmlns:a16="http://schemas.microsoft.com/office/drawing/2014/main" id="{B1471B83-5758-4DBC-8861-F1EC15943AB7}"/>
              </a:ext>
            </a:extLst>
          </p:cNvPr>
          <p:cNvSpPr/>
          <p:nvPr/>
        </p:nvSpPr>
        <p:spPr bwMode="gray">
          <a:xfrm>
            <a:off x="7119875" y="2897599"/>
            <a:ext cx="249719" cy="214822"/>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r>
              <a:rPr lang="en-US" sz="1200" kern="0">
                <a:solidFill>
                  <a:schemeClr val="bg1"/>
                </a:solidFill>
                <a:ea typeface="Arial Unicode MS" pitchFamily="34" charset="-128"/>
                <a:cs typeface="Arial Unicode MS" pitchFamily="34" charset="-128"/>
              </a:rPr>
              <a:t>2</a:t>
            </a:r>
          </a:p>
        </p:txBody>
      </p:sp>
      <p:sp>
        <p:nvSpPr>
          <p:cNvPr id="19" name="Oval 18">
            <a:extLst>
              <a:ext uri="{FF2B5EF4-FFF2-40B4-BE49-F238E27FC236}">
                <a16:creationId xmlns:a16="http://schemas.microsoft.com/office/drawing/2014/main" id="{09C33D44-3279-4CAA-BB23-5F4C2500909D}"/>
              </a:ext>
            </a:extLst>
          </p:cNvPr>
          <p:cNvSpPr/>
          <p:nvPr/>
        </p:nvSpPr>
        <p:spPr bwMode="gray">
          <a:xfrm>
            <a:off x="7621496" y="1421428"/>
            <a:ext cx="249719" cy="214822"/>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r>
              <a:rPr lang="en-US" sz="1200" kern="0">
                <a:solidFill>
                  <a:schemeClr val="bg1"/>
                </a:solidFill>
                <a:ea typeface="Arial Unicode MS" pitchFamily="34" charset="-128"/>
                <a:cs typeface="Arial Unicode MS" pitchFamily="34" charset="-128"/>
              </a:rPr>
              <a:t>3</a:t>
            </a:r>
          </a:p>
        </p:txBody>
      </p:sp>
      <p:sp>
        <p:nvSpPr>
          <p:cNvPr id="20" name="Oval 19">
            <a:extLst>
              <a:ext uri="{FF2B5EF4-FFF2-40B4-BE49-F238E27FC236}">
                <a16:creationId xmlns:a16="http://schemas.microsoft.com/office/drawing/2014/main" id="{E309EEFA-07E4-404E-9DD2-4ADF0BD60ED7}"/>
              </a:ext>
            </a:extLst>
          </p:cNvPr>
          <p:cNvSpPr/>
          <p:nvPr/>
        </p:nvSpPr>
        <p:spPr bwMode="gray">
          <a:xfrm>
            <a:off x="5163863" y="3827695"/>
            <a:ext cx="249719" cy="214822"/>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r>
              <a:rPr lang="en-US" sz="1200" kern="0">
                <a:solidFill>
                  <a:schemeClr val="bg1"/>
                </a:solidFill>
                <a:ea typeface="Arial Unicode MS" pitchFamily="34" charset="-128"/>
                <a:cs typeface="Arial Unicode MS" pitchFamily="34" charset="-128"/>
              </a:rPr>
              <a:t>5</a:t>
            </a:r>
          </a:p>
        </p:txBody>
      </p:sp>
      <p:sp>
        <p:nvSpPr>
          <p:cNvPr id="21" name="Oval 20">
            <a:extLst>
              <a:ext uri="{FF2B5EF4-FFF2-40B4-BE49-F238E27FC236}">
                <a16:creationId xmlns:a16="http://schemas.microsoft.com/office/drawing/2014/main" id="{1185A8E8-4F12-48AC-B884-8260929ED2FC}"/>
              </a:ext>
            </a:extLst>
          </p:cNvPr>
          <p:cNvSpPr/>
          <p:nvPr/>
        </p:nvSpPr>
        <p:spPr bwMode="gray">
          <a:xfrm>
            <a:off x="9621330" y="4994838"/>
            <a:ext cx="249719" cy="214822"/>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r>
              <a:rPr lang="en-US" sz="1200" kern="0">
                <a:solidFill>
                  <a:schemeClr val="bg1"/>
                </a:solidFill>
                <a:ea typeface="Arial Unicode MS" pitchFamily="34" charset="-128"/>
                <a:cs typeface="Arial Unicode MS" pitchFamily="34" charset="-128"/>
              </a:rPr>
              <a:t>7</a:t>
            </a:r>
          </a:p>
        </p:txBody>
      </p:sp>
      <p:sp>
        <p:nvSpPr>
          <p:cNvPr id="22" name="Oval 21">
            <a:extLst>
              <a:ext uri="{FF2B5EF4-FFF2-40B4-BE49-F238E27FC236}">
                <a16:creationId xmlns:a16="http://schemas.microsoft.com/office/drawing/2014/main" id="{90E8AB21-629D-4B5E-826B-326EC4E9B55B}"/>
              </a:ext>
            </a:extLst>
          </p:cNvPr>
          <p:cNvSpPr/>
          <p:nvPr/>
        </p:nvSpPr>
        <p:spPr bwMode="gray">
          <a:xfrm>
            <a:off x="9598816" y="3072274"/>
            <a:ext cx="249719" cy="214822"/>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r>
              <a:rPr lang="en-US" sz="1200" kern="0">
                <a:solidFill>
                  <a:schemeClr val="bg1"/>
                </a:solidFill>
                <a:ea typeface="Arial Unicode MS" pitchFamily="34" charset="-128"/>
                <a:cs typeface="Arial Unicode MS" pitchFamily="34" charset="-128"/>
              </a:rPr>
              <a:t>4</a:t>
            </a:r>
          </a:p>
        </p:txBody>
      </p:sp>
      <p:pic>
        <p:nvPicPr>
          <p:cNvPr id="23" name="Picture 22">
            <a:extLst>
              <a:ext uri="{FF2B5EF4-FFF2-40B4-BE49-F238E27FC236}">
                <a16:creationId xmlns:a16="http://schemas.microsoft.com/office/drawing/2014/main" id="{4540A7F4-65AC-4B53-B87B-68A6902E2925}"/>
              </a:ext>
            </a:extLst>
          </p:cNvPr>
          <p:cNvPicPr>
            <a:picLocks noChangeAspect="1"/>
          </p:cNvPicPr>
          <p:nvPr/>
        </p:nvPicPr>
        <p:blipFill>
          <a:blip r:embed="rId8"/>
          <a:stretch>
            <a:fillRect/>
          </a:stretch>
        </p:blipFill>
        <p:spPr>
          <a:xfrm>
            <a:off x="7694005" y="5436572"/>
            <a:ext cx="2750434" cy="779170"/>
          </a:xfrm>
          <a:prstGeom prst="rect">
            <a:avLst/>
          </a:prstGeom>
          <a:ln>
            <a:noFill/>
          </a:ln>
        </p:spPr>
        <p:style>
          <a:lnRef idx="2">
            <a:schemeClr val="accent2"/>
          </a:lnRef>
          <a:fillRef idx="1">
            <a:schemeClr val="lt1"/>
          </a:fillRef>
          <a:effectRef idx="0">
            <a:schemeClr val="accent2"/>
          </a:effectRef>
          <a:fontRef idx="minor">
            <a:schemeClr val="dk1"/>
          </a:fontRef>
        </p:style>
      </p:pic>
      <p:sp>
        <p:nvSpPr>
          <p:cNvPr id="24" name="Oval 23">
            <a:extLst>
              <a:ext uri="{FF2B5EF4-FFF2-40B4-BE49-F238E27FC236}">
                <a16:creationId xmlns:a16="http://schemas.microsoft.com/office/drawing/2014/main" id="{B466A844-EB4D-48AB-A19E-AE00AC75D119}"/>
              </a:ext>
            </a:extLst>
          </p:cNvPr>
          <p:cNvSpPr/>
          <p:nvPr/>
        </p:nvSpPr>
        <p:spPr bwMode="gray">
          <a:xfrm>
            <a:off x="7575680" y="5368189"/>
            <a:ext cx="249719" cy="214822"/>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r>
              <a:rPr lang="en-US" sz="1200" kern="0">
                <a:solidFill>
                  <a:schemeClr val="bg1"/>
                </a:solidFill>
                <a:ea typeface="Arial Unicode MS" pitchFamily="34" charset="-128"/>
                <a:cs typeface="Arial Unicode MS" pitchFamily="34" charset="-128"/>
              </a:rPr>
              <a:t>6</a:t>
            </a:r>
          </a:p>
        </p:txBody>
      </p:sp>
      <p:sp>
        <p:nvSpPr>
          <p:cNvPr id="25" name="Oval 24">
            <a:extLst>
              <a:ext uri="{FF2B5EF4-FFF2-40B4-BE49-F238E27FC236}">
                <a16:creationId xmlns:a16="http://schemas.microsoft.com/office/drawing/2014/main" id="{E4C78359-5F3F-4DAF-BF2C-7806AA327CB0}"/>
              </a:ext>
            </a:extLst>
          </p:cNvPr>
          <p:cNvSpPr/>
          <p:nvPr/>
        </p:nvSpPr>
        <p:spPr bwMode="gray">
          <a:xfrm>
            <a:off x="6989393" y="5153367"/>
            <a:ext cx="249719" cy="214822"/>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r>
              <a:rPr lang="en-US" sz="1200" kern="0">
                <a:solidFill>
                  <a:schemeClr val="bg1"/>
                </a:solidFill>
                <a:ea typeface="Arial Unicode MS" pitchFamily="34" charset="-128"/>
                <a:cs typeface="Arial Unicode MS" pitchFamily="34" charset="-128"/>
              </a:rPr>
              <a:t>6</a:t>
            </a:r>
          </a:p>
        </p:txBody>
      </p:sp>
      <p:sp>
        <p:nvSpPr>
          <p:cNvPr id="2" name="TextBox 1">
            <a:extLst>
              <a:ext uri="{FF2B5EF4-FFF2-40B4-BE49-F238E27FC236}">
                <a16:creationId xmlns:a16="http://schemas.microsoft.com/office/drawing/2014/main" id="{509052F3-6EF6-7790-5D4A-20F25AC194EC}"/>
              </a:ext>
            </a:extLst>
          </p:cNvPr>
          <p:cNvSpPr txBox="1"/>
          <p:nvPr/>
        </p:nvSpPr>
        <p:spPr>
          <a:xfrm>
            <a:off x="2438400" y="5028752"/>
            <a:ext cx="570669" cy="1231106"/>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8000" kern="0" dirty="0">
                <a:solidFill>
                  <a:srgbClr val="FF0000"/>
                </a:solidFill>
                <a:ea typeface="Arial Unicode MS" pitchFamily="34" charset="-128"/>
                <a:cs typeface="Arial Unicode MS" pitchFamily="34" charset="-128"/>
              </a:rPr>
              <a:t>?</a:t>
            </a:r>
            <a:endParaRPr lang="en-US" sz="1800" kern="0" dirty="0">
              <a:solidFill>
                <a:srgbClr val="FF0000"/>
              </a:solidFill>
              <a:ea typeface="Arial Unicode MS" pitchFamily="34" charset="-128"/>
              <a:cs typeface="Arial Unicode MS" pitchFamily="34" charset="-128"/>
            </a:endParaRPr>
          </a:p>
        </p:txBody>
      </p:sp>
    </p:spTree>
    <p:extLst>
      <p:ext uri="{BB962C8B-B14F-4D97-AF65-F5344CB8AC3E}">
        <p14:creationId xmlns:p14="http://schemas.microsoft.com/office/powerpoint/2010/main" val="278350068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4911C8-2C11-458C-B242-BEAFA4AC0CBB}"/>
              </a:ext>
            </a:extLst>
          </p:cNvPr>
          <p:cNvPicPr>
            <a:picLocks noChangeAspect="1"/>
          </p:cNvPicPr>
          <p:nvPr/>
        </p:nvPicPr>
        <p:blipFill>
          <a:blip r:embed="rId3"/>
          <a:stretch>
            <a:fillRect/>
          </a:stretch>
        </p:blipFill>
        <p:spPr>
          <a:xfrm>
            <a:off x="6097586" y="4049264"/>
            <a:ext cx="2176802" cy="1262756"/>
          </a:xfrm>
          <a:prstGeom prst="rect">
            <a:avLst/>
          </a:prstGeom>
          <a:ln>
            <a:noFill/>
          </a:ln>
        </p:spPr>
        <p:style>
          <a:lnRef idx="2">
            <a:schemeClr val="accent2"/>
          </a:lnRef>
          <a:fillRef idx="1">
            <a:schemeClr val="lt1"/>
          </a:fillRef>
          <a:effectRef idx="0">
            <a:schemeClr val="accent2"/>
          </a:effectRef>
          <a:fontRef idx="minor">
            <a:schemeClr val="dk1"/>
          </a:fontRef>
        </p:style>
      </p:pic>
      <p:pic>
        <p:nvPicPr>
          <p:cNvPr id="5" name="Picture 4">
            <a:extLst>
              <a:ext uri="{FF2B5EF4-FFF2-40B4-BE49-F238E27FC236}">
                <a16:creationId xmlns:a16="http://schemas.microsoft.com/office/drawing/2014/main" id="{AC264B43-1F61-499D-81E2-795AFF4FC2C1}"/>
              </a:ext>
            </a:extLst>
          </p:cNvPr>
          <p:cNvPicPr>
            <a:picLocks noChangeAspect="1"/>
          </p:cNvPicPr>
          <p:nvPr/>
        </p:nvPicPr>
        <p:blipFill>
          <a:blip r:embed="rId4"/>
          <a:stretch>
            <a:fillRect/>
          </a:stretch>
        </p:blipFill>
        <p:spPr>
          <a:xfrm>
            <a:off x="6097587" y="1545980"/>
            <a:ext cx="4361852" cy="2297150"/>
          </a:xfrm>
          <a:prstGeom prst="rect">
            <a:avLst/>
          </a:prstGeom>
          <a:ln>
            <a:noFill/>
          </a:ln>
        </p:spPr>
        <p:style>
          <a:lnRef idx="2">
            <a:schemeClr val="accent2"/>
          </a:lnRef>
          <a:fillRef idx="1">
            <a:schemeClr val="lt1"/>
          </a:fillRef>
          <a:effectRef idx="0">
            <a:schemeClr val="accent2"/>
          </a:effectRef>
          <a:fontRef idx="minor">
            <a:schemeClr val="dk1"/>
          </a:fontRef>
        </p:style>
      </p:pic>
      <p:sp>
        <p:nvSpPr>
          <p:cNvPr id="6" name="TextBox 5">
            <a:extLst>
              <a:ext uri="{FF2B5EF4-FFF2-40B4-BE49-F238E27FC236}">
                <a16:creationId xmlns:a16="http://schemas.microsoft.com/office/drawing/2014/main" id="{695ECC16-5500-4362-82E1-2FABCC094917}"/>
              </a:ext>
            </a:extLst>
          </p:cNvPr>
          <p:cNvSpPr txBox="1"/>
          <p:nvPr/>
        </p:nvSpPr>
        <p:spPr>
          <a:xfrm>
            <a:off x="776048" y="1477557"/>
            <a:ext cx="4702000" cy="4030718"/>
          </a:xfrm>
          <a:prstGeom prst="rect">
            <a:avLst/>
          </a:prstGeom>
          <a:noFill/>
        </p:spPr>
        <p:txBody>
          <a:bodyPr wrap="square" lIns="0" tIns="0" rIns="0" bIns="0" rtlCol="0">
            <a:noAutofit/>
          </a:bodyPr>
          <a:lstStyle/>
          <a:p>
            <a:pPr>
              <a:lnSpc>
                <a:spcPts val="1700"/>
              </a:lnSpc>
              <a:spcAft>
                <a:spcPts val="600"/>
              </a:spcAft>
              <a:buClr>
                <a:srgbClr val="F0AB00"/>
              </a:buClr>
              <a:buSzPct val="120000"/>
            </a:pPr>
            <a:r>
              <a:rPr lang="en-US" sz="1300"/>
              <a:t>If you had to perform the steps of the previous slide (problems to open comma-separated file in Excel), you will need to follow these steps to reupload you saved .csv file into Ariba Network. </a:t>
            </a:r>
          </a:p>
          <a:p>
            <a:pPr marL="342900" indent="-342900">
              <a:lnSpc>
                <a:spcPts val="1700"/>
              </a:lnSpc>
              <a:spcAft>
                <a:spcPts val="600"/>
              </a:spcAft>
              <a:buClr>
                <a:srgbClr val="F0AB00"/>
              </a:buClr>
              <a:buSzPct val="100000"/>
              <a:buAutoNum type="arabicPeriod"/>
            </a:pPr>
            <a:r>
              <a:rPr lang="en-US" sz="1300"/>
              <a:t>Open your saved .csv file in Notepad or similar text editor. Click Ctrl + H</a:t>
            </a:r>
          </a:p>
          <a:p>
            <a:pPr marL="342900" indent="-342900">
              <a:lnSpc>
                <a:spcPts val="1700"/>
              </a:lnSpc>
              <a:spcAft>
                <a:spcPts val="600"/>
              </a:spcAft>
              <a:buClr>
                <a:srgbClr val="F0AB00"/>
              </a:buClr>
              <a:buSzPct val="100000"/>
              <a:buAutoNum type="arabicPeriod"/>
            </a:pPr>
            <a:r>
              <a:rPr lang="en-US" sz="1300"/>
              <a:t>In </a:t>
            </a:r>
            <a:r>
              <a:rPr lang="en-US" sz="1300" b="1"/>
              <a:t>Find what </a:t>
            </a:r>
            <a:r>
              <a:rPr lang="en-US" sz="1300"/>
              <a:t>field enter </a:t>
            </a:r>
            <a:r>
              <a:rPr lang="en-US" sz="1300" b="1">
                <a:solidFill>
                  <a:schemeClr val="accent1"/>
                </a:solidFill>
              </a:rPr>
              <a:t>;</a:t>
            </a:r>
            <a:r>
              <a:rPr lang="en-US" sz="1300"/>
              <a:t> (semi-colon), in </a:t>
            </a:r>
            <a:r>
              <a:rPr lang="en-US" sz="1300" b="1"/>
              <a:t>Replace with </a:t>
            </a:r>
            <a:r>
              <a:rPr lang="en-US" sz="1300"/>
              <a:t>field enter </a:t>
            </a:r>
            <a:r>
              <a:rPr lang="en-US" sz="1300" b="1">
                <a:solidFill>
                  <a:schemeClr val="accent1"/>
                </a:solidFill>
              </a:rPr>
              <a:t>,</a:t>
            </a:r>
            <a:r>
              <a:rPr lang="en-US" sz="1300"/>
              <a:t> (comma). </a:t>
            </a:r>
          </a:p>
          <a:p>
            <a:pPr marL="342900" indent="-342900">
              <a:lnSpc>
                <a:spcPts val="1700"/>
              </a:lnSpc>
              <a:spcAft>
                <a:spcPts val="600"/>
              </a:spcAft>
              <a:buClr>
                <a:srgbClr val="F0AB00"/>
              </a:buClr>
              <a:buSzPct val="100000"/>
              <a:buAutoNum type="arabicPeriod"/>
            </a:pPr>
            <a:r>
              <a:rPr lang="en-US" sz="1300"/>
              <a:t>Click </a:t>
            </a:r>
            <a:r>
              <a:rPr lang="en-US" sz="1300" b="1"/>
              <a:t>Replace all</a:t>
            </a:r>
            <a:r>
              <a:rPr lang="en-US" sz="1300"/>
              <a:t>.</a:t>
            </a:r>
          </a:p>
          <a:p>
            <a:pPr marL="342900" indent="-342900">
              <a:lnSpc>
                <a:spcPts val="1700"/>
              </a:lnSpc>
              <a:spcAft>
                <a:spcPts val="600"/>
              </a:spcAft>
              <a:buClr>
                <a:srgbClr val="F0AB00"/>
              </a:buClr>
              <a:buSzPct val="100000"/>
              <a:buAutoNum type="arabicPeriod"/>
            </a:pPr>
            <a:r>
              <a:rPr lang="en-US" sz="1300"/>
              <a:t>Click </a:t>
            </a:r>
            <a:r>
              <a:rPr lang="en-US" sz="1300" b="1"/>
              <a:t>Close</a:t>
            </a:r>
            <a:r>
              <a:rPr lang="en-US" sz="1300"/>
              <a:t>. Save the file and close it.</a:t>
            </a:r>
          </a:p>
          <a:p>
            <a:pPr marL="342900" indent="-342900">
              <a:lnSpc>
                <a:spcPts val="1700"/>
              </a:lnSpc>
              <a:spcAft>
                <a:spcPts val="600"/>
              </a:spcAft>
              <a:buClr>
                <a:srgbClr val="F0AB00"/>
              </a:buClr>
              <a:buSzPct val="100000"/>
              <a:buAutoNum type="arabicPeriod"/>
            </a:pPr>
            <a:r>
              <a:rPr lang="en-US" sz="1300"/>
              <a:t>If you reopen the file in Excel, the columns are again concatenated (this is the expected result). Now you can reupload your .csv file into Ariba.</a:t>
            </a:r>
          </a:p>
          <a:p>
            <a:pPr marL="342900" indent="-342900">
              <a:lnSpc>
                <a:spcPts val="1700"/>
              </a:lnSpc>
              <a:spcAft>
                <a:spcPts val="600"/>
              </a:spcAft>
              <a:buClr>
                <a:srgbClr val="F0AB00"/>
              </a:buClr>
              <a:buSzPct val="120000"/>
              <a:buAutoNum type="arabicPeriod"/>
            </a:pPr>
            <a:endParaRPr lang="en-US" sz="1300"/>
          </a:p>
          <a:p>
            <a:pPr algn="just">
              <a:spcAft>
                <a:spcPts val="600"/>
              </a:spcAft>
              <a:defRPr/>
            </a:pPr>
            <a:endParaRPr lang="en-US" sz="1300"/>
          </a:p>
          <a:p>
            <a:pPr algn="just">
              <a:lnSpc>
                <a:spcPts val="1700"/>
              </a:lnSpc>
              <a:spcAft>
                <a:spcPts val="600"/>
              </a:spcAft>
              <a:buClr>
                <a:srgbClr val="F0AB00"/>
              </a:buClr>
              <a:buSzPct val="120000"/>
            </a:pPr>
            <a:endParaRPr lang="en-US" sz="1300">
              <a:latin typeface="+mj-lt"/>
            </a:endParaRPr>
          </a:p>
        </p:txBody>
      </p:sp>
      <p:sp>
        <p:nvSpPr>
          <p:cNvPr id="7" name="Title 1">
            <a:extLst>
              <a:ext uri="{FF2B5EF4-FFF2-40B4-BE49-F238E27FC236}">
                <a16:creationId xmlns:a16="http://schemas.microsoft.com/office/drawing/2014/main" id="{586D54C8-284E-4856-8091-D29EB7F7754A}"/>
              </a:ext>
            </a:extLst>
          </p:cNvPr>
          <p:cNvSpPr>
            <a:spLocks noGrp="1"/>
          </p:cNvSpPr>
          <p:nvPr>
            <p:ph type="title"/>
          </p:nvPr>
        </p:nvSpPr>
        <p:spPr>
          <a:xfrm>
            <a:off x="764717" y="472332"/>
            <a:ext cx="8496000" cy="676980"/>
          </a:xfrm>
        </p:spPr>
        <p:txBody>
          <a:bodyPr/>
          <a:lstStyle/>
          <a:p>
            <a:r>
              <a:rPr lang="en-US"/>
              <a:t>Order Confirmation</a:t>
            </a:r>
            <a:br>
              <a:rPr lang="en-US"/>
            </a:br>
            <a:r>
              <a:rPr lang="en-US" sz="2000" spc="50">
                <a:solidFill>
                  <a:schemeClr val="accent1"/>
                </a:solidFill>
                <a:cs typeface="Arial" panose="020B0604020202020204" pitchFamily="34" charset="0"/>
              </a:rPr>
              <a:t>Mass OC Upload – </a:t>
            </a:r>
            <a:r>
              <a:rPr lang="en-US" sz="2000">
                <a:solidFill>
                  <a:schemeClr val="accent1"/>
                </a:solidFill>
              </a:rPr>
              <a:t>Reupload in Correct Format for AN</a:t>
            </a:r>
          </a:p>
        </p:txBody>
      </p:sp>
      <p:sp>
        <p:nvSpPr>
          <p:cNvPr id="14" name="Oval 13">
            <a:extLst>
              <a:ext uri="{FF2B5EF4-FFF2-40B4-BE49-F238E27FC236}">
                <a16:creationId xmlns:a16="http://schemas.microsoft.com/office/drawing/2014/main" id="{91F90543-2154-41E0-9094-4741B265BE79}"/>
              </a:ext>
            </a:extLst>
          </p:cNvPr>
          <p:cNvSpPr/>
          <p:nvPr/>
        </p:nvSpPr>
        <p:spPr bwMode="gray">
          <a:xfrm>
            <a:off x="5972728" y="1498995"/>
            <a:ext cx="249719" cy="214822"/>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r>
              <a:rPr lang="en-US" sz="1200" kern="0">
                <a:solidFill>
                  <a:schemeClr val="bg1"/>
                </a:solidFill>
                <a:ea typeface="Arial Unicode MS" pitchFamily="34" charset="-128"/>
                <a:cs typeface="Arial Unicode MS" pitchFamily="34" charset="-128"/>
              </a:rPr>
              <a:t>1</a:t>
            </a:r>
          </a:p>
        </p:txBody>
      </p:sp>
      <p:sp>
        <p:nvSpPr>
          <p:cNvPr id="15" name="Oval 14">
            <a:extLst>
              <a:ext uri="{FF2B5EF4-FFF2-40B4-BE49-F238E27FC236}">
                <a16:creationId xmlns:a16="http://schemas.microsoft.com/office/drawing/2014/main" id="{9A45F292-9071-45A6-9144-E32851F119AA}"/>
              </a:ext>
            </a:extLst>
          </p:cNvPr>
          <p:cNvSpPr/>
          <p:nvPr/>
        </p:nvSpPr>
        <p:spPr bwMode="gray">
          <a:xfrm>
            <a:off x="7254783" y="2294952"/>
            <a:ext cx="249719" cy="214822"/>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r>
              <a:rPr lang="en-US" sz="1200" kern="0">
                <a:solidFill>
                  <a:schemeClr val="bg1"/>
                </a:solidFill>
                <a:ea typeface="Arial Unicode MS" pitchFamily="34" charset="-128"/>
                <a:cs typeface="Arial Unicode MS" pitchFamily="34" charset="-128"/>
              </a:rPr>
              <a:t>2</a:t>
            </a:r>
          </a:p>
        </p:txBody>
      </p:sp>
      <p:sp>
        <p:nvSpPr>
          <p:cNvPr id="16" name="Oval 15">
            <a:extLst>
              <a:ext uri="{FF2B5EF4-FFF2-40B4-BE49-F238E27FC236}">
                <a16:creationId xmlns:a16="http://schemas.microsoft.com/office/drawing/2014/main" id="{C2153B10-69E6-4395-8001-0942A10A5F93}"/>
              </a:ext>
            </a:extLst>
          </p:cNvPr>
          <p:cNvSpPr/>
          <p:nvPr/>
        </p:nvSpPr>
        <p:spPr bwMode="gray">
          <a:xfrm>
            <a:off x="8921341" y="2529652"/>
            <a:ext cx="249719" cy="214822"/>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r>
              <a:rPr lang="en-US" sz="1200" kern="0">
                <a:solidFill>
                  <a:schemeClr val="bg1"/>
                </a:solidFill>
                <a:ea typeface="Arial Unicode MS" pitchFamily="34" charset="-128"/>
                <a:cs typeface="Arial Unicode MS" pitchFamily="34" charset="-128"/>
              </a:rPr>
              <a:t>3</a:t>
            </a:r>
          </a:p>
        </p:txBody>
      </p:sp>
      <p:sp>
        <p:nvSpPr>
          <p:cNvPr id="17" name="Oval 16">
            <a:extLst>
              <a:ext uri="{FF2B5EF4-FFF2-40B4-BE49-F238E27FC236}">
                <a16:creationId xmlns:a16="http://schemas.microsoft.com/office/drawing/2014/main" id="{623FA424-E8DE-48C7-9C6A-07110935CC46}"/>
              </a:ext>
            </a:extLst>
          </p:cNvPr>
          <p:cNvSpPr/>
          <p:nvPr/>
        </p:nvSpPr>
        <p:spPr bwMode="gray">
          <a:xfrm>
            <a:off x="5972728" y="3941853"/>
            <a:ext cx="249719" cy="214822"/>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r>
              <a:rPr lang="en-US" sz="1200" kern="0">
                <a:solidFill>
                  <a:schemeClr val="bg1"/>
                </a:solidFill>
                <a:ea typeface="Arial Unicode MS" pitchFamily="34" charset="-128"/>
                <a:cs typeface="Arial Unicode MS" pitchFamily="34" charset="-128"/>
              </a:rPr>
              <a:t>5</a:t>
            </a:r>
          </a:p>
        </p:txBody>
      </p:sp>
      <p:sp>
        <p:nvSpPr>
          <p:cNvPr id="18" name="Oval 17">
            <a:extLst>
              <a:ext uri="{FF2B5EF4-FFF2-40B4-BE49-F238E27FC236}">
                <a16:creationId xmlns:a16="http://schemas.microsoft.com/office/drawing/2014/main" id="{FE32B3AF-08DF-422C-81A3-E07DA4F1CE36}"/>
              </a:ext>
            </a:extLst>
          </p:cNvPr>
          <p:cNvSpPr/>
          <p:nvPr/>
        </p:nvSpPr>
        <p:spPr bwMode="gray">
          <a:xfrm>
            <a:off x="8926559" y="2838257"/>
            <a:ext cx="249719" cy="214822"/>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r>
              <a:rPr lang="en-US" sz="1200" kern="0">
                <a:solidFill>
                  <a:schemeClr val="bg1"/>
                </a:solidFill>
                <a:ea typeface="Arial Unicode MS" pitchFamily="34" charset="-128"/>
                <a:cs typeface="Arial Unicode MS" pitchFamily="34" charset="-128"/>
              </a:rPr>
              <a:t>4</a:t>
            </a:r>
          </a:p>
        </p:txBody>
      </p:sp>
      <p:sp>
        <p:nvSpPr>
          <p:cNvPr id="2" name="TextBox 1">
            <a:extLst>
              <a:ext uri="{FF2B5EF4-FFF2-40B4-BE49-F238E27FC236}">
                <a16:creationId xmlns:a16="http://schemas.microsoft.com/office/drawing/2014/main" id="{B4F8A7A0-3445-0A27-6AE7-CAB8F8E87E47}"/>
              </a:ext>
            </a:extLst>
          </p:cNvPr>
          <p:cNvSpPr txBox="1"/>
          <p:nvPr/>
        </p:nvSpPr>
        <p:spPr>
          <a:xfrm>
            <a:off x="2438400" y="5028752"/>
            <a:ext cx="570669" cy="1231106"/>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8000" kern="0" dirty="0">
                <a:solidFill>
                  <a:srgbClr val="FF0000"/>
                </a:solidFill>
                <a:ea typeface="Arial Unicode MS" pitchFamily="34" charset="-128"/>
                <a:cs typeface="Arial Unicode MS" pitchFamily="34" charset="-128"/>
              </a:rPr>
              <a:t>?</a:t>
            </a:r>
            <a:endParaRPr lang="en-US" sz="1800" kern="0" dirty="0">
              <a:solidFill>
                <a:srgbClr val="FF0000"/>
              </a:solidFill>
              <a:ea typeface="Arial Unicode MS" pitchFamily="34" charset="-128"/>
              <a:cs typeface="Arial Unicode MS" pitchFamily="34" charset="-128"/>
            </a:endParaRPr>
          </a:p>
        </p:txBody>
      </p:sp>
    </p:spTree>
    <p:extLst>
      <p:ext uri="{BB962C8B-B14F-4D97-AF65-F5344CB8AC3E}">
        <p14:creationId xmlns:p14="http://schemas.microsoft.com/office/powerpoint/2010/main" val="275938259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A7FB9F-0F1D-41C0-9AAC-2261830F9B82}"/>
              </a:ext>
            </a:extLst>
          </p:cNvPr>
          <p:cNvSpPr>
            <a:spLocks noGrp="1"/>
          </p:cNvSpPr>
          <p:nvPr>
            <p:ph type="title"/>
          </p:nvPr>
        </p:nvSpPr>
        <p:spPr>
          <a:xfrm>
            <a:off x="505457" y="504000"/>
            <a:ext cx="11183564" cy="1046184"/>
          </a:xfrm>
        </p:spPr>
        <p:txBody>
          <a:bodyPr/>
          <a:lstStyle/>
          <a:p>
            <a:r>
              <a:rPr lang="en-US"/>
              <a:t>Order Confirmation </a:t>
            </a:r>
            <a:br>
              <a:rPr lang="en-US"/>
            </a:br>
            <a:r>
              <a:rPr lang="en-US" sz="2000">
                <a:solidFill>
                  <a:schemeClr val="accent1"/>
                </a:solidFill>
              </a:rPr>
              <a:t>Reconfirmation via Mass Upload – Create OC Report </a:t>
            </a:r>
            <a:br>
              <a:rPr lang="en-US" sz="2800">
                <a:solidFill>
                  <a:schemeClr val="accent1"/>
                </a:solidFill>
              </a:rPr>
            </a:br>
            <a:endParaRPr lang="en-US"/>
          </a:p>
        </p:txBody>
      </p:sp>
      <p:sp>
        <p:nvSpPr>
          <p:cNvPr id="23" name="Text Placeholder 1">
            <a:extLst>
              <a:ext uri="{FF2B5EF4-FFF2-40B4-BE49-F238E27FC236}">
                <a16:creationId xmlns:a16="http://schemas.microsoft.com/office/drawing/2014/main" id="{01C7B707-A1F2-4F0F-B65E-6E1823DABEB2}"/>
              </a:ext>
            </a:extLst>
          </p:cNvPr>
          <p:cNvSpPr>
            <a:spLocks noGrp="1"/>
          </p:cNvSpPr>
          <p:nvPr>
            <p:ph type="body" sz="quarter" idx="10"/>
          </p:nvPr>
        </p:nvSpPr>
        <p:spPr>
          <a:xfrm>
            <a:off x="505458" y="1550184"/>
            <a:ext cx="4724469" cy="1379628"/>
          </a:xfrm>
        </p:spPr>
        <p:txBody>
          <a:bodyPr>
            <a:noAutofit/>
          </a:bodyPr>
          <a:lstStyle/>
          <a:p>
            <a:r>
              <a:rPr lang="en-US" sz="1300" dirty="0"/>
              <a:t>With the order reconfirmation using </a:t>
            </a:r>
            <a:r>
              <a:rPr lang="en-US" sz="1300" b="1" dirty="0"/>
              <a:t>Excel upload/download </a:t>
            </a:r>
            <a:r>
              <a:rPr lang="en-US" sz="1300" dirty="0"/>
              <a:t>feature, suppliers can reconfirm partially or fully confirmed items by using the existing order confirmation Excel upload functionality. </a:t>
            </a:r>
          </a:p>
        </p:txBody>
      </p:sp>
      <p:sp>
        <p:nvSpPr>
          <p:cNvPr id="24" name="Rectangle 23">
            <a:extLst>
              <a:ext uri="{FF2B5EF4-FFF2-40B4-BE49-F238E27FC236}">
                <a16:creationId xmlns:a16="http://schemas.microsoft.com/office/drawing/2014/main" id="{29690671-3593-4D8B-9512-78372AE9A659}"/>
              </a:ext>
            </a:extLst>
          </p:cNvPr>
          <p:cNvSpPr/>
          <p:nvPr/>
        </p:nvSpPr>
        <p:spPr>
          <a:xfrm>
            <a:off x="444372" y="2528754"/>
            <a:ext cx="4338720" cy="1800493"/>
          </a:xfrm>
          <a:prstGeom prst="rect">
            <a:avLst/>
          </a:prstGeom>
        </p:spPr>
        <p:txBody>
          <a:bodyPr wrap="square">
            <a:spAutoFit/>
          </a:bodyPr>
          <a:lstStyle/>
          <a:p>
            <a:pPr defTabSz="1088231">
              <a:spcBef>
                <a:spcPts val="600"/>
              </a:spcBef>
              <a:buClr>
                <a:srgbClr val="F0AB00"/>
              </a:buClr>
              <a:buSzPct val="100000"/>
            </a:pPr>
            <a:r>
              <a:rPr lang="en-US" sz="1300" dirty="0">
                <a:solidFill>
                  <a:srgbClr val="000000"/>
                </a:solidFill>
              </a:rPr>
              <a:t>From the Homepage:</a:t>
            </a:r>
          </a:p>
          <a:p>
            <a:pPr indent="-342900" defTabSz="1088231">
              <a:spcBef>
                <a:spcPts val="600"/>
              </a:spcBef>
              <a:buClr>
                <a:srgbClr val="F0AB00"/>
              </a:buClr>
              <a:buSzPct val="100000"/>
              <a:buFont typeface="+mj-lt"/>
              <a:buAutoNum type="arabicPeriod"/>
            </a:pPr>
            <a:r>
              <a:rPr lang="en-US" sz="1300" dirty="0">
                <a:solidFill>
                  <a:srgbClr val="000000"/>
                </a:solidFill>
              </a:rPr>
              <a:t>Click          button/ </a:t>
            </a:r>
            <a:r>
              <a:rPr lang="en-US" sz="1300" b="1" dirty="0">
                <a:solidFill>
                  <a:srgbClr val="000000"/>
                </a:solidFill>
              </a:rPr>
              <a:t>Upload/ Download.</a:t>
            </a:r>
            <a:endParaRPr lang="en-US" sz="1300" dirty="0">
              <a:solidFill>
                <a:srgbClr val="000000"/>
              </a:solidFill>
            </a:endParaRPr>
          </a:p>
          <a:p>
            <a:pPr indent="-342900" defTabSz="1088231">
              <a:spcBef>
                <a:spcPts val="600"/>
              </a:spcBef>
              <a:buClr>
                <a:srgbClr val="F0AB00"/>
              </a:buClr>
              <a:buSzPct val="100000"/>
              <a:buFont typeface="+mj-lt"/>
              <a:buAutoNum type="arabicPeriod"/>
            </a:pPr>
            <a:r>
              <a:rPr lang="en-US" sz="1300" dirty="0">
                <a:solidFill>
                  <a:srgbClr val="000000"/>
                </a:solidFill>
              </a:rPr>
              <a:t>In the </a:t>
            </a:r>
            <a:r>
              <a:rPr lang="en-US" sz="1300" b="1" dirty="0">
                <a:solidFill>
                  <a:srgbClr val="000000"/>
                </a:solidFill>
              </a:rPr>
              <a:t>Jobs</a:t>
            </a:r>
            <a:r>
              <a:rPr lang="en-US" sz="1300" dirty="0">
                <a:solidFill>
                  <a:srgbClr val="000000"/>
                </a:solidFill>
              </a:rPr>
              <a:t> section, click </a:t>
            </a:r>
            <a:r>
              <a:rPr lang="en-US" sz="1300" b="1" dirty="0">
                <a:solidFill>
                  <a:srgbClr val="000000"/>
                </a:solidFill>
              </a:rPr>
              <a:t>Create</a:t>
            </a:r>
            <a:r>
              <a:rPr lang="en-US" sz="1300" dirty="0">
                <a:solidFill>
                  <a:srgbClr val="000000"/>
                </a:solidFill>
              </a:rPr>
              <a:t> button.</a:t>
            </a:r>
          </a:p>
          <a:p>
            <a:pPr indent="-342900" defTabSz="1088231">
              <a:spcBef>
                <a:spcPts val="600"/>
              </a:spcBef>
              <a:buClr>
                <a:srgbClr val="F0AB00"/>
              </a:buClr>
              <a:buSzPct val="100000"/>
              <a:buFont typeface="+mj-lt"/>
              <a:buAutoNum type="arabicPeriod"/>
            </a:pPr>
            <a:r>
              <a:rPr lang="en-US" sz="1300" dirty="0">
                <a:solidFill>
                  <a:srgbClr val="000000"/>
                </a:solidFill>
              </a:rPr>
              <a:t>Prepopulate all mandatory fields. Set a type as </a:t>
            </a:r>
            <a:r>
              <a:rPr lang="en-US" sz="1300" b="1" dirty="0">
                <a:solidFill>
                  <a:srgbClr val="000000"/>
                </a:solidFill>
              </a:rPr>
              <a:t>Order confirmation</a:t>
            </a:r>
            <a:r>
              <a:rPr lang="en-US" sz="1300" dirty="0">
                <a:solidFill>
                  <a:srgbClr val="000000"/>
                </a:solidFill>
              </a:rPr>
              <a:t>. Once finished, save it.</a:t>
            </a:r>
          </a:p>
          <a:p>
            <a:pPr indent="-342900" defTabSz="1088231">
              <a:spcBef>
                <a:spcPts val="600"/>
              </a:spcBef>
              <a:buClr>
                <a:srgbClr val="F0AB00"/>
              </a:buClr>
              <a:buSzPct val="100000"/>
              <a:buFont typeface="+mj-lt"/>
              <a:buAutoNum type="arabicPeriod"/>
            </a:pPr>
            <a:r>
              <a:rPr lang="en-US" sz="1300" dirty="0">
                <a:solidFill>
                  <a:srgbClr val="000000"/>
                </a:solidFill>
              </a:rPr>
              <a:t>The report will appear in the Jobs list. Select it and click </a:t>
            </a:r>
            <a:r>
              <a:rPr lang="en-US" sz="1300" b="1" dirty="0">
                <a:solidFill>
                  <a:srgbClr val="000000"/>
                </a:solidFill>
              </a:rPr>
              <a:t>Run</a:t>
            </a:r>
            <a:r>
              <a:rPr lang="en-US" sz="1300" dirty="0">
                <a:solidFill>
                  <a:srgbClr val="000000"/>
                </a:solidFill>
              </a:rPr>
              <a:t>.</a:t>
            </a:r>
          </a:p>
        </p:txBody>
      </p:sp>
      <p:pic>
        <p:nvPicPr>
          <p:cNvPr id="33" name="Picture 32">
            <a:extLst>
              <a:ext uri="{FF2B5EF4-FFF2-40B4-BE49-F238E27FC236}">
                <a16:creationId xmlns:a16="http://schemas.microsoft.com/office/drawing/2014/main" id="{C4DD9ACA-5618-4D6F-9CF7-9EAD6C69C4FF}"/>
              </a:ext>
            </a:extLst>
          </p:cNvPr>
          <p:cNvPicPr>
            <a:picLocks noChangeAspect="1"/>
          </p:cNvPicPr>
          <p:nvPr/>
        </p:nvPicPr>
        <p:blipFill>
          <a:blip r:embed="rId2"/>
          <a:stretch>
            <a:fillRect/>
          </a:stretch>
        </p:blipFill>
        <p:spPr>
          <a:xfrm>
            <a:off x="1325201" y="2802622"/>
            <a:ext cx="349268" cy="323867"/>
          </a:xfrm>
          <a:prstGeom prst="rect">
            <a:avLst/>
          </a:prstGeom>
        </p:spPr>
      </p:pic>
      <p:pic>
        <p:nvPicPr>
          <p:cNvPr id="13" name="Picture 12">
            <a:extLst>
              <a:ext uri="{FF2B5EF4-FFF2-40B4-BE49-F238E27FC236}">
                <a16:creationId xmlns:a16="http://schemas.microsoft.com/office/drawing/2014/main" id="{0C88A46A-0091-6060-B144-77497B06B46C}"/>
              </a:ext>
            </a:extLst>
          </p:cNvPr>
          <p:cNvPicPr>
            <a:picLocks noChangeAspect="1"/>
          </p:cNvPicPr>
          <p:nvPr/>
        </p:nvPicPr>
        <p:blipFill>
          <a:blip r:embed="rId3"/>
          <a:stretch>
            <a:fillRect/>
          </a:stretch>
        </p:blipFill>
        <p:spPr>
          <a:xfrm>
            <a:off x="5695128" y="3632467"/>
            <a:ext cx="6057165" cy="2788431"/>
          </a:xfrm>
          <a:prstGeom prst="rect">
            <a:avLst/>
          </a:prstGeom>
        </p:spPr>
      </p:pic>
      <p:pic>
        <p:nvPicPr>
          <p:cNvPr id="14" name="Picture 13">
            <a:extLst>
              <a:ext uri="{FF2B5EF4-FFF2-40B4-BE49-F238E27FC236}">
                <a16:creationId xmlns:a16="http://schemas.microsoft.com/office/drawing/2014/main" id="{6A75CA60-09C7-5E5E-004A-D0AE32F9B2AC}"/>
              </a:ext>
            </a:extLst>
          </p:cNvPr>
          <p:cNvPicPr>
            <a:picLocks noChangeAspect="1"/>
          </p:cNvPicPr>
          <p:nvPr/>
        </p:nvPicPr>
        <p:blipFill>
          <a:blip r:embed="rId4"/>
          <a:srcRect t="31017"/>
          <a:stretch/>
        </p:blipFill>
        <p:spPr>
          <a:xfrm>
            <a:off x="9255480" y="2589633"/>
            <a:ext cx="2809202" cy="994709"/>
          </a:xfrm>
          <a:prstGeom prst="rect">
            <a:avLst/>
          </a:prstGeom>
        </p:spPr>
      </p:pic>
      <p:pic>
        <p:nvPicPr>
          <p:cNvPr id="15" name="Picture 14">
            <a:extLst>
              <a:ext uri="{FF2B5EF4-FFF2-40B4-BE49-F238E27FC236}">
                <a16:creationId xmlns:a16="http://schemas.microsoft.com/office/drawing/2014/main" id="{4BCD9D43-A477-CED5-7174-17AF516EE9A5}"/>
              </a:ext>
            </a:extLst>
          </p:cNvPr>
          <p:cNvPicPr>
            <a:picLocks noChangeAspect="1"/>
          </p:cNvPicPr>
          <p:nvPr/>
        </p:nvPicPr>
        <p:blipFill>
          <a:blip r:embed="rId5"/>
          <a:stretch>
            <a:fillRect/>
          </a:stretch>
        </p:blipFill>
        <p:spPr>
          <a:xfrm>
            <a:off x="5249186" y="1546488"/>
            <a:ext cx="3476155" cy="1920702"/>
          </a:xfrm>
          <a:prstGeom prst="rect">
            <a:avLst/>
          </a:prstGeom>
        </p:spPr>
      </p:pic>
      <p:pic>
        <p:nvPicPr>
          <p:cNvPr id="16" name="Picture 15">
            <a:extLst>
              <a:ext uri="{FF2B5EF4-FFF2-40B4-BE49-F238E27FC236}">
                <a16:creationId xmlns:a16="http://schemas.microsoft.com/office/drawing/2014/main" id="{87E9366D-6147-D024-94FC-C724973BE888}"/>
              </a:ext>
            </a:extLst>
          </p:cNvPr>
          <p:cNvPicPr>
            <a:picLocks noChangeAspect="1"/>
          </p:cNvPicPr>
          <p:nvPr/>
        </p:nvPicPr>
        <p:blipFill>
          <a:blip r:embed="rId6"/>
          <a:stretch>
            <a:fillRect/>
          </a:stretch>
        </p:blipFill>
        <p:spPr>
          <a:xfrm>
            <a:off x="9307700" y="313216"/>
            <a:ext cx="2704762" cy="2176191"/>
          </a:xfrm>
          <a:prstGeom prst="rect">
            <a:avLst/>
          </a:prstGeom>
        </p:spPr>
      </p:pic>
      <p:sp>
        <p:nvSpPr>
          <p:cNvPr id="18" name="Oval 17">
            <a:extLst>
              <a:ext uri="{FF2B5EF4-FFF2-40B4-BE49-F238E27FC236}">
                <a16:creationId xmlns:a16="http://schemas.microsoft.com/office/drawing/2014/main" id="{704AE693-DCB0-64E8-F78C-27106FC1ECAA}"/>
              </a:ext>
            </a:extLst>
          </p:cNvPr>
          <p:cNvSpPr/>
          <p:nvPr/>
        </p:nvSpPr>
        <p:spPr bwMode="gray">
          <a:xfrm>
            <a:off x="5541856" y="2932547"/>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2</a:t>
            </a:r>
          </a:p>
        </p:txBody>
      </p:sp>
      <p:sp>
        <p:nvSpPr>
          <p:cNvPr id="21" name="Oval 20">
            <a:extLst>
              <a:ext uri="{FF2B5EF4-FFF2-40B4-BE49-F238E27FC236}">
                <a16:creationId xmlns:a16="http://schemas.microsoft.com/office/drawing/2014/main" id="{F0F86931-ECDF-2003-865E-261519C22A25}"/>
              </a:ext>
            </a:extLst>
          </p:cNvPr>
          <p:cNvSpPr/>
          <p:nvPr/>
        </p:nvSpPr>
        <p:spPr bwMode="gray">
          <a:xfrm>
            <a:off x="5555071" y="3483232"/>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3</a:t>
            </a:r>
          </a:p>
        </p:txBody>
      </p:sp>
      <p:sp>
        <p:nvSpPr>
          <p:cNvPr id="22" name="Oval 21">
            <a:extLst>
              <a:ext uri="{FF2B5EF4-FFF2-40B4-BE49-F238E27FC236}">
                <a16:creationId xmlns:a16="http://schemas.microsoft.com/office/drawing/2014/main" id="{A7179184-5CB5-971A-B604-BEC253573154}"/>
              </a:ext>
            </a:extLst>
          </p:cNvPr>
          <p:cNvSpPr/>
          <p:nvPr/>
        </p:nvSpPr>
        <p:spPr bwMode="gray">
          <a:xfrm>
            <a:off x="10549947" y="3097782"/>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4</a:t>
            </a:r>
          </a:p>
        </p:txBody>
      </p:sp>
      <p:sp>
        <p:nvSpPr>
          <p:cNvPr id="25" name="Rectangle 24">
            <a:extLst>
              <a:ext uri="{FF2B5EF4-FFF2-40B4-BE49-F238E27FC236}">
                <a16:creationId xmlns:a16="http://schemas.microsoft.com/office/drawing/2014/main" id="{480263C0-0978-FF5A-0F84-168E58780A5E}"/>
              </a:ext>
            </a:extLst>
          </p:cNvPr>
          <p:cNvSpPr/>
          <p:nvPr/>
        </p:nvSpPr>
        <p:spPr bwMode="gray">
          <a:xfrm>
            <a:off x="9337111" y="3849934"/>
            <a:ext cx="2078805" cy="434678"/>
          </a:xfrm>
          <a:prstGeom prst="rect">
            <a:avLst/>
          </a:prstGeom>
          <a:noFill/>
          <a:ln w="25400" algn="ctr">
            <a:solidFill>
              <a:schemeClr val="accent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en-US" sz="1800" kern="0" dirty="0" err="1">
              <a:ea typeface="Arial Unicode MS" pitchFamily="34" charset="-128"/>
              <a:cs typeface="Arial Unicode MS" pitchFamily="34" charset="-128"/>
            </a:endParaRPr>
          </a:p>
        </p:txBody>
      </p:sp>
      <p:sp>
        <p:nvSpPr>
          <p:cNvPr id="34" name="Rectangle 33">
            <a:extLst>
              <a:ext uri="{FF2B5EF4-FFF2-40B4-BE49-F238E27FC236}">
                <a16:creationId xmlns:a16="http://schemas.microsoft.com/office/drawing/2014/main" id="{B8BCD516-3C74-FDAD-D286-52AE669B6976}"/>
              </a:ext>
            </a:extLst>
          </p:cNvPr>
          <p:cNvSpPr/>
          <p:nvPr/>
        </p:nvSpPr>
        <p:spPr bwMode="gray">
          <a:xfrm>
            <a:off x="5297426" y="1570933"/>
            <a:ext cx="501429" cy="295119"/>
          </a:xfrm>
          <a:prstGeom prst="rect">
            <a:avLst/>
          </a:prstGeom>
          <a:noFill/>
          <a:ln w="25400" algn="ctr">
            <a:solidFill>
              <a:schemeClr val="accent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en-US" sz="1800" kern="0" dirty="0" err="1">
              <a:ea typeface="Arial Unicode MS" pitchFamily="34" charset="-128"/>
              <a:cs typeface="Arial Unicode MS" pitchFamily="34" charset="-128"/>
            </a:endParaRPr>
          </a:p>
        </p:txBody>
      </p:sp>
      <p:sp>
        <p:nvSpPr>
          <p:cNvPr id="35" name="Oval 34">
            <a:extLst>
              <a:ext uri="{FF2B5EF4-FFF2-40B4-BE49-F238E27FC236}">
                <a16:creationId xmlns:a16="http://schemas.microsoft.com/office/drawing/2014/main" id="{0674D559-689F-51A8-DC71-732AFF1A2816}"/>
              </a:ext>
            </a:extLst>
          </p:cNvPr>
          <p:cNvSpPr/>
          <p:nvPr/>
        </p:nvSpPr>
        <p:spPr bwMode="gray">
          <a:xfrm>
            <a:off x="10827925" y="1083891"/>
            <a:ext cx="196907" cy="220564"/>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1</a:t>
            </a:r>
          </a:p>
        </p:txBody>
      </p:sp>
    </p:spTree>
    <p:extLst>
      <p:ext uri="{BB962C8B-B14F-4D97-AF65-F5344CB8AC3E}">
        <p14:creationId xmlns:p14="http://schemas.microsoft.com/office/powerpoint/2010/main" val="7383089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0CE48EB-97A2-912A-D8AA-3BA714ADE35C}"/>
              </a:ext>
            </a:extLst>
          </p:cNvPr>
          <p:cNvPicPr>
            <a:picLocks noChangeAspect="1"/>
          </p:cNvPicPr>
          <p:nvPr/>
        </p:nvPicPr>
        <p:blipFill>
          <a:blip r:embed="rId2"/>
          <a:stretch>
            <a:fillRect/>
          </a:stretch>
        </p:blipFill>
        <p:spPr>
          <a:xfrm>
            <a:off x="1613235" y="4325248"/>
            <a:ext cx="9468798" cy="2238261"/>
          </a:xfrm>
          <a:prstGeom prst="rect">
            <a:avLst/>
          </a:prstGeom>
        </p:spPr>
      </p:pic>
      <p:sp>
        <p:nvSpPr>
          <p:cNvPr id="2" name="Text Placeholder 1">
            <a:extLst>
              <a:ext uri="{FF2B5EF4-FFF2-40B4-BE49-F238E27FC236}">
                <a16:creationId xmlns:a16="http://schemas.microsoft.com/office/drawing/2014/main" id="{D6805FB3-5B91-4940-8F84-99D6AA06FAC2}"/>
              </a:ext>
            </a:extLst>
          </p:cNvPr>
          <p:cNvSpPr>
            <a:spLocks noGrp="1"/>
          </p:cNvSpPr>
          <p:nvPr>
            <p:ph type="body" sz="quarter" idx="10"/>
          </p:nvPr>
        </p:nvSpPr>
        <p:spPr>
          <a:xfrm>
            <a:off x="505456" y="1620000"/>
            <a:ext cx="5792601" cy="4444899"/>
          </a:xfrm>
        </p:spPr>
        <p:txBody>
          <a:bodyPr>
            <a:normAutofit/>
          </a:bodyPr>
          <a:lstStyle/>
          <a:p>
            <a:pPr marL="342900" indent="-342900">
              <a:spcBef>
                <a:spcPts val="600"/>
              </a:spcBef>
              <a:buSzPct val="90000"/>
              <a:buFont typeface="+mj-lt"/>
              <a:buAutoNum type="arabicPeriod" startAt="6"/>
            </a:pPr>
            <a:r>
              <a:rPr lang="en-US" sz="1300" dirty="0"/>
              <a:t>You will be transferred to Downloads sub-tab. Click </a:t>
            </a:r>
            <a:r>
              <a:rPr lang="en-US" sz="1300" b="1" dirty="0"/>
              <a:t>Refresh Status </a:t>
            </a:r>
            <a:r>
              <a:rPr lang="en-US" sz="1300" dirty="0"/>
              <a:t>button in the bottom of the screen until the report status is </a:t>
            </a:r>
            <a:r>
              <a:rPr lang="en-US" sz="1300" b="1" dirty="0"/>
              <a:t>Completed</a:t>
            </a:r>
            <a:r>
              <a:rPr lang="en-US" sz="1300" dirty="0"/>
              <a:t>. </a:t>
            </a:r>
          </a:p>
          <a:p>
            <a:pPr marL="342900" indent="-342900">
              <a:spcBef>
                <a:spcPts val="600"/>
              </a:spcBef>
              <a:buSzPct val="90000"/>
              <a:buFont typeface="+mj-lt"/>
              <a:buAutoNum type="arabicPeriod" startAt="6"/>
            </a:pPr>
            <a:r>
              <a:rPr lang="en-US" sz="1300" dirty="0"/>
              <a:t>Download the Excel report and save it at your computer.</a:t>
            </a:r>
          </a:p>
          <a:p>
            <a:pPr>
              <a:spcBef>
                <a:spcPts val="600"/>
              </a:spcBef>
            </a:pPr>
            <a:endParaRPr lang="en-US" sz="1300" dirty="0"/>
          </a:p>
          <a:p>
            <a:pPr>
              <a:spcBef>
                <a:spcPts val="600"/>
              </a:spcBef>
            </a:pPr>
            <a:endParaRPr lang="en-US" sz="1300" dirty="0"/>
          </a:p>
          <a:p>
            <a:pPr>
              <a:spcBef>
                <a:spcPts val="600"/>
              </a:spcBef>
            </a:pPr>
            <a:r>
              <a:rPr lang="en-US" sz="1300" b="1" dirty="0">
                <a:solidFill>
                  <a:schemeClr val="accent1"/>
                </a:solidFill>
              </a:rPr>
              <a:t>Note:</a:t>
            </a:r>
          </a:p>
          <a:p>
            <a:pPr>
              <a:spcBef>
                <a:spcPts val="600"/>
              </a:spcBef>
            </a:pPr>
            <a:r>
              <a:rPr lang="en-US" sz="1300" dirty="0"/>
              <a:t>In Excel file you can reconfirm partially or fully confirmed items. </a:t>
            </a:r>
          </a:p>
          <a:p>
            <a:pPr>
              <a:spcBef>
                <a:spcPts val="600"/>
              </a:spcBef>
            </a:pPr>
            <a:r>
              <a:rPr lang="en-US" sz="1300" dirty="0"/>
              <a:t>For more details how to confirm OC via Excel file refer to </a:t>
            </a:r>
            <a:r>
              <a:rPr lang="en-US" sz="1300" dirty="0">
                <a:solidFill>
                  <a:schemeClr val="accent1"/>
                </a:solidFill>
                <a:hlinkClick r:id="rId3" action="ppaction://hlinksldjump">
                  <a:extLst>
                    <a:ext uri="{A12FA001-AC4F-418D-AE19-62706E023703}">
                      <ahyp:hlinkClr xmlns:ahyp="http://schemas.microsoft.com/office/drawing/2018/hyperlinkcolor" val="tx"/>
                    </a:ext>
                  </a:extLst>
                </a:hlinkClick>
              </a:rPr>
              <a:t>Mass OC Upload </a:t>
            </a:r>
            <a:r>
              <a:rPr lang="en-US" sz="1300" dirty="0"/>
              <a:t>chapter described above or refer to </a:t>
            </a:r>
            <a:r>
              <a:rPr lang="en-US" sz="1300" dirty="0">
                <a:hlinkClick r:id="rId4"/>
              </a:rPr>
              <a:t>SCC Functionality general guide</a:t>
            </a:r>
            <a:r>
              <a:rPr lang="en-US" sz="1300" dirty="0"/>
              <a:t>. </a:t>
            </a:r>
          </a:p>
          <a:p>
            <a:pPr marL="342900" indent="-342900">
              <a:spcBef>
                <a:spcPts val="600"/>
              </a:spcBef>
              <a:buFont typeface="+mj-lt"/>
              <a:buAutoNum type="arabicPeriod" startAt="6"/>
            </a:pPr>
            <a:endParaRPr lang="en-US" sz="1400" dirty="0"/>
          </a:p>
          <a:p>
            <a:pPr marL="342900" indent="-342900">
              <a:spcBef>
                <a:spcPts val="600"/>
              </a:spcBef>
              <a:buFont typeface="+mj-lt"/>
              <a:buAutoNum type="arabicPeriod" startAt="6"/>
            </a:pPr>
            <a:endParaRPr lang="en-US" sz="1400" dirty="0"/>
          </a:p>
          <a:p>
            <a:pPr marL="342900" indent="-342900">
              <a:spcBef>
                <a:spcPts val="600"/>
              </a:spcBef>
              <a:buFont typeface="+mj-lt"/>
              <a:buAutoNum type="arabicPeriod" startAt="6"/>
            </a:pPr>
            <a:endParaRPr lang="en-US" sz="1400" dirty="0"/>
          </a:p>
          <a:p>
            <a:endParaRPr lang="en-US" dirty="0"/>
          </a:p>
        </p:txBody>
      </p:sp>
      <p:sp>
        <p:nvSpPr>
          <p:cNvPr id="3" name="Title 2">
            <a:extLst>
              <a:ext uri="{FF2B5EF4-FFF2-40B4-BE49-F238E27FC236}">
                <a16:creationId xmlns:a16="http://schemas.microsoft.com/office/drawing/2014/main" id="{1819891C-9264-4FD5-8946-6A2F5E138B01}"/>
              </a:ext>
            </a:extLst>
          </p:cNvPr>
          <p:cNvSpPr>
            <a:spLocks noGrp="1"/>
          </p:cNvSpPr>
          <p:nvPr>
            <p:ph type="title"/>
          </p:nvPr>
        </p:nvSpPr>
        <p:spPr>
          <a:xfrm>
            <a:off x="505457" y="504000"/>
            <a:ext cx="11183564" cy="676980"/>
          </a:xfrm>
        </p:spPr>
        <p:txBody>
          <a:bodyPr/>
          <a:lstStyle/>
          <a:p>
            <a:r>
              <a:rPr lang="en-US"/>
              <a:t>Order Confirmation </a:t>
            </a:r>
            <a:br>
              <a:rPr lang="en-US"/>
            </a:br>
            <a:r>
              <a:rPr lang="en-US" sz="2000">
                <a:solidFill>
                  <a:schemeClr val="accent1"/>
                </a:solidFill>
              </a:rPr>
              <a:t>Reconfirmation via Mass Upload – Run OC Report</a:t>
            </a:r>
            <a:endParaRPr lang="en-US" sz="2000"/>
          </a:p>
        </p:txBody>
      </p:sp>
      <p:sp>
        <p:nvSpPr>
          <p:cNvPr id="4" name="Oval 3">
            <a:extLst>
              <a:ext uri="{FF2B5EF4-FFF2-40B4-BE49-F238E27FC236}">
                <a16:creationId xmlns:a16="http://schemas.microsoft.com/office/drawing/2014/main" id="{49EDC6D2-838A-40E2-B853-6DBC66914A2E}"/>
              </a:ext>
            </a:extLst>
          </p:cNvPr>
          <p:cNvSpPr/>
          <p:nvPr/>
        </p:nvSpPr>
        <p:spPr bwMode="gray">
          <a:xfrm>
            <a:off x="2828420" y="6095128"/>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6</a:t>
            </a:r>
          </a:p>
        </p:txBody>
      </p:sp>
      <p:sp>
        <p:nvSpPr>
          <p:cNvPr id="5" name="Oval 4">
            <a:extLst>
              <a:ext uri="{FF2B5EF4-FFF2-40B4-BE49-F238E27FC236}">
                <a16:creationId xmlns:a16="http://schemas.microsoft.com/office/drawing/2014/main" id="{A25EE0E1-B707-4CEC-9554-B94A0259DC03}"/>
              </a:ext>
            </a:extLst>
          </p:cNvPr>
          <p:cNvSpPr/>
          <p:nvPr/>
        </p:nvSpPr>
        <p:spPr bwMode="gray">
          <a:xfrm>
            <a:off x="11114347" y="5320526"/>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7</a:t>
            </a:r>
          </a:p>
        </p:txBody>
      </p:sp>
      <p:sp>
        <p:nvSpPr>
          <p:cNvPr id="17" name="Rectangle 16">
            <a:extLst>
              <a:ext uri="{FF2B5EF4-FFF2-40B4-BE49-F238E27FC236}">
                <a16:creationId xmlns:a16="http://schemas.microsoft.com/office/drawing/2014/main" id="{A095E691-0EE9-4688-988E-0CCC81ED1BAC}"/>
              </a:ext>
            </a:extLst>
          </p:cNvPr>
          <p:cNvSpPr/>
          <p:nvPr/>
        </p:nvSpPr>
        <p:spPr bwMode="gray">
          <a:xfrm>
            <a:off x="2027539" y="4404554"/>
            <a:ext cx="615821" cy="261728"/>
          </a:xfrm>
          <a:prstGeom prst="rect">
            <a:avLst/>
          </a:prstGeom>
          <a:noFill/>
          <a:ln w="25400" algn="ctr">
            <a:solidFill>
              <a:schemeClr val="accent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en-US" sz="1800" kern="0" err="1">
              <a:ea typeface="Arial Unicode MS" pitchFamily="34" charset="-128"/>
              <a:cs typeface="Arial Unicode MS" pitchFamily="34" charset="-128"/>
            </a:endParaRPr>
          </a:p>
        </p:txBody>
      </p:sp>
      <p:sp>
        <p:nvSpPr>
          <p:cNvPr id="18" name="Rectangle 17">
            <a:extLst>
              <a:ext uri="{FF2B5EF4-FFF2-40B4-BE49-F238E27FC236}">
                <a16:creationId xmlns:a16="http://schemas.microsoft.com/office/drawing/2014/main" id="{056970D5-EA56-41D8-B2C5-E5D04E1BEFF6}"/>
              </a:ext>
            </a:extLst>
          </p:cNvPr>
          <p:cNvSpPr/>
          <p:nvPr/>
        </p:nvSpPr>
        <p:spPr bwMode="gray">
          <a:xfrm>
            <a:off x="10424336" y="5396568"/>
            <a:ext cx="690011" cy="187161"/>
          </a:xfrm>
          <a:prstGeom prst="rect">
            <a:avLst/>
          </a:prstGeom>
          <a:noFill/>
          <a:ln w="25400" algn="ctr">
            <a:solidFill>
              <a:schemeClr val="accent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en-US" sz="1800" kern="0" err="1">
              <a:ea typeface="Arial Unicode MS" pitchFamily="34" charset="-128"/>
              <a:cs typeface="Arial Unicode MS" pitchFamily="34" charset="-128"/>
            </a:endParaRPr>
          </a:p>
        </p:txBody>
      </p:sp>
    </p:spTree>
    <p:extLst>
      <p:ext uri="{BB962C8B-B14F-4D97-AF65-F5344CB8AC3E}">
        <p14:creationId xmlns:p14="http://schemas.microsoft.com/office/powerpoint/2010/main" val="410435012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3037C31-F27C-454E-BE4B-B3B1F95434C6}"/>
              </a:ext>
            </a:extLst>
          </p:cNvPr>
          <p:cNvSpPr>
            <a:spLocks noGrp="1"/>
          </p:cNvSpPr>
          <p:nvPr>
            <p:ph type="body" sz="quarter" idx="10"/>
          </p:nvPr>
        </p:nvSpPr>
        <p:spPr>
          <a:xfrm>
            <a:off x="539781" y="1513425"/>
            <a:ext cx="4563743" cy="3120095"/>
          </a:xfrm>
        </p:spPr>
        <p:txBody>
          <a:bodyPr>
            <a:normAutofit/>
          </a:bodyPr>
          <a:lstStyle/>
          <a:p>
            <a:pPr marL="347472" indent="-347472">
              <a:spcBef>
                <a:spcPts val="600"/>
              </a:spcBef>
              <a:buSzPct val="100000"/>
              <a:buFont typeface="+mj-lt"/>
              <a:buAutoNum type="arabicPeriod"/>
            </a:pPr>
            <a:r>
              <a:rPr lang="en-US" sz="1300"/>
              <a:t>Go to </a:t>
            </a:r>
            <a:r>
              <a:rPr lang="en-US" sz="1300" b="1"/>
              <a:t>Upload/Download</a:t>
            </a:r>
            <a:r>
              <a:rPr lang="en-US" sz="1300"/>
              <a:t>, </a:t>
            </a:r>
            <a:r>
              <a:rPr lang="en-US" sz="1300" b="1"/>
              <a:t>Uploads</a:t>
            </a:r>
            <a:r>
              <a:rPr lang="en-US" sz="1300"/>
              <a:t> sub-tab.</a:t>
            </a:r>
          </a:p>
          <a:p>
            <a:pPr marL="347472" indent="-347472">
              <a:spcBef>
                <a:spcPts val="600"/>
              </a:spcBef>
              <a:buSzPct val="100000"/>
              <a:buFont typeface="+mj-lt"/>
              <a:buAutoNum type="arabicPeriod"/>
            </a:pPr>
            <a:r>
              <a:rPr lang="en-US" sz="1300"/>
              <a:t>Click </a:t>
            </a:r>
            <a:r>
              <a:rPr lang="en-US" sz="1300" b="1"/>
              <a:t>Upload</a:t>
            </a:r>
            <a:r>
              <a:rPr lang="en-US" sz="1300"/>
              <a:t> button. A new window will pop up.</a:t>
            </a:r>
          </a:p>
          <a:p>
            <a:pPr marL="347472" indent="-347472">
              <a:spcBef>
                <a:spcPts val="600"/>
              </a:spcBef>
              <a:buSzPct val="100000"/>
              <a:buFont typeface="+mj-lt"/>
              <a:buAutoNum type="arabicPeriod"/>
            </a:pPr>
            <a:r>
              <a:rPr lang="en-US" sz="1300"/>
              <a:t>Fill in the name for your file upload and a customer name.</a:t>
            </a:r>
          </a:p>
          <a:p>
            <a:pPr marL="347472" indent="-347472">
              <a:spcBef>
                <a:spcPts val="600"/>
              </a:spcBef>
              <a:buSzPct val="100000"/>
              <a:buFont typeface="+mj-lt"/>
              <a:buAutoNum type="arabicPeriod"/>
            </a:pPr>
            <a:r>
              <a:rPr lang="en-US" sz="1300"/>
              <a:t>In the type field choose Order Confirmation.</a:t>
            </a:r>
          </a:p>
          <a:p>
            <a:pPr marL="347472" indent="-347472">
              <a:spcBef>
                <a:spcPts val="600"/>
              </a:spcBef>
              <a:buSzPct val="100000"/>
              <a:buFont typeface="+mj-lt"/>
              <a:buAutoNum type="arabicPeriod"/>
            </a:pPr>
            <a:r>
              <a:rPr lang="en-US" sz="1300"/>
              <a:t>Click </a:t>
            </a:r>
            <a:r>
              <a:rPr lang="en-US" sz="1300" b="1"/>
              <a:t>Browse</a:t>
            </a:r>
            <a:r>
              <a:rPr lang="en-US" sz="1300"/>
              <a:t> and select the file.</a:t>
            </a:r>
          </a:p>
          <a:p>
            <a:pPr marL="347472" indent="-347472">
              <a:spcBef>
                <a:spcPts val="600"/>
              </a:spcBef>
              <a:buSzPct val="100000"/>
              <a:buFont typeface="+mj-lt"/>
              <a:buAutoNum type="arabicPeriod"/>
            </a:pPr>
            <a:r>
              <a:rPr lang="en-US" sz="1300"/>
              <a:t>Click </a:t>
            </a:r>
            <a:r>
              <a:rPr lang="en-US" sz="1300" b="1"/>
              <a:t>Upload</a:t>
            </a:r>
            <a:r>
              <a:rPr lang="en-US" sz="1300"/>
              <a:t>.</a:t>
            </a:r>
          </a:p>
          <a:p>
            <a:pPr marL="347472" indent="-347472">
              <a:spcBef>
                <a:spcPts val="600"/>
              </a:spcBef>
              <a:buFont typeface="+mj-lt"/>
              <a:buAutoNum type="arabicPeriod"/>
            </a:pPr>
            <a:endParaRPr lang="en-US" sz="1300"/>
          </a:p>
          <a:p>
            <a:pPr>
              <a:spcBef>
                <a:spcPts val="600"/>
              </a:spcBef>
            </a:pPr>
            <a:r>
              <a:rPr lang="en-US" sz="1300" b="1">
                <a:solidFill>
                  <a:schemeClr val="accent1"/>
                </a:solidFill>
              </a:rPr>
              <a:t>Note: </a:t>
            </a:r>
          </a:p>
          <a:p>
            <a:pPr>
              <a:spcBef>
                <a:spcPts val="600"/>
              </a:spcBef>
            </a:pPr>
            <a:r>
              <a:rPr lang="en-US" sz="1300"/>
              <a:t>If reupload fails or is completed with errors, download the Log information. After errors are fixed, try to reupload the file again.</a:t>
            </a:r>
          </a:p>
          <a:p>
            <a:pPr marL="347472" indent="-347472">
              <a:spcBef>
                <a:spcPts val="600"/>
              </a:spcBef>
              <a:buFont typeface="+mj-lt"/>
              <a:buAutoNum type="arabicPeriod"/>
            </a:pPr>
            <a:endParaRPr lang="en-US" sz="1300"/>
          </a:p>
        </p:txBody>
      </p:sp>
      <p:pic>
        <p:nvPicPr>
          <p:cNvPr id="4" name="Picture 3">
            <a:extLst>
              <a:ext uri="{FF2B5EF4-FFF2-40B4-BE49-F238E27FC236}">
                <a16:creationId xmlns:a16="http://schemas.microsoft.com/office/drawing/2014/main" id="{49B8A06B-08DD-4456-9285-1A412C006A31}"/>
              </a:ext>
            </a:extLst>
          </p:cNvPr>
          <p:cNvPicPr>
            <a:picLocks noChangeAspect="1"/>
          </p:cNvPicPr>
          <p:nvPr/>
        </p:nvPicPr>
        <p:blipFill rotWithShape="1">
          <a:blip r:embed="rId3"/>
          <a:srcRect t="14617"/>
          <a:stretch/>
        </p:blipFill>
        <p:spPr>
          <a:xfrm>
            <a:off x="6433560" y="1868747"/>
            <a:ext cx="5120906" cy="2075564"/>
          </a:xfrm>
          <a:prstGeom prst="rect">
            <a:avLst/>
          </a:prstGeom>
        </p:spPr>
      </p:pic>
      <p:sp>
        <p:nvSpPr>
          <p:cNvPr id="15" name="Title 2">
            <a:extLst>
              <a:ext uri="{FF2B5EF4-FFF2-40B4-BE49-F238E27FC236}">
                <a16:creationId xmlns:a16="http://schemas.microsoft.com/office/drawing/2014/main" id="{C2156844-57B4-42D7-BD4D-B85469F696A2}"/>
              </a:ext>
            </a:extLst>
          </p:cNvPr>
          <p:cNvSpPr txBox="1">
            <a:spLocks/>
          </p:cNvSpPr>
          <p:nvPr/>
        </p:nvSpPr>
        <p:spPr bwMode="black">
          <a:xfrm>
            <a:off x="505805" y="505568"/>
            <a:ext cx="11183564" cy="676980"/>
          </a:xfrm>
          <a:prstGeom prst="rect">
            <a:avLst/>
          </a:prstGeom>
        </p:spPr>
        <p:txBody>
          <a:bodyPr vert="horz" wrap="square" lIns="0" tIns="0" rIns="0" bIns="0" rtlCol="0" anchor="t" anchorCtr="0">
            <a:spAutoFit/>
          </a:bodyPr>
          <a:lstStyle>
            <a:lvl1pPr algn="l" defTabSz="1088231" rtl="0" eaLnBrk="1" latinLnBrk="0" hangingPunct="1">
              <a:spcBef>
                <a:spcPct val="0"/>
              </a:spcBef>
              <a:buNone/>
              <a:defRPr sz="2399" b="1" kern="1200" baseline="0">
                <a:solidFill>
                  <a:schemeClr val="tx1"/>
                </a:solidFill>
                <a:latin typeface="+mj-lt"/>
                <a:ea typeface="+mj-ea"/>
                <a:cs typeface="+mj-cs"/>
              </a:defRPr>
            </a:lvl1pPr>
          </a:lstStyle>
          <a:p>
            <a:r>
              <a:rPr lang="en-US"/>
              <a:t>Order Confirmation</a:t>
            </a:r>
            <a:br>
              <a:rPr lang="en-US"/>
            </a:br>
            <a:r>
              <a:rPr lang="en-US" sz="2000">
                <a:solidFill>
                  <a:schemeClr val="accent1"/>
                </a:solidFill>
              </a:rPr>
              <a:t>Reconfirmation via Mass Upload – Reupload the Template </a:t>
            </a:r>
          </a:p>
        </p:txBody>
      </p:sp>
      <p:pic>
        <p:nvPicPr>
          <p:cNvPr id="11" name="Picture 10">
            <a:extLst>
              <a:ext uri="{FF2B5EF4-FFF2-40B4-BE49-F238E27FC236}">
                <a16:creationId xmlns:a16="http://schemas.microsoft.com/office/drawing/2014/main" id="{DF3CD783-7791-4365-8357-1A6080C46945}"/>
              </a:ext>
            </a:extLst>
          </p:cNvPr>
          <p:cNvPicPr>
            <a:picLocks noChangeAspect="1"/>
          </p:cNvPicPr>
          <p:nvPr/>
        </p:nvPicPr>
        <p:blipFill>
          <a:blip r:embed="rId4"/>
          <a:stretch>
            <a:fillRect/>
          </a:stretch>
        </p:blipFill>
        <p:spPr>
          <a:xfrm>
            <a:off x="5645504" y="4168371"/>
            <a:ext cx="5908963" cy="2007416"/>
          </a:xfrm>
          <a:prstGeom prst="rect">
            <a:avLst/>
          </a:prstGeom>
        </p:spPr>
      </p:pic>
      <p:sp>
        <p:nvSpPr>
          <p:cNvPr id="13" name="Rectangle 12">
            <a:extLst>
              <a:ext uri="{FF2B5EF4-FFF2-40B4-BE49-F238E27FC236}">
                <a16:creationId xmlns:a16="http://schemas.microsoft.com/office/drawing/2014/main" id="{2B3FB3C9-B247-4418-9DAB-80A5074866F7}"/>
              </a:ext>
            </a:extLst>
          </p:cNvPr>
          <p:cNvSpPr/>
          <p:nvPr/>
        </p:nvSpPr>
        <p:spPr bwMode="gray">
          <a:xfrm>
            <a:off x="6287925" y="4499613"/>
            <a:ext cx="1589971" cy="498415"/>
          </a:xfrm>
          <a:prstGeom prst="rect">
            <a:avLst/>
          </a:prstGeom>
          <a:noFill/>
          <a:ln w="25400" algn="ctr">
            <a:solidFill>
              <a:schemeClr val="accent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en-US" sz="1800" kern="0" err="1">
              <a:ea typeface="Arial Unicode MS" pitchFamily="34" charset="-128"/>
              <a:cs typeface="Arial Unicode MS" pitchFamily="34" charset="-128"/>
            </a:endParaRPr>
          </a:p>
        </p:txBody>
      </p:sp>
      <p:sp>
        <p:nvSpPr>
          <p:cNvPr id="27" name="Rectangle 26">
            <a:extLst>
              <a:ext uri="{FF2B5EF4-FFF2-40B4-BE49-F238E27FC236}">
                <a16:creationId xmlns:a16="http://schemas.microsoft.com/office/drawing/2014/main" id="{143863E7-A5B8-4C72-BB43-FCCD8DC0E1B8}"/>
              </a:ext>
            </a:extLst>
          </p:cNvPr>
          <p:cNvSpPr/>
          <p:nvPr/>
        </p:nvSpPr>
        <p:spPr bwMode="gray">
          <a:xfrm>
            <a:off x="6297303" y="5088492"/>
            <a:ext cx="1684503" cy="217494"/>
          </a:xfrm>
          <a:prstGeom prst="rect">
            <a:avLst/>
          </a:prstGeom>
          <a:noFill/>
          <a:ln w="25400" algn="ctr">
            <a:solidFill>
              <a:schemeClr val="accent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en-US" sz="1800" kern="0" err="1">
              <a:ea typeface="Arial Unicode MS" pitchFamily="34" charset="-128"/>
              <a:cs typeface="Arial Unicode MS" pitchFamily="34" charset="-128"/>
            </a:endParaRPr>
          </a:p>
        </p:txBody>
      </p:sp>
      <p:sp>
        <p:nvSpPr>
          <p:cNvPr id="28" name="Rectangle 27">
            <a:extLst>
              <a:ext uri="{FF2B5EF4-FFF2-40B4-BE49-F238E27FC236}">
                <a16:creationId xmlns:a16="http://schemas.microsoft.com/office/drawing/2014/main" id="{08C8C6A9-BEB1-4A80-8496-A04A600F1392}"/>
              </a:ext>
            </a:extLst>
          </p:cNvPr>
          <p:cNvSpPr/>
          <p:nvPr/>
        </p:nvSpPr>
        <p:spPr bwMode="gray">
          <a:xfrm>
            <a:off x="8733481" y="4508585"/>
            <a:ext cx="2147388" cy="267814"/>
          </a:xfrm>
          <a:prstGeom prst="rect">
            <a:avLst/>
          </a:prstGeom>
          <a:noFill/>
          <a:ln w="25400" algn="ctr">
            <a:solidFill>
              <a:schemeClr val="accent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en-US" sz="1800" kern="0" dirty="0">
              <a:ea typeface="Arial Unicode MS" pitchFamily="34" charset="-128"/>
              <a:cs typeface="Arial Unicode MS" pitchFamily="34" charset="-128"/>
            </a:endParaRPr>
          </a:p>
        </p:txBody>
      </p:sp>
      <p:pic>
        <p:nvPicPr>
          <p:cNvPr id="5" name="Picture 4">
            <a:extLst>
              <a:ext uri="{FF2B5EF4-FFF2-40B4-BE49-F238E27FC236}">
                <a16:creationId xmlns:a16="http://schemas.microsoft.com/office/drawing/2014/main" id="{C19FF529-A8C2-4F42-AB58-30078D91AD30}"/>
              </a:ext>
            </a:extLst>
          </p:cNvPr>
          <p:cNvPicPr>
            <a:picLocks noChangeAspect="1"/>
          </p:cNvPicPr>
          <p:nvPr/>
        </p:nvPicPr>
        <p:blipFill>
          <a:blip r:embed="rId5"/>
          <a:stretch>
            <a:fillRect/>
          </a:stretch>
        </p:blipFill>
        <p:spPr>
          <a:xfrm>
            <a:off x="6442462" y="1655918"/>
            <a:ext cx="5120907" cy="324932"/>
          </a:xfrm>
          <a:prstGeom prst="rect">
            <a:avLst/>
          </a:prstGeom>
        </p:spPr>
      </p:pic>
      <p:sp>
        <p:nvSpPr>
          <p:cNvPr id="17" name="Oval 16">
            <a:extLst>
              <a:ext uri="{FF2B5EF4-FFF2-40B4-BE49-F238E27FC236}">
                <a16:creationId xmlns:a16="http://schemas.microsoft.com/office/drawing/2014/main" id="{0194611C-B0AD-4BB7-83FF-BFFFFEBF7002}"/>
              </a:ext>
            </a:extLst>
          </p:cNvPr>
          <p:cNvSpPr/>
          <p:nvPr/>
        </p:nvSpPr>
        <p:spPr bwMode="gray">
          <a:xfrm>
            <a:off x="7353004" y="1961778"/>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a:solidFill>
                  <a:schemeClr val="bg1"/>
                </a:solidFill>
                <a:ea typeface="Arial Unicode MS" pitchFamily="34" charset="-128"/>
                <a:cs typeface="Arial Unicode MS" pitchFamily="34" charset="-128"/>
              </a:rPr>
              <a:t>1</a:t>
            </a:r>
          </a:p>
        </p:txBody>
      </p:sp>
      <p:sp>
        <p:nvSpPr>
          <p:cNvPr id="20" name="Oval 19">
            <a:extLst>
              <a:ext uri="{FF2B5EF4-FFF2-40B4-BE49-F238E27FC236}">
                <a16:creationId xmlns:a16="http://schemas.microsoft.com/office/drawing/2014/main" id="{2321D245-9EB8-4294-BAD5-8078D56960AE}"/>
              </a:ext>
            </a:extLst>
          </p:cNvPr>
          <p:cNvSpPr/>
          <p:nvPr/>
        </p:nvSpPr>
        <p:spPr bwMode="gray">
          <a:xfrm>
            <a:off x="6287925" y="3603769"/>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ru-RU" sz="1200" kern="0">
                <a:solidFill>
                  <a:schemeClr val="bg1"/>
                </a:solidFill>
                <a:ea typeface="Arial Unicode MS" pitchFamily="34" charset="-128"/>
                <a:cs typeface="Arial Unicode MS" pitchFamily="34" charset="-128"/>
              </a:rPr>
              <a:t>2</a:t>
            </a:r>
            <a:endParaRPr lang="en-US" sz="1200" kern="0">
              <a:solidFill>
                <a:schemeClr val="bg1"/>
              </a:solidFill>
              <a:ea typeface="Arial Unicode MS" pitchFamily="34" charset="-128"/>
              <a:cs typeface="Arial Unicode MS" pitchFamily="34" charset="-128"/>
            </a:endParaRPr>
          </a:p>
        </p:txBody>
      </p:sp>
      <p:sp>
        <p:nvSpPr>
          <p:cNvPr id="21" name="Oval 20">
            <a:extLst>
              <a:ext uri="{FF2B5EF4-FFF2-40B4-BE49-F238E27FC236}">
                <a16:creationId xmlns:a16="http://schemas.microsoft.com/office/drawing/2014/main" id="{A7F1363E-147D-48AD-BB08-917E804A27EF}"/>
              </a:ext>
            </a:extLst>
          </p:cNvPr>
          <p:cNvSpPr/>
          <p:nvPr/>
        </p:nvSpPr>
        <p:spPr bwMode="gray">
          <a:xfrm>
            <a:off x="6177791" y="4423418"/>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ru-RU" sz="1200" kern="0">
                <a:solidFill>
                  <a:schemeClr val="bg1"/>
                </a:solidFill>
                <a:ea typeface="Arial Unicode MS" pitchFamily="34" charset="-128"/>
                <a:cs typeface="Arial Unicode MS" pitchFamily="34" charset="-128"/>
              </a:rPr>
              <a:t>3</a:t>
            </a:r>
            <a:endParaRPr lang="en-US" sz="1200" kern="0">
              <a:solidFill>
                <a:schemeClr val="bg1"/>
              </a:solidFill>
              <a:ea typeface="Arial Unicode MS" pitchFamily="34" charset="-128"/>
              <a:cs typeface="Arial Unicode MS" pitchFamily="34" charset="-128"/>
            </a:endParaRPr>
          </a:p>
        </p:txBody>
      </p:sp>
      <p:sp>
        <p:nvSpPr>
          <p:cNvPr id="22" name="Oval 21">
            <a:extLst>
              <a:ext uri="{FF2B5EF4-FFF2-40B4-BE49-F238E27FC236}">
                <a16:creationId xmlns:a16="http://schemas.microsoft.com/office/drawing/2014/main" id="{8FF7E980-8B26-45C3-81CA-A8249D992032}"/>
              </a:ext>
            </a:extLst>
          </p:cNvPr>
          <p:cNvSpPr/>
          <p:nvPr/>
        </p:nvSpPr>
        <p:spPr bwMode="gray">
          <a:xfrm>
            <a:off x="8600646" y="4411436"/>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ru-RU" sz="1200" kern="0">
                <a:solidFill>
                  <a:schemeClr val="bg1"/>
                </a:solidFill>
                <a:ea typeface="Arial Unicode MS" pitchFamily="34" charset="-128"/>
                <a:cs typeface="Arial Unicode MS" pitchFamily="34" charset="-128"/>
              </a:rPr>
              <a:t>4</a:t>
            </a:r>
            <a:endParaRPr lang="en-US" sz="1200" kern="0">
              <a:solidFill>
                <a:schemeClr val="bg1"/>
              </a:solidFill>
              <a:ea typeface="Arial Unicode MS" pitchFamily="34" charset="-128"/>
              <a:cs typeface="Arial Unicode MS" pitchFamily="34" charset="-128"/>
            </a:endParaRPr>
          </a:p>
        </p:txBody>
      </p:sp>
      <p:sp>
        <p:nvSpPr>
          <p:cNvPr id="30" name="Oval 29">
            <a:extLst>
              <a:ext uri="{FF2B5EF4-FFF2-40B4-BE49-F238E27FC236}">
                <a16:creationId xmlns:a16="http://schemas.microsoft.com/office/drawing/2014/main" id="{3BFFD849-3169-48E7-8EFC-0D4444DB5EBF}"/>
              </a:ext>
            </a:extLst>
          </p:cNvPr>
          <p:cNvSpPr/>
          <p:nvPr/>
        </p:nvSpPr>
        <p:spPr bwMode="gray">
          <a:xfrm>
            <a:off x="6038902" y="5080528"/>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ru-RU" sz="1200" kern="0">
                <a:solidFill>
                  <a:schemeClr val="bg1"/>
                </a:solidFill>
                <a:ea typeface="Arial Unicode MS" pitchFamily="34" charset="-128"/>
                <a:cs typeface="Arial Unicode MS" pitchFamily="34" charset="-128"/>
              </a:rPr>
              <a:t>5</a:t>
            </a:r>
            <a:endParaRPr lang="en-US" sz="1200" kern="0">
              <a:solidFill>
                <a:schemeClr val="bg1"/>
              </a:solidFill>
              <a:ea typeface="Arial Unicode MS" pitchFamily="34" charset="-128"/>
              <a:cs typeface="Arial Unicode MS" pitchFamily="34" charset="-128"/>
            </a:endParaRPr>
          </a:p>
        </p:txBody>
      </p:sp>
      <p:sp>
        <p:nvSpPr>
          <p:cNvPr id="31" name="Oval 30">
            <a:extLst>
              <a:ext uri="{FF2B5EF4-FFF2-40B4-BE49-F238E27FC236}">
                <a16:creationId xmlns:a16="http://schemas.microsoft.com/office/drawing/2014/main" id="{205A5C02-C8E1-4BE7-A618-560D5061E848}"/>
              </a:ext>
            </a:extLst>
          </p:cNvPr>
          <p:cNvSpPr/>
          <p:nvPr/>
        </p:nvSpPr>
        <p:spPr bwMode="gray">
          <a:xfrm>
            <a:off x="10008474" y="5715087"/>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ru-RU" sz="1200" kern="0">
                <a:solidFill>
                  <a:schemeClr val="bg1"/>
                </a:solidFill>
                <a:ea typeface="Arial Unicode MS" pitchFamily="34" charset="-128"/>
                <a:cs typeface="Arial Unicode MS" pitchFamily="34" charset="-128"/>
              </a:rPr>
              <a:t>6</a:t>
            </a:r>
            <a:endParaRPr lang="en-US" sz="1200" kern="0">
              <a:solidFill>
                <a:schemeClr val="bg1"/>
              </a:solidFill>
              <a:ea typeface="Arial Unicode MS" pitchFamily="34" charset="-128"/>
              <a:cs typeface="Arial Unicode MS" pitchFamily="34" charset="-128"/>
            </a:endParaRPr>
          </a:p>
        </p:txBody>
      </p:sp>
      <p:sp>
        <p:nvSpPr>
          <p:cNvPr id="2" name="Rectangle 1">
            <a:extLst>
              <a:ext uri="{FF2B5EF4-FFF2-40B4-BE49-F238E27FC236}">
                <a16:creationId xmlns:a16="http://schemas.microsoft.com/office/drawing/2014/main" id="{D3D9AB41-CFCF-4E4E-AD89-CDF2DEDEC7C1}"/>
              </a:ext>
            </a:extLst>
          </p:cNvPr>
          <p:cNvSpPr/>
          <p:nvPr/>
        </p:nvSpPr>
        <p:spPr bwMode="gray">
          <a:xfrm>
            <a:off x="6297303" y="1655918"/>
            <a:ext cx="5358091" cy="263149"/>
          </a:xfrm>
          <a:prstGeom prst="rect">
            <a:avLst/>
          </a:prstGeom>
          <a:solidFill>
            <a:schemeClr val="bg1"/>
          </a:solid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fi-FI" sz="1800" b="0" i="0" u="none" strike="noStrike" kern="0" cap="none" spc="0" normalizeH="0" baseline="0" noProof="0" dirty="0" err="1">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246973921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B587D78-FBF4-8980-6A7A-81D71C971EE0}"/>
              </a:ext>
            </a:extLst>
          </p:cNvPr>
          <p:cNvPicPr>
            <a:picLocks noChangeAspect="1"/>
          </p:cNvPicPr>
          <p:nvPr/>
        </p:nvPicPr>
        <p:blipFill>
          <a:blip r:embed="rId3"/>
          <a:stretch>
            <a:fillRect/>
          </a:stretch>
        </p:blipFill>
        <p:spPr>
          <a:xfrm>
            <a:off x="5348598" y="4438877"/>
            <a:ext cx="3600000" cy="1276190"/>
          </a:xfrm>
          <a:prstGeom prst="rect">
            <a:avLst/>
          </a:prstGeom>
        </p:spPr>
      </p:pic>
      <p:pic>
        <p:nvPicPr>
          <p:cNvPr id="9" name="Picture 8">
            <a:extLst>
              <a:ext uri="{FF2B5EF4-FFF2-40B4-BE49-F238E27FC236}">
                <a16:creationId xmlns:a16="http://schemas.microsoft.com/office/drawing/2014/main" id="{1023E444-558A-EB8F-8534-2082EF96A381}"/>
              </a:ext>
            </a:extLst>
          </p:cNvPr>
          <p:cNvPicPr>
            <a:picLocks noChangeAspect="1"/>
          </p:cNvPicPr>
          <p:nvPr/>
        </p:nvPicPr>
        <p:blipFill>
          <a:blip r:embed="rId4"/>
          <a:stretch>
            <a:fillRect/>
          </a:stretch>
        </p:blipFill>
        <p:spPr>
          <a:xfrm>
            <a:off x="9394730" y="2715247"/>
            <a:ext cx="2600000" cy="2209524"/>
          </a:xfrm>
          <a:prstGeom prst="rect">
            <a:avLst/>
          </a:prstGeom>
        </p:spPr>
      </p:pic>
      <p:pic>
        <p:nvPicPr>
          <p:cNvPr id="7" name="Picture 6">
            <a:extLst>
              <a:ext uri="{FF2B5EF4-FFF2-40B4-BE49-F238E27FC236}">
                <a16:creationId xmlns:a16="http://schemas.microsoft.com/office/drawing/2014/main" id="{EE1B3A3D-364E-04CD-F463-33CED3B32CC4}"/>
              </a:ext>
            </a:extLst>
          </p:cNvPr>
          <p:cNvPicPr>
            <a:picLocks noChangeAspect="1"/>
          </p:cNvPicPr>
          <p:nvPr/>
        </p:nvPicPr>
        <p:blipFill>
          <a:blip r:embed="rId5"/>
          <a:stretch>
            <a:fillRect/>
          </a:stretch>
        </p:blipFill>
        <p:spPr>
          <a:xfrm>
            <a:off x="4805605" y="2881419"/>
            <a:ext cx="4767667" cy="1153260"/>
          </a:xfrm>
          <a:prstGeom prst="rect">
            <a:avLst/>
          </a:prstGeom>
        </p:spPr>
      </p:pic>
      <p:pic>
        <p:nvPicPr>
          <p:cNvPr id="5" name="Picture 4">
            <a:extLst>
              <a:ext uri="{FF2B5EF4-FFF2-40B4-BE49-F238E27FC236}">
                <a16:creationId xmlns:a16="http://schemas.microsoft.com/office/drawing/2014/main" id="{F3537B25-7C73-2DDD-BEAB-62A067C840D6}"/>
              </a:ext>
            </a:extLst>
          </p:cNvPr>
          <p:cNvPicPr>
            <a:picLocks noChangeAspect="1"/>
          </p:cNvPicPr>
          <p:nvPr/>
        </p:nvPicPr>
        <p:blipFill>
          <a:blip r:embed="rId6"/>
          <a:stretch>
            <a:fillRect/>
          </a:stretch>
        </p:blipFill>
        <p:spPr>
          <a:xfrm>
            <a:off x="6448960" y="239080"/>
            <a:ext cx="2841787" cy="2363873"/>
          </a:xfrm>
          <a:prstGeom prst="rect">
            <a:avLst/>
          </a:prstGeom>
        </p:spPr>
      </p:pic>
      <p:sp>
        <p:nvSpPr>
          <p:cNvPr id="2" name="Title 1">
            <a:extLst>
              <a:ext uri="{FF2B5EF4-FFF2-40B4-BE49-F238E27FC236}">
                <a16:creationId xmlns:a16="http://schemas.microsoft.com/office/drawing/2014/main" id="{ECCA49CE-9D4F-4D27-9A5D-F922E6242101}"/>
              </a:ext>
            </a:extLst>
          </p:cNvPr>
          <p:cNvSpPr>
            <a:spLocks noGrp="1"/>
          </p:cNvSpPr>
          <p:nvPr>
            <p:ph type="title"/>
          </p:nvPr>
        </p:nvSpPr>
        <p:spPr>
          <a:xfrm>
            <a:off x="505805" y="385007"/>
            <a:ext cx="11183564" cy="677108"/>
          </a:xfrm>
        </p:spPr>
        <p:txBody>
          <a:bodyPr/>
          <a:lstStyle/>
          <a:p>
            <a:r>
              <a:rPr lang="en-US"/>
              <a:t>Advanced Shipping Notice</a:t>
            </a:r>
            <a:br>
              <a:rPr lang="en-US"/>
            </a:br>
            <a:r>
              <a:rPr lang="en-US" sz="2000">
                <a:solidFill>
                  <a:schemeClr val="accent1"/>
                </a:solidFill>
              </a:rPr>
              <a:t>Mass ASN Upload – Download CSV Template</a:t>
            </a:r>
          </a:p>
        </p:txBody>
      </p:sp>
      <p:sp>
        <p:nvSpPr>
          <p:cNvPr id="21" name="Oval 20">
            <a:extLst>
              <a:ext uri="{FF2B5EF4-FFF2-40B4-BE49-F238E27FC236}">
                <a16:creationId xmlns:a16="http://schemas.microsoft.com/office/drawing/2014/main" id="{F3B4BE8F-AF5A-4973-9B1E-9CEC072F7268}"/>
              </a:ext>
            </a:extLst>
          </p:cNvPr>
          <p:cNvSpPr/>
          <p:nvPr/>
        </p:nvSpPr>
        <p:spPr bwMode="gray">
          <a:xfrm>
            <a:off x="6580109" y="3234619"/>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3</a:t>
            </a:r>
          </a:p>
        </p:txBody>
      </p:sp>
      <p:sp>
        <p:nvSpPr>
          <p:cNvPr id="22" name="Oval 21">
            <a:extLst>
              <a:ext uri="{FF2B5EF4-FFF2-40B4-BE49-F238E27FC236}">
                <a16:creationId xmlns:a16="http://schemas.microsoft.com/office/drawing/2014/main" id="{AB5B744F-D7C9-4006-B77C-FF76DA6939EF}"/>
              </a:ext>
            </a:extLst>
          </p:cNvPr>
          <p:cNvSpPr/>
          <p:nvPr/>
        </p:nvSpPr>
        <p:spPr bwMode="gray">
          <a:xfrm>
            <a:off x="9445017" y="4000501"/>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4</a:t>
            </a:r>
          </a:p>
        </p:txBody>
      </p:sp>
      <p:pic>
        <p:nvPicPr>
          <p:cNvPr id="25" name="Picture 24">
            <a:extLst>
              <a:ext uri="{FF2B5EF4-FFF2-40B4-BE49-F238E27FC236}">
                <a16:creationId xmlns:a16="http://schemas.microsoft.com/office/drawing/2014/main" id="{AEEC185B-299A-4A24-9176-2DEE2BC610C4}"/>
              </a:ext>
            </a:extLst>
          </p:cNvPr>
          <p:cNvPicPr>
            <a:picLocks noChangeAspect="1"/>
          </p:cNvPicPr>
          <p:nvPr/>
        </p:nvPicPr>
        <p:blipFill>
          <a:blip r:embed="rId7"/>
          <a:stretch>
            <a:fillRect/>
          </a:stretch>
        </p:blipFill>
        <p:spPr>
          <a:xfrm>
            <a:off x="1370003" y="1628697"/>
            <a:ext cx="349268" cy="323867"/>
          </a:xfrm>
          <a:prstGeom prst="rect">
            <a:avLst/>
          </a:prstGeom>
        </p:spPr>
      </p:pic>
      <p:sp>
        <p:nvSpPr>
          <p:cNvPr id="26" name="Oval 25">
            <a:extLst>
              <a:ext uri="{FF2B5EF4-FFF2-40B4-BE49-F238E27FC236}">
                <a16:creationId xmlns:a16="http://schemas.microsoft.com/office/drawing/2014/main" id="{442475E2-8AA0-4595-84EF-37CB9D76E64F}"/>
              </a:ext>
            </a:extLst>
          </p:cNvPr>
          <p:cNvSpPr/>
          <p:nvPr/>
        </p:nvSpPr>
        <p:spPr bwMode="gray">
          <a:xfrm>
            <a:off x="5214819" y="4493699"/>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5</a:t>
            </a:r>
          </a:p>
        </p:txBody>
      </p:sp>
      <p:sp>
        <p:nvSpPr>
          <p:cNvPr id="27" name="Text Placeholder 2">
            <a:extLst>
              <a:ext uri="{FF2B5EF4-FFF2-40B4-BE49-F238E27FC236}">
                <a16:creationId xmlns:a16="http://schemas.microsoft.com/office/drawing/2014/main" id="{B423D771-9814-40E4-9E4B-41BF1E1E1986}"/>
              </a:ext>
            </a:extLst>
          </p:cNvPr>
          <p:cNvSpPr>
            <a:spLocks noGrp="1"/>
          </p:cNvSpPr>
          <p:nvPr>
            <p:ph type="body" sz="quarter" idx="10"/>
          </p:nvPr>
        </p:nvSpPr>
        <p:spPr>
          <a:xfrm>
            <a:off x="505806" y="1427864"/>
            <a:ext cx="3945119" cy="4853667"/>
          </a:xfrm>
        </p:spPr>
        <p:txBody>
          <a:bodyPr>
            <a:normAutofit/>
          </a:bodyPr>
          <a:lstStyle/>
          <a:p>
            <a:pPr>
              <a:spcBef>
                <a:spcPts val="0"/>
              </a:spcBef>
              <a:spcAft>
                <a:spcPts val="600"/>
              </a:spcAft>
              <a:buSzPct val="100000"/>
            </a:pPr>
            <a:r>
              <a:rPr lang="en-US" sz="1300" dirty="0"/>
              <a:t>From the Homepage:</a:t>
            </a:r>
          </a:p>
          <a:p>
            <a:pPr marL="228600" indent="-228600">
              <a:spcBef>
                <a:spcPts val="0"/>
              </a:spcBef>
              <a:spcAft>
                <a:spcPts val="600"/>
              </a:spcAft>
              <a:buSzPct val="100000"/>
              <a:buFont typeface="+mj-lt"/>
              <a:buAutoNum type="arabicPeriod"/>
            </a:pPr>
            <a:r>
              <a:rPr lang="en-US" sz="1300" dirty="0"/>
              <a:t>Click on         button.</a:t>
            </a:r>
          </a:p>
          <a:p>
            <a:pPr marL="228600" indent="-228600">
              <a:spcBef>
                <a:spcPts val="0"/>
              </a:spcBef>
              <a:spcAft>
                <a:spcPts val="600"/>
              </a:spcAft>
              <a:buSzPct val="100000"/>
              <a:buFont typeface="+mj-lt"/>
              <a:buAutoNum type="arabicPeriod"/>
            </a:pPr>
            <a:r>
              <a:rPr lang="en-US" sz="1300" dirty="0"/>
              <a:t>Select </a:t>
            </a:r>
            <a:r>
              <a:rPr lang="en-US" sz="1300" b="1" dirty="0"/>
              <a:t>CSV Upload/ Ship Notice.</a:t>
            </a:r>
          </a:p>
          <a:p>
            <a:pPr marL="228600" indent="-228600">
              <a:spcBef>
                <a:spcPts val="0"/>
              </a:spcBef>
              <a:spcAft>
                <a:spcPts val="600"/>
              </a:spcAft>
              <a:buSzPct val="100000"/>
              <a:buFont typeface="+mj-lt"/>
              <a:buAutoNum type="arabicPeriod"/>
            </a:pPr>
            <a:r>
              <a:rPr lang="en-US" sz="1300" dirty="0"/>
              <a:t>Click </a:t>
            </a:r>
            <a:r>
              <a:rPr lang="en-US" sz="1300" b="1" dirty="0"/>
              <a:t>Download CSV Templates</a:t>
            </a:r>
            <a:r>
              <a:rPr lang="en-US" sz="1300" dirty="0"/>
              <a:t>.</a:t>
            </a:r>
          </a:p>
          <a:p>
            <a:pPr marL="228600" indent="-228600">
              <a:spcBef>
                <a:spcPts val="0"/>
              </a:spcBef>
              <a:spcAft>
                <a:spcPts val="600"/>
              </a:spcAft>
              <a:buSzPct val="100000"/>
              <a:buFont typeface="+mj-lt"/>
              <a:buAutoNum type="arabicPeriod"/>
            </a:pPr>
            <a:r>
              <a:rPr lang="en-US" sz="1300" dirty="0"/>
              <a:t>Select </a:t>
            </a:r>
            <a:r>
              <a:rPr lang="en-US" sz="1300" b="1" dirty="0"/>
              <a:t>Ship Notice </a:t>
            </a:r>
            <a:r>
              <a:rPr lang="en-US" sz="1300" dirty="0"/>
              <a:t>and click </a:t>
            </a:r>
            <a:r>
              <a:rPr lang="en-US" sz="1300" b="1" dirty="0"/>
              <a:t>Download</a:t>
            </a:r>
            <a:r>
              <a:rPr lang="en-US" sz="1300" dirty="0"/>
              <a:t>. </a:t>
            </a:r>
          </a:p>
          <a:p>
            <a:pPr marL="228600" indent="-228600">
              <a:spcBef>
                <a:spcPts val="0"/>
              </a:spcBef>
              <a:spcAft>
                <a:spcPts val="600"/>
              </a:spcAft>
              <a:buSzPct val="100000"/>
              <a:buFont typeface="+mj-lt"/>
              <a:buAutoNum type="arabicPeriod"/>
            </a:pPr>
            <a:r>
              <a:rPr lang="en-US" sz="1300" dirty="0"/>
              <a:t>Save the file.</a:t>
            </a:r>
          </a:p>
          <a:p>
            <a:pPr>
              <a:spcBef>
                <a:spcPts val="0"/>
              </a:spcBef>
              <a:spcAft>
                <a:spcPts val="600"/>
              </a:spcAft>
              <a:buSzPct val="100000"/>
            </a:pPr>
            <a:endParaRPr lang="en-US" sz="1300" dirty="0"/>
          </a:p>
          <a:p>
            <a:pPr>
              <a:spcBef>
                <a:spcPts val="0"/>
              </a:spcBef>
              <a:spcAft>
                <a:spcPts val="600"/>
              </a:spcAft>
              <a:buSzPct val="100000"/>
            </a:pPr>
            <a:r>
              <a:rPr lang="en-US" sz="1300" b="1" dirty="0">
                <a:solidFill>
                  <a:schemeClr val="accent1"/>
                </a:solidFill>
              </a:rPr>
              <a:t>Note:</a:t>
            </a:r>
          </a:p>
          <a:p>
            <a:pPr>
              <a:spcBef>
                <a:spcPts val="0"/>
              </a:spcBef>
              <a:spcAft>
                <a:spcPts val="600"/>
              </a:spcAft>
              <a:buSzPct val="100000"/>
            </a:pPr>
            <a:r>
              <a:rPr lang="en-US" sz="1300" dirty="0"/>
              <a:t>If any of your customers use custom CSV templates, a Custom Template section appears below. If so, select a customer from the pull-down menu, and then download the custom templates. Otherwise, download the standard templates. </a:t>
            </a:r>
          </a:p>
          <a:p>
            <a:pPr>
              <a:spcBef>
                <a:spcPts val="0"/>
              </a:spcBef>
              <a:spcAft>
                <a:spcPts val="600"/>
              </a:spcAft>
              <a:buSzPct val="100000"/>
            </a:pPr>
            <a:r>
              <a:rPr lang="en-US" sz="1800" dirty="0">
                <a:effectLst/>
                <a:latin typeface="Calibri" panose="020F0502020204030204" pitchFamily="34" charset="0"/>
                <a:ea typeface="Calibri" panose="020F0502020204030204" pitchFamily="34" charset="0"/>
              </a:rPr>
              <a:t>"</a:t>
            </a:r>
            <a:r>
              <a:rPr lang="en-US" sz="1300" dirty="0"/>
              <a:t>ABB does not recommend using the ASN mass upload functionality to avoid additional efforts in case of edits and cancellations"</a:t>
            </a:r>
          </a:p>
          <a:p>
            <a:pPr>
              <a:spcBef>
                <a:spcPts val="0"/>
              </a:spcBef>
              <a:spcAft>
                <a:spcPts val="600"/>
              </a:spcAft>
              <a:buSzPct val="100000"/>
            </a:pPr>
            <a:endParaRPr lang="en-US" sz="1300" dirty="0"/>
          </a:p>
          <a:p>
            <a:pPr marL="228600" indent="-228600">
              <a:spcBef>
                <a:spcPts val="0"/>
              </a:spcBef>
              <a:spcAft>
                <a:spcPts val="600"/>
              </a:spcAft>
              <a:buFont typeface="+mj-lt"/>
              <a:buAutoNum type="arabicParenR"/>
            </a:pPr>
            <a:endParaRPr lang="en-US" sz="1300" dirty="0"/>
          </a:p>
        </p:txBody>
      </p:sp>
      <p:sp>
        <p:nvSpPr>
          <p:cNvPr id="18" name="Rectangle 17">
            <a:extLst>
              <a:ext uri="{FF2B5EF4-FFF2-40B4-BE49-F238E27FC236}">
                <a16:creationId xmlns:a16="http://schemas.microsoft.com/office/drawing/2014/main" id="{7ED7E0C9-90C8-4C9A-BB2C-5D0C56D00B12}"/>
              </a:ext>
            </a:extLst>
          </p:cNvPr>
          <p:cNvSpPr/>
          <p:nvPr/>
        </p:nvSpPr>
        <p:spPr bwMode="gray">
          <a:xfrm>
            <a:off x="6827284" y="3234619"/>
            <a:ext cx="1491367" cy="219076"/>
          </a:xfrm>
          <a:prstGeom prst="rect">
            <a:avLst/>
          </a:prstGeom>
          <a:noFill/>
          <a:ln w="25400" algn="ctr">
            <a:solidFill>
              <a:schemeClr val="accent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en-US" sz="1800" kern="0" dirty="0">
              <a:ea typeface="Arial Unicode MS" pitchFamily="34" charset="-128"/>
              <a:cs typeface="Arial Unicode MS" pitchFamily="34" charset="-128"/>
            </a:endParaRPr>
          </a:p>
        </p:txBody>
      </p:sp>
      <p:sp>
        <p:nvSpPr>
          <p:cNvPr id="28" name="Oval 27">
            <a:extLst>
              <a:ext uri="{FF2B5EF4-FFF2-40B4-BE49-F238E27FC236}">
                <a16:creationId xmlns:a16="http://schemas.microsoft.com/office/drawing/2014/main" id="{0F7D5A57-A16E-49E7-9D30-1DC4E0C8A08E}"/>
              </a:ext>
            </a:extLst>
          </p:cNvPr>
          <p:cNvSpPr/>
          <p:nvPr/>
        </p:nvSpPr>
        <p:spPr bwMode="gray">
          <a:xfrm>
            <a:off x="6280067" y="2334673"/>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2</a:t>
            </a:r>
          </a:p>
        </p:txBody>
      </p:sp>
      <p:sp>
        <p:nvSpPr>
          <p:cNvPr id="29" name="Oval 28">
            <a:extLst>
              <a:ext uri="{FF2B5EF4-FFF2-40B4-BE49-F238E27FC236}">
                <a16:creationId xmlns:a16="http://schemas.microsoft.com/office/drawing/2014/main" id="{E694BF3A-CF65-46F6-BE41-7C081742DBD6}"/>
              </a:ext>
            </a:extLst>
          </p:cNvPr>
          <p:cNvSpPr/>
          <p:nvPr/>
        </p:nvSpPr>
        <p:spPr bwMode="gray">
          <a:xfrm>
            <a:off x="8756296" y="487089"/>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1</a:t>
            </a:r>
          </a:p>
        </p:txBody>
      </p:sp>
    </p:spTree>
    <p:extLst>
      <p:ext uri="{BB962C8B-B14F-4D97-AF65-F5344CB8AC3E}">
        <p14:creationId xmlns:p14="http://schemas.microsoft.com/office/powerpoint/2010/main" val="232794092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E7AC035C-9F23-1947-9707-C8B082FC3E13}"/>
              </a:ext>
            </a:extLst>
          </p:cNvPr>
          <p:cNvPicPr>
            <a:picLocks noChangeAspect="1"/>
          </p:cNvPicPr>
          <p:nvPr/>
        </p:nvPicPr>
        <p:blipFill>
          <a:blip r:embed="rId3"/>
          <a:stretch>
            <a:fillRect/>
          </a:stretch>
        </p:blipFill>
        <p:spPr>
          <a:xfrm>
            <a:off x="7426498" y="4811743"/>
            <a:ext cx="4175435" cy="1461226"/>
          </a:xfrm>
          <a:prstGeom prst="rect">
            <a:avLst/>
          </a:prstGeom>
        </p:spPr>
      </p:pic>
      <p:pic>
        <p:nvPicPr>
          <p:cNvPr id="12" name="Picture 11">
            <a:extLst>
              <a:ext uri="{FF2B5EF4-FFF2-40B4-BE49-F238E27FC236}">
                <a16:creationId xmlns:a16="http://schemas.microsoft.com/office/drawing/2014/main" id="{BF02AA77-5811-F78C-6BDC-1C247A0E5292}"/>
              </a:ext>
            </a:extLst>
          </p:cNvPr>
          <p:cNvPicPr>
            <a:picLocks noChangeAspect="1"/>
          </p:cNvPicPr>
          <p:nvPr/>
        </p:nvPicPr>
        <p:blipFill>
          <a:blip r:embed="rId4"/>
          <a:stretch>
            <a:fillRect/>
          </a:stretch>
        </p:blipFill>
        <p:spPr>
          <a:xfrm>
            <a:off x="7273597" y="3149576"/>
            <a:ext cx="4918007" cy="1189626"/>
          </a:xfrm>
          <a:prstGeom prst="rect">
            <a:avLst/>
          </a:prstGeom>
        </p:spPr>
      </p:pic>
      <p:pic>
        <p:nvPicPr>
          <p:cNvPr id="7" name="Picture 6">
            <a:extLst>
              <a:ext uri="{FF2B5EF4-FFF2-40B4-BE49-F238E27FC236}">
                <a16:creationId xmlns:a16="http://schemas.microsoft.com/office/drawing/2014/main" id="{D1C2E131-4195-BF5B-3C31-B422DF12DA02}"/>
              </a:ext>
            </a:extLst>
          </p:cNvPr>
          <p:cNvPicPr>
            <a:picLocks noChangeAspect="1"/>
          </p:cNvPicPr>
          <p:nvPr/>
        </p:nvPicPr>
        <p:blipFill>
          <a:blip r:embed="rId5"/>
          <a:stretch>
            <a:fillRect/>
          </a:stretch>
        </p:blipFill>
        <p:spPr>
          <a:xfrm>
            <a:off x="4534024" y="2328693"/>
            <a:ext cx="2841787" cy="2363873"/>
          </a:xfrm>
          <a:prstGeom prst="rect">
            <a:avLst/>
          </a:prstGeom>
        </p:spPr>
      </p:pic>
      <p:pic>
        <p:nvPicPr>
          <p:cNvPr id="6" name="Picture 5">
            <a:extLst>
              <a:ext uri="{FF2B5EF4-FFF2-40B4-BE49-F238E27FC236}">
                <a16:creationId xmlns:a16="http://schemas.microsoft.com/office/drawing/2014/main" id="{430AC925-F9F0-2290-E3B7-9B69E0175943}"/>
              </a:ext>
            </a:extLst>
          </p:cNvPr>
          <p:cNvPicPr>
            <a:picLocks noChangeAspect="1"/>
          </p:cNvPicPr>
          <p:nvPr/>
        </p:nvPicPr>
        <p:blipFill>
          <a:blip r:embed="rId6"/>
          <a:stretch>
            <a:fillRect/>
          </a:stretch>
        </p:blipFill>
        <p:spPr>
          <a:xfrm>
            <a:off x="4432317" y="1581725"/>
            <a:ext cx="7591698" cy="609218"/>
          </a:xfrm>
          <a:prstGeom prst="rect">
            <a:avLst/>
          </a:prstGeom>
        </p:spPr>
      </p:pic>
      <p:sp>
        <p:nvSpPr>
          <p:cNvPr id="3" name="Text Placeholder 2">
            <a:extLst>
              <a:ext uri="{FF2B5EF4-FFF2-40B4-BE49-F238E27FC236}">
                <a16:creationId xmlns:a16="http://schemas.microsoft.com/office/drawing/2014/main" id="{53037C31-F27C-454E-BE4B-B3B1F95434C6}"/>
              </a:ext>
            </a:extLst>
          </p:cNvPr>
          <p:cNvSpPr>
            <a:spLocks noGrp="1"/>
          </p:cNvSpPr>
          <p:nvPr>
            <p:ph type="body" sz="quarter" idx="10"/>
          </p:nvPr>
        </p:nvSpPr>
        <p:spPr>
          <a:xfrm>
            <a:off x="505806" y="1427864"/>
            <a:ext cx="3815206" cy="3454828"/>
          </a:xfrm>
        </p:spPr>
        <p:txBody>
          <a:bodyPr>
            <a:normAutofit lnSpcReduction="10000"/>
          </a:bodyPr>
          <a:lstStyle/>
          <a:p>
            <a:pPr marL="228600" indent="-228600">
              <a:spcBef>
                <a:spcPts val="0"/>
              </a:spcBef>
              <a:spcAft>
                <a:spcPts val="600"/>
              </a:spcAft>
              <a:buSzPct val="100000"/>
              <a:buFont typeface="+mj-lt"/>
              <a:buAutoNum type="arabicPeriod"/>
            </a:pPr>
            <a:r>
              <a:rPr lang="en-US" sz="1300" dirty="0"/>
              <a:t>Add to the CSV template ship Notice/s data. Fill in all </a:t>
            </a:r>
            <a:r>
              <a:rPr lang="en-US" sz="1300" b="1" dirty="0"/>
              <a:t>required</a:t>
            </a:r>
            <a:r>
              <a:rPr lang="en-US" sz="1300" dirty="0"/>
              <a:t> columns. Save and close file.</a:t>
            </a:r>
          </a:p>
          <a:p>
            <a:pPr marL="228600" indent="-228600">
              <a:spcBef>
                <a:spcPts val="0"/>
              </a:spcBef>
              <a:spcAft>
                <a:spcPts val="600"/>
              </a:spcAft>
              <a:buSzPct val="100000"/>
              <a:buFont typeface="+mj-lt"/>
              <a:buAutoNum type="arabicPeriod"/>
            </a:pPr>
            <a:r>
              <a:rPr lang="en-US" sz="1300" dirty="0"/>
              <a:t>From the Portal homepage go to   </a:t>
            </a:r>
            <a:r>
              <a:rPr lang="en-US" sz="1300" b="1" dirty="0"/>
              <a:t>… button</a:t>
            </a:r>
          </a:p>
          <a:p>
            <a:pPr marL="228600" indent="-228600">
              <a:spcBef>
                <a:spcPts val="0"/>
              </a:spcBef>
              <a:spcAft>
                <a:spcPts val="600"/>
              </a:spcAft>
              <a:buSzPct val="100000"/>
              <a:buFont typeface="+mj-lt"/>
              <a:buAutoNum type="arabicPeriod"/>
            </a:pPr>
            <a:r>
              <a:rPr lang="en-US" sz="1300" dirty="0"/>
              <a:t>Select </a:t>
            </a:r>
            <a:r>
              <a:rPr lang="en-US" sz="1300" b="1" dirty="0"/>
              <a:t>CSV Upload / Ship Notice </a:t>
            </a:r>
            <a:r>
              <a:rPr lang="en-US" sz="1300" dirty="0"/>
              <a:t>from the drop down.</a:t>
            </a:r>
          </a:p>
          <a:p>
            <a:pPr marL="228600" indent="-228600">
              <a:spcBef>
                <a:spcPts val="0"/>
              </a:spcBef>
              <a:spcAft>
                <a:spcPts val="600"/>
              </a:spcAft>
              <a:buSzPct val="100000"/>
              <a:buFont typeface="+mj-lt"/>
              <a:buAutoNum type="arabicPeriod"/>
            </a:pPr>
            <a:r>
              <a:rPr lang="en-US" sz="1300" dirty="0"/>
              <a:t>Select the customer.</a:t>
            </a:r>
          </a:p>
          <a:p>
            <a:pPr marL="228600" indent="-228600">
              <a:spcBef>
                <a:spcPts val="0"/>
              </a:spcBef>
              <a:spcAft>
                <a:spcPts val="600"/>
              </a:spcAft>
              <a:buSzPct val="100000"/>
              <a:buFont typeface="+mj-lt"/>
              <a:buAutoNum type="arabicPeriod"/>
            </a:pPr>
            <a:r>
              <a:rPr lang="en-US" sz="1300" dirty="0"/>
              <a:t>Browse the updated template from your computer.</a:t>
            </a:r>
          </a:p>
          <a:p>
            <a:pPr marL="228600" indent="-228600">
              <a:spcBef>
                <a:spcPts val="0"/>
              </a:spcBef>
              <a:spcAft>
                <a:spcPts val="600"/>
              </a:spcAft>
              <a:buSzPct val="100000"/>
              <a:buFont typeface="+mj-lt"/>
              <a:buAutoNum type="arabicPeriod"/>
            </a:pPr>
            <a:r>
              <a:rPr lang="en-US" sz="1300" dirty="0"/>
              <a:t>Click </a:t>
            </a:r>
            <a:r>
              <a:rPr lang="en-US" sz="1300" b="1" dirty="0"/>
              <a:t>Import CSV Ship Notice</a:t>
            </a:r>
            <a:r>
              <a:rPr lang="en-US" sz="1300" dirty="0"/>
              <a:t>.</a:t>
            </a:r>
          </a:p>
          <a:p>
            <a:pPr marL="228600" indent="-228600">
              <a:spcBef>
                <a:spcPts val="0"/>
              </a:spcBef>
              <a:spcAft>
                <a:spcPts val="600"/>
              </a:spcAft>
              <a:buSzPct val="100000"/>
              <a:buFont typeface="+mj-lt"/>
              <a:buAutoNum type="arabicPeriod"/>
            </a:pPr>
            <a:r>
              <a:rPr lang="en-US" sz="1300" dirty="0"/>
              <a:t>In case any mandatory information is missing or you have errors in the updated template, you will see the error message. You can download and view the errors. </a:t>
            </a:r>
          </a:p>
          <a:p>
            <a:pPr marL="228600" indent="-228600">
              <a:spcBef>
                <a:spcPts val="0"/>
              </a:spcBef>
              <a:spcAft>
                <a:spcPts val="600"/>
              </a:spcAft>
              <a:buSzPct val="100000"/>
              <a:buFont typeface="+mj-lt"/>
              <a:buAutoNum type="arabicPeriod"/>
            </a:pPr>
            <a:r>
              <a:rPr lang="en-US" sz="1300" dirty="0"/>
              <a:t>Fix the errors accordingly and reupload the file following the same steps.</a:t>
            </a:r>
          </a:p>
          <a:p>
            <a:pPr>
              <a:spcBef>
                <a:spcPts val="0"/>
              </a:spcBef>
              <a:spcAft>
                <a:spcPts val="600"/>
              </a:spcAft>
            </a:pPr>
            <a:endParaRPr lang="en-US" sz="1300" dirty="0"/>
          </a:p>
          <a:p>
            <a:pPr>
              <a:spcBef>
                <a:spcPts val="0"/>
              </a:spcBef>
              <a:spcAft>
                <a:spcPts val="600"/>
              </a:spcAft>
            </a:pPr>
            <a:endParaRPr lang="en-US" sz="1300" dirty="0"/>
          </a:p>
        </p:txBody>
      </p:sp>
      <p:sp>
        <p:nvSpPr>
          <p:cNvPr id="2" name="Title 1">
            <a:extLst>
              <a:ext uri="{FF2B5EF4-FFF2-40B4-BE49-F238E27FC236}">
                <a16:creationId xmlns:a16="http://schemas.microsoft.com/office/drawing/2014/main" id="{ECCA49CE-9D4F-4D27-9A5D-F922E6242101}"/>
              </a:ext>
            </a:extLst>
          </p:cNvPr>
          <p:cNvSpPr>
            <a:spLocks noGrp="1"/>
          </p:cNvSpPr>
          <p:nvPr>
            <p:ph type="title"/>
          </p:nvPr>
        </p:nvSpPr>
        <p:spPr>
          <a:xfrm>
            <a:off x="505805" y="411155"/>
            <a:ext cx="11183564" cy="677108"/>
          </a:xfrm>
        </p:spPr>
        <p:txBody>
          <a:bodyPr/>
          <a:lstStyle/>
          <a:p>
            <a:r>
              <a:rPr lang="en-US" dirty="0"/>
              <a:t>Advanced Shipping Notice</a:t>
            </a:r>
            <a:br>
              <a:rPr lang="en-US" dirty="0"/>
            </a:br>
            <a:r>
              <a:rPr lang="en-US" sz="2000" dirty="0">
                <a:solidFill>
                  <a:schemeClr val="accent1"/>
                </a:solidFill>
              </a:rPr>
              <a:t>Mass ASN Upload – Update and Upload CSV Template</a:t>
            </a:r>
          </a:p>
        </p:txBody>
      </p:sp>
      <p:sp>
        <p:nvSpPr>
          <p:cNvPr id="11" name="Oval 10">
            <a:extLst>
              <a:ext uri="{FF2B5EF4-FFF2-40B4-BE49-F238E27FC236}">
                <a16:creationId xmlns:a16="http://schemas.microsoft.com/office/drawing/2014/main" id="{5602A7BE-0525-4B29-B34E-55E7624859D6}"/>
              </a:ext>
            </a:extLst>
          </p:cNvPr>
          <p:cNvSpPr/>
          <p:nvPr/>
        </p:nvSpPr>
        <p:spPr bwMode="gray">
          <a:xfrm>
            <a:off x="9555679" y="3930790"/>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6</a:t>
            </a:r>
          </a:p>
        </p:txBody>
      </p:sp>
      <p:sp>
        <p:nvSpPr>
          <p:cNvPr id="16" name="Oval 15">
            <a:extLst>
              <a:ext uri="{FF2B5EF4-FFF2-40B4-BE49-F238E27FC236}">
                <a16:creationId xmlns:a16="http://schemas.microsoft.com/office/drawing/2014/main" id="{2233FE63-2679-4347-86A8-27F020809699}"/>
              </a:ext>
            </a:extLst>
          </p:cNvPr>
          <p:cNvSpPr/>
          <p:nvPr/>
        </p:nvSpPr>
        <p:spPr bwMode="gray">
          <a:xfrm>
            <a:off x="7555486" y="4820964"/>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a:solidFill>
                  <a:schemeClr val="bg1"/>
                </a:solidFill>
                <a:ea typeface="Arial Unicode MS" pitchFamily="34" charset="-128"/>
                <a:cs typeface="Arial Unicode MS" pitchFamily="34" charset="-128"/>
              </a:rPr>
              <a:t>7</a:t>
            </a:r>
          </a:p>
        </p:txBody>
      </p:sp>
      <p:sp>
        <p:nvSpPr>
          <p:cNvPr id="17" name="Oval 16">
            <a:extLst>
              <a:ext uri="{FF2B5EF4-FFF2-40B4-BE49-F238E27FC236}">
                <a16:creationId xmlns:a16="http://schemas.microsoft.com/office/drawing/2014/main" id="{BD0FB39A-3CA5-47A5-95A5-0FC3D36314F3}"/>
              </a:ext>
            </a:extLst>
          </p:cNvPr>
          <p:cNvSpPr/>
          <p:nvPr/>
        </p:nvSpPr>
        <p:spPr bwMode="gray">
          <a:xfrm>
            <a:off x="11007011" y="3626491"/>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5</a:t>
            </a:r>
          </a:p>
        </p:txBody>
      </p:sp>
      <p:sp>
        <p:nvSpPr>
          <p:cNvPr id="20" name="Rectangle 19">
            <a:extLst>
              <a:ext uri="{FF2B5EF4-FFF2-40B4-BE49-F238E27FC236}">
                <a16:creationId xmlns:a16="http://schemas.microsoft.com/office/drawing/2014/main" id="{F1914B1C-5E6E-4346-8145-022A7CF4123E}"/>
              </a:ext>
            </a:extLst>
          </p:cNvPr>
          <p:cNvSpPr/>
          <p:nvPr/>
        </p:nvSpPr>
        <p:spPr bwMode="gray">
          <a:xfrm>
            <a:off x="4446651" y="1880452"/>
            <a:ext cx="7561322" cy="141130"/>
          </a:xfrm>
          <a:prstGeom prst="rect">
            <a:avLst/>
          </a:prstGeom>
          <a:noFill/>
          <a:ln w="25400" algn="ctr">
            <a:solidFill>
              <a:schemeClr val="accent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en-US" sz="1800" kern="0" err="1">
              <a:ea typeface="Arial Unicode MS" pitchFamily="34" charset="-128"/>
              <a:cs typeface="Arial Unicode MS" pitchFamily="34" charset="-128"/>
            </a:endParaRPr>
          </a:p>
        </p:txBody>
      </p:sp>
      <p:sp>
        <p:nvSpPr>
          <p:cNvPr id="10" name="Oval 9">
            <a:extLst>
              <a:ext uri="{FF2B5EF4-FFF2-40B4-BE49-F238E27FC236}">
                <a16:creationId xmlns:a16="http://schemas.microsoft.com/office/drawing/2014/main" id="{35ED326C-DEAD-4A24-9C33-8C3DC1E8A9E6}"/>
              </a:ext>
            </a:extLst>
          </p:cNvPr>
          <p:cNvSpPr/>
          <p:nvPr/>
        </p:nvSpPr>
        <p:spPr bwMode="gray">
          <a:xfrm>
            <a:off x="4361309" y="1359166"/>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a:solidFill>
                  <a:schemeClr val="bg1"/>
                </a:solidFill>
                <a:ea typeface="Arial Unicode MS" pitchFamily="34" charset="-128"/>
                <a:cs typeface="Arial Unicode MS" pitchFamily="34" charset="-128"/>
              </a:rPr>
              <a:t>1</a:t>
            </a:r>
          </a:p>
        </p:txBody>
      </p:sp>
      <p:sp>
        <p:nvSpPr>
          <p:cNvPr id="25" name="Oval 24">
            <a:extLst>
              <a:ext uri="{FF2B5EF4-FFF2-40B4-BE49-F238E27FC236}">
                <a16:creationId xmlns:a16="http://schemas.microsoft.com/office/drawing/2014/main" id="{88C52778-A157-46C5-8534-C9B5DBF4ECD4}"/>
              </a:ext>
            </a:extLst>
          </p:cNvPr>
          <p:cNvSpPr/>
          <p:nvPr/>
        </p:nvSpPr>
        <p:spPr bwMode="gray">
          <a:xfrm>
            <a:off x="9189314" y="3276565"/>
            <a:ext cx="212043" cy="215062"/>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4</a:t>
            </a:r>
          </a:p>
        </p:txBody>
      </p:sp>
      <p:sp>
        <p:nvSpPr>
          <p:cNvPr id="26" name="Text Placeholder 2">
            <a:extLst>
              <a:ext uri="{FF2B5EF4-FFF2-40B4-BE49-F238E27FC236}">
                <a16:creationId xmlns:a16="http://schemas.microsoft.com/office/drawing/2014/main" id="{726419A1-BDBC-4C79-A038-3698C752B6BE}"/>
              </a:ext>
            </a:extLst>
          </p:cNvPr>
          <p:cNvSpPr txBox="1">
            <a:spLocks/>
          </p:cNvSpPr>
          <p:nvPr/>
        </p:nvSpPr>
        <p:spPr bwMode="black">
          <a:xfrm>
            <a:off x="505805" y="5000147"/>
            <a:ext cx="4944860" cy="1584924"/>
          </a:xfrm>
          <a:prstGeom prst="rect">
            <a:avLst/>
          </a:prstGeom>
        </p:spPr>
        <p:txBody>
          <a:bodyPr vert="horz" lIns="0" tIns="0" rIns="0" bIns="0" rtlCol="0">
            <a:normAutofit/>
          </a:bodyPr>
          <a:lstStyle>
            <a:lvl1pPr marL="0" marR="0" indent="0" algn="l" defTabSz="1088231" rtl="0" eaLnBrk="1" fontAlgn="auto" latinLnBrk="0" hangingPunct="1">
              <a:lnSpc>
                <a:spcPct val="100000"/>
              </a:lnSpc>
              <a:spcBef>
                <a:spcPts val="2999"/>
              </a:spcBef>
              <a:spcAft>
                <a:spcPts val="0"/>
              </a:spcAft>
              <a:buClr>
                <a:schemeClr val="accent1"/>
              </a:buClr>
              <a:buSzPct val="80000"/>
              <a:buFontTx/>
              <a:buNone/>
              <a:tabLst/>
              <a:defRPr sz="1999" b="0" kern="1200">
                <a:solidFill>
                  <a:schemeClr val="tx1"/>
                </a:solidFill>
                <a:latin typeface="+mn-lt"/>
                <a:ea typeface="+mn-ea"/>
                <a:cs typeface="+mn-cs"/>
              </a:defRPr>
            </a:lvl1pPr>
            <a:lvl2pPr marL="179910" marR="0" indent="-179910" algn="l" defTabSz="1088231" rtl="0" eaLnBrk="1" fontAlgn="auto" latinLnBrk="0" hangingPunct="1">
              <a:lnSpc>
                <a:spcPct val="100000"/>
              </a:lnSpc>
              <a:spcBef>
                <a:spcPts val="600"/>
              </a:spcBef>
              <a:spcAft>
                <a:spcPts val="0"/>
              </a:spcAft>
              <a:buClr>
                <a:schemeClr val="accent1"/>
              </a:buClr>
              <a:buSzPct val="100000"/>
              <a:buFont typeface="Wingdings" panose="05000000000000000000" pitchFamily="2" charset="2"/>
              <a:buChar char="§"/>
              <a:tabLst/>
              <a:defRPr sz="1799" kern="1200">
                <a:solidFill>
                  <a:schemeClr val="tx1"/>
                </a:solidFill>
                <a:latin typeface="+mn-lt"/>
                <a:ea typeface="+mn-ea"/>
                <a:cs typeface="+mn-cs"/>
              </a:defRPr>
            </a:lvl2pPr>
            <a:lvl3pPr marL="359820" marR="0" indent="-179298" algn="l" defTabSz="1088231" rtl="0" eaLnBrk="1" fontAlgn="auto" latinLnBrk="0" hangingPunct="1">
              <a:lnSpc>
                <a:spcPct val="100000"/>
              </a:lnSpc>
              <a:spcBef>
                <a:spcPts val="400"/>
              </a:spcBef>
              <a:spcAft>
                <a:spcPts val="0"/>
              </a:spcAft>
              <a:buClr>
                <a:schemeClr val="tx1"/>
              </a:buClr>
              <a:buSzPct val="100000"/>
              <a:buFont typeface="Arial" pitchFamily="34" charset="0"/>
              <a:buChar char="–"/>
              <a:tabLst/>
              <a:defRPr lang="en-US" sz="1799" kern="1200" baseline="0" noProof="0">
                <a:solidFill>
                  <a:schemeClr val="tx1"/>
                </a:solidFill>
                <a:latin typeface="+mn-lt"/>
                <a:ea typeface="+mn-ea"/>
                <a:cs typeface="+mn-cs"/>
              </a:defRPr>
            </a:lvl3pPr>
            <a:lvl4pPr marL="539730" marR="0" indent="-179910" algn="l" defTabSz="1088231" rtl="0" eaLnBrk="1" fontAlgn="auto" latinLnBrk="0" hangingPunct="1">
              <a:lnSpc>
                <a:spcPct val="100000"/>
              </a:lnSpc>
              <a:spcBef>
                <a:spcPts val="250"/>
              </a:spcBef>
              <a:spcAft>
                <a:spcPts val="0"/>
              </a:spcAft>
              <a:buClr>
                <a:schemeClr val="tx1"/>
              </a:buClr>
              <a:buSzPct val="100000"/>
              <a:buFont typeface="Courier New" pitchFamily="49" charset="0"/>
              <a:buChar char="o"/>
              <a:tabLst/>
              <a:defRPr sz="1600" kern="1200">
                <a:solidFill>
                  <a:schemeClr val="tx1"/>
                </a:solidFill>
                <a:latin typeface="+mn-lt"/>
                <a:ea typeface="+mn-ea"/>
                <a:cs typeface="+mn-cs"/>
              </a:defRPr>
            </a:lvl4pPr>
            <a:lvl5pPr marL="719640" indent="-179910" algn="l" defTabSz="1088231" rtl="0" eaLnBrk="1" latinLnBrk="0" hangingPunct="1">
              <a:spcBef>
                <a:spcPts val="100"/>
              </a:spcBef>
              <a:buClr>
                <a:schemeClr val="accent2"/>
              </a:buClr>
              <a:buSzPct val="100000"/>
              <a:buFont typeface="Arial" pitchFamily="34" charset="0"/>
              <a:buChar char="–"/>
              <a:defRPr sz="1400" kern="1200" baseline="0">
                <a:solidFill>
                  <a:schemeClr val="tx1"/>
                </a:solidFill>
                <a:latin typeface="+mn-lt"/>
                <a:ea typeface="+mn-ea"/>
                <a:cs typeface="+mn-cs"/>
              </a:defRPr>
            </a:lvl5pPr>
            <a:lvl6pPr marL="2992637" indent="-272058" algn="l" defTabSz="1088231" rtl="0" eaLnBrk="1" latinLnBrk="0" hangingPunct="1">
              <a:spcBef>
                <a:spcPct val="20000"/>
              </a:spcBef>
              <a:buFont typeface="Arial" pitchFamily="34" charset="0"/>
              <a:buChar char="•"/>
              <a:defRPr sz="2399" kern="1200">
                <a:solidFill>
                  <a:schemeClr val="tx1"/>
                </a:solidFill>
                <a:latin typeface="+mn-lt"/>
                <a:ea typeface="+mn-ea"/>
                <a:cs typeface="+mn-cs"/>
              </a:defRPr>
            </a:lvl6pPr>
            <a:lvl7pPr marL="3536753" indent="-272058" algn="l" defTabSz="1088231" rtl="0" eaLnBrk="1" latinLnBrk="0" hangingPunct="1">
              <a:spcBef>
                <a:spcPct val="20000"/>
              </a:spcBef>
              <a:buFont typeface="Arial" pitchFamily="34" charset="0"/>
              <a:buChar char="•"/>
              <a:defRPr sz="2399" kern="1200">
                <a:solidFill>
                  <a:schemeClr val="tx1"/>
                </a:solidFill>
                <a:latin typeface="+mn-lt"/>
                <a:ea typeface="+mn-ea"/>
                <a:cs typeface="+mn-cs"/>
              </a:defRPr>
            </a:lvl7pPr>
            <a:lvl8pPr marL="4080868" indent="-272058" algn="l" defTabSz="1088231" rtl="0" eaLnBrk="1" latinLnBrk="0" hangingPunct="1">
              <a:spcBef>
                <a:spcPct val="20000"/>
              </a:spcBef>
              <a:buFont typeface="Arial" pitchFamily="34" charset="0"/>
              <a:buChar char="•"/>
              <a:defRPr sz="2399" kern="1200">
                <a:solidFill>
                  <a:schemeClr val="tx1"/>
                </a:solidFill>
                <a:latin typeface="+mn-lt"/>
                <a:ea typeface="+mn-ea"/>
                <a:cs typeface="+mn-cs"/>
              </a:defRPr>
            </a:lvl8pPr>
            <a:lvl9pPr marL="4624985" indent="-272058" algn="l" defTabSz="1088231" rtl="0" eaLnBrk="1" latinLnBrk="0" hangingPunct="1">
              <a:spcBef>
                <a:spcPct val="20000"/>
              </a:spcBef>
              <a:buFont typeface="Arial" pitchFamily="34" charset="0"/>
              <a:buChar char="•"/>
              <a:defRPr sz="2399" kern="1200">
                <a:solidFill>
                  <a:schemeClr val="tx1"/>
                </a:solidFill>
                <a:latin typeface="+mn-lt"/>
                <a:ea typeface="+mn-ea"/>
                <a:cs typeface="+mn-cs"/>
              </a:defRPr>
            </a:lvl9pPr>
          </a:lstStyle>
          <a:p>
            <a:pPr>
              <a:spcBef>
                <a:spcPts val="0"/>
              </a:spcBef>
              <a:spcAft>
                <a:spcPts val="600"/>
              </a:spcAft>
            </a:pPr>
            <a:r>
              <a:rPr lang="en-US" sz="1300" b="1">
                <a:solidFill>
                  <a:schemeClr val="accent1"/>
                </a:solidFill>
                <a:latin typeface="+mj-lt"/>
              </a:rPr>
              <a:t>Notes:</a:t>
            </a:r>
          </a:p>
          <a:p>
            <a:pPr marL="285750" indent="-285750">
              <a:spcBef>
                <a:spcPts val="0"/>
              </a:spcBef>
              <a:spcAft>
                <a:spcPts val="600"/>
              </a:spcAft>
              <a:buFont typeface="Arial" panose="020B0604020202020204" pitchFamily="34" charset="0"/>
              <a:buChar char="•"/>
            </a:pPr>
            <a:r>
              <a:rPr lang="en-US" sz="1300">
                <a:latin typeface="+mj-lt"/>
              </a:rPr>
              <a:t>You can upload several ship Notices from one CSV file, but they need to be for the same customer.</a:t>
            </a:r>
            <a:endParaRPr lang="en-US" altLang="en-US" sz="1300">
              <a:latin typeface="+mj-lt"/>
            </a:endParaRPr>
          </a:p>
          <a:p>
            <a:pPr marL="285750" indent="-285750" defTabSz="914400" eaLnBrk="0" fontAlgn="base" hangingPunct="0">
              <a:spcBef>
                <a:spcPts val="0"/>
              </a:spcBef>
              <a:spcAft>
                <a:spcPts val="600"/>
              </a:spcAft>
              <a:buSzTx/>
              <a:buFont typeface="Arial" panose="020B0604020202020204" pitchFamily="34" charset="0"/>
              <a:buChar char="•"/>
            </a:pPr>
            <a:r>
              <a:rPr lang="en-US" altLang="en-US" sz="1300">
                <a:latin typeface="+mj-lt"/>
              </a:rPr>
              <a:t>Enter the header information in the first row for the ship Notice. You don't need to repeat the header fields on subsequent rows.</a:t>
            </a:r>
          </a:p>
        </p:txBody>
      </p:sp>
      <p:sp>
        <p:nvSpPr>
          <p:cNvPr id="29" name="Oval 28">
            <a:extLst>
              <a:ext uri="{FF2B5EF4-FFF2-40B4-BE49-F238E27FC236}">
                <a16:creationId xmlns:a16="http://schemas.microsoft.com/office/drawing/2014/main" id="{B7F03C79-363F-443C-96E5-D776D7B09D86}"/>
              </a:ext>
            </a:extLst>
          </p:cNvPr>
          <p:cNvSpPr/>
          <p:nvPr/>
        </p:nvSpPr>
        <p:spPr bwMode="gray">
          <a:xfrm>
            <a:off x="11325588" y="3626491"/>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a:solidFill>
                  <a:schemeClr val="bg1"/>
                </a:solidFill>
                <a:ea typeface="Arial Unicode MS" pitchFamily="34" charset="-128"/>
                <a:cs typeface="Arial Unicode MS" pitchFamily="34" charset="-128"/>
              </a:rPr>
              <a:t>8</a:t>
            </a:r>
          </a:p>
        </p:txBody>
      </p:sp>
      <p:pic>
        <p:nvPicPr>
          <p:cNvPr id="22" name="Picture 21">
            <a:extLst>
              <a:ext uri="{FF2B5EF4-FFF2-40B4-BE49-F238E27FC236}">
                <a16:creationId xmlns:a16="http://schemas.microsoft.com/office/drawing/2014/main" id="{23CB47D8-DC74-4751-BD7B-4F0794860253}"/>
              </a:ext>
            </a:extLst>
          </p:cNvPr>
          <p:cNvPicPr>
            <a:picLocks noChangeAspect="1"/>
          </p:cNvPicPr>
          <p:nvPr/>
        </p:nvPicPr>
        <p:blipFill>
          <a:blip r:embed="rId7"/>
          <a:stretch>
            <a:fillRect/>
          </a:stretch>
        </p:blipFill>
        <p:spPr>
          <a:xfrm>
            <a:off x="3130789" y="1784730"/>
            <a:ext cx="349268" cy="323867"/>
          </a:xfrm>
          <a:prstGeom prst="rect">
            <a:avLst/>
          </a:prstGeom>
        </p:spPr>
      </p:pic>
      <p:sp>
        <p:nvSpPr>
          <p:cNvPr id="27" name="Oval 26">
            <a:extLst>
              <a:ext uri="{FF2B5EF4-FFF2-40B4-BE49-F238E27FC236}">
                <a16:creationId xmlns:a16="http://schemas.microsoft.com/office/drawing/2014/main" id="{84766C58-F439-4C61-8829-25F4B1237475}"/>
              </a:ext>
            </a:extLst>
          </p:cNvPr>
          <p:cNvSpPr/>
          <p:nvPr/>
        </p:nvSpPr>
        <p:spPr bwMode="gray">
          <a:xfrm>
            <a:off x="7335219" y="2602305"/>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2</a:t>
            </a:r>
          </a:p>
        </p:txBody>
      </p:sp>
      <p:sp>
        <p:nvSpPr>
          <p:cNvPr id="28" name="Oval 27">
            <a:extLst>
              <a:ext uri="{FF2B5EF4-FFF2-40B4-BE49-F238E27FC236}">
                <a16:creationId xmlns:a16="http://schemas.microsoft.com/office/drawing/2014/main" id="{7B20FCFE-8524-46D0-A3FB-58B355FF0D3F}"/>
              </a:ext>
            </a:extLst>
          </p:cNvPr>
          <p:cNvSpPr/>
          <p:nvPr/>
        </p:nvSpPr>
        <p:spPr bwMode="gray">
          <a:xfrm>
            <a:off x="4429629" y="4413806"/>
            <a:ext cx="212043" cy="215062"/>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3</a:t>
            </a:r>
          </a:p>
        </p:txBody>
      </p:sp>
    </p:spTree>
    <p:extLst>
      <p:ext uri="{BB962C8B-B14F-4D97-AF65-F5344CB8AC3E}">
        <p14:creationId xmlns:p14="http://schemas.microsoft.com/office/powerpoint/2010/main" val="98985712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6AE0FCF-F1FA-3354-6CE1-7A430739ADDC}"/>
              </a:ext>
            </a:extLst>
          </p:cNvPr>
          <p:cNvPicPr>
            <a:picLocks noChangeAspect="1"/>
          </p:cNvPicPr>
          <p:nvPr/>
        </p:nvPicPr>
        <p:blipFill>
          <a:blip r:embed="rId3"/>
          <a:stretch>
            <a:fillRect/>
          </a:stretch>
        </p:blipFill>
        <p:spPr>
          <a:xfrm>
            <a:off x="7367636" y="2678255"/>
            <a:ext cx="1990476" cy="1314286"/>
          </a:xfrm>
          <a:prstGeom prst="rect">
            <a:avLst/>
          </a:prstGeom>
        </p:spPr>
      </p:pic>
      <p:pic>
        <p:nvPicPr>
          <p:cNvPr id="10" name="Picture 9">
            <a:extLst>
              <a:ext uri="{FF2B5EF4-FFF2-40B4-BE49-F238E27FC236}">
                <a16:creationId xmlns:a16="http://schemas.microsoft.com/office/drawing/2014/main" id="{5D8919FD-4892-B3F0-6922-D5EF537A5C54}"/>
              </a:ext>
            </a:extLst>
          </p:cNvPr>
          <p:cNvPicPr>
            <a:picLocks noChangeAspect="1"/>
          </p:cNvPicPr>
          <p:nvPr/>
        </p:nvPicPr>
        <p:blipFill>
          <a:blip r:embed="rId4"/>
          <a:srcRect l="4308" t="-728" r="17452" b="-1"/>
          <a:stretch/>
        </p:blipFill>
        <p:spPr>
          <a:xfrm>
            <a:off x="9939197" y="2641916"/>
            <a:ext cx="1915985" cy="620887"/>
          </a:xfrm>
          <a:prstGeom prst="rect">
            <a:avLst/>
          </a:prstGeom>
        </p:spPr>
      </p:pic>
      <p:pic>
        <p:nvPicPr>
          <p:cNvPr id="6" name="Picture 5">
            <a:extLst>
              <a:ext uri="{FF2B5EF4-FFF2-40B4-BE49-F238E27FC236}">
                <a16:creationId xmlns:a16="http://schemas.microsoft.com/office/drawing/2014/main" id="{DDF1441D-873E-3EC4-6CBA-1B8836BCC555}"/>
              </a:ext>
            </a:extLst>
          </p:cNvPr>
          <p:cNvPicPr>
            <a:picLocks noChangeAspect="1"/>
          </p:cNvPicPr>
          <p:nvPr/>
        </p:nvPicPr>
        <p:blipFill>
          <a:blip r:embed="rId5"/>
          <a:stretch>
            <a:fillRect/>
          </a:stretch>
        </p:blipFill>
        <p:spPr>
          <a:xfrm>
            <a:off x="6615165" y="1296674"/>
            <a:ext cx="4884623" cy="1267362"/>
          </a:xfrm>
          <a:prstGeom prst="rect">
            <a:avLst/>
          </a:prstGeom>
        </p:spPr>
      </p:pic>
      <p:sp>
        <p:nvSpPr>
          <p:cNvPr id="14" name="TextBox 13"/>
          <p:cNvSpPr txBox="1"/>
          <p:nvPr/>
        </p:nvSpPr>
        <p:spPr>
          <a:xfrm>
            <a:off x="505457" y="1486348"/>
            <a:ext cx="4336715" cy="4655460"/>
          </a:xfrm>
          <a:prstGeom prst="rect">
            <a:avLst/>
          </a:prstGeom>
          <a:noFill/>
        </p:spPr>
        <p:txBody>
          <a:bodyPr wrap="square" lIns="0" tIns="0" rIns="0" bIns="0" rtlCol="0">
            <a:noAutofit/>
          </a:bodyPr>
          <a:lstStyle/>
          <a:p>
            <a:pPr marL="342900" indent="-342900">
              <a:lnSpc>
                <a:spcPts val="1700"/>
              </a:lnSpc>
              <a:spcAft>
                <a:spcPts val="600"/>
              </a:spcAft>
              <a:buClr>
                <a:srgbClr val="F0AB00"/>
              </a:buClr>
              <a:buSzPct val="100000"/>
              <a:buAutoNum type="arabicPeriod"/>
            </a:pPr>
            <a:r>
              <a:rPr lang="en-US" sz="1300" dirty="0">
                <a:latin typeface="+mj-lt"/>
              </a:rPr>
              <a:t>Click </a:t>
            </a:r>
            <a:r>
              <a:rPr lang="en-US" sz="1300" b="1" dirty="0">
                <a:latin typeface="+mj-lt"/>
              </a:rPr>
              <a:t>Manage Serial Numbers </a:t>
            </a:r>
            <a:r>
              <a:rPr lang="en-US" sz="1300" dirty="0">
                <a:latin typeface="+mj-lt"/>
              </a:rPr>
              <a:t>i</a:t>
            </a:r>
            <a:r>
              <a:rPr lang="en-US" sz="1300" dirty="0"/>
              <a:t>n the shipping Notice screen.</a:t>
            </a:r>
          </a:p>
          <a:p>
            <a:pPr marL="342900" indent="-342900">
              <a:lnSpc>
                <a:spcPts val="1700"/>
              </a:lnSpc>
              <a:spcAft>
                <a:spcPts val="600"/>
              </a:spcAft>
              <a:buClr>
                <a:srgbClr val="F0AB00"/>
              </a:buClr>
              <a:buSzPct val="100000"/>
              <a:buAutoNum type="arabicPeriod"/>
            </a:pPr>
            <a:r>
              <a:rPr lang="en-US" sz="1300" dirty="0"/>
              <a:t>Choose </a:t>
            </a:r>
            <a:r>
              <a:rPr lang="en-US" sz="1300" b="1" dirty="0"/>
              <a:t>Download template </a:t>
            </a:r>
            <a:r>
              <a:rPr lang="en-US" sz="1300" dirty="0"/>
              <a:t>from the dropdown list. </a:t>
            </a:r>
            <a:endParaRPr lang="en-US" sz="1300" dirty="0">
              <a:latin typeface="+mj-lt"/>
            </a:endParaRPr>
          </a:p>
          <a:p>
            <a:pPr marL="342900" indent="-342900">
              <a:lnSpc>
                <a:spcPts val="1700"/>
              </a:lnSpc>
              <a:spcAft>
                <a:spcPts val="600"/>
              </a:spcAft>
              <a:buClr>
                <a:srgbClr val="F0AB00"/>
              </a:buClr>
              <a:buSzPct val="100000"/>
              <a:buAutoNum type="arabicPeriod"/>
            </a:pPr>
            <a:r>
              <a:rPr lang="en-US" sz="1300" dirty="0">
                <a:latin typeface="+mj-lt"/>
              </a:rPr>
              <a:t>Extract and save the .zip file on your computer.</a:t>
            </a:r>
          </a:p>
          <a:p>
            <a:pPr marL="342900" indent="-342900">
              <a:lnSpc>
                <a:spcPts val="1700"/>
              </a:lnSpc>
              <a:spcAft>
                <a:spcPts val="600"/>
              </a:spcAft>
              <a:buClr>
                <a:srgbClr val="F0AB00"/>
              </a:buClr>
              <a:buSzPct val="100000"/>
              <a:buAutoNum type="arabicPeriod"/>
            </a:pPr>
            <a:r>
              <a:rPr lang="en-US" sz="1300" dirty="0">
                <a:latin typeface="+mj-lt"/>
              </a:rPr>
              <a:t>Open the file in Excel. If you do not see the columns like on the screen, see Appendix.</a:t>
            </a:r>
          </a:p>
          <a:p>
            <a:pPr marL="342900" indent="-342900">
              <a:lnSpc>
                <a:spcPts val="1700"/>
              </a:lnSpc>
              <a:spcAft>
                <a:spcPts val="600"/>
              </a:spcAft>
              <a:buClr>
                <a:srgbClr val="F0AB00"/>
              </a:buClr>
              <a:buSzPct val="100000"/>
              <a:buAutoNum type="arabicPeriod"/>
            </a:pPr>
            <a:r>
              <a:rPr lang="en-US" sz="1300" dirty="0">
                <a:latin typeface="+mj-lt"/>
              </a:rPr>
              <a:t>Enter the serial numbers in the </a:t>
            </a:r>
            <a:r>
              <a:rPr lang="en-US" sz="1300" b="1" dirty="0">
                <a:latin typeface="+mj-lt"/>
              </a:rPr>
              <a:t>Item Serial Number </a:t>
            </a:r>
            <a:r>
              <a:rPr lang="en-US" sz="1300" dirty="0">
                <a:latin typeface="+mj-lt"/>
              </a:rPr>
              <a:t>column. Save the changes. The other columns are prefilled automatically, do not edit them.</a:t>
            </a:r>
          </a:p>
          <a:p>
            <a:pPr marL="342900" indent="-342900">
              <a:lnSpc>
                <a:spcPts val="1700"/>
              </a:lnSpc>
              <a:spcAft>
                <a:spcPts val="600"/>
              </a:spcAft>
              <a:buClr>
                <a:srgbClr val="F0AB00"/>
              </a:buClr>
              <a:buSzPct val="100000"/>
              <a:buAutoNum type="arabicPeriod"/>
            </a:pPr>
            <a:r>
              <a:rPr lang="en-US" sz="1300" dirty="0">
                <a:latin typeface="+mj-lt"/>
              </a:rPr>
              <a:t>To upload the updated file, choose </a:t>
            </a:r>
            <a:r>
              <a:rPr lang="en-US" sz="1300" b="1" dirty="0">
                <a:latin typeface="+mj-lt"/>
              </a:rPr>
              <a:t>Upload</a:t>
            </a:r>
            <a:r>
              <a:rPr lang="en-US" sz="1300" dirty="0">
                <a:latin typeface="+mj-lt"/>
              </a:rPr>
              <a:t> new file in the dropdown list.</a:t>
            </a:r>
          </a:p>
          <a:p>
            <a:pPr marL="342900" indent="-342900">
              <a:lnSpc>
                <a:spcPts val="1700"/>
              </a:lnSpc>
              <a:spcAft>
                <a:spcPts val="600"/>
              </a:spcAft>
              <a:buClr>
                <a:srgbClr val="F0AB00"/>
              </a:buClr>
              <a:buSzPct val="100000"/>
              <a:buAutoNum type="arabicPeriod"/>
            </a:pPr>
            <a:r>
              <a:rPr lang="en-US" sz="1300" dirty="0">
                <a:latin typeface="+mj-lt"/>
              </a:rPr>
              <a:t>Browse your computer and select the file.</a:t>
            </a:r>
          </a:p>
          <a:p>
            <a:pPr marL="342900" indent="-342900">
              <a:lnSpc>
                <a:spcPts val="1700"/>
              </a:lnSpc>
              <a:spcAft>
                <a:spcPts val="600"/>
              </a:spcAft>
              <a:buClr>
                <a:srgbClr val="F0AB00"/>
              </a:buClr>
              <a:buSzPct val="100000"/>
              <a:buAutoNum type="arabicPeriod"/>
            </a:pPr>
            <a:r>
              <a:rPr lang="en-US" sz="1300" dirty="0">
                <a:latin typeface="+mj-lt"/>
              </a:rPr>
              <a:t>Click </a:t>
            </a:r>
            <a:r>
              <a:rPr lang="en-US" sz="1300" b="1" dirty="0">
                <a:latin typeface="+mj-lt"/>
              </a:rPr>
              <a:t>Add attachment</a:t>
            </a:r>
            <a:r>
              <a:rPr lang="en-US" sz="1300" dirty="0">
                <a:latin typeface="+mj-lt"/>
              </a:rPr>
              <a:t>.</a:t>
            </a:r>
          </a:p>
          <a:p>
            <a:pPr marL="342900" indent="-342900">
              <a:lnSpc>
                <a:spcPts val="1700"/>
              </a:lnSpc>
              <a:spcAft>
                <a:spcPts val="600"/>
              </a:spcAft>
              <a:buClr>
                <a:srgbClr val="F0AB00"/>
              </a:buClr>
              <a:buSzPct val="100000"/>
              <a:buAutoNum type="arabicPeriod"/>
            </a:pPr>
            <a:endParaRPr lang="en-US" sz="1300" dirty="0">
              <a:latin typeface="+mj-lt"/>
            </a:endParaRPr>
          </a:p>
          <a:p>
            <a:pPr>
              <a:lnSpc>
                <a:spcPts val="1700"/>
              </a:lnSpc>
              <a:spcAft>
                <a:spcPts val="600"/>
              </a:spcAft>
              <a:buClr>
                <a:srgbClr val="F0AB00"/>
              </a:buClr>
              <a:buSzPct val="100000"/>
            </a:pPr>
            <a:r>
              <a:rPr lang="en-US" sz="1300" b="1" dirty="0">
                <a:solidFill>
                  <a:schemeClr val="accent1"/>
                </a:solidFill>
                <a:latin typeface="+mj-lt"/>
              </a:rPr>
              <a:t>Note:</a:t>
            </a:r>
            <a:r>
              <a:rPr lang="en-US" sz="1300" dirty="0">
                <a:latin typeface="+mj-lt"/>
              </a:rPr>
              <a:t> </a:t>
            </a:r>
            <a:r>
              <a:rPr lang="en-US" sz="1300" dirty="0"/>
              <a:t>When shipping partial quantity (for example 5 out of 10), you can delete the remaining unneeded 5 lines, and update the total item quantity (column G) to 5 on each line.</a:t>
            </a:r>
            <a:endParaRPr lang="en-US" sz="1300" dirty="0">
              <a:highlight>
                <a:srgbClr val="FFFF00"/>
              </a:highlight>
            </a:endParaRPr>
          </a:p>
          <a:p>
            <a:pPr>
              <a:lnSpc>
                <a:spcPts val="1700"/>
              </a:lnSpc>
              <a:spcAft>
                <a:spcPts val="600"/>
              </a:spcAft>
              <a:buClr>
                <a:srgbClr val="F0AB00"/>
              </a:buClr>
              <a:buSzPct val="100000"/>
            </a:pPr>
            <a:endParaRPr lang="en-US" sz="1300" dirty="0">
              <a:latin typeface="+mj-lt"/>
            </a:endParaRPr>
          </a:p>
        </p:txBody>
      </p:sp>
      <p:sp>
        <p:nvSpPr>
          <p:cNvPr id="21" name="Title">
            <a:extLst>
              <a:ext uri="{FF2B5EF4-FFF2-40B4-BE49-F238E27FC236}">
                <a16:creationId xmlns:a16="http://schemas.microsoft.com/office/drawing/2014/main" id="{FC6CDD9A-88F2-451D-8F3D-D8839A74A9B4}"/>
              </a:ext>
            </a:extLst>
          </p:cNvPr>
          <p:cNvSpPr txBox="1">
            <a:spLocks/>
          </p:cNvSpPr>
          <p:nvPr/>
        </p:nvSpPr>
        <p:spPr bwMode="black">
          <a:xfrm>
            <a:off x="505456" y="429194"/>
            <a:ext cx="11183564" cy="677108"/>
          </a:xfrm>
          <a:prstGeom prst="rect">
            <a:avLst/>
          </a:prstGeom>
        </p:spPr>
        <p:txBody>
          <a:bodyPr vert="horz" wrap="square" lIns="0" tIns="0" rIns="0" bIns="0" rtlCol="0" anchor="ctr" anchorCtr="0">
            <a:noAutofit/>
          </a:bodyPr>
          <a:lstStyle>
            <a:lvl1pPr algn="l" defTabSz="1088231" rtl="0" eaLnBrk="1" latinLnBrk="0" hangingPunct="1">
              <a:spcBef>
                <a:spcPct val="0"/>
              </a:spcBef>
              <a:buNone/>
              <a:defRPr sz="4399" b="1" kern="1200" baseline="0">
                <a:solidFill>
                  <a:schemeClr val="tx1"/>
                </a:solidFill>
                <a:latin typeface="+mj-lt"/>
                <a:ea typeface="+mj-ea"/>
                <a:cs typeface="+mj-cs"/>
              </a:defRPr>
            </a:lvl1pPr>
          </a:lstStyle>
          <a:p>
            <a:r>
              <a:rPr lang="en-US" sz="2400"/>
              <a:t>Advanced Shipping Notice</a:t>
            </a:r>
            <a:br>
              <a:rPr lang="en-US"/>
            </a:br>
            <a:r>
              <a:rPr lang="en-US" sz="2000">
                <a:solidFill>
                  <a:schemeClr val="accent1"/>
                </a:solidFill>
              </a:rPr>
              <a:t>Individual PO Management – Line Level – Serial Numbers Upload Tool</a:t>
            </a:r>
          </a:p>
        </p:txBody>
      </p:sp>
      <p:pic>
        <p:nvPicPr>
          <p:cNvPr id="7" name="Picture 6">
            <a:extLst>
              <a:ext uri="{FF2B5EF4-FFF2-40B4-BE49-F238E27FC236}">
                <a16:creationId xmlns:a16="http://schemas.microsoft.com/office/drawing/2014/main" id="{6A58B317-0BE3-4ABF-BC84-D4133E704A9C}"/>
              </a:ext>
            </a:extLst>
          </p:cNvPr>
          <p:cNvPicPr>
            <a:picLocks noChangeAspect="1"/>
          </p:cNvPicPr>
          <p:nvPr/>
        </p:nvPicPr>
        <p:blipFill>
          <a:blip r:embed="rId6"/>
          <a:stretch>
            <a:fillRect/>
          </a:stretch>
        </p:blipFill>
        <p:spPr>
          <a:xfrm>
            <a:off x="5642238" y="4055664"/>
            <a:ext cx="6046783" cy="1950575"/>
          </a:xfrm>
          <a:prstGeom prst="rect">
            <a:avLst/>
          </a:prstGeom>
        </p:spPr>
      </p:pic>
      <p:sp>
        <p:nvSpPr>
          <p:cNvPr id="8" name="Rectangle 7">
            <a:extLst>
              <a:ext uri="{FF2B5EF4-FFF2-40B4-BE49-F238E27FC236}">
                <a16:creationId xmlns:a16="http://schemas.microsoft.com/office/drawing/2014/main" id="{E27790C7-A897-4CAD-B4EE-DC43ABDADF6A}"/>
              </a:ext>
            </a:extLst>
          </p:cNvPr>
          <p:cNvSpPr/>
          <p:nvPr/>
        </p:nvSpPr>
        <p:spPr bwMode="gray">
          <a:xfrm>
            <a:off x="10378444" y="4177853"/>
            <a:ext cx="883184" cy="1946324"/>
          </a:xfrm>
          <a:prstGeom prst="rect">
            <a:avLst/>
          </a:prstGeom>
          <a:noFill/>
          <a:ln w="25400" algn="ctr">
            <a:solidFill>
              <a:schemeClr val="accent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en-US" sz="1800" kern="0" err="1">
              <a:ea typeface="Arial Unicode MS" pitchFamily="34" charset="-128"/>
              <a:cs typeface="Arial Unicode MS" pitchFamily="34" charset="-128"/>
            </a:endParaRPr>
          </a:p>
        </p:txBody>
      </p:sp>
      <p:sp>
        <p:nvSpPr>
          <p:cNvPr id="18" name="Oval 17">
            <a:extLst>
              <a:ext uri="{FF2B5EF4-FFF2-40B4-BE49-F238E27FC236}">
                <a16:creationId xmlns:a16="http://schemas.microsoft.com/office/drawing/2014/main" id="{CD13F0B1-88FD-47CC-B9D5-E80F1C46D985}"/>
              </a:ext>
            </a:extLst>
          </p:cNvPr>
          <p:cNvSpPr/>
          <p:nvPr/>
        </p:nvSpPr>
        <p:spPr bwMode="gray">
          <a:xfrm>
            <a:off x="8851970" y="1493279"/>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ru-RU" sz="1200" kern="0">
                <a:solidFill>
                  <a:schemeClr val="bg1"/>
                </a:solidFill>
                <a:ea typeface="Arial Unicode MS" pitchFamily="34" charset="-128"/>
                <a:cs typeface="Arial Unicode MS" pitchFamily="34" charset="-128"/>
              </a:rPr>
              <a:t>1</a:t>
            </a:r>
            <a:endParaRPr lang="en-US" sz="1200" kern="0">
              <a:solidFill>
                <a:schemeClr val="bg1"/>
              </a:solidFill>
              <a:ea typeface="Arial Unicode MS" pitchFamily="34" charset="-128"/>
              <a:cs typeface="Arial Unicode MS" pitchFamily="34" charset="-128"/>
            </a:endParaRPr>
          </a:p>
        </p:txBody>
      </p:sp>
      <p:sp>
        <p:nvSpPr>
          <p:cNvPr id="19" name="Oval 18">
            <a:extLst>
              <a:ext uri="{FF2B5EF4-FFF2-40B4-BE49-F238E27FC236}">
                <a16:creationId xmlns:a16="http://schemas.microsoft.com/office/drawing/2014/main" id="{2AEF6AC0-94ED-47BA-B240-EFFADEA3E39E}"/>
              </a:ext>
            </a:extLst>
          </p:cNvPr>
          <p:cNvSpPr/>
          <p:nvPr/>
        </p:nvSpPr>
        <p:spPr bwMode="gray">
          <a:xfrm>
            <a:off x="8889718" y="2046263"/>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ru-RU" sz="1200" kern="0" dirty="0">
                <a:solidFill>
                  <a:schemeClr val="bg1"/>
                </a:solidFill>
                <a:ea typeface="Arial Unicode MS" pitchFamily="34" charset="-128"/>
                <a:cs typeface="Arial Unicode MS" pitchFamily="34" charset="-128"/>
              </a:rPr>
              <a:t>2</a:t>
            </a:r>
            <a:endParaRPr lang="en-US" sz="1200" kern="0" dirty="0">
              <a:solidFill>
                <a:schemeClr val="bg1"/>
              </a:solidFill>
              <a:ea typeface="Arial Unicode MS" pitchFamily="34" charset="-128"/>
              <a:cs typeface="Arial Unicode MS" pitchFamily="34" charset="-128"/>
            </a:endParaRPr>
          </a:p>
        </p:txBody>
      </p:sp>
      <p:sp>
        <p:nvSpPr>
          <p:cNvPr id="20" name="Oval 19">
            <a:extLst>
              <a:ext uri="{FF2B5EF4-FFF2-40B4-BE49-F238E27FC236}">
                <a16:creationId xmlns:a16="http://schemas.microsoft.com/office/drawing/2014/main" id="{0FACEC28-0DD3-4631-8530-59144EC09D0A}"/>
              </a:ext>
            </a:extLst>
          </p:cNvPr>
          <p:cNvSpPr/>
          <p:nvPr/>
        </p:nvSpPr>
        <p:spPr bwMode="gray">
          <a:xfrm>
            <a:off x="8851968" y="1774693"/>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ru-RU" sz="1200" kern="0">
                <a:solidFill>
                  <a:schemeClr val="bg1"/>
                </a:solidFill>
                <a:ea typeface="Arial Unicode MS" pitchFamily="34" charset="-128"/>
                <a:cs typeface="Arial Unicode MS" pitchFamily="34" charset="-128"/>
              </a:rPr>
              <a:t>6</a:t>
            </a:r>
            <a:endParaRPr lang="en-US" sz="1200" kern="0">
              <a:solidFill>
                <a:schemeClr val="bg1"/>
              </a:solidFill>
              <a:ea typeface="Arial Unicode MS" pitchFamily="34" charset="-128"/>
              <a:cs typeface="Arial Unicode MS" pitchFamily="34" charset="-128"/>
            </a:endParaRPr>
          </a:p>
        </p:txBody>
      </p:sp>
      <p:sp>
        <p:nvSpPr>
          <p:cNvPr id="22" name="Oval 21">
            <a:extLst>
              <a:ext uri="{FF2B5EF4-FFF2-40B4-BE49-F238E27FC236}">
                <a16:creationId xmlns:a16="http://schemas.microsoft.com/office/drawing/2014/main" id="{EBC4B207-82F5-4DA3-B0D7-808C31CD108B}"/>
              </a:ext>
            </a:extLst>
          </p:cNvPr>
          <p:cNvSpPr/>
          <p:nvPr/>
        </p:nvSpPr>
        <p:spPr bwMode="gray">
          <a:xfrm>
            <a:off x="9758471" y="2736773"/>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ru-RU" sz="1200" kern="0">
                <a:solidFill>
                  <a:schemeClr val="bg1"/>
                </a:solidFill>
                <a:ea typeface="Arial Unicode MS" pitchFamily="34" charset="-128"/>
                <a:cs typeface="Arial Unicode MS" pitchFamily="34" charset="-128"/>
              </a:rPr>
              <a:t>3</a:t>
            </a:r>
            <a:endParaRPr lang="en-US" sz="1200" kern="0">
              <a:solidFill>
                <a:schemeClr val="bg1"/>
              </a:solidFill>
              <a:ea typeface="Arial Unicode MS" pitchFamily="34" charset="-128"/>
              <a:cs typeface="Arial Unicode MS" pitchFamily="34" charset="-128"/>
            </a:endParaRPr>
          </a:p>
        </p:txBody>
      </p:sp>
      <p:sp>
        <p:nvSpPr>
          <p:cNvPr id="23" name="Oval 22">
            <a:extLst>
              <a:ext uri="{FF2B5EF4-FFF2-40B4-BE49-F238E27FC236}">
                <a16:creationId xmlns:a16="http://schemas.microsoft.com/office/drawing/2014/main" id="{B1706539-2F82-4DA0-A19E-8C8627B1F7AA}"/>
              </a:ext>
            </a:extLst>
          </p:cNvPr>
          <p:cNvSpPr/>
          <p:nvPr/>
        </p:nvSpPr>
        <p:spPr bwMode="gray">
          <a:xfrm>
            <a:off x="5496859" y="3929418"/>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ru-RU" sz="1200" kern="0">
                <a:solidFill>
                  <a:schemeClr val="bg1"/>
                </a:solidFill>
                <a:ea typeface="Arial Unicode MS" pitchFamily="34" charset="-128"/>
                <a:cs typeface="Arial Unicode MS" pitchFamily="34" charset="-128"/>
              </a:rPr>
              <a:t>4</a:t>
            </a:r>
            <a:endParaRPr lang="en-US" sz="1200" kern="0">
              <a:solidFill>
                <a:schemeClr val="bg1"/>
              </a:solidFill>
              <a:ea typeface="Arial Unicode MS" pitchFamily="34" charset="-128"/>
              <a:cs typeface="Arial Unicode MS" pitchFamily="34" charset="-128"/>
            </a:endParaRPr>
          </a:p>
        </p:txBody>
      </p:sp>
      <p:sp>
        <p:nvSpPr>
          <p:cNvPr id="25" name="Oval 24">
            <a:extLst>
              <a:ext uri="{FF2B5EF4-FFF2-40B4-BE49-F238E27FC236}">
                <a16:creationId xmlns:a16="http://schemas.microsoft.com/office/drawing/2014/main" id="{0D171D7A-98B3-4987-AE8E-D350CFC28C57}"/>
              </a:ext>
            </a:extLst>
          </p:cNvPr>
          <p:cNvSpPr/>
          <p:nvPr/>
        </p:nvSpPr>
        <p:spPr bwMode="gray">
          <a:xfrm>
            <a:off x="10233066" y="3996898"/>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ru-RU" sz="1200" kern="0">
                <a:solidFill>
                  <a:schemeClr val="bg1"/>
                </a:solidFill>
                <a:ea typeface="Arial Unicode MS" pitchFamily="34" charset="-128"/>
                <a:cs typeface="Arial Unicode MS" pitchFamily="34" charset="-128"/>
              </a:rPr>
              <a:t>5</a:t>
            </a:r>
            <a:endParaRPr lang="en-US" sz="1200" kern="0">
              <a:solidFill>
                <a:schemeClr val="bg1"/>
              </a:solidFill>
              <a:ea typeface="Arial Unicode MS" pitchFamily="34" charset="-128"/>
              <a:cs typeface="Arial Unicode MS" pitchFamily="34" charset="-128"/>
            </a:endParaRPr>
          </a:p>
        </p:txBody>
      </p:sp>
      <p:sp>
        <p:nvSpPr>
          <p:cNvPr id="27" name="Oval 26">
            <a:extLst>
              <a:ext uri="{FF2B5EF4-FFF2-40B4-BE49-F238E27FC236}">
                <a16:creationId xmlns:a16="http://schemas.microsoft.com/office/drawing/2014/main" id="{B70B3031-85DC-42FD-BFA0-12B1E9BFF98C}"/>
              </a:ext>
            </a:extLst>
          </p:cNvPr>
          <p:cNvSpPr/>
          <p:nvPr/>
        </p:nvSpPr>
        <p:spPr bwMode="gray">
          <a:xfrm>
            <a:off x="8398515" y="2990688"/>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ru-RU" sz="1200" kern="0" dirty="0">
                <a:solidFill>
                  <a:schemeClr val="bg1"/>
                </a:solidFill>
                <a:ea typeface="Arial Unicode MS" pitchFamily="34" charset="-128"/>
                <a:cs typeface="Arial Unicode MS" pitchFamily="34" charset="-128"/>
              </a:rPr>
              <a:t>7</a:t>
            </a:r>
            <a:endParaRPr lang="en-US" sz="1200" kern="0" dirty="0">
              <a:solidFill>
                <a:schemeClr val="bg1"/>
              </a:solidFill>
              <a:ea typeface="Arial Unicode MS" pitchFamily="34" charset="-128"/>
              <a:cs typeface="Arial Unicode MS" pitchFamily="34" charset="-128"/>
            </a:endParaRPr>
          </a:p>
        </p:txBody>
      </p:sp>
      <p:sp>
        <p:nvSpPr>
          <p:cNvPr id="34" name="Oval 33">
            <a:extLst>
              <a:ext uri="{FF2B5EF4-FFF2-40B4-BE49-F238E27FC236}">
                <a16:creationId xmlns:a16="http://schemas.microsoft.com/office/drawing/2014/main" id="{D82DAEEE-E10A-425F-BB71-5C3FB9930734}"/>
              </a:ext>
            </a:extLst>
          </p:cNvPr>
          <p:cNvSpPr/>
          <p:nvPr/>
        </p:nvSpPr>
        <p:spPr bwMode="gray">
          <a:xfrm>
            <a:off x="7745552" y="3588631"/>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ru-RU" sz="1200" kern="0">
                <a:solidFill>
                  <a:schemeClr val="bg1"/>
                </a:solidFill>
                <a:ea typeface="Arial Unicode MS" pitchFamily="34" charset="-128"/>
                <a:cs typeface="Arial Unicode MS" pitchFamily="34" charset="-128"/>
              </a:rPr>
              <a:t>8</a:t>
            </a:r>
            <a:endParaRPr lang="en-US" sz="1200" kern="0">
              <a:solidFill>
                <a:schemeClr val="bg1"/>
              </a:solidFill>
              <a:ea typeface="Arial Unicode MS" pitchFamily="34" charset="-128"/>
              <a:cs typeface="Arial Unicode MS" pitchFamily="34" charset="-128"/>
            </a:endParaRPr>
          </a:p>
        </p:txBody>
      </p:sp>
    </p:spTree>
    <p:extLst>
      <p:ext uri="{BB962C8B-B14F-4D97-AF65-F5344CB8AC3E}">
        <p14:creationId xmlns:p14="http://schemas.microsoft.com/office/powerpoint/2010/main" val="18054343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805" y="382820"/>
            <a:ext cx="11183564" cy="369332"/>
          </a:xfrm>
        </p:spPr>
        <p:txBody>
          <a:bodyPr/>
          <a:lstStyle/>
          <a:p>
            <a:r>
              <a:rPr lang="en-US"/>
              <a:t>Purchase Order Statuses</a:t>
            </a:r>
            <a:endParaRPr lang="en-US" b="0"/>
          </a:p>
        </p:txBody>
      </p:sp>
      <p:graphicFrame>
        <p:nvGraphicFramePr>
          <p:cNvPr id="9" name="Table 8">
            <a:extLst>
              <a:ext uri="{FF2B5EF4-FFF2-40B4-BE49-F238E27FC236}">
                <a16:creationId xmlns:a16="http://schemas.microsoft.com/office/drawing/2014/main" id="{A4DE2FD3-817A-4016-99A3-0AA88D27EADF}"/>
              </a:ext>
            </a:extLst>
          </p:cNvPr>
          <p:cNvGraphicFramePr>
            <a:graphicFrameLocks noGrp="1"/>
          </p:cNvGraphicFramePr>
          <p:nvPr/>
        </p:nvGraphicFramePr>
        <p:xfrm>
          <a:off x="505806" y="1131162"/>
          <a:ext cx="10001443" cy="4473709"/>
        </p:xfrm>
        <a:graphic>
          <a:graphicData uri="http://schemas.openxmlformats.org/drawingml/2006/table">
            <a:tbl>
              <a:tblPr>
                <a:tableStyleId>{5C22544A-7EE6-4342-B048-85BDC9FD1C3A}</a:tableStyleId>
              </a:tblPr>
              <a:tblGrid>
                <a:gridCol w="2179114">
                  <a:extLst>
                    <a:ext uri="{9D8B030D-6E8A-4147-A177-3AD203B41FA5}">
                      <a16:colId xmlns:a16="http://schemas.microsoft.com/office/drawing/2014/main" val="3267988677"/>
                    </a:ext>
                  </a:extLst>
                </a:gridCol>
                <a:gridCol w="7822329">
                  <a:extLst>
                    <a:ext uri="{9D8B030D-6E8A-4147-A177-3AD203B41FA5}">
                      <a16:colId xmlns:a16="http://schemas.microsoft.com/office/drawing/2014/main" val="1397537967"/>
                    </a:ext>
                  </a:extLst>
                </a:gridCol>
              </a:tblGrid>
              <a:tr h="221127">
                <a:tc>
                  <a:txBody>
                    <a:bodyPr/>
                    <a:lstStyle/>
                    <a:p>
                      <a:r>
                        <a:rPr lang="en-US" sz="1200"/>
                        <a:t>Status</a:t>
                      </a:r>
                      <a:endParaRPr lang="en-US" sz="1200" b="1"/>
                    </a:p>
                  </a:txBody>
                  <a:tcPr marL="27617" marR="27617" marT="13808" marB="13808"/>
                </a:tc>
                <a:tc>
                  <a:txBody>
                    <a:bodyPr/>
                    <a:lstStyle/>
                    <a:p>
                      <a:r>
                        <a:rPr lang="en-US" sz="1200"/>
                        <a:t>Description</a:t>
                      </a:r>
                      <a:endParaRPr lang="en-US" sz="1200" b="1"/>
                    </a:p>
                  </a:txBody>
                  <a:tcPr marL="27617" marR="27617" marT="13808" marB="13808"/>
                </a:tc>
                <a:extLst>
                  <a:ext uri="{0D108BD9-81ED-4DB2-BD59-A6C34878D82A}">
                    <a16:rowId xmlns:a16="http://schemas.microsoft.com/office/drawing/2014/main" val="2892225364"/>
                  </a:ext>
                </a:extLst>
              </a:tr>
              <a:tr h="221127">
                <a:tc>
                  <a:txBody>
                    <a:bodyPr/>
                    <a:lstStyle/>
                    <a:p>
                      <a:r>
                        <a:rPr lang="en-US" sz="1200"/>
                        <a:t>New </a:t>
                      </a:r>
                    </a:p>
                  </a:txBody>
                  <a:tcPr marL="27617" marR="27617" marT="13808" marB="13808"/>
                </a:tc>
                <a:tc>
                  <a:txBody>
                    <a:bodyPr/>
                    <a:lstStyle/>
                    <a:p>
                      <a:r>
                        <a:rPr lang="en-US" sz="1200"/>
                        <a:t>Initial status of a new incoming order. Action was not yet performed by the supplier.</a:t>
                      </a:r>
                    </a:p>
                  </a:txBody>
                  <a:tcPr marL="27617" marR="27617" marT="13808" marB="13808"/>
                </a:tc>
                <a:extLst>
                  <a:ext uri="{0D108BD9-81ED-4DB2-BD59-A6C34878D82A}">
                    <a16:rowId xmlns:a16="http://schemas.microsoft.com/office/drawing/2014/main" val="635336153"/>
                  </a:ext>
                </a:extLst>
              </a:tr>
              <a:tr h="443921">
                <a:tc>
                  <a:txBody>
                    <a:bodyPr/>
                    <a:lstStyle/>
                    <a:p>
                      <a:r>
                        <a:rPr lang="en-US" sz="1200"/>
                        <a:t>Changed </a:t>
                      </a:r>
                    </a:p>
                  </a:txBody>
                  <a:tcPr marL="27617" marR="27617" marT="13808" marB="13808"/>
                </a:tc>
                <a:tc>
                  <a:txBody>
                    <a:bodyPr/>
                    <a:lstStyle/>
                    <a:p>
                      <a:r>
                        <a:rPr lang="en-US" sz="1200"/>
                        <a:t>New version of an existing order. Your customer has changed the original order with new information.</a:t>
                      </a:r>
                    </a:p>
                  </a:txBody>
                  <a:tcPr marL="27617" marR="27617" marT="13808" marB="13808"/>
                </a:tc>
                <a:extLst>
                  <a:ext uri="{0D108BD9-81ED-4DB2-BD59-A6C34878D82A}">
                    <a16:rowId xmlns:a16="http://schemas.microsoft.com/office/drawing/2014/main" val="4232115037"/>
                  </a:ext>
                </a:extLst>
              </a:tr>
              <a:tr h="221127">
                <a:tc>
                  <a:txBody>
                    <a:bodyPr/>
                    <a:lstStyle/>
                    <a:p>
                      <a:r>
                        <a:rPr lang="en-US" sz="1200"/>
                        <a:t>Obsoleted</a:t>
                      </a:r>
                    </a:p>
                  </a:txBody>
                  <a:tcPr marL="27617" marR="27617" marT="13808" marB="13808"/>
                </a:tc>
                <a:tc>
                  <a:txBody>
                    <a:bodyPr/>
                    <a:lstStyle/>
                    <a:p>
                      <a:r>
                        <a:rPr lang="en-US" sz="1200"/>
                        <a:t>The obsolete version of a changed or cancelled order (old version). </a:t>
                      </a:r>
                    </a:p>
                  </a:txBody>
                  <a:tcPr marL="27617" marR="27617" marT="13808" marB="13808"/>
                </a:tc>
                <a:extLst>
                  <a:ext uri="{0D108BD9-81ED-4DB2-BD59-A6C34878D82A}">
                    <a16:rowId xmlns:a16="http://schemas.microsoft.com/office/drawing/2014/main" val="1479705654"/>
                  </a:ext>
                </a:extLst>
              </a:tr>
              <a:tr h="221127">
                <a:tc>
                  <a:txBody>
                    <a:bodyPr/>
                    <a:lstStyle/>
                    <a:p>
                      <a:r>
                        <a:rPr lang="en-US" sz="1200"/>
                        <a:t>Confirmed </a:t>
                      </a:r>
                    </a:p>
                  </a:txBody>
                  <a:tcPr marL="27617" marR="27617" marT="13808" marB="13808"/>
                </a:tc>
                <a:tc>
                  <a:txBody>
                    <a:bodyPr/>
                    <a:lstStyle/>
                    <a:p>
                      <a:r>
                        <a:rPr lang="en-US" sz="1200"/>
                        <a:t>You agreed to ship all line items (via order confirmation document)</a:t>
                      </a:r>
                    </a:p>
                  </a:txBody>
                  <a:tcPr marL="27617" marR="27617" marT="13808" marB="13808"/>
                </a:tc>
                <a:extLst>
                  <a:ext uri="{0D108BD9-81ED-4DB2-BD59-A6C34878D82A}">
                    <a16:rowId xmlns:a16="http://schemas.microsoft.com/office/drawing/2014/main" val="1465216003"/>
                  </a:ext>
                </a:extLst>
              </a:tr>
              <a:tr h="1206891">
                <a:tc>
                  <a:txBody>
                    <a:bodyPr/>
                    <a:lstStyle/>
                    <a:p>
                      <a:r>
                        <a:rPr lang="en-US" sz="1200"/>
                        <a:t>Partially Confirmed </a:t>
                      </a:r>
                    </a:p>
                    <a:p>
                      <a:r>
                        <a:rPr lang="en-US" sz="1200"/>
                        <a:t>Partially Shipped </a:t>
                      </a:r>
                    </a:p>
                  </a:txBody>
                  <a:tcPr marL="27617" marR="27617" marT="13808" marB="13808"/>
                </a:tc>
                <a:tc>
                  <a:txBody>
                    <a:bodyPr/>
                    <a:lstStyle/>
                    <a:p>
                      <a:r>
                        <a:rPr lang="en-US" sz="1200"/>
                        <a:t>The order is in progress. If you update part of a purchase order, Ariba Network reports the partial status for the entire purchase order. For example, if you partially confirmed an order and then you partially ship either the previously confirmed order line or a different order line, the purchase order status is set to Partially Shipped. You can still continue to confirm order line items regardless of the shipping status until you have confirmed all order lines.</a:t>
                      </a:r>
                    </a:p>
                  </a:txBody>
                  <a:tcPr marL="27617" marR="27617" marT="13808" marB="13808"/>
                </a:tc>
                <a:extLst>
                  <a:ext uri="{0D108BD9-81ED-4DB2-BD59-A6C34878D82A}">
                    <a16:rowId xmlns:a16="http://schemas.microsoft.com/office/drawing/2014/main" val="1828222832"/>
                  </a:ext>
                </a:extLst>
              </a:tr>
              <a:tr h="314426">
                <a:tc>
                  <a:txBody>
                    <a:bodyPr/>
                    <a:lstStyle/>
                    <a:p>
                      <a:r>
                        <a:rPr lang="en-US" sz="1200"/>
                        <a:t>Shipped </a:t>
                      </a:r>
                    </a:p>
                  </a:txBody>
                  <a:tcPr marL="27617" marR="27617" marT="13808" marB="13808"/>
                </a:tc>
                <a:tc>
                  <a:txBody>
                    <a:bodyPr/>
                    <a:lstStyle/>
                    <a:p>
                      <a:r>
                        <a:rPr lang="en-US" sz="1200"/>
                        <a:t>You shipped the entire order.</a:t>
                      </a:r>
                    </a:p>
                  </a:txBody>
                  <a:tcPr marL="27617" marR="27617" marT="13808" marB="13808"/>
                </a:tc>
                <a:extLst>
                  <a:ext uri="{0D108BD9-81ED-4DB2-BD59-A6C34878D82A}">
                    <a16:rowId xmlns:a16="http://schemas.microsoft.com/office/drawing/2014/main" val="2902173036"/>
                  </a:ext>
                </a:extLst>
              </a:tr>
              <a:tr h="797477">
                <a:tc>
                  <a:txBody>
                    <a:bodyPr/>
                    <a:lstStyle/>
                    <a:p>
                      <a:r>
                        <a:rPr lang="en-US" sz="1200" dirty="0"/>
                        <a:t>Received Partially Received </a:t>
                      </a:r>
                    </a:p>
                    <a:p>
                      <a:r>
                        <a:rPr lang="en-US" sz="1200" dirty="0"/>
                        <a:t>Returned </a:t>
                      </a:r>
                    </a:p>
                  </a:txBody>
                  <a:tcPr marL="27617" marR="27617" marT="13808" marB="13808"/>
                </a:tc>
                <a:tc>
                  <a:txBody>
                    <a:bodyPr/>
                    <a:lstStyle/>
                    <a:p>
                      <a:r>
                        <a:rPr lang="en-US" sz="1200" dirty="0"/>
                        <a:t>Statuses for receipts that are sent by the buyer from their ERP system. The purchase order status is updated based on this information. On the Order Detail page, each line item detail section displays the quantity of goods received or returned for that line item based on the information in the receipts.</a:t>
                      </a:r>
                    </a:p>
                  </a:txBody>
                  <a:tcPr marL="27617" marR="27617" marT="13808" marB="13808"/>
                </a:tc>
                <a:extLst>
                  <a:ext uri="{0D108BD9-81ED-4DB2-BD59-A6C34878D82A}">
                    <a16:rowId xmlns:a16="http://schemas.microsoft.com/office/drawing/2014/main" val="2005914616"/>
                  </a:ext>
                </a:extLst>
              </a:tr>
              <a:tr h="413243">
                <a:tc>
                  <a:txBody>
                    <a:bodyPr/>
                    <a:lstStyle/>
                    <a:p>
                      <a:r>
                        <a:rPr lang="en-US" sz="1200"/>
                        <a:t>Failed </a:t>
                      </a:r>
                    </a:p>
                  </a:txBody>
                  <a:tcPr marL="27617" marR="27617" marT="13808" marB="13808"/>
                </a:tc>
                <a:tc>
                  <a:txBody>
                    <a:bodyPr/>
                    <a:lstStyle/>
                    <a:p>
                      <a:r>
                        <a:rPr lang="en-US" sz="1200" dirty="0"/>
                        <a:t>Ariba Network experienced a problem routing the order to your email address. You can resend failed orders once the issue is solved.</a:t>
                      </a:r>
                    </a:p>
                  </a:txBody>
                  <a:tcPr marL="27617" marR="27617" marT="13808" marB="13808"/>
                </a:tc>
                <a:extLst>
                  <a:ext uri="{0D108BD9-81ED-4DB2-BD59-A6C34878D82A}">
                    <a16:rowId xmlns:a16="http://schemas.microsoft.com/office/drawing/2014/main" val="3158327689"/>
                  </a:ext>
                </a:extLst>
              </a:tr>
              <a:tr h="413243">
                <a:tc>
                  <a:txBody>
                    <a:bodyPr/>
                    <a:lstStyle/>
                    <a:p>
                      <a:r>
                        <a:rPr lang="en-US" sz="1200"/>
                        <a:t>Declined, Accepted, In progress</a:t>
                      </a:r>
                    </a:p>
                  </a:txBody>
                  <a:tcPr marL="27617" marR="27617" marT="13808" marB="13808"/>
                </a:tc>
                <a:tc>
                  <a:txBody>
                    <a:bodyPr/>
                    <a:lstStyle/>
                    <a:p>
                      <a:r>
                        <a:rPr lang="en-US" sz="1200" dirty="0"/>
                        <a:t>Not in use for this project</a:t>
                      </a:r>
                    </a:p>
                  </a:txBody>
                  <a:tcPr marL="27617" marR="27617" marT="13808" marB="13808"/>
                </a:tc>
                <a:extLst>
                  <a:ext uri="{0D108BD9-81ED-4DB2-BD59-A6C34878D82A}">
                    <a16:rowId xmlns:a16="http://schemas.microsoft.com/office/drawing/2014/main" val="3277248929"/>
                  </a:ext>
                </a:extLst>
              </a:tr>
            </a:tbl>
          </a:graphicData>
        </a:graphic>
      </p:graphicFrame>
    </p:spTree>
    <p:extLst>
      <p:ext uri="{BB962C8B-B14F-4D97-AF65-F5344CB8AC3E}">
        <p14:creationId xmlns:p14="http://schemas.microsoft.com/office/powerpoint/2010/main" val="310467357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476C4E-C157-49A5-ABD2-4FF184062A96}"/>
              </a:ext>
            </a:extLst>
          </p:cNvPr>
          <p:cNvSpPr>
            <a:spLocks noGrp="1"/>
          </p:cNvSpPr>
          <p:nvPr>
            <p:ph type="body" sz="quarter" idx="10"/>
          </p:nvPr>
        </p:nvSpPr>
        <p:spPr>
          <a:xfrm>
            <a:off x="505456" y="1361440"/>
            <a:ext cx="5542368" cy="4974560"/>
          </a:xfrm>
        </p:spPr>
        <p:txBody>
          <a:bodyPr>
            <a:normAutofit/>
          </a:bodyPr>
          <a:lstStyle/>
          <a:p>
            <a:r>
              <a:rPr lang="en-US" sz="1300" b="1" dirty="0"/>
              <a:t>Control Keys </a:t>
            </a:r>
            <a:r>
              <a:rPr lang="en-US" sz="1300" dirty="0"/>
              <a:t>provide important information about </a:t>
            </a:r>
            <a:r>
              <a:rPr lang="en-US" sz="1300" kern="0" dirty="0">
                <a:solidFill>
                  <a:srgbClr val="000000"/>
                </a:solidFill>
                <a:ea typeface="Arial Unicode MS"/>
                <a:cs typeface="Arial Unicode MS"/>
              </a:rPr>
              <a:t>actions that are allowed/required on the particular line item.</a:t>
            </a:r>
          </a:p>
          <a:p>
            <a:r>
              <a:rPr lang="en-US" sz="1300" kern="0" dirty="0">
                <a:solidFill>
                  <a:srgbClr val="000000"/>
                </a:solidFill>
                <a:ea typeface="Arial Unicode MS"/>
                <a:cs typeface="Arial Unicode MS"/>
              </a:rPr>
              <a:t>Below, see the list possible statuses:</a:t>
            </a:r>
          </a:p>
          <a:p>
            <a:endParaRPr lang="en-US" sz="1300" kern="0" dirty="0">
              <a:solidFill>
                <a:srgbClr val="000000"/>
              </a:solidFill>
              <a:ea typeface="Arial Unicode MS"/>
              <a:cs typeface="Arial Unicode MS"/>
            </a:endParaRPr>
          </a:p>
          <a:p>
            <a:endParaRPr lang="en-US" sz="1300" kern="0" dirty="0">
              <a:solidFill>
                <a:srgbClr val="000000"/>
              </a:solidFill>
              <a:ea typeface="Arial Unicode MS"/>
              <a:cs typeface="Arial Unicode MS"/>
            </a:endParaRPr>
          </a:p>
          <a:p>
            <a:endParaRPr lang="en-US" sz="1300" kern="0" dirty="0">
              <a:solidFill>
                <a:srgbClr val="000000"/>
              </a:solidFill>
              <a:ea typeface="Arial Unicode MS"/>
              <a:cs typeface="Arial Unicode MS"/>
            </a:endParaRPr>
          </a:p>
          <a:p>
            <a:endParaRPr lang="en-US" sz="1300" kern="0" dirty="0">
              <a:solidFill>
                <a:srgbClr val="000000"/>
              </a:solidFill>
              <a:ea typeface="Arial Unicode MS"/>
              <a:cs typeface="Arial Unicode MS"/>
            </a:endParaRPr>
          </a:p>
          <a:p>
            <a:r>
              <a:rPr lang="en-US" sz="1300" dirty="0">
                <a:solidFill>
                  <a:srgbClr val="222222"/>
                </a:solidFill>
                <a:latin typeface="arial" panose="020B0604020202020204" pitchFamily="34" charset="0"/>
              </a:rPr>
              <a:t>*Invoicing is not in scope for Ariba, however invoice type information is available in the Purchase Order. </a:t>
            </a:r>
          </a:p>
          <a:p>
            <a:r>
              <a:rPr lang="en-US" sz="1300" dirty="0">
                <a:solidFill>
                  <a:srgbClr val="222222"/>
                </a:solidFill>
                <a:latin typeface="arial" panose="020B0604020202020204" pitchFamily="34" charset="0"/>
              </a:rPr>
              <a:t>**When you use </a:t>
            </a:r>
            <a:r>
              <a:rPr lang="en-US" sz="1300" b="1" dirty="0">
                <a:solidFill>
                  <a:srgbClr val="222222"/>
                </a:solidFill>
                <a:latin typeface="arial" panose="020B0604020202020204" pitchFamily="34" charset="0"/>
              </a:rPr>
              <a:t>Evaluated Receipt Settlement</a:t>
            </a:r>
            <a:r>
              <a:rPr lang="en-US" sz="1300" dirty="0">
                <a:solidFill>
                  <a:srgbClr val="222222"/>
                </a:solidFill>
                <a:latin typeface="arial" panose="020B0604020202020204" pitchFamily="34" charset="0"/>
              </a:rPr>
              <a:t> (ERS), you agree with ABB that you will not submit an </a:t>
            </a:r>
            <a:r>
              <a:rPr lang="en-US" sz="1300" b="1" dirty="0">
                <a:solidFill>
                  <a:srgbClr val="222222"/>
                </a:solidFill>
                <a:latin typeface="arial" panose="020B0604020202020204" pitchFamily="34" charset="0"/>
              </a:rPr>
              <a:t>invoice</a:t>
            </a:r>
            <a:r>
              <a:rPr lang="en-US" sz="1300" dirty="0">
                <a:solidFill>
                  <a:srgbClr val="222222"/>
                </a:solidFill>
                <a:latin typeface="arial" panose="020B0604020202020204" pitchFamily="34" charset="0"/>
              </a:rPr>
              <a:t> in respect of a purchase order transaction. Instead, the back-end system posts the </a:t>
            </a:r>
            <a:r>
              <a:rPr lang="en-US" sz="1300" b="1" dirty="0">
                <a:solidFill>
                  <a:srgbClr val="222222"/>
                </a:solidFill>
                <a:latin typeface="arial" panose="020B0604020202020204" pitchFamily="34" charset="0"/>
              </a:rPr>
              <a:t>invoice</a:t>
            </a:r>
            <a:r>
              <a:rPr lang="en-US" sz="1300" dirty="0">
                <a:solidFill>
                  <a:srgbClr val="222222"/>
                </a:solidFill>
                <a:latin typeface="arial" panose="020B0604020202020204" pitchFamily="34" charset="0"/>
              </a:rPr>
              <a:t> document automatically on the basis of the data in the purchase order and goods </a:t>
            </a:r>
            <a:r>
              <a:rPr lang="en-US" sz="1300" b="1" dirty="0">
                <a:solidFill>
                  <a:srgbClr val="222222"/>
                </a:solidFill>
                <a:latin typeface="arial" panose="020B0604020202020204" pitchFamily="34" charset="0"/>
              </a:rPr>
              <a:t>receipts</a:t>
            </a:r>
            <a:r>
              <a:rPr lang="en-US" sz="1300" dirty="0">
                <a:solidFill>
                  <a:srgbClr val="222222"/>
                </a:solidFill>
                <a:latin typeface="arial" panose="020B0604020202020204" pitchFamily="34" charset="0"/>
              </a:rPr>
              <a:t>.</a:t>
            </a:r>
            <a:endParaRPr lang="en-US" sz="1300" kern="0" dirty="0">
              <a:solidFill>
                <a:srgbClr val="000000"/>
              </a:solidFill>
              <a:ea typeface="Arial Unicode MS"/>
              <a:cs typeface="Arial Unicode MS"/>
            </a:endParaRPr>
          </a:p>
        </p:txBody>
      </p:sp>
      <p:sp>
        <p:nvSpPr>
          <p:cNvPr id="3" name="TextBox 2">
            <a:extLst>
              <a:ext uri="{FF2B5EF4-FFF2-40B4-BE49-F238E27FC236}">
                <a16:creationId xmlns:a16="http://schemas.microsoft.com/office/drawing/2014/main" id="{7DF84897-441E-4D8D-8A31-374E7D7203BC}"/>
              </a:ext>
            </a:extLst>
          </p:cNvPr>
          <p:cNvSpPr txBox="1"/>
          <p:nvPr/>
        </p:nvSpPr>
        <p:spPr>
          <a:xfrm flipH="1">
            <a:off x="505456" y="5935890"/>
            <a:ext cx="5138318" cy="400110"/>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300" b="1" kern="0">
                <a:solidFill>
                  <a:schemeClr val="accent1"/>
                </a:solidFill>
                <a:ea typeface="Arial Unicode MS" pitchFamily="34" charset="-128"/>
                <a:cs typeface="Arial Unicode MS" pitchFamily="34" charset="-128"/>
              </a:rPr>
              <a:t>Note: </a:t>
            </a:r>
            <a:r>
              <a:rPr lang="en-US" sz="1300" kern="0">
                <a:ea typeface="Arial Unicode MS" pitchFamily="34" charset="-128"/>
                <a:cs typeface="Arial Unicode MS" pitchFamily="34" charset="-128"/>
              </a:rPr>
              <a:t>For Ship Notice in ‘allowed’ status, please assume that the ship note is required and obligatory.</a:t>
            </a:r>
          </a:p>
        </p:txBody>
      </p:sp>
      <p:sp>
        <p:nvSpPr>
          <p:cNvPr id="9" name="Title 4">
            <a:extLst>
              <a:ext uri="{FF2B5EF4-FFF2-40B4-BE49-F238E27FC236}">
                <a16:creationId xmlns:a16="http://schemas.microsoft.com/office/drawing/2014/main" id="{14861970-EA20-428B-89DF-451310FBCC9C}"/>
              </a:ext>
            </a:extLst>
          </p:cNvPr>
          <p:cNvSpPr txBox="1">
            <a:spLocks/>
          </p:cNvSpPr>
          <p:nvPr/>
        </p:nvSpPr>
        <p:spPr bwMode="black">
          <a:xfrm>
            <a:off x="505805" y="518567"/>
            <a:ext cx="11183564" cy="676980"/>
          </a:xfrm>
          <a:prstGeom prst="rect">
            <a:avLst/>
          </a:prstGeom>
        </p:spPr>
        <p:txBody>
          <a:bodyPr vert="horz" wrap="square" lIns="0" tIns="0" rIns="0" bIns="0" rtlCol="0" anchor="t" anchorCtr="0">
            <a:spAutoFit/>
          </a:bodyPr>
          <a:lstStyle>
            <a:lvl1pPr algn="l" defTabSz="1088231" rtl="0" eaLnBrk="1" latinLnBrk="0" hangingPunct="1">
              <a:spcBef>
                <a:spcPct val="0"/>
              </a:spcBef>
              <a:buNone/>
              <a:defRPr sz="2399" b="1" kern="1200" baseline="0">
                <a:solidFill>
                  <a:schemeClr val="tx1"/>
                </a:solidFill>
                <a:latin typeface="+mj-lt"/>
                <a:ea typeface="+mj-ea"/>
                <a:cs typeface="+mj-cs"/>
              </a:defRPr>
            </a:lvl1pPr>
          </a:lstStyle>
          <a:p>
            <a:pPr>
              <a:defRPr/>
            </a:pPr>
            <a:r>
              <a:rPr lang="en-US">
                <a:latin typeface="Arial"/>
              </a:rPr>
              <a:t>Purchase Order</a:t>
            </a:r>
            <a:br>
              <a:rPr lang="en-US">
                <a:solidFill>
                  <a:srgbClr val="FFFFFF"/>
                </a:solidFill>
                <a:latin typeface="Arial"/>
              </a:rPr>
            </a:br>
            <a:r>
              <a:rPr lang="en-US" sz="2000">
                <a:solidFill>
                  <a:srgbClr val="F0AB00"/>
                </a:solidFill>
                <a:latin typeface="Arial"/>
              </a:rPr>
              <a:t>View PO Details – Line Level – Control Keys</a:t>
            </a:r>
          </a:p>
        </p:txBody>
      </p:sp>
      <p:graphicFrame>
        <p:nvGraphicFramePr>
          <p:cNvPr id="15" name="Table 14">
            <a:extLst>
              <a:ext uri="{FF2B5EF4-FFF2-40B4-BE49-F238E27FC236}">
                <a16:creationId xmlns:a16="http://schemas.microsoft.com/office/drawing/2014/main" id="{576E1D6A-D004-46A6-A619-BDB823000D71}"/>
              </a:ext>
            </a:extLst>
          </p:cNvPr>
          <p:cNvGraphicFramePr>
            <a:graphicFrameLocks noGrp="1"/>
          </p:cNvGraphicFramePr>
          <p:nvPr/>
        </p:nvGraphicFramePr>
        <p:xfrm>
          <a:off x="505456" y="2244733"/>
          <a:ext cx="4135864" cy="1714062"/>
        </p:xfrm>
        <a:graphic>
          <a:graphicData uri="http://schemas.openxmlformats.org/drawingml/2006/table">
            <a:tbl>
              <a:tblPr/>
              <a:tblGrid>
                <a:gridCol w="1785941">
                  <a:extLst>
                    <a:ext uri="{9D8B030D-6E8A-4147-A177-3AD203B41FA5}">
                      <a16:colId xmlns:a16="http://schemas.microsoft.com/office/drawing/2014/main" val="2372335393"/>
                    </a:ext>
                  </a:extLst>
                </a:gridCol>
                <a:gridCol w="2349923">
                  <a:extLst>
                    <a:ext uri="{9D8B030D-6E8A-4147-A177-3AD203B41FA5}">
                      <a16:colId xmlns:a16="http://schemas.microsoft.com/office/drawing/2014/main" val="3184209498"/>
                    </a:ext>
                  </a:extLst>
                </a:gridCol>
              </a:tblGrid>
              <a:tr h="181190">
                <a:tc>
                  <a:txBody>
                    <a:bodyPr/>
                    <a:lstStyle/>
                    <a:p>
                      <a:pPr algn="ctr" fontAlgn="b"/>
                      <a:r>
                        <a:rPr lang="en-US" sz="1300" b="1" i="0" u="none" strike="noStrike">
                          <a:solidFill>
                            <a:srgbClr val="000000"/>
                          </a:solidFill>
                          <a:effectLst/>
                          <a:latin typeface="Arial (Body)"/>
                        </a:rPr>
                        <a:t>Control Key</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Arial (Body)"/>
                        </a:rPr>
                        <a:t>Status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7641837"/>
                  </a:ext>
                </a:extLst>
              </a:tr>
              <a:tr h="181190">
                <a:tc rowSpan="3">
                  <a:txBody>
                    <a:bodyPr/>
                    <a:lstStyle/>
                    <a:p>
                      <a:pPr algn="ctr" fontAlgn="ctr"/>
                      <a:r>
                        <a:rPr lang="en-US" sz="1300" b="0" i="0" u="none" strike="noStrike" dirty="0">
                          <a:solidFill>
                            <a:srgbClr val="000000"/>
                          </a:solidFill>
                          <a:effectLst/>
                          <a:latin typeface="Arial (Body)"/>
                        </a:rPr>
                        <a:t>Order Confirmation</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Arial (Body)"/>
                        </a:rPr>
                        <a:t>Allowed</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3203944"/>
                  </a:ext>
                </a:extLst>
              </a:tr>
              <a:tr h="293881">
                <a:tc vMerge="1">
                  <a:txBody>
                    <a:bodyPr/>
                    <a:lstStyle/>
                    <a:p>
                      <a:endParaRPr lang="en-US"/>
                    </a:p>
                  </a:txBody>
                  <a:tcPr/>
                </a:tc>
                <a:tc>
                  <a:txBody>
                    <a:bodyPr/>
                    <a:lstStyle/>
                    <a:p>
                      <a:pPr algn="ctr" fontAlgn="b"/>
                      <a:r>
                        <a:rPr lang="en-US" sz="1300" b="0" i="0" u="none" strike="noStrike" dirty="0">
                          <a:solidFill>
                            <a:srgbClr val="000000"/>
                          </a:solidFill>
                          <a:effectLst/>
                          <a:latin typeface="Arial (Body)"/>
                        </a:rPr>
                        <a:t>Required before Shipping</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1992156"/>
                  </a:ext>
                </a:extLst>
              </a:tr>
              <a:tr h="181190">
                <a:tc vMerge="1">
                  <a:txBody>
                    <a:bodyPr/>
                    <a:lstStyle/>
                    <a:p>
                      <a:endParaRPr lang="en-US"/>
                    </a:p>
                  </a:txBody>
                  <a:tcPr/>
                </a:tc>
                <a:tc>
                  <a:txBody>
                    <a:bodyPr/>
                    <a:lstStyle/>
                    <a:p>
                      <a:pPr algn="ctr" fontAlgn="b"/>
                      <a:r>
                        <a:rPr lang="en-US" sz="1300" b="0" i="0" u="none" strike="noStrike">
                          <a:solidFill>
                            <a:srgbClr val="000000"/>
                          </a:solidFill>
                          <a:effectLst/>
                          <a:latin typeface="Arial (Body)"/>
                        </a:rPr>
                        <a:t>Not Allowed</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4013063"/>
                  </a:ext>
                </a:extLst>
              </a:tr>
              <a:tr h="181190">
                <a:tc rowSpan="2">
                  <a:txBody>
                    <a:bodyPr/>
                    <a:lstStyle/>
                    <a:p>
                      <a:pPr algn="ctr" fontAlgn="ctr"/>
                      <a:r>
                        <a:rPr lang="en-US" sz="1300" b="0" i="0" u="none" strike="noStrike">
                          <a:solidFill>
                            <a:srgbClr val="000000"/>
                          </a:solidFill>
                          <a:effectLst/>
                          <a:latin typeface="Arial (Body)"/>
                        </a:rPr>
                        <a:t>Ship Notice</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Arial (Body)"/>
                        </a:rPr>
                        <a:t>Allowed</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305731"/>
                  </a:ext>
                </a:extLst>
              </a:tr>
              <a:tr h="181190">
                <a:tc vMerge="1">
                  <a:txBody>
                    <a:bodyPr/>
                    <a:lstStyle/>
                    <a:p>
                      <a:endParaRPr lang="en-US"/>
                    </a:p>
                  </a:txBody>
                  <a:tcPr/>
                </a:tc>
                <a:tc>
                  <a:txBody>
                    <a:bodyPr/>
                    <a:lstStyle/>
                    <a:p>
                      <a:pPr algn="ctr" fontAlgn="b"/>
                      <a:r>
                        <a:rPr lang="en-US" sz="1300" b="0" i="0" u="none" strike="noStrike">
                          <a:solidFill>
                            <a:srgbClr val="000000"/>
                          </a:solidFill>
                          <a:effectLst/>
                          <a:latin typeface="Arial (Body)"/>
                        </a:rPr>
                        <a:t>Not Allowed</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1602999"/>
                  </a:ext>
                </a:extLst>
              </a:tr>
              <a:tr h="181190">
                <a:tc rowSpan="2">
                  <a:txBody>
                    <a:bodyPr/>
                    <a:lstStyle/>
                    <a:p>
                      <a:pPr algn="ctr" fontAlgn="ctr"/>
                      <a:r>
                        <a:rPr lang="en-US" sz="1300" b="0" i="0" u="none" strike="noStrike">
                          <a:solidFill>
                            <a:srgbClr val="000000"/>
                          </a:solidFill>
                          <a:effectLst/>
                          <a:latin typeface="Arial (Body)"/>
                        </a:rPr>
                        <a:t>Invoice*</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Arial (Body)"/>
                        </a:rPr>
                        <a:t>is ERS**</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6654820"/>
                  </a:ext>
                </a:extLst>
              </a:tr>
              <a:tr h="181190">
                <a:tc vMerge="1">
                  <a:txBody>
                    <a:bodyPr/>
                    <a:lstStyle/>
                    <a:p>
                      <a:endParaRPr lang="en-US"/>
                    </a:p>
                  </a:txBody>
                  <a:tcPr/>
                </a:tc>
                <a:tc>
                  <a:txBody>
                    <a:bodyPr/>
                    <a:lstStyle/>
                    <a:p>
                      <a:pPr algn="ctr" fontAlgn="b"/>
                      <a:r>
                        <a:rPr lang="en-US" sz="1300" b="0" i="0" u="none" strike="noStrike" dirty="0">
                          <a:solidFill>
                            <a:srgbClr val="000000"/>
                          </a:solidFill>
                          <a:effectLst/>
                          <a:latin typeface="Arial (Body)"/>
                        </a:rPr>
                        <a:t>is not ERS</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9671164"/>
                  </a:ext>
                </a:extLst>
              </a:tr>
            </a:tbl>
          </a:graphicData>
        </a:graphic>
      </p:graphicFrame>
      <p:pic>
        <p:nvPicPr>
          <p:cNvPr id="6" name="Picture 5">
            <a:extLst>
              <a:ext uri="{FF2B5EF4-FFF2-40B4-BE49-F238E27FC236}">
                <a16:creationId xmlns:a16="http://schemas.microsoft.com/office/drawing/2014/main" id="{7E24A2C9-0C3D-D895-35C6-80DAA1D46ED0}"/>
              </a:ext>
            </a:extLst>
          </p:cNvPr>
          <p:cNvPicPr>
            <a:picLocks noChangeAspect="1"/>
          </p:cNvPicPr>
          <p:nvPr/>
        </p:nvPicPr>
        <p:blipFill>
          <a:blip r:embed="rId3"/>
          <a:stretch>
            <a:fillRect/>
          </a:stretch>
        </p:blipFill>
        <p:spPr>
          <a:xfrm>
            <a:off x="6328081" y="2454442"/>
            <a:ext cx="3711653" cy="1137798"/>
          </a:xfrm>
          <a:prstGeom prst="rect">
            <a:avLst/>
          </a:prstGeom>
        </p:spPr>
      </p:pic>
    </p:spTree>
    <p:extLst>
      <p:ext uri="{BB962C8B-B14F-4D97-AF65-F5344CB8AC3E}">
        <p14:creationId xmlns:p14="http://schemas.microsoft.com/office/powerpoint/2010/main" val="1815093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vider"/>
          <p:cNvSpPr>
            <a:spLocks noGrp="1"/>
          </p:cNvSpPr>
          <p:nvPr>
            <p:ph type="ctrTitle"/>
          </p:nvPr>
        </p:nvSpPr>
        <p:spPr>
          <a:xfrm>
            <a:off x="506443" y="708987"/>
            <a:ext cx="11182288" cy="677108"/>
          </a:xfrm>
        </p:spPr>
        <p:txBody>
          <a:bodyPr/>
          <a:lstStyle/>
          <a:p>
            <a:r>
              <a:rPr lang="en-US" sz="3600">
                <a:solidFill>
                  <a:schemeClr val="accent1"/>
                </a:solidFill>
              </a:rPr>
              <a:t>Order Collaboration Portal User Interaction</a:t>
            </a:r>
            <a:br>
              <a:rPr lang="en-US" sz="3800">
                <a:solidFill>
                  <a:schemeClr val="accent1"/>
                </a:solidFill>
              </a:rPr>
            </a:br>
            <a:r>
              <a:rPr lang="en-US" sz="2800"/>
              <a:t>In this Chapter You Will Learn About …</a:t>
            </a:r>
            <a:endParaRPr lang="en-US" sz="2800">
              <a:solidFill>
                <a:schemeClr val="accent1"/>
              </a:solidFill>
            </a:endParaRPr>
          </a:p>
        </p:txBody>
      </p:sp>
      <p:sp>
        <p:nvSpPr>
          <p:cNvPr id="3" name="TextBox 2">
            <a:extLst>
              <a:ext uri="{FF2B5EF4-FFF2-40B4-BE49-F238E27FC236}">
                <a16:creationId xmlns:a16="http://schemas.microsoft.com/office/drawing/2014/main" id="{BCFC94D9-FA9D-4B05-9A28-5D1BE3913B4D}"/>
              </a:ext>
            </a:extLst>
          </p:cNvPr>
          <p:cNvSpPr txBox="1"/>
          <p:nvPr/>
        </p:nvSpPr>
        <p:spPr>
          <a:xfrm>
            <a:off x="576018" y="1890183"/>
            <a:ext cx="4023537" cy="1215717"/>
          </a:xfrm>
          <a:prstGeom prst="rect">
            <a:avLst/>
          </a:prstGeom>
          <a:noFill/>
        </p:spPr>
        <p:txBody>
          <a:bodyPr wrap="none" lIns="0" tIns="0" rIns="0" bIns="0" rtlCol="0">
            <a:spAutoFit/>
          </a:bodyPr>
          <a:lstStyle/>
          <a:p>
            <a:pPr defTabSz="914400">
              <a:spcBef>
                <a:spcPts val="600"/>
              </a:spcBef>
              <a:defRPr/>
            </a:pPr>
            <a:r>
              <a:rPr lang="en-US" sz="1600"/>
              <a:t>… how to read purchase order screen</a:t>
            </a:r>
          </a:p>
          <a:p>
            <a:pPr defTabSz="914400">
              <a:spcBef>
                <a:spcPts val="600"/>
              </a:spcBef>
              <a:defRPr/>
            </a:pPr>
            <a:r>
              <a:rPr lang="en-US" sz="1600"/>
              <a:t>… how to manage order confirmations</a:t>
            </a:r>
          </a:p>
          <a:p>
            <a:pPr defTabSz="914400">
              <a:spcBef>
                <a:spcPts val="600"/>
              </a:spcBef>
              <a:defRPr/>
            </a:pPr>
            <a:r>
              <a:rPr lang="en-US" sz="1600"/>
              <a:t>… how to manage advance shipping notices</a:t>
            </a:r>
          </a:p>
          <a:p>
            <a:pPr defTabSz="914400">
              <a:spcBef>
                <a:spcPts val="600"/>
              </a:spcBef>
              <a:defRPr/>
            </a:pPr>
            <a:r>
              <a:rPr lang="en-US" sz="1600"/>
              <a:t>… how to read goods receipt screen</a:t>
            </a:r>
          </a:p>
        </p:txBody>
      </p:sp>
    </p:spTree>
    <p:extLst>
      <p:ext uri="{BB962C8B-B14F-4D97-AF65-F5344CB8AC3E}">
        <p14:creationId xmlns:p14="http://schemas.microsoft.com/office/powerpoint/2010/main" val="27820599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ABD5A0C-D4BE-4288-8B3E-5CBE2526C7C2}"/>
              </a:ext>
            </a:extLst>
          </p:cNvPr>
          <p:cNvSpPr txBox="1"/>
          <p:nvPr/>
        </p:nvSpPr>
        <p:spPr>
          <a:xfrm>
            <a:off x="505805" y="1168552"/>
            <a:ext cx="3796748" cy="3521605"/>
          </a:xfrm>
          <a:prstGeom prst="rect">
            <a:avLst/>
          </a:prstGeom>
          <a:noFill/>
        </p:spPr>
        <p:txBody>
          <a:bodyPr wrap="square" lIns="0" tIns="0" rIns="0" bIns="0" rtlCol="0">
            <a:noAutofit/>
          </a:bodyPr>
          <a:lstStyle/>
          <a:p>
            <a:pPr marL="342900" indent="-342900">
              <a:lnSpc>
                <a:spcPts val="1700"/>
              </a:lnSpc>
              <a:spcAft>
                <a:spcPts val="600"/>
              </a:spcAft>
              <a:buClr>
                <a:srgbClr val="F0AB00"/>
              </a:buClr>
              <a:buSzPct val="100000"/>
              <a:buFont typeface="Arial" panose="020B0604020202020204" pitchFamily="34" charset="0"/>
              <a:buChar char="•"/>
            </a:pPr>
            <a:endParaRPr lang="en-US" sz="1300" dirty="0">
              <a:latin typeface="+mj-lt"/>
            </a:endParaRPr>
          </a:p>
          <a:p>
            <a:pPr marL="342900" indent="-342900">
              <a:lnSpc>
                <a:spcPts val="1700"/>
              </a:lnSpc>
              <a:spcAft>
                <a:spcPts val="600"/>
              </a:spcAft>
              <a:buClr>
                <a:srgbClr val="F0AB00"/>
              </a:buClr>
              <a:buSzPct val="100000"/>
              <a:buFont typeface="Arial" panose="020B0604020202020204" pitchFamily="34" charset="0"/>
              <a:buChar char="•"/>
            </a:pPr>
            <a:r>
              <a:rPr lang="en-US" sz="1300" dirty="0">
                <a:latin typeface="+mj-lt"/>
              </a:rPr>
              <a:t>In case POs remain unconfirmed in your Ariba Network Portal Inbox, a reminder will be sent via email to your account administrator.</a:t>
            </a:r>
          </a:p>
          <a:p>
            <a:pPr marL="342900" indent="-342900">
              <a:lnSpc>
                <a:spcPts val="1700"/>
              </a:lnSpc>
              <a:spcAft>
                <a:spcPts val="600"/>
              </a:spcAft>
              <a:buClr>
                <a:srgbClr val="F0AB00"/>
              </a:buClr>
              <a:buSzPct val="100000"/>
              <a:buFont typeface="Arial" panose="020B0604020202020204" pitchFamily="34" charset="0"/>
              <a:buChar char="•"/>
            </a:pPr>
            <a:r>
              <a:rPr lang="en-US" sz="1300" dirty="0">
                <a:latin typeface="+mj-lt"/>
              </a:rPr>
              <a:t>Reminders will cease once you start processing the PO.</a:t>
            </a:r>
          </a:p>
          <a:p>
            <a:pPr marL="342900" indent="-342900">
              <a:lnSpc>
                <a:spcPts val="1700"/>
              </a:lnSpc>
              <a:spcAft>
                <a:spcPts val="600"/>
              </a:spcAft>
              <a:buClr>
                <a:srgbClr val="F0AB00"/>
              </a:buClr>
              <a:buSzPct val="100000"/>
              <a:buFont typeface="Arial" panose="020B0604020202020204" pitchFamily="34" charset="0"/>
              <a:buChar char="•"/>
            </a:pPr>
            <a:r>
              <a:rPr lang="en-US" sz="1300" dirty="0">
                <a:latin typeface="+mj-lt"/>
              </a:rPr>
              <a:t>You will receive up to 3 reminders per PO. Reminders for various POs are grouped in the same email</a:t>
            </a:r>
          </a:p>
          <a:p>
            <a:pPr marL="342900" indent="-342900">
              <a:lnSpc>
                <a:spcPts val="1700"/>
              </a:lnSpc>
              <a:spcAft>
                <a:spcPts val="600"/>
              </a:spcAft>
              <a:buClr>
                <a:srgbClr val="F0AB00"/>
              </a:buClr>
              <a:buSzPct val="100000"/>
              <a:buFont typeface="Arial" panose="020B0604020202020204" pitchFamily="34" charset="0"/>
              <a:buChar char="•"/>
            </a:pPr>
            <a:r>
              <a:rPr lang="en-US" sz="1300" dirty="0">
                <a:latin typeface="+mj-lt"/>
              </a:rPr>
              <a:t>At the beginning of every week, Ariba Network sends a report of unconfirmed orders that have generated these Notices within the last 30 days to the primary email address for your account (admin).</a:t>
            </a:r>
          </a:p>
          <a:p>
            <a:pPr marL="342900" indent="-342900">
              <a:lnSpc>
                <a:spcPts val="1700"/>
              </a:lnSpc>
              <a:spcAft>
                <a:spcPts val="600"/>
              </a:spcAft>
              <a:buClr>
                <a:srgbClr val="F0AB00"/>
              </a:buClr>
              <a:buSzPct val="120000"/>
              <a:buFontTx/>
              <a:buAutoNum type="arabicPeriod"/>
            </a:pPr>
            <a:endParaRPr lang="en-US" sz="1300" dirty="0">
              <a:latin typeface="+mj-lt"/>
            </a:endParaRPr>
          </a:p>
        </p:txBody>
      </p:sp>
      <p:pic>
        <p:nvPicPr>
          <p:cNvPr id="3" name="Picture 2">
            <a:extLst>
              <a:ext uri="{FF2B5EF4-FFF2-40B4-BE49-F238E27FC236}">
                <a16:creationId xmlns:a16="http://schemas.microsoft.com/office/drawing/2014/main" id="{CAB61370-5A14-4773-B8E7-5851CCFEE4DE}"/>
              </a:ext>
            </a:extLst>
          </p:cNvPr>
          <p:cNvPicPr>
            <a:picLocks noChangeAspect="1"/>
          </p:cNvPicPr>
          <p:nvPr/>
        </p:nvPicPr>
        <p:blipFill>
          <a:blip r:embed="rId3"/>
          <a:stretch>
            <a:fillRect/>
          </a:stretch>
        </p:blipFill>
        <p:spPr>
          <a:xfrm>
            <a:off x="5411787" y="1446148"/>
            <a:ext cx="4275444" cy="3185487"/>
          </a:xfrm>
          <a:prstGeom prst="rect">
            <a:avLst/>
          </a:prstGeom>
        </p:spPr>
        <p:style>
          <a:lnRef idx="2">
            <a:schemeClr val="accent2"/>
          </a:lnRef>
          <a:fillRef idx="1">
            <a:schemeClr val="lt1"/>
          </a:fillRef>
          <a:effectRef idx="0">
            <a:schemeClr val="accent2"/>
          </a:effectRef>
          <a:fontRef idx="minor">
            <a:schemeClr val="dk1"/>
          </a:fontRef>
        </p:style>
      </p:pic>
      <p:sp>
        <p:nvSpPr>
          <p:cNvPr id="12" name="Title 2">
            <a:extLst>
              <a:ext uri="{FF2B5EF4-FFF2-40B4-BE49-F238E27FC236}">
                <a16:creationId xmlns:a16="http://schemas.microsoft.com/office/drawing/2014/main" id="{ACE6EAA1-1A93-4493-80F3-85B0E9B24659}"/>
              </a:ext>
            </a:extLst>
          </p:cNvPr>
          <p:cNvSpPr txBox="1">
            <a:spLocks/>
          </p:cNvSpPr>
          <p:nvPr/>
        </p:nvSpPr>
        <p:spPr bwMode="black">
          <a:xfrm>
            <a:off x="505805" y="505568"/>
            <a:ext cx="11183564" cy="369204"/>
          </a:xfrm>
          <a:prstGeom prst="rect">
            <a:avLst/>
          </a:prstGeom>
        </p:spPr>
        <p:txBody>
          <a:bodyPr vert="horz" wrap="square" lIns="0" tIns="0" rIns="0" bIns="0" rtlCol="0" anchor="t" anchorCtr="0">
            <a:spAutoFit/>
          </a:bodyPr>
          <a:lstStyle>
            <a:lvl1pPr algn="l" defTabSz="1088231" rtl="0" eaLnBrk="1" latinLnBrk="0" hangingPunct="1">
              <a:spcBef>
                <a:spcPct val="0"/>
              </a:spcBef>
              <a:buNone/>
              <a:defRPr sz="2399" b="1" kern="1200" baseline="0">
                <a:solidFill>
                  <a:schemeClr val="tx1"/>
                </a:solidFill>
                <a:latin typeface="+mj-lt"/>
                <a:ea typeface="+mj-ea"/>
                <a:cs typeface="+mj-cs"/>
              </a:defRPr>
            </a:lvl1pPr>
          </a:lstStyle>
          <a:p>
            <a:r>
              <a:rPr lang="en-US" sz="2400" dirty="0"/>
              <a:t>Reminders of Unconfirmed Orders</a:t>
            </a:r>
          </a:p>
        </p:txBody>
      </p:sp>
    </p:spTree>
    <p:extLst>
      <p:ext uri="{BB962C8B-B14F-4D97-AF65-F5344CB8AC3E}">
        <p14:creationId xmlns:p14="http://schemas.microsoft.com/office/powerpoint/2010/main" val="151795911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063DBE5-1F68-4596-8449-A3E6D3EE667C}"/>
              </a:ext>
            </a:extLst>
          </p:cNvPr>
          <p:cNvPicPr>
            <a:picLocks noChangeAspect="1"/>
          </p:cNvPicPr>
          <p:nvPr/>
        </p:nvPicPr>
        <p:blipFill>
          <a:blip r:embed="rId2"/>
          <a:stretch>
            <a:fillRect/>
          </a:stretch>
        </p:blipFill>
        <p:spPr>
          <a:xfrm>
            <a:off x="4069056" y="1618646"/>
            <a:ext cx="7913055" cy="3821705"/>
          </a:xfrm>
          <a:prstGeom prst="rect">
            <a:avLst/>
          </a:prstGeom>
        </p:spPr>
      </p:pic>
      <p:sp>
        <p:nvSpPr>
          <p:cNvPr id="2" name="Text Placeholder 1">
            <a:extLst>
              <a:ext uri="{FF2B5EF4-FFF2-40B4-BE49-F238E27FC236}">
                <a16:creationId xmlns:a16="http://schemas.microsoft.com/office/drawing/2014/main" id="{948C28A2-941C-48D5-BE7C-56835015F4FD}"/>
              </a:ext>
            </a:extLst>
          </p:cNvPr>
          <p:cNvSpPr>
            <a:spLocks noGrp="1"/>
          </p:cNvSpPr>
          <p:nvPr>
            <p:ph type="body" sz="quarter" idx="10"/>
          </p:nvPr>
        </p:nvSpPr>
        <p:spPr>
          <a:xfrm>
            <a:off x="505457" y="1545355"/>
            <a:ext cx="3424318" cy="4716000"/>
          </a:xfrm>
        </p:spPr>
        <p:txBody>
          <a:bodyPr/>
          <a:lstStyle/>
          <a:p>
            <a:pPr marL="274320" indent="-274320">
              <a:spcBef>
                <a:spcPts val="1200"/>
              </a:spcBef>
              <a:buFont typeface="Arial" panose="020B0604020202020204" pitchFamily="34" charset="0"/>
              <a:buChar char="•"/>
            </a:pPr>
            <a:r>
              <a:rPr lang="en-US" sz="1400" dirty="0"/>
              <a:t>A marker          is visible on the Ariba Network user interface for suppliers when a link to an external information source is included in a purchase order line item.</a:t>
            </a:r>
            <a:endParaRPr lang="pl-PL" sz="1400" dirty="0"/>
          </a:p>
          <a:p>
            <a:pPr marL="274320" indent="-274320">
              <a:spcBef>
                <a:spcPts val="1200"/>
              </a:spcBef>
              <a:buFont typeface="Arial" panose="020B0604020202020204" pitchFamily="34" charset="0"/>
              <a:buChar char="•"/>
            </a:pPr>
            <a:r>
              <a:rPr lang="pl-PL" sz="1400" dirty="0"/>
              <a:t>In practical terms this means that there is additional documentation attached to the Purchase Order and you should check the Additional Sources section on the line item level.</a:t>
            </a:r>
            <a:endParaRPr lang="en-US" sz="1400" dirty="0"/>
          </a:p>
          <a:p>
            <a:pPr marL="274320" indent="-274320">
              <a:spcBef>
                <a:spcPts val="1200"/>
              </a:spcBef>
              <a:buFont typeface="Arial" panose="020B0604020202020204" pitchFamily="34" charset="0"/>
              <a:buChar char="•"/>
            </a:pPr>
            <a:r>
              <a:rPr lang="en-US" sz="1400" dirty="0"/>
              <a:t>This marker is shown next to the order number on the following tabs/pages: </a:t>
            </a:r>
          </a:p>
          <a:p>
            <a:r>
              <a:rPr lang="en-US" sz="1400" b="1" dirty="0">
                <a:solidFill>
                  <a:schemeClr val="accent3">
                    <a:lumMod val="75000"/>
                  </a:schemeClr>
                </a:solidFill>
              </a:rPr>
              <a:t>ORDERS </a:t>
            </a:r>
            <a:r>
              <a:rPr lang="en-US" sz="1400" b="1" dirty="0">
                <a:solidFill>
                  <a:schemeClr val="accent3">
                    <a:lumMod val="75000"/>
                  </a:schemeClr>
                </a:solidFill>
                <a:sym typeface="Wingdings" panose="05000000000000000000" pitchFamily="2" charset="2"/>
              </a:rPr>
              <a:t></a:t>
            </a:r>
            <a:r>
              <a:rPr lang="en-US" sz="1400" dirty="0"/>
              <a:t>  </a:t>
            </a:r>
            <a:r>
              <a:rPr lang="en-US" sz="1400" b="1" dirty="0"/>
              <a:t>Orders and Releases</a:t>
            </a:r>
          </a:p>
          <a:p>
            <a:r>
              <a:rPr lang="en-US" sz="1400" b="1" dirty="0">
                <a:solidFill>
                  <a:schemeClr val="accent3">
                    <a:lumMod val="75000"/>
                  </a:schemeClr>
                </a:solidFill>
              </a:rPr>
              <a:t>ORDERS </a:t>
            </a:r>
            <a:r>
              <a:rPr lang="en-US" sz="1400" b="1" dirty="0">
                <a:solidFill>
                  <a:schemeClr val="accent3">
                    <a:lumMod val="75000"/>
                  </a:schemeClr>
                </a:solidFill>
                <a:sym typeface="Wingdings" panose="05000000000000000000" pitchFamily="2" charset="2"/>
              </a:rPr>
              <a:t></a:t>
            </a:r>
            <a:r>
              <a:rPr lang="en-US" sz="1400" b="1" dirty="0">
                <a:solidFill>
                  <a:schemeClr val="accent3">
                    <a:lumMod val="75000"/>
                  </a:schemeClr>
                </a:solidFill>
              </a:rPr>
              <a:t>  </a:t>
            </a:r>
            <a:r>
              <a:rPr lang="en-US" sz="1400" b="1" dirty="0"/>
              <a:t>Items to Confirm</a:t>
            </a:r>
          </a:p>
          <a:p>
            <a:r>
              <a:rPr lang="en-US" sz="1400" b="1" dirty="0">
                <a:solidFill>
                  <a:schemeClr val="accent3">
                    <a:lumMod val="75000"/>
                  </a:schemeClr>
                </a:solidFill>
              </a:rPr>
              <a:t>ORDERS </a:t>
            </a:r>
            <a:r>
              <a:rPr lang="en-US" sz="1400" b="1" dirty="0">
                <a:solidFill>
                  <a:schemeClr val="accent3">
                    <a:lumMod val="75000"/>
                  </a:schemeClr>
                </a:solidFill>
                <a:sym typeface="Wingdings" panose="05000000000000000000" pitchFamily="2" charset="2"/>
              </a:rPr>
              <a:t></a:t>
            </a:r>
            <a:r>
              <a:rPr lang="en-US" sz="1400" b="1" dirty="0"/>
              <a:t>  Items to Ship</a:t>
            </a:r>
            <a:endParaRPr lang="en-US" sz="1400" dirty="0"/>
          </a:p>
          <a:p>
            <a:endParaRPr lang="en-US" dirty="0"/>
          </a:p>
        </p:txBody>
      </p:sp>
      <p:sp>
        <p:nvSpPr>
          <p:cNvPr id="3" name="Title 2">
            <a:extLst>
              <a:ext uri="{FF2B5EF4-FFF2-40B4-BE49-F238E27FC236}">
                <a16:creationId xmlns:a16="http://schemas.microsoft.com/office/drawing/2014/main" id="{252FE977-CA2A-4D09-A93C-D672F76212F1}"/>
              </a:ext>
            </a:extLst>
          </p:cNvPr>
          <p:cNvSpPr>
            <a:spLocks noGrp="1"/>
          </p:cNvSpPr>
          <p:nvPr>
            <p:ph type="title"/>
          </p:nvPr>
        </p:nvSpPr>
        <p:spPr>
          <a:xfrm>
            <a:off x="505457" y="504000"/>
            <a:ext cx="11183564" cy="369332"/>
          </a:xfrm>
        </p:spPr>
        <p:txBody>
          <a:bodyPr/>
          <a:lstStyle/>
          <a:p>
            <a:r>
              <a:rPr lang="de-DE"/>
              <a:t>External Information Source Integration</a:t>
            </a:r>
            <a:endParaRPr lang="en-US"/>
          </a:p>
        </p:txBody>
      </p:sp>
      <p:pic>
        <p:nvPicPr>
          <p:cNvPr id="4" name="Picture 3">
            <a:extLst>
              <a:ext uri="{FF2B5EF4-FFF2-40B4-BE49-F238E27FC236}">
                <a16:creationId xmlns:a16="http://schemas.microsoft.com/office/drawing/2014/main" id="{97982463-DF3D-4B66-91A5-3CD9B5C9D4AB}"/>
              </a:ext>
            </a:extLst>
          </p:cNvPr>
          <p:cNvPicPr>
            <a:picLocks noChangeAspect="1"/>
          </p:cNvPicPr>
          <p:nvPr/>
        </p:nvPicPr>
        <p:blipFill>
          <a:blip r:embed="rId3"/>
          <a:stretch>
            <a:fillRect/>
          </a:stretch>
        </p:blipFill>
        <p:spPr>
          <a:xfrm>
            <a:off x="1615786" y="1476910"/>
            <a:ext cx="205273" cy="283472"/>
          </a:xfrm>
          <a:prstGeom prst="rect">
            <a:avLst/>
          </a:prstGeom>
        </p:spPr>
      </p:pic>
      <p:sp>
        <p:nvSpPr>
          <p:cNvPr id="12" name="Rectangle 11">
            <a:extLst>
              <a:ext uri="{FF2B5EF4-FFF2-40B4-BE49-F238E27FC236}">
                <a16:creationId xmlns:a16="http://schemas.microsoft.com/office/drawing/2014/main" id="{E242F8C9-A4B5-409D-96AE-8815BE821F02}"/>
              </a:ext>
            </a:extLst>
          </p:cNvPr>
          <p:cNvSpPr/>
          <p:nvPr/>
        </p:nvSpPr>
        <p:spPr bwMode="gray">
          <a:xfrm>
            <a:off x="5497125" y="4558288"/>
            <a:ext cx="166828" cy="882063"/>
          </a:xfrm>
          <a:prstGeom prst="rect">
            <a:avLst/>
          </a:prstGeom>
          <a:noFill/>
          <a:ln w="25400" algn="ctr">
            <a:solidFill>
              <a:schemeClr val="accent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en-US" sz="1800" kern="0" err="1">
              <a:ea typeface="Arial Unicode MS" pitchFamily="34" charset="-128"/>
              <a:cs typeface="Arial Unicode MS" pitchFamily="34" charset="-128"/>
            </a:endParaRPr>
          </a:p>
        </p:txBody>
      </p:sp>
      <p:sp>
        <p:nvSpPr>
          <p:cNvPr id="6" name="TextBox 5">
            <a:extLst>
              <a:ext uri="{FF2B5EF4-FFF2-40B4-BE49-F238E27FC236}">
                <a16:creationId xmlns:a16="http://schemas.microsoft.com/office/drawing/2014/main" id="{51F4DD12-1921-E7E9-AAC2-023C87080285}"/>
              </a:ext>
            </a:extLst>
          </p:cNvPr>
          <p:cNvSpPr txBox="1"/>
          <p:nvPr/>
        </p:nvSpPr>
        <p:spPr>
          <a:xfrm>
            <a:off x="6609347" y="350112"/>
            <a:ext cx="314189" cy="677108"/>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4400" kern="0" dirty="0">
                <a:solidFill>
                  <a:srgbClr val="FF0000"/>
                </a:solidFill>
                <a:ea typeface="Arial Unicode MS" pitchFamily="34" charset="-128"/>
                <a:cs typeface="Arial Unicode MS" pitchFamily="34" charset="-128"/>
              </a:rPr>
              <a:t>?</a:t>
            </a:r>
            <a:endParaRPr lang="en-US" sz="1800" kern="0" dirty="0">
              <a:solidFill>
                <a:srgbClr val="FF0000"/>
              </a:solidFill>
              <a:ea typeface="Arial Unicode MS" pitchFamily="34" charset="-128"/>
              <a:cs typeface="Arial Unicode MS" pitchFamily="34" charset="-128"/>
            </a:endParaRPr>
          </a:p>
        </p:txBody>
      </p:sp>
    </p:spTree>
    <p:extLst>
      <p:ext uri="{BB962C8B-B14F-4D97-AF65-F5344CB8AC3E}">
        <p14:creationId xmlns:p14="http://schemas.microsoft.com/office/powerpoint/2010/main" val="285356788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05457" y="1367161"/>
            <a:ext cx="11127837" cy="4741029"/>
          </a:xfrm>
          <a:prstGeom prst="rect">
            <a:avLst/>
          </a:prstGeom>
          <a:noFill/>
        </p:spPr>
        <p:txBody>
          <a:bodyPr wrap="square" lIns="0" tIns="0" rIns="0" bIns="0" rtlCol="0">
            <a:noAutofit/>
          </a:bodyPr>
          <a:lstStyle/>
          <a:p>
            <a:pPr marL="342900" indent="-342900">
              <a:lnSpc>
                <a:spcPts val="1700"/>
              </a:lnSpc>
              <a:spcAft>
                <a:spcPts val="600"/>
              </a:spcAft>
              <a:buClr>
                <a:srgbClr val="F0AB00"/>
              </a:buClr>
              <a:buSzPct val="100000"/>
              <a:buFont typeface="Arial" panose="020B0604020202020204" pitchFamily="34" charset="0"/>
              <a:buChar char="•"/>
            </a:pPr>
            <a:r>
              <a:rPr lang="en-US" sz="1300" dirty="0">
                <a:latin typeface="+mj-lt"/>
              </a:rPr>
              <a:t>ABB’s general </a:t>
            </a:r>
            <a:r>
              <a:rPr lang="en-US" sz="1300" b="1" dirty="0">
                <a:latin typeface="+mj-lt"/>
              </a:rPr>
              <a:t>recommendation</a:t>
            </a:r>
            <a:r>
              <a:rPr lang="en-US" sz="1300" dirty="0">
                <a:latin typeface="+mj-lt"/>
              </a:rPr>
              <a:t> for suppliers is to enable Multi factor authentication (MFA)</a:t>
            </a:r>
            <a:r>
              <a:rPr lang="pl-PL" sz="1300" dirty="0">
                <a:latin typeface="+mj-lt"/>
              </a:rPr>
              <a:t>,</a:t>
            </a:r>
            <a:r>
              <a:rPr lang="en-US" sz="1300" dirty="0">
                <a:latin typeface="+mj-lt"/>
              </a:rPr>
              <a:t> </a:t>
            </a:r>
            <a:r>
              <a:rPr lang="pl-PL" sz="1300" dirty="0">
                <a:latin typeface="+mj-lt"/>
              </a:rPr>
              <a:t>t</a:t>
            </a:r>
            <a:r>
              <a:rPr lang="en-US" sz="1300" dirty="0">
                <a:latin typeface="+mj-lt"/>
              </a:rPr>
              <a:t>he so called two-factor authentication in the Ariba Network </a:t>
            </a:r>
            <a:r>
              <a:rPr lang="pl-PL" sz="1300" dirty="0">
                <a:latin typeface="+mj-lt"/>
              </a:rPr>
              <a:t>Supplier </a:t>
            </a:r>
            <a:r>
              <a:rPr lang="en-US" sz="1300" dirty="0">
                <a:latin typeface="+mj-lt"/>
              </a:rPr>
              <a:t>account settings. It requires the user to download e.g.  SAP Authenticator application to his mobile device. </a:t>
            </a:r>
            <a:r>
              <a:rPr lang="pl-PL" sz="1300" dirty="0">
                <a:latin typeface="+mj-lt"/>
              </a:rPr>
              <a:t>Here’s</a:t>
            </a:r>
            <a:r>
              <a:rPr lang="en-US" sz="1300" dirty="0">
                <a:latin typeface="+mj-lt"/>
              </a:rPr>
              <a:t> how to enable </a:t>
            </a:r>
            <a:r>
              <a:rPr lang="fi-FI" sz="1300" dirty="0" err="1">
                <a:latin typeface="+mj-lt"/>
              </a:rPr>
              <a:t>the</a:t>
            </a:r>
            <a:r>
              <a:rPr lang="fi-FI" sz="1300" dirty="0">
                <a:latin typeface="+mj-lt"/>
              </a:rPr>
              <a:t> MFA </a:t>
            </a:r>
            <a:r>
              <a:rPr lang="fi-FI" sz="1300" dirty="0" err="1">
                <a:latin typeface="+mj-lt"/>
              </a:rPr>
              <a:t>settings</a:t>
            </a:r>
            <a:r>
              <a:rPr lang="fi-FI" sz="1300" dirty="0">
                <a:latin typeface="+mj-lt"/>
              </a:rPr>
              <a:t> on </a:t>
            </a:r>
            <a:r>
              <a:rPr lang="fi-FI" sz="1300" dirty="0" err="1">
                <a:latin typeface="+mj-lt"/>
              </a:rPr>
              <a:t>account</a:t>
            </a:r>
            <a:r>
              <a:rPr lang="fi-FI" sz="1300" dirty="0">
                <a:latin typeface="+mj-lt"/>
              </a:rPr>
              <a:t> </a:t>
            </a:r>
            <a:r>
              <a:rPr lang="fi-FI" sz="1300" dirty="0" err="1">
                <a:latin typeface="+mj-lt"/>
              </a:rPr>
              <a:t>level</a:t>
            </a:r>
            <a:r>
              <a:rPr lang="en-US" sz="1300" dirty="0">
                <a:latin typeface="+mj-lt"/>
              </a:rPr>
              <a:t>:</a:t>
            </a:r>
          </a:p>
        </p:txBody>
      </p:sp>
      <p:sp>
        <p:nvSpPr>
          <p:cNvPr id="21" name="Title">
            <a:extLst>
              <a:ext uri="{FF2B5EF4-FFF2-40B4-BE49-F238E27FC236}">
                <a16:creationId xmlns:a16="http://schemas.microsoft.com/office/drawing/2014/main" id="{FC6CDD9A-88F2-451D-8F3D-D8839A74A9B4}"/>
              </a:ext>
            </a:extLst>
          </p:cNvPr>
          <p:cNvSpPr txBox="1">
            <a:spLocks/>
          </p:cNvSpPr>
          <p:nvPr/>
        </p:nvSpPr>
        <p:spPr bwMode="black">
          <a:xfrm>
            <a:off x="505456" y="429194"/>
            <a:ext cx="11183564" cy="677108"/>
          </a:xfrm>
          <a:prstGeom prst="rect">
            <a:avLst/>
          </a:prstGeom>
        </p:spPr>
        <p:txBody>
          <a:bodyPr vert="horz" wrap="square" lIns="0" tIns="0" rIns="0" bIns="0" rtlCol="0" anchor="ctr" anchorCtr="0">
            <a:noAutofit/>
          </a:bodyPr>
          <a:lstStyle>
            <a:lvl1pPr algn="l" defTabSz="1088231" rtl="0" eaLnBrk="1" latinLnBrk="0" hangingPunct="1">
              <a:spcBef>
                <a:spcPct val="0"/>
              </a:spcBef>
              <a:buNone/>
              <a:defRPr sz="4399" b="1" kern="1200" baseline="0">
                <a:solidFill>
                  <a:schemeClr val="tx1"/>
                </a:solidFill>
                <a:latin typeface="+mj-lt"/>
                <a:ea typeface="+mj-ea"/>
                <a:cs typeface="+mj-cs"/>
              </a:defRPr>
            </a:lvl1pPr>
          </a:lstStyle>
          <a:p>
            <a:r>
              <a:rPr lang="pl-PL" sz="2400" dirty="0">
                <a:highlight>
                  <a:srgbClr val="FFFF00"/>
                </a:highlight>
              </a:rPr>
              <a:t>Security Recommendations </a:t>
            </a:r>
            <a:br>
              <a:rPr lang="en-US" dirty="0">
                <a:highlight>
                  <a:srgbClr val="FFFF00"/>
                </a:highlight>
              </a:rPr>
            </a:br>
            <a:r>
              <a:rPr lang="pl-PL" sz="2000" dirty="0">
                <a:solidFill>
                  <a:schemeClr val="accent1"/>
                </a:solidFill>
                <a:highlight>
                  <a:srgbClr val="FFFF00"/>
                </a:highlight>
              </a:rPr>
              <a:t>Multi Factor Autentication</a:t>
            </a:r>
            <a:endParaRPr lang="en-US" sz="2000" dirty="0">
              <a:solidFill>
                <a:schemeClr val="accent1"/>
              </a:solidFill>
              <a:highlight>
                <a:srgbClr val="FFFF00"/>
              </a:highlight>
            </a:endParaRPr>
          </a:p>
        </p:txBody>
      </p:sp>
      <p:pic>
        <p:nvPicPr>
          <p:cNvPr id="2" name="Picture 1">
            <a:extLst>
              <a:ext uri="{FF2B5EF4-FFF2-40B4-BE49-F238E27FC236}">
                <a16:creationId xmlns:a16="http://schemas.microsoft.com/office/drawing/2014/main" id="{4EBA971F-7400-4DE2-B2AB-B073FA341AC0}"/>
              </a:ext>
            </a:extLst>
          </p:cNvPr>
          <p:cNvPicPr>
            <a:picLocks noChangeAspect="1"/>
          </p:cNvPicPr>
          <p:nvPr/>
        </p:nvPicPr>
        <p:blipFill>
          <a:blip r:embed="rId3"/>
          <a:stretch>
            <a:fillRect/>
          </a:stretch>
        </p:blipFill>
        <p:spPr>
          <a:xfrm>
            <a:off x="405004" y="2270344"/>
            <a:ext cx="2458449" cy="3020233"/>
          </a:xfrm>
          <a:prstGeom prst="rect">
            <a:avLst/>
          </a:prstGeom>
        </p:spPr>
      </p:pic>
      <p:pic>
        <p:nvPicPr>
          <p:cNvPr id="10" name="Picture 9">
            <a:extLst>
              <a:ext uri="{FF2B5EF4-FFF2-40B4-BE49-F238E27FC236}">
                <a16:creationId xmlns:a16="http://schemas.microsoft.com/office/drawing/2014/main" id="{9FC12609-6402-47F1-B51D-76BFFE258DC2}"/>
              </a:ext>
            </a:extLst>
          </p:cNvPr>
          <p:cNvPicPr/>
          <p:nvPr/>
        </p:nvPicPr>
        <p:blipFill rotWithShape="1">
          <a:blip r:embed="rId4">
            <a:extLst>
              <a:ext uri="{28A0092B-C50C-407E-A947-70E740481C1C}">
                <a14:useLocalDpi xmlns:a14="http://schemas.microsoft.com/office/drawing/2010/main" val="0"/>
              </a:ext>
            </a:extLst>
          </a:blip>
          <a:srcRect r="58601"/>
          <a:stretch/>
        </p:blipFill>
        <p:spPr>
          <a:xfrm>
            <a:off x="2995728" y="2270343"/>
            <a:ext cx="3144447" cy="3457710"/>
          </a:xfrm>
          <a:prstGeom prst="rect">
            <a:avLst/>
          </a:prstGeom>
        </p:spPr>
      </p:pic>
      <p:pic>
        <p:nvPicPr>
          <p:cNvPr id="11" name="Picture 10">
            <a:extLst>
              <a:ext uri="{FF2B5EF4-FFF2-40B4-BE49-F238E27FC236}">
                <a16:creationId xmlns:a16="http://schemas.microsoft.com/office/drawing/2014/main" id="{9B44E023-8654-47B7-8BA0-01CB3974527A}"/>
              </a:ext>
            </a:extLst>
          </p:cNvPr>
          <p:cNvPicPr/>
          <p:nvPr/>
        </p:nvPicPr>
        <p:blipFill rotWithShape="1">
          <a:blip r:embed="rId5" cstate="print">
            <a:extLst>
              <a:ext uri="{28A0092B-C50C-407E-A947-70E740481C1C}">
                <a14:useLocalDpi xmlns:a14="http://schemas.microsoft.com/office/drawing/2010/main" val="0"/>
              </a:ext>
            </a:extLst>
          </a:blip>
          <a:srcRect l="24922" t="60052" r="8163" b="19412"/>
          <a:stretch/>
        </p:blipFill>
        <p:spPr>
          <a:xfrm>
            <a:off x="6480887" y="2284447"/>
            <a:ext cx="4549542" cy="707787"/>
          </a:xfrm>
          <a:prstGeom prst="rect">
            <a:avLst/>
          </a:prstGeom>
        </p:spPr>
      </p:pic>
      <p:pic>
        <p:nvPicPr>
          <p:cNvPr id="12" name="Picture 11">
            <a:extLst>
              <a:ext uri="{FF2B5EF4-FFF2-40B4-BE49-F238E27FC236}">
                <a16:creationId xmlns:a16="http://schemas.microsoft.com/office/drawing/2014/main" id="{0F7A8B70-DE72-4E6C-9B1B-491F347166A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6460716" y="3780460"/>
            <a:ext cx="5600887" cy="2585073"/>
          </a:xfrm>
          <a:prstGeom prst="rect">
            <a:avLst/>
          </a:prstGeom>
        </p:spPr>
      </p:pic>
      <p:sp>
        <p:nvSpPr>
          <p:cNvPr id="3" name="TextBox 2">
            <a:extLst>
              <a:ext uri="{FF2B5EF4-FFF2-40B4-BE49-F238E27FC236}">
                <a16:creationId xmlns:a16="http://schemas.microsoft.com/office/drawing/2014/main" id="{F0529882-9882-4910-A358-A8D163328F1D}"/>
              </a:ext>
            </a:extLst>
          </p:cNvPr>
          <p:cNvSpPr txBox="1"/>
          <p:nvPr/>
        </p:nvSpPr>
        <p:spPr>
          <a:xfrm>
            <a:off x="615613" y="2004707"/>
            <a:ext cx="2037229" cy="161583"/>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pl-PL" sz="1050" kern="0">
                <a:ea typeface="Arial Unicode MS" pitchFamily="34" charset="-128"/>
                <a:cs typeface="Arial Unicode MS" pitchFamily="34" charset="-128"/>
              </a:rPr>
              <a:t>1. Navigate to users&gt;&gt;Settings</a:t>
            </a:r>
            <a:endParaRPr lang="en-US" sz="1050" kern="0" err="1">
              <a:ea typeface="Arial Unicode MS" pitchFamily="34" charset="-128"/>
              <a:cs typeface="Arial Unicode MS" pitchFamily="34" charset="-128"/>
            </a:endParaRPr>
          </a:p>
        </p:txBody>
      </p:sp>
      <p:sp>
        <p:nvSpPr>
          <p:cNvPr id="15" name="TextBox 14">
            <a:extLst>
              <a:ext uri="{FF2B5EF4-FFF2-40B4-BE49-F238E27FC236}">
                <a16:creationId xmlns:a16="http://schemas.microsoft.com/office/drawing/2014/main" id="{F88C8D67-0150-4400-B24A-C4CF65745629}"/>
              </a:ext>
            </a:extLst>
          </p:cNvPr>
          <p:cNvSpPr txBox="1"/>
          <p:nvPr/>
        </p:nvSpPr>
        <p:spPr>
          <a:xfrm>
            <a:off x="2997907" y="2004706"/>
            <a:ext cx="3248228" cy="161583"/>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pl-PL" sz="1050" kern="0">
                <a:ea typeface="Arial Unicode MS" pitchFamily="34" charset="-128"/>
                <a:cs typeface="Arial Unicode MS" pitchFamily="34" charset="-128"/>
              </a:rPr>
              <a:t>2. Manage Users &gt;&gt; Require two factor authentication</a:t>
            </a:r>
            <a:endParaRPr lang="en-US" sz="1050" kern="0" err="1">
              <a:ea typeface="Arial Unicode MS" pitchFamily="34" charset="-128"/>
              <a:cs typeface="Arial Unicode MS" pitchFamily="34" charset="-128"/>
            </a:endParaRPr>
          </a:p>
        </p:txBody>
      </p:sp>
      <p:sp>
        <p:nvSpPr>
          <p:cNvPr id="16" name="TextBox 15">
            <a:extLst>
              <a:ext uri="{FF2B5EF4-FFF2-40B4-BE49-F238E27FC236}">
                <a16:creationId xmlns:a16="http://schemas.microsoft.com/office/drawing/2014/main" id="{FBA5D776-E414-40FD-873A-633B0EA05258}"/>
              </a:ext>
            </a:extLst>
          </p:cNvPr>
          <p:cNvSpPr txBox="1"/>
          <p:nvPr/>
        </p:nvSpPr>
        <p:spPr>
          <a:xfrm>
            <a:off x="6674444" y="2004706"/>
            <a:ext cx="3503097" cy="161583"/>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pl-PL" sz="1050" kern="0">
                <a:ea typeface="Arial Unicode MS" pitchFamily="34" charset="-128"/>
                <a:cs typeface="Arial Unicode MS" pitchFamily="34" charset="-128"/>
              </a:rPr>
              <a:t>3. Confirm changes</a:t>
            </a:r>
            <a:endParaRPr lang="en-US" sz="1050" kern="0" err="1">
              <a:ea typeface="Arial Unicode MS" pitchFamily="34" charset="-128"/>
              <a:cs typeface="Arial Unicode MS" pitchFamily="34" charset="-128"/>
            </a:endParaRPr>
          </a:p>
        </p:txBody>
      </p:sp>
      <p:sp>
        <p:nvSpPr>
          <p:cNvPr id="17" name="TextBox 16">
            <a:extLst>
              <a:ext uri="{FF2B5EF4-FFF2-40B4-BE49-F238E27FC236}">
                <a16:creationId xmlns:a16="http://schemas.microsoft.com/office/drawing/2014/main" id="{36652EE3-E48B-4C40-8ED4-9C05C4814145}"/>
              </a:ext>
            </a:extLst>
          </p:cNvPr>
          <p:cNvSpPr txBox="1"/>
          <p:nvPr/>
        </p:nvSpPr>
        <p:spPr>
          <a:xfrm>
            <a:off x="6674443" y="3522888"/>
            <a:ext cx="3503097" cy="161583"/>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pl-PL" sz="1050" kern="0">
                <a:ea typeface="Arial Unicode MS" pitchFamily="34" charset="-128"/>
                <a:cs typeface="Arial Unicode MS" pitchFamily="34" charset="-128"/>
              </a:rPr>
              <a:t>4. User is prompted to set up two factor authentication</a:t>
            </a:r>
            <a:endParaRPr lang="en-US" sz="1050" kern="0" err="1">
              <a:ea typeface="Arial Unicode MS" pitchFamily="34" charset="-128"/>
              <a:cs typeface="Arial Unicode MS" pitchFamily="34" charset="-128"/>
            </a:endParaRPr>
          </a:p>
        </p:txBody>
      </p:sp>
      <p:sp>
        <p:nvSpPr>
          <p:cNvPr id="13" name="TextBox 12">
            <a:extLst>
              <a:ext uri="{FF2B5EF4-FFF2-40B4-BE49-F238E27FC236}">
                <a16:creationId xmlns:a16="http://schemas.microsoft.com/office/drawing/2014/main" id="{211A188F-887F-4E46-B776-4395126F314D}"/>
              </a:ext>
            </a:extLst>
          </p:cNvPr>
          <p:cNvSpPr txBox="1"/>
          <p:nvPr/>
        </p:nvSpPr>
        <p:spPr>
          <a:xfrm>
            <a:off x="2804477" y="6559396"/>
            <a:ext cx="1383348" cy="92333"/>
          </a:xfrm>
          <a:prstGeom prst="rect">
            <a:avLst/>
          </a:prstGeom>
          <a:solidFill>
            <a:schemeClr val="bg1"/>
          </a:solidFill>
        </p:spPr>
        <p:txBody>
          <a:bodyPr wrap="square" lIns="0" tIns="0" rIns="0" bIns="0" rtlCol="0">
            <a:spAutoFit/>
          </a:bodyPr>
          <a:lstStyle/>
          <a:p>
            <a:pPr fontAlgn="base">
              <a:spcBef>
                <a:spcPct val="50000"/>
              </a:spcBef>
              <a:spcAft>
                <a:spcPct val="0"/>
              </a:spcAft>
              <a:buClr>
                <a:srgbClr val="F0AB00"/>
              </a:buClr>
              <a:buSzPct val="80000"/>
            </a:pPr>
            <a:r>
              <a:rPr lang="pl-PL" sz="600" kern="0">
                <a:ea typeface="Arial Unicode MS" pitchFamily="34" charset="-128"/>
                <a:cs typeface="Arial Unicode MS" pitchFamily="34" charset="-128"/>
              </a:rPr>
              <a:t>Internal</a:t>
            </a:r>
            <a:endParaRPr lang="en-US" sz="600" kern="0" err="1">
              <a:ea typeface="Arial Unicode MS" pitchFamily="34" charset="-128"/>
              <a:cs typeface="Arial Unicode MS" pitchFamily="34" charset="-128"/>
            </a:endParaRPr>
          </a:p>
        </p:txBody>
      </p:sp>
      <p:sp>
        <p:nvSpPr>
          <p:cNvPr id="4" name="TextBox 3">
            <a:extLst>
              <a:ext uri="{FF2B5EF4-FFF2-40B4-BE49-F238E27FC236}">
                <a16:creationId xmlns:a16="http://schemas.microsoft.com/office/drawing/2014/main" id="{6B576454-4FAF-BA65-C631-10F78807BD32}"/>
              </a:ext>
            </a:extLst>
          </p:cNvPr>
          <p:cNvSpPr txBox="1"/>
          <p:nvPr/>
        </p:nvSpPr>
        <p:spPr>
          <a:xfrm>
            <a:off x="5073579" y="626046"/>
            <a:ext cx="5501506" cy="276999"/>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800" b="1" kern="0" dirty="0">
                <a:solidFill>
                  <a:srgbClr val="FF0000"/>
                </a:solidFill>
                <a:highlight>
                  <a:srgbClr val="FFFF00"/>
                </a:highlight>
                <a:ea typeface="Arial Unicode MS" pitchFamily="34" charset="-128"/>
                <a:cs typeface="Arial Unicode MS" pitchFamily="34" charset="-128"/>
              </a:rPr>
              <a:t>Need admin support to capture these screenshots</a:t>
            </a:r>
          </a:p>
        </p:txBody>
      </p:sp>
    </p:spTree>
    <p:extLst>
      <p:ext uri="{BB962C8B-B14F-4D97-AF65-F5344CB8AC3E}">
        <p14:creationId xmlns:p14="http://schemas.microsoft.com/office/powerpoint/2010/main" val="117809386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05457" y="2138082"/>
            <a:ext cx="11127837" cy="3916319"/>
          </a:xfrm>
          <a:prstGeom prst="rect">
            <a:avLst/>
          </a:prstGeom>
          <a:noFill/>
        </p:spPr>
        <p:txBody>
          <a:bodyPr wrap="square" lIns="0" tIns="0" rIns="0" bIns="0" rtlCol="0" anchor="t">
            <a:noAutofit/>
          </a:bodyPr>
          <a:lstStyle/>
          <a:p>
            <a:pPr marL="342900" indent="-342900">
              <a:lnSpc>
                <a:spcPts val="1700"/>
              </a:lnSpc>
              <a:spcAft>
                <a:spcPts val="600"/>
              </a:spcAft>
              <a:buClr>
                <a:srgbClr val="F0AB00"/>
              </a:buClr>
              <a:buSzPct val="100000"/>
              <a:buFont typeface="Arial" panose="020B0604020202020204" pitchFamily="34" charset="0"/>
              <a:buChar char="•"/>
            </a:pPr>
            <a:r>
              <a:rPr lang="en-US" sz="1300">
                <a:latin typeface="+mj-lt"/>
              </a:rPr>
              <a:t>Suppliers shall access Ariba Network (or Ariba mobile app which is however not yet supported for ABB solution) only on trusted devices (anti-malware measures in place, as well as the means of ensuring they remain current).</a:t>
            </a:r>
          </a:p>
        </p:txBody>
      </p:sp>
      <p:sp>
        <p:nvSpPr>
          <p:cNvPr id="21" name="Title">
            <a:extLst>
              <a:ext uri="{FF2B5EF4-FFF2-40B4-BE49-F238E27FC236}">
                <a16:creationId xmlns:a16="http://schemas.microsoft.com/office/drawing/2014/main" id="{FC6CDD9A-88F2-451D-8F3D-D8839A74A9B4}"/>
              </a:ext>
            </a:extLst>
          </p:cNvPr>
          <p:cNvSpPr txBox="1">
            <a:spLocks/>
          </p:cNvSpPr>
          <p:nvPr/>
        </p:nvSpPr>
        <p:spPr bwMode="black">
          <a:xfrm>
            <a:off x="505456" y="429194"/>
            <a:ext cx="11183564" cy="677108"/>
          </a:xfrm>
          <a:prstGeom prst="rect">
            <a:avLst/>
          </a:prstGeom>
        </p:spPr>
        <p:txBody>
          <a:bodyPr vert="horz" wrap="square" lIns="0" tIns="0" rIns="0" bIns="0" rtlCol="0" anchor="ctr" anchorCtr="0">
            <a:noAutofit/>
          </a:bodyPr>
          <a:lstStyle>
            <a:lvl1pPr algn="l" defTabSz="1088231" rtl="0" eaLnBrk="1" latinLnBrk="0" hangingPunct="1">
              <a:spcBef>
                <a:spcPct val="0"/>
              </a:spcBef>
              <a:buNone/>
              <a:defRPr sz="4399" b="1" kern="1200" baseline="0">
                <a:solidFill>
                  <a:schemeClr val="tx1"/>
                </a:solidFill>
                <a:latin typeface="+mj-lt"/>
                <a:ea typeface="+mj-ea"/>
                <a:cs typeface="+mj-cs"/>
              </a:defRPr>
            </a:lvl1pPr>
          </a:lstStyle>
          <a:p>
            <a:r>
              <a:rPr lang="pl-PL" sz="2400"/>
              <a:t>Security Recommendations </a:t>
            </a:r>
            <a:br>
              <a:rPr lang="en-US"/>
            </a:br>
            <a:r>
              <a:rPr lang="pl-PL" sz="2000">
                <a:solidFill>
                  <a:schemeClr val="accent1"/>
                </a:solidFill>
              </a:rPr>
              <a:t>Working on Trusted Devices</a:t>
            </a:r>
            <a:endParaRPr lang="en-US" sz="2000">
              <a:solidFill>
                <a:schemeClr val="accent1"/>
              </a:solidFill>
            </a:endParaRPr>
          </a:p>
        </p:txBody>
      </p:sp>
      <p:sp>
        <p:nvSpPr>
          <p:cNvPr id="4" name="TextBox 3">
            <a:extLst>
              <a:ext uri="{FF2B5EF4-FFF2-40B4-BE49-F238E27FC236}">
                <a16:creationId xmlns:a16="http://schemas.microsoft.com/office/drawing/2014/main" id="{E6F129DF-D45D-402A-A0BE-2BBAAD1757FD}"/>
              </a:ext>
            </a:extLst>
          </p:cNvPr>
          <p:cNvSpPr txBox="1"/>
          <p:nvPr/>
        </p:nvSpPr>
        <p:spPr>
          <a:xfrm>
            <a:off x="2804477" y="6559396"/>
            <a:ext cx="1383348" cy="92333"/>
          </a:xfrm>
          <a:prstGeom prst="rect">
            <a:avLst/>
          </a:prstGeom>
          <a:solidFill>
            <a:schemeClr val="bg1"/>
          </a:solidFill>
        </p:spPr>
        <p:txBody>
          <a:bodyPr wrap="square" lIns="0" tIns="0" rIns="0" bIns="0" rtlCol="0">
            <a:spAutoFit/>
          </a:bodyPr>
          <a:lstStyle/>
          <a:p>
            <a:pPr fontAlgn="base">
              <a:spcBef>
                <a:spcPct val="50000"/>
              </a:spcBef>
              <a:spcAft>
                <a:spcPct val="0"/>
              </a:spcAft>
              <a:buClr>
                <a:srgbClr val="F0AB00"/>
              </a:buClr>
              <a:buSzPct val="80000"/>
            </a:pPr>
            <a:r>
              <a:rPr lang="pl-PL" sz="600" kern="0">
                <a:ea typeface="Arial Unicode MS" pitchFamily="34" charset="-128"/>
                <a:cs typeface="Arial Unicode MS" pitchFamily="34" charset="-128"/>
              </a:rPr>
              <a:t>Internal</a:t>
            </a:r>
            <a:endParaRPr lang="en-US" sz="600" kern="0" err="1">
              <a:ea typeface="Arial Unicode MS" pitchFamily="34" charset="-128"/>
              <a:cs typeface="Arial Unicode MS" pitchFamily="34" charset="-128"/>
            </a:endParaRPr>
          </a:p>
        </p:txBody>
      </p:sp>
    </p:spTree>
    <p:extLst>
      <p:ext uri="{BB962C8B-B14F-4D97-AF65-F5344CB8AC3E}">
        <p14:creationId xmlns:p14="http://schemas.microsoft.com/office/powerpoint/2010/main" val="151152036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0C710763-1D34-039F-FD14-33FAD0829BA4}"/>
              </a:ext>
            </a:extLst>
          </p:cNvPr>
          <p:cNvPicPr>
            <a:picLocks noChangeAspect="1"/>
          </p:cNvPicPr>
          <p:nvPr/>
        </p:nvPicPr>
        <p:blipFill>
          <a:blip r:embed="rId2"/>
          <a:stretch>
            <a:fillRect/>
          </a:stretch>
        </p:blipFill>
        <p:spPr>
          <a:xfrm>
            <a:off x="4471516" y="5692564"/>
            <a:ext cx="7511938" cy="1011993"/>
          </a:xfrm>
          <a:prstGeom prst="rect">
            <a:avLst/>
          </a:prstGeom>
        </p:spPr>
      </p:pic>
      <p:pic>
        <p:nvPicPr>
          <p:cNvPr id="25" name="Picture 24">
            <a:extLst>
              <a:ext uri="{FF2B5EF4-FFF2-40B4-BE49-F238E27FC236}">
                <a16:creationId xmlns:a16="http://schemas.microsoft.com/office/drawing/2014/main" id="{4E102B59-3648-C086-28A1-C059C00E94AA}"/>
              </a:ext>
            </a:extLst>
          </p:cNvPr>
          <p:cNvPicPr>
            <a:picLocks noChangeAspect="1"/>
          </p:cNvPicPr>
          <p:nvPr/>
        </p:nvPicPr>
        <p:blipFill>
          <a:blip r:embed="rId3"/>
          <a:stretch>
            <a:fillRect/>
          </a:stretch>
        </p:blipFill>
        <p:spPr>
          <a:xfrm>
            <a:off x="5143120" y="3357899"/>
            <a:ext cx="6064385" cy="2275381"/>
          </a:xfrm>
          <a:prstGeom prst="rect">
            <a:avLst/>
          </a:prstGeom>
        </p:spPr>
      </p:pic>
      <p:pic>
        <p:nvPicPr>
          <p:cNvPr id="23" name="Picture 22">
            <a:extLst>
              <a:ext uri="{FF2B5EF4-FFF2-40B4-BE49-F238E27FC236}">
                <a16:creationId xmlns:a16="http://schemas.microsoft.com/office/drawing/2014/main" id="{EFF70B99-C89A-4F48-7367-4554A858663A}"/>
              </a:ext>
            </a:extLst>
          </p:cNvPr>
          <p:cNvPicPr>
            <a:picLocks noChangeAspect="1"/>
          </p:cNvPicPr>
          <p:nvPr/>
        </p:nvPicPr>
        <p:blipFill>
          <a:blip r:embed="rId4"/>
          <a:stretch>
            <a:fillRect/>
          </a:stretch>
        </p:blipFill>
        <p:spPr>
          <a:xfrm>
            <a:off x="5104125" y="1927840"/>
            <a:ext cx="6064384" cy="1297496"/>
          </a:xfrm>
          <a:prstGeom prst="rect">
            <a:avLst/>
          </a:prstGeom>
        </p:spPr>
      </p:pic>
      <p:pic>
        <p:nvPicPr>
          <p:cNvPr id="19" name="Picture 18">
            <a:extLst>
              <a:ext uri="{FF2B5EF4-FFF2-40B4-BE49-F238E27FC236}">
                <a16:creationId xmlns:a16="http://schemas.microsoft.com/office/drawing/2014/main" id="{E30402FD-F6A9-B253-21B5-BF33C43A1480}"/>
              </a:ext>
            </a:extLst>
          </p:cNvPr>
          <p:cNvPicPr>
            <a:picLocks noChangeAspect="1"/>
          </p:cNvPicPr>
          <p:nvPr/>
        </p:nvPicPr>
        <p:blipFill>
          <a:blip r:embed="rId5"/>
          <a:stretch>
            <a:fillRect/>
          </a:stretch>
        </p:blipFill>
        <p:spPr>
          <a:xfrm>
            <a:off x="5097155" y="1139024"/>
            <a:ext cx="6591866" cy="762773"/>
          </a:xfrm>
          <a:prstGeom prst="rect">
            <a:avLst/>
          </a:prstGeom>
        </p:spPr>
      </p:pic>
      <p:sp>
        <p:nvSpPr>
          <p:cNvPr id="2" name="Text Placeholder 1">
            <a:extLst>
              <a:ext uri="{FF2B5EF4-FFF2-40B4-BE49-F238E27FC236}">
                <a16:creationId xmlns:a16="http://schemas.microsoft.com/office/drawing/2014/main" id="{543FF8F5-6A87-4163-ABAE-C12579725A40}"/>
              </a:ext>
            </a:extLst>
          </p:cNvPr>
          <p:cNvSpPr>
            <a:spLocks noGrp="1"/>
          </p:cNvSpPr>
          <p:nvPr>
            <p:ph type="body" sz="quarter" idx="10"/>
          </p:nvPr>
        </p:nvSpPr>
        <p:spPr>
          <a:xfrm>
            <a:off x="505456" y="1620000"/>
            <a:ext cx="4067563" cy="4716000"/>
          </a:xfrm>
        </p:spPr>
        <p:txBody>
          <a:bodyPr>
            <a:normAutofit/>
          </a:bodyPr>
          <a:lstStyle/>
          <a:p>
            <a:pPr>
              <a:spcBef>
                <a:spcPts val="600"/>
              </a:spcBef>
            </a:pPr>
            <a:r>
              <a:rPr lang="en-US" sz="1400" dirty="0"/>
              <a:t>ASN report consolidates detailed information from ship notices and their related purchase orders and goods receipts. </a:t>
            </a:r>
          </a:p>
          <a:p>
            <a:pPr>
              <a:spcBef>
                <a:spcPts val="600"/>
              </a:spcBef>
            </a:pPr>
            <a:r>
              <a:rPr lang="en-US" sz="1400" dirty="0"/>
              <a:t>The report can include </a:t>
            </a:r>
            <a:r>
              <a:rPr lang="en-US" sz="1400" b="1" dirty="0"/>
              <a:t>schedule-line information </a:t>
            </a:r>
            <a:r>
              <a:rPr lang="en-US" sz="1400" dirty="0"/>
              <a:t>from purchase orders when the related ship notice was created using the </a:t>
            </a:r>
            <a:r>
              <a:rPr lang="en-US" sz="1400" b="1" dirty="0"/>
              <a:t>Items to Ship</a:t>
            </a:r>
            <a:r>
              <a:rPr lang="en-US" sz="1400" dirty="0"/>
              <a:t> tile or tab.</a:t>
            </a:r>
          </a:p>
          <a:p>
            <a:pPr>
              <a:spcBef>
                <a:spcPts val="600"/>
              </a:spcBef>
            </a:pPr>
            <a:r>
              <a:rPr lang="en-US" sz="1400" dirty="0"/>
              <a:t>From the Homepage:</a:t>
            </a:r>
          </a:p>
          <a:p>
            <a:pPr marL="342900" indent="-342900">
              <a:spcBef>
                <a:spcPts val="600"/>
              </a:spcBef>
              <a:buSzPct val="100000"/>
              <a:buFont typeface="+mj-lt"/>
              <a:buAutoNum type="arabicPeriod"/>
            </a:pPr>
            <a:r>
              <a:rPr lang="en-US" sz="1400" dirty="0"/>
              <a:t>Click </a:t>
            </a:r>
            <a:r>
              <a:rPr lang="en-US" sz="1400" b="1" dirty="0"/>
              <a:t>Reports</a:t>
            </a:r>
            <a:r>
              <a:rPr lang="en-US" sz="1400" dirty="0"/>
              <a:t>.</a:t>
            </a:r>
          </a:p>
          <a:p>
            <a:pPr marL="342900" indent="-342900">
              <a:spcBef>
                <a:spcPts val="600"/>
              </a:spcBef>
              <a:buSzPct val="100000"/>
              <a:buFont typeface="+mj-lt"/>
              <a:buAutoNum type="arabicPeriod"/>
            </a:pPr>
            <a:r>
              <a:rPr lang="en-US" sz="1400" dirty="0"/>
              <a:t>Click </a:t>
            </a:r>
            <a:r>
              <a:rPr lang="en-US" sz="1400" b="1" dirty="0"/>
              <a:t>Create</a:t>
            </a:r>
            <a:r>
              <a:rPr lang="en-US" sz="1400" dirty="0"/>
              <a:t>.</a:t>
            </a:r>
          </a:p>
          <a:p>
            <a:pPr marL="342900" indent="-342900">
              <a:spcBef>
                <a:spcPts val="600"/>
              </a:spcBef>
              <a:buSzPct val="100000"/>
              <a:buFont typeface="+mj-lt"/>
              <a:buAutoNum type="arabicPeriod"/>
            </a:pPr>
            <a:r>
              <a:rPr lang="en-US" sz="1400" dirty="0"/>
              <a:t>To create a report template enter your criteria and fulfill all mandatory fields. Set report type as </a:t>
            </a:r>
            <a:r>
              <a:rPr lang="en-US" sz="1400" b="1" dirty="0"/>
              <a:t>Ship Notice</a:t>
            </a:r>
            <a:r>
              <a:rPr lang="en-US" sz="1400" dirty="0"/>
              <a:t>.</a:t>
            </a:r>
          </a:p>
          <a:p>
            <a:pPr marL="342900" indent="-342900">
              <a:spcBef>
                <a:spcPts val="600"/>
              </a:spcBef>
              <a:buSzPct val="100000"/>
              <a:buFont typeface="+mj-lt"/>
              <a:buAutoNum type="arabicPeriod"/>
            </a:pPr>
            <a:r>
              <a:rPr lang="en-US" sz="1400" dirty="0"/>
              <a:t>Select the report template you’ve created and click </a:t>
            </a:r>
            <a:r>
              <a:rPr lang="en-US" sz="1400" b="1" dirty="0"/>
              <a:t>Run</a:t>
            </a:r>
            <a:r>
              <a:rPr lang="en-US" sz="1400" dirty="0"/>
              <a:t>.</a:t>
            </a:r>
          </a:p>
          <a:p>
            <a:pPr marL="342900" indent="-342900">
              <a:spcBef>
                <a:spcPts val="600"/>
              </a:spcBef>
              <a:buSzPct val="100000"/>
              <a:buFont typeface="+mj-lt"/>
              <a:buAutoNum type="arabicPeriod"/>
            </a:pPr>
            <a:r>
              <a:rPr lang="en-US" sz="1400" dirty="0"/>
              <a:t>Use </a:t>
            </a:r>
            <a:r>
              <a:rPr lang="en-US" sz="1400" b="1" dirty="0"/>
              <a:t>Refresh Status </a:t>
            </a:r>
            <a:r>
              <a:rPr lang="en-US" sz="1400" dirty="0"/>
              <a:t>button to update the status.</a:t>
            </a:r>
          </a:p>
          <a:p>
            <a:pPr marL="342900" indent="-342900">
              <a:spcBef>
                <a:spcPts val="600"/>
              </a:spcBef>
              <a:buSzPct val="100000"/>
              <a:buFont typeface="+mj-lt"/>
              <a:buAutoNum type="arabicPeriod"/>
            </a:pPr>
            <a:r>
              <a:rPr lang="en-US" sz="1400" dirty="0"/>
              <a:t>When the status changes to </a:t>
            </a:r>
            <a:r>
              <a:rPr lang="en-US" sz="1400" b="1" dirty="0"/>
              <a:t>Processed</a:t>
            </a:r>
            <a:r>
              <a:rPr lang="en-US" sz="1400" dirty="0"/>
              <a:t>, click </a:t>
            </a:r>
            <a:r>
              <a:rPr lang="en-US" sz="1400" b="1" dirty="0"/>
              <a:t>Download</a:t>
            </a:r>
            <a:r>
              <a:rPr lang="en-US" sz="1400" dirty="0"/>
              <a:t>.</a:t>
            </a:r>
          </a:p>
        </p:txBody>
      </p:sp>
      <p:sp>
        <p:nvSpPr>
          <p:cNvPr id="3" name="Title 2">
            <a:extLst>
              <a:ext uri="{FF2B5EF4-FFF2-40B4-BE49-F238E27FC236}">
                <a16:creationId xmlns:a16="http://schemas.microsoft.com/office/drawing/2014/main" id="{D47B3798-B6C5-4CE3-8068-0A6FB05AD269}"/>
              </a:ext>
            </a:extLst>
          </p:cNvPr>
          <p:cNvSpPr>
            <a:spLocks noGrp="1"/>
          </p:cNvSpPr>
          <p:nvPr>
            <p:ph type="title"/>
          </p:nvPr>
        </p:nvSpPr>
        <p:spPr>
          <a:xfrm>
            <a:off x="505457" y="504000"/>
            <a:ext cx="11183564" cy="677108"/>
          </a:xfrm>
        </p:spPr>
        <p:txBody>
          <a:bodyPr/>
          <a:lstStyle/>
          <a:p>
            <a:r>
              <a:rPr lang="en-US" dirty="0"/>
              <a:t>Advanced Shipping Notification</a:t>
            </a:r>
            <a:br>
              <a:rPr lang="en-US" dirty="0"/>
            </a:br>
            <a:r>
              <a:rPr lang="en-US" sz="2000" dirty="0">
                <a:solidFill>
                  <a:schemeClr val="accent1"/>
                </a:solidFill>
              </a:rPr>
              <a:t>Download ASN Report</a:t>
            </a:r>
            <a:endParaRPr lang="en-US" sz="2000" dirty="0"/>
          </a:p>
        </p:txBody>
      </p:sp>
      <p:sp>
        <p:nvSpPr>
          <p:cNvPr id="7" name="Oval 6">
            <a:extLst>
              <a:ext uri="{FF2B5EF4-FFF2-40B4-BE49-F238E27FC236}">
                <a16:creationId xmlns:a16="http://schemas.microsoft.com/office/drawing/2014/main" id="{4A98659C-647C-4806-B1C9-8B797F0A5C19}"/>
              </a:ext>
            </a:extLst>
          </p:cNvPr>
          <p:cNvSpPr/>
          <p:nvPr/>
        </p:nvSpPr>
        <p:spPr bwMode="gray">
          <a:xfrm>
            <a:off x="5032986" y="3807051"/>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3</a:t>
            </a:r>
          </a:p>
        </p:txBody>
      </p:sp>
      <p:sp>
        <p:nvSpPr>
          <p:cNvPr id="8" name="Oval 7">
            <a:extLst>
              <a:ext uri="{FF2B5EF4-FFF2-40B4-BE49-F238E27FC236}">
                <a16:creationId xmlns:a16="http://schemas.microsoft.com/office/drawing/2014/main" id="{49474629-C8FB-40B7-B194-581471587612}"/>
              </a:ext>
            </a:extLst>
          </p:cNvPr>
          <p:cNvSpPr/>
          <p:nvPr/>
        </p:nvSpPr>
        <p:spPr bwMode="gray">
          <a:xfrm>
            <a:off x="5521094" y="6308630"/>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6</a:t>
            </a:r>
          </a:p>
        </p:txBody>
      </p:sp>
      <p:sp>
        <p:nvSpPr>
          <p:cNvPr id="9" name="Oval 8">
            <a:extLst>
              <a:ext uri="{FF2B5EF4-FFF2-40B4-BE49-F238E27FC236}">
                <a16:creationId xmlns:a16="http://schemas.microsoft.com/office/drawing/2014/main" id="{9337893B-7382-4937-9958-8FC1B150E627}"/>
              </a:ext>
            </a:extLst>
          </p:cNvPr>
          <p:cNvSpPr/>
          <p:nvPr/>
        </p:nvSpPr>
        <p:spPr bwMode="gray">
          <a:xfrm>
            <a:off x="9131307" y="2724883"/>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2</a:t>
            </a:r>
          </a:p>
        </p:txBody>
      </p:sp>
      <p:sp>
        <p:nvSpPr>
          <p:cNvPr id="10" name="Oval 9">
            <a:extLst>
              <a:ext uri="{FF2B5EF4-FFF2-40B4-BE49-F238E27FC236}">
                <a16:creationId xmlns:a16="http://schemas.microsoft.com/office/drawing/2014/main" id="{E9423557-62BF-4065-9D5C-D8BE247259E3}"/>
              </a:ext>
            </a:extLst>
          </p:cNvPr>
          <p:cNvSpPr/>
          <p:nvPr/>
        </p:nvSpPr>
        <p:spPr bwMode="gray">
          <a:xfrm>
            <a:off x="4904651" y="6289998"/>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4</a:t>
            </a:r>
          </a:p>
        </p:txBody>
      </p:sp>
      <p:sp>
        <p:nvSpPr>
          <p:cNvPr id="11" name="Oval 10">
            <a:extLst>
              <a:ext uri="{FF2B5EF4-FFF2-40B4-BE49-F238E27FC236}">
                <a16:creationId xmlns:a16="http://schemas.microsoft.com/office/drawing/2014/main" id="{7AAE1116-73F9-47F8-8D43-11F2E9E06DE2}"/>
              </a:ext>
            </a:extLst>
          </p:cNvPr>
          <p:cNvSpPr/>
          <p:nvPr/>
        </p:nvSpPr>
        <p:spPr bwMode="gray">
          <a:xfrm>
            <a:off x="11356460" y="1181478"/>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1</a:t>
            </a:r>
          </a:p>
        </p:txBody>
      </p:sp>
      <p:sp>
        <p:nvSpPr>
          <p:cNvPr id="12" name="Rectangle 11">
            <a:extLst>
              <a:ext uri="{FF2B5EF4-FFF2-40B4-BE49-F238E27FC236}">
                <a16:creationId xmlns:a16="http://schemas.microsoft.com/office/drawing/2014/main" id="{DBDE5666-E29D-4037-9F89-14B1A8440F44}"/>
              </a:ext>
            </a:extLst>
          </p:cNvPr>
          <p:cNvSpPr/>
          <p:nvPr/>
        </p:nvSpPr>
        <p:spPr bwMode="gray">
          <a:xfrm>
            <a:off x="8280255" y="5267326"/>
            <a:ext cx="2118804" cy="219075"/>
          </a:xfrm>
          <a:prstGeom prst="rect">
            <a:avLst/>
          </a:prstGeom>
          <a:noFill/>
          <a:ln w="25400" algn="ctr">
            <a:solidFill>
              <a:schemeClr val="accent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en-US" sz="1800" kern="0" dirty="0" err="1">
              <a:ea typeface="Arial Unicode MS" pitchFamily="34" charset="-128"/>
              <a:cs typeface="Arial Unicode MS" pitchFamily="34" charset="-128"/>
            </a:endParaRPr>
          </a:p>
        </p:txBody>
      </p:sp>
      <p:sp>
        <p:nvSpPr>
          <p:cNvPr id="15" name="Rectangle 14">
            <a:extLst>
              <a:ext uri="{FF2B5EF4-FFF2-40B4-BE49-F238E27FC236}">
                <a16:creationId xmlns:a16="http://schemas.microsoft.com/office/drawing/2014/main" id="{070BE346-8F82-4A89-A814-51A66AFCC095}"/>
              </a:ext>
            </a:extLst>
          </p:cNvPr>
          <p:cNvSpPr/>
          <p:nvPr/>
        </p:nvSpPr>
        <p:spPr bwMode="gray">
          <a:xfrm>
            <a:off x="8034794" y="5959681"/>
            <a:ext cx="723284" cy="444029"/>
          </a:xfrm>
          <a:prstGeom prst="rect">
            <a:avLst/>
          </a:prstGeom>
          <a:noFill/>
          <a:ln w="25400" algn="ctr">
            <a:solidFill>
              <a:schemeClr val="accent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en-US" sz="1800" kern="0" dirty="0" err="1">
              <a:ea typeface="Arial Unicode MS" pitchFamily="34" charset="-128"/>
              <a:cs typeface="Arial Unicode MS" pitchFamily="34" charset="-128"/>
            </a:endParaRPr>
          </a:p>
        </p:txBody>
      </p:sp>
      <p:sp>
        <p:nvSpPr>
          <p:cNvPr id="16" name="Oval 15">
            <a:extLst>
              <a:ext uri="{FF2B5EF4-FFF2-40B4-BE49-F238E27FC236}">
                <a16:creationId xmlns:a16="http://schemas.microsoft.com/office/drawing/2014/main" id="{6BD299AF-2BEE-459E-AEF2-92A35A4FB6EA}"/>
              </a:ext>
            </a:extLst>
          </p:cNvPr>
          <p:cNvSpPr/>
          <p:nvPr/>
        </p:nvSpPr>
        <p:spPr bwMode="gray">
          <a:xfrm>
            <a:off x="8758078" y="5909245"/>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5</a:t>
            </a:r>
          </a:p>
        </p:txBody>
      </p:sp>
    </p:spTree>
    <p:extLst>
      <p:ext uri="{BB962C8B-B14F-4D97-AF65-F5344CB8AC3E}">
        <p14:creationId xmlns:p14="http://schemas.microsoft.com/office/powerpoint/2010/main" val="207157286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5CF686F-139C-45F8-85DA-5773002FF3FE}"/>
              </a:ext>
            </a:extLst>
          </p:cNvPr>
          <p:cNvGraphicFramePr>
            <a:graphicFrameLocks noGrp="1"/>
          </p:cNvGraphicFramePr>
          <p:nvPr/>
        </p:nvGraphicFramePr>
        <p:xfrm>
          <a:off x="505453" y="1420925"/>
          <a:ext cx="10531079" cy="1371744"/>
        </p:xfrm>
        <a:graphic>
          <a:graphicData uri="http://schemas.openxmlformats.org/drawingml/2006/table">
            <a:tbl>
              <a:tblPr firstRow="1" bandRow="1">
                <a:tableStyleId>{6E25E649-3F16-4E02-A733-19D2CDBF48F0}</a:tableStyleId>
              </a:tblPr>
              <a:tblGrid>
                <a:gridCol w="1069970">
                  <a:extLst>
                    <a:ext uri="{9D8B030D-6E8A-4147-A177-3AD203B41FA5}">
                      <a16:colId xmlns:a16="http://schemas.microsoft.com/office/drawing/2014/main" val="4121459072"/>
                    </a:ext>
                  </a:extLst>
                </a:gridCol>
                <a:gridCol w="1658394">
                  <a:extLst>
                    <a:ext uri="{9D8B030D-6E8A-4147-A177-3AD203B41FA5}">
                      <a16:colId xmlns:a16="http://schemas.microsoft.com/office/drawing/2014/main" val="462276800"/>
                    </a:ext>
                  </a:extLst>
                </a:gridCol>
                <a:gridCol w="5426579">
                  <a:extLst>
                    <a:ext uri="{9D8B030D-6E8A-4147-A177-3AD203B41FA5}">
                      <a16:colId xmlns:a16="http://schemas.microsoft.com/office/drawing/2014/main" val="3668374838"/>
                    </a:ext>
                  </a:extLst>
                </a:gridCol>
                <a:gridCol w="2376136">
                  <a:extLst>
                    <a:ext uri="{9D8B030D-6E8A-4147-A177-3AD203B41FA5}">
                      <a16:colId xmlns:a16="http://schemas.microsoft.com/office/drawing/2014/main" val="2139757062"/>
                    </a:ext>
                  </a:extLst>
                </a:gridCol>
              </a:tblGrid>
              <a:tr h="274464">
                <a:tc>
                  <a:txBody>
                    <a:bodyPr/>
                    <a:lstStyle/>
                    <a:p>
                      <a:r>
                        <a:rPr lang="en-US" sz="1200"/>
                        <a:t>Level</a:t>
                      </a:r>
                    </a:p>
                  </a:txBody>
                  <a:tcPr/>
                </a:tc>
                <a:tc>
                  <a:txBody>
                    <a:bodyPr/>
                    <a:lstStyle/>
                    <a:p>
                      <a:r>
                        <a:rPr lang="en-US" sz="1200"/>
                        <a:t>Field</a:t>
                      </a:r>
                    </a:p>
                  </a:txBody>
                  <a:tcPr/>
                </a:tc>
                <a:tc>
                  <a:txBody>
                    <a:bodyPr/>
                    <a:lstStyle/>
                    <a:p>
                      <a:r>
                        <a:rPr lang="en-US" sz="1200"/>
                        <a:t>Description</a:t>
                      </a:r>
                    </a:p>
                  </a:txBody>
                  <a:tcPr/>
                </a:tc>
                <a:tc>
                  <a:txBody>
                    <a:bodyPr/>
                    <a:lstStyle/>
                    <a:p>
                      <a:r>
                        <a:rPr lang="en-US" sz="1200"/>
                        <a:t>Data Source</a:t>
                      </a:r>
                    </a:p>
                  </a:txBody>
                  <a:tcPr/>
                </a:tc>
                <a:extLst>
                  <a:ext uri="{0D108BD9-81ED-4DB2-BD59-A6C34878D82A}">
                    <a16:rowId xmlns:a16="http://schemas.microsoft.com/office/drawing/2014/main" val="4086142013"/>
                  </a:ext>
                </a:extLst>
              </a:tr>
              <a:tr h="266391">
                <a:tc>
                  <a:txBody>
                    <a:bodyPr/>
                    <a:lstStyle/>
                    <a:p>
                      <a:r>
                        <a:rPr lang="en-US" sz="1200"/>
                        <a:t>Header</a:t>
                      </a:r>
                    </a:p>
                  </a:txBody>
                  <a:tcPr/>
                </a:tc>
                <a:tc>
                  <a:txBody>
                    <a:bodyPr/>
                    <a:lstStyle/>
                    <a:p>
                      <a:r>
                        <a:rPr lang="en-US" sz="1200"/>
                        <a:t>From</a:t>
                      </a:r>
                    </a:p>
                  </a:txBody>
                  <a:tcPr/>
                </a:tc>
                <a:tc>
                  <a:txBody>
                    <a:bodyPr/>
                    <a:lstStyle/>
                    <a:p>
                      <a:pPr marL="0" marR="0" lvl="0" indent="0" algn="l" defTabSz="1088231" rtl="0" eaLnBrk="1" fontAlgn="auto" latinLnBrk="0" hangingPunct="1">
                        <a:lnSpc>
                          <a:spcPct val="100000"/>
                        </a:lnSpc>
                        <a:spcBef>
                          <a:spcPts val="0"/>
                        </a:spcBef>
                        <a:spcAft>
                          <a:spcPts val="0"/>
                        </a:spcAft>
                        <a:buClrTx/>
                        <a:buSzTx/>
                        <a:buFontTx/>
                        <a:buNone/>
                        <a:tabLst/>
                        <a:defRPr/>
                      </a:pPr>
                      <a:r>
                        <a:rPr lang="en-US" sz="1200"/>
                        <a:t>Buyer account</a:t>
                      </a:r>
                    </a:p>
                  </a:txBody>
                  <a:tcPr/>
                </a:tc>
                <a:tc>
                  <a:txBody>
                    <a:bodyPr/>
                    <a:lstStyle/>
                    <a:p>
                      <a:r>
                        <a:rPr lang="en-US" sz="1200" dirty="0"/>
                        <a:t>Network</a:t>
                      </a:r>
                    </a:p>
                  </a:txBody>
                  <a:tcPr/>
                </a:tc>
                <a:extLst>
                  <a:ext uri="{0D108BD9-81ED-4DB2-BD59-A6C34878D82A}">
                    <a16:rowId xmlns:a16="http://schemas.microsoft.com/office/drawing/2014/main" val="3248743233"/>
                  </a:ext>
                </a:extLst>
              </a:tr>
              <a:tr h="266391">
                <a:tc>
                  <a:txBody>
                    <a:bodyPr/>
                    <a:lstStyle/>
                    <a:p>
                      <a:pPr marL="0" marR="0" lvl="0" indent="0" algn="l" defTabSz="1088231" rtl="0" eaLnBrk="1" fontAlgn="auto" latinLnBrk="0" hangingPunct="1">
                        <a:lnSpc>
                          <a:spcPct val="100000"/>
                        </a:lnSpc>
                        <a:spcBef>
                          <a:spcPts val="0"/>
                        </a:spcBef>
                        <a:spcAft>
                          <a:spcPts val="0"/>
                        </a:spcAft>
                        <a:buClrTx/>
                        <a:buSzTx/>
                        <a:buFontTx/>
                        <a:buNone/>
                        <a:tabLst/>
                        <a:defRPr/>
                      </a:pPr>
                      <a:r>
                        <a:rPr lang="en-US" sz="1200"/>
                        <a:t>Header</a:t>
                      </a:r>
                    </a:p>
                  </a:txBody>
                  <a:tcPr/>
                </a:tc>
                <a:tc>
                  <a:txBody>
                    <a:bodyPr/>
                    <a:lstStyle/>
                    <a:p>
                      <a:r>
                        <a:rPr lang="en-US" sz="1200"/>
                        <a:t>To</a:t>
                      </a:r>
                    </a:p>
                  </a:txBody>
                  <a:tcPr/>
                </a:tc>
                <a:tc>
                  <a:txBody>
                    <a:bodyPr/>
                    <a:lstStyle/>
                    <a:p>
                      <a:r>
                        <a:rPr lang="en-US" sz="1200"/>
                        <a:t>Supplier account</a:t>
                      </a:r>
                    </a:p>
                  </a:txBody>
                  <a:tcPr/>
                </a:tc>
                <a:tc>
                  <a:txBody>
                    <a:bodyPr/>
                    <a:lstStyle/>
                    <a:p>
                      <a:pPr marL="0" marR="0" lvl="0" indent="0" algn="l" defTabSz="1088231" rtl="0" eaLnBrk="1" fontAlgn="auto" latinLnBrk="0" hangingPunct="1">
                        <a:lnSpc>
                          <a:spcPct val="100000"/>
                        </a:lnSpc>
                        <a:spcBef>
                          <a:spcPts val="0"/>
                        </a:spcBef>
                        <a:spcAft>
                          <a:spcPts val="0"/>
                        </a:spcAft>
                        <a:buClrTx/>
                        <a:buSzTx/>
                        <a:buFontTx/>
                        <a:buNone/>
                        <a:tabLst/>
                        <a:defRPr/>
                      </a:pPr>
                      <a:r>
                        <a:rPr lang="en-US" sz="1200"/>
                        <a:t>Network</a:t>
                      </a:r>
                    </a:p>
                  </a:txBody>
                  <a:tcPr/>
                </a:tc>
                <a:extLst>
                  <a:ext uri="{0D108BD9-81ED-4DB2-BD59-A6C34878D82A}">
                    <a16:rowId xmlns:a16="http://schemas.microsoft.com/office/drawing/2014/main" val="3110212555"/>
                  </a:ext>
                </a:extLst>
              </a:tr>
              <a:tr h="266391">
                <a:tc>
                  <a:txBody>
                    <a:bodyPr/>
                    <a:lstStyle/>
                    <a:p>
                      <a:pPr marL="0" marR="0" lvl="0" indent="0" algn="l" defTabSz="1088231" rtl="0" eaLnBrk="1" fontAlgn="auto" latinLnBrk="0" hangingPunct="1">
                        <a:lnSpc>
                          <a:spcPct val="100000"/>
                        </a:lnSpc>
                        <a:spcBef>
                          <a:spcPts val="0"/>
                        </a:spcBef>
                        <a:spcAft>
                          <a:spcPts val="0"/>
                        </a:spcAft>
                        <a:buClrTx/>
                        <a:buSzTx/>
                        <a:buFontTx/>
                        <a:buNone/>
                        <a:tabLst/>
                        <a:defRPr/>
                      </a:pPr>
                      <a:r>
                        <a:rPr lang="en-US" sz="1200"/>
                        <a:t>Header</a:t>
                      </a:r>
                    </a:p>
                  </a:txBody>
                  <a:tcPr/>
                </a:tc>
                <a:tc>
                  <a:txBody>
                    <a:bodyPr/>
                    <a:lstStyle/>
                    <a:p>
                      <a:pPr marL="0" marR="0" lvl="0" indent="0" algn="l" defTabSz="1088231" rtl="0" eaLnBrk="1" fontAlgn="auto" latinLnBrk="0" hangingPunct="1">
                        <a:lnSpc>
                          <a:spcPct val="100000"/>
                        </a:lnSpc>
                        <a:spcBef>
                          <a:spcPts val="0"/>
                        </a:spcBef>
                        <a:spcAft>
                          <a:spcPts val="0"/>
                        </a:spcAft>
                        <a:buClrTx/>
                        <a:buSzTx/>
                        <a:buFontTx/>
                        <a:buNone/>
                        <a:tabLst/>
                        <a:defRPr/>
                      </a:pPr>
                      <a:r>
                        <a:rPr lang="en-US" sz="1200"/>
                        <a:t>Purchase order</a:t>
                      </a:r>
                    </a:p>
                  </a:txBody>
                  <a:tcPr/>
                </a:tc>
                <a:tc>
                  <a:txBody>
                    <a:bodyPr/>
                    <a:lstStyle/>
                    <a:p>
                      <a:r>
                        <a:rPr lang="en-US" sz="1200"/>
                        <a:t>Order number from Customer ERP</a:t>
                      </a:r>
                    </a:p>
                  </a:txBody>
                  <a:tcPr/>
                </a:tc>
                <a:tc>
                  <a:txBody>
                    <a:bodyPr/>
                    <a:lstStyle/>
                    <a:p>
                      <a:pPr marL="0" marR="0" lvl="0" indent="0" algn="l" defTabSz="1088231" rtl="0" eaLnBrk="1" fontAlgn="auto" latinLnBrk="0" hangingPunct="1">
                        <a:lnSpc>
                          <a:spcPct val="100000"/>
                        </a:lnSpc>
                        <a:spcBef>
                          <a:spcPts val="0"/>
                        </a:spcBef>
                        <a:spcAft>
                          <a:spcPts val="0"/>
                        </a:spcAft>
                        <a:buClrTx/>
                        <a:buSzTx/>
                        <a:buFontTx/>
                        <a:buNone/>
                        <a:tabLst/>
                        <a:defRPr/>
                      </a:pPr>
                      <a:r>
                        <a:rPr lang="en-US" sz="1200"/>
                        <a:t>Customer ERP</a:t>
                      </a:r>
                    </a:p>
                  </a:txBody>
                  <a:tcPr/>
                </a:tc>
                <a:extLst>
                  <a:ext uri="{0D108BD9-81ED-4DB2-BD59-A6C34878D82A}">
                    <a16:rowId xmlns:a16="http://schemas.microsoft.com/office/drawing/2014/main" val="1782079135"/>
                  </a:ext>
                </a:extLst>
              </a:tr>
              <a:tr h="266391">
                <a:tc>
                  <a:txBody>
                    <a:bodyPr/>
                    <a:lstStyle/>
                    <a:p>
                      <a:pPr marL="0" marR="0" lvl="0" indent="0" algn="l" defTabSz="1088231" rtl="0" eaLnBrk="1" fontAlgn="auto" latinLnBrk="0" hangingPunct="1">
                        <a:lnSpc>
                          <a:spcPct val="100000"/>
                        </a:lnSpc>
                        <a:spcBef>
                          <a:spcPts val="0"/>
                        </a:spcBef>
                        <a:spcAft>
                          <a:spcPts val="0"/>
                        </a:spcAft>
                        <a:buClrTx/>
                        <a:buSzTx/>
                        <a:buFontTx/>
                        <a:buNone/>
                        <a:tabLst/>
                        <a:defRPr/>
                      </a:pPr>
                      <a:r>
                        <a:rPr lang="en-US" sz="1200"/>
                        <a:t>Header</a:t>
                      </a:r>
                    </a:p>
                  </a:txBody>
                  <a:tcPr/>
                </a:tc>
                <a:tc>
                  <a:txBody>
                    <a:bodyPr/>
                    <a:lstStyle/>
                    <a:p>
                      <a:r>
                        <a:rPr lang="en-US" sz="1200"/>
                        <a:t>Payment Terms</a:t>
                      </a:r>
                    </a:p>
                  </a:txBody>
                  <a:tcPr/>
                </a:tc>
                <a:tc>
                  <a:txBody>
                    <a:bodyPr/>
                    <a:lstStyle/>
                    <a:p>
                      <a:r>
                        <a:rPr lang="en-US" sz="1200"/>
                        <a:t>Payment terms from Customer ERP</a:t>
                      </a:r>
                    </a:p>
                  </a:txBody>
                  <a:tcPr/>
                </a:tc>
                <a:tc>
                  <a:txBody>
                    <a:bodyPr/>
                    <a:lstStyle/>
                    <a:p>
                      <a:pPr marL="0" marR="0" lvl="0" indent="0" algn="l" defTabSz="1088231" rtl="0" eaLnBrk="1" fontAlgn="auto" latinLnBrk="0" hangingPunct="1">
                        <a:lnSpc>
                          <a:spcPct val="100000"/>
                        </a:lnSpc>
                        <a:spcBef>
                          <a:spcPts val="0"/>
                        </a:spcBef>
                        <a:spcAft>
                          <a:spcPts val="0"/>
                        </a:spcAft>
                        <a:buClrTx/>
                        <a:buSzTx/>
                        <a:buFontTx/>
                        <a:buNone/>
                        <a:tabLst/>
                        <a:defRPr/>
                      </a:pPr>
                      <a:r>
                        <a:rPr lang="en-US" sz="1200" dirty="0"/>
                        <a:t>Customer ERP</a:t>
                      </a:r>
                    </a:p>
                  </a:txBody>
                  <a:tcPr/>
                </a:tc>
                <a:extLst>
                  <a:ext uri="{0D108BD9-81ED-4DB2-BD59-A6C34878D82A}">
                    <a16:rowId xmlns:a16="http://schemas.microsoft.com/office/drawing/2014/main" val="828662091"/>
                  </a:ext>
                </a:extLst>
              </a:tr>
            </a:tbl>
          </a:graphicData>
        </a:graphic>
      </p:graphicFrame>
      <p:sp>
        <p:nvSpPr>
          <p:cNvPr id="7" name="Title 4">
            <a:extLst>
              <a:ext uri="{FF2B5EF4-FFF2-40B4-BE49-F238E27FC236}">
                <a16:creationId xmlns:a16="http://schemas.microsoft.com/office/drawing/2014/main" id="{207568ED-1375-4DF8-8E4B-F8A425F3B47B}"/>
              </a:ext>
            </a:extLst>
          </p:cNvPr>
          <p:cNvSpPr txBox="1">
            <a:spLocks/>
          </p:cNvSpPr>
          <p:nvPr/>
        </p:nvSpPr>
        <p:spPr bwMode="black">
          <a:xfrm>
            <a:off x="505805" y="518567"/>
            <a:ext cx="11183564" cy="676980"/>
          </a:xfrm>
          <a:prstGeom prst="rect">
            <a:avLst/>
          </a:prstGeom>
        </p:spPr>
        <p:txBody>
          <a:bodyPr vert="horz" wrap="square" lIns="0" tIns="0" rIns="0" bIns="0" rtlCol="0" anchor="t" anchorCtr="0">
            <a:spAutoFit/>
          </a:bodyPr>
          <a:lstStyle>
            <a:lvl1pPr algn="l" defTabSz="1088231" rtl="0" eaLnBrk="1" latinLnBrk="0" hangingPunct="1">
              <a:spcBef>
                <a:spcPct val="0"/>
              </a:spcBef>
              <a:buNone/>
              <a:defRPr sz="2399" b="1" kern="1200" baseline="0">
                <a:solidFill>
                  <a:schemeClr val="tx1"/>
                </a:solidFill>
                <a:latin typeface="+mj-lt"/>
                <a:ea typeface="+mj-ea"/>
                <a:cs typeface="+mj-cs"/>
              </a:defRPr>
            </a:lvl1pPr>
          </a:lstStyle>
          <a:p>
            <a:pPr>
              <a:defRPr/>
            </a:pPr>
            <a:r>
              <a:rPr lang="en-US">
                <a:latin typeface="Arial"/>
              </a:rPr>
              <a:t>Purchase Order</a:t>
            </a:r>
            <a:br>
              <a:rPr lang="en-US">
                <a:solidFill>
                  <a:srgbClr val="FFFFFF"/>
                </a:solidFill>
                <a:latin typeface="Arial"/>
              </a:rPr>
            </a:br>
            <a:r>
              <a:rPr lang="en-US" sz="2000">
                <a:solidFill>
                  <a:schemeClr val="accent1"/>
                </a:solidFill>
                <a:latin typeface="Arial"/>
              </a:rPr>
              <a:t>PO </a:t>
            </a:r>
            <a:r>
              <a:rPr lang="en-US" sz="2000">
                <a:solidFill>
                  <a:srgbClr val="F0AB00"/>
                </a:solidFill>
                <a:latin typeface="Arial"/>
              </a:rPr>
              <a:t>Content</a:t>
            </a:r>
          </a:p>
        </p:txBody>
      </p:sp>
      <p:sp>
        <p:nvSpPr>
          <p:cNvPr id="8" name="TextBox 7">
            <a:extLst>
              <a:ext uri="{FF2B5EF4-FFF2-40B4-BE49-F238E27FC236}">
                <a16:creationId xmlns:a16="http://schemas.microsoft.com/office/drawing/2014/main" id="{3B3486CF-A0D8-4199-88AD-7724B1D5C181}"/>
              </a:ext>
            </a:extLst>
          </p:cNvPr>
          <p:cNvSpPr txBox="1"/>
          <p:nvPr/>
        </p:nvSpPr>
        <p:spPr>
          <a:xfrm>
            <a:off x="505452" y="2986332"/>
            <a:ext cx="5395708" cy="200055"/>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300" b="1" kern="0" dirty="0">
                <a:solidFill>
                  <a:schemeClr val="accent1"/>
                </a:solidFill>
                <a:ea typeface="Arial Unicode MS" pitchFamily="34" charset="-128"/>
                <a:cs typeface="Arial Unicode MS" pitchFamily="34" charset="-128"/>
              </a:rPr>
              <a:t>Note: </a:t>
            </a:r>
            <a:r>
              <a:rPr lang="en-US" sz="1300" kern="0" dirty="0">
                <a:ea typeface="Arial Unicode MS" pitchFamily="34" charset="-128"/>
                <a:cs typeface="Arial Unicode MS" pitchFamily="34" charset="-128"/>
              </a:rPr>
              <a:t>The remaining PO content is available in the embedded Excel file. </a:t>
            </a:r>
          </a:p>
        </p:txBody>
      </p:sp>
      <p:graphicFrame>
        <p:nvGraphicFramePr>
          <p:cNvPr id="9" name="Object 8">
            <a:extLst>
              <a:ext uri="{FF2B5EF4-FFF2-40B4-BE49-F238E27FC236}">
                <a16:creationId xmlns:a16="http://schemas.microsoft.com/office/drawing/2014/main" id="{E85D26EA-8265-4889-A3A8-8BAA247FB725}"/>
              </a:ext>
            </a:extLst>
          </p:cNvPr>
          <p:cNvGraphicFramePr>
            <a:graphicFrameLocks noChangeAspect="1"/>
          </p:cNvGraphicFramePr>
          <p:nvPr>
            <p:extLst>
              <p:ext uri="{D42A27DB-BD31-4B8C-83A1-F6EECF244321}">
                <p14:modId xmlns:p14="http://schemas.microsoft.com/office/powerpoint/2010/main" val="1417502438"/>
              </p:ext>
            </p:extLst>
          </p:nvPr>
        </p:nvGraphicFramePr>
        <p:xfrm>
          <a:off x="5653088" y="3557588"/>
          <a:ext cx="495300" cy="1016000"/>
        </p:xfrm>
        <a:graphic>
          <a:graphicData uri="http://schemas.openxmlformats.org/presentationml/2006/ole">
            <mc:AlternateContent xmlns:mc="http://schemas.openxmlformats.org/markup-compatibility/2006">
              <mc:Choice xmlns:v="urn:schemas-microsoft-com:vml" Requires="v">
                <p:oleObj name="Worksheet" showAsIcon="1" r:id="rId3" imgW="347400" imgH="713520" progId="Excel.Sheet.12">
                  <p:embed/>
                </p:oleObj>
              </mc:Choice>
              <mc:Fallback>
                <p:oleObj name="Worksheet" showAsIcon="1" r:id="rId3" imgW="347400" imgH="713520" progId="Excel.Sheet.12">
                  <p:embed/>
                  <p:pic>
                    <p:nvPicPr>
                      <p:cNvPr id="9" name="Object 8">
                        <a:extLst>
                          <a:ext uri="{FF2B5EF4-FFF2-40B4-BE49-F238E27FC236}">
                            <a16:creationId xmlns:a16="http://schemas.microsoft.com/office/drawing/2014/main" id="{E85D26EA-8265-4889-A3A8-8BAA247FB725}"/>
                          </a:ext>
                        </a:extLst>
                      </p:cNvPr>
                      <p:cNvPicPr/>
                      <p:nvPr/>
                    </p:nvPicPr>
                    <p:blipFill>
                      <a:blip r:embed="rId4"/>
                      <a:stretch>
                        <a:fillRect/>
                      </a:stretch>
                    </p:blipFill>
                    <p:spPr>
                      <a:xfrm>
                        <a:off x="5653088" y="3557588"/>
                        <a:ext cx="495300" cy="1016000"/>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51B81B3B-3D94-44B4-AD7F-31AD41E290A9}"/>
              </a:ext>
            </a:extLst>
          </p:cNvPr>
          <p:cNvSpPr txBox="1"/>
          <p:nvPr/>
        </p:nvSpPr>
        <p:spPr>
          <a:xfrm>
            <a:off x="2804477" y="6559396"/>
            <a:ext cx="1383348" cy="92333"/>
          </a:xfrm>
          <a:prstGeom prst="rect">
            <a:avLst/>
          </a:prstGeom>
          <a:solidFill>
            <a:schemeClr val="bg1"/>
          </a:solidFill>
        </p:spPr>
        <p:txBody>
          <a:bodyPr wrap="square" lIns="0" tIns="0" rIns="0" bIns="0" rtlCol="0">
            <a:spAutoFit/>
          </a:bodyPr>
          <a:lstStyle/>
          <a:p>
            <a:pPr fontAlgn="base">
              <a:spcBef>
                <a:spcPct val="50000"/>
              </a:spcBef>
              <a:spcAft>
                <a:spcPct val="0"/>
              </a:spcAft>
              <a:buClr>
                <a:srgbClr val="F0AB00"/>
              </a:buClr>
              <a:buSzPct val="80000"/>
            </a:pPr>
            <a:r>
              <a:rPr lang="pl-PL" sz="600" kern="0">
                <a:ea typeface="Arial Unicode MS" pitchFamily="34" charset="-128"/>
                <a:cs typeface="Arial Unicode MS" pitchFamily="34" charset="-128"/>
              </a:rPr>
              <a:t>Internal</a:t>
            </a:r>
            <a:endParaRPr lang="en-US" sz="600" kern="0" err="1">
              <a:ea typeface="Arial Unicode MS" pitchFamily="34" charset="-128"/>
              <a:cs typeface="Arial Unicode MS" pitchFamily="34" charset="-128"/>
            </a:endParaRPr>
          </a:p>
        </p:txBody>
      </p:sp>
    </p:spTree>
    <p:extLst>
      <p:ext uri="{BB962C8B-B14F-4D97-AF65-F5344CB8AC3E}">
        <p14:creationId xmlns:p14="http://schemas.microsoft.com/office/powerpoint/2010/main" val="244255677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F7E331D-88AE-49D9-9817-6D8BCFABF773}"/>
              </a:ext>
            </a:extLst>
          </p:cNvPr>
          <p:cNvGraphicFramePr>
            <a:graphicFrameLocks noGrp="1"/>
          </p:cNvGraphicFramePr>
          <p:nvPr/>
        </p:nvGraphicFramePr>
        <p:xfrm>
          <a:off x="505455" y="1620000"/>
          <a:ext cx="11183565" cy="1571252"/>
        </p:xfrm>
        <a:graphic>
          <a:graphicData uri="http://schemas.openxmlformats.org/drawingml/2006/table">
            <a:tbl>
              <a:tblPr firstRow="1" bandRow="1">
                <a:tableStyleId>{6E25E649-3F16-4E02-A733-19D2CDBF48F0}</a:tableStyleId>
              </a:tblPr>
              <a:tblGrid>
                <a:gridCol w="2138849">
                  <a:extLst>
                    <a:ext uri="{9D8B030D-6E8A-4147-A177-3AD203B41FA5}">
                      <a16:colId xmlns:a16="http://schemas.microsoft.com/office/drawing/2014/main" val="4121459072"/>
                    </a:ext>
                  </a:extLst>
                </a:gridCol>
                <a:gridCol w="2230735">
                  <a:extLst>
                    <a:ext uri="{9D8B030D-6E8A-4147-A177-3AD203B41FA5}">
                      <a16:colId xmlns:a16="http://schemas.microsoft.com/office/drawing/2014/main" val="462276800"/>
                    </a:ext>
                  </a:extLst>
                </a:gridCol>
                <a:gridCol w="3647551">
                  <a:extLst>
                    <a:ext uri="{9D8B030D-6E8A-4147-A177-3AD203B41FA5}">
                      <a16:colId xmlns:a16="http://schemas.microsoft.com/office/drawing/2014/main" val="3668374838"/>
                    </a:ext>
                  </a:extLst>
                </a:gridCol>
                <a:gridCol w="1416818">
                  <a:extLst>
                    <a:ext uri="{9D8B030D-6E8A-4147-A177-3AD203B41FA5}">
                      <a16:colId xmlns:a16="http://schemas.microsoft.com/office/drawing/2014/main" val="2080006645"/>
                    </a:ext>
                  </a:extLst>
                </a:gridCol>
                <a:gridCol w="1749612">
                  <a:extLst>
                    <a:ext uri="{9D8B030D-6E8A-4147-A177-3AD203B41FA5}">
                      <a16:colId xmlns:a16="http://schemas.microsoft.com/office/drawing/2014/main" val="2139757062"/>
                    </a:ext>
                  </a:extLst>
                </a:gridCol>
              </a:tblGrid>
              <a:tr h="278513">
                <a:tc>
                  <a:txBody>
                    <a:bodyPr/>
                    <a:lstStyle/>
                    <a:p>
                      <a:r>
                        <a:rPr lang="en-US" sz="1200"/>
                        <a:t>Level</a:t>
                      </a:r>
                    </a:p>
                  </a:txBody>
                  <a:tcPr/>
                </a:tc>
                <a:tc>
                  <a:txBody>
                    <a:bodyPr/>
                    <a:lstStyle/>
                    <a:p>
                      <a:r>
                        <a:rPr lang="en-US" sz="1200"/>
                        <a:t>Field</a:t>
                      </a:r>
                    </a:p>
                  </a:txBody>
                  <a:tcPr/>
                </a:tc>
                <a:tc>
                  <a:txBody>
                    <a:bodyPr/>
                    <a:lstStyle/>
                    <a:p>
                      <a:r>
                        <a:rPr lang="en-US" sz="1200"/>
                        <a:t>Description</a:t>
                      </a:r>
                    </a:p>
                  </a:txBody>
                  <a:tcPr/>
                </a:tc>
                <a:tc>
                  <a:txBody>
                    <a:bodyPr/>
                    <a:lstStyle/>
                    <a:p>
                      <a:r>
                        <a:rPr lang="en-US" sz="1200"/>
                        <a:t>Mandatory</a:t>
                      </a:r>
                    </a:p>
                  </a:txBody>
                  <a:tcPr/>
                </a:tc>
                <a:tc>
                  <a:txBody>
                    <a:bodyPr/>
                    <a:lstStyle/>
                    <a:p>
                      <a:r>
                        <a:rPr lang="en-US" sz="1200"/>
                        <a:t>Data Source</a:t>
                      </a:r>
                    </a:p>
                  </a:txBody>
                  <a:tcPr/>
                </a:tc>
                <a:extLst>
                  <a:ext uri="{0D108BD9-81ED-4DB2-BD59-A6C34878D82A}">
                    <a16:rowId xmlns:a16="http://schemas.microsoft.com/office/drawing/2014/main" val="4086142013"/>
                  </a:ext>
                </a:extLst>
              </a:tr>
              <a:tr h="278513">
                <a:tc>
                  <a:txBody>
                    <a:bodyPr/>
                    <a:lstStyle/>
                    <a:p>
                      <a:pPr algn="l" fontAlgn="b"/>
                      <a:r>
                        <a:rPr lang="en-US" sz="1200" b="0" i="0" u="none" strike="noStrike">
                          <a:solidFill>
                            <a:srgbClr val="000000"/>
                          </a:solidFill>
                          <a:effectLst/>
                          <a:latin typeface="+mn-lt"/>
                        </a:rPr>
                        <a:t>  Order Confirmation Header</a:t>
                      </a:r>
                    </a:p>
                  </a:txBody>
                  <a:tcPr marL="7620" marR="7620" marT="7620" marB="0" anchor="b"/>
                </a:tc>
                <a:tc>
                  <a:txBody>
                    <a:bodyPr/>
                    <a:lstStyle/>
                    <a:p>
                      <a:r>
                        <a:rPr lang="en-US" sz="1200"/>
                        <a:t>Confirmation#</a:t>
                      </a:r>
                    </a:p>
                  </a:txBody>
                  <a:tcPr/>
                </a:tc>
                <a:tc>
                  <a:txBody>
                    <a:bodyPr/>
                    <a:lstStyle/>
                    <a:p>
                      <a:pPr marL="0" marR="0" lvl="0" indent="0" algn="l" defTabSz="1088231" rtl="0" eaLnBrk="1" fontAlgn="auto" latinLnBrk="0" hangingPunct="1">
                        <a:lnSpc>
                          <a:spcPct val="100000"/>
                        </a:lnSpc>
                        <a:spcBef>
                          <a:spcPts val="0"/>
                        </a:spcBef>
                        <a:spcAft>
                          <a:spcPts val="0"/>
                        </a:spcAft>
                        <a:buClrTx/>
                        <a:buSzTx/>
                        <a:buFontTx/>
                        <a:buNone/>
                        <a:tabLst/>
                        <a:defRPr/>
                      </a:pPr>
                      <a:r>
                        <a:rPr lang="en-US" sz="1200"/>
                        <a:t>Reference entered by Supplier </a:t>
                      </a:r>
                    </a:p>
                  </a:txBody>
                  <a:tcPr/>
                </a:tc>
                <a:tc>
                  <a:txBody>
                    <a:bodyPr/>
                    <a:lstStyle/>
                    <a:p>
                      <a:r>
                        <a:rPr lang="en-US" sz="1200"/>
                        <a:t>Yes</a:t>
                      </a:r>
                    </a:p>
                  </a:txBody>
                  <a:tcPr/>
                </a:tc>
                <a:tc>
                  <a:txBody>
                    <a:bodyPr/>
                    <a:lstStyle/>
                    <a:p>
                      <a:r>
                        <a:rPr lang="en-US" sz="1200"/>
                        <a:t>Free text</a:t>
                      </a:r>
                    </a:p>
                  </a:txBody>
                  <a:tcPr/>
                </a:tc>
                <a:extLst>
                  <a:ext uri="{0D108BD9-81ED-4DB2-BD59-A6C34878D82A}">
                    <a16:rowId xmlns:a16="http://schemas.microsoft.com/office/drawing/2014/main" val="3248743233"/>
                  </a:ext>
                </a:extLst>
              </a:tr>
              <a:tr h="278513">
                <a:tc>
                  <a:txBody>
                    <a:bodyPr/>
                    <a:lstStyle/>
                    <a:p>
                      <a:pPr marL="0" marR="0" lvl="0" indent="0" algn="l" defTabSz="1088231" rtl="0" eaLnBrk="1" fontAlgn="auto" latinLnBrk="0" hangingPunct="1">
                        <a:lnSpc>
                          <a:spcPct val="100000"/>
                        </a:lnSpc>
                        <a:spcBef>
                          <a:spcPts val="0"/>
                        </a:spcBef>
                        <a:spcAft>
                          <a:spcPts val="0"/>
                        </a:spcAft>
                        <a:buClrTx/>
                        <a:buSzTx/>
                        <a:buFontTx/>
                        <a:buNone/>
                        <a:tabLst/>
                        <a:defRPr/>
                      </a:pPr>
                      <a:r>
                        <a:rPr lang="en-US" sz="1200" b="0" i="0" u="none" strike="noStrike">
                          <a:solidFill>
                            <a:srgbClr val="000000"/>
                          </a:solidFill>
                          <a:effectLst/>
                          <a:latin typeface="+mn-lt"/>
                        </a:rPr>
                        <a:t>Order Confirmation Header</a:t>
                      </a:r>
                    </a:p>
                  </a:txBody>
                  <a:tcPr/>
                </a:tc>
                <a:tc>
                  <a:txBody>
                    <a:bodyPr/>
                    <a:lstStyle/>
                    <a:p>
                      <a:r>
                        <a:rPr lang="en-US" sz="1200"/>
                        <a:t>Associated Purchase Order#</a:t>
                      </a:r>
                    </a:p>
                  </a:txBody>
                  <a:tcPr/>
                </a:tc>
                <a:tc>
                  <a:txBody>
                    <a:bodyPr/>
                    <a:lstStyle/>
                    <a:p>
                      <a:r>
                        <a:rPr lang="en-US" sz="1200"/>
                        <a:t>Customer Purchase Order reference</a:t>
                      </a:r>
                    </a:p>
                  </a:txBody>
                  <a:tcPr/>
                </a:tc>
                <a:tc>
                  <a:txBody>
                    <a:bodyPr/>
                    <a:lstStyle/>
                    <a:p>
                      <a:r>
                        <a:rPr lang="en-US" sz="1200"/>
                        <a:t>Prepopulated</a:t>
                      </a:r>
                    </a:p>
                  </a:txBody>
                  <a:tcPr/>
                </a:tc>
                <a:tc>
                  <a:txBody>
                    <a:bodyPr/>
                    <a:lstStyle/>
                    <a:p>
                      <a:pPr marL="0" marR="0" lvl="0" indent="0" algn="l" defTabSz="1088231" rtl="0" eaLnBrk="1" fontAlgn="auto" latinLnBrk="0" hangingPunct="1">
                        <a:lnSpc>
                          <a:spcPct val="100000"/>
                        </a:lnSpc>
                        <a:spcBef>
                          <a:spcPts val="0"/>
                        </a:spcBef>
                        <a:spcAft>
                          <a:spcPts val="0"/>
                        </a:spcAft>
                        <a:buClrTx/>
                        <a:buSzTx/>
                        <a:buFontTx/>
                        <a:buNone/>
                        <a:tabLst/>
                        <a:defRPr/>
                      </a:pPr>
                      <a:r>
                        <a:rPr lang="en-US" sz="1200"/>
                        <a:t>Customer ERP</a:t>
                      </a:r>
                    </a:p>
                  </a:txBody>
                  <a:tcPr/>
                </a:tc>
                <a:extLst>
                  <a:ext uri="{0D108BD9-81ED-4DB2-BD59-A6C34878D82A}">
                    <a16:rowId xmlns:a16="http://schemas.microsoft.com/office/drawing/2014/main" val="3110212555"/>
                  </a:ext>
                </a:extLst>
              </a:tr>
              <a:tr h="278513">
                <a:tc>
                  <a:txBody>
                    <a:bodyPr/>
                    <a:lstStyle/>
                    <a:p>
                      <a:pPr marL="0" marR="0" lvl="0" indent="0" algn="l" defTabSz="1088231" rtl="0" eaLnBrk="1" fontAlgn="auto" latinLnBrk="0" hangingPunct="1">
                        <a:lnSpc>
                          <a:spcPct val="100000"/>
                        </a:lnSpc>
                        <a:spcBef>
                          <a:spcPts val="0"/>
                        </a:spcBef>
                        <a:spcAft>
                          <a:spcPts val="0"/>
                        </a:spcAft>
                        <a:buClrTx/>
                        <a:buSzTx/>
                        <a:buFontTx/>
                        <a:buNone/>
                        <a:tabLst/>
                        <a:defRPr/>
                      </a:pPr>
                      <a:r>
                        <a:rPr lang="en-US" sz="1200" b="0" i="0" u="none" strike="noStrike">
                          <a:solidFill>
                            <a:srgbClr val="000000"/>
                          </a:solidFill>
                          <a:effectLst/>
                          <a:latin typeface="+mn-lt"/>
                        </a:rPr>
                        <a:t>Order Confirmation Header</a:t>
                      </a:r>
                    </a:p>
                  </a:txBody>
                  <a:tcPr/>
                </a:tc>
                <a:tc>
                  <a:txBody>
                    <a:bodyPr/>
                    <a:lstStyle/>
                    <a:p>
                      <a:r>
                        <a:rPr lang="en-US" sz="1200"/>
                        <a:t>Customer</a:t>
                      </a:r>
                    </a:p>
                  </a:txBody>
                  <a:tcPr/>
                </a:tc>
                <a:tc>
                  <a:txBody>
                    <a:bodyPr/>
                    <a:lstStyle/>
                    <a:p>
                      <a:r>
                        <a:rPr lang="en-US" sz="1200"/>
                        <a:t>Customer name </a:t>
                      </a:r>
                    </a:p>
                  </a:txBody>
                  <a:tcPr/>
                </a:tc>
                <a:tc>
                  <a:txBody>
                    <a:bodyPr/>
                    <a:lstStyle/>
                    <a:p>
                      <a:r>
                        <a:rPr lang="en-US" sz="1200"/>
                        <a:t>Prepopulated</a:t>
                      </a:r>
                    </a:p>
                  </a:txBody>
                  <a:tcPr/>
                </a:tc>
                <a:tc>
                  <a:txBody>
                    <a:bodyPr/>
                    <a:lstStyle/>
                    <a:p>
                      <a:r>
                        <a:rPr lang="en-US" sz="1200"/>
                        <a:t>Customer ERP</a:t>
                      </a:r>
                    </a:p>
                  </a:txBody>
                  <a:tcPr/>
                </a:tc>
                <a:extLst>
                  <a:ext uri="{0D108BD9-81ED-4DB2-BD59-A6C34878D82A}">
                    <a16:rowId xmlns:a16="http://schemas.microsoft.com/office/drawing/2014/main" val="1782079135"/>
                  </a:ext>
                </a:extLst>
              </a:tr>
              <a:tr h="278513">
                <a:tc>
                  <a:txBody>
                    <a:bodyPr/>
                    <a:lstStyle/>
                    <a:p>
                      <a:pPr marL="0" marR="0" lvl="0" indent="0" algn="l" defTabSz="1088231" rtl="0" eaLnBrk="1" fontAlgn="auto" latinLnBrk="0" hangingPunct="1">
                        <a:lnSpc>
                          <a:spcPct val="100000"/>
                        </a:lnSpc>
                        <a:spcBef>
                          <a:spcPts val="0"/>
                        </a:spcBef>
                        <a:spcAft>
                          <a:spcPts val="0"/>
                        </a:spcAft>
                        <a:buClrTx/>
                        <a:buSzTx/>
                        <a:buFontTx/>
                        <a:buNone/>
                        <a:tabLst/>
                        <a:defRPr/>
                      </a:pPr>
                      <a:r>
                        <a:rPr lang="en-US" sz="1200" b="0" i="0" u="none" strike="noStrike">
                          <a:solidFill>
                            <a:srgbClr val="000000"/>
                          </a:solidFill>
                          <a:effectLst/>
                          <a:latin typeface="+mn-lt"/>
                        </a:rPr>
                        <a:t>Order Confirmation Header</a:t>
                      </a:r>
                    </a:p>
                  </a:txBody>
                  <a:tcPr/>
                </a:tc>
                <a:tc>
                  <a:txBody>
                    <a:bodyPr/>
                    <a:lstStyle/>
                    <a:p>
                      <a:r>
                        <a:rPr lang="en-US" sz="1200"/>
                        <a:t>Supplier Reference</a:t>
                      </a:r>
                    </a:p>
                  </a:txBody>
                  <a:tcPr/>
                </a:tc>
                <a:tc>
                  <a:txBody>
                    <a:bodyPr/>
                    <a:lstStyle/>
                    <a:p>
                      <a:r>
                        <a:rPr lang="en-US" sz="1200"/>
                        <a:t>Supplier Public Reference number (Sales Order Number)</a:t>
                      </a:r>
                    </a:p>
                  </a:txBody>
                  <a:tcPr/>
                </a:tc>
                <a:tc>
                  <a:txBody>
                    <a:bodyPr/>
                    <a:lstStyle/>
                    <a:p>
                      <a:r>
                        <a:rPr lang="en-US" sz="1200"/>
                        <a:t>Optional - TBD</a:t>
                      </a:r>
                    </a:p>
                  </a:txBody>
                  <a:tcPr/>
                </a:tc>
                <a:tc>
                  <a:txBody>
                    <a:bodyPr/>
                    <a:lstStyle/>
                    <a:p>
                      <a:r>
                        <a:rPr lang="en-US" sz="1200"/>
                        <a:t>Free text</a:t>
                      </a:r>
                    </a:p>
                  </a:txBody>
                  <a:tcPr/>
                </a:tc>
                <a:extLst>
                  <a:ext uri="{0D108BD9-81ED-4DB2-BD59-A6C34878D82A}">
                    <a16:rowId xmlns:a16="http://schemas.microsoft.com/office/drawing/2014/main" val="828662091"/>
                  </a:ext>
                </a:extLst>
              </a:tr>
            </a:tbl>
          </a:graphicData>
        </a:graphic>
      </p:graphicFrame>
      <p:sp>
        <p:nvSpPr>
          <p:cNvPr id="7" name="Title 2">
            <a:extLst>
              <a:ext uri="{FF2B5EF4-FFF2-40B4-BE49-F238E27FC236}">
                <a16:creationId xmlns:a16="http://schemas.microsoft.com/office/drawing/2014/main" id="{49948E43-8FE6-4B73-B974-F14B2BC6BCDD}"/>
              </a:ext>
            </a:extLst>
          </p:cNvPr>
          <p:cNvSpPr txBox="1">
            <a:spLocks/>
          </p:cNvSpPr>
          <p:nvPr/>
        </p:nvSpPr>
        <p:spPr bwMode="black">
          <a:xfrm>
            <a:off x="523360" y="505568"/>
            <a:ext cx="11183564" cy="676980"/>
          </a:xfrm>
          <a:prstGeom prst="rect">
            <a:avLst/>
          </a:prstGeom>
        </p:spPr>
        <p:txBody>
          <a:bodyPr vert="horz" wrap="square" lIns="0" tIns="0" rIns="0" bIns="0" rtlCol="0" anchor="t" anchorCtr="0">
            <a:spAutoFit/>
          </a:bodyPr>
          <a:lstStyle>
            <a:lvl1pPr algn="l" defTabSz="1088231" rtl="0" eaLnBrk="1" latinLnBrk="0" hangingPunct="1">
              <a:spcBef>
                <a:spcPct val="0"/>
              </a:spcBef>
              <a:buNone/>
              <a:defRPr sz="2399" b="1" kern="1200" baseline="0">
                <a:solidFill>
                  <a:schemeClr val="tx1"/>
                </a:solidFill>
                <a:latin typeface="+mj-lt"/>
                <a:ea typeface="+mj-ea"/>
                <a:cs typeface="+mj-cs"/>
              </a:defRPr>
            </a:lvl1pPr>
          </a:lstStyle>
          <a:p>
            <a:r>
              <a:rPr lang="en-US"/>
              <a:t>Order Confirmation </a:t>
            </a:r>
            <a:br>
              <a:rPr lang="en-US"/>
            </a:br>
            <a:r>
              <a:rPr lang="en-US" sz="2000">
                <a:solidFill>
                  <a:schemeClr val="accent1"/>
                </a:solidFill>
              </a:rPr>
              <a:t>OC Content</a:t>
            </a:r>
          </a:p>
        </p:txBody>
      </p:sp>
      <p:sp>
        <p:nvSpPr>
          <p:cNvPr id="6" name="Text Placeholder 5">
            <a:extLst>
              <a:ext uri="{FF2B5EF4-FFF2-40B4-BE49-F238E27FC236}">
                <a16:creationId xmlns:a16="http://schemas.microsoft.com/office/drawing/2014/main" id="{26FA06DD-0B98-4207-A5F0-BDCA8DBD5CF1}"/>
              </a:ext>
            </a:extLst>
          </p:cNvPr>
          <p:cNvSpPr txBox="1">
            <a:spLocks noGrp="1"/>
          </p:cNvSpPr>
          <p:nvPr>
            <p:ph type="body" sz="quarter" idx="10"/>
          </p:nvPr>
        </p:nvSpPr>
        <p:spPr>
          <a:xfrm>
            <a:off x="505454" y="3429001"/>
            <a:ext cx="9353938" cy="200055"/>
          </a:xfrm>
          <a:prstGeom prst="rect">
            <a:avLst/>
          </a:prstGeom>
          <a:noFill/>
        </p:spPr>
        <p:txBody>
          <a:bodyPr vert="horz" wrap="square" lIns="0" tIns="0" rIns="0" bIns="0" rtlCol="0">
            <a:spAutoFit/>
          </a:bodyPr>
          <a:lstStyle/>
          <a:p>
            <a:pPr fontAlgn="base">
              <a:spcBef>
                <a:spcPct val="50000"/>
              </a:spcBef>
              <a:spcAft>
                <a:spcPct val="0"/>
              </a:spcAft>
              <a:buClr>
                <a:srgbClr val="F0AB00"/>
              </a:buClr>
              <a:buSzPct val="80000"/>
            </a:pPr>
            <a:r>
              <a:rPr lang="en-US" sz="1300" b="1" kern="0">
                <a:solidFill>
                  <a:schemeClr val="accent1"/>
                </a:solidFill>
                <a:ea typeface="Arial Unicode MS" pitchFamily="34" charset="-128"/>
                <a:cs typeface="Arial Unicode MS" pitchFamily="34" charset="-128"/>
              </a:rPr>
              <a:t>Note: </a:t>
            </a:r>
            <a:r>
              <a:rPr lang="en-US" sz="1300" kern="0">
                <a:ea typeface="Arial Unicode MS" pitchFamily="34" charset="-128"/>
                <a:cs typeface="Arial Unicode MS" pitchFamily="34" charset="-128"/>
              </a:rPr>
              <a:t>The remaining PO content is available in the embedded Excel file. </a:t>
            </a:r>
          </a:p>
        </p:txBody>
      </p:sp>
      <p:graphicFrame>
        <p:nvGraphicFramePr>
          <p:cNvPr id="8" name="Object 7">
            <a:extLst>
              <a:ext uri="{FF2B5EF4-FFF2-40B4-BE49-F238E27FC236}">
                <a16:creationId xmlns:a16="http://schemas.microsoft.com/office/drawing/2014/main" id="{FBFF4717-B627-4519-9CC8-21E4480C2DB4}"/>
              </a:ext>
            </a:extLst>
          </p:cNvPr>
          <p:cNvGraphicFramePr>
            <a:graphicFrameLocks noChangeAspect="1"/>
          </p:cNvGraphicFramePr>
          <p:nvPr>
            <p:extLst>
              <p:ext uri="{D42A27DB-BD31-4B8C-83A1-F6EECF244321}">
                <p14:modId xmlns:p14="http://schemas.microsoft.com/office/powerpoint/2010/main" val="1378381729"/>
              </p:ext>
            </p:extLst>
          </p:nvPr>
        </p:nvGraphicFramePr>
        <p:xfrm>
          <a:off x="5581994" y="3866805"/>
          <a:ext cx="606425" cy="1243012"/>
        </p:xfrm>
        <a:graphic>
          <a:graphicData uri="http://schemas.openxmlformats.org/presentationml/2006/ole">
            <mc:AlternateContent xmlns:mc="http://schemas.openxmlformats.org/markup-compatibility/2006">
              <mc:Choice xmlns:v="urn:schemas-microsoft-com:vml" Requires="v">
                <p:oleObj name="Worksheet" showAsIcon="1" r:id="rId3" imgW="380753" imgH="781181" progId="Excel.Sheet.12">
                  <p:embed/>
                </p:oleObj>
              </mc:Choice>
              <mc:Fallback>
                <p:oleObj name="Worksheet" showAsIcon="1" r:id="rId3" imgW="380753" imgH="781181" progId="Excel.Sheet.12">
                  <p:embed/>
                  <p:pic>
                    <p:nvPicPr>
                      <p:cNvPr id="8" name="Object 7">
                        <a:extLst>
                          <a:ext uri="{FF2B5EF4-FFF2-40B4-BE49-F238E27FC236}">
                            <a16:creationId xmlns:a16="http://schemas.microsoft.com/office/drawing/2014/main" id="{FBFF4717-B627-4519-9CC8-21E4480C2DB4}"/>
                          </a:ext>
                        </a:extLst>
                      </p:cNvPr>
                      <p:cNvPicPr/>
                      <p:nvPr/>
                    </p:nvPicPr>
                    <p:blipFill>
                      <a:blip r:embed="rId4"/>
                      <a:stretch>
                        <a:fillRect/>
                      </a:stretch>
                    </p:blipFill>
                    <p:spPr>
                      <a:xfrm>
                        <a:off x="5581994" y="3866805"/>
                        <a:ext cx="606425" cy="1243012"/>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7942795C-DE3F-43C7-B0AD-63B98D6266F4}"/>
              </a:ext>
            </a:extLst>
          </p:cNvPr>
          <p:cNvSpPr txBox="1"/>
          <p:nvPr/>
        </p:nvSpPr>
        <p:spPr>
          <a:xfrm>
            <a:off x="2804477" y="6559396"/>
            <a:ext cx="1383348" cy="92333"/>
          </a:xfrm>
          <a:prstGeom prst="rect">
            <a:avLst/>
          </a:prstGeom>
          <a:solidFill>
            <a:schemeClr val="bg1"/>
          </a:solidFill>
        </p:spPr>
        <p:txBody>
          <a:bodyPr wrap="square" lIns="0" tIns="0" rIns="0" bIns="0" rtlCol="0">
            <a:spAutoFit/>
          </a:bodyPr>
          <a:lstStyle/>
          <a:p>
            <a:pPr fontAlgn="base">
              <a:spcBef>
                <a:spcPct val="50000"/>
              </a:spcBef>
              <a:spcAft>
                <a:spcPct val="0"/>
              </a:spcAft>
              <a:buClr>
                <a:srgbClr val="F0AB00"/>
              </a:buClr>
              <a:buSzPct val="80000"/>
            </a:pPr>
            <a:r>
              <a:rPr lang="pl-PL" sz="600" kern="0">
                <a:ea typeface="Arial Unicode MS" pitchFamily="34" charset="-128"/>
                <a:cs typeface="Arial Unicode MS" pitchFamily="34" charset="-128"/>
              </a:rPr>
              <a:t>Internal</a:t>
            </a:r>
            <a:endParaRPr lang="en-US" sz="600" kern="0" err="1">
              <a:ea typeface="Arial Unicode MS" pitchFamily="34" charset="-128"/>
              <a:cs typeface="Arial Unicode MS" pitchFamily="34" charset="-128"/>
            </a:endParaRPr>
          </a:p>
        </p:txBody>
      </p:sp>
    </p:spTree>
    <p:extLst>
      <p:ext uri="{BB962C8B-B14F-4D97-AF65-F5344CB8AC3E}">
        <p14:creationId xmlns:p14="http://schemas.microsoft.com/office/powerpoint/2010/main" val="49592300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C307D2B-6F1A-4CA4-9EA8-6EA85CB9CF21}"/>
              </a:ext>
            </a:extLst>
          </p:cNvPr>
          <p:cNvSpPr txBox="1">
            <a:spLocks noGrp="1"/>
          </p:cNvSpPr>
          <p:nvPr>
            <p:ph type="body" sz="quarter" idx="10"/>
          </p:nvPr>
        </p:nvSpPr>
        <p:spPr>
          <a:xfrm>
            <a:off x="505454" y="3359125"/>
            <a:ext cx="9353938" cy="200055"/>
          </a:xfrm>
          <a:prstGeom prst="rect">
            <a:avLst/>
          </a:prstGeom>
          <a:noFill/>
        </p:spPr>
        <p:txBody>
          <a:bodyPr vert="horz" wrap="square" lIns="0" tIns="0" rIns="0" bIns="0" rtlCol="0">
            <a:spAutoFit/>
          </a:bodyPr>
          <a:lstStyle/>
          <a:p>
            <a:pPr fontAlgn="base">
              <a:spcBef>
                <a:spcPct val="50000"/>
              </a:spcBef>
              <a:spcAft>
                <a:spcPct val="0"/>
              </a:spcAft>
              <a:buClr>
                <a:srgbClr val="F0AB00"/>
              </a:buClr>
              <a:buSzPct val="80000"/>
            </a:pPr>
            <a:r>
              <a:rPr lang="en-US" sz="1300" b="1" kern="0">
                <a:solidFill>
                  <a:schemeClr val="accent1"/>
                </a:solidFill>
                <a:ea typeface="Arial Unicode MS" pitchFamily="34" charset="-128"/>
                <a:cs typeface="Arial Unicode MS" pitchFamily="34" charset="-128"/>
              </a:rPr>
              <a:t>Note: </a:t>
            </a:r>
            <a:r>
              <a:rPr lang="en-US" sz="1300" kern="0">
                <a:ea typeface="Arial Unicode MS" pitchFamily="34" charset="-128"/>
                <a:cs typeface="Arial Unicode MS" pitchFamily="34" charset="-128"/>
              </a:rPr>
              <a:t>The remaining PO content is available in the embedded Excel file. </a:t>
            </a:r>
          </a:p>
        </p:txBody>
      </p:sp>
      <p:sp>
        <p:nvSpPr>
          <p:cNvPr id="3" name="Title 2">
            <a:extLst>
              <a:ext uri="{FF2B5EF4-FFF2-40B4-BE49-F238E27FC236}">
                <a16:creationId xmlns:a16="http://schemas.microsoft.com/office/drawing/2014/main" id="{5F2E8AE7-AB7F-4321-9ADE-6AE79EE5F965}"/>
              </a:ext>
            </a:extLst>
          </p:cNvPr>
          <p:cNvSpPr>
            <a:spLocks noGrp="1"/>
          </p:cNvSpPr>
          <p:nvPr>
            <p:ph type="title"/>
          </p:nvPr>
        </p:nvSpPr>
        <p:spPr>
          <a:xfrm>
            <a:off x="505457" y="504000"/>
            <a:ext cx="11183564" cy="677108"/>
          </a:xfrm>
        </p:spPr>
        <p:txBody>
          <a:bodyPr/>
          <a:lstStyle/>
          <a:p>
            <a:r>
              <a:rPr lang="en-US"/>
              <a:t>Advanced Shipping Notice</a:t>
            </a:r>
            <a:br>
              <a:rPr lang="en-US">
                <a:solidFill>
                  <a:srgbClr val="FFFFFF"/>
                </a:solidFill>
              </a:rPr>
            </a:br>
            <a:r>
              <a:rPr lang="en-US" sz="2000">
                <a:solidFill>
                  <a:schemeClr val="accent1"/>
                </a:solidFill>
              </a:rPr>
              <a:t>ASN Content</a:t>
            </a:r>
          </a:p>
        </p:txBody>
      </p:sp>
      <p:graphicFrame>
        <p:nvGraphicFramePr>
          <p:cNvPr id="4" name="Table 3">
            <a:extLst>
              <a:ext uri="{FF2B5EF4-FFF2-40B4-BE49-F238E27FC236}">
                <a16:creationId xmlns:a16="http://schemas.microsoft.com/office/drawing/2014/main" id="{BEE73795-1D30-432C-BAE8-C01CAEC0E518}"/>
              </a:ext>
            </a:extLst>
          </p:cNvPr>
          <p:cNvGraphicFramePr>
            <a:graphicFrameLocks noGrp="1"/>
          </p:cNvGraphicFramePr>
          <p:nvPr/>
        </p:nvGraphicFramePr>
        <p:xfrm>
          <a:off x="505455" y="1620001"/>
          <a:ext cx="11183565" cy="1392565"/>
        </p:xfrm>
        <a:graphic>
          <a:graphicData uri="http://schemas.openxmlformats.org/drawingml/2006/table">
            <a:tbl>
              <a:tblPr firstRow="1" bandRow="1">
                <a:tableStyleId>{6E25E649-3F16-4E02-A733-19D2CDBF48F0}</a:tableStyleId>
              </a:tblPr>
              <a:tblGrid>
                <a:gridCol w="1020133">
                  <a:extLst>
                    <a:ext uri="{9D8B030D-6E8A-4147-A177-3AD203B41FA5}">
                      <a16:colId xmlns:a16="http://schemas.microsoft.com/office/drawing/2014/main" val="4121459072"/>
                    </a:ext>
                  </a:extLst>
                </a:gridCol>
                <a:gridCol w="1570892">
                  <a:extLst>
                    <a:ext uri="{9D8B030D-6E8A-4147-A177-3AD203B41FA5}">
                      <a16:colId xmlns:a16="http://schemas.microsoft.com/office/drawing/2014/main" val="462276800"/>
                    </a:ext>
                  </a:extLst>
                </a:gridCol>
                <a:gridCol w="4200211">
                  <a:extLst>
                    <a:ext uri="{9D8B030D-6E8A-4147-A177-3AD203B41FA5}">
                      <a16:colId xmlns:a16="http://schemas.microsoft.com/office/drawing/2014/main" val="3668374838"/>
                    </a:ext>
                  </a:extLst>
                </a:gridCol>
                <a:gridCol w="2200589">
                  <a:extLst>
                    <a:ext uri="{9D8B030D-6E8A-4147-A177-3AD203B41FA5}">
                      <a16:colId xmlns:a16="http://schemas.microsoft.com/office/drawing/2014/main" val="2080006645"/>
                    </a:ext>
                  </a:extLst>
                </a:gridCol>
                <a:gridCol w="2191740">
                  <a:extLst>
                    <a:ext uri="{9D8B030D-6E8A-4147-A177-3AD203B41FA5}">
                      <a16:colId xmlns:a16="http://schemas.microsoft.com/office/drawing/2014/main" val="2139757062"/>
                    </a:ext>
                  </a:extLst>
                </a:gridCol>
              </a:tblGrid>
              <a:tr h="278513">
                <a:tc>
                  <a:txBody>
                    <a:bodyPr/>
                    <a:lstStyle/>
                    <a:p>
                      <a:r>
                        <a:rPr lang="en-US" sz="1200"/>
                        <a:t>Level</a:t>
                      </a:r>
                    </a:p>
                  </a:txBody>
                  <a:tcPr/>
                </a:tc>
                <a:tc>
                  <a:txBody>
                    <a:bodyPr/>
                    <a:lstStyle/>
                    <a:p>
                      <a:r>
                        <a:rPr lang="en-US" sz="1200"/>
                        <a:t>Field</a:t>
                      </a:r>
                    </a:p>
                  </a:txBody>
                  <a:tcPr/>
                </a:tc>
                <a:tc>
                  <a:txBody>
                    <a:bodyPr/>
                    <a:lstStyle/>
                    <a:p>
                      <a:r>
                        <a:rPr lang="en-US" sz="1200"/>
                        <a:t>Description</a:t>
                      </a:r>
                    </a:p>
                  </a:txBody>
                  <a:tcPr/>
                </a:tc>
                <a:tc>
                  <a:txBody>
                    <a:bodyPr/>
                    <a:lstStyle/>
                    <a:p>
                      <a:r>
                        <a:rPr lang="en-US" sz="1200"/>
                        <a:t>Mandatory</a:t>
                      </a:r>
                    </a:p>
                  </a:txBody>
                  <a:tcPr/>
                </a:tc>
                <a:tc>
                  <a:txBody>
                    <a:bodyPr/>
                    <a:lstStyle/>
                    <a:p>
                      <a:r>
                        <a:rPr lang="en-US" sz="1200"/>
                        <a:t>Data Source</a:t>
                      </a:r>
                    </a:p>
                  </a:txBody>
                  <a:tcPr/>
                </a:tc>
                <a:extLst>
                  <a:ext uri="{0D108BD9-81ED-4DB2-BD59-A6C34878D82A}">
                    <a16:rowId xmlns:a16="http://schemas.microsoft.com/office/drawing/2014/main" val="4086142013"/>
                  </a:ext>
                </a:extLst>
              </a:tr>
              <a:tr h="278513">
                <a:tc>
                  <a:txBody>
                    <a:bodyPr/>
                    <a:lstStyle/>
                    <a:p>
                      <a:r>
                        <a:rPr lang="en-US" sz="1200"/>
                        <a:t>Shipping</a:t>
                      </a:r>
                    </a:p>
                  </a:txBody>
                  <a:tcPr/>
                </a:tc>
                <a:tc>
                  <a:txBody>
                    <a:bodyPr/>
                    <a:lstStyle/>
                    <a:p>
                      <a:r>
                        <a:rPr lang="en-US" sz="1200"/>
                        <a:t>Packing Slip ID</a:t>
                      </a:r>
                    </a:p>
                  </a:txBody>
                  <a:tcPr/>
                </a:tc>
                <a:tc>
                  <a:txBody>
                    <a:bodyPr/>
                    <a:lstStyle/>
                    <a:p>
                      <a:pPr marL="0" marR="0" lvl="0" indent="0" algn="l" defTabSz="1088231" rtl="0" eaLnBrk="1" fontAlgn="auto" latinLnBrk="0" hangingPunct="1">
                        <a:lnSpc>
                          <a:spcPct val="100000"/>
                        </a:lnSpc>
                        <a:spcBef>
                          <a:spcPts val="0"/>
                        </a:spcBef>
                        <a:spcAft>
                          <a:spcPts val="0"/>
                        </a:spcAft>
                        <a:buClrTx/>
                        <a:buSzTx/>
                        <a:buFontTx/>
                        <a:buNone/>
                        <a:tabLst/>
                        <a:defRPr/>
                      </a:pPr>
                      <a:r>
                        <a:rPr lang="en-US" sz="1200"/>
                        <a:t>Supplier Packing Slip Identification</a:t>
                      </a:r>
                    </a:p>
                  </a:txBody>
                  <a:tcPr/>
                </a:tc>
                <a:tc>
                  <a:txBody>
                    <a:bodyPr/>
                    <a:lstStyle/>
                    <a:p>
                      <a:r>
                        <a:rPr lang="en-US" sz="1200"/>
                        <a:t>Yes</a:t>
                      </a:r>
                    </a:p>
                  </a:txBody>
                  <a:tcPr/>
                </a:tc>
                <a:tc>
                  <a:txBody>
                    <a:bodyPr/>
                    <a:lstStyle/>
                    <a:p>
                      <a:r>
                        <a:rPr lang="en-US" sz="1200"/>
                        <a:t>Free Text</a:t>
                      </a:r>
                    </a:p>
                  </a:txBody>
                  <a:tcPr/>
                </a:tc>
                <a:extLst>
                  <a:ext uri="{0D108BD9-81ED-4DB2-BD59-A6C34878D82A}">
                    <a16:rowId xmlns:a16="http://schemas.microsoft.com/office/drawing/2014/main" val="3248743233"/>
                  </a:ext>
                </a:extLst>
              </a:tr>
              <a:tr h="278513">
                <a:tc>
                  <a:txBody>
                    <a:bodyPr/>
                    <a:lstStyle/>
                    <a:p>
                      <a:r>
                        <a:rPr lang="en-US" sz="1200"/>
                        <a:t>Shipping</a:t>
                      </a:r>
                    </a:p>
                  </a:txBody>
                  <a:tcPr/>
                </a:tc>
                <a:tc>
                  <a:txBody>
                    <a:bodyPr/>
                    <a:lstStyle/>
                    <a:p>
                      <a:r>
                        <a:rPr lang="en-US" sz="1200"/>
                        <a:t>Invoice No</a:t>
                      </a:r>
                    </a:p>
                  </a:txBody>
                  <a:tcPr/>
                </a:tc>
                <a:tc>
                  <a:txBody>
                    <a:bodyPr/>
                    <a:lstStyle/>
                    <a:p>
                      <a:r>
                        <a:rPr lang="en-US" sz="1200"/>
                        <a:t>Supplier Invoice Number</a:t>
                      </a:r>
                    </a:p>
                  </a:txBody>
                  <a:tcPr/>
                </a:tc>
                <a:tc>
                  <a:txBody>
                    <a:bodyPr/>
                    <a:lstStyle/>
                    <a:p>
                      <a:r>
                        <a:rPr lang="en-US" sz="1200"/>
                        <a:t>Optional - TBD</a:t>
                      </a:r>
                    </a:p>
                  </a:txBody>
                  <a:tcPr/>
                </a:tc>
                <a:tc>
                  <a:txBody>
                    <a:bodyPr/>
                    <a:lstStyle/>
                    <a:p>
                      <a:pPr marL="0" marR="0" lvl="0" indent="0" algn="l" defTabSz="1088231" rtl="0" eaLnBrk="1" fontAlgn="auto" latinLnBrk="0" hangingPunct="1">
                        <a:lnSpc>
                          <a:spcPct val="100000"/>
                        </a:lnSpc>
                        <a:spcBef>
                          <a:spcPts val="0"/>
                        </a:spcBef>
                        <a:spcAft>
                          <a:spcPts val="0"/>
                        </a:spcAft>
                        <a:buClrTx/>
                        <a:buSzTx/>
                        <a:buFontTx/>
                        <a:buNone/>
                        <a:tabLst/>
                        <a:defRPr/>
                      </a:pPr>
                      <a:r>
                        <a:rPr lang="en-US" sz="1200"/>
                        <a:t>Free Text</a:t>
                      </a:r>
                    </a:p>
                  </a:txBody>
                  <a:tcPr/>
                </a:tc>
                <a:extLst>
                  <a:ext uri="{0D108BD9-81ED-4DB2-BD59-A6C34878D82A}">
                    <a16:rowId xmlns:a16="http://schemas.microsoft.com/office/drawing/2014/main" val="3110212555"/>
                  </a:ext>
                </a:extLst>
              </a:tr>
              <a:tr h="278513">
                <a:tc>
                  <a:txBody>
                    <a:bodyPr/>
                    <a:lstStyle/>
                    <a:p>
                      <a:r>
                        <a:rPr lang="en-US" sz="1200"/>
                        <a:t>Shipping</a:t>
                      </a:r>
                    </a:p>
                  </a:txBody>
                  <a:tcPr/>
                </a:tc>
                <a:tc>
                  <a:txBody>
                    <a:bodyPr/>
                    <a:lstStyle/>
                    <a:p>
                      <a:r>
                        <a:rPr lang="en-US" sz="1200"/>
                        <a:t>Ship Notice Type</a:t>
                      </a:r>
                    </a:p>
                  </a:txBody>
                  <a:tcPr/>
                </a:tc>
                <a:tc>
                  <a:txBody>
                    <a:bodyPr/>
                    <a:lstStyle/>
                    <a:p>
                      <a:r>
                        <a:rPr lang="en-US" sz="1200"/>
                        <a:t>Selected to "Actual" or "Estimated"</a:t>
                      </a:r>
                    </a:p>
                  </a:txBody>
                  <a:tcPr/>
                </a:tc>
                <a:tc>
                  <a:txBody>
                    <a:bodyPr/>
                    <a:lstStyle/>
                    <a:p>
                      <a:r>
                        <a:rPr lang="en-US" sz="1200"/>
                        <a:t>Optional - TBD</a:t>
                      </a:r>
                    </a:p>
                  </a:txBody>
                  <a:tcPr/>
                </a:tc>
                <a:tc>
                  <a:txBody>
                    <a:bodyPr/>
                    <a:lstStyle/>
                    <a:p>
                      <a:pPr marL="0" marR="0" lvl="0" indent="0" algn="l" defTabSz="1088231" rtl="0" eaLnBrk="1" fontAlgn="auto" latinLnBrk="0" hangingPunct="1">
                        <a:lnSpc>
                          <a:spcPct val="100000"/>
                        </a:lnSpc>
                        <a:spcBef>
                          <a:spcPts val="0"/>
                        </a:spcBef>
                        <a:spcAft>
                          <a:spcPts val="0"/>
                        </a:spcAft>
                        <a:buClrTx/>
                        <a:buSzTx/>
                        <a:buFontTx/>
                        <a:buNone/>
                        <a:tabLst/>
                        <a:defRPr/>
                      </a:pPr>
                      <a:r>
                        <a:rPr lang="en-US" sz="1200"/>
                        <a:t>Drop Down List</a:t>
                      </a:r>
                    </a:p>
                  </a:txBody>
                  <a:tcPr/>
                </a:tc>
                <a:extLst>
                  <a:ext uri="{0D108BD9-81ED-4DB2-BD59-A6C34878D82A}">
                    <a16:rowId xmlns:a16="http://schemas.microsoft.com/office/drawing/2014/main" val="4142575980"/>
                  </a:ext>
                </a:extLst>
              </a:tr>
              <a:tr h="278513">
                <a:tc>
                  <a:txBody>
                    <a:bodyPr/>
                    <a:lstStyle/>
                    <a:p>
                      <a:r>
                        <a:rPr lang="en-US" sz="1200"/>
                        <a:t>Shipping</a:t>
                      </a:r>
                    </a:p>
                  </a:txBody>
                  <a:tcPr/>
                </a:tc>
                <a:tc>
                  <a:txBody>
                    <a:bodyPr/>
                    <a:lstStyle/>
                    <a:p>
                      <a:r>
                        <a:rPr lang="en-US" sz="1200"/>
                        <a:t>Shipping Date</a:t>
                      </a:r>
                    </a:p>
                  </a:txBody>
                  <a:tcPr/>
                </a:tc>
                <a:tc>
                  <a:txBody>
                    <a:bodyPr/>
                    <a:lstStyle/>
                    <a:p>
                      <a:r>
                        <a:rPr lang="en-US" sz="1200"/>
                        <a:t>Shipping Date</a:t>
                      </a:r>
                    </a:p>
                  </a:txBody>
                  <a:tcPr/>
                </a:tc>
                <a:tc>
                  <a:txBody>
                    <a:bodyPr/>
                    <a:lstStyle/>
                    <a:p>
                      <a:r>
                        <a:rPr lang="en-US" sz="1200" dirty="0"/>
                        <a:t>Optional - TBD</a:t>
                      </a:r>
                    </a:p>
                  </a:txBody>
                  <a:tcPr/>
                </a:tc>
                <a:tc>
                  <a:txBody>
                    <a:bodyPr/>
                    <a:lstStyle/>
                    <a:p>
                      <a:pPr marL="0" marR="0" lvl="0" indent="0" algn="l" defTabSz="1088231" rtl="0" eaLnBrk="1" fontAlgn="auto" latinLnBrk="0" hangingPunct="1">
                        <a:lnSpc>
                          <a:spcPct val="100000"/>
                        </a:lnSpc>
                        <a:spcBef>
                          <a:spcPts val="0"/>
                        </a:spcBef>
                        <a:spcAft>
                          <a:spcPts val="0"/>
                        </a:spcAft>
                        <a:buClrTx/>
                        <a:buSzTx/>
                        <a:buFontTx/>
                        <a:buNone/>
                        <a:tabLst/>
                        <a:defRPr/>
                      </a:pPr>
                      <a:r>
                        <a:rPr lang="en-US" sz="1200" dirty="0"/>
                        <a:t>Date Field</a:t>
                      </a:r>
                    </a:p>
                  </a:txBody>
                  <a:tcPr/>
                </a:tc>
                <a:extLst>
                  <a:ext uri="{0D108BD9-81ED-4DB2-BD59-A6C34878D82A}">
                    <a16:rowId xmlns:a16="http://schemas.microsoft.com/office/drawing/2014/main" val="1370599344"/>
                  </a:ext>
                </a:extLst>
              </a:tr>
            </a:tbl>
          </a:graphicData>
        </a:graphic>
      </p:graphicFrame>
      <p:graphicFrame>
        <p:nvGraphicFramePr>
          <p:cNvPr id="8" name="Object 7">
            <a:extLst>
              <a:ext uri="{FF2B5EF4-FFF2-40B4-BE49-F238E27FC236}">
                <a16:creationId xmlns:a16="http://schemas.microsoft.com/office/drawing/2014/main" id="{0BBE244E-B1DC-40D4-8FAD-B29CDCA938A9}"/>
              </a:ext>
            </a:extLst>
          </p:cNvPr>
          <p:cNvGraphicFramePr>
            <a:graphicFrameLocks noChangeAspect="1"/>
          </p:cNvGraphicFramePr>
          <p:nvPr>
            <p:extLst>
              <p:ext uri="{D42A27DB-BD31-4B8C-83A1-F6EECF244321}">
                <p14:modId xmlns:p14="http://schemas.microsoft.com/office/powerpoint/2010/main" val="1171621902"/>
              </p:ext>
            </p:extLst>
          </p:nvPr>
        </p:nvGraphicFramePr>
        <p:xfrm>
          <a:off x="5274458" y="3733354"/>
          <a:ext cx="1325133" cy="1147989"/>
        </p:xfrm>
        <a:graphic>
          <a:graphicData uri="http://schemas.openxmlformats.org/presentationml/2006/ole">
            <mc:AlternateContent xmlns:mc="http://schemas.openxmlformats.org/markup-compatibility/2006">
              <mc:Choice xmlns:v="urn:schemas-microsoft-com:vml" Requires="v">
                <p:oleObj name="Worksheet" showAsIcon="1" r:id="rId3" imgW="914400" imgH="792360" progId="Excel.Sheet.12">
                  <p:embed/>
                </p:oleObj>
              </mc:Choice>
              <mc:Fallback>
                <p:oleObj name="Worksheet" showAsIcon="1" r:id="rId3" imgW="914400" imgH="792360" progId="Excel.Sheet.12">
                  <p:embed/>
                  <p:pic>
                    <p:nvPicPr>
                      <p:cNvPr id="8" name="Object 7">
                        <a:extLst>
                          <a:ext uri="{FF2B5EF4-FFF2-40B4-BE49-F238E27FC236}">
                            <a16:creationId xmlns:a16="http://schemas.microsoft.com/office/drawing/2014/main" id="{0BBE244E-B1DC-40D4-8FAD-B29CDCA938A9}"/>
                          </a:ext>
                        </a:extLst>
                      </p:cNvPr>
                      <p:cNvPicPr/>
                      <p:nvPr/>
                    </p:nvPicPr>
                    <p:blipFill>
                      <a:blip r:embed="rId4"/>
                      <a:stretch>
                        <a:fillRect/>
                      </a:stretch>
                    </p:blipFill>
                    <p:spPr>
                      <a:xfrm>
                        <a:off x="5274458" y="3733354"/>
                        <a:ext cx="1325133" cy="1147989"/>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2A18DD82-B9D6-40FC-B129-75EFBA26EB67}"/>
              </a:ext>
            </a:extLst>
          </p:cNvPr>
          <p:cNvSpPr txBox="1"/>
          <p:nvPr/>
        </p:nvSpPr>
        <p:spPr>
          <a:xfrm>
            <a:off x="2804477" y="6559396"/>
            <a:ext cx="1383348" cy="92333"/>
          </a:xfrm>
          <a:prstGeom prst="rect">
            <a:avLst/>
          </a:prstGeom>
          <a:solidFill>
            <a:schemeClr val="bg1"/>
          </a:solidFill>
        </p:spPr>
        <p:txBody>
          <a:bodyPr wrap="square" lIns="0" tIns="0" rIns="0" bIns="0" rtlCol="0">
            <a:spAutoFit/>
          </a:bodyPr>
          <a:lstStyle/>
          <a:p>
            <a:pPr fontAlgn="base">
              <a:spcBef>
                <a:spcPct val="50000"/>
              </a:spcBef>
              <a:spcAft>
                <a:spcPct val="0"/>
              </a:spcAft>
              <a:buClr>
                <a:srgbClr val="F0AB00"/>
              </a:buClr>
              <a:buSzPct val="80000"/>
            </a:pPr>
            <a:r>
              <a:rPr lang="pl-PL" sz="600" kern="0">
                <a:ea typeface="Arial Unicode MS" pitchFamily="34" charset="-128"/>
                <a:cs typeface="Arial Unicode MS" pitchFamily="34" charset="-128"/>
              </a:rPr>
              <a:t>Internal</a:t>
            </a:r>
            <a:endParaRPr lang="en-US" sz="600" kern="0" err="1">
              <a:ea typeface="Arial Unicode MS" pitchFamily="34" charset="-128"/>
              <a:cs typeface="Arial Unicode MS" pitchFamily="34" charset="-128"/>
            </a:endParaRPr>
          </a:p>
        </p:txBody>
      </p:sp>
    </p:spTree>
    <p:extLst>
      <p:ext uri="{BB962C8B-B14F-4D97-AF65-F5344CB8AC3E}">
        <p14:creationId xmlns:p14="http://schemas.microsoft.com/office/powerpoint/2010/main" val="254908283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65823C4-66F1-4E9D-B41F-379E70910F7D}"/>
              </a:ext>
            </a:extLst>
          </p:cNvPr>
          <p:cNvSpPr txBox="1">
            <a:spLocks noGrp="1"/>
          </p:cNvSpPr>
          <p:nvPr>
            <p:ph type="body" sz="quarter" idx="10"/>
          </p:nvPr>
        </p:nvSpPr>
        <p:spPr>
          <a:xfrm>
            <a:off x="505454" y="3359125"/>
            <a:ext cx="9353938" cy="200055"/>
          </a:xfrm>
          <a:prstGeom prst="rect">
            <a:avLst/>
          </a:prstGeom>
          <a:noFill/>
        </p:spPr>
        <p:txBody>
          <a:bodyPr vert="horz" wrap="square" lIns="0" tIns="0" rIns="0" bIns="0" rtlCol="0">
            <a:spAutoFit/>
          </a:bodyPr>
          <a:lstStyle/>
          <a:p>
            <a:pPr fontAlgn="base">
              <a:spcBef>
                <a:spcPct val="50000"/>
              </a:spcBef>
              <a:spcAft>
                <a:spcPct val="0"/>
              </a:spcAft>
              <a:buClr>
                <a:srgbClr val="F0AB00"/>
              </a:buClr>
              <a:buSzPct val="80000"/>
            </a:pPr>
            <a:r>
              <a:rPr lang="en-US" sz="1300" b="1" kern="0">
                <a:solidFill>
                  <a:schemeClr val="accent1"/>
                </a:solidFill>
                <a:ea typeface="Arial Unicode MS" pitchFamily="34" charset="-128"/>
                <a:cs typeface="Arial Unicode MS" pitchFamily="34" charset="-128"/>
              </a:rPr>
              <a:t>Note: </a:t>
            </a:r>
            <a:r>
              <a:rPr lang="en-US" sz="1300" kern="0">
                <a:ea typeface="Arial Unicode MS" pitchFamily="34" charset="-128"/>
                <a:cs typeface="Arial Unicode MS" pitchFamily="34" charset="-128"/>
              </a:rPr>
              <a:t>The remaining PO content is available in the embedded Excel file. </a:t>
            </a:r>
          </a:p>
        </p:txBody>
      </p:sp>
      <p:sp>
        <p:nvSpPr>
          <p:cNvPr id="3" name="Title 2">
            <a:extLst>
              <a:ext uri="{FF2B5EF4-FFF2-40B4-BE49-F238E27FC236}">
                <a16:creationId xmlns:a16="http://schemas.microsoft.com/office/drawing/2014/main" id="{252B20FD-06A8-4BBF-B368-39CF390BC7A1}"/>
              </a:ext>
            </a:extLst>
          </p:cNvPr>
          <p:cNvSpPr>
            <a:spLocks noGrp="1"/>
          </p:cNvSpPr>
          <p:nvPr>
            <p:ph type="title"/>
          </p:nvPr>
        </p:nvSpPr>
        <p:spPr>
          <a:xfrm>
            <a:off x="505457" y="504000"/>
            <a:ext cx="11183564" cy="676980"/>
          </a:xfrm>
        </p:spPr>
        <p:txBody>
          <a:bodyPr/>
          <a:lstStyle/>
          <a:p>
            <a:r>
              <a:rPr lang="en-US"/>
              <a:t>Finished Good Receipt</a:t>
            </a:r>
            <a:br>
              <a:rPr lang="en-US"/>
            </a:br>
            <a:r>
              <a:rPr lang="en-US" sz="2000">
                <a:solidFill>
                  <a:schemeClr val="accent1"/>
                </a:solidFill>
              </a:rPr>
              <a:t>GR Content</a:t>
            </a:r>
          </a:p>
        </p:txBody>
      </p:sp>
      <p:graphicFrame>
        <p:nvGraphicFramePr>
          <p:cNvPr id="4" name="Table 3">
            <a:extLst>
              <a:ext uri="{FF2B5EF4-FFF2-40B4-BE49-F238E27FC236}">
                <a16:creationId xmlns:a16="http://schemas.microsoft.com/office/drawing/2014/main" id="{D1EBFD69-03D2-492C-9D36-48EB44BE717C}"/>
              </a:ext>
            </a:extLst>
          </p:cNvPr>
          <p:cNvGraphicFramePr>
            <a:graphicFrameLocks noGrp="1"/>
          </p:cNvGraphicFramePr>
          <p:nvPr/>
        </p:nvGraphicFramePr>
        <p:xfrm>
          <a:off x="505454" y="1620000"/>
          <a:ext cx="10810577" cy="1414605"/>
        </p:xfrm>
        <a:graphic>
          <a:graphicData uri="http://schemas.openxmlformats.org/drawingml/2006/table">
            <a:tbl>
              <a:tblPr firstRow="1" bandRow="1">
                <a:tableStyleId>{6E25E649-3F16-4E02-A733-19D2CDBF48F0}</a:tableStyleId>
              </a:tblPr>
              <a:tblGrid>
                <a:gridCol w="1098367">
                  <a:extLst>
                    <a:ext uri="{9D8B030D-6E8A-4147-A177-3AD203B41FA5}">
                      <a16:colId xmlns:a16="http://schemas.microsoft.com/office/drawing/2014/main" val="4121459072"/>
                    </a:ext>
                  </a:extLst>
                </a:gridCol>
                <a:gridCol w="1702408">
                  <a:extLst>
                    <a:ext uri="{9D8B030D-6E8A-4147-A177-3AD203B41FA5}">
                      <a16:colId xmlns:a16="http://schemas.microsoft.com/office/drawing/2014/main" val="462276800"/>
                    </a:ext>
                  </a:extLst>
                </a:gridCol>
                <a:gridCol w="5065636">
                  <a:extLst>
                    <a:ext uri="{9D8B030D-6E8A-4147-A177-3AD203B41FA5}">
                      <a16:colId xmlns:a16="http://schemas.microsoft.com/office/drawing/2014/main" val="3668374838"/>
                    </a:ext>
                  </a:extLst>
                </a:gridCol>
                <a:gridCol w="2944166">
                  <a:extLst>
                    <a:ext uri="{9D8B030D-6E8A-4147-A177-3AD203B41FA5}">
                      <a16:colId xmlns:a16="http://schemas.microsoft.com/office/drawing/2014/main" val="2139757062"/>
                    </a:ext>
                  </a:extLst>
                </a:gridCol>
              </a:tblGrid>
              <a:tr h="282921">
                <a:tc>
                  <a:txBody>
                    <a:bodyPr/>
                    <a:lstStyle/>
                    <a:p>
                      <a:r>
                        <a:rPr lang="en-US" sz="1200"/>
                        <a:t>Level</a:t>
                      </a:r>
                    </a:p>
                  </a:txBody>
                  <a:tcPr/>
                </a:tc>
                <a:tc>
                  <a:txBody>
                    <a:bodyPr/>
                    <a:lstStyle/>
                    <a:p>
                      <a:r>
                        <a:rPr lang="en-US" sz="1200"/>
                        <a:t>Field</a:t>
                      </a:r>
                    </a:p>
                  </a:txBody>
                  <a:tcPr/>
                </a:tc>
                <a:tc>
                  <a:txBody>
                    <a:bodyPr/>
                    <a:lstStyle/>
                    <a:p>
                      <a:r>
                        <a:rPr lang="en-US" sz="1200"/>
                        <a:t>Description</a:t>
                      </a:r>
                    </a:p>
                  </a:txBody>
                  <a:tcPr/>
                </a:tc>
                <a:tc>
                  <a:txBody>
                    <a:bodyPr/>
                    <a:lstStyle/>
                    <a:p>
                      <a:r>
                        <a:rPr lang="en-US" sz="1200"/>
                        <a:t>Data Source</a:t>
                      </a:r>
                    </a:p>
                  </a:txBody>
                  <a:tcPr/>
                </a:tc>
                <a:extLst>
                  <a:ext uri="{0D108BD9-81ED-4DB2-BD59-A6C34878D82A}">
                    <a16:rowId xmlns:a16="http://schemas.microsoft.com/office/drawing/2014/main" val="4086142013"/>
                  </a:ext>
                </a:extLst>
              </a:tr>
              <a:tr h="282921">
                <a:tc>
                  <a:txBody>
                    <a:bodyPr/>
                    <a:lstStyle/>
                    <a:p>
                      <a:r>
                        <a:rPr lang="en-US" sz="1200"/>
                        <a:t>Header</a:t>
                      </a:r>
                    </a:p>
                  </a:txBody>
                  <a:tcPr/>
                </a:tc>
                <a:tc>
                  <a:txBody>
                    <a:bodyPr/>
                    <a:lstStyle/>
                    <a:p>
                      <a:r>
                        <a:rPr lang="en-US" sz="1200"/>
                        <a:t>From</a:t>
                      </a:r>
                    </a:p>
                  </a:txBody>
                  <a:tcPr/>
                </a:tc>
                <a:tc>
                  <a:txBody>
                    <a:bodyPr/>
                    <a:lstStyle/>
                    <a:p>
                      <a:pPr marL="0" marR="0" lvl="0" indent="0" algn="l" defTabSz="1088231" rtl="0" eaLnBrk="1" fontAlgn="auto" latinLnBrk="0" hangingPunct="1">
                        <a:lnSpc>
                          <a:spcPct val="100000"/>
                        </a:lnSpc>
                        <a:spcBef>
                          <a:spcPts val="0"/>
                        </a:spcBef>
                        <a:spcAft>
                          <a:spcPts val="0"/>
                        </a:spcAft>
                        <a:buClrTx/>
                        <a:buSzTx/>
                        <a:buFontTx/>
                        <a:buNone/>
                        <a:tabLst/>
                        <a:defRPr/>
                      </a:pPr>
                      <a:r>
                        <a:rPr lang="en-US" sz="1200"/>
                        <a:t>Buyer Account</a:t>
                      </a:r>
                    </a:p>
                  </a:txBody>
                  <a:tcPr/>
                </a:tc>
                <a:tc>
                  <a:txBody>
                    <a:bodyPr/>
                    <a:lstStyle/>
                    <a:p>
                      <a:pPr algn="l" fontAlgn="b"/>
                      <a:r>
                        <a:rPr lang="en-US" sz="1200" b="0" i="0" u="none" strike="noStrike">
                          <a:solidFill>
                            <a:srgbClr val="000000"/>
                          </a:solidFill>
                          <a:effectLst/>
                          <a:latin typeface="+mj-lt"/>
                        </a:rPr>
                        <a:t>  Network</a:t>
                      </a:r>
                    </a:p>
                  </a:txBody>
                  <a:tcPr marL="7620" marR="7620" marT="7620" marB="0" anchor="b"/>
                </a:tc>
                <a:extLst>
                  <a:ext uri="{0D108BD9-81ED-4DB2-BD59-A6C34878D82A}">
                    <a16:rowId xmlns:a16="http://schemas.microsoft.com/office/drawing/2014/main" val="3248743233"/>
                  </a:ext>
                </a:extLst>
              </a:tr>
              <a:tr h="282921">
                <a:tc>
                  <a:txBody>
                    <a:bodyPr/>
                    <a:lstStyle/>
                    <a:p>
                      <a:r>
                        <a:rPr lang="en-US" sz="1200"/>
                        <a:t>Header</a:t>
                      </a:r>
                    </a:p>
                  </a:txBody>
                  <a:tcPr/>
                </a:tc>
                <a:tc>
                  <a:txBody>
                    <a:bodyPr/>
                    <a:lstStyle/>
                    <a:p>
                      <a:r>
                        <a:rPr lang="en-US" sz="1200"/>
                        <a:t>To</a:t>
                      </a:r>
                    </a:p>
                  </a:txBody>
                  <a:tcPr/>
                </a:tc>
                <a:tc>
                  <a:txBody>
                    <a:bodyPr/>
                    <a:lstStyle/>
                    <a:p>
                      <a:r>
                        <a:rPr lang="en-US" sz="1200"/>
                        <a:t>Supplier Account</a:t>
                      </a:r>
                    </a:p>
                  </a:txBody>
                  <a:tcPr/>
                </a:tc>
                <a:tc>
                  <a:txBody>
                    <a:bodyPr/>
                    <a:lstStyle/>
                    <a:p>
                      <a:pPr algn="l" fontAlgn="b"/>
                      <a:r>
                        <a:rPr lang="en-US" sz="1200" b="0" i="0" u="none" strike="noStrike">
                          <a:solidFill>
                            <a:srgbClr val="000000"/>
                          </a:solidFill>
                          <a:effectLst/>
                          <a:latin typeface="+mj-lt"/>
                        </a:rPr>
                        <a:t>  Network</a:t>
                      </a:r>
                    </a:p>
                  </a:txBody>
                  <a:tcPr marL="7620" marR="7620" marT="7620" marB="0" anchor="b"/>
                </a:tc>
                <a:extLst>
                  <a:ext uri="{0D108BD9-81ED-4DB2-BD59-A6C34878D82A}">
                    <a16:rowId xmlns:a16="http://schemas.microsoft.com/office/drawing/2014/main" val="3110212555"/>
                  </a:ext>
                </a:extLst>
              </a:tr>
              <a:tr h="282921">
                <a:tc>
                  <a:txBody>
                    <a:bodyPr/>
                    <a:lstStyle/>
                    <a:p>
                      <a:r>
                        <a:rPr lang="en-US" sz="1200"/>
                        <a:t>Header</a:t>
                      </a:r>
                    </a:p>
                  </a:txBody>
                  <a:tcPr/>
                </a:tc>
                <a:tc>
                  <a:txBody>
                    <a:bodyPr/>
                    <a:lstStyle/>
                    <a:p>
                      <a:r>
                        <a:rPr lang="en-US" sz="1200"/>
                        <a:t>Receipt#</a:t>
                      </a:r>
                    </a:p>
                  </a:txBody>
                  <a:tcPr/>
                </a:tc>
                <a:tc>
                  <a:txBody>
                    <a:bodyPr/>
                    <a:lstStyle/>
                    <a:p>
                      <a:r>
                        <a:rPr lang="en-US" sz="1200"/>
                        <a:t>Receipt Number</a:t>
                      </a:r>
                    </a:p>
                  </a:txBody>
                  <a:tcPr/>
                </a:tc>
                <a:tc>
                  <a:txBody>
                    <a:bodyPr/>
                    <a:lstStyle/>
                    <a:p>
                      <a:pPr marL="0" marR="0" lvl="0" indent="0" algn="l" defTabSz="1088231" rtl="0" eaLnBrk="1" fontAlgn="auto" latinLnBrk="0" hangingPunct="1">
                        <a:lnSpc>
                          <a:spcPct val="100000"/>
                        </a:lnSpc>
                        <a:spcBef>
                          <a:spcPts val="0"/>
                        </a:spcBef>
                        <a:spcAft>
                          <a:spcPts val="0"/>
                        </a:spcAft>
                        <a:buClrTx/>
                        <a:buSzTx/>
                        <a:buFontTx/>
                        <a:buNone/>
                        <a:tabLst/>
                        <a:defRPr/>
                      </a:pPr>
                      <a:r>
                        <a:rPr lang="en-US" sz="1200"/>
                        <a:t>Customer ERP</a:t>
                      </a:r>
                    </a:p>
                  </a:txBody>
                  <a:tcPr/>
                </a:tc>
                <a:extLst>
                  <a:ext uri="{0D108BD9-81ED-4DB2-BD59-A6C34878D82A}">
                    <a16:rowId xmlns:a16="http://schemas.microsoft.com/office/drawing/2014/main" val="3532670458"/>
                  </a:ext>
                </a:extLst>
              </a:tr>
              <a:tr h="282921">
                <a:tc>
                  <a:txBody>
                    <a:bodyPr/>
                    <a:lstStyle/>
                    <a:p>
                      <a:r>
                        <a:rPr lang="en-US" sz="1200"/>
                        <a:t>Header</a:t>
                      </a:r>
                    </a:p>
                  </a:txBody>
                  <a:tcPr/>
                </a:tc>
                <a:tc>
                  <a:txBody>
                    <a:bodyPr/>
                    <a:lstStyle/>
                    <a:p>
                      <a:r>
                        <a:rPr lang="en-US" sz="1200"/>
                        <a:t>Receipt Date</a:t>
                      </a:r>
                    </a:p>
                  </a:txBody>
                  <a:tcPr/>
                </a:tc>
                <a:tc>
                  <a:txBody>
                    <a:bodyPr/>
                    <a:lstStyle/>
                    <a:p>
                      <a:r>
                        <a:rPr lang="en-US" sz="1200"/>
                        <a:t>Date of Goods received and processed</a:t>
                      </a:r>
                    </a:p>
                  </a:txBody>
                  <a:tcPr/>
                </a:tc>
                <a:tc>
                  <a:txBody>
                    <a:bodyPr/>
                    <a:lstStyle/>
                    <a:p>
                      <a:pPr marL="0" marR="0" lvl="0" indent="0" algn="l" defTabSz="1088231" rtl="0" eaLnBrk="1" fontAlgn="auto" latinLnBrk="0" hangingPunct="1">
                        <a:lnSpc>
                          <a:spcPct val="100000"/>
                        </a:lnSpc>
                        <a:spcBef>
                          <a:spcPts val="0"/>
                        </a:spcBef>
                        <a:spcAft>
                          <a:spcPts val="0"/>
                        </a:spcAft>
                        <a:buClrTx/>
                        <a:buSzTx/>
                        <a:buFontTx/>
                        <a:buNone/>
                        <a:tabLst/>
                        <a:defRPr/>
                      </a:pPr>
                      <a:r>
                        <a:rPr lang="en-US" sz="1200"/>
                        <a:t>Customer ERP</a:t>
                      </a:r>
                    </a:p>
                  </a:txBody>
                  <a:tcPr/>
                </a:tc>
                <a:extLst>
                  <a:ext uri="{0D108BD9-81ED-4DB2-BD59-A6C34878D82A}">
                    <a16:rowId xmlns:a16="http://schemas.microsoft.com/office/drawing/2014/main" val="4105630072"/>
                  </a:ext>
                </a:extLst>
              </a:tr>
            </a:tbl>
          </a:graphicData>
        </a:graphic>
      </p:graphicFrame>
      <p:graphicFrame>
        <p:nvGraphicFramePr>
          <p:cNvPr id="7" name="Object 6">
            <a:extLst>
              <a:ext uri="{FF2B5EF4-FFF2-40B4-BE49-F238E27FC236}">
                <a16:creationId xmlns:a16="http://schemas.microsoft.com/office/drawing/2014/main" id="{C6BAD00C-AD5B-4B12-9FB1-9E22855ED22D}"/>
              </a:ext>
            </a:extLst>
          </p:cNvPr>
          <p:cNvGraphicFramePr>
            <a:graphicFrameLocks noChangeAspect="1"/>
          </p:cNvGraphicFramePr>
          <p:nvPr>
            <p:extLst>
              <p:ext uri="{D42A27DB-BD31-4B8C-83A1-F6EECF244321}">
                <p14:modId xmlns:p14="http://schemas.microsoft.com/office/powerpoint/2010/main" val="1513183672"/>
              </p:ext>
            </p:extLst>
          </p:nvPr>
        </p:nvGraphicFramePr>
        <p:xfrm>
          <a:off x="5182423" y="3792783"/>
          <a:ext cx="1385888" cy="1200150"/>
        </p:xfrm>
        <a:graphic>
          <a:graphicData uri="http://schemas.openxmlformats.org/presentationml/2006/ole">
            <mc:AlternateContent xmlns:mc="http://schemas.openxmlformats.org/markup-compatibility/2006">
              <mc:Choice xmlns:v="urn:schemas-microsoft-com:vml" Requires="v">
                <p:oleObj name="Worksheet" showAsIcon="1" r:id="rId3" imgW="914400" imgH="792360" progId="Excel.Sheet.12">
                  <p:embed/>
                </p:oleObj>
              </mc:Choice>
              <mc:Fallback>
                <p:oleObj name="Worksheet" showAsIcon="1" r:id="rId3" imgW="914400" imgH="792360" progId="Excel.Sheet.12">
                  <p:embed/>
                  <p:pic>
                    <p:nvPicPr>
                      <p:cNvPr id="7" name="Object 6">
                        <a:extLst>
                          <a:ext uri="{FF2B5EF4-FFF2-40B4-BE49-F238E27FC236}">
                            <a16:creationId xmlns:a16="http://schemas.microsoft.com/office/drawing/2014/main" id="{C6BAD00C-AD5B-4B12-9FB1-9E22855ED22D}"/>
                          </a:ext>
                        </a:extLst>
                      </p:cNvPr>
                      <p:cNvPicPr/>
                      <p:nvPr/>
                    </p:nvPicPr>
                    <p:blipFill>
                      <a:blip r:embed="rId4"/>
                      <a:stretch>
                        <a:fillRect/>
                      </a:stretch>
                    </p:blipFill>
                    <p:spPr>
                      <a:xfrm>
                        <a:off x="5182423" y="3792783"/>
                        <a:ext cx="1385888" cy="1200150"/>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322B21AB-F9EB-4B72-B6B4-043558E5BF26}"/>
              </a:ext>
            </a:extLst>
          </p:cNvPr>
          <p:cNvSpPr txBox="1"/>
          <p:nvPr/>
        </p:nvSpPr>
        <p:spPr>
          <a:xfrm>
            <a:off x="2804477" y="6559396"/>
            <a:ext cx="1383348" cy="92333"/>
          </a:xfrm>
          <a:prstGeom prst="rect">
            <a:avLst/>
          </a:prstGeom>
          <a:solidFill>
            <a:schemeClr val="bg1"/>
          </a:solidFill>
        </p:spPr>
        <p:txBody>
          <a:bodyPr wrap="square" lIns="0" tIns="0" rIns="0" bIns="0" rtlCol="0">
            <a:spAutoFit/>
          </a:bodyPr>
          <a:lstStyle/>
          <a:p>
            <a:pPr fontAlgn="base">
              <a:spcBef>
                <a:spcPct val="50000"/>
              </a:spcBef>
              <a:spcAft>
                <a:spcPct val="0"/>
              </a:spcAft>
              <a:buClr>
                <a:srgbClr val="F0AB00"/>
              </a:buClr>
              <a:buSzPct val="80000"/>
            </a:pPr>
            <a:r>
              <a:rPr lang="pl-PL" sz="600" kern="0">
                <a:ea typeface="Arial Unicode MS" pitchFamily="34" charset="-128"/>
                <a:cs typeface="Arial Unicode MS" pitchFamily="34" charset="-128"/>
              </a:rPr>
              <a:t>Internal</a:t>
            </a:r>
            <a:endParaRPr lang="en-US" sz="600" kern="0" err="1">
              <a:ea typeface="Arial Unicode MS" pitchFamily="34" charset="-128"/>
              <a:cs typeface="Arial Unicode MS" pitchFamily="34" charset="-128"/>
            </a:endParaRPr>
          </a:p>
        </p:txBody>
      </p:sp>
    </p:spTree>
    <p:extLst>
      <p:ext uri="{BB962C8B-B14F-4D97-AF65-F5344CB8AC3E}">
        <p14:creationId xmlns:p14="http://schemas.microsoft.com/office/powerpoint/2010/main" val="382786201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ank you"/>
          <p:cNvSpPr>
            <a:spLocks noGrp="1"/>
          </p:cNvSpPr>
          <p:nvPr>
            <p:ph type="ctrTitle"/>
          </p:nvPr>
        </p:nvSpPr>
        <p:spPr/>
        <p:txBody>
          <a:bodyPr/>
          <a:lstStyle/>
          <a:p>
            <a:r>
              <a:rPr lang="en-US"/>
              <a:t>Thank you.</a:t>
            </a:r>
          </a:p>
        </p:txBody>
      </p:sp>
      <p:pic>
        <p:nvPicPr>
          <p:cNvPr id="5" name="Picture 4">
            <a:extLst>
              <a:ext uri="{FF2B5EF4-FFF2-40B4-BE49-F238E27FC236}">
                <a16:creationId xmlns:a16="http://schemas.microsoft.com/office/drawing/2014/main" id="{4E1A1560-D81C-40B7-BE9E-A7F3ED8606DF}"/>
              </a:ext>
            </a:extLst>
          </p:cNvPr>
          <p:cNvPicPr>
            <a:picLocks noChangeAspect="1"/>
          </p:cNvPicPr>
          <p:nvPr/>
        </p:nvPicPr>
        <p:blipFill>
          <a:blip r:embed="rId2"/>
          <a:stretch>
            <a:fillRect/>
          </a:stretch>
        </p:blipFill>
        <p:spPr>
          <a:xfrm>
            <a:off x="505457" y="6041033"/>
            <a:ext cx="638175" cy="238125"/>
          </a:xfrm>
          <a:prstGeom prst="rect">
            <a:avLst/>
          </a:prstGeom>
        </p:spPr>
      </p:pic>
    </p:spTree>
    <p:extLst>
      <p:ext uri="{BB962C8B-B14F-4D97-AF65-F5344CB8AC3E}">
        <p14:creationId xmlns:p14="http://schemas.microsoft.com/office/powerpoint/2010/main" val="2621929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rrow: Chevron 15">
            <a:extLst>
              <a:ext uri="{FF2B5EF4-FFF2-40B4-BE49-F238E27FC236}">
                <a16:creationId xmlns:a16="http://schemas.microsoft.com/office/drawing/2014/main" id="{C327D783-66C2-451B-9B7A-3C77A4938EF9}"/>
              </a:ext>
            </a:extLst>
          </p:cNvPr>
          <p:cNvSpPr/>
          <p:nvPr/>
        </p:nvSpPr>
        <p:spPr bwMode="gray">
          <a:xfrm>
            <a:off x="8052426" y="2090874"/>
            <a:ext cx="2756312" cy="1133066"/>
          </a:xfrm>
          <a:prstGeom prst="chevron">
            <a:avLst/>
          </a:prstGeom>
          <a:solidFill>
            <a:schemeClr val="accent1"/>
          </a:solidFill>
          <a:ln w="25400" algn="ctr">
            <a:solidFill>
              <a:schemeClr val="accent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defRPr/>
            </a:pPr>
            <a:endParaRPr lang="en-US" sz="1200" b="1" kern="0">
              <a:solidFill>
                <a:srgbClr val="FFFFFF"/>
              </a:solidFill>
              <a:ea typeface="Arial Unicode MS" pitchFamily="34" charset="-128"/>
              <a:cs typeface="Arial Unicode MS" pitchFamily="34" charset="-128"/>
            </a:endParaRPr>
          </a:p>
        </p:txBody>
      </p:sp>
      <p:sp>
        <p:nvSpPr>
          <p:cNvPr id="14" name="Arrow: Chevron 13">
            <a:extLst>
              <a:ext uri="{FF2B5EF4-FFF2-40B4-BE49-F238E27FC236}">
                <a16:creationId xmlns:a16="http://schemas.microsoft.com/office/drawing/2014/main" id="{13700B60-84D2-4D22-83B5-F0F4C91B47DD}"/>
              </a:ext>
            </a:extLst>
          </p:cNvPr>
          <p:cNvSpPr/>
          <p:nvPr/>
        </p:nvSpPr>
        <p:spPr bwMode="gray">
          <a:xfrm>
            <a:off x="5635204" y="2090874"/>
            <a:ext cx="2756312" cy="1133066"/>
          </a:xfrm>
          <a:prstGeom prst="chevron">
            <a:avLst/>
          </a:prstGeom>
          <a:solidFill>
            <a:schemeClr val="accent1"/>
          </a:solidFill>
          <a:ln w="25400" algn="ctr">
            <a:solidFill>
              <a:schemeClr val="accent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defRPr/>
            </a:pPr>
            <a:endParaRPr lang="en-US" sz="1200" b="1" kern="0">
              <a:solidFill>
                <a:srgbClr val="FFFFFF"/>
              </a:solidFill>
              <a:ea typeface="Arial Unicode MS" pitchFamily="34" charset="-128"/>
              <a:cs typeface="Arial Unicode MS" pitchFamily="34" charset="-128"/>
            </a:endParaRPr>
          </a:p>
        </p:txBody>
      </p:sp>
      <p:sp>
        <p:nvSpPr>
          <p:cNvPr id="13" name="Arrow: Chevron 12">
            <a:extLst>
              <a:ext uri="{FF2B5EF4-FFF2-40B4-BE49-F238E27FC236}">
                <a16:creationId xmlns:a16="http://schemas.microsoft.com/office/drawing/2014/main" id="{FF09221E-1AB5-4327-A9B8-D469D02C67A0}"/>
              </a:ext>
            </a:extLst>
          </p:cNvPr>
          <p:cNvSpPr/>
          <p:nvPr/>
        </p:nvSpPr>
        <p:spPr bwMode="gray">
          <a:xfrm>
            <a:off x="3198799" y="2067809"/>
            <a:ext cx="2756312" cy="1133066"/>
          </a:xfrm>
          <a:prstGeom prst="chevron">
            <a:avLst/>
          </a:prstGeom>
          <a:solidFill>
            <a:schemeClr val="accent1"/>
          </a:solidFill>
          <a:ln w="25400" algn="ctr">
            <a:solidFill>
              <a:schemeClr val="accent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defRPr/>
            </a:pPr>
            <a:endParaRPr lang="en-US" sz="1200" b="1" kern="0">
              <a:solidFill>
                <a:srgbClr val="FFFFFF"/>
              </a:solidFill>
              <a:ea typeface="Arial Unicode MS" pitchFamily="34" charset="-128"/>
              <a:cs typeface="Arial Unicode MS" pitchFamily="34" charset="-128"/>
            </a:endParaRPr>
          </a:p>
        </p:txBody>
      </p:sp>
      <p:sp>
        <p:nvSpPr>
          <p:cNvPr id="24" name="Title"/>
          <p:cNvSpPr>
            <a:spLocks noGrp="1"/>
          </p:cNvSpPr>
          <p:nvPr>
            <p:ph type="title"/>
          </p:nvPr>
        </p:nvSpPr>
        <p:spPr>
          <a:xfrm>
            <a:off x="505805" y="532753"/>
            <a:ext cx="11183564" cy="369204"/>
          </a:xfrm>
        </p:spPr>
        <p:txBody>
          <a:bodyPr/>
          <a:lstStyle/>
          <a:p>
            <a:r>
              <a:rPr lang="en-US"/>
              <a:t>Order Collaboration Portal Interaction</a:t>
            </a:r>
          </a:p>
        </p:txBody>
      </p:sp>
      <p:sp>
        <p:nvSpPr>
          <p:cNvPr id="3" name="Arrow: Chevron 2">
            <a:extLst>
              <a:ext uri="{FF2B5EF4-FFF2-40B4-BE49-F238E27FC236}">
                <a16:creationId xmlns:a16="http://schemas.microsoft.com/office/drawing/2014/main" id="{BC8F0CB5-DC2F-4413-817D-D4102EA6834A}"/>
              </a:ext>
            </a:extLst>
          </p:cNvPr>
          <p:cNvSpPr/>
          <p:nvPr/>
        </p:nvSpPr>
        <p:spPr bwMode="gray">
          <a:xfrm>
            <a:off x="781577" y="2058088"/>
            <a:ext cx="2756312" cy="1133066"/>
          </a:xfrm>
          <a:prstGeom prst="chevron">
            <a:avLst/>
          </a:prstGeom>
          <a:solidFill>
            <a:schemeClr val="accent1"/>
          </a:solidFill>
          <a:ln w="25400" algn="ctr">
            <a:solidFill>
              <a:schemeClr val="accent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defRPr/>
            </a:pPr>
            <a:r>
              <a:rPr lang="en-US" sz="1200" b="1" kern="0">
                <a:solidFill>
                  <a:schemeClr val="bg1"/>
                </a:solidFill>
                <a:ea typeface="Arial Unicode MS" pitchFamily="34" charset="-128"/>
                <a:cs typeface="Arial Unicode MS" pitchFamily="34" charset="-128"/>
                <a:hlinkClick r:id="rId3" action="ppaction://hlinksldjump">
                  <a:extLst>
                    <a:ext uri="{A12FA001-AC4F-418D-AE19-62706E023703}">
                      <ahyp:hlinkClr xmlns:ahyp="http://schemas.microsoft.com/office/drawing/2018/hyperlinkcolor" val="tx"/>
                    </a:ext>
                  </a:extLst>
                </a:hlinkClick>
              </a:rPr>
              <a:t>Purchase Order</a:t>
            </a:r>
            <a:endParaRPr lang="en-US" sz="1200" b="1" kern="0">
              <a:solidFill>
                <a:schemeClr val="bg1"/>
              </a:solidFill>
              <a:ea typeface="Arial Unicode MS" pitchFamily="34" charset="-128"/>
              <a:cs typeface="Arial Unicode MS" pitchFamily="34" charset="-128"/>
            </a:endParaRPr>
          </a:p>
        </p:txBody>
      </p:sp>
      <p:sp>
        <p:nvSpPr>
          <p:cNvPr id="4" name="TextBox 3">
            <a:extLst>
              <a:ext uri="{FF2B5EF4-FFF2-40B4-BE49-F238E27FC236}">
                <a16:creationId xmlns:a16="http://schemas.microsoft.com/office/drawing/2014/main" id="{C4890A1C-D981-4AE3-A260-177C1B0D6F9B}"/>
              </a:ext>
            </a:extLst>
          </p:cNvPr>
          <p:cNvSpPr txBox="1"/>
          <p:nvPr/>
        </p:nvSpPr>
        <p:spPr>
          <a:xfrm>
            <a:off x="3849002" y="2513066"/>
            <a:ext cx="1524260" cy="600164"/>
          </a:xfrm>
          <a:prstGeom prst="rect">
            <a:avLst/>
          </a:prstGeom>
          <a:noFill/>
        </p:spPr>
        <p:txBody>
          <a:bodyPr wrap="square" lIns="0" tIns="0" rIns="0" bIns="0" rtlCol="0">
            <a:spAutoFit/>
          </a:bodyPr>
          <a:lstStyle/>
          <a:p>
            <a:pPr algn="ctr" defTabSz="914400">
              <a:defRPr/>
            </a:pPr>
            <a:r>
              <a:rPr lang="en-US" sz="1200" b="1" kern="0">
                <a:solidFill>
                  <a:schemeClr val="bg1"/>
                </a:solidFill>
                <a:hlinkClick r:id="rId4" action="ppaction://hlinksldjump">
                  <a:extLst>
                    <a:ext uri="{A12FA001-AC4F-418D-AE19-62706E023703}">
                      <ahyp:hlinkClr xmlns:ahyp="http://schemas.microsoft.com/office/drawing/2018/hyperlinkcolor" val="tx"/>
                    </a:ext>
                  </a:extLst>
                </a:hlinkClick>
              </a:rPr>
              <a:t>Order Confirmation</a:t>
            </a:r>
            <a:endParaRPr lang="en-US" sz="1200" b="1" kern="0">
              <a:solidFill>
                <a:schemeClr val="bg1"/>
              </a:solidFill>
            </a:endParaRPr>
          </a:p>
          <a:p>
            <a:pPr defTabSz="914400" fontAlgn="base">
              <a:spcBef>
                <a:spcPct val="50000"/>
              </a:spcBef>
              <a:spcAft>
                <a:spcPct val="0"/>
              </a:spcAft>
              <a:buClr>
                <a:srgbClr val="F0AB00"/>
              </a:buClr>
              <a:buSzPct val="80000"/>
              <a:defRPr/>
            </a:pPr>
            <a:endParaRPr lang="en-US" sz="1800" kern="0" err="1">
              <a:solidFill>
                <a:srgbClr val="000000"/>
              </a:solidFill>
              <a:ea typeface="Arial Unicode MS" pitchFamily="34" charset="-128"/>
              <a:cs typeface="Arial Unicode MS" pitchFamily="34" charset="-128"/>
            </a:endParaRPr>
          </a:p>
        </p:txBody>
      </p:sp>
      <p:sp>
        <p:nvSpPr>
          <p:cNvPr id="12" name="TextBox 11">
            <a:extLst>
              <a:ext uri="{FF2B5EF4-FFF2-40B4-BE49-F238E27FC236}">
                <a16:creationId xmlns:a16="http://schemas.microsoft.com/office/drawing/2014/main" id="{6A5E13D0-D7E7-4534-8804-33EB55A2DD44}"/>
              </a:ext>
            </a:extLst>
          </p:cNvPr>
          <p:cNvSpPr txBox="1"/>
          <p:nvPr/>
        </p:nvSpPr>
        <p:spPr>
          <a:xfrm>
            <a:off x="8752080" y="2472741"/>
            <a:ext cx="1524260" cy="369332"/>
          </a:xfrm>
          <a:prstGeom prst="rect">
            <a:avLst/>
          </a:prstGeom>
          <a:noFill/>
        </p:spPr>
        <p:txBody>
          <a:bodyPr wrap="square" lIns="0" tIns="0" rIns="0" bIns="0" rtlCol="0">
            <a:spAutoFit/>
          </a:bodyPr>
          <a:lstStyle/>
          <a:p>
            <a:pPr algn="ctr" defTabSz="914400">
              <a:defRPr/>
            </a:pPr>
            <a:r>
              <a:rPr lang="en-US" sz="1200" b="1" kern="0" dirty="0">
                <a:solidFill>
                  <a:schemeClr val="bg1"/>
                </a:solidFill>
              </a:rPr>
              <a:t>Finished Goods Receipt</a:t>
            </a:r>
            <a:endParaRPr lang="en-US" sz="1800" kern="0" dirty="0">
              <a:solidFill>
                <a:schemeClr val="bg1"/>
              </a:solidFill>
              <a:ea typeface="Arial Unicode MS" pitchFamily="34" charset="-128"/>
              <a:cs typeface="Arial Unicode MS" pitchFamily="34" charset="-128"/>
            </a:endParaRPr>
          </a:p>
        </p:txBody>
      </p:sp>
      <p:sp>
        <p:nvSpPr>
          <p:cNvPr id="7" name="TextBox 6">
            <a:extLst>
              <a:ext uri="{FF2B5EF4-FFF2-40B4-BE49-F238E27FC236}">
                <a16:creationId xmlns:a16="http://schemas.microsoft.com/office/drawing/2014/main" id="{68DEF984-E543-427F-970B-0BFEE7583F4D}"/>
              </a:ext>
            </a:extLst>
          </p:cNvPr>
          <p:cNvSpPr txBox="1"/>
          <p:nvPr/>
        </p:nvSpPr>
        <p:spPr>
          <a:xfrm>
            <a:off x="6315676" y="2466900"/>
            <a:ext cx="1474809" cy="646331"/>
          </a:xfrm>
          <a:prstGeom prst="rect">
            <a:avLst/>
          </a:prstGeom>
          <a:noFill/>
        </p:spPr>
        <p:txBody>
          <a:bodyPr wrap="square" lIns="0" tIns="0" rIns="0" bIns="0" rtlCol="0">
            <a:spAutoFit/>
          </a:bodyPr>
          <a:lstStyle/>
          <a:p>
            <a:pPr algn="ctr" defTabSz="914400" fontAlgn="base">
              <a:spcBef>
                <a:spcPct val="50000"/>
              </a:spcBef>
              <a:spcAft>
                <a:spcPct val="0"/>
              </a:spcAft>
              <a:buClr>
                <a:srgbClr val="F0AB00"/>
              </a:buClr>
              <a:buSzPct val="80000"/>
              <a:defRPr/>
            </a:pPr>
            <a:r>
              <a:rPr lang="en-US" sz="1200" b="1" kern="0">
                <a:solidFill>
                  <a:schemeClr val="bg1"/>
                </a:solidFill>
                <a:ea typeface="Arial Unicode MS" pitchFamily="34" charset="-128"/>
                <a:cs typeface="Arial Unicode MS" pitchFamily="34" charset="-128"/>
                <a:hlinkClick r:id="rId5" action="ppaction://hlinksldjump">
                  <a:extLst>
                    <a:ext uri="{A12FA001-AC4F-418D-AE19-62706E023703}">
                      <ahyp:hlinkClr xmlns:ahyp="http://schemas.microsoft.com/office/drawing/2018/hyperlinkcolor" val="tx"/>
                    </a:ext>
                  </a:extLst>
                </a:hlinkClick>
              </a:rPr>
              <a:t>Advanced Shipping Notice</a:t>
            </a:r>
            <a:endParaRPr lang="en-US" sz="1200" b="1" kern="0">
              <a:solidFill>
                <a:schemeClr val="bg1"/>
              </a:solidFill>
              <a:ea typeface="Arial Unicode MS" pitchFamily="34" charset="-128"/>
              <a:cs typeface="Arial Unicode MS" pitchFamily="34" charset="-128"/>
            </a:endParaRPr>
          </a:p>
          <a:p>
            <a:pPr defTabSz="914400" fontAlgn="base">
              <a:spcBef>
                <a:spcPct val="50000"/>
              </a:spcBef>
              <a:spcAft>
                <a:spcPct val="0"/>
              </a:spcAft>
              <a:buClr>
                <a:srgbClr val="F0AB00"/>
              </a:buClr>
              <a:buSzPct val="80000"/>
              <a:defRPr/>
            </a:pPr>
            <a:endParaRPr lang="en-US" sz="1200" b="1" u="sng" kern="0">
              <a:solidFill>
                <a:srgbClr val="FFFFFF"/>
              </a:solidFill>
              <a:ea typeface="Arial Unicode MS" pitchFamily="34" charset="-128"/>
              <a:cs typeface="Arial Unicode MS" pitchFamily="34" charset="-128"/>
            </a:endParaRPr>
          </a:p>
        </p:txBody>
      </p:sp>
      <p:sp>
        <p:nvSpPr>
          <p:cNvPr id="2" name="TextBox 1">
            <a:hlinkClick r:id="rId6" action="ppaction://hlinksldjump"/>
            <a:extLst>
              <a:ext uri="{FF2B5EF4-FFF2-40B4-BE49-F238E27FC236}">
                <a16:creationId xmlns:a16="http://schemas.microsoft.com/office/drawing/2014/main" id="{6A8AA2FD-53DD-4CED-AB05-CF38C6718E2E}"/>
              </a:ext>
            </a:extLst>
          </p:cNvPr>
          <p:cNvSpPr txBox="1"/>
          <p:nvPr/>
        </p:nvSpPr>
        <p:spPr>
          <a:xfrm>
            <a:off x="1005816" y="3313449"/>
            <a:ext cx="2307834" cy="1354217"/>
          </a:xfrm>
          <a:prstGeom prst="rect">
            <a:avLst/>
          </a:prstGeom>
          <a:noFill/>
        </p:spPr>
        <p:txBody>
          <a:bodyPr wrap="square" lIns="0" tIns="0" rIns="0" bIns="0" rtlCol="0">
            <a:spAutoFit/>
          </a:bodyPr>
          <a:lstStyle/>
          <a:p>
            <a:pPr defTabSz="914400" fontAlgn="base">
              <a:spcBef>
                <a:spcPts val="600"/>
              </a:spcBef>
              <a:spcAft>
                <a:spcPct val="0"/>
              </a:spcAft>
              <a:buClr>
                <a:srgbClr val="F0AB00"/>
              </a:buClr>
              <a:buSzPct val="80000"/>
              <a:defRPr/>
            </a:pPr>
            <a:r>
              <a:rPr lang="en-US" sz="1050" u="sng" kern="0">
                <a:ea typeface="Arial Unicode MS" pitchFamily="34" charset="-128"/>
                <a:cs typeface="Arial Unicode MS" pitchFamily="34" charset="-128"/>
                <a:hlinkClick r:id="rId6" action="ppaction://hlinksldjump">
                  <a:extLst>
                    <a:ext uri="{A12FA001-AC4F-418D-AE19-62706E023703}">
                      <ahyp:hlinkClr xmlns:ahyp="http://schemas.microsoft.com/office/drawing/2018/hyperlinkcolor" val="tx"/>
                    </a:ext>
                  </a:extLst>
                </a:hlinkClick>
              </a:rPr>
              <a:t>General Considerations</a:t>
            </a:r>
            <a:endParaRPr lang="pl-PL" sz="1050" u="sng" kern="0">
              <a:ea typeface="Arial Unicode MS" pitchFamily="34" charset="-128"/>
              <a:cs typeface="Arial Unicode MS" pitchFamily="34" charset="-128"/>
            </a:endParaRPr>
          </a:p>
          <a:p>
            <a:pPr defTabSz="914400" fontAlgn="base">
              <a:spcBef>
                <a:spcPts val="600"/>
              </a:spcBef>
              <a:spcAft>
                <a:spcPct val="0"/>
              </a:spcAft>
              <a:buClr>
                <a:srgbClr val="F0AB00"/>
              </a:buClr>
              <a:buSzPct val="80000"/>
              <a:defRPr/>
            </a:pPr>
            <a:r>
              <a:rPr lang="pl-PL" sz="1050" u="sng" kern="0">
                <a:ea typeface="Arial Unicode MS" pitchFamily="34" charset="-128"/>
                <a:hlinkClick r:id="" action="ppaction://noaction">
                  <a:extLst>
                    <a:ext uri="{A12FA001-AC4F-418D-AE19-62706E023703}">
                      <ahyp:hlinkClr xmlns:ahyp="http://schemas.microsoft.com/office/drawing/2018/hyperlinkcolor" val="tx"/>
                    </a:ext>
                  </a:extLst>
                </a:hlinkClick>
              </a:rPr>
              <a:t>Dashboard</a:t>
            </a:r>
            <a:endParaRPr lang="en-US" sz="1050" u="sng" kern="0">
              <a:ea typeface="Arial Unicode MS" pitchFamily="34" charset="-128"/>
            </a:endParaRPr>
          </a:p>
          <a:p>
            <a:pPr defTabSz="914400" fontAlgn="base">
              <a:spcBef>
                <a:spcPts val="600"/>
              </a:spcBef>
              <a:spcAft>
                <a:spcPct val="0"/>
              </a:spcAft>
              <a:buClr>
                <a:srgbClr val="F0AB00"/>
              </a:buClr>
              <a:buSzPct val="80000"/>
              <a:defRPr/>
            </a:pPr>
            <a:r>
              <a:rPr lang="en-US" sz="1050" u="sng" kern="0">
                <a:ea typeface="Arial Unicode MS" pitchFamily="34" charset="-128"/>
                <a:cs typeface="Arial Unicode MS" pitchFamily="34" charset="-128"/>
                <a:hlinkClick r:id="rId7" action="ppaction://hlinksldjump">
                  <a:extLst>
                    <a:ext uri="{A12FA001-AC4F-418D-AE19-62706E023703}">
                      <ahyp:hlinkClr xmlns:ahyp="http://schemas.microsoft.com/office/drawing/2018/hyperlinkcolor" val="tx"/>
                    </a:ext>
                  </a:extLst>
                </a:hlinkClick>
              </a:rPr>
              <a:t>Search and Identify the PO</a:t>
            </a:r>
            <a:endParaRPr lang="en-US" sz="1050" u="sng" kern="0">
              <a:ea typeface="Arial Unicode MS" pitchFamily="34" charset="-128"/>
              <a:cs typeface="Arial Unicode MS" pitchFamily="34" charset="-128"/>
            </a:endParaRPr>
          </a:p>
          <a:p>
            <a:pPr defTabSz="914400" fontAlgn="base">
              <a:spcBef>
                <a:spcPts val="600"/>
              </a:spcBef>
              <a:spcAft>
                <a:spcPct val="0"/>
              </a:spcAft>
              <a:buClr>
                <a:srgbClr val="F0AB00"/>
              </a:buClr>
              <a:buSzPct val="80000"/>
              <a:defRPr/>
            </a:pPr>
            <a:r>
              <a:rPr lang="en-US" sz="1050" u="sng" kern="0">
                <a:ea typeface="Arial Unicode MS" pitchFamily="34" charset="-128"/>
                <a:cs typeface="Arial Unicode MS" pitchFamily="34" charset="-128"/>
                <a:hlinkClick r:id="rId8" action="ppaction://hlinksldjump">
                  <a:extLst>
                    <a:ext uri="{A12FA001-AC4F-418D-AE19-62706E023703}">
                      <ahyp:hlinkClr xmlns:ahyp="http://schemas.microsoft.com/office/drawing/2018/hyperlinkcolor" val="tx"/>
                    </a:ext>
                  </a:extLst>
                </a:hlinkClick>
              </a:rPr>
              <a:t>View PO Details</a:t>
            </a:r>
            <a:endParaRPr lang="en-US" sz="1050" u="sng" kern="0">
              <a:ea typeface="Arial Unicode MS" pitchFamily="34" charset="-128"/>
              <a:cs typeface="Arial Unicode MS" pitchFamily="34" charset="-128"/>
            </a:endParaRPr>
          </a:p>
          <a:p>
            <a:pPr defTabSz="914400" fontAlgn="base">
              <a:spcBef>
                <a:spcPts val="600"/>
              </a:spcBef>
              <a:spcAft>
                <a:spcPct val="0"/>
              </a:spcAft>
              <a:buClr>
                <a:srgbClr val="F0AB00"/>
              </a:buClr>
              <a:buSzPct val="80000"/>
              <a:defRPr/>
            </a:pPr>
            <a:r>
              <a:rPr lang="en-US" sz="1050" u="sng" kern="0">
                <a:ea typeface="Arial Unicode MS" pitchFamily="34" charset="-128"/>
                <a:hlinkClick r:id="rId9" action="ppaction://hlinksldjump">
                  <a:extLst>
                    <a:ext uri="{A12FA001-AC4F-418D-AE19-62706E023703}">
                      <ahyp:hlinkClr xmlns:ahyp="http://schemas.microsoft.com/office/drawing/2018/hyperlinkcolor" val="tx"/>
                    </a:ext>
                  </a:extLst>
                </a:hlinkClick>
              </a:rPr>
              <a:t>PO Attachments</a:t>
            </a:r>
            <a:r>
              <a:rPr lang="en-US" sz="1050" u="sng" kern="0">
                <a:ea typeface="Arial Unicode MS" pitchFamily="34" charset="-128"/>
              </a:rPr>
              <a:t> (Additional Sources)</a:t>
            </a:r>
          </a:p>
          <a:p>
            <a:pPr defTabSz="914400" fontAlgn="base">
              <a:spcBef>
                <a:spcPts val="600"/>
              </a:spcBef>
              <a:spcAft>
                <a:spcPct val="0"/>
              </a:spcAft>
              <a:buClr>
                <a:srgbClr val="F0AB00"/>
              </a:buClr>
              <a:buSzPct val="80000"/>
              <a:defRPr/>
            </a:pPr>
            <a:r>
              <a:rPr lang="en-US" sz="1050" u="sng" kern="0">
                <a:ea typeface="Arial Unicode MS" pitchFamily="34" charset="-128"/>
                <a:cs typeface="Arial Unicode MS" pitchFamily="34" charset="-128"/>
                <a:hlinkClick r:id="rId10" action="ppaction://hlinksldjump">
                  <a:extLst>
                    <a:ext uri="{A12FA001-AC4F-418D-AE19-62706E023703}">
                      <ahyp:hlinkClr xmlns:ahyp="http://schemas.microsoft.com/office/drawing/2018/hyperlinkcolor" val="tx"/>
                    </a:ext>
                  </a:extLst>
                </a:hlinkClick>
              </a:rPr>
              <a:t>PO Content</a:t>
            </a:r>
            <a:endParaRPr lang="en-US" sz="1050" u="sng" kern="0">
              <a:ea typeface="Arial Unicode MS" pitchFamily="34" charset="-128"/>
              <a:cs typeface="Arial Unicode MS" pitchFamily="34" charset="-128"/>
            </a:endParaRPr>
          </a:p>
        </p:txBody>
      </p:sp>
      <p:sp>
        <p:nvSpPr>
          <p:cNvPr id="17" name="TextBox 16">
            <a:hlinkClick r:id="rId6" action="ppaction://hlinksldjump"/>
            <a:extLst>
              <a:ext uri="{FF2B5EF4-FFF2-40B4-BE49-F238E27FC236}">
                <a16:creationId xmlns:a16="http://schemas.microsoft.com/office/drawing/2014/main" id="{E42D6633-2323-4213-B645-896EAFC75A96}"/>
              </a:ext>
            </a:extLst>
          </p:cNvPr>
          <p:cNvSpPr txBox="1"/>
          <p:nvPr/>
        </p:nvSpPr>
        <p:spPr>
          <a:xfrm>
            <a:off x="3423038" y="3313449"/>
            <a:ext cx="2307834" cy="2546851"/>
          </a:xfrm>
          <a:prstGeom prst="rect">
            <a:avLst/>
          </a:prstGeom>
          <a:noFill/>
        </p:spPr>
        <p:txBody>
          <a:bodyPr wrap="square" lIns="0" tIns="0" rIns="0" bIns="0" rtlCol="0">
            <a:spAutoFit/>
          </a:bodyPr>
          <a:lstStyle/>
          <a:p>
            <a:pPr defTabSz="914400" fontAlgn="base">
              <a:spcBef>
                <a:spcPts val="600"/>
              </a:spcBef>
              <a:buClr>
                <a:srgbClr val="F0AB00"/>
              </a:buClr>
              <a:buSzPct val="80000"/>
              <a:defRPr/>
            </a:pPr>
            <a:r>
              <a:rPr lang="en-US" sz="1050" u="sng" kern="0">
                <a:ea typeface="Arial Unicode MS" pitchFamily="34" charset="-128"/>
                <a:cs typeface="Arial Unicode MS" pitchFamily="34" charset="-128"/>
                <a:hlinkClick r:id="rId11" action="ppaction://hlinksldjump">
                  <a:extLst>
                    <a:ext uri="{A12FA001-AC4F-418D-AE19-62706E023703}">
                      <ahyp:hlinkClr xmlns:ahyp="http://schemas.microsoft.com/office/drawing/2018/hyperlinkcolor" val="tx"/>
                    </a:ext>
                  </a:extLst>
                </a:hlinkClick>
              </a:rPr>
              <a:t>General Considerations</a:t>
            </a:r>
            <a:endParaRPr lang="en-US" sz="1050" u="sng" kern="0">
              <a:ea typeface="Arial Unicode MS" pitchFamily="34" charset="-128"/>
              <a:cs typeface="Arial Unicode MS" pitchFamily="34" charset="-128"/>
            </a:endParaRPr>
          </a:p>
          <a:p>
            <a:pPr defTabSz="914400" fontAlgn="base">
              <a:spcBef>
                <a:spcPts val="600"/>
              </a:spcBef>
              <a:buClr>
                <a:srgbClr val="F0AB00"/>
              </a:buClr>
              <a:buSzPct val="80000"/>
              <a:defRPr/>
            </a:pPr>
            <a:r>
              <a:rPr lang="en-US" sz="1050" u="sng" kern="0">
                <a:ea typeface="Arial Unicode MS" pitchFamily="34" charset="-128"/>
                <a:cs typeface="Arial Unicode MS" pitchFamily="34" charset="-128"/>
                <a:hlinkClick r:id="rId12" action="ppaction://hlinksldjump">
                  <a:extLst>
                    <a:ext uri="{A12FA001-AC4F-418D-AE19-62706E023703}">
                      <ahyp:hlinkClr xmlns:ahyp="http://schemas.microsoft.com/office/drawing/2018/hyperlinkcolor" val="tx"/>
                    </a:ext>
                  </a:extLst>
                </a:hlinkClick>
              </a:rPr>
              <a:t>Allowed Actions</a:t>
            </a:r>
            <a:endParaRPr lang="en-US" sz="1050" u="sng" kern="0">
              <a:ea typeface="Arial Unicode MS" pitchFamily="34" charset="-128"/>
              <a:cs typeface="Arial Unicode MS" pitchFamily="34" charset="-128"/>
            </a:endParaRPr>
          </a:p>
          <a:p>
            <a:pPr defTabSz="914400" fontAlgn="base">
              <a:spcBef>
                <a:spcPts val="600"/>
              </a:spcBef>
              <a:buClr>
                <a:srgbClr val="F0AB00"/>
              </a:buClr>
              <a:buSzPct val="80000"/>
              <a:defRPr/>
            </a:pPr>
            <a:r>
              <a:rPr lang="en-US" sz="1050" u="sng" kern="0">
                <a:ea typeface="Arial Unicode MS" pitchFamily="34" charset="-128"/>
                <a:cs typeface="Arial Unicode MS" pitchFamily="34" charset="-128"/>
                <a:hlinkClick r:id="rId13" action="ppaction://hlinksldjump">
                  <a:extLst>
                    <a:ext uri="{A12FA001-AC4F-418D-AE19-62706E023703}">
                      <ahyp:hlinkClr xmlns:ahyp="http://schemas.microsoft.com/office/drawing/2018/hyperlinkcolor" val="tx"/>
                    </a:ext>
                  </a:extLst>
                </a:hlinkClick>
              </a:rPr>
              <a:t>Manage Individual PO</a:t>
            </a:r>
            <a:endParaRPr lang="en-US" sz="1050" u="sng" kern="0">
              <a:ea typeface="Arial Unicode MS" pitchFamily="34" charset="-128"/>
              <a:cs typeface="Arial Unicode MS" pitchFamily="34" charset="-128"/>
            </a:endParaRPr>
          </a:p>
          <a:p>
            <a:pPr defTabSz="914400" fontAlgn="base">
              <a:spcBef>
                <a:spcPts val="600"/>
              </a:spcBef>
              <a:buClr>
                <a:srgbClr val="F0AB00"/>
              </a:buClr>
              <a:buSzPct val="80000"/>
              <a:defRPr/>
            </a:pPr>
            <a:r>
              <a:rPr lang="en-US" sz="1050" u="sng" kern="0">
                <a:ea typeface="Arial Unicode MS" pitchFamily="34" charset="-128"/>
                <a:cs typeface="Arial Unicode MS" pitchFamily="34" charset="-128"/>
                <a:hlinkClick r:id="rId14" action="ppaction://hlinksldjump">
                  <a:extLst>
                    <a:ext uri="{A12FA001-AC4F-418D-AE19-62706E023703}">
                      <ahyp:hlinkClr xmlns:ahyp="http://schemas.microsoft.com/office/drawing/2018/hyperlinkcolor" val="tx"/>
                    </a:ext>
                  </a:extLst>
                </a:hlinkClick>
              </a:rPr>
              <a:t>Manage Multiple PO’s</a:t>
            </a:r>
            <a:endParaRPr lang="en-US" sz="1050" u="sng" kern="0">
              <a:ea typeface="Arial Unicode MS" pitchFamily="34" charset="-128"/>
              <a:cs typeface="Arial Unicode MS" pitchFamily="34" charset="-128"/>
            </a:endParaRPr>
          </a:p>
          <a:p>
            <a:pPr defTabSz="914400" fontAlgn="base">
              <a:spcBef>
                <a:spcPts val="600"/>
              </a:spcBef>
              <a:buClr>
                <a:srgbClr val="F0AB00"/>
              </a:buClr>
              <a:buSzPct val="80000"/>
              <a:defRPr/>
            </a:pPr>
            <a:r>
              <a:rPr lang="en-US" sz="1050" u="sng" kern="0">
                <a:ea typeface="Arial Unicode MS" pitchFamily="34" charset="-128"/>
                <a:cs typeface="Arial Unicode MS" pitchFamily="34" charset="-128"/>
                <a:hlinkClick r:id="rId15" action="ppaction://hlinksldjump">
                  <a:extLst>
                    <a:ext uri="{A12FA001-AC4F-418D-AE19-62706E023703}">
                      <ahyp:hlinkClr xmlns:ahyp="http://schemas.microsoft.com/office/drawing/2018/hyperlinkcolor" val="tx"/>
                    </a:ext>
                  </a:extLst>
                </a:hlinkClick>
              </a:rPr>
              <a:t>Mass Upload of OC’s</a:t>
            </a:r>
            <a:endParaRPr lang="en-US" sz="1050" u="sng" kern="0">
              <a:ea typeface="Arial Unicode MS" pitchFamily="34" charset="-128"/>
              <a:cs typeface="Arial Unicode MS" pitchFamily="34" charset="-128"/>
            </a:endParaRPr>
          </a:p>
          <a:p>
            <a:pPr defTabSz="914400" fontAlgn="base">
              <a:spcBef>
                <a:spcPts val="600"/>
              </a:spcBef>
              <a:buClr>
                <a:srgbClr val="F0AB00"/>
              </a:buClr>
              <a:buSzPct val="80000"/>
              <a:defRPr/>
            </a:pPr>
            <a:r>
              <a:rPr lang="en-US" sz="1050" u="sng" kern="0">
                <a:ea typeface="Arial Unicode MS" pitchFamily="34" charset="-128"/>
                <a:cs typeface="Arial Unicode MS" pitchFamily="34" charset="-128"/>
                <a:hlinkClick r:id="rId16" action="ppaction://hlinksldjump">
                  <a:extLst>
                    <a:ext uri="{A12FA001-AC4F-418D-AE19-62706E023703}">
                      <ahyp:hlinkClr xmlns:ahyp="http://schemas.microsoft.com/office/drawing/2018/hyperlinkcolor" val="tx"/>
                    </a:ext>
                  </a:extLst>
                </a:hlinkClick>
              </a:rPr>
              <a:t>Reconfirmation</a:t>
            </a:r>
            <a:endParaRPr lang="en-US" sz="1050" u="sng" kern="0">
              <a:ea typeface="Arial Unicode MS" pitchFamily="34" charset="-128"/>
              <a:cs typeface="Arial Unicode MS" pitchFamily="34" charset="-128"/>
            </a:endParaRPr>
          </a:p>
          <a:p>
            <a:pPr defTabSz="914400" fontAlgn="base">
              <a:spcBef>
                <a:spcPts val="600"/>
              </a:spcBef>
              <a:buClr>
                <a:srgbClr val="F0AB00"/>
              </a:buClr>
              <a:buSzPct val="80000"/>
              <a:defRPr/>
            </a:pPr>
            <a:r>
              <a:rPr lang="en-US" sz="1050" u="sng" kern="0">
                <a:ea typeface="Arial Unicode MS" pitchFamily="34" charset="-128"/>
                <a:cs typeface="Arial Unicode MS" pitchFamily="34" charset="-128"/>
                <a:hlinkClick r:id="rId17" action="ppaction://hlinksldjump">
                  <a:extLst>
                    <a:ext uri="{A12FA001-AC4F-418D-AE19-62706E023703}">
                      <ahyp:hlinkClr xmlns:ahyp="http://schemas.microsoft.com/office/drawing/2018/hyperlinkcolor" val="tx"/>
                    </a:ext>
                  </a:extLst>
                </a:hlinkClick>
              </a:rPr>
              <a:t>Reconfirmation via Mass Upload</a:t>
            </a:r>
            <a:endParaRPr lang="en-US" sz="1050" u="sng" kern="0">
              <a:ea typeface="Arial Unicode MS" pitchFamily="34" charset="-128"/>
              <a:cs typeface="Arial Unicode MS" pitchFamily="34" charset="-128"/>
            </a:endParaRPr>
          </a:p>
          <a:p>
            <a:pPr fontAlgn="base">
              <a:spcBef>
                <a:spcPts val="600"/>
              </a:spcBef>
              <a:buClr>
                <a:srgbClr val="F0AB00"/>
              </a:buClr>
              <a:buSzPct val="80000"/>
            </a:pPr>
            <a:r>
              <a:rPr lang="en-US" sz="1050" u="sng">
                <a:hlinkClick r:id="rId18" action="ppaction://hlinksldjump">
                  <a:extLst>
                    <a:ext uri="{A12FA001-AC4F-418D-AE19-62706E023703}">
                      <ahyp:hlinkClr xmlns:ahyp="http://schemas.microsoft.com/office/drawing/2018/hyperlinkcolor" val="tx"/>
                    </a:ext>
                  </a:extLst>
                </a:hlinkClick>
              </a:rPr>
              <a:t>Review Submitted OC’s</a:t>
            </a:r>
            <a:endParaRPr lang="en-US" sz="1050" u="sng"/>
          </a:p>
          <a:p>
            <a:pPr fontAlgn="base">
              <a:spcBef>
                <a:spcPts val="600"/>
              </a:spcBef>
              <a:buClr>
                <a:srgbClr val="F0AB00"/>
              </a:buClr>
              <a:buSzPct val="80000"/>
            </a:pPr>
            <a:r>
              <a:rPr lang="en-US" sz="1050" u="sng" kern="0">
                <a:ea typeface="Arial Unicode MS" pitchFamily="34" charset="-128"/>
                <a:cs typeface="Arial Unicode MS" pitchFamily="34" charset="-128"/>
                <a:hlinkClick r:id="rId19" action="ppaction://hlinksldjump">
                  <a:extLst>
                    <a:ext uri="{A12FA001-AC4F-418D-AE19-62706E023703}">
                      <ahyp:hlinkClr xmlns:ahyp="http://schemas.microsoft.com/office/drawing/2018/hyperlinkcolor" val="tx"/>
                    </a:ext>
                  </a:extLst>
                </a:hlinkClick>
              </a:rPr>
              <a:t>Tolerances</a:t>
            </a:r>
            <a:endParaRPr lang="en-US" sz="1050" u="sng" kern="0">
              <a:ea typeface="Arial Unicode MS" pitchFamily="34" charset="-128"/>
              <a:cs typeface="Arial Unicode MS" pitchFamily="34" charset="-128"/>
            </a:endParaRPr>
          </a:p>
          <a:p>
            <a:pPr fontAlgn="base">
              <a:spcBef>
                <a:spcPts val="600"/>
              </a:spcBef>
              <a:buClr>
                <a:srgbClr val="F0AB00"/>
              </a:buClr>
              <a:buSzPct val="80000"/>
            </a:pPr>
            <a:r>
              <a:rPr lang="en-US" sz="1050" u="sng" kern="0">
                <a:ea typeface="Arial Unicode MS" pitchFamily="34" charset="-128"/>
                <a:cs typeface="Arial Unicode MS" pitchFamily="34" charset="-128"/>
                <a:hlinkClick r:id="rId20" action="ppaction://hlinksldjump">
                  <a:extLst>
                    <a:ext uri="{A12FA001-AC4F-418D-AE19-62706E023703}">
                      <ahyp:hlinkClr xmlns:ahyp="http://schemas.microsoft.com/office/drawing/2018/hyperlinkcolor" val="tx"/>
                    </a:ext>
                  </a:extLst>
                </a:hlinkClick>
              </a:rPr>
              <a:t>OC Content</a:t>
            </a:r>
            <a:endParaRPr lang="en-US" sz="1050" u="sng" kern="0">
              <a:ea typeface="Arial Unicode MS" pitchFamily="34" charset="-128"/>
              <a:cs typeface="Arial Unicode MS" pitchFamily="34" charset="-128"/>
            </a:endParaRPr>
          </a:p>
          <a:p>
            <a:pPr fontAlgn="base">
              <a:spcBef>
                <a:spcPts val="600"/>
              </a:spcBef>
              <a:buClr>
                <a:srgbClr val="F0AB00"/>
              </a:buClr>
              <a:buSzPct val="80000"/>
            </a:pPr>
            <a:endParaRPr lang="en-US" sz="1050" u="sng" kern="0">
              <a:ea typeface="Arial Unicode MS" pitchFamily="34" charset="-128"/>
              <a:cs typeface="Arial Unicode MS" pitchFamily="34" charset="-128"/>
            </a:endParaRPr>
          </a:p>
        </p:txBody>
      </p:sp>
      <p:sp>
        <p:nvSpPr>
          <p:cNvPr id="18" name="TextBox 17">
            <a:hlinkClick r:id="rId6" action="ppaction://hlinksldjump"/>
            <a:extLst>
              <a:ext uri="{FF2B5EF4-FFF2-40B4-BE49-F238E27FC236}">
                <a16:creationId xmlns:a16="http://schemas.microsoft.com/office/drawing/2014/main" id="{36059943-AE2D-4C38-925D-7E4807338954}"/>
              </a:ext>
            </a:extLst>
          </p:cNvPr>
          <p:cNvSpPr txBox="1"/>
          <p:nvPr/>
        </p:nvSpPr>
        <p:spPr>
          <a:xfrm>
            <a:off x="5955111" y="3373532"/>
            <a:ext cx="2307834" cy="2308324"/>
          </a:xfrm>
          <a:prstGeom prst="rect">
            <a:avLst/>
          </a:prstGeom>
          <a:noFill/>
        </p:spPr>
        <p:txBody>
          <a:bodyPr wrap="square" lIns="0" tIns="0" rIns="0" bIns="0" rtlCol="0">
            <a:spAutoFit/>
          </a:bodyPr>
          <a:lstStyle/>
          <a:p>
            <a:pPr defTabSz="914400" fontAlgn="base">
              <a:spcBef>
                <a:spcPts val="600"/>
              </a:spcBef>
              <a:buClr>
                <a:srgbClr val="F0AB00"/>
              </a:buClr>
              <a:buSzPct val="80000"/>
              <a:defRPr/>
            </a:pPr>
            <a:r>
              <a:rPr lang="en-US" sz="1050" u="sng" kern="0" dirty="0">
                <a:ea typeface="Arial Unicode MS" pitchFamily="34" charset="-128"/>
                <a:cs typeface="Arial Unicode MS" pitchFamily="34" charset="-128"/>
                <a:hlinkClick r:id="rId21" action="ppaction://hlinksldjump">
                  <a:extLst>
                    <a:ext uri="{A12FA001-AC4F-418D-AE19-62706E023703}">
                      <ahyp:hlinkClr xmlns:ahyp="http://schemas.microsoft.com/office/drawing/2018/hyperlinkcolor" val="tx"/>
                    </a:ext>
                  </a:extLst>
                </a:hlinkClick>
              </a:rPr>
              <a:t>General Considerations</a:t>
            </a:r>
            <a:endParaRPr lang="en-US" sz="1050" u="sng" kern="0" dirty="0">
              <a:ea typeface="Arial Unicode MS" pitchFamily="34" charset="-128"/>
              <a:cs typeface="Arial Unicode MS" pitchFamily="34" charset="-128"/>
            </a:endParaRPr>
          </a:p>
          <a:p>
            <a:pPr defTabSz="914400" fontAlgn="base">
              <a:spcBef>
                <a:spcPts val="600"/>
              </a:spcBef>
              <a:buClr>
                <a:srgbClr val="F0AB00"/>
              </a:buClr>
              <a:buSzPct val="80000"/>
              <a:defRPr/>
            </a:pPr>
            <a:r>
              <a:rPr lang="en-US" sz="1050" u="sng" kern="0" dirty="0">
                <a:ea typeface="Arial Unicode MS" pitchFamily="34" charset="-128"/>
                <a:cs typeface="Arial Unicode MS" pitchFamily="34" charset="-128"/>
                <a:hlinkClick r:id="rId22" action="ppaction://hlinksldjump">
                  <a:extLst>
                    <a:ext uri="{A12FA001-AC4F-418D-AE19-62706E023703}">
                      <ahyp:hlinkClr xmlns:ahyp="http://schemas.microsoft.com/office/drawing/2018/hyperlinkcolor" val="tx"/>
                    </a:ext>
                  </a:extLst>
                </a:hlinkClick>
              </a:rPr>
              <a:t>Allowed Actions</a:t>
            </a:r>
            <a:endParaRPr lang="en-US" sz="1050" u="sng" kern="0" dirty="0">
              <a:ea typeface="Arial Unicode MS" pitchFamily="34" charset="-128"/>
              <a:cs typeface="Arial Unicode MS" pitchFamily="34" charset="-128"/>
            </a:endParaRPr>
          </a:p>
          <a:p>
            <a:pPr fontAlgn="base">
              <a:spcBef>
                <a:spcPts val="600"/>
              </a:spcBef>
              <a:buClr>
                <a:srgbClr val="F0AB00"/>
              </a:buClr>
              <a:buSzPct val="80000"/>
              <a:defRPr/>
            </a:pPr>
            <a:r>
              <a:rPr lang="en-US" sz="1050" u="sng" kern="0" dirty="0">
                <a:ea typeface="Arial Unicode MS" pitchFamily="34" charset="-128"/>
                <a:cs typeface="Arial Unicode MS" pitchFamily="34" charset="-128"/>
                <a:hlinkClick r:id="rId23" action="ppaction://hlinksldjump">
                  <a:extLst>
                    <a:ext uri="{A12FA001-AC4F-418D-AE19-62706E023703}">
                      <ahyp:hlinkClr xmlns:ahyp="http://schemas.microsoft.com/office/drawing/2018/hyperlinkcolor" val="tx"/>
                    </a:ext>
                  </a:extLst>
                </a:hlinkClick>
              </a:rPr>
              <a:t>Manage Individual PO</a:t>
            </a:r>
            <a:endParaRPr lang="en-US" sz="1050" u="sng" kern="0" dirty="0">
              <a:ea typeface="Arial Unicode MS" pitchFamily="34" charset="-128"/>
              <a:cs typeface="Arial Unicode MS" pitchFamily="34" charset="-128"/>
            </a:endParaRPr>
          </a:p>
          <a:p>
            <a:pPr fontAlgn="base">
              <a:spcBef>
                <a:spcPts val="600"/>
              </a:spcBef>
              <a:buClr>
                <a:srgbClr val="F0AB00"/>
              </a:buClr>
              <a:buSzPct val="80000"/>
              <a:defRPr/>
            </a:pPr>
            <a:r>
              <a:rPr lang="en-US" sz="1050" u="sng" kern="0" dirty="0">
                <a:ea typeface="Arial Unicode MS" pitchFamily="34" charset="-128"/>
                <a:hlinkClick r:id="rId24" action="ppaction://hlinksldjump">
                  <a:extLst>
                    <a:ext uri="{A12FA001-AC4F-418D-AE19-62706E023703}">
                      <ahyp:hlinkClr xmlns:ahyp="http://schemas.microsoft.com/office/drawing/2018/hyperlinkcolor" val="tx"/>
                    </a:ext>
                  </a:extLst>
                </a:hlinkClick>
              </a:rPr>
              <a:t>Print </a:t>
            </a:r>
            <a:r>
              <a:rPr lang="en-US" sz="1050" u="sng" kern="0" dirty="0">
                <a:ea typeface="Arial Unicode MS" pitchFamily="34" charset="-128"/>
              </a:rPr>
              <a:t>Packing Unit Label</a:t>
            </a:r>
          </a:p>
          <a:p>
            <a:pPr fontAlgn="base">
              <a:spcBef>
                <a:spcPts val="600"/>
              </a:spcBef>
              <a:buClr>
                <a:srgbClr val="F0AB00"/>
              </a:buClr>
              <a:buSzPct val="80000"/>
              <a:defRPr/>
            </a:pPr>
            <a:r>
              <a:rPr lang="en-US" sz="1050" u="sng" kern="0" dirty="0">
                <a:ea typeface="Arial Unicode MS" pitchFamily="34" charset="-128"/>
                <a:cs typeface="Arial Unicode MS" pitchFamily="34" charset="-128"/>
                <a:hlinkClick r:id="rId25" action="ppaction://hlinksldjump">
                  <a:extLst>
                    <a:ext uri="{A12FA001-AC4F-418D-AE19-62706E023703}">
                      <ahyp:hlinkClr xmlns:ahyp="http://schemas.microsoft.com/office/drawing/2018/hyperlinkcolor" val="tx"/>
                    </a:ext>
                  </a:extLst>
                </a:hlinkClick>
              </a:rPr>
              <a:t>Manage Multiple PO’s</a:t>
            </a:r>
            <a:endParaRPr lang="en-US" sz="1050" u="sng" kern="0" dirty="0">
              <a:ea typeface="Arial Unicode MS" pitchFamily="34" charset="-128"/>
              <a:cs typeface="Arial Unicode MS" pitchFamily="34" charset="-128"/>
            </a:endParaRPr>
          </a:p>
          <a:p>
            <a:pPr fontAlgn="base">
              <a:spcBef>
                <a:spcPts val="600"/>
              </a:spcBef>
              <a:buClr>
                <a:srgbClr val="F0AB00"/>
              </a:buClr>
              <a:buSzPct val="80000"/>
              <a:defRPr/>
            </a:pPr>
            <a:r>
              <a:rPr lang="en-US" sz="1050" u="sng" kern="0" dirty="0">
                <a:ea typeface="Arial Unicode MS" pitchFamily="34" charset="-128"/>
                <a:cs typeface="Arial Unicode MS" pitchFamily="34" charset="-128"/>
                <a:hlinkClick r:id="rId26" action="ppaction://hlinksldjump">
                  <a:extLst>
                    <a:ext uri="{A12FA001-AC4F-418D-AE19-62706E023703}">
                      <ahyp:hlinkClr xmlns:ahyp="http://schemas.microsoft.com/office/drawing/2018/hyperlinkcolor" val="tx"/>
                    </a:ext>
                  </a:extLst>
                </a:hlinkClick>
              </a:rPr>
              <a:t>Mass Upload of ASN’s</a:t>
            </a:r>
            <a:endParaRPr lang="en-US" sz="1050" u="sng" kern="0" dirty="0">
              <a:ea typeface="Arial Unicode MS" pitchFamily="34" charset="-128"/>
              <a:cs typeface="Arial Unicode MS" pitchFamily="34" charset="-128"/>
            </a:endParaRPr>
          </a:p>
          <a:p>
            <a:pPr fontAlgn="base">
              <a:spcBef>
                <a:spcPts val="600"/>
              </a:spcBef>
              <a:buClr>
                <a:srgbClr val="F0AB00"/>
              </a:buClr>
              <a:buSzPct val="80000"/>
              <a:defRPr/>
            </a:pPr>
            <a:r>
              <a:rPr lang="en-US" sz="1050" u="sng" kern="0" dirty="0">
                <a:ea typeface="Arial Unicode MS" pitchFamily="34" charset="-128"/>
                <a:cs typeface="Arial Unicode MS" pitchFamily="34" charset="-128"/>
                <a:hlinkClick r:id="rId27" action="ppaction://hlinksldjump">
                  <a:extLst>
                    <a:ext uri="{A12FA001-AC4F-418D-AE19-62706E023703}">
                      <ahyp:hlinkClr xmlns:ahyp="http://schemas.microsoft.com/office/drawing/2018/hyperlinkcolor" val="tx"/>
                    </a:ext>
                  </a:extLst>
                </a:hlinkClick>
              </a:rPr>
              <a:t>Review submitted ASN</a:t>
            </a:r>
            <a:endParaRPr lang="en-US" sz="1050" u="sng" kern="0" dirty="0">
              <a:ea typeface="Arial Unicode MS" pitchFamily="34" charset="-128"/>
              <a:cs typeface="Arial Unicode MS" pitchFamily="34" charset="-128"/>
            </a:endParaRPr>
          </a:p>
          <a:p>
            <a:pPr fontAlgn="base">
              <a:spcBef>
                <a:spcPts val="600"/>
              </a:spcBef>
              <a:buClr>
                <a:srgbClr val="F0AB00"/>
              </a:buClr>
              <a:buSzPct val="80000"/>
              <a:defRPr/>
            </a:pPr>
            <a:r>
              <a:rPr lang="en-US" sz="1050" u="sng" kern="0" dirty="0">
                <a:ea typeface="Arial Unicode MS" pitchFamily="34" charset="-128"/>
                <a:cs typeface="Arial Unicode MS" pitchFamily="34" charset="-128"/>
                <a:hlinkClick r:id="rId28" action="ppaction://hlinksldjump">
                  <a:extLst>
                    <a:ext uri="{A12FA001-AC4F-418D-AE19-62706E023703}">
                      <ahyp:hlinkClr xmlns:ahyp="http://schemas.microsoft.com/office/drawing/2018/hyperlinkcolor" val="tx"/>
                    </a:ext>
                  </a:extLst>
                </a:hlinkClick>
              </a:rPr>
              <a:t>Download ASN Report</a:t>
            </a:r>
            <a:endParaRPr lang="en-US" sz="1050" u="sng" kern="0" dirty="0">
              <a:ea typeface="Arial Unicode MS" pitchFamily="34" charset="-128"/>
              <a:cs typeface="Arial Unicode MS" pitchFamily="34" charset="-128"/>
            </a:endParaRPr>
          </a:p>
          <a:p>
            <a:pPr fontAlgn="base">
              <a:spcBef>
                <a:spcPts val="600"/>
              </a:spcBef>
              <a:buClr>
                <a:srgbClr val="F0AB00"/>
              </a:buClr>
              <a:buSzPct val="80000"/>
              <a:defRPr/>
            </a:pPr>
            <a:r>
              <a:rPr lang="en-US" sz="1050" u="sng" kern="0" dirty="0">
                <a:ea typeface="Arial Unicode MS" pitchFamily="34" charset="-128"/>
                <a:hlinkClick r:id="rId29" action="ppaction://hlinksldjump">
                  <a:extLst>
                    <a:ext uri="{A12FA001-AC4F-418D-AE19-62706E023703}">
                      <ahyp:hlinkClr xmlns:ahyp="http://schemas.microsoft.com/office/drawing/2018/hyperlinkcolor" val="tx"/>
                    </a:ext>
                  </a:extLst>
                </a:hlinkClick>
              </a:rPr>
              <a:t>Tolerance</a:t>
            </a:r>
            <a:endParaRPr lang="en-US" sz="1050" u="sng" kern="0" dirty="0">
              <a:ea typeface="Arial Unicode MS" pitchFamily="34" charset="-128"/>
              <a:cs typeface="Arial Unicode MS" pitchFamily="34" charset="-128"/>
            </a:endParaRPr>
          </a:p>
          <a:p>
            <a:pPr fontAlgn="base">
              <a:spcBef>
                <a:spcPts val="600"/>
              </a:spcBef>
              <a:buClr>
                <a:srgbClr val="F0AB00"/>
              </a:buClr>
              <a:buSzPct val="80000"/>
            </a:pPr>
            <a:r>
              <a:rPr lang="en-US" sz="1050" u="sng" kern="0" dirty="0">
                <a:ea typeface="Arial Unicode MS" pitchFamily="34" charset="-128"/>
                <a:cs typeface="Arial Unicode MS" pitchFamily="34" charset="-128"/>
                <a:hlinkClick r:id="rId30" action="ppaction://hlinksldjump">
                  <a:extLst>
                    <a:ext uri="{A12FA001-AC4F-418D-AE19-62706E023703}">
                      <ahyp:hlinkClr xmlns:ahyp="http://schemas.microsoft.com/office/drawing/2018/hyperlinkcolor" val="tx"/>
                    </a:ext>
                  </a:extLst>
                </a:hlinkClick>
              </a:rPr>
              <a:t>ASN Content</a:t>
            </a:r>
            <a:endParaRPr lang="en-US" sz="1050" u="sng" dirty="0"/>
          </a:p>
        </p:txBody>
      </p:sp>
      <p:sp>
        <p:nvSpPr>
          <p:cNvPr id="19" name="TextBox 18">
            <a:hlinkClick r:id="rId6" action="ppaction://hlinksldjump"/>
            <a:extLst>
              <a:ext uri="{FF2B5EF4-FFF2-40B4-BE49-F238E27FC236}">
                <a16:creationId xmlns:a16="http://schemas.microsoft.com/office/drawing/2014/main" id="{EF1F7693-5402-41F2-9207-E25FDADE7540}"/>
              </a:ext>
            </a:extLst>
          </p:cNvPr>
          <p:cNvSpPr txBox="1"/>
          <p:nvPr/>
        </p:nvSpPr>
        <p:spPr>
          <a:xfrm>
            <a:off x="8487184" y="3373531"/>
            <a:ext cx="2307834" cy="400110"/>
          </a:xfrm>
          <a:prstGeom prst="rect">
            <a:avLst/>
          </a:prstGeom>
          <a:noFill/>
        </p:spPr>
        <p:txBody>
          <a:bodyPr wrap="square" lIns="0" tIns="0" rIns="0" bIns="0" rtlCol="0">
            <a:spAutoFit/>
          </a:bodyPr>
          <a:lstStyle/>
          <a:p>
            <a:pPr defTabSz="914400" fontAlgn="base">
              <a:spcBef>
                <a:spcPts val="600"/>
              </a:spcBef>
              <a:spcAft>
                <a:spcPct val="0"/>
              </a:spcAft>
              <a:buClr>
                <a:srgbClr val="F0AB00"/>
              </a:buClr>
              <a:buSzPct val="80000"/>
              <a:defRPr/>
            </a:pPr>
            <a:r>
              <a:rPr lang="en-US" sz="1050" u="sng" kern="0" dirty="0">
                <a:ea typeface="Arial Unicode MS" pitchFamily="34" charset="-128"/>
                <a:cs typeface="Arial Unicode MS" pitchFamily="34" charset="-128"/>
              </a:rPr>
              <a:t>Customer Document </a:t>
            </a:r>
            <a:r>
              <a:rPr lang="en-US" sz="1050" u="sng" kern="0" dirty="0">
                <a:solidFill>
                  <a:srgbClr val="FFFFFF"/>
                </a:solidFill>
                <a:ea typeface="Arial Unicode MS" pitchFamily="34" charset="-128"/>
                <a:cs typeface="Arial Unicode MS" pitchFamily="34" charset="-128"/>
              </a:rPr>
              <a:t>Review</a:t>
            </a:r>
          </a:p>
          <a:p>
            <a:pPr defTabSz="914400" fontAlgn="base">
              <a:spcBef>
                <a:spcPts val="600"/>
              </a:spcBef>
              <a:spcAft>
                <a:spcPct val="0"/>
              </a:spcAft>
              <a:buClr>
                <a:srgbClr val="F0AB00"/>
              </a:buClr>
              <a:buSzPct val="80000"/>
              <a:defRPr/>
            </a:pPr>
            <a:r>
              <a:rPr lang="en-US" sz="1050" u="sng" kern="0" dirty="0">
                <a:ea typeface="Arial Unicode MS" pitchFamily="34" charset="-128"/>
                <a:cs typeface="Arial Unicode MS" pitchFamily="34" charset="-128"/>
              </a:rPr>
              <a:t>GR Content</a:t>
            </a:r>
          </a:p>
        </p:txBody>
      </p:sp>
    </p:spTree>
    <p:extLst>
      <p:ext uri="{BB962C8B-B14F-4D97-AF65-F5344CB8AC3E}">
        <p14:creationId xmlns:p14="http://schemas.microsoft.com/office/powerpoint/2010/main" val="243215150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ld>
</file>

<file path=ppt/theme/theme1.xml><?xml version="1.0" encoding="utf-8"?>
<a:theme xmlns:a="http://schemas.openxmlformats.org/drawingml/2006/main" name="SAP Ariba 2021 16x9 white">
  <a:themeElements>
    <a:clrScheme name="SAP_colors_2018">
      <a:dk1>
        <a:srgbClr val="000000"/>
      </a:dk1>
      <a:lt1>
        <a:srgbClr val="FFFFFF"/>
      </a:lt1>
      <a:dk2>
        <a:srgbClr val="999999"/>
      </a:dk2>
      <a:lt2>
        <a:srgbClr val="CCCCCC"/>
      </a:lt2>
      <a:accent1>
        <a:srgbClr val="F0AB00"/>
      </a:accent1>
      <a:accent2>
        <a:srgbClr val="666666"/>
      </a:accent2>
      <a:accent3>
        <a:srgbClr val="008FD3"/>
      </a:accent3>
      <a:accent4>
        <a:srgbClr val="4FB81C"/>
      </a:accent4>
      <a:accent5>
        <a:srgbClr val="E35500"/>
      </a:accent5>
      <a:accent6>
        <a:srgbClr val="760A85"/>
      </a:accent6>
      <a:hlink>
        <a:srgbClr val="008FD3"/>
      </a:hlink>
      <a:folHlink>
        <a:srgbClr val="008FD3"/>
      </a:folHlink>
    </a:clrScheme>
    <a:fontScheme name="SAP Fonts">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25400" algn="ctr">
          <a:solidFill>
            <a:schemeClr val="tx1"/>
          </a:solid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254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Presentation62" id="{4A129C35-3439-B146-874C-DFAA79E366AF}" vid="{78F8368F-1C26-8E43-B2EE-7C66CF4E0050}"/>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AP Ariba 2021 16x9 blue">
  <a:themeElements>
    <a:clrScheme name="SAP_Colors2018 - blue">
      <a:dk1>
        <a:srgbClr val="00195A"/>
      </a:dk1>
      <a:lt1>
        <a:srgbClr val="FFFFFF"/>
      </a:lt1>
      <a:dk2>
        <a:srgbClr val="CCCCCC"/>
      </a:dk2>
      <a:lt2>
        <a:srgbClr val="999999"/>
      </a:lt2>
      <a:accent1>
        <a:srgbClr val="F0AB00"/>
      </a:accent1>
      <a:accent2>
        <a:srgbClr val="666666"/>
      </a:accent2>
      <a:accent3>
        <a:srgbClr val="0076CB"/>
      </a:accent3>
      <a:accent4>
        <a:srgbClr val="4FB81C"/>
      </a:accent4>
      <a:accent5>
        <a:srgbClr val="E35500"/>
      </a:accent5>
      <a:accent6>
        <a:srgbClr val="760A85"/>
      </a:accent6>
      <a:hlink>
        <a:srgbClr val="0076CB"/>
      </a:hlink>
      <a:folHlink>
        <a:srgbClr val="0076CB"/>
      </a:folHlink>
    </a:clrScheme>
    <a:fontScheme name="SAP Fonts">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25400" algn="ctr">
          <a:solidFill>
            <a:schemeClr val="tx1"/>
          </a:solidFill>
          <a:miter lim="800000"/>
          <a:headEnd/>
          <a:tailEnd/>
        </a:ln>
      </a:spPr>
      <a:bodyPr rot="0" spcFirstLastPara="0" vertOverflow="overflow" horzOverflow="overflow" vert="horz" wrap="square" lIns="90000" tIns="72000" rIns="90000" bIns="72000" numCol="1" spcCol="0" rtlCol="0" fromWordArt="0" anchor="ctr" anchorCtr="0" forceAA="0" compatLnSpc="1">
        <a:prstTxWarp prst="textNoShape">
          <a:avLst/>
        </a:prstTxWarp>
        <a:noAutofit/>
      </a:bodyP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254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Presentation62" id="{4A129C35-3439-B146-874C-DFAA79E366AF}" vid="{6A4A34A4-4338-AC42-BE7B-E165B38E9D95}"/>
    </a:ext>
  </a:extLst>
</a:theme>
</file>

<file path=ppt/theme/theme4.xml><?xml version="1.0" encoding="utf-8"?>
<a:theme xmlns:a="http://schemas.openxmlformats.org/drawingml/2006/main" name="SAP Ariba 2020 16x9 white">
  <a:themeElements>
    <a:clrScheme name="SAP_colors_2018">
      <a:dk1>
        <a:srgbClr val="000000"/>
      </a:dk1>
      <a:lt1>
        <a:srgbClr val="FFFFFF"/>
      </a:lt1>
      <a:dk2>
        <a:srgbClr val="999999"/>
      </a:dk2>
      <a:lt2>
        <a:srgbClr val="CCCCCC"/>
      </a:lt2>
      <a:accent1>
        <a:srgbClr val="F0AB00"/>
      </a:accent1>
      <a:accent2>
        <a:srgbClr val="666666"/>
      </a:accent2>
      <a:accent3>
        <a:srgbClr val="008FD3"/>
      </a:accent3>
      <a:accent4>
        <a:srgbClr val="4FB81C"/>
      </a:accent4>
      <a:accent5>
        <a:srgbClr val="E35500"/>
      </a:accent5>
      <a:accent6>
        <a:srgbClr val="760A85"/>
      </a:accent6>
      <a:hlink>
        <a:srgbClr val="008FD3"/>
      </a:hlink>
      <a:folHlink>
        <a:srgbClr val="008FD3"/>
      </a:folHlink>
    </a:clrScheme>
    <a:fontScheme name="SAP Fonts">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25400" algn="ctr">
          <a:solidFill>
            <a:schemeClr val="tx1"/>
          </a:solid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254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SAP_Ariba_2020_16x9_white" id="{26F69DB5-EC42-7C43-8DB3-A24871AD838A}" vid="{575079F9-F693-284C-B0E2-F5F49C6F9CD0}"/>
    </a:ext>
  </a:extLst>
</a:theme>
</file>

<file path=ppt/theme/theme5.xml><?xml version="1.0" encoding="utf-8"?>
<a:theme xmlns:a="http://schemas.openxmlformats.org/drawingml/2006/main" name="Office Theme">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A4C3FD80A350C14ABAF3B565B50E0BE4" ma:contentTypeVersion="12" ma:contentTypeDescription="Skapa ett nytt dokument." ma:contentTypeScope="" ma:versionID="08b119e582fc054aff582270b36f283e">
  <xsd:schema xmlns:xsd="http://www.w3.org/2001/XMLSchema" xmlns:xs="http://www.w3.org/2001/XMLSchema" xmlns:p="http://schemas.microsoft.com/office/2006/metadata/properties" xmlns:ns2="9e807f65-831e-4dd7-931b-3f3be29c67ac" xmlns:ns3="8c10798d-ab6c-4780-b1cf-4699144a9d36" targetNamespace="http://schemas.microsoft.com/office/2006/metadata/properties" ma:root="true" ma:fieldsID="2d47fe584d321e75ea5bb49084b9ab49" ns2:_="" ns3:_="">
    <xsd:import namespace="9e807f65-831e-4dd7-931b-3f3be29c67ac"/>
    <xsd:import namespace="8c10798d-ab6c-4780-b1cf-4699144a9d3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807f65-831e-4dd7-931b-3f3be29c67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c10798d-ab6c-4780-b1cf-4699144a9d36"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03F3B8D-58F1-4318-A1DE-E911DD44BAEF}">
  <ds:schemaRefs>
    <ds:schemaRef ds:uri="http://schemas.microsoft.com/sharepoint/v3/contenttype/forms"/>
  </ds:schemaRefs>
</ds:datastoreItem>
</file>

<file path=customXml/itemProps2.xml><?xml version="1.0" encoding="utf-8"?>
<ds:datastoreItem xmlns:ds="http://schemas.openxmlformats.org/officeDocument/2006/customXml" ds:itemID="{BB7E3EE2-704F-4D63-86A2-33A5A7E0AA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807f65-831e-4dd7-931b-3f3be29c67ac"/>
    <ds:schemaRef ds:uri="8c10798d-ab6c-4780-b1cf-4699144a9d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BB79A66-01BB-4E3D-8B8C-9E02C094792E}">
  <ds:schemaRefs>
    <ds:schemaRef ds:uri="http://purl.org/dc/elements/1.1/"/>
    <ds:schemaRef ds:uri="http://schemas.microsoft.com/office/2006/metadata/properties"/>
    <ds:schemaRef ds:uri="8c10798d-ab6c-4780-b1cf-4699144a9d36"/>
    <ds:schemaRef ds:uri="http://purl.org/dc/terms/"/>
    <ds:schemaRef ds:uri="http://schemas.openxmlformats.org/package/2006/metadata/core-properties"/>
    <ds:schemaRef ds:uri="9e807f65-831e-4dd7-931b-3f3be29c67ac"/>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Metadata/LabelInfo.xml><?xml version="1.0" encoding="utf-8"?>
<clbl:labelList xmlns:clbl="http://schemas.microsoft.com/office/2020/mipLabelMetadata">
  <clbl:label id="{d792d246-d363-40e2-82bc-6f0655128b68}" enabled="1" method="Standard" siteId="{372ee9e0-9ce0-4033-a64a-c07073a91ecd}" removed="0"/>
</clbl:labelList>
</file>

<file path=docProps/app.xml><?xml version="1.0" encoding="utf-8"?>
<Properties xmlns="http://schemas.openxmlformats.org/officeDocument/2006/extended-properties" xmlns:vt="http://schemas.openxmlformats.org/officeDocument/2006/docPropsVTypes">
  <Template>SAP_Ariba_2021_16x9_white</Template>
  <TotalTime>56788</TotalTime>
  <Words>11481</Words>
  <Application>Microsoft Office PowerPoint</Application>
  <PresentationFormat>Custom</PresentationFormat>
  <Paragraphs>1428</Paragraphs>
  <Slides>90</Slides>
  <Notes>82</Notes>
  <HiddenSlides>0</HiddenSlides>
  <MMClips>0</MMClips>
  <ScaleCrop>false</ScaleCrop>
  <HeadingPairs>
    <vt:vector size="8" baseType="variant">
      <vt:variant>
        <vt:lpstr>Fonts Used</vt:lpstr>
      </vt:variant>
      <vt:variant>
        <vt:i4>11</vt:i4>
      </vt:variant>
      <vt:variant>
        <vt:lpstr>Theme</vt:lpstr>
      </vt:variant>
      <vt:variant>
        <vt:i4>4</vt:i4>
      </vt:variant>
      <vt:variant>
        <vt:lpstr>Embedded OLE Servers</vt:lpstr>
      </vt:variant>
      <vt:variant>
        <vt:i4>1</vt:i4>
      </vt:variant>
      <vt:variant>
        <vt:lpstr>Slide Titles</vt:lpstr>
      </vt:variant>
      <vt:variant>
        <vt:i4>90</vt:i4>
      </vt:variant>
    </vt:vector>
  </HeadingPairs>
  <TitlesOfParts>
    <vt:vector size="106" baseType="lpstr">
      <vt:lpstr>Arial</vt:lpstr>
      <vt:lpstr>Arial</vt:lpstr>
      <vt:lpstr>Arial (Body)</vt:lpstr>
      <vt:lpstr>Arial Unicode MS</vt:lpstr>
      <vt:lpstr>Calibri</vt:lpstr>
      <vt:lpstr>Calibri Light</vt:lpstr>
      <vt:lpstr>Courier New</vt:lpstr>
      <vt:lpstr>Segoe UI Light</vt:lpstr>
      <vt:lpstr>Symbol</vt:lpstr>
      <vt:lpstr>wingdings</vt:lpstr>
      <vt:lpstr>wingdings</vt:lpstr>
      <vt:lpstr>SAP Ariba 2021 16x9 white</vt:lpstr>
      <vt:lpstr>Custom Design</vt:lpstr>
      <vt:lpstr>SAP Ariba 2021 16x9 blue</vt:lpstr>
      <vt:lpstr>SAP Ariba 2020 16x9 white</vt:lpstr>
      <vt:lpstr>Worksheet</vt:lpstr>
      <vt:lpstr>SAP SCC Order Collaboration Supplier Training Guide Document ID: 9AKB002057, Rev., Sep 7th, 2022</vt:lpstr>
      <vt:lpstr>Agenda</vt:lpstr>
      <vt:lpstr>PowerPoint Presentation</vt:lpstr>
      <vt:lpstr>Overview</vt:lpstr>
      <vt:lpstr>PO Collaboration Documents</vt:lpstr>
      <vt:lpstr>PO Collaboration Workflow Diagram</vt:lpstr>
      <vt:lpstr>Different Modes of Integration/ Automation</vt:lpstr>
      <vt:lpstr>Order Collaboration Portal User Interaction In this Chapter You Will Learn About …</vt:lpstr>
      <vt:lpstr>Order Collaboration Portal Interaction</vt:lpstr>
      <vt:lpstr>PowerPoint Presentation</vt:lpstr>
      <vt:lpstr>PowerPoint Presentation</vt:lpstr>
      <vt:lpstr>Purchase Order General Considerations</vt:lpstr>
      <vt:lpstr>Purchase Order Search and Identify the PO (From the Workbench)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Order Confirmation General Considerations</vt:lpstr>
      <vt:lpstr>Order Confirmation Allowed Actions  </vt:lpstr>
      <vt:lpstr>Order Confirmation Allowed Actions</vt:lpstr>
      <vt:lpstr>Order Confirmation Manage Individual PO – Confirm Entire Order  </vt:lpstr>
      <vt:lpstr>Order Confirmation Manage Individual PO – Update Line Items</vt:lpstr>
      <vt:lpstr>Order Confirmation - continued Manage Individual PO – Update Line Items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Advanced Shipping Notice General Considerations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Advanced Shipping Notice Multiple PO’s Management</vt:lpstr>
      <vt:lpstr>Advanced Shipping Notice Multiple PO’s Management – Search Filters</vt:lpstr>
      <vt:lpstr>Advanced Shipping Notice Multiple PO’s Management – Create ASN</vt:lpstr>
      <vt:lpstr>Advanced Shipping Notice Multiple PO’s Management – Populate the Fields</vt:lpstr>
      <vt:lpstr>Advanced Shipping Notice Multiple PO’s Management – Line Level</vt:lpstr>
      <vt:lpstr>Advanced Shipping Notice Review Submitted ASN</vt:lpstr>
      <vt:lpstr>Advanced Shipping Notice Download ASN Report</vt:lpstr>
      <vt:lpstr>Advanced Shipping Notice Tolerances</vt:lpstr>
      <vt:lpstr>PowerPoint Presentation</vt:lpstr>
      <vt:lpstr>Finished Good Receipt Customer Document Review</vt:lpstr>
      <vt:lpstr>PowerPoint Presentation</vt:lpstr>
      <vt:lpstr>Types of Support Available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Order Confirmation Mass OC Upload – Opening in Excel Format</vt:lpstr>
      <vt:lpstr>Order Confirmation Mass OC Upload – Reupload in Correct Format for AN</vt:lpstr>
      <vt:lpstr>Order Confirmation  Reconfirmation via Mass Upload – Create OC Report  </vt:lpstr>
      <vt:lpstr>Order Confirmation  Reconfirmation via Mass Upload – Run OC Report</vt:lpstr>
      <vt:lpstr>PowerPoint Presentation</vt:lpstr>
      <vt:lpstr>Advanced Shipping Notice Mass ASN Upload – Download CSV Template</vt:lpstr>
      <vt:lpstr>Advanced Shipping Notice Mass ASN Upload – Update and Upload CSV Template</vt:lpstr>
      <vt:lpstr>PowerPoint Presentation</vt:lpstr>
      <vt:lpstr>Purchase Order Statuses</vt:lpstr>
      <vt:lpstr>PowerPoint Presentation</vt:lpstr>
      <vt:lpstr>PowerPoint Presentation</vt:lpstr>
      <vt:lpstr>External Information Source Integration</vt:lpstr>
      <vt:lpstr>PowerPoint Presentation</vt:lpstr>
      <vt:lpstr>PowerPoint Presentation</vt:lpstr>
      <vt:lpstr>Advanced Shipping Notification Download ASN Report</vt:lpstr>
      <vt:lpstr>PowerPoint Presentation</vt:lpstr>
      <vt:lpstr>PowerPoint Presentation</vt:lpstr>
      <vt:lpstr>Advanced Shipping Notice ASN Content</vt:lpstr>
      <vt:lpstr>Finished Good Receipt GR Content</vt:lpstr>
      <vt:lpstr>Thank you.</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SAP SCC Order Collaboration Supplier Training Guide</dc:title>
  <dc:subject/>
  <dc:creator>Moise, Alexandru</dc:creator>
  <cp:keywords>2021/16:9/white</cp:keywords>
  <dc:description/>
  <cp:lastModifiedBy>Sumanth KR</cp:lastModifiedBy>
  <cp:revision>116</cp:revision>
  <cp:lastPrinted>2021-06-08T18:03:53Z</cp:lastPrinted>
  <dcterms:created xsi:type="dcterms:W3CDTF">2021-05-31T10:51:37Z</dcterms:created>
  <dcterms:modified xsi:type="dcterms:W3CDTF">2025-02-27T16:10:42Z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3" name="_NewReviewCycle">
    <vt:lpwstr/>
  </property>
  <property fmtid="{D5CDD505-2E9C-101B-9397-08002B2CF9AE}" pid="8" name="ContentTypeId">
    <vt:lpwstr>0x010100A4C3FD80A350C14ABAF3B565B50E0BE4</vt:lpwstr>
  </property>
</Properties>
</file>