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2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379" r:id="rId2"/>
    <p:sldId id="360" r:id="rId3"/>
    <p:sldId id="361" r:id="rId4"/>
    <p:sldId id="362" r:id="rId5"/>
    <p:sldId id="363" r:id="rId6"/>
    <p:sldId id="364" r:id="rId7"/>
    <p:sldId id="365" r:id="rId8"/>
    <p:sldId id="366" r:id="rId9"/>
    <p:sldId id="380" r:id="rId10"/>
    <p:sldId id="368" r:id="rId11"/>
    <p:sldId id="384" r:id="rId12"/>
    <p:sldId id="385" r:id="rId13"/>
    <p:sldId id="370" r:id="rId14"/>
    <p:sldId id="371" r:id="rId15"/>
    <p:sldId id="372" r:id="rId16"/>
    <p:sldId id="373" r:id="rId17"/>
    <p:sldId id="378" r:id="rId18"/>
    <p:sldId id="383" r:id="rId19"/>
    <p:sldId id="375" r:id="rId20"/>
    <p:sldId id="376" r:id="rId21"/>
    <p:sldId id="377" r:id="rId22"/>
    <p:sldId id="310" r:id="rId23"/>
    <p:sldId id="265" r:id="rId24"/>
    <p:sldId id="339" r:id="rId25"/>
  </p:sldIdLst>
  <p:sldSz cx="12195175" cy="6859588"/>
  <p:notesSz cx="6797675" cy="987425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18">
          <p15:clr>
            <a:srgbClr val="A4A3A4"/>
          </p15:clr>
        </p15:guide>
        <p15:guide id="2" orient="horz" pos="3835">
          <p15:clr>
            <a:srgbClr val="A4A3A4"/>
          </p15:clr>
        </p15:guide>
        <p15:guide id="3" orient="horz" pos="1065">
          <p15:clr>
            <a:srgbClr val="A4A3A4"/>
          </p15:clr>
        </p15:guide>
        <p15:guide id="4" orient="horz" pos="779">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xmlns="">
        <p15:guide id="1" orient="horz" pos="3110">
          <p15:clr>
            <a:srgbClr val="A4A3A4"/>
          </p15:clr>
        </p15:guide>
        <p15:guide id="2" pos="351">
          <p15:clr>
            <a:srgbClr val="A4A3A4"/>
          </p15:clr>
        </p15:guide>
        <p15:guide id="3" pos="395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84" autoAdjust="0"/>
    <p:restoredTop sz="94690" autoAdjust="0"/>
  </p:normalViewPr>
  <p:slideViewPr>
    <p:cSldViewPr snapToGrid="0" showGuides="1">
      <p:cViewPr varScale="1">
        <p:scale>
          <a:sx n="123" d="100"/>
          <a:sy n="123" d="100"/>
        </p:scale>
        <p:origin x="-444" y="-90"/>
      </p:cViewPr>
      <p:guideLst>
        <p:guide orient="horz" pos="4118"/>
        <p:guide orient="horz" pos="3835"/>
        <p:guide orient="horz" pos="1065"/>
        <p:guide orient="horz" pos="779"/>
        <p:guide pos="7478"/>
        <p:guide pos="205"/>
        <p:guide pos="3849"/>
        <p:guide pos="4708"/>
        <p:guide pos="4812"/>
        <p:guide pos="2865"/>
        <p:guide pos="296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8" d="100"/>
          <a:sy n="88" d="100"/>
        </p:scale>
        <p:origin x="-2844" y="-120"/>
      </p:cViewPr>
      <p:guideLst>
        <p:guide orient="horz" pos="3110"/>
        <p:guide pos="351"/>
        <p:guide pos="395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378824"/>
            <a:ext cx="2945659" cy="493713"/>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57213" y="661988"/>
            <a:ext cx="5715000" cy="3214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548205"/>
            <a:ext cx="5709333" cy="469669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31497" y="9627396"/>
            <a:ext cx="934681" cy="2217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975" indent="-180975" algn="l" defTabSz="1088776"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357188" indent="-176213"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
        <p:nvSpPr>
          <p:cNvPr id="10" name="Slide Image Placeholder 9"/>
          <p:cNvSpPr>
            <a:spLocks noGrp="1" noRot="1" noChangeAspect="1"/>
          </p:cNvSpPr>
          <p:nvPr>
            <p:ph type="sldImg"/>
          </p:nvPr>
        </p:nvSpPr>
        <p:spPr>
          <a:xfrm>
            <a:off x="287338" y="661988"/>
            <a:ext cx="6223000" cy="3500437"/>
          </a:xfrm>
        </p:spPr>
      </p:sp>
      <p:sp>
        <p:nvSpPr>
          <p:cNvPr id="11" name="Notes Placeholder 10"/>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23812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indent="-457200">
              <a:lnSpc>
                <a:spcPct val="150000"/>
              </a:lnSpc>
              <a:buNone/>
            </a:pPr>
            <a:r>
              <a:rPr lang="en-US" dirty="0" smtClean="0"/>
              <a:t>Objective #</a:t>
            </a:r>
            <a:r>
              <a:rPr lang="en-US" sz="1200" dirty="0" smtClean="0"/>
              <a:t>4.</a:t>
            </a:r>
            <a:r>
              <a:rPr lang="en-US" sz="1200" baseline="0" dirty="0" smtClean="0"/>
              <a:t>  </a:t>
            </a:r>
            <a:r>
              <a:rPr lang="en-US" sz="1200" dirty="0" smtClean="0"/>
              <a:t>Set expectations for project logistics</a:t>
            </a:r>
          </a:p>
          <a:p>
            <a:endParaRPr lang="en-US" dirty="0" smtClean="0"/>
          </a:p>
        </p:txBody>
      </p:sp>
      <p:sp>
        <p:nvSpPr>
          <p:cNvPr id="4" name="Slide Number Placeholder 3"/>
          <p:cNvSpPr>
            <a:spLocks noGrp="1"/>
          </p:cNvSpPr>
          <p:nvPr>
            <p:ph type="sldNum" sz="quarter" idx="10"/>
          </p:nvPr>
        </p:nvSpPr>
        <p:spPr/>
        <p:txBody>
          <a:bodyPr/>
          <a:lstStyle/>
          <a:p>
            <a:fld id="{EEB53E66-CA09-4306-A2ED-94C6F7DB3B54}"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will be included</a:t>
            </a:r>
            <a:r>
              <a:rPr lang="en-US" baseline="0" dirty="0" smtClean="0"/>
              <a:t> in the KO slides for suppliers</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22</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493740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23</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185041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24</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212494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purpose of the Kick Off call is to formally start the integration project with Buyer and Supplier teams, define the project scope, and the targeted completion (Go Live) date.</a:t>
            </a:r>
          </a:p>
          <a:p>
            <a:endParaRPr lang="en-US" dirty="0" smtClean="0"/>
          </a:p>
          <a:p>
            <a:r>
              <a:rPr lang="en-US" dirty="0" smtClean="0"/>
              <a:t>********************************************</a:t>
            </a:r>
          </a:p>
          <a:p>
            <a:endParaRPr lang="en-US" dirty="0" smtClean="0"/>
          </a:p>
          <a:p>
            <a:r>
              <a:rPr lang="en-US" dirty="0" smtClean="0"/>
              <a:t>The general</a:t>
            </a:r>
            <a:r>
              <a:rPr lang="en-US" baseline="0" dirty="0" smtClean="0"/>
              <a:t> objectives for today’s call.</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Capture action items from discussions in the Action Items slide</a:t>
            </a:r>
            <a:r>
              <a:rPr lang="en-US" sz="1200" baseline="0" dirty="0" smtClean="0"/>
              <a:t> at the end of the deck.</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a:ln/>
        </p:spPr>
      </p:sp>
      <p:sp>
        <p:nvSpPr>
          <p:cNvPr id="5837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pitchFamily="18" charset="0"/>
            </a:endParaRPr>
          </a:p>
        </p:txBody>
      </p:sp>
      <p:sp>
        <p:nvSpPr>
          <p:cNvPr id="5837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itchFamily="34" charset="0"/>
              </a:defRPr>
            </a:lvl1pPr>
            <a:lvl2pPr marL="685817" indent="-263776">
              <a:defRPr sz="2200">
                <a:solidFill>
                  <a:schemeClr val="tx1"/>
                </a:solidFill>
                <a:latin typeface="Arial" pitchFamily="34" charset="0"/>
              </a:defRPr>
            </a:lvl2pPr>
            <a:lvl3pPr marL="1055103" indent="-211021">
              <a:defRPr sz="2200">
                <a:solidFill>
                  <a:schemeClr val="tx1"/>
                </a:solidFill>
                <a:latin typeface="Arial" pitchFamily="34" charset="0"/>
              </a:defRPr>
            </a:lvl3pPr>
            <a:lvl4pPr marL="1477145" indent="-211021">
              <a:defRPr sz="2200">
                <a:solidFill>
                  <a:schemeClr val="tx1"/>
                </a:solidFill>
                <a:latin typeface="Arial" pitchFamily="34" charset="0"/>
              </a:defRPr>
            </a:lvl4pPr>
            <a:lvl5pPr marL="1899186" indent="-211021">
              <a:defRPr sz="2200">
                <a:solidFill>
                  <a:schemeClr val="tx1"/>
                </a:solidFill>
                <a:latin typeface="Arial" pitchFamily="34" charset="0"/>
              </a:defRPr>
            </a:lvl5pPr>
            <a:lvl6pPr marL="2321227" indent="-211021" algn="ctr" eaLnBrk="0" fontAlgn="base" hangingPunct="0">
              <a:spcBef>
                <a:spcPct val="0"/>
              </a:spcBef>
              <a:spcAft>
                <a:spcPct val="0"/>
              </a:spcAft>
              <a:defRPr sz="2200">
                <a:solidFill>
                  <a:schemeClr val="tx1"/>
                </a:solidFill>
                <a:latin typeface="Arial" pitchFamily="34" charset="0"/>
              </a:defRPr>
            </a:lvl6pPr>
            <a:lvl7pPr marL="2743269" indent="-211021" algn="ctr" eaLnBrk="0" fontAlgn="base" hangingPunct="0">
              <a:spcBef>
                <a:spcPct val="0"/>
              </a:spcBef>
              <a:spcAft>
                <a:spcPct val="0"/>
              </a:spcAft>
              <a:defRPr sz="2200">
                <a:solidFill>
                  <a:schemeClr val="tx1"/>
                </a:solidFill>
                <a:latin typeface="Arial" pitchFamily="34" charset="0"/>
              </a:defRPr>
            </a:lvl7pPr>
            <a:lvl8pPr marL="3165310" indent="-211021" algn="ctr" eaLnBrk="0" fontAlgn="base" hangingPunct="0">
              <a:spcBef>
                <a:spcPct val="0"/>
              </a:spcBef>
              <a:spcAft>
                <a:spcPct val="0"/>
              </a:spcAft>
              <a:defRPr sz="2200">
                <a:solidFill>
                  <a:schemeClr val="tx1"/>
                </a:solidFill>
                <a:latin typeface="Arial" pitchFamily="34" charset="0"/>
              </a:defRPr>
            </a:lvl8pPr>
            <a:lvl9pPr marL="3587351" indent="-211021" algn="ctr" eaLnBrk="0" fontAlgn="base" hangingPunct="0">
              <a:spcBef>
                <a:spcPct val="0"/>
              </a:spcBef>
              <a:spcAft>
                <a:spcPct val="0"/>
              </a:spcAft>
              <a:defRPr sz="2200">
                <a:solidFill>
                  <a:schemeClr val="tx1"/>
                </a:solidFill>
                <a:latin typeface="Arial" pitchFamily="34" charset="0"/>
              </a:defRPr>
            </a:lvl9pPr>
          </a:lstStyle>
          <a:p>
            <a:fld id="{B372E4DD-37C3-4089-B017-C094D63D7863}" type="slidenum">
              <a:rPr lang="fr-FR" sz="1100">
                <a:latin typeface="Times" pitchFamily="18" charset="0"/>
              </a:rPr>
              <a:pPr/>
              <a:t>4</a:t>
            </a:fld>
            <a:endParaRPr lang="fr-FR" sz="1100">
              <a:latin typeface="Times" pitchFamily="18" charset="0"/>
            </a:endParaRPr>
          </a:p>
        </p:txBody>
      </p:sp>
      <p:sp>
        <p:nvSpPr>
          <p:cNvPr id="58373" name="Espace réservé du pied de page 4"/>
          <p:cNvSpPr>
            <a:spLocks noGrp="1"/>
          </p:cNvSpPr>
          <p:nvPr>
            <p:ph type="ftr" sz="quarter" idx="4"/>
          </p:nvPr>
        </p:nvSpPr>
        <p:spPr>
          <a:xfrm>
            <a:off x="0" y="9378824"/>
            <a:ext cx="2945659" cy="4937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itchFamily="34" charset="0"/>
              </a:defRPr>
            </a:lvl1pPr>
            <a:lvl2pPr marL="685817" indent="-263776">
              <a:defRPr sz="2200">
                <a:solidFill>
                  <a:schemeClr val="tx1"/>
                </a:solidFill>
                <a:latin typeface="Arial" pitchFamily="34" charset="0"/>
              </a:defRPr>
            </a:lvl2pPr>
            <a:lvl3pPr marL="1055103" indent="-211021">
              <a:defRPr sz="2200">
                <a:solidFill>
                  <a:schemeClr val="tx1"/>
                </a:solidFill>
                <a:latin typeface="Arial" pitchFamily="34" charset="0"/>
              </a:defRPr>
            </a:lvl3pPr>
            <a:lvl4pPr marL="1477145" indent="-211021">
              <a:defRPr sz="2200">
                <a:solidFill>
                  <a:schemeClr val="tx1"/>
                </a:solidFill>
                <a:latin typeface="Arial" pitchFamily="34" charset="0"/>
              </a:defRPr>
            </a:lvl4pPr>
            <a:lvl5pPr marL="1899186" indent="-211021">
              <a:defRPr sz="2200">
                <a:solidFill>
                  <a:schemeClr val="tx1"/>
                </a:solidFill>
                <a:latin typeface="Arial" pitchFamily="34" charset="0"/>
              </a:defRPr>
            </a:lvl5pPr>
            <a:lvl6pPr marL="2321227" indent="-211021" algn="ctr" eaLnBrk="0" fontAlgn="base" hangingPunct="0">
              <a:spcBef>
                <a:spcPct val="0"/>
              </a:spcBef>
              <a:spcAft>
                <a:spcPct val="0"/>
              </a:spcAft>
              <a:defRPr sz="2200">
                <a:solidFill>
                  <a:schemeClr val="tx1"/>
                </a:solidFill>
                <a:latin typeface="Arial" pitchFamily="34" charset="0"/>
              </a:defRPr>
            </a:lvl6pPr>
            <a:lvl7pPr marL="2743269" indent="-211021" algn="ctr" eaLnBrk="0" fontAlgn="base" hangingPunct="0">
              <a:spcBef>
                <a:spcPct val="0"/>
              </a:spcBef>
              <a:spcAft>
                <a:spcPct val="0"/>
              </a:spcAft>
              <a:defRPr sz="2200">
                <a:solidFill>
                  <a:schemeClr val="tx1"/>
                </a:solidFill>
                <a:latin typeface="Arial" pitchFamily="34" charset="0"/>
              </a:defRPr>
            </a:lvl7pPr>
            <a:lvl8pPr marL="3165310" indent="-211021" algn="ctr" eaLnBrk="0" fontAlgn="base" hangingPunct="0">
              <a:spcBef>
                <a:spcPct val="0"/>
              </a:spcBef>
              <a:spcAft>
                <a:spcPct val="0"/>
              </a:spcAft>
              <a:defRPr sz="2200">
                <a:solidFill>
                  <a:schemeClr val="tx1"/>
                </a:solidFill>
                <a:latin typeface="Arial" pitchFamily="34" charset="0"/>
              </a:defRPr>
            </a:lvl8pPr>
            <a:lvl9pPr marL="3587351" indent="-211021" algn="ctr" eaLnBrk="0" fontAlgn="base" hangingPunct="0">
              <a:spcBef>
                <a:spcPct val="0"/>
              </a:spcBef>
              <a:spcAft>
                <a:spcPct val="0"/>
              </a:spcAft>
              <a:defRPr sz="2200">
                <a:solidFill>
                  <a:schemeClr val="tx1"/>
                </a:solidFill>
                <a:latin typeface="Arial" pitchFamily="34" charset="0"/>
              </a:defRPr>
            </a:lvl9pPr>
          </a:lstStyle>
          <a:p>
            <a:endParaRPr lang="en-US" sz="1100">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a:t>
            </a:r>
            <a:r>
              <a:rPr lang="en-US" baseline="0" dirty="0" smtClean="0"/>
              <a:t> any pre-work that may have been accomplished prior to the Kick off.</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Objection#1.</a:t>
            </a:r>
            <a:r>
              <a:rPr lang="en-US" baseline="0" dirty="0" smtClean="0"/>
              <a:t>  Define Scope</a:t>
            </a:r>
          </a:p>
          <a:p>
            <a:endParaRPr lang="en-US" baseline="0" dirty="0" smtClean="0"/>
          </a:p>
          <a:p>
            <a:r>
              <a:rPr lang="en-US" baseline="0" dirty="0" smtClean="0"/>
              <a:t>These are f</a:t>
            </a:r>
            <a:r>
              <a:rPr lang="en-US" dirty="0" smtClean="0"/>
              <a:t>act finding questions</a:t>
            </a:r>
            <a:r>
              <a:rPr lang="en-US" baseline="0" dirty="0" smtClean="0"/>
              <a:t> to define as-is and to-be solution.</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guide.</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guide.</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Objective#3</a:t>
            </a:r>
            <a:r>
              <a:rPr lang="en-US" baseline="0" dirty="0" smtClean="0"/>
              <a:t> – </a:t>
            </a:r>
            <a:r>
              <a:rPr lang="en-US" sz="1200" dirty="0" smtClean="0"/>
              <a:t>Define project timelines</a:t>
            </a:r>
          </a:p>
          <a:p>
            <a:endParaRPr lang="en-US" dirty="0" smtClean="0"/>
          </a:p>
          <a:p>
            <a:r>
              <a:rPr lang="en-US" dirty="0" smtClean="0"/>
              <a:t>Based on definitions</a:t>
            </a:r>
            <a:r>
              <a:rPr lang="en-US" baseline="0" dirty="0" smtClean="0"/>
              <a:t> of the project phases, enter milestone dates agreed upon by all parties during the Kick Off call.</a:t>
            </a:r>
          </a:p>
          <a:p>
            <a:r>
              <a:rPr lang="en-US" baseline="0" dirty="0" smtClean="0"/>
              <a:t>These should be dates that are realistic and achievable.  Discuss dependencies on each task and identify risks and mitigations.</a:t>
            </a:r>
          </a:p>
          <a:p>
            <a:endParaRPr lang="en-US" baseline="0" dirty="0" smtClean="0"/>
          </a:p>
          <a:p>
            <a:r>
              <a:rPr lang="en-US" baseline="0" dirty="0" smtClean="0"/>
              <a:t>Discuss the possibility of using PO Flip as a bridging strategy.</a:t>
            </a:r>
          </a:p>
        </p:txBody>
      </p:sp>
      <p:sp>
        <p:nvSpPr>
          <p:cNvPr id="4" name="Slide Number Placeholder 3"/>
          <p:cNvSpPr>
            <a:spLocks noGrp="1"/>
          </p:cNvSpPr>
          <p:nvPr>
            <p:ph type="sldNum" sz="quarter" idx="10"/>
          </p:nvPr>
        </p:nvSpPr>
        <p:spPr/>
        <p:txBody>
          <a:bodyPr/>
          <a:lstStyle/>
          <a:p>
            <a:fld id="{EEB53E66-CA09-4306-A2ED-94C6F7DB3B54}"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7" name="TextBox 6"/>
          <p:cNvSpPr txBox="1"/>
          <p:nvPr userDrawn="1"/>
        </p:nvSpPr>
        <p:spPr>
          <a:xfrm rot="21360000">
            <a:off x="4212456" y="3628659"/>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sz="1800" kern="0" dirty="0" smtClean="0">
                <a:solidFill>
                  <a:schemeClr val="tx1"/>
                </a:solidFill>
                <a:ea typeface="Arial Unicode MS" pitchFamily="34" charset="-128"/>
                <a:cs typeface="Arial Unicode MS" pitchFamily="34" charset="-128"/>
              </a:rPr>
              <a:t>Use this title slide only with an</a:t>
            </a:r>
            <a:r>
              <a:rPr lang="en-US" sz="1800" kern="0" baseline="0" dirty="0" smtClean="0">
                <a:solidFill>
                  <a:schemeClr val="tx1"/>
                </a:solidFill>
                <a:ea typeface="Arial Unicode MS" pitchFamily="34" charset="-128"/>
                <a:cs typeface="Arial Unicode MS" pitchFamily="34" charset="-128"/>
              </a:rPr>
              <a:t> image</a:t>
            </a:r>
            <a:endParaRPr lang="en-US" sz="18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7639050" y="1691079"/>
            <a:ext cx="4232275" cy="4392042"/>
          </a:xfrm>
          <a:solidFill>
            <a:schemeClr val="bg1">
              <a:lumMod val="95000"/>
            </a:schemeClr>
          </a:solidFill>
        </p:spPr>
        <p:txBody>
          <a:bodyPr tIns="1543147" anchor="t" anchorCtr="0"/>
          <a:lstStyle>
            <a:lvl1pPr algn="ctr">
              <a:defRPr b="0"/>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8016" y="1692392"/>
            <a:ext cx="5662800"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4706938" y="1692392"/>
            <a:ext cx="7164387"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
        <p:nvSpPr>
          <p:cNvPr id="11" name="Picture Placeholder 4"/>
          <p:cNvSpPr>
            <a:spLocks noGrp="1"/>
          </p:cNvSpPr>
          <p:nvPr>
            <p:ph type="pic" sz="quarter" idx="16"/>
          </p:nvPr>
        </p:nvSpPr>
        <p:spPr bwMode="gray">
          <a:xfrm>
            <a:off x="6208016"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390"/>
            <a:ext cx="11545200" cy="4393017"/>
          </a:xfrm>
        </p:spPr>
        <p:txBody>
          <a:bodyPr tIns="0"/>
          <a:lstStyle>
            <a:lvl1pPr algn="l">
              <a:defRPr b="0"/>
            </a:lvl1pPr>
          </a:lstStyle>
          <a:p>
            <a:pPr lvl="0"/>
            <a:r>
              <a:rPr lang="en-US" dirty="0" smtClean="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TextBox 2"/>
          <p:cNvSpPr txBox="1"/>
          <p:nvPr userDrawn="1"/>
        </p:nvSpPr>
        <p:spPr bwMode="black">
          <a:xfrm>
            <a:off x="11711056" y="6637720"/>
            <a:ext cx="157094" cy="153888"/>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tx1"/>
                </a:solidFill>
              </a:rPr>
              <a:pPr marL="111525" indent="-111525" algn="r">
                <a:buClr>
                  <a:schemeClr val="accent2"/>
                </a:buClr>
                <a:buFont typeface="Arial" pitchFamily="34" charset="0"/>
                <a:buNone/>
              </a:pPr>
              <a:t>‹#›</a:t>
            </a:fld>
            <a:endParaRPr lang="en-US" sz="1000" noProof="0" dirty="0" smtClean="0">
              <a:solidFill>
                <a:schemeClr val="tx1"/>
              </a:solidFill>
            </a:endParaRPr>
          </a:p>
        </p:txBody>
      </p:sp>
      <p:sp>
        <p:nvSpPr>
          <p:cNvPr id="4" name="TextBox 3"/>
          <p:cNvSpPr txBox="1"/>
          <p:nvPr userDrawn="1"/>
        </p:nvSpPr>
        <p:spPr bwMode="black">
          <a:xfrm>
            <a:off x="324000" y="6622344"/>
            <a:ext cx="3648435" cy="153888"/>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1000" noProof="0" dirty="0" smtClean="0">
                <a:solidFill>
                  <a:schemeClr val="tx1"/>
                </a:solidFill>
              </a:rPr>
              <a:t>2015 SAP SE or an SAP affiliate company. All rights reserved.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11" name="Picture 10"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12" name="TextBox 11"/>
          <p:cNvSpPr txBox="1"/>
          <p:nvPr userDrawn="1"/>
        </p:nvSpPr>
        <p:spPr>
          <a:xfrm rot="21360000">
            <a:off x="4212456" y="3628659"/>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sz="1800" kern="0" dirty="0" smtClean="0">
                <a:solidFill>
                  <a:schemeClr val="tx1"/>
                </a:solidFill>
                <a:ea typeface="Arial Unicode MS" pitchFamily="34" charset="-128"/>
                <a:cs typeface="Arial Unicode MS" pitchFamily="34" charset="-128"/>
              </a:rPr>
              <a:t>Use this title slide only with an</a:t>
            </a:r>
            <a:r>
              <a:rPr lang="en-US" sz="1800" kern="0" baseline="0" dirty="0" smtClean="0">
                <a:solidFill>
                  <a:schemeClr val="tx1"/>
                </a:solidFill>
                <a:ea typeface="Arial Unicode MS" pitchFamily="34" charset="-128"/>
                <a:cs typeface="Arial Unicode MS" pitchFamily="34" charset="-128"/>
              </a:rPr>
              <a:t> image</a:t>
            </a:r>
            <a:endParaRPr lang="en-US" sz="18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smtClean="0">
                <a:solidFill>
                  <a:schemeClr val="accent2"/>
                </a:solidFill>
                <a:latin typeface="+mj-lt"/>
                <a:ea typeface="+mj-ea"/>
                <a:cs typeface="+mj-cs"/>
              </a:rPr>
              <a:t>© 2015 SAP SE or an SAP affiliate company.</a:t>
            </a:r>
            <a:r>
              <a:rPr lang="en-US" sz="2900" b="1" kern="1200" baseline="0" noProof="0" dirty="0" smtClean="0">
                <a:solidFill>
                  <a:schemeClr val="accent2"/>
                </a:solidFill>
                <a:latin typeface="+mj-lt"/>
                <a:ea typeface="+mj-ea"/>
                <a:cs typeface="+mj-cs"/>
              </a:rPr>
              <a:t> </a:t>
            </a:r>
            <a:r>
              <a:rPr lang="en-US" sz="2900" b="1" kern="1200" noProof="0" dirty="0" smtClean="0">
                <a:solidFill>
                  <a:schemeClr val="accent2"/>
                </a:solidFill>
                <a:latin typeface="+mj-lt"/>
                <a:ea typeface="+mj-ea"/>
                <a:cs typeface="+mj-cs"/>
              </a:rPr>
              <a:t>All rights reserved.</a:t>
            </a:r>
          </a:p>
        </p:txBody>
      </p:sp>
      <p:sp>
        <p:nvSpPr>
          <p:cNvPr id="5" name="TextBox 4"/>
          <p:cNvSpPr txBox="1"/>
          <p:nvPr userDrawn="1"/>
        </p:nvSpPr>
        <p:spPr bwMode="gray">
          <a:xfrm>
            <a:off x="323999" y="1692000"/>
            <a:ext cx="11547325" cy="3908762"/>
          </a:xfrm>
          <a:prstGeom prst="rect">
            <a:avLst/>
          </a:prstGeom>
          <a:noFill/>
        </p:spPr>
        <p:txBody>
          <a:bodyPr wrap="square" lIns="0" tIns="0" rIns="0" bIns="0" rtlCol="0">
            <a:spAutoFit/>
          </a:bodyPr>
          <a:lstStyle/>
          <a:p>
            <a:r>
              <a:rPr lang="en-US" sz="1200" kern="1200" dirty="0" smtClean="0">
                <a:solidFill>
                  <a:schemeClr val="tx1"/>
                </a:solidFill>
                <a:latin typeface="Arial"/>
                <a:ea typeface="MS PGothic" pitchFamily="34" charset="-128"/>
                <a:cs typeface="+mn-cs"/>
              </a:rPr>
              <a:t>No part of this publication may be reproduced or transmitted in any form or for any purpose without the express permission of SAP SE or an </a:t>
            </a:r>
          </a:p>
          <a:p>
            <a:r>
              <a:rPr lang="en-US" sz="1200" kern="1200" dirty="0" smtClean="0">
                <a:solidFill>
                  <a:schemeClr val="tx1"/>
                </a:solidFill>
                <a:latin typeface="Arial"/>
                <a:ea typeface="MS PGothic" pitchFamily="34" charset="-128"/>
                <a:cs typeface="+mn-cs"/>
              </a:rPr>
              <a:t>SAP affiliate company.</a:t>
            </a:r>
          </a:p>
          <a:p>
            <a:pPr>
              <a:spcBef>
                <a:spcPts val="1200"/>
              </a:spcBef>
            </a:pPr>
            <a:r>
              <a:rPr lang="en-US" sz="1200" kern="1200" dirty="0" smtClean="0">
                <a:solidFill>
                  <a:schemeClr val="tx1"/>
                </a:solidFill>
                <a:latin typeface="Arial"/>
                <a:ea typeface="MS PGothic" pitchFamily="34" charset="-128"/>
                <a:cs typeface="+mn-cs"/>
              </a:rPr>
              <a:t>SAP and other SAP products and services mentioned herein as well as their respective logos are trademarks or registered trademarks of SAP SE </a:t>
            </a:r>
            <a:br>
              <a:rPr lang="en-US" sz="1200" kern="1200" dirty="0" smtClean="0">
                <a:solidFill>
                  <a:schemeClr val="tx1"/>
                </a:solidFill>
                <a:latin typeface="Arial"/>
                <a:ea typeface="MS PGothic" pitchFamily="34" charset="-128"/>
                <a:cs typeface="+mn-cs"/>
              </a:rPr>
            </a:br>
            <a:r>
              <a:rPr lang="en-US" sz="1200" kern="1200" dirty="0" smtClean="0">
                <a:solidFill>
                  <a:schemeClr val="tx1"/>
                </a:solidFill>
                <a:latin typeface="Arial"/>
                <a:ea typeface="MS PGothic" pitchFamily="34" charset="-128"/>
                <a:cs typeface="+mn-cs"/>
              </a:rPr>
              <a:t>(or an SAP affiliate company) in Germany and other countries. Please see </a:t>
            </a:r>
            <a:r>
              <a:rPr lang="en-US" sz="1200" kern="1200" dirty="0" smtClean="0">
                <a:solidFill>
                  <a:schemeClr val="tx1"/>
                </a:solidFill>
                <a:latin typeface="Arial"/>
                <a:ea typeface="MS PGothic" pitchFamily="34" charset="-128"/>
                <a:cs typeface="+mn-cs"/>
                <a:hlinkClick r:id="rId2"/>
              </a:rPr>
              <a:t>http://global12.sap.com/corporate-en/legal/copyright/index.epx</a:t>
            </a:r>
            <a:r>
              <a:rPr lang="en-US" sz="1200" kern="1200" dirty="0" smtClean="0">
                <a:solidFill>
                  <a:schemeClr val="tx1"/>
                </a:solidFill>
                <a:latin typeface="Arial"/>
                <a:ea typeface="MS PGothic" pitchFamily="34" charset="-128"/>
                <a:cs typeface="+mn-cs"/>
              </a:rPr>
              <a:t> for additional trademark information and notices.</a:t>
            </a:r>
          </a:p>
          <a:p>
            <a:pPr>
              <a:spcBef>
                <a:spcPts val="1200"/>
              </a:spcBef>
            </a:pPr>
            <a:r>
              <a:rPr lang="en-US" sz="1200" kern="1200" dirty="0" smtClean="0">
                <a:solidFill>
                  <a:schemeClr val="tx1"/>
                </a:solidFill>
                <a:latin typeface="Arial"/>
                <a:ea typeface="MS PGothic" pitchFamily="34" charset="-128"/>
                <a:cs typeface="+mn-cs"/>
              </a:rPr>
              <a:t>Some software products marketed by SAP SE and its distributors contain proprietary software components of other software vendors.</a:t>
            </a:r>
          </a:p>
          <a:p>
            <a:pPr>
              <a:spcBef>
                <a:spcPts val="1200"/>
              </a:spcBef>
            </a:pPr>
            <a:r>
              <a:rPr lang="en-US" sz="1200" kern="1200" dirty="0" smtClean="0">
                <a:solidFill>
                  <a:schemeClr val="tx1"/>
                </a:solidFill>
                <a:latin typeface="Arial"/>
                <a:ea typeface="MS PGothic" pitchFamily="34" charset="-128"/>
                <a:cs typeface="+mn-cs"/>
              </a:rPr>
              <a:t>National product specifications may vary.</a:t>
            </a:r>
          </a:p>
          <a:p>
            <a:pPr>
              <a:spcBef>
                <a:spcPts val="1200"/>
              </a:spcBef>
            </a:pPr>
            <a:r>
              <a:rPr lang="en-US" sz="1200" kern="1200" dirty="0" smtClean="0">
                <a:solidFill>
                  <a:schemeClr val="tx1"/>
                </a:solidFill>
                <a:latin typeface="Arial"/>
                <a:ea typeface="MS PGothic"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a:t>
            </a:r>
            <a:br>
              <a:rPr lang="en-US" sz="1200" kern="1200" dirty="0" smtClean="0">
                <a:solidFill>
                  <a:schemeClr val="tx1"/>
                </a:solidFill>
                <a:latin typeface="Arial"/>
                <a:ea typeface="MS PGothic" pitchFamily="34" charset="-128"/>
                <a:cs typeface="+mn-cs"/>
              </a:rPr>
            </a:br>
            <a:r>
              <a:rPr lang="en-US" sz="1200" kern="1200" dirty="0" smtClean="0">
                <a:solidFill>
                  <a:schemeClr val="tx1"/>
                </a:solidFill>
                <a:latin typeface="Arial"/>
                <a:ea typeface="MS PGothic" pitchFamily="34" charset="-128"/>
                <a:cs typeface="+mn-cs"/>
              </a:rPr>
              <a:t>SAP affiliate company products and 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smtClean="0">
                <a:solidFill>
                  <a:schemeClr val="tx1"/>
                </a:solidFill>
                <a:latin typeface="Arial"/>
                <a:ea typeface="MS PGothic"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en-US" sz="2900" b="1" kern="1200" noProof="0" dirty="0" smtClean="0">
                <a:solidFill>
                  <a:schemeClr val="accent2"/>
                </a:solidFill>
                <a:latin typeface="+mj-lt"/>
                <a:ea typeface="+mj-ea"/>
                <a:cs typeface="+mj-cs"/>
              </a:rPr>
              <a:t>© 2015 SAP SE </a:t>
            </a:r>
            <a:r>
              <a:rPr lang="en-US" sz="2900" b="1" kern="1200" noProof="0" dirty="0" err="1" smtClean="0">
                <a:solidFill>
                  <a:schemeClr val="accent2"/>
                </a:solidFill>
                <a:latin typeface="+mj-lt"/>
                <a:ea typeface="+mj-ea"/>
                <a:cs typeface="+mj-cs"/>
              </a:rPr>
              <a:t>oder</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ein</a:t>
            </a:r>
            <a:r>
              <a:rPr lang="en-US" sz="2900" b="1" kern="1200" noProof="0" dirty="0" smtClean="0">
                <a:solidFill>
                  <a:schemeClr val="accent2"/>
                </a:solidFill>
                <a:latin typeface="+mj-lt"/>
                <a:ea typeface="+mj-ea"/>
                <a:cs typeface="+mj-cs"/>
              </a:rPr>
              <a:t> SAP-</a:t>
            </a:r>
            <a:r>
              <a:rPr lang="en-US" sz="2900" b="1" kern="1200" noProof="0" dirty="0" err="1" smtClean="0">
                <a:solidFill>
                  <a:schemeClr val="accent2"/>
                </a:solidFill>
                <a:latin typeface="+mj-lt"/>
                <a:ea typeface="+mj-ea"/>
                <a:cs typeface="+mj-cs"/>
              </a:rPr>
              <a:t>Konzernunternehmen</a:t>
            </a:r>
            <a:r>
              <a:rPr lang="en-US" sz="2900" b="1" kern="1200" noProof="0" dirty="0" smtClean="0">
                <a:solidFill>
                  <a:schemeClr val="accent2"/>
                </a:solidFill>
                <a:latin typeface="+mj-lt"/>
                <a:ea typeface="+mj-ea"/>
                <a:cs typeface="+mj-cs"/>
              </a:rPr>
              <a:t>. </a:t>
            </a:r>
            <a:br>
              <a:rPr lang="en-US" sz="2900" b="1" kern="1200" noProof="0" dirty="0" smtClean="0">
                <a:solidFill>
                  <a:schemeClr val="accent2"/>
                </a:solidFill>
                <a:latin typeface="+mj-lt"/>
                <a:ea typeface="+mj-ea"/>
                <a:cs typeface="+mj-cs"/>
              </a:rPr>
            </a:br>
            <a:r>
              <a:rPr lang="en-US" sz="2900" b="1" kern="1200" noProof="0" dirty="0" err="1" smtClean="0">
                <a:solidFill>
                  <a:schemeClr val="accent2"/>
                </a:solidFill>
                <a:latin typeface="+mj-lt"/>
                <a:ea typeface="+mj-ea"/>
                <a:cs typeface="+mj-cs"/>
              </a:rPr>
              <a:t>Alle</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Rechte</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vorbehalten</a:t>
            </a:r>
            <a:r>
              <a:rPr lang="en-US" sz="2900" b="1" kern="1200" noProof="0" dirty="0" smtClean="0">
                <a:solidFill>
                  <a:schemeClr val="accent2"/>
                </a:solidFill>
                <a:latin typeface="+mj-lt"/>
                <a:ea typeface="+mj-ea"/>
                <a:cs typeface="+mj-cs"/>
              </a:rPr>
              <a:t>.</a:t>
            </a:r>
          </a:p>
        </p:txBody>
      </p:sp>
      <p:sp>
        <p:nvSpPr>
          <p:cNvPr id="8" name="TextBox 7"/>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smtClean="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 SAP-Konzernunternehmen nicht gestattet.</a:t>
            </a:r>
          </a:p>
          <a:p>
            <a:pPr>
              <a:spcBef>
                <a:spcPts val="1200"/>
              </a:spcBef>
            </a:pPr>
            <a:r>
              <a:rPr lang="de-DE" sz="1200" kern="1200" noProof="0" dirty="0" smtClean="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smtClean="0">
                <a:solidFill>
                  <a:schemeClr val="tx1"/>
                </a:solidFill>
                <a:effectLst/>
                <a:latin typeface="Arial"/>
                <a:ea typeface="+mn-ea"/>
                <a:cs typeface="+mn-cs"/>
              </a:rPr>
            </a:b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von einem SAP-Konzernunternehmen) in Deutschland und verschiedenen anderen Ländern weltweit.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Weitere Hinweise und Informationen zum Markenrecht finden Sie unter </a:t>
            </a:r>
            <a:r>
              <a:rPr lang="de-DE" sz="1200" kern="1200" noProof="0" dirty="0" smtClean="0">
                <a:solidFill>
                  <a:schemeClr val="tx1"/>
                </a:solidFill>
                <a:effectLst/>
                <a:latin typeface="Arial"/>
                <a:ea typeface="+mn-ea"/>
                <a:cs typeface="+mn-cs"/>
                <a:hlinkClick r:id="rId2"/>
              </a:rPr>
              <a:t>http://global.sap.com/corporate-de/legal/copyright/index.epx</a:t>
            </a:r>
            <a:r>
              <a:rPr lang="de-DE" sz="1200" kern="1200" noProof="0" dirty="0" smtClean="0">
                <a:solidFill>
                  <a:schemeClr val="tx1"/>
                </a:solidFill>
                <a:effectLst/>
                <a:latin typeface="Arial"/>
                <a:ea typeface="+mn-ea"/>
                <a:cs typeface="+mn-cs"/>
              </a:rPr>
              <a:t>.</a:t>
            </a:r>
          </a:p>
          <a:p>
            <a:pPr>
              <a:spcBef>
                <a:spcPts val="1200"/>
              </a:spcBef>
            </a:pPr>
            <a:r>
              <a:rPr lang="de-DE" sz="1200" kern="1200" noProof="0" dirty="0" smtClean="0">
                <a:solidFill>
                  <a:schemeClr val="tx1"/>
                </a:solidFill>
                <a:effectLst/>
                <a:latin typeface="Arial"/>
                <a:ea typeface="+mn-ea"/>
                <a:cs typeface="+mn-cs"/>
              </a:rPr>
              <a:t>Die von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smtClean="0">
                <a:solidFill>
                  <a:schemeClr val="tx1"/>
                </a:solidFill>
                <a:effectLst/>
                <a:latin typeface="Arial"/>
                <a:ea typeface="+mn-ea"/>
                <a:cs typeface="+mn-cs"/>
              </a:rPr>
              <a:t>Produkte können länderspezifische Unterschiede aufweisen.</a:t>
            </a:r>
          </a:p>
          <a:p>
            <a:pPr>
              <a:spcBef>
                <a:spcPts val="1200"/>
              </a:spcBef>
            </a:pPr>
            <a:r>
              <a:rPr lang="de-DE" sz="1200" kern="1200" noProof="0" dirty="0" smtClean="0">
                <a:solidFill>
                  <a:schemeClr val="tx1"/>
                </a:solidFill>
                <a:effectLst/>
                <a:latin typeface="Arial"/>
                <a:ea typeface="+mn-ea"/>
                <a:cs typeface="+mn-cs"/>
              </a:rPr>
              <a:t>Die vorliegenden Unterlagen werden von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einem SAP-Konzernunternehmen bereitgestellt und dienen ausschließlich zu Informations-zwecken.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smtClean="0">
                <a:solidFill>
                  <a:schemeClr val="tx1"/>
                </a:solidFill>
                <a:effectLst/>
                <a:latin typeface="Arial"/>
                <a:ea typeface="+mn-ea"/>
                <a:cs typeface="+mn-cs"/>
              </a:rPr>
              <a:t> </a:t>
            </a:r>
            <a:r>
              <a:rPr lang="de-DE" sz="1200" kern="1200" noProof="0" dirty="0" smtClean="0">
                <a:solidFill>
                  <a:schemeClr val="tx1"/>
                </a:solidFill>
                <a:effectLst/>
                <a:latin typeface="Arial"/>
                <a:ea typeface="+mn-ea"/>
                <a:cs typeface="+mn-cs"/>
              </a:rPr>
              <a:t>dieser Publikation.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smtClean="0">
                <a:solidFill>
                  <a:schemeClr val="tx1"/>
                </a:solidFill>
                <a:effectLst/>
                <a:latin typeface="Arial"/>
                <a:ea typeface="+mn-ea"/>
                <a:cs typeface="+mn-cs"/>
              </a:rPr>
              <a:t>Insbesondere sind 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ihrer Konzernunternehmen können von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ihren Konzernunternehmen jederzeit und ohne Angabe von Gründen unangekündigt geändert werden.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3999" y="324075"/>
            <a:ext cx="11547325"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Ref idx="1001">
        <a:schemeClr val="bg1"/>
      </p:bgRef>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323999" y="324075"/>
            <a:ext cx="11547325"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pic>
        <p:nvPicPr>
          <p:cNvPr id="6" name="Picture 5"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en-US"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236462"/>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478741"/>
            <a:ext cx="1826494" cy="907200"/>
          </a:xfrm>
          <a:prstGeom prst="rect">
            <a:avLst/>
          </a:prstGeom>
          <a:noFill/>
          <a:ln>
            <a:noFill/>
          </a:ln>
        </p:spPr>
      </p:pic>
      <p:sp>
        <p:nvSpPr>
          <p:cNvPr id="6" name="TextBox 5"/>
          <p:cNvSpPr txBox="1"/>
          <p:nvPr userDrawn="1"/>
        </p:nvSpPr>
        <p:spPr bwMode="black">
          <a:xfrm>
            <a:off x="324000" y="6622344"/>
            <a:ext cx="3648435" cy="153888"/>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1000" noProof="0" dirty="0" smtClean="0">
                <a:solidFill>
                  <a:schemeClr val="tx1"/>
                </a:solidFill>
              </a:rPr>
              <a:t>2015 SAP SE or an SAP affiliate company. All rights reserved.</a:t>
            </a: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485"/>
            <a:ext cx="115452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7251"/>
            <a:ext cx="11545200" cy="324075"/>
          </a:xfrm>
          <a:prstGeom prst="rect">
            <a:avLst/>
          </a:prstGeom>
          <a:solidFill>
            <a:schemeClr val="tx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22344"/>
            <a:ext cx="3760650" cy="153888"/>
          </a:xfrm>
          <a:prstGeom prst="rect">
            <a:avLst/>
          </a:prstGeom>
          <a:noFill/>
        </p:spPr>
        <p:txBody>
          <a:bodyPr wrap="none" lIns="85730" tIns="0" rIns="0" bIns="0" rtlCol="0">
            <a:spAutoFit/>
          </a:bodyPr>
          <a:lstStyle/>
          <a:p>
            <a:pPr marL="133200" indent="-133200" algn="l">
              <a:buClr>
                <a:schemeClr val="bg1"/>
              </a:buClr>
              <a:buFont typeface="Arial" pitchFamily="34" charset="0"/>
              <a:buChar char="©"/>
              <a:tabLst/>
            </a:pPr>
            <a:r>
              <a:rPr lang="en-US" sz="1000" noProof="0" dirty="0" smtClean="0">
                <a:solidFill>
                  <a:schemeClr val="bg1"/>
                </a:solidFill>
              </a:rPr>
              <a:t>2015 SAP SE or an SAP affiliate company. All rights reserved.</a:t>
            </a:r>
          </a:p>
        </p:txBody>
      </p:sp>
      <p:sp>
        <p:nvSpPr>
          <p:cNvPr id="34" name="TextBox 33"/>
          <p:cNvSpPr txBox="1"/>
          <p:nvPr/>
        </p:nvSpPr>
        <p:spPr bwMode="black">
          <a:xfrm>
            <a:off x="11624489" y="6622344"/>
            <a:ext cx="243661" cy="153888"/>
          </a:xfrm>
          <a:prstGeom prst="rect">
            <a:avLst/>
          </a:prstGeom>
          <a:noFill/>
        </p:spPr>
        <p:txBody>
          <a:bodyPr wrap="none" lIns="0" tIns="0" rIns="8573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bg1"/>
                </a:solidFill>
              </a:rPr>
              <a:pPr marL="111525" indent="-111525" algn="r">
                <a:buClr>
                  <a:schemeClr val="accent2"/>
                </a:buClr>
                <a:buFont typeface="Arial" pitchFamily="34" charset="0"/>
                <a:buNone/>
              </a:pPr>
              <a:t>‹#›</a:t>
            </a:fld>
            <a:endParaRPr lang="en-US" sz="1000" noProof="0" dirty="0" smtClean="0">
              <a:solidFill>
                <a:schemeClr val="bg1"/>
              </a:solidFill>
            </a:endParaRPr>
          </a:p>
        </p:txBody>
      </p:sp>
      <p:sp>
        <p:nvSpPr>
          <p:cNvPr id="5" name="Information_Classification"/>
          <p:cNvSpPr txBox="1"/>
          <p:nvPr userDrawn="1"/>
        </p:nvSpPr>
        <p:spPr>
          <a:xfrm>
            <a:off x="10718800" y="6623893"/>
            <a:ext cx="554639" cy="153888"/>
          </a:xfrm>
          <a:prstGeom prst="rect">
            <a:avLst/>
          </a:prstGeom>
          <a:noFill/>
        </p:spPr>
        <p:txBody>
          <a:bodyPr vert="horz" wrap="none" lIns="0" tIns="0" rIns="0" bIns="0" rtlCol="0">
            <a:spAutoFit/>
          </a:bodyPr>
          <a:lstStyle/>
          <a:p>
            <a:pPr algn="l" fontAlgn="base">
              <a:spcBef>
                <a:spcPts val="6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Customer</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1088776" rtl="0" eaLnBrk="1" latinLnBrk="0" hangingPunct="1">
        <a:spcBef>
          <a:spcPct val="0"/>
        </a:spcBef>
        <a:buNone/>
        <a:defRPr sz="2800" b="1" kern="1200">
          <a:solidFill>
            <a:schemeClr val="accent2"/>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accent2"/>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package" Target="../embeddings/Microsoft_Excel_Worksheet1.xls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slideLayout" Target="../slideLayouts/slideLayout17.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upplier.ariba.com/" TargetMode="Externa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hyperlink" Target="http://www.ariba.com/"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icture 11"/>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0" y="1"/>
            <a:ext cx="12192000" cy="6851904"/>
          </a:xfrm>
          <a:prstGeom prst="rect">
            <a:avLst/>
          </a:prstGeom>
          <a:noFill/>
          <a:ln>
            <a:noFill/>
          </a:ln>
        </p:spPr>
      </p:pic>
      <p:pic>
        <p:nvPicPr>
          <p:cNvPr id="13" name="Picture 12" descr="Picture 12"/>
          <p:cNvPicPr>
            <a:picLocks noChangeAspect="1"/>
          </p:cNvPicPr>
          <p:nvPr/>
        </p:nvPicPr>
        <p:blipFill rotWithShape="1">
          <a:blip r:embed="rId4">
            <a:alphaModFix amt="60000"/>
            <a:extLst>
              <a:ext uri="{28A0092B-C50C-407E-A947-70E740481C1C}">
                <a14:useLocalDpi xmlns:a14="http://schemas.microsoft.com/office/drawing/2010/main" val="0"/>
              </a:ext>
            </a:extLst>
          </a:blip>
          <a:srcRect l="19828"/>
          <a:stretch/>
        </p:blipFill>
        <p:spPr>
          <a:xfrm>
            <a:off x="1" y="1000557"/>
            <a:ext cx="6365318" cy="5292999"/>
          </a:xfrm>
          <a:prstGeom prst="rect">
            <a:avLst/>
          </a:prstGeom>
        </p:spPr>
      </p:pic>
      <p:sp>
        <p:nvSpPr>
          <p:cNvPr id="9" name="Rectangle 8" descr="Rectangle 8"/>
          <p:cNvSpPr/>
          <p:nvPr/>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10" name="Picture 9" descr="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11" name="Rectangle 10" descr="Rectangle 10"/>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4" name="ConfidentialFlag" descr="ConfidentialFlag"/>
          <p:cNvSpPr txBox="1"/>
          <p:nvPr/>
        </p:nvSpPr>
        <p:spPr>
          <a:xfrm>
            <a:off x="9925040" y="1870348"/>
            <a:ext cx="1799971" cy="246221"/>
          </a:xfrm>
          <a:prstGeom prst="rect">
            <a:avLst/>
          </a:prstGeom>
          <a:noFill/>
        </p:spPr>
        <p:txBody>
          <a:bodyPr vert="horz" wrap="square" lIns="0" tIns="0" rIns="0" bIns="0" rtlCol="0" anchor="b">
            <a:spAutoFit/>
          </a:bodyPr>
          <a:lstStyle/>
          <a:p>
            <a:pPr algn="r" fontAlgn="base">
              <a:spcBef>
                <a:spcPts val="600"/>
              </a:spcBef>
              <a:spcAft>
                <a:spcPct val="0"/>
              </a:spcAft>
              <a:buClr>
                <a:srgbClr val="F0AB00"/>
              </a:buClr>
              <a:buSzPct val="80000"/>
            </a:pPr>
            <a:r>
              <a:rPr lang="en-US" sz="1600" kern="0" smtClean="0">
                <a:solidFill>
                  <a:srgbClr val="000000"/>
                </a:solidFill>
                <a:ea typeface="Arial Unicode MS" pitchFamily="34" charset="-128"/>
                <a:cs typeface="Arial Unicode MS" pitchFamily="34" charset="-128"/>
              </a:rPr>
              <a:t>Customer</a:t>
            </a:r>
            <a:endParaRPr lang="en-US" sz="1600" kern="0" dirty="0" err="1" smtClean="0">
              <a:solidFill>
                <a:srgbClr val="000000"/>
              </a:solidFill>
              <a:ea typeface="Arial Unicode MS" pitchFamily="34" charset="-128"/>
              <a:cs typeface="Arial Unicode MS" pitchFamily="34" charset="-128"/>
            </a:endParaRPr>
          </a:p>
        </p:txBody>
      </p:sp>
      <p:sp>
        <p:nvSpPr>
          <p:cNvPr id="14" name="Title 1"/>
          <p:cNvSpPr>
            <a:spLocks noGrp="1"/>
          </p:cNvSpPr>
          <p:nvPr>
            <p:ph type="title"/>
          </p:nvPr>
        </p:nvSpPr>
        <p:spPr>
          <a:xfrm>
            <a:off x="325438" y="162038"/>
            <a:ext cx="11257200" cy="667817"/>
          </a:xfrm>
        </p:spPr>
        <p:txBody>
          <a:bodyPr/>
          <a:lstStyle/>
          <a:p>
            <a:r>
              <a:rPr lang="en-US" sz="4000" dirty="0"/>
              <a:t>Electronic Integration on Ariba Network</a:t>
            </a:r>
            <a:r>
              <a:rPr lang="en-US" sz="8800" dirty="0"/>
              <a:t/>
            </a:r>
            <a:br>
              <a:rPr lang="en-US" sz="8800" dirty="0"/>
            </a:br>
            <a:endParaRPr lang="en-US" dirty="0"/>
          </a:p>
        </p:txBody>
      </p:sp>
      <p:sp>
        <p:nvSpPr>
          <p:cNvPr id="15" name="Subtitle 2"/>
          <p:cNvSpPr>
            <a:spLocks noGrp="1"/>
          </p:cNvSpPr>
          <p:nvPr>
            <p:ph type="subTitle" idx="1"/>
          </p:nvPr>
        </p:nvSpPr>
        <p:spPr>
          <a:xfrm>
            <a:off x="325438" y="914789"/>
            <a:ext cx="11399761" cy="1228833"/>
          </a:xfrm>
        </p:spPr>
        <p:txBody>
          <a:bodyPr/>
          <a:lstStyle/>
          <a:p>
            <a:r>
              <a:rPr lang="en-US" dirty="0"/>
              <a:t>&lt;Seller Name&gt; With </a:t>
            </a:r>
            <a:r>
              <a:rPr lang="en-US" dirty="0" smtClean="0"/>
              <a:t>&lt;Novartis&gt;</a:t>
            </a:r>
            <a:r>
              <a:rPr lang="en-US" dirty="0"/>
              <a:t/>
            </a:r>
            <a:br>
              <a:rPr lang="en-US" dirty="0"/>
            </a:br>
            <a:r>
              <a:rPr lang="en-US" dirty="0"/>
              <a:t/>
            </a:r>
            <a:br>
              <a:rPr lang="en-US" dirty="0"/>
            </a:br>
            <a:r>
              <a:rPr lang="en-US" dirty="0"/>
              <a:t>Emilia Stefan</a:t>
            </a:r>
            <a:br>
              <a:rPr lang="en-US" dirty="0"/>
            </a:br>
            <a:r>
              <a:rPr lang="en-US" dirty="0"/>
              <a:t>&lt;Meeting Date&gt;</a:t>
            </a:r>
            <a:endParaRPr lang="en-US" dirty="0" smtClean="0"/>
          </a:p>
        </p:txBody>
      </p:sp>
    </p:spTree>
    <p:extLst>
      <p:ext uri="{BB962C8B-B14F-4D97-AF65-F5344CB8AC3E}">
        <p14:creationId xmlns:p14="http://schemas.microsoft.com/office/powerpoint/2010/main" val="4135278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59907" y="1139125"/>
            <a:ext cx="10931041" cy="5418370"/>
          </a:xfrm>
          <a:prstGeom prst="rect">
            <a:avLst/>
          </a:prstGeom>
        </p:spPr>
        <p:txBody>
          <a:bodyPr lIns="108878" tIns="54439" rIns="108878" bIns="54439"/>
          <a:lstStyle/>
          <a:p>
            <a:r>
              <a:rPr lang="en-US" sz="1600" dirty="0" smtClean="0"/>
              <a:t>Document </a:t>
            </a:r>
            <a:r>
              <a:rPr lang="en-US" sz="1600" dirty="0"/>
              <a:t>Format/Transmission [TBD]</a:t>
            </a:r>
            <a:endParaRPr lang="en-US" sz="1600" dirty="0">
              <a:solidFill>
                <a:srgbClr val="FF0000"/>
              </a:solidFill>
            </a:endParaRPr>
          </a:p>
          <a:p>
            <a:pPr lvl="1"/>
            <a:r>
              <a:rPr lang="en-US" sz="1600" dirty="0"/>
              <a:t>What format will be used?</a:t>
            </a:r>
          </a:p>
          <a:p>
            <a:pPr lvl="2"/>
            <a:r>
              <a:rPr lang="en-US" sz="1600" dirty="0"/>
              <a:t>cXML</a:t>
            </a:r>
            <a:r>
              <a:rPr lang="fr-FR" sz="1600" dirty="0"/>
              <a:t>: </a:t>
            </a:r>
            <a:r>
              <a:rPr lang="fr-FR" sz="1600" b="1" dirty="0"/>
              <a:t>&lt;Y/N&gt;</a:t>
            </a:r>
            <a:endParaRPr lang="en-US" sz="1600" b="1" dirty="0"/>
          </a:p>
          <a:p>
            <a:pPr lvl="2"/>
            <a:r>
              <a:rPr lang="en-US" sz="1600" dirty="0"/>
              <a:t>EDI</a:t>
            </a:r>
            <a:r>
              <a:rPr lang="fr-FR" sz="1600" dirty="0"/>
              <a:t>: </a:t>
            </a:r>
            <a:r>
              <a:rPr lang="fr-FR" sz="1600" b="1" dirty="0"/>
              <a:t>&lt;Y/N&gt;</a:t>
            </a:r>
            <a:endParaRPr lang="en-US" sz="1600" b="1" dirty="0"/>
          </a:p>
          <a:p>
            <a:pPr lvl="2"/>
            <a:r>
              <a:rPr lang="fr-FR" sz="1600" dirty="0"/>
              <a:t>CSV: </a:t>
            </a:r>
            <a:r>
              <a:rPr lang="fr-FR" sz="1600" b="1" dirty="0"/>
              <a:t>&lt;Y/N&gt;</a:t>
            </a:r>
          </a:p>
          <a:p>
            <a:pPr marL="1088776" lvl="2" indent="0">
              <a:buNone/>
            </a:pPr>
            <a:endParaRPr lang="en-US" sz="1600" b="1" dirty="0"/>
          </a:p>
          <a:p>
            <a:pPr lvl="1"/>
            <a:r>
              <a:rPr lang="en-US" sz="1600" dirty="0"/>
              <a:t>What transmission protocol? (Nb: Not applicable for CSV)</a:t>
            </a:r>
          </a:p>
          <a:p>
            <a:pPr lvl="2"/>
            <a:r>
              <a:rPr lang="en-US" sz="1600" dirty="0"/>
              <a:t>HTTPS</a:t>
            </a:r>
            <a:r>
              <a:rPr lang="fr-FR" sz="1600" dirty="0"/>
              <a:t>: </a:t>
            </a:r>
            <a:r>
              <a:rPr lang="fr-FR" sz="1600" b="1" dirty="0"/>
              <a:t>&lt;Y/N&gt;</a:t>
            </a:r>
            <a:endParaRPr lang="en-US" sz="1600" b="1" dirty="0"/>
          </a:p>
          <a:p>
            <a:pPr lvl="2"/>
            <a:r>
              <a:rPr lang="en-US" sz="1600" dirty="0"/>
              <a:t>AS2</a:t>
            </a:r>
            <a:r>
              <a:rPr lang="fr-FR" sz="1600" dirty="0"/>
              <a:t>: </a:t>
            </a:r>
            <a:r>
              <a:rPr lang="fr-FR" sz="1600" b="1" dirty="0"/>
              <a:t>&lt;Y/N&gt;</a:t>
            </a:r>
          </a:p>
          <a:p>
            <a:pPr lvl="2"/>
            <a:r>
              <a:rPr lang="fr-FR" sz="1600" dirty="0"/>
              <a:t>None: </a:t>
            </a:r>
            <a:r>
              <a:rPr lang="fr-FR" sz="1600" b="1" dirty="0"/>
              <a:t>&lt;Only in case of CSV integration&gt;</a:t>
            </a:r>
            <a:endParaRPr lang="en-US" sz="1600" b="1" dirty="0"/>
          </a:p>
          <a:p>
            <a:r>
              <a:rPr lang="en-US" sz="1600" dirty="0"/>
              <a:t>Locations in scope of the </a:t>
            </a:r>
            <a:r>
              <a:rPr lang="en-US" sz="1600" dirty="0" smtClean="0"/>
              <a:t>Novartis </a:t>
            </a:r>
            <a:r>
              <a:rPr lang="en-US" sz="1600" dirty="0"/>
              <a:t>e-invoicing project </a:t>
            </a:r>
            <a:r>
              <a:rPr lang="en-US" sz="1600" dirty="0" smtClean="0"/>
              <a:t>:</a:t>
            </a:r>
          </a:p>
          <a:p>
            <a:r>
              <a:rPr lang="en-US" sz="1600" dirty="0" smtClean="0"/>
              <a:t>Please refer to the attached document for VAT codes, </a:t>
            </a:r>
            <a:r>
              <a:rPr lang="en-US" sz="1600" dirty="0" err="1" smtClean="0"/>
              <a:t>BillTo</a:t>
            </a:r>
            <a:r>
              <a:rPr lang="en-US" sz="1600" dirty="0" smtClean="0"/>
              <a:t> and </a:t>
            </a:r>
            <a:r>
              <a:rPr lang="en-US" sz="1600" dirty="0" err="1" smtClean="0"/>
              <a:t>ShipTo</a:t>
            </a:r>
            <a:r>
              <a:rPr lang="en-US" sz="1600" dirty="0" smtClean="0"/>
              <a:t> </a:t>
            </a:r>
            <a:r>
              <a:rPr lang="en-US" sz="1600" dirty="0" smtClean="0"/>
              <a:t>Addresses and </a:t>
            </a:r>
            <a:r>
              <a:rPr lang="en-US" sz="1600" dirty="0" err="1" smtClean="0"/>
              <a:t>AddressIds</a:t>
            </a:r>
            <a:r>
              <a:rPr lang="en-US" sz="1600" dirty="0" smtClean="0"/>
              <a:t> required by </a:t>
            </a:r>
            <a:r>
              <a:rPr lang="en-US" sz="1600" dirty="0" smtClean="0"/>
              <a:t>Novartis.</a:t>
            </a:r>
            <a:endParaRPr lang="en-US" sz="1600" dirty="0"/>
          </a:p>
          <a:p>
            <a:pPr marL="0" lvl="2" indent="0">
              <a:buNone/>
            </a:pPr>
            <a:endParaRPr lang="en-US" sz="1600" dirty="0"/>
          </a:p>
        </p:txBody>
      </p:sp>
      <p:sp>
        <p:nvSpPr>
          <p:cNvPr id="2" name="Title 1"/>
          <p:cNvSpPr>
            <a:spLocks noGrp="1"/>
          </p:cNvSpPr>
          <p:nvPr>
            <p:ph type="title"/>
          </p:nvPr>
        </p:nvSpPr>
        <p:spPr>
          <a:xfrm>
            <a:off x="179285" y="0"/>
            <a:ext cx="11330950" cy="756175"/>
          </a:xfrm>
        </p:spPr>
        <p:txBody>
          <a:bodyPr/>
          <a:lstStyle/>
          <a:p>
            <a:r>
              <a:rPr lang="en-US" dirty="0" smtClean="0"/>
              <a:t>Project Scope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10</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135307657"/>
              </p:ext>
            </p:extLst>
          </p:nvPr>
        </p:nvGraphicFramePr>
        <p:xfrm>
          <a:off x="2399654" y="5453225"/>
          <a:ext cx="914400" cy="771525"/>
        </p:xfrm>
        <a:graphic>
          <a:graphicData uri="http://schemas.openxmlformats.org/presentationml/2006/ole">
            <mc:AlternateContent xmlns:mc="http://schemas.openxmlformats.org/markup-compatibility/2006">
              <mc:Choice xmlns:v="urn:schemas-microsoft-com:vml" Requires="v">
                <p:oleObj spid="_x0000_s3103"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2399654" y="5453225"/>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732488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275575718"/>
              </p:ext>
            </p:extLst>
          </p:nvPr>
        </p:nvGraphicFramePr>
        <p:xfrm>
          <a:off x="431292" y="1449995"/>
          <a:ext cx="9306888" cy="1899432"/>
        </p:xfrm>
        <a:graphic>
          <a:graphicData uri="http://schemas.openxmlformats.org/drawingml/2006/table">
            <a:tbl>
              <a:tblPr firstRow="1" firstCol="1" bandRow="1">
                <a:tableStyleId>{5C22544A-7EE6-4342-B048-85BDC9FD1C3A}</a:tableStyleId>
              </a:tblPr>
              <a:tblGrid>
                <a:gridCol w="4653444"/>
                <a:gridCol w="4653444"/>
              </a:tblGrid>
              <a:tr h="510887">
                <a:tc>
                  <a:txBody>
                    <a:bodyPr/>
                    <a:lstStyle/>
                    <a:p>
                      <a:pPr marL="0" marR="0" algn="ctr">
                        <a:spcBef>
                          <a:spcPts val="0"/>
                        </a:spcBef>
                        <a:spcAft>
                          <a:spcPts val="0"/>
                        </a:spcAft>
                      </a:pPr>
                      <a:r>
                        <a:rPr lang="en-US" sz="1000" b="1" dirty="0">
                          <a:effectLst/>
                          <a:latin typeface="Arial"/>
                          <a:ea typeface="MS Mincho"/>
                        </a:rPr>
                        <a:t>Purchase Order Types Supported</a:t>
                      </a:r>
                      <a:endParaRPr lang="en-US" sz="1200" dirty="0">
                        <a:effectLst/>
                        <a:latin typeface="Times New Roman"/>
                        <a:ea typeface="MS Mincho"/>
                      </a:endParaRPr>
                    </a:p>
                  </a:txBody>
                  <a:tcPr marL="91464" marR="91464" marT="0" marB="0" anchor="ctr"/>
                </a:tc>
                <a:tc>
                  <a:txBody>
                    <a:bodyPr/>
                    <a:lstStyle/>
                    <a:p>
                      <a:pPr marL="0" marR="0" algn="ctr">
                        <a:spcBef>
                          <a:spcPts val="0"/>
                        </a:spcBef>
                        <a:spcAft>
                          <a:spcPts val="0"/>
                        </a:spcAft>
                      </a:pPr>
                      <a:r>
                        <a:rPr lang="en-US" sz="1000" b="1">
                          <a:effectLst/>
                          <a:latin typeface="Arial"/>
                          <a:ea typeface="MS Mincho"/>
                        </a:rPr>
                        <a:t>Purchase Order Types Not Supported</a:t>
                      </a:r>
                      <a:endParaRPr lang="en-US" sz="1200">
                        <a:effectLst/>
                        <a:latin typeface="Times New Roman"/>
                        <a:ea typeface="MS Mincho"/>
                      </a:endParaRPr>
                    </a:p>
                  </a:txBody>
                  <a:tcPr marL="91464" marR="91464" marT="0" marB="0" anchor="ctr"/>
                </a:tc>
              </a:tr>
              <a:tr h="310413">
                <a:tc>
                  <a:txBody>
                    <a:bodyPr/>
                    <a:lstStyle/>
                    <a:p>
                      <a:pPr marL="0" marR="0">
                        <a:spcBef>
                          <a:spcPts val="0"/>
                        </a:spcBef>
                        <a:spcAft>
                          <a:spcPts val="0"/>
                        </a:spcAft>
                      </a:pPr>
                      <a:r>
                        <a:rPr lang="en-US" sz="1000" dirty="0">
                          <a:effectLst/>
                          <a:latin typeface="Arial"/>
                          <a:ea typeface="MS Mincho"/>
                        </a:rPr>
                        <a:t>New </a:t>
                      </a:r>
                      <a:r>
                        <a:rPr lang="en-US" sz="1000" dirty="0" err="1" smtClean="0">
                          <a:effectLst/>
                          <a:latin typeface="Arial"/>
                          <a:ea typeface="MS Mincho"/>
                        </a:rPr>
                        <a:t>Pos</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Catalog POs</a:t>
                      </a:r>
                      <a:endParaRPr lang="en-US" sz="1200">
                        <a:effectLst/>
                        <a:latin typeface="Times New Roman"/>
                        <a:ea typeface="MS Mincho"/>
                      </a:endParaRPr>
                    </a:p>
                  </a:txBody>
                  <a:tcPr marL="91464" marR="91464" marT="0" marB="0"/>
                </a:tc>
              </a:tr>
              <a:tr h="457306">
                <a:tc>
                  <a:txBody>
                    <a:bodyPr/>
                    <a:lstStyle/>
                    <a:p>
                      <a:pPr marL="0" marR="0">
                        <a:spcBef>
                          <a:spcPts val="0"/>
                        </a:spcBef>
                        <a:spcAft>
                          <a:spcPts val="0"/>
                        </a:spcAft>
                      </a:pPr>
                      <a:r>
                        <a:rPr lang="en-US" sz="1000" dirty="0">
                          <a:effectLst/>
                          <a:latin typeface="Arial"/>
                          <a:ea typeface="MS Mincho"/>
                        </a:rPr>
                        <a:t>Change/cancel </a:t>
                      </a:r>
                      <a:r>
                        <a:rPr lang="en-US" sz="1000" dirty="0" err="1" smtClean="0">
                          <a:effectLst/>
                          <a:latin typeface="Arial"/>
                          <a:ea typeface="MS Mincho"/>
                        </a:rPr>
                        <a:t>Pos</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Blanket POs (BPO’s)</a:t>
                      </a:r>
                      <a:endParaRPr lang="en-US" sz="1200">
                        <a:effectLst/>
                        <a:latin typeface="Times New Roman"/>
                        <a:ea typeface="MS Mincho"/>
                      </a:endParaRPr>
                    </a:p>
                  </a:txBody>
                  <a:tcPr marL="91464" marR="91464" marT="0" marB="0"/>
                </a:tc>
              </a:tr>
              <a:tr h="620826">
                <a:tc>
                  <a:txBody>
                    <a:bodyPr/>
                    <a:lstStyle/>
                    <a:p>
                      <a:pPr marL="0" marR="0">
                        <a:spcBef>
                          <a:spcPts val="0"/>
                        </a:spcBef>
                        <a:spcAft>
                          <a:spcPts val="0"/>
                        </a:spcAft>
                      </a:pPr>
                      <a:r>
                        <a:rPr lang="en-US" sz="1000" dirty="0">
                          <a:effectLst/>
                          <a:latin typeface="Arial"/>
                          <a:ea typeface="MS Mincho"/>
                        </a:rPr>
                        <a:t>POs with </a:t>
                      </a:r>
                      <a:r>
                        <a:rPr lang="en-US" sz="1000" dirty="0" smtClean="0">
                          <a:effectLst/>
                          <a:latin typeface="Arial"/>
                          <a:ea typeface="MS Mincho"/>
                        </a:rPr>
                        <a:t>attachments</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Service POs</a:t>
                      </a:r>
                      <a:endParaRPr lang="en-US" sz="1200" dirty="0">
                        <a:effectLst/>
                        <a:latin typeface="Times New Roman"/>
                        <a:ea typeface="MS Mincho"/>
                      </a:endParaRPr>
                    </a:p>
                  </a:txBody>
                  <a:tcPr marL="91464" marR="91464" marT="0" marB="0"/>
                </a:tc>
              </a:tr>
            </a:tbl>
          </a:graphicData>
        </a:graphic>
      </p:graphicFrame>
      <p:sp>
        <p:nvSpPr>
          <p:cNvPr id="3" name="Title 2"/>
          <p:cNvSpPr>
            <a:spLocks noGrp="1"/>
          </p:cNvSpPr>
          <p:nvPr>
            <p:ph type="title"/>
          </p:nvPr>
        </p:nvSpPr>
        <p:spPr/>
        <p:txBody>
          <a:bodyPr/>
          <a:lstStyle/>
          <a:p>
            <a:r>
              <a:rPr lang="en-US" dirty="0" smtClean="0"/>
              <a:t>Project scope</a:t>
            </a:r>
            <a:endParaRPr lang="en-US" dirty="0"/>
          </a:p>
        </p:txBody>
      </p:sp>
      <p:sp>
        <p:nvSpPr>
          <p:cNvPr id="5" name="Rectangle 1"/>
          <p:cNvSpPr>
            <a:spLocks noChangeArrowheads="1"/>
          </p:cNvSpPr>
          <p:nvPr/>
        </p:nvSpPr>
        <p:spPr bwMode="auto">
          <a:xfrm>
            <a:off x="305190" y="4112495"/>
            <a:ext cx="10268919" cy="198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878" tIns="0" rIns="108878" bIns="0" numCol="1" anchor="ctr" anchorCtr="0" compatLnSpc="1">
            <a:prstTxWarp prst="textNoShape">
              <a:avLst/>
            </a:prstTxWarp>
            <a:spAutoFit/>
          </a:bodyPr>
          <a:lstStyle/>
          <a:p>
            <a:pPr fontAlgn="base">
              <a:spcBef>
                <a:spcPct val="0"/>
              </a:spcBef>
              <a:spcAft>
                <a:spcPct val="0"/>
              </a:spcAft>
            </a:pPr>
            <a:r>
              <a:rPr lang="en-US" altLang="ja-JP" sz="1200" b="1" dirty="0">
                <a:latin typeface="Arial" pitchFamily="34" charset="0"/>
                <a:ea typeface="MS Mincho" pitchFamily="49" charset="-128"/>
                <a:cs typeface="Arial" pitchFamily="34" charset="0"/>
              </a:rPr>
              <a:t>Legacy Orders (Cut-Over Process)</a:t>
            </a:r>
            <a:endParaRPr lang="en-US" altLang="ja-JP" sz="1000" dirty="0">
              <a:latin typeface="Arial" pitchFamily="34" charset="0"/>
              <a:cs typeface="Arial" pitchFamily="34" charset="0"/>
            </a:endParaRPr>
          </a:p>
          <a:p>
            <a:pPr eaLnBrk="0" fontAlgn="base" hangingPunct="0">
              <a:spcBef>
                <a:spcPct val="0"/>
              </a:spcBef>
              <a:spcAft>
                <a:spcPct val="0"/>
              </a:spcAft>
              <a:buFontTx/>
              <a:buChar char="•"/>
            </a:pPr>
            <a:r>
              <a:rPr lang="en-US" altLang="ja-JP" sz="1200" dirty="0">
                <a:latin typeface="Arial" pitchFamily="34" charset="0"/>
                <a:ea typeface="MS Mincho" pitchFamily="49" charset="-128"/>
                <a:cs typeface="Arial" pitchFamily="34" charset="0"/>
              </a:rPr>
              <a:t>Legacy orders are supported – currently not in place – will not be applied, we are already live with Pos.</a:t>
            </a:r>
            <a:endParaRPr lang="en-US" altLang="ja-JP" sz="1000" dirty="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a:p>
            <a:pPr eaLnBrk="0" fontAlgn="base" hangingPunct="0">
              <a:spcBef>
                <a:spcPct val="0"/>
              </a:spcBef>
              <a:spcAft>
                <a:spcPct val="0"/>
              </a:spcAft>
            </a:pPr>
            <a:endParaRPr lang="en-US" altLang="ja-JP" dirty="0" smtClean="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a:p>
            <a:pPr eaLnBrk="0" fontAlgn="base" hangingPunct="0">
              <a:spcBef>
                <a:spcPct val="0"/>
              </a:spcBef>
              <a:spcAft>
                <a:spcPct val="0"/>
              </a:spcAft>
            </a:pPr>
            <a:endParaRPr lang="en-US" altLang="ja-JP" dirty="0" smtClean="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p:txBody>
      </p:sp>
    </p:spTree>
    <p:extLst>
      <p:ext uri="{BB962C8B-B14F-4D97-AF65-F5344CB8AC3E}">
        <p14:creationId xmlns:p14="http://schemas.microsoft.com/office/powerpoint/2010/main" val="3152129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2356007031"/>
              </p:ext>
            </p:extLst>
          </p:nvPr>
        </p:nvGraphicFramePr>
        <p:xfrm>
          <a:off x="505652" y="1327303"/>
          <a:ext cx="11377206" cy="4742800"/>
        </p:xfrm>
        <a:graphic>
          <a:graphicData uri="http://schemas.openxmlformats.org/drawingml/2006/table">
            <a:tbl>
              <a:tblPr firstRow="1" firstCol="1" bandRow="1">
                <a:tableStyleId>{5C22544A-7EE6-4342-B048-85BDC9FD1C3A}</a:tableStyleId>
              </a:tblPr>
              <a:tblGrid>
                <a:gridCol w="6063677"/>
                <a:gridCol w="5313529"/>
              </a:tblGrid>
              <a:tr h="283609">
                <a:tc>
                  <a:txBody>
                    <a:bodyPr/>
                    <a:lstStyle/>
                    <a:p>
                      <a:pPr marL="0" marR="0" algn="ctr">
                        <a:spcBef>
                          <a:spcPts val="0"/>
                        </a:spcBef>
                        <a:spcAft>
                          <a:spcPts val="0"/>
                        </a:spcAft>
                      </a:pPr>
                      <a:r>
                        <a:rPr lang="en-US" sz="1000" b="1" dirty="0">
                          <a:effectLst/>
                          <a:latin typeface="Arial"/>
                          <a:ea typeface="MS Mincho"/>
                        </a:rPr>
                        <a:t>Invoice Types Supported</a:t>
                      </a:r>
                      <a:endParaRPr lang="en-US" sz="1200" dirty="0">
                        <a:effectLst/>
                        <a:latin typeface="Times New Roman"/>
                        <a:ea typeface="MS Mincho"/>
                      </a:endParaRPr>
                    </a:p>
                  </a:txBody>
                  <a:tcPr marL="91464" marR="91464" marT="0" marB="0" anchor="ctr"/>
                </a:tc>
                <a:tc>
                  <a:txBody>
                    <a:bodyPr/>
                    <a:lstStyle/>
                    <a:p>
                      <a:pPr marL="0" marR="0" algn="ctr">
                        <a:spcBef>
                          <a:spcPts val="0"/>
                        </a:spcBef>
                        <a:spcAft>
                          <a:spcPts val="0"/>
                        </a:spcAft>
                      </a:pPr>
                      <a:r>
                        <a:rPr lang="en-US" sz="1000" b="1">
                          <a:effectLst/>
                          <a:latin typeface="Arial"/>
                          <a:ea typeface="MS Mincho"/>
                        </a:rPr>
                        <a:t>Invoice Types Not Supported</a:t>
                      </a:r>
                      <a:endParaRPr lang="en-US" sz="1200">
                        <a:effectLst/>
                        <a:latin typeface="Times New Roman"/>
                        <a:ea typeface="MS Mincho"/>
                      </a:endParaRPr>
                    </a:p>
                  </a:txBody>
                  <a:tcPr marL="91464" marR="91464" marT="0" marB="0" anchor="ctr"/>
                </a:tc>
              </a:tr>
              <a:tr h="715432">
                <a:tc>
                  <a:txBody>
                    <a:bodyPr/>
                    <a:lstStyle/>
                    <a:p>
                      <a:pPr marL="0" marR="0">
                        <a:spcBef>
                          <a:spcPts val="0"/>
                        </a:spcBef>
                        <a:spcAft>
                          <a:spcPts val="300"/>
                        </a:spcAft>
                      </a:pPr>
                      <a:r>
                        <a:rPr lang="en-US" sz="1000" dirty="0">
                          <a:effectLst/>
                          <a:latin typeface="Arial"/>
                          <a:ea typeface="MS Mincho"/>
                        </a:rPr>
                        <a:t>Individual Detail Invoice: applies against single PO referencing line items; line items may be material items</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Invoice against service PO</a:t>
                      </a:r>
                      <a:endParaRPr lang="en-US" sz="120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a:effectLst/>
                          <a:latin typeface="Arial"/>
                          <a:ea typeface="MS Mincho"/>
                        </a:rPr>
                        <a:t>Partial invoice: Invoice against a portion of the items on a PO</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Non-PO Invoice: invoice against PO not transacted via the Ariba Network</a:t>
                      </a:r>
                      <a:endParaRPr lang="en-US" sz="1200">
                        <a:effectLst/>
                        <a:latin typeface="Times New Roman"/>
                        <a:ea typeface="MS Mincho"/>
                      </a:endParaRPr>
                    </a:p>
                  </a:txBody>
                  <a:tcPr marL="91464" marR="91464" marT="0" marB="0"/>
                </a:tc>
              </a:tr>
              <a:tr h="208532">
                <a:tc>
                  <a:txBody>
                    <a:bodyPr/>
                    <a:lstStyle/>
                    <a:p>
                      <a:pPr marL="0" marR="0">
                        <a:spcBef>
                          <a:spcPts val="0"/>
                        </a:spcBef>
                        <a:spcAft>
                          <a:spcPts val="0"/>
                        </a:spcAft>
                      </a:pPr>
                      <a:r>
                        <a:rPr lang="en-US" sz="1000" dirty="0">
                          <a:effectLst/>
                          <a:latin typeface="Arial"/>
                          <a:ea typeface="MS Mincho"/>
                        </a:rPr>
                        <a:t>Invoice against material </a:t>
                      </a:r>
                      <a:r>
                        <a:rPr lang="en-US" sz="1000" dirty="0" smtClean="0">
                          <a:effectLst/>
                          <a:latin typeface="Arial"/>
                          <a:ea typeface="MS Mincho"/>
                        </a:rPr>
                        <a:t>PO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Non-PO invoice against contract or master agreement</a:t>
                      </a:r>
                      <a:endParaRPr lang="en-US" sz="120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err="1">
                          <a:effectLst/>
                          <a:latin typeface="Arial"/>
                          <a:ea typeface="MS Mincho"/>
                        </a:rPr>
                        <a:t>lineLevelCreditMemo</a:t>
                      </a:r>
                      <a:r>
                        <a:rPr lang="en-US" sz="1000" dirty="0">
                          <a:effectLst/>
                          <a:latin typeface="Arial"/>
                          <a:ea typeface="MS Mincho"/>
                        </a:rPr>
                        <a:t> (</a:t>
                      </a:r>
                      <a:r>
                        <a:rPr lang="en-US" sz="1000" dirty="0" err="1">
                          <a:effectLst/>
                          <a:latin typeface="Arial"/>
                          <a:ea typeface="MS Mincho"/>
                        </a:rPr>
                        <a:t>cXML</a:t>
                      </a:r>
                      <a:r>
                        <a:rPr lang="en-US" sz="1000" dirty="0">
                          <a:effectLst/>
                          <a:latin typeface="Arial"/>
                          <a:ea typeface="MS Mincho"/>
                        </a:rPr>
                        <a:t> 1.2.018 and higher) invoice purpose set to “</a:t>
                      </a:r>
                      <a:r>
                        <a:rPr lang="en-US" sz="1000" dirty="0" err="1">
                          <a:effectLst/>
                          <a:latin typeface="Arial"/>
                          <a:ea typeface="MS Mincho"/>
                        </a:rPr>
                        <a:t>lineLevelCreditMemo</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Invoice against Blanket PO</a:t>
                      </a:r>
                      <a:endParaRPr lang="en-US" sz="1200">
                        <a:effectLst/>
                        <a:latin typeface="Times New Roman"/>
                        <a:ea typeface="MS Mincho"/>
                      </a:endParaRPr>
                    </a:p>
                  </a:txBody>
                  <a:tcPr marL="91464" marR="91464" marT="0" marB="0"/>
                </a:tc>
              </a:tr>
              <a:tr h="315783">
                <a:tc>
                  <a:txBody>
                    <a:bodyPr/>
                    <a:lstStyle/>
                    <a:p>
                      <a:pPr marL="0" marR="0">
                        <a:spcBef>
                          <a:spcPts val="0"/>
                        </a:spcBef>
                        <a:spcAft>
                          <a:spcPts val="0"/>
                        </a:spcAft>
                      </a:pPr>
                      <a:r>
                        <a:rPr lang="en-US" sz="1000">
                          <a:effectLst/>
                          <a:latin typeface="Arial"/>
                          <a:ea typeface="MS Mincho"/>
                        </a:rPr>
                        <a:t>Duplicate Invoice: invoice numbers may be reuse in case of </a:t>
                      </a:r>
                      <a:r>
                        <a:rPr lang="en-US" sz="1000">
                          <a:solidFill>
                            <a:srgbClr val="FF0000"/>
                          </a:solidFill>
                          <a:effectLst/>
                          <a:latin typeface="Arial"/>
                          <a:ea typeface="MS Mincho"/>
                        </a:rPr>
                        <a:t>reject/fail</a:t>
                      </a:r>
                      <a:r>
                        <a:rPr lang="en-US" sz="1000">
                          <a:effectLst/>
                          <a:latin typeface="Arial"/>
                          <a:ea typeface="MS Mincho"/>
                        </a:rPr>
                        <a:t> of original invoice</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dirty="0" smtClean="0">
                          <a:effectLst/>
                          <a:latin typeface="+mn-lt"/>
                          <a:ea typeface="MS Mincho"/>
                        </a:rPr>
                        <a:t>Header Invoice: single invoice applying to single PO without item details</a:t>
                      </a:r>
                      <a:endParaRPr lang="en-US" sz="1200" dirty="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Header Credit Memo</a:t>
                      </a:r>
                      <a:endParaRPr lang="en-US" sz="1200" dirty="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a:effectLst/>
                          <a:latin typeface="Arial"/>
                          <a:ea typeface="MS Mincho"/>
                        </a:rPr>
                        <a:t> </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Debit Memo</a:t>
                      </a:r>
                      <a:endParaRPr lang="en-US" sz="120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a:effectLst/>
                          <a:latin typeface="Arial"/>
                          <a:ea typeface="MS Mincho"/>
                        </a:rPr>
                        <a:t> </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Cancel Invoice</a:t>
                      </a:r>
                      <a:endParaRPr lang="en-US" sz="120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dirty="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Invoice against </a:t>
                      </a:r>
                      <a:r>
                        <a:rPr lang="en-US" sz="1000" dirty="0" err="1" smtClean="0">
                          <a:effectLst/>
                          <a:latin typeface="Arial"/>
                          <a:ea typeface="MS Mincho"/>
                        </a:rPr>
                        <a:t>Pcard</a:t>
                      </a:r>
                      <a:endParaRPr lang="en-US" sz="1000" dirty="0" smtClean="0">
                        <a:effectLst/>
                        <a:latin typeface="Arial"/>
                        <a:ea typeface="MS Mincho"/>
                      </a:endParaRPr>
                    </a:p>
                    <a:p>
                      <a:pPr marL="0" marR="0">
                        <a:spcBef>
                          <a:spcPts val="0"/>
                        </a:spcBef>
                        <a:spcAft>
                          <a:spcPts val="0"/>
                        </a:spcAft>
                      </a:pPr>
                      <a:endParaRPr lang="en-US" sz="1000" dirty="0" smtClean="0">
                        <a:effectLst/>
                        <a:latin typeface="Arial"/>
                        <a:ea typeface="MS Mincho"/>
                      </a:endParaRPr>
                    </a:p>
                    <a:p>
                      <a:pPr marL="0" marR="0">
                        <a:spcBef>
                          <a:spcPts val="0"/>
                        </a:spcBef>
                        <a:spcAft>
                          <a:spcPts val="0"/>
                        </a:spcAft>
                      </a:pPr>
                      <a:endParaRPr lang="en-US" sz="1000" dirty="0" smtClean="0">
                        <a:effectLst/>
                        <a:latin typeface="Arial"/>
                        <a:ea typeface="MS Mincho"/>
                      </a:endParaRPr>
                    </a:p>
                  </a:txBody>
                  <a:tcPr marL="91464" marR="91464" marT="0" marB="0"/>
                </a:tc>
              </a:tr>
              <a:tr h="536574">
                <a:tc>
                  <a:txBody>
                    <a:bodyPr/>
                    <a:lstStyle/>
                    <a:p>
                      <a:pPr marL="0" marR="0">
                        <a:spcBef>
                          <a:spcPts val="0"/>
                        </a:spcBef>
                        <a:spcAft>
                          <a:spcPts val="0"/>
                        </a:spcAft>
                      </a:pP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smtClean="0">
                          <a:effectLst/>
                          <a:latin typeface="Arial"/>
                          <a:ea typeface="MS Mincho"/>
                        </a:rPr>
                        <a:t>Invoices with attachment</a:t>
                      </a:r>
                    </a:p>
                    <a:p>
                      <a:pPr marL="0" marR="0">
                        <a:spcBef>
                          <a:spcPts val="0"/>
                        </a:spcBef>
                        <a:spcAft>
                          <a:spcPts val="0"/>
                        </a:spcAft>
                      </a:pPr>
                      <a:r>
                        <a:rPr lang="en-US" sz="1000" dirty="0" smtClean="0">
                          <a:effectLst/>
                          <a:latin typeface="Arial"/>
                          <a:ea typeface="MS Mincho"/>
                        </a:rPr>
                        <a:t>Summary invoices </a:t>
                      </a:r>
                    </a:p>
                  </a:txBody>
                  <a:tcPr marL="91464" marR="91464" marT="0" marB="0"/>
                </a:tc>
              </a:tr>
            </a:tbl>
          </a:graphicData>
        </a:graphic>
      </p:graphicFrame>
      <p:sp>
        <p:nvSpPr>
          <p:cNvPr id="3" name="Title 2"/>
          <p:cNvSpPr>
            <a:spLocks noGrp="1"/>
          </p:cNvSpPr>
          <p:nvPr>
            <p:ph type="title"/>
          </p:nvPr>
        </p:nvSpPr>
        <p:spPr/>
        <p:txBody>
          <a:bodyPr/>
          <a:lstStyle/>
          <a:p>
            <a:r>
              <a:rPr lang="en-US" dirty="0" smtClean="0"/>
              <a:t>Project scope</a:t>
            </a:r>
            <a:endParaRPr lang="en-US" dirty="0"/>
          </a:p>
        </p:txBody>
      </p:sp>
    </p:spTree>
    <p:extLst>
      <p:ext uri="{BB962C8B-B14F-4D97-AF65-F5344CB8AC3E}">
        <p14:creationId xmlns:p14="http://schemas.microsoft.com/office/powerpoint/2010/main" val="3481351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1912" y="1219482"/>
            <a:ext cx="11572713" cy="5268545"/>
          </a:xfrm>
          <a:prstGeom prst="rect">
            <a:avLst/>
          </a:prstGeom>
        </p:spPr>
        <p:txBody>
          <a:bodyPr lIns="108878" tIns="54439" rIns="108878" bIns="54439"/>
          <a:lstStyle/>
          <a:p>
            <a:pPr marL="0" lvl="2" indent="0">
              <a:buNone/>
            </a:pPr>
            <a:r>
              <a:rPr lang="en-US" sz="2100" b="1" dirty="0">
                <a:solidFill>
                  <a:srgbClr val="FF0000"/>
                </a:solidFill>
              </a:rPr>
              <a:t>Please note that the Legal biding document is the one in Ariba ! </a:t>
            </a:r>
          </a:p>
          <a:p>
            <a:pPr marL="0" lvl="2" indent="0">
              <a:buNone/>
            </a:pPr>
            <a:endParaRPr lang="en-US" sz="2100" b="1" dirty="0">
              <a:solidFill>
                <a:srgbClr val="FF0000"/>
              </a:solidFill>
            </a:endParaRPr>
          </a:p>
          <a:p>
            <a:pPr marL="0" lvl="2" indent="0">
              <a:buNone/>
            </a:pPr>
            <a:r>
              <a:rPr lang="en-US" sz="2100" b="1" dirty="0"/>
              <a:t>Please review the attached document for more details regarding :</a:t>
            </a:r>
          </a:p>
          <a:p>
            <a:pPr fontAlgn="ctr"/>
            <a:r>
              <a:rPr lang="en-US" sz="1900" dirty="0"/>
              <a:t> - the Digital signature Process in Chapter 4</a:t>
            </a:r>
          </a:p>
          <a:p>
            <a:pPr fontAlgn="ctr"/>
            <a:r>
              <a:rPr lang="en-US" sz="1900" dirty="0"/>
              <a:t>- Storage and Archiving page 27</a:t>
            </a:r>
          </a:p>
          <a:p>
            <a:pPr marL="0" lvl="2" indent="0">
              <a:buNone/>
            </a:pPr>
            <a:r>
              <a:rPr lang="en-US" sz="2100" dirty="0"/>
              <a:t> - </a:t>
            </a:r>
            <a:r>
              <a:rPr lang="en-US" dirty="0"/>
              <a:t>the types of rules we have and how they are applied pages : 30 – 34. </a:t>
            </a:r>
            <a:r>
              <a:rPr lang="en-US" sz="1900"/>
              <a:t>If needed, you may review details about the different validation rules in Chapter 3</a:t>
            </a:r>
          </a:p>
          <a:p>
            <a:pPr marL="0" lvl="2" indent="0">
              <a:buNone/>
            </a:pPr>
            <a:endParaRPr lang="en-US" sz="2100" dirty="0"/>
          </a:p>
          <a:p>
            <a:pPr marL="0" lvl="2" indent="0">
              <a:buNone/>
            </a:pPr>
            <a:endParaRPr lang="en-US" sz="2100" dirty="0"/>
          </a:p>
          <a:p>
            <a:pPr marL="0" lvl="2" indent="0">
              <a:buNone/>
            </a:pPr>
            <a:endParaRPr lang="en-US" sz="2100" dirty="0"/>
          </a:p>
          <a:p>
            <a:pPr marL="0" lvl="2" indent="0">
              <a:buNone/>
            </a:pPr>
            <a:endParaRPr lang="en-US" sz="2100" dirty="0"/>
          </a:p>
        </p:txBody>
      </p:sp>
      <p:sp>
        <p:nvSpPr>
          <p:cNvPr id="2" name="Title 1"/>
          <p:cNvSpPr>
            <a:spLocks noGrp="1"/>
          </p:cNvSpPr>
          <p:nvPr>
            <p:ph type="title"/>
          </p:nvPr>
        </p:nvSpPr>
        <p:spPr/>
        <p:txBody>
          <a:bodyPr/>
          <a:lstStyle/>
          <a:p>
            <a:r>
              <a:rPr lang="en-US" dirty="0" smtClean="0"/>
              <a:t>Project Scope  - additional information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78021696"/>
              </p:ext>
            </p:extLst>
          </p:nvPr>
        </p:nvGraphicFramePr>
        <p:xfrm>
          <a:off x="1338020" y="4345095"/>
          <a:ext cx="1901125" cy="1604074"/>
        </p:xfrm>
        <a:graphic>
          <a:graphicData uri="http://schemas.openxmlformats.org/presentationml/2006/ole">
            <mc:AlternateContent xmlns:mc="http://schemas.openxmlformats.org/markup-compatibility/2006">
              <mc:Choice xmlns:v="urn:schemas-microsoft-com:vml" Requires="v">
                <p:oleObj spid="_x0000_s1057" name="Acrobat Document" showAsIcon="1" r:id="rId4" imgW="914400" imgH="771480" progId="AcroExch.Document.7">
                  <p:embed/>
                </p:oleObj>
              </mc:Choice>
              <mc:Fallback>
                <p:oleObj name="Acrobat Document" showAsIcon="1" r:id="rId4" imgW="914400" imgH="771480" progId="AcroExch.Document.7">
                  <p:embed/>
                  <p:pic>
                    <p:nvPicPr>
                      <p:cNvPr id="0" name=""/>
                      <p:cNvPicPr/>
                      <p:nvPr/>
                    </p:nvPicPr>
                    <p:blipFill>
                      <a:blip r:embed="rId5"/>
                      <a:stretch>
                        <a:fillRect/>
                      </a:stretch>
                    </p:blipFill>
                    <p:spPr>
                      <a:xfrm>
                        <a:off x="1338020" y="4345095"/>
                        <a:ext cx="1901125" cy="1604074"/>
                      </a:xfrm>
                      <a:prstGeom prst="rect">
                        <a:avLst/>
                      </a:prstGeom>
                    </p:spPr>
                  </p:pic>
                </p:oleObj>
              </mc:Fallback>
            </mc:AlternateContent>
          </a:graphicData>
        </a:graphic>
      </p:graphicFrame>
    </p:spTree>
    <p:extLst>
      <p:ext uri="{BB962C8B-B14F-4D97-AF65-F5344CB8AC3E}">
        <p14:creationId xmlns:p14="http://schemas.microsoft.com/office/powerpoint/2010/main" val="4262457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3</a:t>
            </a:r>
            <a:r>
              <a:rPr lang="en-US" baseline="30000" dirty="0" smtClean="0"/>
              <a:t>rd</a:t>
            </a:r>
            <a:r>
              <a:rPr lang="en-US" dirty="0" smtClean="0"/>
              <a:t> Party Involvement</a:t>
            </a:r>
          </a:p>
          <a:p>
            <a:r>
              <a:rPr lang="en-US" dirty="0" smtClean="0"/>
              <a:t>Number of projects engaged in</a:t>
            </a:r>
          </a:p>
          <a:p>
            <a:r>
              <a:rPr lang="en-US" dirty="0" smtClean="0"/>
              <a:t>Vacation and holiday planning</a:t>
            </a:r>
          </a:p>
          <a:p>
            <a:r>
              <a:rPr lang="en-US" dirty="0" smtClean="0"/>
              <a:t>Buyer and Seller aligned on all test cases for testing phase.</a:t>
            </a:r>
          </a:p>
          <a:p>
            <a:r>
              <a:rPr lang="en-US" dirty="0" smtClean="0"/>
              <a:t>Testing scenarios available to be discussed.</a:t>
            </a:r>
          </a:p>
          <a:p>
            <a:endParaRPr lang="en-US" dirty="0"/>
          </a:p>
          <a:p>
            <a:endParaRPr lang="en-US" dirty="0"/>
          </a:p>
        </p:txBody>
      </p:sp>
      <p:sp>
        <p:nvSpPr>
          <p:cNvPr id="2" name="Title 1"/>
          <p:cNvSpPr>
            <a:spLocks noGrp="1"/>
          </p:cNvSpPr>
          <p:nvPr>
            <p:ph type="title"/>
          </p:nvPr>
        </p:nvSpPr>
        <p:spPr/>
        <p:txBody>
          <a:bodyPr/>
          <a:lstStyle/>
          <a:p>
            <a:r>
              <a:rPr lang="en-US" dirty="0" smtClean="0"/>
              <a:t>Challenges : Impacting Timeline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14</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812172724"/>
              </p:ext>
            </p:extLst>
          </p:nvPr>
        </p:nvGraphicFramePr>
        <p:xfrm>
          <a:off x="935726" y="4836358"/>
          <a:ext cx="1219518" cy="771704"/>
        </p:xfrm>
        <a:graphic>
          <a:graphicData uri="http://schemas.openxmlformats.org/presentationml/2006/ole">
            <mc:AlternateContent xmlns:mc="http://schemas.openxmlformats.org/markup-compatibility/2006">
              <mc:Choice xmlns:v="urn:schemas-microsoft-com:vml" Requires="v">
                <p:oleObj spid="_x0000_s2081"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935726" y="4836358"/>
                        <a:ext cx="1219518" cy="771704"/>
                      </a:xfrm>
                      <a:prstGeom prst="rect">
                        <a:avLst/>
                      </a:prstGeom>
                    </p:spPr>
                  </p:pic>
                </p:oleObj>
              </mc:Fallback>
            </mc:AlternateContent>
          </a:graphicData>
        </a:graphic>
      </p:graphicFrame>
    </p:spTree>
    <p:extLst>
      <p:ext uri="{BB962C8B-B14F-4D97-AF65-F5344CB8AC3E}">
        <p14:creationId xmlns:p14="http://schemas.microsoft.com/office/powerpoint/2010/main" val="1697507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quarter" idx="4294967295"/>
            <p:extLst>
              <p:ext uri="{D42A27DB-BD31-4B8C-83A1-F6EECF244321}">
                <p14:modId xmlns:p14="http://schemas.microsoft.com/office/powerpoint/2010/main" val="2464851143"/>
              </p:ext>
            </p:extLst>
          </p:nvPr>
        </p:nvGraphicFramePr>
        <p:xfrm>
          <a:off x="522651" y="1321110"/>
          <a:ext cx="11266019" cy="4863408"/>
        </p:xfrm>
        <a:graphic>
          <a:graphicData uri="http://schemas.openxmlformats.org/drawingml/2006/table">
            <a:tbl>
              <a:tblPr/>
              <a:tblGrid>
                <a:gridCol w="1290087"/>
                <a:gridCol w="5115861"/>
                <a:gridCol w="1690459"/>
                <a:gridCol w="1584806"/>
                <a:gridCol w="1584806"/>
              </a:tblGrid>
              <a:tr h="689845">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89845">
                <a:tc>
                  <a:txBody>
                    <a:bodyPr/>
                    <a:lstStyle/>
                    <a:p>
                      <a:pPr algn="ctr" fontAlgn="ctr"/>
                      <a:r>
                        <a:rPr lang="en-US" sz="1600" b="1" i="0" u="none" strike="noStrike">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Signoff on Project Plan &amp; Timelines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Supplier</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1 week</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689845">
                <a:tc>
                  <a:txBody>
                    <a:bodyPr/>
                    <a:lstStyle/>
                    <a:p>
                      <a:pPr algn="ctr" fontAlgn="ctr"/>
                      <a:r>
                        <a:rPr lang="en-US" sz="1600" b="1" i="0" u="none" strike="noStrike">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a:t>
                      </a:r>
                      <a:r>
                        <a:rPr lang="en-US" sz="1600" b="0" i="0" u="none" strike="noStrike" dirty="0" smtClean="0">
                          <a:solidFill>
                            <a:srgbClr val="000000"/>
                          </a:solidFill>
                          <a:latin typeface="Calibri"/>
                        </a:rPr>
                        <a:t>reviewed </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solidFill>
                            <a:srgbClr val="000000"/>
                          </a:solidFill>
                          <a:latin typeface="Calibri"/>
                        </a:rPr>
                        <a:t>Supplier</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1 week</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9845">
                <a:tc>
                  <a:txBody>
                    <a:bodyPr/>
                    <a:lstStyle/>
                    <a:p>
                      <a:pPr algn="ctr" fontAlgn="ctr"/>
                      <a:r>
                        <a:rPr lang="en-US" sz="1600" b="1" i="0" u="none" strike="noStrike">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Data mapping completed, webChecker passed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Supplier</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3 weeks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689845">
                <a:tc>
                  <a:txBody>
                    <a:bodyPr/>
                    <a:lstStyle/>
                    <a:p>
                      <a:pPr algn="ctr" fontAlgn="ctr"/>
                      <a:r>
                        <a:rPr lang="en-US" sz="1600" b="1" i="0" u="none" strike="noStrike">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Calibri"/>
                        </a:rPr>
                        <a:t>Testing completed/Sign off on Test Cases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solidFill>
                            <a:srgbClr val="000000"/>
                          </a:solidFill>
                          <a:latin typeface="Calibri"/>
                        </a:rPr>
                        <a:t>All</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Calibri"/>
                        </a:rPr>
                        <a:t> 3 weeks</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9845">
                <a:tc>
                  <a:txBody>
                    <a:bodyPr/>
                    <a:lstStyle/>
                    <a:p>
                      <a:pPr algn="ctr" fontAlgn="ctr"/>
                      <a:r>
                        <a:rPr lang="en-US" sz="1600" b="1" i="0" u="none" strike="noStrike">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All</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3 days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724338">
                <a:tc>
                  <a:txBody>
                    <a:bodyPr/>
                    <a:lstStyle/>
                    <a:p>
                      <a:pPr algn="ctr" fontAlgn="ctr"/>
                      <a:r>
                        <a:rPr lang="en-US" sz="1600" b="1" i="0" u="none" strike="noStrike">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Calibri"/>
                        </a:rPr>
                        <a:t>Confirm Go Live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All</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p:txBody>
          <a:bodyPr/>
          <a:lstStyle/>
          <a:p>
            <a:r>
              <a:rPr lang="en-US" dirty="0" smtClean="0"/>
              <a:t>Timeline Milestones</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15</a:t>
            </a:fld>
            <a:endParaRPr lang="en-US"/>
          </a:p>
        </p:txBody>
      </p:sp>
    </p:spTree>
    <p:extLst>
      <p:ext uri="{BB962C8B-B14F-4D97-AF65-F5344CB8AC3E}">
        <p14:creationId xmlns:p14="http://schemas.microsoft.com/office/powerpoint/2010/main" val="3571870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09759" y="880422"/>
            <a:ext cx="10975658" cy="5158219"/>
          </a:xfrm>
          <a:prstGeom prst="rect">
            <a:avLst/>
          </a:prstGeom>
          <a:solidFill>
            <a:schemeClr val="bg1"/>
          </a:solidFill>
        </p:spPr>
        <p:txBody>
          <a:bodyPr lIns="108878" tIns="54439" rIns="108878" bIns="54439"/>
          <a:lstStyle/>
          <a:p>
            <a:r>
              <a:rPr lang="en-US" sz="2100" dirty="0"/>
              <a:t>Establish Status Call Cadence</a:t>
            </a:r>
          </a:p>
          <a:p>
            <a:pPr lvl="1"/>
            <a:r>
              <a:rPr lang="en-US" sz="1700" dirty="0"/>
              <a:t>&lt;Weekly&gt; OR &lt;bi-weekly&gt;</a:t>
            </a:r>
          </a:p>
          <a:p>
            <a:pPr lvl="1"/>
            <a:r>
              <a:rPr lang="en-US" sz="1700" dirty="0"/>
              <a:t>&lt;day&gt;, &lt;time&gt;</a:t>
            </a:r>
          </a:p>
          <a:p>
            <a:pPr lvl="1"/>
            <a:r>
              <a:rPr lang="en-US" sz="1700" dirty="0"/>
              <a:t>&lt;List of Participants&gt;</a:t>
            </a:r>
          </a:p>
          <a:p>
            <a:pPr lvl="1"/>
            <a:endParaRPr lang="en-US" sz="1700" dirty="0"/>
          </a:p>
          <a:p>
            <a:pPr lvl="1"/>
            <a:r>
              <a:rPr lang="en-US" sz="1700" dirty="0"/>
              <a:t>Testing Phase</a:t>
            </a:r>
          </a:p>
          <a:p>
            <a:pPr lvl="1"/>
            <a:r>
              <a:rPr lang="en-US" sz="1700" dirty="0"/>
              <a:t>&lt;daily&gt;</a:t>
            </a:r>
          </a:p>
          <a:p>
            <a:pPr lvl="1"/>
            <a:r>
              <a:rPr lang="en-US" sz="1700" dirty="0"/>
              <a:t>&lt;day&gt;, &lt;time&gt;</a:t>
            </a:r>
          </a:p>
          <a:p>
            <a:pPr lvl="1"/>
            <a:r>
              <a:rPr lang="en-US" sz="1700" dirty="0"/>
              <a:t>&lt;List of Participants&gt;</a:t>
            </a:r>
          </a:p>
          <a:p>
            <a:r>
              <a:rPr lang="en-US" sz="2100" dirty="0"/>
              <a:t>Resources</a:t>
            </a:r>
          </a:p>
          <a:p>
            <a:pPr lvl="1"/>
            <a:r>
              <a:rPr lang="en-US" sz="1700" dirty="0"/>
              <a:t>Ariba Implementation Guides - Go to:  </a:t>
            </a:r>
            <a:r>
              <a:rPr lang="en-US" sz="1700" u="sng" dirty="0">
                <a:solidFill>
                  <a:schemeClr val="hlink"/>
                </a:solidFill>
              </a:rPr>
              <a:t>http://supplier.ariba.com/help</a:t>
            </a:r>
          </a:p>
          <a:p>
            <a:pPr lvl="1"/>
            <a:r>
              <a:rPr lang="en-US" sz="1700" dirty="0"/>
              <a:t> Supplier Information Portal (spec guides, project doc) – Log into your production account and go to Customer Relationships.  </a:t>
            </a:r>
          </a:p>
          <a:p>
            <a:pPr lvl="1"/>
            <a:r>
              <a:rPr lang="en-US" sz="1700" dirty="0"/>
              <a:t>Search Knowledgebase/Tech Notes – Connect.ariba.com</a:t>
            </a:r>
          </a:p>
          <a:p>
            <a:pPr lvl="1">
              <a:buNone/>
            </a:pPr>
            <a:endParaRPr lang="en-US" sz="1700" dirty="0"/>
          </a:p>
          <a:p>
            <a:pPr lvl="1"/>
            <a:endParaRPr lang="en-US" sz="2100" dirty="0"/>
          </a:p>
        </p:txBody>
      </p:sp>
      <p:sp>
        <p:nvSpPr>
          <p:cNvPr id="2" name="Title 1"/>
          <p:cNvSpPr>
            <a:spLocks noGrp="1"/>
          </p:cNvSpPr>
          <p:nvPr>
            <p:ph type="title"/>
          </p:nvPr>
        </p:nvSpPr>
        <p:spPr>
          <a:xfrm>
            <a:off x="609759" y="18262"/>
            <a:ext cx="10975658" cy="1143265"/>
          </a:xfrm>
        </p:spPr>
        <p:txBody>
          <a:bodyPr/>
          <a:lstStyle/>
          <a:p>
            <a:r>
              <a:rPr lang="en-US" dirty="0" smtClean="0"/>
              <a:t>Project Governance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16</a:t>
            </a:fld>
            <a:endParaRPr lang="en-US"/>
          </a:p>
        </p:txBody>
      </p:sp>
    </p:spTree>
    <p:extLst>
      <p:ext uri="{BB962C8B-B14F-4D97-AF65-F5344CB8AC3E}">
        <p14:creationId xmlns:p14="http://schemas.microsoft.com/office/powerpoint/2010/main" val="3059567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and action list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87809939"/>
              </p:ext>
            </p:extLst>
          </p:nvPr>
        </p:nvGraphicFramePr>
        <p:xfrm>
          <a:off x="435349" y="2222471"/>
          <a:ext cx="10831919" cy="1186641"/>
        </p:xfrm>
        <a:graphic>
          <a:graphicData uri="http://schemas.openxmlformats.org/drawingml/2006/table">
            <a:tbl>
              <a:tblPr/>
              <a:tblGrid>
                <a:gridCol w="1666826"/>
                <a:gridCol w="5947703"/>
                <a:gridCol w="1228703"/>
                <a:gridCol w="1988687"/>
              </a:tblGrid>
              <a:tr h="740706">
                <a:tc>
                  <a:txBody>
                    <a:bodyPr/>
                    <a:lstStyle/>
                    <a:p>
                      <a:pPr marL="0" marR="0" fontAlgn="t">
                        <a:spcBef>
                          <a:spcPts val="0"/>
                        </a:spcBef>
                        <a:spcAft>
                          <a:spcPts val="0"/>
                        </a:spcAft>
                      </a:pPr>
                      <a:r>
                        <a:rPr lang="en-US" sz="1300" b="1" dirty="0">
                          <a:effectLst/>
                          <a:latin typeface="Calibri"/>
                        </a:rPr>
                        <a:t>Owner</a:t>
                      </a:r>
                      <a:endParaRPr lang="en-US" sz="13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Action </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Original</a:t>
                      </a:r>
                      <a:endParaRPr lang="en-US" sz="1300">
                        <a:effectLst/>
                        <a:latin typeface="Calibri"/>
                      </a:endParaRPr>
                    </a:p>
                    <a:p>
                      <a:pPr marL="0" marR="0" fontAlgn="t">
                        <a:spcBef>
                          <a:spcPts val="0"/>
                        </a:spcBef>
                        <a:spcAft>
                          <a:spcPts val="0"/>
                        </a:spcAft>
                      </a:pPr>
                      <a:r>
                        <a:rPr lang="en-US" sz="1300" b="1">
                          <a:effectLst/>
                          <a:latin typeface="Calibri"/>
                        </a:rPr>
                        <a:t>Due Date </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ETA/Status</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445935">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a:effectLst/>
                          <a:latin typeface="Calibri"/>
                        </a:rPr>
                        <a:t>10-12-14</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435349" y="1475223"/>
            <a:ext cx="50355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1F497D"/>
                </a:solidFill>
                <a:effectLst/>
                <a:latin typeface="Calibri" pitchFamily="34" charset="0"/>
                <a:cs typeface="Arial" pitchFamily="34" charset="0"/>
              </a:rPr>
              <a:t>Action Items</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20907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Roles &amp; Responsibilities – Project Team</a:t>
            </a:r>
            <a:endParaRPr lang="en-US" dirty="0"/>
          </a:p>
        </p:txBody>
      </p:sp>
      <p:sp>
        <p:nvSpPr>
          <p:cNvPr id="5" name="Slide Number Placeholder 4"/>
          <p:cNvSpPr>
            <a:spLocks noGrp="1"/>
          </p:cNvSpPr>
          <p:nvPr>
            <p:ph type="sldNum" sz="quarter" idx="4294967295"/>
          </p:nvPr>
        </p:nvSpPr>
        <p:spPr>
          <a:xfrm>
            <a:off x="141855" y="6510108"/>
            <a:ext cx="544124" cy="306459"/>
          </a:xfrm>
          <a:prstGeom prst="rect">
            <a:avLst/>
          </a:prstGeom>
        </p:spPr>
        <p:txBody>
          <a:bodyPr lIns="108878" tIns="54439" rIns="108878" bIns="54439"/>
          <a:lstStyle/>
          <a:p>
            <a:fld id="{41617A2B-148D-4D5A-B8F9-B9E319B866D8}" type="slidenum">
              <a:rPr lang="en-US" smtClean="0"/>
              <a:pPr/>
              <a:t>18</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904676302"/>
              </p:ext>
            </p:extLst>
          </p:nvPr>
        </p:nvGraphicFramePr>
        <p:xfrm>
          <a:off x="133851" y="1238074"/>
          <a:ext cx="11770964" cy="5216152"/>
        </p:xfrm>
        <a:graphic>
          <a:graphicData uri="http://schemas.openxmlformats.org/drawingml/2006/table">
            <a:tbl>
              <a:tblPr/>
              <a:tblGrid>
                <a:gridCol w="2985371"/>
                <a:gridCol w="2736822"/>
                <a:gridCol w="6048771"/>
              </a:tblGrid>
              <a:tr h="174742">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Buyer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349486">
                <a:tc>
                  <a:txBody>
                    <a:bodyPr/>
                    <a:lstStyle/>
                    <a:p>
                      <a:pPr algn="l" rtl="0" fontAlgn="t"/>
                      <a:r>
                        <a:rPr lang="en-US" sz="1000" b="0" i="0" u="none" strike="noStrike" dirty="0">
                          <a:solidFill>
                            <a:srgbClr val="000000"/>
                          </a:solidFill>
                          <a:latin typeface="Calibri"/>
                        </a:rPr>
                        <a:t> </a:t>
                      </a:r>
                      <a:r>
                        <a:rPr lang="en-US" sz="1000" b="0" i="0" u="none" strike="noStrike" dirty="0" smtClean="0">
                          <a:solidFill>
                            <a:srgbClr val="000000"/>
                          </a:solidFill>
                          <a:latin typeface="Calibri"/>
                        </a:rPr>
                        <a:t>Daniel Enache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t"/>
                      <a:r>
                        <a:rPr lang="en-US" sz="1000" b="0" i="0" u="none" strike="noStrike" dirty="0">
                          <a:solidFill>
                            <a:srgbClr val="000000"/>
                          </a:solidFill>
                          <a:latin typeface="Calibri"/>
                        </a:rPr>
                        <a:t>Project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000" b="0" i="0" u="none" strike="noStrike">
                          <a:solidFill>
                            <a:srgbClr val="000000"/>
                          </a:solidFill>
                          <a:latin typeface="Calibri"/>
                        </a:rPr>
                        <a:t>Main contact for project coordination</a:t>
                      </a:r>
                      <a:br>
                        <a:rPr lang="en-US" sz="1000" b="0" i="0" u="none" strike="noStrike">
                          <a:solidFill>
                            <a:srgbClr val="000000"/>
                          </a:solidFill>
                          <a:latin typeface="Calibri"/>
                        </a:rPr>
                      </a:br>
                      <a:r>
                        <a:rPr lang="en-US" sz="1000" b="0" i="0" u="none" strike="noStrike">
                          <a:solidFill>
                            <a:srgbClr val="000000"/>
                          </a:solidFill>
                          <a:latin typeface="Calibri"/>
                        </a:rPr>
                        <a:t>Enforce compliance of project timelines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453956">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Technical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Support of cXML/EDI Identified Supplier testing</a:t>
                      </a:r>
                      <a:br>
                        <a:rPr lang="en-US" sz="1000" b="0" i="0" u="none" strike="noStrike">
                          <a:solidFill>
                            <a:srgbClr val="000000"/>
                          </a:solidFill>
                          <a:latin typeface="Calibri"/>
                        </a:rPr>
                      </a:br>
                      <a:r>
                        <a:rPr lang="en-US" sz="1000" b="0" i="0" u="none" strike="noStrike">
                          <a:solidFill>
                            <a:srgbClr val="000000"/>
                          </a:solidFill>
                          <a:latin typeface="Calibri"/>
                        </a:rPr>
                        <a:t>Provide connection parameters to  ERP systems</a:t>
                      </a:r>
                      <a:br>
                        <a:rPr lang="en-US" sz="1000" b="0" i="0" u="none" strike="noStrike">
                          <a:solidFill>
                            <a:srgbClr val="000000"/>
                          </a:solidFill>
                          <a:latin typeface="Calibri"/>
                        </a:rPr>
                      </a:br>
                      <a:r>
                        <a:rPr lang="en-US" sz="1000" b="0" i="0" u="none" strike="noStrike">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4612">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Supplier Enablement Lead / 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Generate Test Orders</a:t>
                      </a:r>
                      <a:br>
                        <a:rPr lang="en-US" sz="1000" b="0" i="0" u="none" strike="noStrike">
                          <a:solidFill>
                            <a:srgbClr val="000000"/>
                          </a:solidFill>
                          <a:latin typeface="Calibri"/>
                        </a:rPr>
                      </a:br>
                      <a:r>
                        <a:rPr lang="en-US" sz="1000" b="0" i="0" u="none" strike="noStrike">
                          <a:solidFill>
                            <a:srgbClr val="000000"/>
                          </a:solidFill>
                          <a:latin typeface="Calibri"/>
                        </a:rPr>
                        <a:t>Reconcile and approve invoices</a:t>
                      </a:r>
                      <a:br>
                        <a:rPr lang="en-US" sz="1000" b="0" i="0" u="none" strike="noStrike">
                          <a:solidFill>
                            <a:srgbClr val="000000"/>
                          </a:solidFill>
                          <a:latin typeface="Calibri"/>
                        </a:rPr>
                      </a:br>
                      <a:r>
                        <a:rPr lang="en-US" sz="1000" b="0" i="0" u="none" strike="noStrike">
                          <a:solidFill>
                            <a:srgbClr val="000000"/>
                          </a:solidFill>
                          <a:latin typeface="Calibri"/>
                        </a:rPr>
                        <a:t>Assist in other testing activities, coordinate go-live</a:t>
                      </a:r>
                      <a:br>
                        <a:rPr lang="en-US" sz="1000" b="0" i="0" u="none" strike="noStrike">
                          <a:solidFill>
                            <a:srgbClr val="000000"/>
                          </a:solidFill>
                          <a:latin typeface="Calibri"/>
                        </a:rPr>
                      </a:br>
                      <a:r>
                        <a:rPr lang="en-US" sz="1000" b="0" i="0" u="none" strike="noStrike">
                          <a:solidFill>
                            <a:srgbClr val="000000"/>
                          </a:solidFill>
                          <a:latin typeface="Calibri"/>
                        </a:rPr>
                        <a:t>Download &amp; validate applicable test transactions; load &amp; process through ERP</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98972">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Project Lead</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524228">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3714">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98972">
                <a:tc>
                  <a:txBody>
                    <a:bodyPr/>
                    <a:lstStyle/>
                    <a:p>
                      <a:pPr algn="l" rtl="0" fontAlgn="t"/>
                      <a:r>
                        <a:rPr lang="en-US" sz="1000" b="0" i="0" u="none" strike="noStrike" dirty="0" smtClean="0">
                          <a:solidFill>
                            <a:srgbClr val="000000"/>
                          </a:solidFill>
                          <a:latin typeface="Calibri"/>
                        </a:rPr>
                        <a:t>Emilia  Stefan</a:t>
                      </a: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Integration Manager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Customer Support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Support Post-production issues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28398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Post Go-Live Support</a:t>
            </a:r>
          </a:p>
          <a:p>
            <a:pPr marL="340243" indent="-340243">
              <a:buFont typeface="Arial" panose="020B0604020202020204" pitchFamily="34" charset="0"/>
              <a:buChar char="•"/>
            </a:pPr>
            <a:r>
              <a:rPr lang="en-US" dirty="0" smtClean="0"/>
              <a:t>ESIMs provide 2 weeks support post Go-Live during Live transactions starting with the first transaction in Production.</a:t>
            </a:r>
          </a:p>
          <a:p>
            <a:pPr marL="340243" indent="-340243">
              <a:buFont typeface="Arial" panose="020B0604020202020204" pitchFamily="34" charset="0"/>
              <a:buChar char="•"/>
            </a:pPr>
            <a:r>
              <a:rPr lang="en-US" dirty="0" smtClean="0"/>
              <a:t>After the two week period  - a Service Request should be created for any request. (Steps detailed in the next slides)</a:t>
            </a:r>
          </a:p>
          <a:p>
            <a:pPr marL="340243" indent="-340243">
              <a:buFont typeface="Arial" panose="020B0604020202020204" pitchFamily="34" charset="0"/>
              <a:buChar char="•"/>
            </a:pPr>
            <a:r>
              <a:rPr lang="en-US" dirty="0" smtClean="0"/>
              <a:t>Direct access to Customer Enablement Experts for onboarding assistance : 1– 800 </a:t>
            </a:r>
            <a:r>
              <a:rPr lang="en-US" dirty="0"/>
              <a:t>– </a:t>
            </a:r>
            <a:r>
              <a:rPr lang="en-US" dirty="0" smtClean="0"/>
              <a:t>974 </a:t>
            </a:r>
            <a:r>
              <a:rPr lang="en-US" dirty="0"/>
              <a:t>– </a:t>
            </a:r>
            <a:r>
              <a:rPr lang="en-US" dirty="0" smtClean="0"/>
              <a:t>4899 *</a:t>
            </a:r>
          </a:p>
          <a:p>
            <a:endParaRPr lang="en-US" dirty="0"/>
          </a:p>
          <a:p>
            <a:pPr marL="340243" indent="-340243">
              <a:buFont typeface="Arial" panose="020B0604020202020204" pitchFamily="34" charset="0"/>
              <a:buChar char="•"/>
            </a:pPr>
            <a:r>
              <a:rPr lang="en-US" dirty="0" smtClean="0"/>
              <a:t>*</a:t>
            </a:r>
            <a:r>
              <a:rPr lang="en-US" sz="1900" i="1" dirty="0"/>
              <a:t>Suppliers can call this number for non-technical issues.</a:t>
            </a:r>
          </a:p>
        </p:txBody>
      </p:sp>
      <p:sp>
        <p:nvSpPr>
          <p:cNvPr id="3" name="Title 2"/>
          <p:cNvSpPr>
            <a:spLocks noGrp="1"/>
          </p:cNvSpPr>
          <p:nvPr>
            <p:ph type="title"/>
          </p:nvPr>
        </p:nvSpPr>
        <p:spPr/>
        <p:txBody>
          <a:bodyPr/>
          <a:lstStyle/>
          <a:p>
            <a:r>
              <a:rPr lang="en-US" dirty="0" smtClean="0"/>
              <a:t>Transition To Support </a:t>
            </a:r>
            <a:endParaRPr lang="en-US" dirty="0"/>
          </a:p>
        </p:txBody>
      </p:sp>
    </p:spTree>
    <p:extLst>
      <p:ext uri="{BB962C8B-B14F-4D97-AF65-F5344CB8AC3E}">
        <p14:creationId xmlns:p14="http://schemas.microsoft.com/office/powerpoint/2010/main" val="303419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07427" y="1263113"/>
            <a:ext cx="8463875" cy="5385660"/>
          </a:xfrm>
          <a:prstGeom prst="rect">
            <a:avLst/>
          </a:prstGeom>
        </p:spPr>
        <p:txBody>
          <a:bodyPr lIns="108878" tIns="54439" rIns="108878" bIns="54439"/>
          <a:lstStyle/>
          <a:p>
            <a:pPr marL="171450" indent="-171450">
              <a:lnSpc>
                <a:spcPts val="2000"/>
              </a:lnSpc>
              <a:spcBef>
                <a:spcPts val="1200"/>
              </a:spcBef>
              <a:buFont typeface="Wingdings" panose="05000000000000000000" pitchFamily="2" charset="2"/>
              <a:buChar char="ü"/>
            </a:pPr>
            <a:r>
              <a:rPr lang="en-US" sz="1200" dirty="0">
                <a:latin typeface="+mj-lt"/>
              </a:rPr>
              <a:t>Introductions – Project Team</a:t>
            </a:r>
          </a:p>
          <a:p>
            <a:pPr marL="171450" indent="-171450">
              <a:lnSpc>
                <a:spcPts val="2000"/>
              </a:lnSpc>
              <a:spcBef>
                <a:spcPts val="1200"/>
              </a:spcBef>
              <a:buFont typeface="Wingdings" panose="05000000000000000000" pitchFamily="2" charset="2"/>
              <a:buChar char="ü"/>
            </a:pPr>
            <a:r>
              <a:rPr lang="en-US" sz="1200" dirty="0">
                <a:latin typeface="+mj-lt"/>
              </a:rPr>
              <a:t>Kick Off Meeting Objectives</a:t>
            </a:r>
          </a:p>
          <a:p>
            <a:pPr marL="171450" indent="-171450">
              <a:lnSpc>
                <a:spcPts val="2000"/>
              </a:lnSpc>
              <a:spcBef>
                <a:spcPts val="1200"/>
              </a:spcBef>
              <a:buFont typeface="Wingdings" panose="05000000000000000000" pitchFamily="2" charset="2"/>
              <a:buChar char="ü"/>
            </a:pPr>
            <a:r>
              <a:rPr lang="en-US" sz="1200" dirty="0">
                <a:latin typeface="+mj-lt"/>
              </a:rPr>
              <a:t>Presentation Speakers</a:t>
            </a:r>
          </a:p>
          <a:p>
            <a:pPr marL="171450" indent="-171450">
              <a:lnSpc>
                <a:spcPts val="2000"/>
              </a:lnSpc>
              <a:spcBef>
                <a:spcPts val="1200"/>
              </a:spcBef>
              <a:buFont typeface="Wingdings" panose="05000000000000000000" pitchFamily="2" charset="2"/>
              <a:buChar char="ü"/>
            </a:pPr>
            <a:r>
              <a:rPr lang="en-US" sz="1200" dirty="0">
                <a:latin typeface="+mj-lt"/>
              </a:rPr>
              <a:t>Seller Integration Methodology</a:t>
            </a:r>
          </a:p>
          <a:p>
            <a:pPr marL="171450" indent="-171450">
              <a:lnSpc>
                <a:spcPts val="2000"/>
              </a:lnSpc>
              <a:spcBef>
                <a:spcPts val="1200"/>
              </a:spcBef>
              <a:buFont typeface="Wingdings" panose="05000000000000000000" pitchFamily="2" charset="2"/>
              <a:buChar char="ü"/>
            </a:pPr>
            <a:r>
              <a:rPr lang="fr-FR" sz="1200" dirty="0">
                <a:latin typeface="+mj-lt"/>
              </a:rPr>
              <a:t>	</a:t>
            </a:r>
            <a:r>
              <a:rPr lang="en-US" sz="1200" dirty="0">
                <a:solidFill>
                  <a:schemeClr val="bg1">
                    <a:lumMod val="50000"/>
                  </a:schemeClr>
                </a:solidFill>
                <a:latin typeface="+mj-lt"/>
              </a:rPr>
              <a:t>Six steps approach</a:t>
            </a:r>
          </a:p>
          <a:p>
            <a:pPr marL="171450" indent="-171450">
              <a:lnSpc>
                <a:spcPts val="2000"/>
              </a:lnSpc>
              <a:spcBef>
                <a:spcPts val="1200"/>
              </a:spcBef>
              <a:buFont typeface="Wingdings" panose="05000000000000000000" pitchFamily="2" charset="2"/>
              <a:buChar char="ü"/>
            </a:pPr>
            <a:r>
              <a:rPr lang="en-US" sz="1200" dirty="0">
                <a:solidFill>
                  <a:schemeClr val="bg1">
                    <a:lumMod val="50000"/>
                  </a:schemeClr>
                </a:solidFill>
                <a:latin typeface="+mj-lt"/>
              </a:rPr>
              <a:t>	Project Life Cycle</a:t>
            </a:r>
          </a:p>
          <a:p>
            <a:pPr marL="171450" indent="-171450">
              <a:lnSpc>
                <a:spcPts val="2000"/>
              </a:lnSpc>
              <a:spcBef>
                <a:spcPts val="1200"/>
              </a:spcBef>
              <a:buFont typeface="Wingdings" panose="05000000000000000000" pitchFamily="2" charset="2"/>
              <a:buChar char="ü"/>
            </a:pPr>
            <a:r>
              <a:rPr lang="en-US" sz="1200" dirty="0">
                <a:solidFill>
                  <a:schemeClr val="bg1">
                    <a:lumMod val="50000"/>
                  </a:schemeClr>
                </a:solidFill>
                <a:latin typeface="+mj-lt"/>
              </a:rPr>
              <a:t>	RACI</a:t>
            </a:r>
          </a:p>
          <a:p>
            <a:pPr marL="171450" indent="-171450">
              <a:lnSpc>
                <a:spcPts val="2000"/>
              </a:lnSpc>
              <a:spcBef>
                <a:spcPts val="1200"/>
              </a:spcBef>
              <a:buFont typeface="Wingdings" panose="05000000000000000000" pitchFamily="2" charset="2"/>
              <a:buChar char="ü"/>
            </a:pPr>
            <a:r>
              <a:rPr lang="en-US" sz="1200" dirty="0">
                <a:latin typeface="+mj-lt"/>
              </a:rPr>
              <a:t>Current Status</a:t>
            </a:r>
          </a:p>
          <a:p>
            <a:pPr marL="171450" indent="-171450">
              <a:lnSpc>
                <a:spcPts val="2000"/>
              </a:lnSpc>
              <a:spcBef>
                <a:spcPts val="1200"/>
              </a:spcBef>
              <a:buFont typeface="Wingdings" panose="05000000000000000000" pitchFamily="2" charset="2"/>
              <a:buChar char="ü"/>
            </a:pPr>
            <a:r>
              <a:rPr lang="en-US" sz="1200" dirty="0">
                <a:latin typeface="+mj-lt"/>
              </a:rPr>
              <a:t>Project </a:t>
            </a:r>
            <a:r>
              <a:rPr lang="en-US" sz="1200" dirty="0" smtClean="0">
                <a:latin typeface="+mj-lt"/>
              </a:rPr>
              <a:t>Scope  - Challenges </a:t>
            </a:r>
            <a:r>
              <a:rPr lang="en-US" sz="1200" dirty="0">
                <a:latin typeface="+mj-lt"/>
              </a:rPr>
              <a:t>: Impacting Timeline</a:t>
            </a:r>
          </a:p>
          <a:p>
            <a:pPr marL="171450" indent="-171450">
              <a:lnSpc>
                <a:spcPts val="2000"/>
              </a:lnSpc>
              <a:spcBef>
                <a:spcPts val="1200"/>
              </a:spcBef>
              <a:buFont typeface="Wingdings" panose="05000000000000000000" pitchFamily="2" charset="2"/>
              <a:buChar char="ü"/>
            </a:pPr>
            <a:r>
              <a:rPr lang="en-US" sz="1200" dirty="0">
                <a:latin typeface="+mj-lt"/>
              </a:rPr>
              <a:t>Project Planning  &amp; Milestones</a:t>
            </a:r>
          </a:p>
          <a:p>
            <a:pPr marL="171450" indent="-171450">
              <a:lnSpc>
                <a:spcPts val="2000"/>
              </a:lnSpc>
              <a:spcBef>
                <a:spcPts val="1200"/>
              </a:spcBef>
              <a:buFont typeface="Wingdings" panose="05000000000000000000" pitchFamily="2" charset="2"/>
              <a:buChar char="ü"/>
            </a:pPr>
            <a:r>
              <a:rPr lang="en-US" sz="1200" dirty="0">
                <a:latin typeface="+mj-lt"/>
              </a:rPr>
              <a:t>Project Timelines</a:t>
            </a:r>
          </a:p>
          <a:p>
            <a:pPr marL="171450" indent="-171450">
              <a:lnSpc>
                <a:spcPts val="2000"/>
              </a:lnSpc>
              <a:spcBef>
                <a:spcPts val="1200"/>
              </a:spcBef>
              <a:buFont typeface="Wingdings" panose="05000000000000000000" pitchFamily="2" charset="2"/>
              <a:buChar char="ü"/>
            </a:pPr>
            <a:r>
              <a:rPr lang="en-US" sz="1200" dirty="0">
                <a:latin typeface="+mj-lt"/>
              </a:rPr>
              <a:t>Resourcing &amp; Governance Model</a:t>
            </a:r>
          </a:p>
          <a:p>
            <a:pPr marL="171450" indent="-171450">
              <a:lnSpc>
                <a:spcPts val="2000"/>
              </a:lnSpc>
              <a:spcBef>
                <a:spcPts val="1200"/>
              </a:spcBef>
              <a:buFont typeface="Wingdings" panose="05000000000000000000" pitchFamily="2" charset="2"/>
              <a:buChar char="ü"/>
            </a:pPr>
            <a:r>
              <a:rPr lang="en-US" sz="1200" dirty="0">
                <a:latin typeface="+mj-lt"/>
              </a:rPr>
              <a:t>Transition to Support</a:t>
            </a:r>
          </a:p>
          <a:p>
            <a:pPr>
              <a:lnSpc>
                <a:spcPct val="150000"/>
              </a:lnSpc>
            </a:pPr>
            <a:endParaRPr lang="en-US" sz="3800" dirty="0">
              <a:solidFill>
                <a:schemeClr val="accent2"/>
              </a:solidFill>
              <a:latin typeface="Lato Black" pitchFamily="34" charset="0"/>
              <a:ea typeface="+mj-ea"/>
              <a:cs typeface="+mj-cs"/>
            </a:endParaRPr>
          </a:p>
          <a:p>
            <a:pPr>
              <a:buNone/>
            </a:pPr>
            <a:endParaRPr lang="en-US" dirty="0"/>
          </a:p>
        </p:txBody>
      </p:sp>
      <p:sp>
        <p:nvSpPr>
          <p:cNvPr id="2" name="Title 1"/>
          <p:cNvSpPr>
            <a:spLocks noGrp="1"/>
          </p:cNvSpPr>
          <p:nvPr>
            <p:ph type="title"/>
          </p:nvPr>
        </p:nvSpPr>
        <p:spPr/>
        <p:txBody>
          <a:bodyPr/>
          <a:lstStyle/>
          <a:p>
            <a:r>
              <a:rPr lang="en-US" dirty="0" smtClean="0"/>
              <a:t>Agenda</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2</a:t>
            </a:fld>
            <a:endParaRPr lang="en-US" dirty="0"/>
          </a:p>
        </p:txBody>
      </p:sp>
    </p:spTree>
    <p:extLst>
      <p:ext uri="{BB962C8B-B14F-4D97-AF65-F5344CB8AC3E}">
        <p14:creationId xmlns:p14="http://schemas.microsoft.com/office/powerpoint/2010/main" val="2318918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36146" y="1691080"/>
            <a:ext cx="11327116" cy="4396805"/>
          </a:xfrm>
          <a:prstGeom prst="rect">
            <a:avLst/>
          </a:prstGeom>
        </p:spPr>
        <p:txBody>
          <a:bodyPr lIns="108878" tIns="54439" rIns="108878" bIns="54439"/>
          <a:lstStyle/>
          <a:p>
            <a:pPr marL="0" lvl="2">
              <a:spcBef>
                <a:spcPts val="0"/>
              </a:spcBef>
              <a:buClr>
                <a:schemeClr val="folHlink"/>
              </a:buClr>
              <a:tabLst>
                <a:tab pos="952679" algn="l"/>
              </a:tabLst>
              <a:defRPr/>
            </a:pPr>
            <a:r>
              <a:rPr lang="en-US" kern="0" dirty="0"/>
              <a:t>Go to </a:t>
            </a:r>
            <a:r>
              <a:rPr lang="en-US" kern="0" dirty="0">
                <a:solidFill>
                  <a:schemeClr val="bg2"/>
                </a:solidFill>
                <a:hlinkClick r:id="rId2"/>
              </a:rPr>
              <a:t>http://supplier.ariba.com</a:t>
            </a:r>
            <a:endParaRPr lang="en-US" kern="0" dirty="0">
              <a:solidFill>
                <a:schemeClr val="bg2"/>
              </a:solidFill>
            </a:endParaRPr>
          </a:p>
          <a:p>
            <a:r>
              <a:rPr lang="en-US" kern="0" dirty="0" smtClean="0">
                <a:ea typeface="Arial Unicode MS" pitchFamily="34" charset="-128"/>
                <a:cs typeface="Arial Unicode MS" pitchFamily="34" charset="-128"/>
              </a:rPr>
              <a:t>Access </a:t>
            </a:r>
            <a:r>
              <a:rPr lang="en-US" kern="0" dirty="0">
                <a:ea typeface="Arial Unicode MS" pitchFamily="34" charset="-128"/>
                <a:cs typeface="Arial Unicode MS" pitchFamily="34" charset="-128"/>
              </a:rPr>
              <a:t>the Help section from the right corner from your Test / Production account and choose Help Section  - Help center</a:t>
            </a:r>
            <a:endParaRPr lang="en-US" dirty="0"/>
          </a:p>
          <a:p>
            <a:endParaRPr lang="en-US" dirty="0"/>
          </a:p>
        </p:txBody>
      </p:sp>
      <p:sp>
        <p:nvSpPr>
          <p:cNvPr id="3" name="Title 2"/>
          <p:cNvSpPr>
            <a:spLocks noGrp="1"/>
          </p:cNvSpPr>
          <p:nvPr>
            <p:ph type="title"/>
          </p:nvPr>
        </p:nvSpPr>
        <p:spPr/>
        <p:txBody>
          <a:bodyPr/>
          <a:lstStyle/>
          <a:p>
            <a:pPr>
              <a:defRPr/>
            </a:pPr>
            <a:r>
              <a:rPr lang="en-US" kern="0" dirty="0"/>
              <a:t>Supplier Support Post Go-Live</a:t>
            </a:r>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223" y="3281601"/>
            <a:ext cx="10722833" cy="309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1045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kern="0" dirty="0"/>
              <a:t>Supplier Support Post Go-Live</a:t>
            </a:r>
          </a:p>
        </p:txBody>
      </p:sp>
      <p:sp>
        <p:nvSpPr>
          <p:cNvPr id="12" name="Content Placeholder 1"/>
          <p:cNvSpPr>
            <a:spLocks noGrp="1"/>
          </p:cNvSpPr>
          <p:nvPr/>
        </p:nvSpPr>
        <p:spPr bwMode="gray">
          <a:xfrm>
            <a:off x="181202" y="1291051"/>
            <a:ext cx="11327116" cy="864422"/>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base">
              <a:spcBef>
                <a:spcPct val="50000"/>
              </a:spcBef>
              <a:spcAft>
                <a:spcPct val="0"/>
              </a:spcAft>
              <a:buClr>
                <a:srgbClr val="F0AB00"/>
              </a:buClr>
            </a:pPr>
            <a:r>
              <a:rPr lang="en-US" kern="0" dirty="0">
                <a:solidFill>
                  <a:srgbClr val="000000"/>
                </a:solidFill>
                <a:ea typeface="Arial Unicode MS" pitchFamily="34" charset="-128"/>
                <a:cs typeface="Arial Unicode MS" pitchFamily="34" charset="-128"/>
              </a:rPr>
              <a:t>Access the Help section from the right corner from your Test / Production account and choose Help Section  - Help </a:t>
            </a:r>
            <a:r>
              <a:rPr lang="en-US" kern="0" dirty="0" smtClean="0">
                <a:solidFill>
                  <a:srgbClr val="000000"/>
                </a:solidFill>
                <a:ea typeface="Arial Unicode MS" pitchFamily="34" charset="-128"/>
                <a:cs typeface="Arial Unicode MS" pitchFamily="34" charset="-128"/>
              </a:rPr>
              <a:t>center Select option Support center.</a:t>
            </a:r>
            <a:endParaRPr lang="en-US" kern="0" dirty="0">
              <a:solidFill>
                <a:srgbClr val="000000"/>
              </a:solidFill>
              <a:ea typeface="Arial Unicode MS" pitchFamily="34" charset="-128"/>
              <a:cs typeface="Arial Unicode MS" pitchFamily="34" charset="-128"/>
            </a:endParaRPr>
          </a:p>
        </p:txBody>
      </p:sp>
      <p:pic>
        <p:nvPicPr>
          <p:cNvPr id="13"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91" y="2155473"/>
            <a:ext cx="5293158" cy="292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760" y="2784267"/>
            <a:ext cx="6113406" cy="351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6258657" y="2155473"/>
            <a:ext cx="5249661" cy="64633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rgbClr val="000000"/>
                </a:solidFill>
                <a:ea typeface="Arial Unicode MS" pitchFamily="34" charset="-128"/>
                <a:cs typeface="Arial Unicode MS" pitchFamily="34" charset="-128"/>
              </a:rPr>
              <a:t>Type in a search word and get the needed documentation</a:t>
            </a:r>
          </a:p>
        </p:txBody>
      </p:sp>
      <p:sp>
        <p:nvSpPr>
          <p:cNvPr id="15" name="TextBox 14"/>
          <p:cNvSpPr txBox="1"/>
          <p:nvPr/>
        </p:nvSpPr>
        <p:spPr>
          <a:xfrm>
            <a:off x="460196" y="5464316"/>
            <a:ext cx="5073653" cy="64633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rgbClr val="000000"/>
                </a:solidFill>
                <a:ea typeface="Arial Unicode MS" pitchFamily="34" charset="-128"/>
                <a:cs typeface="Arial Unicode MS" pitchFamily="34" charset="-128"/>
              </a:rPr>
              <a:t>Use the Online form or the live chat or contact our customer Support by phone.</a:t>
            </a:r>
          </a:p>
        </p:txBody>
      </p:sp>
    </p:spTree>
    <p:extLst>
      <p:ext uri="{BB962C8B-B14F-4D97-AF65-F5344CB8AC3E}">
        <p14:creationId xmlns:p14="http://schemas.microsoft.com/office/powerpoint/2010/main" val="1069865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 you</a:t>
            </a:r>
            <a:endParaRPr lang="en-US" dirty="0"/>
          </a:p>
        </p:txBody>
      </p:sp>
      <p:sp>
        <p:nvSpPr>
          <p:cNvPr id="3" name="Text Placeholder 2"/>
          <p:cNvSpPr>
            <a:spLocks noGrp="1"/>
          </p:cNvSpPr>
          <p:nvPr>
            <p:ph type="body" sz="quarter" idx="10"/>
          </p:nvPr>
        </p:nvSpPr>
        <p:spPr>
          <a:xfrm>
            <a:off x="223261" y="3828082"/>
            <a:ext cx="11545200" cy="821446"/>
          </a:xfrm>
        </p:spPr>
        <p:txBody>
          <a:bodyPr/>
          <a:lstStyle/>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813694466"/>
              </p:ext>
            </p:extLst>
          </p:nvPr>
        </p:nvGraphicFramePr>
        <p:xfrm>
          <a:off x="337571" y="5015786"/>
          <a:ext cx="11363463" cy="927813"/>
        </p:xfrm>
        <a:graphic>
          <a:graphicData uri="http://schemas.openxmlformats.org/drawingml/2006/table">
            <a:tbl>
              <a:tblPr firstRow="1" firstCol="1" bandRow="1">
                <a:tableStyleId>{2D5ABB26-0587-4C30-8999-92F81FD0307C}</a:tableStyleId>
              </a:tblPr>
              <a:tblGrid>
                <a:gridCol w="3746232"/>
                <a:gridCol w="7617231"/>
              </a:tblGrid>
              <a:tr h="927813">
                <a:tc>
                  <a:txBody>
                    <a:bodyPr/>
                    <a:lstStyle/>
                    <a:p>
                      <a:pPr marL="0" marR="0">
                        <a:spcBef>
                          <a:spcPts val="0"/>
                        </a:spcBef>
                        <a:spcAft>
                          <a:spcPts val="0"/>
                        </a:spcAft>
                      </a:pPr>
                      <a:endParaRPr lang="en-GB" sz="1100" dirty="0">
                        <a:solidFill>
                          <a:srgbClr val="1F497D"/>
                        </a:solidFill>
                        <a:effectLst/>
                        <a:latin typeface="Calibri"/>
                        <a:ea typeface="Times New Roman"/>
                        <a:cs typeface="Times New Roman"/>
                      </a:endParaRPr>
                    </a:p>
                  </a:txBody>
                  <a:tcPr marL="0" marR="0" marT="0" marB="0"/>
                </a:tc>
                <a:tc>
                  <a:txBody>
                    <a:bodyPr/>
                    <a:lstStyle/>
                    <a:p>
                      <a:pPr marL="0" marR="0">
                        <a:spcBef>
                          <a:spcPts val="0"/>
                        </a:spcBef>
                        <a:spcAft>
                          <a:spcPts val="0"/>
                        </a:spcAft>
                      </a:pPr>
                      <a:r>
                        <a:rPr lang="en-US" sz="1000" dirty="0">
                          <a:effectLst/>
                        </a:rPr>
                        <a:t> </a:t>
                      </a:r>
                      <a:endParaRPr lang="en-US" sz="1100" dirty="0">
                        <a:effectLst/>
                      </a:endParaRPr>
                    </a:p>
                    <a:p>
                      <a:pPr marL="0" marR="0">
                        <a:spcBef>
                          <a:spcPts val="0"/>
                        </a:spcBef>
                        <a:spcAft>
                          <a:spcPts val="0"/>
                        </a:spcAft>
                      </a:pPr>
                      <a:r>
                        <a:rPr lang="en-US" sz="1000" dirty="0">
                          <a:effectLst/>
                        </a:rPr>
                        <a:t>Emilia Stefan  |  </a:t>
                      </a:r>
                      <a:r>
                        <a:rPr lang="en-US" sz="900" dirty="0">
                          <a:effectLst/>
                        </a:rPr>
                        <a:t>Seller Integrator – Business Network Integration</a:t>
                      </a:r>
                      <a:endParaRPr lang="en-US" sz="1100" dirty="0">
                        <a:effectLst/>
                      </a:endParaRPr>
                    </a:p>
                    <a:p>
                      <a:pPr marL="0" marR="0">
                        <a:spcBef>
                          <a:spcPts val="0"/>
                        </a:spcBef>
                        <a:spcAft>
                          <a:spcPts val="0"/>
                        </a:spcAft>
                      </a:pPr>
                      <a:r>
                        <a:rPr lang="en-US" sz="1000" dirty="0">
                          <a:effectLst/>
                        </a:rPr>
                        <a:t>|  Ariba, an SAP Company</a:t>
                      </a:r>
                      <a:endParaRPr lang="en-US" sz="1100" dirty="0">
                        <a:effectLst/>
                      </a:endParaRPr>
                    </a:p>
                    <a:p>
                      <a:pPr marL="0" marR="0">
                        <a:spcBef>
                          <a:spcPts val="0"/>
                        </a:spcBef>
                        <a:spcAft>
                          <a:spcPts val="0"/>
                        </a:spcAft>
                      </a:pPr>
                      <a:r>
                        <a:rPr lang="en-US" sz="1000" dirty="0">
                          <a:effectLst/>
                          <a:hlinkClick r:id="rId3"/>
                        </a:rPr>
                        <a:t>www.ariba.com</a:t>
                      </a:r>
                      <a:r>
                        <a:rPr lang="en-US" sz="1000" dirty="0">
                          <a:effectLst/>
                        </a:rPr>
                        <a:t>  |  office : 00420 225 372 624</a:t>
                      </a:r>
                      <a:endParaRPr lang="en-US" sz="1100" dirty="0">
                        <a:effectLst/>
                        <a:latin typeface="Calibri"/>
                        <a:ea typeface="Calibri"/>
                        <a:cs typeface="Times New Roman"/>
                      </a:endParaRPr>
                    </a:p>
                  </a:txBody>
                  <a:tcPr marL="0" marR="0" marT="0" marB="0"/>
                </a:tc>
              </a:tr>
            </a:tbl>
          </a:graphicData>
        </a:graphic>
      </p:graphicFrame>
      <p:sp>
        <p:nvSpPr>
          <p:cNvPr id="4" name="Rectangle 2"/>
          <p:cNvSpPr>
            <a:spLocks noChangeArrowheads="1"/>
          </p:cNvSpPr>
          <p:nvPr/>
        </p:nvSpPr>
        <p:spPr bwMode="auto">
          <a:xfrm>
            <a:off x="414338" y="3582988"/>
            <a:ext cx="12195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097" name="Picture 1" descr="cid:image001.png@01CF7F0E.155C64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5533" y="5027370"/>
            <a:ext cx="1762125" cy="666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pPr>
              <a:lnSpc>
                <a:spcPct val="150000"/>
              </a:lnSpc>
            </a:pPr>
            <a:r>
              <a:rPr lang="en-US" sz="2400" dirty="0"/>
              <a:t>Review scope of integration project</a:t>
            </a:r>
          </a:p>
          <a:p>
            <a:pPr>
              <a:lnSpc>
                <a:spcPct val="150000"/>
              </a:lnSpc>
            </a:pPr>
            <a:r>
              <a:rPr lang="en-US" sz="2400" dirty="0"/>
              <a:t>Define project plan</a:t>
            </a:r>
          </a:p>
          <a:p>
            <a:pPr>
              <a:lnSpc>
                <a:spcPct val="150000"/>
              </a:lnSpc>
            </a:pPr>
            <a:r>
              <a:rPr lang="en-US" sz="2400" dirty="0"/>
              <a:t>Define project timelines</a:t>
            </a:r>
          </a:p>
          <a:p>
            <a:pPr>
              <a:lnSpc>
                <a:spcPct val="150000"/>
              </a:lnSpc>
            </a:pPr>
            <a:r>
              <a:rPr lang="en-US" sz="2400" dirty="0"/>
              <a:t>Set project governance.</a:t>
            </a:r>
          </a:p>
          <a:p>
            <a:pPr>
              <a:lnSpc>
                <a:spcPct val="150000"/>
              </a:lnSpc>
            </a:pPr>
            <a:r>
              <a:rPr lang="en-US" sz="2400" dirty="0"/>
              <a:t>Transition to Ariba Support.</a:t>
            </a:r>
          </a:p>
        </p:txBody>
      </p:sp>
      <p:sp>
        <p:nvSpPr>
          <p:cNvPr id="2" name="Title 1"/>
          <p:cNvSpPr>
            <a:spLocks noGrp="1"/>
          </p:cNvSpPr>
          <p:nvPr>
            <p:ph type="title"/>
          </p:nvPr>
        </p:nvSpPr>
        <p:spPr/>
        <p:txBody>
          <a:bodyPr>
            <a:normAutofit fontScale="90000"/>
          </a:bodyPr>
          <a:lstStyle/>
          <a:p>
            <a:r>
              <a:rPr lang="en-US" dirty="0"/>
              <a:t>Kick Off Meeting Objectives</a:t>
            </a:r>
            <a:br>
              <a:rPr lang="en-US" dirty="0"/>
            </a:b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3</a:t>
            </a:fld>
            <a:endParaRPr lang="en-US"/>
          </a:p>
        </p:txBody>
      </p:sp>
    </p:spTree>
    <p:extLst>
      <p:ext uri="{BB962C8B-B14F-4D97-AF65-F5344CB8AC3E}">
        <p14:creationId xmlns:p14="http://schemas.microsoft.com/office/powerpoint/2010/main" val="193397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714685" y="324075"/>
            <a:ext cx="11330950" cy="756175"/>
          </a:xfrm>
        </p:spPr>
        <p:txBody>
          <a:bodyPr/>
          <a:lstStyle/>
          <a:p>
            <a:pPr eaLnBrk="1" hangingPunct="1"/>
            <a:r>
              <a:rPr lang="fr-FR" dirty="0" smtClean="0"/>
              <a:t>Participants</a:t>
            </a:r>
          </a:p>
        </p:txBody>
      </p:sp>
      <p:sp>
        <p:nvSpPr>
          <p:cNvPr id="9218" name="Espace réservé du numéro de diapositive 4"/>
          <p:cNvSpPr>
            <a:spLocks noGrp="1"/>
          </p:cNvSpPr>
          <p:nvPr>
            <p:ph type="sldNum" sz="quarter" idx="4294967295"/>
          </p:nvPr>
        </p:nvSpPr>
        <p:spPr>
          <a:xfrm>
            <a:off x="11483790" y="6402282"/>
            <a:ext cx="711385" cy="1524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78" tIns="54439" rIns="108878" bIns="54439"/>
          <a:lstStyle>
            <a:lvl1pPr>
              <a:defRPr sz="2900">
                <a:solidFill>
                  <a:schemeClr val="tx1"/>
                </a:solidFill>
                <a:latin typeface="Arial" pitchFamily="34" charset="0"/>
              </a:defRPr>
            </a:lvl1pPr>
            <a:lvl2pPr marL="884631" indent="-340243">
              <a:defRPr sz="2900">
                <a:solidFill>
                  <a:schemeClr val="tx1"/>
                </a:solidFill>
                <a:latin typeface="Arial" pitchFamily="34" charset="0"/>
              </a:defRPr>
            </a:lvl2pPr>
            <a:lvl3pPr marL="1360970" indent="-272194">
              <a:defRPr sz="2900">
                <a:solidFill>
                  <a:schemeClr val="tx1"/>
                </a:solidFill>
                <a:latin typeface="Arial" pitchFamily="34" charset="0"/>
              </a:defRPr>
            </a:lvl3pPr>
            <a:lvl4pPr marL="1905358" indent="-272194">
              <a:defRPr sz="2900">
                <a:solidFill>
                  <a:schemeClr val="tx1"/>
                </a:solidFill>
                <a:latin typeface="Arial" pitchFamily="34" charset="0"/>
              </a:defRPr>
            </a:lvl4pPr>
            <a:lvl5pPr marL="2449746" indent="-272194">
              <a:defRPr sz="2900">
                <a:solidFill>
                  <a:schemeClr val="tx1"/>
                </a:solidFill>
                <a:latin typeface="Arial" pitchFamily="34" charset="0"/>
              </a:defRPr>
            </a:lvl5pPr>
            <a:lvl6pPr marL="2994134" indent="-272194" algn="ctr" eaLnBrk="0" fontAlgn="base" hangingPunct="0">
              <a:spcBef>
                <a:spcPct val="0"/>
              </a:spcBef>
              <a:spcAft>
                <a:spcPct val="0"/>
              </a:spcAft>
              <a:defRPr sz="2900">
                <a:solidFill>
                  <a:schemeClr val="tx1"/>
                </a:solidFill>
                <a:latin typeface="Arial" pitchFamily="34" charset="0"/>
              </a:defRPr>
            </a:lvl6pPr>
            <a:lvl7pPr marL="3538522" indent="-272194" algn="ctr" eaLnBrk="0" fontAlgn="base" hangingPunct="0">
              <a:spcBef>
                <a:spcPct val="0"/>
              </a:spcBef>
              <a:spcAft>
                <a:spcPct val="0"/>
              </a:spcAft>
              <a:defRPr sz="2900">
                <a:solidFill>
                  <a:schemeClr val="tx1"/>
                </a:solidFill>
                <a:latin typeface="Arial" pitchFamily="34" charset="0"/>
              </a:defRPr>
            </a:lvl7pPr>
            <a:lvl8pPr marL="4082910" indent="-272194" algn="ctr" eaLnBrk="0" fontAlgn="base" hangingPunct="0">
              <a:spcBef>
                <a:spcPct val="0"/>
              </a:spcBef>
              <a:spcAft>
                <a:spcPct val="0"/>
              </a:spcAft>
              <a:defRPr sz="2900">
                <a:solidFill>
                  <a:schemeClr val="tx1"/>
                </a:solidFill>
                <a:latin typeface="Arial" pitchFamily="34" charset="0"/>
              </a:defRPr>
            </a:lvl8pPr>
            <a:lvl9pPr marL="4627298" indent="-272194" algn="ctr" eaLnBrk="0" fontAlgn="base" hangingPunct="0">
              <a:spcBef>
                <a:spcPct val="0"/>
              </a:spcBef>
              <a:spcAft>
                <a:spcPct val="0"/>
              </a:spcAft>
              <a:defRPr sz="2900">
                <a:solidFill>
                  <a:schemeClr val="tx1"/>
                </a:solidFill>
                <a:latin typeface="Arial" pitchFamily="34" charset="0"/>
              </a:defRPr>
            </a:lvl9pPr>
          </a:lstStyle>
          <a:p>
            <a:fld id="{810D1BC8-8B52-4618-B256-3FB6F76F8809}" type="slidenum">
              <a:rPr lang="fr-FR" sz="1200">
                <a:solidFill>
                  <a:srgbClr val="808080"/>
                </a:solidFill>
              </a:rPr>
              <a:pPr/>
              <a:t>4</a:t>
            </a:fld>
            <a:endParaRPr lang="fr-FR" sz="1200">
              <a:solidFill>
                <a:srgbClr val="808080"/>
              </a:solidFill>
            </a:endParaRPr>
          </a:p>
        </p:txBody>
      </p:sp>
      <p:graphicFrame>
        <p:nvGraphicFramePr>
          <p:cNvPr id="6" name="Tableau 5"/>
          <p:cNvGraphicFramePr>
            <a:graphicFrameLocks noGrp="1"/>
          </p:cNvGraphicFramePr>
          <p:nvPr>
            <p:extLst>
              <p:ext uri="{D42A27DB-BD31-4B8C-83A1-F6EECF244321}">
                <p14:modId xmlns:p14="http://schemas.microsoft.com/office/powerpoint/2010/main" val="2866164520"/>
              </p:ext>
            </p:extLst>
          </p:nvPr>
        </p:nvGraphicFramePr>
        <p:xfrm>
          <a:off x="815129" y="1268706"/>
          <a:ext cx="10755466" cy="5305158"/>
        </p:xfrm>
        <a:graphic>
          <a:graphicData uri="http://schemas.openxmlformats.org/drawingml/2006/table">
            <a:tbl>
              <a:tblPr/>
              <a:tblGrid>
                <a:gridCol w="2045795"/>
                <a:gridCol w="2933308"/>
                <a:gridCol w="3219119"/>
                <a:gridCol w="2557244"/>
              </a:tblGrid>
              <a:tr h="345398">
                <a:tc>
                  <a:txBody>
                    <a:bodyPr/>
                    <a:lstStyle/>
                    <a:p>
                      <a:pPr>
                        <a:spcAft>
                          <a:spcPts val="0"/>
                        </a:spcAft>
                      </a:pPr>
                      <a:r>
                        <a:rPr lang="fr-FR" sz="1000" b="1" dirty="0" err="1" smtClean="0">
                          <a:solidFill>
                            <a:schemeClr val="bg1"/>
                          </a:solidFill>
                          <a:latin typeface="+mj-lt"/>
                          <a:ea typeface="Calibri"/>
                          <a:cs typeface="Times New Roman"/>
                        </a:rPr>
                        <a:t>Company</a:t>
                      </a:r>
                      <a:endParaRPr lang="fr-FR" sz="1000" dirty="0">
                        <a:solidFill>
                          <a:schemeClr val="bg1"/>
                        </a:solidFill>
                        <a:latin typeface="+mj-lt"/>
                        <a:ea typeface="Calibri"/>
                        <a:cs typeface="Times New Roman"/>
                      </a:endParaRPr>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Name</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Role</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Details</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r>
              <a:tr h="381520">
                <a:tc>
                  <a:txBody>
                    <a:bodyPr/>
                    <a:lstStyle/>
                    <a:p>
                      <a:r>
                        <a:rPr lang="en-US" sz="1000" dirty="0" smtClean="0"/>
                        <a:t>Novartis</a:t>
                      </a:r>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1088776"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Daniel Enache</a:t>
                      </a: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Project Lead</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r>
                        <a:rPr lang="en-US" sz="1000" dirty="0" smtClean="0"/>
                        <a:t>Novartis </a:t>
                      </a:r>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Oliver Wait</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Testing coordinator</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smtClean="0"/>
                        <a:t>Ariba</a:t>
                      </a:r>
                      <a:endParaRPr lang="en-US" sz="1000" dirty="0" smtClean="0"/>
                    </a:p>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Emilia Stefan</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Seller Integrator</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5619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573354" y="1379860"/>
            <a:ext cx="11203179" cy="1336271"/>
          </a:xfrm>
          <a:prstGeom prst="rect">
            <a:avLst/>
          </a:prstGeom>
        </p:spPr>
        <p:txBody>
          <a:bodyPr lIns="108878" tIns="54439" rIns="108878" bIns="54439"/>
          <a:lstStyle/>
          <a:p>
            <a:pPr marL="340243" indent="-340243">
              <a:buFont typeface="Arial" pitchFamily="34" charset="0"/>
              <a:buChar char="•"/>
            </a:pPr>
            <a:r>
              <a:rPr lang="en-US" dirty="0" smtClean="0"/>
              <a:t>    Planning </a:t>
            </a:r>
            <a:r>
              <a:rPr lang="en-US" dirty="0"/>
              <a:t>and Testing are the most critical and time consuming steps</a:t>
            </a:r>
          </a:p>
          <a:p>
            <a:pPr marL="340243" indent="-340243">
              <a:buFont typeface="Arial" pitchFamily="34" charset="0"/>
              <a:buChar char="•"/>
            </a:pPr>
            <a:r>
              <a:rPr lang="en-US" dirty="0"/>
              <a:t>Milestone dates to be determined at kick-off </a:t>
            </a:r>
            <a:r>
              <a:rPr lang="en-US" dirty="0" smtClean="0"/>
              <a:t>meeting</a:t>
            </a:r>
          </a:p>
        </p:txBody>
      </p:sp>
      <p:sp>
        <p:nvSpPr>
          <p:cNvPr id="2" name="Title 1"/>
          <p:cNvSpPr>
            <a:spLocks noGrp="1"/>
          </p:cNvSpPr>
          <p:nvPr>
            <p:ph type="title"/>
          </p:nvPr>
        </p:nvSpPr>
        <p:spPr/>
        <p:txBody>
          <a:bodyPr/>
          <a:lstStyle/>
          <a:p>
            <a:r>
              <a:rPr lang="en-US" dirty="0"/>
              <a:t>Seller Integration Methodology</a:t>
            </a:r>
            <a:br>
              <a:rPr lang="en-US" dirty="0"/>
            </a:br>
            <a:r>
              <a:rPr lang="en-US" dirty="0"/>
              <a:t> – </a:t>
            </a:r>
            <a:r>
              <a:rPr lang="en-US" dirty="0" smtClean="0"/>
              <a:t>Six stage integration</a:t>
            </a:r>
            <a:endParaRPr lang="en-US" dirty="0"/>
          </a:p>
        </p:txBody>
      </p:sp>
      <p:sp>
        <p:nvSpPr>
          <p:cNvPr id="26" name="Pentagon 25"/>
          <p:cNvSpPr/>
          <p:nvPr/>
        </p:nvSpPr>
        <p:spPr>
          <a:xfrm>
            <a:off x="611098" y="2871017"/>
            <a:ext cx="2194595" cy="1060300"/>
          </a:xfrm>
          <a:prstGeom prst="homePlate">
            <a:avLst/>
          </a:prstGeom>
          <a:solidFill>
            <a:srgbClr val="808080">
              <a:lumMod val="60000"/>
              <a:lumOff val="40000"/>
            </a:srgbClr>
          </a:solidFill>
          <a:ln w="25400" cap="flat" cmpd="sng" algn="ctr">
            <a:solidFill>
              <a:srgbClr val="FFFFFF">
                <a:hueOff val="0"/>
                <a:satOff val="0"/>
                <a:lumOff val="0"/>
                <a:alphaOff val="0"/>
              </a:srgbClr>
            </a:solidFill>
            <a:prstDash val="solid"/>
          </a:ln>
          <a:effectLst/>
        </p:spPr>
      </p:sp>
      <p:sp>
        <p:nvSpPr>
          <p:cNvPr id="27" name="Pentagon 4"/>
          <p:cNvSpPr/>
          <p:nvPr/>
        </p:nvSpPr>
        <p:spPr>
          <a:xfrm>
            <a:off x="894313" y="3074580"/>
            <a:ext cx="1232732" cy="666193"/>
          </a:xfrm>
          <a:prstGeom prst="rect">
            <a:avLst/>
          </a:prstGeom>
          <a:noFill/>
          <a:ln>
            <a:noFill/>
          </a:ln>
          <a:effectLst/>
        </p:spPr>
        <p:txBody>
          <a:bodyPr spcFirstLastPara="0" vert="horz" wrap="square" lIns="69863"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Plan</a:t>
            </a:r>
          </a:p>
        </p:txBody>
      </p:sp>
      <p:sp>
        <p:nvSpPr>
          <p:cNvPr id="28" name="Chevron 27"/>
          <p:cNvSpPr/>
          <p:nvPr/>
        </p:nvSpPr>
        <p:spPr>
          <a:xfrm>
            <a:off x="2366775" y="2871017"/>
            <a:ext cx="2194595" cy="1060300"/>
          </a:xfrm>
          <a:prstGeom prst="chevron">
            <a:avLst/>
          </a:prstGeom>
          <a:solidFill>
            <a:srgbClr val="BBE0E3">
              <a:lumMod val="50000"/>
            </a:srgbClr>
          </a:solidFill>
          <a:ln w="25400" cap="flat" cmpd="sng" algn="ctr">
            <a:solidFill>
              <a:srgbClr val="FFFFFF">
                <a:hueOff val="0"/>
                <a:satOff val="0"/>
                <a:lumOff val="0"/>
                <a:alphaOff val="0"/>
              </a:srgbClr>
            </a:solidFill>
            <a:prstDash val="solid"/>
          </a:ln>
          <a:effectLst/>
        </p:spPr>
      </p:sp>
      <p:sp>
        <p:nvSpPr>
          <p:cNvPr id="29" name="Chevron 6"/>
          <p:cNvSpPr/>
          <p:nvPr/>
        </p:nvSpPr>
        <p:spPr>
          <a:xfrm>
            <a:off x="3246428" y="3047904"/>
            <a:ext cx="780821" cy="719546"/>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Design</a:t>
            </a:r>
          </a:p>
        </p:txBody>
      </p:sp>
      <p:sp>
        <p:nvSpPr>
          <p:cNvPr id="30" name="Chevron 29"/>
          <p:cNvSpPr/>
          <p:nvPr/>
        </p:nvSpPr>
        <p:spPr>
          <a:xfrm>
            <a:off x="4122451" y="2871017"/>
            <a:ext cx="2194595" cy="1060300"/>
          </a:xfrm>
          <a:prstGeom prst="chevron">
            <a:avLst/>
          </a:prstGeom>
          <a:solidFill>
            <a:srgbClr val="2D2D8A">
              <a:lumMod val="60000"/>
              <a:lumOff val="40000"/>
            </a:srgbClr>
          </a:solidFill>
          <a:ln w="25400" cap="flat" cmpd="sng" algn="ctr">
            <a:solidFill>
              <a:srgbClr val="FFFFFF">
                <a:hueOff val="0"/>
                <a:satOff val="0"/>
                <a:lumOff val="0"/>
                <a:alphaOff val="0"/>
              </a:srgbClr>
            </a:solidFill>
            <a:prstDash val="solid"/>
          </a:ln>
          <a:effectLst/>
        </p:spPr>
      </p:sp>
      <p:sp>
        <p:nvSpPr>
          <p:cNvPr id="31" name="Chevron 8"/>
          <p:cNvSpPr/>
          <p:nvPr/>
        </p:nvSpPr>
        <p:spPr>
          <a:xfrm>
            <a:off x="4971616" y="2998362"/>
            <a:ext cx="780821" cy="818629"/>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Build</a:t>
            </a:r>
          </a:p>
        </p:txBody>
      </p:sp>
      <p:sp>
        <p:nvSpPr>
          <p:cNvPr id="32" name="Chevron 31"/>
          <p:cNvSpPr/>
          <p:nvPr/>
        </p:nvSpPr>
        <p:spPr>
          <a:xfrm>
            <a:off x="5908352" y="2868957"/>
            <a:ext cx="2194595" cy="1060300"/>
          </a:xfrm>
          <a:prstGeom prst="chevron">
            <a:avLst/>
          </a:prstGeom>
          <a:solidFill>
            <a:srgbClr val="2D2D8A">
              <a:lumMod val="40000"/>
              <a:lumOff val="60000"/>
            </a:srgbClr>
          </a:solidFill>
          <a:ln w="25400" cap="flat" cmpd="sng" algn="ctr">
            <a:solidFill>
              <a:srgbClr val="FFFFFF">
                <a:hueOff val="0"/>
                <a:satOff val="0"/>
                <a:lumOff val="0"/>
                <a:alphaOff val="0"/>
              </a:srgbClr>
            </a:solidFill>
            <a:prstDash val="solid"/>
          </a:ln>
          <a:effectLst/>
        </p:spPr>
      </p:sp>
      <p:sp>
        <p:nvSpPr>
          <p:cNvPr id="33" name="Chevron 10"/>
          <p:cNvSpPr/>
          <p:nvPr/>
        </p:nvSpPr>
        <p:spPr>
          <a:xfrm>
            <a:off x="6727029" y="3071799"/>
            <a:ext cx="780821" cy="671755"/>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Test</a:t>
            </a:r>
          </a:p>
        </p:txBody>
      </p:sp>
      <p:sp>
        <p:nvSpPr>
          <p:cNvPr id="34" name="Chevron 33"/>
          <p:cNvSpPr/>
          <p:nvPr/>
        </p:nvSpPr>
        <p:spPr>
          <a:xfrm>
            <a:off x="7633804" y="2871017"/>
            <a:ext cx="2194595" cy="1060300"/>
          </a:xfrm>
          <a:prstGeom prst="chevron">
            <a:avLst/>
          </a:prstGeom>
          <a:solidFill>
            <a:srgbClr val="808080">
              <a:lumMod val="40000"/>
              <a:lumOff val="60000"/>
            </a:srgbClr>
          </a:solidFill>
          <a:ln w="25400" cap="flat" cmpd="sng" algn="ctr">
            <a:solidFill>
              <a:srgbClr val="FFFFFF">
                <a:hueOff val="0"/>
                <a:satOff val="0"/>
                <a:lumOff val="0"/>
                <a:alphaOff val="0"/>
              </a:srgbClr>
            </a:solidFill>
            <a:prstDash val="solid"/>
          </a:ln>
          <a:effectLst/>
        </p:spPr>
      </p:sp>
      <p:sp>
        <p:nvSpPr>
          <p:cNvPr id="35" name="Chevron 12"/>
          <p:cNvSpPr/>
          <p:nvPr/>
        </p:nvSpPr>
        <p:spPr>
          <a:xfrm>
            <a:off x="8421993" y="3053264"/>
            <a:ext cx="780821" cy="708824"/>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Deploy</a:t>
            </a:r>
          </a:p>
        </p:txBody>
      </p:sp>
      <p:sp>
        <p:nvSpPr>
          <p:cNvPr id="36" name="Chevron 35"/>
          <p:cNvSpPr/>
          <p:nvPr/>
        </p:nvSpPr>
        <p:spPr>
          <a:xfrm>
            <a:off x="9389481" y="2871017"/>
            <a:ext cx="2194595" cy="1060300"/>
          </a:xfrm>
          <a:prstGeom prst="chevron">
            <a:avLst/>
          </a:prstGeom>
          <a:solidFill>
            <a:srgbClr val="BBE0E3">
              <a:hueOff val="0"/>
              <a:satOff val="0"/>
              <a:lumOff val="0"/>
              <a:alphaOff val="0"/>
            </a:srgbClr>
          </a:solidFill>
          <a:ln w="25400" cap="flat" cmpd="sng" algn="ctr">
            <a:solidFill>
              <a:srgbClr val="FFFFFF">
                <a:hueOff val="0"/>
                <a:satOff val="0"/>
                <a:lumOff val="0"/>
                <a:alphaOff val="0"/>
              </a:srgbClr>
            </a:solidFill>
            <a:prstDash val="solid"/>
          </a:ln>
          <a:effectLst/>
        </p:spPr>
      </p:sp>
      <p:graphicFrame>
        <p:nvGraphicFramePr>
          <p:cNvPr id="37" name="Table 36"/>
          <p:cNvGraphicFramePr>
            <a:graphicFrameLocks noGrp="1"/>
          </p:cNvGraphicFramePr>
          <p:nvPr>
            <p:extLst>
              <p:ext uri="{D42A27DB-BD31-4B8C-83A1-F6EECF244321}">
                <p14:modId xmlns:p14="http://schemas.microsoft.com/office/powerpoint/2010/main" val="3353346492"/>
              </p:ext>
            </p:extLst>
          </p:nvPr>
        </p:nvGraphicFramePr>
        <p:xfrm>
          <a:off x="643634" y="3911550"/>
          <a:ext cx="10898234" cy="2330424"/>
        </p:xfrm>
        <a:graphic>
          <a:graphicData uri="http://schemas.openxmlformats.org/drawingml/2006/table">
            <a:tbl>
              <a:tblPr/>
              <a:tblGrid>
                <a:gridCol w="1062702"/>
                <a:gridCol w="614375"/>
                <a:gridCol w="614375"/>
                <a:gridCol w="614375"/>
                <a:gridCol w="614375"/>
                <a:gridCol w="614375"/>
                <a:gridCol w="614375"/>
                <a:gridCol w="614375"/>
                <a:gridCol w="614375"/>
                <a:gridCol w="614375"/>
                <a:gridCol w="614375"/>
                <a:gridCol w="614375"/>
                <a:gridCol w="614375"/>
                <a:gridCol w="614375"/>
                <a:gridCol w="614375"/>
                <a:gridCol w="619907"/>
                <a:gridCol w="614375"/>
              </a:tblGrid>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1</a:t>
                      </a:r>
                    </a:p>
                  </a:txBody>
                  <a:tcPr marL="0" marR="0" marT="0" marB="0" anchor="ctr">
                    <a:lnL w="1270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4</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5</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6</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7</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8</a:t>
                      </a:r>
                    </a:p>
                  </a:txBody>
                  <a:tcPr marL="0" marR="0" marT="0" marB="0" anchor="ctr">
                    <a:lnL w="31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Plan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smtClean="0">
                          <a:solidFill>
                            <a:srgbClr val="000000"/>
                          </a:solidFill>
                          <a:latin typeface="+mn-lt"/>
                        </a:rPr>
                        <a:t>Design</a:t>
                      </a:r>
                      <a:endParaRPr lang="en-US" sz="1500" b="1" i="0" u="none" strike="noStrike" dirty="0">
                        <a:solidFill>
                          <a:srgbClr val="000000"/>
                        </a:solidFill>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lumMod val="5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lumMod val="5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Build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smtClean="0">
                          <a:solidFill>
                            <a:srgbClr val="000000"/>
                          </a:solidFill>
                          <a:latin typeface="+mn-lt"/>
                        </a:rPr>
                        <a:t>Test</a:t>
                      </a:r>
                      <a:endParaRPr lang="en-US" sz="1500" b="1" i="0" u="none" strike="noStrike" dirty="0">
                        <a:solidFill>
                          <a:srgbClr val="000000"/>
                        </a:solidFill>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Deploy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47082">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Go Live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solidFill>
                  </a:tcPr>
                </a:tc>
              </a:tr>
            </a:tbl>
          </a:graphicData>
        </a:graphic>
      </p:graphicFrame>
      <p:sp>
        <p:nvSpPr>
          <p:cNvPr id="38" name="TextBox 37"/>
          <p:cNvSpPr txBox="1"/>
          <p:nvPr/>
        </p:nvSpPr>
        <p:spPr>
          <a:xfrm>
            <a:off x="10193135" y="3214207"/>
            <a:ext cx="915586" cy="386940"/>
          </a:xfrm>
          <a:prstGeom prst="rect">
            <a:avLst/>
          </a:prstGeom>
          <a:noFill/>
        </p:spPr>
        <p:txBody>
          <a:bodyPr wrap="none" lIns="108878" tIns="54439" rIns="108878" bIns="54439" rtlCol="0" anchor="ctr">
            <a:spAutoFit/>
          </a:bodyPr>
          <a:lstStyle/>
          <a:p>
            <a:pPr fontAlgn="base">
              <a:spcBef>
                <a:spcPct val="0"/>
              </a:spcBef>
              <a:spcAft>
                <a:spcPct val="0"/>
              </a:spcAft>
            </a:pPr>
            <a:r>
              <a:rPr lang="en-US" sz="1800" b="1" dirty="0">
                <a:solidFill>
                  <a:srgbClr val="000000"/>
                </a:solidFill>
                <a:latin typeface="Arial Narrow"/>
              </a:rPr>
              <a:t>Go Live</a:t>
            </a:r>
          </a:p>
        </p:txBody>
      </p:sp>
      <p:pic>
        <p:nvPicPr>
          <p:cNvPr id="1027"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1086" y="4118761"/>
            <a:ext cx="734777" cy="55106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2947" y="5158769"/>
            <a:ext cx="734777" cy="5510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6392" y="1327551"/>
            <a:ext cx="367389" cy="2755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313" y="3261339"/>
            <a:ext cx="367389" cy="27553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3334" y="3269909"/>
            <a:ext cx="367389" cy="275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36636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344797250"/>
              </p:ext>
            </p:extLst>
          </p:nvPr>
        </p:nvGraphicFramePr>
        <p:xfrm>
          <a:off x="611099" y="2602633"/>
          <a:ext cx="10972976" cy="3219812"/>
        </p:xfrm>
        <a:graphic>
          <a:graphicData uri="http://schemas.openxmlformats.org/drawingml/2006/table">
            <a:tbl>
              <a:tblPr firstRow="1" bandRow="1">
                <a:tableStyleId>{5C22544A-7EE6-4342-B048-85BDC9FD1C3A}</a:tableStyleId>
              </a:tblPr>
              <a:tblGrid>
                <a:gridCol w="1634598"/>
                <a:gridCol w="1784659"/>
                <a:gridCol w="1859021"/>
                <a:gridCol w="1665683"/>
                <a:gridCol w="1769787"/>
                <a:gridCol w="2259228"/>
              </a:tblGrid>
              <a:tr h="1116206">
                <a:tc>
                  <a:txBody>
                    <a:bodyPr/>
                    <a:lstStyle/>
                    <a:p>
                      <a:pPr lvl="0"/>
                      <a:r>
                        <a:rPr lang="en-US" sz="900" b="1" dirty="0" smtClean="0">
                          <a:solidFill>
                            <a:schemeClr val="tx1"/>
                          </a:solidFill>
                          <a:ea typeface="Arial Unicode MS" pitchFamily="34" charset="-128"/>
                          <a:cs typeface="Arial Unicode MS" pitchFamily="34" charset="-128"/>
                        </a:rPr>
                        <a:t>Kick Off Meeting</a:t>
                      </a:r>
                    </a:p>
                    <a:p>
                      <a:pPr lvl="0"/>
                      <a:r>
                        <a:rPr lang="en-US" sz="900" dirty="0" smtClean="0">
                          <a:ea typeface="Arial Unicode MS" pitchFamily="34" charset="-128"/>
                          <a:cs typeface="Arial Unicode MS" pitchFamily="34" charset="-128"/>
                        </a:rPr>
                        <a:t>Define Project Scope</a:t>
                      </a:r>
                    </a:p>
                    <a:p>
                      <a:pPr lvl="0"/>
                      <a:r>
                        <a:rPr lang="en-US" sz="900" dirty="0" smtClean="0">
                          <a:ea typeface="Arial Unicode MS" pitchFamily="34" charset="-128"/>
                          <a:cs typeface="Arial Unicode MS" pitchFamily="34" charset="-128"/>
                        </a:rPr>
                        <a:t>Documents, business rules, format</a:t>
                      </a:r>
                    </a:p>
                    <a:p>
                      <a:endParaRPr lang="en-US" sz="900" dirty="0"/>
                    </a:p>
                  </a:txBody>
                  <a:tcPr marL="121952" marR="121952" marT="45731" marB="45731"/>
                </a:tc>
                <a:tc>
                  <a:txBody>
                    <a:bodyPr/>
                    <a:lstStyle/>
                    <a:p>
                      <a:r>
                        <a:rPr lang="en-US" sz="900" dirty="0" smtClean="0">
                          <a:solidFill>
                            <a:schemeClr val="tx1"/>
                          </a:solidFill>
                        </a:rPr>
                        <a:t>Configurations</a:t>
                      </a:r>
                    </a:p>
                    <a:p>
                      <a:r>
                        <a:rPr lang="en-US" sz="900" dirty="0" smtClean="0"/>
                        <a:t>Confirm AN Account (ANID) set up</a:t>
                      </a:r>
                    </a:p>
                    <a:p>
                      <a:r>
                        <a:rPr lang="en-US" sz="900" dirty="0" smtClean="0"/>
                        <a:t>Test account configured</a:t>
                      </a:r>
                    </a:p>
                    <a:p>
                      <a:r>
                        <a:rPr lang="en-US" sz="900" dirty="0" smtClean="0"/>
                        <a:t>Routing configured.</a:t>
                      </a:r>
                    </a:p>
                    <a:p>
                      <a:endParaRPr lang="en-US" sz="900" dirty="0"/>
                    </a:p>
                  </a:txBody>
                  <a:tcPr marL="121952" marR="121952" marT="45731" marB="45731"/>
                </a:tc>
                <a:tc>
                  <a:txBody>
                    <a:bodyPr/>
                    <a:lstStyle/>
                    <a:p>
                      <a:r>
                        <a:rPr lang="en-US" sz="900" dirty="0" smtClean="0">
                          <a:solidFill>
                            <a:schemeClr val="tx1"/>
                          </a:solidFill>
                        </a:rPr>
                        <a:t>Supplier Development</a:t>
                      </a:r>
                    </a:p>
                    <a:p>
                      <a:r>
                        <a:rPr lang="en-US" sz="900" dirty="0" smtClean="0"/>
                        <a:t>Performs </a:t>
                      </a:r>
                      <a:r>
                        <a:rPr lang="en-US" sz="900" dirty="0" err="1" smtClean="0"/>
                        <a:t>Dev</a:t>
                      </a:r>
                      <a:r>
                        <a:rPr lang="en-US" sz="900" dirty="0" smtClean="0"/>
                        <a:t> and QA testing of maps</a:t>
                      </a:r>
                    </a:p>
                    <a:p>
                      <a:endParaRPr lang="en-US" sz="900" dirty="0"/>
                    </a:p>
                  </a:txBody>
                  <a:tcPr marL="121952" marR="121952" marT="45731" marB="45731"/>
                </a:tc>
                <a:tc>
                  <a:txBody>
                    <a:bodyPr/>
                    <a:lstStyle/>
                    <a:p>
                      <a:r>
                        <a:rPr lang="en-US" sz="900" dirty="0" smtClean="0">
                          <a:solidFill>
                            <a:schemeClr val="tx1"/>
                          </a:solidFill>
                        </a:rPr>
                        <a:t>UAT Testing</a:t>
                      </a:r>
                    </a:p>
                    <a:p>
                      <a:r>
                        <a:rPr lang="en-US" sz="900" dirty="0" smtClean="0"/>
                        <a:t>Conduct UAT testing with Customer</a:t>
                      </a:r>
                    </a:p>
                    <a:p>
                      <a:r>
                        <a:rPr lang="en-US" sz="900" dirty="0" smtClean="0"/>
                        <a:t>Pre-defined test scenarios</a:t>
                      </a:r>
                    </a:p>
                    <a:p>
                      <a:endParaRPr lang="en-US" sz="900" dirty="0"/>
                    </a:p>
                  </a:txBody>
                  <a:tcPr marL="121952" marR="121952" marT="45731" marB="45731"/>
                </a:tc>
                <a:tc>
                  <a:txBody>
                    <a:bodyPr/>
                    <a:lstStyle/>
                    <a:p>
                      <a:r>
                        <a:rPr lang="en-US" sz="900" dirty="0" smtClean="0">
                          <a:solidFill>
                            <a:schemeClr val="tx1"/>
                          </a:solidFill>
                        </a:rPr>
                        <a:t>Migration to Production</a:t>
                      </a:r>
                    </a:p>
                    <a:p>
                      <a:r>
                        <a:rPr lang="en-US" sz="900" dirty="0" smtClean="0"/>
                        <a:t>Seller migrates maps to Production</a:t>
                      </a:r>
                    </a:p>
                    <a:p>
                      <a:endParaRPr lang="en-US" sz="900" dirty="0"/>
                    </a:p>
                  </a:txBody>
                  <a:tcPr marL="121952" marR="121952" marT="45731" marB="45731"/>
                </a:tc>
                <a:tc>
                  <a:txBody>
                    <a:bodyPr/>
                    <a:lstStyle/>
                    <a:p>
                      <a:r>
                        <a:rPr lang="en-US" sz="900" dirty="0" smtClean="0">
                          <a:solidFill>
                            <a:schemeClr val="tx1"/>
                          </a:solidFill>
                        </a:rPr>
                        <a:t>Production Transactions</a:t>
                      </a:r>
                    </a:p>
                    <a:p>
                      <a:r>
                        <a:rPr lang="en-US" sz="900" dirty="0" smtClean="0"/>
                        <a:t>Confirm successful transactions in Prod</a:t>
                      </a:r>
                    </a:p>
                    <a:p>
                      <a:endParaRPr lang="en-US" sz="900" dirty="0"/>
                    </a:p>
                  </a:txBody>
                  <a:tcPr marL="121952" marR="121952" marT="45731" marB="45731"/>
                </a:tc>
              </a:tr>
              <a:tr h="1051803">
                <a:tc>
                  <a:txBody>
                    <a:bodyPr/>
                    <a:lstStyle/>
                    <a:p>
                      <a:pPr lvl="0"/>
                      <a:r>
                        <a:rPr lang="en-US" sz="900" dirty="0" smtClean="0">
                          <a:ea typeface="Arial Unicode MS" pitchFamily="34" charset="-128"/>
                          <a:cs typeface="Arial Unicode MS" pitchFamily="34" charset="-128"/>
                        </a:rPr>
                        <a:t>Define Project Plan</a:t>
                      </a:r>
                    </a:p>
                    <a:p>
                      <a:pPr lvl="0"/>
                      <a:r>
                        <a:rPr lang="en-US" sz="900" dirty="0" smtClean="0">
                          <a:ea typeface="Arial Unicode MS" pitchFamily="34" charset="-128"/>
                          <a:cs typeface="Arial Unicode MS" pitchFamily="34" charset="-128"/>
                        </a:rPr>
                        <a:t>Agree on milestone dates.</a:t>
                      </a:r>
                      <a:endParaRPr lang="en-US" sz="900" dirty="0" smtClean="0"/>
                    </a:p>
                    <a:p>
                      <a:endParaRPr lang="en-US" sz="900" dirty="0"/>
                    </a:p>
                  </a:txBody>
                  <a:tcPr marL="121952" marR="121952" marT="45731" marB="45731"/>
                </a:tc>
                <a:tc>
                  <a:txBody>
                    <a:bodyPr/>
                    <a:lstStyle/>
                    <a:p>
                      <a:r>
                        <a:rPr lang="en-US" sz="900" dirty="0" smtClean="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Define test plan, identify test scenarios</a:t>
                      </a:r>
                    </a:p>
                    <a:p>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Establish connectivity to the AN</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Validate that solution meets requirements</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Confirm relationship established in Production</a:t>
                      </a:r>
                    </a:p>
                    <a:p>
                      <a:endParaRPr lang="en-US" sz="900" dirty="0"/>
                    </a:p>
                  </a:txBody>
                  <a:tcPr marL="121952" marR="121952" marT="45731" marB="45731"/>
                </a:tc>
                <a:tc>
                  <a:txBody>
                    <a:bodyPr/>
                    <a:lstStyle/>
                    <a:p>
                      <a:r>
                        <a:rPr lang="en-US" sz="900" dirty="0" smtClean="0"/>
                        <a:t>Support</a:t>
                      </a:r>
                    </a:p>
                    <a:p>
                      <a:r>
                        <a:rPr lang="en-US" sz="900" dirty="0" smtClean="0"/>
                        <a:t>ESIM Post-production support</a:t>
                      </a:r>
                    </a:p>
                    <a:p>
                      <a:endParaRPr lang="en-US" sz="900" dirty="0"/>
                    </a:p>
                  </a:txBody>
                  <a:tcPr marL="121952" marR="121952" marT="45731" marB="45731"/>
                </a:tc>
              </a:tr>
              <a:tr h="10518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smtClean="0">
                          <a:ea typeface="Arial Unicode MS" pitchFamily="34" charset="-128"/>
                          <a:cs typeface="Arial Unicode MS" pitchFamily="34" charset="-128"/>
                        </a:rPr>
                        <a:t>Commit to target Go Live date</a:t>
                      </a:r>
                    </a:p>
                    <a:p>
                      <a:pPr lvl="0"/>
                      <a:r>
                        <a:rPr lang="en-US" sz="900" dirty="0" smtClean="0">
                          <a:ea typeface="Arial Unicode MS" pitchFamily="34" charset="-128"/>
                          <a:cs typeface="Arial Unicode MS" pitchFamily="34" charset="-128"/>
                        </a:rPr>
                        <a:t>Define Project Team and Resources</a:t>
                      </a:r>
                    </a:p>
                    <a:p>
                      <a:pPr lvl="0"/>
                      <a:r>
                        <a:rPr lang="en-US" sz="900" dirty="0" smtClean="0">
                          <a:ea typeface="Arial Unicode MS" pitchFamily="34" charset="-128"/>
                          <a:cs typeface="Arial Unicode MS" pitchFamily="34" charset="-128"/>
                        </a:rPr>
                        <a:t>Contacts list and governance model.</a:t>
                      </a:r>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Supplier’s technical solution defined.</a:t>
                      </a:r>
                    </a:p>
                    <a:p>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Submit sample cXML/EDI invoices to ESIM for webChecker validation</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Formal sign-off and acceptance</a:t>
                      </a:r>
                    </a:p>
                    <a:p>
                      <a:endParaRPr lang="en-US" sz="900" dirty="0"/>
                    </a:p>
                  </a:txBody>
                  <a:tcPr marL="121952" marR="121952" marT="45731" marB="45731"/>
                </a:tc>
                <a:tc>
                  <a:txBody>
                    <a:bodyPr/>
                    <a:lstStyle/>
                    <a:p>
                      <a:r>
                        <a:rPr lang="en-US" sz="900" dirty="0" smtClean="0"/>
                        <a:t>Buyer/Seller change management steps</a:t>
                      </a:r>
                    </a:p>
                    <a:p>
                      <a:r>
                        <a:rPr lang="en-US" sz="900" dirty="0" smtClean="0"/>
                        <a:t>Communications, internal set ups</a:t>
                      </a:r>
                    </a:p>
                    <a:p>
                      <a:endParaRPr lang="en-US" sz="900" dirty="0"/>
                    </a:p>
                  </a:txBody>
                  <a:tcPr marL="121952" marR="121952" marT="45731" marB="45731"/>
                </a:tc>
                <a:tc>
                  <a:txBody>
                    <a:bodyPr/>
                    <a:lstStyle/>
                    <a:p>
                      <a:r>
                        <a:rPr lang="en-US" sz="900" dirty="0" smtClean="0"/>
                        <a:t>Ongoing technical support</a:t>
                      </a:r>
                    </a:p>
                    <a:p>
                      <a:r>
                        <a:rPr lang="en-US" sz="900" dirty="0" smtClean="0"/>
                        <a:t>Project close</a:t>
                      </a:r>
                    </a:p>
                    <a:p>
                      <a:endParaRPr lang="en-US" sz="900" dirty="0"/>
                    </a:p>
                  </a:txBody>
                  <a:tcPr marL="121952" marR="121952" marT="45731" marB="45731"/>
                </a:tc>
              </a:tr>
            </a:tbl>
          </a:graphicData>
        </a:graphic>
      </p:graphicFrame>
      <p:sp>
        <p:nvSpPr>
          <p:cNvPr id="3" name="Title 2"/>
          <p:cNvSpPr>
            <a:spLocks noGrp="1"/>
          </p:cNvSpPr>
          <p:nvPr>
            <p:ph type="title"/>
          </p:nvPr>
        </p:nvSpPr>
        <p:spPr>
          <a:xfrm>
            <a:off x="432113" y="-1082687"/>
            <a:ext cx="11330950" cy="756175"/>
          </a:xfrm>
        </p:spPr>
        <p:txBody>
          <a:bodyPr/>
          <a:lstStyle/>
          <a:p>
            <a:endParaRPr lang="en-US"/>
          </a:p>
        </p:txBody>
      </p:sp>
      <p:sp>
        <p:nvSpPr>
          <p:cNvPr id="26" name="Pentagon 25"/>
          <p:cNvSpPr/>
          <p:nvPr/>
        </p:nvSpPr>
        <p:spPr>
          <a:xfrm>
            <a:off x="611098" y="1464256"/>
            <a:ext cx="2194595" cy="1060300"/>
          </a:xfrm>
          <a:prstGeom prst="homePlate">
            <a:avLst/>
          </a:prstGeom>
          <a:solidFill>
            <a:srgbClr val="808080">
              <a:lumMod val="60000"/>
              <a:lumOff val="40000"/>
            </a:srgbClr>
          </a:solidFill>
          <a:ln w="25400" cap="flat" cmpd="sng" algn="ctr">
            <a:solidFill>
              <a:srgbClr val="FFFFFF">
                <a:hueOff val="0"/>
                <a:satOff val="0"/>
                <a:lumOff val="0"/>
                <a:alphaOff val="0"/>
              </a:srgbClr>
            </a:solidFill>
            <a:prstDash val="solid"/>
          </a:ln>
          <a:effectLst/>
        </p:spPr>
      </p:sp>
      <p:sp>
        <p:nvSpPr>
          <p:cNvPr id="27" name="Pentagon 4"/>
          <p:cNvSpPr/>
          <p:nvPr/>
        </p:nvSpPr>
        <p:spPr>
          <a:xfrm>
            <a:off x="894313" y="1667819"/>
            <a:ext cx="1232732" cy="666193"/>
          </a:xfrm>
          <a:prstGeom prst="rect">
            <a:avLst/>
          </a:prstGeom>
          <a:noFill/>
          <a:ln>
            <a:noFill/>
          </a:ln>
          <a:effectLst/>
        </p:spPr>
        <p:txBody>
          <a:bodyPr spcFirstLastPara="0" vert="horz" wrap="square" lIns="69863"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Plan</a:t>
            </a:r>
          </a:p>
        </p:txBody>
      </p:sp>
      <p:sp>
        <p:nvSpPr>
          <p:cNvPr id="28" name="Chevron 27"/>
          <p:cNvSpPr/>
          <p:nvPr/>
        </p:nvSpPr>
        <p:spPr>
          <a:xfrm>
            <a:off x="2366775" y="1464256"/>
            <a:ext cx="2194595" cy="1060300"/>
          </a:xfrm>
          <a:prstGeom prst="chevron">
            <a:avLst/>
          </a:prstGeom>
          <a:solidFill>
            <a:srgbClr val="BBE0E3">
              <a:lumMod val="50000"/>
            </a:srgbClr>
          </a:solidFill>
          <a:ln w="25400" cap="flat" cmpd="sng" algn="ctr">
            <a:solidFill>
              <a:srgbClr val="FFFFFF">
                <a:hueOff val="0"/>
                <a:satOff val="0"/>
                <a:lumOff val="0"/>
                <a:alphaOff val="0"/>
              </a:srgbClr>
            </a:solidFill>
            <a:prstDash val="solid"/>
          </a:ln>
          <a:effectLst/>
        </p:spPr>
      </p:sp>
      <p:sp>
        <p:nvSpPr>
          <p:cNvPr id="29" name="Chevron 6"/>
          <p:cNvSpPr/>
          <p:nvPr/>
        </p:nvSpPr>
        <p:spPr>
          <a:xfrm>
            <a:off x="3246428" y="1641142"/>
            <a:ext cx="780821" cy="719546"/>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Design</a:t>
            </a:r>
          </a:p>
        </p:txBody>
      </p:sp>
      <p:sp>
        <p:nvSpPr>
          <p:cNvPr id="30" name="Chevron 29"/>
          <p:cNvSpPr/>
          <p:nvPr/>
        </p:nvSpPr>
        <p:spPr>
          <a:xfrm>
            <a:off x="4122451" y="1464256"/>
            <a:ext cx="2194595" cy="1060300"/>
          </a:xfrm>
          <a:prstGeom prst="chevron">
            <a:avLst/>
          </a:prstGeom>
          <a:solidFill>
            <a:srgbClr val="2D2D8A">
              <a:lumMod val="60000"/>
              <a:lumOff val="40000"/>
            </a:srgbClr>
          </a:solidFill>
          <a:ln w="25400" cap="flat" cmpd="sng" algn="ctr">
            <a:solidFill>
              <a:srgbClr val="FFFFFF">
                <a:hueOff val="0"/>
                <a:satOff val="0"/>
                <a:lumOff val="0"/>
                <a:alphaOff val="0"/>
              </a:srgbClr>
            </a:solidFill>
            <a:prstDash val="solid"/>
          </a:ln>
          <a:effectLst/>
        </p:spPr>
      </p:sp>
      <p:sp>
        <p:nvSpPr>
          <p:cNvPr id="31" name="Chevron 8"/>
          <p:cNvSpPr/>
          <p:nvPr/>
        </p:nvSpPr>
        <p:spPr>
          <a:xfrm>
            <a:off x="4971616" y="1591601"/>
            <a:ext cx="780821" cy="818629"/>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Build</a:t>
            </a:r>
          </a:p>
        </p:txBody>
      </p:sp>
      <p:sp>
        <p:nvSpPr>
          <p:cNvPr id="32" name="Chevron 31"/>
          <p:cNvSpPr/>
          <p:nvPr/>
        </p:nvSpPr>
        <p:spPr>
          <a:xfrm>
            <a:off x="5908352" y="1462195"/>
            <a:ext cx="2194595" cy="1060300"/>
          </a:xfrm>
          <a:prstGeom prst="chevron">
            <a:avLst/>
          </a:prstGeom>
          <a:solidFill>
            <a:srgbClr val="2D2D8A">
              <a:lumMod val="40000"/>
              <a:lumOff val="60000"/>
            </a:srgbClr>
          </a:solidFill>
          <a:ln w="25400" cap="flat" cmpd="sng" algn="ctr">
            <a:solidFill>
              <a:srgbClr val="FFFFFF">
                <a:hueOff val="0"/>
                <a:satOff val="0"/>
                <a:lumOff val="0"/>
                <a:alphaOff val="0"/>
              </a:srgbClr>
            </a:solidFill>
            <a:prstDash val="solid"/>
          </a:ln>
          <a:effectLst/>
        </p:spPr>
      </p:sp>
      <p:sp>
        <p:nvSpPr>
          <p:cNvPr id="33" name="Chevron 10"/>
          <p:cNvSpPr/>
          <p:nvPr/>
        </p:nvSpPr>
        <p:spPr>
          <a:xfrm>
            <a:off x="6727029" y="1665038"/>
            <a:ext cx="780821" cy="671755"/>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Test</a:t>
            </a:r>
          </a:p>
        </p:txBody>
      </p:sp>
      <p:sp>
        <p:nvSpPr>
          <p:cNvPr id="34" name="Chevron 33"/>
          <p:cNvSpPr/>
          <p:nvPr/>
        </p:nvSpPr>
        <p:spPr>
          <a:xfrm>
            <a:off x="7633804" y="1464256"/>
            <a:ext cx="2194595" cy="1060300"/>
          </a:xfrm>
          <a:prstGeom prst="chevron">
            <a:avLst/>
          </a:prstGeom>
          <a:solidFill>
            <a:srgbClr val="808080">
              <a:lumMod val="40000"/>
              <a:lumOff val="60000"/>
            </a:srgbClr>
          </a:solidFill>
          <a:ln w="25400" cap="flat" cmpd="sng" algn="ctr">
            <a:solidFill>
              <a:srgbClr val="FFFFFF">
                <a:hueOff val="0"/>
                <a:satOff val="0"/>
                <a:lumOff val="0"/>
                <a:alphaOff val="0"/>
              </a:srgbClr>
            </a:solidFill>
            <a:prstDash val="solid"/>
          </a:ln>
          <a:effectLst/>
        </p:spPr>
      </p:sp>
      <p:sp>
        <p:nvSpPr>
          <p:cNvPr id="35" name="Chevron 12"/>
          <p:cNvSpPr/>
          <p:nvPr/>
        </p:nvSpPr>
        <p:spPr>
          <a:xfrm>
            <a:off x="8421993" y="1646502"/>
            <a:ext cx="780821" cy="708824"/>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Deploy</a:t>
            </a:r>
          </a:p>
        </p:txBody>
      </p:sp>
      <p:sp>
        <p:nvSpPr>
          <p:cNvPr id="36" name="Chevron 35"/>
          <p:cNvSpPr/>
          <p:nvPr/>
        </p:nvSpPr>
        <p:spPr>
          <a:xfrm>
            <a:off x="9389481" y="1464256"/>
            <a:ext cx="2194595" cy="1060300"/>
          </a:xfrm>
          <a:prstGeom prst="chevron">
            <a:avLst/>
          </a:prstGeom>
          <a:solidFill>
            <a:srgbClr val="BBE0E3">
              <a:hueOff val="0"/>
              <a:satOff val="0"/>
              <a:lumOff val="0"/>
              <a:alphaOff val="0"/>
            </a:srgbClr>
          </a:solidFill>
          <a:ln w="25400" cap="flat" cmpd="sng" algn="ctr">
            <a:solidFill>
              <a:srgbClr val="FFFFFF">
                <a:hueOff val="0"/>
                <a:satOff val="0"/>
                <a:lumOff val="0"/>
                <a:alphaOff val="0"/>
              </a:srgbClr>
            </a:solidFill>
            <a:prstDash val="solid"/>
          </a:ln>
          <a:effectLst/>
        </p:spPr>
      </p:sp>
      <p:sp>
        <p:nvSpPr>
          <p:cNvPr id="37" name="TextBox 36"/>
          <p:cNvSpPr txBox="1"/>
          <p:nvPr/>
        </p:nvSpPr>
        <p:spPr>
          <a:xfrm>
            <a:off x="10193135" y="1807445"/>
            <a:ext cx="915586" cy="386940"/>
          </a:xfrm>
          <a:prstGeom prst="rect">
            <a:avLst/>
          </a:prstGeom>
          <a:noFill/>
        </p:spPr>
        <p:txBody>
          <a:bodyPr wrap="none" lIns="108878" tIns="54439" rIns="108878" bIns="54439" rtlCol="0" anchor="ctr">
            <a:spAutoFit/>
          </a:bodyPr>
          <a:lstStyle/>
          <a:p>
            <a:pPr fontAlgn="base">
              <a:spcBef>
                <a:spcPct val="0"/>
              </a:spcBef>
              <a:spcAft>
                <a:spcPct val="0"/>
              </a:spcAft>
            </a:pPr>
            <a:r>
              <a:rPr lang="en-US" sz="1800" b="1" dirty="0">
                <a:solidFill>
                  <a:srgbClr val="000000"/>
                </a:solidFill>
                <a:latin typeface="Arial Narrow"/>
              </a:rPr>
              <a:t>Go Live</a:t>
            </a:r>
          </a:p>
        </p:txBody>
      </p:sp>
      <p:pic>
        <p:nvPicPr>
          <p:cNvPr id="38" name="Picture 3" descr="C:\Temp\Temporary Internet Files\Content.IE5\805HBQSA\MC90043475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4313" y="1854577"/>
            <a:ext cx="367389" cy="2755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flipH="1">
            <a:off x="611098" y="535385"/>
            <a:ext cx="5141339" cy="446276"/>
          </a:xfrm>
          <a:prstGeom prst="rect">
            <a:avLst/>
          </a:prstGeom>
          <a:noFill/>
        </p:spPr>
        <p:txBody>
          <a:bodyPr wrap="square" lIns="0" tIns="0" rIns="0" bIns="0" rtlCol="0">
            <a:spAutoFit/>
          </a:bodyPr>
          <a:lstStyle/>
          <a:p>
            <a:pPr>
              <a:spcBef>
                <a:spcPct val="50000"/>
              </a:spcBef>
              <a:buClr>
                <a:srgbClr val="F0AB00"/>
              </a:buClr>
              <a:buSzPct val="80000"/>
            </a:pPr>
            <a:r>
              <a:rPr lang="en-US" sz="2900" b="1" dirty="0">
                <a:solidFill>
                  <a:srgbClr val="666666"/>
                </a:solidFill>
              </a:rPr>
              <a:t>Project Life Cycle</a:t>
            </a: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3819006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Seller Integration Methodology</a:t>
            </a:r>
            <a:br>
              <a:rPr lang="en-US" dirty="0"/>
            </a:br>
            <a:r>
              <a:rPr lang="en-US" dirty="0"/>
              <a:t> – RACI</a:t>
            </a:r>
          </a:p>
        </p:txBody>
      </p:sp>
      <p:pic>
        <p:nvPicPr>
          <p:cNvPr id="1026" name="Picture 2"/>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317725" y="1289542"/>
            <a:ext cx="5170105" cy="5168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2019" y="2799531"/>
            <a:ext cx="6613156" cy="354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776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Tasks completed to date</a:t>
            </a:r>
          </a:p>
          <a:p>
            <a:pPr lvl="1"/>
            <a:r>
              <a:rPr lang="en-US" sz="2400" dirty="0"/>
              <a:t>Requirement delivered and reviewed by supplier </a:t>
            </a:r>
            <a:r>
              <a:rPr lang="en-US" sz="2400" b="1" dirty="0"/>
              <a:t>&lt;Yes/TBD&gt;</a:t>
            </a:r>
          </a:p>
          <a:p>
            <a:pPr lvl="1"/>
            <a:r>
              <a:rPr lang="en-US" sz="2400" dirty="0"/>
              <a:t>Project contacts have been assigned – </a:t>
            </a:r>
            <a:r>
              <a:rPr lang="en-US" sz="2400" b="1" dirty="0"/>
              <a:t>&lt;Yes/TBD&gt;</a:t>
            </a:r>
          </a:p>
          <a:p>
            <a:pPr lvl="1"/>
            <a:r>
              <a:rPr lang="en-US" sz="2400" dirty="0"/>
              <a:t>Relationship accepted - </a:t>
            </a:r>
            <a:r>
              <a:rPr lang="en-US" sz="2400" b="1" dirty="0"/>
              <a:t>&lt;Yes/TBD&gt;</a:t>
            </a:r>
          </a:p>
          <a:p>
            <a:pPr lvl="1"/>
            <a:r>
              <a:rPr lang="en-US" sz="2400" dirty="0"/>
              <a:t>PO Flip invoices current in use - </a:t>
            </a:r>
            <a:r>
              <a:rPr lang="en-US" sz="2400" b="1" dirty="0"/>
              <a:t>&lt;Yes/TBD&gt;</a:t>
            </a:r>
          </a:p>
          <a:p>
            <a:pPr lvl="1"/>
            <a:r>
              <a:rPr lang="en-US" sz="2400" dirty="0"/>
              <a:t>Ariba Network Accounts Configured - </a:t>
            </a:r>
            <a:r>
              <a:rPr lang="en-US" sz="2400" b="1" dirty="0"/>
              <a:t>&lt;Yes/TBD&gt;</a:t>
            </a:r>
          </a:p>
          <a:p>
            <a:pPr marL="544388" lvl="1"/>
            <a:endParaRPr lang="en-US" dirty="0" smtClean="0"/>
          </a:p>
          <a:p>
            <a:pPr lvl="1"/>
            <a:endParaRPr lang="en-US" dirty="0"/>
          </a:p>
        </p:txBody>
      </p:sp>
      <p:sp>
        <p:nvSpPr>
          <p:cNvPr id="2" name="Title 1"/>
          <p:cNvSpPr>
            <a:spLocks noGrp="1"/>
          </p:cNvSpPr>
          <p:nvPr>
            <p:ph type="title"/>
          </p:nvPr>
        </p:nvSpPr>
        <p:spPr/>
        <p:txBody>
          <a:bodyPr>
            <a:normAutofit/>
          </a:bodyPr>
          <a:lstStyle/>
          <a:p>
            <a:r>
              <a:rPr lang="en-US" dirty="0" smtClean="0"/>
              <a:t>Current Status</a:t>
            </a:r>
            <a:br>
              <a:rPr lang="en-US" dirty="0" smtClean="0"/>
            </a:br>
            <a:r>
              <a:rPr lang="en-US" sz="1700" dirty="0"/>
              <a:t>(In order to move forward with Planning – asserting where we are!)</a:t>
            </a:r>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8</a:t>
            </a:fld>
            <a:endParaRPr lang="en-US" dirty="0"/>
          </a:p>
        </p:txBody>
      </p:sp>
    </p:spTree>
    <p:extLst>
      <p:ext uri="{BB962C8B-B14F-4D97-AF65-F5344CB8AC3E}">
        <p14:creationId xmlns:p14="http://schemas.microsoft.com/office/powerpoint/2010/main" val="1559366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09759" y="1308066"/>
            <a:ext cx="10975658" cy="4767414"/>
          </a:xfrm>
          <a:prstGeom prst="rect">
            <a:avLst/>
          </a:prstGeom>
        </p:spPr>
        <p:txBody>
          <a:bodyPr lIns="108878" tIns="54439" rIns="108878" bIns="54439">
            <a:normAutofit fontScale="92500" lnSpcReduction="20000"/>
          </a:bodyPr>
          <a:lstStyle/>
          <a:p>
            <a:r>
              <a:rPr lang="en-US" sz="2900" dirty="0"/>
              <a:t>Shopping</a:t>
            </a:r>
            <a:endParaRPr lang="en-US" sz="1700" dirty="0">
              <a:solidFill>
                <a:srgbClr val="FF0000"/>
              </a:solidFill>
            </a:endParaRPr>
          </a:p>
          <a:p>
            <a:pPr lvl="1"/>
            <a:r>
              <a:rPr lang="en-US" sz="2400" dirty="0"/>
              <a:t>What items/services will be purchased?</a:t>
            </a:r>
          </a:p>
          <a:p>
            <a:pPr lvl="2"/>
            <a:r>
              <a:rPr lang="en-US" sz="2100" dirty="0"/>
              <a:t>Non Catalog Items</a:t>
            </a:r>
            <a:r>
              <a:rPr lang="fr-FR" sz="2100" dirty="0"/>
              <a:t> : </a:t>
            </a:r>
            <a:r>
              <a:rPr lang="fr-FR" sz="2100" b="1" dirty="0"/>
              <a:t>&lt;Y/N&gt;</a:t>
            </a:r>
            <a:endParaRPr lang="en-US" sz="2100" b="1" dirty="0"/>
          </a:p>
          <a:p>
            <a:pPr lvl="2"/>
            <a:r>
              <a:rPr lang="fr-FR" sz="2100" dirty="0"/>
              <a:t>Catalog Items: </a:t>
            </a:r>
            <a:r>
              <a:rPr lang="fr-FR" sz="2100" b="1" dirty="0"/>
              <a:t>&lt;Y/N&gt;</a:t>
            </a:r>
            <a:endParaRPr lang="en-US" sz="2100" b="1" dirty="0"/>
          </a:p>
          <a:p>
            <a:pPr lvl="1"/>
            <a:r>
              <a:rPr lang="en-US" sz="2400" dirty="0"/>
              <a:t>How are items currently purchased?</a:t>
            </a:r>
          </a:p>
          <a:p>
            <a:pPr lvl="2"/>
            <a:r>
              <a:rPr lang="en-US" sz="2100" dirty="0"/>
              <a:t>Email: </a:t>
            </a:r>
            <a:r>
              <a:rPr lang="fr-FR" sz="2100" b="1" dirty="0"/>
              <a:t>&lt;Y/N&gt;</a:t>
            </a:r>
          </a:p>
          <a:p>
            <a:pPr lvl="2"/>
            <a:r>
              <a:rPr lang="fr-FR" sz="2100" dirty="0"/>
              <a:t>Other: </a:t>
            </a:r>
            <a:r>
              <a:rPr lang="fr-FR" sz="2100" b="1" dirty="0"/>
              <a:t>&lt;Provide </a:t>
            </a:r>
            <a:r>
              <a:rPr lang="fr-FR" sz="2100" b="1" dirty="0" err="1"/>
              <a:t>details</a:t>
            </a:r>
            <a:r>
              <a:rPr lang="fr-FR" sz="2100" b="1" dirty="0"/>
              <a:t>&gt;</a:t>
            </a:r>
            <a:endParaRPr lang="en-US" sz="2100" b="1" dirty="0"/>
          </a:p>
          <a:p>
            <a:r>
              <a:rPr lang="en-US" sz="2900" dirty="0"/>
              <a:t>Documents</a:t>
            </a:r>
            <a:endParaRPr lang="en-US" sz="1700" dirty="0">
              <a:solidFill>
                <a:srgbClr val="FF0000"/>
              </a:solidFill>
            </a:endParaRPr>
          </a:p>
          <a:p>
            <a:pPr lvl="1"/>
            <a:r>
              <a:rPr lang="en-US" sz="2400" dirty="0"/>
              <a:t>The following documents are in scope: [TBD]</a:t>
            </a:r>
            <a:endParaRPr lang="en-US" sz="2400" i="1" dirty="0"/>
          </a:p>
          <a:p>
            <a:pPr lvl="2"/>
            <a:r>
              <a:rPr lang="en-US" sz="2100" dirty="0"/>
              <a:t>PO: </a:t>
            </a:r>
            <a:r>
              <a:rPr lang="en-US" sz="2100" b="1" dirty="0"/>
              <a:t>&lt;Y/N&gt;</a:t>
            </a:r>
          </a:p>
          <a:p>
            <a:pPr lvl="2"/>
            <a:r>
              <a:rPr lang="en-US" sz="2100" dirty="0"/>
              <a:t>INV: </a:t>
            </a:r>
            <a:r>
              <a:rPr lang="en-US" sz="2100" b="1" dirty="0"/>
              <a:t>&lt;Y/N&gt;</a:t>
            </a:r>
          </a:p>
          <a:p>
            <a:pPr marL="0" lvl="2" indent="0">
              <a:buNone/>
            </a:pPr>
            <a:r>
              <a:rPr lang="en-US" sz="2100" b="1" dirty="0"/>
              <a:t>Optional</a:t>
            </a:r>
          </a:p>
          <a:p>
            <a:pPr lvl="2"/>
            <a:r>
              <a:rPr lang="fr-FR" sz="2100" dirty="0"/>
              <a:t>OC (</a:t>
            </a:r>
            <a:r>
              <a:rPr lang="fr-FR" sz="2100" dirty="0" err="1"/>
              <a:t>Order</a:t>
            </a:r>
            <a:r>
              <a:rPr lang="fr-FR" sz="2100" dirty="0"/>
              <a:t> confirmation)</a:t>
            </a:r>
            <a:r>
              <a:rPr lang="en-US" sz="2100" dirty="0"/>
              <a:t> : </a:t>
            </a:r>
            <a:r>
              <a:rPr lang="en-US" sz="2100" b="1" dirty="0"/>
              <a:t>&lt;Y/N&gt;</a:t>
            </a:r>
            <a:endParaRPr lang="en-US" sz="2100" dirty="0"/>
          </a:p>
          <a:p>
            <a:pPr lvl="2"/>
            <a:r>
              <a:rPr lang="fr-FR" sz="2100" dirty="0"/>
              <a:t>ASN (Advanced </a:t>
            </a:r>
            <a:r>
              <a:rPr lang="fr-FR" sz="2100" dirty="0" err="1"/>
              <a:t>ship</a:t>
            </a:r>
            <a:r>
              <a:rPr lang="fr-FR" sz="2100" dirty="0"/>
              <a:t> Notice)</a:t>
            </a:r>
            <a:r>
              <a:rPr lang="en-US" sz="2100" dirty="0"/>
              <a:t> : </a:t>
            </a:r>
            <a:r>
              <a:rPr lang="en-US" sz="2100" b="1" dirty="0"/>
              <a:t>&lt;Y/N&gt;</a:t>
            </a:r>
            <a:endParaRPr lang="en-US" sz="2100" dirty="0"/>
          </a:p>
          <a:p>
            <a:pPr lvl="2"/>
            <a:endParaRPr lang="en-US" sz="2100" dirty="0"/>
          </a:p>
          <a:p>
            <a:pPr lvl="2"/>
            <a:endParaRPr lang="en-US" sz="2100" dirty="0"/>
          </a:p>
          <a:p>
            <a:pPr lvl="2"/>
            <a:endParaRPr lang="en-US" sz="2100" dirty="0"/>
          </a:p>
          <a:p>
            <a:pPr lvl="2"/>
            <a:endParaRPr lang="en-US" sz="2100" dirty="0"/>
          </a:p>
          <a:p>
            <a:pPr lvl="1"/>
            <a:endParaRPr lang="en-US" sz="2400" dirty="0"/>
          </a:p>
        </p:txBody>
      </p:sp>
      <p:sp>
        <p:nvSpPr>
          <p:cNvPr id="2" name="Title 1"/>
          <p:cNvSpPr>
            <a:spLocks noGrp="1"/>
          </p:cNvSpPr>
          <p:nvPr>
            <p:ph type="title"/>
          </p:nvPr>
        </p:nvSpPr>
        <p:spPr/>
        <p:txBody>
          <a:bodyPr/>
          <a:lstStyle/>
          <a:p>
            <a:r>
              <a:rPr lang="en-US" dirty="0" smtClean="0"/>
              <a:t>Project Scope</a:t>
            </a:r>
            <a:endParaRPr lang="en-US" dirty="0"/>
          </a:p>
        </p:txBody>
      </p:sp>
      <p:sp>
        <p:nvSpPr>
          <p:cNvPr id="4" name="Footer Placeholder 3"/>
          <p:cNvSpPr>
            <a:spLocks noGrp="1"/>
          </p:cNvSpPr>
          <p:nvPr>
            <p:ph type="ftr" sz="quarter" idx="4294967295"/>
          </p:nvPr>
        </p:nvSpPr>
        <p:spPr>
          <a:xfrm>
            <a:off x="8432880" y="6297483"/>
            <a:ext cx="3762296" cy="152435"/>
          </a:xfrm>
          <a:prstGeom prst="rect">
            <a:avLst/>
          </a:prstGeom>
        </p:spPr>
        <p:txBody>
          <a:bodyPr lIns="108878" tIns="54439" rIns="108878" bIns="54439"/>
          <a:lstStyle/>
          <a:p>
            <a:r>
              <a:rPr lang="en-US" altLang="en-US" dirty="0" smtClean="0"/>
              <a:t>© 2013 Ariba, Inc. All rights reserved. </a:t>
            </a:r>
            <a:endParaRPr lang="en-US" alt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9</a:t>
            </a:fld>
            <a:endParaRPr lang="en-US" dirty="0"/>
          </a:p>
        </p:txBody>
      </p:sp>
    </p:spTree>
    <p:extLst>
      <p:ext uri="{BB962C8B-B14F-4D97-AF65-F5344CB8AC3E}">
        <p14:creationId xmlns:p14="http://schemas.microsoft.com/office/powerpoint/2010/main" val="1705901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Cloud_2015_16x9">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ts val="6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xmlns="" name="Cloud_2015_16x9.pptx" id="{410A0892-7213-472F-A84F-8A59221B0B3E}" vid="{4B43BC13-62EA-414A-A9F8-82188996357A}"/>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C9352B6C5AB94FA517EF6DC2876963" ma:contentTypeVersion="12" ma:contentTypeDescription="Create a new document." ma:contentTypeScope="" ma:versionID="bf43bc5251964da012d334f1c2b47ae6">
  <xsd:schema xmlns:xsd="http://www.w3.org/2001/XMLSchema" xmlns:xs="http://www.w3.org/2001/XMLSchema" xmlns:p="http://schemas.microsoft.com/office/2006/metadata/properties" xmlns:ns2="FDE9305B-2CA6-4E0A-9F62-04BC1E5456DE" xmlns:ns3="http://schemas.microsoft.com/sharepoint/v3/fields" xmlns:ns4="fde9305b-2ca6-4e0a-9f62-04bc1e5456de" xmlns:ns5="aa377506-530f-4d38-a904-aae4766f8a34" targetNamespace="http://schemas.microsoft.com/office/2006/metadata/properties" ma:root="true" ma:fieldsID="315d81548f75660f29f93d74f1269dff" ns2:_="" ns3:_="" ns4:_="" ns5:_="">
    <xsd:import namespace="FDE9305B-2CA6-4E0A-9F62-04BC1E5456DE"/>
    <xsd:import namespace="http://schemas.microsoft.com/sharepoint/v3/fields"/>
    <xsd:import namespace="fde9305b-2ca6-4e0a-9f62-04bc1e5456de"/>
    <xsd:import namespace="aa377506-530f-4d38-a904-aae4766f8a34"/>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3:Description" minOccurs="0"/>
                <xsd:element ref="ns4:MediaServiceAutoTags" minOccurs="0"/>
                <xsd:element ref="ns4:MediaServiceOCR" minOccurs="0"/>
                <xsd:element ref="ns4:DeploymentStartDate" minOccurs="0"/>
                <xsd:element ref="ns4:CustomTag" minOccurs="0"/>
                <xsd:element ref="ns4:MediaServiceAutoKeyPoints" minOccurs="0"/>
                <xsd:element ref="ns4:MediaServiceKeyPoints" minOccurs="0"/>
                <xsd:element ref="ns4:MediaServiceDateTaken" minOccurs="0"/>
                <xsd:element ref="ns4:MediaServiceObjectDetectorVersions" minOccurs="0"/>
                <xsd:element ref="ns4:MediaServiceSearchProperties"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9305B-2CA6-4E0A-9F62-04BC1E5456DE"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14"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e9305b-2ca6-4e0a-9f62-04bc1e5456de" elementFormDefault="qualified">
    <xsd:import namespace="http://schemas.microsoft.com/office/2006/documentManagement/types"/>
    <xsd:import namespace="http://schemas.microsoft.com/office/infopath/2007/PartnerControls"/>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DeploymentStartDate" ma:index="17" nillable="true" ma:displayName="Deployment Start Date" ma:format="DateOnly" ma:internalName="DeploymentStartDate">
      <xsd:simpleType>
        <xsd:restriction base="dms:DateTime"/>
      </xsd:simpleType>
    </xsd:element>
    <xsd:element name="CustomTag" ma:index="18" nillable="true" ma:displayName="Custom Tag" ma:internalName="CustomTag">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2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ploymentStartDate xmlns="fde9305b-2ca6-4e0a-9f62-04bc1e5456de" xsi:nil="true"/>
    <SAP_x0020_Activate_x0020_Workstream xmlns="FDE9305B-2CA6-4E0A-9F62-04BC1E5456DE" xsi:nil="true"/>
    <Region xmlns="FDE9305B-2CA6-4E0A-9F62-04BC1E5456DE"/>
    <Solution xmlns="FDE9305B-2CA6-4E0A-9F62-04BC1E5456DE" xsi:nil="true"/>
    <CustomTag xmlns="fde9305b-2ca6-4e0a-9f62-04bc1e5456de" xsi:nil="true"/>
    <SAP_x0020_Activate_x0020_Phase xmlns="FDE9305B-2CA6-4E0A-9F62-04BC1E5456DE" xsi:nil="true"/>
  </documentManagement>
</p:properties>
</file>

<file path=customXml/itemProps1.xml><?xml version="1.0" encoding="utf-8"?>
<ds:datastoreItem xmlns:ds="http://schemas.openxmlformats.org/officeDocument/2006/customXml" ds:itemID="{41785638-5CA8-406B-AB95-C96DC7F875EC}"/>
</file>

<file path=customXml/itemProps2.xml><?xml version="1.0" encoding="utf-8"?>
<ds:datastoreItem xmlns:ds="http://schemas.openxmlformats.org/officeDocument/2006/customXml" ds:itemID="{0CFEE4F5-796C-4CAB-8A8D-C833B89F2EDC}"/>
</file>

<file path=customXml/itemProps3.xml><?xml version="1.0" encoding="utf-8"?>
<ds:datastoreItem xmlns:ds="http://schemas.openxmlformats.org/officeDocument/2006/customXml" ds:itemID="{F0D89AD2-C8C7-4A0D-90F3-88BF8CF03C0D}"/>
</file>

<file path=docProps/app.xml><?xml version="1.0" encoding="utf-8"?>
<Properties xmlns="http://schemas.openxmlformats.org/officeDocument/2006/extended-properties" xmlns:vt="http://schemas.openxmlformats.org/officeDocument/2006/docPropsVTypes">
  <Template/>
  <TotalTime>109</TotalTime>
  <Words>1400</Words>
  <Application>Microsoft Office PowerPoint</Application>
  <PresentationFormat>Custom</PresentationFormat>
  <Paragraphs>446</Paragraphs>
  <Slides>24</Slides>
  <Notes>14</Notes>
  <HiddenSlides>2</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24</vt:i4>
      </vt:variant>
    </vt:vector>
  </HeadingPairs>
  <TitlesOfParts>
    <vt:vector size="28" baseType="lpstr">
      <vt:lpstr>Cloud_2015_16x9</vt:lpstr>
      <vt:lpstr>Acrobat Document</vt:lpstr>
      <vt:lpstr>Worksheet</vt:lpstr>
      <vt:lpstr>Microsoft Excel Worksheet</vt:lpstr>
      <vt:lpstr>Electronic Integration on Ariba Network </vt:lpstr>
      <vt:lpstr>Agenda</vt:lpstr>
      <vt:lpstr>Kick Off Meeting Objectives </vt:lpstr>
      <vt:lpstr>Participants</vt:lpstr>
      <vt:lpstr>Seller Integration Methodology  – Six stage integration</vt:lpstr>
      <vt:lpstr>PowerPoint Presentation</vt:lpstr>
      <vt:lpstr>Seller Integration Methodology  – RACI</vt:lpstr>
      <vt:lpstr>Current Status (In order to move forward with Planning – asserting where we are!)</vt:lpstr>
      <vt:lpstr>Project Scope</vt:lpstr>
      <vt:lpstr>Project Scope</vt:lpstr>
      <vt:lpstr>Project scope</vt:lpstr>
      <vt:lpstr>Project scope</vt:lpstr>
      <vt:lpstr>Project Scope  - additional information</vt:lpstr>
      <vt:lpstr>Challenges : Impacting Timeline</vt:lpstr>
      <vt:lpstr>Timeline Milestones</vt:lpstr>
      <vt:lpstr>Project Governance</vt:lpstr>
      <vt:lpstr>Notes and action list</vt:lpstr>
      <vt:lpstr>Roles &amp; Responsibilities – Project Team</vt:lpstr>
      <vt:lpstr>Transition To Support </vt:lpstr>
      <vt:lpstr>Supplier Support Post Go-Live</vt:lpstr>
      <vt:lpstr>Supplier Support Post Go-Live</vt:lpstr>
      <vt:lpstr>Thank you</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Integration on Ariba Network</dc:title>
  <dc:creator>SAP SE</dc:creator>
  <cp:lastModifiedBy>Stefan, Emilia</cp:lastModifiedBy>
  <cp:revision>9</cp:revision>
  <dcterms:created xsi:type="dcterms:W3CDTF">2014-11-13T10:31:08Z</dcterms:created>
  <dcterms:modified xsi:type="dcterms:W3CDTF">2015-03-31T12:37:05Z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1478792032</vt:i4>
  </property>
  <property fmtid="{D5CDD505-2E9C-101B-9397-08002B2CF9AE}" pid="3" name="_NewReviewCycle">
    <vt:lpwstr/>
  </property>
  <property fmtid="{D5CDD505-2E9C-101B-9397-08002B2CF9AE}" pid="4" name="_EmailSubject">
    <vt:lpwstr>Cloud Template</vt:lpwstr>
  </property>
  <property fmtid="{D5CDD505-2E9C-101B-9397-08002B2CF9AE}" pid="5" name="_AuthorEmail">
    <vt:lpwstr>anette.sandmann@sap.com</vt:lpwstr>
  </property>
  <property fmtid="{D5CDD505-2E9C-101B-9397-08002B2CF9AE}" pid="6" name="_AuthorEmailDisplayName">
    <vt:lpwstr>Sandmann, Anette</vt:lpwstr>
  </property>
  <property fmtid="{D5CDD505-2E9C-101B-9397-08002B2CF9AE}" pid="7" name="_PreviousAdHocReviewCycleID">
    <vt:i4>1357826825</vt:i4>
  </property>
  <property fmtid="{D5CDD505-2E9C-101B-9397-08002B2CF9AE}" pid="8" name="ContentTypeId">
    <vt:lpwstr>0x0101008AC9352B6C5AB94FA517EF6DC2876963</vt:lpwstr>
  </property>
</Properties>
</file>