
<file path=[Content_Types].xml><?xml version="1.0" encoding="utf-8"?>
<Types xmlns="http://schemas.openxmlformats.org/package/2006/content-types">
  <Default Extension="bin" ContentType="image/png"/>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33" r:id="rId12"/>
  </p:sldMasterIdLst>
  <p:notesMasterIdLst>
    <p:notesMasterId r:id="rId55"/>
  </p:notesMasterIdLst>
  <p:handoutMasterIdLst>
    <p:handoutMasterId r:id="rId56"/>
  </p:handoutMasterIdLst>
  <p:sldIdLst>
    <p:sldId id="402" r:id="rId13"/>
    <p:sldId id="600" r:id="rId14"/>
    <p:sldId id="451" r:id="rId15"/>
    <p:sldId id="2147472538" r:id="rId16"/>
    <p:sldId id="2147472545" r:id="rId17"/>
    <p:sldId id="443" r:id="rId18"/>
    <p:sldId id="466" r:id="rId19"/>
    <p:sldId id="467" r:id="rId20"/>
    <p:sldId id="444" r:id="rId21"/>
    <p:sldId id="452" r:id="rId22"/>
    <p:sldId id="530" r:id="rId23"/>
    <p:sldId id="531" r:id="rId24"/>
    <p:sldId id="532" r:id="rId25"/>
    <p:sldId id="534" r:id="rId26"/>
    <p:sldId id="2147472547" r:id="rId27"/>
    <p:sldId id="581" r:id="rId28"/>
    <p:sldId id="2147472539" r:id="rId29"/>
    <p:sldId id="491" r:id="rId30"/>
    <p:sldId id="536" r:id="rId31"/>
    <p:sldId id="537" r:id="rId32"/>
    <p:sldId id="538" r:id="rId33"/>
    <p:sldId id="539" r:id="rId34"/>
    <p:sldId id="2147472540" r:id="rId35"/>
    <p:sldId id="2147472541" r:id="rId36"/>
    <p:sldId id="543" r:id="rId37"/>
    <p:sldId id="579" r:id="rId38"/>
    <p:sldId id="583" r:id="rId39"/>
    <p:sldId id="582" r:id="rId40"/>
    <p:sldId id="574" r:id="rId41"/>
    <p:sldId id="612" r:id="rId42"/>
    <p:sldId id="613" r:id="rId43"/>
    <p:sldId id="615" r:id="rId44"/>
    <p:sldId id="481" r:id="rId45"/>
    <p:sldId id="2147472543" r:id="rId46"/>
    <p:sldId id="580" r:id="rId47"/>
    <p:sldId id="485" r:id="rId48"/>
    <p:sldId id="585" r:id="rId49"/>
    <p:sldId id="487" r:id="rId50"/>
    <p:sldId id="490" r:id="rId51"/>
    <p:sldId id="598" r:id="rId52"/>
    <p:sldId id="2147472546" r:id="rId53"/>
    <p:sldId id="504" r:id="rId54"/>
  </p:sldIdLst>
  <p:sldSz cx="12195175" cy="6858000"/>
  <p:notesSz cx="6858000" cy="9144000"/>
  <p:embeddedFontLst>
    <p:embeddedFont>
      <p:font typeface="72 Brand" panose="020B0504030603020204" pitchFamily="34" charset="0"/>
      <p:regular r:id="rId57"/>
      <p:bold r:id="rId58"/>
      <p:italic r:id="rId59"/>
      <p:boldItalic r:id="rId60"/>
    </p:embeddedFont>
    <p:embeddedFont>
      <p:font typeface="72 Brand Medium" panose="020B0604030603020204" pitchFamily="34" charset="0"/>
      <p:regular r:id="rId61"/>
      <p:italic r:id="rId62"/>
    </p:embeddedFont>
    <p:embeddedFont>
      <p:font typeface="Roboto" panose="02000000000000000000" pitchFamily="2" charset="0"/>
      <p:regular r:id="rId63"/>
      <p:bold r:id="rId64"/>
      <p:italic r:id="rId65"/>
      <p:boldItalic r:id="rId66"/>
    </p:embeddedFont>
    <p:embeddedFont>
      <p:font typeface="Segoe UI" panose="020B0502040204020203" pitchFamily="34" charset="0"/>
      <p:regular r:id="rId67"/>
      <p:bold r:id="rId68"/>
      <p:italic r:id="rId69"/>
      <p:boldItalic r:id="rId70"/>
    </p:embeddedFont>
  </p:embeddedFontLst>
  <p:custDataLst>
    <p:tags r:id="rId71"/>
  </p:custDataLst>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3B4639-A08C-4052-BE4A-40189BF9E6CF}">
          <p14:sldIdLst>
            <p14:sldId id="402"/>
            <p14:sldId id="600"/>
          </p14:sldIdLst>
        </p14:section>
        <p14:section name="The Catalog Upload Process" id="{23C2D8D1-F3F0-4E4B-980B-09E3A75E0912}">
          <p14:sldIdLst>
            <p14:sldId id="451"/>
            <p14:sldId id="2147472538"/>
            <p14:sldId id="2147472545"/>
            <p14:sldId id="443"/>
            <p14:sldId id="466"/>
            <p14:sldId id="467"/>
          </p14:sldIdLst>
        </p14:section>
        <p14:section name="Creating a CMS Static Catalog" id="{CC29F065-7136-4BF1-B4F8-F95C59DA7B14}">
          <p14:sldIdLst>
            <p14:sldId id="444"/>
            <p14:sldId id="452"/>
            <p14:sldId id="530"/>
            <p14:sldId id="531"/>
            <p14:sldId id="532"/>
            <p14:sldId id="534"/>
            <p14:sldId id="2147472547"/>
            <p14:sldId id="581"/>
            <p14:sldId id="2147472539"/>
            <p14:sldId id="491"/>
            <p14:sldId id="536"/>
            <p14:sldId id="537"/>
            <p14:sldId id="538"/>
            <p14:sldId id="539"/>
            <p14:sldId id="2147472540"/>
            <p14:sldId id="2147472541"/>
            <p14:sldId id="543"/>
            <p14:sldId id="579"/>
            <p14:sldId id="583"/>
            <p14:sldId id="582"/>
          </p14:sldIdLst>
        </p14:section>
        <p14:section name="Uploading and Publishing a Static Catalog" id="{71739DDB-F781-49CE-B31C-4F76607BD628}">
          <p14:sldIdLst>
            <p14:sldId id="574"/>
            <p14:sldId id="612"/>
            <p14:sldId id="613"/>
            <p14:sldId id="615"/>
            <p14:sldId id="481"/>
            <p14:sldId id="2147472543"/>
            <p14:sldId id="580"/>
            <p14:sldId id="485"/>
            <p14:sldId id="585"/>
            <p14:sldId id="487"/>
            <p14:sldId id="490"/>
          </p14:sldIdLst>
        </p14:section>
        <p14:section name="Additional Resources" id="{760E9F3B-880B-495B-9BFD-A503FC543FE6}">
          <p14:sldIdLst>
            <p14:sldId id="598"/>
            <p14:sldId id="2147472546"/>
            <p14:sldId id="504"/>
          </p14:sldIdLst>
        </p14:section>
      </p14:sectionLst>
    </p:ext>
    <p:ext uri="{EFAFB233-063F-42B5-8137-9DF3F51BA10A}">
      <p15:sldGuideLst xmlns:p15="http://schemas.microsoft.com/office/powerpoint/2012/main">
        <p15:guide id="1" pos="3841" userDrawn="1">
          <p15:clr>
            <a:srgbClr val="A4A3A4"/>
          </p15:clr>
        </p15:guide>
        <p15:guide id="2" orient="horz" pos="3317"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6143" autoAdjust="0"/>
  </p:normalViewPr>
  <p:slideViewPr>
    <p:cSldViewPr snapToGrid="0" showGuides="1">
      <p:cViewPr varScale="1">
        <p:scale>
          <a:sx n="91" d="100"/>
          <a:sy n="91" d="100"/>
        </p:scale>
        <p:origin x="274" y="72"/>
      </p:cViewPr>
      <p:guideLst>
        <p:guide pos="3841"/>
        <p:guide orient="horz" pos="33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08"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font" Target="fonts/font7.fntdata"/><Relationship Id="rId68" Type="http://schemas.openxmlformats.org/officeDocument/2006/relationships/font" Target="fonts/font12.fntdata"/><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customXml" Target="../customXml/item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font" Target="fonts/font2.fntdata"/><Relationship Id="rId66" Type="http://schemas.openxmlformats.org/officeDocument/2006/relationships/font" Target="fonts/font10.fntdata"/><Relationship Id="rId74" Type="http://schemas.openxmlformats.org/officeDocument/2006/relationships/theme" Target="theme/theme1.xml"/><Relationship Id="rId5" Type="http://schemas.openxmlformats.org/officeDocument/2006/relationships/customXml" Target="../customXml/item5.xml"/><Relationship Id="rId61" Type="http://schemas.openxmlformats.org/officeDocument/2006/relationships/font" Target="fonts/font5.fntdata"/><Relationship Id="rId19" Type="http://schemas.openxmlformats.org/officeDocument/2006/relationships/slide" Target="slides/slide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handoutMaster" Target="handoutMasters/handoutMaster1.xml"/><Relationship Id="rId64" Type="http://schemas.openxmlformats.org/officeDocument/2006/relationships/font" Target="fonts/font8.fntdata"/><Relationship Id="rId69" Type="http://schemas.openxmlformats.org/officeDocument/2006/relationships/font" Target="fonts/font13.fntdata"/><Relationship Id="rId8" Type="http://schemas.openxmlformats.org/officeDocument/2006/relationships/customXml" Target="../customXml/item8.xml"/><Relationship Id="rId51" Type="http://schemas.openxmlformats.org/officeDocument/2006/relationships/slide" Target="slides/slide39.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Master" Target="slideMasters/slideMaster1.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font" Target="fonts/font3.fntdata"/><Relationship Id="rId67" Type="http://schemas.openxmlformats.org/officeDocument/2006/relationships/font" Target="fonts/font11.fntdata"/><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font" Target="fonts/font6.fntdata"/><Relationship Id="rId70" Type="http://schemas.openxmlformats.org/officeDocument/2006/relationships/font" Target="fonts/font14.fntdata"/><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font" Target="fonts/font1.fntdata"/><Relationship Id="rId10" Type="http://schemas.openxmlformats.org/officeDocument/2006/relationships/customXml" Target="../customXml/item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font" Target="fonts/font4.fntdata"/><Relationship Id="rId65" Type="http://schemas.openxmlformats.org/officeDocument/2006/relationships/font" Target="fonts/font9.fntdata"/><Relationship Id="rId73"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notesMaster" Target="notesMasters/notesMaster1.xml"/><Relationship Id="rId7" Type="http://schemas.openxmlformats.org/officeDocument/2006/relationships/customXml" Target="../customXml/item7.xml"/><Relationship Id="rId7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latin typeface="Arial" panose="020B0604020202020204" pitchFamily="34" charset="0"/>
              </a:rPr>
              <a:pPr algn="ctr"/>
              <a:t>‹#›</a:t>
            </a:fld>
            <a:endParaRPr lang="de-DE" sz="1000" dirty="0">
              <a:latin typeface="Arial" panose="020B0604020202020204" pitchFamily="34" charset="0"/>
            </a:endParaRPr>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b="0" i="0">
                <a:latin typeface="Arial" panose="020B0604020202020204" pitchFamily="34" charset="0"/>
              </a:defRPr>
            </a:lvl1pPr>
          </a:lstStyle>
          <a:p>
            <a:fld id="{7D8C2C35-2B8A-446E-BEC0-FD36716C29AC}" type="slidenum">
              <a:rPr lang="en-DE" smtClean="0"/>
              <a:pPr/>
              <a:t>‹#›</a:t>
            </a:fld>
            <a:endParaRPr lang="en-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b="0" i="0" kern="1200">
        <a:solidFill>
          <a:schemeClr val="tx1"/>
        </a:solidFill>
        <a:latin typeface="Arial" panose="020B0604020202020204" pitchFamily="34" charset="0"/>
        <a:ea typeface="+mn-ea"/>
        <a:cs typeface="+mn-cs"/>
      </a:defRPr>
    </a:lvl1pPr>
    <a:lvl2pPr marL="180000" indent="-180000" algn="l" defTabSz="1088776" rtl="0" eaLnBrk="1" latinLnBrk="0" hangingPunct="1">
      <a:buClr>
        <a:schemeClr val="accent1"/>
      </a:buClr>
      <a:buSzPct val="100000"/>
      <a:buFont typeface="Wingdings" pitchFamily="2" charset="2"/>
      <a:buChar char=""/>
      <a:defRPr sz="1400" b="0" i="0" kern="1200">
        <a:solidFill>
          <a:schemeClr val="tx1"/>
        </a:solidFill>
        <a:latin typeface="Arial" panose="020B0604020202020204" pitchFamily="34" charset="0"/>
        <a:ea typeface="+mn-ea"/>
        <a:cs typeface="+mn-cs"/>
      </a:defRPr>
    </a:lvl2pPr>
    <a:lvl3pPr marL="360000" indent="-180000" algn="l" defTabSz="1088776" rtl="0" eaLnBrk="1" latinLnBrk="0" hangingPunct="1">
      <a:buClr>
        <a:schemeClr val="accent2"/>
      </a:buClr>
      <a:buSzPct val="80000"/>
      <a:buFont typeface="Symbol" pitchFamily="18" charset="2"/>
      <a:buChar char="-"/>
      <a:defRPr sz="1200" b="0" i="0" kern="1200">
        <a:solidFill>
          <a:schemeClr val="tx1"/>
        </a:solidFill>
        <a:latin typeface="Arial" panose="020B0604020202020204" pitchFamily="34" charset="0"/>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8C2C35-2B8A-446E-BEC0-FD36716C29AC}" type="slidenum">
              <a:rPr lang="en-DE" smtClean="0"/>
              <a:pPr/>
              <a:t>1</a:t>
            </a:fld>
            <a:endParaRPr lang="en-DE" dirty="0"/>
          </a:p>
        </p:txBody>
      </p:sp>
    </p:spTree>
    <p:extLst>
      <p:ext uri="{BB962C8B-B14F-4D97-AF65-F5344CB8AC3E}">
        <p14:creationId xmlns:p14="http://schemas.microsoft.com/office/powerpoint/2010/main" val="2363613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10/10 MC: added “</a:t>
            </a:r>
            <a:r>
              <a:rPr lang="en-US" sz="1400" b="0" dirty="0">
                <a:latin typeface="Arial" panose="020B0604020202020204" pitchFamily="34" charset="0"/>
              </a:rPr>
              <a:t>These </a:t>
            </a:r>
            <a:r>
              <a:rPr lang="en-US" sz="1400" b="0" dirty="0" err="1">
                <a:latin typeface="Arial" panose="020B0604020202020204" pitchFamily="34" charset="0"/>
              </a:rPr>
              <a:t>PunchOut</a:t>
            </a:r>
            <a:r>
              <a:rPr lang="en-US" sz="1400" b="0" dirty="0">
                <a:latin typeface="Arial" panose="020B0604020202020204" pitchFamily="34" charset="0"/>
              </a:rPr>
              <a:t> catalog files are called “Index Files”. </a:t>
            </a:r>
            <a:endParaRPr lang="en-US" dirty="0"/>
          </a:p>
        </p:txBody>
      </p:sp>
    </p:spTree>
    <p:extLst>
      <p:ext uri="{BB962C8B-B14F-4D97-AF65-F5344CB8AC3E}">
        <p14:creationId xmlns:p14="http://schemas.microsoft.com/office/powerpoint/2010/main" val="2022319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10/10 MC: Changed CIF to Static </a:t>
            </a:r>
          </a:p>
          <a:p>
            <a:r>
              <a:rPr lang="en-US" dirty="0"/>
              <a:t>5/12 MB: Changed “creates” to “populates”</a:t>
            </a:r>
          </a:p>
        </p:txBody>
      </p:sp>
    </p:spTree>
    <p:extLst>
      <p:ext uri="{BB962C8B-B14F-4D97-AF65-F5344CB8AC3E}">
        <p14:creationId xmlns:p14="http://schemas.microsoft.com/office/powerpoint/2010/main" val="3556989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10/10 MC: </a:t>
            </a:r>
            <a:br>
              <a:rPr lang="en-US" dirty="0"/>
            </a:br>
            <a:r>
              <a:rPr lang="en-US" dirty="0"/>
              <a:t>- removed capitalization of the word Template from the body of slide.</a:t>
            </a:r>
          </a:p>
          <a:p>
            <a:pPr marL="285750" indent="-285750">
              <a:buFontTx/>
              <a:buChar char="-"/>
            </a:pPr>
            <a:r>
              <a:rPr lang="en-US" dirty="0"/>
              <a:t>Changed CIF to static catalog</a:t>
            </a:r>
          </a:p>
          <a:p>
            <a:pPr marL="285750" indent="-285750">
              <a:buFontTx/>
              <a:buChar char="-"/>
            </a:pPr>
            <a:r>
              <a:rPr lang="en-US" dirty="0"/>
              <a:t>SUGGESTION: remove last sentence </a:t>
            </a:r>
          </a:p>
          <a:p>
            <a:endParaRPr lang="en-US" dirty="0"/>
          </a:p>
        </p:txBody>
      </p:sp>
    </p:spTree>
    <p:extLst>
      <p:ext uri="{BB962C8B-B14F-4D97-AF65-F5344CB8AC3E}">
        <p14:creationId xmlns:p14="http://schemas.microsoft.com/office/powerpoint/2010/main" val="15065467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45731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Tree>
    <p:extLst>
      <p:ext uri="{BB962C8B-B14F-4D97-AF65-F5344CB8AC3E}">
        <p14:creationId xmlns:p14="http://schemas.microsoft.com/office/powerpoint/2010/main" val="18431766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a:p>
        </p:txBody>
      </p:sp>
    </p:spTree>
    <p:extLst>
      <p:ext uri="{BB962C8B-B14F-4D97-AF65-F5344CB8AC3E}">
        <p14:creationId xmlns:p14="http://schemas.microsoft.com/office/powerpoint/2010/main" val="353319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7/12 – change dot point spacing – 3 before</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16</a:t>
            </a:fld>
            <a:endParaRPr lang="en-US"/>
          </a:p>
        </p:txBody>
      </p:sp>
    </p:spTree>
    <p:extLst>
      <p:ext uri="{BB962C8B-B14F-4D97-AF65-F5344CB8AC3E}">
        <p14:creationId xmlns:p14="http://schemas.microsoft.com/office/powerpoint/2010/main" val="1207772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17</a:t>
            </a:fld>
            <a:endParaRPr lang="en-US"/>
          </a:p>
        </p:txBody>
      </p:sp>
    </p:spTree>
    <p:extLst>
      <p:ext uri="{BB962C8B-B14F-4D97-AF65-F5344CB8AC3E}">
        <p14:creationId xmlns:p14="http://schemas.microsoft.com/office/powerpoint/2010/main" val="39821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18</a:t>
            </a:fld>
            <a:endParaRPr lang="en-US"/>
          </a:p>
        </p:txBody>
      </p:sp>
    </p:spTree>
    <p:extLst>
      <p:ext uri="{BB962C8B-B14F-4D97-AF65-F5344CB8AC3E}">
        <p14:creationId xmlns:p14="http://schemas.microsoft.com/office/powerpoint/2010/main" val="3728715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19</a:t>
            </a:fld>
            <a:endParaRPr lang="en-US"/>
          </a:p>
        </p:txBody>
      </p:sp>
    </p:spTree>
    <p:extLst>
      <p:ext uri="{BB962C8B-B14F-4D97-AF65-F5344CB8AC3E}">
        <p14:creationId xmlns:p14="http://schemas.microsoft.com/office/powerpoint/2010/main" val="2367528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4613887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20</a:t>
            </a:fld>
            <a:endParaRPr lang="en-US"/>
          </a:p>
        </p:txBody>
      </p:sp>
    </p:spTree>
    <p:extLst>
      <p:ext uri="{BB962C8B-B14F-4D97-AF65-F5344CB8AC3E}">
        <p14:creationId xmlns:p14="http://schemas.microsoft.com/office/powerpoint/2010/main" val="1468295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10/10 MC: Added s in HTTP</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21</a:t>
            </a:fld>
            <a:endParaRPr lang="en-US"/>
          </a:p>
        </p:txBody>
      </p:sp>
    </p:spTree>
    <p:extLst>
      <p:ext uri="{BB962C8B-B14F-4D97-AF65-F5344CB8AC3E}">
        <p14:creationId xmlns:p14="http://schemas.microsoft.com/office/powerpoint/2010/main" val="1628814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r>
              <a:rPr lang="en-US" dirty="0"/>
              <a:t>10/10 MC: Added s in HTTP</a:t>
            </a:r>
          </a:p>
          <a:p>
            <a:endParaRPr lang="en-US" baseline="0" dirty="0"/>
          </a:p>
        </p:txBody>
      </p:sp>
    </p:spTree>
    <p:extLst>
      <p:ext uri="{BB962C8B-B14F-4D97-AF65-F5344CB8AC3E}">
        <p14:creationId xmlns:p14="http://schemas.microsoft.com/office/powerpoint/2010/main" val="34026298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23</a:t>
            </a:fld>
            <a:endParaRPr lang="en-US"/>
          </a:p>
        </p:txBody>
      </p:sp>
    </p:spTree>
    <p:extLst>
      <p:ext uri="{BB962C8B-B14F-4D97-AF65-F5344CB8AC3E}">
        <p14:creationId xmlns:p14="http://schemas.microsoft.com/office/powerpoint/2010/main" val="40216228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24</a:t>
            </a:fld>
            <a:endParaRPr lang="en-US"/>
          </a:p>
        </p:txBody>
      </p:sp>
    </p:spTree>
    <p:extLst>
      <p:ext uri="{BB962C8B-B14F-4D97-AF65-F5344CB8AC3E}">
        <p14:creationId xmlns:p14="http://schemas.microsoft.com/office/powerpoint/2010/main" val="39928367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25</a:t>
            </a:fld>
            <a:endParaRPr lang="en-US"/>
          </a:p>
        </p:txBody>
      </p:sp>
    </p:spTree>
    <p:extLst>
      <p:ext uri="{BB962C8B-B14F-4D97-AF65-F5344CB8AC3E}">
        <p14:creationId xmlns:p14="http://schemas.microsoft.com/office/powerpoint/2010/main" val="37349307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26</a:t>
            </a:fld>
            <a:endParaRPr lang="en-US"/>
          </a:p>
        </p:txBody>
      </p:sp>
    </p:spTree>
    <p:extLst>
      <p:ext uri="{BB962C8B-B14F-4D97-AF65-F5344CB8AC3E}">
        <p14:creationId xmlns:p14="http://schemas.microsoft.com/office/powerpoint/2010/main" val="26562992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27</a:t>
            </a:fld>
            <a:endParaRPr lang="en-US"/>
          </a:p>
        </p:txBody>
      </p:sp>
    </p:spTree>
    <p:extLst>
      <p:ext uri="{BB962C8B-B14F-4D97-AF65-F5344CB8AC3E}">
        <p14:creationId xmlns:p14="http://schemas.microsoft.com/office/powerpoint/2010/main" val="33616203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28</a:t>
            </a:fld>
            <a:endParaRPr lang="en-US"/>
          </a:p>
        </p:txBody>
      </p:sp>
    </p:spTree>
    <p:extLst>
      <p:ext uri="{BB962C8B-B14F-4D97-AF65-F5344CB8AC3E}">
        <p14:creationId xmlns:p14="http://schemas.microsoft.com/office/powerpoint/2010/main" val="15745862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29</a:t>
            </a:fld>
            <a:endParaRPr lang="en-US"/>
          </a:p>
        </p:txBody>
      </p:sp>
    </p:spTree>
    <p:extLst>
      <p:ext uri="{BB962C8B-B14F-4D97-AF65-F5344CB8AC3E}">
        <p14:creationId xmlns:p14="http://schemas.microsoft.com/office/powerpoint/2010/main" val="1622897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a:t>
            </a:fld>
            <a:endParaRPr lang="en-US"/>
          </a:p>
        </p:txBody>
      </p:sp>
    </p:spTree>
    <p:extLst>
      <p:ext uri="{BB962C8B-B14F-4D97-AF65-F5344CB8AC3E}">
        <p14:creationId xmlns:p14="http://schemas.microsoft.com/office/powerpoint/2010/main" val="17077464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30</a:t>
            </a:fld>
            <a:endParaRPr lang="en-US"/>
          </a:p>
        </p:txBody>
      </p:sp>
    </p:spTree>
    <p:extLst>
      <p:ext uri="{BB962C8B-B14F-4D97-AF65-F5344CB8AC3E}">
        <p14:creationId xmlns:p14="http://schemas.microsoft.com/office/powerpoint/2010/main" val="3358972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p:txBody>
          <a:bodyPr/>
          <a:lstStyle/>
          <a:p>
            <a:fld id="{EEB53E66-CA09-4306-A2ED-94C6F7DB3B54}" type="slidenum">
              <a:rPr lang="en-US" smtClean="0"/>
              <a:pPr/>
              <a:t>31</a:t>
            </a:fld>
            <a:endParaRPr lang="en-US"/>
          </a:p>
        </p:txBody>
      </p:sp>
    </p:spTree>
    <p:extLst>
      <p:ext uri="{BB962C8B-B14F-4D97-AF65-F5344CB8AC3E}">
        <p14:creationId xmlns:p14="http://schemas.microsoft.com/office/powerpoint/2010/main" val="16441236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32</a:t>
            </a:fld>
            <a:endParaRPr lang="en-US"/>
          </a:p>
        </p:txBody>
      </p:sp>
    </p:spTree>
    <p:extLst>
      <p:ext uri="{BB962C8B-B14F-4D97-AF65-F5344CB8AC3E}">
        <p14:creationId xmlns:p14="http://schemas.microsoft.com/office/powerpoint/2010/main" val="17768680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33</a:t>
            </a:fld>
            <a:endParaRPr lang="en-US"/>
          </a:p>
        </p:txBody>
      </p:sp>
    </p:spTree>
    <p:extLst>
      <p:ext uri="{BB962C8B-B14F-4D97-AF65-F5344CB8AC3E}">
        <p14:creationId xmlns:p14="http://schemas.microsoft.com/office/powerpoint/2010/main" val="18520504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34</a:t>
            </a:fld>
            <a:endParaRPr lang="en-US"/>
          </a:p>
        </p:txBody>
      </p:sp>
    </p:spTree>
    <p:extLst>
      <p:ext uri="{BB962C8B-B14F-4D97-AF65-F5344CB8AC3E}">
        <p14:creationId xmlns:p14="http://schemas.microsoft.com/office/powerpoint/2010/main" val="9683442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35</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714309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36</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440362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37</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774147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38</a:t>
            </a:fld>
            <a:endParaRPr lang="en-US"/>
          </a:p>
        </p:txBody>
      </p:sp>
    </p:spTree>
    <p:extLst>
      <p:ext uri="{BB962C8B-B14F-4D97-AF65-F5344CB8AC3E}">
        <p14:creationId xmlns:p14="http://schemas.microsoft.com/office/powerpoint/2010/main" val="5531746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39</a:t>
            </a:fld>
            <a:endParaRPr lang="en-US"/>
          </a:p>
        </p:txBody>
      </p:sp>
    </p:spTree>
    <p:extLst>
      <p:ext uri="{BB962C8B-B14F-4D97-AF65-F5344CB8AC3E}">
        <p14:creationId xmlns:p14="http://schemas.microsoft.com/office/powerpoint/2010/main" val="1037023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cs typeface="Arial"/>
              </a:rPr>
              <a:t>11-22 APJ Suggested to add in the third paragraph "or you have chosen to use"</a:t>
            </a:r>
          </a:p>
          <a:p>
            <a:r>
              <a:rPr lang="en-AU" dirty="0">
                <a:cs typeface="Arial"/>
              </a:rPr>
              <a:t>11/29 Added title "Introduction“</a:t>
            </a:r>
          </a:p>
          <a:p>
            <a:r>
              <a:rPr lang="en-AU" dirty="0">
                <a:cs typeface="Arial"/>
              </a:rPr>
              <a:t>22/12 APJ: Change text to Static </a:t>
            </a:r>
            <a:r>
              <a:rPr lang="en-AU" dirty="0" err="1">
                <a:cs typeface="Arial"/>
              </a:rPr>
              <a:t>catalog</a:t>
            </a:r>
            <a:endParaRPr lang="en-AU" dirty="0">
              <a:cs typeface="Arial"/>
            </a:endParaRPr>
          </a:p>
          <a:p>
            <a:endParaRPr lang="en-US" dirty="0">
              <a:cs typeface="Arial"/>
            </a:endParaRPr>
          </a:p>
        </p:txBody>
      </p:sp>
      <p:sp>
        <p:nvSpPr>
          <p:cNvPr id="4" name="Slide Number Placeholder 3"/>
          <p:cNvSpPr>
            <a:spLocks noGrp="1"/>
          </p:cNvSpPr>
          <p:nvPr>
            <p:ph type="sldNum" sz="quarter" idx="5"/>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4</a:t>
            </a:fld>
            <a:endParaRPr kumimoji="0" 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8922159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40</a:t>
            </a:fld>
            <a:endParaRPr lang="de-DE" dirty="0"/>
          </a:p>
        </p:txBody>
      </p:sp>
    </p:spTree>
    <p:extLst>
      <p:ext uri="{BB962C8B-B14F-4D97-AF65-F5344CB8AC3E}">
        <p14:creationId xmlns:p14="http://schemas.microsoft.com/office/powerpoint/2010/main" val="2952836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Arial"/>
              </a:rPr>
              <a:t>29/11 APJ (Maria): Added slide and modified from Kristen’s slide in the other guide. Slightly changed the text on slide too.</a:t>
            </a:r>
          </a:p>
        </p:txBody>
      </p:sp>
      <p:sp>
        <p:nvSpPr>
          <p:cNvPr id="4" name="Slide Number Placeholder 3"/>
          <p:cNvSpPr>
            <a:spLocks noGrp="1"/>
          </p:cNvSpPr>
          <p:nvPr>
            <p:ph type="sldNum" sz="quarter" idx="5"/>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5</a:t>
            </a:fld>
            <a:endParaRPr kumimoji="0" lang="de-DE"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87894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6</a:t>
            </a:fld>
            <a:endParaRPr lang="en-US"/>
          </a:p>
        </p:txBody>
      </p:sp>
    </p:spTree>
    <p:extLst>
      <p:ext uri="{BB962C8B-B14F-4D97-AF65-F5344CB8AC3E}">
        <p14:creationId xmlns:p14="http://schemas.microsoft.com/office/powerpoint/2010/main" val="3243774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7</a:t>
            </a:fld>
            <a:endParaRPr lang="en-US"/>
          </a:p>
        </p:txBody>
      </p:sp>
    </p:spTree>
    <p:extLst>
      <p:ext uri="{BB962C8B-B14F-4D97-AF65-F5344CB8AC3E}">
        <p14:creationId xmlns:p14="http://schemas.microsoft.com/office/powerpoint/2010/main" val="3311126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8</a:t>
            </a:fld>
            <a:endParaRPr lang="en-US"/>
          </a:p>
        </p:txBody>
      </p:sp>
    </p:spTree>
    <p:extLst>
      <p:ext uri="{BB962C8B-B14F-4D97-AF65-F5344CB8AC3E}">
        <p14:creationId xmlns:p14="http://schemas.microsoft.com/office/powerpoint/2010/main" val="3453011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9</a:t>
            </a:fld>
            <a:endParaRPr lang="en-US"/>
          </a:p>
        </p:txBody>
      </p:sp>
    </p:spTree>
    <p:extLst>
      <p:ext uri="{BB962C8B-B14F-4D97-AF65-F5344CB8AC3E}">
        <p14:creationId xmlns:p14="http://schemas.microsoft.com/office/powerpoint/2010/main" val="11335704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bin"/><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White cover with blue pattern">
    <p:bg>
      <p:bgRef idx="1001">
        <a:schemeClr val="bg1"/>
      </p:bgRef>
    </p:bg>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369E6551-269A-D225-4CF8-EC6D532E4902}"/>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sp>
        <p:nvSpPr>
          <p:cNvPr id="4" name="Title"/>
          <p:cNvSpPr>
            <a:spLocks noGrp="1"/>
          </p:cNvSpPr>
          <p:nvPr>
            <p:ph type="title" hasCustomPrompt="1"/>
          </p:nvPr>
        </p:nvSpPr>
        <p:spPr>
          <a:xfrm>
            <a:off x="288000" y="2706317"/>
            <a:ext cx="5441288" cy="997196"/>
          </a:xfrm>
        </p:spPr>
        <p:txBody>
          <a:bodyPr anchor="b" anchorCtr="0">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sp>
        <p:nvSpPr>
          <p:cNvPr id="3" name="Picture Placeholder 2">
            <a:extLst>
              <a:ext uri="{FF2B5EF4-FFF2-40B4-BE49-F238E27FC236}">
                <a16:creationId xmlns:a16="http://schemas.microsoft.com/office/drawing/2014/main" id="{DE73D104-EF7E-A0AB-2243-882D65E686E2}"/>
              </a:ext>
            </a:extLst>
          </p:cNvPr>
          <p:cNvSpPr>
            <a:spLocks noGrp="1"/>
          </p:cNvSpPr>
          <p:nvPr>
            <p:ph type="pic" sz="quarter" idx="15" hasCustomPrompt="1"/>
          </p:nvPr>
        </p:nvSpPr>
        <p:spPr>
          <a:xfrm>
            <a:off x="6075363" y="0"/>
            <a:ext cx="6119812" cy="6858000"/>
          </a:xfrm>
        </p:spPr>
        <p:txBody>
          <a:bodyPr anchor="ctr" anchorCtr="0"/>
          <a:lstStyle>
            <a:lvl1pPr algn="ctr">
              <a:defRPr/>
            </a:lvl1pPr>
          </a:lstStyle>
          <a:p>
            <a:r>
              <a:rPr lang="en-US" dirty="0"/>
              <a:t>Click to insert picture</a:t>
            </a:r>
          </a:p>
        </p:txBody>
      </p:sp>
      <p:pic>
        <p:nvPicPr>
          <p:cNvPr id="1533652702" name="LogoBlue-Dynamic" descr="{&quot;templafy&quot;:{&quot;id&quot;:&quot;6c7bdae5-f4a4-41ef-bce1-a9de047427a3&quot;}}"/>
          <p:cNvPicPr>
            <a:picLocks noChangeAspect="1"/>
          </p:cNvPicPr>
          <p:nvPr/>
        </p:nvPicPr>
        <p:blipFill>
          <a:blip r:embed="rId2"/>
          <a:stretch>
            <a:fillRect/>
          </a:stretch>
        </p:blipFill>
        <p:spPr>
          <a:xfrm>
            <a:off x="288006" y="360000"/>
            <a:ext cx="727192" cy="360000"/>
          </a:xfrm>
          <a:prstGeom prst="rect">
            <a:avLst/>
          </a:prstGeom>
        </p:spPr>
      </p:pic>
      <p:sp>
        <p:nvSpPr>
          <p:cNvPr id="6" name="Classification-Dynamic" descr="{&quot;templafy&quot;:{&quot;id&quot;:&quot;31826e07-6bd8-46cf-99a6-aba87324adbb&quot;}}">
            <a:extLst>
              <a:ext uri="{FF2B5EF4-FFF2-40B4-BE49-F238E27FC236}">
                <a16:creationId xmlns:a16="http://schemas.microsoft.com/office/drawing/2014/main" id="{870EB466-B92B-9D4D-974E-A49C0F424152}"/>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704"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With cover with image">
    <p:bg>
      <p:bgRef idx="1001">
        <a:schemeClr val="bg1"/>
      </p:bgRef>
    </p:bg>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83FFCA81-9D1B-7BE9-9F97-BEDB3E67519A}"/>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sp>
        <p:nvSpPr>
          <p:cNvPr id="6" name="Picture Placeholder 5">
            <a:extLst>
              <a:ext uri="{FF2B5EF4-FFF2-40B4-BE49-F238E27FC236}">
                <a16:creationId xmlns:a16="http://schemas.microsoft.com/office/drawing/2014/main" id="{28860E7D-5DEB-5F1B-5AAF-4C41BD1A7778}"/>
              </a:ext>
            </a:extLst>
          </p:cNvPr>
          <p:cNvSpPr>
            <a:spLocks noGrp="1"/>
          </p:cNvSpPr>
          <p:nvPr>
            <p:ph type="pic" sz="quarter" idx="15" hasCustomPrompt="1"/>
          </p:nvPr>
        </p:nvSpPr>
        <p:spPr>
          <a:xfrm>
            <a:off x="6108700" y="0"/>
            <a:ext cx="6086475" cy="6858000"/>
          </a:xfrm>
        </p:spPr>
        <p:txBody>
          <a:bodyPr anchor="ctr" anchorCtr="0"/>
          <a:lstStyle>
            <a:lvl1pPr algn="ctr">
              <a:defRPr/>
            </a:lvl1pPr>
          </a:lstStyle>
          <a:p>
            <a:r>
              <a:rPr lang="en-US" dirty="0"/>
              <a:t>Click to insert picture</a:t>
            </a:r>
          </a:p>
        </p:txBody>
      </p:sp>
      <p:pic>
        <p:nvPicPr>
          <p:cNvPr id="28936725" name="Acquired Company Logo Placeholder" descr="{&quot;templafy&quot;:{&quot;id&quot;:&quot;e24a6e43-600a-4c6b-89de-bcf3787a4fa8&quot;}}" hidden="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2575" y="2141327"/>
            <a:ext cx="4125924" cy="266010"/>
          </a:xfrm>
          <a:prstGeom prst="rect">
            <a:avLst/>
          </a:prstGeom>
        </p:spPr>
      </p:pic>
      <p:sp>
        <p:nvSpPr>
          <p:cNvPr id="4" name="Title">
            <a:extLst>
              <a:ext uri="{FF2B5EF4-FFF2-40B4-BE49-F238E27FC236}">
                <a16:creationId xmlns:a16="http://schemas.microsoft.com/office/drawing/2014/main" id="{D8805AE3-41BC-E9DB-1A66-ADF41EDBC899}"/>
              </a:ext>
            </a:extLst>
          </p:cNvPr>
          <p:cNvSpPr>
            <a:spLocks noGrp="1"/>
          </p:cNvSpPr>
          <p:nvPr>
            <p:ph type="title" hasCustomPrompt="1"/>
          </p:nvPr>
        </p:nvSpPr>
        <p:spPr>
          <a:xfrm>
            <a:off x="288000" y="2706317"/>
            <a:ext cx="6026739" cy="997196"/>
          </a:xfrm>
        </p:spPr>
        <p:txBody>
          <a:bodyPr>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1608403681" name="LogoBlue-Dynamic" descr="{&quot;templafy&quot;:{&quot;id&quot;:&quot;4730df89-118a-4dac-850a-22582fba25ef&quot;}}"/>
          <p:cNvPicPr>
            <a:picLocks noChangeAspect="1"/>
          </p:cNvPicPr>
          <p:nvPr/>
        </p:nvPicPr>
        <p:blipFill>
          <a:blip r:embed="rId3"/>
          <a:stretch>
            <a:fillRect/>
          </a:stretch>
        </p:blipFill>
        <p:spPr>
          <a:xfrm>
            <a:off x="288006" y="360000"/>
            <a:ext cx="727192" cy="360000"/>
          </a:xfrm>
          <a:prstGeom prst="rect">
            <a:avLst/>
          </a:prstGeom>
        </p:spPr>
      </p:pic>
      <p:sp>
        <p:nvSpPr>
          <p:cNvPr id="3" name="Classification-Dynamic" descr="{&quot;templafy&quot;:{&quot;id&quot;:&quot;3b3005ec-996c-4d76-a358-795127b0f977&quot;}}">
            <a:extLst>
              <a:ext uri="{FF2B5EF4-FFF2-40B4-BE49-F238E27FC236}">
                <a16:creationId xmlns:a16="http://schemas.microsoft.com/office/drawing/2014/main" id="{4A078429-99DD-7555-B0F4-FEF46FD297B0}"/>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0436557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lue cover with anvil and image">
    <p:bg>
      <p:bgRef idx="1001">
        <a:schemeClr val="bg1"/>
      </p:bgRef>
    </p:bg>
    <p:spTree>
      <p:nvGrpSpPr>
        <p:cNvPr id="1" name=""/>
        <p:cNvGrpSpPr/>
        <p:nvPr/>
      </p:nvGrpSpPr>
      <p:grpSpPr>
        <a:xfrm>
          <a:off x="0" y="0"/>
          <a:ext cx="0" cy="0"/>
          <a:chOff x="0" y="0"/>
          <a:chExt cx="0" cy="0"/>
        </a:xfrm>
      </p:grpSpPr>
      <p:sp>
        <p:nvSpPr>
          <p:cNvPr id="7" name="Background" descr="preencoded.png">
            <a:extLst>
              <a:ext uri="{FF2B5EF4-FFF2-40B4-BE49-F238E27FC236}">
                <a16:creationId xmlns:a16="http://schemas.microsoft.com/office/drawing/2014/main" id="{9DE307C8-D1C3-00E2-C5B0-2A7EBB981384}"/>
              </a:ext>
            </a:extLst>
          </p:cNvPr>
          <p:cNvSpPr/>
          <p:nvPr/>
        </p:nvSpPr>
        <p:spPr>
          <a:xfrm>
            <a:off x="0" y="0"/>
            <a:ext cx="12195175" cy="6861495"/>
          </a:xfrm>
          <a:custGeom>
            <a:avLst/>
            <a:gdLst>
              <a:gd name="connsiteX0" fmla="*/ 0 w 12195175"/>
              <a:gd name="connsiteY0" fmla="*/ 0 h 6861495"/>
              <a:gd name="connsiteX1" fmla="*/ 12195175 w 12195175"/>
              <a:gd name="connsiteY1" fmla="*/ 0 h 6861495"/>
              <a:gd name="connsiteX2" fmla="*/ 12195175 w 12195175"/>
              <a:gd name="connsiteY2" fmla="*/ 6861496 h 6861495"/>
              <a:gd name="connsiteX3" fmla="*/ 0 w 12195175"/>
              <a:gd name="connsiteY3" fmla="*/ 6861496 h 6861495"/>
            </a:gdLst>
            <a:ahLst/>
            <a:cxnLst>
              <a:cxn ang="0">
                <a:pos x="connsiteX0" y="connsiteY0"/>
              </a:cxn>
              <a:cxn ang="0">
                <a:pos x="connsiteX1" y="connsiteY1"/>
              </a:cxn>
              <a:cxn ang="0">
                <a:pos x="connsiteX2" y="connsiteY2"/>
              </a:cxn>
              <a:cxn ang="0">
                <a:pos x="connsiteX3" y="connsiteY3"/>
              </a:cxn>
            </a:cxnLst>
            <a:rect l="l" t="t" r="r" b="b"/>
            <a:pathLst>
              <a:path w="12195175" h="6861495">
                <a:moveTo>
                  <a:pt x="0" y="0"/>
                </a:moveTo>
                <a:lnTo>
                  <a:pt x="12195175" y="0"/>
                </a:lnTo>
                <a:lnTo>
                  <a:pt x="12195175" y="6861496"/>
                </a:lnTo>
                <a:lnTo>
                  <a:pt x="0" y="6861496"/>
                </a:lnTo>
                <a:close/>
              </a:path>
            </a:pathLst>
          </a:custGeom>
          <a:solidFill>
            <a:srgbClr val="0057D2"/>
          </a:solidFill>
          <a:ln w="10160" cap="flat">
            <a:noFill/>
            <a:prstDash val="solid"/>
            <a:miter/>
          </a:ln>
        </p:spPr>
        <p:txBody>
          <a:bodyPr rtlCol="0" anchor="ctr"/>
          <a:lstStyle/>
          <a:p>
            <a:endParaRPr lang="en-US"/>
          </a:p>
        </p:txBody>
      </p:sp>
      <p:sp>
        <p:nvSpPr>
          <p:cNvPr id="6" name="Anvil" descr="preencoded.png">
            <a:extLst>
              <a:ext uri="{FF2B5EF4-FFF2-40B4-BE49-F238E27FC236}">
                <a16:creationId xmlns:a16="http://schemas.microsoft.com/office/drawing/2014/main" id="{6C575B3E-49FD-8450-F2CB-84C6E7A1153D}"/>
              </a:ext>
            </a:extLst>
          </p:cNvPr>
          <p:cNvSpPr/>
          <p:nvPr/>
        </p:nvSpPr>
        <p:spPr>
          <a:xfrm>
            <a:off x="752355" y="1156532"/>
            <a:ext cx="5613722" cy="2756252"/>
          </a:xfrm>
          <a:custGeom>
            <a:avLst/>
            <a:gdLst>
              <a:gd name="connsiteX0" fmla="*/ 0 w 5613722"/>
              <a:gd name="connsiteY0" fmla="*/ 0 h 2756252"/>
              <a:gd name="connsiteX1" fmla="*/ 0 w 5613722"/>
              <a:gd name="connsiteY1" fmla="*/ 2756252 h 2756252"/>
              <a:gd name="connsiteX2" fmla="*/ 2852875 w 5613722"/>
              <a:gd name="connsiteY2" fmla="*/ 2756252 h 2756252"/>
              <a:gd name="connsiteX3" fmla="*/ 5613722 w 5613722"/>
              <a:gd name="connsiteY3" fmla="*/ 0 h 2756252"/>
              <a:gd name="connsiteX4" fmla="*/ 0 w 5613722"/>
              <a:gd name="connsiteY4" fmla="*/ 0 h 2756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3722" h="2756252">
                <a:moveTo>
                  <a:pt x="0" y="0"/>
                </a:moveTo>
                <a:lnTo>
                  <a:pt x="0" y="2756252"/>
                </a:lnTo>
                <a:lnTo>
                  <a:pt x="2852875" y="2756252"/>
                </a:lnTo>
                <a:lnTo>
                  <a:pt x="5613722" y="0"/>
                </a:lnTo>
                <a:lnTo>
                  <a:pt x="0" y="0"/>
                </a:lnTo>
                <a:close/>
              </a:path>
            </a:pathLst>
          </a:custGeom>
          <a:solidFill>
            <a:srgbClr val="1B90FF"/>
          </a:solidFill>
          <a:ln w="9273" cap="flat">
            <a:noFill/>
            <a:prstDash val="solid"/>
            <a:miter/>
          </a:ln>
        </p:spPr>
        <p:txBody>
          <a:bodyPr rtlCol="0" anchor="ctr"/>
          <a:lstStyle/>
          <a:p>
            <a:endParaRPr lang="en-US"/>
          </a:p>
        </p:txBody>
      </p:sp>
      <p:sp>
        <p:nvSpPr>
          <p:cNvPr id="13" name="Picture Placeholder 12">
            <a:extLst>
              <a:ext uri="{FF2B5EF4-FFF2-40B4-BE49-F238E27FC236}">
                <a16:creationId xmlns:a16="http://schemas.microsoft.com/office/drawing/2014/main" id="{FF6D8674-EA25-0C87-7F7A-4B6FFA7F1F14}"/>
              </a:ext>
            </a:extLst>
          </p:cNvPr>
          <p:cNvSpPr>
            <a:spLocks noGrp="1"/>
          </p:cNvSpPr>
          <p:nvPr>
            <p:ph type="pic" sz="quarter" idx="10" hasCustomPrompt="1"/>
          </p:nvPr>
        </p:nvSpPr>
        <p:spPr>
          <a:xfrm>
            <a:off x="7836062" y="0"/>
            <a:ext cx="4359114" cy="6858000"/>
          </a:xfrm>
        </p:spPr>
        <p:txBody>
          <a:bodyPr anchor="ctr" anchorCtr="0"/>
          <a:lstStyle>
            <a:lvl1pPr algn="ctr">
              <a:defRPr>
                <a:solidFill>
                  <a:schemeClr val="bg1"/>
                </a:solidFill>
              </a:defRPr>
            </a:lvl1pPr>
          </a:lstStyle>
          <a:p>
            <a:r>
              <a:rPr lang="en-US" dirty="0"/>
              <a:t>Click to insert picture</a:t>
            </a:r>
          </a:p>
        </p:txBody>
      </p:sp>
      <p:sp>
        <p:nvSpPr>
          <p:cNvPr id="4" name="Title">
            <a:extLst>
              <a:ext uri="{FF2B5EF4-FFF2-40B4-BE49-F238E27FC236}">
                <a16:creationId xmlns:a16="http://schemas.microsoft.com/office/drawing/2014/main" id="{A222ABC1-A03E-5EDE-02E2-6F3794850CC1}"/>
              </a:ext>
            </a:extLst>
          </p:cNvPr>
          <p:cNvSpPr>
            <a:spLocks noGrp="1"/>
          </p:cNvSpPr>
          <p:nvPr>
            <p:ph type="title" hasCustomPrompt="1"/>
          </p:nvPr>
        </p:nvSpPr>
        <p:spPr>
          <a:xfrm>
            <a:off x="440401" y="2206502"/>
            <a:ext cx="5529704" cy="997196"/>
          </a:xfrm>
        </p:spPr>
        <p:txBody>
          <a:bodyPr>
            <a:noAutofit/>
          </a:bodyPr>
          <a:lstStyle>
            <a:lvl1pPr>
              <a:lnSpc>
                <a:spcPct val="90000"/>
              </a:lnSpc>
              <a:defRPr sz="3600" b="0" i="0">
                <a:solidFill>
                  <a:schemeClr val="bg1"/>
                </a:solidFill>
                <a:latin typeface="72 Brand Medium" panose="020B0504030603020204"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1743685208" name="LogoWhite-Dynamic" descr="{&quot;templafy&quot;:{&quot;id&quot;:&quot;c91d4f96-eb02-4c57-a0e1-338790f88ede&quot;}}"/>
          <p:cNvPicPr>
            <a:picLocks noChangeAspect="1"/>
          </p:cNvPicPr>
          <p:nvPr/>
        </p:nvPicPr>
        <p:blipFill>
          <a:blip r:embed="rId2"/>
          <a:stretch>
            <a:fillRect/>
          </a:stretch>
        </p:blipFill>
        <p:spPr>
          <a:xfrm>
            <a:off x="288006" y="360000"/>
            <a:ext cx="727192" cy="360000"/>
          </a:xfrm>
          <a:prstGeom prst="rect">
            <a:avLst/>
          </a:prstGeom>
        </p:spPr>
      </p:pic>
      <p:sp>
        <p:nvSpPr>
          <p:cNvPr id="5" name="Classification-Dynamic" descr="{&quot;templafy&quot;:{&quot;id&quot;:&quot;54a69f23-ff76-4f65-96bb-a6bf00e9647f&quot;}}">
            <a:extLst>
              <a:ext uri="{FF2B5EF4-FFF2-40B4-BE49-F238E27FC236}">
                <a16:creationId xmlns:a16="http://schemas.microsoft.com/office/drawing/2014/main" id="{7A6CB977-D711-D436-9DC2-AAFCC56F9CAA}"/>
              </a:ext>
            </a:extLst>
          </p:cNvPr>
          <p:cNvSpPr txBox="1"/>
          <p:nvPr userDrawn="1"/>
        </p:nvSpPr>
        <p:spPr>
          <a:xfrm>
            <a:off x="440401"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bg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97974964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3238" y="1580844"/>
            <a:ext cx="11185200" cy="4764394"/>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tx1"/>
              </a:buClr>
              <a:buSzPct val="100000"/>
              <a:buFont typeface="Arial" panose="020B0604020202020204" pitchFamily="34" charset="0"/>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b="0" i="0">
                <a:latin typeface="72 Brand Medium" panose="020B0504030603020204" pitchFamily="34" charset="0"/>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03" userDrawn="1">
          <p15:clr>
            <a:srgbClr val="FBAE40"/>
          </p15:clr>
        </p15:guide>
        <p15:guide id="2" orient="horz" pos="981"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7"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b="0" i="0">
                <a:solidFill>
                  <a:schemeClr val="tx1"/>
                </a:solidFill>
                <a:latin typeface="72 Brand Medium" panose="020B0504030603020204" pitchFamily="34" charset="0"/>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03"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b="0" i="0">
                <a:solidFill>
                  <a:schemeClr val="tx1"/>
                </a:solidFill>
                <a:latin typeface="72 Brand Medium" panose="020B0504030603020204" pitchFamily="34" charset="0"/>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03"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Im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b="0" i="0">
                <a:solidFill>
                  <a:schemeClr val="tx1"/>
                </a:solidFill>
                <a:latin typeface="72 Brand Medium" panose="020B0504030603020204" pitchFamily="34" charset="0"/>
              </a:defRPr>
            </a:lvl1pPr>
          </a:lstStyle>
          <a:p>
            <a:r>
              <a:rPr lang="en-US" dirty="0"/>
              <a:t>Divider page</a:t>
            </a:r>
            <a:endParaRPr lang="de-DE" dirty="0"/>
          </a:p>
        </p:txBody>
      </p:sp>
    </p:spTree>
    <p:extLst>
      <p:ext uri="{BB962C8B-B14F-4D97-AF65-F5344CB8AC3E}">
        <p14:creationId xmlns:p14="http://schemas.microsoft.com/office/powerpoint/2010/main" val="351453302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03"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a:xfrm>
            <a:off x="504001" y="504000"/>
            <a:ext cx="10420673" cy="412770"/>
          </a:xfrm>
        </p:spPr>
        <p:txBody>
          <a:bodyPr/>
          <a:lstStyle>
            <a:lvl1pPr>
              <a:defRPr b="0" i="0">
                <a:latin typeface="72 Brand Medium" panose="020B0504030603020204" pitchFamily="34" charset="0"/>
              </a:defRPr>
            </a:lvl1pPr>
          </a:lstStyle>
          <a:p>
            <a:r>
              <a:rPr lang="en-US" noProof="0"/>
              <a:t>Insert page title (sentence case)</a:t>
            </a:r>
            <a:endParaRPr lang="en-US"/>
          </a:p>
        </p:txBody>
      </p:sp>
      <p:grpSp>
        <p:nvGrpSpPr>
          <p:cNvPr id="2" name="Group 1">
            <a:extLst>
              <a:ext uri="{FF2B5EF4-FFF2-40B4-BE49-F238E27FC236}">
                <a16:creationId xmlns:a16="http://schemas.microsoft.com/office/drawing/2014/main" id="{A2AD51F6-70DF-2197-4BAF-165C25399AFB}"/>
              </a:ext>
            </a:extLst>
          </p:cNvPr>
          <p:cNvGrpSpPr/>
          <p:nvPr userDrawn="1"/>
        </p:nvGrpSpPr>
        <p:grpSpPr>
          <a:xfrm>
            <a:off x="11030739" y="466217"/>
            <a:ext cx="855949" cy="499448"/>
            <a:chOff x="11030739" y="466217"/>
            <a:chExt cx="855949" cy="499448"/>
          </a:xfrm>
        </p:grpSpPr>
        <p:pic>
          <p:nvPicPr>
            <p:cNvPr id="4" name="Graphic 3" descr="Home outline">
              <a:hlinkClick r:id="rId2" action="ppaction://hlinksldjump"/>
              <a:extLst>
                <a:ext uri="{FF2B5EF4-FFF2-40B4-BE49-F238E27FC236}">
                  <a16:creationId xmlns:a16="http://schemas.microsoft.com/office/drawing/2014/main" id="{AE066F17-00C4-80DB-CF68-04F66BA00C2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5" name="TextBox 4">
              <a:extLst>
                <a:ext uri="{FF2B5EF4-FFF2-40B4-BE49-F238E27FC236}">
                  <a16:creationId xmlns:a16="http://schemas.microsoft.com/office/drawing/2014/main" id="{8198E22E-AAEC-1589-D2CE-16B2EBE41B59}"/>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03"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1650" y="1557338"/>
            <a:ext cx="11186477"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3999"/>
            <a:ext cx="10526738" cy="412769"/>
          </a:xfrm>
        </p:spPr>
        <p:txBody>
          <a:bodyPr/>
          <a:lstStyle>
            <a:lvl1pPr>
              <a:defRPr b="0"/>
            </a:lvl1pPr>
          </a:lstStyle>
          <a:p>
            <a:r>
              <a:rPr lang="en-US" noProof="0"/>
              <a:t>Insert page title (sentence case)</a:t>
            </a:r>
            <a:endParaRPr lang="en-US"/>
          </a:p>
        </p:txBody>
      </p:sp>
      <p:grpSp>
        <p:nvGrpSpPr>
          <p:cNvPr id="7" name="Group 6">
            <a:extLst>
              <a:ext uri="{FF2B5EF4-FFF2-40B4-BE49-F238E27FC236}">
                <a16:creationId xmlns:a16="http://schemas.microsoft.com/office/drawing/2014/main" id="{750D15B6-FBA1-F83D-7F8B-EEB33134ED90}"/>
              </a:ext>
            </a:extLst>
          </p:cNvPr>
          <p:cNvGrpSpPr/>
          <p:nvPr userDrawn="1"/>
        </p:nvGrpSpPr>
        <p:grpSpPr>
          <a:xfrm>
            <a:off x="11030739" y="466217"/>
            <a:ext cx="855949" cy="499448"/>
            <a:chOff x="11030739" y="466217"/>
            <a:chExt cx="855949" cy="499448"/>
          </a:xfrm>
        </p:grpSpPr>
        <p:pic>
          <p:nvPicPr>
            <p:cNvPr id="8" name="Graphic 7" descr="Home outline">
              <a:hlinkClick r:id="rId2" action="ppaction://hlinksldjump"/>
              <a:extLst>
                <a:ext uri="{FF2B5EF4-FFF2-40B4-BE49-F238E27FC236}">
                  <a16:creationId xmlns:a16="http://schemas.microsoft.com/office/drawing/2014/main" id="{1B3CC351-E215-CF40-11BD-7D5978860A2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9" name="TextBox 8">
              <a:extLst>
                <a:ext uri="{FF2B5EF4-FFF2-40B4-BE49-F238E27FC236}">
                  <a16:creationId xmlns:a16="http://schemas.microsoft.com/office/drawing/2014/main" id="{731CB4C9-1C8F-AECF-7A91-C63AA5018E1A}"/>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7"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981"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557338"/>
            <a:ext cx="5328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557338"/>
            <a:ext cx="5328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3999"/>
            <a:ext cx="10122290" cy="429651"/>
          </a:xfrm>
        </p:spPr>
        <p:txBody>
          <a:bodyPr/>
          <a:lstStyle/>
          <a:p>
            <a:r>
              <a:rPr lang="en-US" noProof="0"/>
              <a:t>Insert page title (sentence case)</a:t>
            </a:r>
            <a:endParaRPr lang="en-US"/>
          </a:p>
        </p:txBody>
      </p:sp>
      <p:grpSp>
        <p:nvGrpSpPr>
          <p:cNvPr id="8" name="Group 7">
            <a:extLst>
              <a:ext uri="{FF2B5EF4-FFF2-40B4-BE49-F238E27FC236}">
                <a16:creationId xmlns:a16="http://schemas.microsoft.com/office/drawing/2014/main" id="{5476DA3A-C872-E89C-844F-ABB9A6E77C3E}"/>
              </a:ext>
            </a:extLst>
          </p:cNvPr>
          <p:cNvGrpSpPr/>
          <p:nvPr userDrawn="1"/>
        </p:nvGrpSpPr>
        <p:grpSpPr>
          <a:xfrm>
            <a:off x="11030739" y="466217"/>
            <a:ext cx="855949" cy="499448"/>
            <a:chOff x="11030739" y="466217"/>
            <a:chExt cx="855949" cy="499448"/>
          </a:xfrm>
        </p:grpSpPr>
        <p:pic>
          <p:nvPicPr>
            <p:cNvPr id="9" name="Graphic 8" descr="Home outline">
              <a:hlinkClick r:id="rId2" action="ppaction://hlinksldjump"/>
              <a:extLst>
                <a:ext uri="{FF2B5EF4-FFF2-40B4-BE49-F238E27FC236}">
                  <a16:creationId xmlns:a16="http://schemas.microsoft.com/office/drawing/2014/main" id="{A488643D-7120-60C6-7B5F-965F42D2556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10" name="TextBox 9">
              <a:extLst>
                <a:ext uri="{FF2B5EF4-FFF2-40B4-BE49-F238E27FC236}">
                  <a16:creationId xmlns:a16="http://schemas.microsoft.com/office/drawing/2014/main" id="{E85E24D8-45F7-5DD7-5D0A-73C4F9DABE67}"/>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7"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98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557338"/>
            <a:ext cx="3564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6" name="Text Placeholder - column 2"/>
          <p:cNvSpPr>
            <a:spLocks noGrp="1"/>
          </p:cNvSpPr>
          <p:nvPr>
            <p:ph type="body" sz="quarter" idx="12" hasCustomPrompt="1"/>
          </p:nvPr>
        </p:nvSpPr>
        <p:spPr>
          <a:xfrm>
            <a:off x="4315238" y="1557338"/>
            <a:ext cx="3564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557338"/>
            <a:ext cx="3564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hasCustomPrompt="1"/>
          </p:nvPr>
        </p:nvSpPr>
        <p:spPr>
          <a:xfrm>
            <a:off x="504001" y="504000"/>
            <a:ext cx="10417999" cy="369760"/>
          </a:xfrm>
        </p:spPr>
        <p:txBody>
          <a:bodyPr/>
          <a:lstStyle/>
          <a:p>
            <a:r>
              <a:rPr lang="en-US" noProof="0"/>
              <a:t>Insert page title (sentence case)</a:t>
            </a:r>
            <a:endParaRPr lang="en-US"/>
          </a:p>
        </p:txBody>
      </p:sp>
      <p:grpSp>
        <p:nvGrpSpPr>
          <p:cNvPr id="9" name="Group 8">
            <a:extLst>
              <a:ext uri="{FF2B5EF4-FFF2-40B4-BE49-F238E27FC236}">
                <a16:creationId xmlns:a16="http://schemas.microsoft.com/office/drawing/2014/main" id="{F9C4AC92-9594-062D-02AE-CB63FE4712EA}"/>
              </a:ext>
            </a:extLst>
          </p:cNvPr>
          <p:cNvGrpSpPr/>
          <p:nvPr userDrawn="1"/>
        </p:nvGrpSpPr>
        <p:grpSpPr>
          <a:xfrm>
            <a:off x="11030739" y="466217"/>
            <a:ext cx="855949" cy="499448"/>
            <a:chOff x="11030739" y="466217"/>
            <a:chExt cx="855949" cy="499448"/>
          </a:xfrm>
        </p:grpSpPr>
        <p:pic>
          <p:nvPicPr>
            <p:cNvPr id="10" name="Graphic 9" descr="Home outline">
              <a:hlinkClick r:id="rId2" action="ppaction://hlinksldjump"/>
              <a:extLst>
                <a:ext uri="{FF2B5EF4-FFF2-40B4-BE49-F238E27FC236}">
                  <a16:creationId xmlns:a16="http://schemas.microsoft.com/office/drawing/2014/main" id="{E69A0FA9-9273-B44C-B11C-1E366D80D8B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11" name="TextBox 10">
              <a:extLst>
                <a:ext uri="{FF2B5EF4-FFF2-40B4-BE49-F238E27FC236}">
                  <a16:creationId xmlns:a16="http://schemas.microsoft.com/office/drawing/2014/main" id="{98629DAF-151A-ECBA-560F-9CB1B4237557}"/>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981" userDrawn="1">
          <p15:clr>
            <a:srgbClr val="FBAE40"/>
          </p15:clr>
        </p15:guide>
        <p15:guide id="10" orient="horz" pos="399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ink cover with anvil">
    <p:bg>
      <p:bgPr>
        <a:solidFill>
          <a:srgbClr val="28004A"/>
        </a:solidFill>
        <a:effectLst/>
      </p:bgPr>
    </p:bg>
    <p:spTree>
      <p:nvGrpSpPr>
        <p:cNvPr id="1" name=""/>
        <p:cNvGrpSpPr/>
        <p:nvPr/>
      </p:nvGrpSpPr>
      <p:grpSpPr>
        <a:xfrm>
          <a:off x="0" y="0"/>
          <a:ext cx="0" cy="0"/>
          <a:chOff x="0" y="0"/>
          <a:chExt cx="0" cy="0"/>
        </a:xfrm>
      </p:grpSpPr>
      <p:sp>
        <p:nvSpPr>
          <p:cNvPr id="3" name="Background">
            <a:extLst>
              <a:ext uri="{FF2B5EF4-FFF2-40B4-BE49-F238E27FC236}">
                <a16:creationId xmlns:a16="http://schemas.microsoft.com/office/drawing/2014/main" id="{37E79459-E5C5-5E87-E38B-80855D38E462}"/>
              </a:ext>
            </a:extLst>
          </p:cNvPr>
          <p:cNvSpPr/>
          <p:nvPr userDrawn="1"/>
        </p:nvSpPr>
        <p:spPr bwMode="gray">
          <a:xfrm>
            <a:off x="-1" y="0"/>
            <a:ext cx="12195175" cy="6858000"/>
          </a:xfrm>
          <a:prstGeom prst="rect">
            <a:avLst/>
          </a:prstGeom>
          <a:solidFill>
            <a:srgbClr val="28004A"/>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pic>
        <p:nvPicPr>
          <p:cNvPr id="2" name="Picture 1">
            <a:extLst>
              <a:ext uri="{FF2B5EF4-FFF2-40B4-BE49-F238E27FC236}">
                <a16:creationId xmlns:a16="http://schemas.microsoft.com/office/drawing/2014/main" id="{1846E736-979F-0D4B-6D59-D0EA5D367E1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99111" y="1216759"/>
            <a:ext cx="8887864" cy="4424483"/>
          </a:xfrm>
          <a:prstGeom prst="rect">
            <a:avLst/>
          </a:prstGeom>
        </p:spPr>
      </p:pic>
      <p:sp>
        <p:nvSpPr>
          <p:cNvPr id="4" name="Title"/>
          <p:cNvSpPr>
            <a:spLocks noGrp="1"/>
          </p:cNvSpPr>
          <p:nvPr>
            <p:ph type="title" hasCustomPrompt="1"/>
          </p:nvPr>
        </p:nvSpPr>
        <p:spPr>
          <a:xfrm>
            <a:off x="288000" y="2706317"/>
            <a:ext cx="10900800" cy="997196"/>
          </a:xfrm>
        </p:spPr>
        <p:txBody>
          <a:bodyPr>
            <a:noAutofit/>
          </a:bodyPr>
          <a:lstStyle>
            <a:lvl1pPr>
              <a:lnSpc>
                <a:spcPct val="90000"/>
              </a:lnSpc>
              <a:defRPr sz="3600" b="0" i="0">
                <a:solidFill>
                  <a:schemeClr val="bg1"/>
                </a:solidFill>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1787688874" name="LogoWhite-Dynamic" descr="{&quot;templafy&quot;:{&quot;id&quot;:&quot;2de5be2a-d3c3-4ddf-bfce-d8d47df28dbb&quot;}}"/>
          <p:cNvPicPr>
            <a:picLocks noChangeAspect="1"/>
          </p:cNvPicPr>
          <p:nvPr/>
        </p:nvPicPr>
        <p:blipFill>
          <a:blip r:embed="rId3"/>
          <a:stretch>
            <a:fillRect/>
          </a:stretch>
        </p:blipFill>
        <p:spPr>
          <a:xfrm>
            <a:off x="288006" y="360000"/>
            <a:ext cx="727192" cy="360000"/>
          </a:xfrm>
          <a:prstGeom prst="rect">
            <a:avLst/>
          </a:prstGeom>
        </p:spPr>
      </p:pic>
      <p:sp>
        <p:nvSpPr>
          <p:cNvPr id="7" name="Classification-Dynamic" descr="{&quot;templafy&quot;:{&quot;id&quot;:&quot;ae7c7b96-b70f-4e7a-b733-583422dd9c67&quot;}}">
            <a:extLst>
              <a:ext uri="{FF2B5EF4-FFF2-40B4-BE49-F238E27FC236}">
                <a16:creationId xmlns:a16="http://schemas.microsoft.com/office/drawing/2014/main" id="{1D05DC80-84C9-9ECA-3B84-3577D8D81659}"/>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bg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2667257257"/>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75238"/>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2"/>
          <p:cNvSpPr>
            <a:spLocks noGrp="1"/>
          </p:cNvSpPr>
          <p:nvPr>
            <p:ph type="pic" sz="quarter" idx="14" hasCustomPrompt="1"/>
          </p:nvPr>
        </p:nvSpPr>
        <p:spPr bwMode="gray">
          <a:xfrm>
            <a:off x="6362477" y="1557337"/>
            <a:ext cx="5328000" cy="279259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770000"/>
            <a:ext cx="5328000" cy="1575238"/>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557337"/>
            <a:ext cx="5328000" cy="279259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0133519" cy="359600"/>
          </a:xfrm>
        </p:spPr>
        <p:txBody>
          <a:bodyPr/>
          <a:lstStyle/>
          <a:p>
            <a:r>
              <a:rPr lang="en-US" noProof="0"/>
              <a:t>Insert page title (sentence case)</a:t>
            </a:r>
            <a:endParaRPr lang="en-US"/>
          </a:p>
        </p:txBody>
      </p:sp>
      <p:grpSp>
        <p:nvGrpSpPr>
          <p:cNvPr id="8" name="Group 7">
            <a:extLst>
              <a:ext uri="{FF2B5EF4-FFF2-40B4-BE49-F238E27FC236}">
                <a16:creationId xmlns:a16="http://schemas.microsoft.com/office/drawing/2014/main" id="{1BB4DB05-AAE9-C487-C059-F83046A4B63F}"/>
              </a:ext>
            </a:extLst>
          </p:cNvPr>
          <p:cNvGrpSpPr/>
          <p:nvPr userDrawn="1"/>
        </p:nvGrpSpPr>
        <p:grpSpPr>
          <a:xfrm>
            <a:off x="11030739" y="466217"/>
            <a:ext cx="855949" cy="499448"/>
            <a:chOff x="11030739" y="466217"/>
            <a:chExt cx="855949" cy="499448"/>
          </a:xfrm>
        </p:grpSpPr>
        <p:pic>
          <p:nvPicPr>
            <p:cNvPr id="9" name="Graphic 8" descr="Home outline">
              <a:hlinkClick r:id="rId2" action="ppaction://hlinksldjump"/>
              <a:extLst>
                <a:ext uri="{FF2B5EF4-FFF2-40B4-BE49-F238E27FC236}">
                  <a16:creationId xmlns:a16="http://schemas.microsoft.com/office/drawing/2014/main" id="{60004B93-9581-5696-A91A-BDBAA2F22B6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10" name="TextBox 9">
              <a:extLst>
                <a:ext uri="{FF2B5EF4-FFF2-40B4-BE49-F238E27FC236}">
                  <a16:creationId xmlns:a16="http://schemas.microsoft.com/office/drawing/2014/main" id="{2A4DBB76-C625-53B0-2313-7DCB9436067F}"/>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981" userDrawn="1">
          <p15:clr>
            <a:srgbClr val="FBAE40"/>
          </p15:clr>
        </p15:guide>
        <p15:guide id="5" orient="horz" pos="2750" userDrawn="1">
          <p15:clr>
            <a:srgbClr val="FBAE40"/>
          </p15:clr>
        </p15:guide>
        <p15:guide id="6" orient="horz" pos="3004" userDrawn="1">
          <p15:clr>
            <a:srgbClr val="FBAE40"/>
          </p15:clr>
        </p15:guide>
        <p15:guide id="7" orient="horz" pos="3997"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3"/>
          <p:cNvSpPr>
            <a:spLocks noGrp="1"/>
          </p:cNvSpPr>
          <p:nvPr>
            <p:ph type="pic" sz="quarter" idx="14" hasCustomPrompt="1"/>
          </p:nvPr>
        </p:nvSpPr>
        <p:spPr bwMode="gray">
          <a:xfrm>
            <a:off x="8299277" y="1557338"/>
            <a:ext cx="3391200" cy="2294662"/>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2"/>
          <p:cNvSpPr>
            <a:spLocks noGrp="1"/>
          </p:cNvSpPr>
          <p:nvPr>
            <p:ph type="pic" sz="quarter" idx="16" hasCustomPrompt="1"/>
          </p:nvPr>
        </p:nvSpPr>
        <p:spPr bwMode="gray">
          <a:xfrm>
            <a:off x="4401639" y="1557338"/>
            <a:ext cx="3391200" cy="2294662"/>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557338"/>
            <a:ext cx="3391200" cy="2294662"/>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9747439" cy="390080"/>
          </a:xfrm>
        </p:spPr>
        <p:txBody>
          <a:bodyPr/>
          <a:lstStyle/>
          <a:p>
            <a:r>
              <a:rPr lang="en-US" noProof="0"/>
              <a:t>Insert page title (sentence case)</a:t>
            </a:r>
            <a:endParaRPr lang="en-US"/>
          </a:p>
        </p:txBody>
      </p:sp>
      <p:grpSp>
        <p:nvGrpSpPr>
          <p:cNvPr id="8" name="Group 7">
            <a:extLst>
              <a:ext uri="{FF2B5EF4-FFF2-40B4-BE49-F238E27FC236}">
                <a16:creationId xmlns:a16="http://schemas.microsoft.com/office/drawing/2014/main" id="{C842AD7C-825E-3C91-7F35-C5E3571F5E16}"/>
              </a:ext>
            </a:extLst>
          </p:cNvPr>
          <p:cNvGrpSpPr/>
          <p:nvPr userDrawn="1"/>
        </p:nvGrpSpPr>
        <p:grpSpPr>
          <a:xfrm>
            <a:off x="11030739" y="466217"/>
            <a:ext cx="855949" cy="499448"/>
            <a:chOff x="11030739" y="466217"/>
            <a:chExt cx="855949" cy="499448"/>
          </a:xfrm>
        </p:grpSpPr>
        <p:pic>
          <p:nvPicPr>
            <p:cNvPr id="11" name="Graphic 10" descr="Home outline">
              <a:hlinkClick r:id="rId2" action="ppaction://hlinksldjump"/>
              <a:extLst>
                <a:ext uri="{FF2B5EF4-FFF2-40B4-BE49-F238E27FC236}">
                  <a16:creationId xmlns:a16="http://schemas.microsoft.com/office/drawing/2014/main" id="{3DEB0B28-50F5-B258-9C14-F0F28BD75D1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12" name="TextBox 11">
              <a:extLst>
                <a:ext uri="{FF2B5EF4-FFF2-40B4-BE49-F238E27FC236}">
                  <a16:creationId xmlns:a16="http://schemas.microsoft.com/office/drawing/2014/main" id="{8B7DFE82-214A-4841-97A0-75A8DB0DB3A3}"/>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981" userDrawn="1">
          <p15:clr>
            <a:srgbClr val="FBAE40"/>
          </p15:clr>
        </p15:guide>
        <p15:guide id="10" orient="horz" pos="2428" userDrawn="1">
          <p15:clr>
            <a:srgbClr val="FBAE40"/>
          </p15:clr>
        </p15:guide>
        <p15:guide id="11" orient="horz" pos="2743" userDrawn="1">
          <p15:clr>
            <a:srgbClr val="FBAE40"/>
          </p15:clr>
        </p15:guide>
        <p15:guide id="12" orient="horz" pos="3997"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4"/>
          <p:cNvSpPr>
            <a:spLocks noGrp="1"/>
          </p:cNvSpPr>
          <p:nvPr>
            <p:ph type="pic" sz="quarter" idx="14" hasCustomPrompt="1"/>
          </p:nvPr>
        </p:nvSpPr>
        <p:spPr bwMode="gray">
          <a:xfrm>
            <a:off x="9274877" y="1557337"/>
            <a:ext cx="2415600" cy="187166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4" name="Picture Placeholder 4"/>
          <p:cNvSpPr>
            <a:spLocks noGrp="1"/>
          </p:cNvSpPr>
          <p:nvPr>
            <p:ph type="pic" sz="quarter" idx="18" hasCustomPrompt="1"/>
          </p:nvPr>
        </p:nvSpPr>
        <p:spPr bwMode="gray">
          <a:xfrm>
            <a:off x="6351252" y="1557337"/>
            <a:ext cx="2415600" cy="187166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4"/>
          <p:cNvSpPr>
            <a:spLocks noGrp="1"/>
          </p:cNvSpPr>
          <p:nvPr>
            <p:ph type="pic" sz="quarter" idx="16" hasCustomPrompt="1"/>
          </p:nvPr>
        </p:nvSpPr>
        <p:spPr bwMode="gray">
          <a:xfrm>
            <a:off x="3427626" y="1557337"/>
            <a:ext cx="2415600" cy="187166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4"/>
          <p:cNvSpPr>
            <a:spLocks noGrp="1"/>
          </p:cNvSpPr>
          <p:nvPr>
            <p:ph type="pic" sz="quarter" idx="12" hasCustomPrompt="1"/>
          </p:nvPr>
        </p:nvSpPr>
        <p:spPr bwMode="gray">
          <a:xfrm>
            <a:off x="504000" y="1557337"/>
            <a:ext cx="2415600" cy="187166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9788079" cy="390080"/>
          </a:xfrm>
        </p:spPr>
        <p:txBody>
          <a:bodyPr/>
          <a:lstStyle/>
          <a:p>
            <a:r>
              <a:rPr lang="en-US" noProof="0"/>
              <a:t>Insert page title (sentence case)</a:t>
            </a:r>
            <a:endParaRPr lang="en-US"/>
          </a:p>
        </p:txBody>
      </p:sp>
      <p:grpSp>
        <p:nvGrpSpPr>
          <p:cNvPr id="8" name="Group 7">
            <a:extLst>
              <a:ext uri="{FF2B5EF4-FFF2-40B4-BE49-F238E27FC236}">
                <a16:creationId xmlns:a16="http://schemas.microsoft.com/office/drawing/2014/main" id="{712046D6-CAFD-C6AA-741D-70B70AE5C4CC}"/>
              </a:ext>
            </a:extLst>
          </p:cNvPr>
          <p:cNvGrpSpPr/>
          <p:nvPr userDrawn="1"/>
        </p:nvGrpSpPr>
        <p:grpSpPr>
          <a:xfrm>
            <a:off x="11030739" y="466217"/>
            <a:ext cx="855949" cy="499448"/>
            <a:chOff x="11030739" y="466217"/>
            <a:chExt cx="855949" cy="499448"/>
          </a:xfrm>
        </p:grpSpPr>
        <p:pic>
          <p:nvPicPr>
            <p:cNvPr id="11" name="Graphic 10" descr="Home outline">
              <a:hlinkClick r:id="rId2" action="ppaction://hlinksldjump"/>
              <a:extLst>
                <a:ext uri="{FF2B5EF4-FFF2-40B4-BE49-F238E27FC236}">
                  <a16:creationId xmlns:a16="http://schemas.microsoft.com/office/drawing/2014/main" id="{008B7B47-72FE-E024-225E-FD44508FB2F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12" name="TextBox 11">
              <a:extLst>
                <a:ext uri="{FF2B5EF4-FFF2-40B4-BE49-F238E27FC236}">
                  <a16:creationId xmlns:a16="http://schemas.microsoft.com/office/drawing/2014/main" id="{4D404076-797C-3BDA-8634-463BB713C333}"/>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981" userDrawn="1">
          <p15:clr>
            <a:srgbClr val="FBAE40"/>
          </p15:clr>
        </p15:guide>
        <p15:guide id="5" orient="horz" pos="216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0" i="0">
                <a:latin typeface="72 Brand Medium" panose="020B0504030603020204" pitchFamily="34" charset="0"/>
              </a:defRPr>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a:t>
            </a:r>
            <a:endParaRPr lang="de-DE"/>
          </a:p>
        </p:txBody>
      </p:sp>
      <p:sp>
        <p:nvSpPr>
          <p:cNvPr id="7" name="Text Placeholder"/>
          <p:cNvSpPr>
            <a:spLocks noGrp="1"/>
          </p:cNvSpPr>
          <p:nvPr>
            <p:ph type="body" sz="quarter" idx="11" hasCustomPrompt="1"/>
          </p:nvPr>
        </p:nvSpPr>
        <p:spPr bwMode="black">
          <a:xfrm>
            <a:off x="503999" y="1557338"/>
            <a:ext cx="7092000" cy="4778662"/>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3" name="Title"/>
          <p:cNvSpPr>
            <a:spLocks noGrp="1"/>
          </p:cNvSpPr>
          <p:nvPr>
            <p:ph type="title" hasCustomPrompt="1"/>
          </p:nvPr>
        </p:nvSpPr>
        <p:spPr>
          <a:xfrm>
            <a:off x="504001" y="504000"/>
            <a:ext cx="7092000" cy="369332"/>
          </a:xfrm>
        </p:spPr>
        <p:txBody>
          <a:bodyPr/>
          <a:lstStyle/>
          <a:p>
            <a:r>
              <a:rPr lang="en-US" noProof="0"/>
              <a:t>Insert page title (sentence case)</a:t>
            </a:r>
            <a:endParaRPr lang="en-US"/>
          </a:p>
        </p:txBody>
      </p:sp>
      <p:grpSp>
        <p:nvGrpSpPr>
          <p:cNvPr id="8" name="Group 7">
            <a:extLst>
              <a:ext uri="{FF2B5EF4-FFF2-40B4-BE49-F238E27FC236}">
                <a16:creationId xmlns:a16="http://schemas.microsoft.com/office/drawing/2014/main" id="{D20A2420-22FB-F34A-70BA-4D5B2F64AC2A}"/>
              </a:ext>
            </a:extLst>
          </p:cNvPr>
          <p:cNvGrpSpPr/>
          <p:nvPr userDrawn="1"/>
        </p:nvGrpSpPr>
        <p:grpSpPr>
          <a:xfrm>
            <a:off x="11030739" y="466217"/>
            <a:ext cx="855949" cy="499448"/>
            <a:chOff x="11030739" y="466217"/>
            <a:chExt cx="855949" cy="499448"/>
          </a:xfrm>
        </p:grpSpPr>
        <p:pic>
          <p:nvPicPr>
            <p:cNvPr id="9" name="Graphic 8" descr="Home outline">
              <a:hlinkClick r:id="rId2" action="ppaction://hlinksldjump"/>
              <a:extLst>
                <a:ext uri="{FF2B5EF4-FFF2-40B4-BE49-F238E27FC236}">
                  <a16:creationId xmlns:a16="http://schemas.microsoft.com/office/drawing/2014/main" id="{7313487E-46CF-9E88-D499-A8EBA358F44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10" name="TextBox 9">
              <a:extLst>
                <a:ext uri="{FF2B5EF4-FFF2-40B4-BE49-F238E27FC236}">
                  <a16:creationId xmlns:a16="http://schemas.microsoft.com/office/drawing/2014/main" id="{21E59DF2-25A6-3EC0-CBF1-5C3C6DEEEE89}"/>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1" userDrawn="1">
          <p15:clr>
            <a:srgbClr val="FBAE40"/>
          </p15:clr>
        </p15:guide>
        <p15:guide id="5" orient="horz" pos="317" userDrawn="1">
          <p15:clr>
            <a:srgbClr val="FBAE40"/>
          </p15:clr>
        </p15:guide>
        <p15:guide id="6" orient="horz" pos="551" userDrawn="1">
          <p15:clr>
            <a:srgbClr val="FBAE40"/>
          </p15:clr>
        </p15:guide>
        <p15:guide id="7" orient="horz" pos="981"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557338"/>
            <a:ext cx="5328000" cy="4778662"/>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screenshot</a:t>
            </a:r>
            <a:endParaRPr lang="de-DE"/>
          </a:p>
        </p:txBody>
      </p:sp>
      <p:sp>
        <p:nvSpPr>
          <p:cNvPr id="4" name="Text Placeholder"/>
          <p:cNvSpPr>
            <a:spLocks noGrp="1"/>
          </p:cNvSpPr>
          <p:nvPr>
            <p:ph type="body" sz="quarter" idx="10" hasCustomPrompt="1"/>
          </p:nvPr>
        </p:nvSpPr>
        <p:spPr>
          <a:xfrm>
            <a:off x="504000" y="1557338"/>
            <a:ext cx="5328000" cy="4778662"/>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0011599" cy="379920"/>
          </a:xfrm>
        </p:spPr>
        <p:txBody>
          <a:bodyPr/>
          <a:lstStyle/>
          <a:p>
            <a:r>
              <a:rPr lang="en-US" noProof="0"/>
              <a:t>Insert page title (sentence case)</a:t>
            </a:r>
            <a:endParaRPr lang="en-US"/>
          </a:p>
        </p:txBody>
      </p:sp>
      <p:grpSp>
        <p:nvGrpSpPr>
          <p:cNvPr id="8" name="Group 7">
            <a:extLst>
              <a:ext uri="{FF2B5EF4-FFF2-40B4-BE49-F238E27FC236}">
                <a16:creationId xmlns:a16="http://schemas.microsoft.com/office/drawing/2014/main" id="{DFE7DE04-EF1C-C6CE-2A61-CC459D13D2C7}"/>
              </a:ext>
            </a:extLst>
          </p:cNvPr>
          <p:cNvGrpSpPr/>
          <p:nvPr userDrawn="1"/>
        </p:nvGrpSpPr>
        <p:grpSpPr>
          <a:xfrm>
            <a:off x="11030739" y="466217"/>
            <a:ext cx="855949" cy="499448"/>
            <a:chOff x="11030739" y="466217"/>
            <a:chExt cx="855949" cy="499448"/>
          </a:xfrm>
        </p:grpSpPr>
        <p:pic>
          <p:nvPicPr>
            <p:cNvPr id="9" name="Graphic 8" descr="Home outline">
              <a:hlinkClick r:id="rId2" action="ppaction://hlinksldjump"/>
              <a:extLst>
                <a:ext uri="{FF2B5EF4-FFF2-40B4-BE49-F238E27FC236}">
                  <a16:creationId xmlns:a16="http://schemas.microsoft.com/office/drawing/2014/main" id="{995BE2DD-AA06-D2A2-307B-2F84EC90E40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10" name="TextBox 9">
              <a:extLst>
                <a:ext uri="{FF2B5EF4-FFF2-40B4-BE49-F238E27FC236}">
                  <a16:creationId xmlns:a16="http://schemas.microsoft.com/office/drawing/2014/main" id="{57E9E480-DEC4-2B40-253A-7CE15F99A0C9}"/>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981"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557338"/>
            <a:ext cx="11185200" cy="4778662"/>
          </a:xfrm>
          <a:noFill/>
        </p:spPr>
        <p:txBody>
          <a:bodyPr tIns="1368000"/>
          <a:lstStyle>
            <a:lvl1pPr algn="ctr">
              <a:defRPr sz="1400" b="0"/>
            </a:lvl1pPr>
          </a:lstStyle>
          <a:p>
            <a:pPr lvl="0"/>
            <a:r>
              <a:rPr lang="en-US"/>
              <a:t>Click to add content</a:t>
            </a:r>
          </a:p>
        </p:txBody>
      </p:sp>
      <p:sp>
        <p:nvSpPr>
          <p:cNvPr id="2" name="Title"/>
          <p:cNvSpPr>
            <a:spLocks noGrp="1"/>
          </p:cNvSpPr>
          <p:nvPr>
            <p:ph type="title" hasCustomPrompt="1"/>
          </p:nvPr>
        </p:nvSpPr>
        <p:spPr>
          <a:xfrm>
            <a:off x="504001" y="504000"/>
            <a:ext cx="10255439" cy="400240"/>
          </a:xfrm>
        </p:spPr>
        <p:txBody>
          <a:bodyPr/>
          <a:lstStyle/>
          <a:p>
            <a:r>
              <a:rPr lang="en-US" noProof="0"/>
              <a:t>Insert page title (sentence case)</a:t>
            </a:r>
            <a:endParaRPr lang="en-US"/>
          </a:p>
        </p:txBody>
      </p:sp>
      <p:grpSp>
        <p:nvGrpSpPr>
          <p:cNvPr id="6" name="Group 5">
            <a:extLst>
              <a:ext uri="{FF2B5EF4-FFF2-40B4-BE49-F238E27FC236}">
                <a16:creationId xmlns:a16="http://schemas.microsoft.com/office/drawing/2014/main" id="{B400F393-622C-5AC9-9862-426C37C5AAA7}"/>
              </a:ext>
            </a:extLst>
          </p:cNvPr>
          <p:cNvGrpSpPr/>
          <p:nvPr userDrawn="1"/>
        </p:nvGrpSpPr>
        <p:grpSpPr>
          <a:xfrm>
            <a:off x="11030739" y="466217"/>
            <a:ext cx="855949" cy="499448"/>
            <a:chOff x="11030739" y="466217"/>
            <a:chExt cx="855949" cy="499448"/>
          </a:xfrm>
        </p:grpSpPr>
        <p:pic>
          <p:nvPicPr>
            <p:cNvPr id="8" name="Graphic 7" descr="Home outline">
              <a:hlinkClick r:id="rId2" action="ppaction://hlinksldjump"/>
              <a:extLst>
                <a:ext uri="{FF2B5EF4-FFF2-40B4-BE49-F238E27FC236}">
                  <a16:creationId xmlns:a16="http://schemas.microsoft.com/office/drawing/2014/main" id="{645F3058-6E72-30FA-75EA-8E37E7BCCD7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9" name="TextBox 8">
              <a:extLst>
                <a:ext uri="{FF2B5EF4-FFF2-40B4-BE49-F238E27FC236}">
                  <a16:creationId xmlns:a16="http://schemas.microsoft.com/office/drawing/2014/main" id="{D7C35C0C-371A-A7B4-1352-7F6DBB801A86}"/>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981"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1"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hank You, Contact and Copyright">
    <p:spTree>
      <p:nvGrpSpPr>
        <p:cNvPr id="1" name=""/>
        <p:cNvGrpSpPr/>
        <p:nvPr/>
      </p:nvGrpSpPr>
      <p:grpSpPr>
        <a:xfrm>
          <a:off x="0" y="0"/>
          <a:ext cx="0" cy="0"/>
          <a:chOff x="0" y="0"/>
          <a:chExt cx="0" cy="0"/>
        </a:xfrm>
      </p:grpSpPr>
      <p:sp>
        <p:nvSpPr>
          <p:cNvPr id="9" name="Copyright - Dynamic" descr="{&quot;templafy&quot;:{&quot;id&quot;:&quot;eb9adf6b-a999-43b4-87a5-c81e58f16e94&quot;}}">
            <a:extLst>
              <a:ext uri="{FF2B5EF4-FFF2-40B4-BE49-F238E27FC236}">
                <a16:creationId xmlns:a16="http://schemas.microsoft.com/office/drawing/2014/main" id="{EDAF1AF5-D568-20CC-6052-F655D86F5486}"/>
              </a:ext>
            </a:extLst>
          </p:cNvPr>
          <p:cNvSpPr txBox="1">
            <a:spLocks/>
          </p:cNvSpPr>
          <p:nvPr userDrawn="1"/>
        </p:nvSpPr>
        <p:spPr>
          <a:xfrm>
            <a:off x="504001" y="6536751"/>
            <a:ext cx="10155600" cy="138498"/>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84121" marR="0" lvl="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2024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INTERNAL - SAP Buyers, Suppliers and Partners</a:t>
            </a:r>
          </a:p>
        </p:txBody>
      </p:sp>
      <p:sp>
        <p:nvSpPr>
          <p:cNvPr id="3" name="Title 2">
            <a:extLst>
              <a:ext uri="{FF2B5EF4-FFF2-40B4-BE49-F238E27FC236}">
                <a16:creationId xmlns:a16="http://schemas.microsoft.com/office/drawing/2014/main" id="{5692DE12-4084-77D2-FD2A-8E63F6FBE7C5}"/>
              </a:ext>
            </a:extLst>
          </p:cNvPr>
          <p:cNvSpPr>
            <a:spLocks noGrp="1"/>
          </p:cNvSpPr>
          <p:nvPr>
            <p:ph type="title" hasCustomPrompt="1"/>
          </p:nvPr>
        </p:nvSpPr>
        <p:spPr>
          <a:xfrm>
            <a:off x="684110" y="2922905"/>
            <a:ext cx="5413477" cy="846386"/>
          </a:xfrm>
        </p:spPr>
        <p:txBody>
          <a:bodyPr/>
          <a:lstStyle>
            <a:lvl1pPr>
              <a:defRPr sz="5500" b="0" i="0">
                <a:solidFill>
                  <a:schemeClr val="accent1"/>
                </a:solidFill>
                <a:latin typeface="72 Brand Medium" panose="020B0504030603020204" pitchFamily="34" charset="0"/>
              </a:defRPr>
            </a:lvl1pPr>
          </a:lstStyle>
          <a:p>
            <a:r>
              <a:rPr lang="en-GB" dirty="0"/>
              <a:t>Thank you.</a:t>
            </a:r>
            <a:endParaRPr lang="en-US" dirty="0"/>
          </a:p>
        </p:txBody>
      </p:sp>
      <p:pic>
        <p:nvPicPr>
          <p:cNvPr id="2" name="Picture 1">
            <a:extLst>
              <a:ext uri="{FF2B5EF4-FFF2-40B4-BE49-F238E27FC236}">
                <a16:creationId xmlns:a16="http://schemas.microsoft.com/office/drawing/2014/main" id="{2A23274F-1EBD-A73A-AC54-963A234E9EB2}"/>
              </a:ext>
            </a:extLst>
          </p:cNvPr>
          <p:cNvPicPr>
            <a:picLocks noChangeAspect="1"/>
          </p:cNvPicPr>
          <p:nvPr userDrawn="1"/>
        </p:nvPicPr>
        <p:blipFill>
          <a:blip r:embed="rId2"/>
          <a:stretch>
            <a:fillRect/>
          </a:stretch>
        </p:blipFill>
        <p:spPr>
          <a:xfrm>
            <a:off x="10963291" y="5990000"/>
            <a:ext cx="727059" cy="360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58"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Mango cover with anvil and image">
    <p:bg>
      <p:bgPr>
        <a:solidFill>
          <a:schemeClr val="bg1"/>
        </a:solidFill>
        <a:effectLst/>
      </p:bgPr>
    </p:bg>
    <p:spTree>
      <p:nvGrpSpPr>
        <p:cNvPr id="1" name=""/>
        <p:cNvGrpSpPr/>
        <p:nvPr/>
      </p:nvGrpSpPr>
      <p:grpSpPr>
        <a:xfrm>
          <a:off x="0" y="0"/>
          <a:ext cx="0" cy="0"/>
          <a:chOff x="0" y="0"/>
          <a:chExt cx="0" cy="0"/>
        </a:xfrm>
      </p:grpSpPr>
      <p:sp>
        <p:nvSpPr>
          <p:cNvPr id="149" name="Rectangle 148">
            <a:extLst>
              <a:ext uri="{FF2B5EF4-FFF2-40B4-BE49-F238E27FC236}">
                <a16:creationId xmlns:a16="http://schemas.microsoft.com/office/drawing/2014/main" id="{3F9D113E-DB39-0CF2-578D-9B5D35C92F55}"/>
              </a:ext>
            </a:extLst>
          </p:cNvPr>
          <p:cNvSpPr/>
          <p:nvPr userDrawn="1"/>
        </p:nvSpPr>
        <p:spPr bwMode="gray">
          <a:xfrm>
            <a:off x="7102258" y="0"/>
            <a:ext cx="5092917" cy="6858000"/>
          </a:xfrm>
          <a:prstGeom prst="rect">
            <a:avLst/>
          </a:prstGeom>
          <a:solidFill>
            <a:srgbClr val="FFC93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pic>
        <p:nvPicPr>
          <p:cNvPr id="6" name="Graphic 5">
            <a:extLst>
              <a:ext uri="{FF2B5EF4-FFF2-40B4-BE49-F238E27FC236}">
                <a16:creationId xmlns:a16="http://schemas.microsoft.com/office/drawing/2014/main" id="{F9CF98F2-AE93-6F6D-B5F5-C2F74E0787B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467600" y="250521"/>
            <a:ext cx="4538091" cy="6328079"/>
          </a:xfrm>
          <a:prstGeom prst="rect">
            <a:avLst/>
          </a:prstGeom>
        </p:spPr>
      </p:pic>
      <p:sp>
        <p:nvSpPr>
          <p:cNvPr id="2" name="Rectangle 1">
            <a:extLst>
              <a:ext uri="{FF2B5EF4-FFF2-40B4-BE49-F238E27FC236}">
                <a16:creationId xmlns:a16="http://schemas.microsoft.com/office/drawing/2014/main" id="{FDD06AF2-2141-CEFD-4797-A6E50CC267FE}"/>
              </a:ext>
            </a:extLst>
          </p:cNvPr>
          <p:cNvSpPr/>
          <p:nvPr userDrawn="1"/>
        </p:nvSpPr>
        <p:spPr bwMode="gray">
          <a:xfrm>
            <a:off x="1" y="0"/>
            <a:ext cx="7226300" cy="6858000"/>
          </a:xfrm>
          <a:prstGeom prst="rect">
            <a:avLst/>
          </a:prstGeom>
          <a:solidFill>
            <a:schemeClr val="accent1"/>
          </a:solidFill>
          <a:ln w="1342"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4" name="Title"/>
          <p:cNvSpPr>
            <a:spLocks noGrp="1"/>
          </p:cNvSpPr>
          <p:nvPr>
            <p:ph type="title" hasCustomPrompt="1"/>
          </p:nvPr>
        </p:nvSpPr>
        <p:spPr>
          <a:xfrm>
            <a:off x="288000" y="2706317"/>
            <a:ext cx="6633305" cy="997196"/>
          </a:xfrm>
        </p:spPr>
        <p:txBody>
          <a:bodyPr anchor="b" anchorCtr="0">
            <a:noAutofit/>
          </a:bodyPr>
          <a:lstStyle>
            <a:lvl1pPr>
              <a:lnSpc>
                <a:spcPct val="90000"/>
              </a:lnSpc>
              <a:defRPr sz="3600" b="0" i="0">
                <a:solidFill>
                  <a:schemeClr val="bg1"/>
                </a:solidFill>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432919900" name="LogoWhite-Dynamic" descr="{&quot;templafy&quot;:{&quot;id&quot;:&quot;2fc7f057-0369-4ed6-8a09-948d28d95ffb&quot;}}"/>
          <p:cNvPicPr>
            <a:picLocks noChangeAspect="1"/>
          </p:cNvPicPr>
          <p:nvPr/>
        </p:nvPicPr>
        <p:blipFill>
          <a:blip r:embed="rId4"/>
          <a:stretch>
            <a:fillRect/>
          </a:stretch>
        </p:blipFill>
        <p:spPr>
          <a:xfrm>
            <a:off x="288006" y="360000"/>
            <a:ext cx="727192" cy="360000"/>
          </a:xfrm>
          <a:prstGeom prst="rect">
            <a:avLst/>
          </a:prstGeom>
        </p:spPr>
      </p:pic>
      <p:sp>
        <p:nvSpPr>
          <p:cNvPr id="8" name="Classification-Dynamic" descr="{&quot;templafy&quot;:{&quot;id&quot;:&quot;9c26c798-5a7f-4e71-a771-0737e45e4efe&quot;}}">
            <a:extLst>
              <a:ext uri="{FF2B5EF4-FFF2-40B4-BE49-F238E27FC236}">
                <a16:creationId xmlns:a16="http://schemas.microsoft.com/office/drawing/2014/main" id="{F1333C1B-AD40-D53A-5A1E-EFB8C6390D49}"/>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bg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277845837"/>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41"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sp>
        <p:nvSpPr>
          <p:cNvPr id="3" name="Copyright">
            <a:extLst>
              <a:ext uri="{FF2B5EF4-FFF2-40B4-BE49-F238E27FC236}">
                <a16:creationId xmlns:a16="http://schemas.microsoft.com/office/drawing/2014/main" id="{66BB60ED-A8B9-F02D-810C-04910EB63AB0}"/>
              </a:ext>
            </a:extLst>
          </p:cNvPr>
          <p:cNvSpPr txBox="1"/>
          <p:nvPr userDrawn="1"/>
        </p:nvSpPr>
        <p:spPr bwMode="black">
          <a:xfrm>
            <a:off x="504001" y="6559834"/>
            <a:ext cx="5257607" cy="92333"/>
          </a:xfrm>
          <a:prstGeom prst="rect">
            <a:avLst/>
          </a:prstGeom>
          <a:noFill/>
        </p:spPr>
        <p:txBody>
          <a:bodyPr wrap="square" lIns="0" tIns="0" rIns="0" bIns="0" rtlCol="0">
            <a:spAutoFit/>
          </a:bodyPr>
          <a:lstStyle/>
          <a:p>
            <a:pPr marL="84121" marR="0" lvl="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2024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INTERNAL - SAP Buyers, Suppliers and Partners</a:t>
            </a:r>
          </a:p>
        </p:txBody>
      </p:sp>
    </p:spTree>
    <p:extLst>
      <p:ext uri="{BB962C8B-B14F-4D97-AF65-F5344CB8AC3E}">
        <p14:creationId xmlns:p14="http://schemas.microsoft.com/office/powerpoint/2010/main" val="2509866278"/>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p15:clr>
            <a:srgbClr val="FBAE40"/>
          </p15:clr>
        </p15:guide>
        <p15:guide id="2" orient="horz" pos="924">
          <p15:clr>
            <a:srgbClr val="FBAE40"/>
          </p15:clr>
        </p15:guide>
        <p15:guide id="4" orient="horz" pos="1830">
          <p15:clr>
            <a:srgbClr val="FBAE40"/>
          </p15:clr>
        </p15:guide>
        <p15:guide id="5" orient="horz" pos="4000">
          <p15:clr>
            <a:srgbClr val="FBAE40"/>
          </p15:clr>
        </p15:guide>
        <p15:guide id="6" pos="317">
          <p15:clr>
            <a:srgbClr val="FBAE40"/>
          </p15:clr>
        </p15:guide>
        <p15:guide id="8" pos="3841">
          <p15:clr>
            <a:srgbClr val="FBAE40"/>
          </p15:clr>
        </p15:guide>
        <p15:guide id="9" orient="horz" pos="31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Green cover with image in anvil shape">
    <p:bg>
      <p:bgPr>
        <a:solidFill>
          <a:srgbClr val="97DD40"/>
        </a:solidFill>
        <a:effectLst/>
      </p:bgPr>
    </p:bg>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CF15634C-E3A9-CDE6-5F8E-35B41DFE2B5D}"/>
              </a:ext>
            </a:extLst>
          </p:cNvPr>
          <p:cNvSpPr/>
          <p:nvPr userDrawn="1"/>
        </p:nvSpPr>
        <p:spPr bwMode="gray">
          <a:xfrm>
            <a:off x="0" y="0"/>
            <a:ext cx="12195175" cy="6858000"/>
          </a:xfrm>
          <a:prstGeom prst="rect">
            <a:avLst/>
          </a:prstGeom>
          <a:solidFill>
            <a:srgbClr val="97DD40"/>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sp>
        <p:nvSpPr>
          <p:cNvPr id="6" name="Title">
            <a:extLst>
              <a:ext uri="{FF2B5EF4-FFF2-40B4-BE49-F238E27FC236}">
                <a16:creationId xmlns:a16="http://schemas.microsoft.com/office/drawing/2014/main" id="{729E6C33-847C-5792-E2BD-5963C662ECED}"/>
              </a:ext>
            </a:extLst>
          </p:cNvPr>
          <p:cNvSpPr>
            <a:spLocks noGrp="1"/>
          </p:cNvSpPr>
          <p:nvPr>
            <p:ph type="title" hasCustomPrompt="1"/>
          </p:nvPr>
        </p:nvSpPr>
        <p:spPr>
          <a:xfrm>
            <a:off x="288001" y="2706317"/>
            <a:ext cx="5529704" cy="997196"/>
          </a:xfrm>
        </p:spPr>
        <p:txBody>
          <a:bodyPr anchor="b" anchorCtr="0">
            <a:noAutofit/>
          </a:bodyPr>
          <a:lstStyle>
            <a:lvl1pPr>
              <a:lnSpc>
                <a:spcPct val="90000"/>
              </a:lnSpc>
              <a:defRPr sz="3600" b="0" i="0">
                <a:solidFill>
                  <a:schemeClr val="tx1"/>
                </a:solidFill>
                <a:latin typeface="72 Brand Medium" panose="020B0504030603020204"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sp>
        <p:nvSpPr>
          <p:cNvPr id="14" name="Picture Placeholder 5">
            <a:extLst>
              <a:ext uri="{FF2B5EF4-FFF2-40B4-BE49-F238E27FC236}">
                <a16:creationId xmlns:a16="http://schemas.microsoft.com/office/drawing/2014/main" id="{D2BFABF1-DD81-F2D4-FD65-DBCD6636029A}"/>
              </a:ext>
            </a:extLst>
          </p:cNvPr>
          <p:cNvSpPr>
            <a:spLocks noGrp="1"/>
          </p:cNvSpPr>
          <p:nvPr>
            <p:ph type="pic" sz="quarter" idx="10" hasCustomPrompt="1"/>
          </p:nvPr>
        </p:nvSpPr>
        <p:spPr>
          <a:xfrm>
            <a:off x="6069496" y="2029240"/>
            <a:ext cx="5711687" cy="2828844"/>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p:spPr>
        <p:txBody>
          <a:bodyPr anchor="ctr" anchorCtr="0"/>
          <a:lstStyle>
            <a:lvl1pPr algn="l">
              <a:defRPr>
                <a:solidFill>
                  <a:schemeClr val="tx1"/>
                </a:solidFill>
              </a:defRPr>
            </a:lvl1pPr>
          </a:lstStyle>
          <a:p>
            <a:r>
              <a:rPr lang="en-US" dirty="0"/>
              <a:t>         Click to add image</a:t>
            </a:r>
          </a:p>
        </p:txBody>
      </p:sp>
      <p:sp>
        <p:nvSpPr>
          <p:cNvPr id="4" name="Classification-Dynamic" descr="{&quot;templafy&quot;:{&quot;id&quot;:&quot;4fb6f5d1-82cd-4ab1-ae44-7e64d037ef1d&quot;}}">
            <a:extLst>
              <a:ext uri="{FF2B5EF4-FFF2-40B4-BE49-F238E27FC236}">
                <a16:creationId xmlns:a16="http://schemas.microsoft.com/office/drawing/2014/main" id="{13EDB9F6-FBDA-8ED8-A84B-244CC53CFF99}"/>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pic>
        <p:nvPicPr>
          <p:cNvPr id="316767171" name="LogoBlack-Dynamic" descr="{&quot;templafy&quot;:{&quot;id&quot;:&quot;6e8f8d3c-486c-440f-9e89-010c51d1337f&quot;}}"/>
          <p:cNvPicPr>
            <a:picLocks noChangeAspect="1"/>
          </p:cNvPicPr>
          <p:nvPr/>
        </p:nvPicPr>
        <p:blipFill>
          <a:blip r:embed="rId2"/>
          <a:stretch>
            <a:fillRect/>
          </a:stretch>
        </p:blipFill>
        <p:spPr>
          <a:xfrm>
            <a:off x="288006" y="360000"/>
            <a:ext cx="727192" cy="360000"/>
          </a:xfrm>
          <a:prstGeom prst="rect">
            <a:avLst/>
          </a:prstGeom>
        </p:spPr>
      </p:pic>
    </p:spTree>
    <p:extLst>
      <p:ext uri="{BB962C8B-B14F-4D97-AF65-F5344CB8AC3E}">
        <p14:creationId xmlns:p14="http://schemas.microsoft.com/office/powerpoint/2010/main" val="1084997862"/>
      </p:ext>
    </p:extLst>
  </p:cSld>
  <p:clrMapOvr>
    <a:masterClrMapping/>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41">
          <p15:clr>
            <a:srgbClr val="FBAE40"/>
          </p15:clr>
        </p15:guide>
        <p15:guide id="5" orient="horz" pos="2960">
          <p15:clr>
            <a:srgbClr val="FBAE40"/>
          </p15:clr>
        </p15:guide>
        <p15:guide id="7" orient="horz" pos="4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sp>
        <p:nvSpPr>
          <p:cNvPr id="4" name="Background">
            <a:extLst>
              <a:ext uri="{FF2B5EF4-FFF2-40B4-BE49-F238E27FC236}">
                <a16:creationId xmlns:a16="http://schemas.microsoft.com/office/drawing/2014/main" id="{F6B4F408-95BC-730E-4114-45641ED46491}"/>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b="0" i="0" dirty="0">
                <a:latin typeface="72 Brand Medium" panose="020B0504030603020204" pitchFamily="34" charset="0"/>
                <a:ea typeface="+mn-ea"/>
                <a:cs typeface="+mn-cs"/>
              </a:defRPr>
            </a:lvl1pPr>
          </a:lstStyle>
          <a:p>
            <a:pPr lvl="0"/>
            <a:r>
              <a:rPr lang="en-US" dirty="0"/>
              <a:t>Title Goes Here</a:t>
            </a:r>
            <a:br>
              <a:rPr lang="en-US" dirty="0"/>
            </a:br>
            <a:r>
              <a:rPr lang="en-US" dirty="0"/>
              <a:t>and Here and Here</a:t>
            </a:r>
          </a:p>
        </p:txBody>
      </p:sp>
      <p:sp>
        <p:nvSpPr>
          <p:cNvPr id="7" name="Picture Placeholder 6">
            <a:extLst>
              <a:ext uri="{FF2B5EF4-FFF2-40B4-BE49-F238E27FC236}">
                <a16:creationId xmlns:a16="http://schemas.microsoft.com/office/drawing/2014/main" id="{4FA78832-C268-4EC5-BB82-7F9D7F5B51B2}"/>
              </a:ext>
            </a:extLst>
          </p:cNvPr>
          <p:cNvSpPr>
            <a:spLocks noGrp="1"/>
          </p:cNvSpPr>
          <p:nvPr>
            <p:ph type="pic" sz="quarter" idx="16" hasCustomPrompt="1"/>
          </p:nvPr>
        </p:nvSpPr>
        <p:spPr>
          <a:xfrm>
            <a:off x="0" y="-1"/>
            <a:ext cx="12195175" cy="3430800"/>
          </a:xfrm>
        </p:spPr>
        <p:txBody>
          <a:bodyPr anchor="ctr" anchorCtr="0"/>
          <a:lstStyle>
            <a:lvl1pPr marL="0" marR="0" indent="0" algn="ctr" defTabSz="1088558" rtl="0" eaLnBrk="1" fontAlgn="auto" latinLnBrk="0" hangingPunct="1">
              <a:lnSpc>
                <a:spcPct val="100000"/>
              </a:lnSpc>
              <a:spcBef>
                <a:spcPts val="1800"/>
              </a:spcBef>
              <a:spcAft>
                <a:spcPts val="0"/>
              </a:spcAft>
              <a:buClr>
                <a:schemeClr val="accent1"/>
              </a:buClr>
              <a:buSzPct val="80000"/>
              <a:buFontTx/>
              <a:buNone/>
              <a:tabLst/>
              <a:defRPr/>
            </a:lvl1pPr>
          </a:lstStyle>
          <a:p>
            <a:pPr marL="0" marR="0" lvl="0" indent="0" algn="ctr" defTabSz="1088558" rtl="0" eaLnBrk="1" fontAlgn="auto" latinLnBrk="0" hangingPunct="1">
              <a:lnSpc>
                <a:spcPct val="100000"/>
              </a:lnSpc>
              <a:spcBef>
                <a:spcPts val="1800"/>
              </a:spcBef>
              <a:spcAft>
                <a:spcPts val="0"/>
              </a:spcAft>
              <a:buClr>
                <a:schemeClr val="accent1"/>
              </a:buClr>
              <a:buSzPct val="80000"/>
              <a:buFontTx/>
              <a:buNone/>
              <a:tabLst/>
              <a:defRPr/>
            </a:pPr>
            <a:r>
              <a:rPr lang="en-US" dirty="0"/>
              <a:t>Click to insert picture</a:t>
            </a:r>
          </a:p>
        </p:txBody>
      </p:sp>
      <p:pic>
        <p:nvPicPr>
          <p:cNvPr id="73675286" name="LogoBlue-Dynamic" descr="{&quot;templafy&quot;:{&quot;id&quot;:&quot;f232a519-5ff6-4053-bb5b-b23e1adaee18&quot;}}"/>
          <p:cNvPicPr>
            <a:picLocks noChangeAspect="1"/>
          </p:cNvPicPr>
          <p:nvPr/>
        </p:nvPicPr>
        <p:blipFill>
          <a:blip r:embed="rId2"/>
          <a:stretch>
            <a:fillRect/>
          </a:stretch>
        </p:blipFill>
        <p:spPr>
          <a:xfrm>
            <a:off x="288006" y="6218600"/>
            <a:ext cx="727192" cy="360000"/>
          </a:xfrm>
          <a:prstGeom prst="rect">
            <a:avLst/>
          </a:prstGeom>
        </p:spPr>
      </p:pic>
      <p:sp>
        <p:nvSpPr>
          <p:cNvPr id="9" name="Classification-Dynamic" descr="{&quot;templafy&quot;:{&quot;id&quot;:&quot;27682cf1-0696-470f-9efa-616f4870e8a0&quot;}}">
            <a:extLst>
              <a:ext uri="{FF2B5EF4-FFF2-40B4-BE49-F238E27FC236}">
                <a16:creationId xmlns:a16="http://schemas.microsoft.com/office/drawing/2014/main" id="{CE0C2033-6FDF-7DD6-E25C-C03296FDAD00}"/>
              </a:ext>
            </a:extLst>
          </p:cNvPr>
          <p:cNvSpPr txBox="1"/>
          <p:nvPr userDrawn="1"/>
        </p:nvSpPr>
        <p:spPr>
          <a:xfrm>
            <a:off x="282575" y="5724000"/>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218385053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White cover with green anvil">
    <p:bg>
      <p:bgRef idx="1001">
        <a:schemeClr val="bg1"/>
      </p:bgRef>
    </p:bg>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615A14AB-7A75-B899-CDA1-E311E201A837}"/>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sp>
        <p:nvSpPr>
          <p:cNvPr id="3" name="Anvil" descr="preencoded.png">
            <a:extLst>
              <a:ext uri="{FF2B5EF4-FFF2-40B4-BE49-F238E27FC236}">
                <a16:creationId xmlns:a16="http://schemas.microsoft.com/office/drawing/2014/main" id="{CAD3135A-95A0-606F-5A25-35CF890B232D}"/>
              </a:ext>
            </a:extLst>
          </p:cNvPr>
          <p:cNvSpPr/>
          <p:nvPr/>
        </p:nvSpPr>
        <p:spPr>
          <a:xfrm>
            <a:off x="5072441" y="1275473"/>
            <a:ext cx="6069341" cy="2991727"/>
          </a:xfrm>
          <a:custGeom>
            <a:avLst/>
            <a:gdLst>
              <a:gd name="connsiteX0" fmla="*/ 0 w 6069341"/>
              <a:gd name="connsiteY0" fmla="*/ 0 h 2991727"/>
              <a:gd name="connsiteX1" fmla="*/ 0 w 6069341"/>
              <a:gd name="connsiteY1" fmla="*/ 2991727 h 2991727"/>
              <a:gd name="connsiteX2" fmla="*/ 3084421 w 6069341"/>
              <a:gd name="connsiteY2" fmla="*/ 2991727 h 2991727"/>
              <a:gd name="connsiteX3" fmla="*/ 6069341 w 6069341"/>
              <a:gd name="connsiteY3" fmla="*/ 0 h 2991727"/>
              <a:gd name="connsiteX4" fmla="*/ 0 w 6069341"/>
              <a:gd name="connsiteY4" fmla="*/ 0 h 2991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69341" h="2991727">
                <a:moveTo>
                  <a:pt x="0" y="0"/>
                </a:moveTo>
                <a:lnTo>
                  <a:pt x="0" y="2991727"/>
                </a:lnTo>
                <a:lnTo>
                  <a:pt x="3084421" y="2991727"/>
                </a:lnTo>
                <a:lnTo>
                  <a:pt x="6069341" y="0"/>
                </a:lnTo>
                <a:lnTo>
                  <a:pt x="0" y="0"/>
                </a:lnTo>
                <a:close/>
              </a:path>
            </a:pathLst>
          </a:custGeom>
          <a:solidFill>
            <a:srgbClr val="97DD40"/>
          </a:solidFill>
          <a:ln w="7155" cap="flat">
            <a:noFill/>
            <a:prstDash val="solid"/>
            <a:miter/>
          </a:ln>
        </p:spPr>
        <p:txBody>
          <a:bodyPr rtlCol="0" anchor="ctr"/>
          <a:lstStyle/>
          <a:p>
            <a:endParaRPr lang="en-US"/>
          </a:p>
        </p:txBody>
      </p:sp>
      <p:sp>
        <p:nvSpPr>
          <p:cNvPr id="4" name="Title">
            <a:extLst>
              <a:ext uri="{FF2B5EF4-FFF2-40B4-BE49-F238E27FC236}">
                <a16:creationId xmlns:a16="http://schemas.microsoft.com/office/drawing/2014/main" id="{D8805AE3-41BC-E9DB-1A66-ADF41EDBC899}"/>
              </a:ext>
            </a:extLst>
          </p:cNvPr>
          <p:cNvSpPr>
            <a:spLocks noGrp="1"/>
          </p:cNvSpPr>
          <p:nvPr>
            <p:ph type="title" hasCustomPrompt="1"/>
          </p:nvPr>
        </p:nvSpPr>
        <p:spPr>
          <a:xfrm>
            <a:off x="288000" y="2706317"/>
            <a:ext cx="6026739" cy="997196"/>
          </a:xfrm>
        </p:spPr>
        <p:txBody>
          <a:bodyPr>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945490893" name="LogoBlue-Dynamic" descr="{&quot;templafy&quot;:{&quot;id&quot;:&quot;e60c395f-8fa7-41cf-b146-37c7272e7cfb&quot;}}"/>
          <p:cNvPicPr>
            <a:picLocks noChangeAspect="1"/>
          </p:cNvPicPr>
          <p:nvPr/>
        </p:nvPicPr>
        <p:blipFill>
          <a:blip r:embed="rId2"/>
          <a:stretch>
            <a:fillRect/>
          </a:stretch>
        </p:blipFill>
        <p:spPr>
          <a:xfrm>
            <a:off x="288006" y="360000"/>
            <a:ext cx="727192" cy="360000"/>
          </a:xfrm>
          <a:prstGeom prst="rect">
            <a:avLst/>
          </a:prstGeom>
        </p:spPr>
      </p:pic>
      <p:sp>
        <p:nvSpPr>
          <p:cNvPr id="11" name="Classification-Dynamic" descr="{&quot;templafy&quot;:{&quot;id&quot;:&quot;55d87788-2e60-4526-97e4-cc625eeee8de&quot;}}">
            <a:extLst>
              <a:ext uri="{FF2B5EF4-FFF2-40B4-BE49-F238E27FC236}">
                <a16:creationId xmlns:a16="http://schemas.microsoft.com/office/drawing/2014/main" id="{62D91ACB-BD14-46CB-4B61-F4B072D877C0}"/>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55476147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ight blue cover with anvil">
    <p:bg>
      <p:bgRef idx="1001">
        <a:schemeClr val="bg1"/>
      </p:bgRef>
    </p:bg>
    <p:spTree>
      <p:nvGrpSpPr>
        <p:cNvPr id="1" name=""/>
        <p:cNvGrpSpPr/>
        <p:nvPr/>
      </p:nvGrpSpPr>
      <p:grpSpPr>
        <a:xfrm>
          <a:off x="0" y="0"/>
          <a:ext cx="0" cy="0"/>
          <a:chOff x="0" y="0"/>
          <a:chExt cx="0" cy="0"/>
        </a:xfrm>
      </p:grpSpPr>
      <p:sp>
        <p:nvSpPr>
          <p:cNvPr id="14" name="Background">
            <a:extLst>
              <a:ext uri="{FF2B5EF4-FFF2-40B4-BE49-F238E27FC236}">
                <a16:creationId xmlns:a16="http://schemas.microsoft.com/office/drawing/2014/main" id="{581FAEF7-1ACD-83AC-7B42-761E6A30387F}"/>
              </a:ext>
            </a:extLst>
          </p:cNvPr>
          <p:cNvSpPr/>
          <p:nvPr userDrawn="1"/>
        </p:nvSpPr>
        <p:spPr bwMode="gray">
          <a:xfrm>
            <a:off x="0" y="0"/>
            <a:ext cx="12195175" cy="6858000"/>
          </a:xfrm>
          <a:prstGeom prst="rect">
            <a:avLst/>
          </a:prstGeom>
          <a:solidFill>
            <a:srgbClr val="A6E0FF">
              <a:alpha val="42715"/>
            </a:srgbClr>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sp>
        <p:nvSpPr>
          <p:cNvPr id="2" name="Anvil" descr="preencoded.png">
            <a:extLst>
              <a:ext uri="{FF2B5EF4-FFF2-40B4-BE49-F238E27FC236}">
                <a16:creationId xmlns:a16="http://schemas.microsoft.com/office/drawing/2014/main" id="{94093846-CC07-3993-CA62-86004F1C03F9}"/>
              </a:ext>
            </a:extLst>
          </p:cNvPr>
          <p:cNvSpPr/>
          <p:nvPr/>
        </p:nvSpPr>
        <p:spPr>
          <a:xfrm>
            <a:off x="2289865" y="1275473"/>
            <a:ext cx="8851917" cy="4363327"/>
          </a:xfrm>
          <a:custGeom>
            <a:avLst/>
            <a:gdLst>
              <a:gd name="connsiteX0" fmla="*/ 0 w 8851917"/>
              <a:gd name="connsiteY0" fmla="*/ 0 h 4363327"/>
              <a:gd name="connsiteX1" fmla="*/ 0 w 8851917"/>
              <a:gd name="connsiteY1" fmla="*/ 4363327 h 4363327"/>
              <a:gd name="connsiteX2" fmla="*/ 4498517 w 8851917"/>
              <a:gd name="connsiteY2" fmla="*/ 4363327 h 4363327"/>
              <a:gd name="connsiteX3" fmla="*/ 8851917 w 8851917"/>
              <a:gd name="connsiteY3" fmla="*/ 0 h 4363327"/>
              <a:gd name="connsiteX4" fmla="*/ 0 w 8851917"/>
              <a:gd name="connsiteY4" fmla="*/ 0 h 4363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1917" h="4363327">
                <a:moveTo>
                  <a:pt x="0" y="0"/>
                </a:moveTo>
                <a:lnTo>
                  <a:pt x="0" y="4363327"/>
                </a:lnTo>
                <a:lnTo>
                  <a:pt x="4498517" y="4363327"/>
                </a:lnTo>
                <a:lnTo>
                  <a:pt x="8851917" y="0"/>
                </a:lnTo>
                <a:lnTo>
                  <a:pt x="0" y="0"/>
                </a:lnTo>
                <a:close/>
              </a:path>
            </a:pathLst>
          </a:custGeom>
          <a:solidFill>
            <a:srgbClr val="A6E0FF"/>
          </a:solidFill>
          <a:ln w="15238" cap="flat">
            <a:noFill/>
            <a:prstDash val="solid"/>
            <a:miter/>
          </a:ln>
        </p:spPr>
        <p:txBody>
          <a:bodyPr rtlCol="0" anchor="ctr"/>
          <a:lstStyle/>
          <a:p>
            <a:endParaRPr lang="en-US"/>
          </a:p>
        </p:txBody>
      </p:sp>
      <p:sp>
        <p:nvSpPr>
          <p:cNvPr id="8" name="Title">
            <a:extLst>
              <a:ext uri="{FF2B5EF4-FFF2-40B4-BE49-F238E27FC236}">
                <a16:creationId xmlns:a16="http://schemas.microsoft.com/office/drawing/2014/main" id="{1098B98B-8FDE-5B19-2FC7-97058A6B53FD}"/>
              </a:ext>
            </a:extLst>
          </p:cNvPr>
          <p:cNvSpPr>
            <a:spLocks noGrp="1"/>
          </p:cNvSpPr>
          <p:nvPr>
            <p:ph type="title" hasCustomPrompt="1"/>
          </p:nvPr>
        </p:nvSpPr>
        <p:spPr>
          <a:xfrm>
            <a:off x="288000" y="2706317"/>
            <a:ext cx="5929920" cy="997196"/>
          </a:xfrm>
        </p:spPr>
        <p:txBody>
          <a:bodyPr>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1082763596" name="LogoBlack-Dynamic" descr="{&quot;templafy&quot;:{&quot;id&quot;:&quot;e1ce98cc-b5e7-4d57-bbf2-b85890640f17&quot;}}"/>
          <p:cNvPicPr>
            <a:picLocks noChangeAspect="1"/>
          </p:cNvPicPr>
          <p:nvPr/>
        </p:nvPicPr>
        <p:blipFill>
          <a:blip r:embed="rId2"/>
          <a:stretch>
            <a:fillRect/>
          </a:stretch>
        </p:blipFill>
        <p:spPr>
          <a:xfrm>
            <a:off x="288006" y="360000"/>
            <a:ext cx="727192" cy="360000"/>
          </a:xfrm>
          <a:prstGeom prst="rect">
            <a:avLst/>
          </a:prstGeom>
        </p:spPr>
      </p:pic>
      <p:sp>
        <p:nvSpPr>
          <p:cNvPr id="3" name="Classification-Dynamic" descr="{&quot;templafy&quot;:{&quot;id&quot;:&quot;e21c6111-be2c-44a0-a2aa-df88facd3edb&quot;}}">
            <a:extLst>
              <a:ext uri="{FF2B5EF4-FFF2-40B4-BE49-F238E27FC236}">
                <a16:creationId xmlns:a16="http://schemas.microsoft.com/office/drawing/2014/main" id="{D417CEF6-1FCD-75B6-FA13-C583ECCE7BE5}"/>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3159755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ue cover with anvil">
    <p:bg>
      <p:bgRef idx="1001">
        <a:schemeClr val="bg1"/>
      </p:bgRef>
    </p:bg>
    <p:spTree>
      <p:nvGrpSpPr>
        <p:cNvPr id="1" name=""/>
        <p:cNvGrpSpPr/>
        <p:nvPr/>
      </p:nvGrpSpPr>
      <p:grpSpPr>
        <a:xfrm>
          <a:off x="0" y="0"/>
          <a:ext cx="0" cy="0"/>
          <a:chOff x="0" y="0"/>
          <a:chExt cx="0" cy="0"/>
        </a:xfrm>
      </p:grpSpPr>
      <p:sp>
        <p:nvSpPr>
          <p:cNvPr id="7" name="background" descr="preencoded.png">
            <a:extLst>
              <a:ext uri="{FF2B5EF4-FFF2-40B4-BE49-F238E27FC236}">
                <a16:creationId xmlns:a16="http://schemas.microsoft.com/office/drawing/2014/main" id="{5F3BB899-74C3-EBF7-C191-EC2863B8F536}"/>
              </a:ext>
            </a:extLst>
          </p:cNvPr>
          <p:cNvSpPr/>
          <p:nvPr/>
        </p:nvSpPr>
        <p:spPr>
          <a:xfrm>
            <a:off x="0" y="0"/>
            <a:ext cx="12195175" cy="6858000"/>
          </a:xfrm>
          <a:custGeom>
            <a:avLst/>
            <a:gdLst>
              <a:gd name="connsiteX0" fmla="*/ 0 w 12195175"/>
              <a:gd name="connsiteY0" fmla="*/ 0 h 6858000"/>
              <a:gd name="connsiteX1" fmla="*/ 12195175 w 12195175"/>
              <a:gd name="connsiteY1" fmla="*/ 0 h 6858000"/>
              <a:gd name="connsiteX2" fmla="*/ 12195175 w 12195175"/>
              <a:gd name="connsiteY2" fmla="*/ 6858000 h 6858000"/>
              <a:gd name="connsiteX3" fmla="*/ 0 w 121951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5175" h="6858000">
                <a:moveTo>
                  <a:pt x="0" y="0"/>
                </a:moveTo>
                <a:lnTo>
                  <a:pt x="12195175" y="0"/>
                </a:lnTo>
                <a:lnTo>
                  <a:pt x="12195175" y="6858000"/>
                </a:lnTo>
                <a:lnTo>
                  <a:pt x="0" y="6858000"/>
                </a:lnTo>
                <a:close/>
              </a:path>
            </a:pathLst>
          </a:custGeom>
          <a:solidFill>
            <a:srgbClr val="1B90FF"/>
          </a:solidFill>
          <a:ln w="11289" cap="flat">
            <a:noFill/>
            <a:prstDash val="solid"/>
            <a:miter/>
          </a:ln>
        </p:spPr>
        <p:txBody>
          <a:bodyPr rtlCol="0" anchor="ctr"/>
          <a:lstStyle/>
          <a:p>
            <a:endParaRPr lang="en-US"/>
          </a:p>
        </p:txBody>
      </p:sp>
      <p:sp>
        <p:nvSpPr>
          <p:cNvPr id="8" name="Anvil" descr="preencoded.png">
            <a:extLst>
              <a:ext uri="{FF2B5EF4-FFF2-40B4-BE49-F238E27FC236}">
                <a16:creationId xmlns:a16="http://schemas.microsoft.com/office/drawing/2014/main" id="{39A9B643-3B5A-F0D7-C3BF-3A81DE80FEB6}"/>
              </a:ext>
            </a:extLst>
          </p:cNvPr>
          <p:cNvSpPr/>
          <p:nvPr/>
        </p:nvSpPr>
        <p:spPr>
          <a:xfrm>
            <a:off x="287339" y="935666"/>
            <a:ext cx="6762048" cy="3333180"/>
          </a:xfrm>
          <a:custGeom>
            <a:avLst/>
            <a:gdLst>
              <a:gd name="connsiteX0" fmla="*/ 0 w 6762048"/>
              <a:gd name="connsiteY0" fmla="*/ 0 h 3333180"/>
              <a:gd name="connsiteX1" fmla="*/ 0 w 6762048"/>
              <a:gd name="connsiteY1" fmla="*/ 3333180 h 3333180"/>
              <a:gd name="connsiteX2" fmla="*/ 3436452 w 6762048"/>
              <a:gd name="connsiteY2" fmla="*/ 3333180 h 3333180"/>
              <a:gd name="connsiteX3" fmla="*/ 6762048 w 6762048"/>
              <a:gd name="connsiteY3" fmla="*/ 0 h 3333180"/>
              <a:gd name="connsiteX4" fmla="*/ 0 w 6762048"/>
              <a:gd name="connsiteY4" fmla="*/ 0 h 3333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048" h="3333180">
                <a:moveTo>
                  <a:pt x="0" y="0"/>
                </a:moveTo>
                <a:lnTo>
                  <a:pt x="0" y="3333180"/>
                </a:lnTo>
                <a:lnTo>
                  <a:pt x="3436452" y="3333180"/>
                </a:lnTo>
                <a:lnTo>
                  <a:pt x="6762048" y="0"/>
                </a:lnTo>
                <a:lnTo>
                  <a:pt x="0" y="0"/>
                </a:lnTo>
                <a:close/>
              </a:path>
            </a:pathLst>
          </a:custGeom>
          <a:solidFill>
            <a:srgbClr val="002A86"/>
          </a:solidFill>
          <a:ln w="9264" cap="flat">
            <a:noFill/>
            <a:prstDash val="solid"/>
            <a:miter/>
          </a:ln>
        </p:spPr>
        <p:txBody>
          <a:bodyPr rtlCol="0" anchor="ctr"/>
          <a:lstStyle/>
          <a:p>
            <a:endParaRPr lang="en-US"/>
          </a:p>
        </p:txBody>
      </p:sp>
      <p:sp>
        <p:nvSpPr>
          <p:cNvPr id="4" name="Title">
            <a:extLst>
              <a:ext uri="{FF2B5EF4-FFF2-40B4-BE49-F238E27FC236}">
                <a16:creationId xmlns:a16="http://schemas.microsoft.com/office/drawing/2014/main" id="{709C0759-3773-C728-D6A6-855D822107FE}"/>
              </a:ext>
            </a:extLst>
          </p:cNvPr>
          <p:cNvSpPr>
            <a:spLocks noGrp="1"/>
          </p:cNvSpPr>
          <p:nvPr>
            <p:ph type="title" hasCustomPrompt="1"/>
          </p:nvPr>
        </p:nvSpPr>
        <p:spPr>
          <a:xfrm>
            <a:off x="288000" y="2706317"/>
            <a:ext cx="6876593" cy="997196"/>
          </a:xfrm>
        </p:spPr>
        <p:txBody>
          <a:bodyPr>
            <a:noAutofit/>
          </a:bodyPr>
          <a:lstStyle>
            <a:lvl1pPr>
              <a:lnSpc>
                <a:spcPct val="90000"/>
              </a:lnSpc>
              <a:defRPr sz="3600" b="0" i="0">
                <a:solidFill>
                  <a:schemeClr val="bg1"/>
                </a:solidFill>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1482374887" name="LogoWhite-Dynamic" descr="{&quot;templafy&quot;:{&quot;id&quot;:&quot;1c29bb78-5811-4cd4-811f-7882c0a69982&quot;}}"/>
          <p:cNvPicPr>
            <a:picLocks noChangeAspect="1"/>
          </p:cNvPicPr>
          <p:nvPr/>
        </p:nvPicPr>
        <p:blipFill>
          <a:blip r:embed="rId2"/>
          <a:stretch>
            <a:fillRect/>
          </a:stretch>
        </p:blipFill>
        <p:spPr>
          <a:xfrm>
            <a:off x="288006" y="360000"/>
            <a:ext cx="727192" cy="360000"/>
          </a:xfrm>
          <a:prstGeom prst="rect">
            <a:avLst/>
          </a:prstGeom>
        </p:spPr>
      </p:pic>
      <p:sp>
        <p:nvSpPr>
          <p:cNvPr id="3" name="Classification-Dynamic" descr="{&quot;templafy&quot;:{&quot;id&quot;:&quot;58f345ad-7bdb-419e-8713-85ce06a158f4&quot;}}">
            <a:extLst>
              <a:ext uri="{FF2B5EF4-FFF2-40B4-BE49-F238E27FC236}">
                <a16:creationId xmlns:a16="http://schemas.microsoft.com/office/drawing/2014/main" id="{D67AB148-356D-F356-4E6C-9664D9EB9DF3}"/>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429328212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eal cover with anvil ">
    <p:bg>
      <p:bgRef idx="1001">
        <a:schemeClr val="bg1"/>
      </p:bgRef>
    </p:bg>
    <p:spTree>
      <p:nvGrpSpPr>
        <p:cNvPr id="1" name=""/>
        <p:cNvGrpSpPr/>
        <p:nvPr/>
      </p:nvGrpSpPr>
      <p:grpSpPr>
        <a:xfrm>
          <a:off x="0" y="0"/>
          <a:ext cx="0" cy="0"/>
          <a:chOff x="0" y="0"/>
          <a:chExt cx="0" cy="0"/>
        </a:xfrm>
      </p:grpSpPr>
      <p:sp>
        <p:nvSpPr>
          <p:cNvPr id="5" name="Background" descr="preencoded.png">
            <a:extLst>
              <a:ext uri="{FF2B5EF4-FFF2-40B4-BE49-F238E27FC236}">
                <a16:creationId xmlns:a16="http://schemas.microsoft.com/office/drawing/2014/main" id="{5F3BB899-74C3-EBF7-C191-EC2863B8F536}"/>
              </a:ext>
            </a:extLst>
          </p:cNvPr>
          <p:cNvSpPr/>
          <p:nvPr/>
        </p:nvSpPr>
        <p:spPr>
          <a:xfrm>
            <a:off x="0" y="0"/>
            <a:ext cx="12195175" cy="6858000"/>
          </a:xfrm>
          <a:custGeom>
            <a:avLst/>
            <a:gdLst>
              <a:gd name="connsiteX0" fmla="*/ 0 w 12195175"/>
              <a:gd name="connsiteY0" fmla="*/ 0 h 6858000"/>
              <a:gd name="connsiteX1" fmla="*/ 12195175 w 12195175"/>
              <a:gd name="connsiteY1" fmla="*/ 0 h 6858000"/>
              <a:gd name="connsiteX2" fmla="*/ 12195175 w 12195175"/>
              <a:gd name="connsiteY2" fmla="*/ 6858000 h 6858000"/>
              <a:gd name="connsiteX3" fmla="*/ 0 w 121951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5175" h="6858000">
                <a:moveTo>
                  <a:pt x="0" y="0"/>
                </a:moveTo>
                <a:lnTo>
                  <a:pt x="12195175" y="0"/>
                </a:lnTo>
                <a:lnTo>
                  <a:pt x="12195175" y="6858000"/>
                </a:lnTo>
                <a:lnTo>
                  <a:pt x="0" y="6858000"/>
                </a:lnTo>
                <a:close/>
              </a:path>
            </a:pathLst>
          </a:custGeom>
          <a:solidFill>
            <a:srgbClr val="00CEAC"/>
          </a:solidFill>
          <a:ln w="11289" cap="flat">
            <a:noFill/>
            <a:prstDash val="solid"/>
            <a:miter/>
          </a:ln>
        </p:spPr>
        <p:txBody>
          <a:bodyPr rtlCol="0" anchor="ctr"/>
          <a:lstStyle/>
          <a:p>
            <a:endParaRPr lang="en-US"/>
          </a:p>
        </p:txBody>
      </p:sp>
      <p:sp>
        <p:nvSpPr>
          <p:cNvPr id="6" name="Anvil" descr="preencoded.png">
            <a:extLst>
              <a:ext uri="{FF2B5EF4-FFF2-40B4-BE49-F238E27FC236}">
                <a16:creationId xmlns:a16="http://schemas.microsoft.com/office/drawing/2014/main" id="{F36DF1A0-33EF-D4BF-029F-2435A3EF8C01}"/>
              </a:ext>
            </a:extLst>
          </p:cNvPr>
          <p:cNvSpPr/>
          <p:nvPr/>
        </p:nvSpPr>
        <p:spPr>
          <a:xfrm>
            <a:off x="870433" y="989322"/>
            <a:ext cx="9187967" cy="4528975"/>
          </a:xfrm>
          <a:custGeom>
            <a:avLst/>
            <a:gdLst>
              <a:gd name="connsiteX0" fmla="*/ 0 w 9187967"/>
              <a:gd name="connsiteY0" fmla="*/ 0 h 4528975"/>
              <a:gd name="connsiteX1" fmla="*/ 0 w 9187967"/>
              <a:gd name="connsiteY1" fmla="*/ 4528975 h 4528975"/>
              <a:gd name="connsiteX2" fmla="*/ 4669297 w 9187967"/>
              <a:gd name="connsiteY2" fmla="*/ 4528975 h 4528975"/>
              <a:gd name="connsiteX3" fmla="*/ 9187967 w 9187967"/>
              <a:gd name="connsiteY3" fmla="*/ 0 h 4528975"/>
              <a:gd name="connsiteX4" fmla="*/ 0 w 9187967"/>
              <a:gd name="connsiteY4" fmla="*/ 0 h 4528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7967" h="4528975">
                <a:moveTo>
                  <a:pt x="0" y="0"/>
                </a:moveTo>
                <a:lnTo>
                  <a:pt x="0" y="4528975"/>
                </a:lnTo>
                <a:lnTo>
                  <a:pt x="4669297" y="4528975"/>
                </a:lnTo>
                <a:lnTo>
                  <a:pt x="9187967" y="0"/>
                </a:lnTo>
                <a:lnTo>
                  <a:pt x="0" y="0"/>
                </a:lnTo>
                <a:close/>
              </a:path>
            </a:pathLst>
          </a:custGeom>
          <a:solidFill>
            <a:srgbClr val="63EDD4"/>
          </a:solidFill>
          <a:ln w="12596" cap="flat">
            <a:noFill/>
            <a:prstDash val="solid"/>
            <a:miter/>
          </a:ln>
        </p:spPr>
        <p:txBody>
          <a:bodyPr rtlCol="0" anchor="ctr"/>
          <a:lstStyle/>
          <a:p>
            <a:endParaRPr lang="en-US"/>
          </a:p>
        </p:txBody>
      </p:sp>
      <p:sp>
        <p:nvSpPr>
          <p:cNvPr id="9" name="Title">
            <a:extLst>
              <a:ext uri="{FF2B5EF4-FFF2-40B4-BE49-F238E27FC236}">
                <a16:creationId xmlns:a16="http://schemas.microsoft.com/office/drawing/2014/main" id="{5515F5CA-E76C-CC3B-68A7-37E88873AB4B}"/>
              </a:ext>
            </a:extLst>
          </p:cNvPr>
          <p:cNvSpPr>
            <a:spLocks noGrp="1"/>
          </p:cNvSpPr>
          <p:nvPr>
            <p:ph type="title" hasCustomPrompt="1"/>
          </p:nvPr>
        </p:nvSpPr>
        <p:spPr>
          <a:xfrm>
            <a:off x="288000" y="2706317"/>
            <a:ext cx="5929920" cy="997196"/>
          </a:xfrm>
        </p:spPr>
        <p:txBody>
          <a:bodyPr>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dirty="0"/>
              <a:t>Title Goes Here</a:t>
            </a:r>
            <a:br>
              <a:rPr lang="en-US" dirty="0"/>
            </a:br>
            <a:r>
              <a:rPr lang="en-US" dirty="0"/>
              <a:t>and Here and Here</a:t>
            </a:r>
            <a:endParaRPr lang="de-DE" sz="3600" kern="0" dirty="0" err="1">
              <a:ea typeface="Arial Unicode MS" pitchFamily="34" charset="-128"/>
              <a:cs typeface="Arial Unicode MS" pitchFamily="34" charset="-128"/>
            </a:endParaRPr>
          </a:p>
        </p:txBody>
      </p:sp>
      <p:pic>
        <p:nvPicPr>
          <p:cNvPr id="900788501" name="LogoBlack-Dynamic" descr="{&quot;templafy&quot;:{&quot;id&quot;:&quot;c1eb01f2-9e1f-430d-b8b5-2c5ca45c20b6&quot;}}"/>
          <p:cNvPicPr>
            <a:picLocks noChangeAspect="1"/>
          </p:cNvPicPr>
          <p:nvPr/>
        </p:nvPicPr>
        <p:blipFill>
          <a:blip r:embed="rId2"/>
          <a:stretch>
            <a:fillRect/>
          </a:stretch>
        </p:blipFill>
        <p:spPr>
          <a:xfrm>
            <a:off x="288006" y="360000"/>
            <a:ext cx="727192" cy="360000"/>
          </a:xfrm>
          <a:prstGeom prst="rect">
            <a:avLst/>
          </a:prstGeom>
        </p:spPr>
      </p:pic>
      <p:sp>
        <p:nvSpPr>
          <p:cNvPr id="3" name="Classification-Dynamic" descr="{&quot;templafy&quot;:{&quot;id&quot;:&quot;790acb4e-ca71-45a1-a6aa-15bb3a352e16&quot;}}">
            <a:extLst>
              <a:ext uri="{FF2B5EF4-FFF2-40B4-BE49-F238E27FC236}">
                <a16:creationId xmlns:a16="http://schemas.microsoft.com/office/drawing/2014/main" id="{BBFBBDC3-D031-6041-465D-9F7147F423CF}"/>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dirty="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29102200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Masters/_rels/slideMaster1.xml.rels><?xml version="1.0" encoding="UTF-8" standalone="yes"?>
<Relationships xmlns="http://schemas.openxmlformats.org/package/2006/relationships"><Relationship Id="rId117" Type="http://schemas.openxmlformats.org/officeDocument/2006/relationships/tags" Target="../tags/tag87.xml"/><Relationship Id="rId21" Type="http://schemas.openxmlformats.org/officeDocument/2006/relationships/slideLayout" Target="../slideLayouts/slideLayout21.xml"/><Relationship Id="rId42" Type="http://schemas.openxmlformats.org/officeDocument/2006/relationships/tags" Target="../tags/tag12.xml"/><Relationship Id="rId63" Type="http://schemas.openxmlformats.org/officeDocument/2006/relationships/tags" Target="../tags/tag33.xml"/><Relationship Id="rId84" Type="http://schemas.openxmlformats.org/officeDocument/2006/relationships/tags" Target="../tags/tag54.xml"/><Relationship Id="rId138" Type="http://schemas.openxmlformats.org/officeDocument/2006/relationships/tags" Target="../tags/tag108.xml"/><Relationship Id="rId107" Type="http://schemas.openxmlformats.org/officeDocument/2006/relationships/tags" Target="../tags/tag77.xml"/><Relationship Id="rId11" Type="http://schemas.openxmlformats.org/officeDocument/2006/relationships/slideLayout" Target="../slideLayouts/slideLayout11.xml"/><Relationship Id="rId32" Type="http://schemas.openxmlformats.org/officeDocument/2006/relationships/tags" Target="../tags/tag2.xml"/><Relationship Id="rId53" Type="http://schemas.openxmlformats.org/officeDocument/2006/relationships/tags" Target="../tags/tag23.xml"/><Relationship Id="rId74" Type="http://schemas.openxmlformats.org/officeDocument/2006/relationships/tags" Target="../tags/tag44.xml"/><Relationship Id="rId128" Type="http://schemas.openxmlformats.org/officeDocument/2006/relationships/tags" Target="../tags/tag98.xml"/><Relationship Id="rId149" Type="http://schemas.openxmlformats.org/officeDocument/2006/relationships/tags" Target="../tags/tag119.xml"/><Relationship Id="rId5" Type="http://schemas.openxmlformats.org/officeDocument/2006/relationships/slideLayout" Target="../slideLayouts/slideLayout5.xml"/><Relationship Id="rId95" Type="http://schemas.openxmlformats.org/officeDocument/2006/relationships/tags" Target="../tags/tag6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tags" Target="../tags/tag13.xml"/><Relationship Id="rId48" Type="http://schemas.openxmlformats.org/officeDocument/2006/relationships/tags" Target="../tags/tag18.xml"/><Relationship Id="rId64" Type="http://schemas.openxmlformats.org/officeDocument/2006/relationships/tags" Target="../tags/tag34.xml"/><Relationship Id="rId69" Type="http://schemas.openxmlformats.org/officeDocument/2006/relationships/tags" Target="../tags/tag39.xml"/><Relationship Id="rId113" Type="http://schemas.openxmlformats.org/officeDocument/2006/relationships/tags" Target="../tags/tag83.xml"/><Relationship Id="rId118" Type="http://schemas.openxmlformats.org/officeDocument/2006/relationships/tags" Target="../tags/tag88.xml"/><Relationship Id="rId134" Type="http://schemas.openxmlformats.org/officeDocument/2006/relationships/tags" Target="../tags/tag104.xml"/><Relationship Id="rId139" Type="http://schemas.openxmlformats.org/officeDocument/2006/relationships/tags" Target="../tags/tag109.xml"/><Relationship Id="rId80" Type="http://schemas.openxmlformats.org/officeDocument/2006/relationships/tags" Target="../tags/tag50.xml"/><Relationship Id="rId85" Type="http://schemas.openxmlformats.org/officeDocument/2006/relationships/tags" Target="../tags/tag55.xml"/><Relationship Id="rId150" Type="http://schemas.openxmlformats.org/officeDocument/2006/relationships/tags" Target="../tags/tag120.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tags" Target="../tags/tag3.xml"/><Relationship Id="rId38" Type="http://schemas.openxmlformats.org/officeDocument/2006/relationships/tags" Target="../tags/tag8.xml"/><Relationship Id="rId59" Type="http://schemas.openxmlformats.org/officeDocument/2006/relationships/tags" Target="../tags/tag29.xml"/><Relationship Id="rId103" Type="http://schemas.openxmlformats.org/officeDocument/2006/relationships/tags" Target="../tags/tag73.xml"/><Relationship Id="rId108" Type="http://schemas.openxmlformats.org/officeDocument/2006/relationships/tags" Target="../tags/tag78.xml"/><Relationship Id="rId124" Type="http://schemas.openxmlformats.org/officeDocument/2006/relationships/tags" Target="../tags/tag94.xml"/><Relationship Id="rId129" Type="http://schemas.openxmlformats.org/officeDocument/2006/relationships/tags" Target="../tags/tag99.xml"/><Relationship Id="rId54" Type="http://schemas.openxmlformats.org/officeDocument/2006/relationships/tags" Target="../tags/tag24.xml"/><Relationship Id="rId70" Type="http://schemas.openxmlformats.org/officeDocument/2006/relationships/tags" Target="../tags/tag40.xml"/><Relationship Id="rId75" Type="http://schemas.openxmlformats.org/officeDocument/2006/relationships/tags" Target="../tags/tag45.xml"/><Relationship Id="rId91" Type="http://schemas.openxmlformats.org/officeDocument/2006/relationships/tags" Target="../tags/tag61.xml"/><Relationship Id="rId96" Type="http://schemas.openxmlformats.org/officeDocument/2006/relationships/tags" Target="../tags/tag66.xml"/><Relationship Id="rId140" Type="http://schemas.openxmlformats.org/officeDocument/2006/relationships/tags" Target="../tags/tag110.xml"/><Relationship Id="rId145" Type="http://schemas.openxmlformats.org/officeDocument/2006/relationships/tags" Target="../tags/tag115.xml"/><Relationship Id="rId1" Type="http://schemas.openxmlformats.org/officeDocument/2006/relationships/slideLayout" Target="../slideLayouts/slideLayout1.xml"/><Relationship Id="rId6" Type="http://schemas.openxmlformats.org/officeDocument/2006/relationships/slideLayout" Target="../slideLayouts/slideLayout6.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49" Type="http://schemas.openxmlformats.org/officeDocument/2006/relationships/tags" Target="../tags/tag19.xml"/><Relationship Id="rId114" Type="http://schemas.openxmlformats.org/officeDocument/2006/relationships/tags" Target="../tags/tag84.xml"/><Relationship Id="rId119" Type="http://schemas.openxmlformats.org/officeDocument/2006/relationships/tags" Target="../tags/tag89.xml"/><Relationship Id="rId44" Type="http://schemas.openxmlformats.org/officeDocument/2006/relationships/tags" Target="../tags/tag14.xml"/><Relationship Id="rId60" Type="http://schemas.openxmlformats.org/officeDocument/2006/relationships/tags" Target="../tags/tag30.xml"/><Relationship Id="rId65" Type="http://schemas.openxmlformats.org/officeDocument/2006/relationships/tags" Target="../tags/tag35.xml"/><Relationship Id="rId81" Type="http://schemas.openxmlformats.org/officeDocument/2006/relationships/tags" Target="../tags/tag51.xml"/><Relationship Id="rId86" Type="http://schemas.openxmlformats.org/officeDocument/2006/relationships/tags" Target="../tags/tag56.xml"/><Relationship Id="rId130" Type="http://schemas.openxmlformats.org/officeDocument/2006/relationships/tags" Target="../tags/tag100.xml"/><Relationship Id="rId135" Type="http://schemas.openxmlformats.org/officeDocument/2006/relationships/tags" Target="../tags/tag105.xml"/><Relationship Id="rId151" Type="http://schemas.openxmlformats.org/officeDocument/2006/relationships/tags" Target="../tags/tag121.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tags" Target="../tags/tag9.xml"/><Relationship Id="rId109" Type="http://schemas.openxmlformats.org/officeDocument/2006/relationships/tags" Target="../tags/tag79.xml"/><Relationship Id="rId34" Type="http://schemas.openxmlformats.org/officeDocument/2006/relationships/tags" Target="../tags/tag4.xml"/><Relationship Id="rId50" Type="http://schemas.openxmlformats.org/officeDocument/2006/relationships/tags" Target="../tags/tag20.xml"/><Relationship Id="rId55" Type="http://schemas.openxmlformats.org/officeDocument/2006/relationships/tags" Target="../tags/tag25.xml"/><Relationship Id="rId76" Type="http://schemas.openxmlformats.org/officeDocument/2006/relationships/tags" Target="../tags/tag46.xml"/><Relationship Id="rId97" Type="http://schemas.openxmlformats.org/officeDocument/2006/relationships/tags" Target="../tags/tag67.xml"/><Relationship Id="rId104" Type="http://schemas.openxmlformats.org/officeDocument/2006/relationships/tags" Target="../tags/tag74.xml"/><Relationship Id="rId120" Type="http://schemas.openxmlformats.org/officeDocument/2006/relationships/tags" Target="../tags/tag90.xml"/><Relationship Id="rId125" Type="http://schemas.openxmlformats.org/officeDocument/2006/relationships/tags" Target="../tags/tag95.xml"/><Relationship Id="rId141" Type="http://schemas.openxmlformats.org/officeDocument/2006/relationships/tags" Target="../tags/tag111.xml"/><Relationship Id="rId146" Type="http://schemas.openxmlformats.org/officeDocument/2006/relationships/tags" Target="../tags/tag116.xml"/><Relationship Id="rId7" Type="http://schemas.openxmlformats.org/officeDocument/2006/relationships/slideLayout" Target="../slideLayouts/slideLayout7.xml"/><Relationship Id="rId71" Type="http://schemas.openxmlformats.org/officeDocument/2006/relationships/tags" Target="../tags/tag41.xml"/><Relationship Id="rId92" Type="http://schemas.openxmlformats.org/officeDocument/2006/relationships/tags" Target="../tags/tag6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tags" Target="../tags/tag10.xml"/><Relationship Id="rId45" Type="http://schemas.openxmlformats.org/officeDocument/2006/relationships/tags" Target="../tags/tag15.xml"/><Relationship Id="rId66" Type="http://schemas.openxmlformats.org/officeDocument/2006/relationships/tags" Target="../tags/tag36.xml"/><Relationship Id="rId87" Type="http://schemas.openxmlformats.org/officeDocument/2006/relationships/tags" Target="../tags/tag57.xml"/><Relationship Id="rId110" Type="http://schemas.openxmlformats.org/officeDocument/2006/relationships/tags" Target="../tags/tag80.xml"/><Relationship Id="rId115" Type="http://schemas.openxmlformats.org/officeDocument/2006/relationships/tags" Target="../tags/tag85.xml"/><Relationship Id="rId131" Type="http://schemas.openxmlformats.org/officeDocument/2006/relationships/tags" Target="../tags/tag101.xml"/><Relationship Id="rId136" Type="http://schemas.openxmlformats.org/officeDocument/2006/relationships/tags" Target="../tags/tag106.xml"/><Relationship Id="rId61" Type="http://schemas.openxmlformats.org/officeDocument/2006/relationships/tags" Target="../tags/tag31.xml"/><Relationship Id="rId82" Type="http://schemas.openxmlformats.org/officeDocument/2006/relationships/tags" Target="../tags/tag52.xml"/><Relationship Id="rId152" Type="http://schemas.openxmlformats.org/officeDocument/2006/relationships/tags" Target="../tags/tag12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tags" Target="../tags/tag5.xml"/><Relationship Id="rId56" Type="http://schemas.openxmlformats.org/officeDocument/2006/relationships/tags" Target="../tags/tag26.xml"/><Relationship Id="rId77" Type="http://schemas.openxmlformats.org/officeDocument/2006/relationships/tags" Target="../tags/tag47.xml"/><Relationship Id="rId100" Type="http://schemas.openxmlformats.org/officeDocument/2006/relationships/tags" Target="../tags/tag70.xml"/><Relationship Id="rId105" Type="http://schemas.openxmlformats.org/officeDocument/2006/relationships/tags" Target="../tags/tag75.xml"/><Relationship Id="rId126" Type="http://schemas.openxmlformats.org/officeDocument/2006/relationships/tags" Target="../tags/tag96.xml"/><Relationship Id="rId147" Type="http://schemas.openxmlformats.org/officeDocument/2006/relationships/tags" Target="../tags/tag117.xml"/><Relationship Id="rId8" Type="http://schemas.openxmlformats.org/officeDocument/2006/relationships/slideLayout" Target="../slideLayouts/slideLayout8.xml"/><Relationship Id="rId51" Type="http://schemas.openxmlformats.org/officeDocument/2006/relationships/tags" Target="../tags/tag21.xml"/><Relationship Id="rId72" Type="http://schemas.openxmlformats.org/officeDocument/2006/relationships/tags" Target="../tags/tag42.xml"/><Relationship Id="rId93" Type="http://schemas.openxmlformats.org/officeDocument/2006/relationships/tags" Target="../tags/tag63.xml"/><Relationship Id="rId98" Type="http://schemas.openxmlformats.org/officeDocument/2006/relationships/tags" Target="../tags/tag68.xml"/><Relationship Id="rId121" Type="http://schemas.openxmlformats.org/officeDocument/2006/relationships/tags" Target="../tags/tag91.xml"/><Relationship Id="rId142" Type="http://schemas.openxmlformats.org/officeDocument/2006/relationships/tags" Target="../tags/tag112.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tags" Target="../tags/tag16.xml"/><Relationship Id="rId67" Type="http://schemas.openxmlformats.org/officeDocument/2006/relationships/tags" Target="../tags/tag37.xml"/><Relationship Id="rId116" Type="http://schemas.openxmlformats.org/officeDocument/2006/relationships/tags" Target="../tags/tag86.xml"/><Relationship Id="rId137" Type="http://schemas.openxmlformats.org/officeDocument/2006/relationships/tags" Target="../tags/tag107.xml"/><Relationship Id="rId20" Type="http://schemas.openxmlformats.org/officeDocument/2006/relationships/slideLayout" Target="../slideLayouts/slideLayout20.xml"/><Relationship Id="rId41" Type="http://schemas.openxmlformats.org/officeDocument/2006/relationships/tags" Target="../tags/tag11.xml"/><Relationship Id="rId62" Type="http://schemas.openxmlformats.org/officeDocument/2006/relationships/tags" Target="../tags/tag32.xml"/><Relationship Id="rId83" Type="http://schemas.openxmlformats.org/officeDocument/2006/relationships/tags" Target="../tags/tag53.xml"/><Relationship Id="rId88" Type="http://schemas.openxmlformats.org/officeDocument/2006/relationships/tags" Target="../tags/tag58.xml"/><Relationship Id="rId111" Type="http://schemas.openxmlformats.org/officeDocument/2006/relationships/tags" Target="../tags/tag81.xml"/><Relationship Id="rId132" Type="http://schemas.openxmlformats.org/officeDocument/2006/relationships/tags" Target="../tags/tag102.xml"/><Relationship Id="rId153" Type="http://schemas.openxmlformats.org/officeDocument/2006/relationships/tags" Target="../tags/tag123.xml"/><Relationship Id="rId15" Type="http://schemas.openxmlformats.org/officeDocument/2006/relationships/slideLayout" Target="../slideLayouts/slideLayout15.xml"/><Relationship Id="rId36" Type="http://schemas.openxmlformats.org/officeDocument/2006/relationships/tags" Target="../tags/tag6.xml"/><Relationship Id="rId57" Type="http://schemas.openxmlformats.org/officeDocument/2006/relationships/tags" Target="../tags/tag27.xml"/><Relationship Id="rId106" Type="http://schemas.openxmlformats.org/officeDocument/2006/relationships/tags" Target="../tags/tag76.xml"/><Relationship Id="rId127" Type="http://schemas.openxmlformats.org/officeDocument/2006/relationships/tags" Target="../tags/tag97.xml"/><Relationship Id="rId10" Type="http://schemas.openxmlformats.org/officeDocument/2006/relationships/slideLayout" Target="../slideLayouts/slideLayout10.xml"/><Relationship Id="rId31" Type="http://schemas.openxmlformats.org/officeDocument/2006/relationships/theme" Target="../theme/theme1.xml"/><Relationship Id="rId52" Type="http://schemas.openxmlformats.org/officeDocument/2006/relationships/tags" Target="../tags/tag22.xml"/><Relationship Id="rId73" Type="http://schemas.openxmlformats.org/officeDocument/2006/relationships/tags" Target="../tags/tag43.xml"/><Relationship Id="rId78" Type="http://schemas.openxmlformats.org/officeDocument/2006/relationships/tags" Target="../tags/tag48.xml"/><Relationship Id="rId94" Type="http://schemas.openxmlformats.org/officeDocument/2006/relationships/tags" Target="../tags/tag64.xml"/><Relationship Id="rId99" Type="http://schemas.openxmlformats.org/officeDocument/2006/relationships/tags" Target="../tags/tag69.xml"/><Relationship Id="rId101" Type="http://schemas.openxmlformats.org/officeDocument/2006/relationships/tags" Target="../tags/tag71.xml"/><Relationship Id="rId122" Type="http://schemas.openxmlformats.org/officeDocument/2006/relationships/tags" Target="../tags/tag92.xml"/><Relationship Id="rId143" Type="http://schemas.openxmlformats.org/officeDocument/2006/relationships/tags" Target="../tags/tag113.xml"/><Relationship Id="rId148" Type="http://schemas.openxmlformats.org/officeDocument/2006/relationships/tags" Target="../tags/tag118.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47" Type="http://schemas.openxmlformats.org/officeDocument/2006/relationships/tags" Target="../tags/tag17.xml"/><Relationship Id="rId68" Type="http://schemas.openxmlformats.org/officeDocument/2006/relationships/tags" Target="../tags/tag38.xml"/><Relationship Id="rId89" Type="http://schemas.openxmlformats.org/officeDocument/2006/relationships/tags" Target="../tags/tag59.xml"/><Relationship Id="rId112" Type="http://schemas.openxmlformats.org/officeDocument/2006/relationships/tags" Target="../tags/tag82.xml"/><Relationship Id="rId133" Type="http://schemas.openxmlformats.org/officeDocument/2006/relationships/tags" Target="../tags/tag103.xml"/><Relationship Id="rId154" Type="http://schemas.openxmlformats.org/officeDocument/2006/relationships/tags" Target="../tags/tag124.xml"/><Relationship Id="rId16" Type="http://schemas.openxmlformats.org/officeDocument/2006/relationships/slideLayout" Target="../slideLayouts/slideLayout16.xml"/><Relationship Id="rId37" Type="http://schemas.openxmlformats.org/officeDocument/2006/relationships/tags" Target="../tags/tag7.xml"/><Relationship Id="rId58" Type="http://schemas.openxmlformats.org/officeDocument/2006/relationships/tags" Target="../tags/tag28.xml"/><Relationship Id="rId79" Type="http://schemas.openxmlformats.org/officeDocument/2006/relationships/tags" Target="../tags/tag49.xml"/><Relationship Id="rId102" Type="http://schemas.openxmlformats.org/officeDocument/2006/relationships/tags" Target="../tags/tag72.xml"/><Relationship Id="rId123" Type="http://schemas.openxmlformats.org/officeDocument/2006/relationships/tags" Target="../tags/tag93.xml"/><Relationship Id="rId144" Type="http://schemas.openxmlformats.org/officeDocument/2006/relationships/tags" Target="../tags/tag114.xml"/><Relationship Id="rId90" Type="http://schemas.openxmlformats.org/officeDocument/2006/relationships/tags" Target="../tags/tag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Background">
            <a:extLst>
              <a:ext uri="{FF2B5EF4-FFF2-40B4-BE49-F238E27FC236}">
                <a16:creationId xmlns:a16="http://schemas.microsoft.com/office/drawing/2014/main" id="{57293E41-954C-9E9C-7DE2-32FEDBD5A1C6}"/>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a:ln>
                <a:noFill/>
              </a:ln>
              <a:effectLst/>
              <a:uLnTx/>
              <a:uFillTx/>
              <a:latin typeface="72 Brand" panose="020B0504030603020204" pitchFamily="34" charset="0"/>
              <a:ea typeface="Arial Unicode MS" pitchFamily="34" charset="-128"/>
              <a:cs typeface="Arial Unicode MS" pitchFamily="34" charset="-128"/>
            </a:endParaRPr>
          </a:p>
        </p:txBody>
      </p:sp>
      <p:sp>
        <p:nvSpPr>
          <p:cNvPr id="34" name="Slide number"/>
          <p:cNvSpPr txBox="1"/>
          <p:nvPr userDrawn="1"/>
        </p:nvSpPr>
        <p:spPr bwMode="black">
          <a:xfrm>
            <a:off x="11546207" y="6536751"/>
            <a:ext cx="144270"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b="0" i="0" noProof="0" smtClean="0">
                <a:latin typeface="+mn-lt"/>
              </a:rPr>
              <a:pPr marL="0" lvl="0" indent="0" algn="r">
                <a:buNone/>
              </a:pPr>
              <a:t>‹#›</a:t>
            </a:fld>
            <a:endParaRPr lang="en-US" sz="900" b="0" i="0" noProof="0" dirty="0">
              <a:latin typeface="+mn-lt"/>
            </a:endParaRPr>
          </a:p>
        </p:txBody>
      </p:sp>
      <p:sp>
        <p:nvSpPr>
          <p:cNvPr id="12" name="Copyright Placeholder" descr="{&quot;templafy&quot;:{&quot;id&quot;:&quot;1df0b5c3-c399-4d80-afa5-baa0f5e07b52&quot;}}">
            <a:extLst>
              <a:ext uri="{FF2B5EF4-FFF2-40B4-BE49-F238E27FC236}">
                <a16:creationId xmlns:a16="http://schemas.microsoft.com/office/drawing/2014/main" id="{539D88F9-B48F-F143-B90F-EDFB85A350E8}"/>
              </a:ext>
            </a:extLst>
          </p:cNvPr>
          <p:cNvSpPr txBox="1">
            <a:spLocks/>
          </p:cNvSpPr>
          <p:nvPr userDrawn="1"/>
        </p:nvSpPr>
        <p:spPr>
          <a:xfrm>
            <a:off x="504001" y="6536751"/>
            <a:ext cx="10155600" cy="138498"/>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84121" marR="0" lvl="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2025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INTERNAL - SAP Buyers, Suppliers and Partners</a:t>
            </a:r>
          </a:p>
        </p:txBody>
      </p:sp>
      <p:sp>
        <p:nvSpPr>
          <p:cNvPr id="3" name="Text Placeholder"/>
          <p:cNvSpPr>
            <a:spLocks noGrp="1"/>
          </p:cNvSpPr>
          <p:nvPr userDrawn="1">
            <p:ph type="body" idx="1"/>
          </p:nvPr>
        </p:nvSpPr>
        <p:spPr bwMode="black">
          <a:xfrm>
            <a:off x="504001" y="154856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6" name="Harvey 3" hidden="1">
            <a:extLst>
              <a:ext uri="{FF2B5EF4-FFF2-40B4-BE49-F238E27FC236}">
                <a16:creationId xmlns:a16="http://schemas.microsoft.com/office/drawing/2014/main" id="{B3E7C216-6801-4AB8-8D95-E7D60F39B210}"/>
              </a:ext>
            </a:extLst>
          </p:cNvPr>
          <p:cNvGrpSpPr>
            <a:grpSpLocks/>
          </p:cNvGrpSpPr>
          <p:nvPr userDrawn="1">
            <p:custDataLst>
              <p:tags r:id="rId32"/>
            </p:custDataLst>
          </p:nvPr>
        </p:nvGrpSpPr>
        <p:grpSpPr>
          <a:xfrm>
            <a:off x="3938798" y="3978000"/>
            <a:ext cx="1024878" cy="1024878"/>
            <a:chOff x="0" y="0"/>
            <a:chExt cx="914400" cy="914400"/>
          </a:xfrm>
          <a:solidFill>
            <a:schemeClr val="accent1"/>
          </a:solidFill>
        </p:grpSpPr>
        <p:sp>
          <p:nvSpPr>
            <p:cNvPr id="7" name="Harvey 0/3 [0]">
              <a:extLst>
                <a:ext uri="{FF2B5EF4-FFF2-40B4-BE49-F238E27FC236}">
                  <a16:creationId xmlns:a16="http://schemas.microsoft.com/office/drawing/2014/main" id="{FC8CECD5-A3FB-4DD5-A846-DC09FDB6EB04}"/>
                </a:ext>
              </a:extLst>
            </p:cNvPr>
            <p:cNvSpPr>
              <a:spLocks noChangeAspect="1"/>
            </p:cNvSpPr>
            <p:nvPr>
              <p:custDataLst>
                <p:tags r:id="rId151"/>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8" name="Harvey 1/3 [1]">
              <a:extLst>
                <a:ext uri="{FF2B5EF4-FFF2-40B4-BE49-F238E27FC236}">
                  <a16:creationId xmlns:a16="http://schemas.microsoft.com/office/drawing/2014/main" id="{750B853B-8389-4427-AFB9-1CE880FE9BEE}"/>
                </a:ext>
              </a:extLst>
            </p:cNvPr>
            <p:cNvSpPr>
              <a:spLocks noChangeAspect="1"/>
            </p:cNvSpPr>
            <p:nvPr>
              <p:custDataLst>
                <p:tags r:id="rId152"/>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9" name="Harvey 2/3 [2]">
              <a:extLst>
                <a:ext uri="{FF2B5EF4-FFF2-40B4-BE49-F238E27FC236}">
                  <a16:creationId xmlns:a16="http://schemas.microsoft.com/office/drawing/2014/main" id="{0CA9A207-7055-4A72-8ED2-D82605C3D0C8}"/>
                </a:ext>
              </a:extLst>
            </p:cNvPr>
            <p:cNvSpPr>
              <a:spLocks noChangeAspect="1"/>
            </p:cNvSpPr>
            <p:nvPr>
              <p:custDataLst>
                <p:tags r:id="rId153"/>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0" name="Harvey 3/3 [3]">
              <a:extLst>
                <a:ext uri="{FF2B5EF4-FFF2-40B4-BE49-F238E27FC236}">
                  <a16:creationId xmlns:a16="http://schemas.microsoft.com/office/drawing/2014/main" id="{4422C816-875A-41F5-9DC0-8DBAE4C5C6CB}"/>
                </a:ext>
              </a:extLst>
            </p:cNvPr>
            <p:cNvSpPr>
              <a:spLocks noChangeAspect="1"/>
            </p:cNvSpPr>
            <p:nvPr>
              <p:custDataLst>
                <p:tags r:id="rId154"/>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grpSp>
      <p:grpSp>
        <p:nvGrpSpPr>
          <p:cNvPr id="11" name="Harvey 4" hidden="1">
            <a:extLst>
              <a:ext uri="{FF2B5EF4-FFF2-40B4-BE49-F238E27FC236}">
                <a16:creationId xmlns:a16="http://schemas.microsoft.com/office/drawing/2014/main" id="{DDC5C333-7028-4F79-8940-98DC17723588}"/>
              </a:ext>
            </a:extLst>
          </p:cNvPr>
          <p:cNvGrpSpPr>
            <a:grpSpLocks/>
          </p:cNvGrpSpPr>
          <p:nvPr userDrawn="1">
            <p:custDataLst>
              <p:tags r:id="rId33"/>
            </p:custDataLst>
          </p:nvPr>
        </p:nvGrpSpPr>
        <p:grpSpPr>
          <a:xfrm>
            <a:off x="5391506" y="3978000"/>
            <a:ext cx="1024878" cy="1024878"/>
            <a:chOff x="0" y="0"/>
            <a:chExt cx="914400" cy="914400"/>
          </a:xfrm>
          <a:solidFill>
            <a:schemeClr val="accent1"/>
          </a:solidFill>
        </p:grpSpPr>
        <p:sp>
          <p:nvSpPr>
            <p:cNvPr id="13" name="Harvey 0/4 [0]">
              <a:extLst>
                <a:ext uri="{FF2B5EF4-FFF2-40B4-BE49-F238E27FC236}">
                  <a16:creationId xmlns:a16="http://schemas.microsoft.com/office/drawing/2014/main" id="{70B331E2-39A8-4BAF-8DDD-C631B51EB56E}"/>
                </a:ext>
              </a:extLst>
            </p:cNvPr>
            <p:cNvSpPr>
              <a:spLocks noChangeAspect="1"/>
            </p:cNvSpPr>
            <p:nvPr>
              <p:custDataLst>
                <p:tags r:id="rId146"/>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4" name="Harvey 1/4 [1]">
              <a:extLst>
                <a:ext uri="{FF2B5EF4-FFF2-40B4-BE49-F238E27FC236}">
                  <a16:creationId xmlns:a16="http://schemas.microsoft.com/office/drawing/2014/main" id="{47F66FBA-2801-4875-BD13-0BF512FC3C6A}"/>
                </a:ext>
              </a:extLst>
            </p:cNvPr>
            <p:cNvSpPr>
              <a:spLocks noChangeAspect="1"/>
            </p:cNvSpPr>
            <p:nvPr>
              <p:custDataLst>
                <p:tags r:id="rId147"/>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5" name="Harvey 2/4 [2]">
              <a:extLst>
                <a:ext uri="{FF2B5EF4-FFF2-40B4-BE49-F238E27FC236}">
                  <a16:creationId xmlns:a16="http://schemas.microsoft.com/office/drawing/2014/main" id="{99673DAB-5272-45DC-B222-CA8CAA9FD2BB}"/>
                </a:ext>
              </a:extLst>
            </p:cNvPr>
            <p:cNvSpPr>
              <a:spLocks noChangeAspect="1"/>
            </p:cNvSpPr>
            <p:nvPr>
              <p:custDataLst>
                <p:tags r:id="rId148"/>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6" name="Harvey 3/4 [3]">
              <a:extLst>
                <a:ext uri="{FF2B5EF4-FFF2-40B4-BE49-F238E27FC236}">
                  <a16:creationId xmlns:a16="http://schemas.microsoft.com/office/drawing/2014/main" id="{F9B9444B-C98D-45FC-BA92-881D06827328}"/>
                </a:ext>
              </a:extLst>
            </p:cNvPr>
            <p:cNvSpPr>
              <a:spLocks noChangeAspect="1"/>
            </p:cNvSpPr>
            <p:nvPr>
              <p:custDataLst>
                <p:tags r:id="rId149"/>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7" name="Harvey 4/4 [4]">
              <a:extLst>
                <a:ext uri="{FF2B5EF4-FFF2-40B4-BE49-F238E27FC236}">
                  <a16:creationId xmlns:a16="http://schemas.microsoft.com/office/drawing/2014/main" id="{5FFB853D-F550-4F16-8269-A070A19E381C}"/>
                </a:ext>
              </a:extLst>
            </p:cNvPr>
            <p:cNvSpPr>
              <a:spLocks noChangeAspect="1"/>
            </p:cNvSpPr>
            <p:nvPr>
              <p:custDataLst>
                <p:tags r:id="rId150"/>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grpSp>
      <p:grpSp>
        <p:nvGrpSpPr>
          <p:cNvPr id="18" name="Harvey 8" hidden="1">
            <a:extLst>
              <a:ext uri="{FF2B5EF4-FFF2-40B4-BE49-F238E27FC236}">
                <a16:creationId xmlns:a16="http://schemas.microsoft.com/office/drawing/2014/main" id="{0630AB66-7B5F-41CE-A2EB-2EB4C67794AE}"/>
              </a:ext>
            </a:extLst>
          </p:cNvPr>
          <p:cNvGrpSpPr>
            <a:grpSpLocks/>
          </p:cNvGrpSpPr>
          <p:nvPr userDrawn="1">
            <p:custDataLst>
              <p:tags r:id="rId34"/>
            </p:custDataLst>
          </p:nvPr>
        </p:nvGrpSpPr>
        <p:grpSpPr>
          <a:xfrm>
            <a:off x="6844214" y="3978000"/>
            <a:ext cx="1024878" cy="1024878"/>
            <a:chOff x="0" y="0"/>
            <a:chExt cx="914400" cy="914400"/>
          </a:xfrm>
          <a:solidFill>
            <a:schemeClr val="accent1"/>
          </a:solidFill>
        </p:grpSpPr>
        <p:sp>
          <p:nvSpPr>
            <p:cNvPr id="19" name="Harvey 0/8 [0]">
              <a:extLst>
                <a:ext uri="{FF2B5EF4-FFF2-40B4-BE49-F238E27FC236}">
                  <a16:creationId xmlns:a16="http://schemas.microsoft.com/office/drawing/2014/main" id="{051D5678-1EFE-40CF-8563-B5E9EA35A271}"/>
                </a:ext>
              </a:extLst>
            </p:cNvPr>
            <p:cNvSpPr>
              <a:spLocks noChangeAspect="1"/>
            </p:cNvSpPr>
            <p:nvPr>
              <p:custDataLst>
                <p:tags r:id="rId137"/>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0" name="Harvey 1/8 [1]">
              <a:extLst>
                <a:ext uri="{FF2B5EF4-FFF2-40B4-BE49-F238E27FC236}">
                  <a16:creationId xmlns:a16="http://schemas.microsoft.com/office/drawing/2014/main" id="{E5DDEB4B-B8B3-42DA-AF30-4FD0A1770D91}"/>
                </a:ext>
              </a:extLst>
            </p:cNvPr>
            <p:cNvSpPr>
              <a:spLocks noChangeAspect="1"/>
            </p:cNvSpPr>
            <p:nvPr>
              <p:custDataLst>
                <p:tags r:id="rId138"/>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1" name="Harvey 2/8 [2]">
              <a:extLst>
                <a:ext uri="{FF2B5EF4-FFF2-40B4-BE49-F238E27FC236}">
                  <a16:creationId xmlns:a16="http://schemas.microsoft.com/office/drawing/2014/main" id="{FB9200C4-0418-4CEF-BBB8-18F997AD7CA8}"/>
                </a:ext>
              </a:extLst>
            </p:cNvPr>
            <p:cNvSpPr>
              <a:spLocks noChangeAspect="1"/>
            </p:cNvSpPr>
            <p:nvPr>
              <p:custDataLst>
                <p:tags r:id="rId139"/>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2" name="Harvey 3/8 [3]">
              <a:extLst>
                <a:ext uri="{FF2B5EF4-FFF2-40B4-BE49-F238E27FC236}">
                  <a16:creationId xmlns:a16="http://schemas.microsoft.com/office/drawing/2014/main" id="{8E4DE7E8-0809-4E2E-BE6A-E989A6AEBF62}"/>
                </a:ext>
              </a:extLst>
            </p:cNvPr>
            <p:cNvSpPr>
              <a:spLocks noChangeAspect="1"/>
            </p:cNvSpPr>
            <p:nvPr>
              <p:custDataLst>
                <p:tags r:id="rId140"/>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3" name="Harvey 4/8 [4]">
              <a:extLst>
                <a:ext uri="{FF2B5EF4-FFF2-40B4-BE49-F238E27FC236}">
                  <a16:creationId xmlns:a16="http://schemas.microsoft.com/office/drawing/2014/main" id="{F839E6A9-0DED-402B-8F4C-2176769B55CD}"/>
                </a:ext>
              </a:extLst>
            </p:cNvPr>
            <p:cNvSpPr>
              <a:spLocks noChangeAspect="1"/>
            </p:cNvSpPr>
            <p:nvPr>
              <p:custDataLst>
                <p:tags r:id="rId141"/>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4" name="Harvey 5/8 [5]">
              <a:extLst>
                <a:ext uri="{FF2B5EF4-FFF2-40B4-BE49-F238E27FC236}">
                  <a16:creationId xmlns:a16="http://schemas.microsoft.com/office/drawing/2014/main" id="{C3EE8663-AD08-4237-8344-6543EC4B688C}"/>
                </a:ext>
              </a:extLst>
            </p:cNvPr>
            <p:cNvSpPr>
              <a:spLocks noChangeAspect="1"/>
            </p:cNvSpPr>
            <p:nvPr>
              <p:custDataLst>
                <p:tags r:id="rId142"/>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5" name="Harvey 6/8 [6]">
              <a:extLst>
                <a:ext uri="{FF2B5EF4-FFF2-40B4-BE49-F238E27FC236}">
                  <a16:creationId xmlns:a16="http://schemas.microsoft.com/office/drawing/2014/main" id="{ADE6F931-D156-4E59-A3ED-0B14B5F0EF7E}"/>
                </a:ext>
              </a:extLst>
            </p:cNvPr>
            <p:cNvSpPr>
              <a:spLocks noChangeAspect="1"/>
            </p:cNvSpPr>
            <p:nvPr>
              <p:custDataLst>
                <p:tags r:id="rId143"/>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6" name="Harvey 7/8 [7]">
              <a:extLst>
                <a:ext uri="{FF2B5EF4-FFF2-40B4-BE49-F238E27FC236}">
                  <a16:creationId xmlns:a16="http://schemas.microsoft.com/office/drawing/2014/main" id="{A36821AE-2FF1-4F6E-AAF3-1BEA6AE153B8}"/>
                </a:ext>
              </a:extLst>
            </p:cNvPr>
            <p:cNvSpPr>
              <a:spLocks noChangeAspect="1"/>
            </p:cNvSpPr>
            <p:nvPr>
              <p:custDataLst>
                <p:tags r:id="rId144"/>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7" name="Harvey 8/8 [8]">
              <a:extLst>
                <a:ext uri="{FF2B5EF4-FFF2-40B4-BE49-F238E27FC236}">
                  <a16:creationId xmlns:a16="http://schemas.microsoft.com/office/drawing/2014/main" id="{2D277E47-45D5-4503-8443-BED560C6560A}"/>
                </a:ext>
              </a:extLst>
            </p:cNvPr>
            <p:cNvSpPr>
              <a:spLocks noChangeAspect="1"/>
            </p:cNvSpPr>
            <p:nvPr>
              <p:custDataLst>
                <p:tags r:id="rId145"/>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grpSp>
      <p:grpSp>
        <p:nvGrpSpPr>
          <p:cNvPr id="28" name="Harvey 100" hidden="1">
            <a:extLst>
              <a:ext uri="{FF2B5EF4-FFF2-40B4-BE49-F238E27FC236}">
                <a16:creationId xmlns:a16="http://schemas.microsoft.com/office/drawing/2014/main" id="{6D5D9337-395C-4FE4-97E6-E1CD47A644E9}"/>
              </a:ext>
            </a:extLst>
          </p:cNvPr>
          <p:cNvGrpSpPr/>
          <p:nvPr userDrawn="1">
            <p:custDataLst>
              <p:tags r:id="rId35"/>
            </p:custDataLst>
          </p:nvPr>
        </p:nvGrpSpPr>
        <p:grpSpPr>
          <a:xfrm>
            <a:off x="8296922" y="3978000"/>
            <a:ext cx="1024878" cy="1024878"/>
            <a:chOff x="4334905" y="3282696"/>
            <a:chExt cx="292608" cy="292608"/>
          </a:xfrm>
          <a:solidFill>
            <a:schemeClr val="accent1"/>
          </a:solidFill>
        </p:grpSpPr>
        <p:sp>
          <p:nvSpPr>
            <p:cNvPr id="29" name="Harvey 0/100 [0]">
              <a:extLst>
                <a:ext uri="{FF2B5EF4-FFF2-40B4-BE49-F238E27FC236}">
                  <a16:creationId xmlns:a16="http://schemas.microsoft.com/office/drawing/2014/main" id="{C2D4C837-2D4B-4D6B-81F8-9B001989609B}"/>
                </a:ext>
              </a:extLst>
            </p:cNvPr>
            <p:cNvSpPr>
              <a:spLocks noChangeAspect="1"/>
            </p:cNvSpPr>
            <p:nvPr>
              <p:custDataLst>
                <p:tags r:id="rId36"/>
              </p:custDataLst>
            </p:nvPr>
          </p:nvSpPr>
          <p:spPr>
            <a:xfrm>
              <a:off x="4334905" y="3282696"/>
              <a:ext cx="292608" cy="292608"/>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0" name="Harvey 1/100 [1]">
              <a:extLst>
                <a:ext uri="{FF2B5EF4-FFF2-40B4-BE49-F238E27FC236}">
                  <a16:creationId xmlns:a16="http://schemas.microsoft.com/office/drawing/2014/main" id="{BACD6AAA-4A1C-46BE-B491-9A4A9C7C56F3}"/>
                </a:ext>
              </a:extLst>
            </p:cNvPr>
            <p:cNvSpPr>
              <a:spLocks noChangeAspect="1"/>
            </p:cNvSpPr>
            <p:nvPr>
              <p:custDataLst>
                <p:tags r:id="rId37"/>
              </p:custDataLst>
            </p:nvPr>
          </p:nvSpPr>
          <p:spPr>
            <a:xfrm>
              <a:off x="4334905" y="3282696"/>
              <a:ext cx="292608" cy="292608"/>
            </a:xfrm>
            <a:custGeom>
              <a:avLst/>
              <a:gdLst/>
              <a:ahLst/>
              <a:cxnLst/>
              <a:rect l="l" t="t" r="r" b="b"/>
              <a:pathLst>
                <a:path w="635000" h="635000">
                  <a:moveTo>
                    <a:pt x="317500" y="0"/>
                  </a:moveTo>
                  <a:arcTo wR="317500" hR="317500" stAng="16200000" swAng="216000"/>
                  <a:lnTo>
                    <a:pt x="317500" y="317500"/>
                  </a:lnTo>
                  <a:close/>
                </a:path>
                <a:path w="635000" h="635000" fill="none">
                  <a:moveTo>
                    <a:pt x="337435" y="626"/>
                  </a:moveTo>
                  <a:arcTo wR="317500" hR="317500" stAng="-5184000" swAng="2138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1" name="Harvey 2/100 [2]">
              <a:extLst>
                <a:ext uri="{FF2B5EF4-FFF2-40B4-BE49-F238E27FC236}">
                  <a16:creationId xmlns:a16="http://schemas.microsoft.com/office/drawing/2014/main" id="{701024C3-4DEF-477C-9CFB-100E0303499E}"/>
                </a:ext>
              </a:extLst>
            </p:cNvPr>
            <p:cNvSpPr>
              <a:spLocks noChangeAspect="1"/>
            </p:cNvSpPr>
            <p:nvPr>
              <p:custDataLst>
                <p:tags r:id="rId38"/>
              </p:custDataLst>
            </p:nvPr>
          </p:nvSpPr>
          <p:spPr>
            <a:xfrm>
              <a:off x="4334905" y="3282696"/>
              <a:ext cx="292608" cy="292608"/>
            </a:xfrm>
            <a:custGeom>
              <a:avLst/>
              <a:gdLst/>
              <a:ahLst/>
              <a:cxnLst/>
              <a:rect l="l" t="t" r="r" b="b"/>
              <a:pathLst>
                <a:path w="635000" h="635000">
                  <a:moveTo>
                    <a:pt x="317500" y="0"/>
                  </a:moveTo>
                  <a:arcTo wR="317500" hR="317500" stAng="16200000" swAng="432000"/>
                  <a:lnTo>
                    <a:pt x="317500" y="317500"/>
                  </a:lnTo>
                  <a:close/>
                </a:path>
                <a:path w="635000" h="635000" fill="none">
                  <a:moveTo>
                    <a:pt x="357293" y="2503"/>
                  </a:moveTo>
                  <a:arcTo wR="317500" hR="317500" stAng="-4968000" swAng="2116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2" name="Harvey 3/100 [3]">
              <a:extLst>
                <a:ext uri="{FF2B5EF4-FFF2-40B4-BE49-F238E27FC236}">
                  <a16:creationId xmlns:a16="http://schemas.microsoft.com/office/drawing/2014/main" id="{46A461CD-8D28-4422-AF2A-8267EFA51CAD}"/>
                </a:ext>
              </a:extLst>
            </p:cNvPr>
            <p:cNvSpPr>
              <a:spLocks noChangeAspect="1"/>
            </p:cNvSpPr>
            <p:nvPr>
              <p:custDataLst>
                <p:tags r:id="rId39"/>
              </p:custDataLst>
            </p:nvPr>
          </p:nvSpPr>
          <p:spPr>
            <a:xfrm>
              <a:off x="4334905" y="3282696"/>
              <a:ext cx="292608" cy="292608"/>
            </a:xfrm>
            <a:custGeom>
              <a:avLst/>
              <a:gdLst/>
              <a:ahLst/>
              <a:cxnLst/>
              <a:rect l="l" t="t" r="r" b="b"/>
              <a:pathLst>
                <a:path w="635000" h="635000">
                  <a:moveTo>
                    <a:pt x="317500" y="0"/>
                  </a:moveTo>
                  <a:arcTo wR="317500" hR="317500" stAng="16200000" swAng="647999"/>
                  <a:lnTo>
                    <a:pt x="317500" y="317500"/>
                  </a:lnTo>
                  <a:close/>
                </a:path>
                <a:path w="635000" h="635000" fill="none">
                  <a:moveTo>
                    <a:pt x="376993" y="5623"/>
                  </a:moveTo>
                  <a:arcTo wR="317500" hR="317500" stAng="-4752000" swAng="2095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3" name="Harvey 4/100 [4]">
              <a:extLst>
                <a:ext uri="{FF2B5EF4-FFF2-40B4-BE49-F238E27FC236}">
                  <a16:creationId xmlns:a16="http://schemas.microsoft.com/office/drawing/2014/main" id="{0A337C3A-F021-437D-9E3D-FDE5AF266029}"/>
                </a:ext>
              </a:extLst>
            </p:cNvPr>
            <p:cNvSpPr>
              <a:spLocks noChangeAspect="1"/>
            </p:cNvSpPr>
            <p:nvPr>
              <p:custDataLst>
                <p:tags r:id="rId40"/>
              </p:custDataLst>
            </p:nvPr>
          </p:nvSpPr>
          <p:spPr>
            <a:xfrm>
              <a:off x="4334905" y="3282696"/>
              <a:ext cx="292608" cy="292608"/>
            </a:xfrm>
            <a:custGeom>
              <a:avLst/>
              <a:gdLst/>
              <a:ahLst/>
              <a:cxnLst/>
              <a:rect l="l" t="t" r="r" b="b"/>
              <a:pathLst>
                <a:path w="635000" h="635000">
                  <a:moveTo>
                    <a:pt x="317500" y="0"/>
                  </a:moveTo>
                  <a:arcTo wR="317500" hR="317500" stAng="16200000" swAng="864000"/>
                  <a:lnTo>
                    <a:pt x="317500" y="317500"/>
                  </a:lnTo>
                  <a:close/>
                </a:path>
                <a:path w="635000" h="635000" fill="none">
                  <a:moveTo>
                    <a:pt x="396459" y="9974"/>
                  </a:moveTo>
                  <a:arcTo wR="317500" hR="317500" stAng="-4536000" swAng="20735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5" name="Harvey 5/100 [5]">
              <a:extLst>
                <a:ext uri="{FF2B5EF4-FFF2-40B4-BE49-F238E27FC236}">
                  <a16:creationId xmlns:a16="http://schemas.microsoft.com/office/drawing/2014/main" id="{BDF66AF7-3D75-4118-B7E6-241B2C41B2C9}"/>
                </a:ext>
              </a:extLst>
            </p:cNvPr>
            <p:cNvSpPr>
              <a:spLocks noChangeAspect="1"/>
            </p:cNvSpPr>
            <p:nvPr>
              <p:custDataLst>
                <p:tags r:id="rId41"/>
              </p:custDataLst>
            </p:nvPr>
          </p:nvSpPr>
          <p:spPr>
            <a:xfrm>
              <a:off x="4334905" y="3282696"/>
              <a:ext cx="292608" cy="292608"/>
            </a:xfrm>
            <a:custGeom>
              <a:avLst/>
              <a:gdLst/>
              <a:ahLst/>
              <a:cxnLst/>
              <a:rect l="l" t="t" r="r" b="b"/>
              <a:pathLst>
                <a:path w="635000" h="635000">
                  <a:moveTo>
                    <a:pt x="317500" y="0"/>
                  </a:moveTo>
                  <a:arcTo wR="317500" hR="317500" stAng="16200000" swAng="1080000"/>
                  <a:lnTo>
                    <a:pt x="317500" y="317500"/>
                  </a:lnTo>
                  <a:close/>
                </a:path>
                <a:path w="635000" h="635000" fill="none">
                  <a:moveTo>
                    <a:pt x="415612" y="15539"/>
                  </a:moveTo>
                  <a:arcTo wR="317500" hR="317500" stAng="-4320000" swAng="2052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6" name="Harvey 6/100 [6]">
              <a:extLst>
                <a:ext uri="{FF2B5EF4-FFF2-40B4-BE49-F238E27FC236}">
                  <a16:creationId xmlns:a16="http://schemas.microsoft.com/office/drawing/2014/main" id="{E74E7438-4315-4097-9BA7-F0CE3252AC14}"/>
                </a:ext>
              </a:extLst>
            </p:cNvPr>
            <p:cNvSpPr>
              <a:spLocks noChangeAspect="1"/>
            </p:cNvSpPr>
            <p:nvPr>
              <p:custDataLst>
                <p:tags r:id="rId42"/>
              </p:custDataLst>
            </p:nvPr>
          </p:nvSpPr>
          <p:spPr>
            <a:xfrm>
              <a:off x="4334905" y="3282696"/>
              <a:ext cx="292608" cy="292608"/>
            </a:xfrm>
            <a:custGeom>
              <a:avLst/>
              <a:gdLst/>
              <a:ahLst/>
              <a:cxnLst/>
              <a:rect l="l" t="t" r="r" b="b"/>
              <a:pathLst>
                <a:path w="635000" h="635000">
                  <a:moveTo>
                    <a:pt x="317500" y="0"/>
                  </a:moveTo>
                  <a:arcTo wR="317500" hR="317500" stAng="16200000" swAng="1295999"/>
                  <a:lnTo>
                    <a:pt x="317500" y="317500"/>
                  </a:lnTo>
                  <a:close/>
                </a:path>
                <a:path w="635000" h="635000" fill="none">
                  <a:moveTo>
                    <a:pt x="434379" y="22295"/>
                  </a:moveTo>
                  <a:arcTo wR="317500" hR="317500" stAng="-4104000" swAng="2030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7" name="Harvey 7/100 [7]">
              <a:extLst>
                <a:ext uri="{FF2B5EF4-FFF2-40B4-BE49-F238E27FC236}">
                  <a16:creationId xmlns:a16="http://schemas.microsoft.com/office/drawing/2014/main" id="{FEBA4E91-97BB-4DAC-B193-66FA4828DB26}"/>
                </a:ext>
              </a:extLst>
            </p:cNvPr>
            <p:cNvSpPr>
              <a:spLocks noChangeAspect="1"/>
            </p:cNvSpPr>
            <p:nvPr>
              <p:custDataLst>
                <p:tags r:id="rId43"/>
              </p:custDataLst>
            </p:nvPr>
          </p:nvSpPr>
          <p:spPr>
            <a:xfrm>
              <a:off x="4334905" y="3282696"/>
              <a:ext cx="292608" cy="292608"/>
            </a:xfrm>
            <a:custGeom>
              <a:avLst/>
              <a:gdLst/>
              <a:ahLst/>
              <a:cxnLst/>
              <a:rect l="l" t="t" r="r" b="b"/>
              <a:pathLst>
                <a:path w="635000" h="635000">
                  <a:moveTo>
                    <a:pt x="317500" y="0"/>
                  </a:moveTo>
                  <a:arcTo wR="317500" hR="317500" stAng="16200000" swAng="1512000"/>
                  <a:lnTo>
                    <a:pt x="317500" y="317500"/>
                  </a:lnTo>
                  <a:close/>
                </a:path>
                <a:path w="635000" h="635000" fill="none">
                  <a:moveTo>
                    <a:pt x="452684" y="30217"/>
                  </a:moveTo>
                  <a:arcTo wR="317500" hR="317500" stAng="-3888000" swAng="2008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8" name="Harvey 8/100 [8]">
              <a:extLst>
                <a:ext uri="{FF2B5EF4-FFF2-40B4-BE49-F238E27FC236}">
                  <a16:creationId xmlns:a16="http://schemas.microsoft.com/office/drawing/2014/main" id="{EEB85E02-177B-40CF-B926-A4423CC7C827}"/>
                </a:ext>
              </a:extLst>
            </p:cNvPr>
            <p:cNvSpPr>
              <a:spLocks noChangeAspect="1"/>
            </p:cNvSpPr>
            <p:nvPr>
              <p:custDataLst>
                <p:tags r:id="rId44"/>
              </p:custDataLst>
            </p:nvPr>
          </p:nvSpPr>
          <p:spPr>
            <a:xfrm>
              <a:off x="4334905" y="3282696"/>
              <a:ext cx="292608" cy="292608"/>
            </a:xfrm>
            <a:custGeom>
              <a:avLst/>
              <a:gdLst/>
              <a:ahLst/>
              <a:cxnLst/>
              <a:rect l="l" t="t" r="r" b="b"/>
              <a:pathLst>
                <a:path w="635000" h="635000">
                  <a:moveTo>
                    <a:pt x="317500" y="0"/>
                  </a:moveTo>
                  <a:arcTo wR="317500" hR="317500" stAng="16200000" swAng="1728000"/>
                  <a:lnTo>
                    <a:pt x="317500" y="317500"/>
                  </a:lnTo>
                  <a:close/>
                </a:path>
                <a:path w="635000" h="635000" fill="none">
                  <a:moveTo>
                    <a:pt x="470456" y="39272"/>
                  </a:moveTo>
                  <a:arcTo wR="317500" hR="317500" stAng="-3672000" swAng="1987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9" name="Harvey 9/100 [9]">
              <a:extLst>
                <a:ext uri="{FF2B5EF4-FFF2-40B4-BE49-F238E27FC236}">
                  <a16:creationId xmlns:a16="http://schemas.microsoft.com/office/drawing/2014/main" id="{C133BC7F-B0E3-404F-92D1-BB930C4F3311}"/>
                </a:ext>
              </a:extLst>
            </p:cNvPr>
            <p:cNvSpPr>
              <a:spLocks noChangeAspect="1"/>
            </p:cNvSpPr>
            <p:nvPr>
              <p:custDataLst>
                <p:tags r:id="rId45"/>
              </p:custDataLst>
            </p:nvPr>
          </p:nvSpPr>
          <p:spPr>
            <a:xfrm>
              <a:off x="4334905" y="3282696"/>
              <a:ext cx="292608" cy="292608"/>
            </a:xfrm>
            <a:custGeom>
              <a:avLst/>
              <a:gdLst/>
              <a:ahLst/>
              <a:cxnLst/>
              <a:rect l="l" t="t" r="r" b="b"/>
              <a:pathLst>
                <a:path w="635000" h="635000">
                  <a:moveTo>
                    <a:pt x="317500" y="0"/>
                  </a:moveTo>
                  <a:arcTo wR="317500" hR="317500" stAng="16200000" swAng="1944000"/>
                  <a:lnTo>
                    <a:pt x="317500" y="317500"/>
                  </a:lnTo>
                  <a:close/>
                </a:path>
                <a:path w="635000" h="635000" fill="none">
                  <a:moveTo>
                    <a:pt x="487625" y="49425"/>
                  </a:moveTo>
                  <a:arcTo wR="317500" hR="317500" stAng="-3456000" swAng="1965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0" name="Harvey 10/100 [10]">
              <a:extLst>
                <a:ext uri="{FF2B5EF4-FFF2-40B4-BE49-F238E27FC236}">
                  <a16:creationId xmlns:a16="http://schemas.microsoft.com/office/drawing/2014/main" id="{F2FB72A6-CDF7-48B3-A3B8-5A5FC061802C}"/>
                </a:ext>
              </a:extLst>
            </p:cNvPr>
            <p:cNvSpPr>
              <a:spLocks noChangeAspect="1"/>
            </p:cNvSpPr>
            <p:nvPr>
              <p:custDataLst>
                <p:tags r:id="rId46"/>
              </p:custDataLst>
            </p:nvPr>
          </p:nvSpPr>
          <p:spPr>
            <a:xfrm>
              <a:off x="4334905" y="3282696"/>
              <a:ext cx="292608" cy="292608"/>
            </a:xfrm>
            <a:custGeom>
              <a:avLst/>
              <a:gdLst/>
              <a:ahLst/>
              <a:cxnLst/>
              <a:rect l="l" t="t" r="r" b="b"/>
              <a:pathLst>
                <a:path w="635000" h="635000">
                  <a:moveTo>
                    <a:pt x="317500" y="0"/>
                  </a:moveTo>
                  <a:arcTo wR="317500" hR="317500" stAng="16200000" swAng="2160000"/>
                  <a:lnTo>
                    <a:pt x="317500" y="317500"/>
                  </a:lnTo>
                  <a:close/>
                </a:path>
                <a:path w="635000" h="635000" fill="none">
                  <a:moveTo>
                    <a:pt x="504121" y="60637"/>
                  </a:moveTo>
                  <a:arcTo wR="317500" hR="317500" stAng="-3240000" swAng="1944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1" name="Harvey 11/100 [11]">
              <a:extLst>
                <a:ext uri="{FF2B5EF4-FFF2-40B4-BE49-F238E27FC236}">
                  <a16:creationId xmlns:a16="http://schemas.microsoft.com/office/drawing/2014/main" id="{F3110C8B-1B18-4579-AB3F-0F4A0840CF38}"/>
                </a:ext>
              </a:extLst>
            </p:cNvPr>
            <p:cNvSpPr>
              <a:spLocks noChangeAspect="1"/>
            </p:cNvSpPr>
            <p:nvPr>
              <p:custDataLst>
                <p:tags r:id="rId47"/>
              </p:custDataLst>
            </p:nvPr>
          </p:nvSpPr>
          <p:spPr>
            <a:xfrm>
              <a:off x="4334905" y="3282696"/>
              <a:ext cx="292608" cy="292608"/>
            </a:xfrm>
            <a:custGeom>
              <a:avLst/>
              <a:gdLst/>
              <a:ahLst/>
              <a:cxnLst/>
              <a:rect l="l" t="t" r="r" b="b"/>
              <a:pathLst>
                <a:path w="635000" h="635000">
                  <a:moveTo>
                    <a:pt x="317500" y="0"/>
                  </a:moveTo>
                  <a:arcTo wR="317500" hR="317500" stAng="16200000" swAng="2376000"/>
                  <a:lnTo>
                    <a:pt x="317500" y="317500"/>
                  </a:lnTo>
                  <a:close/>
                </a:path>
                <a:path w="635000" h="635000" fill="none">
                  <a:moveTo>
                    <a:pt x="519882" y="72862"/>
                  </a:moveTo>
                  <a:arcTo wR="317500" hR="317500" stAng="-3024000" swAng="1922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2" name="Harvey 12/100 [12]">
              <a:extLst>
                <a:ext uri="{FF2B5EF4-FFF2-40B4-BE49-F238E27FC236}">
                  <a16:creationId xmlns:a16="http://schemas.microsoft.com/office/drawing/2014/main" id="{84A1B722-E5AC-45F7-9498-7FF502B6FA2B}"/>
                </a:ext>
              </a:extLst>
            </p:cNvPr>
            <p:cNvSpPr>
              <a:spLocks noChangeAspect="1"/>
            </p:cNvSpPr>
            <p:nvPr>
              <p:custDataLst>
                <p:tags r:id="rId48"/>
              </p:custDataLst>
            </p:nvPr>
          </p:nvSpPr>
          <p:spPr>
            <a:xfrm>
              <a:off x="4334905" y="3282696"/>
              <a:ext cx="292608" cy="292608"/>
            </a:xfrm>
            <a:custGeom>
              <a:avLst/>
              <a:gdLst/>
              <a:ahLst/>
              <a:cxnLst/>
              <a:rect l="l" t="t" r="r" b="b"/>
              <a:pathLst>
                <a:path w="635000" h="635000">
                  <a:moveTo>
                    <a:pt x="317500" y="0"/>
                  </a:moveTo>
                  <a:arcTo wR="317500" hR="317500" stAng="16200000" swAng="2591999"/>
                  <a:lnTo>
                    <a:pt x="317500" y="317500"/>
                  </a:lnTo>
                  <a:close/>
                </a:path>
                <a:path w="635000" h="635000" fill="none">
                  <a:moveTo>
                    <a:pt x="534843" y="86052"/>
                  </a:moveTo>
                  <a:arcTo wR="317500" hR="317500" stAng="-2808000" swAng="1900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3" name="Harvey 13/100 [13]">
              <a:extLst>
                <a:ext uri="{FF2B5EF4-FFF2-40B4-BE49-F238E27FC236}">
                  <a16:creationId xmlns:a16="http://schemas.microsoft.com/office/drawing/2014/main" id="{A5599F20-B957-4DF9-8B04-F2B77AAF0BDB}"/>
                </a:ext>
              </a:extLst>
            </p:cNvPr>
            <p:cNvSpPr>
              <a:spLocks noChangeAspect="1"/>
            </p:cNvSpPr>
            <p:nvPr>
              <p:custDataLst>
                <p:tags r:id="rId49"/>
              </p:custDataLst>
            </p:nvPr>
          </p:nvSpPr>
          <p:spPr>
            <a:xfrm>
              <a:off x="4334905" y="3282696"/>
              <a:ext cx="292608" cy="292608"/>
            </a:xfrm>
            <a:custGeom>
              <a:avLst/>
              <a:gdLst/>
              <a:ahLst/>
              <a:cxnLst/>
              <a:rect l="l" t="t" r="r" b="b"/>
              <a:pathLst>
                <a:path w="635000" h="635000">
                  <a:moveTo>
                    <a:pt x="317500" y="0"/>
                  </a:moveTo>
                  <a:arcTo wR="317500" hR="317500" stAng="16200000" swAng="2808000"/>
                  <a:lnTo>
                    <a:pt x="317500" y="317500"/>
                  </a:lnTo>
                  <a:close/>
                </a:path>
                <a:path w="635000" h="635000" fill="none">
                  <a:moveTo>
                    <a:pt x="548947" y="100156"/>
                  </a:moveTo>
                  <a:arcTo wR="317500" hR="317500" stAng="-2591999" swAng="1879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4" name="Harvey 14/100 [14]">
              <a:extLst>
                <a:ext uri="{FF2B5EF4-FFF2-40B4-BE49-F238E27FC236}">
                  <a16:creationId xmlns:a16="http://schemas.microsoft.com/office/drawing/2014/main" id="{F74357FC-EB3D-46C4-B56A-5007C9F4FB84}"/>
                </a:ext>
              </a:extLst>
            </p:cNvPr>
            <p:cNvSpPr>
              <a:spLocks noChangeAspect="1"/>
            </p:cNvSpPr>
            <p:nvPr>
              <p:custDataLst>
                <p:tags r:id="rId50"/>
              </p:custDataLst>
            </p:nvPr>
          </p:nvSpPr>
          <p:spPr>
            <a:xfrm>
              <a:off x="4334905" y="3282696"/>
              <a:ext cx="292608" cy="292608"/>
            </a:xfrm>
            <a:custGeom>
              <a:avLst/>
              <a:gdLst/>
              <a:ahLst/>
              <a:cxnLst/>
              <a:rect l="l" t="t" r="r" b="b"/>
              <a:pathLst>
                <a:path w="635000" h="635000">
                  <a:moveTo>
                    <a:pt x="317500" y="0"/>
                  </a:moveTo>
                  <a:arcTo wR="317500" hR="317500" stAng="16200000" swAng="3024000"/>
                  <a:lnTo>
                    <a:pt x="317500" y="317500"/>
                  </a:lnTo>
                  <a:close/>
                </a:path>
                <a:path w="635000" h="635000" fill="none">
                  <a:moveTo>
                    <a:pt x="562137" y="115117"/>
                  </a:moveTo>
                  <a:arcTo wR="317500" hR="317500" stAng="-2375999" swAng="1857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5" name="Harvey 15/100 [15]">
              <a:extLst>
                <a:ext uri="{FF2B5EF4-FFF2-40B4-BE49-F238E27FC236}">
                  <a16:creationId xmlns:a16="http://schemas.microsoft.com/office/drawing/2014/main" id="{32E8E8F3-9DBC-46F4-9700-CAF071913650}"/>
                </a:ext>
              </a:extLst>
            </p:cNvPr>
            <p:cNvSpPr>
              <a:spLocks noChangeAspect="1"/>
            </p:cNvSpPr>
            <p:nvPr>
              <p:custDataLst>
                <p:tags r:id="rId51"/>
              </p:custDataLst>
            </p:nvPr>
          </p:nvSpPr>
          <p:spPr>
            <a:xfrm>
              <a:off x="4334905" y="3282696"/>
              <a:ext cx="292608" cy="292608"/>
            </a:xfrm>
            <a:custGeom>
              <a:avLst/>
              <a:gdLst/>
              <a:ahLst/>
              <a:cxnLst/>
              <a:rect l="l" t="t" r="r" b="b"/>
              <a:pathLst>
                <a:path w="635000" h="635000">
                  <a:moveTo>
                    <a:pt x="317500" y="0"/>
                  </a:moveTo>
                  <a:arcTo wR="317500" hR="317500" stAng="16200000" swAng="3240000"/>
                  <a:lnTo>
                    <a:pt x="317500" y="317500"/>
                  </a:lnTo>
                  <a:close/>
                </a:path>
                <a:path w="635000" h="635000" fill="none">
                  <a:moveTo>
                    <a:pt x="574362" y="130878"/>
                  </a:moveTo>
                  <a:arcTo wR="317500" hR="317500" stAng="-2160000" swAng="1836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6" name="Harvey 16/100 [16]">
              <a:extLst>
                <a:ext uri="{FF2B5EF4-FFF2-40B4-BE49-F238E27FC236}">
                  <a16:creationId xmlns:a16="http://schemas.microsoft.com/office/drawing/2014/main" id="{71360883-3CF3-4439-9568-E456C60454A8}"/>
                </a:ext>
              </a:extLst>
            </p:cNvPr>
            <p:cNvSpPr>
              <a:spLocks noChangeAspect="1"/>
            </p:cNvSpPr>
            <p:nvPr>
              <p:custDataLst>
                <p:tags r:id="rId52"/>
              </p:custDataLst>
            </p:nvPr>
          </p:nvSpPr>
          <p:spPr>
            <a:xfrm>
              <a:off x="4334905" y="3282696"/>
              <a:ext cx="292608" cy="292608"/>
            </a:xfrm>
            <a:custGeom>
              <a:avLst/>
              <a:gdLst/>
              <a:ahLst/>
              <a:cxnLst/>
              <a:rect l="l" t="t" r="r" b="b"/>
              <a:pathLst>
                <a:path w="635000" h="635000">
                  <a:moveTo>
                    <a:pt x="317500" y="0"/>
                  </a:moveTo>
                  <a:arcTo wR="317500" hR="317500" stAng="16200000" swAng="3456000"/>
                  <a:lnTo>
                    <a:pt x="317500" y="317500"/>
                  </a:lnTo>
                  <a:close/>
                </a:path>
                <a:path w="635000" h="635000" fill="none">
                  <a:moveTo>
                    <a:pt x="585574" y="147374"/>
                  </a:moveTo>
                  <a:arcTo wR="317500" hR="317500" stAng="-1944000" swAng="1814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7" name="Harvey 17/100 [17]">
              <a:extLst>
                <a:ext uri="{FF2B5EF4-FFF2-40B4-BE49-F238E27FC236}">
                  <a16:creationId xmlns:a16="http://schemas.microsoft.com/office/drawing/2014/main" id="{AE88FC9E-FB95-4413-AE3E-B8BF504735B5}"/>
                </a:ext>
              </a:extLst>
            </p:cNvPr>
            <p:cNvSpPr>
              <a:spLocks noChangeAspect="1"/>
            </p:cNvSpPr>
            <p:nvPr>
              <p:custDataLst>
                <p:tags r:id="rId53"/>
              </p:custDataLst>
            </p:nvPr>
          </p:nvSpPr>
          <p:spPr>
            <a:xfrm>
              <a:off x="4334905" y="3282696"/>
              <a:ext cx="292608" cy="292608"/>
            </a:xfrm>
            <a:custGeom>
              <a:avLst/>
              <a:gdLst/>
              <a:ahLst/>
              <a:cxnLst/>
              <a:rect l="l" t="t" r="r" b="b"/>
              <a:pathLst>
                <a:path w="635000" h="635000">
                  <a:moveTo>
                    <a:pt x="317500" y="0"/>
                  </a:moveTo>
                  <a:arcTo wR="317500" hR="317500" stAng="16200000" swAng="3672000"/>
                  <a:lnTo>
                    <a:pt x="317500" y="317500"/>
                  </a:lnTo>
                  <a:close/>
                </a:path>
                <a:path w="635000" h="635000" fill="none">
                  <a:moveTo>
                    <a:pt x="595727" y="164543"/>
                  </a:moveTo>
                  <a:arcTo wR="317500" hR="317500" stAng="-1727999" swAng="1792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8" name="Harvey 18/100 [18]">
              <a:extLst>
                <a:ext uri="{FF2B5EF4-FFF2-40B4-BE49-F238E27FC236}">
                  <a16:creationId xmlns:a16="http://schemas.microsoft.com/office/drawing/2014/main" id="{62593B83-E4BE-4CE8-9B0B-25AF9B7D4254}"/>
                </a:ext>
              </a:extLst>
            </p:cNvPr>
            <p:cNvSpPr>
              <a:spLocks noChangeAspect="1"/>
            </p:cNvSpPr>
            <p:nvPr>
              <p:custDataLst>
                <p:tags r:id="rId54"/>
              </p:custDataLst>
            </p:nvPr>
          </p:nvSpPr>
          <p:spPr>
            <a:xfrm>
              <a:off x="4334905" y="3282696"/>
              <a:ext cx="292608" cy="292608"/>
            </a:xfrm>
            <a:custGeom>
              <a:avLst/>
              <a:gdLst/>
              <a:ahLst/>
              <a:cxnLst/>
              <a:rect l="l" t="t" r="r" b="b"/>
              <a:pathLst>
                <a:path w="635000" h="635000">
                  <a:moveTo>
                    <a:pt x="317500" y="0"/>
                  </a:moveTo>
                  <a:arcTo wR="317500" hR="317500" stAng="16200000" swAng="3888000"/>
                  <a:lnTo>
                    <a:pt x="317500" y="317500"/>
                  </a:lnTo>
                  <a:close/>
                </a:path>
                <a:path w="635000" h="635000" fill="none">
                  <a:moveTo>
                    <a:pt x="604782" y="182315"/>
                  </a:moveTo>
                  <a:arcTo wR="317500" hR="317500" stAng="-1512000" swAng="1771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9" name="Harvey 19/100 [19]">
              <a:extLst>
                <a:ext uri="{FF2B5EF4-FFF2-40B4-BE49-F238E27FC236}">
                  <a16:creationId xmlns:a16="http://schemas.microsoft.com/office/drawing/2014/main" id="{CD41838E-0172-403D-9B68-FD51310F5400}"/>
                </a:ext>
              </a:extLst>
            </p:cNvPr>
            <p:cNvSpPr>
              <a:spLocks noChangeAspect="1"/>
            </p:cNvSpPr>
            <p:nvPr>
              <p:custDataLst>
                <p:tags r:id="rId55"/>
              </p:custDataLst>
            </p:nvPr>
          </p:nvSpPr>
          <p:spPr>
            <a:xfrm>
              <a:off x="4334905" y="3282696"/>
              <a:ext cx="292608" cy="292608"/>
            </a:xfrm>
            <a:custGeom>
              <a:avLst/>
              <a:gdLst/>
              <a:ahLst/>
              <a:cxnLst/>
              <a:rect l="l" t="t" r="r" b="b"/>
              <a:pathLst>
                <a:path w="635000" h="635000">
                  <a:moveTo>
                    <a:pt x="317500" y="0"/>
                  </a:moveTo>
                  <a:arcTo wR="317500" hR="317500" stAng="16200000" swAng="4104000"/>
                  <a:lnTo>
                    <a:pt x="317500" y="317500"/>
                  </a:lnTo>
                  <a:close/>
                </a:path>
                <a:path w="635000" h="635000" fill="none">
                  <a:moveTo>
                    <a:pt x="612704" y="200620"/>
                  </a:moveTo>
                  <a:arcTo wR="317500" hR="317500" stAng="-1295999" swAng="1749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0" name="Harvey 20/100 [20]">
              <a:extLst>
                <a:ext uri="{FF2B5EF4-FFF2-40B4-BE49-F238E27FC236}">
                  <a16:creationId xmlns:a16="http://schemas.microsoft.com/office/drawing/2014/main" id="{EDE3F4CF-CB3E-40C2-B070-AC09F1E8FBD5}"/>
                </a:ext>
              </a:extLst>
            </p:cNvPr>
            <p:cNvSpPr>
              <a:spLocks noChangeAspect="1"/>
            </p:cNvSpPr>
            <p:nvPr>
              <p:custDataLst>
                <p:tags r:id="rId56"/>
              </p:custDataLst>
            </p:nvPr>
          </p:nvSpPr>
          <p:spPr>
            <a:xfrm>
              <a:off x="4334905" y="3282696"/>
              <a:ext cx="292608" cy="292608"/>
            </a:xfrm>
            <a:custGeom>
              <a:avLst/>
              <a:gdLst/>
              <a:ahLst/>
              <a:cxnLst/>
              <a:rect l="l" t="t" r="r" b="b"/>
              <a:pathLst>
                <a:path w="635000" h="635000">
                  <a:moveTo>
                    <a:pt x="317500" y="0"/>
                  </a:moveTo>
                  <a:arcTo wR="317500" hR="317500" stAng="16200000" swAng="4320000"/>
                  <a:lnTo>
                    <a:pt x="317500" y="317500"/>
                  </a:lnTo>
                  <a:close/>
                </a:path>
                <a:path w="635000" h="635000" fill="none">
                  <a:moveTo>
                    <a:pt x="619460" y="219387"/>
                  </a:moveTo>
                  <a:arcTo wR="317500" hR="317500" stAng="-1080000" swAng="1728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1" name="Harvey 21/100 [21]">
              <a:extLst>
                <a:ext uri="{FF2B5EF4-FFF2-40B4-BE49-F238E27FC236}">
                  <a16:creationId xmlns:a16="http://schemas.microsoft.com/office/drawing/2014/main" id="{CD8E25E7-83D2-4F78-92A7-435281704491}"/>
                </a:ext>
              </a:extLst>
            </p:cNvPr>
            <p:cNvSpPr>
              <a:spLocks noChangeAspect="1"/>
            </p:cNvSpPr>
            <p:nvPr>
              <p:custDataLst>
                <p:tags r:id="rId57"/>
              </p:custDataLst>
            </p:nvPr>
          </p:nvSpPr>
          <p:spPr>
            <a:xfrm>
              <a:off x="4334905" y="3282696"/>
              <a:ext cx="292608" cy="292608"/>
            </a:xfrm>
            <a:custGeom>
              <a:avLst/>
              <a:gdLst/>
              <a:ahLst/>
              <a:cxnLst/>
              <a:rect l="l" t="t" r="r" b="b"/>
              <a:pathLst>
                <a:path w="635000" h="635000">
                  <a:moveTo>
                    <a:pt x="317500" y="0"/>
                  </a:moveTo>
                  <a:arcTo wR="317500" hR="317500" stAng="16200000" swAng="4536000"/>
                  <a:lnTo>
                    <a:pt x="317500" y="317500"/>
                  </a:lnTo>
                  <a:close/>
                </a:path>
                <a:path w="635000" h="635000" fill="none">
                  <a:moveTo>
                    <a:pt x="625025" y="238540"/>
                  </a:moveTo>
                  <a:arcTo wR="317500" hR="317500" stAng="-864000" swAng="1706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2" name="Harvey 22/100 [22]">
              <a:extLst>
                <a:ext uri="{FF2B5EF4-FFF2-40B4-BE49-F238E27FC236}">
                  <a16:creationId xmlns:a16="http://schemas.microsoft.com/office/drawing/2014/main" id="{C6A696FB-9EFC-47F6-9860-247C48C1FC3D}"/>
                </a:ext>
              </a:extLst>
            </p:cNvPr>
            <p:cNvSpPr>
              <a:spLocks noChangeAspect="1"/>
            </p:cNvSpPr>
            <p:nvPr>
              <p:custDataLst>
                <p:tags r:id="rId58"/>
              </p:custDataLst>
            </p:nvPr>
          </p:nvSpPr>
          <p:spPr>
            <a:xfrm>
              <a:off x="4334905" y="3282696"/>
              <a:ext cx="292608" cy="292608"/>
            </a:xfrm>
            <a:custGeom>
              <a:avLst/>
              <a:gdLst/>
              <a:ahLst/>
              <a:cxnLst/>
              <a:rect l="l" t="t" r="r" b="b"/>
              <a:pathLst>
                <a:path w="635000" h="635000">
                  <a:moveTo>
                    <a:pt x="317500" y="0"/>
                  </a:moveTo>
                  <a:arcTo wR="317500" hR="317500" stAng="16200000" swAng="4752000"/>
                  <a:lnTo>
                    <a:pt x="317500" y="317500"/>
                  </a:lnTo>
                  <a:close/>
                </a:path>
                <a:path w="635000" h="635000" fill="none">
                  <a:moveTo>
                    <a:pt x="629376" y="258006"/>
                  </a:moveTo>
                  <a:arcTo wR="317500" hR="317500" stAng="-647999" swAng="1684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3" name="Harvey 23/100 [23]">
              <a:extLst>
                <a:ext uri="{FF2B5EF4-FFF2-40B4-BE49-F238E27FC236}">
                  <a16:creationId xmlns:a16="http://schemas.microsoft.com/office/drawing/2014/main" id="{252958D2-EE89-4FBF-BF7B-C8AFAD704413}"/>
                </a:ext>
              </a:extLst>
            </p:cNvPr>
            <p:cNvSpPr>
              <a:spLocks noChangeAspect="1"/>
            </p:cNvSpPr>
            <p:nvPr>
              <p:custDataLst>
                <p:tags r:id="rId59"/>
              </p:custDataLst>
            </p:nvPr>
          </p:nvSpPr>
          <p:spPr>
            <a:xfrm>
              <a:off x="4334905" y="3282696"/>
              <a:ext cx="292608" cy="292608"/>
            </a:xfrm>
            <a:custGeom>
              <a:avLst/>
              <a:gdLst/>
              <a:ahLst/>
              <a:cxnLst/>
              <a:rect l="l" t="t" r="r" b="b"/>
              <a:pathLst>
                <a:path w="635000" h="635000">
                  <a:moveTo>
                    <a:pt x="317500" y="0"/>
                  </a:moveTo>
                  <a:arcTo wR="317500" hR="317500" stAng="16200000" swAng="4968000"/>
                  <a:lnTo>
                    <a:pt x="317500" y="317500"/>
                  </a:lnTo>
                  <a:close/>
                </a:path>
                <a:path w="635000" h="635000" fill="none">
                  <a:moveTo>
                    <a:pt x="632496" y="277706"/>
                  </a:moveTo>
                  <a:arcTo wR="317500" hR="317500" stAng="-432000" swAng="1663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4" name="Harvey 24/100 [24]">
              <a:extLst>
                <a:ext uri="{FF2B5EF4-FFF2-40B4-BE49-F238E27FC236}">
                  <a16:creationId xmlns:a16="http://schemas.microsoft.com/office/drawing/2014/main" id="{314E82DC-04B6-406C-9D65-1115F4D2AA22}"/>
                </a:ext>
              </a:extLst>
            </p:cNvPr>
            <p:cNvSpPr>
              <a:spLocks noChangeAspect="1"/>
            </p:cNvSpPr>
            <p:nvPr>
              <p:custDataLst>
                <p:tags r:id="rId60"/>
              </p:custDataLst>
            </p:nvPr>
          </p:nvSpPr>
          <p:spPr>
            <a:xfrm>
              <a:off x="4334905" y="3282696"/>
              <a:ext cx="292608" cy="292608"/>
            </a:xfrm>
            <a:custGeom>
              <a:avLst/>
              <a:gdLst/>
              <a:ahLst/>
              <a:cxnLst/>
              <a:rect l="l" t="t" r="r" b="b"/>
              <a:pathLst>
                <a:path w="635000" h="635000">
                  <a:moveTo>
                    <a:pt x="317500" y="0"/>
                  </a:moveTo>
                  <a:arcTo wR="317500" hR="317500" stAng="16200000" swAng="5183999"/>
                  <a:lnTo>
                    <a:pt x="317500" y="317500"/>
                  </a:lnTo>
                  <a:close/>
                </a:path>
                <a:path w="635000" h="635000" fill="none">
                  <a:moveTo>
                    <a:pt x="634373" y="297564"/>
                  </a:moveTo>
                  <a:arcTo wR="317500" hR="317500" stAng="-216000" swAng="1641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5" name="Harvey 25/100 [25]">
              <a:extLst>
                <a:ext uri="{FF2B5EF4-FFF2-40B4-BE49-F238E27FC236}">
                  <a16:creationId xmlns:a16="http://schemas.microsoft.com/office/drawing/2014/main" id="{669D1B60-A74F-4296-8610-F3DCDDC15022}"/>
                </a:ext>
              </a:extLst>
            </p:cNvPr>
            <p:cNvSpPr>
              <a:spLocks noChangeAspect="1"/>
            </p:cNvSpPr>
            <p:nvPr>
              <p:custDataLst>
                <p:tags r:id="rId61"/>
              </p:custDataLst>
            </p:nvPr>
          </p:nvSpPr>
          <p:spPr>
            <a:xfrm>
              <a:off x="4334905" y="3282696"/>
              <a:ext cx="292608" cy="292608"/>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6" name="Harvey 26/100 [26]">
              <a:extLst>
                <a:ext uri="{FF2B5EF4-FFF2-40B4-BE49-F238E27FC236}">
                  <a16:creationId xmlns:a16="http://schemas.microsoft.com/office/drawing/2014/main" id="{FF6DD112-04B6-4656-AB9D-1F9950FEE2D9}"/>
                </a:ext>
              </a:extLst>
            </p:cNvPr>
            <p:cNvSpPr>
              <a:spLocks noChangeAspect="1"/>
            </p:cNvSpPr>
            <p:nvPr>
              <p:custDataLst>
                <p:tags r:id="rId62"/>
              </p:custDataLst>
            </p:nvPr>
          </p:nvSpPr>
          <p:spPr>
            <a:xfrm>
              <a:off x="4334905" y="3282696"/>
              <a:ext cx="292608" cy="292608"/>
            </a:xfrm>
            <a:custGeom>
              <a:avLst/>
              <a:gdLst/>
              <a:ahLst/>
              <a:cxnLst/>
              <a:rect l="l" t="t" r="r" b="b"/>
              <a:pathLst>
                <a:path w="635000" h="635000">
                  <a:moveTo>
                    <a:pt x="317500" y="0"/>
                  </a:moveTo>
                  <a:arcTo wR="317500" hR="317500" stAng="16200000" swAng="5616000"/>
                  <a:lnTo>
                    <a:pt x="317500" y="317500"/>
                  </a:lnTo>
                  <a:close/>
                </a:path>
                <a:path w="635000" h="635000" fill="none">
                  <a:moveTo>
                    <a:pt x="634373" y="337435"/>
                  </a:moveTo>
                  <a:arcTo wR="317500" hR="317500" stAng="216000" swAng="1598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7" name="Harvey 27/100 [27]">
              <a:extLst>
                <a:ext uri="{FF2B5EF4-FFF2-40B4-BE49-F238E27FC236}">
                  <a16:creationId xmlns:a16="http://schemas.microsoft.com/office/drawing/2014/main" id="{E2928B53-FC5C-427C-AE65-9286773D84B2}"/>
                </a:ext>
              </a:extLst>
            </p:cNvPr>
            <p:cNvSpPr>
              <a:spLocks noChangeAspect="1"/>
            </p:cNvSpPr>
            <p:nvPr>
              <p:custDataLst>
                <p:tags r:id="rId63"/>
              </p:custDataLst>
            </p:nvPr>
          </p:nvSpPr>
          <p:spPr>
            <a:xfrm>
              <a:off x="4334905" y="3282696"/>
              <a:ext cx="292608" cy="292608"/>
            </a:xfrm>
            <a:custGeom>
              <a:avLst/>
              <a:gdLst/>
              <a:ahLst/>
              <a:cxnLst/>
              <a:rect l="l" t="t" r="r" b="b"/>
              <a:pathLst>
                <a:path w="635000" h="635000">
                  <a:moveTo>
                    <a:pt x="317500" y="0"/>
                  </a:moveTo>
                  <a:arcTo wR="317500" hR="317500" stAng="16200000" swAng="5832000"/>
                  <a:lnTo>
                    <a:pt x="317500" y="317500"/>
                  </a:lnTo>
                  <a:close/>
                </a:path>
                <a:path w="635000" h="635000" fill="none">
                  <a:moveTo>
                    <a:pt x="632496" y="357293"/>
                  </a:moveTo>
                  <a:arcTo wR="317500" hR="317500" stAng="432000" swAng="1576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8" name="Harvey 28/100 [28]">
              <a:extLst>
                <a:ext uri="{FF2B5EF4-FFF2-40B4-BE49-F238E27FC236}">
                  <a16:creationId xmlns:a16="http://schemas.microsoft.com/office/drawing/2014/main" id="{D8CF4F20-8FEC-47FF-9B86-E818143B2C19}"/>
                </a:ext>
              </a:extLst>
            </p:cNvPr>
            <p:cNvSpPr>
              <a:spLocks noChangeAspect="1"/>
            </p:cNvSpPr>
            <p:nvPr>
              <p:custDataLst>
                <p:tags r:id="rId64"/>
              </p:custDataLst>
            </p:nvPr>
          </p:nvSpPr>
          <p:spPr>
            <a:xfrm>
              <a:off x="4334905" y="3282696"/>
              <a:ext cx="292608" cy="292608"/>
            </a:xfrm>
            <a:custGeom>
              <a:avLst/>
              <a:gdLst/>
              <a:ahLst/>
              <a:cxnLst/>
              <a:rect l="l" t="t" r="r" b="b"/>
              <a:pathLst>
                <a:path w="635000" h="635000">
                  <a:moveTo>
                    <a:pt x="317500" y="0"/>
                  </a:moveTo>
                  <a:arcTo wR="317500" hR="317500" stAng="16200000" swAng="6048000"/>
                  <a:lnTo>
                    <a:pt x="317500" y="317500"/>
                  </a:lnTo>
                  <a:close/>
                </a:path>
                <a:path w="635000" h="635000" fill="none">
                  <a:moveTo>
                    <a:pt x="629376" y="376993"/>
                  </a:moveTo>
                  <a:arcTo wR="317500" hR="317500" stAng="648000" swAng="1555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9" name="Harvey 29/100 [29]">
              <a:extLst>
                <a:ext uri="{FF2B5EF4-FFF2-40B4-BE49-F238E27FC236}">
                  <a16:creationId xmlns:a16="http://schemas.microsoft.com/office/drawing/2014/main" id="{E1AF074D-4599-4D0E-8078-66303FEBDE44}"/>
                </a:ext>
              </a:extLst>
            </p:cNvPr>
            <p:cNvSpPr>
              <a:spLocks noChangeAspect="1"/>
            </p:cNvSpPr>
            <p:nvPr>
              <p:custDataLst>
                <p:tags r:id="rId65"/>
              </p:custDataLst>
            </p:nvPr>
          </p:nvSpPr>
          <p:spPr>
            <a:xfrm>
              <a:off x="4334905" y="3282696"/>
              <a:ext cx="292608" cy="292608"/>
            </a:xfrm>
            <a:custGeom>
              <a:avLst/>
              <a:gdLst/>
              <a:ahLst/>
              <a:cxnLst/>
              <a:rect l="l" t="t" r="r" b="b"/>
              <a:pathLst>
                <a:path w="635000" h="635000">
                  <a:moveTo>
                    <a:pt x="317500" y="0"/>
                  </a:moveTo>
                  <a:arcTo wR="317500" hR="317500" stAng="16200000" swAng="6263999"/>
                  <a:lnTo>
                    <a:pt x="317500" y="317500"/>
                  </a:lnTo>
                  <a:close/>
                </a:path>
                <a:path w="635000" h="635000" fill="none">
                  <a:moveTo>
                    <a:pt x="625025" y="396459"/>
                  </a:moveTo>
                  <a:arcTo wR="317500" hR="317500" stAng="863999" swAng="1533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0" name="Harvey 30/100 [30]">
              <a:extLst>
                <a:ext uri="{FF2B5EF4-FFF2-40B4-BE49-F238E27FC236}">
                  <a16:creationId xmlns:a16="http://schemas.microsoft.com/office/drawing/2014/main" id="{2DF9C982-C062-4899-8A5F-20F49AD9E1B5}"/>
                </a:ext>
              </a:extLst>
            </p:cNvPr>
            <p:cNvSpPr>
              <a:spLocks noChangeAspect="1"/>
            </p:cNvSpPr>
            <p:nvPr>
              <p:custDataLst>
                <p:tags r:id="rId66"/>
              </p:custDataLst>
            </p:nvPr>
          </p:nvSpPr>
          <p:spPr>
            <a:xfrm>
              <a:off x="4334905" y="3282696"/>
              <a:ext cx="292608" cy="292608"/>
            </a:xfrm>
            <a:custGeom>
              <a:avLst/>
              <a:gdLst/>
              <a:ahLst/>
              <a:cxnLst/>
              <a:rect l="l" t="t" r="r" b="b"/>
              <a:pathLst>
                <a:path w="635000" h="635000">
                  <a:moveTo>
                    <a:pt x="317500" y="0"/>
                  </a:moveTo>
                  <a:arcTo wR="317500" hR="317500" stAng="16200000" swAng="6480000"/>
                  <a:lnTo>
                    <a:pt x="317500" y="317500"/>
                  </a:lnTo>
                  <a:close/>
                </a:path>
                <a:path w="635000" h="635000" fill="none">
                  <a:moveTo>
                    <a:pt x="619460" y="415612"/>
                  </a:moveTo>
                  <a:arcTo wR="317500" hR="317500" stAng="1080000" swAng="1511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1" name="Harvey 31/100 [31]">
              <a:extLst>
                <a:ext uri="{FF2B5EF4-FFF2-40B4-BE49-F238E27FC236}">
                  <a16:creationId xmlns:a16="http://schemas.microsoft.com/office/drawing/2014/main" id="{E98CD797-9DD9-4143-9058-D1ABF95E7406}"/>
                </a:ext>
              </a:extLst>
            </p:cNvPr>
            <p:cNvSpPr>
              <a:spLocks noChangeAspect="1"/>
            </p:cNvSpPr>
            <p:nvPr>
              <p:custDataLst>
                <p:tags r:id="rId67"/>
              </p:custDataLst>
            </p:nvPr>
          </p:nvSpPr>
          <p:spPr>
            <a:xfrm>
              <a:off x="4334905" y="3282696"/>
              <a:ext cx="292608" cy="292608"/>
            </a:xfrm>
            <a:custGeom>
              <a:avLst/>
              <a:gdLst/>
              <a:ahLst/>
              <a:cxnLst/>
              <a:rect l="l" t="t" r="r" b="b"/>
              <a:pathLst>
                <a:path w="635000" h="635000">
                  <a:moveTo>
                    <a:pt x="317500" y="0"/>
                  </a:moveTo>
                  <a:arcTo wR="317500" hR="317500" stAng="16200000" swAng="6696000"/>
                  <a:lnTo>
                    <a:pt x="317500" y="317500"/>
                  </a:lnTo>
                  <a:close/>
                </a:path>
                <a:path w="635000" h="635000" fill="none">
                  <a:moveTo>
                    <a:pt x="612704" y="434379"/>
                  </a:moveTo>
                  <a:arcTo wR="317500" hR="317500" stAng="1295999" swAng="1490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2" name="Harvey 32/100 [32]">
              <a:extLst>
                <a:ext uri="{FF2B5EF4-FFF2-40B4-BE49-F238E27FC236}">
                  <a16:creationId xmlns:a16="http://schemas.microsoft.com/office/drawing/2014/main" id="{39029FE4-844F-47DA-8FEF-FB68673FF10C}"/>
                </a:ext>
              </a:extLst>
            </p:cNvPr>
            <p:cNvSpPr>
              <a:spLocks noChangeAspect="1"/>
            </p:cNvSpPr>
            <p:nvPr>
              <p:custDataLst>
                <p:tags r:id="rId68"/>
              </p:custDataLst>
            </p:nvPr>
          </p:nvSpPr>
          <p:spPr>
            <a:xfrm>
              <a:off x="4334905" y="3282696"/>
              <a:ext cx="292608" cy="292608"/>
            </a:xfrm>
            <a:custGeom>
              <a:avLst/>
              <a:gdLst/>
              <a:ahLst/>
              <a:cxnLst/>
              <a:rect l="l" t="t" r="r" b="b"/>
              <a:pathLst>
                <a:path w="635000" h="635000">
                  <a:moveTo>
                    <a:pt x="317500" y="0"/>
                  </a:moveTo>
                  <a:arcTo wR="317500" hR="317500" stAng="16200000" swAng="6912000"/>
                  <a:lnTo>
                    <a:pt x="317500" y="317500"/>
                  </a:lnTo>
                  <a:close/>
                </a:path>
                <a:path w="635000" h="635000" fill="none">
                  <a:moveTo>
                    <a:pt x="604782" y="452684"/>
                  </a:moveTo>
                  <a:arcTo wR="317500" hR="317500" stAng="1512000" swAng="1468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3" name="Harvey 33/100 [33]">
              <a:extLst>
                <a:ext uri="{FF2B5EF4-FFF2-40B4-BE49-F238E27FC236}">
                  <a16:creationId xmlns:a16="http://schemas.microsoft.com/office/drawing/2014/main" id="{B99AA4D4-9C74-447B-89EF-8FD268FF95EE}"/>
                </a:ext>
              </a:extLst>
            </p:cNvPr>
            <p:cNvSpPr>
              <a:spLocks noChangeAspect="1"/>
            </p:cNvSpPr>
            <p:nvPr>
              <p:custDataLst>
                <p:tags r:id="rId69"/>
              </p:custDataLst>
            </p:nvPr>
          </p:nvSpPr>
          <p:spPr>
            <a:xfrm>
              <a:off x="4334905" y="3282696"/>
              <a:ext cx="292608" cy="292608"/>
            </a:xfrm>
            <a:custGeom>
              <a:avLst/>
              <a:gdLst/>
              <a:ahLst/>
              <a:cxnLst/>
              <a:rect l="l" t="t" r="r" b="b"/>
              <a:pathLst>
                <a:path w="635000" h="635000">
                  <a:moveTo>
                    <a:pt x="317500" y="0"/>
                  </a:moveTo>
                  <a:arcTo wR="317500" hR="317500" stAng="16200000" swAng="7128000"/>
                  <a:lnTo>
                    <a:pt x="317500" y="317500"/>
                  </a:lnTo>
                  <a:close/>
                </a:path>
                <a:path w="635000" h="635000" fill="none">
                  <a:moveTo>
                    <a:pt x="595727" y="470456"/>
                  </a:moveTo>
                  <a:arcTo wR="317500" hR="317500" stAng="1728000" swAng="1447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4" name="Harvey 34/100 [34]">
              <a:extLst>
                <a:ext uri="{FF2B5EF4-FFF2-40B4-BE49-F238E27FC236}">
                  <a16:creationId xmlns:a16="http://schemas.microsoft.com/office/drawing/2014/main" id="{0880CCDE-4DDE-49A8-AFB2-FDDCE314B4D3}"/>
                </a:ext>
              </a:extLst>
            </p:cNvPr>
            <p:cNvSpPr>
              <a:spLocks noChangeAspect="1"/>
            </p:cNvSpPr>
            <p:nvPr>
              <p:custDataLst>
                <p:tags r:id="rId70"/>
              </p:custDataLst>
            </p:nvPr>
          </p:nvSpPr>
          <p:spPr>
            <a:xfrm>
              <a:off x="4334905" y="3282696"/>
              <a:ext cx="292608" cy="292608"/>
            </a:xfrm>
            <a:custGeom>
              <a:avLst/>
              <a:gdLst/>
              <a:ahLst/>
              <a:cxnLst/>
              <a:rect l="l" t="t" r="r" b="b"/>
              <a:pathLst>
                <a:path w="635000" h="635000">
                  <a:moveTo>
                    <a:pt x="317500" y="0"/>
                  </a:moveTo>
                  <a:arcTo wR="317500" hR="317500" stAng="16200000" swAng="7344000"/>
                  <a:lnTo>
                    <a:pt x="317500" y="317500"/>
                  </a:lnTo>
                  <a:close/>
                </a:path>
                <a:path w="635000" h="635000" fill="none">
                  <a:moveTo>
                    <a:pt x="585574" y="487625"/>
                  </a:moveTo>
                  <a:arcTo wR="317500" hR="317500" stAng="1944000" swAng="14255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5" name="Harvey 35/100 [35]">
              <a:extLst>
                <a:ext uri="{FF2B5EF4-FFF2-40B4-BE49-F238E27FC236}">
                  <a16:creationId xmlns:a16="http://schemas.microsoft.com/office/drawing/2014/main" id="{F37E834A-F9D8-4623-BC85-60359856CCD0}"/>
                </a:ext>
              </a:extLst>
            </p:cNvPr>
            <p:cNvSpPr>
              <a:spLocks noChangeAspect="1"/>
            </p:cNvSpPr>
            <p:nvPr>
              <p:custDataLst>
                <p:tags r:id="rId71"/>
              </p:custDataLst>
            </p:nvPr>
          </p:nvSpPr>
          <p:spPr>
            <a:xfrm>
              <a:off x="4334905" y="3282696"/>
              <a:ext cx="292608" cy="292608"/>
            </a:xfrm>
            <a:custGeom>
              <a:avLst/>
              <a:gdLst/>
              <a:ahLst/>
              <a:cxnLst/>
              <a:rect l="l" t="t" r="r" b="b"/>
              <a:pathLst>
                <a:path w="635000" h="635000">
                  <a:moveTo>
                    <a:pt x="317500" y="0"/>
                  </a:moveTo>
                  <a:arcTo wR="317500" hR="317500" stAng="16200000" swAng="7559999"/>
                  <a:lnTo>
                    <a:pt x="317500" y="317500"/>
                  </a:lnTo>
                  <a:close/>
                </a:path>
                <a:path w="635000" h="635000" fill="none">
                  <a:moveTo>
                    <a:pt x="574362" y="504121"/>
                  </a:moveTo>
                  <a:arcTo wR="317500" hR="317500" stAng="2159999" swAng="1404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6" name="Harvey 36/100 [36]">
              <a:extLst>
                <a:ext uri="{FF2B5EF4-FFF2-40B4-BE49-F238E27FC236}">
                  <a16:creationId xmlns:a16="http://schemas.microsoft.com/office/drawing/2014/main" id="{15163940-B229-4368-B727-3714123C78AB}"/>
                </a:ext>
              </a:extLst>
            </p:cNvPr>
            <p:cNvSpPr>
              <a:spLocks noChangeAspect="1"/>
            </p:cNvSpPr>
            <p:nvPr>
              <p:custDataLst>
                <p:tags r:id="rId72"/>
              </p:custDataLst>
            </p:nvPr>
          </p:nvSpPr>
          <p:spPr>
            <a:xfrm>
              <a:off x="4334905" y="3282696"/>
              <a:ext cx="292608" cy="292608"/>
            </a:xfrm>
            <a:custGeom>
              <a:avLst/>
              <a:gdLst/>
              <a:ahLst/>
              <a:cxnLst/>
              <a:rect l="l" t="t" r="r" b="b"/>
              <a:pathLst>
                <a:path w="635000" h="635000">
                  <a:moveTo>
                    <a:pt x="317500" y="0"/>
                  </a:moveTo>
                  <a:arcTo wR="317500" hR="317500" stAng="16200000" swAng="7776000"/>
                  <a:lnTo>
                    <a:pt x="317500" y="317500"/>
                  </a:lnTo>
                  <a:close/>
                </a:path>
                <a:path w="635000" h="635000" fill="none">
                  <a:moveTo>
                    <a:pt x="562137" y="519882"/>
                  </a:moveTo>
                  <a:arcTo wR="317500" hR="317500" stAng="2375999" swAng="1382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7" name="Harvey 37/100 [37]">
              <a:extLst>
                <a:ext uri="{FF2B5EF4-FFF2-40B4-BE49-F238E27FC236}">
                  <a16:creationId xmlns:a16="http://schemas.microsoft.com/office/drawing/2014/main" id="{64BAECDC-27C7-4333-B9D8-59DE42A1B1AA}"/>
                </a:ext>
              </a:extLst>
            </p:cNvPr>
            <p:cNvSpPr>
              <a:spLocks noChangeAspect="1"/>
            </p:cNvSpPr>
            <p:nvPr>
              <p:custDataLst>
                <p:tags r:id="rId73"/>
              </p:custDataLst>
            </p:nvPr>
          </p:nvSpPr>
          <p:spPr>
            <a:xfrm>
              <a:off x="4334905" y="3282696"/>
              <a:ext cx="292608" cy="292608"/>
            </a:xfrm>
            <a:custGeom>
              <a:avLst/>
              <a:gdLst/>
              <a:ahLst/>
              <a:cxnLst/>
              <a:rect l="l" t="t" r="r" b="b"/>
              <a:pathLst>
                <a:path w="635000" h="635000">
                  <a:moveTo>
                    <a:pt x="317500" y="0"/>
                  </a:moveTo>
                  <a:arcTo wR="317500" hR="317500" stAng="16200000" swAng="7991999"/>
                  <a:lnTo>
                    <a:pt x="317500" y="317500"/>
                  </a:lnTo>
                  <a:close/>
                </a:path>
                <a:path w="635000" h="635000" fill="none">
                  <a:moveTo>
                    <a:pt x="548947" y="534843"/>
                  </a:moveTo>
                  <a:arcTo wR="317500" hR="317500" stAng="2591999" swAng="1360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8" name="Harvey 38/100 [38]">
              <a:extLst>
                <a:ext uri="{FF2B5EF4-FFF2-40B4-BE49-F238E27FC236}">
                  <a16:creationId xmlns:a16="http://schemas.microsoft.com/office/drawing/2014/main" id="{4F018A0A-A74A-4E47-BC47-203679D4F8C0}"/>
                </a:ext>
              </a:extLst>
            </p:cNvPr>
            <p:cNvSpPr>
              <a:spLocks noChangeAspect="1"/>
            </p:cNvSpPr>
            <p:nvPr>
              <p:custDataLst>
                <p:tags r:id="rId74"/>
              </p:custDataLst>
            </p:nvPr>
          </p:nvSpPr>
          <p:spPr>
            <a:xfrm>
              <a:off x="4334905" y="3282696"/>
              <a:ext cx="292608" cy="292608"/>
            </a:xfrm>
            <a:custGeom>
              <a:avLst/>
              <a:gdLst/>
              <a:ahLst/>
              <a:cxnLst/>
              <a:rect l="l" t="t" r="r" b="b"/>
              <a:pathLst>
                <a:path w="635000" h="635000">
                  <a:moveTo>
                    <a:pt x="317500" y="0"/>
                  </a:moveTo>
                  <a:arcTo wR="317500" hR="317500" stAng="16200000" swAng="8208000"/>
                  <a:lnTo>
                    <a:pt x="317500" y="317500"/>
                  </a:lnTo>
                  <a:close/>
                </a:path>
                <a:path w="635000" h="635000" fill="none">
                  <a:moveTo>
                    <a:pt x="534843" y="548947"/>
                  </a:moveTo>
                  <a:arcTo wR="317500" hR="317500" stAng="2808000" swAng="1339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9" name="Harvey 39/100 [39]">
              <a:extLst>
                <a:ext uri="{FF2B5EF4-FFF2-40B4-BE49-F238E27FC236}">
                  <a16:creationId xmlns:a16="http://schemas.microsoft.com/office/drawing/2014/main" id="{ACA75957-9FDB-46A2-82EC-77103CBEAC52}"/>
                </a:ext>
              </a:extLst>
            </p:cNvPr>
            <p:cNvSpPr>
              <a:spLocks noChangeAspect="1"/>
            </p:cNvSpPr>
            <p:nvPr>
              <p:custDataLst>
                <p:tags r:id="rId75"/>
              </p:custDataLst>
            </p:nvPr>
          </p:nvSpPr>
          <p:spPr>
            <a:xfrm>
              <a:off x="4334905" y="3282696"/>
              <a:ext cx="292608" cy="292608"/>
            </a:xfrm>
            <a:custGeom>
              <a:avLst/>
              <a:gdLst/>
              <a:ahLst/>
              <a:cxnLst/>
              <a:rect l="l" t="t" r="r" b="b"/>
              <a:pathLst>
                <a:path w="635000" h="635000">
                  <a:moveTo>
                    <a:pt x="317500" y="0"/>
                  </a:moveTo>
                  <a:arcTo wR="317500" hR="317500" stAng="16200000" swAng="8424000"/>
                  <a:lnTo>
                    <a:pt x="317500" y="317500"/>
                  </a:lnTo>
                  <a:close/>
                </a:path>
                <a:path w="635000" h="635000" fill="none">
                  <a:moveTo>
                    <a:pt x="519882" y="562137"/>
                  </a:moveTo>
                  <a:arcTo wR="317500" hR="317500" stAng="3024000" swAng="1317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0" name="Harvey 40/100 [40]">
              <a:extLst>
                <a:ext uri="{FF2B5EF4-FFF2-40B4-BE49-F238E27FC236}">
                  <a16:creationId xmlns:a16="http://schemas.microsoft.com/office/drawing/2014/main" id="{025DFA7F-A073-422A-8D20-E27D1ABE4342}"/>
                </a:ext>
              </a:extLst>
            </p:cNvPr>
            <p:cNvSpPr>
              <a:spLocks noChangeAspect="1"/>
            </p:cNvSpPr>
            <p:nvPr>
              <p:custDataLst>
                <p:tags r:id="rId76"/>
              </p:custDataLst>
            </p:nvPr>
          </p:nvSpPr>
          <p:spPr>
            <a:xfrm>
              <a:off x="4334905" y="3282696"/>
              <a:ext cx="292608" cy="292608"/>
            </a:xfrm>
            <a:custGeom>
              <a:avLst/>
              <a:gdLst/>
              <a:ahLst/>
              <a:cxnLst/>
              <a:rect l="l" t="t" r="r" b="b"/>
              <a:pathLst>
                <a:path w="635000" h="635000">
                  <a:moveTo>
                    <a:pt x="317500" y="0"/>
                  </a:moveTo>
                  <a:arcTo wR="317500" hR="317500" stAng="16200000" swAng="8640000"/>
                  <a:lnTo>
                    <a:pt x="317500" y="317500"/>
                  </a:lnTo>
                  <a:close/>
                </a:path>
                <a:path w="635000" h="635000" fill="none">
                  <a:moveTo>
                    <a:pt x="504121" y="574362"/>
                  </a:moveTo>
                  <a:arcTo wR="317500" hR="317500" stAng="3240000" swAng="1296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1" name="Harvey 41/100 [41]">
              <a:extLst>
                <a:ext uri="{FF2B5EF4-FFF2-40B4-BE49-F238E27FC236}">
                  <a16:creationId xmlns:a16="http://schemas.microsoft.com/office/drawing/2014/main" id="{BF311CE9-A4CB-4965-8F0F-5B6811E9FB20}"/>
                </a:ext>
              </a:extLst>
            </p:cNvPr>
            <p:cNvSpPr>
              <a:spLocks noChangeAspect="1"/>
            </p:cNvSpPr>
            <p:nvPr>
              <p:custDataLst>
                <p:tags r:id="rId77"/>
              </p:custDataLst>
            </p:nvPr>
          </p:nvSpPr>
          <p:spPr>
            <a:xfrm>
              <a:off x="4334905" y="3282696"/>
              <a:ext cx="292608" cy="292608"/>
            </a:xfrm>
            <a:custGeom>
              <a:avLst/>
              <a:gdLst/>
              <a:ahLst/>
              <a:cxnLst/>
              <a:rect l="l" t="t" r="r" b="b"/>
              <a:pathLst>
                <a:path w="635000" h="635000">
                  <a:moveTo>
                    <a:pt x="317500" y="0"/>
                  </a:moveTo>
                  <a:arcTo wR="317500" hR="317500" stAng="16200000" swAng="8856000"/>
                  <a:lnTo>
                    <a:pt x="317500" y="317500"/>
                  </a:lnTo>
                  <a:close/>
                </a:path>
                <a:path w="635000" h="635000" fill="none">
                  <a:moveTo>
                    <a:pt x="487625" y="585574"/>
                  </a:moveTo>
                  <a:arcTo wR="317500" hR="317500" stAng="3455999" swAng="1274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2" name="Harvey 42/100 [42]">
              <a:extLst>
                <a:ext uri="{FF2B5EF4-FFF2-40B4-BE49-F238E27FC236}">
                  <a16:creationId xmlns:a16="http://schemas.microsoft.com/office/drawing/2014/main" id="{1B415A3D-1E85-4E6A-8BAB-3BB56600BA4F}"/>
                </a:ext>
              </a:extLst>
            </p:cNvPr>
            <p:cNvSpPr>
              <a:spLocks noChangeAspect="1"/>
            </p:cNvSpPr>
            <p:nvPr>
              <p:custDataLst>
                <p:tags r:id="rId78"/>
              </p:custDataLst>
            </p:nvPr>
          </p:nvSpPr>
          <p:spPr>
            <a:xfrm>
              <a:off x="4334905" y="3282696"/>
              <a:ext cx="292608" cy="292608"/>
            </a:xfrm>
            <a:custGeom>
              <a:avLst/>
              <a:gdLst/>
              <a:ahLst/>
              <a:cxnLst/>
              <a:rect l="l" t="t" r="r" b="b"/>
              <a:pathLst>
                <a:path w="635000" h="635000">
                  <a:moveTo>
                    <a:pt x="317500" y="0"/>
                  </a:moveTo>
                  <a:arcTo wR="317500" hR="317500" stAng="16200000" swAng="9072000"/>
                  <a:lnTo>
                    <a:pt x="317500" y="317500"/>
                  </a:lnTo>
                  <a:close/>
                </a:path>
                <a:path w="635000" h="635000" fill="none">
                  <a:moveTo>
                    <a:pt x="470456" y="595727"/>
                  </a:moveTo>
                  <a:arcTo wR="317500" hR="317500" stAng="3671999" swAng="1252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3" name="Harvey 43/100 [43]">
              <a:extLst>
                <a:ext uri="{FF2B5EF4-FFF2-40B4-BE49-F238E27FC236}">
                  <a16:creationId xmlns:a16="http://schemas.microsoft.com/office/drawing/2014/main" id="{7EAD6077-4487-4E7D-846D-445E65B5291C}"/>
                </a:ext>
              </a:extLst>
            </p:cNvPr>
            <p:cNvSpPr>
              <a:spLocks noChangeAspect="1"/>
            </p:cNvSpPr>
            <p:nvPr>
              <p:custDataLst>
                <p:tags r:id="rId79"/>
              </p:custDataLst>
            </p:nvPr>
          </p:nvSpPr>
          <p:spPr>
            <a:xfrm>
              <a:off x="4334905" y="3282696"/>
              <a:ext cx="292608" cy="292608"/>
            </a:xfrm>
            <a:custGeom>
              <a:avLst/>
              <a:gdLst/>
              <a:ahLst/>
              <a:cxnLst/>
              <a:rect l="l" t="t" r="r" b="b"/>
              <a:pathLst>
                <a:path w="635000" h="635000">
                  <a:moveTo>
                    <a:pt x="317500" y="0"/>
                  </a:moveTo>
                  <a:arcTo wR="317500" hR="317500" stAng="16200000" swAng="9288000"/>
                  <a:lnTo>
                    <a:pt x="317500" y="317500"/>
                  </a:lnTo>
                  <a:close/>
                </a:path>
                <a:path w="635000" h="635000" fill="none">
                  <a:moveTo>
                    <a:pt x="452684" y="604782"/>
                  </a:moveTo>
                  <a:arcTo wR="317500" hR="317500" stAng="3888000" swAng="1231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4" name="Harvey 44/100 [44]">
              <a:extLst>
                <a:ext uri="{FF2B5EF4-FFF2-40B4-BE49-F238E27FC236}">
                  <a16:creationId xmlns:a16="http://schemas.microsoft.com/office/drawing/2014/main" id="{4B57ADAF-4A83-4CB4-8920-E2B9F994E83E}"/>
                </a:ext>
              </a:extLst>
            </p:cNvPr>
            <p:cNvSpPr>
              <a:spLocks noChangeAspect="1"/>
            </p:cNvSpPr>
            <p:nvPr>
              <p:custDataLst>
                <p:tags r:id="rId80"/>
              </p:custDataLst>
            </p:nvPr>
          </p:nvSpPr>
          <p:spPr>
            <a:xfrm>
              <a:off x="4334905" y="3282696"/>
              <a:ext cx="292608" cy="292608"/>
            </a:xfrm>
            <a:custGeom>
              <a:avLst/>
              <a:gdLst/>
              <a:ahLst/>
              <a:cxnLst/>
              <a:rect l="l" t="t" r="r" b="b"/>
              <a:pathLst>
                <a:path w="635000" h="635000">
                  <a:moveTo>
                    <a:pt x="317500" y="0"/>
                  </a:moveTo>
                  <a:arcTo wR="317500" hR="317500" stAng="16200000" swAng="9504000"/>
                  <a:lnTo>
                    <a:pt x="317500" y="317500"/>
                  </a:lnTo>
                  <a:close/>
                </a:path>
                <a:path w="635000" h="635000" fill="none">
                  <a:moveTo>
                    <a:pt x="434379" y="612704"/>
                  </a:moveTo>
                  <a:arcTo wR="317500" hR="317500" stAng="4104000" swAng="1209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5" name="Harvey 45/100 [45]">
              <a:extLst>
                <a:ext uri="{FF2B5EF4-FFF2-40B4-BE49-F238E27FC236}">
                  <a16:creationId xmlns:a16="http://schemas.microsoft.com/office/drawing/2014/main" id="{FF3E5416-AC43-4CBB-A32A-A966ED03106F}"/>
                </a:ext>
              </a:extLst>
            </p:cNvPr>
            <p:cNvSpPr>
              <a:spLocks noChangeAspect="1"/>
            </p:cNvSpPr>
            <p:nvPr>
              <p:custDataLst>
                <p:tags r:id="rId81"/>
              </p:custDataLst>
            </p:nvPr>
          </p:nvSpPr>
          <p:spPr>
            <a:xfrm>
              <a:off x="4334905" y="3282696"/>
              <a:ext cx="292608" cy="292608"/>
            </a:xfrm>
            <a:custGeom>
              <a:avLst/>
              <a:gdLst/>
              <a:ahLst/>
              <a:cxnLst/>
              <a:rect l="l" t="t" r="r" b="b"/>
              <a:pathLst>
                <a:path w="635000" h="635000">
                  <a:moveTo>
                    <a:pt x="317500" y="0"/>
                  </a:moveTo>
                  <a:arcTo wR="317500" hR="317500" stAng="16200000" swAng="9720000"/>
                  <a:lnTo>
                    <a:pt x="317500" y="317500"/>
                  </a:lnTo>
                  <a:close/>
                </a:path>
                <a:path w="635000" h="635000" fill="none">
                  <a:moveTo>
                    <a:pt x="415612" y="619460"/>
                  </a:moveTo>
                  <a:arcTo wR="317500" hR="317500" stAng="4320000" swAng="1188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6" name="Harvey 46/100 [46]">
              <a:extLst>
                <a:ext uri="{FF2B5EF4-FFF2-40B4-BE49-F238E27FC236}">
                  <a16:creationId xmlns:a16="http://schemas.microsoft.com/office/drawing/2014/main" id="{49AFF9C1-C19A-487C-A4C1-47DA87277C3B}"/>
                </a:ext>
              </a:extLst>
            </p:cNvPr>
            <p:cNvSpPr>
              <a:spLocks noChangeAspect="1"/>
            </p:cNvSpPr>
            <p:nvPr>
              <p:custDataLst>
                <p:tags r:id="rId82"/>
              </p:custDataLst>
            </p:nvPr>
          </p:nvSpPr>
          <p:spPr>
            <a:xfrm>
              <a:off x="4334905" y="3282696"/>
              <a:ext cx="292608" cy="292608"/>
            </a:xfrm>
            <a:custGeom>
              <a:avLst/>
              <a:gdLst/>
              <a:ahLst/>
              <a:cxnLst/>
              <a:rect l="l" t="t" r="r" b="b"/>
              <a:pathLst>
                <a:path w="635000" h="635000">
                  <a:moveTo>
                    <a:pt x="317500" y="0"/>
                  </a:moveTo>
                  <a:arcTo wR="317500" hR="317500" stAng="16200000" swAng="9936000"/>
                  <a:lnTo>
                    <a:pt x="317500" y="317500"/>
                  </a:lnTo>
                  <a:close/>
                </a:path>
                <a:path w="635000" h="635000" fill="none">
                  <a:moveTo>
                    <a:pt x="396459" y="625025"/>
                  </a:moveTo>
                  <a:arcTo wR="317500" hR="317500" stAng="4536000" swAng="1166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7" name="Harvey 47/100 [47]">
              <a:extLst>
                <a:ext uri="{FF2B5EF4-FFF2-40B4-BE49-F238E27FC236}">
                  <a16:creationId xmlns:a16="http://schemas.microsoft.com/office/drawing/2014/main" id="{F35AEE09-D82F-438F-9D01-96C6876241F1}"/>
                </a:ext>
              </a:extLst>
            </p:cNvPr>
            <p:cNvSpPr>
              <a:spLocks noChangeAspect="1"/>
            </p:cNvSpPr>
            <p:nvPr>
              <p:custDataLst>
                <p:tags r:id="rId83"/>
              </p:custDataLst>
            </p:nvPr>
          </p:nvSpPr>
          <p:spPr>
            <a:xfrm>
              <a:off x="4334905" y="3282696"/>
              <a:ext cx="292608" cy="292608"/>
            </a:xfrm>
            <a:custGeom>
              <a:avLst/>
              <a:gdLst/>
              <a:ahLst/>
              <a:cxnLst/>
              <a:rect l="l" t="t" r="r" b="b"/>
              <a:pathLst>
                <a:path w="635000" h="635000">
                  <a:moveTo>
                    <a:pt x="317500" y="0"/>
                  </a:moveTo>
                  <a:arcTo wR="317500" hR="317500" stAng="16200000" swAng="10152000"/>
                  <a:lnTo>
                    <a:pt x="317500" y="317500"/>
                  </a:lnTo>
                  <a:close/>
                </a:path>
                <a:path w="635000" h="635000" fill="none">
                  <a:moveTo>
                    <a:pt x="376993" y="629376"/>
                  </a:moveTo>
                  <a:arcTo wR="317500" hR="317500" stAng="4751999" swAng="1144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8" name="Harvey 48/100 [48]">
              <a:extLst>
                <a:ext uri="{FF2B5EF4-FFF2-40B4-BE49-F238E27FC236}">
                  <a16:creationId xmlns:a16="http://schemas.microsoft.com/office/drawing/2014/main" id="{4FC3325B-EEB2-4420-9715-1149CEACE9AC}"/>
                </a:ext>
              </a:extLst>
            </p:cNvPr>
            <p:cNvSpPr>
              <a:spLocks noChangeAspect="1"/>
            </p:cNvSpPr>
            <p:nvPr>
              <p:custDataLst>
                <p:tags r:id="rId84"/>
              </p:custDataLst>
            </p:nvPr>
          </p:nvSpPr>
          <p:spPr>
            <a:xfrm>
              <a:off x="4334905" y="3282696"/>
              <a:ext cx="292608" cy="292608"/>
            </a:xfrm>
            <a:custGeom>
              <a:avLst/>
              <a:gdLst/>
              <a:ahLst/>
              <a:cxnLst/>
              <a:rect l="l" t="t" r="r" b="b"/>
              <a:pathLst>
                <a:path w="635000" h="635000">
                  <a:moveTo>
                    <a:pt x="317500" y="0"/>
                  </a:moveTo>
                  <a:arcTo wR="317500" hR="317500" stAng="16200000" swAng="10367999"/>
                  <a:lnTo>
                    <a:pt x="317500" y="317500"/>
                  </a:lnTo>
                  <a:close/>
                </a:path>
                <a:path w="635000" h="635000" fill="none">
                  <a:moveTo>
                    <a:pt x="357293" y="632496"/>
                  </a:moveTo>
                  <a:arcTo wR="317500" hR="317500" stAng="4967999" swAng="1123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9" name="Harvey 49/100 [49]">
              <a:extLst>
                <a:ext uri="{FF2B5EF4-FFF2-40B4-BE49-F238E27FC236}">
                  <a16:creationId xmlns:a16="http://schemas.microsoft.com/office/drawing/2014/main" id="{3BE00D50-8FCE-4E11-AA24-10B621732F20}"/>
                </a:ext>
              </a:extLst>
            </p:cNvPr>
            <p:cNvSpPr>
              <a:spLocks noChangeAspect="1"/>
            </p:cNvSpPr>
            <p:nvPr>
              <p:custDataLst>
                <p:tags r:id="rId85"/>
              </p:custDataLst>
            </p:nvPr>
          </p:nvSpPr>
          <p:spPr>
            <a:xfrm>
              <a:off x="4334905" y="3282696"/>
              <a:ext cx="292608" cy="292608"/>
            </a:xfrm>
            <a:custGeom>
              <a:avLst/>
              <a:gdLst/>
              <a:ahLst/>
              <a:cxnLst/>
              <a:rect l="l" t="t" r="r" b="b"/>
              <a:pathLst>
                <a:path w="635000" h="635000">
                  <a:moveTo>
                    <a:pt x="317500" y="0"/>
                  </a:moveTo>
                  <a:arcTo wR="317500" hR="317500" stAng="16200000" swAng="10584000"/>
                  <a:lnTo>
                    <a:pt x="317500" y="317500"/>
                  </a:lnTo>
                  <a:close/>
                </a:path>
                <a:path w="635000" h="635000" fill="none">
                  <a:moveTo>
                    <a:pt x="337435" y="634373"/>
                  </a:moveTo>
                  <a:arcTo wR="317500" hR="317500" stAng="5184000" swAng="1101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0" name="Harvey 50/100 [50]">
              <a:extLst>
                <a:ext uri="{FF2B5EF4-FFF2-40B4-BE49-F238E27FC236}">
                  <a16:creationId xmlns:a16="http://schemas.microsoft.com/office/drawing/2014/main" id="{97083993-8BFD-443F-A3A3-D28EF389CE2B}"/>
                </a:ext>
              </a:extLst>
            </p:cNvPr>
            <p:cNvSpPr>
              <a:spLocks noChangeAspect="1"/>
            </p:cNvSpPr>
            <p:nvPr>
              <p:custDataLst>
                <p:tags r:id="rId86"/>
              </p:custDataLst>
            </p:nvPr>
          </p:nvSpPr>
          <p:spPr>
            <a:xfrm>
              <a:off x="4334905" y="3282696"/>
              <a:ext cx="292608" cy="292608"/>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1" name="Harvey 51/100 [51]">
              <a:extLst>
                <a:ext uri="{FF2B5EF4-FFF2-40B4-BE49-F238E27FC236}">
                  <a16:creationId xmlns:a16="http://schemas.microsoft.com/office/drawing/2014/main" id="{BDE38762-18E9-47FF-895E-325F5976ECAA}"/>
                </a:ext>
              </a:extLst>
            </p:cNvPr>
            <p:cNvSpPr>
              <a:spLocks noChangeAspect="1"/>
            </p:cNvSpPr>
            <p:nvPr>
              <p:custDataLst>
                <p:tags r:id="rId87"/>
              </p:custDataLst>
            </p:nvPr>
          </p:nvSpPr>
          <p:spPr>
            <a:xfrm>
              <a:off x="4334905" y="3282696"/>
              <a:ext cx="292608" cy="292608"/>
            </a:xfrm>
            <a:custGeom>
              <a:avLst/>
              <a:gdLst/>
              <a:ahLst/>
              <a:cxnLst/>
              <a:rect l="l" t="t" r="r" b="b"/>
              <a:pathLst>
                <a:path w="635000" h="635000">
                  <a:moveTo>
                    <a:pt x="317500" y="0"/>
                  </a:moveTo>
                  <a:arcTo wR="317500" hR="317500" stAng="16200000" swAng="11016000"/>
                  <a:lnTo>
                    <a:pt x="317500" y="317500"/>
                  </a:lnTo>
                  <a:close/>
                </a:path>
                <a:path w="635000" h="635000" fill="none">
                  <a:moveTo>
                    <a:pt x="297564" y="634373"/>
                  </a:moveTo>
                  <a:arcTo wR="317500" hR="317500" stAng="5616000" swAng="1058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2" name="Harvey 52/100 [52]">
              <a:extLst>
                <a:ext uri="{FF2B5EF4-FFF2-40B4-BE49-F238E27FC236}">
                  <a16:creationId xmlns:a16="http://schemas.microsoft.com/office/drawing/2014/main" id="{785EAA21-FBCD-46DC-8430-7AB12F5A66AF}"/>
                </a:ext>
              </a:extLst>
            </p:cNvPr>
            <p:cNvSpPr>
              <a:spLocks noChangeAspect="1"/>
            </p:cNvSpPr>
            <p:nvPr>
              <p:custDataLst>
                <p:tags r:id="rId88"/>
              </p:custDataLst>
            </p:nvPr>
          </p:nvSpPr>
          <p:spPr>
            <a:xfrm>
              <a:off x="4334905" y="3282696"/>
              <a:ext cx="292608" cy="292608"/>
            </a:xfrm>
            <a:custGeom>
              <a:avLst/>
              <a:gdLst/>
              <a:ahLst/>
              <a:cxnLst/>
              <a:rect l="l" t="t" r="r" b="b"/>
              <a:pathLst>
                <a:path w="635000" h="635000">
                  <a:moveTo>
                    <a:pt x="317500" y="0"/>
                  </a:moveTo>
                  <a:arcTo wR="317500" hR="317500" stAng="16200000" swAng="11232000"/>
                  <a:lnTo>
                    <a:pt x="317500" y="317500"/>
                  </a:lnTo>
                  <a:close/>
                </a:path>
                <a:path w="635000" h="635000" fill="none">
                  <a:moveTo>
                    <a:pt x="277706" y="632496"/>
                  </a:moveTo>
                  <a:arcTo wR="317500" hR="317500" stAng="5832000" swAng="1036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3" name="Harvey 53/100 [53]">
              <a:extLst>
                <a:ext uri="{FF2B5EF4-FFF2-40B4-BE49-F238E27FC236}">
                  <a16:creationId xmlns:a16="http://schemas.microsoft.com/office/drawing/2014/main" id="{858D54BA-F4A5-4C67-830E-E85FF6EE735D}"/>
                </a:ext>
              </a:extLst>
            </p:cNvPr>
            <p:cNvSpPr>
              <a:spLocks noChangeAspect="1"/>
            </p:cNvSpPr>
            <p:nvPr>
              <p:custDataLst>
                <p:tags r:id="rId89"/>
              </p:custDataLst>
            </p:nvPr>
          </p:nvSpPr>
          <p:spPr>
            <a:xfrm>
              <a:off x="4334905" y="3282696"/>
              <a:ext cx="292608" cy="292608"/>
            </a:xfrm>
            <a:custGeom>
              <a:avLst/>
              <a:gdLst/>
              <a:ahLst/>
              <a:cxnLst/>
              <a:rect l="l" t="t" r="r" b="b"/>
              <a:pathLst>
                <a:path w="635000" h="635000">
                  <a:moveTo>
                    <a:pt x="317500" y="0"/>
                  </a:moveTo>
                  <a:arcTo wR="317500" hR="317500" stAng="16200000" swAng="11448000"/>
                  <a:lnTo>
                    <a:pt x="317500" y="317500"/>
                  </a:lnTo>
                  <a:close/>
                </a:path>
                <a:path w="635000" h="635000" fill="none">
                  <a:moveTo>
                    <a:pt x="258006" y="629376"/>
                  </a:moveTo>
                  <a:arcTo wR="317500" hR="317500" stAng="6048000" swAng="1015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4" name="Harvey 54/100 [54]">
              <a:extLst>
                <a:ext uri="{FF2B5EF4-FFF2-40B4-BE49-F238E27FC236}">
                  <a16:creationId xmlns:a16="http://schemas.microsoft.com/office/drawing/2014/main" id="{AC41BD7B-E1FA-4AED-B11C-E03936A672E6}"/>
                </a:ext>
              </a:extLst>
            </p:cNvPr>
            <p:cNvSpPr>
              <a:spLocks noChangeAspect="1"/>
            </p:cNvSpPr>
            <p:nvPr>
              <p:custDataLst>
                <p:tags r:id="rId90"/>
              </p:custDataLst>
            </p:nvPr>
          </p:nvSpPr>
          <p:spPr>
            <a:xfrm>
              <a:off x="4334905" y="3282696"/>
              <a:ext cx="292608" cy="292608"/>
            </a:xfrm>
            <a:custGeom>
              <a:avLst/>
              <a:gdLst/>
              <a:ahLst/>
              <a:cxnLst/>
              <a:rect l="l" t="t" r="r" b="b"/>
              <a:pathLst>
                <a:path w="635000" h="635000">
                  <a:moveTo>
                    <a:pt x="317500" y="0"/>
                  </a:moveTo>
                  <a:arcTo wR="317500" hR="317500" stAng="16200000" swAng="11664000"/>
                  <a:lnTo>
                    <a:pt x="317500" y="317500"/>
                  </a:lnTo>
                  <a:close/>
                </a:path>
                <a:path w="635000" h="635000" fill="none">
                  <a:moveTo>
                    <a:pt x="238540" y="625025"/>
                  </a:moveTo>
                  <a:arcTo wR="317500" hR="317500" stAng="6264000" swAng="993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5" name="Harvey 55/100 [55]">
              <a:extLst>
                <a:ext uri="{FF2B5EF4-FFF2-40B4-BE49-F238E27FC236}">
                  <a16:creationId xmlns:a16="http://schemas.microsoft.com/office/drawing/2014/main" id="{BAF901A0-5FD1-4B29-9AF9-DB8B19412429}"/>
                </a:ext>
              </a:extLst>
            </p:cNvPr>
            <p:cNvSpPr>
              <a:spLocks noChangeAspect="1"/>
            </p:cNvSpPr>
            <p:nvPr>
              <p:custDataLst>
                <p:tags r:id="rId91"/>
              </p:custDataLst>
            </p:nvPr>
          </p:nvSpPr>
          <p:spPr>
            <a:xfrm>
              <a:off x="4334905" y="3282696"/>
              <a:ext cx="292608" cy="292608"/>
            </a:xfrm>
            <a:custGeom>
              <a:avLst/>
              <a:gdLst/>
              <a:ahLst/>
              <a:cxnLst/>
              <a:rect l="l" t="t" r="r" b="b"/>
              <a:pathLst>
                <a:path w="635000" h="635000">
                  <a:moveTo>
                    <a:pt x="317500" y="0"/>
                  </a:moveTo>
                  <a:arcTo wR="317500" hR="317500" stAng="16200000" swAng="11880000"/>
                  <a:lnTo>
                    <a:pt x="317500" y="317500"/>
                  </a:lnTo>
                  <a:close/>
                </a:path>
                <a:path w="635000" h="635000" fill="none">
                  <a:moveTo>
                    <a:pt x="219387" y="619460"/>
                  </a:moveTo>
                  <a:arcTo wR="317500" hR="317500" stAng="6480000" swAng="971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6" name="Harvey 56/100 [56]">
              <a:extLst>
                <a:ext uri="{FF2B5EF4-FFF2-40B4-BE49-F238E27FC236}">
                  <a16:creationId xmlns:a16="http://schemas.microsoft.com/office/drawing/2014/main" id="{3EFF555D-6B7F-481F-ADC2-746953BA7F97}"/>
                </a:ext>
              </a:extLst>
            </p:cNvPr>
            <p:cNvSpPr>
              <a:spLocks noChangeAspect="1"/>
            </p:cNvSpPr>
            <p:nvPr>
              <p:custDataLst>
                <p:tags r:id="rId92"/>
              </p:custDataLst>
            </p:nvPr>
          </p:nvSpPr>
          <p:spPr>
            <a:xfrm>
              <a:off x="4334905" y="3282696"/>
              <a:ext cx="292608" cy="292608"/>
            </a:xfrm>
            <a:custGeom>
              <a:avLst/>
              <a:gdLst/>
              <a:ahLst/>
              <a:cxnLst/>
              <a:rect l="l" t="t" r="r" b="b"/>
              <a:pathLst>
                <a:path w="635000" h="635000">
                  <a:moveTo>
                    <a:pt x="317500" y="0"/>
                  </a:moveTo>
                  <a:arcTo wR="317500" hR="317500" stAng="16200000" swAng="12096000"/>
                  <a:lnTo>
                    <a:pt x="317500" y="317500"/>
                  </a:lnTo>
                  <a:close/>
                </a:path>
                <a:path w="635000" h="635000" fill="none">
                  <a:moveTo>
                    <a:pt x="200620" y="612704"/>
                  </a:moveTo>
                  <a:arcTo wR="317500" hR="317500" stAng="6696000" swAng="950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7" name="Harvey 57/100 [57]">
              <a:extLst>
                <a:ext uri="{FF2B5EF4-FFF2-40B4-BE49-F238E27FC236}">
                  <a16:creationId xmlns:a16="http://schemas.microsoft.com/office/drawing/2014/main" id="{A4D3BE31-8C07-4912-AB8B-8331A665C238}"/>
                </a:ext>
              </a:extLst>
            </p:cNvPr>
            <p:cNvSpPr>
              <a:spLocks noChangeAspect="1"/>
            </p:cNvSpPr>
            <p:nvPr>
              <p:custDataLst>
                <p:tags r:id="rId93"/>
              </p:custDataLst>
            </p:nvPr>
          </p:nvSpPr>
          <p:spPr>
            <a:xfrm>
              <a:off x="4334905" y="3282696"/>
              <a:ext cx="292608" cy="292608"/>
            </a:xfrm>
            <a:custGeom>
              <a:avLst/>
              <a:gdLst/>
              <a:ahLst/>
              <a:cxnLst/>
              <a:rect l="l" t="t" r="r" b="b"/>
              <a:pathLst>
                <a:path w="635000" h="635000">
                  <a:moveTo>
                    <a:pt x="317500" y="0"/>
                  </a:moveTo>
                  <a:arcTo wR="317500" hR="317500" stAng="16200000" swAng="12312000"/>
                  <a:lnTo>
                    <a:pt x="317500" y="317500"/>
                  </a:lnTo>
                  <a:close/>
                </a:path>
                <a:path w="635000" h="635000" fill="none">
                  <a:moveTo>
                    <a:pt x="182315" y="604782"/>
                  </a:moveTo>
                  <a:arcTo wR="317500" hR="317500" stAng="6911999" swAng="928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8" name="Harvey 58/100 [58]">
              <a:extLst>
                <a:ext uri="{FF2B5EF4-FFF2-40B4-BE49-F238E27FC236}">
                  <a16:creationId xmlns:a16="http://schemas.microsoft.com/office/drawing/2014/main" id="{E7B5A5D9-6DD2-4B0A-9557-7A7AF774103E}"/>
                </a:ext>
              </a:extLst>
            </p:cNvPr>
            <p:cNvSpPr>
              <a:spLocks noChangeAspect="1"/>
            </p:cNvSpPr>
            <p:nvPr>
              <p:custDataLst>
                <p:tags r:id="rId94"/>
              </p:custDataLst>
            </p:nvPr>
          </p:nvSpPr>
          <p:spPr>
            <a:xfrm>
              <a:off x="4334905" y="3282696"/>
              <a:ext cx="292608" cy="292608"/>
            </a:xfrm>
            <a:custGeom>
              <a:avLst/>
              <a:gdLst/>
              <a:ahLst/>
              <a:cxnLst/>
              <a:rect l="l" t="t" r="r" b="b"/>
              <a:pathLst>
                <a:path w="635000" h="635000">
                  <a:moveTo>
                    <a:pt x="317500" y="0"/>
                  </a:moveTo>
                  <a:arcTo wR="317500" hR="317500" stAng="16200000" swAng="12527999"/>
                  <a:lnTo>
                    <a:pt x="317500" y="317500"/>
                  </a:lnTo>
                  <a:close/>
                </a:path>
                <a:path w="635000" h="635000" fill="none">
                  <a:moveTo>
                    <a:pt x="164543" y="595727"/>
                  </a:moveTo>
                  <a:arcTo wR="317500" hR="317500" stAng="7127999" swAng="907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9" name="Harvey 59/100 [59]">
              <a:extLst>
                <a:ext uri="{FF2B5EF4-FFF2-40B4-BE49-F238E27FC236}">
                  <a16:creationId xmlns:a16="http://schemas.microsoft.com/office/drawing/2014/main" id="{88458C0E-D234-4C86-A6CC-B8CD6C445F00}"/>
                </a:ext>
              </a:extLst>
            </p:cNvPr>
            <p:cNvSpPr>
              <a:spLocks noChangeAspect="1"/>
            </p:cNvSpPr>
            <p:nvPr>
              <p:custDataLst>
                <p:tags r:id="rId95"/>
              </p:custDataLst>
            </p:nvPr>
          </p:nvSpPr>
          <p:spPr>
            <a:xfrm>
              <a:off x="4334905" y="3282696"/>
              <a:ext cx="292608" cy="292608"/>
            </a:xfrm>
            <a:custGeom>
              <a:avLst/>
              <a:gdLst/>
              <a:ahLst/>
              <a:cxnLst/>
              <a:rect l="l" t="t" r="r" b="b"/>
              <a:pathLst>
                <a:path w="635000" h="635000">
                  <a:moveTo>
                    <a:pt x="317500" y="0"/>
                  </a:moveTo>
                  <a:arcTo wR="317500" hR="317500" stAng="16200000" swAng="12743999"/>
                  <a:lnTo>
                    <a:pt x="317500" y="317500"/>
                  </a:lnTo>
                  <a:close/>
                </a:path>
                <a:path w="635000" h="635000" fill="none">
                  <a:moveTo>
                    <a:pt x="147374" y="585574"/>
                  </a:moveTo>
                  <a:arcTo wR="317500" hR="317500" stAng="7343999" swAng="885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0" name="Harvey 60/100 [60]">
              <a:extLst>
                <a:ext uri="{FF2B5EF4-FFF2-40B4-BE49-F238E27FC236}">
                  <a16:creationId xmlns:a16="http://schemas.microsoft.com/office/drawing/2014/main" id="{0924D2C6-D224-49FD-A4B8-312AFD605E78}"/>
                </a:ext>
              </a:extLst>
            </p:cNvPr>
            <p:cNvSpPr>
              <a:spLocks noChangeAspect="1"/>
            </p:cNvSpPr>
            <p:nvPr>
              <p:custDataLst>
                <p:tags r:id="rId96"/>
              </p:custDataLst>
            </p:nvPr>
          </p:nvSpPr>
          <p:spPr>
            <a:xfrm>
              <a:off x="4334905" y="3282696"/>
              <a:ext cx="292608" cy="292608"/>
            </a:xfrm>
            <a:custGeom>
              <a:avLst/>
              <a:gdLst/>
              <a:ahLst/>
              <a:cxnLst/>
              <a:rect l="l" t="t" r="r" b="b"/>
              <a:pathLst>
                <a:path w="635000" h="635000">
                  <a:moveTo>
                    <a:pt x="317500" y="0"/>
                  </a:moveTo>
                  <a:arcTo wR="317500" hR="317500" stAng="16200000" swAng="12960000"/>
                  <a:lnTo>
                    <a:pt x="317500" y="317500"/>
                  </a:lnTo>
                  <a:close/>
                </a:path>
                <a:path w="635000" h="635000" fill="none">
                  <a:moveTo>
                    <a:pt x="130878" y="574362"/>
                  </a:moveTo>
                  <a:arcTo wR="317500" hR="317500" stAng="7560000" swAng="864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1" name="Harvey 61/100 [61]">
              <a:extLst>
                <a:ext uri="{FF2B5EF4-FFF2-40B4-BE49-F238E27FC236}">
                  <a16:creationId xmlns:a16="http://schemas.microsoft.com/office/drawing/2014/main" id="{F9FB23C2-D568-49AC-B8FD-0480EB019739}"/>
                </a:ext>
              </a:extLst>
            </p:cNvPr>
            <p:cNvSpPr>
              <a:spLocks noChangeAspect="1"/>
            </p:cNvSpPr>
            <p:nvPr>
              <p:custDataLst>
                <p:tags r:id="rId97"/>
              </p:custDataLst>
            </p:nvPr>
          </p:nvSpPr>
          <p:spPr>
            <a:xfrm>
              <a:off x="4334905" y="3282696"/>
              <a:ext cx="292608" cy="292608"/>
            </a:xfrm>
            <a:custGeom>
              <a:avLst/>
              <a:gdLst/>
              <a:ahLst/>
              <a:cxnLst/>
              <a:rect l="l" t="t" r="r" b="b"/>
              <a:pathLst>
                <a:path w="635000" h="635000">
                  <a:moveTo>
                    <a:pt x="317500" y="0"/>
                  </a:moveTo>
                  <a:arcTo wR="317500" hR="317500" stAng="16200000" swAng="13176000"/>
                  <a:lnTo>
                    <a:pt x="317500" y="317500"/>
                  </a:lnTo>
                  <a:close/>
                </a:path>
                <a:path w="635000" h="635000" fill="none">
                  <a:moveTo>
                    <a:pt x="115117" y="562137"/>
                  </a:moveTo>
                  <a:arcTo wR="317500" hR="317500" stAng="7776000" swAng="842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2" name="Harvey 62/100 [62]">
              <a:extLst>
                <a:ext uri="{FF2B5EF4-FFF2-40B4-BE49-F238E27FC236}">
                  <a16:creationId xmlns:a16="http://schemas.microsoft.com/office/drawing/2014/main" id="{9EF3159D-F4FB-4032-BCCB-55E6ED5EEFC7}"/>
                </a:ext>
              </a:extLst>
            </p:cNvPr>
            <p:cNvSpPr>
              <a:spLocks noChangeAspect="1"/>
            </p:cNvSpPr>
            <p:nvPr>
              <p:custDataLst>
                <p:tags r:id="rId98"/>
              </p:custDataLst>
            </p:nvPr>
          </p:nvSpPr>
          <p:spPr>
            <a:xfrm>
              <a:off x="4334905" y="3282696"/>
              <a:ext cx="292608" cy="292608"/>
            </a:xfrm>
            <a:custGeom>
              <a:avLst/>
              <a:gdLst/>
              <a:ahLst/>
              <a:cxnLst/>
              <a:rect l="l" t="t" r="r" b="b"/>
              <a:pathLst>
                <a:path w="635000" h="635000">
                  <a:moveTo>
                    <a:pt x="317500" y="0"/>
                  </a:moveTo>
                  <a:arcTo wR="317500" hR="317500" stAng="16200000" swAng="13392000"/>
                  <a:lnTo>
                    <a:pt x="317500" y="317500"/>
                  </a:lnTo>
                  <a:close/>
                </a:path>
                <a:path w="635000" h="635000" fill="none">
                  <a:moveTo>
                    <a:pt x="100156" y="548947"/>
                  </a:moveTo>
                  <a:arcTo wR="317500" hR="317500" stAng="7991999" swAng="820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3" name="Harvey 63/100 [63]">
              <a:extLst>
                <a:ext uri="{FF2B5EF4-FFF2-40B4-BE49-F238E27FC236}">
                  <a16:creationId xmlns:a16="http://schemas.microsoft.com/office/drawing/2014/main" id="{9362C8EA-6D15-4E0C-8AE9-B1B50EB297B8}"/>
                </a:ext>
              </a:extLst>
            </p:cNvPr>
            <p:cNvSpPr>
              <a:spLocks noChangeAspect="1"/>
            </p:cNvSpPr>
            <p:nvPr>
              <p:custDataLst>
                <p:tags r:id="rId99"/>
              </p:custDataLst>
            </p:nvPr>
          </p:nvSpPr>
          <p:spPr>
            <a:xfrm>
              <a:off x="4334905" y="3282696"/>
              <a:ext cx="292608" cy="292608"/>
            </a:xfrm>
            <a:custGeom>
              <a:avLst/>
              <a:gdLst/>
              <a:ahLst/>
              <a:cxnLst/>
              <a:rect l="l" t="t" r="r" b="b"/>
              <a:pathLst>
                <a:path w="635000" h="635000">
                  <a:moveTo>
                    <a:pt x="317500" y="0"/>
                  </a:moveTo>
                  <a:arcTo wR="317500" hR="317500" stAng="16200000" swAng="13608000"/>
                  <a:lnTo>
                    <a:pt x="317500" y="317500"/>
                  </a:lnTo>
                  <a:close/>
                </a:path>
                <a:path w="635000" h="635000" fill="none">
                  <a:moveTo>
                    <a:pt x="86052" y="534843"/>
                  </a:moveTo>
                  <a:arcTo wR="317500" hR="317500" stAng="8208000" swAng="799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4" name="Harvey 64/100 [64]">
              <a:extLst>
                <a:ext uri="{FF2B5EF4-FFF2-40B4-BE49-F238E27FC236}">
                  <a16:creationId xmlns:a16="http://schemas.microsoft.com/office/drawing/2014/main" id="{91EB375D-1444-4BE3-A696-66272A1564CD}"/>
                </a:ext>
              </a:extLst>
            </p:cNvPr>
            <p:cNvSpPr>
              <a:spLocks noChangeAspect="1"/>
            </p:cNvSpPr>
            <p:nvPr>
              <p:custDataLst>
                <p:tags r:id="rId100"/>
              </p:custDataLst>
            </p:nvPr>
          </p:nvSpPr>
          <p:spPr>
            <a:xfrm>
              <a:off x="4334905" y="3282696"/>
              <a:ext cx="292608" cy="292608"/>
            </a:xfrm>
            <a:custGeom>
              <a:avLst/>
              <a:gdLst/>
              <a:ahLst/>
              <a:cxnLst/>
              <a:rect l="l" t="t" r="r" b="b"/>
              <a:pathLst>
                <a:path w="635000" h="635000">
                  <a:moveTo>
                    <a:pt x="317500" y="0"/>
                  </a:moveTo>
                  <a:arcTo wR="317500" hR="317500" stAng="16200000" swAng="13824000"/>
                  <a:lnTo>
                    <a:pt x="317500" y="317500"/>
                  </a:lnTo>
                  <a:close/>
                </a:path>
                <a:path w="635000" h="635000" fill="none">
                  <a:moveTo>
                    <a:pt x="72862" y="519882"/>
                  </a:moveTo>
                  <a:arcTo wR="317500" hR="317500" stAng="8424000" swAng="777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5" name="Harvey 65/100 [65]">
              <a:extLst>
                <a:ext uri="{FF2B5EF4-FFF2-40B4-BE49-F238E27FC236}">
                  <a16:creationId xmlns:a16="http://schemas.microsoft.com/office/drawing/2014/main" id="{9A3002B1-5D17-4BCB-9A44-B2FB4025D02F}"/>
                </a:ext>
              </a:extLst>
            </p:cNvPr>
            <p:cNvSpPr>
              <a:spLocks noChangeAspect="1"/>
            </p:cNvSpPr>
            <p:nvPr>
              <p:custDataLst>
                <p:tags r:id="rId101"/>
              </p:custDataLst>
            </p:nvPr>
          </p:nvSpPr>
          <p:spPr>
            <a:xfrm>
              <a:off x="4334905" y="3282696"/>
              <a:ext cx="292608" cy="292608"/>
            </a:xfrm>
            <a:custGeom>
              <a:avLst/>
              <a:gdLst/>
              <a:ahLst/>
              <a:cxnLst/>
              <a:rect l="l" t="t" r="r" b="b"/>
              <a:pathLst>
                <a:path w="635000" h="635000">
                  <a:moveTo>
                    <a:pt x="317500" y="0"/>
                  </a:moveTo>
                  <a:arcTo wR="317500" hR="317500" stAng="16200000" swAng="14040000"/>
                  <a:lnTo>
                    <a:pt x="317500" y="317500"/>
                  </a:lnTo>
                  <a:close/>
                </a:path>
                <a:path w="635000" h="635000" fill="none">
                  <a:moveTo>
                    <a:pt x="60637" y="504121"/>
                  </a:moveTo>
                  <a:arcTo wR="317500" hR="317500" stAng="8640000" swAng="755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6" name="Harvey 66/100 [66]">
              <a:extLst>
                <a:ext uri="{FF2B5EF4-FFF2-40B4-BE49-F238E27FC236}">
                  <a16:creationId xmlns:a16="http://schemas.microsoft.com/office/drawing/2014/main" id="{E5F2FDE4-04B2-4A45-A685-14E0C51883A5}"/>
                </a:ext>
              </a:extLst>
            </p:cNvPr>
            <p:cNvSpPr>
              <a:spLocks noChangeAspect="1"/>
            </p:cNvSpPr>
            <p:nvPr>
              <p:custDataLst>
                <p:tags r:id="rId102"/>
              </p:custDataLst>
            </p:nvPr>
          </p:nvSpPr>
          <p:spPr>
            <a:xfrm>
              <a:off x="4334905" y="3282696"/>
              <a:ext cx="292608" cy="292608"/>
            </a:xfrm>
            <a:custGeom>
              <a:avLst/>
              <a:gdLst/>
              <a:ahLst/>
              <a:cxnLst/>
              <a:rect l="l" t="t" r="r" b="b"/>
              <a:pathLst>
                <a:path w="635000" h="635000">
                  <a:moveTo>
                    <a:pt x="317500" y="0"/>
                  </a:moveTo>
                  <a:arcTo wR="317500" hR="317500" stAng="16200000" swAng="14256000"/>
                  <a:lnTo>
                    <a:pt x="317500" y="317500"/>
                  </a:lnTo>
                  <a:close/>
                </a:path>
                <a:path w="635000" h="635000" fill="none">
                  <a:moveTo>
                    <a:pt x="49425" y="487625"/>
                  </a:moveTo>
                  <a:arcTo wR="317500" hR="317500" stAng="8856000" swAng="734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7" name="Harvey 67/100 [67]">
              <a:extLst>
                <a:ext uri="{FF2B5EF4-FFF2-40B4-BE49-F238E27FC236}">
                  <a16:creationId xmlns:a16="http://schemas.microsoft.com/office/drawing/2014/main" id="{D399A169-3845-4CD5-A62C-F4586F1FAFE8}"/>
                </a:ext>
              </a:extLst>
            </p:cNvPr>
            <p:cNvSpPr>
              <a:spLocks noChangeAspect="1"/>
            </p:cNvSpPr>
            <p:nvPr>
              <p:custDataLst>
                <p:tags r:id="rId103"/>
              </p:custDataLst>
            </p:nvPr>
          </p:nvSpPr>
          <p:spPr>
            <a:xfrm>
              <a:off x="4334905" y="3282696"/>
              <a:ext cx="292608" cy="292608"/>
            </a:xfrm>
            <a:custGeom>
              <a:avLst/>
              <a:gdLst/>
              <a:ahLst/>
              <a:cxnLst/>
              <a:rect l="l" t="t" r="r" b="b"/>
              <a:pathLst>
                <a:path w="635000" h="635000">
                  <a:moveTo>
                    <a:pt x="317500" y="0"/>
                  </a:moveTo>
                  <a:arcTo wR="317500" hR="317500" stAng="16200000" swAng="14472000"/>
                  <a:lnTo>
                    <a:pt x="317500" y="317500"/>
                  </a:lnTo>
                  <a:close/>
                </a:path>
                <a:path w="635000" h="635000" fill="none">
                  <a:moveTo>
                    <a:pt x="39272" y="470456"/>
                  </a:moveTo>
                  <a:arcTo wR="317500" hR="317500" stAng="9072000" swAng="712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8" name="Harvey 68/100 [68]">
              <a:extLst>
                <a:ext uri="{FF2B5EF4-FFF2-40B4-BE49-F238E27FC236}">
                  <a16:creationId xmlns:a16="http://schemas.microsoft.com/office/drawing/2014/main" id="{E12F5173-9960-47F5-9A91-B043294E14CB}"/>
                </a:ext>
              </a:extLst>
            </p:cNvPr>
            <p:cNvSpPr>
              <a:spLocks noChangeAspect="1"/>
            </p:cNvSpPr>
            <p:nvPr>
              <p:custDataLst>
                <p:tags r:id="rId104"/>
              </p:custDataLst>
            </p:nvPr>
          </p:nvSpPr>
          <p:spPr>
            <a:xfrm>
              <a:off x="4334905" y="3282696"/>
              <a:ext cx="292608" cy="292608"/>
            </a:xfrm>
            <a:custGeom>
              <a:avLst/>
              <a:gdLst/>
              <a:ahLst/>
              <a:cxnLst/>
              <a:rect l="l" t="t" r="r" b="b"/>
              <a:pathLst>
                <a:path w="635000" h="635000">
                  <a:moveTo>
                    <a:pt x="317500" y="0"/>
                  </a:moveTo>
                  <a:arcTo wR="317500" hR="317500" stAng="16200000" swAng="14688000"/>
                  <a:lnTo>
                    <a:pt x="317500" y="317500"/>
                  </a:lnTo>
                  <a:close/>
                </a:path>
                <a:path w="635000" h="635000" fill="none">
                  <a:moveTo>
                    <a:pt x="30217" y="452684"/>
                  </a:moveTo>
                  <a:arcTo wR="317500" hR="317500" stAng="9288000" swAng="691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9" name="Harvey 69/100 [69]">
              <a:extLst>
                <a:ext uri="{FF2B5EF4-FFF2-40B4-BE49-F238E27FC236}">
                  <a16:creationId xmlns:a16="http://schemas.microsoft.com/office/drawing/2014/main" id="{DD9B9229-3D3A-4706-BEEC-04C19A30C5C3}"/>
                </a:ext>
              </a:extLst>
            </p:cNvPr>
            <p:cNvSpPr>
              <a:spLocks noChangeAspect="1"/>
            </p:cNvSpPr>
            <p:nvPr>
              <p:custDataLst>
                <p:tags r:id="rId105"/>
              </p:custDataLst>
            </p:nvPr>
          </p:nvSpPr>
          <p:spPr>
            <a:xfrm>
              <a:off x="4334905" y="3282696"/>
              <a:ext cx="292608" cy="292608"/>
            </a:xfrm>
            <a:custGeom>
              <a:avLst/>
              <a:gdLst/>
              <a:ahLst/>
              <a:cxnLst/>
              <a:rect l="l" t="t" r="r" b="b"/>
              <a:pathLst>
                <a:path w="635000" h="635000">
                  <a:moveTo>
                    <a:pt x="317500" y="0"/>
                  </a:moveTo>
                  <a:arcTo wR="317500" hR="317500" stAng="16200000" swAng="14903999"/>
                  <a:lnTo>
                    <a:pt x="317500" y="317500"/>
                  </a:lnTo>
                  <a:close/>
                </a:path>
                <a:path w="635000" h="635000" fill="none">
                  <a:moveTo>
                    <a:pt x="22295" y="434379"/>
                  </a:moveTo>
                  <a:arcTo wR="317500" hR="317500" stAng="9503999" swAng="669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0" name="Harvey 70/100 [70]">
              <a:extLst>
                <a:ext uri="{FF2B5EF4-FFF2-40B4-BE49-F238E27FC236}">
                  <a16:creationId xmlns:a16="http://schemas.microsoft.com/office/drawing/2014/main" id="{795A4CC8-0C08-491C-8D7F-95EC8E0E25B8}"/>
                </a:ext>
              </a:extLst>
            </p:cNvPr>
            <p:cNvSpPr>
              <a:spLocks noChangeAspect="1"/>
            </p:cNvSpPr>
            <p:nvPr>
              <p:custDataLst>
                <p:tags r:id="rId106"/>
              </p:custDataLst>
            </p:nvPr>
          </p:nvSpPr>
          <p:spPr>
            <a:xfrm>
              <a:off x="4334905" y="3282696"/>
              <a:ext cx="292608" cy="292608"/>
            </a:xfrm>
            <a:custGeom>
              <a:avLst/>
              <a:gdLst/>
              <a:ahLst/>
              <a:cxnLst/>
              <a:rect l="l" t="t" r="r" b="b"/>
              <a:pathLst>
                <a:path w="635000" h="635000">
                  <a:moveTo>
                    <a:pt x="317500" y="0"/>
                  </a:moveTo>
                  <a:arcTo wR="317500" hR="317500" stAng="16200000" swAng="15119999"/>
                  <a:lnTo>
                    <a:pt x="317500" y="317500"/>
                  </a:lnTo>
                  <a:close/>
                </a:path>
                <a:path w="635000" h="635000" fill="none">
                  <a:moveTo>
                    <a:pt x="15539" y="415612"/>
                  </a:moveTo>
                  <a:arcTo wR="317500" hR="317500" stAng="9719999" swAng="648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1" name="Harvey 71/100 [71]">
              <a:extLst>
                <a:ext uri="{FF2B5EF4-FFF2-40B4-BE49-F238E27FC236}">
                  <a16:creationId xmlns:a16="http://schemas.microsoft.com/office/drawing/2014/main" id="{91862A76-5FCC-4C25-9A3F-A10651AC7725}"/>
                </a:ext>
              </a:extLst>
            </p:cNvPr>
            <p:cNvSpPr>
              <a:spLocks noChangeAspect="1"/>
            </p:cNvSpPr>
            <p:nvPr>
              <p:custDataLst>
                <p:tags r:id="rId107"/>
              </p:custDataLst>
            </p:nvPr>
          </p:nvSpPr>
          <p:spPr>
            <a:xfrm>
              <a:off x="4334905" y="3282696"/>
              <a:ext cx="292608" cy="292608"/>
            </a:xfrm>
            <a:custGeom>
              <a:avLst/>
              <a:gdLst/>
              <a:ahLst/>
              <a:cxnLst/>
              <a:rect l="l" t="t" r="r" b="b"/>
              <a:pathLst>
                <a:path w="635000" h="635000">
                  <a:moveTo>
                    <a:pt x="317500" y="0"/>
                  </a:moveTo>
                  <a:arcTo wR="317500" hR="317500" stAng="16200000" swAng="15336000"/>
                  <a:lnTo>
                    <a:pt x="317500" y="317500"/>
                  </a:lnTo>
                  <a:close/>
                </a:path>
                <a:path w="635000" h="635000" fill="none">
                  <a:moveTo>
                    <a:pt x="9974" y="396459"/>
                  </a:moveTo>
                  <a:arcTo wR="317500" hR="317500" stAng="9936000" swAng="626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2" name="Harvey 72/100 [72]">
              <a:extLst>
                <a:ext uri="{FF2B5EF4-FFF2-40B4-BE49-F238E27FC236}">
                  <a16:creationId xmlns:a16="http://schemas.microsoft.com/office/drawing/2014/main" id="{46969644-17D9-45C9-A88A-9A88622DCE45}"/>
                </a:ext>
              </a:extLst>
            </p:cNvPr>
            <p:cNvSpPr>
              <a:spLocks noChangeAspect="1"/>
            </p:cNvSpPr>
            <p:nvPr>
              <p:custDataLst>
                <p:tags r:id="rId108"/>
              </p:custDataLst>
            </p:nvPr>
          </p:nvSpPr>
          <p:spPr>
            <a:xfrm>
              <a:off x="4334905" y="3282696"/>
              <a:ext cx="292608" cy="292608"/>
            </a:xfrm>
            <a:custGeom>
              <a:avLst/>
              <a:gdLst/>
              <a:ahLst/>
              <a:cxnLst/>
              <a:rect l="l" t="t" r="r" b="b"/>
              <a:pathLst>
                <a:path w="635000" h="635000">
                  <a:moveTo>
                    <a:pt x="317500" y="0"/>
                  </a:moveTo>
                  <a:arcTo wR="317500" hR="317500" stAng="16200000" swAng="15552000"/>
                  <a:lnTo>
                    <a:pt x="317500" y="317500"/>
                  </a:lnTo>
                  <a:close/>
                </a:path>
                <a:path w="635000" h="635000" fill="none">
                  <a:moveTo>
                    <a:pt x="5623" y="376993"/>
                  </a:moveTo>
                  <a:arcTo wR="317500" hR="317500" stAng="10152000" swAng="604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3" name="Harvey 73/100 [73]">
              <a:extLst>
                <a:ext uri="{FF2B5EF4-FFF2-40B4-BE49-F238E27FC236}">
                  <a16:creationId xmlns:a16="http://schemas.microsoft.com/office/drawing/2014/main" id="{F89621F9-3ABB-450D-913E-7B467F289A9B}"/>
                </a:ext>
              </a:extLst>
            </p:cNvPr>
            <p:cNvSpPr>
              <a:spLocks noChangeAspect="1"/>
            </p:cNvSpPr>
            <p:nvPr>
              <p:custDataLst>
                <p:tags r:id="rId109"/>
              </p:custDataLst>
            </p:nvPr>
          </p:nvSpPr>
          <p:spPr>
            <a:xfrm>
              <a:off x="4334905" y="3282696"/>
              <a:ext cx="292608" cy="292608"/>
            </a:xfrm>
            <a:custGeom>
              <a:avLst/>
              <a:gdLst/>
              <a:ahLst/>
              <a:cxnLst/>
              <a:rect l="l" t="t" r="r" b="b"/>
              <a:pathLst>
                <a:path w="635000" h="635000">
                  <a:moveTo>
                    <a:pt x="317500" y="0"/>
                  </a:moveTo>
                  <a:arcTo wR="317500" hR="317500" stAng="16200000" swAng="15768000"/>
                  <a:lnTo>
                    <a:pt x="317500" y="317500"/>
                  </a:lnTo>
                  <a:close/>
                </a:path>
                <a:path w="635000" h="635000" fill="none">
                  <a:moveTo>
                    <a:pt x="2503" y="357293"/>
                  </a:moveTo>
                  <a:arcTo wR="317500" hR="317500" stAng="10368000" swAng="583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4" name="Harvey 74/100 [74]">
              <a:extLst>
                <a:ext uri="{FF2B5EF4-FFF2-40B4-BE49-F238E27FC236}">
                  <a16:creationId xmlns:a16="http://schemas.microsoft.com/office/drawing/2014/main" id="{89EE4B1F-E703-471D-8307-BFB9EDEDB9F7}"/>
                </a:ext>
              </a:extLst>
            </p:cNvPr>
            <p:cNvSpPr>
              <a:spLocks noChangeAspect="1"/>
            </p:cNvSpPr>
            <p:nvPr>
              <p:custDataLst>
                <p:tags r:id="rId110"/>
              </p:custDataLst>
            </p:nvPr>
          </p:nvSpPr>
          <p:spPr>
            <a:xfrm>
              <a:off x="4334905" y="3282696"/>
              <a:ext cx="292608" cy="292608"/>
            </a:xfrm>
            <a:custGeom>
              <a:avLst/>
              <a:gdLst/>
              <a:ahLst/>
              <a:cxnLst/>
              <a:rect l="l" t="t" r="r" b="b"/>
              <a:pathLst>
                <a:path w="635000" h="635000">
                  <a:moveTo>
                    <a:pt x="317500" y="0"/>
                  </a:moveTo>
                  <a:arcTo wR="317500" hR="317500" stAng="16200000" swAng="15983999"/>
                  <a:lnTo>
                    <a:pt x="317500" y="317500"/>
                  </a:lnTo>
                  <a:close/>
                </a:path>
                <a:path w="635000" h="635000" fill="none">
                  <a:moveTo>
                    <a:pt x="626" y="337435"/>
                  </a:moveTo>
                  <a:arcTo wR="317500" hR="317500" stAng="10583999" swAng="561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5" name="Harvey 75/100 [75]">
              <a:extLst>
                <a:ext uri="{FF2B5EF4-FFF2-40B4-BE49-F238E27FC236}">
                  <a16:creationId xmlns:a16="http://schemas.microsoft.com/office/drawing/2014/main" id="{8AB2EEA8-04AC-4B6C-8D90-28093DB647E6}"/>
                </a:ext>
              </a:extLst>
            </p:cNvPr>
            <p:cNvSpPr>
              <a:spLocks noChangeAspect="1"/>
            </p:cNvSpPr>
            <p:nvPr>
              <p:custDataLst>
                <p:tags r:id="rId111"/>
              </p:custDataLst>
            </p:nvPr>
          </p:nvSpPr>
          <p:spPr>
            <a:xfrm>
              <a:off x="4334905" y="3282696"/>
              <a:ext cx="292608" cy="292608"/>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6" name="Harvey 76/100 [76]">
              <a:extLst>
                <a:ext uri="{FF2B5EF4-FFF2-40B4-BE49-F238E27FC236}">
                  <a16:creationId xmlns:a16="http://schemas.microsoft.com/office/drawing/2014/main" id="{6F4E00F2-EA6F-4809-B2FD-4CE3ABE8C480}"/>
                </a:ext>
              </a:extLst>
            </p:cNvPr>
            <p:cNvSpPr>
              <a:spLocks noChangeAspect="1"/>
            </p:cNvSpPr>
            <p:nvPr>
              <p:custDataLst>
                <p:tags r:id="rId112"/>
              </p:custDataLst>
            </p:nvPr>
          </p:nvSpPr>
          <p:spPr>
            <a:xfrm>
              <a:off x="4334905" y="3282696"/>
              <a:ext cx="292608" cy="292608"/>
            </a:xfrm>
            <a:custGeom>
              <a:avLst/>
              <a:gdLst/>
              <a:ahLst/>
              <a:cxnLst/>
              <a:rect l="l" t="t" r="r" b="b"/>
              <a:pathLst>
                <a:path w="635000" h="635000">
                  <a:moveTo>
                    <a:pt x="317500" y="0"/>
                  </a:moveTo>
                  <a:arcTo wR="317500" hR="317500" stAng="16200000" swAng="16416000"/>
                  <a:lnTo>
                    <a:pt x="317500" y="317500"/>
                  </a:lnTo>
                  <a:close/>
                </a:path>
                <a:path w="635000" h="635000" fill="none">
                  <a:moveTo>
                    <a:pt x="626" y="297564"/>
                  </a:moveTo>
                  <a:arcTo wR="317500" hR="317500" stAng="11016000" swAng="518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7" name="Harvey 77/100 [77]">
              <a:extLst>
                <a:ext uri="{FF2B5EF4-FFF2-40B4-BE49-F238E27FC236}">
                  <a16:creationId xmlns:a16="http://schemas.microsoft.com/office/drawing/2014/main" id="{CF5CA593-7B87-4492-9B35-2255514CB496}"/>
                </a:ext>
              </a:extLst>
            </p:cNvPr>
            <p:cNvSpPr>
              <a:spLocks noChangeAspect="1"/>
            </p:cNvSpPr>
            <p:nvPr>
              <p:custDataLst>
                <p:tags r:id="rId113"/>
              </p:custDataLst>
            </p:nvPr>
          </p:nvSpPr>
          <p:spPr>
            <a:xfrm>
              <a:off x="4334905" y="3282696"/>
              <a:ext cx="292608" cy="292608"/>
            </a:xfrm>
            <a:custGeom>
              <a:avLst/>
              <a:gdLst/>
              <a:ahLst/>
              <a:cxnLst/>
              <a:rect l="l" t="t" r="r" b="b"/>
              <a:pathLst>
                <a:path w="635000" h="635000">
                  <a:moveTo>
                    <a:pt x="317500" y="0"/>
                  </a:moveTo>
                  <a:arcTo wR="317500" hR="317500" stAng="16200000" swAng="16632000"/>
                  <a:lnTo>
                    <a:pt x="317500" y="317500"/>
                  </a:lnTo>
                  <a:close/>
                </a:path>
                <a:path w="635000" h="635000" fill="none">
                  <a:moveTo>
                    <a:pt x="2503" y="277706"/>
                  </a:moveTo>
                  <a:arcTo wR="317500" hR="317500" stAng="11232000" swAng="496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8" name="Harvey 78/100 [78]">
              <a:extLst>
                <a:ext uri="{FF2B5EF4-FFF2-40B4-BE49-F238E27FC236}">
                  <a16:creationId xmlns:a16="http://schemas.microsoft.com/office/drawing/2014/main" id="{8C036464-458E-48D4-BAC8-84819F820C60}"/>
                </a:ext>
              </a:extLst>
            </p:cNvPr>
            <p:cNvSpPr>
              <a:spLocks noChangeAspect="1"/>
            </p:cNvSpPr>
            <p:nvPr>
              <p:custDataLst>
                <p:tags r:id="rId114"/>
              </p:custDataLst>
            </p:nvPr>
          </p:nvSpPr>
          <p:spPr>
            <a:xfrm>
              <a:off x="4334905" y="3282696"/>
              <a:ext cx="292608" cy="292608"/>
            </a:xfrm>
            <a:custGeom>
              <a:avLst/>
              <a:gdLst/>
              <a:ahLst/>
              <a:cxnLst/>
              <a:rect l="l" t="t" r="r" b="b"/>
              <a:pathLst>
                <a:path w="635000" h="635000">
                  <a:moveTo>
                    <a:pt x="317500" y="0"/>
                  </a:moveTo>
                  <a:arcTo wR="317500" hR="317500" stAng="16200000" swAng="16848000"/>
                  <a:lnTo>
                    <a:pt x="317500" y="317500"/>
                  </a:lnTo>
                  <a:close/>
                </a:path>
                <a:path w="635000" h="635000" fill="none">
                  <a:moveTo>
                    <a:pt x="5623" y="258006"/>
                  </a:moveTo>
                  <a:arcTo wR="317500" hR="317500" stAng="11448000" swAng="475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9" name="Harvey 79/100 [79]">
              <a:extLst>
                <a:ext uri="{FF2B5EF4-FFF2-40B4-BE49-F238E27FC236}">
                  <a16:creationId xmlns:a16="http://schemas.microsoft.com/office/drawing/2014/main" id="{6FD5AC00-8293-447C-B728-B963DD67B1C2}"/>
                </a:ext>
              </a:extLst>
            </p:cNvPr>
            <p:cNvSpPr>
              <a:spLocks noChangeAspect="1"/>
            </p:cNvSpPr>
            <p:nvPr>
              <p:custDataLst>
                <p:tags r:id="rId115"/>
              </p:custDataLst>
            </p:nvPr>
          </p:nvSpPr>
          <p:spPr>
            <a:xfrm>
              <a:off x="4334905" y="3282696"/>
              <a:ext cx="292608" cy="292608"/>
            </a:xfrm>
            <a:custGeom>
              <a:avLst/>
              <a:gdLst/>
              <a:ahLst/>
              <a:cxnLst/>
              <a:rect l="l" t="t" r="r" b="b"/>
              <a:pathLst>
                <a:path w="635000" h="635000">
                  <a:moveTo>
                    <a:pt x="317500" y="0"/>
                  </a:moveTo>
                  <a:arcTo wR="317500" hR="317500" stAng="16200000" swAng="17064000"/>
                  <a:lnTo>
                    <a:pt x="317500" y="317500"/>
                  </a:lnTo>
                  <a:close/>
                </a:path>
                <a:path w="635000" h="635000" fill="none">
                  <a:moveTo>
                    <a:pt x="9974" y="238540"/>
                  </a:moveTo>
                  <a:arcTo wR="317500" hR="317500" stAng="11664000" swAng="453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0" name="Harvey 80/100 [80]">
              <a:extLst>
                <a:ext uri="{FF2B5EF4-FFF2-40B4-BE49-F238E27FC236}">
                  <a16:creationId xmlns:a16="http://schemas.microsoft.com/office/drawing/2014/main" id="{29C0F859-BC49-430F-8C59-C0B9109E47A3}"/>
                </a:ext>
              </a:extLst>
            </p:cNvPr>
            <p:cNvSpPr>
              <a:spLocks noChangeAspect="1"/>
            </p:cNvSpPr>
            <p:nvPr>
              <p:custDataLst>
                <p:tags r:id="rId116"/>
              </p:custDataLst>
            </p:nvPr>
          </p:nvSpPr>
          <p:spPr>
            <a:xfrm>
              <a:off x="4334905" y="3282696"/>
              <a:ext cx="292608" cy="292608"/>
            </a:xfrm>
            <a:custGeom>
              <a:avLst/>
              <a:gdLst/>
              <a:ahLst/>
              <a:cxnLst/>
              <a:rect l="l" t="t" r="r" b="b"/>
              <a:pathLst>
                <a:path w="635000" h="635000">
                  <a:moveTo>
                    <a:pt x="317500" y="0"/>
                  </a:moveTo>
                  <a:arcTo wR="317500" hR="317500" stAng="16200000" swAng="17280000"/>
                  <a:lnTo>
                    <a:pt x="317500" y="317500"/>
                  </a:lnTo>
                  <a:close/>
                </a:path>
                <a:path w="635000" h="635000" fill="none">
                  <a:moveTo>
                    <a:pt x="15539" y="219387"/>
                  </a:moveTo>
                  <a:arcTo wR="317500" hR="317500" stAng="11880000" swAng="431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1" name="Harvey 81/100 [81]">
              <a:extLst>
                <a:ext uri="{FF2B5EF4-FFF2-40B4-BE49-F238E27FC236}">
                  <a16:creationId xmlns:a16="http://schemas.microsoft.com/office/drawing/2014/main" id="{F78719E3-0417-4867-B70D-21538B3AC36E}"/>
                </a:ext>
              </a:extLst>
            </p:cNvPr>
            <p:cNvSpPr>
              <a:spLocks noChangeAspect="1"/>
            </p:cNvSpPr>
            <p:nvPr>
              <p:custDataLst>
                <p:tags r:id="rId117"/>
              </p:custDataLst>
            </p:nvPr>
          </p:nvSpPr>
          <p:spPr>
            <a:xfrm>
              <a:off x="4334905" y="3282696"/>
              <a:ext cx="292608" cy="292608"/>
            </a:xfrm>
            <a:custGeom>
              <a:avLst/>
              <a:gdLst/>
              <a:ahLst/>
              <a:cxnLst/>
              <a:rect l="l" t="t" r="r" b="b"/>
              <a:pathLst>
                <a:path w="635000" h="635000">
                  <a:moveTo>
                    <a:pt x="317500" y="0"/>
                  </a:moveTo>
                  <a:arcTo wR="317500" hR="317500" stAng="16200000" swAng="17496000"/>
                  <a:lnTo>
                    <a:pt x="317500" y="317500"/>
                  </a:lnTo>
                  <a:close/>
                </a:path>
                <a:path w="635000" h="635000" fill="none">
                  <a:moveTo>
                    <a:pt x="22295" y="200620"/>
                  </a:moveTo>
                  <a:arcTo wR="317500" hR="317500" stAng="12096000" swAng="410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2" name="Harvey 82/100 [82]">
              <a:extLst>
                <a:ext uri="{FF2B5EF4-FFF2-40B4-BE49-F238E27FC236}">
                  <a16:creationId xmlns:a16="http://schemas.microsoft.com/office/drawing/2014/main" id="{9C5D0905-7412-4C75-BC20-E51105CA783D}"/>
                </a:ext>
              </a:extLst>
            </p:cNvPr>
            <p:cNvSpPr>
              <a:spLocks noChangeAspect="1"/>
            </p:cNvSpPr>
            <p:nvPr>
              <p:custDataLst>
                <p:tags r:id="rId118"/>
              </p:custDataLst>
            </p:nvPr>
          </p:nvSpPr>
          <p:spPr>
            <a:xfrm>
              <a:off x="4334905" y="3282696"/>
              <a:ext cx="292608" cy="292608"/>
            </a:xfrm>
            <a:custGeom>
              <a:avLst/>
              <a:gdLst/>
              <a:ahLst/>
              <a:cxnLst/>
              <a:rect l="l" t="t" r="r" b="b"/>
              <a:pathLst>
                <a:path w="635000" h="635000">
                  <a:moveTo>
                    <a:pt x="317500" y="0"/>
                  </a:moveTo>
                  <a:arcTo wR="317500" hR="317500" stAng="16200000" swAng="17712000"/>
                  <a:lnTo>
                    <a:pt x="317500" y="317500"/>
                  </a:lnTo>
                  <a:close/>
                </a:path>
                <a:path w="635000" h="635000" fill="none">
                  <a:moveTo>
                    <a:pt x="30217" y="182315"/>
                  </a:moveTo>
                  <a:arcTo wR="317500" hR="317500" stAng="12312000" swAng="388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3" name="Harvey 83/100 [83]">
              <a:extLst>
                <a:ext uri="{FF2B5EF4-FFF2-40B4-BE49-F238E27FC236}">
                  <a16:creationId xmlns:a16="http://schemas.microsoft.com/office/drawing/2014/main" id="{96AA2E20-CC65-4632-B3D4-93E962B59D4C}"/>
                </a:ext>
              </a:extLst>
            </p:cNvPr>
            <p:cNvSpPr>
              <a:spLocks noChangeAspect="1"/>
            </p:cNvSpPr>
            <p:nvPr>
              <p:custDataLst>
                <p:tags r:id="rId119"/>
              </p:custDataLst>
            </p:nvPr>
          </p:nvSpPr>
          <p:spPr>
            <a:xfrm>
              <a:off x="4334905" y="3282696"/>
              <a:ext cx="292608" cy="292608"/>
            </a:xfrm>
            <a:custGeom>
              <a:avLst/>
              <a:gdLst/>
              <a:ahLst/>
              <a:cxnLst/>
              <a:rect l="l" t="t" r="r" b="b"/>
              <a:pathLst>
                <a:path w="635000" h="635000">
                  <a:moveTo>
                    <a:pt x="317500" y="0"/>
                  </a:moveTo>
                  <a:arcTo wR="317500" hR="317500" stAng="16200000" swAng="17928000"/>
                  <a:lnTo>
                    <a:pt x="317500" y="317500"/>
                  </a:lnTo>
                  <a:close/>
                </a:path>
                <a:path w="635000" h="635000" fill="none">
                  <a:moveTo>
                    <a:pt x="39272" y="164543"/>
                  </a:moveTo>
                  <a:arcTo wR="317500" hR="317500" stAng="12528000" swAng="367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4" name="Harvey 84/100 [84]">
              <a:extLst>
                <a:ext uri="{FF2B5EF4-FFF2-40B4-BE49-F238E27FC236}">
                  <a16:creationId xmlns:a16="http://schemas.microsoft.com/office/drawing/2014/main" id="{9B4360A3-E0B2-48F7-B5A8-D24513748A82}"/>
                </a:ext>
              </a:extLst>
            </p:cNvPr>
            <p:cNvSpPr>
              <a:spLocks noChangeAspect="1"/>
            </p:cNvSpPr>
            <p:nvPr>
              <p:custDataLst>
                <p:tags r:id="rId120"/>
              </p:custDataLst>
            </p:nvPr>
          </p:nvSpPr>
          <p:spPr>
            <a:xfrm>
              <a:off x="4334905" y="3282696"/>
              <a:ext cx="292608" cy="292608"/>
            </a:xfrm>
            <a:custGeom>
              <a:avLst/>
              <a:gdLst/>
              <a:ahLst/>
              <a:cxnLst/>
              <a:rect l="l" t="t" r="r" b="b"/>
              <a:pathLst>
                <a:path w="635000" h="635000">
                  <a:moveTo>
                    <a:pt x="317500" y="0"/>
                  </a:moveTo>
                  <a:arcTo wR="317500" hR="317500" stAng="16200000" swAng="18144000"/>
                  <a:lnTo>
                    <a:pt x="317500" y="317500"/>
                  </a:lnTo>
                  <a:close/>
                </a:path>
                <a:path w="635000" h="635000" fill="none">
                  <a:moveTo>
                    <a:pt x="49425" y="147374"/>
                  </a:moveTo>
                  <a:arcTo wR="317500" hR="317500" stAng="12743999" swAng="345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5" name="Harvey 85/100 [85]">
              <a:extLst>
                <a:ext uri="{FF2B5EF4-FFF2-40B4-BE49-F238E27FC236}">
                  <a16:creationId xmlns:a16="http://schemas.microsoft.com/office/drawing/2014/main" id="{D694B21E-EEA0-48FA-A35C-7B6570B3F861}"/>
                </a:ext>
              </a:extLst>
            </p:cNvPr>
            <p:cNvSpPr>
              <a:spLocks noChangeAspect="1"/>
            </p:cNvSpPr>
            <p:nvPr>
              <p:custDataLst>
                <p:tags r:id="rId121"/>
              </p:custDataLst>
            </p:nvPr>
          </p:nvSpPr>
          <p:spPr>
            <a:xfrm>
              <a:off x="4334905" y="3282696"/>
              <a:ext cx="292608" cy="292608"/>
            </a:xfrm>
            <a:custGeom>
              <a:avLst/>
              <a:gdLst/>
              <a:ahLst/>
              <a:cxnLst/>
              <a:rect l="l" t="t" r="r" b="b"/>
              <a:pathLst>
                <a:path w="635000" h="635000">
                  <a:moveTo>
                    <a:pt x="317500" y="0"/>
                  </a:moveTo>
                  <a:arcTo wR="317500" hR="317500" stAng="16200000" swAng="18360000"/>
                  <a:lnTo>
                    <a:pt x="317500" y="317500"/>
                  </a:lnTo>
                  <a:close/>
                </a:path>
                <a:path w="635000" h="635000" fill="none">
                  <a:moveTo>
                    <a:pt x="60637" y="130878"/>
                  </a:moveTo>
                  <a:arcTo wR="317500" hR="317500" stAng="12960000" swAng="324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6" name="Harvey 86/100 [86]">
              <a:extLst>
                <a:ext uri="{FF2B5EF4-FFF2-40B4-BE49-F238E27FC236}">
                  <a16:creationId xmlns:a16="http://schemas.microsoft.com/office/drawing/2014/main" id="{85E1AF41-C21D-4514-B37E-CC830BC09C0A}"/>
                </a:ext>
              </a:extLst>
            </p:cNvPr>
            <p:cNvSpPr>
              <a:spLocks noChangeAspect="1"/>
            </p:cNvSpPr>
            <p:nvPr>
              <p:custDataLst>
                <p:tags r:id="rId122"/>
              </p:custDataLst>
            </p:nvPr>
          </p:nvSpPr>
          <p:spPr>
            <a:xfrm>
              <a:off x="4334905" y="3282696"/>
              <a:ext cx="292608" cy="292608"/>
            </a:xfrm>
            <a:custGeom>
              <a:avLst/>
              <a:gdLst/>
              <a:ahLst/>
              <a:cxnLst/>
              <a:rect l="l" t="t" r="r" b="b"/>
              <a:pathLst>
                <a:path w="635000" h="635000">
                  <a:moveTo>
                    <a:pt x="317500" y="0"/>
                  </a:moveTo>
                  <a:arcTo wR="317500" hR="317500" stAng="16200000" swAng="18576000"/>
                  <a:lnTo>
                    <a:pt x="317500" y="317500"/>
                  </a:lnTo>
                  <a:close/>
                </a:path>
                <a:path w="635000" h="635000" fill="none">
                  <a:moveTo>
                    <a:pt x="72862" y="115117"/>
                  </a:moveTo>
                  <a:arcTo wR="317500" hR="317500" stAng="13176000" swAng="302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7" name="Harvey 87/100 [87]">
              <a:extLst>
                <a:ext uri="{FF2B5EF4-FFF2-40B4-BE49-F238E27FC236}">
                  <a16:creationId xmlns:a16="http://schemas.microsoft.com/office/drawing/2014/main" id="{E3948F2E-FD5F-4107-B122-9AC75FE0CD9E}"/>
                </a:ext>
              </a:extLst>
            </p:cNvPr>
            <p:cNvSpPr>
              <a:spLocks noChangeAspect="1"/>
            </p:cNvSpPr>
            <p:nvPr>
              <p:custDataLst>
                <p:tags r:id="rId123"/>
              </p:custDataLst>
            </p:nvPr>
          </p:nvSpPr>
          <p:spPr>
            <a:xfrm>
              <a:off x="4334905" y="3282696"/>
              <a:ext cx="292608" cy="292608"/>
            </a:xfrm>
            <a:custGeom>
              <a:avLst/>
              <a:gdLst/>
              <a:ahLst/>
              <a:cxnLst/>
              <a:rect l="l" t="t" r="r" b="b"/>
              <a:pathLst>
                <a:path w="635000" h="635000">
                  <a:moveTo>
                    <a:pt x="317500" y="0"/>
                  </a:moveTo>
                  <a:arcTo wR="317500" hR="317500" stAng="16200000" swAng="18792000"/>
                  <a:lnTo>
                    <a:pt x="317500" y="317500"/>
                  </a:lnTo>
                  <a:close/>
                </a:path>
                <a:path w="635000" h="635000" fill="none">
                  <a:moveTo>
                    <a:pt x="86052" y="100156"/>
                  </a:moveTo>
                  <a:arcTo wR="317500" hR="317500" stAng="13392000" swAng="280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8" name="Harvey 88/100 [88]">
              <a:extLst>
                <a:ext uri="{FF2B5EF4-FFF2-40B4-BE49-F238E27FC236}">
                  <a16:creationId xmlns:a16="http://schemas.microsoft.com/office/drawing/2014/main" id="{744E57ED-019F-4A8B-A06E-9FB965FEBB23}"/>
                </a:ext>
              </a:extLst>
            </p:cNvPr>
            <p:cNvSpPr>
              <a:spLocks noChangeAspect="1"/>
            </p:cNvSpPr>
            <p:nvPr>
              <p:custDataLst>
                <p:tags r:id="rId124"/>
              </p:custDataLst>
            </p:nvPr>
          </p:nvSpPr>
          <p:spPr>
            <a:xfrm>
              <a:off x="4334905" y="3282696"/>
              <a:ext cx="292608" cy="292608"/>
            </a:xfrm>
            <a:custGeom>
              <a:avLst/>
              <a:gdLst/>
              <a:ahLst/>
              <a:cxnLst/>
              <a:rect l="l" t="t" r="r" b="b"/>
              <a:pathLst>
                <a:path w="635000" h="635000">
                  <a:moveTo>
                    <a:pt x="317500" y="0"/>
                  </a:moveTo>
                  <a:arcTo wR="317500" hR="317500" stAng="16200000" swAng="19008000"/>
                  <a:lnTo>
                    <a:pt x="317500" y="317500"/>
                  </a:lnTo>
                  <a:close/>
                </a:path>
                <a:path w="635000" h="635000" fill="none">
                  <a:moveTo>
                    <a:pt x="100156" y="86052"/>
                  </a:moveTo>
                  <a:arcTo wR="317500" hR="317500" stAng="13608000" swAng="259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9" name="Harvey 89/100 [89]">
              <a:extLst>
                <a:ext uri="{FF2B5EF4-FFF2-40B4-BE49-F238E27FC236}">
                  <a16:creationId xmlns:a16="http://schemas.microsoft.com/office/drawing/2014/main" id="{5567719B-31CA-4A86-801E-E0531122E504}"/>
                </a:ext>
              </a:extLst>
            </p:cNvPr>
            <p:cNvSpPr>
              <a:spLocks noChangeAspect="1"/>
            </p:cNvSpPr>
            <p:nvPr>
              <p:custDataLst>
                <p:tags r:id="rId125"/>
              </p:custDataLst>
            </p:nvPr>
          </p:nvSpPr>
          <p:spPr>
            <a:xfrm>
              <a:off x="4334905" y="3282696"/>
              <a:ext cx="292608" cy="292608"/>
            </a:xfrm>
            <a:custGeom>
              <a:avLst/>
              <a:gdLst/>
              <a:ahLst/>
              <a:cxnLst/>
              <a:rect l="l" t="t" r="r" b="b"/>
              <a:pathLst>
                <a:path w="635000" h="635000">
                  <a:moveTo>
                    <a:pt x="317500" y="0"/>
                  </a:moveTo>
                  <a:arcTo wR="317500" hR="317500" stAng="16200000" swAng="19224000"/>
                  <a:lnTo>
                    <a:pt x="317500" y="317500"/>
                  </a:lnTo>
                  <a:close/>
                </a:path>
                <a:path w="635000" h="635000" fill="none">
                  <a:moveTo>
                    <a:pt x="115117" y="72862"/>
                  </a:moveTo>
                  <a:arcTo wR="317500" hR="317500" stAng="13823999" swAng="2375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0" name="Harvey 90/100 [90]">
              <a:extLst>
                <a:ext uri="{FF2B5EF4-FFF2-40B4-BE49-F238E27FC236}">
                  <a16:creationId xmlns:a16="http://schemas.microsoft.com/office/drawing/2014/main" id="{2CD4B3A1-B882-43A6-A4CA-C9FCA394B28B}"/>
                </a:ext>
              </a:extLst>
            </p:cNvPr>
            <p:cNvSpPr>
              <a:spLocks noChangeAspect="1"/>
            </p:cNvSpPr>
            <p:nvPr>
              <p:custDataLst>
                <p:tags r:id="rId126"/>
              </p:custDataLst>
            </p:nvPr>
          </p:nvSpPr>
          <p:spPr>
            <a:xfrm>
              <a:off x="4334905" y="3282696"/>
              <a:ext cx="292608" cy="292608"/>
            </a:xfrm>
            <a:custGeom>
              <a:avLst/>
              <a:gdLst/>
              <a:ahLst/>
              <a:cxnLst/>
              <a:rect l="l" t="t" r="r" b="b"/>
              <a:pathLst>
                <a:path w="635000" h="635000">
                  <a:moveTo>
                    <a:pt x="317500" y="0"/>
                  </a:moveTo>
                  <a:arcTo wR="317500" hR="317500" stAng="16200000" swAng="19440000"/>
                  <a:lnTo>
                    <a:pt x="317500" y="317500"/>
                  </a:lnTo>
                  <a:close/>
                </a:path>
                <a:path w="635000" h="635000" fill="none">
                  <a:moveTo>
                    <a:pt x="130878" y="60637"/>
                  </a:moveTo>
                  <a:arcTo wR="317500" hR="317500" stAng="14040000" swAng="215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1" name="Harvey 91/100 [91]">
              <a:extLst>
                <a:ext uri="{FF2B5EF4-FFF2-40B4-BE49-F238E27FC236}">
                  <a16:creationId xmlns:a16="http://schemas.microsoft.com/office/drawing/2014/main" id="{68606D93-5175-4900-AD89-6D0710AFE75F}"/>
                </a:ext>
              </a:extLst>
            </p:cNvPr>
            <p:cNvSpPr>
              <a:spLocks noChangeAspect="1"/>
            </p:cNvSpPr>
            <p:nvPr>
              <p:custDataLst>
                <p:tags r:id="rId127"/>
              </p:custDataLst>
            </p:nvPr>
          </p:nvSpPr>
          <p:spPr>
            <a:xfrm>
              <a:off x="4334905" y="3282696"/>
              <a:ext cx="292608" cy="292608"/>
            </a:xfrm>
            <a:custGeom>
              <a:avLst/>
              <a:gdLst/>
              <a:ahLst/>
              <a:cxnLst/>
              <a:rect l="l" t="t" r="r" b="b"/>
              <a:pathLst>
                <a:path w="635000" h="635000">
                  <a:moveTo>
                    <a:pt x="317500" y="0"/>
                  </a:moveTo>
                  <a:arcTo wR="317500" hR="317500" stAng="16200000" swAng="19656000"/>
                  <a:lnTo>
                    <a:pt x="317500" y="317500"/>
                  </a:lnTo>
                  <a:close/>
                </a:path>
                <a:path w="635000" h="635000" fill="none">
                  <a:moveTo>
                    <a:pt x="147374" y="49425"/>
                  </a:moveTo>
                  <a:arcTo wR="317500" hR="317500" stAng="14256000" swAng="194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2" name="Harvey 92/100 [92]">
              <a:extLst>
                <a:ext uri="{FF2B5EF4-FFF2-40B4-BE49-F238E27FC236}">
                  <a16:creationId xmlns:a16="http://schemas.microsoft.com/office/drawing/2014/main" id="{7EE30864-DDCC-4BBA-B70A-48810E224581}"/>
                </a:ext>
              </a:extLst>
            </p:cNvPr>
            <p:cNvSpPr>
              <a:spLocks noChangeAspect="1"/>
            </p:cNvSpPr>
            <p:nvPr>
              <p:custDataLst>
                <p:tags r:id="rId128"/>
              </p:custDataLst>
            </p:nvPr>
          </p:nvSpPr>
          <p:spPr>
            <a:xfrm>
              <a:off x="4334905" y="3282696"/>
              <a:ext cx="292608" cy="292608"/>
            </a:xfrm>
            <a:custGeom>
              <a:avLst/>
              <a:gdLst/>
              <a:ahLst/>
              <a:cxnLst/>
              <a:rect l="l" t="t" r="r" b="b"/>
              <a:pathLst>
                <a:path w="635000" h="635000">
                  <a:moveTo>
                    <a:pt x="317500" y="0"/>
                  </a:moveTo>
                  <a:arcTo wR="317500" hR="317500" stAng="16200000" swAng="19872000"/>
                  <a:lnTo>
                    <a:pt x="317500" y="317500"/>
                  </a:lnTo>
                  <a:close/>
                </a:path>
                <a:path w="635000" h="635000" fill="none">
                  <a:moveTo>
                    <a:pt x="164543" y="39272"/>
                  </a:moveTo>
                  <a:arcTo wR="317500" hR="317500" stAng="14472000" swAng="172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3" name="Harvey 93/100 [93]">
              <a:extLst>
                <a:ext uri="{FF2B5EF4-FFF2-40B4-BE49-F238E27FC236}">
                  <a16:creationId xmlns:a16="http://schemas.microsoft.com/office/drawing/2014/main" id="{608CA488-A707-4C7A-9287-9DA9A38ED3D4}"/>
                </a:ext>
              </a:extLst>
            </p:cNvPr>
            <p:cNvSpPr>
              <a:spLocks noChangeAspect="1"/>
            </p:cNvSpPr>
            <p:nvPr>
              <p:custDataLst>
                <p:tags r:id="rId129"/>
              </p:custDataLst>
            </p:nvPr>
          </p:nvSpPr>
          <p:spPr>
            <a:xfrm>
              <a:off x="4334905" y="3282696"/>
              <a:ext cx="292608" cy="292608"/>
            </a:xfrm>
            <a:custGeom>
              <a:avLst/>
              <a:gdLst/>
              <a:ahLst/>
              <a:cxnLst/>
              <a:rect l="l" t="t" r="r" b="b"/>
              <a:pathLst>
                <a:path w="635000" h="635000">
                  <a:moveTo>
                    <a:pt x="317500" y="0"/>
                  </a:moveTo>
                  <a:arcTo wR="317500" hR="317500" stAng="16200000" swAng="20088000"/>
                  <a:lnTo>
                    <a:pt x="317500" y="317500"/>
                  </a:lnTo>
                  <a:close/>
                </a:path>
                <a:path w="635000" h="635000" fill="none">
                  <a:moveTo>
                    <a:pt x="182315" y="30217"/>
                  </a:moveTo>
                  <a:arcTo wR="317500" hR="317500" stAng="14688000" swAng="151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4" name="Harvey 94/100 [94]">
              <a:extLst>
                <a:ext uri="{FF2B5EF4-FFF2-40B4-BE49-F238E27FC236}">
                  <a16:creationId xmlns:a16="http://schemas.microsoft.com/office/drawing/2014/main" id="{FE1836A9-F92A-4F07-BBB8-2274E290E952}"/>
                </a:ext>
              </a:extLst>
            </p:cNvPr>
            <p:cNvSpPr>
              <a:spLocks noChangeAspect="1"/>
            </p:cNvSpPr>
            <p:nvPr>
              <p:custDataLst>
                <p:tags r:id="rId130"/>
              </p:custDataLst>
            </p:nvPr>
          </p:nvSpPr>
          <p:spPr>
            <a:xfrm>
              <a:off x="4334905" y="3282696"/>
              <a:ext cx="292608" cy="292608"/>
            </a:xfrm>
            <a:custGeom>
              <a:avLst/>
              <a:gdLst/>
              <a:ahLst/>
              <a:cxnLst/>
              <a:rect l="l" t="t" r="r" b="b"/>
              <a:pathLst>
                <a:path w="635000" h="635000">
                  <a:moveTo>
                    <a:pt x="317500" y="0"/>
                  </a:moveTo>
                  <a:arcTo wR="317500" hR="317500" stAng="16200000" swAng="20304000"/>
                  <a:lnTo>
                    <a:pt x="317500" y="317500"/>
                  </a:lnTo>
                  <a:close/>
                </a:path>
                <a:path w="635000" h="635000" fill="none">
                  <a:moveTo>
                    <a:pt x="200620" y="22295"/>
                  </a:moveTo>
                  <a:arcTo wR="317500" hR="317500" stAng="14903999" swAng="129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5" name="Harvey 95/100 [95]">
              <a:extLst>
                <a:ext uri="{FF2B5EF4-FFF2-40B4-BE49-F238E27FC236}">
                  <a16:creationId xmlns:a16="http://schemas.microsoft.com/office/drawing/2014/main" id="{3169BE73-7F99-46E3-BDA9-D9BB85BE343E}"/>
                </a:ext>
              </a:extLst>
            </p:cNvPr>
            <p:cNvSpPr>
              <a:spLocks noChangeAspect="1"/>
            </p:cNvSpPr>
            <p:nvPr>
              <p:custDataLst>
                <p:tags r:id="rId131"/>
              </p:custDataLst>
            </p:nvPr>
          </p:nvSpPr>
          <p:spPr>
            <a:xfrm>
              <a:off x="4334905" y="3282696"/>
              <a:ext cx="292608" cy="292608"/>
            </a:xfrm>
            <a:custGeom>
              <a:avLst/>
              <a:gdLst/>
              <a:ahLst/>
              <a:cxnLst/>
              <a:rect l="l" t="t" r="r" b="b"/>
              <a:pathLst>
                <a:path w="635000" h="635000">
                  <a:moveTo>
                    <a:pt x="317500" y="0"/>
                  </a:moveTo>
                  <a:arcTo wR="317500" hR="317500" stAng="16200000" swAng="20520000"/>
                  <a:lnTo>
                    <a:pt x="317500" y="317500"/>
                  </a:lnTo>
                  <a:close/>
                </a:path>
                <a:path w="635000" h="635000" fill="none">
                  <a:moveTo>
                    <a:pt x="219387" y="15539"/>
                  </a:moveTo>
                  <a:arcTo wR="317500" hR="317500" stAng="15120000" swAng="108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6" name="Harvey 96/100 [96]">
              <a:extLst>
                <a:ext uri="{FF2B5EF4-FFF2-40B4-BE49-F238E27FC236}">
                  <a16:creationId xmlns:a16="http://schemas.microsoft.com/office/drawing/2014/main" id="{12E3B5ED-B1AB-4A99-BD20-FF638135BE37}"/>
                </a:ext>
              </a:extLst>
            </p:cNvPr>
            <p:cNvSpPr>
              <a:spLocks noChangeAspect="1"/>
            </p:cNvSpPr>
            <p:nvPr>
              <p:custDataLst>
                <p:tags r:id="rId132"/>
              </p:custDataLst>
            </p:nvPr>
          </p:nvSpPr>
          <p:spPr>
            <a:xfrm>
              <a:off x="4334905" y="3282696"/>
              <a:ext cx="292608" cy="292608"/>
            </a:xfrm>
            <a:custGeom>
              <a:avLst/>
              <a:gdLst/>
              <a:ahLst/>
              <a:cxnLst/>
              <a:rect l="l" t="t" r="r" b="b"/>
              <a:pathLst>
                <a:path w="635000" h="635000">
                  <a:moveTo>
                    <a:pt x="317500" y="0"/>
                  </a:moveTo>
                  <a:arcTo wR="317500" hR="317500" stAng="16200000" swAng="20735999"/>
                  <a:lnTo>
                    <a:pt x="317500" y="317500"/>
                  </a:lnTo>
                  <a:close/>
                </a:path>
                <a:path w="635000" h="635000" fill="none">
                  <a:moveTo>
                    <a:pt x="238540" y="9974"/>
                  </a:moveTo>
                  <a:arcTo wR="317500" hR="317500" stAng="15335999" swAng="86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7" name="Harvey 97/100 [97]">
              <a:extLst>
                <a:ext uri="{FF2B5EF4-FFF2-40B4-BE49-F238E27FC236}">
                  <a16:creationId xmlns:a16="http://schemas.microsoft.com/office/drawing/2014/main" id="{75A7FEAD-6C4B-4F7A-BB60-3A68D96114DE}"/>
                </a:ext>
              </a:extLst>
            </p:cNvPr>
            <p:cNvSpPr>
              <a:spLocks noChangeAspect="1"/>
            </p:cNvSpPr>
            <p:nvPr>
              <p:custDataLst>
                <p:tags r:id="rId133"/>
              </p:custDataLst>
            </p:nvPr>
          </p:nvSpPr>
          <p:spPr>
            <a:xfrm>
              <a:off x="4334905" y="3282696"/>
              <a:ext cx="292608" cy="292608"/>
            </a:xfrm>
            <a:custGeom>
              <a:avLst/>
              <a:gdLst/>
              <a:ahLst/>
              <a:cxnLst/>
              <a:rect l="l" t="t" r="r" b="b"/>
              <a:pathLst>
                <a:path w="635000" h="635000">
                  <a:moveTo>
                    <a:pt x="317500" y="0"/>
                  </a:moveTo>
                  <a:arcTo wR="317500" hR="317500" stAng="16200000" swAng="20952000"/>
                  <a:lnTo>
                    <a:pt x="317500" y="317500"/>
                  </a:lnTo>
                  <a:close/>
                </a:path>
                <a:path w="635000" h="635000" fill="none">
                  <a:moveTo>
                    <a:pt x="258006" y="5623"/>
                  </a:moveTo>
                  <a:arcTo wR="317500" hR="317500" stAng="15552000" swAng="64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8" name="Harvey 98/100 [98]">
              <a:extLst>
                <a:ext uri="{FF2B5EF4-FFF2-40B4-BE49-F238E27FC236}">
                  <a16:creationId xmlns:a16="http://schemas.microsoft.com/office/drawing/2014/main" id="{C4B5128E-9380-4C38-A1EB-CB12E7401609}"/>
                </a:ext>
              </a:extLst>
            </p:cNvPr>
            <p:cNvSpPr>
              <a:spLocks noChangeAspect="1"/>
            </p:cNvSpPr>
            <p:nvPr>
              <p:custDataLst>
                <p:tags r:id="rId134"/>
              </p:custDataLst>
            </p:nvPr>
          </p:nvSpPr>
          <p:spPr>
            <a:xfrm>
              <a:off x="4334905" y="3282696"/>
              <a:ext cx="292608" cy="292608"/>
            </a:xfrm>
            <a:custGeom>
              <a:avLst/>
              <a:gdLst/>
              <a:ahLst/>
              <a:cxnLst/>
              <a:rect l="l" t="t" r="r" b="b"/>
              <a:pathLst>
                <a:path w="635000" h="635000">
                  <a:moveTo>
                    <a:pt x="317500" y="0"/>
                  </a:moveTo>
                  <a:arcTo wR="317500" hR="317500" stAng="16200000" swAng="21168000"/>
                  <a:lnTo>
                    <a:pt x="317500" y="317500"/>
                  </a:lnTo>
                  <a:close/>
                </a:path>
                <a:path w="635000" h="635000" fill="none">
                  <a:moveTo>
                    <a:pt x="277706" y="2503"/>
                  </a:moveTo>
                  <a:arcTo wR="317500" hR="317500" stAng="15768000" swAng="43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9" name="Harvey 99/100 [99]">
              <a:extLst>
                <a:ext uri="{FF2B5EF4-FFF2-40B4-BE49-F238E27FC236}">
                  <a16:creationId xmlns:a16="http://schemas.microsoft.com/office/drawing/2014/main" id="{50F634E4-E5B9-4DA6-9F91-8AF5B6ACF1FB}"/>
                </a:ext>
              </a:extLst>
            </p:cNvPr>
            <p:cNvSpPr>
              <a:spLocks noChangeAspect="1"/>
            </p:cNvSpPr>
            <p:nvPr>
              <p:custDataLst>
                <p:tags r:id="rId135"/>
              </p:custDataLst>
            </p:nvPr>
          </p:nvSpPr>
          <p:spPr>
            <a:xfrm>
              <a:off x="4334905" y="3282696"/>
              <a:ext cx="292608" cy="292608"/>
            </a:xfrm>
            <a:custGeom>
              <a:avLst/>
              <a:gdLst/>
              <a:ahLst/>
              <a:cxnLst/>
              <a:rect l="l" t="t" r="r" b="b"/>
              <a:pathLst>
                <a:path w="635000" h="635000">
                  <a:moveTo>
                    <a:pt x="317500" y="0"/>
                  </a:moveTo>
                  <a:arcTo wR="317500" hR="317500" stAng="16200000" swAng="21384000"/>
                  <a:lnTo>
                    <a:pt x="317500" y="317500"/>
                  </a:lnTo>
                  <a:close/>
                </a:path>
                <a:path w="635000" h="635000" fill="none">
                  <a:moveTo>
                    <a:pt x="297564" y="626"/>
                  </a:moveTo>
                  <a:arcTo wR="317500" hR="317500" stAng="15983999" swAng="21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30" name="Harvey 100/100 [100]">
              <a:extLst>
                <a:ext uri="{FF2B5EF4-FFF2-40B4-BE49-F238E27FC236}">
                  <a16:creationId xmlns:a16="http://schemas.microsoft.com/office/drawing/2014/main" id="{94AA53CD-8233-470E-AFEE-0BCC721BFAE9}"/>
                </a:ext>
              </a:extLst>
            </p:cNvPr>
            <p:cNvSpPr>
              <a:spLocks noChangeAspect="1"/>
            </p:cNvSpPr>
            <p:nvPr>
              <p:custDataLst>
                <p:tags r:id="rId136"/>
              </p:custDataLst>
            </p:nvPr>
          </p:nvSpPr>
          <p:spPr>
            <a:xfrm>
              <a:off x="4334905" y="3282696"/>
              <a:ext cx="292608" cy="292608"/>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txBody>
            <a:bodyPr/>
            <a:lstStyle/>
            <a:p>
              <a:endParaRPr lang="en-GB" b="0" i="0">
                <a:latin typeface="Arial" panose="020B0604020202020204" pitchFamily="34" charset="0"/>
              </a:endParaRPr>
            </a:p>
          </p:txBody>
        </p:sp>
      </p:grpSp>
      <p:sp>
        <p:nvSpPr>
          <p:cNvPr id="131" name="Footnote [Placeholder]" hidden="1">
            <a:extLst>
              <a:ext uri="{FF2B5EF4-FFF2-40B4-BE49-F238E27FC236}">
                <a16:creationId xmlns:a16="http://schemas.microsoft.com/office/drawing/2014/main" id="{1B41FB17-6D57-4EE1-9C4C-9C305D5D6BEC}"/>
              </a:ext>
            </a:extLst>
          </p:cNvPr>
          <p:cNvSpPr txBox="1"/>
          <p:nvPr userDrawn="1"/>
        </p:nvSpPr>
        <p:spPr>
          <a:xfrm>
            <a:off x="503238" y="5984668"/>
            <a:ext cx="10188208" cy="1384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900" b="0" i="0" kern="0" dirty="0">
                <a:latin typeface="Arial" panose="020B0604020202020204" pitchFamily="34" charset="0"/>
                <a:ea typeface="Arial Unicode MS" pitchFamily="34" charset="-128"/>
                <a:cs typeface="Arial Unicode MS" pitchFamily="34" charset="-128"/>
              </a:rPr>
              <a:t>(r) Footnote</a:t>
            </a:r>
          </a:p>
        </p:txBody>
      </p:sp>
      <p:sp>
        <p:nvSpPr>
          <p:cNvPr id="132" name="Responsible [Sticker]" hidden="1">
            <a:extLst>
              <a:ext uri="{FF2B5EF4-FFF2-40B4-BE49-F238E27FC236}">
                <a16:creationId xmlns:a16="http://schemas.microsoft.com/office/drawing/2014/main" id="{3CB674C2-91C9-46E6-8AB4-E90ABF1CAFE0}"/>
              </a:ext>
            </a:extLst>
          </p:cNvPr>
          <p:cNvSpPr>
            <a:spLocks/>
          </p:cNvSpPr>
          <p:nvPr userDrawn="1"/>
        </p:nvSpPr>
        <p:spPr>
          <a:xfrm>
            <a:off x="10071105" y="896931"/>
            <a:ext cx="2124070" cy="59540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Responsible: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Name Lastname</a:t>
            </a:r>
          </a:p>
        </p:txBody>
      </p:sp>
      <p:sp>
        <p:nvSpPr>
          <p:cNvPr id="133" name="Discussion [Sticker]" hidden="1">
            <a:extLst>
              <a:ext uri="{FF2B5EF4-FFF2-40B4-BE49-F238E27FC236}">
                <a16:creationId xmlns:a16="http://schemas.microsoft.com/office/drawing/2014/main" id="{7C793D27-9296-461C-878D-BA16CBD91587}"/>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Roboto Medium" panose="02000000000000000000" pitchFamily="2" charset="0"/>
                <a:cs typeface="+mn-cs"/>
              </a:rPr>
              <a:t>For discussion</a:t>
            </a:r>
          </a:p>
        </p:txBody>
      </p:sp>
      <p:sp>
        <p:nvSpPr>
          <p:cNvPr id="134" name="Internal [Sticker]" hidden="1">
            <a:extLst>
              <a:ext uri="{FF2B5EF4-FFF2-40B4-BE49-F238E27FC236}">
                <a16:creationId xmlns:a16="http://schemas.microsoft.com/office/drawing/2014/main" id="{704CE42F-5A9B-4CC0-8048-99928A53C0C4}"/>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Internal use only</a:t>
            </a:r>
          </a:p>
        </p:txBody>
      </p:sp>
      <p:sp>
        <p:nvSpPr>
          <p:cNvPr id="135" name="Final [Sticker]" hidden="1">
            <a:extLst>
              <a:ext uri="{FF2B5EF4-FFF2-40B4-BE49-F238E27FC236}">
                <a16:creationId xmlns:a16="http://schemas.microsoft.com/office/drawing/2014/main" id="{348603E9-9858-4213-9B5B-929AD136906A}"/>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Final slide</a:t>
            </a:r>
          </a:p>
        </p:txBody>
      </p:sp>
      <p:sp>
        <p:nvSpPr>
          <p:cNvPr id="136" name="Backup [Sticker]" hidden="1">
            <a:extLst>
              <a:ext uri="{FF2B5EF4-FFF2-40B4-BE49-F238E27FC236}">
                <a16:creationId xmlns:a16="http://schemas.microsoft.com/office/drawing/2014/main" id="{7EEB833A-9AFC-4A66-8469-9D3897CE1E66}"/>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Backup</a:t>
            </a:r>
          </a:p>
        </p:txBody>
      </p:sp>
      <p:sp>
        <p:nvSpPr>
          <p:cNvPr id="137" name="Update [Sticker]" hidden="1">
            <a:extLst>
              <a:ext uri="{FF2B5EF4-FFF2-40B4-BE49-F238E27FC236}">
                <a16:creationId xmlns:a16="http://schemas.microsoft.com/office/drawing/2014/main" id="{D41FF937-AB04-46EE-82EF-FCE26A919A7B}"/>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ea typeface="+mn-ea"/>
                <a:cs typeface="+mn-cs"/>
              </a:rPr>
              <a:t>Update data</a:t>
            </a:r>
          </a:p>
        </p:txBody>
      </p:sp>
      <p:sp>
        <p:nvSpPr>
          <p:cNvPr id="138" name="Dummy [Sticker]" hidden="1">
            <a:extLst>
              <a:ext uri="{FF2B5EF4-FFF2-40B4-BE49-F238E27FC236}">
                <a16:creationId xmlns:a16="http://schemas.microsoft.com/office/drawing/2014/main" id="{06C5579C-7A02-48D6-A733-4B9E6D9F1443}"/>
              </a:ext>
            </a:extLst>
          </p:cNvPr>
          <p:cNvSpPr>
            <a:spLocks/>
          </p:cNvSpPr>
          <p:nvPr userDrawn="1"/>
        </p:nvSpPr>
        <p:spPr>
          <a:xfrm>
            <a:off x="10071105" y="896920"/>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dirty="0">
                <a:ln>
                  <a:noFill/>
                </a:ln>
                <a:solidFill>
                  <a:srgbClr val="FFFFFF"/>
                </a:solidFill>
                <a:effectLst/>
                <a:uLnTx/>
                <a:uFillTx/>
                <a:latin typeface="Arial" panose="020B0604020202020204" pitchFamily="34" charset="0"/>
              </a:rPr>
              <a:t>Dummy data</a:t>
            </a:r>
          </a:p>
        </p:txBody>
      </p:sp>
      <p:sp>
        <p:nvSpPr>
          <p:cNvPr id="139" name="Formatting [Comment]" hidden="1">
            <a:extLst>
              <a:ext uri="{FF2B5EF4-FFF2-40B4-BE49-F238E27FC236}">
                <a16:creationId xmlns:a16="http://schemas.microsoft.com/office/drawing/2014/main" id="{89EB4C18-DFF3-4A27-ACBB-99DCDC8961A8}"/>
              </a:ext>
            </a:extLst>
          </p:cNvPr>
          <p:cNvSpPr>
            <a:spLocks/>
          </p:cNvSpPr>
          <p:nvPr userDrawn="1"/>
        </p:nvSpPr>
        <p:spPr>
          <a:xfrm>
            <a:off x="9483344" y="1097679"/>
            <a:ext cx="2479101" cy="1277432"/>
          </a:xfrm>
          <a:prstGeom prst="wedgeRectCallout">
            <a:avLst/>
          </a:prstGeom>
          <a:solidFill>
            <a:srgbClr val="FFFF00"/>
          </a:solidFill>
          <a:ln w="12700" cap="flat" cmpd="sng" algn="ctr">
            <a:solidFill>
              <a:srgbClr val="000000"/>
            </a:solidFill>
            <a:prstDash val="solid"/>
            <a:miter lim="800000"/>
          </a:ln>
          <a:effectLst/>
        </p:spPr>
        <p:txBody>
          <a:bodyPr lIns="143252" tIns="143252" rIns="143252" bIns="143252"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A0A0A"/>
                </a:solidFill>
                <a:effectLst/>
                <a:uLnTx/>
                <a:uFillTx/>
                <a:latin typeface="Arial" panose="020B0604020202020204" pitchFamily="34" charset="0"/>
              </a:rPr>
              <a:t>&lt;initials&gt; &lt;date&gt;</a:t>
            </a:r>
            <a:r>
              <a:rPr kumimoji="0" lang="en-US" sz="1200" b="0" i="0" u="none" strike="noStrike" kern="0" cap="none" spc="0" normalizeH="0" baseline="0" noProof="0" dirty="0" err="1">
                <a:ln>
                  <a:noFill/>
                </a:ln>
                <a:solidFill>
                  <a:srgbClr val="0A0A0A"/>
                </a:solidFill>
                <a:effectLst/>
                <a:uLnTx/>
                <a:uFillTx/>
                <a:latin typeface="Arial" panose="020B0604020202020204" pitchFamily="34" charset="0"/>
              </a:rPr>
              <a:t>yyyy</a:t>
            </a:r>
            <a:r>
              <a:rPr kumimoji="0" lang="en-US" sz="1200" b="0" i="0" u="none" strike="noStrike" kern="0" cap="none" spc="0" normalizeH="0" baseline="0" noProof="0" dirty="0">
                <a:ln>
                  <a:noFill/>
                </a:ln>
                <a:solidFill>
                  <a:srgbClr val="0A0A0A"/>
                </a:solidFill>
                <a:effectLst/>
                <a:uLnTx/>
                <a:uFillTx/>
                <a:latin typeface="Arial" panose="020B0604020202020204" pitchFamily="34" charset="0"/>
              </a:rPr>
              <a:t>-MM-dd </a:t>
            </a:r>
            <a:r>
              <a:rPr kumimoji="0" lang="en-US" sz="1200" b="0" i="0" u="none" strike="noStrike" kern="0" cap="none" spc="0" normalizeH="0" baseline="0" noProof="0" dirty="0" err="1">
                <a:ln>
                  <a:noFill/>
                </a:ln>
                <a:solidFill>
                  <a:srgbClr val="0A0A0A"/>
                </a:solidFill>
                <a:effectLst/>
                <a:uLnTx/>
                <a:uFillTx/>
                <a:latin typeface="Arial" panose="020B0604020202020204" pitchFamily="34" charset="0"/>
              </a:rPr>
              <a:t>hh:mm</a:t>
            </a:r>
            <a:r>
              <a:rPr kumimoji="0" lang="en-US" sz="1200" b="0" i="0" u="none" strike="noStrike" kern="0" cap="none" spc="0" normalizeH="0" baseline="0" noProof="0" dirty="0">
                <a:ln>
                  <a:noFill/>
                </a:ln>
                <a:solidFill>
                  <a:srgbClr val="0A0A0A"/>
                </a:solidFill>
                <a:effectLst/>
                <a:uLnTx/>
                <a:uFillTx/>
                <a:latin typeface="Arial" panose="020B0604020202020204" pitchFamily="34" charset="0"/>
              </a:rPr>
              <a:t>&lt;/date&gt;: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0A0A0A"/>
              </a:solidFill>
              <a:effectLst/>
              <a:uLnTx/>
              <a:uFillTx/>
              <a:latin typeface="Arial" panose="020B0604020202020204" pitchFamily="34" charset="0"/>
            </a:endParaRPr>
          </a:p>
        </p:txBody>
      </p:sp>
      <p:sp>
        <p:nvSpPr>
          <p:cNvPr id="140" name="Content [Comment]" hidden="1">
            <a:extLst>
              <a:ext uri="{FF2B5EF4-FFF2-40B4-BE49-F238E27FC236}">
                <a16:creationId xmlns:a16="http://schemas.microsoft.com/office/drawing/2014/main" id="{906252E7-98DB-45F0-8278-EB60F71B7340}"/>
              </a:ext>
            </a:extLst>
          </p:cNvPr>
          <p:cNvSpPr>
            <a:spLocks/>
          </p:cNvSpPr>
          <p:nvPr userDrawn="1"/>
        </p:nvSpPr>
        <p:spPr>
          <a:xfrm>
            <a:off x="9483344" y="1097671"/>
            <a:ext cx="2479101" cy="1277440"/>
          </a:xfrm>
          <a:prstGeom prst="wedgeRectCallout">
            <a:avLst/>
          </a:prstGeom>
          <a:solidFill>
            <a:srgbClr val="FFFF00"/>
          </a:solidFill>
          <a:ln w="12700" cap="flat" cmpd="sng" algn="ctr">
            <a:solidFill>
              <a:srgbClr val="000000"/>
            </a:solidFill>
            <a:prstDash val="solid"/>
            <a:miter lim="800000"/>
          </a:ln>
          <a:effectLst/>
        </p:spPr>
        <p:txBody>
          <a:bodyPr lIns="143252" tIns="143252" rIns="143252" bIns="143252"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A0A0A"/>
                </a:solidFill>
                <a:effectLst/>
                <a:uLnTx/>
                <a:uFillTx/>
                <a:latin typeface="Arial" panose="020B0604020202020204" pitchFamily="34" charset="0"/>
              </a:rPr>
              <a:t>&lt;initials&gt; &lt;date&gt;</a:t>
            </a:r>
            <a:r>
              <a:rPr kumimoji="0" lang="en-US" sz="1200" b="0" i="0" u="none" strike="noStrike" kern="0" cap="none" spc="0" normalizeH="0" baseline="0" noProof="0" dirty="0" err="1">
                <a:ln>
                  <a:noFill/>
                </a:ln>
                <a:solidFill>
                  <a:srgbClr val="0A0A0A"/>
                </a:solidFill>
                <a:effectLst/>
                <a:uLnTx/>
                <a:uFillTx/>
                <a:latin typeface="Arial" panose="020B0604020202020204" pitchFamily="34" charset="0"/>
              </a:rPr>
              <a:t>yyyy</a:t>
            </a:r>
            <a:r>
              <a:rPr kumimoji="0" lang="en-US" sz="1200" b="0" i="0" u="none" strike="noStrike" kern="0" cap="none" spc="0" normalizeH="0" baseline="0" noProof="0" dirty="0">
                <a:ln>
                  <a:noFill/>
                </a:ln>
                <a:solidFill>
                  <a:srgbClr val="0A0A0A"/>
                </a:solidFill>
                <a:effectLst/>
                <a:uLnTx/>
                <a:uFillTx/>
                <a:latin typeface="Arial" panose="020B0604020202020204" pitchFamily="34" charset="0"/>
              </a:rPr>
              <a:t>-MM-dd </a:t>
            </a:r>
            <a:r>
              <a:rPr kumimoji="0" lang="en-US" sz="1200" b="0" i="0" u="none" strike="noStrike" kern="0" cap="none" spc="0" normalizeH="0" baseline="0" noProof="0" dirty="0" err="1">
                <a:ln>
                  <a:noFill/>
                </a:ln>
                <a:solidFill>
                  <a:srgbClr val="0A0A0A"/>
                </a:solidFill>
                <a:effectLst/>
                <a:uLnTx/>
                <a:uFillTx/>
                <a:latin typeface="Arial" panose="020B0604020202020204" pitchFamily="34" charset="0"/>
              </a:rPr>
              <a:t>hh:mm</a:t>
            </a:r>
            <a:r>
              <a:rPr kumimoji="0" lang="en-US" sz="1200" b="0" i="0" u="none" strike="noStrike" kern="0" cap="none" spc="0" normalizeH="0" baseline="0" noProof="0" dirty="0">
                <a:ln>
                  <a:noFill/>
                </a:ln>
                <a:solidFill>
                  <a:srgbClr val="0A0A0A"/>
                </a:solidFill>
                <a:effectLst/>
                <a:uLnTx/>
                <a:uFillTx/>
                <a:latin typeface="Arial" panose="020B0604020202020204" pitchFamily="34" charset="0"/>
              </a:rPr>
              <a:t>&lt;/date&gt;: </a:t>
            </a:r>
          </a:p>
        </p:txBody>
      </p:sp>
      <p:sp>
        <p:nvSpPr>
          <p:cNvPr id="141" name="Draft [Sticker]" hidden="1">
            <a:extLst>
              <a:ext uri="{FF2B5EF4-FFF2-40B4-BE49-F238E27FC236}">
                <a16:creationId xmlns:a16="http://schemas.microsoft.com/office/drawing/2014/main" id="{904633E3-6BC9-4C5E-B74A-8B9D4AE95B20}"/>
              </a:ext>
            </a:extLst>
          </p:cNvPr>
          <p:cNvSpPr/>
          <p:nvPr userDrawn="1"/>
        </p:nvSpPr>
        <p:spPr bwMode="gray">
          <a:xfrm rot="18900000">
            <a:off x="2916643" y="2819462"/>
            <a:ext cx="6361889" cy="1219077"/>
          </a:xfrm>
          <a:prstGeom prst="rect">
            <a:avLst/>
          </a:prstGeom>
          <a:no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800" b="0" i="0" u="none" strike="noStrike" kern="0" cap="none" spc="0" normalizeH="0" baseline="0" noProof="0" dirty="0">
                <a:ln>
                  <a:noFill/>
                </a:ln>
                <a:solidFill>
                  <a:schemeClr val="tx2"/>
                </a:solidFill>
                <a:effectLst/>
                <a:uLnTx/>
                <a:uFillTx/>
                <a:latin typeface="Arial" panose="020B0604020202020204" pitchFamily="34" charset="0"/>
                <a:ea typeface="Arial Unicode MS" pitchFamily="34" charset="-128"/>
                <a:cs typeface="Arial Unicode MS" pitchFamily="34" charset="-128"/>
              </a:rPr>
              <a:t>DRAFT</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3" r:id="rId1"/>
    <p:sldLayoutId id="2147483780" r:id="rId2"/>
    <p:sldLayoutId id="2147483787" r:id="rId3"/>
    <p:sldLayoutId id="2147483777" r:id="rId4"/>
    <p:sldLayoutId id="2147483788" r:id="rId5"/>
    <p:sldLayoutId id="2147483789" r:id="rId6"/>
    <p:sldLayoutId id="2147483790" r:id="rId7"/>
    <p:sldLayoutId id="2147483791" r:id="rId8"/>
    <p:sldLayoutId id="2147483792" r:id="rId9"/>
    <p:sldLayoutId id="2147483793" r:id="rId10"/>
    <p:sldLayoutId id="2147483794" r:id="rId11"/>
    <p:sldLayoutId id="2147483741" r:id="rId12"/>
    <p:sldLayoutId id="2147483765" r:id="rId13"/>
    <p:sldLayoutId id="2147483767" r:id="rId14"/>
    <p:sldLayoutId id="2147483786" r:id="rId15"/>
    <p:sldLayoutId id="2147483743" r:id="rId16"/>
    <p:sldLayoutId id="2147483774" r:id="rId17"/>
    <p:sldLayoutId id="2147483745" r:id="rId18"/>
    <p:sldLayoutId id="2147483760" r:id="rId19"/>
    <p:sldLayoutId id="2147483768" r:id="rId20"/>
    <p:sldLayoutId id="2147483769" r:id="rId21"/>
    <p:sldLayoutId id="2147483770" r:id="rId22"/>
    <p:sldLayoutId id="2147483744" r:id="rId23"/>
    <p:sldLayoutId id="2147483757" r:id="rId24"/>
    <p:sldLayoutId id="2147483771" r:id="rId25"/>
    <p:sldLayoutId id="2147483763" r:id="rId26"/>
    <p:sldLayoutId id="2147483751" r:id="rId27"/>
    <p:sldLayoutId id="2147483756" r:id="rId28"/>
    <p:sldLayoutId id="2147483740" r:id="rId29"/>
    <p:sldLayoutId id="2147483795" r:id="rId30"/>
  </p:sldLayoutIdLst>
  <p:hf hdr="0" ftr="0" dt="0"/>
  <p:txStyles>
    <p:titleStyle>
      <a:lvl1pPr algn="l" defTabSz="1088558" rtl="0" eaLnBrk="1" latinLnBrk="0" hangingPunct="1">
        <a:spcBef>
          <a:spcPct val="0"/>
        </a:spcBef>
        <a:buNone/>
        <a:defRPr sz="2400" b="0" i="0" kern="1200" baseline="0">
          <a:solidFill>
            <a:schemeClr val="tx1"/>
          </a:solidFill>
          <a:latin typeface="72 Brand Medium" panose="020B0504030603020204" pitchFamily="34" charset="0"/>
          <a:ea typeface="+mj-ea"/>
          <a:cs typeface="+mj-cs"/>
        </a:defRPr>
      </a:lvl1pPr>
    </p:titleStyle>
    <p:bodyStyle>
      <a:lvl1pPr marL="0" indent="0" algn="l" defTabSz="1088558" rtl="0" eaLnBrk="1" latinLnBrk="0" hangingPunct="1">
        <a:spcBef>
          <a:spcPts val="1800"/>
        </a:spcBef>
        <a:buClrTx/>
        <a:buSzPct val="80000"/>
        <a:buFont typeface="Roboto" panose="02000000000000000000" pitchFamily="2" charset="0"/>
        <a:buChar char="​"/>
        <a:defRPr sz="2000" b="0" i="0" kern="1200">
          <a:solidFill>
            <a:schemeClr val="tx1"/>
          </a:solidFill>
          <a:latin typeface="72 Brand" panose="020B0504030603020204" pitchFamily="34" charset="0"/>
          <a:ea typeface="+mn-ea"/>
          <a:cs typeface="+mn-cs"/>
        </a:defRPr>
      </a:lvl1pPr>
      <a:lvl2pPr marL="179964" indent="-179964" algn="l" defTabSz="1088558" rtl="0" eaLnBrk="1" latinLnBrk="0" hangingPunct="1">
        <a:spcBef>
          <a:spcPts val="600"/>
        </a:spcBef>
        <a:buClr>
          <a:schemeClr val="tx1"/>
        </a:buClr>
        <a:buSzPct val="100000"/>
        <a:buFont typeface="Arial" panose="020B0604020202020204" pitchFamily="34" charset="0"/>
        <a:buChar char="•"/>
        <a:defRPr sz="1800" b="0" i="0" kern="1200">
          <a:solidFill>
            <a:schemeClr val="tx1"/>
          </a:solidFill>
          <a:latin typeface="72 Brand" panose="020B0504030603020204" pitchFamily="34" charset="0"/>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b="0" i="0" kern="1200" noProof="0" dirty="0" smtClean="0">
          <a:solidFill>
            <a:schemeClr val="tx1"/>
          </a:solidFill>
          <a:latin typeface="72 Brand" panose="020B0504030603020204" pitchFamily="34" charset="0"/>
          <a:ea typeface="+mn-ea"/>
          <a:cs typeface="+mn-cs"/>
        </a:defRPr>
      </a:lvl3pPr>
      <a:lvl4pPr marL="539892" indent="-179964" algn="l" defTabSz="1088558" rtl="0" eaLnBrk="1" latinLnBrk="0" hangingPunct="1">
        <a:spcBef>
          <a:spcPts val="300"/>
        </a:spcBef>
        <a:buClr>
          <a:schemeClr val="tx1"/>
        </a:buClr>
        <a:buSzPct val="80000"/>
        <a:buFont typeface="Courier New" panose="02070309020205020404" pitchFamily="49" charset="0"/>
        <a:buChar char="o"/>
        <a:defRPr sz="1600" b="0" i="0" kern="1200">
          <a:solidFill>
            <a:schemeClr val="tx1"/>
          </a:solidFill>
          <a:latin typeface="72 Brand" panose="020B0504030603020204" pitchFamily="34" charset="0"/>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b="0" i="0" kern="1200" baseline="0">
          <a:solidFill>
            <a:schemeClr val="tx1"/>
          </a:solidFill>
          <a:latin typeface="72 Brand" panose="020B0504030603020204" pitchFamily="34" charset="0"/>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ustomXml" Target="../../customXml/item8.xml"/><Relationship Id="rId1" Type="http://schemas.openxmlformats.org/officeDocument/2006/relationships/customXml" Target="../../customXml/item2.xml"/><Relationship Id="rId5" Type="http://schemas.openxmlformats.org/officeDocument/2006/relationships/image" Target="../media/image9.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17.xml"/><Relationship Id="rId6" Type="http://schemas.openxmlformats.org/officeDocument/2006/relationships/image" Target="../media/image23.png"/><Relationship Id="rId5" Type="http://schemas.openxmlformats.org/officeDocument/2006/relationships/image" Target="../media/image27.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slide" Target="slide41.xml"/><Relationship Id="rId5" Type="http://schemas.openxmlformats.org/officeDocument/2006/relationships/slide" Target="slide10.xml"/><Relationship Id="rId4" Type="http://schemas.openxmlformats.org/officeDocument/2006/relationships/slide" Target="slide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hyperlink" Target="http://www.1.com/12354N.jpg" TargetMode="External"/><Relationship Id="rId2" Type="http://schemas.openxmlformats.org/officeDocument/2006/relationships/notesSlide" Target="../notesSlides/notesSlide21.xml"/><Relationship Id="rId1" Type="http://schemas.openxmlformats.org/officeDocument/2006/relationships/slideLayout" Target="../slideLayouts/slideLayout17.xml"/><Relationship Id="rId4" Type="http://schemas.openxmlformats.org/officeDocument/2006/relationships/hyperlink" Target="http://www.1.com/34N.jp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hyperlink" Target="http://www.supplier1.com/item.html" TargetMode="External"/><Relationship Id="rId2" Type="http://schemas.openxmlformats.org/officeDocument/2006/relationships/notesSlide" Target="../notesSlides/notesSlide23.xml"/><Relationship Id="rId1" Type="http://schemas.openxmlformats.org/officeDocument/2006/relationships/slideLayout" Target="../slideLayouts/slideLayout17.xml"/><Relationship Id="rId6" Type="http://schemas.openxmlformats.org/officeDocument/2006/relationships/hyperlink" Target="http://www.supply.com/Catalog/product18.htm" TargetMode="External"/><Relationship Id="rId5" Type="http://schemas.openxmlformats.org/officeDocument/2006/relationships/hyperlink" Target="http://supplier.com/1234.html" TargetMode="External"/><Relationship Id="rId4" Type="http://schemas.openxmlformats.org/officeDocument/2006/relationships/hyperlink" Target="http://www.suppliera.com/item.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manu.com/Catalog/product18.htm" TargetMode="External"/><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hyperlink" Target="https://supplier.ariba.com/" TargetMode="External"/><Relationship Id="rId2" Type="http://schemas.openxmlformats.org/officeDocument/2006/relationships/notesSlide" Target="../notesSlides/notesSlide30.xml"/><Relationship Id="rId1" Type="http://schemas.openxmlformats.org/officeDocument/2006/relationships/slideLayout" Target="../slideLayouts/slideLayout17.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17.xml"/><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hyperlink" Target="https://support.ariba.com/item/view/208691" TargetMode="External"/><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customXml" Target="../../customXml/item11.xml"/><Relationship Id="rId1" Type="http://schemas.openxmlformats.org/officeDocument/2006/relationships/customXml" Target="../../customXml/item6.xml"/><Relationship Id="rId5" Type="http://schemas.openxmlformats.org/officeDocument/2006/relationships/hyperlink" Target="https://support.ariba.com/item/view/208691" TargetMode="External"/><Relationship Id="rId4" Type="http://schemas.openxmlformats.org/officeDocument/2006/relationships/hyperlink" Target="https://support.ariba.com/item/view/208690"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14">
            <a:extLst>
              <a:ext uri="{FF2B5EF4-FFF2-40B4-BE49-F238E27FC236}">
                <a16:creationId xmlns:a16="http://schemas.microsoft.com/office/drawing/2014/main" id="{C4E2D140-8564-0D43-F716-7813857722C2}"/>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5" cstate="screen">
            <a:extLst>
              <a:ext uri="{28A0092B-C50C-407E-A947-70E740481C1C}">
                <a14:useLocalDpi xmlns:a14="http://schemas.microsoft.com/office/drawing/2010/main"/>
              </a:ext>
            </a:extLst>
          </a:blip>
          <a:srcRect t="195" b="195"/>
          <a:stretch/>
        </p:blipFill>
        <p:spPr bwMode="black">
          <a:prstGeom prst="rect">
            <a:avLst/>
          </a:prstGeom>
        </p:spPr>
      </p:pic>
      <p:sp>
        <p:nvSpPr>
          <p:cNvPr id="14" name="Title 13">
            <a:extLst>
              <a:ext uri="{FF2B5EF4-FFF2-40B4-BE49-F238E27FC236}">
                <a16:creationId xmlns:a16="http://schemas.microsoft.com/office/drawing/2014/main" id="{134752C8-1E80-B141-5BC9-264FD3E5257B}"/>
              </a:ext>
            </a:extLst>
          </p:cNvPr>
          <p:cNvSpPr>
            <a:spLocks noGrp="1"/>
          </p:cNvSpPr>
          <p:nvPr>
            <p:ph type="title"/>
          </p:nvPr>
        </p:nvSpPr>
        <p:spPr/>
        <p:txBody>
          <a:bodyPr/>
          <a:lstStyle/>
          <a:p>
            <a:r>
              <a:rPr lang="en-US" dirty="0">
                <a:latin typeface="+mj-lt"/>
              </a:rPr>
              <a:t>Creating and Publishing </a:t>
            </a:r>
            <a:r>
              <a:rPr lang="en-US" dirty="0">
                <a:solidFill>
                  <a:schemeClr val="accent1"/>
                </a:solidFill>
                <a:latin typeface="+mj-lt"/>
              </a:rPr>
              <a:t>Static Catalogs </a:t>
            </a:r>
            <a:r>
              <a:rPr lang="en-US" dirty="0">
                <a:latin typeface="+mj-lt"/>
                <a:cs typeface="Segoe UI"/>
              </a:rPr>
              <a:t>for</a:t>
            </a:r>
            <a:r>
              <a:rPr lang="en-US" dirty="0">
                <a:solidFill>
                  <a:schemeClr val="accent1"/>
                </a:solidFill>
                <a:latin typeface="+mj-lt"/>
                <a:cs typeface="Segoe UI"/>
              </a:rPr>
              <a:t> CMS Enabled Customers-ViaSat</a:t>
            </a:r>
          </a:p>
        </p:txBody>
      </p:sp>
    </p:spTree>
    <p:custDataLst>
      <p:custData r:id="rId1"/>
      <p:custData r:id="rId2"/>
    </p:custDataLst>
    <p:extLst>
      <p:ext uri="{BB962C8B-B14F-4D97-AF65-F5344CB8AC3E}">
        <p14:creationId xmlns:p14="http://schemas.microsoft.com/office/powerpoint/2010/main" val="3316874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4001" y="503999"/>
            <a:ext cx="10526738" cy="369332"/>
          </a:xfrm>
        </p:spPr>
        <p:txBody>
          <a:bodyPr/>
          <a:lstStyle/>
          <a:p>
            <a:r>
              <a:rPr lang="en-US" noProof="0" dirty="0">
                <a:latin typeface="+mj-lt"/>
              </a:rPr>
              <a:t>Static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dirty="0">
              <a:latin typeface="Arial" panose="020B0604020202020204" pitchFamily="34" charset="0"/>
            </a:endParaRPr>
          </a:p>
        </p:txBody>
      </p:sp>
      <p:sp>
        <p:nvSpPr>
          <p:cNvPr id="5" name="Content Placeholder 2"/>
          <p:cNvSpPr txBox="1">
            <a:spLocks/>
          </p:cNvSpPr>
          <p:nvPr/>
        </p:nvSpPr>
        <p:spPr bwMode="gray">
          <a:xfrm>
            <a:off x="504001" y="2036762"/>
            <a:ext cx="11186476" cy="3094037"/>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indent="-234950">
              <a:lnSpc>
                <a:spcPts val="2300"/>
              </a:lnSpc>
              <a:spcBef>
                <a:spcPts val="0"/>
              </a:spcBef>
              <a:spcAft>
                <a:spcPts val="1200"/>
              </a:spcAft>
              <a:buSzPct val="100000"/>
              <a:buFont typeface="Wingdings" panose="05000000000000000000" pitchFamily="2" charset="2"/>
              <a:buChar char="§"/>
            </a:pPr>
            <a:r>
              <a:rPr lang="en-US" sz="2200" b="0" dirty="0"/>
              <a:t>Both Static and PunchOut Catalogs use Catalog Templates.</a:t>
            </a:r>
          </a:p>
          <a:p>
            <a:pPr marL="234950" indent="-234950">
              <a:lnSpc>
                <a:spcPts val="2300"/>
              </a:lnSpc>
              <a:spcBef>
                <a:spcPts val="0"/>
              </a:spcBef>
              <a:spcAft>
                <a:spcPts val="1200"/>
              </a:spcAft>
              <a:buSzPct val="100000"/>
              <a:buFont typeface="Wingdings" panose="05000000000000000000" pitchFamily="2" charset="2"/>
              <a:buChar char="§"/>
            </a:pPr>
            <a:r>
              <a:rPr lang="en-US" sz="2200" b="0" dirty="0"/>
              <a:t>Static Catalogs are generally created offline and uploaded to the Business Network.</a:t>
            </a:r>
          </a:p>
          <a:p>
            <a:pPr marL="234950" indent="-234950">
              <a:lnSpc>
                <a:spcPts val="2300"/>
              </a:lnSpc>
              <a:spcBef>
                <a:spcPts val="0"/>
              </a:spcBef>
              <a:spcAft>
                <a:spcPts val="1200"/>
              </a:spcAft>
              <a:buSzPct val="100000"/>
              <a:buFont typeface="Wingdings" panose="05000000000000000000" pitchFamily="2" charset="2"/>
              <a:buChar char="§"/>
            </a:pPr>
            <a:r>
              <a:rPr lang="en-US" sz="2200" b="0" dirty="0" err="1"/>
              <a:t>PunchOut</a:t>
            </a:r>
            <a:r>
              <a:rPr lang="en-US" sz="2200" b="0" dirty="0"/>
              <a:t> Catalogs </a:t>
            </a:r>
            <a:r>
              <a:rPr lang="en-US" sz="2200" dirty="0">
                <a:solidFill>
                  <a:schemeClr val="accent1"/>
                </a:solidFill>
              </a:rPr>
              <a:t>can</a:t>
            </a:r>
            <a:r>
              <a:rPr lang="en-US" sz="2200" b="0" dirty="0"/>
              <a:t> be created offline, but there is also a Wizard on the Network to create PunchOut Catalog files. These </a:t>
            </a:r>
            <a:r>
              <a:rPr lang="en-US" sz="2200" b="0" dirty="0" err="1"/>
              <a:t>PunchOut</a:t>
            </a:r>
            <a:r>
              <a:rPr lang="en-US" sz="2200" b="0" dirty="0"/>
              <a:t> catalog files are called “Index Files”. </a:t>
            </a:r>
          </a:p>
          <a:p>
            <a:pPr marL="234950" indent="-234950">
              <a:lnSpc>
                <a:spcPts val="2300"/>
              </a:lnSpc>
              <a:spcBef>
                <a:spcPts val="0"/>
              </a:spcBef>
              <a:spcAft>
                <a:spcPts val="1200"/>
              </a:spcAft>
              <a:buSzPct val="100000"/>
              <a:buFont typeface="Wingdings" panose="05000000000000000000" pitchFamily="2" charset="2"/>
              <a:buChar char="§"/>
            </a:pPr>
            <a:r>
              <a:rPr lang="en-US" sz="2200" b="0" dirty="0"/>
              <a:t>Creating PunchOut Index files is covered in another document</a:t>
            </a:r>
            <a:r>
              <a:rPr lang="en-US" sz="2200" b="0" i="1" dirty="0"/>
              <a:t>.</a:t>
            </a:r>
          </a:p>
          <a:p>
            <a:pPr>
              <a:lnSpc>
                <a:spcPts val="2300"/>
              </a:lnSpc>
              <a:spcBef>
                <a:spcPts val="0"/>
              </a:spcBef>
              <a:spcAft>
                <a:spcPts val="1200"/>
              </a:spcAft>
              <a:buSzPct val="100000"/>
            </a:pPr>
            <a:endParaRPr lang="en-US" sz="2200" b="0" i="1" dirty="0"/>
          </a:p>
        </p:txBody>
      </p:sp>
    </p:spTree>
    <p:extLst>
      <p:ext uri="{BB962C8B-B14F-4D97-AF65-F5344CB8AC3E}">
        <p14:creationId xmlns:p14="http://schemas.microsoft.com/office/powerpoint/2010/main" val="26347249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4001" y="503999"/>
            <a:ext cx="10526738" cy="369332"/>
          </a:xfrm>
        </p:spPr>
        <p:txBody>
          <a:bodyPr/>
          <a:lstStyle/>
          <a:p>
            <a:r>
              <a:rPr lang="en-US" noProof="0" dirty="0">
                <a:latin typeface="+mj-lt"/>
              </a:rPr>
              <a:t>Static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3998" y="1506888"/>
            <a:ext cx="11015422"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ts val="2400"/>
              </a:lnSpc>
              <a:spcBef>
                <a:spcPts val="0"/>
              </a:spcBef>
              <a:spcAft>
                <a:spcPts val="1200"/>
              </a:spcAft>
              <a:buSzPct val="100000"/>
              <a:buFont typeface="Wingdings" panose="05000000000000000000" pitchFamily="2" charset="2"/>
              <a:buChar char="§"/>
            </a:pPr>
            <a:r>
              <a:rPr lang="en-US" sz="2200" b="0" dirty="0"/>
              <a:t>For ease of CMS Static Catalog creation, we provide Suppliers with an Excel .XLSX template. The Supplier then populates and uploads the Catalog file to the Business Network. Below is a sample of an XLSX Static Template:</a:t>
            </a:r>
          </a:p>
        </p:txBody>
      </p:sp>
      <p:sp>
        <p:nvSpPr>
          <p:cNvPr id="17" name="Content Placeholder 2"/>
          <p:cNvSpPr>
            <a:spLocks noGrp="1"/>
          </p:cNvSpPr>
          <p:nvPr>
            <p:ph type="body" sz="quarter" idx="10"/>
          </p:nvPr>
        </p:nvSpPr>
        <p:spPr>
          <a:xfrm>
            <a:off x="7157818" y="3154680"/>
            <a:ext cx="4361602" cy="2948187"/>
          </a:xfrm>
          <a:prstGeom prst="rect">
            <a:avLst/>
          </a:prstGeom>
        </p:spPr>
        <p:txBody>
          <a:bodyPr>
            <a:normAutofit/>
          </a:bodyPr>
          <a:lstStyle/>
          <a:p>
            <a:pPr marL="228600" indent="-228600">
              <a:lnSpc>
                <a:spcPts val="2300"/>
              </a:lnSpc>
              <a:spcBef>
                <a:spcPts val="0"/>
              </a:spcBef>
              <a:spcAft>
                <a:spcPts val="900"/>
              </a:spcAft>
              <a:buClr>
                <a:schemeClr val="accent1"/>
              </a:buClr>
              <a:buSzPct val="100000"/>
              <a:buFont typeface="Wingdings" pitchFamily="2" charset="2"/>
              <a:buChar char="§"/>
            </a:pPr>
            <a:r>
              <a:rPr lang="en-US" sz="1800" dirty="0">
                <a:latin typeface="+mn-lt"/>
              </a:rPr>
              <a:t>The Template has 4 tabs—2 data tabs for </a:t>
            </a:r>
            <a:r>
              <a:rPr lang="en-US" sz="1800" b="1" dirty="0">
                <a:solidFill>
                  <a:schemeClr val="accent1"/>
                </a:solidFill>
                <a:latin typeface="+mn-lt"/>
              </a:rPr>
              <a:t>Header</a:t>
            </a:r>
            <a:r>
              <a:rPr lang="en-US" sz="1800" dirty="0">
                <a:latin typeface="+mn-lt"/>
              </a:rPr>
              <a:t> and </a:t>
            </a:r>
            <a:r>
              <a:rPr lang="en-US" sz="1800" b="1" dirty="0">
                <a:solidFill>
                  <a:schemeClr val="accent1"/>
                </a:solidFill>
                <a:latin typeface="+mn-lt"/>
              </a:rPr>
              <a:t>Items</a:t>
            </a:r>
            <a:r>
              <a:rPr lang="en-US" sz="1800" dirty="0">
                <a:latin typeface="+mn-lt"/>
              </a:rPr>
              <a:t>, and 2 tabs for </a:t>
            </a:r>
            <a:r>
              <a:rPr lang="en-US" sz="1800" b="1" dirty="0">
                <a:solidFill>
                  <a:schemeClr val="accent1"/>
                </a:solidFill>
                <a:latin typeface="+mn-lt"/>
              </a:rPr>
              <a:t>Instructions</a:t>
            </a:r>
            <a:r>
              <a:rPr lang="en-US" sz="1800" dirty="0">
                <a:latin typeface="+mn-lt"/>
              </a:rPr>
              <a:t> and </a:t>
            </a:r>
            <a:r>
              <a:rPr lang="en-US" sz="1800" b="1" dirty="0">
                <a:solidFill>
                  <a:schemeClr val="accent1"/>
                </a:solidFill>
                <a:latin typeface="+mn-lt"/>
              </a:rPr>
              <a:t>Samples</a:t>
            </a:r>
            <a:br>
              <a:rPr lang="en-US" sz="1800" b="1" dirty="0">
                <a:solidFill>
                  <a:schemeClr val="accent1"/>
                </a:solidFill>
                <a:latin typeface="+mn-lt"/>
              </a:rPr>
            </a:br>
            <a:endParaRPr lang="en-US" sz="1800" b="1" dirty="0">
              <a:solidFill>
                <a:schemeClr val="accent1"/>
              </a:solidFill>
              <a:latin typeface="+mn-lt"/>
            </a:endParaRPr>
          </a:p>
          <a:p>
            <a:pPr marL="228600" indent="-228600">
              <a:lnSpc>
                <a:spcPts val="2300"/>
              </a:lnSpc>
              <a:spcBef>
                <a:spcPts val="0"/>
              </a:spcBef>
              <a:spcAft>
                <a:spcPts val="900"/>
              </a:spcAft>
              <a:buClr>
                <a:schemeClr val="accent1"/>
              </a:buClr>
              <a:buSzPct val="100000"/>
              <a:buFont typeface="Wingdings" pitchFamily="2" charset="2"/>
              <a:buChar char="§"/>
            </a:pPr>
            <a:r>
              <a:rPr lang="en-US" sz="1800" dirty="0">
                <a:latin typeface="+mn-lt"/>
              </a:rPr>
              <a:t>Only the </a:t>
            </a:r>
            <a:r>
              <a:rPr lang="en-US" sz="1800" b="1" dirty="0">
                <a:solidFill>
                  <a:schemeClr val="accent1"/>
                </a:solidFill>
                <a:latin typeface="+mn-lt"/>
              </a:rPr>
              <a:t>Header</a:t>
            </a:r>
            <a:r>
              <a:rPr lang="en-US" sz="1800" dirty="0">
                <a:latin typeface="+mn-lt"/>
              </a:rPr>
              <a:t> and </a:t>
            </a:r>
            <a:r>
              <a:rPr lang="en-US" sz="1800" b="1" dirty="0">
                <a:solidFill>
                  <a:schemeClr val="accent1"/>
                </a:solidFill>
                <a:latin typeface="+mn-lt"/>
              </a:rPr>
              <a:t>Items</a:t>
            </a:r>
            <a:r>
              <a:rPr lang="en-US" sz="1800" dirty="0">
                <a:latin typeface="+mn-lt"/>
              </a:rPr>
              <a:t> tabs will be processed—all other tabs will be ignored by the system. These tabs can be deleted</a:t>
            </a:r>
          </a:p>
        </p:txBody>
      </p:sp>
      <p:grpSp>
        <p:nvGrpSpPr>
          <p:cNvPr id="7" name="Group 6">
            <a:extLst>
              <a:ext uri="{FF2B5EF4-FFF2-40B4-BE49-F238E27FC236}">
                <a16:creationId xmlns:a16="http://schemas.microsoft.com/office/drawing/2014/main" id="{4892E575-8A0E-1634-504F-D874F1C62BA7}"/>
              </a:ext>
            </a:extLst>
          </p:cNvPr>
          <p:cNvGrpSpPr/>
          <p:nvPr/>
        </p:nvGrpSpPr>
        <p:grpSpPr>
          <a:xfrm>
            <a:off x="2157217" y="2626996"/>
            <a:ext cx="4735952" cy="3716464"/>
            <a:chOff x="2081082" y="2597581"/>
            <a:chExt cx="4905808" cy="3849755"/>
          </a:xfrm>
        </p:grpSpPr>
        <p:pic>
          <p:nvPicPr>
            <p:cNvPr id="8" name="Picture 7">
              <a:extLst>
                <a:ext uri="{FF2B5EF4-FFF2-40B4-BE49-F238E27FC236}">
                  <a16:creationId xmlns:a16="http://schemas.microsoft.com/office/drawing/2014/main" id="{AAB5039F-C69E-6A00-4AF7-81411E618802}"/>
                </a:ext>
              </a:extLst>
            </p:cNvPr>
            <p:cNvPicPr>
              <a:picLocks noChangeAspect="1"/>
            </p:cNvPicPr>
            <p:nvPr/>
          </p:nvPicPr>
          <p:blipFill>
            <a:blip r:embed="rId3"/>
            <a:stretch>
              <a:fillRect/>
            </a:stretch>
          </p:blipFill>
          <p:spPr>
            <a:xfrm>
              <a:off x="2081082" y="2597581"/>
              <a:ext cx="4905808" cy="3849755"/>
            </a:xfrm>
            <a:prstGeom prst="rect">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6F7C7802-374B-6C40-31F9-057DF0CE9A80}"/>
                </a:ext>
              </a:extLst>
            </p:cNvPr>
            <p:cNvPicPr>
              <a:picLocks noChangeAspect="1"/>
            </p:cNvPicPr>
            <p:nvPr/>
          </p:nvPicPr>
          <p:blipFill>
            <a:blip r:embed="rId4"/>
            <a:stretch>
              <a:fillRect/>
            </a:stretch>
          </p:blipFill>
          <p:spPr>
            <a:xfrm>
              <a:off x="2242227" y="3781919"/>
              <a:ext cx="513225" cy="253506"/>
            </a:xfrm>
            <a:prstGeom prst="rect">
              <a:avLst/>
            </a:prstGeom>
          </p:spPr>
        </p:pic>
      </p:grpSp>
    </p:spTree>
    <p:extLst>
      <p:ext uri="{BB962C8B-B14F-4D97-AF65-F5344CB8AC3E}">
        <p14:creationId xmlns:p14="http://schemas.microsoft.com/office/powerpoint/2010/main" val="15877344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4001" y="503999"/>
            <a:ext cx="10526738" cy="369332"/>
          </a:xfrm>
        </p:spPr>
        <p:txBody>
          <a:bodyPr/>
          <a:lstStyle/>
          <a:p>
            <a:r>
              <a:rPr lang="en-US" noProof="0" dirty="0">
                <a:latin typeface="+mj-lt"/>
              </a:rPr>
              <a:t>Static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4001" y="1617663"/>
            <a:ext cx="11186476"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b="0" dirty="0"/>
              <a:t>The Static Catalog Template is color coded and has Tool Tips that provide information about how to treat each field.</a:t>
            </a:r>
          </a:p>
          <a:p>
            <a:pPr>
              <a:lnSpc>
                <a:spcPts val="2300"/>
              </a:lnSpc>
              <a:spcBef>
                <a:spcPts val="0"/>
              </a:spcBef>
              <a:spcAft>
                <a:spcPts val="1200"/>
              </a:spcAft>
            </a:pPr>
            <a:r>
              <a:rPr lang="en-US" sz="2200" b="0" dirty="0"/>
              <a:t>Each template includes specific instructions, including custom fields or other requirements set by your Customer.</a:t>
            </a:r>
          </a:p>
          <a:p>
            <a:pPr>
              <a:lnSpc>
                <a:spcPts val="2300"/>
              </a:lnSpc>
              <a:spcBef>
                <a:spcPts val="0"/>
              </a:spcBef>
              <a:spcAft>
                <a:spcPts val="1200"/>
              </a:spcAft>
            </a:pPr>
            <a:endParaRPr lang="en-US" sz="2200" b="0" dirty="0"/>
          </a:p>
          <a:p>
            <a:pPr>
              <a:lnSpc>
                <a:spcPts val="2300"/>
              </a:lnSpc>
              <a:spcBef>
                <a:spcPts val="0"/>
              </a:spcBef>
              <a:spcAft>
                <a:spcPts val="1200"/>
              </a:spcAft>
            </a:pPr>
            <a:endParaRPr lang="en-US" sz="2200" b="0" dirty="0"/>
          </a:p>
          <a:p>
            <a:pPr>
              <a:lnSpc>
                <a:spcPts val="2300"/>
              </a:lnSpc>
              <a:spcBef>
                <a:spcPts val="0"/>
              </a:spcBef>
              <a:spcAft>
                <a:spcPts val="1200"/>
              </a:spcAft>
            </a:pPr>
            <a:endParaRPr lang="en-US" sz="2200" b="0" dirty="0"/>
          </a:p>
          <a:p>
            <a:pPr>
              <a:lnSpc>
                <a:spcPts val="2300"/>
              </a:lnSpc>
              <a:spcBef>
                <a:spcPts val="2000"/>
              </a:spcBef>
              <a:spcAft>
                <a:spcPts val="1200"/>
              </a:spcAft>
            </a:pPr>
            <a:endParaRPr lang="en-US" sz="2200" b="0" kern="0" spc="-50" dirty="0">
              <a:solidFill>
                <a:srgbClr val="000000"/>
              </a:solidFill>
            </a:endParaRPr>
          </a:p>
          <a:p>
            <a:pPr>
              <a:lnSpc>
                <a:spcPts val="2300"/>
              </a:lnSpc>
              <a:spcBef>
                <a:spcPts val="2000"/>
              </a:spcBef>
              <a:spcAft>
                <a:spcPts val="1200"/>
              </a:spcAft>
            </a:pPr>
            <a:r>
              <a:rPr lang="en-US" sz="2200" b="0" kern="0" spc="-50" dirty="0">
                <a:solidFill>
                  <a:srgbClr val="000000"/>
                </a:solidFill>
              </a:rPr>
              <a:t>The CIF Template and instructions are provided to Suppliers as part of this education </a:t>
            </a:r>
            <a:r>
              <a:rPr lang="en-US" sz="2200" b="0" kern="0" dirty="0">
                <a:solidFill>
                  <a:srgbClr val="000000"/>
                </a:solidFill>
              </a:rPr>
              <a:t>and can also be found on the your Customer’s Supplier Portal page on the AN.</a:t>
            </a:r>
          </a:p>
          <a:p>
            <a:pPr>
              <a:lnSpc>
                <a:spcPts val="2300"/>
              </a:lnSpc>
              <a:spcBef>
                <a:spcPts val="0"/>
              </a:spcBef>
              <a:spcAft>
                <a:spcPts val="1200"/>
              </a:spcAft>
            </a:pPr>
            <a:endParaRPr lang="en-US" sz="2200" b="0" dirty="0"/>
          </a:p>
        </p:txBody>
      </p:sp>
      <p:graphicFrame>
        <p:nvGraphicFramePr>
          <p:cNvPr id="14" name="Table 13"/>
          <p:cNvGraphicFramePr>
            <a:graphicFrameLocks noGrp="1"/>
          </p:cNvGraphicFramePr>
          <p:nvPr/>
        </p:nvGraphicFramePr>
        <p:xfrm>
          <a:off x="10828420" y="3210713"/>
          <a:ext cx="1206845" cy="1473160"/>
        </p:xfrm>
        <a:graphic>
          <a:graphicData uri="http://schemas.openxmlformats.org/drawingml/2006/table">
            <a:tbl>
              <a:tblPr firstRow="1" bandRow="1">
                <a:tableStyleId>{69012ECD-51FC-41F1-AA8D-1B2483CD663E}</a:tableStyleId>
              </a:tblPr>
              <a:tblGrid>
                <a:gridCol w="166344">
                  <a:extLst>
                    <a:ext uri="{9D8B030D-6E8A-4147-A177-3AD203B41FA5}">
                      <a16:colId xmlns:a16="http://schemas.microsoft.com/office/drawing/2014/main" val="20000"/>
                    </a:ext>
                  </a:extLst>
                </a:gridCol>
                <a:gridCol w="1040501">
                  <a:extLst>
                    <a:ext uri="{9D8B030D-6E8A-4147-A177-3AD203B41FA5}">
                      <a16:colId xmlns:a16="http://schemas.microsoft.com/office/drawing/2014/main" val="20001"/>
                    </a:ext>
                  </a:extLst>
                </a:gridCol>
              </a:tblGrid>
              <a:tr h="399840">
                <a:tc gridSpan="2">
                  <a:txBody>
                    <a:bodyPr/>
                    <a:lstStyle/>
                    <a:p>
                      <a:pPr algn="ctr"/>
                      <a:r>
                        <a:rPr lang="en-US" sz="1000"/>
                        <a:t>FIELD COLOR   CODES</a:t>
                      </a:r>
                    </a:p>
                  </a:txBody>
                  <a:tcPr marL="70472" marR="70472" marT="35236" marB="35236">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hMerge="1">
                  <a:txBody>
                    <a:bodyPr/>
                    <a:lstStyle/>
                    <a:p>
                      <a:endParaRPr lang="en-US"/>
                    </a:p>
                  </a:txBody>
                  <a:tcPr/>
                </a:tc>
                <a:extLst>
                  <a:ext uri="{0D108BD9-81ED-4DB2-BD59-A6C34878D82A}">
                    <a16:rowId xmlns:a16="http://schemas.microsoft.com/office/drawing/2014/main" val="10000"/>
                  </a:ext>
                </a:extLst>
              </a:tr>
              <a:tr h="296938">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0000"/>
                    </a:solidFill>
                  </a:tcPr>
                </a:tc>
                <a:tc>
                  <a:txBody>
                    <a:bodyPr/>
                    <a:lstStyle/>
                    <a:p>
                      <a:pPr>
                        <a:lnSpc>
                          <a:spcPts val="1400"/>
                        </a:lnSpc>
                      </a:pPr>
                      <a:r>
                        <a:rPr lang="en-US" sz="1000" baseline="0">
                          <a:latin typeface="Arial" panose="020B0604020202020204" pitchFamily="34" charset="0"/>
                        </a:rPr>
                        <a:t>Required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1"/>
                  </a:ext>
                </a:extLst>
              </a:tr>
              <a:tr h="479444">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a:txBody>
                    <a:bodyPr/>
                    <a:lstStyle/>
                    <a:p>
                      <a:pPr>
                        <a:lnSpc>
                          <a:spcPts val="1400"/>
                        </a:lnSpc>
                      </a:pPr>
                      <a:r>
                        <a:rPr lang="en-US" sz="1000" baseline="0">
                          <a:latin typeface="Arial" panose="020B0604020202020204" pitchFamily="34" charset="0"/>
                        </a:rPr>
                        <a:t>Optional, but Desired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2"/>
                  </a:ext>
                </a:extLst>
              </a:tr>
              <a:tr h="296938">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00B050"/>
                    </a:solidFill>
                  </a:tcPr>
                </a:tc>
                <a:tc>
                  <a:txBody>
                    <a:bodyPr/>
                    <a:lstStyle/>
                    <a:p>
                      <a:pPr>
                        <a:lnSpc>
                          <a:spcPts val="1400"/>
                        </a:lnSpc>
                      </a:pPr>
                      <a:r>
                        <a:rPr lang="en-US" sz="1000" baseline="0">
                          <a:latin typeface="Arial" panose="020B0604020202020204" pitchFamily="34" charset="0"/>
                        </a:rPr>
                        <a:t>Optional</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8" name="Picture 7">
            <a:extLst>
              <a:ext uri="{FF2B5EF4-FFF2-40B4-BE49-F238E27FC236}">
                <a16:creationId xmlns:a16="http://schemas.microsoft.com/office/drawing/2014/main" id="{2D729E40-1578-22C8-8D35-4B2F3A7354FD}"/>
              </a:ext>
            </a:extLst>
          </p:cNvPr>
          <p:cNvPicPr>
            <a:picLocks noChangeAspect="1"/>
          </p:cNvPicPr>
          <p:nvPr/>
        </p:nvPicPr>
        <p:blipFill>
          <a:blip r:embed="rId3"/>
          <a:stretch>
            <a:fillRect/>
          </a:stretch>
        </p:blipFill>
        <p:spPr>
          <a:xfrm>
            <a:off x="504001" y="3063333"/>
            <a:ext cx="10174604" cy="173355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244448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4001" y="503999"/>
            <a:ext cx="10526738" cy="369332"/>
          </a:xfrm>
        </p:spPr>
        <p:txBody>
          <a:bodyPr/>
          <a:lstStyle/>
          <a:p>
            <a:r>
              <a:rPr lang="en-US" noProof="0" dirty="0">
                <a:latin typeface="+mj-lt"/>
              </a:rPr>
              <a:t>Static Catalog Template</a:t>
            </a:r>
            <a:endParaRPr lang="en-US" dirty="0">
              <a:latin typeface="+mj-lt"/>
            </a:endParaRP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4001" y="1617663"/>
            <a:ext cx="11186476" cy="384236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b="0" dirty="0"/>
              <a:t>When creating a Catalog, follow these general Template rules:</a:t>
            </a:r>
          </a:p>
          <a:p>
            <a:pPr marL="514350" indent="-174625">
              <a:lnSpc>
                <a:spcPts val="2200"/>
              </a:lnSpc>
              <a:spcBef>
                <a:spcPts val="0"/>
              </a:spcBef>
              <a:spcAft>
                <a:spcPts val="1200"/>
              </a:spcAft>
              <a:buSzPct val="100000"/>
              <a:buFont typeface="Wingdings" panose="05000000000000000000" pitchFamily="2" charset="2"/>
              <a:buChar char="§"/>
            </a:pPr>
            <a:r>
              <a:rPr lang="en-US" sz="2000" b="0" dirty="0">
                <a:cs typeface="Arial" panose="020B0604020202020204" pitchFamily="34" charset="0"/>
              </a:rPr>
              <a:t>Make sure all the cells are formatted in Excel as Text (right-click + Format Cells)</a:t>
            </a:r>
          </a:p>
          <a:p>
            <a:pPr marL="514350" indent="-174625">
              <a:lnSpc>
                <a:spcPts val="2200"/>
              </a:lnSpc>
              <a:spcBef>
                <a:spcPts val="0"/>
              </a:spcBef>
              <a:spcAft>
                <a:spcPts val="1200"/>
              </a:spcAft>
              <a:buSzPct val="100000"/>
              <a:buFont typeface="Wingdings" panose="05000000000000000000" pitchFamily="2" charset="2"/>
              <a:buChar char="§"/>
            </a:pPr>
            <a:r>
              <a:rPr lang="en-US" sz="2000" b="0" dirty="0">
                <a:cs typeface="Arial" panose="020B0604020202020204" pitchFamily="34" charset="0"/>
              </a:rPr>
              <a:t>Do not create templates on your own</a:t>
            </a:r>
          </a:p>
          <a:p>
            <a:pPr marL="514350" indent="-174625">
              <a:lnSpc>
                <a:spcPts val="2200"/>
              </a:lnSpc>
              <a:spcBef>
                <a:spcPts val="0"/>
              </a:spcBef>
              <a:spcAft>
                <a:spcPts val="1200"/>
              </a:spcAft>
              <a:buSzPct val="100000"/>
              <a:buFont typeface="Wingdings" panose="05000000000000000000" pitchFamily="2" charset="2"/>
              <a:buChar char="§"/>
            </a:pPr>
            <a:r>
              <a:rPr lang="en-US" sz="2000" b="0" dirty="0">
                <a:cs typeface="Arial" panose="020B0604020202020204" pitchFamily="34" charset="0"/>
              </a:rPr>
              <a:t>Only the blue </a:t>
            </a:r>
            <a:r>
              <a:rPr lang="en-US" sz="2000" dirty="0">
                <a:cs typeface="Arial" panose="020B0604020202020204" pitchFamily="34" charset="0"/>
              </a:rPr>
              <a:t>Headers</a:t>
            </a:r>
            <a:r>
              <a:rPr lang="en-US" sz="2000" b="0" dirty="0">
                <a:cs typeface="Arial" panose="020B0604020202020204" pitchFamily="34" charset="0"/>
              </a:rPr>
              <a:t> and </a:t>
            </a:r>
            <a:r>
              <a:rPr lang="en-US" sz="2000" dirty="0">
                <a:cs typeface="Arial" panose="020B0604020202020204" pitchFamily="34" charset="0"/>
              </a:rPr>
              <a:t>Items</a:t>
            </a:r>
            <a:r>
              <a:rPr lang="en-US" sz="2000" b="0" dirty="0">
                <a:cs typeface="Arial" panose="020B0604020202020204" pitchFamily="34" charset="0"/>
              </a:rPr>
              <a:t> sheets/tabs are required. All other sheets/tabs will be ignored while processing. These tabs can be deleted</a:t>
            </a:r>
          </a:p>
          <a:p>
            <a:pPr marL="514350" indent="-174625">
              <a:lnSpc>
                <a:spcPts val="2200"/>
              </a:lnSpc>
              <a:spcBef>
                <a:spcPts val="0"/>
              </a:spcBef>
              <a:spcAft>
                <a:spcPts val="1200"/>
              </a:spcAft>
              <a:buSzPct val="100000"/>
              <a:buFont typeface="Wingdings" panose="05000000000000000000" pitchFamily="2" charset="2"/>
              <a:buChar char="§"/>
            </a:pPr>
            <a:r>
              <a:rPr lang="en-US" sz="2000" b="0" dirty="0">
                <a:cs typeface="Arial" panose="020B0604020202020204" pitchFamily="34" charset="0"/>
              </a:rPr>
              <a:t>Populate data in the </a:t>
            </a:r>
            <a:r>
              <a:rPr lang="en-US" sz="2000" dirty="0">
                <a:cs typeface="Arial" panose="020B0604020202020204" pitchFamily="34" charset="0"/>
              </a:rPr>
              <a:t>Header</a:t>
            </a:r>
            <a:r>
              <a:rPr lang="en-US" sz="2000" b="0" dirty="0">
                <a:cs typeface="Arial" panose="020B0604020202020204" pitchFamily="34" charset="0"/>
              </a:rPr>
              <a:t> sheet/tab</a:t>
            </a:r>
          </a:p>
          <a:p>
            <a:pPr marL="514350" indent="-174625">
              <a:lnSpc>
                <a:spcPts val="2200"/>
              </a:lnSpc>
              <a:spcBef>
                <a:spcPts val="0"/>
              </a:spcBef>
              <a:spcAft>
                <a:spcPts val="1200"/>
              </a:spcAft>
              <a:buSzPct val="100000"/>
              <a:buFont typeface="Wingdings" panose="05000000000000000000" pitchFamily="2" charset="2"/>
              <a:buChar char="§"/>
            </a:pPr>
            <a:r>
              <a:rPr lang="en-US" sz="2000" b="0" dirty="0">
                <a:cs typeface="Arial" panose="020B0604020202020204" pitchFamily="34" charset="0"/>
              </a:rPr>
              <a:t>Populate data in the </a:t>
            </a:r>
            <a:r>
              <a:rPr lang="en-US" sz="2000" dirty="0">
                <a:cs typeface="Arial" panose="020B0604020202020204" pitchFamily="34" charset="0"/>
              </a:rPr>
              <a:t>Items</a:t>
            </a:r>
            <a:r>
              <a:rPr lang="en-US" sz="2000" b="0" dirty="0">
                <a:cs typeface="Arial" panose="020B0604020202020204" pitchFamily="34" charset="0"/>
              </a:rPr>
              <a:t> sheet/tab (Remove the sample data provided in the template</a:t>
            </a:r>
          </a:p>
          <a:p>
            <a:pPr marL="514350" indent="-174625">
              <a:lnSpc>
                <a:spcPts val="2200"/>
              </a:lnSpc>
              <a:spcBef>
                <a:spcPts val="0"/>
              </a:spcBef>
              <a:spcAft>
                <a:spcPts val="1200"/>
              </a:spcAft>
              <a:buSzPct val="100000"/>
              <a:buFont typeface="Wingdings" panose="05000000000000000000" pitchFamily="2" charset="2"/>
              <a:buChar char="§"/>
            </a:pPr>
            <a:r>
              <a:rPr lang="en-US" sz="2000" b="0" dirty="0">
                <a:cs typeface="Arial" panose="020B0604020202020204" pitchFamily="34" charset="0"/>
              </a:rPr>
              <a:t>For some complex fields such as </a:t>
            </a:r>
            <a:r>
              <a:rPr lang="en-US" sz="2000" dirty="0" err="1">
                <a:cs typeface="Arial" panose="020B0604020202020204" pitchFamily="34" charset="0"/>
              </a:rPr>
              <a:t>ClassificationCode</a:t>
            </a:r>
            <a:r>
              <a:rPr lang="en-US" sz="2000" dirty="0">
                <a:cs typeface="Arial" panose="020B0604020202020204" pitchFamily="34" charset="0"/>
              </a:rPr>
              <a:t>,</a:t>
            </a:r>
            <a:r>
              <a:rPr lang="en-US" sz="2000" b="0" dirty="0">
                <a:cs typeface="Arial" panose="020B0604020202020204" pitchFamily="34" charset="0"/>
              </a:rPr>
              <a:t> some of the sub-fields (e.g. </a:t>
            </a:r>
            <a:r>
              <a:rPr lang="en-US" sz="2000" dirty="0">
                <a:cs typeface="Arial" panose="020B0604020202020204" pitchFamily="34" charset="0"/>
              </a:rPr>
              <a:t>Domain</a:t>
            </a:r>
            <a:r>
              <a:rPr lang="en-US" sz="2000" b="0" dirty="0">
                <a:cs typeface="Arial" panose="020B0604020202020204" pitchFamily="34" charset="0"/>
              </a:rPr>
              <a:t>) may be required. These are indicated in </a:t>
            </a:r>
            <a:r>
              <a:rPr lang="en-US" sz="2000" b="0" dirty="0">
                <a:solidFill>
                  <a:srgbClr val="FF0000"/>
                </a:solidFill>
                <a:cs typeface="Arial" panose="020B0604020202020204" pitchFamily="34" charset="0"/>
              </a:rPr>
              <a:t>Red</a:t>
            </a:r>
            <a:r>
              <a:rPr lang="en-US" sz="2000" b="0" dirty="0">
                <a:cs typeface="Arial" panose="020B0604020202020204" pitchFamily="34" charset="0"/>
              </a:rPr>
              <a:t>, and are only required if the parent field is present.</a:t>
            </a:r>
            <a:endParaRPr lang="en-US" sz="2200" b="0" dirty="0"/>
          </a:p>
          <a:p>
            <a:pPr>
              <a:lnSpc>
                <a:spcPts val="2300"/>
              </a:lnSpc>
              <a:spcBef>
                <a:spcPts val="2000"/>
              </a:spcBef>
              <a:spcAft>
                <a:spcPts val="1200"/>
              </a:spcAft>
            </a:pPr>
            <a:endParaRPr lang="en-US" sz="2200" b="0" kern="0" spc="-50" dirty="0">
              <a:solidFill>
                <a:srgbClr val="000000"/>
              </a:solidFill>
            </a:endParaRPr>
          </a:p>
          <a:p>
            <a:pPr>
              <a:lnSpc>
                <a:spcPts val="2300"/>
              </a:lnSpc>
              <a:spcBef>
                <a:spcPts val="0"/>
              </a:spcBef>
              <a:spcAft>
                <a:spcPts val="1200"/>
              </a:spcAft>
            </a:pPr>
            <a:endParaRPr lang="en-US" sz="2200" b="0" dirty="0"/>
          </a:p>
        </p:txBody>
      </p:sp>
    </p:spTree>
    <p:extLst>
      <p:ext uri="{BB962C8B-B14F-4D97-AF65-F5344CB8AC3E}">
        <p14:creationId xmlns:p14="http://schemas.microsoft.com/office/powerpoint/2010/main" val="7940586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a:lstStyle/>
          <a:p>
            <a:pPr fontAlgn="base">
              <a:lnSpc>
                <a:spcPts val="2100"/>
              </a:lnSpc>
              <a:spcBef>
                <a:spcPts val="0"/>
              </a:spcBef>
              <a:spcAft>
                <a:spcPts val="600"/>
              </a:spcAft>
              <a:buClr>
                <a:srgbClr val="FFC000"/>
              </a:buClr>
              <a:buSzPct val="100000"/>
            </a:pPr>
            <a:r>
              <a:rPr lang="en-US" sz="2200" b="1" kern="0" dirty="0">
                <a:solidFill>
                  <a:schemeClr val="accent1"/>
                </a:solidFill>
                <a:latin typeface="+mn-lt"/>
              </a:rPr>
              <a:t>General Rules</a:t>
            </a:r>
          </a:p>
          <a:p>
            <a:pPr marL="461963" indent="-177800" fontAlgn="base">
              <a:lnSpc>
                <a:spcPts val="2200"/>
              </a:lnSpc>
              <a:spcBef>
                <a:spcPts val="0"/>
              </a:spcBef>
              <a:spcAft>
                <a:spcPts val="400"/>
              </a:spcAft>
              <a:buClr>
                <a:schemeClr val="accent1"/>
              </a:buClr>
              <a:buSzPct val="100000"/>
              <a:buFont typeface="Wingdings" pitchFamily="2" charset="2"/>
              <a:buChar char="§"/>
            </a:pPr>
            <a:r>
              <a:rPr lang="en-US" b="0" kern="0" noProof="0" dirty="0">
                <a:solidFill>
                  <a:srgbClr val="000000"/>
                </a:solidFill>
                <a:latin typeface="+mn-lt"/>
              </a:rPr>
              <a:t>All fields marked “Required” must be populated </a:t>
            </a:r>
          </a:p>
          <a:p>
            <a:pPr marL="461963" indent="-177800" fontAlgn="base">
              <a:lnSpc>
                <a:spcPts val="2200"/>
              </a:lnSpc>
              <a:spcBef>
                <a:spcPts val="0"/>
              </a:spcBef>
              <a:spcAft>
                <a:spcPts val="400"/>
              </a:spcAft>
              <a:buClr>
                <a:schemeClr val="accent1"/>
              </a:buClr>
              <a:buSzPct val="100000"/>
              <a:buFont typeface="Wingdings" pitchFamily="2" charset="2"/>
              <a:buChar char="§"/>
            </a:pPr>
            <a:r>
              <a:rPr lang="en-US" b="0" kern="0" noProof="0" dirty="0">
                <a:solidFill>
                  <a:srgbClr val="000000"/>
                </a:solidFill>
                <a:latin typeface="+mn-lt"/>
              </a:rPr>
              <a:t>Supplier Part Numbers must be unique per item</a:t>
            </a:r>
          </a:p>
          <a:p>
            <a:pPr marL="461963" indent="-177800" fontAlgn="base">
              <a:lnSpc>
                <a:spcPts val="2200"/>
              </a:lnSpc>
              <a:spcBef>
                <a:spcPts val="0"/>
              </a:spcBef>
              <a:spcAft>
                <a:spcPts val="1200"/>
              </a:spcAft>
              <a:buClr>
                <a:schemeClr val="accent1"/>
              </a:buClr>
              <a:buSzPct val="100000"/>
              <a:buFont typeface="Wingdings" pitchFamily="2" charset="2"/>
              <a:buChar char="§"/>
            </a:pPr>
            <a:r>
              <a:rPr lang="en-US" b="0" kern="0" noProof="0" dirty="0">
                <a:solidFill>
                  <a:srgbClr val="000000"/>
                </a:solidFill>
                <a:latin typeface="+mn-lt"/>
              </a:rPr>
              <a:t>Commodity Codes must be assigned to each item</a:t>
            </a:r>
          </a:p>
          <a:p>
            <a:pPr marL="284163" fontAlgn="base">
              <a:lnSpc>
                <a:spcPts val="2200"/>
              </a:lnSpc>
              <a:spcBef>
                <a:spcPts val="0"/>
              </a:spcBef>
              <a:spcAft>
                <a:spcPts val="1200"/>
              </a:spcAft>
              <a:buClr>
                <a:schemeClr val="accent1"/>
              </a:buClr>
              <a:buSzPct val="100000"/>
              <a:buNone/>
            </a:pPr>
            <a:endParaRPr lang="en-US" b="0" kern="0" noProof="0" dirty="0">
              <a:solidFill>
                <a:srgbClr val="000000"/>
              </a:solidFill>
              <a:latin typeface="+mn-lt"/>
            </a:endParaRPr>
          </a:p>
          <a:p>
            <a:pPr fontAlgn="base">
              <a:lnSpc>
                <a:spcPts val="2100"/>
              </a:lnSpc>
              <a:spcBef>
                <a:spcPts val="0"/>
              </a:spcBef>
              <a:spcAft>
                <a:spcPts val="600"/>
              </a:spcAft>
              <a:buClr>
                <a:srgbClr val="FFC000"/>
              </a:buClr>
              <a:buSzPct val="100000"/>
            </a:pPr>
            <a:r>
              <a:rPr lang="en-US" sz="2200" b="1" kern="0" dirty="0">
                <a:solidFill>
                  <a:schemeClr val="accent1"/>
                </a:solidFill>
                <a:latin typeface="+mn-lt"/>
              </a:rPr>
              <a:t>Best Practices</a:t>
            </a:r>
          </a:p>
          <a:p>
            <a:pPr marL="461963" lvl="2" indent="-177800" fontAlgn="base">
              <a:lnSpc>
                <a:spcPts val="2200"/>
              </a:lnSpc>
              <a:spcBef>
                <a:spcPts val="0"/>
              </a:spcBef>
              <a:spcAft>
                <a:spcPts val="400"/>
              </a:spcAft>
              <a:buClr>
                <a:schemeClr val="accent1"/>
              </a:buClr>
              <a:buFont typeface="Wingdings" panose="05000000000000000000" pitchFamily="2" charset="2"/>
              <a:buChar char="§"/>
            </a:pPr>
            <a:r>
              <a:rPr lang="en-US" sz="2000" kern="0" dirty="0">
                <a:solidFill>
                  <a:srgbClr val="000000"/>
                </a:solidFill>
                <a:latin typeface="+mn-lt"/>
              </a:rPr>
              <a:t>Data should be submitted in “Sentence case”—using both upper and lower case letters—not in </a:t>
            </a:r>
            <a:r>
              <a:rPr lang="en-US" sz="2000" b="0" kern="0" noProof="0" dirty="0">
                <a:solidFill>
                  <a:srgbClr val="000000"/>
                </a:solidFill>
                <a:latin typeface="+mn-lt"/>
              </a:rPr>
              <a:t>ALL CAPS </a:t>
            </a:r>
            <a:r>
              <a:rPr lang="en-US" sz="2000" kern="0" dirty="0">
                <a:solidFill>
                  <a:srgbClr val="000000"/>
                </a:solidFill>
                <a:latin typeface="+mn-lt"/>
              </a:rPr>
              <a:t>or all lower case text</a:t>
            </a:r>
          </a:p>
          <a:p>
            <a:pPr marL="461963" lvl="2" indent="-177800" fontAlgn="base">
              <a:lnSpc>
                <a:spcPts val="2200"/>
              </a:lnSpc>
              <a:spcBef>
                <a:spcPts val="0"/>
              </a:spcBef>
              <a:spcAft>
                <a:spcPts val="400"/>
              </a:spcAft>
              <a:buClr>
                <a:schemeClr val="accent1"/>
              </a:buClr>
              <a:buFont typeface="Wingdings" panose="05000000000000000000" pitchFamily="2" charset="2"/>
              <a:buChar char="§"/>
            </a:pPr>
            <a:r>
              <a:rPr lang="en-US" sz="2000" kern="0" dirty="0">
                <a:solidFill>
                  <a:srgbClr val="000000"/>
                </a:solidFill>
                <a:latin typeface="+mn-lt"/>
              </a:rPr>
              <a:t>Abbreviations should be kept to a minimum—if you have the space, spell it out</a:t>
            </a:r>
          </a:p>
          <a:p>
            <a:pPr marL="461963" lvl="2" indent="-177800" fontAlgn="base">
              <a:lnSpc>
                <a:spcPts val="2200"/>
              </a:lnSpc>
              <a:spcBef>
                <a:spcPts val="0"/>
              </a:spcBef>
              <a:spcAft>
                <a:spcPts val="400"/>
              </a:spcAft>
              <a:buClr>
                <a:schemeClr val="accent1"/>
              </a:buClr>
              <a:buFont typeface="Wingdings" panose="05000000000000000000" pitchFamily="2" charset="2"/>
              <a:buChar char="§"/>
            </a:pPr>
            <a:r>
              <a:rPr lang="en-US" sz="2000" kern="0" dirty="0">
                <a:solidFill>
                  <a:srgbClr val="000000"/>
                </a:solidFill>
                <a:latin typeface="+mn-lt"/>
              </a:rPr>
              <a:t>Be descriptive in the </a:t>
            </a:r>
            <a:r>
              <a:rPr lang="en-US" sz="2000" b="1" kern="0" dirty="0">
                <a:solidFill>
                  <a:srgbClr val="000000"/>
                </a:solidFill>
                <a:latin typeface="+mn-lt"/>
              </a:rPr>
              <a:t>Description</a:t>
            </a:r>
            <a:r>
              <a:rPr lang="en-US" sz="2000" kern="0" dirty="0">
                <a:solidFill>
                  <a:srgbClr val="000000"/>
                </a:solidFill>
                <a:latin typeface="+mn-lt"/>
              </a:rPr>
              <a:t> field—all the words are indexed for ease of finding the items</a:t>
            </a:r>
          </a:p>
          <a:p>
            <a:pPr marL="461963" lvl="2" indent="-177800" fontAlgn="base">
              <a:lnSpc>
                <a:spcPts val="2200"/>
              </a:lnSpc>
              <a:spcBef>
                <a:spcPts val="0"/>
              </a:spcBef>
              <a:spcAft>
                <a:spcPts val="400"/>
              </a:spcAft>
              <a:buClr>
                <a:schemeClr val="accent1"/>
              </a:buClr>
              <a:buFont typeface="Wingdings" panose="05000000000000000000" pitchFamily="2" charset="2"/>
              <a:buChar char="§"/>
            </a:pPr>
            <a:r>
              <a:rPr lang="en-US" sz="2000" kern="0" dirty="0">
                <a:solidFill>
                  <a:srgbClr val="000000"/>
                </a:solidFill>
                <a:latin typeface="+mn-lt"/>
              </a:rPr>
              <a:t>Use different </a:t>
            </a:r>
            <a:r>
              <a:rPr lang="en-US" sz="2000" b="1" kern="0" dirty="0">
                <a:solidFill>
                  <a:srgbClr val="000000"/>
                </a:solidFill>
                <a:latin typeface="+mn-lt"/>
              </a:rPr>
              <a:t>Short Names </a:t>
            </a:r>
            <a:r>
              <a:rPr lang="en-US" sz="2000" kern="0" dirty="0">
                <a:solidFill>
                  <a:srgbClr val="000000"/>
                </a:solidFill>
                <a:latin typeface="+mn-lt"/>
              </a:rPr>
              <a:t>not just repeating a </a:t>
            </a:r>
            <a:r>
              <a:rPr lang="en-US" sz="2000" b="1" kern="0" dirty="0">
                <a:solidFill>
                  <a:srgbClr val="000000"/>
                </a:solidFill>
                <a:latin typeface="+mn-lt"/>
              </a:rPr>
              <a:t>Description</a:t>
            </a:r>
            <a:r>
              <a:rPr lang="en-US" sz="2000" kern="0" dirty="0">
                <a:solidFill>
                  <a:srgbClr val="000000"/>
                </a:solidFill>
                <a:latin typeface="+mn-lt"/>
              </a:rPr>
              <a:t>—it makes it easier for Users, and you get an additional 80 characters to describe your item</a:t>
            </a:r>
          </a:p>
          <a:p>
            <a:pPr marL="461963" lvl="2" indent="-177800" fontAlgn="base">
              <a:lnSpc>
                <a:spcPts val="2200"/>
              </a:lnSpc>
              <a:spcBef>
                <a:spcPts val="0"/>
              </a:spcBef>
              <a:spcAft>
                <a:spcPts val="400"/>
              </a:spcAft>
              <a:buClr>
                <a:schemeClr val="accent1"/>
              </a:buClr>
              <a:buFont typeface="Wingdings" panose="05000000000000000000" pitchFamily="2" charset="2"/>
              <a:buChar char="§"/>
            </a:pPr>
            <a:r>
              <a:rPr lang="en-US" sz="2000" kern="0" dirty="0">
                <a:solidFill>
                  <a:srgbClr val="000000"/>
                </a:solidFill>
                <a:latin typeface="+mn-lt"/>
              </a:rPr>
              <a:t>Always include images</a:t>
            </a:r>
          </a:p>
          <a:p>
            <a:pPr fontAlgn="base">
              <a:lnSpc>
                <a:spcPts val="2300"/>
              </a:lnSpc>
              <a:spcBef>
                <a:spcPts val="0"/>
              </a:spcBef>
              <a:spcAft>
                <a:spcPts val="400"/>
              </a:spcAft>
              <a:buClr>
                <a:srgbClr val="FFC000"/>
              </a:buClr>
              <a:buSzPct val="100000"/>
            </a:pPr>
            <a:endParaRPr lang="en-US" sz="2200" kern="0" dirty="0">
              <a:solidFill>
                <a:srgbClr val="000000"/>
              </a:solidFill>
              <a:latin typeface="+mn-lt"/>
            </a:endParaRPr>
          </a:p>
        </p:txBody>
      </p:sp>
      <p:sp>
        <p:nvSpPr>
          <p:cNvPr id="3" name="Title 2"/>
          <p:cNvSpPr>
            <a:spLocks noGrp="1"/>
          </p:cNvSpPr>
          <p:nvPr>
            <p:ph type="title"/>
          </p:nvPr>
        </p:nvSpPr>
        <p:spPr>
          <a:xfrm>
            <a:off x="504001" y="503999"/>
            <a:ext cx="10526738" cy="369332"/>
          </a:xfrm>
        </p:spPr>
        <p:txBody>
          <a:bodyPr/>
          <a:lstStyle/>
          <a:p>
            <a:r>
              <a:rPr lang="en-US" noProof="0" dirty="0">
                <a:latin typeface="+mj-lt"/>
              </a:rPr>
              <a:t>Static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Tree>
    <p:extLst>
      <p:ext uri="{BB962C8B-B14F-4D97-AF65-F5344CB8AC3E}">
        <p14:creationId xmlns:p14="http://schemas.microsoft.com/office/powerpoint/2010/main" val="25661238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000" y="3090446"/>
            <a:ext cx="11185200" cy="677108"/>
          </a:xfrm>
        </p:spPr>
        <p:txBody>
          <a:bodyPr/>
          <a:lstStyle/>
          <a:p>
            <a:r>
              <a:rPr lang="en-US" dirty="0"/>
              <a:t>Static Template and </a:t>
            </a:r>
            <a:r>
              <a:rPr lang="en-US" dirty="0">
                <a:solidFill>
                  <a:schemeClr val="accent1"/>
                </a:solidFill>
              </a:rPr>
              <a:t>Catalog</a:t>
            </a:r>
            <a:r>
              <a:rPr lang="en-US" dirty="0"/>
              <a:t> </a:t>
            </a:r>
            <a:r>
              <a:rPr lang="en-US" dirty="0">
                <a:solidFill>
                  <a:schemeClr val="accent1"/>
                </a:solidFill>
              </a:rPr>
              <a:t>File Creation</a:t>
            </a:r>
          </a:p>
        </p:txBody>
      </p:sp>
    </p:spTree>
    <p:extLst>
      <p:ext uri="{BB962C8B-B14F-4D97-AF65-F5344CB8AC3E}">
        <p14:creationId xmlns:p14="http://schemas.microsoft.com/office/powerpoint/2010/main" val="551322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0211347" cy="369332"/>
          </a:xfrm>
        </p:spPr>
        <p:txBody>
          <a:bodyPr/>
          <a:lstStyle/>
          <a:p>
            <a:r>
              <a:rPr lang="en-US" dirty="0"/>
              <a:t>Catalog Creation – Static Catalog File - </a:t>
            </a:r>
            <a:r>
              <a:rPr lang="en-US" dirty="0">
                <a:solidFill>
                  <a:schemeClr val="accent1"/>
                </a:solidFill>
                <a:latin typeface="Arial" panose="020B0604020202020204" pitchFamily="34" charset="0"/>
              </a:rPr>
              <a:t>The Header Tab</a:t>
            </a:r>
            <a:endParaRPr lang="en-US" noProof="0" dirty="0">
              <a:latin typeface="+mj-lt"/>
            </a:endParaRPr>
          </a:p>
        </p:txBody>
      </p:sp>
      <p:sp>
        <p:nvSpPr>
          <p:cNvPr id="3" name="TextBox 2"/>
          <p:cNvSpPr txBox="1"/>
          <p:nvPr/>
        </p:nvSpPr>
        <p:spPr>
          <a:xfrm>
            <a:off x="504001" y="3904396"/>
            <a:ext cx="4048949" cy="1518364"/>
          </a:xfrm>
          <a:prstGeom prst="rect">
            <a:avLst/>
          </a:prstGeom>
          <a:noFill/>
        </p:spPr>
        <p:txBody>
          <a:bodyPr wrap="square" lIns="0" tIns="0" rIns="0" bIns="0" rtlCol="0">
            <a:spAutoFit/>
          </a:bodyPr>
          <a:lstStyle/>
          <a:p>
            <a:pPr>
              <a:lnSpc>
                <a:spcPts val="1300"/>
              </a:lnSpc>
              <a:spcAft>
                <a:spcPts val="400"/>
              </a:spcAft>
              <a:defRPr/>
            </a:pPr>
            <a:r>
              <a:rPr lang="en-US" sz="1200" i="1" dirty="0">
                <a:solidFill>
                  <a:srgbClr val="000000"/>
                </a:solidFill>
                <a:latin typeface="+mn-lt"/>
              </a:rPr>
              <a:t>Note: </a:t>
            </a:r>
            <a:r>
              <a:rPr lang="en-US" sz="1200" dirty="0">
                <a:solidFill>
                  <a:srgbClr val="000000"/>
                </a:solidFill>
                <a:latin typeface="+mn-lt"/>
              </a:rPr>
              <a:t>The </a:t>
            </a:r>
            <a:r>
              <a:rPr lang="en-US" sz="1200" b="1" dirty="0">
                <a:solidFill>
                  <a:srgbClr val="000000"/>
                </a:solidFill>
                <a:latin typeface="+mn-lt"/>
              </a:rPr>
              <a:t>Header</a:t>
            </a:r>
            <a:r>
              <a:rPr lang="en-US" sz="1200" dirty="0">
                <a:solidFill>
                  <a:srgbClr val="000000"/>
                </a:solidFill>
                <a:latin typeface="+mn-lt"/>
              </a:rPr>
              <a:t> contains information that applies to the entire file. You can see that the only required fields are the </a:t>
            </a:r>
            <a:r>
              <a:rPr lang="en-US" sz="1200" b="1" dirty="0">
                <a:solidFill>
                  <a:srgbClr val="000000"/>
                </a:solidFill>
                <a:latin typeface="+mn-lt"/>
              </a:rPr>
              <a:t>LOADMODE</a:t>
            </a:r>
            <a:r>
              <a:rPr lang="en-US" sz="1200" dirty="0">
                <a:solidFill>
                  <a:srgbClr val="000000"/>
                </a:solidFill>
                <a:latin typeface="+mn-lt"/>
              </a:rPr>
              <a:t> and </a:t>
            </a:r>
            <a:r>
              <a:rPr lang="en-US" sz="1200" b="1" dirty="0">
                <a:solidFill>
                  <a:srgbClr val="000000"/>
                </a:solidFill>
                <a:latin typeface="+mn-lt"/>
              </a:rPr>
              <a:t>SUPPLIERID_DOMAIN</a:t>
            </a:r>
            <a:r>
              <a:rPr lang="en-US" sz="1200" dirty="0">
                <a:solidFill>
                  <a:srgbClr val="000000"/>
                </a:solidFill>
                <a:latin typeface="+mn-lt"/>
              </a:rPr>
              <a:t>.</a:t>
            </a:r>
          </a:p>
          <a:p>
            <a:pPr>
              <a:lnSpc>
                <a:spcPts val="1300"/>
              </a:lnSpc>
              <a:spcAft>
                <a:spcPts val="400"/>
              </a:spcAft>
              <a:defRPr/>
            </a:pPr>
            <a:r>
              <a:rPr lang="en-US" sz="1200" dirty="0">
                <a:solidFill>
                  <a:srgbClr val="000000"/>
                </a:solidFill>
                <a:latin typeface="+mn-lt"/>
              </a:rPr>
              <a:t>You can set </a:t>
            </a:r>
            <a:r>
              <a:rPr lang="en-US" sz="1200" b="1" dirty="0">
                <a:solidFill>
                  <a:srgbClr val="000000"/>
                </a:solidFill>
                <a:latin typeface="+mn-lt"/>
              </a:rPr>
              <a:t>UNUOM </a:t>
            </a:r>
            <a:r>
              <a:rPr lang="en-US" sz="1200" dirty="0">
                <a:solidFill>
                  <a:srgbClr val="000000"/>
                </a:solidFill>
                <a:latin typeface="+mn-lt"/>
              </a:rPr>
              <a:t>and </a:t>
            </a:r>
            <a:r>
              <a:rPr lang="en-US" sz="1200" b="1" dirty="0">
                <a:solidFill>
                  <a:srgbClr val="000000"/>
                </a:solidFill>
                <a:latin typeface="+mn-lt"/>
              </a:rPr>
              <a:t>CURRENCY </a:t>
            </a:r>
            <a:r>
              <a:rPr lang="en-US" sz="1200" dirty="0">
                <a:solidFill>
                  <a:srgbClr val="000000"/>
                </a:solidFill>
                <a:latin typeface="+mn-lt"/>
              </a:rPr>
              <a:t>at the item level in the file and they will override the values in the Header for that particular item.</a:t>
            </a:r>
          </a:p>
          <a:p>
            <a:pPr fontAlgn="base">
              <a:spcBef>
                <a:spcPct val="50000"/>
              </a:spcBef>
              <a:spcAft>
                <a:spcPct val="0"/>
              </a:spcAft>
              <a:buClr>
                <a:srgbClr val="F0AB00"/>
              </a:buClr>
              <a:buSzPct val="80000"/>
            </a:pPr>
            <a:endParaRPr lang="en-US" sz="1800" kern="0" dirty="0">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F2344873-F1ED-4D90-A982-1C99EA723F6E}"/>
              </a:ext>
            </a:extLst>
          </p:cNvPr>
          <p:cNvPicPr>
            <a:picLocks noChangeAspect="1"/>
          </p:cNvPicPr>
          <p:nvPr/>
        </p:nvPicPr>
        <p:blipFill>
          <a:blip r:embed="rId3"/>
          <a:stretch>
            <a:fillRect/>
          </a:stretch>
        </p:blipFill>
        <p:spPr>
          <a:xfrm>
            <a:off x="504001" y="2085533"/>
            <a:ext cx="4048949" cy="1487803"/>
          </a:xfrm>
          <a:prstGeom prst="rect">
            <a:avLst/>
          </a:prstGeom>
          <a:ln>
            <a:noFill/>
          </a:ln>
          <a:effectLst>
            <a:outerShdw blurRad="190500" algn="tl" rotWithShape="0">
              <a:srgbClr val="000000">
                <a:alpha val="70000"/>
              </a:srgbClr>
            </a:outerShdw>
          </a:effectLst>
        </p:spPr>
      </p:pic>
      <p:sp>
        <p:nvSpPr>
          <p:cNvPr id="8" name="Text Box 4">
            <a:extLst>
              <a:ext uri="{FF2B5EF4-FFF2-40B4-BE49-F238E27FC236}">
                <a16:creationId xmlns:a16="http://schemas.microsoft.com/office/drawing/2014/main" id="{04565FB9-2641-4D01-86E7-6717390E7F13}"/>
              </a:ext>
            </a:extLst>
          </p:cNvPr>
          <p:cNvSpPr txBox="1">
            <a:spLocks noChangeArrowheads="1"/>
          </p:cNvSpPr>
          <p:nvPr/>
        </p:nvSpPr>
        <p:spPr bwMode="auto">
          <a:xfrm>
            <a:off x="5580249" y="2018358"/>
            <a:ext cx="5852754" cy="2821285"/>
          </a:xfrm>
          <a:prstGeom prst="rect">
            <a:avLst/>
          </a:prstGeom>
          <a:noFill/>
          <a:ln w="9525">
            <a:noFill/>
            <a:miter lim="800000"/>
            <a:headEnd/>
            <a:tailEnd type="none" w="lg" len="lg"/>
          </a:ln>
        </p:spPr>
        <p:txBody>
          <a:bodyPr wrap="square">
            <a:spAutoFit/>
          </a:bodyPr>
          <a:lstStyle/>
          <a:p>
            <a:pPr marL="115888" indent="-115888">
              <a:spcBef>
                <a:spcPts val="400"/>
              </a:spcBef>
              <a:spcAft>
                <a:spcPts val="600"/>
              </a:spcAft>
              <a:buFont typeface="Wingdings" pitchFamily="2" charset="2"/>
              <a:buChar char="§"/>
              <a:defRPr/>
            </a:pPr>
            <a:r>
              <a:rPr lang="en-US" sz="1200" b="1" dirty="0">
                <a:solidFill>
                  <a:srgbClr val="FF0000"/>
                </a:solidFill>
                <a:latin typeface="+mn-lt"/>
              </a:rPr>
              <a:t>LOADMODE </a:t>
            </a:r>
            <a:r>
              <a:rPr lang="en-US" sz="1200" b="1" dirty="0">
                <a:latin typeface="+mn-lt"/>
              </a:rPr>
              <a:t>- </a:t>
            </a:r>
            <a:r>
              <a:rPr lang="en-US" sz="1200" dirty="0">
                <a:latin typeface="+mn-lt"/>
              </a:rPr>
              <a:t>F  (Full) or I (Incremental) The tool tip explains how Incremental loads work</a:t>
            </a:r>
          </a:p>
          <a:p>
            <a:pPr marL="115888" indent="-115888">
              <a:spcBef>
                <a:spcPts val="400"/>
              </a:spcBef>
              <a:spcAft>
                <a:spcPts val="600"/>
              </a:spcAft>
              <a:buFont typeface="Wingdings" pitchFamily="2" charset="2"/>
              <a:buChar char="§"/>
              <a:defRPr/>
            </a:pPr>
            <a:r>
              <a:rPr lang="en-US" sz="1200" b="1" dirty="0">
                <a:solidFill>
                  <a:srgbClr val="FF0000"/>
                </a:solidFill>
                <a:latin typeface="+mn-lt"/>
              </a:rPr>
              <a:t>SUPPLIERID_DOMAIN </a:t>
            </a:r>
            <a:r>
              <a:rPr lang="en-US" sz="1200" b="1" dirty="0">
                <a:latin typeface="+mn-lt"/>
              </a:rPr>
              <a:t>- </a:t>
            </a:r>
            <a:r>
              <a:rPr lang="en-US" sz="1200" dirty="0">
                <a:latin typeface="+mn-lt"/>
              </a:rPr>
              <a:t>Specifies the Domain used. The preferred value is the Supplier’s SAP Business Network ID Number-“NetworkID”. Other values include “DUNS”, “</a:t>
            </a:r>
            <a:r>
              <a:rPr lang="en-US" sz="1200" dirty="0" err="1">
                <a:latin typeface="+mn-lt"/>
              </a:rPr>
              <a:t>internalsupplierid</a:t>
            </a:r>
            <a:r>
              <a:rPr lang="en-US" sz="1200" dirty="0">
                <a:latin typeface="+mn-lt"/>
              </a:rPr>
              <a:t>” or custom values</a:t>
            </a:r>
          </a:p>
          <a:p>
            <a:pPr marL="115888" indent="-115888">
              <a:spcBef>
                <a:spcPts val="400"/>
              </a:spcBef>
              <a:spcAft>
                <a:spcPts val="600"/>
              </a:spcAft>
              <a:buFont typeface="Wingdings" pitchFamily="2" charset="2"/>
              <a:buChar char="§"/>
              <a:defRPr/>
            </a:pPr>
            <a:r>
              <a:rPr lang="en-US" sz="1200" b="1" dirty="0">
                <a:solidFill>
                  <a:srgbClr val="FF0000"/>
                </a:solidFill>
                <a:latin typeface="+mn-lt"/>
              </a:rPr>
              <a:t>UNUOM </a:t>
            </a:r>
            <a:r>
              <a:rPr lang="en-US" sz="1200" b="1" dirty="0">
                <a:latin typeface="+mn-lt"/>
              </a:rPr>
              <a:t>- </a:t>
            </a:r>
            <a:r>
              <a:rPr lang="en-US" sz="1200" dirty="0">
                <a:latin typeface="+mn-lt"/>
              </a:rPr>
              <a:t>If set to “TRUE”, the Unit Of Measure is set to UNUOM (United Nations Unit of Measure); if set to “FALSE”, the value is set to ANSI. (Ariba recommends UNUOM)</a:t>
            </a:r>
          </a:p>
          <a:p>
            <a:pPr marL="115888" indent="-115888">
              <a:spcBef>
                <a:spcPts val="400"/>
              </a:spcBef>
              <a:spcAft>
                <a:spcPts val="600"/>
              </a:spcAft>
              <a:buFont typeface="Wingdings" pitchFamily="2" charset="2"/>
              <a:buChar char="§"/>
              <a:defRPr/>
            </a:pPr>
            <a:r>
              <a:rPr lang="en-US" sz="1200" b="1" dirty="0">
                <a:solidFill>
                  <a:srgbClr val="FF0000"/>
                </a:solidFill>
                <a:latin typeface="+mn-lt"/>
              </a:rPr>
              <a:t>CURRENCY </a:t>
            </a:r>
            <a:r>
              <a:rPr lang="en-US" sz="1200" b="1" dirty="0">
                <a:latin typeface="+mn-lt"/>
              </a:rPr>
              <a:t>- </a:t>
            </a:r>
            <a:r>
              <a:rPr lang="en-US" sz="1200" dirty="0">
                <a:latin typeface="+mn-lt"/>
              </a:rPr>
              <a:t>Specifies the currency used for the prices. The value “USD” (United States Dollar) is here by default and can be changed to a different currency</a:t>
            </a:r>
          </a:p>
          <a:p>
            <a:pPr marL="115888" lvl="1" indent="-115888">
              <a:spcBef>
                <a:spcPts val="400"/>
              </a:spcBef>
              <a:spcAft>
                <a:spcPts val="600"/>
              </a:spcAft>
              <a:buClr>
                <a:srgbClr val="00B050"/>
              </a:buClr>
              <a:buFont typeface="Wingdings" pitchFamily="2" charset="2"/>
              <a:buChar char="§"/>
              <a:defRPr/>
            </a:pPr>
            <a:r>
              <a:rPr lang="en-US" sz="1200" b="1" dirty="0">
                <a:solidFill>
                  <a:srgbClr val="00B050"/>
                </a:solidFill>
                <a:latin typeface="+mn-lt"/>
              </a:rPr>
              <a:t>COMMENTS </a:t>
            </a:r>
            <a:r>
              <a:rPr lang="en-US" sz="1200" b="1" dirty="0">
                <a:latin typeface="+mn-lt"/>
              </a:rPr>
              <a:t>- </a:t>
            </a:r>
            <a:r>
              <a:rPr lang="en-US" sz="1200" dirty="0">
                <a:latin typeface="+mn-lt"/>
              </a:rPr>
              <a:t>This field can be used for comments related to your catalog. It is a good place to enter the Supplier Name, the Customer Name and Catalog Name</a:t>
            </a:r>
          </a:p>
        </p:txBody>
      </p:sp>
    </p:spTree>
    <p:extLst>
      <p:ext uri="{BB962C8B-B14F-4D97-AF65-F5344CB8AC3E}">
        <p14:creationId xmlns:p14="http://schemas.microsoft.com/office/powerpoint/2010/main" val="316628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latin typeface="+mj-lt"/>
            </a:endParaRPr>
          </a:p>
        </p:txBody>
      </p:sp>
      <p:sp>
        <p:nvSpPr>
          <p:cNvPr id="7" name="Content Placeholder 2"/>
          <p:cNvSpPr>
            <a:spLocks noGrp="1"/>
          </p:cNvSpPr>
          <p:nvPr>
            <p:ph type="body" sz="quarter" idx="10"/>
          </p:nvPr>
        </p:nvSpPr>
        <p:spPr>
          <a:xfrm>
            <a:off x="6097587" y="1983182"/>
            <a:ext cx="5592763" cy="2407186"/>
          </a:xfrm>
          <a:prstGeom prst="rect">
            <a:avLst/>
          </a:prstGeom>
        </p:spPr>
        <p:txBody>
          <a:bodyPr/>
          <a:lstStyle/>
          <a:p>
            <a:pPr marL="228600" indent="-228600">
              <a:lnSpc>
                <a:spcPts val="2300"/>
              </a:lnSpc>
              <a:spcBef>
                <a:spcPts val="0"/>
              </a:spcBef>
              <a:spcAft>
                <a:spcPts val="900"/>
              </a:spcAft>
              <a:buClr>
                <a:schemeClr val="accent1"/>
              </a:buClr>
              <a:buSzPct val="100000"/>
              <a:buFont typeface="Wingdings" pitchFamily="2" charset="2"/>
              <a:buChar char="§"/>
            </a:pPr>
            <a:r>
              <a:rPr lang="en-US" sz="2200" dirty="0">
                <a:latin typeface="+mn-lt"/>
              </a:rPr>
              <a:t>Fields in the Items tab can be </a:t>
            </a:r>
            <a:r>
              <a:rPr lang="en-US" sz="2200" b="1" dirty="0">
                <a:latin typeface="+mn-lt"/>
              </a:rPr>
              <a:t>simple</a:t>
            </a:r>
            <a:r>
              <a:rPr lang="en-US" sz="2200" dirty="0">
                <a:latin typeface="+mn-lt"/>
              </a:rPr>
              <a:t> or </a:t>
            </a:r>
            <a:r>
              <a:rPr lang="en-US" sz="2200" b="1" dirty="0">
                <a:latin typeface="+mn-lt"/>
              </a:rPr>
              <a:t>compound</a:t>
            </a:r>
            <a:endParaRPr lang="en-US" sz="2200" b="1" dirty="0">
              <a:solidFill>
                <a:schemeClr val="accent1"/>
              </a:solidFill>
              <a:latin typeface="+mn-lt"/>
            </a:endParaRPr>
          </a:p>
        </p:txBody>
      </p:sp>
      <p:sp>
        <p:nvSpPr>
          <p:cNvPr id="3" name="TextBox 2"/>
          <p:cNvSpPr txBox="1"/>
          <p:nvPr/>
        </p:nvSpPr>
        <p:spPr>
          <a:xfrm>
            <a:off x="6605404" y="3153379"/>
            <a:ext cx="5193729" cy="124649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kern="0" dirty="0">
                <a:latin typeface="+mn-lt"/>
                <a:ea typeface="Arial Unicode MS" pitchFamily="34" charset="-128"/>
                <a:cs typeface="Arial Unicode MS" pitchFamily="34" charset="-128"/>
              </a:rPr>
              <a:t>These are samples of simple fields with a single</a:t>
            </a:r>
            <a:br>
              <a:rPr lang="en-US" sz="1800" kern="0" dirty="0">
                <a:latin typeface="+mn-lt"/>
                <a:ea typeface="Arial Unicode MS" pitchFamily="34" charset="-128"/>
                <a:cs typeface="Arial Unicode MS" pitchFamily="34" charset="-128"/>
              </a:rPr>
            </a:br>
            <a:r>
              <a:rPr lang="en-US" sz="1800" kern="0" dirty="0">
                <a:latin typeface="+mn-lt"/>
                <a:ea typeface="Arial Unicode MS" pitchFamily="34" charset="-128"/>
                <a:cs typeface="Arial Unicode MS" pitchFamily="34" charset="-128"/>
              </a:rPr>
              <a:t> data element at the </a:t>
            </a:r>
            <a:r>
              <a:rPr lang="en-US" sz="1800" b="1" kern="0" dirty="0">
                <a:latin typeface="+mn-lt"/>
                <a:ea typeface="Arial Unicode MS" pitchFamily="34" charset="-128"/>
                <a:cs typeface="Arial Unicode MS" pitchFamily="34" charset="-128"/>
              </a:rPr>
              <a:t>Header</a:t>
            </a:r>
            <a:r>
              <a:rPr lang="en-US" sz="1800" kern="0" dirty="0">
                <a:latin typeface="+mn-lt"/>
                <a:ea typeface="Arial Unicode MS" pitchFamily="34" charset="-128"/>
                <a:cs typeface="Arial Unicode MS" pitchFamily="34" charset="-128"/>
              </a:rPr>
              <a:t> level</a:t>
            </a:r>
          </a:p>
          <a:p>
            <a:pPr fontAlgn="base">
              <a:spcBef>
                <a:spcPct val="50000"/>
              </a:spcBef>
              <a:spcAft>
                <a:spcPct val="0"/>
              </a:spcAft>
              <a:buClr>
                <a:srgbClr val="F0AB00"/>
              </a:buClr>
              <a:buSzPct val="80000"/>
            </a:pPr>
            <a:r>
              <a:rPr lang="en-US" sz="1800" kern="0" dirty="0">
                <a:latin typeface="+mn-lt"/>
                <a:ea typeface="Arial Unicode MS" pitchFamily="34" charset="-128"/>
                <a:cs typeface="Arial Unicode MS" pitchFamily="34" charset="-128"/>
              </a:rPr>
              <a:t>These are samples of compound fields—they have</a:t>
            </a:r>
            <a:br>
              <a:rPr lang="en-US" sz="1800" kern="0" dirty="0">
                <a:latin typeface="+mn-lt"/>
                <a:ea typeface="Arial Unicode MS" pitchFamily="34" charset="-128"/>
                <a:cs typeface="Arial Unicode MS" pitchFamily="34" charset="-128"/>
              </a:rPr>
            </a:br>
            <a:r>
              <a:rPr lang="en-US" sz="1800" kern="0" dirty="0">
                <a:latin typeface="+mn-lt"/>
                <a:ea typeface="Arial Unicode MS" pitchFamily="34" charset="-128"/>
                <a:cs typeface="Arial Unicode MS" pitchFamily="34" charset="-128"/>
              </a:rPr>
              <a:t>data elements at the </a:t>
            </a:r>
            <a:r>
              <a:rPr lang="en-US" sz="1800" b="1" kern="0" dirty="0">
                <a:latin typeface="+mn-lt"/>
                <a:ea typeface="Arial Unicode MS" pitchFamily="34" charset="-128"/>
                <a:cs typeface="Arial Unicode MS" pitchFamily="34" charset="-128"/>
              </a:rPr>
              <a:t>Header </a:t>
            </a:r>
            <a:r>
              <a:rPr lang="en-US" sz="1800" kern="0" dirty="0">
                <a:latin typeface="+mn-lt"/>
                <a:ea typeface="Arial Unicode MS" pitchFamily="34" charset="-128"/>
                <a:cs typeface="Arial Unicode MS" pitchFamily="34" charset="-128"/>
              </a:rPr>
              <a:t>and </a:t>
            </a:r>
            <a:r>
              <a:rPr lang="en-US" sz="1800" b="1" kern="0" dirty="0">
                <a:latin typeface="+mn-lt"/>
                <a:ea typeface="Arial Unicode MS" pitchFamily="34" charset="-128"/>
                <a:cs typeface="Arial Unicode MS" pitchFamily="34" charset="-128"/>
              </a:rPr>
              <a:t>Detail</a:t>
            </a:r>
            <a:r>
              <a:rPr lang="en-US" sz="1800" kern="0" dirty="0">
                <a:latin typeface="+mn-lt"/>
                <a:ea typeface="Arial Unicode MS" pitchFamily="34" charset="-128"/>
                <a:cs typeface="Arial Unicode MS" pitchFamily="34" charset="-128"/>
              </a:rPr>
              <a:t> level</a:t>
            </a:r>
          </a:p>
        </p:txBody>
      </p:sp>
      <p:grpSp>
        <p:nvGrpSpPr>
          <p:cNvPr id="25" name="object 5">
            <a:extLst>
              <a:ext uri="{FF2B5EF4-FFF2-40B4-BE49-F238E27FC236}">
                <a16:creationId xmlns:a16="http://schemas.microsoft.com/office/drawing/2014/main" id="{64C24930-760E-A940-D44E-5AEE37E88A3B}"/>
              </a:ext>
            </a:extLst>
          </p:cNvPr>
          <p:cNvGrpSpPr/>
          <p:nvPr/>
        </p:nvGrpSpPr>
        <p:grpSpPr>
          <a:xfrm>
            <a:off x="373444" y="1804417"/>
            <a:ext cx="6209030" cy="4252536"/>
            <a:chOff x="371856" y="1804416"/>
            <a:chExt cx="6209030" cy="4252536"/>
          </a:xfrm>
        </p:grpSpPr>
        <p:sp>
          <p:nvSpPr>
            <p:cNvPr id="26" name="object 6">
              <a:extLst>
                <a:ext uri="{FF2B5EF4-FFF2-40B4-BE49-F238E27FC236}">
                  <a16:creationId xmlns:a16="http://schemas.microsoft.com/office/drawing/2014/main" id="{A95311E3-C715-2F8D-75B3-AB17BCB42F58}"/>
                </a:ext>
              </a:extLst>
            </p:cNvPr>
            <p:cNvSpPr/>
            <p:nvPr/>
          </p:nvSpPr>
          <p:spPr>
            <a:xfrm>
              <a:off x="2520696" y="3372478"/>
              <a:ext cx="4060190" cy="553085"/>
            </a:xfrm>
            <a:custGeom>
              <a:avLst/>
              <a:gdLst/>
              <a:ahLst/>
              <a:cxnLst/>
              <a:rect l="l" t="t" r="r" b="b"/>
              <a:pathLst>
                <a:path w="4060190" h="553085">
                  <a:moveTo>
                    <a:pt x="74801" y="30995"/>
                  </a:moveTo>
                  <a:lnTo>
                    <a:pt x="75692" y="42545"/>
                  </a:lnTo>
                  <a:lnTo>
                    <a:pt x="71968" y="53597"/>
                  </a:lnTo>
                  <a:lnTo>
                    <a:pt x="4057015" y="552704"/>
                  </a:lnTo>
                  <a:lnTo>
                    <a:pt x="4059936" y="529971"/>
                  </a:lnTo>
                  <a:lnTo>
                    <a:pt x="74801" y="30995"/>
                  </a:lnTo>
                  <a:close/>
                </a:path>
                <a:path w="4060190" h="553085">
                  <a:moveTo>
                    <a:pt x="42544" y="0"/>
                  </a:moveTo>
                  <a:lnTo>
                    <a:pt x="27485" y="1160"/>
                  </a:lnTo>
                  <a:lnTo>
                    <a:pt x="14462" y="7762"/>
                  </a:lnTo>
                  <a:lnTo>
                    <a:pt x="4843" y="18770"/>
                  </a:lnTo>
                  <a:lnTo>
                    <a:pt x="0" y="33147"/>
                  </a:lnTo>
                  <a:lnTo>
                    <a:pt x="1160" y="48206"/>
                  </a:lnTo>
                  <a:lnTo>
                    <a:pt x="7762" y="61229"/>
                  </a:lnTo>
                  <a:lnTo>
                    <a:pt x="18770" y="70848"/>
                  </a:lnTo>
                  <a:lnTo>
                    <a:pt x="33146" y="75692"/>
                  </a:lnTo>
                  <a:lnTo>
                    <a:pt x="48206" y="74531"/>
                  </a:lnTo>
                  <a:lnTo>
                    <a:pt x="61229" y="67929"/>
                  </a:lnTo>
                  <a:lnTo>
                    <a:pt x="70848" y="56921"/>
                  </a:lnTo>
                  <a:lnTo>
                    <a:pt x="71968" y="53597"/>
                  </a:lnTo>
                  <a:lnTo>
                    <a:pt x="36449" y="49149"/>
                  </a:lnTo>
                  <a:lnTo>
                    <a:pt x="39243" y="26543"/>
                  </a:lnTo>
                  <a:lnTo>
                    <a:pt x="74053" y="26543"/>
                  </a:lnTo>
                  <a:lnTo>
                    <a:pt x="67929" y="14462"/>
                  </a:lnTo>
                  <a:lnTo>
                    <a:pt x="56921" y="4843"/>
                  </a:lnTo>
                  <a:lnTo>
                    <a:pt x="42544" y="0"/>
                  </a:lnTo>
                  <a:close/>
                </a:path>
                <a:path w="4060190" h="553085">
                  <a:moveTo>
                    <a:pt x="39243" y="26543"/>
                  </a:moveTo>
                  <a:lnTo>
                    <a:pt x="36449" y="49149"/>
                  </a:lnTo>
                  <a:lnTo>
                    <a:pt x="71968" y="53597"/>
                  </a:lnTo>
                  <a:lnTo>
                    <a:pt x="75692" y="42545"/>
                  </a:lnTo>
                  <a:lnTo>
                    <a:pt x="74801" y="30995"/>
                  </a:lnTo>
                  <a:lnTo>
                    <a:pt x="39243" y="26543"/>
                  </a:lnTo>
                  <a:close/>
                </a:path>
                <a:path w="4060190" h="553085">
                  <a:moveTo>
                    <a:pt x="74053" y="26543"/>
                  </a:moveTo>
                  <a:lnTo>
                    <a:pt x="39243" y="26543"/>
                  </a:lnTo>
                  <a:lnTo>
                    <a:pt x="74801" y="30995"/>
                  </a:lnTo>
                  <a:lnTo>
                    <a:pt x="74531" y="27485"/>
                  </a:lnTo>
                  <a:lnTo>
                    <a:pt x="74053" y="26543"/>
                  </a:lnTo>
                  <a:close/>
                </a:path>
              </a:pathLst>
            </a:custGeom>
            <a:solidFill>
              <a:schemeClr val="tx1"/>
            </a:solidFill>
          </p:spPr>
          <p:txBody>
            <a:bodyPr wrap="square" lIns="0" tIns="0" rIns="0" bIns="0" rtlCol="0"/>
            <a:lstStyle/>
            <a:p>
              <a:endParaRPr/>
            </a:p>
          </p:txBody>
        </p:sp>
        <p:sp>
          <p:nvSpPr>
            <p:cNvPr id="27" name="object 7">
              <a:extLst>
                <a:ext uri="{FF2B5EF4-FFF2-40B4-BE49-F238E27FC236}">
                  <a16:creationId xmlns:a16="http://schemas.microsoft.com/office/drawing/2014/main" id="{80035BB3-02F4-5C2F-0FC4-2D3AF36E2E20}"/>
                </a:ext>
              </a:extLst>
            </p:cNvPr>
            <p:cNvSpPr/>
            <p:nvPr/>
          </p:nvSpPr>
          <p:spPr>
            <a:xfrm>
              <a:off x="399158" y="4736090"/>
              <a:ext cx="5733546" cy="1320862"/>
            </a:xfrm>
            <a:prstGeom prst="rect">
              <a:avLst/>
            </a:prstGeom>
            <a:blipFill>
              <a:blip r:embed="rId3" cstate="print"/>
              <a:stretch>
                <a:fillRect/>
              </a:stretch>
            </a:blipFill>
          </p:spPr>
          <p:txBody>
            <a:bodyPr wrap="square" lIns="0" tIns="0" rIns="0" bIns="0" rtlCol="0"/>
            <a:lstStyle/>
            <a:p>
              <a:endParaRPr/>
            </a:p>
          </p:txBody>
        </p:sp>
        <p:sp>
          <p:nvSpPr>
            <p:cNvPr id="28" name="object 8">
              <a:extLst>
                <a:ext uri="{FF2B5EF4-FFF2-40B4-BE49-F238E27FC236}">
                  <a16:creationId xmlns:a16="http://schemas.microsoft.com/office/drawing/2014/main" id="{E2DC37F0-84C3-B78C-7A6A-329B3F03B9A6}"/>
                </a:ext>
              </a:extLst>
            </p:cNvPr>
            <p:cNvSpPr/>
            <p:nvPr/>
          </p:nvSpPr>
          <p:spPr>
            <a:xfrm>
              <a:off x="563880" y="4901183"/>
              <a:ext cx="5417820" cy="1004315"/>
            </a:xfrm>
            <a:prstGeom prst="rect">
              <a:avLst/>
            </a:prstGeom>
            <a:blipFill>
              <a:blip r:embed="rId4" cstate="print"/>
              <a:stretch>
                <a:fillRect/>
              </a:stretch>
            </a:blipFill>
          </p:spPr>
          <p:txBody>
            <a:bodyPr wrap="square" lIns="0" tIns="0" rIns="0" bIns="0" rtlCol="0"/>
            <a:lstStyle/>
            <a:p>
              <a:endParaRPr/>
            </a:p>
          </p:txBody>
        </p:sp>
        <p:sp>
          <p:nvSpPr>
            <p:cNvPr id="29" name="object 9">
              <a:extLst>
                <a:ext uri="{FF2B5EF4-FFF2-40B4-BE49-F238E27FC236}">
                  <a16:creationId xmlns:a16="http://schemas.microsoft.com/office/drawing/2014/main" id="{69D9BEDA-0D03-49D7-953A-62053CC2FC53}"/>
                </a:ext>
              </a:extLst>
            </p:cNvPr>
            <p:cNvSpPr/>
            <p:nvPr/>
          </p:nvSpPr>
          <p:spPr>
            <a:xfrm>
              <a:off x="371856" y="3131819"/>
              <a:ext cx="2327148" cy="1719071"/>
            </a:xfrm>
            <a:prstGeom prst="rect">
              <a:avLst/>
            </a:prstGeom>
            <a:blipFill>
              <a:blip r:embed="rId5" cstate="print"/>
              <a:stretch>
                <a:fillRect/>
              </a:stretch>
            </a:blipFill>
          </p:spPr>
          <p:txBody>
            <a:bodyPr wrap="square" lIns="0" tIns="0" rIns="0" bIns="0" rtlCol="0"/>
            <a:lstStyle/>
            <a:p>
              <a:endParaRPr/>
            </a:p>
          </p:txBody>
        </p:sp>
        <p:sp>
          <p:nvSpPr>
            <p:cNvPr id="30" name="object 10">
              <a:extLst>
                <a:ext uri="{FF2B5EF4-FFF2-40B4-BE49-F238E27FC236}">
                  <a16:creationId xmlns:a16="http://schemas.microsoft.com/office/drawing/2014/main" id="{50BB37E4-C936-784C-EE26-96C5E2256599}"/>
                </a:ext>
              </a:extLst>
            </p:cNvPr>
            <p:cNvSpPr/>
            <p:nvPr/>
          </p:nvSpPr>
          <p:spPr>
            <a:xfrm>
              <a:off x="563880" y="3323844"/>
              <a:ext cx="1956816" cy="1348740"/>
            </a:xfrm>
            <a:prstGeom prst="rect">
              <a:avLst/>
            </a:prstGeom>
            <a:blipFill>
              <a:blip r:embed="rId6" cstate="print"/>
              <a:stretch>
                <a:fillRect/>
              </a:stretch>
            </a:blipFill>
          </p:spPr>
          <p:txBody>
            <a:bodyPr wrap="square" lIns="0" tIns="0" rIns="0" bIns="0" rtlCol="0"/>
            <a:lstStyle/>
            <a:p>
              <a:endParaRPr/>
            </a:p>
          </p:txBody>
        </p:sp>
        <p:sp>
          <p:nvSpPr>
            <p:cNvPr id="31" name="object 11">
              <a:extLst>
                <a:ext uri="{FF2B5EF4-FFF2-40B4-BE49-F238E27FC236}">
                  <a16:creationId xmlns:a16="http://schemas.microsoft.com/office/drawing/2014/main" id="{E298EACE-32B4-787F-6C94-3104DAA58C06}"/>
                </a:ext>
              </a:extLst>
            </p:cNvPr>
            <p:cNvSpPr/>
            <p:nvPr/>
          </p:nvSpPr>
          <p:spPr>
            <a:xfrm>
              <a:off x="2483485" y="3570097"/>
              <a:ext cx="4059554" cy="375285"/>
            </a:xfrm>
            <a:custGeom>
              <a:avLst/>
              <a:gdLst/>
              <a:ahLst/>
              <a:cxnLst/>
              <a:rect l="l" t="t" r="r" b="b"/>
              <a:pathLst>
                <a:path w="4059554" h="375285">
                  <a:moveTo>
                    <a:pt x="74546" y="29434"/>
                  </a:moveTo>
                  <a:lnTo>
                    <a:pt x="75945" y="41020"/>
                  </a:lnTo>
                  <a:lnTo>
                    <a:pt x="72720" y="52289"/>
                  </a:lnTo>
                  <a:lnTo>
                    <a:pt x="4057649" y="375030"/>
                  </a:lnTo>
                  <a:lnTo>
                    <a:pt x="4059555" y="352297"/>
                  </a:lnTo>
                  <a:lnTo>
                    <a:pt x="74546" y="29434"/>
                  </a:lnTo>
                  <a:close/>
                </a:path>
                <a:path w="4059554" h="375285">
                  <a:moveTo>
                    <a:pt x="41020" y="0"/>
                  </a:moveTo>
                  <a:lnTo>
                    <a:pt x="26003" y="1813"/>
                  </a:lnTo>
                  <a:lnTo>
                    <a:pt x="13271" y="8985"/>
                  </a:lnTo>
                  <a:lnTo>
                    <a:pt x="4159" y="20395"/>
                  </a:lnTo>
                  <a:lnTo>
                    <a:pt x="0" y="34925"/>
                  </a:lnTo>
                  <a:lnTo>
                    <a:pt x="1813" y="49942"/>
                  </a:lnTo>
                  <a:lnTo>
                    <a:pt x="8985" y="62674"/>
                  </a:lnTo>
                  <a:lnTo>
                    <a:pt x="20395" y="71786"/>
                  </a:lnTo>
                  <a:lnTo>
                    <a:pt x="34925" y="75945"/>
                  </a:lnTo>
                  <a:lnTo>
                    <a:pt x="49942" y="74132"/>
                  </a:lnTo>
                  <a:lnTo>
                    <a:pt x="62674" y="66960"/>
                  </a:lnTo>
                  <a:lnTo>
                    <a:pt x="71786" y="55550"/>
                  </a:lnTo>
                  <a:lnTo>
                    <a:pt x="72720" y="52289"/>
                  </a:lnTo>
                  <a:lnTo>
                    <a:pt x="37083" y="49402"/>
                  </a:lnTo>
                  <a:lnTo>
                    <a:pt x="38862" y="26542"/>
                  </a:lnTo>
                  <a:lnTo>
                    <a:pt x="74197" y="26542"/>
                  </a:lnTo>
                  <a:lnTo>
                    <a:pt x="74132" y="26003"/>
                  </a:lnTo>
                  <a:lnTo>
                    <a:pt x="66960" y="13271"/>
                  </a:lnTo>
                  <a:lnTo>
                    <a:pt x="55550" y="4159"/>
                  </a:lnTo>
                  <a:lnTo>
                    <a:pt x="41020" y="0"/>
                  </a:lnTo>
                  <a:close/>
                </a:path>
                <a:path w="4059554" h="375285">
                  <a:moveTo>
                    <a:pt x="38862" y="26542"/>
                  </a:moveTo>
                  <a:lnTo>
                    <a:pt x="37083" y="49402"/>
                  </a:lnTo>
                  <a:lnTo>
                    <a:pt x="72720" y="52289"/>
                  </a:lnTo>
                  <a:lnTo>
                    <a:pt x="75945" y="41020"/>
                  </a:lnTo>
                  <a:lnTo>
                    <a:pt x="74546" y="29434"/>
                  </a:lnTo>
                  <a:lnTo>
                    <a:pt x="38862" y="26542"/>
                  </a:lnTo>
                  <a:close/>
                </a:path>
                <a:path w="4059554" h="375285">
                  <a:moveTo>
                    <a:pt x="74197" y="26542"/>
                  </a:moveTo>
                  <a:lnTo>
                    <a:pt x="38862" y="26542"/>
                  </a:lnTo>
                  <a:lnTo>
                    <a:pt x="74546" y="29434"/>
                  </a:lnTo>
                  <a:lnTo>
                    <a:pt x="74197" y="26542"/>
                  </a:lnTo>
                  <a:close/>
                </a:path>
              </a:pathLst>
            </a:custGeom>
            <a:solidFill>
              <a:schemeClr val="tx1"/>
            </a:solidFill>
          </p:spPr>
          <p:txBody>
            <a:bodyPr wrap="square" lIns="0" tIns="0" rIns="0" bIns="0" rtlCol="0"/>
            <a:lstStyle/>
            <a:p>
              <a:endParaRPr/>
            </a:p>
          </p:txBody>
        </p:sp>
        <p:sp>
          <p:nvSpPr>
            <p:cNvPr id="32" name="object 12">
              <a:extLst>
                <a:ext uri="{FF2B5EF4-FFF2-40B4-BE49-F238E27FC236}">
                  <a16:creationId xmlns:a16="http://schemas.microsoft.com/office/drawing/2014/main" id="{DE990649-FE8C-87F1-DC2C-31C4BE208B2E}"/>
                </a:ext>
              </a:extLst>
            </p:cNvPr>
            <p:cNvSpPr/>
            <p:nvPr/>
          </p:nvSpPr>
          <p:spPr>
            <a:xfrm>
              <a:off x="371856" y="1804416"/>
              <a:ext cx="4597908" cy="1470660"/>
            </a:xfrm>
            <a:prstGeom prst="rect">
              <a:avLst/>
            </a:prstGeom>
            <a:blipFill>
              <a:blip r:embed="rId7" cstate="print"/>
              <a:stretch>
                <a:fillRect/>
              </a:stretch>
            </a:blipFill>
          </p:spPr>
          <p:txBody>
            <a:bodyPr wrap="square" lIns="0" tIns="0" rIns="0" bIns="0" rtlCol="0"/>
            <a:lstStyle/>
            <a:p>
              <a:endParaRPr/>
            </a:p>
          </p:txBody>
        </p:sp>
        <p:sp>
          <p:nvSpPr>
            <p:cNvPr id="33" name="object 13">
              <a:extLst>
                <a:ext uri="{FF2B5EF4-FFF2-40B4-BE49-F238E27FC236}">
                  <a16:creationId xmlns:a16="http://schemas.microsoft.com/office/drawing/2014/main" id="{4CC83D6D-488C-1A59-3329-623C3D4CE63F}"/>
                </a:ext>
              </a:extLst>
            </p:cNvPr>
            <p:cNvSpPr/>
            <p:nvPr/>
          </p:nvSpPr>
          <p:spPr>
            <a:xfrm>
              <a:off x="563880" y="1996440"/>
              <a:ext cx="4206557" cy="1100327"/>
            </a:xfrm>
            <a:prstGeom prst="rect">
              <a:avLst/>
            </a:prstGeom>
            <a:blipFill>
              <a:blip r:embed="rId8" cstate="print"/>
              <a:stretch>
                <a:fillRect r="-500"/>
              </a:stretch>
            </a:blipFill>
          </p:spPr>
          <p:txBody>
            <a:bodyPr wrap="square" lIns="0" tIns="0" rIns="0" bIns="0" rtlCol="0"/>
            <a:lstStyle/>
            <a:p>
              <a:endParaRPr/>
            </a:p>
          </p:txBody>
        </p:sp>
        <p:sp>
          <p:nvSpPr>
            <p:cNvPr id="34" name="object 14">
              <a:extLst>
                <a:ext uri="{FF2B5EF4-FFF2-40B4-BE49-F238E27FC236}">
                  <a16:creationId xmlns:a16="http://schemas.microsoft.com/office/drawing/2014/main" id="{21311C18-474C-CD85-3B4A-12B8098C6A08}"/>
                </a:ext>
              </a:extLst>
            </p:cNvPr>
            <p:cNvSpPr/>
            <p:nvPr/>
          </p:nvSpPr>
          <p:spPr>
            <a:xfrm>
              <a:off x="4646611" y="2285999"/>
              <a:ext cx="1900959" cy="998562"/>
            </a:xfrm>
            <a:custGeom>
              <a:avLst/>
              <a:gdLst/>
              <a:ahLst/>
              <a:cxnLst/>
              <a:rect l="l" t="t" r="r" b="b"/>
              <a:pathLst>
                <a:path w="2063115" h="1107439">
                  <a:moveTo>
                    <a:pt x="75061" y="44480"/>
                  </a:moveTo>
                  <a:lnTo>
                    <a:pt x="71794" y="55665"/>
                  </a:lnTo>
                  <a:lnTo>
                    <a:pt x="64385" y="64793"/>
                  </a:lnTo>
                  <a:lnTo>
                    <a:pt x="2052486" y="1106971"/>
                  </a:lnTo>
                  <a:lnTo>
                    <a:pt x="2063027" y="1086778"/>
                  </a:lnTo>
                  <a:lnTo>
                    <a:pt x="75061" y="44480"/>
                  </a:lnTo>
                  <a:close/>
                </a:path>
                <a:path w="2063115" h="1107439">
                  <a:moveTo>
                    <a:pt x="41181" y="0"/>
                  </a:moveTo>
                  <a:lnTo>
                    <a:pt x="26662" y="1627"/>
                  </a:lnTo>
                  <a:lnTo>
                    <a:pt x="13785" y="8588"/>
                  </a:lnTo>
                  <a:lnTo>
                    <a:pt x="4230" y="20359"/>
                  </a:lnTo>
                  <a:lnTo>
                    <a:pt x="0" y="34843"/>
                  </a:lnTo>
                  <a:lnTo>
                    <a:pt x="1627" y="49363"/>
                  </a:lnTo>
                  <a:lnTo>
                    <a:pt x="8588" y="62239"/>
                  </a:lnTo>
                  <a:lnTo>
                    <a:pt x="20359" y="71794"/>
                  </a:lnTo>
                  <a:lnTo>
                    <a:pt x="34843" y="76025"/>
                  </a:lnTo>
                  <a:lnTo>
                    <a:pt x="49363" y="74398"/>
                  </a:lnTo>
                  <a:lnTo>
                    <a:pt x="62239" y="67437"/>
                  </a:lnTo>
                  <a:lnTo>
                    <a:pt x="64385" y="64793"/>
                  </a:lnTo>
                  <a:lnTo>
                    <a:pt x="32678" y="48172"/>
                  </a:lnTo>
                  <a:lnTo>
                    <a:pt x="43346" y="27852"/>
                  </a:lnTo>
                  <a:lnTo>
                    <a:pt x="74531" y="27852"/>
                  </a:lnTo>
                  <a:lnTo>
                    <a:pt x="74398" y="26662"/>
                  </a:lnTo>
                  <a:lnTo>
                    <a:pt x="67437" y="13785"/>
                  </a:lnTo>
                  <a:lnTo>
                    <a:pt x="55665" y="4230"/>
                  </a:lnTo>
                  <a:lnTo>
                    <a:pt x="41181" y="0"/>
                  </a:lnTo>
                  <a:close/>
                </a:path>
                <a:path w="2063115" h="1107439">
                  <a:moveTo>
                    <a:pt x="43346" y="27852"/>
                  </a:moveTo>
                  <a:lnTo>
                    <a:pt x="32678" y="48172"/>
                  </a:lnTo>
                  <a:lnTo>
                    <a:pt x="64385" y="64793"/>
                  </a:lnTo>
                  <a:lnTo>
                    <a:pt x="71794" y="55665"/>
                  </a:lnTo>
                  <a:lnTo>
                    <a:pt x="75061" y="44480"/>
                  </a:lnTo>
                  <a:lnTo>
                    <a:pt x="43346" y="27852"/>
                  </a:lnTo>
                  <a:close/>
                </a:path>
                <a:path w="2063115" h="1107439">
                  <a:moveTo>
                    <a:pt x="74531" y="27852"/>
                  </a:moveTo>
                  <a:lnTo>
                    <a:pt x="43346" y="27852"/>
                  </a:lnTo>
                  <a:lnTo>
                    <a:pt x="75061" y="44480"/>
                  </a:lnTo>
                  <a:lnTo>
                    <a:pt x="76025" y="41181"/>
                  </a:lnTo>
                  <a:lnTo>
                    <a:pt x="74531" y="27852"/>
                  </a:lnTo>
                  <a:close/>
                </a:path>
              </a:pathLst>
            </a:custGeom>
            <a:solidFill>
              <a:schemeClr val="accent1"/>
            </a:solidFill>
          </p:spPr>
          <p:txBody>
            <a:bodyPr wrap="square" lIns="0" tIns="0" rIns="0" bIns="0" rtlCol="0"/>
            <a:lstStyle/>
            <a:p>
              <a:endParaRPr dirty="0"/>
            </a:p>
          </p:txBody>
        </p:sp>
        <p:sp>
          <p:nvSpPr>
            <p:cNvPr id="35" name="object 15">
              <a:extLst>
                <a:ext uri="{FF2B5EF4-FFF2-40B4-BE49-F238E27FC236}">
                  <a16:creationId xmlns:a16="http://schemas.microsoft.com/office/drawing/2014/main" id="{A5A5A03A-4B3E-C2BC-EF8F-383CD63F0183}"/>
                </a:ext>
              </a:extLst>
            </p:cNvPr>
            <p:cNvSpPr/>
            <p:nvPr/>
          </p:nvSpPr>
          <p:spPr>
            <a:xfrm>
              <a:off x="4002798" y="3989069"/>
              <a:ext cx="2553335" cy="1145540"/>
            </a:xfrm>
            <a:custGeom>
              <a:avLst/>
              <a:gdLst/>
              <a:ahLst/>
              <a:cxnLst/>
              <a:rect l="l" t="t" r="r" b="b"/>
              <a:pathLst>
                <a:path w="2553334" h="1145539">
                  <a:moveTo>
                    <a:pt x="2552941" y="21336"/>
                  </a:moveTo>
                  <a:lnTo>
                    <a:pt x="2544546" y="0"/>
                  </a:lnTo>
                  <a:lnTo>
                    <a:pt x="2533777" y="4203"/>
                  </a:lnTo>
                  <a:lnTo>
                    <a:pt x="2531846" y="1905"/>
                  </a:lnTo>
                  <a:lnTo>
                    <a:pt x="2525204" y="7556"/>
                  </a:lnTo>
                  <a:lnTo>
                    <a:pt x="67208" y="966939"/>
                  </a:lnTo>
                  <a:lnTo>
                    <a:pt x="65354" y="964044"/>
                  </a:lnTo>
                  <a:lnTo>
                    <a:pt x="53352" y="955725"/>
                  </a:lnTo>
                  <a:lnTo>
                    <a:pt x="39116" y="952525"/>
                  </a:lnTo>
                  <a:lnTo>
                    <a:pt x="24244" y="955167"/>
                  </a:lnTo>
                  <a:lnTo>
                    <a:pt x="11518" y="963333"/>
                  </a:lnTo>
                  <a:lnTo>
                    <a:pt x="3200" y="975334"/>
                  </a:lnTo>
                  <a:lnTo>
                    <a:pt x="0" y="989571"/>
                  </a:lnTo>
                  <a:lnTo>
                    <a:pt x="2654" y="1004443"/>
                  </a:lnTo>
                  <a:lnTo>
                    <a:pt x="10807" y="1017219"/>
                  </a:lnTo>
                  <a:lnTo>
                    <a:pt x="22809" y="1025550"/>
                  </a:lnTo>
                  <a:lnTo>
                    <a:pt x="37045" y="1028750"/>
                  </a:lnTo>
                  <a:lnTo>
                    <a:pt x="51930" y="1026160"/>
                  </a:lnTo>
                  <a:lnTo>
                    <a:pt x="64643" y="1017930"/>
                  </a:lnTo>
                  <a:lnTo>
                    <a:pt x="72961" y="1005890"/>
                  </a:lnTo>
                  <a:lnTo>
                    <a:pt x="73990" y="1001268"/>
                  </a:lnTo>
                  <a:lnTo>
                    <a:pt x="76161" y="991641"/>
                  </a:lnTo>
                  <a:lnTo>
                    <a:pt x="75565" y="988275"/>
                  </a:lnTo>
                  <a:lnTo>
                    <a:pt x="2471724" y="53035"/>
                  </a:lnTo>
                  <a:lnTo>
                    <a:pt x="1269555" y="1075499"/>
                  </a:lnTo>
                  <a:lnTo>
                    <a:pt x="1266812" y="1073340"/>
                  </a:lnTo>
                  <a:lnTo>
                    <a:pt x="1252740" y="1069428"/>
                  </a:lnTo>
                  <a:lnTo>
                    <a:pt x="1238237" y="1071054"/>
                  </a:lnTo>
                  <a:lnTo>
                    <a:pt x="1225029" y="1078357"/>
                  </a:lnTo>
                  <a:lnTo>
                    <a:pt x="1215618" y="1090244"/>
                  </a:lnTo>
                  <a:lnTo>
                    <a:pt x="1211656" y="1104315"/>
                  </a:lnTo>
                  <a:lnTo>
                    <a:pt x="1213269" y="1118844"/>
                  </a:lnTo>
                  <a:lnTo>
                    <a:pt x="1220584" y="1132078"/>
                  </a:lnTo>
                  <a:lnTo>
                    <a:pt x="1232509" y="1141425"/>
                  </a:lnTo>
                  <a:lnTo>
                    <a:pt x="1246581" y="1145336"/>
                  </a:lnTo>
                  <a:lnTo>
                    <a:pt x="1261084" y="1143711"/>
                  </a:lnTo>
                  <a:lnTo>
                    <a:pt x="1274305" y="1136396"/>
                  </a:lnTo>
                  <a:lnTo>
                    <a:pt x="1283703" y="1124521"/>
                  </a:lnTo>
                  <a:lnTo>
                    <a:pt x="1286078" y="1116076"/>
                  </a:lnTo>
                  <a:lnTo>
                    <a:pt x="1287665" y="1110449"/>
                  </a:lnTo>
                  <a:lnTo>
                    <a:pt x="1286052" y="1095921"/>
                  </a:lnTo>
                  <a:lnTo>
                    <a:pt x="1284351" y="1092847"/>
                  </a:lnTo>
                  <a:lnTo>
                    <a:pt x="2537053" y="27533"/>
                  </a:lnTo>
                  <a:lnTo>
                    <a:pt x="2552941" y="21336"/>
                  </a:lnTo>
                  <a:close/>
                </a:path>
              </a:pathLst>
            </a:custGeom>
            <a:solidFill>
              <a:schemeClr val="tx1"/>
            </a:solidFill>
          </p:spPr>
          <p:txBody>
            <a:bodyPr wrap="square" lIns="0" tIns="0" rIns="0" bIns="0" rtlCol="0"/>
            <a:lstStyle/>
            <a:p>
              <a:endParaRPr/>
            </a:p>
          </p:txBody>
        </p:sp>
      </p:grpSp>
    </p:spTree>
    <p:extLst>
      <p:ext uri="{BB962C8B-B14F-4D97-AF65-F5344CB8AC3E}">
        <p14:creationId xmlns:p14="http://schemas.microsoft.com/office/powerpoint/2010/main" val="132758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latin typeface="+mj-lt"/>
            </a:endParaRPr>
          </a:p>
        </p:txBody>
      </p:sp>
      <p:sp>
        <p:nvSpPr>
          <p:cNvPr id="7" name="Content Placeholder 2"/>
          <p:cNvSpPr>
            <a:spLocks noGrp="1"/>
          </p:cNvSpPr>
          <p:nvPr>
            <p:ph type="body" sz="quarter" idx="10"/>
          </p:nvPr>
        </p:nvSpPr>
        <p:spPr>
          <a:xfrm>
            <a:off x="6082997" y="1792166"/>
            <a:ext cx="5592762" cy="697437"/>
          </a:xfrm>
          <a:prstGeom prst="rect">
            <a:avLst/>
          </a:prstGeom>
        </p:spPr>
        <p:txBody>
          <a:bodyPr/>
          <a:lstStyle/>
          <a:p>
            <a:pPr marL="228600" indent="-228600">
              <a:lnSpc>
                <a:spcPts val="2300"/>
              </a:lnSpc>
              <a:spcBef>
                <a:spcPts val="0"/>
              </a:spcBef>
              <a:spcAft>
                <a:spcPts val="900"/>
              </a:spcAft>
              <a:buClr>
                <a:schemeClr val="accent1"/>
              </a:buClr>
              <a:buSzPct val="100000"/>
              <a:buFont typeface="Wingdings" pitchFamily="2" charset="2"/>
              <a:buChar char="§"/>
            </a:pPr>
            <a:r>
              <a:rPr lang="en-US" sz="2200" b="1" dirty="0">
                <a:latin typeface="+mn-lt"/>
              </a:rPr>
              <a:t>Simple</a:t>
            </a:r>
            <a:r>
              <a:rPr lang="en-US" sz="2200" dirty="0">
                <a:latin typeface="+mn-lt"/>
              </a:rPr>
              <a:t> fields are color coded as to their requirements designation</a:t>
            </a:r>
            <a:endParaRPr lang="en-US" sz="2200" b="1" dirty="0">
              <a:solidFill>
                <a:schemeClr val="accent1"/>
              </a:solidFill>
              <a:latin typeface="+mn-lt"/>
            </a:endParaRPr>
          </a:p>
        </p:txBody>
      </p:sp>
      <p:sp>
        <p:nvSpPr>
          <p:cNvPr id="4" name="Rectangle 3"/>
          <p:cNvSpPr/>
          <p:nvPr/>
        </p:nvSpPr>
        <p:spPr>
          <a:xfrm>
            <a:off x="5995444" y="3065922"/>
            <a:ext cx="5917155" cy="977191"/>
          </a:xfrm>
          <a:prstGeom prst="rect">
            <a:avLst/>
          </a:prstGeom>
        </p:spPr>
        <p:txBody>
          <a:bodyPr wrap="square">
            <a:spAutoFit/>
          </a:bodyPr>
          <a:lstStyle/>
          <a:p>
            <a:pPr marL="228600" indent="-228600">
              <a:lnSpc>
                <a:spcPts val="2300"/>
              </a:lnSpc>
              <a:spcBef>
                <a:spcPts val="0"/>
              </a:spcBef>
              <a:spcAft>
                <a:spcPts val="900"/>
              </a:spcAft>
              <a:buClr>
                <a:schemeClr val="accent1"/>
              </a:buClr>
              <a:buSzPct val="100000"/>
              <a:buFont typeface="Wingdings" pitchFamily="2" charset="2"/>
              <a:buChar char="§"/>
            </a:pPr>
            <a:r>
              <a:rPr lang="en-US" sz="2200" dirty="0">
                <a:latin typeface="+mn-lt"/>
              </a:rPr>
              <a:t>For </a:t>
            </a:r>
            <a:r>
              <a:rPr lang="en-US" sz="2200" b="1" dirty="0">
                <a:latin typeface="+mn-lt"/>
              </a:rPr>
              <a:t>Compound</a:t>
            </a:r>
            <a:r>
              <a:rPr lang="en-US" sz="2200" dirty="0">
                <a:latin typeface="+mn-lt"/>
              </a:rPr>
              <a:t> fields, the designation for whether or not the field is required is at </a:t>
            </a:r>
            <a:r>
              <a:rPr lang="en-US" sz="2200" b="1" dirty="0">
                <a:latin typeface="+mn-lt"/>
              </a:rPr>
              <a:t>both</a:t>
            </a:r>
            <a:r>
              <a:rPr lang="en-US" sz="2200" dirty="0">
                <a:latin typeface="+mn-lt"/>
              </a:rPr>
              <a:t> the </a:t>
            </a:r>
            <a:r>
              <a:rPr lang="en-US" sz="2200" b="1" dirty="0">
                <a:latin typeface="+mn-lt"/>
              </a:rPr>
              <a:t>Header</a:t>
            </a:r>
            <a:r>
              <a:rPr lang="en-US" sz="2200" dirty="0">
                <a:latin typeface="+mn-lt"/>
              </a:rPr>
              <a:t> </a:t>
            </a:r>
            <a:r>
              <a:rPr lang="en-US" sz="2200" spc="40" dirty="0">
                <a:latin typeface="+mn-lt"/>
              </a:rPr>
              <a:t>and</a:t>
            </a:r>
            <a:r>
              <a:rPr lang="en-US" sz="2200" dirty="0">
                <a:latin typeface="+mn-lt"/>
              </a:rPr>
              <a:t> </a:t>
            </a:r>
            <a:r>
              <a:rPr lang="en-US" sz="2200" b="1" dirty="0">
                <a:latin typeface="+mn-lt"/>
              </a:rPr>
              <a:t>Detail</a:t>
            </a:r>
            <a:r>
              <a:rPr lang="en-US" sz="2200" dirty="0">
                <a:latin typeface="+mn-lt"/>
              </a:rPr>
              <a:t> </a:t>
            </a:r>
            <a:r>
              <a:rPr lang="en-US" sz="2200" spc="-50" dirty="0">
                <a:latin typeface="+mn-lt"/>
              </a:rPr>
              <a:t>level</a:t>
            </a:r>
            <a:r>
              <a:rPr lang="en-US" sz="2200" spc="-90" dirty="0">
                <a:latin typeface="+mn-lt"/>
              </a:rPr>
              <a:t> of the field</a:t>
            </a:r>
          </a:p>
        </p:txBody>
      </p:sp>
      <p:sp>
        <p:nvSpPr>
          <p:cNvPr id="14" name="TextBox 13"/>
          <p:cNvSpPr txBox="1"/>
          <p:nvPr/>
        </p:nvSpPr>
        <p:spPr>
          <a:xfrm>
            <a:off x="7563337" y="4589255"/>
            <a:ext cx="4139546" cy="124649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a:latin typeface="+mn-lt"/>
                <a:ea typeface="Arial Unicode MS" pitchFamily="34" charset="-128"/>
                <a:cs typeface="Arial Unicode MS" pitchFamily="34" charset="-128"/>
              </a:rPr>
              <a:t>The field </a:t>
            </a:r>
            <a:r>
              <a:rPr lang="en-US" sz="1800" b="1" kern="0" dirty="0">
                <a:latin typeface="+mn-lt"/>
                <a:ea typeface="Arial Unicode MS" pitchFamily="34" charset="-128"/>
                <a:cs typeface="Arial Unicode MS" pitchFamily="34" charset="-128"/>
              </a:rPr>
              <a:t>Attachments-1</a:t>
            </a:r>
            <a:r>
              <a:rPr lang="en-US" sz="1800" kern="0" dirty="0">
                <a:latin typeface="+mn-lt"/>
                <a:ea typeface="Arial Unicode MS" pitchFamily="34" charset="-128"/>
                <a:cs typeface="Arial Unicode MS" pitchFamily="34" charset="-128"/>
              </a:rPr>
              <a:t> is optional</a:t>
            </a:r>
          </a:p>
          <a:p>
            <a:pPr fontAlgn="base">
              <a:spcBef>
                <a:spcPct val="50000"/>
              </a:spcBef>
              <a:spcAft>
                <a:spcPct val="0"/>
              </a:spcAft>
              <a:buClr>
                <a:srgbClr val="F0AB00"/>
              </a:buClr>
              <a:buSzPct val="80000"/>
            </a:pPr>
            <a:r>
              <a:rPr lang="en-US" sz="1800" kern="0" dirty="0">
                <a:latin typeface="+mn-lt"/>
                <a:ea typeface="Arial Unicode MS" pitchFamily="34" charset="-128"/>
                <a:cs typeface="Arial Unicode MS" pitchFamily="34" charset="-128"/>
              </a:rPr>
              <a:t>However, if you do use the field, then you must provide a </a:t>
            </a:r>
            <a:r>
              <a:rPr lang="en-US" sz="1800" b="1" kern="0" dirty="0">
                <a:latin typeface="+mn-lt"/>
                <a:ea typeface="Arial Unicode MS" pitchFamily="34" charset="-128"/>
                <a:cs typeface="Arial Unicode MS" pitchFamily="34" charset="-128"/>
              </a:rPr>
              <a:t>Source</a:t>
            </a:r>
            <a:r>
              <a:rPr lang="en-US" sz="1800" kern="0" dirty="0">
                <a:latin typeface="+mn-lt"/>
                <a:ea typeface="Arial Unicode MS" pitchFamily="34" charset="-128"/>
                <a:cs typeface="Arial Unicode MS" pitchFamily="34" charset="-128"/>
              </a:rPr>
              <a:t> and </a:t>
            </a:r>
            <a:r>
              <a:rPr lang="en-US" sz="1800" b="1" kern="0" dirty="0">
                <a:latin typeface="+mn-lt"/>
                <a:ea typeface="Arial Unicode MS" pitchFamily="34" charset="-128"/>
                <a:cs typeface="Arial Unicode MS" pitchFamily="34" charset="-128"/>
              </a:rPr>
              <a:t>Description</a:t>
            </a:r>
            <a:r>
              <a:rPr lang="en-US" sz="1800" kern="0" dirty="0">
                <a:latin typeface="+mn-lt"/>
                <a:ea typeface="Arial Unicode MS" pitchFamily="34" charset="-128"/>
                <a:cs typeface="Arial Unicode MS" pitchFamily="34" charset="-128"/>
              </a:rPr>
              <a:t> value</a:t>
            </a:r>
          </a:p>
        </p:txBody>
      </p:sp>
      <p:sp>
        <p:nvSpPr>
          <p:cNvPr id="22" name="Rectangle 21"/>
          <p:cNvSpPr/>
          <p:nvPr/>
        </p:nvSpPr>
        <p:spPr>
          <a:xfrm>
            <a:off x="4487057" y="3016106"/>
            <a:ext cx="941283" cy="369332"/>
          </a:xfrm>
          <a:prstGeom prst="rect">
            <a:avLst/>
          </a:prstGeom>
        </p:spPr>
        <p:txBody>
          <a:bodyPr wrap="none">
            <a:spAutoFit/>
          </a:bodyPr>
          <a:lstStyle/>
          <a:p>
            <a:pPr fontAlgn="base">
              <a:spcBef>
                <a:spcPct val="50000"/>
              </a:spcBef>
              <a:spcAft>
                <a:spcPct val="0"/>
              </a:spcAft>
              <a:buClr>
                <a:srgbClr val="F0AB00"/>
              </a:buClr>
              <a:buSzPct val="80000"/>
            </a:pPr>
            <a:r>
              <a:rPr lang="en-US" sz="1800" kern="0" dirty="0">
                <a:ea typeface="Arial Unicode MS" pitchFamily="34" charset="-128"/>
                <a:cs typeface="Arial Unicode MS" pitchFamily="34" charset="-128"/>
              </a:rPr>
              <a:t>Header</a:t>
            </a:r>
          </a:p>
        </p:txBody>
      </p:sp>
      <p:sp>
        <p:nvSpPr>
          <p:cNvPr id="27" name="Rectangle 26"/>
          <p:cNvSpPr/>
          <p:nvPr/>
        </p:nvSpPr>
        <p:spPr>
          <a:xfrm>
            <a:off x="4621933" y="3661190"/>
            <a:ext cx="774571" cy="369332"/>
          </a:xfrm>
          <a:prstGeom prst="rect">
            <a:avLst/>
          </a:prstGeom>
        </p:spPr>
        <p:txBody>
          <a:bodyPr wrap="none">
            <a:spAutoFit/>
          </a:bodyPr>
          <a:lstStyle/>
          <a:p>
            <a:pPr fontAlgn="base">
              <a:spcBef>
                <a:spcPct val="50000"/>
              </a:spcBef>
              <a:spcAft>
                <a:spcPct val="0"/>
              </a:spcAft>
              <a:buClr>
                <a:srgbClr val="F0AB00"/>
              </a:buClr>
              <a:buSzPct val="80000"/>
            </a:pPr>
            <a:r>
              <a:rPr lang="en-US" sz="1800" kern="0" dirty="0">
                <a:ea typeface="Arial Unicode MS" pitchFamily="34" charset="-128"/>
                <a:cs typeface="Arial Unicode MS" pitchFamily="34" charset="-128"/>
              </a:rPr>
              <a:t>Detail</a:t>
            </a:r>
          </a:p>
        </p:txBody>
      </p:sp>
      <p:grpSp>
        <p:nvGrpSpPr>
          <p:cNvPr id="44" name="object 6">
            <a:extLst>
              <a:ext uri="{FF2B5EF4-FFF2-40B4-BE49-F238E27FC236}">
                <a16:creationId xmlns:a16="http://schemas.microsoft.com/office/drawing/2014/main" id="{DD24ECCC-FB8C-4C7F-4153-B27CECC781A5}"/>
              </a:ext>
            </a:extLst>
          </p:cNvPr>
          <p:cNvGrpSpPr/>
          <p:nvPr/>
        </p:nvGrpSpPr>
        <p:grpSpPr>
          <a:xfrm>
            <a:off x="414461" y="4454133"/>
            <a:ext cx="7034530" cy="1319530"/>
            <a:chOff x="412874" y="4454133"/>
            <a:chExt cx="7034530" cy="1319530"/>
          </a:xfrm>
        </p:grpSpPr>
        <p:sp>
          <p:nvSpPr>
            <p:cNvPr id="45" name="object 7">
              <a:extLst>
                <a:ext uri="{FF2B5EF4-FFF2-40B4-BE49-F238E27FC236}">
                  <a16:creationId xmlns:a16="http://schemas.microsoft.com/office/drawing/2014/main" id="{7629499F-6D08-CE94-DA7B-AFE42081CFEB}"/>
                </a:ext>
              </a:extLst>
            </p:cNvPr>
            <p:cNvSpPr/>
            <p:nvPr/>
          </p:nvSpPr>
          <p:spPr>
            <a:xfrm>
              <a:off x="412874" y="4454133"/>
              <a:ext cx="5733546" cy="1319398"/>
            </a:xfrm>
            <a:prstGeom prst="rect">
              <a:avLst/>
            </a:prstGeom>
            <a:blipFill>
              <a:blip r:embed="rId3" cstate="print"/>
              <a:stretch>
                <a:fillRect/>
              </a:stretch>
            </a:blipFill>
          </p:spPr>
          <p:txBody>
            <a:bodyPr wrap="square" lIns="0" tIns="0" rIns="0" bIns="0" rtlCol="0"/>
            <a:lstStyle/>
            <a:p>
              <a:endParaRPr/>
            </a:p>
          </p:txBody>
        </p:sp>
        <p:sp>
          <p:nvSpPr>
            <p:cNvPr id="46" name="object 8">
              <a:extLst>
                <a:ext uri="{FF2B5EF4-FFF2-40B4-BE49-F238E27FC236}">
                  <a16:creationId xmlns:a16="http://schemas.microsoft.com/office/drawing/2014/main" id="{C0A6D5FF-483A-EAFF-9AC2-8F26B492B724}"/>
                </a:ext>
              </a:extLst>
            </p:cNvPr>
            <p:cNvSpPr/>
            <p:nvPr/>
          </p:nvSpPr>
          <p:spPr>
            <a:xfrm>
              <a:off x="577596" y="4619244"/>
              <a:ext cx="5417820" cy="1002791"/>
            </a:xfrm>
            <a:prstGeom prst="rect">
              <a:avLst/>
            </a:prstGeom>
            <a:blipFill>
              <a:blip r:embed="rId4" cstate="print"/>
              <a:stretch>
                <a:fillRect/>
              </a:stretch>
            </a:blipFill>
          </p:spPr>
          <p:txBody>
            <a:bodyPr wrap="square" lIns="0" tIns="0" rIns="0" bIns="0" rtlCol="0"/>
            <a:lstStyle/>
            <a:p>
              <a:endParaRPr/>
            </a:p>
          </p:txBody>
        </p:sp>
        <p:sp>
          <p:nvSpPr>
            <p:cNvPr id="47" name="object 9">
              <a:extLst>
                <a:ext uri="{FF2B5EF4-FFF2-40B4-BE49-F238E27FC236}">
                  <a16:creationId xmlns:a16="http://schemas.microsoft.com/office/drawing/2014/main" id="{398F807C-E30F-2DCE-9D2F-222380B9E4DA}"/>
                </a:ext>
              </a:extLst>
            </p:cNvPr>
            <p:cNvSpPr/>
            <p:nvPr/>
          </p:nvSpPr>
          <p:spPr>
            <a:xfrm>
              <a:off x="4935474" y="4687062"/>
              <a:ext cx="2510155" cy="76200"/>
            </a:xfrm>
            <a:custGeom>
              <a:avLst/>
              <a:gdLst/>
              <a:ahLst/>
              <a:cxnLst/>
              <a:rect l="l" t="t" r="r" b="b"/>
              <a:pathLst>
                <a:path w="2510154" h="76200">
                  <a:moveTo>
                    <a:pt x="38100" y="0"/>
                  </a:moveTo>
                  <a:lnTo>
                    <a:pt x="23252" y="2988"/>
                  </a:lnTo>
                  <a:lnTo>
                    <a:pt x="11144" y="11144"/>
                  </a:lnTo>
                  <a:lnTo>
                    <a:pt x="2988" y="23252"/>
                  </a:lnTo>
                  <a:lnTo>
                    <a:pt x="0" y="38100"/>
                  </a:lnTo>
                  <a:lnTo>
                    <a:pt x="2988" y="52947"/>
                  </a:lnTo>
                  <a:lnTo>
                    <a:pt x="11144" y="65055"/>
                  </a:lnTo>
                  <a:lnTo>
                    <a:pt x="23252" y="73211"/>
                  </a:lnTo>
                  <a:lnTo>
                    <a:pt x="38100" y="76200"/>
                  </a:lnTo>
                  <a:lnTo>
                    <a:pt x="52947" y="73211"/>
                  </a:lnTo>
                  <a:lnTo>
                    <a:pt x="65055" y="65055"/>
                  </a:lnTo>
                  <a:lnTo>
                    <a:pt x="73211" y="52947"/>
                  </a:lnTo>
                  <a:lnTo>
                    <a:pt x="73899" y="49530"/>
                  </a:lnTo>
                  <a:lnTo>
                    <a:pt x="38100" y="49530"/>
                  </a:lnTo>
                  <a:lnTo>
                    <a:pt x="38100" y="26669"/>
                  </a:lnTo>
                  <a:lnTo>
                    <a:pt x="73899" y="26669"/>
                  </a:lnTo>
                  <a:lnTo>
                    <a:pt x="73211" y="23252"/>
                  </a:lnTo>
                  <a:lnTo>
                    <a:pt x="65055" y="11144"/>
                  </a:lnTo>
                  <a:lnTo>
                    <a:pt x="52947" y="2988"/>
                  </a:lnTo>
                  <a:lnTo>
                    <a:pt x="38100" y="0"/>
                  </a:lnTo>
                  <a:close/>
                </a:path>
                <a:path w="2510154" h="76200">
                  <a:moveTo>
                    <a:pt x="73899" y="26669"/>
                  </a:moveTo>
                  <a:lnTo>
                    <a:pt x="38100" y="26669"/>
                  </a:lnTo>
                  <a:lnTo>
                    <a:pt x="38100" y="49530"/>
                  </a:lnTo>
                  <a:lnTo>
                    <a:pt x="73899" y="49530"/>
                  </a:lnTo>
                  <a:lnTo>
                    <a:pt x="76200" y="38100"/>
                  </a:lnTo>
                  <a:lnTo>
                    <a:pt x="73899" y="26669"/>
                  </a:lnTo>
                  <a:close/>
                </a:path>
                <a:path w="2510154" h="76200">
                  <a:moveTo>
                    <a:pt x="2510028" y="26669"/>
                  </a:moveTo>
                  <a:lnTo>
                    <a:pt x="73899" y="26669"/>
                  </a:lnTo>
                  <a:lnTo>
                    <a:pt x="76200" y="38100"/>
                  </a:lnTo>
                  <a:lnTo>
                    <a:pt x="73899" y="49530"/>
                  </a:lnTo>
                  <a:lnTo>
                    <a:pt x="2510028" y="49530"/>
                  </a:lnTo>
                  <a:lnTo>
                    <a:pt x="2510028" y="26669"/>
                  </a:lnTo>
                  <a:close/>
                </a:path>
              </a:pathLst>
            </a:custGeom>
            <a:solidFill>
              <a:schemeClr val="tx1"/>
            </a:solidFill>
          </p:spPr>
          <p:txBody>
            <a:bodyPr wrap="square" lIns="0" tIns="0" rIns="0" bIns="0" rtlCol="0"/>
            <a:lstStyle/>
            <a:p>
              <a:endParaRPr/>
            </a:p>
          </p:txBody>
        </p:sp>
        <p:sp>
          <p:nvSpPr>
            <p:cNvPr id="48" name="object 10">
              <a:extLst>
                <a:ext uri="{FF2B5EF4-FFF2-40B4-BE49-F238E27FC236}">
                  <a16:creationId xmlns:a16="http://schemas.microsoft.com/office/drawing/2014/main" id="{40CAC4DB-5BB8-420B-6DB0-093E2022D7D2}"/>
                </a:ext>
              </a:extLst>
            </p:cNvPr>
            <p:cNvSpPr/>
            <p:nvPr/>
          </p:nvSpPr>
          <p:spPr>
            <a:xfrm>
              <a:off x="2675509" y="5011801"/>
              <a:ext cx="4772025" cy="390525"/>
            </a:xfrm>
            <a:custGeom>
              <a:avLst/>
              <a:gdLst/>
              <a:ahLst/>
              <a:cxnLst/>
              <a:rect l="l" t="t" r="r" b="b"/>
              <a:pathLst>
                <a:path w="4772025" h="390525">
                  <a:moveTo>
                    <a:pt x="4771898" y="367665"/>
                  </a:moveTo>
                  <a:lnTo>
                    <a:pt x="3042539" y="33604"/>
                  </a:lnTo>
                  <a:lnTo>
                    <a:pt x="3042513" y="30073"/>
                  </a:lnTo>
                  <a:lnTo>
                    <a:pt x="3041116" y="26797"/>
                  </a:lnTo>
                  <a:lnTo>
                    <a:pt x="3036786" y="16624"/>
                  </a:lnTo>
                  <a:lnTo>
                    <a:pt x="3026448" y="6299"/>
                  </a:lnTo>
                  <a:lnTo>
                    <a:pt x="3012440" y="508"/>
                  </a:lnTo>
                  <a:lnTo>
                    <a:pt x="2997289" y="660"/>
                  </a:lnTo>
                  <a:lnTo>
                    <a:pt x="2983839" y="6388"/>
                  </a:lnTo>
                  <a:lnTo>
                    <a:pt x="2973514" y="16725"/>
                  </a:lnTo>
                  <a:lnTo>
                    <a:pt x="2967736" y="30734"/>
                  </a:lnTo>
                  <a:lnTo>
                    <a:pt x="2967875" y="45885"/>
                  </a:lnTo>
                  <a:lnTo>
                    <a:pt x="2973603" y="59334"/>
                  </a:lnTo>
                  <a:lnTo>
                    <a:pt x="2983941" y="69659"/>
                  </a:lnTo>
                  <a:lnTo>
                    <a:pt x="2997962" y="75438"/>
                  </a:lnTo>
                  <a:lnTo>
                    <a:pt x="3013100" y="75298"/>
                  </a:lnTo>
                  <a:lnTo>
                    <a:pt x="3026549" y="69570"/>
                  </a:lnTo>
                  <a:lnTo>
                    <a:pt x="3036874" y="59232"/>
                  </a:lnTo>
                  <a:lnTo>
                    <a:pt x="3038221" y="55956"/>
                  </a:lnTo>
                  <a:lnTo>
                    <a:pt x="4579505" y="353809"/>
                  </a:lnTo>
                  <a:lnTo>
                    <a:pt x="74460" y="29121"/>
                  </a:lnTo>
                  <a:lnTo>
                    <a:pt x="74142" y="26543"/>
                  </a:lnTo>
                  <a:lnTo>
                    <a:pt x="74028" y="25717"/>
                  </a:lnTo>
                  <a:lnTo>
                    <a:pt x="66776" y="13055"/>
                  </a:lnTo>
                  <a:lnTo>
                    <a:pt x="55308" y="4051"/>
                  </a:lnTo>
                  <a:lnTo>
                    <a:pt x="40767" y="0"/>
                  </a:lnTo>
                  <a:lnTo>
                    <a:pt x="25717" y="1917"/>
                  </a:lnTo>
                  <a:lnTo>
                    <a:pt x="13042" y="9169"/>
                  </a:lnTo>
                  <a:lnTo>
                    <a:pt x="4038" y="20637"/>
                  </a:lnTo>
                  <a:lnTo>
                    <a:pt x="0" y="35179"/>
                  </a:lnTo>
                  <a:lnTo>
                    <a:pt x="1905" y="50228"/>
                  </a:lnTo>
                  <a:lnTo>
                    <a:pt x="9156" y="62903"/>
                  </a:lnTo>
                  <a:lnTo>
                    <a:pt x="20624" y="71907"/>
                  </a:lnTo>
                  <a:lnTo>
                    <a:pt x="35179" y="75946"/>
                  </a:lnTo>
                  <a:lnTo>
                    <a:pt x="50228" y="74041"/>
                  </a:lnTo>
                  <a:lnTo>
                    <a:pt x="62890" y="66789"/>
                  </a:lnTo>
                  <a:lnTo>
                    <a:pt x="71894" y="55321"/>
                  </a:lnTo>
                  <a:lnTo>
                    <a:pt x="72821" y="51981"/>
                  </a:lnTo>
                  <a:lnTo>
                    <a:pt x="4768469" y="390271"/>
                  </a:lnTo>
                  <a:lnTo>
                    <a:pt x="4769015" y="382625"/>
                  </a:lnTo>
                  <a:lnTo>
                    <a:pt x="4771898" y="367665"/>
                  </a:lnTo>
                  <a:close/>
                </a:path>
              </a:pathLst>
            </a:custGeom>
            <a:solidFill>
              <a:schemeClr val="accent1"/>
            </a:solidFill>
            <a:ln>
              <a:solidFill>
                <a:schemeClr val="accent1"/>
              </a:solidFill>
            </a:ln>
          </p:spPr>
          <p:txBody>
            <a:bodyPr wrap="square" lIns="0" tIns="0" rIns="0" bIns="0" rtlCol="0"/>
            <a:lstStyle/>
            <a:p>
              <a:endParaRPr/>
            </a:p>
          </p:txBody>
        </p:sp>
      </p:grpSp>
      <p:grpSp>
        <p:nvGrpSpPr>
          <p:cNvPr id="49" name="object 11">
            <a:extLst>
              <a:ext uri="{FF2B5EF4-FFF2-40B4-BE49-F238E27FC236}">
                <a16:creationId xmlns:a16="http://schemas.microsoft.com/office/drawing/2014/main" id="{E84B0EFC-338B-FE77-F84F-A84DFE580BCF}"/>
              </a:ext>
            </a:extLst>
          </p:cNvPr>
          <p:cNvGrpSpPr/>
          <p:nvPr/>
        </p:nvGrpSpPr>
        <p:grpSpPr>
          <a:xfrm>
            <a:off x="414538" y="2692787"/>
            <a:ext cx="2272665" cy="1666239"/>
            <a:chOff x="412950" y="2692786"/>
            <a:chExt cx="2272665" cy="1666239"/>
          </a:xfrm>
        </p:grpSpPr>
        <p:sp>
          <p:nvSpPr>
            <p:cNvPr id="50" name="object 12">
              <a:extLst>
                <a:ext uri="{FF2B5EF4-FFF2-40B4-BE49-F238E27FC236}">
                  <a16:creationId xmlns:a16="http://schemas.microsoft.com/office/drawing/2014/main" id="{42F3F013-BDE5-B0C6-79BE-79EEF7801A6C}"/>
                </a:ext>
              </a:extLst>
            </p:cNvPr>
            <p:cNvSpPr/>
            <p:nvPr/>
          </p:nvSpPr>
          <p:spPr>
            <a:xfrm>
              <a:off x="412950" y="2692786"/>
              <a:ext cx="2272391" cy="1665973"/>
            </a:xfrm>
            <a:prstGeom prst="rect">
              <a:avLst/>
            </a:prstGeom>
            <a:blipFill>
              <a:blip r:embed="rId5" cstate="print"/>
              <a:stretch>
                <a:fillRect/>
              </a:stretch>
            </a:blipFill>
          </p:spPr>
          <p:txBody>
            <a:bodyPr wrap="square" lIns="0" tIns="0" rIns="0" bIns="0" rtlCol="0"/>
            <a:lstStyle/>
            <a:p>
              <a:endParaRPr dirty="0"/>
            </a:p>
          </p:txBody>
        </p:sp>
        <p:sp>
          <p:nvSpPr>
            <p:cNvPr id="51" name="object 13">
              <a:extLst>
                <a:ext uri="{FF2B5EF4-FFF2-40B4-BE49-F238E27FC236}">
                  <a16:creationId xmlns:a16="http://schemas.microsoft.com/office/drawing/2014/main" id="{720BC2C2-1AF3-A3E8-42AD-4F5B79EA0543}"/>
                </a:ext>
              </a:extLst>
            </p:cNvPr>
            <p:cNvSpPr/>
            <p:nvPr/>
          </p:nvSpPr>
          <p:spPr>
            <a:xfrm>
              <a:off x="577596" y="2857499"/>
              <a:ext cx="1956816" cy="1350264"/>
            </a:xfrm>
            <a:prstGeom prst="rect">
              <a:avLst/>
            </a:prstGeom>
            <a:blipFill>
              <a:blip r:embed="rId6" cstate="print"/>
              <a:stretch>
                <a:fillRect/>
              </a:stretch>
            </a:blipFill>
          </p:spPr>
          <p:txBody>
            <a:bodyPr wrap="square" lIns="0" tIns="0" rIns="0" bIns="0" rtlCol="0"/>
            <a:lstStyle/>
            <a:p>
              <a:endParaRPr/>
            </a:p>
          </p:txBody>
        </p:sp>
      </p:grpSp>
      <p:grpSp>
        <p:nvGrpSpPr>
          <p:cNvPr id="52" name="object 14">
            <a:extLst>
              <a:ext uri="{FF2B5EF4-FFF2-40B4-BE49-F238E27FC236}">
                <a16:creationId xmlns:a16="http://schemas.microsoft.com/office/drawing/2014/main" id="{D19ECA2D-2F7E-2E67-011A-F91E31EB1F20}"/>
              </a:ext>
            </a:extLst>
          </p:cNvPr>
          <p:cNvGrpSpPr/>
          <p:nvPr/>
        </p:nvGrpSpPr>
        <p:grpSpPr>
          <a:xfrm>
            <a:off x="414528" y="1180931"/>
            <a:ext cx="4543171" cy="1417658"/>
            <a:chOff x="412940" y="1180930"/>
            <a:chExt cx="4543171" cy="1417658"/>
          </a:xfrm>
        </p:grpSpPr>
        <p:sp>
          <p:nvSpPr>
            <p:cNvPr id="53" name="object 15">
              <a:extLst>
                <a:ext uri="{FF2B5EF4-FFF2-40B4-BE49-F238E27FC236}">
                  <a16:creationId xmlns:a16="http://schemas.microsoft.com/office/drawing/2014/main" id="{EA62F838-10EE-0E76-7CCE-9AC3F4718031}"/>
                </a:ext>
              </a:extLst>
            </p:cNvPr>
            <p:cNvSpPr/>
            <p:nvPr/>
          </p:nvSpPr>
          <p:spPr>
            <a:xfrm>
              <a:off x="412940" y="1180930"/>
              <a:ext cx="4543171" cy="1417658"/>
            </a:xfrm>
            <a:prstGeom prst="rect">
              <a:avLst/>
            </a:prstGeom>
            <a:blipFill>
              <a:blip r:embed="rId7" cstate="print"/>
              <a:stretch>
                <a:fillRect/>
              </a:stretch>
            </a:blipFill>
          </p:spPr>
          <p:txBody>
            <a:bodyPr wrap="square" lIns="0" tIns="0" rIns="0" bIns="0" rtlCol="0"/>
            <a:lstStyle/>
            <a:p>
              <a:endParaRPr/>
            </a:p>
          </p:txBody>
        </p:sp>
        <p:sp>
          <p:nvSpPr>
            <p:cNvPr id="54" name="object 16">
              <a:extLst>
                <a:ext uri="{FF2B5EF4-FFF2-40B4-BE49-F238E27FC236}">
                  <a16:creationId xmlns:a16="http://schemas.microsoft.com/office/drawing/2014/main" id="{74EFDD08-DF94-CAA5-2521-4EFA11A2697E}"/>
                </a:ext>
              </a:extLst>
            </p:cNvPr>
            <p:cNvSpPr/>
            <p:nvPr/>
          </p:nvSpPr>
          <p:spPr>
            <a:xfrm>
              <a:off x="577595" y="1345691"/>
              <a:ext cx="4207130" cy="1101852"/>
            </a:xfrm>
            <a:prstGeom prst="rect">
              <a:avLst/>
            </a:prstGeom>
            <a:blipFill>
              <a:blip r:embed="rId8" cstate="print"/>
              <a:stretch>
                <a:fillRect r="-486"/>
              </a:stretch>
            </a:blipFill>
          </p:spPr>
          <p:txBody>
            <a:bodyPr wrap="square" lIns="0" tIns="0" rIns="0" bIns="0" rtlCol="0"/>
            <a:lstStyle/>
            <a:p>
              <a:endParaRPr/>
            </a:p>
          </p:txBody>
        </p:sp>
        <p:sp>
          <p:nvSpPr>
            <p:cNvPr id="55" name="object 17">
              <a:extLst>
                <a:ext uri="{FF2B5EF4-FFF2-40B4-BE49-F238E27FC236}">
                  <a16:creationId xmlns:a16="http://schemas.microsoft.com/office/drawing/2014/main" id="{431C3CB3-2F3D-9B16-3ED6-669D4E47309D}"/>
                </a:ext>
              </a:extLst>
            </p:cNvPr>
            <p:cNvSpPr/>
            <p:nvPr/>
          </p:nvSpPr>
          <p:spPr>
            <a:xfrm>
              <a:off x="2823210" y="1235201"/>
              <a:ext cx="815340" cy="368935"/>
            </a:xfrm>
            <a:custGeom>
              <a:avLst/>
              <a:gdLst/>
              <a:ahLst/>
              <a:cxnLst/>
              <a:rect l="l" t="t" r="r" b="b"/>
              <a:pathLst>
                <a:path w="815339" h="368934">
                  <a:moveTo>
                    <a:pt x="0" y="368808"/>
                  </a:moveTo>
                  <a:lnTo>
                    <a:pt x="815339" y="368808"/>
                  </a:lnTo>
                  <a:lnTo>
                    <a:pt x="815339" y="0"/>
                  </a:lnTo>
                  <a:lnTo>
                    <a:pt x="0" y="0"/>
                  </a:lnTo>
                  <a:lnTo>
                    <a:pt x="0" y="368808"/>
                  </a:lnTo>
                  <a:close/>
                </a:path>
              </a:pathLst>
            </a:custGeom>
            <a:ln w="22860">
              <a:solidFill>
                <a:srgbClr val="EFAB00"/>
              </a:solidFill>
            </a:ln>
          </p:spPr>
          <p:txBody>
            <a:bodyPr wrap="square" lIns="0" tIns="0" rIns="0" bIns="0" rtlCol="0"/>
            <a:lstStyle/>
            <a:p>
              <a:endParaRPr/>
            </a:p>
          </p:txBody>
        </p:sp>
      </p:grpSp>
      <p:sp>
        <p:nvSpPr>
          <p:cNvPr id="56" name="object 20">
            <a:extLst>
              <a:ext uri="{FF2B5EF4-FFF2-40B4-BE49-F238E27FC236}">
                <a16:creationId xmlns:a16="http://schemas.microsoft.com/office/drawing/2014/main" id="{398DC1C0-6EC2-01AB-642B-F74E648B418D}"/>
              </a:ext>
            </a:extLst>
          </p:cNvPr>
          <p:cNvSpPr/>
          <p:nvPr/>
        </p:nvSpPr>
        <p:spPr>
          <a:xfrm>
            <a:off x="1225233" y="2914904"/>
            <a:ext cx="3364865" cy="941069"/>
          </a:xfrm>
          <a:custGeom>
            <a:avLst/>
            <a:gdLst/>
            <a:ahLst/>
            <a:cxnLst/>
            <a:rect l="l" t="t" r="r" b="b"/>
            <a:pathLst>
              <a:path w="3364865" h="941070">
                <a:moveTo>
                  <a:pt x="3291332" y="261620"/>
                </a:moveTo>
                <a:lnTo>
                  <a:pt x="1270774" y="32016"/>
                </a:lnTo>
                <a:lnTo>
                  <a:pt x="1270431" y="27940"/>
                </a:lnTo>
                <a:lnTo>
                  <a:pt x="1270355" y="27076"/>
                </a:lnTo>
                <a:lnTo>
                  <a:pt x="1263599" y="14135"/>
                </a:lnTo>
                <a:lnTo>
                  <a:pt x="1252486" y="4660"/>
                </a:lnTo>
                <a:lnTo>
                  <a:pt x="1238123" y="0"/>
                </a:lnTo>
                <a:lnTo>
                  <a:pt x="1223022" y="1295"/>
                </a:lnTo>
                <a:lnTo>
                  <a:pt x="1210081" y="8051"/>
                </a:lnTo>
                <a:lnTo>
                  <a:pt x="1200607" y="19164"/>
                </a:lnTo>
                <a:lnTo>
                  <a:pt x="1195959" y="33528"/>
                </a:lnTo>
                <a:lnTo>
                  <a:pt x="1197241" y="48628"/>
                </a:lnTo>
                <a:lnTo>
                  <a:pt x="1203998" y="61569"/>
                </a:lnTo>
                <a:lnTo>
                  <a:pt x="1215110" y="71043"/>
                </a:lnTo>
                <a:lnTo>
                  <a:pt x="1229487" y="75692"/>
                </a:lnTo>
                <a:lnTo>
                  <a:pt x="1244574" y="74409"/>
                </a:lnTo>
                <a:lnTo>
                  <a:pt x="1257515" y="67652"/>
                </a:lnTo>
                <a:lnTo>
                  <a:pt x="1266990" y="56540"/>
                </a:lnTo>
                <a:lnTo>
                  <a:pt x="1268552" y="51714"/>
                </a:lnTo>
                <a:lnTo>
                  <a:pt x="3289173" y="281305"/>
                </a:lnTo>
                <a:lnTo>
                  <a:pt x="3291332" y="261620"/>
                </a:lnTo>
                <a:close/>
              </a:path>
              <a:path w="3364865" h="941070">
                <a:moveTo>
                  <a:pt x="3364738" y="921766"/>
                </a:moveTo>
                <a:lnTo>
                  <a:pt x="3364331" y="921651"/>
                </a:lnTo>
                <a:lnTo>
                  <a:pt x="3364357" y="921512"/>
                </a:lnTo>
                <a:lnTo>
                  <a:pt x="3363049" y="921283"/>
                </a:lnTo>
                <a:lnTo>
                  <a:pt x="1083818" y="251866"/>
                </a:lnTo>
                <a:lnTo>
                  <a:pt x="1084249" y="246926"/>
                </a:lnTo>
                <a:lnTo>
                  <a:pt x="1082598" y="241681"/>
                </a:lnTo>
                <a:lnTo>
                  <a:pt x="1079842" y="232981"/>
                </a:lnTo>
                <a:lnTo>
                  <a:pt x="1070533" y="221716"/>
                </a:lnTo>
                <a:lnTo>
                  <a:pt x="1057148" y="214630"/>
                </a:lnTo>
                <a:lnTo>
                  <a:pt x="1042060" y="213309"/>
                </a:lnTo>
                <a:lnTo>
                  <a:pt x="1028128" y="217716"/>
                </a:lnTo>
                <a:lnTo>
                  <a:pt x="1016850" y="227025"/>
                </a:lnTo>
                <a:lnTo>
                  <a:pt x="1009777" y="240411"/>
                </a:lnTo>
                <a:lnTo>
                  <a:pt x="1008443" y="255498"/>
                </a:lnTo>
                <a:lnTo>
                  <a:pt x="1012850" y="269430"/>
                </a:lnTo>
                <a:lnTo>
                  <a:pt x="1022159" y="280708"/>
                </a:lnTo>
                <a:lnTo>
                  <a:pt x="1035558" y="287782"/>
                </a:lnTo>
                <a:lnTo>
                  <a:pt x="1050632" y="289102"/>
                </a:lnTo>
                <a:lnTo>
                  <a:pt x="1064564" y="284657"/>
                </a:lnTo>
                <a:lnTo>
                  <a:pt x="1075842" y="275336"/>
                </a:lnTo>
                <a:lnTo>
                  <a:pt x="1078191" y="270916"/>
                </a:lnTo>
                <a:lnTo>
                  <a:pt x="3172993" y="886155"/>
                </a:lnTo>
                <a:lnTo>
                  <a:pt x="74752" y="313524"/>
                </a:lnTo>
                <a:lnTo>
                  <a:pt x="74663" y="308584"/>
                </a:lnTo>
                <a:lnTo>
                  <a:pt x="73952" y="306959"/>
                </a:lnTo>
                <a:lnTo>
                  <a:pt x="68821" y="295173"/>
                </a:lnTo>
                <a:lnTo>
                  <a:pt x="58394" y="284924"/>
                </a:lnTo>
                <a:lnTo>
                  <a:pt x="44386" y="279273"/>
                </a:lnTo>
                <a:lnTo>
                  <a:pt x="29260" y="279539"/>
                </a:lnTo>
                <a:lnTo>
                  <a:pt x="15862" y="285369"/>
                </a:lnTo>
                <a:lnTo>
                  <a:pt x="5638" y="295783"/>
                </a:lnTo>
                <a:lnTo>
                  <a:pt x="0" y="309753"/>
                </a:lnTo>
                <a:lnTo>
                  <a:pt x="241" y="324904"/>
                </a:lnTo>
                <a:lnTo>
                  <a:pt x="6070" y="338315"/>
                </a:lnTo>
                <a:lnTo>
                  <a:pt x="16497" y="348564"/>
                </a:lnTo>
                <a:lnTo>
                  <a:pt x="30543" y="354203"/>
                </a:lnTo>
                <a:lnTo>
                  <a:pt x="45643" y="353949"/>
                </a:lnTo>
                <a:lnTo>
                  <a:pt x="59042" y="348107"/>
                </a:lnTo>
                <a:lnTo>
                  <a:pt x="69278" y="337705"/>
                </a:lnTo>
                <a:lnTo>
                  <a:pt x="71145" y="333082"/>
                </a:lnTo>
                <a:lnTo>
                  <a:pt x="3358883" y="940752"/>
                </a:lnTo>
                <a:lnTo>
                  <a:pt x="3359150" y="940816"/>
                </a:lnTo>
                <a:lnTo>
                  <a:pt x="3360674" y="941070"/>
                </a:lnTo>
                <a:lnTo>
                  <a:pt x="3363531" y="925855"/>
                </a:lnTo>
                <a:lnTo>
                  <a:pt x="3364738" y="921766"/>
                </a:lnTo>
                <a:close/>
              </a:path>
            </a:pathLst>
          </a:custGeom>
          <a:solidFill>
            <a:schemeClr val="accent1"/>
          </a:solidFill>
        </p:spPr>
        <p:txBody>
          <a:bodyPr wrap="square" lIns="0" tIns="0" rIns="0" bIns="0" rtlCol="0"/>
          <a:lstStyle/>
          <a:p>
            <a:endParaRPr dirty="0"/>
          </a:p>
        </p:txBody>
      </p:sp>
    </p:spTree>
    <p:extLst>
      <p:ext uri="{BB962C8B-B14F-4D97-AF65-F5344CB8AC3E}">
        <p14:creationId xmlns:p14="http://schemas.microsoft.com/office/powerpoint/2010/main" val="33594626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922463"/>
            <a:ext cx="5592890" cy="3321422"/>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Part ID - </a:t>
            </a:r>
            <a:r>
              <a:rPr lang="en-US" sz="1400" b="1" dirty="0">
                <a:solidFill>
                  <a:srgbClr val="FF0000"/>
                </a:solidFill>
                <a:latin typeface="+mn-lt"/>
              </a:rPr>
              <a:t>Required</a:t>
            </a:r>
            <a:r>
              <a:rPr lang="en-US" sz="1400" b="1" dirty="0">
                <a:latin typeface="+mn-lt"/>
              </a:rPr>
              <a:t> </a:t>
            </a:r>
            <a:r>
              <a:rPr lang="en-US" sz="1400" dirty="0">
                <a:solidFill>
                  <a:srgbClr val="FF0000"/>
                </a:solidFill>
                <a:latin typeface="+mn-lt"/>
              </a:rPr>
              <a:t> </a:t>
            </a:r>
          </a:p>
          <a:p>
            <a:pPr marL="171450">
              <a:lnSpc>
                <a:spcPts val="1300"/>
              </a:lnSpc>
              <a:spcAft>
                <a:spcPts val="200"/>
              </a:spcAft>
              <a:defRPr/>
            </a:pPr>
            <a:r>
              <a:rPr lang="en-US" sz="1200" b="1" i="1" dirty="0">
                <a:latin typeface="+mn-lt"/>
              </a:rPr>
              <a:t>Description: </a:t>
            </a:r>
            <a:r>
              <a:rPr lang="en-US" sz="1200" dirty="0">
                <a:latin typeface="+mn-lt"/>
              </a:rPr>
              <a:t>Part Number used by the Supplier. The Part Number must be unique for each item in the Catalog.</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1200"/>
              </a:spcAft>
              <a:defRPr/>
            </a:pPr>
            <a:r>
              <a:rPr lang="en-US" sz="1200" b="1" i="1" dirty="0">
                <a:latin typeface="+mn-lt"/>
              </a:rPr>
              <a:t>Example: </a:t>
            </a:r>
            <a:r>
              <a:rPr lang="en-US" sz="1200" dirty="0">
                <a:latin typeface="+mn-lt"/>
              </a:rPr>
              <a:t>2772882</a:t>
            </a:r>
          </a:p>
          <a:p>
            <a:pPr marL="171450">
              <a:lnSpc>
                <a:spcPts val="1300"/>
              </a:lnSpc>
              <a:spcAft>
                <a:spcPts val="1200"/>
              </a:spcAft>
              <a:defRPr/>
            </a:pPr>
            <a:endParaRPr lang="en-US" sz="1200" dirty="0">
              <a:latin typeface="+mn-lt"/>
            </a:endParaRPr>
          </a:p>
          <a:p>
            <a:pPr marL="171450">
              <a:lnSpc>
                <a:spcPts val="1300"/>
              </a:lnSpc>
              <a:spcAft>
                <a:spcPts val="1200"/>
              </a:spcAft>
              <a:defRPr/>
            </a:pPr>
            <a:endParaRPr lang="en-US" sz="1200"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Item Description - </a:t>
            </a:r>
            <a:r>
              <a:rPr lang="en-US" sz="1400" b="1" dirty="0">
                <a:solidFill>
                  <a:srgbClr val="FF0000"/>
                </a:solidFill>
                <a:latin typeface="+mn-lt"/>
              </a:rPr>
              <a:t>Required</a:t>
            </a:r>
            <a:endParaRPr lang="en-US" sz="1400" b="1" dirty="0">
              <a:solidFill>
                <a:srgbClr val="7CC3D6"/>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Description of the product or service. Make your descriptions as clear and complete as possible (Item type, brand, model, color, etc.)</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2000</a:t>
            </a:r>
          </a:p>
          <a:p>
            <a:pPr marL="171450">
              <a:lnSpc>
                <a:spcPts val="1300"/>
              </a:lnSpc>
              <a:spcAft>
                <a:spcPts val="1200"/>
              </a:spcAft>
              <a:defRPr/>
            </a:pPr>
            <a:r>
              <a:rPr lang="en-US" sz="1200" b="1" i="1" dirty="0">
                <a:latin typeface="+mn-lt"/>
              </a:rPr>
              <a:t>Example: </a:t>
            </a:r>
            <a:r>
              <a:rPr lang="en-US" sz="1200" dirty="0">
                <a:latin typeface="+mn-lt"/>
              </a:rPr>
              <a:t>Printer, Laser, A4, Epson Stylus Color 740</a:t>
            </a:r>
          </a:p>
          <a:p>
            <a:pPr marL="171450">
              <a:lnSpc>
                <a:spcPts val="1300"/>
              </a:lnSpc>
              <a:spcAft>
                <a:spcPts val="1200"/>
              </a:spcAft>
              <a:defRPr/>
            </a:pPr>
            <a:endParaRPr lang="en-US" sz="1200" dirty="0">
              <a:latin typeface="+mn-lt"/>
            </a:endParaRPr>
          </a:p>
        </p:txBody>
      </p:sp>
      <p:sp>
        <p:nvSpPr>
          <p:cNvPr id="2" name="Title 1"/>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dirty="0"/>
          </a:p>
        </p:txBody>
      </p:sp>
      <p:graphicFrame>
        <p:nvGraphicFramePr>
          <p:cNvPr id="8" name="Table 7"/>
          <p:cNvGraphicFramePr>
            <a:graphicFrameLocks noGrp="1"/>
          </p:cNvGraphicFramePr>
          <p:nvPr/>
        </p:nvGraphicFramePr>
        <p:xfrm>
          <a:off x="504000" y="1922463"/>
          <a:ext cx="5228834" cy="890427"/>
        </p:xfrm>
        <a:graphic>
          <a:graphicData uri="http://schemas.openxmlformats.org/drawingml/2006/table">
            <a:tbl>
              <a:tblPr firstRow="1" bandRow="1">
                <a:effectLst/>
                <a:tableStyleId>{2D5ABB26-0587-4C30-8999-92F81FD0307C}</a:tableStyleId>
              </a:tblPr>
              <a:tblGrid>
                <a:gridCol w="1576432">
                  <a:extLst>
                    <a:ext uri="{9D8B030D-6E8A-4147-A177-3AD203B41FA5}">
                      <a16:colId xmlns:a16="http://schemas.microsoft.com/office/drawing/2014/main" val="20000"/>
                    </a:ext>
                  </a:extLst>
                </a:gridCol>
                <a:gridCol w="1381160">
                  <a:extLst>
                    <a:ext uri="{9D8B030D-6E8A-4147-A177-3AD203B41FA5}">
                      <a16:colId xmlns:a16="http://schemas.microsoft.com/office/drawing/2014/main" val="20001"/>
                    </a:ext>
                  </a:extLst>
                </a:gridCol>
                <a:gridCol w="2271242">
                  <a:extLst>
                    <a:ext uri="{9D8B030D-6E8A-4147-A177-3AD203B41FA5}">
                      <a16:colId xmlns:a16="http://schemas.microsoft.com/office/drawing/2014/main" val="3487703615"/>
                    </a:ext>
                  </a:extLst>
                </a:gridCol>
              </a:tblGrid>
              <a:tr h="167352">
                <a:tc>
                  <a:txBody>
                    <a:bodyPr/>
                    <a:lstStyle/>
                    <a:p>
                      <a:pPr algn="ctr"/>
                      <a:r>
                        <a:rPr lang="en-US" sz="1000" b="1">
                          <a:solidFill>
                            <a:schemeClr val="bg1"/>
                          </a:solidFill>
                          <a:latin typeface="Arial" panose="020B0604020202020204" pitchFamily="34" charset="0"/>
                          <a:cs typeface="Arial" panose="020B0604020202020204" pitchFamily="34" charset="0"/>
                        </a:rPr>
                        <a:t>Supplier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Supplier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Item Description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67352">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56301154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AN01999999999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a:latin typeface="Arial" panose="020B0604020202020204" pitchFamily="34" charset="0"/>
                          <a:cs typeface="Arial" panose="020B0604020202020204" pitchFamily="34" charset="0"/>
                        </a:rPr>
                        <a:t>12345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a:latin typeface="Arial" panose="020B0604020202020204" pitchFamily="34" charset="0"/>
                          <a:cs typeface="Arial" panose="020B0604020202020204" pitchFamily="34" charset="0"/>
                        </a:rPr>
                        <a:t>Pens, Bic, Ballpoint, Blue, 1 dozen</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99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AN01999999999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a:latin typeface="Arial" panose="020B0604020202020204" pitchFamily="34" charset="0"/>
                          <a:cs typeface="Arial" panose="020B0604020202020204" pitchFamily="34" charset="0"/>
                        </a:rPr>
                        <a:t>87690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Stapler,</a:t>
                      </a:r>
                      <a:r>
                        <a:rPr lang="en-US" sz="1000" baseline="0">
                          <a:latin typeface="Arial" panose="020B0604020202020204" pitchFamily="34" charset="0"/>
                          <a:cs typeface="Arial" panose="020B0604020202020204" pitchFamily="34" charset="0"/>
                        </a:rPr>
                        <a:t> Swingline, Black</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AN01999999999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a:latin typeface="Arial" panose="020B0604020202020204" pitchFamily="34" charset="0"/>
                          <a:cs typeface="Arial" panose="020B0604020202020204" pitchFamily="34" charset="0"/>
                        </a:rPr>
                        <a:t>479-56</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Post-It, Yellow, 1”x2”, pad of 100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dirty="0">
                <a:solidFill>
                  <a:schemeClr val="accent1"/>
                </a:solidFill>
                <a:latin typeface="Arial" panose="020B0604020202020204" pitchFamily="34" charset="0"/>
              </a:rPr>
              <a:t>The Items Tab</a:t>
            </a:r>
          </a:p>
        </p:txBody>
      </p:sp>
      <p:sp>
        <p:nvSpPr>
          <p:cNvPr id="4" name="TextBox 3">
            <a:extLst>
              <a:ext uri="{FF2B5EF4-FFF2-40B4-BE49-F238E27FC236}">
                <a16:creationId xmlns:a16="http://schemas.microsoft.com/office/drawing/2014/main" id="{EC08C6A0-517B-A9BB-6545-9F8456B7051B}"/>
              </a:ext>
            </a:extLst>
          </p:cNvPr>
          <p:cNvSpPr txBox="1"/>
          <p:nvPr/>
        </p:nvSpPr>
        <p:spPr>
          <a:xfrm>
            <a:off x="435549" y="3773933"/>
            <a:ext cx="5297286" cy="1887696"/>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ID - </a:t>
            </a:r>
            <a:r>
              <a:rPr lang="en-US" sz="1400" b="1" dirty="0">
                <a:solidFill>
                  <a:srgbClr val="FF0000"/>
                </a:solidFill>
                <a:latin typeface="+mn-lt"/>
              </a:rPr>
              <a:t>Required</a:t>
            </a:r>
          </a:p>
          <a:p>
            <a:pPr marL="171450">
              <a:lnSpc>
                <a:spcPts val="1300"/>
              </a:lnSpc>
              <a:spcAft>
                <a:spcPts val="200"/>
              </a:spcAft>
              <a:defRPr/>
            </a:pPr>
            <a:r>
              <a:rPr lang="en-US" sz="1200" b="1" i="1" dirty="0">
                <a:latin typeface="+mn-lt"/>
              </a:rPr>
              <a:t>Description:  </a:t>
            </a:r>
            <a:r>
              <a:rPr lang="en-US" sz="1200" dirty="0">
                <a:latin typeface="+mn-lt"/>
              </a:rPr>
              <a:t>If the Header is set to “</a:t>
            </a:r>
            <a:r>
              <a:rPr lang="en-US" sz="1200" dirty="0" err="1">
                <a:latin typeface="+mn-lt"/>
              </a:rPr>
              <a:t>NetworkID</a:t>
            </a:r>
            <a:r>
              <a:rPr lang="en-US" sz="1200" dirty="0">
                <a:latin typeface="+mn-lt"/>
              </a:rPr>
              <a:t>”, then enter the Supplier’s Business Network ID, otherwise the appropriate value for the Domain used—DUNS, </a:t>
            </a:r>
            <a:r>
              <a:rPr lang="en-US" sz="1200" dirty="0" err="1">
                <a:latin typeface="+mn-lt"/>
              </a:rPr>
              <a:t>internalsystem</a:t>
            </a:r>
            <a:r>
              <a:rPr lang="en-US" sz="1200" dirty="0">
                <a:latin typeface="+mn-lt"/>
              </a:rPr>
              <a:t>, etc. Ask your Catalog Advisor if you have questions  </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a:latin typeface="+mn-lt"/>
              </a:rPr>
              <a:t>AN09067477712</a:t>
            </a:r>
          </a:p>
          <a:p>
            <a:pPr marL="171450">
              <a:lnSpc>
                <a:spcPts val="1300"/>
              </a:lnSpc>
              <a:spcAft>
                <a:spcPts val="1200"/>
              </a:spcAft>
              <a:defRPr/>
            </a:pPr>
            <a:r>
              <a:rPr lang="en-US" sz="1200" i="1" dirty="0">
                <a:latin typeface="+mn-lt"/>
              </a:rPr>
              <a:t>Note: </a:t>
            </a:r>
            <a:r>
              <a:rPr lang="en-US" sz="1200" dirty="0">
                <a:latin typeface="+mn-lt"/>
              </a:rPr>
              <a:t>If you publish the Catalog in your test account, add a suffix –T to your ANID or DUNS number like this: AN09067477712-T</a:t>
            </a:r>
          </a:p>
        </p:txBody>
      </p:sp>
    </p:spTree>
    <p:extLst>
      <p:ext uri="{BB962C8B-B14F-4D97-AF65-F5344CB8AC3E}">
        <p14:creationId xmlns:p14="http://schemas.microsoft.com/office/powerpoint/2010/main" val="9417006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44BC1DC-65B6-CFBA-A5E5-34A5CA80E37C}"/>
              </a:ext>
            </a:extLst>
          </p:cNvPr>
          <p:cNvSpPr txBox="1">
            <a:spLocks/>
          </p:cNvSpPr>
          <p:nvPr/>
        </p:nvSpPr>
        <p:spPr>
          <a:xfrm>
            <a:off x="426179" y="1581090"/>
            <a:ext cx="11097855" cy="4716000"/>
          </a:xfrm>
          <a:prstGeom prst="rect">
            <a:avLst/>
          </a:prstGeom>
        </p:spPr>
        <p:txBody>
          <a:bodyPr>
            <a:norm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nSpc>
                <a:spcPts val="2600"/>
              </a:lnSpc>
              <a:spcBef>
                <a:spcPts val="0"/>
              </a:spcBef>
              <a:buSzPct val="100000"/>
            </a:pPr>
            <a:r>
              <a:rPr lang="en-US" sz="1600" b="1" dirty="0"/>
              <a:t>The Catalog Project Process</a:t>
            </a:r>
          </a:p>
          <a:p>
            <a:pPr marL="465138" lvl="1" indent="-285750">
              <a:lnSpc>
                <a:spcPts val="2600"/>
              </a:lnSpc>
              <a:spcBef>
                <a:spcPts val="0"/>
              </a:spcBef>
            </a:pPr>
            <a:r>
              <a:rPr lang="en-US" sz="1400" dirty="0">
                <a:hlinkClick r:id="rId3" action="ppaction://hlinksldjump"/>
              </a:rPr>
              <a:t>Catalog Project Flow</a:t>
            </a:r>
            <a:endParaRPr lang="en-US" sz="1400" dirty="0"/>
          </a:p>
          <a:p>
            <a:pPr marL="465138" lvl="1" indent="-285750">
              <a:lnSpc>
                <a:spcPts val="2600"/>
              </a:lnSpc>
              <a:spcBef>
                <a:spcPts val="0"/>
              </a:spcBef>
            </a:pPr>
            <a:r>
              <a:rPr lang="en-US" sz="1400" dirty="0">
                <a:hlinkClick r:id="rId4" action="ppaction://hlinksldjump"/>
              </a:rPr>
              <a:t>The Static Catalog Interface</a:t>
            </a:r>
            <a:endParaRPr lang="en-US" sz="1400" dirty="0"/>
          </a:p>
          <a:p>
            <a:pPr marL="465138" lvl="1" indent="-285750">
              <a:lnSpc>
                <a:spcPts val="2600"/>
              </a:lnSpc>
              <a:spcBef>
                <a:spcPts val="0"/>
              </a:spcBef>
              <a:buClrTx/>
            </a:pPr>
            <a:endParaRPr lang="en-US" sz="1400" dirty="0"/>
          </a:p>
          <a:p>
            <a:pPr>
              <a:lnSpc>
                <a:spcPts val="2600"/>
              </a:lnSpc>
              <a:spcBef>
                <a:spcPts val="0"/>
              </a:spcBef>
              <a:buSzPct val="100000"/>
            </a:pPr>
            <a:r>
              <a:rPr lang="en-US" sz="1600" b="1" dirty="0"/>
              <a:t>Static Catalog Template</a:t>
            </a:r>
          </a:p>
          <a:p>
            <a:pPr marL="466725" lvl="1" indent="-285750">
              <a:lnSpc>
                <a:spcPts val="2600"/>
              </a:lnSpc>
              <a:spcBef>
                <a:spcPts val="0"/>
              </a:spcBef>
            </a:pPr>
            <a:r>
              <a:rPr lang="en-US" sz="1400" dirty="0">
                <a:hlinkClick r:id="rId5" action="ppaction://hlinksldjump"/>
              </a:rPr>
              <a:t>Creating a CMS Static Catalog</a:t>
            </a:r>
            <a:endParaRPr lang="en-US" sz="1400" dirty="0"/>
          </a:p>
          <a:p>
            <a:pPr marL="466725" lvl="1" indent="-285750">
              <a:lnSpc>
                <a:spcPts val="2600"/>
              </a:lnSpc>
              <a:spcBef>
                <a:spcPts val="0"/>
              </a:spcBef>
            </a:pPr>
            <a:r>
              <a:rPr lang="en-US" sz="1400" dirty="0"/>
              <a:t>Uploading and Publishing a Static Catalogs</a:t>
            </a:r>
          </a:p>
          <a:p>
            <a:pPr marL="466725" lvl="1" indent="-285750">
              <a:lnSpc>
                <a:spcPts val="2600"/>
              </a:lnSpc>
              <a:spcBef>
                <a:spcPts val="0"/>
              </a:spcBef>
            </a:pPr>
            <a:endParaRPr lang="en-US" sz="1400" dirty="0"/>
          </a:p>
          <a:p>
            <a:pPr>
              <a:lnSpc>
                <a:spcPts val="2600"/>
              </a:lnSpc>
              <a:spcBef>
                <a:spcPts val="0"/>
              </a:spcBef>
              <a:buSzPct val="100000"/>
            </a:pPr>
            <a:r>
              <a:rPr lang="en-US" sz="1600" b="1" dirty="0"/>
              <a:t>Additional </a:t>
            </a:r>
            <a:r>
              <a:rPr lang="en-US" sz="1800" b="1" i="0" u="none" strike="noStrike" dirty="0">
                <a:solidFill>
                  <a:srgbClr val="000000"/>
                </a:solidFill>
                <a:effectLst/>
                <a:latin typeface="Segoe UI" panose="020B0502040204020203" pitchFamily="34" charset="0"/>
              </a:rPr>
              <a:t>Resources</a:t>
            </a:r>
            <a:endParaRPr lang="en-US" sz="1600" b="1" dirty="0"/>
          </a:p>
          <a:p>
            <a:pPr marL="466725" lvl="1" indent="-285750" fontAlgn="base">
              <a:lnSpc>
                <a:spcPts val="2600"/>
              </a:lnSpc>
              <a:spcBef>
                <a:spcPts val="0"/>
              </a:spcBef>
              <a:spcAft>
                <a:spcPts val="600"/>
              </a:spcAft>
            </a:pPr>
            <a:r>
              <a:rPr lang="en-US" sz="1400" dirty="0">
                <a:hlinkClick r:id="rId6" action="ppaction://hlinksldjump"/>
              </a:rPr>
              <a:t>Links to Additional Resources</a:t>
            </a:r>
            <a:endParaRPr lang="en-US" sz="1400" dirty="0"/>
          </a:p>
        </p:txBody>
      </p:sp>
      <p:sp>
        <p:nvSpPr>
          <p:cNvPr id="6" name="Title 1">
            <a:extLst>
              <a:ext uri="{FF2B5EF4-FFF2-40B4-BE49-F238E27FC236}">
                <a16:creationId xmlns:a16="http://schemas.microsoft.com/office/drawing/2014/main" id="{F3992B25-4623-EEE5-2086-5D6EA066DB1F}"/>
              </a:ext>
            </a:extLst>
          </p:cNvPr>
          <p:cNvSpPr txBox="1">
            <a:spLocks/>
          </p:cNvSpPr>
          <p:nvPr/>
        </p:nvSpPr>
        <p:spPr bwMode="black">
          <a:xfrm>
            <a:off x="504001" y="504000"/>
            <a:ext cx="11186476" cy="369332"/>
          </a:xfrm>
          <a:prstGeom prst="rect">
            <a:avLst/>
          </a:prstGeom>
        </p:spPr>
        <p:txBody>
          <a:bodyPr vert="horz" wrap="square" lIns="0" tIns="0" rIns="0" bIns="0" rtlCol="0" anchor="ctr" anchorCtr="0">
            <a:noAutofit/>
          </a:bodyPr>
          <a:lstStyle>
            <a:lvl1pPr algn="l" defTabSz="1088558" rtl="0" eaLnBrk="1" latinLnBrk="0" hangingPunct="1">
              <a:spcBef>
                <a:spcPct val="0"/>
              </a:spcBef>
              <a:buNone/>
              <a:defRPr sz="4400" b="1" kern="1200" baseline="0">
                <a:solidFill>
                  <a:schemeClr val="tx1"/>
                </a:solidFill>
                <a:latin typeface="+mj-lt"/>
                <a:ea typeface="+mj-ea"/>
                <a:cs typeface="+mj-cs"/>
              </a:defRPr>
            </a:lvl1pPr>
          </a:lstStyle>
          <a:p>
            <a:r>
              <a:rPr lang="en-US" sz="2400" dirty="0"/>
              <a:t>Agenda</a:t>
            </a:r>
          </a:p>
        </p:txBody>
      </p:sp>
    </p:spTree>
    <p:extLst>
      <p:ext uri="{BB962C8B-B14F-4D97-AF65-F5344CB8AC3E}">
        <p14:creationId xmlns:p14="http://schemas.microsoft.com/office/powerpoint/2010/main" val="4116899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27188"/>
            <a:ext cx="5592890" cy="1269578"/>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Short Name - </a:t>
            </a:r>
            <a:r>
              <a:rPr lang="en-US" sz="1400" b="1" dirty="0">
                <a:solidFill>
                  <a:srgbClr val="FF0000"/>
                </a:solidFill>
                <a:latin typeface="+mn-lt"/>
              </a:rPr>
              <a:t>Required</a:t>
            </a:r>
            <a:endParaRPr lang="en-US" sz="1400" b="1" dirty="0">
              <a:solidFill>
                <a:srgbClr val="7CC3D6"/>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Short description of the item. The Short Name is displayed first in the UI, and is in a larger type face and blue color. You can use the Short Name to describe a category or Item type, then give the specifics in the Item Description</a:t>
            </a:r>
            <a:endParaRPr lang="fr-FR" sz="1200" dirty="0">
              <a:latin typeface="+mn-lt"/>
            </a:endParaRP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Example: </a:t>
            </a:r>
            <a:r>
              <a:rPr lang="en-US" sz="1200" dirty="0">
                <a:latin typeface="+mn-lt"/>
              </a:rPr>
              <a:t>Nylon Glove, Blue</a:t>
            </a:r>
          </a:p>
          <a:p>
            <a:pPr marL="171450">
              <a:lnSpc>
                <a:spcPts val="1300"/>
              </a:lnSpc>
              <a:spcAft>
                <a:spcPts val="200"/>
              </a:spcAft>
              <a:defRPr/>
            </a:pPr>
            <a:r>
              <a:rPr lang="en-US" sz="1200" b="1" i="1" dirty="0">
                <a:latin typeface="+mn-lt"/>
              </a:rPr>
              <a:t>Maximum length: </a:t>
            </a:r>
            <a:r>
              <a:rPr lang="en-US" sz="1200" dirty="0">
                <a:latin typeface="+mn-lt"/>
              </a:rPr>
              <a:t>80 characters </a:t>
            </a:r>
            <a:endParaRPr lang="en-US" sz="1200" dirty="0">
              <a:solidFill>
                <a:srgbClr val="FF0000"/>
              </a:solidFill>
              <a:latin typeface="+mn-lt"/>
            </a:endParaRPr>
          </a:p>
        </p:txBody>
      </p:sp>
      <p:sp>
        <p:nvSpPr>
          <p:cNvPr id="2" name="Title 1"/>
          <p:cNvSpPr>
            <a:spLocks noGrp="1"/>
          </p:cNvSpPr>
          <p:nvPr>
            <p:ph type="title"/>
          </p:nvPr>
        </p:nvSpPr>
        <p:spPr>
          <a:xfrm>
            <a:off x="504001" y="504000"/>
            <a:ext cx="10211347"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p>
        </p:txBody>
      </p:sp>
      <p:graphicFrame>
        <p:nvGraphicFramePr>
          <p:cNvPr id="6" name="Table 5"/>
          <p:cNvGraphicFramePr>
            <a:graphicFrameLocks noGrp="1"/>
          </p:cNvGraphicFramePr>
          <p:nvPr/>
        </p:nvGraphicFramePr>
        <p:xfrm>
          <a:off x="503997" y="1617663"/>
          <a:ext cx="5222352" cy="1203672"/>
        </p:xfrm>
        <a:graphic>
          <a:graphicData uri="http://schemas.openxmlformats.org/drawingml/2006/table">
            <a:tbl>
              <a:tblPr firstRow="1" bandRow="1">
                <a:effectLst/>
                <a:tableStyleId>{2D5ABB26-0587-4C30-8999-92F81FD0307C}</a:tableStyleId>
              </a:tblPr>
              <a:tblGrid>
                <a:gridCol w="593539">
                  <a:extLst>
                    <a:ext uri="{9D8B030D-6E8A-4147-A177-3AD203B41FA5}">
                      <a16:colId xmlns:a16="http://schemas.microsoft.com/office/drawing/2014/main" val="20001"/>
                    </a:ext>
                  </a:extLst>
                </a:gridCol>
                <a:gridCol w="868541">
                  <a:extLst>
                    <a:ext uri="{9D8B030D-6E8A-4147-A177-3AD203B41FA5}">
                      <a16:colId xmlns:a16="http://schemas.microsoft.com/office/drawing/2014/main" val="20002"/>
                    </a:ext>
                  </a:extLst>
                </a:gridCol>
                <a:gridCol w="1914403">
                  <a:extLst>
                    <a:ext uri="{9D8B030D-6E8A-4147-A177-3AD203B41FA5}">
                      <a16:colId xmlns:a16="http://schemas.microsoft.com/office/drawing/2014/main" val="1471062668"/>
                    </a:ext>
                  </a:extLst>
                </a:gridCol>
                <a:gridCol w="750610">
                  <a:extLst>
                    <a:ext uri="{9D8B030D-6E8A-4147-A177-3AD203B41FA5}">
                      <a16:colId xmlns:a16="http://schemas.microsoft.com/office/drawing/2014/main" val="299855179"/>
                    </a:ext>
                  </a:extLst>
                </a:gridCol>
                <a:gridCol w="1095259">
                  <a:extLst>
                    <a:ext uri="{9D8B030D-6E8A-4147-A177-3AD203B41FA5}">
                      <a16:colId xmlns:a16="http://schemas.microsoft.com/office/drawing/2014/main" val="131421282"/>
                    </a:ext>
                  </a:extLst>
                </a:gridCol>
              </a:tblGrid>
              <a:tr h="167352">
                <a:tc>
                  <a:txBody>
                    <a:bodyPr/>
                    <a:lstStyle/>
                    <a:p>
                      <a:pPr algn="ctr"/>
                      <a:r>
                        <a:rPr lang="en-US" sz="1000" b="1">
                          <a:solidFill>
                            <a:schemeClr val="bg1"/>
                          </a:solidFill>
                          <a:latin typeface="Arial" panose="020B0604020202020204" pitchFamily="34" charset="0"/>
                          <a:cs typeface="Arial" panose="020B0604020202020204" pitchFamily="34" charset="0"/>
                        </a:rPr>
                        <a:t>Unit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Unit of Measure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Short Name </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gridSpan="2">
                  <a:txBody>
                    <a:bodyPr/>
                    <a:lstStyle/>
                    <a:p>
                      <a:pPr algn="ctr"/>
                      <a:r>
                        <a:rPr lang="en-US" sz="1000" b="1" noProof="0">
                          <a:solidFill>
                            <a:schemeClr val="bg1"/>
                          </a:solidFill>
                          <a:latin typeface="Arial" panose="020B0604020202020204" pitchFamily="34" charset="0"/>
                          <a:cs typeface="Arial" panose="020B0604020202020204" pitchFamily="34" charset="0"/>
                        </a:rPr>
                        <a:t>Classification</a:t>
                      </a:r>
                      <a:r>
                        <a:rPr lang="en-US" sz="1000" b="1" baseline="0" noProof="0">
                          <a:solidFill>
                            <a:schemeClr val="bg1"/>
                          </a:solidFill>
                          <a:latin typeface="Arial" panose="020B0604020202020204" pitchFamily="34" charset="0"/>
                          <a:cs typeface="Arial" panose="020B0604020202020204" pitchFamily="34" charset="0"/>
                        </a:rPr>
                        <a:t> Code-1</a:t>
                      </a:r>
                      <a:endParaRPr lang="en-US" sz="1000" b="1" noProof="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hMerge="1">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B7DEE8"/>
                    </a:solidFill>
                  </a:tcPr>
                </a:tc>
                <a:extLst>
                  <a:ext uri="{0D108BD9-81ED-4DB2-BD59-A6C34878D82A}">
                    <a16:rowId xmlns:a16="http://schemas.microsoft.com/office/drawing/2014/main" val="10000"/>
                  </a:ext>
                </a:extLst>
              </a:tr>
              <a:tr h="167352">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noProof="0">
                          <a:solidFill>
                            <a:schemeClr val="bg1"/>
                          </a:solidFill>
                          <a:latin typeface="Arial" panose="020B0604020202020204" pitchFamily="34" charset="0"/>
                          <a:cs typeface="Arial" panose="020B0604020202020204" pitchFamily="34" charset="0"/>
                        </a:rPr>
                        <a:t>Domain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noProof="0">
                          <a:solidFill>
                            <a:schemeClr val="bg1"/>
                          </a:solidFill>
                          <a:latin typeface="Arial" panose="020B0604020202020204" pitchFamily="34" charset="0"/>
                          <a:cs typeface="Arial" panose="020B0604020202020204" pitchFamily="34" charset="0"/>
                        </a:rPr>
                        <a:t>Value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2222523608"/>
                  </a:ext>
                </a:extLst>
              </a:tr>
              <a:tr h="182880">
                <a:tc>
                  <a:txBody>
                    <a:bodyPr/>
                    <a:lstStyle/>
                    <a:p>
                      <a:r>
                        <a:rPr lang="en-US" sz="1000">
                          <a:latin typeface="Arial" panose="020B0604020202020204" pitchFamily="34" charset="0"/>
                          <a:cs typeface="Arial" panose="020B0604020202020204" pitchFamily="34" charset="0"/>
                        </a:rPr>
                        <a:t>3.48</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EA</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b="0">
                          <a:latin typeface="Arial" panose="020B0604020202020204" pitchFamily="34" charset="0"/>
                          <a:cs typeface="Arial" panose="020B0604020202020204" pitchFamily="34" charset="0"/>
                        </a:rPr>
                        <a:t>Soft Drink, Soda, Dr Pepper</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b="0" noProof="0">
                          <a:latin typeface="Arial" panose="020B0604020202020204" pitchFamily="34" charset="0"/>
                          <a:cs typeface="Arial" panose="020B0604020202020204" pitchFamily="34" charset="0"/>
                        </a:rPr>
                        <a:t>UNSPSC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b="0" noProof="0">
                          <a:latin typeface="Arial" panose="020B0604020202020204" pitchFamily="34" charset="0"/>
                          <a:cs typeface="Arial" panose="020B0604020202020204" pitchFamily="34" charset="0"/>
                        </a:rPr>
                        <a:t>43191504</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r>
                        <a:rPr lang="en-US" sz="1000">
                          <a:latin typeface="Arial" panose="020B0604020202020204" pitchFamily="34" charset="0"/>
                          <a:cs typeface="Arial" panose="020B0604020202020204" pitchFamily="34" charset="0"/>
                        </a:rPr>
                        <a:t>12.95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EA</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Dairy, Milk, 1% milkfat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latin typeface="Arial" panose="020B0604020202020204" pitchFamily="34" charset="0"/>
                          <a:cs typeface="Arial" panose="020B0604020202020204" pitchFamily="34" charset="0"/>
                        </a:rPr>
                        <a:t>UNSPSC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b="0" noProof="0">
                          <a:latin typeface="Arial" panose="020B0604020202020204" pitchFamily="34" charset="0"/>
                          <a:cs typeface="Arial" panose="020B0604020202020204" pitchFamily="34" charset="0"/>
                        </a:rPr>
                        <a:t>43191504</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r>
                        <a:rPr lang="en-US" sz="1000">
                          <a:latin typeface="Arial" panose="020B0604020202020204" pitchFamily="34" charset="0"/>
                          <a:cs typeface="Arial" panose="020B0604020202020204" pitchFamily="34" charset="0"/>
                        </a:rPr>
                        <a:t>8.76</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DZN</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Coffee, Dark Roast, Starbucks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latin typeface="Arial" panose="020B0604020202020204" pitchFamily="34" charset="0"/>
                          <a:cs typeface="Arial" panose="020B0604020202020204" pitchFamily="34" charset="0"/>
                        </a:rPr>
                        <a:t>UNSPSC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000" b="0" i="0" u="none" strike="noStrike" noProof="0">
                          <a:effectLst/>
                          <a:latin typeface="Arial" panose="020B0604020202020204" pitchFamily="34" charset="0"/>
                        </a:rPr>
                        <a:t>44122011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r>
                        <a:rPr lang="en-US" sz="1000">
                          <a:latin typeface="Arial" panose="020B0604020202020204" pitchFamily="34" charset="0"/>
                          <a:cs typeface="Arial" panose="020B0604020202020204" pitchFamily="34" charset="0"/>
                        </a:rPr>
                        <a:t>12.25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BX</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Soft</a:t>
                      </a:r>
                      <a:r>
                        <a:rPr lang="en-US" sz="1000" b="0" baseline="0">
                          <a:latin typeface="Arial" panose="020B0604020202020204" pitchFamily="34" charset="0"/>
                          <a:cs typeface="Arial" panose="020B0604020202020204" pitchFamily="34" charset="0"/>
                        </a:rPr>
                        <a:t> Drink, Juice, Minute Maid</a:t>
                      </a:r>
                      <a:endParaRPr lang="en-US" sz="1000" b="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latin typeface="Arial" panose="020B0604020202020204" pitchFamily="34" charset="0"/>
                          <a:cs typeface="Arial" panose="020B0604020202020204" pitchFamily="34" charset="0"/>
                        </a:rPr>
                        <a:t>UNSPSC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000" b="0" i="0" u="none" strike="noStrike" noProof="0">
                          <a:effectLst/>
                          <a:latin typeface="Arial" panose="020B0604020202020204" pitchFamily="34" charset="0"/>
                        </a:rPr>
                        <a:t>44122011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5" name="Text Box 6">
            <a:extLst>
              <a:ext uri="{FF2B5EF4-FFF2-40B4-BE49-F238E27FC236}">
                <a16:creationId xmlns:a16="http://schemas.microsoft.com/office/drawing/2014/main" id="{1DF4682A-FFF5-4447-9AB3-646ED5730EA3}"/>
              </a:ext>
            </a:extLst>
          </p:cNvPr>
          <p:cNvSpPr txBox="1">
            <a:spLocks noChangeArrowheads="1"/>
          </p:cNvSpPr>
          <p:nvPr/>
        </p:nvSpPr>
        <p:spPr bwMode="auto">
          <a:xfrm>
            <a:off x="6097587" y="3254499"/>
            <a:ext cx="5592890" cy="296234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anose="05000000000000000000" pitchFamily="2" charset="2"/>
              <a:buChar char="§"/>
              <a:defRPr/>
            </a:pPr>
            <a:r>
              <a:rPr lang="en-US" sz="1400" b="1" dirty="0">
                <a:latin typeface="+mn-lt"/>
              </a:rPr>
              <a:t>Classification Code-1 – </a:t>
            </a:r>
            <a:r>
              <a:rPr lang="en-US" sz="1400" b="1" dirty="0">
                <a:solidFill>
                  <a:srgbClr val="FF0000"/>
                </a:solidFill>
                <a:latin typeface="+mn-lt"/>
              </a:rPr>
              <a:t>Required</a:t>
            </a:r>
            <a:endParaRPr lang="en-US" sz="1400" b="1" dirty="0">
              <a:solidFill>
                <a:srgbClr val="7CC3D6"/>
              </a:solidFill>
              <a:latin typeface="+mn-lt"/>
            </a:endParaRPr>
          </a:p>
          <a:p>
            <a:pPr marL="115888" indent="55563">
              <a:lnSpc>
                <a:spcPts val="1300"/>
              </a:lnSpc>
              <a:spcAft>
                <a:spcPts val="400"/>
              </a:spcAft>
              <a:defRPr/>
            </a:pPr>
            <a:r>
              <a:rPr lang="en-US" sz="1200" b="1" i="1" dirty="0">
                <a:latin typeface="+mn-lt"/>
              </a:rPr>
              <a:t>Description: </a:t>
            </a:r>
            <a:r>
              <a:rPr lang="en-US" sz="1200" dirty="0">
                <a:latin typeface="+mn-lt"/>
              </a:rPr>
              <a:t>Classification of the product or service. </a:t>
            </a:r>
          </a:p>
          <a:p>
            <a:pPr marL="357188" indent="-174625">
              <a:lnSpc>
                <a:spcPts val="1300"/>
              </a:lnSpc>
              <a:spcAft>
                <a:spcPts val="200"/>
              </a:spcAft>
              <a:buFont typeface="Wingdings" panose="05000000000000000000" pitchFamily="2" charset="2"/>
              <a:buChar char="§"/>
              <a:defRPr/>
            </a:pPr>
            <a:r>
              <a:rPr lang="en-US" sz="1200" dirty="0">
                <a:latin typeface="+mn-lt"/>
              </a:rPr>
              <a:t>Detail: </a:t>
            </a:r>
            <a:r>
              <a:rPr lang="en-US" sz="1200" b="1" dirty="0">
                <a:latin typeface="+mn-lt"/>
              </a:rPr>
              <a:t>Domain – Required</a:t>
            </a:r>
            <a:br>
              <a:rPr lang="en-US" sz="1200" b="1" dirty="0">
                <a:latin typeface="+mn-lt"/>
              </a:rPr>
            </a:br>
            <a:r>
              <a:rPr lang="en-US" sz="1200" b="1" i="1" dirty="0">
                <a:latin typeface="+mn-lt"/>
              </a:rPr>
              <a:t>Description: </a:t>
            </a:r>
            <a:r>
              <a:rPr lang="en-US" sz="1200" dirty="0">
                <a:latin typeface="+mn-lt"/>
              </a:rPr>
              <a:t>Use ‘UNSPSC’ if the Header specifies “UNSPSC” as the CODEFORMAT</a:t>
            </a:r>
            <a:br>
              <a:rPr lang="en-US" sz="1200" dirty="0">
                <a:latin typeface="+mn-lt"/>
              </a:rPr>
            </a:br>
            <a:r>
              <a:rPr lang="en-US" sz="1200" b="1" i="1" dirty="0">
                <a:latin typeface="+mn-lt"/>
              </a:rPr>
              <a:t>Type of data: </a:t>
            </a:r>
            <a:r>
              <a:rPr lang="en-US" sz="1200" dirty="0">
                <a:latin typeface="+mn-lt"/>
              </a:rPr>
              <a:t>String</a:t>
            </a:r>
            <a:br>
              <a:rPr lang="en-US" sz="1200" dirty="0">
                <a:latin typeface="+mn-lt"/>
              </a:rPr>
            </a:br>
            <a:r>
              <a:rPr lang="en-US" sz="1200" b="1" i="1" dirty="0">
                <a:latin typeface="+mn-lt"/>
              </a:rPr>
              <a:t>Maximum length: </a:t>
            </a:r>
            <a:r>
              <a:rPr lang="en-US" sz="1200" dirty="0">
                <a:latin typeface="+mn-lt"/>
              </a:rPr>
              <a:t>40</a:t>
            </a:r>
            <a:br>
              <a:rPr lang="en-US" sz="1200" dirty="0">
                <a:latin typeface="+mn-lt"/>
              </a:rPr>
            </a:br>
            <a:r>
              <a:rPr lang="en-US" sz="1200" b="1" i="1" dirty="0">
                <a:latin typeface="+mn-lt"/>
              </a:rPr>
              <a:t>Example: </a:t>
            </a:r>
            <a:r>
              <a:rPr lang="en-US" sz="1200" dirty="0">
                <a:latin typeface="+mn-lt"/>
              </a:rPr>
              <a:t>UNSPSC, Custom</a:t>
            </a:r>
            <a:br>
              <a:rPr lang="en-US" sz="1200" dirty="0">
                <a:latin typeface="+mn-lt"/>
              </a:rPr>
            </a:br>
            <a:endParaRPr lang="en-US" sz="1200" dirty="0">
              <a:latin typeface="+mn-lt"/>
            </a:endParaRPr>
          </a:p>
          <a:p>
            <a:pPr marL="357188" indent="-174625">
              <a:lnSpc>
                <a:spcPts val="1300"/>
              </a:lnSpc>
              <a:spcAft>
                <a:spcPts val="200"/>
              </a:spcAft>
              <a:buFont typeface="Wingdings" panose="05000000000000000000" pitchFamily="2" charset="2"/>
              <a:buChar char="§"/>
              <a:defRPr/>
            </a:pPr>
            <a:r>
              <a:rPr lang="en-US" sz="1200" dirty="0">
                <a:latin typeface="+mn-lt"/>
              </a:rPr>
              <a:t>Detail: </a:t>
            </a:r>
            <a:r>
              <a:rPr lang="en-US" sz="1200" b="1" dirty="0">
                <a:latin typeface="+mn-lt"/>
              </a:rPr>
              <a:t>Value – Required</a:t>
            </a:r>
            <a:br>
              <a:rPr lang="en-US" sz="1200" b="1" dirty="0">
                <a:latin typeface="+mn-lt"/>
              </a:rPr>
            </a:br>
            <a:r>
              <a:rPr lang="en-US" sz="1200" b="1" i="1" dirty="0">
                <a:latin typeface="+mn-lt"/>
              </a:rPr>
              <a:t>Description: </a:t>
            </a:r>
            <a:r>
              <a:rPr lang="en-US" sz="1200" dirty="0">
                <a:latin typeface="+mn-lt"/>
              </a:rPr>
              <a:t>The classification code that corresponds to the product or service</a:t>
            </a:r>
            <a:br>
              <a:rPr lang="en-US" sz="1200" dirty="0">
                <a:latin typeface="+mn-lt"/>
              </a:rPr>
            </a:br>
            <a:r>
              <a:rPr lang="en-US" sz="1200" b="1" i="1" dirty="0">
                <a:latin typeface="+mn-lt"/>
              </a:rPr>
              <a:t>Type of data: </a:t>
            </a:r>
            <a:r>
              <a:rPr lang="en-US" sz="1200" dirty="0">
                <a:latin typeface="+mn-lt"/>
              </a:rPr>
              <a:t>String</a:t>
            </a:r>
            <a:br>
              <a:rPr lang="en-US" sz="1200" dirty="0">
                <a:latin typeface="+mn-lt"/>
              </a:rPr>
            </a:br>
            <a:r>
              <a:rPr lang="en-US" sz="1200" b="1" i="1" dirty="0">
                <a:latin typeface="+mn-lt"/>
              </a:rPr>
              <a:t>Maximum length: </a:t>
            </a:r>
            <a:r>
              <a:rPr lang="en-US" sz="1200" dirty="0">
                <a:latin typeface="+mn-lt"/>
              </a:rPr>
              <a:t>40</a:t>
            </a:r>
            <a:br>
              <a:rPr lang="en-US" sz="1200" dirty="0">
                <a:latin typeface="+mn-lt"/>
              </a:rPr>
            </a:br>
            <a:r>
              <a:rPr lang="en-US" sz="1200" b="1" i="1" dirty="0">
                <a:latin typeface="+mn-lt"/>
              </a:rPr>
              <a:t>Example: </a:t>
            </a:r>
            <a:r>
              <a:rPr lang="en-US" sz="1200" dirty="0">
                <a:latin typeface="+mn-lt"/>
              </a:rPr>
              <a:t>45678900 (level 3) and 45678923 (level 4)</a:t>
            </a:r>
            <a:br>
              <a:rPr lang="en-US" sz="1200" dirty="0">
                <a:latin typeface="+mn-lt"/>
              </a:rPr>
            </a:br>
            <a:r>
              <a:rPr lang="en-US" sz="1200" i="1" dirty="0">
                <a:latin typeface="+mn-lt"/>
              </a:rPr>
              <a:t>Note: </a:t>
            </a:r>
            <a:r>
              <a:rPr lang="en-US" sz="1200" dirty="0">
                <a:latin typeface="+mn-lt"/>
              </a:rPr>
              <a:t>Ariba supports UNSPSC Version 13.5. A code list is available in your Customer’s Supplier Information Portal.</a:t>
            </a:r>
          </a:p>
        </p:txBody>
      </p:sp>
      <p:sp>
        <p:nvSpPr>
          <p:cNvPr id="4" name="TextBox 3">
            <a:extLst>
              <a:ext uri="{FF2B5EF4-FFF2-40B4-BE49-F238E27FC236}">
                <a16:creationId xmlns:a16="http://schemas.microsoft.com/office/drawing/2014/main" id="{84C93E01-7A33-F528-16C9-72166EC6CB84}"/>
              </a:ext>
            </a:extLst>
          </p:cNvPr>
          <p:cNvSpPr txBox="1"/>
          <p:nvPr/>
        </p:nvSpPr>
        <p:spPr>
          <a:xfrm>
            <a:off x="503997" y="3254499"/>
            <a:ext cx="5222352" cy="3144451"/>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Unit Price - </a:t>
            </a:r>
            <a:r>
              <a:rPr lang="en-US" sz="1400" b="1" dirty="0">
                <a:solidFill>
                  <a:srgbClr val="FF0000"/>
                </a:solidFill>
                <a:latin typeface="+mn-lt"/>
              </a:rPr>
              <a:t>Required</a:t>
            </a:r>
          </a:p>
          <a:p>
            <a:pPr marL="171450">
              <a:lnSpc>
                <a:spcPts val="1300"/>
              </a:lnSpc>
              <a:spcAft>
                <a:spcPts val="200"/>
              </a:spcAft>
              <a:defRPr/>
            </a:pPr>
            <a:r>
              <a:rPr lang="en-US" sz="1200" b="1" i="1" dirty="0">
                <a:latin typeface="+mn-lt"/>
              </a:rPr>
              <a:t>Description: </a:t>
            </a:r>
            <a:r>
              <a:rPr lang="en-US" sz="1200" dirty="0">
                <a:latin typeface="+mn-lt"/>
              </a:rPr>
              <a:t>Customer-specific price</a:t>
            </a:r>
          </a:p>
          <a:p>
            <a:pPr marL="171450">
              <a:lnSpc>
                <a:spcPts val="1300"/>
              </a:lnSpc>
              <a:spcAft>
                <a:spcPts val="200"/>
              </a:spcAft>
              <a:defRPr/>
            </a:pPr>
            <a:r>
              <a:rPr lang="en-US" sz="1200" b="1" i="1" dirty="0">
                <a:latin typeface="+mn-lt"/>
              </a:rPr>
              <a:t>Type of data: </a:t>
            </a:r>
            <a:r>
              <a:rPr lang="en-US" sz="1200" dirty="0">
                <a:latin typeface="+mn-lt"/>
              </a:rPr>
              <a:t>Decimal</a:t>
            </a:r>
          </a:p>
          <a:p>
            <a:pPr marL="171450">
              <a:lnSpc>
                <a:spcPts val="1300"/>
              </a:lnSpc>
              <a:spcAft>
                <a:spcPts val="200"/>
              </a:spcAft>
              <a:defRPr/>
            </a:pPr>
            <a:r>
              <a:rPr lang="en-US" sz="1200" b="1" i="1" dirty="0">
                <a:latin typeface="+mn-lt"/>
              </a:rPr>
              <a:t>Example: </a:t>
            </a:r>
            <a:r>
              <a:rPr lang="en-US" sz="1200" dirty="0">
                <a:latin typeface="+mn-lt"/>
              </a:rPr>
              <a:t>4.32 or 1234.78</a:t>
            </a:r>
          </a:p>
          <a:p>
            <a:pPr marL="171450">
              <a:lnSpc>
                <a:spcPts val="1300"/>
              </a:lnSpc>
              <a:spcAft>
                <a:spcPts val="1200"/>
              </a:spcAft>
              <a:defRPr/>
            </a:pPr>
            <a:r>
              <a:rPr lang="en-US" sz="1200" i="1" dirty="0">
                <a:latin typeface="+mn-lt"/>
              </a:rPr>
              <a:t>Note: </a:t>
            </a:r>
            <a:r>
              <a:rPr lang="en-US" sz="1200" dirty="0">
                <a:latin typeface="+mn-lt"/>
              </a:rPr>
              <a:t>To separate the integer from the decimal, you must use a ‘dot’ and not a comma. Also, do not use a comma to indicate ‘thousands’. Do not include any currency symbols such as $, £ or ¥.</a:t>
            </a:r>
            <a:br>
              <a:rPr lang="en-US" sz="1200" dirty="0">
                <a:latin typeface="+mn-lt"/>
              </a:rPr>
            </a:br>
            <a:endParaRPr lang="en-US" sz="1200"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Unit of Measure - </a:t>
            </a:r>
            <a:r>
              <a:rPr lang="en-US" sz="1400" b="1" dirty="0">
                <a:solidFill>
                  <a:srgbClr val="FF0000"/>
                </a:solidFill>
                <a:latin typeface="+mn-lt"/>
              </a:rPr>
              <a:t>Required</a:t>
            </a:r>
            <a:endParaRPr lang="en-US" sz="1400" b="1" dirty="0">
              <a:solidFill>
                <a:srgbClr val="7CC3D6"/>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Unit of measure related to the Unit Price. Use a United Nations UOM if the UNUOM  in the Header is set to “True”</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32 </a:t>
            </a:r>
          </a:p>
          <a:p>
            <a:pPr marL="171450">
              <a:lnSpc>
                <a:spcPts val="1300"/>
              </a:lnSpc>
              <a:spcAft>
                <a:spcPts val="200"/>
              </a:spcAft>
              <a:defRPr/>
            </a:pPr>
            <a:r>
              <a:rPr lang="en-US" sz="1200" b="1" i="1" dirty="0">
                <a:latin typeface="+mn-lt"/>
              </a:rPr>
              <a:t>Example: </a:t>
            </a:r>
            <a:r>
              <a:rPr lang="en-US" sz="1200" dirty="0">
                <a:latin typeface="+mn-lt"/>
              </a:rPr>
              <a:t>BX</a:t>
            </a:r>
          </a:p>
          <a:p>
            <a:pPr marL="171450">
              <a:lnSpc>
                <a:spcPts val="1300"/>
              </a:lnSpc>
              <a:spcAft>
                <a:spcPts val="900"/>
              </a:spcAft>
              <a:defRPr/>
            </a:pPr>
            <a:r>
              <a:rPr lang="en-US" sz="1200" i="1" dirty="0">
                <a:latin typeface="+mn-lt"/>
              </a:rPr>
              <a:t>Note: </a:t>
            </a:r>
            <a:r>
              <a:rPr lang="en-US" sz="1200" dirty="0">
                <a:latin typeface="+mn-lt"/>
              </a:rPr>
              <a:t>A file containing the Units of Measure is available in your Customer’s Supplier Information Portal</a:t>
            </a:r>
          </a:p>
        </p:txBody>
      </p:sp>
    </p:spTree>
    <p:extLst>
      <p:ext uri="{BB962C8B-B14F-4D97-AF65-F5344CB8AC3E}">
        <p14:creationId xmlns:p14="http://schemas.microsoft.com/office/powerpoint/2010/main" val="10667147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28549"/>
            <a:ext cx="5592889" cy="4885953"/>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Image – </a:t>
            </a:r>
            <a:r>
              <a:rPr lang="en-US" sz="1400" b="1" dirty="0">
                <a:solidFill>
                  <a:srgbClr val="FFC000"/>
                </a:solidFill>
                <a:latin typeface="+mn-lt"/>
              </a:rPr>
              <a:t>Optional, but desired</a:t>
            </a:r>
          </a:p>
          <a:p>
            <a:pPr marL="171450">
              <a:lnSpc>
                <a:spcPts val="1300"/>
              </a:lnSpc>
              <a:defRPr/>
            </a:pPr>
            <a:r>
              <a:rPr lang="en-US" sz="1200" b="1" i="1" dirty="0">
                <a:latin typeface="+mn-lt"/>
              </a:rPr>
              <a:t>Description: </a:t>
            </a:r>
            <a:r>
              <a:rPr lang="en-US" sz="1200" dirty="0">
                <a:latin typeface="+mn-lt"/>
              </a:rPr>
              <a:t>URL of the item’s image (preferred), or filename of the image (sent in a zip file)</a:t>
            </a:r>
          </a:p>
          <a:p>
            <a:pPr marL="171450">
              <a:lnSpc>
                <a:spcPts val="1300"/>
              </a:lnSpc>
              <a:spcAft>
                <a:spcPts val="900"/>
              </a:spcAft>
              <a:defRPr/>
            </a:pPr>
            <a:r>
              <a:rPr lang="en-US" sz="1200" b="1" i="1" dirty="0">
                <a:latin typeface="+mn-lt"/>
              </a:rPr>
              <a:t>Supported image formats: </a:t>
            </a:r>
            <a:r>
              <a:rPr lang="en-US" sz="1200" dirty="0">
                <a:latin typeface="+mn-lt"/>
              </a:rPr>
              <a:t>JPG, JPEG, GIF, PNG, BMP—(JPG preferred)</a:t>
            </a:r>
          </a:p>
          <a:p>
            <a:pPr marL="285750" indent="-114300">
              <a:lnSpc>
                <a:spcPts val="1300"/>
              </a:lnSpc>
              <a:spcAft>
                <a:spcPts val="200"/>
              </a:spcAft>
              <a:buFont typeface="Wingdings" pitchFamily="2" charset="2"/>
              <a:buChar char="§"/>
              <a:defRPr/>
            </a:pPr>
            <a:r>
              <a:rPr lang="en-US" sz="1200" dirty="0">
                <a:latin typeface="+mn-lt"/>
              </a:rPr>
              <a:t>Detail: </a:t>
            </a:r>
            <a:r>
              <a:rPr lang="en-US" sz="1200" b="1" dirty="0">
                <a:latin typeface="+mn-lt"/>
              </a:rPr>
              <a:t>Thumbnail – </a:t>
            </a:r>
            <a:r>
              <a:rPr lang="en-US" sz="1200" b="1" dirty="0">
                <a:solidFill>
                  <a:srgbClr val="FFC000"/>
                </a:solidFill>
                <a:latin typeface="+mn-lt"/>
              </a:rPr>
              <a:t>Optional but recommended</a:t>
            </a:r>
            <a:r>
              <a:rPr lang="en-US" sz="1200" b="1" dirty="0">
                <a:latin typeface="+mn-lt"/>
              </a:rPr>
              <a:t> </a:t>
            </a:r>
            <a:r>
              <a:rPr lang="en-US" sz="1200" dirty="0">
                <a:latin typeface="+mn-lt"/>
              </a:rPr>
              <a:t>(If </a:t>
            </a:r>
            <a:r>
              <a:rPr lang="en-US" sz="1200" b="1" dirty="0">
                <a:latin typeface="+mn-lt"/>
              </a:rPr>
              <a:t>Image</a:t>
            </a:r>
            <a:r>
              <a:rPr lang="en-US" sz="1200" dirty="0">
                <a:latin typeface="+mn-lt"/>
              </a:rPr>
              <a:t> is used, at least one Detail is required)</a:t>
            </a:r>
          </a:p>
          <a:p>
            <a:pPr marL="285750">
              <a:lnSpc>
                <a:spcPts val="1300"/>
              </a:lnSpc>
              <a:spcAft>
                <a:spcPts val="200"/>
              </a:spcAft>
              <a:defRPr/>
            </a:pPr>
            <a:r>
              <a:rPr lang="en-US" sz="1200" b="1" i="1" dirty="0">
                <a:latin typeface="+mn-lt"/>
              </a:rPr>
              <a:t>Description: </a:t>
            </a:r>
            <a:r>
              <a:rPr lang="en-US" sz="1200" dirty="0">
                <a:latin typeface="+mn-lt"/>
              </a:rPr>
              <a:t>URL of an Icon-size image of the item, or filename of the image (sent in the zip file)—can be different from the product’s full-size Image</a:t>
            </a:r>
          </a:p>
          <a:p>
            <a:pPr marL="171450" indent="114300">
              <a:lnSpc>
                <a:spcPts val="1300"/>
              </a:lnSpc>
              <a:spcAft>
                <a:spcPts val="200"/>
              </a:spcAft>
              <a:defRPr/>
            </a:pPr>
            <a:r>
              <a:rPr lang="en-US" sz="1200" b="1" i="1" dirty="0">
                <a:latin typeface="+mn-lt"/>
              </a:rPr>
              <a:t>Type of data: </a:t>
            </a:r>
            <a:r>
              <a:rPr lang="en-US" sz="1200" dirty="0">
                <a:latin typeface="+mn-lt"/>
              </a:rPr>
              <a:t>String</a:t>
            </a:r>
          </a:p>
          <a:p>
            <a:pPr marL="171450" indent="114300">
              <a:lnSpc>
                <a:spcPts val="1300"/>
              </a:lnSpc>
              <a:spcAft>
                <a:spcPts val="200"/>
              </a:spcAft>
              <a:defRPr/>
            </a:pPr>
            <a:r>
              <a:rPr lang="en-US" sz="1200" b="1" i="1" dirty="0">
                <a:latin typeface="+mn-lt"/>
              </a:rPr>
              <a:t>Maximum length: </a:t>
            </a:r>
            <a:r>
              <a:rPr lang="en-US" sz="1200" dirty="0">
                <a:latin typeface="+mn-lt"/>
              </a:rPr>
              <a:t>255</a:t>
            </a:r>
          </a:p>
          <a:p>
            <a:pPr marL="171450" indent="114300">
              <a:lnSpc>
                <a:spcPts val="1300"/>
              </a:lnSpc>
              <a:spcAft>
                <a:spcPts val="200"/>
              </a:spcAft>
              <a:defRPr/>
            </a:pPr>
            <a:r>
              <a:rPr lang="en-US" sz="1200" b="1" i="1" dirty="0">
                <a:latin typeface="+mn-lt"/>
              </a:rPr>
              <a:t>Recommended Size: </a:t>
            </a:r>
            <a:r>
              <a:rPr lang="en-US" sz="1200" dirty="0">
                <a:latin typeface="+mn-lt"/>
              </a:rPr>
              <a:t>85 x 85 pixels </a:t>
            </a:r>
          </a:p>
          <a:p>
            <a:pPr marL="285750">
              <a:lnSpc>
                <a:spcPts val="1300"/>
              </a:lnSpc>
              <a:spcAft>
                <a:spcPts val="900"/>
              </a:spcAft>
              <a:defRPr/>
            </a:pPr>
            <a:r>
              <a:rPr lang="en-US" sz="1200" i="1" dirty="0">
                <a:latin typeface="+mn-lt"/>
              </a:rPr>
              <a:t>Note: </a:t>
            </a:r>
            <a:r>
              <a:rPr lang="en-US" sz="1200" dirty="0">
                <a:latin typeface="+mn-lt"/>
              </a:rPr>
              <a:t>If the “Thumbnail” field is left blank, the file in the “Image” field will be resized and populate the Thumbnail</a:t>
            </a:r>
          </a:p>
          <a:p>
            <a:pPr marL="285750" indent="-114300">
              <a:lnSpc>
                <a:spcPts val="1300"/>
              </a:lnSpc>
              <a:spcAft>
                <a:spcPts val="200"/>
              </a:spcAft>
              <a:buFont typeface="Wingdings" pitchFamily="2" charset="2"/>
              <a:buChar char="§"/>
              <a:defRPr/>
            </a:pPr>
            <a:r>
              <a:rPr lang="en-US" sz="1200" dirty="0">
                <a:latin typeface="+mn-lt"/>
              </a:rPr>
              <a:t>Detail: </a:t>
            </a:r>
            <a:r>
              <a:rPr lang="en-US" sz="1200" b="1" dirty="0">
                <a:latin typeface="+mn-lt"/>
              </a:rPr>
              <a:t>Normal - </a:t>
            </a:r>
            <a:r>
              <a:rPr lang="en-US" sz="1200" b="1" dirty="0">
                <a:solidFill>
                  <a:srgbClr val="FF0000"/>
                </a:solidFill>
                <a:latin typeface="+mn-lt"/>
              </a:rPr>
              <a:t>Required</a:t>
            </a:r>
            <a:r>
              <a:rPr lang="en-US" sz="1200" b="1" dirty="0">
                <a:latin typeface="+mn-lt"/>
              </a:rPr>
              <a:t> </a:t>
            </a:r>
            <a:r>
              <a:rPr lang="en-US" sz="1200" dirty="0">
                <a:latin typeface="+mn-lt"/>
              </a:rPr>
              <a:t>(If </a:t>
            </a:r>
            <a:r>
              <a:rPr lang="en-US" sz="1200" b="1" dirty="0">
                <a:latin typeface="+mn-lt"/>
              </a:rPr>
              <a:t>Image </a:t>
            </a:r>
            <a:r>
              <a:rPr lang="en-US" sz="1200" dirty="0">
                <a:latin typeface="+mn-lt"/>
              </a:rPr>
              <a:t>is used, at least one Detail is required)</a:t>
            </a:r>
          </a:p>
          <a:p>
            <a:pPr marL="285750">
              <a:lnSpc>
                <a:spcPts val="1300"/>
              </a:lnSpc>
              <a:spcAft>
                <a:spcPts val="200"/>
              </a:spcAft>
              <a:defRPr/>
            </a:pPr>
            <a:r>
              <a:rPr lang="en-US" sz="1200" b="1" i="1" dirty="0">
                <a:latin typeface="+mn-lt"/>
              </a:rPr>
              <a:t>Description: </a:t>
            </a:r>
            <a:r>
              <a:rPr lang="en-US" sz="1200" dirty="0">
                <a:latin typeface="+mn-lt"/>
              </a:rPr>
              <a:t>URL of an image of the item, or filename of the image (sent in the zip file)</a:t>
            </a:r>
          </a:p>
          <a:p>
            <a:pPr marL="285750">
              <a:lnSpc>
                <a:spcPts val="1300"/>
              </a:lnSpc>
              <a:spcAft>
                <a:spcPts val="200"/>
              </a:spcAft>
              <a:defRPr/>
            </a:pPr>
            <a:r>
              <a:rPr lang="en-US" sz="1200" b="1" i="1" dirty="0">
                <a:latin typeface="+mn-lt"/>
              </a:rPr>
              <a:t>Type of data: </a:t>
            </a:r>
            <a:r>
              <a:rPr lang="en-US" sz="1200" dirty="0">
                <a:latin typeface="+mn-lt"/>
              </a:rPr>
              <a:t>String</a:t>
            </a:r>
          </a:p>
          <a:p>
            <a:pPr marL="171450" indent="114300">
              <a:lnSpc>
                <a:spcPts val="1300"/>
              </a:lnSpc>
              <a:defRPr/>
            </a:pPr>
            <a:r>
              <a:rPr lang="en-US" sz="1200" b="1" i="1" dirty="0">
                <a:latin typeface="+mn-lt"/>
              </a:rPr>
              <a:t>Maximum length: </a:t>
            </a:r>
            <a:r>
              <a:rPr lang="en-US" sz="1200" dirty="0">
                <a:latin typeface="+mn-lt"/>
              </a:rPr>
              <a:t>255</a:t>
            </a:r>
          </a:p>
          <a:p>
            <a:pPr marL="171450" indent="114300">
              <a:lnSpc>
                <a:spcPts val="1300"/>
              </a:lnSpc>
              <a:spcAft>
                <a:spcPts val="1200"/>
              </a:spcAft>
              <a:defRPr/>
            </a:pPr>
            <a:r>
              <a:rPr lang="en-US" sz="1200" b="1" i="1" dirty="0">
                <a:latin typeface="+mn-lt"/>
              </a:rPr>
              <a:t>Recommended Size: </a:t>
            </a:r>
            <a:r>
              <a:rPr lang="en-US" sz="1200" dirty="0">
                <a:latin typeface="+mn-lt"/>
              </a:rPr>
              <a:t>250 x 250 pixels </a:t>
            </a:r>
          </a:p>
          <a:p>
            <a:pPr marL="285750" indent="-114300">
              <a:lnSpc>
                <a:spcPts val="1300"/>
              </a:lnSpc>
              <a:spcAft>
                <a:spcPts val="200"/>
              </a:spcAft>
              <a:buFont typeface="Wingdings" pitchFamily="2" charset="2"/>
              <a:buChar char="§"/>
              <a:defRPr/>
            </a:pPr>
            <a:r>
              <a:rPr lang="en-US" sz="1200" dirty="0">
                <a:latin typeface="+mn-lt"/>
              </a:rPr>
              <a:t>Detail: </a:t>
            </a:r>
            <a:r>
              <a:rPr lang="en-US" sz="1200" b="1" dirty="0">
                <a:latin typeface="+mn-lt"/>
              </a:rPr>
              <a:t>Detailed - Optional </a:t>
            </a:r>
            <a:r>
              <a:rPr lang="en-US" sz="1200" dirty="0">
                <a:latin typeface="+mn-lt"/>
              </a:rPr>
              <a:t>(If </a:t>
            </a:r>
            <a:r>
              <a:rPr lang="en-US" sz="1200" b="1" dirty="0">
                <a:latin typeface="+mn-lt"/>
              </a:rPr>
              <a:t>Image </a:t>
            </a:r>
            <a:r>
              <a:rPr lang="en-US" sz="1200" dirty="0">
                <a:latin typeface="+mn-lt"/>
              </a:rPr>
              <a:t>is used, at least one Detail is required)</a:t>
            </a:r>
          </a:p>
          <a:p>
            <a:pPr marL="285750">
              <a:lnSpc>
                <a:spcPts val="1300"/>
              </a:lnSpc>
              <a:spcAft>
                <a:spcPts val="200"/>
              </a:spcAft>
              <a:defRPr/>
            </a:pPr>
            <a:r>
              <a:rPr lang="en-US" sz="1200" b="1" i="1" dirty="0">
                <a:latin typeface="+mn-lt"/>
              </a:rPr>
              <a:t>Description: </a:t>
            </a:r>
            <a:r>
              <a:rPr lang="en-US" sz="1200" dirty="0">
                <a:latin typeface="+mn-lt"/>
              </a:rPr>
              <a:t>URL of an image of the item, or filename of the image (sent in the zip file)</a:t>
            </a:r>
          </a:p>
          <a:p>
            <a:pPr marL="171450" indent="114300">
              <a:lnSpc>
                <a:spcPts val="1300"/>
              </a:lnSpc>
              <a:spcAft>
                <a:spcPts val="200"/>
              </a:spcAft>
              <a:defRPr/>
            </a:pPr>
            <a:r>
              <a:rPr lang="en-US" sz="1200" b="1" i="1" dirty="0">
                <a:latin typeface="+mn-lt"/>
              </a:rPr>
              <a:t>Type of data: </a:t>
            </a:r>
            <a:r>
              <a:rPr lang="en-US" sz="1200" dirty="0">
                <a:latin typeface="+mn-lt"/>
              </a:rPr>
              <a:t>String</a:t>
            </a:r>
          </a:p>
          <a:p>
            <a:pPr marL="171450" indent="114300">
              <a:lnSpc>
                <a:spcPts val="1300"/>
              </a:lnSpc>
              <a:spcAft>
                <a:spcPts val="200"/>
              </a:spcAft>
              <a:defRPr/>
            </a:pPr>
            <a:r>
              <a:rPr lang="en-US" sz="1200" b="1" i="1" dirty="0">
                <a:latin typeface="+mn-lt"/>
              </a:rPr>
              <a:t>Maximum length: </a:t>
            </a:r>
            <a:r>
              <a:rPr lang="en-US" sz="1200" dirty="0">
                <a:latin typeface="+mn-lt"/>
              </a:rPr>
              <a:t>255</a:t>
            </a:r>
          </a:p>
          <a:p>
            <a:pPr marL="171450" indent="114300">
              <a:lnSpc>
                <a:spcPts val="1300"/>
              </a:lnSpc>
              <a:spcAft>
                <a:spcPts val="200"/>
              </a:spcAft>
              <a:defRPr/>
            </a:pPr>
            <a:r>
              <a:rPr lang="en-US" sz="1200" b="1" i="1" dirty="0">
                <a:latin typeface="+mn-lt"/>
              </a:rPr>
              <a:t>Recommended Size: </a:t>
            </a:r>
            <a:r>
              <a:rPr lang="en-US" sz="1200" dirty="0">
                <a:latin typeface="+mn-lt"/>
              </a:rPr>
              <a:t>250 x 250 pixels </a:t>
            </a:r>
          </a:p>
        </p:txBody>
      </p:sp>
      <p:sp>
        <p:nvSpPr>
          <p:cNvPr id="2" name="Title 1"/>
          <p:cNvSpPr>
            <a:spLocks noGrp="1"/>
          </p:cNvSpPr>
          <p:nvPr>
            <p:ph type="title"/>
          </p:nvPr>
        </p:nvSpPr>
        <p:spPr>
          <a:xfrm>
            <a:off x="504001" y="514886"/>
            <a:ext cx="11186476"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333014301"/>
              </p:ext>
            </p:extLst>
          </p:nvPr>
        </p:nvGraphicFramePr>
        <p:xfrm>
          <a:off x="504000" y="1628548"/>
          <a:ext cx="5363399" cy="1591040"/>
        </p:xfrm>
        <a:graphic>
          <a:graphicData uri="http://schemas.openxmlformats.org/drawingml/2006/table">
            <a:tbl>
              <a:tblPr firstRow="1" bandRow="1">
                <a:tableStyleId>{2D5ABB26-0587-4C30-8999-92F81FD0307C}</a:tableStyleId>
              </a:tblPr>
              <a:tblGrid>
                <a:gridCol w="1616953">
                  <a:extLst>
                    <a:ext uri="{9D8B030D-6E8A-4147-A177-3AD203B41FA5}">
                      <a16:colId xmlns:a16="http://schemas.microsoft.com/office/drawing/2014/main" val="20000"/>
                    </a:ext>
                  </a:extLst>
                </a:gridCol>
                <a:gridCol w="1131877">
                  <a:extLst>
                    <a:ext uri="{9D8B030D-6E8A-4147-A177-3AD203B41FA5}">
                      <a16:colId xmlns:a16="http://schemas.microsoft.com/office/drawing/2014/main" val="3268170483"/>
                    </a:ext>
                  </a:extLst>
                </a:gridCol>
                <a:gridCol w="1906320">
                  <a:extLst>
                    <a:ext uri="{9D8B030D-6E8A-4147-A177-3AD203B41FA5}">
                      <a16:colId xmlns:a16="http://schemas.microsoft.com/office/drawing/2014/main" val="1055941320"/>
                    </a:ext>
                  </a:extLst>
                </a:gridCol>
                <a:gridCol w="708249">
                  <a:extLst>
                    <a:ext uri="{9D8B030D-6E8A-4147-A177-3AD203B41FA5}">
                      <a16:colId xmlns:a16="http://schemas.microsoft.com/office/drawing/2014/main" val="2746933409"/>
                    </a:ext>
                  </a:extLst>
                </a:gridCol>
              </a:tblGrid>
              <a:tr h="203245">
                <a:tc gridSpan="3">
                  <a:txBody>
                    <a:bodyPr/>
                    <a:lstStyle/>
                    <a:p>
                      <a:pPr algn="ctr"/>
                      <a:r>
                        <a:rPr lang="en-US" sz="1000" b="1" dirty="0">
                          <a:solidFill>
                            <a:schemeClr val="tx1"/>
                          </a:solidFill>
                          <a:latin typeface="Arial" panose="020B0604020202020204" pitchFamily="34" charset="0"/>
                          <a:cs typeface="Arial" panose="020B0604020202020204" pitchFamily="34" charset="0"/>
                        </a:rPr>
                        <a:t>Image-1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hMerge="1">
                  <a:txBody>
                    <a:bodyPr/>
                    <a:lstStyle/>
                    <a:p>
                      <a:endParaRPr lang="en-US"/>
                    </a:p>
                  </a:txBody>
                  <a:tcPr/>
                </a:tc>
                <a:tc hMerge="1">
                  <a:txBody>
                    <a:bodyPr/>
                    <a:lstStyle/>
                    <a:p>
                      <a:endParaRPr lang="en-US"/>
                    </a:p>
                  </a:txBody>
                  <a:tcPr/>
                </a:tc>
                <a:tc>
                  <a:txBody>
                    <a:bodyPr/>
                    <a:lstStyle/>
                    <a:p>
                      <a:pPr algn="ctr"/>
                      <a:r>
                        <a:rPr lang="en-US" sz="1000" b="1">
                          <a:solidFill>
                            <a:schemeClr val="tx1"/>
                          </a:solidFill>
                          <a:latin typeface="Arial" panose="020B0604020202020204" pitchFamily="34" charset="0"/>
                          <a:cs typeface="Arial" panose="020B0604020202020204" pitchFamily="34" charset="0"/>
                        </a:rPr>
                        <a:t>Lead Time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203245">
                <a:tc>
                  <a:txBody>
                    <a:bodyPr/>
                    <a:lstStyle/>
                    <a:p>
                      <a:pPr algn="ctr"/>
                      <a:r>
                        <a:rPr lang="en-US" sz="1000" b="1">
                          <a:solidFill>
                            <a:schemeClr val="tx1"/>
                          </a:solidFill>
                          <a:latin typeface="Arial" panose="020B0604020202020204" pitchFamily="34" charset="0"/>
                          <a:cs typeface="Arial" panose="020B0604020202020204" pitchFamily="34" charset="0"/>
                        </a:rPr>
                        <a:t>Thumbnail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US" sz="1000" b="1" dirty="0">
                          <a:solidFill>
                            <a:schemeClr val="tx1"/>
                          </a:solidFill>
                          <a:latin typeface="Arial" panose="020B0604020202020204" pitchFamily="34" charset="0"/>
                          <a:cs typeface="Arial" panose="020B0604020202020204" pitchFamily="34" charset="0"/>
                        </a:rPr>
                        <a:t>Normal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tx1"/>
                          </a:solidFill>
                          <a:latin typeface="Arial" panose="020B0604020202020204" pitchFamily="34" charset="0"/>
                          <a:cs typeface="Arial" panose="020B0604020202020204" pitchFamily="34" charset="0"/>
                        </a:rPr>
                        <a:t>Detailed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607108658"/>
                  </a:ext>
                </a:extLst>
              </a:tr>
              <a:tr h="370172">
                <a:tc>
                  <a:txBody>
                    <a:bodyPr/>
                    <a:lstStyle/>
                    <a:p>
                      <a:pPr algn="ctr"/>
                      <a:r>
                        <a:rPr lang="en-US" sz="1000">
                          <a:latin typeface="Arial" panose="020B0604020202020204" pitchFamily="34" charset="0"/>
                          <a:cs typeface="Arial" panose="020B0604020202020204" pitchFamily="34" charset="0"/>
                        </a:rPr>
                        <a:t>12354.jpg</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hlinkClick r:id="rId3"/>
                        </a:rPr>
                        <a:t>https://www.1.com/12354N.jpg</a:t>
                      </a:r>
                      <a:endParaRPr kumimoji="0" lang="en-US"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4</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70172">
                <a:tc>
                  <a:txBody>
                    <a:bodyPr/>
                    <a:lstStyle/>
                    <a:p>
                      <a:pPr algn="ctr"/>
                      <a:r>
                        <a:rPr lang="en-US" sz="1000">
                          <a:latin typeface="Arial" panose="020B0604020202020204" pitchFamily="34" charset="0"/>
                          <a:cs typeface="Arial" panose="020B0604020202020204" pitchFamily="34" charset="0"/>
                        </a:rPr>
                        <a:t>https://www.1.com/34.jpg</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1088558"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hlinkClick r:id="rId4"/>
                        </a:rPr>
                        <a:t>https://www.1.com/34N.jpg</a:t>
                      </a:r>
                      <a:endParaRPr lang="en-US"/>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5</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22103">
                <a:tc>
                  <a:txBody>
                    <a:bodyPr/>
                    <a:lstStyle/>
                    <a:p>
                      <a:pPr algn="ctr"/>
                      <a:r>
                        <a:rPr lang="en-US" sz="1000">
                          <a:latin typeface="Arial" panose="020B0604020202020204" pitchFamily="34" charset="0"/>
                          <a:cs typeface="Arial" panose="020B0604020202020204" pitchFamily="34" charset="0"/>
                        </a:rPr>
                        <a:t>587.jpg</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100"/>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3</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22103">
                <a:tc>
                  <a:txBody>
                    <a:bodyPr/>
                    <a:lstStyle/>
                    <a:p>
                      <a:pPr algn="ctr"/>
                      <a:r>
                        <a:rPr lang="en-US" sz="1000">
                          <a:latin typeface="Arial" panose="020B0604020202020204" pitchFamily="34" charset="0"/>
                          <a:cs typeface="Arial" panose="020B0604020202020204" pitchFamily="34" charset="0"/>
                        </a:rPr>
                        <a:t>http://www.1.36.jpg</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200"/>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3</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TextBox 6">
            <a:extLst>
              <a:ext uri="{FF2B5EF4-FFF2-40B4-BE49-F238E27FC236}">
                <a16:creationId xmlns:a16="http://schemas.microsoft.com/office/drawing/2014/main" id="{6D54AE15-DD89-418F-9E22-06EC4B78E050}"/>
              </a:ext>
            </a:extLst>
          </p:cNvPr>
          <p:cNvSpPr txBox="1"/>
          <p:nvPr/>
        </p:nvSpPr>
        <p:spPr>
          <a:xfrm>
            <a:off x="503999" y="3638412"/>
            <a:ext cx="5254773" cy="1211614"/>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Lead Time - </a:t>
            </a:r>
            <a:r>
              <a:rPr lang="en-US" sz="1400" b="1" dirty="0">
                <a:solidFill>
                  <a:srgbClr val="FFC000"/>
                </a:solidFill>
                <a:latin typeface="+mn-lt"/>
              </a:rPr>
              <a:t>Optional, but desired</a:t>
            </a:r>
          </a:p>
          <a:p>
            <a:pPr marL="171450">
              <a:lnSpc>
                <a:spcPts val="1300"/>
              </a:lnSpc>
              <a:spcAft>
                <a:spcPts val="200"/>
              </a:spcAft>
              <a:defRPr/>
            </a:pPr>
            <a:r>
              <a:rPr lang="en-US" sz="1200" b="1" i="1" dirty="0">
                <a:latin typeface="+mn-lt"/>
              </a:rPr>
              <a:t>Description: </a:t>
            </a:r>
            <a:r>
              <a:rPr lang="en-US" sz="1200" dirty="0">
                <a:latin typeface="+mn-lt"/>
              </a:rPr>
              <a:t>Number of working days for the product to be shipped from the date you receive the Purchase Order</a:t>
            </a:r>
          </a:p>
          <a:p>
            <a:pPr marL="171450">
              <a:lnSpc>
                <a:spcPts val="1300"/>
              </a:lnSpc>
              <a:spcAft>
                <a:spcPts val="200"/>
              </a:spcAft>
              <a:defRPr/>
            </a:pPr>
            <a:r>
              <a:rPr lang="en-US" sz="1200" b="1" i="1" dirty="0">
                <a:latin typeface="+mn-lt"/>
              </a:rPr>
              <a:t>Type of data: </a:t>
            </a:r>
            <a:r>
              <a:rPr lang="en-US" sz="1200" dirty="0">
                <a:latin typeface="+mn-lt"/>
              </a:rPr>
              <a:t>Integer</a:t>
            </a:r>
          </a:p>
          <a:p>
            <a:pPr marL="171450">
              <a:lnSpc>
                <a:spcPts val="1300"/>
              </a:lnSpc>
              <a:spcAft>
                <a:spcPts val="200"/>
              </a:spcAft>
              <a:defRPr/>
            </a:pPr>
            <a:r>
              <a:rPr lang="en-US" sz="1200" b="1" i="1" dirty="0">
                <a:latin typeface="+mn-lt"/>
              </a:rPr>
              <a:t>Maximum length: </a:t>
            </a:r>
            <a:r>
              <a:rPr lang="en-US" sz="1200" dirty="0">
                <a:latin typeface="+mn-lt"/>
              </a:rPr>
              <a:t>40</a:t>
            </a:r>
          </a:p>
          <a:p>
            <a:pPr marL="171450">
              <a:lnSpc>
                <a:spcPts val="1300"/>
              </a:lnSpc>
              <a:spcAft>
                <a:spcPts val="1200"/>
              </a:spcAft>
              <a:defRPr/>
            </a:pPr>
            <a:r>
              <a:rPr lang="en-US" sz="1200" b="1" i="1" dirty="0">
                <a:latin typeface="+mn-lt"/>
              </a:rPr>
              <a:t>Example: </a:t>
            </a:r>
            <a:r>
              <a:rPr lang="en-US" sz="1200" dirty="0">
                <a:latin typeface="+mn-lt"/>
              </a:rPr>
              <a:t>1</a:t>
            </a:r>
            <a:endParaRPr lang="en-AU" sz="1200" dirty="0">
              <a:latin typeface="+mn-lt"/>
            </a:endParaRPr>
          </a:p>
        </p:txBody>
      </p:sp>
    </p:spTree>
    <p:extLst>
      <p:ext uri="{BB962C8B-B14F-4D97-AF65-F5344CB8AC3E}">
        <p14:creationId xmlns:p14="http://schemas.microsoft.com/office/powerpoint/2010/main" val="2070655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a:lstStyle/>
          <a:p>
            <a:pPr fontAlgn="base">
              <a:lnSpc>
                <a:spcPts val="2100"/>
              </a:lnSpc>
              <a:spcBef>
                <a:spcPts val="0"/>
              </a:spcBef>
              <a:spcAft>
                <a:spcPts val="600"/>
              </a:spcAft>
              <a:buClr>
                <a:srgbClr val="FFC000"/>
              </a:buClr>
              <a:buSzPct val="100000"/>
            </a:pPr>
            <a:r>
              <a:rPr lang="en-US" sz="2400" dirty="0">
                <a:latin typeface="72 Brand Medium" panose="020B0504030603020204" pitchFamily="34" charset="0"/>
                <a:ea typeface="+mj-ea"/>
                <a:cs typeface="+mj-cs"/>
              </a:rPr>
              <a:t>Special Notes for Images</a:t>
            </a:r>
          </a:p>
          <a:p>
            <a:pPr marL="461963" indent="-227013" fontAlgn="base">
              <a:lnSpc>
                <a:spcPts val="2200"/>
              </a:lnSpc>
              <a:spcBef>
                <a:spcPts val="0"/>
              </a:spcBef>
              <a:spcAft>
                <a:spcPts val="900"/>
              </a:spcAft>
              <a:buClr>
                <a:schemeClr val="accent1"/>
              </a:buClr>
              <a:buSzPct val="100000"/>
              <a:buFont typeface="Wingdings" pitchFamily="2" charset="2"/>
              <a:buChar char="§"/>
            </a:pPr>
            <a:r>
              <a:rPr lang="en-US" b="0" kern="0" noProof="0" dirty="0">
                <a:solidFill>
                  <a:srgbClr val="000000"/>
                </a:solidFill>
                <a:latin typeface="+mn-lt"/>
              </a:rPr>
              <a:t>In the Catalog file, you can refer to a </a:t>
            </a:r>
            <a:r>
              <a:rPr lang="en-US" b="1" kern="0" dirty="0">
                <a:solidFill>
                  <a:srgbClr val="000000"/>
                </a:solidFill>
                <a:latin typeface="+mn-lt"/>
              </a:rPr>
              <a:t>r</a:t>
            </a:r>
            <a:r>
              <a:rPr lang="en-US" b="1" kern="0" noProof="0" dirty="0">
                <a:solidFill>
                  <a:srgbClr val="000000"/>
                </a:solidFill>
                <a:latin typeface="+mn-lt"/>
              </a:rPr>
              <a:t>emote</a:t>
            </a:r>
            <a:r>
              <a:rPr lang="en-US" kern="0" noProof="0" dirty="0">
                <a:solidFill>
                  <a:srgbClr val="000000"/>
                </a:solidFill>
                <a:latin typeface="+mn-lt"/>
              </a:rPr>
              <a:t> </a:t>
            </a:r>
            <a:r>
              <a:rPr lang="en-US" kern="0" dirty="0">
                <a:solidFill>
                  <a:srgbClr val="000000"/>
                </a:solidFill>
                <a:latin typeface="+mn-lt"/>
              </a:rPr>
              <a:t>i</a:t>
            </a:r>
            <a:r>
              <a:rPr lang="en-US" kern="0" noProof="0" dirty="0">
                <a:solidFill>
                  <a:srgbClr val="000000"/>
                </a:solidFill>
                <a:latin typeface="+mn-lt"/>
              </a:rPr>
              <a:t>mage</a:t>
            </a:r>
            <a:r>
              <a:rPr lang="en-US" b="0" kern="0" noProof="0" dirty="0">
                <a:solidFill>
                  <a:srgbClr val="000000"/>
                </a:solidFill>
                <a:latin typeface="+mn-lt"/>
              </a:rPr>
              <a:t>—using a URL—or you can refer to a </a:t>
            </a:r>
            <a:r>
              <a:rPr lang="en-US" b="1" kern="0" dirty="0">
                <a:solidFill>
                  <a:srgbClr val="000000"/>
                </a:solidFill>
                <a:latin typeface="+mn-lt"/>
              </a:rPr>
              <a:t>l</a:t>
            </a:r>
            <a:r>
              <a:rPr lang="en-US" b="1" kern="0" noProof="0" dirty="0" err="1">
                <a:solidFill>
                  <a:srgbClr val="000000"/>
                </a:solidFill>
                <a:latin typeface="+mn-lt"/>
              </a:rPr>
              <a:t>ocal</a:t>
            </a:r>
            <a:r>
              <a:rPr lang="en-US" kern="0" noProof="0" dirty="0">
                <a:solidFill>
                  <a:srgbClr val="000000"/>
                </a:solidFill>
                <a:latin typeface="+mn-lt"/>
              </a:rPr>
              <a:t> </a:t>
            </a:r>
            <a:r>
              <a:rPr lang="en-US" kern="0" dirty="0" err="1">
                <a:solidFill>
                  <a:srgbClr val="000000"/>
                </a:solidFill>
                <a:latin typeface="+mn-lt"/>
              </a:rPr>
              <a:t>i</a:t>
            </a:r>
            <a:r>
              <a:rPr lang="en-US" kern="0" noProof="0" dirty="0">
                <a:solidFill>
                  <a:srgbClr val="000000"/>
                </a:solidFill>
                <a:latin typeface="+mn-lt"/>
              </a:rPr>
              <a:t>mage</a:t>
            </a:r>
            <a:r>
              <a:rPr lang="en-US" kern="0" dirty="0">
                <a:solidFill>
                  <a:srgbClr val="000000"/>
                </a:solidFill>
                <a:latin typeface="+mn-lt"/>
              </a:rPr>
              <a:t>.</a:t>
            </a:r>
            <a:br>
              <a:rPr lang="en-US" b="0" kern="0" noProof="0" dirty="0">
                <a:solidFill>
                  <a:srgbClr val="000000"/>
                </a:solidFill>
                <a:latin typeface="+mn-lt"/>
              </a:rPr>
            </a:br>
            <a:endParaRPr lang="en-US" b="0" kern="0" noProof="0" dirty="0">
              <a:solidFill>
                <a:srgbClr val="000000"/>
              </a:solidFill>
              <a:latin typeface="+mn-lt"/>
            </a:endParaRPr>
          </a:p>
          <a:p>
            <a:pPr marL="461963" indent="-227013" fontAlgn="base">
              <a:lnSpc>
                <a:spcPts val="2200"/>
              </a:lnSpc>
              <a:spcBef>
                <a:spcPts val="0"/>
              </a:spcBef>
              <a:spcAft>
                <a:spcPts val="400"/>
              </a:spcAft>
              <a:buClr>
                <a:schemeClr val="accent1"/>
              </a:buClr>
              <a:buSzPct val="100000"/>
              <a:buFont typeface="Wingdings" pitchFamily="2" charset="2"/>
              <a:buChar char="§"/>
            </a:pPr>
            <a:r>
              <a:rPr lang="en-US" b="0" kern="0" noProof="0" dirty="0">
                <a:solidFill>
                  <a:srgbClr val="000000"/>
                </a:solidFill>
                <a:latin typeface="+mn-lt"/>
              </a:rPr>
              <a:t>Using </a:t>
            </a:r>
            <a:r>
              <a:rPr lang="en-US" b="1" kern="0" dirty="0">
                <a:solidFill>
                  <a:srgbClr val="000000"/>
                </a:solidFill>
                <a:latin typeface="+mn-lt"/>
              </a:rPr>
              <a:t>r</a:t>
            </a:r>
            <a:r>
              <a:rPr lang="en-US" b="1" kern="0" noProof="0" dirty="0">
                <a:solidFill>
                  <a:srgbClr val="000000"/>
                </a:solidFill>
                <a:latin typeface="+mn-lt"/>
              </a:rPr>
              <a:t>emote</a:t>
            </a:r>
            <a:r>
              <a:rPr lang="en-US" kern="0" noProof="0" dirty="0">
                <a:solidFill>
                  <a:srgbClr val="000000"/>
                </a:solidFill>
                <a:latin typeface="+mn-lt"/>
              </a:rPr>
              <a:t> </a:t>
            </a:r>
            <a:r>
              <a:rPr lang="en-US" kern="0" dirty="0">
                <a:solidFill>
                  <a:srgbClr val="000000"/>
                </a:solidFill>
                <a:latin typeface="+mn-lt"/>
              </a:rPr>
              <a:t>i</a:t>
            </a:r>
            <a:r>
              <a:rPr lang="en-US" kern="0" noProof="0" dirty="0">
                <a:solidFill>
                  <a:srgbClr val="000000"/>
                </a:solidFill>
                <a:latin typeface="+mn-lt"/>
              </a:rPr>
              <a:t>mages </a:t>
            </a:r>
            <a:r>
              <a:rPr lang="en-US" b="0" kern="0" noProof="0" dirty="0">
                <a:solidFill>
                  <a:srgbClr val="000000"/>
                </a:solidFill>
                <a:latin typeface="+mn-lt"/>
              </a:rPr>
              <a:t>is preferred</a:t>
            </a:r>
          </a:p>
          <a:p>
            <a:pPr marL="742950" lvl="1" indent="-285750" fontAlgn="base">
              <a:lnSpc>
                <a:spcPts val="2200"/>
              </a:lnSpc>
              <a:spcBef>
                <a:spcPts val="0"/>
              </a:spcBef>
              <a:spcAft>
                <a:spcPts val="400"/>
              </a:spcAft>
              <a:buClrTx/>
              <a:buFont typeface="Wingdings" panose="05000000000000000000" pitchFamily="2" charset="2"/>
              <a:buChar char="§"/>
            </a:pPr>
            <a:r>
              <a:rPr lang="en-US" b="0" kern="0" noProof="0" dirty="0">
                <a:latin typeface="+mn-lt"/>
              </a:rPr>
              <a:t>Be sure the </a:t>
            </a:r>
            <a:r>
              <a:rPr lang="en-US" kern="0" noProof="0" dirty="0">
                <a:latin typeface="+mn-lt"/>
              </a:rPr>
              <a:t>URL in the Template </a:t>
            </a:r>
            <a:r>
              <a:rPr lang="en-US" b="0" kern="0" noProof="0" dirty="0">
                <a:latin typeface="+mn-lt"/>
              </a:rPr>
              <a:t>is </a:t>
            </a:r>
            <a:r>
              <a:rPr lang="en-US" b="0" i="1" kern="0" noProof="0" dirty="0">
                <a:latin typeface="+mn-lt"/>
              </a:rPr>
              <a:t>complete</a:t>
            </a:r>
            <a:r>
              <a:rPr lang="en-US" b="0" kern="0" noProof="0" dirty="0">
                <a:latin typeface="+mn-lt"/>
              </a:rPr>
              <a:t> (including https://) </a:t>
            </a:r>
            <a:br>
              <a:rPr lang="en-US" b="0" kern="0" noProof="0" dirty="0">
                <a:latin typeface="+mn-lt"/>
              </a:rPr>
            </a:br>
            <a:r>
              <a:rPr lang="en-US" b="0" i="1" kern="0" noProof="0" dirty="0">
                <a:latin typeface="+mn-lt"/>
              </a:rPr>
              <a:t>Example: </a:t>
            </a:r>
            <a:r>
              <a:rPr lang="en-US" b="0" kern="0" noProof="0" dirty="0">
                <a:latin typeface="+mn-lt"/>
              </a:rPr>
              <a:t>https://server/directory/imagefilename.jpg </a:t>
            </a:r>
          </a:p>
          <a:p>
            <a:pPr marL="800100" indent="-342900" fontAlgn="base">
              <a:lnSpc>
                <a:spcPts val="2200"/>
              </a:lnSpc>
              <a:spcBef>
                <a:spcPts val="0"/>
              </a:spcBef>
              <a:spcAft>
                <a:spcPts val="900"/>
              </a:spcAft>
              <a:buClrTx/>
              <a:buSzPct val="100000"/>
              <a:buFont typeface="Wingdings" panose="05000000000000000000" pitchFamily="2" charset="2"/>
              <a:buChar char="§"/>
            </a:pPr>
            <a:r>
              <a:rPr lang="en-US" b="0" kern="0" noProof="0" dirty="0">
                <a:latin typeface="+mn-lt"/>
              </a:rPr>
              <a:t>Point to the image itself—not a program that serves up images</a:t>
            </a:r>
            <a:br>
              <a:rPr lang="en-US" b="0" kern="0" noProof="0" dirty="0">
                <a:latin typeface="+mn-lt"/>
              </a:rPr>
            </a:br>
            <a:endParaRPr lang="en-US" b="0" kern="0" noProof="0" dirty="0">
              <a:latin typeface="+mn-lt"/>
            </a:endParaRPr>
          </a:p>
          <a:p>
            <a:pPr marL="461963" indent="-227013" fontAlgn="base">
              <a:lnSpc>
                <a:spcPts val="2200"/>
              </a:lnSpc>
              <a:spcBef>
                <a:spcPts val="0"/>
              </a:spcBef>
              <a:spcAft>
                <a:spcPts val="400"/>
              </a:spcAft>
              <a:buClr>
                <a:schemeClr val="accent1"/>
              </a:buClr>
              <a:buSzPct val="100000"/>
              <a:buFont typeface="Wingdings" pitchFamily="2" charset="2"/>
              <a:buChar char="§"/>
            </a:pPr>
            <a:r>
              <a:rPr lang="en-US" b="0" kern="0" noProof="0" dirty="0">
                <a:solidFill>
                  <a:srgbClr val="000000"/>
                </a:solidFill>
                <a:latin typeface="+mn-lt"/>
              </a:rPr>
              <a:t>If you use </a:t>
            </a:r>
            <a:r>
              <a:rPr lang="en-US" b="1" kern="0" dirty="0">
                <a:solidFill>
                  <a:srgbClr val="000000"/>
                </a:solidFill>
                <a:latin typeface="+mn-lt"/>
              </a:rPr>
              <a:t>l</a:t>
            </a:r>
            <a:r>
              <a:rPr lang="en-US" b="1" kern="0" noProof="0" dirty="0" err="1">
                <a:solidFill>
                  <a:srgbClr val="000000"/>
                </a:solidFill>
                <a:latin typeface="+mn-lt"/>
              </a:rPr>
              <a:t>ocal</a:t>
            </a:r>
            <a:r>
              <a:rPr lang="en-US" kern="0" noProof="0" dirty="0">
                <a:solidFill>
                  <a:srgbClr val="000000"/>
                </a:solidFill>
                <a:latin typeface="+mn-lt"/>
              </a:rPr>
              <a:t> </a:t>
            </a:r>
            <a:r>
              <a:rPr lang="en-US" kern="0" dirty="0">
                <a:solidFill>
                  <a:srgbClr val="000000"/>
                </a:solidFill>
                <a:latin typeface="+mn-lt"/>
              </a:rPr>
              <a:t>i</a:t>
            </a:r>
            <a:r>
              <a:rPr lang="en-US" kern="0" noProof="0" dirty="0">
                <a:solidFill>
                  <a:srgbClr val="000000"/>
                </a:solidFill>
                <a:latin typeface="+mn-lt"/>
              </a:rPr>
              <a:t>mages</a:t>
            </a:r>
          </a:p>
          <a:p>
            <a:pPr marL="742950" lvl="1" indent="-285750" fontAlgn="base">
              <a:lnSpc>
                <a:spcPts val="2200"/>
              </a:lnSpc>
              <a:spcBef>
                <a:spcPts val="0"/>
              </a:spcBef>
              <a:spcAft>
                <a:spcPts val="400"/>
              </a:spcAft>
              <a:buClrTx/>
              <a:buFont typeface="Wingdings" panose="05000000000000000000" pitchFamily="2" charset="2"/>
              <a:buChar char="§"/>
            </a:pPr>
            <a:r>
              <a:rPr lang="en-US" kern="0" noProof="0" dirty="0">
                <a:solidFill>
                  <a:srgbClr val="000000"/>
                </a:solidFill>
                <a:latin typeface="+mn-lt"/>
              </a:rPr>
              <a:t>Be sure the filename in the Template is </a:t>
            </a:r>
            <a:r>
              <a:rPr lang="en-US" i="1" kern="0" noProof="0" dirty="0">
                <a:solidFill>
                  <a:srgbClr val="000000"/>
                </a:solidFill>
                <a:latin typeface="+mn-lt"/>
              </a:rPr>
              <a:t>exact</a:t>
            </a:r>
            <a:r>
              <a:rPr lang="en-US" kern="0" noProof="0" dirty="0">
                <a:solidFill>
                  <a:srgbClr val="000000"/>
                </a:solidFill>
                <a:latin typeface="+mn-lt"/>
              </a:rPr>
              <a:t>—including upper and lower case characters</a:t>
            </a:r>
            <a:br>
              <a:rPr lang="en-US" kern="0" dirty="0">
                <a:solidFill>
                  <a:srgbClr val="000000"/>
                </a:solidFill>
                <a:latin typeface="+mn-lt"/>
              </a:rPr>
            </a:br>
            <a:r>
              <a:rPr lang="en-US" i="1" kern="0" noProof="0" dirty="0">
                <a:solidFill>
                  <a:srgbClr val="000000"/>
                </a:solidFill>
                <a:latin typeface="+mn-lt"/>
              </a:rPr>
              <a:t>Example: </a:t>
            </a:r>
            <a:r>
              <a:rPr lang="en-US" kern="0" noProof="0" dirty="0">
                <a:solidFill>
                  <a:srgbClr val="000000"/>
                </a:solidFill>
                <a:latin typeface="+mn-lt"/>
              </a:rPr>
              <a:t>FileName.jpg  -or-  lowercasename.jpg</a:t>
            </a:r>
          </a:p>
          <a:p>
            <a:pPr marL="800100" indent="-342900" fontAlgn="base">
              <a:lnSpc>
                <a:spcPts val="2200"/>
              </a:lnSpc>
              <a:spcBef>
                <a:spcPts val="0"/>
              </a:spcBef>
              <a:spcAft>
                <a:spcPts val="900"/>
              </a:spcAft>
              <a:buClrTx/>
              <a:buSzPct val="100000"/>
              <a:buFont typeface="Wingdings" panose="05000000000000000000" pitchFamily="2" charset="2"/>
              <a:buChar char="§"/>
            </a:pPr>
            <a:r>
              <a:rPr lang="en-US" sz="2000" b="0" kern="0" noProof="0" dirty="0">
                <a:solidFill>
                  <a:srgbClr val="000000"/>
                </a:solidFill>
                <a:latin typeface="+mn-lt"/>
              </a:rPr>
              <a:t>Place all catalog images into a zipped folder and l</a:t>
            </a:r>
            <a:r>
              <a:rPr lang="en-US" b="0" kern="0" noProof="0" dirty="0">
                <a:solidFill>
                  <a:srgbClr val="000000"/>
                </a:solidFill>
                <a:latin typeface="+mn-lt"/>
              </a:rPr>
              <a:t>oad on the SBN</a:t>
            </a:r>
          </a:p>
        </p:txBody>
      </p:sp>
      <p:sp>
        <p:nvSpPr>
          <p:cNvPr id="3" name="Title 2"/>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Tree>
    <p:extLst>
      <p:ext uri="{BB962C8B-B14F-4D97-AF65-F5344CB8AC3E}">
        <p14:creationId xmlns:p14="http://schemas.microsoft.com/office/powerpoint/2010/main" val="42915314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472518" y="1630364"/>
            <a:ext cx="5217959" cy="2872581"/>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Part Auxiliary ID – </a:t>
            </a:r>
            <a:r>
              <a:rPr lang="en-US" sz="1400" b="1" dirty="0">
                <a:solidFill>
                  <a:srgbClr val="00B050"/>
                </a:solidFill>
                <a:latin typeface="+mn-lt"/>
              </a:rPr>
              <a:t>Optional</a:t>
            </a:r>
          </a:p>
          <a:p>
            <a:pPr marL="174625">
              <a:lnSpc>
                <a:spcPts val="1300"/>
              </a:lnSpc>
              <a:spcAft>
                <a:spcPts val="200"/>
              </a:spcAft>
              <a:defRPr/>
            </a:pPr>
            <a:r>
              <a:rPr lang="en-US" sz="1200" b="1" i="1" dirty="0">
                <a:latin typeface="+mn-lt"/>
              </a:rPr>
              <a:t>Description: </a:t>
            </a:r>
            <a:r>
              <a:rPr lang="en-US" sz="1200" dirty="0">
                <a:latin typeface="+mn-lt"/>
              </a:rPr>
              <a:t>Uniquely identifies a single item. For example, items in multiple languages or available in multiple units of measure</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a:latin typeface="+mn-lt"/>
              </a:rPr>
              <a:t>1234 French</a:t>
            </a:r>
            <a:endParaRPr lang="en-US" sz="1200" b="1" i="1" dirty="0">
              <a:latin typeface="+mn-lt"/>
            </a:endParaRPr>
          </a:p>
          <a:p>
            <a:pPr marL="171450">
              <a:lnSpc>
                <a:spcPts val="1300"/>
              </a:lnSpc>
              <a:spcAft>
                <a:spcPts val="1200"/>
              </a:spcAft>
              <a:defRPr/>
            </a:pPr>
            <a:r>
              <a:rPr lang="en-US" sz="1200" i="1" dirty="0">
                <a:latin typeface="+mn-lt"/>
              </a:rPr>
              <a:t>Note</a:t>
            </a:r>
            <a:r>
              <a:rPr lang="en-US" sz="1200" dirty="0">
                <a:latin typeface="+mn-lt"/>
              </a:rPr>
              <a:t>: If any items have the same reference (Supplier Part ID column), this column allows you to differentiate them</a:t>
            </a:r>
          </a:p>
          <a:p>
            <a:pPr marL="171450">
              <a:lnSpc>
                <a:spcPts val="1300"/>
              </a:lnSpc>
              <a:spcAft>
                <a:spcPts val="1200"/>
              </a:spcAft>
              <a:defRPr/>
            </a:pPr>
            <a:endParaRPr lang="en-US" sz="1400" b="1"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Manufacturer Part ID – </a:t>
            </a:r>
            <a:r>
              <a:rPr lang="en-US" sz="1400" b="1" dirty="0">
                <a:solidFill>
                  <a:srgbClr val="FFC000"/>
                </a:solidFill>
                <a:latin typeface="+mn-lt"/>
              </a:rPr>
              <a:t>Optional but recommended</a:t>
            </a:r>
          </a:p>
          <a:p>
            <a:pPr marL="171450">
              <a:lnSpc>
                <a:spcPts val="1300"/>
              </a:lnSpc>
              <a:spcAft>
                <a:spcPts val="200"/>
              </a:spcAft>
              <a:defRPr/>
            </a:pPr>
            <a:r>
              <a:rPr lang="en-US" sz="1200" b="1" i="1" dirty="0">
                <a:latin typeface="+mn-lt"/>
              </a:rPr>
              <a:t>Description: </a:t>
            </a:r>
            <a:r>
              <a:rPr lang="en-US" sz="1200" dirty="0">
                <a:latin typeface="+mn-lt"/>
              </a:rPr>
              <a:t>A Part Number that a Manufacturer uses</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a:latin typeface="+mn-lt"/>
              </a:rPr>
              <a:t>TTSIBM412CID</a:t>
            </a:r>
            <a:endParaRPr lang="en-US" sz="1100" dirty="0">
              <a:latin typeface="+mn-lt"/>
            </a:endParaRPr>
          </a:p>
        </p:txBody>
      </p:sp>
      <p:sp>
        <p:nvSpPr>
          <p:cNvPr id="2" name="Title 1"/>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709272167"/>
              </p:ext>
            </p:extLst>
          </p:nvPr>
        </p:nvGraphicFramePr>
        <p:xfrm>
          <a:off x="503999" y="1630364"/>
          <a:ext cx="5593587" cy="1249097"/>
        </p:xfrm>
        <a:graphic>
          <a:graphicData uri="http://schemas.openxmlformats.org/drawingml/2006/table">
            <a:tbl>
              <a:tblPr firstRow="1" bandRow="1">
                <a:tableStyleId>{2D5ABB26-0587-4C30-8999-92F81FD0307C}</a:tableStyleId>
              </a:tblPr>
              <a:tblGrid>
                <a:gridCol w="2093151">
                  <a:extLst>
                    <a:ext uri="{9D8B030D-6E8A-4147-A177-3AD203B41FA5}">
                      <a16:colId xmlns:a16="http://schemas.microsoft.com/office/drawing/2014/main" val="3959091621"/>
                    </a:ext>
                  </a:extLst>
                </a:gridCol>
                <a:gridCol w="1635907">
                  <a:extLst>
                    <a:ext uri="{9D8B030D-6E8A-4147-A177-3AD203B41FA5}">
                      <a16:colId xmlns:a16="http://schemas.microsoft.com/office/drawing/2014/main" val="20002"/>
                    </a:ext>
                  </a:extLst>
                </a:gridCol>
                <a:gridCol w="1864529">
                  <a:extLst>
                    <a:ext uri="{9D8B030D-6E8A-4147-A177-3AD203B41FA5}">
                      <a16:colId xmlns:a16="http://schemas.microsoft.com/office/drawing/2014/main" val="3156790280"/>
                    </a:ext>
                  </a:extLst>
                </a:gridCol>
              </a:tblGrid>
              <a:tr h="286205">
                <a:tc>
                  <a:txBody>
                    <a:bodyPr/>
                    <a:lstStyle/>
                    <a:p>
                      <a:pPr algn="ctr"/>
                      <a:r>
                        <a:rPr lang="en-US" sz="1000" b="1">
                          <a:solidFill>
                            <a:schemeClr val="bg1"/>
                          </a:solidFill>
                          <a:latin typeface="Arial" panose="020B0604020202020204" pitchFamily="34" charset="0"/>
                          <a:cs typeface="Arial" panose="020B0604020202020204" pitchFamily="34" charset="0"/>
                        </a:rPr>
                        <a:t>Supplier 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Supplier Part Auxiliary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143102">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l"/>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4260380189"/>
                  </a:ext>
                </a:extLst>
              </a:tr>
              <a:tr h="217031">
                <a:tc>
                  <a:txBody>
                    <a:bodyPr/>
                    <a:lstStyle/>
                    <a:p>
                      <a:r>
                        <a:rPr lang="en-US" sz="1000">
                          <a:latin typeface="Arial" panose="020B0604020202020204" pitchFamily="34" charset="0"/>
                          <a:cs typeface="Arial" panose="020B0604020202020204" pitchFamily="34" charset="0"/>
                          <a:hlinkClick r:id="rId3"/>
                        </a:rPr>
                        <a:t>http://www.supplier1.com/item.html</a:t>
                      </a:r>
                      <a:r>
                        <a:rPr lang="en-US" sz="1000">
                          <a:latin typeface="Arial" panose="020B0604020202020204" pitchFamily="34" charset="0"/>
                          <a:cs typeface="Arial" panose="020B0604020202020204" pitchFamily="34" charset="0"/>
                        </a:rPr>
                        <a:t> </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1234-75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CFG 11562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33862">
                <a:tc>
                  <a:txBody>
                    <a:bodyPr/>
                    <a:lstStyle/>
                    <a:p>
                      <a:r>
                        <a:rPr lang="en-US" sz="1000">
                          <a:latin typeface="Arial" panose="020B0604020202020204" pitchFamily="34" charset="0"/>
                          <a:cs typeface="Arial" panose="020B0604020202020204" pitchFamily="34" charset="0"/>
                          <a:hlinkClick r:id="rId4"/>
                        </a:rPr>
                        <a:t>http://www.supplierA.com/item.html</a:t>
                      </a:r>
                      <a:r>
                        <a:rPr lang="en-US" sz="1000">
                          <a:latin typeface="Arial" panose="020B0604020202020204" pitchFamily="34" charset="0"/>
                          <a:cs typeface="Arial" panose="020B0604020202020204" pitchFamily="34" charset="0"/>
                        </a:rPr>
                        <a:t> </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87690-12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23561">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hlinkClick r:id="rId5"/>
                        </a:rPr>
                        <a:t>http://supplier.com/1234.html</a:t>
                      </a:r>
                      <a:r>
                        <a:rPr lang="en-US" sz="1000">
                          <a:latin typeface="Arial" panose="020B0604020202020204" pitchFamily="34" charset="0"/>
                          <a:cs typeface="Arial" panose="020B0604020202020204" pitchFamily="34" charset="0"/>
                        </a:rPr>
                        <a:t> </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A100-BLK</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07199">
                <a:tc>
                  <a:txBody>
                    <a:bodyPr/>
                    <a:lstStyle/>
                    <a:p>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4" name="TextBox 3">
            <a:extLst>
              <a:ext uri="{FF2B5EF4-FFF2-40B4-BE49-F238E27FC236}">
                <a16:creationId xmlns:a16="http://schemas.microsoft.com/office/drawing/2014/main" id="{BEF11CCE-AFF5-7FDE-277A-C98CC6A5EB8E}"/>
              </a:ext>
            </a:extLst>
          </p:cNvPr>
          <p:cNvSpPr txBox="1"/>
          <p:nvPr/>
        </p:nvSpPr>
        <p:spPr>
          <a:xfrm>
            <a:off x="468138" y="3500237"/>
            <a:ext cx="5629447" cy="1195199"/>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URL – </a:t>
            </a:r>
            <a:r>
              <a:rPr lang="en-US" sz="1400" b="1" dirty="0">
                <a:solidFill>
                  <a:srgbClr val="00B050"/>
                </a:solidFill>
                <a:latin typeface="+mn-lt"/>
              </a:rPr>
              <a:t>Optional</a:t>
            </a:r>
            <a:endParaRPr lang="en-US" sz="1400" b="1" dirty="0">
              <a:solidFill>
                <a:srgbClr val="9DBC58"/>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A URL that links to a Supplier static page about the item (could be a MSDS, construction info, packaging info, etc.)</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900"/>
              </a:spcAft>
              <a:defRPr/>
            </a:pPr>
            <a:r>
              <a:rPr lang="en-US" sz="1200" b="1" i="1" dirty="0">
                <a:latin typeface="+mn-lt"/>
              </a:rPr>
              <a:t>Example: </a:t>
            </a:r>
            <a:r>
              <a:rPr lang="en-US" sz="1200" dirty="0">
                <a:latin typeface="+mn-lt"/>
                <a:hlinkClick r:id="rId6"/>
              </a:rPr>
              <a:t>http://www.supply.com/Catalog/product18.htm</a:t>
            </a:r>
            <a:endParaRPr lang="en-US" sz="1200" dirty="0">
              <a:latin typeface="+mn-lt"/>
            </a:endParaRPr>
          </a:p>
        </p:txBody>
      </p:sp>
    </p:spTree>
    <p:extLst>
      <p:ext uri="{BB962C8B-B14F-4D97-AF65-F5344CB8AC3E}">
        <p14:creationId xmlns:p14="http://schemas.microsoft.com/office/powerpoint/2010/main" val="25374082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480809" y="1617663"/>
            <a:ext cx="5209539" cy="4878259"/>
          </a:xfrm>
          <a:prstGeom prst="rect">
            <a:avLst/>
          </a:prstGeom>
          <a:solidFill>
            <a:schemeClr val="bg1"/>
          </a:solidFill>
          <a:ln w="9525">
            <a:noFill/>
            <a:miter lim="800000"/>
            <a:headEnd/>
            <a:tailEnd type="none" w="lg" len="lg"/>
          </a:ln>
        </p:spPr>
        <p:txBody>
          <a:bodyPr wrap="square" lIns="0" tIns="0" rIns="0" bIns="0">
            <a:spAutoFit/>
          </a:bodyPr>
          <a:lstStyle/>
          <a:p>
            <a:pPr indent="171450">
              <a:lnSpc>
                <a:spcPts val="1300"/>
              </a:lnSpc>
              <a:spcAft>
                <a:spcPts val="200"/>
              </a:spcAft>
              <a:buClr>
                <a:schemeClr val="accent1"/>
              </a:buClr>
              <a:buFont typeface="Wingdings" pitchFamily="2" charset="2"/>
              <a:buChar char="§"/>
              <a:defRPr/>
            </a:pPr>
            <a:r>
              <a:rPr lang="en-US" sz="1400" b="1" dirty="0">
                <a:latin typeface="+mn-lt"/>
              </a:rPr>
              <a:t>Manufacturer URL – </a:t>
            </a:r>
            <a:r>
              <a:rPr lang="en-US" sz="1400" b="1" dirty="0">
                <a:solidFill>
                  <a:srgbClr val="00B050"/>
                </a:solidFill>
                <a:latin typeface="+mn-lt"/>
              </a:rPr>
              <a:t>Optional</a:t>
            </a:r>
            <a:endParaRPr lang="en-US" sz="1400" b="1" dirty="0">
              <a:solidFill>
                <a:srgbClr val="9DBC58"/>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A URL that links to a Manufacturer’s static page about the item (could be a MSDS, construction info, packaging info, etc.)</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defRPr/>
            </a:pPr>
            <a:r>
              <a:rPr lang="en-US" sz="1200" b="1" i="1" dirty="0">
                <a:latin typeface="+mn-lt"/>
              </a:rPr>
              <a:t>Example: </a:t>
            </a:r>
            <a:r>
              <a:rPr lang="en-US" sz="1200" dirty="0">
                <a:latin typeface="+mn-lt"/>
                <a:hlinkClick r:id="rId3"/>
              </a:rPr>
              <a:t>http://www.manu.com/Catalog/product18.htm</a:t>
            </a:r>
            <a:endParaRPr lang="en-AU" sz="1200" dirty="0">
              <a:latin typeface="+mn-lt"/>
            </a:endParaRPr>
          </a:p>
          <a:p>
            <a:pPr>
              <a:defRPr/>
            </a:pPr>
            <a:endParaRPr lang="en-US" sz="1200" dirty="0">
              <a:latin typeface="+mn-lt"/>
            </a:endParaRPr>
          </a:p>
          <a:p>
            <a:pPr>
              <a:defRPr/>
            </a:pPr>
            <a:br>
              <a:rPr lang="en-US" sz="1200" dirty="0">
                <a:latin typeface="+mn-lt"/>
              </a:rPr>
            </a:br>
            <a:endParaRPr lang="en-US" sz="1200" dirty="0">
              <a:latin typeface="+mn-lt"/>
            </a:endParaRPr>
          </a:p>
          <a:p>
            <a:pPr marL="171450" indent="-171450">
              <a:buClr>
                <a:schemeClr val="accent1"/>
              </a:buClr>
              <a:buFont typeface="Wingdings" pitchFamily="2" charset="2"/>
              <a:buChar char="§"/>
              <a:defRPr/>
            </a:pPr>
            <a:r>
              <a:rPr lang="en-US" sz="1400" b="1" dirty="0">
                <a:latin typeface="+mn-lt"/>
              </a:rPr>
              <a:t>Language – </a:t>
            </a:r>
            <a:r>
              <a:rPr lang="en-US" sz="1400" b="1" dirty="0">
                <a:solidFill>
                  <a:srgbClr val="00B050"/>
                </a:solidFill>
                <a:latin typeface="+mn-lt"/>
              </a:rPr>
              <a:t>Optional</a:t>
            </a:r>
            <a:r>
              <a:rPr lang="en-US" sz="1400" b="1" dirty="0">
                <a:solidFill>
                  <a:schemeClr val="tx2"/>
                </a:solidFill>
                <a:latin typeface="+mn-lt"/>
              </a:rPr>
              <a:t> </a:t>
            </a:r>
            <a:r>
              <a:rPr lang="en-US" sz="1200" dirty="0">
                <a:latin typeface="+mn-lt"/>
              </a:rPr>
              <a:t>(If blank, defaults to ‘</a:t>
            </a:r>
            <a:r>
              <a:rPr lang="en-US" sz="1200" dirty="0" err="1">
                <a:latin typeface="+mn-lt"/>
              </a:rPr>
              <a:t>en_US</a:t>
            </a:r>
            <a:r>
              <a:rPr lang="en-US" sz="1200" dirty="0">
                <a:latin typeface="+mn-lt"/>
              </a:rPr>
              <a:t>’)</a:t>
            </a:r>
          </a:p>
          <a:p>
            <a:pPr marL="171450">
              <a:lnSpc>
                <a:spcPts val="1300"/>
              </a:lnSpc>
              <a:spcAft>
                <a:spcPts val="200"/>
              </a:spcAft>
              <a:defRPr/>
            </a:pPr>
            <a:r>
              <a:rPr lang="en-US" sz="1200" b="1" i="1" dirty="0">
                <a:latin typeface="+mn-lt"/>
              </a:rPr>
              <a:t>Description: </a:t>
            </a:r>
            <a:r>
              <a:rPr lang="en-US" sz="1200" dirty="0">
                <a:latin typeface="+mn-lt"/>
              </a:rPr>
              <a:t>Specifies the language used to describe the item.</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err="1">
                <a:latin typeface="+mn-lt"/>
              </a:rPr>
              <a:t>en_US</a:t>
            </a:r>
            <a:endParaRPr lang="en-US" sz="1200" dirty="0">
              <a:latin typeface="+mn-lt"/>
            </a:endParaRPr>
          </a:p>
          <a:p>
            <a:pPr marL="171450">
              <a:defRPr/>
            </a:pPr>
            <a:r>
              <a:rPr lang="en-US" sz="1200" i="1" dirty="0">
                <a:latin typeface="+mn-lt"/>
              </a:rPr>
              <a:t>Note: </a:t>
            </a:r>
            <a:r>
              <a:rPr lang="en-US" sz="1200" dirty="0">
                <a:latin typeface="+mn-lt"/>
              </a:rPr>
              <a:t>A listing of language codes is in your Customer’s Supplier Information Portal</a:t>
            </a:r>
            <a:br>
              <a:rPr lang="en-US" sz="1200" dirty="0">
                <a:latin typeface="+mn-lt"/>
              </a:rPr>
            </a:br>
            <a:endParaRPr lang="en-US" sz="1200" dirty="0">
              <a:latin typeface="+mn-lt"/>
            </a:endParaRPr>
          </a:p>
          <a:p>
            <a:pPr marL="171450">
              <a:defRPr/>
            </a:pPr>
            <a:br>
              <a:rPr lang="en-US" sz="1200" dirty="0">
                <a:latin typeface="+mn-lt"/>
              </a:rPr>
            </a:br>
            <a:endParaRPr lang="en-US" sz="1200"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Currency – </a:t>
            </a:r>
            <a:r>
              <a:rPr lang="en-US" sz="1400" b="1" dirty="0">
                <a:solidFill>
                  <a:srgbClr val="00B050"/>
                </a:solidFill>
                <a:latin typeface="+mn-lt"/>
              </a:rPr>
              <a:t>Optional</a:t>
            </a:r>
            <a:r>
              <a:rPr lang="en-US" sz="1400" b="1" dirty="0">
                <a:solidFill>
                  <a:schemeClr val="tx2"/>
                </a:solidFill>
                <a:latin typeface="+mn-lt"/>
              </a:rPr>
              <a:t> </a:t>
            </a:r>
            <a:r>
              <a:rPr lang="en-US" sz="1200" dirty="0">
                <a:latin typeface="+mn-lt"/>
              </a:rPr>
              <a:t>(Can be set as a default value in Header)</a:t>
            </a:r>
          </a:p>
          <a:p>
            <a:pPr marL="171450">
              <a:lnSpc>
                <a:spcPts val="1300"/>
              </a:lnSpc>
              <a:spcAft>
                <a:spcPts val="200"/>
              </a:spcAft>
              <a:defRPr/>
            </a:pPr>
            <a:r>
              <a:rPr lang="en-US" sz="1200" b="1" i="1" dirty="0">
                <a:latin typeface="+mn-lt"/>
              </a:rPr>
              <a:t>Description: </a:t>
            </a:r>
            <a:r>
              <a:rPr lang="en-US" sz="1200" dirty="0">
                <a:latin typeface="+mn-lt"/>
              </a:rPr>
              <a:t>Specifies the currency used for the prices</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32</a:t>
            </a:r>
          </a:p>
          <a:p>
            <a:pPr marL="171450">
              <a:lnSpc>
                <a:spcPts val="1300"/>
              </a:lnSpc>
              <a:spcAft>
                <a:spcPts val="200"/>
              </a:spcAft>
              <a:defRPr/>
            </a:pPr>
            <a:r>
              <a:rPr lang="en-US" sz="1200" b="1" i="1" dirty="0">
                <a:latin typeface="+mn-lt"/>
              </a:rPr>
              <a:t>Example: </a:t>
            </a:r>
            <a:r>
              <a:rPr lang="en-US" sz="1200" dirty="0">
                <a:latin typeface="+mn-lt"/>
              </a:rPr>
              <a:t>USD, CAD (Canadian Dollar)</a:t>
            </a:r>
          </a:p>
          <a:p>
            <a:pPr marL="171450">
              <a:lnSpc>
                <a:spcPts val="1300"/>
              </a:lnSpc>
              <a:spcAft>
                <a:spcPts val="1200"/>
              </a:spcAft>
              <a:defRPr/>
            </a:pPr>
            <a:r>
              <a:rPr lang="en-US" sz="1200" i="1" dirty="0">
                <a:latin typeface="+mn-lt"/>
              </a:rPr>
              <a:t>Note: </a:t>
            </a:r>
            <a:r>
              <a:rPr lang="en-US" sz="1200" dirty="0">
                <a:latin typeface="+mn-lt"/>
              </a:rPr>
              <a:t>A listing of currency codes is in your Customer’s Supplier Information Portal</a:t>
            </a:r>
          </a:p>
        </p:txBody>
      </p:sp>
      <p:sp>
        <p:nvSpPr>
          <p:cNvPr id="2" name="Title 1"/>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004535536"/>
              </p:ext>
            </p:extLst>
          </p:nvPr>
        </p:nvGraphicFramePr>
        <p:xfrm>
          <a:off x="503999" y="1617663"/>
          <a:ext cx="5593588" cy="1234396"/>
        </p:xfrm>
        <a:graphic>
          <a:graphicData uri="http://schemas.openxmlformats.org/drawingml/2006/table">
            <a:tbl>
              <a:tblPr firstRow="1" bandRow="1">
                <a:tableStyleId>{2D5ABB26-0587-4C30-8999-92F81FD0307C}</a:tableStyleId>
              </a:tblPr>
              <a:tblGrid>
                <a:gridCol w="1398397">
                  <a:extLst>
                    <a:ext uri="{9D8B030D-6E8A-4147-A177-3AD203B41FA5}">
                      <a16:colId xmlns:a16="http://schemas.microsoft.com/office/drawing/2014/main" val="582514908"/>
                    </a:ext>
                  </a:extLst>
                </a:gridCol>
                <a:gridCol w="1398397">
                  <a:extLst>
                    <a:ext uri="{9D8B030D-6E8A-4147-A177-3AD203B41FA5}">
                      <a16:colId xmlns:a16="http://schemas.microsoft.com/office/drawing/2014/main" val="792395546"/>
                    </a:ext>
                  </a:extLst>
                </a:gridCol>
                <a:gridCol w="1398397">
                  <a:extLst>
                    <a:ext uri="{9D8B030D-6E8A-4147-A177-3AD203B41FA5}">
                      <a16:colId xmlns:a16="http://schemas.microsoft.com/office/drawing/2014/main" val="20001"/>
                    </a:ext>
                  </a:extLst>
                </a:gridCol>
                <a:gridCol w="1398397">
                  <a:extLst>
                    <a:ext uri="{9D8B030D-6E8A-4147-A177-3AD203B41FA5}">
                      <a16:colId xmlns:a16="http://schemas.microsoft.com/office/drawing/2014/main" val="20002"/>
                    </a:ext>
                  </a:extLst>
                </a:gridCol>
              </a:tblGrid>
              <a:tr h="193748">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Name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a:t>
                      </a:r>
                      <a:r>
                        <a:rPr lang="en-US" sz="1000" b="1" kern="1200">
                          <a:solidFill>
                            <a:schemeClr val="bg1"/>
                          </a:solidFill>
                          <a:latin typeface="Arial" panose="020B0604020202020204" pitchFamily="34" charset="0"/>
                          <a:ea typeface="+mn-ea"/>
                          <a:cs typeface="Arial" panose="020B0604020202020204" pitchFamily="34" charset="0"/>
                        </a:rPr>
                        <a:t>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Language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Currency</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93748">
                <a:tc>
                  <a:txBody>
                    <a:bodyPr/>
                    <a:lstStyle/>
                    <a:p>
                      <a:pPr algn="ct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4289448671"/>
                  </a:ext>
                </a:extLst>
              </a:tr>
              <a:tr h="211725">
                <a:tc>
                  <a:txBody>
                    <a:bodyPr/>
                    <a:lstStyle/>
                    <a:p>
                      <a:pPr algn="ctr"/>
                      <a:r>
                        <a:rPr lang="en-US" sz="1000">
                          <a:latin typeface="Arial" panose="020B0604020202020204" pitchFamily="34" charset="0"/>
                          <a:cs typeface="Arial" panose="020B0604020202020204" pitchFamily="34" charset="0"/>
                        </a:rPr>
                        <a:t>Manufacturer 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http://www.manu.com</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11725">
                <a:tc>
                  <a:txBody>
                    <a:bodyPr/>
                    <a:lstStyle/>
                    <a:p>
                      <a:pPr algn="ctr"/>
                      <a:r>
                        <a:rPr lang="en-US" sz="1000">
                          <a:latin typeface="Arial" panose="020B0604020202020204" pitchFamily="34" charset="0"/>
                          <a:cs typeface="Arial" panose="020B0604020202020204" pitchFamily="34" charset="0"/>
                        </a:rPr>
                        <a:t>Manufacturer 2</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1725">
                <a:tc>
                  <a:txBody>
                    <a:bodyPr/>
                    <a:lstStyle/>
                    <a:p>
                      <a:pPr algn="ctr"/>
                      <a:r>
                        <a:rPr lang="en-US" sz="1000">
                          <a:latin typeface="Arial" panose="020B0604020202020204" pitchFamily="34" charset="0"/>
                          <a:cs typeface="Arial" panose="020B0604020202020204" pitchFamily="34" charset="0"/>
                        </a:rPr>
                        <a:t>Manufacturer 3</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11725">
                <a:tc>
                  <a:txBody>
                    <a:bodyPr/>
                    <a:lstStyle/>
                    <a:p>
                      <a:pPr algn="ctr"/>
                      <a:r>
                        <a:rPr lang="en-US" sz="1000">
                          <a:latin typeface="Arial" panose="020B0604020202020204" pitchFamily="34" charset="0"/>
                          <a:cs typeface="Arial" panose="020B0604020202020204" pitchFamily="34" charset="0"/>
                        </a:rPr>
                        <a:t>Manufacturer 4</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USD</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TextBox 6">
            <a:extLst>
              <a:ext uri="{FF2B5EF4-FFF2-40B4-BE49-F238E27FC236}">
                <a16:creationId xmlns:a16="http://schemas.microsoft.com/office/drawing/2014/main" id="{7954867B-F472-4E87-99E7-0F342DF0E1D5}"/>
              </a:ext>
            </a:extLst>
          </p:cNvPr>
          <p:cNvSpPr txBox="1"/>
          <p:nvPr/>
        </p:nvSpPr>
        <p:spPr>
          <a:xfrm>
            <a:off x="362160" y="3384782"/>
            <a:ext cx="5652668" cy="1028487"/>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Manufacturer Name – </a:t>
            </a:r>
            <a:r>
              <a:rPr lang="en-US" sz="1400" b="1" dirty="0">
                <a:solidFill>
                  <a:srgbClr val="FFC000"/>
                </a:solidFill>
                <a:latin typeface="+mn-lt"/>
              </a:rPr>
              <a:t>Optional but recommended</a:t>
            </a:r>
          </a:p>
          <a:p>
            <a:pPr marL="171450">
              <a:lnSpc>
                <a:spcPts val="1300"/>
              </a:lnSpc>
              <a:spcAft>
                <a:spcPts val="200"/>
              </a:spcAft>
              <a:defRPr/>
            </a:pPr>
            <a:r>
              <a:rPr lang="en-US" sz="1200" b="1" i="1" dirty="0">
                <a:latin typeface="+mn-lt"/>
              </a:rPr>
              <a:t>Description: </a:t>
            </a:r>
            <a:r>
              <a:rPr lang="fr-FR" sz="1200" dirty="0">
                <a:latin typeface="+mn-lt"/>
              </a:rPr>
              <a:t>Name of the manufacturer</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600"/>
              </a:spcAft>
              <a:defRPr/>
            </a:pPr>
            <a:r>
              <a:rPr lang="en-US" sz="1200" b="1" i="1" dirty="0">
                <a:latin typeface="+mn-lt"/>
              </a:rPr>
              <a:t>Example: </a:t>
            </a:r>
            <a:r>
              <a:rPr lang="en-US" sz="1200" dirty="0">
                <a:latin typeface="+mn-lt"/>
              </a:rPr>
              <a:t>Epson</a:t>
            </a:r>
            <a:endParaRPr lang="en-US" sz="1200" b="1" dirty="0">
              <a:latin typeface="+mn-lt"/>
            </a:endParaRPr>
          </a:p>
        </p:txBody>
      </p:sp>
    </p:spTree>
    <p:extLst>
      <p:ext uri="{BB962C8B-B14F-4D97-AF65-F5344CB8AC3E}">
        <p14:creationId xmlns:p14="http://schemas.microsoft.com/office/powerpoint/2010/main" val="2163622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p>
        </p:txBody>
      </p:sp>
      <p:graphicFrame>
        <p:nvGraphicFramePr>
          <p:cNvPr id="6" name="Table 5"/>
          <p:cNvGraphicFramePr>
            <a:graphicFrameLocks noGrp="1"/>
          </p:cNvGraphicFramePr>
          <p:nvPr/>
        </p:nvGraphicFramePr>
        <p:xfrm>
          <a:off x="503997" y="1623600"/>
          <a:ext cx="5235324" cy="1066224"/>
        </p:xfrm>
        <a:graphic>
          <a:graphicData uri="http://schemas.openxmlformats.org/drawingml/2006/table">
            <a:tbl>
              <a:tblPr firstRow="1" bandRow="1">
                <a:tableStyleId>{2D5ABB26-0587-4C30-8999-92F81FD0307C}</a:tableStyleId>
              </a:tblPr>
              <a:tblGrid>
                <a:gridCol w="1308831">
                  <a:extLst>
                    <a:ext uri="{9D8B030D-6E8A-4147-A177-3AD203B41FA5}">
                      <a16:colId xmlns:a16="http://schemas.microsoft.com/office/drawing/2014/main" val="3462662845"/>
                    </a:ext>
                  </a:extLst>
                </a:gridCol>
                <a:gridCol w="1308831">
                  <a:extLst>
                    <a:ext uri="{9D8B030D-6E8A-4147-A177-3AD203B41FA5}">
                      <a16:colId xmlns:a16="http://schemas.microsoft.com/office/drawing/2014/main" val="2262900461"/>
                    </a:ext>
                  </a:extLst>
                </a:gridCol>
                <a:gridCol w="1308831">
                  <a:extLst>
                    <a:ext uri="{9D8B030D-6E8A-4147-A177-3AD203B41FA5}">
                      <a16:colId xmlns:a16="http://schemas.microsoft.com/office/drawing/2014/main" val="2121560956"/>
                    </a:ext>
                  </a:extLst>
                </a:gridCol>
                <a:gridCol w="1308831">
                  <a:extLst>
                    <a:ext uri="{9D8B030D-6E8A-4147-A177-3AD203B41FA5}">
                      <a16:colId xmlns:a16="http://schemas.microsoft.com/office/drawing/2014/main" val="1279590343"/>
                    </a:ext>
                  </a:extLst>
                </a:gridCol>
              </a:tblGrid>
              <a:tr h="188188">
                <a:tc>
                  <a:txBody>
                    <a:bodyPr/>
                    <a:lstStyle/>
                    <a:p>
                      <a:pPr marL="0" algn="ctr" defTabSz="1088558" rtl="0" eaLnBrk="1" latinLnBrk="0" hangingPunct="1"/>
                      <a:r>
                        <a:rPr lang="en-US" sz="1000" b="1" kern="1200">
                          <a:solidFill>
                            <a:schemeClr val="bg1"/>
                          </a:solidFill>
                          <a:latin typeface="Arial" panose="020B0604020202020204" pitchFamily="34" charset="0"/>
                          <a:ea typeface="+mn-ea"/>
                          <a:cs typeface="Arial" panose="020B0604020202020204" pitchFamily="34" charset="0"/>
                        </a:rPr>
                        <a:t>Expiration Date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marL="0" marR="0" lvl="0" indent="0" algn="ctr" defTabSz="1088558" rtl="0" eaLnBrk="1" fontAlgn="auto" latinLnBrk="0" hangingPunct="1">
                        <a:lnSpc>
                          <a:spcPct val="100000"/>
                        </a:lnSpc>
                        <a:spcBef>
                          <a:spcPts val="0"/>
                        </a:spcBef>
                        <a:spcAft>
                          <a:spcPts val="0"/>
                        </a:spcAft>
                        <a:buClrTx/>
                        <a:buSzTx/>
                        <a:buFontTx/>
                        <a:buNone/>
                        <a:tabLst/>
                        <a:defRPr/>
                      </a:pPr>
                      <a:r>
                        <a:rPr lang="en-US" sz="1000" b="1" kern="1200">
                          <a:solidFill>
                            <a:schemeClr val="bg1"/>
                          </a:solidFill>
                          <a:latin typeface="Arial" panose="020B0604020202020204" pitchFamily="34" charset="0"/>
                          <a:ea typeface="+mn-ea"/>
                          <a:cs typeface="Arial" panose="020B0604020202020204" pitchFamily="34" charset="0"/>
                        </a:rPr>
                        <a:t>Effective Date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marL="0" algn="ctr" defTabSz="1088558" rtl="0" eaLnBrk="1" latinLnBrk="0" hangingPunct="1"/>
                      <a:r>
                        <a:rPr lang="en-US" sz="1000" b="1" kern="1200">
                          <a:solidFill>
                            <a:schemeClr val="bg1"/>
                          </a:solidFill>
                          <a:latin typeface="Arial" panose="020B0604020202020204" pitchFamily="34" charset="0"/>
                          <a:ea typeface="+mn-ea"/>
                          <a:cs typeface="Arial" panose="020B0604020202020204" pitchFamily="34" charset="0"/>
                        </a:rPr>
                        <a:t>Minimum Quantity</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marL="0" algn="ctr" defTabSz="1088558" rtl="0" eaLnBrk="1" latinLnBrk="0" hangingPunct="1"/>
                      <a:r>
                        <a:rPr lang="en-US" sz="1000" b="1" kern="1200" err="1">
                          <a:solidFill>
                            <a:schemeClr val="bg1"/>
                          </a:solidFill>
                          <a:latin typeface="Arial" panose="020B0604020202020204" pitchFamily="34" charset="0"/>
                          <a:ea typeface="+mn-ea"/>
                          <a:cs typeface="Arial" panose="020B0604020202020204" pitchFamily="34" charset="0"/>
                        </a:rPr>
                        <a:t>QuantityInterval</a:t>
                      </a:r>
                      <a:endParaRPr lang="en-US" sz="1000" b="1" kern="1200">
                        <a:solidFill>
                          <a:schemeClr val="bg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63472">
                <a:tc>
                  <a:txBody>
                    <a:bodyPr/>
                    <a:lstStyle/>
                    <a:p>
                      <a:pPr algn="ct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904062409"/>
                  </a:ext>
                </a:extLst>
              </a:tr>
              <a:tr h="178641">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1</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78641">
                <a:tc>
                  <a:txBody>
                    <a:bodyPr/>
                    <a:lstStyle/>
                    <a:p>
                      <a:pPr marL="0" algn="l"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    2019-02-01</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   2020-01-31</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78641">
                <a:tc>
                  <a:txBody>
                    <a:bodyPr/>
                    <a:lstStyle/>
                    <a:p>
                      <a:pPr marL="0" algn="l"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    2019-03-20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   </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78641">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1</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Text Box 6">
            <a:extLst>
              <a:ext uri="{FF2B5EF4-FFF2-40B4-BE49-F238E27FC236}">
                <a16:creationId xmlns:a16="http://schemas.microsoft.com/office/drawing/2014/main" id="{E8BB3E8C-7CB8-4FBA-BC33-DE794A0B016D}"/>
              </a:ext>
            </a:extLst>
          </p:cNvPr>
          <p:cNvSpPr txBox="1">
            <a:spLocks noChangeArrowheads="1"/>
          </p:cNvSpPr>
          <p:nvPr/>
        </p:nvSpPr>
        <p:spPr bwMode="auto">
          <a:xfrm>
            <a:off x="6097587" y="1623600"/>
            <a:ext cx="5327430" cy="3744615"/>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Effective Date- </a:t>
            </a:r>
            <a:r>
              <a:rPr lang="en-US" sz="1400" b="1" dirty="0">
                <a:solidFill>
                  <a:srgbClr val="00B050"/>
                </a:solidFill>
                <a:latin typeface="+mn-lt"/>
              </a:rPr>
              <a:t>Optional</a:t>
            </a:r>
            <a:endParaRPr lang="en-US" sz="1400" b="1" dirty="0">
              <a:solidFill>
                <a:schemeClr val="tx2"/>
              </a:solidFill>
              <a:latin typeface="+mn-lt"/>
            </a:endParaRPr>
          </a:p>
          <a:p>
            <a:pPr marL="171450">
              <a:lnSpc>
                <a:spcPts val="1300"/>
              </a:lnSpc>
              <a:spcAft>
                <a:spcPts val="200"/>
              </a:spcAft>
              <a:defRPr/>
            </a:pPr>
            <a:r>
              <a:rPr lang="en-AU" sz="1200" b="1" i="1" dirty="0">
                <a:latin typeface="+mn-lt"/>
              </a:rPr>
              <a:t>Description: </a:t>
            </a:r>
            <a:r>
              <a:rPr lang="en-AU" sz="1200" dirty="0">
                <a:latin typeface="+mn-lt"/>
              </a:rPr>
              <a:t>Date that the </a:t>
            </a:r>
            <a:r>
              <a:rPr lang="en-AU" sz="1200" dirty="0" err="1">
                <a:latin typeface="+mn-lt"/>
              </a:rPr>
              <a:t>catalog</a:t>
            </a:r>
            <a:r>
              <a:rPr lang="en-AU" sz="1200" dirty="0">
                <a:latin typeface="+mn-lt"/>
              </a:rPr>
              <a:t> item becomes valid.</a:t>
            </a:r>
          </a:p>
          <a:p>
            <a:pPr marL="171450">
              <a:lnSpc>
                <a:spcPts val="1300"/>
              </a:lnSpc>
              <a:spcAft>
                <a:spcPts val="200"/>
              </a:spcAft>
              <a:defRPr/>
            </a:pPr>
            <a:r>
              <a:rPr lang="en-AU" sz="1200" dirty="0">
                <a:latin typeface="+mn-lt"/>
              </a:rPr>
              <a:t>If you load an item with a date prior to today, the item will be seen immediately, regardless of the </a:t>
            </a:r>
            <a:r>
              <a:rPr lang="en-AU" sz="1200" b="1" dirty="0">
                <a:latin typeface="+mn-lt"/>
              </a:rPr>
              <a:t>Effective Date</a:t>
            </a:r>
            <a:r>
              <a:rPr lang="en-AU" sz="1200" dirty="0">
                <a:latin typeface="+mn-lt"/>
              </a:rPr>
              <a:t>.</a:t>
            </a:r>
          </a:p>
          <a:p>
            <a:pPr marL="171450">
              <a:lnSpc>
                <a:spcPts val="1300"/>
              </a:lnSpc>
              <a:spcAft>
                <a:spcPts val="200"/>
              </a:spcAft>
              <a:defRPr/>
            </a:pPr>
            <a:r>
              <a:rPr lang="en-AU" sz="1200" b="1" i="1" dirty="0">
                <a:latin typeface="+mn-lt"/>
              </a:rPr>
              <a:t>Type of data</a:t>
            </a:r>
            <a:r>
              <a:rPr lang="en-AU" sz="1200" i="1" dirty="0">
                <a:latin typeface="+mn-lt"/>
              </a:rPr>
              <a:t>: Data</a:t>
            </a:r>
          </a:p>
          <a:p>
            <a:pPr marL="171450">
              <a:lnSpc>
                <a:spcPts val="1300"/>
              </a:lnSpc>
              <a:spcAft>
                <a:spcPts val="200"/>
              </a:spcAft>
              <a:defRPr/>
            </a:pPr>
            <a:r>
              <a:rPr lang="en-AU" sz="1200" b="1" i="1" dirty="0">
                <a:latin typeface="+mn-lt"/>
              </a:rPr>
              <a:t>Date Format</a:t>
            </a:r>
            <a:r>
              <a:rPr lang="en-AU" sz="1200" i="1" dirty="0">
                <a:latin typeface="+mn-lt"/>
              </a:rPr>
              <a:t>: YYYY-MM-DD</a:t>
            </a:r>
          </a:p>
          <a:p>
            <a:pPr marL="171450">
              <a:lnSpc>
                <a:spcPts val="1300"/>
              </a:lnSpc>
              <a:spcAft>
                <a:spcPts val="200"/>
              </a:spcAft>
              <a:defRPr/>
            </a:pPr>
            <a:endParaRPr lang="en-AU" sz="1200" i="1" dirty="0">
              <a:latin typeface="+mn-lt"/>
            </a:endParaRPr>
          </a:p>
          <a:p>
            <a:pPr marL="171450">
              <a:lnSpc>
                <a:spcPts val="1300"/>
              </a:lnSpc>
              <a:spcAft>
                <a:spcPts val="200"/>
              </a:spcAft>
              <a:defRPr/>
            </a:pPr>
            <a:endParaRPr lang="en-AU" sz="1200" i="1" dirty="0">
              <a:latin typeface="+mn-lt"/>
            </a:endParaRPr>
          </a:p>
          <a:p>
            <a:pPr indent="171450">
              <a:lnSpc>
                <a:spcPts val="1300"/>
              </a:lnSpc>
              <a:spcAft>
                <a:spcPts val="200"/>
              </a:spcAft>
              <a:buClr>
                <a:schemeClr val="accent1"/>
              </a:buClr>
              <a:buFont typeface="Wingdings" pitchFamily="2" charset="2"/>
              <a:buChar char="§"/>
              <a:defRPr/>
            </a:pPr>
            <a:r>
              <a:rPr lang="en-US" sz="1400" b="1" dirty="0">
                <a:latin typeface="+mn-lt"/>
              </a:rPr>
              <a:t>Minimum Quantity– </a:t>
            </a:r>
            <a:r>
              <a:rPr lang="en-US" sz="1400" b="1" dirty="0">
                <a:solidFill>
                  <a:srgbClr val="00B050"/>
                </a:solidFill>
                <a:latin typeface="+mn-lt"/>
              </a:rPr>
              <a:t>Optional</a:t>
            </a:r>
            <a:endParaRPr lang="en-US" sz="1400" b="1" dirty="0">
              <a:solidFill>
                <a:schemeClr val="tx2"/>
              </a:solidFill>
              <a:latin typeface="+mn-lt"/>
            </a:endParaRPr>
          </a:p>
          <a:p>
            <a:pPr marL="171450">
              <a:lnSpc>
                <a:spcPts val="1300"/>
              </a:lnSpc>
              <a:spcAft>
                <a:spcPts val="200"/>
              </a:spcAft>
              <a:defRPr/>
            </a:pPr>
            <a:r>
              <a:rPr lang="en-US" sz="1200" b="1" i="1" dirty="0">
                <a:latin typeface="+mn-lt"/>
              </a:rPr>
              <a:t>Description: </a:t>
            </a:r>
            <a:r>
              <a:rPr lang="en-AU" sz="1200" dirty="0">
                <a:latin typeface="+mn-lt"/>
              </a:rPr>
              <a:t>Specifies the minimum quantity an item can be purchased in. </a:t>
            </a:r>
            <a:br>
              <a:rPr lang="en-AU" sz="1200" dirty="0">
                <a:latin typeface="+mn-lt"/>
              </a:rPr>
            </a:br>
            <a:r>
              <a:rPr lang="en-US" sz="1200" b="1" i="1" dirty="0">
                <a:latin typeface="+mn-lt"/>
              </a:rPr>
              <a:t>Type of data: </a:t>
            </a:r>
            <a:r>
              <a:rPr lang="en-US" sz="1200" dirty="0">
                <a:latin typeface="+mn-lt"/>
              </a:rPr>
              <a:t>Integer</a:t>
            </a:r>
          </a:p>
          <a:p>
            <a:pPr marL="171450">
              <a:lnSpc>
                <a:spcPts val="1200"/>
              </a:lnSpc>
              <a:defRPr/>
            </a:pPr>
            <a:r>
              <a:rPr lang="en-US" sz="1200" b="1" i="1" dirty="0">
                <a:latin typeface="+mn-lt"/>
              </a:rPr>
              <a:t>Example: </a:t>
            </a:r>
            <a:r>
              <a:rPr lang="en-AU" sz="1200" dirty="0">
                <a:latin typeface="+mn-lt"/>
              </a:rPr>
              <a:t>Users might need to order at least 2 of an item, therefore 2 will be placed in the column.</a:t>
            </a:r>
            <a:endParaRPr lang="en-US" sz="1200" b="1" dirty="0">
              <a:latin typeface="+mn-lt"/>
            </a:endParaRPr>
          </a:p>
          <a:p>
            <a:pPr>
              <a:lnSpc>
                <a:spcPts val="1300"/>
              </a:lnSpc>
              <a:spcAft>
                <a:spcPts val="200"/>
              </a:spcAft>
              <a:defRPr/>
            </a:pPr>
            <a:br>
              <a:rPr lang="en-US" sz="1400" b="1" dirty="0">
                <a:latin typeface="+mn-lt"/>
              </a:rPr>
            </a:br>
            <a:endParaRPr lang="en-US" sz="1200" b="1" dirty="0">
              <a:latin typeface="+mn-lt"/>
            </a:endParaRPr>
          </a:p>
          <a:p>
            <a:pPr indent="171450">
              <a:lnSpc>
                <a:spcPts val="1300"/>
              </a:lnSpc>
              <a:spcAft>
                <a:spcPts val="200"/>
              </a:spcAft>
              <a:buClr>
                <a:schemeClr val="accent1"/>
              </a:buClr>
              <a:buFont typeface="Wingdings" pitchFamily="2" charset="2"/>
              <a:buChar char="§"/>
              <a:defRPr/>
            </a:pPr>
            <a:r>
              <a:rPr lang="en-US" sz="1400" b="1" dirty="0">
                <a:latin typeface="+mn-lt"/>
              </a:rPr>
              <a:t>Quantity Interval– </a:t>
            </a:r>
            <a:r>
              <a:rPr lang="en-US" sz="1400" b="1" dirty="0">
                <a:solidFill>
                  <a:srgbClr val="00B050"/>
                </a:solidFill>
                <a:latin typeface="+mn-lt"/>
              </a:rPr>
              <a:t>Optional</a:t>
            </a:r>
            <a:endParaRPr lang="en-US" sz="1400" b="1" dirty="0">
              <a:solidFill>
                <a:schemeClr val="tx2"/>
              </a:solidFill>
              <a:latin typeface="+mn-lt"/>
            </a:endParaRPr>
          </a:p>
          <a:p>
            <a:pPr marL="171450">
              <a:lnSpc>
                <a:spcPts val="1300"/>
              </a:lnSpc>
              <a:spcAft>
                <a:spcPts val="200"/>
              </a:spcAft>
              <a:defRPr/>
            </a:pPr>
            <a:r>
              <a:rPr lang="en-US" sz="1200" b="1" i="1" dirty="0">
                <a:latin typeface="+mn-lt"/>
              </a:rPr>
              <a:t>Description: </a:t>
            </a:r>
            <a:r>
              <a:rPr lang="en-AU" sz="1200" dirty="0">
                <a:latin typeface="+mn-lt"/>
              </a:rPr>
              <a:t>Specifies the minimum quantity an item can be purchased in. </a:t>
            </a:r>
            <a:br>
              <a:rPr lang="en-AU" sz="1200" dirty="0">
                <a:latin typeface="+mn-lt"/>
              </a:rPr>
            </a:br>
            <a:r>
              <a:rPr lang="en-US" sz="1200" b="1" i="1" dirty="0">
                <a:latin typeface="+mn-lt"/>
              </a:rPr>
              <a:t>Type of data: </a:t>
            </a:r>
            <a:r>
              <a:rPr lang="en-US" sz="1200" dirty="0">
                <a:latin typeface="+mn-lt"/>
              </a:rPr>
              <a:t>Integer</a:t>
            </a:r>
          </a:p>
          <a:p>
            <a:pPr marL="171450">
              <a:lnSpc>
                <a:spcPts val="1200"/>
              </a:lnSpc>
              <a:defRPr/>
            </a:pPr>
            <a:r>
              <a:rPr lang="en-US" sz="1200" b="1" i="1" dirty="0">
                <a:latin typeface="+mn-lt"/>
              </a:rPr>
              <a:t>Example: </a:t>
            </a:r>
            <a:r>
              <a:rPr lang="en-AU" sz="1200" dirty="0">
                <a:latin typeface="+mn-lt"/>
              </a:rPr>
              <a:t>Items can have both a </a:t>
            </a:r>
            <a:r>
              <a:rPr lang="en-AU" sz="1200" dirty="0" err="1">
                <a:latin typeface="+mn-lt"/>
              </a:rPr>
              <a:t>MinimumQuantity</a:t>
            </a:r>
            <a:r>
              <a:rPr lang="en-AU" sz="1200" dirty="0">
                <a:latin typeface="+mn-lt"/>
              </a:rPr>
              <a:t> and a </a:t>
            </a:r>
            <a:r>
              <a:rPr lang="en-AU" sz="1200" dirty="0" err="1">
                <a:latin typeface="+mn-lt"/>
              </a:rPr>
              <a:t>QuantityInterval</a:t>
            </a:r>
            <a:r>
              <a:rPr lang="en-AU" sz="1200" dirty="0">
                <a:latin typeface="+mn-lt"/>
              </a:rPr>
              <a:t> users might need to order at least 2 of an item, and only be able to order it in intervals of 2: 4, 6, 8, etc.</a:t>
            </a:r>
            <a:endParaRPr lang="en-US" sz="1400" b="1" dirty="0">
              <a:latin typeface="+mn-lt"/>
            </a:endParaRPr>
          </a:p>
        </p:txBody>
      </p:sp>
      <p:sp>
        <p:nvSpPr>
          <p:cNvPr id="4" name="TextBox 3">
            <a:extLst>
              <a:ext uri="{FF2B5EF4-FFF2-40B4-BE49-F238E27FC236}">
                <a16:creationId xmlns:a16="http://schemas.microsoft.com/office/drawing/2014/main" id="{0B02E5C2-E131-D70E-F6E0-44E856870FCF}"/>
              </a:ext>
            </a:extLst>
          </p:cNvPr>
          <p:cNvSpPr txBox="1"/>
          <p:nvPr/>
        </p:nvSpPr>
        <p:spPr>
          <a:xfrm>
            <a:off x="503997" y="3316374"/>
            <a:ext cx="5235324" cy="1012906"/>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Expiration Date– </a:t>
            </a:r>
            <a:r>
              <a:rPr lang="en-US" sz="1400" b="1" dirty="0">
                <a:solidFill>
                  <a:srgbClr val="00B050"/>
                </a:solidFill>
                <a:latin typeface="+mn-lt"/>
              </a:rPr>
              <a:t>Optional</a:t>
            </a:r>
            <a:endParaRPr lang="en-US" sz="1400" b="1" dirty="0">
              <a:solidFill>
                <a:schemeClr val="tx2"/>
              </a:solidFill>
              <a:latin typeface="+mn-lt"/>
            </a:endParaRPr>
          </a:p>
          <a:p>
            <a:pPr marL="171450">
              <a:lnSpc>
                <a:spcPts val="1300"/>
              </a:lnSpc>
              <a:spcAft>
                <a:spcPts val="200"/>
              </a:spcAft>
              <a:defRPr/>
            </a:pPr>
            <a:r>
              <a:rPr lang="en-AU" sz="1200" b="1" i="1" dirty="0">
                <a:latin typeface="+mn-lt"/>
              </a:rPr>
              <a:t>Description</a:t>
            </a:r>
            <a:r>
              <a:rPr lang="en-AU" sz="1200" i="1" dirty="0">
                <a:latin typeface="+mn-lt"/>
              </a:rPr>
              <a:t>: </a:t>
            </a:r>
            <a:r>
              <a:rPr lang="en-AU" sz="1200" dirty="0">
                <a:latin typeface="+mn-lt"/>
              </a:rPr>
              <a:t>Date that the item is no longer valid, in YYYY-MM-DD format. This date must be in the future. </a:t>
            </a:r>
          </a:p>
          <a:p>
            <a:pPr marL="171450">
              <a:lnSpc>
                <a:spcPts val="1300"/>
              </a:lnSpc>
              <a:spcAft>
                <a:spcPts val="200"/>
              </a:spcAft>
              <a:defRPr/>
            </a:pPr>
            <a:r>
              <a:rPr lang="en-AU" sz="1200" b="1" i="1" dirty="0">
                <a:latin typeface="+mn-lt"/>
              </a:rPr>
              <a:t>Type of data</a:t>
            </a:r>
            <a:r>
              <a:rPr lang="en-AU" sz="1200" i="1" dirty="0">
                <a:latin typeface="+mn-lt"/>
              </a:rPr>
              <a:t>: Data</a:t>
            </a:r>
          </a:p>
          <a:p>
            <a:pPr marL="171450">
              <a:lnSpc>
                <a:spcPts val="1300"/>
              </a:lnSpc>
              <a:spcAft>
                <a:spcPts val="200"/>
              </a:spcAft>
              <a:defRPr/>
            </a:pPr>
            <a:r>
              <a:rPr lang="en-AU" sz="1200" b="1" i="1" dirty="0">
                <a:latin typeface="+mn-lt"/>
              </a:rPr>
              <a:t>Date Format</a:t>
            </a:r>
            <a:r>
              <a:rPr lang="en-AU" sz="1200" i="1" dirty="0">
                <a:latin typeface="+mn-lt"/>
              </a:rPr>
              <a:t>: YYYY-MM-DD</a:t>
            </a:r>
          </a:p>
        </p:txBody>
      </p:sp>
    </p:spTree>
    <p:extLst>
      <p:ext uri="{BB962C8B-B14F-4D97-AF65-F5344CB8AC3E}">
        <p14:creationId xmlns:p14="http://schemas.microsoft.com/office/powerpoint/2010/main" val="41347737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p>
        </p:txBody>
      </p:sp>
      <p:sp>
        <p:nvSpPr>
          <p:cNvPr id="9" name="Text Box 6">
            <a:extLst>
              <a:ext uri="{FF2B5EF4-FFF2-40B4-BE49-F238E27FC236}">
                <a16:creationId xmlns:a16="http://schemas.microsoft.com/office/drawing/2014/main" id="{ADA66556-F017-4150-8433-7363D9F74CDC}"/>
              </a:ext>
            </a:extLst>
          </p:cNvPr>
          <p:cNvSpPr txBox="1">
            <a:spLocks noChangeArrowheads="1"/>
          </p:cNvSpPr>
          <p:nvPr/>
        </p:nvSpPr>
        <p:spPr bwMode="auto">
          <a:xfrm>
            <a:off x="6097587" y="1619250"/>
            <a:ext cx="5592892" cy="4667945"/>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RelatedItems-1 – </a:t>
            </a:r>
            <a:r>
              <a:rPr lang="en-US" sz="1400" b="1" dirty="0">
                <a:solidFill>
                  <a:srgbClr val="00B050"/>
                </a:solidFill>
                <a:latin typeface="+mn-lt"/>
              </a:rPr>
              <a:t>Optional</a:t>
            </a:r>
            <a:endParaRPr lang="en-US" sz="1400" b="1" dirty="0">
              <a:solidFill>
                <a:schemeClr val="tx2"/>
              </a:solidFill>
              <a:latin typeface="+mn-lt"/>
            </a:endParaRPr>
          </a:p>
          <a:p>
            <a:pPr marL="171450">
              <a:lnSpc>
                <a:spcPts val="1300"/>
              </a:lnSpc>
              <a:spcAft>
                <a:spcPts val="200"/>
              </a:spcAft>
              <a:defRPr/>
            </a:pPr>
            <a:r>
              <a:rPr lang="en-AU" sz="1200" b="1" i="1" dirty="0">
                <a:latin typeface="+mn-lt"/>
              </a:rPr>
              <a:t>Description: </a:t>
            </a:r>
            <a:r>
              <a:rPr lang="en-AU" sz="1200" dirty="0">
                <a:latin typeface="+mn-lt"/>
              </a:rPr>
              <a:t>Indicates that another </a:t>
            </a:r>
            <a:r>
              <a:rPr lang="en-AU" sz="1200" dirty="0" err="1">
                <a:latin typeface="+mn-lt"/>
              </a:rPr>
              <a:t>catalog</a:t>
            </a:r>
            <a:r>
              <a:rPr lang="en-AU" sz="1200" dirty="0">
                <a:latin typeface="+mn-lt"/>
              </a:rPr>
              <a:t> item is related to this main item. </a:t>
            </a:r>
          </a:p>
          <a:p>
            <a:pPr marL="171450">
              <a:lnSpc>
                <a:spcPts val="1300"/>
              </a:lnSpc>
              <a:spcAft>
                <a:spcPts val="200"/>
              </a:spcAft>
              <a:defRPr/>
            </a:pPr>
            <a:r>
              <a:rPr lang="en-AU" sz="1200" dirty="0">
                <a:latin typeface="+mn-lt"/>
              </a:rPr>
              <a:t>The </a:t>
            </a:r>
            <a:r>
              <a:rPr lang="en-AU" sz="1200" dirty="0" err="1">
                <a:latin typeface="+mn-lt"/>
              </a:rPr>
              <a:t>RelatedItems</a:t>
            </a:r>
            <a:r>
              <a:rPr lang="en-AU" sz="1200" dirty="0">
                <a:latin typeface="+mn-lt"/>
              </a:rPr>
              <a:t> specified must be available in the Ariba </a:t>
            </a:r>
            <a:r>
              <a:rPr lang="en-AU" sz="1200" dirty="0" err="1">
                <a:latin typeface="+mn-lt"/>
              </a:rPr>
              <a:t>catalog</a:t>
            </a:r>
            <a:r>
              <a:rPr lang="en-AU" sz="1200" dirty="0">
                <a:latin typeface="+mn-lt"/>
              </a:rPr>
              <a:t>.</a:t>
            </a:r>
          </a:p>
          <a:p>
            <a:pPr marL="171450">
              <a:lnSpc>
                <a:spcPts val="1300"/>
              </a:lnSpc>
              <a:spcAft>
                <a:spcPts val="200"/>
              </a:spcAft>
              <a:defRPr/>
            </a:pPr>
            <a:endParaRPr lang="en-AU" sz="1200" dirty="0">
              <a:latin typeface="+mn-lt"/>
            </a:endParaRPr>
          </a:p>
          <a:p>
            <a:pPr marL="171450">
              <a:lnSpc>
                <a:spcPts val="1300"/>
              </a:lnSpc>
              <a:spcAft>
                <a:spcPts val="200"/>
              </a:spcAft>
              <a:defRPr/>
            </a:pPr>
            <a:r>
              <a:rPr lang="en-AU" sz="1200" dirty="0">
                <a:latin typeface="+mn-lt"/>
              </a:rPr>
              <a:t>The </a:t>
            </a:r>
            <a:r>
              <a:rPr lang="en-AU" sz="1200" dirty="0" err="1">
                <a:latin typeface="+mn-lt"/>
              </a:rPr>
              <a:t>RelatedItems</a:t>
            </a:r>
            <a:r>
              <a:rPr lang="en-AU" sz="1200" dirty="0">
                <a:latin typeface="+mn-lt"/>
              </a:rPr>
              <a:t> can be indicated as:</a:t>
            </a:r>
          </a:p>
          <a:p>
            <a:pPr marL="357188" indent="-174625">
              <a:lnSpc>
                <a:spcPts val="1300"/>
              </a:lnSpc>
              <a:spcAft>
                <a:spcPts val="200"/>
              </a:spcAft>
              <a:buFont typeface="Wingdings" panose="05000000000000000000" pitchFamily="2" charset="2"/>
              <a:buChar char="§"/>
              <a:defRPr/>
            </a:pPr>
            <a:r>
              <a:rPr lang="en-AU" sz="1200" dirty="0">
                <a:latin typeface="+mn-lt"/>
              </a:rPr>
              <a:t>mandatory - A required item to purchase if this item is bought</a:t>
            </a:r>
          </a:p>
          <a:p>
            <a:pPr marL="357188" indent="-174625">
              <a:lnSpc>
                <a:spcPts val="1300"/>
              </a:lnSpc>
              <a:spcAft>
                <a:spcPts val="200"/>
              </a:spcAft>
              <a:buFont typeface="Wingdings" panose="05000000000000000000" pitchFamily="2" charset="2"/>
              <a:buChar char="§"/>
              <a:defRPr/>
            </a:pPr>
            <a:r>
              <a:rPr lang="en-AU" sz="1200" dirty="0">
                <a:latin typeface="+mn-lt"/>
              </a:rPr>
              <a:t>similar - Informational to let the user know of a similar product</a:t>
            </a:r>
          </a:p>
          <a:p>
            <a:pPr marL="357188" indent="-174625">
              <a:lnSpc>
                <a:spcPts val="1300"/>
              </a:lnSpc>
              <a:spcAft>
                <a:spcPts val="200"/>
              </a:spcAft>
              <a:buFont typeface="Wingdings" panose="05000000000000000000" pitchFamily="2" charset="2"/>
              <a:buChar char="§"/>
              <a:defRPr/>
            </a:pPr>
            <a:r>
              <a:rPr lang="en-AU" sz="1200" dirty="0" err="1">
                <a:latin typeface="+mn-lt"/>
              </a:rPr>
              <a:t>sparepart</a:t>
            </a:r>
            <a:r>
              <a:rPr lang="en-AU" sz="1200" dirty="0">
                <a:latin typeface="+mn-lt"/>
              </a:rPr>
              <a:t> - Informational to show spare parts for the main item</a:t>
            </a:r>
          </a:p>
          <a:p>
            <a:pPr marL="357188" indent="-174625">
              <a:lnSpc>
                <a:spcPts val="1300"/>
              </a:lnSpc>
              <a:spcAft>
                <a:spcPts val="200"/>
              </a:spcAft>
              <a:buFont typeface="Wingdings" panose="05000000000000000000" pitchFamily="2" charset="2"/>
              <a:buChar char="§"/>
              <a:defRPr/>
            </a:pPr>
            <a:r>
              <a:rPr lang="en-AU" sz="1200" dirty="0">
                <a:latin typeface="+mn-lt"/>
              </a:rPr>
              <a:t>accessories - Informational to show accessories for the main item</a:t>
            </a:r>
          </a:p>
          <a:p>
            <a:pPr marL="357188" indent="-174625">
              <a:lnSpc>
                <a:spcPts val="1300"/>
              </a:lnSpc>
              <a:spcAft>
                <a:spcPts val="200"/>
              </a:spcAft>
              <a:buFont typeface="Wingdings" panose="05000000000000000000" pitchFamily="2" charset="2"/>
              <a:buChar char="§"/>
              <a:defRPr/>
            </a:pPr>
            <a:r>
              <a:rPr lang="en-AU" sz="1200" dirty="0" err="1">
                <a:latin typeface="+mn-lt"/>
              </a:rPr>
              <a:t>followup</a:t>
            </a:r>
            <a:r>
              <a:rPr lang="en-AU" sz="1200" dirty="0">
                <a:latin typeface="+mn-lt"/>
              </a:rPr>
              <a:t> - Informational to show follow-up items for the main item</a:t>
            </a:r>
          </a:p>
          <a:p>
            <a:pPr marL="171450">
              <a:lnSpc>
                <a:spcPts val="1300"/>
              </a:lnSpc>
              <a:spcAft>
                <a:spcPts val="200"/>
              </a:spcAft>
              <a:defRPr/>
            </a:pPr>
            <a:endParaRPr lang="en-AU" sz="1200" dirty="0">
              <a:latin typeface="+mn-lt"/>
            </a:endParaRPr>
          </a:p>
          <a:p>
            <a:pPr marL="171450">
              <a:lnSpc>
                <a:spcPts val="1300"/>
              </a:lnSpc>
              <a:spcAft>
                <a:spcPts val="200"/>
              </a:spcAft>
              <a:defRPr/>
            </a:pPr>
            <a:r>
              <a:rPr lang="en-AU" sz="1200" dirty="0">
                <a:latin typeface="+mn-lt"/>
              </a:rPr>
              <a:t>If you use </a:t>
            </a:r>
            <a:r>
              <a:rPr lang="en-AU" sz="1200" dirty="0" err="1">
                <a:latin typeface="+mn-lt"/>
              </a:rPr>
              <a:t>RelatedItems</a:t>
            </a:r>
            <a:r>
              <a:rPr lang="en-AU" sz="1200" dirty="0">
                <a:latin typeface="+mn-lt"/>
              </a:rPr>
              <a:t>, then the detail sub-fields Type and Supplier Part ID must be populated.</a:t>
            </a:r>
            <a:br>
              <a:rPr lang="en-AU" sz="1200" dirty="0">
                <a:latin typeface="+mn-lt"/>
              </a:rPr>
            </a:br>
            <a:endParaRPr lang="en-AU" sz="1200" dirty="0">
              <a:latin typeface="+mn-lt"/>
            </a:endParaRPr>
          </a:p>
          <a:p>
            <a:pPr marL="342900" indent="-171450">
              <a:lnSpc>
                <a:spcPts val="1300"/>
              </a:lnSpc>
              <a:spcAft>
                <a:spcPts val="200"/>
              </a:spcAft>
              <a:buFont typeface="Wingdings" panose="05000000000000000000" pitchFamily="2" charset="2"/>
              <a:buChar char="§"/>
              <a:defRPr/>
            </a:pPr>
            <a:r>
              <a:rPr lang="en-US" sz="1200" b="1" i="1" dirty="0">
                <a:latin typeface="+mn-lt"/>
              </a:rPr>
              <a:t>Type –</a:t>
            </a:r>
            <a:r>
              <a:rPr lang="en-US" sz="1200" b="1" i="1" dirty="0">
                <a:solidFill>
                  <a:srgbClr val="00B050"/>
                </a:solidFill>
                <a:latin typeface="+mn-lt"/>
              </a:rPr>
              <a:t> </a:t>
            </a:r>
            <a:r>
              <a:rPr lang="en-US" sz="1200" i="1" dirty="0">
                <a:latin typeface="+mn-lt"/>
              </a:rPr>
              <a:t>Required</a:t>
            </a:r>
            <a:br>
              <a:rPr lang="en-US" sz="1200" b="1" i="1" dirty="0">
                <a:solidFill>
                  <a:srgbClr val="FF0000"/>
                </a:solidFill>
                <a:latin typeface="+mn-lt"/>
              </a:rPr>
            </a:br>
            <a:r>
              <a:rPr lang="en-AU" sz="1200" b="1" i="1" dirty="0">
                <a:latin typeface="+mn-lt"/>
              </a:rPr>
              <a:t>Description</a:t>
            </a:r>
            <a:r>
              <a:rPr lang="en-AU" sz="1200" dirty="0">
                <a:latin typeface="+mn-lt"/>
              </a:rPr>
              <a:t>: The type of this item in relation to the main </a:t>
            </a:r>
            <a:r>
              <a:rPr lang="en-AU" sz="1200" dirty="0" err="1">
                <a:latin typeface="+mn-lt"/>
              </a:rPr>
              <a:t>catalog</a:t>
            </a:r>
            <a:r>
              <a:rPr lang="en-AU" sz="1200" dirty="0">
                <a:latin typeface="+mn-lt"/>
              </a:rPr>
              <a:t> item.</a:t>
            </a:r>
            <a:br>
              <a:rPr lang="en-AU" sz="1200" dirty="0">
                <a:latin typeface="+mn-lt"/>
              </a:rPr>
            </a:br>
            <a:r>
              <a:rPr lang="en-AU" sz="1200" b="1" i="1" dirty="0">
                <a:latin typeface="+mn-lt"/>
              </a:rPr>
              <a:t>Values</a:t>
            </a:r>
            <a:r>
              <a:rPr lang="en-AU" sz="1200" dirty="0">
                <a:latin typeface="+mn-lt"/>
              </a:rPr>
              <a:t>: mandatory, similar, </a:t>
            </a:r>
            <a:r>
              <a:rPr lang="en-AU" sz="1200" dirty="0" err="1">
                <a:latin typeface="+mn-lt"/>
              </a:rPr>
              <a:t>sparepart</a:t>
            </a:r>
            <a:r>
              <a:rPr lang="en-AU" sz="1200" dirty="0">
                <a:latin typeface="+mn-lt"/>
              </a:rPr>
              <a:t>, accessories or </a:t>
            </a:r>
            <a:r>
              <a:rPr lang="en-AU" sz="1200" dirty="0" err="1">
                <a:latin typeface="+mn-lt"/>
              </a:rPr>
              <a:t>followup</a:t>
            </a:r>
            <a:br>
              <a:rPr lang="en-AU" sz="1200" dirty="0">
                <a:latin typeface="+mn-lt"/>
              </a:rPr>
            </a:br>
            <a:r>
              <a:rPr lang="en-AU" sz="1200" b="1" i="1" dirty="0">
                <a:latin typeface="+mn-lt"/>
              </a:rPr>
              <a:t>Type</a:t>
            </a:r>
            <a:r>
              <a:rPr lang="en-AU" sz="1200" dirty="0">
                <a:latin typeface="+mn-lt"/>
              </a:rPr>
              <a:t>:    String</a:t>
            </a:r>
            <a:br>
              <a:rPr lang="en-AU" sz="1200" dirty="0">
                <a:latin typeface="+mn-lt"/>
              </a:rPr>
            </a:br>
            <a:r>
              <a:rPr lang="en-AU" sz="1200" b="1" i="1" dirty="0">
                <a:latin typeface="+mn-lt"/>
              </a:rPr>
              <a:t>Length</a:t>
            </a:r>
            <a:r>
              <a:rPr lang="en-AU" sz="1200" dirty="0">
                <a:latin typeface="+mn-lt"/>
              </a:rPr>
              <a:t>: 255</a:t>
            </a:r>
            <a:br>
              <a:rPr lang="en-AU" sz="1200" dirty="0">
                <a:latin typeface="+mn-lt"/>
              </a:rPr>
            </a:br>
            <a:endParaRPr lang="en-AU" sz="1200" dirty="0">
              <a:latin typeface="+mn-lt"/>
            </a:endParaRPr>
          </a:p>
          <a:p>
            <a:pPr marL="342900" indent="-171450">
              <a:lnSpc>
                <a:spcPts val="1300"/>
              </a:lnSpc>
              <a:spcAft>
                <a:spcPts val="200"/>
              </a:spcAft>
              <a:buFont typeface="Wingdings" panose="05000000000000000000" pitchFamily="2" charset="2"/>
              <a:buChar char="§"/>
              <a:defRPr/>
            </a:pPr>
            <a:r>
              <a:rPr lang="en-US" sz="1200" b="1" i="1" dirty="0">
                <a:latin typeface="+mn-lt"/>
              </a:rPr>
              <a:t>Supplier Part ID – </a:t>
            </a:r>
            <a:r>
              <a:rPr lang="en-US" sz="1200" i="1" dirty="0">
                <a:latin typeface="+mn-lt"/>
              </a:rPr>
              <a:t>Required</a:t>
            </a:r>
            <a:br>
              <a:rPr lang="en-US" sz="1200" b="1" dirty="0">
                <a:solidFill>
                  <a:srgbClr val="FF0000"/>
                </a:solidFill>
                <a:latin typeface="+mn-lt"/>
              </a:rPr>
            </a:br>
            <a:r>
              <a:rPr lang="en-AU" sz="1200" b="1" i="1" dirty="0">
                <a:latin typeface="+mn-lt"/>
              </a:rPr>
              <a:t>Description </a:t>
            </a:r>
            <a:r>
              <a:rPr lang="en-AU" sz="1200" dirty="0">
                <a:latin typeface="+mn-lt"/>
              </a:rPr>
              <a:t>The Supplier Part ID of this item in relation to the main </a:t>
            </a:r>
            <a:r>
              <a:rPr lang="en-AU" sz="1200" dirty="0" err="1">
                <a:latin typeface="+mn-lt"/>
              </a:rPr>
              <a:t>catalog</a:t>
            </a:r>
            <a:r>
              <a:rPr lang="en-AU" sz="1200" dirty="0">
                <a:latin typeface="+mn-lt"/>
              </a:rPr>
              <a:t> item.</a:t>
            </a:r>
            <a:br>
              <a:rPr lang="en-AU" sz="1200" dirty="0">
                <a:latin typeface="+mn-lt"/>
              </a:rPr>
            </a:br>
            <a:r>
              <a:rPr lang="en-AU" sz="1200" b="1" i="1" dirty="0">
                <a:latin typeface="+mn-lt"/>
              </a:rPr>
              <a:t>Note</a:t>
            </a:r>
            <a:r>
              <a:rPr lang="en-AU" sz="1200" dirty="0">
                <a:latin typeface="+mn-lt"/>
              </a:rPr>
              <a:t>: The item must be available in the Ariba Catalog.</a:t>
            </a:r>
            <a:br>
              <a:rPr lang="en-AU" sz="1200" dirty="0">
                <a:latin typeface="+mn-lt"/>
              </a:rPr>
            </a:br>
            <a:r>
              <a:rPr lang="en-AU" sz="1200" b="1" i="1" dirty="0">
                <a:latin typeface="+mn-lt"/>
              </a:rPr>
              <a:t>Type</a:t>
            </a:r>
            <a:r>
              <a:rPr lang="en-AU" sz="1200" dirty="0">
                <a:latin typeface="+mn-lt"/>
              </a:rPr>
              <a:t>:    String</a:t>
            </a:r>
            <a:br>
              <a:rPr lang="en-AU" sz="1200" dirty="0">
                <a:latin typeface="+mn-lt"/>
              </a:rPr>
            </a:br>
            <a:r>
              <a:rPr lang="en-AU" sz="1200" b="1" i="1" dirty="0">
                <a:latin typeface="+mn-lt"/>
              </a:rPr>
              <a:t>Length</a:t>
            </a:r>
            <a:r>
              <a:rPr lang="en-AU" sz="1200" dirty="0">
                <a:latin typeface="+mn-lt"/>
              </a:rPr>
              <a:t>: 255</a:t>
            </a:r>
          </a:p>
        </p:txBody>
      </p:sp>
      <p:sp>
        <p:nvSpPr>
          <p:cNvPr id="10" name="Rectangle 9">
            <a:extLst>
              <a:ext uri="{FF2B5EF4-FFF2-40B4-BE49-F238E27FC236}">
                <a16:creationId xmlns:a16="http://schemas.microsoft.com/office/drawing/2014/main" id="{FA9A3315-F567-4C81-9A24-3DF9CEF6E47B}"/>
              </a:ext>
            </a:extLst>
          </p:cNvPr>
          <p:cNvSpPr/>
          <p:nvPr/>
        </p:nvSpPr>
        <p:spPr>
          <a:xfrm>
            <a:off x="397732" y="3249373"/>
            <a:ext cx="5348072" cy="3336811"/>
          </a:xfrm>
          <a:prstGeom prst="rect">
            <a:avLst/>
          </a:prstGeom>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Attachments-1</a:t>
            </a:r>
            <a:r>
              <a:rPr lang="en-US" sz="1200" b="1" dirty="0">
                <a:latin typeface="+mn-lt"/>
              </a:rPr>
              <a:t> – </a:t>
            </a:r>
            <a:r>
              <a:rPr lang="en-US" sz="1400" b="1" dirty="0">
                <a:solidFill>
                  <a:srgbClr val="00B050"/>
                </a:solidFill>
                <a:latin typeface="+mn-lt"/>
              </a:rPr>
              <a:t>Optional</a:t>
            </a:r>
            <a:endParaRPr lang="en-US" sz="1400" b="1" dirty="0">
              <a:solidFill>
                <a:schemeClr val="tx2"/>
              </a:solidFill>
              <a:latin typeface="+mn-lt"/>
            </a:endParaRPr>
          </a:p>
          <a:p>
            <a:pPr marL="171450">
              <a:lnSpc>
                <a:spcPts val="1300"/>
              </a:lnSpc>
              <a:spcAft>
                <a:spcPts val="200"/>
              </a:spcAft>
              <a:defRPr/>
            </a:pPr>
            <a:r>
              <a:rPr lang="en-AU" sz="1100" b="1" i="1" dirty="0">
                <a:latin typeface="+mn-lt"/>
              </a:rPr>
              <a:t>Description</a:t>
            </a:r>
            <a:r>
              <a:rPr lang="en-AU" sz="1100" i="1" dirty="0">
                <a:latin typeface="+mn-lt"/>
              </a:rPr>
              <a:t>: </a:t>
            </a:r>
            <a:r>
              <a:rPr lang="en-AU" sz="1100" dirty="0">
                <a:latin typeface="+mn-lt"/>
              </a:rPr>
              <a:t>Attached documents related to the </a:t>
            </a:r>
            <a:r>
              <a:rPr lang="en-AU" sz="1100" dirty="0" err="1">
                <a:latin typeface="+mn-lt"/>
              </a:rPr>
              <a:t>catalog</a:t>
            </a:r>
            <a:r>
              <a:rPr lang="en-AU" sz="1100" dirty="0">
                <a:latin typeface="+mn-lt"/>
              </a:rPr>
              <a:t> item to be displayed. </a:t>
            </a:r>
            <a:br>
              <a:rPr lang="en-AU" sz="1100" dirty="0">
                <a:latin typeface="+mn-lt"/>
              </a:rPr>
            </a:br>
            <a:r>
              <a:rPr lang="en-AU" sz="1100" dirty="0">
                <a:latin typeface="+mn-lt"/>
              </a:rPr>
              <a:t>Note: The link to the document(s) appear in the Item Details pages of the </a:t>
            </a:r>
            <a:r>
              <a:rPr lang="en-AU" sz="1100" dirty="0" err="1">
                <a:latin typeface="+mn-lt"/>
              </a:rPr>
              <a:t>catalog</a:t>
            </a:r>
            <a:r>
              <a:rPr lang="en-AU" sz="1100" dirty="0">
                <a:latin typeface="+mn-lt"/>
              </a:rPr>
              <a:t> UI. </a:t>
            </a:r>
            <a:br>
              <a:rPr lang="en-AU" sz="1100" dirty="0">
                <a:latin typeface="+mn-lt"/>
              </a:rPr>
            </a:br>
            <a:br>
              <a:rPr lang="en-AU" sz="1100" dirty="0">
                <a:latin typeface="+mn-lt"/>
              </a:rPr>
            </a:br>
            <a:r>
              <a:rPr lang="en-AU" sz="1100" dirty="0">
                <a:latin typeface="+mn-lt"/>
              </a:rPr>
              <a:t>If you use Attachments (Attachments-1, Attachments-2), the detail sub-fields Description and Source are required to be populated</a:t>
            </a:r>
            <a:r>
              <a:rPr lang="en-AU" sz="1100" b="1" dirty="0">
                <a:latin typeface="+mn-lt"/>
              </a:rPr>
              <a:t>.</a:t>
            </a:r>
            <a:endParaRPr lang="en-AU" sz="1100" b="1" i="1" dirty="0">
              <a:latin typeface="+mn-lt"/>
            </a:endParaRPr>
          </a:p>
          <a:p>
            <a:pPr marL="342900" indent="-171450">
              <a:lnSpc>
                <a:spcPts val="1300"/>
              </a:lnSpc>
              <a:spcAft>
                <a:spcPts val="200"/>
              </a:spcAft>
              <a:buFont typeface="Wingdings" panose="05000000000000000000" pitchFamily="2" charset="2"/>
              <a:buChar char="§"/>
              <a:defRPr/>
            </a:pPr>
            <a:r>
              <a:rPr lang="en-US" sz="1100" b="1" i="1" dirty="0">
                <a:latin typeface="+mn-lt"/>
              </a:rPr>
              <a:t>Source –</a:t>
            </a:r>
            <a:r>
              <a:rPr lang="en-US" sz="1100" b="1" i="1" dirty="0">
                <a:solidFill>
                  <a:srgbClr val="00B050"/>
                </a:solidFill>
                <a:latin typeface="+mn-lt"/>
              </a:rPr>
              <a:t> </a:t>
            </a:r>
            <a:r>
              <a:rPr lang="en-US" sz="1100" i="1" dirty="0">
                <a:latin typeface="+mn-lt"/>
              </a:rPr>
              <a:t>Required</a:t>
            </a:r>
            <a:br>
              <a:rPr lang="en-US" sz="1100" i="1" dirty="0">
                <a:latin typeface="+mn-lt"/>
              </a:rPr>
            </a:br>
            <a:r>
              <a:rPr lang="en-AU" sz="1100" b="1" i="1" dirty="0">
                <a:latin typeface="+mn-lt"/>
              </a:rPr>
              <a:t>Description</a:t>
            </a:r>
            <a:r>
              <a:rPr lang="en-AU" sz="1100" dirty="0">
                <a:latin typeface="+mn-lt"/>
              </a:rPr>
              <a:t>: URL or file name for the attached document. If you do not use a URL reference, then you must upload the actual file when loading the </a:t>
            </a:r>
            <a:r>
              <a:rPr lang="en-AU" sz="1100" dirty="0" err="1">
                <a:latin typeface="+mn-lt"/>
              </a:rPr>
              <a:t>catalog</a:t>
            </a:r>
            <a:r>
              <a:rPr lang="en-AU" sz="1100" dirty="0">
                <a:latin typeface="+mn-lt"/>
              </a:rPr>
              <a:t> file on the Network</a:t>
            </a:r>
            <a:br>
              <a:rPr lang="en-AU" sz="1100" dirty="0">
                <a:latin typeface="+mn-lt"/>
              </a:rPr>
            </a:br>
            <a:r>
              <a:rPr lang="en-AU" sz="1100" b="1" i="1" dirty="0">
                <a:latin typeface="+mn-lt"/>
              </a:rPr>
              <a:t>Type</a:t>
            </a:r>
            <a:r>
              <a:rPr lang="en-AU" sz="1100" dirty="0">
                <a:latin typeface="+mn-lt"/>
              </a:rPr>
              <a:t>:   String</a:t>
            </a:r>
            <a:br>
              <a:rPr lang="en-AU" sz="1100" dirty="0">
                <a:latin typeface="+mn-lt"/>
              </a:rPr>
            </a:br>
            <a:r>
              <a:rPr lang="en-AU" sz="1100" b="1" i="1" dirty="0">
                <a:latin typeface="+mn-lt"/>
              </a:rPr>
              <a:t>Length</a:t>
            </a:r>
            <a:r>
              <a:rPr lang="en-AU" sz="1100" dirty="0">
                <a:latin typeface="+mn-lt"/>
              </a:rPr>
              <a:t>: 255</a:t>
            </a:r>
            <a:br>
              <a:rPr lang="en-AU" sz="1100" dirty="0">
                <a:latin typeface="+mn-lt"/>
              </a:rPr>
            </a:br>
            <a:endParaRPr lang="en-AU" sz="1100" dirty="0">
              <a:latin typeface="+mn-lt"/>
            </a:endParaRPr>
          </a:p>
          <a:p>
            <a:pPr marL="342900" indent="-171450">
              <a:lnSpc>
                <a:spcPts val="1300"/>
              </a:lnSpc>
              <a:spcAft>
                <a:spcPts val="200"/>
              </a:spcAft>
              <a:buFont typeface="Wingdings" panose="05000000000000000000" pitchFamily="2" charset="2"/>
              <a:buChar char="§"/>
              <a:defRPr/>
            </a:pPr>
            <a:r>
              <a:rPr lang="en-US" sz="1100" b="1" i="1" dirty="0">
                <a:latin typeface="+mn-lt"/>
              </a:rPr>
              <a:t>Description- </a:t>
            </a:r>
            <a:r>
              <a:rPr lang="en-US" sz="1100" i="1" dirty="0">
                <a:latin typeface="+mn-lt"/>
              </a:rPr>
              <a:t>Required</a:t>
            </a:r>
            <a:br>
              <a:rPr lang="en-US" sz="1100" i="1" dirty="0">
                <a:latin typeface="+mn-lt"/>
              </a:rPr>
            </a:br>
            <a:r>
              <a:rPr lang="en-AU" sz="1100" b="1" i="1" dirty="0">
                <a:latin typeface="+mn-lt"/>
              </a:rPr>
              <a:t>Description: </a:t>
            </a:r>
            <a:r>
              <a:rPr lang="en-AU" sz="1100" dirty="0">
                <a:latin typeface="+mn-lt"/>
              </a:rPr>
              <a:t>Description or file name for the attached document.</a:t>
            </a:r>
            <a:br>
              <a:rPr lang="en-AU" sz="1100" dirty="0">
                <a:latin typeface="+mn-lt"/>
              </a:rPr>
            </a:br>
            <a:r>
              <a:rPr lang="en-AU" sz="1100" b="1" dirty="0">
                <a:latin typeface="+mn-lt"/>
              </a:rPr>
              <a:t>Sample</a:t>
            </a:r>
            <a:r>
              <a:rPr lang="en-AU" sz="1100" dirty="0">
                <a:latin typeface="+mn-lt"/>
              </a:rPr>
              <a:t>: Quarterly Report</a:t>
            </a:r>
            <a:br>
              <a:rPr lang="en-AU" sz="1100" dirty="0">
                <a:latin typeface="+mn-lt"/>
              </a:rPr>
            </a:br>
            <a:r>
              <a:rPr lang="en-AU" sz="1100" b="1" dirty="0">
                <a:latin typeface="+mn-lt"/>
              </a:rPr>
              <a:t>Type</a:t>
            </a:r>
            <a:r>
              <a:rPr lang="en-AU" sz="1100" dirty="0">
                <a:latin typeface="+mn-lt"/>
              </a:rPr>
              <a:t>:   String</a:t>
            </a:r>
            <a:br>
              <a:rPr lang="en-AU" sz="1100" dirty="0">
                <a:latin typeface="+mn-lt"/>
              </a:rPr>
            </a:br>
            <a:r>
              <a:rPr lang="en-AU" sz="1100" b="1" dirty="0">
                <a:latin typeface="+mn-lt"/>
              </a:rPr>
              <a:t>Length</a:t>
            </a:r>
            <a:r>
              <a:rPr lang="en-AU" sz="1100" dirty="0">
                <a:latin typeface="+mn-lt"/>
              </a:rPr>
              <a:t>: 255</a:t>
            </a:r>
          </a:p>
        </p:txBody>
      </p:sp>
      <p:graphicFrame>
        <p:nvGraphicFramePr>
          <p:cNvPr id="5" name="Table 4">
            <a:extLst>
              <a:ext uri="{FF2B5EF4-FFF2-40B4-BE49-F238E27FC236}">
                <a16:creationId xmlns:a16="http://schemas.microsoft.com/office/drawing/2014/main" id="{360AA726-CD7E-467D-B365-C3777EFF8241}"/>
              </a:ext>
            </a:extLst>
          </p:cNvPr>
          <p:cNvGraphicFramePr>
            <a:graphicFrameLocks noGrp="1"/>
          </p:cNvGraphicFramePr>
          <p:nvPr>
            <p:extLst>
              <p:ext uri="{D42A27DB-BD31-4B8C-83A1-F6EECF244321}">
                <p14:modId xmlns:p14="http://schemas.microsoft.com/office/powerpoint/2010/main" val="3215801544"/>
              </p:ext>
            </p:extLst>
          </p:nvPr>
        </p:nvGraphicFramePr>
        <p:xfrm>
          <a:off x="503238" y="1619250"/>
          <a:ext cx="5242565" cy="1497464"/>
        </p:xfrm>
        <a:graphic>
          <a:graphicData uri="http://schemas.openxmlformats.org/drawingml/2006/table">
            <a:tbl>
              <a:tblPr firstRow="1" bandRow="1">
                <a:tableStyleId>{2D5ABB26-0587-4C30-8999-92F81FD0307C}</a:tableStyleId>
              </a:tblPr>
              <a:tblGrid>
                <a:gridCol w="2222377">
                  <a:extLst>
                    <a:ext uri="{9D8B030D-6E8A-4147-A177-3AD203B41FA5}">
                      <a16:colId xmlns:a16="http://schemas.microsoft.com/office/drawing/2014/main" val="2204782537"/>
                    </a:ext>
                  </a:extLst>
                </a:gridCol>
                <a:gridCol w="896816">
                  <a:extLst>
                    <a:ext uri="{9D8B030D-6E8A-4147-A177-3AD203B41FA5}">
                      <a16:colId xmlns:a16="http://schemas.microsoft.com/office/drawing/2014/main" val="786238872"/>
                    </a:ext>
                  </a:extLst>
                </a:gridCol>
                <a:gridCol w="971598">
                  <a:extLst>
                    <a:ext uri="{9D8B030D-6E8A-4147-A177-3AD203B41FA5}">
                      <a16:colId xmlns:a16="http://schemas.microsoft.com/office/drawing/2014/main" val="3829890047"/>
                    </a:ext>
                  </a:extLst>
                </a:gridCol>
                <a:gridCol w="1151774">
                  <a:extLst>
                    <a:ext uri="{9D8B030D-6E8A-4147-A177-3AD203B41FA5}">
                      <a16:colId xmlns:a16="http://schemas.microsoft.com/office/drawing/2014/main" val="1929548527"/>
                    </a:ext>
                  </a:extLst>
                </a:gridCol>
              </a:tblGrid>
              <a:tr h="338077">
                <a:tc gridSpan="2">
                  <a:txBody>
                    <a:bodyPr/>
                    <a:lstStyle/>
                    <a:p>
                      <a:pPr algn="ctr"/>
                      <a:r>
                        <a:rPr lang="en-US" sz="1000" b="1" dirty="0">
                          <a:solidFill>
                            <a:schemeClr val="bg1"/>
                          </a:solidFill>
                          <a:latin typeface="Arial" panose="020B0604020202020204" pitchFamily="34" charset="0"/>
                          <a:cs typeface="Arial" panose="020B0604020202020204" pitchFamily="34" charset="0"/>
                        </a:rPr>
                        <a:t>Attachments-1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dirty="0">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gridSpan="2">
                  <a:txBody>
                    <a:bodyPr/>
                    <a:lstStyle/>
                    <a:p>
                      <a:pPr algn="ctr"/>
                      <a:r>
                        <a:rPr lang="en-US" sz="1000" b="1" dirty="0">
                          <a:solidFill>
                            <a:schemeClr val="bg1"/>
                          </a:solidFill>
                          <a:latin typeface="Arial" panose="020B0604020202020204" pitchFamily="34" charset="0"/>
                          <a:cs typeface="Arial" panose="020B0604020202020204" pitchFamily="34" charset="0"/>
                        </a:rPr>
                        <a:t>RelatedItems-1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dirty="0">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9D9D9"/>
                    </a:solidFill>
                  </a:tcPr>
                </a:tc>
                <a:extLst>
                  <a:ext uri="{0D108BD9-81ED-4DB2-BD59-A6C34878D82A}">
                    <a16:rowId xmlns:a16="http://schemas.microsoft.com/office/drawing/2014/main" val="1023068374"/>
                  </a:ext>
                </a:extLst>
              </a:tr>
              <a:tr h="246046">
                <a:tc>
                  <a:txBody>
                    <a:bodyPr/>
                    <a:lstStyle/>
                    <a:p>
                      <a:pPr algn="ctr" fontAlgn="b"/>
                      <a:r>
                        <a:rPr lang="en-AU" sz="1000" b="0" i="0" u="none" strike="noStrike" dirty="0">
                          <a:solidFill>
                            <a:schemeClr val="bg1"/>
                          </a:solidFill>
                          <a:effectLst/>
                          <a:latin typeface="Arial" panose="020B0604020202020204" pitchFamily="34" charset="0"/>
                        </a:rPr>
                        <a:t>Source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0" i="0" u="none" strike="noStrike" dirty="0">
                          <a:solidFill>
                            <a:schemeClr val="bg1"/>
                          </a:solidFill>
                          <a:effectLst/>
                          <a:latin typeface="Arial" panose="020B0604020202020204" pitchFamily="34" charset="0"/>
                        </a:rPr>
                        <a:t>Description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0" i="0" u="none" strike="noStrike" dirty="0">
                          <a:solidFill>
                            <a:schemeClr val="bg1"/>
                          </a:solidFill>
                          <a:effectLst/>
                          <a:latin typeface="Arial" panose="020B0604020202020204" pitchFamily="34" charset="0"/>
                        </a:rPr>
                        <a:t>Type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0" i="0" u="none" strike="noStrike" dirty="0">
                          <a:solidFill>
                            <a:schemeClr val="bg1"/>
                          </a:solidFill>
                          <a:effectLst/>
                          <a:latin typeface="Arial" panose="020B0604020202020204" pitchFamily="34" charset="0"/>
                        </a:rPr>
                        <a:t>Supplier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802306505"/>
                  </a:ext>
                </a:extLst>
              </a:tr>
              <a:tr h="202847">
                <a:tc>
                  <a:txBody>
                    <a:bodyPr/>
                    <a:lstStyle/>
                    <a:p>
                      <a:r>
                        <a:rPr lang="en-US" sz="1000" b="0" dirty="0">
                          <a:latin typeface="Arial" panose="020B0604020202020204" pitchFamily="34" charset="0"/>
                          <a:cs typeface="Arial" panose="020B0604020202020204" pitchFamily="34" charset="0"/>
                        </a:rPr>
                        <a:t>  https://abc.com/stibo/hires/std.lang.au</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b="0" dirty="0">
                          <a:latin typeface="Arial" panose="020B0604020202020204" pitchFamily="34" charset="0"/>
                          <a:cs typeface="Arial" panose="020B0604020202020204" pitchFamily="34" charset="0"/>
                        </a:rPr>
                        <a:t>   Certificate of Analysis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lvl="0" algn="l"/>
                      <a:r>
                        <a:rPr lang="en-US" sz="1000" b="0" dirty="0">
                          <a:latin typeface="Arial" panose="020B0604020202020204" pitchFamily="34" charset="0"/>
                          <a:cs typeface="Arial" panose="020B0604020202020204" pitchFamily="34" charset="0"/>
                        </a:rPr>
                        <a:t>   </a:t>
                      </a:r>
                      <a:r>
                        <a:rPr lang="en-US" sz="1000" b="0" dirty="0" err="1">
                          <a:latin typeface="Arial" panose="020B0604020202020204" pitchFamily="34" charset="0"/>
                          <a:cs typeface="Arial" panose="020B0604020202020204" pitchFamily="34" charset="0"/>
                        </a:rPr>
                        <a:t>followup</a:t>
                      </a:r>
                      <a:endParaRPr lang="en-US" sz="1000" b="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92075" marR="0" lvl="0" indent="0" algn="l" defTabSz="1088558"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87690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75567867"/>
                  </a:ext>
                </a:extLst>
              </a:tr>
              <a:tr h="202847">
                <a:tc>
                  <a:txBody>
                    <a:bodyPr/>
                    <a:lstStyle/>
                    <a:p>
                      <a:endParaRPr lang="en-US" sz="1000" b="1"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1000" b="1"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lvl="0" algn="l"/>
                      <a:r>
                        <a:rPr lang="en-US" sz="1000" b="0" dirty="0">
                          <a:latin typeface="Arial" panose="020B0604020202020204" pitchFamily="34" charset="0"/>
                          <a:cs typeface="Arial" panose="020B0604020202020204" pitchFamily="34" charset="0"/>
                        </a:rPr>
                        <a:t>   similar</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92075" lvl="0" indent="0"/>
                      <a:r>
                        <a:rPr lang="en-US" sz="1000" dirty="0">
                          <a:latin typeface="Arial" panose="020B0604020202020204" pitchFamily="34" charset="0"/>
                          <a:cs typeface="Arial" panose="020B0604020202020204" pitchFamily="34" charset="0"/>
                        </a:rPr>
                        <a:t>479-56</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07121186"/>
                  </a:ext>
                </a:extLst>
              </a:tr>
              <a:tr h="202847">
                <a:tc>
                  <a:txBody>
                    <a:bodyPr/>
                    <a:lstStyle/>
                    <a:p>
                      <a:endParaRPr lang="en-US" sz="1000" b="1"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1000" b="1"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lvl="0" algn="l"/>
                      <a:r>
                        <a:rPr lang="en-US" sz="1000" b="0" dirty="0">
                          <a:latin typeface="Arial" panose="020B0604020202020204" pitchFamily="34" charset="0"/>
                          <a:cs typeface="Arial" panose="020B0604020202020204" pitchFamily="34" charset="0"/>
                        </a:rPr>
                        <a:t>   mandatory</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92075" lvl="0" indent="0"/>
                      <a:r>
                        <a:rPr lang="en-US" sz="1000" dirty="0">
                          <a:latin typeface="Arial" panose="020B0604020202020204" pitchFamily="34" charset="0"/>
                          <a:cs typeface="Arial" panose="020B0604020202020204" pitchFamily="34" charset="0"/>
                        </a:rPr>
                        <a:t>12345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2447187"/>
                  </a:ext>
                </a:extLst>
              </a:tr>
              <a:tr h="202847">
                <a:tc>
                  <a:txBody>
                    <a:bodyPr/>
                    <a:lstStyle/>
                    <a:p>
                      <a:endParaRPr lang="en-US" sz="1000" b="1"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1000" b="1"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000" b="1"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endParaRPr lang="en-US" sz="1000" b="1"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57350887"/>
                  </a:ext>
                </a:extLst>
              </a:tr>
            </a:tbl>
          </a:graphicData>
        </a:graphic>
      </p:graphicFrame>
    </p:spTree>
    <p:extLst>
      <p:ext uri="{BB962C8B-B14F-4D97-AF65-F5344CB8AC3E}">
        <p14:creationId xmlns:p14="http://schemas.microsoft.com/office/powerpoint/2010/main" val="36605657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504000" y="3344823"/>
            <a:ext cx="5228586" cy="2128788"/>
          </a:xfrm>
          <a:prstGeom prst="rect">
            <a:avLst/>
          </a:prstGeom>
          <a:solidFill>
            <a:schemeClr val="bg1"/>
          </a:solidFill>
          <a:ln w="9525">
            <a:noFill/>
            <a:miter lim="800000"/>
            <a:headEnd/>
            <a:tailEnd type="none" w="lg" len="lg"/>
          </a:ln>
        </p:spPr>
        <p:txBody>
          <a:bodyPr wrap="square" lIns="0" tIns="0" rIns="0" bIns="0">
            <a:spAutoFit/>
          </a:bodyPr>
          <a:lstStyle/>
          <a:p>
            <a:pPr indent="171450">
              <a:lnSpc>
                <a:spcPts val="1300"/>
              </a:lnSpc>
              <a:spcAft>
                <a:spcPts val="200"/>
              </a:spcAft>
              <a:buClr>
                <a:schemeClr val="accent1"/>
              </a:buClr>
              <a:buFont typeface="Wingdings" pitchFamily="2" charset="2"/>
              <a:buChar char="§"/>
              <a:defRPr/>
            </a:pPr>
            <a:r>
              <a:rPr lang="en-US" sz="1400" b="1" dirty="0">
                <a:latin typeface="+mn-lt"/>
              </a:rPr>
              <a:t>PriceConfiguration-1– </a:t>
            </a:r>
            <a:r>
              <a:rPr lang="en-US" sz="1400" b="1" dirty="0">
                <a:solidFill>
                  <a:srgbClr val="00B050"/>
                </a:solidFill>
                <a:latin typeface="+mn-lt"/>
              </a:rPr>
              <a:t>Optional</a:t>
            </a:r>
            <a:endParaRPr lang="en-US" sz="1400" b="1" dirty="0">
              <a:solidFill>
                <a:schemeClr val="tx2"/>
              </a:solidFill>
              <a:latin typeface="+mn-lt"/>
            </a:endParaRPr>
          </a:p>
          <a:p>
            <a:pPr marL="180000">
              <a:lnSpc>
                <a:spcPts val="1300"/>
              </a:lnSpc>
              <a:spcAft>
                <a:spcPts val="200"/>
              </a:spcAft>
              <a:defRPr/>
            </a:pPr>
            <a:r>
              <a:rPr lang="en-AU" sz="1200" b="1" i="1" dirty="0">
                <a:latin typeface="+mn-lt"/>
              </a:rPr>
              <a:t>Description: </a:t>
            </a:r>
            <a:r>
              <a:rPr lang="en-AU" sz="1200" dirty="0">
                <a:latin typeface="+mn-lt"/>
              </a:rPr>
              <a:t>Defines different levels of pricing for items based on different quantities, dates and </a:t>
            </a:r>
            <a:r>
              <a:rPr lang="en-AU" sz="1200" b="1" dirty="0" err="1">
                <a:latin typeface="+mn-lt"/>
              </a:rPr>
              <a:t>PriceKey</a:t>
            </a:r>
            <a:r>
              <a:rPr lang="en-AU" sz="1200" dirty="0">
                <a:latin typeface="+mn-lt"/>
              </a:rPr>
              <a:t> (user-definable).</a:t>
            </a:r>
          </a:p>
          <a:p>
            <a:pPr marL="180000">
              <a:lnSpc>
                <a:spcPts val="1300"/>
              </a:lnSpc>
              <a:spcAft>
                <a:spcPts val="200"/>
              </a:spcAft>
              <a:defRPr/>
            </a:pPr>
            <a:endParaRPr lang="en-AU" sz="1050" i="1" dirty="0">
              <a:latin typeface="+mn-lt"/>
            </a:endParaRPr>
          </a:p>
          <a:p>
            <a:pPr marL="180000">
              <a:lnSpc>
                <a:spcPts val="1300"/>
              </a:lnSpc>
              <a:spcAft>
                <a:spcPts val="200"/>
              </a:spcAft>
              <a:defRPr/>
            </a:pPr>
            <a:r>
              <a:rPr lang="en-AU" sz="1050" b="1" i="1" dirty="0">
                <a:latin typeface="+mn-lt"/>
              </a:rPr>
              <a:t>Note</a:t>
            </a:r>
            <a:r>
              <a:rPr lang="en-AU" sz="1050" dirty="0">
                <a:latin typeface="+mn-lt"/>
              </a:rPr>
              <a:t>: To use </a:t>
            </a:r>
            <a:r>
              <a:rPr lang="en-AU" sz="1050" b="1" dirty="0" err="1">
                <a:latin typeface="+mn-lt"/>
              </a:rPr>
              <a:t>PriceConfiguration</a:t>
            </a:r>
            <a:r>
              <a:rPr lang="en-AU" sz="1050" dirty="0">
                <a:latin typeface="+mn-lt"/>
              </a:rPr>
              <a:t> fields, the </a:t>
            </a:r>
            <a:r>
              <a:rPr lang="en-AU" sz="1050" b="1" dirty="0" err="1">
                <a:latin typeface="+mn-lt"/>
              </a:rPr>
              <a:t>PriceKey</a:t>
            </a:r>
            <a:r>
              <a:rPr lang="en-AU" sz="1050" dirty="0">
                <a:latin typeface="+mn-lt"/>
              </a:rPr>
              <a:t> field must be agreed upon by both the Buyer and Seller. To configure a </a:t>
            </a:r>
            <a:r>
              <a:rPr lang="en-AU" sz="1050" b="1" dirty="0" err="1">
                <a:latin typeface="+mn-lt"/>
              </a:rPr>
              <a:t>PriceKey</a:t>
            </a:r>
            <a:r>
              <a:rPr lang="en-AU" sz="1050" dirty="0">
                <a:latin typeface="+mn-lt"/>
              </a:rPr>
              <a:t> to be used, the Buyer must contact SAP Ariba Customer Support to configure the field and make it available for creating price lookup keys.</a:t>
            </a:r>
            <a:br>
              <a:rPr lang="en-AU" sz="1200" dirty="0">
                <a:latin typeface="+mn-lt"/>
              </a:rPr>
            </a:br>
            <a:endParaRPr lang="en-AU" sz="1200" dirty="0">
              <a:latin typeface="+mn-lt"/>
            </a:endParaRPr>
          </a:p>
          <a:p>
            <a:pPr marL="180000">
              <a:lnSpc>
                <a:spcPts val="1300"/>
              </a:lnSpc>
              <a:spcAft>
                <a:spcPts val="200"/>
              </a:spcAft>
              <a:defRPr/>
            </a:pPr>
            <a:r>
              <a:rPr lang="en-AU" sz="1100" dirty="0">
                <a:latin typeface="+mn-lt"/>
              </a:rPr>
              <a:t>If you use a </a:t>
            </a:r>
            <a:r>
              <a:rPr lang="en-AU" sz="1100" b="1" dirty="0" err="1">
                <a:latin typeface="+mn-lt"/>
              </a:rPr>
              <a:t>PriceConfiguration</a:t>
            </a:r>
            <a:r>
              <a:rPr lang="en-AU" sz="1100" dirty="0">
                <a:latin typeface="+mn-lt"/>
              </a:rPr>
              <a:t> field, the Detail sub-field </a:t>
            </a:r>
            <a:r>
              <a:rPr lang="en-AU" sz="1100" b="1" i="1" dirty="0">
                <a:latin typeface="+mn-lt"/>
              </a:rPr>
              <a:t>Amount</a:t>
            </a:r>
            <a:r>
              <a:rPr lang="en-AU" sz="1100" dirty="0">
                <a:latin typeface="+mn-lt"/>
              </a:rPr>
              <a:t> &amp; </a:t>
            </a:r>
            <a:r>
              <a:rPr lang="en-AU" sz="1100" b="1" i="1" dirty="0">
                <a:latin typeface="+mn-lt"/>
              </a:rPr>
              <a:t>Currency</a:t>
            </a:r>
            <a:r>
              <a:rPr lang="en-AU" sz="1100" dirty="0">
                <a:latin typeface="+mn-lt"/>
              </a:rPr>
              <a:t> is required to be populated. All other detail fields are optional.</a:t>
            </a:r>
          </a:p>
          <a:p>
            <a:pPr marL="180000">
              <a:lnSpc>
                <a:spcPts val="1300"/>
              </a:lnSpc>
              <a:spcAft>
                <a:spcPts val="200"/>
              </a:spcAft>
              <a:defRPr/>
            </a:pPr>
            <a:endParaRPr lang="en-AU" sz="1100" b="1" dirty="0">
              <a:latin typeface="+mn-lt"/>
            </a:endParaRPr>
          </a:p>
        </p:txBody>
      </p:sp>
      <p:sp>
        <p:nvSpPr>
          <p:cNvPr id="2" name="Title 1"/>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p>
        </p:txBody>
      </p:sp>
      <p:graphicFrame>
        <p:nvGraphicFramePr>
          <p:cNvPr id="3" name="Table 2">
            <a:extLst>
              <a:ext uri="{FF2B5EF4-FFF2-40B4-BE49-F238E27FC236}">
                <a16:creationId xmlns:a16="http://schemas.microsoft.com/office/drawing/2014/main" id="{6AD1146E-09E9-D060-EE03-60A160940622}"/>
              </a:ext>
            </a:extLst>
          </p:cNvPr>
          <p:cNvGraphicFramePr>
            <a:graphicFrameLocks noGrp="1"/>
          </p:cNvGraphicFramePr>
          <p:nvPr>
            <p:extLst>
              <p:ext uri="{D42A27DB-BD31-4B8C-83A1-F6EECF244321}">
                <p14:modId xmlns:p14="http://schemas.microsoft.com/office/powerpoint/2010/main" val="3135258570"/>
              </p:ext>
            </p:extLst>
          </p:nvPr>
        </p:nvGraphicFramePr>
        <p:xfrm>
          <a:off x="503999" y="1623600"/>
          <a:ext cx="11015648" cy="1260942"/>
        </p:xfrm>
        <a:graphic>
          <a:graphicData uri="http://schemas.openxmlformats.org/drawingml/2006/table">
            <a:tbl>
              <a:tblPr firstRow="1" bandRow="1">
                <a:tableStyleId>{2D5ABB26-0587-4C30-8999-92F81FD0307C}</a:tableStyleId>
              </a:tblPr>
              <a:tblGrid>
                <a:gridCol w="786832">
                  <a:extLst>
                    <a:ext uri="{9D8B030D-6E8A-4147-A177-3AD203B41FA5}">
                      <a16:colId xmlns:a16="http://schemas.microsoft.com/office/drawing/2014/main" val="20001"/>
                    </a:ext>
                  </a:extLst>
                </a:gridCol>
                <a:gridCol w="786832">
                  <a:extLst>
                    <a:ext uri="{9D8B030D-6E8A-4147-A177-3AD203B41FA5}">
                      <a16:colId xmlns:a16="http://schemas.microsoft.com/office/drawing/2014/main" val="3462662845"/>
                    </a:ext>
                  </a:extLst>
                </a:gridCol>
                <a:gridCol w="786832">
                  <a:extLst>
                    <a:ext uri="{9D8B030D-6E8A-4147-A177-3AD203B41FA5}">
                      <a16:colId xmlns:a16="http://schemas.microsoft.com/office/drawing/2014/main" val="595254438"/>
                    </a:ext>
                  </a:extLst>
                </a:gridCol>
                <a:gridCol w="786832">
                  <a:extLst>
                    <a:ext uri="{9D8B030D-6E8A-4147-A177-3AD203B41FA5}">
                      <a16:colId xmlns:a16="http://schemas.microsoft.com/office/drawing/2014/main" val="1644638526"/>
                    </a:ext>
                  </a:extLst>
                </a:gridCol>
                <a:gridCol w="786832">
                  <a:extLst>
                    <a:ext uri="{9D8B030D-6E8A-4147-A177-3AD203B41FA5}">
                      <a16:colId xmlns:a16="http://schemas.microsoft.com/office/drawing/2014/main" val="3193125583"/>
                    </a:ext>
                  </a:extLst>
                </a:gridCol>
                <a:gridCol w="786832">
                  <a:extLst>
                    <a:ext uri="{9D8B030D-6E8A-4147-A177-3AD203B41FA5}">
                      <a16:colId xmlns:a16="http://schemas.microsoft.com/office/drawing/2014/main" val="2262900461"/>
                    </a:ext>
                  </a:extLst>
                </a:gridCol>
                <a:gridCol w="786832">
                  <a:extLst>
                    <a:ext uri="{9D8B030D-6E8A-4147-A177-3AD203B41FA5}">
                      <a16:colId xmlns:a16="http://schemas.microsoft.com/office/drawing/2014/main" val="4134813551"/>
                    </a:ext>
                  </a:extLst>
                </a:gridCol>
                <a:gridCol w="786832">
                  <a:extLst>
                    <a:ext uri="{9D8B030D-6E8A-4147-A177-3AD203B41FA5}">
                      <a16:colId xmlns:a16="http://schemas.microsoft.com/office/drawing/2014/main" val="3649749315"/>
                    </a:ext>
                  </a:extLst>
                </a:gridCol>
                <a:gridCol w="786832">
                  <a:extLst>
                    <a:ext uri="{9D8B030D-6E8A-4147-A177-3AD203B41FA5}">
                      <a16:colId xmlns:a16="http://schemas.microsoft.com/office/drawing/2014/main" val="975743290"/>
                    </a:ext>
                  </a:extLst>
                </a:gridCol>
                <a:gridCol w="786832">
                  <a:extLst>
                    <a:ext uri="{9D8B030D-6E8A-4147-A177-3AD203B41FA5}">
                      <a16:colId xmlns:a16="http://schemas.microsoft.com/office/drawing/2014/main" val="4011771689"/>
                    </a:ext>
                  </a:extLst>
                </a:gridCol>
                <a:gridCol w="786832">
                  <a:extLst>
                    <a:ext uri="{9D8B030D-6E8A-4147-A177-3AD203B41FA5}">
                      <a16:colId xmlns:a16="http://schemas.microsoft.com/office/drawing/2014/main" val="2894786687"/>
                    </a:ext>
                  </a:extLst>
                </a:gridCol>
                <a:gridCol w="786832">
                  <a:extLst>
                    <a:ext uri="{9D8B030D-6E8A-4147-A177-3AD203B41FA5}">
                      <a16:colId xmlns:a16="http://schemas.microsoft.com/office/drawing/2014/main" val="1923210955"/>
                    </a:ext>
                  </a:extLst>
                </a:gridCol>
                <a:gridCol w="786832">
                  <a:extLst>
                    <a:ext uri="{9D8B030D-6E8A-4147-A177-3AD203B41FA5}">
                      <a16:colId xmlns:a16="http://schemas.microsoft.com/office/drawing/2014/main" val="1254560220"/>
                    </a:ext>
                  </a:extLst>
                </a:gridCol>
                <a:gridCol w="786832">
                  <a:extLst>
                    <a:ext uri="{9D8B030D-6E8A-4147-A177-3AD203B41FA5}">
                      <a16:colId xmlns:a16="http://schemas.microsoft.com/office/drawing/2014/main" val="3239331200"/>
                    </a:ext>
                  </a:extLst>
                </a:gridCol>
              </a:tblGrid>
              <a:tr h="281218">
                <a:tc gridSpan="7">
                  <a:txBody>
                    <a:bodyPr/>
                    <a:lstStyle/>
                    <a:p>
                      <a:pPr algn="ctr"/>
                      <a:r>
                        <a:rPr lang="en-US" sz="1000" b="1">
                          <a:solidFill>
                            <a:schemeClr val="bg1"/>
                          </a:solidFill>
                          <a:latin typeface="Arial" panose="020B0604020202020204" pitchFamily="34" charset="0"/>
                          <a:cs typeface="Arial" panose="020B0604020202020204" pitchFamily="34" charset="0"/>
                        </a:rPr>
                        <a:t>PriceConfiguration-1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pPr marL="0" marR="0" lvl="0" indent="0" algn="ctr" defTabSz="1088558" rtl="0" eaLnBrk="1" fontAlgn="auto" latinLnBrk="0" hangingPunct="1">
                        <a:lnSpc>
                          <a:spcPct val="100000"/>
                        </a:lnSpc>
                        <a:spcBef>
                          <a:spcPts val="0"/>
                        </a:spcBef>
                        <a:spcAft>
                          <a:spcPts val="0"/>
                        </a:spcAft>
                        <a:buClrTx/>
                        <a:buSzTx/>
                        <a:buFontTx/>
                        <a:buNone/>
                        <a:tabLst/>
                        <a:defRPr/>
                      </a:pP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gridSpan="7">
                  <a:txBody>
                    <a:bodyPr/>
                    <a:lstStyle/>
                    <a:p>
                      <a:pPr algn="ctr"/>
                      <a:r>
                        <a:rPr lang="en-US" sz="1000" b="1">
                          <a:solidFill>
                            <a:schemeClr val="bg1"/>
                          </a:solidFill>
                          <a:latin typeface="Arial" panose="020B0604020202020204" pitchFamily="34" charset="0"/>
                          <a:cs typeface="Arial" panose="020B0604020202020204" pitchFamily="34" charset="0"/>
                        </a:rPr>
                        <a:t>PriceConfiguration-2</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marL="0" marR="0" lvl="0" indent="0" algn="ctr" defTabSz="1088558" rtl="0" eaLnBrk="1" fontAlgn="auto" latinLnBrk="0" hangingPunct="1">
                        <a:lnSpc>
                          <a:spcPct val="100000"/>
                        </a:lnSpc>
                        <a:spcBef>
                          <a:spcPts val="0"/>
                        </a:spcBef>
                        <a:spcAft>
                          <a:spcPts val="0"/>
                        </a:spcAft>
                        <a:buClrTx/>
                        <a:buSzTx/>
                        <a:buFontTx/>
                        <a:buNone/>
                        <a:tabLst/>
                        <a:defRPr/>
                      </a:pP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54404">
                <a:tc>
                  <a:txBody>
                    <a:bodyPr/>
                    <a:lstStyle/>
                    <a:p>
                      <a:pPr algn="ctr" fontAlgn="b"/>
                      <a:r>
                        <a:rPr lang="en-AU" sz="1000" b="1" i="0" u="none" strike="noStrike">
                          <a:solidFill>
                            <a:schemeClr val="bg1"/>
                          </a:solidFill>
                          <a:effectLst/>
                          <a:latin typeface="Arial" panose="020B0604020202020204" pitchFamily="34" charset="0"/>
                        </a:rPr>
                        <a:t>StartDate</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err="1">
                          <a:solidFill>
                            <a:schemeClr val="bg1"/>
                          </a:solidFill>
                          <a:effectLst/>
                          <a:latin typeface="Arial" panose="020B0604020202020204" pitchFamily="34" charset="0"/>
                        </a:rPr>
                        <a:t>EndDate</a:t>
                      </a:r>
                      <a:endParaRPr lang="en-AU" sz="1000" b="1" i="0" u="none" strike="noStrike">
                        <a:solidFill>
                          <a:schemeClr val="bg1"/>
                        </a:solidFill>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dirty="0" err="1">
                          <a:solidFill>
                            <a:schemeClr val="bg1"/>
                          </a:solidFill>
                          <a:effectLst/>
                          <a:latin typeface="Arial" panose="020B0604020202020204" pitchFamily="34" charset="0"/>
                        </a:rPr>
                        <a:t>PriceKey</a:t>
                      </a:r>
                      <a:endParaRPr lang="en-AU" sz="1000" b="1" i="0" u="none" strike="noStrike" dirty="0">
                        <a:solidFill>
                          <a:schemeClr val="bg1"/>
                        </a:solidFill>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fontAlgn="b"/>
                      <a:r>
                        <a:rPr lang="en-AU" sz="1000" b="1" i="0" u="none" strike="noStrike">
                          <a:solidFill>
                            <a:schemeClr val="bg1"/>
                          </a:solidFill>
                          <a:effectLst/>
                          <a:latin typeface="Arial" panose="020B0604020202020204" pitchFamily="34" charset="0"/>
                        </a:rPr>
                        <a:t>Amount</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Price Currency</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Price Factor</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Lower bound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StartDate</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err="1">
                          <a:solidFill>
                            <a:schemeClr val="bg1"/>
                          </a:solidFill>
                          <a:effectLst/>
                          <a:latin typeface="Arial" panose="020B0604020202020204" pitchFamily="34" charset="0"/>
                        </a:rPr>
                        <a:t>EndDate</a:t>
                      </a:r>
                      <a:endParaRPr lang="en-AU" sz="1000" b="1" i="0" u="none" strike="noStrike">
                        <a:solidFill>
                          <a:schemeClr val="bg1"/>
                        </a:solidFill>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dirty="0" err="1">
                          <a:solidFill>
                            <a:schemeClr val="bg1"/>
                          </a:solidFill>
                          <a:effectLst/>
                          <a:latin typeface="Arial" panose="020B0604020202020204" pitchFamily="34" charset="0"/>
                        </a:rPr>
                        <a:t>PriceKey</a:t>
                      </a:r>
                      <a:endParaRPr lang="en-AU" sz="1000" b="1" i="0" u="none" strike="noStrike" dirty="0">
                        <a:solidFill>
                          <a:schemeClr val="bg1"/>
                        </a:solidFill>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fontAlgn="b"/>
                      <a:r>
                        <a:rPr lang="en-AU" sz="1000" b="1" i="0" u="none" strike="noStrike">
                          <a:solidFill>
                            <a:schemeClr val="bg1"/>
                          </a:solidFill>
                          <a:effectLst/>
                          <a:latin typeface="Arial" panose="020B0604020202020204" pitchFamily="34" charset="0"/>
                        </a:rPr>
                        <a:t>Amount</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Price Currency</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Price Factor</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Lower bound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904062409"/>
                  </a:ext>
                </a:extLst>
              </a:tr>
              <a:tr h="168731">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dirty="0">
                          <a:effectLst/>
                          <a:latin typeface="Arial" panose="020B0604020202020204" pitchFamily="34" charset="0"/>
                        </a:rPr>
                        <a:t>ARA10BSU</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21.868</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ARA10BSU</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20.88</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10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68731">
                <a:tc>
                  <a:txBody>
                    <a:bodyPr/>
                    <a:lstStyle/>
                    <a:p>
                      <a:pPr algn="ctr" fontAlgn="b"/>
                      <a:r>
                        <a:rPr lang="en-AU" sz="1000" b="0" i="0" u="none" strike="noStrike">
                          <a:effectLst/>
                          <a:latin typeface="Arial" panose="020B0604020202020204" pitchFamily="34" charset="0"/>
                        </a:rPr>
                        <a:t>2017-05-02</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2017-08-01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dirty="0">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50.0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68731">
                <a:tc>
                  <a:txBody>
                    <a:bodyPr/>
                    <a:lstStyle/>
                    <a:p>
                      <a:pPr algn="ctr" fontAlgn="b"/>
                      <a:r>
                        <a:rPr lang="en-AU" sz="1000" b="0" i="0" u="none" strike="noStrike">
                          <a:effectLst/>
                          <a:latin typeface="Arial" panose="020B0604020202020204" pitchFamily="34" charset="0"/>
                        </a:rPr>
                        <a:t>2017-05-02</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2017-08-01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dirty="0">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40.0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68731">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dirty="0">
                          <a:effectLst/>
                          <a:latin typeface="Arial" panose="020B0604020202020204" pitchFamily="34" charset="0"/>
                        </a:rPr>
                        <a:t>ARA10BSU</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30.0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0.9</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ARA10BSU</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25.10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0.9</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dirty="0">
                          <a:effectLst/>
                          <a:latin typeface="Arial" panose="020B0604020202020204" pitchFamily="34" charset="0"/>
                        </a:rPr>
                        <a:t>5</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98E90067-99C5-2F4E-FC9C-7645B733B8B5}"/>
              </a:ext>
            </a:extLst>
          </p:cNvPr>
          <p:cNvSpPr txBox="1"/>
          <p:nvPr/>
        </p:nvSpPr>
        <p:spPr>
          <a:xfrm>
            <a:off x="6097587" y="3344823"/>
            <a:ext cx="5422060" cy="3170099"/>
          </a:xfrm>
          <a:prstGeom prst="rect">
            <a:avLst/>
          </a:prstGeom>
          <a:noFill/>
        </p:spPr>
        <p:txBody>
          <a:bodyPr wrap="square">
            <a:spAutoFit/>
          </a:bodyPr>
          <a:lstStyle/>
          <a:p>
            <a:pPr marL="179388" indent="-179388">
              <a:lnSpc>
                <a:spcPts val="1300"/>
              </a:lnSpc>
              <a:spcAft>
                <a:spcPts val="200"/>
              </a:spcAft>
              <a:buFont typeface="Wingdings" panose="05000000000000000000" pitchFamily="2" charset="2"/>
              <a:buChar char="§"/>
              <a:defRPr/>
            </a:pPr>
            <a:r>
              <a:rPr lang="en-US" sz="1200" b="1" dirty="0">
                <a:latin typeface="+mn-lt"/>
              </a:rPr>
              <a:t>Start Date </a:t>
            </a:r>
            <a:r>
              <a:rPr lang="en-US" sz="1200" b="1" i="1" dirty="0">
                <a:latin typeface="+mn-lt"/>
              </a:rPr>
              <a:t>– </a:t>
            </a:r>
            <a:r>
              <a:rPr lang="en-US" sz="1200" i="1" dirty="0">
                <a:latin typeface="+mn-lt"/>
              </a:rPr>
              <a:t>Optional</a:t>
            </a:r>
            <a:br>
              <a:rPr lang="en-US" sz="1200" i="1" dirty="0">
                <a:latin typeface="+mn-lt"/>
              </a:rPr>
            </a:br>
            <a:r>
              <a:rPr lang="en-US" sz="1100" b="1" i="1" dirty="0">
                <a:latin typeface="+mn-lt"/>
              </a:rPr>
              <a:t>Description</a:t>
            </a:r>
            <a:r>
              <a:rPr lang="en-US" sz="1100" dirty="0">
                <a:latin typeface="+mn-lt"/>
              </a:rPr>
              <a:t>: </a:t>
            </a:r>
            <a:r>
              <a:rPr lang="en-AU" sz="1100" dirty="0">
                <a:latin typeface="+mn-lt"/>
              </a:rPr>
              <a:t>If your price configuration is determined by a specific time period, this is the Start Date. </a:t>
            </a:r>
            <a:r>
              <a:rPr lang="en-AU" sz="1100" b="1" i="1" dirty="0">
                <a:latin typeface="+mn-lt"/>
              </a:rPr>
              <a:t>Type</a:t>
            </a:r>
            <a:r>
              <a:rPr lang="en-AU" sz="1100" dirty="0">
                <a:latin typeface="+mn-lt"/>
              </a:rPr>
              <a:t>: Date</a:t>
            </a:r>
            <a:br>
              <a:rPr lang="en-AU" sz="1100" dirty="0">
                <a:latin typeface="+mn-lt"/>
              </a:rPr>
            </a:br>
            <a:r>
              <a:rPr lang="en-AU" sz="1100" b="1" i="1" dirty="0">
                <a:latin typeface="+mn-lt"/>
              </a:rPr>
              <a:t>Format</a:t>
            </a:r>
            <a:r>
              <a:rPr lang="en-AU" sz="1100" dirty="0">
                <a:latin typeface="+mn-lt"/>
              </a:rPr>
              <a:t>: YYYY-MM-DD</a:t>
            </a:r>
            <a:br>
              <a:rPr lang="en-AU" sz="1100" dirty="0">
                <a:latin typeface="+mn-lt"/>
              </a:rPr>
            </a:br>
            <a:endParaRPr lang="en-AU" sz="1100" dirty="0">
              <a:latin typeface="+mn-lt"/>
            </a:endParaRPr>
          </a:p>
          <a:p>
            <a:pPr marL="179388" indent="-179388">
              <a:lnSpc>
                <a:spcPts val="1300"/>
              </a:lnSpc>
              <a:spcAft>
                <a:spcPts val="200"/>
              </a:spcAft>
              <a:buFont typeface="Wingdings" panose="05000000000000000000" pitchFamily="2" charset="2"/>
              <a:buChar char="§"/>
              <a:defRPr/>
            </a:pPr>
            <a:r>
              <a:rPr lang="en-US" sz="1200" b="1" dirty="0">
                <a:latin typeface="+mn-lt"/>
              </a:rPr>
              <a:t>End Date </a:t>
            </a:r>
            <a:r>
              <a:rPr lang="en-US" sz="1200" b="1" i="1" dirty="0">
                <a:latin typeface="+mn-lt"/>
              </a:rPr>
              <a:t>– </a:t>
            </a:r>
            <a:r>
              <a:rPr lang="en-US" sz="1200" i="1" dirty="0">
                <a:latin typeface="+mn-lt"/>
              </a:rPr>
              <a:t>Optional</a:t>
            </a:r>
            <a:br>
              <a:rPr lang="en-US" sz="1200" i="1" dirty="0">
                <a:latin typeface="+mn-lt"/>
              </a:rPr>
            </a:br>
            <a:r>
              <a:rPr lang="en-US" sz="1100" b="1" i="1" dirty="0">
                <a:latin typeface="+mn-lt"/>
              </a:rPr>
              <a:t>Description</a:t>
            </a:r>
            <a:r>
              <a:rPr lang="en-US" sz="1100" dirty="0">
                <a:latin typeface="+mn-lt"/>
              </a:rPr>
              <a:t>: </a:t>
            </a:r>
            <a:r>
              <a:rPr lang="en-AU" sz="1100" dirty="0">
                <a:latin typeface="+mn-lt"/>
              </a:rPr>
              <a:t>If your price configuration is determined by a specific time period, this is the End Date. </a:t>
            </a:r>
            <a:br>
              <a:rPr lang="en-AU" sz="1100" dirty="0">
                <a:latin typeface="+mn-lt"/>
              </a:rPr>
            </a:br>
            <a:r>
              <a:rPr lang="en-AU" sz="1100" b="1" i="1" dirty="0">
                <a:latin typeface="+mn-lt"/>
              </a:rPr>
              <a:t>Type</a:t>
            </a:r>
            <a:r>
              <a:rPr lang="en-AU" sz="1100" dirty="0">
                <a:latin typeface="+mn-lt"/>
              </a:rPr>
              <a:t>: Date</a:t>
            </a:r>
            <a:br>
              <a:rPr lang="en-AU" sz="1100" dirty="0">
                <a:latin typeface="+mn-lt"/>
              </a:rPr>
            </a:br>
            <a:r>
              <a:rPr lang="en-AU" sz="1100" b="1" i="1" dirty="0">
                <a:latin typeface="+mn-lt"/>
              </a:rPr>
              <a:t>Format</a:t>
            </a:r>
            <a:r>
              <a:rPr lang="en-AU" sz="1100" dirty="0">
                <a:latin typeface="+mn-lt"/>
              </a:rPr>
              <a:t>: YYYY-MM-DD</a:t>
            </a:r>
          </a:p>
          <a:p>
            <a:pPr marL="179388" indent="-179388">
              <a:lnSpc>
                <a:spcPts val="1300"/>
              </a:lnSpc>
              <a:spcAft>
                <a:spcPts val="200"/>
              </a:spcAft>
              <a:buFont typeface="Wingdings" panose="05000000000000000000" pitchFamily="2" charset="2"/>
              <a:buChar char="§"/>
              <a:defRPr/>
            </a:pPr>
            <a:endParaRPr lang="en-US" sz="1400" b="1" dirty="0">
              <a:latin typeface="+mn-lt"/>
            </a:endParaRPr>
          </a:p>
          <a:p>
            <a:pPr marL="179388" indent="-179388">
              <a:lnSpc>
                <a:spcPts val="1300"/>
              </a:lnSpc>
              <a:spcAft>
                <a:spcPts val="200"/>
              </a:spcAft>
              <a:buFont typeface="Wingdings" panose="05000000000000000000" pitchFamily="2" charset="2"/>
              <a:buChar char="§"/>
              <a:defRPr/>
            </a:pPr>
            <a:r>
              <a:rPr lang="en-US" sz="1200" b="1" dirty="0">
                <a:latin typeface="+mn-lt"/>
              </a:rPr>
              <a:t>Price Key </a:t>
            </a:r>
            <a:r>
              <a:rPr lang="en-US" sz="1200" b="1" i="1" dirty="0">
                <a:latin typeface="+mn-lt"/>
              </a:rPr>
              <a:t>– </a:t>
            </a:r>
            <a:r>
              <a:rPr lang="en-US" sz="1200" i="1" dirty="0">
                <a:latin typeface="+mn-lt"/>
              </a:rPr>
              <a:t>Do Not Use</a:t>
            </a:r>
            <a:br>
              <a:rPr lang="en-US" sz="1200" i="1" dirty="0">
                <a:latin typeface="+mn-lt"/>
              </a:rPr>
            </a:br>
            <a:r>
              <a:rPr lang="en-US" sz="1100" b="1" i="1" dirty="0">
                <a:latin typeface="+mn-lt"/>
              </a:rPr>
              <a:t>Description</a:t>
            </a:r>
            <a:r>
              <a:rPr lang="en-US" sz="1100" dirty="0">
                <a:latin typeface="+mn-lt"/>
              </a:rPr>
              <a:t> </a:t>
            </a:r>
            <a:r>
              <a:rPr lang="en-AU" sz="1100" dirty="0">
                <a:latin typeface="+mn-lt"/>
              </a:rPr>
              <a:t>A User-defined factor that prices can be based on. Can be a location, customer type, facility type or any meaningful value to the buyer customer.</a:t>
            </a:r>
            <a:br>
              <a:rPr lang="en-AU" sz="1100" dirty="0">
                <a:latin typeface="+mn-lt"/>
              </a:rPr>
            </a:br>
            <a:r>
              <a:rPr lang="en-AU" sz="1100" b="1" i="1" dirty="0">
                <a:latin typeface="+mn-lt"/>
              </a:rPr>
              <a:t>Example</a:t>
            </a:r>
            <a:r>
              <a:rPr lang="en-AU" sz="1100" dirty="0">
                <a:latin typeface="+mn-lt"/>
              </a:rPr>
              <a:t>: If the Price Configuration has a </a:t>
            </a:r>
            <a:r>
              <a:rPr lang="en-AU" sz="1100" dirty="0" err="1">
                <a:latin typeface="+mn-lt"/>
              </a:rPr>
              <a:t>PriceKey</a:t>
            </a:r>
            <a:r>
              <a:rPr lang="en-AU" sz="1100" dirty="0">
                <a:latin typeface="+mn-lt"/>
              </a:rPr>
              <a:t> defined as "ARA10BSU" then the Amount for the item is $40.33. For an item without a </a:t>
            </a:r>
            <a:r>
              <a:rPr lang="en-AU" sz="1100" dirty="0" err="1">
                <a:latin typeface="+mn-lt"/>
              </a:rPr>
              <a:t>PriceKey</a:t>
            </a:r>
            <a:r>
              <a:rPr lang="en-AU" sz="1100" dirty="0">
                <a:latin typeface="+mn-lt"/>
              </a:rPr>
              <a:t>, the Amount for the item is $42.25.</a:t>
            </a:r>
            <a:br>
              <a:rPr lang="en-AU" sz="1100" dirty="0">
                <a:latin typeface="+mn-lt"/>
              </a:rPr>
            </a:br>
            <a:r>
              <a:rPr lang="en-AU" sz="1100" b="1" i="1" dirty="0">
                <a:latin typeface="+mn-lt"/>
              </a:rPr>
              <a:t>Type</a:t>
            </a:r>
            <a:r>
              <a:rPr lang="en-AU" sz="1100" dirty="0">
                <a:latin typeface="+mn-lt"/>
              </a:rPr>
              <a:t>: String</a:t>
            </a:r>
          </a:p>
        </p:txBody>
      </p:sp>
    </p:spTree>
    <p:extLst>
      <p:ext uri="{BB962C8B-B14F-4D97-AF65-F5344CB8AC3E}">
        <p14:creationId xmlns:p14="http://schemas.microsoft.com/office/powerpoint/2010/main" val="42764119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503999" y="3429000"/>
            <a:ext cx="5237377" cy="2346796"/>
          </a:xfrm>
          <a:prstGeom prst="rect">
            <a:avLst/>
          </a:prstGeom>
          <a:solidFill>
            <a:schemeClr val="bg1"/>
          </a:solidFill>
          <a:ln w="9525">
            <a:noFill/>
            <a:miter lim="800000"/>
            <a:headEnd/>
            <a:tailEnd type="none" w="lg" len="lg"/>
          </a:ln>
        </p:spPr>
        <p:txBody>
          <a:bodyPr wrap="square" lIns="0" tIns="0" rIns="0" bIns="0">
            <a:spAutoFit/>
          </a:bodyPr>
          <a:lstStyle/>
          <a:p>
            <a:pPr indent="171450">
              <a:lnSpc>
                <a:spcPts val="1300"/>
              </a:lnSpc>
              <a:spcAft>
                <a:spcPts val="200"/>
              </a:spcAft>
              <a:buClr>
                <a:schemeClr val="accent1"/>
              </a:buClr>
              <a:buFont typeface="Wingdings" pitchFamily="2" charset="2"/>
              <a:buChar char="§"/>
              <a:defRPr/>
            </a:pPr>
            <a:r>
              <a:rPr lang="en-US" sz="1400" b="1" dirty="0">
                <a:latin typeface="+mn-lt"/>
              </a:rPr>
              <a:t>PriceConfiguration-1– </a:t>
            </a:r>
            <a:r>
              <a:rPr lang="en-US" sz="1400" b="1" dirty="0">
                <a:solidFill>
                  <a:srgbClr val="00B050"/>
                </a:solidFill>
                <a:latin typeface="+mn-lt"/>
              </a:rPr>
              <a:t>Optional </a:t>
            </a:r>
            <a:r>
              <a:rPr lang="en-US" sz="900" b="1" i="1" dirty="0">
                <a:latin typeface="+mn-lt"/>
              </a:rPr>
              <a:t>(continue)</a:t>
            </a:r>
            <a:br>
              <a:rPr lang="en-US" sz="900" b="1" i="1" dirty="0">
                <a:latin typeface="+mn-lt"/>
              </a:rPr>
            </a:br>
            <a:endParaRPr lang="en-US" sz="1400" b="1" dirty="0">
              <a:solidFill>
                <a:srgbClr val="00B050"/>
              </a:solidFill>
              <a:latin typeface="+mn-lt"/>
            </a:endParaRPr>
          </a:p>
          <a:p>
            <a:pPr marL="180000">
              <a:lnSpc>
                <a:spcPts val="1300"/>
              </a:lnSpc>
              <a:spcAft>
                <a:spcPts val="200"/>
              </a:spcAft>
              <a:defRPr/>
            </a:pPr>
            <a:r>
              <a:rPr lang="en-AU" sz="1200" dirty="0">
                <a:latin typeface="+mn-lt"/>
              </a:rPr>
              <a:t>If you use a </a:t>
            </a:r>
            <a:r>
              <a:rPr lang="en-AU" sz="1200" b="1" dirty="0" err="1">
                <a:latin typeface="+mn-lt"/>
              </a:rPr>
              <a:t>PriceConfiguration</a:t>
            </a:r>
            <a:r>
              <a:rPr lang="en-AU" sz="1200" dirty="0">
                <a:latin typeface="+mn-lt"/>
              </a:rPr>
              <a:t> field, the Detail sub-field </a:t>
            </a:r>
            <a:r>
              <a:rPr lang="en-AU" sz="1200" b="1" i="1" dirty="0">
                <a:latin typeface="+mn-lt"/>
              </a:rPr>
              <a:t>Amount</a:t>
            </a:r>
            <a:r>
              <a:rPr lang="en-AU" sz="1200" dirty="0">
                <a:latin typeface="+mn-lt"/>
              </a:rPr>
              <a:t> &amp; </a:t>
            </a:r>
            <a:r>
              <a:rPr lang="en-AU" sz="1200" b="1" i="1" dirty="0">
                <a:latin typeface="+mn-lt"/>
              </a:rPr>
              <a:t>Currency</a:t>
            </a:r>
            <a:r>
              <a:rPr lang="en-AU" sz="1200" dirty="0">
                <a:latin typeface="+mn-lt"/>
              </a:rPr>
              <a:t> is required to be populated. All other detail fields are optional.</a:t>
            </a:r>
            <a:br>
              <a:rPr lang="en-AU" sz="1200" dirty="0">
                <a:latin typeface="+mn-lt"/>
              </a:rPr>
            </a:br>
            <a:endParaRPr lang="en-US" sz="1400" b="1" dirty="0">
              <a:latin typeface="+mn-lt"/>
            </a:endParaRPr>
          </a:p>
          <a:p>
            <a:pPr marL="180000" indent="171450">
              <a:lnSpc>
                <a:spcPts val="1300"/>
              </a:lnSpc>
              <a:spcAft>
                <a:spcPts val="200"/>
              </a:spcAft>
              <a:buFont typeface="Wingdings" pitchFamily="2" charset="2"/>
              <a:buChar char="§"/>
              <a:defRPr/>
            </a:pPr>
            <a:r>
              <a:rPr lang="en-US" sz="1200" b="1" dirty="0">
                <a:latin typeface="+mn-lt"/>
              </a:rPr>
              <a:t>Amount </a:t>
            </a:r>
            <a:r>
              <a:rPr lang="en-US" sz="1200" b="1" i="1" dirty="0">
                <a:latin typeface="+mn-lt"/>
              </a:rPr>
              <a:t>– </a:t>
            </a:r>
            <a:r>
              <a:rPr lang="en-US" sz="1200" i="1" dirty="0">
                <a:latin typeface="+mn-lt"/>
              </a:rPr>
              <a:t>Required</a:t>
            </a:r>
            <a:endParaRPr lang="en-US" sz="1200" b="1" i="1" dirty="0">
              <a:solidFill>
                <a:srgbClr val="00B050"/>
              </a:solidFill>
              <a:latin typeface="+mn-lt"/>
            </a:endParaRPr>
          </a:p>
          <a:p>
            <a:pPr marL="179388" indent="179388">
              <a:lnSpc>
                <a:spcPts val="1300"/>
              </a:lnSpc>
              <a:spcAft>
                <a:spcPts val="200"/>
              </a:spcAft>
              <a:defRPr/>
            </a:pPr>
            <a:r>
              <a:rPr lang="en-US" sz="1100" b="1" i="1" dirty="0">
                <a:latin typeface="+mn-lt"/>
              </a:rPr>
              <a:t>Description</a:t>
            </a:r>
            <a:r>
              <a:rPr lang="en-US" sz="1100" dirty="0">
                <a:latin typeface="+mn-lt"/>
              </a:rPr>
              <a:t>: </a:t>
            </a:r>
            <a:r>
              <a:rPr lang="en-AU" sz="1100" dirty="0">
                <a:latin typeface="+mn-lt"/>
              </a:rPr>
              <a:t>The cost of the item, based on the </a:t>
            </a:r>
            <a:r>
              <a:rPr lang="en-AU" sz="1100" dirty="0" err="1">
                <a:latin typeface="+mn-lt"/>
              </a:rPr>
              <a:t>PriceConfiguration</a:t>
            </a:r>
            <a:r>
              <a:rPr lang="en-AU" sz="1100" dirty="0">
                <a:latin typeface="+mn-lt"/>
              </a:rPr>
              <a:t> parameters.</a:t>
            </a:r>
          </a:p>
          <a:p>
            <a:pPr marL="179388" indent="179388">
              <a:lnSpc>
                <a:spcPts val="1300"/>
              </a:lnSpc>
              <a:spcAft>
                <a:spcPts val="200"/>
              </a:spcAft>
              <a:defRPr/>
            </a:pPr>
            <a:r>
              <a:rPr lang="en-AU" sz="1100" b="1" i="1" dirty="0">
                <a:latin typeface="+mn-lt"/>
              </a:rPr>
              <a:t>Type</a:t>
            </a:r>
            <a:r>
              <a:rPr lang="en-AU" sz="1100" i="1" dirty="0">
                <a:latin typeface="+mn-lt"/>
              </a:rPr>
              <a:t>: Decimal</a:t>
            </a:r>
            <a:br>
              <a:rPr lang="en-AU" sz="1200" i="1" dirty="0">
                <a:latin typeface="+mn-lt"/>
              </a:rPr>
            </a:br>
            <a:endParaRPr lang="en-US" sz="1200" b="1" dirty="0">
              <a:latin typeface="+mn-lt"/>
            </a:endParaRPr>
          </a:p>
          <a:p>
            <a:pPr marL="180000" indent="171450">
              <a:lnSpc>
                <a:spcPts val="1300"/>
              </a:lnSpc>
              <a:spcAft>
                <a:spcPts val="200"/>
              </a:spcAft>
              <a:buFont typeface="Wingdings" pitchFamily="2" charset="2"/>
              <a:buChar char="§"/>
              <a:defRPr/>
            </a:pPr>
            <a:r>
              <a:rPr lang="en-US" sz="1200" b="1" dirty="0">
                <a:latin typeface="+mn-lt"/>
              </a:rPr>
              <a:t>Price Currency</a:t>
            </a:r>
            <a:r>
              <a:rPr lang="en-US" sz="1200" b="1" i="1" dirty="0">
                <a:latin typeface="+mn-lt"/>
              </a:rPr>
              <a:t>– </a:t>
            </a:r>
            <a:r>
              <a:rPr lang="en-US" sz="1200" i="1" dirty="0">
                <a:latin typeface="+mn-lt"/>
              </a:rPr>
              <a:t>Required</a:t>
            </a:r>
            <a:endParaRPr lang="en-US" sz="1200" b="1" i="1" dirty="0">
              <a:solidFill>
                <a:srgbClr val="FF0000"/>
              </a:solidFill>
              <a:latin typeface="+mn-lt"/>
            </a:endParaRPr>
          </a:p>
          <a:p>
            <a:pPr marL="358775">
              <a:lnSpc>
                <a:spcPts val="1300"/>
              </a:lnSpc>
              <a:spcAft>
                <a:spcPts val="200"/>
              </a:spcAft>
              <a:defRPr/>
            </a:pPr>
            <a:r>
              <a:rPr lang="en-US" sz="1100" b="1" i="1" dirty="0">
                <a:latin typeface="+mn-lt"/>
              </a:rPr>
              <a:t>Description</a:t>
            </a:r>
            <a:r>
              <a:rPr lang="en-US" sz="1100" dirty="0">
                <a:latin typeface="+mn-lt"/>
              </a:rPr>
              <a:t>: </a:t>
            </a:r>
            <a:r>
              <a:rPr lang="en-AU" sz="1100" dirty="0">
                <a:latin typeface="+mn-lt"/>
              </a:rPr>
              <a:t>The currency used for the Amount field. The currency set in this configuration </a:t>
            </a:r>
            <a:r>
              <a:rPr lang="en-AU" sz="1100" dirty="0" err="1">
                <a:latin typeface="+mn-lt"/>
              </a:rPr>
              <a:t>overides</a:t>
            </a:r>
            <a:r>
              <a:rPr lang="en-AU" sz="1100" dirty="0">
                <a:latin typeface="+mn-lt"/>
              </a:rPr>
              <a:t> the Currency default set in the Headers Tab.</a:t>
            </a:r>
          </a:p>
          <a:p>
            <a:pPr marL="179388" indent="179388">
              <a:lnSpc>
                <a:spcPts val="1300"/>
              </a:lnSpc>
              <a:spcAft>
                <a:spcPts val="200"/>
              </a:spcAft>
              <a:defRPr/>
            </a:pPr>
            <a:r>
              <a:rPr lang="en-AU" sz="1100" b="1" i="1" dirty="0">
                <a:latin typeface="+mn-lt"/>
              </a:rPr>
              <a:t>Type</a:t>
            </a:r>
            <a:r>
              <a:rPr lang="en-AU" sz="1100" i="1" dirty="0">
                <a:latin typeface="+mn-lt"/>
              </a:rPr>
              <a:t>: String</a:t>
            </a:r>
            <a:endParaRPr lang="en-US" sz="1100" b="1" dirty="0">
              <a:latin typeface="+mn-lt"/>
            </a:endParaRPr>
          </a:p>
        </p:txBody>
      </p:sp>
      <p:sp>
        <p:nvSpPr>
          <p:cNvPr id="2" name="Title 1"/>
          <p:cNvSpPr>
            <a:spLocks noGrp="1"/>
          </p:cNvSpPr>
          <p:nvPr>
            <p:ph type="title"/>
          </p:nvPr>
        </p:nvSpPr>
        <p:spPr>
          <a:xfrm>
            <a:off x="504001" y="503999"/>
            <a:ext cx="10526738" cy="369332"/>
          </a:xfrm>
        </p:spPr>
        <p:txBody>
          <a:bodyPr/>
          <a:lstStyle/>
          <a:p>
            <a:r>
              <a:rPr lang="en-US" dirty="0"/>
              <a:t>Catalog Creation – Static Catalog File - </a:t>
            </a:r>
            <a:r>
              <a:rPr lang="en-US" dirty="0">
                <a:solidFill>
                  <a:schemeClr val="accent1"/>
                </a:solidFill>
                <a:latin typeface="Arial" panose="020B0604020202020204" pitchFamily="34" charset="0"/>
              </a:rPr>
              <a:t>The Items Tab</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104624096"/>
              </p:ext>
            </p:extLst>
          </p:nvPr>
        </p:nvGraphicFramePr>
        <p:xfrm>
          <a:off x="503999" y="1623600"/>
          <a:ext cx="11015648" cy="1260942"/>
        </p:xfrm>
        <a:graphic>
          <a:graphicData uri="http://schemas.openxmlformats.org/drawingml/2006/table">
            <a:tbl>
              <a:tblPr firstRow="1" bandRow="1">
                <a:tableStyleId>{2D5ABB26-0587-4C30-8999-92F81FD0307C}</a:tableStyleId>
              </a:tblPr>
              <a:tblGrid>
                <a:gridCol w="786832">
                  <a:extLst>
                    <a:ext uri="{9D8B030D-6E8A-4147-A177-3AD203B41FA5}">
                      <a16:colId xmlns:a16="http://schemas.microsoft.com/office/drawing/2014/main" val="20001"/>
                    </a:ext>
                  </a:extLst>
                </a:gridCol>
                <a:gridCol w="786832">
                  <a:extLst>
                    <a:ext uri="{9D8B030D-6E8A-4147-A177-3AD203B41FA5}">
                      <a16:colId xmlns:a16="http://schemas.microsoft.com/office/drawing/2014/main" val="3462662845"/>
                    </a:ext>
                  </a:extLst>
                </a:gridCol>
                <a:gridCol w="786832">
                  <a:extLst>
                    <a:ext uri="{9D8B030D-6E8A-4147-A177-3AD203B41FA5}">
                      <a16:colId xmlns:a16="http://schemas.microsoft.com/office/drawing/2014/main" val="595254438"/>
                    </a:ext>
                  </a:extLst>
                </a:gridCol>
                <a:gridCol w="786832">
                  <a:extLst>
                    <a:ext uri="{9D8B030D-6E8A-4147-A177-3AD203B41FA5}">
                      <a16:colId xmlns:a16="http://schemas.microsoft.com/office/drawing/2014/main" val="1644638526"/>
                    </a:ext>
                  </a:extLst>
                </a:gridCol>
                <a:gridCol w="786832">
                  <a:extLst>
                    <a:ext uri="{9D8B030D-6E8A-4147-A177-3AD203B41FA5}">
                      <a16:colId xmlns:a16="http://schemas.microsoft.com/office/drawing/2014/main" val="3193125583"/>
                    </a:ext>
                  </a:extLst>
                </a:gridCol>
                <a:gridCol w="786832">
                  <a:extLst>
                    <a:ext uri="{9D8B030D-6E8A-4147-A177-3AD203B41FA5}">
                      <a16:colId xmlns:a16="http://schemas.microsoft.com/office/drawing/2014/main" val="2262900461"/>
                    </a:ext>
                  </a:extLst>
                </a:gridCol>
                <a:gridCol w="786832">
                  <a:extLst>
                    <a:ext uri="{9D8B030D-6E8A-4147-A177-3AD203B41FA5}">
                      <a16:colId xmlns:a16="http://schemas.microsoft.com/office/drawing/2014/main" val="4134813551"/>
                    </a:ext>
                  </a:extLst>
                </a:gridCol>
                <a:gridCol w="786832">
                  <a:extLst>
                    <a:ext uri="{9D8B030D-6E8A-4147-A177-3AD203B41FA5}">
                      <a16:colId xmlns:a16="http://schemas.microsoft.com/office/drawing/2014/main" val="3649749315"/>
                    </a:ext>
                  </a:extLst>
                </a:gridCol>
                <a:gridCol w="786832">
                  <a:extLst>
                    <a:ext uri="{9D8B030D-6E8A-4147-A177-3AD203B41FA5}">
                      <a16:colId xmlns:a16="http://schemas.microsoft.com/office/drawing/2014/main" val="975743290"/>
                    </a:ext>
                  </a:extLst>
                </a:gridCol>
                <a:gridCol w="786832">
                  <a:extLst>
                    <a:ext uri="{9D8B030D-6E8A-4147-A177-3AD203B41FA5}">
                      <a16:colId xmlns:a16="http://schemas.microsoft.com/office/drawing/2014/main" val="4011771689"/>
                    </a:ext>
                  </a:extLst>
                </a:gridCol>
                <a:gridCol w="786832">
                  <a:extLst>
                    <a:ext uri="{9D8B030D-6E8A-4147-A177-3AD203B41FA5}">
                      <a16:colId xmlns:a16="http://schemas.microsoft.com/office/drawing/2014/main" val="2894786687"/>
                    </a:ext>
                  </a:extLst>
                </a:gridCol>
                <a:gridCol w="786832">
                  <a:extLst>
                    <a:ext uri="{9D8B030D-6E8A-4147-A177-3AD203B41FA5}">
                      <a16:colId xmlns:a16="http://schemas.microsoft.com/office/drawing/2014/main" val="1923210955"/>
                    </a:ext>
                  </a:extLst>
                </a:gridCol>
                <a:gridCol w="786832">
                  <a:extLst>
                    <a:ext uri="{9D8B030D-6E8A-4147-A177-3AD203B41FA5}">
                      <a16:colId xmlns:a16="http://schemas.microsoft.com/office/drawing/2014/main" val="1254560220"/>
                    </a:ext>
                  </a:extLst>
                </a:gridCol>
                <a:gridCol w="786832">
                  <a:extLst>
                    <a:ext uri="{9D8B030D-6E8A-4147-A177-3AD203B41FA5}">
                      <a16:colId xmlns:a16="http://schemas.microsoft.com/office/drawing/2014/main" val="3239331200"/>
                    </a:ext>
                  </a:extLst>
                </a:gridCol>
              </a:tblGrid>
              <a:tr h="281218">
                <a:tc gridSpan="7">
                  <a:txBody>
                    <a:bodyPr/>
                    <a:lstStyle/>
                    <a:p>
                      <a:pPr algn="ctr"/>
                      <a:r>
                        <a:rPr lang="en-US" sz="1000" b="1">
                          <a:solidFill>
                            <a:schemeClr val="bg1"/>
                          </a:solidFill>
                          <a:latin typeface="Arial" panose="020B0604020202020204" pitchFamily="34" charset="0"/>
                          <a:cs typeface="Arial" panose="020B0604020202020204" pitchFamily="34" charset="0"/>
                        </a:rPr>
                        <a:t>PriceConfiguration-1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pPr marL="0" marR="0" lvl="0" indent="0" algn="ctr" defTabSz="1088558" rtl="0" eaLnBrk="1" fontAlgn="auto" latinLnBrk="0" hangingPunct="1">
                        <a:lnSpc>
                          <a:spcPct val="100000"/>
                        </a:lnSpc>
                        <a:spcBef>
                          <a:spcPts val="0"/>
                        </a:spcBef>
                        <a:spcAft>
                          <a:spcPts val="0"/>
                        </a:spcAft>
                        <a:buClrTx/>
                        <a:buSzTx/>
                        <a:buFontTx/>
                        <a:buNone/>
                        <a:tabLst/>
                        <a:defRPr/>
                      </a:pP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gridSpan="7">
                  <a:txBody>
                    <a:bodyPr/>
                    <a:lstStyle/>
                    <a:p>
                      <a:pPr algn="ctr"/>
                      <a:r>
                        <a:rPr lang="en-US" sz="1000" b="1">
                          <a:solidFill>
                            <a:schemeClr val="bg1"/>
                          </a:solidFill>
                          <a:latin typeface="Arial" panose="020B0604020202020204" pitchFamily="34" charset="0"/>
                          <a:cs typeface="Arial" panose="020B0604020202020204" pitchFamily="34" charset="0"/>
                        </a:rPr>
                        <a:t>PriceConfiguration-2</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marL="0" marR="0" lvl="0" indent="0" algn="ctr" defTabSz="1088558" rtl="0" eaLnBrk="1" fontAlgn="auto" latinLnBrk="0" hangingPunct="1">
                        <a:lnSpc>
                          <a:spcPct val="100000"/>
                        </a:lnSpc>
                        <a:spcBef>
                          <a:spcPts val="0"/>
                        </a:spcBef>
                        <a:spcAft>
                          <a:spcPts val="0"/>
                        </a:spcAft>
                        <a:buClrTx/>
                        <a:buSzTx/>
                        <a:buFontTx/>
                        <a:buNone/>
                        <a:tabLst/>
                        <a:defRPr/>
                      </a:pP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hMerge="1">
                  <a:txBody>
                    <a:bodyPr/>
                    <a:lstStyle/>
                    <a:p>
                      <a:pPr algn="ctr"/>
                      <a:endParaRPr lang="en-US" sz="1000" b="1">
                        <a:solidFill>
                          <a:schemeClr val="tx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54404">
                <a:tc>
                  <a:txBody>
                    <a:bodyPr/>
                    <a:lstStyle/>
                    <a:p>
                      <a:pPr algn="ctr" fontAlgn="b"/>
                      <a:r>
                        <a:rPr lang="en-AU" sz="1000" b="1" i="0" u="none" strike="noStrike">
                          <a:solidFill>
                            <a:schemeClr val="bg1"/>
                          </a:solidFill>
                          <a:effectLst/>
                          <a:latin typeface="Arial" panose="020B0604020202020204" pitchFamily="34" charset="0"/>
                        </a:rPr>
                        <a:t>StartDate</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err="1">
                          <a:solidFill>
                            <a:schemeClr val="bg1"/>
                          </a:solidFill>
                          <a:effectLst/>
                          <a:latin typeface="Arial" panose="020B0604020202020204" pitchFamily="34" charset="0"/>
                        </a:rPr>
                        <a:t>EndDate</a:t>
                      </a:r>
                      <a:endParaRPr lang="en-AU" sz="1000" b="1" i="0" u="none" strike="noStrike">
                        <a:solidFill>
                          <a:schemeClr val="bg1"/>
                        </a:solidFill>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dirty="0" err="1">
                          <a:solidFill>
                            <a:schemeClr val="bg1"/>
                          </a:solidFill>
                          <a:effectLst/>
                          <a:latin typeface="Arial" panose="020B0604020202020204" pitchFamily="34" charset="0"/>
                        </a:rPr>
                        <a:t>PriceKey</a:t>
                      </a:r>
                      <a:endParaRPr lang="en-AU" sz="1000" b="1" i="0" u="none" strike="noStrike" dirty="0">
                        <a:solidFill>
                          <a:schemeClr val="bg1"/>
                        </a:solidFill>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fontAlgn="b"/>
                      <a:r>
                        <a:rPr lang="en-AU" sz="1000" b="1" i="0" u="none" strike="noStrike">
                          <a:solidFill>
                            <a:schemeClr val="bg1"/>
                          </a:solidFill>
                          <a:effectLst/>
                          <a:latin typeface="Arial" panose="020B0604020202020204" pitchFamily="34" charset="0"/>
                        </a:rPr>
                        <a:t>Amount</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Price Currency</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Price Factor</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Lower bound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StartDate</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err="1">
                          <a:solidFill>
                            <a:schemeClr val="bg1"/>
                          </a:solidFill>
                          <a:effectLst/>
                          <a:latin typeface="Arial" panose="020B0604020202020204" pitchFamily="34" charset="0"/>
                        </a:rPr>
                        <a:t>EndDate</a:t>
                      </a:r>
                      <a:endParaRPr lang="en-AU" sz="1000" b="1" i="0" u="none" strike="noStrike">
                        <a:solidFill>
                          <a:schemeClr val="bg1"/>
                        </a:solidFill>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dirty="0" err="1">
                          <a:solidFill>
                            <a:schemeClr val="bg1"/>
                          </a:solidFill>
                          <a:effectLst/>
                          <a:latin typeface="Arial" panose="020B0604020202020204" pitchFamily="34" charset="0"/>
                        </a:rPr>
                        <a:t>PriceKey</a:t>
                      </a:r>
                      <a:endParaRPr lang="en-AU" sz="1000" b="1" i="0" u="none" strike="noStrike" dirty="0">
                        <a:solidFill>
                          <a:schemeClr val="bg1"/>
                        </a:solidFill>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fontAlgn="b"/>
                      <a:r>
                        <a:rPr lang="en-AU" sz="1000" b="1" i="0" u="none" strike="noStrike">
                          <a:solidFill>
                            <a:schemeClr val="bg1"/>
                          </a:solidFill>
                          <a:effectLst/>
                          <a:latin typeface="Arial" panose="020B0604020202020204" pitchFamily="34" charset="0"/>
                        </a:rPr>
                        <a:t>Amount</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Price Currency</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Price Factor</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fontAlgn="b"/>
                      <a:r>
                        <a:rPr lang="en-AU" sz="1000" b="1" i="0" u="none" strike="noStrike">
                          <a:solidFill>
                            <a:schemeClr val="bg1"/>
                          </a:solidFill>
                          <a:effectLst/>
                          <a:latin typeface="Arial" panose="020B0604020202020204" pitchFamily="34" charset="0"/>
                        </a:rPr>
                        <a:t>Lower bound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904062409"/>
                  </a:ext>
                </a:extLst>
              </a:tr>
              <a:tr h="168731">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ARA10BSU</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21.868</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ARA10BSU</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20.88</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10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68731">
                <a:tc>
                  <a:txBody>
                    <a:bodyPr/>
                    <a:lstStyle/>
                    <a:p>
                      <a:pPr algn="ctr" fontAlgn="b"/>
                      <a:r>
                        <a:rPr lang="en-AU" sz="1000" b="0" i="0" u="none" strike="noStrike">
                          <a:effectLst/>
                          <a:latin typeface="Arial" panose="020B0604020202020204" pitchFamily="34" charset="0"/>
                        </a:rPr>
                        <a:t>2017-05-02</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2017-08-01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50.0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68731">
                <a:tc>
                  <a:txBody>
                    <a:bodyPr/>
                    <a:lstStyle/>
                    <a:p>
                      <a:pPr algn="ctr" fontAlgn="b"/>
                      <a:r>
                        <a:rPr lang="en-AU" sz="1000" b="0" i="0" u="none" strike="noStrike">
                          <a:effectLst/>
                          <a:latin typeface="Arial" panose="020B0604020202020204" pitchFamily="34" charset="0"/>
                        </a:rPr>
                        <a:t>2017-05-02</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2017-08-01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40.0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68731">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ARA10BSU</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30.0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0.9</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endParaRPr lang="en-AU" sz="1000" b="0" i="0" u="none" strike="noStrike">
                        <a:effectLst/>
                        <a:latin typeface="Arial" panose="020B0604020202020204" pitchFamily="34" charset="0"/>
                      </a:endParaRP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ARA10BSU</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25.10</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USD</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a:effectLst/>
                          <a:latin typeface="Arial" panose="020B0604020202020204" pitchFamily="34" charset="0"/>
                        </a:rPr>
                        <a:t>0.9</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AU" sz="1000" b="0" i="0" u="none" strike="noStrike" dirty="0">
                          <a:effectLst/>
                          <a:latin typeface="Arial" panose="020B0604020202020204" pitchFamily="34" charset="0"/>
                        </a:rPr>
                        <a:t>5</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5" name="TextBox 4">
            <a:extLst>
              <a:ext uri="{FF2B5EF4-FFF2-40B4-BE49-F238E27FC236}">
                <a16:creationId xmlns:a16="http://schemas.microsoft.com/office/drawing/2014/main" id="{30118B01-02C1-8F60-53D5-5D735BE3D6F7}"/>
              </a:ext>
            </a:extLst>
          </p:cNvPr>
          <p:cNvSpPr txBox="1"/>
          <p:nvPr/>
        </p:nvSpPr>
        <p:spPr>
          <a:xfrm>
            <a:off x="6089904" y="3429000"/>
            <a:ext cx="5601271" cy="2439129"/>
          </a:xfrm>
          <a:prstGeom prst="rect">
            <a:avLst/>
          </a:prstGeom>
          <a:noFill/>
        </p:spPr>
        <p:txBody>
          <a:bodyPr wrap="square">
            <a:spAutoFit/>
          </a:bodyPr>
          <a:lstStyle/>
          <a:p>
            <a:pPr marL="182563" indent="-182563">
              <a:lnSpc>
                <a:spcPts val="1300"/>
              </a:lnSpc>
              <a:spcAft>
                <a:spcPts val="200"/>
              </a:spcAft>
              <a:buFont typeface="Wingdings" pitchFamily="2" charset="2"/>
              <a:buChar char="§"/>
              <a:defRPr/>
            </a:pPr>
            <a:r>
              <a:rPr lang="en-US" sz="1200" b="1" dirty="0">
                <a:latin typeface="+mn-lt"/>
              </a:rPr>
              <a:t>Price Factor</a:t>
            </a:r>
            <a:r>
              <a:rPr lang="en-US" sz="1200" b="1" i="1" dirty="0">
                <a:latin typeface="+mn-lt"/>
              </a:rPr>
              <a:t>– </a:t>
            </a:r>
            <a:r>
              <a:rPr lang="en-US" sz="1200" i="1" dirty="0">
                <a:latin typeface="+mn-lt"/>
              </a:rPr>
              <a:t>Optional</a:t>
            </a:r>
          </a:p>
          <a:p>
            <a:pPr marL="180000">
              <a:lnSpc>
                <a:spcPts val="1300"/>
              </a:lnSpc>
              <a:spcAft>
                <a:spcPts val="200"/>
              </a:spcAft>
              <a:defRPr/>
            </a:pPr>
            <a:r>
              <a:rPr lang="en-US" sz="1100" b="1" i="1" dirty="0">
                <a:latin typeface="+mn-lt"/>
              </a:rPr>
              <a:t>Description</a:t>
            </a:r>
            <a:r>
              <a:rPr lang="en-US" sz="1100" dirty="0">
                <a:latin typeface="+mn-lt"/>
              </a:rPr>
              <a:t>: </a:t>
            </a:r>
            <a:r>
              <a:rPr lang="en-AU" sz="1100" dirty="0">
                <a:latin typeface="+mn-lt"/>
              </a:rPr>
              <a:t>The Amount field is multiplied by the </a:t>
            </a:r>
            <a:r>
              <a:rPr lang="en-AU" sz="1100" dirty="0" err="1">
                <a:latin typeface="+mn-lt"/>
              </a:rPr>
              <a:t>PriceFactor</a:t>
            </a:r>
            <a:r>
              <a:rPr lang="en-AU" sz="1100" dirty="0">
                <a:latin typeface="+mn-lt"/>
              </a:rPr>
              <a:t> to determine the end price. This allows a variable price increase/decrease rather than a fixed end price.</a:t>
            </a:r>
          </a:p>
          <a:p>
            <a:pPr marL="180000">
              <a:lnSpc>
                <a:spcPts val="1300"/>
              </a:lnSpc>
              <a:spcAft>
                <a:spcPts val="200"/>
              </a:spcAft>
              <a:defRPr/>
            </a:pPr>
            <a:r>
              <a:rPr lang="en-AU" sz="1100" b="1" i="1" dirty="0">
                <a:latin typeface="+mn-lt"/>
              </a:rPr>
              <a:t>Example</a:t>
            </a:r>
            <a:r>
              <a:rPr lang="en-AU" sz="1100" dirty="0">
                <a:latin typeface="+mn-lt"/>
              </a:rPr>
              <a:t>: Amount=1.0, </a:t>
            </a:r>
            <a:r>
              <a:rPr lang="en-AU" sz="1100" dirty="0" err="1">
                <a:latin typeface="+mn-lt"/>
              </a:rPr>
              <a:t>PriceFactor</a:t>
            </a:r>
            <a:r>
              <a:rPr lang="en-AU" sz="1100" dirty="0">
                <a:latin typeface="+mn-lt"/>
              </a:rPr>
              <a:t>=.8 (1*.08 = .80) End price is .80 -- a 20% discount</a:t>
            </a:r>
          </a:p>
          <a:p>
            <a:pPr marL="180000">
              <a:lnSpc>
                <a:spcPts val="1300"/>
              </a:lnSpc>
              <a:spcAft>
                <a:spcPts val="200"/>
              </a:spcAft>
              <a:defRPr/>
            </a:pPr>
            <a:r>
              <a:rPr lang="en-AU" sz="1100" b="1" i="1" dirty="0">
                <a:latin typeface="+mn-lt"/>
              </a:rPr>
              <a:t>Type</a:t>
            </a:r>
            <a:r>
              <a:rPr lang="en-AU" sz="1100" dirty="0">
                <a:latin typeface="+mn-lt"/>
              </a:rPr>
              <a:t>: Integer</a:t>
            </a:r>
          </a:p>
          <a:p>
            <a:pPr marL="180000">
              <a:lnSpc>
                <a:spcPts val="1300"/>
              </a:lnSpc>
              <a:spcAft>
                <a:spcPts val="200"/>
              </a:spcAft>
              <a:defRPr/>
            </a:pPr>
            <a:r>
              <a:rPr lang="en-AU" sz="1100" b="1" i="1" dirty="0">
                <a:latin typeface="+mn-lt"/>
              </a:rPr>
              <a:t>Default</a:t>
            </a:r>
            <a:r>
              <a:rPr lang="en-AU" sz="1100" dirty="0">
                <a:latin typeface="+mn-lt"/>
              </a:rPr>
              <a:t>: 1</a:t>
            </a:r>
            <a:br>
              <a:rPr lang="en-AU" sz="1200" dirty="0">
                <a:latin typeface="+mn-lt"/>
              </a:rPr>
            </a:br>
            <a:endParaRPr lang="en-US" sz="1200" b="1" dirty="0">
              <a:latin typeface="+mn-lt"/>
            </a:endParaRPr>
          </a:p>
          <a:p>
            <a:pPr marL="182563" indent="-182563">
              <a:lnSpc>
                <a:spcPts val="1300"/>
              </a:lnSpc>
              <a:spcAft>
                <a:spcPts val="200"/>
              </a:spcAft>
              <a:buFont typeface="Wingdings" pitchFamily="2" charset="2"/>
              <a:buChar char="§"/>
              <a:defRPr/>
            </a:pPr>
            <a:r>
              <a:rPr lang="en-US" sz="1200" b="1" dirty="0" err="1">
                <a:latin typeface="+mn-lt"/>
              </a:rPr>
              <a:t>Lowerbound</a:t>
            </a:r>
            <a:r>
              <a:rPr lang="en-US" sz="1200" b="1" dirty="0">
                <a:latin typeface="+mn-lt"/>
              </a:rPr>
              <a:t> </a:t>
            </a:r>
            <a:r>
              <a:rPr lang="en-US" sz="1200" b="1" i="1" dirty="0">
                <a:latin typeface="+mn-lt"/>
              </a:rPr>
              <a:t>– </a:t>
            </a:r>
            <a:r>
              <a:rPr lang="en-US" sz="1200" i="1" dirty="0">
                <a:latin typeface="+mn-lt"/>
              </a:rPr>
              <a:t>Optional</a:t>
            </a:r>
          </a:p>
          <a:p>
            <a:pPr marL="180000">
              <a:lnSpc>
                <a:spcPts val="1300"/>
              </a:lnSpc>
              <a:spcAft>
                <a:spcPts val="200"/>
              </a:spcAft>
              <a:defRPr/>
            </a:pPr>
            <a:r>
              <a:rPr lang="en-US" sz="1100" b="1" i="1" dirty="0">
                <a:latin typeface="+mn-lt"/>
              </a:rPr>
              <a:t>Description</a:t>
            </a:r>
            <a:r>
              <a:rPr lang="en-US" sz="1100" dirty="0">
                <a:latin typeface="+mn-lt"/>
              </a:rPr>
              <a:t>: </a:t>
            </a:r>
            <a:r>
              <a:rPr lang="en-AU" sz="1100" dirty="0">
                <a:latin typeface="+mn-lt"/>
              </a:rPr>
              <a:t>The number of items a user must buy to get a lower price. </a:t>
            </a:r>
            <a:br>
              <a:rPr lang="en-AU" sz="1100" dirty="0">
                <a:latin typeface="+mn-lt"/>
              </a:rPr>
            </a:br>
            <a:r>
              <a:rPr lang="en-AU" sz="1100" b="1" i="1" dirty="0">
                <a:latin typeface="+mn-lt"/>
              </a:rPr>
              <a:t>Example</a:t>
            </a:r>
            <a:r>
              <a:rPr lang="en-AU" sz="1100" dirty="0">
                <a:latin typeface="+mn-lt"/>
              </a:rPr>
              <a:t>: If the Price Configuration has a </a:t>
            </a:r>
            <a:r>
              <a:rPr lang="en-AU" sz="1100" dirty="0" err="1">
                <a:latin typeface="+mn-lt"/>
              </a:rPr>
              <a:t>Lowerbound</a:t>
            </a:r>
            <a:r>
              <a:rPr lang="en-AU" sz="1100" dirty="0">
                <a:latin typeface="+mn-lt"/>
              </a:rPr>
              <a:t> value of 20 and an Amount of $200.00, then buying quantities of 1-19 would be at a price of $222.00, however, quantities over 20 items purchased would have a price of $200.00 </a:t>
            </a:r>
          </a:p>
          <a:p>
            <a:pPr marL="180000">
              <a:lnSpc>
                <a:spcPts val="1300"/>
              </a:lnSpc>
              <a:spcAft>
                <a:spcPts val="200"/>
              </a:spcAft>
              <a:defRPr/>
            </a:pPr>
            <a:r>
              <a:rPr lang="en-AU" sz="1100" b="1" i="1" dirty="0">
                <a:latin typeface="+mn-lt"/>
              </a:rPr>
              <a:t>Type</a:t>
            </a:r>
            <a:r>
              <a:rPr lang="en-AU" sz="1100" dirty="0">
                <a:latin typeface="+mn-lt"/>
              </a:rPr>
              <a:t>: Integer</a:t>
            </a:r>
            <a:endParaRPr lang="en-US" sz="1100" dirty="0">
              <a:latin typeface="+mn-lt"/>
            </a:endParaRPr>
          </a:p>
        </p:txBody>
      </p:sp>
    </p:spTree>
    <p:extLst>
      <p:ext uri="{BB962C8B-B14F-4D97-AF65-F5344CB8AC3E}">
        <p14:creationId xmlns:p14="http://schemas.microsoft.com/office/powerpoint/2010/main" val="383140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Uploading and Publishing a</a:t>
            </a:r>
            <a:br>
              <a:rPr lang="en-US" noProof="0" dirty="0">
                <a:latin typeface="+mj-lt"/>
              </a:rPr>
            </a:br>
            <a:r>
              <a:rPr lang="en-US" noProof="0" dirty="0">
                <a:solidFill>
                  <a:schemeClr val="accent1"/>
                </a:solidFill>
                <a:latin typeface="+mj-lt"/>
              </a:rPr>
              <a:t>Static Catalog</a:t>
            </a:r>
          </a:p>
        </p:txBody>
      </p:sp>
    </p:spTree>
    <p:extLst>
      <p:ext uri="{BB962C8B-B14F-4D97-AF65-F5344CB8AC3E}">
        <p14:creationId xmlns:p14="http://schemas.microsoft.com/office/powerpoint/2010/main" val="329841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The Catalog Upload</a:t>
            </a:r>
            <a:r>
              <a:rPr lang="en-US" noProof="0" dirty="0">
                <a:solidFill>
                  <a:schemeClr val="accent1"/>
                </a:solidFill>
                <a:latin typeface="+mj-lt"/>
              </a:rPr>
              <a:t> Process</a:t>
            </a:r>
          </a:p>
        </p:txBody>
      </p:sp>
    </p:spTree>
    <p:extLst>
      <p:ext uri="{BB962C8B-B14F-4D97-AF65-F5344CB8AC3E}">
        <p14:creationId xmlns:p14="http://schemas.microsoft.com/office/powerpoint/2010/main" val="117366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Clr>
                <a:schemeClr val="accent1"/>
              </a:buClr>
              <a:buSzPct val="100000"/>
              <a:buFont typeface="Wingdings" pitchFamily="2" charset="2"/>
              <a:buChar char="§"/>
            </a:pPr>
            <a:r>
              <a:rPr lang="en-US" dirty="0"/>
              <a:t>Login to SAP Business Network</a:t>
            </a:r>
          </a:p>
          <a:p>
            <a:pPr marL="400050" lvl="2" indent="-169863">
              <a:lnSpc>
                <a:spcPts val="2000"/>
              </a:lnSpc>
              <a:spcBef>
                <a:spcPts val="0"/>
              </a:spcBef>
              <a:spcAft>
                <a:spcPts val="200"/>
              </a:spcAft>
              <a:buFont typeface="Wingdings" pitchFamily="2" charset="2"/>
              <a:buChar char="§"/>
            </a:pPr>
            <a:r>
              <a:rPr lang="en-US" dirty="0"/>
              <a:t>Go to: </a:t>
            </a:r>
            <a:r>
              <a:rPr lang="en-US" dirty="0">
                <a:hlinkClick r:id="rId3"/>
              </a:rPr>
              <a:t>https://supplier.ariba.com</a:t>
            </a:r>
            <a:endParaRPr lang="en-US" dirty="0"/>
          </a:p>
          <a:p>
            <a:pPr marL="400050" lvl="2" indent="-169863">
              <a:lnSpc>
                <a:spcPts val="2000"/>
              </a:lnSpc>
              <a:spcBef>
                <a:spcPts val="0"/>
              </a:spcBef>
              <a:spcAft>
                <a:spcPts val="200"/>
              </a:spcAft>
              <a:buFont typeface="Wingdings" pitchFamily="2" charset="2"/>
              <a:buChar char="§"/>
            </a:pPr>
            <a:r>
              <a:rPr lang="en-US" dirty="0"/>
              <a:t>Log in with your Username and Password</a:t>
            </a:r>
          </a:p>
        </p:txBody>
      </p:sp>
      <p:sp>
        <p:nvSpPr>
          <p:cNvPr id="2" name="Title 1"/>
          <p:cNvSpPr>
            <a:spLocks noGrp="1"/>
          </p:cNvSpPr>
          <p:nvPr>
            <p:ph type="title"/>
          </p:nvPr>
        </p:nvSpPr>
        <p:spPr>
          <a:xfrm>
            <a:off x="504001" y="504000"/>
            <a:ext cx="11186476" cy="369332"/>
          </a:xfrm>
        </p:spPr>
        <p:txBody>
          <a:bodyPr/>
          <a:lstStyle/>
          <a:p>
            <a:r>
              <a:rPr lang="en-US" spc="-50" dirty="0"/>
              <a:t>Uploading and Publishing a Static Catalog</a:t>
            </a:r>
          </a:p>
        </p:txBody>
      </p:sp>
      <p:sp>
        <p:nvSpPr>
          <p:cNvPr id="4" name="Rectangle 3">
            <a:extLst>
              <a:ext uri="{FF2B5EF4-FFF2-40B4-BE49-F238E27FC236}">
                <a16:creationId xmlns:a16="http://schemas.microsoft.com/office/drawing/2014/main" id="{5FA75FA3-06C8-0743-F5A6-F1BA56087A20}"/>
              </a:ext>
            </a:extLst>
          </p:cNvPr>
          <p:cNvSpPr/>
          <p:nvPr/>
        </p:nvSpPr>
        <p:spPr bwMode="gray">
          <a:xfrm>
            <a:off x="2926080" y="3701143"/>
            <a:ext cx="1994263" cy="127145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D52CA5D3-2EB8-3FAF-AEE5-8C0A5FEEA9A0}"/>
              </a:ext>
            </a:extLst>
          </p:cNvPr>
          <p:cNvPicPr>
            <a:picLocks noChangeAspect="1"/>
          </p:cNvPicPr>
          <p:nvPr/>
        </p:nvPicPr>
        <p:blipFill>
          <a:blip r:embed="rId4"/>
          <a:stretch>
            <a:fillRect/>
          </a:stretch>
        </p:blipFill>
        <p:spPr>
          <a:xfrm>
            <a:off x="1686581" y="2698508"/>
            <a:ext cx="8580542" cy="364673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511334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2" y="1426960"/>
            <a:ext cx="11108878" cy="4716000"/>
          </a:xfrm>
          <a:prstGeom prst="rect">
            <a:avLst/>
          </a:prstGeom>
        </p:spPr>
        <p:txBody>
          <a:bodyPr vert="horz" lIns="0" tIns="0" rIns="0" bIns="0" rtlCol="0" anchor="t">
            <a:normAutofit/>
          </a:bodyPr>
          <a:lstStyle/>
          <a:p>
            <a:pPr marL="228600" indent="-228600">
              <a:lnSpc>
                <a:spcPts val="2300"/>
              </a:lnSpc>
              <a:spcBef>
                <a:spcPts val="0"/>
              </a:spcBef>
              <a:spcAft>
                <a:spcPts val="600"/>
              </a:spcAft>
              <a:buClr>
                <a:schemeClr val="accent1"/>
              </a:buClr>
              <a:buSzPct val="100000"/>
              <a:buFont typeface="Wingdings" pitchFamily="2" charset="2"/>
              <a:buChar char="§"/>
            </a:pPr>
            <a:r>
              <a:rPr lang="en-US" dirty="0">
                <a:latin typeface="+mn-lt"/>
              </a:rPr>
              <a:t>Switch to your Test Account</a:t>
            </a:r>
          </a:p>
          <a:p>
            <a:pPr marL="511175" lvl="1" indent="-285750">
              <a:lnSpc>
                <a:spcPts val="2000"/>
              </a:lnSpc>
              <a:spcBef>
                <a:spcPts val="300"/>
              </a:spcBef>
              <a:spcAft>
                <a:spcPts val="600"/>
              </a:spcAft>
              <a:buClrTx/>
              <a:buFont typeface="Wingdings" panose="05000000000000000000" pitchFamily="2" charset="2"/>
              <a:buChar char="§"/>
            </a:pPr>
            <a:r>
              <a:rPr lang="en-US" sz="1600" dirty="0">
                <a:latin typeface="+mn-lt"/>
              </a:rPr>
              <a:t>Your Catalog should be loaded and tested in your Test Account prior to loading the catalog in Production. (</a:t>
            </a:r>
            <a:r>
              <a:rPr lang="en-US" sz="1600" i="1" dirty="0">
                <a:latin typeface="+mn-lt"/>
              </a:rPr>
              <a:t>Note: </a:t>
            </a:r>
            <a:r>
              <a:rPr lang="en-US" sz="1600" dirty="0">
                <a:latin typeface="+mn-lt"/>
              </a:rPr>
              <a:t>If you are instructed to load a Catalog to a Production account, just skip this step)</a:t>
            </a:r>
            <a:endParaRPr lang="en-US" sz="1600" dirty="0">
              <a:latin typeface="+mn-lt"/>
              <a:cs typeface="Arial"/>
            </a:endParaRPr>
          </a:p>
          <a:p>
            <a:pPr marL="511175" lvl="1" indent="-285750">
              <a:lnSpc>
                <a:spcPts val="2000"/>
              </a:lnSpc>
              <a:spcBef>
                <a:spcPts val="300"/>
              </a:spcBef>
              <a:spcAft>
                <a:spcPts val="600"/>
              </a:spcAft>
              <a:buClrTx/>
              <a:buFont typeface="Wingdings" panose="05000000000000000000" pitchFamily="2" charset="2"/>
              <a:buChar char="§"/>
            </a:pPr>
            <a:r>
              <a:rPr lang="en-US" sz="1600" dirty="0">
                <a:latin typeface="+mn-lt"/>
              </a:rPr>
              <a:t>Find your initials in the upper right corner and click for the pull-down menu, then click “Switch To Test Account”</a:t>
            </a:r>
            <a:endParaRPr lang="en-US" sz="1600" dirty="0">
              <a:latin typeface="+mn-lt"/>
              <a:cs typeface="Arial"/>
            </a:endParaRPr>
          </a:p>
          <a:p>
            <a:pPr marL="511175" lvl="1" indent="-285750">
              <a:lnSpc>
                <a:spcPts val="2000"/>
              </a:lnSpc>
              <a:spcBef>
                <a:spcPts val="300"/>
              </a:spcBef>
              <a:spcAft>
                <a:spcPts val="600"/>
              </a:spcAft>
              <a:buClrTx/>
              <a:buFont typeface="Wingdings" panose="05000000000000000000" pitchFamily="2" charset="2"/>
              <a:buChar char="§"/>
            </a:pPr>
            <a:r>
              <a:rPr lang="en-US" sz="1600" dirty="0">
                <a:latin typeface="+mn-lt"/>
              </a:rPr>
              <a:t>If you don’t see a “Switch to Test Account” link, your Test account has not yet been set up. Contact your SAP Business Network Administrator</a:t>
            </a:r>
            <a:endParaRPr lang="en-US" sz="1600" dirty="0">
              <a:latin typeface="+mn-lt"/>
              <a:cs typeface="Arial"/>
            </a:endParaRPr>
          </a:p>
          <a:p>
            <a:pPr lvl="1">
              <a:lnSpc>
                <a:spcPts val="1700"/>
              </a:lnSpc>
              <a:spcBef>
                <a:spcPts val="300"/>
              </a:spcBef>
              <a:spcAft>
                <a:spcPts val="600"/>
              </a:spcAft>
              <a:buFont typeface="Wingdings" panose="05000000000000000000" pitchFamily="2" charset="2"/>
              <a:buChar char="§"/>
            </a:pPr>
            <a:endParaRPr lang="en-US" sz="1600" dirty="0">
              <a:latin typeface="+mn-lt"/>
              <a:cs typeface="Arial"/>
            </a:endParaRPr>
          </a:p>
          <a:p>
            <a:pPr marL="511175" lvl="1" indent="-285750">
              <a:lnSpc>
                <a:spcPts val="1700"/>
              </a:lnSpc>
              <a:spcBef>
                <a:spcPts val="300"/>
              </a:spcBef>
              <a:spcAft>
                <a:spcPts val="600"/>
              </a:spcAft>
              <a:buFont typeface="Wingdings" panose="05000000000000000000" pitchFamily="2" charset="2"/>
              <a:buChar char="§"/>
            </a:pPr>
            <a:r>
              <a:rPr lang="en-US" sz="1600" dirty="0">
                <a:latin typeface="+mn-lt"/>
              </a:rPr>
              <a:t>You will get a warning. </a:t>
            </a:r>
            <a:br>
              <a:rPr lang="en-US" sz="1600" dirty="0">
                <a:latin typeface="+mn-lt"/>
              </a:rPr>
            </a:br>
            <a:r>
              <a:rPr lang="en-US" sz="1600" b="1" dirty="0">
                <a:latin typeface="+mn-lt"/>
              </a:rPr>
              <a:t>“You are about to switch to Test Mode.” </a:t>
            </a:r>
            <a:br>
              <a:rPr lang="en-US" sz="1600" b="1" dirty="0">
                <a:latin typeface="+mn-lt"/>
              </a:rPr>
            </a:br>
            <a:r>
              <a:rPr lang="en-US" sz="1600" dirty="0">
                <a:latin typeface="+mn-lt"/>
              </a:rPr>
              <a:t>Click “OK”</a:t>
            </a:r>
            <a:endParaRPr lang="en-US" sz="1600" dirty="0">
              <a:latin typeface="+mn-lt"/>
              <a:cs typeface="Arial"/>
            </a:endParaRPr>
          </a:p>
        </p:txBody>
      </p:sp>
      <p:sp>
        <p:nvSpPr>
          <p:cNvPr id="2" name="Title 1"/>
          <p:cNvSpPr>
            <a:spLocks noGrp="1"/>
          </p:cNvSpPr>
          <p:nvPr>
            <p:ph type="title"/>
          </p:nvPr>
        </p:nvSpPr>
        <p:spPr>
          <a:xfrm>
            <a:off x="504001" y="503999"/>
            <a:ext cx="10526738" cy="369332"/>
          </a:xfrm>
        </p:spPr>
        <p:txBody>
          <a:bodyPr/>
          <a:lstStyle/>
          <a:p>
            <a:r>
              <a:rPr lang="en-US" spc="-50" dirty="0"/>
              <a:t>Uploading and Publishing a Static Catalog</a:t>
            </a:r>
            <a:endParaRPr lang="en-US" noProof="0" dirty="0"/>
          </a:p>
        </p:txBody>
      </p:sp>
      <p:pic>
        <p:nvPicPr>
          <p:cNvPr id="6" name="Picture 5">
            <a:extLst>
              <a:ext uri="{FF2B5EF4-FFF2-40B4-BE49-F238E27FC236}">
                <a16:creationId xmlns:a16="http://schemas.microsoft.com/office/drawing/2014/main" id="{F27D8CEC-E440-6A1C-113F-8E8E6A5F7438}"/>
              </a:ext>
            </a:extLst>
          </p:cNvPr>
          <p:cNvPicPr>
            <a:picLocks noChangeAspect="1"/>
          </p:cNvPicPr>
          <p:nvPr/>
        </p:nvPicPr>
        <p:blipFill>
          <a:blip r:embed="rId3"/>
          <a:stretch>
            <a:fillRect/>
          </a:stretch>
        </p:blipFill>
        <p:spPr>
          <a:xfrm>
            <a:off x="5168651" y="3232580"/>
            <a:ext cx="6444229" cy="323320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683894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3940409" cy="4716000"/>
          </a:xfrm>
          <a:prstGeom prst="rect">
            <a:avLst/>
          </a:prstGeom>
        </p:spPr>
        <p:txBody>
          <a:bodyPr>
            <a:normAutofit/>
          </a:bodyPr>
          <a:lstStyle/>
          <a:p>
            <a:pPr marL="228600" indent="-228600">
              <a:lnSpc>
                <a:spcPts val="2300"/>
              </a:lnSpc>
              <a:spcBef>
                <a:spcPts val="0"/>
              </a:spcBef>
              <a:spcAft>
                <a:spcPts val="1600"/>
              </a:spcAft>
              <a:buClr>
                <a:schemeClr val="accent1"/>
              </a:buClr>
              <a:buSzPct val="100000"/>
              <a:buFont typeface="Wingdings" pitchFamily="2" charset="2"/>
              <a:buChar char="§"/>
            </a:pPr>
            <a:r>
              <a:rPr lang="en-US" sz="2000" dirty="0">
                <a:latin typeface="+mn-lt"/>
              </a:rPr>
              <a:t>Navigate to the Catalogs Tab and click “Customer Catalogs” tab.</a:t>
            </a:r>
          </a:p>
          <a:p>
            <a:pPr marL="228600" indent="-228600">
              <a:lnSpc>
                <a:spcPts val="2300"/>
              </a:lnSpc>
              <a:spcBef>
                <a:spcPts val="0"/>
              </a:spcBef>
              <a:spcAft>
                <a:spcPts val="1600"/>
              </a:spcAft>
              <a:buFont typeface="Wingdings" pitchFamily="2" charset="2"/>
              <a:buChar char="§"/>
            </a:pPr>
            <a:endParaRPr lang="en-US" dirty="0">
              <a:latin typeface="+mn-lt"/>
            </a:endParaRPr>
          </a:p>
          <a:p>
            <a:pPr marL="228600" indent="-228600">
              <a:lnSpc>
                <a:spcPts val="2300"/>
              </a:lnSpc>
              <a:spcBef>
                <a:spcPts val="0"/>
              </a:spcBef>
              <a:spcAft>
                <a:spcPts val="1600"/>
              </a:spcAft>
              <a:buFont typeface="Wingdings" pitchFamily="2" charset="2"/>
              <a:buChar char="§"/>
            </a:pPr>
            <a:endParaRPr lang="en-US" sz="2000" dirty="0">
              <a:latin typeface="+mn-lt"/>
            </a:endParaRPr>
          </a:p>
          <a:p>
            <a:pPr>
              <a:lnSpc>
                <a:spcPts val="2300"/>
              </a:lnSpc>
              <a:spcBef>
                <a:spcPts val="0"/>
              </a:spcBef>
              <a:spcAft>
                <a:spcPts val="1600"/>
              </a:spcAft>
            </a:pPr>
            <a:br>
              <a:rPr lang="en-US" sz="2000" dirty="0">
                <a:latin typeface="+mn-lt"/>
              </a:rPr>
            </a:br>
            <a:br>
              <a:rPr lang="en-US" sz="2000" dirty="0">
                <a:latin typeface="+mn-lt"/>
              </a:rPr>
            </a:br>
            <a:br>
              <a:rPr lang="en-US" sz="2000" dirty="0">
                <a:latin typeface="+mn-lt"/>
              </a:rPr>
            </a:br>
            <a:endParaRPr lang="en-US" sz="2000" dirty="0">
              <a:latin typeface="+mn-lt"/>
            </a:endParaRPr>
          </a:p>
          <a:p>
            <a:pPr marL="228600" indent="-228600">
              <a:lnSpc>
                <a:spcPts val="2300"/>
              </a:lnSpc>
              <a:spcBef>
                <a:spcPts val="0"/>
              </a:spcBef>
              <a:spcAft>
                <a:spcPts val="1600"/>
              </a:spcAft>
              <a:buClr>
                <a:schemeClr val="accent1"/>
              </a:buClr>
              <a:buSzPct val="100000"/>
              <a:buFont typeface="Wingdings" pitchFamily="2" charset="2"/>
              <a:buChar char="§"/>
            </a:pPr>
            <a:r>
              <a:rPr lang="en-US" dirty="0">
                <a:latin typeface="+mn-lt"/>
              </a:rPr>
              <a:t>Click “Files” tab.</a:t>
            </a:r>
          </a:p>
          <a:p>
            <a:pPr marL="228600" indent="-228600">
              <a:lnSpc>
                <a:spcPts val="2000"/>
              </a:lnSpc>
              <a:spcBef>
                <a:spcPts val="2400"/>
              </a:spcBef>
              <a:spcAft>
                <a:spcPts val="1200"/>
              </a:spcAft>
              <a:buClr>
                <a:schemeClr val="accent1"/>
              </a:buClr>
              <a:buSzPct val="100000"/>
              <a:buFont typeface="Wingdings" pitchFamily="2" charset="2"/>
              <a:buChar char="§"/>
            </a:pPr>
            <a:r>
              <a:rPr lang="en-US" sz="2000" dirty="0">
                <a:latin typeface="+mn-lt"/>
              </a:rPr>
              <a:t>On the Catalogs screen, click the </a:t>
            </a:r>
            <a:br>
              <a:rPr lang="en-US" sz="2000" dirty="0">
                <a:latin typeface="+mn-lt"/>
              </a:rPr>
            </a:br>
            <a:r>
              <a:rPr lang="en-US" sz="2000" dirty="0">
                <a:latin typeface="+mn-lt"/>
              </a:rPr>
              <a:t>“Create” button. </a:t>
            </a:r>
          </a:p>
        </p:txBody>
      </p:sp>
      <p:sp>
        <p:nvSpPr>
          <p:cNvPr id="2" name="Title 1"/>
          <p:cNvSpPr>
            <a:spLocks noGrp="1"/>
          </p:cNvSpPr>
          <p:nvPr>
            <p:ph type="title"/>
          </p:nvPr>
        </p:nvSpPr>
        <p:spPr>
          <a:xfrm>
            <a:off x="504001" y="503999"/>
            <a:ext cx="10526738" cy="369332"/>
          </a:xfrm>
        </p:spPr>
        <p:txBody>
          <a:bodyPr/>
          <a:lstStyle/>
          <a:p>
            <a:r>
              <a:rPr lang="en-US" spc="-50" dirty="0"/>
              <a:t>Uploading and Publishing a Static Catalog</a:t>
            </a:r>
            <a:endParaRPr lang="en-US" noProof="0" dirty="0"/>
          </a:p>
        </p:txBody>
      </p:sp>
      <p:pic>
        <p:nvPicPr>
          <p:cNvPr id="12" name="Picture 11">
            <a:extLst>
              <a:ext uri="{FF2B5EF4-FFF2-40B4-BE49-F238E27FC236}">
                <a16:creationId xmlns:a16="http://schemas.microsoft.com/office/drawing/2014/main" id="{CAB46426-A831-D05F-39F1-97BD9ABB15A0}"/>
              </a:ext>
            </a:extLst>
          </p:cNvPr>
          <p:cNvPicPr>
            <a:picLocks noChangeAspect="1"/>
          </p:cNvPicPr>
          <p:nvPr/>
        </p:nvPicPr>
        <p:blipFill>
          <a:blip r:embed="rId3"/>
          <a:stretch>
            <a:fillRect/>
          </a:stretch>
        </p:blipFill>
        <p:spPr>
          <a:xfrm>
            <a:off x="4596293" y="1278725"/>
            <a:ext cx="7094184" cy="1798583"/>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636B62E3-6443-F196-C175-D7CD4AF59737}"/>
              </a:ext>
            </a:extLst>
          </p:cNvPr>
          <p:cNvPicPr>
            <a:picLocks noChangeAspect="1"/>
          </p:cNvPicPr>
          <p:nvPr/>
        </p:nvPicPr>
        <p:blipFill>
          <a:blip r:embed="rId4"/>
          <a:stretch>
            <a:fillRect/>
          </a:stretch>
        </p:blipFill>
        <p:spPr>
          <a:xfrm>
            <a:off x="4493603" y="3633209"/>
            <a:ext cx="7147830" cy="258441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193309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900"/>
              </a:spcAft>
              <a:buClr>
                <a:schemeClr val="accent1"/>
              </a:buClr>
              <a:buSzPct val="100000"/>
              <a:buFont typeface="Wingdings" pitchFamily="2" charset="2"/>
              <a:buChar char="§"/>
            </a:pPr>
            <a:r>
              <a:rPr lang="en-US" dirty="0">
                <a:latin typeface="+mn-lt"/>
              </a:rPr>
              <a:t>When uploading a Catalog on SAP Business Network, there are four steps you will follow:</a:t>
            </a:r>
          </a:p>
          <a:p>
            <a:pPr marL="746125" lvl="1" indent="-284163">
              <a:lnSpc>
                <a:spcPts val="2000"/>
              </a:lnSpc>
              <a:spcAft>
                <a:spcPts val="600"/>
              </a:spcAft>
              <a:buClr>
                <a:srgbClr val="FF1100"/>
              </a:buClr>
              <a:buFont typeface="+mj-lt"/>
              <a:buAutoNum type="arabicPeriod"/>
            </a:pPr>
            <a:r>
              <a:rPr lang="en-US" b="1" noProof="0" dirty="0">
                <a:latin typeface="+mn-lt"/>
              </a:rPr>
              <a:t>Uploading—</a:t>
            </a:r>
            <a:r>
              <a:rPr lang="en-US" noProof="0" dirty="0">
                <a:solidFill>
                  <a:schemeClr val="tx1"/>
                </a:solidFill>
                <a:latin typeface="+mn-lt"/>
              </a:rPr>
              <a:t>Transfers the Catalog file from your local drive to the SAP Business Network</a:t>
            </a:r>
            <a:r>
              <a:rPr lang="en-US" b="0" noProof="0" dirty="0">
                <a:solidFill>
                  <a:schemeClr val="tx1"/>
                </a:solidFill>
                <a:latin typeface="+mn-lt"/>
              </a:rPr>
              <a:t>. During the upload process, you enter the Catalog name (this becomes the “Subscription Name” in the Buyer’s local Catalog) descriptive text, and classify it so that buying organizations that are looking for specific products and services can find your Catalog</a:t>
            </a:r>
          </a:p>
          <a:p>
            <a:pPr marL="746125" lvl="1" indent="-285750">
              <a:lnSpc>
                <a:spcPts val="2000"/>
              </a:lnSpc>
              <a:spcAft>
                <a:spcPts val="600"/>
              </a:spcAft>
              <a:buClr>
                <a:srgbClr val="FF1100"/>
              </a:buClr>
              <a:buFont typeface="+mj-lt"/>
              <a:buAutoNum type="arabicPeriod"/>
            </a:pPr>
            <a:r>
              <a:rPr lang="en-US" b="1" dirty="0">
                <a:latin typeface="+mn-lt"/>
                <a:cs typeface="Arial" panose="020B0604020202020204" pitchFamily="34" charset="0"/>
              </a:rPr>
              <a:t>Setting </a:t>
            </a:r>
            <a:r>
              <a:rPr lang="en-US" b="1" noProof="0" dirty="0">
                <a:latin typeface="+mn-lt"/>
                <a:cs typeface="Arial" panose="020B0604020202020204" pitchFamily="34" charset="0"/>
              </a:rPr>
              <a:t>Visibility—</a:t>
            </a:r>
            <a:r>
              <a:rPr lang="en-US" noProof="0" dirty="0">
                <a:solidFill>
                  <a:schemeClr val="tx1"/>
                </a:solidFill>
                <a:latin typeface="+mn-lt"/>
              </a:rPr>
              <a:t>Allows you to specify whether the Catalog version is </a:t>
            </a:r>
            <a:r>
              <a:rPr lang="en-US" dirty="0">
                <a:latin typeface="+mn-lt"/>
              </a:rPr>
              <a:t>“Public” or “Private” and determines which of your Customers can access it</a:t>
            </a:r>
          </a:p>
          <a:p>
            <a:pPr marL="746125" lvl="1" indent="-284163">
              <a:lnSpc>
                <a:spcPts val="2000"/>
              </a:lnSpc>
              <a:spcAft>
                <a:spcPts val="600"/>
              </a:spcAft>
              <a:buClr>
                <a:srgbClr val="FF1100"/>
              </a:buClr>
              <a:buFont typeface="+mj-lt"/>
              <a:buAutoNum type="arabicPeriod"/>
            </a:pPr>
            <a:r>
              <a:rPr lang="en-US" b="1" dirty="0">
                <a:latin typeface="+mn-lt"/>
                <a:cs typeface="Arial" panose="020B0604020202020204" pitchFamily="34" charset="0"/>
              </a:rPr>
              <a:t>Validating—</a:t>
            </a:r>
            <a:r>
              <a:rPr lang="en-US" noProof="0" dirty="0">
                <a:solidFill>
                  <a:schemeClr val="tx1"/>
                </a:solidFill>
                <a:latin typeface="+mn-lt"/>
              </a:rPr>
              <a:t>The Network checks the Catalog for errors, checks for zero price values </a:t>
            </a:r>
            <a:r>
              <a:rPr lang="en-US" b="0" noProof="0" dirty="0">
                <a:solidFill>
                  <a:schemeClr val="tx1"/>
                </a:solidFill>
                <a:latin typeface="+mn-lt"/>
              </a:rPr>
              <a:t>and does a high-level validation of UNSPSC codes and Units of Measure</a:t>
            </a:r>
          </a:p>
          <a:p>
            <a:pPr marL="744972" lvl="2" indent="0">
              <a:lnSpc>
                <a:spcPts val="1600"/>
              </a:lnSpc>
              <a:spcBef>
                <a:spcPts val="600"/>
              </a:spcBef>
              <a:spcAft>
                <a:spcPts val="600"/>
              </a:spcAft>
              <a:buClr>
                <a:srgbClr val="FF1100"/>
              </a:buClr>
              <a:buNone/>
            </a:pPr>
            <a:r>
              <a:rPr lang="en-US" sz="1400" dirty="0">
                <a:latin typeface="+mn-lt"/>
              </a:rPr>
              <a:t>(</a:t>
            </a:r>
            <a:r>
              <a:rPr lang="en-US" sz="1400" i="1" dirty="0">
                <a:latin typeface="+mn-lt"/>
              </a:rPr>
              <a:t>Note: </a:t>
            </a:r>
            <a:r>
              <a:rPr lang="en-US" sz="1400" dirty="0">
                <a:latin typeface="+mn-lt"/>
              </a:rPr>
              <a:t>Customer-specific validation rules for UNSPSC and UOM codes, and zero price values can be more detailed and much more strict than the high-level Network validations, therefore your Catalog may </a:t>
            </a:r>
            <a:r>
              <a:rPr lang="en-US" sz="1400" b="1" dirty="0">
                <a:latin typeface="+mn-lt"/>
              </a:rPr>
              <a:t>pass</a:t>
            </a:r>
            <a:r>
              <a:rPr lang="en-US" sz="1400" dirty="0">
                <a:latin typeface="+mn-lt"/>
              </a:rPr>
              <a:t> the Network validations but </a:t>
            </a:r>
            <a:r>
              <a:rPr lang="en-US" sz="1400" b="1" dirty="0">
                <a:latin typeface="+mn-lt"/>
              </a:rPr>
              <a:t>fail </a:t>
            </a:r>
            <a:r>
              <a:rPr lang="en-US" sz="1400" dirty="0">
                <a:latin typeface="+mn-lt"/>
              </a:rPr>
              <a:t>the Customer-specific validations for these same items)</a:t>
            </a:r>
          </a:p>
          <a:p>
            <a:pPr marL="746125" lvl="1" indent="-284163">
              <a:lnSpc>
                <a:spcPts val="2000"/>
              </a:lnSpc>
              <a:spcAft>
                <a:spcPts val="600"/>
              </a:spcAft>
              <a:buClr>
                <a:srgbClr val="FF1100"/>
              </a:buClr>
              <a:buFont typeface="+mj-lt"/>
              <a:buAutoNum type="arabicPeriod" startAt="4"/>
            </a:pPr>
            <a:r>
              <a:rPr lang="en-US" b="1" dirty="0">
                <a:latin typeface="+mn-lt"/>
                <a:cs typeface="Arial" panose="020B0604020202020204" pitchFamily="34" charset="0"/>
              </a:rPr>
              <a:t>Publishing—</a:t>
            </a:r>
            <a:r>
              <a:rPr lang="en-US" noProof="0" dirty="0">
                <a:solidFill>
                  <a:schemeClr val="tx1"/>
                </a:solidFill>
                <a:latin typeface="+mn-lt"/>
              </a:rPr>
              <a:t>Freezes the current version and notifies your Customer of  the Catalog’s </a:t>
            </a:r>
            <a:r>
              <a:rPr lang="en-US" b="0" noProof="0" dirty="0">
                <a:solidFill>
                  <a:schemeClr val="tx1"/>
                </a:solidFill>
                <a:latin typeface="+mn-lt"/>
              </a:rPr>
              <a:t>availability</a:t>
            </a:r>
          </a:p>
        </p:txBody>
      </p:sp>
      <p:sp>
        <p:nvSpPr>
          <p:cNvPr id="2" name="Title 1"/>
          <p:cNvSpPr>
            <a:spLocks noGrp="1"/>
          </p:cNvSpPr>
          <p:nvPr>
            <p:ph type="title"/>
          </p:nvPr>
        </p:nvSpPr>
        <p:spPr>
          <a:xfrm>
            <a:off x="504001" y="503999"/>
            <a:ext cx="10526738" cy="369332"/>
          </a:xfrm>
        </p:spPr>
        <p:txBody>
          <a:bodyPr/>
          <a:lstStyle/>
          <a:p>
            <a:r>
              <a:rPr lang="en-US" spc="-50" dirty="0"/>
              <a:t>Uploading and Publishing a Static Catalog</a:t>
            </a:r>
            <a:endParaRPr lang="en-US" noProof="0" dirty="0"/>
          </a:p>
        </p:txBody>
      </p:sp>
    </p:spTree>
    <p:extLst>
      <p:ext uri="{BB962C8B-B14F-4D97-AF65-F5344CB8AC3E}">
        <p14:creationId xmlns:p14="http://schemas.microsoft.com/office/powerpoint/2010/main" val="8177255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5358321" cy="4716000"/>
          </a:xfrm>
          <a:prstGeom prst="rect">
            <a:avLst/>
          </a:prstGeom>
        </p:spPr>
        <p:txBody>
          <a:bodyPr/>
          <a:lstStyle/>
          <a:p>
            <a:pPr marL="228600" indent="-228600">
              <a:lnSpc>
                <a:spcPts val="2300"/>
              </a:lnSpc>
              <a:spcBef>
                <a:spcPts val="0"/>
              </a:spcBef>
              <a:spcAft>
                <a:spcPts val="600"/>
              </a:spcAft>
              <a:buClr>
                <a:schemeClr val="accent1"/>
              </a:buClr>
              <a:buSzPct val="100000"/>
              <a:buFont typeface="Wingdings" pitchFamily="2" charset="2"/>
              <a:buChar char="§"/>
            </a:pPr>
            <a:r>
              <a:rPr lang="en-US" dirty="0">
                <a:latin typeface="+mn-lt"/>
              </a:rPr>
              <a:t>You are now on the </a:t>
            </a:r>
            <a:r>
              <a:rPr lang="en-US" b="1" dirty="0">
                <a:latin typeface="+mn-lt"/>
              </a:rPr>
              <a:t>Create a New Catalog </a:t>
            </a:r>
            <a:r>
              <a:rPr lang="en-US" dirty="0">
                <a:latin typeface="+mn-lt"/>
              </a:rPr>
              <a:t>Screen</a:t>
            </a:r>
            <a:br>
              <a:rPr lang="en-US" dirty="0">
                <a:latin typeface="+mn-lt"/>
              </a:rPr>
            </a:br>
            <a:endParaRPr lang="en-US" dirty="0">
              <a:latin typeface="+mn-lt"/>
            </a:endParaRPr>
          </a:p>
          <a:p>
            <a:pPr marL="228600" indent="-228600">
              <a:lnSpc>
                <a:spcPts val="2300"/>
              </a:lnSpc>
              <a:spcBef>
                <a:spcPts val="0"/>
              </a:spcBef>
              <a:spcAft>
                <a:spcPts val="600"/>
              </a:spcAft>
              <a:buClr>
                <a:schemeClr val="accent1"/>
              </a:buClr>
              <a:buSzPct val="100000"/>
              <a:buFont typeface="Wingdings" pitchFamily="2" charset="2"/>
              <a:buChar char="§"/>
            </a:pPr>
            <a:r>
              <a:rPr lang="en-US" dirty="0">
                <a:latin typeface="+mn-lt"/>
              </a:rPr>
              <a:t>To create the Catalog, there is a 3-step Wizard:</a:t>
            </a:r>
          </a:p>
          <a:p>
            <a:pPr marL="515938" lvl="1" indent="-285750">
              <a:lnSpc>
                <a:spcPts val="2000"/>
              </a:lnSpc>
              <a:spcAft>
                <a:spcPts val="600"/>
              </a:spcAft>
              <a:buFont typeface="Wingdings" panose="05000000000000000000" pitchFamily="2" charset="2"/>
              <a:buChar char=""/>
            </a:pPr>
            <a:r>
              <a:rPr lang="en-US" b="1" dirty="0">
                <a:latin typeface="+mn-lt"/>
              </a:rPr>
              <a:t>Details—</a:t>
            </a:r>
            <a:r>
              <a:rPr lang="en-US" dirty="0">
                <a:latin typeface="+mn-lt"/>
              </a:rPr>
              <a:t>General information about the Catalog</a:t>
            </a:r>
          </a:p>
          <a:p>
            <a:pPr marL="515938" lvl="1" indent="-285750">
              <a:lnSpc>
                <a:spcPts val="2000"/>
              </a:lnSpc>
              <a:spcAft>
                <a:spcPts val="600"/>
              </a:spcAft>
              <a:buFont typeface="Wingdings" panose="05000000000000000000" pitchFamily="2" charset="2"/>
              <a:buChar char=""/>
            </a:pPr>
            <a:r>
              <a:rPr lang="en-US" b="1" dirty="0">
                <a:latin typeface="+mn-lt"/>
              </a:rPr>
              <a:t>Subscriptions—</a:t>
            </a:r>
            <a:r>
              <a:rPr lang="en-US" dirty="0">
                <a:latin typeface="+mn-lt"/>
              </a:rPr>
              <a:t>Who you are publishing the Catalog to</a:t>
            </a:r>
          </a:p>
          <a:p>
            <a:pPr marL="515938" lvl="1" indent="-285750">
              <a:lnSpc>
                <a:spcPts val="2000"/>
              </a:lnSpc>
              <a:spcAft>
                <a:spcPts val="600"/>
              </a:spcAft>
              <a:buFont typeface="Wingdings" panose="05000000000000000000" pitchFamily="2" charset="2"/>
              <a:buChar char=""/>
            </a:pPr>
            <a:r>
              <a:rPr lang="en-US" b="1" dirty="0">
                <a:latin typeface="+mn-lt"/>
              </a:rPr>
              <a:t>Content—</a:t>
            </a:r>
            <a:r>
              <a:rPr lang="en-US" dirty="0">
                <a:latin typeface="+mn-lt"/>
              </a:rPr>
              <a:t>Uploading the actual Catalog file</a:t>
            </a:r>
            <a:endParaRPr lang="en-US" sz="2000" dirty="0">
              <a:latin typeface="+mn-lt"/>
            </a:endParaRPr>
          </a:p>
          <a:p>
            <a:pPr marL="230188" lvl="1" indent="0">
              <a:lnSpc>
                <a:spcPts val="1700"/>
              </a:lnSpc>
              <a:spcBef>
                <a:spcPts val="0"/>
              </a:spcBef>
              <a:spcAft>
                <a:spcPts val="600"/>
              </a:spcAft>
              <a:buNone/>
            </a:pPr>
            <a:endParaRPr lang="en-US" sz="1600" dirty="0">
              <a:latin typeface="+mn-lt"/>
            </a:endParaRPr>
          </a:p>
        </p:txBody>
      </p:sp>
      <p:sp>
        <p:nvSpPr>
          <p:cNvPr id="2" name="Title 1"/>
          <p:cNvSpPr>
            <a:spLocks noGrp="1"/>
          </p:cNvSpPr>
          <p:nvPr>
            <p:ph type="title"/>
          </p:nvPr>
        </p:nvSpPr>
        <p:spPr>
          <a:xfrm>
            <a:off x="504001" y="503999"/>
            <a:ext cx="10526738" cy="369332"/>
          </a:xfrm>
        </p:spPr>
        <p:txBody>
          <a:bodyPr/>
          <a:lstStyle/>
          <a:p>
            <a:r>
              <a:rPr lang="en-US" spc="-50" dirty="0"/>
              <a:t>Uploading and Publishing a Static Catalog</a:t>
            </a:r>
            <a:endParaRPr lang="en-US" noProof="0" dirty="0"/>
          </a:p>
        </p:txBody>
      </p:sp>
      <p:pic>
        <p:nvPicPr>
          <p:cNvPr id="8" name="Picture 7">
            <a:extLst>
              <a:ext uri="{FF2B5EF4-FFF2-40B4-BE49-F238E27FC236}">
                <a16:creationId xmlns:a16="http://schemas.microsoft.com/office/drawing/2014/main" id="{6A6BB655-E65C-478F-8571-62B3689DAB17}"/>
              </a:ext>
            </a:extLst>
          </p:cNvPr>
          <p:cNvPicPr>
            <a:picLocks noChangeAspect="1"/>
          </p:cNvPicPr>
          <p:nvPr/>
        </p:nvPicPr>
        <p:blipFill>
          <a:blip r:embed="rId3"/>
          <a:stretch>
            <a:fillRect/>
          </a:stretch>
        </p:blipFill>
        <p:spPr>
          <a:xfrm>
            <a:off x="6024715" y="2250440"/>
            <a:ext cx="5896139" cy="328528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450997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1896923"/>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dirty="0">
                <a:latin typeface="+mn-lt"/>
              </a:rPr>
              <a:t>Details</a:t>
            </a:r>
          </a:p>
          <a:p>
            <a:pPr marL="461645" lvl="2" indent="0">
              <a:lnSpc>
                <a:spcPts val="2000"/>
              </a:lnSpc>
              <a:spcBef>
                <a:spcPts val="0"/>
              </a:spcBef>
              <a:spcAft>
                <a:spcPts val="600"/>
              </a:spcAft>
              <a:buNone/>
            </a:pPr>
            <a:r>
              <a:rPr lang="en-US" b="1" dirty="0">
                <a:latin typeface="+mn-lt"/>
              </a:rPr>
              <a:t>Catalog Name: </a:t>
            </a:r>
            <a:r>
              <a:rPr lang="en-US" dirty="0">
                <a:latin typeface="+mn-lt"/>
              </a:rPr>
              <a:t>This becomes the “Subscription Name” for this Catalog that </a:t>
            </a:r>
            <a:r>
              <a:rPr lang="en-US" b="1" dirty="0">
                <a:latin typeface="+mn-lt"/>
              </a:rPr>
              <a:t>will not change. </a:t>
            </a:r>
            <a:r>
              <a:rPr lang="en-US" dirty="0">
                <a:latin typeface="+mn-lt"/>
              </a:rPr>
              <a:t>The format for this Name is set by your Customer.  Use this format (no special characters are allowed, you can use a dash (-) or underscore(_)): </a:t>
            </a:r>
            <a:r>
              <a:rPr lang="en-US" b="1" dirty="0" err="1">
                <a:solidFill>
                  <a:schemeClr val="accent1"/>
                </a:solidFill>
              </a:rPr>
              <a:t>SupplierName_VIASAT_Region_CIF</a:t>
            </a:r>
            <a:endParaRPr lang="en-US" sz="2000" dirty="0">
              <a:cs typeface="Arial"/>
            </a:endParaRPr>
          </a:p>
          <a:p>
            <a:pPr marL="0" lvl="1" indent="0">
              <a:lnSpc>
                <a:spcPts val="2300"/>
              </a:lnSpc>
              <a:spcBef>
                <a:spcPts val="0"/>
              </a:spcBef>
              <a:spcAft>
                <a:spcPts val="200"/>
              </a:spcAft>
              <a:buNone/>
            </a:pPr>
            <a:endParaRPr lang="en-US" sz="2000" dirty="0">
              <a:latin typeface="+mn-lt"/>
              <a:cs typeface="Arial"/>
            </a:endParaRPr>
          </a:p>
        </p:txBody>
      </p:sp>
      <p:sp>
        <p:nvSpPr>
          <p:cNvPr id="2" name="Title 1"/>
          <p:cNvSpPr>
            <a:spLocks noGrp="1"/>
          </p:cNvSpPr>
          <p:nvPr>
            <p:ph type="title"/>
          </p:nvPr>
        </p:nvSpPr>
        <p:spPr>
          <a:xfrm>
            <a:off x="504001" y="503999"/>
            <a:ext cx="10526738" cy="369332"/>
          </a:xfrm>
        </p:spPr>
        <p:txBody>
          <a:bodyPr/>
          <a:lstStyle/>
          <a:p>
            <a:r>
              <a:rPr lang="en-US" spc="-50" dirty="0"/>
              <a:t>Uploading and Publishing a Static Catalog</a:t>
            </a:r>
            <a:endParaRPr lang="en-US" noProof="0" dirty="0"/>
          </a:p>
        </p:txBody>
      </p:sp>
      <p:sp>
        <p:nvSpPr>
          <p:cNvPr id="7" name="Rectangle 6"/>
          <p:cNvSpPr/>
          <p:nvPr/>
        </p:nvSpPr>
        <p:spPr>
          <a:xfrm>
            <a:off x="398874" y="3456499"/>
            <a:ext cx="5698363" cy="2708434"/>
          </a:xfrm>
          <a:prstGeom prst="rect">
            <a:avLst/>
          </a:prstGeom>
        </p:spPr>
        <p:txBody>
          <a:bodyPr wrap="square">
            <a:spAutoFit/>
          </a:bodyPr>
          <a:lstStyle/>
          <a:p>
            <a:pPr marL="461963" lvl="1" indent="-176213" defTabSz="1088558">
              <a:lnSpc>
                <a:spcPts val="2000"/>
              </a:lnSpc>
              <a:spcAft>
                <a:spcPts val="600"/>
              </a:spcAft>
              <a:buClrTx/>
              <a:buFont typeface="Wingdings" pitchFamily="2" charset="2"/>
              <a:buChar char="§"/>
              <a:defRPr/>
            </a:pPr>
            <a:r>
              <a:rPr lang="en-US" sz="1800" b="1" dirty="0">
                <a:solidFill>
                  <a:srgbClr val="FF0000"/>
                </a:solidFill>
                <a:latin typeface="+mn-lt"/>
              </a:rPr>
              <a:t>Do not select </a:t>
            </a:r>
            <a:r>
              <a:rPr lang="en-US" sz="1800" b="1" dirty="0" err="1">
                <a:solidFill>
                  <a:srgbClr val="FF0000"/>
                </a:solidFill>
                <a:latin typeface="+mn-lt"/>
              </a:rPr>
              <a:t>PunchOut</a:t>
            </a:r>
            <a:r>
              <a:rPr lang="en-US" sz="1800" b="1" dirty="0">
                <a:solidFill>
                  <a:srgbClr val="FF0000"/>
                </a:solidFill>
                <a:latin typeface="+mn-lt"/>
              </a:rPr>
              <a:t> Level 1</a:t>
            </a:r>
          </a:p>
          <a:p>
            <a:pPr marL="461963" marR="0" lvl="1" indent="-176213" algn="l" defTabSz="1088558" rtl="0" eaLnBrk="1" fontAlgn="auto" latinLnBrk="0" hangingPunct="1">
              <a:lnSpc>
                <a:spcPts val="2000"/>
              </a:lnSpc>
              <a:spcBef>
                <a:spcPts val="0"/>
              </a:spcBef>
              <a:spcAft>
                <a:spcPts val="600"/>
              </a:spcAft>
              <a:buClrTx/>
              <a:buSzPct val="100000"/>
              <a:buFont typeface="Wingdings" pitchFamily="2" charset="2"/>
              <a:buChar char="§"/>
              <a:tabLst/>
              <a:defRPr/>
            </a:pPr>
            <a:r>
              <a:rPr kumimoji="0" lang="en-US" sz="1800" b="1" i="0" u="none" strike="noStrike" kern="1200" cap="none" spc="0" normalizeH="0" baseline="0" noProof="0" dirty="0">
                <a:ln>
                  <a:noFill/>
                </a:ln>
                <a:solidFill>
                  <a:srgbClr val="000000"/>
                </a:solidFill>
                <a:effectLst/>
                <a:uLnTx/>
                <a:uFillTx/>
                <a:latin typeface="+mn-lt"/>
                <a:ea typeface="+mn-ea"/>
                <a:cs typeface="+mn-cs"/>
              </a:rPr>
              <a:t>Description: </a:t>
            </a:r>
            <a:r>
              <a:rPr kumimoji="0" lang="en-US" sz="1800" b="0" i="1" u="none" strike="noStrike" kern="1200" cap="none" spc="0" normalizeH="0" baseline="0" noProof="0" dirty="0">
                <a:ln>
                  <a:noFill/>
                </a:ln>
                <a:solidFill>
                  <a:srgbClr val="000000"/>
                </a:solidFill>
                <a:effectLst/>
                <a:uLnTx/>
                <a:uFillTx/>
                <a:latin typeface="+mn-lt"/>
                <a:ea typeface="+mn-ea"/>
                <a:cs typeface="+mn-cs"/>
              </a:rPr>
              <a:t>(Optional) </a:t>
            </a:r>
            <a:r>
              <a:rPr kumimoji="0" lang="en-US" sz="1800" b="0" i="0" u="none" strike="noStrike" kern="1200" cap="none" spc="0" normalizeH="0" baseline="0" noProof="0" dirty="0">
                <a:ln>
                  <a:noFill/>
                </a:ln>
                <a:solidFill>
                  <a:srgbClr val="000000"/>
                </a:solidFill>
                <a:effectLst/>
                <a:uLnTx/>
                <a:uFillTx/>
                <a:latin typeface="+mn-lt"/>
                <a:ea typeface="+mn-ea"/>
                <a:cs typeface="+mn-cs"/>
              </a:rPr>
              <a:t>Brief description of the content of your Catalog</a:t>
            </a:r>
          </a:p>
          <a:p>
            <a:pPr marL="461963" marR="0" lvl="1" indent="-176213" algn="l" defTabSz="1088558" rtl="0" eaLnBrk="1" fontAlgn="auto" latinLnBrk="0" hangingPunct="1">
              <a:lnSpc>
                <a:spcPts val="2000"/>
              </a:lnSpc>
              <a:spcBef>
                <a:spcPts val="0"/>
              </a:spcBef>
              <a:spcAft>
                <a:spcPts val="600"/>
              </a:spcAft>
              <a:buClrTx/>
              <a:buSzPct val="100000"/>
              <a:buFont typeface="Wingdings" pitchFamily="2" charset="2"/>
              <a:buChar char="§"/>
              <a:tabLst/>
              <a:defRPr/>
            </a:pPr>
            <a:r>
              <a:rPr kumimoji="0" lang="en-US" sz="1800" b="1" i="0" u="none" strike="noStrike" kern="1200" cap="none" spc="0" normalizeH="0" baseline="0" noProof="0" dirty="0">
                <a:ln>
                  <a:noFill/>
                </a:ln>
                <a:solidFill>
                  <a:srgbClr val="000000"/>
                </a:solidFill>
                <a:effectLst/>
                <a:uLnTx/>
                <a:uFillTx/>
                <a:latin typeface="+mn-lt"/>
                <a:ea typeface="+mn-ea"/>
                <a:cs typeface="+mn-cs"/>
              </a:rPr>
              <a:t>Commodities: </a:t>
            </a:r>
            <a:r>
              <a:rPr kumimoji="0" lang="en-US" sz="1800" b="0" i="1" u="none" strike="noStrike" kern="1200" cap="none" spc="0" normalizeH="0" baseline="0" noProof="0" dirty="0">
                <a:ln>
                  <a:noFill/>
                </a:ln>
                <a:solidFill>
                  <a:srgbClr val="000000"/>
                </a:solidFill>
                <a:effectLst/>
                <a:uLnTx/>
                <a:uFillTx/>
                <a:latin typeface="+mn-lt"/>
                <a:ea typeface="+mn-ea"/>
                <a:cs typeface="+mn-cs"/>
              </a:rPr>
              <a:t>(Optional) </a:t>
            </a:r>
            <a:r>
              <a:rPr kumimoji="0" lang="en-US" sz="1800" b="0" i="0" u="none" strike="noStrike" kern="1200" cap="none" spc="0" normalizeH="0" baseline="0" noProof="0" dirty="0">
                <a:ln>
                  <a:noFill/>
                </a:ln>
                <a:solidFill>
                  <a:srgbClr val="000000"/>
                </a:solidFill>
                <a:effectLst/>
                <a:uLnTx/>
                <a:uFillTx/>
                <a:latin typeface="+mn-lt"/>
                <a:ea typeface="+mn-ea"/>
                <a:cs typeface="+mn-cs"/>
              </a:rPr>
              <a:t>The UNSPSC code(s)</a:t>
            </a:r>
            <a:br>
              <a:rPr kumimoji="0" lang="en-US" sz="1800" b="0" i="0" u="none" strike="noStrike" kern="1200" cap="none" spc="0" normalizeH="0" baseline="0" noProof="0" dirty="0">
                <a:ln>
                  <a:noFill/>
                </a:ln>
                <a:solidFill>
                  <a:srgbClr val="000000"/>
                </a:solidFill>
                <a:effectLst/>
                <a:uLnTx/>
                <a:uFillTx/>
                <a:latin typeface="+mn-lt"/>
                <a:ea typeface="+mn-ea"/>
                <a:cs typeface="+mn-cs"/>
              </a:rPr>
            </a:br>
            <a:r>
              <a:rPr kumimoji="0" lang="en-US" sz="1800" b="0" i="0" u="none" strike="noStrike" kern="1200" cap="none" spc="0" normalizeH="0" baseline="0" noProof="0" dirty="0">
                <a:ln>
                  <a:noFill/>
                </a:ln>
                <a:solidFill>
                  <a:srgbClr val="000000"/>
                </a:solidFill>
                <a:effectLst/>
                <a:uLnTx/>
                <a:uFillTx/>
                <a:latin typeface="+mn-lt"/>
                <a:ea typeface="+mn-ea"/>
                <a:cs typeface="+mn-cs"/>
              </a:rPr>
              <a:t>that corresponds to the items family/ group of your Catalog. Use the “Add” button to find the code</a:t>
            </a:r>
          </a:p>
          <a:p>
            <a:pPr marL="461963" marR="0" lvl="1" indent="-176213"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endParaRPr kumimoji="0" lang="en-US" sz="1800" b="1" i="0" u="none" strike="noStrike" kern="1200" cap="none" spc="0" normalizeH="0" baseline="0" noProof="0" dirty="0">
              <a:ln>
                <a:noFill/>
              </a:ln>
              <a:solidFill>
                <a:srgbClr val="FF0000"/>
              </a:solidFill>
              <a:effectLst/>
              <a:uLnTx/>
              <a:uFillTx/>
              <a:latin typeface="+mn-lt"/>
              <a:ea typeface="+mn-ea"/>
              <a:cs typeface="+mn-cs"/>
            </a:endParaRPr>
          </a:p>
          <a:p>
            <a:pPr marL="461963" marR="0" lvl="1" indent="-176213" algn="l" defTabSz="1088558" rtl="0" eaLnBrk="1" fontAlgn="auto" latinLnBrk="0" hangingPunct="1">
              <a:lnSpc>
                <a:spcPts val="2000"/>
              </a:lnSpc>
              <a:spcBef>
                <a:spcPts val="0"/>
              </a:spcBef>
              <a:spcAft>
                <a:spcPts val="600"/>
              </a:spcAft>
              <a:buClrTx/>
              <a:buSzPct val="100000"/>
              <a:buFont typeface="Wingdings" pitchFamily="2" charset="2"/>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When you complete this screen, click “Next”</a:t>
            </a:r>
          </a:p>
        </p:txBody>
      </p:sp>
      <p:pic>
        <p:nvPicPr>
          <p:cNvPr id="5" name="Picture 4">
            <a:extLst>
              <a:ext uri="{FF2B5EF4-FFF2-40B4-BE49-F238E27FC236}">
                <a16:creationId xmlns:a16="http://schemas.microsoft.com/office/drawing/2014/main" id="{61E765B4-DE36-A044-0550-359D3AFB50C0}"/>
              </a:ext>
            </a:extLst>
          </p:cNvPr>
          <p:cNvPicPr>
            <a:picLocks noChangeAspect="1"/>
          </p:cNvPicPr>
          <p:nvPr/>
        </p:nvPicPr>
        <p:blipFill rotWithShape="1">
          <a:blip r:embed="rId3"/>
          <a:srcRect t="6805"/>
          <a:stretch/>
        </p:blipFill>
        <p:spPr>
          <a:xfrm>
            <a:off x="6007707" y="3273425"/>
            <a:ext cx="5772649" cy="264179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504492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4540169"/>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b="1" dirty="0">
                <a:latin typeface="+mn-lt"/>
              </a:rPr>
              <a:t>Subscriptions</a:t>
            </a:r>
          </a:p>
          <a:p>
            <a:pPr marL="571500" lvl="1" indent="-285750">
              <a:lnSpc>
                <a:spcPts val="2000"/>
              </a:lnSpc>
              <a:spcAft>
                <a:spcPts val="600"/>
              </a:spcAft>
              <a:buFont typeface="Wingdings" panose="05000000000000000000" pitchFamily="2" charset="2"/>
              <a:buChar char="§"/>
            </a:pPr>
            <a:r>
              <a:rPr lang="en-US" dirty="0">
                <a:latin typeface="+mn-lt"/>
              </a:rPr>
              <a:t>You determine which Customers subscribe to your Catalog—specific Customer(s) or to all Customers on the Network</a:t>
            </a:r>
            <a:endParaRPr lang="en-US" dirty="0">
              <a:latin typeface="+mn-lt"/>
              <a:cs typeface="Arial"/>
            </a:endParaRPr>
          </a:p>
          <a:p>
            <a:pPr marL="571500" lvl="1" indent="-285750">
              <a:lnSpc>
                <a:spcPts val="2000"/>
              </a:lnSpc>
              <a:spcAft>
                <a:spcPts val="600"/>
              </a:spcAft>
              <a:buFont typeface="Wingdings" panose="05000000000000000000" pitchFamily="2" charset="2"/>
              <a:buChar char="§"/>
            </a:pPr>
            <a:r>
              <a:rPr lang="en-US" dirty="0">
                <a:latin typeface="+mn-lt"/>
              </a:rPr>
              <a:t>Set the Visibility to “Private”. You can select a single customer.</a:t>
            </a:r>
            <a:endParaRPr lang="en-US" dirty="0">
              <a:latin typeface="+mn-lt"/>
              <a:cs typeface="Arial"/>
            </a:endParaRPr>
          </a:p>
          <a:p>
            <a:pPr marL="571500" lvl="1" indent="-285750">
              <a:lnSpc>
                <a:spcPts val="2000"/>
              </a:lnSpc>
              <a:spcAft>
                <a:spcPts val="600"/>
              </a:spcAft>
              <a:buFont typeface="Wingdings" panose="05000000000000000000" pitchFamily="2" charset="2"/>
              <a:buChar char="§"/>
            </a:pPr>
            <a:r>
              <a:rPr lang="en-US" dirty="0">
                <a:latin typeface="+mn-lt"/>
              </a:rPr>
              <a:t>To select your Customer, check the box next to their name in the “Customers” list. </a:t>
            </a:r>
            <a:endParaRPr lang="en-US" dirty="0">
              <a:latin typeface="+mn-lt"/>
              <a:cs typeface="Arial"/>
            </a:endParaRPr>
          </a:p>
          <a:p>
            <a:pPr marL="571500" lvl="1" indent="-285750">
              <a:lnSpc>
                <a:spcPts val="2000"/>
              </a:lnSpc>
              <a:spcAft>
                <a:spcPts val="600"/>
              </a:spcAft>
              <a:buFont typeface="Wingdings" panose="05000000000000000000" pitchFamily="2" charset="2"/>
              <a:buChar char="§"/>
            </a:pPr>
            <a:r>
              <a:rPr lang="en-US" dirty="0">
                <a:latin typeface="+mn-lt"/>
              </a:rPr>
              <a:t>If</a:t>
            </a:r>
            <a:r>
              <a:rPr lang="en-US" noProof="0" dirty="0">
                <a:latin typeface="+mn-lt"/>
              </a:rPr>
              <a:t> </a:t>
            </a:r>
            <a:r>
              <a:rPr lang="en-US" dirty="0">
                <a:latin typeface="+mn-lt"/>
              </a:rPr>
              <a:t>the Customer does not appear, it means</a:t>
            </a:r>
            <a:br>
              <a:rPr lang="en-US" dirty="0">
                <a:latin typeface="+mn-lt"/>
              </a:rPr>
            </a:br>
            <a:r>
              <a:rPr lang="en-US" dirty="0">
                <a:latin typeface="+mn-lt"/>
              </a:rPr>
              <a:t>that your company has not established a </a:t>
            </a:r>
            <a:br>
              <a:rPr lang="en-US" dirty="0">
                <a:latin typeface="+mn-lt"/>
              </a:rPr>
            </a:br>
            <a:r>
              <a:rPr lang="en-US" dirty="0">
                <a:latin typeface="+mn-lt"/>
              </a:rPr>
              <a:t>relationship with your Customer yet. </a:t>
            </a:r>
            <a:br>
              <a:rPr lang="en-US" dirty="0">
                <a:latin typeface="+mn-lt"/>
              </a:rPr>
            </a:br>
            <a:r>
              <a:rPr lang="en-US" dirty="0">
                <a:latin typeface="+mn-lt"/>
              </a:rPr>
              <a:t>This is required prior to uploading a </a:t>
            </a:r>
            <a:br>
              <a:rPr lang="en-US" dirty="0">
                <a:latin typeface="+mn-lt"/>
              </a:rPr>
            </a:br>
            <a:r>
              <a:rPr lang="en-US" dirty="0">
                <a:latin typeface="+mn-lt"/>
              </a:rPr>
              <a:t>Catalog to them.</a:t>
            </a:r>
            <a:endParaRPr lang="en-US" dirty="0">
              <a:latin typeface="+mn-lt"/>
              <a:cs typeface="Arial"/>
            </a:endParaRPr>
          </a:p>
          <a:p>
            <a:pPr marL="571500" lvl="1" indent="-285750">
              <a:lnSpc>
                <a:spcPts val="2000"/>
              </a:lnSpc>
              <a:spcAft>
                <a:spcPts val="600"/>
              </a:spcAft>
              <a:buFont typeface="Wingdings" panose="05000000000000000000" pitchFamily="2" charset="2"/>
              <a:buChar char="§"/>
            </a:pPr>
            <a:r>
              <a:rPr lang="en-US" dirty="0">
                <a:latin typeface="+mn-lt"/>
                <a:cs typeface="Arial"/>
              </a:rPr>
              <a:t>When you complete this screen, </a:t>
            </a:r>
            <a:br>
              <a:rPr lang="en-US" dirty="0">
                <a:latin typeface="+mn-lt"/>
                <a:cs typeface="Arial"/>
              </a:rPr>
            </a:br>
            <a:r>
              <a:rPr lang="en-US" dirty="0">
                <a:latin typeface="+mn-lt"/>
                <a:cs typeface="Arial"/>
              </a:rPr>
              <a:t>click “Next”</a:t>
            </a:r>
          </a:p>
          <a:p>
            <a:pPr marL="225425" lvl="1" indent="0">
              <a:lnSpc>
                <a:spcPts val="1300"/>
              </a:lnSpc>
              <a:spcBef>
                <a:spcPts val="0"/>
              </a:spcBef>
              <a:spcAft>
                <a:spcPts val="600"/>
              </a:spcAft>
              <a:buNone/>
            </a:pPr>
            <a:endParaRPr lang="en-US" sz="1600" dirty="0">
              <a:latin typeface="+mn-lt"/>
            </a:endParaRPr>
          </a:p>
          <a:p>
            <a:pPr marL="0" lvl="1" indent="0">
              <a:lnSpc>
                <a:spcPts val="2300"/>
              </a:lnSpc>
              <a:spcBef>
                <a:spcPts val="0"/>
              </a:spcBef>
              <a:spcAft>
                <a:spcPts val="200"/>
              </a:spcAft>
              <a:buNone/>
            </a:pPr>
            <a:endParaRPr lang="en-US" sz="2000" dirty="0">
              <a:latin typeface="+mn-lt"/>
              <a:cs typeface="Arial"/>
            </a:endParaRPr>
          </a:p>
        </p:txBody>
      </p:sp>
      <p:sp>
        <p:nvSpPr>
          <p:cNvPr id="2" name="Title 1"/>
          <p:cNvSpPr>
            <a:spLocks noGrp="1"/>
          </p:cNvSpPr>
          <p:nvPr>
            <p:ph type="title"/>
          </p:nvPr>
        </p:nvSpPr>
        <p:spPr>
          <a:xfrm>
            <a:off x="504001" y="503999"/>
            <a:ext cx="10526738" cy="369332"/>
          </a:xfrm>
        </p:spPr>
        <p:txBody>
          <a:bodyPr/>
          <a:lstStyle/>
          <a:p>
            <a:r>
              <a:rPr lang="en-US" spc="-50" dirty="0"/>
              <a:t>Uploading and Publishing a Static Catalog</a:t>
            </a:r>
            <a:endParaRPr lang="en-US" noProof="0" dirty="0"/>
          </a:p>
        </p:txBody>
      </p:sp>
      <p:pic>
        <p:nvPicPr>
          <p:cNvPr id="4" name="Picture 3">
            <a:extLst>
              <a:ext uri="{FF2B5EF4-FFF2-40B4-BE49-F238E27FC236}">
                <a16:creationId xmlns:a16="http://schemas.microsoft.com/office/drawing/2014/main" id="{A47F0B85-EF96-C063-3B84-FB9FE66FEAEF}"/>
              </a:ext>
            </a:extLst>
          </p:cNvPr>
          <p:cNvPicPr>
            <a:picLocks noChangeAspect="1"/>
          </p:cNvPicPr>
          <p:nvPr/>
        </p:nvPicPr>
        <p:blipFill>
          <a:blip r:embed="rId3"/>
          <a:stretch>
            <a:fillRect/>
          </a:stretch>
        </p:blipFill>
        <p:spPr>
          <a:xfrm>
            <a:off x="5377768" y="3495172"/>
            <a:ext cx="6312708" cy="266499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850769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4716000"/>
          </a:xfrm>
          <a:prstGeom prst="rect">
            <a:avLst/>
          </a:prstGeom>
        </p:spPr>
        <p:txBody>
          <a:bodyPr vert="horz" lIns="0" tIns="0" rIns="0" bIns="0" rtlCol="0" anchor="t">
            <a:normAutofit/>
          </a:bodyPr>
          <a:lstStyle/>
          <a:p>
            <a:pPr marL="283845" indent="-283845">
              <a:lnSpc>
                <a:spcPts val="2300"/>
              </a:lnSpc>
              <a:spcBef>
                <a:spcPts val="0"/>
              </a:spcBef>
              <a:spcAft>
                <a:spcPts val="600"/>
              </a:spcAft>
              <a:buSzPct val="100000"/>
              <a:buFont typeface="Wingdings" panose="05000000000000000000" pitchFamily="2" charset="2"/>
              <a:buChar char=""/>
            </a:pPr>
            <a:r>
              <a:rPr lang="en-US" sz="2200" b="1" dirty="0">
                <a:latin typeface="+mn-lt"/>
              </a:rPr>
              <a:t>Content</a:t>
            </a:r>
            <a:endParaRPr lang="en-US" dirty="0"/>
          </a:p>
          <a:p>
            <a:pPr marL="571500" lvl="1" indent="-285750">
              <a:lnSpc>
                <a:spcPts val="2000"/>
              </a:lnSpc>
              <a:spcBef>
                <a:spcPts val="0"/>
              </a:spcBef>
              <a:spcAft>
                <a:spcPts val="200"/>
              </a:spcAft>
              <a:buFont typeface="Wingdings" panose="05000000000000000000" pitchFamily="2" charset="2"/>
              <a:buChar char="§"/>
            </a:pPr>
            <a:r>
              <a:rPr lang="en-US" dirty="0">
                <a:latin typeface="+mn-lt"/>
              </a:rPr>
              <a:t>Select your </a:t>
            </a:r>
            <a:r>
              <a:rPr lang="en-US" b="1" dirty="0">
                <a:solidFill>
                  <a:schemeClr val="accent1"/>
                </a:solidFill>
                <a:latin typeface="+mn-lt"/>
              </a:rPr>
              <a:t>Catalog File Format </a:t>
            </a:r>
            <a:r>
              <a:rPr lang="en-US" dirty="0">
                <a:latin typeface="+mn-lt"/>
              </a:rPr>
              <a:t>to “</a:t>
            </a:r>
            <a:r>
              <a:rPr lang="en-US" b="1" dirty="0">
                <a:solidFill>
                  <a:schemeClr val="accent1"/>
                </a:solidFill>
                <a:latin typeface="+mn-lt"/>
              </a:rPr>
              <a:t>Excel</a:t>
            </a:r>
            <a:r>
              <a:rPr lang="en-US" dirty="0">
                <a:latin typeface="+mn-lt"/>
              </a:rPr>
              <a:t>” by clicking the pull down menu and selecting the option</a:t>
            </a:r>
          </a:p>
          <a:p>
            <a:pPr marL="571500" lvl="1" indent="-285750">
              <a:lnSpc>
                <a:spcPts val="2000"/>
              </a:lnSpc>
              <a:spcBef>
                <a:spcPts val="0"/>
              </a:spcBef>
              <a:spcAft>
                <a:spcPts val="200"/>
              </a:spcAft>
              <a:buFont typeface="Wingdings" panose="05000000000000000000" pitchFamily="2" charset="2"/>
              <a:buChar char="§"/>
            </a:pPr>
            <a:r>
              <a:rPr lang="en-US" dirty="0">
                <a:latin typeface="+mn-lt"/>
              </a:rPr>
              <a:t>Select your </a:t>
            </a:r>
            <a:r>
              <a:rPr lang="en-US" b="1" dirty="0">
                <a:solidFill>
                  <a:schemeClr val="accent1"/>
                </a:solidFill>
                <a:latin typeface="+mn-lt"/>
              </a:rPr>
              <a:t>Catalog File</a:t>
            </a:r>
            <a:r>
              <a:rPr lang="en-US" dirty="0">
                <a:latin typeface="+mn-lt"/>
              </a:rPr>
              <a:t>, by clicking “Browse” and pointing to your file</a:t>
            </a:r>
          </a:p>
          <a:p>
            <a:pPr marL="571500" lvl="1" indent="-285750">
              <a:lnSpc>
                <a:spcPts val="2000"/>
              </a:lnSpc>
              <a:spcBef>
                <a:spcPts val="0"/>
              </a:spcBef>
              <a:spcAft>
                <a:spcPts val="200"/>
              </a:spcAft>
              <a:buFont typeface="Wingdings" panose="05000000000000000000" pitchFamily="2" charset="2"/>
              <a:buChar char="§"/>
            </a:pPr>
            <a:r>
              <a:rPr lang="en-US" dirty="0">
                <a:latin typeface="+mn-lt"/>
              </a:rPr>
              <a:t>Load any </a:t>
            </a:r>
            <a:r>
              <a:rPr lang="en-US" b="1" dirty="0">
                <a:solidFill>
                  <a:schemeClr val="accent1"/>
                </a:solidFill>
                <a:latin typeface="+mn-lt"/>
              </a:rPr>
              <a:t>Image or Attachment Flies </a:t>
            </a:r>
            <a:r>
              <a:rPr lang="en-US" dirty="0">
                <a:latin typeface="+mn-lt"/>
              </a:rPr>
              <a:t>by clicking “Browse” and pointing to your file</a:t>
            </a:r>
          </a:p>
          <a:p>
            <a:pPr marL="571500" lvl="1" indent="-285750">
              <a:lnSpc>
                <a:spcPts val="2000"/>
              </a:lnSpc>
              <a:spcBef>
                <a:spcPts val="0"/>
              </a:spcBef>
              <a:spcAft>
                <a:spcPts val="200"/>
              </a:spcAft>
              <a:buFont typeface="Wingdings" panose="05000000000000000000" pitchFamily="2" charset="2"/>
              <a:buChar char="§"/>
            </a:pPr>
            <a:r>
              <a:rPr lang="en-US" dirty="0">
                <a:latin typeface="+mn-lt"/>
              </a:rPr>
              <a:t>After you have selected your Catalog file, click the “Validate and Publish” button</a:t>
            </a:r>
          </a:p>
          <a:p>
            <a:pPr marL="625475" lvl="1" indent="-163195">
              <a:lnSpc>
                <a:spcPts val="1700"/>
              </a:lnSpc>
              <a:spcBef>
                <a:spcPts val="0"/>
              </a:spcBef>
              <a:spcAft>
                <a:spcPts val="200"/>
              </a:spcAft>
            </a:pPr>
            <a:endParaRPr lang="en-US" sz="1600" dirty="0">
              <a:latin typeface="+mn-lt"/>
            </a:endParaRPr>
          </a:p>
          <a:p>
            <a:pPr marL="625475" lvl="1" indent="-163195">
              <a:lnSpc>
                <a:spcPts val="1700"/>
              </a:lnSpc>
              <a:spcBef>
                <a:spcPts val="0"/>
              </a:spcBef>
              <a:spcAft>
                <a:spcPts val="200"/>
              </a:spcAft>
            </a:pPr>
            <a:endParaRPr lang="en-US" sz="1600" dirty="0">
              <a:solidFill>
                <a:schemeClr val="bg2"/>
              </a:solidFill>
              <a:latin typeface="+mn-lt"/>
            </a:endParaRPr>
          </a:p>
          <a:p>
            <a:pPr marL="625475" lvl="1" indent="-163195">
              <a:lnSpc>
                <a:spcPts val="1700"/>
              </a:lnSpc>
              <a:spcBef>
                <a:spcPts val="0"/>
              </a:spcBef>
              <a:spcAft>
                <a:spcPts val="200"/>
              </a:spcAft>
            </a:pPr>
            <a:endParaRPr lang="en-US" sz="1600" dirty="0">
              <a:latin typeface="+mn-lt"/>
            </a:endParaRPr>
          </a:p>
          <a:p>
            <a:pPr marL="625475" lvl="1" indent="-163195">
              <a:lnSpc>
                <a:spcPts val="1700"/>
              </a:lnSpc>
              <a:spcBef>
                <a:spcPts val="0"/>
              </a:spcBef>
              <a:spcAft>
                <a:spcPts val="200"/>
              </a:spcAft>
            </a:pPr>
            <a:endParaRPr lang="en-US" sz="1600" dirty="0">
              <a:solidFill>
                <a:schemeClr val="bg2"/>
              </a:solidFill>
              <a:latin typeface="+mn-lt"/>
            </a:endParaRPr>
          </a:p>
          <a:p>
            <a:pPr marL="625475" lvl="1" indent="-163195">
              <a:lnSpc>
                <a:spcPts val="1700"/>
              </a:lnSpc>
              <a:spcBef>
                <a:spcPts val="0"/>
              </a:spcBef>
              <a:spcAft>
                <a:spcPts val="200"/>
              </a:spcAft>
            </a:pPr>
            <a:endParaRPr lang="en-US" sz="1600" dirty="0">
              <a:solidFill>
                <a:schemeClr val="bg2"/>
              </a:solidFill>
              <a:latin typeface="+mn-lt"/>
            </a:endParaRPr>
          </a:p>
          <a:p>
            <a:pPr marL="625475" lvl="1" indent="-163195">
              <a:lnSpc>
                <a:spcPts val="1700"/>
              </a:lnSpc>
              <a:spcBef>
                <a:spcPts val="0"/>
              </a:spcBef>
              <a:spcAft>
                <a:spcPts val="200"/>
              </a:spcAft>
            </a:pPr>
            <a:endParaRPr lang="en-US" sz="1600" dirty="0">
              <a:latin typeface="+mn-lt"/>
            </a:endParaRPr>
          </a:p>
          <a:p>
            <a:pPr marL="625475" lvl="1" indent="-163195">
              <a:lnSpc>
                <a:spcPts val="1700"/>
              </a:lnSpc>
              <a:spcBef>
                <a:spcPts val="0"/>
              </a:spcBef>
              <a:spcAft>
                <a:spcPts val="200"/>
              </a:spcAft>
            </a:pPr>
            <a:endParaRPr lang="en-US" sz="1600" dirty="0">
              <a:solidFill>
                <a:schemeClr val="bg2"/>
              </a:solidFill>
              <a:latin typeface="+mn-lt"/>
            </a:endParaRPr>
          </a:p>
          <a:p>
            <a:pPr marL="625475" lvl="1" indent="-163195">
              <a:lnSpc>
                <a:spcPts val="1700"/>
              </a:lnSpc>
              <a:spcBef>
                <a:spcPts val="0"/>
              </a:spcBef>
              <a:spcAft>
                <a:spcPts val="200"/>
              </a:spcAft>
            </a:pPr>
            <a:endParaRPr lang="en-US" sz="1600" dirty="0">
              <a:latin typeface="+mn-lt"/>
            </a:endParaRPr>
          </a:p>
          <a:p>
            <a:pPr marL="461645" lvl="1" indent="0">
              <a:lnSpc>
                <a:spcPts val="1700"/>
              </a:lnSpc>
              <a:spcBef>
                <a:spcPts val="0"/>
              </a:spcBef>
              <a:spcAft>
                <a:spcPts val="200"/>
              </a:spcAft>
              <a:buNone/>
            </a:pPr>
            <a:endParaRPr lang="en-US" sz="1600" dirty="0">
              <a:latin typeface="+mn-lt"/>
            </a:endParaRPr>
          </a:p>
          <a:p>
            <a:pPr marL="685800" lvl="1" indent="-223520">
              <a:lnSpc>
                <a:spcPts val="1700"/>
              </a:lnSpc>
              <a:spcBef>
                <a:spcPts val="0"/>
              </a:spcBef>
              <a:spcAft>
                <a:spcPts val="200"/>
              </a:spcAft>
            </a:pPr>
            <a:endParaRPr lang="en-US" sz="1600" dirty="0">
              <a:latin typeface="+mn-lt"/>
            </a:endParaRPr>
          </a:p>
          <a:p>
            <a:pPr marL="685800" lvl="1" indent="-223520">
              <a:lnSpc>
                <a:spcPts val="1700"/>
              </a:lnSpc>
              <a:spcBef>
                <a:spcPts val="0"/>
              </a:spcBef>
              <a:spcAft>
                <a:spcPts val="200"/>
              </a:spcAft>
            </a:pPr>
            <a:endParaRPr lang="en-US" sz="1600" dirty="0">
              <a:latin typeface="+mn-lt"/>
            </a:endParaRPr>
          </a:p>
          <a:p>
            <a:pPr marL="571500" lvl="1" indent="-285750">
              <a:lnSpc>
                <a:spcPts val="2000"/>
              </a:lnSpc>
              <a:spcBef>
                <a:spcPts val="200"/>
              </a:spcBef>
              <a:spcAft>
                <a:spcPts val="200"/>
              </a:spcAft>
              <a:buFont typeface="Wingdings" panose="05000000000000000000" pitchFamily="2" charset="2"/>
              <a:buChar char="§"/>
            </a:pPr>
            <a:r>
              <a:rPr lang="en-US" dirty="0">
                <a:latin typeface="+mn-lt"/>
              </a:rPr>
              <a:t>As your Catalog loads, the status will read “Validating”. Click the “Refresh” button at the bottom of the screen to see the status change</a:t>
            </a:r>
            <a:endParaRPr lang="en-US" sz="2000" dirty="0">
              <a:latin typeface="+mn-lt"/>
            </a:endParaRPr>
          </a:p>
          <a:p>
            <a:pPr marL="457200" lvl="1" indent="0">
              <a:lnSpc>
                <a:spcPts val="2300"/>
              </a:lnSpc>
              <a:spcBef>
                <a:spcPts val="0"/>
              </a:spcBef>
              <a:spcAft>
                <a:spcPts val="200"/>
              </a:spcAft>
              <a:buNone/>
            </a:pPr>
            <a:endParaRPr lang="en-US" sz="2000" dirty="0">
              <a:latin typeface="+mn-lt"/>
            </a:endParaRPr>
          </a:p>
        </p:txBody>
      </p:sp>
      <p:sp>
        <p:nvSpPr>
          <p:cNvPr id="2" name="Title 1"/>
          <p:cNvSpPr>
            <a:spLocks noGrp="1"/>
          </p:cNvSpPr>
          <p:nvPr>
            <p:ph type="title"/>
          </p:nvPr>
        </p:nvSpPr>
        <p:spPr>
          <a:xfrm>
            <a:off x="504001" y="503999"/>
            <a:ext cx="10526738" cy="369332"/>
          </a:xfrm>
        </p:spPr>
        <p:txBody>
          <a:bodyPr/>
          <a:lstStyle/>
          <a:p>
            <a:r>
              <a:rPr lang="en-US" spc="-50" dirty="0"/>
              <a:t>Uploading and Publishing a Static Catalog</a:t>
            </a:r>
            <a:endParaRPr lang="en-US" noProof="0" dirty="0"/>
          </a:p>
        </p:txBody>
      </p:sp>
      <p:pic>
        <p:nvPicPr>
          <p:cNvPr id="8" name="Picture 7">
            <a:extLst>
              <a:ext uri="{FF2B5EF4-FFF2-40B4-BE49-F238E27FC236}">
                <a16:creationId xmlns:a16="http://schemas.microsoft.com/office/drawing/2014/main" id="{42300BE1-632C-7EA8-AAB5-605D7F4C1B54}"/>
              </a:ext>
            </a:extLst>
          </p:cNvPr>
          <p:cNvPicPr>
            <a:picLocks noChangeAspect="1"/>
          </p:cNvPicPr>
          <p:nvPr/>
        </p:nvPicPr>
        <p:blipFill>
          <a:blip r:embed="rId3"/>
          <a:stretch>
            <a:fillRect/>
          </a:stretch>
        </p:blipFill>
        <p:spPr>
          <a:xfrm>
            <a:off x="2233063" y="3421861"/>
            <a:ext cx="7728347" cy="214641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128332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Clr>
                <a:schemeClr val="accent1"/>
              </a:buClr>
              <a:buSzPct val="100000"/>
              <a:buFont typeface="Wingdings" pitchFamily="2" charset="2"/>
              <a:buChar char="§"/>
            </a:pPr>
            <a:r>
              <a:rPr lang="en-US" b="1" dirty="0">
                <a:latin typeface="+mn-lt"/>
              </a:rPr>
              <a:t>Network Catalog Validation</a:t>
            </a:r>
          </a:p>
          <a:p>
            <a:pPr marL="747713" lvl="1" indent="-285750">
              <a:lnSpc>
                <a:spcPts val="2000"/>
              </a:lnSpc>
              <a:spcBef>
                <a:spcPts val="0"/>
              </a:spcBef>
              <a:spcAft>
                <a:spcPts val="200"/>
              </a:spcAft>
              <a:buFont typeface="Wingdings" panose="05000000000000000000" pitchFamily="2" charset="2"/>
              <a:buChar char="§"/>
            </a:pPr>
            <a:r>
              <a:rPr lang="en-US" dirty="0">
                <a:latin typeface="+mn-lt"/>
              </a:rPr>
              <a:t>After the Network completes validation, it changes the Catalog status from “Validating” to one of the following statuses:</a:t>
            </a:r>
          </a:p>
          <a:p>
            <a:pPr marL="1025525" lvl="2" indent="-163513">
              <a:lnSpc>
                <a:spcPts val="1600"/>
              </a:lnSpc>
              <a:spcBef>
                <a:spcPts val="0"/>
              </a:spcBef>
              <a:spcAft>
                <a:spcPts val="400"/>
              </a:spcAft>
              <a:buFont typeface="Wingdings" pitchFamily="2" charset="2"/>
              <a:buChar char="§"/>
            </a:pPr>
            <a:r>
              <a:rPr lang="en-US" sz="1400" b="1" dirty="0">
                <a:latin typeface="+mn-lt"/>
              </a:rPr>
              <a:t>Validated, Published or Pending Buyer Validation—</a:t>
            </a:r>
            <a:r>
              <a:rPr lang="en-US" sz="1400" dirty="0">
                <a:latin typeface="+mn-lt"/>
              </a:rPr>
              <a:t>your Catalog is error-free.</a:t>
            </a:r>
          </a:p>
          <a:p>
            <a:pPr marL="1025525" lvl="2" indent="-163513">
              <a:lnSpc>
                <a:spcPts val="1600"/>
              </a:lnSpc>
              <a:spcBef>
                <a:spcPts val="0"/>
              </a:spcBef>
              <a:spcAft>
                <a:spcPts val="400"/>
              </a:spcAft>
              <a:buFont typeface="Wingdings" pitchFamily="2" charset="2"/>
              <a:buChar char="§"/>
            </a:pPr>
            <a:r>
              <a:rPr lang="en-US" sz="1400" b="1" dirty="0">
                <a:latin typeface="+mn-lt"/>
              </a:rPr>
              <a:t>Errors Found by SAP Business Network—</a:t>
            </a:r>
            <a:r>
              <a:rPr lang="en-US" sz="1400" dirty="0">
                <a:latin typeface="+mn-lt"/>
              </a:rPr>
              <a:t>the Network detected Catalog content that violates validation rules.</a:t>
            </a:r>
          </a:p>
          <a:p>
            <a:pPr marL="1025525" lvl="2" indent="-163513">
              <a:lnSpc>
                <a:spcPts val="1600"/>
              </a:lnSpc>
              <a:spcBef>
                <a:spcPts val="0"/>
              </a:spcBef>
              <a:spcAft>
                <a:spcPts val="600"/>
              </a:spcAft>
              <a:buFont typeface="Wingdings" pitchFamily="2" charset="2"/>
              <a:buChar char="§"/>
            </a:pPr>
            <a:r>
              <a:rPr lang="en-US" sz="1400" b="1" dirty="0">
                <a:latin typeface="+mn-lt"/>
              </a:rPr>
              <a:t>Bad Format—</a:t>
            </a:r>
            <a:r>
              <a:rPr lang="en-US" sz="1400" dirty="0">
                <a:latin typeface="+mn-lt"/>
              </a:rPr>
              <a:t>your Catalog failed the file validation check. Audit the file for problems in format</a:t>
            </a:r>
          </a:p>
          <a:p>
            <a:pPr marL="747713" lvl="1" indent="-285750">
              <a:lnSpc>
                <a:spcPts val="1700"/>
              </a:lnSpc>
              <a:spcBef>
                <a:spcPts val="0"/>
              </a:spcBef>
              <a:spcAft>
                <a:spcPts val="200"/>
              </a:spcAft>
              <a:buFont typeface="Wingdings" panose="05000000000000000000" pitchFamily="2" charset="2"/>
              <a:buChar char="§"/>
            </a:pPr>
            <a:r>
              <a:rPr lang="en-US" sz="1600" dirty="0">
                <a:latin typeface="+mn-lt"/>
              </a:rPr>
              <a:t>A Catalog with an error status means you need to review the error results and correct them before going on</a:t>
            </a:r>
          </a:p>
          <a:p>
            <a:pPr marL="625475" lvl="1" indent="-163513">
              <a:lnSpc>
                <a:spcPts val="1300"/>
              </a:lnSpc>
              <a:spcBef>
                <a:spcPts val="0"/>
              </a:spcBef>
              <a:spcAft>
                <a:spcPts val="200"/>
              </a:spcAft>
            </a:pPr>
            <a:endParaRPr lang="en-US" noProof="0" dirty="0">
              <a:latin typeface="+mn-lt"/>
            </a:endParaRPr>
          </a:p>
          <a:p>
            <a:pPr lvl="1">
              <a:lnSpc>
                <a:spcPts val="2300"/>
              </a:lnSpc>
              <a:spcBef>
                <a:spcPts val="0"/>
              </a:spcBef>
              <a:spcAft>
                <a:spcPts val="200"/>
              </a:spcAft>
            </a:pPr>
            <a:endParaRPr lang="en-US" sz="2000" dirty="0">
              <a:latin typeface="+mn-lt"/>
            </a:endParaRPr>
          </a:p>
          <a:p>
            <a:pPr lvl="1">
              <a:lnSpc>
                <a:spcPts val="2300"/>
              </a:lnSpc>
              <a:spcBef>
                <a:spcPts val="0"/>
              </a:spcBef>
              <a:spcAft>
                <a:spcPts val="200"/>
              </a:spcAft>
            </a:pPr>
            <a:endParaRPr lang="en-US" sz="2000" dirty="0">
              <a:latin typeface="+mn-lt"/>
            </a:endParaRPr>
          </a:p>
          <a:p>
            <a:pPr lvl="1">
              <a:lnSpc>
                <a:spcPts val="2300"/>
              </a:lnSpc>
              <a:spcBef>
                <a:spcPts val="0"/>
              </a:spcBef>
              <a:spcAft>
                <a:spcPts val="200"/>
              </a:spcAft>
            </a:pPr>
            <a:endParaRPr lang="en-US" sz="2000" dirty="0">
              <a:latin typeface="+mn-lt"/>
            </a:endParaRPr>
          </a:p>
          <a:p>
            <a:pPr lvl="1">
              <a:lnSpc>
                <a:spcPts val="2300"/>
              </a:lnSpc>
              <a:spcBef>
                <a:spcPts val="0"/>
              </a:spcBef>
              <a:spcAft>
                <a:spcPts val="200"/>
              </a:spcAft>
            </a:pPr>
            <a:endParaRPr lang="en-US" sz="2000" dirty="0">
              <a:latin typeface="+mn-lt"/>
            </a:endParaRPr>
          </a:p>
          <a:p>
            <a:pPr lvl="1">
              <a:lnSpc>
                <a:spcPts val="2300"/>
              </a:lnSpc>
              <a:spcBef>
                <a:spcPts val="0"/>
              </a:spcBef>
              <a:spcAft>
                <a:spcPts val="200"/>
              </a:spcAft>
            </a:pPr>
            <a:endParaRPr lang="en-US" sz="2000" dirty="0">
              <a:latin typeface="+mn-lt"/>
            </a:endParaRPr>
          </a:p>
          <a:p>
            <a:pPr lvl="1">
              <a:lnSpc>
                <a:spcPts val="2300"/>
              </a:lnSpc>
              <a:spcBef>
                <a:spcPts val="0"/>
              </a:spcBef>
              <a:spcAft>
                <a:spcPts val="200"/>
              </a:spcAft>
            </a:pPr>
            <a:endParaRPr lang="en-US" sz="2000" dirty="0">
              <a:latin typeface="+mn-lt"/>
            </a:endParaRPr>
          </a:p>
          <a:p>
            <a:pPr marL="457200" lvl="1" indent="0">
              <a:lnSpc>
                <a:spcPts val="2300"/>
              </a:lnSpc>
              <a:spcBef>
                <a:spcPts val="0"/>
              </a:spcBef>
              <a:spcAft>
                <a:spcPts val="200"/>
              </a:spcAft>
              <a:buNone/>
            </a:pPr>
            <a:endParaRPr lang="en-US" sz="2000" dirty="0">
              <a:latin typeface="+mn-lt"/>
            </a:endParaRPr>
          </a:p>
        </p:txBody>
      </p:sp>
      <p:sp>
        <p:nvSpPr>
          <p:cNvPr id="2" name="Title 1"/>
          <p:cNvSpPr>
            <a:spLocks noGrp="1"/>
          </p:cNvSpPr>
          <p:nvPr>
            <p:ph type="title"/>
          </p:nvPr>
        </p:nvSpPr>
        <p:spPr>
          <a:xfrm>
            <a:off x="504001" y="503999"/>
            <a:ext cx="10526738" cy="369332"/>
          </a:xfrm>
        </p:spPr>
        <p:txBody>
          <a:bodyPr/>
          <a:lstStyle/>
          <a:p>
            <a:r>
              <a:rPr lang="en-US" spc="-50" dirty="0"/>
              <a:t>Uploading and Publishing a Static Catalog</a:t>
            </a:r>
            <a:endParaRPr lang="en-US" noProof="0" dirty="0"/>
          </a:p>
        </p:txBody>
      </p:sp>
      <p:sp>
        <p:nvSpPr>
          <p:cNvPr id="4" name="TextBox 3">
            <a:extLst>
              <a:ext uri="{FF2B5EF4-FFF2-40B4-BE49-F238E27FC236}">
                <a16:creationId xmlns:a16="http://schemas.microsoft.com/office/drawing/2014/main" id="{E3CDF62C-C6E0-6B8D-8079-6DCFF5063BFD}"/>
              </a:ext>
            </a:extLst>
          </p:cNvPr>
          <p:cNvSpPr txBox="1"/>
          <p:nvPr/>
        </p:nvSpPr>
        <p:spPr>
          <a:xfrm>
            <a:off x="10401704" y="4469665"/>
            <a:ext cx="1584310" cy="553998"/>
          </a:xfrm>
          <a:prstGeom prst="rect">
            <a:avLst/>
          </a:prstGeom>
          <a:noFill/>
        </p:spPr>
        <p:txBody>
          <a:bodyPr wrap="square" lIns="0" tIns="0" rIns="0" bIns="0" rtlCol="0" anchor="t">
            <a:spAutoFit/>
          </a:bodyPr>
          <a:lstStyle/>
          <a:p>
            <a:pPr fontAlgn="base">
              <a:spcBef>
                <a:spcPct val="50000"/>
              </a:spcBef>
              <a:spcAft>
                <a:spcPct val="0"/>
              </a:spcAft>
              <a:buClr>
                <a:srgbClr val="F0AB00"/>
              </a:buClr>
              <a:buSzPct val="80000"/>
            </a:pPr>
            <a:r>
              <a:rPr lang="en-US" sz="1200" dirty="0"/>
              <a:t>To see the error detail, click on the “</a:t>
            </a:r>
            <a:r>
              <a:rPr lang="en-US" sz="1200" u="sng" dirty="0"/>
              <a:t>Errors Found</a:t>
            </a:r>
            <a:r>
              <a:rPr lang="en-US" sz="1200" dirty="0"/>
              <a:t>” hyperlink.</a:t>
            </a:r>
          </a:p>
        </p:txBody>
      </p:sp>
      <p:pic>
        <p:nvPicPr>
          <p:cNvPr id="7" name="Picture 6">
            <a:extLst>
              <a:ext uri="{FF2B5EF4-FFF2-40B4-BE49-F238E27FC236}">
                <a16:creationId xmlns:a16="http://schemas.microsoft.com/office/drawing/2014/main" id="{963171C8-A76B-3696-9E75-5ABF06237F65}"/>
              </a:ext>
            </a:extLst>
          </p:cNvPr>
          <p:cNvPicPr>
            <a:picLocks noChangeAspect="1"/>
          </p:cNvPicPr>
          <p:nvPr/>
        </p:nvPicPr>
        <p:blipFill>
          <a:blip r:embed="rId3"/>
          <a:stretch>
            <a:fillRect/>
          </a:stretch>
        </p:blipFill>
        <p:spPr>
          <a:xfrm>
            <a:off x="1371601" y="3595601"/>
            <a:ext cx="8598438" cy="2856124"/>
          </a:xfrm>
          <a:prstGeom prst="rect">
            <a:avLst/>
          </a:prstGeom>
          <a:ln>
            <a:noFill/>
          </a:ln>
          <a:effectLst>
            <a:outerShdw blurRad="190500" algn="tl" rotWithShape="0">
              <a:srgbClr val="000000">
                <a:alpha val="70000"/>
              </a:srgbClr>
            </a:outerShdw>
          </a:effectLst>
        </p:spPr>
      </p:pic>
      <p:cxnSp>
        <p:nvCxnSpPr>
          <p:cNvPr id="5" name="Straight Arrow Connector 4">
            <a:extLst>
              <a:ext uri="{FF2B5EF4-FFF2-40B4-BE49-F238E27FC236}">
                <a16:creationId xmlns:a16="http://schemas.microsoft.com/office/drawing/2014/main" id="{C12D303B-C7E8-66E5-010F-0456C9742367}"/>
              </a:ext>
            </a:extLst>
          </p:cNvPr>
          <p:cNvCxnSpPr>
            <a:cxnSpLocks/>
          </p:cNvCxnSpPr>
          <p:nvPr/>
        </p:nvCxnSpPr>
        <p:spPr>
          <a:xfrm flipH="1">
            <a:off x="8775290" y="5089793"/>
            <a:ext cx="1525481" cy="588336"/>
          </a:xfrm>
          <a:prstGeom prst="straightConnector1">
            <a:avLst/>
          </a:prstGeom>
          <a:ln>
            <a:solidFill>
              <a:srgbClr val="FF0000"/>
            </a:solidFill>
            <a:headEnd type="none" w="med" len="med"/>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8999247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11116982" cy="4716000"/>
          </a:xfrm>
          <a:prstGeom prst="rect">
            <a:avLst/>
          </a:prstGeom>
        </p:spPr>
        <p:txBody>
          <a:bodyPr/>
          <a:lstStyle/>
          <a:p>
            <a:pPr marL="228600" indent="-228600">
              <a:lnSpc>
                <a:spcPts val="2000"/>
              </a:lnSpc>
              <a:spcBef>
                <a:spcPts val="0"/>
              </a:spcBef>
              <a:spcAft>
                <a:spcPts val="600"/>
              </a:spcAft>
              <a:buClr>
                <a:schemeClr val="accent1"/>
              </a:buClr>
              <a:buSzPct val="100000"/>
              <a:buFont typeface="Wingdings" pitchFamily="2" charset="2"/>
              <a:buChar char="§"/>
            </a:pPr>
            <a:r>
              <a:rPr lang="en-US" b="1" dirty="0">
                <a:latin typeface="+mn-lt"/>
              </a:rPr>
              <a:t>Customer Approval</a:t>
            </a:r>
          </a:p>
          <a:p>
            <a:pPr marL="515937" lvl="1" indent="-285750">
              <a:lnSpc>
                <a:spcPts val="2000"/>
              </a:lnSpc>
              <a:spcBef>
                <a:spcPts val="0"/>
              </a:spcBef>
              <a:spcAft>
                <a:spcPts val="600"/>
              </a:spcAft>
              <a:buFont typeface="Wingdings" panose="05000000000000000000" pitchFamily="2" charset="2"/>
              <a:buChar char="§"/>
            </a:pPr>
            <a:r>
              <a:rPr lang="en-US" dirty="0">
                <a:latin typeface="+mn-lt"/>
              </a:rPr>
              <a:t>When your Catalog passes the Network upload validation, your Customer is then notified to audit, validate and approve your Catalog. The Network may show any of these statuses: </a:t>
            </a:r>
            <a:r>
              <a:rPr lang="en-US" b="1" dirty="0">
                <a:latin typeface="+mn-lt"/>
              </a:rPr>
              <a:t>“Published”, “Validated by Customer” or “Pending Buyer Validation”</a:t>
            </a:r>
            <a:r>
              <a:rPr lang="en-US" dirty="0">
                <a:latin typeface="+mn-lt"/>
              </a:rPr>
              <a:t>—</a:t>
            </a:r>
            <a:r>
              <a:rPr lang="en-US" i="1" dirty="0">
                <a:latin typeface="+mn-lt"/>
              </a:rPr>
              <a:t>note that these are </a:t>
            </a:r>
            <a:r>
              <a:rPr lang="en-US" b="1" dirty="0">
                <a:latin typeface="+mn-lt"/>
              </a:rPr>
              <a:t>all </a:t>
            </a:r>
            <a:r>
              <a:rPr lang="en-US" i="1" dirty="0">
                <a:latin typeface="+mn-lt"/>
              </a:rPr>
              <a:t>valid statuses</a:t>
            </a:r>
          </a:p>
          <a:p>
            <a:pPr marL="514350" lvl="1" indent="-285750">
              <a:lnSpc>
                <a:spcPts val="2000"/>
              </a:lnSpc>
              <a:spcBef>
                <a:spcPts val="0"/>
              </a:spcBef>
              <a:spcAft>
                <a:spcPts val="600"/>
              </a:spcAft>
              <a:buFont typeface="Wingdings" panose="05000000000000000000" pitchFamily="2" charset="2"/>
              <a:buChar char="§"/>
            </a:pPr>
            <a:r>
              <a:rPr lang="en-US" dirty="0">
                <a:latin typeface="+mn-lt"/>
              </a:rPr>
              <a:t>Each Customer may have specific validation rules—and these rules may be more strict than the standard Network rules. This means that your Catalog could pass the Network validation, but fail the Customer-specific rules and be returned to you</a:t>
            </a:r>
          </a:p>
          <a:p>
            <a:pPr marL="515937" lvl="1" indent="-285750">
              <a:lnSpc>
                <a:spcPts val="2000"/>
              </a:lnSpc>
              <a:spcBef>
                <a:spcPts val="0"/>
              </a:spcBef>
              <a:spcAft>
                <a:spcPts val="600"/>
              </a:spcAft>
              <a:buFont typeface="Wingdings" panose="05000000000000000000" pitchFamily="2" charset="2"/>
              <a:buChar char="§"/>
            </a:pPr>
            <a:r>
              <a:rPr lang="en-US" spc="-20" dirty="0">
                <a:latin typeface="+mn-lt"/>
              </a:rPr>
              <a:t>If your Customer finds anything in your Catalog file that requires your attention, you will be notified by e-Mail</a:t>
            </a:r>
          </a:p>
          <a:p>
            <a:pPr marL="568325" lvl="2" indent="-165100">
              <a:lnSpc>
                <a:spcPts val="2000"/>
              </a:lnSpc>
              <a:spcBef>
                <a:spcPts val="0"/>
              </a:spcBef>
              <a:spcAft>
                <a:spcPts val="600"/>
              </a:spcAft>
              <a:buFont typeface="Wingdings" pitchFamily="2" charset="2"/>
              <a:buChar char="§"/>
            </a:pPr>
            <a:r>
              <a:rPr lang="en-US" sz="1400" dirty="0">
                <a:latin typeface="+mn-lt"/>
              </a:rPr>
              <a:t>Corrections should be made to the original Excel file, then the corrected Catalog file needs to be uploaded to the Network</a:t>
            </a:r>
          </a:p>
          <a:p>
            <a:pPr marL="568325" lvl="2" indent="-168275">
              <a:lnSpc>
                <a:spcPts val="2000"/>
              </a:lnSpc>
              <a:spcBef>
                <a:spcPts val="0"/>
              </a:spcBef>
              <a:spcAft>
                <a:spcPts val="600"/>
              </a:spcAft>
              <a:buFont typeface="Wingdings" pitchFamily="2" charset="2"/>
              <a:buChar char="§"/>
            </a:pPr>
            <a:r>
              <a:rPr lang="en-US" sz="1400" dirty="0">
                <a:latin typeface="+mn-lt"/>
              </a:rPr>
              <a:t>Each Catalog must pass both the Network validation, and the Customer audit before it can be loaded into the Customer’s buying application and be available for their Users.</a:t>
            </a:r>
          </a:p>
          <a:p>
            <a:pPr marL="400050" lvl="2" indent="0">
              <a:lnSpc>
                <a:spcPts val="2000"/>
              </a:lnSpc>
              <a:spcBef>
                <a:spcPts val="0"/>
              </a:spcBef>
              <a:spcAft>
                <a:spcPts val="600"/>
              </a:spcAft>
              <a:buNone/>
            </a:pPr>
            <a:endParaRPr lang="en-US" sz="1400" dirty="0">
              <a:solidFill>
                <a:schemeClr val="bg2"/>
              </a:solidFill>
              <a:latin typeface="+mn-lt"/>
            </a:endParaRPr>
          </a:p>
          <a:p>
            <a:pPr marL="400050" lvl="2" indent="0">
              <a:lnSpc>
                <a:spcPts val="2000"/>
              </a:lnSpc>
              <a:spcBef>
                <a:spcPts val="0"/>
              </a:spcBef>
              <a:spcAft>
                <a:spcPts val="600"/>
              </a:spcAft>
              <a:buNone/>
            </a:pPr>
            <a:endParaRPr lang="en-US" sz="1400" dirty="0">
              <a:solidFill>
                <a:schemeClr val="bg2"/>
              </a:solidFill>
              <a:latin typeface="+mn-lt"/>
            </a:endParaRPr>
          </a:p>
          <a:p>
            <a:pPr marL="285750" lvl="2" indent="-285750">
              <a:lnSpc>
                <a:spcPts val="2000"/>
              </a:lnSpc>
              <a:spcBef>
                <a:spcPts val="0"/>
              </a:spcBef>
              <a:spcAft>
                <a:spcPts val="600"/>
              </a:spcAft>
              <a:buFont typeface="Wingdings" panose="05000000000000000000" pitchFamily="2" charset="2"/>
              <a:buChar char="§"/>
            </a:pPr>
            <a:endParaRPr lang="en-US" sz="1400" dirty="0">
              <a:solidFill>
                <a:schemeClr val="bg2"/>
              </a:solidFill>
              <a:latin typeface="+mn-lt"/>
            </a:endParaRPr>
          </a:p>
          <a:p>
            <a:pPr marL="266700" lvl="2" indent="-266700">
              <a:lnSpc>
                <a:spcPts val="2000"/>
              </a:lnSpc>
              <a:spcBef>
                <a:spcPts val="0"/>
              </a:spcBef>
              <a:spcAft>
                <a:spcPts val="600"/>
              </a:spcAft>
              <a:buClr>
                <a:schemeClr val="accent1"/>
              </a:buClr>
              <a:buFont typeface="Wingdings" panose="05000000000000000000" pitchFamily="2" charset="2"/>
              <a:buChar char="§"/>
            </a:pPr>
            <a:r>
              <a:rPr lang="en-US" sz="2000" kern="0" dirty="0">
                <a:latin typeface="72 Brand"/>
                <a:ea typeface="Arial Unicode MS"/>
                <a:cs typeface="Arial Unicode MS"/>
              </a:rPr>
              <a:t>For more support on troubleshooting errors, please click </a:t>
            </a:r>
            <a:r>
              <a:rPr lang="en-US" sz="2000" kern="0" dirty="0">
                <a:latin typeface="72 Brand"/>
                <a:ea typeface="Arial Unicode MS"/>
                <a:cs typeface="Arial Unicode MS"/>
                <a:hlinkClick r:id="rId3"/>
              </a:rPr>
              <a:t>here</a:t>
            </a:r>
            <a:r>
              <a:rPr lang="en-US" sz="2000" kern="0" dirty="0">
                <a:latin typeface="72 Brand"/>
                <a:ea typeface="Arial Unicode MS"/>
                <a:cs typeface="Arial Unicode MS"/>
              </a:rPr>
              <a:t>.</a:t>
            </a:r>
            <a:endParaRPr lang="en-US" sz="2000" kern="0" dirty="0">
              <a:highlight>
                <a:srgbClr val="FFFF00"/>
              </a:highlight>
              <a:latin typeface="72 Brand"/>
              <a:ea typeface="Arial Unicode MS"/>
              <a:cs typeface="Arial Unicode MS"/>
            </a:endParaRPr>
          </a:p>
          <a:p>
            <a:pPr marL="457200" lvl="1" indent="0">
              <a:lnSpc>
                <a:spcPts val="2300"/>
              </a:lnSpc>
              <a:spcBef>
                <a:spcPts val="0"/>
              </a:spcBef>
              <a:spcAft>
                <a:spcPts val="200"/>
              </a:spcAft>
              <a:buNone/>
            </a:pPr>
            <a:endParaRPr lang="en-US" sz="2000" dirty="0">
              <a:latin typeface="+mn-lt"/>
            </a:endParaRPr>
          </a:p>
        </p:txBody>
      </p:sp>
      <p:sp>
        <p:nvSpPr>
          <p:cNvPr id="2" name="Title 1"/>
          <p:cNvSpPr>
            <a:spLocks noGrp="1"/>
          </p:cNvSpPr>
          <p:nvPr>
            <p:ph type="title"/>
          </p:nvPr>
        </p:nvSpPr>
        <p:spPr>
          <a:xfrm>
            <a:off x="504001" y="503999"/>
            <a:ext cx="10526738" cy="369332"/>
          </a:xfrm>
        </p:spPr>
        <p:txBody>
          <a:bodyPr/>
          <a:lstStyle/>
          <a:p>
            <a:r>
              <a:rPr lang="en-US" spc="-50" dirty="0"/>
              <a:t>Uploading and Publishing a Static Catalog</a:t>
            </a:r>
            <a:endParaRPr lang="en-US" noProof="0" dirty="0"/>
          </a:p>
        </p:txBody>
      </p:sp>
    </p:spTree>
    <p:extLst>
      <p:ext uri="{BB962C8B-B14F-4D97-AF65-F5344CB8AC3E}">
        <p14:creationId xmlns:p14="http://schemas.microsoft.com/office/powerpoint/2010/main" val="1625365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8362849-45EB-AF38-A25B-673E3ACF10B5}"/>
              </a:ext>
            </a:extLst>
          </p:cNvPr>
          <p:cNvSpPr txBox="1">
            <a:spLocks/>
          </p:cNvSpPr>
          <p:nvPr/>
        </p:nvSpPr>
        <p:spPr bwMode="black">
          <a:xfrm>
            <a:off x="504987" y="1899138"/>
            <a:ext cx="11185200" cy="4300623"/>
          </a:xfrm>
          <a:prstGeom prst="rect">
            <a:avLst/>
          </a:prstGeom>
        </p:spPr>
        <p:txBody>
          <a:bodyPr vert="horz" wrap="square" lIns="0" tIns="0" rIns="0" bIns="0" rtlCol="0" anchor="t" anchorCtr="0">
            <a:no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pPr marL="342900" indent="-342900">
              <a:buClr>
                <a:schemeClr val="accent1"/>
              </a:buClr>
              <a:buFont typeface="Wingdings" panose="05000000000000000000" pitchFamily="2" charset="2"/>
              <a:buChar char="§"/>
            </a:pPr>
            <a:r>
              <a:rPr lang="en-US" sz="2000" b="0" dirty="0">
                <a:latin typeface="+mn-lt"/>
              </a:rPr>
              <a:t>Your customer is using an SAP Ariba Procurement solution to help streamline their purchasing processes. As part of this initiative, your organization has been identified as a candidate to provide, manage, and maintain a Static catalog for them.</a:t>
            </a:r>
          </a:p>
          <a:p>
            <a:pPr marL="342900" indent="-342900">
              <a:buClr>
                <a:schemeClr val="accent1"/>
              </a:buClr>
              <a:buFont typeface="Wingdings" panose="05000000000000000000" pitchFamily="2" charset="2"/>
              <a:buChar char="§"/>
            </a:pPr>
            <a:endParaRPr lang="en-US" sz="2000" b="0" dirty="0">
              <a:latin typeface="+mn-lt"/>
            </a:endParaRPr>
          </a:p>
          <a:p>
            <a:pPr marL="342900" indent="-342900">
              <a:buClr>
                <a:schemeClr val="accent1"/>
              </a:buClr>
              <a:buFont typeface="Wingdings" panose="05000000000000000000" pitchFamily="2" charset="2"/>
              <a:buChar char="§"/>
            </a:pPr>
            <a:r>
              <a:rPr lang="en-US" sz="2000" b="0" dirty="0">
                <a:latin typeface="+mn-lt"/>
              </a:rPr>
              <a:t>At this stage, you should have setup your SAP Business Network (SBN) account and created a test account.</a:t>
            </a:r>
          </a:p>
          <a:p>
            <a:pPr marL="342900" indent="-342900">
              <a:buClr>
                <a:schemeClr val="accent1"/>
              </a:buClr>
              <a:buFont typeface="Wingdings" panose="05000000000000000000" pitchFamily="2" charset="2"/>
              <a:buChar char="§"/>
            </a:pPr>
            <a:endParaRPr lang="en-US" sz="2000" b="0" dirty="0">
              <a:latin typeface="+mn-lt"/>
            </a:endParaRPr>
          </a:p>
          <a:p>
            <a:pPr marL="342900" indent="-342900">
              <a:buClr>
                <a:schemeClr val="accent1"/>
              </a:buClr>
              <a:buFont typeface="Wingdings" panose="05000000000000000000" pitchFamily="2" charset="2"/>
              <a:buChar char="§"/>
            </a:pPr>
            <a:r>
              <a:rPr lang="en-US" sz="2000" b="0" dirty="0">
                <a:latin typeface="+mn-lt"/>
              </a:rPr>
              <a:t>For this project, there is a requirement or you have chosen to use this guide to understand and manually populate a customer specific Static catalog template. This guide will assist you to understand each field within the Static catalog file so you may populate it.</a:t>
            </a:r>
            <a:br>
              <a:rPr lang="en-US" sz="2000" b="0" dirty="0">
                <a:latin typeface="+mn-lt"/>
              </a:rPr>
            </a:br>
            <a:endParaRPr lang="en-AU" sz="2000" b="0" dirty="0">
              <a:latin typeface="+mn-lt"/>
              <a:cs typeface="Arial"/>
            </a:endParaRPr>
          </a:p>
        </p:txBody>
      </p:sp>
      <p:sp>
        <p:nvSpPr>
          <p:cNvPr id="9" name="Title 2">
            <a:extLst>
              <a:ext uri="{FF2B5EF4-FFF2-40B4-BE49-F238E27FC236}">
                <a16:creationId xmlns:a16="http://schemas.microsoft.com/office/drawing/2014/main" id="{9C402D67-B59A-00F4-59D2-7B48936DED83}"/>
              </a:ext>
            </a:extLst>
          </p:cNvPr>
          <p:cNvSpPr txBox="1">
            <a:spLocks/>
          </p:cNvSpPr>
          <p:nvPr/>
        </p:nvSpPr>
        <p:spPr bwMode="black">
          <a:xfrm>
            <a:off x="504001" y="504000"/>
            <a:ext cx="11186476" cy="369332"/>
          </a:xfrm>
          <a:prstGeom prst="rect">
            <a:avLst/>
          </a:prstGeom>
        </p:spPr>
        <p:txBody>
          <a:bodyPr vert="horz" wrap="square" lIns="0" tIns="0" rIns="0" bIns="0" rtlCol="0" anchor="ctr" anchorCtr="0">
            <a:noAutofit/>
          </a:bodyPr>
          <a:lstStyle>
            <a:lvl1pPr algn="l" defTabSz="1088558" rtl="0" eaLnBrk="1" latinLnBrk="0" hangingPunct="1">
              <a:spcBef>
                <a:spcPct val="0"/>
              </a:spcBef>
              <a:buNone/>
              <a:defRPr sz="4400" b="1" kern="1200" baseline="0">
                <a:solidFill>
                  <a:schemeClr val="tx1"/>
                </a:solidFill>
                <a:latin typeface="+mj-lt"/>
                <a:ea typeface="+mj-ea"/>
                <a:cs typeface="+mj-cs"/>
              </a:defRPr>
            </a:lvl1pPr>
          </a:lstStyle>
          <a:p>
            <a:r>
              <a:rPr lang="en-US" sz="2400"/>
              <a:t>Introduction</a:t>
            </a:r>
            <a:endParaRPr lang="en-US" sz="2400">
              <a:cs typeface="Arial"/>
            </a:endParaRPr>
          </a:p>
        </p:txBody>
      </p:sp>
    </p:spTree>
    <p:extLst>
      <p:ext uri="{BB962C8B-B14F-4D97-AF65-F5344CB8AC3E}">
        <p14:creationId xmlns:p14="http://schemas.microsoft.com/office/powerpoint/2010/main" val="7602068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000" y="3090446"/>
            <a:ext cx="11185200" cy="677108"/>
          </a:xfrm>
        </p:spPr>
        <p:txBody>
          <a:bodyPr/>
          <a:lstStyle/>
          <a:p>
            <a:r>
              <a:rPr lang="en-US" dirty="0"/>
              <a:t>Additional </a:t>
            </a:r>
            <a:r>
              <a:rPr lang="en-US" dirty="0">
                <a:solidFill>
                  <a:schemeClr val="accent1"/>
                </a:solidFill>
              </a:rPr>
              <a:t>Resources</a:t>
            </a:r>
          </a:p>
        </p:txBody>
      </p:sp>
    </p:spTree>
    <p:extLst>
      <p:ext uri="{BB962C8B-B14F-4D97-AF65-F5344CB8AC3E}">
        <p14:creationId xmlns:p14="http://schemas.microsoft.com/office/powerpoint/2010/main" val="23670735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a:noFill/>
        </p:spPr>
        <p:txBody>
          <a:bodyPr/>
          <a:lstStyle/>
          <a:p>
            <a:r>
              <a:rPr lang="en-US" dirty="0"/>
              <a:t>Additional Resources 	</a:t>
            </a:r>
          </a:p>
        </p:txBody>
      </p:sp>
      <p:sp>
        <p:nvSpPr>
          <p:cNvPr id="2" name="Text Placeholder 1">
            <a:extLst>
              <a:ext uri="{FF2B5EF4-FFF2-40B4-BE49-F238E27FC236}">
                <a16:creationId xmlns:a16="http://schemas.microsoft.com/office/drawing/2014/main" id="{E38E81FA-BD36-D246-A0BA-94256E3D831A}"/>
              </a:ext>
            </a:extLst>
          </p:cNvPr>
          <p:cNvSpPr>
            <a:spLocks noGrp="1"/>
          </p:cNvSpPr>
          <p:nvPr>
            <p:ph type="body" sz="quarter" idx="10"/>
          </p:nvPr>
        </p:nvSpPr>
        <p:spPr>
          <a:xfrm>
            <a:off x="501650" y="1557338"/>
            <a:ext cx="11186477" cy="4787900"/>
          </a:xfrm>
        </p:spPr>
        <p:txBody>
          <a:bodyPr/>
          <a:lstStyle/>
          <a:p>
            <a:pPr marL="0" lvl="1" indent="0">
              <a:buNone/>
            </a:pPr>
            <a:endParaRPr lang="en-US" sz="1200" noProof="0" dirty="0"/>
          </a:p>
          <a:p>
            <a:pPr lvl="1"/>
            <a:endParaRPr lang="en-US" dirty="0"/>
          </a:p>
        </p:txBody>
      </p:sp>
      <p:graphicFrame>
        <p:nvGraphicFramePr>
          <p:cNvPr id="3" name="Table 2">
            <a:extLst>
              <a:ext uri="{FF2B5EF4-FFF2-40B4-BE49-F238E27FC236}">
                <a16:creationId xmlns:a16="http://schemas.microsoft.com/office/drawing/2014/main" id="{31A72CF0-600B-8B20-92F2-7F042535EBDD}"/>
              </a:ext>
            </a:extLst>
          </p:cNvPr>
          <p:cNvGraphicFramePr>
            <a:graphicFrameLocks noGrp="1"/>
          </p:cNvGraphicFramePr>
          <p:nvPr>
            <p:extLst>
              <p:ext uri="{D42A27DB-BD31-4B8C-83A1-F6EECF244321}">
                <p14:modId xmlns:p14="http://schemas.microsoft.com/office/powerpoint/2010/main" val="1714909579"/>
              </p:ext>
            </p:extLst>
          </p:nvPr>
        </p:nvGraphicFramePr>
        <p:xfrm>
          <a:off x="963287" y="2189044"/>
          <a:ext cx="9352215" cy="3520440"/>
        </p:xfrm>
        <a:graphic>
          <a:graphicData uri="http://schemas.openxmlformats.org/drawingml/2006/table">
            <a:tbl>
              <a:tblPr/>
              <a:tblGrid>
                <a:gridCol w="3117405">
                  <a:extLst>
                    <a:ext uri="{9D8B030D-6E8A-4147-A177-3AD203B41FA5}">
                      <a16:colId xmlns:a16="http://schemas.microsoft.com/office/drawing/2014/main" val="2669094894"/>
                    </a:ext>
                  </a:extLst>
                </a:gridCol>
                <a:gridCol w="3117405">
                  <a:extLst>
                    <a:ext uri="{9D8B030D-6E8A-4147-A177-3AD203B41FA5}">
                      <a16:colId xmlns:a16="http://schemas.microsoft.com/office/drawing/2014/main" val="1051335643"/>
                    </a:ext>
                  </a:extLst>
                </a:gridCol>
                <a:gridCol w="3117405">
                  <a:extLst>
                    <a:ext uri="{9D8B030D-6E8A-4147-A177-3AD203B41FA5}">
                      <a16:colId xmlns:a16="http://schemas.microsoft.com/office/drawing/2014/main" val="2839493973"/>
                    </a:ext>
                  </a:extLst>
                </a:gridCol>
              </a:tblGrid>
              <a:tr h="289560">
                <a:tc gridSpan="3">
                  <a:txBody>
                    <a:bodyPr/>
                    <a:lstStyle/>
                    <a:p>
                      <a:pPr algn="ctr" fontAlgn="base"/>
                      <a:r>
                        <a:rPr lang="en-AU" sz="2400" b="1" i="0" dirty="0">
                          <a:solidFill>
                            <a:srgbClr val="FFFFFF"/>
                          </a:solidFill>
                          <a:effectLst/>
                        </a:rPr>
                        <a:t>The Static Catalog Documents​</a:t>
                      </a:r>
                      <a:endParaRPr lang="en-AU" b="1" i="0" dirty="0">
                        <a:solidFill>
                          <a:srgbClr val="FFFFFF"/>
                        </a:solidFill>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E76500"/>
                    </a:solidFill>
                  </a:tcPr>
                </a:tc>
                <a:tc hMerge="1">
                  <a:txBody>
                    <a:bodyPr/>
                    <a:lstStyle/>
                    <a:p>
                      <a:endParaRPr lang="en-US"/>
                    </a:p>
                  </a:txBody>
                  <a:tcPr>
                    <a:lnL w="12700" cap="flat" cmpd="sng" algn="ctr">
                      <a:solidFill>
                        <a:srgbClr val="FFFFFF"/>
                      </a:solidFill>
                      <a:prstDash val="solid"/>
                      <a:round/>
                      <a:headEnd type="none" w="med" len="med"/>
                      <a:tailEnd type="none" w="med" len="med"/>
                    </a:lnL>
                  </a:tcPr>
                </a:tc>
                <a:tc hMerge="1">
                  <a:txBody>
                    <a:bodyPr/>
                    <a:lstStyle/>
                    <a:p>
                      <a:pPr algn="ctr" fontAlgn="base"/>
                      <a:endParaRPr lang="en-AU" b="1" i="0" dirty="0">
                        <a:solidFill>
                          <a:srgbClr val="FFFFFF"/>
                        </a:solidFill>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E76500"/>
                    </a:solidFill>
                  </a:tcPr>
                </a:tc>
                <a:extLst>
                  <a:ext uri="{0D108BD9-81ED-4DB2-BD59-A6C34878D82A}">
                    <a16:rowId xmlns:a16="http://schemas.microsoft.com/office/drawing/2014/main" val="1290332414"/>
                  </a:ext>
                </a:extLst>
              </a:tr>
              <a:tr h="228600">
                <a:tc>
                  <a:txBody>
                    <a:bodyPr/>
                    <a:lstStyle/>
                    <a:p>
                      <a:pPr algn="ctr" fontAlgn="base"/>
                      <a:r>
                        <a:rPr lang="en-US" sz="1600" b="1" i="0" dirty="0">
                          <a:solidFill>
                            <a:srgbClr val="000000"/>
                          </a:solidFill>
                          <a:effectLst/>
                          <a:hlinkClick r:id="rId4"/>
                        </a:rPr>
                        <a:t>Introduction to Static Catalogs &amp; Account Setup​</a:t>
                      </a:r>
                      <a:endParaRPr lang="en-US" sz="1600" b="0" i="0" dirty="0">
                        <a:solidFill>
                          <a:srgbClr val="000000"/>
                        </a:solidFill>
                        <a:effectLst/>
                      </a:endParaRPr>
                    </a:p>
                  </a:txBody>
                  <a:tcPr anchor="ct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5743" cap="flat" cmpd="sng" algn="ctr">
                      <a:solidFill>
                        <a:srgbClr val="000000"/>
                      </a:solidFill>
                      <a:prstDash val="solid"/>
                      <a:round/>
                      <a:headEnd type="none" w="med" len="med"/>
                      <a:tailEnd type="none" w="med" len="med"/>
                    </a:lnT>
                    <a:lnB w="12700" cap="flat" cmpd="sng" algn="ctr">
                      <a:solidFill>
                        <a:srgbClr val="E76500"/>
                      </a:solidFill>
                      <a:prstDash val="solid"/>
                      <a:round/>
                      <a:headEnd type="none" w="med" len="med"/>
                      <a:tailEnd type="none" w="med" len="med"/>
                    </a:lnB>
                    <a:solidFill>
                      <a:srgbClr val="F3C6BC"/>
                    </a:solidFill>
                  </a:tcPr>
                </a:tc>
                <a:tc>
                  <a:txBody>
                    <a:bodyPr/>
                    <a:lstStyle/>
                    <a:p>
                      <a:pPr marL="0" marR="0" lvl="0" indent="0" algn="ctr" defTabSz="1088558" rtl="0" eaLnBrk="1" fontAlgn="base"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mn-lt"/>
                          <a:ea typeface="+mn-ea"/>
                          <a:cs typeface="+mn-cs"/>
                        </a:rPr>
                        <a:t>Customer Specific Templates</a:t>
                      </a:r>
                      <a:r>
                        <a:rPr kumimoji="0" lang="en-US" sz="1800" b="0" i="0" u="none" strike="noStrike" kern="1200" cap="none" spc="0" normalizeH="0" baseline="0" noProof="0" dirty="0">
                          <a:ln>
                            <a:noFill/>
                          </a:ln>
                          <a:solidFill>
                            <a:srgbClr val="000000"/>
                          </a:solidFill>
                          <a:effectLst/>
                          <a:uLnTx/>
                          <a:uFillTx/>
                          <a:latin typeface="+mn-lt"/>
                          <a:ea typeface="+mn-ea"/>
                          <a:cs typeface="+mn-cs"/>
                        </a:rPr>
                        <a:t>​</a:t>
                      </a:r>
                    </a:p>
                    <a:p>
                      <a:pPr marL="0" marR="0" lvl="0" indent="0" algn="ctr" defTabSz="108855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mn-lt"/>
                          <a:ea typeface="+mn-ea"/>
                          <a:cs typeface="+mn-cs"/>
                        </a:rPr>
                        <a:t>(Currently viewing this document)</a:t>
                      </a:r>
                      <a:endParaRPr kumimoji="0" lang="en-US" sz="2100" b="0" i="0" u="none" strike="noStrike" kern="1200" cap="none" spc="0" normalizeH="0" baseline="0" noProof="0" dirty="0">
                        <a:ln>
                          <a:noFill/>
                        </a:ln>
                        <a:solidFill>
                          <a:srgbClr val="000000"/>
                        </a:solidFill>
                        <a:effectLst/>
                        <a:uLnTx/>
                        <a:uFillTx/>
                        <a:latin typeface="+mn-lt"/>
                        <a:ea typeface="+mn-ea"/>
                        <a:cs typeface="+mn-cs"/>
                      </a:endParaRPr>
                    </a:p>
                  </a:txBody>
                  <a:tcPr anchor="ct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B w="12700" cap="flat" cmpd="sng" algn="ctr">
                      <a:solidFill>
                        <a:srgbClr val="E76500"/>
                      </a:solidFill>
                      <a:prstDash val="solid"/>
                      <a:round/>
                      <a:headEnd type="none" w="med" len="med"/>
                      <a:tailEnd type="none" w="med" len="med"/>
                    </a:lnB>
                    <a:solidFill>
                      <a:srgbClr val="F3C6BC"/>
                    </a:solidFill>
                  </a:tcPr>
                </a:tc>
                <a:tc>
                  <a:txBody>
                    <a:bodyPr/>
                    <a:lstStyle/>
                    <a:p>
                      <a:pPr algn="ctr" fontAlgn="base"/>
                      <a:r>
                        <a:rPr lang="en-US" sz="1600" b="1" i="0" dirty="0">
                          <a:solidFill>
                            <a:srgbClr val="000000"/>
                          </a:solidFill>
                          <a:effectLst/>
                          <a:hlinkClick r:id="rId5"/>
                        </a:rPr>
                        <a:t>Troubleshooting and Updating Catalogs</a:t>
                      </a:r>
                      <a:endParaRPr lang="en-US" sz="1600" b="0" i="0" dirty="0">
                        <a:solidFill>
                          <a:srgbClr val="000000"/>
                        </a:solidFill>
                        <a:effectLst/>
                      </a:endParaRPr>
                    </a:p>
                  </a:txBody>
                  <a:tcPr anchor="ct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5743" cap="flat" cmpd="sng" algn="ctr">
                      <a:solidFill>
                        <a:srgbClr val="000000"/>
                      </a:solidFill>
                      <a:prstDash val="solid"/>
                      <a:round/>
                      <a:headEnd type="none" w="med" len="med"/>
                      <a:tailEnd type="none" w="med" len="med"/>
                    </a:lnT>
                    <a:lnB w="12700" cap="flat" cmpd="sng" algn="ctr">
                      <a:solidFill>
                        <a:srgbClr val="E76500"/>
                      </a:solidFill>
                      <a:prstDash val="solid"/>
                      <a:round/>
                      <a:headEnd type="none" w="med" len="med"/>
                      <a:tailEnd type="none" w="med" len="med"/>
                    </a:lnB>
                    <a:solidFill>
                      <a:srgbClr val="F3C6BC"/>
                    </a:solidFill>
                  </a:tcPr>
                </a:tc>
                <a:extLst>
                  <a:ext uri="{0D108BD9-81ED-4DB2-BD59-A6C34878D82A}">
                    <a16:rowId xmlns:a16="http://schemas.microsoft.com/office/drawing/2014/main" val="2810337051"/>
                  </a:ext>
                </a:extLst>
              </a:tr>
              <a:tr h="289560">
                <a:tc>
                  <a:txBody>
                    <a:bodyPr/>
                    <a:lstStyle/>
                    <a:p>
                      <a:pPr algn="ctr" fontAlgn="auto"/>
                      <a:r>
                        <a:rPr lang="en-US" sz="1600" b="0" i="0" u="none" strike="noStrike" kern="1200" dirty="0">
                          <a:solidFill>
                            <a:schemeClr val="tx1"/>
                          </a:solidFill>
                          <a:effectLst/>
                          <a:latin typeface="+mn-lt"/>
                          <a:ea typeface="+mn-ea"/>
                          <a:cs typeface="+mn-cs"/>
                        </a:rPr>
                        <a:t>Details the Static Catalog fundamentals and account configuration.</a:t>
                      </a:r>
                      <a:r>
                        <a:rPr lang="en-AU" sz="1600" b="0" i="0" dirty="0">
                          <a:solidFill>
                            <a:srgbClr val="000000"/>
                          </a:solidFill>
                          <a:effectLst/>
                        </a:rPr>
                        <a:t>​</a:t>
                      </a:r>
                    </a:p>
                  </a:txBody>
                  <a:tcP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2700" cap="flat" cmpd="sng" algn="ctr">
                      <a:solidFill>
                        <a:srgbClr val="E76500"/>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F3C6BC"/>
                    </a:solidFill>
                  </a:tcPr>
                </a:tc>
                <a:tc>
                  <a:txBody>
                    <a:bodyPr/>
                    <a:lstStyle/>
                    <a:p>
                      <a:pPr algn="ctr" fontAlgn="base"/>
                      <a:r>
                        <a:rPr lang="en-US" sz="1600" b="0" i="0" dirty="0">
                          <a:solidFill>
                            <a:srgbClr val="000000"/>
                          </a:solidFill>
                          <a:effectLst/>
                        </a:rPr>
                        <a:t>Details the process of manually creating and uploading the Static Catalog file.​</a:t>
                      </a:r>
                    </a:p>
                    <a:p>
                      <a:pPr algn="ctr" fontAlgn="base"/>
                      <a:endParaRPr lang="en-US" sz="1600" b="0" i="0" dirty="0">
                        <a:solidFill>
                          <a:srgbClr val="000000"/>
                        </a:solidFill>
                        <a:effectLst/>
                      </a:endParaRPr>
                    </a:p>
                    <a:p>
                      <a:pPr algn="ctr" fontAlgn="base"/>
                      <a:r>
                        <a:rPr lang="en-US" sz="1600" b="0" i="0" dirty="0">
                          <a:solidFill>
                            <a:srgbClr val="000000"/>
                          </a:solidFill>
                          <a:effectLst/>
                        </a:rPr>
                        <a:t>To view this document, please go to the Customer specific Supplier Information Portal or contact your Customer directly.</a:t>
                      </a:r>
                    </a:p>
                    <a:p>
                      <a:pPr algn="ctr" fontAlgn="base"/>
                      <a:r>
                        <a:rPr lang="en-US" sz="1600" b="0" i="0" dirty="0">
                          <a:solidFill>
                            <a:srgbClr val="000000"/>
                          </a:solidFill>
                          <a:effectLst/>
                        </a:rPr>
                        <a:t>​​</a:t>
                      </a:r>
                    </a:p>
                  </a:txBody>
                  <a:tcP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2700" cap="flat" cmpd="sng" algn="ctr">
                      <a:solidFill>
                        <a:srgbClr val="E76500"/>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F3C6BC"/>
                    </a:solidFill>
                  </a:tcPr>
                </a:tc>
                <a:tc>
                  <a:txBody>
                    <a:bodyPr/>
                    <a:lstStyle/>
                    <a:p>
                      <a:pPr algn="ctr" fontAlgn="base"/>
                      <a:r>
                        <a:rPr lang="en-US" sz="1600" b="0" i="0" dirty="0">
                          <a:solidFill>
                            <a:srgbClr val="000000"/>
                          </a:solidFill>
                          <a:effectLst/>
                        </a:rPr>
                        <a:t>Details the Catalog upload and update process and the XLS to CIF conversion. This document also illustrates different troubleshooting scenarios and resolutions.​</a:t>
                      </a:r>
                    </a:p>
                    <a:p>
                      <a:pPr algn="ctr" fontAlgn="base"/>
                      <a:r>
                        <a:rPr lang="en-US" sz="1600" b="0" i="0" dirty="0">
                          <a:solidFill>
                            <a:srgbClr val="000000"/>
                          </a:solidFill>
                          <a:effectLst/>
                        </a:rPr>
                        <a:t>​</a:t>
                      </a:r>
                    </a:p>
                  </a:txBody>
                  <a:tcP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2700" cap="flat" cmpd="sng" algn="ctr">
                      <a:solidFill>
                        <a:srgbClr val="E76500"/>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F3C6BC"/>
                    </a:solidFill>
                  </a:tcPr>
                </a:tc>
                <a:extLst>
                  <a:ext uri="{0D108BD9-81ED-4DB2-BD59-A6C34878D82A}">
                    <a16:rowId xmlns:a16="http://schemas.microsoft.com/office/drawing/2014/main" val="1640655522"/>
                  </a:ext>
                </a:extLst>
              </a:tr>
            </a:tbl>
          </a:graphicData>
        </a:graphic>
      </p:graphicFrame>
      <p:sp>
        <p:nvSpPr>
          <p:cNvPr id="4" name="Rectangle 1">
            <a:extLst>
              <a:ext uri="{FF2B5EF4-FFF2-40B4-BE49-F238E27FC236}">
                <a16:creationId xmlns:a16="http://schemas.microsoft.com/office/drawing/2014/main" id="{F06BD322-F633-EF11-13FF-D65A69968427}"/>
              </a:ext>
            </a:extLst>
          </p:cNvPr>
          <p:cNvSpPr>
            <a:spLocks noChangeArrowheads="1"/>
          </p:cNvSpPr>
          <p:nvPr/>
        </p:nvSpPr>
        <p:spPr bwMode="auto">
          <a:xfrm>
            <a:off x="1631950" y="1754873"/>
            <a:ext cx="1389495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Box 4">
            <a:extLst>
              <a:ext uri="{FF2B5EF4-FFF2-40B4-BE49-F238E27FC236}">
                <a16:creationId xmlns:a16="http://schemas.microsoft.com/office/drawing/2014/main" id="{B8E34527-A35B-8965-D2D5-06C951824756}"/>
              </a:ext>
            </a:extLst>
          </p:cNvPr>
          <p:cNvSpPr txBox="1"/>
          <p:nvPr/>
        </p:nvSpPr>
        <p:spPr>
          <a:xfrm>
            <a:off x="963287" y="1567382"/>
            <a:ext cx="9352214" cy="338554"/>
          </a:xfrm>
          <a:prstGeom prst="rect">
            <a:avLst/>
          </a:prstGeom>
          <a:noFill/>
        </p:spPr>
        <p:txBody>
          <a:bodyPr wrap="square">
            <a:spAutoFit/>
          </a:bodyPr>
          <a:lstStyle/>
          <a:p>
            <a:r>
              <a:rPr lang="en-US" sz="1600" b="0" i="0" u="none" strike="noStrike" dirty="0">
                <a:solidFill>
                  <a:srgbClr val="000000"/>
                </a:solidFill>
                <a:effectLst/>
                <a:latin typeface="72 Brand" panose="020B0504030603020204" pitchFamily="34" charset="0"/>
              </a:rPr>
              <a:t>Continue your </a:t>
            </a:r>
            <a:r>
              <a:rPr lang="en-US" sz="1600" dirty="0">
                <a:solidFill>
                  <a:srgbClr val="000000"/>
                </a:solidFill>
                <a:latin typeface="72 Brand" panose="020B0504030603020204" pitchFamily="34" charset="0"/>
              </a:rPr>
              <a:t>Static </a:t>
            </a:r>
            <a:r>
              <a:rPr lang="en-US" sz="1600" b="0" i="0" u="none" strike="noStrike" dirty="0">
                <a:solidFill>
                  <a:srgbClr val="000000"/>
                </a:solidFill>
                <a:effectLst/>
                <a:latin typeface="72 Brand" panose="020B0504030603020204" pitchFamily="34" charset="0"/>
              </a:rPr>
              <a:t>Catalog creation journey, and move to the next phase if needed.</a:t>
            </a:r>
            <a:endParaRPr lang="en-US" sz="1600" dirty="0"/>
          </a:p>
        </p:txBody>
      </p:sp>
    </p:spTree>
    <p:custDataLst>
      <p:custData r:id="rId1"/>
      <p:custData r:id="rId2"/>
    </p:custDataLst>
    <p:extLst>
      <p:ext uri="{BB962C8B-B14F-4D97-AF65-F5344CB8AC3E}">
        <p14:creationId xmlns:p14="http://schemas.microsoft.com/office/powerpoint/2010/main" val="10084062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163C7B8-AF69-E078-DB27-89DAC3283DC3}"/>
              </a:ext>
            </a:extLst>
          </p:cNvPr>
          <p:cNvSpPr>
            <a:spLocks noGrp="1"/>
          </p:cNvSpPr>
          <p:nvPr>
            <p:ph type="ctrTitle"/>
          </p:nvPr>
        </p:nvSpPr>
        <p:spPr>
          <a:xfrm>
            <a:off x="504000" y="2967442"/>
            <a:ext cx="5593588" cy="923116"/>
          </a:xfrm>
        </p:spPr>
        <p:txBody>
          <a:bodyPr/>
          <a:lstStyle/>
          <a:p>
            <a:r>
              <a:rPr lang="en-AU" dirty="0"/>
              <a:t>Thank you</a:t>
            </a:r>
          </a:p>
        </p:txBody>
      </p:sp>
    </p:spTree>
    <p:extLst>
      <p:ext uri="{BB962C8B-B14F-4D97-AF65-F5344CB8AC3E}">
        <p14:creationId xmlns:p14="http://schemas.microsoft.com/office/powerpoint/2010/main" val="3610122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3A7E8857-05FB-410A-97C9-596A2087D473}"/>
              </a:ext>
            </a:extLst>
          </p:cNvPr>
          <p:cNvGrpSpPr/>
          <p:nvPr/>
        </p:nvGrpSpPr>
        <p:grpSpPr>
          <a:xfrm>
            <a:off x="9142250" y="2576784"/>
            <a:ext cx="2822673" cy="3064348"/>
            <a:chOff x="988851" y="2576785"/>
            <a:chExt cx="2822673" cy="3562066"/>
          </a:xfrm>
        </p:grpSpPr>
        <p:sp>
          <p:nvSpPr>
            <p:cNvPr id="63" name="TextBox 62">
              <a:extLst>
                <a:ext uri="{FF2B5EF4-FFF2-40B4-BE49-F238E27FC236}">
                  <a16:creationId xmlns:a16="http://schemas.microsoft.com/office/drawing/2014/main" id="{B272458B-CA20-4B6F-953F-2A6D706168D5}"/>
                </a:ext>
              </a:extLst>
            </p:cNvPr>
            <p:cNvSpPr txBox="1"/>
            <p:nvPr/>
          </p:nvSpPr>
          <p:spPr>
            <a:xfrm>
              <a:off x="988851" y="2576785"/>
              <a:ext cx="2822673" cy="3562066"/>
            </a:xfrm>
            <a:prstGeom prst="rect">
              <a:avLst/>
            </a:prstGeom>
            <a:solidFill>
              <a:schemeClr val="bg1"/>
            </a:solidFill>
            <a:ln w="38100">
              <a:solidFill>
                <a:schemeClr val="accent1"/>
              </a:solidFill>
              <a:prstDash val="sysDash"/>
            </a:ln>
          </p:spPr>
          <p:txBody>
            <a:bodyPr wrap="square" lIns="107972" tIns="0" rIns="107972" bIns="0" rtlCol="0" anchor="ctr" anchorCtr="0">
              <a:no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endParaRPr kumimoji="0" lang="en-US" sz="20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64" name="Rectangle 63">
              <a:extLst>
                <a:ext uri="{FF2B5EF4-FFF2-40B4-BE49-F238E27FC236}">
                  <a16:creationId xmlns:a16="http://schemas.microsoft.com/office/drawing/2014/main" id="{CBE3A9D2-B54D-4BAC-8220-22C83593EAE5}"/>
                </a:ext>
              </a:extLst>
            </p:cNvPr>
            <p:cNvSpPr/>
            <p:nvPr/>
          </p:nvSpPr>
          <p:spPr>
            <a:xfrm>
              <a:off x="1081761" y="2692988"/>
              <a:ext cx="2726982" cy="584775"/>
            </a:xfrm>
            <a:prstGeom prst="rect">
              <a:avLst/>
            </a:prstGeom>
          </p:spPr>
          <p:txBody>
            <a:bodyPr wrap="square">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A87800"/>
                  </a:solidFill>
                  <a:ea typeface="Arial Unicode MS" pitchFamily="34" charset="-128"/>
                  <a:cs typeface="Arial Unicode MS" pitchFamily="34" charset="-128"/>
                </a:rPr>
                <a:t>Ariba</a:t>
              </a:r>
              <a:r>
                <a:rPr kumimoji="0" lang="en-US" sz="1600" b="1" i="0" u="none" strike="noStrike" kern="0" cap="none" spc="0" normalizeH="0" baseline="0" noProof="0">
                  <a:ln>
                    <a:noFill/>
                  </a:ln>
                  <a:solidFill>
                    <a:srgbClr val="A87800"/>
                  </a:solidFill>
                  <a:effectLst/>
                  <a:uLnTx/>
                  <a:uFillTx/>
                  <a:latin typeface="Arial"/>
                  <a:ea typeface="Arial Unicode MS" pitchFamily="34" charset="-128"/>
                  <a:cs typeface="Arial Unicode MS" pitchFamily="34" charset="-128"/>
                </a:rPr>
                <a:t> Procurement Application</a:t>
              </a:r>
            </a:p>
          </p:txBody>
        </p:sp>
      </p:grpSp>
      <p:sp>
        <p:nvSpPr>
          <p:cNvPr id="2" name="Title 1">
            <a:extLst>
              <a:ext uri="{FF2B5EF4-FFF2-40B4-BE49-F238E27FC236}">
                <a16:creationId xmlns:a16="http://schemas.microsoft.com/office/drawing/2014/main" id="{8DCDC340-62F3-4B5D-AA3A-3A190654AE2E}"/>
              </a:ext>
            </a:extLst>
          </p:cNvPr>
          <p:cNvSpPr>
            <a:spLocks noGrp="1"/>
          </p:cNvSpPr>
          <p:nvPr>
            <p:ph type="title"/>
          </p:nvPr>
        </p:nvSpPr>
        <p:spPr>
          <a:xfrm>
            <a:off x="504001" y="504000"/>
            <a:ext cx="11186476" cy="369332"/>
          </a:xfrm>
        </p:spPr>
        <p:txBody>
          <a:bodyPr/>
          <a:lstStyle/>
          <a:p>
            <a:r>
              <a:rPr lang="en-US"/>
              <a:t>Catalog Validation </a:t>
            </a:r>
            <a:r>
              <a:rPr lang="en-US">
                <a:solidFill>
                  <a:schemeClr val="accent1"/>
                </a:solidFill>
              </a:rPr>
              <a:t>Flow</a:t>
            </a:r>
          </a:p>
        </p:txBody>
      </p:sp>
      <p:sp>
        <p:nvSpPr>
          <p:cNvPr id="16" name="Oval 15">
            <a:extLst>
              <a:ext uri="{FF2B5EF4-FFF2-40B4-BE49-F238E27FC236}">
                <a16:creationId xmlns:a16="http://schemas.microsoft.com/office/drawing/2014/main" id="{8E1A6B1C-818A-4E07-8307-1519F8391D5C}"/>
              </a:ext>
            </a:extLst>
          </p:cNvPr>
          <p:cNvSpPr/>
          <p:nvPr/>
        </p:nvSpPr>
        <p:spPr bwMode="gray">
          <a:xfrm>
            <a:off x="570740" y="1317019"/>
            <a:ext cx="586800" cy="586853"/>
          </a:xfrm>
          <a:prstGeom prst="ellipse">
            <a:avLst/>
          </a:prstGeom>
          <a:solidFill>
            <a:srgbClr val="A8A340"/>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Arial Unicode MS" pitchFamily="34" charset="-128"/>
              </a:rPr>
              <a:t>1</a:t>
            </a:r>
          </a:p>
        </p:txBody>
      </p:sp>
      <p:sp>
        <p:nvSpPr>
          <p:cNvPr id="17" name="TextBox 16">
            <a:extLst>
              <a:ext uri="{FF2B5EF4-FFF2-40B4-BE49-F238E27FC236}">
                <a16:creationId xmlns:a16="http://schemas.microsoft.com/office/drawing/2014/main" id="{FA071E16-DEB2-4238-8764-6B7F8E7A2D8E}"/>
              </a:ext>
            </a:extLst>
          </p:cNvPr>
          <p:cNvSpPr txBox="1"/>
          <p:nvPr/>
        </p:nvSpPr>
        <p:spPr>
          <a:xfrm>
            <a:off x="1252743" y="1310043"/>
            <a:ext cx="2454103" cy="677108"/>
          </a:xfrm>
          <a:prstGeom prst="rect">
            <a:avLst/>
          </a:prstGeom>
          <a:noFill/>
        </p:spPr>
        <p:txBody>
          <a:bodyPr wrap="squar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4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Suppliers </a:t>
            </a:r>
          </a:p>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lang="en-US" sz="1200" kern="0">
                <a:solidFill>
                  <a:srgbClr val="000000"/>
                </a:solidFill>
                <a:ea typeface="Arial Unicode MS" pitchFamily="34" charset="-128"/>
                <a:cs typeface="Arial Unicode MS" pitchFamily="34" charset="-128"/>
              </a:rPr>
              <a:t>Supplier populates the Level 1 Index File Template Form.</a:t>
            </a: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 </a:t>
            </a:r>
            <a:endPar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20" name="TextBox 19">
            <a:extLst>
              <a:ext uri="{FF2B5EF4-FFF2-40B4-BE49-F238E27FC236}">
                <a16:creationId xmlns:a16="http://schemas.microsoft.com/office/drawing/2014/main" id="{A663B954-5B16-4564-854D-9CBF1B221D3F}"/>
              </a:ext>
            </a:extLst>
          </p:cNvPr>
          <p:cNvSpPr txBox="1"/>
          <p:nvPr/>
        </p:nvSpPr>
        <p:spPr>
          <a:xfrm>
            <a:off x="5254605" y="1187790"/>
            <a:ext cx="2878868" cy="861774"/>
          </a:xfrm>
          <a:prstGeom prst="rect">
            <a:avLst/>
          </a:prstGeom>
          <a:noFill/>
        </p:spPr>
        <p:txBody>
          <a:bodyPr wrap="square" lIns="0" tIns="0" rIns="0" bIns="0" rtlCol="0" anchor="t">
            <a:spAutoFit/>
          </a:bodyPr>
          <a:lstStyle/>
          <a:p>
            <a:pPr fontAlgn="base">
              <a:spcBef>
                <a:spcPct val="50000"/>
              </a:spcBef>
              <a:spcAft>
                <a:spcPct val="0"/>
              </a:spcAft>
              <a:buClr>
                <a:srgbClr val="F0AB00"/>
              </a:buClr>
              <a:buSzPct val="80000"/>
              <a:defRPr/>
            </a:pPr>
            <a:r>
              <a:rPr kumimoji="0" lang="en-US" sz="1400" b="1" i="0" u="none" strike="noStrike" kern="0" cap="none" spc="0" normalizeH="0" baseline="0" noProof="0">
                <a:ln>
                  <a:noFill/>
                </a:ln>
                <a:solidFill>
                  <a:srgbClr val="000000"/>
                </a:solidFill>
                <a:effectLst/>
                <a:uLnTx/>
                <a:uFillTx/>
                <a:latin typeface="Arial"/>
                <a:ea typeface="Arial Unicode MS"/>
                <a:cs typeface="Arial Unicode MS" pitchFamily="34" charset="-128"/>
              </a:rPr>
              <a:t>SAP Business Network (SB</a:t>
            </a:r>
            <a:r>
              <a:rPr lang="en-US" sz="1400" b="1" kern="0">
                <a:solidFill>
                  <a:srgbClr val="000000"/>
                </a:solidFill>
                <a:ea typeface="Arial Unicode MS"/>
                <a:cs typeface="Arial Unicode MS" pitchFamily="34" charset="-128"/>
              </a:rPr>
              <a:t>N)</a:t>
            </a:r>
            <a:endParaRPr kumimoji="0" lang="en-US" sz="16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lang="en-US" sz="1200" kern="0">
                <a:solidFill>
                  <a:srgbClr val="000000"/>
                </a:solidFill>
                <a:ea typeface="Arial Unicode MS" pitchFamily="34" charset="-128"/>
              </a:rPr>
              <a:t>Structural Validation happens on the SBN.  If any errors are detected, they will be displayed in the Supplier SBN account.</a:t>
            </a:r>
          </a:p>
        </p:txBody>
      </p:sp>
      <p:cxnSp>
        <p:nvCxnSpPr>
          <p:cNvPr id="21" name="Straight Arrow Connector 20">
            <a:extLst>
              <a:ext uri="{FF2B5EF4-FFF2-40B4-BE49-F238E27FC236}">
                <a16:creationId xmlns:a16="http://schemas.microsoft.com/office/drawing/2014/main" id="{72462024-24F9-4C8D-88F5-099252C5AE00}"/>
              </a:ext>
            </a:extLst>
          </p:cNvPr>
          <p:cNvCxnSpPr>
            <a:cxnSpLocks/>
          </p:cNvCxnSpPr>
          <p:nvPr/>
        </p:nvCxnSpPr>
        <p:spPr>
          <a:xfrm>
            <a:off x="3084958" y="3776952"/>
            <a:ext cx="1771964"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742369D-EBB6-458D-95D0-6A7365571551}"/>
              </a:ext>
            </a:extLst>
          </p:cNvPr>
          <p:cNvSpPr txBox="1"/>
          <p:nvPr/>
        </p:nvSpPr>
        <p:spPr>
          <a:xfrm>
            <a:off x="9139471" y="1188081"/>
            <a:ext cx="2822672" cy="1231106"/>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4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Customer</a:t>
            </a:r>
          </a:p>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lang="en-US" sz="1200" kern="0">
                <a:solidFill>
                  <a:srgbClr val="000000"/>
                </a:solidFill>
                <a:ea typeface="Arial Unicode MS" pitchFamily="34" charset="-128"/>
              </a:rPr>
              <a:t>Validation #2 happens in the SAP Procurement Application.  If any errors are detected or the catalog is not approved, the customer will reach out to the supplier.</a:t>
            </a:r>
          </a:p>
        </p:txBody>
      </p:sp>
      <p:cxnSp>
        <p:nvCxnSpPr>
          <p:cNvPr id="25" name="Straight Arrow Connector 24">
            <a:extLst>
              <a:ext uri="{FF2B5EF4-FFF2-40B4-BE49-F238E27FC236}">
                <a16:creationId xmlns:a16="http://schemas.microsoft.com/office/drawing/2014/main" id="{4F842D19-8086-470A-B47E-A96E1581A851}"/>
              </a:ext>
            </a:extLst>
          </p:cNvPr>
          <p:cNvCxnSpPr>
            <a:cxnSpLocks/>
          </p:cNvCxnSpPr>
          <p:nvPr/>
        </p:nvCxnSpPr>
        <p:spPr>
          <a:xfrm flipV="1">
            <a:off x="8510457" y="3767362"/>
            <a:ext cx="560656" cy="3093"/>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9A7B7EA5-B38B-4870-9E40-9E1A58250443}"/>
              </a:ext>
            </a:extLst>
          </p:cNvPr>
          <p:cNvGrpSpPr/>
          <p:nvPr/>
        </p:nvGrpSpPr>
        <p:grpSpPr>
          <a:xfrm>
            <a:off x="1476584" y="3118214"/>
            <a:ext cx="984798" cy="1001284"/>
            <a:chOff x="10905981" y="2318741"/>
            <a:chExt cx="984798" cy="1001284"/>
          </a:xfrm>
        </p:grpSpPr>
        <p:sp>
          <p:nvSpPr>
            <p:cNvPr id="39" name="TextBox 38">
              <a:extLst>
                <a:ext uri="{FF2B5EF4-FFF2-40B4-BE49-F238E27FC236}">
                  <a16:creationId xmlns:a16="http://schemas.microsoft.com/office/drawing/2014/main" id="{437ED81E-7CC5-41DB-ABB9-777294129833}"/>
                </a:ext>
              </a:extLst>
            </p:cNvPr>
            <p:cNvSpPr txBox="1"/>
            <p:nvPr/>
          </p:nvSpPr>
          <p:spPr>
            <a:xfrm>
              <a:off x="10905981" y="2318741"/>
              <a:ext cx="984798" cy="369332"/>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PunchOut Index File</a:t>
              </a:r>
            </a:p>
          </p:txBody>
        </p:sp>
        <p:pic>
          <p:nvPicPr>
            <p:cNvPr id="40" name="Picture 39">
              <a:extLst>
                <a:ext uri="{FF2B5EF4-FFF2-40B4-BE49-F238E27FC236}">
                  <a16:creationId xmlns:a16="http://schemas.microsoft.com/office/drawing/2014/main" id="{7D34B12D-FC61-41C4-9EA5-28BC23FC5BFC}"/>
                </a:ext>
              </a:extLst>
            </p:cNvPr>
            <p:cNvPicPr>
              <a:picLocks noChangeAspect="1"/>
            </p:cNvPicPr>
            <p:nvPr/>
          </p:nvPicPr>
          <p:blipFill>
            <a:blip r:embed="rId3"/>
            <a:stretch>
              <a:fillRect/>
            </a:stretch>
          </p:blipFill>
          <p:spPr>
            <a:xfrm>
              <a:off x="11097982" y="2799342"/>
              <a:ext cx="520683" cy="520683"/>
            </a:xfrm>
            <a:prstGeom prst="rect">
              <a:avLst/>
            </a:prstGeom>
            <a:ln w="25400">
              <a:solidFill>
                <a:schemeClr val="bg1"/>
              </a:solidFill>
              <a:headEnd type="triangle" w="med" len="med"/>
              <a:tailEnd type="none"/>
            </a:ln>
          </p:spPr>
        </p:pic>
      </p:grpSp>
      <p:grpSp>
        <p:nvGrpSpPr>
          <p:cNvPr id="32" name="Group 31">
            <a:extLst>
              <a:ext uri="{FF2B5EF4-FFF2-40B4-BE49-F238E27FC236}">
                <a16:creationId xmlns:a16="http://schemas.microsoft.com/office/drawing/2014/main" id="{6B334C59-0F64-45F2-A2D9-890A8E9228F3}"/>
              </a:ext>
            </a:extLst>
          </p:cNvPr>
          <p:cNvGrpSpPr/>
          <p:nvPr/>
        </p:nvGrpSpPr>
        <p:grpSpPr>
          <a:xfrm>
            <a:off x="756087" y="2091196"/>
            <a:ext cx="640642" cy="1838521"/>
            <a:chOff x="10284638" y="1267000"/>
            <a:chExt cx="640642" cy="1409485"/>
          </a:xfrm>
        </p:grpSpPr>
        <p:cxnSp>
          <p:nvCxnSpPr>
            <p:cNvPr id="33" name="Straight Connector 32">
              <a:extLst>
                <a:ext uri="{FF2B5EF4-FFF2-40B4-BE49-F238E27FC236}">
                  <a16:creationId xmlns:a16="http://schemas.microsoft.com/office/drawing/2014/main" id="{B2F6EFC9-5663-4D9F-90A9-505F20B4F89E}"/>
                </a:ext>
              </a:extLst>
            </p:cNvPr>
            <p:cNvCxnSpPr>
              <a:cxnSpLocks/>
            </p:cNvCxnSpPr>
            <p:nvPr/>
          </p:nvCxnSpPr>
          <p:spPr>
            <a:xfrm flipH="1">
              <a:off x="10297621" y="1267000"/>
              <a:ext cx="405" cy="1409485"/>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9B02DA5-667A-4CA5-A306-FD18AAC60958}"/>
                </a:ext>
              </a:extLst>
            </p:cNvPr>
            <p:cNvCxnSpPr>
              <a:cxnSpLocks/>
            </p:cNvCxnSpPr>
            <p:nvPr/>
          </p:nvCxnSpPr>
          <p:spPr>
            <a:xfrm flipH="1">
              <a:off x="10284638" y="1267000"/>
              <a:ext cx="221427" cy="0"/>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BDDA63A8-33EB-4B0C-A888-0E850161E7D9}"/>
                </a:ext>
              </a:extLst>
            </p:cNvPr>
            <p:cNvCxnSpPr>
              <a:cxnSpLocks/>
            </p:cNvCxnSpPr>
            <p:nvPr/>
          </p:nvCxnSpPr>
          <p:spPr>
            <a:xfrm flipH="1" flipV="1">
              <a:off x="10284638" y="2668365"/>
              <a:ext cx="640642" cy="7925"/>
            </a:xfrm>
            <a:prstGeom prst="straightConnector1">
              <a:avLst/>
            </a:prstGeom>
            <a:ln w="254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16350EB2-6263-4967-AB47-E5EEEC3C9647}"/>
              </a:ext>
            </a:extLst>
          </p:cNvPr>
          <p:cNvGrpSpPr/>
          <p:nvPr/>
        </p:nvGrpSpPr>
        <p:grpSpPr>
          <a:xfrm>
            <a:off x="5163884" y="2576785"/>
            <a:ext cx="2992470" cy="2400335"/>
            <a:chOff x="5163884" y="2576785"/>
            <a:chExt cx="2992470" cy="3562066"/>
          </a:xfrm>
        </p:grpSpPr>
        <p:sp>
          <p:nvSpPr>
            <p:cNvPr id="50" name="TextBox 49">
              <a:extLst>
                <a:ext uri="{FF2B5EF4-FFF2-40B4-BE49-F238E27FC236}">
                  <a16:creationId xmlns:a16="http://schemas.microsoft.com/office/drawing/2014/main" id="{0630B0EF-22AE-438D-8083-F67D99B0DF6A}"/>
                </a:ext>
              </a:extLst>
            </p:cNvPr>
            <p:cNvSpPr txBox="1"/>
            <p:nvPr/>
          </p:nvSpPr>
          <p:spPr>
            <a:xfrm>
              <a:off x="5254604" y="2576785"/>
              <a:ext cx="2878869" cy="3562066"/>
            </a:xfrm>
            <a:prstGeom prst="rect">
              <a:avLst/>
            </a:prstGeom>
            <a:noFill/>
            <a:ln w="38100">
              <a:solidFill>
                <a:schemeClr val="tx2"/>
              </a:solidFill>
              <a:prstDash val="sysDash"/>
            </a:ln>
          </p:spPr>
          <p:txBody>
            <a:bodyPr wrap="square" lIns="107972" tIns="0" rIns="107972" bIns="0" rtlCol="0" anchor="ctr" anchorCtr="0">
              <a:no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endParaRPr kumimoji="0" lang="en-US" sz="20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48" name="TextBox 47">
              <a:extLst>
                <a:ext uri="{FF2B5EF4-FFF2-40B4-BE49-F238E27FC236}">
                  <a16:creationId xmlns:a16="http://schemas.microsoft.com/office/drawing/2014/main" id="{72CF8C7D-C4BC-40A2-9CF6-0F38099676E1}"/>
                </a:ext>
              </a:extLst>
            </p:cNvPr>
            <p:cNvSpPr txBox="1"/>
            <p:nvPr/>
          </p:nvSpPr>
          <p:spPr>
            <a:xfrm>
              <a:off x="5163884" y="2736885"/>
              <a:ext cx="1058652" cy="274042"/>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A8A340"/>
                  </a:solidFill>
                  <a:effectLst/>
                  <a:uLnTx/>
                  <a:uFillTx/>
                  <a:latin typeface="Arial"/>
                  <a:ea typeface="Arial Unicode MS" pitchFamily="34" charset="-128"/>
                  <a:cs typeface="Arial Unicode MS" pitchFamily="34" charset="-128"/>
                </a:rPr>
                <a:t>Supplier</a:t>
              </a:r>
            </a:p>
          </p:txBody>
        </p:sp>
        <p:sp>
          <p:nvSpPr>
            <p:cNvPr id="49" name="TextBox 48">
              <a:extLst>
                <a:ext uri="{FF2B5EF4-FFF2-40B4-BE49-F238E27FC236}">
                  <a16:creationId xmlns:a16="http://schemas.microsoft.com/office/drawing/2014/main" id="{8C5B17DF-42D3-458D-BD6F-644FFD3352D4}"/>
                </a:ext>
              </a:extLst>
            </p:cNvPr>
            <p:cNvSpPr txBox="1"/>
            <p:nvPr/>
          </p:nvSpPr>
          <p:spPr>
            <a:xfrm>
              <a:off x="7097702" y="2744903"/>
              <a:ext cx="1058652" cy="184666"/>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8FD3"/>
                  </a:solidFill>
                  <a:effectLst/>
                  <a:uLnTx/>
                  <a:uFillTx/>
                  <a:latin typeface="Arial"/>
                  <a:ea typeface="Arial Unicode MS" pitchFamily="34" charset="-128"/>
                  <a:cs typeface="Arial Unicode MS" pitchFamily="34" charset="-128"/>
                </a:rPr>
                <a:t>Customer</a:t>
              </a:r>
            </a:p>
          </p:txBody>
        </p:sp>
      </p:grpSp>
      <p:sp>
        <p:nvSpPr>
          <p:cNvPr id="54" name="TextBox 53">
            <a:extLst>
              <a:ext uri="{FF2B5EF4-FFF2-40B4-BE49-F238E27FC236}">
                <a16:creationId xmlns:a16="http://schemas.microsoft.com/office/drawing/2014/main" id="{C19EB430-F29E-4388-924B-15428EBDD634}"/>
              </a:ext>
            </a:extLst>
          </p:cNvPr>
          <p:cNvSpPr txBox="1"/>
          <p:nvPr/>
        </p:nvSpPr>
        <p:spPr>
          <a:xfrm>
            <a:off x="4803347" y="4200260"/>
            <a:ext cx="854351" cy="369332"/>
          </a:xfrm>
          <a:prstGeom prst="rect">
            <a:avLst/>
          </a:prstGeom>
          <a:solidFill>
            <a:schemeClr val="bg1"/>
          </a:solid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Structural Validation</a:t>
            </a:r>
          </a:p>
        </p:txBody>
      </p:sp>
      <p:sp>
        <p:nvSpPr>
          <p:cNvPr id="94" name="TextBox 93">
            <a:extLst>
              <a:ext uri="{FF2B5EF4-FFF2-40B4-BE49-F238E27FC236}">
                <a16:creationId xmlns:a16="http://schemas.microsoft.com/office/drawing/2014/main" id="{5359B3CA-7691-4139-B4DD-05EF54D25F90}"/>
              </a:ext>
            </a:extLst>
          </p:cNvPr>
          <p:cNvSpPr txBox="1"/>
          <p:nvPr/>
        </p:nvSpPr>
        <p:spPr>
          <a:xfrm>
            <a:off x="5254603" y="5341156"/>
            <a:ext cx="2878869" cy="1046440"/>
          </a:xfrm>
          <a:prstGeom prst="rect">
            <a:avLst/>
          </a:prstGeom>
          <a:noFill/>
        </p:spPr>
        <p:txBody>
          <a:bodyPr wrap="square" lIns="0" tIns="0" rIns="0" bIns="0" rtlCol="0">
            <a:spAutoFit/>
          </a:bodyPr>
          <a:lstStyle>
            <a:defPPr>
              <a:defRPr lang="de-DE"/>
            </a:defPPr>
            <a:lvl1pPr fontAlgn="base">
              <a:spcBef>
                <a:spcPct val="50000"/>
              </a:spcBef>
              <a:spcAft>
                <a:spcPct val="0"/>
              </a:spcAft>
              <a:buClr>
                <a:srgbClr val="F0AB00"/>
              </a:buClr>
              <a:buSzPct val="80000"/>
              <a:defRPr sz="1400" b="1" kern="0">
                <a:ea typeface="Arial Unicode MS" pitchFamily="34" charset="-128"/>
                <a:cs typeface="Arial Unicode MS" pitchFamily="34" charset="-128"/>
              </a:defRPr>
            </a:lvl1p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400" b="1" i="0" u="none" strike="noStrike" kern="0" cap="none" spc="0" normalizeH="0" baseline="0" noProof="0">
                <a:ln>
                  <a:noFill/>
                </a:ln>
                <a:solidFill>
                  <a:srgbClr val="000000"/>
                </a:solidFill>
                <a:effectLst/>
                <a:uLnTx/>
                <a:uFillTx/>
                <a:latin typeface="Arial"/>
                <a:ea typeface="Arial Unicode MS" pitchFamily="34" charset="-128"/>
              </a:rPr>
              <a:t>Corrections</a:t>
            </a:r>
          </a:p>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0" i="0" u="none" strike="noStrike" kern="0" cap="none" spc="0" normalizeH="0" baseline="0" noProof="0">
                <a:ln>
                  <a:noFill/>
                </a:ln>
                <a:solidFill>
                  <a:srgbClr val="000000"/>
                </a:solidFill>
                <a:effectLst/>
                <a:uLnTx/>
                <a:uFillTx/>
                <a:latin typeface="Arial"/>
                <a:ea typeface="Arial Unicode MS" pitchFamily="34" charset="-128"/>
              </a:rPr>
              <a:t>Troubleshooting managed by the Supplier and supported by SAP during initial project. Corrections also be required after steps </a:t>
            </a:r>
            <a:r>
              <a:rPr lang="en-US" sz="1200">
                <a:solidFill>
                  <a:srgbClr val="000000"/>
                </a:solidFill>
              </a:rPr>
              <a:t>5</a:t>
            </a:r>
            <a:r>
              <a:rPr kumimoji="0" lang="en-US" sz="1200" b="0" i="0" u="none" strike="noStrike" kern="0" cap="none" spc="0" normalizeH="0" baseline="0" noProof="0">
                <a:ln>
                  <a:noFill/>
                </a:ln>
                <a:solidFill>
                  <a:srgbClr val="000000"/>
                </a:solidFill>
                <a:effectLst/>
                <a:uLnTx/>
                <a:uFillTx/>
                <a:latin typeface="Arial"/>
                <a:ea typeface="Arial Unicode MS" pitchFamily="34" charset="-128"/>
              </a:rPr>
              <a:t> &amp; </a:t>
            </a:r>
            <a:r>
              <a:rPr kumimoji="0" lang="en-US" sz="1200" i="0" u="none" strike="noStrike" kern="0" cap="none" spc="0" normalizeH="0" baseline="0" noProof="0">
                <a:ln>
                  <a:noFill/>
                </a:ln>
                <a:solidFill>
                  <a:srgbClr val="000000"/>
                </a:solidFill>
                <a:effectLst/>
                <a:uLnTx/>
                <a:uFillTx/>
                <a:latin typeface="Arial"/>
                <a:ea typeface="Arial Unicode MS" pitchFamily="34" charset="-128"/>
              </a:rPr>
              <a:t>6</a:t>
            </a:r>
            <a:r>
              <a:rPr kumimoji="0" lang="en-US" sz="1200" b="0" i="0" u="none" strike="noStrike" kern="0" cap="none" spc="0" normalizeH="0" baseline="0" noProof="0">
                <a:ln>
                  <a:noFill/>
                </a:ln>
                <a:solidFill>
                  <a:srgbClr val="000000"/>
                </a:solidFill>
                <a:effectLst/>
                <a:uLnTx/>
                <a:uFillTx/>
                <a:latin typeface="Arial"/>
                <a:ea typeface="Arial Unicode MS" pitchFamily="34" charset="-128"/>
              </a:rPr>
              <a:t>.</a:t>
            </a:r>
          </a:p>
        </p:txBody>
      </p:sp>
      <p:sp>
        <p:nvSpPr>
          <p:cNvPr id="98" name="Oval 97">
            <a:extLst>
              <a:ext uri="{FF2B5EF4-FFF2-40B4-BE49-F238E27FC236}">
                <a16:creationId xmlns:a16="http://schemas.microsoft.com/office/drawing/2014/main" id="{0E38B0A5-6A90-42B9-8A6E-F4509D8CDCA3}"/>
              </a:ext>
            </a:extLst>
          </p:cNvPr>
          <p:cNvSpPr/>
          <p:nvPr/>
        </p:nvSpPr>
        <p:spPr bwMode="gray">
          <a:xfrm>
            <a:off x="6436643" y="4683693"/>
            <a:ext cx="586800" cy="586853"/>
          </a:xfrm>
          <a:prstGeom prst="ellipse">
            <a:avLst/>
          </a:prstGeom>
          <a:gradFill>
            <a:gsLst>
              <a:gs pos="50000">
                <a:srgbClr val="A8A340"/>
              </a:gs>
              <a:gs pos="49000">
                <a:schemeClr val="accent1"/>
              </a:gs>
            </a:gsLst>
            <a:lin ang="2700000" scaled="0"/>
          </a:gra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mn-cs"/>
              </a:rPr>
              <a:t>3</a:t>
            </a:r>
          </a:p>
        </p:txBody>
      </p:sp>
      <p:pic>
        <p:nvPicPr>
          <p:cNvPr id="14" name="Picture 13">
            <a:extLst>
              <a:ext uri="{FF2B5EF4-FFF2-40B4-BE49-F238E27FC236}">
                <a16:creationId xmlns:a16="http://schemas.microsoft.com/office/drawing/2014/main" id="{FCB610FA-E7CE-40C9-BCB7-FF41FCA1ABD0}"/>
              </a:ext>
            </a:extLst>
          </p:cNvPr>
          <p:cNvPicPr>
            <a:picLocks noChangeAspect="1"/>
          </p:cNvPicPr>
          <p:nvPr/>
        </p:nvPicPr>
        <p:blipFill>
          <a:blip r:embed="rId4"/>
          <a:stretch>
            <a:fillRect/>
          </a:stretch>
        </p:blipFill>
        <p:spPr>
          <a:xfrm>
            <a:off x="5740805" y="2743639"/>
            <a:ext cx="1905167" cy="1891089"/>
          </a:xfrm>
          <a:prstGeom prst="rect">
            <a:avLst/>
          </a:prstGeom>
        </p:spPr>
      </p:pic>
      <p:sp>
        <p:nvSpPr>
          <p:cNvPr id="45" name="TextBox 44">
            <a:extLst>
              <a:ext uri="{FF2B5EF4-FFF2-40B4-BE49-F238E27FC236}">
                <a16:creationId xmlns:a16="http://schemas.microsoft.com/office/drawing/2014/main" id="{46705AD3-3B04-4276-8669-5E8D1A87955E}"/>
              </a:ext>
            </a:extLst>
          </p:cNvPr>
          <p:cNvSpPr txBox="1"/>
          <p:nvPr/>
        </p:nvSpPr>
        <p:spPr>
          <a:xfrm>
            <a:off x="3392417" y="3357585"/>
            <a:ext cx="1178475" cy="1292662"/>
          </a:xfrm>
          <a:prstGeom prst="rect">
            <a:avLst/>
          </a:prstGeom>
          <a:solidFill>
            <a:schemeClr val="bg1"/>
          </a:solid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lang="en-US" sz="1200" kern="0">
                <a:solidFill>
                  <a:srgbClr val="000000"/>
                </a:solidFill>
                <a:ea typeface="Arial Unicode MS" pitchFamily="34" charset="-128"/>
                <a:cs typeface="Arial Unicode MS" pitchFamily="34" charset="-128"/>
              </a:rPr>
              <a:t>Publish Customer Specific Catalog </a:t>
            </a:r>
            <a:r>
              <a:rPr kumimoji="0" lang="en-US" sz="120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by </a:t>
            </a:r>
            <a:r>
              <a:rPr kumimoji="0" lang="en-US" sz="1200" b="1" i="0" u="none" strike="noStrike" kern="0" cap="none" spc="0" normalizeH="0" baseline="0" noProof="0">
                <a:ln>
                  <a:noFill/>
                </a:ln>
                <a:solidFill>
                  <a:schemeClr val="accent1"/>
                </a:solidFill>
                <a:effectLst/>
                <a:uLnTx/>
                <a:uFillTx/>
                <a:latin typeface="Arial"/>
                <a:ea typeface="Arial Unicode MS" pitchFamily="34" charset="-128"/>
                <a:cs typeface="Arial Unicode MS" pitchFamily="34" charset="-128"/>
              </a:rPr>
              <a:t>uploading</a:t>
            </a:r>
            <a:r>
              <a:rPr kumimoji="0" lang="en-US" sz="1200" i="0" u="none" strike="noStrike" kern="0" cap="none" spc="0" normalizeH="0" baseline="0" noProof="0">
                <a:ln>
                  <a:noFill/>
                </a:ln>
                <a:solidFill>
                  <a:schemeClr val="accent1"/>
                </a:solidFill>
                <a:effectLst/>
                <a:uLnTx/>
                <a:uFillTx/>
                <a:latin typeface="Arial"/>
                <a:ea typeface="Arial Unicode MS" pitchFamily="34" charset="-128"/>
                <a:cs typeface="Arial Unicode MS" pitchFamily="34" charset="-128"/>
              </a:rPr>
              <a:t> </a:t>
            </a:r>
            <a:r>
              <a:rPr kumimoji="0" lang="en-US" sz="1200" b="1" i="0" u="none" strike="noStrike" kern="0" cap="none" spc="0" normalizeH="0" baseline="0" noProof="0">
                <a:ln>
                  <a:noFill/>
                </a:ln>
                <a:solidFill>
                  <a:schemeClr val="accent1"/>
                </a:solidFill>
                <a:effectLst/>
                <a:uLnTx/>
                <a:uFillTx/>
                <a:latin typeface="Arial"/>
                <a:ea typeface="Arial Unicode MS" pitchFamily="34" charset="-128"/>
                <a:cs typeface="Arial Unicode MS" pitchFamily="34" charset="-128"/>
              </a:rPr>
              <a:t>the file </a:t>
            </a:r>
            <a:r>
              <a:rPr kumimoji="0" lang="en-US" sz="120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to your SBN Supplier Account</a:t>
            </a:r>
          </a:p>
        </p:txBody>
      </p:sp>
      <p:sp>
        <p:nvSpPr>
          <p:cNvPr id="116" name="Oval 115">
            <a:extLst>
              <a:ext uri="{FF2B5EF4-FFF2-40B4-BE49-F238E27FC236}">
                <a16:creationId xmlns:a16="http://schemas.microsoft.com/office/drawing/2014/main" id="{8734302C-F672-4B07-A276-6C1FACBC951E}"/>
              </a:ext>
            </a:extLst>
          </p:cNvPr>
          <p:cNvSpPr/>
          <p:nvPr/>
        </p:nvSpPr>
        <p:spPr bwMode="gray">
          <a:xfrm>
            <a:off x="7827616" y="3478590"/>
            <a:ext cx="586800" cy="586853"/>
          </a:xfrm>
          <a:prstGeom prst="ellipse">
            <a:avLst/>
          </a:prstGeom>
          <a:solidFill>
            <a:schemeClr val="accent1"/>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mn-cs"/>
              </a:rPr>
              <a:t>4*</a:t>
            </a:r>
          </a:p>
        </p:txBody>
      </p:sp>
      <p:sp>
        <p:nvSpPr>
          <p:cNvPr id="118" name="Oval 117">
            <a:extLst>
              <a:ext uri="{FF2B5EF4-FFF2-40B4-BE49-F238E27FC236}">
                <a16:creationId xmlns:a16="http://schemas.microsoft.com/office/drawing/2014/main" id="{C9BC5581-0639-4994-A9D5-4EC7E9F617B2}"/>
              </a:ext>
            </a:extLst>
          </p:cNvPr>
          <p:cNvSpPr/>
          <p:nvPr/>
        </p:nvSpPr>
        <p:spPr bwMode="gray">
          <a:xfrm>
            <a:off x="4955164" y="3472600"/>
            <a:ext cx="586800" cy="586853"/>
          </a:xfrm>
          <a:prstGeom prst="ellipse">
            <a:avLst/>
          </a:prstGeom>
          <a:solidFill>
            <a:schemeClr val="accent1"/>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FFFFFF"/>
                </a:solidFill>
                <a:ea typeface="Arial Unicode MS" pitchFamily="34" charset="-128"/>
              </a:rPr>
              <a:t>2</a:t>
            </a: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mn-cs"/>
              </a:rPr>
              <a:t>*</a:t>
            </a:r>
          </a:p>
        </p:txBody>
      </p:sp>
      <p:grpSp>
        <p:nvGrpSpPr>
          <p:cNvPr id="131" name="Group 130">
            <a:extLst>
              <a:ext uri="{FF2B5EF4-FFF2-40B4-BE49-F238E27FC236}">
                <a16:creationId xmlns:a16="http://schemas.microsoft.com/office/drawing/2014/main" id="{4CCBDAF2-133C-4CE7-9663-27E03595F223}"/>
              </a:ext>
            </a:extLst>
          </p:cNvPr>
          <p:cNvGrpSpPr/>
          <p:nvPr/>
        </p:nvGrpSpPr>
        <p:grpSpPr>
          <a:xfrm>
            <a:off x="756087" y="5149130"/>
            <a:ext cx="2630087" cy="1334118"/>
            <a:chOff x="9728148" y="5319400"/>
            <a:chExt cx="2429166" cy="1334118"/>
          </a:xfrm>
        </p:grpSpPr>
        <p:pic>
          <p:nvPicPr>
            <p:cNvPr id="86" name="Picture 85">
              <a:extLst>
                <a:ext uri="{FF2B5EF4-FFF2-40B4-BE49-F238E27FC236}">
                  <a16:creationId xmlns:a16="http://schemas.microsoft.com/office/drawing/2014/main" id="{747E2E3C-1A4D-4CB1-BD57-CB561ABEF765}"/>
                </a:ext>
              </a:extLst>
            </p:cNvPr>
            <p:cNvPicPr>
              <a:picLocks noChangeAspect="1"/>
            </p:cNvPicPr>
            <p:nvPr/>
          </p:nvPicPr>
          <p:blipFill>
            <a:blip r:embed="rId5"/>
            <a:stretch>
              <a:fillRect/>
            </a:stretch>
          </p:blipFill>
          <p:spPr>
            <a:xfrm>
              <a:off x="10277255" y="5811402"/>
              <a:ext cx="489963" cy="489963"/>
            </a:xfrm>
            <a:prstGeom prst="rect">
              <a:avLst/>
            </a:prstGeom>
          </p:spPr>
        </p:pic>
        <p:pic>
          <p:nvPicPr>
            <p:cNvPr id="87" name="Picture 86">
              <a:extLst>
                <a:ext uri="{FF2B5EF4-FFF2-40B4-BE49-F238E27FC236}">
                  <a16:creationId xmlns:a16="http://schemas.microsoft.com/office/drawing/2014/main" id="{EEA0FFD4-0B40-4DE4-8914-2EA358ACAFC0}"/>
                </a:ext>
              </a:extLst>
            </p:cNvPr>
            <p:cNvPicPr>
              <a:picLocks noChangeAspect="1"/>
            </p:cNvPicPr>
            <p:nvPr/>
          </p:nvPicPr>
          <p:blipFill>
            <a:blip r:embed="rId6"/>
            <a:stretch>
              <a:fillRect/>
            </a:stretch>
          </p:blipFill>
          <p:spPr>
            <a:xfrm>
              <a:off x="10322647" y="5319400"/>
              <a:ext cx="474730" cy="474730"/>
            </a:xfrm>
            <a:prstGeom prst="rect">
              <a:avLst/>
            </a:prstGeom>
          </p:spPr>
        </p:pic>
        <p:sp>
          <p:nvSpPr>
            <p:cNvPr id="90" name="Text Placeholder 6">
              <a:extLst>
                <a:ext uri="{FF2B5EF4-FFF2-40B4-BE49-F238E27FC236}">
                  <a16:creationId xmlns:a16="http://schemas.microsoft.com/office/drawing/2014/main" id="{DD020180-6984-41E4-BEB1-6808C7F1FA09}"/>
                </a:ext>
              </a:extLst>
            </p:cNvPr>
            <p:cNvSpPr txBox="1">
              <a:spLocks/>
            </p:cNvSpPr>
            <p:nvPr/>
          </p:nvSpPr>
          <p:spPr>
            <a:xfrm>
              <a:off x="10803642" y="5892370"/>
              <a:ext cx="817894" cy="215444"/>
            </a:xfrm>
            <a:prstGeom prst="rect">
              <a:avLst/>
            </a:prstGeom>
          </p:spPr>
          <p:txBody>
            <a:bodyPr wrap="square" lIns="0" tIns="0" rIns="0" bIns="0">
              <a:spAutoFit/>
            </a:bodyPr>
            <a:lstStyle/>
            <a:p>
              <a:pPr marL="0" marR="0" lvl="0" indent="0" algn="l" defTabSz="1088776" rtl="0" eaLnBrk="1" fontAlgn="auto" latinLnBrk="0" hangingPunct="1">
                <a:lnSpc>
                  <a:spcPct val="100000"/>
                </a:lnSpc>
                <a:spcBef>
                  <a:spcPts val="0"/>
                </a:spcBef>
                <a:spcAft>
                  <a:spcPts val="0"/>
                </a:spcAft>
                <a:buClr>
                  <a:srgbClr val="F0AB00"/>
                </a:buClr>
                <a:buSzTx/>
                <a:buFontTx/>
                <a:buNone/>
                <a:tabLst/>
                <a:defRPr/>
              </a:pPr>
              <a:r>
                <a:rPr kumimoji="0" lang="cs-CZ" sz="1400" b="1" i="0" u="none" strike="noStrike" kern="1200" cap="none" spc="0" normalizeH="0" baseline="0" noProof="0">
                  <a:ln>
                    <a:noFill/>
                  </a:ln>
                  <a:solidFill>
                    <a:srgbClr val="000000"/>
                  </a:solidFill>
                  <a:effectLst/>
                  <a:highlight>
                    <a:srgbClr val="A8A340"/>
                  </a:highlight>
                  <a:uLnTx/>
                  <a:uFillTx/>
                  <a:latin typeface="Arial"/>
                  <a:ea typeface="+mn-ea"/>
                  <a:cs typeface="+mn-cs"/>
                </a:rPr>
                <a:t>Supplier</a:t>
              </a:r>
              <a:endParaRPr kumimoji="0" lang="en-US" sz="1400" b="1" i="0" u="none" strike="noStrike" kern="1200" cap="none" spc="0" normalizeH="0" baseline="0" noProof="0">
                <a:ln>
                  <a:noFill/>
                </a:ln>
                <a:solidFill>
                  <a:srgbClr val="000000"/>
                </a:solidFill>
                <a:effectLst/>
                <a:highlight>
                  <a:srgbClr val="A8A340"/>
                </a:highlight>
                <a:uLnTx/>
                <a:uFillTx/>
                <a:latin typeface="Arial"/>
                <a:ea typeface="+mn-ea"/>
                <a:cs typeface="+mn-cs"/>
              </a:endParaRPr>
            </a:p>
          </p:txBody>
        </p:sp>
        <p:sp>
          <p:nvSpPr>
            <p:cNvPr id="91" name="Text Placeholder 6">
              <a:extLst>
                <a:ext uri="{FF2B5EF4-FFF2-40B4-BE49-F238E27FC236}">
                  <a16:creationId xmlns:a16="http://schemas.microsoft.com/office/drawing/2014/main" id="{75B4C023-8EB1-404C-8F5C-27AA7C89C305}"/>
                </a:ext>
              </a:extLst>
            </p:cNvPr>
            <p:cNvSpPr txBox="1">
              <a:spLocks/>
            </p:cNvSpPr>
            <p:nvPr/>
          </p:nvSpPr>
          <p:spPr>
            <a:xfrm>
              <a:off x="10808311" y="5403587"/>
              <a:ext cx="779528" cy="215444"/>
            </a:xfrm>
            <a:prstGeom prst="rect">
              <a:avLst/>
            </a:prstGeom>
          </p:spPr>
          <p:txBody>
            <a:bodyPr wrap="square" lIns="0" tIns="0" rIns="0" bIns="0">
              <a:spAutoFit/>
            </a:bodyPr>
            <a:lstStyle/>
            <a:p>
              <a:pPr marL="0" marR="0" lvl="0" indent="0" algn="l" defTabSz="1088776" rtl="0" eaLnBrk="1" fontAlgn="auto" latinLnBrk="0" hangingPunct="1">
                <a:lnSpc>
                  <a:spcPct val="100000"/>
                </a:lnSpc>
                <a:spcBef>
                  <a:spcPts val="0"/>
                </a:spcBef>
                <a:spcAft>
                  <a:spcPts val="0"/>
                </a:spcAft>
                <a:buClr>
                  <a:srgbClr val="F0AB00"/>
                </a:buClr>
                <a:buSzTx/>
                <a:buFontTx/>
                <a:buNone/>
                <a:tabLst/>
                <a:defRPr/>
              </a:pPr>
              <a:r>
                <a:rPr kumimoji="0" lang="en-US" sz="1400" b="1" i="0" u="none" strike="noStrike" kern="1200" cap="none" spc="0" normalizeH="0" baseline="0" noProof="0">
                  <a:ln>
                    <a:noFill/>
                  </a:ln>
                  <a:solidFill>
                    <a:srgbClr val="000000"/>
                  </a:solidFill>
                  <a:effectLst/>
                  <a:highlight>
                    <a:srgbClr val="008FD3"/>
                  </a:highlight>
                  <a:uLnTx/>
                  <a:uFillTx/>
                  <a:latin typeface="Arial"/>
                  <a:ea typeface="+mn-ea"/>
                  <a:cs typeface="+mn-cs"/>
                </a:rPr>
                <a:t>Buyer</a:t>
              </a:r>
            </a:p>
          </p:txBody>
        </p:sp>
        <p:sp>
          <p:nvSpPr>
            <p:cNvPr id="92" name="Text Placeholder 6">
              <a:extLst>
                <a:ext uri="{FF2B5EF4-FFF2-40B4-BE49-F238E27FC236}">
                  <a16:creationId xmlns:a16="http://schemas.microsoft.com/office/drawing/2014/main" id="{22FE4898-899F-4537-AF4D-88976E07F0C6}"/>
                </a:ext>
              </a:extLst>
            </p:cNvPr>
            <p:cNvSpPr txBox="1">
              <a:spLocks/>
            </p:cNvSpPr>
            <p:nvPr/>
          </p:nvSpPr>
          <p:spPr>
            <a:xfrm>
              <a:off x="10803643" y="6330353"/>
              <a:ext cx="401946" cy="215444"/>
            </a:xfrm>
            <a:prstGeom prst="rect">
              <a:avLst/>
            </a:prstGeom>
            <a:solidFill>
              <a:schemeClr val="accent1"/>
            </a:solidFill>
          </p:spPr>
          <p:txBody>
            <a:bodyPr wrap="square" lIns="0" tIns="0" rIns="0" bIns="0">
              <a:spAutoFit/>
            </a:bodyPr>
            <a:lstStyle/>
            <a:p>
              <a:pPr marL="0" marR="0" lvl="0" indent="0" algn="l" defTabSz="1088776" rtl="0" eaLnBrk="1" fontAlgn="auto" latinLnBrk="0" hangingPunct="1">
                <a:lnSpc>
                  <a:spcPct val="100000"/>
                </a:lnSpc>
                <a:spcBef>
                  <a:spcPts val="0"/>
                </a:spcBef>
                <a:spcAft>
                  <a:spcPts val="0"/>
                </a:spcAft>
                <a:buClr>
                  <a:srgbClr val="F0AB00"/>
                </a:buClr>
                <a:buSzTx/>
                <a:buFontTx/>
                <a:buNone/>
                <a:tabLst/>
                <a:defRPr/>
              </a:pPr>
              <a:r>
                <a:rPr lang="cs-CZ" sz="1400" b="1"/>
                <a:t>SAP</a:t>
              </a:r>
              <a:endParaRPr lang="en-US" sz="1400" b="1"/>
            </a:p>
          </p:txBody>
        </p:sp>
        <p:sp>
          <p:nvSpPr>
            <p:cNvPr id="125" name="TextBox 124">
              <a:extLst>
                <a:ext uri="{FF2B5EF4-FFF2-40B4-BE49-F238E27FC236}">
                  <a16:creationId xmlns:a16="http://schemas.microsoft.com/office/drawing/2014/main" id="{87794612-BE64-421D-AF09-E754B5157DDE}"/>
                </a:ext>
              </a:extLst>
            </p:cNvPr>
            <p:cNvSpPr txBox="1"/>
            <p:nvPr/>
          </p:nvSpPr>
          <p:spPr>
            <a:xfrm rot="16200000">
              <a:off x="9278826" y="5892370"/>
              <a:ext cx="1114088" cy="215444"/>
            </a:xfrm>
            <a:prstGeom prst="rect">
              <a:avLst/>
            </a:prstGeom>
            <a:noFill/>
          </p:spPr>
          <p:txBody>
            <a:bodyPr wrap="non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4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Task Owners</a:t>
              </a:r>
              <a:endParaRPr kumimoji="0" lang="en-AU" sz="14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126" name="Left Brace 125">
              <a:extLst>
                <a:ext uri="{FF2B5EF4-FFF2-40B4-BE49-F238E27FC236}">
                  <a16:creationId xmlns:a16="http://schemas.microsoft.com/office/drawing/2014/main" id="{BD22E9D7-2921-4CA4-BEB2-2D3BD443067F}"/>
                </a:ext>
              </a:extLst>
            </p:cNvPr>
            <p:cNvSpPr/>
            <p:nvPr/>
          </p:nvSpPr>
          <p:spPr>
            <a:xfrm>
              <a:off x="10014621" y="5403587"/>
              <a:ext cx="254400" cy="1142210"/>
            </a:xfrm>
            <a:prstGeom prst="leftBrace">
              <a:avLst>
                <a:gd name="adj1" fmla="val 62782"/>
                <a:gd name="adj2" fmla="val 50000"/>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endParaRPr kumimoji="0" lang="en-AU" sz="2100" b="0" i="0" u="none" strike="noStrike" kern="1200" cap="none" spc="0" normalizeH="0" baseline="0" noProof="0">
                <a:ln>
                  <a:noFill/>
                </a:ln>
                <a:solidFill>
                  <a:srgbClr val="000000"/>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89568B59-FDEA-4AC4-A383-782CAC1E6939}"/>
                </a:ext>
              </a:extLst>
            </p:cNvPr>
            <p:cNvSpPr txBox="1"/>
            <p:nvPr/>
          </p:nvSpPr>
          <p:spPr>
            <a:xfrm>
              <a:off x="11127024" y="6222631"/>
              <a:ext cx="1030290" cy="430887"/>
            </a:xfrm>
            <a:prstGeom prst="rect">
              <a:avLst/>
            </a:prstGeom>
            <a:noFill/>
          </p:spPr>
          <p:txBody>
            <a:bodyPr wrap="square">
              <a:spAutoFit/>
            </a:bodyPr>
            <a:lstStyle/>
            <a:p>
              <a:pPr marL="0" marR="0" lvl="0" indent="0" algn="l" defTabSz="1088776" rtl="0" eaLnBrk="1" fontAlgn="auto" latinLnBrk="0" hangingPunct="1">
                <a:lnSpc>
                  <a:spcPct val="100000"/>
                </a:lnSpc>
                <a:spcBef>
                  <a:spcPts val="0"/>
                </a:spcBef>
                <a:spcAft>
                  <a:spcPts val="0"/>
                </a:spcAft>
                <a:buClr>
                  <a:srgbClr val="F0AB00"/>
                </a:buClr>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mn-cs"/>
                </a:rPr>
                <a:t>* Automated </a:t>
              </a:r>
              <a:br>
                <a:rPr kumimoji="0" lang="en-US" sz="1050" b="0" i="0" u="none" strike="noStrike" kern="1200" cap="none" spc="0" normalizeH="0" baseline="0" noProof="0">
                  <a:ln>
                    <a:noFill/>
                  </a:ln>
                  <a:solidFill>
                    <a:srgbClr val="000000"/>
                  </a:solidFill>
                  <a:effectLst/>
                  <a:uLnTx/>
                  <a:uFillTx/>
                  <a:latin typeface="Arial"/>
                  <a:ea typeface="+mn-ea"/>
                  <a:cs typeface="+mn-cs"/>
                </a:rPr>
              </a:br>
              <a:r>
                <a:rPr kumimoji="0" lang="en-US" sz="1050" b="0" i="0" u="none" strike="noStrike" kern="1200" cap="none" spc="0" normalizeH="0" baseline="0" noProof="0">
                  <a:ln>
                    <a:noFill/>
                  </a:ln>
                  <a:solidFill>
                    <a:srgbClr val="000000"/>
                  </a:solidFill>
                  <a:effectLst/>
                  <a:uLnTx/>
                  <a:uFillTx/>
                  <a:latin typeface="Arial"/>
                  <a:ea typeface="+mn-ea"/>
                  <a:cs typeface="+mn-cs"/>
                </a:rPr>
                <a:t>  task</a:t>
              </a:r>
            </a:p>
          </p:txBody>
        </p:sp>
      </p:grpSp>
      <p:sp>
        <p:nvSpPr>
          <p:cNvPr id="7" name="TextBox 6">
            <a:extLst>
              <a:ext uri="{FF2B5EF4-FFF2-40B4-BE49-F238E27FC236}">
                <a16:creationId xmlns:a16="http://schemas.microsoft.com/office/drawing/2014/main" id="{457F6572-C59D-41CE-931D-E7888122801E}"/>
              </a:ext>
            </a:extLst>
          </p:cNvPr>
          <p:cNvSpPr txBox="1"/>
          <p:nvPr/>
        </p:nvSpPr>
        <p:spPr>
          <a:xfrm>
            <a:off x="7536186" y="4244813"/>
            <a:ext cx="1222020" cy="369332"/>
          </a:xfrm>
          <a:prstGeom prst="rect">
            <a:avLst/>
          </a:prstGeom>
          <a:solidFill>
            <a:schemeClr val="bg1"/>
          </a:solid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Synchronization</a:t>
            </a:r>
            <a:b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b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Task</a:t>
            </a:r>
          </a:p>
        </p:txBody>
      </p:sp>
      <p:sp>
        <p:nvSpPr>
          <p:cNvPr id="65" name="TextBox 64">
            <a:extLst>
              <a:ext uri="{FF2B5EF4-FFF2-40B4-BE49-F238E27FC236}">
                <a16:creationId xmlns:a16="http://schemas.microsoft.com/office/drawing/2014/main" id="{47AC233B-FC23-4E5B-8316-33963743CCF6}"/>
              </a:ext>
            </a:extLst>
          </p:cNvPr>
          <p:cNvSpPr txBox="1"/>
          <p:nvPr/>
        </p:nvSpPr>
        <p:spPr>
          <a:xfrm>
            <a:off x="10078356" y="3583468"/>
            <a:ext cx="1478375" cy="346249"/>
          </a:xfrm>
          <a:prstGeom prst="rect">
            <a:avLst/>
          </a:prstGeom>
          <a:noFill/>
        </p:spPr>
        <p:txBody>
          <a:bodyPr wrap="squar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Content validation</a:t>
            </a:r>
            <a:br>
              <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br>
            <a:r>
              <a:rPr kumimoji="0" lang="en-US" sz="105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(System Task)</a:t>
            </a:r>
            <a:endPar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66" name="TextBox 65">
            <a:extLst>
              <a:ext uri="{FF2B5EF4-FFF2-40B4-BE49-F238E27FC236}">
                <a16:creationId xmlns:a16="http://schemas.microsoft.com/office/drawing/2014/main" id="{699FAE10-DA5D-4DFC-83C0-ADDD9E7D579F}"/>
              </a:ext>
            </a:extLst>
          </p:cNvPr>
          <p:cNvSpPr txBox="1"/>
          <p:nvPr/>
        </p:nvSpPr>
        <p:spPr>
          <a:xfrm>
            <a:off x="10078356" y="4288610"/>
            <a:ext cx="1670623" cy="353943"/>
          </a:xfrm>
          <a:prstGeom prst="rect">
            <a:avLst/>
          </a:prstGeom>
          <a:noFill/>
        </p:spPr>
        <p:txBody>
          <a:bodyPr wrap="squar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Catalog Approval Flow</a:t>
            </a:r>
            <a:r>
              <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 </a:t>
            </a:r>
            <a:br>
              <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br>
            <a:r>
              <a:rPr kumimoji="0" lang="en-US" sz="105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(Catalog Approver) </a:t>
            </a:r>
            <a:endPar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67" name="TextBox 66">
            <a:extLst>
              <a:ext uri="{FF2B5EF4-FFF2-40B4-BE49-F238E27FC236}">
                <a16:creationId xmlns:a16="http://schemas.microsoft.com/office/drawing/2014/main" id="{9A5F1FAD-AB1F-4F4B-91B4-8C107EFE570D}"/>
              </a:ext>
            </a:extLst>
          </p:cNvPr>
          <p:cNvSpPr txBox="1"/>
          <p:nvPr/>
        </p:nvSpPr>
        <p:spPr>
          <a:xfrm>
            <a:off x="10078356" y="5039604"/>
            <a:ext cx="1344875" cy="346249"/>
          </a:xfrm>
          <a:prstGeom prst="rect">
            <a:avLst/>
          </a:prstGeom>
          <a:noFill/>
        </p:spPr>
        <p:txBody>
          <a:bodyPr wrap="squar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Catalog Activation</a:t>
            </a:r>
            <a:br>
              <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br>
            <a:r>
              <a:rPr kumimoji="0" lang="en-US" sz="105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(Manual / Automatic)</a:t>
            </a:r>
            <a:endPar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68" name="Oval 67">
            <a:extLst>
              <a:ext uri="{FF2B5EF4-FFF2-40B4-BE49-F238E27FC236}">
                <a16:creationId xmlns:a16="http://schemas.microsoft.com/office/drawing/2014/main" id="{9EE6BAFE-3507-4B9F-B713-F8EBD2D08E87}"/>
              </a:ext>
            </a:extLst>
          </p:cNvPr>
          <p:cNvSpPr/>
          <p:nvPr/>
        </p:nvSpPr>
        <p:spPr bwMode="gray">
          <a:xfrm>
            <a:off x="9400312" y="4927921"/>
            <a:ext cx="586800" cy="586853"/>
          </a:xfrm>
          <a:prstGeom prst="ellipse">
            <a:avLst/>
          </a:prstGeom>
          <a:solidFill>
            <a:srgbClr val="008FD3"/>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FFFFFF"/>
                </a:solidFill>
                <a:ea typeface="Arial Unicode MS" pitchFamily="34" charset="-128"/>
                <a:cs typeface="Arial Unicode MS" pitchFamily="34" charset="-128"/>
              </a:rPr>
              <a:t>7</a:t>
            </a:r>
            <a:endParaRPr kumimoji="0" lang="en-US" sz="1600" b="1" i="0" u="none" strike="noStrike" kern="0" cap="none" spc="0" normalizeH="0" baseline="0" noProof="0">
              <a:ln>
                <a:noFill/>
              </a:ln>
              <a:solidFill>
                <a:srgbClr val="FFFFFF"/>
              </a:solidFill>
              <a:effectLst/>
              <a:uLnTx/>
              <a:uFillTx/>
              <a:latin typeface="Arial"/>
              <a:ea typeface="Arial Unicode MS" pitchFamily="34" charset="-128"/>
              <a:cs typeface="Arial Unicode MS" pitchFamily="34" charset="-128"/>
            </a:endParaRPr>
          </a:p>
        </p:txBody>
      </p:sp>
      <p:sp>
        <p:nvSpPr>
          <p:cNvPr id="69" name="Oval 68">
            <a:extLst>
              <a:ext uri="{FF2B5EF4-FFF2-40B4-BE49-F238E27FC236}">
                <a16:creationId xmlns:a16="http://schemas.microsoft.com/office/drawing/2014/main" id="{46E9867E-840D-4C51-90FC-9F4B8C1ADDF4}"/>
              </a:ext>
            </a:extLst>
          </p:cNvPr>
          <p:cNvSpPr/>
          <p:nvPr/>
        </p:nvSpPr>
        <p:spPr bwMode="gray">
          <a:xfrm>
            <a:off x="9397573" y="4200260"/>
            <a:ext cx="586800" cy="586853"/>
          </a:xfrm>
          <a:prstGeom prst="ellipse">
            <a:avLst/>
          </a:prstGeom>
          <a:solidFill>
            <a:srgbClr val="008FD3"/>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FFFFFF"/>
                </a:solidFill>
                <a:ea typeface="Arial Unicode MS" pitchFamily="34" charset="-128"/>
                <a:cs typeface="Arial Unicode MS" pitchFamily="34" charset="-128"/>
              </a:rPr>
              <a:t>6</a:t>
            </a:r>
            <a:endParaRPr kumimoji="0" lang="en-US" sz="1600" b="1" i="0" u="none" strike="noStrike" kern="0" cap="none" spc="0" normalizeH="0" baseline="0" noProof="0">
              <a:ln>
                <a:noFill/>
              </a:ln>
              <a:solidFill>
                <a:srgbClr val="FFFFFF"/>
              </a:solidFill>
              <a:effectLst/>
              <a:uLnTx/>
              <a:uFillTx/>
              <a:latin typeface="Arial"/>
              <a:ea typeface="Arial Unicode MS" pitchFamily="34" charset="-128"/>
              <a:cs typeface="Arial Unicode MS" pitchFamily="34" charset="-128"/>
            </a:endParaRPr>
          </a:p>
        </p:txBody>
      </p:sp>
      <p:sp>
        <p:nvSpPr>
          <p:cNvPr id="70" name="Oval 69">
            <a:extLst>
              <a:ext uri="{FF2B5EF4-FFF2-40B4-BE49-F238E27FC236}">
                <a16:creationId xmlns:a16="http://schemas.microsoft.com/office/drawing/2014/main" id="{E665888C-4A6E-410F-981E-513951E1227F}"/>
              </a:ext>
            </a:extLst>
          </p:cNvPr>
          <p:cNvSpPr/>
          <p:nvPr/>
        </p:nvSpPr>
        <p:spPr bwMode="gray">
          <a:xfrm>
            <a:off x="9400312" y="3472599"/>
            <a:ext cx="586800" cy="586853"/>
          </a:xfrm>
          <a:prstGeom prst="ellipse">
            <a:avLst/>
          </a:prstGeom>
          <a:solidFill>
            <a:schemeClr val="accent1"/>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FFFFFF"/>
                </a:solidFill>
                <a:ea typeface="Arial Unicode MS" pitchFamily="34" charset="-128"/>
              </a:rPr>
              <a:t>5</a:t>
            </a: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mn-cs"/>
              </a:rPr>
              <a:t>*</a:t>
            </a:r>
          </a:p>
        </p:txBody>
      </p:sp>
      <p:grpSp>
        <p:nvGrpSpPr>
          <p:cNvPr id="3" name="Group 2">
            <a:extLst>
              <a:ext uri="{FF2B5EF4-FFF2-40B4-BE49-F238E27FC236}">
                <a16:creationId xmlns:a16="http://schemas.microsoft.com/office/drawing/2014/main" id="{E1D43A98-C099-E404-9CDC-E57459485F5B}"/>
              </a:ext>
            </a:extLst>
          </p:cNvPr>
          <p:cNvGrpSpPr/>
          <p:nvPr/>
        </p:nvGrpSpPr>
        <p:grpSpPr>
          <a:xfrm>
            <a:off x="2416017" y="3268000"/>
            <a:ext cx="485123" cy="1354216"/>
            <a:chOff x="2694914" y="3061417"/>
            <a:chExt cx="485123" cy="1736600"/>
          </a:xfrm>
        </p:grpSpPr>
        <p:cxnSp>
          <p:nvCxnSpPr>
            <p:cNvPr id="29" name="Straight Arrow Connector 28">
              <a:extLst>
                <a:ext uri="{FF2B5EF4-FFF2-40B4-BE49-F238E27FC236}">
                  <a16:creationId xmlns:a16="http://schemas.microsoft.com/office/drawing/2014/main" id="{59F43346-998B-4A32-9442-EBA5117965B0}"/>
                </a:ext>
              </a:extLst>
            </p:cNvPr>
            <p:cNvCxnSpPr>
              <a:cxnSpLocks/>
            </p:cNvCxnSpPr>
            <p:nvPr/>
          </p:nvCxnSpPr>
          <p:spPr>
            <a:xfrm>
              <a:off x="3175274" y="3061417"/>
              <a:ext cx="0" cy="1736600"/>
            </a:xfrm>
            <a:prstGeom prst="straightConnector1">
              <a:avLst/>
            </a:prstGeom>
            <a:ln w="25400">
              <a:solidFill>
                <a:schemeClr val="tx1"/>
              </a:solidFill>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C002853-396A-8EC1-E34A-31B2881B769D}"/>
                </a:ext>
              </a:extLst>
            </p:cNvPr>
            <p:cNvCxnSpPr>
              <a:cxnSpLocks/>
            </p:cNvCxnSpPr>
            <p:nvPr/>
          </p:nvCxnSpPr>
          <p:spPr>
            <a:xfrm flipH="1">
              <a:off x="2694914" y="3070071"/>
              <a:ext cx="480360" cy="0"/>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6149656-942F-49C4-85E4-3FAB2700A63C}"/>
                </a:ext>
              </a:extLst>
            </p:cNvPr>
            <p:cNvCxnSpPr>
              <a:cxnSpLocks/>
            </p:cNvCxnSpPr>
            <p:nvPr/>
          </p:nvCxnSpPr>
          <p:spPr>
            <a:xfrm flipH="1">
              <a:off x="2767841" y="4789292"/>
              <a:ext cx="412196" cy="0"/>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8CDFD2FC-26DB-759D-E31F-4D53CAC835FF}"/>
              </a:ext>
            </a:extLst>
          </p:cNvPr>
          <p:cNvSpPr txBox="1"/>
          <p:nvPr/>
        </p:nvSpPr>
        <p:spPr>
          <a:xfrm>
            <a:off x="1421723" y="4355239"/>
            <a:ext cx="984798" cy="369332"/>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Static Catalog File</a:t>
            </a:r>
          </a:p>
        </p:txBody>
      </p:sp>
      <p:sp>
        <p:nvSpPr>
          <p:cNvPr id="4" name="TextBox 1">
            <a:extLst>
              <a:ext uri="{FF2B5EF4-FFF2-40B4-BE49-F238E27FC236}">
                <a16:creationId xmlns:a16="http://schemas.microsoft.com/office/drawing/2014/main" id="{56D42E6A-1C4D-6430-2DD0-81AE63563964}"/>
              </a:ext>
            </a:extLst>
          </p:cNvPr>
          <p:cNvSpPr txBox="1"/>
          <p:nvPr/>
        </p:nvSpPr>
        <p:spPr>
          <a:xfrm>
            <a:off x="9139469" y="5811017"/>
            <a:ext cx="2822673" cy="553998"/>
          </a:xfrm>
          <a:prstGeom prst="rect">
            <a:avLst/>
          </a:prstGeom>
          <a:noFill/>
        </p:spPr>
        <p:txBody>
          <a:bodyPr wrap="square" lIns="0" tIns="0" rIns="0" bIns="0" rtlCol="0" anchor="t">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fontAlgn="base">
              <a:spcBef>
                <a:spcPct val="50000"/>
              </a:spcBef>
              <a:spcAft>
                <a:spcPct val="0"/>
              </a:spcAft>
              <a:buClr>
                <a:srgbClr val="F0AB00"/>
              </a:buClr>
              <a:buSzPct val="80000"/>
              <a:defRPr/>
            </a:pPr>
            <a:r>
              <a:rPr lang="en-US" sz="1200" b="1" kern="0">
                <a:solidFill>
                  <a:srgbClr val="000000"/>
                </a:solidFill>
                <a:ea typeface="Arial Unicode MS"/>
                <a:cs typeface="Arial Unicode MS"/>
              </a:rPr>
              <a:t>Note: </a:t>
            </a:r>
            <a:r>
              <a:rPr lang="en-US" sz="1200" kern="0">
                <a:solidFill>
                  <a:srgbClr val="000000"/>
                </a:solidFill>
                <a:ea typeface="Arial Unicode MS"/>
                <a:cs typeface="Arial"/>
              </a:rPr>
              <a:t>Steps 1-7 will be done in your Test account and then repeated in Production when requested by Customer.</a:t>
            </a:r>
            <a:endParaRPr lang="en-US" sz="1200" b="0" i="0" u="none" strike="noStrike" kern="0" cap="none" spc="0" normalizeH="0" baseline="0" noProof="0">
              <a:ln>
                <a:noFill/>
              </a:ln>
              <a:solidFill>
                <a:srgbClr val="000000"/>
              </a:solidFill>
              <a:effectLst/>
              <a:uLnTx/>
              <a:uFillTx/>
              <a:latin typeface="Arial"/>
              <a:ea typeface="Arial Unicode MS"/>
              <a:cs typeface="Arial Unicode MS"/>
            </a:endParaRPr>
          </a:p>
        </p:txBody>
      </p:sp>
      <p:pic>
        <p:nvPicPr>
          <p:cNvPr id="5" name="LogoBlue-Dynamic" descr="{&quot;templafy&quot;:{&quot;id&quot;:&quot;6c7bdae5-f4a4-41ef-bce1-a9de047427a3&quot;}}">
            <a:extLst>
              <a:ext uri="{FF2B5EF4-FFF2-40B4-BE49-F238E27FC236}">
                <a16:creationId xmlns:a16="http://schemas.microsoft.com/office/drawing/2014/main" id="{958B5D22-9A5C-01FA-67CA-874BB48824AF}"/>
              </a:ext>
            </a:extLst>
          </p:cNvPr>
          <p:cNvPicPr>
            <a:picLocks noChangeAspect="1"/>
          </p:cNvPicPr>
          <p:nvPr/>
        </p:nvPicPr>
        <p:blipFill>
          <a:blip r:embed="rId7"/>
          <a:stretch>
            <a:fillRect/>
          </a:stretch>
        </p:blipFill>
        <p:spPr>
          <a:xfrm>
            <a:off x="1418601" y="6171422"/>
            <a:ext cx="435192" cy="215444"/>
          </a:xfrm>
          <a:prstGeom prst="rect">
            <a:avLst/>
          </a:prstGeom>
        </p:spPr>
      </p:pic>
    </p:spTree>
    <p:extLst>
      <p:ext uri="{BB962C8B-B14F-4D97-AF65-F5344CB8AC3E}">
        <p14:creationId xmlns:p14="http://schemas.microsoft.com/office/powerpoint/2010/main" val="2847436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1650" y="1701800"/>
            <a:ext cx="11186477" cy="4643438"/>
          </a:xfrm>
          <a:prstGeom prst="rect">
            <a:avLst/>
          </a:prstGeom>
        </p:spPr>
        <p:txBody>
          <a:bodyPr vert="horz" lIns="0" tIns="0" rIns="0" bIns="0" rtlCol="0" anchor="t">
            <a:normAutofit/>
          </a:bodyPr>
          <a:lstStyle/>
          <a:p>
            <a:pPr marL="342900" indent="-342900">
              <a:lnSpc>
                <a:spcPts val="2300"/>
              </a:lnSpc>
              <a:spcBef>
                <a:spcPct val="0"/>
              </a:spcBef>
              <a:spcAft>
                <a:spcPts val="900"/>
              </a:spcAft>
              <a:buClr>
                <a:schemeClr val="accent1"/>
              </a:buClr>
              <a:buSzPct val="100000"/>
              <a:buFont typeface="Wingdings" panose="05000000000000000000" pitchFamily="2" charset="2"/>
              <a:buChar char="§"/>
            </a:pPr>
            <a:r>
              <a:rPr lang="en-US" dirty="0">
                <a:latin typeface="+mn-lt"/>
                <a:ea typeface="+mj-ea"/>
                <a:cs typeface="+mj-cs"/>
              </a:rPr>
              <a:t>When you upload a Catalog for your Customer, you are loading the file to Business Network (AN)—</a:t>
            </a:r>
            <a:r>
              <a:rPr lang="en-US" b="1" dirty="0">
                <a:latin typeface="+mn-lt"/>
                <a:ea typeface="+mj-ea"/>
                <a:cs typeface="+mj-cs"/>
              </a:rPr>
              <a:t>not</a:t>
            </a:r>
            <a:r>
              <a:rPr lang="en-US" dirty="0">
                <a:latin typeface="+mn-lt"/>
                <a:ea typeface="+mj-ea"/>
                <a:cs typeface="+mj-cs"/>
              </a:rPr>
              <a:t> directly to your Customer’s Catalog Solution.</a:t>
            </a:r>
            <a:br>
              <a:rPr lang="en-US" dirty="0">
                <a:latin typeface="+mn-lt"/>
                <a:ea typeface="+mj-ea"/>
                <a:cs typeface="+mj-cs"/>
              </a:rPr>
            </a:br>
            <a:endParaRPr lang="en-US" dirty="0">
              <a:latin typeface="+mn-lt"/>
              <a:ea typeface="+mj-ea"/>
              <a:cs typeface="+mj-cs"/>
            </a:endParaRPr>
          </a:p>
          <a:p>
            <a:pPr marL="342900" indent="-342900">
              <a:lnSpc>
                <a:spcPts val="2300"/>
              </a:lnSpc>
              <a:spcBef>
                <a:spcPct val="0"/>
              </a:spcBef>
              <a:spcAft>
                <a:spcPts val="600"/>
              </a:spcAft>
              <a:buClr>
                <a:schemeClr val="accent1"/>
              </a:buClr>
              <a:buSzPct val="100000"/>
              <a:buFont typeface="Wingdings" panose="05000000000000000000" pitchFamily="2" charset="2"/>
              <a:buChar char="§"/>
            </a:pPr>
            <a:r>
              <a:rPr lang="en-US" dirty="0">
                <a:latin typeface="+mn-lt"/>
                <a:ea typeface="+mj-ea"/>
                <a:cs typeface="+mj-cs"/>
              </a:rPr>
              <a:t>Depending on the configuration of the Customer’s environment.</a:t>
            </a:r>
          </a:p>
          <a:p>
            <a:pPr marL="342900" indent="-342900">
              <a:lnSpc>
                <a:spcPts val="2300"/>
              </a:lnSpc>
              <a:spcBef>
                <a:spcPct val="0"/>
              </a:spcBef>
              <a:spcAft>
                <a:spcPts val="600"/>
              </a:spcAft>
              <a:buClr>
                <a:schemeClr val="accent1"/>
              </a:buClr>
              <a:buFont typeface="Wingdings" panose="05000000000000000000" pitchFamily="2" charset="2"/>
              <a:buChar char="§"/>
            </a:pPr>
            <a:endParaRPr lang="en-US" dirty="0">
              <a:latin typeface="+mn-lt"/>
              <a:ea typeface="+mj-ea"/>
              <a:cs typeface="+mj-cs"/>
            </a:endParaRPr>
          </a:p>
          <a:p>
            <a:pPr marL="342900" lvl="2" indent="-342900">
              <a:lnSpc>
                <a:spcPts val="2300"/>
              </a:lnSpc>
              <a:spcBef>
                <a:spcPct val="0"/>
              </a:spcBef>
              <a:spcAft>
                <a:spcPts val="900"/>
              </a:spcAft>
              <a:buClr>
                <a:schemeClr val="accent1"/>
              </a:buClr>
              <a:buFont typeface="Wingdings" panose="05000000000000000000" pitchFamily="2" charset="2"/>
              <a:buChar char="§"/>
            </a:pPr>
            <a:r>
              <a:rPr lang="en-US" sz="2000" dirty="0">
                <a:latin typeface="+mn-lt"/>
                <a:ea typeface="+mj-ea"/>
                <a:cs typeface="+mj-cs"/>
              </a:rPr>
              <a:t>The Catalog will then be validated, audited and sent for Approval.</a:t>
            </a:r>
          </a:p>
          <a:p>
            <a:pPr marL="586364" lvl="4" indent="-225425">
              <a:lnSpc>
                <a:spcPts val="2300"/>
              </a:lnSpc>
              <a:spcBef>
                <a:spcPts val="0"/>
              </a:spcBef>
              <a:buClrTx/>
              <a:buFont typeface="Wingdings" pitchFamily="2" charset="2"/>
              <a:buChar char="§"/>
            </a:pPr>
            <a:r>
              <a:rPr lang="en-US" sz="1600" dirty="0">
                <a:latin typeface="+mn-lt"/>
              </a:rPr>
              <a:t>If </a:t>
            </a:r>
            <a:r>
              <a:rPr lang="en-US" sz="1600" b="1" dirty="0">
                <a:solidFill>
                  <a:schemeClr val="accent1"/>
                </a:solidFill>
                <a:latin typeface="+mn-lt"/>
              </a:rPr>
              <a:t>Rejected,</a:t>
            </a:r>
            <a:r>
              <a:rPr lang="en-US" sz="1600" b="1" dirty="0">
                <a:latin typeface="+mn-lt"/>
              </a:rPr>
              <a:t> </a:t>
            </a:r>
            <a:r>
              <a:rPr lang="en-US" sz="1600" dirty="0">
                <a:latin typeface="+mn-lt"/>
              </a:rPr>
              <a:t>it will be returned to the Supplier for corrections, and the process starts over again.</a:t>
            </a:r>
          </a:p>
          <a:p>
            <a:pPr marL="586364" lvl="4" indent="-225425">
              <a:lnSpc>
                <a:spcPts val="2300"/>
              </a:lnSpc>
              <a:spcBef>
                <a:spcPts val="0"/>
              </a:spcBef>
              <a:buClrTx/>
              <a:buFont typeface="Wingdings" pitchFamily="2" charset="2"/>
              <a:buChar char="§"/>
            </a:pPr>
            <a:r>
              <a:rPr lang="en-US" sz="1600" dirty="0">
                <a:latin typeface="+mn-lt"/>
              </a:rPr>
              <a:t>If </a:t>
            </a:r>
            <a:r>
              <a:rPr lang="en-US" sz="1600" b="1" dirty="0">
                <a:solidFill>
                  <a:schemeClr val="accent1"/>
                </a:solidFill>
                <a:latin typeface="+mn-lt"/>
              </a:rPr>
              <a:t>Approved,</a:t>
            </a:r>
            <a:r>
              <a:rPr lang="en-US" sz="1600" b="1" dirty="0">
                <a:latin typeface="+mn-lt"/>
              </a:rPr>
              <a:t> </a:t>
            </a:r>
            <a:r>
              <a:rPr lang="en-US" sz="1600" dirty="0">
                <a:latin typeface="+mn-lt"/>
              </a:rPr>
              <a:t>it will be Activated and available for Users.</a:t>
            </a:r>
          </a:p>
          <a:p>
            <a:pPr marL="406400" lvl="3" indent="-225425">
              <a:lnSpc>
                <a:spcPts val="2300"/>
              </a:lnSpc>
              <a:spcBef>
                <a:spcPts val="0"/>
              </a:spcBef>
              <a:spcAft>
                <a:spcPts val="900"/>
              </a:spcAft>
              <a:buClr>
                <a:schemeClr val="accent1"/>
              </a:buClr>
              <a:buFont typeface="Wingdings" pitchFamily="2" charset="2"/>
              <a:buChar char="§"/>
            </a:pPr>
            <a:endParaRPr lang="en-US" sz="1800" dirty="0">
              <a:latin typeface="+mn-lt"/>
            </a:endParaRPr>
          </a:p>
          <a:p>
            <a:pPr marL="0" lvl="3" indent="0">
              <a:lnSpc>
                <a:spcPts val="2300"/>
              </a:lnSpc>
              <a:spcBef>
                <a:spcPts val="0"/>
              </a:spcBef>
              <a:spcAft>
                <a:spcPts val="900"/>
              </a:spcAft>
              <a:buClr>
                <a:schemeClr val="accent1"/>
              </a:buClr>
              <a:buNone/>
            </a:pPr>
            <a:endParaRPr lang="en-US" sz="1800" dirty="0">
              <a:latin typeface="+mn-lt"/>
            </a:endParaRPr>
          </a:p>
        </p:txBody>
      </p:sp>
      <p:sp>
        <p:nvSpPr>
          <p:cNvPr id="2" name="Title 1"/>
          <p:cNvSpPr>
            <a:spLocks noGrp="1"/>
          </p:cNvSpPr>
          <p:nvPr>
            <p:ph type="title"/>
          </p:nvPr>
        </p:nvSpPr>
        <p:spPr/>
        <p:txBody>
          <a:bodyPr/>
          <a:lstStyle/>
          <a:p>
            <a:r>
              <a:rPr lang="en-US" dirty="0"/>
              <a:t>The Catalog Upload Process</a:t>
            </a:r>
            <a:endParaRPr lang="en-US" noProof="0" dirty="0">
              <a:latin typeface="+mj-lt"/>
            </a:endParaRPr>
          </a:p>
        </p:txBody>
      </p:sp>
    </p:spTree>
    <p:extLst>
      <p:ext uri="{BB962C8B-B14F-4D97-AF65-F5344CB8AC3E}">
        <p14:creationId xmlns:p14="http://schemas.microsoft.com/office/powerpoint/2010/main" val="2340393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98FE7C-562F-8612-9B2C-3F4BAF4EEAEA}"/>
              </a:ext>
            </a:extLst>
          </p:cNvPr>
          <p:cNvPicPr>
            <a:picLocks noChangeAspect="1"/>
          </p:cNvPicPr>
          <p:nvPr/>
        </p:nvPicPr>
        <p:blipFill>
          <a:blip r:embed="rId3"/>
          <a:stretch>
            <a:fillRect/>
          </a:stretch>
        </p:blipFill>
        <p:spPr>
          <a:xfrm>
            <a:off x="888168" y="3778960"/>
            <a:ext cx="10418837" cy="1759889"/>
          </a:xfrm>
          <a:prstGeom prst="rect">
            <a:avLst/>
          </a:prstGeom>
          <a:ln>
            <a:noFill/>
          </a:ln>
          <a:effectLst>
            <a:outerShdw blurRad="190500" algn="tl" rotWithShape="0">
              <a:srgbClr val="000000">
                <a:alpha val="70000"/>
              </a:srgbClr>
            </a:outerShdw>
          </a:effectLst>
        </p:spPr>
      </p:pic>
      <p:sp>
        <p:nvSpPr>
          <p:cNvPr id="3" name="Content Placeholder 2"/>
          <p:cNvSpPr>
            <a:spLocks noGrp="1"/>
          </p:cNvSpPr>
          <p:nvPr>
            <p:ph type="body" sz="quarter" idx="10"/>
          </p:nvPr>
        </p:nvSpPr>
        <p:spPr/>
        <p:txBody>
          <a:bodyPr>
            <a:normAutofit/>
          </a:bodyPr>
          <a:lstStyle/>
          <a:p>
            <a:pPr marL="342900" indent="-342900">
              <a:lnSpc>
                <a:spcPts val="2300"/>
              </a:lnSpc>
              <a:spcBef>
                <a:spcPts val="0"/>
              </a:spcBef>
              <a:spcAft>
                <a:spcPts val="1200"/>
              </a:spcAft>
              <a:buClr>
                <a:schemeClr val="accent1"/>
              </a:buClr>
              <a:buSzPct val="100000"/>
              <a:buFont typeface="Wingdings" panose="05000000000000000000" pitchFamily="2" charset="2"/>
              <a:buChar char="§"/>
            </a:pPr>
            <a:r>
              <a:rPr lang="en-US" dirty="0">
                <a:latin typeface="+mn-lt"/>
              </a:rPr>
              <a:t>Once the catalog has activated, user will be able to search for your product in their catalog UI. This is how a static Catalog item is displayed in the Catalog interface. Clicking on the Short Name takes you to the Details screen for this item.</a:t>
            </a:r>
          </a:p>
        </p:txBody>
      </p:sp>
      <p:sp>
        <p:nvSpPr>
          <p:cNvPr id="2" name="Title 1"/>
          <p:cNvSpPr>
            <a:spLocks noGrp="1"/>
          </p:cNvSpPr>
          <p:nvPr>
            <p:ph type="title"/>
          </p:nvPr>
        </p:nvSpPr>
        <p:spPr/>
        <p:txBody>
          <a:bodyPr/>
          <a:lstStyle/>
          <a:p>
            <a:r>
              <a:rPr lang="en-US" spc="-50" dirty="0"/>
              <a:t>The Catalog Interface Item View</a:t>
            </a:r>
          </a:p>
        </p:txBody>
      </p:sp>
      <p:sp>
        <p:nvSpPr>
          <p:cNvPr id="12" name="TextBox 11">
            <a:extLst>
              <a:ext uri="{FF2B5EF4-FFF2-40B4-BE49-F238E27FC236}">
                <a16:creationId xmlns:a16="http://schemas.microsoft.com/office/drawing/2014/main" id="{760BDBC8-6A1B-4281-92BE-71D7C7730396}"/>
              </a:ext>
            </a:extLst>
          </p:cNvPr>
          <p:cNvSpPr txBox="1"/>
          <p:nvPr/>
        </p:nvSpPr>
        <p:spPr>
          <a:xfrm>
            <a:off x="5291275" y="2963810"/>
            <a:ext cx="2564441" cy="307777"/>
          </a:xfrm>
          <a:prstGeom prst="rect">
            <a:avLst/>
          </a:prstGeom>
          <a:solidFill>
            <a:schemeClr val="bg1"/>
          </a:solidFill>
        </p:spPr>
        <p:txBody>
          <a:bodyPr wrap="square" rtlCol="0">
            <a:spAutoFit/>
          </a:bodyPr>
          <a:lstStyle/>
          <a:p>
            <a:r>
              <a:rPr lang="en-US" sz="1400" dirty="0">
                <a:latin typeface="Arial" panose="020B0604020202020204" pitchFamily="34" charset="0"/>
              </a:rPr>
              <a:t>Short Name (80 characters)</a:t>
            </a:r>
          </a:p>
        </p:txBody>
      </p:sp>
      <p:cxnSp>
        <p:nvCxnSpPr>
          <p:cNvPr id="13" name="Straight Arrow Connector 12">
            <a:extLst>
              <a:ext uri="{FF2B5EF4-FFF2-40B4-BE49-F238E27FC236}">
                <a16:creationId xmlns:a16="http://schemas.microsoft.com/office/drawing/2014/main" id="{1B2A2F80-8E50-46F7-9C08-F3ED400D1C97}"/>
              </a:ext>
            </a:extLst>
          </p:cNvPr>
          <p:cNvCxnSpPr>
            <a:cxnSpLocks/>
            <a:stCxn id="12" idx="1"/>
          </p:cNvCxnSpPr>
          <p:nvPr/>
        </p:nvCxnSpPr>
        <p:spPr>
          <a:xfrm flipH="1">
            <a:off x="4128467" y="3117699"/>
            <a:ext cx="1162808" cy="738490"/>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3FC2432-CBE4-4AC0-B75A-B10E96A75CBA}"/>
              </a:ext>
            </a:extLst>
          </p:cNvPr>
          <p:cNvSpPr txBox="1"/>
          <p:nvPr/>
        </p:nvSpPr>
        <p:spPr>
          <a:xfrm>
            <a:off x="7341301" y="6046223"/>
            <a:ext cx="2795977" cy="307777"/>
          </a:xfrm>
          <a:prstGeom prst="rect">
            <a:avLst/>
          </a:prstGeom>
          <a:solidFill>
            <a:schemeClr val="bg1"/>
          </a:solidFill>
        </p:spPr>
        <p:txBody>
          <a:bodyPr wrap="square" rtlCol="0">
            <a:spAutoFit/>
          </a:bodyPr>
          <a:lstStyle/>
          <a:p>
            <a:r>
              <a:rPr lang="en-US" sz="1400" dirty="0">
                <a:latin typeface="Arial" panose="020B0604020202020204" pitchFamily="34" charset="0"/>
              </a:rPr>
              <a:t>Description (2,000 characters)</a:t>
            </a:r>
          </a:p>
        </p:txBody>
      </p:sp>
      <p:cxnSp>
        <p:nvCxnSpPr>
          <p:cNvPr id="15" name="Straight Arrow Connector 14">
            <a:extLst>
              <a:ext uri="{FF2B5EF4-FFF2-40B4-BE49-F238E27FC236}">
                <a16:creationId xmlns:a16="http://schemas.microsoft.com/office/drawing/2014/main" id="{3179DC5C-639B-44F4-9575-2DFC3B607F3B}"/>
              </a:ext>
            </a:extLst>
          </p:cNvPr>
          <p:cNvCxnSpPr/>
          <p:nvPr/>
        </p:nvCxnSpPr>
        <p:spPr>
          <a:xfrm flipH="1" flipV="1">
            <a:off x="7102829" y="4978018"/>
            <a:ext cx="745251" cy="1112194"/>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716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DCCE04-0459-69CE-4CD2-11E3FDB6D91C}"/>
              </a:ext>
            </a:extLst>
          </p:cNvPr>
          <p:cNvPicPr>
            <a:picLocks noChangeAspect="1"/>
          </p:cNvPicPr>
          <p:nvPr/>
        </p:nvPicPr>
        <p:blipFill>
          <a:blip r:embed="rId3"/>
          <a:stretch>
            <a:fillRect/>
          </a:stretch>
        </p:blipFill>
        <p:spPr>
          <a:xfrm>
            <a:off x="3512792" y="2101519"/>
            <a:ext cx="6840702" cy="4243719"/>
          </a:xfrm>
          <a:prstGeom prst="rect">
            <a:avLst/>
          </a:prstGeom>
          <a:ln>
            <a:noFill/>
          </a:ln>
          <a:effectLst>
            <a:outerShdw blurRad="190500" algn="tl" rotWithShape="0">
              <a:srgbClr val="000000">
                <a:alpha val="70000"/>
              </a:srgbClr>
            </a:outerShdw>
          </a:effectLst>
        </p:spPr>
      </p:pic>
      <p:sp>
        <p:nvSpPr>
          <p:cNvPr id="3" name="Content Placeholder 2"/>
          <p:cNvSpPr>
            <a:spLocks noGrp="1"/>
          </p:cNvSpPr>
          <p:nvPr>
            <p:ph type="body" sz="quarter" idx="10"/>
          </p:nvPr>
        </p:nvSpPr>
        <p:spPr/>
        <p:txBody>
          <a:bodyPr>
            <a:normAutofit/>
          </a:bodyPr>
          <a:lstStyle/>
          <a:p>
            <a:pPr marL="342900" indent="-342900">
              <a:lnSpc>
                <a:spcPts val="2300"/>
              </a:lnSpc>
              <a:spcBef>
                <a:spcPts val="0"/>
              </a:spcBef>
              <a:spcAft>
                <a:spcPts val="1200"/>
              </a:spcAft>
              <a:buClr>
                <a:schemeClr val="accent1"/>
              </a:buClr>
              <a:buSzPct val="100000"/>
              <a:buFont typeface="Wingdings" panose="05000000000000000000" pitchFamily="2" charset="2"/>
              <a:buChar char="§"/>
            </a:pPr>
            <a:r>
              <a:rPr lang="en-US" dirty="0"/>
              <a:t>This is a how a static catalog Item Detail view is displayed in the Catalog interface.</a:t>
            </a:r>
          </a:p>
        </p:txBody>
      </p:sp>
      <p:sp>
        <p:nvSpPr>
          <p:cNvPr id="2" name="Title 1"/>
          <p:cNvSpPr>
            <a:spLocks noGrp="1"/>
          </p:cNvSpPr>
          <p:nvPr>
            <p:ph type="title"/>
          </p:nvPr>
        </p:nvSpPr>
        <p:spPr/>
        <p:txBody>
          <a:bodyPr/>
          <a:lstStyle/>
          <a:p>
            <a:r>
              <a:rPr lang="en-US" spc="-50" dirty="0"/>
              <a:t>The Catalog Interface Item View</a:t>
            </a:r>
          </a:p>
        </p:txBody>
      </p:sp>
      <p:sp>
        <p:nvSpPr>
          <p:cNvPr id="7" name="TextBox 6">
            <a:extLst>
              <a:ext uri="{FF2B5EF4-FFF2-40B4-BE49-F238E27FC236}">
                <a16:creationId xmlns:a16="http://schemas.microsoft.com/office/drawing/2014/main" id="{105D0105-F754-4C2F-8559-C22E6D8810CC}"/>
              </a:ext>
            </a:extLst>
          </p:cNvPr>
          <p:cNvSpPr txBox="1"/>
          <p:nvPr/>
        </p:nvSpPr>
        <p:spPr>
          <a:xfrm>
            <a:off x="957206" y="4174329"/>
            <a:ext cx="1312298" cy="954107"/>
          </a:xfrm>
          <a:prstGeom prst="rect">
            <a:avLst/>
          </a:prstGeom>
          <a:solidFill>
            <a:schemeClr val="bg1"/>
          </a:solidFill>
        </p:spPr>
        <p:txBody>
          <a:bodyPr wrap="square" rtlCol="0">
            <a:spAutoFit/>
          </a:bodyPr>
          <a:lstStyle/>
          <a:p>
            <a:r>
              <a:rPr lang="en-US" sz="1400" dirty="0">
                <a:latin typeface="Arial" panose="020B0604020202020204" pitchFamily="34" charset="0"/>
              </a:rPr>
              <a:t>Additional Information, </a:t>
            </a:r>
            <a:br>
              <a:rPr lang="en-US" sz="1400" dirty="0">
                <a:latin typeface="Arial" panose="020B0604020202020204" pitchFamily="34" charset="0"/>
              </a:rPr>
            </a:br>
            <a:r>
              <a:rPr lang="en-US" sz="1400" dirty="0">
                <a:latin typeface="Arial" panose="020B0604020202020204" pitchFamily="34" charset="0"/>
              </a:rPr>
              <a:t>links and</a:t>
            </a:r>
            <a:br>
              <a:rPr lang="en-US" sz="1400" dirty="0">
                <a:latin typeface="Arial" panose="020B0604020202020204" pitchFamily="34" charset="0"/>
              </a:rPr>
            </a:br>
            <a:r>
              <a:rPr lang="en-US" sz="1400" dirty="0">
                <a:latin typeface="Arial" panose="020B0604020202020204" pitchFamily="34" charset="0"/>
              </a:rPr>
              <a:t>custom fields</a:t>
            </a:r>
          </a:p>
        </p:txBody>
      </p:sp>
      <p:cxnSp>
        <p:nvCxnSpPr>
          <p:cNvPr id="11" name="Straight Arrow Connector 10">
            <a:extLst>
              <a:ext uri="{FF2B5EF4-FFF2-40B4-BE49-F238E27FC236}">
                <a16:creationId xmlns:a16="http://schemas.microsoft.com/office/drawing/2014/main" id="{DD050679-BEEF-4AEB-9045-062A5AE7EF02}"/>
              </a:ext>
            </a:extLst>
          </p:cNvPr>
          <p:cNvCxnSpPr>
            <a:cxnSpLocks/>
          </p:cNvCxnSpPr>
          <p:nvPr/>
        </p:nvCxnSpPr>
        <p:spPr>
          <a:xfrm>
            <a:off x="2149484" y="4842474"/>
            <a:ext cx="2726614" cy="571923"/>
          </a:xfrm>
          <a:prstGeom prst="straightConnector1">
            <a:avLst/>
          </a:prstGeom>
          <a:ln w="6350">
            <a:solidFill>
              <a:srgbClr val="C00000"/>
            </a:solidFill>
            <a:headEnd type="none"/>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0045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Static Catalog </a:t>
            </a:r>
            <a:r>
              <a:rPr lang="en-US" dirty="0">
                <a:solidFill>
                  <a:schemeClr val="accent1"/>
                </a:solidFill>
                <a:latin typeface="+mj-lt"/>
              </a:rPr>
              <a:t>Template</a:t>
            </a:r>
            <a:endParaRPr lang="en-US" noProof="0" dirty="0">
              <a:latin typeface="+mj-lt"/>
            </a:endParaRPr>
          </a:p>
        </p:txBody>
      </p:sp>
    </p:spTree>
    <p:extLst>
      <p:ext uri="{BB962C8B-B14F-4D97-AF65-F5344CB8AC3E}">
        <p14:creationId xmlns:p14="http://schemas.microsoft.com/office/powerpoint/2010/main" val="35419861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P_AGENDA" val="TOC TOCShowsSubsections Dividers SectionNumber SlideNumber"/>
</p:tagLst>
</file>

<file path=ppt/tags/tag1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100 [4]&quot; Source=&quot;Harvey 100&quot; /&gt;"/>
</p:tagLst>
</file>

<file path=ppt/tags/tag10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4/100 [94]&quot; Source=&quot;Harvey 100&quot; /&gt;"/>
</p:tagLst>
</file>

<file path=ppt/tags/tag10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5/100 [95]&quot; Source=&quot;Harvey 100&quot; /&gt;"/>
</p:tagLst>
</file>

<file path=ppt/tags/tag10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6/100 [96]&quot; Source=&quot;Harvey 100&quot; /&gt;"/>
</p:tagLst>
</file>

<file path=ppt/tags/tag10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7/100 [97]&quot; Source=&quot;Harvey 100&quot; /&gt;"/>
</p:tagLst>
</file>

<file path=ppt/tags/tag10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8/100 [98]&quot; Source=&quot;Harvey 100&quot; /&gt;"/>
</p:tagLst>
</file>

<file path=ppt/tags/tag10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9/100 [99]&quot; Source=&quot;Harvey 100&quot; /&gt;"/>
</p:tagLst>
</file>

<file path=ppt/tags/tag10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00/100 [100]&quot; Source=&quot;Harvey 100&quot; /&gt;"/>
</p:tagLst>
</file>

<file path=ppt/tags/tag10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0/8 [0]&quot; /&gt;"/>
</p:tagLst>
</file>

<file path=ppt/tags/tag10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1/8 [1]&quot; /&gt;"/>
</p:tagLst>
</file>

<file path=ppt/tags/tag10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2/8 [2]&quot; /&gt;"/>
</p:tagLst>
</file>

<file path=ppt/tags/tag1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100 [5]&quot; Source=&quot;Harvey 100&quot; /&gt;"/>
</p:tagLst>
</file>

<file path=ppt/tags/tag11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3/8 [3]&quot; /&gt;"/>
</p:tagLst>
</file>

<file path=ppt/tags/tag11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4/8 [4]&quot; /&gt;"/>
</p:tagLst>
</file>

<file path=ppt/tags/tag11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5/8 [5]&quot; /&gt;"/>
</p:tagLst>
</file>

<file path=ppt/tags/tag11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6/8 [6]&quot; /&gt;"/>
</p:tagLst>
</file>

<file path=ppt/tags/tag11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7/8 [7]&quot; /&gt;"/>
</p:tagLst>
</file>

<file path=ppt/tags/tag11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8/8 [8]&quot; /&gt;"/>
</p:tagLst>
</file>

<file path=ppt/tags/tag11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0/4 [0]&quot; /&gt;"/>
</p:tagLst>
</file>

<file path=ppt/tags/tag11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1/4 [1]&quot; /&gt;"/>
</p:tagLst>
</file>

<file path=ppt/tags/tag11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2/4 [2]&quot; /&gt;"/>
</p:tagLst>
</file>

<file path=ppt/tags/tag11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3/4 [3]&quot; /&gt;"/>
</p:tagLst>
</file>

<file path=ppt/tags/tag1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100 [6]&quot; Source=&quot;Harvey 100&quot; /&gt;"/>
</p:tagLst>
</file>

<file path=ppt/tags/tag12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4/4 [4]&quot; /&gt;"/>
</p:tagLst>
</file>

<file path=ppt/tags/tag12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0/3 [0]&quot; /&gt;"/>
</p:tagLst>
</file>

<file path=ppt/tags/tag12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1/3 [1]&quot; /&gt;"/>
</p:tagLst>
</file>

<file path=ppt/tags/tag12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2/3 [2]&quot; /&gt;"/>
</p:tagLst>
</file>

<file path=ppt/tags/tag12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3/3 [3]&quot; /&gt;"/>
</p:tagLst>
</file>

<file path=ppt/tags/tag1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100 [7]&quot; Source=&quot;Harvey 100&quot; /&gt;"/>
</p:tagLst>
</file>

<file path=ppt/tags/tag1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100 [8]&quot; Source=&quot;Harvey 100&quot; /&gt;"/>
</p:tagLst>
</file>

<file path=ppt/tags/tag1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100 [9]&quot; Source=&quot;Harvey 100&quot; /&gt;"/>
</p:tagLst>
</file>

<file path=ppt/tags/tag1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0/100 [10]&quot; Source=&quot;Harvey 100&quot; /&gt;"/>
</p:tagLst>
</file>

<file path=ppt/tags/tag1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1/100 [11]&quot; Source=&quot;Harvey 100&quot; /&gt;"/>
</p:tagLst>
</file>

<file path=ppt/tags/tag1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2/100 [12]&quot; Source=&quot;Harvey 100&quot; /&gt;"/>
</p:tagLst>
</file>

<file path=ppt/tags/tag1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3/100 [13]&quot; Source=&quot;Harvey 100&quot; /&gt;"/>
</p:tagLst>
</file>

<file path=ppt/tags/tag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True&quot; Source=&quot;Group 4&quot; Layer=&quot;Group 4&quot; /&gt;"/>
</p:tagLst>
</file>

<file path=ppt/tags/tag2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4/100 [14]&quot; Source=&quot;Harvey 100&quot; /&gt;"/>
</p:tagLst>
</file>

<file path=ppt/tags/tag2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5/100 [15]&quot; Source=&quot;Harvey 100&quot; /&gt;"/>
</p:tagLst>
</file>

<file path=ppt/tags/tag2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6/100 [16]&quot; Source=&quot;Harvey 100&quot; /&gt;"/>
</p:tagLst>
</file>

<file path=ppt/tags/tag2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7/100 [17]&quot; Source=&quot;Harvey 100&quot; /&gt;"/>
</p:tagLst>
</file>

<file path=ppt/tags/tag2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8/100 [18]&quot; Source=&quot;Harvey 100&quot; /&gt;"/>
</p:tagLst>
</file>

<file path=ppt/tags/tag2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9/100 [19]&quot; Source=&quot;Harvey 100&quot; /&gt;"/>
</p:tagLst>
</file>

<file path=ppt/tags/tag2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0/100 [20]&quot; Source=&quot;Harvey 100&quot; /&gt;"/>
</p:tagLst>
</file>

<file path=ppt/tags/tag2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1/100 [21]&quot; Source=&quot;Harvey 100&quot; /&gt;"/>
</p:tagLst>
</file>

<file path=ppt/tags/tag2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2/100 [22]&quot; Source=&quot;Harvey 100&quot; /&gt;"/>
</p:tagLst>
</file>

<file path=ppt/tags/tag2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3/100 [23]&quot; Source=&quot;Harvey 100&quot; /&gt;"/>
</p:tagLst>
</file>

<file path=ppt/tags/tag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True&quot; Source=&quot;Group 5&quot; Layer=&quot;Group 5&quot; /&gt;"/>
</p:tagLst>
</file>

<file path=ppt/tags/tag3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4/100 [24]&quot; Source=&quot;Harvey 100&quot; /&gt;"/>
</p:tagLst>
</file>

<file path=ppt/tags/tag3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5/100 [25]&quot; Source=&quot;Harvey 100&quot; /&gt;"/>
</p:tagLst>
</file>

<file path=ppt/tags/tag3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6/100 [26]&quot; Source=&quot;Harvey 100&quot; /&gt;"/>
</p:tagLst>
</file>

<file path=ppt/tags/tag3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7/100 [27]&quot; Source=&quot;Harvey 100&quot; /&gt;"/>
</p:tagLst>
</file>

<file path=ppt/tags/tag3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8/100 [28]&quot; Source=&quot;Harvey 100&quot; /&gt;"/>
</p:tagLst>
</file>

<file path=ppt/tags/tag3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9/100 [29]&quot; Source=&quot;Harvey 100&quot; /&gt;"/>
</p:tagLst>
</file>

<file path=ppt/tags/tag3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0/100 [30]&quot; Source=&quot;Harvey 100&quot; /&gt;"/>
</p:tagLst>
</file>

<file path=ppt/tags/tag3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1/100 [31]&quot; Source=&quot;Harvey 100&quot; /&gt;"/>
</p:tagLst>
</file>

<file path=ppt/tags/tag3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2/100 [32]&quot; Source=&quot;Harvey 100&quot; /&gt;"/>
</p:tagLst>
</file>

<file path=ppt/tags/tag3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3/100 [33]&quot; Source=&quot;Harvey 100&quot; /&gt;"/>
</p:tagLst>
</file>

<file path=ppt/tags/tag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True&quot; Source=&quot;Harvey 8&quot; Layer=&quot;Harvey 8&quot; /&gt;"/>
</p:tagLst>
</file>

<file path=ppt/tags/tag4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4/100 [34]&quot; Source=&quot;Harvey 100&quot; /&gt;"/>
</p:tagLst>
</file>

<file path=ppt/tags/tag4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5/100 [35]&quot; Source=&quot;Harvey 100&quot; /&gt;"/>
</p:tagLst>
</file>

<file path=ppt/tags/tag4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6/100 [36]&quot; Source=&quot;Harvey 100&quot; /&gt;"/>
</p:tagLst>
</file>

<file path=ppt/tags/tag4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7/100 [37]&quot; Source=&quot;Harvey 100&quot; /&gt;"/>
</p:tagLst>
</file>

<file path=ppt/tags/tag4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8/100 [38]&quot; Source=&quot;Harvey 100&quot; /&gt;"/>
</p:tagLst>
</file>

<file path=ppt/tags/tag4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9/100 [39]&quot; Source=&quot;Harvey 100&quot; /&gt;"/>
</p:tagLst>
</file>

<file path=ppt/tags/tag4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0/100 [40]&quot; Source=&quot;Harvey 100&quot; /&gt;"/>
</p:tagLst>
</file>

<file path=ppt/tags/tag4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1/100 [41]&quot; Source=&quot;Harvey 100&quot; /&gt;"/>
</p:tagLst>
</file>

<file path=ppt/tags/tag4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2/100 [42]&quot; Source=&quot;Harvey 100&quot; /&gt;"/>
</p:tagLst>
</file>

<file path=ppt/tags/tag4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3/100 [43]&quot; Source=&quot;Harvey 100&quot; /&gt;"/>
</p:tagLst>
</file>

<file path=ppt/tags/tag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d5f66dcd-7c8d-4661-849b-23a9587c15e3&quot; /&gt;"/>
  <p:tag name="SP_POWERSHAPE" val="&lt;PowerShapeTag ClassVersion=&quot;0&quot; GUID=&quot;81f1f80b-b882-418d-8bbb-9c38d8d27274&quot; IsConsolidated=&quot;False&quot; IsTopLevel=&quot;True&quot; Layer=&quot;Harvey 100&quot; Source=&quot;Harvey 100&quot; /&gt;"/>
</p:tagLst>
</file>

<file path=ppt/tags/tag5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4/100 [44]&quot; Source=&quot;Harvey 100&quot; /&gt;"/>
</p:tagLst>
</file>

<file path=ppt/tags/tag5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5/100 [45]&quot; Source=&quot;Harvey 100&quot; /&gt;"/>
</p:tagLst>
</file>

<file path=ppt/tags/tag5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6/100 [46]&quot; Source=&quot;Harvey 100&quot; /&gt;"/>
</p:tagLst>
</file>

<file path=ppt/tags/tag5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7/100 [47]&quot; Source=&quot;Harvey 100&quot; /&gt;"/>
</p:tagLst>
</file>

<file path=ppt/tags/tag5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8/100 [48]&quot; Source=&quot;Harvey 100&quot; /&gt;"/>
</p:tagLst>
</file>

<file path=ppt/tags/tag5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9/100 [49]&quot; Source=&quot;Harvey 100&quot; /&gt;"/>
</p:tagLst>
</file>

<file path=ppt/tags/tag5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0/100 [50]&quot; Source=&quot;Harvey 100&quot; /&gt;"/>
</p:tagLst>
</file>

<file path=ppt/tags/tag5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1/100 [51]&quot; Source=&quot;Harvey 100&quot; /&gt;"/>
</p:tagLst>
</file>

<file path=ppt/tags/tag5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2/100 [52]&quot; Source=&quot;Harvey 100&quot; /&gt;"/>
</p:tagLst>
</file>

<file path=ppt/tags/tag5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3/100 [53]&quot; Source=&quot;Harvey 100&quot; /&gt;"/>
</p:tagLst>
</file>

<file path=ppt/tags/tag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0/100 [0]&quot; Source=&quot;Harvey 100&quot; /&gt;"/>
</p:tagLst>
</file>

<file path=ppt/tags/tag6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4/100 [54]&quot; Source=&quot;Harvey 100&quot; /&gt;"/>
</p:tagLst>
</file>

<file path=ppt/tags/tag6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5/100 [55]&quot; Source=&quot;Harvey 100&quot; /&gt;"/>
</p:tagLst>
</file>

<file path=ppt/tags/tag6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6/100 [56]&quot; Source=&quot;Harvey 100&quot; /&gt;"/>
</p:tagLst>
</file>

<file path=ppt/tags/tag6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7/100 [57]&quot; Source=&quot;Harvey 100&quot; /&gt;"/>
</p:tagLst>
</file>

<file path=ppt/tags/tag6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8/100 [58]&quot; Source=&quot;Harvey 100&quot; /&gt;"/>
</p:tagLst>
</file>

<file path=ppt/tags/tag6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9/100 [59]&quot; Source=&quot;Harvey 100&quot; /&gt;"/>
</p:tagLst>
</file>

<file path=ppt/tags/tag6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0/100 [60]&quot; Source=&quot;Harvey 100&quot; /&gt;"/>
</p:tagLst>
</file>

<file path=ppt/tags/tag6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1/100 [61]&quot; Source=&quot;Harvey 100&quot; /&gt;"/>
</p:tagLst>
</file>

<file path=ppt/tags/tag6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2/100 [62]&quot; Source=&quot;Harvey 100&quot; /&gt;"/>
</p:tagLst>
</file>

<file path=ppt/tags/tag6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3/100 [63]&quot; Source=&quot;Harvey 100&quot; /&gt;"/>
</p:tagLst>
</file>

<file path=ppt/tags/tag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100 [1]&quot; Source=&quot;Harvey 100&quot; /&gt;"/>
</p:tagLst>
</file>

<file path=ppt/tags/tag7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4/100 [64]&quot; Source=&quot;Harvey 100&quot; /&gt;"/>
</p:tagLst>
</file>

<file path=ppt/tags/tag7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5/100 [65]&quot; Source=&quot;Harvey 100&quot; /&gt;"/>
</p:tagLst>
</file>

<file path=ppt/tags/tag7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6/100 [66]&quot; Source=&quot;Harvey 100&quot; /&gt;"/>
</p:tagLst>
</file>

<file path=ppt/tags/tag7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7/100 [67]&quot; Source=&quot;Harvey 100&quot; /&gt;"/>
</p:tagLst>
</file>

<file path=ppt/tags/tag7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8/100 [68]&quot; Source=&quot;Harvey 100&quot; /&gt;"/>
</p:tagLst>
</file>

<file path=ppt/tags/tag7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9/100 [69]&quot; Source=&quot;Harvey 100&quot; /&gt;"/>
</p:tagLst>
</file>

<file path=ppt/tags/tag7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0/100 [70]&quot; Source=&quot;Harvey 100&quot; /&gt;"/>
</p:tagLst>
</file>

<file path=ppt/tags/tag7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1/100 [71]&quot; Source=&quot;Harvey 100&quot; /&gt;"/>
</p:tagLst>
</file>

<file path=ppt/tags/tag7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2/100 [72]&quot; Source=&quot;Harvey 100&quot; /&gt;"/>
</p:tagLst>
</file>

<file path=ppt/tags/tag7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3/100 [73]&quot; Source=&quot;Harvey 100&quot; /&gt;"/>
</p:tagLst>
</file>

<file path=ppt/tags/tag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100 [2]&quot; Source=&quot;Harvey 100&quot; /&gt;"/>
</p:tagLst>
</file>

<file path=ppt/tags/tag8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4/100 [74]&quot; Source=&quot;Harvey 100&quot; /&gt;"/>
</p:tagLst>
</file>

<file path=ppt/tags/tag8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5/100 [75]&quot; Source=&quot;Harvey 100&quot; /&gt;"/>
</p:tagLst>
</file>

<file path=ppt/tags/tag8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6/100 [76]&quot; Source=&quot;Harvey 100&quot; /&gt;"/>
</p:tagLst>
</file>

<file path=ppt/tags/tag8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7/100 [77]&quot; Source=&quot;Harvey 100&quot; /&gt;"/>
</p:tagLst>
</file>

<file path=ppt/tags/tag8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8/100 [78]&quot; Source=&quot;Harvey 100&quot; /&gt;"/>
</p:tagLst>
</file>

<file path=ppt/tags/tag8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9/100 [79]&quot; Source=&quot;Harvey 100&quot; /&gt;"/>
</p:tagLst>
</file>

<file path=ppt/tags/tag8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0/100 [80]&quot; Source=&quot;Harvey 100&quot; /&gt;"/>
</p:tagLst>
</file>

<file path=ppt/tags/tag8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1/100 [81]&quot; Source=&quot;Harvey 100&quot; /&gt;"/>
</p:tagLst>
</file>

<file path=ppt/tags/tag8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2/100 [82]&quot; Source=&quot;Harvey 100&quot; /&gt;"/>
</p:tagLst>
</file>

<file path=ppt/tags/tag8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3/100 [83]&quot; Source=&quot;Harvey 100&quot; /&gt;"/>
</p:tagLst>
</file>

<file path=ppt/tags/tag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100 [3]&quot; Source=&quot;Harvey 100&quot; /&gt;"/>
</p:tagLst>
</file>

<file path=ppt/tags/tag9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4/100 [84]&quot; Source=&quot;Harvey 100&quot; /&gt;"/>
</p:tagLst>
</file>

<file path=ppt/tags/tag9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5/100 [85]&quot; Source=&quot;Harvey 100&quot; /&gt;"/>
</p:tagLst>
</file>

<file path=ppt/tags/tag9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6/100 [86]&quot; Source=&quot;Harvey 100&quot; /&gt;"/>
</p:tagLst>
</file>

<file path=ppt/tags/tag9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7/100 [87]&quot; Source=&quot;Harvey 100&quot; /&gt;"/>
</p:tagLst>
</file>

<file path=ppt/tags/tag9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8/100 [88]&quot; Source=&quot;Harvey 100&quot; /&gt;"/>
</p:tagLst>
</file>

<file path=ppt/tags/tag9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9/100 [89]&quot; Source=&quot;Harvey 100&quot; /&gt;"/>
</p:tagLst>
</file>

<file path=ppt/tags/tag9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0/100 [90]&quot; Source=&quot;Harvey 100&quot; /&gt;"/>
</p:tagLst>
</file>

<file path=ppt/tags/tag9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1/100 [91]&quot; Source=&quot;Harvey 100&quot; /&gt;"/>
</p:tagLst>
</file>

<file path=ppt/tags/tag9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2/100 [92]&quot; Source=&quot;Harvey 100&quot; /&gt;"/>
</p:tagLst>
</file>

<file path=ppt/tags/tag9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3/100 [93]&quot; Source=&quot;Harvey 100&quot; /&gt;"/>
</p:tagLst>
</file>

<file path=ppt/theme/theme1.xml><?xml version="1.0" encoding="utf-8"?>
<a:theme xmlns:a="http://schemas.openxmlformats.org/drawingml/2006/main" name="SAP Template 2023">
  <a:themeElements>
    <a:clrScheme name="SAP Colors 2023">
      <a:dk1>
        <a:srgbClr val="000000"/>
      </a:dk1>
      <a:lt1>
        <a:srgbClr val="FFFFFF"/>
      </a:lt1>
      <a:dk2>
        <a:srgbClr val="1B90FF"/>
      </a:dk2>
      <a:lt2>
        <a:srgbClr val="89D1FF"/>
      </a:lt2>
      <a:accent1>
        <a:srgbClr val="E76500"/>
      </a:accent1>
      <a:accent2>
        <a:srgbClr val="049F9A"/>
      </a:accent2>
      <a:accent3>
        <a:srgbClr val="36A41D"/>
      </a:accent3>
      <a:accent4>
        <a:srgbClr val="FA4F96"/>
      </a:accent4>
      <a:accent5>
        <a:srgbClr val="F31DED"/>
      </a:accent5>
      <a:accent6>
        <a:srgbClr val="7858FF"/>
      </a:accent6>
      <a:hlink>
        <a:srgbClr val="0070F2"/>
      </a:hlink>
      <a:folHlink>
        <a:srgbClr val="0070F2"/>
      </a:folHlink>
    </a:clrScheme>
    <a:fontScheme name="SAP 2023">
      <a:majorFont>
        <a:latin typeface="72 Brand Medium"/>
        <a:ea typeface=""/>
        <a:cs typeface=""/>
      </a:majorFont>
      <a:minorFont>
        <a:latin typeface="72 Brand"/>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fontAlgn="base">
          <a:spcBef>
            <a:spcPct val="50000"/>
          </a:spcBef>
          <a:spcAft>
            <a:spcPct val="0"/>
          </a:spcAft>
          <a:buClr>
            <a:schemeClr val="tx1"/>
          </a:buClr>
          <a:buSzPct val="100000"/>
          <a:defRPr sz="1800" kern="0" dirty="0" err="1" smtClean="0">
            <a:latin typeface="72 Brand" panose="020B0504030603020204" pitchFamily="34" charset="0"/>
            <a:ea typeface="Arial Unicode MS" pitchFamily="34" charset="-128"/>
            <a:cs typeface="Arial Unicode MS" pitchFamily="34" charset="-128"/>
          </a:defRPr>
        </a:defPPr>
      </a:lstStyle>
    </a:txDef>
  </a:objectDefaults>
  <a:extraClrSchemeLst/>
  <a:custClrLst>
    <a:custClr name="Blue 2">
      <a:srgbClr val="D1EFFF"/>
    </a:custClr>
    <a:custClr name="Blue 4">
      <a:srgbClr val="89D1FF"/>
    </a:custClr>
    <a:custClr name="Blue 6">
      <a:srgbClr val="1B90FF"/>
    </a:custClr>
    <a:custClr name="Blue 7">
      <a:srgbClr val="0070F2"/>
    </a:custClr>
    <a:custClr name="Blue 10">
      <a:srgbClr val="002A86"/>
    </a:custClr>
    <a:custClr name="Blue 11">
      <a:srgbClr val="00144A"/>
    </a:custClr>
    <a:custClr name="Mango 2">
      <a:srgbClr val="FFF3B8"/>
    </a:custClr>
    <a:custClr name="Mango 4">
      <a:srgbClr val="FFC933"/>
    </a:custClr>
    <a:custClr name="Mango 6">
      <a:srgbClr val="E76500"/>
    </a:custClr>
    <a:custClr name="Mango 7">
      <a:srgbClr val="C35500"/>
    </a:custClr>
    <a:custClr name="Mango 10">
      <a:srgbClr val="6D1900"/>
    </a:custClr>
    <a:custClr name="Mango 11">
      <a:srgbClr val="450B00"/>
    </a:custClr>
    <a:custClr name="Teal 2">
      <a:srgbClr val="C2FCEE"/>
    </a:custClr>
    <a:custClr name="Teal 4">
      <a:srgbClr val="2CE0BF"/>
    </a:custClr>
    <a:custClr name="Teal 6">
      <a:srgbClr val="049F9A"/>
    </a:custClr>
    <a:custClr name="Teal 7">
      <a:srgbClr val="07838F"/>
    </a:custClr>
    <a:custClr name="Teal 10">
      <a:srgbClr val="02414C"/>
    </a:custClr>
    <a:custClr name="Teal 11">
      <a:srgbClr val="012931"/>
    </a:custClr>
    <a:custClr name="Green 2">
      <a:srgbClr val="EBF5CB"/>
    </a:custClr>
    <a:custClr name="Green 4">
      <a:srgbClr val="97DD40"/>
    </a:custClr>
    <a:custClr name="Green 6">
      <a:srgbClr val="36A41D"/>
    </a:custClr>
    <a:custClr name="Green 7">
      <a:srgbClr val="188918"/>
    </a:custClr>
    <a:custClr name="Green 10">
      <a:srgbClr val="164323"/>
    </a:custClr>
    <a:custClr name="Green 11">
      <a:srgbClr val="0E2B16"/>
    </a:custClr>
    <a:custClr name="Red 2">
      <a:srgbClr val="FFD5EA"/>
    </a:custClr>
    <a:custClr name="Red 4">
      <a:srgbClr val="FF8CB2"/>
    </a:custClr>
    <a:custClr name="Red 6">
      <a:srgbClr val="EE3939"/>
    </a:custClr>
    <a:custClr name="Red 7">
      <a:srgbClr val="D20A0A"/>
    </a:custClr>
    <a:custClr name="Red 10">
      <a:srgbClr val="5A0404"/>
    </a:custClr>
    <a:custClr name="Red 11">
      <a:srgbClr val="350000"/>
    </a:custClr>
    <a:custClr name="Raspberry 2">
      <a:srgbClr val="FFDCE8"/>
    </a:custClr>
    <a:custClr name="Raspberry 4">
      <a:srgbClr val="FEADC8"/>
    </a:custClr>
    <a:custClr name="Raspberry 6">
      <a:srgbClr val="FA4F96"/>
    </a:custClr>
    <a:custClr name="Raspberry 7">
      <a:srgbClr val="DF1278"/>
    </a:custClr>
    <a:custClr name="Raspberry 10">
      <a:srgbClr val="71014B"/>
    </a:custClr>
    <a:custClr name="Raspberry 11">
      <a:srgbClr val="510136"/>
    </a:custClr>
    <a:custClr name="Pink 2">
      <a:srgbClr val="FFDCF3"/>
    </a:custClr>
    <a:custClr name="Pink 4">
      <a:srgbClr val="FF8AF0"/>
    </a:custClr>
    <a:custClr name="Pink 6">
      <a:srgbClr val="F31DED"/>
    </a:custClr>
    <a:custClr name="Pink 7">
      <a:srgbClr val="CC00DC"/>
    </a:custClr>
    <a:custClr name="Pink 10">
      <a:srgbClr val="510080"/>
    </a:custClr>
    <a:custClr name="Pink 11">
      <a:srgbClr val="28004A"/>
    </a:custClr>
    <a:custClr name="Indigo 2">
      <a:srgbClr val="E2D8FF"/>
    </a:custClr>
    <a:custClr name="Indigo 4">
      <a:srgbClr val="B894FF"/>
    </a:custClr>
    <a:custClr name="Indigo 6">
      <a:srgbClr val="7858FF"/>
    </a:custClr>
    <a:custClr name="Indigo 7">
      <a:srgbClr val="5D36FF"/>
    </a:custClr>
    <a:custClr name="Indigo 10">
      <a:srgbClr val="1C0C6E"/>
    </a:custClr>
    <a:custClr name="Indigo 11">
      <a:srgbClr val="0E0637"/>
    </a:custClr>
  </a:custClrLst>
  <a:extLst>
    <a:ext uri="{05A4C25C-085E-4340-85A3-A5531E510DB2}">
      <thm15:themeFamily xmlns:thm15="http://schemas.microsoft.com/office/thememl/2012/main" name="SAP_2023" id="{E0C336FB-8C14-4946-9A4E-21A5D4B5AD48}" vid="{56AE5F8D-7AE6-D749-9D93-DA55A8954983}"/>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Blue 2">
      <a:srgbClr val="D1EFFF"/>
    </a:custClr>
  </a:custClr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Blue 2">
      <a:srgbClr val="D1EFFF"/>
    </a:custClr>
  </a:custClr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 dockstate="right" visibility="0" width="350" row="0">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D0FCFAFA-D3D3-1441-8101-DA629D03A5D9}">
  <we:reference id="b0692d11-e342-a550-cfba-e8c57e47b8f1" version="1.0.0.8" store="EXCatalog" storeType="EXCatalog"/>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E65AE667-A5F5-0F47-8627-5174A8B7EA47}">
  <we:reference id="b8d7a30b-109c-4c41-a1df-a6cb639730b5" version="2.0.0.5" store="EXCatalog" storeType="EXCatalog"/>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TemplafyTemplateConfiguration><![CDATA[{"elementsMetadata":[{"type":"shape","id":"1df0b5c3-c399-4d80-afa5-baa0f5e07b52","elementConfiguration":{"binding":"{{ DataSources.Classification[Form.Classification.Name].Display}}","type":"text","disableUpdates":false}},{"type":"shape","id":"4730df89-118a-4dac-850a-22582fba25ef","elementConfiguration":{"inheritDimensions":"{{InheritDimensions.InheritNone}}","width":"","height":"1 cm","image":"{{Form.SAPLogo.SubbrandBlue}}","visibility":"","type":"image","disableUpdates":false}},{"type":"shape","id":"3b3005ec-996c-4d76-a358-795127b0f977","elementConfiguration":{"binding":"{{Form.Classification.Display}}","visibility":"","type":"text","disableUpdates":false}},{"type":"shape","id":"4fb6f5d1-82cd-4ab1-ae44-7e64d037ef1d","elementConfiguration":{"binding":"{{Form.Classification.Display}}","visibility":"","type":"text","disableUpdates":false}},{"type":"shape","id":"6e8f8d3c-486c-440f-9e89-010c51d1337f","elementConfiguration":{"inheritDimensions":"{{InheritDimensions.InheritNone}}","width":"","height":"1 cm","image":"{{Form.SAPLogo.SubbrandBlack}}","visibility":"","type":"image","disableUpdates":false}},{"type":"shape","id":"c91d4f96-eb02-4c57-a0e1-338790f88ede","elementConfiguration":{"inheritDimensions":"{{InheritDimensions.InheritNone}}","width":"","height":"1 cm","image":"{{Form.SAPLogo.SubbrandWhite}}","visibility":"","type":"image","disableUpdates":false}},{"type":"shape","id":"54a69f23-ff76-4f65-96bb-a6bf00e9647f","elementConfiguration":{"binding":"{{Form.Classification.Display}}","visibility":"","type":"text","disableUpdates":false}},{"type":"shape","id":"6c7bdae5-f4a4-41ef-bce1-a9de047427a3","elementConfiguration":{"inheritDimensions":"{{InheritDimensions.InheritNone}}","width":"","height":"1 cm","image":"{{Form.SAPLogo.SubbrandBlue}}","visibility":"","type":"image","disableUpdates":false}},{"type":"shape","id":"31826e07-6bd8-46cf-99a6-aba87324adbb","elementConfiguration":{"binding":"{{Form.Classification.Display}}","visibility":"","type":"text","disableUpdates":false}},{"type":"shape","id":"f232a519-5ff6-4053-bb5b-b23e1adaee18","elementConfiguration":{"inheritDimensions":"{{InheritDimensions.InheritNone}}","width":"","height":"1 cm","image":"{{Form.SAPLogo.SubbrandBlue}}","visibility":"","type":"image","disableUpdates":false}},{"type":"shape","id":"27682cf1-0696-470f-9efa-616f4870e8a0","elementConfiguration":{"binding":"{{Form.Classification.Display}}","visibility":"","type":"text","disableUpdates":false}},{"type":"shape","id":"e60c395f-8fa7-41cf-b146-37c7272e7cfb","elementConfiguration":{"inheritDimensions":"{{InheritDimensions.InheritNone}}","width":"","height":"1 cm","image":"{{Form.SAPLogo.SubbrandBlue}}","visibility":"","type":"image","disableUpdates":false}},{"type":"shape","id":"55d87788-2e60-4526-97e4-cc625eeee8de","elementConfiguration":{"binding":"{{Form.Classification.Display}}","visibility":"","type":"text","disableUpdates":false}},{"type":"shape","id":"bbbbfe71-eb37-4ff2-9c3b-eb5f58cbcbf4","elementConfiguration":{"inheritDimensions":"{{InheritDimensions.InheritNone}}","width":"","height":"1 cm","image":"{{Form.SAPLogo.SubbrandWhite}}","visibility":"","type":"image","disableUpdates":false}},{"type":"shape","id":"fb8eac9c-b638-44dd-a22a-7637e30f5e37","elementConfiguration":{"binding":"{{Form.Classification.Display}}","visibility":"","type":"text","disableUpdates":false}},{"type":"shape","id":"eb9adf6b-a999-43b4-87a5-c81e58f16e94","elementConfiguration":{"binding":"{{DataSources.PPTCopyRight[\"Slide 5 copyright\"].CopyrightMessage}}","visibility":"","type":"text","disableUpdates":false}},{"type":"shape","id":"e1ce98cc-b5e7-4d57-bbf2-b85890640f17","elementConfiguration":{"inheritDimensions":"{{InheritDimensions.InheritNone}}","width":"","height":"1 cm","image":"{{Form.SAPLogo.SubbrandBlack}}","visibility":"","type":"image","disableUpdates":false}},{"type":"shape","id":"e21c6111-be2c-44a0-a2aa-df88facd3edb","elementConfiguration":{"binding":"{{Form.Classification.Display}}","visibility":"","type":"text","disableUpdates":false}},{"type":"shape","id":"2de5be2a-d3c3-4ddf-bfce-d8d47df28dbb","elementConfiguration":{"inheritDimensions":"{{InheritDimensions.InheritNone}}","width":"","height":"1 cm","image":"{{Form.SAPLogo.SubbrandWhite}}","visibility":"","type":"image","disableUpdates":false}},{"type":"shape","id":"ae7c7b96-b70f-4e7a-b733-583422dd9c67","elementConfiguration":{"binding":"{{Form.Classification.Display}}","visibility":"","type":"text","disableUpdates":false}},{"type":"shape","id":"c1eb01f2-9e1f-430d-b8b5-2c5ca45c20b6","elementConfiguration":{"inheritDimensions":"{{InheritDimensions.InheritNone}}","width":"","height":"1 cm","image":"{{Form.SAPLogo.SubbrandBlack}}","visibility":"","type":"image","disableUpdates":false}},{"type":"shape","id":"790acb4e-ca71-45a1-a6aa-15bb3a352e16","elementConfiguration":{"binding":"{{Form.Classification.Display}}","visibility":"","type":"text","disableUpdates":false}},{"type":"shape","id":"2fc7f057-0369-4ed6-8a09-948d28d95ffb","elementConfiguration":{"inheritDimensions":"{{InheritDimensions.InheritNone}}","width":"","height":"1 cm","image":"{{Form.SAPLogo.SubbrandWhite}}","visibility":"","type":"image","disableUpdates":false}},{"type":"shape","id":"9c26c798-5a7f-4e71-a771-0737e45e4efe","elementConfiguration":{"binding":"{{Form.Classification.Display}}","visibility":"","type":"text","disableUpdates":false}},{"type":"shape","id":"1c29bb78-5811-4cd4-811f-7882c0a69982","elementConfiguration":{"inheritDimensions":"{{InheritDimensions.InheritNone}}","width":"","height":"1 cm","image":"{{Form.SAPLogo.SubbrandWhite}}","visibility":"","type":"image","disableUpdates":false}},{"type":"shape","id":"58f345ad-7bdb-419e-8713-85ce06a158f4","elementConfiguration":{"binding":"{{Form.Classification.Display}}","visibility":"","type":"text","disableUpdates":false}},{"type":"shape","id":"3fa50bdb-3142-405e-880c-0380db712567","elementConfiguration":{"binding":"{{StringJoin(\", \", Form.SpeakerName,\"SAP\")}}","type":"text","disableUpdates":false}},{"type":"shape","id":"7ba1bdc3-6de1-4200-a6e0-b1800360e955","elementConfiguration":{"binding":"{{FormatDateTime(Form.Date,\"MMMM dd, yyyy\",\"en-US\")}}","type":"text","disableUpdates":false}},{"type":"shape","id":"038d2caa-100a-48e2-a85a-ae9df4466d25","elementConfiguration":{"binding":"{{StringJoin(\", \", Form.SpeakerName,\"SAP\")}}","type":"text","disableUpdates":false}},{"type":"shape","id":"06373794-4453-4ce4-8a0f-1e74545fdebf","elementConfiguration":{"binding":"{{FormatDateTime(Form.Date,\"MMMM dd, yyyy\",\"en-US\")}}","type":"text","disableUpdates":false}},{"type":"shape","id":"17da9310-e182-49c8-9e08-07dbe704575b","elementConfiguration":{"binding":"{{Form.SpeakerName}}","type":"text","disableUpdates":false}},{"type":"shape","id":"a5258a79-f3e0-48a9-bce0-c4a339708677","elementConfiguration":{"binding":"{{Form.Email}}","type":"text","disableUpdates":false}},{"type":"shape","id":"00227b4d-4db8-4a4b-b540-7d73284d492e","elementConfiguration":{"binding":"{{StringJoin(\", \", Form.SpeakerName,\"SAP\")}}","type":"text","disableUpdates":false}},{"type":"shape","id":"f246cb59-7dc1-4e47-aa19-199113a496ad","elementConfiguration":{"binding":"{{FormatDateTime(Form.Date,\"MMMM dd, yyyy\",\"en-US\")}}","type":"text","disableUpdates":false}},{"type":"shape","id":"b3642e98-d784-4710-b703-2415031999c0","elementConfiguration":{"binding":"{{StringJoin(\", \", Form.SpeakerName,\"SAP\")}}","type":"text","disableUpdates":false}},{"type":"shape","id":"b1649ea4-f984-49ae-a3a1-5e732da06700","elementConfiguration":{"binding":"{{FormatDateTime(Form.Date,\"MMMM dd, yyyy\",\"en-US\")}}","type":"text","disableUpdates":false}},{"type":"shape","id":"817f2cac-476f-4f09-9a5b-f65cb78c8457","elementConfiguration":{"binding":"{{StringJoin(\", \", Form.SpeakerName,\"SAP\")}}","type":"text","disableUpdates":false}},{"type":"shape","id":"378927af-789e-478a-98db-01e3a717f61a","elementConfiguration":{"binding":"{{FormatDateTime(Form.Date,\"MMMM dd, yyyy\",\"en-US\")}}","type":"text","disableUpdates":false}},{"type":"shape","id":"f623d31c-4198-4495-bf52-bf36155f6b34","elementConfiguration":{"binding":"{{StringJoin(\", \", Form.SpeakerName,\"SAP\")}}","type":"text","disableUpdates":false}},{"type":"shape","id":"da33ba28-87ff-4f5f-b399-aa059e6b787a","elementConfiguration":{"binding":"{{FormatDateTime(Form.Date,\"MMMM dd, yyyy\",\"en-US\")}}","type":"text","disableUpdates":false}}],"transformationConfigurations":[],"templateName":"SAP Template NEW","templateDescription":"","enableDocumentContentUpdater":true,"version":"2.0"}]]></TemplafyTemplateConfiguration>
</file>

<file path=customXml/item10.xml><?xml version="1.0" encoding="utf-8"?>
<?mso-contentType ?>
<FormTemplates xmlns="http://schemas.microsoft.com/sharepoint/v3/contenttype/forms">
  <Display>DocumentLibraryForm</Display>
  <Edit>DocumentLibraryForm</Edit>
  <New>DocumentLibraryForm</New>
</FormTemplates>
</file>

<file path=customXml/item11.xml><?xml version="1.0" encoding="utf-8"?>
<TemplafySlideTemplateConfiguration><![CDATA[{"slideVersion":1,"isValidatorEnabled":false,"isLocked":false,"elementsMetadata":[],"slideId":"638360698455994173","enableDocumentContentUpdater":false,"version":"2.0"}]]></TemplafySlideTemplateConfiguration>
</file>

<file path=customXml/item2.xml><?xml version="1.0" encoding="utf-8"?>
<TemplafySlideFormConfiguration><![CDATA[{"formFields":[{"distinct":false,"hideIfNoUserInteractionRequired":false,"required":true,"autoSelectFirstOption":false,"shareValue":false,"type":"dropDown","dataSourceName":"PPTSubBrandLogos2023","dataSourceFieldName":"Name","name":"SAPLogo","label":"Select Template"},{"distinct":false,"hideIfNoUserInteractionRequired":false,"required":true,"autoSelectFirstOption":false,"shareValue":false,"type":"dropDown","dataSourceName":"Classification","dataSourceFieldName":"Name","name":"Classification","label":"Select Classification"},{"required":false,"shareValue":false,"type":"datePicker","name":"Date","label":"Date"},{"required":false,"placeholder":"","lines":1,"defaultValue":"{{StringJoin(\" \", UserProfile.FirstName,UserProfile.LastName)}}","helpTexts":{"prefix":"After your name, include your preferred pronouns (they/them, she/her, he/him)."},"shareValue":false,"type":"textBox","name":"SpeakerName","label":"Name and Pronouns"}],"formDataEntries":[]}]]></TemplafySlideFormConfiguration>
</file>

<file path=customXml/item3.xml><?xml version="1.0" encoding="utf-8"?>
<TemplafyFormConfiguration><![CDATA[{"formFields":[{"distinct":false,"hideIfNoUserInteractionRequired":false,"required":true,"autoSelectFirstOption":false,"shareValue":false,"type":"dropDown","dataSourceName":"PPTSubBrandLogos2023","dataSourceFieldName":"Name","name":"SAPLogo","label":"Select Template"},{"distinct":false,"hideIfNoUserInteractionRequired":false,"required":true,"autoSelectFirstOption":false,"shareValue":false,"type":"dropDown","dataSourceName":"Classification","dataSourceFieldName":"Name","name":"Classification","label":"Select Classification"},{"required":false,"shareValue":false,"type":"datePicker","name":"Date","label":"Date"},{"required":false,"placeholder":"","lines":1,"defaultValue":"{{StringJoin(\" \", UserProfile.FirstName,UserProfile.LastName)}}","helpTexts":{"prefix":"After your name, include your preferred pronouns (they/them, she/her, he/him)."},"shareValue":false,"type":"textBox","name":"SpeakerName","label":"Name and Pronouns"},{"required":false,"placeholder":"","lines":1,"defaultValue":"{{UserProfile.Email}}","shareValue":false,"type":"textBox","name":"Email","label":"Email"}],"formDataEntries":[{"name":"SAPLogo","value":"pxB0tb4qiCEYCgGk2fAV86fXsKRk9ZMKiRC3VaLJ5C8="},{"name":"Classification","value":"OmrOP8d402txjl1Zr787gUA6bTWeMdaxGEF9U5BKD64="},{"name":"SpeakerName","value":"YnPwfaWtJd9yqRikMcavEg=="},{"name":"Email","value":"v35+JSpO6F5yjM5PrFdVwQ=="}]}]]></TemplafyFormConfiguration>
</file>

<file path=customXml/item4.xml><?xml version="1.0" encoding="utf-8"?>
<TemplafySlideFormConfiguration><![CDATA[{"formFields":[],"formDataEntries":[]}]]></TemplafySlideFormConfiguration>
</file>

<file path=customXml/item5.xml><?xml version="1.0" encoding="utf-8"?>
<TemplafySlideTemplateConfiguration><![CDATA[{"slideVersion":1,"isValidatorEnabled":false,"isLocked":false,"elementsMetadata":[],"slideId":"638331234103099669","enableDocumentContentUpdater":false,"version":"2.0"}]]></TemplafySlideTemplateConfiguration>
</file>

<file path=customXml/item6.xml><?xml version="1.0" encoding="utf-8"?>
<TemplafySlideFormConfiguration><![CDATA[{"formFields":[],"formDataEntries":[]}]]></TemplafySlideFormConfiguration>
</file>

<file path=customXml/item7.xml><?xml version="1.0" encoding="utf-8"?>
<p:properties xmlns:p="http://schemas.microsoft.com/office/2006/metadata/properties" xmlns:xsi="http://www.w3.org/2001/XMLSchema-instance" xmlns:pc="http://schemas.microsoft.com/office/infopath/2007/PartnerControls">
  <documentManagement>
    <Region xmlns="ECE1BE85-955C-4C86-9D1F-12A1E8F753FE" xsi:nil="true"/>
    <CustomTag xmlns="ECE1BE85-955C-4C86-9D1F-12A1E8F753FE" xsi:nil="true"/>
    <SAP_x0020_Activate_x0020_Workstream xmlns="ECE1BE85-955C-4C86-9D1F-12A1E8F753FE" xsi:nil="true"/>
    <DeploymentStartDate xmlns="ECE1BE85-955C-4C86-9D1F-12A1E8F753FE" xsi:nil="true"/>
    <SAP_x0020_Activate_x0020_Phase xmlns="ECE1BE85-955C-4C86-9D1F-12A1E8F753FE" xsi:nil="true"/>
    <Solution xmlns="ECE1BE85-955C-4C86-9D1F-12A1E8F753FE" xsi:nil="true"/>
  </documentManagement>
</p:properties>
</file>

<file path=customXml/item8.xml><?xml version="1.0" encoding="utf-8"?>
<TemplafySlideTemplateConfiguration><![CDATA[{"slideVersion":1,"isValidatorEnabled":false,"isLocked":false,"elementsMetadata":[{"type":"shape","elementConfiguration":{"binding":"{{StringJoin(\", \", Form.SpeakerName,\"SAP\")}}","type":"text","disableUpdates":false}},{"type":"shape","elementConfiguration":{"binding":"{{FormatDateTime(Form.Date,\"MMMM dd, yyyy\",\"en-US\")}}","type":"text","disableUpdates":false}},{"type":"shape","elementConfiguration":{"inheritDimensions":"{{InheritDimensions.InheritNone}}","width":"","height":"1 cm","image":"{{Form.SAPLogo.SubbrandBlue}}","visibility":"","type":"image","disableUpdates":false}},{"type":"shape","elementConfiguration":{"binding":"{{Form.Classification.Display}}","visibility":"","type":"text","disableUpdates":false}}],"slideId":"638331234101560684","enableDocumentContentUpdater":false,"version":"2.0"}]]></TemplafySlideTemplateConfiguration>
</file>

<file path=customXml/item9.xml><?xml version="1.0" encoding="utf-8"?>
<ct:contentTypeSchema xmlns:ct="http://schemas.microsoft.com/office/2006/metadata/contentType" xmlns:ma="http://schemas.microsoft.com/office/2006/metadata/properties/metaAttributes" ct:_="" ma:_="" ma:contentTypeName="Document" ma:contentTypeID="0x010100472D75C22331C644B2158345EE632AC9" ma:contentTypeVersion="2" ma:contentTypeDescription="Create a new document." ma:contentTypeScope="" ma:versionID="302413da9d447412958b9d9d342b80fc">
  <xsd:schema xmlns:xsd="http://www.w3.org/2001/XMLSchema" xmlns:xs="http://www.w3.org/2001/XMLSchema" xmlns:p="http://schemas.microsoft.com/office/2006/metadata/properties" xmlns:ns2="ECE1BE85-955C-4C86-9D1F-12A1E8F753FE" xmlns:ns3="aa377506-530f-4d38-a904-aae4766f8a34" xmlns:ns4="c3523a0f-ac6d-4565-a766-e48f96ee1a21" xmlns:ns5="ece1be85-955c-4c86-9d1f-12a1e8f753fe" targetNamespace="http://schemas.microsoft.com/office/2006/metadata/properties" ma:root="true" ma:fieldsID="1d96c4721b8d32562cab8322c06ca577" ns2:_="" ns3:_="" ns4:_="" ns5:_="">
    <xsd:import namespace="ECE1BE85-955C-4C86-9D1F-12A1E8F753FE"/>
    <xsd:import namespace="aa377506-530f-4d38-a904-aae4766f8a34"/>
    <xsd:import namespace="c3523a0f-ac6d-4565-a766-e48f96ee1a21"/>
    <xsd:import namespace="ece1be85-955c-4c86-9d1f-12a1e8f753fe"/>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MediaServiceSearchProperties" minOccurs="0"/>
                <xsd:element ref="ns5: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E1BE85-955C-4C86-9D1F-12A1E8F753FE"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ce1be85-955c-4c86-9d1f-12a1e8f753fe" elementFormDefault="qualified">
    <xsd:import namespace="http://schemas.microsoft.com/office/2006/documentManagement/types"/>
    <xsd:import namespace="http://schemas.microsoft.com/office/infopath/2007/PartnerControls"/>
    <xsd:element name="MediaServiceSearchProperties" ma:index="18" nillable="true" ma:displayName="MediaServiceSearchProperties" ma:hidden="true" ma:internalName="MediaServiceSearchProperties"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26BBCBB-1894-4E66-BA48-9E91CE3ACBA0}">
  <ds:schemaRefs/>
</ds:datastoreItem>
</file>

<file path=customXml/itemProps10.xml><?xml version="1.0" encoding="utf-8"?>
<ds:datastoreItem xmlns:ds="http://schemas.openxmlformats.org/officeDocument/2006/customXml" ds:itemID="{291DCB28-1C52-4C0E-804A-6BD2D3F0FB8D}">
  <ds:schemaRefs>
    <ds:schemaRef ds:uri="http://schemas.microsoft.com/sharepoint/v3/contenttype/forms"/>
  </ds:schemaRefs>
</ds:datastoreItem>
</file>

<file path=customXml/itemProps11.xml><?xml version="1.0" encoding="utf-8"?>
<ds:datastoreItem xmlns:ds="http://schemas.openxmlformats.org/officeDocument/2006/customXml" ds:itemID="{6183DB7F-898D-4143-998F-2CC988DB42F9}">
  <ds:schemaRefs/>
</ds:datastoreItem>
</file>

<file path=customXml/itemProps2.xml><?xml version="1.0" encoding="utf-8"?>
<ds:datastoreItem xmlns:ds="http://schemas.openxmlformats.org/officeDocument/2006/customXml" ds:itemID="{5E726EAB-FE30-4F4D-A478-DE4759D9A12E}">
  <ds:schemaRefs/>
</ds:datastoreItem>
</file>

<file path=customXml/itemProps3.xml><?xml version="1.0" encoding="utf-8"?>
<ds:datastoreItem xmlns:ds="http://schemas.openxmlformats.org/officeDocument/2006/customXml" ds:itemID="{CC49FFC8-2FF3-4057-96F0-3BCD1A4F0351}">
  <ds:schemaRefs/>
</ds:datastoreItem>
</file>

<file path=customXml/itemProps4.xml><?xml version="1.0" encoding="utf-8"?>
<ds:datastoreItem xmlns:ds="http://schemas.openxmlformats.org/officeDocument/2006/customXml" ds:itemID="{32B4CE40-A540-46F0-A4B7-2503498DD8B0}">
  <ds:schemaRefs/>
</ds:datastoreItem>
</file>

<file path=customXml/itemProps5.xml><?xml version="1.0" encoding="utf-8"?>
<ds:datastoreItem xmlns:ds="http://schemas.openxmlformats.org/officeDocument/2006/customXml" ds:itemID="{0EC57229-3C66-4E28-BE75-EC4AA2288617}">
  <ds:schemaRefs/>
</ds:datastoreItem>
</file>

<file path=customXml/itemProps6.xml><?xml version="1.0" encoding="utf-8"?>
<ds:datastoreItem xmlns:ds="http://schemas.openxmlformats.org/officeDocument/2006/customXml" ds:itemID="{0D6B00F2-E215-4EA4-87B3-74A4C9B96DB1}">
  <ds:schemaRefs/>
</ds:datastoreItem>
</file>

<file path=customXml/itemProps7.xml><?xml version="1.0" encoding="utf-8"?>
<ds:datastoreItem xmlns:ds="http://schemas.openxmlformats.org/officeDocument/2006/customXml" ds:itemID="{C1422F45-04DB-421D-8796-270006657806}">
  <ds:schemaRefs>
    <ds:schemaRef ds:uri="6e2b5590-48ca-4f0f-a5f5-ceb34b210e40"/>
    <ds:schemaRef ds:uri="http://schemas.microsoft.com/office/2006/metadata/properties"/>
    <ds:schemaRef ds:uri="http://www.w3.org/XML/1998/namespace"/>
    <ds:schemaRef ds:uri="http://purl.org/dc/elements/1.1/"/>
    <ds:schemaRef ds:uri="http://schemas.microsoft.com/office/2006/documentManagement/types"/>
    <ds:schemaRef ds:uri="http://purl.org/dc/dcmitype/"/>
    <ds:schemaRef ds:uri="http://purl.org/dc/terms/"/>
    <ds:schemaRef ds:uri="http://schemas.microsoft.com/office/infopath/2007/PartnerControls"/>
    <ds:schemaRef ds:uri="http://schemas.openxmlformats.org/package/2006/metadata/core-properties"/>
    <ds:schemaRef ds:uri="20a98044-2581-439e-bd45-fea6bae7c17c"/>
  </ds:schemaRefs>
</ds:datastoreItem>
</file>

<file path=customXml/itemProps8.xml><?xml version="1.0" encoding="utf-8"?>
<ds:datastoreItem xmlns:ds="http://schemas.openxmlformats.org/officeDocument/2006/customXml" ds:itemID="{F444086E-23D4-43AE-9B84-AA7543534A61}">
  <ds:schemaRefs/>
</ds:datastoreItem>
</file>

<file path=customXml/itemProps9.xml><?xml version="1.0" encoding="utf-8"?>
<ds:datastoreItem xmlns:ds="http://schemas.openxmlformats.org/officeDocument/2006/customXml" ds:itemID="{22552402-4D15-4DDD-8B92-220F41181383}"/>
</file>

<file path=docMetadata/LabelInfo.xml><?xml version="1.0" encoding="utf-8"?>
<clbl:labelList xmlns:clbl="http://schemas.microsoft.com/office/2020/mipLabelMetadata">
  <clbl:label id="{42f7676c-f455-423c-82f6-dc2d99791af7}" enabled="0" method="" siteId="{42f7676c-f455-423c-82f6-dc2d99791af7}" removed="1"/>
</clbl:labelList>
</file>

<file path=docProps/app.xml><?xml version="1.0" encoding="utf-8"?>
<Properties xmlns="http://schemas.openxmlformats.org/officeDocument/2006/extended-properties" xmlns:vt="http://schemas.openxmlformats.org/officeDocument/2006/docPropsVTypes">
  <Template>SAP_2023 (3)</Template>
  <TotalTime>346</TotalTime>
  <Words>5505</Words>
  <Application>Microsoft Office PowerPoint</Application>
  <PresentationFormat>Custom</PresentationFormat>
  <Paragraphs>661</Paragraphs>
  <Slides>42</Slides>
  <Notes>40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42</vt:i4>
      </vt:variant>
    </vt:vector>
  </HeadingPairs>
  <TitlesOfParts>
    <vt:vector size="54" baseType="lpstr">
      <vt:lpstr>Arial</vt:lpstr>
      <vt:lpstr>Segoe UI</vt:lpstr>
      <vt:lpstr>72 Brand Medium</vt:lpstr>
      <vt:lpstr>Wingdings</vt:lpstr>
      <vt:lpstr>Roboto</vt:lpstr>
      <vt:lpstr>Times New Roman</vt:lpstr>
      <vt:lpstr>Arial Unicode MS</vt:lpstr>
      <vt:lpstr>Symbol</vt:lpstr>
      <vt:lpstr>Wingdings</vt:lpstr>
      <vt:lpstr>72 Brand</vt:lpstr>
      <vt:lpstr>Courier New</vt:lpstr>
      <vt:lpstr>SAP Template 2023</vt:lpstr>
      <vt:lpstr>Creating and Publishing Static Catalogs for CMS Enabled Customers-ViaSat</vt:lpstr>
      <vt:lpstr>PowerPoint Presentation</vt:lpstr>
      <vt:lpstr>The Catalog Upload Process</vt:lpstr>
      <vt:lpstr>PowerPoint Presentation</vt:lpstr>
      <vt:lpstr>Catalog Validation Flow</vt:lpstr>
      <vt:lpstr>The Catalog Upload Process</vt:lpstr>
      <vt:lpstr>The Catalog Interface Item View</vt:lpstr>
      <vt:lpstr>The Catalog Interface Item View</vt:lpstr>
      <vt:lpstr>Static Catalog Template</vt:lpstr>
      <vt:lpstr>Static Catalog Template</vt:lpstr>
      <vt:lpstr>Static Catalog Template</vt:lpstr>
      <vt:lpstr>Static Catalog Template</vt:lpstr>
      <vt:lpstr>Static Catalog Template</vt:lpstr>
      <vt:lpstr>Static Catalog Template</vt:lpstr>
      <vt:lpstr>Static Template and Catalog File Creation</vt:lpstr>
      <vt:lpstr>Catalog Creation – Static Catalog File - The Header Tab</vt:lpstr>
      <vt:lpstr>Catalog Creation – Static Catalog File - The Items Tab</vt:lpstr>
      <vt:lpstr>Catalog Creation – Static Catalog File - The Items Tab</vt:lpstr>
      <vt:lpstr>Catalog Creation – Static Catalog File - The Items Tab</vt:lpstr>
      <vt:lpstr>Catalog Creation – Static Catalog File - The Items Tab</vt:lpstr>
      <vt:lpstr>Catalog Creation – Static Catalog File - The Items Tab</vt:lpstr>
      <vt:lpstr>Catalog Creation – Static Catalog File - The Items Tab</vt:lpstr>
      <vt:lpstr>Catalog Creation – Static Catalog File - The Items Tab</vt:lpstr>
      <vt:lpstr>Catalog Creation – Static Catalog File - The Items Tab</vt:lpstr>
      <vt:lpstr>Catalog Creation – Static Catalog File - The Items Tab</vt:lpstr>
      <vt:lpstr>Catalog Creation – Static Catalog File - The Items Tab</vt:lpstr>
      <vt:lpstr>Catalog Creation – Static Catalog File - The Items Tab</vt:lpstr>
      <vt:lpstr>Catalog Creation – Static Catalog File - The Items Tab</vt:lpstr>
      <vt:lpstr>Uploading and Publishing a Static Catalog</vt:lpstr>
      <vt:lpstr>Uploading and Publishing a Static Catalog</vt:lpstr>
      <vt:lpstr>Uploading and Publishing a Static Catalog</vt:lpstr>
      <vt:lpstr>Uploading and Publishing a Static Catalog</vt:lpstr>
      <vt:lpstr>Uploading and Publishing a Static Catalog</vt:lpstr>
      <vt:lpstr>Uploading and Publishing a Static Catalog</vt:lpstr>
      <vt:lpstr>Uploading and Publishing a Static Catalog</vt:lpstr>
      <vt:lpstr>Uploading and Publishing a Static Catalog</vt:lpstr>
      <vt:lpstr>Uploading and Publishing a Static Catalog</vt:lpstr>
      <vt:lpstr>Uploading and Publishing a Static Catalog</vt:lpstr>
      <vt:lpstr>Uploading and Publishing a Static Catalog</vt:lpstr>
      <vt:lpstr>Additional Resources</vt:lpstr>
      <vt:lpstr>Additional Resources  </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Strouse, Kristen</dc:creator>
  <cp:keywords>2023/16:9/white</cp:keywords>
  <dc:description/>
  <cp:lastModifiedBy>Quick, Susan</cp:lastModifiedBy>
  <cp:revision>12</cp:revision>
  <dcterms:created xsi:type="dcterms:W3CDTF">2024-01-10T22:07:16Z</dcterms:created>
  <dcterms:modified xsi:type="dcterms:W3CDTF">2025-02-25T16:34:55Z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0x010100472D75C22331C644B2158345EE632AC9</vt:lpwstr>
  </property>
  <property fmtid="{D5CDD505-2E9C-101B-9397-08002B2CF9AE}" pid="4" name="TemplafyTimeStamp">
    <vt:lpwstr>2023-10-17T07:10:10</vt:lpwstr>
  </property>
  <property fmtid="{D5CDD505-2E9C-101B-9397-08002B2CF9AE}" pid="5" name="TemplafyTenantId">
    <vt:lpwstr>sap</vt:lpwstr>
  </property>
  <property fmtid="{D5CDD505-2E9C-101B-9397-08002B2CF9AE}" pid="6" name="TemplafyTemplateId">
    <vt:lpwstr>743088030174412800</vt:lpwstr>
  </property>
  <property fmtid="{D5CDD505-2E9C-101B-9397-08002B2CF9AE}" pid="7" name="TemplafyUserProfileId">
    <vt:lpwstr>637653955260011855</vt:lpwstr>
  </property>
  <property fmtid="{D5CDD505-2E9C-101B-9397-08002B2CF9AE}" pid="8" name="TemplafyLanguageCode">
    <vt:lpwstr>en-US</vt:lpwstr>
  </property>
  <property fmtid="{D5CDD505-2E9C-101B-9397-08002B2CF9AE}" pid="9" name="TemplafyFromBlank">
    <vt:bool>false</vt:bool>
  </property>
  <property fmtid="{D5CDD505-2E9C-101B-9397-08002B2CF9AE}" pid="10" name="MediaServiceImageTags">
    <vt:lpwstr/>
  </property>
</Properties>
</file>