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  <p:sldId id="273" r:id="R10041"/>
    <p:sldId id="274" r:id="R10042"/>
    <p:sldId id="275" r:id="R10043"/>
    <p:sldId id="276" r:id="R10044"/>
    <p:sldId id="277" r:id="R10045"/>
    <p:sldId id="278" r:id="R10046"/>
    <p:sldId id="279" r:id="R10047"/>
    <p:sldId id="280" r:id="R10048"/>
    <p:sldId id="281" r:id="R10049"/>
    <p:sldId id="282" r:id="R10050"/>
    <p:sldId id="283" r:id="R10051"/>
    <p:sldId id="284" r:id="R10052"/>
    <p:sldId id="285" r:id="R10053"/>
    <p:sldId id="286" r:id="R10054"/>
    <p:sldId id="287" r:id="R10055"/>
    <p:sldId id="288" r:id="R10056"/>
    <p:sldId id="289" r:id="R10057"/>
    <p:sldId id="290" r:id="R10058"/>
    <p:sldId id="291" r:id="R10059"/>
    <p:sldId id="292" r:id="R10060"/>
  </p:sldIdLst>
  <p:sldSz cx="12192000" cy="6858000" type="custom"/>
  <p:notesSz cx="12192000" cy="6858000"/>
  <p:defaultTextStyle/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Relationship Id="R10041" Type="http://schemas.openxmlformats.org/officeDocument/2006/relationships/slide" Target="slides/slide18.xml"/><Relationship Id="R10042" Type="http://schemas.openxmlformats.org/officeDocument/2006/relationships/slide" Target="slides/slide19.xml"/><Relationship Id="R10043" Type="http://schemas.openxmlformats.org/officeDocument/2006/relationships/slide" Target="slides/slide20.xml"/><Relationship Id="R10044" Type="http://schemas.openxmlformats.org/officeDocument/2006/relationships/slide" Target="slides/slide21.xml"/><Relationship Id="R10045" Type="http://schemas.openxmlformats.org/officeDocument/2006/relationships/slide" Target="slides/slide22.xml"/><Relationship Id="R10046" Type="http://schemas.openxmlformats.org/officeDocument/2006/relationships/slide" Target="slides/slide23.xml"/><Relationship Id="R10047" Type="http://schemas.openxmlformats.org/officeDocument/2006/relationships/slide" Target="slides/slide24.xml"/><Relationship Id="R10048" Type="http://schemas.openxmlformats.org/officeDocument/2006/relationships/slide" Target="slides/slide25.xml"/><Relationship Id="R10049" Type="http://schemas.openxmlformats.org/officeDocument/2006/relationships/slide" Target="slides/slide26.xml"/><Relationship Id="R10050" Type="http://schemas.openxmlformats.org/officeDocument/2006/relationships/slide" Target="slides/slide27.xml"/><Relationship Id="R10051" Type="http://schemas.openxmlformats.org/officeDocument/2006/relationships/slide" Target="slides/slide28.xml"/><Relationship Id="R10052" Type="http://schemas.openxmlformats.org/officeDocument/2006/relationships/slide" Target="slides/slide29.xml"/><Relationship Id="R10053" Type="http://schemas.openxmlformats.org/officeDocument/2006/relationships/slide" Target="slides/slide30.xml"/><Relationship Id="R10054" Type="http://schemas.openxmlformats.org/officeDocument/2006/relationships/slide" Target="slides/slide31.xml"/><Relationship Id="R10055" Type="http://schemas.openxmlformats.org/officeDocument/2006/relationships/slide" Target="slides/slide32.xml"/><Relationship Id="R10056" Type="http://schemas.openxmlformats.org/officeDocument/2006/relationships/slide" Target="slides/slide33.xml"/><Relationship Id="R10057" Type="http://schemas.openxmlformats.org/officeDocument/2006/relationships/slide" Target="slides/slide34.xml"/><Relationship Id="R10058" Type="http://schemas.openxmlformats.org/officeDocument/2006/relationships/slide" Target="slides/slide35.xml"/><Relationship Id="R10059" Type="http://schemas.openxmlformats.org/officeDocument/2006/relationships/slide" Target="slides/slide36.xml"/><Relationship Id="R10060" Type="http://schemas.openxmlformats.org/officeDocument/2006/relationships/slide" Target="slides/slide37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3" Type="http://schemas.openxmlformats.org/officeDocument/2006/relationships/image" Target="../media/image103.png"/><Relationship Id="rId104" Type="http://schemas.openxmlformats.org/officeDocument/2006/relationships/image" Target="../media/image104.png"/><Relationship Id="rId105" Type="http://schemas.openxmlformats.org/officeDocument/2006/relationships/image" Target="../media/image105.png"/><Relationship Id="rId106" Type="http://schemas.openxmlformats.org/officeDocument/2006/relationships/image" Target="../media/image106.png"/><Relationship Id="rId108" Type="http://schemas.openxmlformats.org/officeDocument/2006/relationships/image" Target="../media/image108.png"/><Relationship Id="rId109" Type="http://schemas.openxmlformats.org/officeDocument/2006/relationships/image" Target="../media/image109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36" Type="http://schemas.openxmlformats.org/officeDocument/2006/relationships/image" Target="../media/image236.png"/><Relationship Id="rId246" Type="http://schemas.openxmlformats.org/officeDocument/2006/relationships/image" Target="../media/image246.png"/><Relationship Id="rId247" Type="http://schemas.openxmlformats.org/officeDocument/2006/relationships/image" Target="../media/image247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83" Type="http://schemas.openxmlformats.org/officeDocument/2006/relationships/image" Target="../media/image283.png"/><Relationship Id="rId284" Type="http://schemas.openxmlformats.org/officeDocument/2006/relationships/image" Target="../media/image284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98" Type="http://schemas.openxmlformats.org/officeDocument/2006/relationships/image" Target="../media/image298.png"/><Relationship Id="rId299" Type="http://schemas.openxmlformats.org/officeDocument/2006/relationships/image" Target="../media/image299.png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http://supplier.ariba.com/"/><Relationship Id="rId332" Type="http://schemas.openxmlformats.org/officeDocument/2006/relationships/image" Target="../media/image332.png"/><Relationship Id="rId333" Type="http://schemas.openxmlformats.org/officeDocument/2006/relationships/image" Target="../media/image333.png"/><Relationship Id="rId335" Type="http://schemas.openxmlformats.org/officeDocument/2006/relationships/image" Target="../media/image335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53" Type="http://schemas.openxmlformats.org/officeDocument/2006/relationships/image" Target="../media/image353.png"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66" Type="http://schemas.openxmlformats.org/officeDocument/2006/relationships/image" Target="../media/image366.png"/><Relationship Id="rId367" Type="http://schemas.openxmlformats.org/officeDocument/2006/relationships/image" Target="../media/image367.png"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http://xml.cxml.org/schemas/cXML/1.2.014/cXML.dtd"/></Relationships>
</file>

<file path=ppt/slides/_rels/slide2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92" Type="http://schemas.openxmlformats.org/officeDocument/2006/relationships/image" Target="../media/image492.png"/></Relationships>
</file>

<file path=ppt/slides/_rels/slide2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09" Type="http://schemas.openxmlformats.org/officeDocument/2006/relationships/image" Target="../media/image509.png"/><Relationship Id="rId510" Type="http://schemas.openxmlformats.org/officeDocument/2006/relationships/image" Target="../media/image510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25" Type="http://schemas.openxmlformats.org/officeDocument/2006/relationships/image" Target="../media/image125.png"/><Relationship Id="rId126" Type="http://schemas.openxmlformats.org/officeDocument/2006/relationships/image" Target="../media/image126.png"/></Relationships>
</file>

<file path=ppt/slides/_rels/slide3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http://supplier.ariba.com/"/><Relationship Id="rId518" Type="http://schemas.openxmlformats.org/officeDocument/2006/relationships/image" Target="../media/image518.png"/><Relationship Id="rId519" Type="http://schemas.openxmlformats.org/officeDocument/2006/relationships/image" Target="../media/image519.png"/><Relationship Id="rId520" Type="http://schemas.openxmlformats.org/officeDocument/2006/relationships/image" Target="../media/image520.png"/></Relationships>
</file>

<file path=ppt/slides/_rels/slide3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40" Type="http://schemas.openxmlformats.org/officeDocument/2006/relationships/image" Target="../media/image540.png"/></Relationships>
</file>

<file path=ppt/slides/_rels/slide3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59" Type="http://schemas.openxmlformats.org/officeDocument/2006/relationships/image" Target="../media/image559.png"/></Relationships>
</file>

<file path=ppt/slides/_rels/slide3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76" Type="http://schemas.openxmlformats.org/officeDocument/2006/relationships/image" Target="../media/image576.png"/></Relationships>
</file>

<file path=ppt/slides/_rels/slide3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87" Type="http://schemas.openxmlformats.org/officeDocument/2006/relationships/image" Target="../media/image587.png"/></Relationships>
</file>

<file path=ppt/slides/_rels/slide3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04" Type="http://schemas.openxmlformats.org/officeDocument/2006/relationships/image" Target="../media/image604.png"/></Relationships>
</file>

<file path=ppt/slides/_rels/slide3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15" Type="http://schemas.openxmlformats.org/officeDocument/2006/relationships/image" Target="../media/image615.png"/></Relationships>
</file>

<file path=ppt/slides/_rels/slide3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38" Type="http://schemas.openxmlformats.org/officeDocument/2006/relationships/image" Target="../media/image138.png"/><Relationship Id="rId139" Type="http://schemas.openxmlformats.org/officeDocument/2006/relationships/image" Target="../media/image139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78" Type="http://schemas.openxmlformats.org/officeDocument/2006/relationships/image" Target="../media/image178.png"/><Relationship Id="rId179" Type="http://schemas.openxmlformats.org/officeDocument/2006/relationships/image" Target="../media/image179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0" name="Freeform 100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Freeform 101"/>
          <p:cNvSpPr/>
          <p:nvPr/>
        </p:nvSpPr>
        <p:spPr>
          <a:xfrm rot="0" flipH="0" flipV="0">
            <a:off x="324611" y="0"/>
            <a:ext cx="11544300" cy="2520696"/>
          </a:xfrm>
          <a:custGeom>
            <a:pathLst>
              <a:path w="11544300" h="2520696">
                <a:moveTo>
                  <a:pt x="0" y="0"/>
                </a:moveTo>
                <a:lnTo>
                  <a:pt x="11544300" y="0"/>
                </a:lnTo>
                <a:lnTo>
                  <a:pt x="11544300" y="2520696"/>
                </a:lnTo>
                <a:lnTo>
                  <a:pt x="0" y="25206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4901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Freeform 10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3" name="Picture 103"/>
          <p:cNvPicPr>
            <a:picLocks noChangeAspect="0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67868" y="2119956"/>
            <a:ext cx="1478302" cy="283392"/>
          </a:xfrm>
          <a:prstGeom prst="rect">
            <a:avLst/>
          </a:prstGeom>
          <a:noFill/>
          <a:extLst/>
        </p:spPr>
      </p:pic>
      <p:pic>
        <p:nvPicPr>
          <p:cNvPr id="104" name="Picture 104"/>
          <p:cNvPicPr>
            <a:picLocks noChangeAspect="0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05" name="Picture 105"/>
          <p:cNvPicPr>
            <a:picLocks noChangeAspect="0" noChangeArrowheads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22353"/>
            <a:ext cx="12192000" cy="6835647"/>
          </a:xfrm>
          <a:prstGeom prst="rect">
            <a:avLst/>
          </a:prstGeom>
          <a:noFill/>
          <a:extLst/>
        </p:spPr>
      </p:pic>
      <p:pic>
        <p:nvPicPr>
          <p:cNvPr id="106" name="Picture 106"/>
          <p:cNvPicPr>
            <a:picLocks noChangeAspect="0" noChangeArrowheads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1911" y="0"/>
            <a:ext cx="11569699" cy="2509011"/>
          </a:xfrm>
          <a:prstGeom prst="rect">
            <a:avLst/>
          </a:prstGeom>
          <a:noFill/>
          <a:extLst/>
        </p:spPr>
      </p:pic>
      <p:sp>
        <p:nvSpPr>
          <p:cNvPr id="107" name="Freeform 107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" name="Picture 108"/>
          <p:cNvPicPr>
            <a:picLocks noChangeAspect="0" noChangeArrowheads="1"/>
          </p:cNvPicPr>
          <p:nvPr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77012" y="2119956"/>
            <a:ext cx="1476778" cy="283392"/>
          </a:xfrm>
          <a:prstGeom prst="rect">
            <a:avLst/>
          </a:prstGeom>
          <a:noFill/>
          <a:extLst/>
        </p:spPr>
      </p:pic>
      <p:pic>
        <p:nvPicPr>
          <p:cNvPr id="109" name="Picture 109"/>
          <p:cNvPicPr>
            <a:picLocks noChangeAspect="0" noChangeArrowheads="1"/>
          </p:cNvPicPr>
          <p:nvPr/>
        </p:nvPicPr>
        <p:blipFill>
          <a:blip r:embed="rId1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sp>
        <p:nvSpPr>
          <p:cNvPr id="110" name="Rectangle 110"/>
          <p:cNvSpPr/>
          <p:nvPr/>
        </p:nvSpPr>
        <p:spPr>
          <a:xfrm rot="0" flipH="0" flipV="0">
            <a:off x="468172" y="337344"/>
            <a:ext cx="3058320" cy="467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aseline="0" b="1" i="0" dirty="0" spc="0">
                <a:solidFill>
                  <a:srgbClr val="000000"/>
                </a:solidFill>
                <a:latin typeface="Arial" pitchFamily="0" charset="1"/>
              </a:rPr>
              <a:t>Ariba® Network</a:t>
            </a:r>
          </a:p>
        </p:txBody>
      </p:sp>
      <p:sp>
        <p:nvSpPr>
          <p:cNvPr id="111" name="Rectangle 111"/>
          <p:cNvSpPr/>
          <p:nvPr/>
        </p:nvSpPr>
        <p:spPr>
          <a:xfrm rot="0" flipH="0" flipV="0">
            <a:off x="468172" y="828142"/>
            <a:ext cx="6898335" cy="5257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aseline="0" b="1" i="0" dirty="0" spc="0">
                <a:solidFill>
                  <a:srgbClr val="000000"/>
                </a:solidFill>
                <a:latin typeface="Arial" pitchFamily="0" charset="1"/>
              </a:rPr>
              <a:t>Leve</a:t>
            </a:r>
            <a:r>
              <a:rPr lang="en-US" sz="3204" baseline="0" b="1" i="0" dirty="0" spc="867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3204" baseline="0" b="1" i="0" dirty="0" spc="882">
                <a:solidFill>
                  <a:srgbClr val="000000"/>
                </a:solidFill>
                <a:latin typeface="Arial" pitchFamily="0" charset="1"/>
              </a:rPr>
              <a:t>1</a:t>
            </a:r>
            <a:r>
              <a:rPr lang="en-US" sz="3600" baseline="0" b="1" i="0" dirty="0" spc="0">
                <a:solidFill>
                  <a:srgbClr val="000000"/>
                </a:solidFill>
                <a:latin typeface="Arial" pitchFamily="0" charset="1"/>
              </a:rPr>
              <a:t>PunchOut Catalog Guide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81" name="Freeform 18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 rot="0" flipH="0" flipV="0">
            <a:off x="3233927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 rot="0" flipH="0" flipV="0">
            <a:off x="4247769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 rot="0" flipH="0" flipV="0">
            <a:off x="5261609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 rot="0" flipH="0" flipV="0">
            <a:off x="6275451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 rot="0" flipH="0" flipV="0">
            <a:off x="7289292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 rot="0" flipH="0" flipV="0">
            <a:off x="8303132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 rot="0" flipH="0" flipV="0">
            <a:off x="9316973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 rot="0" flipH="0" flipV="0">
            <a:off x="2220086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 rot="0" flipH="0" flipV="0">
            <a:off x="10330815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 rot="0" flipH="0" flipV="0">
            <a:off x="2201036" y="3275839"/>
            <a:ext cx="8148829" cy="0"/>
          </a:xfrm>
          <a:custGeom>
            <a:pathLst>
              <a:path w="8148829" h="0">
                <a:moveTo>
                  <a:pt x="0" y="0"/>
                </a:moveTo>
                <a:lnTo>
                  <a:pt x="8148829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 rot="0" flipH="0" flipV="0">
            <a:off x="2201036" y="3546856"/>
            <a:ext cx="8148829" cy="0"/>
          </a:xfrm>
          <a:custGeom>
            <a:pathLst>
              <a:path w="8148829" h="0">
                <a:moveTo>
                  <a:pt x="0" y="0"/>
                </a:moveTo>
                <a:lnTo>
                  <a:pt x="8148829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 rot="0" flipH="0" flipV="0">
            <a:off x="880186" y="3619628"/>
            <a:ext cx="1352855" cy="791463"/>
          </a:xfrm>
          <a:custGeom>
            <a:pathLst>
              <a:path w="1352855" h="791463">
                <a:moveTo>
                  <a:pt x="0" y="0"/>
                </a:moveTo>
                <a:lnTo>
                  <a:pt x="1352855" y="0"/>
                </a:lnTo>
                <a:lnTo>
                  <a:pt x="1352855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 rot="0" flipH="0" flipV="0">
            <a:off x="2233041" y="3619628"/>
            <a:ext cx="1004569" cy="791463"/>
          </a:xfrm>
          <a:custGeom>
            <a:pathLst>
              <a:path w="1004569" h="791463">
                <a:moveTo>
                  <a:pt x="0" y="0"/>
                </a:moveTo>
                <a:lnTo>
                  <a:pt x="1004569" y="0"/>
                </a:lnTo>
                <a:lnTo>
                  <a:pt x="100456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 rot="0" flipH="0" flipV="0">
            <a:off x="3237610" y="3619628"/>
            <a:ext cx="1009016" cy="791463"/>
          </a:xfrm>
          <a:custGeom>
            <a:pathLst>
              <a:path w="1009016" h="791463">
                <a:moveTo>
                  <a:pt x="0" y="0"/>
                </a:moveTo>
                <a:lnTo>
                  <a:pt x="1009016" y="0"/>
                </a:lnTo>
                <a:lnTo>
                  <a:pt x="1009016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 rot="0" flipH="0" flipV="0">
            <a:off x="4246626" y="3619628"/>
            <a:ext cx="1009014" cy="791463"/>
          </a:xfrm>
          <a:custGeom>
            <a:pathLst>
              <a:path w="1009014" h="791463">
                <a:moveTo>
                  <a:pt x="0" y="0"/>
                </a:moveTo>
                <a:lnTo>
                  <a:pt x="1009014" y="0"/>
                </a:lnTo>
                <a:lnTo>
                  <a:pt x="1009014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 rot="0" flipH="0" flipV="0">
            <a:off x="5255640" y="3619628"/>
            <a:ext cx="1016889" cy="791463"/>
          </a:xfrm>
          <a:custGeom>
            <a:pathLst>
              <a:path w="1016889" h="791463">
                <a:moveTo>
                  <a:pt x="0" y="0"/>
                </a:moveTo>
                <a:lnTo>
                  <a:pt x="1016889" y="0"/>
                </a:lnTo>
                <a:lnTo>
                  <a:pt x="101688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 rot="0" flipH="0" flipV="0">
            <a:off x="6272529" y="3619628"/>
            <a:ext cx="1016889" cy="791463"/>
          </a:xfrm>
          <a:custGeom>
            <a:pathLst>
              <a:path w="1016889" h="791463">
                <a:moveTo>
                  <a:pt x="0" y="0"/>
                </a:moveTo>
                <a:lnTo>
                  <a:pt x="1016889" y="0"/>
                </a:lnTo>
                <a:lnTo>
                  <a:pt x="101688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 rot="0" flipH="0" flipV="0">
            <a:off x="7289418" y="3619628"/>
            <a:ext cx="2025904" cy="791463"/>
          </a:xfrm>
          <a:custGeom>
            <a:pathLst>
              <a:path w="2025904" h="791463">
                <a:moveTo>
                  <a:pt x="0" y="0"/>
                </a:moveTo>
                <a:lnTo>
                  <a:pt x="2025904" y="0"/>
                </a:lnTo>
                <a:lnTo>
                  <a:pt x="2025904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 rot="0" flipH="0" flipV="0">
            <a:off x="9315322" y="3619628"/>
            <a:ext cx="1015493" cy="791463"/>
          </a:xfrm>
          <a:custGeom>
            <a:pathLst>
              <a:path w="1015493" h="791463">
                <a:moveTo>
                  <a:pt x="0" y="0"/>
                </a:moveTo>
                <a:lnTo>
                  <a:pt x="1015493" y="0"/>
                </a:lnTo>
                <a:lnTo>
                  <a:pt x="1015493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 rot="0" flipH="0" flipV="0">
            <a:off x="880186" y="4411091"/>
            <a:ext cx="1352855" cy="883539"/>
          </a:xfrm>
          <a:custGeom>
            <a:pathLst>
              <a:path w="1352855" h="883539">
                <a:moveTo>
                  <a:pt x="0" y="0"/>
                </a:moveTo>
                <a:lnTo>
                  <a:pt x="1352855" y="0"/>
                </a:lnTo>
                <a:lnTo>
                  <a:pt x="1352855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 rot="0" flipH="0" flipV="0">
            <a:off x="2233041" y="4411091"/>
            <a:ext cx="1004569" cy="883539"/>
          </a:xfrm>
          <a:custGeom>
            <a:pathLst>
              <a:path w="1004569" h="883539">
                <a:moveTo>
                  <a:pt x="0" y="0"/>
                </a:moveTo>
                <a:lnTo>
                  <a:pt x="1004569" y="0"/>
                </a:lnTo>
                <a:lnTo>
                  <a:pt x="100456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 rot="0" flipH="0" flipV="0">
            <a:off x="3237610" y="4411091"/>
            <a:ext cx="1009016" cy="883539"/>
          </a:xfrm>
          <a:custGeom>
            <a:pathLst>
              <a:path w="1009016" h="883539">
                <a:moveTo>
                  <a:pt x="0" y="0"/>
                </a:moveTo>
                <a:lnTo>
                  <a:pt x="1009016" y="0"/>
                </a:lnTo>
                <a:lnTo>
                  <a:pt x="1009016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 rot="0" flipH="0" flipV="0">
            <a:off x="4246626" y="4411091"/>
            <a:ext cx="1009014" cy="883539"/>
          </a:xfrm>
          <a:custGeom>
            <a:pathLst>
              <a:path w="1009014" h="883539">
                <a:moveTo>
                  <a:pt x="0" y="0"/>
                </a:moveTo>
                <a:lnTo>
                  <a:pt x="1009014" y="0"/>
                </a:lnTo>
                <a:lnTo>
                  <a:pt x="1009014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 rot="0" flipH="0" flipV="0">
            <a:off x="5255640" y="4411091"/>
            <a:ext cx="1016889" cy="883539"/>
          </a:xfrm>
          <a:custGeom>
            <a:pathLst>
              <a:path w="1016889" h="883539">
                <a:moveTo>
                  <a:pt x="0" y="0"/>
                </a:moveTo>
                <a:lnTo>
                  <a:pt x="1016889" y="0"/>
                </a:lnTo>
                <a:lnTo>
                  <a:pt x="101688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 rot="0" flipH="0" flipV="0">
            <a:off x="6272529" y="4411091"/>
            <a:ext cx="1016889" cy="883539"/>
          </a:xfrm>
          <a:custGeom>
            <a:pathLst>
              <a:path w="1016889" h="883539">
                <a:moveTo>
                  <a:pt x="0" y="0"/>
                </a:moveTo>
                <a:lnTo>
                  <a:pt x="1016889" y="0"/>
                </a:lnTo>
                <a:lnTo>
                  <a:pt x="101688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 rot="0" flipH="0" flipV="0">
            <a:off x="7289418" y="4411091"/>
            <a:ext cx="2025904" cy="883539"/>
          </a:xfrm>
          <a:custGeom>
            <a:pathLst>
              <a:path w="2025904" h="883539">
                <a:moveTo>
                  <a:pt x="0" y="0"/>
                </a:moveTo>
                <a:lnTo>
                  <a:pt x="2025904" y="0"/>
                </a:lnTo>
                <a:lnTo>
                  <a:pt x="2025904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 rot="0" flipH="0" flipV="0">
            <a:off x="9315322" y="4411091"/>
            <a:ext cx="1015493" cy="883539"/>
          </a:xfrm>
          <a:custGeom>
            <a:pathLst>
              <a:path w="1015493" h="883539">
                <a:moveTo>
                  <a:pt x="0" y="0"/>
                </a:moveTo>
                <a:lnTo>
                  <a:pt x="1015493" y="0"/>
                </a:lnTo>
                <a:lnTo>
                  <a:pt x="1015493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 rot="0" flipH="0" flipV="0">
            <a:off x="880186" y="5294630"/>
            <a:ext cx="1352855" cy="853441"/>
          </a:xfrm>
          <a:custGeom>
            <a:pathLst>
              <a:path w="1352855" h="853441">
                <a:moveTo>
                  <a:pt x="0" y="0"/>
                </a:moveTo>
                <a:lnTo>
                  <a:pt x="1352855" y="0"/>
                </a:lnTo>
                <a:lnTo>
                  <a:pt x="1352855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 rot="0" flipH="0" flipV="0">
            <a:off x="2233041" y="5294630"/>
            <a:ext cx="1004569" cy="853441"/>
          </a:xfrm>
          <a:custGeom>
            <a:pathLst>
              <a:path w="1004569" h="853441">
                <a:moveTo>
                  <a:pt x="0" y="0"/>
                </a:moveTo>
                <a:lnTo>
                  <a:pt x="1004569" y="0"/>
                </a:lnTo>
                <a:lnTo>
                  <a:pt x="100456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 rot="0" flipH="0" flipV="0">
            <a:off x="3237610" y="5294630"/>
            <a:ext cx="1009016" cy="853441"/>
          </a:xfrm>
          <a:custGeom>
            <a:pathLst>
              <a:path w="1009016" h="853441">
                <a:moveTo>
                  <a:pt x="0" y="0"/>
                </a:moveTo>
                <a:lnTo>
                  <a:pt x="1009016" y="0"/>
                </a:lnTo>
                <a:lnTo>
                  <a:pt x="1009016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Freeform 214"/>
          <p:cNvSpPr/>
          <p:nvPr/>
        </p:nvSpPr>
        <p:spPr>
          <a:xfrm rot="0" flipH="0" flipV="0">
            <a:off x="4246626" y="5294630"/>
            <a:ext cx="1009014" cy="853441"/>
          </a:xfrm>
          <a:custGeom>
            <a:pathLst>
              <a:path w="1009014" h="853441">
                <a:moveTo>
                  <a:pt x="0" y="0"/>
                </a:moveTo>
                <a:lnTo>
                  <a:pt x="1009014" y="0"/>
                </a:lnTo>
                <a:lnTo>
                  <a:pt x="100901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Freeform 215"/>
          <p:cNvSpPr/>
          <p:nvPr/>
        </p:nvSpPr>
        <p:spPr>
          <a:xfrm rot="0" flipH="0" flipV="0">
            <a:off x="5255640" y="5294630"/>
            <a:ext cx="1016889" cy="853441"/>
          </a:xfrm>
          <a:custGeom>
            <a:pathLst>
              <a:path w="1016889" h="853441">
                <a:moveTo>
                  <a:pt x="0" y="0"/>
                </a:moveTo>
                <a:lnTo>
                  <a:pt x="1016889" y="0"/>
                </a:lnTo>
                <a:lnTo>
                  <a:pt x="101688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Freeform 216"/>
          <p:cNvSpPr/>
          <p:nvPr/>
        </p:nvSpPr>
        <p:spPr>
          <a:xfrm rot="0" flipH="0" flipV="0">
            <a:off x="6272529" y="5294630"/>
            <a:ext cx="1016889" cy="853441"/>
          </a:xfrm>
          <a:custGeom>
            <a:pathLst>
              <a:path w="1016889" h="853441">
                <a:moveTo>
                  <a:pt x="0" y="0"/>
                </a:moveTo>
                <a:lnTo>
                  <a:pt x="1016889" y="0"/>
                </a:lnTo>
                <a:lnTo>
                  <a:pt x="101688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Freeform 217"/>
          <p:cNvSpPr/>
          <p:nvPr/>
        </p:nvSpPr>
        <p:spPr>
          <a:xfrm rot="0" flipH="0" flipV="0">
            <a:off x="7289418" y="5294630"/>
            <a:ext cx="2025904" cy="853441"/>
          </a:xfrm>
          <a:custGeom>
            <a:pathLst>
              <a:path w="2025904" h="853441">
                <a:moveTo>
                  <a:pt x="0" y="0"/>
                </a:moveTo>
                <a:lnTo>
                  <a:pt x="2025904" y="0"/>
                </a:lnTo>
                <a:lnTo>
                  <a:pt x="202590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 rot="0" flipH="0" flipV="0">
            <a:off x="9315322" y="5294630"/>
            <a:ext cx="1015493" cy="853441"/>
          </a:xfrm>
          <a:custGeom>
            <a:pathLst>
              <a:path w="1015493" h="853441">
                <a:moveTo>
                  <a:pt x="0" y="0"/>
                </a:moveTo>
                <a:lnTo>
                  <a:pt x="1015493" y="0"/>
                </a:lnTo>
                <a:lnTo>
                  <a:pt x="1015493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Freeform 219"/>
          <p:cNvSpPr/>
          <p:nvPr/>
        </p:nvSpPr>
        <p:spPr>
          <a:xfrm rot="0" flipH="0" flipV="0">
            <a:off x="2233041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Freeform 220"/>
          <p:cNvSpPr/>
          <p:nvPr/>
        </p:nvSpPr>
        <p:spPr>
          <a:xfrm rot="0" flipH="0" flipV="0">
            <a:off x="3237610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Freeform 221"/>
          <p:cNvSpPr/>
          <p:nvPr/>
        </p:nvSpPr>
        <p:spPr>
          <a:xfrm rot="0" flipH="0" flipV="0">
            <a:off x="4246626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 rot="0" flipH="0" flipV="0">
            <a:off x="5255640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Freeform 223"/>
          <p:cNvSpPr/>
          <p:nvPr/>
        </p:nvSpPr>
        <p:spPr>
          <a:xfrm rot="0" flipH="0" flipV="0">
            <a:off x="6272529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Freeform 224"/>
          <p:cNvSpPr/>
          <p:nvPr/>
        </p:nvSpPr>
        <p:spPr>
          <a:xfrm rot="0" flipH="0" flipV="0">
            <a:off x="7289418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Freeform 225"/>
          <p:cNvSpPr/>
          <p:nvPr/>
        </p:nvSpPr>
        <p:spPr>
          <a:xfrm rot="0" flipH="0" flipV="0">
            <a:off x="9315322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Freeform 226"/>
          <p:cNvSpPr/>
          <p:nvPr/>
        </p:nvSpPr>
        <p:spPr>
          <a:xfrm rot="0" flipH="0" flipV="0">
            <a:off x="873836" y="4411091"/>
            <a:ext cx="1340155" cy="0"/>
          </a:xfrm>
          <a:custGeom>
            <a:pathLst>
              <a:path w="1340155" h="0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 rot="0" flipH="0" flipV="0">
            <a:off x="2213991" y="4411091"/>
            <a:ext cx="8135874" cy="0"/>
          </a:xfrm>
          <a:custGeom>
            <a:pathLst>
              <a:path w="8135874" h="0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 rot="0" flipH="0" flipV="0">
            <a:off x="873836" y="5294630"/>
            <a:ext cx="1340155" cy="0"/>
          </a:xfrm>
          <a:custGeom>
            <a:pathLst>
              <a:path w="1340155" h="0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 rot="0" flipH="0" flipV="0">
            <a:off x="2213991" y="5294630"/>
            <a:ext cx="8135874" cy="0"/>
          </a:xfrm>
          <a:custGeom>
            <a:pathLst>
              <a:path w="8135874" h="0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 rot="0" flipH="0" flipV="0">
            <a:off x="880186" y="3613278"/>
            <a:ext cx="0" cy="2541143"/>
          </a:xfrm>
          <a:custGeom>
            <a:pathLst>
              <a:path w="0" h="2541143">
                <a:moveTo>
                  <a:pt x="0" y="0"/>
                </a:moveTo>
                <a:lnTo>
                  <a:pt x="0" y="2541143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 rot="0" flipH="0" flipV="0">
            <a:off x="10330815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 rot="0" flipH="0" flipV="0">
            <a:off x="873836" y="3619628"/>
            <a:ext cx="1340155" cy="0"/>
          </a:xfrm>
          <a:custGeom>
            <a:pathLst>
              <a:path w="1340155" h="0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 rot="0" flipH="0" flipV="0">
            <a:off x="2213991" y="3619628"/>
            <a:ext cx="8135874" cy="0"/>
          </a:xfrm>
          <a:custGeom>
            <a:pathLst>
              <a:path w="8135874" h="0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Freeform 234"/>
          <p:cNvSpPr/>
          <p:nvPr/>
        </p:nvSpPr>
        <p:spPr>
          <a:xfrm rot="0" flipH="0" flipV="0">
            <a:off x="873836" y="6148071"/>
            <a:ext cx="1340155" cy="0"/>
          </a:xfrm>
          <a:custGeom>
            <a:pathLst>
              <a:path w="1340155" h="0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Freeform 235"/>
          <p:cNvSpPr/>
          <p:nvPr/>
        </p:nvSpPr>
        <p:spPr>
          <a:xfrm rot="0" flipH="0" flipV="0">
            <a:off x="2213991" y="6148071"/>
            <a:ext cx="8135874" cy="0"/>
          </a:xfrm>
          <a:custGeom>
            <a:pathLst>
              <a:path w="8135874" h="0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6" name="Picture 236"/>
          <p:cNvPicPr>
            <a:picLocks noChangeAspect="0" noChangeArrowheads="1"/>
          </p:cNvPicPr>
          <p:nvPr/>
        </p:nvPicPr>
        <p:blipFill>
          <a:blip r:embed="rId2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195439" y="3219704"/>
            <a:ext cx="196850" cy="3039872"/>
          </a:xfrm>
          <a:prstGeom prst="rect">
            <a:avLst/>
          </a:prstGeom>
          <a:noFill/>
          <a:extLst/>
        </p:spPr>
      </p:pic>
      <p:sp>
        <p:nvSpPr>
          <p:cNvPr id="237" name="Freeform 237"/>
          <p:cNvSpPr/>
          <p:nvPr/>
        </p:nvSpPr>
        <p:spPr>
          <a:xfrm rot="0" flipH="0" flipV="0">
            <a:off x="7294626" y="6247639"/>
            <a:ext cx="3779519" cy="277368"/>
          </a:xfrm>
          <a:custGeom>
            <a:pathLst>
              <a:path w="3779519" h="277368">
                <a:moveTo>
                  <a:pt x="0" y="0"/>
                </a:moveTo>
                <a:lnTo>
                  <a:pt x="3779519" y="0"/>
                </a:lnTo>
                <a:lnTo>
                  <a:pt x="3779519" y="277368"/>
                </a:lnTo>
                <a:lnTo>
                  <a:pt x="0" y="27736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Freeform 238"/>
          <p:cNvSpPr/>
          <p:nvPr/>
        </p:nvSpPr>
        <p:spPr>
          <a:xfrm rot="0" flipH="0" flipV="0">
            <a:off x="2221229" y="2719578"/>
            <a:ext cx="2206753" cy="516637"/>
          </a:xfrm>
          <a:custGeom>
            <a:pathLst>
              <a:path w="2206753" h="516637">
                <a:moveTo>
                  <a:pt x="0" y="0"/>
                </a:moveTo>
                <a:lnTo>
                  <a:pt x="1948435" y="0"/>
                </a:lnTo>
                <a:lnTo>
                  <a:pt x="2206753" y="258318"/>
                </a:lnTo>
                <a:lnTo>
                  <a:pt x="1948435" y="516637"/>
                </a:lnTo>
                <a:lnTo>
                  <a:pt x="0" y="516637"/>
                </a:lnTo>
                <a:lnTo>
                  <a:pt x="258319" y="258318"/>
                </a:lnTo>
                <a:close/>
                <a:moveTo>
                  <a:pt x="1917193" y="4138422"/>
                </a:moveTo>
              </a:path>
            </a:pathLst>
          </a:custGeom>
          <a:solidFill>
            <a:srgbClr val="0076CB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Freeform 239"/>
          <p:cNvSpPr/>
          <p:nvPr/>
        </p:nvSpPr>
        <p:spPr>
          <a:xfrm rot="0" flipH="0" flipV="0">
            <a:off x="2221229" y="2719578"/>
            <a:ext cx="2206753" cy="516637"/>
          </a:xfrm>
          <a:custGeom>
            <a:pathLst>
              <a:path w="2206753" h="516637">
                <a:moveTo>
                  <a:pt x="0" y="0"/>
                </a:moveTo>
                <a:lnTo>
                  <a:pt x="1948435" y="0"/>
                </a:lnTo>
                <a:lnTo>
                  <a:pt x="2206753" y="258318"/>
                </a:lnTo>
                <a:lnTo>
                  <a:pt x="1948435" y="516637"/>
                </a:lnTo>
                <a:lnTo>
                  <a:pt x="0" y="516637"/>
                </a:lnTo>
                <a:lnTo>
                  <a:pt x="258319" y="258318"/>
                </a:lnTo>
                <a:close/>
                <a:moveTo>
                  <a:pt x="1917193" y="4138422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Freeform 240"/>
          <p:cNvSpPr/>
          <p:nvPr/>
        </p:nvSpPr>
        <p:spPr>
          <a:xfrm rot="0" flipH="0" flipV="0">
            <a:off x="4293870" y="2731771"/>
            <a:ext cx="3115056" cy="509015"/>
          </a:xfrm>
          <a:custGeom>
            <a:pathLst>
              <a:path w="3115056" h="509015">
                <a:moveTo>
                  <a:pt x="0" y="0"/>
                </a:moveTo>
                <a:lnTo>
                  <a:pt x="2860548" y="0"/>
                </a:lnTo>
                <a:lnTo>
                  <a:pt x="3115056" y="254507"/>
                </a:lnTo>
                <a:lnTo>
                  <a:pt x="2860548" y="509015"/>
                </a:lnTo>
                <a:lnTo>
                  <a:pt x="0" y="509015"/>
                </a:lnTo>
                <a:lnTo>
                  <a:pt x="254508" y="254507"/>
                </a:lnTo>
                <a:close/>
                <a:moveTo>
                  <a:pt x="-167641" y="4126229"/>
                </a:moveTo>
              </a:path>
            </a:pathLst>
          </a:custGeom>
          <a:solidFill>
            <a:srgbClr val="09C5A6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 rot="0" flipH="0" flipV="0">
            <a:off x="4293870" y="2731771"/>
            <a:ext cx="3115056" cy="509015"/>
          </a:xfrm>
          <a:custGeom>
            <a:pathLst>
              <a:path w="3115056" h="509015">
                <a:moveTo>
                  <a:pt x="0" y="0"/>
                </a:moveTo>
                <a:lnTo>
                  <a:pt x="2860548" y="0"/>
                </a:lnTo>
                <a:lnTo>
                  <a:pt x="3115056" y="254507"/>
                </a:lnTo>
                <a:lnTo>
                  <a:pt x="2860548" y="509015"/>
                </a:lnTo>
                <a:lnTo>
                  <a:pt x="0" y="509015"/>
                </a:lnTo>
                <a:lnTo>
                  <a:pt x="254508" y="254507"/>
                </a:lnTo>
                <a:close/>
                <a:moveTo>
                  <a:pt x="-167641" y="4126229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Freeform 242"/>
          <p:cNvSpPr/>
          <p:nvPr/>
        </p:nvSpPr>
        <p:spPr>
          <a:xfrm rot="0" flipH="0" flipV="0">
            <a:off x="7274814" y="2730246"/>
            <a:ext cx="2185416" cy="505969"/>
          </a:xfrm>
          <a:custGeom>
            <a:pathLst>
              <a:path w="2185416" h="505969">
                <a:moveTo>
                  <a:pt x="0" y="0"/>
                </a:moveTo>
                <a:lnTo>
                  <a:pt x="1932431" y="0"/>
                </a:lnTo>
                <a:lnTo>
                  <a:pt x="2185416" y="252984"/>
                </a:lnTo>
                <a:lnTo>
                  <a:pt x="1932431" y="505969"/>
                </a:lnTo>
                <a:lnTo>
                  <a:pt x="0" y="505969"/>
                </a:lnTo>
                <a:lnTo>
                  <a:pt x="252983" y="252984"/>
                </a:lnTo>
                <a:close/>
                <a:moveTo>
                  <a:pt x="-3147060" y="4127754"/>
                </a:moveTo>
              </a:path>
            </a:pathLst>
          </a:custGeom>
          <a:solidFill>
            <a:srgbClr val="12BF3E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Freeform 243"/>
          <p:cNvSpPr/>
          <p:nvPr/>
        </p:nvSpPr>
        <p:spPr>
          <a:xfrm rot="0" flipH="0" flipV="0">
            <a:off x="7274814" y="2730246"/>
            <a:ext cx="2185416" cy="505969"/>
          </a:xfrm>
          <a:custGeom>
            <a:pathLst>
              <a:path w="2185416" h="505969">
                <a:moveTo>
                  <a:pt x="0" y="0"/>
                </a:moveTo>
                <a:lnTo>
                  <a:pt x="1932431" y="0"/>
                </a:lnTo>
                <a:lnTo>
                  <a:pt x="2185416" y="252984"/>
                </a:lnTo>
                <a:lnTo>
                  <a:pt x="1932431" y="505969"/>
                </a:lnTo>
                <a:lnTo>
                  <a:pt x="0" y="505969"/>
                </a:lnTo>
                <a:lnTo>
                  <a:pt x="252983" y="252984"/>
                </a:lnTo>
                <a:close/>
                <a:moveTo>
                  <a:pt x="-3147060" y="4127754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Freeform 244"/>
          <p:cNvSpPr/>
          <p:nvPr/>
        </p:nvSpPr>
        <p:spPr>
          <a:xfrm rot="0" flipH="0" flipV="0">
            <a:off x="9326118" y="2728722"/>
            <a:ext cx="1171955" cy="515112"/>
          </a:xfrm>
          <a:custGeom>
            <a:pathLst>
              <a:path w="1171955" h="515112">
                <a:moveTo>
                  <a:pt x="0" y="0"/>
                </a:moveTo>
                <a:lnTo>
                  <a:pt x="914400" y="0"/>
                </a:lnTo>
                <a:lnTo>
                  <a:pt x="1171955" y="257556"/>
                </a:lnTo>
                <a:lnTo>
                  <a:pt x="914400" y="515112"/>
                </a:lnTo>
                <a:lnTo>
                  <a:pt x="0" y="515112"/>
                </a:lnTo>
                <a:lnTo>
                  <a:pt x="257555" y="257556"/>
                </a:lnTo>
                <a:close/>
                <a:moveTo>
                  <a:pt x="-5196840" y="4129278"/>
                </a:moveTo>
              </a:path>
            </a:pathLst>
          </a:custGeom>
          <a:solidFill>
            <a:srgbClr val="4FB81C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Freeform 245"/>
          <p:cNvSpPr/>
          <p:nvPr/>
        </p:nvSpPr>
        <p:spPr>
          <a:xfrm rot="0" flipH="0" flipV="0">
            <a:off x="9326118" y="2728722"/>
            <a:ext cx="1171955" cy="515112"/>
          </a:xfrm>
          <a:custGeom>
            <a:pathLst>
              <a:path w="1171955" h="515112">
                <a:moveTo>
                  <a:pt x="0" y="0"/>
                </a:moveTo>
                <a:lnTo>
                  <a:pt x="914400" y="0"/>
                </a:lnTo>
                <a:lnTo>
                  <a:pt x="1171955" y="257556"/>
                </a:lnTo>
                <a:lnTo>
                  <a:pt x="914400" y="515112"/>
                </a:lnTo>
                <a:lnTo>
                  <a:pt x="0" y="515112"/>
                </a:lnTo>
                <a:lnTo>
                  <a:pt x="257555" y="257556"/>
                </a:lnTo>
                <a:close/>
                <a:moveTo>
                  <a:pt x="-5196840" y="4129278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6" name="Picture 246"/>
          <p:cNvPicPr>
            <a:picLocks noChangeAspect="0" noChangeArrowheads="1"/>
          </p:cNvPicPr>
          <p:nvPr/>
        </p:nvPicPr>
        <p:blipFill>
          <a:blip r:embed="rId2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124711" y="4675631"/>
            <a:ext cx="970803" cy="185929"/>
          </a:xfrm>
          <a:prstGeom prst="rect">
            <a:avLst/>
          </a:prstGeom>
          <a:noFill/>
          <a:extLst/>
        </p:spPr>
      </p:pic>
      <p:pic>
        <p:nvPicPr>
          <p:cNvPr id="247" name="Picture 247"/>
          <p:cNvPicPr>
            <a:picLocks noChangeAspect="0" noChangeArrowheads="1"/>
          </p:cNvPicPr>
          <p:nvPr/>
        </p:nvPicPr>
        <p:blipFill>
          <a:blip r:embed="rId2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47439" y="3228848"/>
            <a:ext cx="196850" cy="3039872"/>
          </a:xfrm>
          <a:prstGeom prst="rect">
            <a:avLst/>
          </a:prstGeom>
          <a:noFill/>
          <a:extLst/>
        </p:spPr>
      </p:pic>
      <p:sp>
        <p:nvSpPr>
          <p:cNvPr id="248" name="Freeform 248"/>
          <p:cNvSpPr/>
          <p:nvPr/>
        </p:nvSpPr>
        <p:spPr>
          <a:xfrm rot="0" flipH="0" flipV="0">
            <a:off x="782573" y="6255259"/>
            <a:ext cx="3502153" cy="277368"/>
          </a:xfrm>
          <a:custGeom>
            <a:pathLst>
              <a:path w="3502153" h="277368">
                <a:moveTo>
                  <a:pt x="0" y="0"/>
                </a:moveTo>
                <a:lnTo>
                  <a:pt x="3502153" y="0"/>
                </a:lnTo>
                <a:lnTo>
                  <a:pt x="3502153" y="277368"/>
                </a:lnTo>
                <a:lnTo>
                  <a:pt x="0" y="27736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Rectangle 24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10</a:t>
            </a:r>
          </a:p>
        </p:txBody>
      </p:sp>
      <p:sp>
        <p:nvSpPr>
          <p:cNvPr id="250" name="Rectangle 250"/>
          <p:cNvSpPr/>
          <p:nvPr/>
        </p:nvSpPr>
        <p:spPr>
          <a:xfrm rot="0" flipH="0" flipV="0">
            <a:off x="2508757" y="3327115"/>
            <a:ext cx="7533739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14095" algn="l"/>
                <a:tab pos="2027936" algn="l"/>
                <a:tab pos="3041904" algn="l"/>
                <a:tab pos="4055745" algn="l"/>
                <a:tab pos="5069840" algn="l"/>
                <a:tab pos="6083808" algn="l"/>
                <a:tab pos="7097648" algn="l"/>
              </a:tabLst>
            </a:pPr>
            <a:r>
              <a:rPr lang="en-US" sz="996" baseline="0" b="1" i="0" dirty="0" spc="0">
                <a:solidFill>
                  <a:srgbClr val="FFFFFF"/>
                </a:solidFill>
                <a:latin typeface="Arial" pitchFamily="0" charset="1"/>
              </a:rPr>
              <a:t>Week 1	Wee</a:t>
            </a:r>
            <a:r>
              <a:rPr lang="en-US" sz="996" baseline="0" b="1" i="0" dirty="0" spc="28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996" baseline="0" b="1" i="0" dirty="0" spc="0">
                <a:solidFill>
                  <a:srgbClr val="FFFFFF"/>
                </a:solidFill>
                <a:latin typeface="Arial" pitchFamily="0" charset="1"/>
              </a:rPr>
              <a:t>2	Week 3	Week 4	Week 5	Week 6	Wee</a:t>
            </a:r>
            <a:r>
              <a:rPr lang="en-US" sz="996" baseline="0" b="1" i="0" dirty="0" spc="28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996" baseline="0" b="1" i="0" dirty="0" spc="0">
                <a:solidFill>
                  <a:srgbClr val="FFFFFF"/>
                </a:solidFill>
                <a:latin typeface="Arial" pitchFamily="0" charset="1"/>
              </a:rPr>
              <a:t>7	Wee</a:t>
            </a:r>
            <a:r>
              <a:rPr lang="en-US" sz="996" baseline="0" b="1" i="0" dirty="0" spc="284">
                <a:solidFill>
                  <a:srgbClr val="FFFFFF"/>
                </a:solidFill>
                <a:latin typeface="Arial" pitchFamily="0" charset="1"/>
              </a:rPr>
              <a:t>k8</a:t>
            </a:r>
          </a:p>
        </p:txBody>
      </p:sp>
      <p:sp>
        <p:nvSpPr>
          <p:cNvPr id="251" name="Rectangle 251"/>
          <p:cNvSpPr/>
          <p:nvPr/>
        </p:nvSpPr>
        <p:spPr>
          <a:xfrm rot="0" flipH="0" flipV="0">
            <a:off x="1251508" y="3932860"/>
            <a:ext cx="1862171" cy="242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08913" algn="l"/>
              </a:tabLst>
            </a:pP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Supplier	</a:t>
            </a:r>
            <a:r>
              <a:rPr lang="en-US" sz="1221" baseline="81854" b="0" i="0" dirty="0" spc="0">
                <a:solidFill>
                  <a:srgbClr val="FFFFFF"/>
                </a:solidFill>
                <a:latin typeface="Arial" pitchFamily="0" charset="1"/>
              </a:rPr>
              <a:t>PunchO</a:t>
            </a:r>
            <a:r>
              <a:rPr lang="en-US" sz="1221" baseline="81854" b="0" i="0" dirty="0" spc="-15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221" baseline="81854" b="0" i="0" dirty="0" spc="0">
                <a:solidFill>
                  <a:srgbClr val="FFFFFF"/>
                </a:solidFill>
                <a:latin typeface="Arial" pitchFamily="0" charset="1"/>
              </a:rPr>
              <a:t>t Setup</a:t>
            </a:r>
          </a:p>
          <a:p>
            <a:pPr marL="1107389">
              <a:lnSpc>
                <a:spcPts val="528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Certificate Setup</a:t>
            </a:r>
          </a:p>
        </p:txBody>
      </p:sp>
      <p:sp>
        <p:nvSpPr>
          <p:cNvPr id="252" name="Rectangle 252"/>
          <p:cNvSpPr/>
          <p:nvPr/>
        </p:nvSpPr>
        <p:spPr>
          <a:xfrm rot="0" flipH="0" flipV="0">
            <a:off x="3386328" y="3836111"/>
            <a:ext cx="714738" cy="3619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Upload of Index</a:t>
            </a:r>
          </a:p>
          <a:p>
            <a:pPr marL="86867">
              <a:lnSpc>
                <a:spcPts val="962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File in Ariba</a:t>
            </a:r>
          </a:p>
          <a:p>
            <a:pPr marL="170687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Network</a:t>
            </a:r>
          </a:p>
        </p:txBody>
      </p:sp>
      <p:sp>
        <p:nvSpPr>
          <p:cNvPr id="253" name="Rectangle 253"/>
          <p:cNvSpPr/>
          <p:nvPr/>
        </p:nvSpPr>
        <p:spPr>
          <a:xfrm rot="0" flipH="0" flipV="0">
            <a:off x="4474464" y="3897071"/>
            <a:ext cx="1655189" cy="2400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806" baseline="0" b="0" i="0" dirty="0" spc="-1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nectivity</a:t>
            </a:r>
          </a:p>
          <a:p>
            <a:pPr marL="143255">
              <a:lnSpc>
                <a:spcPts val="962"/>
              </a:lnSpc>
              <a:tabLst>
                <a:tab pos="925320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Setup	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Troubleshooting</a:t>
            </a:r>
          </a:p>
        </p:txBody>
      </p:sp>
      <p:sp>
        <p:nvSpPr>
          <p:cNvPr id="254" name="Rectangle 254"/>
          <p:cNvSpPr/>
          <p:nvPr/>
        </p:nvSpPr>
        <p:spPr>
          <a:xfrm rot="0" flipH="0" flipV="0">
            <a:off x="6401434" y="3836111"/>
            <a:ext cx="760398" cy="3619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5334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Shopping Cart</a:t>
            </a:r>
          </a:p>
          <a:p>
            <a:pPr marL="0">
              <a:lnSpc>
                <a:spcPts val="962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Transfer to Ariba</a:t>
            </a:r>
          </a:p>
          <a:p>
            <a:pPr marL="248666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</a:t>
            </a:r>
          </a:p>
        </p:txBody>
      </p:sp>
      <p:sp>
        <p:nvSpPr>
          <p:cNvPr id="255" name="Rectangle 255"/>
          <p:cNvSpPr/>
          <p:nvPr/>
        </p:nvSpPr>
        <p:spPr>
          <a:xfrm rot="0" flipH="0" flipV="0">
            <a:off x="7941818" y="3958698"/>
            <a:ext cx="720780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Testing Support</a:t>
            </a:r>
          </a:p>
        </p:txBody>
      </p:sp>
      <p:sp>
        <p:nvSpPr>
          <p:cNvPr id="256" name="Rectangle 256"/>
          <p:cNvSpPr/>
          <p:nvPr/>
        </p:nvSpPr>
        <p:spPr>
          <a:xfrm rot="0" flipH="0" flipV="0">
            <a:off x="9467722" y="3737337"/>
            <a:ext cx="714449" cy="2394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Upload of Index</a:t>
            </a:r>
          </a:p>
          <a:p>
            <a:pPr marL="59435">
              <a:lnSpc>
                <a:spcPts val="960"/>
              </a:lnSpc>
            </a:pP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File</a:t>
            </a:r>
            <a:r>
              <a:rPr lang="en-US" sz="806" baseline="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in PROD</a:t>
            </a:r>
          </a:p>
        </p:txBody>
      </p:sp>
      <p:sp>
        <p:nvSpPr>
          <p:cNvPr id="257" name="Rectangle 257"/>
          <p:cNvSpPr/>
          <p:nvPr/>
        </p:nvSpPr>
        <p:spPr>
          <a:xfrm rot="0" flipH="0" flipV="0">
            <a:off x="9473818" y="4057758"/>
            <a:ext cx="699950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73152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Con</a:t>
            </a:r>
            <a:r>
              <a:rPr lang="en-US" sz="803" baseline="0" b="0" i="0" dirty="0" spc="-1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ectivity</a:t>
            </a:r>
          </a:p>
          <a:p>
            <a:pPr marL="0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Setup in PROD</a:t>
            </a:r>
          </a:p>
        </p:txBody>
      </p:sp>
      <p:sp>
        <p:nvSpPr>
          <p:cNvPr id="258" name="Rectangle 258"/>
          <p:cNvSpPr/>
          <p:nvPr/>
        </p:nvSpPr>
        <p:spPr>
          <a:xfrm rot="0" flipH="0" flipV="0">
            <a:off x="2332989" y="4674343"/>
            <a:ext cx="804100" cy="3612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3464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Initial</a:t>
            </a:r>
          </a:p>
          <a:p>
            <a:pPr marL="0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Communication</a:t>
            </a:r>
            <a:r>
              <a:rPr lang="en-US" sz="803" baseline="0" b="0" i="0" dirty="0" spc="-34">
                <a:solidFill>
                  <a:srgbClr val="FFFFFF"/>
                </a:solidFill>
                <a:latin typeface="Arial" pitchFamily="0" charset="1"/>
              </a:rPr>
              <a:t> &amp;</a:t>
            </a:r>
          </a:p>
          <a:p>
            <a:pPr marL="175260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Education</a:t>
            </a:r>
          </a:p>
        </p:txBody>
      </p:sp>
      <p:sp>
        <p:nvSpPr>
          <p:cNvPr id="259" name="Rectangle 259"/>
          <p:cNvSpPr/>
          <p:nvPr/>
        </p:nvSpPr>
        <p:spPr>
          <a:xfrm rot="0" flipH="0" flipV="0">
            <a:off x="3502152" y="4796263"/>
            <a:ext cx="152665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2311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Consulting	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Con</a:t>
            </a:r>
            <a:r>
              <a:rPr lang="en-US" sz="1216" baseline="59701" b="0" i="0" dirty="0" spc="-1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ectivity</a:t>
            </a:r>
          </a:p>
        </p:txBody>
      </p:sp>
      <p:sp>
        <p:nvSpPr>
          <p:cNvPr id="260" name="Rectangle 260"/>
          <p:cNvSpPr/>
          <p:nvPr/>
        </p:nvSpPr>
        <p:spPr>
          <a:xfrm rot="0" flipH="0" flipV="0">
            <a:off x="4424171" y="4857223"/>
            <a:ext cx="423842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5614" algn="l"/>
                <a:tab pos="1997075" algn="l"/>
                <a:tab pos="3517646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Setup Support	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Troubleshooting	Testing Support	Testing Support</a:t>
            </a:r>
          </a:p>
        </p:txBody>
      </p:sp>
      <p:sp>
        <p:nvSpPr>
          <p:cNvPr id="261" name="Rectangle 261"/>
          <p:cNvSpPr/>
          <p:nvPr/>
        </p:nvSpPr>
        <p:spPr>
          <a:xfrm rot="0" flipH="0" flipV="0">
            <a:off x="9469246" y="4735303"/>
            <a:ext cx="707097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8288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PROD Catalog</a:t>
            </a:r>
          </a:p>
          <a:p>
            <a:pPr marL="0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Upload Support</a:t>
            </a:r>
          </a:p>
        </p:txBody>
      </p:sp>
      <p:sp>
        <p:nvSpPr>
          <p:cNvPr id="262" name="Rectangle 262"/>
          <p:cNvSpPr/>
          <p:nvPr/>
        </p:nvSpPr>
        <p:spPr>
          <a:xfrm rot="0" flipH="0" flipV="0">
            <a:off x="1391666" y="5639105"/>
            <a:ext cx="3749522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88567" algn="l"/>
                <a:tab pos="1996186" algn="l"/>
                <a:tab pos="2968498" algn="l"/>
              </a:tabLst>
            </a:pP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UCB	</a:t>
            </a:r>
            <a:r>
              <a:rPr lang="en-US" sz="1216" baseline="20895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1216" baseline="20895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16" baseline="20895" b="0" i="0" dirty="0" spc="0">
                <a:solidFill>
                  <a:srgbClr val="FFFFFF"/>
                </a:solidFill>
                <a:latin typeface="Arial" pitchFamily="0" charset="1"/>
              </a:rPr>
              <a:t>Path	Escalation</a:t>
            </a:r>
            <a:r>
              <a:rPr lang="en-US" sz="1216" baseline="20895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16" baseline="20895" b="0" i="0" dirty="0" spc="0">
                <a:solidFill>
                  <a:srgbClr val="FFFFFF"/>
                </a:solidFill>
                <a:latin typeface="Arial" pitchFamily="0" charset="1"/>
              </a:rPr>
              <a:t>Path	</a:t>
            </a:r>
            <a:r>
              <a:rPr lang="en-US" sz="1218" baseline="81839" b="0" i="0" dirty="0" spc="0">
                <a:solidFill>
                  <a:srgbClr val="FFFFFF"/>
                </a:solidFill>
                <a:latin typeface="Arial" pitchFamily="0" charset="1"/>
              </a:rPr>
              <a:t>Catalog Approval</a:t>
            </a:r>
          </a:p>
        </p:txBody>
      </p:sp>
      <p:sp>
        <p:nvSpPr>
          <p:cNvPr id="263" name="Rectangle 263"/>
          <p:cNvSpPr/>
          <p:nvPr/>
        </p:nvSpPr>
        <p:spPr>
          <a:xfrm rot="0" flipH="0" flipV="0">
            <a:off x="4396740" y="5764003"/>
            <a:ext cx="709854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803" baseline="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Path</a:t>
            </a:r>
          </a:p>
        </p:txBody>
      </p:sp>
      <p:sp>
        <p:nvSpPr>
          <p:cNvPr id="264" name="Rectangle 264"/>
          <p:cNvSpPr/>
          <p:nvPr/>
        </p:nvSpPr>
        <p:spPr>
          <a:xfrm rot="0" flipH="0" flipV="0">
            <a:off x="5408929" y="5664943"/>
            <a:ext cx="330024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17142" algn="l"/>
                <a:tab pos="2488691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803" baseline="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Path	Escalation</a:t>
            </a:r>
            <a:r>
              <a:rPr lang="en-US" sz="803" baseline="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Path	Testing Execution</a:t>
            </a:r>
          </a:p>
        </p:txBody>
      </p:sp>
      <p:sp>
        <p:nvSpPr>
          <p:cNvPr id="265" name="Rectangle 265"/>
          <p:cNvSpPr/>
          <p:nvPr/>
        </p:nvSpPr>
        <p:spPr>
          <a:xfrm rot="0" flipH="0" flipV="0">
            <a:off x="9432670" y="5344363"/>
            <a:ext cx="781512" cy="3160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Catalog Approval</a:t>
            </a:r>
          </a:p>
          <a:p>
            <a:pPr marL="114300">
              <a:lnSpc>
                <a:spcPts val="1561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Con</a:t>
            </a:r>
            <a:r>
              <a:rPr lang="en-US" sz="803" baseline="0" b="0" i="0" dirty="0" spc="-1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ectivity</a:t>
            </a:r>
          </a:p>
        </p:txBody>
      </p:sp>
      <p:sp>
        <p:nvSpPr>
          <p:cNvPr id="266" name="Rectangle 266"/>
          <p:cNvSpPr/>
          <p:nvPr/>
        </p:nvSpPr>
        <p:spPr>
          <a:xfrm rot="0" flipH="0" flipV="0">
            <a:off x="9464675" y="5664943"/>
            <a:ext cx="720576" cy="3155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Check in PROD</a:t>
            </a:r>
          </a:p>
          <a:p>
            <a:pPr marL="89916">
              <a:lnSpc>
                <a:spcPts val="15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Decisio</a:t>
            </a:r>
            <a:r>
              <a:rPr lang="en-US" sz="803" baseline="0" b="0" i="0" dirty="0" spc="217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for</a:t>
            </a:r>
          </a:p>
        </p:txBody>
      </p:sp>
      <p:sp>
        <p:nvSpPr>
          <p:cNvPr id="267" name="Rectangle 267"/>
          <p:cNvSpPr/>
          <p:nvPr/>
        </p:nvSpPr>
        <p:spPr>
          <a:xfrm rot="0" flipH="0" flipV="0">
            <a:off x="9618598" y="5984983"/>
            <a:ext cx="40863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GO LIVE</a:t>
            </a:r>
          </a:p>
        </p:txBody>
      </p:sp>
      <p:sp>
        <p:nvSpPr>
          <p:cNvPr id="268" name="Rectangle 268"/>
          <p:cNvSpPr/>
          <p:nvPr/>
        </p:nvSpPr>
        <p:spPr>
          <a:xfrm rot="0" flipH="0" flipV="0">
            <a:off x="324002" y="501485"/>
            <a:ext cx="717212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Catalog Enablemen</a:t>
            </a:r>
            <a:r>
              <a:rPr lang="en-US" sz="2798" baseline="0" b="1" i="0" dirty="0" spc="847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772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imelines</a:t>
            </a:r>
          </a:p>
        </p:txBody>
      </p:sp>
      <p:sp>
        <p:nvSpPr>
          <p:cNvPr id="269" name="Rectangle 269"/>
          <p:cNvSpPr/>
          <p:nvPr/>
        </p:nvSpPr>
        <p:spPr>
          <a:xfrm rot="0" flipH="0" flipV="0">
            <a:off x="8185657" y="1385367"/>
            <a:ext cx="2375306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Supplie</a:t>
            </a:r>
            <a:r>
              <a:rPr lang="en-US" sz="1200" baseline="0" b="1" i="0" dirty="0" spc="-1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’s Prere</a:t>
            </a:r>
            <a:r>
              <a:rPr lang="en-US" sz="1200" baseline="0" b="1" i="0" dirty="0" spc="-17">
                <a:solidFill>
                  <a:srgbClr val="FFFFFF"/>
                </a:solidFill>
                <a:latin typeface="Arial" pitchFamily="0" charset="1"/>
              </a:rPr>
              <a:t>q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uisites</a:t>
            </a:r>
            <a:r>
              <a:rPr lang="en-US" sz="1200" baseline="0" b="1" i="0" dirty="0" spc="-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to Start: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Secured</a:t>
            </a:r>
            <a:r>
              <a:rPr lang="en-US" sz="1200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Web</a:t>
            </a:r>
            <a:r>
              <a:rPr lang="en-US" sz="1200" baseline="0" b="0" i="0" dirty="0" spc="-4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Shop</a:t>
            </a:r>
            <a:r>
              <a:rPr lang="en-US" sz="1200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Available</a:t>
            </a:r>
          </a:p>
        </p:txBody>
      </p:sp>
      <p:sp>
        <p:nvSpPr>
          <p:cNvPr id="270" name="Rectangle 270"/>
          <p:cNvSpPr/>
          <p:nvPr/>
        </p:nvSpPr>
        <p:spPr>
          <a:xfrm rot="0" flipH="0" flipV="0">
            <a:off x="8185657" y="1751127"/>
            <a:ext cx="3017062" cy="7238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IT Resources</a:t>
            </a:r>
            <a:r>
              <a:rPr lang="en-US" sz="1200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for Configuratio</a:t>
            </a:r>
            <a:r>
              <a:rPr lang="en-US" sz="1200" baseline="0" b="0" i="0" dirty="0" spc="-21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200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Available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Catalog </a:t>
            </a:r>
            <a:r>
              <a:rPr lang="en-US" sz="1200" baseline="0" b="0" i="0" dirty="0" spc="-21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ontent</a:t>
            </a:r>
            <a:r>
              <a:rPr lang="en-US" sz="1200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Clarified</a:t>
            </a:r>
            <a:r>
              <a:rPr lang="en-US" sz="1200" baseline="0" b="0" i="0" dirty="0" spc="-2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with Buyer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AN Trading</a:t>
            </a:r>
            <a:r>
              <a:rPr lang="en-US" sz="1200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Relationship</a:t>
            </a:r>
            <a:r>
              <a:rPr lang="en-US" sz="1200" baseline="0" b="0" i="0" dirty="0" spc="-3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Established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AN Test</a:t>
            </a:r>
            <a:r>
              <a:rPr lang="en-US" sz="1200" baseline="0" b="0" i="0" dirty="0" spc="-1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Account</a:t>
            </a:r>
            <a:r>
              <a:rPr lang="en-US" sz="1200" baseline="0" b="0" i="0" dirty="0" spc="-3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Created</a:t>
            </a:r>
          </a:p>
        </p:txBody>
      </p:sp>
      <p:sp>
        <p:nvSpPr>
          <p:cNvPr id="271" name="Rectangle 271"/>
          <p:cNvSpPr/>
          <p:nvPr/>
        </p:nvSpPr>
        <p:spPr>
          <a:xfrm rot="0" flipH="0" flipV="0">
            <a:off x="324002" y="1385367"/>
            <a:ext cx="2190445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Bu</a:t>
            </a:r>
            <a:r>
              <a:rPr lang="en-US" sz="1200" baseline="0" b="1" i="0" dirty="0" spc="-3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er’s Prerequisites</a:t>
            </a:r>
            <a:r>
              <a:rPr lang="en-US" sz="12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to Start:</a:t>
            </a:r>
          </a:p>
        </p:txBody>
      </p:sp>
      <p:sp>
        <p:nvSpPr>
          <p:cNvPr id="272" name="Rectangle 272"/>
          <p:cNvSpPr/>
          <p:nvPr/>
        </p:nvSpPr>
        <p:spPr>
          <a:xfrm rot="0" flipH="0" flipV="0">
            <a:off x="324002" y="1568247"/>
            <a:ext cx="2576169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Catalog </a:t>
            </a:r>
            <a:r>
              <a:rPr lang="en-US" sz="1200" baseline="0" b="0" i="0" dirty="0" spc="-21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equirements</a:t>
            </a:r>
            <a:r>
              <a:rPr lang="en-US" sz="1200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Completed</a:t>
            </a:r>
          </a:p>
        </p:txBody>
      </p:sp>
      <p:sp>
        <p:nvSpPr>
          <p:cNvPr id="273" name="Rectangle 273"/>
          <p:cNvSpPr/>
          <p:nvPr/>
        </p:nvSpPr>
        <p:spPr>
          <a:xfrm rot="0" flipH="0" flipV="0">
            <a:off x="324002" y="1751127"/>
            <a:ext cx="220736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Catalog Approvers</a:t>
            </a:r>
            <a:r>
              <a:rPr lang="en-US" sz="1200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Identified</a:t>
            </a:r>
          </a:p>
        </p:txBody>
      </p:sp>
      <p:sp>
        <p:nvSpPr>
          <p:cNvPr id="274" name="Rectangle 274"/>
          <p:cNvSpPr/>
          <p:nvPr/>
        </p:nvSpPr>
        <p:spPr>
          <a:xfrm rot="0" flipH="0" flipV="0">
            <a:off x="324002" y="1934007"/>
            <a:ext cx="259659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Commodity</a:t>
            </a:r>
            <a:r>
              <a:rPr lang="en-US" sz="1200" baseline="0" b="0" i="0" dirty="0" spc="-3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Codes &amp; UoM Loaded</a:t>
            </a:r>
          </a:p>
        </p:txBody>
      </p:sp>
      <p:sp>
        <p:nvSpPr>
          <p:cNvPr id="275" name="Rectangle 275"/>
          <p:cNvSpPr/>
          <p:nvPr/>
        </p:nvSpPr>
        <p:spPr>
          <a:xfrm rot="0" flipH="0" flipV="0">
            <a:off x="324002" y="2116887"/>
            <a:ext cx="3946855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Supplier</a:t>
            </a:r>
            <a:r>
              <a:rPr lang="en-US" sz="1200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Master Data Enriched</a:t>
            </a:r>
            <a:r>
              <a:rPr lang="en-US" sz="1200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(Supplier</a:t>
            </a:r>
            <a:r>
              <a:rPr lang="en-US" sz="1200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ANID Added)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1200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Path Defined</a:t>
            </a:r>
          </a:p>
        </p:txBody>
      </p:sp>
      <p:sp>
        <p:nvSpPr>
          <p:cNvPr id="276" name="Rectangle 276"/>
          <p:cNvSpPr/>
          <p:nvPr/>
        </p:nvSpPr>
        <p:spPr>
          <a:xfrm rot="0" flipH="0" flipV="0">
            <a:off x="324002" y="2482647"/>
            <a:ext cx="289758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Catalog </a:t>
            </a:r>
            <a:r>
              <a:rPr lang="en-US" sz="1200" baseline="0" b="0" i="0" dirty="0" spc="-21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ontent</a:t>
            </a:r>
            <a:r>
              <a:rPr lang="en-US" sz="1200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Clarified</a:t>
            </a:r>
            <a:r>
              <a:rPr lang="en-US" sz="1200" baseline="0" b="0" i="0" dirty="0" spc="-2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with Supplier</a:t>
            </a:r>
          </a:p>
        </p:txBody>
      </p:sp>
      <p:sp>
        <p:nvSpPr>
          <p:cNvPr id="277" name="Rectangle 277"/>
          <p:cNvSpPr/>
          <p:nvPr/>
        </p:nvSpPr>
        <p:spPr>
          <a:xfrm rot="0" flipH="0" flipV="0">
            <a:off x="7294118" y="6252693"/>
            <a:ext cx="3258908" cy="26860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Bu</a:t>
            </a:r>
            <a:r>
              <a:rPr lang="en-US" sz="900" baseline="0" b="1" i="0" dirty="0" spc="-45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er Testing might be extende</a:t>
            </a:r>
            <a:r>
              <a:rPr lang="en-US" sz="900" baseline="0" b="1" i="0" dirty="0" spc="239">
                <a:solidFill>
                  <a:srgbClr val="FFC000"/>
                </a:solidFill>
                <a:latin typeface="Arial" pitchFamily="0" charset="1"/>
              </a:rPr>
              <a:t>d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up to</a:t>
            </a:r>
            <a:r>
              <a:rPr lang="en-US" sz="900" baseline="0" b="1" i="0" dirty="0" spc="-17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additional</a:t>
            </a:r>
            <a:r>
              <a:rPr lang="en-US" sz="900" baseline="0" b="1" i="0" dirty="0" spc="-28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8 week</a:t>
            </a:r>
            <a:r>
              <a:rPr lang="en-US" sz="900" baseline="0" b="1" i="0" dirty="0" spc="225">
                <a:solidFill>
                  <a:srgbClr val="FFC000"/>
                </a:solidFill>
                <a:latin typeface="Arial" pitchFamily="0" charset="1"/>
              </a:rPr>
              <a:t>s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if</a:t>
            </a:r>
          </a:p>
          <a:p>
            <a:pPr marL="0">
              <a:lnSpc>
                <a:spcPts val="1079"/>
              </a:lnSpc>
            </a:pP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transaction</a:t>
            </a:r>
            <a:r>
              <a:rPr lang="en-US" sz="900" baseline="0" b="1" i="0" dirty="0" spc="-22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integratio</a:t>
            </a:r>
            <a:r>
              <a:rPr lang="en-US" sz="900" baseline="0" b="1" i="0" dirty="0" spc="231">
                <a:solidFill>
                  <a:srgbClr val="FFC000"/>
                </a:solidFill>
                <a:latin typeface="Arial" pitchFamily="0" charset="1"/>
              </a:rPr>
              <a:t>n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is requested</a:t>
            </a:r>
            <a:r>
              <a:rPr lang="en-US" sz="900" baseline="0" b="1" i="0" dirty="0" spc="-29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b</a:t>
            </a:r>
            <a:r>
              <a:rPr lang="en-US" sz="900" baseline="0" b="1" i="0" dirty="0" spc="-46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 the Supplier</a:t>
            </a:r>
          </a:p>
        </p:txBody>
      </p:sp>
      <p:sp>
        <p:nvSpPr>
          <p:cNvPr id="278" name="Rectangle 278"/>
          <p:cNvSpPr/>
          <p:nvPr/>
        </p:nvSpPr>
        <p:spPr>
          <a:xfrm rot="0" flipH="0" flipV="0">
            <a:off x="2930651" y="2918562"/>
            <a:ext cx="7208418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24405" algn="l"/>
                <a:tab pos="5065521" algn="l"/>
                <a:tab pos="6776592" algn="l"/>
              </a:tabLst>
            </a:pPr>
            <a:r>
              <a:rPr lang="en-US" sz="900" baseline="0" b="1" i="0" dirty="0" spc="0">
                <a:solidFill>
                  <a:srgbClr val="FFFFFF"/>
                </a:solidFill>
                <a:latin typeface="Arial" pitchFamily="0" charset="1"/>
              </a:rPr>
              <a:t>Catalog Creation	</a:t>
            </a:r>
            <a:r>
              <a:rPr lang="en-US" sz="1363" baseline="3777" b="1" i="0" dirty="0" spc="0">
                <a:solidFill>
                  <a:srgbClr val="FFFFFF"/>
                </a:solidFill>
                <a:latin typeface="Arial" pitchFamily="0" charset="1"/>
              </a:rPr>
              <a:t>Connectivit</a:t>
            </a:r>
            <a:r>
              <a:rPr lang="en-US" sz="1363" baseline="3777" b="1" i="0" dirty="0" spc="-58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363" baseline="3777" b="1" i="0" dirty="0" spc="0">
                <a:solidFill>
                  <a:srgbClr val="FFFFFF"/>
                </a:solidFill>
                <a:latin typeface="Arial" pitchFamily="0" charset="1"/>
              </a:rPr>
              <a:t> Setup in</a:t>
            </a:r>
            <a:r>
              <a:rPr lang="en-US" sz="1363" baseline="3777" b="1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363" baseline="3777" b="1" i="0" dirty="0" spc="0">
                <a:solidFill>
                  <a:srgbClr val="FFFFFF"/>
                </a:solidFill>
                <a:latin typeface="Arial" pitchFamily="0" charset="1"/>
              </a:rPr>
              <a:t>TEST	</a:t>
            </a:r>
            <a:r>
              <a:rPr lang="en-US" sz="1363" baseline="5666" b="1" i="0" dirty="0" spc="0">
                <a:solidFill>
                  <a:srgbClr val="FFFFFF"/>
                </a:solidFill>
                <a:latin typeface="Arial" pitchFamily="0" charset="1"/>
              </a:rPr>
              <a:t>Bu</a:t>
            </a:r>
            <a:r>
              <a:rPr lang="en-US" sz="1363" baseline="5666" b="1" i="0" dirty="0" spc="-5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363" baseline="5666" b="1" i="0" dirty="0" spc="0">
                <a:solidFill>
                  <a:srgbClr val="FFFFFF"/>
                </a:solidFill>
                <a:latin typeface="Arial" pitchFamily="0" charset="1"/>
              </a:rPr>
              <a:t>er Testing	</a:t>
            </a:r>
            <a:r>
              <a:rPr lang="en-US" sz="1363" baseline="66111" b="1" i="0" dirty="0" spc="0">
                <a:solidFill>
                  <a:srgbClr val="FFFFFF"/>
                </a:solidFill>
                <a:latin typeface="Arial" pitchFamily="0" charset="1"/>
              </a:rPr>
              <a:t>Move to</a:t>
            </a:r>
          </a:p>
        </p:txBody>
      </p:sp>
      <p:sp>
        <p:nvSpPr>
          <p:cNvPr id="279" name="Rectangle 279"/>
          <p:cNvSpPr/>
          <p:nvPr/>
        </p:nvSpPr>
        <p:spPr>
          <a:xfrm rot="0" flipH="0" flipV="0">
            <a:off x="9620377" y="2966441"/>
            <a:ext cx="603275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0" baseline="0" b="1" i="0" dirty="0" spc="0">
                <a:solidFill>
                  <a:srgbClr val="FFFFFF"/>
                </a:solidFill>
                <a:latin typeface="Arial" pitchFamily="0" charset="1"/>
              </a:rPr>
              <a:t>Production</a:t>
            </a:r>
          </a:p>
        </p:txBody>
      </p:sp>
      <p:sp>
        <p:nvSpPr>
          <p:cNvPr id="280" name="Rectangle 280"/>
          <p:cNvSpPr/>
          <p:nvPr/>
        </p:nvSpPr>
        <p:spPr>
          <a:xfrm rot="0" flipH="0" flipV="0">
            <a:off x="782421" y="6259773"/>
            <a:ext cx="3455449" cy="2691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In case of Supplier</a:t>
            </a:r>
            <a:r>
              <a:rPr lang="en-US" sz="902" baseline="0" b="1" i="0" dirty="0" spc="-32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without</a:t>
            </a:r>
            <a:r>
              <a:rPr lang="en-US" sz="902" baseline="0" b="1" i="0" dirty="0" spc="-21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experience on</a:t>
            </a:r>
            <a:r>
              <a:rPr lang="en-US" sz="902" baseline="0" b="1" i="0" dirty="0" spc="-20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S</a:t>
            </a:r>
            <a:r>
              <a:rPr lang="en-US" sz="902" baseline="0" b="1" i="0" dirty="0" spc="-18">
                <a:solidFill>
                  <a:srgbClr val="FFC000"/>
                </a:solidFill>
                <a:latin typeface="Arial" pitchFamily="0" charset="1"/>
              </a:rPr>
              <a:t>A</a:t>
            </a:r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P Ariba PunchOut,</a:t>
            </a:r>
          </a:p>
          <a:p>
            <a:pPr marL="0">
              <a:lnSpc>
                <a:spcPts val="1081"/>
              </a:lnSpc>
            </a:pP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creation</a:t>
            </a:r>
            <a:r>
              <a:rPr lang="en-US" sz="900" baseline="0" b="1" i="0" dirty="0" spc="-30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phase ma</a:t>
            </a:r>
            <a:r>
              <a:rPr lang="en-US" sz="900" baseline="0" b="1" i="0" dirty="0" spc="-54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 take </a:t>
            </a:r>
            <a:r>
              <a:rPr lang="en-US" sz="900" baseline="0" b="1" i="0" dirty="0" spc="-11">
                <a:solidFill>
                  <a:srgbClr val="FFC000"/>
                </a:solidFill>
                <a:latin typeface="Arial" pitchFamily="0" charset="1"/>
              </a:rPr>
              <a:t>l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onger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81" name="Freeform 28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3" name="Picture 283"/>
          <p:cNvPicPr>
            <a:picLocks noChangeAspect="0" noChangeArrowheads="1"/>
          </p:cNvPicPr>
          <p:nvPr/>
        </p:nvPicPr>
        <p:blipFill>
          <a:blip r:embed="rId2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284" name="Picture 284"/>
          <p:cNvPicPr>
            <a:picLocks noChangeAspect="0" noChangeArrowheads="1"/>
          </p:cNvPicPr>
          <p:nvPr/>
        </p:nvPicPr>
        <p:blipFill>
          <a:blip r:embed="rId2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285" name="Rectangle 285"/>
          <p:cNvSpPr/>
          <p:nvPr/>
        </p:nvSpPr>
        <p:spPr>
          <a:xfrm rot="0" flipH="0" flipV="0">
            <a:off x="324002" y="2471674"/>
            <a:ext cx="6425184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Level 1 PunchOut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86" name="Freeform 28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Rectangle 28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12</a:t>
            </a:r>
          </a:p>
        </p:txBody>
      </p:sp>
      <p:sp>
        <p:nvSpPr>
          <p:cNvPr id="290" name="Rectangle 290"/>
          <p:cNvSpPr/>
          <p:nvPr/>
        </p:nvSpPr>
        <p:spPr>
          <a:xfrm rot="0" flipH="0" flipV="0">
            <a:off x="324002" y="501485"/>
            <a:ext cx="300203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Level 1 PunchOut</a:t>
            </a:r>
          </a:p>
        </p:txBody>
      </p:sp>
      <p:sp>
        <p:nvSpPr>
          <p:cNvPr id="291" name="Rectangle 291"/>
          <p:cNvSpPr/>
          <p:nvPr/>
        </p:nvSpPr>
        <p:spPr>
          <a:xfrm rot="0" flipH="0" flipV="0">
            <a:off x="324002" y="1348461"/>
            <a:ext cx="753112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Level 1 PunchOut enables users to search for the items directly on your website.</a:t>
            </a:r>
          </a:p>
        </p:txBody>
      </p:sp>
      <p:sp>
        <p:nvSpPr>
          <p:cNvPr id="292" name="Rectangle 292"/>
          <p:cNvSpPr/>
          <p:nvPr/>
        </p:nvSpPr>
        <p:spPr>
          <a:xfrm rot="0" flipH="0" flipV="0">
            <a:off x="324002" y="1896815"/>
            <a:ext cx="11068280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Procurement solutions display a h</a:t>
            </a:r>
            <a:r>
              <a:rPr lang="en-US" sz="1598" baseline="0" b="0" i="0" dirty="0" spc="-32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perlink instead of product or pricing details. When users click</a:t>
            </a:r>
            <a:r>
              <a:rPr lang="en-US" sz="1598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this hyperlink, their web</a:t>
            </a:r>
          </a:p>
        </p:txBody>
      </p:sp>
      <p:sp>
        <p:nvSpPr>
          <p:cNvPr id="293" name="Rectangle 293"/>
          <p:cNvSpPr/>
          <p:nvPr/>
        </p:nvSpPr>
        <p:spPr>
          <a:xfrm rot="0" flipH="0" flipV="0">
            <a:off x="610514" y="2236972"/>
            <a:ext cx="11210185" cy="7207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browse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displays a page from your local 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ebsite where they can add items to the cart. Once finish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ith this page, they clic</a:t>
            </a:r>
            <a:r>
              <a:rPr lang="en-US" sz="1596" baseline="0" b="0" i="0" dirty="0" spc="449">
                <a:solidFill>
                  <a:srgbClr val="FFFFFF"/>
                </a:solidFill>
                <a:latin typeface="Arial" pitchFamily="0" charset="1"/>
              </a:rPr>
              <a:t>ka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button that returns the order information t</a:t>
            </a:r>
            <a:r>
              <a:rPr lang="en-US" sz="1596" baseline="0" b="0" i="0" dirty="0" spc="462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</a:t>
            </a:r>
            <a:r>
              <a:rPr lang="en-US" sz="1596" baseline="0" b="0" i="0" dirty="0" spc="316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Ariba.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fully configured products and their prices appear within the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procurement solution on users</a:t>
            </a:r>
            <a:r>
              <a:rPr lang="en-US" sz="1596" baseline="0" b="0" i="0" dirty="0" spc="-40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purchase orders.</a:t>
            </a:r>
          </a:p>
        </p:txBody>
      </p:sp>
      <p:sp>
        <p:nvSpPr>
          <p:cNvPr id="294" name="Rectangle 294"/>
          <p:cNvSpPr/>
          <p:nvPr/>
        </p:nvSpPr>
        <p:spPr>
          <a:xfrm rot="0" flipH="0" flipV="0">
            <a:off x="324002" y="3177515"/>
            <a:ext cx="1151138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first requires you to provide a PunchOut index catalo</a:t>
            </a:r>
            <a:r>
              <a:rPr lang="en-US" sz="1596" baseline="0" b="0" i="0" dirty="0" spc="459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</a:t>
            </a:r>
            <a:r>
              <a:rPr lang="en-US" sz="1596" baseline="0" b="0" i="0" dirty="0" spc="447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load int</a:t>
            </a:r>
            <a:r>
              <a:rPr lang="en-US" sz="1596" baseline="0" b="0" i="0" dirty="0" spc="35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 Supplier</a:t>
            </a:r>
            <a:r>
              <a:rPr lang="en-US" sz="1596" baseline="0" b="0" i="0" dirty="0" spc="-8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Account. Second, your</a:t>
            </a:r>
          </a:p>
        </p:txBody>
      </p:sp>
      <p:sp>
        <p:nvSpPr>
          <p:cNvPr id="295" name="Rectangle 295"/>
          <p:cNvSpPr/>
          <p:nvPr/>
        </p:nvSpPr>
        <p:spPr>
          <a:xfrm rot="0" flipH="0" flipV="0">
            <a:off x="610514" y="3516847"/>
            <a:ext cx="980159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PunchOut site sends cXM</a:t>
            </a:r>
            <a:r>
              <a:rPr lang="en-US" sz="1598" baseline="0" b="0" i="0" dirty="0" spc="-6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messages t</a:t>
            </a:r>
            <a:r>
              <a:rPr lang="en-US" sz="1598" baseline="0" b="0" i="0" dirty="0" spc="453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SA</a:t>
            </a:r>
            <a:r>
              <a:rPr lang="en-US" sz="1598" baseline="0" b="0" i="0" dirty="0" spc="314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via</a:t>
            </a:r>
            <a:r>
              <a:rPr lang="en-US" sz="1598" baseline="0" b="0" i="0" dirty="0" spc="-10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</a:t>
            </a:r>
            <a:r>
              <a:rPr lang="en-US" sz="1598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ork to populate requisitions </a:t>
            </a:r>
            <a:r>
              <a:rPr lang="en-US" sz="1598" baseline="0" b="0" i="0" dirty="0" spc="-34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ith line items.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96" name="Freeform 29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8" name="Picture 298"/>
          <p:cNvPicPr>
            <a:picLocks noChangeAspect="0" noChangeArrowheads="1"/>
          </p:cNvPicPr>
          <p:nvPr/>
        </p:nvPicPr>
        <p:blipFill>
          <a:blip r:embed="rId2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299" name="Picture 299"/>
          <p:cNvPicPr>
            <a:picLocks noChangeAspect="0" noChangeArrowheads="1"/>
          </p:cNvPicPr>
          <p:nvPr/>
        </p:nvPicPr>
        <p:blipFill>
          <a:blip r:embed="rId2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300" name="Rectangle 300"/>
          <p:cNvSpPr/>
          <p:nvPr/>
        </p:nvSpPr>
        <p:spPr>
          <a:xfrm rot="0" flipH="0" flipV="0">
            <a:off x="324002" y="2471674"/>
            <a:ext cx="8845143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6000" baseline="0" b="1" i="0" dirty="0" spc="169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Configuration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01" name="Freeform 30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" name="Rectangle 304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14</a:t>
            </a:r>
          </a:p>
        </p:txBody>
      </p:sp>
      <p:sp>
        <p:nvSpPr>
          <p:cNvPr id="305" name="Rectangle 305"/>
          <p:cNvSpPr/>
          <p:nvPr/>
        </p:nvSpPr>
        <p:spPr>
          <a:xfrm rot="0" flipH="0" flipV="0">
            <a:off x="324002" y="501485"/>
            <a:ext cx="47786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Configure your cXML profile</a:t>
            </a:r>
          </a:p>
        </p:txBody>
      </p:sp>
      <p:sp>
        <p:nvSpPr>
          <p:cNvPr id="306" name="Rectangle 306"/>
          <p:cNvSpPr/>
          <p:nvPr/>
        </p:nvSpPr>
        <p:spPr>
          <a:xfrm rot="0" flipH="0" flipV="0">
            <a:off x="324002" y="1427474"/>
            <a:ext cx="1071803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must configure your cXM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profile and set options in your</a:t>
            </a:r>
            <a:r>
              <a:rPr lang="en-US" sz="1596" baseline="0" b="0" i="0" dirty="0" spc="-7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account to connect with you cXML-enabled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application.</a:t>
            </a:r>
          </a:p>
        </p:txBody>
      </p:sp>
      <p:sp>
        <p:nvSpPr>
          <p:cNvPr id="307" name="Rectangle 307"/>
          <p:cNvSpPr/>
          <p:nvPr/>
        </p:nvSpPr>
        <p:spPr>
          <a:xfrm rot="0" flipH="0" flipV="0">
            <a:off x="324002" y="2219668"/>
            <a:ext cx="3006179" cy="8039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 can set the following options:</a:t>
            </a:r>
          </a:p>
          <a:p>
            <a:pPr marL="0">
              <a:lnSpc>
                <a:spcPts val="4491"/>
              </a:lnSpc>
            </a:pPr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-5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uthentication method</a:t>
            </a:r>
          </a:p>
        </p:txBody>
      </p:sp>
      <p:sp>
        <p:nvSpPr>
          <p:cNvPr id="308" name="Rectangle 308"/>
          <p:cNvSpPr/>
          <p:nvPr/>
        </p:nvSpPr>
        <p:spPr>
          <a:xfrm rot="0" flipH="0" flipV="0">
            <a:off x="324002" y="3317488"/>
            <a:ext cx="1101705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can selec</a:t>
            </a:r>
            <a:r>
              <a:rPr lang="en-US" sz="1596" baseline="0" b="0" i="0" dirty="0" spc="45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shared secre</a:t>
            </a:r>
            <a:r>
              <a:rPr lang="en-US" sz="1596" baseline="0" b="1" i="0" dirty="0" spc="450">
                <a:solidFill>
                  <a:srgbClr val="F0AB00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465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digital certificat</a:t>
            </a:r>
            <a:r>
              <a:rPr lang="en-US" sz="1596" baseline="0" b="1" i="0" dirty="0" spc="491">
                <a:solidFill>
                  <a:srgbClr val="F0AB00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authentication.</a:t>
            </a:r>
            <a:r>
              <a:rPr lang="en-US" sz="1596" baseline="0" b="0" i="0" dirty="0" spc="-9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and cXML-enabled applications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(such as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websites) authenticate each cXM</a:t>
            </a:r>
            <a:r>
              <a:rPr lang="en-US" sz="1596" baseline="0" b="0" i="0" dirty="0" spc="-40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document they receive to ensure that they are legitimate.</a:t>
            </a:r>
          </a:p>
        </p:txBody>
      </p:sp>
      <p:sp>
        <p:nvSpPr>
          <p:cNvPr id="309" name="Rectangle 309"/>
          <p:cNvSpPr/>
          <p:nvPr/>
        </p:nvSpPr>
        <p:spPr>
          <a:xfrm rot="0" flipH="0" flipV="0">
            <a:off x="324002" y="4014572"/>
            <a:ext cx="172785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 URL</a:t>
            </a:r>
          </a:p>
        </p:txBody>
      </p:sp>
      <p:sp>
        <p:nvSpPr>
          <p:cNvPr id="310" name="Rectangle 310"/>
          <p:cNvSpPr/>
          <p:nvPr/>
        </p:nvSpPr>
        <p:spPr>
          <a:xfrm rot="0" flipH="0" flipV="0">
            <a:off x="324002" y="4658989"/>
            <a:ext cx="1131142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receives PunchOut requests from buye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 and routes them to suppliers</a:t>
            </a:r>
            <a:r>
              <a:rPr lang="en-US" sz="1596" baseline="0" b="0" i="0" dirty="0" spc="-47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sites. The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 are two methods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 can use to specify the URLs of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 site.</a:t>
            </a:r>
          </a:p>
        </p:txBody>
      </p:sp>
      <p:sp>
        <p:nvSpPr>
          <p:cNvPr id="311" name="Rectangle 311"/>
          <p:cNvSpPr/>
          <p:nvPr/>
        </p:nvSpPr>
        <p:spPr>
          <a:xfrm rot="0" flipH="0" flipV="0">
            <a:off x="324002" y="5451723"/>
            <a:ext cx="360863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284" baseline="0" b="0" i="0" dirty="0" spc="0">
                <a:solidFill>
                  <a:srgbClr val="F0AB00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UR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specified on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</a:t>
            </a:r>
          </a:p>
        </p:txBody>
      </p:sp>
      <p:sp>
        <p:nvSpPr>
          <p:cNvPr id="312" name="Rectangle 312"/>
          <p:cNvSpPr/>
          <p:nvPr/>
        </p:nvSpPr>
        <p:spPr>
          <a:xfrm rot="0" flipH="0" flipV="0">
            <a:off x="324002" y="6000363"/>
            <a:ext cx="314163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284" baseline="0" b="0" i="0" dirty="0" spc="0">
                <a:solidFill>
                  <a:srgbClr val="F0AB00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UR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specified on</a:t>
            </a:r>
            <a:r>
              <a:rPr lang="en-US" sz="1596" baseline="0" b="0" i="0" dirty="0" spc="-8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13" name="Freeform 313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Rectangle 316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15</a:t>
            </a:r>
          </a:p>
        </p:txBody>
      </p:sp>
      <p:sp>
        <p:nvSpPr>
          <p:cNvPr id="317" name="Rectangle 317"/>
          <p:cNvSpPr/>
          <p:nvPr/>
        </p:nvSpPr>
        <p:spPr>
          <a:xfrm rot="0" flipH="0" flipV="0">
            <a:off x="324002" y="501485"/>
            <a:ext cx="4053300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Authentication Methods</a:t>
            </a:r>
          </a:p>
        </p:txBody>
      </p:sp>
      <p:sp>
        <p:nvSpPr>
          <p:cNvPr id="318" name="Rectangle 318"/>
          <p:cNvSpPr/>
          <p:nvPr/>
        </p:nvSpPr>
        <p:spPr>
          <a:xfrm rot="0" flipH="0" flipV="0">
            <a:off x="324002" y="1492625"/>
            <a:ext cx="1143811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you configure your</a:t>
            </a:r>
            <a:r>
              <a:rPr lang="en-US" sz="1596" baseline="0" b="0" i="0" dirty="0" spc="-7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account, you select from two available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cXM</a:t>
            </a:r>
            <a:r>
              <a:rPr lang="en-US" sz="1596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authentication methods: shared secret, or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digital certificate.</a:t>
            </a:r>
          </a:p>
        </p:txBody>
      </p:sp>
      <p:sp>
        <p:nvSpPr>
          <p:cNvPr id="319" name="Rectangle 319"/>
          <p:cNvSpPr/>
          <p:nvPr/>
        </p:nvSpPr>
        <p:spPr>
          <a:xfrm rot="0" flipH="0" flipV="0">
            <a:off x="324002" y="2189328"/>
            <a:ext cx="10860466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Shared Secret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: (default) </a:t>
            </a:r>
            <a:r>
              <a:rPr lang="en-US" sz="1596" baseline="0" b="0" i="0" dirty="0" spc="-170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enter a confidential text string into your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account and configure your cXML</a:t>
            </a:r>
          </a:p>
          <a:p>
            <a:pPr marL="286511">
              <a:lnSpc>
                <a:spcPts val="174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application 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ith that same string (if the shared secrets do not match, documents cannot be delivered).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hen, those</a:t>
            </a:r>
          </a:p>
        </p:txBody>
      </p:sp>
      <p:sp>
        <p:nvSpPr>
          <p:cNvPr id="320" name="Rectangle 320"/>
          <p:cNvSpPr/>
          <p:nvPr/>
        </p:nvSpPr>
        <p:spPr>
          <a:xfrm rot="0" flipH="0" flipV="0">
            <a:off x="610514" y="2772499"/>
            <a:ext cx="11206641" cy="4776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applications insert the shared secret string in cXM</a:t>
            </a:r>
            <a:r>
              <a:rPr lang="en-US" sz="1598" baseline="0" b="0" i="0" dirty="0" spc="-40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documents they generate. Each application authenticates received cXML</a:t>
            </a:r>
          </a:p>
          <a:p>
            <a:pPr marL="0">
              <a:lnSpc>
                <a:spcPts val="1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documents by comparing the shared secret in them to the one it knows.</a:t>
            </a:r>
          </a:p>
        </p:txBody>
      </p:sp>
      <p:sp>
        <p:nvSpPr>
          <p:cNvPr id="321" name="Rectangle 321"/>
          <p:cNvSpPr/>
          <p:nvPr/>
        </p:nvSpPr>
        <p:spPr>
          <a:xfrm rot="0" flipH="0" flipV="0">
            <a:off x="324002" y="3565646"/>
            <a:ext cx="819321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Shared secret authentication is simple to set up, it is free, and it requires little maintenance.</a:t>
            </a:r>
          </a:p>
        </p:txBody>
      </p:sp>
      <p:sp>
        <p:nvSpPr>
          <p:cNvPr id="322" name="Rectangle 322"/>
          <p:cNvSpPr/>
          <p:nvPr/>
        </p:nvSpPr>
        <p:spPr>
          <a:xfrm rot="0" flipH="0" flipV="0">
            <a:off x="324002" y="4018223"/>
            <a:ext cx="11333702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Digital Certificate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: </a:t>
            </a:r>
            <a:r>
              <a:rPr lang="en-US" sz="1596" baseline="0" b="0" i="0" dirty="0" spc="-14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purchase and maintain a client digital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certificate from a trusted certificate authorit</a:t>
            </a:r>
            <a:r>
              <a:rPr lang="en-US" sz="1596" baseline="0" b="0" i="0" dirty="0" spc="-14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Then, you enter</a:t>
            </a:r>
          </a:p>
        </p:txBody>
      </p:sp>
      <p:sp>
        <p:nvSpPr>
          <p:cNvPr id="323" name="Rectangle 323"/>
          <p:cNvSpPr/>
          <p:nvPr/>
        </p:nvSpPr>
        <p:spPr>
          <a:xfrm rot="0" flipH="0" flipV="0">
            <a:off x="610514" y="4358380"/>
            <a:ext cx="10645788" cy="7207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that certificate into your</a:t>
            </a:r>
            <a:r>
              <a:rPr lang="en-US" sz="1596" baseline="0" b="0" i="0" dirty="0" spc="-7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 account.</a:t>
            </a:r>
            <a:r>
              <a:rPr lang="en-US" sz="1596" baseline="0" b="0" i="0" dirty="0" spc="-5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 and your application refer to that digital certificate for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authentication.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certificate does not appear in the cXM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document or attached to the document; instead, the TLSv1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protocol exchanges it before the document exchange takes place.</a:t>
            </a:r>
          </a:p>
        </p:txBody>
      </p:sp>
      <p:sp>
        <p:nvSpPr>
          <p:cNvPr id="324" name="Rectangle 324"/>
          <p:cNvSpPr/>
          <p:nvPr/>
        </p:nvSpPr>
        <p:spPr>
          <a:xfrm rot="0" flipH="0" flipV="0">
            <a:off x="324002" y="5394700"/>
            <a:ext cx="11196389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Digital certificate authentication req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ires more setup, certificates cost mone</a:t>
            </a:r>
            <a:r>
              <a:rPr lang="en-US" sz="1596" baseline="0" b="0" i="0" dirty="0" spc="-14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and the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expire over time. Howeve</a:t>
            </a:r>
            <a:r>
              <a:rPr lang="en-US" sz="1596" baseline="0" b="0" i="0" dirty="0" spc="-8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it migh</a:t>
            </a:r>
            <a:r>
              <a:rPr lang="en-US" sz="1596" baseline="0" b="0" i="0" dirty="0" spc="45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be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more compatible with </a:t>
            </a:r>
            <a:r>
              <a:rPr lang="en-US" sz="1598" baseline="0" b="0" i="0" dirty="0" spc="-2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our organization’s</a:t>
            </a:r>
            <a:r>
              <a:rPr lang="en-US" sz="1598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security strateg</a:t>
            </a:r>
            <a:r>
              <a:rPr lang="en-US" sz="1598" baseline="0" b="0" i="0" dirty="0" spc="-128">
                <a:solidFill>
                  <a:srgbClr val="FFFFFF"/>
                </a:solidFill>
                <a:latin typeface="Arial" pitchFamily="0" charset="1"/>
              </a:rPr>
              <a:t>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25" name="Freeform 325">
            <a:hlinkClick r:id="rId100"/>
          </p:cNvPr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 rot="0" flipH="0" flipV="0">
            <a:off x="324611" y="2011680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>
            <a:hlinkClick r:id="rId100"/>
          </p:cNvPr>
          <p:cNvSpPr/>
          <p:nvPr/>
        </p:nvSpPr>
        <p:spPr>
          <a:xfrm rot="0" flipH="0" flipV="0">
            <a:off x="927684" y="2714117"/>
            <a:ext cx="2156511" cy="15241"/>
          </a:xfrm>
          <a:custGeom>
            <a:pathLst>
              <a:path w="2156511" h="15241">
                <a:moveTo>
                  <a:pt x="0" y="0"/>
                </a:moveTo>
                <a:lnTo>
                  <a:pt x="718870" y="0"/>
                </a:lnTo>
                <a:lnTo>
                  <a:pt x="1437691" y="0"/>
                </a:lnTo>
                <a:lnTo>
                  <a:pt x="2156511" y="0"/>
                </a:lnTo>
                <a:lnTo>
                  <a:pt x="2156511" y="15241"/>
                </a:lnTo>
                <a:lnTo>
                  <a:pt x="1437691" y="15241"/>
                </a:lnTo>
                <a:lnTo>
                  <a:pt x="718870" y="15241"/>
                </a:lnTo>
                <a:lnTo>
                  <a:pt x="0" y="15241"/>
                </a:lnTo>
                <a:close/>
                <a:moveTo>
                  <a:pt x="3216199" y="4143883"/>
                </a:moveTo>
              </a:path>
            </a:pathLst>
          </a:custGeom>
          <a:solidFill>
            <a:srgbClr val="666666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Freeform 330"/>
          <p:cNvSpPr/>
          <p:nvPr/>
        </p:nvSpPr>
        <p:spPr>
          <a:xfrm rot="0" flipH="0" flipV="0">
            <a:off x="324611" y="3605785"/>
            <a:ext cx="457200" cy="435863"/>
          </a:xfrm>
          <a:custGeom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" name="Freeform 331"/>
          <p:cNvSpPr/>
          <p:nvPr/>
        </p:nvSpPr>
        <p:spPr>
          <a:xfrm rot="0" flipH="0" flipV="0">
            <a:off x="324611" y="4896612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2" name="Picture 332"/>
          <p:cNvPicPr>
            <a:picLocks noChangeAspect="0" noChangeArrowheads="1"/>
          </p:cNvPicPr>
          <p:nvPr/>
        </p:nvPicPr>
        <p:blipFill>
          <a:blip r:embed="rId3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62771" y="1819837"/>
            <a:ext cx="1659558" cy="3306899"/>
          </a:xfrm>
          <a:prstGeom prst="rect">
            <a:avLst/>
          </a:prstGeom>
          <a:noFill/>
          <a:extLst/>
        </p:spPr>
      </p:pic>
      <p:pic>
        <p:nvPicPr>
          <p:cNvPr id="333" name="Picture 333"/>
          <p:cNvPicPr>
            <a:picLocks noChangeAspect="0" noChangeArrowheads="1"/>
          </p:cNvPicPr>
          <p:nvPr/>
        </p:nvPicPr>
        <p:blipFill>
          <a:blip r:embed="rId3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641847" y="1819750"/>
            <a:ext cx="2727843" cy="2386490"/>
          </a:xfrm>
          <a:prstGeom prst="rect">
            <a:avLst/>
          </a:prstGeom>
          <a:noFill/>
          <a:extLst/>
        </p:spPr>
      </p:pic>
      <p:sp>
        <p:nvSpPr>
          <p:cNvPr id="334" name="Freeform 334"/>
          <p:cNvSpPr/>
          <p:nvPr/>
        </p:nvSpPr>
        <p:spPr>
          <a:xfrm rot="0" flipH="0" flipV="0">
            <a:off x="8463533" y="4062222"/>
            <a:ext cx="836676" cy="207264"/>
          </a:xfrm>
          <a:custGeom>
            <a:pathLst>
              <a:path w="836676" h="207264">
                <a:moveTo>
                  <a:pt x="0" y="34544"/>
                </a:moveTo>
                <a:cubicBezTo>
                  <a:pt x="0" y="15494"/>
                  <a:pt x="15495" y="0"/>
                  <a:pt x="34545" y="0"/>
                </a:cubicBezTo>
                <a:lnTo>
                  <a:pt x="802133" y="0"/>
                </a:lnTo>
                <a:cubicBezTo>
                  <a:pt x="821183" y="0"/>
                  <a:pt x="836676" y="15494"/>
                  <a:pt x="836676" y="34544"/>
                </a:cubicBezTo>
                <a:lnTo>
                  <a:pt x="836676" y="172720"/>
                </a:lnTo>
                <a:cubicBezTo>
                  <a:pt x="836676" y="191770"/>
                  <a:pt x="821183" y="207264"/>
                  <a:pt x="802133" y="207264"/>
                </a:cubicBezTo>
                <a:lnTo>
                  <a:pt x="34545" y="207264"/>
                </a:lnTo>
                <a:cubicBezTo>
                  <a:pt x="15495" y="207264"/>
                  <a:pt x="0" y="191770"/>
                  <a:pt x="0" y="172720"/>
                </a:cubicBezTo>
                <a:close/>
                <a:moveTo>
                  <a:pt x="-5702299" y="279577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5" name="Picture 335"/>
          <p:cNvPicPr>
            <a:picLocks noChangeAspect="0" noChangeArrowheads="1"/>
          </p:cNvPicPr>
          <p:nvPr/>
        </p:nvPicPr>
        <p:blipFill>
          <a:blip r:embed="rId3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641847" y="5181696"/>
            <a:ext cx="3911917" cy="1083468"/>
          </a:xfrm>
          <a:prstGeom prst="rect">
            <a:avLst/>
          </a:prstGeom>
          <a:noFill/>
          <a:extLst/>
        </p:spPr>
      </p:pic>
      <p:sp>
        <p:nvSpPr>
          <p:cNvPr id="336" name="Freeform 336"/>
          <p:cNvSpPr/>
          <p:nvPr/>
        </p:nvSpPr>
        <p:spPr>
          <a:xfrm rot="0" flipH="0" flipV="0">
            <a:off x="5793485" y="2818639"/>
            <a:ext cx="1693165" cy="867156"/>
          </a:xfrm>
          <a:custGeom>
            <a:pathLst>
              <a:path w="1693165" h="867156">
                <a:moveTo>
                  <a:pt x="0" y="144526"/>
                </a:moveTo>
                <a:cubicBezTo>
                  <a:pt x="0" y="64769"/>
                  <a:pt x="64770" y="0"/>
                  <a:pt x="144526" y="0"/>
                </a:cubicBezTo>
                <a:lnTo>
                  <a:pt x="1548638" y="0"/>
                </a:lnTo>
                <a:cubicBezTo>
                  <a:pt x="1628395" y="0"/>
                  <a:pt x="1693165" y="64769"/>
                  <a:pt x="1693165" y="144526"/>
                </a:cubicBezTo>
                <a:lnTo>
                  <a:pt x="1693165" y="722629"/>
                </a:lnTo>
                <a:cubicBezTo>
                  <a:pt x="1693165" y="802385"/>
                  <a:pt x="1628395" y="867156"/>
                  <a:pt x="1548638" y="867156"/>
                </a:cubicBezTo>
                <a:lnTo>
                  <a:pt x="144526" y="867156"/>
                </a:lnTo>
                <a:cubicBezTo>
                  <a:pt x="64770" y="867156"/>
                  <a:pt x="0" y="802385"/>
                  <a:pt x="0" y="722629"/>
                </a:cubicBezTo>
                <a:close/>
                <a:moveTo>
                  <a:pt x="-1898650" y="403936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" name="Freeform 337"/>
          <p:cNvSpPr/>
          <p:nvPr/>
        </p:nvSpPr>
        <p:spPr>
          <a:xfrm rot="0" flipH="0" flipV="0">
            <a:off x="6070853" y="5766054"/>
            <a:ext cx="1306068" cy="175261"/>
          </a:xfrm>
          <a:custGeom>
            <a:pathLst>
              <a:path w="1306068" h="175261">
                <a:moveTo>
                  <a:pt x="0" y="29211"/>
                </a:moveTo>
                <a:cubicBezTo>
                  <a:pt x="0" y="13081"/>
                  <a:pt x="13081" y="0"/>
                  <a:pt x="29211" y="0"/>
                </a:cubicBezTo>
                <a:lnTo>
                  <a:pt x="1276858" y="0"/>
                </a:lnTo>
                <a:cubicBezTo>
                  <a:pt x="1292988" y="0"/>
                  <a:pt x="1306068" y="13081"/>
                  <a:pt x="1306068" y="29211"/>
                </a:cubicBezTo>
                <a:lnTo>
                  <a:pt x="1306068" y="146050"/>
                </a:lnTo>
                <a:cubicBezTo>
                  <a:pt x="1306068" y="162180"/>
                  <a:pt x="1292988" y="175261"/>
                  <a:pt x="1276858" y="175261"/>
                </a:cubicBezTo>
                <a:lnTo>
                  <a:pt x="29211" y="175261"/>
                </a:lnTo>
                <a:cubicBezTo>
                  <a:pt x="13081" y="175261"/>
                  <a:pt x="0" y="162180"/>
                  <a:pt x="0" y="146050"/>
                </a:cubicBezTo>
                <a:close/>
                <a:moveTo>
                  <a:pt x="-5008118" y="109194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Rectangle 338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16</a:t>
            </a:r>
          </a:p>
        </p:txBody>
      </p:sp>
      <p:sp>
        <p:nvSpPr>
          <p:cNvPr id="339" name="Rectangle 339"/>
          <p:cNvSpPr/>
          <p:nvPr/>
        </p:nvSpPr>
        <p:spPr>
          <a:xfrm rot="0" flipH="0" flipV="0">
            <a:off x="324002" y="501485"/>
            <a:ext cx="822838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2798" baseline="0" b="1" i="0" dirty="0" spc="8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Configuratio</a:t>
            </a:r>
            <a:r>
              <a:rPr lang="en-US" sz="2798" baseline="0" b="1" i="0" dirty="0" spc="84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Steps on</a:t>
            </a:r>
            <a:r>
              <a:rPr lang="en-US" sz="2798" baseline="0" b="1" i="0" dirty="0" spc="-9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340" name="Rectangle 340"/>
          <p:cNvSpPr/>
          <p:nvPr/>
        </p:nvSpPr>
        <p:spPr>
          <a:xfrm rot="0" flipH="0" flipV="0">
            <a:off x="315163" y="1425664"/>
            <a:ext cx="862254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our cXM</a:t>
            </a:r>
            <a:r>
              <a:rPr lang="en-US" sz="1598" baseline="0" b="0" i="0" dirty="0" spc="-61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setup must be created on</a:t>
            </a:r>
            <a:r>
              <a:rPr lang="en-US" sz="1598" baseline="0" b="0" i="0" dirty="0" spc="-6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Network in you</a:t>
            </a:r>
            <a:r>
              <a:rPr lang="en-US" sz="1598" baseline="0" b="0" i="0" dirty="0" spc="471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TEST and PRODUC</a:t>
            </a:r>
            <a:r>
              <a:rPr lang="en-US" sz="1598" baseline="0" b="1" i="0" dirty="0" spc="-2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ION account.</a:t>
            </a:r>
          </a:p>
        </p:txBody>
      </p:sp>
      <p:sp>
        <p:nvSpPr>
          <p:cNvPr id="341" name="Rectangle 341"/>
          <p:cNvSpPr/>
          <p:nvPr/>
        </p:nvSpPr>
        <p:spPr>
          <a:xfrm rot="0" flipH="0" flipV="0">
            <a:off x="471830" y="2117211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342" name="Rectangle 342"/>
          <p:cNvSpPr/>
          <p:nvPr/>
        </p:nvSpPr>
        <p:spPr>
          <a:xfrm rot="0" flipH="0" flipV="0">
            <a:off x="315163" y="2503037"/>
            <a:ext cx="2936398" cy="9649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Go to</a:t>
            </a:r>
            <a:r>
              <a:rPr lang="en-US" sz="1596" baseline="0" b="0" i="0" dirty="0" spc="47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666666"/>
                </a:solidFill>
                <a:latin typeface="Arial" pitchFamily="0" charset="1"/>
                <a:hlinkClick r:id="rId100"/>
              </a:rPr>
              <a:t>http://supplie</a:t>
            </a:r>
            <a:r>
              <a:rPr lang="en-US" sz="1596" baseline="0" b="0" i="0" dirty="0" spc="-88">
                <a:solidFill>
                  <a:srgbClr val="666666"/>
                </a:solidFill>
                <a:latin typeface="Arial" pitchFamily="0" charset="1"/>
                <a:hlinkClick r:id="rId100"/>
              </a:rPr>
              <a:t>r</a:t>
            </a:r>
            <a:r>
              <a:rPr lang="en-US" sz="1596" baseline="0" b="0" i="0" dirty="0" spc="0">
                <a:solidFill>
                  <a:srgbClr val="666666"/>
                </a:solidFill>
                <a:latin typeface="Arial" pitchFamily="0" charset="1"/>
                <a:hlinkClick r:id="rId100"/>
              </a:rPr>
              <a:t>.ariba.com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Enter you</a:t>
            </a:r>
            <a:r>
              <a:rPr lang="en-US" sz="1598" baseline="0" b="0" i="0" dirty="0" spc="46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Usernam</a:t>
            </a:r>
            <a:r>
              <a:rPr lang="en-US" sz="1598" baseline="0" b="1" i="0" dirty="0" spc="44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0" i="0" dirty="0" spc="443">
                <a:solidFill>
                  <a:srgbClr val="FFFFFF"/>
                </a:solidFill>
                <a:latin typeface="Arial" pitchFamily="0" charset="1"/>
              </a:rPr>
              <a:t>&amp;</a:t>
            </a:r>
          </a:p>
          <a:p>
            <a:pPr marL="0">
              <a:lnSpc>
                <a:spcPts val="1922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Passwor</a:t>
            </a:r>
            <a:r>
              <a:rPr lang="en-US" sz="1596" baseline="0" b="1" i="0" dirty="0" spc="418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clic</a:t>
            </a:r>
            <a:r>
              <a:rPr lang="en-US" sz="1596" baseline="0" b="0" i="0" dirty="0" spc="426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Log I</a:t>
            </a:r>
            <a:r>
              <a:rPr lang="en-US" sz="1596" baseline="0" b="1" i="0" dirty="0" spc="473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access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Production account.</a:t>
            </a:r>
          </a:p>
        </p:txBody>
      </p:sp>
      <p:sp>
        <p:nvSpPr>
          <p:cNvPr id="343" name="Rectangle 343"/>
          <p:cNvSpPr/>
          <p:nvPr/>
        </p:nvSpPr>
        <p:spPr>
          <a:xfrm rot="0" flipH="0" flipV="0">
            <a:off x="872642" y="2175378"/>
            <a:ext cx="3487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-50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ccess </a:t>
            </a:r>
            <a:r>
              <a:rPr lang="en-US" sz="1596" baseline="0" b="1" i="0" dirty="0" spc="-36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</a:t>
            </a:r>
            <a:r>
              <a:rPr lang="en-US" sz="1596" baseline="0" b="1" i="0" dirty="0" spc="-56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riba Network</a:t>
            </a:r>
            <a:r>
              <a:rPr lang="en-US" sz="1596" baseline="0" b="1" i="0" dirty="0" spc="-68">
                <a:solidFill>
                  <a:srgbClr val="F0AB00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8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ccount</a:t>
            </a:r>
          </a:p>
        </p:txBody>
      </p:sp>
      <p:sp>
        <p:nvSpPr>
          <p:cNvPr id="344" name="Rectangle 344"/>
          <p:cNvSpPr/>
          <p:nvPr/>
        </p:nvSpPr>
        <p:spPr>
          <a:xfrm rot="0" flipH="0" flipV="0">
            <a:off x="471830" y="3710680"/>
            <a:ext cx="447552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  <a:r>
              <a:rPr lang="en-US" sz="2418" baseline="12593" b="1" i="0" dirty="0" spc="-50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2418" baseline="12593" b="1" i="0" dirty="0" spc="0">
                <a:solidFill>
                  <a:srgbClr val="F0AB00"/>
                </a:solidFill>
                <a:latin typeface="Arial" pitchFamily="0" charset="1"/>
              </a:rPr>
              <a:t>ccess the Electronic Order Routing page</a:t>
            </a:r>
          </a:p>
        </p:txBody>
      </p:sp>
      <p:sp>
        <p:nvSpPr>
          <p:cNvPr id="345" name="Rectangle 345"/>
          <p:cNvSpPr/>
          <p:nvPr/>
        </p:nvSpPr>
        <p:spPr>
          <a:xfrm rot="0" flipH="0" flipV="0">
            <a:off x="315163" y="4114286"/>
            <a:ext cx="2477460" cy="6234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3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Electronic Order</a:t>
            </a:r>
          </a:p>
          <a:p>
            <a:pPr marL="0">
              <a:lnSpc>
                <a:spcPts val="1536"/>
              </a:lnSpc>
            </a:pP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Routin</a:t>
            </a:r>
            <a:r>
              <a:rPr lang="en-US" sz="1598" baseline="0" b="1" i="0" dirty="0" spc="474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8" baseline="0" b="0" i="0" dirty="0" spc="45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-5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dministration</a:t>
            </a:r>
          </a:p>
          <a:p>
            <a:pPr marL="0">
              <a:lnSpc>
                <a:spcPts val="1537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Na</a:t>
            </a:r>
            <a:r>
              <a:rPr lang="en-US" sz="1596" baseline="0" b="1" i="0" dirty="0" spc="-32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igator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  <p:sp>
        <p:nvSpPr>
          <p:cNvPr id="346" name="Rectangle 346"/>
          <p:cNvSpPr/>
          <p:nvPr/>
        </p:nvSpPr>
        <p:spPr>
          <a:xfrm rot="0" flipH="0" flipV="0">
            <a:off x="315163" y="5001857"/>
            <a:ext cx="3455154" cy="6305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56667">
              <a:tabLst>
                <a:tab pos="538276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3	</a:t>
            </a:r>
            <a:r>
              <a:rPr lang="en-US" sz="2421" baseline="-1501" b="1" i="0" dirty="0" spc="-52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2421" baseline="-1501" b="1" i="0" dirty="0" spc="0">
                <a:solidFill>
                  <a:srgbClr val="F0AB00"/>
                </a:solidFill>
                <a:latin typeface="Arial" pitchFamily="0" charset="1"/>
              </a:rPr>
              <a:t>ccess the cXML Setu</a:t>
            </a:r>
            <a:r>
              <a:rPr lang="en-US" sz="2421" baseline="-1501" b="1" i="0" dirty="0" spc="-26">
                <a:solidFill>
                  <a:srgbClr val="F0AB00"/>
                </a:solidFill>
                <a:latin typeface="Arial" pitchFamily="0" charset="1"/>
              </a:rPr>
              <a:t>p</a:t>
            </a:r>
            <a:r>
              <a:rPr lang="en-US" sz="2421" baseline="-1501" b="1" i="0" dirty="0" spc="0">
                <a:solidFill>
                  <a:srgbClr val="F0AB00"/>
                </a:solidFill>
                <a:latin typeface="Arial" pitchFamily="0" charset="1"/>
              </a:rPr>
              <a:t> Page</a:t>
            </a:r>
          </a:p>
          <a:p>
            <a:pPr marL="0">
              <a:lnSpc>
                <a:spcPts val="310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Under cXM</a:t>
            </a:r>
            <a:r>
              <a:rPr lang="en-US" sz="1596" baseline="0" b="0" i="0" dirty="0" spc="-6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Setup click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45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Configure</a:t>
            </a:r>
          </a:p>
        </p:txBody>
      </p:sp>
      <p:sp>
        <p:nvSpPr>
          <p:cNvPr id="347" name="Rectangle 347"/>
          <p:cNvSpPr/>
          <p:nvPr/>
        </p:nvSpPr>
        <p:spPr>
          <a:xfrm rot="0" flipH="0" flipV="0">
            <a:off x="315163" y="5594059"/>
            <a:ext cx="119057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cXML set</a:t>
            </a:r>
            <a:r>
              <a:rPr lang="en-US" sz="1598" baseline="0" b="1" i="0" dirty="0" spc="-26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p.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48" name="Freeform 348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 rot="0" flipH="0" flipV="0">
            <a:off x="324611" y="1435609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Freeform 352"/>
          <p:cNvSpPr/>
          <p:nvPr/>
        </p:nvSpPr>
        <p:spPr>
          <a:xfrm rot="0" flipH="0" flipV="0">
            <a:off x="324611" y="2247900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3" name="Picture 353"/>
          <p:cNvPicPr>
            <a:picLocks noChangeAspect="0" noChangeArrowheads="1"/>
          </p:cNvPicPr>
          <p:nvPr/>
        </p:nvPicPr>
        <p:blipFill>
          <a:blip r:embed="rId3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35296" y="2235937"/>
            <a:ext cx="6667168" cy="4250207"/>
          </a:xfrm>
          <a:prstGeom prst="rect">
            <a:avLst/>
          </a:prstGeom>
          <a:noFill/>
          <a:extLst/>
        </p:spPr>
      </p:pic>
      <p:sp>
        <p:nvSpPr>
          <p:cNvPr id="354" name="Freeform 354"/>
          <p:cNvSpPr/>
          <p:nvPr/>
        </p:nvSpPr>
        <p:spPr>
          <a:xfrm rot="0" flipH="0" flipV="0">
            <a:off x="10612373" y="2522983"/>
            <a:ext cx="525781" cy="199644"/>
          </a:xfrm>
          <a:custGeom>
            <a:pathLst>
              <a:path w="525781" h="199644">
                <a:moveTo>
                  <a:pt x="0" y="18922"/>
                </a:moveTo>
                <a:cubicBezTo>
                  <a:pt x="0" y="8508"/>
                  <a:pt x="8509" y="0"/>
                  <a:pt x="18923" y="0"/>
                </a:cubicBezTo>
                <a:lnTo>
                  <a:pt x="506858" y="0"/>
                </a:lnTo>
                <a:cubicBezTo>
                  <a:pt x="517271" y="0"/>
                  <a:pt x="525781" y="8508"/>
                  <a:pt x="525781" y="18922"/>
                </a:cubicBezTo>
                <a:lnTo>
                  <a:pt x="525781" y="180720"/>
                </a:lnTo>
                <a:cubicBezTo>
                  <a:pt x="525781" y="191134"/>
                  <a:pt x="517271" y="199644"/>
                  <a:pt x="506858" y="199644"/>
                </a:cubicBezTo>
                <a:lnTo>
                  <a:pt x="18923" y="199644"/>
                </a:lnTo>
                <a:cubicBezTo>
                  <a:pt x="8509" y="199644"/>
                  <a:pt x="0" y="191134"/>
                  <a:pt x="0" y="180720"/>
                </a:cubicBezTo>
                <a:close/>
                <a:moveTo>
                  <a:pt x="-6296278" y="4335017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" name="Freeform 355"/>
          <p:cNvSpPr/>
          <p:nvPr/>
        </p:nvSpPr>
        <p:spPr>
          <a:xfrm rot="0" flipH="0" flipV="0">
            <a:off x="5104638" y="2888742"/>
            <a:ext cx="4215383" cy="1187197"/>
          </a:xfrm>
          <a:custGeom>
            <a:pathLst>
              <a:path w="4215383" h="1187197">
                <a:moveTo>
                  <a:pt x="0" y="112395"/>
                </a:moveTo>
                <a:cubicBezTo>
                  <a:pt x="0" y="50292"/>
                  <a:pt x="50291" y="0"/>
                  <a:pt x="112395" y="0"/>
                </a:cubicBezTo>
                <a:lnTo>
                  <a:pt x="4102989" y="0"/>
                </a:lnTo>
                <a:cubicBezTo>
                  <a:pt x="4165092" y="0"/>
                  <a:pt x="4215383" y="50292"/>
                  <a:pt x="4215383" y="112395"/>
                </a:cubicBezTo>
                <a:lnTo>
                  <a:pt x="4215383" y="1074801"/>
                </a:lnTo>
                <a:cubicBezTo>
                  <a:pt x="4215383" y="1136905"/>
                  <a:pt x="4165092" y="1187197"/>
                  <a:pt x="4102989" y="1187197"/>
                </a:cubicBezTo>
                <a:lnTo>
                  <a:pt x="112395" y="1187197"/>
                </a:lnTo>
                <a:cubicBezTo>
                  <a:pt x="50291" y="1187197"/>
                  <a:pt x="0" y="1136905"/>
                  <a:pt x="0" y="1074801"/>
                </a:cubicBezTo>
                <a:close/>
                <a:moveTo>
                  <a:pt x="-1247775" y="396925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" name="Freeform 356"/>
          <p:cNvSpPr/>
          <p:nvPr/>
        </p:nvSpPr>
        <p:spPr>
          <a:xfrm rot="0" flipH="0" flipV="0">
            <a:off x="5104638" y="4821174"/>
            <a:ext cx="5908547" cy="734568"/>
          </a:xfrm>
          <a:custGeom>
            <a:pathLst>
              <a:path w="5908547" h="734568">
                <a:moveTo>
                  <a:pt x="0" y="69597"/>
                </a:moveTo>
                <a:cubicBezTo>
                  <a:pt x="0" y="31116"/>
                  <a:pt x="31115" y="0"/>
                  <a:pt x="69596" y="0"/>
                </a:cubicBezTo>
                <a:lnTo>
                  <a:pt x="5838952" y="0"/>
                </a:lnTo>
                <a:cubicBezTo>
                  <a:pt x="5877432" y="0"/>
                  <a:pt x="5908547" y="31116"/>
                  <a:pt x="5908547" y="69597"/>
                </a:cubicBezTo>
                <a:lnTo>
                  <a:pt x="5908547" y="664973"/>
                </a:lnTo>
                <a:cubicBezTo>
                  <a:pt x="5908547" y="703454"/>
                  <a:pt x="5877432" y="734568"/>
                  <a:pt x="5838952" y="734568"/>
                </a:cubicBezTo>
                <a:lnTo>
                  <a:pt x="69596" y="734568"/>
                </a:lnTo>
                <a:cubicBezTo>
                  <a:pt x="31115" y="734568"/>
                  <a:pt x="0" y="703454"/>
                  <a:pt x="0" y="664973"/>
                </a:cubicBezTo>
                <a:close/>
                <a:moveTo>
                  <a:pt x="-3137409" y="203682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Rectangle 35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17</a:t>
            </a:r>
          </a:p>
        </p:txBody>
      </p:sp>
      <p:sp>
        <p:nvSpPr>
          <p:cNvPr id="358" name="Rectangle 358"/>
          <p:cNvSpPr/>
          <p:nvPr/>
        </p:nvSpPr>
        <p:spPr>
          <a:xfrm rot="0" flipH="0" flipV="0">
            <a:off x="324002" y="501485"/>
            <a:ext cx="822838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2798" baseline="0" b="1" i="0" dirty="0" spc="8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Configuratio</a:t>
            </a:r>
            <a:r>
              <a:rPr lang="en-US" sz="2798" baseline="0" b="1" i="0" dirty="0" spc="84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Steps on</a:t>
            </a:r>
            <a:r>
              <a:rPr lang="en-US" sz="2798" baseline="0" b="1" i="0" dirty="0" spc="-9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359" name="Rectangle 359"/>
          <p:cNvSpPr/>
          <p:nvPr/>
        </p:nvSpPr>
        <p:spPr>
          <a:xfrm rot="0" flipH="0" flipV="0">
            <a:off x="490118" y="1562729"/>
            <a:ext cx="326959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3192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4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Configure </a:t>
            </a:r>
            <a:r>
              <a:rPr lang="en-US" sz="1596" baseline="0" b="1" i="0" dirty="0" spc="-3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Shared Secret</a:t>
            </a:r>
          </a:p>
        </p:txBody>
      </p:sp>
      <p:sp>
        <p:nvSpPr>
          <p:cNvPr id="360" name="Rectangle 360"/>
          <p:cNvSpPr/>
          <p:nvPr/>
        </p:nvSpPr>
        <p:spPr>
          <a:xfrm rot="0" flipH="0" flipV="0">
            <a:off x="341071" y="1899534"/>
            <a:ext cx="670860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need to enter </a:t>
            </a:r>
            <a:r>
              <a:rPr lang="en-US" sz="1596" baseline="0" b="0" i="0" dirty="0" spc="445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Shared Secre</a:t>
            </a:r>
            <a:r>
              <a:rPr lang="en-US" sz="1596" baseline="0" b="1" i="0" dirty="0" spc="44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authenticate your cXM</a:t>
            </a:r>
            <a:r>
              <a:rPr lang="en-US" sz="1596" baseline="0" b="0" i="0" dirty="0" spc="-52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documents.</a:t>
            </a:r>
          </a:p>
        </p:txBody>
      </p:sp>
      <p:sp>
        <p:nvSpPr>
          <p:cNvPr id="361" name="Rectangle 361"/>
          <p:cNvSpPr/>
          <p:nvPr/>
        </p:nvSpPr>
        <p:spPr>
          <a:xfrm rot="0" flipH="0" flipV="0">
            <a:off x="471830" y="2352797"/>
            <a:ext cx="335545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5	</a:t>
            </a:r>
            <a:r>
              <a:rPr lang="en-US" sz="2418" baseline="30200" b="1" i="0" dirty="0" spc="0">
                <a:solidFill>
                  <a:srgbClr val="F0AB00"/>
                </a:solidFill>
                <a:latin typeface="Arial" pitchFamily="0" charset="1"/>
              </a:rPr>
              <a:t>Configure </a:t>
            </a:r>
            <a:r>
              <a:rPr lang="en-US" sz="2418" baseline="30200" b="1" i="0" dirty="0" spc="-3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2418" baseline="30200" b="1" i="0" dirty="0" spc="0">
                <a:solidFill>
                  <a:srgbClr val="F0AB00"/>
                </a:solidFill>
                <a:latin typeface="Arial" pitchFamily="0" charset="1"/>
              </a:rPr>
              <a:t>our PunchOut URL</a:t>
            </a:r>
          </a:p>
        </p:txBody>
      </p:sp>
      <p:sp>
        <p:nvSpPr>
          <p:cNvPr id="362" name="Rectangle 362"/>
          <p:cNvSpPr/>
          <p:nvPr/>
        </p:nvSpPr>
        <p:spPr>
          <a:xfrm rot="0" flipH="0" flipV="0">
            <a:off x="341071" y="2760339"/>
            <a:ext cx="3683724" cy="818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need to enter you</a:t>
            </a:r>
            <a:r>
              <a:rPr lang="en-US" sz="1596" baseline="0" b="0" i="0" dirty="0" spc="460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 URL.</a:t>
            </a:r>
          </a:p>
          <a:p>
            <a:pPr marL="0">
              <a:lnSpc>
                <a:spcPts val="1535"/>
              </a:lnSpc>
            </a:pPr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should hav</a:t>
            </a:r>
            <a:r>
              <a:rPr lang="en-US" sz="1596" baseline="0" b="0" i="0" dirty="0" spc="43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a secured lin</a:t>
            </a:r>
            <a:r>
              <a:rPr lang="en-US" sz="1596" baseline="0" b="1" i="0" dirty="0" spc="480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 order</a:t>
            </a:r>
          </a:p>
          <a:p>
            <a:pPr marL="0">
              <a:lnSpc>
                <a:spcPts val="1536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create your PunchOut (beginning with:</a:t>
            </a:r>
          </a:p>
          <a:p>
            <a:pPr marL="0">
              <a:lnSpc>
                <a:spcPts val="1535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https://...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).</a:t>
            </a:r>
          </a:p>
        </p:txBody>
      </p:sp>
      <p:sp>
        <p:nvSpPr>
          <p:cNvPr id="363" name="Rectangle 363"/>
          <p:cNvSpPr/>
          <p:nvPr/>
        </p:nvSpPr>
        <p:spPr>
          <a:xfrm rot="0" flipH="0" flipV="0">
            <a:off x="341071" y="3735953"/>
            <a:ext cx="85487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3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OK.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64" name="Freeform 364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6" name="Picture 366"/>
          <p:cNvPicPr>
            <a:picLocks noChangeAspect="0" noChangeArrowheads="1"/>
          </p:cNvPicPr>
          <p:nvPr/>
        </p:nvPicPr>
        <p:blipFill>
          <a:blip r:embed="rId3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367" name="Picture 367"/>
          <p:cNvPicPr>
            <a:picLocks noChangeAspect="0" noChangeArrowheads="1"/>
          </p:cNvPicPr>
          <p:nvPr/>
        </p:nvPicPr>
        <p:blipFill>
          <a:blip r:embed="rId3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368" name="Rectangle 368"/>
          <p:cNvSpPr/>
          <p:nvPr/>
        </p:nvSpPr>
        <p:spPr>
          <a:xfrm rot="0" flipH="0" flipV="0">
            <a:off x="324002" y="2471674"/>
            <a:ext cx="9003792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69" name="Freeform 369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Rectangle 372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19</a:t>
            </a:r>
          </a:p>
        </p:txBody>
      </p:sp>
      <p:sp>
        <p:nvSpPr>
          <p:cNvPr id="373" name="Rectangle 373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374" name="Rectangle 374"/>
          <p:cNvSpPr/>
          <p:nvPr/>
        </p:nvSpPr>
        <p:spPr>
          <a:xfrm rot="0" flipH="0" flipV="0">
            <a:off x="329793" y="1406773"/>
            <a:ext cx="704841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Each step in the PunchOut process can be described through a message flo</a:t>
            </a:r>
            <a:r>
              <a:rPr lang="en-US" sz="1596" baseline="0" b="0" i="0" dirty="0" spc="-85">
                <a:solidFill>
                  <a:srgbClr val="FFFFFF"/>
                </a:solidFill>
                <a:latin typeface="Arial" pitchFamily="0" charset="1"/>
              </a:rPr>
              <a:t>w.</a:t>
            </a:r>
          </a:p>
        </p:txBody>
      </p:sp>
      <p:sp>
        <p:nvSpPr>
          <p:cNvPr id="375" name="Rectangle 375"/>
          <p:cNvSpPr/>
          <p:nvPr/>
        </p:nvSpPr>
        <p:spPr>
          <a:xfrm rot="0" flipH="0" flipV="0">
            <a:off x="329793" y="1650613"/>
            <a:ext cx="11308187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 session is comprised of various cXM</a:t>
            </a:r>
            <a:r>
              <a:rPr lang="en-US" sz="1596" baseline="0" b="0" i="0" dirty="0" spc="-50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messages that pass between  SAP</a:t>
            </a:r>
            <a:r>
              <a:rPr lang="en-US" sz="1596" baseline="0" b="0" i="0" dirty="0" spc="-12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Procurement,</a:t>
            </a:r>
            <a:r>
              <a:rPr lang="en-US" sz="1596" baseline="0" b="0" i="0" dirty="0" spc="-7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k, and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you</a:t>
            </a:r>
            <a:r>
              <a:rPr lang="en-US" sz="1598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PunchOut site. The</a:t>
            </a:r>
            <a:r>
              <a:rPr lang="en-US" sz="1598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include:</a:t>
            </a:r>
          </a:p>
        </p:txBody>
      </p:sp>
      <p:sp>
        <p:nvSpPr>
          <p:cNvPr id="376" name="Rectangle 376"/>
          <p:cNvSpPr/>
          <p:nvPr/>
        </p:nvSpPr>
        <p:spPr>
          <a:xfrm rot="0" flipH="0" flipV="0">
            <a:off x="329793" y="2138547"/>
            <a:ext cx="126835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User Login</a:t>
            </a:r>
          </a:p>
        </p:txBody>
      </p:sp>
      <p:sp>
        <p:nvSpPr>
          <p:cNvPr id="377" name="Rectangle 377"/>
          <p:cNvSpPr/>
          <p:nvPr/>
        </p:nvSpPr>
        <p:spPr>
          <a:xfrm rot="0" flipH="0" flipV="0">
            <a:off x="329793" y="2382387"/>
            <a:ext cx="24879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Site Selection</a:t>
            </a:r>
          </a:p>
        </p:txBody>
      </p:sp>
      <p:sp>
        <p:nvSpPr>
          <p:cNvPr id="378" name="Rectangle 378"/>
          <p:cNvSpPr/>
          <p:nvPr/>
        </p:nvSpPr>
        <p:spPr>
          <a:xfrm rot="0" flipH="0" flipV="0">
            <a:off x="329793" y="2626228"/>
            <a:ext cx="24761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PunchOutSetupRequest</a:t>
            </a:r>
          </a:p>
        </p:txBody>
      </p:sp>
      <p:sp>
        <p:nvSpPr>
          <p:cNvPr id="379" name="Rectangle 379"/>
          <p:cNvSpPr/>
          <p:nvPr/>
        </p:nvSpPr>
        <p:spPr>
          <a:xfrm rot="0" flipH="0" flipV="0">
            <a:off x="329793" y="2870067"/>
            <a:ext cx="25106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authentication</a:t>
            </a:r>
          </a:p>
        </p:txBody>
      </p:sp>
      <p:sp>
        <p:nvSpPr>
          <p:cNvPr id="380" name="Rectangle 380"/>
          <p:cNvSpPr/>
          <p:nvPr/>
        </p:nvSpPr>
        <p:spPr>
          <a:xfrm rot="0" flipH="0" flipV="0">
            <a:off x="329793" y="3113907"/>
            <a:ext cx="263409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PunchOutSetupResponse</a:t>
            </a:r>
          </a:p>
        </p:txBody>
      </p:sp>
      <p:sp>
        <p:nvSpPr>
          <p:cNvPr id="381" name="Rectangle 381"/>
          <p:cNvSpPr/>
          <p:nvPr/>
        </p:nvSpPr>
        <p:spPr>
          <a:xfrm rot="0" flipH="0" flipV="0">
            <a:off x="329793" y="3357461"/>
            <a:ext cx="114417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Shopping</a:t>
            </a:r>
          </a:p>
        </p:txBody>
      </p:sp>
      <p:sp>
        <p:nvSpPr>
          <p:cNvPr id="382" name="Rectangle 382"/>
          <p:cNvSpPr/>
          <p:nvPr/>
        </p:nvSpPr>
        <p:spPr>
          <a:xfrm rot="0" flipH="0" flipV="0">
            <a:off x="329793" y="3601841"/>
            <a:ext cx="25282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PunchOutOrderMessage</a:t>
            </a:r>
          </a:p>
        </p:txBody>
      </p:sp>
      <p:sp>
        <p:nvSpPr>
          <p:cNvPr id="383" name="Rectangle 383"/>
          <p:cNvSpPr/>
          <p:nvPr/>
        </p:nvSpPr>
        <p:spPr>
          <a:xfrm rot="0" flipH="0" flipV="0">
            <a:off x="329793" y="3845681"/>
            <a:ext cx="213465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Requisition</a:t>
            </a:r>
            <a:r>
              <a:rPr lang="en-US" sz="1596" baseline="0" b="0" i="0" dirty="0" spc="-11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Approval</a:t>
            </a:r>
          </a:p>
        </p:txBody>
      </p:sp>
      <p:sp>
        <p:nvSpPr>
          <p:cNvPr id="384" name="Rectangle 384"/>
          <p:cNvSpPr/>
          <p:nvPr/>
        </p:nvSpPr>
        <p:spPr>
          <a:xfrm rot="0" flipH="0" flipV="0">
            <a:off x="329793" y="4089521"/>
            <a:ext cx="161880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Order Request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12" name="Freeform 112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Freeform 113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Freeform 114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Rectangle 115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	</a:t>
            </a:r>
          </a:p>
        </p:txBody>
      </p:sp>
      <p:sp>
        <p:nvSpPr>
          <p:cNvPr id="116" name="Rectangle 116"/>
          <p:cNvSpPr/>
          <p:nvPr/>
        </p:nvSpPr>
        <p:spPr>
          <a:xfrm rot="0" flipH="0" flipV="0">
            <a:off x="324002" y="501485"/>
            <a:ext cx="134020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Content</a:t>
            </a:r>
          </a:p>
        </p:txBody>
      </p:sp>
      <p:sp>
        <p:nvSpPr>
          <p:cNvPr id="117" name="Rectangle 117"/>
          <p:cNvSpPr/>
          <p:nvPr/>
        </p:nvSpPr>
        <p:spPr>
          <a:xfrm rot="0" flipH="0" flipV="0">
            <a:off x="324002" y="1435213"/>
            <a:ext cx="2685713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What is PunchOut Catalog?</a:t>
            </a:r>
          </a:p>
        </p:txBody>
      </p:sp>
      <p:sp>
        <p:nvSpPr>
          <p:cNvPr id="118" name="Rectangle 118"/>
          <p:cNvSpPr/>
          <p:nvPr/>
        </p:nvSpPr>
        <p:spPr>
          <a:xfrm rot="0" flipH="0" flipV="0">
            <a:off x="324002" y="1755253"/>
            <a:ext cx="144361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Requirements</a:t>
            </a:r>
          </a:p>
        </p:txBody>
      </p:sp>
      <p:sp>
        <p:nvSpPr>
          <p:cNvPr id="119" name="Rectangle 119"/>
          <p:cNvSpPr/>
          <p:nvPr/>
        </p:nvSpPr>
        <p:spPr>
          <a:xfrm rot="0" flipH="0" flipV="0">
            <a:off x="324002" y="2075293"/>
            <a:ext cx="4019929" cy="5902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Catalog Enablemen</a:t>
            </a:r>
            <a:r>
              <a:rPr lang="en-US" sz="1596" baseline="0" b="0" i="0" dirty="0" spc="448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428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imelines</a:t>
            </a:r>
          </a:p>
          <a:p>
            <a:pPr marL="0">
              <a:lnSpc>
                <a:spcPts val="2520"/>
              </a:lnSpc>
            </a:pPr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Level 1 PunchOut</a:t>
            </a:r>
          </a:p>
        </p:txBody>
      </p:sp>
      <p:sp>
        <p:nvSpPr>
          <p:cNvPr id="120" name="Rectangle 120"/>
          <p:cNvSpPr/>
          <p:nvPr/>
        </p:nvSpPr>
        <p:spPr>
          <a:xfrm rot="0" flipH="0" flipV="0">
            <a:off x="324002" y="2715627"/>
            <a:ext cx="2347217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Configuration</a:t>
            </a:r>
          </a:p>
        </p:txBody>
      </p:sp>
      <p:sp>
        <p:nvSpPr>
          <p:cNvPr id="121" name="Rectangle 121"/>
          <p:cNvSpPr/>
          <p:nvPr/>
        </p:nvSpPr>
        <p:spPr>
          <a:xfrm rot="0" flipH="0" flipV="0">
            <a:off x="324002" y="3035667"/>
            <a:ext cx="2448158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122" name="Rectangle 122"/>
          <p:cNvSpPr/>
          <p:nvPr/>
        </p:nvSpPr>
        <p:spPr>
          <a:xfrm rot="0" flipH="0" flipV="0">
            <a:off x="324002" y="3355707"/>
            <a:ext cx="4205295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Publication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of your Catalog on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85" name="Freeform 38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Freeform 38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" name="Freeform 38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" name="Rectangle 388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20</a:t>
            </a:r>
          </a:p>
        </p:txBody>
      </p:sp>
      <p:sp>
        <p:nvSpPr>
          <p:cNvPr id="389" name="Rectangle 389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390" name="Rectangle 390"/>
          <p:cNvSpPr/>
          <p:nvPr/>
        </p:nvSpPr>
        <p:spPr>
          <a:xfrm rot="0" flipH="0" flipV="0">
            <a:off x="415442" y="1401185"/>
            <a:ext cx="55091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Login</a:t>
            </a:r>
          </a:p>
        </p:txBody>
      </p:sp>
      <p:sp>
        <p:nvSpPr>
          <p:cNvPr id="391" name="Rectangle 391"/>
          <p:cNvSpPr/>
          <p:nvPr/>
        </p:nvSpPr>
        <p:spPr>
          <a:xfrm rot="0" flipH="0" flipV="0">
            <a:off x="415442" y="1793088"/>
            <a:ext cx="1089764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user at a buying organization first logs in to SAP</a:t>
            </a:r>
            <a:r>
              <a:rPr lang="en-US" sz="1596" baseline="0" b="0" i="0" dirty="0" spc="-10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and creates a requisition.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step is important,</a:t>
            </a:r>
          </a:p>
        </p:txBody>
      </p:sp>
      <p:sp>
        <p:nvSpPr>
          <p:cNvPr id="392" name="Rectangle 392"/>
          <p:cNvSpPr/>
          <p:nvPr/>
        </p:nvSpPr>
        <p:spPr>
          <a:xfrm rot="0" flipH="0" flipV="0">
            <a:off x="701954" y="2132705"/>
            <a:ext cx="1002697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because it means the user has been authenticated b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the buying organization. During PunchO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t,</a:t>
            </a:r>
            <a:r>
              <a:rPr lang="en-US" sz="1596" baseline="0" b="0" i="0" dirty="0" spc="-6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rk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authenticates the buying organization, not the use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r.</a:t>
            </a:r>
          </a:p>
        </p:txBody>
      </p:sp>
      <p:sp>
        <p:nvSpPr>
          <p:cNvPr id="393" name="Rectangle 393"/>
          <p:cNvSpPr/>
          <p:nvPr/>
        </p:nvSpPr>
        <p:spPr>
          <a:xfrm rot="0" flipH="0" flipV="0">
            <a:off x="415442" y="2864606"/>
            <a:ext cx="130675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Site selection</a:t>
            </a:r>
          </a:p>
        </p:txBody>
      </p:sp>
      <p:sp>
        <p:nvSpPr>
          <p:cNvPr id="394" name="Rectangle 394"/>
          <p:cNvSpPr/>
          <p:nvPr/>
        </p:nvSpPr>
        <p:spPr>
          <a:xfrm rot="0" flipH="0" flipV="0">
            <a:off x="415442" y="3256509"/>
            <a:ext cx="1120309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Next, the user searches for products and services in the procurement application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selects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item.</a:t>
            </a:r>
            <a:r>
              <a:rPr lang="en-US" sz="1596" baseline="0" b="0" i="0" dirty="0" spc="-6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As you</a:t>
            </a:r>
          </a:p>
        </p:txBody>
      </p:sp>
      <p:sp>
        <p:nvSpPr>
          <p:cNvPr id="395" name="Rectangle 395"/>
          <p:cNvSpPr/>
          <p:nvPr/>
        </p:nvSpPr>
        <p:spPr>
          <a:xfrm rot="0" flipH="0" flipV="0">
            <a:off x="701954" y="3596126"/>
            <a:ext cx="944382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fer a PunchOut Level 1 the user punches out to see all </a:t>
            </a:r>
            <a:r>
              <a:rPr lang="en-US" sz="1596" baseline="0" b="0" i="0" dirty="0" spc="-3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products by selecting 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company name.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96" name="Freeform 39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" name="Freeform 397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Rectangle 39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21</a:t>
            </a:r>
          </a:p>
        </p:txBody>
      </p:sp>
      <p:sp>
        <p:nvSpPr>
          <p:cNvPr id="400" name="Rectangle 400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01" name="Rectangle 401"/>
          <p:cNvSpPr/>
          <p:nvPr/>
        </p:nvSpPr>
        <p:spPr>
          <a:xfrm rot="0" flipH="0" flipV="0">
            <a:off x="415442" y="1410964"/>
            <a:ext cx="232730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PunchOutSetupRequest</a:t>
            </a:r>
          </a:p>
        </p:txBody>
      </p:sp>
      <p:sp>
        <p:nvSpPr>
          <p:cNvPr id="402" name="Rectangle 402"/>
          <p:cNvSpPr/>
          <p:nvPr/>
        </p:nvSpPr>
        <p:spPr>
          <a:xfrm rot="0" flipH="0" flipV="0">
            <a:off x="415442" y="1802867"/>
            <a:ext cx="1129572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SAP</a:t>
            </a:r>
            <a:r>
              <a:rPr lang="en-US" sz="1596" baseline="0" b="0" i="0" dirty="0" spc="-1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generates a cXM</a:t>
            </a:r>
            <a:r>
              <a:rPr lang="en-US" sz="1596" baseline="0" b="0" i="0" dirty="0" spc="-55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PunchOutSetupRequest document and sends it through an HTTP Post to</a:t>
            </a:r>
            <a:r>
              <a:rPr lang="en-US" sz="1596" baseline="0" b="0" i="0" dirty="0" spc="-8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</a:t>
            </a:r>
          </a:p>
        </p:txBody>
      </p:sp>
      <p:sp>
        <p:nvSpPr>
          <p:cNvPr id="403" name="Rectangle 403"/>
          <p:cNvSpPr/>
          <p:nvPr/>
        </p:nvSpPr>
        <p:spPr>
          <a:xfrm rot="0" flipH="0" flipV="0">
            <a:off x="701954" y="2142485"/>
            <a:ext cx="908121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k.</a:t>
            </a:r>
            <a:r>
              <a:rPr lang="en-US" sz="1596" baseline="0" b="0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authenticates it and forwards it through an HTT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Post to your PunchOut site.</a:t>
            </a:r>
          </a:p>
        </p:txBody>
      </p:sp>
      <p:sp>
        <p:nvSpPr>
          <p:cNvPr id="404" name="Rectangle 404"/>
          <p:cNvSpPr/>
          <p:nvPr/>
        </p:nvSpPr>
        <p:spPr>
          <a:xfrm rot="0" flipH="0" flipV="0">
            <a:off x="415442" y="2534768"/>
            <a:ext cx="1039476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the buying organization registers on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k, it configures a SharedSecret. PunchOutSetupRequest</a:t>
            </a:r>
          </a:p>
        </p:txBody>
      </p:sp>
      <p:sp>
        <p:nvSpPr>
          <p:cNvPr id="405" name="Rectangle 405"/>
          <p:cNvSpPr/>
          <p:nvPr/>
        </p:nvSpPr>
        <p:spPr>
          <a:xfrm rot="0" flipH="0" flipV="0">
            <a:off x="701954" y="2874385"/>
            <a:ext cx="1107509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documents sent to</a:t>
            </a:r>
            <a:r>
              <a:rPr lang="en-US" sz="1596" baseline="0" b="0" i="0" dirty="0" spc="-6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identify the customer based on the Identity element in the From element and populate the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Credential domain with the customer’s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Netwo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kID. Each buying organization has its own Net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orkID.</a:t>
            </a:r>
          </a:p>
        </p:txBody>
      </p:sp>
      <p:sp>
        <p:nvSpPr>
          <p:cNvPr id="406" name="Rectangle 406"/>
          <p:cNvSpPr/>
          <p:nvPr/>
        </p:nvSpPr>
        <p:spPr>
          <a:xfrm rot="0" flipH="0" flipV="0">
            <a:off x="415442" y="3510128"/>
            <a:ext cx="11264715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</a:t>
            </a:r>
            <a:r>
              <a:rPr lang="en-US" sz="1596" baseline="0" b="0" i="0" dirty="0" spc="-8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determines who the request is from and who it is to, it deletes the customer’s shared secret and uses</a:t>
            </a:r>
          </a:p>
        </p:txBody>
      </p:sp>
      <p:sp>
        <p:nvSpPr>
          <p:cNvPr id="407" name="Rectangle 407"/>
          <p:cNvSpPr/>
          <p:nvPr/>
        </p:nvSpPr>
        <p:spPr>
          <a:xfrm rot="0" flipH="0" flipV="0">
            <a:off x="701954" y="3849745"/>
            <a:ext cx="10917598" cy="7210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one from your</a:t>
            </a:r>
            <a:r>
              <a:rPr lang="en-US" sz="1596" baseline="0" b="0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account.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shared secret allows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PunchOutSetupRequest to effectively log in to</a:t>
            </a:r>
          </a:p>
          <a:p>
            <a:pPr marL="0">
              <a:lnSpc>
                <a:spcPts val="1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 site. </a:t>
            </a:r>
            <a:r>
              <a:rPr lang="en-US" sz="1596" baseline="0" b="0" i="0" dirty="0" spc="-18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never see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customer’s Share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Secret and do not have to maintain a separate password/login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for each user or custome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The end user can be identified in Contact and Ext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insic elements.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08" name="Freeform 408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" name="Freeform 409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 rot="0" flipH="0" flipV="0">
            <a:off x="9085071" y="2647823"/>
            <a:ext cx="1982724" cy="21336"/>
          </a:xfrm>
          <a:custGeom>
            <a:pathLst>
              <a:path w="1982724" h="21336">
                <a:moveTo>
                  <a:pt x="0" y="0"/>
                </a:moveTo>
                <a:lnTo>
                  <a:pt x="991362" y="0"/>
                </a:lnTo>
                <a:lnTo>
                  <a:pt x="1982724" y="0"/>
                </a:lnTo>
                <a:lnTo>
                  <a:pt x="1982724" y="21336"/>
                </a:lnTo>
                <a:lnTo>
                  <a:pt x="991362" y="21336"/>
                </a:lnTo>
                <a:lnTo>
                  <a:pt x="0" y="21336"/>
                </a:lnTo>
                <a:close/>
                <a:moveTo>
                  <a:pt x="-4874894" y="421017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 rot="0" flipH="0" flipV="0">
            <a:off x="7212076" y="2891664"/>
            <a:ext cx="3933443" cy="21335"/>
          </a:xfrm>
          <a:custGeom>
            <a:pathLst>
              <a:path w="3933443" h="21335">
                <a:moveTo>
                  <a:pt x="0" y="0"/>
                </a:moveTo>
                <a:lnTo>
                  <a:pt x="983360" y="0"/>
                </a:lnTo>
                <a:lnTo>
                  <a:pt x="1966721" y="0"/>
                </a:lnTo>
                <a:lnTo>
                  <a:pt x="2950082" y="0"/>
                </a:lnTo>
                <a:lnTo>
                  <a:pt x="3933443" y="0"/>
                </a:lnTo>
                <a:lnTo>
                  <a:pt x="3933443" y="21335"/>
                </a:lnTo>
                <a:lnTo>
                  <a:pt x="2950082" y="21335"/>
                </a:lnTo>
                <a:lnTo>
                  <a:pt x="1966721" y="21335"/>
                </a:lnTo>
                <a:lnTo>
                  <a:pt x="983360" y="21335"/>
                </a:lnTo>
                <a:lnTo>
                  <a:pt x="0" y="21335"/>
                </a:lnTo>
                <a:close/>
                <a:moveTo>
                  <a:pt x="-3245740" y="3966336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 rot="0" flipH="0" flipV="0">
            <a:off x="7212076" y="3135503"/>
            <a:ext cx="4312919" cy="21337"/>
          </a:xfrm>
          <a:custGeom>
            <a:pathLst>
              <a:path w="4312919" h="21337">
                <a:moveTo>
                  <a:pt x="0" y="0"/>
                </a:moveTo>
                <a:lnTo>
                  <a:pt x="1078230" y="0"/>
                </a:lnTo>
                <a:lnTo>
                  <a:pt x="2156459" y="0"/>
                </a:lnTo>
                <a:lnTo>
                  <a:pt x="3234690" y="0"/>
                </a:lnTo>
                <a:lnTo>
                  <a:pt x="4312919" y="0"/>
                </a:lnTo>
                <a:lnTo>
                  <a:pt x="4312919" y="21337"/>
                </a:lnTo>
                <a:lnTo>
                  <a:pt x="3234690" y="21337"/>
                </a:lnTo>
                <a:lnTo>
                  <a:pt x="2156459" y="21337"/>
                </a:lnTo>
                <a:lnTo>
                  <a:pt x="1078230" y="21337"/>
                </a:lnTo>
                <a:lnTo>
                  <a:pt x="0" y="21337"/>
                </a:lnTo>
                <a:close/>
                <a:moveTo>
                  <a:pt x="-3489579" y="372249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 rot="0" flipH="0" flipV="0">
            <a:off x="7212076" y="3379343"/>
            <a:ext cx="3697224" cy="21336"/>
          </a:xfrm>
          <a:custGeom>
            <a:pathLst>
              <a:path w="3697224" h="21336">
                <a:moveTo>
                  <a:pt x="0" y="0"/>
                </a:moveTo>
                <a:lnTo>
                  <a:pt x="924305" y="0"/>
                </a:lnTo>
                <a:lnTo>
                  <a:pt x="1848612" y="0"/>
                </a:lnTo>
                <a:lnTo>
                  <a:pt x="2772917" y="0"/>
                </a:lnTo>
                <a:lnTo>
                  <a:pt x="3697224" y="0"/>
                </a:lnTo>
                <a:lnTo>
                  <a:pt x="3697224" y="21336"/>
                </a:lnTo>
                <a:lnTo>
                  <a:pt x="2772917" y="21336"/>
                </a:lnTo>
                <a:lnTo>
                  <a:pt x="1848612" y="21336"/>
                </a:lnTo>
                <a:lnTo>
                  <a:pt x="924305" y="21336"/>
                </a:lnTo>
                <a:lnTo>
                  <a:pt x="0" y="21336"/>
                </a:lnTo>
                <a:close/>
                <a:moveTo>
                  <a:pt x="-3733419" y="347865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 rot="0" flipH="0" flipV="0">
            <a:off x="7212076" y="3623184"/>
            <a:ext cx="2382012" cy="21336"/>
          </a:xfrm>
          <a:custGeom>
            <a:pathLst>
              <a:path w="2382012" h="21336">
                <a:moveTo>
                  <a:pt x="0" y="0"/>
                </a:moveTo>
                <a:lnTo>
                  <a:pt x="794004" y="0"/>
                </a:lnTo>
                <a:lnTo>
                  <a:pt x="1588007" y="0"/>
                </a:lnTo>
                <a:lnTo>
                  <a:pt x="2382012" y="0"/>
                </a:lnTo>
                <a:lnTo>
                  <a:pt x="2382012" y="21336"/>
                </a:lnTo>
                <a:lnTo>
                  <a:pt x="1588007" y="21336"/>
                </a:lnTo>
                <a:lnTo>
                  <a:pt x="794004" y="21336"/>
                </a:lnTo>
                <a:lnTo>
                  <a:pt x="0" y="21336"/>
                </a:lnTo>
                <a:close/>
                <a:moveTo>
                  <a:pt x="-3977260" y="3234816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Rectangle 416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22</a:t>
            </a:r>
          </a:p>
        </p:txBody>
      </p:sp>
      <p:sp>
        <p:nvSpPr>
          <p:cNvPr id="417" name="Rectangle 417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18" name="Rectangle 418"/>
          <p:cNvSpPr/>
          <p:nvPr/>
        </p:nvSpPr>
        <p:spPr>
          <a:xfrm rot="0" flipH="0" flipV="0">
            <a:off x="415442" y="1365479"/>
            <a:ext cx="184075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From Credential</a:t>
            </a:r>
          </a:p>
        </p:txBody>
      </p:sp>
      <p:sp>
        <p:nvSpPr>
          <p:cNvPr id="419" name="Rectangle 419"/>
          <p:cNvSpPr/>
          <p:nvPr/>
        </p:nvSpPr>
        <p:spPr>
          <a:xfrm rot="0" flipH="0" flipV="0">
            <a:off x="415442" y="1705097"/>
            <a:ext cx="5521330" cy="477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element identifies the originator of the POSR (the buying</a:t>
            </a:r>
          </a:p>
          <a:p>
            <a:pPr marL="0">
              <a:lnSpc>
                <a:spcPts val="1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organization). For example:</a:t>
            </a:r>
          </a:p>
        </p:txBody>
      </p:sp>
      <p:sp>
        <p:nvSpPr>
          <p:cNvPr id="420" name="Rectangle 420"/>
          <p:cNvSpPr/>
          <p:nvPr/>
        </p:nvSpPr>
        <p:spPr>
          <a:xfrm rot="0" flipH="0" flipV="0">
            <a:off x="415442" y="2403482"/>
            <a:ext cx="624256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&lt;From&gt;</a:t>
            </a:r>
          </a:p>
        </p:txBody>
      </p:sp>
      <p:sp>
        <p:nvSpPr>
          <p:cNvPr id="421" name="Rectangle 421"/>
          <p:cNvSpPr/>
          <p:nvPr/>
        </p:nvSpPr>
        <p:spPr>
          <a:xfrm rot="0" flipH="0" flipV="0">
            <a:off x="415442" y="2616842"/>
            <a:ext cx="3183061" cy="6317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&lt;Credential</a:t>
            </a:r>
            <a:r>
              <a:rPr lang="en-US" sz="1403" baseline="0" b="0" i="0" dirty="0" spc="-50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domain="Net</a:t>
            </a:r>
            <a:r>
              <a:rPr lang="en-US" sz="1403" baseline="0" b="0" i="0" dirty="0" spc="-24">
                <a:solidFill>
                  <a:srgbClr val="7F7F7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orkID"&gt;</a:t>
            </a:r>
          </a:p>
          <a:p>
            <a:pPr marL="0">
              <a:lnSpc>
                <a:spcPts val="1679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&lt;Identity</a:t>
            </a:r>
            <a:r>
              <a:rPr lang="en-US" sz="1403" baseline="0" b="0" i="0" dirty="0" spc="-23">
                <a:solidFill>
                  <a:srgbClr val="7F7F7F"/>
                </a:solidFill>
                <a:latin typeface="Arial" pitchFamily="0" charset="1"/>
              </a:rPr>
              <a:t>&gt;</a:t>
            </a:r>
            <a:r>
              <a:rPr lang="en-US" sz="1403" baseline="0" b="1" i="0" dirty="0" spc="-40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N0</a:t>
            </a:r>
            <a:r>
              <a:rPr lang="en-US" sz="1403" baseline="0" b="1" i="0" dirty="0" spc="-76">
                <a:solidFill>
                  <a:srgbClr val="F0AB00"/>
                </a:solidFill>
                <a:latin typeface="Arial" pitchFamily="0" charset="1"/>
              </a:rPr>
              <a:t>1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136XXXXXX</a:t>
            </a:r>
            <a:r>
              <a:rPr lang="en-US" sz="1403" baseline="0" b="1" i="0" dirty="0" spc="-24">
                <a:solidFill>
                  <a:srgbClr val="F0AB00"/>
                </a:solidFill>
                <a:latin typeface="Arial" pitchFamily="0" charset="1"/>
              </a:rPr>
              <a:t>X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&lt;/Identity&gt;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&lt;/Credential&gt;</a:t>
            </a:r>
          </a:p>
        </p:txBody>
      </p:sp>
      <p:sp>
        <p:nvSpPr>
          <p:cNvPr id="422" name="Rectangle 422"/>
          <p:cNvSpPr/>
          <p:nvPr/>
        </p:nvSpPr>
        <p:spPr>
          <a:xfrm rot="0" flipH="0" flipV="0">
            <a:off x="415442" y="3256636"/>
            <a:ext cx="674977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&lt;/From&gt;</a:t>
            </a:r>
          </a:p>
        </p:txBody>
      </p:sp>
      <p:sp>
        <p:nvSpPr>
          <p:cNvPr id="423" name="Rectangle 423"/>
          <p:cNvSpPr/>
          <p:nvPr/>
        </p:nvSpPr>
        <p:spPr>
          <a:xfrm rot="0" flipH="0" flipV="0">
            <a:off x="415442" y="3591154"/>
            <a:ext cx="156367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-12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 Credential</a:t>
            </a:r>
          </a:p>
        </p:txBody>
      </p:sp>
      <p:sp>
        <p:nvSpPr>
          <p:cNvPr id="424" name="Rectangle 424"/>
          <p:cNvSpPr/>
          <p:nvPr/>
        </p:nvSpPr>
        <p:spPr>
          <a:xfrm rot="0" flipH="0" flipV="0">
            <a:off x="415442" y="3930771"/>
            <a:ext cx="589408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element identifies the supplier (the destination of the POSR).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For example:</a:t>
            </a:r>
          </a:p>
        </p:txBody>
      </p:sp>
      <p:sp>
        <p:nvSpPr>
          <p:cNvPr id="425" name="Rectangle 425"/>
          <p:cNvSpPr/>
          <p:nvPr/>
        </p:nvSpPr>
        <p:spPr>
          <a:xfrm rot="0" flipH="0" flipV="0">
            <a:off x="415442" y="4628776"/>
            <a:ext cx="394773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</a:t>
            </a:r>
            <a:r>
              <a:rPr lang="en-US" sz="1403" baseline="0" b="0" i="0" dirty="0" spc="-165">
                <a:solidFill>
                  <a:srgbClr val="7F7F7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o&gt;</a:t>
            </a:r>
          </a:p>
        </p:txBody>
      </p:sp>
      <p:sp>
        <p:nvSpPr>
          <p:cNvPr id="426" name="Rectangle 426"/>
          <p:cNvSpPr/>
          <p:nvPr/>
        </p:nvSpPr>
        <p:spPr>
          <a:xfrm rot="0" flipH="0" flipV="0">
            <a:off x="415442" y="4841850"/>
            <a:ext cx="2704019" cy="6323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&lt;Credential</a:t>
            </a:r>
            <a:r>
              <a:rPr lang="en-US" sz="1406" baseline="0" b="0" i="0" dirty="0" spc="-47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domain=“Net</a:t>
            </a:r>
            <a:r>
              <a:rPr lang="en-US" sz="1406" baseline="0" b="0" i="0" dirty="0" spc="-30">
                <a:solidFill>
                  <a:srgbClr val="7F7F7F"/>
                </a:solidFill>
                <a:latin typeface="Arial" pitchFamily="0" charset="1"/>
              </a:rPr>
              <a:t>w</a:t>
            </a:r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orkID"&gt;</a:t>
            </a:r>
          </a:p>
          <a:p>
            <a:pPr marL="0">
              <a:lnSpc>
                <a:spcPts val="1681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&lt;Identity</a:t>
            </a:r>
            <a:r>
              <a:rPr lang="en-US" sz="1403" baseline="0" b="0" i="0" dirty="0" spc="-23">
                <a:solidFill>
                  <a:srgbClr val="7F7F7F"/>
                </a:solidFill>
                <a:latin typeface="Arial" pitchFamily="0" charset="1"/>
              </a:rPr>
              <a:t>&gt;</a:t>
            </a:r>
            <a:r>
              <a:rPr lang="en-US" sz="1403" baseline="0" b="1" i="0" dirty="0" spc="-10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our</a:t>
            </a:r>
            <a:r>
              <a:rPr lang="en-US" sz="1403" baseline="0" b="1" i="0" dirty="0" spc="-33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NID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&lt;/Identity&gt;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&lt;/Credential&gt;</a:t>
            </a:r>
          </a:p>
        </p:txBody>
      </p:sp>
      <p:sp>
        <p:nvSpPr>
          <p:cNvPr id="427" name="Rectangle 427"/>
          <p:cNvSpPr/>
          <p:nvPr/>
        </p:nvSpPr>
        <p:spPr>
          <a:xfrm rot="0" flipH="0" flipV="0">
            <a:off x="415442" y="5482470"/>
            <a:ext cx="445769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</a:t>
            </a:r>
            <a:r>
              <a:rPr lang="en-US" sz="1403" baseline="0" b="0" i="0" dirty="0" spc="-168">
                <a:solidFill>
                  <a:srgbClr val="7F7F7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o&gt;</a:t>
            </a:r>
          </a:p>
        </p:txBody>
      </p:sp>
      <p:sp>
        <p:nvSpPr>
          <p:cNvPr id="428" name="Rectangle 428"/>
          <p:cNvSpPr/>
          <p:nvPr/>
        </p:nvSpPr>
        <p:spPr>
          <a:xfrm rot="0" flipH="0" flipV="0">
            <a:off x="7212838" y="1365479"/>
            <a:ext cx="202140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8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Sender Credential</a:t>
            </a:r>
          </a:p>
        </p:txBody>
      </p:sp>
      <p:sp>
        <p:nvSpPr>
          <p:cNvPr id="429" name="Rectangle 429"/>
          <p:cNvSpPr/>
          <p:nvPr/>
        </p:nvSpPr>
        <p:spPr>
          <a:xfrm rot="0" flipH="0" flipV="0">
            <a:off x="7212838" y="1705097"/>
            <a:ext cx="4313082" cy="1940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a procurement application crea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es the</a:t>
            </a:r>
          </a:p>
          <a:p>
            <a:pPr marL="0">
              <a:lnSpc>
                <a:spcPts val="1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POSR document, the Sender credential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specifies the identity and shared secret of the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buying organization</a:t>
            </a:r>
            <a:r>
              <a:rPr lang="en-US" sz="1596" baseline="0" b="0" i="0" dirty="0" spc="437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When</a:t>
            </a:r>
            <a:r>
              <a:rPr lang="en-US" sz="1596" baseline="0" b="1" i="0" dirty="0" spc="-4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riba Network</a:t>
            </a:r>
          </a:p>
          <a:p>
            <a:pPr marL="0">
              <a:lnSpc>
                <a:spcPts val="1920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forwards the document to the supplie</a:t>
            </a:r>
            <a:r>
              <a:rPr lang="en-US" sz="1596" baseline="0" b="1" i="0" dirty="0" spc="-77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, it</a:t>
            </a:r>
          </a:p>
          <a:p>
            <a:pPr marL="0">
              <a:lnSpc>
                <a:spcPts val="1920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changes the Sender credential to specify the</a:t>
            </a:r>
          </a:p>
          <a:p>
            <a:pPr marL="0">
              <a:lnSpc>
                <a:spcPts val="1919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identit</a:t>
            </a:r>
            <a:r>
              <a:rPr lang="en-US" sz="1596" baseline="0" b="1" i="0" dirty="0" spc="-2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 of</a:t>
            </a:r>
            <a:r>
              <a:rPr lang="en-US" sz="1596" baseline="0" b="1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7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rib</a:t>
            </a:r>
            <a:r>
              <a:rPr lang="en-US" sz="1596" baseline="0" b="1" i="0" dirty="0" spc="50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Networ</a:t>
            </a:r>
            <a:r>
              <a:rPr lang="en-US" sz="1596" baseline="0" b="1" i="0" dirty="0" spc="433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and uses the</a:t>
            </a:r>
          </a:p>
          <a:p>
            <a:pPr marL="0">
              <a:lnSpc>
                <a:spcPts val="1922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supplier</a:t>
            </a:r>
            <a:r>
              <a:rPr lang="en-US" sz="1596" baseline="0" b="1" i="0" dirty="0" spc="-60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 SharedSecret.</a:t>
            </a:r>
          </a:p>
        </p:txBody>
      </p:sp>
      <p:sp>
        <p:nvSpPr>
          <p:cNvPr id="430" name="Rectangle 430"/>
          <p:cNvSpPr/>
          <p:nvPr/>
        </p:nvSpPr>
        <p:spPr>
          <a:xfrm rot="0" flipH="0" flipV="0">
            <a:off x="7212838" y="3804514"/>
            <a:ext cx="3967044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8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exam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le shows a</a:t>
            </a:r>
          </a:p>
          <a:p>
            <a:pPr marL="286766">
              <a:lnSpc>
                <a:spcPts val="174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PunchOutSetupRequest that has passed</a:t>
            </a:r>
          </a:p>
        </p:txBody>
      </p:sp>
      <p:sp>
        <p:nvSpPr>
          <p:cNvPr id="431" name="Rectangle 431"/>
          <p:cNvSpPr/>
          <p:nvPr/>
        </p:nvSpPr>
        <p:spPr>
          <a:xfrm rot="0" flipH="0" flipV="0">
            <a:off x="7499604" y="4387971"/>
            <a:ext cx="206360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through</a:t>
            </a:r>
            <a:r>
              <a:rPr lang="en-US" sz="1596" baseline="0" b="0" i="0" dirty="0" spc="-7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Network.</a:t>
            </a:r>
          </a:p>
        </p:txBody>
      </p:sp>
      <p:sp>
        <p:nvSpPr>
          <p:cNvPr id="432" name="Rectangle 432"/>
          <p:cNvSpPr/>
          <p:nvPr/>
        </p:nvSpPr>
        <p:spPr>
          <a:xfrm rot="0" flipH="0" flipV="0">
            <a:off x="7212838" y="4841850"/>
            <a:ext cx="783217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&lt;Sender&gt;</a:t>
            </a:r>
          </a:p>
        </p:txBody>
      </p:sp>
      <p:sp>
        <p:nvSpPr>
          <p:cNvPr id="433" name="Rectangle 433"/>
          <p:cNvSpPr/>
          <p:nvPr/>
        </p:nvSpPr>
        <p:spPr>
          <a:xfrm rot="0" flipH="0" flipV="0">
            <a:off x="7212838" y="5055750"/>
            <a:ext cx="3629816" cy="845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&lt;Credential</a:t>
            </a:r>
            <a:r>
              <a:rPr lang="en-US" sz="1403" baseline="0" b="0" i="0" dirty="0" spc="-50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domain="AribaNet</a:t>
            </a:r>
            <a:r>
              <a:rPr lang="en-US" sz="1403" baseline="0" b="0" i="0" dirty="0" spc="-37">
                <a:solidFill>
                  <a:srgbClr val="7F7F7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orkUserId"&gt;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&lt;Identity</a:t>
            </a:r>
            <a:r>
              <a:rPr lang="en-US" sz="1403" baseline="0" b="0" i="0" dirty="0" spc="-21">
                <a:solidFill>
                  <a:srgbClr val="7F7F7F"/>
                </a:solidFill>
                <a:latin typeface="Arial" pitchFamily="0" charset="1"/>
              </a:rPr>
              <a:t>&gt;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s</a:t>
            </a:r>
            <a:r>
              <a:rPr lang="en-US" sz="1403" baseline="0" b="1" i="0" dirty="0" spc="-51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sadmin@ariba.co</a:t>
            </a:r>
            <a:r>
              <a:rPr lang="en-US" sz="1403" baseline="0" b="1" i="0" dirty="0" spc="-16">
                <a:solidFill>
                  <a:srgbClr val="F0AB00"/>
                </a:solidFill>
                <a:latin typeface="Arial" pitchFamily="0" charset="1"/>
              </a:rPr>
              <a:t>m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&lt;/Ide</a:t>
            </a:r>
            <a:r>
              <a:rPr lang="en-US" sz="1403" baseline="0" b="0" i="0" dirty="0" spc="-31">
                <a:solidFill>
                  <a:srgbClr val="7F7F7F"/>
                </a:solidFill>
                <a:latin typeface="Arial" pitchFamily="0" charset="1"/>
              </a:rPr>
              <a:t>n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tity&gt;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&lt;SharedSecre</a:t>
            </a:r>
            <a:r>
              <a:rPr lang="en-US" sz="1403" baseline="0" b="0" i="0" dirty="0" spc="-22">
                <a:solidFill>
                  <a:srgbClr val="7F7F7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&gt;abr</a:t>
            </a:r>
            <a:r>
              <a:rPr lang="en-US" sz="1403" baseline="0" b="0" i="0" dirty="0" spc="-30">
                <a:solidFill>
                  <a:srgbClr val="7F7F7F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cadab</a:t>
            </a:r>
            <a:r>
              <a:rPr lang="en-US" sz="1403" baseline="0" b="0" i="0" dirty="0" spc="-31">
                <a:solidFill>
                  <a:srgbClr val="7F7F7F"/>
                </a:solidFill>
                <a:latin typeface="Arial" pitchFamily="0" charset="1"/>
              </a:rPr>
              <a:t>r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a&lt;/Sh</a:t>
            </a:r>
            <a:r>
              <a:rPr lang="en-US" sz="1403" baseline="0" b="0" i="0" dirty="0" spc="-26">
                <a:solidFill>
                  <a:srgbClr val="7F7F7F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redSecr</a:t>
            </a:r>
            <a:r>
              <a:rPr lang="en-US" sz="1403" baseline="0" b="0" i="0" dirty="0" spc="-33">
                <a:solidFill>
                  <a:srgbClr val="7F7F7F"/>
                </a:solidFill>
                <a:latin typeface="Arial" pitchFamily="0" charset="1"/>
              </a:rPr>
              <a:t>e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t&gt;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&lt;/Credential&gt;</a:t>
            </a:r>
          </a:p>
        </p:txBody>
      </p:sp>
      <p:sp>
        <p:nvSpPr>
          <p:cNvPr id="434" name="Rectangle 434"/>
          <p:cNvSpPr/>
          <p:nvPr/>
        </p:nvSpPr>
        <p:spPr>
          <a:xfrm rot="0" flipH="0" flipV="0">
            <a:off x="7212838" y="5909190"/>
            <a:ext cx="4310239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&lt;UserAgent&gt;SA</a:t>
            </a:r>
            <a:r>
              <a:rPr lang="en-US" sz="1403" baseline="0" b="0" i="0" dirty="0" spc="-43">
                <a:solidFill>
                  <a:srgbClr val="7F7F7F"/>
                </a:solidFill>
                <a:latin typeface="Arial" pitchFamily="0" charset="1"/>
              </a:rPr>
              <a:t>P</a:t>
            </a:r>
            <a:r>
              <a:rPr lang="en-US" sz="1403" baseline="0" b="0" i="0" dirty="0" spc="-103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Ariba Procurem</a:t>
            </a:r>
            <a:r>
              <a:rPr lang="en-US" sz="1403" baseline="0" b="0" i="0" dirty="0" spc="-33">
                <a:solidFill>
                  <a:srgbClr val="7F7F7F"/>
                </a:solidFill>
                <a:latin typeface="Arial" pitchFamily="0" charset="1"/>
              </a:rPr>
              <a:t>e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nt</a:t>
            </a:r>
            <a:r>
              <a:rPr lang="en-US" sz="1403" baseline="0" b="0" i="0" dirty="0" spc="-38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7.1&lt;/UserAgen</a:t>
            </a:r>
            <a:r>
              <a:rPr lang="en-US" sz="1403" baseline="0" b="0" i="0" dirty="0" spc="-27">
                <a:solidFill>
                  <a:srgbClr val="7F7F7F"/>
                </a:solidFill>
                <a:latin typeface="Arial" pitchFamily="0" charset="1"/>
              </a:rPr>
              <a:t>t&gt;</a:t>
            </a:r>
          </a:p>
          <a:p>
            <a:pPr marL="0">
              <a:lnSpc>
                <a:spcPts val="1679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&lt;/Sender&gt;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35" name="Freeform 43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438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23</a:t>
            </a:r>
          </a:p>
        </p:txBody>
      </p:sp>
      <p:sp>
        <p:nvSpPr>
          <p:cNvPr id="439" name="Rectangle 439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40" name="Rectangle 440"/>
          <p:cNvSpPr/>
          <p:nvPr/>
        </p:nvSpPr>
        <p:spPr>
          <a:xfrm rot="0" flipH="0" flipV="0">
            <a:off x="415442" y="1390010"/>
            <a:ext cx="141742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-5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uthentication</a:t>
            </a:r>
          </a:p>
        </p:txBody>
      </p:sp>
      <p:sp>
        <p:nvSpPr>
          <p:cNvPr id="441" name="Rectangle 441"/>
          <p:cNvSpPr/>
          <p:nvPr/>
        </p:nvSpPr>
        <p:spPr>
          <a:xfrm rot="0" flipH="0" flipV="0">
            <a:off x="415442" y="1781912"/>
            <a:ext cx="980087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you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 site receives the PunchOutSetupRequest document, it performs the following tasks:</a:t>
            </a:r>
          </a:p>
        </p:txBody>
      </p:sp>
      <p:sp>
        <p:nvSpPr>
          <p:cNvPr id="442" name="Rectangle 442"/>
          <p:cNvSpPr/>
          <p:nvPr/>
        </p:nvSpPr>
        <p:spPr>
          <a:xfrm rot="0" flipH="0" flipV="0">
            <a:off x="415442" y="2121529"/>
            <a:ext cx="618636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Authenticates</a:t>
            </a:r>
            <a:r>
              <a:rPr lang="en-US" sz="1596" baseline="0" b="0" i="0" dirty="0" spc="-9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based on the Sender and SharedSecret</a:t>
            </a:r>
          </a:p>
        </p:txBody>
      </p:sp>
      <p:sp>
        <p:nvSpPr>
          <p:cNvPr id="443" name="Rectangle 443"/>
          <p:cNvSpPr/>
          <p:nvPr/>
        </p:nvSpPr>
        <p:spPr>
          <a:xfrm rot="0" flipH="0" flipV="0">
            <a:off x="415442" y="2365369"/>
            <a:ext cx="272478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erifies the From identification</a:t>
            </a:r>
          </a:p>
        </p:txBody>
      </p:sp>
      <p:sp>
        <p:nvSpPr>
          <p:cNvPr id="444" name="Rectangle 444"/>
          <p:cNvSpPr/>
          <p:nvPr/>
        </p:nvSpPr>
        <p:spPr>
          <a:xfrm rot="0" flipH="0" flipV="0">
            <a:off x="415442" y="2513146"/>
            <a:ext cx="11034177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 can now initiate a session because the user’s organization is a certified</a:t>
            </a:r>
            <a:r>
              <a:rPr lang="en-US" sz="1598" baseline="0" b="0" i="0" dirty="0" spc="-9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Network membe</a:t>
            </a:r>
            <a:r>
              <a:rPr lang="en-US" sz="1598" baseline="0" b="0" i="0" dirty="0" spc="-8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. </a:t>
            </a:r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</a:t>
            </a:r>
          </a:p>
        </p:txBody>
      </p:sp>
      <p:sp>
        <p:nvSpPr>
          <p:cNvPr id="445" name="Rectangle 445"/>
          <p:cNvSpPr/>
          <p:nvPr/>
        </p:nvSpPr>
        <p:spPr>
          <a:xfrm rot="0" flipH="0" flipV="0">
            <a:off x="701954" y="2853304"/>
            <a:ext cx="514047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can generate a shopping page for the PunchOut session.</a:t>
            </a:r>
          </a:p>
        </p:txBody>
      </p:sp>
      <p:sp>
        <p:nvSpPr>
          <p:cNvPr id="446" name="Rectangle 446"/>
          <p:cNvSpPr/>
          <p:nvPr/>
        </p:nvSpPr>
        <p:spPr>
          <a:xfrm rot="0" flipH="0" flipV="0">
            <a:off x="415442" y="3001366"/>
            <a:ext cx="1123937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 must perform authentication throug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the domain, buy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 identit</a:t>
            </a:r>
            <a:r>
              <a:rPr lang="en-US" sz="1596" baseline="0" b="0" i="0" dirty="0" spc="-13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and shared secret. 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cannot deploy</a:t>
            </a:r>
          </a:p>
        </p:txBody>
      </p:sp>
      <p:sp>
        <p:nvSpPr>
          <p:cNvPr id="447" name="Rectangle 447"/>
          <p:cNvSpPr/>
          <p:nvPr/>
        </p:nvSpPr>
        <p:spPr>
          <a:xfrm rot="0" flipH="0" flipV="0">
            <a:off x="701954" y="3340984"/>
            <a:ext cx="940289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 if it performs authentication any other wa</a:t>
            </a:r>
            <a:r>
              <a:rPr lang="en-US" sz="1596" baseline="0" b="0" i="0" dirty="0" spc="-13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for example with a user ID or with a user-entered password.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48" name="Freeform 448">
            <a:hlinkClick r:id="rId100"/>
          </p:cNvPr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451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24</a:t>
            </a:r>
          </a:p>
        </p:txBody>
      </p:sp>
      <p:sp>
        <p:nvSpPr>
          <p:cNvPr id="452" name="Rectangle 452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53" name="Rectangle 453"/>
          <p:cNvSpPr/>
          <p:nvPr/>
        </p:nvSpPr>
        <p:spPr>
          <a:xfrm rot="0" flipH="0" flipV="0">
            <a:off x="415442" y="1398518"/>
            <a:ext cx="24961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PunchOutSetupResponse</a:t>
            </a:r>
          </a:p>
        </p:txBody>
      </p:sp>
      <p:sp>
        <p:nvSpPr>
          <p:cNvPr id="454" name="Rectangle 454"/>
          <p:cNvSpPr/>
          <p:nvPr/>
        </p:nvSpPr>
        <p:spPr>
          <a:xfrm rot="0" flipH="0" flipV="0">
            <a:off x="415442" y="1790421"/>
            <a:ext cx="1044462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 redirects the use</a:t>
            </a:r>
            <a:r>
              <a:rPr lang="en-US" sz="1596" baseline="0" b="0" i="0" dirty="0" spc="-77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It issues a PunchOutSetupResponse document to</a:t>
            </a:r>
            <a:r>
              <a:rPr lang="en-US" sz="1596" baseline="0" b="0" i="0" dirty="0" spc="-7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ork with your</a:t>
            </a:r>
          </a:p>
        </p:txBody>
      </p:sp>
      <p:sp>
        <p:nvSpPr>
          <p:cNvPr id="455" name="Rectangle 455"/>
          <p:cNvSpPr/>
          <p:nvPr/>
        </p:nvSpPr>
        <p:spPr>
          <a:xfrm rot="0" flipH="0" flipV="0">
            <a:off x="701954" y="2130038"/>
            <a:ext cx="1089773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StartPage URL, which is the shopping page of your PunchOut site.</a:t>
            </a:r>
            <a:r>
              <a:rPr lang="en-US" sz="1596" baseline="0" b="0" i="0" dirty="0" spc="-8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ork forwa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ds the PunchOutSetupResponse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SAP</a:t>
            </a:r>
            <a:r>
              <a:rPr lang="en-US" sz="1596" baseline="0" b="0" i="0" dirty="0" spc="-1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Procurement.</a:t>
            </a:r>
          </a:p>
        </p:txBody>
      </p:sp>
      <p:sp>
        <p:nvSpPr>
          <p:cNvPr id="456" name="Rectangle 456"/>
          <p:cNvSpPr/>
          <p:nvPr/>
        </p:nvSpPr>
        <p:spPr>
          <a:xfrm rot="0" flipH="0" flipV="0">
            <a:off x="415442" y="2521655"/>
            <a:ext cx="11286299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All PunchOutSetupResponse documents sent to</a:t>
            </a:r>
            <a:r>
              <a:rPr lang="en-US" sz="1598" baseline="0" b="0" i="0" dirty="0" spc="-6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Network must contain a 200 status code and the StartPage Uniform</a:t>
            </a:r>
          </a:p>
        </p:txBody>
      </p:sp>
      <p:sp>
        <p:nvSpPr>
          <p:cNvPr id="457" name="Rectangle 457"/>
          <p:cNvSpPr/>
          <p:nvPr/>
        </p:nvSpPr>
        <p:spPr>
          <a:xfrm rot="0" flipH="0" flipV="0">
            <a:off x="701954" y="2861812"/>
            <a:ext cx="10941292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Resource Locater (URL)</a:t>
            </a:r>
            <a:r>
              <a:rPr lang="en-US" sz="1596" baseline="0" b="0" i="0" dirty="0" spc="824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Any deviation from this constitutes an invalid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cXM</a:t>
            </a:r>
            <a:r>
              <a:rPr lang="en-US" sz="1596" baseline="0" b="0" i="0" dirty="0" spc="-52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response. Th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following example p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ovides a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correct cXM</a:t>
            </a:r>
            <a:r>
              <a:rPr lang="en-US" sz="1596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response:</a:t>
            </a:r>
          </a:p>
        </p:txBody>
      </p:sp>
      <p:sp>
        <p:nvSpPr>
          <p:cNvPr id="458" name="Rectangle 458"/>
          <p:cNvSpPr/>
          <p:nvPr/>
        </p:nvSpPr>
        <p:spPr>
          <a:xfrm rot="0" flipH="0" flipV="0">
            <a:off x="415442" y="3349492"/>
            <a:ext cx="767695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</a:t>
            </a:r>
            <a:r>
              <a:rPr lang="en-US" sz="1596" baseline="0" b="0" i="0" dirty="0" spc="-34">
                <a:solidFill>
                  <a:srgbClr val="7F7F7F"/>
                </a:solidFill>
                <a:latin typeface="Arial" pitchFamily="0" charset="1"/>
              </a:rPr>
              <a:t>!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DOCT</a:t>
            </a:r>
            <a:r>
              <a:rPr lang="en-US" sz="1596" baseline="0" b="0" i="0" dirty="0" spc="-26">
                <a:solidFill>
                  <a:srgbClr val="7F7F7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PE cXM</a:t>
            </a:r>
            <a:r>
              <a:rPr lang="en-US" sz="1596" baseline="0" b="0" i="0" dirty="0" spc="-52">
                <a:solidFill>
                  <a:srgbClr val="7F7F7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 SYS</a:t>
            </a:r>
            <a:r>
              <a:rPr lang="en-US" sz="1596" baseline="0" b="0" i="0" dirty="0" spc="-24">
                <a:solidFill>
                  <a:srgbClr val="7F7F7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EM "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  <a:hlinkClick r:id="rId100"/>
              </a:rPr>
              <a:t>http://xml.cxml.org/schemas/cXML/1.2.014/cXML.dtd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"&gt;</a:t>
            </a:r>
          </a:p>
        </p:txBody>
      </p:sp>
      <p:sp>
        <p:nvSpPr>
          <p:cNvPr id="459" name="Rectangle 459"/>
          <p:cNvSpPr/>
          <p:nvPr/>
        </p:nvSpPr>
        <p:spPr>
          <a:xfrm rot="0" flipH="0" flipV="0">
            <a:off x="415442" y="3593332"/>
            <a:ext cx="841586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 cXM</a:t>
            </a:r>
            <a:r>
              <a:rPr lang="en-US" sz="1596" baseline="0" b="0" i="0" dirty="0" spc="-58">
                <a:solidFill>
                  <a:srgbClr val="7F7F7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 payloadID = "958074700772234234242" timestamp = "2015-06-10T12:59:09-07:00"&gt;</a:t>
            </a:r>
          </a:p>
        </p:txBody>
      </p:sp>
      <p:sp>
        <p:nvSpPr>
          <p:cNvPr id="460" name="Rectangle 460"/>
          <p:cNvSpPr/>
          <p:nvPr/>
        </p:nvSpPr>
        <p:spPr>
          <a:xfrm rot="0" flipH="0" flipV="0">
            <a:off x="644042" y="3837172"/>
            <a:ext cx="115108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&lt;Response&gt;</a:t>
            </a:r>
          </a:p>
        </p:txBody>
      </p:sp>
      <p:sp>
        <p:nvSpPr>
          <p:cNvPr id="461" name="Rectangle 461"/>
          <p:cNvSpPr/>
          <p:nvPr/>
        </p:nvSpPr>
        <p:spPr>
          <a:xfrm rot="0" flipH="0" flipV="0">
            <a:off x="872642" y="4080726"/>
            <a:ext cx="357883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7F7F7F"/>
                </a:solidFill>
                <a:latin typeface="Arial" pitchFamily="0" charset="1"/>
              </a:rPr>
              <a:t>&lt;Status code = "200" text = "success"/&gt;</a:t>
            </a:r>
          </a:p>
        </p:txBody>
      </p:sp>
      <p:sp>
        <p:nvSpPr>
          <p:cNvPr id="462" name="Rectangle 462"/>
          <p:cNvSpPr/>
          <p:nvPr/>
        </p:nvSpPr>
        <p:spPr>
          <a:xfrm rot="0" flipH="0" flipV="0">
            <a:off x="872642" y="4325233"/>
            <a:ext cx="258472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&lt;PunchOutSetupResponse&gt;</a:t>
            </a:r>
          </a:p>
        </p:txBody>
      </p:sp>
      <p:sp>
        <p:nvSpPr>
          <p:cNvPr id="463" name="Rectangle 463"/>
          <p:cNvSpPr/>
          <p:nvPr/>
        </p:nvSpPr>
        <p:spPr>
          <a:xfrm rot="0" flipH="0" flipV="0">
            <a:off x="1101242" y="4569073"/>
            <a:ext cx="648099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&lt;StartPage&gt;</a:t>
            </a:r>
          </a:p>
          <a:p>
            <a:pPr marL="228955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&lt;URL&gt;https://punchout.compan</a:t>
            </a:r>
            <a:r>
              <a:rPr lang="en-US" sz="1596" baseline="0" b="0" i="0" dirty="0" spc="-146">
                <a:solidFill>
                  <a:srgbClr val="7F7F7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.com/Servlet/sessionid=7006&lt;/URL&gt;</a:t>
            </a:r>
          </a:p>
        </p:txBody>
      </p:sp>
      <p:sp>
        <p:nvSpPr>
          <p:cNvPr id="464" name="Rectangle 464"/>
          <p:cNvSpPr/>
          <p:nvPr/>
        </p:nvSpPr>
        <p:spPr>
          <a:xfrm rot="0" flipH="0" flipV="0">
            <a:off x="872642" y="5056753"/>
            <a:ext cx="264127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60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&lt;/StartPage&gt;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&lt;/PunchOutSetupResponse&gt;</a:t>
            </a:r>
          </a:p>
        </p:txBody>
      </p:sp>
      <p:sp>
        <p:nvSpPr>
          <p:cNvPr id="465" name="Rectangle 465"/>
          <p:cNvSpPr/>
          <p:nvPr/>
        </p:nvSpPr>
        <p:spPr>
          <a:xfrm rot="0" flipH="0" flipV="0">
            <a:off x="644042" y="5544148"/>
            <a:ext cx="1207424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7F7F7F"/>
                </a:solidFill>
                <a:latin typeface="Arial" pitchFamily="0" charset="1"/>
              </a:rPr>
              <a:t>&lt;/Response&gt;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66" name="Freeform 46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Rectangle 46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25</a:t>
            </a:r>
          </a:p>
        </p:txBody>
      </p:sp>
      <p:sp>
        <p:nvSpPr>
          <p:cNvPr id="470" name="Rectangle 470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71" name="Rectangle 471"/>
          <p:cNvSpPr/>
          <p:nvPr/>
        </p:nvSpPr>
        <p:spPr>
          <a:xfrm rot="0" flipH="0" flipV="0">
            <a:off x="324002" y="1362831"/>
            <a:ext cx="93319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Shopping</a:t>
            </a:r>
          </a:p>
        </p:txBody>
      </p:sp>
      <p:sp>
        <p:nvSpPr>
          <p:cNvPr id="472" name="Rectangle 472"/>
          <p:cNvSpPr/>
          <p:nvPr/>
        </p:nvSpPr>
        <p:spPr>
          <a:xfrm rot="0" flipH="0" flipV="0">
            <a:off x="324002" y="1713586"/>
            <a:ext cx="11459908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SAP</a:t>
            </a:r>
            <a:r>
              <a:rPr lang="en-US" sz="1596" baseline="0" b="0" i="0" dirty="0" spc="-1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opens your PunchOut site in a new window using the StartPage UR</a:t>
            </a:r>
            <a:r>
              <a:rPr lang="en-US" sz="1596" baseline="0" b="0" i="0" dirty="0" spc="-71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you supplied.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user selects</a:t>
            </a:r>
          </a:p>
        </p:txBody>
      </p:sp>
      <p:sp>
        <p:nvSpPr>
          <p:cNvPr id="473" name="Rectangle 473"/>
          <p:cNvSpPr/>
          <p:nvPr/>
        </p:nvSpPr>
        <p:spPr>
          <a:xfrm rot="0" flipH="0" flipV="0">
            <a:off x="610514" y="2053204"/>
            <a:ext cx="926545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configures products or services. Selecting an item adds it to a shopping cart or basket on your site.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74" name="Freeform 474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Rectangle 47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26</a:t>
            </a:r>
          </a:p>
        </p:txBody>
      </p:sp>
      <p:sp>
        <p:nvSpPr>
          <p:cNvPr id="478" name="Rectangle 478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79" name="Rectangle 479"/>
          <p:cNvSpPr/>
          <p:nvPr/>
        </p:nvSpPr>
        <p:spPr>
          <a:xfrm rot="0" flipH="0" flipV="0">
            <a:off x="324002" y="1377182"/>
            <a:ext cx="237271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PunchOutOrderMessage</a:t>
            </a:r>
          </a:p>
        </p:txBody>
      </p:sp>
      <p:sp>
        <p:nvSpPr>
          <p:cNvPr id="480" name="Rectangle 480"/>
          <p:cNvSpPr/>
          <p:nvPr/>
        </p:nvSpPr>
        <p:spPr>
          <a:xfrm rot="0" flipH="0" flipV="0">
            <a:off x="324002" y="1727651"/>
            <a:ext cx="11526039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When done selecting</a:t>
            </a:r>
            <a:r>
              <a:rPr lang="en-US" sz="1598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items on your PunchOut site, the user clicks a</a:t>
            </a:r>
            <a:r>
              <a:rPr lang="en-US" sz="1598" baseline="0" b="0" i="0" dirty="0" spc="-3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-6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ransfer Basket to SAP</a:t>
            </a:r>
            <a:r>
              <a:rPr lang="en-US" sz="1598" baseline="0" b="0" i="0" dirty="0" spc="-11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link.</a:t>
            </a:r>
            <a:r>
              <a:rPr lang="en-US" sz="1598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our site</a:t>
            </a:r>
          </a:p>
        </p:txBody>
      </p:sp>
      <p:sp>
        <p:nvSpPr>
          <p:cNvPr id="481" name="Rectangle 481"/>
          <p:cNvSpPr/>
          <p:nvPr/>
        </p:nvSpPr>
        <p:spPr>
          <a:xfrm rot="0" flipH="0" flipV="0">
            <a:off x="610514" y="2067809"/>
            <a:ext cx="11084212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issues a PunchOutOrde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Message document to SAP</a:t>
            </a:r>
            <a:r>
              <a:rPr lang="en-US" sz="1596" baseline="0" b="0" i="0" dirty="0" spc="-10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(in an HTM</a:t>
            </a:r>
            <a:r>
              <a:rPr lang="en-US" sz="1596" baseline="0" b="0" i="0" dirty="0" spc="-4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hidden form field) that lists the content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of the user’s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shopping cart.</a:t>
            </a:r>
          </a:p>
        </p:txBody>
      </p:sp>
      <p:sp>
        <p:nvSpPr>
          <p:cNvPr id="482" name="Rectangle 482"/>
          <p:cNvSpPr/>
          <p:nvPr/>
        </p:nvSpPr>
        <p:spPr>
          <a:xfrm rot="0" flipH="0" flipV="0">
            <a:off x="324002" y="2662403"/>
            <a:ext cx="11283363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windo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displaying 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 disappears and the description of the PunchOut items appears in the user’s</a:t>
            </a:r>
          </a:p>
          <a:p>
            <a:pPr marL="286511">
              <a:lnSpc>
                <a:spcPts val="174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requisition.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information acts as a quote, not an actual orde</a:t>
            </a:r>
            <a:r>
              <a:rPr lang="en-US" sz="1596" baseline="0" b="0" i="0" dirty="0" spc="-85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When the quote is approved in SAP</a:t>
            </a:r>
            <a:r>
              <a:rPr lang="en-US" sz="1596" baseline="0" b="0" i="0" dirty="0" spc="-11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Procurement, it</a:t>
            </a:r>
          </a:p>
        </p:txBody>
      </p:sp>
      <p:sp>
        <p:nvSpPr>
          <p:cNvPr id="483" name="Rectangle 483"/>
          <p:cNvSpPr/>
          <p:nvPr/>
        </p:nvSpPr>
        <p:spPr>
          <a:xfrm rot="0" flipH="0" flipV="0">
            <a:off x="610514" y="3245574"/>
            <a:ext cx="2540505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generates a purchase orde</a:t>
            </a:r>
            <a:r>
              <a:rPr lang="en-US" sz="1598" baseline="0" b="0" i="0" dirty="0" spc="-76">
                <a:solidFill>
                  <a:srgbClr val="FFFFFF"/>
                </a:solidFill>
                <a:latin typeface="Arial" pitchFamily="0" charset="1"/>
              </a:rPr>
              <a:t>r.</a:t>
            </a:r>
          </a:p>
        </p:txBody>
      </p:sp>
      <p:sp>
        <p:nvSpPr>
          <p:cNvPr id="484" name="Rectangle 484"/>
          <p:cNvSpPr/>
          <p:nvPr/>
        </p:nvSpPr>
        <p:spPr>
          <a:xfrm rot="0" flipH="0" flipV="0">
            <a:off x="324002" y="3598520"/>
            <a:ext cx="899051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 alleviate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user confusion, your checkout process should use the following sequence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 buttons:</a:t>
            </a:r>
          </a:p>
        </p:txBody>
      </p:sp>
      <p:sp>
        <p:nvSpPr>
          <p:cNvPr id="485" name="Rectangle 485"/>
          <p:cNvSpPr/>
          <p:nvPr/>
        </p:nvSpPr>
        <p:spPr>
          <a:xfrm rot="0" flipH="0" flipV="0">
            <a:off x="324002" y="4140829"/>
            <a:ext cx="196865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Add item to basket</a:t>
            </a:r>
          </a:p>
        </p:txBody>
      </p:sp>
      <p:sp>
        <p:nvSpPr>
          <p:cNvPr id="486" name="Rectangle 486"/>
          <p:cNvSpPr/>
          <p:nvPr/>
        </p:nvSpPr>
        <p:spPr>
          <a:xfrm rot="0" flipH="0" flipV="0">
            <a:off x="324002" y="4587361"/>
            <a:ext cx="411597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ransfer basket to SAP</a:t>
            </a:r>
            <a:r>
              <a:rPr lang="en-US" sz="1596" baseline="0" b="0" i="0" dirty="0" spc="-1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</a:t>
            </a:r>
          </a:p>
        </p:txBody>
      </p:sp>
      <p:sp>
        <p:nvSpPr>
          <p:cNvPr id="487" name="Rectangle 487"/>
          <p:cNvSpPr/>
          <p:nvPr/>
        </p:nvSpPr>
        <p:spPr>
          <a:xfrm rot="0" flipH="0" flipV="0">
            <a:off x="324002" y="4939894"/>
            <a:ext cx="112495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 allow users to return to the PunchOut site and make changes to it, the PunchOutO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derMessage document should have</a:t>
            </a:r>
          </a:p>
        </p:txBody>
      </p:sp>
      <p:sp>
        <p:nvSpPr>
          <p:cNvPr id="488" name="Rectangle 488"/>
          <p:cNvSpPr/>
          <p:nvPr/>
        </p:nvSpPr>
        <p:spPr>
          <a:xfrm rot="0" flipH="0" flipV="0">
            <a:off x="610514" y="5279511"/>
            <a:ext cx="333083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operationAllowed="edit"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attribute.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89" name="Freeform 489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92" name="Picture 492"/>
          <p:cNvPicPr>
            <a:picLocks noChangeAspect="0" noChangeArrowheads="1"/>
          </p:cNvPicPr>
          <p:nvPr/>
        </p:nvPicPr>
        <p:blipFill>
          <a:blip r:embed="rId4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273807" y="1408452"/>
            <a:ext cx="7645494" cy="4890240"/>
          </a:xfrm>
          <a:prstGeom prst="rect">
            <a:avLst/>
          </a:prstGeom>
          <a:noFill/>
          <a:extLst/>
        </p:spPr>
      </p:pic>
      <p:sp>
        <p:nvSpPr>
          <p:cNvPr id="493" name="Rectangle 493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27</a:t>
            </a:r>
          </a:p>
        </p:txBody>
      </p:sp>
      <p:sp>
        <p:nvSpPr>
          <p:cNvPr id="494" name="Rectangle 494"/>
          <p:cNvSpPr/>
          <p:nvPr/>
        </p:nvSpPr>
        <p:spPr>
          <a:xfrm rot="0" flipH="0" flipV="0">
            <a:off x="324002" y="501485"/>
            <a:ext cx="52750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2798" baseline="0" b="1" i="0" dirty="0" spc="8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Orde</a:t>
            </a:r>
            <a:r>
              <a:rPr lang="en-US" sz="2798" baseline="0" b="1" i="0" dirty="0" spc="779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Message Flow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95" name="Freeform 49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Freeform 49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Freeform 49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Rectangle 498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28</a:t>
            </a:r>
          </a:p>
        </p:txBody>
      </p:sp>
      <p:sp>
        <p:nvSpPr>
          <p:cNvPr id="499" name="Rectangle 499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500" name="Rectangle 500"/>
          <p:cNvSpPr/>
          <p:nvPr/>
        </p:nvSpPr>
        <p:spPr>
          <a:xfrm rot="0" flipH="0" flipV="0">
            <a:off x="324002" y="1397884"/>
            <a:ext cx="202773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Requisition </a:t>
            </a:r>
            <a:r>
              <a:rPr lang="en-US" sz="1596" baseline="0" b="1" i="0" dirty="0" spc="-56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pproval</a:t>
            </a:r>
          </a:p>
        </p:txBody>
      </p:sp>
      <p:sp>
        <p:nvSpPr>
          <p:cNvPr id="501" name="Rectangle 501"/>
          <p:cNvSpPr/>
          <p:nvPr/>
        </p:nvSpPr>
        <p:spPr>
          <a:xfrm rot="0" flipH="0" flipV="0">
            <a:off x="324002" y="1748352"/>
            <a:ext cx="11113507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SAP</a:t>
            </a:r>
            <a:r>
              <a:rPr lang="en-US" sz="1596" baseline="0" b="0" i="0" dirty="0" spc="-1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submits the requisition for approval within the buying organization. It does not update you on the</a:t>
            </a:r>
          </a:p>
        </p:txBody>
      </p:sp>
      <p:sp>
        <p:nvSpPr>
          <p:cNvPr id="502" name="Rectangle 502"/>
          <p:cNvSpPr/>
          <p:nvPr/>
        </p:nvSpPr>
        <p:spPr>
          <a:xfrm rot="0" flipH="0" flipV="0">
            <a:off x="610514" y="2088510"/>
            <a:ext cx="1053836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progress of the requisition until a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ter it has received all requi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ed approvals and has been turned into a purchase orde</a:t>
            </a:r>
            <a:r>
              <a:rPr lang="en-US" sz="1596" baseline="0" b="0" i="0" dirty="0" spc="-98">
                <a:solidFill>
                  <a:srgbClr val="FFFFFF"/>
                </a:solidFill>
                <a:latin typeface="Arial" pitchFamily="0" charset="1"/>
              </a:rPr>
              <a:t>r.</a:t>
            </a:r>
          </a:p>
        </p:txBody>
      </p:sp>
      <p:sp>
        <p:nvSpPr>
          <p:cNvPr id="503" name="Rectangle 503"/>
          <p:cNvSpPr/>
          <p:nvPr/>
        </p:nvSpPr>
        <p:spPr>
          <a:xfrm rot="0" flipH="0" flipV="0">
            <a:off x="324002" y="2439264"/>
            <a:ext cx="114528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If managers in the approval chain den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a requisition, the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can use PunchOut to go to your site to remove line items or delete</a:t>
            </a:r>
          </a:p>
        </p:txBody>
      </p:sp>
      <p:sp>
        <p:nvSpPr>
          <p:cNvPr id="504" name="Rectangle 504"/>
          <p:cNvSpPr/>
          <p:nvPr/>
        </p:nvSpPr>
        <p:spPr>
          <a:xfrm rot="0" flipH="0" flipV="0">
            <a:off x="324002" y="2778881"/>
            <a:ext cx="10664341" cy="6811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requisition.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16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should reach an agreement with customers about how canceled req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isitions should be handled.</a:t>
            </a:r>
          </a:p>
          <a:p>
            <a:pPr marL="0">
              <a:lnSpc>
                <a:spcPts val="3528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OrderRequest</a:t>
            </a:r>
          </a:p>
        </p:txBody>
      </p:sp>
      <p:sp>
        <p:nvSpPr>
          <p:cNvPr id="505" name="Rectangle 505"/>
          <p:cNvSpPr/>
          <p:nvPr/>
        </p:nvSpPr>
        <p:spPr>
          <a:xfrm rot="0" flipH="0" flipV="0">
            <a:off x="324002" y="3578073"/>
            <a:ext cx="10981555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Upon approval of the requisition, SAP</a:t>
            </a:r>
            <a:r>
              <a:rPr lang="en-US" sz="1596" baseline="0" b="0" i="0" dirty="0" spc="-11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generates an OrderRequest document and transmits it to you</a:t>
            </a:r>
          </a:p>
        </p:txBody>
      </p:sp>
      <p:sp>
        <p:nvSpPr>
          <p:cNvPr id="506" name="Rectangle 506"/>
          <p:cNvSpPr/>
          <p:nvPr/>
        </p:nvSpPr>
        <p:spPr>
          <a:xfrm rot="0" flipH="0" flipV="0">
            <a:off x="610514" y="3917690"/>
            <a:ext cx="8863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through</a:t>
            </a:r>
            <a:r>
              <a:rPr lang="en-US" sz="1596" baseline="0" b="0" i="0" dirty="0" spc="-8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k. This document contains the purchase order details required for processing.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07" name="Freeform 507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Freeform 508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09" name="Picture 509"/>
          <p:cNvPicPr>
            <a:picLocks noChangeAspect="0" noChangeArrowheads="1"/>
          </p:cNvPicPr>
          <p:nvPr/>
        </p:nvPicPr>
        <p:blipFill>
          <a:blip r:embed="rId5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510" name="Picture 510"/>
          <p:cNvPicPr>
            <a:picLocks noChangeAspect="0" noChangeArrowheads="1"/>
          </p:cNvPicPr>
          <p:nvPr/>
        </p:nvPicPr>
        <p:blipFill>
          <a:blip r:embed="rId5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511" name="Rectangle 511"/>
          <p:cNvSpPr/>
          <p:nvPr/>
        </p:nvSpPr>
        <p:spPr>
          <a:xfrm rot="0" flipH="0" flipV="0">
            <a:off x="324002" y="2471674"/>
            <a:ext cx="9822941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a Catalog on</a:t>
            </a:r>
          </a:p>
          <a:p>
            <a:pPr marL="0">
              <a:lnSpc>
                <a:spcPts val="7200"/>
              </a:lnSpc>
            </a:pPr>
            <a:r>
              <a:rPr lang="en-US" sz="6002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23" name="Freeform 123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Freeform 124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5" name="Picture 125"/>
          <p:cNvPicPr>
            <a:picLocks noChangeAspect="0" noChangeArrowheads="1"/>
          </p:cNvPicPr>
          <p:nvPr/>
        </p:nvPicPr>
        <p:blipFill>
          <a:blip r:embed="rId1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26" name="Picture 126"/>
          <p:cNvPicPr>
            <a:picLocks noChangeAspect="0" noChangeArrowheads="1"/>
          </p:cNvPicPr>
          <p:nvPr/>
        </p:nvPicPr>
        <p:blipFill>
          <a:blip r:embed="rId1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127" name="Rectangle 127"/>
          <p:cNvSpPr/>
          <p:nvPr/>
        </p:nvSpPr>
        <p:spPr>
          <a:xfrm rot="0" flipH="0" flipV="0">
            <a:off x="324002" y="2471674"/>
            <a:ext cx="10034016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What is PunchOut Catalog?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12" name="Freeform 512">
            <a:hlinkClick r:id="rId100"/>
          </p:cNvPr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Freeform 513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 rot="0" flipH="0" flipV="0">
            <a:off x="324611" y="2261616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>
            <a:hlinkClick r:id="rId100"/>
          </p:cNvPr>
          <p:cNvSpPr/>
          <p:nvPr/>
        </p:nvSpPr>
        <p:spPr>
          <a:xfrm rot="0" flipH="0" flipV="0">
            <a:off x="989393" y="2938272"/>
            <a:ext cx="2156396" cy="15240"/>
          </a:xfrm>
          <a:custGeom>
            <a:pathLst>
              <a:path w="2156396" h="15240">
                <a:moveTo>
                  <a:pt x="0" y="0"/>
                </a:moveTo>
                <a:lnTo>
                  <a:pt x="718757" y="0"/>
                </a:lnTo>
                <a:lnTo>
                  <a:pt x="1437577" y="0"/>
                </a:lnTo>
                <a:lnTo>
                  <a:pt x="2156396" y="0"/>
                </a:lnTo>
                <a:lnTo>
                  <a:pt x="2156396" y="15240"/>
                </a:lnTo>
                <a:lnTo>
                  <a:pt x="1437577" y="15240"/>
                </a:lnTo>
                <a:lnTo>
                  <a:pt x="718757" y="15240"/>
                </a:lnTo>
                <a:lnTo>
                  <a:pt x="0" y="15240"/>
                </a:lnTo>
                <a:close/>
                <a:moveTo>
                  <a:pt x="2930335" y="3919728"/>
                </a:moveTo>
              </a:path>
            </a:pathLst>
          </a:custGeom>
          <a:solidFill>
            <a:srgbClr val="666666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Freeform 517"/>
          <p:cNvSpPr/>
          <p:nvPr/>
        </p:nvSpPr>
        <p:spPr>
          <a:xfrm rot="0" flipH="0" flipV="0">
            <a:off x="324611" y="3928872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18" name="Picture 518"/>
          <p:cNvPicPr>
            <a:picLocks noChangeAspect="0" noChangeArrowheads="1"/>
          </p:cNvPicPr>
          <p:nvPr/>
        </p:nvPicPr>
        <p:blipFill>
          <a:blip r:embed="rId5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916423" y="5108530"/>
            <a:ext cx="6395901" cy="1217594"/>
          </a:xfrm>
          <a:prstGeom prst="rect">
            <a:avLst/>
          </a:prstGeom>
          <a:noFill/>
          <a:extLst/>
        </p:spPr>
      </p:pic>
      <p:pic>
        <p:nvPicPr>
          <p:cNvPr id="519" name="Picture 519"/>
          <p:cNvPicPr>
            <a:picLocks noChangeAspect="0" noChangeArrowheads="1"/>
          </p:cNvPicPr>
          <p:nvPr/>
        </p:nvPicPr>
        <p:blipFill>
          <a:blip r:embed="rId5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712707" y="2261701"/>
            <a:ext cx="1889717" cy="2733971"/>
          </a:xfrm>
          <a:prstGeom prst="rect">
            <a:avLst/>
          </a:prstGeom>
          <a:noFill/>
          <a:extLst/>
        </p:spPr>
      </p:pic>
      <p:pic>
        <p:nvPicPr>
          <p:cNvPr id="520" name="Picture 520"/>
          <p:cNvPicPr>
            <a:picLocks noChangeAspect="0" noChangeArrowheads="1"/>
          </p:cNvPicPr>
          <p:nvPr/>
        </p:nvPicPr>
        <p:blipFill>
          <a:blip r:embed="rId5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916423" y="2261722"/>
            <a:ext cx="3082919" cy="2697374"/>
          </a:xfrm>
          <a:prstGeom prst="rect">
            <a:avLst/>
          </a:prstGeom>
          <a:noFill/>
          <a:extLst/>
        </p:spPr>
      </p:pic>
      <p:sp>
        <p:nvSpPr>
          <p:cNvPr id="521" name="Freeform 521"/>
          <p:cNvSpPr/>
          <p:nvPr/>
        </p:nvSpPr>
        <p:spPr>
          <a:xfrm rot="0" flipH="0" flipV="0">
            <a:off x="8713469" y="4167379"/>
            <a:ext cx="960121" cy="219456"/>
          </a:xfrm>
          <a:custGeom>
            <a:pathLst>
              <a:path w="960121" h="219456">
                <a:moveTo>
                  <a:pt x="0" y="36575"/>
                </a:moveTo>
                <a:cubicBezTo>
                  <a:pt x="0" y="16382"/>
                  <a:pt x="16384" y="0"/>
                  <a:pt x="36576" y="0"/>
                </a:cubicBezTo>
                <a:lnTo>
                  <a:pt x="923545" y="0"/>
                </a:lnTo>
                <a:cubicBezTo>
                  <a:pt x="943737" y="0"/>
                  <a:pt x="960121" y="16382"/>
                  <a:pt x="960121" y="36575"/>
                </a:cubicBezTo>
                <a:lnTo>
                  <a:pt x="960121" y="182880"/>
                </a:lnTo>
                <a:cubicBezTo>
                  <a:pt x="960121" y="203073"/>
                  <a:pt x="943737" y="219456"/>
                  <a:pt x="923545" y="219456"/>
                </a:cubicBezTo>
                <a:lnTo>
                  <a:pt x="36576" y="219456"/>
                </a:lnTo>
                <a:cubicBezTo>
                  <a:pt x="16384" y="219456"/>
                  <a:pt x="0" y="203073"/>
                  <a:pt x="0" y="182880"/>
                </a:cubicBezTo>
                <a:close/>
                <a:moveTo>
                  <a:pt x="-6059423" y="269062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Freeform 522"/>
          <p:cNvSpPr/>
          <p:nvPr/>
        </p:nvSpPr>
        <p:spPr>
          <a:xfrm rot="0" flipH="0" flipV="0">
            <a:off x="5136641" y="3409950"/>
            <a:ext cx="1793749" cy="955548"/>
          </a:xfrm>
          <a:custGeom>
            <a:pathLst>
              <a:path w="1793749" h="955548">
                <a:moveTo>
                  <a:pt x="0" y="159259"/>
                </a:moveTo>
                <a:cubicBezTo>
                  <a:pt x="0" y="71247"/>
                  <a:pt x="71248" y="0"/>
                  <a:pt x="159259" y="0"/>
                </a:cubicBezTo>
                <a:lnTo>
                  <a:pt x="1634490" y="0"/>
                </a:lnTo>
                <a:cubicBezTo>
                  <a:pt x="1722502" y="0"/>
                  <a:pt x="1793749" y="71247"/>
                  <a:pt x="1793749" y="159259"/>
                </a:cubicBezTo>
                <a:lnTo>
                  <a:pt x="1793749" y="796291"/>
                </a:lnTo>
                <a:cubicBezTo>
                  <a:pt x="1793749" y="884302"/>
                  <a:pt x="1722502" y="955548"/>
                  <a:pt x="1634490" y="955548"/>
                </a:cubicBezTo>
                <a:lnTo>
                  <a:pt x="159259" y="955548"/>
                </a:lnTo>
                <a:cubicBezTo>
                  <a:pt x="71248" y="955548"/>
                  <a:pt x="0" y="884302"/>
                  <a:pt x="0" y="796291"/>
                </a:cubicBezTo>
                <a:close/>
                <a:moveTo>
                  <a:pt x="-1847850" y="3448050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Freeform 523"/>
          <p:cNvSpPr/>
          <p:nvPr/>
        </p:nvSpPr>
        <p:spPr>
          <a:xfrm rot="0" flipH="0" flipV="0">
            <a:off x="10315193" y="5145786"/>
            <a:ext cx="435864" cy="236220"/>
          </a:xfrm>
          <a:custGeom>
            <a:pathLst>
              <a:path w="435864" h="236220">
                <a:moveTo>
                  <a:pt x="0" y="26924"/>
                </a:moveTo>
                <a:cubicBezTo>
                  <a:pt x="0" y="12066"/>
                  <a:pt x="12065" y="0"/>
                  <a:pt x="26925" y="0"/>
                </a:cubicBezTo>
                <a:lnTo>
                  <a:pt x="408940" y="0"/>
                </a:lnTo>
                <a:cubicBezTo>
                  <a:pt x="423800" y="0"/>
                  <a:pt x="435864" y="12066"/>
                  <a:pt x="435864" y="26924"/>
                </a:cubicBezTo>
                <a:lnTo>
                  <a:pt x="435864" y="209297"/>
                </a:lnTo>
                <a:cubicBezTo>
                  <a:pt x="435864" y="224155"/>
                  <a:pt x="423800" y="236220"/>
                  <a:pt x="408940" y="236220"/>
                </a:cubicBezTo>
                <a:lnTo>
                  <a:pt x="26925" y="236220"/>
                </a:lnTo>
                <a:cubicBezTo>
                  <a:pt x="12065" y="236220"/>
                  <a:pt x="0" y="224155"/>
                  <a:pt x="0" y="209297"/>
                </a:cubicBezTo>
                <a:close/>
                <a:moveTo>
                  <a:pt x="-8629903" y="171221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Rectangle 524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30</a:t>
            </a:r>
          </a:p>
        </p:txBody>
      </p:sp>
      <p:sp>
        <p:nvSpPr>
          <p:cNvPr id="525" name="Rectangle 525"/>
          <p:cNvSpPr/>
          <p:nvPr/>
        </p:nvSpPr>
        <p:spPr>
          <a:xfrm rot="0" flipH="0" flipV="0"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Catalog on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26" name="Rectangle 526"/>
          <p:cNvSpPr/>
          <p:nvPr/>
        </p:nvSpPr>
        <p:spPr>
          <a:xfrm rot="0" flipH="0" flipV="0">
            <a:off x="376732" y="1440810"/>
            <a:ext cx="698444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catalog on</a:t>
            </a:r>
            <a:r>
              <a:rPr lang="en-US" sz="1596" baseline="0" b="0" i="0" dirty="0" spc="-6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477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must first be created in </a:t>
            </a:r>
            <a:r>
              <a:rPr lang="en-US" sz="1596" baseline="0" b="1" i="0" dirty="0" spc="-3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our TEST account.</a:t>
            </a:r>
          </a:p>
        </p:txBody>
      </p:sp>
      <p:sp>
        <p:nvSpPr>
          <p:cNvPr id="527" name="Rectangle 527"/>
          <p:cNvSpPr/>
          <p:nvPr/>
        </p:nvSpPr>
        <p:spPr>
          <a:xfrm rot="0" flipH="0" flipV="0">
            <a:off x="376732" y="1686173"/>
            <a:ext cx="1135486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will load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catalog on yo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 production account only after publication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validation of the catalog in 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TES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account.</a:t>
            </a:r>
          </a:p>
        </p:txBody>
      </p:sp>
      <p:sp>
        <p:nvSpPr>
          <p:cNvPr id="528" name="Rectangle 528"/>
          <p:cNvSpPr/>
          <p:nvPr/>
        </p:nvSpPr>
        <p:spPr>
          <a:xfrm rot="0" flipH="0" flipV="0">
            <a:off x="376732" y="2365878"/>
            <a:ext cx="3956649" cy="594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95097">
              <a:tabLst>
                <a:tab pos="486764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1	</a:t>
            </a:r>
            <a:r>
              <a:rPr lang="en-US" sz="1596" baseline="0" b="1" i="0" dirty="0" spc="-50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ccess </a:t>
            </a:r>
            <a:r>
              <a:rPr lang="en-US" sz="1596" baseline="0" b="1" i="0" dirty="0" spc="-36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</a:t>
            </a:r>
            <a:r>
              <a:rPr lang="en-US" sz="1596" baseline="0" b="1" i="0" dirty="0" spc="-63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riba Network account</a:t>
            </a:r>
          </a:p>
          <a:p>
            <a:pPr marL="0">
              <a:lnSpc>
                <a:spcPts val="2847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Go to</a:t>
            </a:r>
            <a:r>
              <a:rPr lang="en-US" sz="1596" baseline="0" b="0" i="0" dirty="0" spc="47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666666"/>
                </a:solidFill>
                <a:latin typeface="Arial" pitchFamily="0" charset="1"/>
                <a:hlinkClick r:id="rId100"/>
              </a:rPr>
              <a:t>http://supplie</a:t>
            </a:r>
            <a:r>
              <a:rPr lang="en-US" sz="1596" baseline="0" b="0" i="0" dirty="0" spc="-88">
                <a:solidFill>
                  <a:srgbClr val="666666"/>
                </a:solidFill>
                <a:latin typeface="Arial" pitchFamily="0" charset="1"/>
                <a:hlinkClick r:id="rId100"/>
              </a:rPr>
              <a:t>r</a:t>
            </a:r>
            <a:r>
              <a:rPr lang="en-US" sz="1596" baseline="0" b="0" i="0" dirty="0" spc="0">
                <a:solidFill>
                  <a:srgbClr val="666666"/>
                </a:solidFill>
                <a:latin typeface="Arial" pitchFamily="0" charset="1"/>
                <a:hlinkClick r:id="rId100"/>
              </a:rPr>
              <a:t>.ariba.com</a:t>
            </a:r>
          </a:p>
        </p:txBody>
      </p:sp>
      <p:sp>
        <p:nvSpPr>
          <p:cNvPr id="529" name="Rectangle 529"/>
          <p:cNvSpPr/>
          <p:nvPr/>
        </p:nvSpPr>
        <p:spPr>
          <a:xfrm rot="0" flipH="0" flipV="0">
            <a:off x="376732" y="3166073"/>
            <a:ext cx="3189402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Enter you</a:t>
            </a:r>
            <a:r>
              <a:rPr lang="en-US" sz="1598" baseline="0" b="0" i="0" dirty="0" spc="465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Usernam</a:t>
            </a:r>
            <a:r>
              <a:rPr lang="en-US" sz="1598" baseline="0" b="1" i="0" dirty="0" spc="44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0" i="0" dirty="0" spc="445">
                <a:solidFill>
                  <a:srgbClr val="FFFFFF"/>
                </a:solidFill>
                <a:latin typeface="Arial" pitchFamily="0" charset="1"/>
              </a:rPr>
              <a:t>&amp;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Password</a:t>
            </a:r>
          </a:p>
        </p:txBody>
      </p:sp>
      <p:sp>
        <p:nvSpPr>
          <p:cNvPr id="530" name="Rectangle 530"/>
          <p:cNvSpPr/>
          <p:nvPr/>
        </p:nvSpPr>
        <p:spPr>
          <a:xfrm rot="0" flipH="0" flipV="0">
            <a:off x="376732" y="3386068"/>
            <a:ext cx="282224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clic</a:t>
            </a:r>
            <a:r>
              <a:rPr lang="en-US" sz="1596" baseline="0" b="0" i="0" dirty="0" spc="428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Log I</a:t>
            </a:r>
            <a:r>
              <a:rPr lang="en-US" sz="1596" baseline="0" b="1" i="0" dirty="0" spc="48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access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</a:t>
            </a:r>
          </a:p>
        </p:txBody>
      </p:sp>
      <p:sp>
        <p:nvSpPr>
          <p:cNvPr id="531" name="Rectangle 531"/>
          <p:cNvSpPr/>
          <p:nvPr/>
        </p:nvSpPr>
        <p:spPr>
          <a:xfrm rot="0" flipH="0" flipV="0">
            <a:off x="376732" y="3605524"/>
            <a:ext cx="178878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Production account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  <p:sp>
        <p:nvSpPr>
          <p:cNvPr id="532" name="Rectangle 532"/>
          <p:cNvSpPr/>
          <p:nvPr/>
        </p:nvSpPr>
        <p:spPr>
          <a:xfrm rot="0" flipH="0" flipV="0">
            <a:off x="471830" y="4033514"/>
            <a:ext cx="311394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8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Switch to </a:t>
            </a:r>
            <a:r>
              <a:rPr lang="en-US" sz="1596" baseline="0" b="1" i="0" dirty="0" spc="-34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</a:t>
            </a:r>
            <a:r>
              <a:rPr lang="en-US" sz="1596" baseline="0" b="1" i="0" dirty="0" spc="-123">
                <a:solidFill>
                  <a:srgbClr val="F0AB00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est</a:t>
            </a:r>
            <a:r>
              <a:rPr lang="en-US" sz="1596" baseline="0" b="1" i="0" dirty="0" spc="-34">
                <a:solidFill>
                  <a:srgbClr val="F0AB00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8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ccount</a:t>
            </a:r>
          </a:p>
        </p:txBody>
      </p:sp>
      <p:sp>
        <p:nvSpPr>
          <p:cNvPr id="533" name="Rectangle 533"/>
          <p:cNvSpPr/>
          <p:nvPr/>
        </p:nvSpPr>
        <p:spPr>
          <a:xfrm rot="0" flipH="0" flipV="0">
            <a:off x="415442" y="4440041"/>
            <a:ext cx="419917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At User Navigato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click S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itch to </a:t>
            </a:r>
            <a:r>
              <a:rPr lang="en-US" sz="1596" baseline="0" b="0" i="0" dirty="0" spc="-20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est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Account.</a:t>
            </a:r>
          </a:p>
        </p:txBody>
      </p:sp>
      <p:sp>
        <p:nvSpPr>
          <p:cNvPr id="534" name="Rectangle 534"/>
          <p:cNvSpPr/>
          <p:nvPr/>
        </p:nvSpPr>
        <p:spPr>
          <a:xfrm rot="0" flipH="0" flipV="0">
            <a:off x="415442" y="4928102"/>
            <a:ext cx="84461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OK.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35" name="Freeform 53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Freeform 53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Freeform 53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 rot="0" flipH="0" flipV="0">
            <a:off x="324611" y="1508760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 rot="0" flipH="0" flipV="0">
            <a:off x="324611" y="3291841"/>
            <a:ext cx="457200" cy="406907"/>
          </a:xfrm>
          <a:custGeom>
            <a:pathLst>
              <a:path w="457200" h="406907">
                <a:moveTo>
                  <a:pt x="0" y="0"/>
                </a:moveTo>
                <a:lnTo>
                  <a:pt x="457200" y="0"/>
                </a:lnTo>
                <a:lnTo>
                  <a:pt x="457200" y="406907"/>
                </a:lnTo>
                <a:lnTo>
                  <a:pt x="0" y="406907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0" name="Picture 540"/>
          <p:cNvPicPr>
            <a:picLocks noChangeAspect="0" noChangeArrowheads="1"/>
          </p:cNvPicPr>
          <p:nvPr/>
        </p:nvPicPr>
        <p:blipFill>
          <a:blip r:embed="rId5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233671" y="1508951"/>
            <a:ext cx="7634896" cy="3718369"/>
          </a:xfrm>
          <a:prstGeom prst="rect">
            <a:avLst/>
          </a:prstGeom>
          <a:noFill/>
          <a:extLst/>
        </p:spPr>
      </p:pic>
      <p:sp>
        <p:nvSpPr>
          <p:cNvPr id="541" name="Freeform 541"/>
          <p:cNvSpPr/>
          <p:nvPr/>
        </p:nvSpPr>
        <p:spPr>
          <a:xfrm rot="0" flipH="0" flipV="0">
            <a:off x="7334250" y="4833366"/>
            <a:ext cx="1161288" cy="259081"/>
          </a:xfrm>
          <a:custGeom>
            <a:pathLst>
              <a:path w="1161288" h="259081">
                <a:moveTo>
                  <a:pt x="0" y="43181"/>
                </a:moveTo>
                <a:cubicBezTo>
                  <a:pt x="0" y="19305"/>
                  <a:pt x="19304" y="0"/>
                  <a:pt x="43180" y="0"/>
                </a:cubicBezTo>
                <a:lnTo>
                  <a:pt x="1118107" y="0"/>
                </a:lnTo>
                <a:cubicBezTo>
                  <a:pt x="1141983" y="0"/>
                  <a:pt x="1161288" y="19305"/>
                  <a:pt x="1161288" y="43181"/>
                </a:cubicBezTo>
                <a:lnTo>
                  <a:pt x="1161288" y="215900"/>
                </a:lnTo>
                <a:cubicBezTo>
                  <a:pt x="1161288" y="239776"/>
                  <a:pt x="1141983" y="259081"/>
                  <a:pt x="1118107" y="259081"/>
                </a:cubicBezTo>
                <a:lnTo>
                  <a:pt x="43180" y="259081"/>
                </a:lnTo>
                <a:cubicBezTo>
                  <a:pt x="19304" y="259081"/>
                  <a:pt x="0" y="239776"/>
                  <a:pt x="0" y="215900"/>
                </a:cubicBezTo>
                <a:close/>
                <a:moveTo>
                  <a:pt x="-5352797" y="202463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 rot="0" flipH="0" flipV="0">
            <a:off x="10580369" y="1541527"/>
            <a:ext cx="1289304" cy="249935"/>
          </a:xfrm>
          <a:custGeom>
            <a:pathLst>
              <a:path w="1289304" h="249935">
                <a:moveTo>
                  <a:pt x="0" y="41656"/>
                </a:moveTo>
                <a:cubicBezTo>
                  <a:pt x="0" y="18669"/>
                  <a:pt x="18670" y="0"/>
                  <a:pt x="41657" y="0"/>
                </a:cubicBezTo>
                <a:lnTo>
                  <a:pt x="1247649" y="0"/>
                </a:lnTo>
                <a:cubicBezTo>
                  <a:pt x="1270636" y="0"/>
                  <a:pt x="1289304" y="18669"/>
                  <a:pt x="1289304" y="41656"/>
                </a:cubicBezTo>
                <a:lnTo>
                  <a:pt x="1289304" y="208279"/>
                </a:lnTo>
                <a:cubicBezTo>
                  <a:pt x="1289304" y="231266"/>
                  <a:pt x="1270636" y="249935"/>
                  <a:pt x="1247649" y="249935"/>
                </a:cubicBezTo>
                <a:lnTo>
                  <a:pt x="41657" y="249935"/>
                </a:lnTo>
                <a:cubicBezTo>
                  <a:pt x="18670" y="249935"/>
                  <a:pt x="0" y="231266"/>
                  <a:pt x="0" y="208279"/>
                </a:cubicBezTo>
                <a:close/>
                <a:moveTo>
                  <a:pt x="-5305552" y="531647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 rot="0" flipH="0" flipV="0">
            <a:off x="6006846" y="1969771"/>
            <a:ext cx="787908" cy="222503"/>
          </a:xfrm>
          <a:custGeom>
            <a:pathLst>
              <a:path w="787908" h="222503">
                <a:moveTo>
                  <a:pt x="0" y="37083"/>
                </a:moveTo>
                <a:cubicBezTo>
                  <a:pt x="0" y="16637"/>
                  <a:pt x="16637" y="0"/>
                  <a:pt x="37083" y="0"/>
                </a:cubicBezTo>
                <a:lnTo>
                  <a:pt x="750823" y="0"/>
                </a:lnTo>
                <a:cubicBezTo>
                  <a:pt x="771271" y="0"/>
                  <a:pt x="787908" y="16637"/>
                  <a:pt x="787908" y="37083"/>
                </a:cubicBezTo>
                <a:lnTo>
                  <a:pt x="787908" y="185419"/>
                </a:lnTo>
                <a:cubicBezTo>
                  <a:pt x="787908" y="205866"/>
                  <a:pt x="771271" y="222503"/>
                  <a:pt x="750823" y="222503"/>
                </a:cubicBezTo>
                <a:lnTo>
                  <a:pt x="37083" y="222503"/>
                </a:lnTo>
                <a:cubicBezTo>
                  <a:pt x="16637" y="222503"/>
                  <a:pt x="0" y="205866"/>
                  <a:pt x="0" y="185419"/>
                </a:cubicBezTo>
                <a:close/>
                <a:moveTo>
                  <a:pt x="-1155700" y="4888229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Freeform 544"/>
          <p:cNvSpPr/>
          <p:nvPr/>
        </p:nvSpPr>
        <p:spPr>
          <a:xfrm rot="0" flipH="0" flipV="0">
            <a:off x="6557771" y="3366516"/>
            <a:ext cx="1656588" cy="259081"/>
          </a:xfrm>
          <a:custGeom>
            <a:pathLst>
              <a:path w="1656588" h="259081">
                <a:moveTo>
                  <a:pt x="0" y="0"/>
                </a:moveTo>
                <a:lnTo>
                  <a:pt x="1656588" y="0"/>
                </a:lnTo>
                <a:lnTo>
                  <a:pt x="1656588" y="259081"/>
                </a:lnTo>
                <a:lnTo>
                  <a:pt x="0" y="25908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Freeform 545"/>
          <p:cNvSpPr/>
          <p:nvPr/>
        </p:nvSpPr>
        <p:spPr>
          <a:xfrm rot="0" flipH="0" flipV="0">
            <a:off x="8585454" y="4857750"/>
            <a:ext cx="1161288" cy="259080"/>
          </a:xfrm>
          <a:custGeom>
            <a:pathLst>
              <a:path w="1161288" h="259080">
                <a:moveTo>
                  <a:pt x="0" y="43180"/>
                </a:moveTo>
                <a:cubicBezTo>
                  <a:pt x="0" y="19304"/>
                  <a:pt x="19303" y="0"/>
                  <a:pt x="43179" y="0"/>
                </a:cubicBezTo>
                <a:lnTo>
                  <a:pt x="1118107" y="0"/>
                </a:lnTo>
                <a:cubicBezTo>
                  <a:pt x="1141984" y="0"/>
                  <a:pt x="1161288" y="19304"/>
                  <a:pt x="1161288" y="43180"/>
                </a:cubicBezTo>
                <a:lnTo>
                  <a:pt x="1161288" y="215900"/>
                </a:lnTo>
                <a:cubicBezTo>
                  <a:pt x="1161288" y="239777"/>
                  <a:pt x="1141984" y="259080"/>
                  <a:pt x="1118107" y="259080"/>
                </a:cubicBezTo>
                <a:lnTo>
                  <a:pt x="43179" y="259080"/>
                </a:lnTo>
                <a:cubicBezTo>
                  <a:pt x="19303" y="259080"/>
                  <a:pt x="0" y="239777"/>
                  <a:pt x="0" y="215900"/>
                </a:cubicBezTo>
                <a:close/>
                <a:moveTo>
                  <a:pt x="-6628384" y="2000250"/>
                </a:moveTo>
              </a:path>
            </a:pathLst>
          </a:custGeom>
          <a:noFill/>
          <a:ln w="28575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Freeform 546"/>
          <p:cNvSpPr/>
          <p:nvPr/>
        </p:nvSpPr>
        <p:spPr>
          <a:xfrm rot="0" flipH="0" flipV="0">
            <a:off x="8743188" y="4940809"/>
            <a:ext cx="834135" cy="87883"/>
          </a:xfrm>
          <a:custGeom>
            <a:pathLst>
              <a:path w="834135" h="87883">
                <a:moveTo>
                  <a:pt x="0" y="87883"/>
                </a:moveTo>
                <a:lnTo>
                  <a:pt x="834135" y="0"/>
                </a:lnTo>
              </a:path>
            </a:pathLst>
          </a:custGeom>
          <a:noFill/>
          <a:ln w="6350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54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31</a:t>
            </a:r>
          </a:p>
        </p:txBody>
      </p:sp>
      <p:sp>
        <p:nvSpPr>
          <p:cNvPr id="548" name="Rectangle 548"/>
          <p:cNvSpPr/>
          <p:nvPr/>
        </p:nvSpPr>
        <p:spPr>
          <a:xfrm rot="0" flipH="0" flipV="0"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Catalog on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49" name="Rectangle 549"/>
          <p:cNvSpPr/>
          <p:nvPr/>
        </p:nvSpPr>
        <p:spPr>
          <a:xfrm rot="0" flipH="0" flipV="0">
            <a:off x="490118" y="1636262"/>
            <a:ext cx="162783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11479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3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Catalogs tab</a:t>
            </a:r>
          </a:p>
        </p:txBody>
      </p:sp>
      <p:sp>
        <p:nvSpPr>
          <p:cNvPr id="550" name="Rectangle 550"/>
          <p:cNvSpPr/>
          <p:nvPr/>
        </p:nvSpPr>
        <p:spPr>
          <a:xfrm rot="0" flipH="0" flipV="0">
            <a:off x="374904" y="2004181"/>
            <a:ext cx="341981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Be sure you are in your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51" name="Rectangle 551"/>
          <p:cNvSpPr/>
          <p:nvPr/>
        </p:nvSpPr>
        <p:spPr>
          <a:xfrm rot="0" flipH="0" flipV="0">
            <a:off x="374904" y="2248022"/>
            <a:ext cx="365949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</a:t>
            </a:r>
            <a:r>
              <a:rPr lang="en-US" sz="1596" baseline="0" b="0" i="0" dirty="0" spc="-4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est account and click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</a:p>
          <a:p>
            <a:pPr marL="0">
              <a:lnSpc>
                <a:spcPts val="1919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Catalogs ta</a:t>
            </a:r>
            <a:r>
              <a:rPr lang="en-US" sz="1596" baseline="0" b="1" i="0" dirty="0" spc="468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 your Home Dashboard.</a:t>
            </a:r>
          </a:p>
        </p:txBody>
      </p:sp>
      <p:sp>
        <p:nvSpPr>
          <p:cNvPr id="552" name="Rectangle 552"/>
          <p:cNvSpPr/>
          <p:nvPr/>
        </p:nvSpPr>
        <p:spPr>
          <a:xfrm rot="0" flipH="0" flipV="0">
            <a:off x="374904" y="2979795"/>
            <a:ext cx="28901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Catalogs page is displayed.</a:t>
            </a:r>
          </a:p>
        </p:txBody>
      </p:sp>
      <p:sp>
        <p:nvSpPr>
          <p:cNvPr id="553" name="Rectangle 553"/>
          <p:cNvSpPr/>
          <p:nvPr/>
        </p:nvSpPr>
        <p:spPr>
          <a:xfrm rot="0" flipH="0" flipV="0">
            <a:off x="375818" y="3381878"/>
            <a:ext cx="2367826" cy="604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96012">
              <a:tabLst>
                <a:tab pos="437387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4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Create </a:t>
            </a:r>
            <a:r>
              <a:rPr lang="en-US" sz="1596" baseline="0" b="1" i="0" dirty="0" spc="-3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Catalog</a:t>
            </a:r>
          </a:p>
          <a:p>
            <a:pPr marL="0">
              <a:lnSpc>
                <a:spcPts val="2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on the button</a:t>
            </a:r>
          </a:p>
        </p:txBody>
      </p:sp>
      <p:sp>
        <p:nvSpPr>
          <p:cNvPr id="554" name="Rectangle 554"/>
          <p:cNvSpPr/>
          <p:nvPr/>
        </p:nvSpPr>
        <p:spPr>
          <a:xfrm rot="0" flipH="0" flipV="0">
            <a:off x="375818" y="3996938"/>
            <a:ext cx="220346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Create PunchOut Onl</a:t>
            </a:r>
            <a:r>
              <a:rPr lang="en-US" sz="1596" baseline="0" b="1" i="0" dirty="0" spc="-154">
                <a:solidFill>
                  <a:srgbClr val="FFFFFF"/>
                </a:solidFill>
                <a:latin typeface="Arial" pitchFamily="0" charset="1"/>
              </a:rPr>
              <a:t>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55" name="Freeform 55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Freeform 55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Freeform 55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Freeform 558"/>
          <p:cNvSpPr/>
          <p:nvPr/>
        </p:nvSpPr>
        <p:spPr>
          <a:xfrm rot="0" flipH="0" flipV="0">
            <a:off x="324611" y="1505712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9" name="Picture 559"/>
          <p:cNvPicPr>
            <a:picLocks noChangeAspect="0" noChangeArrowheads="1"/>
          </p:cNvPicPr>
          <p:nvPr/>
        </p:nvPicPr>
        <p:blipFill>
          <a:blip r:embed="rId5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350764" y="4297782"/>
            <a:ext cx="5492208" cy="1933854"/>
          </a:xfrm>
          <a:prstGeom prst="rect">
            <a:avLst/>
          </a:prstGeom>
          <a:noFill/>
          <a:extLst/>
        </p:spPr>
      </p:pic>
      <p:sp>
        <p:nvSpPr>
          <p:cNvPr id="560" name="Freeform 560"/>
          <p:cNvSpPr/>
          <p:nvPr/>
        </p:nvSpPr>
        <p:spPr>
          <a:xfrm rot="0" flipH="0" flipV="0">
            <a:off x="6294882" y="4673347"/>
            <a:ext cx="1528572" cy="124968"/>
          </a:xfrm>
          <a:custGeom>
            <a:pathLst>
              <a:path w="1528572" h="124968">
                <a:moveTo>
                  <a:pt x="0" y="11811"/>
                </a:moveTo>
                <a:cubicBezTo>
                  <a:pt x="0" y="5333"/>
                  <a:pt x="5333" y="0"/>
                  <a:pt x="11810" y="0"/>
                </a:cubicBezTo>
                <a:lnTo>
                  <a:pt x="1516761" y="0"/>
                </a:lnTo>
                <a:cubicBezTo>
                  <a:pt x="1523237" y="0"/>
                  <a:pt x="1528572" y="5333"/>
                  <a:pt x="1528572" y="11811"/>
                </a:cubicBezTo>
                <a:lnTo>
                  <a:pt x="1528572" y="113157"/>
                </a:lnTo>
                <a:cubicBezTo>
                  <a:pt x="1528572" y="119633"/>
                  <a:pt x="1523237" y="124968"/>
                  <a:pt x="1516761" y="124968"/>
                </a:cubicBezTo>
                <a:lnTo>
                  <a:pt x="11810" y="124968"/>
                </a:lnTo>
                <a:cubicBezTo>
                  <a:pt x="5333" y="124968"/>
                  <a:pt x="0" y="119633"/>
                  <a:pt x="0" y="113157"/>
                </a:cubicBezTo>
                <a:close/>
                <a:moveTo>
                  <a:pt x="-4122040" y="218465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 rot="0" flipH="0" flipV="0">
            <a:off x="10054590" y="6055615"/>
            <a:ext cx="400812" cy="176783"/>
          </a:xfrm>
          <a:custGeom>
            <a:pathLst>
              <a:path w="400812" h="176783">
                <a:moveTo>
                  <a:pt x="0" y="16764"/>
                </a:moveTo>
                <a:cubicBezTo>
                  <a:pt x="0" y="7493"/>
                  <a:pt x="7492" y="0"/>
                  <a:pt x="16764" y="0"/>
                </a:cubicBezTo>
                <a:lnTo>
                  <a:pt x="384048" y="0"/>
                </a:lnTo>
                <a:cubicBezTo>
                  <a:pt x="393318" y="0"/>
                  <a:pt x="400812" y="7493"/>
                  <a:pt x="400812" y="16764"/>
                </a:cubicBezTo>
                <a:lnTo>
                  <a:pt x="400812" y="160020"/>
                </a:lnTo>
                <a:cubicBezTo>
                  <a:pt x="400812" y="169290"/>
                  <a:pt x="393318" y="176783"/>
                  <a:pt x="384048" y="176783"/>
                </a:cubicBezTo>
                <a:lnTo>
                  <a:pt x="16764" y="176783"/>
                </a:lnTo>
                <a:cubicBezTo>
                  <a:pt x="7492" y="176783"/>
                  <a:pt x="0" y="169290"/>
                  <a:pt x="0" y="160020"/>
                </a:cubicBezTo>
                <a:close/>
                <a:moveTo>
                  <a:pt x="-9268969" y="802385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562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32</a:t>
            </a:r>
          </a:p>
        </p:txBody>
      </p:sp>
      <p:sp>
        <p:nvSpPr>
          <p:cNvPr id="563" name="Rectangle 563"/>
          <p:cNvSpPr/>
          <p:nvPr/>
        </p:nvSpPr>
        <p:spPr>
          <a:xfrm rot="0" flipH="0" flipV="0"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Catalog on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64" name="Rectangle 564"/>
          <p:cNvSpPr/>
          <p:nvPr/>
        </p:nvSpPr>
        <p:spPr>
          <a:xfrm rot="0" flipH="0" flipV="0">
            <a:off x="490118" y="1632834"/>
            <a:ext cx="232590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11479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5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Catalog Information</a:t>
            </a:r>
          </a:p>
        </p:txBody>
      </p:sp>
      <p:sp>
        <p:nvSpPr>
          <p:cNvPr id="565" name="Rectangle 565"/>
          <p:cNvSpPr/>
          <p:nvPr/>
        </p:nvSpPr>
        <p:spPr>
          <a:xfrm rot="0" flipH="0" flipV="0">
            <a:off x="341071" y="1964176"/>
            <a:ext cx="433659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Enter information about your PunchOut Catalog.</a:t>
            </a:r>
          </a:p>
        </p:txBody>
      </p:sp>
      <p:sp>
        <p:nvSpPr>
          <p:cNvPr id="566" name="Rectangle 566"/>
          <p:cNvSpPr/>
          <p:nvPr/>
        </p:nvSpPr>
        <p:spPr>
          <a:xfrm rot="0" flipH="0" flipV="0">
            <a:off x="341071" y="2208016"/>
            <a:ext cx="10930976" cy="5032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Catalog</a:t>
            </a:r>
            <a:r>
              <a:rPr lang="en-US" sz="1596" baseline="0" b="0" i="0" dirty="0" spc="-9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Administrator of the Buying organization can identif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your catalog from each of these fields on</a:t>
            </a:r>
            <a:r>
              <a:rPr lang="en-US" sz="1596" baseline="0" b="0" i="0" dirty="0" spc="-9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k:</a:t>
            </a:r>
          </a:p>
          <a:p>
            <a:pPr marL="0">
              <a:lnSpc>
                <a:spcPts val="2127"/>
              </a:lnSpc>
            </a:pPr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Catalog Name</a:t>
            </a:r>
            <a:r>
              <a:rPr lang="en-US" sz="1596" baseline="0" b="1" i="0" dirty="0" spc="478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ex</a:t>
            </a:r>
            <a:r>
              <a:rPr lang="en-US" sz="1596" baseline="0" b="0" i="0" dirty="0" spc="457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Supplier_Customer_Countr</a:t>
            </a:r>
            <a:r>
              <a:rPr lang="en-US" sz="1596" baseline="0" b="0" i="0" dirty="0" spc="44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(or it depends on Buyer´</a:t>
            </a:r>
            <a:r>
              <a:rPr lang="en-US" sz="1596" baseline="0" b="0" i="0" dirty="0" spc="485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requirements)</a:t>
            </a:r>
          </a:p>
        </p:txBody>
      </p:sp>
      <p:sp>
        <p:nvSpPr>
          <p:cNvPr id="567" name="Rectangle 567"/>
          <p:cNvSpPr/>
          <p:nvPr/>
        </p:nvSpPr>
        <p:spPr>
          <a:xfrm rot="0" flipH="0" flipV="0">
            <a:off x="341071" y="2710801"/>
            <a:ext cx="379384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1596" baseline="0" b="1" i="0" dirty="0" spc="47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URL</a:t>
            </a:r>
            <a:r>
              <a:rPr lang="en-US" sz="1596" baseline="0" b="1" i="0" dirty="0" spc="453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Enter the prefix https://</a:t>
            </a:r>
          </a:p>
        </p:txBody>
      </p:sp>
      <p:sp>
        <p:nvSpPr>
          <p:cNvPr id="568" name="Rectangle 568"/>
          <p:cNvSpPr/>
          <p:nvPr/>
        </p:nvSpPr>
        <p:spPr>
          <a:xfrm rot="0" flipH="0" flipV="0">
            <a:off x="341071" y="2982073"/>
            <a:ext cx="11237654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UN/SPSC code</a:t>
            </a:r>
            <a:r>
              <a:rPr lang="en-US" sz="1596" baseline="0" b="1" i="0" dirty="0" spc="45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45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UNSPS</a:t>
            </a:r>
            <a:r>
              <a:rPr lang="en-US" sz="1596" baseline="0" b="1" i="0" dirty="0" spc="423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code corresponding to the items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family/grou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of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catalog.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16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customer will request to</a:t>
            </a:r>
          </a:p>
        </p:txBody>
      </p:sp>
      <p:sp>
        <p:nvSpPr>
          <p:cNvPr id="569" name="Rectangle 569"/>
          <p:cNvSpPr/>
          <p:nvPr/>
        </p:nvSpPr>
        <p:spPr>
          <a:xfrm rot="0" flipH="0" flipV="0">
            <a:off x="520903" y="3238622"/>
            <a:ext cx="104123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add a specifi</a:t>
            </a:r>
            <a:r>
              <a:rPr lang="en-US" sz="1596" baseline="0" b="0" i="0" dirty="0" spc="445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CUS</a:t>
            </a:r>
            <a:r>
              <a:rPr lang="en-US" sz="1596" baseline="0" b="1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OM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If not, you will have to choose the most representative code as only one value is accepted.</a:t>
            </a:r>
          </a:p>
        </p:txBody>
      </p:sp>
      <p:sp>
        <p:nvSpPr>
          <p:cNvPr id="570" name="Rectangle 570"/>
          <p:cNvSpPr/>
          <p:nvPr/>
        </p:nvSpPr>
        <p:spPr>
          <a:xfrm rot="0" flipH="0" flipV="0">
            <a:off x="341071" y="3750400"/>
            <a:ext cx="84823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8" baseline="0" b="0" i="0" dirty="0" spc="425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OK</a:t>
            </a:r>
            <a:r>
              <a:rPr lang="en-US" sz="1406" baseline="0" b="1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  <p:sp>
        <p:nvSpPr>
          <p:cNvPr id="571" name="Rectangle 571"/>
          <p:cNvSpPr/>
          <p:nvPr/>
        </p:nvSpPr>
        <p:spPr>
          <a:xfrm rot="0" flipH="0" flipV="0">
            <a:off x="341071" y="4898524"/>
            <a:ext cx="3475401" cy="7811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Note</a:t>
            </a:r>
            <a:r>
              <a:rPr lang="en-US" sz="1403" baseline="0" b="1" i="0" dirty="0" spc="377">
                <a:solidFill>
                  <a:srgbClr val="F0AB00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UNSPSC codes 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sed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in catalogs</a:t>
            </a:r>
          </a:p>
          <a:p>
            <a:pPr marL="0">
              <a:lnSpc>
                <a:spcPts val="1511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support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version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13.5.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Ho</a:t>
            </a:r>
            <a:r>
              <a:rPr lang="en-US" sz="1403" baseline="0" b="0" i="0" dirty="0" spc="-24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eve</a:t>
            </a:r>
            <a:r>
              <a:rPr lang="en-US" sz="1403" baseline="0" b="0" i="0" dirty="0" spc="-9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, it can</a:t>
            </a:r>
          </a:p>
          <a:p>
            <a:pPr marL="0">
              <a:lnSpc>
                <a:spcPts val="1512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translate</a:t>
            </a:r>
            <a:r>
              <a:rPr lang="en-US" sz="1403" baseline="0" b="0" i="0" dirty="0" spc="-4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any earlier</a:t>
            </a:r>
            <a:r>
              <a:rPr lang="en-US" sz="1403" baseline="0" b="0" i="0" dirty="0" spc="-4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version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to 13.5</a:t>
            </a:r>
            <a:r>
              <a:rPr lang="en-US" sz="1403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and </a:t>
            </a:r>
            <a:r>
              <a:rPr lang="en-US" sz="1403" baseline="0" b="0" i="0" dirty="0" spc="-38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ice</a:t>
            </a:r>
          </a:p>
          <a:p>
            <a:pPr marL="0">
              <a:lnSpc>
                <a:spcPts val="1511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versa.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72" name="Freeform 572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Freeform 575"/>
          <p:cNvSpPr/>
          <p:nvPr/>
        </p:nvSpPr>
        <p:spPr>
          <a:xfrm rot="0" flipH="0" flipV="0">
            <a:off x="324611" y="1469136"/>
            <a:ext cx="457200" cy="448056"/>
          </a:xfrm>
          <a:custGeom>
            <a:pathLst>
              <a:path w="457200" h="448056">
                <a:moveTo>
                  <a:pt x="0" y="0"/>
                </a:moveTo>
                <a:lnTo>
                  <a:pt x="457200" y="0"/>
                </a:lnTo>
                <a:lnTo>
                  <a:pt x="457200" y="448056"/>
                </a:lnTo>
                <a:lnTo>
                  <a:pt x="0" y="448056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6" name="Picture 576"/>
          <p:cNvPicPr>
            <a:picLocks noChangeAspect="0" noChangeArrowheads="1"/>
          </p:cNvPicPr>
          <p:nvPr/>
        </p:nvPicPr>
        <p:blipFill>
          <a:blip r:embed="rId5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989832" y="2286075"/>
            <a:ext cx="7878658" cy="1543737"/>
          </a:xfrm>
          <a:prstGeom prst="rect">
            <a:avLst/>
          </a:prstGeom>
          <a:noFill/>
          <a:extLst/>
        </p:spPr>
      </p:pic>
      <p:sp>
        <p:nvSpPr>
          <p:cNvPr id="577" name="Freeform 577"/>
          <p:cNvSpPr/>
          <p:nvPr/>
        </p:nvSpPr>
        <p:spPr>
          <a:xfrm rot="0" flipH="0" flipV="0">
            <a:off x="5407152" y="2656333"/>
            <a:ext cx="1143000" cy="134112"/>
          </a:xfrm>
          <a:custGeom>
            <a:pathLst>
              <a:path w="1143000" h="134112">
                <a:moveTo>
                  <a:pt x="0" y="0"/>
                </a:moveTo>
                <a:lnTo>
                  <a:pt x="1143000" y="0"/>
                </a:lnTo>
                <a:lnTo>
                  <a:pt x="1143000" y="134112"/>
                </a:lnTo>
                <a:lnTo>
                  <a:pt x="0" y="1341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 rot="0" flipH="0" flipV="0">
            <a:off x="5983985" y="3620262"/>
            <a:ext cx="690372" cy="132588"/>
          </a:xfrm>
          <a:custGeom>
            <a:pathLst>
              <a:path w="690372" h="132588">
                <a:moveTo>
                  <a:pt x="0" y="110491"/>
                </a:moveTo>
                <a:cubicBezTo>
                  <a:pt x="0" y="122683"/>
                  <a:pt x="9906" y="132588"/>
                  <a:pt x="22099" y="132588"/>
                </a:cubicBezTo>
                <a:lnTo>
                  <a:pt x="668274" y="132588"/>
                </a:lnTo>
                <a:cubicBezTo>
                  <a:pt x="680467" y="132588"/>
                  <a:pt x="690372" y="122683"/>
                  <a:pt x="690372" y="110491"/>
                </a:cubicBezTo>
                <a:lnTo>
                  <a:pt x="690372" y="22098"/>
                </a:lnTo>
                <a:cubicBezTo>
                  <a:pt x="690372" y="9906"/>
                  <a:pt x="680467" y="0"/>
                  <a:pt x="668274" y="0"/>
                </a:cubicBezTo>
                <a:lnTo>
                  <a:pt x="22099" y="0"/>
                </a:lnTo>
                <a:cubicBezTo>
                  <a:pt x="9906" y="0"/>
                  <a:pt x="0" y="9906"/>
                  <a:pt x="0" y="22098"/>
                </a:cubicBezTo>
                <a:close/>
                <a:moveTo>
                  <a:pt x="-2856738" y="323773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Rectangle 57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33</a:t>
            </a:r>
          </a:p>
        </p:txBody>
      </p:sp>
      <p:sp>
        <p:nvSpPr>
          <p:cNvPr id="580" name="Rectangle 580"/>
          <p:cNvSpPr/>
          <p:nvPr/>
        </p:nvSpPr>
        <p:spPr>
          <a:xfrm rot="0" flipH="0" flipV="0"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Catalog on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81" name="Rectangle 581"/>
          <p:cNvSpPr/>
          <p:nvPr/>
        </p:nvSpPr>
        <p:spPr>
          <a:xfrm rot="0" flipH="0" flipV="0">
            <a:off x="471830" y="1578985"/>
            <a:ext cx="227181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5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6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Create </a:t>
            </a:r>
            <a:r>
              <a:rPr lang="en-US" sz="1596" baseline="0" b="1" i="0" dirty="0" spc="-3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Catalog</a:t>
            </a:r>
          </a:p>
        </p:txBody>
      </p:sp>
      <p:sp>
        <p:nvSpPr>
          <p:cNvPr id="582" name="Rectangle 582"/>
          <p:cNvSpPr/>
          <p:nvPr/>
        </p:nvSpPr>
        <p:spPr>
          <a:xfrm rot="0" flipH="0" flipV="0">
            <a:off x="415442" y="1970654"/>
            <a:ext cx="540883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After this step the catalog is validated, but not published 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et.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83" name="Freeform 583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Freeform 584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Freeform 585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Freeform 586"/>
          <p:cNvSpPr/>
          <p:nvPr/>
        </p:nvSpPr>
        <p:spPr>
          <a:xfrm rot="0" flipH="0" flipV="0">
            <a:off x="324611" y="1427989"/>
            <a:ext cx="457200" cy="435863"/>
          </a:xfrm>
          <a:custGeom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87" name="Picture 587"/>
          <p:cNvPicPr>
            <a:picLocks noChangeAspect="0" noChangeArrowheads="1"/>
          </p:cNvPicPr>
          <p:nvPr/>
        </p:nvPicPr>
        <p:blipFill>
          <a:blip r:embed="rId5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34028" y="2881996"/>
            <a:ext cx="7834522" cy="2025284"/>
          </a:xfrm>
          <a:prstGeom prst="rect">
            <a:avLst/>
          </a:prstGeom>
          <a:noFill/>
          <a:extLst/>
        </p:spPr>
      </p:pic>
      <p:sp>
        <p:nvSpPr>
          <p:cNvPr id="588" name="Freeform 588"/>
          <p:cNvSpPr/>
          <p:nvPr/>
        </p:nvSpPr>
        <p:spPr>
          <a:xfrm rot="0" flipH="0" flipV="0">
            <a:off x="4463034" y="3327654"/>
            <a:ext cx="440436" cy="155449"/>
          </a:xfrm>
          <a:custGeom>
            <a:pathLst>
              <a:path w="440436" h="155449">
                <a:moveTo>
                  <a:pt x="0" y="129541"/>
                </a:moveTo>
                <a:cubicBezTo>
                  <a:pt x="0" y="143892"/>
                  <a:pt x="11556" y="155449"/>
                  <a:pt x="25907" y="155449"/>
                </a:cubicBezTo>
                <a:lnTo>
                  <a:pt x="414527" y="155449"/>
                </a:lnTo>
                <a:cubicBezTo>
                  <a:pt x="428879" y="155449"/>
                  <a:pt x="440436" y="143892"/>
                  <a:pt x="440436" y="129541"/>
                </a:cubicBezTo>
                <a:lnTo>
                  <a:pt x="440436" y="25908"/>
                </a:lnTo>
                <a:cubicBezTo>
                  <a:pt x="440436" y="11557"/>
                  <a:pt x="428879" y="0"/>
                  <a:pt x="414527" y="0"/>
                </a:cubicBezTo>
                <a:lnTo>
                  <a:pt x="25907" y="0"/>
                </a:lnTo>
                <a:cubicBezTo>
                  <a:pt x="11556" y="0"/>
                  <a:pt x="0" y="11557"/>
                  <a:pt x="0" y="25908"/>
                </a:cubicBezTo>
                <a:close/>
                <a:moveTo>
                  <a:pt x="-1062229" y="353034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Freeform 589"/>
          <p:cNvSpPr/>
          <p:nvPr/>
        </p:nvSpPr>
        <p:spPr>
          <a:xfrm rot="0" flipH="0" flipV="0">
            <a:off x="10312145" y="4624579"/>
            <a:ext cx="897636" cy="266700"/>
          </a:xfrm>
          <a:custGeom>
            <a:pathLst>
              <a:path w="897636" h="266700">
                <a:moveTo>
                  <a:pt x="0" y="222250"/>
                </a:moveTo>
                <a:cubicBezTo>
                  <a:pt x="0" y="246761"/>
                  <a:pt x="19939" y="266700"/>
                  <a:pt x="44450" y="266700"/>
                </a:cubicBezTo>
                <a:lnTo>
                  <a:pt x="853186" y="266700"/>
                </a:lnTo>
                <a:cubicBezTo>
                  <a:pt x="877698" y="266700"/>
                  <a:pt x="897636" y="246761"/>
                  <a:pt x="897636" y="222250"/>
                </a:cubicBezTo>
                <a:lnTo>
                  <a:pt x="897636" y="44450"/>
                </a:lnTo>
                <a:cubicBezTo>
                  <a:pt x="897636" y="19938"/>
                  <a:pt x="877698" y="0"/>
                  <a:pt x="853186" y="0"/>
                </a:cubicBezTo>
                <a:lnTo>
                  <a:pt x="44450" y="0"/>
                </a:lnTo>
                <a:cubicBezTo>
                  <a:pt x="19939" y="0"/>
                  <a:pt x="0" y="19938"/>
                  <a:pt x="0" y="44450"/>
                </a:cubicBezTo>
                <a:close/>
                <a:moveTo>
                  <a:pt x="-8300974" y="223342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Freeform 590"/>
          <p:cNvSpPr/>
          <p:nvPr/>
        </p:nvSpPr>
        <p:spPr>
          <a:xfrm rot="0" flipH="0" flipV="0">
            <a:off x="4146041" y="4223766"/>
            <a:ext cx="292609" cy="210313"/>
          </a:xfrm>
          <a:custGeom>
            <a:pathLst>
              <a:path w="292609" h="210313">
                <a:moveTo>
                  <a:pt x="0" y="175261"/>
                </a:moveTo>
                <a:cubicBezTo>
                  <a:pt x="0" y="194564"/>
                  <a:pt x="15749" y="210313"/>
                  <a:pt x="35053" y="210313"/>
                </a:cubicBezTo>
                <a:lnTo>
                  <a:pt x="257556" y="210313"/>
                </a:lnTo>
                <a:cubicBezTo>
                  <a:pt x="276861" y="210313"/>
                  <a:pt x="292609" y="194564"/>
                  <a:pt x="292609" y="175261"/>
                </a:cubicBezTo>
                <a:lnTo>
                  <a:pt x="292609" y="35052"/>
                </a:lnTo>
                <a:cubicBezTo>
                  <a:pt x="292609" y="15749"/>
                  <a:pt x="276861" y="0"/>
                  <a:pt x="257556" y="0"/>
                </a:cubicBezTo>
                <a:lnTo>
                  <a:pt x="35053" y="0"/>
                </a:lnTo>
                <a:cubicBezTo>
                  <a:pt x="15749" y="0"/>
                  <a:pt x="0" y="15749"/>
                  <a:pt x="0" y="35052"/>
                </a:cubicBezTo>
                <a:close/>
                <a:moveTo>
                  <a:pt x="-1687068" y="263423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Rectangle 591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34</a:t>
            </a:r>
          </a:p>
        </p:txBody>
      </p:sp>
      <p:sp>
        <p:nvSpPr>
          <p:cNvPr id="592" name="Rectangle 592"/>
          <p:cNvSpPr/>
          <p:nvPr/>
        </p:nvSpPr>
        <p:spPr>
          <a:xfrm rot="0" flipH="0" flipV="0"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-166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alidating and Publishing the Catalog</a:t>
            </a:r>
          </a:p>
        </p:txBody>
      </p:sp>
      <p:sp>
        <p:nvSpPr>
          <p:cNvPr id="593" name="Rectangle 593"/>
          <p:cNvSpPr/>
          <p:nvPr/>
        </p:nvSpPr>
        <p:spPr>
          <a:xfrm rot="0" flipH="0" flipV="0">
            <a:off x="471830" y="1532249"/>
            <a:ext cx="249254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5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7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Catalog Subscriptions</a:t>
            </a:r>
          </a:p>
        </p:txBody>
      </p:sp>
      <p:sp>
        <p:nvSpPr>
          <p:cNvPr id="594" name="Rectangle 594"/>
          <p:cNvSpPr/>
          <p:nvPr/>
        </p:nvSpPr>
        <p:spPr>
          <a:xfrm rot="0" flipH="0" flipV="0">
            <a:off x="415442" y="1906264"/>
            <a:ext cx="300522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on option </a:t>
            </a:r>
            <a:r>
              <a:rPr lang="en-US" sz="1596" baseline="0" b="0" i="0" dirty="0" spc="469">
                <a:solidFill>
                  <a:srgbClr val="FFFFFF"/>
                </a:solidFill>
                <a:latin typeface="Arial" pitchFamily="0" charset="1"/>
              </a:rPr>
              <a:t>3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Subscriptions.</a:t>
            </a:r>
          </a:p>
        </p:txBody>
      </p:sp>
      <p:sp>
        <p:nvSpPr>
          <p:cNvPr id="595" name="Rectangle 595"/>
          <p:cNvSpPr/>
          <p:nvPr/>
        </p:nvSpPr>
        <p:spPr>
          <a:xfrm rot="0" flipH="0" flipV="0">
            <a:off x="415442" y="2150104"/>
            <a:ext cx="483667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Selec</a:t>
            </a:r>
            <a:r>
              <a:rPr lang="en-US" sz="1596" baseline="0" b="0" i="0" dirty="0" spc="432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Pri</a:t>
            </a:r>
            <a:r>
              <a:rPr lang="en-US" sz="1596" baseline="0" b="1" i="0" dirty="0" spc="-34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at</a:t>
            </a:r>
            <a:r>
              <a:rPr lang="en-US" sz="1596" baseline="0" b="1" i="0" dirty="0" spc="501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selec</a:t>
            </a:r>
            <a:r>
              <a:rPr lang="en-US" sz="1596" baseline="0" b="0" i="0" dirty="0" spc="43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3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 your customers</a:t>
            </a:r>
            <a:r>
              <a:rPr lang="en-US" sz="1596" baseline="0" b="0" i="0" dirty="0" spc="-40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list.</a:t>
            </a:r>
          </a:p>
        </p:txBody>
      </p:sp>
      <p:sp>
        <p:nvSpPr>
          <p:cNvPr id="596" name="Rectangle 596"/>
          <p:cNvSpPr/>
          <p:nvPr/>
        </p:nvSpPr>
        <p:spPr>
          <a:xfrm rot="0" flipH="0" flipV="0">
            <a:off x="415442" y="2470144"/>
            <a:ext cx="1109335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Note</a:t>
            </a:r>
            <a:r>
              <a:rPr lang="en-US" sz="1596" baseline="0" b="1" i="0" dirty="0" spc="458">
                <a:solidFill>
                  <a:srgbClr val="F0AB00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468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2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is not part of the customer list, it means that the customer relationship has not been accepted yet on the</a:t>
            </a:r>
            <a:r>
              <a:rPr lang="en-US" sz="1596" baseline="0" b="0" i="0" dirty="0" spc="-7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Network.</a:t>
            </a:r>
          </a:p>
        </p:txBody>
      </p:sp>
      <p:sp>
        <p:nvSpPr>
          <p:cNvPr id="597" name="Rectangle 597"/>
          <p:cNvSpPr/>
          <p:nvPr/>
        </p:nvSpPr>
        <p:spPr>
          <a:xfrm rot="0" flipH="0" flipV="0">
            <a:off x="415442" y="3033738"/>
            <a:ext cx="2812891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Click o</a:t>
            </a:r>
            <a:r>
              <a:rPr lang="en-US" sz="1598" baseline="0" b="0" i="0" dirty="0" spc="43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8" baseline="0" b="1" i="0" dirty="0" spc="-80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alidate and Publish.</a:t>
            </a:r>
          </a:p>
        </p:txBody>
      </p:sp>
      <p:sp>
        <p:nvSpPr>
          <p:cNvPr id="598" name="Rectangle 598"/>
          <p:cNvSpPr/>
          <p:nvPr/>
        </p:nvSpPr>
        <p:spPr>
          <a:xfrm rot="0" flipH="0" flipV="0">
            <a:off x="415442" y="4928991"/>
            <a:ext cx="4760626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If there are no errors in the catalog fields, the catalog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link </a:t>
            </a:r>
            <a:r>
              <a:rPr lang="en-US" sz="1598" baseline="0" b="0" i="0" dirty="0" spc="-34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ill be validated b</a:t>
            </a:r>
            <a:r>
              <a:rPr lang="en-US" sz="1598" baseline="0" b="0" i="0" dirty="0" spc="-3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customer and published.</a:t>
            </a:r>
          </a:p>
        </p:txBody>
      </p:sp>
      <p:sp>
        <p:nvSpPr>
          <p:cNvPr id="599" name="Rectangle 599"/>
          <p:cNvSpPr/>
          <p:nvPr/>
        </p:nvSpPr>
        <p:spPr>
          <a:xfrm rot="0" flipH="0" flipV="0">
            <a:off x="415442" y="5660765"/>
            <a:ext cx="471603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If there are errors related to the fields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catalog file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should be re-uploaded.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00" name="Freeform 600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Freeform 601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Freeform 602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Freeform 603"/>
          <p:cNvSpPr/>
          <p:nvPr/>
        </p:nvSpPr>
        <p:spPr>
          <a:xfrm rot="0" flipH="0" flipV="0">
            <a:off x="324611" y="1427989"/>
            <a:ext cx="457200" cy="435863"/>
          </a:xfrm>
          <a:custGeom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04" name="Picture 604"/>
          <p:cNvPicPr>
            <a:picLocks noChangeAspect="0" noChangeArrowheads="1"/>
          </p:cNvPicPr>
          <p:nvPr/>
        </p:nvPicPr>
        <p:blipFill>
          <a:blip r:embed="rId6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54908" y="2554434"/>
            <a:ext cx="8413532" cy="3511086"/>
          </a:xfrm>
          <a:prstGeom prst="rect">
            <a:avLst/>
          </a:prstGeom>
          <a:noFill/>
          <a:extLst/>
        </p:spPr>
      </p:pic>
      <p:sp>
        <p:nvSpPr>
          <p:cNvPr id="605" name="Freeform 605"/>
          <p:cNvSpPr/>
          <p:nvPr/>
        </p:nvSpPr>
        <p:spPr>
          <a:xfrm rot="0" flipH="0" flipV="0">
            <a:off x="10665714" y="5834635"/>
            <a:ext cx="591312" cy="216407"/>
          </a:xfrm>
          <a:custGeom>
            <a:pathLst>
              <a:path w="591312" h="216407">
                <a:moveTo>
                  <a:pt x="0" y="180339"/>
                </a:moveTo>
                <a:cubicBezTo>
                  <a:pt x="0" y="200279"/>
                  <a:pt x="16129" y="216407"/>
                  <a:pt x="36067" y="216407"/>
                </a:cubicBezTo>
                <a:lnTo>
                  <a:pt x="555243" y="216407"/>
                </a:lnTo>
                <a:cubicBezTo>
                  <a:pt x="575182" y="216407"/>
                  <a:pt x="591312" y="200279"/>
                  <a:pt x="591312" y="180339"/>
                </a:cubicBezTo>
                <a:lnTo>
                  <a:pt x="591312" y="36068"/>
                </a:lnTo>
                <a:cubicBezTo>
                  <a:pt x="591312" y="16129"/>
                  <a:pt x="575182" y="0"/>
                  <a:pt x="555243" y="0"/>
                </a:cubicBezTo>
                <a:lnTo>
                  <a:pt x="36067" y="0"/>
                </a:lnTo>
                <a:cubicBezTo>
                  <a:pt x="16129" y="0"/>
                  <a:pt x="0" y="16129"/>
                  <a:pt x="0" y="36068"/>
                </a:cubicBezTo>
                <a:close/>
                <a:moveTo>
                  <a:pt x="-9822688" y="1023365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Rectangle 606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35</a:t>
            </a:r>
          </a:p>
        </p:txBody>
      </p:sp>
      <p:sp>
        <p:nvSpPr>
          <p:cNvPr id="607" name="Rectangle 607"/>
          <p:cNvSpPr/>
          <p:nvPr/>
        </p:nvSpPr>
        <p:spPr>
          <a:xfrm rot="0" flipH="0" flipV="0"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-166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alidating and Publishing the Catalog</a:t>
            </a:r>
          </a:p>
        </p:txBody>
      </p:sp>
      <p:sp>
        <p:nvSpPr>
          <p:cNvPr id="608" name="Rectangle 608"/>
          <p:cNvSpPr/>
          <p:nvPr/>
        </p:nvSpPr>
        <p:spPr>
          <a:xfrm rot="0" flipH="0" flipV="0">
            <a:off x="490118" y="1555491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8</a:t>
            </a:r>
          </a:p>
        </p:txBody>
      </p:sp>
      <p:sp>
        <p:nvSpPr>
          <p:cNvPr id="609" name="Rectangle 609"/>
          <p:cNvSpPr/>
          <p:nvPr/>
        </p:nvSpPr>
        <p:spPr>
          <a:xfrm rot="0" flipH="0" flipV="0">
            <a:off x="415442" y="1918837"/>
            <a:ext cx="120775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Exit.</a:t>
            </a:r>
          </a:p>
        </p:txBody>
      </p:sp>
      <p:sp>
        <p:nvSpPr>
          <p:cNvPr id="610" name="Rectangle 610"/>
          <p:cNvSpPr/>
          <p:nvPr/>
        </p:nvSpPr>
        <p:spPr>
          <a:xfrm rot="0" flipH="0" flipV="0">
            <a:off x="415442" y="2162678"/>
            <a:ext cx="445149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1" i="0" dirty="0" spc="467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the warning message appears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11" name="Freeform 61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Freeform 61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Freeform 61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Freeform 614"/>
          <p:cNvSpPr/>
          <p:nvPr/>
        </p:nvSpPr>
        <p:spPr>
          <a:xfrm rot="0" flipH="0" flipV="0">
            <a:off x="324611" y="1397509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15" name="Picture 615"/>
          <p:cNvPicPr>
            <a:picLocks noChangeAspect="0" noChangeArrowheads="1"/>
          </p:cNvPicPr>
          <p:nvPr/>
        </p:nvPicPr>
        <p:blipFill>
          <a:blip r:embed="rId6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31264" y="2293748"/>
            <a:ext cx="10137106" cy="1939924"/>
          </a:xfrm>
          <a:prstGeom prst="rect">
            <a:avLst/>
          </a:prstGeom>
          <a:noFill/>
          <a:extLst/>
        </p:spPr>
      </p:pic>
      <p:sp>
        <p:nvSpPr>
          <p:cNvPr id="616" name="Freeform 616"/>
          <p:cNvSpPr/>
          <p:nvPr/>
        </p:nvSpPr>
        <p:spPr>
          <a:xfrm rot="0" flipH="0" flipV="0">
            <a:off x="3595115" y="2727960"/>
            <a:ext cx="1449325" cy="204216"/>
          </a:xfrm>
          <a:custGeom>
            <a:pathLst>
              <a:path w="1449325" h="204216">
                <a:moveTo>
                  <a:pt x="0" y="0"/>
                </a:moveTo>
                <a:lnTo>
                  <a:pt x="1449325" y="0"/>
                </a:lnTo>
                <a:lnTo>
                  <a:pt x="1449325" y="204216"/>
                </a:lnTo>
                <a:lnTo>
                  <a:pt x="0" y="2042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Rectangle 61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36</a:t>
            </a:r>
          </a:p>
        </p:txBody>
      </p:sp>
      <p:sp>
        <p:nvSpPr>
          <p:cNvPr id="618" name="Rectangle 618"/>
          <p:cNvSpPr/>
          <p:nvPr/>
        </p:nvSpPr>
        <p:spPr>
          <a:xfrm rot="0" flipH="0" flipV="0"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-166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alidating and Publishing the Catalog</a:t>
            </a:r>
          </a:p>
        </p:txBody>
      </p:sp>
      <p:sp>
        <p:nvSpPr>
          <p:cNvPr id="619" name="Rectangle 619"/>
          <p:cNvSpPr/>
          <p:nvPr/>
        </p:nvSpPr>
        <p:spPr>
          <a:xfrm rot="0" flipH="0" flipV="0">
            <a:off x="471830" y="1502404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9</a:t>
            </a:r>
          </a:p>
        </p:txBody>
      </p:sp>
      <p:sp>
        <p:nvSpPr>
          <p:cNvPr id="620" name="Rectangle 620"/>
          <p:cNvSpPr/>
          <p:nvPr/>
        </p:nvSpPr>
        <p:spPr>
          <a:xfrm rot="0" flipH="0" flipV="0">
            <a:off x="415442" y="1888357"/>
            <a:ext cx="395533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catalog has been successfully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created.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21" name="Freeform 62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Freeform 62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Freeform 62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 rot="0" flipH="0" flipV="0">
            <a:off x="1801876" y="1380745"/>
            <a:ext cx="1892553" cy="243839"/>
          </a:xfrm>
          <a:custGeom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 rot="0" flipH="0" flipV="0">
            <a:off x="3694429" y="1380745"/>
            <a:ext cx="6696964" cy="243839"/>
          </a:xfrm>
          <a:custGeom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Freeform 626"/>
          <p:cNvSpPr/>
          <p:nvPr/>
        </p:nvSpPr>
        <p:spPr>
          <a:xfrm rot="0" flipH="0" flipV="0">
            <a:off x="1801876" y="1624584"/>
            <a:ext cx="1892553" cy="327533"/>
          </a:xfrm>
          <a:custGeom>
            <a:pathLst>
              <a:path w="1892553" h="327533">
                <a:moveTo>
                  <a:pt x="0" y="0"/>
                </a:moveTo>
                <a:lnTo>
                  <a:pt x="1892553" y="0"/>
                </a:lnTo>
                <a:lnTo>
                  <a:pt x="1892553" y="327533"/>
                </a:lnTo>
                <a:lnTo>
                  <a:pt x="0" y="327533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Freeform 627"/>
          <p:cNvSpPr/>
          <p:nvPr/>
        </p:nvSpPr>
        <p:spPr>
          <a:xfrm rot="0" flipH="0" flipV="0">
            <a:off x="3694429" y="1624584"/>
            <a:ext cx="6696964" cy="327533"/>
          </a:xfrm>
          <a:custGeom>
            <a:pathLst>
              <a:path w="6696964" h="327533">
                <a:moveTo>
                  <a:pt x="0" y="0"/>
                </a:moveTo>
                <a:lnTo>
                  <a:pt x="6696964" y="0"/>
                </a:lnTo>
                <a:lnTo>
                  <a:pt x="6696964" y="327533"/>
                </a:lnTo>
                <a:lnTo>
                  <a:pt x="0" y="327533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Freeform 628"/>
          <p:cNvSpPr/>
          <p:nvPr/>
        </p:nvSpPr>
        <p:spPr>
          <a:xfrm rot="0" flipH="0" flipV="0">
            <a:off x="1801876" y="1952117"/>
            <a:ext cx="1892553" cy="396240"/>
          </a:xfrm>
          <a:custGeom>
            <a:pathLst>
              <a:path w="1892553" h="396240">
                <a:moveTo>
                  <a:pt x="0" y="0"/>
                </a:moveTo>
                <a:lnTo>
                  <a:pt x="1892553" y="0"/>
                </a:lnTo>
                <a:lnTo>
                  <a:pt x="1892553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Freeform 629"/>
          <p:cNvSpPr/>
          <p:nvPr/>
        </p:nvSpPr>
        <p:spPr>
          <a:xfrm rot="0" flipH="0" flipV="0">
            <a:off x="3694429" y="1952117"/>
            <a:ext cx="6696964" cy="396240"/>
          </a:xfrm>
          <a:custGeom>
            <a:pathLst>
              <a:path w="6696964" h="396240">
                <a:moveTo>
                  <a:pt x="0" y="0"/>
                </a:moveTo>
                <a:lnTo>
                  <a:pt x="6696964" y="0"/>
                </a:lnTo>
                <a:lnTo>
                  <a:pt x="6696964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Freeform 630"/>
          <p:cNvSpPr/>
          <p:nvPr/>
        </p:nvSpPr>
        <p:spPr>
          <a:xfrm rot="0" flipH="0" flipV="0">
            <a:off x="1801876" y="2348358"/>
            <a:ext cx="1892553" cy="853440"/>
          </a:xfrm>
          <a:custGeom>
            <a:pathLst>
              <a:path w="1892553" h="853440">
                <a:moveTo>
                  <a:pt x="0" y="0"/>
                </a:moveTo>
                <a:lnTo>
                  <a:pt x="1892553" y="0"/>
                </a:lnTo>
                <a:lnTo>
                  <a:pt x="1892553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Freeform 631"/>
          <p:cNvSpPr/>
          <p:nvPr/>
        </p:nvSpPr>
        <p:spPr>
          <a:xfrm rot="0" flipH="0" flipV="0">
            <a:off x="3694429" y="2348358"/>
            <a:ext cx="6696964" cy="853440"/>
          </a:xfrm>
          <a:custGeom>
            <a:pathLst>
              <a:path w="6696964" h="853440">
                <a:moveTo>
                  <a:pt x="0" y="0"/>
                </a:moveTo>
                <a:lnTo>
                  <a:pt x="6696964" y="0"/>
                </a:lnTo>
                <a:lnTo>
                  <a:pt x="6696964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Freeform 632"/>
          <p:cNvSpPr/>
          <p:nvPr/>
        </p:nvSpPr>
        <p:spPr>
          <a:xfrm rot="0" flipH="0" flipV="0">
            <a:off x="1801876" y="3201797"/>
            <a:ext cx="1892553" cy="853440"/>
          </a:xfrm>
          <a:custGeom>
            <a:pathLst>
              <a:path w="1892553" h="853440">
                <a:moveTo>
                  <a:pt x="0" y="0"/>
                </a:moveTo>
                <a:lnTo>
                  <a:pt x="1892553" y="0"/>
                </a:lnTo>
                <a:lnTo>
                  <a:pt x="1892553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Freeform 633"/>
          <p:cNvSpPr/>
          <p:nvPr/>
        </p:nvSpPr>
        <p:spPr>
          <a:xfrm rot="0" flipH="0" flipV="0">
            <a:off x="3694429" y="3201797"/>
            <a:ext cx="6696964" cy="853440"/>
          </a:xfrm>
          <a:custGeom>
            <a:pathLst>
              <a:path w="6696964" h="853440">
                <a:moveTo>
                  <a:pt x="0" y="0"/>
                </a:moveTo>
                <a:lnTo>
                  <a:pt x="6696964" y="0"/>
                </a:lnTo>
                <a:lnTo>
                  <a:pt x="6696964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Freeform 634"/>
          <p:cNvSpPr/>
          <p:nvPr/>
        </p:nvSpPr>
        <p:spPr>
          <a:xfrm rot="0" flipH="0" flipV="0">
            <a:off x="1801876" y="4055237"/>
            <a:ext cx="1892553" cy="349250"/>
          </a:xfrm>
          <a:custGeom>
            <a:pathLst>
              <a:path w="1892553" h="349250">
                <a:moveTo>
                  <a:pt x="0" y="0"/>
                </a:moveTo>
                <a:lnTo>
                  <a:pt x="1892553" y="0"/>
                </a:lnTo>
                <a:lnTo>
                  <a:pt x="1892553" y="349250"/>
                </a:lnTo>
                <a:lnTo>
                  <a:pt x="0" y="34925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Freeform 635"/>
          <p:cNvSpPr/>
          <p:nvPr/>
        </p:nvSpPr>
        <p:spPr>
          <a:xfrm rot="0" flipH="0" flipV="0">
            <a:off x="3694429" y="4055237"/>
            <a:ext cx="6696964" cy="349250"/>
          </a:xfrm>
          <a:custGeom>
            <a:pathLst>
              <a:path w="6696964" h="349250">
                <a:moveTo>
                  <a:pt x="0" y="0"/>
                </a:moveTo>
                <a:lnTo>
                  <a:pt x="6696964" y="0"/>
                </a:lnTo>
                <a:lnTo>
                  <a:pt x="6696964" y="349250"/>
                </a:lnTo>
                <a:lnTo>
                  <a:pt x="0" y="34925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Freeform 636"/>
          <p:cNvSpPr/>
          <p:nvPr/>
        </p:nvSpPr>
        <p:spPr>
          <a:xfrm rot="0" flipH="0" flipV="0">
            <a:off x="1801876" y="4404487"/>
            <a:ext cx="1892553" cy="396241"/>
          </a:xfrm>
          <a:custGeom>
            <a:pathLst>
              <a:path w="1892553" h="396241">
                <a:moveTo>
                  <a:pt x="0" y="0"/>
                </a:moveTo>
                <a:lnTo>
                  <a:pt x="1892553" y="0"/>
                </a:lnTo>
                <a:lnTo>
                  <a:pt x="1892553" y="396241"/>
                </a:lnTo>
                <a:lnTo>
                  <a:pt x="0" y="3962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Freeform 637"/>
          <p:cNvSpPr/>
          <p:nvPr/>
        </p:nvSpPr>
        <p:spPr>
          <a:xfrm rot="0" flipH="0" flipV="0">
            <a:off x="3694429" y="4404487"/>
            <a:ext cx="6696964" cy="396241"/>
          </a:xfrm>
          <a:custGeom>
            <a:pathLst>
              <a:path w="6696964" h="396241">
                <a:moveTo>
                  <a:pt x="0" y="0"/>
                </a:moveTo>
                <a:lnTo>
                  <a:pt x="6696964" y="0"/>
                </a:lnTo>
                <a:lnTo>
                  <a:pt x="6696964" y="396241"/>
                </a:lnTo>
                <a:lnTo>
                  <a:pt x="0" y="3962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Freeform 638"/>
          <p:cNvSpPr/>
          <p:nvPr/>
        </p:nvSpPr>
        <p:spPr>
          <a:xfrm rot="0" flipH="0" flipV="0">
            <a:off x="1801876" y="4800728"/>
            <a:ext cx="1892553" cy="243839"/>
          </a:xfrm>
          <a:custGeom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Freeform 639"/>
          <p:cNvSpPr/>
          <p:nvPr/>
        </p:nvSpPr>
        <p:spPr>
          <a:xfrm rot="0" flipH="0" flipV="0">
            <a:off x="3694429" y="4800728"/>
            <a:ext cx="6696964" cy="243839"/>
          </a:xfrm>
          <a:custGeom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Freeform 640"/>
          <p:cNvSpPr/>
          <p:nvPr/>
        </p:nvSpPr>
        <p:spPr>
          <a:xfrm rot="0" flipH="0" flipV="0">
            <a:off x="1801876" y="5044567"/>
            <a:ext cx="1892553" cy="243841"/>
          </a:xfrm>
          <a:custGeom>
            <a:pathLst>
              <a:path w="1892553" h="243841">
                <a:moveTo>
                  <a:pt x="0" y="0"/>
                </a:moveTo>
                <a:lnTo>
                  <a:pt x="1892553" y="0"/>
                </a:lnTo>
                <a:lnTo>
                  <a:pt x="1892553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 rot="0" flipH="0" flipV="0">
            <a:off x="3694429" y="5044567"/>
            <a:ext cx="6696964" cy="243841"/>
          </a:xfrm>
          <a:custGeom>
            <a:pathLst>
              <a:path w="6696964" h="243841">
                <a:moveTo>
                  <a:pt x="0" y="0"/>
                </a:moveTo>
                <a:lnTo>
                  <a:pt x="6696964" y="0"/>
                </a:lnTo>
                <a:lnTo>
                  <a:pt x="6696964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 rot="0" flipH="0" flipV="0">
            <a:off x="1801876" y="5288408"/>
            <a:ext cx="1892553" cy="243839"/>
          </a:xfrm>
          <a:custGeom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Freeform 643"/>
          <p:cNvSpPr/>
          <p:nvPr/>
        </p:nvSpPr>
        <p:spPr>
          <a:xfrm rot="0" flipH="0" flipV="0">
            <a:off x="3694429" y="5288408"/>
            <a:ext cx="6696964" cy="243839"/>
          </a:xfrm>
          <a:custGeom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Freeform 644"/>
          <p:cNvSpPr/>
          <p:nvPr/>
        </p:nvSpPr>
        <p:spPr>
          <a:xfrm rot="0" flipH="0" flipV="0">
            <a:off x="1801876" y="5532247"/>
            <a:ext cx="1892553" cy="396240"/>
          </a:xfrm>
          <a:custGeom>
            <a:pathLst>
              <a:path w="1892553" h="396240">
                <a:moveTo>
                  <a:pt x="0" y="0"/>
                </a:moveTo>
                <a:lnTo>
                  <a:pt x="1892553" y="0"/>
                </a:lnTo>
                <a:lnTo>
                  <a:pt x="1892553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Freeform 645"/>
          <p:cNvSpPr/>
          <p:nvPr/>
        </p:nvSpPr>
        <p:spPr>
          <a:xfrm rot="0" flipH="0" flipV="0">
            <a:off x="3694429" y="5532247"/>
            <a:ext cx="6696964" cy="396240"/>
          </a:xfrm>
          <a:custGeom>
            <a:pathLst>
              <a:path w="6696964" h="396240">
                <a:moveTo>
                  <a:pt x="0" y="0"/>
                </a:moveTo>
                <a:lnTo>
                  <a:pt x="6696964" y="0"/>
                </a:lnTo>
                <a:lnTo>
                  <a:pt x="6696964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Freeform 646"/>
          <p:cNvSpPr/>
          <p:nvPr/>
        </p:nvSpPr>
        <p:spPr>
          <a:xfrm rot="0" flipH="0" flipV="0">
            <a:off x="1801876" y="5928487"/>
            <a:ext cx="1892553" cy="243841"/>
          </a:xfrm>
          <a:custGeom>
            <a:pathLst>
              <a:path w="1892553" h="243841">
                <a:moveTo>
                  <a:pt x="0" y="0"/>
                </a:moveTo>
                <a:lnTo>
                  <a:pt x="1892553" y="0"/>
                </a:lnTo>
                <a:lnTo>
                  <a:pt x="1892553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Freeform 647"/>
          <p:cNvSpPr/>
          <p:nvPr/>
        </p:nvSpPr>
        <p:spPr>
          <a:xfrm rot="0" flipH="0" flipV="0">
            <a:off x="3694429" y="5928487"/>
            <a:ext cx="6696964" cy="243841"/>
          </a:xfrm>
          <a:custGeom>
            <a:pathLst>
              <a:path w="6696964" h="243841">
                <a:moveTo>
                  <a:pt x="0" y="0"/>
                </a:moveTo>
                <a:lnTo>
                  <a:pt x="6696964" y="0"/>
                </a:lnTo>
                <a:lnTo>
                  <a:pt x="6696964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Freeform 648"/>
          <p:cNvSpPr/>
          <p:nvPr/>
        </p:nvSpPr>
        <p:spPr>
          <a:xfrm rot="0" flipH="0" flipV="0">
            <a:off x="1801876" y="6172328"/>
            <a:ext cx="1892553" cy="243839"/>
          </a:xfrm>
          <a:custGeom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Freeform 649"/>
          <p:cNvSpPr/>
          <p:nvPr/>
        </p:nvSpPr>
        <p:spPr>
          <a:xfrm rot="0" flipH="0" flipV="0">
            <a:off x="3694429" y="6172328"/>
            <a:ext cx="6696964" cy="243839"/>
          </a:xfrm>
          <a:custGeom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Freeform 650"/>
          <p:cNvSpPr/>
          <p:nvPr/>
        </p:nvSpPr>
        <p:spPr>
          <a:xfrm rot="0" flipH="0" flipV="0">
            <a:off x="3694429" y="1374395"/>
            <a:ext cx="0" cy="5048122"/>
          </a:xfrm>
          <a:custGeom>
            <a:pathLst>
              <a:path w="0"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Freeform 651"/>
          <p:cNvSpPr/>
          <p:nvPr/>
        </p:nvSpPr>
        <p:spPr>
          <a:xfrm rot="0" flipH="0" flipV="0">
            <a:off x="1795526" y="1624584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Freeform 652"/>
          <p:cNvSpPr/>
          <p:nvPr/>
        </p:nvSpPr>
        <p:spPr>
          <a:xfrm rot="0" flipH="0" flipV="0">
            <a:off x="1795526" y="195211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Freeform 653"/>
          <p:cNvSpPr/>
          <p:nvPr/>
        </p:nvSpPr>
        <p:spPr>
          <a:xfrm rot="0" flipH="0" flipV="0">
            <a:off x="1795526" y="2348358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Freeform 654"/>
          <p:cNvSpPr/>
          <p:nvPr/>
        </p:nvSpPr>
        <p:spPr>
          <a:xfrm rot="0" flipH="0" flipV="0">
            <a:off x="1795526" y="320179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Freeform 655"/>
          <p:cNvSpPr/>
          <p:nvPr/>
        </p:nvSpPr>
        <p:spPr>
          <a:xfrm rot="0" flipH="0" flipV="0">
            <a:off x="1795526" y="405523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Freeform 656"/>
          <p:cNvSpPr/>
          <p:nvPr/>
        </p:nvSpPr>
        <p:spPr>
          <a:xfrm rot="0" flipH="0" flipV="0">
            <a:off x="1795526" y="440448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Freeform 657"/>
          <p:cNvSpPr/>
          <p:nvPr/>
        </p:nvSpPr>
        <p:spPr>
          <a:xfrm rot="0" flipH="0" flipV="0">
            <a:off x="1795526" y="4800728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Freeform 658"/>
          <p:cNvSpPr/>
          <p:nvPr/>
        </p:nvSpPr>
        <p:spPr>
          <a:xfrm rot="0" flipH="0" flipV="0">
            <a:off x="1795526" y="504456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 rot="0" flipH="0" flipV="0">
            <a:off x="1795526" y="5288408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Freeform 660"/>
          <p:cNvSpPr/>
          <p:nvPr/>
        </p:nvSpPr>
        <p:spPr>
          <a:xfrm rot="0" flipH="0" flipV="0">
            <a:off x="1795526" y="553224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Freeform 661"/>
          <p:cNvSpPr/>
          <p:nvPr/>
        </p:nvSpPr>
        <p:spPr>
          <a:xfrm rot="0" flipH="0" flipV="0">
            <a:off x="1795526" y="592848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Freeform 662"/>
          <p:cNvSpPr/>
          <p:nvPr/>
        </p:nvSpPr>
        <p:spPr>
          <a:xfrm rot="0" flipH="0" flipV="0">
            <a:off x="1795526" y="6172328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Freeform 663"/>
          <p:cNvSpPr/>
          <p:nvPr/>
        </p:nvSpPr>
        <p:spPr>
          <a:xfrm rot="0" flipH="0" flipV="0">
            <a:off x="1801876" y="1374395"/>
            <a:ext cx="0" cy="5048122"/>
          </a:xfrm>
          <a:custGeom>
            <a:pathLst>
              <a:path w="0"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Freeform 664"/>
          <p:cNvSpPr/>
          <p:nvPr/>
        </p:nvSpPr>
        <p:spPr>
          <a:xfrm rot="0" flipH="0" flipV="0">
            <a:off x="10391393" y="1374395"/>
            <a:ext cx="0" cy="5048122"/>
          </a:xfrm>
          <a:custGeom>
            <a:pathLst>
              <a:path w="0"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Freeform 665"/>
          <p:cNvSpPr/>
          <p:nvPr/>
        </p:nvSpPr>
        <p:spPr>
          <a:xfrm rot="0" flipH="0" flipV="0">
            <a:off x="1795526" y="1380745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Freeform 666"/>
          <p:cNvSpPr/>
          <p:nvPr/>
        </p:nvSpPr>
        <p:spPr>
          <a:xfrm rot="0" flipH="0" flipV="0">
            <a:off x="1795526" y="641616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37</a:t>
            </a:r>
          </a:p>
        </p:txBody>
      </p:sp>
      <p:sp>
        <p:nvSpPr>
          <p:cNvPr id="668" name="Rectangle 668"/>
          <p:cNvSpPr/>
          <p:nvPr/>
        </p:nvSpPr>
        <p:spPr>
          <a:xfrm rot="0" flipH="0" flipV="0">
            <a:off x="324002" y="501485"/>
            <a:ext cx="468555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Catalog Statuses</a:t>
            </a:r>
          </a:p>
        </p:txBody>
      </p:sp>
      <p:sp>
        <p:nvSpPr>
          <p:cNvPr id="669" name="Rectangle 669"/>
          <p:cNvSpPr/>
          <p:nvPr/>
        </p:nvSpPr>
        <p:spPr>
          <a:xfrm rot="0" flipH="0" flipV="0">
            <a:off x="1893442" y="1431513"/>
            <a:ext cx="2477201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FFFFFF"/>
                </a:solidFill>
                <a:latin typeface="Arial" pitchFamily="0" charset="1"/>
              </a:rPr>
              <a:t>Catalog Status	Definition</a:t>
            </a:r>
          </a:p>
        </p:txBody>
      </p:sp>
      <p:sp>
        <p:nvSpPr>
          <p:cNvPr id="670" name="Rectangle 670"/>
          <p:cNvSpPr/>
          <p:nvPr/>
        </p:nvSpPr>
        <p:spPr>
          <a:xfrm rot="0" flipH="0" flipV="0">
            <a:off x="1893442" y="1717517"/>
            <a:ext cx="8314376" cy="507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Validating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 is in the process</a:t>
            </a:r>
            <a:r>
              <a:rPr lang="en-US" sz="996" baseline="0" b="0" i="0" dirty="0" spc="-25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of being validated against Ariba Network high-level s</a:t>
            </a:r>
            <a:r>
              <a:rPr lang="en-US" sz="996" baseline="0" b="0" i="0" dirty="0" spc="-2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ntacti</a:t>
            </a:r>
            <a:r>
              <a:rPr lang="en-US" sz="996" baseline="0" b="0" i="0" dirty="0" spc="292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and semantic va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idations.</a:t>
            </a:r>
          </a:p>
          <a:p>
            <a:pPr marL="0">
              <a:lnSpc>
                <a:spcPts val="2848"/>
              </a:lnSpc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Published	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1509" baseline="6024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has been published to customer</a:t>
            </a:r>
            <a:r>
              <a:rPr lang="en-US" sz="1509" baseline="60240" b="0" i="0" dirty="0" spc="266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application manuall</a:t>
            </a:r>
            <a:r>
              <a:rPr lang="en-US" sz="1509" baseline="60240" b="0" i="0" dirty="0" spc="-29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 loading catalogs. Ariba Network sends an email</a:t>
            </a:r>
          </a:p>
        </p:txBody>
      </p:sp>
      <p:sp>
        <p:nvSpPr>
          <p:cNvPr id="671" name="Rectangle 671"/>
          <p:cNvSpPr/>
          <p:nvPr/>
        </p:nvSpPr>
        <p:spPr>
          <a:xfrm rot="0" flipH="0" flipV="0">
            <a:off x="3786251" y="2155413"/>
            <a:ext cx="4672740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notification to </a:t>
            </a:r>
            <a:r>
              <a:rPr lang="en-US" sz="996" baseline="0" b="0" i="0" dirty="0" spc="-40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our customer</a:t>
            </a:r>
            <a:r>
              <a:rPr lang="en-US" sz="996" baseline="0" b="0" i="0" dirty="0" spc="-3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informing them </a:t>
            </a:r>
            <a:r>
              <a:rPr lang="en-US" sz="996" baseline="0" b="0" i="0" dirty="0" spc="-4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our compan</a:t>
            </a:r>
            <a:r>
              <a:rPr lang="en-US" sz="996" baseline="0" b="0" i="0" dirty="0" spc="-30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has published a catalog.</a:t>
            </a:r>
          </a:p>
        </p:txBody>
      </p:sp>
      <p:sp>
        <p:nvSpPr>
          <p:cNvPr id="672" name="Rectangle 672"/>
          <p:cNvSpPr/>
          <p:nvPr/>
        </p:nvSpPr>
        <p:spPr>
          <a:xfrm rot="0" flipH="0" flipV="0">
            <a:off x="1893442" y="2628234"/>
            <a:ext cx="1445044" cy="297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# Error</a:t>
            </a:r>
            <a:r>
              <a:rPr lang="en-US" sz="996" baseline="0" b="1" i="0" dirty="0" spc="-16">
                <a:solidFill>
                  <a:srgbClr val="FF0000"/>
                </a:solidFill>
                <a:latin typeface="Arial" pitchFamily="0" charset="1"/>
              </a:rPr>
              <a:t>s</a:t>
            </a: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 Found by </a:t>
            </a:r>
            <a:r>
              <a:rPr lang="en-US" sz="996" baseline="0" b="1" i="0" dirty="0" spc="-25">
                <a:solidFill>
                  <a:srgbClr val="FF0000"/>
                </a:solidFill>
                <a:latin typeface="Arial" pitchFamily="0" charset="1"/>
              </a:rPr>
              <a:t>A</a:t>
            </a: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riba</a:t>
            </a:r>
          </a:p>
          <a:p>
            <a:pPr marL="0">
              <a:lnSpc>
                <a:spcPts val="1200"/>
              </a:lnSpc>
            </a:pP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Network</a:t>
            </a:r>
          </a:p>
        </p:txBody>
      </p:sp>
      <p:sp>
        <p:nvSpPr>
          <p:cNvPr id="673" name="Rectangle 673"/>
          <p:cNvSpPr/>
          <p:nvPr/>
        </p:nvSpPr>
        <p:spPr>
          <a:xfrm rot="0" flipH="0" flipV="0">
            <a:off x="3786251" y="2399253"/>
            <a:ext cx="6435704" cy="755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 failed during Ariba Network high-level validation. Arib</a:t>
            </a:r>
            <a:r>
              <a:rPr lang="en-US" sz="996" baseline="0" b="0" i="0" dirty="0" spc="294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Netw</a:t>
            </a:r>
            <a:r>
              <a:rPr lang="en-US" sz="996" baseline="0" b="0" i="0" dirty="0" spc="-15">
                <a:solidFill>
                  <a:srgbClr val="000000"/>
                </a:solidFill>
                <a:latin typeface="Arial" pitchFamily="0" charset="1"/>
              </a:rPr>
              <a:t>o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rk checks</a:t>
            </a:r>
            <a:r>
              <a:rPr lang="en-US" sz="996" baseline="0" b="0" i="0" dirty="0" spc="-31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 for s</a:t>
            </a:r>
            <a:r>
              <a:rPr lang="en-US" sz="996" baseline="0" b="0" i="0" dirty="0" spc="-3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ntactic and</a:t>
            </a:r>
          </a:p>
          <a:p>
            <a:pPr marL="0">
              <a:lnSpc>
                <a:spcPts val="1200"/>
              </a:lnSpc>
            </a:pP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semantic</a:t>
            </a:r>
            <a:r>
              <a:rPr lang="en-US" sz="998" baseline="0" b="0" i="0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errors. The</a:t>
            </a:r>
            <a:r>
              <a:rPr lang="en-US" sz="998" baseline="0" b="0" i="0" dirty="0" spc="-25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network wil</a:t>
            </a:r>
            <a:r>
              <a:rPr lang="en-US" sz="998" baseline="0" b="0" i="0" dirty="0" spc="-19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 also conduct</a:t>
            </a:r>
            <a:r>
              <a:rPr lang="en-US" sz="998" baseline="0" b="0" i="0" dirty="0" spc="-24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a high-le</a:t>
            </a:r>
            <a:r>
              <a:rPr lang="en-US" sz="998" baseline="0" b="0" i="0" dirty="0" spc="-16">
                <a:solidFill>
                  <a:srgbClr val="000000"/>
                </a:solidFill>
                <a:latin typeface="Arial" pitchFamily="0" charset="1"/>
              </a:rPr>
              <a:t>v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el valid</a:t>
            </a:r>
            <a:r>
              <a:rPr lang="en-US" sz="998" baseline="0" b="0" i="0" dirty="0" spc="-15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tion of</a:t>
            </a:r>
            <a:r>
              <a:rPr lang="en-US" sz="998" baseline="0" b="0" i="0" dirty="0" spc="-26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UNSP</a:t>
            </a:r>
            <a:r>
              <a:rPr lang="en-US" sz="998" baseline="0" b="0" i="0" dirty="0" spc="-15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C and Un</a:t>
            </a:r>
            <a:r>
              <a:rPr lang="en-US" sz="998" baseline="0" b="0" i="0" dirty="0" spc="-18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ts of Measure cod</a:t>
            </a:r>
            <a:r>
              <a:rPr lang="en-US" sz="998" baseline="0" b="0" i="0" dirty="0" spc="-16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s,</a:t>
            </a:r>
            <a:r>
              <a:rPr lang="en-US" sz="998" baseline="0" b="0" i="0" dirty="0" spc="-22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and</a:t>
            </a:r>
          </a:p>
          <a:p>
            <a:pPr marL="0">
              <a:lnSpc>
                <a:spcPts val="1202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checks</a:t>
            </a:r>
            <a:r>
              <a:rPr lang="en-US" sz="996" baseline="0" b="0" i="0" dirty="0" spc="-29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for </a:t>
            </a:r>
            <a:r>
              <a:rPr lang="en-US" sz="996" baseline="0" b="0" i="0" dirty="0" spc="-29">
                <a:solidFill>
                  <a:srgbClr val="000000"/>
                </a:solidFill>
                <a:latin typeface="Arial" pitchFamily="0" charset="1"/>
              </a:rPr>
              <a:t>z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ero price values. These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errors must be</a:t>
            </a:r>
            <a:r>
              <a:rPr lang="en-US" sz="996" baseline="0" b="0" i="0" dirty="0" spc="-2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corrected first before the catalog  can begin customer-specific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validation rules. To 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v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iew details of the error, click the  “# Validation Errors Found b</a:t>
            </a:r>
            <a:r>
              <a:rPr lang="en-US" sz="996" baseline="0" b="0" i="0" dirty="0" spc="-4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Ariba Network” link for</a:t>
            </a:r>
            <a:r>
              <a:rPr lang="en-US" sz="996" baseline="0" b="0" i="0" dirty="0" spc="-25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this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 on the catalog dashboard and v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ew details of the</a:t>
            </a:r>
            <a:r>
              <a:rPr lang="en-US" sz="996" baseline="0" b="0" i="0" dirty="0" spc="-22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error message</a:t>
            </a:r>
            <a:r>
              <a:rPr lang="en-US" sz="996" baseline="0" b="0" i="0" dirty="0" spc="-24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within 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our Ariba Network account.</a:t>
            </a:r>
          </a:p>
        </p:txBody>
      </p:sp>
      <p:sp>
        <p:nvSpPr>
          <p:cNvPr id="674" name="Rectangle 674"/>
          <p:cNvSpPr/>
          <p:nvPr/>
        </p:nvSpPr>
        <p:spPr>
          <a:xfrm rot="0" flipH="0" flipV="0">
            <a:off x="1893442" y="3481674"/>
            <a:ext cx="1546364" cy="297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# Validation Errors Found</a:t>
            </a:r>
          </a:p>
          <a:p>
            <a:pPr marL="0">
              <a:lnSpc>
                <a:spcPts val="1200"/>
              </a:lnSpc>
            </a:pP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by Customer</a:t>
            </a:r>
          </a:p>
        </p:txBody>
      </p:sp>
      <p:sp>
        <p:nvSpPr>
          <p:cNvPr id="675" name="Rectangle 675"/>
          <p:cNvSpPr/>
          <p:nvPr/>
        </p:nvSpPr>
        <p:spPr>
          <a:xfrm rot="0" flipH="0" flipV="0">
            <a:off x="3786251" y="3253074"/>
            <a:ext cx="6486636" cy="7550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</a:t>
            </a:r>
            <a:r>
              <a:rPr lang="en-US" sz="996" baseline="0" b="0" i="0" dirty="0" spc="260">
                <a:solidFill>
                  <a:srgbClr val="000000"/>
                </a:solidFill>
                <a:latin typeface="Arial" pitchFamily="0" charset="1"/>
              </a:rPr>
              <a:t>g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failed during validation of customer-specific rules in the 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AP Ariba Procurement.</a:t>
            </a:r>
            <a:r>
              <a:rPr lang="en-US" sz="996" baseline="0" b="0" i="0" dirty="0" spc="-26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During valid</a:t>
            </a:r>
            <a:r>
              <a:rPr lang="en-US" sz="996" baseline="0" b="0" i="0" dirty="0" spc="-16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tion, the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SAP Ariba Procurement</a:t>
            </a:r>
            <a:r>
              <a:rPr lang="en-US" sz="996" baseline="0" b="0" i="0" dirty="0" spc="-23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validates the catalog against customer-specific</a:t>
            </a:r>
            <a:r>
              <a:rPr lang="en-US" sz="996" baseline="0" b="0" i="0" dirty="0" spc="-22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val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dation rules. The</a:t>
            </a:r>
            <a:r>
              <a:rPr lang="en-US" sz="996" baseline="0" b="0" i="0" dirty="0" spc="-2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 d</a:t>
            </a:r>
            <a:r>
              <a:rPr lang="en-US" sz="996" baseline="0" b="0" i="0" dirty="0" spc="-15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 not meet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customer’s catalog rules and validation failed. To v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ew details of the</a:t>
            </a:r>
            <a:r>
              <a:rPr lang="en-US" sz="996" baseline="0" b="0" i="0" dirty="0" spc="-22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error, click the “# Validation Errors Found by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Customer” l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nk for this catalog on the catalog dashboard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and 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v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iew details of the error message</a:t>
            </a:r>
            <a:r>
              <a:rPr lang="en-US" sz="996" baseline="0" b="0" i="0" dirty="0" spc="-3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b</a:t>
            </a:r>
            <a:r>
              <a:rPr lang="en-US" sz="996" baseline="0" b="0" i="0" dirty="0" spc="-30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punching in to the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SAP Ariba </a:t>
            </a:r>
            <a:r>
              <a:rPr lang="en-US" sz="996" baseline="0" b="0" i="0" dirty="0" spc="-16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rocurement.</a:t>
            </a:r>
          </a:p>
        </p:txBody>
      </p:sp>
      <p:sp>
        <p:nvSpPr>
          <p:cNvPr id="676" name="Rectangle 676"/>
          <p:cNvSpPr/>
          <p:nvPr/>
        </p:nvSpPr>
        <p:spPr>
          <a:xfrm rot="0" flipH="0" flipV="0">
            <a:off x="1893442" y="4159473"/>
            <a:ext cx="7123624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Pending Buyer Validation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</a:t>
            </a:r>
            <a:r>
              <a:rPr lang="en-US" sz="996" baseline="0" b="0" i="0" dirty="0" spc="260">
                <a:solidFill>
                  <a:srgbClr val="000000"/>
                </a:solidFill>
                <a:latin typeface="Arial" pitchFamily="0" charset="1"/>
              </a:rPr>
              <a:t>g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is uploaded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successfull</a:t>
            </a:r>
            <a:r>
              <a:rPr lang="en-US" sz="996" baseline="0" b="0" i="0" dirty="0" spc="-42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in the SA</a:t>
            </a:r>
            <a:r>
              <a:rPr lang="en-US" sz="996" baseline="0" b="0" i="0" dirty="0" spc="-15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Ariba Procurement</a:t>
            </a:r>
            <a:r>
              <a:rPr lang="en-US" sz="996" baseline="0" b="0" i="0" dirty="0" spc="-3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and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is pending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val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dation.</a:t>
            </a:r>
          </a:p>
        </p:txBody>
      </p:sp>
      <p:sp>
        <p:nvSpPr>
          <p:cNvPr id="677" name="Rectangle 677"/>
          <p:cNvSpPr/>
          <p:nvPr/>
        </p:nvSpPr>
        <p:spPr>
          <a:xfrm rot="0" flipH="0" flipV="0">
            <a:off x="1893442" y="4532345"/>
            <a:ext cx="8338396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Validate</a:t>
            </a:r>
            <a:r>
              <a:rPr lang="en-US" sz="996" baseline="0" b="1" i="0" dirty="0" spc="283">
                <a:solidFill>
                  <a:srgbClr val="00B050"/>
                </a:solidFill>
                <a:latin typeface="Arial" pitchFamily="0" charset="1"/>
              </a:rPr>
              <a:t>d</a:t>
            </a:r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by Customer	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1509" baseline="6024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is successfull</a:t>
            </a:r>
            <a:r>
              <a:rPr lang="en-US" sz="1509" baseline="60240" b="0" i="0" dirty="0" spc="-27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 uploaded in the SAP Ariba Procurement,</a:t>
            </a:r>
            <a:r>
              <a:rPr lang="en-US" sz="1509" baseline="60240" b="0" i="0" dirty="0" spc="-24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passing </a:t>
            </a:r>
            <a:r>
              <a:rPr lang="en-US" sz="1509" baseline="60240" b="0" i="0" dirty="0" spc="-20">
                <a:solidFill>
                  <a:srgbClr val="000000"/>
                </a:solidFill>
                <a:latin typeface="Arial" pitchFamily="0" charset="1"/>
              </a:rPr>
              <a:t>v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alidation, but not </a:t>
            </a:r>
            <a:r>
              <a:rPr lang="en-US" sz="1509" baseline="60240" b="0" i="0" dirty="0" spc="-37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et approved b</a:t>
            </a:r>
            <a:r>
              <a:rPr lang="en-US" sz="1509" baseline="60240" b="0" i="0" dirty="0" spc="-25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 the</a:t>
            </a:r>
          </a:p>
        </p:txBody>
      </p:sp>
      <p:sp>
        <p:nvSpPr>
          <p:cNvPr id="678" name="Rectangle 678"/>
          <p:cNvSpPr/>
          <p:nvPr/>
        </p:nvSpPr>
        <p:spPr>
          <a:xfrm rot="0" flipH="0" flipV="0">
            <a:off x="3786251" y="4608545"/>
            <a:ext cx="559094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customer.</a:t>
            </a:r>
          </a:p>
        </p:txBody>
      </p:sp>
      <p:sp>
        <p:nvSpPr>
          <p:cNvPr id="679" name="Rectangle 679"/>
          <p:cNvSpPr/>
          <p:nvPr/>
        </p:nvSpPr>
        <p:spPr>
          <a:xfrm rot="0" flipH="0" flipV="0">
            <a:off x="1893442" y="4852385"/>
            <a:ext cx="6226171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-36">
                <a:solidFill>
                  <a:srgbClr val="00B050"/>
                </a:solidFill>
                <a:latin typeface="Arial" pitchFamily="0" charset="1"/>
              </a:rPr>
              <a:t>A</a:t>
            </a:r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pproved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has been approved b</a:t>
            </a:r>
            <a:r>
              <a:rPr lang="en-US" sz="996" baseline="0" b="0" i="0" dirty="0" spc="-37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the customer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during the approval process.</a:t>
            </a:r>
          </a:p>
        </p:txBody>
      </p:sp>
      <p:sp>
        <p:nvSpPr>
          <p:cNvPr id="680" name="Rectangle 680"/>
          <p:cNvSpPr/>
          <p:nvPr/>
        </p:nvSpPr>
        <p:spPr>
          <a:xfrm rot="0" flipH="0" flipV="0">
            <a:off x="1893442" y="5096225"/>
            <a:ext cx="6237903" cy="3893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Rejected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has been denied b</a:t>
            </a:r>
            <a:r>
              <a:rPr lang="en-US" sz="996" baseline="0" b="0" i="0" dirty="0" spc="-3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the customer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during the approval process.</a:t>
            </a:r>
          </a:p>
          <a:p>
            <a:pPr marL="0">
              <a:lnSpc>
                <a:spcPts val="1920"/>
              </a:lnSpc>
              <a:tabLst>
                <a:tab pos="1892808" algn="l"/>
              </a:tabLst>
            </a:pPr>
            <a:r>
              <a:rPr lang="en-US" sz="996" baseline="0" b="1" i="0" dirty="0" spc="-36">
                <a:solidFill>
                  <a:srgbClr val="00B050"/>
                </a:solidFill>
                <a:latin typeface="Arial" pitchFamily="0" charset="1"/>
              </a:rPr>
              <a:t>A</a:t>
            </a:r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ctivated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is activated an</a:t>
            </a:r>
            <a:r>
              <a:rPr lang="en-US" sz="996" baseline="0" b="0" i="0" dirty="0" spc="270">
                <a:solidFill>
                  <a:srgbClr val="000000"/>
                </a:solidFill>
                <a:latin typeface="Arial" pitchFamily="0" charset="1"/>
              </a:rPr>
              <a:t>d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available to users in the SAP Ariba Procurement.</a:t>
            </a:r>
          </a:p>
        </p:txBody>
      </p:sp>
      <p:sp>
        <p:nvSpPr>
          <p:cNvPr id="681" name="Rectangle 681"/>
          <p:cNvSpPr/>
          <p:nvPr/>
        </p:nvSpPr>
        <p:spPr>
          <a:xfrm rot="0" flipH="0" flipV="0">
            <a:off x="1893442" y="5660359"/>
            <a:ext cx="709999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Deactivated</a:t>
            </a:r>
          </a:p>
        </p:txBody>
      </p:sp>
      <p:sp>
        <p:nvSpPr>
          <p:cNvPr id="682" name="Rectangle 682"/>
          <p:cNvSpPr/>
          <p:nvPr/>
        </p:nvSpPr>
        <p:spPr>
          <a:xfrm rot="0" flipH="0" flipV="0">
            <a:off x="3786251" y="5583619"/>
            <a:ext cx="6412367" cy="2984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A catalog version activated earlier is now deactivated. Catalogs can change statuses from</a:t>
            </a:r>
            <a:r>
              <a:rPr lang="en-US" sz="998" baseline="0" b="0" i="0" dirty="0" spc="-26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Activated to Deactivated</a:t>
            </a:r>
          </a:p>
          <a:p>
            <a:pPr marL="0">
              <a:lnSpc>
                <a:spcPts val="1201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states and</a:t>
            </a:r>
            <a:r>
              <a:rPr lang="en-US" sz="996" baseline="0" b="0" i="0" dirty="0" spc="-25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back.</a:t>
            </a:r>
          </a:p>
        </p:txBody>
      </p:sp>
      <p:sp>
        <p:nvSpPr>
          <p:cNvPr id="683" name="Rectangle 683"/>
          <p:cNvSpPr/>
          <p:nvPr/>
        </p:nvSpPr>
        <p:spPr>
          <a:xfrm rot="0" flipH="0" flipV="0">
            <a:off x="1893442" y="5980399"/>
            <a:ext cx="6242108" cy="3893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Deleted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has been deleted b</a:t>
            </a:r>
            <a:r>
              <a:rPr lang="en-US" sz="996" baseline="0" b="0" i="0" dirty="0" spc="-42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the customer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in the SAP Ariba Procurement.</a:t>
            </a:r>
          </a:p>
          <a:p>
            <a:pPr marL="0">
              <a:lnSpc>
                <a:spcPts val="1919"/>
              </a:lnSpc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Changed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customer</a:t>
            </a:r>
            <a:r>
              <a:rPr lang="en-US" sz="996" baseline="0" b="0" i="0" dirty="0" spc="-31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made</a:t>
            </a:r>
            <a:r>
              <a:rPr lang="en-US" sz="996" baseline="0" b="0" i="0" dirty="0" spc="-24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som</a:t>
            </a:r>
            <a:r>
              <a:rPr lang="en-US" sz="996" baseline="0" b="0" i="0" dirty="0" spc="252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changes to the</a:t>
            </a:r>
            <a:r>
              <a:rPr lang="en-US" sz="996" baseline="0" b="0" i="0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28" name="Freeform 128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Freeform 129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Rectangle 131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4	</a:t>
            </a:r>
          </a:p>
        </p:txBody>
      </p:sp>
      <p:sp>
        <p:nvSpPr>
          <p:cNvPr id="132" name="Rectangle 132"/>
          <p:cNvSpPr/>
          <p:nvPr/>
        </p:nvSpPr>
        <p:spPr>
          <a:xfrm rot="0" flipH="0" flipV="0">
            <a:off x="324002" y="501485"/>
            <a:ext cx="49762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What is a PunchOut Catalog?</a:t>
            </a:r>
          </a:p>
        </p:txBody>
      </p:sp>
      <p:sp>
        <p:nvSpPr>
          <p:cNvPr id="133" name="Rectangle 133"/>
          <p:cNvSpPr/>
          <p:nvPr/>
        </p:nvSpPr>
        <p:spPr>
          <a:xfrm rot="0" flipH="0" flipV="0">
            <a:off x="324002" y="1468106"/>
            <a:ext cx="1092716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PunchOut Catalog is directly hosted by the supplier in their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ebsite and allows end users to go directly to supplier’s</a:t>
            </a:r>
          </a:p>
        </p:txBody>
      </p:sp>
      <p:sp>
        <p:nvSpPr>
          <p:cNvPr id="134" name="Rectangle 134"/>
          <p:cNvSpPr/>
          <p:nvPr/>
        </p:nvSpPr>
        <p:spPr>
          <a:xfrm rot="0" flipH="0" flipV="0">
            <a:off x="503834" y="1724654"/>
            <a:ext cx="258513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website and search for items</a:t>
            </a:r>
          </a:p>
        </p:txBody>
      </p:sp>
      <p:sp>
        <p:nvSpPr>
          <p:cNvPr id="135" name="Rectangle 135"/>
          <p:cNvSpPr/>
          <p:nvPr/>
        </p:nvSpPr>
        <p:spPr>
          <a:xfrm rot="0" flipH="0" flipV="0">
            <a:off x="324002" y="2228836"/>
            <a:ext cx="983725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supplier is controlling and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maintaining the content of their Catalog, according to their contract wit</a:t>
            </a:r>
            <a:r>
              <a:rPr lang="en-US" sz="1596" baseline="0" b="0" i="0" dirty="0" spc="476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36" name="Freeform 13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8" name="Picture 138"/>
          <p:cNvPicPr>
            <a:picLocks noChangeAspect="0" noChangeArrowheads="1"/>
          </p:cNvPicPr>
          <p:nvPr/>
        </p:nvPicPr>
        <p:blipFill>
          <a:blip r:embed="rId1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39" name="Picture 139"/>
          <p:cNvPicPr>
            <a:picLocks noChangeAspect="0" noChangeArrowheads="1"/>
          </p:cNvPicPr>
          <p:nvPr/>
        </p:nvPicPr>
        <p:blipFill>
          <a:blip r:embed="rId1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140" name="Rectangle 140"/>
          <p:cNvSpPr/>
          <p:nvPr/>
        </p:nvSpPr>
        <p:spPr>
          <a:xfrm rot="0" flipH="0" flipV="0">
            <a:off x="324002" y="2471674"/>
            <a:ext cx="5081015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Requirements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41" name="Freeform 14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Freeform 14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Freeform 14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Rectangle 144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6	</a:t>
            </a:r>
          </a:p>
        </p:txBody>
      </p:sp>
      <p:sp>
        <p:nvSpPr>
          <p:cNvPr id="145" name="Rectangle 145"/>
          <p:cNvSpPr/>
          <p:nvPr/>
        </p:nvSpPr>
        <p:spPr>
          <a:xfrm rot="0" flipH="0" flipV="0"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2798" baseline="0" b="1" i="0" dirty="0" spc="801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Requirements</a:t>
            </a:r>
          </a:p>
        </p:txBody>
      </p:sp>
      <p:sp>
        <p:nvSpPr>
          <p:cNvPr id="146" name="Rectangle 146"/>
          <p:cNvSpPr/>
          <p:nvPr/>
        </p:nvSpPr>
        <p:spPr>
          <a:xfrm rot="0" flipH="0" flipV="0">
            <a:off x="324002" y="1413612"/>
            <a:ext cx="58585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Business and </a:t>
            </a:r>
            <a:r>
              <a:rPr lang="en-US" sz="1596" baseline="0" b="1" i="0" dirty="0" spc="-10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echnical Requirements on catalog content</a:t>
            </a:r>
          </a:p>
        </p:txBody>
      </p:sp>
      <p:sp>
        <p:nvSpPr>
          <p:cNvPr id="147" name="Rectangle 147"/>
          <p:cNvSpPr/>
          <p:nvPr/>
        </p:nvSpPr>
        <p:spPr>
          <a:xfrm rot="0" flipH="0" flipV="0">
            <a:off x="324002" y="2058410"/>
            <a:ext cx="1075172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alk wit</a:t>
            </a:r>
            <a:r>
              <a:rPr lang="en-US" sz="1596" baseline="0" b="0" i="0" dirty="0" spc="440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2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about which products to make available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site. For the best user experience, you should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understand the high-level business requirements of your customers.</a:t>
            </a:r>
          </a:p>
        </p:txBody>
      </p:sp>
      <p:sp>
        <p:nvSpPr>
          <p:cNvPr id="148" name="Rectangle 148"/>
          <p:cNvSpPr/>
          <p:nvPr/>
        </p:nvSpPr>
        <p:spPr>
          <a:xfrm rot="0" flipH="0" flipV="0">
            <a:off x="324002" y="2850891"/>
            <a:ext cx="11523773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Find ou</a:t>
            </a:r>
            <a:r>
              <a:rPr lang="en-US" sz="1596" baseline="0" b="0" i="0" dirty="0" spc="45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5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technical requi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ements for product content and transactions. Develop the processes for addressing the issues that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arise when two organizations enter into a trading relationship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49" name="Freeform 149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Rectangle 152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7	</a:t>
            </a:r>
          </a:p>
        </p:txBody>
      </p:sp>
      <p:sp>
        <p:nvSpPr>
          <p:cNvPr id="153" name="Rectangle 153"/>
          <p:cNvSpPr/>
          <p:nvPr/>
        </p:nvSpPr>
        <p:spPr>
          <a:xfrm rot="0" flipH="0" flipV="0">
            <a:off x="767791" y="1487283"/>
            <a:ext cx="469276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Commodit</a:t>
            </a:r>
            <a:r>
              <a:rPr lang="en-US" sz="1596" baseline="0" b="1" i="0" dirty="0" spc="-4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 Codes Required for Catalog Items:</a:t>
            </a:r>
          </a:p>
        </p:txBody>
      </p:sp>
      <p:sp>
        <p:nvSpPr>
          <p:cNvPr id="154" name="Rectangle 154"/>
          <p:cNvSpPr/>
          <p:nvPr/>
        </p:nvSpPr>
        <p:spPr>
          <a:xfrm rot="0" flipH="0" flipV="0">
            <a:off x="767791" y="1794378"/>
            <a:ext cx="11049551" cy="4525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 is compulsor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to associate a commodity code for each item in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catalog. </a:t>
            </a:r>
            <a:r>
              <a:rPr lang="en-US" sz="1596" baseline="0" b="0" i="0" dirty="0" spc="-7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list of commodity codes is available in 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</a:t>
            </a:r>
          </a:p>
          <a:p>
            <a:pPr marL="0">
              <a:lnSpc>
                <a:spcPts val="1727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 Information Portal which is accessible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from your</a:t>
            </a:r>
            <a:r>
              <a:rPr lang="en-US" sz="1596" baseline="0" b="0" i="0" dirty="0" spc="-8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 account.</a:t>
            </a:r>
          </a:p>
        </p:txBody>
      </p:sp>
      <p:sp>
        <p:nvSpPr>
          <p:cNvPr id="155" name="Rectangle 155"/>
          <p:cNvSpPr/>
          <p:nvPr/>
        </p:nvSpPr>
        <p:spPr>
          <a:xfrm rot="0" flipH="0" flipV="0">
            <a:off x="767791" y="2517761"/>
            <a:ext cx="472722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Configure Website to</a:t>
            </a:r>
            <a:r>
              <a:rPr lang="en-US" sz="1596" baseline="0" b="1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ccept Customer</a:t>
            </a:r>
            <a:r>
              <a:rPr lang="en-US" sz="1596" baseline="0" b="1" i="0" dirty="0" spc="-60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 </a:t>
            </a:r>
            <a:r>
              <a:rPr lang="en-US" sz="1596" baseline="0" b="1" i="0" dirty="0" spc="-69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NID:</a:t>
            </a:r>
          </a:p>
        </p:txBody>
      </p:sp>
      <p:sp>
        <p:nvSpPr>
          <p:cNvPr id="156" name="Rectangle 156"/>
          <p:cNvSpPr/>
          <p:nvPr/>
        </p:nvSpPr>
        <p:spPr>
          <a:xfrm rot="0" flipH="0" flipV="0">
            <a:off x="767791" y="2824601"/>
            <a:ext cx="11097291" cy="672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must configure your website in order to accept the</a:t>
            </a:r>
            <a:r>
              <a:rPr lang="en-US" sz="1596" baseline="0" b="0" i="0" dirty="0" spc="-7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ANID o</a:t>
            </a:r>
            <a:r>
              <a:rPr lang="en-US" sz="1596" baseline="0" b="0" i="0" dirty="0" spc="456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  <a:r>
              <a:rPr lang="en-US" sz="1596" baseline="0" b="1" i="0" dirty="0" spc="455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Please make sure during the PunchOutSetupRequest</a:t>
            </a:r>
          </a:p>
          <a:p>
            <a:pPr marL="0">
              <a:lnSpc>
                <a:spcPts val="1728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configuration to add the endin</a:t>
            </a:r>
            <a:r>
              <a:rPr lang="en-US" sz="1598" baseline="0" b="0" i="0" dirty="0" spc="445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1598" baseline="0" b="0" i="0" dirty="0" spc="-2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t</a:t>
            </a:r>
            <a:r>
              <a:rPr lang="en-US" sz="1598" baseline="0" b="0" i="0" dirty="0" spc="444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’s</a:t>
            </a:r>
            <a:r>
              <a:rPr lang="en-US" sz="1598" baseline="0" b="0" i="0" dirty="0" spc="-1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ANID when </a:t>
            </a:r>
            <a:r>
              <a:rPr lang="en-US" sz="1598" baseline="0" b="0" i="0" dirty="0" spc="-28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 will create your catalog in your TES</a:t>
            </a:r>
            <a:r>
              <a:rPr lang="en-US" sz="1598" baseline="0" b="0" i="0" dirty="0" spc="-3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account</a:t>
            </a:r>
            <a:r>
              <a:rPr lang="en-US" sz="1598" baseline="0" b="0" i="0" dirty="0" spc="456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8" baseline="0" b="1" i="0" dirty="0" spc="441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might also</a:t>
            </a:r>
          </a:p>
          <a:p>
            <a:pPr marL="0">
              <a:lnSpc>
                <a:spcPts val="173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request diffe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ent accesses for its users, therefore make sure you configure your website using the UserIDs.</a:t>
            </a:r>
          </a:p>
        </p:txBody>
      </p:sp>
      <p:sp>
        <p:nvSpPr>
          <p:cNvPr id="157" name="Rectangle 157"/>
          <p:cNvSpPr/>
          <p:nvPr/>
        </p:nvSpPr>
        <p:spPr>
          <a:xfrm rot="0" flipH="0" flipV="0">
            <a:off x="767791" y="3997946"/>
            <a:ext cx="313021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Consult cXML Documentation:</a:t>
            </a:r>
          </a:p>
        </p:txBody>
      </p:sp>
      <p:sp>
        <p:nvSpPr>
          <p:cNvPr id="158" name="Rectangle 158"/>
          <p:cNvSpPr/>
          <p:nvPr/>
        </p:nvSpPr>
        <p:spPr>
          <a:xfrm rot="0" flipH="0" flipV="0">
            <a:off x="767791" y="4304786"/>
            <a:ext cx="11405066" cy="6722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 order to help 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to configure your website to transact via cXM</a:t>
            </a:r>
            <a:r>
              <a:rPr lang="en-US" sz="1596" baseline="0" b="0" i="0" dirty="0" spc="-5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data wit</a:t>
            </a:r>
            <a:r>
              <a:rPr lang="en-US" sz="1596" baseline="0" b="0" i="0" dirty="0" spc="375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k, you should acknowledge the cXML</a:t>
            </a:r>
          </a:p>
          <a:p>
            <a:pPr marL="0">
              <a:lnSpc>
                <a:spcPts val="1728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requirements fro</a:t>
            </a:r>
            <a:r>
              <a:rPr lang="en-US" sz="1598" baseline="0" b="0" i="0" dirty="0" spc="486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  <a:r>
              <a:rPr lang="en-US" sz="1598" baseline="0" b="1" i="0" dirty="0" spc="442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 can find th</a:t>
            </a:r>
            <a:r>
              <a:rPr lang="en-US" sz="1598" baseline="0" b="0" i="0" dirty="0" spc="45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8" baseline="0" b="1" i="0" dirty="0" spc="439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cXM</a:t>
            </a:r>
            <a:r>
              <a:rPr lang="en-US" sz="1598" baseline="0" b="0" i="0" dirty="0" spc="-55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Design Specification Guide and also refer to the</a:t>
            </a:r>
            <a:r>
              <a:rPr lang="en-US" sz="1598" baseline="0" b="0" i="0" dirty="0" spc="-8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cXM</a:t>
            </a:r>
            <a:r>
              <a:rPr lang="en-US" sz="1598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Solutions</a:t>
            </a:r>
          </a:p>
          <a:p>
            <a:pPr marL="0">
              <a:lnSpc>
                <a:spcPts val="172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Guide and the cXM</a:t>
            </a:r>
            <a:r>
              <a:rPr lang="en-US" sz="1596" baseline="0" b="0" i="0" dirty="0" spc="-45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User Guide which are two guides available in 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Supplier Information Portal.</a:t>
            </a:r>
          </a:p>
        </p:txBody>
      </p:sp>
      <p:sp>
        <p:nvSpPr>
          <p:cNvPr id="159" name="Rectangle 159"/>
          <p:cNvSpPr/>
          <p:nvPr/>
        </p:nvSpPr>
        <p:spPr>
          <a:xfrm rot="0" flipH="0" flipV="0"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2798" baseline="0" b="1" i="0" dirty="0" spc="801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Requirements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60" name="Freeform 160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Freeform 161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Rectangle 163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16260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Public	8	</a:t>
            </a:r>
          </a:p>
        </p:txBody>
      </p:sp>
      <p:sp>
        <p:nvSpPr>
          <p:cNvPr id="164" name="Rectangle 164"/>
          <p:cNvSpPr/>
          <p:nvPr/>
        </p:nvSpPr>
        <p:spPr>
          <a:xfrm rot="0" flipH="0" flipV="0">
            <a:off x="324002" y="1379341"/>
            <a:ext cx="1062430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cXM</a:t>
            </a:r>
            <a:r>
              <a:rPr lang="en-US" sz="1596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is an open language defined b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public Document</a:t>
            </a:r>
            <a:r>
              <a:rPr lang="en-US" sz="1596" baseline="0" b="0" i="0" dirty="0" spc="-4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87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ype Definitions (DTDs).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hese DTDs define cXM</a:t>
            </a:r>
            <a:r>
              <a:rPr lang="en-US" sz="1596" baseline="0" b="0" i="0" dirty="0" spc="-61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so that it is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extremely flexible, which encourages its wide adoption.</a:t>
            </a:r>
          </a:p>
        </p:txBody>
      </p:sp>
      <p:sp>
        <p:nvSpPr>
          <p:cNvPr id="165" name="Rectangle 165"/>
          <p:cNvSpPr/>
          <p:nvPr/>
        </p:nvSpPr>
        <p:spPr>
          <a:xfrm rot="0" flipH="0" flipV="0">
            <a:off x="324002" y="2136769"/>
            <a:ext cx="491370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857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Supplier’s</a:t>
            </a:r>
            <a:r>
              <a:rPr lang="en-US" sz="1596" baseline="0" b="0" i="0" dirty="0" spc="-5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site must communicate through</a:t>
            </a:r>
          </a:p>
        </p:txBody>
      </p:sp>
      <p:sp>
        <p:nvSpPr>
          <p:cNvPr id="166" name="Rectangle 166"/>
          <p:cNvSpPr/>
          <p:nvPr/>
        </p:nvSpPr>
        <p:spPr>
          <a:xfrm rot="0" flipH="0" flipV="0">
            <a:off x="503834" y="2355939"/>
            <a:ext cx="10943234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HTTPS (H</a:t>
            </a:r>
            <a:r>
              <a:rPr lang="en-US" sz="1598" baseline="0" b="1" i="0" dirty="0" spc="-52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per </a:t>
            </a:r>
            <a:r>
              <a:rPr lang="en-US" sz="1598" baseline="0" b="1" i="0" dirty="0" spc="-12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ext </a:t>
            </a:r>
            <a:r>
              <a:rPr lang="en-US" sz="1598" baseline="0" b="1" i="0" dirty="0" spc="-72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ransfer Protocol Secure</a:t>
            </a:r>
            <a:r>
              <a:rPr lang="en-US" sz="1598" baseline="0" b="1" i="0" dirty="0" spc="468">
                <a:solidFill>
                  <a:srgbClr val="FFFFFF"/>
                </a:solidFill>
                <a:latin typeface="Arial" pitchFamily="0" charset="1"/>
              </a:rPr>
              <a:t>)</a:t>
            </a:r>
            <a:r>
              <a:rPr lang="en-US" sz="1598" baseline="0" b="0" i="0" dirty="0" spc="463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for more information, see “HTTPS Connections” in</a:t>
            </a:r>
            <a:r>
              <a:rPr lang="en-US" sz="1598" baseline="0" b="0" i="0" dirty="0" spc="-9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cXM</a:t>
            </a:r>
            <a:r>
              <a:rPr lang="en-US" sz="1598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Solution</a:t>
            </a:r>
          </a:p>
        </p:txBody>
      </p:sp>
      <p:sp>
        <p:nvSpPr>
          <p:cNvPr id="167" name="Rectangle 167"/>
          <p:cNvSpPr/>
          <p:nvPr/>
        </p:nvSpPr>
        <p:spPr>
          <a:xfrm rot="0" flipH="0" flipV="0">
            <a:off x="503834" y="2575935"/>
            <a:ext cx="5415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Guide</a:t>
            </a:r>
          </a:p>
        </p:txBody>
      </p:sp>
      <p:sp>
        <p:nvSpPr>
          <p:cNvPr id="168" name="Rectangle 168"/>
          <p:cNvSpPr/>
          <p:nvPr/>
        </p:nvSpPr>
        <p:spPr>
          <a:xfrm rot="0" flipH="0" flipV="0">
            <a:off x="324002" y="2845684"/>
            <a:ext cx="963480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857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HTTPS protects all parties in PunchOut sessions: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custome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k, and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site.</a:t>
            </a:r>
          </a:p>
        </p:txBody>
      </p:sp>
      <p:sp>
        <p:nvSpPr>
          <p:cNvPr id="169" name="Rectangle 169"/>
          <p:cNvSpPr/>
          <p:nvPr/>
        </p:nvSpPr>
        <p:spPr>
          <a:xfrm rot="0" flipH="0" flipV="0">
            <a:off x="324002" y="3116955"/>
            <a:ext cx="1107128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857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 needs to document the transaction process flow into and out of your PunchOut site and identify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hich messages</a:t>
            </a:r>
          </a:p>
        </p:txBody>
      </p:sp>
      <p:sp>
        <p:nvSpPr>
          <p:cNvPr id="170" name="Rectangle 170"/>
          <p:cNvSpPr/>
          <p:nvPr/>
        </p:nvSpPr>
        <p:spPr>
          <a:xfrm rot="0" flipH="0" flipV="0">
            <a:off x="503834" y="3336411"/>
            <a:ext cx="162640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need to be coded.</a:t>
            </a:r>
          </a:p>
        </p:txBody>
      </p:sp>
      <p:sp>
        <p:nvSpPr>
          <p:cNvPr id="171" name="Rectangle 171"/>
          <p:cNvSpPr/>
          <p:nvPr/>
        </p:nvSpPr>
        <p:spPr>
          <a:xfrm rot="0" flipH="0" flipV="0">
            <a:off x="324002" y="3875622"/>
            <a:ext cx="11274317" cy="6725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has documentation available</a:t>
            </a:r>
            <a:r>
              <a:rPr lang="en-US" sz="1598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to assist in defining the process. The technical developer should </a:t>
            </a:r>
            <a:r>
              <a:rPr lang="en-US" sz="1598" baseline="0" b="0" i="0" dirty="0" spc="-28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ead the following guides,</a:t>
            </a:r>
          </a:p>
          <a:p>
            <a:pPr marL="0">
              <a:lnSpc>
                <a:spcPts val="172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available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</a:t>
            </a:r>
            <a:r>
              <a:rPr lang="en-US" sz="1596" baseline="0" b="0" i="0" dirty="0" spc="-9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</a:t>
            </a:r>
            <a:r>
              <a:rPr lang="en-US" sz="1596" baseline="0" b="0" i="0" dirty="0" spc="897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login to you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-4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account &gt; select Help in top right corner </a:t>
            </a:r>
            <a:r>
              <a:rPr lang="en-US" sz="1596" baseline="0" b="0" i="0" dirty="0" spc="923">
                <a:solidFill>
                  <a:srgbClr val="FFFFFF"/>
                </a:solidFill>
                <a:latin typeface="Arial" pitchFamily="0" charset="1"/>
              </a:rPr>
              <a:t>&gt;</a:t>
            </a:r>
            <a:r>
              <a:rPr lang="en-US" sz="1596" baseline="0" b="0" i="1" dirty="0" spc="0">
                <a:solidFill>
                  <a:srgbClr val="FFFFFF"/>
                </a:solidFill>
                <a:latin typeface="Arial" pitchFamily="0" charset="1"/>
              </a:rPr>
              <a:t>Help Center &gt; Learning Center &gt; For</a:t>
            </a:r>
          </a:p>
          <a:p>
            <a:pPr marL="0">
              <a:lnSpc>
                <a:spcPts val="1727"/>
              </a:lnSpc>
            </a:pPr>
            <a:r>
              <a:rPr lang="en-US" sz="1596" baseline="0" b="0" i="1" dirty="0" spc="0">
                <a:solidFill>
                  <a:srgbClr val="FFFFFF"/>
                </a:solidFill>
                <a:latin typeface="Arial" pitchFamily="0" charset="1"/>
              </a:rPr>
              <a:t>Administrator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:</a:t>
            </a:r>
          </a:p>
        </p:txBody>
      </p:sp>
      <p:sp>
        <p:nvSpPr>
          <p:cNvPr id="172" name="Rectangle 172"/>
          <p:cNvSpPr/>
          <p:nvPr/>
        </p:nvSpPr>
        <p:spPr>
          <a:xfrm rot="0" flipH="0" flipV="0">
            <a:off x="324002" y="4805801"/>
            <a:ext cx="27939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857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-5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riba cXML Solution Guide</a:t>
            </a:r>
          </a:p>
        </p:txBody>
      </p:sp>
      <p:sp>
        <p:nvSpPr>
          <p:cNvPr id="173" name="Rectangle 173"/>
          <p:cNvSpPr/>
          <p:nvPr/>
        </p:nvSpPr>
        <p:spPr>
          <a:xfrm rot="0" flipH="0" flipV="0">
            <a:off x="324002" y="5345012"/>
            <a:ext cx="980857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856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Security</a:t>
            </a:r>
          </a:p>
        </p:txBody>
      </p:sp>
      <p:sp>
        <p:nvSpPr>
          <p:cNvPr id="174" name="Rectangle 174"/>
          <p:cNvSpPr/>
          <p:nvPr/>
        </p:nvSpPr>
        <p:spPr>
          <a:xfrm rot="0" flipH="0" flipV="0">
            <a:off x="324002" y="5616950"/>
            <a:ext cx="11138938" cy="4525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 must communicate through HTTPS (H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per </a:t>
            </a:r>
            <a:r>
              <a:rPr lang="en-US" sz="1596" baseline="0" b="0" i="0" dirty="0" spc="-17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ext </a:t>
            </a:r>
            <a:r>
              <a:rPr lang="en-US" sz="1596" baseline="0" b="0" i="0" dirty="0" spc="-7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ransfer Protocol Secure). HTTPS protects all parties in</a:t>
            </a:r>
          </a:p>
          <a:p>
            <a:pPr marL="0">
              <a:lnSpc>
                <a:spcPts val="1727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sessions</a:t>
            </a:r>
            <a:r>
              <a:rPr lang="en-US" sz="1596" baseline="0" b="0" i="0" dirty="0" spc="431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0" i="0" dirty="0" spc="350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Network, and your PunchOut site.</a:t>
            </a:r>
          </a:p>
        </p:txBody>
      </p:sp>
      <p:sp>
        <p:nvSpPr>
          <p:cNvPr id="175" name="Rectangle 175"/>
          <p:cNvSpPr/>
          <p:nvPr/>
        </p:nvSpPr>
        <p:spPr>
          <a:xfrm rot="0" flipH="0" flipV="0"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2798" baseline="0" b="1" i="0" dirty="0" spc="801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Requirements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76" name="Freeform 17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8" name="Picture 178"/>
          <p:cNvPicPr>
            <a:picLocks noChangeAspect="0" noChangeArrowheads="1"/>
          </p:cNvPicPr>
          <p:nvPr/>
        </p:nvPicPr>
        <p:blipFill>
          <a:blip r:embed="rId1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79" name="Picture 179"/>
          <p:cNvPicPr>
            <a:picLocks noChangeAspect="0" noChangeArrowheads="1"/>
          </p:cNvPicPr>
          <p:nvPr/>
        </p:nvPicPr>
        <p:blipFill>
          <a:blip r:embed="rId1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180" name="Rectangle 180"/>
          <p:cNvSpPr/>
          <p:nvPr/>
        </p:nvSpPr>
        <p:spPr>
          <a:xfrm rot="0" flipH="0" flipV="0">
            <a:off x="324002" y="2471674"/>
            <a:ext cx="11177778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PunchOut Catalog Enablement</a:t>
            </a:r>
          </a:p>
          <a:p>
            <a:pPr marL="0">
              <a:lnSpc>
                <a:spcPts val="7200"/>
              </a:lnSpc>
            </a:pPr>
            <a:r>
              <a:rPr lang="en-US" sz="6002" baseline="0" b="1" i="0" dirty="0" spc="1661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6002" baseline="0" b="1" i="0" dirty="0" spc="-11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6002" baseline="0" b="1" i="0" dirty="0" spc="0">
                <a:solidFill>
                  <a:srgbClr val="FFFFFF"/>
                </a:solidFill>
                <a:latin typeface="Arial" pitchFamily="0" charset="1"/>
              </a:rPr>
              <a:t>imelines</a:t>
            </a:r>
          </a:p>
        </p:txBody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37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