
<file path=[Content_Types].xml><?xml version="1.0" encoding="utf-8"?>
<Types xmlns="http://schemas.openxmlformats.org/package/2006/content-types">
  <Default Extension="bin" ContentType="image/pn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1.bin" ContentType="image/sv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5"/>
  </p:sldMasterIdLst>
  <p:notesMasterIdLst>
    <p:notesMasterId r:id="rId48"/>
  </p:notesMasterIdLst>
  <p:sldIdLst>
    <p:sldId id="402" r:id="rId26"/>
    <p:sldId id="403" r:id="rId27"/>
    <p:sldId id="2087" r:id="rId28"/>
    <p:sldId id="2088" r:id="rId29"/>
    <p:sldId id="461" r:id="rId30"/>
    <p:sldId id="2086" r:id="rId31"/>
    <p:sldId id="2089" r:id="rId32"/>
    <p:sldId id="2091" r:id="rId33"/>
    <p:sldId id="2090" r:id="rId34"/>
    <p:sldId id="2092" r:id="rId35"/>
    <p:sldId id="2093" r:id="rId36"/>
    <p:sldId id="2096" r:id="rId37"/>
    <p:sldId id="2095" r:id="rId38"/>
    <p:sldId id="2094" r:id="rId39"/>
    <p:sldId id="2102" r:id="rId40"/>
    <p:sldId id="2103" r:id="rId41"/>
    <p:sldId id="2097" r:id="rId42"/>
    <p:sldId id="2098" r:id="rId43"/>
    <p:sldId id="2081" r:id="rId44"/>
    <p:sldId id="2099" r:id="rId45"/>
    <p:sldId id="2100" r:id="rId46"/>
    <p:sldId id="21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1AC65-A97D-4321-9463-B6FBDB112010}" v="3" dt="2024-11-20T20:30:5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8"/>
    <p:restoredTop sz="94728"/>
  </p:normalViewPr>
  <p:slideViewPr>
    <p:cSldViewPr snapToGrid="0">
      <p:cViewPr varScale="1">
        <p:scale>
          <a:sx n="153" d="100"/>
          <a:sy n="153" d="100"/>
        </p:scale>
        <p:origin x="81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customXml" Target="../customXml/item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4.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20" Type="http://schemas.openxmlformats.org/officeDocument/2006/relationships/customXml" Target="../customXml/item20.xml"/><Relationship Id="rId41"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5B0E9-F8B9-6D4E-811A-206D76B75C6F}" type="datetimeFigureOut">
              <a:rPr lang="en-US" smtClean="0"/>
              <a:t>11/20/2024</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CEBEB-AA6D-A145-9241-CB9D6B797698}" type="slidenum">
              <a:rPr lang="en-US" smtClean="0"/>
              <a:t>‹#›</a:t>
            </a:fld>
            <a:endParaRPr lang="en-US"/>
          </a:p>
        </p:txBody>
      </p:sp>
    </p:spTree>
    <p:extLst>
      <p:ext uri="{BB962C8B-B14F-4D97-AF65-F5344CB8AC3E}">
        <p14:creationId xmlns:p14="http://schemas.microsoft.com/office/powerpoint/2010/main" val="90173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a:p>
        </p:txBody>
      </p:sp>
    </p:spTree>
    <p:extLst>
      <p:ext uri="{BB962C8B-B14F-4D97-AF65-F5344CB8AC3E}">
        <p14:creationId xmlns:p14="http://schemas.microsoft.com/office/powerpoint/2010/main" val="236361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16</a:t>
            </a:fld>
            <a:endParaRPr lang="de-DE" dirty="0"/>
          </a:p>
        </p:txBody>
      </p:sp>
    </p:spTree>
    <p:extLst>
      <p:ext uri="{BB962C8B-B14F-4D97-AF65-F5344CB8AC3E}">
        <p14:creationId xmlns:p14="http://schemas.microsoft.com/office/powerpoint/2010/main" val="280738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18</a:t>
            </a:fld>
            <a:endParaRPr lang="de-DE" dirty="0"/>
          </a:p>
        </p:txBody>
      </p:sp>
    </p:spTree>
    <p:extLst>
      <p:ext uri="{BB962C8B-B14F-4D97-AF65-F5344CB8AC3E}">
        <p14:creationId xmlns:p14="http://schemas.microsoft.com/office/powerpoint/2010/main" val="395890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4</a:t>
            </a:fld>
            <a:endParaRPr lang="de-DE" dirty="0"/>
          </a:p>
        </p:txBody>
      </p:sp>
    </p:spTree>
    <p:extLst>
      <p:ext uri="{BB962C8B-B14F-4D97-AF65-F5344CB8AC3E}">
        <p14:creationId xmlns:p14="http://schemas.microsoft.com/office/powerpoint/2010/main" val="217279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6</a:t>
            </a:fld>
            <a:endParaRPr lang="de-DE" dirty="0"/>
          </a:p>
        </p:txBody>
      </p:sp>
    </p:spTree>
    <p:extLst>
      <p:ext uri="{BB962C8B-B14F-4D97-AF65-F5344CB8AC3E}">
        <p14:creationId xmlns:p14="http://schemas.microsoft.com/office/powerpoint/2010/main" val="399893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7</a:t>
            </a:fld>
            <a:endParaRPr lang="de-DE" dirty="0"/>
          </a:p>
        </p:txBody>
      </p:sp>
    </p:spTree>
    <p:extLst>
      <p:ext uri="{BB962C8B-B14F-4D97-AF65-F5344CB8AC3E}">
        <p14:creationId xmlns:p14="http://schemas.microsoft.com/office/powerpoint/2010/main" val="165073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9</a:t>
            </a:fld>
            <a:endParaRPr lang="de-DE" dirty="0"/>
          </a:p>
        </p:txBody>
      </p:sp>
    </p:spTree>
    <p:extLst>
      <p:ext uri="{BB962C8B-B14F-4D97-AF65-F5344CB8AC3E}">
        <p14:creationId xmlns:p14="http://schemas.microsoft.com/office/powerpoint/2010/main" val="85095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10</a:t>
            </a:fld>
            <a:endParaRPr lang="de-DE" dirty="0"/>
          </a:p>
        </p:txBody>
      </p:sp>
    </p:spTree>
    <p:extLst>
      <p:ext uri="{BB962C8B-B14F-4D97-AF65-F5344CB8AC3E}">
        <p14:creationId xmlns:p14="http://schemas.microsoft.com/office/powerpoint/2010/main" val="72969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11</a:t>
            </a:fld>
            <a:endParaRPr lang="de-DE" dirty="0"/>
          </a:p>
        </p:txBody>
      </p:sp>
    </p:spTree>
    <p:extLst>
      <p:ext uri="{BB962C8B-B14F-4D97-AF65-F5344CB8AC3E}">
        <p14:creationId xmlns:p14="http://schemas.microsoft.com/office/powerpoint/2010/main" val="38694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13</a:t>
            </a:fld>
            <a:endParaRPr lang="de-DE" dirty="0"/>
          </a:p>
        </p:txBody>
      </p:sp>
    </p:spTree>
    <p:extLst>
      <p:ext uri="{BB962C8B-B14F-4D97-AF65-F5344CB8AC3E}">
        <p14:creationId xmlns:p14="http://schemas.microsoft.com/office/powerpoint/2010/main" val="116925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328658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853B-4965-91C7-C48E-A14DC68274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290AD76-4E2A-6EF3-D12F-C69D2582E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DE67456-7068-CA5E-4D72-31DC438637A3}"/>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5" name="Footer Placeholder 4">
            <a:extLst>
              <a:ext uri="{FF2B5EF4-FFF2-40B4-BE49-F238E27FC236}">
                <a16:creationId xmlns:a16="http://schemas.microsoft.com/office/drawing/2014/main" id="{BD0A42FA-263B-B154-685D-AE7EAE476C2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67CB50D-6F5F-357B-F74A-5F0CDE5421C5}"/>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271101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2BA2-E4A2-5FEA-0273-41E4EB8F26A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2787FC6-C2F1-9ADC-4AEB-3640679994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71880F-138F-4F9E-87CE-84A6E1EC1D81}"/>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5" name="Footer Placeholder 4">
            <a:extLst>
              <a:ext uri="{FF2B5EF4-FFF2-40B4-BE49-F238E27FC236}">
                <a16:creationId xmlns:a16="http://schemas.microsoft.com/office/drawing/2014/main" id="{89741D3D-801A-C16C-7C0B-93F4C12FD77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9952F9-79E7-27D7-2ACC-C8B700B184D5}"/>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122602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A7AA5E-BCE6-1076-C918-E1BBB7E7F6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C9FA80F-3949-E04A-32F8-145687AAEF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A778D4-6C4C-0BBF-6F4B-1E88493BF85E}"/>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5" name="Footer Placeholder 4">
            <a:extLst>
              <a:ext uri="{FF2B5EF4-FFF2-40B4-BE49-F238E27FC236}">
                <a16:creationId xmlns:a16="http://schemas.microsoft.com/office/drawing/2014/main" id="{F0C75EE4-1B8E-70F7-12FD-9A8981F0D01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271E444-F247-C3A7-2612-BA25619157D4}"/>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3048082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0" y="0"/>
            <a:ext cx="12192000"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dirty="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7925" y="2706317"/>
            <a:ext cx="5439871" cy="997196"/>
          </a:xfrm>
        </p:spPr>
        <p:txBody>
          <a:bodyPr anchor="b" anchorCtr="0">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3781" y="0"/>
            <a:ext cx="6118219" cy="6858000"/>
          </a:xfrm>
        </p:spPr>
        <p:txBody>
          <a:bodyPr anchor="ctr" anchorCtr="0"/>
          <a:lstStyle>
            <a:lvl1pPr algn="ctr">
              <a:defRPr/>
            </a:lvl1pPr>
          </a:lstStyle>
          <a:p>
            <a:r>
              <a:rPr lang="en-US" dirty="0"/>
              <a:t>Click to insert picture</a:t>
            </a:r>
          </a:p>
        </p:txBody>
      </p:sp>
      <p:pic>
        <p:nvPicPr>
          <p:cNvPr id="1340610207" name="LogoBlue-Dynamic" descr="{&quot;templafy&quot;:{&quot;id&quot;:&quot;fc7d22a7-e05e-4540-9ead-37f53ecd8d65&quot;}}"/>
          <p:cNvPicPr>
            <a:picLocks noChangeAspect="1"/>
          </p:cNvPicPr>
          <p:nvPr/>
        </p:nvPicPr>
        <p:blipFill>
          <a:blip r:embed="rId2"/>
          <a:stretch>
            <a:fillRect/>
          </a:stretch>
        </p:blipFill>
        <p:spPr>
          <a:xfrm>
            <a:off x="287931" y="360000"/>
            <a:ext cx="1463821" cy="360000"/>
          </a:xfrm>
          <a:prstGeom prst="rect">
            <a:avLst/>
          </a:prstGeom>
        </p:spPr>
      </p:pic>
      <p:sp>
        <p:nvSpPr>
          <p:cNvPr id="6" name="Classification-Dynamic" descr="{&quot;templafy&quot;:{&quot;id&quot;:&quot;0cfac369-353a-4503-91a9-001b2008f3fa&quot;}}">
            <a:extLst>
              <a:ext uri="{FF2B5EF4-FFF2-40B4-BE49-F238E27FC236}">
                <a16:creationId xmlns:a16="http://schemas.microsoft.com/office/drawing/2014/main" id="{870EB466-B92B-9D4D-974E-A49C0F424152}"/>
              </a:ext>
            </a:extLst>
          </p:cNvPr>
          <p:cNvSpPr txBox="1"/>
          <p:nvPr userDrawn="1"/>
        </p:nvSpPr>
        <p:spPr>
          <a:xfrm>
            <a:off x="287925" y="6409830"/>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dirty="0">
                <a:solidFill>
                  <a:schemeClr val="tx1"/>
                </a:solidFill>
                <a:latin typeface="72 Brand" panose="020B0504030603020204" pitchFamily="34" charset="0"/>
                <a:ea typeface="Arial Unicode MS" pitchFamily="34" charset="-128"/>
                <a:cs typeface="Arial Unicode MS" pitchFamily="34" charset="-128"/>
              </a:rPr>
              <a:t>PUBLIC</a:t>
            </a:r>
          </a:p>
          <a:p>
            <a:pPr fontAlgn="base">
              <a:spcBef>
                <a:spcPct val="50000"/>
              </a:spcBef>
              <a:spcAft>
                <a:spcPct val="0"/>
              </a:spcAft>
              <a:buClr>
                <a:srgbClr val="F0AB00"/>
              </a:buClr>
              <a:buSzPct val="80000"/>
            </a:pPr>
            <a:endParaRPr lang="en-US" sz="1000" b="0" i="0" kern="0" dirty="0">
              <a:solidFill>
                <a:schemeClr val="tx1"/>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496304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704">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8B029D-C1BA-6745-8ADE-EF91FC90E083}"/>
              </a:ext>
            </a:extLst>
          </p:cNvPr>
          <p:cNvSpPr>
            <a:spLocks noGrp="1"/>
          </p:cNvSpPr>
          <p:nvPr>
            <p:ph type="pic" sz="quarter" idx="10"/>
          </p:nvPr>
        </p:nvSpPr>
        <p:spPr>
          <a:xfrm>
            <a:off x="8124003" y="0"/>
            <a:ext cx="4067998" cy="6858000"/>
          </a:xfrm>
        </p:spPr>
        <p:txBody>
          <a:bodyPr anchor="ctr" anchorCtr="0"/>
          <a:lstStyle>
            <a:lvl1pPr algn="ctr">
              <a:defRPr/>
            </a:lvl1pPr>
          </a:lstStyle>
          <a:p>
            <a:r>
              <a:rPr lang="en-US" dirty="0"/>
              <a:t>Click icon to add picture</a:t>
            </a:r>
          </a:p>
          <a:p>
            <a:endParaRPr lang="en-US" dirty="0"/>
          </a:p>
          <a:p>
            <a:endParaRPr lang="en-US" dirty="0"/>
          </a:p>
        </p:txBody>
      </p:sp>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458545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8" b="0" i="0">
                <a:solidFill>
                  <a:schemeClr val="tx1"/>
                </a:solidFill>
                <a:latin typeface="72 Brand Medium" panose="020B0504030603020204" pitchFamily="34" charset="0"/>
              </a:defRPr>
            </a:lvl1pPr>
          </a:lstStyle>
          <a:p>
            <a:r>
              <a:rPr lang="en-US" dirty="0"/>
              <a:t>Divider page</a:t>
            </a:r>
            <a:endParaRPr lang="de-DE" dirty="0"/>
          </a:p>
        </p:txBody>
      </p:sp>
      <p:sp>
        <p:nvSpPr>
          <p:cNvPr id="5" name="Picture Placeholder 4">
            <a:extLst>
              <a:ext uri="{FF2B5EF4-FFF2-40B4-BE49-F238E27FC236}">
                <a16:creationId xmlns:a16="http://schemas.microsoft.com/office/drawing/2014/main" id="{27FA50B1-C2BC-195A-7506-45BC73F49CE2}"/>
              </a:ext>
            </a:extLst>
          </p:cNvPr>
          <p:cNvSpPr>
            <a:spLocks noGrp="1"/>
          </p:cNvSpPr>
          <p:nvPr>
            <p:ph type="pic" sz="quarter" idx="10"/>
          </p:nvPr>
        </p:nvSpPr>
        <p:spPr>
          <a:xfrm>
            <a:off x="0" y="3429000"/>
            <a:ext cx="12192000" cy="3429000"/>
          </a:xfrm>
        </p:spPr>
        <p:txBody>
          <a:bodyPr/>
          <a:lstStyle/>
          <a:p>
            <a:endParaRPr lang="en-US" dirty="0"/>
          </a:p>
        </p:txBody>
      </p:sp>
    </p:spTree>
    <p:extLst>
      <p:ext uri="{BB962C8B-B14F-4D97-AF65-F5344CB8AC3E}">
        <p14:creationId xmlns:p14="http://schemas.microsoft.com/office/powerpoint/2010/main" val="285245551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03">
          <p15:clr>
            <a:srgbClr val="FBAE40"/>
          </p15:clr>
        </p15:guide>
        <p15:guide id="4" orient="horz" pos="865">
          <p15:clr>
            <a:srgbClr val="FBAE40"/>
          </p15:clr>
        </p15:guide>
        <p15:guide id="5" orient="horz" pos="129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393211583"/>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4922C-EC30-EED1-69A6-EE9FA36C894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2B80E5-8966-5B2A-5544-8EBE31674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195054E-611F-9949-1C92-7BCE0FD15A49}"/>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5" name="Footer Placeholder 4">
            <a:extLst>
              <a:ext uri="{FF2B5EF4-FFF2-40B4-BE49-F238E27FC236}">
                <a16:creationId xmlns:a16="http://schemas.microsoft.com/office/drawing/2014/main" id="{E00ECACC-C787-19F0-108C-8023BFC975D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6BD307F-F013-D77C-0DAF-24A9FC6710AA}"/>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17036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8B5-5386-AD9F-70F4-777F3B358E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F4E3207-CE60-670C-1814-60E0856782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B88FB-1FA4-0349-5FDF-EFB43FFA6FC9}"/>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5" name="Footer Placeholder 4">
            <a:extLst>
              <a:ext uri="{FF2B5EF4-FFF2-40B4-BE49-F238E27FC236}">
                <a16:creationId xmlns:a16="http://schemas.microsoft.com/office/drawing/2014/main" id="{1632EC72-3061-6D16-F565-0EB241BFF8B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32BCA98-5532-5390-6152-A93A8FA5CBF1}"/>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118170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C147-2158-FC6B-77A9-EE4AD997DAC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2B20747-10EB-D96D-2F96-6DDA70F96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8AFD133-EB61-66BF-E09C-640DC2825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501DEFB-D5D8-ED94-13BF-9D4E3E4AC580}"/>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6" name="Footer Placeholder 5">
            <a:extLst>
              <a:ext uri="{FF2B5EF4-FFF2-40B4-BE49-F238E27FC236}">
                <a16:creationId xmlns:a16="http://schemas.microsoft.com/office/drawing/2014/main" id="{AE3D551D-DDB3-EEED-71EE-B26C727AD6B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EDBADAB-8FF7-D719-77F8-1227F2594365}"/>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2478360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AC7B-AF1D-CAE2-323C-7975359F2E1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2F97A60-4D7A-DAE8-45D8-AC4837590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77CD39-0CC8-2437-B207-463A4906D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E47098D-7764-BC3A-AE8C-F6B56405B0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8DB2F-6488-3C1A-ED32-489CF1CDBE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BEEC42A-1773-BB8F-B43B-D93BD80B8D7F}"/>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8" name="Footer Placeholder 7">
            <a:extLst>
              <a:ext uri="{FF2B5EF4-FFF2-40B4-BE49-F238E27FC236}">
                <a16:creationId xmlns:a16="http://schemas.microsoft.com/office/drawing/2014/main" id="{5F817582-4352-EE06-BDBF-0F1CA40A50D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EFC623F-A5B9-78BE-8AFF-35FA45A7E18E}"/>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374046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7BB4-AA20-8F5B-83A4-1995DD5D2FA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458BD16-7CB9-C9BC-4B9D-FF02293EE572}"/>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4" name="Footer Placeholder 3">
            <a:extLst>
              <a:ext uri="{FF2B5EF4-FFF2-40B4-BE49-F238E27FC236}">
                <a16:creationId xmlns:a16="http://schemas.microsoft.com/office/drawing/2014/main" id="{153273F7-B183-D38E-CB65-F24C4D7552F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965BFA6-9BD5-7955-EB04-7DF62C8DF1EF}"/>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2808734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A6A1D-B124-7CCA-6833-7C15FA429E37}"/>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3" name="Footer Placeholder 2">
            <a:extLst>
              <a:ext uri="{FF2B5EF4-FFF2-40B4-BE49-F238E27FC236}">
                <a16:creationId xmlns:a16="http://schemas.microsoft.com/office/drawing/2014/main" id="{AF4224D6-5207-26CD-B600-CC07DDA6CF0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AE35470-DBE7-F22F-4B2C-73CE2E6DB70B}"/>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96593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4265-61DC-B75F-D746-1D771BDE7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C2445B7-B9B5-DCBB-706A-688B3FDE2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0A1015B-A7D4-AB1D-1000-A54E65B93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DE1B4-14FA-CEE5-DA9F-202A492339F9}"/>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6" name="Footer Placeholder 5">
            <a:extLst>
              <a:ext uri="{FF2B5EF4-FFF2-40B4-BE49-F238E27FC236}">
                <a16:creationId xmlns:a16="http://schemas.microsoft.com/office/drawing/2014/main" id="{84021BE3-2032-ADDA-22F2-53BB293D57D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DA0761C-679F-FD2D-8AF8-18FAD503C400}"/>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181038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100D-CB89-2FEB-1EB4-0F34CF265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3BFB134-D8FD-36DE-653C-0BBB6FB099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2B4E6DC-E778-D847-1149-C3D3B6F53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3B2B0-9E1B-19DE-7706-B10C44496640}"/>
              </a:ext>
            </a:extLst>
          </p:cNvPr>
          <p:cNvSpPr>
            <a:spLocks noGrp="1"/>
          </p:cNvSpPr>
          <p:nvPr>
            <p:ph type="dt" sz="half" idx="10"/>
          </p:nvPr>
        </p:nvSpPr>
        <p:spPr/>
        <p:txBody>
          <a:bodyPr/>
          <a:lstStyle/>
          <a:p>
            <a:fld id="{D752D354-F3B0-403C-819E-A86FFB1AB6CD}" type="datetimeFigureOut">
              <a:rPr lang="en-IN" smtClean="0"/>
              <a:t>20-11-2024</a:t>
            </a:fld>
            <a:endParaRPr lang="en-IN"/>
          </a:p>
        </p:txBody>
      </p:sp>
      <p:sp>
        <p:nvSpPr>
          <p:cNvPr id="6" name="Footer Placeholder 5">
            <a:extLst>
              <a:ext uri="{FF2B5EF4-FFF2-40B4-BE49-F238E27FC236}">
                <a16:creationId xmlns:a16="http://schemas.microsoft.com/office/drawing/2014/main" id="{7C973CDF-2341-31FF-E599-0C8A0BC79D3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5DDA922-DF50-50DD-0EFE-5E04694CD513}"/>
              </a:ext>
            </a:extLst>
          </p:cNvPr>
          <p:cNvSpPr>
            <a:spLocks noGrp="1"/>
          </p:cNvSpPr>
          <p:nvPr>
            <p:ph type="sldNum" sz="quarter" idx="12"/>
          </p:nvPr>
        </p:nvSpPr>
        <p:spPr/>
        <p:txBody>
          <a:bodyPr/>
          <a:lstStyle/>
          <a:p>
            <a:fld id="{C64FF97A-E332-460B-BE99-AF1A20E66DDB}" type="slidenum">
              <a:rPr lang="en-IN" smtClean="0"/>
              <a:t>‹#›</a:t>
            </a:fld>
            <a:endParaRPr lang="en-IN"/>
          </a:p>
        </p:txBody>
      </p:sp>
    </p:spTree>
    <p:extLst>
      <p:ext uri="{BB962C8B-B14F-4D97-AF65-F5344CB8AC3E}">
        <p14:creationId xmlns:p14="http://schemas.microsoft.com/office/powerpoint/2010/main" val="252278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C3560-8570-7A79-2FBC-4AACF070D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F5B4A4B-6026-9798-8DC5-698D9C828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DDDA99-2202-2E59-71EE-CC5A8AA1A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2D354-F3B0-403C-819E-A86FFB1AB6CD}" type="datetimeFigureOut">
              <a:rPr lang="en-IN" smtClean="0"/>
              <a:t>20-11-2024</a:t>
            </a:fld>
            <a:endParaRPr lang="en-IN"/>
          </a:p>
        </p:txBody>
      </p:sp>
      <p:sp>
        <p:nvSpPr>
          <p:cNvPr id="5" name="Footer Placeholder 4">
            <a:extLst>
              <a:ext uri="{FF2B5EF4-FFF2-40B4-BE49-F238E27FC236}">
                <a16:creationId xmlns:a16="http://schemas.microsoft.com/office/drawing/2014/main" id="{66077D94-1764-8E42-7A7D-2D07FA669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A18C8F4-913D-55B4-0350-168C6BA43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FF97A-E332-460B-BE99-AF1A20E66DDB}" type="slidenum">
              <a:rPr lang="en-IN" smtClean="0"/>
              <a:t>‹#›</a:t>
            </a:fld>
            <a:endParaRPr lang="en-IN"/>
          </a:p>
        </p:txBody>
      </p:sp>
    </p:spTree>
    <p:extLst>
      <p:ext uri="{BB962C8B-B14F-4D97-AF65-F5344CB8AC3E}">
        <p14:creationId xmlns:p14="http://schemas.microsoft.com/office/powerpoint/2010/main" val="4128033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4.xml"/><Relationship Id="rId1" Type="http://schemas.openxmlformats.org/officeDocument/2006/relationships/customXml" Target="../../customXml/item20.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hyperlink" Target="https://support.ariba.com/item/view/KB0568165" TargetMode="External"/><Relationship Id="rId3" Type="http://schemas.openxmlformats.org/officeDocument/2006/relationships/slideLayout" Target="../slideLayouts/slideLayout14.xml"/><Relationship Id="rId7" Type="http://schemas.openxmlformats.org/officeDocument/2006/relationships/hyperlink" Target="https://support.ariba.com/item/view/KB0584450" TargetMode="Externa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hyperlink" Target="https://support.ariba.com/item/view/KB0634067" TargetMode="External"/><Relationship Id="rId5" Type="http://schemas.openxmlformats.org/officeDocument/2006/relationships/hyperlink" Target="https://support.ariba.com/item/view/KB0639059" TargetMode="External"/><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7.xml"/><Relationship Id="rId1" Type="http://schemas.openxmlformats.org/officeDocument/2006/relationships/customXml" Target="../../customXml/item6.xml"/><Relationship Id="rId4" Type="http://schemas.openxmlformats.org/officeDocument/2006/relationships/image" Target="../media/image3.bin"/></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https://help.sap.com/docs/buying-invoicing/building-forms-in-forms-builder/how-to-add-custom-forms-approval-flow?locale=en-US&amp;q=approval" TargetMode="Externa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help.sap.com/docs/buying-invoicing/building-forms-in-forms-builder/how-to-add-classic-approval-flow?locale=en-US&amp;q=approva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3.xml"/><Relationship Id="rId1" Type="http://schemas.openxmlformats.org/officeDocument/2006/relationships/customXml" Target="../../customXml/item24.xml"/><Relationship Id="rId4" Type="http://schemas.openxmlformats.org/officeDocument/2006/relationships/image" Target="../media/image3.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5.xml"/><Relationship Id="rId1" Type="http://schemas.openxmlformats.org/officeDocument/2006/relationships/customXml" Target="../../customXml/item22.xml"/><Relationship Id="rId4" Type="http://schemas.openxmlformats.org/officeDocument/2006/relationships/image" Target="../media/image3.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hyperlink" Target="https://help.sap.com/docs/buying-invoicing/building-forms-in-forms-builder/how-to-add-custom-forms-approval-flow?locale=en-US" TargetMode="External"/><Relationship Id="rId3" Type="http://schemas.openxmlformats.org/officeDocument/2006/relationships/slideLayout" Target="../slideLayouts/slideLayout15.xml"/><Relationship Id="rId7" Type="http://schemas.openxmlformats.org/officeDocument/2006/relationships/hyperlink" Target="https://help.sap.com/docs/buying-invoicing/guided-buying-administration/adding-transfer-of-ownership-tiles?locale=en-US" TargetMode="External"/><Relationship Id="rId2" Type="http://schemas.openxmlformats.org/officeDocument/2006/relationships/customXml" Target="../../customXml/item1.xml"/><Relationship Id="rId1" Type="http://schemas.openxmlformats.org/officeDocument/2006/relationships/customXml" Target="../../customXml/item18.xml"/><Relationship Id="rId6" Type="http://schemas.openxmlformats.org/officeDocument/2006/relationships/hyperlink" Target="https://help.sap.com/docs/buying-invoicing/guided-buying-administration/publishing-transfer-of-ownership-form-using-global-template?locale=en-US" TargetMode="External"/><Relationship Id="rId5" Type="http://schemas.openxmlformats.org/officeDocument/2006/relationships/hyperlink" Target="https://help.sap.com/docs/buying-invoicing/guided-buying-administration/self-service-transfer-of-ownership-4e28ee1db14844a9853637ed6d402c42#exporting-the-status-of-completed-transfer-of-ownership-requests-to-the-external-erp-system" TargetMode="External"/><Relationship Id="rId4" Type="http://schemas.openxmlformats.org/officeDocument/2006/relationships/hyperlink" Target="https://help.sap.com/docs/buying-invoicing/guided-buying-administration/self-service-transfer-of-ownership-4e28ee1db14844a9853637ed6d402c42?locale=en-US" TargetMode="External"/><Relationship Id="rId9" Type="http://schemas.openxmlformats.org/officeDocument/2006/relationships/hyperlink" Target="https://help.sap.com/docs/buying-invoicing/building-forms-in-forms-builder/how-to-add-classic-approval-flow?locale=en-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11.xml"/><Relationship Id="rId1" Type="http://schemas.openxmlformats.org/officeDocument/2006/relationships/customXml" Target="../../customXml/item16.xml"/></Relationships>
</file>

<file path=ppt/slides/_rels/slide20.xml.rels><?xml version="1.0" encoding="UTF-8" standalone="yes"?>
<Relationships xmlns="http://schemas.openxmlformats.org/package/2006/relationships"><Relationship Id="rId8" Type="http://schemas.openxmlformats.org/officeDocument/2006/relationships/hyperlink" Target="https://support.ariba.com/item/view/KB0632968" TargetMode="External"/><Relationship Id="rId3" Type="http://schemas.openxmlformats.org/officeDocument/2006/relationships/slideLayout" Target="../slideLayouts/slideLayout15.xml"/><Relationship Id="rId7" Type="http://schemas.openxmlformats.org/officeDocument/2006/relationships/hyperlink" Target="https://support.ariba.com/item/view/KB0568165" TargetMode="External"/><Relationship Id="rId2" Type="http://schemas.openxmlformats.org/officeDocument/2006/relationships/customXml" Target="../../customXml/item19.xml"/><Relationship Id="rId1" Type="http://schemas.openxmlformats.org/officeDocument/2006/relationships/customXml" Target="../../customXml/item10.xml"/><Relationship Id="rId6" Type="http://schemas.openxmlformats.org/officeDocument/2006/relationships/hyperlink" Target="https://support.ariba.com/item/view/KB0584450" TargetMode="External"/><Relationship Id="rId5" Type="http://schemas.openxmlformats.org/officeDocument/2006/relationships/hyperlink" Target="https://support.ariba.com/item/view/KB0634067" TargetMode="External"/><Relationship Id="rId4" Type="http://schemas.openxmlformats.org/officeDocument/2006/relationships/hyperlink" Target="https://support.ariba.com/item/view/KB0639059"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4.xml"/><Relationship Id="rId1" Type="http://schemas.openxmlformats.org/officeDocument/2006/relationships/customXml" Target="../../customXml/item2.xml"/><Relationship Id="rId5" Type="http://schemas.openxmlformats.org/officeDocument/2006/relationships/image" Target="../media/image21.bin"/><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7.xml"/><Relationship Id="rId1" Type="http://schemas.openxmlformats.org/officeDocument/2006/relationships/customXml" Target="../../customXml/item2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21.xml"/><Relationship Id="rId1" Type="http://schemas.openxmlformats.org/officeDocument/2006/relationships/customXml" Target="../../customXml/item8.xml"/><Relationship Id="rId4" Type="http://schemas.openxmlformats.org/officeDocument/2006/relationships/image" Target="../media/image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5.xml"/><Relationship Id="rId1" Type="http://schemas.openxmlformats.org/officeDocument/2006/relationships/customXml" Target="../../customXml/item3.xml"/><Relationship Id="rId4" Type="http://schemas.openxmlformats.org/officeDocument/2006/relationships/image" Target="../media/image3.bin"/></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9.xml"/><Relationship Id="rId1" Type="http://schemas.openxmlformats.org/officeDocument/2006/relationships/customXml" Target="../../customXml/item12.xml"/><Relationship Id="rId4" Type="http://schemas.openxmlformats.org/officeDocument/2006/relationships/image" Target="../media/image3.bin"/></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4">
            <a:extLst>
              <a:ext uri="{FF2B5EF4-FFF2-40B4-BE49-F238E27FC236}">
                <a16:creationId xmlns:a16="http://schemas.microsoft.com/office/drawing/2014/main" id="{C4E2D140-8564-0D43-F716-7813857722C2}"/>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195" b="195"/>
          <a:stretch/>
        </p:blipFill>
        <p:spPr bwMode="black">
          <a:xfrm>
            <a:off x="6073782" y="893"/>
            <a:ext cx="6118219" cy="6856215"/>
          </a:xfrm>
          <a:prstGeom prst="rect">
            <a:avLst/>
          </a:prstGeom>
        </p:spPr>
      </p:pic>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a:xfrm>
            <a:off x="287926" y="1318711"/>
            <a:ext cx="5439871" cy="1561198"/>
          </a:xfrm>
        </p:spPr>
        <p:txBody>
          <a:bodyPr/>
          <a:lstStyle/>
          <a:p>
            <a:r>
              <a:rPr lang="en-US" dirty="0">
                <a:solidFill>
                  <a:srgbClr val="0070F2"/>
                </a:solidFill>
              </a:rPr>
              <a:t>Guided</a:t>
            </a:r>
            <a:r>
              <a:rPr lang="en-US" dirty="0"/>
              <a:t> </a:t>
            </a:r>
            <a:r>
              <a:rPr lang="en-US" dirty="0">
                <a:solidFill>
                  <a:srgbClr val="0070F2"/>
                </a:solidFill>
              </a:rPr>
              <a:t>Buying – Introduction to Transfer of Ownership feature</a:t>
            </a:r>
          </a:p>
        </p:txBody>
      </p:sp>
      <p:sp>
        <p:nvSpPr>
          <p:cNvPr id="2" name="Spaker name - Dynamic" descr="{&quot;templafy&quot;:{&quot;id&quot;:&quot;980122ac-f513-4884-901d-22b43a774c04&quot;}}">
            <a:extLst>
              <a:ext uri="{FF2B5EF4-FFF2-40B4-BE49-F238E27FC236}">
                <a16:creationId xmlns:a16="http://schemas.microsoft.com/office/drawing/2014/main" id="{E0BFCFDD-1D42-358F-BC70-8570C4C662EF}"/>
              </a:ext>
            </a:extLst>
          </p:cNvPr>
          <p:cNvSpPr txBox="1">
            <a:spLocks/>
          </p:cNvSpPr>
          <p:nvPr/>
        </p:nvSpPr>
        <p:spPr>
          <a:xfrm>
            <a:off x="287925" y="5733325"/>
            <a:ext cx="5400830" cy="223090"/>
          </a:xfrm>
          <a:prstGeom prst="rect">
            <a:avLst/>
          </a:prstGeom>
          <a:noFill/>
        </p:spPr>
        <p:txBody>
          <a:bodyPr wrap="square" lIns="0" tIns="0" rIns="0" bIns="0" rtlCol="0" anchor="b" anchorCtr="0">
            <a:noAutofit/>
          </a:bodyPr>
          <a:lstStyle/>
          <a:p>
            <a:pPr algn="l"/>
            <a:r>
              <a:rPr lang="en-US" sz="1400" dirty="0">
                <a:latin typeface="72 Brand" panose="020B0504030603020204" pitchFamily="34" charset="0"/>
                <a:cs typeface="72" panose="020B0503030000000003" pitchFamily="34" charset="0"/>
              </a:rPr>
              <a:t>Vasco Graveto and Manisha Singh</a:t>
            </a:r>
          </a:p>
        </p:txBody>
      </p:sp>
      <p:sp>
        <p:nvSpPr>
          <p:cNvPr id="3" name="Date - Dynamic" descr="{&quot;templafy&quot;:{&quot;id&quot;:&quot;83b2fabe-e6e9-452d-b87c-e07e83098c50&quot;}}">
            <a:extLst>
              <a:ext uri="{FF2B5EF4-FFF2-40B4-BE49-F238E27FC236}">
                <a16:creationId xmlns:a16="http://schemas.microsoft.com/office/drawing/2014/main" id="{9E1171E2-38D8-8239-71E9-69DC21FF73B2}"/>
              </a:ext>
            </a:extLst>
          </p:cNvPr>
          <p:cNvSpPr txBox="1">
            <a:spLocks/>
          </p:cNvSpPr>
          <p:nvPr/>
        </p:nvSpPr>
        <p:spPr>
          <a:xfrm>
            <a:off x="287925" y="6027391"/>
            <a:ext cx="5400830" cy="223090"/>
          </a:xfrm>
          <a:prstGeom prst="rect">
            <a:avLst/>
          </a:prstGeom>
          <a:noFill/>
        </p:spPr>
        <p:txBody>
          <a:bodyPr wrap="square" lIns="0" tIns="0" rIns="0" bIns="0" rtlCol="0" anchor="b" anchorCtr="0">
            <a:noAutofit/>
          </a:bodyPr>
          <a:lstStyle/>
          <a:p>
            <a:pPr algn="l"/>
            <a:r>
              <a:rPr lang="en-US" sz="1400" dirty="0">
                <a:latin typeface="72 Brand" panose="020B0504030603020204" pitchFamily="34" charset="0"/>
                <a:cs typeface="72" panose="020B0503030000000003" pitchFamily="34" charset="0"/>
              </a:rPr>
              <a:t>November, 2024</a:t>
            </a:r>
          </a:p>
        </p:txBody>
      </p:sp>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How to edit template and best practices</a:t>
            </a:r>
          </a:p>
          <a:p>
            <a:pPr>
              <a:buClr>
                <a:schemeClr val="accent3"/>
              </a:buClr>
              <a:buSzPct val="110000"/>
            </a:pP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OOTB Panels (These widgets CAN be modified):</a:t>
            </a:r>
          </a:p>
        </p:txBody>
      </p:sp>
      <p:sp>
        <p:nvSpPr>
          <p:cNvPr id="10" name="TextBox 15">
            <a:extLst>
              <a:ext uri="{FF2B5EF4-FFF2-40B4-BE49-F238E27FC236}">
                <a16:creationId xmlns:a16="http://schemas.microsoft.com/office/drawing/2014/main" id="{A924C313-701C-73D7-1680-E67C46A49863}"/>
              </a:ext>
            </a:extLst>
          </p:cNvPr>
          <p:cNvSpPr txBox="1"/>
          <p:nvPr/>
        </p:nvSpPr>
        <p:spPr>
          <a:xfrm>
            <a:off x="6392518" y="2163209"/>
            <a:ext cx="5163517" cy="1600438"/>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Reason For Transfer: </a:t>
            </a:r>
            <a:r>
              <a:rPr lang="en-US" sz="1600" kern="0" dirty="0">
                <a:ea typeface="Arial Unicode MS" pitchFamily="34" charset="-128"/>
                <a:cs typeface="Arial Unicode MS" pitchFamily="34" charset="-128"/>
              </a:rPr>
              <a:t>This dropdown lets you choose from 5 different reasons including “Others” to justify the transfer.</a:t>
            </a:r>
            <a:br>
              <a:rPr lang="en-US" sz="1600" kern="0" dirty="0">
                <a:ea typeface="Arial Unicode MS" pitchFamily="34" charset="-128"/>
                <a:cs typeface="Arial Unicode MS" pitchFamily="34" charset="-128"/>
              </a:rPr>
            </a:br>
            <a:endParaRPr lang="en-US" sz="1600" b="1" kern="0" dirty="0">
              <a:ea typeface="Arial Unicode MS" pitchFamily="34" charset="-128"/>
              <a:cs typeface="Arial Unicode MS" pitchFamily="34" charset="-128"/>
            </a:endParaRPr>
          </a:p>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Additional Comments: </a:t>
            </a:r>
            <a:r>
              <a:rPr lang="en-US" sz="1600" kern="0" dirty="0">
                <a:ea typeface="Arial Unicode MS" pitchFamily="34" charset="-128"/>
                <a:cs typeface="Arial Unicode MS" pitchFamily="34" charset="-128"/>
              </a:rPr>
              <a:t>This text widget lets you justify if you’ve selected the previous “Others” option</a:t>
            </a:r>
          </a:p>
        </p:txBody>
      </p:sp>
      <p:pic>
        <p:nvPicPr>
          <p:cNvPr id="2" name="Imagem 1">
            <a:extLst>
              <a:ext uri="{FF2B5EF4-FFF2-40B4-BE49-F238E27FC236}">
                <a16:creationId xmlns:a16="http://schemas.microsoft.com/office/drawing/2014/main" id="{506152BE-C9CF-5697-6D92-60095CEE0C55}"/>
              </a:ext>
            </a:extLst>
          </p:cNvPr>
          <p:cNvPicPr>
            <a:picLocks noChangeAspect="1"/>
          </p:cNvPicPr>
          <p:nvPr/>
        </p:nvPicPr>
        <p:blipFill>
          <a:blip r:embed="rId3"/>
          <a:stretch>
            <a:fillRect/>
          </a:stretch>
        </p:blipFill>
        <p:spPr>
          <a:xfrm>
            <a:off x="293558" y="1640128"/>
            <a:ext cx="5795290" cy="2301558"/>
          </a:xfrm>
          <a:prstGeom prst="rect">
            <a:avLst/>
          </a:prstGeom>
        </p:spPr>
      </p:pic>
      <p:pic>
        <p:nvPicPr>
          <p:cNvPr id="3" name="Imagem 2">
            <a:extLst>
              <a:ext uri="{FF2B5EF4-FFF2-40B4-BE49-F238E27FC236}">
                <a16:creationId xmlns:a16="http://schemas.microsoft.com/office/drawing/2014/main" id="{A2F94DED-677B-8331-5CAD-85296233F1BC}"/>
              </a:ext>
            </a:extLst>
          </p:cNvPr>
          <p:cNvPicPr>
            <a:picLocks noChangeAspect="1"/>
          </p:cNvPicPr>
          <p:nvPr/>
        </p:nvPicPr>
        <p:blipFill>
          <a:blip r:embed="rId4"/>
          <a:stretch>
            <a:fillRect/>
          </a:stretch>
        </p:blipFill>
        <p:spPr>
          <a:xfrm rot="10800000">
            <a:off x="6088780" y="1653636"/>
            <a:ext cx="107048" cy="2301559"/>
          </a:xfrm>
          <a:prstGeom prst="rect">
            <a:avLst/>
          </a:prstGeom>
        </p:spPr>
      </p:pic>
      <p:pic>
        <p:nvPicPr>
          <p:cNvPr id="6" name="Imagem 5">
            <a:extLst>
              <a:ext uri="{FF2B5EF4-FFF2-40B4-BE49-F238E27FC236}">
                <a16:creationId xmlns:a16="http://schemas.microsoft.com/office/drawing/2014/main" id="{62E3B246-C371-83C8-17AA-CE5F30E9EF9D}"/>
              </a:ext>
            </a:extLst>
          </p:cNvPr>
          <p:cNvPicPr>
            <a:picLocks noChangeAspect="1"/>
          </p:cNvPicPr>
          <p:nvPr/>
        </p:nvPicPr>
        <p:blipFill>
          <a:blip r:embed="rId5"/>
          <a:stretch>
            <a:fillRect/>
          </a:stretch>
        </p:blipFill>
        <p:spPr>
          <a:xfrm>
            <a:off x="348373" y="4979525"/>
            <a:ext cx="7772400" cy="1529912"/>
          </a:xfrm>
          <a:prstGeom prst="rect">
            <a:avLst/>
          </a:prstGeom>
        </p:spPr>
      </p:pic>
      <p:sp>
        <p:nvSpPr>
          <p:cNvPr id="9" name="TextBox 7">
            <a:extLst>
              <a:ext uri="{FF2B5EF4-FFF2-40B4-BE49-F238E27FC236}">
                <a16:creationId xmlns:a16="http://schemas.microsoft.com/office/drawing/2014/main" id="{7DE00E62-5A83-14B7-19DF-ACD8A7859B12}"/>
              </a:ext>
            </a:extLst>
          </p:cNvPr>
          <p:cNvSpPr txBox="1"/>
          <p:nvPr/>
        </p:nvSpPr>
        <p:spPr>
          <a:xfrm>
            <a:off x="293557" y="4433124"/>
            <a:ext cx="7772399" cy="399981"/>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Data Table where information will be shown after pressing.                  :</a:t>
            </a:r>
          </a:p>
        </p:txBody>
      </p:sp>
      <p:pic>
        <p:nvPicPr>
          <p:cNvPr id="11" name="Imagem 10">
            <a:extLst>
              <a:ext uri="{FF2B5EF4-FFF2-40B4-BE49-F238E27FC236}">
                <a16:creationId xmlns:a16="http://schemas.microsoft.com/office/drawing/2014/main" id="{BDD6430A-3004-3194-7AA0-3A88B259544C}"/>
              </a:ext>
            </a:extLst>
          </p:cNvPr>
          <p:cNvPicPr>
            <a:picLocks noChangeAspect="1"/>
          </p:cNvPicPr>
          <p:nvPr/>
        </p:nvPicPr>
        <p:blipFill rotWithShape="1">
          <a:blip r:embed="rId6"/>
          <a:srcRect l="8506" t="14426" r="6606" b="8506"/>
          <a:stretch/>
        </p:blipFill>
        <p:spPr>
          <a:xfrm>
            <a:off x="6586406" y="4433124"/>
            <a:ext cx="1043951" cy="399981"/>
          </a:xfrm>
          <a:prstGeom prst="rect">
            <a:avLst/>
          </a:prstGeom>
        </p:spPr>
      </p:pic>
    </p:spTree>
    <p:extLst>
      <p:ext uri="{BB962C8B-B14F-4D97-AF65-F5344CB8AC3E}">
        <p14:creationId xmlns:p14="http://schemas.microsoft.com/office/powerpoint/2010/main" val="344637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How to edit template and best practices</a:t>
            </a:r>
          </a:p>
          <a:p>
            <a:pPr>
              <a:buClr>
                <a:schemeClr val="accent3"/>
              </a:buClr>
              <a:buSzPct val="110000"/>
            </a:pP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What more can be done to the form template?</a:t>
            </a:r>
          </a:p>
        </p:txBody>
      </p:sp>
      <p:sp>
        <p:nvSpPr>
          <p:cNvPr id="5" name="TextBox 15">
            <a:extLst>
              <a:ext uri="{FF2B5EF4-FFF2-40B4-BE49-F238E27FC236}">
                <a16:creationId xmlns:a16="http://schemas.microsoft.com/office/drawing/2014/main" id="{28F0E9B1-B864-BFE2-8991-0222627443DC}"/>
              </a:ext>
            </a:extLst>
          </p:cNvPr>
          <p:cNvSpPr txBox="1"/>
          <p:nvPr/>
        </p:nvSpPr>
        <p:spPr>
          <a:xfrm>
            <a:off x="862941" y="1615034"/>
            <a:ext cx="9777970" cy="1354217"/>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Add new widgets and panels.</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Change the OOTB Editable panels shown before.</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Choosing which type of </a:t>
            </a:r>
            <a:r>
              <a:rPr lang="en-US" sz="1600" b="1" kern="0" dirty="0">
                <a:ea typeface="Arial Unicode MS" pitchFamily="34" charset="-128"/>
                <a:cs typeface="Arial Unicode MS" pitchFamily="34" charset="-128"/>
              </a:rPr>
              <a:t>Approval Flow </a:t>
            </a:r>
            <a:r>
              <a:rPr lang="en-US" sz="1600" kern="0" dirty="0">
                <a:ea typeface="Arial Unicode MS" pitchFamily="34" charset="-128"/>
                <a:cs typeface="Arial Unicode MS" pitchFamily="34" charset="-128"/>
              </a:rPr>
              <a:t>you want.</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Configure the </a:t>
            </a:r>
            <a:r>
              <a:rPr lang="en-US" sz="1600" b="1" kern="0" dirty="0">
                <a:ea typeface="Arial Unicode MS" pitchFamily="34" charset="-128"/>
                <a:cs typeface="Arial Unicode MS" pitchFamily="34" charset="-128"/>
              </a:rPr>
              <a:t>Custom Approval Flow </a:t>
            </a:r>
            <a:r>
              <a:rPr lang="en-US" sz="1600" kern="0" dirty="0">
                <a:ea typeface="Arial Unicode MS" pitchFamily="34" charset="-128"/>
                <a:cs typeface="Arial Unicode MS" pitchFamily="34" charset="-128"/>
              </a:rPr>
              <a:t>in case you choose this type of flow</a:t>
            </a:r>
          </a:p>
        </p:txBody>
      </p:sp>
      <p:sp>
        <p:nvSpPr>
          <p:cNvPr id="7" name="TextBox 7">
            <a:extLst>
              <a:ext uri="{FF2B5EF4-FFF2-40B4-BE49-F238E27FC236}">
                <a16:creationId xmlns:a16="http://schemas.microsoft.com/office/drawing/2014/main" id="{01518239-58EA-444D-1029-0ED4741153D3}"/>
              </a:ext>
            </a:extLst>
          </p:cNvPr>
          <p:cNvSpPr txBox="1"/>
          <p:nvPr/>
        </p:nvSpPr>
        <p:spPr>
          <a:xfrm>
            <a:off x="293558" y="3429000"/>
            <a:ext cx="7772399" cy="399981"/>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Best practices and KBA’s to solve certain issues:</a:t>
            </a:r>
          </a:p>
        </p:txBody>
      </p:sp>
      <p:sp>
        <p:nvSpPr>
          <p:cNvPr id="15" name="TextBox 15">
            <a:extLst>
              <a:ext uri="{FF2B5EF4-FFF2-40B4-BE49-F238E27FC236}">
                <a16:creationId xmlns:a16="http://schemas.microsoft.com/office/drawing/2014/main" id="{55C0DA94-791E-F181-8620-5579BA175CCC}"/>
              </a:ext>
            </a:extLst>
          </p:cNvPr>
          <p:cNvSpPr txBox="1"/>
          <p:nvPr/>
        </p:nvSpPr>
        <p:spPr>
          <a:xfrm>
            <a:off x="862941" y="3953285"/>
            <a:ext cx="9777970" cy="1354217"/>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i="0" dirty="0">
                <a:effectLst/>
                <a:hlinkClick r:id="rId5"/>
              </a:rPr>
              <a:t>KB0639059</a:t>
            </a:r>
            <a:r>
              <a:rPr lang="en-US" sz="1600" b="0" i="0" dirty="0">
                <a:effectLst/>
              </a:rPr>
              <a:t> </a:t>
            </a:r>
            <a:r>
              <a:rPr lang="en-US" sz="1600" b="1" i="0" dirty="0">
                <a:effectLst/>
              </a:rPr>
              <a:t>-</a:t>
            </a:r>
            <a:r>
              <a:rPr lang="en-US" sz="1600" b="0" i="0" dirty="0">
                <a:effectLst/>
              </a:rPr>
              <a:t> How to add additional status in the transfer of ownership form?</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hlinkClick r:id="rId6"/>
              </a:rPr>
              <a:t>KB0634067</a:t>
            </a:r>
            <a:r>
              <a:rPr lang="en-US" sz="1600" kern="0" dirty="0">
                <a:ea typeface="Arial Unicode MS" pitchFamily="34" charset="-128"/>
                <a:cs typeface="Arial Unicode MS" pitchFamily="34" charset="-128"/>
              </a:rPr>
              <a:t> - Why the requisition wasn't transferred after the transfer of ownership form was approved?</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hlinkClick r:id="rId7"/>
              </a:rPr>
              <a:t>KB0584450</a:t>
            </a:r>
            <a:r>
              <a:rPr lang="en-US" sz="1600" kern="0" dirty="0">
                <a:ea typeface="Arial Unicode MS" pitchFamily="34" charset="-128"/>
                <a:cs typeface="Arial Unicode MS" pitchFamily="34" charset="-128"/>
              </a:rPr>
              <a:t> - Why the requisition title don't appear in the Transfer of Ownership form?</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hlinkClick r:id="rId8"/>
              </a:rPr>
              <a:t>KB0568165</a:t>
            </a:r>
            <a:r>
              <a:rPr lang="en-US" sz="1600" kern="0" dirty="0">
                <a:ea typeface="Arial Unicode MS" pitchFamily="34" charset="-128"/>
                <a:cs typeface="Arial Unicode MS" pitchFamily="34" charset="-128"/>
              </a:rPr>
              <a:t> - Why is "not authorized" error being thrown when creating Transfer of Ownership Forms?</a:t>
            </a:r>
          </a:p>
        </p:txBody>
      </p:sp>
      <p:pic>
        <p:nvPicPr>
          <p:cNvPr id="16" name="TOO Form.mov">
            <a:hlinkClick r:id="" action="ppaction://media"/>
            <a:hlinkHover r:id="" action="ppaction://ole?verb=0"/>
            <a:extLst>
              <a:ext uri="{FF2B5EF4-FFF2-40B4-BE49-F238E27FC236}">
                <a16:creationId xmlns:a16="http://schemas.microsoft.com/office/drawing/2014/main" id="{5DD9D386-0C29-CD35-413F-B75CB8871B4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308181" y="947331"/>
            <a:ext cx="4814150" cy="2707959"/>
          </a:xfrm>
          <a:prstGeom prst="rect">
            <a:avLst/>
          </a:prstGeom>
        </p:spPr>
      </p:pic>
    </p:spTree>
    <p:extLst>
      <p:ext uri="{BB962C8B-B14F-4D97-AF65-F5344CB8AC3E}">
        <p14:creationId xmlns:p14="http://schemas.microsoft.com/office/powerpoint/2010/main" val="8417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9CF709-7097-79E5-AE3D-C88BBF8D4EF9}"/>
              </a:ext>
            </a:extLst>
          </p:cNvPr>
          <p:cNvSpPr>
            <a:spLocks noGrp="1"/>
          </p:cNvSpPr>
          <p:nvPr>
            <p:ph type="ctrTitle"/>
          </p:nvPr>
        </p:nvSpPr>
        <p:spPr>
          <a:xfrm>
            <a:off x="213064" y="1307359"/>
            <a:ext cx="11567603" cy="676932"/>
          </a:xfrm>
        </p:spPr>
        <p:txBody>
          <a:bodyPr/>
          <a:lstStyle/>
          <a:p>
            <a:pPr algn="ctr">
              <a:buClr>
                <a:schemeClr val="accent3"/>
              </a:buClr>
              <a:buSzPct val="110000"/>
            </a:pPr>
            <a:r>
              <a:rPr lang="en-US" sz="3599" dirty="0">
                <a:solidFill>
                  <a:srgbClr val="0070F2"/>
                </a:solidFill>
                <a:cs typeface="72" panose="020B0503030000000003" pitchFamily="34" charset="0"/>
              </a:rPr>
              <a:t>Approval Flow Configuration of Template</a:t>
            </a:r>
          </a:p>
        </p:txBody>
      </p:sp>
      <p:pic>
        <p:nvPicPr>
          <p:cNvPr id="8" name="Picture Placeholder 7">
            <a:extLst>
              <a:ext uri="{FF2B5EF4-FFF2-40B4-BE49-F238E27FC236}">
                <a16:creationId xmlns:a16="http://schemas.microsoft.com/office/drawing/2014/main" id="{383005E2-23AC-66C3-CED1-1EE65E59DDA4}"/>
              </a:ext>
            </a:extLst>
          </p:cNvPr>
          <p:cNvPicPr>
            <a:picLocks noGrp="1" noChangeAspect="1"/>
          </p:cNvPicPr>
          <p:nvPr>
            <p:ph type="pic" sz="quarter" idx="10"/>
          </p:nvPr>
        </p:nvPicPr>
        <p:blipFill rotWithShape="1">
          <a:blip r:embed="rId4"/>
          <a:srcRect t="12513" b="24921"/>
          <a:stretch/>
        </p:blipFill>
        <p:spPr>
          <a:xfrm>
            <a:off x="1587" y="3429000"/>
            <a:ext cx="12188826" cy="3428107"/>
          </a:xfrm>
          <a:prstGeom prst="rect">
            <a:avLst/>
          </a:prstGeom>
        </p:spPr>
      </p:pic>
    </p:spTree>
    <p:custDataLst>
      <p:custData r:id="rId1"/>
      <p:custData r:id="rId2"/>
    </p:custDataLst>
    <p:extLst>
      <p:ext uri="{BB962C8B-B14F-4D97-AF65-F5344CB8AC3E}">
        <p14:creationId xmlns:p14="http://schemas.microsoft.com/office/powerpoint/2010/main" val="171719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Approval Flow Configuration of Template</a:t>
            </a:r>
            <a:endParaRPr lang="en-US" sz="1600" dirty="0">
              <a:latin typeface="+mj-lt"/>
            </a:endParaRPr>
          </a:p>
        </p:txBody>
      </p:sp>
      <p:sp>
        <p:nvSpPr>
          <p:cNvPr id="7" name="TextBox 7">
            <a:extLst>
              <a:ext uri="{FF2B5EF4-FFF2-40B4-BE49-F238E27FC236}">
                <a16:creationId xmlns:a16="http://schemas.microsoft.com/office/drawing/2014/main" id="{01518239-58EA-444D-1029-0ED4741153D3}"/>
              </a:ext>
            </a:extLst>
          </p:cNvPr>
          <p:cNvSpPr txBox="1"/>
          <p:nvPr/>
        </p:nvSpPr>
        <p:spPr>
          <a:xfrm>
            <a:off x="293558" y="1156336"/>
            <a:ext cx="7772399" cy="399981"/>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Types of Approval Flow and how to configure each:</a:t>
            </a:r>
          </a:p>
        </p:txBody>
      </p:sp>
      <p:sp>
        <p:nvSpPr>
          <p:cNvPr id="13" name="TextBox 15">
            <a:extLst>
              <a:ext uri="{FF2B5EF4-FFF2-40B4-BE49-F238E27FC236}">
                <a16:creationId xmlns:a16="http://schemas.microsoft.com/office/drawing/2014/main" id="{7FA8DA0C-0488-0CA4-ED4E-EBF18C931A8F}"/>
              </a:ext>
            </a:extLst>
          </p:cNvPr>
          <p:cNvSpPr txBox="1"/>
          <p:nvPr/>
        </p:nvSpPr>
        <p:spPr>
          <a:xfrm>
            <a:off x="862941" y="1715456"/>
            <a:ext cx="9777970" cy="1723549"/>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There is 3 types of Approval Flow, but in order for the Transfer to work you need to select between the </a:t>
            </a:r>
            <a:r>
              <a:rPr lang="en-US" sz="1600" b="1" kern="0" dirty="0">
                <a:ea typeface="Arial Unicode MS" pitchFamily="34" charset="-128"/>
                <a:cs typeface="Arial Unicode MS" pitchFamily="34" charset="-128"/>
              </a:rPr>
              <a:t>Classic </a:t>
            </a:r>
            <a:r>
              <a:rPr lang="en-US" sz="1600" kern="0" dirty="0">
                <a:ea typeface="Arial Unicode MS" pitchFamily="34" charset="-128"/>
                <a:cs typeface="Arial Unicode MS" pitchFamily="34" charset="-128"/>
              </a:rPr>
              <a:t>or the </a:t>
            </a:r>
            <a:r>
              <a:rPr lang="en-US" sz="1600" b="1" kern="0" dirty="0">
                <a:ea typeface="Arial Unicode MS" pitchFamily="34" charset="-128"/>
                <a:cs typeface="Arial Unicode MS" pitchFamily="34" charset="-128"/>
              </a:rPr>
              <a:t>Custom </a:t>
            </a:r>
            <a:r>
              <a:rPr lang="en-US" sz="1600" kern="0" dirty="0">
                <a:ea typeface="Arial Unicode MS" pitchFamily="34" charset="-128"/>
                <a:cs typeface="Arial Unicode MS" pitchFamily="34" charset="-128"/>
              </a:rPr>
              <a:t>approval flow</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b="1" kern="0" dirty="0">
                <a:ea typeface="Arial Unicode MS" pitchFamily="34" charset="-128"/>
                <a:cs typeface="Arial Unicode MS" pitchFamily="34" charset="-128"/>
              </a:rPr>
              <a:t>Classic: </a:t>
            </a:r>
            <a:r>
              <a:rPr lang="en-US" sz="1600" kern="0" dirty="0">
                <a:ea typeface="Arial Unicode MS" pitchFamily="34" charset="-128"/>
                <a:cs typeface="Arial Unicode MS" pitchFamily="34" charset="-128"/>
              </a:rPr>
              <a:t>Needs to be configured under </a:t>
            </a:r>
            <a:r>
              <a:rPr lang="en-US" sz="1600" b="1" kern="0" dirty="0">
                <a:ea typeface="Arial Unicode MS" pitchFamily="34" charset="-128"/>
                <a:cs typeface="Arial Unicode MS" pitchFamily="34" charset="-128"/>
              </a:rPr>
              <a:t>Approval Processes </a:t>
            </a:r>
            <a:r>
              <a:rPr lang="en-US" sz="1600" kern="0" dirty="0">
                <a:ea typeface="Arial Unicode MS" pitchFamily="34" charset="-128"/>
                <a:cs typeface="Arial Unicode MS" pitchFamily="34" charset="-128"/>
              </a:rPr>
              <a:t>in Ariba</a:t>
            </a:r>
            <a:br>
              <a:rPr lang="en-US" sz="1600" kern="0" dirty="0">
                <a:ea typeface="Arial Unicode MS" pitchFamily="34" charset="-128"/>
                <a:cs typeface="Arial Unicode MS" pitchFamily="34" charset="-128"/>
              </a:rPr>
            </a:br>
            <a:r>
              <a:rPr lang="en-US" sz="1600" kern="0" dirty="0">
                <a:ea typeface="Arial Unicode MS" pitchFamily="34" charset="-128"/>
                <a:cs typeface="Arial Unicode MS" pitchFamily="34" charset="-128"/>
              </a:rPr>
              <a:t>Procurement. (Manage &gt; Approval Processes)</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b="1" kern="0" dirty="0">
                <a:ea typeface="Arial Unicode MS" pitchFamily="34" charset="-128"/>
                <a:cs typeface="Arial Unicode MS" pitchFamily="34" charset="-128"/>
              </a:rPr>
              <a:t>Custom: </a:t>
            </a:r>
            <a:r>
              <a:rPr lang="en-US" sz="1600" kern="0" dirty="0">
                <a:ea typeface="Arial Unicode MS" pitchFamily="34" charset="-128"/>
                <a:cs typeface="Arial Unicode MS" pitchFamily="34" charset="-128"/>
              </a:rPr>
              <a:t>Is configured inside the form and by default has both</a:t>
            </a:r>
            <a:br>
              <a:rPr lang="en-US" sz="1600" kern="0" dirty="0">
                <a:ea typeface="Arial Unicode MS" pitchFamily="34" charset="-128"/>
                <a:cs typeface="Arial Unicode MS" pitchFamily="34" charset="-128"/>
              </a:rPr>
            </a:br>
            <a:r>
              <a:rPr lang="en-US" sz="1600" kern="0" dirty="0">
                <a:ea typeface="Arial Unicode MS" pitchFamily="34" charset="-128"/>
                <a:cs typeface="Arial Unicode MS" pitchFamily="34" charset="-128"/>
              </a:rPr>
              <a:t>the “Supervisor of To User” and “Supervisor of From User”</a:t>
            </a:r>
            <a:endParaRPr lang="en-US" sz="1600" b="1" kern="0" dirty="0">
              <a:ea typeface="Arial Unicode MS" pitchFamily="34" charset="-128"/>
              <a:cs typeface="Arial Unicode MS" pitchFamily="34" charset="-128"/>
            </a:endParaRPr>
          </a:p>
        </p:txBody>
      </p:sp>
      <p:pic>
        <p:nvPicPr>
          <p:cNvPr id="14" name="Imagem 13">
            <a:extLst>
              <a:ext uri="{FF2B5EF4-FFF2-40B4-BE49-F238E27FC236}">
                <a16:creationId xmlns:a16="http://schemas.microsoft.com/office/drawing/2014/main" id="{474497CF-A1BC-93CE-44E9-95B68DDF9C24}"/>
              </a:ext>
            </a:extLst>
          </p:cNvPr>
          <p:cNvPicPr>
            <a:picLocks noChangeAspect="1"/>
          </p:cNvPicPr>
          <p:nvPr/>
        </p:nvPicPr>
        <p:blipFill>
          <a:blip r:embed="rId3"/>
          <a:stretch>
            <a:fillRect/>
          </a:stretch>
        </p:blipFill>
        <p:spPr>
          <a:xfrm>
            <a:off x="862941" y="3925872"/>
            <a:ext cx="4492830" cy="2164320"/>
          </a:xfrm>
          <a:prstGeom prst="rect">
            <a:avLst/>
          </a:prstGeom>
        </p:spPr>
      </p:pic>
    </p:spTree>
    <p:extLst>
      <p:ext uri="{BB962C8B-B14F-4D97-AF65-F5344CB8AC3E}">
        <p14:creationId xmlns:p14="http://schemas.microsoft.com/office/powerpoint/2010/main" val="3626695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How to edit template and best practices</a:t>
            </a:r>
          </a:p>
          <a:p>
            <a:pPr>
              <a:buClr>
                <a:schemeClr val="accent3"/>
              </a:buClr>
              <a:buSzPct val="110000"/>
            </a:pP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Custom Approval Flow:</a:t>
            </a:r>
          </a:p>
        </p:txBody>
      </p:sp>
      <p:sp>
        <p:nvSpPr>
          <p:cNvPr id="7" name="TextBox 7">
            <a:extLst>
              <a:ext uri="{FF2B5EF4-FFF2-40B4-BE49-F238E27FC236}">
                <a16:creationId xmlns:a16="http://schemas.microsoft.com/office/drawing/2014/main" id="{01518239-58EA-444D-1029-0ED4741153D3}"/>
              </a:ext>
            </a:extLst>
          </p:cNvPr>
          <p:cNvSpPr txBox="1"/>
          <p:nvPr/>
        </p:nvSpPr>
        <p:spPr>
          <a:xfrm>
            <a:off x="293557" y="3615701"/>
            <a:ext cx="7772399" cy="399981"/>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Classic Approval Flow:</a:t>
            </a:r>
          </a:p>
        </p:txBody>
      </p:sp>
      <p:pic>
        <p:nvPicPr>
          <p:cNvPr id="14" name="Imagem 13">
            <a:extLst>
              <a:ext uri="{FF2B5EF4-FFF2-40B4-BE49-F238E27FC236}">
                <a16:creationId xmlns:a16="http://schemas.microsoft.com/office/drawing/2014/main" id="{474497CF-A1BC-93CE-44E9-95B68DDF9C24}"/>
              </a:ext>
            </a:extLst>
          </p:cNvPr>
          <p:cNvPicPr>
            <a:picLocks noChangeAspect="1"/>
          </p:cNvPicPr>
          <p:nvPr/>
        </p:nvPicPr>
        <p:blipFill rotWithShape="1">
          <a:blip r:embed="rId3"/>
          <a:srcRect l="1610" t="25407" r="55105" b="52872"/>
          <a:stretch/>
        </p:blipFill>
        <p:spPr>
          <a:xfrm>
            <a:off x="3065417" y="1093726"/>
            <a:ext cx="1654629" cy="399981"/>
          </a:xfrm>
          <a:prstGeom prst="rect">
            <a:avLst/>
          </a:prstGeom>
        </p:spPr>
      </p:pic>
      <p:pic>
        <p:nvPicPr>
          <p:cNvPr id="3" name="Imagem 2">
            <a:extLst>
              <a:ext uri="{FF2B5EF4-FFF2-40B4-BE49-F238E27FC236}">
                <a16:creationId xmlns:a16="http://schemas.microsoft.com/office/drawing/2014/main" id="{0C6AA1CD-DF98-941C-F7D0-ACD4D60AA3DA}"/>
              </a:ext>
            </a:extLst>
          </p:cNvPr>
          <p:cNvPicPr>
            <a:picLocks noChangeAspect="1"/>
          </p:cNvPicPr>
          <p:nvPr/>
        </p:nvPicPr>
        <p:blipFill>
          <a:blip r:embed="rId4"/>
          <a:stretch>
            <a:fillRect/>
          </a:stretch>
        </p:blipFill>
        <p:spPr>
          <a:xfrm>
            <a:off x="2897056" y="3580741"/>
            <a:ext cx="1282700" cy="469900"/>
          </a:xfrm>
          <a:prstGeom prst="rect">
            <a:avLst/>
          </a:prstGeom>
        </p:spPr>
      </p:pic>
      <p:pic>
        <p:nvPicPr>
          <p:cNvPr id="6" name="Imagem 5">
            <a:extLst>
              <a:ext uri="{FF2B5EF4-FFF2-40B4-BE49-F238E27FC236}">
                <a16:creationId xmlns:a16="http://schemas.microsoft.com/office/drawing/2014/main" id="{A02AD4B4-BE5C-8A72-8341-E80725285E71}"/>
              </a:ext>
            </a:extLst>
          </p:cNvPr>
          <p:cNvPicPr>
            <a:picLocks noChangeAspect="1"/>
          </p:cNvPicPr>
          <p:nvPr/>
        </p:nvPicPr>
        <p:blipFill>
          <a:blip r:embed="rId5"/>
          <a:stretch>
            <a:fillRect/>
          </a:stretch>
        </p:blipFill>
        <p:spPr>
          <a:xfrm>
            <a:off x="293557" y="1493707"/>
            <a:ext cx="7178399" cy="2010558"/>
          </a:xfrm>
          <a:prstGeom prst="rect">
            <a:avLst/>
          </a:prstGeom>
        </p:spPr>
      </p:pic>
      <p:pic>
        <p:nvPicPr>
          <p:cNvPr id="10" name="Imagem 9">
            <a:extLst>
              <a:ext uri="{FF2B5EF4-FFF2-40B4-BE49-F238E27FC236}">
                <a16:creationId xmlns:a16="http://schemas.microsoft.com/office/drawing/2014/main" id="{D57F73D4-269E-0334-9E05-28BC30C5D1D5}"/>
              </a:ext>
            </a:extLst>
          </p:cNvPr>
          <p:cNvPicPr>
            <a:picLocks noChangeAspect="1"/>
          </p:cNvPicPr>
          <p:nvPr/>
        </p:nvPicPr>
        <p:blipFill>
          <a:blip r:embed="rId6"/>
          <a:stretch>
            <a:fillRect/>
          </a:stretch>
        </p:blipFill>
        <p:spPr>
          <a:xfrm>
            <a:off x="5025399" y="5251455"/>
            <a:ext cx="7039060" cy="1432597"/>
          </a:xfrm>
          <a:prstGeom prst="rect">
            <a:avLst/>
          </a:prstGeom>
        </p:spPr>
      </p:pic>
      <p:pic>
        <p:nvPicPr>
          <p:cNvPr id="9" name="Imagem 8">
            <a:extLst>
              <a:ext uri="{FF2B5EF4-FFF2-40B4-BE49-F238E27FC236}">
                <a16:creationId xmlns:a16="http://schemas.microsoft.com/office/drawing/2014/main" id="{82290B7C-F7D2-A0C2-656B-6DDF2BDB1AD8}"/>
              </a:ext>
            </a:extLst>
          </p:cNvPr>
          <p:cNvPicPr>
            <a:picLocks noChangeAspect="1"/>
          </p:cNvPicPr>
          <p:nvPr/>
        </p:nvPicPr>
        <p:blipFill>
          <a:blip r:embed="rId7"/>
          <a:stretch>
            <a:fillRect/>
          </a:stretch>
        </p:blipFill>
        <p:spPr>
          <a:xfrm>
            <a:off x="293557" y="4085601"/>
            <a:ext cx="7039060" cy="1482168"/>
          </a:xfrm>
          <a:prstGeom prst="rect">
            <a:avLst/>
          </a:prstGeom>
        </p:spPr>
      </p:pic>
      <p:sp>
        <p:nvSpPr>
          <p:cNvPr id="17" name="Seta Dobrada 16">
            <a:extLst>
              <a:ext uri="{FF2B5EF4-FFF2-40B4-BE49-F238E27FC236}">
                <a16:creationId xmlns:a16="http://schemas.microsoft.com/office/drawing/2014/main" id="{4ECCA24C-DD5C-59B8-6DCF-5DE94CBDED44}"/>
              </a:ext>
            </a:extLst>
          </p:cNvPr>
          <p:cNvSpPr/>
          <p:nvPr/>
        </p:nvSpPr>
        <p:spPr>
          <a:xfrm rot="2776888">
            <a:off x="7968344" y="4275221"/>
            <a:ext cx="1297577" cy="97407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5">
            <a:extLst>
              <a:ext uri="{FF2B5EF4-FFF2-40B4-BE49-F238E27FC236}">
                <a16:creationId xmlns:a16="http://schemas.microsoft.com/office/drawing/2014/main" id="{AD449F81-0236-5CCA-90FE-CA301D197513}"/>
              </a:ext>
            </a:extLst>
          </p:cNvPr>
          <p:cNvSpPr txBox="1"/>
          <p:nvPr/>
        </p:nvSpPr>
        <p:spPr>
          <a:xfrm>
            <a:off x="7816739" y="1423788"/>
            <a:ext cx="4028691" cy="615553"/>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Documentation of </a:t>
            </a:r>
            <a:r>
              <a:rPr lang="en-US" sz="1600" kern="0" dirty="0">
                <a:ea typeface="Arial Unicode MS" pitchFamily="34" charset="-128"/>
                <a:cs typeface="Arial Unicode MS" pitchFamily="34" charset="-128"/>
                <a:hlinkClick r:id="rId8"/>
              </a:rPr>
              <a:t>Custom Approval Flow</a:t>
            </a:r>
            <a:endParaRPr lang="en-US" sz="1600" kern="0" dirty="0">
              <a:ea typeface="Arial Unicode MS" pitchFamily="34" charset="-128"/>
              <a:cs typeface="Arial Unicode MS" pitchFamily="34" charset="-128"/>
            </a:endParaRP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Documentation of </a:t>
            </a:r>
            <a:r>
              <a:rPr lang="en-US" sz="1600" kern="0" dirty="0">
                <a:ea typeface="Arial Unicode MS" pitchFamily="34" charset="-128"/>
                <a:cs typeface="Arial Unicode MS" pitchFamily="34" charset="-128"/>
                <a:hlinkClick r:id="rId9"/>
              </a:rPr>
              <a:t>Classic Approval Flow</a:t>
            </a:r>
            <a:endParaRPr lang="en-US" sz="1600" kern="0" dirty="0">
              <a:ea typeface="Arial Unicode MS" pitchFamily="34" charset="-128"/>
              <a:cs typeface="Arial Unicode MS" pitchFamily="34" charset="-128"/>
            </a:endParaRPr>
          </a:p>
        </p:txBody>
      </p:sp>
      <p:sp>
        <p:nvSpPr>
          <p:cNvPr id="19" name="TextBox 15">
            <a:extLst>
              <a:ext uri="{FF2B5EF4-FFF2-40B4-BE49-F238E27FC236}">
                <a16:creationId xmlns:a16="http://schemas.microsoft.com/office/drawing/2014/main" id="{61B0942D-461E-AB4E-13A2-F1B4C226CAE0}"/>
              </a:ext>
            </a:extLst>
          </p:cNvPr>
          <p:cNvSpPr txBox="1"/>
          <p:nvPr/>
        </p:nvSpPr>
        <p:spPr>
          <a:xfrm>
            <a:off x="7816738" y="2657845"/>
            <a:ext cx="4028691" cy="1477328"/>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Fonte do Sistema Regular"/>
              <a:buChar char="⚠"/>
            </a:pPr>
            <a:r>
              <a:rPr lang="en-US" sz="1600" kern="0" dirty="0">
                <a:ea typeface="Arial Unicode MS" pitchFamily="34" charset="-128"/>
                <a:cs typeface="Arial Unicode MS" pitchFamily="34" charset="-128"/>
              </a:rPr>
              <a:t>Keep in mind that once the form is made into </a:t>
            </a:r>
            <a:r>
              <a:rPr lang="en-US" sz="1600" b="1" kern="0" dirty="0">
                <a:ea typeface="Arial Unicode MS" pitchFamily="34" charset="-128"/>
                <a:cs typeface="Arial Unicode MS" pitchFamily="34" charset="-128"/>
              </a:rPr>
              <a:t>Classic approval flow </a:t>
            </a:r>
            <a:r>
              <a:rPr lang="en-US" sz="1600" kern="0" dirty="0">
                <a:ea typeface="Arial Unicode MS" pitchFamily="34" charset="-128"/>
                <a:cs typeface="Arial Unicode MS" pitchFamily="34" charset="-128"/>
              </a:rPr>
              <a:t>there is no way of reverting back to Custom, along with that a new Search type and Approval Type will be created in the system, neither of these can be deleted after</a:t>
            </a:r>
          </a:p>
        </p:txBody>
      </p:sp>
    </p:spTree>
    <p:extLst>
      <p:ext uri="{BB962C8B-B14F-4D97-AF65-F5344CB8AC3E}">
        <p14:creationId xmlns:p14="http://schemas.microsoft.com/office/powerpoint/2010/main" val="1905410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9CF709-7097-79E5-AE3D-C88BBF8D4EF9}"/>
              </a:ext>
            </a:extLst>
          </p:cNvPr>
          <p:cNvSpPr>
            <a:spLocks noGrp="1"/>
          </p:cNvSpPr>
          <p:nvPr>
            <p:ph type="ctrTitle"/>
          </p:nvPr>
        </p:nvSpPr>
        <p:spPr>
          <a:xfrm>
            <a:off x="213064" y="1307359"/>
            <a:ext cx="11567603" cy="676932"/>
          </a:xfrm>
        </p:spPr>
        <p:txBody>
          <a:bodyPr/>
          <a:lstStyle/>
          <a:p>
            <a:pPr algn="ctr">
              <a:buClr>
                <a:schemeClr val="accent3"/>
              </a:buClr>
              <a:buSzPct val="110000"/>
            </a:pPr>
            <a:r>
              <a:rPr lang="en-US" sz="3599" dirty="0">
                <a:solidFill>
                  <a:srgbClr val="0070F2"/>
                </a:solidFill>
                <a:cs typeface="72" panose="020B0503030000000003" pitchFamily="34" charset="0"/>
              </a:rPr>
              <a:t>Creation of Tile for Transfer of Ownership form</a:t>
            </a:r>
          </a:p>
        </p:txBody>
      </p:sp>
      <p:pic>
        <p:nvPicPr>
          <p:cNvPr id="8" name="Picture Placeholder 7">
            <a:extLst>
              <a:ext uri="{FF2B5EF4-FFF2-40B4-BE49-F238E27FC236}">
                <a16:creationId xmlns:a16="http://schemas.microsoft.com/office/drawing/2014/main" id="{383005E2-23AC-66C3-CED1-1EE65E59DDA4}"/>
              </a:ext>
            </a:extLst>
          </p:cNvPr>
          <p:cNvPicPr>
            <a:picLocks noGrp="1" noChangeAspect="1"/>
          </p:cNvPicPr>
          <p:nvPr>
            <p:ph type="pic" sz="quarter" idx="10"/>
          </p:nvPr>
        </p:nvPicPr>
        <p:blipFill rotWithShape="1">
          <a:blip r:embed="rId4"/>
          <a:srcRect t="12513" b="24921"/>
          <a:stretch/>
        </p:blipFill>
        <p:spPr>
          <a:xfrm>
            <a:off x="1587" y="3429000"/>
            <a:ext cx="12188826" cy="3428107"/>
          </a:xfrm>
          <a:prstGeom prst="rect">
            <a:avLst/>
          </a:prstGeom>
        </p:spPr>
      </p:pic>
    </p:spTree>
    <p:custDataLst>
      <p:custData r:id="rId1"/>
      <p:custData r:id="rId2"/>
    </p:custDataLst>
    <p:extLst>
      <p:ext uri="{BB962C8B-B14F-4D97-AF65-F5344CB8AC3E}">
        <p14:creationId xmlns:p14="http://schemas.microsoft.com/office/powerpoint/2010/main" val="3035780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Creation of Tile for TOO</a:t>
            </a:r>
            <a:endParaRPr lang="en-US" sz="1600" dirty="0">
              <a:latin typeface="+mj-lt"/>
            </a:endParaRPr>
          </a:p>
        </p:txBody>
      </p:sp>
      <p:sp>
        <p:nvSpPr>
          <p:cNvPr id="7" name="TextBox 7">
            <a:extLst>
              <a:ext uri="{FF2B5EF4-FFF2-40B4-BE49-F238E27FC236}">
                <a16:creationId xmlns:a16="http://schemas.microsoft.com/office/drawing/2014/main" id="{01518239-58EA-444D-1029-0ED4741153D3}"/>
              </a:ext>
            </a:extLst>
          </p:cNvPr>
          <p:cNvSpPr txBox="1"/>
          <p:nvPr/>
        </p:nvSpPr>
        <p:spPr>
          <a:xfrm>
            <a:off x="293558" y="1156336"/>
            <a:ext cx="10853413" cy="399981"/>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The Tile for TOO can be created in both the Home Page or inside a Landing Page, follow below steps:</a:t>
            </a:r>
          </a:p>
        </p:txBody>
      </p:sp>
      <p:sp>
        <p:nvSpPr>
          <p:cNvPr id="13" name="TextBox 15">
            <a:extLst>
              <a:ext uri="{FF2B5EF4-FFF2-40B4-BE49-F238E27FC236}">
                <a16:creationId xmlns:a16="http://schemas.microsoft.com/office/drawing/2014/main" id="{7FA8DA0C-0488-0CA4-ED4E-EBF18C931A8F}"/>
              </a:ext>
            </a:extLst>
          </p:cNvPr>
          <p:cNvSpPr txBox="1"/>
          <p:nvPr/>
        </p:nvSpPr>
        <p:spPr>
          <a:xfrm>
            <a:off x="862941" y="1715456"/>
            <a:ext cx="9777970" cy="2215991"/>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In the Home Page:</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b="1" kern="0" dirty="0">
                <a:ea typeface="Arial Unicode MS" pitchFamily="34" charset="-128"/>
                <a:cs typeface="Arial Unicode MS" pitchFamily="34" charset="-128"/>
              </a:rPr>
              <a:t>Admin &gt; Manage using UI &gt; Hover the cursor on “+” &gt; Click Add new Tile &gt; Scroll down to “TOO Form” &gt; Search for the form </a:t>
            </a:r>
            <a:r>
              <a:rPr lang="en-US" sz="1600" kern="0" dirty="0">
                <a:ea typeface="Arial Unicode MS" pitchFamily="34" charset="-128"/>
                <a:cs typeface="Arial Unicode MS" pitchFamily="34" charset="-128"/>
              </a:rPr>
              <a:t>(Keep in mind that the search is case sensitive)</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Inside a Landing Page:</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b="1" kern="0" dirty="0">
                <a:ea typeface="Arial Unicode MS" pitchFamily="34" charset="-128"/>
                <a:cs typeface="Arial Unicode MS" pitchFamily="34" charset="-128"/>
              </a:rPr>
              <a:t>Admin &gt; Manage using UI &gt; Open the Landing Page &gt; Hover the cursor on “+” &gt; Click Add new Tile &gt; Scroll down to “TOO Form” &gt; Search for the form </a:t>
            </a:r>
            <a:r>
              <a:rPr lang="en-US" sz="1600" kern="0" dirty="0">
                <a:ea typeface="Arial Unicode MS" pitchFamily="34" charset="-128"/>
                <a:cs typeface="Arial Unicode MS" pitchFamily="34" charset="-128"/>
              </a:rPr>
              <a:t>(Keep in mind that the search is case sensitive)</a:t>
            </a:r>
          </a:p>
          <a:p>
            <a:pPr marL="742950" lvl="1" indent="-285750" fontAlgn="base">
              <a:spcBef>
                <a:spcPct val="50000"/>
              </a:spcBef>
              <a:spcAft>
                <a:spcPct val="0"/>
              </a:spcAft>
              <a:buClr>
                <a:srgbClr val="0070F3"/>
              </a:buClr>
              <a:buSzPct val="80000"/>
              <a:buFont typeface="Courier New" panose="02070309020205020404" pitchFamily="49" charset="0"/>
              <a:buChar char="o"/>
            </a:pPr>
            <a:endParaRPr lang="en-US" sz="1600" kern="0" dirty="0">
              <a:ea typeface="Arial Unicode MS" pitchFamily="34" charset="-128"/>
              <a:cs typeface="Arial Unicode MS" pitchFamily="34" charset="-128"/>
            </a:endParaRPr>
          </a:p>
        </p:txBody>
      </p:sp>
      <p:pic>
        <p:nvPicPr>
          <p:cNvPr id="2" name="TOO Tile.mov">
            <a:hlinkClick r:id="" action="ppaction://media"/>
            <a:hlinkHover r:id="" action="ppaction://ole?verb=0"/>
            <a:extLst>
              <a:ext uri="{FF2B5EF4-FFF2-40B4-BE49-F238E27FC236}">
                <a16:creationId xmlns:a16="http://schemas.microsoft.com/office/drawing/2014/main" id="{D60F2BDC-0523-48CE-E7C6-B2E61A80ED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1211" y="3668053"/>
            <a:ext cx="5190307" cy="2919548"/>
          </a:xfrm>
          <a:prstGeom prst="rect">
            <a:avLst/>
          </a:prstGeom>
        </p:spPr>
      </p:pic>
    </p:spTree>
    <p:extLst>
      <p:ext uri="{BB962C8B-B14F-4D97-AF65-F5344CB8AC3E}">
        <p14:creationId xmlns:p14="http://schemas.microsoft.com/office/powerpoint/2010/main" val="20746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9CF709-7097-79E5-AE3D-C88BBF8D4EF9}"/>
              </a:ext>
            </a:extLst>
          </p:cNvPr>
          <p:cNvSpPr>
            <a:spLocks noGrp="1"/>
          </p:cNvSpPr>
          <p:nvPr>
            <p:ph type="ctrTitle"/>
          </p:nvPr>
        </p:nvSpPr>
        <p:spPr>
          <a:xfrm>
            <a:off x="213064" y="1307359"/>
            <a:ext cx="11567603" cy="676932"/>
          </a:xfrm>
        </p:spPr>
        <p:txBody>
          <a:bodyPr/>
          <a:lstStyle/>
          <a:p>
            <a:pPr algn="ctr">
              <a:buClr>
                <a:schemeClr val="accent3"/>
              </a:buClr>
              <a:buSzPct val="110000"/>
            </a:pPr>
            <a:r>
              <a:rPr lang="en-US" sz="3599" dirty="0">
                <a:solidFill>
                  <a:srgbClr val="0070F2"/>
                </a:solidFill>
                <a:cs typeface="72" panose="020B0503030000000003" pitchFamily="34" charset="0"/>
              </a:rPr>
              <a:t>Webservice Task (Export TOO Status to ERP)</a:t>
            </a:r>
          </a:p>
        </p:txBody>
      </p:sp>
      <p:pic>
        <p:nvPicPr>
          <p:cNvPr id="8" name="Picture Placeholder 7">
            <a:extLst>
              <a:ext uri="{FF2B5EF4-FFF2-40B4-BE49-F238E27FC236}">
                <a16:creationId xmlns:a16="http://schemas.microsoft.com/office/drawing/2014/main" id="{383005E2-23AC-66C3-CED1-1EE65E59DDA4}"/>
              </a:ext>
            </a:extLst>
          </p:cNvPr>
          <p:cNvPicPr>
            <a:picLocks noGrp="1" noChangeAspect="1"/>
          </p:cNvPicPr>
          <p:nvPr>
            <p:ph type="pic" sz="quarter" idx="10"/>
          </p:nvPr>
        </p:nvPicPr>
        <p:blipFill rotWithShape="1">
          <a:blip r:embed="rId4"/>
          <a:srcRect t="12513" b="24921"/>
          <a:stretch/>
        </p:blipFill>
        <p:spPr>
          <a:xfrm>
            <a:off x="1587" y="3429000"/>
            <a:ext cx="12188826" cy="3428107"/>
          </a:xfrm>
          <a:prstGeom prst="rect">
            <a:avLst/>
          </a:prstGeom>
        </p:spPr>
      </p:pic>
    </p:spTree>
    <p:custDataLst>
      <p:custData r:id="rId1"/>
      <p:custData r:id="rId2"/>
    </p:custDataLst>
    <p:extLst>
      <p:ext uri="{BB962C8B-B14F-4D97-AF65-F5344CB8AC3E}">
        <p14:creationId xmlns:p14="http://schemas.microsoft.com/office/powerpoint/2010/main" val="347937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Webservice Task (Export TOO Status to ERP)</a:t>
            </a:r>
            <a:endParaRPr lang="en-US" sz="1600" dirty="0">
              <a:latin typeface="+mj-lt"/>
            </a:endParaRPr>
          </a:p>
        </p:txBody>
      </p:sp>
      <p:sp>
        <p:nvSpPr>
          <p:cNvPr id="7" name="TextBox 7">
            <a:extLst>
              <a:ext uri="{FF2B5EF4-FFF2-40B4-BE49-F238E27FC236}">
                <a16:creationId xmlns:a16="http://schemas.microsoft.com/office/drawing/2014/main" id="{01518239-58EA-444D-1029-0ED4741153D3}"/>
              </a:ext>
            </a:extLst>
          </p:cNvPr>
          <p:cNvSpPr txBox="1"/>
          <p:nvPr/>
        </p:nvSpPr>
        <p:spPr>
          <a:xfrm>
            <a:off x="293558" y="1156336"/>
            <a:ext cx="7772399" cy="399981"/>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Transfer the status of completed TOO request to the ERP</a:t>
            </a:r>
          </a:p>
        </p:txBody>
      </p:sp>
      <p:sp>
        <p:nvSpPr>
          <p:cNvPr id="13" name="TextBox 15">
            <a:extLst>
              <a:ext uri="{FF2B5EF4-FFF2-40B4-BE49-F238E27FC236}">
                <a16:creationId xmlns:a16="http://schemas.microsoft.com/office/drawing/2014/main" id="{7FA8DA0C-0488-0CA4-ED4E-EBF18C931A8F}"/>
              </a:ext>
            </a:extLst>
          </p:cNvPr>
          <p:cNvSpPr txBox="1"/>
          <p:nvPr/>
        </p:nvSpPr>
        <p:spPr>
          <a:xfrm>
            <a:off x="862941" y="1715456"/>
            <a:ext cx="9777970" cy="5293757"/>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a:t>
            </a:r>
            <a:r>
              <a:rPr lang="en-US" sz="1600" b="1" kern="0" dirty="0">
                <a:ea typeface="Arial Unicode MS" pitchFamily="34" charset="-128"/>
                <a:cs typeface="Arial Unicode MS" pitchFamily="34" charset="-128"/>
              </a:rPr>
              <a:t>Transfer Of Ownership Export </a:t>
            </a:r>
            <a:r>
              <a:rPr lang="en-US" sz="1600" kern="0" dirty="0">
                <a:ea typeface="Arial Unicode MS" pitchFamily="34" charset="-128"/>
                <a:cs typeface="Arial Unicode MS" pitchFamily="34" charset="-128"/>
              </a:rPr>
              <a:t>web service sends the status of completed transfer of ownership requests to the external ERP system. Your administrator or integration manager must configure the end points for this web service in the </a:t>
            </a:r>
            <a:r>
              <a:rPr lang="en-US" sz="1600" b="1" kern="0" dirty="0">
                <a:ea typeface="Arial Unicode MS" pitchFamily="34" charset="-128"/>
                <a:cs typeface="Arial Unicode MS" pitchFamily="34" charset="-128"/>
              </a:rPr>
              <a:t>Integration Administration </a:t>
            </a:r>
            <a:r>
              <a:rPr lang="en-US" sz="1600" kern="0" dirty="0">
                <a:ea typeface="Arial Unicode MS" pitchFamily="34" charset="-128"/>
                <a:cs typeface="Arial Unicode MS" pitchFamily="34" charset="-128"/>
              </a:rPr>
              <a:t>workspace of your buying solution from SAP Ariba.</a:t>
            </a:r>
            <a:br>
              <a:rPr lang="en-US" sz="1600" kern="0" dirty="0">
                <a:ea typeface="Arial Unicode MS" pitchFamily="34" charset="-128"/>
                <a:cs typeface="Arial Unicode MS" pitchFamily="34" charset="-128"/>
              </a:rPr>
            </a:br>
            <a:endParaRPr lang="en-US" sz="1600" kern="0" dirty="0">
              <a:ea typeface="Arial Unicode MS" pitchFamily="34" charset="-128"/>
              <a:cs typeface="Arial Unicode MS" pitchFamily="34" charset="-128"/>
            </a:endParaRP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To ensure that the new owner is updated in the external ERP system when the transfer of ownership of a purchase requisition is completed, do one of the following:</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Submit the purchase requisition if it in the </a:t>
            </a:r>
            <a:r>
              <a:rPr lang="en-US" sz="1600" b="1" kern="0" dirty="0">
                <a:ea typeface="Arial Unicode MS" pitchFamily="34" charset="-128"/>
                <a:cs typeface="Arial Unicode MS" pitchFamily="34" charset="-128"/>
              </a:rPr>
              <a:t>Composing</a:t>
            </a:r>
            <a:r>
              <a:rPr lang="en-US" sz="1600" kern="0" dirty="0">
                <a:ea typeface="Arial Unicode MS" pitchFamily="34" charset="-128"/>
                <a:cs typeface="Arial Unicode MS" pitchFamily="34" charset="-128"/>
              </a:rPr>
              <a:t> status.</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Withdraw the purchase requisition if it's in the </a:t>
            </a:r>
            <a:r>
              <a:rPr lang="en-US" sz="1600" b="1" kern="0" dirty="0">
                <a:ea typeface="Arial Unicode MS" pitchFamily="34" charset="-128"/>
                <a:cs typeface="Arial Unicode MS" pitchFamily="34" charset="-128"/>
              </a:rPr>
              <a:t>Submitted</a:t>
            </a:r>
            <a:r>
              <a:rPr lang="en-US" sz="1600" kern="0" dirty="0">
                <a:ea typeface="Arial Unicode MS" pitchFamily="34" charset="-128"/>
                <a:cs typeface="Arial Unicode MS" pitchFamily="34" charset="-128"/>
              </a:rPr>
              <a:t> status, and submit it again.</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Create a change order if the purchase requisition is in the </a:t>
            </a:r>
            <a:r>
              <a:rPr lang="en-US" sz="1600" b="1" kern="0" dirty="0">
                <a:ea typeface="Arial Unicode MS" pitchFamily="34" charset="-128"/>
                <a:cs typeface="Arial Unicode MS" pitchFamily="34" charset="-128"/>
              </a:rPr>
              <a:t>Ordered</a:t>
            </a:r>
            <a:r>
              <a:rPr lang="en-US" sz="1600" kern="0" dirty="0">
                <a:ea typeface="Arial Unicode MS" pitchFamily="34" charset="-128"/>
                <a:cs typeface="Arial Unicode MS" pitchFamily="34" charset="-128"/>
              </a:rPr>
              <a:t> status.</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Transfer of Ownership Export can be configured following the below steps while in Ariba Procurement with an Admin User:</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b="1" kern="0" dirty="0">
                <a:ea typeface="Arial Unicode MS" pitchFamily="34" charset="-128"/>
                <a:cs typeface="Arial Unicode MS" pitchFamily="34" charset="-128"/>
              </a:rPr>
              <a:t>Manage &gt; Core Admin &gt; Integration Manager &gt; Integration Configuration &gt; Search “Transfer of Ownership”</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Transfer of Ownership Export can be found following the below steps while in Ariba Procurement with an Admin User:</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600" b="1" kern="0" dirty="0">
                <a:ea typeface="Arial Unicode MS" pitchFamily="34" charset="-128"/>
                <a:cs typeface="Arial Unicode MS" pitchFamily="34" charset="-128"/>
              </a:rPr>
              <a:t>Manage &gt; Core Admin &gt; Site Manager &gt; Data Import/Export &gt; Webservice Status &gt; Search “Transfer of Ownership”</a:t>
            </a:r>
          </a:p>
          <a:p>
            <a:pPr marL="742950" lvl="1" indent="-285750" fontAlgn="base">
              <a:spcBef>
                <a:spcPct val="50000"/>
              </a:spcBef>
              <a:spcAft>
                <a:spcPct val="0"/>
              </a:spcAft>
              <a:buClr>
                <a:srgbClr val="0070F3"/>
              </a:buClr>
              <a:buSzPct val="80000"/>
              <a:buFont typeface="Courier New" panose="02070309020205020404" pitchFamily="49" charset="0"/>
              <a:buChar char="o"/>
            </a:pPr>
            <a:endParaRPr lang="en-US" sz="1600" b="1" kern="0" dirty="0">
              <a:ea typeface="Arial Unicode MS" pitchFamily="34" charset="-128"/>
              <a:cs typeface="Arial Unicode MS" pitchFamily="34" charset="-128"/>
            </a:endParaRPr>
          </a:p>
        </p:txBody>
      </p:sp>
    </p:spTree>
    <p:extLst>
      <p:ext uri="{BB962C8B-B14F-4D97-AF65-F5344CB8AC3E}">
        <p14:creationId xmlns:p14="http://schemas.microsoft.com/office/powerpoint/2010/main" val="662187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253D4B-DCBF-0B4C-849A-D37213C20E21}"/>
              </a:ext>
            </a:extLst>
          </p:cNvPr>
          <p:cNvSpPr>
            <a:spLocks noGrp="1"/>
          </p:cNvSpPr>
          <p:nvPr>
            <p:ph type="ctrTitle"/>
          </p:nvPr>
        </p:nvSpPr>
        <p:spPr>
          <a:xfrm>
            <a:off x="2560320" y="365858"/>
            <a:ext cx="7071360" cy="676932"/>
          </a:xfrm>
        </p:spPr>
        <p:txBody>
          <a:bodyPr wrap="square" anchor="ctr">
            <a:noAutofit/>
          </a:bodyPr>
          <a:lstStyle/>
          <a:p>
            <a:pPr algn="ctr"/>
            <a:r>
              <a:rPr lang="en-US" sz="3599" dirty="0">
                <a:solidFill>
                  <a:srgbClr val="0070F2"/>
                </a:solidFill>
                <a:latin typeface="72 Brand Medium" panose="020B0504030603020204" pitchFamily="34" charset="0"/>
                <a:cs typeface="72" panose="020B0503030000000003" pitchFamily="34" charset="0"/>
              </a:rPr>
              <a:t>Official documentation</a:t>
            </a:r>
          </a:p>
        </p:txBody>
      </p:sp>
      <p:sp>
        <p:nvSpPr>
          <p:cNvPr id="5" name="TextBox 4">
            <a:extLst>
              <a:ext uri="{FF2B5EF4-FFF2-40B4-BE49-F238E27FC236}">
                <a16:creationId xmlns:a16="http://schemas.microsoft.com/office/drawing/2014/main" id="{DD3A4336-17A8-6345-DA15-09F5E3F25C82}"/>
              </a:ext>
            </a:extLst>
          </p:cNvPr>
          <p:cNvSpPr txBox="1"/>
          <p:nvPr/>
        </p:nvSpPr>
        <p:spPr>
          <a:xfrm>
            <a:off x="661878" y="1871276"/>
            <a:ext cx="6096390" cy="369204"/>
          </a:xfrm>
          <a:prstGeom prst="rect">
            <a:avLst/>
          </a:prstGeom>
          <a:noFill/>
        </p:spPr>
        <p:txBody>
          <a:bodyPr wrap="square">
            <a:spAutoFit/>
          </a:bodyPr>
          <a:lstStyle/>
          <a:p>
            <a:pPr marL="285750" indent="-285750">
              <a:buClr>
                <a:srgbClr val="0070F3"/>
              </a:buClr>
              <a:buFont typeface="Courier New" panose="02070309020205020404" pitchFamily="49" charset="0"/>
              <a:buChar char="o"/>
            </a:pPr>
            <a:r>
              <a:rPr lang="pt-BR" sz="1799" b="1" dirty="0">
                <a:hlinkClick r:id="rId4"/>
              </a:rPr>
              <a:t>Self-Service Transfer of Ownership</a:t>
            </a:r>
            <a:endParaRPr lang="pt-BR" sz="1799" b="1" dirty="0"/>
          </a:p>
        </p:txBody>
      </p:sp>
      <p:sp>
        <p:nvSpPr>
          <p:cNvPr id="2" name="TextBox 4">
            <a:extLst>
              <a:ext uri="{FF2B5EF4-FFF2-40B4-BE49-F238E27FC236}">
                <a16:creationId xmlns:a16="http://schemas.microsoft.com/office/drawing/2014/main" id="{F4651310-C78C-2463-255A-4D83239431A8}"/>
              </a:ext>
            </a:extLst>
          </p:cNvPr>
          <p:cNvSpPr txBox="1"/>
          <p:nvPr/>
        </p:nvSpPr>
        <p:spPr>
          <a:xfrm>
            <a:off x="661878" y="2240480"/>
            <a:ext cx="6096390" cy="646074"/>
          </a:xfrm>
          <a:prstGeom prst="rect">
            <a:avLst/>
          </a:prstGeom>
          <a:noFill/>
        </p:spPr>
        <p:txBody>
          <a:bodyPr wrap="square">
            <a:spAutoFit/>
          </a:bodyPr>
          <a:lstStyle/>
          <a:p>
            <a:pPr marL="285750" indent="-285750">
              <a:buClr>
                <a:srgbClr val="0070F3"/>
              </a:buClr>
              <a:buFont typeface="Courier New" panose="02070309020205020404" pitchFamily="49" charset="0"/>
              <a:buChar char="o"/>
            </a:pPr>
            <a:r>
              <a:rPr lang="en-US" sz="1799" b="1" dirty="0">
                <a:hlinkClick r:id="rId5"/>
              </a:rPr>
              <a:t>Exporting the Status of Completed Transfer of Ownership Requests to the External ERP System</a:t>
            </a:r>
            <a:endParaRPr lang="en-US" sz="1799" b="1" dirty="0"/>
          </a:p>
        </p:txBody>
      </p:sp>
      <p:sp>
        <p:nvSpPr>
          <p:cNvPr id="4" name="TextBox 4">
            <a:extLst>
              <a:ext uri="{FF2B5EF4-FFF2-40B4-BE49-F238E27FC236}">
                <a16:creationId xmlns:a16="http://schemas.microsoft.com/office/drawing/2014/main" id="{5406B811-B263-FAF7-94C8-5605B4BB4037}"/>
              </a:ext>
            </a:extLst>
          </p:cNvPr>
          <p:cNvSpPr txBox="1"/>
          <p:nvPr/>
        </p:nvSpPr>
        <p:spPr>
          <a:xfrm>
            <a:off x="661878" y="2932721"/>
            <a:ext cx="6096390" cy="646074"/>
          </a:xfrm>
          <a:prstGeom prst="rect">
            <a:avLst/>
          </a:prstGeom>
          <a:noFill/>
        </p:spPr>
        <p:txBody>
          <a:bodyPr wrap="square">
            <a:spAutoFit/>
          </a:bodyPr>
          <a:lstStyle/>
          <a:p>
            <a:pPr marL="285750" indent="-285750">
              <a:buClr>
                <a:srgbClr val="0070F3"/>
              </a:buClr>
              <a:buFont typeface="Courier New" panose="02070309020205020404" pitchFamily="49" charset="0"/>
              <a:buChar char="o"/>
            </a:pPr>
            <a:r>
              <a:rPr lang="en-US" sz="1799" b="1" dirty="0">
                <a:hlinkClick r:id="rId6"/>
              </a:rPr>
              <a:t>Publishing a Transfer of Ownership Form Using the Global Template</a:t>
            </a:r>
            <a:endParaRPr lang="en-US" sz="1799" b="1" dirty="0"/>
          </a:p>
        </p:txBody>
      </p:sp>
      <p:sp>
        <p:nvSpPr>
          <p:cNvPr id="6" name="TextBox 4">
            <a:extLst>
              <a:ext uri="{FF2B5EF4-FFF2-40B4-BE49-F238E27FC236}">
                <a16:creationId xmlns:a16="http://schemas.microsoft.com/office/drawing/2014/main" id="{BAA9D82A-5074-93C5-4864-A8B45ADB69E5}"/>
              </a:ext>
            </a:extLst>
          </p:cNvPr>
          <p:cNvSpPr txBox="1"/>
          <p:nvPr/>
        </p:nvSpPr>
        <p:spPr>
          <a:xfrm>
            <a:off x="661878" y="3648410"/>
            <a:ext cx="6096390" cy="369204"/>
          </a:xfrm>
          <a:prstGeom prst="rect">
            <a:avLst/>
          </a:prstGeom>
          <a:noFill/>
        </p:spPr>
        <p:txBody>
          <a:bodyPr wrap="square">
            <a:spAutoFit/>
          </a:bodyPr>
          <a:lstStyle/>
          <a:p>
            <a:pPr marL="285750" indent="-285750">
              <a:buClr>
                <a:srgbClr val="0070F3"/>
              </a:buClr>
              <a:buFont typeface="Courier New" panose="02070309020205020404" pitchFamily="49" charset="0"/>
              <a:buChar char="o"/>
            </a:pPr>
            <a:r>
              <a:rPr lang="en-US" sz="1799" b="1" dirty="0">
                <a:hlinkClick r:id="rId7"/>
              </a:rPr>
              <a:t>Adding Transfer of Ownership Tiles</a:t>
            </a:r>
            <a:endParaRPr lang="en-US" sz="1799" b="1" dirty="0"/>
          </a:p>
        </p:txBody>
      </p:sp>
      <p:sp>
        <p:nvSpPr>
          <p:cNvPr id="8" name="TextBox 4">
            <a:extLst>
              <a:ext uri="{FF2B5EF4-FFF2-40B4-BE49-F238E27FC236}">
                <a16:creationId xmlns:a16="http://schemas.microsoft.com/office/drawing/2014/main" id="{344E3FAE-AFAE-0E2D-F4C5-5DF7A0E5B12A}"/>
              </a:ext>
            </a:extLst>
          </p:cNvPr>
          <p:cNvSpPr txBox="1"/>
          <p:nvPr/>
        </p:nvSpPr>
        <p:spPr>
          <a:xfrm>
            <a:off x="661878" y="4087229"/>
            <a:ext cx="6096390" cy="369204"/>
          </a:xfrm>
          <a:prstGeom prst="rect">
            <a:avLst/>
          </a:prstGeom>
          <a:noFill/>
        </p:spPr>
        <p:txBody>
          <a:bodyPr wrap="square">
            <a:spAutoFit/>
          </a:bodyPr>
          <a:lstStyle/>
          <a:p>
            <a:pPr marL="285750" indent="-285750">
              <a:buClr>
                <a:srgbClr val="0070F3"/>
              </a:buClr>
              <a:buFont typeface="Courier New" panose="02070309020205020404" pitchFamily="49" charset="0"/>
              <a:buChar char="o"/>
            </a:pPr>
            <a:r>
              <a:rPr lang="en-US" sz="1799" b="1" dirty="0">
                <a:hlinkClick r:id="rId8"/>
              </a:rPr>
              <a:t>Adding Custom Approval Flow</a:t>
            </a:r>
            <a:endParaRPr lang="en-US" sz="1799" b="1" dirty="0"/>
          </a:p>
        </p:txBody>
      </p:sp>
      <p:sp>
        <p:nvSpPr>
          <p:cNvPr id="10" name="TextBox 4">
            <a:extLst>
              <a:ext uri="{FF2B5EF4-FFF2-40B4-BE49-F238E27FC236}">
                <a16:creationId xmlns:a16="http://schemas.microsoft.com/office/drawing/2014/main" id="{FA395F65-660C-A3AA-28CC-D826245B1A20}"/>
              </a:ext>
            </a:extLst>
          </p:cNvPr>
          <p:cNvSpPr txBox="1"/>
          <p:nvPr/>
        </p:nvSpPr>
        <p:spPr>
          <a:xfrm>
            <a:off x="661878" y="4526048"/>
            <a:ext cx="6096390" cy="369204"/>
          </a:xfrm>
          <a:prstGeom prst="rect">
            <a:avLst/>
          </a:prstGeom>
          <a:noFill/>
        </p:spPr>
        <p:txBody>
          <a:bodyPr wrap="square">
            <a:spAutoFit/>
          </a:bodyPr>
          <a:lstStyle/>
          <a:p>
            <a:pPr marL="285750" indent="-285750">
              <a:buClr>
                <a:srgbClr val="0070F3"/>
              </a:buClr>
              <a:buFont typeface="Courier New" panose="02070309020205020404" pitchFamily="49" charset="0"/>
              <a:buChar char="o"/>
            </a:pPr>
            <a:r>
              <a:rPr lang="en-US" sz="1799" b="1" dirty="0">
                <a:hlinkClick r:id="rId9"/>
              </a:rPr>
              <a:t>Adding Classic Approval Flow</a:t>
            </a:r>
            <a:endParaRPr lang="en-US" sz="1799" b="1" dirty="0"/>
          </a:p>
        </p:txBody>
      </p:sp>
    </p:spTree>
    <p:custDataLst>
      <p:custData r:id="rId1"/>
      <p:custData r:id="rId2"/>
    </p:custDataLst>
    <p:extLst>
      <p:ext uri="{BB962C8B-B14F-4D97-AF65-F5344CB8AC3E}">
        <p14:creationId xmlns:p14="http://schemas.microsoft.com/office/powerpoint/2010/main" val="4145380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43FB1E2-2A51-9E49-96FF-CCFD6C6CA0D7}"/>
              </a:ext>
            </a:extLst>
          </p:cNvPr>
          <p:cNvSpPr txBox="1"/>
          <p:nvPr/>
        </p:nvSpPr>
        <p:spPr>
          <a:xfrm>
            <a:off x="617082" y="1682166"/>
            <a:ext cx="10104752" cy="2711833"/>
          </a:xfrm>
          <a:prstGeom prst="rect">
            <a:avLst/>
          </a:prstGeom>
          <a:noFill/>
        </p:spPr>
        <p:txBody>
          <a:bodyPr wrap="square" lIns="0" tIns="0" rIns="0" bIns="0" rtlCol="0">
            <a:spAutoFit/>
          </a:bodyPr>
          <a:lstStyle/>
          <a:p>
            <a:pPr marL="457063" indent="-457063">
              <a:lnSpc>
                <a:spcPct val="150000"/>
              </a:lnSpc>
              <a:buClr>
                <a:srgbClr val="0070F2"/>
              </a:buClr>
              <a:buSzPct val="110000"/>
              <a:buFont typeface="+mj-lt"/>
              <a:buAutoNum type="arabicPeriod"/>
            </a:pPr>
            <a:r>
              <a:rPr lang="en-US" sz="1999" dirty="0">
                <a:latin typeface="72 Brand" panose="020B0504030603020204" pitchFamily="34" charset="0"/>
              </a:rPr>
              <a:t>Introduction to the functionality</a:t>
            </a:r>
          </a:p>
          <a:p>
            <a:pPr marL="457063" indent="-457063">
              <a:lnSpc>
                <a:spcPct val="150000"/>
              </a:lnSpc>
              <a:buClr>
                <a:srgbClr val="0070F2"/>
              </a:buClr>
              <a:buSzPct val="110000"/>
              <a:buFont typeface="+mj-lt"/>
              <a:buAutoNum type="arabicPeriod"/>
            </a:pPr>
            <a:r>
              <a:rPr lang="en-US" sz="1999" dirty="0">
                <a:latin typeface="72 Brand" panose="020B0504030603020204" pitchFamily="34" charset="0"/>
              </a:rPr>
              <a:t>Configuration of the feature</a:t>
            </a:r>
          </a:p>
          <a:p>
            <a:pPr marL="457063" indent="-457063">
              <a:lnSpc>
                <a:spcPct val="150000"/>
              </a:lnSpc>
              <a:buClr>
                <a:srgbClr val="0070F2"/>
              </a:buClr>
              <a:buSzPct val="110000"/>
              <a:buFont typeface="+mj-lt"/>
              <a:buAutoNum type="arabicPeriod"/>
            </a:pPr>
            <a:r>
              <a:rPr lang="en-US" sz="1999" dirty="0">
                <a:latin typeface="72 Brand" panose="020B0504030603020204" pitchFamily="34" charset="0"/>
              </a:rPr>
              <a:t>How to edit and best practices</a:t>
            </a:r>
          </a:p>
          <a:p>
            <a:pPr marL="457063" indent="-457063">
              <a:lnSpc>
                <a:spcPct val="150000"/>
              </a:lnSpc>
              <a:buClr>
                <a:srgbClr val="0070F2"/>
              </a:buClr>
              <a:buSzPct val="110000"/>
              <a:buFont typeface="+mj-lt"/>
              <a:buAutoNum type="arabicPeriod"/>
            </a:pPr>
            <a:r>
              <a:rPr lang="en-US" sz="1999" dirty="0">
                <a:latin typeface="72 Brand" panose="020B0504030603020204" pitchFamily="34" charset="0"/>
              </a:rPr>
              <a:t>Approval Flow Configuration</a:t>
            </a:r>
          </a:p>
          <a:p>
            <a:pPr marL="457063" indent="-457063">
              <a:lnSpc>
                <a:spcPct val="150000"/>
              </a:lnSpc>
              <a:buClr>
                <a:srgbClr val="0070F2"/>
              </a:buClr>
              <a:buSzPct val="110000"/>
              <a:buFont typeface="+mj-lt"/>
              <a:buAutoNum type="arabicPeriod"/>
            </a:pPr>
            <a:r>
              <a:rPr lang="en-US" sz="1999" dirty="0">
                <a:latin typeface="72 Brand" panose="020B0504030603020204" pitchFamily="34" charset="0"/>
              </a:rPr>
              <a:t>Creation of Tile in Guided Buying </a:t>
            </a:r>
          </a:p>
          <a:p>
            <a:pPr marL="457063" indent="-457063">
              <a:lnSpc>
                <a:spcPct val="150000"/>
              </a:lnSpc>
              <a:buClr>
                <a:srgbClr val="0070F2"/>
              </a:buClr>
              <a:buSzPct val="110000"/>
              <a:buFont typeface="+mj-lt"/>
              <a:buAutoNum type="arabicPeriod"/>
            </a:pPr>
            <a:r>
              <a:rPr lang="en-US" sz="1999" dirty="0">
                <a:latin typeface="72 Brand" panose="020B0504030603020204" pitchFamily="34" charset="0"/>
              </a:rPr>
              <a:t>Web Service Task</a:t>
            </a:r>
          </a:p>
        </p:txBody>
      </p:sp>
      <p:sp>
        <p:nvSpPr>
          <p:cNvPr id="2" name="Title 1">
            <a:extLst>
              <a:ext uri="{FF2B5EF4-FFF2-40B4-BE49-F238E27FC236}">
                <a16:creationId xmlns:a16="http://schemas.microsoft.com/office/drawing/2014/main" id="{A4936ECB-05AC-A74B-96D9-76DA733C57B5}"/>
              </a:ext>
            </a:extLst>
          </p:cNvPr>
          <p:cNvSpPr>
            <a:spLocks noGrp="1"/>
          </p:cNvSpPr>
          <p:nvPr>
            <p:ph type="title"/>
          </p:nvPr>
        </p:nvSpPr>
        <p:spPr>
          <a:xfrm>
            <a:off x="503870" y="504762"/>
            <a:ext cx="11183564" cy="498468"/>
          </a:xfrm>
        </p:spPr>
        <p:txBody>
          <a:bodyPr>
            <a:normAutofit fontScale="90000"/>
          </a:bodyPr>
          <a:lstStyle/>
          <a:p>
            <a:pPr>
              <a:lnSpc>
                <a:spcPct val="90000"/>
              </a:lnSpc>
            </a:pPr>
            <a:r>
              <a:rPr lang="en-US" sz="3599" dirty="0">
                <a:solidFill>
                  <a:srgbClr val="0070F2"/>
                </a:solidFill>
                <a:latin typeface="72 Brand Medium" panose="020B0504030603020204" pitchFamily="34" charset="0"/>
                <a:cs typeface="72" panose="020B0503030000000003" pitchFamily="34" charset="0"/>
              </a:rPr>
              <a:t>Agenda</a:t>
            </a:r>
          </a:p>
        </p:txBody>
      </p:sp>
      <p:sp>
        <p:nvSpPr>
          <p:cNvPr id="8" name="TextBox 7">
            <a:extLst>
              <a:ext uri="{FF2B5EF4-FFF2-40B4-BE49-F238E27FC236}">
                <a16:creationId xmlns:a16="http://schemas.microsoft.com/office/drawing/2014/main" id="{34897102-2341-7042-6812-18EFA2BD1486}"/>
              </a:ext>
            </a:extLst>
          </p:cNvPr>
          <p:cNvSpPr txBox="1"/>
          <p:nvPr/>
        </p:nvSpPr>
        <p:spPr>
          <a:xfrm>
            <a:off x="503870" y="1166085"/>
            <a:ext cx="4671812" cy="369204"/>
          </a:xfrm>
          <a:prstGeom prst="rect">
            <a:avLst/>
          </a:prstGeom>
          <a:noFill/>
        </p:spPr>
        <p:txBody>
          <a:bodyPr wrap="square" lIns="0" tIns="0" rIns="0" bIns="0" rtlCol="0">
            <a:spAutoFit/>
          </a:bodyPr>
          <a:lstStyle/>
          <a:p>
            <a:pPr marL="285664" indent="-285664" fontAlgn="base">
              <a:spcBef>
                <a:spcPct val="50000"/>
              </a:spcBef>
              <a:spcAft>
                <a:spcPct val="0"/>
              </a:spcAft>
              <a:buClr>
                <a:srgbClr val="0070F2"/>
              </a:buClr>
              <a:buSzPct val="100000"/>
              <a:buFont typeface="Arial" panose="020B0604020202020204" pitchFamily="34" charset="0"/>
              <a:buChar char="•"/>
            </a:pPr>
            <a:r>
              <a:rPr lang="en-US" sz="2399" b="1" kern="0" dirty="0">
                <a:ea typeface="Arial Unicode MS" pitchFamily="34" charset="-128"/>
                <a:cs typeface="Arial Unicode MS" pitchFamily="34" charset="-128"/>
              </a:rPr>
              <a:t>Transfer of Ownership Feature</a:t>
            </a:r>
          </a:p>
        </p:txBody>
      </p:sp>
      <p:sp>
        <p:nvSpPr>
          <p:cNvPr id="10" name="TextBox 9">
            <a:extLst>
              <a:ext uri="{FF2B5EF4-FFF2-40B4-BE49-F238E27FC236}">
                <a16:creationId xmlns:a16="http://schemas.microsoft.com/office/drawing/2014/main" id="{197F2AA5-6A58-06E2-A997-80E7E2A51FEF}"/>
              </a:ext>
            </a:extLst>
          </p:cNvPr>
          <p:cNvSpPr txBox="1"/>
          <p:nvPr/>
        </p:nvSpPr>
        <p:spPr>
          <a:xfrm>
            <a:off x="503870" y="4704147"/>
            <a:ext cx="5390428" cy="369236"/>
          </a:xfrm>
          <a:prstGeom prst="rect">
            <a:avLst/>
          </a:prstGeom>
          <a:noFill/>
        </p:spPr>
        <p:txBody>
          <a:bodyPr wrap="square" lIns="0" tIns="0" rIns="0" bIns="0" rtlCol="0">
            <a:spAutoFit/>
          </a:bodyPr>
          <a:lstStyle/>
          <a:p>
            <a:pPr marL="285664" indent="-285664" fontAlgn="base">
              <a:spcBef>
                <a:spcPct val="50000"/>
              </a:spcBef>
              <a:spcAft>
                <a:spcPct val="0"/>
              </a:spcAft>
              <a:buClr>
                <a:srgbClr val="0070F2"/>
              </a:buClr>
              <a:buSzPct val="100000"/>
              <a:buFont typeface="Arial" panose="020B0604020202020204" pitchFamily="34" charset="0"/>
              <a:buChar char="•"/>
            </a:pPr>
            <a:r>
              <a:rPr lang="en-BR" sz="2399" b="1" kern="0" dirty="0">
                <a:ea typeface="Arial Unicode MS" pitchFamily="34" charset="-128"/>
                <a:cs typeface="Arial Unicode MS" pitchFamily="34" charset="-128"/>
              </a:rPr>
              <a:t>Official documentation</a:t>
            </a:r>
          </a:p>
        </p:txBody>
      </p:sp>
      <p:sp>
        <p:nvSpPr>
          <p:cNvPr id="11" name="TextBox 10">
            <a:extLst>
              <a:ext uri="{FF2B5EF4-FFF2-40B4-BE49-F238E27FC236}">
                <a16:creationId xmlns:a16="http://schemas.microsoft.com/office/drawing/2014/main" id="{77D65990-0122-B8CA-F0E6-92088F995D25}"/>
              </a:ext>
            </a:extLst>
          </p:cNvPr>
          <p:cNvSpPr txBox="1"/>
          <p:nvPr/>
        </p:nvSpPr>
        <p:spPr>
          <a:xfrm>
            <a:off x="503871" y="5686576"/>
            <a:ext cx="2811673" cy="369236"/>
          </a:xfrm>
          <a:prstGeom prst="rect">
            <a:avLst/>
          </a:prstGeom>
          <a:noFill/>
        </p:spPr>
        <p:txBody>
          <a:bodyPr wrap="square" lIns="0" tIns="0" rIns="0" bIns="0" rtlCol="0">
            <a:spAutoFit/>
          </a:bodyPr>
          <a:lstStyle/>
          <a:p>
            <a:pPr marL="285664" indent="-285664" fontAlgn="base">
              <a:spcBef>
                <a:spcPct val="50000"/>
              </a:spcBef>
              <a:spcAft>
                <a:spcPct val="0"/>
              </a:spcAft>
              <a:buClr>
                <a:srgbClr val="0070F2"/>
              </a:buClr>
              <a:buSzPct val="100000"/>
              <a:buFont typeface="Arial" panose="020B0604020202020204" pitchFamily="34" charset="0"/>
              <a:buChar char="•"/>
            </a:pPr>
            <a:r>
              <a:rPr lang="en-BR" sz="2399" b="1" kern="0" dirty="0">
                <a:ea typeface="Arial Unicode MS" pitchFamily="34" charset="-128"/>
                <a:cs typeface="Arial Unicode MS" pitchFamily="34" charset="-128"/>
              </a:rPr>
              <a:t>Q &amp; A</a:t>
            </a:r>
          </a:p>
        </p:txBody>
      </p:sp>
      <p:sp>
        <p:nvSpPr>
          <p:cNvPr id="3" name="TextBox 2">
            <a:extLst>
              <a:ext uri="{FF2B5EF4-FFF2-40B4-BE49-F238E27FC236}">
                <a16:creationId xmlns:a16="http://schemas.microsoft.com/office/drawing/2014/main" id="{AAD89E4C-7A36-584C-BA2B-26A2FFD6E227}"/>
              </a:ext>
            </a:extLst>
          </p:cNvPr>
          <p:cNvSpPr txBox="1"/>
          <p:nvPr/>
        </p:nvSpPr>
        <p:spPr>
          <a:xfrm>
            <a:off x="503870" y="5155626"/>
            <a:ext cx="5390428" cy="369236"/>
          </a:xfrm>
          <a:prstGeom prst="rect">
            <a:avLst/>
          </a:prstGeom>
          <a:noFill/>
        </p:spPr>
        <p:txBody>
          <a:bodyPr wrap="square" lIns="0" tIns="0" rIns="0" bIns="0" rtlCol="0">
            <a:spAutoFit/>
          </a:bodyPr>
          <a:lstStyle/>
          <a:p>
            <a:pPr marL="285664" indent="-285664" fontAlgn="base">
              <a:spcBef>
                <a:spcPct val="50000"/>
              </a:spcBef>
              <a:spcAft>
                <a:spcPct val="0"/>
              </a:spcAft>
              <a:buClr>
                <a:srgbClr val="0070F2"/>
              </a:buClr>
              <a:buSzPct val="100000"/>
              <a:buFont typeface="Arial" panose="020B0604020202020204" pitchFamily="34" charset="0"/>
              <a:buChar char="•"/>
            </a:pPr>
            <a:r>
              <a:rPr lang="en-BR" sz="2399" b="1" kern="0" dirty="0">
                <a:ea typeface="Arial Unicode MS" pitchFamily="34" charset="-128"/>
                <a:cs typeface="Arial Unicode MS" pitchFamily="34" charset="-128"/>
              </a:rPr>
              <a:t>Knowledge articles</a:t>
            </a:r>
          </a:p>
        </p:txBody>
      </p:sp>
    </p:spTree>
    <p:custDataLst>
      <p:custData r:id="rId1"/>
      <p:custData r:id="rId2"/>
    </p:custDataLst>
    <p:extLst>
      <p:ext uri="{BB962C8B-B14F-4D97-AF65-F5344CB8AC3E}">
        <p14:creationId xmlns:p14="http://schemas.microsoft.com/office/powerpoint/2010/main" val="3909952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253D4B-DCBF-0B4C-849A-D37213C20E21}"/>
              </a:ext>
            </a:extLst>
          </p:cNvPr>
          <p:cNvSpPr>
            <a:spLocks noGrp="1"/>
          </p:cNvSpPr>
          <p:nvPr>
            <p:ph type="ctrTitle"/>
          </p:nvPr>
        </p:nvSpPr>
        <p:spPr>
          <a:xfrm>
            <a:off x="1854926" y="365858"/>
            <a:ext cx="7106194" cy="676932"/>
          </a:xfrm>
        </p:spPr>
        <p:txBody>
          <a:bodyPr wrap="square" anchor="ctr">
            <a:noAutofit/>
          </a:bodyPr>
          <a:lstStyle/>
          <a:p>
            <a:pPr algn="ctr"/>
            <a:r>
              <a:rPr lang="en-US" sz="3599" dirty="0">
                <a:solidFill>
                  <a:srgbClr val="0070F2"/>
                </a:solidFill>
                <a:latin typeface="72 Brand Medium" panose="020B0504030603020204" pitchFamily="34" charset="0"/>
                <a:cs typeface="72" panose="020B0503030000000003" pitchFamily="34" charset="0"/>
              </a:rPr>
              <a:t>Knowledge Articles (KBA)</a:t>
            </a:r>
          </a:p>
        </p:txBody>
      </p:sp>
      <p:sp>
        <p:nvSpPr>
          <p:cNvPr id="7" name="CaixaDeTexto 6">
            <a:extLst>
              <a:ext uri="{FF2B5EF4-FFF2-40B4-BE49-F238E27FC236}">
                <a16:creationId xmlns:a16="http://schemas.microsoft.com/office/drawing/2014/main" id="{838AF0A3-CE47-553C-F344-7764975F3FE7}"/>
              </a:ext>
            </a:extLst>
          </p:cNvPr>
          <p:cNvSpPr txBox="1"/>
          <p:nvPr/>
        </p:nvSpPr>
        <p:spPr>
          <a:xfrm>
            <a:off x="679268" y="1572877"/>
            <a:ext cx="10232571" cy="2031325"/>
          </a:xfrm>
          <a:prstGeom prst="rect">
            <a:avLst/>
          </a:prstGeom>
          <a:noFill/>
        </p:spPr>
        <p:txBody>
          <a:bodyPr wrap="square">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800" i="0" dirty="0">
                <a:effectLst/>
                <a:hlinkClick r:id="rId4"/>
              </a:rPr>
              <a:t>KB0639059</a:t>
            </a:r>
            <a:r>
              <a:rPr lang="en-US" sz="1800" b="0" i="0" dirty="0">
                <a:effectLst/>
              </a:rPr>
              <a:t> </a:t>
            </a:r>
            <a:r>
              <a:rPr lang="en-US" sz="1800" b="1" i="0" dirty="0">
                <a:solidFill>
                  <a:schemeClr val="bg1"/>
                </a:solidFill>
                <a:effectLst/>
              </a:rPr>
              <a:t>-</a:t>
            </a:r>
            <a:r>
              <a:rPr lang="en-US" sz="1800" b="0" i="0" dirty="0">
                <a:solidFill>
                  <a:schemeClr val="bg1"/>
                </a:solidFill>
                <a:effectLst/>
              </a:rPr>
              <a:t> How to add additional status in the transfer of ownership form?</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800" kern="0" dirty="0">
                <a:ea typeface="Arial Unicode MS" pitchFamily="34" charset="-128"/>
                <a:cs typeface="Arial Unicode MS" pitchFamily="34" charset="-128"/>
                <a:hlinkClick r:id="rId5"/>
              </a:rPr>
              <a:t>KB0634067</a:t>
            </a:r>
            <a:r>
              <a:rPr lang="en-US" sz="1800" kern="0" dirty="0">
                <a:ea typeface="Arial Unicode MS" pitchFamily="34" charset="-128"/>
                <a:cs typeface="Arial Unicode MS" pitchFamily="34" charset="-128"/>
              </a:rPr>
              <a:t> </a:t>
            </a:r>
            <a:r>
              <a:rPr lang="en-US" sz="1800" kern="0" dirty="0">
                <a:solidFill>
                  <a:schemeClr val="bg1"/>
                </a:solidFill>
                <a:ea typeface="Arial Unicode MS" pitchFamily="34" charset="-128"/>
                <a:cs typeface="Arial Unicode MS" pitchFamily="34" charset="-128"/>
              </a:rPr>
              <a:t>- Why the requisition wasn't transferred after the transfer of ownership form was approved?</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800" kern="0" dirty="0">
                <a:ea typeface="Arial Unicode MS" pitchFamily="34" charset="-128"/>
                <a:cs typeface="Arial Unicode MS" pitchFamily="34" charset="-128"/>
                <a:hlinkClick r:id="rId6"/>
              </a:rPr>
              <a:t>KB0584450</a:t>
            </a:r>
            <a:r>
              <a:rPr lang="en-US" sz="1800" kern="0" dirty="0">
                <a:ea typeface="Arial Unicode MS" pitchFamily="34" charset="-128"/>
                <a:cs typeface="Arial Unicode MS" pitchFamily="34" charset="-128"/>
              </a:rPr>
              <a:t> </a:t>
            </a:r>
            <a:r>
              <a:rPr lang="en-US" sz="1800" kern="0" dirty="0">
                <a:solidFill>
                  <a:schemeClr val="bg1"/>
                </a:solidFill>
                <a:ea typeface="Arial Unicode MS" pitchFamily="34" charset="-128"/>
                <a:cs typeface="Arial Unicode MS" pitchFamily="34" charset="-128"/>
              </a:rPr>
              <a:t>- Why the requisition title don't appear in the Transfer of Ownership form?</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800" kern="0" dirty="0">
                <a:ea typeface="Arial Unicode MS" pitchFamily="34" charset="-128"/>
                <a:cs typeface="Arial Unicode MS" pitchFamily="34" charset="-128"/>
                <a:hlinkClick r:id="rId7"/>
              </a:rPr>
              <a:t>KB0568165</a:t>
            </a:r>
            <a:r>
              <a:rPr lang="en-US" sz="1800" kern="0" dirty="0">
                <a:ea typeface="Arial Unicode MS" pitchFamily="34" charset="-128"/>
                <a:cs typeface="Arial Unicode MS" pitchFamily="34" charset="-128"/>
              </a:rPr>
              <a:t> </a:t>
            </a:r>
            <a:r>
              <a:rPr lang="en-US" sz="1800" kern="0" dirty="0">
                <a:solidFill>
                  <a:schemeClr val="bg1"/>
                </a:solidFill>
                <a:ea typeface="Arial Unicode MS" pitchFamily="34" charset="-128"/>
                <a:cs typeface="Arial Unicode MS" pitchFamily="34" charset="-128"/>
              </a:rPr>
              <a:t>- Why is "not authorized" error being thrown when creating Transfer of Ownership Forms</a:t>
            </a:r>
            <a:r>
              <a:rPr lang="en-US" sz="1800" kern="0" dirty="0">
                <a:ea typeface="Arial Unicode MS" pitchFamily="34" charset="-128"/>
                <a:cs typeface="Arial Unicode MS" pitchFamily="34" charset="-128"/>
              </a:rPr>
              <a:t>?</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800" kern="0" dirty="0">
                <a:ea typeface="Arial Unicode MS" pitchFamily="34" charset="-128"/>
                <a:cs typeface="Arial Unicode MS" pitchFamily="34" charset="-128"/>
                <a:hlinkClick r:id="rId8"/>
              </a:rPr>
              <a:t>KB0632968</a:t>
            </a:r>
            <a:r>
              <a:rPr lang="en-US" sz="1800" kern="0" dirty="0">
                <a:ea typeface="Arial Unicode MS" pitchFamily="34" charset="-128"/>
                <a:cs typeface="Arial Unicode MS" pitchFamily="34" charset="-128"/>
              </a:rPr>
              <a:t> </a:t>
            </a:r>
            <a:r>
              <a:rPr lang="en-US" sz="1800" kern="0" dirty="0">
                <a:solidFill>
                  <a:schemeClr val="bg1"/>
                </a:solidFill>
                <a:ea typeface="Arial Unicode MS" pitchFamily="34" charset="-128"/>
                <a:cs typeface="Arial Unicode MS" pitchFamily="34" charset="-128"/>
              </a:rPr>
              <a:t>- Why does Data source chooser of Users show incorrect data?</a:t>
            </a:r>
            <a:endParaRPr lang="en-US" dirty="0">
              <a:solidFill>
                <a:schemeClr val="bg1"/>
              </a:solidFill>
            </a:endParaRPr>
          </a:p>
        </p:txBody>
      </p:sp>
    </p:spTree>
    <p:custDataLst>
      <p:custData r:id="rId1"/>
      <p:custData r:id="rId2"/>
    </p:custDataLst>
    <p:extLst>
      <p:ext uri="{BB962C8B-B14F-4D97-AF65-F5344CB8AC3E}">
        <p14:creationId xmlns:p14="http://schemas.microsoft.com/office/powerpoint/2010/main" val="925384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253D4B-DCBF-0B4C-849A-D37213C20E21}"/>
              </a:ext>
            </a:extLst>
          </p:cNvPr>
          <p:cNvSpPr>
            <a:spLocks noGrp="1"/>
          </p:cNvSpPr>
          <p:nvPr>
            <p:ph type="ctrTitle"/>
          </p:nvPr>
        </p:nvSpPr>
        <p:spPr>
          <a:xfrm>
            <a:off x="1793609" y="3090534"/>
            <a:ext cx="9892548" cy="676932"/>
          </a:xfrm>
        </p:spPr>
        <p:txBody>
          <a:bodyPr wrap="square" anchor="ctr">
            <a:noAutofit/>
          </a:bodyPr>
          <a:lstStyle/>
          <a:p>
            <a:r>
              <a:rPr lang="en-US" sz="6000" dirty="0">
                <a:solidFill>
                  <a:srgbClr val="0070F2"/>
                </a:solidFill>
                <a:latin typeface="72 Brand Medium" panose="020B0504030603020204" pitchFamily="34" charset="0"/>
                <a:cs typeface="72" panose="020B0503030000000003" pitchFamily="34" charset="0"/>
              </a:rPr>
              <a:t>Q &amp; A</a:t>
            </a:r>
          </a:p>
        </p:txBody>
      </p:sp>
      <p:pic>
        <p:nvPicPr>
          <p:cNvPr id="10" name="Graphic 9">
            <a:extLst>
              <a:ext uri="{FF2B5EF4-FFF2-40B4-BE49-F238E27FC236}">
                <a16:creationId xmlns:a16="http://schemas.microsoft.com/office/drawing/2014/main" id="{86C7D5D6-FAA1-30AE-887B-580D6AAE41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119" y="2867822"/>
            <a:ext cx="841768" cy="1122357"/>
          </a:xfrm>
          <a:prstGeom prst="rect">
            <a:avLst/>
          </a:prstGeom>
        </p:spPr>
      </p:pic>
    </p:spTree>
    <p:custDataLst>
      <p:custData r:id="rId1"/>
      <p:custData r:id="rId2"/>
    </p:custDataLst>
    <p:extLst>
      <p:ext uri="{BB962C8B-B14F-4D97-AF65-F5344CB8AC3E}">
        <p14:creationId xmlns:p14="http://schemas.microsoft.com/office/powerpoint/2010/main" val="1886386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253D4B-DCBF-0B4C-849A-D37213C20E21}"/>
              </a:ext>
            </a:extLst>
          </p:cNvPr>
          <p:cNvSpPr>
            <a:spLocks noGrp="1"/>
          </p:cNvSpPr>
          <p:nvPr>
            <p:ph type="ctrTitle"/>
          </p:nvPr>
        </p:nvSpPr>
        <p:spPr>
          <a:xfrm>
            <a:off x="4558997" y="2876834"/>
            <a:ext cx="3074006" cy="676932"/>
          </a:xfrm>
        </p:spPr>
        <p:txBody>
          <a:bodyPr wrap="square" anchor="ctr">
            <a:noAutofit/>
          </a:bodyPr>
          <a:lstStyle/>
          <a:p>
            <a:r>
              <a:rPr lang="en-US" b="1" dirty="0">
                <a:solidFill>
                  <a:srgbClr val="0070F3"/>
                </a:solidFill>
              </a:rPr>
              <a:t>Thank you!</a:t>
            </a:r>
          </a:p>
        </p:txBody>
      </p:sp>
      <p:sp>
        <p:nvSpPr>
          <p:cNvPr id="2" name="Copyright - Dynamic" descr="{&quot;templafy&quot;:{&quot;id&quot;:&quot;462b25eb-0385-402f-b2e0-d1f2c8c0f848&quot;}}">
            <a:extLst>
              <a:ext uri="{FF2B5EF4-FFF2-40B4-BE49-F238E27FC236}">
                <a16:creationId xmlns:a16="http://schemas.microsoft.com/office/drawing/2014/main" id="{148E7EEE-CC93-6A7C-02CB-17B2F9C0EE0C}"/>
              </a:ext>
            </a:extLst>
          </p:cNvPr>
          <p:cNvSpPr txBox="1">
            <a:spLocks/>
          </p:cNvSpPr>
          <p:nvPr/>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solidFill>
                  <a:schemeClr val="bg1"/>
                </a:solidFill>
                <a:latin typeface="+mn-lt"/>
              </a:rPr>
              <a:t>© 2024 SAP SE or an SAP affiliate company. All rights reserved. See Legal Notice on www.sap.com/legal-notice for use terms, disclaimers, disclosures, or restrictions related to this material.</a:t>
            </a:r>
          </a:p>
        </p:txBody>
      </p:sp>
      <p:pic>
        <p:nvPicPr>
          <p:cNvPr id="3" name="Picture 2">
            <a:extLst>
              <a:ext uri="{FF2B5EF4-FFF2-40B4-BE49-F238E27FC236}">
                <a16:creationId xmlns:a16="http://schemas.microsoft.com/office/drawing/2014/main" id="{9C8D0567-845D-A0DA-B6E3-C96A95AAA056}"/>
              </a:ext>
            </a:extLst>
          </p:cNvPr>
          <p:cNvPicPr>
            <a:picLocks noChangeAspect="1"/>
          </p:cNvPicPr>
          <p:nvPr/>
        </p:nvPicPr>
        <p:blipFill>
          <a:blip r:embed="rId4"/>
          <a:stretch>
            <a:fillRect/>
          </a:stretch>
        </p:blipFill>
        <p:spPr>
          <a:xfrm>
            <a:off x="8183947" y="5990000"/>
            <a:ext cx="3506403" cy="360000"/>
          </a:xfrm>
          <a:prstGeom prst="rect">
            <a:avLst/>
          </a:prstGeom>
        </p:spPr>
      </p:pic>
    </p:spTree>
    <p:custDataLst>
      <p:custData r:id="rId1"/>
      <p:custData r:id="rId2"/>
    </p:custDataLst>
    <p:extLst>
      <p:ext uri="{BB962C8B-B14F-4D97-AF65-F5344CB8AC3E}">
        <p14:creationId xmlns:p14="http://schemas.microsoft.com/office/powerpoint/2010/main" val="296397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9CF709-7097-79E5-AE3D-C88BBF8D4EF9}"/>
              </a:ext>
            </a:extLst>
          </p:cNvPr>
          <p:cNvSpPr>
            <a:spLocks noGrp="1"/>
          </p:cNvSpPr>
          <p:nvPr>
            <p:ph type="ctrTitle"/>
          </p:nvPr>
        </p:nvSpPr>
        <p:spPr>
          <a:xfrm>
            <a:off x="213064" y="1307359"/>
            <a:ext cx="11567603" cy="676932"/>
          </a:xfrm>
        </p:spPr>
        <p:txBody>
          <a:bodyPr/>
          <a:lstStyle/>
          <a:p>
            <a:pPr algn="ctr">
              <a:buClr>
                <a:schemeClr val="accent3"/>
              </a:buClr>
              <a:buSzPct val="110000"/>
            </a:pPr>
            <a:r>
              <a:rPr lang="en-US" sz="3599" dirty="0">
                <a:solidFill>
                  <a:srgbClr val="0070F2"/>
                </a:solidFill>
                <a:cs typeface="72" panose="020B0503030000000003" pitchFamily="34" charset="0"/>
              </a:rPr>
              <a:t>Introduction of Transfer of Ownership functionality</a:t>
            </a:r>
          </a:p>
        </p:txBody>
      </p:sp>
      <p:pic>
        <p:nvPicPr>
          <p:cNvPr id="8" name="Picture Placeholder 7">
            <a:extLst>
              <a:ext uri="{FF2B5EF4-FFF2-40B4-BE49-F238E27FC236}">
                <a16:creationId xmlns:a16="http://schemas.microsoft.com/office/drawing/2014/main" id="{383005E2-23AC-66C3-CED1-1EE65E59DDA4}"/>
              </a:ext>
            </a:extLst>
          </p:cNvPr>
          <p:cNvPicPr>
            <a:picLocks noGrp="1" noChangeAspect="1"/>
          </p:cNvPicPr>
          <p:nvPr>
            <p:ph type="pic" sz="quarter" idx="10"/>
          </p:nvPr>
        </p:nvPicPr>
        <p:blipFill rotWithShape="1">
          <a:blip r:embed="rId4"/>
          <a:srcRect t="12513" b="24921"/>
          <a:stretch/>
        </p:blipFill>
        <p:spPr>
          <a:xfrm>
            <a:off x="1587" y="3429000"/>
            <a:ext cx="12188826" cy="3428107"/>
          </a:xfrm>
          <a:prstGeom prst="rect">
            <a:avLst/>
          </a:prstGeom>
        </p:spPr>
      </p:pic>
    </p:spTree>
    <p:custDataLst>
      <p:custData r:id="rId1"/>
      <p:custData r:id="rId2"/>
    </p:custDataLst>
    <p:extLst>
      <p:ext uri="{BB962C8B-B14F-4D97-AF65-F5344CB8AC3E}">
        <p14:creationId xmlns:p14="http://schemas.microsoft.com/office/powerpoint/2010/main" val="429084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Introduction of TOO functionality</a:t>
            </a: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What is it?</a:t>
            </a:r>
          </a:p>
        </p:txBody>
      </p:sp>
      <p:sp>
        <p:nvSpPr>
          <p:cNvPr id="15" name="TextBox 14">
            <a:extLst>
              <a:ext uri="{FF2B5EF4-FFF2-40B4-BE49-F238E27FC236}">
                <a16:creationId xmlns:a16="http://schemas.microsoft.com/office/drawing/2014/main" id="{9C6758E2-B16F-3AB7-1756-2B30254D8B1E}"/>
              </a:ext>
            </a:extLst>
          </p:cNvPr>
          <p:cNvSpPr txBox="1"/>
          <p:nvPr/>
        </p:nvSpPr>
        <p:spPr>
          <a:xfrm>
            <a:off x="293558" y="3103099"/>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rPr>
              <a:t>Reasons you might want to use this feature:</a:t>
            </a:r>
          </a:p>
        </p:txBody>
      </p:sp>
      <p:sp>
        <p:nvSpPr>
          <p:cNvPr id="16" name="TextBox 15">
            <a:extLst>
              <a:ext uri="{FF2B5EF4-FFF2-40B4-BE49-F238E27FC236}">
                <a16:creationId xmlns:a16="http://schemas.microsoft.com/office/drawing/2014/main" id="{F08C6D6A-F6C4-2555-B22C-745A95A07CF5}"/>
              </a:ext>
            </a:extLst>
          </p:cNvPr>
          <p:cNvSpPr txBox="1"/>
          <p:nvPr/>
        </p:nvSpPr>
        <p:spPr>
          <a:xfrm>
            <a:off x="862941" y="1615034"/>
            <a:ext cx="9777970" cy="1354217"/>
          </a:xfrm>
          <a:prstGeom prst="rect">
            <a:avLst/>
          </a:prstGeom>
          <a:noFill/>
        </p:spPr>
        <p:txBody>
          <a:bodyPr wrap="square" lIns="0" tIns="0" rIns="0" bIns="0" rtlCol="0">
            <a:spAutoFit/>
          </a:bodyPr>
          <a:lstStyle/>
          <a:p>
            <a:pPr fontAlgn="base">
              <a:spcBef>
                <a:spcPct val="50000"/>
              </a:spcBef>
              <a:spcAft>
                <a:spcPct val="0"/>
              </a:spcAft>
              <a:buClr>
                <a:srgbClr val="0070F3"/>
              </a:buClr>
              <a:buSzPct val="80000"/>
            </a:pPr>
            <a:r>
              <a:rPr lang="en-US" sz="1600" kern="0" dirty="0">
                <a:ea typeface="Arial Unicode MS" pitchFamily="34" charset="-128"/>
                <a:cs typeface="Arial Unicode MS" pitchFamily="34" charset="-128"/>
              </a:rPr>
              <a:t>This feature is used in the Guided Buying context in order to transfer documents from one user to another, it can be used by any user as long as there is a tile configured in GB and the user has access to view/use it. </a:t>
            </a:r>
          </a:p>
          <a:p>
            <a:pPr fontAlgn="base">
              <a:spcBef>
                <a:spcPct val="50000"/>
              </a:spcBef>
              <a:spcAft>
                <a:spcPct val="0"/>
              </a:spcAft>
              <a:buClr>
                <a:srgbClr val="0070F3"/>
              </a:buClr>
              <a:buSzPct val="80000"/>
            </a:pPr>
            <a:r>
              <a:rPr lang="en-US" sz="1600" kern="0" dirty="0">
                <a:ea typeface="Arial Unicode MS" pitchFamily="34" charset="-128"/>
                <a:cs typeface="Arial Unicode MS" pitchFamily="34" charset="-128"/>
              </a:rPr>
              <a:t>It has the power of changing both the Requester and the Preparer of any of the supported documents for transfer with some exceptional behavior for certain documents, along with that you can change multiple documents in one single form, all you need to do is select from the data table the documents you want to be transferred.</a:t>
            </a:r>
          </a:p>
        </p:txBody>
      </p:sp>
      <p:sp>
        <p:nvSpPr>
          <p:cNvPr id="2" name="TextBox 15">
            <a:extLst>
              <a:ext uri="{FF2B5EF4-FFF2-40B4-BE49-F238E27FC236}">
                <a16:creationId xmlns:a16="http://schemas.microsoft.com/office/drawing/2014/main" id="{EBFBF6BC-DBDC-88BB-727A-4DF2EE78427A}"/>
              </a:ext>
            </a:extLst>
          </p:cNvPr>
          <p:cNvSpPr txBox="1"/>
          <p:nvPr/>
        </p:nvSpPr>
        <p:spPr>
          <a:xfrm>
            <a:off x="862941" y="3651817"/>
            <a:ext cx="9777970" cy="1354217"/>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user leaves the organization</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user moves to a new role in the organization</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user is on an extended leave of absence</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user’s responsibilities change</a:t>
            </a:r>
          </a:p>
        </p:txBody>
      </p:sp>
    </p:spTree>
    <p:extLst>
      <p:ext uri="{BB962C8B-B14F-4D97-AF65-F5344CB8AC3E}">
        <p14:creationId xmlns:p14="http://schemas.microsoft.com/office/powerpoint/2010/main" val="3542809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9CF709-7097-79E5-AE3D-C88BBF8D4EF9}"/>
              </a:ext>
            </a:extLst>
          </p:cNvPr>
          <p:cNvSpPr>
            <a:spLocks noGrp="1"/>
          </p:cNvSpPr>
          <p:nvPr>
            <p:ph type="ctrTitle"/>
          </p:nvPr>
        </p:nvSpPr>
        <p:spPr>
          <a:xfrm>
            <a:off x="213064" y="1307359"/>
            <a:ext cx="11567603" cy="676932"/>
          </a:xfrm>
        </p:spPr>
        <p:txBody>
          <a:bodyPr/>
          <a:lstStyle/>
          <a:p>
            <a:pPr algn="ctr">
              <a:buClr>
                <a:schemeClr val="accent3"/>
              </a:buClr>
              <a:buSzPct val="110000"/>
            </a:pPr>
            <a:r>
              <a:rPr lang="en-US" sz="3599" dirty="0">
                <a:solidFill>
                  <a:srgbClr val="0070F2"/>
                </a:solidFill>
                <a:cs typeface="72" panose="020B0503030000000003" pitchFamily="34" charset="0"/>
              </a:rPr>
              <a:t>Configuration of Transfer of Ownership functionality</a:t>
            </a:r>
          </a:p>
        </p:txBody>
      </p:sp>
      <p:pic>
        <p:nvPicPr>
          <p:cNvPr id="8" name="Picture Placeholder 7">
            <a:extLst>
              <a:ext uri="{FF2B5EF4-FFF2-40B4-BE49-F238E27FC236}">
                <a16:creationId xmlns:a16="http://schemas.microsoft.com/office/drawing/2014/main" id="{383005E2-23AC-66C3-CED1-1EE65E59DDA4}"/>
              </a:ext>
            </a:extLst>
          </p:cNvPr>
          <p:cNvPicPr>
            <a:picLocks noGrp="1" noChangeAspect="1"/>
          </p:cNvPicPr>
          <p:nvPr>
            <p:ph type="pic" sz="quarter" idx="10"/>
          </p:nvPr>
        </p:nvPicPr>
        <p:blipFill rotWithShape="1">
          <a:blip r:embed="rId4"/>
          <a:srcRect t="12513" b="24921"/>
          <a:stretch/>
        </p:blipFill>
        <p:spPr>
          <a:xfrm>
            <a:off x="1587" y="3429000"/>
            <a:ext cx="12188826" cy="3428107"/>
          </a:xfrm>
          <a:prstGeom prst="rect">
            <a:avLst/>
          </a:prstGeom>
        </p:spPr>
      </p:pic>
    </p:spTree>
    <p:custDataLst>
      <p:custData r:id="rId1"/>
      <p:custData r:id="rId2"/>
    </p:custDataLst>
    <p:extLst>
      <p:ext uri="{BB962C8B-B14F-4D97-AF65-F5344CB8AC3E}">
        <p14:creationId xmlns:p14="http://schemas.microsoft.com/office/powerpoint/2010/main" val="87501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Configuration of TOO functionality</a:t>
            </a:r>
          </a:p>
          <a:p>
            <a:pPr>
              <a:buClr>
                <a:schemeClr val="accent3"/>
              </a:buClr>
              <a:buSzPct val="110000"/>
            </a:pP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Parameters:</a:t>
            </a:r>
          </a:p>
        </p:txBody>
      </p:sp>
      <p:sp>
        <p:nvSpPr>
          <p:cNvPr id="15" name="TextBox 14">
            <a:extLst>
              <a:ext uri="{FF2B5EF4-FFF2-40B4-BE49-F238E27FC236}">
                <a16:creationId xmlns:a16="http://schemas.microsoft.com/office/drawing/2014/main" id="{9C6758E2-B16F-3AB7-1756-2B30254D8B1E}"/>
              </a:ext>
            </a:extLst>
          </p:cNvPr>
          <p:cNvSpPr txBox="1"/>
          <p:nvPr/>
        </p:nvSpPr>
        <p:spPr>
          <a:xfrm>
            <a:off x="293558" y="2698287"/>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rPr>
              <a:t>Supported documents for transfer:</a:t>
            </a:r>
          </a:p>
        </p:txBody>
      </p:sp>
      <p:sp>
        <p:nvSpPr>
          <p:cNvPr id="16" name="TextBox 15">
            <a:extLst>
              <a:ext uri="{FF2B5EF4-FFF2-40B4-BE49-F238E27FC236}">
                <a16:creationId xmlns:a16="http://schemas.microsoft.com/office/drawing/2014/main" id="{F08C6D6A-F6C4-2555-B22C-745A95A07CF5}"/>
              </a:ext>
            </a:extLst>
          </p:cNvPr>
          <p:cNvSpPr txBox="1"/>
          <p:nvPr/>
        </p:nvSpPr>
        <p:spPr>
          <a:xfrm>
            <a:off x="862941" y="1615034"/>
            <a:ext cx="9777970" cy="615553"/>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400" b="1" kern="0" dirty="0">
                <a:solidFill>
                  <a:schemeClr val="tx1">
                    <a:lumMod val="50000"/>
                    <a:lumOff val="50000"/>
                  </a:schemeClr>
                </a:solidFill>
                <a:latin typeface="Monaco" pitchFamily="2" charset="77"/>
                <a:ea typeface="Arial Unicode MS" pitchFamily="34" charset="-128"/>
                <a:cs typeface="Arial Unicode MS" pitchFamily="34" charset="-128"/>
              </a:rPr>
              <a:t>PARAM_ENABLE_TRANSFER_OF_OWNERSHIP </a:t>
            </a:r>
            <a:r>
              <a:rPr lang="en-US" sz="1600" kern="0" dirty="0">
                <a:ea typeface="Arial Unicode MS" pitchFamily="34" charset="-128"/>
                <a:cs typeface="Arial Unicode MS" pitchFamily="34" charset="-128"/>
              </a:rPr>
              <a:t>needs to be turned ON in </a:t>
            </a:r>
            <a:r>
              <a:rPr lang="en-US" sz="1600" b="1" kern="0" dirty="0">
                <a:ea typeface="Arial Unicode MS" pitchFamily="34" charset="-128"/>
                <a:cs typeface="Arial Unicode MS" pitchFamily="34" charset="-128"/>
              </a:rPr>
              <a:t>Guided Buying</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400" b="1" kern="0" dirty="0">
                <a:solidFill>
                  <a:schemeClr val="tx1">
                    <a:lumMod val="50000"/>
                    <a:lumOff val="50000"/>
                  </a:schemeClr>
                </a:solidFill>
                <a:latin typeface="Monaco" pitchFamily="2" charset="77"/>
                <a:ea typeface="Arial Unicode MS" pitchFamily="34" charset="-128"/>
                <a:cs typeface="Arial Unicode MS" pitchFamily="34" charset="-128"/>
              </a:rPr>
              <a:t>Application.TransferOwnershipRequest.Enabled </a:t>
            </a:r>
            <a:r>
              <a:rPr lang="en-US" sz="1600" kern="0" dirty="0">
                <a:ea typeface="Arial Unicode MS" pitchFamily="34" charset="-128"/>
                <a:cs typeface="Arial Unicode MS" pitchFamily="34" charset="-128"/>
              </a:rPr>
              <a:t>needs to be turned ON in </a:t>
            </a:r>
            <a:r>
              <a:rPr lang="en-US" sz="1600" b="1" kern="0" dirty="0">
                <a:ea typeface="Arial Unicode MS" pitchFamily="34" charset="-128"/>
                <a:cs typeface="Arial Unicode MS" pitchFamily="34" charset="-128"/>
              </a:rPr>
              <a:t>Ariba Procurement</a:t>
            </a:r>
          </a:p>
        </p:txBody>
      </p:sp>
      <p:pic>
        <p:nvPicPr>
          <p:cNvPr id="3" name="Imagem 2">
            <a:extLst>
              <a:ext uri="{FF2B5EF4-FFF2-40B4-BE49-F238E27FC236}">
                <a16:creationId xmlns:a16="http://schemas.microsoft.com/office/drawing/2014/main" id="{3EB6861A-5D65-A825-4061-F1B90C5ED755}"/>
              </a:ext>
            </a:extLst>
          </p:cNvPr>
          <p:cNvPicPr>
            <a:picLocks noChangeAspect="1"/>
          </p:cNvPicPr>
          <p:nvPr/>
        </p:nvPicPr>
        <p:blipFill>
          <a:blip r:embed="rId3"/>
          <a:stretch>
            <a:fillRect/>
          </a:stretch>
        </p:blipFill>
        <p:spPr>
          <a:xfrm>
            <a:off x="596900" y="3290533"/>
            <a:ext cx="5499100" cy="2159000"/>
          </a:xfrm>
          <a:prstGeom prst="rect">
            <a:avLst/>
          </a:prstGeom>
        </p:spPr>
      </p:pic>
      <p:sp>
        <p:nvSpPr>
          <p:cNvPr id="6" name="TextBox 15">
            <a:extLst>
              <a:ext uri="{FF2B5EF4-FFF2-40B4-BE49-F238E27FC236}">
                <a16:creationId xmlns:a16="http://schemas.microsoft.com/office/drawing/2014/main" id="{8C56AC01-F868-48A8-E513-C0050502D2BC}"/>
              </a:ext>
            </a:extLst>
          </p:cNvPr>
          <p:cNvSpPr txBox="1"/>
          <p:nvPr/>
        </p:nvSpPr>
        <p:spPr>
          <a:xfrm>
            <a:off x="6431583" y="3508258"/>
            <a:ext cx="5163517" cy="1723549"/>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TOO document can be withdrawn by the Owner before the approval has been completed</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When withdrawn the document will be retrieved to the </a:t>
            </a:r>
            <a:r>
              <a:rPr lang="en-US" sz="1600" b="1" kern="0" dirty="0">
                <a:ea typeface="Arial Unicode MS" pitchFamily="34" charset="-128"/>
                <a:cs typeface="Arial Unicode MS" pitchFamily="34" charset="-128"/>
              </a:rPr>
              <a:t>Composing </a:t>
            </a:r>
            <a:r>
              <a:rPr lang="en-US" sz="1600" kern="0" dirty="0">
                <a:ea typeface="Arial Unicode MS" pitchFamily="34" charset="-128"/>
                <a:cs typeface="Arial Unicode MS" pitchFamily="34" charset="-128"/>
              </a:rPr>
              <a:t>status where it can be edited or deleted.</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If the TOO document is </a:t>
            </a:r>
            <a:r>
              <a:rPr lang="en-US" sz="1600" b="1" kern="0" dirty="0">
                <a:ea typeface="Arial Unicode MS" pitchFamily="34" charset="-128"/>
                <a:cs typeface="Arial Unicode MS" pitchFamily="34" charset="-128"/>
              </a:rPr>
              <a:t>Denied </a:t>
            </a:r>
            <a:r>
              <a:rPr lang="en-US" sz="1600" kern="0" dirty="0">
                <a:ea typeface="Arial Unicode MS" pitchFamily="34" charset="-128"/>
                <a:cs typeface="Arial Unicode MS" pitchFamily="34" charset="-128"/>
              </a:rPr>
              <a:t>it can be modified by the owner and resubmitted if necessary.</a:t>
            </a:r>
          </a:p>
        </p:txBody>
      </p:sp>
      <p:sp>
        <p:nvSpPr>
          <p:cNvPr id="9" name="TextBox 14">
            <a:extLst>
              <a:ext uri="{FF2B5EF4-FFF2-40B4-BE49-F238E27FC236}">
                <a16:creationId xmlns:a16="http://schemas.microsoft.com/office/drawing/2014/main" id="{93A6AFF8-55E4-0FDB-A2AB-39705E2125E3}"/>
              </a:ext>
            </a:extLst>
          </p:cNvPr>
          <p:cNvSpPr txBox="1"/>
          <p:nvPr/>
        </p:nvSpPr>
        <p:spPr>
          <a:xfrm>
            <a:off x="6392518" y="2698287"/>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rPr>
              <a:t>Tips and expected behaviors:</a:t>
            </a:r>
          </a:p>
        </p:txBody>
      </p:sp>
    </p:spTree>
    <p:extLst>
      <p:ext uri="{BB962C8B-B14F-4D97-AF65-F5344CB8AC3E}">
        <p14:creationId xmlns:p14="http://schemas.microsoft.com/office/powerpoint/2010/main" val="276714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Configuration of TOO functionality</a:t>
            </a:r>
          </a:p>
          <a:p>
            <a:pPr>
              <a:buClr>
                <a:schemeClr val="accent3"/>
              </a:buClr>
              <a:buSzPct val="110000"/>
            </a:pP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Where to begin creating the template?</a:t>
            </a:r>
          </a:p>
        </p:txBody>
      </p:sp>
      <p:sp>
        <p:nvSpPr>
          <p:cNvPr id="16" name="TextBox 15">
            <a:extLst>
              <a:ext uri="{FF2B5EF4-FFF2-40B4-BE49-F238E27FC236}">
                <a16:creationId xmlns:a16="http://schemas.microsoft.com/office/drawing/2014/main" id="{F08C6D6A-F6C4-2555-B22C-745A95A07CF5}"/>
              </a:ext>
            </a:extLst>
          </p:cNvPr>
          <p:cNvSpPr txBox="1"/>
          <p:nvPr/>
        </p:nvSpPr>
        <p:spPr>
          <a:xfrm>
            <a:off x="862940" y="1615034"/>
            <a:ext cx="10278535" cy="1431161"/>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The template HAS to be created by </a:t>
            </a:r>
            <a:r>
              <a:rPr lang="en-US" sz="1600" b="1" kern="0" dirty="0">
                <a:ea typeface="Arial Unicode MS" pitchFamily="34" charset="-128"/>
                <a:cs typeface="Arial Unicode MS" pitchFamily="34" charset="-128"/>
              </a:rPr>
              <a:t>Copying </a:t>
            </a:r>
            <a:r>
              <a:rPr lang="en-US" sz="1600" kern="0" dirty="0">
                <a:ea typeface="Arial Unicode MS" pitchFamily="34" charset="-128"/>
                <a:cs typeface="Arial Unicode MS" pitchFamily="34" charset="-128"/>
              </a:rPr>
              <a:t>the Global Template named </a:t>
            </a:r>
            <a:r>
              <a:rPr lang="en-US" sz="1600" b="1" kern="0" dirty="0">
                <a:ea typeface="Arial Unicode MS" pitchFamily="34" charset="-128"/>
                <a:cs typeface="Arial Unicode MS" pitchFamily="34" charset="-128"/>
              </a:rPr>
              <a:t>Self-Service Transfer of Ownership</a:t>
            </a:r>
            <a:r>
              <a:rPr lang="en-US" sz="1600" kern="0" dirty="0">
                <a:ea typeface="Arial Unicode MS" pitchFamily="34" charset="-128"/>
                <a:cs typeface="Arial Unicode MS" pitchFamily="34" charset="-128"/>
              </a:rPr>
              <a:t>,</a:t>
            </a:r>
            <a:r>
              <a:rPr lang="en-US" sz="1600" b="1" kern="0" dirty="0">
                <a:ea typeface="Arial Unicode MS" pitchFamily="34" charset="-128"/>
                <a:cs typeface="Arial Unicode MS" pitchFamily="34" charset="-128"/>
              </a:rPr>
              <a:t> </a:t>
            </a:r>
            <a:r>
              <a:rPr lang="en-US" sz="1600" kern="0" dirty="0">
                <a:ea typeface="Arial Unicode MS" pitchFamily="34" charset="-128"/>
                <a:cs typeface="Arial Unicode MS" pitchFamily="34" charset="-128"/>
              </a:rPr>
              <a:t>it can be easily detected by the globe icon next to the name when viewed under the Published tab or by checking if it is created by the </a:t>
            </a:r>
            <a:r>
              <a:rPr lang="en-US" sz="1600" b="1" kern="0" dirty="0">
                <a:solidFill>
                  <a:schemeClr val="tx1">
                    <a:lumMod val="50000"/>
                    <a:lumOff val="50000"/>
                  </a:schemeClr>
                </a:solidFill>
                <a:latin typeface="Monaco" pitchFamily="2" charset="77"/>
                <a:ea typeface="Arial Unicode MS" pitchFamily="34" charset="-128"/>
                <a:cs typeface="Arial Unicode MS" pitchFamily="34" charset="-128"/>
              </a:rPr>
              <a:t>system</a:t>
            </a:r>
            <a:r>
              <a:rPr lang="en-US" sz="1600" kern="0" dirty="0">
                <a:ea typeface="Arial Unicode MS" pitchFamily="34" charset="-128"/>
                <a:cs typeface="Arial Unicode MS" pitchFamily="34" charset="-128"/>
              </a:rPr>
              <a:t>.</a:t>
            </a:r>
          </a:p>
          <a:p>
            <a:pPr marL="285750" indent="-285750" fontAlgn="base">
              <a:spcBef>
                <a:spcPct val="50000"/>
              </a:spcBef>
              <a:spcAft>
                <a:spcPct val="0"/>
              </a:spcAft>
              <a:buClr>
                <a:srgbClr val="0070F3"/>
              </a:buClr>
              <a:buSzPct val="80000"/>
              <a:buFont typeface="Courier New" panose="02070309020205020404" pitchFamily="49" charset="0"/>
              <a:buChar char="o"/>
            </a:pPr>
            <a:r>
              <a:rPr lang="en-US" sz="1600" kern="0" dirty="0">
                <a:ea typeface="Arial Unicode MS" pitchFamily="34" charset="-128"/>
                <a:cs typeface="Arial Unicode MS" pitchFamily="34" charset="-128"/>
              </a:rPr>
              <a:t>To access the template follow these steps while in Guided Buying using an Admin User:</a:t>
            </a:r>
          </a:p>
          <a:p>
            <a:pPr marL="742950" lvl="1" indent="-285750" fontAlgn="base">
              <a:spcBef>
                <a:spcPct val="50000"/>
              </a:spcBef>
              <a:spcAft>
                <a:spcPct val="0"/>
              </a:spcAft>
              <a:buClr>
                <a:srgbClr val="0070F3"/>
              </a:buClr>
              <a:buSzPct val="80000"/>
              <a:buFont typeface="Courier New" panose="02070309020205020404" pitchFamily="49" charset="0"/>
              <a:buChar char="o"/>
            </a:pPr>
            <a:r>
              <a:rPr lang="en-US" sz="1400" b="1" kern="0" dirty="0">
                <a:ea typeface="Arial Unicode MS" pitchFamily="34" charset="-128"/>
                <a:cs typeface="Arial Unicode MS" pitchFamily="34" charset="-128"/>
              </a:rPr>
              <a:t>Admin &gt; Manage Forms with Approval Graph &gt; Published &gt; Self-Service Transfer of Ownership &gt; View this Form &gt; Make a Copy</a:t>
            </a:r>
          </a:p>
        </p:txBody>
      </p:sp>
      <p:pic>
        <p:nvPicPr>
          <p:cNvPr id="2" name="Imagem 1">
            <a:extLst>
              <a:ext uri="{FF2B5EF4-FFF2-40B4-BE49-F238E27FC236}">
                <a16:creationId xmlns:a16="http://schemas.microsoft.com/office/drawing/2014/main" id="{0F264B0E-C37E-D088-16F5-0EB030D2F4BC}"/>
              </a:ext>
            </a:extLst>
          </p:cNvPr>
          <p:cNvPicPr>
            <a:picLocks noChangeAspect="1"/>
          </p:cNvPicPr>
          <p:nvPr/>
        </p:nvPicPr>
        <p:blipFill>
          <a:blip r:embed="rId5"/>
          <a:stretch>
            <a:fillRect/>
          </a:stretch>
        </p:blipFill>
        <p:spPr>
          <a:xfrm>
            <a:off x="8572500" y="3257550"/>
            <a:ext cx="2362200" cy="342900"/>
          </a:xfrm>
          <a:prstGeom prst="rect">
            <a:avLst/>
          </a:prstGeom>
        </p:spPr>
      </p:pic>
      <p:sp>
        <p:nvSpPr>
          <p:cNvPr id="5" name="Retângulo Arredondado 4">
            <a:extLst>
              <a:ext uri="{FF2B5EF4-FFF2-40B4-BE49-F238E27FC236}">
                <a16:creationId xmlns:a16="http://schemas.microsoft.com/office/drawing/2014/main" id="{F6F7FC2A-3097-37EB-1682-34D37B9DBA20}"/>
              </a:ext>
            </a:extLst>
          </p:cNvPr>
          <p:cNvSpPr/>
          <p:nvPr/>
        </p:nvSpPr>
        <p:spPr>
          <a:xfrm>
            <a:off x="8479654" y="3188387"/>
            <a:ext cx="2547891" cy="48122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nsfer of Ownership.mov">
            <a:hlinkClick r:id="" action="ppaction://media"/>
            <a:hlinkHover r:id="" action="ppaction://ole?verb=0"/>
            <a:extLst>
              <a:ext uri="{FF2B5EF4-FFF2-40B4-BE49-F238E27FC236}">
                <a16:creationId xmlns:a16="http://schemas.microsoft.com/office/drawing/2014/main" id="{DC9892D7-A1F6-187E-75DE-44E86C2A14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64455" y="3167497"/>
            <a:ext cx="6178858" cy="3475608"/>
          </a:xfrm>
          <a:prstGeom prst="rect">
            <a:avLst/>
          </a:prstGeom>
        </p:spPr>
      </p:pic>
    </p:spTree>
    <p:extLst>
      <p:ext uri="{BB962C8B-B14F-4D97-AF65-F5344CB8AC3E}">
        <p14:creationId xmlns:p14="http://schemas.microsoft.com/office/powerpoint/2010/main" val="18704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9CF709-7097-79E5-AE3D-C88BBF8D4EF9}"/>
              </a:ext>
            </a:extLst>
          </p:cNvPr>
          <p:cNvSpPr>
            <a:spLocks noGrp="1"/>
          </p:cNvSpPr>
          <p:nvPr>
            <p:ph type="ctrTitle"/>
          </p:nvPr>
        </p:nvSpPr>
        <p:spPr>
          <a:xfrm>
            <a:off x="213064" y="1307359"/>
            <a:ext cx="11567603" cy="676932"/>
          </a:xfrm>
        </p:spPr>
        <p:txBody>
          <a:bodyPr/>
          <a:lstStyle/>
          <a:p>
            <a:pPr algn="ctr">
              <a:buClr>
                <a:schemeClr val="accent3"/>
              </a:buClr>
              <a:buSzPct val="110000"/>
            </a:pPr>
            <a:r>
              <a:rPr lang="en-US" sz="3599" dirty="0">
                <a:solidFill>
                  <a:srgbClr val="0070F2"/>
                </a:solidFill>
                <a:cs typeface="72" panose="020B0503030000000003" pitchFamily="34" charset="0"/>
              </a:rPr>
              <a:t>How to edit template and best practices of Transfer of Ownership</a:t>
            </a:r>
          </a:p>
        </p:txBody>
      </p:sp>
      <p:pic>
        <p:nvPicPr>
          <p:cNvPr id="8" name="Picture Placeholder 7">
            <a:extLst>
              <a:ext uri="{FF2B5EF4-FFF2-40B4-BE49-F238E27FC236}">
                <a16:creationId xmlns:a16="http://schemas.microsoft.com/office/drawing/2014/main" id="{383005E2-23AC-66C3-CED1-1EE65E59DDA4}"/>
              </a:ext>
            </a:extLst>
          </p:cNvPr>
          <p:cNvPicPr>
            <a:picLocks noGrp="1" noChangeAspect="1"/>
          </p:cNvPicPr>
          <p:nvPr>
            <p:ph type="pic" sz="quarter" idx="10"/>
          </p:nvPr>
        </p:nvPicPr>
        <p:blipFill rotWithShape="1">
          <a:blip r:embed="rId4"/>
          <a:srcRect t="12513" b="24921"/>
          <a:stretch/>
        </p:blipFill>
        <p:spPr>
          <a:xfrm>
            <a:off x="1587" y="3429000"/>
            <a:ext cx="12188826" cy="3428107"/>
          </a:xfrm>
          <a:prstGeom prst="rect">
            <a:avLst/>
          </a:prstGeom>
        </p:spPr>
      </p:pic>
    </p:spTree>
    <p:custDataLst>
      <p:custData r:id="rId1"/>
      <p:custData r:id="rId2"/>
    </p:custDataLst>
    <p:extLst>
      <p:ext uri="{BB962C8B-B14F-4D97-AF65-F5344CB8AC3E}">
        <p14:creationId xmlns:p14="http://schemas.microsoft.com/office/powerpoint/2010/main" val="278087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01F976-0C15-AB83-B2F1-C2F53A136258}"/>
              </a:ext>
            </a:extLst>
          </p:cNvPr>
          <p:cNvSpPr txBox="1">
            <a:spLocks/>
          </p:cNvSpPr>
          <p:nvPr/>
        </p:nvSpPr>
        <p:spPr bwMode="black">
          <a:xfrm>
            <a:off x="293558" y="270399"/>
            <a:ext cx="9885714" cy="6769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4399" b="0" i="0" kern="1200" baseline="0">
                <a:solidFill>
                  <a:schemeClr val="tx1"/>
                </a:solidFill>
                <a:latin typeface="72 Brand Medium" panose="020B0504030603020204" pitchFamily="34" charset="0"/>
                <a:ea typeface="+mj-ea"/>
                <a:cs typeface="+mj-cs"/>
              </a:defRPr>
            </a:lvl1pPr>
          </a:lstStyle>
          <a:p>
            <a:pPr>
              <a:buClr>
                <a:schemeClr val="accent3"/>
              </a:buClr>
              <a:buSzPct val="110000"/>
            </a:pPr>
            <a:r>
              <a:rPr lang="en-US" sz="3599" dirty="0">
                <a:solidFill>
                  <a:srgbClr val="0070F2"/>
                </a:solidFill>
                <a:cs typeface="72" panose="020B0503030000000003" pitchFamily="34" charset="0"/>
              </a:rPr>
              <a:t>How to edit template and best practices</a:t>
            </a:r>
          </a:p>
          <a:p>
            <a:pPr>
              <a:buClr>
                <a:schemeClr val="accent3"/>
              </a:buClr>
              <a:buSzPct val="110000"/>
            </a:pPr>
            <a:endParaRPr lang="en-US" sz="1600" dirty="0">
              <a:latin typeface="+mj-lt"/>
            </a:endParaRPr>
          </a:p>
        </p:txBody>
      </p:sp>
      <p:sp>
        <p:nvSpPr>
          <p:cNvPr id="8" name="TextBox 7">
            <a:extLst>
              <a:ext uri="{FF2B5EF4-FFF2-40B4-BE49-F238E27FC236}">
                <a16:creationId xmlns:a16="http://schemas.microsoft.com/office/drawing/2014/main" id="{FA8AD4A1-FF5C-A80B-2191-A9ABE4E2363C}"/>
              </a:ext>
            </a:extLst>
          </p:cNvPr>
          <p:cNvSpPr txBox="1"/>
          <p:nvPr/>
        </p:nvSpPr>
        <p:spPr>
          <a:xfrm>
            <a:off x="293558" y="1093726"/>
            <a:ext cx="6098960" cy="400006"/>
          </a:xfrm>
          <a:prstGeom prst="rect">
            <a:avLst/>
          </a:prstGeom>
          <a:noFill/>
        </p:spPr>
        <p:txBody>
          <a:bodyPr wrap="square">
            <a:spAutoFit/>
          </a:bodyPr>
          <a:lstStyle/>
          <a:p>
            <a:pPr marL="285664" indent="-285664">
              <a:buClr>
                <a:srgbClr val="0070F2"/>
              </a:buClr>
              <a:buFont typeface="Arial" panose="020B0604020202020204" pitchFamily="34" charset="0"/>
              <a:buChar char="•"/>
            </a:pPr>
            <a:r>
              <a:rPr lang="en-US" sz="1999" dirty="0">
                <a:latin typeface="+mj-lt"/>
                <a:ea typeface="Calibri" panose="020F0502020204030204" pitchFamily="34" charset="0"/>
              </a:rPr>
              <a:t>OOTB Panels (These widgets CANNOT be modified):</a:t>
            </a:r>
          </a:p>
        </p:txBody>
      </p:sp>
      <p:pic>
        <p:nvPicPr>
          <p:cNvPr id="5" name="Imagem 4">
            <a:extLst>
              <a:ext uri="{FF2B5EF4-FFF2-40B4-BE49-F238E27FC236}">
                <a16:creationId xmlns:a16="http://schemas.microsoft.com/office/drawing/2014/main" id="{BBF08394-1473-C2C9-AD45-E92E428539BD}"/>
              </a:ext>
            </a:extLst>
          </p:cNvPr>
          <p:cNvPicPr>
            <a:picLocks noChangeAspect="1"/>
          </p:cNvPicPr>
          <p:nvPr/>
        </p:nvPicPr>
        <p:blipFill>
          <a:blip r:embed="rId3"/>
          <a:stretch>
            <a:fillRect/>
          </a:stretch>
        </p:blipFill>
        <p:spPr>
          <a:xfrm>
            <a:off x="293558" y="1640128"/>
            <a:ext cx="5670745" cy="1937574"/>
          </a:xfrm>
          <a:prstGeom prst="rect">
            <a:avLst/>
          </a:prstGeom>
        </p:spPr>
      </p:pic>
      <p:pic>
        <p:nvPicPr>
          <p:cNvPr id="7" name="Imagem 6">
            <a:extLst>
              <a:ext uri="{FF2B5EF4-FFF2-40B4-BE49-F238E27FC236}">
                <a16:creationId xmlns:a16="http://schemas.microsoft.com/office/drawing/2014/main" id="{AC67E09C-AF68-D756-DAE4-89DC22C2E3DC}"/>
              </a:ext>
            </a:extLst>
          </p:cNvPr>
          <p:cNvPicPr>
            <a:picLocks noChangeAspect="1"/>
          </p:cNvPicPr>
          <p:nvPr/>
        </p:nvPicPr>
        <p:blipFill>
          <a:blip r:embed="rId4"/>
          <a:stretch>
            <a:fillRect/>
          </a:stretch>
        </p:blipFill>
        <p:spPr>
          <a:xfrm>
            <a:off x="338644" y="3577702"/>
            <a:ext cx="5686332" cy="2776268"/>
          </a:xfrm>
          <a:prstGeom prst="rect">
            <a:avLst/>
          </a:prstGeom>
        </p:spPr>
      </p:pic>
      <p:sp>
        <p:nvSpPr>
          <p:cNvPr id="10" name="TextBox 15">
            <a:extLst>
              <a:ext uri="{FF2B5EF4-FFF2-40B4-BE49-F238E27FC236}">
                <a16:creationId xmlns:a16="http://schemas.microsoft.com/office/drawing/2014/main" id="{A924C313-701C-73D7-1680-E67C46A49863}"/>
              </a:ext>
            </a:extLst>
          </p:cNvPr>
          <p:cNvSpPr txBox="1"/>
          <p:nvPr/>
        </p:nvSpPr>
        <p:spPr>
          <a:xfrm>
            <a:off x="6392518" y="2070075"/>
            <a:ext cx="5163517" cy="4185761"/>
          </a:xfrm>
          <a:prstGeom prst="rect">
            <a:avLst/>
          </a:prstGeom>
          <a:noFill/>
        </p:spPr>
        <p:txBody>
          <a:bodyPr wrap="square" lIns="0" tIns="0" rIns="0" bIns="0" rtlCol="0">
            <a:spAutoFit/>
          </a:bodyPr>
          <a:lstStyle/>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From User: </a:t>
            </a:r>
            <a:r>
              <a:rPr lang="en-US" sz="1600" kern="0" dirty="0">
                <a:ea typeface="Arial Unicode MS" pitchFamily="34" charset="-128"/>
                <a:cs typeface="Arial Unicode MS" pitchFamily="34" charset="-128"/>
              </a:rPr>
              <a:t>This widget is used to select the user who is the owner of the document that will be transferred </a:t>
            </a:r>
            <a:br>
              <a:rPr lang="en-US" sz="1600" kern="0" dirty="0">
                <a:ea typeface="Arial Unicode MS" pitchFamily="34" charset="-128"/>
                <a:cs typeface="Arial Unicode MS" pitchFamily="34" charset="-128"/>
              </a:rPr>
            </a:br>
            <a:endParaRPr lang="en-US" sz="1600" b="1" kern="0" dirty="0">
              <a:ea typeface="Arial Unicode MS" pitchFamily="34" charset="-128"/>
              <a:cs typeface="Arial Unicode MS" pitchFamily="34" charset="-128"/>
            </a:endParaRPr>
          </a:p>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Approvable Status: </a:t>
            </a:r>
            <a:r>
              <a:rPr lang="en-US" sz="1600" kern="0" dirty="0">
                <a:ea typeface="Arial Unicode MS" pitchFamily="34" charset="-128"/>
                <a:cs typeface="Arial Unicode MS" pitchFamily="34" charset="-128"/>
              </a:rPr>
              <a:t>This dropdown selects in which state you want the documents to be shown in the data table</a:t>
            </a:r>
            <a:br>
              <a:rPr lang="en-US" sz="1600" kern="0" dirty="0">
                <a:ea typeface="Arial Unicode MS" pitchFamily="34" charset="-128"/>
                <a:cs typeface="Arial Unicode MS" pitchFamily="34" charset="-128"/>
              </a:rPr>
            </a:br>
            <a:br>
              <a:rPr lang="en-US" sz="1600" kern="0" dirty="0">
                <a:ea typeface="Arial Unicode MS" pitchFamily="34" charset="-128"/>
                <a:cs typeface="Arial Unicode MS" pitchFamily="34" charset="-128"/>
              </a:rPr>
            </a:br>
            <a:endParaRPr lang="en-US" sz="1600" kern="0" dirty="0">
              <a:ea typeface="Arial Unicode MS" pitchFamily="34" charset="-128"/>
              <a:cs typeface="Arial Unicode MS" pitchFamily="34" charset="-128"/>
            </a:endParaRPr>
          </a:p>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To User: </a:t>
            </a:r>
            <a:r>
              <a:rPr lang="en-US" sz="1600" kern="0" dirty="0">
                <a:ea typeface="Arial Unicode MS" pitchFamily="34" charset="-128"/>
                <a:cs typeface="Arial Unicode MS" pitchFamily="34" charset="-128"/>
              </a:rPr>
              <a:t>This widget is used to select the user who will receive the ownership of the document that will be transferred.</a:t>
            </a:r>
          </a:p>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Approvable Type: </a:t>
            </a:r>
            <a:r>
              <a:rPr lang="en-US" sz="1600" kern="0" dirty="0">
                <a:ea typeface="Arial Unicode MS" pitchFamily="34" charset="-128"/>
                <a:cs typeface="Arial Unicode MS" pitchFamily="34" charset="-128"/>
              </a:rPr>
              <a:t>This dropdown will let you choose which type of document you wish to be shown in the data table</a:t>
            </a:r>
          </a:p>
          <a:p>
            <a:pPr marL="285750" indent="-285750" fontAlgn="base">
              <a:spcBef>
                <a:spcPct val="50000"/>
              </a:spcBef>
              <a:spcAft>
                <a:spcPct val="0"/>
              </a:spcAft>
              <a:buClr>
                <a:srgbClr val="0070F3"/>
              </a:buClr>
              <a:buSzPct val="80000"/>
              <a:buFont typeface="Wingdings" pitchFamily="2" charset="2"/>
              <a:buChar char="Ø"/>
            </a:pPr>
            <a:r>
              <a:rPr lang="en-US" sz="1600" b="1" kern="0" dirty="0">
                <a:ea typeface="Arial Unicode MS" pitchFamily="34" charset="-128"/>
                <a:cs typeface="Arial Unicode MS" pitchFamily="34" charset="-128"/>
              </a:rPr>
              <a:t>Date Range: </a:t>
            </a:r>
            <a:r>
              <a:rPr lang="en-US" sz="1600" kern="0" dirty="0">
                <a:ea typeface="Arial Unicode MS" pitchFamily="34" charset="-128"/>
                <a:cs typeface="Arial Unicode MS" pitchFamily="34" charset="-128"/>
              </a:rPr>
              <a:t>This dropdown will let you choose between 5 time ranges in which the documents were created.</a:t>
            </a:r>
          </a:p>
        </p:txBody>
      </p:sp>
    </p:spTree>
    <p:extLst>
      <p:ext uri="{BB962C8B-B14F-4D97-AF65-F5344CB8AC3E}">
        <p14:creationId xmlns:p14="http://schemas.microsoft.com/office/powerpoint/2010/main" val="3048639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2,"isValidatorEnabled":false,"isLocked":false,"elementsMetadata":[],"slideId":"638315636837807620","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TemplateConfiguration><![CDATA[{"slideVersion":2,"isValidatorEnabled":false,"isLocked":false,"elementsMetadata":[],"slideId":"638373043998113631","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2,"isValidatorEnabled":false,"isLocked":false,"elementsMetadata":[],"slideId":"638315636837807620","enableDocumentContentUpdater":false,"version":"2.0"}]]></TemplafySlideTemplateConfiguration>
</file>

<file path=customXml/item15.xml><?xml version="1.0" encoding="utf-8"?>
<TemplafySlideTemplateConfiguration><![CDATA[{"slideVersion":4,"isValidatorEnabled":false,"isLocked":false,"elementsMetadata":[],"slideId":"638315636853042666","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2,"isValidatorEnabled":false,"isLocked":false,"elementsMetadata":[],"slideId":"638315636837807620","enableDocumentContentUpdater":false,"version":"2.0"}]]></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21.xml><?xml version="1.0" encoding="utf-8"?>
<TemplafySlideFormConfiguration><![CDATA[{"formFields":[],"formDataEntries":[]}]]></TemplafySlideFormConfiguration>
</file>

<file path=customXml/item22.xml><?xml version="1.0" encoding="utf-8"?>
<TemplafySlideTemplateConfiguration><![CDATA[{"slideVersion":4,"isValidatorEnabled":false,"isLocked":false,"elementsMetadata":[],"slideId":"638315636853042666","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TemplateConfiguration><![CDATA[{"slideVersion":4,"isValidatorEnabled":false,"isLocked":false,"elementsMetadata":[],"slideId":"638315636853042666","enableDocumentContentUpdater":false,"version":"2.0"}]]></TemplafySlideTemplateConfiguration>
</file>

<file path=customXml/item3.xml><?xml version="1.0" encoding="utf-8"?>
<TemplafySlideFormConfiguration><![CDATA[{"formFields":[],"formDataEntries":[]}]]></TemplafySlideFormConfiguration>
</file>

<file path=customXml/item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slideVersion":4,"isValidatorEnabled":false,"isLocked":false,"elementsMetadata":[],"slideId":"638315636853042666","enableDocumentContentUpdater":false,"version":"2.0"}]]></TemplafySlideTemplateConfiguration>
</file>

<file path=customXml/item7.xml><?xml version="1.0" encoding="utf-8"?>
<TemplafySlideTemplateConfiguration><![CDATA[{"slideVersion":2,"isValidatorEnabled":false,"isLocked":false,"elementsMetadata":[],"slideId":"638315636837807620","enableDocumentContentUpdater":false,"version":"2.0"}]]></TemplafySlideTemplateConfiguration>
</file>

<file path=customXml/item8.xml><?xml version="1.0" encoding="utf-8"?>
<TemplafySlideTemplateConfiguration><![CDATA[{"slideVersion":4,"isValidatorEnabled":false,"isLocked":false,"elementsMetadata":[],"slideId":"638315636853042666","enableDocumentContentUpdater":false,"version":"2.0"}]]></TemplafySlideTemplateConfiguration>
</file>

<file path=customXml/item9.xml><?xml version="1.0" encoding="utf-8"?>
<TemplafySlideTemplateConfiguration><![CDATA[{"slideVersion":4,"isValidatorEnabled":false,"isLocked":false,"elementsMetadata":[],"slideId":"638315636853042666","enableDocumentContentUpdater":false,"version":"2.0"}]]></TemplafySlideTemplateConfiguration>
</file>

<file path=customXml/itemProps1.xml><?xml version="1.0" encoding="utf-8"?>
<ds:datastoreItem xmlns:ds="http://schemas.openxmlformats.org/officeDocument/2006/customXml" ds:itemID="{813F551D-B859-924D-A5B0-2369224925F6}">
  <ds:schemaRefs/>
</ds:datastoreItem>
</file>

<file path=customXml/itemProps10.xml><?xml version="1.0" encoding="utf-8"?>
<ds:datastoreItem xmlns:ds="http://schemas.openxmlformats.org/officeDocument/2006/customXml" ds:itemID="{4E319F0F-752E-6842-A032-CD481BC1B1FF}">
  <ds:schemaRefs/>
</ds:datastoreItem>
</file>

<file path=customXml/itemProps11.xml><?xml version="1.0" encoding="utf-8"?>
<ds:datastoreItem xmlns:ds="http://schemas.openxmlformats.org/officeDocument/2006/customXml" ds:itemID="{6F108D6A-CD5B-43FB-B433-B455D1CD5D83}">
  <ds:schemaRefs/>
</ds:datastoreItem>
</file>

<file path=customXml/itemProps12.xml><?xml version="1.0" encoding="utf-8"?>
<ds:datastoreItem xmlns:ds="http://schemas.openxmlformats.org/officeDocument/2006/customXml" ds:itemID="{A360C877-63F1-9D45-8EA2-92DB53D8BD24}">
  <ds:schemaRefs/>
</ds:datastoreItem>
</file>

<file path=customXml/itemProps13.xml><?xml version="1.0" encoding="utf-8"?>
<ds:datastoreItem xmlns:ds="http://schemas.openxmlformats.org/officeDocument/2006/customXml" ds:itemID="{AA560758-F598-4348-92EA-65323BEA3C4C}">
  <ds:schemaRefs/>
</ds:datastoreItem>
</file>

<file path=customXml/itemProps14.xml><?xml version="1.0" encoding="utf-8"?>
<ds:datastoreItem xmlns:ds="http://schemas.openxmlformats.org/officeDocument/2006/customXml" ds:itemID="{0F4A26A3-B523-1C47-8A35-7AD737F5DF0E}">
  <ds:schemaRefs/>
</ds:datastoreItem>
</file>

<file path=customXml/itemProps15.xml><?xml version="1.0" encoding="utf-8"?>
<ds:datastoreItem xmlns:ds="http://schemas.openxmlformats.org/officeDocument/2006/customXml" ds:itemID="{20AD2FA6-6913-43F7-86DE-8AF1545F9903}">
  <ds:schemaRefs/>
</ds:datastoreItem>
</file>

<file path=customXml/itemProps16.xml><?xml version="1.0" encoding="utf-8"?>
<ds:datastoreItem xmlns:ds="http://schemas.openxmlformats.org/officeDocument/2006/customXml" ds:itemID="{1113AA6A-6700-40AD-8F20-57DD4A1A44B1}">
  <ds:schemaRefs/>
</ds:datastoreItem>
</file>

<file path=customXml/itemProps17.xml><?xml version="1.0" encoding="utf-8"?>
<ds:datastoreItem xmlns:ds="http://schemas.openxmlformats.org/officeDocument/2006/customXml" ds:itemID="{899BA09A-6828-E24B-A8C9-F4E91AE499A5}">
  <ds:schemaRefs/>
</ds:datastoreItem>
</file>

<file path=customXml/itemProps18.xml><?xml version="1.0" encoding="utf-8"?>
<ds:datastoreItem xmlns:ds="http://schemas.openxmlformats.org/officeDocument/2006/customXml" ds:itemID="{9A1EC6C0-585A-E049-9DAB-A6511C3C340D}">
  <ds:schemaRefs/>
</ds:datastoreItem>
</file>

<file path=customXml/itemProps19.xml><?xml version="1.0" encoding="utf-8"?>
<ds:datastoreItem xmlns:ds="http://schemas.openxmlformats.org/officeDocument/2006/customXml" ds:itemID="{353A640D-F5D1-5B44-A7B7-84CA1A24E0E5}">
  <ds:schemaRefs/>
</ds:datastoreItem>
</file>

<file path=customXml/itemProps2.xml><?xml version="1.0" encoding="utf-8"?>
<ds:datastoreItem xmlns:ds="http://schemas.openxmlformats.org/officeDocument/2006/customXml" ds:itemID="{68212319-7AB7-0D48-AB06-9093DB0FFF91}">
  <ds:schemaRefs/>
</ds:datastoreItem>
</file>

<file path=customXml/itemProps20.xml><?xml version="1.0" encoding="utf-8"?>
<ds:datastoreItem xmlns:ds="http://schemas.openxmlformats.org/officeDocument/2006/customXml" ds:itemID="{5E726EAB-FE30-4F4D-A478-DE4759D9A12E}">
  <ds:schemaRefs/>
</ds:datastoreItem>
</file>

<file path=customXml/itemProps21.xml><?xml version="1.0" encoding="utf-8"?>
<ds:datastoreItem xmlns:ds="http://schemas.openxmlformats.org/officeDocument/2006/customXml" ds:itemID="{8B46249E-51F2-4B43-B564-AA1AEE1860E4}">
  <ds:schemaRefs/>
</ds:datastoreItem>
</file>

<file path=customXml/itemProps22.xml><?xml version="1.0" encoding="utf-8"?>
<ds:datastoreItem xmlns:ds="http://schemas.openxmlformats.org/officeDocument/2006/customXml" ds:itemID="{372E9089-9A86-7D4D-8CDD-AA5D993B3C9C}">
  <ds:schemaRefs/>
</ds:datastoreItem>
</file>

<file path=customXml/itemProps23.xml><?xml version="1.0" encoding="utf-8"?>
<ds:datastoreItem xmlns:ds="http://schemas.openxmlformats.org/officeDocument/2006/customXml" ds:itemID="{A0F8A544-EBEE-B64C-A602-AEF67DB7D68B}">
  <ds:schemaRefs/>
</ds:datastoreItem>
</file>

<file path=customXml/itemProps24.xml><?xml version="1.0" encoding="utf-8"?>
<ds:datastoreItem xmlns:ds="http://schemas.openxmlformats.org/officeDocument/2006/customXml" ds:itemID="{C4EB224B-0705-8B4B-9891-A67F7FD57B20}">
  <ds:schemaRefs/>
</ds:datastoreItem>
</file>

<file path=customXml/itemProps3.xml><?xml version="1.0" encoding="utf-8"?>
<ds:datastoreItem xmlns:ds="http://schemas.openxmlformats.org/officeDocument/2006/customXml" ds:itemID="{D06AD3D1-7FF9-4536-AD60-A17870F90738}">
  <ds:schemaRefs/>
</ds:datastoreItem>
</file>

<file path=customXml/itemProps4.xml><?xml version="1.0" encoding="utf-8"?>
<ds:datastoreItem xmlns:ds="http://schemas.openxmlformats.org/officeDocument/2006/customXml" ds:itemID="{F444086E-23D4-43AE-9B84-AA7543534A61}">
  <ds:schemaRefs/>
</ds:datastoreItem>
</file>

<file path=customXml/itemProps5.xml><?xml version="1.0" encoding="utf-8"?>
<ds:datastoreItem xmlns:ds="http://schemas.openxmlformats.org/officeDocument/2006/customXml" ds:itemID="{DCFA618B-A8DB-3044-9AC9-12F043E496A3}">
  <ds:schemaRefs/>
</ds:datastoreItem>
</file>

<file path=customXml/itemProps6.xml><?xml version="1.0" encoding="utf-8"?>
<ds:datastoreItem xmlns:ds="http://schemas.openxmlformats.org/officeDocument/2006/customXml" ds:itemID="{F9D79958-03D4-6242-9A37-B31226C7B5DD}">
  <ds:schemaRefs/>
</ds:datastoreItem>
</file>

<file path=customXml/itemProps7.xml><?xml version="1.0" encoding="utf-8"?>
<ds:datastoreItem xmlns:ds="http://schemas.openxmlformats.org/officeDocument/2006/customXml" ds:itemID="{44314344-6B64-BA4D-9953-D9C7EBC43ECD}">
  <ds:schemaRefs/>
</ds:datastoreItem>
</file>

<file path=customXml/itemProps8.xml><?xml version="1.0" encoding="utf-8"?>
<ds:datastoreItem xmlns:ds="http://schemas.openxmlformats.org/officeDocument/2006/customXml" ds:itemID="{CEE7E0F9-05DF-E24F-9DBB-F609C4426B6C}">
  <ds:schemaRefs/>
</ds:datastoreItem>
</file>

<file path=customXml/itemProps9.xml><?xml version="1.0" encoding="utf-8"?>
<ds:datastoreItem xmlns:ds="http://schemas.openxmlformats.org/officeDocument/2006/customXml" ds:itemID="{F10C5446-8C63-4B4B-B6F8-6844AE112A90}">
  <ds:schemaRefs/>
</ds:datastoreItem>
</file>

<file path=docMetadata/LabelInfo.xml><?xml version="1.0" encoding="utf-8"?>
<clbl:labelList xmlns:clbl="http://schemas.microsoft.com/office/2020/mipLabelMetadata">
  <clbl:label id="{42f7676c-f455-423c-82f6-dc2d99791af7}" enabled="0" method="" siteId="{42f7676c-f455-423c-82f6-dc2d99791af7}" removed="1"/>
</clbl:labelList>
</file>

<file path=docProps/app.xml><?xml version="1.0" encoding="utf-8"?>
<Properties xmlns="http://schemas.openxmlformats.org/officeDocument/2006/extended-properties" xmlns:vt="http://schemas.openxmlformats.org/officeDocument/2006/docPropsVTypes">
  <TotalTime>380</TotalTime>
  <Words>1453</Words>
  <Application>Microsoft Office PowerPoint</Application>
  <PresentationFormat>Widescreen</PresentationFormat>
  <Paragraphs>121</Paragraphs>
  <Slides>22</Slides>
  <Notes>11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72</vt:lpstr>
      <vt:lpstr>72 Brand</vt:lpstr>
      <vt:lpstr>72 Brand Medium</vt:lpstr>
      <vt:lpstr>Aptos</vt:lpstr>
      <vt:lpstr>Arial</vt:lpstr>
      <vt:lpstr>Arial Unicode MS</vt:lpstr>
      <vt:lpstr>Calibri</vt:lpstr>
      <vt:lpstr>Calibri Light</vt:lpstr>
      <vt:lpstr>Courier New</vt:lpstr>
      <vt:lpstr>Fonte do Sistema Regular</vt:lpstr>
      <vt:lpstr>Monaco</vt:lpstr>
      <vt:lpstr>Wingdings</vt:lpstr>
      <vt:lpstr>Office Theme</vt:lpstr>
      <vt:lpstr>Guided Buying – Introduction to Transfer of Ownership feature</vt:lpstr>
      <vt:lpstr>Agenda</vt:lpstr>
      <vt:lpstr>Introduction of Transfer of Ownership functionality</vt:lpstr>
      <vt:lpstr>PowerPoint Presentation</vt:lpstr>
      <vt:lpstr>Configuration of Transfer of Ownership functionality</vt:lpstr>
      <vt:lpstr>PowerPoint Presentation</vt:lpstr>
      <vt:lpstr>PowerPoint Presentation</vt:lpstr>
      <vt:lpstr>How to edit template and best practices of Transfer of Ownership</vt:lpstr>
      <vt:lpstr>PowerPoint Presentation</vt:lpstr>
      <vt:lpstr>PowerPoint Presentation</vt:lpstr>
      <vt:lpstr>PowerPoint Presentation</vt:lpstr>
      <vt:lpstr>Approval Flow Configuration of Template</vt:lpstr>
      <vt:lpstr>PowerPoint Presentation</vt:lpstr>
      <vt:lpstr>PowerPoint Presentation</vt:lpstr>
      <vt:lpstr>Creation of Tile for Transfer of Ownership form</vt:lpstr>
      <vt:lpstr>PowerPoint Presentation</vt:lpstr>
      <vt:lpstr>Webservice Task (Export TOO Status to ERP)</vt:lpstr>
      <vt:lpstr>PowerPoint Presentation</vt:lpstr>
      <vt:lpstr>Official documentation</vt:lpstr>
      <vt:lpstr>Knowledge Articles (KBA)</vt:lpstr>
      <vt:lpstr>Q &amp; 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Singh, Manisha</dc:creator>
  <cp:lastModifiedBy>Schultz, Kevin</cp:lastModifiedBy>
  <cp:revision>4</cp:revision>
  <dcterms:created xsi:type="dcterms:W3CDTF">2024-08-01T14:20:54Z</dcterms:created>
  <dcterms:modified xsi:type="dcterms:W3CDTF">2024-11-20T20:31:24Z</dcterms:modified>
</cp:coreProperties>
</file>