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61"/>
  </p:notesMasterIdLst>
  <p:handoutMasterIdLst>
    <p:handoutMasterId r:id="rId62"/>
  </p:handoutMasterIdLst>
  <p:sldIdLst>
    <p:sldId id="402" r:id="rId6"/>
    <p:sldId id="451" r:id="rId7"/>
    <p:sldId id="440" r:id="rId8"/>
    <p:sldId id="446" r:id="rId9"/>
    <p:sldId id="544" r:id="rId10"/>
    <p:sldId id="545" r:id="rId11"/>
    <p:sldId id="546" r:id="rId12"/>
    <p:sldId id="547" r:id="rId13"/>
    <p:sldId id="543" r:id="rId14"/>
    <p:sldId id="548" r:id="rId15"/>
    <p:sldId id="453" r:id="rId16"/>
    <p:sldId id="549" r:id="rId17"/>
    <p:sldId id="455" r:id="rId18"/>
    <p:sldId id="456" r:id="rId19"/>
    <p:sldId id="457" r:id="rId20"/>
    <p:sldId id="458" r:id="rId21"/>
    <p:sldId id="459" r:id="rId22"/>
    <p:sldId id="460" r:id="rId23"/>
    <p:sldId id="462" r:id="rId24"/>
    <p:sldId id="463" r:id="rId25"/>
    <p:sldId id="452" r:id="rId26"/>
    <p:sldId id="466" r:id="rId27"/>
    <p:sldId id="505" r:id="rId28"/>
    <p:sldId id="467" r:id="rId29"/>
    <p:sldId id="468" r:id="rId30"/>
    <p:sldId id="469" r:id="rId31"/>
    <p:sldId id="470" r:id="rId32"/>
    <p:sldId id="471" r:id="rId33"/>
    <p:sldId id="472" r:id="rId34"/>
    <p:sldId id="473" r:id="rId35"/>
    <p:sldId id="500"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509" r:id="rId51"/>
    <p:sldId id="510" r:id="rId52"/>
    <p:sldId id="511" r:id="rId53"/>
    <p:sldId id="512" r:id="rId54"/>
    <p:sldId id="513" r:id="rId55"/>
    <p:sldId id="514" r:id="rId56"/>
    <p:sldId id="515" r:id="rId57"/>
    <p:sldId id="550" r:id="rId58"/>
    <p:sldId id="265" r:id="rId59"/>
    <p:sldId id="435" r:id="rId60"/>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9" autoAdjust="0"/>
    <p:restoredTop sz="96240" autoAdjust="0"/>
  </p:normalViewPr>
  <p:slideViewPr>
    <p:cSldViewPr snapToGrid="0" showGuides="1">
      <p:cViewPr varScale="1">
        <p:scale>
          <a:sx n="131" d="100"/>
          <a:sy n="131" d="100"/>
        </p:scale>
        <p:origin x="162" y="79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egazzi, Mike" userId="9f5cf4db-7c4c-4441-b08b-d9189842c21c" providerId="ADAL" clId="{A3816EF0-A873-4FFE-9970-2032A9FA7941}"/>
    <pc:docChg chg="custSel modSld modMainMaster">
      <pc:chgData name="Menegazzi, Mike" userId="9f5cf4db-7c4c-4441-b08b-d9189842c21c" providerId="ADAL" clId="{A3816EF0-A873-4FFE-9970-2032A9FA7941}" dt="2021-03-19T13:07:47.770" v="21" actId="20577"/>
      <pc:docMkLst>
        <pc:docMk/>
      </pc:docMkLst>
      <pc:sldChg chg="modSp mod">
        <pc:chgData name="Menegazzi, Mike" userId="9f5cf4db-7c4c-4441-b08b-d9189842c21c" providerId="ADAL" clId="{A3816EF0-A873-4FFE-9970-2032A9FA7941}" dt="2021-03-19T13:03:24.176" v="11" actId="20577"/>
        <pc:sldMkLst>
          <pc:docMk/>
          <pc:sldMk cId="1612430773" sldId="462"/>
        </pc:sldMkLst>
        <pc:spChg chg="mod">
          <ac:chgData name="Menegazzi, Mike" userId="9f5cf4db-7c4c-4441-b08b-d9189842c21c" providerId="ADAL" clId="{A3816EF0-A873-4FFE-9970-2032A9FA7941}" dt="2021-03-19T13:03:24.176" v="11" actId="20577"/>
          <ac:spMkLst>
            <pc:docMk/>
            <pc:sldMk cId="1612430773" sldId="462"/>
            <ac:spMk id="9" creationId="{00000000-0000-0000-0000-000000000000}"/>
          </ac:spMkLst>
        </pc:spChg>
        <pc:graphicFrameChg chg="modGraphic">
          <ac:chgData name="Menegazzi, Mike" userId="9f5cf4db-7c4c-4441-b08b-d9189842c21c" providerId="ADAL" clId="{A3816EF0-A873-4FFE-9970-2032A9FA7941}" dt="2021-03-19T13:03:09.989" v="0" actId="207"/>
          <ac:graphicFrameMkLst>
            <pc:docMk/>
            <pc:sldMk cId="1612430773" sldId="462"/>
            <ac:graphicFrameMk id="5" creationId="{B443A6E0-FE8A-4E84-A75E-2056AD20FDEF}"/>
          </ac:graphicFrameMkLst>
        </pc:graphicFrameChg>
      </pc:sldChg>
      <pc:sldChg chg="modSp mod">
        <pc:chgData name="Menegazzi, Mike" userId="9f5cf4db-7c4c-4441-b08b-d9189842c21c" providerId="ADAL" clId="{A3816EF0-A873-4FFE-9970-2032A9FA7941}" dt="2021-03-19T13:06:42.983" v="15" actId="20577"/>
        <pc:sldMkLst>
          <pc:docMk/>
          <pc:sldMk cId="1319472939" sldId="473"/>
        </pc:sldMkLst>
        <pc:spChg chg="mod">
          <ac:chgData name="Menegazzi, Mike" userId="9f5cf4db-7c4c-4441-b08b-d9189842c21c" providerId="ADAL" clId="{A3816EF0-A873-4FFE-9970-2032A9FA7941}" dt="2021-03-19T13:06:42.983" v="15" actId="20577"/>
          <ac:spMkLst>
            <pc:docMk/>
            <pc:sldMk cId="1319472939" sldId="473"/>
            <ac:spMk id="9" creationId="{00000000-0000-0000-0000-000000000000}"/>
          </ac:spMkLst>
        </pc:spChg>
      </pc:sldChg>
      <pc:sldMasterChg chg="modSp mod modSldLayout">
        <pc:chgData name="Menegazzi, Mike" userId="9f5cf4db-7c4c-4441-b08b-d9189842c21c" providerId="ADAL" clId="{A3816EF0-A873-4FFE-9970-2032A9FA7941}" dt="2021-03-19T13:07:47.770" v="21" actId="20577"/>
        <pc:sldMasterMkLst>
          <pc:docMk/>
          <pc:sldMasterMk cId="3408294523" sldId="2147483733"/>
        </pc:sldMasterMkLst>
        <pc:spChg chg="mod">
          <ac:chgData name="Menegazzi, Mike" userId="9f5cf4db-7c4c-4441-b08b-d9189842c21c" providerId="ADAL" clId="{A3816EF0-A873-4FFE-9970-2032A9FA7941}" dt="2021-03-19T13:07:35.768" v="17" actId="20577"/>
          <ac:spMkLst>
            <pc:docMk/>
            <pc:sldMasterMk cId="3408294523" sldId="2147483733"/>
            <ac:spMk id="10" creationId="{00000000-0000-0000-0000-000000000000}"/>
          </ac:spMkLst>
        </pc:spChg>
        <pc:sldLayoutChg chg="modSp mod">
          <pc:chgData name="Menegazzi, Mike" userId="9f5cf4db-7c4c-4441-b08b-d9189842c21c" providerId="ADAL" clId="{A3816EF0-A873-4FFE-9970-2032A9FA7941}" dt="2021-03-19T13:07:43.735" v="19" actId="20577"/>
          <pc:sldLayoutMkLst>
            <pc:docMk/>
            <pc:sldMasterMk cId="3408294523" sldId="2147483733"/>
            <pc:sldLayoutMk cId="451925193" sldId="2147483754"/>
          </pc:sldLayoutMkLst>
          <pc:spChg chg="mod">
            <ac:chgData name="Menegazzi, Mike" userId="9f5cf4db-7c4c-4441-b08b-d9189842c21c" providerId="ADAL" clId="{A3816EF0-A873-4FFE-9970-2032A9FA7941}" dt="2021-03-19T13:07:43.735" v="19" actId="20577"/>
            <ac:spMkLst>
              <pc:docMk/>
              <pc:sldMasterMk cId="3408294523" sldId="2147483733"/>
              <pc:sldLayoutMk cId="451925193" sldId="2147483754"/>
              <ac:spMk id="19" creationId="{00000000-0000-0000-0000-000000000000}"/>
            </ac:spMkLst>
          </pc:spChg>
        </pc:sldLayoutChg>
        <pc:sldLayoutChg chg="modSp mod">
          <pc:chgData name="Menegazzi, Mike" userId="9f5cf4db-7c4c-4441-b08b-d9189842c21c" providerId="ADAL" clId="{A3816EF0-A873-4FFE-9970-2032A9FA7941}" dt="2021-03-19T13:07:47.770" v="21" actId="20577"/>
          <pc:sldLayoutMkLst>
            <pc:docMk/>
            <pc:sldMasterMk cId="3408294523" sldId="2147483733"/>
            <pc:sldLayoutMk cId="1911862759" sldId="2147483755"/>
          </pc:sldLayoutMkLst>
          <pc:spChg chg="mod">
            <ac:chgData name="Menegazzi, Mike" userId="9f5cf4db-7c4c-4441-b08b-d9189842c21c" providerId="ADAL" clId="{A3816EF0-A873-4FFE-9970-2032A9FA7941}" dt="2021-03-19T13:07:47.770" v="21" actId="20577"/>
            <ac:spMkLst>
              <pc:docMk/>
              <pc:sldMasterMk cId="3408294523" sldId="2147483733"/>
              <pc:sldLayoutMk cId="1911862759" sldId="2147483755"/>
              <ac:spMk id="32" creationId="{00000000-0000-0000-0000-000000000000}"/>
            </ac:spMkLst>
          </pc:spChg>
        </pc:sldLayoutChg>
      </pc:sldMasterChg>
    </pc:docChg>
  </pc:docChgLst>
  <pc:docChgLst>
    <pc:chgData name="Juarez, Mario" userId="48e8669c-d77f-4cfc-96f9-c97c22490aeb" providerId="ADAL" clId="{5E6D35BC-D063-498A-A0E9-DC197EF779FA}"/>
    <pc:docChg chg="modSld">
      <pc:chgData name="Juarez, Mario" userId="48e8669c-d77f-4cfc-96f9-c97c22490aeb" providerId="ADAL" clId="{5E6D35BC-D063-498A-A0E9-DC197EF779FA}" dt="2022-02-17T18:10:25.345" v="33" actId="20577"/>
      <pc:docMkLst>
        <pc:docMk/>
      </pc:docMkLst>
      <pc:sldChg chg="modSp mod">
        <pc:chgData name="Juarez, Mario" userId="48e8669c-d77f-4cfc-96f9-c97c22490aeb" providerId="ADAL" clId="{5E6D35BC-D063-498A-A0E9-DC197EF779FA}" dt="2022-02-17T18:10:25.345" v="33" actId="20577"/>
        <pc:sldMkLst>
          <pc:docMk/>
          <pc:sldMk cId="712120017" sldId="484"/>
        </pc:sldMkLst>
        <pc:spChg chg="mod">
          <ac:chgData name="Juarez, Mario" userId="48e8669c-d77f-4cfc-96f9-c97c22490aeb" providerId="ADAL" clId="{5E6D35BC-D063-498A-A0E9-DC197EF779FA}" dt="2022-02-17T18:10:25.345" v="33" actId="20577"/>
          <ac:spMkLst>
            <pc:docMk/>
            <pc:sldMk cId="712120017" sldId="484"/>
            <ac:spMk id="3" creationId="{00000000-0000-0000-0000-000000000000}"/>
          </ac:spMkLst>
        </pc:spChg>
      </pc:sldChg>
    </pc:docChg>
  </pc:docChgLst>
  <pc:docChgLst>
    <pc:chgData name="Menegazzi, Mike" userId="9f5cf4db-7c4c-4441-b08b-d9189842c21c" providerId="ADAL" clId="{0BA4B80B-E312-495B-A1B7-04AC993ED499}"/>
    <pc:docChg chg="modSld">
      <pc:chgData name="Menegazzi, Mike" userId="9f5cf4db-7c4c-4441-b08b-d9189842c21c" providerId="ADAL" clId="{0BA4B80B-E312-495B-A1B7-04AC993ED499}" dt="2020-09-03T12:11:30.040" v="3" actId="20577"/>
      <pc:docMkLst>
        <pc:docMk/>
      </pc:docMkLst>
      <pc:sldChg chg="modSp">
        <pc:chgData name="Menegazzi, Mike" userId="9f5cf4db-7c4c-4441-b08b-d9189842c21c" providerId="ADAL" clId="{0BA4B80B-E312-495B-A1B7-04AC993ED499}" dt="2020-09-03T12:11:30.040" v="3" actId="20577"/>
        <pc:sldMkLst>
          <pc:docMk/>
          <pc:sldMk cId="776020073" sldId="472"/>
        </pc:sldMkLst>
        <pc:spChg chg="mod">
          <ac:chgData name="Menegazzi, Mike" userId="9f5cf4db-7c4c-4441-b08b-d9189842c21c" providerId="ADAL" clId="{0BA4B80B-E312-495B-A1B7-04AC993ED499}" dt="2020-09-03T12:11:30.040" v="3" actId="20577"/>
          <ac:spMkLst>
            <pc:docMk/>
            <pc:sldMk cId="776020073" sldId="472"/>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135828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14</a:t>
            </a:fld>
            <a:endParaRPr lang="en-US"/>
          </a:p>
        </p:txBody>
      </p:sp>
    </p:spTree>
    <p:extLst>
      <p:ext uri="{BB962C8B-B14F-4D97-AF65-F5344CB8AC3E}">
        <p14:creationId xmlns:p14="http://schemas.microsoft.com/office/powerpoint/2010/main" val="163709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a:p>
        </p:txBody>
      </p:sp>
    </p:spTree>
    <p:extLst>
      <p:ext uri="{BB962C8B-B14F-4D97-AF65-F5344CB8AC3E}">
        <p14:creationId xmlns:p14="http://schemas.microsoft.com/office/powerpoint/2010/main" val="274117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a:p>
        </p:txBody>
      </p:sp>
    </p:spTree>
    <p:extLst>
      <p:ext uri="{BB962C8B-B14F-4D97-AF65-F5344CB8AC3E}">
        <p14:creationId xmlns:p14="http://schemas.microsoft.com/office/powerpoint/2010/main" val="212420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a:p>
        </p:txBody>
      </p:sp>
    </p:spTree>
    <p:extLst>
      <p:ext uri="{BB962C8B-B14F-4D97-AF65-F5344CB8AC3E}">
        <p14:creationId xmlns:p14="http://schemas.microsoft.com/office/powerpoint/2010/main" val="194925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a:p>
        </p:txBody>
      </p:sp>
    </p:spTree>
    <p:extLst>
      <p:ext uri="{BB962C8B-B14F-4D97-AF65-F5344CB8AC3E}">
        <p14:creationId xmlns:p14="http://schemas.microsoft.com/office/powerpoint/2010/main" val="347990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a:p>
        </p:txBody>
      </p:sp>
    </p:spTree>
    <p:extLst>
      <p:ext uri="{BB962C8B-B14F-4D97-AF65-F5344CB8AC3E}">
        <p14:creationId xmlns:p14="http://schemas.microsoft.com/office/powerpoint/2010/main" val="168214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30291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9236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22</a:t>
            </a:fld>
            <a:endParaRPr lang="en-US"/>
          </a:p>
        </p:txBody>
      </p:sp>
    </p:spTree>
    <p:extLst>
      <p:ext uri="{BB962C8B-B14F-4D97-AF65-F5344CB8AC3E}">
        <p14:creationId xmlns:p14="http://schemas.microsoft.com/office/powerpoint/2010/main" val="12540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249071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175966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389687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195921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369689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212776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43051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3392312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97581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31002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33</a:t>
            </a:fld>
            <a:endParaRPr lang="en-US"/>
          </a:p>
        </p:txBody>
      </p:sp>
    </p:spTree>
    <p:extLst>
      <p:ext uri="{BB962C8B-B14F-4D97-AF65-F5344CB8AC3E}">
        <p14:creationId xmlns:p14="http://schemas.microsoft.com/office/powerpoint/2010/main" val="162289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1620168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126988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34715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1852050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3646490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96834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143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4036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1903010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553174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341316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2506522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4161860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1037023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54</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291246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42869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206548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35331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167469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2023 SAP SE or an SAP affiliate company. All rights reserved.</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1.com/12354.jpg"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www.1.com/34.j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a:spLocks noGrp="1"/>
          </p:cNvSpPr>
          <p:nvPr>
            <p:ph type="title"/>
          </p:nvPr>
        </p:nvSpPr>
        <p:spPr bwMode="gray"/>
        <p:txBody>
          <a:bodyPr/>
          <a:lstStyle/>
          <a:p>
            <a:r>
              <a:rPr lang="en-US" dirty="0"/>
              <a:t>Steps for Creating and </a:t>
            </a:r>
            <a:br>
              <a:rPr lang="en-US" dirty="0"/>
            </a:br>
            <a:r>
              <a:rPr lang="en-US" dirty="0"/>
              <a:t>Publishing </a:t>
            </a:r>
            <a:r>
              <a:rPr lang="en-US" dirty="0">
                <a:solidFill>
                  <a:schemeClr val="accent1"/>
                </a:solidFill>
              </a:rPr>
              <a:t>PunchOut</a:t>
            </a:r>
            <a:r>
              <a:rPr lang="en-US" sz="2200" baseline="75000" dirty="0">
                <a:solidFill>
                  <a:schemeClr val="accent1"/>
                </a:solidFill>
              </a:rPr>
              <a:t>®</a:t>
            </a:r>
            <a:r>
              <a:rPr lang="en-US" dirty="0">
                <a:solidFill>
                  <a:schemeClr val="accent1"/>
                </a:solidFill>
              </a:rPr>
              <a:t> Catalogs for The University of Nebraska</a:t>
            </a:r>
            <a:endParaRPr lang="de-DE" dirty="0">
              <a:solidFill>
                <a:schemeClr val="accent1"/>
              </a:solidFill>
            </a:endParaRPr>
          </a:p>
        </p:txBody>
      </p:sp>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dirty="0"/>
              <a:t>Templates and</a:t>
            </a:r>
            <a:br>
              <a:rPr lang="en-US" dirty="0"/>
            </a:br>
            <a:r>
              <a:rPr lang="en-US" dirty="0">
                <a:solidFill>
                  <a:schemeClr val="accent1"/>
                </a:solidFill>
              </a:rPr>
              <a:t>Catalog</a:t>
            </a:r>
            <a:r>
              <a:rPr lang="en-US" dirty="0"/>
              <a:t> </a:t>
            </a:r>
            <a:r>
              <a:rPr lang="en-US" dirty="0">
                <a:solidFill>
                  <a:schemeClr val="accent1"/>
                </a:solidFill>
              </a:rPr>
              <a:t>File Creation</a:t>
            </a:r>
          </a:p>
        </p:txBody>
      </p:sp>
    </p:spTree>
    <p:extLst>
      <p:ext uri="{BB962C8B-B14F-4D97-AF65-F5344CB8AC3E}">
        <p14:creationId xmlns:p14="http://schemas.microsoft.com/office/powerpoint/2010/main" val="223530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dirty="0"/>
              <a:t>PunchOut Templates</a:t>
            </a:r>
            <a:endParaRPr lang="en-US" noProof="0" dirty="0">
              <a:latin typeface="+mj-lt"/>
            </a:endParaRPr>
          </a:p>
        </p:txBody>
      </p:sp>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dirty="0">
                <a:latin typeface="Arial" panose="020B0604020202020204" pitchFamily="34" charset="0"/>
              </a:rPr>
              <a:t>A </a:t>
            </a:r>
            <a:r>
              <a:rPr lang="en-US" sz="2000" dirty="0">
                <a:latin typeface="Arial" panose="020B0604020202020204" pitchFamily="34" charset="0"/>
              </a:rPr>
              <a:t>PunchOut Template </a:t>
            </a:r>
            <a:r>
              <a:rPr lang="en-US" sz="2000" b="0" dirty="0">
                <a:latin typeface="Arial" panose="020B0604020202020204" pitchFamily="34" charset="0"/>
              </a:rPr>
              <a:t>is a special </a:t>
            </a:r>
            <a:r>
              <a:rPr lang="en-US" sz="2000" dirty="0">
                <a:latin typeface="Arial" panose="020B0604020202020204" pitchFamily="34" charset="0"/>
              </a:rPr>
              <a:t>CIF Template </a:t>
            </a:r>
            <a:r>
              <a:rPr lang="en-US" sz="2000" b="0" dirty="0">
                <a:latin typeface="Arial" panose="020B0604020202020204" pitchFamily="34" charset="0"/>
              </a:rPr>
              <a:t>that creates a </a:t>
            </a:r>
            <a:r>
              <a:rPr lang="en-US" sz="2000" dirty="0">
                <a:latin typeface="Arial" panose="020B0604020202020204" pitchFamily="34" charset="0"/>
              </a:rPr>
              <a:t>PunchOut Index file</a:t>
            </a:r>
            <a:r>
              <a:rPr lang="en-US" sz="2000" b="0" dirty="0">
                <a:latin typeface="Arial" panose="020B0604020202020204" pitchFamily="34" charset="0"/>
              </a:rPr>
              <a:t>. The addition of two fields changes a CIF file to a PunchOut Index file. The fields are:</a:t>
            </a:r>
          </a:p>
          <a:p>
            <a:pPr marL="3603625" indent="-173038">
              <a:lnSpc>
                <a:spcPts val="2200"/>
              </a:lnSpc>
              <a:spcBef>
                <a:spcPts val="0"/>
              </a:spcBef>
              <a:spcAft>
                <a:spcPts val="400"/>
              </a:spcAft>
              <a:buFont typeface="Wingdings" panose="05000000000000000000" pitchFamily="2" charset="2"/>
              <a:buChar char="§"/>
            </a:pPr>
            <a:r>
              <a:rPr lang="en-US" sz="2000" dirty="0">
                <a:latin typeface="Arial" panose="020B0604020202020204" pitchFamily="34" charset="0"/>
              </a:rPr>
              <a:t>PunchOut Enabled </a:t>
            </a:r>
            <a:r>
              <a:rPr lang="en-US" sz="2000" b="0" dirty="0">
                <a:latin typeface="Arial" panose="020B0604020202020204" pitchFamily="34" charset="0"/>
              </a:rPr>
              <a:t>and </a:t>
            </a:r>
          </a:p>
          <a:p>
            <a:pPr marL="3603625" indent="-173038">
              <a:lnSpc>
                <a:spcPts val="2200"/>
              </a:lnSpc>
              <a:spcBef>
                <a:spcPts val="0"/>
              </a:spcBef>
              <a:spcAft>
                <a:spcPts val="900"/>
              </a:spcAft>
              <a:buFont typeface="Wingdings" panose="05000000000000000000" pitchFamily="2" charset="2"/>
              <a:buChar char="§"/>
            </a:pPr>
            <a:r>
              <a:rPr lang="en-US" sz="2000" dirty="0" err="1">
                <a:latin typeface="Arial" panose="020B0604020202020204" pitchFamily="34" charset="0"/>
              </a:rPr>
              <a:t>PunchOutLevel</a:t>
            </a:r>
            <a:endParaRPr lang="en-US" sz="2000" dirty="0">
              <a:latin typeface="Arial" panose="020B0604020202020204" pitchFamily="34" charset="0"/>
            </a:endParaRPr>
          </a:p>
          <a:p>
            <a:pPr marL="3429000" indent="-3429000">
              <a:lnSpc>
                <a:spcPts val="2200"/>
              </a:lnSpc>
              <a:spcBef>
                <a:spcPts val="0"/>
              </a:spcBef>
              <a:spcAft>
                <a:spcPts val="900"/>
              </a:spcAft>
            </a:pPr>
            <a:r>
              <a:rPr lang="en-US" sz="2000" b="0" dirty="0">
                <a:latin typeface="Arial" panose="020B0604020202020204" pitchFamily="34" charset="0"/>
              </a:rPr>
              <a:t>Here is a sample </a:t>
            </a:r>
            <a:r>
              <a:rPr lang="en-US" sz="2000" dirty="0">
                <a:latin typeface="Arial" panose="020B0604020202020204" pitchFamily="34" charset="0"/>
              </a:rPr>
              <a:t>L1 PunchOut Template </a:t>
            </a:r>
            <a:r>
              <a:rPr lang="en-US" sz="2000" b="0" dirty="0">
                <a:latin typeface="Arial" panose="020B0604020202020204" pitchFamily="34" charset="0"/>
              </a:rPr>
              <a:t>in Excel format.</a:t>
            </a: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200"/>
              </a:lnSpc>
              <a:spcBef>
                <a:spcPts val="1200"/>
              </a:spcBef>
              <a:spcAft>
                <a:spcPts val="900"/>
              </a:spcAft>
            </a:pPr>
            <a:r>
              <a:rPr lang="en-US" b="0" dirty="0">
                <a:latin typeface="Arial" panose="020B0604020202020204" pitchFamily="34" charset="0"/>
              </a:rPr>
              <a:t>The Template is color coded and has Tool Tips that provide information about how to treat each field.</a:t>
            </a:r>
          </a:p>
          <a:p>
            <a:pPr>
              <a:lnSpc>
                <a:spcPts val="2200"/>
              </a:lnSpc>
              <a:spcBef>
                <a:spcPts val="0"/>
              </a:spcBef>
              <a:spcAft>
                <a:spcPts val="1200"/>
              </a:spcAft>
            </a:pPr>
            <a:r>
              <a:rPr lang="en-US" b="0" dirty="0">
                <a:latin typeface="Arial" panose="020B0604020202020204" pitchFamily="34" charset="0"/>
              </a:rPr>
              <a:t>Each Template includes specific instructions, including custom fields or other requirements set by The University of Nebraska.</a:t>
            </a:r>
          </a:p>
          <a:p>
            <a:pPr marL="3429000" indent="-3429000">
              <a:lnSpc>
                <a:spcPts val="2000"/>
              </a:lnSpc>
              <a:spcBef>
                <a:spcPts val="0"/>
              </a:spcBef>
              <a:spcAft>
                <a:spcPts val="900"/>
              </a:spcAft>
            </a:pPr>
            <a:endParaRPr lang="en-US" b="0" dirty="0">
              <a:latin typeface="Arial" panose="020B0604020202020204" pitchFamily="34" charset="0"/>
            </a:endParaRPr>
          </a:p>
        </p:txBody>
      </p:sp>
      <p:pic>
        <p:nvPicPr>
          <p:cNvPr id="7" name="Picture 6">
            <a:extLst>
              <a:ext uri="{FF2B5EF4-FFF2-40B4-BE49-F238E27FC236}">
                <a16:creationId xmlns:a16="http://schemas.microsoft.com/office/drawing/2014/main" id="{4712B81F-652A-43C9-94DF-B78BF1FD1D45}"/>
              </a:ext>
            </a:extLst>
          </p:cNvPr>
          <p:cNvPicPr>
            <a:picLocks noChangeAspect="1"/>
          </p:cNvPicPr>
          <p:nvPr/>
        </p:nvPicPr>
        <p:blipFill rotWithShape="1">
          <a:blip r:embed="rId2"/>
          <a:srcRect l="27202" t="55340" r="7817" b="20780"/>
          <a:stretch/>
        </p:blipFill>
        <p:spPr>
          <a:xfrm>
            <a:off x="788364" y="3223804"/>
            <a:ext cx="10618445" cy="2106638"/>
          </a:xfrm>
          <a:prstGeom prst="rect">
            <a:avLst/>
          </a:prstGeom>
        </p:spPr>
      </p:pic>
    </p:spTree>
    <p:extLst>
      <p:ext uri="{BB962C8B-B14F-4D97-AF65-F5344CB8AC3E}">
        <p14:creationId xmlns:p14="http://schemas.microsoft.com/office/powerpoint/2010/main" val="373592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In </a:t>
            </a:r>
            <a:r>
              <a:rPr lang="en-US" b="1" dirty="0"/>
              <a:t>Level 1 PunchOut</a:t>
            </a:r>
            <a:r>
              <a:rPr lang="en-US" dirty="0"/>
              <a:t>, the catalog file is a simple, one line Index file. This is because a L1 Catalog appears on the catalog interface just as a link to the Supplier’s website.</a:t>
            </a:r>
          </a:p>
        </p:txBody>
      </p:sp>
      <p:sp>
        <p:nvSpPr>
          <p:cNvPr id="2" name="Divider"/>
          <p:cNvSpPr>
            <a:spLocks noGrp="1"/>
          </p:cNvSpPr>
          <p:nvPr>
            <p:ph type="title"/>
          </p:nvPr>
        </p:nvSpPr>
        <p:spPr bwMode="gray">
          <a:xfrm>
            <a:off x="504001" y="504000"/>
            <a:ext cx="11186476" cy="369332"/>
          </a:xfrm>
        </p:spPr>
        <p:txBody>
          <a:bodyPr/>
          <a:lstStyle/>
          <a:p>
            <a:r>
              <a:rPr lang="en-US" dirty="0"/>
              <a:t>Templates and Catalog Creation – L1 PunchOut</a:t>
            </a:r>
          </a:p>
        </p:txBody>
      </p:sp>
      <p:pic>
        <p:nvPicPr>
          <p:cNvPr id="4" name="Picture 4" descr="C:\Users\i837236\AppData\Local\Temp\SNAGHTMLb2da414.PNG">
            <a:extLst>
              <a:ext uri="{FF2B5EF4-FFF2-40B4-BE49-F238E27FC236}">
                <a16:creationId xmlns:a16="http://schemas.microsoft.com/office/drawing/2014/main" id="{81EBA34B-0806-4A70-BCE7-7067C0052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786" y="3813604"/>
            <a:ext cx="8550588" cy="1664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485C64-9A01-41D5-BC40-C82695849402}"/>
              </a:ext>
            </a:extLst>
          </p:cNvPr>
          <p:cNvSpPr txBox="1"/>
          <p:nvPr/>
        </p:nvSpPr>
        <p:spPr>
          <a:xfrm>
            <a:off x="5253334" y="2602925"/>
            <a:ext cx="5212472" cy="584775"/>
          </a:xfrm>
          <a:prstGeom prst="rect">
            <a:avLst/>
          </a:prstGeom>
          <a:solidFill>
            <a:schemeClr val="bg1"/>
          </a:solidFill>
        </p:spPr>
        <p:txBody>
          <a:bodyPr wrap="square" rtlCol="0">
            <a:spAutoFit/>
          </a:bodyPr>
          <a:lstStyle/>
          <a:p>
            <a:r>
              <a:rPr lang="en-US" sz="1600" dirty="0">
                <a:latin typeface="Arial" panose="020B0604020202020204" pitchFamily="34" charset="0"/>
              </a:rPr>
              <a:t>The PunchOut icon tells the User that this is an external catalog, as well as the</a:t>
            </a:r>
            <a:r>
              <a:rPr lang="en-US" sz="1600" b="1" dirty="0">
                <a:latin typeface="Arial" panose="020B0604020202020204" pitchFamily="34" charset="0"/>
              </a:rPr>
              <a:t> “</a:t>
            </a:r>
            <a:r>
              <a:rPr lang="en-US" sz="1600" dirty="0">
                <a:latin typeface="Arial" panose="020B0604020202020204" pitchFamily="34" charset="0"/>
              </a:rPr>
              <a:t>Buy From Supplier” button.</a:t>
            </a:r>
          </a:p>
        </p:txBody>
      </p:sp>
      <p:sp>
        <p:nvSpPr>
          <p:cNvPr id="6" name="Rectangle 5">
            <a:extLst>
              <a:ext uri="{FF2B5EF4-FFF2-40B4-BE49-F238E27FC236}">
                <a16:creationId xmlns:a16="http://schemas.microsoft.com/office/drawing/2014/main" id="{72CE8EEA-84CD-42F3-A860-DC718833F5C2}"/>
              </a:ext>
            </a:extLst>
          </p:cNvPr>
          <p:cNvSpPr/>
          <p:nvPr/>
        </p:nvSpPr>
        <p:spPr>
          <a:xfrm flipV="1">
            <a:off x="8674665" y="4220350"/>
            <a:ext cx="1421572" cy="41280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2C7602FE-5BA8-40A9-9F4D-F8F8830937BC}"/>
              </a:ext>
            </a:extLst>
          </p:cNvPr>
          <p:cNvCxnSpPr/>
          <p:nvPr/>
        </p:nvCxnSpPr>
        <p:spPr>
          <a:xfrm>
            <a:off x="9055100" y="3187700"/>
            <a:ext cx="357188" cy="1041855"/>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E4C3616-6B35-464C-88B8-B6958979ABC9}"/>
              </a:ext>
            </a:extLst>
          </p:cNvPr>
          <p:cNvSpPr/>
          <p:nvPr/>
        </p:nvSpPr>
        <p:spPr>
          <a:xfrm flipV="1">
            <a:off x="3533550" y="4116439"/>
            <a:ext cx="209984" cy="18023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E9F9F117-381B-43C6-9884-D95C3396BFA9}"/>
              </a:ext>
            </a:extLst>
          </p:cNvPr>
          <p:cNvCxnSpPr>
            <a:cxnSpLocks/>
            <a:stCxn id="5" idx="1"/>
          </p:cNvCxnSpPr>
          <p:nvPr/>
        </p:nvCxnSpPr>
        <p:spPr>
          <a:xfrm flipH="1">
            <a:off x="3614618" y="2895313"/>
            <a:ext cx="1638716" cy="1224279"/>
          </a:xfrm>
          <a:prstGeom prst="straightConnector1">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15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Catalog</a:t>
            </a:r>
          </a:p>
        </p:txBody>
      </p:sp>
      <p:sp>
        <p:nvSpPr>
          <p:cNvPr id="12" name="Content Placeholder 2"/>
          <p:cNvSpPr txBox="1">
            <a:spLocks/>
          </p:cNvSpPr>
          <p:nvPr/>
        </p:nvSpPr>
        <p:spPr>
          <a:xfrm>
            <a:off x="40401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a:t>
            </a:r>
            <a:r>
              <a:rPr lang="fr-FR" sz="1200" dirty="0" err="1">
                <a:latin typeface="Arial Narrow" panose="020B0606020202030204" pitchFamily="34" charset="0"/>
              </a:rPr>
              <a:t>Ariba</a:t>
            </a:r>
            <a:r>
              <a:rPr lang="fr-FR" sz="1200" dirty="0">
                <a:latin typeface="Arial Narrow" panose="020B0606020202030204" pitchFamily="34" charset="0"/>
              </a:rPr>
              <a:t>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922463"/>
            <a:ext cx="6050089" cy="450123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a:t>
            </a:r>
            <a:r>
              <a:rPr lang="en-US" sz="1200" dirty="0" err="1">
                <a:latin typeface="Arial Narrow" panose="020B0606020202030204" pitchFamily="34" charset="0"/>
              </a:rPr>
              <a:t>Ariba</a:t>
            </a:r>
            <a:r>
              <a:rPr lang="en-US" sz="1200" dirty="0">
                <a:latin typeface="Arial Narrow" panose="020B0606020202030204" pitchFamily="34" charset="0"/>
              </a:rPr>
              <a:t>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required to be populated. You could set a keyword for the Supplier to evaluate here if you wish</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not required to be populated, but the field must remain. You could set a keyword for the Supplier to evaluate here if you wish</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L1 PunchOut Catalog</a:t>
            </a:r>
          </a:p>
        </p:txBody>
      </p:sp>
      <p:graphicFrame>
        <p:nvGraphicFramePr>
          <p:cNvPr id="8" name="Table 7"/>
          <p:cNvGraphicFramePr>
            <a:graphicFrameLocks noGrp="1"/>
          </p:cNvGraphicFramePr>
          <p:nvPr/>
        </p:nvGraphicFramePr>
        <p:xfrm>
          <a:off x="504000" y="1922463"/>
          <a:ext cx="4356099" cy="51758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PurchGrp500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a:lnSpc>
                          <a:spcPts val="1300"/>
                        </a:lnSpc>
                        <a:spcAft>
                          <a:spcPts val="200"/>
                        </a:spcAft>
                        <a:defRPr/>
                      </a:pPr>
                      <a:endParaRPr lang="en-US" sz="1000" dirty="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graphicFrame>
        <p:nvGraphicFramePr>
          <p:cNvPr id="6" name="Table 5">
            <a:extLst>
              <a:ext uri="{FF2B5EF4-FFF2-40B4-BE49-F238E27FC236}">
                <a16:creationId xmlns:a16="http://schemas.microsoft.com/office/drawing/2014/main" id="{19E8A182-1AC0-401F-9CF2-ACB647A43E72}"/>
              </a:ext>
            </a:extLst>
          </p:cNvPr>
          <p:cNvGraphicFramePr>
            <a:graphicFrameLocks noGrp="1"/>
          </p:cNvGraphicFramePr>
          <p:nvPr/>
        </p:nvGraphicFramePr>
        <p:xfrm>
          <a:off x="504000"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27188"/>
            <a:ext cx="6050089" cy="4988545"/>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use keywords from product categories and services available on the Supplier’s site. These keywords are searched and display the Supplier’s PunchOut link when matched</a:t>
            </a:r>
            <a:endParaRPr lang="fr-FR" sz="1200" b="1" dirty="0">
              <a:solidFill>
                <a:srgbClr val="FF0000"/>
              </a:solidFill>
              <a:latin typeface="Arial Narrow" panose="020B0606020202030204" pitchFamily="34" charset="0"/>
            </a:endParaRP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Inkjet, laptop, tablet, mouse, HP, Apple, Microsoft, Software</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main </a:t>
            </a:r>
            <a:r>
              <a:rPr lang="fr-FR" sz="1200" dirty="0" err="1">
                <a:latin typeface="Arial Narrow" panose="020B0606020202030204" pitchFamily="34" charset="0"/>
              </a:rPr>
              <a:t>product</a:t>
            </a:r>
            <a:r>
              <a:rPr lang="fr-FR" sz="1200" dirty="0">
                <a:latin typeface="Arial Narrow" panose="020B0606020202030204" pitchFamily="34" charset="0"/>
              </a:rPr>
              <a:t> or service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sell</a:t>
            </a:r>
            <a:r>
              <a:rPr lang="fr-FR" sz="1200" dirty="0">
                <a:latin typeface="Arial Narrow" panose="020B0606020202030204" pitchFamily="34" charset="0"/>
              </a:rPr>
              <a:t>. For L1 PunchOut, </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will</a:t>
            </a:r>
            <a:r>
              <a:rPr lang="fr-FR" sz="1200" dirty="0">
                <a:latin typeface="Arial Narrow" panose="020B0606020202030204" pitchFamily="34" charset="0"/>
              </a:rPr>
              <a:t> </a:t>
            </a:r>
            <a:r>
              <a:rPr lang="fr-FR" sz="1200" dirty="0" err="1">
                <a:latin typeface="Arial Narrow" panose="020B0606020202030204" pitchFamily="34" charset="0"/>
              </a:rPr>
              <a:t>only</a:t>
            </a:r>
            <a:r>
              <a:rPr lang="fr-FR" sz="1200" dirty="0">
                <a:latin typeface="Arial Narrow" panose="020B0606020202030204" pitchFamily="34" charset="0"/>
              </a:rPr>
              <a:t> </a:t>
            </a:r>
            <a:r>
              <a:rPr lang="fr-FR" sz="1200" dirty="0" err="1">
                <a:latin typeface="Arial Narrow" panose="020B0606020202030204" pitchFamily="34" charset="0"/>
              </a:rPr>
              <a:t>determine</a:t>
            </a:r>
            <a:r>
              <a:rPr lang="fr-FR" sz="1200" dirty="0">
                <a:latin typeface="Arial Narrow" panose="020B0606020202030204" pitchFamily="34" charset="0"/>
              </a:rPr>
              <a:t> </a:t>
            </a:r>
            <a:r>
              <a:rPr lang="fr-FR" sz="1200" dirty="0" err="1">
                <a:latin typeface="Arial Narrow" panose="020B0606020202030204" pitchFamily="34" charset="0"/>
              </a:rPr>
              <a:t>where</a:t>
            </a:r>
            <a:r>
              <a:rPr lang="fr-FR" sz="1200" dirty="0">
                <a:latin typeface="Arial Narrow" panose="020B0606020202030204" pitchFamily="34" charset="0"/>
              </a:rPr>
              <a:t> the Supplier </a:t>
            </a:r>
            <a:r>
              <a:rPr lang="fr-FR" sz="1200" dirty="0" err="1">
                <a:latin typeface="Arial Narrow" panose="020B0606020202030204" pitchFamily="34" charset="0"/>
              </a:rPr>
              <a:t>link</a:t>
            </a:r>
            <a:r>
              <a:rPr lang="fr-FR" sz="1200" dirty="0">
                <a:latin typeface="Arial Narrow" panose="020B0606020202030204" pitchFamily="34" charset="0"/>
              </a:rPr>
              <a:t> </a:t>
            </a:r>
            <a:r>
              <a:rPr lang="fr-FR" sz="1200" dirty="0" err="1">
                <a:latin typeface="Arial Narrow" panose="020B0606020202030204" pitchFamily="34" charset="0"/>
              </a:rPr>
              <a:t>appears</a:t>
            </a:r>
            <a:r>
              <a:rPr lang="fr-FR" sz="1200" dirty="0">
                <a:latin typeface="Arial Narrow" panose="020B0606020202030204" pitchFamily="34" charset="0"/>
              </a:rPr>
              <a:t> in the catalog </a:t>
            </a:r>
            <a:r>
              <a:rPr lang="fr-FR" sz="1200" dirty="0" err="1">
                <a:latin typeface="Arial Narrow" panose="020B0606020202030204" pitchFamily="34" charset="0"/>
              </a:rPr>
              <a:t>hierarchy</a:t>
            </a:r>
            <a:r>
              <a:rPr lang="fr-FR" sz="1200" dirty="0">
                <a:latin typeface="Arial Narrow" panose="020B0606020202030204" pitchFamily="34" charset="0"/>
              </a:rPr>
              <a:t>—not </a:t>
            </a:r>
            <a:r>
              <a:rPr lang="fr-FR" sz="1200" dirty="0" err="1">
                <a:latin typeface="Arial Narrow" panose="020B0606020202030204" pitchFamily="34" charset="0"/>
              </a:rPr>
              <a:t>what</a:t>
            </a:r>
            <a:r>
              <a:rPr lang="fr-FR" sz="1200" dirty="0">
                <a:latin typeface="Arial Narrow" panose="020B0606020202030204" pitchFamily="34" charset="0"/>
              </a:rPr>
              <a:t> the </a:t>
            </a:r>
            <a:r>
              <a:rPr lang="fr-FR" sz="1200" dirty="0" err="1">
                <a:latin typeface="Arial Narrow" panose="020B0606020202030204" pitchFamily="34" charset="0"/>
              </a:rPr>
              <a:t>actual</a:t>
            </a:r>
            <a:r>
              <a:rPr lang="fr-FR" sz="1200" dirty="0">
                <a:latin typeface="Arial Narrow" panose="020B0606020202030204" pitchFamily="34" charset="0"/>
              </a:rPr>
              <a:t> items are</a:t>
            </a:r>
          </a:p>
          <a:p>
            <a:pPr marL="171450">
              <a:lnSpc>
                <a:spcPts val="1300"/>
              </a:lnSpc>
              <a:spcAft>
                <a:spcPts val="200"/>
              </a:spcAft>
              <a:defRPr/>
            </a:pPr>
            <a:r>
              <a:rPr lang="fr-FR" sz="1200" b="1" i="1" dirty="0">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a:t>
            </a:r>
            <a:r>
              <a:rPr lang="fr-FR" sz="1200" dirty="0" err="1">
                <a:latin typeface="Arial Narrow" panose="020B0606020202030204" pitchFamily="34" charset="0"/>
              </a:rPr>
              <a:t>level</a:t>
            </a:r>
            <a:r>
              <a:rPr lang="fr-FR" sz="1200" dirty="0">
                <a:latin typeface="Arial Narrow" panose="020B0606020202030204" pitchFamily="34" charset="0"/>
              </a:rPr>
              <a:t> 3) and 45678923 (</a:t>
            </a:r>
            <a:r>
              <a:rPr lang="fr-FR" sz="1200" dirty="0" err="1">
                <a:latin typeface="Arial Narrow" panose="020B0606020202030204" pitchFamily="34" charset="0"/>
              </a:rPr>
              <a:t>level</a:t>
            </a:r>
            <a:r>
              <a:rPr lang="fr-FR" sz="1200" dirty="0">
                <a:latin typeface="Arial Narrow" panose="020B0606020202030204" pitchFamily="34" charset="0"/>
              </a:rPr>
              <a:t>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In </a:t>
            </a:r>
            <a:r>
              <a:rPr lang="fr-FR" sz="1200" dirty="0" err="1">
                <a:latin typeface="Arial Narrow" panose="020B0606020202030204" pitchFamily="34" charset="0"/>
              </a:rPr>
              <a:t>Level</a:t>
            </a:r>
            <a:r>
              <a:rPr lang="fr-FR" sz="1200" dirty="0">
                <a:latin typeface="Arial Narrow" panose="020B0606020202030204" pitchFamily="34" charset="0"/>
              </a:rPr>
              <a:t> 1 PunchOut, the </a:t>
            </a:r>
            <a:r>
              <a:rPr lang="fr-FR" sz="1200" dirty="0" err="1">
                <a:latin typeface="Arial Narrow" panose="020B0606020202030204" pitchFamily="34" charset="0"/>
              </a:rPr>
              <a:t>price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not </a:t>
            </a:r>
            <a:r>
              <a:rPr lang="fr-FR" sz="1200" dirty="0" err="1">
                <a:latin typeface="Arial Narrow" panose="020B0606020202030204" pitchFamily="34" charset="0"/>
              </a:rPr>
              <a:t>used</a:t>
            </a:r>
            <a:r>
              <a:rPr lang="fr-FR" sz="1200" dirty="0">
                <a:latin typeface="Arial Narrow" panose="020B0606020202030204" pitchFamily="34" charset="0"/>
              </a:rPr>
              <a:t>, but must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populated</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suggested</a:t>
            </a:r>
            <a:r>
              <a:rPr lang="fr-FR" sz="1200" dirty="0">
                <a:latin typeface="Arial Narrow" panose="020B0606020202030204" pitchFamily="34" charset="0"/>
              </a:rPr>
              <a:t> </a:t>
            </a:r>
            <a:r>
              <a:rPr lang="fr-FR" sz="1200" dirty="0" err="1">
                <a:latin typeface="Arial Narrow" panose="020B0606020202030204" pitchFamily="34" charset="0"/>
              </a:rPr>
              <a:t>that</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set the value to 1.00</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1.00</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nvGraphicFramePr>
        <p:xfrm>
          <a:off x="504000" y="1617663"/>
          <a:ext cx="3696525" cy="63950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dirty="0">
                          <a:latin typeface="Arial" panose="020B0604020202020204" pitchFamily="34" charset="0"/>
                          <a:cs typeface="Arial" panose="020B0604020202020204" pitchFamily="34" charset="0"/>
                        </a:rPr>
                        <a:t>Pen, Sharpie, staple, tape, folder, post-it, scissors, mouse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30364"/>
            <a:ext cx="6049962" cy="3282950"/>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just populated to meet the system requirement—UOM is not used. It is suggested that you use EA</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EA</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chemeClr val="bg1">
                    <a:lumMod val="50000"/>
                  </a:schemeClr>
                </a:solidFill>
                <a:latin typeface="Arial Narrow" panose="020B0606020202030204" pitchFamily="34" charset="0"/>
              </a:rPr>
              <a:t>Do Not Use</a:t>
            </a:r>
            <a:r>
              <a:rPr lang="en-US" sz="1400" b="1" dirty="0">
                <a:solidFill>
                  <a:srgbClr val="00B05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nvGraphicFramePr>
        <p:xfrm>
          <a:off x="504001" y="1630364"/>
          <a:ext cx="3944174" cy="51758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ctr"/>
                      <a:r>
                        <a:rPr lang="en-US" sz="1000" dirty="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872581"/>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900"/>
              </a:spcAft>
              <a:defRPr/>
            </a:pPr>
            <a:r>
              <a:rPr lang="en-US" sz="1400" b="1" i="1" dirty="0">
                <a:latin typeface="Arial Narrow" panose="020B0606020202030204" pitchFamily="34" charset="0"/>
              </a:rPr>
              <a:t>Example: </a:t>
            </a:r>
            <a:r>
              <a:rPr lang="en-US" sz="1400" dirty="0">
                <a:latin typeface="Arial Narrow" panose="020B0606020202030204" pitchFamily="34" charset="0"/>
              </a:rPr>
              <a:t>http://www.supply.com/Catalog/product18.htm</a:t>
            </a:r>
            <a:endParaRPr lang="en-US" sz="14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2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nvGraphicFramePr>
        <p:xfrm>
          <a:off x="504000" y="1617663"/>
          <a:ext cx="4125149" cy="51758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2551981"/>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used to convey a value for the Supplier to process, and send back the appropriate catalog URL</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Short Name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In L1 PunchOut, this is what will actually display to the User on the UI</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&lt;</a:t>
            </a:r>
            <a:r>
              <a:rPr lang="en-US" sz="1200" dirty="0" err="1">
                <a:solidFill>
                  <a:srgbClr val="000000"/>
                </a:solidFill>
                <a:latin typeface="Arial Narrow" panose="020B0606020202030204" pitchFamily="34" charset="0"/>
              </a:rPr>
              <a:t>SupplierName</a:t>
            </a:r>
            <a:r>
              <a:rPr lang="en-US" sz="1200" dirty="0">
                <a:solidFill>
                  <a:srgbClr val="000000"/>
                </a:solidFill>
                <a:latin typeface="Arial Narrow" panose="020B0606020202030204" pitchFamily="34" charset="0"/>
              </a:rPr>
              <a:t>&gt; PunchOut</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50 characters </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nvGraphicFramePr>
        <p:xfrm>
          <a:off x="504001" y="1617663"/>
          <a:ext cx="4258122" cy="517583"/>
        </p:xfrm>
        <a:graphic>
          <a:graphicData uri="http://schemas.openxmlformats.org/drawingml/2006/table">
            <a:tbl>
              <a:tblPr firstRow="1" bandRow="1">
                <a:tableStyleId>{2D5ABB26-0587-4C30-8999-92F81FD0307C}</a:tableStyleId>
              </a:tblPr>
              <a:tblGrid>
                <a:gridCol w="1297639">
                  <a:extLst>
                    <a:ext uri="{9D8B030D-6E8A-4147-A177-3AD203B41FA5}">
                      <a16:colId xmlns:a16="http://schemas.microsoft.com/office/drawing/2014/main" val="20000"/>
                    </a:ext>
                  </a:extLst>
                </a:gridCol>
                <a:gridCol w="2960483">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Short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Seattle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Supplier Name PunchOut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321148"/>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en-US" sz="1400" b="1" dirty="0">
                <a:solidFill>
                  <a:srgbClr val="FF0000"/>
                </a:solidFill>
                <a:latin typeface="Arial Narrow" panose="020B0606020202030204" pitchFamily="34" charset="0"/>
              </a:rPr>
              <a:t>Required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Supplier’s Logo (preferred),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250 x 250 pixels </a:t>
            </a:r>
          </a:p>
          <a:p>
            <a:pPr marL="171450">
              <a:lnSpc>
                <a:spcPts val="1300"/>
              </a:lnSpc>
              <a:spcAft>
                <a:spcPts val="900"/>
              </a:spcAft>
              <a:defRPr/>
            </a:pP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2165607529"/>
              </p:ext>
            </p:extLst>
          </p:nvPr>
        </p:nvGraphicFramePr>
        <p:xfrm>
          <a:off x="501650" y="1617663"/>
          <a:ext cx="3569418" cy="51758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http://www.mylogo12354.jpg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TRUE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bwMode="gray"/>
        <p:txBody>
          <a:bodyPr/>
          <a:lstStyle/>
          <a:p>
            <a:pPr>
              <a:spcBef>
                <a:spcPts val="1800"/>
              </a:spcBef>
            </a:pPr>
            <a:r>
              <a:rPr lang="en-US" b="1" dirty="0"/>
              <a:t>Setting up your Ariba Network Account for PunchOut</a:t>
            </a:r>
          </a:p>
          <a:p>
            <a:pPr lvl="1"/>
            <a:r>
              <a:rPr lang="en-US" dirty="0"/>
              <a:t>PunchOut URL and Authentication</a:t>
            </a:r>
          </a:p>
          <a:p>
            <a:pPr>
              <a:spcBef>
                <a:spcPts val="1800"/>
              </a:spcBef>
            </a:pPr>
            <a:r>
              <a:rPr lang="en-US" b="1" dirty="0"/>
              <a:t>Templates and Catalog File Creation</a:t>
            </a:r>
          </a:p>
          <a:p>
            <a:pPr lvl="1"/>
            <a:r>
              <a:rPr lang="en-US" dirty="0"/>
              <a:t>Level 1 and Level 2 Catalog Files</a:t>
            </a:r>
          </a:p>
          <a:p>
            <a:pPr marL="0" lvl="1" indent="0">
              <a:spcBef>
                <a:spcPts val="1800"/>
              </a:spcBef>
              <a:buNone/>
            </a:pPr>
            <a:r>
              <a:rPr lang="en-US" sz="2000" b="1" dirty="0"/>
              <a:t>Appendix</a:t>
            </a:r>
          </a:p>
          <a:p>
            <a:pPr lvl="1"/>
            <a:r>
              <a:rPr lang="en-US" dirty="0"/>
              <a:t>Creating a CIF from an Excel File</a:t>
            </a:r>
          </a:p>
          <a:p>
            <a:pPr marL="0" lvl="1" indent="0">
              <a:spcBef>
                <a:spcPts val="1800"/>
              </a:spcBef>
              <a:buNone/>
            </a:pPr>
            <a:endParaRPr lang="en-US" sz="2000" b="1" dirty="0"/>
          </a:p>
        </p:txBody>
      </p:sp>
      <p:sp>
        <p:nvSpPr>
          <p:cNvPr id="2" name="Agenda"/>
          <p:cNvSpPr>
            <a:spLocks noGrp="1"/>
          </p:cNvSpPr>
          <p:nvPr>
            <p:ph type="title"/>
          </p:nvPr>
        </p:nvSpPr>
        <p:spPr bwMode="gray"/>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kern="0" noProof="0" dirty="0">
                <a:solidFill>
                  <a:srgbClr val="000000"/>
                </a:solidFill>
                <a:latin typeface="+mn-lt"/>
              </a:rPr>
              <a:t>Remote Image</a:t>
            </a:r>
            <a:r>
              <a:rPr lang="en-US" sz="1800" b="0" kern="0" noProof="0" dirty="0">
                <a:solidFill>
                  <a:srgbClr val="000000"/>
                </a:solidFill>
              </a:rPr>
              <a:t>—using a URL—or you can refer to a </a:t>
            </a:r>
            <a:r>
              <a:rPr lang="en-US" sz="1800" kern="0" noProof="0" dirty="0">
                <a:solidFill>
                  <a:srgbClr val="000000"/>
                </a:solidFill>
                <a:latin typeface="+mn-lt"/>
              </a:rPr>
              <a:t>Local Image</a:t>
            </a:r>
            <a:r>
              <a:rPr lang="en-US" sz="1800" b="0" kern="0" noProof="0" dirty="0">
                <a:solidFill>
                  <a:srgbClr val="000000"/>
                </a:solidFill>
              </a:rPr>
              <a:t>, and send that image to </a:t>
            </a:r>
            <a:r>
              <a:rPr lang="en-US" sz="1800" b="0" kern="0" noProof="0" dirty="0" err="1">
                <a:solidFill>
                  <a:srgbClr val="000000"/>
                </a:solidFill>
              </a:rPr>
              <a:t>Ariba</a:t>
            </a:r>
            <a:r>
              <a:rPr lang="en-US" sz="1800" b="0" kern="0" noProof="0" dirty="0">
                <a:solidFill>
                  <a:srgbClr val="000000"/>
                </a:solidFill>
              </a:rPr>
              <a:t>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kern="0" noProof="0" dirty="0">
                <a:solidFill>
                  <a:srgbClr val="000000"/>
                </a:solidFill>
                <a:latin typeface="+mn-lt"/>
              </a:rPr>
              <a:t>Remote Images </a:t>
            </a:r>
            <a:r>
              <a:rPr lang="en-US" sz="1800"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 </a:t>
            </a: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dirty="0"/>
              <a:t>Creating a L1 PunchOut Catalog</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E5548C5-2497-4D69-9B23-F1E097A0CAA4}"/>
              </a:ext>
            </a:extLst>
          </p:cNvPr>
          <p:cNvPicPr>
            <a:picLocks noChangeAspect="1"/>
          </p:cNvPicPr>
          <p:nvPr/>
        </p:nvPicPr>
        <p:blipFill rotWithShape="1">
          <a:blip r:embed="rId3"/>
          <a:srcRect l="37949" t="50980" r="19103" b="32040"/>
          <a:stretch/>
        </p:blipFill>
        <p:spPr>
          <a:xfrm>
            <a:off x="1690093" y="4604634"/>
            <a:ext cx="8814287" cy="1881258"/>
          </a:xfrm>
          <a:prstGeom prst="rect">
            <a:avLst/>
          </a:prstGeom>
        </p:spPr>
      </p:pic>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In </a:t>
            </a:r>
            <a:r>
              <a:rPr lang="en-US" b="1" dirty="0"/>
              <a:t>Level 2 PunchOut</a:t>
            </a:r>
            <a:r>
              <a:rPr lang="en-US" dirty="0"/>
              <a:t>, the catalog file is a combination of static catalog information (this is used to search) and it also contains the </a:t>
            </a:r>
            <a:r>
              <a:rPr lang="en-US" b="1" dirty="0"/>
              <a:t>PunchOut Enabled </a:t>
            </a:r>
            <a:r>
              <a:rPr lang="en-US" dirty="0"/>
              <a:t>and </a:t>
            </a:r>
            <a:r>
              <a:rPr lang="en-US" b="1" dirty="0" err="1"/>
              <a:t>PunchOutLevel</a:t>
            </a:r>
            <a:r>
              <a:rPr lang="en-US" b="1" dirty="0"/>
              <a:t> </a:t>
            </a:r>
            <a:r>
              <a:rPr lang="en-US" dirty="0"/>
              <a:t>fields, to tell the system that this is a PunchOut catalog, and the User will be taken to the Supplier’s website to add items to their cart as they shop. </a:t>
            </a:r>
          </a:p>
          <a:p>
            <a:r>
              <a:rPr lang="en-US" dirty="0"/>
              <a:t>L2 PunchOut items appear on the Catalog interface just as a static item does, but has the “Buy from Supplier” button instead of “Add to Cart”.</a:t>
            </a:r>
          </a:p>
        </p:txBody>
      </p:sp>
      <p:sp>
        <p:nvSpPr>
          <p:cNvPr id="2" name="Divider"/>
          <p:cNvSpPr>
            <a:spLocks noGrp="1"/>
          </p:cNvSpPr>
          <p:nvPr>
            <p:ph type="title"/>
          </p:nvPr>
        </p:nvSpPr>
        <p:spPr bwMode="gray">
          <a:xfrm>
            <a:off x="504001" y="504000"/>
            <a:ext cx="11186476" cy="369332"/>
          </a:xfrm>
        </p:spPr>
        <p:txBody>
          <a:bodyPr/>
          <a:lstStyle/>
          <a:p>
            <a:r>
              <a:rPr lang="en-US" dirty="0"/>
              <a:t>Creating a L2 PunchOut Catalog</a:t>
            </a:r>
          </a:p>
        </p:txBody>
      </p:sp>
      <p:grpSp>
        <p:nvGrpSpPr>
          <p:cNvPr id="11" name="Group 10">
            <a:extLst>
              <a:ext uri="{FF2B5EF4-FFF2-40B4-BE49-F238E27FC236}">
                <a16:creationId xmlns:a16="http://schemas.microsoft.com/office/drawing/2014/main" id="{F27D7F2D-8097-4756-9056-5C49E73D1008}"/>
              </a:ext>
            </a:extLst>
          </p:cNvPr>
          <p:cNvGrpSpPr/>
          <p:nvPr/>
        </p:nvGrpSpPr>
        <p:grpSpPr>
          <a:xfrm>
            <a:off x="3169762" y="4341359"/>
            <a:ext cx="1166847" cy="658018"/>
            <a:chOff x="1682151" y="2763287"/>
            <a:chExt cx="1084180" cy="919627"/>
          </a:xfrm>
        </p:grpSpPr>
        <p:cxnSp>
          <p:nvCxnSpPr>
            <p:cNvPr id="12" name="Straight Arrow Connector 11">
              <a:extLst>
                <a:ext uri="{FF2B5EF4-FFF2-40B4-BE49-F238E27FC236}">
                  <a16:creationId xmlns:a16="http://schemas.microsoft.com/office/drawing/2014/main" id="{F652F876-85A4-4176-A951-16961BB1F846}"/>
                </a:ext>
              </a:extLst>
            </p:cNvPr>
            <p:cNvCxnSpPr>
              <a:cxnSpLocks/>
              <a:stCxn id="14" idx="1"/>
              <a:endCxn id="13" idx="2"/>
            </p:cNvCxnSpPr>
            <p:nvPr/>
          </p:nvCxnSpPr>
          <p:spPr>
            <a:xfrm flipH="1">
              <a:off x="1765899" y="2763287"/>
              <a:ext cx="1000432" cy="735891"/>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E84545B-5A45-44B2-B3B9-F60815B65663}"/>
                </a:ext>
              </a:extLst>
            </p:cNvPr>
            <p:cNvSpPr/>
            <p:nvPr/>
          </p:nvSpPr>
          <p:spPr>
            <a:xfrm flipV="1">
              <a:off x="1682151" y="3499178"/>
              <a:ext cx="167496" cy="1837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94FC57A0-745D-455E-BBC2-F765BC6991D0}"/>
              </a:ext>
            </a:extLst>
          </p:cNvPr>
          <p:cNvSpPr txBox="1"/>
          <p:nvPr/>
        </p:nvSpPr>
        <p:spPr>
          <a:xfrm>
            <a:off x="4253943" y="3854352"/>
            <a:ext cx="4201994" cy="523220"/>
          </a:xfrm>
          <a:prstGeom prst="rect">
            <a:avLst/>
          </a:prstGeom>
          <a:solidFill>
            <a:schemeClr val="bg1"/>
          </a:solidFill>
        </p:spPr>
        <p:txBody>
          <a:bodyPr wrap="square" rtlCol="0">
            <a:spAutoFit/>
          </a:bodyPr>
          <a:lstStyle/>
          <a:p>
            <a:r>
              <a:rPr lang="en-US" sz="1400" dirty="0">
                <a:latin typeface="Arial" panose="020B0604020202020204" pitchFamily="34" charset="0"/>
              </a:rPr>
              <a:t>The PunchOut icon tells you that this is an external catalog, as well as the</a:t>
            </a:r>
            <a:r>
              <a:rPr lang="en-US" sz="1400" b="1" dirty="0">
                <a:latin typeface="Arial" panose="020B0604020202020204" pitchFamily="34" charset="0"/>
              </a:rPr>
              <a:t> </a:t>
            </a:r>
            <a:r>
              <a:rPr lang="en-US" sz="1400" dirty="0">
                <a:latin typeface="Arial" panose="020B0604020202020204" pitchFamily="34" charset="0"/>
              </a:rPr>
              <a:t>“Buy From Supplier” button.</a:t>
            </a:r>
          </a:p>
        </p:txBody>
      </p:sp>
      <p:grpSp>
        <p:nvGrpSpPr>
          <p:cNvPr id="15" name="Group 14">
            <a:extLst>
              <a:ext uri="{FF2B5EF4-FFF2-40B4-BE49-F238E27FC236}">
                <a16:creationId xmlns:a16="http://schemas.microsoft.com/office/drawing/2014/main" id="{5763C2EC-5192-455A-B181-E264DC565EA3}"/>
              </a:ext>
            </a:extLst>
          </p:cNvPr>
          <p:cNvGrpSpPr/>
          <p:nvPr/>
        </p:nvGrpSpPr>
        <p:grpSpPr>
          <a:xfrm>
            <a:off x="7858567" y="4341358"/>
            <a:ext cx="2290528" cy="1017319"/>
            <a:chOff x="6227975" y="2700629"/>
            <a:chExt cx="2487609" cy="1375114"/>
          </a:xfrm>
        </p:grpSpPr>
        <p:sp>
          <p:nvSpPr>
            <p:cNvPr id="16" name="Rectangle 15">
              <a:extLst>
                <a:ext uri="{FF2B5EF4-FFF2-40B4-BE49-F238E27FC236}">
                  <a16:creationId xmlns:a16="http://schemas.microsoft.com/office/drawing/2014/main" id="{007CAA3F-72AB-404A-999A-864A2D058C0D}"/>
                </a:ext>
              </a:extLst>
            </p:cNvPr>
            <p:cNvSpPr/>
            <p:nvPr/>
          </p:nvSpPr>
          <p:spPr>
            <a:xfrm flipV="1">
              <a:off x="7687000" y="3726790"/>
              <a:ext cx="1028584" cy="348953"/>
            </a:xfrm>
            <a:prstGeom prst="rect">
              <a:avLst/>
            </a:prstGeom>
            <a:noFill/>
            <a:ln w="6350">
              <a:solidFill>
                <a:srgbClr val="C00000"/>
              </a:solidFill>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666B2EF-A7C3-407A-8975-15656D660097}"/>
                </a:ext>
              </a:extLst>
            </p:cNvPr>
            <p:cNvCxnSpPr>
              <a:endCxn id="16" idx="1"/>
            </p:cNvCxnSpPr>
            <p:nvPr/>
          </p:nvCxnSpPr>
          <p:spPr>
            <a:xfrm>
              <a:off x="6227975" y="2700629"/>
              <a:ext cx="1459024" cy="1200637"/>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75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L2 PunchOut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a:t>
            </a:r>
            <a:r>
              <a:rPr lang="fr-FR" sz="1200" dirty="0" err="1">
                <a:latin typeface="Arial Narrow" panose="020B0606020202030204" pitchFamily="34" charset="0"/>
              </a:rPr>
              <a:t>Ariba</a:t>
            </a:r>
            <a:r>
              <a:rPr lang="fr-FR" sz="1200" dirty="0">
                <a:latin typeface="Arial Narrow" panose="020B0606020202030204" pitchFamily="34" charset="0"/>
              </a:rPr>
              <a:t>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graphicFrame>
        <p:nvGraphicFramePr>
          <p:cNvPr id="10" name="Table 9">
            <a:extLst>
              <a:ext uri="{FF2B5EF4-FFF2-40B4-BE49-F238E27FC236}">
                <a16:creationId xmlns:a16="http://schemas.microsoft.com/office/drawing/2014/main" id="{6ABEBE96-B05D-4C7C-9194-A1CECC0CD9F1}"/>
              </a:ext>
            </a:extLst>
          </p:cNvPr>
          <p:cNvGraphicFramePr>
            <a:graphicFrameLocks noGrp="1"/>
          </p:cNvGraphicFramePr>
          <p:nvPr/>
        </p:nvGraphicFramePr>
        <p:xfrm>
          <a:off x="504001"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984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Font typeface="Wingdings" panose="05000000000000000000" pitchFamily="2" charset="2"/>
              <a:buChar char="§"/>
            </a:pPr>
            <a:r>
              <a:rPr lang="en-US" dirty="0"/>
              <a:t>CIF Format : When using the catalog wizard, the catalog file can't exceed 95 MB or 400,000 lines.</a:t>
            </a:r>
          </a:p>
          <a:p>
            <a:pPr marL="285750" indent="-285750">
              <a:buFont typeface="Wingdings" panose="05000000000000000000" pitchFamily="2" charset="2"/>
              <a:buChar char="§"/>
            </a:pPr>
            <a:r>
              <a:rPr lang="en-US" dirty="0"/>
              <a:t>Excel Format : The maximum size of zipped Excel file that you can upload is 1 MB (uncompressed). If your Excel files exceed these size, you can convert them to CIF manually and upload the CIF files. Ariba Network uploads the file, unzips it if necessary, converts it to CIF format, and starts validation. Conversion from Excel to CIF can take several minutes depending on the catalog size. As Excel files convert, their status is Validating.</a:t>
            </a:r>
          </a:p>
          <a:p>
            <a:pPr marL="285750" indent="-285750">
              <a:buFont typeface="Wingdings" panose="05000000000000000000" pitchFamily="2" charset="2"/>
              <a:buChar char="§"/>
            </a:pPr>
            <a:r>
              <a:rPr lang="en-US" dirty="0"/>
              <a:t>cXML Format: If you use the cXML </a:t>
            </a:r>
            <a:r>
              <a:rPr lang="en-US" dirty="0" err="1"/>
              <a:t>CatalogUploadRequest</a:t>
            </a:r>
            <a:r>
              <a:rPr lang="en-US" dirty="0"/>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dirty="0"/>
              <a:t>Ariba Network – File Size Limits</a:t>
            </a:r>
            <a:endParaRPr lang="en-US" dirty="0"/>
          </a:p>
        </p:txBody>
      </p:sp>
    </p:spTree>
    <p:extLst>
      <p:ext uri="{BB962C8B-B14F-4D97-AF65-F5344CB8AC3E}">
        <p14:creationId xmlns:p14="http://schemas.microsoft.com/office/powerpoint/2010/main" val="406718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922463"/>
            <a:ext cx="6050089" cy="4526880"/>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a:t>
            </a:r>
            <a:r>
              <a:rPr lang="en-US" sz="1200" dirty="0" err="1">
                <a:latin typeface="Arial Narrow" panose="020B0606020202030204" pitchFamily="34" charset="0"/>
              </a:rPr>
              <a:t>Ariba</a:t>
            </a:r>
            <a:r>
              <a:rPr lang="en-US" sz="1200" dirty="0">
                <a:latin typeface="Arial Narrow" panose="020B0606020202030204" pitchFamily="34" charset="0"/>
              </a:rPr>
              <a:t>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dirty="0">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Part Number used by the Supplier. </a:t>
            </a:r>
            <a:r>
              <a:rPr lang="fr-FR" sz="1200" dirty="0">
                <a:latin typeface="Arial Narrow" panose="020B0606020202030204" pitchFamily="34" charset="0"/>
              </a:rPr>
              <a:t>The Part </a:t>
            </a:r>
            <a:r>
              <a:rPr lang="fr-FR" sz="1200" dirty="0" err="1">
                <a:latin typeface="Arial Narrow" panose="020B0606020202030204" pitchFamily="34" charset="0"/>
              </a:rPr>
              <a:t>Number</a:t>
            </a:r>
            <a:r>
              <a:rPr lang="fr-FR" sz="1200" dirty="0">
                <a:latin typeface="Arial Narrow" panose="020B0606020202030204" pitchFamily="34" charset="0"/>
              </a:rPr>
              <a:t> must </a:t>
            </a:r>
            <a:r>
              <a:rPr lang="fr-FR" sz="1200" dirty="0" err="1">
                <a:latin typeface="Arial Narrow" panose="020B0606020202030204" pitchFamily="34" charset="0"/>
              </a:rPr>
              <a:t>be</a:t>
            </a:r>
            <a:r>
              <a:rPr lang="fr-FR" sz="1200" dirty="0">
                <a:latin typeface="Arial Narrow" panose="020B0606020202030204" pitchFamily="34" charset="0"/>
              </a:rPr>
              <a:t> unique for </a:t>
            </a:r>
            <a:r>
              <a:rPr lang="fr-FR" sz="1200" dirty="0" err="1">
                <a:latin typeface="Arial Narrow" panose="020B0606020202030204" pitchFamily="34" charset="0"/>
              </a:rPr>
              <a:t>each</a:t>
            </a:r>
            <a:r>
              <a:rPr lang="fr-FR" sz="1200" dirty="0">
                <a:latin typeface="Arial Narrow" panose="020B0606020202030204" pitchFamily="34" charset="0"/>
              </a:rPr>
              <a:t> item in the </a:t>
            </a:r>
            <a:r>
              <a:rPr lang="fr-FR" sz="1200" dirty="0" err="1">
                <a:latin typeface="Arial Narrow" panose="020B0606020202030204" pitchFamily="34" charset="0"/>
              </a:rPr>
              <a:t>Catalog</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Part Number that a Manufacturer uses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8" name="Table 7"/>
          <p:cNvGraphicFramePr>
            <a:graphicFrameLocks noGrp="1"/>
          </p:cNvGraphicFramePr>
          <p:nvPr/>
        </p:nvGraphicFramePr>
        <p:xfrm>
          <a:off x="504000" y="1922463"/>
          <a:ext cx="4356099" cy="89042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18852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27188"/>
            <a:ext cx="6050089" cy="4988545"/>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Description of the product or service. Make your </a:t>
            </a:r>
            <a:r>
              <a:rPr lang="fr-FR" sz="1200" dirty="0">
                <a:latin typeface="Arial Narrow" panose="020B0606020202030204" pitchFamily="34" charset="0"/>
              </a:rPr>
              <a:t>descriptions as </a:t>
            </a:r>
            <a:r>
              <a:rPr lang="fr-FR" sz="1200" dirty="0" err="1">
                <a:latin typeface="Arial Narrow" panose="020B0606020202030204" pitchFamily="34" charset="0"/>
              </a:rPr>
              <a:t>clear</a:t>
            </a:r>
            <a:r>
              <a:rPr lang="fr-FR" sz="1200" dirty="0">
                <a:latin typeface="Arial Narrow" panose="020B0606020202030204" pitchFamily="34" charset="0"/>
              </a:rPr>
              <a:t> and </a:t>
            </a:r>
            <a:r>
              <a:rPr lang="fr-FR" sz="1200" dirty="0" err="1">
                <a:latin typeface="Arial Narrow" panose="020B0606020202030204" pitchFamily="34" charset="0"/>
              </a:rPr>
              <a:t>complete</a:t>
            </a:r>
            <a:r>
              <a:rPr lang="fr-FR" sz="1200" dirty="0">
                <a:latin typeface="Arial Narrow" panose="020B0606020202030204" pitchFamily="34" charset="0"/>
              </a:rPr>
              <a:t> as possible (Item type, brand, model, </a:t>
            </a:r>
            <a:r>
              <a:rPr lang="fr-FR" sz="1200" dirty="0" err="1">
                <a:latin typeface="Arial Narrow" panose="020B0606020202030204" pitchFamily="34" charset="0"/>
              </a:rPr>
              <a:t>color</a:t>
            </a:r>
            <a:r>
              <a:rPr lang="fr-FR" sz="1200" dirty="0">
                <a:latin typeface="Arial Narrow" panose="020B0606020202030204" pitchFamily="34" charset="0"/>
              </a:rPr>
              <a:t>, etc.)</a:t>
            </a:r>
            <a:r>
              <a:rPr lang="fr-FR" sz="1200" b="1" dirty="0">
                <a:solidFill>
                  <a:srgbClr val="FF0000"/>
                </a:solidFill>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a:t>
            </a:r>
            <a:r>
              <a:rPr lang="fr-FR" sz="1200" dirty="0" err="1">
                <a:latin typeface="Arial Narrow" panose="020B0606020202030204" pitchFamily="34" charset="0"/>
              </a:rPr>
              <a:t>product</a:t>
            </a:r>
            <a:r>
              <a:rPr lang="fr-FR" sz="1200" dirty="0">
                <a:latin typeface="Arial Narrow" panose="020B0606020202030204" pitchFamily="34" charset="0"/>
              </a:rPr>
              <a:t> or service. Use a UNSPSC code if the Header </a:t>
            </a:r>
            <a:r>
              <a:rPr lang="fr-FR" sz="1200" dirty="0" err="1">
                <a:latin typeface="Arial Narrow" panose="020B0606020202030204" pitchFamily="34" charset="0"/>
              </a:rPr>
              <a:t>specifies</a:t>
            </a:r>
            <a:r>
              <a:rPr lang="fr-FR" sz="1200" dirty="0">
                <a:latin typeface="Arial Narrow" panose="020B0606020202030204" pitchFamily="34" charset="0"/>
              </a:rPr>
              <a:t> “UNSPSC” as the CODEFORMAT</a:t>
            </a:r>
          </a:p>
          <a:p>
            <a:pPr marL="171450">
              <a:lnSpc>
                <a:spcPts val="1300"/>
              </a:lnSpc>
              <a:spcAft>
                <a:spcPts val="200"/>
              </a:spcAft>
              <a:defRPr/>
            </a:pPr>
            <a:r>
              <a:rPr lang="fr-FR" sz="1200" b="1" i="1" dirty="0">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a:t>
            </a:r>
            <a:r>
              <a:rPr lang="fr-FR" sz="1200" dirty="0" err="1">
                <a:latin typeface="Arial Narrow" panose="020B0606020202030204" pitchFamily="34" charset="0"/>
              </a:rPr>
              <a:t>level</a:t>
            </a:r>
            <a:r>
              <a:rPr lang="fr-FR" sz="1200" dirty="0">
                <a:latin typeface="Arial Narrow" panose="020B0606020202030204" pitchFamily="34" charset="0"/>
              </a:rPr>
              <a:t> 3) and 45678923 (</a:t>
            </a:r>
            <a:r>
              <a:rPr lang="fr-FR" sz="1200" dirty="0" err="1">
                <a:latin typeface="Arial Narrow" panose="020B0606020202030204" pitchFamily="34" charset="0"/>
              </a:rPr>
              <a:t>level</a:t>
            </a:r>
            <a:r>
              <a:rPr lang="fr-FR" sz="1200" dirty="0">
                <a:latin typeface="Arial Narrow" panose="020B0606020202030204" pitchFamily="34" charset="0"/>
              </a:rPr>
              <a:t>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Customer-</a:t>
            </a:r>
            <a:r>
              <a:rPr lang="fr-FR" sz="1200" dirty="0" err="1">
                <a:latin typeface="Arial Narrow" panose="020B0606020202030204" pitchFamily="34" charset="0"/>
              </a:rPr>
              <a:t>specific</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For L2 PunchOuts the </a:t>
            </a:r>
            <a:r>
              <a:rPr lang="fr-FR" sz="1200" dirty="0" err="1">
                <a:latin typeface="Arial Narrow" panose="020B0606020202030204" pitchFamily="34" charset="0"/>
              </a:rPr>
              <a:t>price</a:t>
            </a:r>
            <a:r>
              <a:rPr lang="fr-FR" sz="1200" dirty="0">
                <a:latin typeface="Arial Narrow" panose="020B0606020202030204" pitchFamily="34" charset="0"/>
              </a:rPr>
              <a:t> can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left</a:t>
            </a:r>
            <a:r>
              <a:rPr lang="fr-FR" sz="1200" dirty="0">
                <a:latin typeface="Arial Narrow" panose="020B0606020202030204" pitchFamily="34" charset="0"/>
              </a:rPr>
              <a:t> </a:t>
            </a:r>
            <a:r>
              <a:rPr lang="fr-FR" sz="1200" dirty="0" err="1">
                <a:latin typeface="Arial Narrow" panose="020B0606020202030204" pitchFamily="34" charset="0"/>
              </a:rPr>
              <a:t>blank</a:t>
            </a:r>
            <a:r>
              <a:rPr lang="fr-FR" sz="1200" dirty="0">
                <a:latin typeface="Arial Narrow" panose="020B0606020202030204" pitchFamily="34" charset="0"/>
              </a:rPr>
              <a:t> if the Buyer </a:t>
            </a:r>
            <a:r>
              <a:rPr lang="fr-FR" sz="1200" dirty="0" err="1">
                <a:latin typeface="Arial Narrow" panose="020B0606020202030204" pitchFamily="34" charset="0"/>
              </a:rPr>
              <a:t>agrees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nvGraphicFramePr>
        <p:xfrm>
          <a:off x="504000" y="1617663"/>
          <a:ext cx="3696525" cy="10662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4320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30364"/>
            <a:ext cx="6049962" cy="3654847"/>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the Unit Price. Use a United Nations UOM if the UNUOM  in the Header </a:t>
            </a:r>
            <a:r>
              <a:rPr lang="fr-FR" sz="1200" dirty="0" err="1">
                <a:latin typeface="Arial Narrow" panose="020B0606020202030204" pitchFamily="34" charset="0"/>
              </a:rPr>
              <a:t>is</a:t>
            </a:r>
            <a:r>
              <a:rPr lang="fr-FR" sz="1200" dirty="0">
                <a:latin typeface="Arial Narrow" panose="020B0606020202030204" pitchFamily="34" charset="0"/>
              </a:rPr>
              <a:t> set to “</a:t>
            </a:r>
            <a:r>
              <a:rPr lang="fr-FR" sz="1200" dirty="0" err="1">
                <a:latin typeface="Arial Narrow" panose="020B0606020202030204" pitchFamily="34" charset="0"/>
              </a:rPr>
              <a:t>True</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BX</a:t>
            </a:r>
          </a:p>
          <a:p>
            <a:pPr marL="171450">
              <a:lnSpc>
                <a:spcPts val="1300"/>
              </a:lnSpc>
              <a:spcAft>
                <a:spcPts val="900"/>
              </a:spcAft>
              <a:defRPr/>
            </a:pPr>
            <a:r>
              <a:rPr lang="fr-FR" sz="1200" i="1" dirty="0">
                <a:latin typeface="Arial Narrow" panose="020B0606020202030204" pitchFamily="34" charset="0"/>
              </a:rPr>
              <a:t>Note: </a:t>
            </a:r>
            <a:r>
              <a:rPr lang="fr-FR" sz="1200" dirty="0">
                <a:latin typeface="Arial Narrow" panose="020B0606020202030204" pitchFamily="34" charset="0"/>
              </a:rPr>
              <a:t>A file </a:t>
            </a:r>
            <a:r>
              <a:rPr lang="fr-FR" sz="1200" dirty="0" err="1">
                <a:latin typeface="Arial Narrow" panose="020B0606020202030204" pitchFamily="34" charset="0"/>
              </a:rPr>
              <a:t>containing</a:t>
            </a:r>
            <a:r>
              <a:rPr lang="fr-FR" sz="1200" dirty="0">
                <a:latin typeface="Arial Narrow" panose="020B0606020202030204" pitchFamily="34" charset="0"/>
              </a:rPr>
              <a:t> the </a:t>
            </a:r>
            <a:r>
              <a:rPr lang="fr-FR" sz="1200" dirty="0" err="1">
                <a:latin typeface="Arial Narrow" panose="020B0606020202030204" pitchFamily="34" charset="0"/>
              </a:rPr>
              <a:t>Units</a:t>
            </a:r>
            <a:r>
              <a:rPr lang="fr-FR" sz="1200" dirty="0">
                <a:latin typeface="Arial Narrow" panose="020B0606020202030204" pitchFamily="34" charset="0"/>
              </a:rPr>
              <a: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available</a:t>
            </a:r>
            <a:r>
              <a:rPr lang="fr-FR" sz="1200" dirty="0">
                <a:latin typeface="Arial Narrow" panose="020B0606020202030204" pitchFamily="34" charset="0"/>
              </a:rPr>
              <a:t> in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Customer’s</a:t>
            </a:r>
            <a:r>
              <a:rPr lang="fr-FR" sz="1200" dirty="0">
                <a:latin typeface="Arial Narrow" panose="020B0606020202030204" pitchFamily="34" charset="0"/>
              </a:rPr>
              <a:t> Supplier Information Portal</a:t>
            </a:r>
            <a:endParaRPr lang="en-US" sz="1200" b="1"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rgbClr val="00B050"/>
                </a:solidFill>
                <a:latin typeface="Arial Narrow" panose="020B0606020202030204" pitchFamily="34" charset="0"/>
              </a:rPr>
              <a:t>Optional</a:t>
            </a:r>
          </a:p>
          <a:p>
            <a:pPr marL="171450">
              <a:lnSpc>
                <a:spcPts val="1300"/>
              </a:lnSpc>
              <a:spcAft>
                <a:spcPts val="6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Name of the manufacturer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nvGraphicFramePr>
        <p:xfrm>
          <a:off x="504001" y="1630364"/>
          <a:ext cx="3944174" cy="106622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Intelidata</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Swingline</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8881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75743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Supplier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900"/>
              </a:spcAft>
              <a:defRPr/>
            </a:pPr>
            <a:r>
              <a:rPr lang="en-US" sz="1400" b="1" i="1" dirty="0">
                <a:latin typeface="Arial Narrow" panose="020B0606020202030204" pitchFamily="34" charset="0"/>
              </a:rPr>
              <a:t>Example: </a:t>
            </a:r>
            <a:r>
              <a:rPr lang="en-US" sz="1400" dirty="0">
                <a:latin typeface="Arial Narrow" panose="020B0606020202030204" pitchFamily="34" charset="0"/>
              </a:rPr>
              <a:t>http://www.supply.com/Catalog/product18.htm</a:t>
            </a:r>
            <a:endParaRPr lang="en-US" sz="14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Manufacturer’s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2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List or </a:t>
            </a:r>
            <a:r>
              <a:rPr lang="fr-FR" sz="1200" dirty="0" err="1">
                <a:latin typeface="Arial Narrow" panose="020B0606020202030204" pitchFamily="34" charset="0"/>
              </a:rPr>
              <a:t>retail</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fr-FR" sz="1200" dirty="0" err="1">
                <a:latin typeface="Arial Narrow" panose="020B0606020202030204" pitchFamily="34" charset="0"/>
              </a:rPr>
              <a:t>Does</a:t>
            </a:r>
            <a:r>
              <a:rPr lang="fr-FR" sz="1200" dirty="0">
                <a:latin typeface="Arial Narrow" panose="020B0606020202030204" pitchFamily="34" charset="0"/>
              </a:rPr>
              <a:t> not show on the Ariba UI—</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an </a:t>
            </a:r>
            <a:r>
              <a:rPr lang="fr-FR" sz="1200" dirty="0" err="1">
                <a:latin typeface="Arial Narrow" panose="020B0606020202030204" pitchFamily="34" charset="0"/>
              </a:rPr>
              <a:t>informational-only</a:t>
            </a:r>
            <a:r>
              <a:rPr lang="fr-FR" sz="1200" dirty="0">
                <a:latin typeface="Arial Narrow" panose="020B0606020202030204" pitchFamily="34" charset="0"/>
              </a:rPr>
              <a:t> </a:t>
            </a:r>
            <a:r>
              <a:rPr lang="fr-FR" sz="1200" dirty="0" err="1">
                <a:latin typeface="Arial Narrow" panose="020B0606020202030204" pitchFamily="34" charset="0"/>
              </a:rPr>
              <a:t>field</a:t>
            </a:r>
            <a:r>
              <a:rPr lang="fr-FR" sz="1200" dirty="0">
                <a:latin typeface="Arial Narrow" panose="020B0606020202030204" pitchFamily="34" charset="0"/>
              </a:rPr>
              <a:t> for </a:t>
            </a:r>
            <a:r>
              <a:rPr lang="fr-FR" sz="1200" dirty="0" err="1">
                <a:latin typeface="Arial Narrow" panose="020B0606020202030204" pitchFamily="34" charset="0"/>
              </a:rPr>
              <a:t>Suppliers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9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nvGraphicFramePr>
        <p:xfrm>
          <a:off x="504000" y="1617663"/>
          <a:ext cx="4125149" cy="106622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kern="1200">
                          <a:solidFill>
                            <a:schemeClr val="tx1"/>
                          </a:solidFill>
                          <a:latin typeface="Arial" panose="020B0604020202020204" pitchFamily="34" charset="0"/>
                          <a:ea typeface="+mn-ea"/>
                          <a:cs typeface="Arial" panose="020B0604020202020204" pitchFamily="34" charset="0"/>
                        </a:rPr>
                        <a:t>http://www.manu.com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12.95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2296.56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4.86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846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4347344"/>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Language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(If blank, defaults to ‘</a:t>
            </a:r>
            <a:r>
              <a:rPr lang="en-US" sz="1200" dirty="0" err="1">
                <a:latin typeface="Arial Narrow" panose="020B0606020202030204" pitchFamily="34" charset="0"/>
              </a:rPr>
              <a:t>en_US</a:t>
            </a:r>
            <a:r>
              <a:rPr lang="en-US" sz="1200" dirty="0">
                <a:latin typeface="Arial Narrow" panose="020B0606020202030204" pitchFamily="34" charset="0"/>
              </a:rPr>
              <a:t>’)</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language used to describe the item.</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err="1">
                <a:latin typeface="Arial Narrow" panose="020B0606020202030204" pitchFamily="34" charset="0"/>
              </a:rPr>
              <a:t>en_US</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Currency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(Set in Header)</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currency used for the prices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USD, CAD (Canadian Dollar)</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nvGraphicFramePr>
        <p:xfrm>
          <a:off x="504001" y="1617663"/>
          <a:ext cx="3561394" cy="1066223"/>
        </p:xfrm>
        <a:graphic>
          <a:graphicData uri="http://schemas.openxmlformats.org/drawingml/2006/table">
            <a:tbl>
              <a:tblPr firstRow="1" bandRow="1">
                <a:tableStyleId>{2D5ABB26-0587-4C30-8999-92F81FD0307C}</a:tableStyleId>
              </a:tblPr>
              <a:tblGrid>
                <a:gridCol w="1812488">
                  <a:extLst>
                    <a:ext uri="{9D8B030D-6E8A-4147-A177-3AD203B41FA5}">
                      <a16:colId xmlns:a16="http://schemas.microsoft.com/office/drawing/2014/main" val="20000"/>
                    </a:ext>
                  </a:extLst>
                </a:gridCol>
                <a:gridCol w="1028764">
                  <a:extLst>
                    <a:ext uri="{9D8B030D-6E8A-4147-A177-3AD203B41FA5}">
                      <a16:colId xmlns:a16="http://schemas.microsoft.com/office/drawing/2014/main" val="20001"/>
                    </a:ext>
                  </a:extLst>
                </a:gridCol>
                <a:gridCol w="72014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a:latin typeface="Arial" panose="020B0604020202020204" pitchFamily="34" charset="0"/>
                          <a:cs typeface="Arial" panose="020B0604020202020204" pitchFamily="34" charset="0"/>
                        </a:rPr>
                        <a:t>1234-75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160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1628651"/>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Short Name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Nylon Glove, Blue</a:t>
            </a:r>
          </a:p>
          <a:p>
            <a:pPr marL="171450">
              <a:lnSpc>
                <a:spcPts val="1300"/>
              </a:lnSpc>
              <a:spcAft>
                <a:spcPts val="200"/>
              </a:spcAft>
              <a:defRPr/>
            </a:pPr>
            <a:r>
              <a:rPr lang="en-US" sz="1200" b="1" i="1" dirty="0">
                <a:latin typeface="Arial Narrow" panose="020B0606020202030204" pitchFamily="34" charset="0"/>
              </a:rPr>
              <a:t>Maximum length: </a:t>
            </a:r>
            <a:r>
              <a:rPr lang="en-US" sz="1200" i="1" dirty="0">
                <a:latin typeface="Arial Narrow" panose="020B0606020202030204" pitchFamily="34" charset="0"/>
              </a:rPr>
              <a:t>5</a:t>
            </a:r>
            <a:r>
              <a:rPr lang="en-US" sz="1200" dirty="0">
                <a:latin typeface="Arial Narrow" panose="020B0606020202030204" pitchFamily="34" charset="0"/>
              </a:rPr>
              <a:t>0 characters </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the “Short Name” field is left blank, the first 80 characters of the Item Description column will automatically fill the “Short Name” field</a:t>
            </a: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8" name="Table 7"/>
          <p:cNvGraphicFramePr>
            <a:graphicFrameLocks noGrp="1"/>
          </p:cNvGraphicFramePr>
          <p:nvPr>
            <p:extLst>
              <p:ext uri="{D42A27DB-BD31-4B8C-83A1-F6EECF244321}">
                <p14:modId xmlns:p14="http://schemas.microsoft.com/office/powerpoint/2010/main" val="1493660987"/>
              </p:ext>
            </p:extLst>
          </p:nvPr>
        </p:nvGraphicFramePr>
        <p:xfrm>
          <a:off x="504001" y="1617663"/>
          <a:ext cx="3571875" cy="1066223"/>
        </p:xfrm>
        <a:graphic>
          <a:graphicData uri="http://schemas.openxmlformats.org/drawingml/2006/table">
            <a:tbl>
              <a:tblPr firstRow="1" bandRow="1">
                <a:tableStyleId>{2D5ABB26-0587-4C30-8999-92F81FD0307C}</a:tableStyleId>
              </a:tblPr>
              <a:tblGrid>
                <a:gridCol w="3571875">
                  <a:extLst>
                    <a:ext uri="{9D8B030D-6E8A-4147-A177-3AD203B41FA5}">
                      <a16:colId xmlns:a16="http://schemas.microsoft.com/office/drawing/2014/main" val="20000"/>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b="0" dirty="0">
                          <a:latin typeface="Arial" panose="020B0604020202020204" pitchFamily="34" charset="0"/>
                          <a:cs typeface="Arial" panose="020B0604020202020204" pitchFamily="34" charset="0"/>
                        </a:rPr>
                        <a:t>Soft Drink, Soda, Cola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Dairy, Milk, 1% milk fat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Coffee, Dark Roast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Soft</a:t>
                      </a:r>
                      <a:r>
                        <a:rPr lang="en-US" sz="1000" b="0" baseline="0" dirty="0">
                          <a:latin typeface="Arial" panose="020B0604020202020204" pitchFamily="34" charset="0"/>
                          <a:cs typeface="Arial" panose="020B0604020202020204" pitchFamily="34" charset="0"/>
                        </a:rPr>
                        <a:t> Drink, Juice, Orange</a:t>
                      </a:r>
                      <a:endParaRPr lang="en-US" sz="1000" b="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Setting up an Ariba Network</a:t>
            </a:r>
            <a:br>
              <a:rPr lang="en-US" dirty="0"/>
            </a:br>
            <a:r>
              <a:rPr lang="en-US" dirty="0"/>
              <a:t>Account </a:t>
            </a:r>
            <a:r>
              <a:rPr lang="en-US" dirty="0">
                <a:solidFill>
                  <a:schemeClr val="accent1"/>
                </a:solidFill>
              </a:rPr>
              <a:t>for PunchOut</a:t>
            </a:r>
          </a:p>
        </p:txBody>
      </p:sp>
    </p:spTree>
    <p:extLst>
      <p:ext uri="{BB962C8B-B14F-4D97-AF65-F5344CB8AC3E}">
        <p14:creationId xmlns:p14="http://schemas.microsoft.com/office/powerpoint/2010/main" val="376517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06494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fr-FR" sz="1400" b="1" dirty="0" err="1">
                <a:solidFill>
                  <a:srgbClr val="00B050"/>
                </a:solidFill>
                <a:latin typeface="Arial Narrow" panose="020B0606020202030204" pitchFamily="34" charset="0"/>
              </a:rPr>
              <a:t>Optional</a:t>
            </a:r>
            <a:endParaRPr lang="en-US" sz="1400" b="1" dirty="0">
              <a:solidFill>
                <a:srgbClr val="00B050"/>
              </a:solidFill>
              <a:latin typeface="Arial Narrow" panose="020B0606020202030204" pitchFamily="34" charset="0"/>
            </a:endParaRP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item’s image (preferred),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250 x 250 pixels </a:t>
            </a:r>
          </a:p>
          <a:p>
            <a:pPr marL="171450">
              <a:lnSpc>
                <a:spcPts val="1300"/>
              </a:lnSpc>
              <a:spcAft>
                <a:spcPts val="900"/>
              </a:spcAft>
              <a:defRPr/>
            </a:pP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URL of an Icon-size image of the item, or filename of the image (sent in the zip file)—can be different from the product’s full-size Image</a:t>
            </a:r>
          </a:p>
          <a:p>
            <a:pPr marL="169863" indent="-63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85 x 85 pixels </a:t>
            </a:r>
          </a:p>
          <a:p>
            <a:pPr marL="169863" indent="-6350">
              <a:lnSpc>
                <a:spcPts val="1300"/>
              </a:lnSpc>
              <a:spcAft>
                <a:spcPts val="900"/>
              </a:spcAft>
              <a:defRPr/>
            </a:pPr>
            <a:r>
              <a:rPr lang="en-US" sz="1200" b="1" i="1" dirty="0">
                <a:latin typeface="Arial Narrow" panose="020B0606020202030204" pitchFamily="34" charset="0"/>
              </a:rPr>
              <a:t>Note: </a:t>
            </a:r>
            <a:r>
              <a:rPr lang="en-US" sz="1200" dirty="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nvGraphicFramePr>
        <p:xfrm>
          <a:off x="501650" y="1617663"/>
          <a:ext cx="3569418" cy="106622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hlinkClick r:id="rId3"/>
                        </a:rPr>
                        <a:t>http://www.1.com/12354.jpg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panose="020B0604020202020204" pitchFamily="34" charset="0"/>
                          <a:cs typeface="Arial" panose="020B0604020202020204" pitchFamily="34" charset="0"/>
                        </a:rPr>
                        <a:t>http://www.1.com/34.jpg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hlinkClick r:id="rId4"/>
                        </a:rPr>
                        <a:t>http://www.1.com/34.jpg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r>
                        <a:rPr lang="en-US" sz="100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http://www.1.com/587.Jpg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947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kern="0" noProof="0" dirty="0">
                <a:solidFill>
                  <a:srgbClr val="000000"/>
                </a:solidFill>
                <a:latin typeface="+mn-lt"/>
              </a:rPr>
              <a:t>Remote Image</a:t>
            </a:r>
            <a:r>
              <a:rPr lang="en-US" sz="1800" b="0" kern="0" noProof="0" dirty="0">
                <a:solidFill>
                  <a:srgbClr val="000000"/>
                </a:solidFill>
              </a:rPr>
              <a:t>—using a URL—or you can refer to a </a:t>
            </a:r>
            <a:r>
              <a:rPr lang="en-US" sz="1800" kern="0" noProof="0" dirty="0">
                <a:solidFill>
                  <a:srgbClr val="000000"/>
                </a:solidFill>
                <a:latin typeface="+mn-lt"/>
              </a:rPr>
              <a:t>Local Image</a:t>
            </a:r>
            <a:r>
              <a:rPr lang="en-US" sz="1800" b="0" kern="0" noProof="0" dirty="0">
                <a:solidFill>
                  <a:srgbClr val="000000"/>
                </a:solidFill>
              </a:rPr>
              <a:t>, and send that image to </a:t>
            </a:r>
            <a:r>
              <a:rPr lang="en-US" sz="1800" b="0" kern="0" noProof="0" dirty="0" err="1">
                <a:solidFill>
                  <a:srgbClr val="000000"/>
                </a:solidFill>
              </a:rPr>
              <a:t>Ariba</a:t>
            </a:r>
            <a:r>
              <a:rPr lang="en-US" sz="1800" b="0" kern="0" noProof="0" dirty="0">
                <a:solidFill>
                  <a:srgbClr val="000000"/>
                </a:solidFill>
              </a:rPr>
              <a:t>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kern="0" noProof="0" dirty="0">
                <a:solidFill>
                  <a:srgbClr val="000000"/>
                </a:solidFill>
                <a:latin typeface="+mn-lt"/>
              </a:rPr>
              <a:t>Remote Images </a:t>
            </a:r>
            <a:r>
              <a:rPr lang="en-US" sz="1800"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 </a:t>
            </a: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dirty="0"/>
              <a:t>Creating a L2 PunchOut Catalog</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364787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757165"/>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1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71450" indent="-171450">
              <a:lnSpc>
                <a:spcPts val="1300"/>
              </a:lnSpc>
              <a:spcAft>
                <a:spcPts val="200"/>
              </a:spcAft>
              <a:buFont typeface="Wingdings" pitchFamily="2" charset="2"/>
              <a:buChar char="§"/>
              <a:defRPr/>
            </a:pPr>
            <a:r>
              <a:rPr lang="en-US" sz="1400" b="1" dirty="0" err="1">
                <a:latin typeface="Arial Narrow" panose="020B0606020202030204" pitchFamily="34" charset="0"/>
              </a:rPr>
              <a:t>PunchOutLevel</a:t>
            </a:r>
            <a:r>
              <a:rPr lang="en-US" sz="1400" b="1" dirty="0">
                <a:latin typeface="Arial Narrow" panose="020B0606020202030204" pitchFamily="34" charset="0"/>
              </a:rPr>
              <a:t>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item is a L2 PunchOut item that will take the User to the Supplier’s site at the </a:t>
            </a:r>
            <a:r>
              <a:rPr lang="en-US" sz="1200" b="1" dirty="0">
                <a:latin typeface="Arial Narrow" panose="020B0606020202030204" pitchFamily="34" charset="0"/>
              </a:rPr>
              <a:t>Store</a:t>
            </a:r>
            <a:r>
              <a:rPr lang="en-US" sz="1200" dirty="0">
                <a:latin typeface="Arial Narrow" panose="020B0606020202030204" pitchFamily="34" charset="0"/>
              </a:rPr>
              <a:t> Level (like a L1), the </a:t>
            </a:r>
            <a:r>
              <a:rPr lang="en-US" sz="1200" b="1" dirty="0">
                <a:latin typeface="Arial Narrow" panose="020B0606020202030204" pitchFamily="34" charset="0"/>
              </a:rPr>
              <a:t>Aisle </a:t>
            </a:r>
            <a:r>
              <a:rPr lang="en-US" sz="1200" dirty="0">
                <a:latin typeface="Arial Narrow" panose="020B0606020202030204" pitchFamily="34" charset="0"/>
              </a:rPr>
              <a:t>level (a category, that requires then to further refine the search on the Supplier’s site), the </a:t>
            </a:r>
            <a:r>
              <a:rPr lang="en-US" sz="1200" b="1" dirty="0">
                <a:latin typeface="Arial Narrow" panose="020B0606020202030204" pitchFamily="34" charset="0"/>
              </a:rPr>
              <a:t>Shelf</a:t>
            </a:r>
            <a:r>
              <a:rPr lang="en-US" sz="1200" dirty="0">
                <a:latin typeface="Arial Narrow" panose="020B0606020202030204" pitchFamily="34" charset="0"/>
              </a:rPr>
              <a:t> level (a refined category that results in only a few items that will all be displayed in the PunchOut) or the </a:t>
            </a:r>
            <a:r>
              <a:rPr lang="en-US" sz="1200" b="1" dirty="0">
                <a:latin typeface="Arial Narrow" panose="020B0606020202030204" pitchFamily="34" charset="0"/>
              </a:rPr>
              <a:t>Product </a:t>
            </a:r>
            <a:r>
              <a:rPr lang="en-US" sz="1200" dirty="0">
                <a:latin typeface="Arial Narrow" panose="020B0606020202030204" pitchFamily="34" charset="0"/>
              </a:rPr>
              <a:t>level (this takes the User to the exact item on the Supplier’s site that they searched for in Ariba). </a:t>
            </a:r>
            <a:r>
              <a:rPr lang="en-US" sz="1200" b="1" dirty="0">
                <a:latin typeface="Arial Narrow" panose="020B0606020202030204" pitchFamily="34" charset="0"/>
              </a:rPr>
              <a:t>Product</a:t>
            </a:r>
            <a:r>
              <a:rPr lang="en-US" sz="1200" dirty="0">
                <a:latin typeface="Arial Narrow" panose="020B0606020202030204" pitchFamily="34" charset="0"/>
              </a:rPr>
              <a:t> is the most common level</a:t>
            </a:r>
          </a:p>
          <a:p>
            <a:pPr marL="169863" indent="-6350">
              <a:lnSpc>
                <a:spcPts val="1300"/>
              </a:lnSpc>
              <a:spcAft>
                <a:spcPts val="200"/>
              </a:spcAft>
              <a:defRPr/>
            </a:pPr>
            <a:r>
              <a:rPr lang="en-US" sz="1200" b="1" i="1" dirty="0">
                <a:latin typeface="Arial Narrow" panose="020B0606020202030204" pitchFamily="34" charset="0"/>
              </a:rPr>
              <a:t>Values: </a:t>
            </a:r>
            <a:r>
              <a:rPr lang="en-US" sz="1200" dirty="0">
                <a:latin typeface="Arial Narrow" panose="020B0606020202030204" pitchFamily="34" charset="0"/>
              </a:rPr>
              <a:t>Store, Aisle, Shelf, Product	</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71450">
              <a:lnSpc>
                <a:spcPts val="1300"/>
              </a:lnSpc>
              <a:spcAft>
                <a:spcPts val="900"/>
              </a:spcAft>
              <a:defRPr/>
            </a:pPr>
            <a:endParaRPr lang="en-US" sz="1200" dirty="0">
              <a:latin typeface="Arial Narrow" panose="020B0606020202030204" pitchFamily="34" charset="0"/>
            </a:endParaRP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nvGraphicFramePr>
        <p:xfrm>
          <a:off x="501650" y="1617663"/>
          <a:ext cx="3569418" cy="51758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err="1">
                          <a:solidFill>
                            <a:schemeClr val="bg1"/>
                          </a:solidFill>
                          <a:latin typeface="Arial" panose="020B0604020202020204" pitchFamily="34" charset="0"/>
                          <a:cs typeface="Arial" panose="020B0604020202020204" pitchFamily="34" charset="0"/>
                        </a:rPr>
                        <a:t>PunchOutLevel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TRUE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Product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83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Uploading and Publishing</a:t>
            </a:r>
            <a:br>
              <a:rPr lang="en-US" noProof="0" dirty="0">
                <a:latin typeface="+mj-lt"/>
              </a:rPr>
            </a:br>
            <a:r>
              <a:rPr lang="en-US" noProof="0" dirty="0">
                <a:solidFill>
                  <a:schemeClr val="accent1"/>
                </a:solidFill>
                <a:latin typeface="+mj-lt"/>
              </a:rPr>
              <a:t>PunchOut Catalogs</a:t>
            </a:r>
          </a:p>
        </p:txBody>
      </p:sp>
    </p:spTree>
    <p:extLst>
      <p:ext uri="{BB962C8B-B14F-4D97-AF65-F5344CB8AC3E}">
        <p14:creationId xmlns:p14="http://schemas.microsoft.com/office/powerpoint/2010/main" val="401599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dirty="0"/>
              <a:t>Login to Ariba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p:txBody>
          <a:bodyPr/>
          <a:lstStyle/>
          <a:p>
            <a:r>
              <a:rPr lang="en-US" spc="-50" dirty="0"/>
              <a:t>Uploading and Publishing PunchOut Catalogs</a:t>
            </a:r>
          </a:p>
        </p:txBody>
      </p:sp>
      <p:grpSp>
        <p:nvGrpSpPr>
          <p:cNvPr id="5" name="Group 4"/>
          <p:cNvGrpSpPr/>
          <p:nvPr/>
        </p:nvGrpSpPr>
        <p:grpSpPr>
          <a:xfrm>
            <a:off x="3096325" y="2739804"/>
            <a:ext cx="6009524" cy="3466667"/>
            <a:chOff x="2286700" y="2625504"/>
            <a:chExt cx="6009524" cy="3466667"/>
          </a:xfrm>
        </p:grpSpPr>
        <p:pic>
          <p:nvPicPr>
            <p:cNvPr id="4" name="Picture 3"/>
            <p:cNvPicPr>
              <a:picLocks noChangeAspect="1"/>
            </p:cNvPicPr>
            <p:nvPr/>
          </p:nvPicPr>
          <p:blipFill>
            <a:blip r:embed="rId4"/>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119415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fontScale="85000" lnSpcReduction="10000"/>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0"/>
              </a:spcBef>
              <a:spcAft>
                <a:spcPts val="600"/>
              </a:spcAft>
            </a:pPr>
            <a:r>
              <a:rPr lang="en-US" dirty="0"/>
              <a:t>Your Catalog should be loaded and tested in your Test Account. (</a:t>
            </a:r>
            <a:r>
              <a:rPr lang="en-US" i="1" dirty="0"/>
              <a:t>Note: </a:t>
            </a:r>
            <a:r>
              <a:rPr lang="en-US" dirty="0"/>
              <a:t>If you are instructed to load a Catalog to a Production account, just skip this step)</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a:t>
            </a:r>
            <a:r>
              <a:rPr lang="en-US" dirty="0" err="1"/>
              <a:t>Ariba</a:t>
            </a:r>
            <a:r>
              <a:rPr lang="en-US" dirty="0"/>
              <a:t>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9" name="Picture 8">
            <a:extLst>
              <a:ext uri="{FF2B5EF4-FFF2-40B4-BE49-F238E27FC236}">
                <a16:creationId xmlns:a16="http://schemas.microsoft.com/office/drawing/2014/main" id="{131D9BA0-9287-42BC-873F-AA5A9DFD5E1F}"/>
              </a:ext>
            </a:extLst>
          </p:cNvPr>
          <p:cNvPicPr>
            <a:picLocks noChangeAspect="1"/>
          </p:cNvPicPr>
          <p:nvPr/>
        </p:nvPicPr>
        <p:blipFill rotWithShape="1">
          <a:blip r:embed="rId3"/>
          <a:srcRect l="27908" t="55385" r="10419" b="19088"/>
          <a:stretch/>
        </p:blipFill>
        <p:spPr>
          <a:xfrm>
            <a:off x="2772002" y="3200398"/>
            <a:ext cx="6651170" cy="2779595"/>
          </a:xfrm>
          <a:prstGeom prst="rect">
            <a:avLst/>
          </a:prstGeom>
        </p:spPr>
      </p:pic>
    </p:spTree>
    <p:extLst>
      <p:ext uri="{BB962C8B-B14F-4D97-AF65-F5344CB8AC3E}">
        <p14:creationId xmlns:p14="http://schemas.microsoft.com/office/powerpoint/2010/main" val="1518177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dirty="0"/>
              <a:t>When uploading a Catalog on Ariba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dirty="0"/>
              <a:t>Uploading—</a:t>
            </a:r>
            <a:r>
              <a:rPr lang="en-US" noProof="0" dirty="0">
                <a:solidFill>
                  <a:schemeClr val="tx1"/>
                </a:solidFill>
              </a:rPr>
              <a:t>Transfers the Catalog file from your local drive to Ariba Network</a:t>
            </a:r>
            <a:r>
              <a:rPr lang="en-US" b="0" noProof="0" dirty="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dirty="0">
                <a:cs typeface="Arial" panose="020B0604020202020204" pitchFamily="34" charset="0"/>
              </a:rPr>
              <a:t>Setting </a:t>
            </a:r>
            <a:r>
              <a:rPr lang="en-US" b="1" noProof="0" dirty="0">
                <a:cs typeface="Arial" panose="020B0604020202020204" pitchFamily="34" charset="0"/>
              </a:rPr>
              <a:t>Visibility—</a:t>
            </a:r>
            <a:r>
              <a:rPr lang="en-US" noProof="0" dirty="0">
                <a:solidFill>
                  <a:schemeClr val="tx1"/>
                </a:solidFill>
              </a:rPr>
              <a:t>Allows you to specify whether the Catalog version is </a:t>
            </a:r>
            <a:r>
              <a:rPr lang="en-US" dirty="0"/>
              <a:t>“Public” or “Private” and determines which of your Customers can access it</a:t>
            </a:r>
          </a:p>
          <a:p>
            <a:pPr marL="746125" lvl="1" indent="-284163">
              <a:lnSpc>
                <a:spcPts val="2000"/>
              </a:lnSpc>
              <a:spcBef>
                <a:spcPts val="0"/>
              </a:spcBef>
              <a:spcAft>
                <a:spcPts val="300"/>
              </a:spcAft>
              <a:buClr>
                <a:srgbClr val="FF1100"/>
              </a:buClr>
              <a:buFont typeface="+mj-lt"/>
              <a:buAutoNum type="arabicPeriod"/>
            </a:pPr>
            <a:r>
              <a:rPr lang="en-US" b="1" dirty="0">
                <a:cs typeface="Arial" panose="020B0604020202020204" pitchFamily="34" charset="0"/>
              </a:rPr>
              <a:t>Validating—</a:t>
            </a:r>
            <a:r>
              <a:rPr lang="en-US" noProof="0" dirty="0">
                <a:solidFill>
                  <a:schemeClr val="tx1"/>
                </a:solidFill>
              </a:rPr>
              <a:t>The Network checks the Catalog for errors, checks for zero price values </a:t>
            </a:r>
            <a:r>
              <a:rPr lang="en-US" b="0" noProof="0" dirty="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Customer-specific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dirty="0">
                <a:cs typeface="Arial" panose="020B0604020202020204" pitchFamily="34" charset="0"/>
              </a:rPr>
              <a:t>Publishing—</a:t>
            </a:r>
            <a:r>
              <a:rPr lang="en-US" noProof="0" dirty="0">
                <a:solidFill>
                  <a:schemeClr val="tx1"/>
                </a:solidFill>
              </a:rPr>
              <a:t>Freezes the current version and notifies your Customer of  the Catalog’s </a:t>
            </a:r>
            <a:r>
              <a:rPr lang="en-US" b="0" noProof="0" dirty="0">
                <a:solidFill>
                  <a:schemeClr val="tx1"/>
                </a:solidFill>
              </a:rPr>
              <a:t>availability</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Tree>
    <p:extLst>
      <p:ext uri="{BB962C8B-B14F-4D97-AF65-F5344CB8AC3E}">
        <p14:creationId xmlns:p14="http://schemas.microsoft.com/office/powerpoint/2010/main" val="81772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1800" dirty="0"/>
              <a:t>Navigate to the Catalogs Tab</a:t>
            </a:r>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pPr>
            <a:endParaRPr lang="en-US" sz="2200" dirty="0"/>
          </a:p>
          <a:p>
            <a:pPr marL="228600" indent="-228600">
              <a:lnSpc>
                <a:spcPts val="2000"/>
              </a:lnSpc>
              <a:spcBef>
                <a:spcPts val="2400"/>
              </a:spcBef>
              <a:spcAft>
                <a:spcPts val="1200"/>
              </a:spcAft>
              <a:buFont typeface="Wingdings" pitchFamily="2" charset="2"/>
              <a:buChar char="§"/>
            </a:pPr>
            <a:r>
              <a:rPr lang="en-US" sz="1800" dirty="0"/>
              <a:t>On the Catalogs screen, click the “Create Standard” button. Even though you are loading a PunchOut Catalog, use the “Create Standard” button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2052" name="Picture 4" descr="C:\Users\i837236\AppData\Local\Temp\SNAGHTMLac727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016" y="3822896"/>
            <a:ext cx="5457143" cy="2621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30002" y="5846976"/>
            <a:ext cx="1053801" cy="305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050" name="Picture 2" descr="C:\Users\i837236\AppData\Local\Temp\SNAGHTMLac049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045" y="1914994"/>
            <a:ext cx="6071429" cy="14071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02515" y="2357624"/>
            <a:ext cx="651092" cy="177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quot;No&quot; Symbol 3">
            <a:extLst>
              <a:ext uri="{FF2B5EF4-FFF2-40B4-BE49-F238E27FC236}">
                <a16:creationId xmlns:a16="http://schemas.microsoft.com/office/drawing/2014/main" id="{F8C8228C-FD19-4FB0-90BC-C8DA8D9DD5C3}"/>
              </a:ext>
            </a:extLst>
          </p:cNvPr>
          <p:cNvSpPr/>
          <p:nvPr/>
        </p:nvSpPr>
        <p:spPr bwMode="gray">
          <a:xfrm>
            <a:off x="7723243" y="5742547"/>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Tree>
    <p:extLst>
      <p:ext uri="{BB962C8B-B14F-4D97-AF65-F5344CB8AC3E}">
        <p14:creationId xmlns:p14="http://schemas.microsoft.com/office/powerpoint/2010/main" val="731092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You are now on the </a:t>
            </a:r>
            <a:r>
              <a:rPr lang="en-US" b="1" dirty="0"/>
              <a:t>Create a New Catalog </a:t>
            </a:r>
            <a:r>
              <a:rPr lang="en-US" dirty="0"/>
              <a:t>Screen</a:t>
            </a:r>
          </a:p>
          <a:p>
            <a:pPr marL="228600" indent="-228600">
              <a:lnSpc>
                <a:spcPts val="2300"/>
              </a:lnSpc>
              <a:spcBef>
                <a:spcPts val="0"/>
              </a:spcBef>
              <a:spcAft>
                <a:spcPts val="600"/>
              </a:spcAft>
              <a:buFont typeface="Wingdings" pitchFamily="2" charset="2"/>
              <a:buChar char="§"/>
            </a:pPr>
            <a:r>
              <a:rPr lang="en-US" dirty="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dirty="0"/>
              <a:t>Details—</a:t>
            </a:r>
            <a:r>
              <a:rPr lang="en-US" dirty="0"/>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dirty="0"/>
              <a:t>Subscriptions—</a:t>
            </a:r>
            <a:r>
              <a:rPr lang="en-US" dirty="0"/>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dirty="0"/>
              <a:t>Content—</a:t>
            </a:r>
            <a:r>
              <a:rPr lang="en-US" dirty="0"/>
              <a:t>Uploading the actual Catalog file</a:t>
            </a:r>
          </a:p>
          <a:p>
            <a:pPr marL="225425" lvl="1" indent="-225425">
              <a:lnSpc>
                <a:spcPts val="2300"/>
              </a:lnSpc>
              <a:spcBef>
                <a:spcPts val="2800"/>
              </a:spcBef>
            </a:pPr>
            <a:r>
              <a:rPr lang="en-US" sz="2000" dirty="0"/>
              <a:t>Click “Next”</a:t>
            </a:r>
          </a:p>
          <a:p>
            <a:pPr marL="515938" lvl="1" indent="-285750">
              <a:lnSpc>
                <a:spcPts val="1700"/>
              </a:lnSpc>
              <a:spcBef>
                <a:spcPts val="0"/>
              </a:spcBef>
              <a:spcAft>
                <a:spcPts val="600"/>
              </a:spcAft>
              <a:buFont typeface="Wingdings" panose="05000000000000000000" pitchFamily="2" charset="2"/>
              <a:buChar char=""/>
            </a:pPr>
            <a:endParaRPr lang="en-US" sz="1600" dirty="0"/>
          </a:p>
          <a:p>
            <a:pPr marL="515938" lvl="1" indent="-285750">
              <a:lnSpc>
                <a:spcPts val="1700"/>
              </a:lnSpc>
              <a:spcBef>
                <a:spcPts val="0"/>
              </a:spcBef>
              <a:spcAft>
                <a:spcPts val="600"/>
              </a:spcAft>
              <a:buFont typeface="Wingdings" panose="05000000000000000000" pitchFamily="2" charset="2"/>
              <a:buChar char=""/>
            </a:pP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7" name="Picture 6">
            <a:extLst>
              <a:ext uri="{FF2B5EF4-FFF2-40B4-BE49-F238E27FC236}">
                <a16:creationId xmlns:a16="http://schemas.microsoft.com/office/drawing/2014/main" id="{68E6AC22-719F-44D3-B3DB-21234D97EFD7}"/>
              </a:ext>
            </a:extLst>
          </p:cNvPr>
          <p:cNvPicPr>
            <a:picLocks noChangeAspect="1"/>
          </p:cNvPicPr>
          <p:nvPr/>
        </p:nvPicPr>
        <p:blipFill rotWithShape="1">
          <a:blip r:embed="rId3"/>
          <a:srcRect l="25054" t="52229" r="7004" b="12290"/>
          <a:stretch/>
        </p:blipFill>
        <p:spPr>
          <a:xfrm>
            <a:off x="3323761" y="3411000"/>
            <a:ext cx="5547651" cy="2925000"/>
          </a:xfrm>
          <a:prstGeom prst="rect">
            <a:avLst/>
          </a:prstGeom>
        </p:spPr>
      </p:pic>
    </p:spTree>
    <p:extLst>
      <p:ext uri="{BB962C8B-B14F-4D97-AF65-F5344CB8AC3E}">
        <p14:creationId xmlns:p14="http://schemas.microsoft.com/office/powerpoint/2010/main" val="33802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623837"/>
          </a:xfrm>
          <a:prstGeom prst="rect">
            <a:avLst/>
          </a:prstGeom>
        </p:spPr>
        <p:txBody>
          <a:bodyPr/>
          <a:lstStyle/>
          <a:p>
            <a:pPr marL="285750" indent="-285750">
              <a:lnSpc>
                <a:spcPts val="2300"/>
              </a:lnSpc>
              <a:spcBef>
                <a:spcPts val="0"/>
              </a:spcBef>
              <a:spcAft>
                <a:spcPts val="600"/>
              </a:spcAft>
              <a:buSzPct val="100000"/>
              <a:buFont typeface="Wingdings" panose="05000000000000000000" pitchFamily="2" charset="2"/>
              <a:buChar char=""/>
            </a:pPr>
            <a:r>
              <a:rPr lang="en-US" dirty="0"/>
              <a:t>Details</a:t>
            </a:r>
          </a:p>
          <a:p>
            <a:pPr marL="461963" lvl="1" indent="-176213">
              <a:lnSpc>
                <a:spcPts val="2000"/>
              </a:lnSpc>
              <a:spcBef>
                <a:spcPts val="0"/>
              </a:spcBef>
            </a:pPr>
            <a:r>
              <a:rPr lang="en-US" b="1" dirty="0"/>
              <a:t>Catalog Name: </a:t>
            </a:r>
            <a:r>
              <a:rPr lang="en-US" dirty="0"/>
              <a:t>This becomes the “Subscription Name” for this Catalog that </a:t>
            </a:r>
            <a:r>
              <a:rPr lang="en-US" b="1" dirty="0"/>
              <a:t>will not change. </a:t>
            </a:r>
            <a:r>
              <a:rPr lang="en-US" dirty="0"/>
              <a:t>The format for this Name is set by The University of Nebraska use this format (no special characters are allowed, you can use a dash (-) or underscore(_)): </a:t>
            </a:r>
          </a:p>
          <a:p>
            <a:pPr marL="640774" lvl="2">
              <a:lnSpc>
                <a:spcPts val="2000"/>
              </a:lnSpc>
              <a:spcBef>
                <a:spcPts val="0"/>
              </a:spcBef>
              <a:spcAft>
                <a:spcPts val="600"/>
              </a:spcAft>
            </a:pPr>
            <a:r>
              <a:rPr lang="en-US" b="1" dirty="0">
                <a:solidFill>
                  <a:schemeClr val="accent1"/>
                </a:solidFill>
              </a:rPr>
              <a:t>&lt;</a:t>
            </a:r>
            <a:r>
              <a:rPr lang="en-US" b="1" dirty="0" err="1">
                <a:solidFill>
                  <a:schemeClr val="accent1"/>
                </a:solidFill>
              </a:rPr>
              <a:t>SupplierName_CustomerName</a:t>
            </a:r>
            <a:r>
              <a:rPr lang="en-US" b="1" dirty="0">
                <a:solidFill>
                  <a:schemeClr val="accent1"/>
                </a:solidFill>
              </a:rPr>
              <a:t> </a:t>
            </a:r>
            <a:r>
              <a:rPr lang="en-US" b="1" dirty="0" err="1">
                <a:solidFill>
                  <a:schemeClr val="accent1"/>
                </a:solidFill>
              </a:rPr>
              <a:t>PunchOut</a:t>
            </a:r>
            <a:r>
              <a:rPr lang="en-US" b="1" dirty="0">
                <a:solidFill>
                  <a:schemeClr val="accent1"/>
                </a:solidFill>
              </a:rPr>
              <a:t>&gt;</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
        <p:nvSpPr>
          <p:cNvPr id="7" name="Rectangle 6"/>
          <p:cNvSpPr/>
          <p:nvPr/>
        </p:nvSpPr>
        <p:spPr>
          <a:xfrm>
            <a:off x="399223" y="3080505"/>
            <a:ext cx="5593589" cy="2413481"/>
          </a:xfrm>
          <a:prstGeom prst="rect">
            <a:avLst/>
          </a:prstGeom>
        </p:spPr>
        <p:txBody>
          <a:bodyPr wrap="square">
            <a:spAutoFit/>
          </a:bodyPr>
          <a:lstStyle/>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Description: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Brief description of the content of your Catalog</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Commodities: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The UNSPSC code(s)</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000000"/>
                </a:solidFill>
                <a:effectLst/>
                <a:uLnTx/>
                <a:uFillTx/>
                <a:latin typeface="Arial"/>
                <a:ea typeface="+mn-ea"/>
                <a:cs typeface="+mn-cs"/>
              </a:rPr>
              <a:t>that corresponds to the items family/ group of your Catalog. Use the “Add” button to find the code</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When you complete this screen, click “Next”</a:t>
            </a:r>
          </a:p>
          <a:p>
            <a:pPr marL="179964" marR="0" lvl="1" indent="-179964" algn="l" defTabSz="1088558" rtl="0" eaLnBrk="1" fontAlgn="auto" latinLnBrk="0" hangingPunct="1">
              <a:lnSpc>
                <a:spcPts val="2300"/>
              </a:lnSpc>
              <a:spcBef>
                <a:spcPts val="0"/>
              </a:spcBef>
              <a:spcAft>
                <a:spcPts val="200"/>
              </a:spcAft>
              <a:buClr>
                <a:srgbClr val="F0AB00"/>
              </a:buClr>
              <a:buSzPct val="100000"/>
              <a:buFont typeface="Wingdings"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D195F748-DA9B-4D49-BFAB-0EF7206ABE7F}"/>
              </a:ext>
            </a:extLst>
          </p:cNvPr>
          <p:cNvPicPr>
            <a:picLocks noChangeAspect="1"/>
          </p:cNvPicPr>
          <p:nvPr/>
        </p:nvPicPr>
        <p:blipFill rotWithShape="1">
          <a:blip r:embed="rId3"/>
          <a:srcRect l="41245" t="25174" r="5690" b="43085"/>
          <a:stretch/>
        </p:blipFill>
        <p:spPr>
          <a:xfrm>
            <a:off x="6312092" y="3080505"/>
            <a:ext cx="5196877" cy="2781550"/>
          </a:xfrm>
          <a:prstGeom prst="rect">
            <a:avLst/>
          </a:prstGeom>
        </p:spPr>
      </p:pic>
    </p:spTree>
    <p:extLst>
      <p:ext uri="{BB962C8B-B14F-4D97-AF65-F5344CB8AC3E}">
        <p14:creationId xmlns:p14="http://schemas.microsoft.com/office/powerpoint/2010/main" val="71212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186477" cy="4716000"/>
          </a:xfrm>
        </p:spPr>
        <p:txBody>
          <a:bodyPr/>
          <a:lstStyle/>
          <a:p>
            <a:pPr marL="169863" indent="-169863">
              <a:buSzPct val="100000"/>
              <a:buFont typeface="Wingdings" panose="05000000000000000000" pitchFamily="2" charset="2"/>
              <a:buChar char="§"/>
            </a:pPr>
            <a:r>
              <a:rPr lang="en-US" dirty="0"/>
              <a:t>Login to your </a:t>
            </a:r>
            <a:r>
              <a:rPr lang="en-US" b="1" dirty="0"/>
              <a:t>Ariba Supplier Account </a:t>
            </a:r>
            <a:r>
              <a:rPr lang="en-US" dirty="0"/>
              <a:t>(supplier.ariba.com)</a:t>
            </a:r>
          </a:p>
          <a:p>
            <a:pPr marL="169863" indent="-169863">
              <a:buSzPct val="100000"/>
              <a:buFont typeface="Wingdings" panose="05000000000000000000" pitchFamily="2" charset="2"/>
              <a:buChar char="§"/>
            </a:pPr>
            <a:endParaRPr lang="en-US" dirty="0"/>
          </a:p>
        </p:txBody>
      </p:sp>
      <p:sp>
        <p:nvSpPr>
          <p:cNvPr id="2" name="Divider"/>
          <p:cNvSpPr>
            <a:spLocks noGrp="1"/>
          </p:cNvSpPr>
          <p:nvPr>
            <p:ph type="title"/>
          </p:nvPr>
        </p:nvSpPr>
        <p:spPr bwMode="gray">
          <a:xfrm>
            <a:off x="504001" y="504000"/>
            <a:ext cx="11186476" cy="369332"/>
          </a:xfrm>
        </p:spPr>
        <p:txBody>
          <a:bodyPr/>
          <a:lstStyle/>
          <a:p>
            <a:r>
              <a:rPr lang="en-US" dirty="0"/>
              <a:t>Setting up an </a:t>
            </a:r>
            <a:r>
              <a:rPr lang="en-US" dirty="0" err="1"/>
              <a:t>AN</a:t>
            </a:r>
            <a:r>
              <a:rPr lang="en-US" dirty="0"/>
              <a:t> account for PunchOut</a:t>
            </a:r>
          </a:p>
        </p:txBody>
      </p:sp>
      <p:grpSp>
        <p:nvGrpSpPr>
          <p:cNvPr id="5" name="Group 4">
            <a:extLst>
              <a:ext uri="{FF2B5EF4-FFF2-40B4-BE49-F238E27FC236}">
                <a16:creationId xmlns:a16="http://schemas.microsoft.com/office/drawing/2014/main" id="{261B507E-C54E-4F11-9FE4-12CB48D42F86}"/>
              </a:ext>
            </a:extLst>
          </p:cNvPr>
          <p:cNvGrpSpPr/>
          <p:nvPr/>
        </p:nvGrpSpPr>
        <p:grpSpPr>
          <a:xfrm>
            <a:off x="2877250" y="2244666"/>
            <a:ext cx="6009524" cy="3466667"/>
            <a:chOff x="2286700" y="2625504"/>
            <a:chExt cx="6009524" cy="3466667"/>
          </a:xfrm>
        </p:grpSpPr>
        <p:pic>
          <p:nvPicPr>
            <p:cNvPr id="6" name="Picture 5">
              <a:extLst>
                <a:ext uri="{FF2B5EF4-FFF2-40B4-BE49-F238E27FC236}">
                  <a16:creationId xmlns:a16="http://schemas.microsoft.com/office/drawing/2014/main" id="{6B24ABBF-31D6-43E0-9333-CB82839EA05C}"/>
                </a:ext>
              </a:extLst>
            </p:cNvPr>
            <p:cNvPicPr>
              <a:picLocks noChangeAspect="1"/>
            </p:cNvPicPr>
            <p:nvPr/>
          </p:nvPicPr>
          <p:blipFill>
            <a:blip r:embed="rId3"/>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746F1953-818F-444B-B275-8B1C6AC786C0}"/>
                </a:ext>
              </a:extLst>
            </p:cNvPr>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4175617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3005240"/>
          </a:xfrm>
          <a:prstGeom prst="rect">
            <a:avLst/>
          </a:prstGeom>
        </p:spPr>
        <p:txBody>
          <a:bodyPr>
            <a:normAutofit fontScale="85000" lnSpcReduction="10000"/>
          </a:bodyPr>
          <a:lstStyle/>
          <a:p>
            <a:pPr marL="285750" indent="-285750">
              <a:lnSpc>
                <a:spcPts val="2300"/>
              </a:lnSpc>
              <a:spcBef>
                <a:spcPts val="0"/>
              </a:spcBef>
              <a:spcAft>
                <a:spcPts val="600"/>
              </a:spcAft>
              <a:buSzPct val="100000"/>
              <a:buFont typeface="Wingdings" panose="05000000000000000000" pitchFamily="2" charset="2"/>
              <a:buChar char=""/>
            </a:pPr>
            <a:r>
              <a:rPr lang="en-US" dirty="0"/>
              <a:t>Subscriptions</a:t>
            </a:r>
          </a:p>
          <a:p>
            <a:pPr marL="461963" lvl="1" indent="-176213">
              <a:lnSpc>
                <a:spcPts val="2000"/>
              </a:lnSpc>
              <a:spcBef>
                <a:spcPts val="0"/>
              </a:spcBef>
              <a:spcAft>
                <a:spcPts val="600"/>
              </a:spcAft>
            </a:pPr>
            <a:r>
              <a:rPr lang="en-US" dirty="0"/>
              <a:t>You determine which Customers subscribe to your Catalog—specific Customer(s) or to all Customers on the Network</a:t>
            </a:r>
          </a:p>
          <a:p>
            <a:pPr marL="461963" lvl="1" indent="-176213">
              <a:lnSpc>
                <a:spcPts val="2000"/>
              </a:lnSpc>
              <a:spcBef>
                <a:spcPts val="0"/>
              </a:spcBef>
              <a:spcAft>
                <a:spcPts val="600"/>
              </a:spcAft>
            </a:pPr>
            <a:r>
              <a:rPr lang="en-US" dirty="0"/>
              <a:t>Set the Visibility to “Private”. You can select a single customer.</a:t>
            </a:r>
          </a:p>
          <a:p>
            <a:pPr marL="461963" lvl="1" indent="-176213">
              <a:lnSpc>
                <a:spcPts val="2000"/>
              </a:lnSpc>
              <a:spcBef>
                <a:spcPts val="0"/>
              </a:spcBef>
              <a:spcAft>
                <a:spcPts val="600"/>
              </a:spcAft>
            </a:pPr>
            <a:r>
              <a:rPr lang="en-US" dirty="0"/>
              <a:t>To select The University of Nebraska check the box next to the “Customers” list. </a:t>
            </a:r>
          </a:p>
          <a:p>
            <a:pPr marL="461963" lvl="1" indent="-176213">
              <a:lnSpc>
                <a:spcPts val="2000"/>
              </a:lnSpc>
              <a:spcBef>
                <a:spcPts val="0"/>
              </a:spcBef>
              <a:spcAft>
                <a:spcPts val="600"/>
              </a:spcAft>
            </a:pPr>
            <a:r>
              <a:rPr lang="en-US" dirty="0"/>
              <a:t>If</a:t>
            </a:r>
            <a:r>
              <a:rPr lang="en-US" noProof="0" dirty="0"/>
              <a:t> </a:t>
            </a:r>
            <a:r>
              <a:rPr lang="en-US" dirty="0"/>
              <a:t>the Supplier does not appear, it means that </a:t>
            </a:r>
            <a:br>
              <a:rPr lang="en-US" dirty="0"/>
            </a:br>
            <a:r>
              <a:rPr lang="en-US" dirty="0"/>
              <a:t>they have not established a relationship with </a:t>
            </a:r>
            <a:br>
              <a:rPr lang="en-US" dirty="0"/>
            </a:br>
            <a:r>
              <a:rPr lang="en-US" dirty="0"/>
              <a:t>your company yet. This is required prior to up-</a:t>
            </a:r>
            <a:br>
              <a:rPr lang="en-US" dirty="0"/>
            </a:br>
            <a:r>
              <a:rPr lang="en-US" dirty="0"/>
              <a:t>loading a Catalog to them</a:t>
            </a:r>
          </a:p>
          <a:p>
            <a:pPr marL="461963" lvl="1" indent="-176213">
              <a:lnSpc>
                <a:spcPts val="2000"/>
              </a:lnSpc>
              <a:spcBef>
                <a:spcPts val="0"/>
              </a:spcBef>
              <a:spcAft>
                <a:spcPts val="600"/>
              </a:spcAft>
            </a:pPr>
            <a:r>
              <a:rPr lang="en-US" dirty="0">
                <a:latin typeface="Arial" panose="020B0604020202020204" pitchFamily="34" charset="0"/>
              </a:rPr>
              <a:t>When you complete this screen, click “Next”</a:t>
            </a:r>
          </a:p>
          <a:p>
            <a:pPr marL="461963" lvl="1" indent="-176213">
              <a:lnSpc>
                <a:spcPts val="2000"/>
              </a:lnSpc>
              <a:spcBef>
                <a:spcPts val="0"/>
              </a:spcBef>
              <a:spcAft>
                <a:spcPts val="200"/>
              </a:spcAft>
            </a:pPr>
            <a:endParaRPr lang="en-US" dirty="0"/>
          </a:p>
          <a:p>
            <a:pPr marL="403225" lvl="1" indent="-177800">
              <a:lnSpc>
                <a:spcPts val="1200"/>
              </a:lnSpc>
              <a:spcBef>
                <a:spcPts val="0"/>
              </a:spcBef>
            </a:pPr>
            <a:endParaRPr lang="en-US" sz="1200" dirty="0"/>
          </a:p>
          <a:p>
            <a:pPr marL="403225" lvl="1" indent="-177800">
              <a:lnSpc>
                <a:spcPts val="1300"/>
              </a:lnSpc>
              <a:spcBef>
                <a:spcPts val="0"/>
              </a:spcBef>
            </a:pPr>
            <a:endParaRPr lang="en-US" noProof="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12" name="Picture 11">
            <a:extLst>
              <a:ext uri="{FF2B5EF4-FFF2-40B4-BE49-F238E27FC236}">
                <a16:creationId xmlns:a16="http://schemas.microsoft.com/office/drawing/2014/main" id="{FD1482C0-5090-4777-8300-F9BDF5B8E8B8}"/>
              </a:ext>
            </a:extLst>
          </p:cNvPr>
          <p:cNvPicPr>
            <a:picLocks noChangeAspect="1"/>
          </p:cNvPicPr>
          <p:nvPr/>
        </p:nvPicPr>
        <p:blipFill rotWithShape="1">
          <a:blip r:embed="rId3"/>
          <a:srcRect l="53726" t="42081" r="4527" b="16183"/>
          <a:stretch/>
        </p:blipFill>
        <p:spPr>
          <a:xfrm>
            <a:off x="5355891" y="2989932"/>
            <a:ext cx="6334585" cy="3418776"/>
          </a:xfrm>
          <a:prstGeom prst="rect">
            <a:avLst/>
          </a:prstGeom>
        </p:spPr>
      </p:pic>
    </p:spTree>
    <p:extLst>
      <p:ext uri="{BB962C8B-B14F-4D97-AF65-F5344CB8AC3E}">
        <p14:creationId xmlns:p14="http://schemas.microsoft.com/office/powerpoint/2010/main" val="68507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dirty="0"/>
              <a:t>Content</a:t>
            </a:r>
          </a:p>
          <a:p>
            <a:pPr marL="461963" lvl="1" indent="-176213">
              <a:lnSpc>
                <a:spcPts val="2000"/>
              </a:lnSpc>
              <a:spcBef>
                <a:spcPts val="0"/>
              </a:spcBef>
              <a:spcAft>
                <a:spcPts val="200"/>
              </a:spcAft>
            </a:pPr>
            <a:r>
              <a:rPr lang="en-US" dirty="0"/>
              <a:t>Select your </a:t>
            </a:r>
            <a:r>
              <a:rPr lang="en-US" b="1" dirty="0">
                <a:solidFill>
                  <a:schemeClr val="accent1"/>
                </a:solidFill>
              </a:rPr>
              <a:t>Catalog File</a:t>
            </a:r>
            <a:r>
              <a:rPr lang="en-US" dirty="0"/>
              <a:t>, by clicking “Browse” and pointing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dirty="0"/>
              <a:t>After you have selected your Catalog file, click the “Validate and Publish” button</a:t>
            </a:r>
            <a:endParaRPr lang="en-US" sz="1600" dirty="0"/>
          </a:p>
          <a:p>
            <a:pPr marL="461963" lvl="1" indent="-176213">
              <a:lnSpc>
                <a:spcPts val="2000"/>
              </a:lnSpc>
              <a:spcBef>
                <a:spcPts val="0"/>
              </a:spcBef>
              <a:spcAft>
                <a:spcPts val="200"/>
              </a:spcAft>
            </a:pPr>
            <a:r>
              <a:rPr lang="en-US" dirty="0"/>
              <a:t>As your Catalog loads, the</a:t>
            </a:r>
            <a:br>
              <a:rPr lang="en-US" dirty="0"/>
            </a:br>
            <a:r>
              <a:rPr lang="en-US" dirty="0"/>
              <a:t>status will read “Validating”</a:t>
            </a:r>
            <a:br>
              <a:rPr lang="en-US" dirty="0"/>
            </a:br>
            <a:r>
              <a:rPr lang="en-US" dirty="0"/>
              <a:t>Click the “Refresh” button</a:t>
            </a:r>
            <a:br>
              <a:rPr lang="en-US" dirty="0"/>
            </a:br>
            <a:r>
              <a:rPr lang="en-US" dirty="0"/>
              <a:t>at the bottom of the screen</a:t>
            </a:r>
            <a:br>
              <a:rPr lang="en-US" dirty="0"/>
            </a:br>
            <a:r>
              <a:rPr lang="en-US" dirty="0"/>
              <a:t>to see the status change</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pic>
        <p:nvPicPr>
          <p:cNvPr id="8" name="Picture 2" descr="C:\Users\i837236\AppData\Local\Temp\SNAGHTMLae1e218.PNG">
            <a:extLst>
              <a:ext uri="{FF2B5EF4-FFF2-40B4-BE49-F238E27FC236}">
                <a16:creationId xmlns:a16="http://schemas.microsoft.com/office/drawing/2014/main" id="{58B2487C-0196-472B-96E1-9A23A17F4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20" y="3228613"/>
            <a:ext cx="7335714" cy="2878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4548" y="4149015"/>
            <a:ext cx="4052252" cy="718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
        <p:nvSpPr>
          <p:cNvPr id="11" name="Rectangle 10"/>
          <p:cNvSpPr/>
          <p:nvPr/>
        </p:nvSpPr>
        <p:spPr>
          <a:xfrm>
            <a:off x="5915261" y="5614577"/>
            <a:ext cx="1206899" cy="310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00218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Network Catalog Validation</a:t>
            </a:r>
          </a:p>
          <a:p>
            <a:pPr marL="630238" lvl="1" indent="-168275">
              <a:lnSpc>
                <a:spcPts val="2000"/>
              </a:lnSpc>
              <a:spcBef>
                <a:spcPts val="0"/>
              </a:spcBef>
              <a:spcAft>
                <a:spcPts val="200"/>
              </a:spcAft>
            </a:pPr>
            <a:r>
              <a:rPr lang="en-US" dirty="0"/>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dirty="0"/>
              <a:t>Validated, Published or Pending Buyer Validation—</a:t>
            </a:r>
            <a:r>
              <a:rPr lang="en-US" sz="1400" dirty="0"/>
              <a:t>your Catalog is error-free </a:t>
            </a:r>
          </a:p>
          <a:p>
            <a:pPr marL="1025525" lvl="2" indent="-163513">
              <a:lnSpc>
                <a:spcPts val="1600"/>
              </a:lnSpc>
              <a:spcBef>
                <a:spcPts val="0"/>
              </a:spcBef>
              <a:spcAft>
                <a:spcPts val="400"/>
              </a:spcAft>
              <a:buFont typeface="Wingdings" pitchFamily="2" charset="2"/>
              <a:buChar char="§"/>
            </a:pPr>
            <a:r>
              <a:rPr lang="en-US" sz="1400" b="1" dirty="0"/>
              <a:t>Errors Found by Ariba Network—</a:t>
            </a:r>
            <a:r>
              <a:rPr lang="en-US" sz="1400" dirty="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dirty="0"/>
              <a:t>Bad Format—</a:t>
            </a:r>
            <a:r>
              <a:rPr lang="en-US" sz="1400" dirty="0"/>
              <a:t>your Catalog failed the file validation check. Audit the file for problems in format</a:t>
            </a:r>
          </a:p>
          <a:p>
            <a:pPr marL="630238" lvl="1" indent="-168275">
              <a:lnSpc>
                <a:spcPts val="1700"/>
              </a:lnSpc>
              <a:spcBef>
                <a:spcPts val="0"/>
              </a:spcBef>
              <a:spcAft>
                <a:spcPts val="200"/>
              </a:spcAft>
            </a:pPr>
            <a:r>
              <a:rPr lang="en-US" sz="1600" dirty="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7" name="Picture 6">
            <a:extLst>
              <a:ext uri="{FF2B5EF4-FFF2-40B4-BE49-F238E27FC236}">
                <a16:creationId xmlns:a16="http://schemas.microsoft.com/office/drawing/2014/main" id="{BD1B0FF7-42C6-4B99-B652-DD4882355907}"/>
              </a:ext>
            </a:extLst>
          </p:cNvPr>
          <p:cNvPicPr>
            <a:picLocks noChangeAspect="1"/>
          </p:cNvPicPr>
          <p:nvPr/>
        </p:nvPicPr>
        <p:blipFill rotWithShape="1">
          <a:blip r:embed="rId3"/>
          <a:srcRect l="25650" t="48749" r="16451" b="19354"/>
          <a:stretch/>
        </p:blipFill>
        <p:spPr>
          <a:xfrm>
            <a:off x="1306375" y="3579660"/>
            <a:ext cx="9670601" cy="2876003"/>
          </a:xfrm>
          <a:prstGeom prst="rect">
            <a:avLst/>
          </a:prstGeom>
        </p:spPr>
      </p:pic>
    </p:spTree>
    <p:extLst>
      <p:ext uri="{BB962C8B-B14F-4D97-AF65-F5344CB8AC3E}">
        <p14:creationId xmlns:p14="http://schemas.microsoft.com/office/powerpoint/2010/main" val="289992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Correcting Validation Errors</a:t>
            </a:r>
          </a:p>
          <a:p>
            <a:pPr marL="400050" lvl="1" indent="-169863">
              <a:lnSpc>
                <a:spcPts val="1700"/>
              </a:lnSpc>
              <a:spcBef>
                <a:spcPts val="0"/>
              </a:spcBef>
              <a:spcAft>
                <a:spcPts val="200"/>
              </a:spcAft>
            </a:pPr>
            <a:r>
              <a:rPr lang="en-US" dirty="0"/>
              <a:t>To see the error detail, click on the “</a:t>
            </a:r>
            <a:r>
              <a:rPr lang="en-US" u="sng" dirty="0"/>
              <a:t>Errors Found</a:t>
            </a:r>
            <a:r>
              <a:rPr lang="en-US" dirty="0"/>
              <a:t>” hyperlink:</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10" name="Picture 9">
            <a:extLst>
              <a:ext uri="{FF2B5EF4-FFF2-40B4-BE49-F238E27FC236}">
                <a16:creationId xmlns:a16="http://schemas.microsoft.com/office/drawing/2014/main" id="{92D5654B-40E6-4DDF-8429-404BCE741B72}"/>
              </a:ext>
            </a:extLst>
          </p:cNvPr>
          <p:cNvPicPr>
            <a:picLocks noChangeAspect="1"/>
          </p:cNvPicPr>
          <p:nvPr/>
        </p:nvPicPr>
        <p:blipFill rotWithShape="1">
          <a:blip r:embed="rId3"/>
          <a:srcRect l="25650" t="48749" r="16451" b="19354"/>
          <a:stretch/>
        </p:blipFill>
        <p:spPr>
          <a:xfrm>
            <a:off x="1291401" y="2772506"/>
            <a:ext cx="9612372" cy="2858686"/>
          </a:xfrm>
          <a:prstGeom prst="rect">
            <a:avLst/>
          </a:prstGeom>
        </p:spPr>
      </p:pic>
      <p:cxnSp>
        <p:nvCxnSpPr>
          <p:cNvPr id="6" name="Straight Arrow Connector 5">
            <a:extLst>
              <a:ext uri="{FF2B5EF4-FFF2-40B4-BE49-F238E27FC236}">
                <a16:creationId xmlns:a16="http://schemas.microsoft.com/office/drawing/2014/main" id="{5DA4C593-70D9-4D5B-8DD7-7B1B1A5ACDAE}"/>
              </a:ext>
            </a:extLst>
          </p:cNvPr>
          <p:cNvCxnSpPr/>
          <p:nvPr/>
        </p:nvCxnSpPr>
        <p:spPr>
          <a:xfrm>
            <a:off x="6900985" y="2282092"/>
            <a:ext cx="1922584" cy="1899139"/>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Viewing Validation Errors</a:t>
            </a:r>
          </a:p>
          <a:p>
            <a:pPr marL="400050" lvl="1" indent="-169863">
              <a:lnSpc>
                <a:spcPts val="1700"/>
              </a:lnSpc>
              <a:spcBef>
                <a:spcPts val="0"/>
              </a:spcBef>
              <a:spcAft>
                <a:spcPts val="600"/>
              </a:spcAft>
            </a:pPr>
            <a:r>
              <a:rPr lang="en-US" dirty="0"/>
              <a:t>The Network displays Description, Field and Line Number for each error</a:t>
            </a:r>
          </a:p>
          <a:p>
            <a:pPr marL="400050" lvl="1" indent="-169863">
              <a:lnSpc>
                <a:spcPts val="1700"/>
              </a:lnSpc>
              <a:spcBef>
                <a:spcPts val="0"/>
              </a:spcBef>
              <a:spcAft>
                <a:spcPts val="600"/>
              </a:spcAft>
            </a:pPr>
            <a:endParaRPr lang="en-US" dirty="0"/>
          </a:p>
          <a:p>
            <a:pPr marL="461962">
              <a:lnSpc>
                <a:spcPts val="1700"/>
              </a:lnSpc>
              <a:spcBef>
                <a:spcPts val="0"/>
              </a:spcBef>
              <a:spcAft>
                <a:spcPts val="600"/>
              </a:spcAft>
              <a:buSzPct val="100000"/>
            </a:pPr>
            <a:endParaRPr lang="en-US" sz="1800" dirty="0"/>
          </a:p>
          <a:p>
            <a:pPr marL="625475" lvl="1" indent="-163513">
              <a:lnSpc>
                <a:spcPts val="1700"/>
              </a:lnSpc>
              <a:spcBef>
                <a:spcPts val="0"/>
              </a:spcBef>
              <a:spcAft>
                <a:spcPts val="600"/>
              </a:spcAft>
            </a:pPr>
            <a:endParaRPr lang="en-US" dirty="0"/>
          </a:p>
          <a:p>
            <a:pPr marL="625475" indent="-163513">
              <a:lnSpc>
                <a:spcPts val="1700"/>
              </a:lnSpc>
              <a:spcBef>
                <a:spcPts val="0"/>
              </a:spcBef>
              <a:spcAft>
                <a:spcPts val="600"/>
              </a:spcAft>
              <a:buSzPct val="100000"/>
              <a:buFont typeface="Wingdings" pitchFamily="2" charset="2"/>
              <a:buChar char="§"/>
            </a:pPr>
            <a:endParaRPr lang="en-US" sz="1800" dirty="0"/>
          </a:p>
          <a:p>
            <a:pPr marL="461962" lvl="1" indent="0">
              <a:lnSpc>
                <a:spcPts val="1700"/>
              </a:lnSpc>
              <a:spcBef>
                <a:spcPts val="0"/>
              </a:spcBef>
              <a:spcAft>
                <a:spcPts val="600"/>
              </a:spcAft>
              <a:buNone/>
            </a:pPr>
            <a:endParaRPr lang="en-US" dirty="0"/>
          </a:p>
          <a:p>
            <a:pPr marL="625475" lvl="1" indent="-163513">
              <a:lnSpc>
                <a:spcPts val="1700"/>
              </a:lnSpc>
              <a:spcBef>
                <a:spcPts val="0"/>
              </a:spcBef>
              <a:spcAft>
                <a:spcPts val="600"/>
              </a:spcAft>
            </a:pPr>
            <a:endParaRPr lang="en-US" dirty="0"/>
          </a:p>
          <a:p>
            <a:pPr marL="625475" lvl="1" indent="-163513">
              <a:lnSpc>
                <a:spcPts val="1700"/>
              </a:lnSpc>
              <a:spcBef>
                <a:spcPts val="0"/>
              </a:spcBef>
              <a:spcAft>
                <a:spcPts val="600"/>
              </a:spcAft>
            </a:pPr>
            <a:endParaRPr lang="en-US" dirty="0"/>
          </a:p>
          <a:p>
            <a:pPr marL="461962" lvl="1" indent="0">
              <a:lnSpc>
                <a:spcPts val="1700"/>
              </a:lnSpc>
              <a:spcBef>
                <a:spcPts val="0"/>
              </a:spcBef>
              <a:spcAft>
                <a:spcPts val="600"/>
              </a:spcAft>
              <a:buNone/>
            </a:pPr>
            <a:endParaRPr lang="en-US" dirty="0"/>
          </a:p>
          <a:p>
            <a:pPr marL="400050" lvl="1" indent="-169863">
              <a:lnSpc>
                <a:spcPts val="2000"/>
              </a:lnSpc>
              <a:spcBef>
                <a:spcPts val="800"/>
              </a:spcBef>
              <a:spcAft>
                <a:spcPts val="600"/>
              </a:spcAft>
            </a:pPr>
            <a:r>
              <a:rPr lang="en-US" dirty="0"/>
              <a:t>In this case, the Network is telling us that the </a:t>
            </a:r>
            <a:r>
              <a:rPr lang="en-US" b="1" dirty="0"/>
              <a:t>Supplier Part Number </a:t>
            </a:r>
            <a:r>
              <a:rPr lang="en-US" dirty="0"/>
              <a:t>is not unique on lines 11, 12 and 14</a:t>
            </a:r>
          </a:p>
          <a:p>
            <a:pPr marL="400050" lvl="1" indent="-169863">
              <a:lnSpc>
                <a:spcPts val="2000"/>
              </a:lnSpc>
              <a:spcBef>
                <a:spcPts val="0"/>
              </a:spcBef>
              <a:spcAft>
                <a:spcPts val="600"/>
              </a:spcAft>
            </a:pPr>
            <a:r>
              <a:rPr lang="en-US" dirty="0"/>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grpSp>
        <p:nvGrpSpPr>
          <p:cNvPr id="4" name="Group 3">
            <a:extLst>
              <a:ext uri="{FF2B5EF4-FFF2-40B4-BE49-F238E27FC236}">
                <a16:creationId xmlns:a16="http://schemas.microsoft.com/office/drawing/2014/main" id="{1D8F6617-BBBA-4256-B6E2-BA11A44F190F}"/>
              </a:ext>
            </a:extLst>
          </p:cNvPr>
          <p:cNvGrpSpPr/>
          <p:nvPr/>
        </p:nvGrpSpPr>
        <p:grpSpPr>
          <a:xfrm>
            <a:off x="2785016" y="2377881"/>
            <a:ext cx="6625143" cy="2244000"/>
            <a:chOff x="2785016" y="2377881"/>
            <a:chExt cx="6625143" cy="2244000"/>
          </a:xfrm>
        </p:grpSpPr>
        <p:pic>
          <p:nvPicPr>
            <p:cNvPr id="2050" name="Picture 2" descr="C:\Users\i837236\AppData\Local\Temp\SNAGHTML5085f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016" y="2377881"/>
              <a:ext cx="6625143" cy="224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9947" y="3560327"/>
              <a:ext cx="5104661" cy="923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319055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Tree>
    <p:extLst>
      <p:ext uri="{BB962C8B-B14F-4D97-AF65-F5344CB8AC3E}">
        <p14:creationId xmlns:p14="http://schemas.microsoft.com/office/powerpoint/2010/main" val="162536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Appendix</a:t>
            </a:r>
          </a:p>
        </p:txBody>
      </p:sp>
    </p:spTree>
    <p:extLst>
      <p:ext uri="{BB962C8B-B14F-4D97-AF65-F5344CB8AC3E}">
        <p14:creationId xmlns:p14="http://schemas.microsoft.com/office/powerpoint/2010/main" val="4075546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Excel Catalog file</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5" name="Picture 4">
            <a:extLst>
              <a:ext uri="{FF2B5EF4-FFF2-40B4-BE49-F238E27FC236}">
                <a16:creationId xmlns:a16="http://schemas.microsoft.com/office/drawing/2014/main" id="{6B1BEEDD-4D98-4196-9CD0-1B9CDBFF5327}"/>
              </a:ext>
            </a:extLst>
          </p:cNvPr>
          <p:cNvPicPr>
            <a:picLocks noChangeAspect="1"/>
          </p:cNvPicPr>
          <p:nvPr/>
        </p:nvPicPr>
        <p:blipFill rotWithShape="1">
          <a:blip r:embed="rId2"/>
          <a:srcRect l="46875" t="34718" r="17575" b="18240"/>
          <a:stretch/>
        </p:blipFill>
        <p:spPr>
          <a:xfrm>
            <a:off x="3035089" y="2048011"/>
            <a:ext cx="6124995" cy="4375430"/>
          </a:xfrm>
          <a:prstGeom prst="rect">
            <a:avLst/>
          </a:prstGeom>
        </p:spPr>
      </p:pic>
    </p:spTree>
    <p:extLst>
      <p:ext uri="{BB962C8B-B14F-4D97-AF65-F5344CB8AC3E}">
        <p14:creationId xmlns:p14="http://schemas.microsoft.com/office/powerpoint/2010/main" val="3541238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66EDE6-AB79-48D8-BE2F-186254D595F4}"/>
              </a:ext>
            </a:extLst>
          </p:cNvPr>
          <p:cNvPicPr>
            <a:picLocks noChangeAspect="1"/>
          </p:cNvPicPr>
          <p:nvPr/>
        </p:nvPicPr>
        <p:blipFill rotWithShape="1">
          <a:blip r:embed="rId2"/>
          <a:srcRect l="24972" t="27035" r="33340" b="26413"/>
          <a:stretch/>
        </p:blipFill>
        <p:spPr>
          <a:xfrm>
            <a:off x="2042953" y="1998839"/>
            <a:ext cx="7194869" cy="4337161"/>
          </a:xfrm>
          <a:prstGeom prst="rect">
            <a:avLst/>
          </a:prstGeom>
        </p:spPr>
      </p:pic>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Save it as a “.csv” file. To see the choices, click on the drop down menu</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cxnSp>
        <p:nvCxnSpPr>
          <p:cNvPr id="12" name="Straight Arrow Connector 11"/>
          <p:cNvCxnSpPr>
            <a:cxnSpLocks/>
          </p:cNvCxnSpPr>
          <p:nvPr/>
        </p:nvCxnSpPr>
        <p:spPr>
          <a:xfrm>
            <a:off x="5640388" y="1878713"/>
            <a:ext cx="3120658" cy="3232549"/>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17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dirty="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dirty="0"/>
              <a:t>Rename your saved file, by changing the extension to “.</a:t>
            </a:r>
            <a:r>
              <a:rPr lang="en-US" sz="2200" dirty="0" err="1"/>
              <a:t>cif</a:t>
            </a:r>
            <a:r>
              <a:rPr lang="en-US" sz="2200" dirty="0"/>
              <a:t>”</a:t>
            </a:r>
          </a:p>
          <a:p>
            <a:pPr marL="228600" indent="-228600">
              <a:lnSpc>
                <a:spcPts val="2300"/>
              </a:lnSpc>
              <a:spcBef>
                <a:spcPts val="7500"/>
              </a:spcBef>
              <a:spcAft>
                <a:spcPts val="600"/>
              </a:spcAft>
              <a:buFont typeface="Wingdings" pitchFamily="2" charset="2"/>
              <a:buChar char="§"/>
            </a:pPr>
            <a:r>
              <a:rPr lang="en-US" sz="2200" dirty="0"/>
              <a:t>The system will warn you about changing the </a:t>
            </a:r>
            <a:br>
              <a:rPr lang="en-US" sz="2200" dirty="0"/>
            </a:br>
            <a:r>
              <a:rPr lang="en-US" sz="2200" dirty="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dirty="0"/>
              <a:t>Appendix - Creating a CIF from an Excel File</a:t>
            </a:r>
            <a:endParaRPr lang="en-US" noProof="0" dirty="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0"/>
              </a:spcBef>
              <a:spcAft>
                <a:spcPts val="600"/>
              </a:spcAft>
            </a:pPr>
            <a:r>
              <a:rPr lang="en-US" dirty="0"/>
              <a:t>Your Network Account needs to be set up in both your Test and Production environments</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a:t>
            </a:r>
            <a:r>
              <a:rPr lang="en-US" dirty="0" err="1"/>
              <a:t>Ariba</a:t>
            </a:r>
            <a:r>
              <a:rPr lang="en-US" dirty="0"/>
              <a:t>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dirty="0"/>
              <a:t>Setting up Ariba Network account for </a:t>
            </a:r>
            <a:r>
              <a:rPr lang="en-US" dirty="0" err="1"/>
              <a:t>PunchOut</a:t>
            </a:r>
            <a:endParaRPr lang="en-US" noProof="0" dirty="0"/>
          </a:p>
        </p:txBody>
      </p:sp>
      <p:pic>
        <p:nvPicPr>
          <p:cNvPr id="9" name="Picture 8">
            <a:extLst>
              <a:ext uri="{FF2B5EF4-FFF2-40B4-BE49-F238E27FC236}">
                <a16:creationId xmlns:a16="http://schemas.microsoft.com/office/drawing/2014/main" id="{FDCC774D-823F-45BF-9D28-A5E6B2A83D18}"/>
              </a:ext>
            </a:extLst>
          </p:cNvPr>
          <p:cNvPicPr>
            <a:picLocks noChangeAspect="1"/>
          </p:cNvPicPr>
          <p:nvPr/>
        </p:nvPicPr>
        <p:blipFill rotWithShape="1">
          <a:blip r:embed="rId3"/>
          <a:srcRect l="27908" t="55385" r="10419" b="19088"/>
          <a:stretch/>
        </p:blipFill>
        <p:spPr>
          <a:xfrm>
            <a:off x="2851515" y="3120885"/>
            <a:ext cx="6651170" cy="2779595"/>
          </a:xfrm>
          <a:prstGeom prst="rect">
            <a:avLst/>
          </a:prstGeom>
        </p:spPr>
      </p:pic>
    </p:spTree>
    <p:extLst>
      <p:ext uri="{BB962C8B-B14F-4D97-AF65-F5344CB8AC3E}">
        <p14:creationId xmlns:p14="http://schemas.microsoft.com/office/powerpoint/2010/main" val="263190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CIF Catalog file with Notepad, or your favorite text editor</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dirty="0"/>
              <a:t>Appendix - Creating a CIF from an Excel File</a:t>
            </a:r>
            <a:endParaRPr lang="en-US" noProof="0" dirty="0"/>
          </a:p>
        </p:txBody>
      </p:sp>
      <p:pic>
        <p:nvPicPr>
          <p:cNvPr id="9" name="Picture 8">
            <a:extLst>
              <a:ext uri="{FF2B5EF4-FFF2-40B4-BE49-F238E27FC236}">
                <a16:creationId xmlns:a16="http://schemas.microsoft.com/office/drawing/2014/main" id="{C758E1BE-CB95-4B95-85CE-43611F539814}"/>
              </a:ext>
            </a:extLst>
          </p:cNvPr>
          <p:cNvPicPr>
            <a:picLocks noChangeAspect="1"/>
          </p:cNvPicPr>
          <p:nvPr/>
        </p:nvPicPr>
        <p:blipFill rotWithShape="1">
          <a:blip r:embed="rId2"/>
          <a:srcRect l="39714" t="33204" r="9166" b="10737"/>
          <a:stretch/>
        </p:blipFill>
        <p:spPr>
          <a:xfrm>
            <a:off x="2561835" y="2261425"/>
            <a:ext cx="7071503" cy="4186268"/>
          </a:xfrm>
          <a:prstGeom prst="rect">
            <a:avLst/>
          </a:prstGeom>
        </p:spPr>
      </p:pic>
      <p:sp>
        <p:nvSpPr>
          <p:cNvPr id="11" name="Rectangle 10">
            <a:extLst>
              <a:ext uri="{FF2B5EF4-FFF2-40B4-BE49-F238E27FC236}">
                <a16:creationId xmlns:a16="http://schemas.microsoft.com/office/drawing/2014/main" id="{60EA1F89-68AA-4B4B-9EE8-2B8C8770E475}"/>
              </a:ext>
            </a:extLst>
          </p:cNvPr>
          <p:cNvSpPr/>
          <p:nvPr/>
        </p:nvSpPr>
        <p:spPr>
          <a:xfrm>
            <a:off x="4113946" y="4099928"/>
            <a:ext cx="1191087" cy="14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extLst>
              <a:ext uri="{FF2B5EF4-FFF2-40B4-BE49-F238E27FC236}">
                <a16:creationId xmlns:a16="http://schemas.microsoft.com/office/drawing/2014/main" id="{CDDDBA3B-308B-4751-84F2-6C19E674312A}"/>
              </a:ext>
            </a:extLst>
          </p:cNvPr>
          <p:cNvSpPr/>
          <p:nvPr/>
        </p:nvSpPr>
        <p:spPr>
          <a:xfrm>
            <a:off x="4124302" y="4713967"/>
            <a:ext cx="1384918" cy="15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extLst>
              <a:ext uri="{FF2B5EF4-FFF2-40B4-BE49-F238E27FC236}">
                <a16:creationId xmlns:a16="http://schemas.microsoft.com/office/drawing/2014/main" id="{EE6580E8-341E-47A3-BF3E-BDBA2F249594}"/>
              </a:ext>
            </a:extLst>
          </p:cNvPr>
          <p:cNvSpPr/>
          <p:nvPr/>
        </p:nvSpPr>
        <p:spPr>
          <a:xfrm>
            <a:off x="4648086" y="3018332"/>
            <a:ext cx="932156" cy="130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732003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Remove these extra commas after the Header values and the DATA and ENDOFDATA markers. Be sure to remove any commas in </a:t>
            </a:r>
            <a:r>
              <a:rPr lang="en-US" sz="2200" i="1" dirty="0"/>
              <a:t>front</a:t>
            </a:r>
            <a:r>
              <a:rPr lang="en-US" sz="2200" dirty="0"/>
              <a:t> of the data in the Header as well</a:t>
            </a:r>
          </a:p>
          <a:p>
            <a:pPr marL="228600" indent="-228600">
              <a:lnSpc>
                <a:spcPts val="2300"/>
              </a:lnSpc>
              <a:spcBef>
                <a:spcPts val="20500"/>
              </a:spcBef>
              <a:buFont typeface="Wingdings" pitchFamily="2" charset="2"/>
              <a:buChar char="§"/>
            </a:pPr>
            <a:r>
              <a:rPr lang="en-US" sz="2200" dirty="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r>
              <a:rPr lang="en-US" sz="2200" dirty="0"/>
              <a:t>Once the commas are deleted, save the CIF Catalog file. It is now ready to be loaded</a:t>
            </a:r>
          </a:p>
        </p:txBody>
      </p:sp>
      <p:sp>
        <p:nvSpPr>
          <p:cNvPr id="2" name="Title 1"/>
          <p:cNvSpPr>
            <a:spLocks noGrp="1"/>
          </p:cNvSpPr>
          <p:nvPr>
            <p:ph type="title"/>
          </p:nvPr>
        </p:nvSpPr>
        <p:spPr/>
        <p:txBody>
          <a:bodyPr/>
          <a:lstStyle/>
          <a:p>
            <a:r>
              <a:rPr lang="en-US" spc="-50" dirty="0"/>
              <a:t>Appendix - Creating a CIF from an Excel File</a:t>
            </a:r>
            <a:endParaRPr lang="en-US" noProof="0" dirty="0">
              <a:latin typeface="+mj-lt"/>
            </a:endParaRPr>
          </a:p>
        </p:txBody>
      </p:sp>
      <p:pic>
        <p:nvPicPr>
          <p:cNvPr id="11" name="Picture 10">
            <a:extLst>
              <a:ext uri="{FF2B5EF4-FFF2-40B4-BE49-F238E27FC236}">
                <a16:creationId xmlns:a16="http://schemas.microsoft.com/office/drawing/2014/main" id="{5F1D5A53-DBA1-4B90-A4CB-F3C0B7E57BDB}"/>
              </a:ext>
            </a:extLst>
          </p:cNvPr>
          <p:cNvPicPr>
            <a:picLocks noChangeAspect="1"/>
          </p:cNvPicPr>
          <p:nvPr/>
        </p:nvPicPr>
        <p:blipFill rotWithShape="1">
          <a:blip r:embed="rId2"/>
          <a:srcRect l="35700" t="39411" r="17425" b="27216"/>
          <a:stretch/>
        </p:blipFill>
        <p:spPr>
          <a:xfrm>
            <a:off x="2417582" y="2212074"/>
            <a:ext cx="7360010" cy="2828848"/>
          </a:xfrm>
          <a:prstGeom prst="rect">
            <a:avLst/>
          </a:prstGeom>
        </p:spPr>
      </p:pic>
    </p:spTree>
    <p:extLst>
      <p:ext uri="{BB962C8B-B14F-4D97-AF65-F5344CB8AC3E}">
        <p14:creationId xmlns:p14="http://schemas.microsoft.com/office/powerpoint/2010/main" val="379880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a:xfrm>
            <a:off x="504000" y="2905487"/>
            <a:ext cx="5593588" cy="2501010"/>
          </a:xfrm>
        </p:spPr>
        <p:txBody>
          <a:bodyPr/>
          <a:lstStyle/>
          <a:p>
            <a:r>
              <a:rPr lang="en-US" dirty="0"/>
              <a:t>Contact information:</a:t>
            </a:r>
          </a:p>
          <a:p>
            <a:pPr lvl="1"/>
            <a:r>
              <a:rPr lang="en-US" dirty="0">
                <a:solidFill>
                  <a:schemeClr val="bg1">
                    <a:lumMod val="50000"/>
                  </a:schemeClr>
                </a:solidFill>
              </a:rPr>
              <a:t>AskAribaCatalog@sap.com</a:t>
            </a:r>
          </a:p>
        </p:txBody>
      </p:sp>
      <p:sp>
        <p:nvSpPr>
          <p:cNvPr id="2" name="Thank you"/>
          <p:cNvSpPr>
            <a:spLocks noGrp="1"/>
          </p:cNvSpPr>
          <p:nvPr>
            <p:ph type="ctrTitle"/>
          </p:nvPr>
        </p:nvSpPr>
        <p:spPr bwMode="gray"/>
        <p:txBody>
          <a:bodyPr/>
          <a:lstStyle/>
          <a:p>
            <a:r>
              <a:rPr lang="en-US" dirty="0"/>
              <a:t>Thank you.</a:t>
            </a:r>
          </a:p>
        </p:txBody>
      </p:sp>
      <p:sp>
        <p:nvSpPr>
          <p:cNvPr id="5" name="TextBox 4">
            <a:extLst>
              <a:ext uri="{FF2B5EF4-FFF2-40B4-BE49-F238E27FC236}">
                <a16:creationId xmlns:a16="http://schemas.microsoft.com/office/drawing/2014/main" id="{A64C7CE5-CE5E-4C87-9515-5D6E46AA0B9C}"/>
              </a:ext>
            </a:extLst>
          </p:cNvPr>
          <p:cNvSpPr txBox="1"/>
          <p:nvPr/>
        </p:nvSpPr>
        <p:spPr>
          <a:xfrm>
            <a:off x="504000" y="6025487"/>
            <a:ext cx="1584107" cy="10772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700" kern="0" dirty="0">
                <a:ea typeface="Arial Unicode MS" pitchFamily="34" charset="-128"/>
                <a:cs typeface="Arial Unicode MS" pitchFamily="34" charset="-128"/>
              </a:rPr>
              <a:t>CAT </a:t>
            </a:r>
            <a:r>
              <a:rPr lang="en-US" sz="700" kern="0">
                <a:ea typeface="Arial Unicode MS" pitchFamily="34" charset="-128"/>
                <a:cs typeface="Arial Unicode MS" pitchFamily="34" charset="-128"/>
              </a:rPr>
              <a:t>119  R4 (5/2020</a:t>
            </a:r>
            <a:r>
              <a:rPr lang="en-US" sz="700" kern="0" dirty="0">
                <a:ea typeface="Arial Unicode MS" pitchFamily="34" charset="-128"/>
                <a:cs typeface="Arial Unicode MS" pitchFamily="34" charset="-128"/>
              </a:rPr>
              <a:t>)</a:t>
            </a: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25458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796766" cy="4716000"/>
          </a:xfrm>
        </p:spPr>
        <p:txBody>
          <a:bodyPr/>
          <a:lstStyle/>
          <a:p>
            <a:pPr marL="169863" indent="-169863">
              <a:buSzPct val="100000"/>
              <a:buFont typeface="Wingdings" panose="05000000000000000000" pitchFamily="2" charset="2"/>
              <a:buChar char="§"/>
            </a:pPr>
            <a:r>
              <a:rPr lang="en-US" dirty="0"/>
              <a:t>Go to </a:t>
            </a:r>
            <a:r>
              <a:rPr lang="en-US" b="1" dirty="0"/>
              <a:t>Company Settings</a:t>
            </a:r>
            <a:r>
              <a:rPr lang="en-US" dirty="0"/>
              <a:t>, </a:t>
            </a:r>
            <a:br>
              <a:rPr lang="en-US" dirty="0"/>
            </a:br>
            <a:r>
              <a:rPr lang="en-US" dirty="0"/>
              <a:t>and click the pulldown menu</a:t>
            </a:r>
          </a:p>
          <a:p>
            <a:pPr marL="169863" indent="-169863">
              <a:buSzPct val="100000"/>
              <a:buFont typeface="Wingdings" panose="05000000000000000000" pitchFamily="2" charset="2"/>
              <a:buChar char="§"/>
            </a:pPr>
            <a:r>
              <a:rPr lang="en-US" dirty="0"/>
              <a:t>Scroll down to click on </a:t>
            </a:r>
            <a:br>
              <a:rPr lang="en-US" dirty="0"/>
            </a:br>
            <a:r>
              <a:rPr lang="en-US" b="1" dirty="0"/>
              <a:t>Electronic Order Routing</a:t>
            </a:r>
          </a:p>
          <a:p>
            <a:pPr marL="169863" indent="-169863">
              <a:buSzPct val="100000"/>
              <a:buFont typeface="Wingdings" panose="05000000000000000000" pitchFamily="2" charset="2"/>
              <a:buChar char="§"/>
            </a:pPr>
            <a:r>
              <a:rPr lang="en-US" dirty="0"/>
              <a:t>Please note the next three steps need to be done in your Test and Production environments</a:t>
            </a:r>
          </a:p>
          <a:p>
            <a:pPr marL="169863" indent="-169863">
              <a:buSzPct val="100000"/>
              <a:buFont typeface="Wingdings" panose="05000000000000000000" pitchFamily="2" charset="2"/>
              <a:buChar char="§"/>
            </a:pPr>
            <a:endParaRPr lang="en-US" b="1" dirty="0"/>
          </a:p>
        </p:txBody>
      </p:sp>
      <p:sp>
        <p:nvSpPr>
          <p:cNvPr id="2" name="Divider"/>
          <p:cNvSpPr>
            <a:spLocks noGrp="1"/>
          </p:cNvSpPr>
          <p:nvPr>
            <p:ph type="title"/>
          </p:nvPr>
        </p:nvSpPr>
        <p:spPr bwMode="gray">
          <a:xfrm>
            <a:off x="504001" y="504000"/>
            <a:ext cx="11186476" cy="369332"/>
          </a:xfrm>
        </p:spPr>
        <p:txBody>
          <a:bodyPr/>
          <a:lstStyle/>
          <a:p>
            <a:r>
              <a:rPr lang="en-US" dirty="0"/>
              <a:t>Setting up an </a:t>
            </a:r>
            <a:r>
              <a:rPr lang="en-US" dirty="0" err="1"/>
              <a:t>AN</a:t>
            </a:r>
            <a:r>
              <a:rPr lang="en-US" dirty="0"/>
              <a:t> account for PunchOut</a:t>
            </a:r>
          </a:p>
        </p:txBody>
      </p:sp>
      <p:pic>
        <p:nvPicPr>
          <p:cNvPr id="8" name="Picture 2" descr="C:\Users\i837236\AppData\Local\Temp\SNAGHTML15e34aa0.PNG">
            <a:extLst>
              <a:ext uri="{FF2B5EF4-FFF2-40B4-BE49-F238E27FC236}">
                <a16:creationId xmlns:a16="http://schemas.microsoft.com/office/drawing/2014/main" id="{0F1A4382-92F9-47BB-8508-B1AE936D5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765" y="1620000"/>
            <a:ext cx="7534275" cy="1295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742C839-8AFB-4B4E-946B-F26065B017D7}"/>
              </a:ext>
            </a:extLst>
          </p:cNvPr>
          <p:cNvSpPr/>
          <p:nvPr/>
        </p:nvSpPr>
        <p:spPr bwMode="gray">
          <a:xfrm>
            <a:off x="9722189" y="1531909"/>
            <a:ext cx="1513002" cy="511725"/>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11" name="Picture 10">
            <a:extLst>
              <a:ext uri="{FF2B5EF4-FFF2-40B4-BE49-F238E27FC236}">
                <a16:creationId xmlns:a16="http://schemas.microsoft.com/office/drawing/2014/main" id="{8B181967-5F17-4178-A3DB-21F2944A7FFC}"/>
              </a:ext>
            </a:extLst>
          </p:cNvPr>
          <p:cNvPicPr>
            <a:picLocks noChangeAspect="1"/>
          </p:cNvPicPr>
          <p:nvPr/>
        </p:nvPicPr>
        <p:blipFill rotWithShape="1">
          <a:blip r:embed="rId4"/>
          <a:srcRect l="76679" t="43106" r="7929" b="10135"/>
          <a:stretch/>
        </p:blipFill>
        <p:spPr>
          <a:xfrm>
            <a:off x="9202412" y="2131725"/>
            <a:ext cx="2341760" cy="3840485"/>
          </a:xfrm>
          <a:prstGeom prst="rect">
            <a:avLst/>
          </a:prstGeom>
        </p:spPr>
      </p:pic>
      <p:sp>
        <p:nvSpPr>
          <p:cNvPr id="12" name="Rectangle 11">
            <a:extLst>
              <a:ext uri="{FF2B5EF4-FFF2-40B4-BE49-F238E27FC236}">
                <a16:creationId xmlns:a16="http://schemas.microsoft.com/office/drawing/2014/main" id="{0E5F277C-976E-45F6-A24E-CB9DB01B0AFB}"/>
              </a:ext>
            </a:extLst>
          </p:cNvPr>
          <p:cNvSpPr/>
          <p:nvPr/>
        </p:nvSpPr>
        <p:spPr bwMode="gray">
          <a:xfrm>
            <a:off x="9202412" y="5238000"/>
            <a:ext cx="1513002" cy="348343"/>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4024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186477" cy="4716000"/>
          </a:xfrm>
        </p:spPr>
        <p:txBody>
          <a:bodyPr/>
          <a:lstStyle/>
          <a:p>
            <a:pPr marL="169863" indent="-169863">
              <a:buSzPct val="100000"/>
              <a:buFont typeface="Wingdings" panose="05000000000000000000" pitchFamily="2" charset="2"/>
              <a:buChar char="§"/>
            </a:pPr>
            <a:r>
              <a:rPr lang="en-US" dirty="0"/>
              <a:t>Under </a:t>
            </a:r>
            <a:r>
              <a:rPr lang="en-US" b="1" dirty="0"/>
              <a:t>Electronic Order</a:t>
            </a:r>
            <a:r>
              <a:rPr lang="en-US" dirty="0"/>
              <a:t> </a:t>
            </a:r>
            <a:br>
              <a:rPr lang="en-US" dirty="0"/>
            </a:br>
            <a:r>
              <a:rPr lang="en-US" b="1" dirty="0"/>
              <a:t>Routing,</a:t>
            </a:r>
            <a:r>
              <a:rPr lang="en-US" dirty="0"/>
              <a:t> click on </a:t>
            </a:r>
            <a:r>
              <a:rPr lang="en-US" b="1" dirty="0"/>
              <a:t>Configure</a:t>
            </a:r>
            <a:br>
              <a:rPr lang="en-US" b="1" dirty="0"/>
            </a:br>
            <a:r>
              <a:rPr lang="en-US" b="1" dirty="0"/>
              <a:t>cXML (native) integration</a:t>
            </a:r>
          </a:p>
        </p:txBody>
      </p:sp>
      <p:sp>
        <p:nvSpPr>
          <p:cNvPr id="2" name="Divider"/>
          <p:cNvSpPr>
            <a:spLocks noGrp="1"/>
          </p:cNvSpPr>
          <p:nvPr>
            <p:ph type="title"/>
          </p:nvPr>
        </p:nvSpPr>
        <p:spPr bwMode="gray">
          <a:xfrm>
            <a:off x="504001" y="504000"/>
            <a:ext cx="11186476" cy="369332"/>
          </a:xfrm>
        </p:spPr>
        <p:txBody>
          <a:bodyPr/>
          <a:lstStyle/>
          <a:p>
            <a:r>
              <a:rPr lang="en-US" dirty="0"/>
              <a:t>Setting up an </a:t>
            </a:r>
            <a:r>
              <a:rPr lang="en-US" dirty="0" err="1"/>
              <a:t>AN</a:t>
            </a:r>
            <a:r>
              <a:rPr lang="en-US" dirty="0"/>
              <a:t> account for PunchOut</a:t>
            </a:r>
          </a:p>
        </p:txBody>
      </p:sp>
      <p:pic>
        <p:nvPicPr>
          <p:cNvPr id="4" name="Picture 3">
            <a:extLst>
              <a:ext uri="{FF2B5EF4-FFF2-40B4-BE49-F238E27FC236}">
                <a16:creationId xmlns:a16="http://schemas.microsoft.com/office/drawing/2014/main" id="{52A37B00-DE66-471C-B0AA-11752C29501A}"/>
              </a:ext>
            </a:extLst>
          </p:cNvPr>
          <p:cNvPicPr>
            <a:picLocks noChangeAspect="1"/>
          </p:cNvPicPr>
          <p:nvPr/>
        </p:nvPicPr>
        <p:blipFill>
          <a:blip r:embed="rId3"/>
          <a:stretch>
            <a:fillRect/>
          </a:stretch>
        </p:blipFill>
        <p:spPr>
          <a:xfrm>
            <a:off x="4331723" y="2316268"/>
            <a:ext cx="5915068" cy="3157561"/>
          </a:xfrm>
          <a:prstGeom prst="rect">
            <a:avLst/>
          </a:prstGeom>
        </p:spPr>
      </p:pic>
    </p:spTree>
    <p:extLst>
      <p:ext uri="{BB962C8B-B14F-4D97-AF65-F5344CB8AC3E}">
        <p14:creationId xmlns:p14="http://schemas.microsoft.com/office/powerpoint/2010/main" val="299404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i837236\AppData\Local\Temp\SNAGHTML15f02084.PNG">
            <a:extLst>
              <a:ext uri="{FF2B5EF4-FFF2-40B4-BE49-F238E27FC236}">
                <a16:creationId xmlns:a16="http://schemas.microsoft.com/office/drawing/2014/main" id="{C94499E2-6A91-44E2-AFCA-37BD260286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543" b="32889"/>
          <a:stretch/>
        </p:blipFill>
        <p:spPr bwMode="auto">
          <a:xfrm>
            <a:off x="5128309" y="1620000"/>
            <a:ext cx="6019590" cy="32229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401503" cy="4716000"/>
          </a:xfrm>
        </p:spPr>
        <p:txBody>
          <a:bodyPr>
            <a:normAutofit/>
          </a:bodyPr>
          <a:lstStyle/>
          <a:p>
            <a:pPr>
              <a:buSzPct val="100000"/>
            </a:pPr>
            <a:r>
              <a:rPr lang="en-US" dirty="0"/>
              <a:t>Two things need to be set up for you</a:t>
            </a:r>
            <a:br>
              <a:rPr lang="en-US" dirty="0"/>
            </a:br>
            <a:r>
              <a:rPr lang="en-US" dirty="0"/>
              <a:t>to provide PunchOut catalogs.</a:t>
            </a:r>
          </a:p>
          <a:p>
            <a:pPr marL="169863" indent="-169863">
              <a:buSzPct val="100000"/>
              <a:buFont typeface="Wingdings" panose="05000000000000000000" pitchFamily="2" charset="2"/>
              <a:buChar char="§"/>
            </a:pPr>
            <a:r>
              <a:rPr lang="en-US" dirty="0"/>
              <a:t>First, an </a:t>
            </a:r>
            <a:r>
              <a:rPr lang="en-US" b="1" dirty="0"/>
              <a:t>Authentication Method.</a:t>
            </a:r>
            <a:br>
              <a:rPr lang="en-US" b="1" dirty="0"/>
            </a:br>
            <a:r>
              <a:rPr lang="en-US" b="1" dirty="0"/>
              <a:t>The </a:t>
            </a:r>
            <a:r>
              <a:rPr lang="en-US" dirty="0"/>
              <a:t>Preferred method is </a:t>
            </a:r>
            <a:r>
              <a:rPr lang="en-US" b="1" dirty="0"/>
              <a:t>Shared</a:t>
            </a:r>
            <a:br>
              <a:rPr lang="en-US" b="1" dirty="0"/>
            </a:br>
            <a:r>
              <a:rPr lang="en-US" b="1" dirty="0"/>
              <a:t>Secret. </a:t>
            </a:r>
            <a:r>
              <a:rPr lang="en-US" dirty="0"/>
              <a:t>Type in your Shared Secret, </a:t>
            </a:r>
            <a:br>
              <a:rPr lang="en-US" dirty="0"/>
            </a:br>
            <a:r>
              <a:rPr lang="en-US" dirty="0"/>
              <a:t>and confirm it. This Shared Secret </a:t>
            </a:r>
            <a:br>
              <a:rPr lang="en-US" dirty="0"/>
            </a:br>
            <a:r>
              <a:rPr lang="en-US" dirty="0"/>
              <a:t>will be sent to you to authenticate </a:t>
            </a:r>
            <a:br>
              <a:rPr lang="en-US" dirty="0"/>
            </a:br>
            <a:r>
              <a:rPr lang="en-US" dirty="0"/>
              <a:t>requests from your Buyers</a:t>
            </a:r>
          </a:p>
          <a:p>
            <a:pPr marL="169863" indent="-169863">
              <a:buSzPct val="100000"/>
              <a:buFont typeface="Wingdings" panose="05000000000000000000" pitchFamily="2" charset="2"/>
              <a:buChar char="§"/>
              <a:tabLst>
                <a:tab pos="1998663" algn="l"/>
              </a:tabLst>
            </a:pPr>
            <a:r>
              <a:rPr lang="en-US" dirty="0"/>
              <a:t>Please be aware that the Shared Secret cannot be the same in both your Test and Production Accounts</a:t>
            </a:r>
            <a:br>
              <a:rPr lang="en-US" dirty="0"/>
            </a:br>
            <a:endParaRPr lang="en-US" dirty="0"/>
          </a:p>
          <a:p>
            <a:pPr marL="169863" indent="-169863">
              <a:buSzPct val="100000"/>
              <a:buFont typeface="Wingdings" panose="05000000000000000000" pitchFamily="2" charset="2"/>
              <a:buChar char="§"/>
            </a:pPr>
            <a:endParaRPr lang="en-US" b="1" dirty="0"/>
          </a:p>
        </p:txBody>
      </p:sp>
      <p:sp>
        <p:nvSpPr>
          <p:cNvPr id="2" name="Divider"/>
          <p:cNvSpPr>
            <a:spLocks noGrp="1"/>
          </p:cNvSpPr>
          <p:nvPr>
            <p:ph type="title"/>
          </p:nvPr>
        </p:nvSpPr>
        <p:spPr bwMode="gray">
          <a:xfrm>
            <a:off x="567611" y="485101"/>
            <a:ext cx="11186476" cy="369332"/>
          </a:xfrm>
        </p:spPr>
        <p:txBody>
          <a:bodyPr/>
          <a:lstStyle/>
          <a:p>
            <a:r>
              <a:rPr lang="en-US" dirty="0"/>
              <a:t>Setting up Ariba Network account for PunchOut</a:t>
            </a:r>
          </a:p>
        </p:txBody>
      </p:sp>
      <p:sp>
        <p:nvSpPr>
          <p:cNvPr id="9" name="Rectangle 8">
            <a:extLst>
              <a:ext uri="{FF2B5EF4-FFF2-40B4-BE49-F238E27FC236}">
                <a16:creationId xmlns:a16="http://schemas.microsoft.com/office/drawing/2014/main" id="{CFCB5D71-0F23-4BA6-B48F-24F21E14915A}"/>
              </a:ext>
            </a:extLst>
          </p:cNvPr>
          <p:cNvSpPr/>
          <p:nvPr/>
        </p:nvSpPr>
        <p:spPr bwMode="gray">
          <a:xfrm>
            <a:off x="5738837" y="3509915"/>
            <a:ext cx="4798534" cy="1029428"/>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33895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D66DF-3A3A-4E9B-A612-036DBA6B6AED}"/>
              </a:ext>
            </a:extLst>
          </p:cNvPr>
          <p:cNvSpPr>
            <a:spLocks noGrp="1"/>
          </p:cNvSpPr>
          <p:nvPr>
            <p:ph type="body" sz="quarter" idx="10"/>
          </p:nvPr>
        </p:nvSpPr>
        <p:spPr/>
        <p:txBody>
          <a:bodyPr>
            <a:normAutofit/>
          </a:bodyPr>
          <a:lstStyle/>
          <a:p>
            <a:pPr marL="169863" lvl="1" indent="-169863"/>
            <a:r>
              <a:rPr lang="en-US" sz="2000" dirty="0"/>
              <a:t>Second, your company’s complete</a:t>
            </a:r>
            <a:br>
              <a:rPr lang="en-US" sz="2000" dirty="0"/>
            </a:br>
            <a:r>
              <a:rPr lang="en-US" sz="2000" b="1" dirty="0" err="1"/>
              <a:t>PunchOut</a:t>
            </a:r>
            <a:r>
              <a:rPr lang="en-US" sz="2000" b="1" dirty="0"/>
              <a:t> Request URL. </a:t>
            </a:r>
            <a:r>
              <a:rPr lang="en-US" sz="2000" dirty="0"/>
              <a:t>This is </a:t>
            </a:r>
            <a:br>
              <a:rPr lang="en-US" sz="2000" dirty="0"/>
            </a:br>
            <a:r>
              <a:rPr lang="en-US" sz="2000" dirty="0"/>
              <a:t>location where </a:t>
            </a:r>
            <a:r>
              <a:rPr lang="en-US" sz="2000" dirty="0" err="1"/>
              <a:t>PunchOut</a:t>
            </a:r>
            <a:r>
              <a:rPr lang="en-US" sz="2000" dirty="0"/>
              <a:t> requests </a:t>
            </a:r>
            <a:br>
              <a:rPr lang="en-US" sz="2000" dirty="0"/>
            </a:br>
            <a:r>
              <a:rPr lang="en-US" sz="2000" dirty="0"/>
              <a:t>will be sent. This field is checked,</a:t>
            </a:r>
            <a:br>
              <a:rPr lang="en-US" sz="2000" dirty="0"/>
            </a:br>
            <a:r>
              <a:rPr lang="en-US" sz="2000" dirty="0"/>
              <a:t>and its value used each time a Buyer </a:t>
            </a:r>
            <a:br>
              <a:rPr lang="en-US" sz="2000" dirty="0"/>
            </a:br>
            <a:r>
              <a:rPr lang="en-US" sz="2000" dirty="0"/>
              <a:t>punches out to your site</a:t>
            </a:r>
          </a:p>
          <a:p>
            <a:pPr marL="0" lvl="1" indent="0">
              <a:buNone/>
            </a:pPr>
            <a:endParaRPr lang="en-US" sz="2000" dirty="0"/>
          </a:p>
        </p:txBody>
      </p:sp>
      <p:sp>
        <p:nvSpPr>
          <p:cNvPr id="3" name="Title 2">
            <a:extLst>
              <a:ext uri="{FF2B5EF4-FFF2-40B4-BE49-F238E27FC236}">
                <a16:creationId xmlns:a16="http://schemas.microsoft.com/office/drawing/2014/main" id="{92E83D94-9F1C-4D6B-8F65-12A780C20964}"/>
              </a:ext>
            </a:extLst>
          </p:cNvPr>
          <p:cNvSpPr>
            <a:spLocks noGrp="1"/>
          </p:cNvSpPr>
          <p:nvPr>
            <p:ph type="title"/>
          </p:nvPr>
        </p:nvSpPr>
        <p:spPr/>
        <p:txBody>
          <a:bodyPr/>
          <a:lstStyle/>
          <a:p>
            <a:r>
              <a:rPr lang="en-US" dirty="0"/>
              <a:t>Setting up Ariba Network account for </a:t>
            </a:r>
            <a:r>
              <a:rPr lang="en-US" dirty="0" err="1"/>
              <a:t>PunchOut</a:t>
            </a:r>
            <a:endParaRPr lang="en-US" dirty="0"/>
          </a:p>
        </p:txBody>
      </p:sp>
      <p:pic>
        <p:nvPicPr>
          <p:cNvPr id="4" name="Picture 4" descr="C:\Users\i837236\AppData\Local\Temp\SNAGHTML15f02084.PNG">
            <a:extLst>
              <a:ext uri="{FF2B5EF4-FFF2-40B4-BE49-F238E27FC236}">
                <a16:creationId xmlns:a16="http://schemas.microsoft.com/office/drawing/2014/main" id="{BE4CE8F8-54C7-4908-AC1B-B1C86CA04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63" r="2172"/>
          <a:stretch/>
        </p:blipFill>
        <p:spPr bwMode="auto">
          <a:xfrm>
            <a:off x="4957059" y="1620000"/>
            <a:ext cx="6733417" cy="156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A41D9DC-619C-45AF-B334-FBF50B99310F}"/>
              </a:ext>
            </a:extLst>
          </p:cNvPr>
          <p:cNvSpPr/>
          <p:nvPr/>
        </p:nvSpPr>
        <p:spPr bwMode="gray">
          <a:xfrm>
            <a:off x="6097237" y="2549419"/>
            <a:ext cx="3816946" cy="451793"/>
          </a:xfrm>
          <a:prstGeom prst="rect">
            <a:avLst/>
          </a:prstGeom>
          <a:noFill/>
          <a:ln w="2222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81572003"/>
      </p:ext>
    </p:extLst>
  </p:cSld>
  <p:clrMapOvr>
    <a:masterClrMapping/>
  </p:clrMapOvr>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E248C744AA274FB423D7E43AF8D1C0" ma:contentTypeVersion="0" ma:contentTypeDescription="Create a new document." ma:contentTypeScope="" ma:versionID="1392ac7b9a55a7f04d66fb30dee44ab7">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721412-42A4-4D78-8A33-64D152C8BBDB}">
  <ds:schemaRefs>
    <ds:schemaRef ds:uri="http://schemas.microsoft.com/sharepoint/v3/contenttype/forms"/>
  </ds:schemaRefs>
</ds:datastoreItem>
</file>

<file path=customXml/itemProps2.xml><?xml version="1.0" encoding="utf-8"?>
<ds:datastoreItem xmlns:ds="http://schemas.openxmlformats.org/officeDocument/2006/customXml" ds:itemID="{F58250CD-753B-4786-A945-FD35F72D46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7BB605F-A1BE-4413-97EA-CAE336E17B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4714</TotalTime>
  <Words>5859</Words>
  <Application>Microsoft Office PowerPoint</Application>
  <PresentationFormat>Custom</PresentationFormat>
  <Paragraphs>655</Paragraphs>
  <Slides>55</Slides>
  <Notes>42</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Arial Narrow</vt:lpstr>
      <vt:lpstr>Courier New</vt:lpstr>
      <vt:lpstr>Symbol</vt:lpstr>
      <vt:lpstr>Wingdings</vt:lpstr>
      <vt:lpstr>Wingdings</vt:lpstr>
      <vt:lpstr>SAP Ariba 2020 16x9 white</vt:lpstr>
      <vt:lpstr>SAP Ariba 2020 16x9 blue</vt:lpstr>
      <vt:lpstr>Steps for Creating and  Publishing PunchOut® Catalogs for The University of Nebraska</vt:lpstr>
      <vt:lpstr>Agenda</vt:lpstr>
      <vt:lpstr>Setting up an Ariba Network Account for PunchOut</vt:lpstr>
      <vt:lpstr>Setting up an AN account for PunchOut</vt:lpstr>
      <vt:lpstr>Setting up Ariba Network account for PunchOut</vt:lpstr>
      <vt:lpstr>Setting up an AN account for PunchOut</vt:lpstr>
      <vt:lpstr>Setting up an AN account for PunchOut</vt:lpstr>
      <vt:lpstr>Setting up Ariba Network account for PunchOut</vt:lpstr>
      <vt:lpstr>Setting up Ariba Network account for PunchOut</vt:lpstr>
      <vt:lpstr>Templates and Catalog File Creation</vt:lpstr>
      <vt:lpstr>PunchOut Templates</vt:lpstr>
      <vt:lpstr>Templates and Catalog Creation – L1 PunchOut</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L2 PunchOut Catalog</vt:lpstr>
      <vt:lpstr>Creating a L2 PunchOut Catalog</vt:lpstr>
      <vt:lpstr>Ariba Network – File Size Limits</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Appendix</vt:lpstr>
      <vt:lpstr>Appendix - Creating a CIF from an Excel File</vt:lpstr>
      <vt:lpstr>Appendix - Creating a CIF from an Excel File</vt:lpstr>
      <vt:lpstr>Appendix - Creating a CIF from an Excel File</vt:lpstr>
      <vt:lpstr>Appendix - Creating a CIF from an Excel File</vt:lpstr>
      <vt:lpstr>Appendix - Creating a CIF from an Excel File</vt:lpstr>
      <vt:lpstr>Appendix - Creating a CIF from an Excel File</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Sullivan, Jake</cp:lastModifiedBy>
  <cp:revision>6</cp:revision>
  <dcterms:created xsi:type="dcterms:W3CDTF">2020-02-17T22:48:48Z</dcterms:created>
  <dcterms:modified xsi:type="dcterms:W3CDTF">2023-06-27T13:18:34Z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0x01010028E248C744AA274FB423D7E43AF8D1C0</vt:lpwstr>
  </property>
</Properties>
</file>