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30.jpg" ContentType="image/jpg"/>
  <Override PartName="/ppt/media/image32.jpg" ContentType="image/jp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36"/>
  </p:notesMasterIdLst>
  <p:handoutMasterIdLst>
    <p:handoutMasterId r:id="rId37"/>
  </p:handoutMasterIdLst>
  <p:sldIdLst>
    <p:sldId id="402" r:id="rId6"/>
    <p:sldId id="449" r:id="rId7"/>
    <p:sldId id="450" r:id="rId8"/>
    <p:sldId id="451" r:id="rId9"/>
    <p:sldId id="452" r:id="rId10"/>
    <p:sldId id="550" r:id="rId11"/>
    <p:sldId id="454" r:id="rId12"/>
    <p:sldId id="549" r:id="rId13"/>
    <p:sldId id="551" r:id="rId14"/>
    <p:sldId id="552" r:id="rId15"/>
    <p:sldId id="553" r:id="rId16"/>
    <p:sldId id="554" r:id="rId17"/>
    <p:sldId id="555" r:id="rId18"/>
    <p:sldId id="556" r:id="rId19"/>
    <p:sldId id="546" r:id="rId20"/>
    <p:sldId id="557" r:id="rId21"/>
    <p:sldId id="558" r:id="rId22"/>
    <p:sldId id="459" r:id="rId23"/>
    <p:sldId id="559" r:id="rId24"/>
    <p:sldId id="560" r:id="rId25"/>
    <p:sldId id="561" r:id="rId26"/>
    <p:sldId id="562" r:id="rId27"/>
    <p:sldId id="473" r:id="rId28"/>
    <p:sldId id="563" r:id="rId29"/>
    <p:sldId id="589" r:id="rId30"/>
    <p:sldId id="590" r:id="rId31"/>
    <p:sldId id="591" r:id="rId32"/>
    <p:sldId id="592" r:id="rId33"/>
    <p:sldId id="413" r:id="rId34"/>
    <p:sldId id="265" r:id="rId35"/>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A7"/>
    <a:srgbClr val="FF0000"/>
    <a:srgbClr val="FFFFFF"/>
    <a:srgbClr val="00195A"/>
    <a:srgbClr val="970A82"/>
    <a:srgbClr val="FF3399"/>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5701" autoAdjust="0"/>
  </p:normalViewPr>
  <p:slideViewPr>
    <p:cSldViewPr snapToGrid="0" showGuides="1">
      <p:cViewPr varScale="1">
        <p:scale>
          <a:sx n="112" d="100"/>
          <a:sy n="112" d="100"/>
        </p:scale>
        <p:origin x="690" y="108"/>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30</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ver White">
    <p:bg>
      <p:bgRef idx="1001">
        <a:schemeClr val="bg1"/>
      </p:bgRef>
    </p:bg>
    <p:spTree>
      <p:nvGrpSpPr>
        <p:cNvPr id="1" name=""/>
        <p:cNvGrpSpPr/>
        <p:nvPr/>
      </p:nvGrpSpPr>
      <p:grpSpPr>
        <a:xfrm>
          <a:off x="0" y="0"/>
          <a:ext cx="0" cy="0"/>
          <a:chOff x="0" y="0"/>
          <a:chExt cx="0" cy="0"/>
        </a:xfrm>
      </p:grpSpPr>
      <p:pic>
        <p:nvPicPr>
          <p:cNvPr id="12" name="SAP Logo" descr="SAP Logo" title="SAP Logo"/>
          <p:cNvPicPr>
            <a:picLocks noChangeAspect="1"/>
          </p:cNvPicPr>
          <p:nvPr userDrawn="1"/>
        </p:nvPicPr>
        <p:blipFill>
          <a:blip r:embed="rId2"/>
          <a:stretch>
            <a:fillRect/>
          </a:stretch>
        </p:blipFill>
        <p:spPr>
          <a:xfrm>
            <a:off x="6921167" y="6217668"/>
            <a:ext cx="1963635" cy="360000"/>
          </a:xfrm>
          <a:prstGeom prst="rect">
            <a:avLst/>
          </a:prstGeom>
        </p:spPr>
      </p:pic>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0" y="4268505"/>
            <a:ext cx="8595171" cy="430887"/>
          </a:xfrm>
        </p:spPr>
        <p:txBody>
          <a:bodyPr wrap="square" anchor="t" anchorCtr="0">
            <a:noAutofit/>
          </a:bodyPr>
          <a:lstStyle>
            <a:lvl1pPr marL="0" marR="0" indent="0" algn="l" defTabSz="1088567"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83" indent="0" algn="ctr">
              <a:buNone/>
              <a:defRPr>
                <a:solidFill>
                  <a:schemeClr val="tx1">
                    <a:tint val="75000"/>
                  </a:schemeClr>
                </a:solidFill>
              </a:defRPr>
            </a:lvl2pPr>
            <a:lvl3pPr marL="1088567" indent="0" algn="ctr">
              <a:buNone/>
              <a:defRPr>
                <a:solidFill>
                  <a:schemeClr val="tx1">
                    <a:tint val="75000"/>
                  </a:schemeClr>
                </a:solidFill>
              </a:defRPr>
            </a:lvl3pPr>
            <a:lvl4pPr marL="1632850" indent="0" algn="ctr">
              <a:buNone/>
              <a:defRPr>
                <a:solidFill>
                  <a:schemeClr val="tx1">
                    <a:tint val="75000"/>
                  </a:schemeClr>
                </a:solidFill>
              </a:defRPr>
            </a:lvl4pPr>
            <a:lvl5pPr marL="2177135" indent="0" algn="ctr">
              <a:buNone/>
              <a:defRPr>
                <a:solidFill>
                  <a:schemeClr val="tx1">
                    <a:tint val="75000"/>
                  </a:schemeClr>
                </a:solidFill>
              </a:defRPr>
            </a:lvl5pPr>
            <a:lvl6pPr marL="2721419" indent="0" algn="ctr">
              <a:buNone/>
              <a:defRPr>
                <a:solidFill>
                  <a:schemeClr val="tx1">
                    <a:tint val="75000"/>
                  </a:schemeClr>
                </a:solidFill>
              </a:defRPr>
            </a:lvl6pPr>
            <a:lvl7pPr marL="3265702" indent="0" algn="ctr">
              <a:buNone/>
              <a:defRPr>
                <a:solidFill>
                  <a:schemeClr val="tx1">
                    <a:tint val="75000"/>
                  </a:schemeClr>
                </a:solidFill>
              </a:defRPr>
            </a:lvl7pPr>
            <a:lvl8pPr marL="3809986" indent="0" algn="ctr">
              <a:buNone/>
              <a:defRPr>
                <a:solidFill>
                  <a:schemeClr val="tx1">
                    <a:tint val="75000"/>
                  </a:schemeClr>
                </a:solidFill>
              </a:defRPr>
            </a:lvl8pPr>
            <a:lvl9pPr marL="4354269" indent="0" algn="ctr">
              <a:buNone/>
              <a:defRPr>
                <a:solidFill>
                  <a:schemeClr val="tx1">
                    <a:tint val="75000"/>
                  </a:schemeClr>
                </a:solidFill>
              </a:defRPr>
            </a:lvl9pPr>
          </a:lstStyle>
          <a:p>
            <a:r>
              <a:rPr lang="en-US" dirty="0"/>
              <a:t>Speaker’s Name, SAP</a:t>
            </a:r>
          </a:p>
          <a:p>
            <a:pPr marL="0" marR="0" lvl="0" indent="0" algn="l" defTabSz="1088567"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Presentation Title"/>
          <p:cNvSpPr>
            <a:spLocks noGrp="1"/>
          </p:cNvSpPr>
          <p:nvPr>
            <p:ph type="title" hasCustomPrompt="1"/>
          </p:nvPr>
        </p:nvSpPr>
        <p:spPr>
          <a:xfrm>
            <a:off x="288001"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grpSp>
        <p:nvGrpSpPr>
          <p:cNvPr id="2" name="Hero Motion Band"/>
          <p:cNvGrpSpPr/>
          <p:nvPr userDrawn="1"/>
        </p:nvGrpSpPr>
        <p:grpSpPr>
          <a:xfrm>
            <a:off x="9171174"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1" name="SAP Ariba Logo" descr="SAP Ariba Logo" title="SAP Arib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2481921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55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 id="2147483799" r:id="rId24"/>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4.png"/><Relationship Id="rId7"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slide" Target="slide3.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mailto:T-MobileEnablement@ariba.com"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slide" Target="slide10.xml"/><Relationship Id="rId17" Type="http://schemas.openxmlformats.org/officeDocument/2006/relationships/image" Target="../media/image11.png"/><Relationship Id="rId2" Type="http://schemas.openxmlformats.org/officeDocument/2006/relationships/slide" Target="slide2.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slide" Target="slide9.xml"/><Relationship Id="rId5" Type="http://schemas.openxmlformats.org/officeDocument/2006/relationships/slide" Target="slide21.xml"/><Relationship Id="rId15" Type="http://schemas.openxmlformats.org/officeDocument/2006/relationships/image" Target="../media/image9.png"/><Relationship Id="rId10" Type="http://schemas.openxmlformats.org/officeDocument/2006/relationships/slide" Target="slide4.xml"/><Relationship Id="rId4" Type="http://schemas.openxmlformats.org/officeDocument/2006/relationships/slide" Target="slide11.xml"/><Relationship Id="rId9" Type="http://schemas.openxmlformats.org/officeDocument/2006/relationships/slide" Target="slide26.xml"/><Relationship Id="rId14"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slide" Target="slide3.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slide" Target="slide3.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hyperlink" Target="mailto:SupplierEnablement@T-Mobile.com"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esentation Title"/>
          <p:cNvSpPr>
            <a:spLocks noGrp="1"/>
          </p:cNvSpPr>
          <p:nvPr>
            <p:ph type="title"/>
          </p:nvPr>
        </p:nvSpPr>
        <p:spPr bwMode="gray">
          <a:xfrm>
            <a:off x="288001" y="2706317"/>
            <a:ext cx="8596800" cy="997196"/>
          </a:xfrm>
        </p:spPr>
        <p:txBody>
          <a:bodyPr/>
          <a:lstStyle/>
          <a:p>
            <a:r>
              <a:rPr lang="en-US" dirty="0"/>
              <a:t>T-Mobile </a:t>
            </a:r>
            <a:br>
              <a:rPr lang="en-US" dirty="0"/>
            </a:br>
            <a:r>
              <a:rPr lang="en-US" dirty="0">
                <a:solidFill>
                  <a:schemeClr val="accent1"/>
                </a:solidFill>
              </a:rPr>
              <a:t>Account Set Up</a:t>
            </a:r>
            <a:endParaRPr lang="de-DE" dirty="0">
              <a:solidFill>
                <a:schemeClr val="accent1"/>
              </a:solidFill>
            </a:endParaRPr>
          </a:p>
        </p:txBody>
      </p:sp>
      <p:pic>
        <p:nvPicPr>
          <p:cNvPr id="10" name="Picture 9">
            <a:extLst>
              <a:ext uri="{FF2B5EF4-FFF2-40B4-BE49-F238E27FC236}">
                <a16:creationId xmlns:a16="http://schemas.microsoft.com/office/drawing/2014/main" id="{88BE37B4-BF35-47E9-9B65-B6D3D08302A2}"/>
              </a:ext>
            </a:extLst>
          </p:cNvPr>
          <p:cNvPicPr>
            <a:picLocks noChangeAspect="1"/>
          </p:cNvPicPr>
          <p:nvPr/>
        </p:nvPicPr>
        <p:blipFill>
          <a:blip r:embed="rId2"/>
          <a:stretch>
            <a:fillRect/>
          </a:stretch>
        </p:blipFill>
        <p:spPr>
          <a:xfrm>
            <a:off x="7856622" y="2121570"/>
            <a:ext cx="2626895" cy="2614863"/>
          </a:xfrm>
          <a:prstGeom prst="rect">
            <a:avLst/>
          </a:prstGeom>
        </p:spPr>
      </p:pic>
      <p:pic>
        <p:nvPicPr>
          <p:cNvPr id="4" name="Picture 3">
            <a:extLst>
              <a:ext uri="{FF2B5EF4-FFF2-40B4-BE49-F238E27FC236}">
                <a16:creationId xmlns:a16="http://schemas.microsoft.com/office/drawing/2014/main" id="{1EEC3F6A-5B71-49D9-BB28-870551244863}"/>
              </a:ext>
            </a:extLst>
          </p:cNvPr>
          <p:cNvPicPr>
            <a:picLocks noChangeAspect="1"/>
          </p:cNvPicPr>
          <p:nvPr/>
        </p:nvPicPr>
        <p:blipFill rotWithShape="1">
          <a:blip r:embed="rId3"/>
          <a:srcRect l="2233" t="35258" r="1049" b="34283"/>
          <a:stretch/>
        </p:blipFill>
        <p:spPr>
          <a:xfrm>
            <a:off x="288001" y="6205872"/>
            <a:ext cx="1924621" cy="404070"/>
          </a:xfrm>
          <a:prstGeom prst="rect">
            <a:avLst/>
          </a:prstGeom>
        </p:spPr>
      </p:pic>
    </p:spTree>
    <p:extLst>
      <p:ext uri="{BB962C8B-B14F-4D97-AF65-F5344CB8AC3E}">
        <p14:creationId xmlns:p14="http://schemas.microsoft.com/office/powerpoint/2010/main" val="331687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DE37F-18F1-43AC-A8D2-F2A4CEF938D6}"/>
              </a:ext>
            </a:extLst>
          </p:cNvPr>
          <p:cNvPicPr>
            <a:picLocks noChangeAspect="1"/>
          </p:cNvPicPr>
          <p:nvPr/>
        </p:nvPicPr>
        <p:blipFill>
          <a:blip r:embed="rId2"/>
          <a:stretch>
            <a:fillRect/>
          </a:stretch>
        </p:blipFill>
        <p:spPr>
          <a:xfrm>
            <a:off x="4637936" y="3396749"/>
            <a:ext cx="6097589" cy="2609996"/>
          </a:xfrm>
          <a:prstGeom prst="rect">
            <a:avLst/>
          </a:prstGeom>
        </p:spPr>
      </p:pic>
      <p:pic>
        <p:nvPicPr>
          <p:cNvPr id="5" name="Picture 4">
            <a:extLst>
              <a:ext uri="{FF2B5EF4-FFF2-40B4-BE49-F238E27FC236}">
                <a16:creationId xmlns:a16="http://schemas.microsoft.com/office/drawing/2014/main" id="{284A44EE-115D-4474-9112-207384349EA1}"/>
              </a:ext>
            </a:extLst>
          </p:cNvPr>
          <p:cNvPicPr>
            <a:picLocks noChangeAspect="1"/>
          </p:cNvPicPr>
          <p:nvPr/>
        </p:nvPicPr>
        <p:blipFill>
          <a:blip r:embed="rId3"/>
          <a:stretch>
            <a:fillRect/>
          </a:stretch>
        </p:blipFill>
        <p:spPr>
          <a:xfrm>
            <a:off x="6784328" y="1644865"/>
            <a:ext cx="2029378" cy="3260641"/>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Configure Your Email Notifications</a:t>
            </a:r>
          </a:p>
        </p:txBody>
      </p:sp>
      <p:sp>
        <p:nvSpPr>
          <p:cNvPr id="11" name="Text Placeholder 2">
            <a:extLst>
              <a:ext uri="{FF2B5EF4-FFF2-40B4-BE49-F238E27FC236}">
                <a16:creationId xmlns:a16="http://schemas.microsoft.com/office/drawing/2014/main" id="{82F5106C-C103-4A2E-83E2-3FF839E07479}"/>
              </a:ext>
            </a:extLst>
          </p:cNvPr>
          <p:cNvSpPr txBox="1">
            <a:spLocks/>
          </p:cNvSpPr>
          <p:nvPr/>
        </p:nvSpPr>
        <p:spPr>
          <a:xfrm>
            <a:off x="504001" y="1147265"/>
            <a:ext cx="8496151" cy="518980"/>
          </a:xfrm>
          <a:prstGeom prst="rect">
            <a:avLst/>
          </a:prstGeom>
          <a:noFill/>
        </p:spPr>
        <p:txBody>
          <a:bodyPr vert="horz" lIns="91440" tIns="91440" rIns="91440" bIns="182880" rtlCol="0" anchor="ctr">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The Network Notifications section indicates which system notifications you would like to receive and allows you to designate which email addresses you would like to send them to.</a:t>
            </a:r>
            <a:endParaRPr lang="en-US" sz="1400" dirty="0">
              <a:solidFill>
                <a:schemeClr val="accent2"/>
              </a:solidFill>
            </a:endParaRPr>
          </a:p>
        </p:txBody>
      </p:sp>
      <p:sp>
        <p:nvSpPr>
          <p:cNvPr id="20" name="TextBox 19">
            <a:extLst>
              <a:ext uri="{FF2B5EF4-FFF2-40B4-BE49-F238E27FC236}">
                <a16:creationId xmlns:a16="http://schemas.microsoft.com/office/drawing/2014/main" id="{8B29F2E0-5FA5-4127-876C-A77F603EA24F}"/>
              </a:ext>
            </a:extLst>
          </p:cNvPr>
          <p:cNvSpPr txBox="1"/>
          <p:nvPr/>
        </p:nvSpPr>
        <p:spPr>
          <a:xfrm>
            <a:off x="520039" y="1752361"/>
            <a:ext cx="3600931" cy="2768433"/>
          </a:xfrm>
          <a:prstGeom prst="rect">
            <a:avLst/>
          </a:prstGeom>
          <a:noFill/>
        </p:spPr>
        <p:txBody>
          <a:bodyPr wrap="square" lIns="0" tIns="0" rIns="0" bIns="0" rtlCol="0">
            <a:noAutofit/>
          </a:bodyPr>
          <a:lstStyle/>
          <a:p>
            <a:pPr defTabSz="914407">
              <a:buClr>
                <a:srgbClr val="F0AB00"/>
              </a:buClr>
              <a:buSzPct val="100000"/>
            </a:pPr>
            <a:endParaRPr lang="en-US" sz="1400" dirty="0">
              <a:solidFill>
                <a:srgbClr val="000000"/>
              </a:solidFill>
              <a:latin typeface="Arial" panose="020B0604020202020204" pitchFamily="34" charset="0"/>
              <a:cs typeface="Arial" panose="020B0604020202020204" pitchFamily="34" charset="0"/>
            </a:endParaRPr>
          </a:p>
          <a:p>
            <a:pPr marL="342902" indent="-342902" defTabSz="914407">
              <a:buClr>
                <a:srgbClr val="F0AB00"/>
              </a:buClr>
              <a:buSzPct val="100000"/>
              <a:buFont typeface="+mj-lt"/>
              <a:buAutoNum type="arabicPeriod"/>
            </a:pPr>
            <a:r>
              <a:rPr lang="en-US" sz="1400" dirty="0"/>
              <a:t>Click the initials in the top-right corner of your home page to view the </a:t>
            </a:r>
            <a:r>
              <a:rPr lang="en-US" sz="1400" b="1" dirty="0"/>
              <a:t>Company Settings</a:t>
            </a:r>
            <a:r>
              <a:rPr lang="en-US" sz="1400" dirty="0"/>
              <a:t> Dropdown menu.</a:t>
            </a:r>
          </a:p>
          <a:p>
            <a:pPr marL="342902" indent="-342902" defTabSz="914407">
              <a:buClr>
                <a:srgbClr val="F0AB00"/>
              </a:buClr>
              <a:buSzPct val="100000"/>
              <a:buFont typeface="+mj-lt"/>
              <a:buAutoNum type="arabicPeriod"/>
            </a:pPr>
            <a:endParaRPr lang="en-US" sz="1400" dirty="0">
              <a:solidFill>
                <a:srgbClr val="000000"/>
              </a:solidFill>
              <a:latin typeface="Arial" panose="020B0604020202020204" pitchFamily="34" charset="0"/>
              <a:cs typeface="Arial" panose="020B0604020202020204" pitchFamily="34" charset="0"/>
            </a:endParaRPr>
          </a:p>
          <a:p>
            <a:pPr marL="342902" indent="-342902" defTabSz="914407">
              <a:buClr>
                <a:srgbClr val="F0AB00"/>
              </a:buClr>
              <a:buSzPct val="100000"/>
              <a:buFont typeface="+mj-lt"/>
              <a:buAutoNum type="arabicPeriod"/>
            </a:pPr>
            <a:r>
              <a:rPr lang="en-US" sz="1400" dirty="0">
                <a:solidFill>
                  <a:srgbClr val="000000"/>
                </a:solidFill>
                <a:latin typeface="Arial" panose="020B0604020202020204" pitchFamily="34" charset="0"/>
                <a:cs typeface="Arial" panose="020B0604020202020204" pitchFamily="34" charset="0"/>
              </a:rPr>
              <a:t>Click</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on </a:t>
            </a:r>
            <a:r>
              <a:rPr lang="en-US" sz="1400" b="1" dirty="0">
                <a:solidFill>
                  <a:srgbClr val="000000"/>
                </a:solidFill>
                <a:latin typeface="Arial" panose="020B0604020202020204" pitchFamily="34" charset="0"/>
                <a:cs typeface="Arial" panose="020B0604020202020204" pitchFamily="34" charset="0"/>
              </a:rPr>
              <a:t>Settings</a:t>
            </a:r>
            <a:r>
              <a:rPr lang="en-US" sz="1400" dirty="0">
                <a:solidFill>
                  <a:srgbClr val="000000"/>
                </a:solidFill>
                <a:latin typeface="Arial" panose="020B0604020202020204" pitchFamily="34" charset="0"/>
                <a:cs typeface="Arial" panose="020B0604020202020204" pitchFamily="34" charset="0"/>
              </a:rPr>
              <a:t> under Company Settings.</a:t>
            </a:r>
          </a:p>
          <a:p>
            <a:pPr marL="342902" indent="-342902" defTabSz="914407">
              <a:buClr>
                <a:srgbClr val="F0AB00"/>
              </a:buClr>
              <a:buSzPct val="100000"/>
              <a:buFont typeface="+mj-lt"/>
              <a:buAutoNum type="arabicPeriod"/>
            </a:pPr>
            <a:endParaRPr lang="en-US" sz="1400" dirty="0">
              <a:solidFill>
                <a:srgbClr val="000000"/>
              </a:solidFill>
              <a:latin typeface="Arial" panose="020B0604020202020204" pitchFamily="34" charset="0"/>
              <a:cs typeface="Arial" panose="020B0604020202020204" pitchFamily="34" charset="0"/>
            </a:endParaRPr>
          </a:p>
          <a:p>
            <a:pPr marL="342902" indent="-342902" defTabSz="914407">
              <a:buClr>
                <a:srgbClr val="F0AB00"/>
              </a:buClr>
              <a:buSzPct val="100000"/>
              <a:buFont typeface="+mj-lt"/>
              <a:buAutoNum type="arabicPeriod"/>
            </a:pPr>
            <a:r>
              <a:rPr lang="en-US" sz="1400" dirty="0">
                <a:solidFill>
                  <a:srgbClr val="000000"/>
                </a:solidFill>
                <a:latin typeface="Arial" panose="020B0604020202020204" pitchFamily="34" charset="0"/>
                <a:cs typeface="Arial" panose="020B0604020202020204" pitchFamily="34" charset="0"/>
              </a:rPr>
              <a:t>Click</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on </a:t>
            </a:r>
            <a:r>
              <a:rPr lang="en-US" sz="1400" b="1" dirty="0">
                <a:solidFill>
                  <a:srgbClr val="000000"/>
                </a:solidFill>
                <a:latin typeface="Arial" panose="020B0604020202020204" pitchFamily="34" charset="0"/>
                <a:cs typeface="Arial" panose="020B0604020202020204" pitchFamily="34" charset="0"/>
              </a:rPr>
              <a:t>Notifications</a:t>
            </a:r>
            <a:r>
              <a:rPr lang="en-US" sz="1400" dirty="0">
                <a:solidFill>
                  <a:srgbClr val="000000"/>
                </a:solidFill>
                <a:latin typeface="Arial" panose="020B0604020202020204" pitchFamily="34" charset="0"/>
                <a:cs typeface="Arial" panose="020B0604020202020204" pitchFamily="34" charset="0"/>
              </a:rPr>
              <a:t> under Company Settings.</a:t>
            </a:r>
          </a:p>
          <a:p>
            <a:pPr marL="342902" indent="-342902" defTabSz="914407">
              <a:buClr>
                <a:srgbClr val="F0AB00"/>
              </a:buClr>
              <a:buSzPct val="100000"/>
              <a:buFont typeface="+mj-lt"/>
              <a:buAutoNum type="arabicPeriod"/>
            </a:pPr>
            <a:endParaRPr lang="en-US" sz="1400" dirty="0">
              <a:solidFill>
                <a:srgbClr val="000000"/>
              </a:solidFill>
              <a:latin typeface="Arial" panose="020B0604020202020204" pitchFamily="34" charset="0"/>
              <a:cs typeface="Arial" panose="020B0604020202020204" pitchFamily="34" charset="0"/>
            </a:endParaRPr>
          </a:p>
          <a:p>
            <a:pPr marL="342902" indent="-342902" defTabSz="914407">
              <a:buClr>
                <a:srgbClr val="F0AB00"/>
              </a:buClr>
              <a:buSzPct val="100000"/>
              <a:buFont typeface="+mj-lt"/>
              <a:buAutoNum type="arabicPeriod"/>
            </a:pPr>
            <a:r>
              <a:rPr lang="en-US" sz="1400" b="1" dirty="0">
                <a:solidFill>
                  <a:srgbClr val="000000"/>
                </a:solidFill>
                <a:latin typeface="Arial" panose="020B0604020202020204" pitchFamily="34" charset="0"/>
                <a:cs typeface="Arial" panose="020B0604020202020204" pitchFamily="34" charset="0"/>
              </a:rPr>
              <a:t>Network Notifications </a:t>
            </a:r>
            <a:r>
              <a:rPr lang="en-US" sz="1400" dirty="0">
                <a:solidFill>
                  <a:srgbClr val="000000"/>
                </a:solidFill>
                <a:latin typeface="Arial" panose="020B0604020202020204" pitchFamily="34" charset="0"/>
                <a:cs typeface="Arial" panose="020B0604020202020204" pitchFamily="34" charset="0"/>
              </a:rPr>
              <a:t>can be accessed from here as well, or you may switch to the Network tab when in Notifications.</a:t>
            </a:r>
          </a:p>
          <a:p>
            <a:pPr marL="342902" indent="-342902" defTabSz="914407">
              <a:buClr>
                <a:srgbClr val="F0AB00"/>
              </a:buClr>
              <a:buSzPct val="100000"/>
              <a:buFont typeface="+mj-lt"/>
              <a:buAutoNum type="arabicPeriod"/>
            </a:pPr>
            <a:endParaRPr lang="en-US" sz="1400" dirty="0">
              <a:solidFill>
                <a:srgbClr val="000000"/>
              </a:solidFill>
              <a:latin typeface="Arial" panose="020B0604020202020204" pitchFamily="34" charset="0"/>
              <a:cs typeface="Arial" panose="020B0604020202020204" pitchFamily="34" charset="0"/>
            </a:endParaRPr>
          </a:p>
          <a:p>
            <a:pPr marL="342902" indent="-342902" defTabSz="914407">
              <a:buClr>
                <a:srgbClr val="F0AB00"/>
              </a:buClr>
              <a:buSzPct val="100000"/>
              <a:buFont typeface="+mj-lt"/>
              <a:buAutoNum type="arabicPeriod"/>
            </a:pPr>
            <a:r>
              <a:rPr lang="en-US" sz="1400" b="1" dirty="0">
                <a:solidFill>
                  <a:srgbClr val="000000"/>
                </a:solidFill>
                <a:latin typeface="Arial" panose="020B0604020202020204" pitchFamily="34" charset="0"/>
                <a:cs typeface="Arial" panose="020B0604020202020204" pitchFamily="34" charset="0"/>
              </a:rPr>
              <a:t>Note: You can enter </a:t>
            </a:r>
            <a:r>
              <a:rPr lang="en-US" sz="1400" dirty="0">
                <a:solidFill>
                  <a:srgbClr val="000000"/>
                </a:solidFill>
                <a:latin typeface="Arial" panose="020B0604020202020204" pitchFamily="34" charset="0"/>
                <a:cs typeface="Arial" panose="020B0604020202020204" pitchFamily="34" charset="0"/>
              </a:rPr>
              <a:t>up to 3 email addresses per notification type.  You must separate each address with a comma but include NO spaces between the emails.</a:t>
            </a:r>
          </a:p>
        </p:txBody>
      </p:sp>
      <p:sp>
        <p:nvSpPr>
          <p:cNvPr id="21" name="object 31">
            <a:hlinkClick r:id="" action="ppaction://noaction"/>
            <a:extLst>
              <a:ext uri="{FF2B5EF4-FFF2-40B4-BE49-F238E27FC236}">
                <a16:creationId xmlns:a16="http://schemas.microsoft.com/office/drawing/2014/main" id="{7491D525-13B3-4460-A7FC-83B2C86BFD9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FE427717-5633-4EC3-98B4-F669810D5EE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8349FDDD-C42D-45F0-B038-C6DD337143F4}"/>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CF1B2BA6-3985-4380-9A10-5D557B93E6D8}"/>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4" action="ppaction://hlinksldjump"/>
            <a:extLst>
              <a:ext uri="{FF2B5EF4-FFF2-40B4-BE49-F238E27FC236}">
                <a16:creationId xmlns:a16="http://schemas.microsoft.com/office/drawing/2014/main" id="{8DE95D7D-EC7C-4E0C-A80F-7BEEF661E033}"/>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429DEFFF-6EBA-415F-A055-EA3363647F6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3164B95C-20EC-46C2-8DB3-A4CBF2AD1A6F}"/>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 action="ppaction://noaction"/>
            <a:extLst>
              <a:ext uri="{FF2B5EF4-FFF2-40B4-BE49-F238E27FC236}">
                <a16:creationId xmlns:a16="http://schemas.microsoft.com/office/drawing/2014/main" id="{668E0FE1-2132-4A87-827E-A78F667F614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0" name="Oval 29">
            <a:extLst>
              <a:ext uri="{FF2B5EF4-FFF2-40B4-BE49-F238E27FC236}">
                <a16:creationId xmlns:a16="http://schemas.microsoft.com/office/drawing/2014/main" id="{1E34D04B-1784-4877-900D-905967AE9806}"/>
              </a:ext>
            </a:extLst>
          </p:cNvPr>
          <p:cNvSpPr/>
          <p:nvPr/>
        </p:nvSpPr>
        <p:spPr bwMode="gray">
          <a:xfrm>
            <a:off x="8377732" y="1595202"/>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023F549A-00C4-4FD4-AE42-455A2B4E09C7}"/>
              </a:ext>
            </a:extLst>
          </p:cNvPr>
          <p:cNvSpPr/>
          <p:nvPr/>
        </p:nvSpPr>
        <p:spPr bwMode="gray">
          <a:xfrm>
            <a:off x="8267598" y="3472288"/>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0E3D8AF7-475D-4533-93D4-457E85E18CF6}"/>
              </a:ext>
            </a:extLst>
          </p:cNvPr>
          <p:cNvSpPr/>
          <p:nvPr/>
        </p:nvSpPr>
        <p:spPr bwMode="gray">
          <a:xfrm>
            <a:off x="10246675" y="5242710"/>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
        <p:nvSpPr>
          <p:cNvPr id="33" name="Oval 32">
            <a:extLst>
              <a:ext uri="{FF2B5EF4-FFF2-40B4-BE49-F238E27FC236}">
                <a16:creationId xmlns:a16="http://schemas.microsoft.com/office/drawing/2014/main" id="{453DF2B7-92F7-4332-B4CA-184645CBB23F}"/>
              </a:ext>
            </a:extLst>
          </p:cNvPr>
          <p:cNvSpPr/>
          <p:nvPr/>
        </p:nvSpPr>
        <p:spPr bwMode="gray">
          <a:xfrm>
            <a:off x="7394403" y="2753740"/>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19" name="Oval 18">
            <a:extLst>
              <a:ext uri="{FF2B5EF4-FFF2-40B4-BE49-F238E27FC236}">
                <a16:creationId xmlns:a16="http://schemas.microsoft.com/office/drawing/2014/main" id="{3C442702-35C5-4804-820E-711878FA9CFF}"/>
              </a:ext>
            </a:extLst>
          </p:cNvPr>
          <p:cNvSpPr/>
          <p:nvPr/>
        </p:nvSpPr>
        <p:spPr bwMode="gray">
          <a:xfrm>
            <a:off x="4862605" y="3838696"/>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Tree>
    <p:extLst>
      <p:ext uri="{BB962C8B-B14F-4D97-AF65-F5344CB8AC3E}">
        <p14:creationId xmlns:p14="http://schemas.microsoft.com/office/powerpoint/2010/main" val="13259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8B4BE7-24F8-4130-9453-F56FFBF8E5EF}"/>
              </a:ext>
            </a:extLst>
          </p:cNvPr>
          <p:cNvPicPr>
            <a:picLocks noChangeAspect="1"/>
          </p:cNvPicPr>
          <p:nvPr/>
        </p:nvPicPr>
        <p:blipFill>
          <a:blip r:embed="rId2"/>
          <a:stretch>
            <a:fillRect/>
          </a:stretch>
        </p:blipFill>
        <p:spPr>
          <a:xfrm>
            <a:off x="5407316" y="1132252"/>
            <a:ext cx="4830472" cy="480137"/>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Configure Your Enablement Tasks</a:t>
            </a:r>
          </a:p>
        </p:txBody>
      </p:sp>
      <p:sp>
        <p:nvSpPr>
          <p:cNvPr id="11" name="TextBox 10">
            <a:extLst>
              <a:ext uri="{FF2B5EF4-FFF2-40B4-BE49-F238E27FC236}">
                <a16:creationId xmlns:a16="http://schemas.microsoft.com/office/drawing/2014/main" id="{D084A652-04F6-40F7-A296-EFA206A48A4E}"/>
              </a:ext>
            </a:extLst>
          </p:cNvPr>
          <p:cNvSpPr txBox="1"/>
          <p:nvPr/>
        </p:nvSpPr>
        <p:spPr>
          <a:xfrm>
            <a:off x="486019" y="1229859"/>
            <a:ext cx="5499361" cy="4906596"/>
          </a:xfrm>
          <a:prstGeom prst="rect">
            <a:avLst/>
          </a:prstGeom>
          <a:noFill/>
        </p:spPr>
        <p:txBody>
          <a:bodyPr wrap="square" lIns="0" tIns="0" rIns="0" bIns="0" rtlCol="0">
            <a:noAutofit/>
          </a:bodyPr>
          <a:lstStyle/>
          <a:p>
            <a:pPr marL="342900" indent="-342900" defTabSz="914407">
              <a:lnSpc>
                <a:spcPts val="2001"/>
              </a:lnSpc>
              <a:spcBef>
                <a:spcPts val="600"/>
              </a:spcBef>
              <a:buClr>
                <a:srgbClr val="F0AB00"/>
              </a:buClr>
              <a:buSzPct val="100000"/>
              <a:buFont typeface="+mj-lt"/>
              <a:buAutoNum type="arabicPeriod"/>
            </a:pPr>
            <a:r>
              <a:rPr lang="en-US" sz="1400" dirty="0">
                <a:solidFill>
                  <a:srgbClr val="000000"/>
                </a:solidFill>
              </a:rPr>
              <a:t>From the home screen, select the </a:t>
            </a:r>
            <a:r>
              <a:rPr lang="en-US" sz="1400" b="1" dirty="0">
                <a:solidFill>
                  <a:srgbClr val="000000"/>
                </a:solidFill>
              </a:rPr>
              <a:t>Enablement</a:t>
            </a:r>
            <a:r>
              <a:rPr lang="en-US" sz="1400" dirty="0">
                <a:solidFill>
                  <a:srgbClr val="000000"/>
                </a:solidFill>
              </a:rPr>
              <a:t> Tab. </a:t>
            </a:r>
          </a:p>
          <a:p>
            <a:pPr marL="342900" indent="-342900" defTabSz="914407">
              <a:lnSpc>
                <a:spcPts val="2001"/>
              </a:lnSpc>
              <a:spcBef>
                <a:spcPts val="600"/>
              </a:spcBef>
              <a:buClr>
                <a:srgbClr val="F0AB00"/>
              </a:buClr>
              <a:buSzPct val="100000"/>
              <a:buFont typeface="+mj-lt"/>
              <a:buAutoNum type="arabicPeriod"/>
            </a:pPr>
            <a:r>
              <a:rPr lang="en-US" sz="1400" dirty="0">
                <a:solidFill>
                  <a:srgbClr val="000000"/>
                </a:solidFill>
              </a:rPr>
              <a:t>Click on the </a:t>
            </a:r>
            <a:r>
              <a:rPr lang="en-US" sz="1400" b="1" dirty="0">
                <a:solidFill>
                  <a:srgbClr val="000000"/>
                </a:solidFill>
              </a:rPr>
              <a:t>Enablement Tasks are pending </a:t>
            </a:r>
            <a:r>
              <a:rPr lang="en-US" sz="1400" dirty="0">
                <a:solidFill>
                  <a:srgbClr val="000000"/>
                </a:solidFill>
              </a:rPr>
              <a:t>link.</a:t>
            </a:r>
          </a:p>
          <a:p>
            <a:pPr marL="342900" indent="-342900" defTabSz="914407">
              <a:lnSpc>
                <a:spcPts val="2001"/>
              </a:lnSpc>
              <a:spcBef>
                <a:spcPts val="600"/>
              </a:spcBef>
              <a:buClr>
                <a:srgbClr val="F0AB00"/>
              </a:buClr>
              <a:buSzPct val="100000"/>
              <a:buFont typeface="+mj-lt"/>
              <a:buAutoNum type="arabicPeriod"/>
            </a:pPr>
            <a:r>
              <a:rPr lang="en-US" sz="1400" dirty="0">
                <a:solidFill>
                  <a:srgbClr val="000000"/>
                </a:solidFill>
              </a:rPr>
              <a:t>Select</a:t>
            </a:r>
            <a:r>
              <a:rPr lang="en-US" sz="1400" b="1" dirty="0">
                <a:solidFill>
                  <a:srgbClr val="000000"/>
                </a:solidFill>
              </a:rPr>
              <a:t> </a:t>
            </a:r>
            <a:r>
              <a:rPr lang="en-US" sz="1400" dirty="0">
                <a:solidFill>
                  <a:srgbClr val="000000"/>
                </a:solidFill>
              </a:rPr>
              <a:t>necessary pending tasks for completion.</a:t>
            </a:r>
          </a:p>
          <a:p>
            <a:pPr marL="342900" indent="-342900" defTabSz="914407">
              <a:lnSpc>
                <a:spcPts val="2001"/>
              </a:lnSpc>
              <a:spcBef>
                <a:spcPts val="600"/>
              </a:spcBef>
              <a:buClr>
                <a:srgbClr val="F0AB00"/>
              </a:buClr>
              <a:buSzPct val="100000"/>
              <a:buFont typeface="+mj-lt"/>
              <a:buAutoNum type="arabicPeriod"/>
            </a:pPr>
            <a:r>
              <a:rPr lang="en-US" sz="1400" dirty="0">
                <a:solidFill>
                  <a:srgbClr val="000000"/>
                </a:solidFill>
              </a:rPr>
              <a:t>Choose one of the following routing methods </a:t>
            </a:r>
            <a:r>
              <a:rPr lang="en-US" sz="1400" b="1" dirty="0">
                <a:solidFill>
                  <a:srgbClr val="000000"/>
                </a:solidFill>
              </a:rPr>
              <a:t>for Electronic Order Routing</a:t>
            </a:r>
            <a:r>
              <a:rPr lang="en-US" sz="1400" dirty="0">
                <a:solidFill>
                  <a:srgbClr val="000000"/>
                </a:solidFill>
              </a:rPr>
              <a:t> </a:t>
            </a:r>
            <a:r>
              <a:rPr lang="en-US" sz="1400" b="1" dirty="0">
                <a:solidFill>
                  <a:srgbClr val="000000"/>
                </a:solidFill>
              </a:rPr>
              <a:t>and Electronic </a:t>
            </a:r>
            <a:br>
              <a:rPr lang="en-US" sz="1400" b="1" dirty="0">
                <a:solidFill>
                  <a:srgbClr val="000000"/>
                </a:solidFill>
              </a:rPr>
            </a:br>
            <a:r>
              <a:rPr lang="en-US" sz="1400" b="1" dirty="0">
                <a:solidFill>
                  <a:srgbClr val="000000"/>
                </a:solidFill>
              </a:rPr>
              <a:t>Invoice Routing</a:t>
            </a:r>
            <a:r>
              <a:rPr lang="en-US" sz="1400" dirty="0">
                <a:solidFill>
                  <a:srgbClr val="000000"/>
                </a:solidFill>
              </a:rPr>
              <a:t>:</a:t>
            </a:r>
            <a:br>
              <a:rPr lang="en-US" sz="1400" dirty="0">
                <a:solidFill>
                  <a:srgbClr val="000000"/>
                </a:solidFill>
              </a:rPr>
            </a:br>
            <a:r>
              <a:rPr lang="en-US" sz="1400" b="1" dirty="0">
                <a:solidFill>
                  <a:srgbClr val="000000"/>
                </a:solidFill>
              </a:rPr>
              <a:t>Online, cXML, EDI, Email, Fax or cXML </a:t>
            </a:r>
            <a:r>
              <a:rPr lang="en-US" sz="1400" dirty="0">
                <a:solidFill>
                  <a:srgbClr val="000000"/>
                </a:solidFill>
              </a:rPr>
              <a:t>pending queue (available for Order routing only) and configure e-mail notifications.  </a:t>
            </a:r>
            <a:r>
              <a:rPr lang="en-US" sz="1400" dirty="0"/>
              <a:t>See slide 27 for integration contacts.</a:t>
            </a:r>
          </a:p>
          <a:p>
            <a:pPr defTabSz="914407">
              <a:lnSpc>
                <a:spcPts val="2001"/>
              </a:lnSpc>
              <a:spcBef>
                <a:spcPts val="1200"/>
              </a:spcBef>
              <a:buClr>
                <a:srgbClr val="F0AB00"/>
              </a:buClr>
              <a:buSzPct val="120000"/>
            </a:pPr>
            <a:endParaRPr lang="en-US" sz="1200" dirty="0">
              <a:solidFill>
                <a:srgbClr val="000000"/>
              </a:solidFill>
            </a:endParaRPr>
          </a:p>
          <a:p>
            <a:pPr defTabSz="914407">
              <a:lnSpc>
                <a:spcPts val="2001"/>
              </a:lnSpc>
              <a:spcBef>
                <a:spcPts val="1200"/>
              </a:spcBef>
              <a:buClr>
                <a:srgbClr val="F0AB00"/>
              </a:buClr>
              <a:buSzPct val="120000"/>
            </a:pPr>
            <a:endParaRPr lang="en-US" sz="1200" dirty="0">
              <a:solidFill>
                <a:srgbClr val="000000"/>
              </a:solidFill>
            </a:endParaRPr>
          </a:p>
          <a:p>
            <a:pPr defTabSz="914407" fontAlgn="base">
              <a:spcAft>
                <a:spcPct val="0"/>
              </a:spcAft>
              <a:buClr>
                <a:srgbClr val="F0AB00"/>
              </a:buClr>
              <a:buSzPct val="120000"/>
            </a:pPr>
            <a:endParaRPr lang="en-US" sz="1400" b="1" dirty="0">
              <a:solidFill>
                <a:srgbClr val="000000"/>
              </a:solidFill>
            </a:endParaRPr>
          </a:p>
          <a:p>
            <a:pPr defTabSz="914407" fontAlgn="base">
              <a:spcAft>
                <a:spcPct val="0"/>
              </a:spcAft>
              <a:buClr>
                <a:srgbClr val="F0AB00"/>
              </a:buClr>
              <a:buSzPct val="120000"/>
            </a:pPr>
            <a:endParaRPr lang="en-US" sz="1400" b="1" dirty="0">
              <a:solidFill>
                <a:srgbClr val="000000"/>
              </a:solidFill>
            </a:endParaRPr>
          </a:p>
          <a:p>
            <a:pPr defTabSz="914407" fontAlgn="base">
              <a:spcAft>
                <a:spcPct val="0"/>
              </a:spcAft>
              <a:buClr>
                <a:srgbClr val="F0AB00"/>
              </a:buClr>
              <a:buSzPct val="120000"/>
            </a:pPr>
            <a:r>
              <a:rPr lang="en-US" sz="1400" b="1" dirty="0">
                <a:solidFill>
                  <a:srgbClr val="000000"/>
                </a:solidFill>
              </a:rPr>
              <a:t>Note: </a:t>
            </a:r>
            <a:r>
              <a:rPr lang="en-US" sz="1400" dirty="0">
                <a:solidFill>
                  <a:srgbClr val="000000"/>
                </a:solidFill>
              </a:rPr>
              <a:t>There may be times you see a pending task for your customer. This will not go away until your customer completes it. </a:t>
            </a:r>
          </a:p>
          <a:p>
            <a:pPr marL="342902" indent="-342902" defTabSz="914407" fontAlgn="base">
              <a:lnSpc>
                <a:spcPts val="2001"/>
              </a:lnSpc>
              <a:spcBef>
                <a:spcPts val="1200"/>
              </a:spcBef>
              <a:spcAft>
                <a:spcPct val="0"/>
              </a:spcAft>
              <a:buClr>
                <a:srgbClr val="F0AB00"/>
              </a:buClr>
              <a:buSzPct val="120000"/>
              <a:buFontTx/>
              <a:buAutoNum type="arabicPeriod"/>
            </a:pPr>
            <a:endParaRPr lang="en-US" sz="1100" dirty="0">
              <a:solidFill>
                <a:srgbClr val="000000"/>
              </a:solidFill>
            </a:endParaRPr>
          </a:p>
        </p:txBody>
      </p:sp>
      <p:grpSp>
        <p:nvGrpSpPr>
          <p:cNvPr id="12" name="Group 11">
            <a:extLst>
              <a:ext uri="{FF2B5EF4-FFF2-40B4-BE49-F238E27FC236}">
                <a16:creationId xmlns:a16="http://schemas.microsoft.com/office/drawing/2014/main" id="{87B7CD41-EC49-4B30-9EDA-B40AF6BD9DEC}"/>
              </a:ext>
            </a:extLst>
          </p:cNvPr>
          <p:cNvGrpSpPr/>
          <p:nvPr/>
        </p:nvGrpSpPr>
        <p:grpSpPr>
          <a:xfrm>
            <a:off x="7075487" y="1660751"/>
            <a:ext cx="3162301" cy="1358900"/>
            <a:chOff x="5549900" y="1512000"/>
            <a:chExt cx="3162300" cy="1358900"/>
          </a:xfrm>
        </p:grpSpPr>
        <p:pic>
          <p:nvPicPr>
            <p:cNvPr id="13" name="Picture 12">
              <a:extLst>
                <a:ext uri="{FF2B5EF4-FFF2-40B4-BE49-F238E27FC236}">
                  <a16:creationId xmlns:a16="http://schemas.microsoft.com/office/drawing/2014/main" id="{0612F2EE-D888-49A4-BEF5-D63A0EDA3A54}"/>
                </a:ext>
              </a:extLst>
            </p:cNvPr>
            <p:cNvPicPr>
              <a:picLocks noChangeAspect="1"/>
            </p:cNvPicPr>
            <p:nvPr/>
          </p:nvPicPr>
          <p:blipFill rotWithShape="1">
            <a:blip r:embed="rId3"/>
            <a:srcRect l="4014" t="7208" r="3021" b="13155"/>
            <a:stretch/>
          </p:blipFill>
          <p:spPr>
            <a:xfrm>
              <a:off x="5549900" y="1512000"/>
              <a:ext cx="3162300" cy="1358900"/>
            </a:xfrm>
            <a:prstGeom prst="rect">
              <a:avLst/>
            </a:prstGeom>
            <a:ln>
              <a:solidFill>
                <a:schemeClr val="tx1"/>
              </a:solidFill>
            </a:ln>
          </p:spPr>
        </p:pic>
        <p:sp>
          <p:nvSpPr>
            <p:cNvPr id="14" name="Oval 13">
              <a:extLst>
                <a:ext uri="{FF2B5EF4-FFF2-40B4-BE49-F238E27FC236}">
                  <a16:creationId xmlns:a16="http://schemas.microsoft.com/office/drawing/2014/main" id="{CC5B5015-33F4-4B54-AD03-93EBC093309D}"/>
                </a:ext>
              </a:extLst>
            </p:cNvPr>
            <p:cNvSpPr/>
            <p:nvPr/>
          </p:nvSpPr>
          <p:spPr bwMode="gray">
            <a:xfrm>
              <a:off x="7741941" y="184502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grpSp>
      <p:grpSp>
        <p:nvGrpSpPr>
          <p:cNvPr id="15" name="Group 14">
            <a:extLst>
              <a:ext uri="{FF2B5EF4-FFF2-40B4-BE49-F238E27FC236}">
                <a16:creationId xmlns:a16="http://schemas.microsoft.com/office/drawing/2014/main" id="{7C2417D0-A101-4371-9B8C-0FCEC25436BF}"/>
              </a:ext>
            </a:extLst>
          </p:cNvPr>
          <p:cNvGrpSpPr/>
          <p:nvPr/>
        </p:nvGrpSpPr>
        <p:grpSpPr>
          <a:xfrm>
            <a:off x="3941765" y="3087313"/>
            <a:ext cx="6296024" cy="1669265"/>
            <a:chOff x="2416175" y="3002781"/>
            <a:chExt cx="6296025" cy="1669265"/>
          </a:xfrm>
        </p:grpSpPr>
        <p:pic>
          <p:nvPicPr>
            <p:cNvPr id="16" name="Picture 15">
              <a:extLst>
                <a:ext uri="{FF2B5EF4-FFF2-40B4-BE49-F238E27FC236}">
                  <a16:creationId xmlns:a16="http://schemas.microsoft.com/office/drawing/2014/main" id="{BFF2491F-9F47-4B51-877B-1832690939E8}"/>
                </a:ext>
              </a:extLst>
            </p:cNvPr>
            <p:cNvPicPr>
              <a:picLocks noChangeAspect="1"/>
            </p:cNvPicPr>
            <p:nvPr/>
          </p:nvPicPr>
          <p:blipFill rotWithShape="1">
            <a:blip r:embed="rId4"/>
            <a:srcRect l="1289" t="6263" r="36521" b="34902"/>
            <a:stretch/>
          </p:blipFill>
          <p:spPr>
            <a:xfrm>
              <a:off x="2416175" y="3833846"/>
              <a:ext cx="6296025" cy="838200"/>
            </a:xfrm>
            <a:prstGeom prst="rect">
              <a:avLst/>
            </a:prstGeom>
            <a:ln>
              <a:solidFill>
                <a:schemeClr val="tx1"/>
              </a:solidFill>
            </a:ln>
          </p:spPr>
        </p:pic>
        <p:pic>
          <p:nvPicPr>
            <p:cNvPr id="17" name="Picture 16">
              <a:extLst>
                <a:ext uri="{FF2B5EF4-FFF2-40B4-BE49-F238E27FC236}">
                  <a16:creationId xmlns:a16="http://schemas.microsoft.com/office/drawing/2014/main" id="{5E25997C-330F-4C55-A8A4-82535F5EC1AD}"/>
                </a:ext>
              </a:extLst>
            </p:cNvPr>
            <p:cNvPicPr>
              <a:picLocks noChangeAspect="1"/>
            </p:cNvPicPr>
            <p:nvPr/>
          </p:nvPicPr>
          <p:blipFill rotWithShape="1">
            <a:blip r:embed="rId5"/>
            <a:srcRect r="52669"/>
            <a:stretch/>
          </p:blipFill>
          <p:spPr>
            <a:xfrm>
              <a:off x="4658716" y="3002781"/>
              <a:ext cx="4053484" cy="701981"/>
            </a:xfrm>
            <a:prstGeom prst="rect">
              <a:avLst/>
            </a:prstGeom>
            <a:ln>
              <a:solidFill>
                <a:schemeClr val="tx1"/>
              </a:solidFill>
            </a:ln>
          </p:spPr>
        </p:pic>
        <p:sp>
          <p:nvSpPr>
            <p:cNvPr id="18" name="Oval 17">
              <a:extLst>
                <a:ext uri="{FF2B5EF4-FFF2-40B4-BE49-F238E27FC236}">
                  <a16:creationId xmlns:a16="http://schemas.microsoft.com/office/drawing/2014/main" id="{8730E512-26D3-4232-900B-30EE8C0C5C48}"/>
                </a:ext>
              </a:extLst>
            </p:cNvPr>
            <p:cNvSpPr/>
            <p:nvPr/>
          </p:nvSpPr>
          <p:spPr bwMode="gray">
            <a:xfrm>
              <a:off x="7741940" y="365976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grpSp>
      <p:grpSp>
        <p:nvGrpSpPr>
          <p:cNvPr id="19" name="Group 18">
            <a:extLst>
              <a:ext uri="{FF2B5EF4-FFF2-40B4-BE49-F238E27FC236}">
                <a16:creationId xmlns:a16="http://schemas.microsoft.com/office/drawing/2014/main" id="{19710D66-EB7C-4BB0-9BED-80255EDBB151}"/>
              </a:ext>
            </a:extLst>
          </p:cNvPr>
          <p:cNvGrpSpPr/>
          <p:nvPr/>
        </p:nvGrpSpPr>
        <p:grpSpPr>
          <a:xfrm>
            <a:off x="6792913" y="4801132"/>
            <a:ext cx="3444876" cy="1668365"/>
            <a:chOff x="5267325" y="4801130"/>
            <a:chExt cx="3444875" cy="1668365"/>
          </a:xfrm>
        </p:grpSpPr>
        <p:pic>
          <p:nvPicPr>
            <p:cNvPr id="20" name="Picture 19">
              <a:extLst>
                <a:ext uri="{FF2B5EF4-FFF2-40B4-BE49-F238E27FC236}">
                  <a16:creationId xmlns:a16="http://schemas.microsoft.com/office/drawing/2014/main" id="{9FCB84FC-961D-4D0F-84C4-178F17406030}"/>
                </a:ext>
              </a:extLst>
            </p:cNvPr>
            <p:cNvPicPr>
              <a:picLocks noChangeAspect="1"/>
            </p:cNvPicPr>
            <p:nvPr/>
          </p:nvPicPr>
          <p:blipFill rotWithShape="1">
            <a:blip r:embed="rId6"/>
            <a:srcRect l="1572" t="17713" r="39343" b="31418"/>
            <a:stretch/>
          </p:blipFill>
          <p:spPr>
            <a:xfrm>
              <a:off x="5267325" y="4801130"/>
              <a:ext cx="3444875" cy="1668365"/>
            </a:xfrm>
            <a:prstGeom prst="rect">
              <a:avLst/>
            </a:prstGeom>
            <a:ln>
              <a:solidFill>
                <a:schemeClr val="tx1"/>
              </a:solidFill>
            </a:ln>
          </p:spPr>
        </p:pic>
        <p:sp>
          <p:nvSpPr>
            <p:cNvPr id="21" name="Oval 20">
              <a:extLst>
                <a:ext uri="{FF2B5EF4-FFF2-40B4-BE49-F238E27FC236}">
                  <a16:creationId xmlns:a16="http://schemas.microsoft.com/office/drawing/2014/main" id="{B0ACF694-EBF8-424D-BD35-2E186EC5BA2C}"/>
                </a:ext>
              </a:extLst>
            </p:cNvPr>
            <p:cNvSpPr/>
            <p:nvPr/>
          </p:nvSpPr>
          <p:spPr bwMode="gray">
            <a:xfrm>
              <a:off x="6685458" y="5852345"/>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grpSp>
      <p:sp>
        <p:nvSpPr>
          <p:cNvPr id="22" name="object 31">
            <a:hlinkClick r:id="" action="ppaction://noaction"/>
            <a:extLst>
              <a:ext uri="{FF2B5EF4-FFF2-40B4-BE49-F238E27FC236}">
                <a16:creationId xmlns:a16="http://schemas.microsoft.com/office/drawing/2014/main" id="{C9F49E37-154F-4FD6-ABD9-EE755E68B79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3" name="object 29">
            <a:hlinkClick r:id="rId7" action="ppaction://hlinksldjump"/>
            <a:extLst>
              <a:ext uri="{FF2B5EF4-FFF2-40B4-BE49-F238E27FC236}">
                <a16:creationId xmlns:a16="http://schemas.microsoft.com/office/drawing/2014/main" id="{250CCF7A-3103-43C9-B4B3-50C366FCECA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AF106C65-F263-4749-AE0E-81E24EA6E86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6" name="object 31">
            <a:hlinkClick r:id="rId7" action="ppaction://hlinksldjump"/>
            <a:extLst>
              <a:ext uri="{FF2B5EF4-FFF2-40B4-BE49-F238E27FC236}">
                <a16:creationId xmlns:a16="http://schemas.microsoft.com/office/drawing/2014/main" id="{9A690D60-993A-4285-92C9-0F9C97ADC1C9}"/>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96EC6A3E-2FA0-4E61-8E77-5C38170611E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8" name="object 31">
            <a:hlinkClick r:id="" action="ppaction://noaction"/>
            <a:extLst>
              <a:ext uri="{FF2B5EF4-FFF2-40B4-BE49-F238E27FC236}">
                <a16:creationId xmlns:a16="http://schemas.microsoft.com/office/drawing/2014/main" id="{E2A81DEC-0550-455B-B77D-B6054D74D3C7}"/>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9" name="object 31">
            <a:hlinkClick r:id="" action="ppaction://noaction"/>
            <a:extLst>
              <a:ext uri="{FF2B5EF4-FFF2-40B4-BE49-F238E27FC236}">
                <a16:creationId xmlns:a16="http://schemas.microsoft.com/office/drawing/2014/main" id="{42C156C5-FB77-48BA-913E-5959C84AE95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0" name="Oval 29">
            <a:extLst>
              <a:ext uri="{FF2B5EF4-FFF2-40B4-BE49-F238E27FC236}">
                <a16:creationId xmlns:a16="http://schemas.microsoft.com/office/drawing/2014/main" id="{516A6499-C6D8-4D73-A343-F728A035394C}"/>
              </a:ext>
            </a:extLst>
          </p:cNvPr>
          <p:cNvSpPr/>
          <p:nvPr/>
        </p:nvSpPr>
        <p:spPr bwMode="gray">
          <a:xfrm>
            <a:off x="5673938" y="1241000"/>
            <a:ext cx="207058" cy="19463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Tree>
    <p:extLst>
      <p:ext uri="{BB962C8B-B14F-4D97-AF65-F5344CB8AC3E}">
        <p14:creationId xmlns:p14="http://schemas.microsoft.com/office/powerpoint/2010/main" val="20790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5457" y="504764"/>
            <a:ext cx="11183564" cy="677061"/>
          </a:xfrm>
        </p:spPr>
        <p:txBody>
          <a:bodyPr/>
          <a:lstStyle/>
          <a:p>
            <a:r>
              <a:rPr lang="en-US" dirty="0"/>
              <a:t>Configure Your Enablement Tasks</a:t>
            </a:r>
            <a:br>
              <a:rPr lang="en-US" dirty="0"/>
            </a:br>
            <a:r>
              <a:rPr lang="en-US" sz="1999" b="0" dirty="0"/>
              <a:t>Agree to Enable AribaPay</a:t>
            </a:r>
          </a:p>
        </p:txBody>
      </p:sp>
      <p:sp>
        <p:nvSpPr>
          <p:cNvPr id="11" name="TextBox 10">
            <a:extLst>
              <a:ext uri="{FF2B5EF4-FFF2-40B4-BE49-F238E27FC236}">
                <a16:creationId xmlns:a16="http://schemas.microsoft.com/office/drawing/2014/main" id="{D084A652-04F6-40F7-A296-EFA206A48A4E}"/>
              </a:ext>
            </a:extLst>
          </p:cNvPr>
          <p:cNvSpPr txBox="1"/>
          <p:nvPr/>
        </p:nvSpPr>
        <p:spPr>
          <a:xfrm>
            <a:off x="487482" y="1230432"/>
            <a:ext cx="4402857" cy="4905319"/>
          </a:xfrm>
          <a:prstGeom prst="rect">
            <a:avLst/>
          </a:prstGeom>
          <a:noFill/>
        </p:spPr>
        <p:txBody>
          <a:bodyPr wrap="square" lIns="0" tIns="0" rIns="0" bIns="0" rtlCol="0">
            <a:noAutofit/>
          </a:bodyPr>
          <a:lstStyle/>
          <a:p>
            <a:pPr marL="342797" indent="-342797" defTabSz="1088449">
              <a:lnSpc>
                <a:spcPts val="1699"/>
              </a:lnSpc>
              <a:spcAft>
                <a:spcPts val="600"/>
              </a:spcAft>
              <a:buClr>
                <a:srgbClr val="F0AB00"/>
              </a:buClr>
              <a:buSzPct val="100000"/>
              <a:buFont typeface="+mj-lt"/>
              <a:buAutoNum type="arabicPeriod"/>
            </a:pPr>
            <a:endParaRPr lang="en-US" sz="1400" b="1" dirty="0">
              <a:solidFill>
                <a:srgbClr val="000000"/>
              </a:solidFill>
            </a:endParaRPr>
          </a:p>
          <a:p>
            <a:pPr marL="342797" indent="-342797" defTabSz="1088449">
              <a:lnSpc>
                <a:spcPts val="1699"/>
              </a:lnSpc>
              <a:spcAft>
                <a:spcPts val="600"/>
              </a:spcAft>
              <a:buClr>
                <a:srgbClr val="F0AB00"/>
              </a:buClr>
              <a:buSzPct val="100000"/>
              <a:buFont typeface="+mj-lt"/>
              <a:buAutoNum type="arabicPeriod"/>
            </a:pPr>
            <a:r>
              <a:rPr lang="en-US" sz="1400" dirty="0">
                <a:solidFill>
                  <a:srgbClr val="000000"/>
                </a:solidFill>
              </a:rPr>
              <a:t>Open</a:t>
            </a:r>
            <a:r>
              <a:rPr lang="en-US" sz="1400" b="1" dirty="0">
                <a:solidFill>
                  <a:srgbClr val="000000"/>
                </a:solidFill>
              </a:rPr>
              <a:t> </a:t>
            </a:r>
            <a:r>
              <a:rPr lang="en-US" sz="1400" dirty="0">
                <a:solidFill>
                  <a:srgbClr val="000000"/>
                </a:solidFill>
              </a:rPr>
              <a:t>the </a:t>
            </a:r>
            <a:r>
              <a:rPr lang="en-US" sz="1400" b="1" dirty="0">
                <a:solidFill>
                  <a:srgbClr val="000000"/>
                </a:solidFill>
              </a:rPr>
              <a:t>AribaPay</a:t>
            </a:r>
            <a:r>
              <a:rPr lang="en-US" sz="1400" dirty="0">
                <a:solidFill>
                  <a:srgbClr val="000000"/>
                </a:solidFill>
              </a:rPr>
              <a:t> task.</a:t>
            </a:r>
          </a:p>
          <a:p>
            <a:pPr marL="342797" indent="-342797" defTabSz="1088449">
              <a:lnSpc>
                <a:spcPts val="1699"/>
              </a:lnSpc>
              <a:spcAft>
                <a:spcPts val="600"/>
              </a:spcAft>
              <a:buClr>
                <a:srgbClr val="F0AB00"/>
              </a:buClr>
              <a:buSzPct val="100000"/>
              <a:buFont typeface="+mj-lt"/>
              <a:buAutoNum type="arabicPeriod"/>
            </a:pPr>
            <a:r>
              <a:rPr lang="en-US" sz="1400" dirty="0">
                <a:solidFill>
                  <a:srgbClr val="000000"/>
                </a:solidFill>
                <a:cs typeface="Arial" charset="0"/>
              </a:rPr>
              <a:t>Click</a:t>
            </a:r>
            <a:r>
              <a:rPr lang="en-US" sz="1400" b="1" dirty="0">
                <a:solidFill>
                  <a:srgbClr val="000000"/>
                </a:solidFill>
                <a:cs typeface="Arial" charset="0"/>
              </a:rPr>
              <a:t> Complete Task </a:t>
            </a:r>
            <a:r>
              <a:rPr lang="en-US" sz="1400" dirty="0">
                <a:solidFill>
                  <a:srgbClr val="000000"/>
                </a:solidFill>
                <a:cs typeface="Arial" charset="0"/>
              </a:rPr>
              <a:t>for the Agree to Enable AribaPay activity within the AribaPay task.</a:t>
            </a:r>
          </a:p>
          <a:p>
            <a:pPr marL="342797" indent="-342797" defTabSz="1088449">
              <a:lnSpc>
                <a:spcPts val="1699"/>
              </a:lnSpc>
              <a:spcAft>
                <a:spcPts val="600"/>
              </a:spcAft>
              <a:buClr>
                <a:srgbClr val="F0AB00"/>
              </a:buClr>
              <a:buSzPct val="100000"/>
              <a:buFont typeface="+mj-lt"/>
              <a:buAutoNum type="arabicPeriod"/>
            </a:pPr>
            <a:r>
              <a:rPr lang="en-US" sz="1400" b="1" dirty="0">
                <a:solidFill>
                  <a:srgbClr val="000000"/>
                </a:solidFill>
                <a:cs typeface="Arial" charset="0"/>
              </a:rPr>
              <a:t>Accept </a:t>
            </a:r>
            <a:r>
              <a:rPr lang="en-US" sz="1400" dirty="0">
                <a:solidFill>
                  <a:srgbClr val="000000"/>
                </a:solidFill>
                <a:cs typeface="Arial" charset="0"/>
              </a:rPr>
              <a:t>the AribaPay Terms of Use in the pop up window and click </a:t>
            </a:r>
            <a:r>
              <a:rPr lang="en-US" sz="1400" b="1" dirty="0">
                <a:solidFill>
                  <a:srgbClr val="000000"/>
                </a:solidFill>
                <a:cs typeface="Arial" charset="0"/>
              </a:rPr>
              <a:t>Complete.</a:t>
            </a:r>
            <a:endParaRPr lang="en-US" sz="1400" dirty="0">
              <a:solidFill>
                <a:srgbClr val="000000"/>
              </a:solidFill>
              <a:cs typeface="Arial" charset="0"/>
            </a:endParaRPr>
          </a:p>
          <a:p>
            <a:pPr defTabSz="914133">
              <a:lnSpc>
                <a:spcPts val="2000"/>
              </a:lnSpc>
              <a:spcBef>
                <a:spcPts val="1200"/>
              </a:spcBef>
              <a:buClr>
                <a:srgbClr val="F0AB00"/>
              </a:buClr>
              <a:buSzPct val="120000"/>
            </a:pPr>
            <a:endParaRPr lang="en-US" sz="1200" dirty="0">
              <a:solidFill>
                <a:srgbClr val="000000"/>
              </a:solidFill>
            </a:endParaRPr>
          </a:p>
          <a:p>
            <a:pPr marL="342799" indent="-342799" defTabSz="914133" fontAlgn="base">
              <a:lnSpc>
                <a:spcPts val="2000"/>
              </a:lnSpc>
              <a:spcBef>
                <a:spcPts val="1200"/>
              </a:spcBef>
              <a:spcAft>
                <a:spcPct val="0"/>
              </a:spcAft>
              <a:buClr>
                <a:srgbClr val="F0AB00"/>
              </a:buClr>
              <a:buSzPct val="120000"/>
              <a:buFontTx/>
              <a:buAutoNum type="arabicPeriod"/>
            </a:pPr>
            <a:endParaRPr lang="en-US" sz="1100" dirty="0">
              <a:solidFill>
                <a:srgbClr val="000000"/>
              </a:solidFill>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grpSp>
        <p:nvGrpSpPr>
          <p:cNvPr id="34" name="Group 33">
            <a:extLst>
              <a:ext uri="{FF2B5EF4-FFF2-40B4-BE49-F238E27FC236}">
                <a16:creationId xmlns:a16="http://schemas.microsoft.com/office/drawing/2014/main" id="{6AC42174-3CC8-4D4B-91C6-DD80480F6757}"/>
              </a:ext>
            </a:extLst>
          </p:cNvPr>
          <p:cNvGrpSpPr/>
          <p:nvPr/>
        </p:nvGrpSpPr>
        <p:grpSpPr>
          <a:xfrm>
            <a:off x="5495498" y="1241308"/>
            <a:ext cx="5977906" cy="3151283"/>
            <a:chOff x="2460724" y="1342104"/>
            <a:chExt cx="6359276" cy="3546987"/>
          </a:xfrm>
        </p:grpSpPr>
        <p:pic>
          <p:nvPicPr>
            <p:cNvPr id="35" name="Picture 34">
              <a:extLst>
                <a:ext uri="{FF2B5EF4-FFF2-40B4-BE49-F238E27FC236}">
                  <a16:creationId xmlns:a16="http://schemas.microsoft.com/office/drawing/2014/main" id="{8127DE1B-795A-49E1-8738-C8E4C179B93F}"/>
                </a:ext>
              </a:extLst>
            </p:cNvPr>
            <p:cNvPicPr>
              <a:picLocks noChangeAspect="1"/>
            </p:cNvPicPr>
            <p:nvPr/>
          </p:nvPicPr>
          <p:blipFill>
            <a:blip r:embed="rId2"/>
            <a:stretch>
              <a:fillRect/>
            </a:stretch>
          </p:blipFill>
          <p:spPr>
            <a:xfrm>
              <a:off x="2460724" y="1342104"/>
              <a:ext cx="6359276" cy="3546987"/>
            </a:xfrm>
            <a:prstGeom prst="rect">
              <a:avLst/>
            </a:prstGeom>
            <a:ln>
              <a:solidFill>
                <a:schemeClr val="tx1"/>
              </a:solidFill>
            </a:ln>
          </p:spPr>
        </p:pic>
        <p:sp>
          <p:nvSpPr>
            <p:cNvPr id="36" name="Rectangle 35">
              <a:extLst>
                <a:ext uri="{FF2B5EF4-FFF2-40B4-BE49-F238E27FC236}">
                  <a16:creationId xmlns:a16="http://schemas.microsoft.com/office/drawing/2014/main" id="{A3016FAA-5B26-4A71-B473-01CECE1214C0}"/>
                </a:ext>
              </a:extLst>
            </p:cNvPr>
            <p:cNvSpPr/>
            <p:nvPr/>
          </p:nvSpPr>
          <p:spPr bwMode="gray">
            <a:xfrm>
              <a:off x="3451123" y="2064774"/>
              <a:ext cx="523567" cy="132736"/>
            </a:xfrm>
            <a:prstGeom prst="rect">
              <a:avLst/>
            </a:prstGeom>
            <a:solidFill>
              <a:srgbClr val="FFFFFF"/>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2099" kern="0" dirty="0">
                <a:solidFill>
                  <a:srgbClr val="000000"/>
                </a:solidFill>
                <a:ea typeface="Arial Unicode MS" pitchFamily="34" charset="-128"/>
                <a:cs typeface="Arial Unicode MS" pitchFamily="34" charset="-128"/>
              </a:endParaRPr>
            </a:p>
          </p:txBody>
        </p:sp>
      </p:grpSp>
      <p:pic>
        <p:nvPicPr>
          <p:cNvPr id="37" name="Picture 36">
            <a:extLst>
              <a:ext uri="{FF2B5EF4-FFF2-40B4-BE49-F238E27FC236}">
                <a16:creationId xmlns:a16="http://schemas.microsoft.com/office/drawing/2014/main" id="{ADA74519-57FA-42F4-9D1A-A9B671D01922}"/>
              </a:ext>
            </a:extLst>
          </p:cNvPr>
          <p:cNvPicPr>
            <a:picLocks noChangeAspect="1"/>
          </p:cNvPicPr>
          <p:nvPr/>
        </p:nvPicPr>
        <p:blipFill>
          <a:blip r:embed="rId3"/>
          <a:stretch>
            <a:fillRect/>
          </a:stretch>
        </p:blipFill>
        <p:spPr>
          <a:xfrm>
            <a:off x="5486875" y="4599734"/>
            <a:ext cx="5986286" cy="1779585"/>
          </a:xfrm>
          <a:prstGeom prst="rect">
            <a:avLst/>
          </a:prstGeom>
          <a:ln>
            <a:solidFill>
              <a:schemeClr val="tx1"/>
            </a:solidFill>
          </a:ln>
        </p:spPr>
      </p:pic>
      <p:sp>
        <p:nvSpPr>
          <p:cNvPr id="38" name="Oval 37">
            <a:extLst>
              <a:ext uri="{FF2B5EF4-FFF2-40B4-BE49-F238E27FC236}">
                <a16:creationId xmlns:a16="http://schemas.microsoft.com/office/drawing/2014/main" id="{A6322C5E-5399-4E0E-A9B1-570C0680C09B}"/>
              </a:ext>
            </a:extLst>
          </p:cNvPr>
          <p:cNvSpPr/>
          <p:nvPr/>
        </p:nvSpPr>
        <p:spPr bwMode="gray">
          <a:xfrm>
            <a:off x="5398954" y="2645811"/>
            <a:ext cx="207058" cy="19463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39" name="Oval 38">
            <a:extLst>
              <a:ext uri="{FF2B5EF4-FFF2-40B4-BE49-F238E27FC236}">
                <a16:creationId xmlns:a16="http://schemas.microsoft.com/office/drawing/2014/main" id="{FDD0E320-DE7A-4792-86BB-3A40EA9CAF46}"/>
              </a:ext>
            </a:extLst>
          </p:cNvPr>
          <p:cNvSpPr/>
          <p:nvPr/>
        </p:nvSpPr>
        <p:spPr bwMode="gray">
          <a:xfrm>
            <a:off x="10930032" y="2911331"/>
            <a:ext cx="207058" cy="19463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40" name="Oval 39">
            <a:extLst>
              <a:ext uri="{FF2B5EF4-FFF2-40B4-BE49-F238E27FC236}">
                <a16:creationId xmlns:a16="http://schemas.microsoft.com/office/drawing/2014/main" id="{817E5088-CF92-4D4A-B6C3-5C63DF5893C8}"/>
              </a:ext>
            </a:extLst>
          </p:cNvPr>
          <p:cNvSpPr/>
          <p:nvPr/>
        </p:nvSpPr>
        <p:spPr bwMode="gray">
          <a:xfrm>
            <a:off x="10071467" y="605079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41" name="Oval 40">
            <a:extLst>
              <a:ext uri="{FF2B5EF4-FFF2-40B4-BE49-F238E27FC236}">
                <a16:creationId xmlns:a16="http://schemas.microsoft.com/office/drawing/2014/main" id="{CE30FF9B-0CE0-4D6C-9380-23EC27D0EFA4}"/>
              </a:ext>
            </a:extLst>
          </p:cNvPr>
          <p:cNvSpPr/>
          <p:nvPr/>
        </p:nvSpPr>
        <p:spPr bwMode="gray">
          <a:xfrm>
            <a:off x="5614676" y="594128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20" name="object 31">
            <a:hlinkClick r:id="" action="ppaction://noaction"/>
            <a:extLst>
              <a:ext uri="{FF2B5EF4-FFF2-40B4-BE49-F238E27FC236}">
                <a16:creationId xmlns:a16="http://schemas.microsoft.com/office/drawing/2014/main" id="{133552D8-9EEF-4F5B-AE20-18016445829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4" action="ppaction://hlinksldjump"/>
            <a:extLst>
              <a:ext uri="{FF2B5EF4-FFF2-40B4-BE49-F238E27FC236}">
                <a16:creationId xmlns:a16="http://schemas.microsoft.com/office/drawing/2014/main" id="{774CD115-D597-4D81-BBC1-C4D19941029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30" name="object 31">
            <a:hlinkClick r:id="rId5" action="ppaction://hlinksldjump"/>
            <a:extLst>
              <a:ext uri="{FF2B5EF4-FFF2-40B4-BE49-F238E27FC236}">
                <a16:creationId xmlns:a16="http://schemas.microsoft.com/office/drawing/2014/main" id="{A64B622D-379B-4574-9091-F7FAD0AD8E54}"/>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31" name="object 31">
            <a:hlinkClick r:id="rId4" action="ppaction://hlinksldjump"/>
            <a:extLst>
              <a:ext uri="{FF2B5EF4-FFF2-40B4-BE49-F238E27FC236}">
                <a16:creationId xmlns:a16="http://schemas.microsoft.com/office/drawing/2014/main" id="{83633048-95C3-4D9E-8197-7428AF65FCD3}"/>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2" name="object 31">
            <a:hlinkClick r:id="" action="ppaction://noaction"/>
            <a:extLst>
              <a:ext uri="{FF2B5EF4-FFF2-40B4-BE49-F238E27FC236}">
                <a16:creationId xmlns:a16="http://schemas.microsoft.com/office/drawing/2014/main" id="{CBC9CE68-D9A6-4807-8454-D5F0A78A72F8}"/>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3" name="object 31">
            <a:hlinkClick r:id="" action="ppaction://noaction"/>
            <a:extLst>
              <a:ext uri="{FF2B5EF4-FFF2-40B4-BE49-F238E27FC236}">
                <a16:creationId xmlns:a16="http://schemas.microsoft.com/office/drawing/2014/main" id="{E67AB2FF-A17B-4ED1-ACEE-A73E3C81BB8C}"/>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42" name="object 31">
            <a:hlinkClick r:id="" action="ppaction://noaction"/>
            <a:extLst>
              <a:ext uri="{FF2B5EF4-FFF2-40B4-BE49-F238E27FC236}">
                <a16:creationId xmlns:a16="http://schemas.microsoft.com/office/drawing/2014/main" id="{AC84226A-BF53-4565-BFCB-232E7ABF031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2272813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5457" y="504764"/>
            <a:ext cx="11183564" cy="677061"/>
          </a:xfrm>
        </p:spPr>
        <p:txBody>
          <a:bodyPr/>
          <a:lstStyle/>
          <a:p>
            <a:r>
              <a:rPr lang="en-US" dirty="0"/>
              <a:t>Configure Your Enablement Tasks</a:t>
            </a:r>
            <a:br>
              <a:rPr lang="en-US" dirty="0"/>
            </a:br>
            <a:r>
              <a:rPr lang="en-US" sz="1999" b="0" dirty="0"/>
              <a:t>Agree to Enable AribaPay</a:t>
            </a:r>
          </a:p>
        </p:txBody>
      </p:sp>
      <p:sp>
        <p:nvSpPr>
          <p:cNvPr id="11" name="TextBox 10">
            <a:extLst>
              <a:ext uri="{FF2B5EF4-FFF2-40B4-BE49-F238E27FC236}">
                <a16:creationId xmlns:a16="http://schemas.microsoft.com/office/drawing/2014/main" id="{D084A652-04F6-40F7-A296-EFA206A48A4E}"/>
              </a:ext>
            </a:extLst>
          </p:cNvPr>
          <p:cNvSpPr txBox="1"/>
          <p:nvPr/>
        </p:nvSpPr>
        <p:spPr>
          <a:xfrm>
            <a:off x="487482" y="1230432"/>
            <a:ext cx="4402857" cy="4905319"/>
          </a:xfrm>
          <a:prstGeom prst="rect">
            <a:avLst/>
          </a:prstGeom>
          <a:noFill/>
        </p:spPr>
        <p:txBody>
          <a:bodyPr wrap="square" lIns="0" tIns="0" rIns="0" bIns="0" rtlCol="0">
            <a:noAutofit/>
          </a:bodyPr>
          <a:lstStyle/>
          <a:p>
            <a:pPr marL="342797" indent="-342797" defTabSz="1088449">
              <a:lnSpc>
                <a:spcPts val="1699"/>
              </a:lnSpc>
              <a:spcAft>
                <a:spcPts val="600"/>
              </a:spcAft>
              <a:buClr>
                <a:srgbClr val="F0AB00"/>
              </a:buClr>
              <a:buSzPct val="100000"/>
              <a:buFont typeface="+mj-lt"/>
              <a:buAutoNum type="arabicPeriod"/>
            </a:pPr>
            <a:endParaRPr lang="en-US" sz="1400" b="1" dirty="0">
              <a:solidFill>
                <a:srgbClr val="000000"/>
              </a:solidFill>
            </a:endParaRPr>
          </a:p>
          <a:p>
            <a:pPr marL="342797" indent="-342797" defTabSz="1088449">
              <a:lnSpc>
                <a:spcPts val="1699"/>
              </a:lnSpc>
              <a:spcAft>
                <a:spcPts val="600"/>
              </a:spcAft>
              <a:buClr>
                <a:srgbClr val="F0AB00"/>
              </a:buClr>
              <a:buSzPct val="100000"/>
              <a:buFont typeface="+mj-lt"/>
              <a:buAutoNum type="arabicPeriod"/>
            </a:pPr>
            <a:r>
              <a:rPr lang="en-US" sz="1400" dirty="0">
                <a:solidFill>
                  <a:srgbClr val="000000"/>
                </a:solidFill>
              </a:rPr>
              <a:t>Open</a:t>
            </a:r>
            <a:r>
              <a:rPr lang="en-US" sz="1400" b="1" dirty="0">
                <a:solidFill>
                  <a:srgbClr val="000000"/>
                </a:solidFill>
              </a:rPr>
              <a:t> </a:t>
            </a:r>
            <a:r>
              <a:rPr lang="en-US" sz="1400" dirty="0">
                <a:solidFill>
                  <a:srgbClr val="000000"/>
                </a:solidFill>
              </a:rPr>
              <a:t>the </a:t>
            </a:r>
            <a:r>
              <a:rPr lang="en-US" sz="1400" b="1" dirty="0">
                <a:solidFill>
                  <a:srgbClr val="000000"/>
                </a:solidFill>
              </a:rPr>
              <a:t>AribaPay</a:t>
            </a:r>
            <a:r>
              <a:rPr lang="en-US" sz="1400" dirty="0">
                <a:solidFill>
                  <a:srgbClr val="000000"/>
                </a:solidFill>
              </a:rPr>
              <a:t> task.</a:t>
            </a:r>
          </a:p>
          <a:p>
            <a:pPr marL="342797" indent="-342797" defTabSz="1088449">
              <a:lnSpc>
                <a:spcPts val="1699"/>
              </a:lnSpc>
              <a:spcAft>
                <a:spcPts val="600"/>
              </a:spcAft>
              <a:buClr>
                <a:srgbClr val="F0AB00"/>
              </a:buClr>
              <a:buSzPct val="100000"/>
              <a:buFont typeface="+mj-lt"/>
              <a:buAutoNum type="arabicPeriod"/>
            </a:pPr>
            <a:r>
              <a:rPr lang="en-US" sz="1400" dirty="0">
                <a:solidFill>
                  <a:srgbClr val="000000"/>
                </a:solidFill>
                <a:cs typeface="Arial" charset="0"/>
              </a:rPr>
              <a:t>Click</a:t>
            </a:r>
            <a:r>
              <a:rPr lang="en-US" sz="1400" b="1" dirty="0">
                <a:solidFill>
                  <a:srgbClr val="000000"/>
                </a:solidFill>
                <a:cs typeface="Arial" charset="0"/>
              </a:rPr>
              <a:t> Complete Task </a:t>
            </a:r>
            <a:r>
              <a:rPr lang="en-US" sz="1400" dirty="0">
                <a:solidFill>
                  <a:srgbClr val="000000"/>
                </a:solidFill>
                <a:cs typeface="Arial" charset="0"/>
              </a:rPr>
              <a:t>for the Agree to Enable AribaPay activity within the AribaPay task.</a:t>
            </a:r>
          </a:p>
          <a:p>
            <a:pPr marL="342797" indent="-342797" defTabSz="1088449">
              <a:lnSpc>
                <a:spcPts val="1699"/>
              </a:lnSpc>
              <a:spcAft>
                <a:spcPts val="600"/>
              </a:spcAft>
              <a:buClr>
                <a:srgbClr val="F0AB00"/>
              </a:buClr>
              <a:buSzPct val="100000"/>
              <a:buFont typeface="+mj-lt"/>
              <a:buAutoNum type="arabicPeriod"/>
            </a:pPr>
            <a:r>
              <a:rPr lang="en-US" sz="1400" b="1" dirty="0">
                <a:solidFill>
                  <a:srgbClr val="000000"/>
                </a:solidFill>
                <a:cs typeface="Arial" charset="0"/>
              </a:rPr>
              <a:t>Accept </a:t>
            </a:r>
            <a:r>
              <a:rPr lang="en-US" sz="1400" dirty="0">
                <a:solidFill>
                  <a:srgbClr val="000000"/>
                </a:solidFill>
                <a:cs typeface="Arial" charset="0"/>
              </a:rPr>
              <a:t>the AribaPay Terms of Use in the pop up window and click </a:t>
            </a:r>
            <a:r>
              <a:rPr lang="en-US" sz="1400" b="1" dirty="0">
                <a:solidFill>
                  <a:srgbClr val="000000"/>
                </a:solidFill>
                <a:cs typeface="Arial" charset="0"/>
              </a:rPr>
              <a:t>Complete.</a:t>
            </a:r>
            <a:endParaRPr lang="en-US" sz="1400" dirty="0">
              <a:solidFill>
                <a:srgbClr val="000000"/>
              </a:solidFill>
              <a:cs typeface="Arial" charset="0"/>
            </a:endParaRPr>
          </a:p>
          <a:p>
            <a:pPr defTabSz="914133">
              <a:lnSpc>
                <a:spcPts val="2000"/>
              </a:lnSpc>
              <a:spcBef>
                <a:spcPts val="1200"/>
              </a:spcBef>
              <a:buClr>
                <a:srgbClr val="F0AB00"/>
              </a:buClr>
              <a:buSzPct val="120000"/>
            </a:pPr>
            <a:endParaRPr lang="en-US" sz="1200" dirty="0">
              <a:solidFill>
                <a:srgbClr val="000000"/>
              </a:solidFill>
            </a:endParaRPr>
          </a:p>
          <a:p>
            <a:pPr marL="342799" indent="-342799" defTabSz="914133" fontAlgn="base">
              <a:lnSpc>
                <a:spcPts val="2000"/>
              </a:lnSpc>
              <a:spcBef>
                <a:spcPts val="1200"/>
              </a:spcBef>
              <a:spcAft>
                <a:spcPct val="0"/>
              </a:spcAft>
              <a:buClr>
                <a:srgbClr val="F0AB00"/>
              </a:buClr>
              <a:buSzPct val="120000"/>
              <a:buFontTx/>
              <a:buAutoNum type="arabicPeriod"/>
            </a:pPr>
            <a:endParaRPr lang="en-US" sz="1100" dirty="0">
              <a:solidFill>
                <a:srgbClr val="000000"/>
              </a:solidFill>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grpSp>
        <p:nvGrpSpPr>
          <p:cNvPr id="34" name="Group 33">
            <a:extLst>
              <a:ext uri="{FF2B5EF4-FFF2-40B4-BE49-F238E27FC236}">
                <a16:creationId xmlns:a16="http://schemas.microsoft.com/office/drawing/2014/main" id="{6AC42174-3CC8-4D4B-91C6-DD80480F6757}"/>
              </a:ext>
            </a:extLst>
          </p:cNvPr>
          <p:cNvGrpSpPr/>
          <p:nvPr/>
        </p:nvGrpSpPr>
        <p:grpSpPr>
          <a:xfrm>
            <a:off x="5495498" y="1241308"/>
            <a:ext cx="5977906" cy="3151283"/>
            <a:chOff x="2460724" y="1342104"/>
            <a:chExt cx="6359276" cy="3546987"/>
          </a:xfrm>
        </p:grpSpPr>
        <p:pic>
          <p:nvPicPr>
            <p:cNvPr id="35" name="Picture 34">
              <a:extLst>
                <a:ext uri="{FF2B5EF4-FFF2-40B4-BE49-F238E27FC236}">
                  <a16:creationId xmlns:a16="http://schemas.microsoft.com/office/drawing/2014/main" id="{8127DE1B-795A-49E1-8738-C8E4C179B93F}"/>
                </a:ext>
              </a:extLst>
            </p:cNvPr>
            <p:cNvPicPr>
              <a:picLocks noChangeAspect="1"/>
            </p:cNvPicPr>
            <p:nvPr/>
          </p:nvPicPr>
          <p:blipFill>
            <a:blip r:embed="rId2"/>
            <a:stretch>
              <a:fillRect/>
            </a:stretch>
          </p:blipFill>
          <p:spPr>
            <a:xfrm>
              <a:off x="2460724" y="1342104"/>
              <a:ext cx="6359276" cy="3546987"/>
            </a:xfrm>
            <a:prstGeom prst="rect">
              <a:avLst/>
            </a:prstGeom>
            <a:ln>
              <a:solidFill>
                <a:schemeClr val="tx1"/>
              </a:solidFill>
            </a:ln>
          </p:spPr>
        </p:pic>
        <p:sp>
          <p:nvSpPr>
            <p:cNvPr id="36" name="Rectangle 35">
              <a:extLst>
                <a:ext uri="{FF2B5EF4-FFF2-40B4-BE49-F238E27FC236}">
                  <a16:creationId xmlns:a16="http://schemas.microsoft.com/office/drawing/2014/main" id="{A3016FAA-5B26-4A71-B473-01CECE1214C0}"/>
                </a:ext>
              </a:extLst>
            </p:cNvPr>
            <p:cNvSpPr/>
            <p:nvPr/>
          </p:nvSpPr>
          <p:spPr bwMode="gray">
            <a:xfrm>
              <a:off x="3451123" y="2064774"/>
              <a:ext cx="523567" cy="132736"/>
            </a:xfrm>
            <a:prstGeom prst="rect">
              <a:avLst/>
            </a:prstGeom>
            <a:solidFill>
              <a:srgbClr val="FFFFFF"/>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2099" kern="0" dirty="0">
                <a:solidFill>
                  <a:srgbClr val="000000"/>
                </a:solidFill>
                <a:ea typeface="Arial Unicode MS" pitchFamily="34" charset="-128"/>
                <a:cs typeface="Arial Unicode MS" pitchFamily="34" charset="-128"/>
              </a:endParaRPr>
            </a:p>
          </p:txBody>
        </p:sp>
      </p:grpSp>
      <p:pic>
        <p:nvPicPr>
          <p:cNvPr id="37" name="Picture 36">
            <a:extLst>
              <a:ext uri="{FF2B5EF4-FFF2-40B4-BE49-F238E27FC236}">
                <a16:creationId xmlns:a16="http://schemas.microsoft.com/office/drawing/2014/main" id="{ADA74519-57FA-42F4-9D1A-A9B671D01922}"/>
              </a:ext>
            </a:extLst>
          </p:cNvPr>
          <p:cNvPicPr>
            <a:picLocks noChangeAspect="1"/>
          </p:cNvPicPr>
          <p:nvPr/>
        </p:nvPicPr>
        <p:blipFill>
          <a:blip r:embed="rId3"/>
          <a:stretch>
            <a:fillRect/>
          </a:stretch>
        </p:blipFill>
        <p:spPr>
          <a:xfrm>
            <a:off x="5486875" y="4599734"/>
            <a:ext cx="5986286" cy="1779585"/>
          </a:xfrm>
          <a:prstGeom prst="rect">
            <a:avLst/>
          </a:prstGeom>
          <a:ln>
            <a:solidFill>
              <a:schemeClr val="tx1"/>
            </a:solidFill>
          </a:ln>
        </p:spPr>
      </p:pic>
      <p:sp>
        <p:nvSpPr>
          <p:cNvPr id="38" name="Oval 37">
            <a:extLst>
              <a:ext uri="{FF2B5EF4-FFF2-40B4-BE49-F238E27FC236}">
                <a16:creationId xmlns:a16="http://schemas.microsoft.com/office/drawing/2014/main" id="{A6322C5E-5399-4E0E-A9B1-570C0680C09B}"/>
              </a:ext>
            </a:extLst>
          </p:cNvPr>
          <p:cNvSpPr/>
          <p:nvPr/>
        </p:nvSpPr>
        <p:spPr bwMode="gray">
          <a:xfrm>
            <a:off x="5398954" y="2645811"/>
            <a:ext cx="207058" cy="19463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39" name="Oval 38">
            <a:extLst>
              <a:ext uri="{FF2B5EF4-FFF2-40B4-BE49-F238E27FC236}">
                <a16:creationId xmlns:a16="http://schemas.microsoft.com/office/drawing/2014/main" id="{FDD0E320-DE7A-4792-86BB-3A40EA9CAF46}"/>
              </a:ext>
            </a:extLst>
          </p:cNvPr>
          <p:cNvSpPr/>
          <p:nvPr/>
        </p:nvSpPr>
        <p:spPr bwMode="gray">
          <a:xfrm>
            <a:off x="10930032" y="2911331"/>
            <a:ext cx="207058" cy="19463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40" name="Oval 39">
            <a:extLst>
              <a:ext uri="{FF2B5EF4-FFF2-40B4-BE49-F238E27FC236}">
                <a16:creationId xmlns:a16="http://schemas.microsoft.com/office/drawing/2014/main" id="{817E5088-CF92-4D4A-B6C3-5C63DF5893C8}"/>
              </a:ext>
            </a:extLst>
          </p:cNvPr>
          <p:cNvSpPr/>
          <p:nvPr/>
        </p:nvSpPr>
        <p:spPr bwMode="gray">
          <a:xfrm>
            <a:off x="10071467" y="605079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41" name="Oval 40">
            <a:extLst>
              <a:ext uri="{FF2B5EF4-FFF2-40B4-BE49-F238E27FC236}">
                <a16:creationId xmlns:a16="http://schemas.microsoft.com/office/drawing/2014/main" id="{CE30FF9B-0CE0-4D6C-9380-23EC27D0EFA4}"/>
              </a:ext>
            </a:extLst>
          </p:cNvPr>
          <p:cNvSpPr/>
          <p:nvPr/>
        </p:nvSpPr>
        <p:spPr bwMode="gray">
          <a:xfrm>
            <a:off x="5614676" y="594128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20" name="object 31">
            <a:hlinkClick r:id="" action="ppaction://noaction"/>
            <a:extLst>
              <a:ext uri="{FF2B5EF4-FFF2-40B4-BE49-F238E27FC236}">
                <a16:creationId xmlns:a16="http://schemas.microsoft.com/office/drawing/2014/main" id="{133552D8-9EEF-4F5B-AE20-18016445829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4" action="ppaction://hlinksldjump"/>
            <a:extLst>
              <a:ext uri="{FF2B5EF4-FFF2-40B4-BE49-F238E27FC236}">
                <a16:creationId xmlns:a16="http://schemas.microsoft.com/office/drawing/2014/main" id="{774CD115-D597-4D81-BBC1-C4D19941029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30" name="object 31">
            <a:hlinkClick r:id="rId5" action="ppaction://hlinksldjump"/>
            <a:extLst>
              <a:ext uri="{FF2B5EF4-FFF2-40B4-BE49-F238E27FC236}">
                <a16:creationId xmlns:a16="http://schemas.microsoft.com/office/drawing/2014/main" id="{A64B622D-379B-4574-9091-F7FAD0AD8E54}"/>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31" name="object 31">
            <a:hlinkClick r:id="rId4" action="ppaction://hlinksldjump"/>
            <a:extLst>
              <a:ext uri="{FF2B5EF4-FFF2-40B4-BE49-F238E27FC236}">
                <a16:creationId xmlns:a16="http://schemas.microsoft.com/office/drawing/2014/main" id="{83633048-95C3-4D9E-8197-7428AF65FCD3}"/>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2" name="object 31">
            <a:hlinkClick r:id="" action="ppaction://noaction"/>
            <a:extLst>
              <a:ext uri="{FF2B5EF4-FFF2-40B4-BE49-F238E27FC236}">
                <a16:creationId xmlns:a16="http://schemas.microsoft.com/office/drawing/2014/main" id="{CBC9CE68-D9A6-4807-8454-D5F0A78A72F8}"/>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3" name="object 31">
            <a:hlinkClick r:id="" action="ppaction://noaction"/>
            <a:extLst>
              <a:ext uri="{FF2B5EF4-FFF2-40B4-BE49-F238E27FC236}">
                <a16:creationId xmlns:a16="http://schemas.microsoft.com/office/drawing/2014/main" id="{E67AB2FF-A17B-4ED1-ACEE-A73E3C81BB8C}"/>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42" name="object 31">
            <a:hlinkClick r:id="" action="ppaction://noaction"/>
            <a:extLst>
              <a:ext uri="{FF2B5EF4-FFF2-40B4-BE49-F238E27FC236}">
                <a16:creationId xmlns:a16="http://schemas.microsoft.com/office/drawing/2014/main" id="{AC84226A-BF53-4565-BFCB-232E7ABF031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177452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5457" y="504764"/>
            <a:ext cx="11183564" cy="677061"/>
          </a:xfrm>
        </p:spPr>
        <p:txBody>
          <a:bodyPr/>
          <a:lstStyle/>
          <a:p>
            <a:r>
              <a:rPr lang="en-US" dirty="0"/>
              <a:t>Configure Your Enablement Tasks</a:t>
            </a:r>
            <a:br>
              <a:rPr lang="en-US" dirty="0"/>
            </a:br>
            <a:r>
              <a:rPr lang="en-US" sz="1999" b="0" dirty="0"/>
              <a:t>Agree to Enable AribaPay</a:t>
            </a:r>
          </a:p>
        </p:txBody>
      </p:sp>
      <p:sp>
        <p:nvSpPr>
          <p:cNvPr id="11" name="TextBox 10">
            <a:extLst>
              <a:ext uri="{FF2B5EF4-FFF2-40B4-BE49-F238E27FC236}">
                <a16:creationId xmlns:a16="http://schemas.microsoft.com/office/drawing/2014/main" id="{D084A652-04F6-40F7-A296-EFA206A48A4E}"/>
              </a:ext>
            </a:extLst>
          </p:cNvPr>
          <p:cNvSpPr txBox="1"/>
          <p:nvPr/>
        </p:nvSpPr>
        <p:spPr>
          <a:xfrm>
            <a:off x="487482" y="1230432"/>
            <a:ext cx="4402857" cy="4905319"/>
          </a:xfrm>
          <a:prstGeom prst="rect">
            <a:avLst/>
          </a:prstGeom>
          <a:noFill/>
        </p:spPr>
        <p:txBody>
          <a:bodyPr wrap="square" lIns="0" tIns="0" rIns="0" bIns="0" rtlCol="0">
            <a:noAutofit/>
          </a:bodyPr>
          <a:lstStyle/>
          <a:p>
            <a:pPr marL="342797" indent="-342797" defTabSz="1088449">
              <a:lnSpc>
                <a:spcPts val="1699"/>
              </a:lnSpc>
              <a:spcAft>
                <a:spcPts val="600"/>
              </a:spcAft>
              <a:buClr>
                <a:srgbClr val="F0AB00"/>
              </a:buClr>
              <a:buSzPct val="100000"/>
              <a:buFont typeface="+mj-lt"/>
              <a:buAutoNum type="arabicPeriod"/>
            </a:pPr>
            <a:endParaRPr lang="en-US" sz="1400" b="1" dirty="0">
              <a:solidFill>
                <a:srgbClr val="000000"/>
              </a:solidFill>
            </a:endParaRPr>
          </a:p>
          <a:p>
            <a:pPr marL="342797" indent="-342797" defTabSz="1088449">
              <a:lnSpc>
                <a:spcPts val="1699"/>
              </a:lnSpc>
              <a:spcAft>
                <a:spcPts val="600"/>
              </a:spcAft>
              <a:buClr>
                <a:srgbClr val="F0AB00"/>
              </a:buClr>
              <a:buSzPct val="100000"/>
              <a:buFont typeface="+mj-lt"/>
              <a:buAutoNum type="arabicPeriod"/>
            </a:pPr>
            <a:r>
              <a:rPr lang="en-US" sz="1400" spc="-5" dirty="0">
                <a:cs typeface="Arial"/>
              </a:rPr>
              <a:t>Click</a:t>
            </a:r>
            <a:r>
              <a:rPr lang="en-US" sz="1400" b="1" spc="-5" dirty="0">
                <a:cs typeface="Arial"/>
              </a:rPr>
              <a:t> Complete Task </a:t>
            </a:r>
            <a:r>
              <a:rPr lang="en-US" sz="1400" spc="-5" dirty="0">
                <a:cs typeface="Arial"/>
              </a:rPr>
              <a:t>next to </a:t>
            </a:r>
            <a:r>
              <a:rPr lang="en-US" sz="1400" b="1" spc="-5" dirty="0">
                <a:cs typeface="Arial"/>
              </a:rPr>
              <a:t>Enroll with AribaPay</a:t>
            </a:r>
            <a:r>
              <a:rPr lang="en-US" sz="1400" b="1" spc="-10" dirty="0">
                <a:cs typeface="Arial"/>
              </a:rPr>
              <a:t> </a:t>
            </a:r>
            <a:r>
              <a:rPr lang="en-US" sz="1400" b="1" spc="-5" dirty="0">
                <a:cs typeface="Arial"/>
              </a:rPr>
              <a:t>Payment</a:t>
            </a:r>
            <a:r>
              <a:rPr lang="en-US" sz="1400" b="1" dirty="0">
                <a:cs typeface="Arial"/>
              </a:rPr>
              <a:t> </a:t>
            </a:r>
            <a:r>
              <a:rPr lang="en-US" sz="1400" b="1" spc="-5" dirty="0">
                <a:cs typeface="Arial"/>
              </a:rPr>
              <a:t>Provider.</a:t>
            </a:r>
            <a:endParaRPr lang="en-US" sz="1400" dirty="0">
              <a:solidFill>
                <a:srgbClr val="000000"/>
              </a:solidFill>
              <a:cs typeface="Arial" charset="0"/>
            </a:endParaRPr>
          </a:p>
          <a:p>
            <a:pPr marL="342797" indent="-342797" defTabSz="1088449">
              <a:lnSpc>
                <a:spcPts val="1699"/>
              </a:lnSpc>
              <a:spcAft>
                <a:spcPts val="600"/>
              </a:spcAft>
              <a:buClr>
                <a:srgbClr val="F0AB00"/>
              </a:buClr>
              <a:buSzPct val="100000"/>
              <a:buFont typeface="+mj-lt"/>
              <a:buAutoNum type="arabicPeriod"/>
            </a:pPr>
            <a:r>
              <a:rPr lang="en-US" sz="1400" spc="-5" dirty="0">
                <a:cs typeface="Arial"/>
              </a:rPr>
              <a:t>Click</a:t>
            </a:r>
            <a:r>
              <a:rPr lang="en-US" sz="1400" b="1" spc="-5" dirty="0">
                <a:cs typeface="Arial"/>
              </a:rPr>
              <a:t> Ok </a:t>
            </a:r>
            <a:r>
              <a:rPr lang="en-US" sz="1400" spc="-5" dirty="0">
                <a:cs typeface="Arial"/>
              </a:rPr>
              <a:t>to redirect to the Discover Financial Services on boarding</a:t>
            </a:r>
            <a:r>
              <a:rPr lang="en-US" sz="1400" spc="15" dirty="0">
                <a:cs typeface="Arial"/>
              </a:rPr>
              <a:t> </a:t>
            </a:r>
            <a:r>
              <a:rPr lang="en-US" sz="1400" spc="-5" dirty="0">
                <a:cs typeface="Arial"/>
              </a:rPr>
              <a:t>site.</a:t>
            </a:r>
            <a:endParaRPr lang="en-US" sz="1200" dirty="0">
              <a:solidFill>
                <a:srgbClr val="000000"/>
              </a:solidFill>
            </a:endParaRPr>
          </a:p>
          <a:p>
            <a:pPr marL="342799" indent="-342799" defTabSz="914133" fontAlgn="base">
              <a:lnSpc>
                <a:spcPts val="2000"/>
              </a:lnSpc>
              <a:spcBef>
                <a:spcPts val="1200"/>
              </a:spcBef>
              <a:spcAft>
                <a:spcPct val="0"/>
              </a:spcAft>
              <a:buClr>
                <a:srgbClr val="F0AB00"/>
              </a:buClr>
              <a:buSzPct val="120000"/>
              <a:buFontTx/>
              <a:buAutoNum type="arabicPeriod"/>
            </a:pPr>
            <a:endParaRPr lang="en-US" sz="1100" dirty="0">
              <a:solidFill>
                <a:srgbClr val="000000"/>
              </a:solidFill>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20" name="object 11">
            <a:extLst>
              <a:ext uri="{FF2B5EF4-FFF2-40B4-BE49-F238E27FC236}">
                <a16:creationId xmlns:a16="http://schemas.microsoft.com/office/drawing/2014/main" id="{C2F88876-151F-49C6-8710-E5415B35018E}"/>
              </a:ext>
            </a:extLst>
          </p:cNvPr>
          <p:cNvSpPr/>
          <p:nvPr/>
        </p:nvSpPr>
        <p:spPr>
          <a:xfrm>
            <a:off x="5074319" y="4369445"/>
            <a:ext cx="6228194" cy="2017468"/>
          </a:xfrm>
          <a:prstGeom prst="rect">
            <a:avLst/>
          </a:prstGeom>
          <a:blipFill>
            <a:blip r:embed="rId2" cstate="print"/>
            <a:stretch>
              <a:fillRect/>
            </a:stretch>
          </a:blipFill>
        </p:spPr>
        <p:txBody>
          <a:bodyPr wrap="square" lIns="0" tIns="0" rIns="0" bIns="0" rtlCol="0"/>
          <a:lstStyle/>
          <a:p>
            <a:endParaRPr/>
          </a:p>
        </p:txBody>
      </p:sp>
      <p:sp>
        <p:nvSpPr>
          <p:cNvPr id="21" name="object 4">
            <a:extLst>
              <a:ext uri="{FF2B5EF4-FFF2-40B4-BE49-F238E27FC236}">
                <a16:creationId xmlns:a16="http://schemas.microsoft.com/office/drawing/2014/main" id="{7790722D-92B0-48F0-A980-C15B645A22FF}"/>
              </a:ext>
            </a:extLst>
          </p:cNvPr>
          <p:cNvSpPr>
            <a:spLocks noChangeAspect="1"/>
          </p:cNvSpPr>
          <p:nvPr/>
        </p:nvSpPr>
        <p:spPr>
          <a:xfrm>
            <a:off x="4962434" y="1832021"/>
            <a:ext cx="6415260" cy="2363792"/>
          </a:xfrm>
          <a:prstGeom prst="rect">
            <a:avLst/>
          </a:prstGeom>
          <a:blipFill>
            <a:blip r:embed="rId3" cstate="print"/>
            <a:stretch>
              <a:fillRect/>
            </a:stretch>
          </a:blipFill>
          <a:ln>
            <a:solidFill>
              <a:schemeClr val="tx1"/>
            </a:solidFill>
          </a:ln>
        </p:spPr>
        <p:txBody>
          <a:bodyPr wrap="square" lIns="0" tIns="0" rIns="0" bIns="0" rtlCol="0"/>
          <a:lstStyle/>
          <a:p>
            <a:endParaRPr/>
          </a:p>
        </p:txBody>
      </p:sp>
      <p:sp>
        <p:nvSpPr>
          <p:cNvPr id="30" name="Oval 29">
            <a:extLst>
              <a:ext uri="{FF2B5EF4-FFF2-40B4-BE49-F238E27FC236}">
                <a16:creationId xmlns:a16="http://schemas.microsoft.com/office/drawing/2014/main" id="{720D1219-9573-4C15-8A1E-1087C47DC662}"/>
              </a:ext>
            </a:extLst>
          </p:cNvPr>
          <p:cNvSpPr/>
          <p:nvPr/>
        </p:nvSpPr>
        <p:spPr bwMode="gray">
          <a:xfrm>
            <a:off x="10748890" y="277584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E2D2BA0D-708C-44C8-A2ED-42ADCA69C694}"/>
              </a:ext>
            </a:extLst>
          </p:cNvPr>
          <p:cNvSpPr/>
          <p:nvPr/>
        </p:nvSpPr>
        <p:spPr bwMode="gray">
          <a:xfrm>
            <a:off x="10638757" y="571273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2</a:t>
            </a:r>
          </a:p>
        </p:txBody>
      </p:sp>
      <p:sp>
        <p:nvSpPr>
          <p:cNvPr id="16" name="object 31">
            <a:hlinkClick r:id="" action="ppaction://noaction"/>
            <a:extLst>
              <a:ext uri="{FF2B5EF4-FFF2-40B4-BE49-F238E27FC236}">
                <a16:creationId xmlns:a16="http://schemas.microsoft.com/office/drawing/2014/main" id="{48E7E7FA-D9F3-474E-BA27-852F542965F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4" action="ppaction://hlinksldjump"/>
            <a:extLst>
              <a:ext uri="{FF2B5EF4-FFF2-40B4-BE49-F238E27FC236}">
                <a16:creationId xmlns:a16="http://schemas.microsoft.com/office/drawing/2014/main" id="{A08ED2AE-363A-40A4-8694-BA25436D46A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5" action="ppaction://hlinksldjump"/>
            <a:extLst>
              <a:ext uri="{FF2B5EF4-FFF2-40B4-BE49-F238E27FC236}">
                <a16:creationId xmlns:a16="http://schemas.microsoft.com/office/drawing/2014/main" id="{0D1AE3B6-9046-4BF3-9700-07D3E2DB0C72}"/>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9" name="object 31">
            <a:hlinkClick r:id="rId4" action="ppaction://hlinksldjump"/>
            <a:extLst>
              <a:ext uri="{FF2B5EF4-FFF2-40B4-BE49-F238E27FC236}">
                <a16:creationId xmlns:a16="http://schemas.microsoft.com/office/drawing/2014/main" id="{9D60C63F-79C1-477D-89AA-9145C6F5B542}"/>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2" name="object 31">
            <a:hlinkClick r:id="" action="ppaction://noaction"/>
            <a:extLst>
              <a:ext uri="{FF2B5EF4-FFF2-40B4-BE49-F238E27FC236}">
                <a16:creationId xmlns:a16="http://schemas.microsoft.com/office/drawing/2014/main" id="{AF4D5BF9-526C-45F7-86FD-6307FF64FCD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3" name="object 31">
            <a:hlinkClick r:id="" action="ppaction://noaction"/>
            <a:extLst>
              <a:ext uri="{FF2B5EF4-FFF2-40B4-BE49-F238E27FC236}">
                <a16:creationId xmlns:a16="http://schemas.microsoft.com/office/drawing/2014/main" id="{F985BD0A-CA47-4E83-BB57-F9B46975D6FC}"/>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4" name="object 31">
            <a:hlinkClick r:id="" action="ppaction://noaction"/>
            <a:extLst>
              <a:ext uri="{FF2B5EF4-FFF2-40B4-BE49-F238E27FC236}">
                <a16:creationId xmlns:a16="http://schemas.microsoft.com/office/drawing/2014/main" id="{DD465A2D-4533-45E7-B074-FFE348952B33}"/>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86438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084A652-04F6-40F7-A296-EFA206A48A4E}"/>
              </a:ext>
            </a:extLst>
          </p:cNvPr>
          <p:cNvSpPr txBox="1"/>
          <p:nvPr/>
        </p:nvSpPr>
        <p:spPr>
          <a:xfrm>
            <a:off x="504826" y="1024221"/>
            <a:ext cx="3976635" cy="1906980"/>
          </a:xfrm>
          <a:prstGeom prst="rect">
            <a:avLst/>
          </a:prstGeom>
          <a:noFill/>
        </p:spPr>
        <p:txBody>
          <a:bodyPr wrap="square" lIns="0" tIns="0" rIns="0" bIns="0" rtlCol="0">
            <a:noAutofit/>
          </a:bodyPr>
          <a:lstStyle/>
          <a:p>
            <a:pPr marL="342797" indent="-342797" defTabSz="1088449">
              <a:lnSpc>
                <a:spcPts val="1699"/>
              </a:lnSpc>
              <a:spcAft>
                <a:spcPts val="600"/>
              </a:spcAft>
              <a:buClr>
                <a:srgbClr val="F0AB00"/>
              </a:buClr>
              <a:buSzPct val="100000"/>
              <a:buFont typeface="+mj-lt"/>
              <a:buAutoNum type="arabicPeriod"/>
            </a:pPr>
            <a:endParaRPr lang="en-US" sz="1400" b="1" dirty="0">
              <a:solidFill>
                <a:srgbClr val="000000"/>
              </a:solidFill>
              <a:latin typeface="Arial" panose="020B0604020202020204" pitchFamily="34" charset="0"/>
              <a:cs typeface="Arial" panose="020B0604020202020204" pitchFamily="34" charset="0"/>
            </a:endParaRPr>
          </a:p>
          <a:p>
            <a:pPr marL="9525" marR="3810">
              <a:spcBef>
                <a:spcPts val="71"/>
              </a:spcBef>
              <a:tabLst>
                <a:tab pos="1939766" algn="l"/>
                <a:tab pos="2311241" algn="l"/>
              </a:tabLst>
            </a:pPr>
            <a:r>
              <a:rPr lang="en-US" sz="1400" spc="-4" dirty="0">
                <a:latin typeface="Arial" panose="020B0604020202020204" pitchFamily="34" charset="0"/>
                <a:cs typeface="Arial" panose="020B0604020202020204" pitchFamily="34" charset="0"/>
              </a:rPr>
              <a:t>On this </a:t>
            </a:r>
            <a:r>
              <a:rPr lang="en-US" sz="1400" spc="-8" dirty="0">
                <a:latin typeface="Arial" panose="020B0604020202020204" pitchFamily="34" charset="0"/>
                <a:cs typeface="Arial" panose="020B0604020202020204" pitchFamily="34" charset="0"/>
              </a:rPr>
              <a:t>page, </a:t>
            </a:r>
            <a:r>
              <a:rPr lang="en-US" sz="1400" spc="-4" dirty="0">
                <a:latin typeface="Arial" panose="020B0604020202020204" pitchFamily="34" charset="0"/>
                <a:cs typeface="Arial" panose="020B0604020202020204" pitchFamily="34" charset="0"/>
              </a:rPr>
              <a:t>you will see your basic customer</a:t>
            </a:r>
            <a:r>
              <a:rPr lang="en-US" sz="1400" spc="-8" dirty="0">
                <a:latin typeface="Arial" panose="020B0604020202020204" pitchFamily="34" charset="0"/>
                <a:cs typeface="Arial" panose="020B0604020202020204" pitchFamily="34" charset="0"/>
              </a:rPr>
              <a:t> </a:t>
            </a:r>
            <a:r>
              <a:rPr lang="en-US" sz="1400" spc="-4" dirty="0">
                <a:latin typeface="Arial" panose="020B0604020202020204" pitchFamily="34" charset="0"/>
                <a:cs typeface="Arial" panose="020B0604020202020204" pitchFamily="34" charset="0"/>
              </a:rPr>
              <a:t>information. The</a:t>
            </a:r>
            <a:r>
              <a:rPr lang="en-US" sz="1400" spc="-71" dirty="0">
                <a:latin typeface="Arial" panose="020B0604020202020204" pitchFamily="34" charset="0"/>
                <a:cs typeface="Arial" panose="020B0604020202020204" pitchFamily="34" charset="0"/>
              </a:rPr>
              <a:t> </a:t>
            </a:r>
            <a:r>
              <a:rPr lang="en-US" sz="1400" spc="-4" dirty="0">
                <a:latin typeface="Arial" panose="020B0604020202020204" pitchFamily="34" charset="0"/>
                <a:cs typeface="Arial" panose="020B0604020202020204" pitchFamily="34" charset="0"/>
              </a:rPr>
              <a:t>Discover Financial Services team will be reaching out to you to assist in completion of the requested documentation. </a:t>
            </a:r>
          </a:p>
          <a:p>
            <a:pPr marL="295275" marR="3810" indent="-285750">
              <a:spcBef>
                <a:spcPts val="71"/>
              </a:spcBef>
              <a:buFont typeface="Arial" panose="020B0604020202020204" pitchFamily="34" charset="0"/>
              <a:buChar char="•"/>
              <a:tabLst>
                <a:tab pos="1939766" algn="l"/>
                <a:tab pos="2311241" algn="l"/>
              </a:tabLst>
            </a:pPr>
            <a:endParaRPr lang="en-US" sz="1400" spc="-4" dirty="0">
              <a:latin typeface="Arial" panose="020B0604020202020204" pitchFamily="34" charset="0"/>
              <a:cs typeface="Arial" panose="020B0604020202020204" pitchFamily="34" charset="0"/>
            </a:endParaRPr>
          </a:p>
          <a:p>
            <a:pPr marL="9525" marR="3810">
              <a:spcBef>
                <a:spcPts val="71"/>
              </a:spcBef>
              <a:tabLst>
                <a:tab pos="1939766" algn="l"/>
                <a:tab pos="2311241" algn="l"/>
              </a:tabLst>
            </a:pPr>
            <a:r>
              <a:rPr lang="en-US" sz="1400" kern="0" spc="-53" dirty="0">
                <a:solidFill>
                  <a:sysClr val="windowText" lastClr="000000"/>
                </a:solidFill>
                <a:latin typeface="Arial" panose="020B0604020202020204" pitchFamily="34" charset="0"/>
                <a:cs typeface="Arial" panose="020B0604020202020204" pitchFamily="34" charset="0"/>
              </a:rPr>
              <a:t>Y</a:t>
            </a:r>
            <a:r>
              <a:rPr lang="en-US" sz="1400" spc="-53" dirty="0">
                <a:latin typeface="Arial" panose="020B0604020202020204" pitchFamily="34" charset="0"/>
                <a:cs typeface="Arial" panose="020B0604020202020204" pitchFamily="34" charset="0"/>
              </a:rPr>
              <a:t>ou </a:t>
            </a:r>
            <a:r>
              <a:rPr lang="en-US" sz="1400" spc="-4" dirty="0">
                <a:latin typeface="Arial" panose="020B0604020202020204" pitchFamily="34" charset="0"/>
                <a:cs typeface="Arial" panose="020B0604020202020204" pitchFamily="34" charset="0"/>
              </a:rPr>
              <a:t>will</a:t>
            </a:r>
            <a:r>
              <a:rPr lang="en-US" sz="1400" spc="19" dirty="0">
                <a:latin typeface="Arial" panose="020B0604020202020204" pitchFamily="34" charset="0"/>
                <a:cs typeface="Arial" panose="020B0604020202020204" pitchFamily="34" charset="0"/>
              </a:rPr>
              <a:t> </a:t>
            </a:r>
            <a:r>
              <a:rPr lang="en-US" sz="1400" spc="-8" dirty="0">
                <a:latin typeface="Arial" panose="020B0604020202020204" pitchFamily="34" charset="0"/>
                <a:cs typeface="Arial" panose="020B0604020202020204" pitchFamily="34" charset="0"/>
              </a:rPr>
              <a:t>need</a:t>
            </a:r>
            <a:r>
              <a:rPr lang="en-US" sz="1400" spc="-11" dirty="0">
                <a:latin typeface="Arial" panose="020B0604020202020204" pitchFamily="34" charset="0"/>
                <a:cs typeface="Arial" panose="020B0604020202020204" pitchFamily="34" charset="0"/>
              </a:rPr>
              <a:t> </a:t>
            </a:r>
            <a:r>
              <a:rPr lang="en-US" sz="1400" spc="-4" dirty="0">
                <a:latin typeface="Arial" panose="020B0604020202020204" pitchFamily="34" charset="0"/>
                <a:cs typeface="Arial" panose="020B0604020202020204" pitchFamily="34" charset="0"/>
              </a:rPr>
              <a:t>a copy of your W9 and a voided check to complete the</a:t>
            </a:r>
            <a:r>
              <a:rPr lang="en-US" sz="1400" spc="-64" dirty="0">
                <a:latin typeface="Arial" panose="020B0604020202020204" pitchFamily="34" charset="0"/>
                <a:cs typeface="Arial" panose="020B0604020202020204" pitchFamily="34" charset="0"/>
              </a:rPr>
              <a:t> </a:t>
            </a:r>
            <a:r>
              <a:rPr lang="en-US" sz="1400" spc="-4" dirty="0">
                <a:latin typeface="Arial" panose="020B0604020202020204" pitchFamily="34" charset="0"/>
                <a:cs typeface="Arial" panose="020B0604020202020204" pitchFamily="34" charset="0"/>
              </a:rPr>
              <a:t>setup.</a:t>
            </a:r>
          </a:p>
          <a:p>
            <a:pPr marL="9525" marR="3810">
              <a:spcBef>
                <a:spcPts val="71"/>
              </a:spcBef>
              <a:tabLst>
                <a:tab pos="1939766" algn="l"/>
                <a:tab pos="2311241" algn="l"/>
              </a:tabLst>
            </a:pPr>
            <a:endParaRPr lang="en-US" sz="1400" spc="-4" dirty="0">
              <a:latin typeface="Arial" panose="020B0604020202020204" pitchFamily="34" charset="0"/>
              <a:cs typeface="Arial" panose="020B0604020202020204" pitchFamily="34" charset="0"/>
            </a:endParaRPr>
          </a:p>
          <a:p>
            <a:pPr marL="9525" marR="3810">
              <a:spcBef>
                <a:spcPts val="71"/>
              </a:spcBef>
              <a:tabLst>
                <a:tab pos="1939766" algn="l"/>
                <a:tab pos="2311241" algn="l"/>
              </a:tabLst>
            </a:pPr>
            <a:endParaRPr lang="en-US" sz="1400" dirty="0">
              <a:cs typeface="Arial" panose="020B0604020202020204" pitchFamily="34" charset="0"/>
            </a:endParaRPr>
          </a:p>
          <a:p>
            <a:pPr defTabSz="914133" fontAlgn="base">
              <a:lnSpc>
                <a:spcPts val="2000"/>
              </a:lnSpc>
              <a:spcBef>
                <a:spcPts val="1200"/>
              </a:spcBef>
              <a:spcAft>
                <a:spcPct val="0"/>
              </a:spcAft>
              <a:buClr>
                <a:srgbClr val="F0AB00"/>
              </a:buClr>
              <a:buSzPct val="120000"/>
            </a:pPr>
            <a:endParaRPr lang="en-US" sz="1100" dirty="0">
              <a:solidFill>
                <a:srgbClr val="000000"/>
              </a:solidFill>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grpSp>
        <p:nvGrpSpPr>
          <p:cNvPr id="16" name="Group 15">
            <a:extLst>
              <a:ext uri="{FF2B5EF4-FFF2-40B4-BE49-F238E27FC236}">
                <a16:creationId xmlns:a16="http://schemas.microsoft.com/office/drawing/2014/main" id="{E01813FF-8D98-4908-AAB1-3315FD61A660}"/>
              </a:ext>
            </a:extLst>
          </p:cNvPr>
          <p:cNvGrpSpPr/>
          <p:nvPr/>
        </p:nvGrpSpPr>
        <p:grpSpPr>
          <a:xfrm>
            <a:off x="6039284" y="1418658"/>
            <a:ext cx="4826840" cy="3920248"/>
            <a:chOff x="3993161" y="1501320"/>
            <a:chExt cx="4826840" cy="3920248"/>
          </a:xfrm>
        </p:grpSpPr>
        <p:sp>
          <p:nvSpPr>
            <p:cNvPr id="17" name="object 10">
              <a:extLst>
                <a:ext uri="{FF2B5EF4-FFF2-40B4-BE49-F238E27FC236}">
                  <a16:creationId xmlns:a16="http://schemas.microsoft.com/office/drawing/2014/main" id="{D2E0C66E-DEAB-4BE7-AD34-0A26377FFB4E}"/>
                </a:ext>
              </a:extLst>
            </p:cNvPr>
            <p:cNvSpPr>
              <a:spLocks noChangeAspect="1"/>
            </p:cNvSpPr>
            <p:nvPr/>
          </p:nvSpPr>
          <p:spPr>
            <a:xfrm>
              <a:off x="3993161" y="1501320"/>
              <a:ext cx="4826840" cy="3920248"/>
            </a:xfrm>
            <a:prstGeom prst="rect">
              <a:avLst/>
            </a:prstGeom>
            <a:blipFill>
              <a:blip r:embed="rId2" cstate="print"/>
              <a:stretch>
                <a:fillRect/>
              </a:stretch>
            </a:blipFill>
            <a:ln>
              <a:solidFill>
                <a:schemeClr val="tx1"/>
              </a:solidFill>
            </a:ln>
          </p:spPr>
          <p:txBody>
            <a:bodyPr wrap="square" lIns="0" tIns="0" rIns="0" bIns="0" rtlCol="0"/>
            <a:lstStyle/>
            <a:p>
              <a:endParaRPr sz="1350"/>
            </a:p>
          </p:txBody>
        </p:sp>
        <p:sp>
          <p:nvSpPr>
            <p:cNvPr id="18" name="Rectangle 17">
              <a:extLst>
                <a:ext uri="{FF2B5EF4-FFF2-40B4-BE49-F238E27FC236}">
                  <a16:creationId xmlns:a16="http://schemas.microsoft.com/office/drawing/2014/main" id="{551ECB38-BAF1-4020-B004-1ADF3715EAC9}"/>
                </a:ext>
              </a:extLst>
            </p:cNvPr>
            <p:cNvSpPr/>
            <p:nvPr/>
          </p:nvSpPr>
          <p:spPr bwMode="gray">
            <a:xfrm>
              <a:off x="5574891" y="2396613"/>
              <a:ext cx="744793" cy="117988"/>
            </a:xfrm>
            <a:prstGeom prst="rect">
              <a:avLst/>
            </a:prstGeom>
            <a:solidFill>
              <a:schemeClr val="bg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550" kern="0" dirty="0">
                  <a:solidFill>
                    <a:schemeClr val="bg2">
                      <a:lumMod val="75000"/>
                    </a:schemeClr>
                  </a:solidFill>
                  <a:ea typeface="Arial Unicode MS" pitchFamily="34" charset="-128"/>
                  <a:cs typeface="Arial Unicode MS" pitchFamily="34" charset="-128"/>
                </a:rPr>
                <a:t>AribaPay Supplier</a:t>
              </a:r>
            </a:p>
          </p:txBody>
        </p:sp>
      </p:grpSp>
      <p:sp>
        <p:nvSpPr>
          <p:cNvPr id="30" name="TextBox 29">
            <a:extLst>
              <a:ext uri="{FF2B5EF4-FFF2-40B4-BE49-F238E27FC236}">
                <a16:creationId xmlns:a16="http://schemas.microsoft.com/office/drawing/2014/main" id="{78002AF3-671C-4551-837B-36312FEDADCF}"/>
              </a:ext>
            </a:extLst>
          </p:cNvPr>
          <p:cNvSpPr txBox="1"/>
          <p:nvPr/>
        </p:nvSpPr>
        <p:spPr>
          <a:xfrm>
            <a:off x="505456" y="5630836"/>
            <a:ext cx="9998205" cy="430887"/>
          </a:xfrm>
          <a:prstGeom prst="rect">
            <a:avLst/>
          </a:prstGeom>
          <a:noFill/>
          <a:ln>
            <a:noFill/>
          </a:ln>
        </p:spPr>
        <p:txBody>
          <a:bodyPr wrap="square" lIns="0" tIns="0" rIns="0" bIns="0" rtlCol="0">
            <a:spAutoFit/>
          </a:bodyPr>
          <a:lstStyle/>
          <a:p>
            <a:pPr marL="9525" marR="3810">
              <a:spcBef>
                <a:spcPts val="75"/>
              </a:spcBef>
            </a:pPr>
            <a:r>
              <a:rPr lang="en-US" sz="1400" b="1" spc="-4" dirty="0">
                <a:cs typeface="Arial"/>
              </a:rPr>
              <a:t>Note: </a:t>
            </a:r>
            <a:r>
              <a:rPr lang="en-US" sz="1400" spc="-4" dirty="0">
                <a:cs typeface="Arial"/>
              </a:rPr>
              <a:t>If you need further assistance with your enrolling your bank account with Discover, please contact 1-888-802-9654 between the hours </a:t>
            </a:r>
            <a:r>
              <a:rPr lang="en-US" sz="1400" dirty="0">
                <a:cs typeface="Arial"/>
              </a:rPr>
              <a:t>of </a:t>
            </a:r>
            <a:r>
              <a:rPr lang="en-US" sz="1400" spc="-4" dirty="0">
                <a:cs typeface="Arial"/>
              </a:rPr>
              <a:t>8:00 AM and 4:30 PM</a:t>
            </a:r>
            <a:r>
              <a:rPr lang="en-US" sz="1400" spc="8" dirty="0">
                <a:cs typeface="Arial"/>
              </a:rPr>
              <a:t> </a:t>
            </a:r>
            <a:r>
              <a:rPr lang="en-US" sz="1400" spc="-4" dirty="0">
                <a:cs typeface="Arial"/>
              </a:rPr>
              <a:t>EST.</a:t>
            </a:r>
          </a:p>
        </p:txBody>
      </p:sp>
      <p:sp>
        <p:nvSpPr>
          <p:cNvPr id="31" name="Title 2">
            <a:extLst>
              <a:ext uri="{FF2B5EF4-FFF2-40B4-BE49-F238E27FC236}">
                <a16:creationId xmlns:a16="http://schemas.microsoft.com/office/drawing/2014/main" id="{5CF2B5F4-6E90-41B2-A5A2-6B7D92DF0228}"/>
              </a:ext>
            </a:extLst>
          </p:cNvPr>
          <p:cNvSpPr>
            <a:spLocks noGrp="1"/>
          </p:cNvSpPr>
          <p:nvPr>
            <p:ph type="title"/>
          </p:nvPr>
        </p:nvSpPr>
        <p:spPr>
          <a:xfrm>
            <a:off x="504826" y="503238"/>
            <a:ext cx="11183937" cy="677108"/>
          </a:xfrm>
        </p:spPr>
        <p:txBody>
          <a:bodyPr/>
          <a:lstStyle/>
          <a:p>
            <a:r>
              <a:rPr lang="en-US" dirty="0"/>
              <a:t>Configure Your Enablement Tasks</a:t>
            </a:r>
            <a:br>
              <a:rPr lang="en-US" dirty="0"/>
            </a:br>
            <a:r>
              <a:rPr lang="en-US" sz="2000" b="0" spc="-5" dirty="0">
                <a:cs typeface="Arial"/>
              </a:rPr>
              <a:t>Agree to Enable</a:t>
            </a:r>
            <a:r>
              <a:rPr lang="en-US" sz="2000" b="0" spc="-120" dirty="0">
                <a:cs typeface="Arial"/>
              </a:rPr>
              <a:t> </a:t>
            </a:r>
            <a:r>
              <a:rPr lang="en-US" sz="2000" b="0" spc="-5" dirty="0">
                <a:cs typeface="Arial"/>
              </a:rPr>
              <a:t>AribaPay</a:t>
            </a:r>
            <a:endParaRPr lang="en-US" dirty="0"/>
          </a:p>
        </p:txBody>
      </p:sp>
      <p:sp>
        <p:nvSpPr>
          <p:cNvPr id="19" name="object 31">
            <a:hlinkClick r:id="" action="ppaction://noaction"/>
            <a:extLst>
              <a:ext uri="{FF2B5EF4-FFF2-40B4-BE49-F238E27FC236}">
                <a16:creationId xmlns:a16="http://schemas.microsoft.com/office/drawing/2014/main" id="{62CF7C30-59A2-4037-A30C-28454786861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3" action="ppaction://hlinksldjump"/>
            <a:extLst>
              <a:ext uri="{FF2B5EF4-FFF2-40B4-BE49-F238E27FC236}">
                <a16:creationId xmlns:a16="http://schemas.microsoft.com/office/drawing/2014/main" id="{2511EE41-0D01-4EAA-A8BE-3BF2E3FF7B7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4" action="ppaction://hlinksldjump"/>
            <a:extLst>
              <a:ext uri="{FF2B5EF4-FFF2-40B4-BE49-F238E27FC236}">
                <a16:creationId xmlns:a16="http://schemas.microsoft.com/office/drawing/2014/main" id="{0B02A4ED-03A1-4CD3-A688-3103082CC8A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32" name="object 31">
            <a:hlinkClick r:id="rId3" action="ppaction://hlinksldjump"/>
            <a:extLst>
              <a:ext uri="{FF2B5EF4-FFF2-40B4-BE49-F238E27FC236}">
                <a16:creationId xmlns:a16="http://schemas.microsoft.com/office/drawing/2014/main" id="{497EB1D9-3BEE-49A7-A064-1FB32A96A148}"/>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3" name="object 31">
            <a:hlinkClick r:id="" action="ppaction://noaction"/>
            <a:extLst>
              <a:ext uri="{FF2B5EF4-FFF2-40B4-BE49-F238E27FC236}">
                <a16:creationId xmlns:a16="http://schemas.microsoft.com/office/drawing/2014/main" id="{D6BE2B57-F706-46BB-A5C3-5DB9C53823D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4" name="object 31">
            <a:hlinkClick r:id="" action="ppaction://noaction"/>
            <a:extLst>
              <a:ext uri="{FF2B5EF4-FFF2-40B4-BE49-F238E27FC236}">
                <a16:creationId xmlns:a16="http://schemas.microsoft.com/office/drawing/2014/main" id="{65CD2801-C8B6-4A51-BDB8-8E50A54616D6}"/>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5" name="object 31">
            <a:hlinkClick r:id="" action="ppaction://noaction"/>
            <a:extLst>
              <a:ext uri="{FF2B5EF4-FFF2-40B4-BE49-F238E27FC236}">
                <a16:creationId xmlns:a16="http://schemas.microsoft.com/office/drawing/2014/main" id="{696C10C2-2BBA-4894-BA92-D92D1FA92DDA}"/>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284421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8437" y="480199"/>
            <a:ext cx="11183564" cy="677108"/>
          </a:xfrm>
        </p:spPr>
        <p:txBody>
          <a:bodyPr/>
          <a:lstStyle/>
          <a:p>
            <a:r>
              <a:rPr lang="en-US" dirty="0"/>
              <a:t>Configure Your Enablement Tasks</a:t>
            </a:r>
            <a:br>
              <a:rPr lang="en-US" dirty="0"/>
            </a:br>
            <a:r>
              <a:rPr lang="en-US" sz="2000" b="0" spc="-5" dirty="0">
                <a:cs typeface="Arial"/>
              </a:rPr>
              <a:t>Agree to Enable</a:t>
            </a:r>
            <a:r>
              <a:rPr lang="en-US" sz="2000" b="0" spc="-120" dirty="0">
                <a:cs typeface="Arial"/>
              </a:rPr>
              <a:t> </a:t>
            </a:r>
            <a:r>
              <a:rPr lang="en-US" sz="2000" b="0" spc="-5" dirty="0">
                <a:cs typeface="Arial"/>
              </a:rPr>
              <a:t>AribaPay</a:t>
            </a:r>
            <a:endParaRPr lang="en-US" dirty="0"/>
          </a:p>
        </p:txBody>
      </p:sp>
      <p:grpSp>
        <p:nvGrpSpPr>
          <p:cNvPr id="9" name="Group 8"/>
          <p:cNvGrpSpPr/>
          <p:nvPr/>
        </p:nvGrpSpPr>
        <p:grpSpPr>
          <a:xfrm>
            <a:off x="1191678" y="2645810"/>
            <a:ext cx="8296532" cy="2991510"/>
            <a:chOff x="324000" y="1588308"/>
            <a:chExt cx="8496000" cy="3131163"/>
          </a:xfrm>
        </p:grpSpPr>
        <p:sp>
          <p:nvSpPr>
            <p:cNvPr id="4" name="object 9"/>
            <p:cNvSpPr>
              <a:spLocks noChangeAspect="1"/>
            </p:cNvSpPr>
            <p:nvPr/>
          </p:nvSpPr>
          <p:spPr>
            <a:xfrm>
              <a:off x="324000" y="1588308"/>
              <a:ext cx="8496000" cy="3131163"/>
            </a:xfrm>
            <a:prstGeom prst="rect">
              <a:avLst/>
            </a:prstGeom>
            <a:blipFill>
              <a:blip r:embed="rId2" cstate="print"/>
              <a:stretch>
                <a:fillRect/>
              </a:stretch>
            </a:blipFill>
            <a:ln>
              <a:solidFill>
                <a:schemeClr val="tx1"/>
              </a:solidFill>
            </a:ln>
          </p:spPr>
          <p:txBody>
            <a:bodyPr wrap="square" lIns="0" tIns="0" rIns="0" bIns="0" rtlCol="0"/>
            <a:lstStyle/>
            <a:p>
              <a:endParaRPr/>
            </a:p>
          </p:txBody>
        </p:sp>
        <p:sp>
          <p:nvSpPr>
            <p:cNvPr id="7" name="object 9"/>
            <p:cNvSpPr>
              <a:spLocks noChangeAspect="1"/>
            </p:cNvSpPr>
            <p:nvPr/>
          </p:nvSpPr>
          <p:spPr>
            <a:xfrm>
              <a:off x="789039" y="3024841"/>
              <a:ext cx="612058" cy="258096"/>
            </a:xfrm>
            <a:prstGeom prst="rect">
              <a:avLst/>
            </a:prstGeom>
            <a:blipFill>
              <a:blip r:embed="rId2" cstate="print"/>
              <a:srcRect/>
              <a:stretch>
                <a:fillRect l="-77586" t="-385565" r="-1210518" b="-727613"/>
              </a:stretch>
            </a:blipFill>
          </p:spPr>
          <p:txBody>
            <a:bodyPr wrap="square" lIns="0" tIns="0" rIns="0" bIns="0" rtlCol="0"/>
            <a:lstStyle/>
            <a:p>
              <a:endParaRPr/>
            </a:p>
          </p:txBody>
        </p:sp>
        <p:pic>
          <p:nvPicPr>
            <p:cNvPr id="8" name="Picture 7"/>
            <p:cNvPicPr>
              <a:picLocks noChangeAspect="1"/>
            </p:cNvPicPr>
            <p:nvPr/>
          </p:nvPicPr>
          <p:blipFill>
            <a:blip r:embed="rId3"/>
            <a:stretch>
              <a:fillRect/>
            </a:stretch>
          </p:blipFill>
          <p:spPr>
            <a:xfrm>
              <a:off x="7864732" y="3030865"/>
              <a:ext cx="659835" cy="252072"/>
            </a:xfrm>
            <a:prstGeom prst="rect">
              <a:avLst/>
            </a:prstGeom>
          </p:spPr>
        </p:pic>
      </p:grpSp>
      <p:sp>
        <p:nvSpPr>
          <p:cNvPr id="10" name="Rectangle 9"/>
          <p:cNvSpPr/>
          <p:nvPr/>
        </p:nvSpPr>
        <p:spPr>
          <a:xfrm>
            <a:off x="528437" y="1273348"/>
            <a:ext cx="8496000" cy="954107"/>
          </a:xfrm>
          <a:prstGeom prst="rect">
            <a:avLst/>
          </a:prstGeom>
        </p:spPr>
        <p:txBody>
          <a:bodyPr wrap="square">
            <a:spAutoFit/>
          </a:bodyPr>
          <a:lstStyle/>
          <a:p>
            <a:pPr marL="342900" marR="5080" indent="-342900">
              <a:buClr>
                <a:schemeClr val="accent1"/>
              </a:buClr>
              <a:buSzPct val="120000"/>
              <a:buFont typeface="+mj-lt"/>
              <a:buAutoNum type="arabicPeriod"/>
              <a:tabLst>
                <a:tab pos="9855200" algn="l"/>
              </a:tabLst>
            </a:pPr>
            <a:r>
              <a:rPr lang="en-US" sz="1400" spc="-5" dirty="0">
                <a:cs typeface="Arial"/>
              </a:rPr>
              <a:t>Click</a:t>
            </a:r>
            <a:r>
              <a:rPr lang="en-US" sz="1400" b="1" spc="-5" dirty="0">
                <a:cs typeface="Arial"/>
              </a:rPr>
              <a:t> Complete Task </a:t>
            </a:r>
            <a:r>
              <a:rPr lang="en-US" sz="1400" spc="-5" dirty="0">
                <a:cs typeface="Arial"/>
              </a:rPr>
              <a:t>next to </a:t>
            </a:r>
            <a:r>
              <a:rPr lang="en-US" sz="1400" b="1" spc="-5" dirty="0">
                <a:cs typeface="Arial"/>
              </a:rPr>
              <a:t>Confirm AribaPay for</a:t>
            </a:r>
            <a:r>
              <a:rPr lang="en-US" sz="1400" b="1" spc="-80" dirty="0">
                <a:cs typeface="Arial"/>
              </a:rPr>
              <a:t> </a:t>
            </a:r>
            <a:r>
              <a:rPr lang="en-US" sz="1400" b="1" spc="-5" dirty="0">
                <a:cs typeface="Arial"/>
              </a:rPr>
              <a:t>This</a:t>
            </a:r>
            <a:r>
              <a:rPr lang="en-US" sz="1400" b="1" spc="15" dirty="0">
                <a:cs typeface="Arial"/>
              </a:rPr>
              <a:t> </a:t>
            </a:r>
            <a:r>
              <a:rPr lang="en-US" sz="1400" b="1" spc="-5" dirty="0">
                <a:cs typeface="Arial"/>
              </a:rPr>
              <a:t>Relationship</a:t>
            </a:r>
            <a:r>
              <a:rPr lang="en-US" sz="1400" spc="-5" dirty="0">
                <a:cs typeface="Arial"/>
              </a:rPr>
              <a:t>.</a:t>
            </a:r>
          </a:p>
          <a:p>
            <a:pPr marL="342900" marR="5080" indent="-342900">
              <a:buClr>
                <a:schemeClr val="accent1"/>
              </a:buClr>
              <a:buSzPct val="120000"/>
              <a:buFont typeface="+mj-lt"/>
              <a:buAutoNum type="arabicPeriod"/>
              <a:tabLst>
                <a:tab pos="9855200" algn="l"/>
              </a:tabLst>
            </a:pPr>
            <a:endParaRPr lang="en-US" sz="1400" spc="-5" dirty="0">
              <a:cs typeface="Arial"/>
            </a:endParaRPr>
          </a:p>
          <a:p>
            <a:pPr marL="342900" marR="5080" indent="-342900">
              <a:buClr>
                <a:schemeClr val="accent1"/>
              </a:buClr>
              <a:buSzPct val="120000"/>
              <a:buFont typeface="+mj-lt"/>
              <a:buAutoNum type="arabicPeriod"/>
              <a:tabLst>
                <a:tab pos="9855200" algn="l"/>
              </a:tabLst>
            </a:pPr>
            <a:r>
              <a:rPr lang="en-US" sz="1400" b="1" spc="-5" dirty="0">
                <a:cs typeface="Arial"/>
              </a:rPr>
              <a:t>T-Mobile </a:t>
            </a:r>
            <a:r>
              <a:rPr lang="en-US" sz="1400" spc="-5" dirty="0">
                <a:cs typeface="Arial"/>
              </a:rPr>
              <a:t>will receive a notification that you are ready to begin receiving payment in their preferred payment</a:t>
            </a:r>
            <a:r>
              <a:rPr lang="en-US" sz="1400" spc="-25" dirty="0">
                <a:cs typeface="Arial"/>
              </a:rPr>
              <a:t> </a:t>
            </a:r>
            <a:r>
              <a:rPr lang="en-US" sz="1400" spc="-5" dirty="0">
                <a:cs typeface="Arial"/>
              </a:rPr>
              <a:t>method.</a:t>
            </a:r>
            <a:endParaRPr lang="en-US" sz="1400" dirty="0">
              <a:cs typeface="Arial"/>
            </a:endParaRPr>
          </a:p>
        </p:txBody>
      </p:sp>
      <p:sp>
        <p:nvSpPr>
          <p:cNvPr id="11" name="object 13"/>
          <p:cNvSpPr txBox="1"/>
          <p:nvPr/>
        </p:nvSpPr>
        <p:spPr>
          <a:xfrm>
            <a:off x="1099832" y="5927123"/>
            <a:ext cx="8480224" cy="443711"/>
          </a:xfrm>
          <a:prstGeom prst="rect">
            <a:avLst/>
          </a:prstGeom>
        </p:spPr>
        <p:txBody>
          <a:bodyPr vert="horz" wrap="square" lIns="0" tIns="12700" rIns="0" bIns="0" rtlCol="0">
            <a:spAutoFit/>
          </a:bodyPr>
          <a:lstStyle/>
          <a:p>
            <a:pPr marL="12700" marR="5080">
              <a:spcBef>
                <a:spcPts val="100"/>
              </a:spcBef>
            </a:pPr>
            <a:r>
              <a:rPr lang="en-US" sz="1400" b="1" spc="-5" dirty="0">
                <a:cs typeface="Arial"/>
              </a:rPr>
              <a:t>Note: </a:t>
            </a:r>
            <a:r>
              <a:rPr sz="1400" spc="-5" dirty="0">
                <a:cs typeface="Arial"/>
              </a:rPr>
              <a:t>If you already have </a:t>
            </a:r>
            <a:r>
              <a:rPr sz="1400" spc="-5" dirty="0" err="1">
                <a:cs typeface="Arial"/>
              </a:rPr>
              <a:t>AribaPay</a:t>
            </a:r>
            <a:r>
              <a:rPr sz="1400" spc="-5" dirty="0">
                <a:cs typeface="Arial"/>
              </a:rPr>
              <a:t> setup for the bank account you wish to use for the associated ANID, please complete this enablement task for new</a:t>
            </a:r>
            <a:r>
              <a:rPr sz="1400" spc="50" dirty="0">
                <a:cs typeface="Arial"/>
              </a:rPr>
              <a:t> </a:t>
            </a:r>
            <a:r>
              <a:rPr sz="1400" spc="-5" dirty="0">
                <a:cs typeface="Arial"/>
              </a:rPr>
              <a:t>customers.</a:t>
            </a:r>
            <a:endParaRPr sz="1400" dirty="0">
              <a:cs typeface="Arial"/>
            </a:endParaRPr>
          </a:p>
        </p:txBody>
      </p:sp>
      <p:sp>
        <p:nvSpPr>
          <p:cNvPr id="12" name="Oval 11"/>
          <p:cNvSpPr/>
          <p:nvPr/>
        </p:nvSpPr>
        <p:spPr bwMode="gray">
          <a:xfrm>
            <a:off x="8715427" y="436572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1</a:t>
            </a:r>
          </a:p>
        </p:txBody>
      </p:sp>
      <p:sp>
        <p:nvSpPr>
          <p:cNvPr id="22" name="object 48">
            <a:extLst>
              <a:ext uri="{FF2B5EF4-FFF2-40B4-BE49-F238E27FC236}">
                <a16:creationId xmlns:a16="http://schemas.microsoft.com/office/drawing/2014/main" id="{B3A2A0B4-9F81-4FB2-8920-C2F59414F59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2" name="TextBox 1">
            <a:extLst>
              <a:ext uri="{FF2B5EF4-FFF2-40B4-BE49-F238E27FC236}">
                <a16:creationId xmlns:a16="http://schemas.microsoft.com/office/drawing/2014/main" id="{93582D69-0850-45DF-AE3E-2B85E948F44D}"/>
              </a:ext>
            </a:extLst>
          </p:cNvPr>
          <p:cNvSpPr txBox="1"/>
          <p:nvPr/>
        </p:nvSpPr>
        <p:spPr>
          <a:xfrm>
            <a:off x="1039738" y="5916721"/>
            <a:ext cx="8540318" cy="276999"/>
          </a:xfrm>
          <a:prstGeom prst="rect">
            <a:avLst/>
          </a:prstGeom>
          <a:noFill/>
          <a:ln>
            <a:noFill/>
          </a:ln>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7" name="object 31">
            <a:hlinkClick r:id="" action="ppaction://noaction"/>
            <a:extLst>
              <a:ext uri="{FF2B5EF4-FFF2-40B4-BE49-F238E27FC236}">
                <a16:creationId xmlns:a16="http://schemas.microsoft.com/office/drawing/2014/main" id="{67EE573D-D2A7-48CA-92AA-73118B609D94}"/>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8" name="object 29">
            <a:hlinkClick r:id="rId4" action="ppaction://hlinksldjump"/>
            <a:extLst>
              <a:ext uri="{FF2B5EF4-FFF2-40B4-BE49-F238E27FC236}">
                <a16:creationId xmlns:a16="http://schemas.microsoft.com/office/drawing/2014/main" id="{C3CA4292-F37E-4EEE-AE13-158F3AE4056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9" name="object 31">
            <a:hlinkClick r:id="rId5" action="ppaction://hlinksldjump"/>
            <a:extLst>
              <a:ext uri="{FF2B5EF4-FFF2-40B4-BE49-F238E27FC236}">
                <a16:creationId xmlns:a16="http://schemas.microsoft.com/office/drawing/2014/main" id="{82C7A62F-846D-46CE-94DA-49B44DDBB841}"/>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30" name="object 31">
            <a:hlinkClick r:id="rId4" action="ppaction://hlinksldjump"/>
            <a:extLst>
              <a:ext uri="{FF2B5EF4-FFF2-40B4-BE49-F238E27FC236}">
                <a16:creationId xmlns:a16="http://schemas.microsoft.com/office/drawing/2014/main" id="{6AD62B9A-E7DB-43D9-9C7D-6BA8EC6E7CC4}"/>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1" name="object 31">
            <a:hlinkClick r:id="" action="ppaction://noaction"/>
            <a:extLst>
              <a:ext uri="{FF2B5EF4-FFF2-40B4-BE49-F238E27FC236}">
                <a16:creationId xmlns:a16="http://schemas.microsoft.com/office/drawing/2014/main" id="{CC115AEF-3F4A-4A8F-8917-7BE13A1696C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2" name="object 31">
            <a:hlinkClick r:id="" action="ppaction://noaction"/>
            <a:extLst>
              <a:ext uri="{FF2B5EF4-FFF2-40B4-BE49-F238E27FC236}">
                <a16:creationId xmlns:a16="http://schemas.microsoft.com/office/drawing/2014/main" id="{82C28E44-44A0-44C0-A957-228FC9576CB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3" name="object 31">
            <a:hlinkClick r:id="" action="ppaction://noaction"/>
            <a:extLst>
              <a:ext uri="{FF2B5EF4-FFF2-40B4-BE49-F238E27FC236}">
                <a16:creationId xmlns:a16="http://schemas.microsoft.com/office/drawing/2014/main" id="{4C5C2547-5192-4091-8619-FAC00F2E7DE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318198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1"/>
            <a:ext cx="11186476" cy="369332"/>
          </a:xfrm>
        </p:spPr>
        <p:txBody>
          <a:bodyPr/>
          <a:lstStyle/>
          <a:p>
            <a:r>
              <a:rPr lang="en-US" dirty="0"/>
              <a:t>Select Electronic Order Routing Method </a:t>
            </a:r>
          </a:p>
        </p:txBody>
      </p:sp>
      <p:pic>
        <p:nvPicPr>
          <p:cNvPr id="11" name="Picture 10">
            <a:extLst>
              <a:ext uri="{FF2B5EF4-FFF2-40B4-BE49-F238E27FC236}">
                <a16:creationId xmlns:a16="http://schemas.microsoft.com/office/drawing/2014/main" id="{9F16C7E9-C384-48E2-B05F-F037153A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218" y="2129655"/>
            <a:ext cx="5024806" cy="2860459"/>
          </a:xfrm>
          <a:prstGeom prst="rect">
            <a:avLst/>
          </a:prstGeom>
          <a:ln>
            <a:solidFill>
              <a:schemeClr val="tx1"/>
            </a:solidFill>
          </a:ln>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ED922ABA-755B-4A54-9D06-FCF8F3B32EE7}"/>
              </a:ext>
            </a:extLst>
          </p:cNvPr>
          <p:cNvGrpSpPr/>
          <p:nvPr/>
        </p:nvGrpSpPr>
        <p:grpSpPr>
          <a:xfrm>
            <a:off x="6802141" y="4238832"/>
            <a:ext cx="1350800" cy="411480"/>
            <a:chOff x="5190529" y="5554050"/>
            <a:chExt cx="1350800" cy="411480"/>
          </a:xfrm>
        </p:grpSpPr>
        <p:sp>
          <p:nvSpPr>
            <p:cNvPr id="13" name="Oval 12">
              <a:extLst>
                <a:ext uri="{FF2B5EF4-FFF2-40B4-BE49-F238E27FC236}">
                  <a16:creationId xmlns:a16="http://schemas.microsoft.com/office/drawing/2014/main" id="{B2607447-6B62-4798-BF8C-88027A02D992}"/>
                </a:ext>
              </a:extLst>
            </p:cNvPr>
            <p:cNvSpPr>
              <a:spLocks noChangeAspect="1"/>
            </p:cNvSpPr>
            <p:nvPr/>
          </p:nvSpPr>
          <p:spPr bwMode="gray">
            <a:xfrm>
              <a:off x="5190529" y="5554050"/>
              <a:ext cx="274320" cy="274320"/>
            </a:xfrm>
            <a:prstGeom prst="ellipse">
              <a:avLst/>
            </a:prstGeom>
            <a:solidFill>
              <a:schemeClr val="accent1"/>
            </a:solidFill>
            <a:ln w="6350" algn="ctr">
              <a:solidFill>
                <a:srgbClr val="000000"/>
              </a:solidFill>
              <a:miter lim="800000"/>
              <a:headEnd/>
              <a:tailEnd/>
            </a:ln>
          </p:spPr>
          <p:txBody>
            <a:bodyPr wrap="none" lIns="158496" tIns="96000" rIns="121920" bIns="96000" rtlCol="0" anchor="ctr"/>
            <a:lstStyle/>
            <a:p>
              <a:pPr algn="ctr" defTabSz="914407" fontAlgn="base">
                <a:spcBef>
                  <a:spcPct val="50000"/>
                </a:spcBef>
                <a:spcAft>
                  <a:spcPct val="0"/>
                </a:spcAft>
                <a:buClr>
                  <a:srgbClr val="F0AB00"/>
                </a:buClr>
                <a:buSzPct val="80000"/>
              </a:pPr>
              <a:r>
                <a:rPr lang="en-US" sz="1400" kern="0" dirty="0">
                  <a:solidFill>
                    <a:srgbClr val="000000"/>
                  </a:solidFill>
                  <a:ea typeface="Arial Unicode MS" pitchFamily="34" charset="-128"/>
                  <a:cs typeface="Arial Unicode MS" pitchFamily="34" charset="-128"/>
                </a:rPr>
                <a:t>2</a:t>
              </a:r>
            </a:p>
          </p:txBody>
        </p:sp>
        <p:sp>
          <p:nvSpPr>
            <p:cNvPr id="14" name="Oval 13">
              <a:extLst>
                <a:ext uri="{FF2B5EF4-FFF2-40B4-BE49-F238E27FC236}">
                  <a16:creationId xmlns:a16="http://schemas.microsoft.com/office/drawing/2014/main" id="{82CE5B31-0498-4E51-A6A8-4018691C0464}"/>
                </a:ext>
              </a:extLst>
            </p:cNvPr>
            <p:cNvSpPr>
              <a:spLocks noChangeAspect="1"/>
            </p:cNvSpPr>
            <p:nvPr/>
          </p:nvSpPr>
          <p:spPr bwMode="gray">
            <a:xfrm>
              <a:off x="6267009" y="5691210"/>
              <a:ext cx="274320" cy="274320"/>
            </a:xfrm>
            <a:prstGeom prst="ellipse">
              <a:avLst/>
            </a:prstGeom>
            <a:solidFill>
              <a:schemeClr val="accent1"/>
            </a:solidFill>
            <a:ln w="6350" algn="ctr">
              <a:solidFill>
                <a:srgbClr val="000000"/>
              </a:solidFill>
              <a:miter lim="800000"/>
              <a:headEnd/>
              <a:tailEnd/>
            </a:ln>
          </p:spPr>
          <p:txBody>
            <a:bodyPr wrap="none" lIns="158496" tIns="96000" rIns="121920" bIns="96000" rtlCol="0" anchor="ctr"/>
            <a:lstStyle/>
            <a:p>
              <a:pPr algn="ctr" defTabSz="914407" fontAlgn="base">
                <a:spcBef>
                  <a:spcPct val="50000"/>
                </a:spcBef>
                <a:spcAft>
                  <a:spcPct val="0"/>
                </a:spcAft>
                <a:buClr>
                  <a:srgbClr val="F0AB00"/>
                </a:buClr>
                <a:buSzPct val="80000"/>
              </a:pPr>
              <a:r>
                <a:rPr lang="en-US" sz="1400" kern="0" dirty="0">
                  <a:solidFill>
                    <a:srgbClr val="000000"/>
                  </a:solidFill>
                  <a:ea typeface="Arial Unicode MS" pitchFamily="34" charset="-128"/>
                  <a:cs typeface="Arial Unicode MS" pitchFamily="34" charset="-128"/>
                </a:rPr>
                <a:t>3</a:t>
              </a:r>
            </a:p>
          </p:txBody>
        </p:sp>
      </p:grpSp>
      <p:sp>
        <p:nvSpPr>
          <p:cNvPr id="15" name="TextBox 14">
            <a:extLst>
              <a:ext uri="{FF2B5EF4-FFF2-40B4-BE49-F238E27FC236}">
                <a16:creationId xmlns:a16="http://schemas.microsoft.com/office/drawing/2014/main" id="{8CDE6E20-D264-4219-A23F-4D06BAE85D4B}"/>
              </a:ext>
            </a:extLst>
          </p:cNvPr>
          <p:cNvSpPr txBox="1"/>
          <p:nvPr/>
        </p:nvSpPr>
        <p:spPr>
          <a:xfrm>
            <a:off x="504002" y="1229858"/>
            <a:ext cx="4310724" cy="4503164"/>
          </a:xfrm>
          <a:prstGeom prst="rect">
            <a:avLst/>
          </a:prstGeom>
          <a:noFill/>
        </p:spPr>
        <p:txBody>
          <a:bodyPr wrap="square" lIns="0" tIns="0" rIns="0" bIns="0" rtlCol="0">
            <a:noAutofit/>
          </a:bodyPr>
          <a:lstStyle/>
          <a:p>
            <a:pPr indent="-342902" defTabSz="914407">
              <a:spcBef>
                <a:spcPts val="600"/>
              </a:spcBef>
              <a:buClr>
                <a:srgbClr val="F0AB00"/>
              </a:buClr>
              <a:buSzPct val="100000"/>
              <a:buFont typeface="+mj-lt"/>
              <a:buAutoNum type="arabicPeriod"/>
            </a:pPr>
            <a:r>
              <a:rPr lang="en-US" sz="1400" dirty="0">
                <a:solidFill>
                  <a:srgbClr val="000000"/>
                </a:solidFill>
              </a:rPr>
              <a:t>Click on the </a:t>
            </a:r>
            <a:r>
              <a:rPr lang="en-US" sz="1400" b="1" dirty="0">
                <a:solidFill>
                  <a:srgbClr val="000000"/>
                </a:solidFill>
              </a:rPr>
              <a:t>Enablement</a:t>
            </a:r>
            <a:r>
              <a:rPr lang="en-US" sz="1400" dirty="0">
                <a:solidFill>
                  <a:srgbClr val="000000"/>
                </a:solidFill>
              </a:rPr>
              <a:t> </a:t>
            </a:r>
            <a:r>
              <a:rPr lang="en-US" sz="1400" b="1" dirty="0">
                <a:solidFill>
                  <a:srgbClr val="000000"/>
                </a:solidFill>
              </a:rPr>
              <a:t>Tasks</a:t>
            </a:r>
            <a:r>
              <a:rPr lang="en-US" sz="1400" dirty="0">
                <a:solidFill>
                  <a:srgbClr val="000000"/>
                </a:solidFill>
              </a:rPr>
              <a:t> link to configure your account.</a:t>
            </a:r>
          </a:p>
          <a:p>
            <a:pPr indent="-342902" defTabSz="914407">
              <a:spcBef>
                <a:spcPts val="600"/>
              </a:spcBef>
              <a:buClr>
                <a:srgbClr val="F0AB00"/>
              </a:buClr>
              <a:buSzPct val="100000"/>
              <a:buFont typeface="+mj-lt"/>
              <a:buAutoNum type="arabicPeriod"/>
            </a:pPr>
            <a:r>
              <a:rPr lang="en-US" sz="1400" b="1" dirty="0">
                <a:solidFill>
                  <a:srgbClr val="000000"/>
                </a:solidFill>
              </a:rPr>
              <a:t>Choose </a:t>
            </a:r>
            <a:r>
              <a:rPr lang="en-US" sz="1400" dirty="0">
                <a:solidFill>
                  <a:srgbClr val="000000"/>
                </a:solidFill>
              </a:rPr>
              <a:t>one of the following routing methods:</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Online</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cXML</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EDI</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Email</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Fax</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cXML pending queue                                </a:t>
            </a:r>
            <a:r>
              <a:rPr lang="en-US" dirty="0">
                <a:solidFill>
                  <a:srgbClr val="000000"/>
                </a:solidFill>
              </a:rPr>
              <a:t>(available for Order routing only)</a:t>
            </a:r>
          </a:p>
          <a:p>
            <a:pPr indent="-342902" defTabSz="914407">
              <a:spcBef>
                <a:spcPts val="600"/>
              </a:spcBef>
              <a:buClr>
                <a:srgbClr val="F0AB00"/>
              </a:buClr>
              <a:buSzPct val="100000"/>
              <a:buFont typeface="+mj-lt"/>
              <a:buAutoNum type="arabicPeriod"/>
            </a:pPr>
            <a:r>
              <a:rPr lang="en-US" sz="1400" b="1" dirty="0">
                <a:solidFill>
                  <a:srgbClr val="000000"/>
                </a:solidFill>
              </a:rPr>
              <a:t>Configure</a:t>
            </a:r>
            <a:r>
              <a:rPr lang="en-US" sz="1400" dirty="0">
                <a:solidFill>
                  <a:srgbClr val="000000"/>
                </a:solidFill>
              </a:rPr>
              <a:t> e-mail notifications</a:t>
            </a:r>
          </a:p>
          <a:p>
            <a:pPr indent="-342902" defTabSz="914407">
              <a:spcBef>
                <a:spcPts val="600"/>
              </a:spcBef>
              <a:buClr>
                <a:srgbClr val="F0AB00"/>
              </a:buClr>
              <a:buSzPct val="120000"/>
              <a:buFont typeface="+mj-lt"/>
              <a:buAutoNum type="arabicPeriod"/>
            </a:pPr>
            <a:endParaRPr lang="en-US" sz="1400" dirty="0">
              <a:solidFill>
                <a:srgbClr val="000000"/>
              </a:solidFill>
            </a:endParaRPr>
          </a:p>
          <a:p>
            <a:pPr indent="-342902" defTabSz="914407" fontAlgn="base">
              <a:spcBef>
                <a:spcPts val="600"/>
              </a:spcBef>
              <a:spcAft>
                <a:spcPct val="0"/>
              </a:spcAft>
              <a:buClr>
                <a:srgbClr val="F0AB00"/>
              </a:buClr>
              <a:buSzPct val="120000"/>
              <a:buFont typeface="+mj-lt"/>
              <a:buAutoNum type="arabicPeriod"/>
            </a:pPr>
            <a:endParaRPr lang="en-US" sz="1400" dirty="0">
              <a:solidFill>
                <a:srgbClr val="000000"/>
              </a:solidFill>
            </a:endParaRPr>
          </a:p>
          <a:p>
            <a:pPr indent="-342902" defTabSz="914407" fontAlgn="base">
              <a:spcBef>
                <a:spcPts val="600"/>
              </a:spcBef>
              <a:spcAft>
                <a:spcPct val="0"/>
              </a:spcAft>
              <a:buClr>
                <a:srgbClr val="F0AB00"/>
              </a:buClr>
              <a:buSzPct val="120000"/>
              <a:buFont typeface="+mj-lt"/>
              <a:buAutoNum type="arabicPeriod"/>
            </a:pPr>
            <a:endParaRPr lang="en-US" sz="1400" dirty="0">
              <a:solidFill>
                <a:srgbClr val="000000"/>
              </a:solidFill>
            </a:endParaRPr>
          </a:p>
        </p:txBody>
      </p:sp>
      <p:sp>
        <p:nvSpPr>
          <p:cNvPr id="16" name="object 31">
            <a:hlinkClick r:id="" action="ppaction://noaction"/>
            <a:extLst>
              <a:ext uri="{FF2B5EF4-FFF2-40B4-BE49-F238E27FC236}">
                <a16:creationId xmlns:a16="http://schemas.microsoft.com/office/drawing/2014/main" id="{C395142E-081C-479D-82AB-4800FA67BF8D}"/>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3" action="ppaction://hlinksldjump"/>
            <a:extLst>
              <a:ext uri="{FF2B5EF4-FFF2-40B4-BE49-F238E27FC236}">
                <a16:creationId xmlns:a16="http://schemas.microsoft.com/office/drawing/2014/main" id="{C4E5C353-D06C-4C27-9285-AA92D8DE2C7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4" action="ppaction://hlinksldjump"/>
            <a:extLst>
              <a:ext uri="{FF2B5EF4-FFF2-40B4-BE49-F238E27FC236}">
                <a16:creationId xmlns:a16="http://schemas.microsoft.com/office/drawing/2014/main" id="{7E362935-6585-4DF1-A916-657886BFB5E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90746708-7928-48F1-80C6-46249EE61FB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3" action="ppaction://hlinksldjump"/>
            <a:extLst>
              <a:ext uri="{FF2B5EF4-FFF2-40B4-BE49-F238E27FC236}">
                <a16:creationId xmlns:a16="http://schemas.microsoft.com/office/drawing/2014/main" id="{2E370723-2A99-4D82-B444-DA30042F12DA}"/>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EF825714-107F-4DA7-A12B-3A4A37B2E1A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FAD3CBAC-AF37-4338-8619-830E44456216}"/>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 action="ppaction://noaction"/>
            <a:extLst>
              <a:ext uri="{FF2B5EF4-FFF2-40B4-BE49-F238E27FC236}">
                <a16:creationId xmlns:a16="http://schemas.microsoft.com/office/drawing/2014/main" id="{3117B2F8-A2E1-4BEC-8087-B8098BE09BE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F98D100B-FE3F-49D6-8089-4E92C4A63F57}"/>
              </a:ext>
            </a:extLst>
          </p:cNvPr>
          <p:cNvPicPr>
            <a:picLocks noChangeAspect="1"/>
          </p:cNvPicPr>
          <p:nvPr/>
        </p:nvPicPr>
        <p:blipFill>
          <a:blip r:embed="rId5"/>
          <a:stretch>
            <a:fillRect/>
          </a:stretch>
        </p:blipFill>
        <p:spPr>
          <a:xfrm>
            <a:off x="7380450" y="1069428"/>
            <a:ext cx="2389189" cy="889406"/>
          </a:xfrm>
          <a:prstGeom prst="rect">
            <a:avLst/>
          </a:prstGeom>
        </p:spPr>
      </p:pic>
      <p:sp>
        <p:nvSpPr>
          <p:cNvPr id="24" name="Oval 23">
            <a:extLst>
              <a:ext uri="{FF2B5EF4-FFF2-40B4-BE49-F238E27FC236}">
                <a16:creationId xmlns:a16="http://schemas.microsoft.com/office/drawing/2014/main" id="{B1867658-87AF-482D-B9C7-443904F7726C}"/>
              </a:ext>
            </a:extLst>
          </p:cNvPr>
          <p:cNvSpPr/>
          <p:nvPr/>
        </p:nvSpPr>
        <p:spPr bwMode="gray">
          <a:xfrm>
            <a:off x="8844015" y="131478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1</a:t>
            </a:r>
          </a:p>
        </p:txBody>
      </p:sp>
    </p:spTree>
    <p:extLst>
      <p:ext uri="{BB962C8B-B14F-4D97-AF65-F5344CB8AC3E}">
        <p14:creationId xmlns:p14="http://schemas.microsoft.com/office/powerpoint/2010/main" val="71577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0"/>
            <a:ext cx="11186476" cy="677365"/>
          </a:xfrm>
        </p:spPr>
        <p:txBody>
          <a:bodyPr/>
          <a:lstStyle/>
          <a:p>
            <a:r>
              <a:rPr lang="en-US" dirty="0"/>
              <a:t>Route Your Purchase Orders</a:t>
            </a:r>
            <a:br>
              <a:rPr lang="en-US" dirty="0"/>
            </a:br>
            <a:r>
              <a:rPr lang="en-US" sz="2001" b="0" dirty="0"/>
              <a:t>Method Details</a:t>
            </a:r>
            <a:endParaRPr lang="en-US" b="0" dirty="0"/>
          </a:p>
        </p:txBody>
      </p:sp>
      <p:sp>
        <p:nvSpPr>
          <p:cNvPr id="11" name="Rectangle 10">
            <a:extLst>
              <a:ext uri="{FF2B5EF4-FFF2-40B4-BE49-F238E27FC236}">
                <a16:creationId xmlns:a16="http://schemas.microsoft.com/office/drawing/2014/main" id="{8557E1F2-0B82-41B6-AC53-2F4741E1DA61}"/>
              </a:ext>
            </a:extLst>
          </p:cNvPr>
          <p:cNvSpPr/>
          <p:nvPr/>
        </p:nvSpPr>
        <p:spPr>
          <a:xfrm>
            <a:off x="1849587" y="2043332"/>
            <a:ext cx="8496000" cy="2752164"/>
          </a:xfrm>
          <a:prstGeom prst="rect">
            <a:avLst/>
          </a:prstGeom>
        </p:spPr>
        <p:txBody>
          <a:bodyPr wrap="square">
            <a:spAutoFit/>
          </a:bodyPr>
          <a:lstStyle/>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Online (Default): </a:t>
            </a:r>
            <a:r>
              <a:rPr lang="en-US" sz="1600" dirty="0">
                <a:solidFill>
                  <a:srgbClr val="000000"/>
                </a:solidFill>
                <a:ea typeface="Calibri" panose="020F0502020204030204" pitchFamily="34" charset="0"/>
                <a:cs typeface="Times New Roman" panose="02020603050405020304" pitchFamily="18" charset="0"/>
              </a:rPr>
              <a:t>Orders are received within your AN account, but notifications are not sent out.</a:t>
            </a:r>
          </a:p>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Email (Recommended): </a:t>
            </a:r>
            <a:r>
              <a:rPr lang="en-US" sz="1600" dirty="0">
                <a:solidFill>
                  <a:srgbClr val="000000"/>
                </a:solidFill>
                <a:ea typeface="Calibri" panose="020F0502020204030204" pitchFamily="34" charset="0"/>
                <a:cs typeface="Times New Roman" panose="02020603050405020304" pitchFamily="18" charset="0"/>
              </a:rPr>
              <a:t>Email notifications are sent out, and can include a copy of the PO, when orders are received within your AN Account.</a:t>
            </a:r>
          </a:p>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Fax: </a:t>
            </a:r>
            <a:r>
              <a:rPr lang="en-US" sz="1600" dirty="0">
                <a:solidFill>
                  <a:srgbClr val="000000"/>
                </a:solidFill>
                <a:ea typeface="Calibri" panose="020F0502020204030204" pitchFamily="34" charset="0"/>
                <a:cs typeface="Times New Roman" panose="02020603050405020304" pitchFamily="18" charset="0"/>
              </a:rPr>
              <a:t>Notifications of new orders are sent via Facsimile and can include a copy of the PO as well as a cover sheet.</a:t>
            </a:r>
            <a:endParaRPr lang="en-US" sz="1600" b="1" dirty="0">
              <a:solidFill>
                <a:srgbClr val="000000"/>
              </a:solidFill>
              <a:ea typeface="Calibri" panose="020F0502020204030204" pitchFamily="34" charset="0"/>
              <a:cs typeface="Times New Roman" panose="02020603050405020304" pitchFamily="18" charset="0"/>
            </a:endParaRPr>
          </a:p>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cXML/EDI: </a:t>
            </a:r>
            <a:r>
              <a:rPr lang="en-US" sz="1600" dirty="0">
                <a:solidFill>
                  <a:srgbClr val="000000"/>
                </a:solidFill>
                <a:ea typeface="Calibri" panose="020F0502020204030204" pitchFamily="34" charset="0"/>
                <a:cs typeface="Times New Roman" panose="02020603050405020304" pitchFamily="18" charset="0"/>
              </a:rPr>
              <a:t>Allows you to integrate your ERP system directly with Ariba Network for transacting with your customer. Please contact </a:t>
            </a:r>
            <a:r>
              <a:rPr lang="en-US" sz="1600" dirty="0">
                <a:hlinkClick r:id="rId2"/>
              </a:rPr>
              <a:t>T-MobileEnablement@ariba.com</a:t>
            </a:r>
            <a:r>
              <a:rPr lang="en-US" sz="1600" dirty="0"/>
              <a:t> </a:t>
            </a:r>
            <a:r>
              <a:rPr lang="en-US" sz="1600" dirty="0">
                <a:solidFill>
                  <a:srgbClr val="000000"/>
                </a:solidFill>
                <a:ea typeface="Calibri" panose="020F0502020204030204" pitchFamily="34" charset="0"/>
                <a:cs typeface="Times New Roman" panose="02020603050405020304" pitchFamily="18" charset="0"/>
              </a:rPr>
              <a:t>to be connected with a Seller Integrator who will provide more information on configuration.</a:t>
            </a:r>
          </a:p>
        </p:txBody>
      </p:sp>
      <p:sp>
        <p:nvSpPr>
          <p:cNvPr id="12" name="object 31">
            <a:hlinkClick r:id="" action="ppaction://noaction"/>
            <a:extLst>
              <a:ext uri="{FF2B5EF4-FFF2-40B4-BE49-F238E27FC236}">
                <a16:creationId xmlns:a16="http://schemas.microsoft.com/office/drawing/2014/main" id="{AD8274BB-4BC2-4BBC-A365-E95B9186F9D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3" action="ppaction://hlinksldjump"/>
            <a:extLst>
              <a:ext uri="{FF2B5EF4-FFF2-40B4-BE49-F238E27FC236}">
                <a16:creationId xmlns:a16="http://schemas.microsoft.com/office/drawing/2014/main" id="{66AA3FB7-770C-49CE-8483-7E33CFA156B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4" action="ppaction://hlinksldjump"/>
            <a:extLst>
              <a:ext uri="{FF2B5EF4-FFF2-40B4-BE49-F238E27FC236}">
                <a16:creationId xmlns:a16="http://schemas.microsoft.com/office/drawing/2014/main" id="{56917BED-98BB-4A89-BF8B-8F51921217A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0CBB6291-42DD-49E0-8744-FB36C0D38D7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3" action="ppaction://hlinksldjump"/>
            <a:extLst>
              <a:ext uri="{FF2B5EF4-FFF2-40B4-BE49-F238E27FC236}">
                <a16:creationId xmlns:a16="http://schemas.microsoft.com/office/drawing/2014/main" id="{E7E426B9-5BD4-4E87-9E1B-43F3C0B42B4D}"/>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 action="ppaction://noaction"/>
            <a:extLst>
              <a:ext uri="{FF2B5EF4-FFF2-40B4-BE49-F238E27FC236}">
                <a16:creationId xmlns:a16="http://schemas.microsoft.com/office/drawing/2014/main" id="{FA499C33-3455-40E3-B2DD-11EE3135D199}"/>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BAE74F11-9CE6-44C6-8784-28040212BE27}"/>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8C765A94-E7F6-48E7-B8B4-BF1EA4A4413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223063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0"/>
            <a:ext cx="11186476" cy="677365"/>
          </a:xfrm>
        </p:spPr>
        <p:txBody>
          <a:bodyPr/>
          <a:lstStyle/>
          <a:p>
            <a:r>
              <a:rPr lang="en-US" dirty="0"/>
              <a:t>Select Electronic Order Routing Method</a:t>
            </a:r>
            <a:br>
              <a:rPr lang="en-US" dirty="0"/>
            </a:br>
            <a:r>
              <a:rPr lang="en-US" sz="2001" b="0" dirty="0"/>
              <a:t>Notifications</a:t>
            </a:r>
            <a:endParaRPr lang="en-US" b="0" dirty="0"/>
          </a:p>
        </p:txBody>
      </p:sp>
      <p:grpSp>
        <p:nvGrpSpPr>
          <p:cNvPr id="11" name="Group 10">
            <a:extLst>
              <a:ext uri="{FF2B5EF4-FFF2-40B4-BE49-F238E27FC236}">
                <a16:creationId xmlns:a16="http://schemas.microsoft.com/office/drawing/2014/main" id="{609A1F42-4887-4EAF-A41F-8086A74CF540}"/>
              </a:ext>
            </a:extLst>
          </p:cNvPr>
          <p:cNvGrpSpPr/>
          <p:nvPr/>
        </p:nvGrpSpPr>
        <p:grpSpPr>
          <a:xfrm>
            <a:off x="5968229" y="1512000"/>
            <a:ext cx="4269561" cy="4590686"/>
            <a:chOff x="4442639" y="1485000"/>
            <a:chExt cx="4269561" cy="4590686"/>
          </a:xfrm>
        </p:grpSpPr>
        <p:pic>
          <p:nvPicPr>
            <p:cNvPr id="12" name="Picture 11">
              <a:extLst>
                <a:ext uri="{FF2B5EF4-FFF2-40B4-BE49-F238E27FC236}">
                  <a16:creationId xmlns:a16="http://schemas.microsoft.com/office/drawing/2014/main" id="{CEFECE8D-65B3-4538-A0CF-09D03F3A5D2F}"/>
                </a:ext>
              </a:extLst>
            </p:cNvPr>
            <p:cNvPicPr>
              <a:picLocks noChangeAspect="1"/>
            </p:cNvPicPr>
            <p:nvPr/>
          </p:nvPicPr>
          <p:blipFill>
            <a:blip r:embed="rId2"/>
            <a:stretch>
              <a:fillRect/>
            </a:stretch>
          </p:blipFill>
          <p:spPr>
            <a:xfrm>
              <a:off x="4442639" y="1485000"/>
              <a:ext cx="4269561" cy="4590686"/>
            </a:xfrm>
            <a:prstGeom prst="rect">
              <a:avLst/>
            </a:prstGeom>
            <a:ln>
              <a:solidFill>
                <a:schemeClr val="tx1"/>
              </a:solidFill>
            </a:ln>
            <a:effectLst/>
          </p:spPr>
        </p:pic>
        <p:sp>
          <p:nvSpPr>
            <p:cNvPr id="13" name="Oval 12">
              <a:extLst>
                <a:ext uri="{FF2B5EF4-FFF2-40B4-BE49-F238E27FC236}">
                  <a16:creationId xmlns:a16="http://schemas.microsoft.com/office/drawing/2014/main" id="{1F497946-DDDF-4C71-B7BE-05BA7B05062C}"/>
                </a:ext>
              </a:extLst>
            </p:cNvPr>
            <p:cNvSpPr/>
            <p:nvPr/>
          </p:nvSpPr>
          <p:spPr bwMode="gray">
            <a:xfrm>
              <a:off x="5803295" y="1798406"/>
              <a:ext cx="219294" cy="219890"/>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14" name="Oval 13">
              <a:extLst>
                <a:ext uri="{FF2B5EF4-FFF2-40B4-BE49-F238E27FC236}">
                  <a16:creationId xmlns:a16="http://schemas.microsoft.com/office/drawing/2014/main" id="{68764BFA-15FC-42C4-98D3-E3328A11B587}"/>
                </a:ext>
              </a:extLst>
            </p:cNvPr>
            <p:cNvSpPr/>
            <p:nvPr/>
          </p:nvSpPr>
          <p:spPr bwMode="gray">
            <a:xfrm>
              <a:off x="5803295" y="425632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grpSp>
      <p:sp>
        <p:nvSpPr>
          <p:cNvPr id="15" name="TextBox 14">
            <a:extLst>
              <a:ext uri="{FF2B5EF4-FFF2-40B4-BE49-F238E27FC236}">
                <a16:creationId xmlns:a16="http://schemas.microsoft.com/office/drawing/2014/main" id="{25EB0C10-C10F-48E8-8CF9-5D6DC226C855}"/>
              </a:ext>
            </a:extLst>
          </p:cNvPr>
          <p:cNvSpPr txBox="1"/>
          <p:nvPr/>
        </p:nvSpPr>
        <p:spPr>
          <a:xfrm>
            <a:off x="504002" y="1486223"/>
            <a:ext cx="4241619" cy="1947062"/>
          </a:xfrm>
          <a:prstGeom prst="rect">
            <a:avLst/>
          </a:prstGeom>
          <a:noFill/>
        </p:spPr>
        <p:txBody>
          <a:bodyPr wrap="square" lIns="0" tIns="0" rIns="0" bIns="0" rtlCol="0">
            <a:noAutofit/>
          </a:bodyPr>
          <a:lstStyle/>
          <a:p>
            <a:pPr marL="342902" indent="-342902" defTabSz="914407">
              <a:lnSpc>
                <a:spcPts val="1700"/>
              </a:lnSpc>
              <a:spcAft>
                <a:spcPts val="600"/>
              </a:spcAft>
              <a:buClr>
                <a:srgbClr val="F0AB00"/>
              </a:buClr>
              <a:buSzPct val="100000"/>
              <a:buFontTx/>
              <a:buAutoNum type="arabicPeriod"/>
            </a:pPr>
            <a:r>
              <a:rPr lang="en-US" sz="1400" dirty="0">
                <a:solidFill>
                  <a:srgbClr val="000000"/>
                </a:solidFill>
              </a:rPr>
              <a:t>Select</a:t>
            </a:r>
            <a:r>
              <a:rPr lang="en-US" sz="1400" b="1" dirty="0">
                <a:solidFill>
                  <a:srgbClr val="000000"/>
                </a:solidFill>
              </a:rPr>
              <a:t> </a:t>
            </a:r>
            <a:r>
              <a:rPr lang="en-US" sz="1400" dirty="0">
                <a:solidFill>
                  <a:srgbClr val="000000"/>
                </a:solidFill>
              </a:rPr>
              <a:t>“</a:t>
            </a:r>
            <a:r>
              <a:rPr lang="en-US" sz="1400" b="1" dirty="0">
                <a:solidFill>
                  <a:srgbClr val="000000"/>
                </a:solidFill>
              </a:rPr>
              <a:t>Same as new catalog orders without attachments</a:t>
            </a:r>
            <a:r>
              <a:rPr lang="en-US" sz="1400" dirty="0">
                <a:solidFill>
                  <a:srgbClr val="000000"/>
                </a:solidFill>
              </a:rPr>
              <a:t>” for Change Orders and Other Document Types to automatically have the settings duplicated or you may set according to your preference.</a:t>
            </a:r>
          </a:p>
          <a:p>
            <a:pPr marL="342902" indent="-342902" defTabSz="914407">
              <a:lnSpc>
                <a:spcPts val="2001"/>
              </a:lnSpc>
              <a:spcAft>
                <a:spcPts val="600"/>
              </a:spcAft>
              <a:buClr>
                <a:srgbClr val="F0AB00"/>
              </a:buClr>
              <a:buSzPct val="100000"/>
              <a:buFontTx/>
              <a:buAutoNum type="arabicPeriod"/>
            </a:pPr>
            <a:r>
              <a:rPr lang="en-US" sz="1400" dirty="0">
                <a:solidFill>
                  <a:srgbClr val="000000"/>
                </a:solidFill>
              </a:rPr>
              <a:t>Specify</a:t>
            </a:r>
            <a:r>
              <a:rPr lang="en-US" sz="1400" b="1" dirty="0">
                <a:solidFill>
                  <a:srgbClr val="000000"/>
                </a:solidFill>
              </a:rPr>
              <a:t> </a:t>
            </a:r>
            <a:r>
              <a:rPr lang="en-US" sz="1400" dirty="0">
                <a:solidFill>
                  <a:srgbClr val="000000"/>
                </a:solidFill>
              </a:rPr>
              <a:t>a method and a user for sending </a:t>
            </a:r>
            <a:r>
              <a:rPr lang="en-US" sz="1400" b="1" dirty="0">
                <a:solidFill>
                  <a:srgbClr val="000000"/>
                </a:solidFill>
              </a:rPr>
              <a:t>Order Response Documents</a:t>
            </a:r>
            <a:r>
              <a:rPr lang="en-US" sz="1400" dirty="0">
                <a:solidFill>
                  <a:srgbClr val="000000"/>
                </a:solidFill>
              </a:rPr>
              <a:t> (Confirmations and Ship Notices).</a:t>
            </a:r>
            <a:endParaRPr lang="en-US" sz="1200" dirty="0">
              <a:solidFill>
                <a:srgbClr val="000000"/>
              </a:solidFill>
            </a:endParaRPr>
          </a:p>
        </p:txBody>
      </p:sp>
      <p:sp>
        <p:nvSpPr>
          <p:cNvPr id="16" name="object 31">
            <a:hlinkClick r:id="" action="ppaction://noaction"/>
            <a:extLst>
              <a:ext uri="{FF2B5EF4-FFF2-40B4-BE49-F238E27FC236}">
                <a16:creationId xmlns:a16="http://schemas.microsoft.com/office/drawing/2014/main" id="{51DCA59D-ED52-447A-B531-DDEBCD2582F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3" action="ppaction://hlinksldjump"/>
            <a:extLst>
              <a:ext uri="{FF2B5EF4-FFF2-40B4-BE49-F238E27FC236}">
                <a16:creationId xmlns:a16="http://schemas.microsoft.com/office/drawing/2014/main" id="{89E439FD-F31B-42E8-A409-CC72DFB6CD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4" action="ppaction://hlinksldjump"/>
            <a:extLst>
              <a:ext uri="{FF2B5EF4-FFF2-40B4-BE49-F238E27FC236}">
                <a16:creationId xmlns:a16="http://schemas.microsoft.com/office/drawing/2014/main" id="{E69F8E5A-6202-44CD-A5FA-05ADB6EC912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2FF06444-FA54-4624-BA91-CFB78EC1719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3" action="ppaction://hlinksldjump"/>
            <a:extLst>
              <a:ext uri="{FF2B5EF4-FFF2-40B4-BE49-F238E27FC236}">
                <a16:creationId xmlns:a16="http://schemas.microsoft.com/office/drawing/2014/main" id="{6C737CA6-D13A-41E5-B121-2F35DAFA50E0}"/>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47680232-6FBD-402E-9FDC-F3C058D8BA6B}"/>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31858E2F-C1D1-4521-91F9-1F61CC7F72CF}"/>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 action="ppaction://noaction"/>
            <a:extLst>
              <a:ext uri="{FF2B5EF4-FFF2-40B4-BE49-F238E27FC236}">
                <a16:creationId xmlns:a16="http://schemas.microsoft.com/office/drawing/2014/main" id="{C4EF020D-3DDB-4646-979C-AFABCB48EA8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52456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1">
            <a:hlinkClick r:id="" action="ppaction://noaction"/>
            <a:extLst>
              <a:ext uri="{FF2B5EF4-FFF2-40B4-BE49-F238E27FC236}">
                <a16:creationId xmlns:a16="http://schemas.microsoft.com/office/drawing/2014/main" id="{A825ABA9-AEB9-4F42-832C-916A37FF6A95}"/>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4" name="Title"/>
          <p:cNvSpPr>
            <a:spLocks noGrp="1"/>
          </p:cNvSpPr>
          <p:nvPr>
            <p:ph type="title"/>
          </p:nvPr>
        </p:nvSpPr>
        <p:spPr bwMode="gray">
          <a:xfrm>
            <a:off x="504002" y="504001"/>
            <a:ext cx="11186476" cy="369332"/>
          </a:xfrm>
        </p:spPr>
        <p:txBody>
          <a:bodyPr/>
          <a:lstStyle/>
          <a:p>
            <a:r>
              <a:rPr lang="en-US" dirty="0"/>
              <a:t>Table of Contents</a:t>
            </a:r>
          </a:p>
        </p:txBody>
      </p:sp>
      <p:sp>
        <p:nvSpPr>
          <p:cNvPr id="3" name="object 29">
            <a:hlinkClick r:id="rId2" action="ppaction://hlinksldjump"/>
            <a:extLst>
              <a:ext uri="{FF2B5EF4-FFF2-40B4-BE49-F238E27FC236}">
                <a16:creationId xmlns:a16="http://schemas.microsoft.com/office/drawing/2014/main" id="{5C9E1C17-3981-4DCE-A03C-10C123EC2AD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4" name="object 31">
            <a:hlinkClick r:id="rId3" action="ppaction://hlinksldjump"/>
            <a:extLst>
              <a:ext uri="{FF2B5EF4-FFF2-40B4-BE49-F238E27FC236}">
                <a16:creationId xmlns:a16="http://schemas.microsoft.com/office/drawing/2014/main" id="{5BD54F89-9A4A-46DD-A868-C880FD3D50E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5" name="object 48">
            <a:extLst>
              <a:ext uri="{FF2B5EF4-FFF2-40B4-BE49-F238E27FC236}">
                <a16:creationId xmlns:a16="http://schemas.microsoft.com/office/drawing/2014/main" id="{ECE017E4-7BEA-4093-B746-B88BD0D55E06}"/>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6" name="object 31">
            <a:hlinkClick r:id="rId2" action="ppaction://hlinksldjump"/>
            <a:extLst>
              <a:ext uri="{FF2B5EF4-FFF2-40B4-BE49-F238E27FC236}">
                <a16:creationId xmlns:a16="http://schemas.microsoft.com/office/drawing/2014/main" id="{B6C65112-1FD2-45E6-87C3-210502D3E71B}"/>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7" name="object 31">
            <a:hlinkClick r:id="" action="ppaction://noaction"/>
            <a:extLst>
              <a:ext uri="{FF2B5EF4-FFF2-40B4-BE49-F238E27FC236}">
                <a16:creationId xmlns:a16="http://schemas.microsoft.com/office/drawing/2014/main" id="{5035F5C5-E67E-4814-8A9B-68BAD95B6FD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8" name="object 31">
            <a:hlinkClick r:id="" action="ppaction://noaction"/>
            <a:extLst>
              <a:ext uri="{FF2B5EF4-FFF2-40B4-BE49-F238E27FC236}">
                <a16:creationId xmlns:a16="http://schemas.microsoft.com/office/drawing/2014/main" id="{4E5F3BF6-D86A-4ACF-BBF6-2516815C06CE}"/>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0" name="object 31">
            <a:hlinkClick r:id="" action="ppaction://noaction"/>
            <a:extLst>
              <a:ext uri="{FF2B5EF4-FFF2-40B4-BE49-F238E27FC236}">
                <a16:creationId xmlns:a16="http://schemas.microsoft.com/office/drawing/2014/main" id="{5CADAD77-3DAF-4D62-8B89-D2366E7292C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12" name="Freeform 3">
            <a:hlinkClick r:id="rId3" action="ppaction://hlinksldjump"/>
            <a:extLst>
              <a:ext uri="{FF2B5EF4-FFF2-40B4-BE49-F238E27FC236}">
                <a16:creationId xmlns:a16="http://schemas.microsoft.com/office/drawing/2014/main" id="{05984D57-3F90-41C2-8BD6-9AE29AB914FC}"/>
              </a:ext>
            </a:extLst>
          </p:cNvPr>
          <p:cNvSpPr/>
          <p:nvPr/>
        </p:nvSpPr>
        <p:spPr>
          <a:xfrm>
            <a:off x="247628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008FD3"/>
                </a:solidFill>
              </a:rPr>
              <a:t>Basic Account Configurations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4" name="Freeform 7">
            <a:hlinkClick r:id="rId4" action="ppaction://hlinksldjump"/>
            <a:extLst>
              <a:ext uri="{FF2B5EF4-FFF2-40B4-BE49-F238E27FC236}">
                <a16:creationId xmlns:a16="http://schemas.microsoft.com/office/drawing/2014/main" id="{81621FDB-9C61-4FC3-A913-4D8DCFEC52F2}"/>
              </a:ext>
            </a:extLst>
          </p:cNvPr>
          <p:cNvSpPr/>
          <p:nvPr/>
        </p:nvSpPr>
        <p:spPr>
          <a:xfrm>
            <a:off x="4918861" y="3311376"/>
            <a:ext cx="2028799"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rgbClr val="4FB81C"/>
                </a:solidFill>
              </a:rPr>
              <a:t>Enablement Tasks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6" name="Freeform 5">
            <a:hlinkClick r:id="rId5" action="ppaction://hlinksldjump"/>
            <a:extLst>
              <a:ext uri="{FF2B5EF4-FFF2-40B4-BE49-F238E27FC236}">
                <a16:creationId xmlns:a16="http://schemas.microsoft.com/office/drawing/2014/main" id="{140CD478-C21F-4537-AE7F-233E5902E6BE}"/>
              </a:ext>
            </a:extLst>
          </p:cNvPr>
          <p:cNvSpPr/>
          <p:nvPr/>
        </p:nvSpPr>
        <p:spPr>
          <a:xfrm>
            <a:off x="726876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E35500"/>
                </a:solidFill>
              </a:rPr>
              <a:t>Advanced Account Configuration</a:t>
            </a:r>
          </a:p>
        </p:txBody>
      </p:sp>
      <p:sp>
        <p:nvSpPr>
          <p:cNvPr id="2" name="TextBox 1">
            <a:extLst>
              <a:ext uri="{FF2B5EF4-FFF2-40B4-BE49-F238E27FC236}">
                <a16:creationId xmlns:a16="http://schemas.microsoft.com/office/drawing/2014/main" id="{AFEEC054-43B9-42F6-8E6E-443E175E4A80}"/>
              </a:ext>
            </a:extLst>
          </p:cNvPr>
          <p:cNvSpPr txBox="1"/>
          <p:nvPr/>
        </p:nvSpPr>
        <p:spPr>
          <a:xfrm>
            <a:off x="4918861" y="4162854"/>
            <a:ext cx="2028799" cy="3108543"/>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4" action="ppaction://hlinksldjump"/>
              </a:rPr>
              <a:t>Enablement Tasks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6" action="ppaction://hlinksldjump"/>
              </a:rPr>
              <a:t>AribaPay Enrollment</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6" action="ppaction://hlinksldjump"/>
              </a:rPr>
              <a:t>Purchase Order Routing</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7" action="ppaction://hlinksldjump"/>
              </a:rPr>
              <a:t>Invoice Notifications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7" action="ppaction://hlinksldjump"/>
              </a:rPr>
              <a:t>Tax Details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8" action="ppaction://hlinksldjump"/>
              </a:rPr>
              <a:t>Remittances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9" action="ppaction://hlinksldjump"/>
              </a:rPr>
              <a:t>AribaPay Remittance Information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27" name="TextBox 26">
            <a:extLst>
              <a:ext uri="{FF2B5EF4-FFF2-40B4-BE49-F238E27FC236}">
                <a16:creationId xmlns:a16="http://schemas.microsoft.com/office/drawing/2014/main" id="{4747F47D-147A-41C1-8913-A83B3FB05920}"/>
              </a:ext>
            </a:extLst>
          </p:cNvPr>
          <p:cNvSpPr txBox="1"/>
          <p:nvPr/>
        </p:nvSpPr>
        <p:spPr>
          <a:xfrm>
            <a:off x="2476288" y="4162855"/>
            <a:ext cx="2083093" cy="1600438"/>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3" action="ppaction://hlinksldjump"/>
              </a:rPr>
              <a:t>Suggested Configuration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0" action="ppaction://hlinksldjump"/>
              </a:rPr>
              <a:t>Accept Invitation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1" action="ppaction://hlinksldjump"/>
              </a:rPr>
              <a:t>Profile Completion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2" action="ppaction://hlinksldjump"/>
              </a:rPr>
              <a:t>Email Notifications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28" name="TextBox 27">
            <a:extLst>
              <a:ext uri="{FF2B5EF4-FFF2-40B4-BE49-F238E27FC236}">
                <a16:creationId xmlns:a16="http://schemas.microsoft.com/office/drawing/2014/main" id="{65DBE6F0-09D7-495D-BFA9-4D53CA5AEE68}"/>
              </a:ext>
            </a:extLst>
          </p:cNvPr>
          <p:cNvSpPr txBox="1"/>
          <p:nvPr/>
        </p:nvSpPr>
        <p:spPr>
          <a:xfrm>
            <a:off x="7268767" y="4162855"/>
            <a:ext cx="2028799" cy="1815882"/>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5" action="ppaction://hlinksldjump"/>
              </a:rPr>
              <a:t>Customer Relationships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3" action="ppaction://hlinksldjump"/>
              </a:rPr>
              <a:t>Roles and Users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4" action="ppaction://hlinksldjump"/>
              </a:rPr>
              <a:t>Enhanced User Account Functionality</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9" action="ppaction://hlinksldjump"/>
              </a:rPr>
              <a:t>Test Accounts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pic>
        <p:nvPicPr>
          <p:cNvPr id="18" name="Picture 17">
            <a:extLst>
              <a:ext uri="{FF2B5EF4-FFF2-40B4-BE49-F238E27FC236}">
                <a16:creationId xmlns:a16="http://schemas.microsoft.com/office/drawing/2014/main" id="{E6DB7877-3F19-4A0B-AC81-10EB88FED968}"/>
              </a:ext>
            </a:extLst>
          </p:cNvPr>
          <p:cNvPicPr>
            <a:picLocks noChangeAspect="1"/>
          </p:cNvPicPr>
          <p:nvPr/>
        </p:nvPicPr>
        <p:blipFill>
          <a:blip r:embed="rId15"/>
          <a:stretch>
            <a:fillRect/>
          </a:stretch>
        </p:blipFill>
        <p:spPr>
          <a:xfrm>
            <a:off x="2833240" y="1861129"/>
            <a:ext cx="1369187" cy="1369187"/>
          </a:xfrm>
          <a:prstGeom prst="rect">
            <a:avLst/>
          </a:prstGeom>
        </p:spPr>
      </p:pic>
      <p:pic>
        <p:nvPicPr>
          <p:cNvPr id="21" name="Picture 20">
            <a:extLst>
              <a:ext uri="{FF2B5EF4-FFF2-40B4-BE49-F238E27FC236}">
                <a16:creationId xmlns:a16="http://schemas.microsoft.com/office/drawing/2014/main" id="{DF24133F-9D0E-45FC-8326-834A14C5E97E}"/>
              </a:ext>
            </a:extLst>
          </p:cNvPr>
          <p:cNvPicPr>
            <a:picLocks noChangeAspect="1"/>
          </p:cNvPicPr>
          <p:nvPr/>
        </p:nvPicPr>
        <p:blipFill>
          <a:blip r:embed="rId16"/>
          <a:stretch>
            <a:fillRect/>
          </a:stretch>
        </p:blipFill>
        <p:spPr>
          <a:xfrm>
            <a:off x="7625700" y="1888256"/>
            <a:ext cx="1314932" cy="1314932"/>
          </a:xfrm>
          <a:prstGeom prst="rect">
            <a:avLst/>
          </a:prstGeom>
        </p:spPr>
      </p:pic>
      <p:pic>
        <p:nvPicPr>
          <p:cNvPr id="25" name="Picture 24">
            <a:extLst>
              <a:ext uri="{FF2B5EF4-FFF2-40B4-BE49-F238E27FC236}">
                <a16:creationId xmlns:a16="http://schemas.microsoft.com/office/drawing/2014/main" id="{F3BE67DC-39C4-4217-9941-6ECE3D81D915}"/>
              </a:ext>
            </a:extLst>
          </p:cNvPr>
          <p:cNvPicPr>
            <a:picLocks noChangeAspect="1"/>
          </p:cNvPicPr>
          <p:nvPr/>
        </p:nvPicPr>
        <p:blipFill>
          <a:blip r:embed="rId17"/>
          <a:stretch>
            <a:fillRect/>
          </a:stretch>
        </p:blipFill>
        <p:spPr>
          <a:xfrm>
            <a:off x="5178574" y="1817737"/>
            <a:ext cx="1509372" cy="1509372"/>
          </a:xfrm>
          <a:prstGeom prst="rect">
            <a:avLst/>
          </a:prstGeom>
        </p:spPr>
      </p:pic>
    </p:spTree>
    <p:extLst>
      <p:ext uri="{BB962C8B-B14F-4D97-AF65-F5344CB8AC3E}">
        <p14:creationId xmlns:p14="http://schemas.microsoft.com/office/powerpoint/2010/main" val="3257219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E5584C-6287-4DF1-8DD1-52F691D82F3B}"/>
              </a:ext>
            </a:extLst>
          </p:cNvPr>
          <p:cNvPicPr>
            <a:picLocks noChangeAspect="1"/>
          </p:cNvPicPr>
          <p:nvPr/>
        </p:nvPicPr>
        <p:blipFill>
          <a:blip r:embed="rId2"/>
          <a:stretch>
            <a:fillRect/>
          </a:stretch>
        </p:blipFill>
        <p:spPr>
          <a:xfrm>
            <a:off x="8977789" y="1050723"/>
            <a:ext cx="2570704" cy="4130400"/>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0"/>
            <a:ext cx="11186476" cy="677365"/>
          </a:xfrm>
        </p:spPr>
        <p:txBody>
          <a:bodyPr/>
          <a:lstStyle/>
          <a:p>
            <a:r>
              <a:rPr lang="en-US" dirty="0"/>
              <a:t>Select Electronic Invoice Routing Method</a:t>
            </a:r>
            <a:br>
              <a:rPr lang="en-US" dirty="0"/>
            </a:br>
            <a:r>
              <a:rPr lang="en-US" sz="2001" b="0" dirty="0"/>
              <a:t>Methods and Tax Details</a:t>
            </a:r>
            <a:endParaRPr lang="en-US" dirty="0"/>
          </a:p>
        </p:txBody>
      </p:sp>
      <p:grpSp>
        <p:nvGrpSpPr>
          <p:cNvPr id="11" name="Group 10">
            <a:extLst>
              <a:ext uri="{FF2B5EF4-FFF2-40B4-BE49-F238E27FC236}">
                <a16:creationId xmlns:a16="http://schemas.microsoft.com/office/drawing/2014/main" id="{FDB7B6D9-04D5-49AC-B8F9-6A6415A04C25}"/>
              </a:ext>
            </a:extLst>
          </p:cNvPr>
          <p:cNvGrpSpPr/>
          <p:nvPr/>
        </p:nvGrpSpPr>
        <p:grpSpPr>
          <a:xfrm>
            <a:off x="5817280" y="1698165"/>
            <a:ext cx="5144680" cy="1915590"/>
            <a:chOff x="4365701" y="1531189"/>
            <a:chExt cx="5144678" cy="1915589"/>
          </a:xfrm>
        </p:grpSpPr>
        <p:pic>
          <p:nvPicPr>
            <p:cNvPr id="17" name="Picture 16">
              <a:extLst>
                <a:ext uri="{FF2B5EF4-FFF2-40B4-BE49-F238E27FC236}">
                  <a16:creationId xmlns:a16="http://schemas.microsoft.com/office/drawing/2014/main" id="{24B5CB07-353A-4B5A-9321-0773D68DD357}"/>
                </a:ext>
              </a:extLst>
            </p:cNvPr>
            <p:cNvPicPr>
              <a:picLocks noChangeAspect="1"/>
            </p:cNvPicPr>
            <p:nvPr/>
          </p:nvPicPr>
          <p:blipFill rotWithShape="1">
            <a:blip r:embed="rId3"/>
            <a:srcRect l="2776" t="21006" r="65964" b="43054"/>
            <a:stretch/>
          </p:blipFill>
          <p:spPr>
            <a:xfrm>
              <a:off x="4365701" y="1531189"/>
              <a:ext cx="3136032" cy="1901371"/>
            </a:xfrm>
            <a:prstGeom prst="rect">
              <a:avLst/>
            </a:prstGeom>
            <a:ln>
              <a:solidFill>
                <a:schemeClr val="tx1"/>
              </a:solidFill>
            </a:ln>
            <a:effectLst/>
          </p:spPr>
        </p:pic>
        <p:sp>
          <p:nvSpPr>
            <p:cNvPr id="14" name="Oval 13">
              <a:extLst>
                <a:ext uri="{FF2B5EF4-FFF2-40B4-BE49-F238E27FC236}">
                  <a16:creationId xmlns:a16="http://schemas.microsoft.com/office/drawing/2014/main" id="{D93D3480-6C36-4539-9117-315FE81BBFCA}"/>
                </a:ext>
              </a:extLst>
            </p:cNvPr>
            <p:cNvSpPr/>
            <p:nvPr/>
          </p:nvSpPr>
          <p:spPr bwMode="gray">
            <a:xfrm>
              <a:off x="9290112" y="322770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FAEF722C-FDDF-4352-A9D4-F81A33ED1B0C}"/>
                </a:ext>
              </a:extLst>
            </p:cNvPr>
            <p:cNvSpPr/>
            <p:nvPr/>
          </p:nvSpPr>
          <p:spPr bwMode="gray">
            <a:xfrm>
              <a:off x="6084097" y="1834908"/>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grpSp>
      <p:sp>
        <p:nvSpPr>
          <p:cNvPr id="20" name="TextBox 19">
            <a:extLst>
              <a:ext uri="{FF2B5EF4-FFF2-40B4-BE49-F238E27FC236}">
                <a16:creationId xmlns:a16="http://schemas.microsoft.com/office/drawing/2014/main" id="{E2E2927F-62F1-4EF9-86BC-17A78CC6EF81}"/>
              </a:ext>
            </a:extLst>
          </p:cNvPr>
          <p:cNvSpPr txBox="1"/>
          <p:nvPr/>
        </p:nvSpPr>
        <p:spPr>
          <a:xfrm>
            <a:off x="504002" y="1390457"/>
            <a:ext cx="4895230" cy="1935337"/>
          </a:xfrm>
          <a:prstGeom prst="rect">
            <a:avLst/>
          </a:prstGeom>
          <a:noFill/>
        </p:spPr>
        <p:txBody>
          <a:bodyPr wrap="square" lIns="0" tIns="0" rIns="0" bIns="0" rtlCol="0">
            <a:noAutofit/>
          </a:bodyPr>
          <a:lstStyle/>
          <a:p>
            <a:pPr marL="342902" indent="-342902" defTabSz="914407">
              <a:lnSpc>
                <a:spcPts val="1700"/>
              </a:lnSpc>
              <a:spcAft>
                <a:spcPts val="600"/>
              </a:spcAft>
              <a:buClr>
                <a:srgbClr val="F0AB00"/>
              </a:buClr>
              <a:buSzPct val="100000"/>
              <a:buFont typeface="+mj-lt"/>
              <a:buAutoNum type="arabicPeriod"/>
            </a:pPr>
            <a:r>
              <a:rPr lang="en-US" sz="1400" dirty="0">
                <a:solidFill>
                  <a:srgbClr val="000000"/>
                </a:solidFill>
              </a:rPr>
              <a:t>Click the initials in the top-right corner of your home page to view the </a:t>
            </a:r>
            <a:r>
              <a:rPr lang="en-US" sz="1400" b="1" dirty="0">
                <a:solidFill>
                  <a:srgbClr val="000000"/>
                </a:solidFill>
              </a:rPr>
              <a:t>Company Settings </a:t>
            </a:r>
            <a:r>
              <a:rPr lang="en-US" sz="1400" dirty="0">
                <a:solidFill>
                  <a:srgbClr val="000000"/>
                </a:solidFill>
              </a:rPr>
              <a:t>Dropdown menu.</a:t>
            </a:r>
          </a:p>
          <a:p>
            <a:pPr marL="342902" indent="-342902" defTabSz="914407">
              <a:lnSpc>
                <a:spcPts val="1700"/>
              </a:lnSpc>
              <a:spcAft>
                <a:spcPts val="600"/>
              </a:spcAft>
              <a:buClr>
                <a:srgbClr val="F0AB00"/>
              </a:buClr>
              <a:buSzPct val="100000"/>
              <a:buFont typeface="+mj-lt"/>
              <a:buAutoNum type="arabicPeriod"/>
            </a:pPr>
            <a:r>
              <a:rPr lang="en-US" sz="1400" dirty="0">
                <a:solidFill>
                  <a:srgbClr val="000000"/>
                </a:solidFill>
              </a:rPr>
              <a:t>Click on </a:t>
            </a:r>
            <a:r>
              <a:rPr lang="en-US" sz="1400" b="1" dirty="0">
                <a:solidFill>
                  <a:srgbClr val="000000"/>
                </a:solidFill>
              </a:rPr>
              <a:t>Settings</a:t>
            </a:r>
            <a:r>
              <a:rPr lang="en-US" sz="1400" dirty="0">
                <a:solidFill>
                  <a:srgbClr val="000000"/>
                </a:solidFill>
              </a:rPr>
              <a:t> under Company Settings.</a:t>
            </a:r>
          </a:p>
          <a:p>
            <a:pPr marL="342902" indent="-342902" defTabSz="914407">
              <a:lnSpc>
                <a:spcPts val="1700"/>
              </a:lnSpc>
              <a:spcAft>
                <a:spcPts val="600"/>
              </a:spcAft>
              <a:buClr>
                <a:srgbClr val="F0AB00"/>
              </a:buClr>
              <a:buSzPct val="100000"/>
              <a:buFont typeface="+mj-lt"/>
              <a:buAutoNum type="arabicPeriod"/>
            </a:pPr>
            <a:r>
              <a:rPr lang="en-US" sz="1400" dirty="0">
                <a:solidFill>
                  <a:srgbClr val="000000"/>
                </a:solidFill>
              </a:rPr>
              <a:t>Select</a:t>
            </a:r>
            <a:r>
              <a:rPr lang="en-US" sz="1400" b="1" dirty="0">
                <a:solidFill>
                  <a:srgbClr val="000000"/>
                </a:solidFill>
              </a:rPr>
              <a:t> Electronic Invoice Routing</a:t>
            </a:r>
            <a:r>
              <a:rPr lang="en-US" sz="1400" dirty="0">
                <a:solidFill>
                  <a:srgbClr val="000000"/>
                </a:solidFill>
              </a:rPr>
              <a:t>.</a:t>
            </a:r>
          </a:p>
          <a:p>
            <a:pPr marL="342902" indent="-342902" defTabSz="914407">
              <a:lnSpc>
                <a:spcPts val="1700"/>
              </a:lnSpc>
              <a:spcAft>
                <a:spcPts val="600"/>
              </a:spcAft>
              <a:buClr>
                <a:srgbClr val="F0AB00"/>
              </a:buClr>
              <a:buSzPct val="100000"/>
              <a:buFont typeface="+mj-lt"/>
              <a:buAutoNum type="arabicPeriod"/>
            </a:pPr>
            <a:r>
              <a:rPr lang="en-US" sz="1400" dirty="0">
                <a:solidFill>
                  <a:srgbClr val="000000"/>
                </a:solidFill>
              </a:rPr>
              <a:t>Choose</a:t>
            </a:r>
            <a:r>
              <a:rPr lang="en-US" sz="1400" b="1" dirty="0">
                <a:solidFill>
                  <a:srgbClr val="000000"/>
                </a:solidFill>
              </a:rPr>
              <a:t> </a:t>
            </a:r>
            <a:r>
              <a:rPr lang="en-US" sz="1400" dirty="0">
                <a:solidFill>
                  <a:srgbClr val="000000"/>
                </a:solidFill>
              </a:rPr>
              <a:t>one of the following methods for </a:t>
            </a:r>
            <a:r>
              <a:rPr lang="en-US" sz="1400" b="1" dirty="0">
                <a:solidFill>
                  <a:srgbClr val="000000"/>
                </a:solidFill>
              </a:rPr>
              <a:t>Electronic Invoice Routing</a:t>
            </a:r>
            <a:r>
              <a:rPr lang="en-US" sz="1400" dirty="0">
                <a:solidFill>
                  <a:srgbClr val="000000"/>
                </a:solidFill>
              </a:rPr>
              <a:t>: Online; cXML; EDI. It is recommended to configure Notifications to email (the same way as in Order Routing).</a:t>
            </a:r>
          </a:p>
          <a:p>
            <a:pPr marL="355603" indent="-342902" defTabSz="914407">
              <a:lnSpc>
                <a:spcPts val="1700"/>
              </a:lnSpc>
              <a:spcAft>
                <a:spcPts val="600"/>
              </a:spcAft>
              <a:buClr>
                <a:srgbClr val="F0AB00"/>
              </a:buClr>
              <a:buSzPct val="100000"/>
              <a:buFont typeface="+mj-lt"/>
              <a:buAutoNum type="arabicPeriod"/>
              <a:tabLst>
                <a:tab pos="355603" algn="l"/>
              </a:tabLst>
            </a:pPr>
            <a:r>
              <a:rPr lang="en-US" sz="1400" dirty="0">
                <a:solidFill>
                  <a:srgbClr val="000000"/>
                </a:solidFill>
              </a:rPr>
              <a:t>Click</a:t>
            </a:r>
            <a:r>
              <a:rPr lang="en-US" sz="1400" b="1" dirty="0">
                <a:solidFill>
                  <a:srgbClr val="000000"/>
                </a:solidFill>
              </a:rPr>
              <a:t> </a:t>
            </a:r>
            <a:r>
              <a:rPr lang="en-US" sz="1400" dirty="0">
                <a:solidFill>
                  <a:srgbClr val="000000"/>
                </a:solidFill>
              </a:rPr>
              <a:t>on </a:t>
            </a:r>
            <a:r>
              <a:rPr lang="en-US" sz="1400" b="1" dirty="0">
                <a:solidFill>
                  <a:srgbClr val="000000"/>
                </a:solidFill>
              </a:rPr>
              <a:t>Tax Information and Archiving </a:t>
            </a:r>
            <a:r>
              <a:rPr lang="en-US" sz="1400" dirty="0">
                <a:solidFill>
                  <a:srgbClr val="000000"/>
                </a:solidFill>
              </a:rPr>
              <a:t>to enter Tax ID, VAT ID and other supporting data.</a:t>
            </a:r>
            <a:endParaRPr lang="en-US" sz="1400" b="1" dirty="0">
              <a:solidFill>
                <a:srgbClr val="000000"/>
              </a:solidFill>
            </a:endParaRPr>
          </a:p>
        </p:txBody>
      </p:sp>
      <p:sp>
        <p:nvSpPr>
          <p:cNvPr id="21" name="object 31">
            <a:hlinkClick r:id="" action="ppaction://noaction"/>
            <a:extLst>
              <a:ext uri="{FF2B5EF4-FFF2-40B4-BE49-F238E27FC236}">
                <a16:creationId xmlns:a16="http://schemas.microsoft.com/office/drawing/2014/main" id="{34CE7A26-7651-4EE2-AB17-E58E7F345D7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5F98F450-06E6-4034-BC8E-28A71B2FD48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D9320D7F-BF5E-4811-8A02-A0590BFD875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144CA37A-58A9-4ABF-A0EE-83F2633B0F3C}"/>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4" action="ppaction://hlinksldjump"/>
            <a:extLst>
              <a:ext uri="{FF2B5EF4-FFF2-40B4-BE49-F238E27FC236}">
                <a16:creationId xmlns:a16="http://schemas.microsoft.com/office/drawing/2014/main" id="{4F19BDA4-7FDE-477B-810C-D64A3EACB2A0}"/>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0F9D1342-407B-4305-B161-4EDF5749B4E4}"/>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2F5C84CD-2BC1-413F-8CFE-11EB61F2199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 action="ppaction://noaction"/>
            <a:extLst>
              <a:ext uri="{FF2B5EF4-FFF2-40B4-BE49-F238E27FC236}">
                <a16:creationId xmlns:a16="http://schemas.microsoft.com/office/drawing/2014/main" id="{76696402-3B4C-49FD-AE56-4126EDDE241F}"/>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1E2FD28D-D253-4427-AF7C-FB10359BF392}"/>
              </a:ext>
            </a:extLst>
          </p:cNvPr>
          <p:cNvPicPr>
            <a:picLocks noChangeAspect="1"/>
          </p:cNvPicPr>
          <p:nvPr/>
        </p:nvPicPr>
        <p:blipFill>
          <a:blip r:embed="rId6"/>
          <a:stretch>
            <a:fillRect/>
          </a:stretch>
        </p:blipFill>
        <p:spPr>
          <a:xfrm>
            <a:off x="6019118" y="3613755"/>
            <a:ext cx="2732354" cy="1485207"/>
          </a:xfrm>
          <a:prstGeom prst="rect">
            <a:avLst/>
          </a:prstGeom>
        </p:spPr>
      </p:pic>
      <p:sp>
        <p:nvSpPr>
          <p:cNvPr id="29" name="Oval 28">
            <a:extLst>
              <a:ext uri="{FF2B5EF4-FFF2-40B4-BE49-F238E27FC236}">
                <a16:creationId xmlns:a16="http://schemas.microsoft.com/office/drawing/2014/main" id="{D23E5E47-4897-4461-8EF3-343413F795EB}"/>
              </a:ext>
            </a:extLst>
          </p:cNvPr>
          <p:cNvSpPr/>
          <p:nvPr/>
        </p:nvSpPr>
        <p:spPr bwMode="gray">
          <a:xfrm>
            <a:off x="7275161" y="2896848"/>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
        <p:nvSpPr>
          <p:cNvPr id="30" name="Oval 29">
            <a:extLst>
              <a:ext uri="{FF2B5EF4-FFF2-40B4-BE49-F238E27FC236}">
                <a16:creationId xmlns:a16="http://schemas.microsoft.com/office/drawing/2014/main" id="{9710792B-1E47-401D-B45D-53C17DF86A43}"/>
              </a:ext>
            </a:extLst>
          </p:cNvPr>
          <p:cNvSpPr/>
          <p:nvPr/>
        </p:nvSpPr>
        <p:spPr bwMode="gray">
          <a:xfrm>
            <a:off x="11083600" y="105072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6A274323-400C-4495-A9D4-00A898E64EA1}"/>
              </a:ext>
            </a:extLst>
          </p:cNvPr>
          <p:cNvSpPr/>
          <p:nvPr/>
        </p:nvSpPr>
        <p:spPr bwMode="gray">
          <a:xfrm>
            <a:off x="8977789" y="363704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32" name="Oval 31">
            <a:extLst>
              <a:ext uri="{FF2B5EF4-FFF2-40B4-BE49-F238E27FC236}">
                <a16:creationId xmlns:a16="http://schemas.microsoft.com/office/drawing/2014/main" id="{B4B9BA6F-E996-47CE-92F2-0676492FA78B}"/>
              </a:ext>
            </a:extLst>
          </p:cNvPr>
          <p:cNvSpPr/>
          <p:nvPr/>
        </p:nvSpPr>
        <p:spPr bwMode="gray">
          <a:xfrm>
            <a:off x="6525170" y="411633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Tree>
    <p:extLst>
      <p:ext uri="{BB962C8B-B14F-4D97-AF65-F5344CB8AC3E}">
        <p14:creationId xmlns:p14="http://schemas.microsoft.com/office/powerpoint/2010/main" val="114502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DB4765-CF3B-453C-B57C-C158B8D1CE2A}"/>
              </a:ext>
            </a:extLst>
          </p:cNvPr>
          <p:cNvPicPr>
            <a:picLocks noChangeAspect="1"/>
          </p:cNvPicPr>
          <p:nvPr/>
        </p:nvPicPr>
        <p:blipFill>
          <a:blip r:embed="rId2"/>
          <a:stretch>
            <a:fillRect/>
          </a:stretch>
        </p:blipFill>
        <p:spPr>
          <a:xfrm>
            <a:off x="9093232" y="1649774"/>
            <a:ext cx="2404964" cy="3864103"/>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Configure Your Remittance Information</a:t>
            </a:r>
          </a:p>
        </p:txBody>
      </p:sp>
      <p:grpSp>
        <p:nvGrpSpPr>
          <p:cNvPr id="11" name="Group 10">
            <a:extLst>
              <a:ext uri="{FF2B5EF4-FFF2-40B4-BE49-F238E27FC236}">
                <a16:creationId xmlns:a16="http://schemas.microsoft.com/office/drawing/2014/main" id="{AF11263D-E252-4E0C-B5A4-3DC081822223}"/>
              </a:ext>
            </a:extLst>
          </p:cNvPr>
          <p:cNvGrpSpPr/>
          <p:nvPr/>
        </p:nvGrpSpPr>
        <p:grpSpPr>
          <a:xfrm>
            <a:off x="5880256" y="1512001"/>
            <a:ext cx="5122398" cy="4233972"/>
            <a:chOff x="4241419" y="1757253"/>
            <a:chExt cx="5122398" cy="4233972"/>
          </a:xfrm>
        </p:grpSpPr>
        <p:pic>
          <p:nvPicPr>
            <p:cNvPr id="13" name="Picture 12">
              <a:extLst>
                <a:ext uri="{FF2B5EF4-FFF2-40B4-BE49-F238E27FC236}">
                  <a16:creationId xmlns:a16="http://schemas.microsoft.com/office/drawing/2014/main" id="{303D401F-9D9C-4759-B075-5DE5650F1494}"/>
                </a:ext>
              </a:extLst>
            </p:cNvPr>
            <p:cNvPicPr>
              <a:picLocks noChangeAspect="1"/>
            </p:cNvPicPr>
            <p:nvPr/>
          </p:nvPicPr>
          <p:blipFill rotWithShape="1">
            <a:blip r:embed="rId3"/>
            <a:srcRect l="1235" t="14509" r="59561" b="52157"/>
            <a:stretch/>
          </p:blipFill>
          <p:spPr>
            <a:xfrm>
              <a:off x="4249196" y="1757253"/>
              <a:ext cx="3141422" cy="1435797"/>
            </a:xfrm>
            <a:prstGeom prst="rect">
              <a:avLst/>
            </a:prstGeom>
            <a:ln>
              <a:solidFill>
                <a:schemeClr val="tx1"/>
              </a:solidFill>
            </a:ln>
            <a:effectLst/>
          </p:spPr>
        </p:pic>
        <p:pic>
          <p:nvPicPr>
            <p:cNvPr id="14" name="Picture 13">
              <a:extLst>
                <a:ext uri="{FF2B5EF4-FFF2-40B4-BE49-F238E27FC236}">
                  <a16:creationId xmlns:a16="http://schemas.microsoft.com/office/drawing/2014/main" id="{FA0072F6-F307-4179-A8EA-B5D7E8FD886B}"/>
                </a:ext>
              </a:extLst>
            </p:cNvPr>
            <p:cNvPicPr>
              <a:picLocks noChangeAspect="1"/>
            </p:cNvPicPr>
            <p:nvPr/>
          </p:nvPicPr>
          <p:blipFill rotWithShape="1">
            <a:blip r:embed="rId4"/>
            <a:srcRect t="-1" r="16826" b="6067"/>
            <a:stretch/>
          </p:blipFill>
          <p:spPr>
            <a:xfrm>
              <a:off x="4241419" y="3269113"/>
              <a:ext cx="3149981" cy="2722112"/>
            </a:xfrm>
            <a:prstGeom prst="rect">
              <a:avLst/>
            </a:prstGeom>
            <a:ln>
              <a:solidFill>
                <a:schemeClr val="tx1"/>
              </a:solidFill>
            </a:ln>
            <a:effectLst/>
          </p:spPr>
        </p:pic>
        <p:sp>
          <p:nvSpPr>
            <p:cNvPr id="16" name="Oval 15">
              <a:extLst>
                <a:ext uri="{FF2B5EF4-FFF2-40B4-BE49-F238E27FC236}">
                  <a16:creationId xmlns:a16="http://schemas.microsoft.com/office/drawing/2014/main" id="{E7DB6180-EC59-479D-88B1-AB40E6E30791}"/>
                </a:ext>
              </a:extLst>
            </p:cNvPr>
            <p:cNvSpPr/>
            <p:nvPr/>
          </p:nvSpPr>
          <p:spPr bwMode="gray">
            <a:xfrm>
              <a:off x="9143550" y="4076655"/>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7" name="Oval 16">
              <a:extLst>
                <a:ext uri="{FF2B5EF4-FFF2-40B4-BE49-F238E27FC236}">
                  <a16:creationId xmlns:a16="http://schemas.microsoft.com/office/drawing/2014/main" id="{0102C0E7-53C6-4AE7-A6F5-8AA89D881B01}"/>
                </a:ext>
              </a:extLst>
            </p:cNvPr>
            <p:cNvSpPr/>
            <p:nvPr/>
          </p:nvSpPr>
          <p:spPr bwMode="gray">
            <a:xfrm>
              <a:off x="8124322" y="470449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8" name="Oval 17">
              <a:extLst>
                <a:ext uri="{FF2B5EF4-FFF2-40B4-BE49-F238E27FC236}">
                  <a16:creationId xmlns:a16="http://schemas.microsoft.com/office/drawing/2014/main" id="{5AF22534-4AF7-4B5A-971A-A62D91E27A3E}"/>
                </a:ext>
              </a:extLst>
            </p:cNvPr>
            <p:cNvSpPr/>
            <p:nvPr/>
          </p:nvSpPr>
          <p:spPr bwMode="gray">
            <a:xfrm>
              <a:off x="5290791" y="4193485"/>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grpSp>
      <p:sp>
        <p:nvSpPr>
          <p:cNvPr id="19" name="TextBox 18">
            <a:extLst>
              <a:ext uri="{FF2B5EF4-FFF2-40B4-BE49-F238E27FC236}">
                <a16:creationId xmlns:a16="http://schemas.microsoft.com/office/drawing/2014/main" id="{8E256091-95DE-47AC-A0D5-B6802B1CBB97}"/>
              </a:ext>
            </a:extLst>
          </p:cNvPr>
          <p:cNvSpPr txBox="1"/>
          <p:nvPr/>
        </p:nvSpPr>
        <p:spPr>
          <a:xfrm>
            <a:off x="504001" y="1246927"/>
            <a:ext cx="4071468" cy="4499045"/>
          </a:xfrm>
          <a:prstGeom prst="rect">
            <a:avLst/>
          </a:prstGeom>
          <a:noFill/>
        </p:spPr>
        <p:txBody>
          <a:bodyPr wrap="square" lIns="0" tIns="0" rIns="0" bIns="0" rtlCol="0">
            <a:noAutofit/>
          </a:bodyPr>
          <a:lstStyle/>
          <a:p>
            <a:pPr marL="342902" indent="-342902" defTabSz="914407">
              <a:lnSpc>
                <a:spcPts val="1700"/>
              </a:lnSpc>
              <a:spcAft>
                <a:spcPts val="600"/>
              </a:spcAft>
              <a:buClr>
                <a:srgbClr val="F0AB00"/>
              </a:buClr>
              <a:buSzPct val="100000"/>
              <a:buFontTx/>
              <a:buAutoNum type="arabicPeriod"/>
            </a:pPr>
            <a:r>
              <a:rPr lang="en-US" sz="1400" dirty="0"/>
              <a:t>Click the initials in the top-right corner of your home page to view the </a:t>
            </a:r>
            <a:r>
              <a:rPr lang="en-US" sz="1400" b="1" dirty="0"/>
              <a:t>Company Settings </a:t>
            </a:r>
            <a:r>
              <a:rPr lang="en-US" sz="1400" dirty="0"/>
              <a:t>Dropdown menu.</a:t>
            </a:r>
          </a:p>
          <a:p>
            <a:pPr marL="342902" indent="-342902" defTabSz="914407">
              <a:lnSpc>
                <a:spcPts val="1700"/>
              </a:lnSpc>
              <a:spcAft>
                <a:spcPts val="600"/>
              </a:spcAft>
              <a:buClr>
                <a:srgbClr val="F0AB00"/>
              </a:buClr>
              <a:buSzPct val="100000"/>
              <a:buFontTx/>
              <a:buAutoNum type="arabicPeriod"/>
            </a:pPr>
            <a:r>
              <a:rPr lang="en-US" sz="1400" dirty="0">
                <a:solidFill>
                  <a:srgbClr val="000000"/>
                </a:solidFill>
                <a:latin typeface="Arial" panose="020B0604020202020204" pitchFamily="34" charset="0"/>
                <a:cs typeface="Arial" panose="020B0604020202020204" pitchFamily="34" charset="0"/>
              </a:rPr>
              <a:t>Click</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on </a:t>
            </a:r>
            <a:r>
              <a:rPr lang="en-US" sz="1400" b="1" dirty="0">
                <a:solidFill>
                  <a:srgbClr val="000000"/>
                </a:solidFill>
                <a:latin typeface="Arial" panose="020B0604020202020204" pitchFamily="34" charset="0"/>
                <a:cs typeface="Arial" panose="020B0604020202020204" pitchFamily="34" charset="0"/>
              </a:rPr>
              <a:t>Settings</a:t>
            </a:r>
            <a:r>
              <a:rPr lang="en-US" sz="1400" dirty="0">
                <a:solidFill>
                  <a:srgbClr val="000000"/>
                </a:solidFill>
                <a:latin typeface="Arial" panose="020B0604020202020204" pitchFamily="34" charset="0"/>
                <a:cs typeface="Arial" panose="020B0604020202020204" pitchFamily="34" charset="0"/>
              </a:rPr>
              <a:t> under Company Settings and select</a:t>
            </a:r>
            <a:r>
              <a:rPr lang="en-US" sz="1400" dirty="0">
                <a:solidFill>
                  <a:srgbClr val="000000"/>
                </a:solidFill>
              </a:rPr>
              <a:t> </a:t>
            </a:r>
            <a:r>
              <a:rPr lang="en-US" sz="1400" b="1" dirty="0">
                <a:solidFill>
                  <a:srgbClr val="000000"/>
                </a:solidFill>
              </a:rPr>
              <a:t>Remittances.</a:t>
            </a:r>
          </a:p>
          <a:p>
            <a:pPr marL="342902" indent="-342902" defTabSz="914407">
              <a:lnSpc>
                <a:spcPts val="1700"/>
              </a:lnSpc>
              <a:spcAft>
                <a:spcPts val="600"/>
              </a:spcAft>
              <a:buClr>
                <a:srgbClr val="F0AB00"/>
              </a:buClr>
              <a:buSzPct val="100000"/>
              <a:buFontTx/>
              <a:buAutoNum type="arabicPeriod"/>
            </a:pPr>
            <a:r>
              <a:rPr lang="en-US" sz="1400" dirty="0">
                <a:solidFill>
                  <a:srgbClr val="000000"/>
                </a:solidFill>
                <a:cs typeface="Arial" charset="0"/>
              </a:rPr>
              <a:t>Click </a:t>
            </a:r>
            <a:r>
              <a:rPr lang="en-US" sz="1400" b="1" dirty="0">
                <a:solidFill>
                  <a:srgbClr val="000000"/>
                </a:solidFill>
                <a:cs typeface="Arial" charset="0"/>
              </a:rPr>
              <a:t>Create</a:t>
            </a:r>
            <a:r>
              <a:rPr lang="en-US" sz="1400" dirty="0">
                <a:solidFill>
                  <a:srgbClr val="000000"/>
                </a:solidFill>
                <a:cs typeface="Arial" charset="0"/>
              </a:rPr>
              <a:t> to create new company remittance information, or </a:t>
            </a:r>
            <a:r>
              <a:rPr lang="en-US" sz="1400" b="1" dirty="0">
                <a:solidFill>
                  <a:srgbClr val="000000"/>
                </a:solidFill>
                <a:cs typeface="Arial" charset="0"/>
              </a:rPr>
              <a:t>Edit</a:t>
            </a:r>
            <a:r>
              <a:rPr lang="en-US" sz="1400" dirty="0">
                <a:solidFill>
                  <a:srgbClr val="000000"/>
                </a:solidFill>
                <a:cs typeface="Arial" charset="0"/>
              </a:rPr>
              <a:t>, if you need to change existing information.</a:t>
            </a:r>
          </a:p>
          <a:p>
            <a:pPr marL="342902" indent="-342902" defTabSz="914407">
              <a:lnSpc>
                <a:spcPts val="1700"/>
              </a:lnSpc>
              <a:spcAft>
                <a:spcPts val="600"/>
              </a:spcAft>
              <a:buClr>
                <a:srgbClr val="F0AB00"/>
              </a:buClr>
              <a:buSzPct val="100000"/>
              <a:buFontTx/>
              <a:buAutoNum type="arabicPeriod"/>
            </a:pPr>
            <a:r>
              <a:rPr lang="en-US" sz="1400" dirty="0">
                <a:solidFill>
                  <a:srgbClr val="000000"/>
                </a:solidFill>
                <a:latin typeface="Arial" pitchFamily="34" charset="0"/>
                <a:cs typeface="Arial" pitchFamily="34" charset="0"/>
              </a:rPr>
              <a:t>Complete all required fields marked by an asterisk in the </a:t>
            </a:r>
            <a:r>
              <a:rPr lang="en-US" sz="1400" b="1" dirty="0">
                <a:solidFill>
                  <a:srgbClr val="000000"/>
                </a:solidFill>
                <a:latin typeface="Arial" pitchFamily="34" charset="0"/>
                <a:cs typeface="Arial" pitchFamily="34" charset="0"/>
              </a:rPr>
              <a:t>Remittance Address </a:t>
            </a:r>
            <a:r>
              <a:rPr lang="en-US" sz="1400" dirty="0">
                <a:solidFill>
                  <a:srgbClr val="000000"/>
                </a:solidFill>
                <a:latin typeface="Arial" pitchFamily="34" charset="0"/>
                <a:cs typeface="Arial" pitchFamily="34" charset="0"/>
              </a:rPr>
              <a:t>section.</a:t>
            </a:r>
          </a:p>
          <a:p>
            <a:pPr marL="342902" indent="-342902" defTabSz="914407">
              <a:lnSpc>
                <a:spcPts val="1700"/>
              </a:lnSpc>
              <a:spcAft>
                <a:spcPts val="600"/>
              </a:spcAft>
              <a:buClr>
                <a:srgbClr val="F0AB00"/>
              </a:buClr>
              <a:buSzPct val="100000"/>
              <a:buFontTx/>
              <a:buAutoNum type="arabicPeriod"/>
            </a:pPr>
            <a:r>
              <a:rPr lang="en-US" altLang="ja-JP" sz="1400" dirty="0">
                <a:solidFill>
                  <a:srgbClr val="000000"/>
                </a:solidFill>
                <a:latin typeface="Arial" pitchFamily="34" charset="0"/>
                <a:ea typeface="ＭＳ Ｐゴシック" charset="-128"/>
                <a:cs typeface="Arial" pitchFamily="34" charset="0"/>
              </a:rPr>
              <a:t>Select one of your Remittance Addresses as a default if you have more than one. </a:t>
            </a:r>
            <a:r>
              <a:rPr lang="en-US" sz="1400" dirty="0">
                <a:solidFill>
                  <a:srgbClr val="000000"/>
                </a:solidFill>
                <a:latin typeface="Arial" pitchFamily="34" charset="0"/>
                <a:cs typeface="Arial" pitchFamily="34" charset="0"/>
              </a:rPr>
              <a:t>If needed, assign </a:t>
            </a:r>
            <a:r>
              <a:rPr lang="en-US" sz="1400" b="1" dirty="0">
                <a:solidFill>
                  <a:srgbClr val="000000"/>
                </a:solidFill>
                <a:latin typeface="Arial" pitchFamily="34" charset="0"/>
                <a:cs typeface="Arial" pitchFamily="34" charset="0"/>
              </a:rPr>
              <a:t>Remittance IDs </a:t>
            </a:r>
            <a:r>
              <a:rPr lang="en-US" sz="1400" dirty="0">
                <a:solidFill>
                  <a:srgbClr val="000000"/>
                </a:solidFill>
                <a:latin typeface="Arial" pitchFamily="34" charset="0"/>
                <a:cs typeface="Arial" pitchFamily="34" charset="0"/>
              </a:rPr>
              <a:t>for this address for each of your customers. Clients may ask you to assign IDs to your addresses so they can refer to the addresses uniquely. Each client can assign different IDs.</a:t>
            </a:r>
          </a:p>
          <a:p>
            <a:pPr marL="887290" lvl="1" indent="-342902" defTabSz="914407">
              <a:lnSpc>
                <a:spcPts val="1700"/>
              </a:lnSpc>
              <a:spcAft>
                <a:spcPts val="600"/>
              </a:spcAft>
              <a:buClr>
                <a:srgbClr val="F0AB00"/>
              </a:buClr>
            </a:pPr>
            <a:r>
              <a:rPr lang="en-US" sz="1400" dirty="0">
                <a:latin typeface="Arial" pitchFamily="34" charset="0"/>
                <a:ea typeface="ＭＳ Ｐゴシック" charset="-128"/>
                <a:cs typeface="Arial" pitchFamily="34" charset="0"/>
              </a:rPr>
              <a:t>Your T-Mobile </a:t>
            </a:r>
            <a:r>
              <a:rPr lang="en-US" sz="1400" dirty="0"/>
              <a:t>10 digit remittance ID beginning with 4000XXXXXX associated with your remittance address is required when creating invoices!</a:t>
            </a:r>
          </a:p>
          <a:p>
            <a:pPr marL="342902" indent="-342902" defTabSz="914407">
              <a:lnSpc>
                <a:spcPts val="1700"/>
              </a:lnSpc>
              <a:spcAft>
                <a:spcPts val="600"/>
              </a:spcAft>
              <a:buClr>
                <a:srgbClr val="F0AB00"/>
              </a:buClr>
              <a:buSzPct val="100000"/>
              <a:buFontTx/>
              <a:buAutoNum type="arabicPeriod"/>
            </a:pPr>
            <a:endParaRPr lang="en-US" sz="1400" dirty="0">
              <a:solidFill>
                <a:srgbClr val="000000"/>
              </a:solidFill>
              <a:latin typeface="Arial" pitchFamily="34" charset="0"/>
              <a:cs typeface="Arial" pitchFamily="34" charset="0"/>
            </a:endParaRPr>
          </a:p>
          <a:p>
            <a:pPr marL="342902" indent="-342902" defTabSz="914407">
              <a:lnSpc>
                <a:spcPts val="1700"/>
              </a:lnSpc>
              <a:spcAft>
                <a:spcPts val="600"/>
              </a:spcAft>
              <a:buClr>
                <a:srgbClr val="F0AB00"/>
              </a:buClr>
              <a:buSzPct val="100000"/>
              <a:buFontTx/>
              <a:buAutoNum type="arabicPeriod"/>
            </a:pPr>
            <a:endParaRPr lang="en-US" sz="1400" dirty="0">
              <a:solidFill>
                <a:srgbClr val="000000"/>
              </a:solidFill>
              <a:latin typeface="Arial" pitchFamily="34" charset="0"/>
              <a:ea typeface="ＭＳ Ｐゴシック" charset="-128"/>
              <a:cs typeface="Arial" pitchFamily="34" charset="0"/>
            </a:endParaRPr>
          </a:p>
          <a:p>
            <a:pPr marL="342902" indent="-342902" defTabSz="914407">
              <a:lnSpc>
                <a:spcPts val="1700"/>
              </a:lnSpc>
              <a:spcAft>
                <a:spcPts val="600"/>
              </a:spcAft>
              <a:buClr>
                <a:srgbClr val="F0AB00"/>
              </a:buClr>
              <a:buSzPct val="100000"/>
              <a:buFontTx/>
              <a:buAutoNum type="arabicPeriod"/>
            </a:pPr>
            <a:endParaRPr lang="en-US" sz="1400" dirty="0">
              <a:solidFill>
                <a:srgbClr val="FF0000"/>
              </a:solidFill>
              <a:ea typeface="ＭＳ Ｐゴシック" charset="-128"/>
            </a:endParaRPr>
          </a:p>
        </p:txBody>
      </p:sp>
      <p:sp>
        <p:nvSpPr>
          <p:cNvPr id="20" name="object 31">
            <a:hlinkClick r:id="" action="ppaction://noaction"/>
            <a:extLst>
              <a:ext uri="{FF2B5EF4-FFF2-40B4-BE49-F238E27FC236}">
                <a16:creationId xmlns:a16="http://schemas.microsoft.com/office/drawing/2014/main" id="{1CF0148D-EAE7-4B87-91A0-B349572D52C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5" action="ppaction://hlinksldjump"/>
            <a:extLst>
              <a:ext uri="{FF2B5EF4-FFF2-40B4-BE49-F238E27FC236}">
                <a16:creationId xmlns:a16="http://schemas.microsoft.com/office/drawing/2014/main" id="{A2E71E96-68B4-452F-A210-7B3AC2FBA79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6" action="ppaction://hlinksldjump"/>
            <a:extLst>
              <a:ext uri="{FF2B5EF4-FFF2-40B4-BE49-F238E27FC236}">
                <a16:creationId xmlns:a16="http://schemas.microsoft.com/office/drawing/2014/main" id="{ACEF0C7E-5E0B-4653-9A14-D44266088C48}"/>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96C36AAB-DB9E-4E1D-A413-2EDD0EAD0B7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5" action="ppaction://hlinksldjump"/>
            <a:extLst>
              <a:ext uri="{FF2B5EF4-FFF2-40B4-BE49-F238E27FC236}">
                <a16:creationId xmlns:a16="http://schemas.microsoft.com/office/drawing/2014/main" id="{7FA12213-3024-42B9-82A1-81F016ADFAA8}"/>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0500EEAE-76B5-4B30-B5D8-89893576AC6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2F5D9C82-7A7F-4ECD-9EA1-4DACA69A7CD8}"/>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E8D3ADAA-B787-42F3-8396-C0E02364551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9" name="Oval 28">
            <a:extLst>
              <a:ext uri="{FF2B5EF4-FFF2-40B4-BE49-F238E27FC236}">
                <a16:creationId xmlns:a16="http://schemas.microsoft.com/office/drawing/2014/main" id="{485401D6-AAB8-41C5-9FEB-3B65C99162F1}"/>
              </a:ext>
            </a:extLst>
          </p:cNvPr>
          <p:cNvSpPr/>
          <p:nvPr/>
        </p:nvSpPr>
        <p:spPr bwMode="gray">
          <a:xfrm>
            <a:off x="11002654" y="1619984"/>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28" name="Oval 27">
            <a:extLst>
              <a:ext uri="{FF2B5EF4-FFF2-40B4-BE49-F238E27FC236}">
                <a16:creationId xmlns:a16="http://schemas.microsoft.com/office/drawing/2014/main" id="{637FC62B-D5AC-40B0-9119-50AFCF974B17}"/>
              </a:ext>
            </a:extLst>
          </p:cNvPr>
          <p:cNvSpPr/>
          <p:nvPr/>
        </p:nvSpPr>
        <p:spPr bwMode="gray">
          <a:xfrm>
            <a:off x="7795795" y="266773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30" name="Oval 29">
            <a:extLst>
              <a:ext uri="{FF2B5EF4-FFF2-40B4-BE49-F238E27FC236}">
                <a16:creationId xmlns:a16="http://schemas.microsoft.com/office/drawing/2014/main" id="{EE9EB11F-01BB-437A-A370-2C7F239F983D}"/>
              </a:ext>
            </a:extLst>
          </p:cNvPr>
          <p:cNvSpPr/>
          <p:nvPr/>
        </p:nvSpPr>
        <p:spPr bwMode="gray">
          <a:xfrm>
            <a:off x="8681268" y="553324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Tree>
    <p:extLst>
      <p:ext uri="{BB962C8B-B14F-4D97-AF65-F5344CB8AC3E}">
        <p14:creationId xmlns:p14="http://schemas.microsoft.com/office/powerpoint/2010/main" val="154449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57B0AB-57E6-4920-B159-A518069E764A}"/>
              </a:ext>
            </a:extLst>
          </p:cNvPr>
          <p:cNvPicPr>
            <a:picLocks noChangeAspect="1"/>
          </p:cNvPicPr>
          <p:nvPr/>
        </p:nvPicPr>
        <p:blipFill>
          <a:blip r:embed="rId2"/>
          <a:stretch>
            <a:fillRect/>
          </a:stretch>
        </p:blipFill>
        <p:spPr>
          <a:xfrm>
            <a:off x="9024060" y="1862676"/>
            <a:ext cx="2405889" cy="3865589"/>
          </a:xfrm>
          <a:prstGeom prst="rect">
            <a:avLst/>
          </a:prstGeom>
        </p:spPr>
      </p:pic>
      <p:pic>
        <p:nvPicPr>
          <p:cNvPr id="4" name="Picture 3">
            <a:extLst>
              <a:ext uri="{FF2B5EF4-FFF2-40B4-BE49-F238E27FC236}">
                <a16:creationId xmlns:a16="http://schemas.microsoft.com/office/drawing/2014/main" id="{BFD7F3E5-ABE5-407B-B5B5-789A8C351974}"/>
              </a:ext>
            </a:extLst>
          </p:cNvPr>
          <p:cNvPicPr>
            <a:picLocks noChangeAspect="1"/>
          </p:cNvPicPr>
          <p:nvPr/>
        </p:nvPicPr>
        <p:blipFill>
          <a:blip r:embed="rId3"/>
          <a:stretch>
            <a:fillRect/>
          </a:stretch>
        </p:blipFill>
        <p:spPr>
          <a:xfrm>
            <a:off x="4291035" y="1951168"/>
            <a:ext cx="4563474" cy="3597882"/>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Review Your Relationships</a:t>
            </a:r>
            <a:br>
              <a:rPr lang="en-US" dirty="0"/>
            </a:br>
            <a:r>
              <a:rPr lang="en-US" sz="2000" b="0" dirty="0"/>
              <a:t>Current and Potential</a:t>
            </a:r>
            <a:endParaRPr lang="en-US" dirty="0"/>
          </a:p>
        </p:txBody>
      </p:sp>
      <p:sp>
        <p:nvSpPr>
          <p:cNvPr id="18" name="TextBox 17">
            <a:extLst>
              <a:ext uri="{FF2B5EF4-FFF2-40B4-BE49-F238E27FC236}">
                <a16:creationId xmlns:a16="http://schemas.microsoft.com/office/drawing/2014/main" id="{1DD77F59-8F17-40F7-98C8-6548FF2EEDD9}"/>
              </a:ext>
            </a:extLst>
          </p:cNvPr>
          <p:cNvSpPr txBox="1"/>
          <p:nvPr/>
        </p:nvSpPr>
        <p:spPr>
          <a:xfrm>
            <a:off x="504001" y="1393228"/>
            <a:ext cx="3228878" cy="359788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dirty="0"/>
              <a:t>Click the initials in the top-right corner of your home page to view the </a:t>
            </a:r>
            <a:r>
              <a:rPr lang="en-US" sz="1400" b="1" dirty="0"/>
              <a:t>Company Settings </a:t>
            </a:r>
            <a:r>
              <a:rPr lang="en-US" sz="1400" dirty="0"/>
              <a:t>Dropdown menu.</a:t>
            </a:r>
          </a:p>
          <a:p>
            <a:pPr marL="342902" indent="-342902" defTabSz="914407">
              <a:lnSpc>
                <a:spcPts val="1700"/>
              </a:lnSpc>
              <a:spcAft>
                <a:spcPts val="600"/>
              </a:spcAft>
              <a:buClr>
                <a:srgbClr val="F0AB00"/>
              </a:buClr>
              <a:buSzPct val="100000"/>
              <a:buFontTx/>
              <a:buAutoNum type="arabicPeriod"/>
            </a:pPr>
            <a:r>
              <a:rPr lang="en-US" sz="1400" dirty="0">
                <a:solidFill>
                  <a:srgbClr val="000000"/>
                </a:solidFill>
                <a:latin typeface="Arial" panose="020B0604020202020204" pitchFamily="34" charset="0"/>
                <a:cs typeface="Arial" panose="020B0604020202020204" pitchFamily="34" charset="0"/>
              </a:rPr>
              <a:t>Click</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on </a:t>
            </a:r>
            <a:r>
              <a:rPr lang="en-US" sz="1400" b="1" dirty="0">
                <a:solidFill>
                  <a:srgbClr val="000000"/>
                </a:solidFill>
                <a:latin typeface="Arial" panose="020B0604020202020204" pitchFamily="34" charset="0"/>
                <a:cs typeface="Arial" panose="020B0604020202020204" pitchFamily="34" charset="0"/>
              </a:rPr>
              <a:t>Settings</a:t>
            </a:r>
            <a:r>
              <a:rPr lang="en-US" sz="1400" dirty="0">
                <a:solidFill>
                  <a:srgbClr val="000000"/>
                </a:solidFill>
                <a:latin typeface="Arial" panose="020B0604020202020204" pitchFamily="34" charset="0"/>
                <a:cs typeface="Arial" panose="020B0604020202020204" pitchFamily="34" charset="0"/>
              </a:rPr>
              <a:t> under Company Settings and select</a:t>
            </a:r>
            <a:r>
              <a:rPr lang="en-US" sz="1400" dirty="0">
                <a:solidFill>
                  <a:srgbClr val="000000"/>
                </a:solidFill>
              </a:rPr>
              <a:t> </a:t>
            </a:r>
            <a:r>
              <a:rPr lang="en-US" sz="1400" b="1" dirty="0">
                <a:solidFill>
                  <a:srgbClr val="000000"/>
                </a:solidFill>
              </a:rPr>
              <a:t>Customer Relationships.</a:t>
            </a:r>
          </a:p>
          <a:p>
            <a:pPr marL="342900" indent="-342900">
              <a:lnSpc>
                <a:spcPts val="1700"/>
              </a:lnSpc>
              <a:spcBef>
                <a:spcPts val="0"/>
              </a:spcBef>
              <a:spcAft>
                <a:spcPts val="600"/>
              </a:spcAft>
              <a:buClr>
                <a:srgbClr val="F0AB00"/>
              </a:buClr>
              <a:buSzPct val="100000"/>
              <a:buFontTx/>
              <a:buAutoNum type="arabicPeriod"/>
            </a:pPr>
            <a:r>
              <a:rPr lang="en-US" sz="1400" dirty="0">
                <a:cs typeface="Arial" charset="0"/>
              </a:rPr>
              <a:t>Choose</a:t>
            </a:r>
            <a:r>
              <a:rPr lang="en-US" sz="1400" b="1" dirty="0">
                <a:cs typeface="Arial" charset="0"/>
              </a:rPr>
              <a:t> </a:t>
            </a:r>
            <a:r>
              <a:rPr lang="en-US" sz="1400" dirty="0">
                <a:cs typeface="Arial" charset="0"/>
              </a:rPr>
              <a:t>to accept customer relationships either automatically or manually. </a:t>
            </a:r>
          </a:p>
          <a:p>
            <a:pPr marL="342900" indent="-342900">
              <a:lnSpc>
                <a:spcPts val="1700"/>
              </a:lnSpc>
              <a:spcBef>
                <a:spcPts val="0"/>
              </a:spcBef>
              <a:spcAft>
                <a:spcPts val="600"/>
              </a:spcAft>
              <a:buClr>
                <a:srgbClr val="F0AB00"/>
              </a:buClr>
              <a:buSzPct val="100000"/>
              <a:buFontTx/>
              <a:buAutoNum type="arabicPeriod"/>
            </a:pPr>
            <a:r>
              <a:rPr lang="en-US" sz="1400" dirty="0">
                <a:cs typeface="Arial" charset="0"/>
              </a:rPr>
              <a:t>In the </a:t>
            </a:r>
            <a:r>
              <a:rPr lang="en-US" sz="1400" b="1" dirty="0">
                <a:cs typeface="Arial" charset="0"/>
              </a:rPr>
              <a:t>Pending </a:t>
            </a:r>
            <a:r>
              <a:rPr lang="en-US" sz="1400" dirty="0">
                <a:cs typeface="Arial" charset="0"/>
              </a:rPr>
              <a:t>Section, you can Approve or Reject pending relationship requests. In the </a:t>
            </a:r>
            <a:r>
              <a:rPr lang="en-US" sz="1400" b="1" dirty="0">
                <a:cs typeface="Arial" charset="0"/>
              </a:rPr>
              <a:t>Current</a:t>
            </a:r>
            <a:r>
              <a:rPr lang="en-US" sz="1400" dirty="0">
                <a:cs typeface="Arial" charset="0"/>
              </a:rPr>
              <a:t> Section, you can review your current customers’ profiles and information portals. You can also review rejected customers in the </a:t>
            </a:r>
            <a:r>
              <a:rPr lang="en-US" sz="1400" b="1" dirty="0">
                <a:cs typeface="Arial" charset="0"/>
              </a:rPr>
              <a:t>Rejected</a:t>
            </a:r>
            <a:r>
              <a:rPr lang="en-US" sz="1400" dirty="0">
                <a:cs typeface="Arial" charset="0"/>
              </a:rPr>
              <a:t> Section.</a:t>
            </a:r>
          </a:p>
          <a:p>
            <a:pPr marL="342900" indent="-342900">
              <a:lnSpc>
                <a:spcPts val="1700"/>
              </a:lnSpc>
              <a:spcBef>
                <a:spcPts val="0"/>
              </a:spcBef>
              <a:spcAft>
                <a:spcPts val="600"/>
              </a:spcAft>
              <a:buClr>
                <a:srgbClr val="F0AB00"/>
              </a:buClr>
              <a:buSzPct val="100000"/>
              <a:buFontTx/>
              <a:buAutoNum type="arabicPeriod"/>
            </a:pPr>
            <a:r>
              <a:rPr lang="en-US" sz="1400" dirty="0">
                <a:cs typeface="Arial" charset="0"/>
              </a:rPr>
              <a:t>Find potential customers in </a:t>
            </a:r>
            <a:r>
              <a:rPr lang="en-US" sz="1400" b="1" dirty="0">
                <a:cs typeface="Arial" charset="0"/>
              </a:rPr>
              <a:t>Potential Relationships</a:t>
            </a:r>
            <a:r>
              <a:rPr lang="en-US" sz="1400" dirty="0">
                <a:cs typeface="Arial" charset="0"/>
              </a:rPr>
              <a:t> tab.</a:t>
            </a:r>
          </a:p>
        </p:txBody>
      </p:sp>
      <p:sp>
        <p:nvSpPr>
          <p:cNvPr id="19" name="object 31">
            <a:hlinkClick r:id="" action="ppaction://noaction"/>
            <a:extLst>
              <a:ext uri="{FF2B5EF4-FFF2-40B4-BE49-F238E27FC236}">
                <a16:creationId xmlns:a16="http://schemas.microsoft.com/office/drawing/2014/main" id="{2E7892DC-9FEE-472F-B36B-F7CC8E3194C8}"/>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5167EBD0-0387-40A4-B480-F919B5BED95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D33CC643-3DBD-4F3D-86E9-01C41DC6F33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63F84A2E-5265-4278-B368-FC45A486FC1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4" action="ppaction://hlinksldjump"/>
            <a:extLst>
              <a:ext uri="{FF2B5EF4-FFF2-40B4-BE49-F238E27FC236}">
                <a16:creationId xmlns:a16="http://schemas.microsoft.com/office/drawing/2014/main" id="{A99CD7BE-5CD8-421F-B7B3-5A399E8BD32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DE90CE64-6625-4E6F-97EF-DA84E089E40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F8D4DFD9-2DE3-42A1-9B97-3DD1B1DA1AC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51208C9-9546-4AD4-9C50-C5C72398C8A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8" name="Oval 27">
            <a:extLst>
              <a:ext uri="{FF2B5EF4-FFF2-40B4-BE49-F238E27FC236}">
                <a16:creationId xmlns:a16="http://schemas.microsoft.com/office/drawing/2014/main" id="{3BFC6AEB-8B41-4814-AB2A-DBE9B305F44F}"/>
              </a:ext>
            </a:extLst>
          </p:cNvPr>
          <p:cNvSpPr/>
          <p:nvPr/>
        </p:nvSpPr>
        <p:spPr bwMode="gray">
          <a:xfrm>
            <a:off x="10945181" y="1841630"/>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29" name="Oval 28">
            <a:extLst>
              <a:ext uri="{FF2B5EF4-FFF2-40B4-BE49-F238E27FC236}">
                <a16:creationId xmlns:a16="http://schemas.microsoft.com/office/drawing/2014/main" id="{0EBF9488-8684-450D-B583-F95442534FE1}"/>
              </a:ext>
            </a:extLst>
          </p:cNvPr>
          <p:cNvSpPr/>
          <p:nvPr/>
        </p:nvSpPr>
        <p:spPr bwMode="gray">
          <a:xfrm>
            <a:off x="9027890" y="2813794"/>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30" name="Oval 29">
            <a:extLst>
              <a:ext uri="{FF2B5EF4-FFF2-40B4-BE49-F238E27FC236}">
                <a16:creationId xmlns:a16="http://schemas.microsoft.com/office/drawing/2014/main" id="{0DCAA423-4093-4AFB-9996-A40DB22FD57C}"/>
              </a:ext>
            </a:extLst>
          </p:cNvPr>
          <p:cNvSpPr/>
          <p:nvPr/>
        </p:nvSpPr>
        <p:spPr bwMode="gray">
          <a:xfrm>
            <a:off x="5876972" y="2536069"/>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
        <p:nvSpPr>
          <p:cNvPr id="31" name="Oval 30">
            <a:extLst>
              <a:ext uri="{FF2B5EF4-FFF2-40B4-BE49-F238E27FC236}">
                <a16:creationId xmlns:a16="http://schemas.microsoft.com/office/drawing/2014/main" id="{0724B774-9EE2-4D9D-8A52-EC3DB8FB2FCD}"/>
              </a:ext>
            </a:extLst>
          </p:cNvPr>
          <p:cNvSpPr/>
          <p:nvPr/>
        </p:nvSpPr>
        <p:spPr bwMode="gray">
          <a:xfrm>
            <a:off x="4233467" y="2813794"/>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27" name="Oval 26">
            <a:extLst>
              <a:ext uri="{FF2B5EF4-FFF2-40B4-BE49-F238E27FC236}">
                <a16:creationId xmlns:a16="http://schemas.microsoft.com/office/drawing/2014/main" id="{030B3A83-44E3-4ACD-BA46-52BB862EFF2E}"/>
              </a:ext>
            </a:extLst>
          </p:cNvPr>
          <p:cNvSpPr/>
          <p:nvPr/>
        </p:nvSpPr>
        <p:spPr bwMode="gray">
          <a:xfrm>
            <a:off x="10693180" y="4050478"/>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FF84C9CE-106C-4004-98F5-A827598D0CDE}"/>
              </a:ext>
            </a:extLst>
          </p:cNvPr>
          <p:cNvSpPr/>
          <p:nvPr/>
        </p:nvSpPr>
        <p:spPr bwMode="gray">
          <a:xfrm>
            <a:off x="4703367" y="3472288"/>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Tree>
    <p:extLst>
      <p:ext uri="{BB962C8B-B14F-4D97-AF65-F5344CB8AC3E}">
        <p14:creationId xmlns:p14="http://schemas.microsoft.com/office/powerpoint/2010/main" val="3717135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Set Up User Accounts</a:t>
            </a:r>
            <a:br>
              <a:rPr lang="en-US" dirty="0"/>
            </a:br>
            <a:r>
              <a:rPr lang="en-US" sz="2000" b="0" dirty="0"/>
              <a:t>Roles and Permission Details</a:t>
            </a:r>
            <a:endParaRPr lang="en-US" dirty="0"/>
          </a:p>
        </p:txBody>
      </p:sp>
      <p:sp>
        <p:nvSpPr>
          <p:cNvPr id="11" name="TextBox 10">
            <a:extLst>
              <a:ext uri="{FF2B5EF4-FFF2-40B4-BE49-F238E27FC236}">
                <a16:creationId xmlns:a16="http://schemas.microsoft.com/office/drawing/2014/main" id="{78399F5A-5871-48EB-95B9-3985BA9326C2}"/>
              </a:ext>
            </a:extLst>
          </p:cNvPr>
          <p:cNvSpPr txBox="1"/>
          <p:nvPr/>
        </p:nvSpPr>
        <p:spPr>
          <a:xfrm>
            <a:off x="504001" y="1370880"/>
            <a:ext cx="8452388" cy="3318266"/>
          </a:xfrm>
          <a:prstGeom prst="rect">
            <a:avLst/>
          </a:prstGeom>
          <a:noFill/>
        </p:spPr>
        <p:txBody>
          <a:bodyPr wrap="square" lIns="0" tIns="0" rIns="0" bIns="0" rtlCol="0">
            <a:noAutofit/>
          </a:bodyPr>
          <a:lstStyle/>
          <a:p>
            <a:pPr eaLnBrk="1" hangingPunct="1">
              <a:spcBef>
                <a:spcPts val="0"/>
              </a:spcBef>
              <a:spcAft>
                <a:spcPts val="600"/>
              </a:spcAft>
              <a:buClr>
                <a:srgbClr val="FFC000"/>
              </a:buClr>
              <a:buSzPct val="120000"/>
            </a:pPr>
            <a:r>
              <a:rPr lang="en-US" sz="1400" b="1" kern="0" dirty="0"/>
              <a:t>Administrator</a:t>
            </a:r>
          </a:p>
          <a:p>
            <a:pPr marL="285750" indent="-285750">
              <a:spcAft>
                <a:spcPts val="600"/>
              </a:spcAft>
              <a:buClr>
                <a:srgbClr val="FFC000"/>
              </a:buClr>
              <a:buSzPct val="100000"/>
              <a:buFont typeface="Arial" pitchFamily="34" charset="0"/>
              <a:buChar char="•"/>
            </a:pPr>
            <a:r>
              <a:rPr lang="en-US" sz="1400" dirty="0"/>
              <a:t>There can only be one administrator per ANID</a:t>
            </a:r>
          </a:p>
          <a:p>
            <a:pPr marL="285750" indent="-285750" eaLnBrk="1" hangingPunct="1">
              <a:spcBef>
                <a:spcPts val="0"/>
              </a:spcBef>
              <a:spcAft>
                <a:spcPts val="600"/>
              </a:spcAft>
              <a:buClr>
                <a:srgbClr val="FFC000"/>
              </a:buClr>
              <a:buSzPct val="100000"/>
              <a:buFont typeface="Arial" pitchFamily="34" charset="0"/>
              <a:buChar char="•"/>
            </a:pPr>
            <a:r>
              <a:rPr lang="en-US" sz="1400" dirty="0"/>
              <a:t>Automatically linked to the username and login entered during registration</a:t>
            </a:r>
          </a:p>
          <a:p>
            <a:pPr marL="285750" indent="-285750" eaLnBrk="1" hangingPunct="1">
              <a:spcBef>
                <a:spcPts val="0"/>
              </a:spcBef>
              <a:spcAft>
                <a:spcPts val="600"/>
              </a:spcAft>
              <a:buClr>
                <a:srgbClr val="FFC000"/>
              </a:buClr>
              <a:buSzPct val="100000"/>
              <a:buFont typeface="Arial" pitchFamily="34" charset="0"/>
              <a:buChar char="•"/>
            </a:pPr>
            <a:r>
              <a:rPr lang="en-US" sz="1400" dirty="0"/>
              <a:t>Responsible for account set-up/configuration and management</a:t>
            </a:r>
          </a:p>
          <a:p>
            <a:pPr marL="285750" indent="-285750" eaLnBrk="1" hangingPunct="1">
              <a:spcBef>
                <a:spcPts val="0"/>
              </a:spcBef>
              <a:spcAft>
                <a:spcPts val="600"/>
              </a:spcAft>
              <a:buClr>
                <a:srgbClr val="FFC000"/>
              </a:buClr>
              <a:buSzPct val="100000"/>
              <a:buFont typeface="Arial" pitchFamily="34" charset="0"/>
              <a:buChar char="•"/>
            </a:pPr>
            <a:r>
              <a:rPr lang="en-US" sz="1400" dirty="0"/>
              <a:t>Primary point of contact for users with questions or problems</a:t>
            </a:r>
          </a:p>
          <a:p>
            <a:pPr marL="285750" indent="-285750" eaLnBrk="1" hangingPunct="1">
              <a:spcBef>
                <a:spcPts val="0"/>
              </a:spcBef>
              <a:spcAft>
                <a:spcPts val="600"/>
              </a:spcAft>
              <a:buClr>
                <a:srgbClr val="FFC000"/>
              </a:buClr>
              <a:buSzPct val="100000"/>
              <a:buFont typeface="Arial" pitchFamily="34" charset="0"/>
              <a:buChar char="•"/>
            </a:pPr>
            <a:r>
              <a:rPr lang="en-US" sz="1400" dirty="0"/>
              <a:t>Creates users and assigns roles/permissions to users of the account</a:t>
            </a:r>
          </a:p>
          <a:p>
            <a:pPr marL="285750" indent="-285750" eaLnBrk="1" hangingPunct="1">
              <a:spcBef>
                <a:spcPts val="0"/>
              </a:spcBef>
              <a:spcAft>
                <a:spcPts val="600"/>
              </a:spcAft>
              <a:buClr>
                <a:srgbClr val="FFC000"/>
              </a:buClr>
              <a:buSzPct val="120000"/>
              <a:buFont typeface="Arial" pitchFamily="34" charset="0"/>
              <a:buChar char="•"/>
            </a:pPr>
            <a:endParaRPr lang="en-US" sz="1400" dirty="0"/>
          </a:p>
          <a:p>
            <a:pPr>
              <a:spcBef>
                <a:spcPts val="0"/>
              </a:spcBef>
              <a:spcAft>
                <a:spcPts val="600"/>
              </a:spcAft>
              <a:buClr>
                <a:srgbClr val="FFC000"/>
              </a:buClr>
              <a:buSzPct val="120000"/>
            </a:pPr>
            <a:r>
              <a:rPr lang="en-US" sz="1400" b="1" kern="0" dirty="0"/>
              <a:t>User</a:t>
            </a:r>
          </a:p>
          <a:p>
            <a:pPr marL="285750" indent="-285750" eaLnBrk="0" hangingPunct="0">
              <a:spcBef>
                <a:spcPts val="0"/>
              </a:spcBef>
              <a:spcAft>
                <a:spcPts val="600"/>
              </a:spcAft>
              <a:buClr>
                <a:srgbClr val="FFC000"/>
              </a:buClr>
              <a:buSzPct val="100000"/>
              <a:buFont typeface="Arial" pitchFamily="34" charset="0"/>
              <a:buChar char="•"/>
              <a:defRPr/>
            </a:pPr>
            <a:r>
              <a:rPr lang="en-US" sz="1400" dirty="0"/>
              <a:t>Up to 250 user accounts can exist per ANID</a:t>
            </a:r>
          </a:p>
          <a:p>
            <a:pPr marL="285750" indent="-285750" eaLnBrk="0" hangingPunct="0">
              <a:spcBef>
                <a:spcPts val="0"/>
              </a:spcBef>
              <a:spcAft>
                <a:spcPts val="600"/>
              </a:spcAft>
              <a:buClr>
                <a:srgbClr val="FFC000"/>
              </a:buClr>
              <a:buSzPct val="100000"/>
              <a:buFont typeface="Arial" pitchFamily="34" charset="0"/>
              <a:buChar char="•"/>
              <a:defRPr/>
            </a:pPr>
            <a:r>
              <a:rPr lang="en-US" sz="1400" dirty="0"/>
              <a:t>Can have different roles/permissions, which correspond to the user’s actual job responsibilities</a:t>
            </a:r>
          </a:p>
          <a:p>
            <a:pPr marL="285750" indent="-285750" eaLnBrk="0" hangingPunct="0">
              <a:spcBef>
                <a:spcPts val="0"/>
              </a:spcBef>
              <a:spcAft>
                <a:spcPts val="600"/>
              </a:spcAft>
              <a:buClr>
                <a:srgbClr val="FFC000"/>
              </a:buClr>
              <a:buSzPct val="100000"/>
              <a:buFont typeface="Arial" pitchFamily="34" charset="0"/>
              <a:buChar char="•"/>
              <a:defRPr/>
            </a:pPr>
            <a:r>
              <a:rPr lang="en-US" sz="1400" dirty="0"/>
              <a:t>Can access all or only specific customers assigned by Administrator</a:t>
            </a:r>
          </a:p>
          <a:p>
            <a:pPr marL="342900" indent="-342900" fontAlgn="base">
              <a:lnSpc>
                <a:spcPts val="2000"/>
              </a:lnSpc>
              <a:spcBef>
                <a:spcPts val="1200"/>
              </a:spcBef>
              <a:spcAft>
                <a:spcPct val="0"/>
              </a:spcAft>
              <a:buClr>
                <a:srgbClr val="F0AB00"/>
              </a:buClr>
              <a:buSzPct val="120000"/>
              <a:buFontTx/>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2" name="object 31">
            <a:hlinkClick r:id="" action="ppaction://noaction"/>
            <a:extLst>
              <a:ext uri="{FF2B5EF4-FFF2-40B4-BE49-F238E27FC236}">
                <a16:creationId xmlns:a16="http://schemas.microsoft.com/office/drawing/2014/main" id="{FF68F675-DDEF-461B-9A3F-11DE037EF9C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2" action="ppaction://hlinksldjump"/>
            <a:extLst>
              <a:ext uri="{FF2B5EF4-FFF2-40B4-BE49-F238E27FC236}">
                <a16:creationId xmlns:a16="http://schemas.microsoft.com/office/drawing/2014/main" id="{BBEC7A75-7D1B-4BE8-8183-6A74AC49EE8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3" action="ppaction://hlinksldjump"/>
            <a:extLst>
              <a:ext uri="{FF2B5EF4-FFF2-40B4-BE49-F238E27FC236}">
                <a16:creationId xmlns:a16="http://schemas.microsoft.com/office/drawing/2014/main" id="{215CBBA2-7D99-41BA-BFDE-6E4D58E008D9}"/>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231E670E-94B4-445D-82C2-61245EF57A4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2" action="ppaction://hlinksldjump"/>
            <a:extLst>
              <a:ext uri="{FF2B5EF4-FFF2-40B4-BE49-F238E27FC236}">
                <a16:creationId xmlns:a16="http://schemas.microsoft.com/office/drawing/2014/main" id="{91EAB2A5-86ED-460E-872E-6D8B15A4BC3F}"/>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 action="ppaction://noaction"/>
            <a:extLst>
              <a:ext uri="{FF2B5EF4-FFF2-40B4-BE49-F238E27FC236}">
                <a16:creationId xmlns:a16="http://schemas.microsoft.com/office/drawing/2014/main" id="{C0683EA0-C212-4CD3-BFD9-44AF596084A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0CE54D26-2F7C-41FD-AD72-E8DBC1375C7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198CDA45-9F35-4078-9A22-1BD6F13EB25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248761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28C66-B12B-4742-8756-66421B097B2E}"/>
              </a:ext>
            </a:extLst>
          </p:cNvPr>
          <p:cNvPicPr>
            <a:picLocks noChangeAspect="1"/>
          </p:cNvPicPr>
          <p:nvPr/>
        </p:nvPicPr>
        <p:blipFill>
          <a:blip r:embed="rId2"/>
          <a:stretch>
            <a:fillRect/>
          </a:stretch>
        </p:blipFill>
        <p:spPr>
          <a:xfrm>
            <a:off x="5049026" y="253589"/>
            <a:ext cx="2127835" cy="3418834"/>
          </a:xfrm>
          <a:prstGeom prst="rect">
            <a:avLst/>
          </a:prstGeom>
        </p:spPr>
      </p:pic>
      <p:pic>
        <p:nvPicPr>
          <p:cNvPr id="9" name="Picture 8">
            <a:extLst>
              <a:ext uri="{FF2B5EF4-FFF2-40B4-BE49-F238E27FC236}">
                <a16:creationId xmlns:a16="http://schemas.microsoft.com/office/drawing/2014/main" id="{A3C6A31D-DC7D-441D-A629-E13401F39FE0}"/>
              </a:ext>
            </a:extLst>
          </p:cNvPr>
          <p:cNvPicPr>
            <a:picLocks noChangeAspect="1"/>
          </p:cNvPicPr>
          <p:nvPr/>
        </p:nvPicPr>
        <p:blipFill>
          <a:blip r:embed="rId3"/>
          <a:stretch>
            <a:fillRect/>
          </a:stretch>
        </p:blipFill>
        <p:spPr>
          <a:xfrm>
            <a:off x="7227395" y="723076"/>
            <a:ext cx="4435534" cy="2720957"/>
          </a:xfrm>
          <a:prstGeom prst="rect">
            <a:avLst/>
          </a:prstGeom>
        </p:spPr>
      </p:pic>
      <p:pic>
        <p:nvPicPr>
          <p:cNvPr id="13" name="Picture 12">
            <a:extLst>
              <a:ext uri="{FF2B5EF4-FFF2-40B4-BE49-F238E27FC236}">
                <a16:creationId xmlns:a16="http://schemas.microsoft.com/office/drawing/2014/main" id="{B1CB91C2-471C-43C7-BA5D-DB7BD0F4AF4B}"/>
              </a:ext>
            </a:extLst>
          </p:cNvPr>
          <p:cNvPicPr>
            <a:picLocks noChangeAspect="1"/>
          </p:cNvPicPr>
          <p:nvPr/>
        </p:nvPicPr>
        <p:blipFill>
          <a:blip r:embed="rId4"/>
          <a:stretch>
            <a:fillRect/>
          </a:stretch>
        </p:blipFill>
        <p:spPr>
          <a:xfrm>
            <a:off x="6319854" y="3267633"/>
            <a:ext cx="3632980" cy="3446954"/>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Set Up User Accounts</a:t>
            </a:r>
            <a:br>
              <a:rPr lang="en-US" dirty="0"/>
            </a:br>
            <a:r>
              <a:rPr lang="en-US" sz="2000" b="0" dirty="0"/>
              <a:t>Create Roles (Administrator Only)</a:t>
            </a:r>
            <a:endParaRPr lang="en-US" dirty="0"/>
          </a:p>
        </p:txBody>
      </p:sp>
      <p:sp>
        <p:nvSpPr>
          <p:cNvPr id="19" name="TextBox 18">
            <a:extLst>
              <a:ext uri="{FF2B5EF4-FFF2-40B4-BE49-F238E27FC236}">
                <a16:creationId xmlns:a16="http://schemas.microsoft.com/office/drawing/2014/main" id="{AE46F684-18C8-4EC2-B7C4-D6A8D60CAB2A}"/>
              </a:ext>
            </a:extLst>
          </p:cNvPr>
          <p:cNvSpPr txBox="1"/>
          <p:nvPr/>
        </p:nvSpPr>
        <p:spPr>
          <a:xfrm>
            <a:off x="472766" y="1689165"/>
            <a:ext cx="4572091" cy="2660673"/>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Font typeface="+mj-lt"/>
              <a:buAutoNum type="arabicPeriod"/>
            </a:pPr>
            <a:r>
              <a:rPr lang="en-US" sz="1400" dirty="0"/>
              <a:t>Click the initials in the top-right corner of your home page to view the </a:t>
            </a:r>
            <a:r>
              <a:rPr lang="en-US" sz="1400" b="1" dirty="0"/>
              <a:t>Company Settings </a:t>
            </a:r>
            <a:r>
              <a:rPr lang="en-US" sz="1400" dirty="0"/>
              <a:t>Dropdown menu.</a:t>
            </a:r>
            <a:endParaRPr lang="en-US" sz="1400" b="1" dirty="0"/>
          </a:p>
          <a:p>
            <a:pPr marL="342900" indent="-342900">
              <a:lnSpc>
                <a:spcPts val="1700"/>
              </a:lnSpc>
              <a:spcAft>
                <a:spcPts val="600"/>
              </a:spcAft>
              <a:buClr>
                <a:srgbClr val="F0AB00"/>
              </a:buClr>
              <a:buSzPct val="100000"/>
              <a:buFont typeface="+mj-lt"/>
              <a:buAutoNum type="arabicPeriod"/>
            </a:pPr>
            <a:r>
              <a:rPr lang="en-US" sz="1400" dirty="0">
                <a:solidFill>
                  <a:srgbClr val="000000"/>
                </a:solidFill>
                <a:latin typeface="Arial" panose="020B0604020202020204" pitchFamily="34" charset="0"/>
                <a:cs typeface="Arial" panose="020B0604020202020204" pitchFamily="34" charset="0"/>
              </a:rPr>
              <a:t>Click</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on </a:t>
            </a:r>
            <a:r>
              <a:rPr lang="en-US" sz="1400" b="1" dirty="0">
                <a:solidFill>
                  <a:srgbClr val="000000"/>
                </a:solidFill>
                <a:latin typeface="Arial" panose="020B0604020202020204" pitchFamily="34" charset="0"/>
                <a:cs typeface="Arial" panose="020B0604020202020204" pitchFamily="34" charset="0"/>
              </a:rPr>
              <a:t>Settings</a:t>
            </a:r>
            <a:r>
              <a:rPr lang="en-US" sz="1400" dirty="0">
                <a:solidFill>
                  <a:srgbClr val="000000"/>
                </a:solidFill>
                <a:latin typeface="Arial" panose="020B0604020202020204" pitchFamily="34" charset="0"/>
                <a:cs typeface="Arial" panose="020B0604020202020204" pitchFamily="34" charset="0"/>
              </a:rPr>
              <a:t> under Company Settings and select</a:t>
            </a:r>
            <a:r>
              <a:rPr lang="en-US" sz="1400" dirty="0">
                <a:solidFill>
                  <a:srgbClr val="000000"/>
                </a:solidFill>
              </a:rPr>
              <a:t> </a:t>
            </a:r>
            <a:r>
              <a:rPr lang="en-US" sz="1400" b="1" dirty="0">
                <a:solidFill>
                  <a:srgbClr val="000000"/>
                </a:solidFill>
              </a:rPr>
              <a:t>Users. </a:t>
            </a:r>
            <a:r>
              <a:rPr lang="en-US" sz="1400" dirty="0"/>
              <a:t>The </a:t>
            </a:r>
            <a:r>
              <a:rPr lang="en-US" sz="1400" b="1" dirty="0"/>
              <a:t>Manage Roles </a:t>
            </a:r>
            <a:r>
              <a:rPr lang="en-US" sz="1400" dirty="0"/>
              <a:t>page will load.</a:t>
            </a:r>
          </a:p>
          <a:p>
            <a:pPr marL="342900" indent="-342900">
              <a:lnSpc>
                <a:spcPts val="1700"/>
              </a:lnSpc>
              <a:spcBef>
                <a:spcPts val="0"/>
              </a:spcBef>
              <a:spcAft>
                <a:spcPts val="600"/>
              </a:spcAft>
              <a:buClr>
                <a:srgbClr val="F0AB00"/>
              </a:buClr>
              <a:buSzPct val="100000"/>
              <a:buFont typeface="+mj-lt"/>
              <a:buAutoNum type="arabicPeriod"/>
            </a:pPr>
            <a:r>
              <a:rPr lang="en-US" sz="1400" dirty="0">
                <a:cs typeface="Arial" charset="0"/>
              </a:rPr>
              <a:t>Click</a:t>
            </a:r>
            <a:r>
              <a:rPr lang="en-US" sz="1400" b="1" dirty="0">
                <a:cs typeface="Arial" charset="0"/>
              </a:rPr>
              <a:t> </a:t>
            </a:r>
            <a:r>
              <a:rPr lang="en-US" sz="1400" dirty="0">
                <a:cs typeface="Arial" charset="0"/>
              </a:rPr>
              <a:t>on the </a:t>
            </a:r>
            <a:r>
              <a:rPr lang="en-US" sz="1400" b="1" dirty="0">
                <a:cs typeface="Arial" charset="0"/>
              </a:rPr>
              <a:t>‘Plus Sign’ </a:t>
            </a:r>
            <a:r>
              <a:rPr lang="en-US" sz="1400" dirty="0">
                <a:cs typeface="Arial" charset="0"/>
              </a:rPr>
              <a:t>button in the Manage Roles section and enter the required fields for the Role. Name is required and Description is optional.</a:t>
            </a:r>
          </a:p>
          <a:p>
            <a:pPr marL="342900" indent="-342900">
              <a:lnSpc>
                <a:spcPts val="1700"/>
              </a:lnSpc>
              <a:spcBef>
                <a:spcPts val="0"/>
              </a:spcBef>
              <a:spcAft>
                <a:spcPts val="600"/>
              </a:spcAft>
              <a:buClr>
                <a:srgbClr val="F0AB00"/>
              </a:buClr>
              <a:buSzPct val="100000"/>
              <a:buFont typeface="+mj-lt"/>
              <a:buAutoNum type="arabicPeriod"/>
            </a:pPr>
            <a:r>
              <a:rPr lang="en-US" sz="1400" dirty="0">
                <a:cs typeface="Arial" charset="0"/>
              </a:rPr>
              <a:t>Add</a:t>
            </a:r>
            <a:r>
              <a:rPr lang="en-US" sz="1400" b="1" dirty="0">
                <a:cs typeface="Arial" charset="0"/>
              </a:rPr>
              <a:t> Permissions</a:t>
            </a:r>
            <a:r>
              <a:rPr lang="en-US" sz="1400" dirty="0">
                <a:cs typeface="Arial" charset="0"/>
              </a:rPr>
              <a:t> to the Role</a:t>
            </a:r>
            <a:r>
              <a:rPr lang="en-US" sz="1400" b="1" dirty="0">
                <a:cs typeface="Arial" charset="0"/>
              </a:rPr>
              <a:t> </a:t>
            </a:r>
            <a:br>
              <a:rPr lang="en-US" sz="1400" b="1" dirty="0">
                <a:cs typeface="Arial" charset="0"/>
              </a:rPr>
            </a:br>
            <a:r>
              <a:rPr lang="en-US" sz="1400" dirty="0">
                <a:cs typeface="Arial" charset="0"/>
              </a:rPr>
              <a:t>that corresponds to the user’s </a:t>
            </a:r>
            <a:br>
              <a:rPr lang="en-US" sz="1400" dirty="0">
                <a:cs typeface="Arial" charset="0"/>
              </a:rPr>
            </a:br>
            <a:r>
              <a:rPr lang="en-US" sz="1400" dirty="0">
                <a:cs typeface="Arial" charset="0"/>
              </a:rPr>
              <a:t>actual job responsibilities by </a:t>
            </a:r>
            <a:br>
              <a:rPr lang="en-US" sz="1400" dirty="0">
                <a:cs typeface="Arial" charset="0"/>
              </a:rPr>
            </a:br>
            <a:r>
              <a:rPr lang="en-US" sz="1400" dirty="0">
                <a:cs typeface="Arial" charset="0"/>
              </a:rPr>
              <a:t>checking the proper boxes and</a:t>
            </a:r>
            <a:br>
              <a:rPr lang="en-US" sz="1400" dirty="0">
                <a:cs typeface="Arial" charset="0"/>
              </a:rPr>
            </a:br>
            <a:r>
              <a:rPr lang="en-US" sz="1400" dirty="0">
                <a:cs typeface="Arial" charset="0"/>
              </a:rPr>
              <a:t>click save to create the role.</a:t>
            </a:r>
          </a:p>
          <a:p>
            <a:pPr marL="887288" lvl="1" indent="-342900">
              <a:lnSpc>
                <a:spcPts val="1700"/>
              </a:lnSpc>
              <a:spcAft>
                <a:spcPts val="600"/>
              </a:spcAft>
              <a:buClr>
                <a:srgbClr val="F0AB00"/>
              </a:buClr>
            </a:pPr>
            <a:r>
              <a:rPr lang="en-US" sz="1400" dirty="0">
                <a:cs typeface="Arial" charset="0"/>
              </a:rPr>
              <a:t>Note: Descriptions of each permission are shown to the right of the </a:t>
            </a:r>
            <a:r>
              <a:rPr lang="en-US" sz="1400" b="1" dirty="0">
                <a:cs typeface="Arial" charset="0"/>
              </a:rPr>
              <a:t>Permissions</a:t>
            </a:r>
            <a:r>
              <a:rPr lang="en-US" sz="1400" dirty="0">
                <a:cs typeface="Arial" charset="0"/>
              </a:rPr>
              <a:t> table. </a:t>
            </a:r>
          </a:p>
          <a:p>
            <a:pPr marL="342900" indent="-342900">
              <a:lnSpc>
                <a:spcPts val="1700"/>
              </a:lnSpc>
              <a:spcAft>
                <a:spcPts val="600"/>
              </a:spcAft>
              <a:buClr>
                <a:srgbClr val="F0AB00"/>
              </a:buClr>
              <a:buFont typeface="+mj-lt"/>
              <a:buAutoNum type="arabicPeriod"/>
            </a:pPr>
            <a:r>
              <a:rPr lang="en-US" sz="1400" dirty="0">
                <a:cs typeface="Arial" charset="0"/>
              </a:rPr>
              <a:t>Click </a:t>
            </a:r>
            <a:r>
              <a:rPr lang="en-US" sz="1400" b="1" dirty="0">
                <a:cs typeface="Arial" charset="0"/>
              </a:rPr>
              <a:t>Save </a:t>
            </a:r>
            <a:r>
              <a:rPr lang="en-US" sz="1400" dirty="0">
                <a:cs typeface="Arial" charset="0"/>
              </a:rPr>
              <a:t>when all necessary permissions are added.</a:t>
            </a:r>
          </a:p>
          <a:p>
            <a:pPr>
              <a:lnSpc>
                <a:spcPts val="1700"/>
              </a:lnSpc>
              <a:spcBef>
                <a:spcPts val="0"/>
              </a:spcBef>
              <a:spcAft>
                <a:spcPts val="600"/>
              </a:spcAft>
              <a:buClr>
                <a:srgbClr val="F0AB00"/>
              </a:buClr>
              <a:buSzPct val="100000"/>
            </a:pPr>
            <a:endParaRPr lang="en-US" sz="1400" dirty="0">
              <a:cs typeface="Arial" charset="0"/>
            </a:endParaRPr>
          </a:p>
          <a:p>
            <a:pPr marL="342900" indent="-342900" fontAlgn="base">
              <a:lnSpc>
                <a:spcPts val="2000"/>
              </a:lnSpc>
              <a:spcBef>
                <a:spcPts val="1200"/>
              </a:spcBef>
              <a:spcAft>
                <a:spcPct val="0"/>
              </a:spcAft>
              <a:buClr>
                <a:srgbClr val="F0AB00"/>
              </a:buClr>
              <a:buSzPct val="100000"/>
              <a:buFont typeface="+mj-lt"/>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21" name="object 31">
            <a:hlinkClick r:id="" action="ppaction://noaction"/>
            <a:extLst>
              <a:ext uri="{FF2B5EF4-FFF2-40B4-BE49-F238E27FC236}">
                <a16:creationId xmlns:a16="http://schemas.microsoft.com/office/drawing/2014/main" id="{82FBBC01-E30B-4BF0-A4DA-B2FE0562C1AA}"/>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5" action="ppaction://hlinksldjump"/>
            <a:extLst>
              <a:ext uri="{FF2B5EF4-FFF2-40B4-BE49-F238E27FC236}">
                <a16:creationId xmlns:a16="http://schemas.microsoft.com/office/drawing/2014/main" id="{BFE5F304-E028-411F-A974-25F2E398E0A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8357A84D-142C-44E1-AC1D-539598E5D4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8CD1335B-1F5C-46BA-8A16-60E90C9752F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5" action="ppaction://hlinksldjump"/>
            <a:extLst>
              <a:ext uri="{FF2B5EF4-FFF2-40B4-BE49-F238E27FC236}">
                <a16:creationId xmlns:a16="http://schemas.microsoft.com/office/drawing/2014/main" id="{64A33122-134C-466A-8001-588641F17EB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66835F11-82E3-459C-8EA7-43CA70F62716}"/>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93CCB46E-2BD7-4560-85F4-8B738E677E53}"/>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 action="ppaction://noaction"/>
            <a:extLst>
              <a:ext uri="{FF2B5EF4-FFF2-40B4-BE49-F238E27FC236}">
                <a16:creationId xmlns:a16="http://schemas.microsoft.com/office/drawing/2014/main" id="{76A689D3-8310-49BA-835C-54CA1E61C5B3}"/>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9" name="Oval 28">
            <a:extLst>
              <a:ext uri="{FF2B5EF4-FFF2-40B4-BE49-F238E27FC236}">
                <a16:creationId xmlns:a16="http://schemas.microsoft.com/office/drawing/2014/main" id="{8C2093B8-5410-43C6-BBC0-6B5D8B30D3C1}"/>
              </a:ext>
            </a:extLst>
          </p:cNvPr>
          <p:cNvSpPr/>
          <p:nvPr/>
        </p:nvSpPr>
        <p:spPr bwMode="gray">
          <a:xfrm>
            <a:off x="6754557" y="247038"/>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20" name="Oval 19">
            <a:extLst>
              <a:ext uri="{FF2B5EF4-FFF2-40B4-BE49-F238E27FC236}">
                <a16:creationId xmlns:a16="http://schemas.microsoft.com/office/drawing/2014/main" id="{EF8C69B8-4BCA-41DD-A58D-4A5A70AD5D36}"/>
              </a:ext>
            </a:extLst>
          </p:cNvPr>
          <p:cNvSpPr/>
          <p:nvPr/>
        </p:nvSpPr>
        <p:spPr bwMode="gray">
          <a:xfrm>
            <a:off x="6534290" y="217529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30" name="Oval 29">
            <a:extLst>
              <a:ext uri="{FF2B5EF4-FFF2-40B4-BE49-F238E27FC236}">
                <a16:creationId xmlns:a16="http://schemas.microsoft.com/office/drawing/2014/main" id="{1C59E2A8-D296-461D-BF2A-7B16EA55D26D}"/>
              </a:ext>
            </a:extLst>
          </p:cNvPr>
          <p:cNvSpPr/>
          <p:nvPr/>
        </p:nvSpPr>
        <p:spPr bwMode="gray">
          <a:xfrm>
            <a:off x="5021478" y="124073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31" name="Oval 30">
            <a:extLst>
              <a:ext uri="{FF2B5EF4-FFF2-40B4-BE49-F238E27FC236}">
                <a16:creationId xmlns:a16="http://schemas.microsoft.com/office/drawing/2014/main" id="{DAAF94B0-D417-4F39-9886-4D71F9DE27D2}"/>
              </a:ext>
            </a:extLst>
          </p:cNvPr>
          <p:cNvSpPr/>
          <p:nvPr/>
        </p:nvSpPr>
        <p:spPr bwMode="gray">
          <a:xfrm>
            <a:off x="7353718" y="468230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32" name="Oval 31">
            <a:extLst>
              <a:ext uri="{FF2B5EF4-FFF2-40B4-BE49-F238E27FC236}">
                <a16:creationId xmlns:a16="http://schemas.microsoft.com/office/drawing/2014/main" id="{2FC9B4D8-13D3-495A-B0D1-E1CFE0EE3BEA}"/>
              </a:ext>
            </a:extLst>
          </p:cNvPr>
          <p:cNvSpPr/>
          <p:nvPr/>
        </p:nvSpPr>
        <p:spPr bwMode="gray">
          <a:xfrm>
            <a:off x="7726775" y="364811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3" name="Oval 32">
            <a:extLst>
              <a:ext uri="{FF2B5EF4-FFF2-40B4-BE49-F238E27FC236}">
                <a16:creationId xmlns:a16="http://schemas.microsoft.com/office/drawing/2014/main" id="{EA7685FF-7AD7-4F9E-ADA4-351F33739718}"/>
              </a:ext>
            </a:extLst>
          </p:cNvPr>
          <p:cNvSpPr/>
          <p:nvPr/>
        </p:nvSpPr>
        <p:spPr bwMode="gray">
          <a:xfrm>
            <a:off x="10884838" y="253606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4" name="Oval 33">
            <a:extLst>
              <a:ext uri="{FF2B5EF4-FFF2-40B4-BE49-F238E27FC236}">
                <a16:creationId xmlns:a16="http://schemas.microsoft.com/office/drawing/2014/main" id="{2990197B-42E0-4A4B-8574-C6EE8C2A6AFB}"/>
              </a:ext>
            </a:extLst>
          </p:cNvPr>
          <p:cNvSpPr/>
          <p:nvPr/>
        </p:nvSpPr>
        <p:spPr bwMode="gray">
          <a:xfrm>
            <a:off x="8948206" y="649551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spTree>
    <p:extLst>
      <p:ext uri="{BB962C8B-B14F-4D97-AF65-F5344CB8AC3E}">
        <p14:creationId xmlns:p14="http://schemas.microsoft.com/office/powerpoint/2010/main" val="182066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144715-26CB-4F4D-967C-D6448AD8008D}"/>
              </a:ext>
            </a:extLst>
          </p:cNvPr>
          <p:cNvPicPr>
            <a:picLocks noChangeAspect="1"/>
          </p:cNvPicPr>
          <p:nvPr/>
        </p:nvPicPr>
        <p:blipFill>
          <a:blip r:embed="rId2"/>
          <a:stretch>
            <a:fillRect/>
          </a:stretch>
        </p:blipFill>
        <p:spPr>
          <a:xfrm>
            <a:off x="5099079" y="322205"/>
            <a:ext cx="6522732" cy="2846384"/>
          </a:xfrm>
          <a:prstGeom prst="rect">
            <a:avLst/>
          </a:prstGeom>
        </p:spPr>
      </p:pic>
      <p:pic>
        <p:nvPicPr>
          <p:cNvPr id="9" name="Picture 8">
            <a:extLst>
              <a:ext uri="{FF2B5EF4-FFF2-40B4-BE49-F238E27FC236}">
                <a16:creationId xmlns:a16="http://schemas.microsoft.com/office/drawing/2014/main" id="{39A8B855-91D9-4A2D-9D61-E00D9603C411}"/>
              </a:ext>
            </a:extLst>
          </p:cNvPr>
          <p:cNvPicPr>
            <a:picLocks noChangeAspect="1"/>
          </p:cNvPicPr>
          <p:nvPr/>
        </p:nvPicPr>
        <p:blipFill>
          <a:blip r:embed="rId3"/>
          <a:stretch>
            <a:fillRect/>
          </a:stretch>
        </p:blipFill>
        <p:spPr>
          <a:xfrm>
            <a:off x="3968411" y="2967812"/>
            <a:ext cx="4257655" cy="3419872"/>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Set Up User Accounts</a:t>
            </a:r>
            <a:br>
              <a:rPr lang="en-US" dirty="0"/>
            </a:br>
            <a:r>
              <a:rPr lang="en-US" sz="2000" b="0" dirty="0"/>
              <a:t>Create Users (Administrator Only)</a:t>
            </a:r>
            <a:endParaRPr lang="en-US" dirty="0"/>
          </a:p>
        </p:txBody>
      </p:sp>
      <p:sp>
        <p:nvSpPr>
          <p:cNvPr id="19" name="TextBox 18">
            <a:extLst>
              <a:ext uri="{FF2B5EF4-FFF2-40B4-BE49-F238E27FC236}">
                <a16:creationId xmlns:a16="http://schemas.microsoft.com/office/drawing/2014/main" id="{AE46F684-18C8-4EC2-B7C4-D6A8D60CAB2A}"/>
              </a:ext>
            </a:extLst>
          </p:cNvPr>
          <p:cNvSpPr txBox="1"/>
          <p:nvPr/>
        </p:nvSpPr>
        <p:spPr>
          <a:xfrm>
            <a:off x="504001" y="1494678"/>
            <a:ext cx="4572091" cy="2660673"/>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cs typeface="Arial" charset="0"/>
              </a:rPr>
              <a:t>To</a:t>
            </a:r>
            <a:r>
              <a:rPr lang="en-US" sz="1400" b="1" dirty="0">
                <a:cs typeface="Arial" charset="0"/>
              </a:rPr>
              <a:t> Create</a:t>
            </a:r>
            <a:r>
              <a:rPr lang="en-US" sz="1400" dirty="0">
                <a:cs typeface="Arial" charset="0"/>
              </a:rPr>
              <a:t> </a:t>
            </a:r>
            <a:r>
              <a:rPr lang="en-US" sz="1400" b="1" dirty="0">
                <a:cs typeface="Arial" charset="0"/>
              </a:rPr>
              <a:t>a User </a:t>
            </a:r>
            <a:r>
              <a:rPr lang="en-US" sz="1400" dirty="0">
                <a:cs typeface="Arial" charset="0"/>
              </a:rPr>
              <a:t>Click on the </a:t>
            </a:r>
            <a:r>
              <a:rPr lang="en-US" sz="1400" b="1" dirty="0">
                <a:cs typeface="Arial" charset="0"/>
              </a:rPr>
              <a:t>Manage Users </a:t>
            </a:r>
            <a:r>
              <a:rPr lang="en-US" sz="1400" dirty="0">
                <a:cs typeface="Arial" charset="0"/>
              </a:rPr>
              <a:t>tab at the top of the page. </a:t>
            </a:r>
          </a:p>
          <a:p>
            <a:pPr marL="342900" indent="-342900">
              <a:lnSpc>
                <a:spcPts val="1700"/>
              </a:lnSpc>
              <a:spcBef>
                <a:spcPts val="0"/>
              </a:spcBef>
              <a:spcAft>
                <a:spcPts val="600"/>
              </a:spcAft>
              <a:buClr>
                <a:srgbClr val="F0AB00"/>
              </a:buClr>
              <a:buSzPct val="100000"/>
              <a:buFont typeface="+mj-lt"/>
              <a:buAutoNum type="arabicPeriod"/>
            </a:pPr>
            <a:r>
              <a:rPr lang="en-US" sz="1400" dirty="0">
                <a:cs typeface="Arial" charset="0"/>
              </a:rPr>
              <a:t>Click the </a:t>
            </a:r>
            <a:r>
              <a:rPr lang="en-US" sz="1400" b="1" dirty="0">
                <a:cs typeface="Arial" charset="0"/>
              </a:rPr>
              <a:t>‘Plus Sign’</a:t>
            </a:r>
            <a:r>
              <a:rPr lang="en-US" sz="1400" dirty="0">
                <a:cs typeface="Arial" charset="0"/>
              </a:rPr>
              <a:t> button and complete all required fields for the user being created (Marked with an asterisk)</a:t>
            </a:r>
          </a:p>
          <a:p>
            <a:pPr marL="342900" indent="-342900">
              <a:lnSpc>
                <a:spcPts val="1700"/>
              </a:lnSpc>
              <a:spcBef>
                <a:spcPts val="0"/>
              </a:spcBef>
              <a:spcAft>
                <a:spcPts val="600"/>
              </a:spcAft>
              <a:buClr>
                <a:srgbClr val="F0AB00"/>
              </a:buClr>
              <a:buSzPct val="100000"/>
              <a:buFont typeface="+mj-lt"/>
              <a:buAutoNum type="arabicPeriod"/>
            </a:pPr>
            <a:r>
              <a:rPr lang="en-US" sz="1400" dirty="0">
                <a:cs typeface="Arial" charset="0"/>
              </a:rPr>
              <a:t>Select a role in the </a:t>
            </a:r>
            <a:r>
              <a:rPr lang="en-US" sz="1400" b="1" dirty="0">
                <a:cs typeface="Arial" charset="0"/>
              </a:rPr>
              <a:t>Role Assignment </a:t>
            </a:r>
            <a:r>
              <a:rPr lang="en-US" sz="1400" dirty="0">
                <a:cs typeface="Arial" charset="0"/>
              </a:rPr>
              <a:t>section.</a:t>
            </a:r>
          </a:p>
          <a:p>
            <a:pPr marL="342900" indent="-342900">
              <a:lnSpc>
                <a:spcPts val="1700"/>
              </a:lnSpc>
              <a:spcBef>
                <a:spcPts val="0"/>
              </a:spcBef>
              <a:spcAft>
                <a:spcPts val="600"/>
              </a:spcAft>
              <a:buClr>
                <a:srgbClr val="F0AB00"/>
              </a:buClr>
              <a:buSzPct val="100000"/>
              <a:buFont typeface="+mj-lt"/>
              <a:buAutoNum type="arabicPeriod"/>
            </a:pPr>
            <a:r>
              <a:rPr lang="en-US" sz="1400" dirty="0">
                <a:cs typeface="Arial" charset="0"/>
              </a:rPr>
              <a:t>Click on </a:t>
            </a:r>
            <a:r>
              <a:rPr lang="en-US" sz="1400" b="1" dirty="0">
                <a:cs typeface="Arial" charset="0"/>
              </a:rPr>
              <a:t>Done </a:t>
            </a:r>
            <a:r>
              <a:rPr lang="en-US" sz="1400" dirty="0">
                <a:cs typeface="Arial" charset="0"/>
              </a:rPr>
              <a:t>when finished.  </a:t>
            </a:r>
          </a:p>
          <a:p>
            <a:pPr marL="342900" indent="-342900">
              <a:lnSpc>
                <a:spcPts val="1700"/>
              </a:lnSpc>
              <a:spcBef>
                <a:spcPts val="0"/>
              </a:spcBef>
              <a:spcAft>
                <a:spcPts val="600"/>
              </a:spcAft>
              <a:buClr>
                <a:srgbClr val="F0AB00"/>
              </a:buClr>
              <a:buSzPct val="100000"/>
              <a:buFont typeface="+mj-lt"/>
              <a:buAutoNum type="arabicPeriod"/>
            </a:pPr>
            <a:endParaRPr lang="en-US" sz="1400" dirty="0">
              <a:cs typeface="Arial" charset="0"/>
            </a:endParaRPr>
          </a:p>
          <a:p>
            <a:pPr marL="342900" indent="-342900" fontAlgn="base">
              <a:lnSpc>
                <a:spcPts val="2000"/>
              </a:lnSpc>
              <a:spcBef>
                <a:spcPts val="1200"/>
              </a:spcBef>
              <a:spcAft>
                <a:spcPct val="0"/>
              </a:spcAft>
              <a:buClr>
                <a:srgbClr val="F0AB00"/>
              </a:buClr>
              <a:buSzPct val="100000"/>
              <a:buFont typeface="+mj-lt"/>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21" name="object 31">
            <a:hlinkClick r:id="" action="ppaction://noaction"/>
            <a:extLst>
              <a:ext uri="{FF2B5EF4-FFF2-40B4-BE49-F238E27FC236}">
                <a16:creationId xmlns:a16="http://schemas.microsoft.com/office/drawing/2014/main" id="{82FBBC01-E30B-4BF0-A4DA-B2FE0562C1AA}"/>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BFE5F304-E028-411F-A974-25F2E398E0A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8357A84D-142C-44E1-AC1D-539598E5D4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8CD1335B-1F5C-46BA-8A16-60E90C9752F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4" action="ppaction://hlinksldjump"/>
            <a:extLst>
              <a:ext uri="{FF2B5EF4-FFF2-40B4-BE49-F238E27FC236}">
                <a16:creationId xmlns:a16="http://schemas.microsoft.com/office/drawing/2014/main" id="{64A33122-134C-466A-8001-588641F17EB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66835F11-82E3-459C-8EA7-43CA70F62716}"/>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93CCB46E-2BD7-4560-85F4-8B738E677E53}"/>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 action="ppaction://noaction"/>
            <a:extLst>
              <a:ext uri="{FF2B5EF4-FFF2-40B4-BE49-F238E27FC236}">
                <a16:creationId xmlns:a16="http://schemas.microsoft.com/office/drawing/2014/main" id="{76A689D3-8310-49BA-835C-54CA1E61C5B3}"/>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9" name="Oval 28">
            <a:extLst>
              <a:ext uri="{FF2B5EF4-FFF2-40B4-BE49-F238E27FC236}">
                <a16:creationId xmlns:a16="http://schemas.microsoft.com/office/drawing/2014/main" id="{8C2093B8-5410-43C6-BBC0-6B5D8B30D3C1}"/>
              </a:ext>
            </a:extLst>
          </p:cNvPr>
          <p:cNvSpPr/>
          <p:nvPr/>
        </p:nvSpPr>
        <p:spPr bwMode="gray">
          <a:xfrm>
            <a:off x="5636449" y="72364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20" name="Oval 19">
            <a:extLst>
              <a:ext uri="{FF2B5EF4-FFF2-40B4-BE49-F238E27FC236}">
                <a16:creationId xmlns:a16="http://schemas.microsoft.com/office/drawing/2014/main" id="{EF8C69B8-4BCA-41DD-A58D-4A5A70AD5D36}"/>
              </a:ext>
            </a:extLst>
          </p:cNvPr>
          <p:cNvSpPr/>
          <p:nvPr/>
        </p:nvSpPr>
        <p:spPr bwMode="gray">
          <a:xfrm>
            <a:off x="10605101" y="235561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30" name="Oval 29">
            <a:extLst>
              <a:ext uri="{FF2B5EF4-FFF2-40B4-BE49-F238E27FC236}">
                <a16:creationId xmlns:a16="http://schemas.microsoft.com/office/drawing/2014/main" id="{1C59E2A8-D296-461D-BF2A-7B16EA55D26D}"/>
              </a:ext>
            </a:extLst>
          </p:cNvPr>
          <p:cNvSpPr/>
          <p:nvPr/>
        </p:nvSpPr>
        <p:spPr bwMode="gray">
          <a:xfrm>
            <a:off x="7079947" y="616860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 name="Oval 31">
            <a:extLst>
              <a:ext uri="{FF2B5EF4-FFF2-40B4-BE49-F238E27FC236}">
                <a16:creationId xmlns:a16="http://schemas.microsoft.com/office/drawing/2014/main" id="{BF24DC3F-6E2F-4CA2-8A43-4BF635656623}"/>
              </a:ext>
            </a:extLst>
          </p:cNvPr>
          <p:cNvSpPr/>
          <p:nvPr/>
        </p:nvSpPr>
        <p:spPr bwMode="gray">
          <a:xfrm>
            <a:off x="4560694" y="353384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26395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8AB21A-DBA1-4AAD-A929-DBB565E24958}"/>
              </a:ext>
            </a:extLst>
          </p:cNvPr>
          <p:cNvPicPr>
            <a:picLocks noChangeAspect="1"/>
          </p:cNvPicPr>
          <p:nvPr/>
        </p:nvPicPr>
        <p:blipFill>
          <a:blip r:embed="rId2"/>
          <a:stretch>
            <a:fillRect/>
          </a:stretch>
        </p:blipFill>
        <p:spPr>
          <a:xfrm>
            <a:off x="4530673" y="415864"/>
            <a:ext cx="6773194" cy="2788629"/>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4274733" cy="677108"/>
          </a:xfrm>
        </p:spPr>
        <p:txBody>
          <a:bodyPr/>
          <a:lstStyle/>
          <a:p>
            <a:r>
              <a:rPr lang="en-US" sz="2400" dirty="0"/>
              <a:t>Set Up User Accounts</a:t>
            </a:r>
            <a:br>
              <a:rPr lang="en-US" sz="2400" dirty="0"/>
            </a:br>
            <a:r>
              <a:rPr lang="en-US" sz="2000" b="0" dirty="0"/>
              <a:t>Modifying User Accounts (Administrator Only)</a:t>
            </a:r>
            <a:endParaRPr lang="en-US" dirty="0"/>
          </a:p>
        </p:txBody>
      </p:sp>
      <p:sp>
        <p:nvSpPr>
          <p:cNvPr id="17" name="TextBox 16">
            <a:extLst>
              <a:ext uri="{FF2B5EF4-FFF2-40B4-BE49-F238E27FC236}">
                <a16:creationId xmlns:a16="http://schemas.microsoft.com/office/drawing/2014/main" id="{36854463-6600-40C4-9B57-99400765E9D0}"/>
              </a:ext>
            </a:extLst>
          </p:cNvPr>
          <p:cNvSpPr txBox="1"/>
          <p:nvPr/>
        </p:nvSpPr>
        <p:spPr>
          <a:xfrm>
            <a:off x="461110" y="1745625"/>
            <a:ext cx="4053978" cy="301370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dirty="0"/>
              <a:t>Click</a:t>
            </a:r>
            <a:r>
              <a:rPr lang="en-US" sz="1400" b="1" dirty="0"/>
              <a:t> </a:t>
            </a:r>
            <a:r>
              <a:rPr lang="en-US" sz="1400" dirty="0"/>
              <a:t>on the </a:t>
            </a:r>
            <a:r>
              <a:rPr lang="en-US" sz="1400" b="1" dirty="0"/>
              <a:t>Manage Users</a:t>
            </a:r>
            <a:r>
              <a:rPr lang="en-US" sz="1400" dirty="0"/>
              <a:t> tab.</a:t>
            </a:r>
          </a:p>
          <a:p>
            <a:pPr marL="342900" indent="-342900">
              <a:lnSpc>
                <a:spcPts val="1700"/>
              </a:lnSpc>
              <a:spcBef>
                <a:spcPts val="0"/>
              </a:spcBef>
              <a:spcAft>
                <a:spcPts val="600"/>
              </a:spcAft>
              <a:buClr>
                <a:srgbClr val="F0AB00"/>
              </a:buClr>
              <a:buSzPct val="100000"/>
              <a:buAutoNum type="arabicPeriod"/>
            </a:pPr>
            <a:r>
              <a:rPr lang="en-US" sz="1400" dirty="0"/>
              <a:t>Click the </a:t>
            </a:r>
            <a:r>
              <a:rPr lang="en-US" sz="1400" b="1" dirty="0"/>
              <a:t>Actions </a:t>
            </a:r>
            <a:r>
              <a:rPr lang="en-US" sz="1400" dirty="0"/>
              <a:t>button to </a:t>
            </a:r>
            <a:r>
              <a:rPr lang="en-US" sz="1400" b="1" dirty="0"/>
              <a:t>Edit</a:t>
            </a:r>
            <a:r>
              <a:rPr lang="en-US" sz="1400" dirty="0"/>
              <a:t> the user. Note: Available options under </a:t>
            </a:r>
            <a:r>
              <a:rPr lang="en-US" sz="1400" b="1" dirty="0"/>
              <a:t>Actions</a:t>
            </a:r>
            <a:r>
              <a:rPr lang="en-US" sz="1400" dirty="0"/>
              <a:t> dropdown are the following; </a:t>
            </a:r>
          </a:p>
          <a:p>
            <a:pPr marL="887288" lvl="1" indent="-342900">
              <a:lnSpc>
                <a:spcPts val="1700"/>
              </a:lnSpc>
              <a:spcAft>
                <a:spcPts val="600"/>
              </a:spcAft>
              <a:buClr>
                <a:srgbClr val="F0AB00"/>
              </a:buClr>
            </a:pPr>
            <a:r>
              <a:rPr lang="en-US" sz="1400" dirty="0"/>
              <a:t>Edit</a:t>
            </a:r>
          </a:p>
          <a:p>
            <a:pPr marL="887288" lvl="1" indent="-342900">
              <a:lnSpc>
                <a:spcPts val="1700"/>
              </a:lnSpc>
              <a:spcAft>
                <a:spcPts val="600"/>
              </a:spcAft>
              <a:buClr>
                <a:srgbClr val="F0AB00"/>
              </a:buClr>
            </a:pPr>
            <a:r>
              <a:rPr lang="en-US" sz="1400" dirty="0"/>
              <a:t>Delete</a:t>
            </a:r>
          </a:p>
          <a:p>
            <a:pPr marL="887288" lvl="1" indent="-342900">
              <a:lnSpc>
                <a:spcPts val="1700"/>
              </a:lnSpc>
              <a:spcAft>
                <a:spcPts val="600"/>
              </a:spcAft>
              <a:buClr>
                <a:srgbClr val="F0AB00"/>
              </a:buClr>
            </a:pPr>
            <a:r>
              <a:rPr lang="en-US" sz="1400" dirty="0"/>
              <a:t>Make Administrator</a:t>
            </a:r>
          </a:p>
          <a:p>
            <a:pPr marL="342900" indent="-342900">
              <a:lnSpc>
                <a:spcPts val="1700"/>
              </a:lnSpc>
              <a:spcBef>
                <a:spcPts val="0"/>
              </a:spcBef>
              <a:spcAft>
                <a:spcPts val="600"/>
              </a:spcAft>
              <a:buClr>
                <a:srgbClr val="F0AB00"/>
              </a:buClr>
              <a:buSzPct val="100000"/>
              <a:buAutoNum type="arabicPeriod"/>
            </a:pPr>
            <a:r>
              <a:rPr lang="en-US" sz="1400" dirty="0"/>
              <a:t>Click</a:t>
            </a:r>
            <a:r>
              <a:rPr lang="en-US" sz="1400" b="1" dirty="0"/>
              <a:t> </a:t>
            </a:r>
            <a:r>
              <a:rPr lang="en-US" sz="1400" dirty="0"/>
              <a:t>on the </a:t>
            </a:r>
            <a:r>
              <a:rPr lang="en-US" sz="1400" b="1" dirty="0"/>
              <a:t>Reset Password </a:t>
            </a:r>
            <a:r>
              <a:rPr lang="en-US" sz="1400" dirty="0"/>
              <a:t>button to reset the password of the user (If Necessary).</a:t>
            </a:r>
          </a:p>
          <a:p>
            <a:pPr marL="342900" indent="-342900" fontAlgn="base">
              <a:lnSpc>
                <a:spcPts val="2000"/>
              </a:lnSpc>
              <a:spcBef>
                <a:spcPts val="1200"/>
              </a:spcBef>
              <a:spcAft>
                <a:spcPct val="0"/>
              </a:spcAft>
              <a:buClr>
                <a:srgbClr val="F0AB00"/>
              </a:buClr>
              <a:buSzPct val="120000"/>
              <a:buFont typeface="Arial" panose="020B0604020202020204" pitchFamily="34" charset="0"/>
              <a:buChar char="•"/>
            </a:pPr>
            <a:r>
              <a:rPr lang="en-US" sz="1400" b="1" dirty="0"/>
              <a:t>Note: </a:t>
            </a:r>
            <a:r>
              <a:rPr lang="en-US" sz="1400" dirty="0"/>
              <a:t>Once a user is created the Admin can only edit the Role Assignment or reset the password. Edits to the User’s Name and Email will need to be changed by that User directly.</a:t>
            </a: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8" name="Oval 17">
            <a:extLst>
              <a:ext uri="{FF2B5EF4-FFF2-40B4-BE49-F238E27FC236}">
                <a16:creationId xmlns:a16="http://schemas.microsoft.com/office/drawing/2014/main" id="{A85A91E0-7819-4F43-B437-0D6F56E1A8C3}"/>
              </a:ext>
            </a:extLst>
          </p:cNvPr>
          <p:cNvSpPr/>
          <p:nvPr/>
        </p:nvSpPr>
        <p:spPr bwMode="gray">
          <a:xfrm>
            <a:off x="4946914" y="637625"/>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9" name="object 31">
            <a:hlinkClick r:id="" action="ppaction://noaction"/>
            <a:extLst>
              <a:ext uri="{FF2B5EF4-FFF2-40B4-BE49-F238E27FC236}">
                <a16:creationId xmlns:a16="http://schemas.microsoft.com/office/drawing/2014/main" id="{09B48949-33B5-4F06-A69F-B70C87F43773}"/>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3" action="ppaction://hlinksldjump"/>
            <a:extLst>
              <a:ext uri="{FF2B5EF4-FFF2-40B4-BE49-F238E27FC236}">
                <a16:creationId xmlns:a16="http://schemas.microsoft.com/office/drawing/2014/main" id="{C7FEBB24-21BC-474D-B941-1478D407DB5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4" action="ppaction://hlinksldjump"/>
            <a:extLst>
              <a:ext uri="{FF2B5EF4-FFF2-40B4-BE49-F238E27FC236}">
                <a16:creationId xmlns:a16="http://schemas.microsoft.com/office/drawing/2014/main" id="{AEDB2C34-C6BE-413E-9809-26540D720F0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0DB65B5A-B0FD-4722-A6F5-37C86F158AD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3" action="ppaction://hlinksldjump"/>
            <a:extLst>
              <a:ext uri="{FF2B5EF4-FFF2-40B4-BE49-F238E27FC236}">
                <a16:creationId xmlns:a16="http://schemas.microsoft.com/office/drawing/2014/main" id="{908E64DE-1130-4F3E-961B-0200F009C1B6}"/>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A6B47B9D-AE33-433E-B038-223A6CF6CEF3}"/>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8F42D959-878C-4A74-953E-47A719BEA4EA}"/>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F718FA95-EBFB-45AE-9C74-6C94A16A9973}"/>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6" name="Picture 5">
            <a:extLst>
              <a:ext uri="{FF2B5EF4-FFF2-40B4-BE49-F238E27FC236}">
                <a16:creationId xmlns:a16="http://schemas.microsoft.com/office/drawing/2014/main" id="{867DEF68-F0EB-4F5E-980E-4CC4C555A2C6}"/>
              </a:ext>
            </a:extLst>
          </p:cNvPr>
          <p:cNvPicPr>
            <a:picLocks noChangeAspect="1"/>
          </p:cNvPicPr>
          <p:nvPr/>
        </p:nvPicPr>
        <p:blipFill>
          <a:blip r:embed="rId5"/>
          <a:stretch>
            <a:fillRect/>
          </a:stretch>
        </p:blipFill>
        <p:spPr>
          <a:xfrm>
            <a:off x="4571136" y="3252476"/>
            <a:ext cx="5876878" cy="3189660"/>
          </a:xfrm>
          <a:prstGeom prst="rect">
            <a:avLst/>
          </a:prstGeom>
        </p:spPr>
      </p:pic>
      <p:sp>
        <p:nvSpPr>
          <p:cNvPr id="27" name="Oval 26">
            <a:extLst>
              <a:ext uri="{FF2B5EF4-FFF2-40B4-BE49-F238E27FC236}">
                <a16:creationId xmlns:a16="http://schemas.microsoft.com/office/drawing/2014/main" id="{6680FB0C-4075-44E2-AF58-7AB21D0F385A}"/>
              </a:ext>
            </a:extLst>
          </p:cNvPr>
          <p:cNvSpPr/>
          <p:nvPr/>
        </p:nvSpPr>
        <p:spPr bwMode="gray">
          <a:xfrm>
            <a:off x="10596475" y="2426532"/>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595044DA-3568-40E4-A535-241343486C6B}"/>
              </a:ext>
            </a:extLst>
          </p:cNvPr>
          <p:cNvSpPr/>
          <p:nvPr/>
        </p:nvSpPr>
        <p:spPr bwMode="gray">
          <a:xfrm>
            <a:off x="5987453" y="4737768"/>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605095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8014EA-8299-4A20-968D-CB3A2A536CF6}"/>
              </a:ext>
            </a:extLst>
          </p:cNvPr>
          <p:cNvPicPr>
            <a:picLocks noChangeAspect="1"/>
          </p:cNvPicPr>
          <p:nvPr/>
        </p:nvPicPr>
        <p:blipFill>
          <a:blip r:embed="rId2"/>
          <a:stretch>
            <a:fillRect/>
          </a:stretch>
        </p:blipFill>
        <p:spPr>
          <a:xfrm>
            <a:off x="4953660" y="1027343"/>
            <a:ext cx="1564778" cy="3588307"/>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369460"/>
          </a:xfrm>
        </p:spPr>
        <p:txBody>
          <a:bodyPr/>
          <a:lstStyle/>
          <a:p>
            <a:r>
              <a:rPr lang="en-US" dirty="0"/>
              <a:t>Enhanced User Account Functionality</a:t>
            </a:r>
          </a:p>
        </p:txBody>
      </p:sp>
      <p:sp>
        <p:nvSpPr>
          <p:cNvPr id="19" name="TextBox 18">
            <a:extLst>
              <a:ext uri="{FF2B5EF4-FFF2-40B4-BE49-F238E27FC236}">
                <a16:creationId xmlns:a16="http://schemas.microsoft.com/office/drawing/2014/main" id="{C3C226DA-4326-4BFB-AF3E-F03974DE8BF8}"/>
              </a:ext>
            </a:extLst>
          </p:cNvPr>
          <p:cNvSpPr txBox="1"/>
          <p:nvPr/>
        </p:nvSpPr>
        <p:spPr>
          <a:xfrm>
            <a:off x="504001" y="1226251"/>
            <a:ext cx="4346295" cy="5127748"/>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t>Click the initials in the top-right corner of your home page to view the User Account Navigator. It enables you to:</a:t>
            </a:r>
          </a:p>
          <a:p>
            <a:pPr marL="520700" indent="-177800">
              <a:lnSpc>
                <a:spcPts val="1700"/>
              </a:lnSpc>
              <a:spcBef>
                <a:spcPts val="0"/>
              </a:spcBef>
              <a:spcAft>
                <a:spcPts val="600"/>
              </a:spcAft>
              <a:buClr>
                <a:srgbClr val="F0AB00"/>
              </a:buClr>
              <a:buSzPct val="100000"/>
              <a:buFont typeface="Arial" panose="020B0604020202020204" pitchFamily="34" charset="0"/>
              <a:buChar char="•"/>
              <a:tabLst>
                <a:tab pos="520700" algn="l"/>
              </a:tabLst>
            </a:pPr>
            <a:r>
              <a:rPr lang="en-US" sz="1400" dirty="0"/>
              <a:t>Quickly access your personal user account information and settings</a:t>
            </a:r>
          </a:p>
          <a:p>
            <a:pPr marL="520700" indent="-177800">
              <a:lnSpc>
                <a:spcPts val="1700"/>
              </a:lnSpc>
              <a:spcBef>
                <a:spcPts val="0"/>
              </a:spcBef>
              <a:spcAft>
                <a:spcPts val="600"/>
              </a:spcAft>
              <a:buClr>
                <a:srgbClr val="F0AB00"/>
              </a:buClr>
              <a:buSzPct val="100000"/>
              <a:buFont typeface="Arial" panose="020B0604020202020204" pitchFamily="34" charset="0"/>
              <a:buChar char="•"/>
              <a:tabLst>
                <a:tab pos="520700" algn="l"/>
              </a:tabLst>
            </a:pPr>
            <a:r>
              <a:rPr lang="en-US" sz="1400" dirty="0"/>
              <a:t>Link your multiple user accounts</a:t>
            </a:r>
          </a:p>
          <a:p>
            <a:pPr marL="520700" indent="-177800">
              <a:lnSpc>
                <a:spcPts val="1700"/>
              </a:lnSpc>
              <a:spcBef>
                <a:spcPts val="0"/>
              </a:spcBef>
              <a:spcAft>
                <a:spcPts val="600"/>
              </a:spcAft>
              <a:buClr>
                <a:srgbClr val="F0AB00"/>
              </a:buClr>
              <a:buSzPct val="100000"/>
              <a:buFont typeface="Arial" panose="020B0604020202020204" pitchFamily="34" charset="0"/>
              <a:buChar char="•"/>
              <a:tabLst>
                <a:tab pos="520700" algn="l"/>
              </a:tabLst>
            </a:pPr>
            <a:r>
              <a:rPr lang="en-US" sz="1400" dirty="0"/>
              <a:t>Switch to your test account</a:t>
            </a:r>
          </a:p>
          <a:p>
            <a:pPr marL="342900">
              <a:lnSpc>
                <a:spcPts val="1700"/>
              </a:lnSpc>
              <a:spcBef>
                <a:spcPts val="0"/>
              </a:spcBef>
              <a:spcAft>
                <a:spcPts val="600"/>
              </a:spcAft>
              <a:buClr>
                <a:srgbClr val="F0AB00"/>
              </a:buClr>
              <a:buSzPct val="120000"/>
              <a:tabLst>
                <a:tab pos="520700" algn="l"/>
              </a:tabLst>
            </a:pPr>
            <a:r>
              <a:rPr lang="en-US" sz="1400" b="1" dirty="0"/>
              <a:t>Note:</a:t>
            </a:r>
            <a:r>
              <a:rPr lang="en-US" sz="1400" dirty="0">
                <a:solidFill>
                  <a:schemeClr val="accent1"/>
                </a:solidFill>
              </a:rPr>
              <a:t> </a:t>
            </a:r>
            <a:r>
              <a:rPr lang="en-US" sz="1400" dirty="0"/>
              <a:t>If you have multiple user accounts linked, the User Account Navigator each of those user accounts.</a:t>
            </a:r>
          </a:p>
          <a:p>
            <a:pPr marL="342900" indent="-342900">
              <a:lnSpc>
                <a:spcPts val="1700"/>
              </a:lnSpc>
              <a:spcBef>
                <a:spcPts val="0"/>
              </a:spcBef>
              <a:spcAft>
                <a:spcPts val="600"/>
              </a:spcAft>
              <a:buClr>
                <a:srgbClr val="F0AB00"/>
              </a:buClr>
              <a:buSzPct val="100000"/>
              <a:buFont typeface="+mj-lt"/>
              <a:buAutoNum type="arabicPeriod" startAt="2"/>
              <a:tabLst>
                <a:tab pos="520700" algn="l"/>
              </a:tabLst>
            </a:pPr>
            <a:r>
              <a:rPr lang="en-US" sz="1400" dirty="0"/>
              <a:t>Click</a:t>
            </a:r>
            <a:r>
              <a:rPr lang="en-US" sz="1400" b="1" dirty="0"/>
              <a:t> </a:t>
            </a:r>
            <a:r>
              <a:rPr lang="en-US" sz="1400" dirty="0"/>
              <a:t>on </a:t>
            </a:r>
            <a:r>
              <a:rPr lang="en-US" sz="1400" b="1" dirty="0"/>
              <a:t>My Account </a:t>
            </a:r>
            <a:r>
              <a:rPr lang="en-US" sz="1400" dirty="0"/>
              <a:t>to view your Account Information.</a:t>
            </a:r>
          </a:p>
          <a:p>
            <a:pPr marL="342900" indent="-342900">
              <a:lnSpc>
                <a:spcPts val="1700"/>
              </a:lnSpc>
              <a:spcBef>
                <a:spcPts val="0"/>
              </a:spcBef>
              <a:spcAft>
                <a:spcPts val="600"/>
              </a:spcAft>
              <a:buClr>
                <a:srgbClr val="F0AB00"/>
              </a:buClr>
              <a:buSzPct val="100000"/>
              <a:buFont typeface="+mj-lt"/>
              <a:buAutoNum type="arabicPeriod" startAt="2"/>
              <a:tabLst>
                <a:tab pos="520700" algn="l"/>
              </a:tabLst>
            </a:pPr>
            <a:r>
              <a:rPr lang="en-US" sz="1400" dirty="0"/>
              <a:t>If necessary, Complete or update all required fields </a:t>
            </a:r>
            <a:br>
              <a:rPr lang="en-US" sz="1400" dirty="0"/>
            </a:br>
            <a:r>
              <a:rPr lang="en-US" sz="1400" dirty="0"/>
              <a:t>marked by an asterisk within the </a:t>
            </a:r>
            <a:r>
              <a:rPr lang="en-US" sz="1400" b="1" dirty="0"/>
              <a:t>Account Information</a:t>
            </a:r>
            <a:r>
              <a:rPr lang="en-US" sz="1400" dirty="0"/>
              <a:t>, </a:t>
            </a:r>
            <a:r>
              <a:rPr lang="en-US" sz="1400" b="1" dirty="0"/>
              <a:t>Preferences</a:t>
            </a:r>
            <a:r>
              <a:rPr lang="en-US" sz="1400" dirty="0"/>
              <a:t> </a:t>
            </a:r>
            <a:r>
              <a:rPr lang="en-US" sz="1400" b="1" dirty="0"/>
              <a:t>and Contact Information</a:t>
            </a:r>
            <a:r>
              <a:rPr lang="en-US" sz="1400" dirty="0"/>
              <a:t> sections. </a:t>
            </a:r>
          </a:p>
          <a:p>
            <a:pPr marL="341313">
              <a:lnSpc>
                <a:spcPts val="1700"/>
              </a:lnSpc>
              <a:spcBef>
                <a:spcPts val="0"/>
              </a:spcBef>
              <a:spcAft>
                <a:spcPts val="600"/>
              </a:spcAft>
              <a:buClr>
                <a:srgbClr val="F0AB00"/>
              </a:buClr>
              <a:buSzPct val="100000"/>
              <a:tabLst>
                <a:tab pos="520700" algn="l"/>
              </a:tabLst>
            </a:pPr>
            <a:r>
              <a:rPr lang="en-US" sz="1400" b="1" dirty="0"/>
              <a:t>Note: </a:t>
            </a:r>
            <a:r>
              <a:rPr lang="en-US" sz="1400" dirty="0"/>
              <a:t>If you change username or password, remember to use it at your next login.</a:t>
            </a:r>
          </a:p>
          <a:p>
            <a:pPr marL="342900" indent="-342900">
              <a:lnSpc>
                <a:spcPts val="1700"/>
              </a:lnSpc>
              <a:spcBef>
                <a:spcPts val="0"/>
              </a:spcBef>
              <a:spcAft>
                <a:spcPts val="600"/>
              </a:spcAft>
              <a:buClr>
                <a:srgbClr val="F0AB00"/>
              </a:buClr>
              <a:buSzPct val="100000"/>
              <a:buFont typeface="+mj-lt"/>
              <a:buAutoNum type="arabicPeriod" startAt="4"/>
              <a:tabLst>
                <a:tab pos="520700" algn="l"/>
              </a:tabLst>
            </a:pPr>
            <a:r>
              <a:rPr lang="en-US" sz="1400" dirty="0"/>
              <a:t>Hide personal information if necessary by </a:t>
            </a:r>
            <a:r>
              <a:rPr lang="en-US" sz="1400" b="1" dirty="0"/>
              <a:t>checking the box</a:t>
            </a:r>
            <a:r>
              <a:rPr lang="en-US" sz="1400" dirty="0"/>
              <a:t> in the Contact Information Preferences section.</a:t>
            </a:r>
            <a:endParaRPr lang="en-US" sz="1400" b="1" dirty="0"/>
          </a:p>
          <a:p>
            <a:pPr marL="520700" indent="-177800">
              <a:lnSpc>
                <a:spcPts val="1700"/>
              </a:lnSpc>
              <a:spcBef>
                <a:spcPts val="0"/>
              </a:spcBef>
              <a:spcAft>
                <a:spcPts val="600"/>
              </a:spcAft>
              <a:buClr>
                <a:srgbClr val="F0AB00"/>
              </a:buClr>
              <a:buSzPct val="120000"/>
              <a:buFont typeface="Arial" panose="020B0604020202020204" pitchFamily="34" charset="0"/>
              <a:buChar char="•"/>
              <a:tabLst>
                <a:tab pos="520700" algn="l"/>
              </a:tabLst>
            </a:pPr>
            <a:endParaRPr lang="en-US" sz="1400" dirty="0"/>
          </a:p>
        </p:txBody>
      </p:sp>
      <p:sp>
        <p:nvSpPr>
          <p:cNvPr id="21" name="object 31">
            <a:hlinkClick r:id="" action="ppaction://noaction"/>
            <a:extLst>
              <a:ext uri="{FF2B5EF4-FFF2-40B4-BE49-F238E27FC236}">
                <a16:creationId xmlns:a16="http://schemas.microsoft.com/office/drawing/2014/main" id="{B843C78F-8657-4044-94E1-974C930F602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3" action="ppaction://hlinksldjump"/>
            <a:extLst>
              <a:ext uri="{FF2B5EF4-FFF2-40B4-BE49-F238E27FC236}">
                <a16:creationId xmlns:a16="http://schemas.microsoft.com/office/drawing/2014/main" id="{D9F45F92-891C-43DD-B1CD-C3DF639D459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4" action="ppaction://hlinksldjump"/>
            <a:extLst>
              <a:ext uri="{FF2B5EF4-FFF2-40B4-BE49-F238E27FC236}">
                <a16:creationId xmlns:a16="http://schemas.microsoft.com/office/drawing/2014/main" id="{DA137EEF-2101-4D2F-A069-27EBFE207A31}"/>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F902FB7A-DAEA-4DF7-8C64-BB970BA2981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3" action="ppaction://hlinksldjump"/>
            <a:extLst>
              <a:ext uri="{FF2B5EF4-FFF2-40B4-BE49-F238E27FC236}">
                <a16:creationId xmlns:a16="http://schemas.microsoft.com/office/drawing/2014/main" id="{1EC168F3-8B5D-4530-BA00-E0279814FDC8}"/>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2FEA3211-9CBF-4158-B147-C53D64035F0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54641E23-72F5-4FBD-A29D-293F1FA8F9D9}"/>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 action="ppaction://noaction"/>
            <a:extLst>
              <a:ext uri="{FF2B5EF4-FFF2-40B4-BE49-F238E27FC236}">
                <a16:creationId xmlns:a16="http://schemas.microsoft.com/office/drawing/2014/main" id="{0FF97071-09AA-4C41-BF02-CE6C98ECE43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9" name="Oval 28">
            <a:extLst>
              <a:ext uri="{FF2B5EF4-FFF2-40B4-BE49-F238E27FC236}">
                <a16:creationId xmlns:a16="http://schemas.microsoft.com/office/drawing/2014/main" id="{B75C8AAA-561C-482E-B5BA-CAD4809AF7F2}"/>
              </a:ext>
            </a:extLst>
          </p:cNvPr>
          <p:cNvSpPr/>
          <p:nvPr/>
        </p:nvSpPr>
        <p:spPr bwMode="gray">
          <a:xfrm>
            <a:off x="5987105" y="1036903"/>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A262111D-C8CA-43E2-83CA-7A303FDE8A8E}"/>
              </a:ext>
            </a:extLst>
          </p:cNvPr>
          <p:cNvSpPr/>
          <p:nvPr/>
        </p:nvSpPr>
        <p:spPr bwMode="gray">
          <a:xfrm>
            <a:off x="4905840" y="1816303"/>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4" name="Picture 3">
            <a:extLst>
              <a:ext uri="{FF2B5EF4-FFF2-40B4-BE49-F238E27FC236}">
                <a16:creationId xmlns:a16="http://schemas.microsoft.com/office/drawing/2014/main" id="{BD661893-1FB1-433B-AE16-42A409724745}"/>
              </a:ext>
            </a:extLst>
          </p:cNvPr>
          <p:cNvPicPr>
            <a:picLocks noChangeAspect="1"/>
          </p:cNvPicPr>
          <p:nvPr/>
        </p:nvPicPr>
        <p:blipFill>
          <a:blip r:embed="rId5"/>
          <a:stretch>
            <a:fillRect/>
          </a:stretch>
        </p:blipFill>
        <p:spPr>
          <a:xfrm>
            <a:off x="6549686" y="753256"/>
            <a:ext cx="5154373" cy="5448761"/>
          </a:xfrm>
          <a:prstGeom prst="rect">
            <a:avLst/>
          </a:prstGeom>
        </p:spPr>
      </p:pic>
      <p:sp>
        <p:nvSpPr>
          <p:cNvPr id="31" name="Oval 30">
            <a:extLst>
              <a:ext uri="{FF2B5EF4-FFF2-40B4-BE49-F238E27FC236}">
                <a16:creationId xmlns:a16="http://schemas.microsoft.com/office/drawing/2014/main" id="{99978C07-36E6-4712-BA07-718DDA326DA0}"/>
              </a:ext>
            </a:extLst>
          </p:cNvPr>
          <p:cNvSpPr/>
          <p:nvPr/>
        </p:nvSpPr>
        <p:spPr bwMode="gray">
          <a:xfrm>
            <a:off x="7785537" y="508561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 name="Oval 31">
            <a:extLst>
              <a:ext uri="{FF2B5EF4-FFF2-40B4-BE49-F238E27FC236}">
                <a16:creationId xmlns:a16="http://schemas.microsoft.com/office/drawing/2014/main" id="{664A4215-2063-46F4-B15A-18233E91C4AF}"/>
              </a:ext>
            </a:extLst>
          </p:cNvPr>
          <p:cNvSpPr/>
          <p:nvPr/>
        </p:nvSpPr>
        <p:spPr bwMode="gray">
          <a:xfrm>
            <a:off x="7126904" y="1704740"/>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8535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B73D89-23D5-4ADF-BCCE-83CA5FE17887}"/>
              </a:ext>
            </a:extLst>
          </p:cNvPr>
          <p:cNvPicPr>
            <a:picLocks noChangeAspect="1"/>
          </p:cNvPicPr>
          <p:nvPr/>
        </p:nvPicPr>
        <p:blipFill>
          <a:blip r:embed="rId2"/>
          <a:stretch>
            <a:fillRect/>
          </a:stretch>
        </p:blipFill>
        <p:spPr>
          <a:xfrm>
            <a:off x="8652197" y="768693"/>
            <a:ext cx="1336199" cy="3064134"/>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369460"/>
          </a:xfrm>
        </p:spPr>
        <p:txBody>
          <a:bodyPr/>
          <a:lstStyle/>
          <a:p>
            <a:r>
              <a:rPr lang="en-US" dirty="0"/>
              <a:t>Set Up a Test Account </a:t>
            </a:r>
          </a:p>
        </p:txBody>
      </p:sp>
      <p:grpSp>
        <p:nvGrpSpPr>
          <p:cNvPr id="11" name="Group 10">
            <a:extLst>
              <a:ext uri="{FF2B5EF4-FFF2-40B4-BE49-F238E27FC236}">
                <a16:creationId xmlns:a16="http://schemas.microsoft.com/office/drawing/2014/main" id="{E9BC6AF3-FA45-4B6D-98F8-F65FF8A48991}"/>
              </a:ext>
            </a:extLst>
          </p:cNvPr>
          <p:cNvGrpSpPr/>
          <p:nvPr/>
        </p:nvGrpSpPr>
        <p:grpSpPr>
          <a:xfrm>
            <a:off x="7935418" y="4654229"/>
            <a:ext cx="2511035" cy="1133662"/>
            <a:chOff x="6328781" y="4137181"/>
            <a:chExt cx="2511035" cy="1133662"/>
          </a:xfrm>
        </p:grpSpPr>
        <p:pic>
          <p:nvPicPr>
            <p:cNvPr id="14" name="Picture 13">
              <a:extLst>
                <a:ext uri="{FF2B5EF4-FFF2-40B4-BE49-F238E27FC236}">
                  <a16:creationId xmlns:a16="http://schemas.microsoft.com/office/drawing/2014/main" id="{E981DD2C-E2E7-4CFE-9A39-61064FD5B723}"/>
                </a:ext>
              </a:extLst>
            </p:cNvPr>
            <p:cNvPicPr>
              <a:picLocks noChangeAspect="1"/>
            </p:cNvPicPr>
            <p:nvPr/>
          </p:nvPicPr>
          <p:blipFill rotWithShape="1">
            <a:blip r:embed="rId3"/>
            <a:srcRect l="4671" t="15877" r="64151" b="62154"/>
            <a:stretch/>
          </p:blipFill>
          <p:spPr>
            <a:xfrm>
              <a:off x="6328781" y="4137181"/>
              <a:ext cx="2511035" cy="1133662"/>
            </a:xfrm>
            <a:prstGeom prst="rect">
              <a:avLst/>
            </a:prstGeom>
            <a:ln>
              <a:solidFill>
                <a:schemeClr val="tx1"/>
              </a:solidFill>
            </a:ln>
            <a:effectLst/>
          </p:spPr>
        </p:pic>
        <p:sp>
          <p:nvSpPr>
            <p:cNvPr id="16" name="Oval 15">
              <a:extLst>
                <a:ext uri="{FF2B5EF4-FFF2-40B4-BE49-F238E27FC236}">
                  <a16:creationId xmlns:a16="http://schemas.microsoft.com/office/drawing/2014/main" id="{5A5B3C3C-393B-4773-9DC8-D6A4D71DD17B}"/>
                </a:ext>
              </a:extLst>
            </p:cNvPr>
            <p:cNvSpPr/>
            <p:nvPr/>
          </p:nvSpPr>
          <p:spPr bwMode="gray">
            <a:xfrm>
              <a:off x="7584298" y="448421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18" name="TextBox 17">
            <a:extLst>
              <a:ext uri="{FF2B5EF4-FFF2-40B4-BE49-F238E27FC236}">
                <a16:creationId xmlns:a16="http://schemas.microsoft.com/office/drawing/2014/main" id="{18CF09A7-5E09-4F3B-97DB-BF53F9908846}"/>
              </a:ext>
            </a:extLst>
          </p:cNvPr>
          <p:cNvSpPr txBox="1"/>
          <p:nvPr/>
        </p:nvSpPr>
        <p:spPr>
          <a:xfrm>
            <a:off x="504001" y="1229858"/>
            <a:ext cx="7107222" cy="488283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20000"/>
              <a:buFont typeface="Arial" panose="020B0604020202020204" pitchFamily="34" charset="0"/>
              <a:buChar char="•"/>
            </a:pPr>
            <a:r>
              <a:rPr lang="en-US" sz="1400" b="1" dirty="0"/>
              <a:t>Note: </a:t>
            </a:r>
            <a:r>
              <a:rPr lang="en-US" sz="1400" dirty="0"/>
              <a:t>To set up your </a:t>
            </a:r>
            <a:r>
              <a:rPr lang="en-US" sz="1400" b="1" dirty="0"/>
              <a:t>Test Account </a:t>
            </a:r>
            <a:r>
              <a:rPr lang="en-US" sz="1400" dirty="0"/>
              <a:t>you need to be on the Home Page of your account.</a:t>
            </a:r>
          </a:p>
          <a:p>
            <a:pPr marL="342900" indent="-342900">
              <a:lnSpc>
                <a:spcPts val="1700"/>
              </a:lnSpc>
              <a:spcBef>
                <a:spcPts val="0"/>
              </a:spcBef>
              <a:spcAft>
                <a:spcPts val="600"/>
              </a:spcAft>
              <a:buClr>
                <a:srgbClr val="F0AB00"/>
              </a:buClr>
              <a:buSzPct val="120000"/>
              <a:buAutoNum type="arabicPeriod"/>
            </a:pPr>
            <a:r>
              <a:rPr lang="en-US" sz="1400" dirty="0"/>
              <a:t>Click the initials in the top-right corner of your home page to view the</a:t>
            </a:r>
            <a:r>
              <a:rPr lang="en-US" sz="1400" b="1" dirty="0"/>
              <a:t> Company Settings</a:t>
            </a:r>
            <a:r>
              <a:rPr lang="en-US" sz="1400" dirty="0"/>
              <a:t> Dropdown menu.</a:t>
            </a:r>
          </a:p>
          <a:p>
            <a:pPr marL="342900" indent="-342900">
              <a:lnSpc>
                <a:spcPts val="1700"/>
              </a:lnSpc>
              <a:spcBef>
                <a:spcPts val="0"/>
              </a:spcBef>
              <a:spcAft>
                <a:spcPts val="600"/>
              </a:spcAft>
              <a:buClr>
                <a:srgbClr val="F0AB00"/>
              </a:buClr>
              <a:buSzPct val="120000"/>
              <a:buAutoNum type="arabicPeriod"/>
            </a:pPr>
            <a:r>
              <a:rPr lang="en-US" sz="1400" dirty="0"/>
              <a:t>Select </a:t>
            </a:r>
            <a:r>
              <a:rPr lang="en-US" sz="1400" b="1" dirty="0"/>
              <a:t>Switch to Test Account</a:t>
            </a:r>
            <a:r>
              <a:rPr lang="en-US" sz="1400" dirty="0"/>
              <a:t>. The </a:t>
            </a:r>
            <a:r>
              <a:rPr lang="en-US" sz="1400" b="1" dirty="0"/>
              <a:t>Switch To Test Account </a:t>
            </a:r>
            <a:r>
              <a:rPr lang="en-US" sz="1400" dirty="0"/>
              <a:t>button is only available to the account Administrator. The administrator can create test account usernames for all other users needing access to the test account.</a:t>
            </a:r>
          </a:p>
          <a:p>
            <a:pPr marL="342900" indent="-342900">
              <a:lnSpc>
                <a:spcPts val="1700"/>
              </a:lnSpc>
              <a:spcBef>
                <a:spcPts val="0"/>
              </a:spcBef>
              <a:spcAft>
                <a:spcPts val="600"/>
              </a:spcAft>
              <a:buClr>
                <a:srgbClr val="F0AB00"/>
              </a:buClr>
              <a:buSzPct val="120000"/>
              <a:buAutoNum type="arabicPeriod"/>
            </a:pPr>
            <a:r>
              <a:rPr lang="en-US" sz="1400" dirty="0"/>
              <a:t>Click</a:t>
            </a:r>
            <a:r>
              <a:rPr lang="en-US" sz="1400" b="1" dirty="0"/>
              <a:t> OK</a:t>
            </a:r>
            <a:r>
              <a:rPr lang="en-US" sz="1400" dirty="0"/>
              <a:t> when the Ariba Network displays a warning indicating You are about to switch to Test Mode.</a:t>
            </a:r>
          </a:p>
          <a:p>
            <a:pPr marL="342900" indent="-342900" fontAlgn="auto">
              <a:lnSpc>
                <a:spcPts val="1700"/>
              </a:lnSpc>
              <a:spcBef>
                <a:spcPts val="0"/>
              </a:spcBef>
              <a:spcAft>
                <a:spcPts val="600"/>
              </a:spcAft>
              <a:buClr>
                <a:srgbClr val="F0AB00"/>
              </a:buClr>
              <a:buSzPct val="100000"/>
              <a:buFont typeface="+mj-lt"/>
              <a:buAutoNum type="arabicPeriod"/>
              <a:defRPr/>
            </a:pPr>
            <a:r>
              <a:rPr lang="en-US" sz="1400" dirty="0">
                <a:solidFill>
                  <a:srgbClr val="000000"/>
                </a:solidFill>
              </a:rPr>
              <a:t>Create</a:t>
            </a:r>
            <a:r>
              <a:rPr lang="en-US" sz="1400" b="1" dirty="0">
                <a:solidFill>
                  <a:srgbClr val="000000"/>
                </a:solidFill>
              </a:rPr>
              <a:t> </a:t>
            </a:r>
            <a:r>
              <a:rPr lang="en-US" sz="1400" dirty="0">
                <a:solidFill>
                  <a:srgbClr val="000000"/>
                </a:solidFill>
              </a:rPr>
              <a:t>a </a:t>
            </a:r>
            <a:r>
              <a:rPr lang="en-US" sz="1400" b="1" dirty="0">
                <a:solidFill>
                  <a:srgbClr val="000000"/>
                </a:solidFill>
              </a:rPr>
              <a:t>Username </a:t>
            </a:r>
            <a:r>
              <a:rPr lang="en-US" sz="1400" dirty="0">
                <a:solidFill>
                  <a:srgbClr val="000000"/>
                </a:solidFill>
              </a:rPr>
              <a:t>and</a:t>
            </a:r>
            <a:r>
              <a:rPr lang="en-US" sz="1400" b="1" dirty="0">
                <a:solidFill>
                  <a:srgbClr val="000000"/>
                </a:solidFill>
              </a:rPr>
              <a:t> Password </a:t>
            </a:r>
            <a:r>
              <a:rPr lang="en-US" sz="1400" dirty="0">
                <a:solidFill>
                  <a:srgbClr val="000000"/>
                </a:solidFill>
              </a:rPr>
              <a:t>for your test account and click </a:t>
            </a:r>
            <a:r>
              <a:rPr lang="en-US" sz="1400" b="1" dirty="0">
                <a:solidFill>
                  <a:srgbClr val="000000"/>
                </a:solidFill>
              </a:rPr>
              <a:t>OK</a:t>
            </a:r>
            <a:r>
              <a:rPr lang="en-US" sz="1400" dirty="0">
                <a:solidFill>
                  <a:srgbClr val="000000"/>
                </a:solidFill>
              </a:rPr>
              <a:t>. You will be transferred to your test account. </a:t>
            </a:r>
          </a:p>
          <a:p>
            <a:pPr marL="354013" lvl="1" fontAlgn="auto">
              <a:lnSpc>
                <a:spcPts val="1700"/>
              </a:lnSpc>
              <a:spcBef>
                <a:spcPts val="0"/>
              </a:spcBef>
              <a:spcAft>
                <a:spcPts val="600"/>
              </a:spcAft>
              <a:buClr>
                <a:srgbClr val="F0AB00"/>
              </a:buClr>
              <a:buSzPct val="100000"/>
              <a:tabLst>
                <a:tab pos="354013" algn="l"/>
              </a:tabLst>
              <a:defRPr/>
            </a:pPr>
            <a:r>
              <a:rPr lang="en-US" sz="1400" dirty="0">
                <a:solidFill>
                  <a:srgbClr val="000000"/>
                </a:solidFill>
              </a:rPr>
              <a:t>Your Test account should be configured to match your Production account.  This will ensure the testing results are consistent with what will result in Production. Once you have set up your test account, you are ready to receive a test purchase order.</a:t>
            </a:r>
            <a:br>
              <a:rPr lang="en-US" sz="1400" dirty="0">
                <a:solidFill>
                  <a:srgbClr val="000000"/>
                </a:solidFill>
              </a:rPr>
            </a:br>
            <a:r>
              <a:rPr lang="en-US" sz="1400" b="1" dirty="0">
                <a:solidFill>
                  <a:srgbClr val="000000"/>
                </a:solidFill>
              </a:rPr>
              <a:t>Note:</a:t>
            </a:r>
            <a:r>
              <a:rPr lang="en-US" sz="1400" dirty="0">
                <a:solidFill>
                  <a:srgbClr val="000000"/>
                </a:solidFill>
              </a:rPr>
              <a:t> Test account transactions are free of charge.</a:t>
            </a:r>
          </a:p>
          <a:p>
            <a:pPr marL="342900" indent="-342900" fontAlgn="auto">
              <a:lnSpc>
                <a:spcPts val="1700"/>
              </a:lnSpc>
              <a:spcBef>
                <a:spcPts val="0"/>
              </a:spcBef>
              <a:spcAft>
                <a:spcPts val="600"/>
              </a:spcAft>
              <a:buClr>
                <a:srgbClr val="F0AB00"/>
              </a:buClr>
              <a:buSzPct val="100000"/>
              <a:buFont typeface="+mj-lt"/>
              <a:buAutoNum type="arabicPeriod"/>
              <a:defRPr/>
            </a:pPr>
            <a:r>
              <a:rPr lang="en-US" sz="1400" dirty="0"/>
              <a:t>The</a:t>
            </a:r>
            <a:r>
              <a:rPr lang="en-US" sz="1400" b="1" dirty="0"/>
              <a:t> </a:t>
            </a:r>
            <a:r>
              <a:rPr lang="en-US" sz="1400" dirty="0"/>
              <a:t>Network will always display which mode you are currently accessing in the top left corner of the screen (Production or Test).  </a:t>
            </a:r>
          </a:p>
          <a:p>
            <a:pPr marL="342900" indent="-342900" fontAlgn="auto">
              <a:lnSpc>
                <a:spcPts val="1700"/>
              </a:lnSpc>
              <a:spcBef>
                <a:spcPts val="0"/>
              </a:spcBef>
              <a:spcAft>
                <a:spcPts val="600"/>
              </a:spcAft>
              <a:buClr>
                <a:srgbClr val="F0AB00"/>
              </a:buClr>
              <a:buSzPct val="100000"/>
              <a:buFont typeface="Arial" panose="020B0604020202020204" pitchFamily="34" charset="0"/>
              <a:buChar char="•"/>
              <a:defRPr/>
            </a:pPr>
            <a:r>
              <a:rPr lang="en-US" sz="1400" dirty="0"/>
              <a:t>Note Your Test account ANID has the suffix “-T” appended to your Ariba Network ID (ANID). </a:t>
            </a: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9" name="object 31">
            <a:hlinkClick r:id="" action="ppaction://noaction"/>
            <a:extLst>
              <a:ext uri="{FF2B5EF4-FFF2-40B4-BE49-F238E27FC236}">
                <a16:creationId xmlns:a16="http://schemas.microsoft.com/office/drawing/2014/main" id="{0A11E722-C79C-4455-89EF-71D4BE7DEF79}"/>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A8157217-AA3F-452C-9EC3-AC13614DB71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29C767E4-2E30-42E4-AEF1-AD03F334813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6DB6DF24-2FFD-4F73-9E70-E884EA58448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4" action="ppaction://hlinksldjump"/>
            <a:extLst>
              <a:ext uri="{FF2B5EF4-FFF2-40B4-BE49-F238E27FC236}">
                <a16:creationId xmlns:a16="http://schemas.microsoft.com/office/drawing/2014/main" id="{75CE3EAD-D80F-4248-BF95-3610BC1CDE19}"/>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73ACB2DA-9F27-4633-B98F-0CB3E4DC82D8}"/>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C4B4CB69-2715-4C75-9C02-1A16AA5D9BE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F67A6D47-C8B9-43E7-84CE-CEF906FE3A6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EAFE60EA-0ECA-4F6D-ADE5-EEB0B04AE134}"/>
              </a:ext>
            </a:extLst>
          </p:cNvPr>
          <p:cNvPicPr>
            <a:picLocks noChangeAspect="1"/>
          </p:cNvPicPr>
          <p:nvPr/>
        </p:nvPicPr>
        <p:blipFill>
          <a:blip r:embed="rId6"/>
          <a:stretch>
            <a:fillRect/>
          </a:stretch>
        </p:blipFill>
        <p:spPr>
          <a:xfrm>
            <a:off x="7885897" y="5859260"/>
            <a:ext cx="2632671" cy="448889"/>
          </a:xfrm>
          <a:prstGeom prst="rect">
            <a:avLst/>
          </a:prstGeom>
        </p:spPr>
      </p:pic>
      <p:sp>
        <p:nvSpPr>
          <p:cNvPr id="27" name="Oval 26">
            <a:extLst>
              <a:ext uri="{FF2B5EF4-FFF2-40B4-BE49-F238E27FC236}">
                <a16:creationId xmlns:a16="http://schemas.microsoft.com/office/drawing/2014/main" id="{B3A830C5-91C0-4B16-9FAF-D2ABE293DBA5}"/>
              </a:ext>
            </a:extLst>
          </p:cNvPr>
          <p:cNvSpPr/>
          <p:nvPr/>
        </p:nvSpPr>
        <p:spPr bwMode="gray">
          <a:xfrm>
            <a:off x="9320297" y="613492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sp>
        <p:nvSpPr>
          <p:cNvPr id="28" name="Oval 27">
            <a:extLst>
              <a:ext uri="{FF2B5EF4-FFF2-40B4-BE49-F238E27FC236}">
                <a16:creationId xmlns:a16="http://schemas.microsoft.com/office/drawing/2014/main" id="{35DC21AC-CFA7-4F2C-AFC0-847D3A4336F4}"/>
              </a:ext>
            </a:extLst>
          </p:cNvPr>
          <p:cNvSpPr/>
          <p:nvPr/>
        </p:nvSpPr>
        <p:spPr bwMode="gray">
          <a:xfrm>
            <a:off x="9622355" y="2076915"/>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29" name="Oval 28">
            <a:extLst>
              <a:ext uri="{FF2B5EF4-FFF2-40B4-BE49-F238E27FC236}">
                <a16:creationId xmlns:a16="http://schemas.microsoft.com/office/drawing/2014/main" id="{8567607E-A313-47DB-B673-61688383BBEE}"/>
              </a:ext>
            </a:extLst>
          </p:cNvPr>
          <p:cNvSpPr/>
          <p:nvPr/>
        </p:nvSpPr>
        <p:spPr bwMode="gray">
          <a:xfrm>
            <a:off x="9512222" y="76869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pic>
        <p:nvPicPr>
          <p:cNvPr id="5" name="Picture 4">
            <a:extLst>
              <a:ext uri="{FF2B5EF4-FFF2-40B4-BE49-F238E27FC236}">
                <a16:creationId xmlns:a16="http://schemas.microsoft.com/office/drawing/2014/main" id="{6FC88E10-D86F-4AE2-971F-0AC525A71AFD}"/>
              </a:ext>
            </a:extLst>
          </p:cNvPr>
          <p:cNvPicPr>
            <a:picLocks noChangeAspect="1"/>
          </p:cNvPicPr>
          <p:nvPr/>
        </p:nvPicPr>
        <p:blipFill>
          <a:blip r:embed="rId7"/>
          <a:stretch>
            <a:fillRect/>
          </a:stretch>
        </p:blipFill>
        <p:spPr>
          <a:xfrm>
            <a:off x="7683338" y="3832827"/>
            <a:ext cx="3934850" cy="734972"/>
          </a:xfrm>
          <a:prstGeom prst="rect">
            <a:avLst/>
          </a:prstGeom>
        </p:spPr>
      </p:pic>
      <p:sp>
        <p:nvSpPr>
          <p:cNvPr id="30" name="Oval 29">
            <a:extLst>
              <a:ext uri="{FF2B5EF4-FFF2-40B4-BE49-F238E27FC236}">
                <a16:creationId xmlns:a16="http://schemas.microsoft.com/office/drawing/2014/main" id="{C2A6E72B-E897-4693-9219-6C763C621A60}"/>
              </a:ext>
            </a:extLst>
          </p:cNvPr>
          <p:cNvSpPr/>
          <p:nvPr/>
        </p:nvSpPr>
        <p:spPr bwMode="gray">
          <a:xfrm>
            <a:off x="10785616" y="394823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Tree>
    <p:extLst>
      <p:ext uri="{BB962C8B-B14F-4D97-AF65-F5344CB8AC3E}">
        <p14:creationId xmlns:p14="http://schemas.microsoft.com/office/powerpoint/2010/main" val="22633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bwMode="gray">
          <a:xfrm>
            <a:off x="4252429" y="2967442"/>
            <a:ext cx="3690316" cy="923116"/>
          </a:xfrm>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78CE-0147-44DC-9398-DB12028F097A}"/>
              </a:ext>
            </a:extLst>
          </p:cNvPr>
          <p:cNvSpPr>
            <a:spLocks noGrp="1"/>
          </p:cNvSpPr>
          <p:nvPr>
            <p:ph type="title"/>
          </p:nvPr>
        </p:nvSpPr>
        <p:spPr/>
        <p:txBody>
          <a:bodyPr/>
          <a:lstStyle/>
          <a:p>
            <a:r>
              <a:rPr lang="en-US" dirty="0"/>
              <a:t>T-Mobile  Specific Account Configuration</a:t>
            </a:r>
          </a:p>
        </p:txBody>
      </p:sp>
      <p:sp>
        <p:nvSpPr>
          <p:cNvPr id="3" name="Rectangle 2">
            <a:extLst>
              <a:ext uri="{FF2B5EF4-FFF2-40B4-BE49-F238E27FC236}">
                <a16:creationId xmlns:a16="http://schemas.microsoft.com/office/drawing/2014/main" id="{6998C5A1-3077-4EBB-B471-A8D4DEA7D929}"/>
              </a:ext>
            </a:extLst>
          </p:cNvPr>
          <p:cNvSpPr/>
          <p:nvPr/>
        </p:nvSpPr>
        <p:spPr>
          <a:xfrm>
            <a:off x="504002" y="1514355"/>
            <a:ext cx="10369400" cy="3323987"/>
          </a:xfrm>
          <a:prstGeom prst="rect">
            <a:avLst/>
          </a:prstGeom>
        </p:spPr>
        <p:txBody>
          <a:bodyPr wrap="square">
            <a:spAutoFit/>
          </a:bodyPr>
          <a:lstStyle/>
          <a:p>
            <a:pPr marL="232591" indent="-232591">
              <a:buClr>
                <a:schemeClr val="accent1"/>
              </a:buClr>
              <a:buSzPct val="100000"/>
              <a:buFont typeface="Arial" pitchFamily="34" charset="0"/>
              <a:buChar char="•"/>
            </a:pPr>
            <a:r>
              <a:rPr lang="en-US" sz="1400" b="1" dirty="0"/>
              <a:t>VAT ID / TAX ID – </a:t>
            </a:r>
            <a:r>
              <a:rPr lang="en-US" sz="1400" dirty="0"/>
              <a:t>select Company Settings in the top right corner, go to Company Profile and select tab Business. In the section Financial Information enter your Vat ID / Tax ID.</a:t>
            </a:r>
          </a:p>
          <a:p>
            <a:pPr>
              <a:buClr>
                <a:schemeClr val="accent1"/>
              </a:buClr>
              <a:buSzPct val="120000"/>
            </a:pPr>
            <a:endParaRPr lang="en-US" sz="1400" b="1" dirty="0"/>
          </a:p>
          <a:p>
            <a:pPr marL="232591" indent="-232591">
              <a:buClr>
                <a:schemeClr val="accent1"/>
              </a:buClr>
              <a:buSzPct val="100000"/>
              <a:buFont typeface="Arial" pitchFamily="34" charset="0"/>
              <a:buChar char="•"/>
            </a:pPr>
            <a:r>
              <a:rPr lang="en-US" sz="1400" b="1" dirty="0"/>
              <a:t>Remittance Address – </a:t>
            </a:r>
            <a:r>
              <a:rPr lang="en-US" sz="1400" dirty="0"/>
              <a:t>select Company Settings in the top right corner and go to Remittances. In the EFT/Check Remittances section select Create and complete all required fields marked by an asterisk.</a:t>
            </a:r>
          </a:p>
          <a:p>
            <a:pPr marL="232591" indent="-232591">
              <a:buClr>
                <a:schemeClr val="accent1"/>
              </a:buClr>
              <a:buSzPct val="120000"/>
              <a:buFont typeface="Arial" pitchFamily="34" charset="0"/>
              <a:buChar char="•"/>
            </a:pPr>
            <a:endParaRPr lang="en-US" sz="1400" dirty="0"/>
          </a:p>
          <a:p>
            <a:pPr marL="232591" indent="-232591">
              <a:buClr>
                <a:schemeClr val="accent1"/>
              </a:buClr>
              <a:buSzPct val="100000"/>
              <a:buFont typeface="Arial" pitchFamily="34" charset="0"/>
              <a:buChar char="•"/>
            </a:pPr>
            <a:r>
              <a:rPr lang="en-US" sz="1400" b="1" dirty="0"/>
              <a:t>Payment Methods – </a:t>
            </a:r>
            <a:r>
              <a:rPr lang="en-US" sz="1400" dirty="0"/>
              <a:t>select Company Settings in the top right corner and go to Remittances. In the EFT/Check Remittances section select Create/Edit. In the Payment methods section choose one of the following options: ACH, Check, Credit card or Wire. Complete the details. The Remittance ID will be communicated to you by your buyer. </a:t>
            </a:r>
          </a:p>
          <a:p>
            <a:pPr marL="232591" indent="-232591">
              <a:buClr>
                <a:schemeClr val="accent1"/>
              </a:buClr>
              <a:buSzPct val="120000"/>
              <a:buFont typeface="Arial" pitchFamily="34" charset="0"/>
              <a:buChar char="•"/>
            </a:pPr>
            <a:endParaRPr lang="en-US" sz="1400" dirty="0"/>
          </a:p>
          <a:p>
            <a:pPr marL="232591" indent="-232591">
              <a:buClr>
                <a:schemeClr val="accent1"/>
              </a:buClr>
              <a:buSzPct val="100000"/>
              <a:buFont typeface="Arial" pitchFamily="34" charset="0"/>
              <a:buChar char="•"/>
            </a:pPr>
            <a:r>
              <a:rPr lang="en-US" sz="1400" b="1" dirty="0"/>
              <a:t>Test Account Creation (testing is required for integrated and catalog suppliers) – </a:t>
            </a:r>
            <a:r>
              <a:rPr lang="en-US" sz="1400" dirty="0"/>
              <a:t>To create a test account, select your name in top right corner and choose “Switch to Test ID.”</a:t>
            </a:r>
          </a:p>
          <a:p>
            <a:pPr marL="232591" indent="-232591">
              <a:buClr>
                <a:schemeClr val="accent1"/>
              </a:buClr>
              <a:buSzPct val="120000"/>
              <a:buFont typeface="Arial" pitchFamily="34" charset="0"/>
              <a:buChar char="•"/>
            </a:pPr>
            <a:endParaRPr lang="en-US" sz="1400" dirty="0"/>
          </a:p>
          <a:p>
            <a:pPr marL="232591" indent="-232591">
              <a:buClr>
                <a:schemeClr val="accent1"/>
              </a:buClr>
              <a:buSzPct val="100000"/>
              <a:buFont typeface="Arial" pitchFamily="34" charset="0"/>
              <a:buChar char="•"/>
            </a:pPr>
            <a:r>
              <a:rPr lang="en-US" sz="1400" b="1" dirty="0"/>
              <a:t>Currency – </a:t>
            </a:r>
            <a:r>
              <a:rPr lang="en-US" sz="1400" dirty="0">
                <a:cs typeface="Arial" charset="0"/>
              </a:rPr>
              <a:t>The currency that Ariba Network uses in the service subscription area of your account is controlled by your organization’s location, which you specify in User Account Navigator &gt; My Account &gt; Preferences.</a:t>
            </a:r>
            <a:endParaRPr lang="en-US" sz="1400" dirty="0"/>
          </a:p>
        </p:txBody>
      </p:sp>
      <p:sp>
        <p:nvSpPr>
          <p:cNvPr id="12" name="object 31">
            <a:hlinkClick r:id="" action="ppaction://noaction"/>
            <a:extLst>
              <a:ext uri="{FF2B5EF4-FFF2-40B4-BE49-F238E27FC236}">
                <a16:creationId xmlns:a16="http://schemas.microsoft.com/office/drawing/2014/main" id="{AD7E21D1-578C-4DBB-970D-036D7D280AC8}"/>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2" action="ppaction://hlinksldjump"/>
            <a:extLst>
              <a:ext uri="{FF2B5EF4-FFF2-40B4-BE49-F238E27FC236}">
                <a16:creationId xmlns:a16="http://schemas.microsoft.com/office/drawing/2014/main" id="{D853FBEC-37A3-42F8-89D3-0C97A0306B5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3" action="ppaction://hlinksldjump"/>
            <a:extLst>
              <a:ext uri="{FF2B5EF4-FFF2-40B4-BE49-F238E27FC236}">
                <a16:creationId xmlns:a16="http://schemas.microsoft.com/office/drawing/2014/main" id="{88FB739C-98FC-46DB-B2C8-6AED6F0992BC}"/>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5D051E84-A9D4-4307-98B7-C139E11D734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2" action="ppaction://hlinksldjump"/>
            <a:extLst>
              <a:ext uri="{FF2B5EF4-FFF2-40B4-BE49-F238E27FC236}">
                <a16:creationId xmlns:a16="http://schemas.microsoft.com/office/drawing/2014/main" id="{9A4549F7-B4A5-4A83-B808-56DF136F9A0F}"/>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 action="ppaction://noaction"/>
            <a:extLst>
              <a:ext uri="{FF2B5EF4-FFF2-40B4-BE49-F238E27FC236}">
                <a16:creationId xmlns:a16="http://schemas.microsoft.com/office/drawing/2014/main" id="{4F2561ED-6673-4155-9270-AA71708B8D7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C7F7900B-5BD5-43AF-B613-CABC8C8FB31A}"/>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2D8B65F0-E7E9-43FB-9562-FB976CEC137F}"/>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213721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9AD7-A1AA-4F3C-A749-81A3286A77EF}"/>
              </a:ext>
            </a:extLst>
          </p:cNvPr>
          <p:cNvSpPr>
            <a:spLocks noGrp="1"/>
          </p:cNvSpPr>
          <p:nvPr>
            <p:ph type="title"/>
          </p:nvPr>
        </p:nvSpPr>
        <p:spPr/>
        <p:txBody>
          <a:bodyPr/>
          <a:lstStyle/>
          <a:p>
            <a:r>
              <a:rPr lang="en-US" dirty="0"/>
              <a:t>Accept Your Invitation</a:t>
            </a:r>
          </a:p>
        </p:txBody>
      </p:sp>
      <p:sp>
        <p:nvSpPr>
          <p:cNvPr id="12" name="TextBox 11">
            <a:extLst>
              <a:ext uri="{FF2B5EF4-FFF2-40B4-BE49-F238E27FC236}">
                <a16:creationId xmlns:a16="http://schemas.microsoft.com/office/drawing/2014/main" id="{108AC39C-D3DF-42DB-90C6-B1F5ECF271A6}"/>
              </a:ext>
            </a:extLst>
          </p:cNvPr>
          <p:cNvSpPr txBox="1"/>
          <p:nvPr/>
        </p:nvSpPr>
        <p:spPr>
          <a:xfrm>
            <a:off x="504002" y="1240737"/>
            <a:ext cx="7988150" cy="1066800"/>
          </a:xfrm>
          <a:prstGeom prst="rect">
            <a:avLst/>
          </a:prstGeom>
          <a:noFill/>
        </p:spPr>
        <p:txBody>
          <a:bodyPr wrap="square" lIns="0" tIns="0" rIns="0" bIns="0" rtlCol="0">
            <a:noAutofit/>
          </a:bodyPr>
          <a:lstStyle/>
          <a:p>
            <a:pPr>
              <a:lnSpc>
                <a:spcPts val="2001"/>
              </a:lnSpc>
              <a:spcBef>
                <a:spcPts val="600"/>
              </a:spcBef>
              <a:buClr>
                <a:srgbClr val="F0AB00"/>
              </a:buClr>
              <a:buSzPct val="120000"/>
            </a:pPr>
            <a:r>
              <a:rPr lang="en-US" sz="1400" dirty="0">
                <a:latin typeface="+mn-lt"/>
              </a:rPr>
              <a:t>The invitation is also referred to as the </a:t>
            </a:r>
            <a:r>
              <a:rPr lang="en-US" sz="1400" b="1" dirty="0">
                <a:latin typeface="+mn-lt"/>
              </a:rPr>
              <a:t>Trading Relationship Request</a:t>
            </a:r>
            <a:r>
              <a:rPr lang="en-US" sz="1400" dirty="0">
                <a:latin typeface="+mn-lt"/>
              </a:rPr>
              <a:t>, or TRR. This e-mail contains information about transacting electronically with your customer.</a:t>
            </a:r>
          </a:p>
          <a:p>
            <a:pPr marL="342900" indent="-342900">
              <a:lnSpc>
                <a:spcPts val="2001"/>
              </a:lnSpc>
              <a:spcBef>
                <a:spcPts val="600"/>
              </a:spcBef>
              <a:buClr>
                <a:srgbClr val="F0AB00"/>
              </a:buClr>
              <a:buSzPct val="100000"/>
              <a:buFont typeface="+mj-lt"/>
              <a:buAutoNum type="arabicPeriod"/>
            </a:pPr>
            <a:r>
              <a:rPr lang="en-US" sz="1400" b="1" dirty="0">
                <a:latin typeface="+mn-lt"/>
              </a:rPr>
              <a:t>Click</a:t>
            </a:r>
            <a:r>
              <a:rPr lang="en-US" sz="1400" dirty="0">
                <a:latin typeface="+mn-lt"/>
              </a:rPr>
              <a:t> the link in the emailed letter to proceed to the landing page</a:t>
            </a:r>
            <a:r>
              <a:rPr lang="en-US" sz="1400" b="1" dirty="0">
                <a:latin typeface="+mn-lt"/>
              </a:rPr>
              <a:t>.</a:t>
            </a:r>
          </a:p>
          <a:p>
            <a:pPr marL="342902" indent="-342902" fontAlgn="base">
              <a:lnSpc>
                <a:spcPts val="2001"/>
              </a:lnSpc>
              <a:spcBef>
                <a:spcPts val="600"/>
              </a:spcBef>
              <a:buClr>
                <a:srgbClr val="F0AB00"/>
              </a:buClr>
              <a:buSzPct val="120000"/>
              <a:buAutoNum type="arabicPeriod"/>
            </a:pPr>
            <a:endParaRPr lang="en-US" sz="1200" dirty="0"/>
          </a:p>
        </p:txBody>
      </p:sp>
      <p:sp>
        <p:nvSpPr>
          <p:cNvPr id="14" name="object 31">
            <a:hlinkClick r:id="" action="ppaction://noaction"/>
            <a:extLst>
              <a:ext uri="{FF2B5EF4-FFF2-40B4-BE49-F238E27FC236}">
                <a16:creationId xmlns:a16="http://schemas.microsoft.com/office/drawing/2014/main" id="{EB1388B5-8E73-461C-9B24-318ADABA8BD1}"/>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5" name="object 29">
            <a:hlinkClick r:id="rId2" action="ppaction://hlinksldjump"/>
            <a:extLst>
              <a:ext uri="{FF2B5EF4-FFF2-40B4-BE49-F238E27FC236}">
                <a16:creationId xmlns:a16="http://schemas.microsoft.com/office/drawing/2014/main" id="{79F2DE19-3B00-4D59-AA94-FF94807B5C9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6" name="object 31">
            <a:hlinkClick r:id="rId3" action="ppaction://hlinksldjump"/>
            <a:extLst>
              <a:ext uri="{FF2B5EF4-FFF2-40B4-BE49-F238E27FC236}">
                <a16:creationId xmlns:a16="http://schemas.microsoft.com/office/drawing/2014/main" id="{686E153E-B468-40B8-8BEC-C32BC892672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7" name="object 48">
            <a:extLst>
              <a:ext uri="{FF2B5EF4-FFF2-40B4-BE49-F238E27FC236}">
                <a16:creationId xmlns:a16="http://schemas.microsoft.com/office/drawing/2014/main" id="{AAB74A67-AB2F-45E4-9405-28860EB01A3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8" name="object 31">
            <a:hlinkClick r:id="rId2" action="ppaction://hlinksldjump"/>
            <a:extLst>
              <a:ext uri="{FF2B5EF4-FFF2-40B4-BE49-F238E27FC236}">
                <a16:creationId xmlns:a16="http://schemas.microsoft.com/office/drawing/2014/main" id="{46B5CC39-6332-407C-8336-9988E6ACF6D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03FA9B48-A070-4E7B-936E-05D4B2BF83D5}"/>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2624B044-D10B-4BDE-8136-3D23F203040D}"/>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01FEC6D4-1E1F-40AD-A6CD-4D92D1F679B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655E0759-7FAB-4E41-BF84-BBF32AF6F14D}"/>
              </a:ext>
            </a:extLst>
          </p:cNvPr>
          <p:cNvPicPr>
            <a:picLocks noChangeAspect="1"/>
          </p:cNvPicPr>
          <p:nvPr/>
        </p:nvPicPr>
        <p:blipFill>
          <a:blip r:embed="rId4"/>
          <a:stretch>
            <a:fillRect/>
          </a:stretch>
        </p:blipFill>
        <p:spPr>
          <a:xfrm>
            <a:off x="3693832" y="2175291"/>
            <a:ext cx="3058052" cy="4348095"/>
          </a:xfrm>
          <a:prstGeom prst="rect">
            <a:avLst/>
          </a:prstGeom>
        </p:spPr>
      </p:pic>
      <p:sp>
        <p:nvSpPr>
          <p:cNvPr id="22" name="Oval 21">
            <a:hlinkClick r:id="rId5" action="ppaction://hlinksldjump"/>
            <a:extLst>
              <a:ext uri="{FF2B5EF4-FFF2-40B4-BE49-F238E27FC236}">
                <a16:creationId xmlns:a16="http://schemas.microsoft.com/office/drawing/2014/main" id="{00227042-F12B-4F37-B95D-0D4703D285A7}"/>
              </a:ext>
            </a:extLst>
          </p:cNvPr>
          <p:cNvSpPr/>
          <p:nvPr/>
        </p:nvSpPr>
        <p:spPr bwMode="gray">
          <a:xfrm>
            <a:off x="3886178" y="6132862"/>
            <a:ext cx="1336680" cy="390524"/>
          </a:xfrm>
          <a:prstGeom prst="ellipse">
            <a:avLst/>
          </a:prstGeom>
          <a:solidFill>
            <a:schemeClr val="bg1">
              <a:alpha val="0"/>
            </a:schemeClr>
          </a:solidFill>
          <a:ln w="28575">
            <a:solidFill>
              <a:schemeClr val="accent1"/>
            </a:solidFill>
            <a:headEnd/>
            <a:tailEnd/>
          </a:ln>
        </p:spPr>
        <p:style>
          <a:lnRef idx="2">
            <a:schemeClr val="accent5"/>
          </a:lnRef>
          <a:fillRef idx="1">
            <a:schemeClr val="lt1"/>
          </a:fillRef>
          <a:effectRef idx="0">
            <a:schemeClr val="accent5"/>
          </a:effectRef>
          <a:fontRef idx="minor">
            <a:schemeClr val="dk1"/>
          </a:fontRef>
        </p:style>
        <p:txBody>
          <a:bodyPr lIns="89999" tIns="72000" rIns="89999" bIns="72000" rtlCol="0" anchor="ctr"/>
          <a:lstStyle/>
          <a:p>
            <a:pPr algn="ctr" defTabSz="914407" fontAlgn="base">
              <a:spcBef>
                <a:spcPct val="50000"/>
              </a:spcBef>
              <a:spcAft>
                <a:spcPct val="0"/>
              </a:spcAft>
              <a:buClr>
                <a:srgbClr val="F0AB00"/>
              </a:buClr>
              <a:buSzPct val="80000"/>
            </a:pPr>
            <a:endParaRPr lang="en-US" sz="210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79654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8FA0-DFE0-4EA7-B57E-75D67682CBFC}"/>
              </a:ext>
            </a:extLst>
          </p:cNvPr>
          <p:cNvSpPr>
            <a:spLocks noGrp="1"/>
          </p:cNvSpPr>
          <p:nvPr>
            <p:ph type="title"/>
          </p:nvPr>
        </p:nvSpPr>
        <p:spPr>
          <a:xfrm>
            <a:off x="504002" y="504001"/>
            <a:ext cx="11186476" cy="369332"/>
          </a:xfrm>
        </p:spPr>
        <p:txBody>
          <a:bodyPr/>
          <a:lstStyle/>
          <a:p>
            <a:r>
              <a:rPr lang="en-US" dirty="0"/>
              <a:t>Select One… </a:t>
            </a:r>
          </a:p>
        </p:txBody>
      </p:sp>
      <p:pic>
        <p:nvPicPr>
          <p:cNvPr id="11" name="Picture 10">
            <a:extLst>
              <a:ext uri="{FF2B5EF4-FFF2-40B4-BE49-F238E27FC236}">
                <a16:creationId xmlns:a16="http://schemas.microsoft.com/office/drawing/2014/main" id="{AFCEF3CB-65FF-444B-9D87-9D889EE85108}"/>
              </a:ext>
            </a:extLst>
          </p:cNvPr>
          <p:cNvPicPr>
            <a:picLocks noChangeAspect="1"/>
          </p:cNvPicPr>
          <p:nvPr/>
        </p:nvPicPr>
        <p:blipFill>
          <a:blip r:embed="rId2"/>
          <a:stretch>
            <a:fillRect/>
          </a:stretch>
        </p:blipFill>
        <p:spPr>
          <a:xfrm>
            <a:off x="2774769" y="2005582"/>
            <a:ext cx="6644942" cy="3911786"/>
          </a:xfrm>
          <a:prstGeom prst="rect">
            <a:avLst/>
          </a:prstGeom>
          <a:ln>
            <a:solidFill>
              <a:schemeClr val="tx1"/>
            </a:solidFill>
          </a:ln>
        </p:spPr>
      </p:pic>
      <p:sp>
        <p:nvSpPr>
          <p:cNvPr id="12" name="Freeform 3">
            <a:hlinkClick r:id="rId3" action="ppaction://hlinksldjump"/>
            <a:extLst>
              <a:ext uri="{FF2B5EF4-FFF2-40B4-BE49-F238E27FC236}">
                <a16:creationId xmlns:a16="http://schemas.microsoft.com/office/drawing/2014/main" id="{8DE3FDE2-3590-4256-BB68-56E142DAFD89}"/>
              </a:ext>
            </a:extLst>
          </p:cNvPr>
          <p:cNvSpPr/>
          <p:nvPr/>
        </p:nvSpPr>
        <p:spPr>
          <a:xfrm>
            <a:off x="3451437" y="1021243"/>
            <a:ext cx="1989941" cy="85152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2401" b="1" kern="0" dirty="0">
                <a:solidFill>
                  <a:srgbClr val="008FD3"/>
                </a:solidFill>
              </a:rPr>
              <a:t>First Time User</a:t>
            </a:r>
          </a:p>
          <a:p>
            <a:pPr algn="ctr" defTabSz="844558">
              <a:lnSpc>
                <a:spcPct val="90000"/>
              </a:lnSpc>
              <a:spcBef>
                <a:spcPct val="0"/>
              </a:spcBef>
              <a:spcAft>
                <a:spcPct val="35000"/>
              </a:spcAft>
              <a:defRPr/>
            </a:pPr>
            <a:endParaRPr lang="en-US" sz="2401" b="1" strike="sngStrike" kern="0" dirty="0">
              <a:solidFill>
                <a:srgbClr val="008FD3"/>
              </a:solidFill>
            </a:endParaRPr>
          </a:p>
          <a:p>
            <a:pPr algn="ctr" defTabSz="844558">
              <a:lnSpc>
                <a:spcPct val="90000"/>
              </a:lnSpc>
              <a:spcBef>
                <a:spcPct val="0"/>
              </a:spcBef>
              <a:spcAft>
                <a:spcPct val="35000"/>
              </a:spcAft>
              <a:defRPr/>
            </a:pPr>
            <a:endParaRPr lang="en-US" sz="2401" b="1" strike="sngStrike" kern="0" dirty="0">
              <a:solidFill>
                <a:srgbClr val="008FD3"/>
              </a:solidFill>
            </a:endParaRPr>
          </a:p>
          <a:p>
            <a:pPr algn="ctr" defTabSz="844558">
              <a:lnSpc>
                <a:spcPct val="90000"/>
              </a:lnSpc>
              <a:spcBef>
                <a:spcPct val="0"/>
              </a:spcBef>
              <a:spcAft>
                <a:spcPct val="35000"/>
              </a:spcAft>
              <a:defRPr/>
            </a:pPr>
            <a:endParaRPr lang="en-US" sz="2401" b="1" strike="sngStrike" kern="0" dirty="0">
              <a:solidFill>
                <a:srgbClr val="008FD3"/>
              </a:solidFill>
            </a:endParaRPr>
          </a:p>
          <a:p>
            <a:pPr algn="ctr" defTabSz="844558">
              <a:lnSpc>
                <a:spcPct val="90000"/>
              </a:lnSpc>
              <a:spcBef>
                <a:spcPct val="0"/>
              </a:spcBef>
              <a:spcAft>
                <a:spcPct val="35000"/>
              </a:spcAft>
              <a:defRPr/>
            </a:pPr>
            <a:endParaRPr lang="en-US" sz="2401" b="1" kern="0" dirty="0">
              <a:solidFill>
                <a:srgbClr val="008FD3"/>
              </a:solidFill>
            </a:endParaRPr>
          </a:p>
        </p:txBody>
      </p:sp>
      <p:sp>
        <p:nvSpPr>
          <p:cNvPr id="13" name="Freeform 7">
            <a:hlinkClick r:id="rId4" action="ppaction://hlinksldjump"/>
            <a:extLst>
              <a:ext uri="{FF2B5EF4-FFF2-40B4-BE49-F238E27FC236}">
                <a16:creationId xmlns:a16="http://schemas.microsoft.com/office/drawing/2014/main" id="{6BDA89BC-7161-4DDB-9D75-D166A0955EE1}"/>
              </a:ext>
            </a:extLst>
          </p:cNvPr>
          <p:cNvSpPr/>
          <p:nvPr/>
        </p:nvSpPr>
        <p:spPr>
          <a:xfrm>
            <a:off x="6842339" y="1021243"/>
            <a:ext cx="2028799" cy="85152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fontScale="92500" lnSpcReduction="10000"/>
          </a:bodyPr>
          <a:lstStyle/>
          <a:p>
            <a:pPr algn="ctr" defTabSz="844558">
              <a:lnSpc>
                <a:spcPct val="90000"/>
              </a:lnSpc>
              <a:spcBef>
                <a:spcPct val="0"/>
              </a:spcBef>
              <a:spcAft>
                <a:spcPct val="35000"/>
              </a:spcAft>
              <a:defRPr/>
            </a:pPr>
            <a:r>
              <a:rPr lang="en-US" sz="2599" b="1" kern="0" dirty="0">
                <a:solidFill>
                  <a:srgbClr val="4FB81C"/>
                </a:solidFill>
              </a:rPr>
              <a:t>Existing User</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4" name="object 31">
            <a:hlinkClick r:id="" action="ppaction://noaction"/>
            <a:extLst>
              <a:ext uri="{FF2B5EF4-FFF2-40B4-BE49-F238E27FC236}">
                <a16:creationId xmlns:a16="http://schemas.microsoft.com/office/drawing/2014/main" id="{D9BDFFDF-3C64-49CC-958B-BCF5F3A17AD5}"/>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5" name="object 29">
            <a:hlinkClick r:id="rId5" action="ppaction://hlinksldjump"/>
            <a:extLst>
              <a:ext uri="{FF2B5EF4-FFF2-40B4-BE49-F238E27FC236}">
                <a16:creationId xmlns:a16="http://schemas.microsoft.com/office/drawing/2014/main" id="{B267D9D7-3509-42C3-B021-9260E298FA1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6" name="object 31">
            <a:hlinkClick r:id="rId6" action="ppaction://hlinksldjump"/>
            <a:extLst>
              <a:ext uri="{FF2B5EF4-FFF2-40B4-BE49-F238E27FC236}">
                <a16:creationId xmlns:a16="http://schemas.microsoft.com/office/drawing/2014/main" id="{E2A02308-604B-446D-80B5-05867AA226CC}"/>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7" name="object 48">
            <a:extLst>
              <a:ext uri="{FF2B5EF4-FFF2-40B4-BE49-F238E27FC236}">
                <a16:creationId xmlns:a16="http://schemas.microsoft.com/office/drawing/2014/main" id="{150B8555-6E08-451D-8FD9-6C3F2E0DCAE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8" name="object 31">
            <a:hlinkClick r:id="rId5" action="ppaction://hlinksldjump"/>
            <a:extLst>
              <a:ext uri="{FF2B5EF4-FFF2-40B4-BE49-F238E27FC236}">
                <a16:creationId xmlns:a16="http://schemas.microsoft.com/office/drawing/2014/main" id="{FC40D80B-BFC4-4F07-BB48-6CA44F1642A2}"/>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D04732C9-0D3D-4B4E-BE84-74DDAAB2BB2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4A97472E-C0A1-4F40-A57E-0DCCBFE7DE79}"/>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0E467C63-48FF-42E3-AFB8-55FD007AF1D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26554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2B85D-48D0-4742-82A5-87C1B10F5AEB}"/>
              </a:ext>
            </a:extLst>
          </p:cNvPr>
          <p:cNvPicPr>
            <a:picLocks noChangeAspect="1"/>
          </p:cNvPicPr>
          <p:nvPr/>
        </p:nvPicPr>
        <p:blipFill>
          <a:blip r:embed="rId2"/>
          <a:stretch>
            <a:fillRect/>
          </a:stretch>
        </p:blipFill>
        <p:spPr>
          <a:xfrm>
            <a:off x="7352895" y="352708"/>
            <a:ext cx="2924287" cy="6152584"/>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Register as a New User</a:t>
            </a:r>
          </a:p>
        </p:txBody>
      </p:sp>
      <p:sp>
        <p:nvSpPr>
          <p:cNvPr id="11" name="TextBox 10">
            <a:extLst>
              <a:ext uri="{FF2B5EF4-FFF2-40B4-BE49-F238E27FC236}">
                <a16:creationId xmlns:a16="http://schemas.microsoft.com/office/drawing/2014/main" id="{8AC748EF-F707-4E04-BC10-D83825553B9F}"/>
              </a:ext>
            </a:extLst>
          </p:cNvPr>
          <p:cNvSpPr txBox="1"/>
          <p:nvPr/>
        </p:nvSpPr>
        <p:spPr>
          <a:xfrm>
            <a:off x="560665" y="1679411"/>
            <a:ext cx="3499452" cy="5027946"/>
          </a:xfrm>
          <a:prstGeom prst="rect">
            <a:avLst/>
          </a:prstGeom>
          <a:noFill/>
        </p:spPr>
        <p:txBody>
          <a:bodyPr wrap="square" lIns="0" tIns="0" rIns="0" bIns="0" rtlCol="0">
            <a:noAutofit/>
          </a:bodyPr>
          <a:lstStyle/>
          <a:p>
            <a:pPr indent="-342902" defTabSz="914407" fontAlgn="base">
              <a:spcAft>
                <a:spcPct val="0"/>
              </a:spcAft>
              <a:buClr>
                <a:srgbClr val="F0AB00"/>
              </a:buClr>
              <a:buSzPct val="120000"/>
              <a:buFont typeface="+mj-lt"/>
              <a:buAutoNum type="arabicPeriod"/>
            </a:pPr>
            <a:r>
              <a:rPr lang="en-US" sz="1400" dirty="0">
                <a:solidFill>
                  <a:srgbClr val="000000"/>
                </a:solidFill>
              </a:rPr>
              <a:t>Click </a:t>
            </a:r>
            <a:r>
              <a:rPr lang="en-US" sz="1400" b="1" dirty="0">
                <a:solidFill>
                  <a:srgbClr val="000000"/>
                </a:solidFill>
              </a:rPr>
              <a:t>Register Now</a:t>
            </a:r>
          </a:p>
          <a:p>
            <a:pPr indent="-342902" defTabSz="914407" fontAlgn="base">
              <a:spcAft>
                <a:spcPct val="0"/>
              </a:spcAft>
              <a:buClr>
                <a:srgbClr val="F0AB00"/>
              </a:buClr>
              <a:buSzPct val="120000"/>
              <a:buFont typeface="+mj-lt"/>
              <a:buAutoNum type="arabicPeriod"/>
            </a:pPr>
            <a:r>
              <a:rPr lang="en-US" sz="1400" dirty="0">
                <a:solidFill>
                  <a:srgbClr val="000000"/>
                </a:solidFill>
              </a:rPr>
              <a:t>Enter Company Information fields marked required with an asterisk (*) including:</a:t>
            </a:r>
          </a:p>
          <a:p>
            <a:pPr lvl="1" indent="-342902" defTabSz="914407" fontAlgn="base">
              <a:spcAft>
                <a:spcPct val="0"/>
              </a:spcAft>
              <a:buClr>
                <a:srgbClr val="F0AB00"/>
              </a:buClr>
              <a:buSzPct val="120000"/>
            </a:pPr>
            <a:r>
              <a:rPr lang="en-US" sz="1400" b="1" dirty="0">
                <a:solidFill>
                  <a:srgbClr val="000000"/>
                </a:solidFill>
              </a:rPr>
              <a:t>Company Name</a:t>
            </a:r>
          </a:p>
          <a:p>
            <a:pPr lvl="1" indent="-342902" defTabSz="914407" fontAlgn="base">
              <a:spcAft>
                <a:spcPct val="0"/>
              </a:spcAft>
              <a:buClr>
                <a:srgbClr val="F0AB00"/>
              </a:buClr>
              <a:buSzPct val="120000"/>
            </a:pPr>
            <a:r>
              <a:rPr lang="en-US" sz="1400" b="1" dirty="0">
                <a:solidFill>
                  <a:srgbClr val="000000"/>
                </a:solidFill>
              </a:rPr>
              <a:t>Country</a:t>
            </a:r>
          </a:p>
          <a:p>
            <a:pPr lvl="1" indent="-342902" defTabSz="914407" fontAlgn="base">
              <a:spcAft>
                <a:spcPct val="0"/>
              </a:spcAft>
              <a:buClr>
                <a:srgbClr val="F0AB00"/>
              </a:buClr>
              <a:buSzPct val="120000"/>
            </a:pPr>
            <a:r>
              <a:rPr lang="en-US" sz="1400" b="1" dirty="0">
                <a:solidFill>
                  <a:srgbClr val="000000"/>
                </a:solidFill>
              </a:rPr>
              <a:t>Address</a:t>
            </a:r>
          </a:p>
          <a:p>
            <a:pPr indent="-342902" defTabSz="914407" fontAlgn="base">
              <a:spcAft>
                <a:spcPct val="0"/>
              </a:spcAft>
              <a:buClr>
                <a:srgbClr val="F0AB00"/>
              </a:buClr>
              <a:buSzPct val="120000"/>
              <a:buFont typeface="+mj-lt"/>
              <a:buAutoNum type="arabicPeriod"/>
            </a:pPr>
            <a:r>
              <a:rPr lang="en-US" sz="1400" dirty="0">
                <a:solidFill>
                  <a:srgbClr val="000000"/>
                </a:solidFill>
              </a:rPr>
              <a:t>Enter User Account information marked required with an asterisk (*) including:</a:t>
            </a:r>
          </a:p>
          <a:p>
            <a:pPr lvl="1" indent="-342902" defTabSz="914407" fontAlgn="base">
              <a:spcAft>
                <a:spcPct val="0"/>
              </a:spcAft>
              <a:buClr>
                <a:srgbClr val="F0AB00"/>
              </a:buClr>
              <a:buSzPct val="120000"/>
            </a:pPr>
            <a:r>
              <a:rPr lang="en-US" sz="1400" b="1" dirty="0">
                <a:solidFill>
                  <a:srgbClr val="000000"/>
                </a:solidFill>
              </a:rPr>
              <a:t>Name</a:t>
            </a:r>
          </a:p>
          <a:p>
            <a:pPr lvl="1" indent="-342902" defTabSz="914407" fontAlgn="base">
              <a:spcAft>
                <a:spcPct val="0"/>
              </a:spcAft>
              <a:buClr>
                <a:srgbClr val="F0AB00"/>
              </a:buClr>
              <a:buSzPct val="120000"/>
            </a:pPr>
            <a:r>
              <a:rPr lang="en-US" sz="1400" b="1" dirty="0">
                <a:solidFill>
                  <a:srgbClr val="000000"/>
                </a:solidFill>
              </a:rPr>
              <a:t>Email Address</a:t>
            </a:r>
          </a:p>
          <a:p>
            <a:pPr lvl="1" indent="-342902" defTabSz="914407" fontAlgn="base">
              <a:spcAft>
                <a:spcPct val="0"/>
              </a:spcAft>
              <a:buClr>
                <a:srgbClr val="F0AB00"/>
              </a:buClr>
              <a:buSzPct val="120000"/>
            </a:pPr>
            <a:r>
              <a:rPr lang="en-US" sz="1400" b="1" dirty="0">
                <a:solidFill>
                  <a:srgbClr val="000000"/>
                </a:solidFill>
              </a:rPr>
              <a:t>Username (if not the same as email address)</a:t>
            </a:r>
          </a:p>
          <a:p>
            <a:pPr lvl="1" indent="-342902" defTabSz="914407" fontAlgn="base">
              <a:spcAft>
                <a:spcPct val="0"/>
              </a:spcAft>
              <a:buClr>
                <a:srgbClr val="F0AB00"/>
              </a:buClr>
              <a:buSzPct val="120000"/>
            </a:pPr>
            <a:r>
              <a:rPr lang="en-US" sz="1400" b="1" dirty="0">
                <a:solidFill>
                  <a:srgbClr val="000000"/>
                </a:solidFill>
              </a:rPr>
              <a:t>Password</a:t>
            </a:r>
          </a:p>
          <a:p>
            <a:pPr indent="-342902" defTabSz="914407" fontAlgn="base">
              <a:spcAft>
                <a:spcPct val="0"/>
              </a:spcAft>
              <a:buClr>
                <a:srgbClr val="F0AB00"/>
              </a:buClr>
              <a:buSzPct val="120000"/>
              <a:buFont typeface="+mj-lt"/>
              <a:buAutoNum type="arabicPeriod"/>
            </a:pPr>
            <a:r>
              <a:rPr lang="en-US" sz="1400" dirty="0">
                <a:solidFill>
                  <a:srgbClr val="000000"/>
                </a:solidFill>
              </a:rPr>
              <a:t>Accept the </a:t>
            </a:r>
            <a:r>
              <a:rPr lang="en-US" sz="1400" b="1" dirty="0">
                <a:solidFill>
                  <a:srgbClr val="000000"/>
                </a:solidFill>
              </a:rPr>
              <a:t>Terms of Use </a:t>
            </a:r>
            <a:r>
              <a:rPr lang="en-US" sz="1400" dirty="0">
                <a:solidFill>
                  <a:srgbClr val="000000"/>
                </a:solidFill>
              </a:rPr>
              <a:t>by checking the box.</a:t>
            </a:r>
          </a:p>
          <a:p>
            <a:pPr indent="-342902" defTabSz="914407" fontAlgn="base">
              <a:spcAft>
                <a:spcPct val="0"/>
              </a:spcAft>
              <a:buClr>
                <a:srgbClr val="F0AB00"/>
              </a:buClr>
              <a:buSzPct val="120000"/>
              <a:buFont typeface="+mj-lt"/>
              <a:buAutoNum type="arabicPeriod"/>
            </a:pPr>
            <a:r>
              <a:rPr lang="en-US" sz="1400" dirty="0">
                <a:solidFill>
                  <a:srgbClr val="000000"/>
                </a:solidFill>
              </a:rPr>
              <a:t>Click </a:t>
            </a:r>
            <a:r>
              <a:rPr lang="en-US" sz="1400" b="1" dirty="0">
                <a:solidFill>
                  <a:srgbClr val="000000"/>
                </a:solidFill>
              </a:rPr>
              <a:t>Create Account </a:t>
            </a:r>
            <a:r>
              <a:rPr lang="en-US" sz="1400" dirty="0">
                <a:solidFill>
                  <a:srgbClr val="000000"/>
                </a:solidFill>
              </a:rPr>
              <a:t>to proceed to your home screen.</a:t>
            </a:r>
          </a:p>
          <a:p>
            <a:pPr lvl="1" indent="-342902" defTabSz="914407" fontAlgn="base">
              <a:spcAft>
                <a:spcPct val="0"/>
              </a:spcAft>
              <a:buClr>
                <a:srgbClr val="F0AB00"/>
              </a:buClr>
              <a:buSzPct val="120000"/>
            </a:pPr>
            <a:endParaRPr lang="en-US" sz="1400" dirty="0">
              <a:solidFill>
                <a:srgbClr val="000000"/>
              </a:solidFill>
            </a:endParaRPr>
          </a:p>
          <a:p>
            <a:pPr marL="342902" indent="-342902" defTabSz="914407" fontAlgn="base">
              <a:lnSpc>
                <a:spcPts val="2001"/>
              </a:lnSpc>
              <a:spcBef>
                <a:spcPts val="1200"/>
              </a:spcBef>
              <a:spcAft>
                <a:spcPct val="0"/>
              </a:spcAft>
              <a:buClr>
                <a:srgbClr val="F0AB00"/>
              </a:buClr>
              <a:buSzPct val="120000"/>
              <a:buFont typeface="+mj-lt"/>
              <a:buAutoNum type="arabicPeriod"/>
            </a:pPr>
            <a:endParaRPr lang="en-US" sz="1200" dirty="0">
              <a:solidFill>
                <a:srgbClr val="000000"/>
              </a:solidFill>
            </a:endParaRPr>
          </a:p>
        </p:txBody>
      </p:sp>
      <p:sp>
        <p:nvSpPr>
          <p:cNvPr id="12" name="Rectangle 11">
            <a:extLst>
              <a:ext uri="{FF2B5EF4-FFF2-40B4-BE49-F238E27FC236}">
                <a16:creationId xmlns:a16="http://schemas.microsoft.com/office/drawing/2014/main" id="{02ED7205-240C-4893-801E-B4400850DBAA}"/>
              </a:ext>
            </a:extLst>
          </p:cNvPr>
          <p:cNvSpPr/>
          <p:nvPr/>
        </p:nvSpPr>
        <p:spPr bwMode="gray">
          <a:xfrm>
            <a:off x="6164264" y="4193384"/>
            <a:ext cx="45719" cy="302419"/>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ea typeface="Arial Unicode MS" pitchFamily="34" charset="-128"/>
              <a:cs typeface="Arial Unicode MS" pitchFamily="34" charset="-128"/>
            </a:endParaRPr>
          </a:p>
        </p:txBody>
      </p:sp>
      <p:pic>
        <p:nvPicPr>
          <p:cNvPr id="14" name="Picture 13">
            <a:extLst>
              <a:ext uri="{FF2B5EF4-FFF2-40B4-BE49-F238E27FC236}">
                <a16:creationId xmlns:a16="http://schemas.microsoft.com/office/drawing/2014/main" id="{9CE6B948-101A-4886-9FB0-F7AAAA8539D6}"/>
              </a:ext>
            </a:extLst>
          </p:cNvPr>
          <p:cNvPicPr>
            <a:picLocks noChangeAspect="1"/>
          </p:cNvPicPr>
          <p:nvPr/>
        </p:nvPicPr>
        <p:blipFill>
          <a:blip r:embed="rId3"/>
          <a:stretch>
            <a:fillRect/>
          </a:stretch>
        </p:blipFill>
        <p:spPr>
          <a:xfrm>
            <a:off x="4778258" y="2449729"/>
            <a:ext cx="2551650" cy="1332388"/>
          </a:xfrm>
          <a:prstGeom prst="rect">
            <a:avLst/>
          </a:prstGeom>
          <a:ln>
            <a:solidFill>
              <a:schemeClr val="tx1"/>
            </a:solidFill>
          </a:ln>
        </p:spPr>
      </p:pic>
      <p:sp>
        <p:nvSpPr>
          <p:cNvPr id="15" name="Oval 14">
            <a:extLst>
              <a:ext uri="{FF2B5EF4-FFF2-40B4-BE49-F238E27FC236}">
                <a16:creationId xmlns:a16="http://schemas.microsoft.com/office/drawing/2014/main" id="{12DF8729-F7A2-4CCA-9C71-8A12A1EF300D}"/>
              </a:ext>
            </a:extLst>
          </p:cNvPr>
          <p:cNvSpPr/>
          <p:nvPr/>
        </p:nvSpPr>
        <p:spPr bwMode="gray">
          <a:xfrm>
            <a:off x="8658251" y="1067227"/>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23E2DC96-6E90-41EB-B80C-FDA4FCB3795E}"/>
              </a:ext>
            </a:extLst>
          </p:cNvPr>
          <p:cNvSpPr/>
          <p:nvPr/>
        </p:nvSpPr>
        <p:spPr bwMode="gray">
          <a:xfrm>
            <a:off x="9106566" y="3838697"/>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50E27CBE-B831-4A75-BB23-4E4FA3639FD5}"/>
              </a:ext>
            </a:extLst>
          </p:cNvPr>
          <p:cNvSpPr/>
          <p:nvPr/>
        </p:nvSpPr>
        <p:spPr bwMode="gray">
          <a:xfrm>
            <a:off x="7405990" y="5352248"/>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
        <p:nvSpPr>
          <p:cNvPr id="18" name="Oval 17">
            <a:extLst>
              <a:ext uri="{FF2B5EF4-FFF2-40B4-BE49-F238E27FC236}">
                <a16:creationId xmlns:a16="http://schemas.microsoft.com/office/drawing/2014/main" id="{83692C44-4085-4140-AA55-504C0C8B6E00}"/>
              </a:ext>
            </a:extLst>
          </p:cNvPr>
          <p:cNvSpPr/>
          <p:nvPr/>
        </p:nvSpPr>
        <p:spPr bwMode="gray">
          <a:xfrm>
            <a:off x="7412247" y="6168610"/>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
        <p:nvSpPr>
          <p:cNvPr id="19" name="Oval 18">
            <a:extLst>
              <a:ext uri="{FF2B5EF4-FFF2-40B4-BE49-F238E27FC236}">
                <a16:creationId xmlns:a16="http://schemas.microsoft.com/office/drawing/2014/main" id="{090BD090-8EB8-487E-80E0-D89846077F5C}"/>
              </a:ext>
            </a:extLst>
          </p:cNvPr>
          <p:cNvSpPr/>
          <p:nvPr/>
        </p:nvSpPr>
        <p:spPr bwMode="gray">
          <a:xfrm>
            <a:off x="5553200" y="3360701"/>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20" name="object 31">
            <a:hlinkClick r:id="" action="ppaction://noaction"/>
            <a:extLst>
              <a:ext uri="{FF2B5EF4-FFF2-40B4-BE49-F238E27FC236}">
                <a16:creationId xmlns:a16="http://schemas.microsoft.com/office/drawing/2014/main" id="{69137B7D-8D6B-4F9A-BCBA-412079589566}"/>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4" action="ppaction://hlinksldjump"/>
            <a:extLst>
              <a:ext uri="{FF2B5EF4-FFF2-40B4-BE49-F238E27FC236}">
                <a16:creationId xmlns:a16="http://schemas.microsoft.com/office/drawing/2014/main" id="{F0F43B4B-74C1-4407-9BE3-4348B174E8E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5" action="ppaction://hlinksldjump"/>
            <a:extLst>
              <a:ext uri="{FF2B5EF4-FFF2-40B4-BE49-F238E27FC236}">
                <a16:creationId xmlns:a16="http://schemas.microsoft.com/office/drawing/2014/main" id="{996EF483-AF2B-4AB9-8221-D2CA29C8597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AB9F4489-EEAF-40DB-BCDC-93BDB791796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4" action="ppaction://hlinksldjump"/>
            <a:extLst>
              <a:ext uri="{FF2B5EF4-FFF2-40B4-BE49-F238E27FC236}">
                <a16:creationId xmlns:a16="http://schemas.microsoft.com/office/drawing/2014/main" id="{EF596BEC-943F-4373-8CF6-182DA47D3B63}"/>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0381D74F-9158-4864-B4AB-38581F26B0C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F79BA8E0-603B-4656-970F-5F625455CF84}"/>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AE51FAEC-125F-41B3-AAFF-388CA5943D0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189595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Accept Relationship as an Existing User</a:t>
            </a:r>
          </a:p>
        </p:txBody>
      </p:sp>
      <p:sp>
        <p:nvSpPr>
          <p:cNvPr id="11" name="Rectangle 10">
            <a:extLst>
              <a:ext uri="{FF2B5EF4-FFF2-40B4-BE49-F238E27FC236}">
                <a16:creationId xmlns:a16="http://schemas.microsoft.com/office/drawing/2014/main" id="{0EA8441C-FFF4-4864-B92E-7D82425D617A}"/>
              </a:ext>
            </a:extLst>
          </p:cNvPr>
          <p:cNvSpPr/>
          <p:nvPr/>
        </p:nvSpPr>
        <p:spPr>
          <a:xfrm>
            <a:off x="504002" y="1229858"/>
            <a:ext cx="8562825" cy="582019"/>
          </a:xfrm>
          <a:prstGeom prst="rect">
            <a:avLst/>
          </a:prstGeom>
        </p:spPr>
        <p:txBody>
          <a:bodyPr wrap="square">
            <a:spAutoFit/>
          </a:bodyPr>
          <a:lstStyle/>
          <a:p>
            <a:pPr marL="342900" indent="-342900" defTabSz="914407">
              <a:lnSpc>
                <a:spcPts val="2001"/>
              </a:lnSpc>
              <a:spcAft>
                <a:spcPts val="600"/>
              </a:spcAft>
              <a:buClr>
                <a:srgbClr val="F0AB00"/>
              </a:buClr>
              <a:buSzPct val="100000"/>
              <a:buFont typeface="+mj-lt"/>
              <a:buAutoNum type="arabicPeriod"/>
            </a:pPr>
            <a:r>
              <a:rPr lang="en-US" sz="1400" b="1" dirty="0">
                <a:solidFill>
                  <a:srgbClr val="000000"/>
                </a:solidFill>
              </a:rPr>
              <a:t>Log in </a:t>
            </a:r>
            <a:r>
              <a:rPr lang="en-US" sz="1400" dirty="0">
                <a:solidFill>
                  <a:srgbClr val="000000"/>
                </a:solidFill>
              </a:rPr>
              <a:t>using your current Ariba username and password in order to accept the relationship with</a:t>
            </a:r>
            <a:r>
              <a:rPr lang="en-US" sz="1400" dirty="0">
                <a:solidFill>
                  <a:srgbClr val="FF0000"/>
                </a:solidFill>
              </a:rPr>
              <a:t> </a:t>
            </a:r>
            <a:r>
              <a:rPr lang="en-US" sz="1400" dirty="0">
                <a:solidFill>
                  <a:srgbClr val="000000"/>
                </a:solidFill>
              </a:rPr>
              <a:t>your customer.</a:t>
            </a:r>
          </a:p>
        </p:txBody>
      </p:sp>
      <p:pic>
        <p:nvPicPr>
          <p:cNvPr id="12" name="Picture 11">
            <a:extLst>
              <a:ext uri="{FF2B5EF4-FFF2-40B4-BE49-F238E27FC236}">
                <a16:creationId xmlns:a16="http://schemas.microsoft.com/office/drawing/2014/main" id="{4960D0FA-10BE-447D-974F-DABAC042F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004" y="2050758"/>
            <a:ext cx="6423475" cy="3707121"/>
          </a:xfrm>
          <a:prstGeom prst="rect">
            <a:avLst/>
          </a:prstGeom>
          <a:ln>
            <a:solidFill>
              <a:schemeClr val="tx1"/>
            </a:solidFill>
          </a:ln>
          <a:effectLst>
            <a:outerShdw blurRad="50800" dist="38100" dir="2700000" algn="tl" rotWithShape="0">
              <a:prstClr val="black">
                <a:alpha val="40000"/>
              </a:prstClr>
            </a:outerShdw>
          </a:effectLst>
        </p:spPr>
      </p:pic>
      <p:sp>
        <p:nvSpPr>
          <p:cNvPr id="13" name="object 31">
            <a:hlinkClick r:id="" action="ppaction://noaction"/>
            <a:extLst>
              <a:ext uri="{FF2B5EF4-FFF2-40B4-BE49-F238E27FC236}">
                <a16:creationId xmlns:a16="http://schemas.microsoft.com/office/drawing/2014/main" id="{969BFF4D-9BD5-488D-9B7C-7D885EA29B7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4" name="object 29">
            <a:hlinkClick r:id="rId3" action="ppaction://hlinksldjump"/>
            <a:extLst>
              <a:ext uri="{FF2B5EF4-FFF2-40B4-BE49-F238E27FC236}">
                <a16:creationId xmlns:a16="http://schemas.microsoft.com/office/drawing/2014/main" id="{338D9C10-2F3C-4002-A8E2-8C714307E57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5" name="object 31">
            <a:hlinkClick r:id="rId4" action="ppaction://hlinksldjump"/>
            <a:extLst>
              <a:ext uri="{FF2B5EF4-FFF2-40B4-BE49-F238E27FC236}">
                <a16:creationId xmlns:a16="http://schemas.microsoft.com/office/drawing/2014/main" id="{56C9E435-CA71-42AF-9BCA-3F13707AAA5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16" name="object 48">
            <a:extLst>
              <a:ext uri="{FF2B5EF4-FFF2-40B4-BE49-F238E27FC236}">
                <a16:creationId xmlns:a16="http://schemas.microsoft.com/office/drawing/2014/main" id="{9FD28014-5A68-4F2A-8CC7-C7295958F9A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7" name="object 31">
            <a:hlinkClick r:id="rId3" action="ppaction://hlinksldjump"/>
            <a:extLst>
              <a:ext uri="{FF2B5EF4-FFF2-40B4-BE49-F238E27FC236}">
                <a16:creationId xmlns:a16="http://schemas.microsoft.com/office/drawing/2014/main" id="{3D4322F7-60FE-46B8-9212-9B4376CF9F99}"/>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E9E603EC-8FA1-4E03-B92C-8C4F26616656}"/>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2560382B-6734-4917-ADF0-6F027EC2675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56883379-B45A-4BE2-8E99-7131A23F9FBA}"/>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Tree>
    <p:extLst>
      <p:ext uri="{BB962C8B-B14F-4D97-AF65-F5344CB8AC3E}">
        <p14:creationId xmlns:p14="http://schemas.microsoft.com/office/powerpoint/2010/main" val="190511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0A3B084-D579-7844-9308-E30A7467618E}"/>
              </a:ext>
            </a:extLst>
          </p:cNvPr>
          <p:cNvPicPr>
            <a:picLocks noGrp="1" noChangeAspect="1"/>
          </p:cNvPicPr>
          <p:nvPr>
            <p:ph type="pic" sz="quarter" idx="16"/>
          </p:nvPr>
        </p:nvPicPr>
        <p:blipFill>
          <a:blip r:embed="rId2"/>
          <a:srcRect t="16" b="16"/>
          <a:stretch>
            <a:fillRect/>
          </a:stretch>
        </p:blipFill>
        <p:spPr>
          <a:xfrm>
            <a:off x="1857173" y="1357978"/>
            <a:ext cx="3081186" cy="3081186"/>
          </a:xfrm>
        </p:spPr>
      </p:pic>
      <p:sp>
        <p:nvSpPr>
          <p:cNvPr id="14" name="TextBox 13">
            <a:extLst>
              <a:ext uri="{FF2B5EF4-FFF2-40B4-BE49-F238E27FC236}">
                <a16:creationId xmlns:a16="http://schemas.microsoft.com/office/drawing/2014/main" id="{9AC9D1AB-5065-804D-8A0E-A5407F310C61}"/>
              </a:ext>
            </a:extLst>
          </p:cNvPr>
          <p:cNvSpPr txBox="1"/>
          <p:nvPr/>
        </p:nvSpPr>
        <p:spPr>
          <a:xfrm>
            <a:off x="4468367" y="2344717"/>
            <a:ext cx="5893336" cy="969496"/>
          </a:xfrm>
          <a:prstGeom prst="rect">
            <a:avLst/>
          </a:prstGeom>
          <a:noFill/>
        </p:spPr>
        <p:txBody>
          <a:bodyPr wrap="square" lIns="0" tIns="0" rIns="0" bIns="0" rtlCol="0">
            <a:spAutoFit/>
          </a:bodyPr>
          <a:lstStyle/>
          <a:p>
            <a:pPr marL="0" marR="0" lvl="0" indent="0" algn="ctr" defTabSz="816364" rtl="0" eaLnBrk="1" fontAlgn="base" latinLnBrk="0" hangingPunct="1">
              <a:lnSpc>
                <a:spcPct val="100000"/>
              </a:lnSpc>
              <a:spcBef>
                <a:spcPct val="50000"/>
              </a:spcBef>
              <a:spcAft>
                <a:spcPct val="0"/>
              </a:spcAft>
              <a:buClr>
                <a:srgbClr val="F0AB00"/>
              </a:buClr>
              <a:buSzPct val="80000"/>
              <a:buFontTx/>
              <a:buNone/>
              <a:tabLst/>
              <a:defRPr/>
            </a:pP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After</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establishing a trading relationship on the Ariba Network with T-Mobile, if for any reason you wish to </a:t>
            </a: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change</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the </a:t>
            </a: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ANID</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please contact </a:t>
            </a:r>
            <a:r>
              <a:rPr kumimoji="0" lang="en-US" sz="1575" b="0" i="0" u="sng" strike="noStrike" kern="1200" cap="none" spc="0" normalizeH="0" baseline="0" noProof="0" dirty="0">
                <a:ln>
                  <a:noFill/>
                </a:ln>
                <a:solidFill>
                  <a:srgbClr val="FFFFFF"/>
                </a:solidFill>
                <a:effectLst/>
                <a:uLnTx/>
                <a:uFillTx/>
                <a:latin typeface="Arial"/>
                <a:ea typeface="+mn-ea"/>
                <a:cs typeface="+mn-cs"/>
                <a:hlinkClick r:id="rId3" tooltip="mailto:SupplierEnablement@T-Mobile.com"/>
              </a:rPr>
              <a:t>SupplierEnablement@T-Mobile.</a:t>
            </a:r>
            <a:r>
              <a:rPr kumimoji="0" lang="en-US" sz="1575" b="0" i="0" u="none" strike="noStrike" kern="1200" cap="none" spc="0" normalizeH="0" baseline="0" noProof="0" dirty="0">
                <a:ln>
                  <a:noFill/>
                </a:ln>
                <a:solidFill>
                  <a:srgbClr val="FFFFFF"/>
                </a:solidFill>
                <a:effectLst/>
                <a:uLnTx/>
                <a:uFillTx/>
                <a:latin typeface="Arial"/>
                <a:ea typeface="+mn-ea"/>
                <a:cs typeface="+mn-cs"/>
                <a:hlinkClick r:id="rId3" tooltip="mailto:SupplierEnablement@T-Mobile.com"/>
              </a:rPr>
              <a:t>com</a:t>
            </a:r>
            <a:r>
              <a:rPr kumimoji="0" lang="en-US" sz="1575" b="0" i="0" u="none" strike="noStrike" kern="1200" cap="none" spc="0" normalizeH="0" baseline="0" noProof="0" dirty="0">
                <a:ln>
                  <a:noFill/>
                </a:ln>
                <a:solidFill>
                  <a:srgbClr val="FFFFFF"/>
                </a:solidFill>
                <a:effectLst/>
                <a:uLnTx/>
                <a:uFillTx/>
                <a:latin typeface="Arial"/>
                <a:ea typeface="+mn-ea"/>
                <a:cs typeface="+mn-cs"/>
              </a:rPr>
              <a:t> </a:t>
            </a: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prior</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to taking any action.</a:t>
            </a:r>
          </a:p>
        </p:txBody>
      </p:sp>
      <p:sp>
        <p:nvSpPr>
          <p:cNvPr id="15" name="TextBox 14">
            <a:extLst>
              <a:ext uri="{FF2B5EF4-FFF2-40B4-BE49-F238E27FC236}">
                <a16:creationId xmlns:a16="http://schemas.microsoft.com/office/drawing/2014/main" id="{45FD84B5-4D6F-1A4D-9B23-C8FAC043BA21}"/>
              </a:ext>
            </a:extLst>
          </p:cNvPr>
          <p:cNvSpPr txBox="1"/>
          <p:nvPr/>
        </p:nvSpPr>
        <p:spPr>
          <a:xfrm>
            <a:off x="2149580" y="4754833"/>
            <a:ext cx="8212122" cy="646074"/>
          </a:xfrm>
          <a:prstGeom prst="rect">
            <a:avLst/>
          </a:prstGeom>
          <a:noFill/>
        </p:spPr>
        <p:txBody>
          <a:bodyPr wrap="square" lIns="0" tIns="0" rIns="0" bIns="0" rtlCol="0">
            <a:spAutoFit/>
          </a:bodyPr>
          <a:lstStyle/>
          <a:p>
            <a:pPr marL="0" marR="0" lvl="0" indent="0" algn="ctr" defTabSz="816364" rtl="0" eaLnBrk="1" fontAlgn="base" latinLnBrk="0" hangingPunct="1">
              <a:lnSpc>
                <a:spcPct val="100000"/>
              </a:lnSpc>
              <a:spcBef>
                <a:spcPct val="50000"/>
              </a:spcBef>
              <a:spcAft>
                <a:spcPct val="0"/>
              </a:spcAft>
              <a:buClr>
                <a:srgbClr val="F0AB00"/>
              </a:buClr>
              <a:buSzPct val="80000"/>
              <a:buFontTx/>
              <a:buNone/>
              <a:tabLst/>
              <a:defRPr/>
            </a:pPr>
            <a:r>
              <a:rPr kumimoji="0" lang="en-US" sz="2099"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Failure to follow this direction will risk </a:t>
            </a:r>
            <a:r>
              <a:rPr kumimoji="0" lang="en-US" sz="2099" b="0" i="0" u="none" strike="noStrike" kern="0" cap="none" spc="0" normalizeH="0" baseline="0" noProof="0" dirty="0">
                <a:ln>
                  <a:noFill/>
                </a:ln>
                <a:solidFill>
                  <a:srgbClr val="FF0000"/>
                </a:solidFill>
                <a:effectLst/>
                <a:uLnTx/>
                <a:uFillTx/>
                <a:latin typeface="BentonSans Medium" panose="02000503000000020004" pitchFamily="2" charset="0"/>
                <a:ea typeface="Arial Unicode MS" pitchFamily="34" charset="-128"/>
                <a:cs typeface="Arial Unicode MS" pitchFamily="34" charset="-128"/>
              </a:rPr>
              <a:t>disruption</a:t>
            </a:r>
            <a:r>
              <a:rPr kumimoji="0" lang="en-US" sz="2099"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to PO receipts, invoicing ability and payment distribution.</a:t>
            </a:r>
          </a:p>
        </p:txBody>
      </p:sp>
    </p:spTree>
    <p:extLst>
      <p:ext uri="{BB962C8B-B14F-4D97-AF65-F5344CB8AC3E}">
        <p14:creationId xmlns:p14="http://schemas.microsoft.com/office/powerpoint/2010/main" val="3793993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4A36BF-CA60-40FB-BB09-79C49E50D07A}"/>
              </a:ext>
            </a:extLst>
          </p:cNvPr>
          <p:cNvPicPr>
            <a:picLocks noChangeAspect="1"/>
          </p:cNvPicPr>
          <p:nvPr/>
        </p:nvPicPr>
        <p:blipFill>
          <a:blip r:embed="rId2"/>
          <a:stretch>
            <a:fillRect/>
          </a:stretch>
        </p:blipFill>
        <p:spPr>
          <a:xfrm>
            <a:off x="5686510" y="504000"/>
            <a:ext cx="1583074" cy="2915921"/>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Complete Your Profile</a:t>
            </a:r>
          </a:p>
        </p:txBody>
      </p:sp>
      <p:sp>
        <p:nvSpPr>
          <p:cNvPr id="14" name="Text Placeholder 2">
            <a:extLst>
              <a:ext uri="{FF2B5EF4-FFF2-40B4-BE49-F238E27FC236}">
                <a16:creationId xmlns:a16="http://schemas.microsoft.com/office/drawing/2014/main" id="{D7CECEDD-7D04-4288-B31D-DA68E105A3D8}"/>
              </a:ext>
            </a:extLst>
          </p:cNvPr>
          <p:cNvSpPr txBox="1">
            <a:spLocks/>
          </p:cNvSpPr>
          <p:nvPr/>
        </p:nvSpPr>
        <p:spPr>
          <a:xfrm>
            <a:off x="504002" y="1237283"/>
            <a:ext cx="3764789" cy="4391999"/>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42902" indent="-342902">
              <a:buSzPct val="100000"/>
              <a:buFont typeface="+mj-lt"/>
              <a:buAutoNum type="arabicPeriod"/>
            </a:pPr>
            <a:r>
              <a:rPr lang="en-US" sz="1400" dirty="0"/>
              <a:t>Click the initials in the top-right corner of your home page to view the </a:t>
            </a:r>
            <a:r>
              <a:rPr lang="en-US" sz="1400" b="1" dirty="0"/>
              <a:t>Company Settings Dropdown</a:t>
            </a:r>
            <a:r>
              <a:rPr lang="en-US" sz="1400" dirty="0"/>
              <a:t> menu.</a:t>
            </a:r>
          </a:p>
          <a:p>
            <a:pPr marL="342902" indent="-342902">
              <a:buSzPct val="100000"/>
              <a:buFont typeface="+mj-lt"/>
              <a:buAutoNum type="arabicPeriod"/>
            </a:pPr>
            <a:r>
              <a:rPr lang="en-US" sz="1400" dirty="0"/>
              <a:t>Select </a:t>
            </a:r>
            <a:r>
              <a:rPr lang="en-US" sz="1400" b="1" dirty="0"/>
              <a:t>Company Profile </a:t>
            </a:r>
            <a:r>
              <a:rPr lang="en-US" sz="1400" dirty="0"/>
              <a:t>from the Company Settings dropdown menu.</a:t>
            </a:r>
          </a:p>
          <a:p>
            <a:pPr marL="342902" indent="-342902">
              <a:buSzPct val="100000"/>
              <a:buFont typeface="+mj-lt"/>
              <a:buAutoNum type="arabicPeriod"/>
            </a:pPr>
            <a:r>
              <a:rPr lang="en-US" sz="1400" dirty="0"/>
              <a:t>Complete mandatory fields in </a:t>
            </a:r>
            <a:r>
              <a:rPr lang="en-US" sz="1400" b="1" dirty="0"/>
              <a:t>Company Profile </a:t>
            </a:r>
            <a:r>
              <a:rPr lang="en-US" sz="1400" dirty="0"/>
              <a:t>(marked with an asterisk).</a:t>
            </a:r>
          </a:p>
        </p:txBody>
      </p:sp>
      <p:sp>
        <p:nvSpPr>
          <p:cNvPr id="18" name="Rectangle 17">
            <a:extLst>
              <a:ext uri="{FF2B5EF4-FFF2-40B4-BE49-F238E27FC236}">
                <a16:creationId xmlns:a16="http://schemas.microsoft.com/office/drawing/2014/main" id="{7040B76A-C513-4D34-8345-532075CB8956}"/>
              </a:ext>
            </a:extLst>
          </p:cNvPr>
          <p:cNvSpPr/>
          <p:nvPr/>
        </p:nvSpPr>
        <p:spPr bwMode="gray">
          <a:xfrm>
            <a:off x="7269584" y="4085311"/>
            <a:ext cx="245476" cy="85917"/>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ea typeface="Arial Unicode MS" pitchFamily="34" charset="-128"/>
              <a:cs typeface="Arial Unicode MS" pitchFamily="34" charset="-128"/>
            </a:endParaRPr>
          </a:p>
        </p:txBody>
      </p:sp>
      <p:sp>
        <p:nvSpPr>
          <p:cNvPr id="20" name="object 31">
            <a:hlinkClick r:id="" action="ppaction://noaction"/>
            <a:extLst>
              <a:ext uri="{FF2B5EF4-FFF2-40B4-BE49-F238E27FC236}">
                <a16:creationId xmlns:a16="http://schemas.microsoft.com/office/drawing/2014/main" id="{2319F334-567C-48DB-A55D-357876DB6F7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3" action="ppaction://hlinksldjump"/>
            <a:extLst>
              <a:ext uri="{FF2B5EF4-FFF2-40B4-BE49-F238E27FC236}">
                <a16:creationId xmlns:a16="http://schemas.microsoft.com/office/drawing/2014/main" id="{02A8643C-87A1-4D21-8EF5-683414FDDF8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4" action="ppaction://hlinksldjump"/>
            <a:extLst>
              <a:ext uri="{FF2B5EF4-FFF2-40B4-BE49-F238E27FC236}">
                <a16:creationId xmlns:a16="http://schemas.microsoft.com/office/drawing/2014/main" id="{57C1906C-A01B-4008-8A35-9856CBE5CBE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Ariba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37858376-1EFF-43A4-A607-AD5F518DF51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3" action="ppaction://hlinksldjump"/>
            <a:extLst>
              <a:ext uri="{FF2B5EF4-FFF2-40B4-BE49-F238E27FC236}">
                <a16:creationId xmlns:a16="http://schemas.microsoft.com/office/drawing/2014/main" id="{D83FBADB-723A-41CA-8C84-885D31B5A4E2}"/>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16B87714-00C9-42C3-A918-30F9221509B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2E177ABC-DED3-4308-84F6-521CD13FCCE8}"/>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B90B86F9-958B-41A5-9A94-C530A76D64BF}"/>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8" name="Rectangle 27">
            <a:extLst>
              <a:ext uri="{FF2B5EF4-FFF2-40B4-BE49-F238E27FC236}">
                <a16:creationId xmlns:a16="http://schemas.microsoft.com/office/drawing/2014/main" id="{91979F92-1928-40F2-BB03-AA3FB27C227E}"/>
              </a:ext>
            </a:extLst>
          </p:cNvPr>
          <p:cNvSpPr/>
          <p:nvPr/>
        </p:nvSpPr>
        <p:spPr bwMode="gray">
          <a:xfrm>
            <a:off x="6425869" y="1468517"/>
            <a:ext cx="478680" cy="102503"/>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highlight>
                <a:srgbClr val="FFFFFF"/>
              </a:highlight>
              <a:ea typeface="Arial Unicode MS" pitchFamily="34" charset="-128"/>
              <a:cs typeface="Arial Unicode MS" pitchFamily="34" charset="-128"/>
            </a:endParaRPr>
          </a:p>
        </p:txBody>
      </p:sp>
      <p:sp>
        <p:nvSpPr>
          <p:cNvPr id="29" name="Rectangle 28">
            <a:extLst>
              <a:ext uri="{FF2B5EF4-FFF2-40B4-BE49-F238E27FC236}">
                <a16:creationId xmlns:a16="http://schemas.microsoft.com/office/drawing/2014/main" id="{D34D0B5D-5BC2-4508-9207-0DDA95767547}"/>
              </a:ext>
            </a:extLst>
          </p:cNvPr>
          <p:cNvSpPr/>
          <p:nvPr/>
        </p:nvSpPr>
        <p:spPr bwMode="gray">
          <a:xfrm>
            <a:off x="5940649" y="2477730"/>
            <a:ext cx="725621" cy="165182"/>
          </a:xfrm>
          <a:prstGeom prst="rect">
            <a:avLst/>
          </a:prstGeom>
          <a:noFill/>
          <a:ln w="19050" algn="ctr">
            <a:solidFill>
              <a:schemeClr val="accent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6D0FC291-F98A-46EE-B20E-26DAAC8492CC}"/>
              </a:ext>
            </a:extLst>
          </p:cNvPr>
          <p:cNvPicPr>
            <a:picLocks noChangeAspect="1"/>
          </p:cNvPicPr>
          <p:nvPr/>
        </p:nvPicPr>
        <p:blipFill>
          <a:blip r:embed="rId5"/>
          <a:stretch>
            <a:fillRect/>
          </a:stretch>
        </p:blipFill>
        <p:spPr>
          <a:xfrm>
            <a:off x="7415463" y="2349807"/>
            <a:ext cx="3163071" cy="3728167"/>
          </a:xfrm>
          <a:prstGeom prst="rect">
            <a:avLst/>
          </a:prstGeom>
        </p:spPr>
      </p:pic>
      <p:cxnSp>
        <p:nvCxnSpPr>
          <p:cNvPr id="31" name="Straight Arrow Connector 30">
            <a:extLst>
              <a:ext uri="{FF2B5EF4-FFF2-40B4-BE49-F238E27FC236}">
                <a16:creationId xmlns:a16="http://schemas.microsoft.com/office/drawing/2014/main" id="{C0DE2369-00F5-485E-85F3-DFDC7F6813B4}"/>
              </a:ext>
            </a:extLst>
          </p:cNvPr>
          <p:cNvCxnSpPr>
            <a:cxnSpLocks/>
          </p:cNvCxnSpPr>
          <p:nvPr/>
        </p:nvCxnSpPr>
        <p:spPr>
          <a:xfrm>
            <a:off x="6670383" y="2642912"/>
            <a:ext cx="759133" cy="8259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8F6D39D-6DDF-4E9C-83B3-49C55036693C}"/>
              </a:ext>
            </a:extLst>
          </p:cNvPr>
          <p:cNvSpPr/>
          <p:nvPr/>
        </p:nvSpPr>
        <p:spPr bwMode="gray">
          <a:xfrm>
            <a:off x="7535464" y="3808186"/>
            <a:ext cx="478680" cy="102503"/>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highlight>
                <a:srgbClr val="FFFFFF"/>
              </a:highlight>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EB89658E-73E8-4571-B185-27480E43A7F5}"/>
              </a:ext>
            </a:extLst>
          </p:cNvPr>
          <p:cNvPicPr>
            <a:picLocks noChangeAspect="1"/>
          </p:cNvPicPr>
          <p:nvPr/>
        </p:nvPicPr>
        <p:blipFill>
          <a:blip r:embed="rId6"/>
          <a:stretch>
            <a:fillRect/>
          </a:stretch>
        </p:blipFill>
        <p:spPr>
          <a:xfrm>
            <a:off x="6627119" y="438752"/>
            <a:ext cx="274344" cy="329213"/>
          </a:xfrm>
          <a:prstGeom prst="rect">
            <a:avLst/>
          </a:prstGeom>
        </p:spPr>
      </p:pic>
      <p:sp>
        <p:nvSpPr>
          <p:cNvPr id="35" name="Oval 34">
            <a:extLst>
              <a:ext uri="{FF2B5EF4-FFF2-40B4-BE49-F238E27FC236}">
                <a16:creationId xmlns:a16="http://schemas.microsoft.com/office/drawing/2014/main" id="{86487948-57F0-48DB-9E73-0853E30DD407}"/>
              </a:ext>
            </a:extLst>
          </p:cNvPr>
          <p:cNvSpPr/>
          <p:nvPr/>
        </p:nvSpPr>
        <p:spPr bwMode="gray">
          <a:xfrm>
            <a:off x="5686510" y="2423838"/>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36" name="Oval 35">
            <a:extLst>
              <a:ext uri="{FF2B5EF4-FFF2-40B4-BE49-F238E27FC236}">
                <a16:creationId xmlns:a16="http://schemas.microsoft.com/office/drawing/2014/main" id="{802A4E45-2913-472B-8BB6-5A59E8096EDF}"/>
              </a:ext>
            </a:extLst>
          </p:cNvPr>
          <p:cNvSpPr/>
          <p:nvPr/>
        </p:nvSpPr>
        <p:spPr bwMode="gray">
          <a:xfrm>
            <a:off x="7904010" y="3362752"/>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Tree>
    <p:extLst>
      <p:ext uri="{BB962C8B-B14F-4D97-AF65-F5344CB8AC3E}">
        <p14:creationId xmlns:p14="http://schemas.microsoft.com/office/powerpoint/2010/main" val="4158224473"/>
      </p:ext>
    </p:extLst>
  </p:cSld>
  <p:clrMapOvr>
    <a:masterClrMapping/>
  </p:clrMapOvr>
</p:sld>
</file>

<file path=ppt/theme/theme1.xml><?xml version="1.0" encoding="utf-8"?>
<a:theme xmlns:a="http://schemas.openxmlformats.org/drawingml/2006/main" name="SAP Ariba 2019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CF55A97A-EA5B-4BEB-AF64-CBD1ED37F407}" vid="{18FBC2EE-F2FB-4C48-B55B-09DD05B5F295}"/>
    </a:ext>
  </a:extLst>
</a:theme>
</file>

<file path=ppt/theme/theme2.xml><?xml version="1.0" encoding="utf-8"?>
<a:theme xmlns:a="http://schemas.openxmlformats.org/drawingml/2006/main" name="SAP Ariba 2019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CF55A97A-EA5B-4BEB-AF64-CBD1ED37F407}" vid="{07046BEF-B344-415F-9D18-9BBF119066B7}"/>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3" ma:contentTypeDescription="Create a new document." ma:contentTypeScope="" ma:versionID="91bb88f82d0476e91672c5f9e7c57308">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30c53116597337206bf1be94e431264c"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572CDA-A983-43E4-A9E5-1BAF36861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ED800-1855-4740-8646-2FE237549F6B}">
  <ds:schemaRefs>
    <ds:schemaRef ds:uri="http://purl.org/dc/terms/"/>
    <ds:schemaRef ds:uri="025efd7d-4e1d-49ec-b269-b8153766096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86f4720-9db4-4950-8ffd-cd1ef4b846d5"/>
    <ds:schemaRef ds:uri="http://www.w3.org/XML/1998/namespace"/>
    <ds:schemaRef ds:uri="http://purl.org/dc/dcmitype/"/>
  </ds:schemaRefs>
</ds:datastoreItem>
</file>

<file path=customXml/itemProps3.xml><?xml version="1.0" encoding="utf-8"?>
<ds:datastoreItem xmlns:ds="http://schemas.openxmlformats.org/officeDocument/2006/customXml" ds:itemID="{41D63E7F-EF77-4444-8651-2AEE93D5DF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SAP_Ariba_2019_16x9_White</Template>
  <TotalTime>17480</TotalTime>
  <Words>2829</Words>
  <Application>Microsoft Office PowerPoint</Application>
  <PresentationFormat>Custom</PresentationFormat>
  <Paragraphs>483</Paragraphs>
  <Slides>30</Slides>
  <Notes>1</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BentonSans</vt:lpstr>
      <vt:lpstr>BentonSans Medium</vt:lpstr>
      <vt:lpstr>Courier New</vt:lpstr>
      <vt:lpstr>Symbol</vt:lpstr>
      <vt:lpstr>wingdings</vt:lpstr>
      <vt:lpstr>wingdings</vt:lpstr>
      <vt:lpstr>SAP Ariba 2019 16x9 white</vt:lpstr>
      <vt:lpstr>SAP Ariba 2019 16x9 blue</vt:lpstr>
      <vt:lpstr>T-Mobile  Account Set Up</vt:lpstr>
      <vt:lpstr>Table of Contents</vt:lpstr>
      <vt:lpstr>T-Mobile  Specific Account Configuration</vt:lpstr>
      <vt:lpstr>Accept Your Invitation</vt:lpstr>
      <vt:lpstr>Select One… </vt:lpstr>
      <vt:lpstr>Register as a New User</vt:lpstr>
      <vt:lpstr>Accept Relationship as an Existing User</vt:lpstr>
      <vt:lpstr>PowerPoint Presentation</vt:lpstr>
      <vt:lpstr>Complete Your Profile</vt:lpstr>
      <vt:lpstr>Configure Your Email Notifications</vt:lpstr>
      <vt:lpstr>Configure Your Enablement Tasks</vt:lpstr>
      <vt:lpstr>Configure Your Enablement Tasks Agree to Enable AribaPay</vt:lpstr>
      <vt:lpstr>Configure Your Enablement Tasks Agree to Enable AribaPay</vt:lpstr>
      <vt:lpstr>Configure Your Enablement Tasks Agree to Enable AribaPay</vt:lpstr>
      <vt:lpstr>Configure Your Enablement Tasks Agree to Enable AribaPay</vt:lpstr>
      <vt:lpstr>Configure Your Enablement Tasks Agree to Enable AribaPay</vt:lpstr>
      <vt:lpstr>Select Electronic Order Routing Method </vt:lpstr>
      <vt:lpstr>Route Your Purchase Orders Method Details</vt:lpstr>
      <vt:lpstr>Select Electronic Order Routing Method Notifications</vt:lpstr>
      <vt:lpstr>Select Electronic Invoice Routing Method Methods and Tax Details</vt:lpstr>
      <vt:lpstr>Configure Your Remittance Information</vt:lpstr>
      <vt:lpstr>Review Your Relationships Current and Potential</vt:lpstr>
      <vt:lpstr>Set Up User Accounts Roles and Permission Details</vt:lpstr>
      <vt:lpstr>Set Up User Accounts Create Roles (Administrator Only)</vt:lpstr>
      <vt:lpstr>Set Up User Accounts Create Users (Administrator Only)</vt:lpstr>
      <vt:lpstr>Set Up User Accounts Modifying User Accounts (Administrator Only)</vt:lpstr>
      <vt:lpstr>Enhanced User Account Functionality</vt:lpstr>
      <vt:lpstr>Set Up a Test Account </vt:lpstr>
      <vt:lpstr>Thank you.</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SAP SE</dc:creator>
  <cp:keywords>2019/16:9/white</cp:keywords>
  <cp:lastModifiedBy>Farris, Tyrelle</cp:lastModifiedBy>
  <cp:revision>171</cp:revision>
  <dcterms:created xsi:type="dcterms:W3CDTF">2019-04-09T14:10:35Z</dcterms:created>
  <dcterms:modified xsi:type="dcterms:W3CDTF">2021-08-09T18:31:46Z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