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2" r:id="rId5"/>
  </p:sldMasterIdLst>
  <p:notesMasterIdLst>
    <p:notesMasterId r:id="rId80"/>
  </p:notesMasterIdLst>
  <p:handoutMasterIdLst>
    <p:handoutMasterId r:id="rId81"/>
  </p:handoutMasterIdLst>
  <p:sldIdLst>
    <p:sldId id="447" r:id="rId6"/>
    <p:sldId id="451" r:id="rId7"/>
    <p:sldId id="440" r:id="rId8"/>
    <p:sldId id="446" r:id="rId9"/>
    <p:sldId id="544" r:id="rId10"/>
    <p:sldId id="562" r:id="rId11"/>
    <p:sldId id="571" r:id="rId12"/>
    <p:sldId id="572" r:id="rId13"/>
    <p:sldId id="573" r:id="rId14"/>
    <p:sldId id="574" r:id="rId15"/>
    <p:sldId id="575" r:id="rId16"/>
    <p:sldId id="576" r:id="rId17"/>
    <p:sldId id="582" r:id="rId18"/>
    <p:sldId id="578" r:id="rId19"/>
    <p:sldId id="579" r:id="rId20"/>
    <p:sldId id="580" r:id="rId21"/>
    <p:sldId id="581" r:id="rId22"/>
    <p:sldId id="548" r:id="rId23"/>
    <p:sldId id="549" r:id="rId24"/>
    <p:sldId id="550" r:id="rId25"/>
    <p:sldId id="455" r:id="rId26"/>
    <p:sldId id="456" r:id="rId27"/>
    <p:sldId id="457" r:id="rId28"/>
    <p:sldId id="458" r:id="rId29"/>
    <p:sldId id="459" r:id="rId30"/>
    <p:sldId id="460" r:id="rId31"/>
    <p:sldId id="555" r:id="rId32"/>
    <p:sldId id="463" r:id="rId33"/>
    <p:sldId id="558" r:id="rId34"/>
    <p:sldId id="557" r:id="rId35"/>
    <p:sldId id="551" r:id="rId36"/>
    <p:sldId id="466" r:id="rId37"/>
    <p:sldId id="554" r:id="rId38"/>
    <p:sldId id="467" r:id="rId39"/>
    <p:sldId id="468" r:id="rId40"/>
    <p:sldId id="469" r:id="rId41"/>
    <p:sldId id="470" r:id="rId42"/>
    <p:sldId id="471" r:id="rId43"/>
    <p:sldId id="462" r:id="rId44"/>
    <p:sldId id="563" r:id="rId45"/>
    <p:sldId id="500" r:id="rId46"/>
    <p:sldId id="477" r:id="rId47"/>
    <p:sldId id="478" r:id="rId48"/>
    <p:sldId id="479" r:id="rId49"/>
    <p:sldId id="480" r:id="rId50"/>
    <p:sldId id="481" r:id="rId51"/>
    <p:sldId id="482" r:id="rId52"/>
    <p:sldId id="483" r:id="rId53"/>
    <p:sldId id="513" r:id="rId54"/>
    <p:sldId id="485" r:id="rId55"/>
    <p:sldId id="486" r:id="rId56"/>
    <p:sldId id="487" r:id="rId57"/>
    <p:sldId id="488" r:id="rId58"/>
    <p:sldId id="489" r:id="rId59"/>
    <p:sldId id="490" r:id="rId60"/>
    <p:sldId id="491" r:id="rId61"/>
    <p:sldId id="492" r:id="rId62"/>
    <p:sldId id="499" r:id="rId63"/>
    <p:sldId id="493" r:id="rId64"/>
    <p:sldId id="494" r:id="rId65"/>
    <p:sldId id="495" r:id="rId66"/>
    <p:sldId id="496" r:id="rId67"/>
    <p:sldId id="497" r:id="rId68"/>
    <p:sldId id="498" r:id="rId69"/>
    <p:sldId id="509" r:id="rId70"/>
    <p:sldId id="530" r:id="rId71"/>
    <p:sldId id="564" r:id="rId72"/>
    <p:sldId id="565" r:id="rId73"/>
    <p:sldId id="566" r:id="rId74"/>
    <p:sldId id="567" r:id="rId75"/>
    <p:sldId id="568" r:id="rId76"/>
    <p:sldId id="569" r:id="rId77"/>
    <p:sldId id="570" r:id="rId78"/>
    <p:sldId id="552" r:id="rId79"/>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0AB00"/>
    <a:srgbClr val="00195A"/>
    <a:srgbClr val="0F46A7"/>
    <a:srgbClr val="970A82"/>
    <a:srgbClr val="FF3399"/>
    <a:srgbClr val="FFFFFF"/>
    <a:srgbClr val="FEE3A1"/>
    <a:srgbClr val="FFF1D0"/>
    <a:srgbClr val="FFF8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24151-BE84-4262-ACF0-077A463BEDAC}" v="46" dt="2023-06-15T14:59:59.277"/>
    <p1510:client id="{5F346C64-3F19-47D7-844E-2145FF563CCF}" v="32" dt="2023-06-15T15:16:13.274"/>
    <p1510:client id="{BFB696A1-B3A4-43EF-A1DC-2F8F1F7BE227}" v="19" dt="2023-06-14T20:14:25.655"/>
    <p1510:client id="{DA5465D5-0553-48B3-A35E-C97C1DF1FC20}" v="268" dt="2023-06-15T15:06:02.812"/>
    <p1510:client id="{F8568346-D218-476E-ADD4-14D4AD449759}" v="2" dt="2023-06-15T14:27:55.80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guide pos="3841"/>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a:p>
        </p:txBody>
      </p:sp>
    </p:spTree>
    <p:extLst>
      <p:ext uri="{BB962C8B-B14F-4D97-AF65-F5344CB8AC3E}">
        <p14:creationId xmlns:p14="http://schemas.microsoft.com/office/powerpoint/2010/main" val="246106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a:p>
        </p:txBody>
      </p:sp>
    </p:spTree>
    <p:extLst>
      <p:ext uri="{BB962C8B-B14F-4D97-AF65-F5344CB8AC3E}">
        <p14:creationId xmlns:p14="http://schemas.microsoft.com/office/powerpoint/2010/main" val="247912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a:p>
        </p:txBody>
      </p:sp>
    </p:spTree>
    <p:extLst>
      <p:ext uri="{BB962C8B-B14F-4D97-AF65-F5344CB8AC3E}">
        <p14:creationId xmlns:p14="http://schemas.microsoft.com/office/powerpoint/2010/main" val="381922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a:p>
        </p:txBody>
      </p:sp>
    </p:spTree>
    <p:extLst>
      <p:ext uri="{BB962C8B-B14F-4D97-AF65-F5344CB8AC3E}">
        <p14:creationId xmlns:p14="http://schemas.microsoft.com/office/powerpoint/2010/main" val="400760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13</a:t>
            </a:fld>
            <a:endParaRPr lang="en-US"/>
          </a:p>
        </p:txBody>
      </p:sp>
    </p:spTree>
    <p:extLst>
      <p:ext uri="{BB962C8B-B14F-4D97-AF65-F5344CB8AC3E}">
        <p14:creationId xmlns:p14="http://schemas.microsoft.com/office/powerpoint/2010/main" val="315343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a:p>
        </p:txBody>
      </p:sp>
    </p:spTree>
    <p:extLst>
      <p:ext uri="{BB962C8B-B14F-4D97-AF65-F5344CB8AC3E}">
        <p14:creationId xmlns:p14="http://schemas.microsoft.com/office/powerpoint/2010/main" val="2180236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a:p>
        </p:txBody>
      </p:sp>
    </p:spTree>
    <p:extLst>
      <p:ext uri="{BB962C8B-B14F-4D97-AF65-F5344CB8AC3E}">
        <p14:creationId xmlns:p14="http://schemas.microsoft.com/office/powerpoint/2010/main" val="352306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a:p>
        </p:txBody>
      </p:sp>
    </p:spTree>
    <p:extLst>
      <p:ext uri="{BB962C8B-B14F-4D97-AF65-F5344CB8AC3E}">
        <p14:creationId xmlns:p14="http://schemas.microsoft.com/office/powerpoint/2010/main" val="207635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a:p>
        </p:txBody>
      </p:sp>
    </p:spTree>
    <p:extLst>
      <p:ext uri="{BB962C8B-B14F-4D97-AF65-F5344CB8AC3E}">
        <p14:creationId xmlns:p14="http://schemas.microsoft.com/office/powerpoint/2010/main" val="56422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a:p>
        </p:txBody>
      </p:sp>
    </p:spTree>
    <p:extLst>
      <p:ext uri="{BB962C8B-B14F-4D97-AF65-F5344CB8AC3E}">
        <p14:creationId xmlns:p14="http://schemas.microsoft.com/office/powerpoint/2010/main" val="35331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a:p>
        </p:txBody>
      </p:sp>
    </p:spTree>
    <p:extLst>
      <p:ext uri="{BB962C8B-B14F-4D97-AF65-F5344CB8AC3E}">
        <p14:creationId xmlns:p14="http://schemas.microsoft.com/office/powerpoint/2010/main" val="167469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979621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21</a:t>
            </a:fld>
            <a:endParaRPr lang="en-US"/>
          </a:p>
        </p:txBody>
      </p:sp>
    </p:spTree>
    <p:extLst>
      <p:ext uri="{BB962C8B-B14F-4D97-AF65-F5344CB8AC3E}">
        <p14:creationId xmlns:p14="http://schemas.microsoft.com/office/powerpoint/2010/main" val="1358289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22</a:t>
            </a:fld>
            <a:endParaRPr lang="en-US"/>
          </a:p>
        </p:txBody>
      </p:sp>
    </p:spTree>
    <p:extLst>
      <p:ext uri="{BB962C8B-B14F-4D97-AF65-F5344CB8AC3E}">
        <p14:creationId xmlns:p14="http://schemas.microsoft.com/office/powerpoint/2010/main" val="1637095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23</a:t>
            </a:fld>
            <a:endParaRPr lang="en-US"/>
          </a:p>
        </p:txBody>
      </p:sp>
    </p:spTree>
    <p:extLst>
      <p:ext uri="{BB962C8B-B14F-4D97-AF65-F5344CB8AC3E}">
        <p14:creationId xmlns:p14="http://schemas.microsoft.com/office/powerpoint/2010/main" val="274117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24</a:t>
            </a:fld>
            <a:endParaRPr lang="en-US"/>
          </a:p>
        </p:txBody>
      </p:sp>
    </p:spTree>
    <p:extLst>
      <p:ext uri="{BB962C8B-B14F-4D97-AF65-F5344CB8AC3E}">
        <p14:creationId xmlns:p14="http://schemas.microsoft.com/office/powerpoint/2010/main" val="2124200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25</a:t>
            </a:fld>
            <a:endParaRPr lang="en-US"/>
          </a:p>
        </p:txBody>
      </p:sp>
    </p:spTree>
    <p:extLst>
      <p:ext uri="{BB962C8B-B14F-4D97-AF65-F5344CB8AC3E}">
        <p14:creationId xmlns:p14="http://schemas.microsoft.com/office/powerpoint/2010/main" val="1949256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26</a:t>
            </a:fld>
            <a:endParaRPr lang="en-US"/>
          </a:p>
        </p:txBody>
      </p:sp>
    </p:spTree>
    <p:extLst>
      <p:ext uri="{BB962C8B-B14F-4D97-AF65-F5344CB8AC3E}">
        <p14:creationId xmlns:p14="http://schemas.microsoft.com/office/powerpoint/2010/main" val="3479906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27</a:t>
            </a:fld>
            <a:endParaRPr lang="en-US"/>
          </a:p>
        </p:txBody>
      </p:sp>
    </p:spTree>
    <p:extLst>
      <p:ext uri="{BB962C8B-B14F-4D97-AF65-F5344CB8AC3E}">
        <p14:creationId xmlns:p14="http://schemas.microsoft.com/office/powerpoint/2010/main" val="1682143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Tree>
    <p:extLst>
      <p:ext uri="{BB962C8B-B14F-4D97-AF65-F5344CB8AC3E}">
        <p14:creationId xmlns:p14="http://schemas.microsoft.com/office/powerpoint/2010/main" val="2302918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29</a:t>
            </a:fld>
            <a:endParaRPr lang="de-DE"/>
          </a:p>
        </p:txBody>
      </p:sp>
    </p:spTree>
    <p:extLst>
      <p:ext uri="{BB962C8B-B14F-4D97-AF65-F5344CB8AC3E}">
        <p14:creationId xmlns:p14="http://schemas.microsoft.com/office/powerpoint/2010/main" val="1353923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31</a:t>
            </a:fld>
            <a:endParaRPr lang="de-DE"/>
          </a:p>
        </p:txBody>
      </p:sp>
    </p:spTree>
    <p:extLst>
      <p:ext uri="{BB962C8B-B14F-4D97-AF65-F5344CB8AC3E}">
        <p14:creationId xmlns:p14="http://schemas.microsoft.com/office/powerpoint/2010/main" val="9236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a:p>
        </p:txBody>
      </p:sp>
    </p:spTree>
    <p:extLst>
      <p:ext uri="{BB962C8B-B14F-4D97-AF65-F5344CB8AC3E}">
        <p14:creationId xmlns:p14="http://schemas.microsoft.com/office/powerpoint/2010/main" val="1249071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32</a:t>
            </a:fld>
            <a:endParaRPr lang="en-US"/>
          </a:p>
        </p:txBody>
      </p:sp>
    </p:spTree>
    <p:extLst>
      <p:ext uri="{BB962C8B-B14F-4D97-AF65-F5344CB8AC3E}">
        <p14:creationId xmlns:p14="http://schemas.microsoft.com/office/powerpoint/2010/main" val="1254046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34</a:t>
            </a:fld>
            <a:endParaRPr lang="en-US"/>
          </a:p>
        </p:txBody>
      </p:sp>
    </p:spTree>
    <p:extLst>
      <p:ext uri="{BB962C8B-B14F-4D97-AF65-F5344CB8AC3E}">
        <p14:creationId xmlns:p14="http://schemas.microsoft.com/office/powerpoint/2010/main" val="1759665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35</a:t>
            </a:fld>
            <a:endParaRPr lang="en-US"/>
          </a:p>
        </p:txBody>
      </p:sp>
    </p:spTree>
    <p:extLst>
      <p:ext uri="{BB962C8B-B14F-4D97-AF65-F5344CB8AC3E}">
        <p14:creationId xmlns:p14="http://schemas.microsoft.com/office/powerpoint/2010/main" val="3896871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36</a:t>
            </a:fld>
            <a:endParaRPr lang="en-US"/>
          </a:p>
        </p:txBody>
      </p:sp>
    </p:spTree>
    <p:extLst>
      <p:ext uri="{BB962C8B-B14F-4D97-AF65-F5344CB8AC3E}">
        <p14:creationId xmlns:p14="http://schemas.microsoft.com/office/powerpoint/2010/main" val="1959215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37</a:t>
            </a:fld>
            <a:endParaRPr lang="en-US"/>
          </a:p>
        </p:txBody>
      </p:sp>
    </p:spTree>
    <p:extLst>
      <p:ext uri="{BB962C8B-B14F-4D97-AF65-F5344CB8AC3E}">
        <p14:creationId xmlns:p14="http://schemas.microsoft.com/office/powerpoint/2010/main" val="3696894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38</a:t>
            </a:fld>
            <a:endParaRPr lang="en-US"/>
          </a:p>
        </p:txBody>
      </p:sp>
    </p:spTree>
    <p:extLst>
      <p:ext uri="{BB962C8B-B14F-4D97-AF65-F5344CB8AC3E}">
        <p14:creationId xmlns:p14="http://schemas.microsoft.com/office/powerpoint/2010/main" val="2127762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39</a:t>
            </a:fld>
            <a:endParaRPr lang="en-US"/>
          </a:p>
        </p:txBody>
      </p:sp>
    </p:spTree>
    <p:extLst>
      <p:ext uri="{BB962C8B-B14F-4D97-AF65-F5344CB8AC3E}">
        <p14:creationId xmlns:p14="http://schemas.microsoft.com/office/powerpoint/2010/main" val="3398044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40</a:t>
            </a:fld>
            <a:endParaRPr lang="en-US"/>
          </a:p>
        </p:txBody>
      </p:sp>
    </p:spTree>
    <p:extLst>
      <p:ext uri="{BB962C8B-B14F-4D97-AF65-F5344CB8AC3E}">
        <p14:creationId xmlns:p14="http://schemas.microsoft.com/office/powerpoint/2010/main" val="1628814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Tree>
    <p:extLst>
      <p:ext uri="{BB962C8B-B14F-4D97-AF65-F5344CB8AC3E}">
        <p14:creationId xmlns:p14="http://schemas.microsoft.com/office/powerpoint/2010/main" val="297581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42</a:t>
            </a:fld>
            <a:endParaRPr lang="en-US"/>
          </a:p>
        </p:txBody>
      </p:sp>
    </p:spTree>
    <p:extLst>
      <p:ext uri="{BB962C8B-B14F-4D97-AF65-F5344CB8AC3E}">
        <p14:creationId xmlns:p14="http://schemas.microsoft.com/office/powerpoint/2010/main" val="31002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a:p>
        </p:txBody>
      </p:sp>
    </p:spTree>
    <p:extLst>
      <p:ext uri="{BB962C8B-B14F-4D97-AF65-F5344CB8AC3E}">
        <p14:creationId xmlns:p14="http://schemas.microsoft.com/office/powerpoint/2010/main" val="16201688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43</a:t>
            </a:fld>
            <a:endParaRPr lang="en-US"/>
          </a:p>
        </p:txBody>
      </p:sp>
    </p:spTree>
    <p:extLst>
      <p:ext uri="{BB962C8B-B14F-4D97-AF65-F5344CB8AC3E}">
        <p14:creationId xmlns:p14="http://schemas.microsoft.com/office/powerpoint/2010/main" val="1622897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44</a:t>
            </a:fld>
            <a:endParaRPr lang="en-US"/>
          </a:p>
        </p:txBody>
      </p:sp>
    </p:spTree>
    <p:extLst>
      <p:ext uri="{BB962C8B-B14F-4D97-AF65-F5344CB8AC3E}">
        <p14:creationId xmlns:p14="http://schemas.microsoft.com/office/powerpoint/2010/main" val="126988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45</a:t>
            </a:fld>
            <a:endParaRPr lang="en-US"/>
          </a:p>
        </p:txBody>
      </p:sp>
    </p:spTree>
    <p:extLst>
      <p:ext uri="{BB962C8B-B14F-4D97-AF65-F5344CB8AC3E}">
        <p14:creationId xmlns:p14="http://schemas.microsoft.com/office/powerpoint/2010/main" val="3471569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46</a:t>
            </a:fld>
            <a:endParaRPr lang="en-US"/>
          </a:p>
        </p:txBody>
      </p:sp>
    </p:spTree>
    <p:extLst>
      <p:ext uri="{BB962C8B-B14F-4D97-AF65-F5344CB8AC3E}">
        <p14:creationId xmlns:p14="http://schemas.microsoft.com/office/powerpoint/2010/main" val="1852050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47</a:t>
            </a:fld>
            <a:endParaRPr lang="en-US"/>
          </a:p>
        </p:txBody>
      </p:sp>
    </p:spTree>
    <p:extLst>
      <p:ext uri="{BB962C8B-B14F-4D97-AF65-F5344CB8AC3E}">
        <p14:creationId xmlns:p14="http://schemas.microsoft.com/office/powerpoint/2010/main" val="3646490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48</a:t>
            </a:fld>
            <a:endParaRPr lang="en-US"/>
          </a:p>
        </p:txBody>
      </p:sp>
    </p:spTree>
    <p:extLst>
      <p:ext uri="{BB962C8B-B14F-4D97-AF65-F5344CB8AC3E}">
        <p14:creationId xmlns:p14="http://schemas.microsoft.com/office/powerpoint/2010/main" val="968344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49</a:t>
            </a:fld>
            <a:endParaRPr lang="en-US"/>
          </a:p>
        </p:txBody>
      </p:sp>
    </p:spTree>
    <p:extLst>
      <p:ext uri="{BB962C8B-B14F-4D97-AF65-F5344CB8AC3E}">
        <p14:creationId xmlns:p14="http://schemas.microsoft.com/office/powerpoint/2010/main" val="1760074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440362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51</a:t>
            </a:fld>
            <a:endParaRPr lang="en-US"/>
          </a:p>
        </p:txBody>
      </p:sp>
    </p:spTree>
    <p:extLst>
      <p:ext uri="{BB962C8B-B14F-4D97-AF65-F5344CB8AC3E}">
        <p14:creationId xmlns:p14="http://schemas.microsoft.com/office/powerpoint/2010/main" val="1903010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52</a:t>
            </a:fld>
            <a:endParaRPr lang="en-US"/>
          </a:p>
        </p:txBody>
      </p:sp>
    </p:spTree>
    <p:extLst>
      <p:ext uri="{BB962C8B-B14F-4D97-AF65-F5344CB8AC3E}">
        <p14:creationId xmlns:p14="http://schemas.microsoft.com/office/powerpoint/2010/main" val="55317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a:t>
            </a:fld>
            <a:endParaRPr lang="en-US"/>
          </a:p>
        </p:txBody>
      </p:sp>
    </p:spTree>
    <p:extLst>
      <p:ext uri="{BB962C8B-B14F-4D97-AF65-F5344CB8AC3E}">
        <p14:creationId xmlns:p14="http://schemas.microsoft.com/office/powerpoint/2010/main" val="2506522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53</a:t>
            </a:fld>
            <a:endParaRPr lang="en-US"/>
          </a:p>
        </p:txBody>
      </p:sp>
    </p:spTree>
    <p:extLst>
      <p:ext uri="{BB962C8B-B14F-4D97-AF65-F5344CB8AC3E}">
        <p14:creationId xmlns:p14="http://schemas.microsoft.com/office/powerpoint/2010/main" val="34131635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54</a:t>
            </a:fld>
            <a:endParaRPr lang="en-US"/>
          </a:p>
        </p:txBody>
      </p:sp>
    </p:spTree>
    <p:extLst>
      <p:ext uri="{BB962C8B-B14F-4D97-AF65-F5344CB8AC3E}">
        <p14:creationId xmlns:p14="http://schemas.microsoft.com/office/powerpoint/2010/main" val="41618608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55</a:t>
            </a:fld>
            <a:endParaRPr lang="en-US"/>
          </a:p>
        </p:txBody>
      </p:sp>
    </p:spTree>
    <p:extLst>
      <p:ext uri="{BB962C8B-B14F-4D97-AF65-F5344CB8AC3E}">
        <p14:creationId xmlns:p14="http://schemas.microsoft.com/office/powerpoint/2010/main" val="10370231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56</a:t>
            </a:fld>
            <a:endParaRPr lang="en-US"/>
          </a:p>
        </p:txBody>
      </p:sp>
    </p:spTree>
    <p:extLst>
      <p:ext uri="{BB962C8B-B14F-4D97-AF65-F5344CB8AC3E}">
        <p14:creationId xmlns:p14="http://schemas.microsoft.com/office/powerpoint/2010/main" val="36035987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57</a:t>
            </a:fld>
            <a:endParaRPr lang="en-US"/>
          </a:p>
        </p:txBody>
      </p:sp>
    </p:spTree>
    <p:extLst>
      <p:ext uri="{BB962C8B-B14F-4D97-AF65-F5344CB8AC3E}">
        <p14:creationId xmlns:p14="http://schemas.microsoft.com/office/powerpoint/2010/main" val="23985444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58</a:t>
            </a:fld>
            <a:endParaRPr lang="en-US"/>
          </a:p>
        </p:txBody>
      </p:sp>
    </p:spTree>
    <p:extLst>
      <p:ext uri="{BB962C8B-B14F-4D97-AF65-F5344CB8AC3E}">
        <p14:creationId xmlns:p14="http://schemas.microsoft.com/office/powerpoint/2010/main" val="3229351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59</a:t>
            </a:fld>
            <a:endParaRPr lang="en-US"/>
          </a:p>
        </p:txBody>
      </p:sp>
    </p:spTree>
    <p:extLst>
      <p:ext uri="{BB962C8B-B14F-4D97-AF65-F5344CB8AC3E}">
        <p14:creationId xmlns:p14="http://schemas.microsoft.com/office/powerpoint/2010/main" val="21457120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60</a:t>
            </a:fld>
            <a:endParaRPr lang="en-US"/>
          </a:p>
        </p:txBody>
      </p:sp>
    </p:spTree>
    <p:extLst>
      <p:ext uri="{BB962C8B-B14F-4D97-AF65-F5344CB8AC3E}">
        <p14:creationId xmlns:p14="http://schemas.microsoft.com/office/powerpoint/2010/main" val="16739749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61</a:t>
            </a:fld>
            <a:endParaRPr lang="en-US"/>
          </a:p>
        </p:txBody>
      </p:sp>
    </p:spTree>
    <p:extLst>
      <p:ext uri="{BB962C8B-B14F-4D97-AF65-F5344CB8AC3E}">
        <p14:creationId xmlns:p14="http://schemas.microsoft.com/office/powerpoint/2010/main" val="3481310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62</a:t>
            </a:fld>
            <a:endParaRPr lang="en-US"/>
          </a:p>
        </p:txBody>
      </p:sp>
    </p:spTree>
    <p:extLst>
      <p:ext uri="{BB962C8B-B14F-4D97-AF65-F5344CB8AC3E}">
        <p14:creationId xmlns:p14="http://schemas.microsoft.com/office/powerpoint/2010/main" val="57597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a:p>
        </p:txBody>
      </p:sp>
    </p:spTree>
    <p:extLst>
      <p:ext uri="{BB962C8B-B14F-4D97-AF65-F5344CB8AC3E}">
        <p14:creationId xmlns:p14="http://schemas.microsoft.com/office/powerpoint/2010/main" val="2912462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63</a:t>
            </a:fld>
            <a:endParaRPr lang="en-US"/>
          </a:p>
        </p:txBody>
      </p:sp>
    </p:spTree>
    <p:extLst>
      <p:ext uri="{BB962C8B-B14F-4D97-AF65-F5344CB8AC3E}">
        <p14:creationId xmlns:p14="http://schemas.microsoft.com/office/powerpoint/2010/main" val="23537493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64</a:t>
            </a:fld>
            <a:endParaRPr lang="en-US"/>
          </a:p>
        </p:txBody>
      </p:sp>
    </p:spTree>
    <p:extLst>
      <p:ext uri="{BB962C8B-B14F-4D97-AF65-F5344CB8AC3E}">
        <p14:creationId xmlns:p14="http://schemas.microsoft.com/office/powerpoint/2010/main" val="18715797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66</a:t>
            </a:fld>
            <a:endParaRPr lang="en-US"/>
          </a:p>
        </p:txBody>
      </p:sp>
    </p:spTree>
    <p:extLst>
      <p:ext uri="{BB962C8B-B14F-4D97-AF65-F5344CB8AC3E}">
        <p14:creationId xmlns:p14="http://schemas.microsoft.com/office/powerpoint/2010/main" val="261249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a:p>
        </p:txBody>
      </p:sp>
    </p:spTree>
    <p:extLst>
      <p:ext uri="{BB962C8B-B14F-4D97-AF65-F5344CB8AC3E}">
        <p14:creationId xmlns:p14="http://schemas.microsoft.com/office/powerpoint/2010/main" val="343569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a:p>
        </p:txBody>
      </p:sp>
    </p:spTree>
    <p:extLst>
      <p:ext uri="{BB962C8B-B14F-4D97-AF65-F5344CB8AC3E}">
        <p14:creationId xmlns:p14="http://schemas.microsoft.com/office/powerpoint/2010/main" val="408692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a:p>
        </p:txBody>
      </p:sp>
    </p:spTree>
    <p:extLst>
      <p:ext uri="{BB962C8B-B14F-4D97-AF65-F5344CB8AC3E}">
        <p14:creationId xmlns:p14="http://schemas.microsoft.com/office/powerpoint/2010/main" val="184834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a:t>Click to insert title image or illustration</a:t>
            </a:r>
          </a:p>
        </p:txBody>
      </p:sp>
      <p:pic>
        <p:nvPicPr>
          <p:cNvPr id="7" name="SAP Ariba Logo" descr="SAP Ariba Logo" title="SAP Ariba Logo">
            <a:extLst>
              <a:ext uri="{FF2B5EF4-FFF2-40B4-BE49-F238E27FC236}">
                <a16:creationId xmlns:a16="http://schemas.microsoft.com/office/drawing/2014/main" id="{2F96132E-1950-4623-8EF9-82744C3A3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7" name="SAP Ariba Logo" descr="SAP Ariba Logo" title="SAP Ariba Logo">
            <a:extLst>
              <a:ext uri="{FF2B5EF4-FFF2-40B4-BE49-F238E27FC236}">
                <a16:creationId xmlns:a16="http://schemas.microsoft.com/office/drawing/2014/main" id="{686A7A9B-76A8-4C7F-8BCE-92349C51A3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5"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2019-2022 SAP SE or an SAP affiliate company. All rights reserved.</a:t>
            </a:r>
            <a:endParaRPr lang="de-DE"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1"/>
                </a:solidFill>
                <a:latin typeface="Arial"/>
                <a:ea typeface="Arial Unicode MS" panose="020B0604020202020204" pitchFamily="34" charset="-128"/>
                <a:cs typeface="+mn-cs"/>
                <a:hlinkClick r:id="rId3"/>
              </a:rPr>
              <a:t>www.sap.com/copyright</a:t>
            </a:r>
            <a:r>
              <a:rPr lang="en-US" sz="800" kern="120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82677D37-4F06-4FD4-9B6F-3FFD34929A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www.sap.com/germany</a:t>
            </a:r>
            <a:r>
              <a:rPr lang="en-US" sz="1100" b="1" kern="120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2019-2022 SAP SE </a:t>
            </a:r>
            <a:r>
              <a:rPr lang="de-DE" sz="800" b="0" noProof="0"/>
              <a:t>oder ein SAP-Konzernunternehmen. Alle Rechte vorbehalten</a:t>
            </a:r>
            <a:r>
              <a:rPr lang="en-US" sz="800" b="0" noProof="0"/>
              <a:t>.</a:t>
            </a:r>
            <a:endParaRPr lang="de-DE" sz="800" kern="0">
              <a:ea typeface="Arial Unicode MS" pitchFamily="34" charset="-128"/>
              <a:cs typeface="Arial Unicode MS" pitchFamily="34" charset="-128"/>
            </a:endParaRPr>
          </a:p>
          <a:p>
            <a:pPr>
              <a:spcBef>
                <a:spcPts val="600"/>
              </a:spcBef>
            </a:pPr>
            <a:r>
              <a:rPr lang="de-DE" sz="8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a:solidFill>
                  <a:schemeClr val="tx1"/>
                </a:solidFill>
                <a:effectLst/>
                <a:latin typeface="Arial"/>
                <a:ea typeface="+mn-ea"/>
                <a:cs typeface="+mn-cs"/>
              </a:rPr>
              <a:t> </a:t>
            </a:r>
            <a:r>
              <a:rPr lang="de-DE" sz="800" kern="1200" noProof="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a:solidFill>
                  <a:schemeClr val="tx1"/>
                </a:solidFill>
                <a:effectLst/>
                <a:latin typeface="Arial"/>
                <a:ea typeface="+mn-ea"/>
                <a:cs typeface="+mn-cs"/>
              </a:rPr>
              <a:t>Zusätzliche Informationen zur Marke und Vermerke finden Sie auf der Seite </a:t>
            </a:r>
            <a:r>
              <a:rPr lang="de-DE" sz="800" kern="1200" noProof="0">
                <a:solidFill>
                  <a:schemeClr val="tx1"/>
                </a:solidFill>
                <a:effectLst/>
                <a:latin typeface="Arial"/>
                <a:ea typeface="+mn-ea"/>
                <a:cs typeface="+mn-cs"/>
                <a:hlinkClick r:id="rId4"/>
              </a:rPr>
              <a:t>www.sap.com/corporate/de/legal/copyright.html</a:t>
            </a:r>
            <a:r>
              <a:rPr lang="de-DE" sz="800" kern="1200" noProof="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8F9C765-2B7F-4D29-8684-0945DE90428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11371324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652365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36617716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2020</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0" name="SAP Ariba Logo" descr="SAP Ariba Logo" title="SAP Ariba Logo">
            <a:extLst>
              <a:ext uri="{FF2B5EF4-FFF2-40B4-BE49-F238E27FC236}">
                <a16:creationId xmlns:a16="http://schemas.microsoft.com/office/drawing/2014/main" id="{24C63741-565D-441D-A8D6-2CBDFED260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4001" y="6559834"/>
            <a:ext cx="2269679" cy="184666"/>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2019-2023 SAP SE or an SAP affiliate company. All rights reserved.</a:t>
            </a:r>
            <a:endParaRPr kumimoji="0" lang="en-US" sz="600" b="0" i="0" u="none" kern="0" baseline="0">
              <a:solidFill>
                <a:schemeClr val="tx1"/>
              </a:solidFill>
              <a:latin typeface="Arial"/>
              <a:ea typeface="Arial Unicode MS"/>
              <a:cs typeface="Arial Unicode MS" pitchFamily="34" charset="-128"/>
              <a:sym typeface="Arial"/>
            </a:endParaRP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2020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31361106"/>
      </p:ext>
    </p:extLst>
  </p:cSld>
  <p:clrMap bg1="dk1" tx1="lt1" bg2="dk2" tx2="lt2" accent1="accent1" accent2="accent2" accent3="accent3" accent4="accent4" accent5="accent5" accent6="accent6" hlink="hlink" folHlink="folHlink"/>
  <p:sldLayoutIdLst>
    <p:sldLayoutId id="2147483789" r:id="rId1"/>
    <p:sldLayoutId id="2147483791" r:id="rId2"/>
    <p:sldLayoutId id="2147483798"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supplier.ariba.co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supplier.ariba.com"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www.1.com/12354.jpg"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hyperlink" Target="http://www.1.com/34.jp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2D29180-CCB4-9542-9DC8-8A8F221444B6}"/>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8" name="Presentation Title"/>
          <p:cNvSpPr>
            <a:spLocks noGrp="1"/>
          </p:cNvSpPr>
          <p:nvPr>
            <p:ph type="title"/>
          </p:nvPr>
        </p:nvSpPr>
        <p:spPr bwMode="gray">
          <a:xfrm>
            <a:off x="271375" y="4498255"/>
            <a:ext cx="10899174" cy="997196"/>
          </a:xfrm>
        </p:spPr>
        <p:txBody>
          <a:bodyPr/>
          <a:lstStyle/>
          <a:p>
            <a:r>
              <a:rPr lang="en-US"/>
              <a:t>Understanding, Creating and Publishing </a:t>
            </a:r>
            <a:r>
              <a:rPr lang="en-US">
                <a:solidFill>
                  <a:schemeClr val="accent1"/>
                </a:solidFill>
              </a:rPr>
              <a:t>PunchOut</a:t>
            </a:r>
            <a:r>
              <a:rPr lang="en-US" sz="2200" baseline="75000">
                <a:solidFill>
                  <a:schemeClr val="accent1"/>
                </a:solidFill>
              </a:rPr>
              <a:t>®</a:t>
            </a:r>
            <a:r>
              <a:rPr lang="en-US">
                <a:solidFill>
                  <a:schemeClr val="accent1"/>
                </a:solidFill>
              </a:rPr>
              <a:t> Catalogs</a:t>
            </a:r>
            <a:endParaRPr lang="de-DE">
              <a:solidFill>
                <a:schemeClr val="accent1"/>
              </a:solidFill>
            </a:endParaRPr>
          </a:p>
        </p:txBody>
      </p:sp>
    </p:spTree>
    <p:extLst>
      <p:ext uri="{BB962C8B-B14F-4D97-AF65-F5344CB8AC3E}">
        <p14:creationId xmlns:p14="http://schemas.microsoft.com/office/powerpoint/2010/main" val="326217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4259590" cy="1558629"/>
          </a:xfrm>
        </p:spPr>
        <p:txBody>
          <a:bodyPr>
            <a:normAutofit/>
          </a:bodyPr>
          <a:lstStyle/>
          <a:p>
            <a:pPr marL="169863" lvl="1" indent="-169863"/>
            <a:r>
              <a:rPr lang="en-US" sz="2000"/>
              <a:t>Uncheck if your URL is not </a:t>
            </a:r>
            <a:r>
              <a:rPr lang="en-US" sz="2000" b="1"/>
              <a:t>Server Name Indication</a:t>
            </a:r>
            <a:r>
              <a:rPr lang="en-US" sz="2000"/>
              <a:t> (</a:t>
            </a:r>
            <a:r>
              <a:rPr lang="en-US" sz="2000" b="1"/>
              <a:t>SNI)</a:t>
            </a:r>
            <a:r>
              <a:rPr lang="en-US" sz="2000"/>
              <a:t> enabled.</a:t>
            </a:r>
          </a:p>
          <a:p>
            <a:pPr marL="169863" indent="-169863">
              <a:buSzPct val="100000"/>
              <a:buFont typeface="Wingdings" panose="05000000000000000000" pitchFamily="2" charset="2"/>
              <a:buChar char="§"/>
            </a:pPr>
            <a:r>
              <a:rPr lang="en-US" sz="2000"/>
              <a:t>Click OK</a:t>
            </a:r>
            <a:br>
              <a:rPr lang="en-US"/>
            </a:br>
            <a:endParaRPr lang="en-US"/>
          </a:p>
        </p:txBody>
      </p:sp>
      <p:sp>
        <p:nvSpPr>
          <p:cNvPr id="2" name="Divider"/>
          <p:cNvSpPr>
            <a:spLocks noGrp="1"/>
          </p:cNvSpPr>
          <p:nvPr>
            <p:ph type="title"/>
          </p:nvPr>
        </p:nvSpPr>
        <p:spPr bwMode="gray">
          <a:xfrm>
            <a:off x="504001" y="504000"/>
            <a:ext cx="11186476" cy="369332"/>
          </a:xfrm>
        </p:spPr>
        <p:txBody>
          <a:bodyPr/>
          <a:lstStyle/>
          <a:p>
            <a:r>
              <a:rPr lang="en-US"/>
              <a:t>Setting up a SAP </a:t>
            </a:r>
            <a:r>
              <a:rPr lang="en-US" sz="2400">
                <a:solidFill>
                  <a:sysClr val="windowText" lastClr="000000"/>
                </a:solidFill>
                <a:latin typeface="+mj-lt"/>
                <a:ea typeface="+mj-ea"/>
                <a:cs typeface="+mj-cs"/>
              </a:rPr>
              <a:t>Business Network </a:t>
            </a:r>
            <a:r>
              <a:rPr lang="en-US"/>
              <a:t>account for PunchOut</a:t>
            </a:r>
          </a:p>
        </p:txBody>
      </p:sp>
      <p:pic>
        <p:nvPicPr>
          <p:cNvPr id="6" name="Picture 5">
            <a:extLst>
              <a:ext uri="{FF2B5EF4-FFF2-40B4-BE49-F238E27FC236}">
                <a16:creationId xmlns:a16="http://schemas.microsoft.com/office/drawing/2014/main" id="{F17AB01C-5385-4328-8A2C-5C0502D68D32}"/>
              </a:ext>
            </a:extLst>
          </p:cNvPr>
          <p:cNvPicPr>
            <a:picLocks noChangeAspect="1"/>
          </p:cNvPicPr>
          <p:nvPr/>
        </p:nvPicPr>
        <p:blipFill>
          <a:blip r:embed="rId3"/>
          <a:stretch>
            <a:fillRect/>
          </a:stretch>
        </p:blipFill>
        <p:spPr>
          <a:xfrm>
            <a:off x="4928456" y="1837714"/>
            <a:ext cx="7023461" cy="40070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496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355954" y="2864023"/>
            <a:ext cx="11185200" cy="677108"/>
          </a:xfrm>
        </p:spPr>
        <p:txBody>
          <a:bodyPr/>
          <a:lstStyle/>
          <a:p>
            <a:r>
              <a:rPr lang="en-US"/>
              <a:t>Setting up your Customer Specific </a:t>
            </a:r>
            <a:r>
              <a:rPr lang="en-US">
                <a:solidFill>
                  <a:schemeClr val="accent1"/>
                </a:solidFill>
              </a:rPr>
              <a:t>PunchOut URL connection</a:t>
            </a:r>
            <a:endParaRPr lang="en-US"/>
          </a:p>
        </p:txBody>
      </p:sp>
    </p:spTree>
    <p:extLst>
      <p:ext uri="{BB962C8B-B14F-4D97-AF65-F5344CB8AC3E}">
        <p14:creationId xmlns:p14="http://schemas.microsoft.com/office/powerpoint/2010/main" val="411119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837713"/>
            <a:ext cx="5557323" cy="4182240"/>
          </a:xfrm>
        </p:spPr>
        <p:txBody>
          <a:bodyPr vert="horz" lIns="0" tIns="0" rIns="0" bIns="0" rtlCol="0" anchor="t">
            <a:normAutofit fontScale="92500" lnSpcReduction="10000"/>
          </a:bodyPr>
          <a:lstStyle/>
          <a:p>
            <a:pPr>
              <a:buSzPct val="100000"/>
            </a:pPr>
            <a:r>
              <a:rPr lang="en-US"/>
              <a:t>In some cases, you may wish to use a unique </a:t>
            </a:r>
            <a:r>
              <a:rPr lang="en-US" err="1"/>
              <a:t>PunchOut</a:t>
            </a:r>
            <a:r>
              <a:rPr lang="en-US"/>
              <a:t> URL, that is different to your Default URL, for a specific customer.</a:t>
            </a:r>
          </a:p>
          <a:p>
            <a:pPr>
              <a:buSzPct val="100000"/>
            </a:pPr>
            <a:r>
              <a:rPr lang="en-US"/>
              <a:t>To configure your customer specific </a:t>
            </a:r>
            <a:r>
              <a:rPr lang="en-US" err="1"/>
              <a:t>PunchOut</a:t>
            </a:r>
            <a:r>
              <a:rPr lang="en-US"/>
              <a:t> URL connection, please follow these steps. </a:t>
            </a:r>
          </a:p>
          <a:p>
            <a:pPr>
              <a:buSzPct val="100000"/>
            </a:pPr>
            <a:endParaRPr lang="en-US"/>
          </a:p>
          <a:p>
            <a:pPr marL="169545" indent="-169545">
              <a:buSzPct val="100000"/>
              <a:buFont typeface="Wingdings" panose="05000000000000000000" pitchFamily="2" charset="2"/>
              <a:buChar char="§"/>
            </a:pPr>
            <a:r>
              <a:rPr lang="en-US"/>
              <a:t>Login to your </a:t>
            </a:r>
            <a:r>
              <a:rPr lang="en-US" b="1"/>
              <a:t>SAP</a:t>
            </a:r>
            <a:r>
              <a:rPr lang="en-US"/>
              <a:t> </a:t>
            </a:r>
            <a:r>
              <a:rPr lang="en-US" b="1"/>
              <a:t>Business Network Supplier Account </a:t>
            </a:r>
            <a:r>
              <a:rPr lang="en-US"/>
              <a:t>(</a:t>
            </a:r>
            <a:r>
              <a:rPr lang="en-US">
                <a:hlinkClick r:id="rId3"/>
              </a:rPr>
              <a:t>https://supplier.ariba.com</a:t>
            </a:r>
            <a:r>
              <a:rPr lang="en-US"/>
              <a:t>)</a:t>
            </a:r>
            <a:endParaRPr lang="en-US">
              <a:cs typeface="Arial"/>
            </a:endParaRPr>
          </a:p>
          <a:p>
            <a:pPr marL="169545" indent="-169545">
              <a:buSzPct val="100000"/>
              <a:buFont typeface="Wingdings" panose="05000000000000000000" pitchFamily="2" charset="2"/>
              <a:buChar char="§"/>
            </a:pPr>
            <a:endParaRPr lang="en-US">
              <a:cs typeface="Arial"/>
            </a:endParaRPr>
          </a:p>
          <a:p>
            <a:pPr marL="169545" indent="-169545">
              <a:buSzPct val="100000"/>
              <a:buFont typeface="Wingdings" panose="05000000000000000000" pitchFamily="2" charset="2"/>
              <a:buChar char="§"/>
            </a:pPr>
            <a:r>
              <a:rPr lang="en-US" sz="1600">
                <a:cs typeface="Arial"/>
              </a:rPr>
              <a:t>Assistance from your IT Manager may be needed for the following slides.</a:t>
            </a:r>
            <a:endParaRPr lang="en-US">
              <a:cs typeface="Arial"/>
            </a:endParaRPr>
          </a:p>
        </p:txBody>
      </p:sp>
      <p:sp>
        <p:nvSpPr>
          <p:cNvPr id="2" name="Divider"/>
          <p:cNvSpPr>
            <a:spLocks noGrp="1"/>
          </p:cNvSpPr>
          <p:nvPr>
            <p:ph type="title"/>
          </p:nvPr>
        </p:nvSpPr>
        <p:spPr bwMode="gray">
          <a:xfrm>
            <a:off x="504001" y="504000"/>
            <a:ext cx="11186476" cy="369332"/>
          </a:xfrm>
        </p:spPr>
        <p:txBody>
          <a:bodyPr/>
          <a:lstStyle/>
          <a:p>
            <a:r>
              <a:rPr lang="en-US"/>
              <a:t>Setting up your Customer Specific PunchOut URL connection</a:t>
            </a:r>
          </a:p>
        </p:txBody>
      </p:sp>
      <p:pic>
        <p:nvPicPr>
          <p:cNvPr id="14" name="Picture 13">
            <a:extLst>
              <a:ext uri="{FF2B5EF4-FFF2-40B4-BE49-F238E27FC236}">
                <a16:creationId xmlns:a16="http://schemas.microsoft.com/office/drawing/2014/main" id="{9D24588F-B3C3-441D-B39B-094916A51901}"/>
              </a:ext>
            </a:extLst>
          </p:cNvPr>
          <p:cNvPicPr>
            <a:picLocks noChangeAspect="1"/>
          </p:cNvPicPr>
          <p:nvPr/>
        </p:nvPicPr>
        <p:blipFill rotWithShape="1">
          <a:blip r:embed="rId4"/>
          <a:srcRect r="1731"/>
          <a:stretch/>
        </p:blipFill>
        <p:spPr>
          <a:xfrm>
            <a:off x="6161992" y="2110987"/>
            <a:ext cx="5528485" cy="29624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6635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372927" cy="4486602"/>
          </a:xfrm>
          <a:prstGeom prst="rect">
            <a:avLst/>
          </a:prstGeom>
        </p:spPr>
        <p:txBody>
          <a:bodyPr>
            <a:normAutofit/>
          </a:bodyPr>
          <a:lstStyle/>
          <a:p>
            <a:pPr marL="228600" indent="-228600">
              <a:lnSpc>
                <a:spcPts val="2300"/>
              </a:lnSpc>
              <a:spcBef>
                <a:spcPts val="600"/>
              </a:spcBef>
              <a:spcAft>
                <a:spcPts val="600"/>
              </a:spcAft>
              <a:buFont typeface="Wingdings" pitchFamily="2" charset="2"/>
              <a:buChar char="§"/>
            </a:pPr>
            <a:r>
              <a:rPr lang="en-US"/>
              <a:t>Switch to your Test Account</a:t>
            </a:r>
          </a:p>
          <a:p>
            <a:pPr marL="403225" lvl="1" indent="-177800">
              <a:lnSpc>
                <a:spcPts val="2000"/>
              </a:lnSpc>
              <a:spcAft>
                <a:spcPts val="600"/>
              </a:spcAft>
            </a:pPr>
            <a:r>
              <a:rPr lang="en-US"/>
              <a:t>Your Network Account needs to be set up in both your Test and Production environments</a:t>
            </a:r>
          </a:p>
          <a:p>
            <a:pPr marL="403225" lvl="1" indent="-177800">
              <a:lnSpc>
                <a:spcPts val="2000"/>
              </a:lnSpc>
              <a:spcAft>
                <a:spcPts val="600"/>
              </a:spcAft>
            </a:pPr>
            <a:r>
              <a:rPr lang="en-US"/>
              <a:t>Find your initials in the upper right corner and click for the pull down menu, then click “Switch To Test Account”</a:t>
            </a:r>
          </a:p>
          <a:p>
            <a:pPr marL="403225" lvl="1" indent="-177800">
              <a:lnSpc>
                <a:spcPts val="2000"/>
              </a:lnSpc>
              <a:spcAft>
                <a:spcPts val="600"/>
              </a:spcAft>
            </a:pPr>
            <a:r>
              <a:rPr lang="en-US"/>
              <a:t>If you don’t see a “Switch to Test Account” link, </a:t>
            </a:r>
            <a:br>
              <a:rPr lang="en-US"/>
            </a:br>
            <a:r>
              <a:rPr lang="en-US"/>
              <a:t>your Test account has not yet been set up. </a:t>
            </a:r>
            <a:br>
              <a:rPr lang="en-US"/>
            </a:br>
            <a:r>
              <a:rPr lang="en-US"/>
              <a:t>Contact your </a:t>
            </a:r>
            <a:r>
              <a:rPr lang="en-US" sz="1800">
                <a:solidFill>
                  <a:sysClr val="windowText" lastClr="000000"/>
                </a:solidFill>
                <a:latin typeface="+mj-lt"/>
                <a:ea typeface="+mj-ea"/>
                <a:cs typeface="+mj-cs"/>
              </a:rPr>
              <a:t>SAP Business Network</a:t>
            </a:r>
            <a:r>
              <a:rPr lang="en-US"/>
              <a:t> </a:t>
            </a:r>
            <a:br>
              <a:rPr lang="en-US"/>
            </a:br>
            <a:r>
              <a:rPr lang="en-US"/>
              <a:t>Administrator</a:t>
            </a:r>
          </a:p>
          <a:p>
            <a:pPr marL="403225" lvl="1" indent="-177800">
              <a:lnSpc>
                <a:spcPts val="1700"/>
              </a:lnSpc>
              <a:spcAft>
                <a:spcPts val="600"/>
              </a:spcAft>
            </a:pPr>
            <a:r>
              <a:rPr lang="en-US"/>
              <a:t>You will get a warning. </a:t>
            </a:r>
            <a:br>
              <a:rPr lang="en-US"/>
            </a:br>
            <a:r>
              <a:rPr lang="en-US" b="1"/>
              <a:t>“You are about to switch to Test Mode.” </a:t>
            </a:r>
            <a:br>
              <a:rPr lang="en-US" b="1"/>
            </a:br>
            <a:r>
              <a:rPr lang="en-US"/>
              <a:t>Click “OK”</a:t>
            </a:r>
          </a:p>
        </p:txBody>
      </p:sp>
      <p:sp>
        <p:nvSpPr>
          <p:cNvPr id="2" name="Title 1"/>
          <p:cNvSpPr>
            <a:spLocks noGrp="1"/>
          </p:cNvSpPr>
          <p:nvPr>
            <p:ph type="title"/>
          </p:nvPr>
        </p:nvSpPr>
        <p:spPr/>
        <p:txBody>
          <a:bodyPr/>
          <a:lstStyle/>
          <a:p>
            <a:r>
              <a:rPr lang="en-US"/>
              <a:t>Setting up your Customer Specific PunchOut URL connection</a:t>
            </a:r>
            <a:endParaRPr lang="en-US" noProof="0"/>
          </a:p>
        </p:txBody>
      </p:sp>
      <p:pic>
        <p:nvPicPr>
          <p:cNvPr id="5" name="Picture 4">
            <a:extLst>
              <a:ext uri="{FF2B5EF4-FFF2-40B4-BE49-F238E27FC236}">
                <a16:creationId xmlns:a16="http://schemas.microsoft.com/office/drawing/2014/main" id="{0639A38C-88A2-D17D-46B5-3263A06A5038}"/>
              </a:ext>
            </a:extLst>
          </p:cNvPr>
          <p:cNvPicPr>
            <a:picLocks noChangeAspect="1"/>
          </p:cNvPicPr>
          <p:nvPr/>
        </p:nvPicPr>
        <p:blipFill>
          <a:blip r:embed="rId3"/>
          <a:stretch>
            <a:fillRect/>
          </a:stretch>
        </p:blipFill>
        <p:spPr>
          <a:xfrm>
            <a:off x="5849631" y="3186886"/>
            <a:ext cx="5756946" cy="2677072"/>
          </a:xfrm>
          <a:prstGeom prst="rect">
            <a:avLst/>
          </a:prstGeom>
          <a:ln>
            <a:noFill/>
          </a:ln>
          <a:effectLst>
            <a:outerShdw blurRad="190500" algn="tl" rotWithShape="0">
              <a:srgbClr val="000000">
                <a:alpha val="70000"/>
              </a:srgbClr>
            </a:outerShdw>
          </a:effectLst>
        </p:spPr>
      </p:pic>
      <p:cxnSp>
        <p:nvCxnSpPr>
          <p:cNvPr id="4" name="Straight Arrow Connector 3">
            <a:extLst>
              <a:ext uri="{FF2B5EF4-FFF2-40B4-BE49-F238E27FC236}">
                <a16:creationId xmlns:a16="http://schemas.microsoft.com/office/drawing/2014/main" id="{83F55C69-CC07-0038-A87D-7C8E7D95D5C9}"/>
              </a:ext>
            </a:extLst>
          </p:cNvPr>
          <p:cNvCxnSpPr>
            <a:cxnSpLocks/>
          </p:cNvCxnSpPr>
          <p:nvPr/>
        </p:nvCxnSpPr>
        <p:spPr>
          <a:xfrm flipV="1">
            <a:off x="9895292" y="3328511"/>
            <a:ext cx="1353099" cy="200977"/>
          </a:xfrm>
          <a:prstGeom prst="straightConnector1">
            <a:avLst/>
          </a:prstGeom>
          <a:ln w="254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4C1D5DB-864B-E20A-0C77-1829B51E3964}"/>
              </a:ext>
            </a:extLst>
          </p:cNvPr>
          <p:cNvCxnSpPr>
            <a:cxnSpLocks/>
          </p:cNvCxnSpPr>
          <p:nvPr/>
        </p:nvCxnSpPr>
        <p:spPr>
          <a:xfrm flipH="1">
            <a:off x="11187821" y="3369497"/>
            <a:ext cx="121140" cy="775232"/>
          </a:xfrm>
          <a:prstGeom prst="straightConnector1">
            <a:avLst/>
          </a:prstGeom>
          <a:ln w="25400">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5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3844480" cy="4716000"/>
          </a:xfrm>
        </p:spPr>
        <p:txBody>
          <a:bodyPr>
            <a:normAutofit/>
          </a:bodyPr>
          <a:lstStyle/>
          <a:p>
            <a:pPr marL="169863" indent="-169863">
              <a:buSzPct val="100000"/>
              <a:buFont typeface="Wingdings" panose="05000000000000000000" pitchFamily="2" charset="2"/>
              <a:buChar char="§"/>
            </a:pPr>
            <a:r>
              <a:rPr lang="en-US"/>
              <a:t>Go to </a:t>
            </a:r>
            <a:r>
              <a:rPr lang="en-US" b="1"/>
              <a:t>Catalog</a:t>
            </a:r>
            <a:r>
              <a:rPr lang="en-US"/>
              <a:t> tab, and click </a:t>
            </a:r>
            <a:r>
              <a:rPr lang="en-US" b="1" err="1"/>
              <a:t>PunchOut</a:t>
            </a:r>
            <a:r>
              <a:rPr lang="en-US" b="1"/>
              <a:t> Configuration</a:t>
            </a:r>
            <a:r>
              <a:rPr lang="en-US"/>
              <a:t>.</a:t>
            </a:r>
          </a:p>
          <a:p>
            <a:pPr marL="169863" indent="-169863">
              <a:buSzPct val="100000"/>
              <a:buFont typeface="Wingdings" panose="05000000000000000000" pitchFamily="2" charset="2"/>
              <a:buChar char="§"/>
            </a:pPr>
            <a:r>
              <a:rPr lang="en-US"/>
              <a:t>Please note the next steps need to be completed in your </a:t>
            </a:r>
            <a:r>
              <a:rPr lang="en-US" b="1"/>
              <a:t>Test</a:t>
            </a:r>
            <a:r>
              <a:rPr lang="en-US"/>
              <a:t> and </a:t>
            </a:r>
            <a:r>
              <a:rPr lang="en-US" b="1"/>
              <a:t>Production</a:t>
            </a:r>
            <a:r>
              <a:rPr lang="en-US"/>
              <a:t> environments.</a:t>
            </a:r>
          </a:p>
          <a:p>
            <a:pPr marL="169863" indent="-169863">
              <a:buSzPct val="100000"/>
              <a:buFont typeface="Wingdings" panose="05000000000000000000" pitchFamily="2" charset="2"/>
              <a:buChar char="§"/>
            </a:pPr>
            <a:endParaRPr lang="en-US" b="1"/>
          </a:p>
        </p:txBody>
      </p:sp>
      <p:sp>
        <p:nvSpPr>
          <p:cNvPr id="2" name="Divider"/>
          <p:cNvSpPr>
            <a:spLocks noGrp="1"/>
          </p:cNvSpPr>
          <p:nvPr>
            <p:ph type="title"/>
          </p:nvPr>
        </p:nvSpPr>
        <p:spPr bwMode="gray">
          <a:xfrm>
            <a:off x="504001" y="504000"/>
            <a:ext cx="11186476" cy="369332"/>
          </a:xfrm>
        </p:spPr>
        <p:txBody>
          <a:bodyPr/>
          <a:lstStyle/>
          <a:p>
            <a:r>
              <a:rPr lang="en-US"/>
              <a:t>Setting up your Customer Specific PunchOut URL connection</a:t>
            </a:r>
          </a:p>
        </p:txBody>
      </p:sp>
      <p:pic>
        <p:nvPicPr>
          <p:cNvPr id="7" name="Picture 6">
            <a:extLst>
              <a:ext uri="{FF2B5EF4-FFF2-40B4-BE49-F238E27FC236}">
                <a16:creationId xmlns:a16="http://schemas.microsoft.com/office/drawing/2014/main" id="{BB8EA6A0-417D-461D-AE59-3D0655C66C94}"/>
              </a:ext>
            </a:extLst>
          </p:cNvPr>
          <p:cNvPicPr>
            <a:picLocks noChangeAspect="1"/>
          </p:cNvPicPr>
          <p:nvPr/>
        </p:nvPicPr>
        <p:blipFill>
          <a:blip r:embed="rId3"/>
          <a:stretch>
            <a:fillRect/>
          </a:stretch>
        </p:blipFill>
        <p:spPr>
          <a:xfrm>
            <a:off x="4511572" y="1731760"/>
            <a:ext cx="7480386" cy="3764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5113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4423601" cy="5095760"/>
          </a:xfrm>
        </p:spPr>
        <p:txBody>
          <a:bodyPr>
            <a:normAutofit/>
          </a:bodyPr>
          <a:lstStyle/>
          <a:p>
            <a:pPr>
              <a:buSzPct val="100000"/>
            </a:pPr>
            <a:r>
              <a:rPr lang="en-US"/>
              <a:t>To create your customer specific </a:t>
            </a:r>
            <a:r>
              <a:rPr lang="en-US" err="1"/>
              <a:t>PunchOut</a:t>
            </a:r>
            <a:r>
              <a:rPr lang="en-US"/>
              <a:t> Catalog connection:</a:t>
            </a:r>
          </a:p>
          <a:p>
            <a:pPr marL="169863" indent="-169863">
              <a:buSzPct val="100000"/>
              <a:buFont typeface="Wingdings" panose="05000000000000000000" pitchFamily="2" charset="2"/>
              <a:buChar char="§"/>
            </a:pPr>
            <a:r>
              <a:rPr lang="en-US"/>
              <a:t>Click on </a:t>
            </a:r>
            <a:r>
              <a:rPr lang="en-US" b="1"/>
              <a:t>Create</a:t>
            </a:r>
          </a:p>
          <a:p>
            <a:pPr marL="169863" indent="-169863">
              <a:buSzPct val="100000"/>
              <a:buFont typeface="Wingdings" panose="05000000000000000000" pitchFamily="2" charset="2"/>
              <a:buChar char="§"/>
            </a:pPr>
            <a:r>
              <a:rPr lang="en-US"/>
              <a:t>In the </a:t>
            </a:r>
            <a:r>
              <a:rPr lang="en-US" b="1"/>
              <a:t>Name</a:t>
            </a:r>
            <a:r>
              <a:rPr lang="en-US"/>
              <a:t> field, write your customer’s company name.</a:t>
            </a:r>
          </a:p>
          <a:p>
            <a:pPr marL="169863" indent="-169863">
              <a:buSzPct val="100000"/>
              <a:buFont typeface="Wingdings" panose="05000000000000000000" pitchFamily="2" charset="2"/>
              <a:buChar char="§"/>
            </a:pPr>
            <a:r>
              <a:rPr lang="en-US"/>
              <a:t>Add your company’s complete unique </a:t>
            </a:r>
            <a:r>
              <a:rPr lang="en-US" b="1" err="1"/>
              <a:t>PunchOut</a:t>
            </a:r>
            <a:r>
              <a:rPr lang="en-US" b="1"/>
              <a:t> Request URL </a:t>
            </a:r>
            <a:r>
              <a:rPr lang="en-US"/>
              <a:t>within the </a:t>
            </a:r>
            <a:r>
              <a:rPr lang="en-US" err="1"/>
              <a:t>PunchOut</a:t>
            </a:r>
            <a:r>
              <a:rPr lang="en-US"/>
              <a:t> URL field. This is the</a:t>
            </a:r>
            <a:br>
              <a:rPr lang="en-US"/>
            </a:br>
            <a:r>
              <a:rPr lang="en-US"/>
              <a:t>location where your customer’s specific </a:t>
            </a:r>
            <a:r>
              <a:rPr lang="en-US" err="1"/>
              <a:t>PunchOut</a:t>
            </a:r>
            <a:r>
              <a:rPr lang="en-US"/>
              <a:t> requests will be sent to. This field is checked,</a:t>
            </a:r>
            <a:br>
              <a:rPr lang="en-US"/>
            </a:br>
            <a:r>
              <a:rPr lang="en-US"/>
              <a:t>and its value used each time your customer punches out to your site.</a:t>
            </a:r>
            <a:endParaRPr lang="en-US">
              <a:solidFill>
                <a:srgbClr val="FF0000"/>
              </a:solidFill>
            </a:endParaRPr>
          </a:p>
          <a:p>
            <a:pPr>
              <a:buSzPct val="100000"/>
            </a:pPr>
            <a:endParaRPr lang="en-US" b="1"/>
          </a:p>
        </p:txBody>
      </p:sp>
      <p:sp>
        <p:nvSpPr>
          <p:cNvPr id="2" name="Divider"/>
          <p:cNvSpPr>
            <a:spLocks noGrp="1"/>
          </p:cNvSpPr>
          <p:nvPr>
            <p:ph type="title"/>
          </p:nvPr>
        </p:nvSpPr>
        <p:spPr bwMode="gray">
          <a:xfrm>
            <a:off x="504001" y="504000"/>
            <a:ext cx="11186476" cy="369332"/>
          </a:xfrm>
        </p:spPr>
        <p:txBody>
          <a:bodyPr/>
          <a:lstStyle/>
          <a:p>
            <a:r>
              <a:rPr lang="en-US"/>
              <a:t>Setting up your Customer Specific PunchOut URL connection</a:t>
            </a:r>
          </a:p>
        </p:txBody>
      </p:sp>
      <p:pic>
        <p:nvPicPr>
          <p:cNvPr id="10" name="Picture 9">
            <a:extLst>
              <a:ext uri="{FF2B5EF4-FFF2-40B4-BE49-F238E27FC236}">
                <a16:creationId xmlns:a16="http://schemas.microsoft.com/office/drawing/2014/main" id="{022C88CE-EEC3-4239-8A99-442F63C8AA4E}"/>
              </a:ext>
            </a:extLst>
          </p:cNvPr>
          <p:cNvPicPr>
            <a:picLocks noChangeAspect="1"/>
          </p:cNvPicPr>
          <p:nvPr/>
        </p:nvPicPr>
        <p:blipFill rotWithShape="1">
          <a:blip r:embed="rId3"/>
          <a:srcRect l="1398"/>
          <a:stretch/>
        </p:blipFill>
        <p:spPr>
          <a:xfrm>
            <a:off x="5242457" y="1258331"/>
            <a:ext cx="5613689" cy="1996101"/>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9ECA4E9C-DB12-425E-84DB-90C6BA9A8B4E}"/>
              </a:ext>
            </a:extLst>
          </p:cNvPr>
          <p:cNvPicPr>
            <a:picLocks noChangeAspect="1"/>
          </p:cNvPicPr>
          <p:nvPr/>
        </p:nvPicPr>
        <p:blipFill>
          <a:blip r:embed="rId4"/>
          <a:stretch>
            <a:fillRect/>
          </a:stretch>
        </p:blipFill>
        <p:spPr>
          <a:xfrm>
            <a:off x="5242457" y="3936613"/>
            <a:ext cx="6705703" cy="19199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716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4267703" cy="4716000"/>
          </a:xfrm>
        </p:spPr>
        <p:txBody>
          <a:bodyPr>
            <a:normAutofit/>
          </a:bodyPr>
          <a:lstStyle/>
          <a:p>
            <a:pPr marL="182563" indent="-182563">
              <a:buSzPct val="100000"/>
              <a:buFont typeface="Wingdings" panose="05000000000000000000" pitchFamily="2" charset="2"/>
              <a:buChar char="§"/>
            </a:pPr>
            <a:r>
              <a:rPr lang="en-US" sz="2200"/>
              <a:t>Select </a:t>
            </a:r>
            <a:r>
              <a:rPr lang="en-US" sz="2200" b="1"/>
              <a:t>Private</a:t>
            </a:r>
            <a:r>
              <a:rPr lang="en-US" sz="2200"/>
              <a:t> visibility as this URL is applicable to only your specific customer.</a:t>
            </a:r>
            <a:endParaRPr lang="en-US"/>
          </a:p>
          <a:p>
            <a:pPr marL="539750" lvl="2" indent="-182563">
              <a:buFont typeface="Arial" panose="020B0604020202020204" pitchFamily="34" charset="0"/>
              <a:buChar char="•"/>
            </a:pPr>
            <a:r>
              <a:rPr lang="en-US">
                <a:solidFill>
                  <a:srgbClr val="242424"/>
                </a:solidFill>
              </a:rPr>
              <a:t>Note: A table will appear and show all existing customer relationships.</a:t>
            </a:r>
            <a:br>
              <a:rPr lang="en-US" sz="1500"/>
            </a:br>
            <a:endParaRPr lang="en-US" sz="1500"/>
          </a:p>
          <a:p>
            <a:pPr marL="169863" indent="-169863">
              <a:buSzPct val="100000"/>
              <a:buFont typeface="Wingdings" panose="05000000000000000000" pitchFamily="2" charset="2"/>
              <a:buChar char="§"/>
            </a:pPr>
            <a:r>
              <a:rPr lang="en-US"/>
              <a:t>Next, select </a:t>
            </a:r>
            <a:r>
              <a:rPr lang="en-US" b="1"/>
              <a:t>Customized Authentication</a:t>
            </a:r>
            <a:r>
              <a:rPr lang="en-US"/>
              <a:t> option. The</a:t>
            </a:r>
            <a:r>
              <a:rPr lang="en-US" b="1"/>
              <a:t> </a:t>
            </a:r>
            <a:r>
              <a:rPr lang="en-US"/>
              <a:t>Preferred method is </a:t>
            </a:r>
            <a:r>
              <a:rPr lang="en-US" b="1"/>
              <a:t>Shared Secret. </a:t>
            </a:r>
            <a:r>
              <a:rPr lang="en-US"/>
              <a:t>This Shared Secret will be sent to you to authenticate requests from your Buyers. Type in your Shared Secret, and confirm it. </a:t>
            </a:r>
          </a:p>
        </p:txBody>
      </p:sp>
      <p:sp>
        <p:nvSpPr>
          <p:cNvPr id="2" name="Divider"/>
          <p:cNvSpPr>
            <a:spLocks noGrp="1"/>
          </p:cNvSpPr>
          <p:nvPr>
            <p:ph type="title"/>
          </p:nvPr>
        </p:nvSpPr>
        <p:spPr bwMode="gray">
          <a:xfrm>
            <a:off x="504001" y="504000"/>
            <a:ext cx="11186476" cy="369332"/>
          </a:xfrm>
        </p:spPr>
        <p:txBody>
          <a:bodyPr/>
          <a:lstStyle/>
          <a:p>
            <a:r>
              <a:rPr lang="en-US"/>
              <a:t>Setting up your Customer Specific PunchOut URL connection</a:t>
            </a:r>
          </a:p>
        </p:txBody>
      </p:sp>
      <p:pic>
        <p:nvPicPr>
          <p:cNvPr id="7" name="Picture 6">
            <a:extLst>
              <a:ext uri="{FF2B5EF4-FFF2-40B4-BE49-F238E27FC236}">
                <a16:creationId xmlns:a16="http://schemas.microsoft.com/office/drawing/2014/main" id="{34F6878B-B5A5-4F58-B05C-2FA37D61DD98}"/>
              </a:ext>
            </a:extLst>
          </p:cNvPr>
          <p:cNvPicPr>
            <a:picLocks noChangeAspect="1"/>
          </p:cNvPicPr>
          <p:nvPr/>
        </p:nvPicPr>
        <p:blipFill>
          <a:blip r:embed="rId3"/>
          <a:stretch>
            <a:fillRect/>
          </a:stretch>
        </p:blipFill>
        <p:spPr>
          <a:xfrm>
            <a:off x="5211607" y="1433548"/>
            <a:ext cx="6039160" cy="49024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771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4259590" cy="1558629"/>
          </a:xfrm>
        </p:spPr>
        <p:txBody>
          <a:bodyPr>
            <a:normAutofit/>
          </a:bodyPr>
          <a:lstStyle/>
          <a:p>
            <a:pPr marL="169863" lvl="1" indent="-169863"/>
            <a:r>
              <a:rPr lang="en-US" sz="2000"/>
              <a:t>Uncheck if your URL is not </a:t>
            </a:r>
            <a:r>
              <a:rPr lang="en-US" sz="2000" b="1"/>
              <a:t>Server Name Indication</a:t>
            </a:r>
            <a:r>
              <a:rPr lang="en-US" sz="2000"/>
              <a:t> (</a:t>
            </a:r>
            <a:r>
              <a:rPr lang="en-US" sz="2000" b="1"/>
              <a:t>SNI)</a:t>
            </a:r>
            <a:r>
              <a:rPr lang="en-US" sz="2000"/>
              <a:t> enabled.</a:t>
            </a:r>
          </a:p>
          <a:p>
            <a:pPr marL="169863" indent="-169863">
              <a:buSzPct val="100000"/>
              <a:buFont typeface="Wingdings" panose="05000000000000000000" pitchFamily="2" charset="2"/>
              <a:buChar char="§"/>
            </a:pPr>
            <a:r>
              <a:rPr lang="en-US" sz="2000"/>
              <a:t>Click OK</a:t>
            </a:r>
            <a:br>
              <a:rPr lang="en-US"/>
            </a:br>
            <a:endParaRPr lang="en-US"/>
          </a:p>
        </p:txBody>
      </p:sp>
      <p:sp>
        <p:nvSpPr>
          <p:cNvPr id="2" name="Divider"/>
          <p:cNvSpPr>
            <a:spLocks noGrp="1"/>
          </p:cNvSpPr>
          <p:nvPr>
            <p:ph type="title"/>
          </p:nvPr>
        </p:nvSpPr>
        <p:spPr bwMode="gray">
          <a:xfrm>
            <a:off x="504001" y="504000"/>
            <a:ext cx="11186476" cy="369332"/>
          </a:xfrm>
        </p:spPr>
        <p:txBody>
          <a:bodyPr/>
          <a:lstStyle/>
          <a:p>
            <a:r>
              <a:rPr lang="en-US"/>
              <a:t>Setting up your Customer Specific PunchOut URL connection</a:t>
            </a:r>
          </a:p>
        </p:txBody>
      </p:sp>
      <p:pic>
        <p:nvPicPr>
          <p:cNvPr id="8" name="Picture 7">
            <a:extLst>
              <a:ext uri="{FF2B5EF4-FFF2-40B4-BE49-F238E27FC236}">
                <a16:creationId xmlns:a16="http://schemas.microsoft.com/office/drawing/2014/main" id="{45116401-83D0-4087-9D79-3BC1BD29AE2B}"/>
              </a:ext>
            </a:extLst>
          </p:cNvPr>
          <p:cNvPicPr>
            <a:picLocks noChangeAspect="1"/>
          </p:cNvPicPr>
          <p:nvPr/>
        </p:nvPicPr>
        <p:blipFill>
          <a:blip r:embed="rId3"/>
          <a:stretch>
            <a:fillRect/>
          </a:stretch>
        </p:blipFill>
        <p:spPr>
          <a:xfrm>
            <a:off x="5282727" y="1620000"/>
            <a:ext cx="6039160" cy="49024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360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000" y="3090446"/>
            <a:ext cx="11185200" cy="677108"/>
          </a:xfrm>
        </p:spPr>
        <p:txBody>
          <a:bodyPr/>
          <a:lstStyle/>
          <a:p>
            <a:r>
              <a:rPr lang="en-US"/>
              <a:t>Template and </a:t>
            </a:r>
            <a:r>
              <a:rPr lang="en-US">
                <a:solidFill>
                  <a:schemeClr val="accent1"/>
                </a:solidFill>
              </a:rPr>
              <a:t>Catalog</a:t>
            </a:r>
            <a:r>
              <a:rPr lang="en-US"/>
              <a:t> </a:t>
            </a:r>
            <a:r>
              <a:rPr lang="en-US">
                <a:solidFill>
                  <a:schemeClr val="accent1"/>
                </a:solidFill>
              </a:rPr>
              <a:t>File Creation </a:t>
            </a:r>
            <a:br>
              <a:rPr lang="en-US">
                <a:solidFill>
                  <a:schemeClr val="accent1"/>
                </a:solidFill>
              </a:rPr>
            </a:br>
            <a:r>
              <a:rPr lang="en-US">
                <a:solidFill>
                  <a:schemeClr val="accent1"/>
                </a:solidFill>
              </a:rPr>
              <a:t>for a Level 1 PunchOut Catalog</a:t>
            </a:r>
          </a:p>
        </p:txBody>
      </p:sp>
    </p:spTree>
    <p:extLst>
      <p:ext uri="{BB962C8B-B14F-4D97-AF65-F5344CB8AC3E}">
        <p14:creationId xmlns:p14="http://schemas.microsoft.com/office/powerpoint/2010/main" val="2235302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60DC77A-4A0B-4C47-84FE-4BE7F590C245}"/>
              </a:ext>
            </a:extLst>
          </p:cNvPr>
          <p:cNvSpPr>
            <a:spLocks noGrp="1"/>
          </p:cNvSpPr>
          <p:nvPr>
            <p:ph type="title"/>
          </p:nvPr>
        </p:nvSpPr>
        <p:spPr>
          <a:xfrm>
            <a:off x="504001" y="504000"/>
            <a:ext cx="11186476" cy="369332"/>
          </a:xfrm>
        </p:spPr>
        <p:txBody>
          <a:bodyPr/>
          <a:lstStyle/>
          <a:p>
            <a:r>
              <a:rPr lang="en-US" err="1"/>
              <a:t>PunchOut</a:t>
            </a:r>
            <a:r>
              <a:rPr lang="en-US"/>
              <a:t> L1 Template</a:t>
            </a:r>
            <a:endParaRPr lang="en-US" noProof="0">
              <a:latin typeface="+mj-lt"/>
            </a:endParaRPr>
          </a:p>
        </p:txBody>
      </p:sp>
      <p:sp>
        <p:nvSpPr>
          <p:cNvPr id="6" name="Content Placeholder 2">
            <a:extLst>
              <a:ext uri="{FF2B5EF4-FFF2-40B4-BE49-F238E27FC236}">
                <a16:creationId xmlns:a16="http://schemas.microsoft.com/office/drawing/2014/main" id="{7F861663-C3F6-4ED9-9905-5D62AC144A34}"/>
              </a:ext>
            </a:extLst>
          </p:cNvPr>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200"/>
              </a:lnSpc>
              <a:spcBef>
                <a:spcPts val="0"/>
              </a:spcBef>
              <a:spcAft>
                <a:spcPts val="200"/>
              </a:spcAft>
            </a:pPr>
            <a:r>
              <a:rPr lang="en-US" sz="2000" b="0">
                <a:latin typeface="Arial" panose="020B0604020202020204" pitchFamily="34" charset="0"/>
              </a:rPr>
              <a:t>A </a:t>
            </a:r>
            <a:r>
              <a:rPr lang="en-US" sz="2000">
                <a:latin typeface="Arial" panose="020B0604020202020204" pitchFamily="34" charset="0"/>
              </a:rPr>
              <a:t>PunchOut Template </a:t>
            </a:r>
            <a:r>
              <a:rPr lang="en-US" sz="2000" b="0">
                <a:latin typeface="Arial" panose="020B0604020202020204" pitchFamily="34" charset="0"/>
              </a:rPr>
              <a:t>is a special </a:t>
            </a:r>
            <a:r>
              <a:rPr lang="en-US" sz="2000">
                <a:latin typeface="Arial" panose="020B0604020202020204" pitchFamily="34" charset="0"/>
              </a:rPr>
              <a:t>CIF Template </a:t>
            </a:r>
            <a:r>
              <a:rPr lang="en-US" sz="2000" b="0">
                <a:latin typeface="Arial" panose="020B0604020202020204" pitchFamily="34" charset="0"/>
              </a:rPr>
              <a:t>that creates a </a:t>
            </a:r>
            <a:r>
              <a:rPr lang="en-US" sz="2000">
                <a:latin typeface="Arial" panose="020B0604020202020204" pitchFamily="34" charset="0"/>
              </a:rPr>
              <a:t>PunchOut Index file</a:t>
            </a:r>
            <a:r>
              <a:rPr lang="en-US" sz="2000" b="0">
                <a:latin typeface="Arial" panose="020B0604020202020204" pitchFamily="34" charset="0"/>
              </a:rPr>
              <a:t>. There is an addition field which changes a CIF file to a PunchOut Index file called </a:t>
            </a:r>
            <a:r>
              <a:rPr lang="en-US" sz="2000" err="1">
                <a:latin typeface="Arial" panose="020B0604020202020204" pitchFamily="34" charset="0"/>
              </a:rPr>
              <a:t>PunchOut</a:t>
            </a:r>
            <a:r>
              <a:rPr lang="en-US" sz="2000">
                <a:latin typeface="Arial" panose="020B0604020202020204" pitchFamily="34" charset="0"/>
              </a:rPr>
              <a:t> Enabled. </a:t>
            </a:r>
          </a:p>
          <a:p>
            <a:pPr>
              <a:lnSpc>
                <a:spcPts val="2200"/>
              </a:lnSpc>
              <a:spcBef>
                <a:spcPts val="0"/>
              </a:spcBef>
              <a:spcAft>
                <a:spcPts val="200"/>
              </a:spcAft>
            </a:pPr>
            <a:endParaRPr lang="en-US" sz="2000" b="0">
              <a:latin typeface="Arial" panose="020B0604020202020204" pitchFamily="34" charset="0"/>
            </a:endParaRPr>
          </a:p>
          <a:p>
            <a:pPr>
              <a:lnSpc>
                <a:spcPts val="2200"/>
              </a:lnSpc>
              <a:spcBef>
                <a:spcPts val="0"/>
              </a:spcBef>
              <a:spcAft>
                <a:spcPts val="200"/>
              </a:spcAft>
            </a:pPr>
            <a:r>
              <a:rPr lang="en-US" sz="2000" b="0">
                <a:latin typeface="Arial" panose="020B0604020202020204" pitchFamily="34" charset="0"/>
              </a:rPr>
              <a:t>Here is a sample </a:t>
            </a:r>
            <a:r>
              <a:rPr lang="en-US" sz="2000">
                <a:latin typeface="Arial" panose="020B0604020202020204" pitchFamily="34" charset="0"/>
              </a:rPr>
              <a:t>L1 PunchOut Template </a:t>
            </a:r>
            <a:r>
              <a:rPr lang="en-US" sz="2000" b="0">
                <a:latin typeface="Arial" panose="020B0604020202020204" pitchFamily="34" charset="0"/>
              </a:rPr>
              <a:t>in Excel format.</a:t>
            </a:r>
          </a:p>
          <a:p>
            <a:pPr marL="3429000" indent="-3429000">
              <a:lnSpc>
                <a:spcPts val="2000"/>
              </a:lnSpc>
              <a:spcBef>
                <a:spcPts val="0"/>
              </a:spcBef>
              <a:spcAft>
                <a:spcPts val="900"/>
              </a:spcAft>
            </a:pPr>
            <a:endParaRPr lang="en-US" b="0">
              <a:latin typeface="Arial" panose="020B0604020202020204" pitchFamily="34" charset="0"/>
            </a:endParaRPr>
          </a:p>
          <a:p>
            <a:pPr marL="3429000" indent="-3429000">
              <a:lnSpc>
                <a:spcPts val="2000"/>
              </a:lnSpc>
              <a:spcBef>
                <a:spcPts val="0"/>
              </a:spcBef>
              <a:spcAft>
                <a:spcPts val="900"/>
              </a:spcAft>
            </a:pPr>
            <a:endParaRPr lang="en-US" b="0">
              <a:latin typeface="Arial" panose="020B0604020202020204" pitchFamily="34" charset="0"/>
            </a:endParaRPr>
          </a:p>
          <a:p>
            <a:pPr marL="3429000" indent="-3429000">
              <a:lnSpc>
                <a:spcPts val="2000"/>
              </a:lnSpc>
              <a:spcBef>
                <a:spcPts val="0"/>
              </a:spcBef>
              <a:spcAft>
                <a:spcPts val="900"/>
              </a:spcAft>
            </a:pPr>
            <a:endParaRPr lang="en-US" b="0">
              <a:latin typeface="Arial" panose="020B0604020202020204" pitchFamily="34" charset="0"/>
            </a:endParaRPr>
          </a:p>
          <a:p>
            <a:pPr>
              <a:lnSpc>
                <a:spcPts val="2000"/>
              </a:lnSpc>
              <a:spcBef>
                <a:spcPts val="0"/>
              </a:spcBef>
              <a:spcAft>
                <a:spcPts val="1200"/>
              </a:spcAft>
            </a:pPr>
            <a:endParaRPr lang="en-US" b="0">
              <a:latin typeface="Arial" panose="020B0604020202020204" pitchFamily="34" charset="0"/>
            </a:endParaRPr>
          </a:p>
          <a:p>
            <a:pPr>
              <a:lnSpc>
                <a:spcPts val="2000"/>
              </a:lnSpc>
              <a:spcBef>
                <a:spcPts val="0"/>
              </a:spcBef>
              <a:spcAft>
                <a:spcPts val="1200"/>
              </a:spcAft>
            </a:pPr>
            <a:endParaRPr lang="en-US" b="0">
              <a:latin typeface="Arial" panose="020B0604020202020204" pitchFamily="34" charset="0"/>
            </a:endParaRPr>
          </a:p>
          <a:p>
            <a:pPr>
              <a:lnSpc>
                <a:spcPts val="2200"/>
              </a:lnSpc>
              <a:spcBef>
                <a:spcPts val="1200"/>
              </a:spcBef>
            </a:pPr>
            <a:r>
              <a:rPr lang="en-US" sz="2000" b="0">
                <a:latin typeface="Arial" panose="020B0604020202020204" pitchFamily="34" charset="0"/>
              </a:rPr>
              <a:t>The Template is color coded and has Tool Tips that provide information about how to treat each field.</a:t>
            </a:r>
          </a:p>
          <a:p>
            <a:pPr>
              <a:lnSpc>
                <a:spcPts val="2200"/>
              </a:lnSpc>
              <a:spcBef>
                <a:spcPts val="0"/>
              </a:spcBef>
            </a:pPr>
            <a:endParaRPr lang="en-US" sz="2000" b="0">
              <a:latin typeface="Arial" panose="020B0604020202020204" pitchFamily="34" charset="0"/>
            </a:endParaRPr>
          </a:p>
          <a:p>
            <a:pPr>
              <a:lnSpc>
                <a:spcPts val="2200"/>
              </a:lnSpc>
              <a:spcBef>
                <a:spcPts val="0"/>
              </a:spcBef>
              <a:spcAft>
                <a:spcPts val="1200"/>
              </a:spcAft>
            </a:pPr>
            <a:r>
              <a:rPr lang="en-US" sz="2000" b="0">
                <a:latin typeface="Arial" panose="020B0604020202020204" pitchFamily="34" charset="0"/>
              </a:rPr>
              <a:t>Each Template includes specific instructions, including custom fields or other requirements set by your Customer.</a:t>
            </a:r>
          </a:p>
          <a:p>
            <a:pPr marL="3429000" indent="-3429000">
              <a:lnSpc>
                <a:spcPts val="2000"/>
              </a:lnSpc>
              <a:spcBef>
                <a:spcPts val="0"/>
              </a:spcBef>
              <a:spcAft>
                <a:spcPts val="900"/>
              </a:spcAft>
            </a:pPr>
            <a:endParaRPr lang="en-US" b="0">
              <a:latin typeface="Arial" panose="020B0604020202020204" pitchFamily="34" charset="0"/>
            </a:endParaRPr>
          </a:p>
        </p:txBody>
      </p:sp>
      <p:pic>
        <p:nvPicPr>
          <p:cNvPr id="2" name="Picture 1">
            <a:extLst>
              <a:ext uri="{FF2B5EF4-FFF2-40B4-BE49-F238E27FC236}">
                <a16:creationId xmlns:a16="http://schemas.microsoft.com/office/drawing/2014/main" id="{B58632FC-5BAB-108F-3E01-B38E9D921161}"/>
              </a:ext>
            </a:extLst>
          </p:cNvPr>
          <p:cNvPicPr>
            <a:picLocks noChangeAspect="1"/>
          </p:cNvPicPr>
          <p:nvPr/>
        </p:nvPicPr>
        <p:blipFill>
          <a:blip r:embed="rId2"/>
          <a:stretch>
            <a:fillRect/>
          </a:stretch>
        </p:blipFill>
        <p:spPr>
          <a:xfrm>
            <a:off x="552829" y="3080938"/>
            <a:ext cx="11088688" cy="1313268"/>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E4D5A1AD-A95D-1AC9-806A-1B23794D8C53}"/>
              </a:ext>
            </a:extLst>
          </p:cNvPr>
          <p:cNvSpPr/>
          <p:nvPr/>
        </p:nvSpPr>
        <p:spPr>
          <a:xfrm>
            <a:off x="10984599" y="3734292"/>
            <a:ext cx="705749" cy="3612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73592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bwMode="gray">
          <a:xfrm>
            <a:off x="504001" y="1512844"/>
            <a:ext cx="11185200" cy="4716000"/>
          </a:xfrm>
        </p:spPr>
        <p:txBody>
          <a:bodyPr vert="horz" lIns="0" tIns="0" rIns="0" bIns="0" rtlCol="0" anchor="t">
            <a:normAutofit/>
          </a:bodyPr>
          <a:lstStyle/>
          <a:p>
            <a:pPr>
              <a:spcBef>
                <a:spcPts val="1800"/>
              </a:spcBef>
            </a:pPr>
            <a:r>
              <a:rPr lang="en-US" b="1"/>
              <a:t>Setting up your SAP Business Network Account for PunchOut</a:t>
            </a:r>
          </a:p>
          <a:p>
            <a:pPr marL="179705" lvl="1" indent="-179705"/>
            <a:r>
              <a:rPr lang="en-US"/>
              <a:t>PunchOut URL and Authentication</a:t>
            </a:r>
            <a:endParaRPr lang="en-US">
              <a:cs typeface="Arial"/>
            </a:endParaRPr>
          </a:p>
          <a:p>
            <a:pPr>
              <a:spcBef>
                <a:spcPts val="1800"/>
              </a:spcBef>
            </a:pPr>
            <a:r>
              <a:rPr lang="en-US" b="1"/>
              <a:t>Template and Catalog File Creation</a:t>
            </a:r>
          </a:p>
          <a:p>
            <a:pPr marL="179705" lvl="1" indent="-179705"/>
            <a:r>
              <a:rPr lang="en-US"/>
              <a:t>Review of Punchout Catalog File</a:t>
            </a:r>
            <a:endParaRPr lang="en-US">
              <a:cs typeface="Arial"/>
            </a:endParaRPr>
          </a:p>
          <a:p>
            <a:pPr>
              <a:spcBef>
                <a:spcPts val="1800"/>
              </a:spcBef>
            </a:pPr>
            <a:r>
              <a:rPr lang="en-US" b="1">
                <a:cs typeface="Arial"/>
              </a:rPr>
              <a:t>Uploading and Publishing </a:t>
            </a:r>
            <a:r>
              <a:rPr lang="en-US" b="1" err="1">
                <a:cs typeface="Arial"/>
              </a:rPr>
              <a:t>PunchOut</a:t>
            </a:r>
            <a:r>
              <a:rPr lang="en-US" b="1">
                <a:cs typeface="Arial"/>
              </a:rPr>
              <a:t> Catalogs</a:t>
            </a:r>
          </a:p>
          <a:p>
            <a:pPr>
              <a:spcBef>
                <a:spcPts val="1800"/>
              </a:spcBef>
            </a:pPr>
            <a:r>
              <a:rPr lang="en-US" b="1">
                <a:cs typeface="Arial"/>
              </a:rPr>
              <a:t>Replacing Existing Catalogs</a:t>
            </a:r>
          </a:p>
          <a:p>
            <a:pPr>
              <a:spcBef>
                <a:spcPts val="1800"/>
              </a:spcBef>
            </a:pPr>
            <a:r>
              <a:rPr lang="en-US" sz="2000" b="1"/>
              <a:t>Appendix</a:t>
            </a:r>
          </a:p>
          <a:p>
            <a:pPr marL="179705" lvl="1" indent="-179705"/>
            <a:r>
              <a:rPr lang="en-US"/>
              <a:t>Creating a CIF from an Excel File</a:t>
            </a:r>
            <a:endParaRPr lang="en-US">
              <a:cs typeface="Arial"/>
            </a:endParaRPr>
          </a:p>
          <a:p>
            <a:pPr marL="0" lvl="1" indent="0">
              <a:spcBef>
                <a:spcPts val="1800"/>
              </a:spcBef>
              <a:buNone/>
            </a:pPr>
            <a:endParaRPr lang="en-US" sz="2000" b="1"/>
          </a:p>
        </p:txBody>
      </p:sp>
      <p:sp>
        <p:nvSpPr>
          <p:cNvPr id="2" name="Agenda"/>
          <p:cNvSpPr>
            <a:spLocks noGrp="1"/>
          </p:cNvSpPr>
          <p:nvPr>
            <p:ph type="title"/>
          </p:nvPr>
        </p:nvSpPr>
        <p:spPr bwMode="gray"/>
        <p:txBody>
          <a:bodyPr/>
          <a:lstStyle/>
          <a:p>
            <a:r>
              <a:rPr lang="en-US"/>
              <a:t>Agenda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lstStyle/>
          <a:p>
            <a:r>
              <a:rPr lang="en-US"/>
              <a:t>In </a:t>
            </a:r>
            <a:r>
              <a:rPr lang="en-US" b="1"/>
              <a:t>Level 1 PunchOut</a:t>
            </a:r>
            <a:r>
              <a:rPr lang="en-US"/>
              <a:t>, the catalog file is a simple, one line Index file. This is because a L1 Catalog appears on the catalog interface just as a link to the Supplier’s website.</a:t>
            </a:r>
          </a:p>
        </p:txBody>
      </p:sp>
      <p:sp>
        <p:nvSpPr>
          <p:cNvPr id="2" name="Divider"/>
          <p:cNvSpPr>
            <a:spLocks noGrp="1"/>
          </p:cNvSpPr>
          <p:nvPr>
            <p:ph type="title"/>
          </p:nvPr>
        </p:nvSpPr>
        <p:spPr bwMode="gray">
          <a:xfrm>
            <a:off x="504001" y="504000"/>
            <a:ext cx="11186476" cy="369332"/>
          </a:xfrm>
        </p:spPr>
        <p:txBody>
          <a:bodyPr/>
          <a:lstStyle/>
          <a:p>
            <a:r>
              <a:rPr lang="en-US"/>
              <a:t>Templates and Catalog Creation – L1 PunchOut</a:t>
            </a:r>
          </a:p>
        </p:txBody>
      </p:sp>
      <p:sp>
        <p:nvSpPr>
          <p:cNvPr id="5" name="TextBox 4">
            <a:extLst>
              <a:ext uri="{FF2B5EF4-FFF2-40B4-BE49-F238E27FC236}">
                <a16:creationId xmlns:a16="http://schemas.microsoft.com/office/drawing/2014/main" id="{AD485C64-9A01-41D5-BC40-C82695849402}"/>
              </a:ext>
            </a:extLst>
          </p:cNvPr>
          <p:cNvSpPr txBox="1"/>
          <p:nvPr/>
        </p:nvSpPr>
        <p:spPr>
          <a:xfrm>
            <a:off x="5253334" y="2602925"/>
            <a:ext cx="5212472" cy="584775"/>
          </a:xfrm>
          <a:prstGeom prst="rect">
            <a:avLst/>
          </a:prstGeom>
          <a:solidFill>
            <a:schemeClr val="bg1"/>
          </a:solidFill>
        </p:spPr>
        <p:txBody>
          <a:bodyPr wrap="square" rtlCol="0">
            <a:spAutoFit/>
          </a:bodyPr>
          <a:lstStyle/>
          <a:p>
            <a:r>
              <a:rPr lang="en-US" sz="1600">
                <a:latin typeface="Arial" panose="020B0604020202020204" pitchFamily="34" charset="0"/>
              </a:rPr>
              <a:t>The PunchOut icon tells the User that this is an external catalog, as well as the</a:t>
            </a:r>
            <a:r>
              <a:rPr lang="en-US" sz="1600" b="1">
                <a:latin typeface="Arial" panose="020B0604020202020204" pitchFamily="34" charset="0"/>
              </a:rPr>
              <a:t> “</a:t>
            </a:r>
            <a:r>
              <a:rPr lang="en-US" sz="1600">
                <a:latin typeface="Arial" panose="020B0604020202020204" pitchFamily="34" charset="0"/>
              </a:rPr>
              <a:t>Buy From Supplier” button.</a:t>
            </a:r>
          </a:p>
        </p:txBody>
      </p:sp>
      <p:pic>
        <p:nvPicPr>
          <p:cNvPr id="23" name="Picture 22">
            <a:extLst>
              <a:ext uri="{FF2B5EF4-FFF2-40B4-BE49-F238E27FC236}">
                <a16:creationId xmlns:a16="http://schemas.microsoft.com/office/drawing/2014/main" id="{02C9E4B4-115B-8011-EA8A-07F51DB02F8C}"/>
              </a:ext>
            </a:extLst>
          </p:cNvPr>
          <p:cNvPicPr>
            <a:picLocks noChangeAspect="1"/>
          </p:cNvPicPr>
          <p:nvPr/>
        </p:nvPicPr>
        <p:blipFill>
          <a:blip r:embed="rId3"/>
          <a:stretch>
            <a:fillRect/>
          </a:stretch>
        </p:blipFill>
        <p:spPr>
          <a:xfrm>
            <a:off x="1129908" y="4292600"/>
            <a:ext cx="9755270" cy="1238038"/>
          </a:xfrm>
          <a:prstGeom prst="rect">
            <a:avLst/>
          </a:prstGeom>
          <a:ln>
            <a:noFill/>
          </a:ln>
          <a:effectLst>
            <a:outerShdw blurRad="190500" algn="tl" rotWithShape="0">
              <a:srgbClr val="000000">
                <a:alpha val="70000"/>
              </a:srgbClr>
            </a:outerShdw>
          </a:effectLst>
        </p:spPr>
      </p:pic>
      <p:grpSp>
        <p:nvGrpSpPr>
          <p:cNvPr id="19" name="Group 18">
            <a:extLst>
              <a:ext uri="{FF2B5EF4-FFF2-40B4-BE49-F238E27FC236}">
                <a16:creationId xmlns:a16="http://schemas.microsoft.com/office/drawing/2014/main" id="{D1BD9F80-AA42-AC71-7419-6CD6D3C1F2A3}"/>
              </a:ext>
            </a:extLst>
          </p:cNvPr>
          <p:cNvGrpSpPr/>
          <p:nvPr/>
        </p:nvGrpSpPr>
        <p:grpSpPr>
          <a:xfrm>
            <a:off x="3373164" y="2895313"/>
            <a:ext cx="1880170" cy="1697235"/>
            <a:chOff x="3187783" y="2895313"/>
            <a:chExt cx="2065551" cy="1640257"/>
          </a:xfrm>
        </p:grpSpPr>
        <p:sp>
          <p:nvSpPr>
            <p:cNvPr id="8" name="Rectangle 7">
              <a:extLst>
                <a:ext uri="{FF2B5EF4-FFF2-40B4-BE49-F238E27FC236}">
                  <a16:creationId xmlns:a16="http://schemas.microsoft.com/office/drawing/2014/main" id="{3E4C3616-6B35-464C-88B8-B6958979ABC9}"/>
                </a:ext>
              </a:extLst>
            </p:cNvPr>
            <p:cNvSpPr/>
            <p:nvPr/>
          </p:nvSpPr>
          <p:spPr>
            <a:xfrm flipV="1">
              <a:off x="3187783" y="4341302"/>
              <a:ext cx="209984" cy="194268"/>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9F9F117-381B-43C6-9884-D95C3396BFA9}"/>
                </a:ext>
              </a:extLst>
            </p:cNvPr>
            <p:cNvCxnSpPr>
              <a:cxnSpLocks/>
              <a:stCxn id="5" idx="1"/>
            </p:cNvCxnSpPr>
            <p:nvPr/>
          </p:nvCxnSpPr>
          <p:spPr>
            <a:xfrm flipH="1">
              <a:off x="3429000" y="2895313"/>
              <a:ext cx="1824334" cy="1397287"/>
            </a:xfrm>
            <a:prstGeom prst="straightConnector1">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BD25297-FD32-B38A-3297-3A1083D18508}"/>
              </a:ext>
            </a:extLst>
          </p:cNvPr>
          <p:cNvGrpSpPr/>
          <p:nvPr/>
        </p:nvGrpSpPr>
        <p:grpSpPr>
          <a:xfrm>
            <a:off x="8846049" y="3187699"/>
            <a:ext cx="1869654" cy="1826089"/>
            <a:chOff x="9055100" y="3187700"/>
            <a:chExt cx="2010167" cy="1784992"/>
          </a:xfrm>
        </p:grpSpPr>
        <p:sp>
          <p:nvSpPr>
            <p:cNvPr id="6" name="Rectangle 5">
              <a:extLst>
                <a:ext uri="{FF2B5EF4-FFF2-40B4-BE49-F238E27FC236}">
                  <a16:creationId xmlns:a16="http://schemas.microsoft.com/office/drawing/2014/main" id="{72CE8EEA-84CD-42F3-A860-DC718833F5C2}"/>
                </a:ext>
              </a:extLst>
            </p:cNvPr>
            <p:cNvSpPr/>
            <p:nvPr/>
          </p:nvSpPr>
          <p:spPr>
            <a:xfrm flipV="1">
              <a:off x="9185097" y="4438436"/>
              <a:ext cx="1880170" cy="534256"/>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C7602FE-5BA8-40A9-9F4D-F8F8830937BC}"/>
                </a:ext>
              </a:extLst>
            </p:cNvPr>
            <p:cNvCxnSpPr>
              <a:cxnSpLocks/>
            </p:cNvCxnSpPr>
            <p:nvPr/>
          </p:nvCxnSpPr>
          <p:spPr>
            <a:xfrm>
              <a:off x="9055100" y="3187700"/>
              <a:ext cx="1089387" cy="1250736"/>
            </a:xfrm>
            <a:prstGeom prst="straightConnector1">
              <a:avLst/>
            </a:prstGeom>
            <a:ln w="6350">
              <a:solidFill>
                <a:srgbClr val="C00000"/>
              </a:solidFill>
              <a:headEnd type="none"/>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415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latin typeface="+mj-lt"/>
              </a:rPr>
              <a:t>Creating a L1 PunchOut Catalog</a:t>
            </a:r>
          </a:p>
        </p:txBody>
      </p:sp>
      <p:sp>
        <p:nvSpPr>
          <p:cNvPr id="12" name="Content Placeholder 2"/>
          <p:cNvSpPr txBox="1">
            <a:spLocks/>
          </p:cNvSpPr>
          <p:nvPr/>
        </p:nvSpPr>
        <p:spPr>
          <a:xfrm>
            <a:off x="40401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CIF_I_V3.0—</a:t>
            </a:r>
            <a:r>
              <a:rPr lang="fr-FR" sz="1200">
                <a:latin typeface="Arial Narrow" panose="020B0606020202030204" pitchFamily="34" charset="0"/>
              </a:rPr>
              <a:t>Specifies the </a:t>
            </a:r>
            <a:r>
              <a:rPr lang="fr-FR" sz="1200" err="1">
                <a:latin typeface="Arial Narrow" panose="020B0606020202030204" pitchFamily="34" charset="0"/>
              </a:rPr>
              <a:t>Catalog</a:t>
            </a:r>
            <a:r>
              <a:rPr lang="fr-FR" sz="1200">
                <a:latin typeface="Arial Narrow" panose="020B0606020202030204" pitchFamily="34" charset="0"/>
              </a:rPr>
              <a:t> format (CIF 3.0). Do not change </a:t>
            </a:r>
            <a:r>
              <a:rPr lang="fr-FR" sz="1200" err="1">
                <a:latin typeface="Arial Narrow" panose="020B0606020202030204" pitchFamily="34" charset="0"/>
              </a:rPr>
              <a:t>this</a:t>
            </a:r>
            <a:r>
              <a:rPr lang="fr-FR" sz="1200">
                <a:latin typeface="Arial Narrow" panose="020B0606020202030204" pitchFamily="34" charset="0"/>
              </a:rPr>
              <a:t> value</a:t>
            </a:r>
            <a:endParaRPr lang="en-US" sz="120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CHARSET—</a:t>
            </a:r>
            <a:r>
              <a:rPr lang="en-US" sz="120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LOADMODE—</a:t>
            </a:r>
            <a:r>
              <a:rPr lang="en-US" sz="1200">
                <a:latin typeface="Arial Narrow" panose="020B0606020202030204" pitchFamily="34" charset="0"/>
              </a:rPr>
              <a:t>F  (Full) or I (Incremental)</a:t>
            </a:r>
            <a:endParaRPr lang="fr-FR" sz="120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CODEFORMAT—</a:t>
            </a:r>
            <a:r>
              <a:rPr lang="en-US" sz="1200">
                <a:latin typeface="Arial Narrow" panose="020B0606020202030204" pitchFamily="34" charset="0"/>
              </a:rPr>
              <a:t>S</a:t>
            </a:r>
            <a:r>
              <a:rPr lang="fr-FR" sz="1200" err="1">
                <a:latin typeface="Arial Narrow" panose="020B0606020202030204" pitchFamily="34" charset="0"/>
              </a:rPr>
              <a:t>pecifies</a:t>
            </a:r>
            <a:r>
              <a:rPr lang="fr-FR" sz="1200">
                <a:latin typeface="Arial Narrow" panose="020B0606020202030204" pitchFamily="34" charset="0"/>
              </a:rPr>
              <a:t> the </a:t>
            </a:r>
            <a:r>
              <a:rPr lang="fr-FR" sz="1200" err="1">
                <a:latin typeface="Arial Narrow" panose="020B0606020202030204" pitchFamily="34" charset="0"/>
              </a:rPr>
              <a:t>commodity</a:t>
            </a:r>
            <a:r>
              <a:rPr lang="fr-FR" sz="1200">
                <a:latin typeface="Arial Narrow" panose="020B0606020202030204" pitchFamily="34" charset="0"/>
              </a:rPr>
              <a:t> </a:t>
            </a:r>
            <a:r>
              <a:rPr lang="fr-FR" sz="1200" err="1">
                <a:latin typeface="Arial Narrow" panose="020B0606020202030204" pitchFamily="34" charset="0"/>
              </a:rPr>
              <a:t>coding</a:t>
            </a:r>
            <a:r>
              <a:rPr lang="fr-FR" sz="1200">
                <a:latin typeface="Arial Narrow" panose="020B0606020202030204" pitchFamily="34" charset="0"/>
              </a:rPr>
              <a:t> (UNSPSC: </a:t>
            </a:r>
            <a:r>
              <a:rPr lang="en-US" sz="1200">
                <a:latin typeface="Arial Narrow" panose="020B0606020202030204" pitchFamily="34" charset="0"/>
              </a:rPr>
              <a:t>United Nations Standard Products and Services Code</a:t>
            </a:r>
            <a:r>
              <a:rPr lang="fr-FR" sz="1200">
                <a:latin typeface="Arial Narrow" panose="020B0606020202030204" pitchFamily="34" charset="0"/>
              </a:rPr>
              <a:t>) in the </a:t>
            </a:r>
            <a:r>
              <a:rPr lang="fr-FR" sz="1200" err="1">
                <a:latin typeface="Arial Narrow" panose="020B0606020202030204" pitchFamily="34" charset="0"/>
              </a:rPr>
              <a:t>field</a:t>
            </a:r>
            <a:r>
              <a:rPr lang="fr-FR" sz="120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CURRENCY—</a:t>
            </a:r>
            <a:r>
              <a:rPr lang="en-US" sz="120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SUPPLIERID_DOMAIN—</a:t>
            </a:r>
            <a:r>
              <a:rPr lang="fr-FR" sz="1200" err="1">
                <a:latin typeface="Arial Narrow" panose="020B0606020202030204" pitchFamily="34" charset="0"/>
              </a:rPr>
              <a:t>Specifies</a:t>
            </a:r>
            <a:r>
              <a:rPr lang="fr-FR" sz="1200">
                <a:latin typeface="Arial Narrow" panose="020B0606020202030204" pitchFamily="34" charset="0"/>
              </a:rPr>
              <a:t> the Domain </a:t>
            </a:r>
            <a:r>
              <a:rPr lang="fr-FR" sz="1200" err="1">
                <a:latin typeface="Arial Narrow" panose="020B0606020202030204" pitchFamily="34" charset="0"/>
              </a:rPr>
              <a:t>used</a:t>
            </a:r>
            <a:r>
              <a:rPr lang="fr-FR" sz="1200">
                <a:latin typeface="Arial Narrow" panose="020B0606020202030204" pitchFamily="34" charset="0"/>
              </a:rPr>
              <a:t>. The </a:t>
            </a:r>
            <a:r>
              <a:rPr lang="fr-FR" sz="1200" err="1">
                <a:latin typeface="Arial Narrow" panose="020B0606020202030204" pitchFamily="34" charset="0"/>
              </a:rPr>
              <a:t>preferred</a:t>
            </a:r>
            <a:r>
              <a:rPr lang="fr-FR" sz="1200">
                <a:latin typeface="Arial Narrow" panose="020B0606020202030204" pitchFamily="34" charset="0"/>
              </a:rPr>
              <a:t> value </a:t>
            </a:r>
            <a:r>
              <a:rPr lang="fr-FR" sz="1200" err="1">
                <a:latin typeface="Arial Narrow" panose="020B0606020202030204" pitchFamily="34" charset="0"/>
              </a:rPr>
              <a:t>is</a:t>
            </a:r>
            <a:r>
              <a:rPr lang="fr-FR" sz="1200">
                <a:latin typeface="Arial Narrow" panose="020B0606020202030204" pitchFamily="34" charset="0"/>
              </a:rPr>
              <a:t> the </a:t>
            </a:r>
            <a:r>
              <a:rPr lang="fr-FR" sz="1200" err="1">
                <a:latin typeface="Arial Narrow" panose="020B0606020202030204" pitchFamily="34" charset="0"/>
              </a:rPr>
              <a:t>Supplier’s</a:t>
            </a:r>
            <a:r>
              <a:rPr lang="fr-FR" sz="1200">
                <a:latin typeface="Arial Narrow" panose="020B0606020202030204" pitchFamily="34" charset="0"/>
              </a:rPr>
              <a:t> SAP Business Network ID </a:t>
            </a:r>
            <a:r>
              <a:rPr lang="fr-FR" sz="1200" err="1">
                <a:latin typeface="Arial Narrow" panose="020B0606020202030204" pitchFamily="34" charset="0"/>
              </a:rPr>
              <a:t>Number</a:t>
            </a:r>
            <a:r>
              <a:rPr lang="fr-FR" sz="1200">
                <a:latin typeface="Arial Narrow" panose="020B0606020202030204" pitchFamily="34" charset="0"/>
              </a:rPr>
              <a:t>—“</a:t>
            </a:r>
            <a:r>
              <a:rPr lang="fr-FR" sz="1200" err="1">
                <a:latin typeface="Arial Narrow" panose="020B0606020202030204" pitchFamily="34" charset="0"/>
              </a:rPr>
              <a:t>NetworkID</a:t>
            </a:r>
            <a:r>
              <a:rPr lang="fr-FR" sz="1200">
                <a:latin typeface="Arial Narrow" panose="020B0606020202030204" pitchFamily="34" charset="0"/>
              </a:rPr>
              <a:t>”. </a:t>
            </a:r>
            <a:r>
              <a:rPr lang="fr-FR" sz="1200" err="1">
                <a:latin typeface="Arial Narrow" panose="020B0606020202030204" pitchFamily="34" charset="0"/>
              </a:rPr>
              <a:t>Other</a:t>
            </a:r>
            <a:r>
              <a:rPr lang="fr-FR" sz="1200">
                <a:latin typeface="Arial Narrow" panose="020B0606020202030204" pitchFamily="34" charset="0"/>
              </a:rPr>
              <a:t> values </a:t>
            </a:r>
            <a:r>
              <a:rPr lang="fr-FR" sz="1200" err="1">
                <a:latin typeface="Arial Narrow" panose="020B0606020202030204" pitchFamily="34" charset="0"/>
              </a:rPr>
              <a:t>include</a:t>
            </a:r>
            <a:r>
              <a:rPr lang="fr-FR" sz="1200">
                <a:latin typeface="Arial Narrow" panose="020B0606020202030204" pitchFamily="34" charset="0"/>
              </a:rPr>
              <a:t> “DUNS”, “</a:t>
            </a:r>
            <a:r>
              <a:rPr lang="fr-FR" sz="1200" err="1">
                <a:latin typeface="Arial Narrow" panose="020B0606020202030204" pitchFamily="34" charset="0"/>
              </a:rPr>
              <a:t>internalsupplierid</a:t>
            </a:r>
            <a:r>
              <a:rPr lang="fr-FR" sz="1200">
                <a:latin typeface="Arial Narrow" panose="020B0606020202030204" pitchFamily="34" charset="0"/>
              </a:rPr>
              <a:t>” or </a:t>
            </a:r>
            <a:r>
              <a:rPr lang="fr-FR" sz="1200" err="1">
                <a:latin typeface="Arial Narrow" panose="020B0606020202030204" pitchFamily="34" charset="0"/>
              </a:rPr>
              <a:t>other</a:t>
            </a:r>
            <a:r>
              <a:rPr lang="fr-FR" sz="120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ITEMCOUNT—</a:t>
            </a:r>
            <a:r>
              <a:rPr lang="fr-FR" sz="1200" err="1">
                <a:latin typeface="Arial Narrow" panose="020B0606020202030204" pitchFamily="34" charset="0"/>
              </a:rPr>
              <a:t>Specifies</a:t>
            </a:r>
            <a:r>
              <a:rPr lang="fr-FR" sz="1200">
                <a:latin typeface="Arial Narrow" panose="020B0606020202030204" pitchFamily="34" charset="0"/>
              </a:rPr>
              <a:t> the </a:t>
            </a:r>
            <a:r>
              <a:rPr lang="fr-FR" sz="1200" err="1">
                <a:latin typeface="Arial Narrow" panose="020B0606020202030204" pitchFamily="34" charset="0"/>
              </a:rPr>
              <a:t>number</a:t>
            </a:r>
            <a:r>
              <a:rPr lang="fr-FR" sz="1200">
                <a:latin typeface="Arial Narrow" panose="020B0606020202030204" pitchFamily="34" charset="0"/>
              </a:rPr>
              <a:t> of items of the </a:t>
            </a:r>
            <a:r>
              <a:rPr lang="fr-FR" sz="1200" err="1">
                <a:latin typeface="Arial Narrow" panose="020B0606020202030204" pitchFamily="34" charset="0"/>
              </a:rPr>
              <a:t>Catalog</a:t>
            </a:r>
            <a:r>
              <a:rPr lang="fr-FR" sz="1200">
                <a:latin typeface="Arial Narrow" panose="020B0606020202030204" pitchFamily="34" charset="0"/>
              </a:rPr>
              <a:t>. Enter the total </a:t>
            </a:r>
            <a:r>
              <a:rPr lang="fr-FR" sz="1200" err="1">
                <a:latin typeface="Arial Narrow" panose="020B0606020202030204" pitchFamily="34" charset="0"/>
              </a:rPr>
              <a:t>number</a:t>
            </a:r>
            <a:r>
              <a:rPr lang="fr-FR" sz="1200">
                <a:latin typeface="Arial Narrow" panose="020B0606020202030204" pitchFamily="34" charset="0"/>
              </a:rPr>
              <a:t> of all items </a:t>
            </a:r>
            <a:r>
              <a:rPr lang="fr-FR" sz="1200" err="1">
                <a:latin typeface="Arial Narrow" panose="020B0606020202030204" pitchFamily="34" charset="0"/>
              </a:rPr>
              <a:t>between</a:t>
            </a:r>
            <a:r>
              <a:rPr lang="fr-FR" sz="120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TIMESTAMP—</a:t>
            </a:r>
            <a:r>
              <a:rPr lang="fr-FR" sz="1200">
                <a:latin typeface="Arial Narrow" panose="020B0606020202030204" pitchFamily="34" charset="0"/>
              </a:rPr>
              <a:t>Enter the date </a:t>
            </a:r>
            <a:r>
              <a:rPr lang="fr-FR" sz="1200" err="1">
                <a:latin typeface="Arial Narrow" panose="020B0606020202030204" pitchFamily="34" charset="0"/>
              </a:rPr>
              <a:t>you</a:t>
            </a:r>
            <a:r>
              <a:rPr lang="fr-FR" sz="1200">
                <a:latin typeface="Arial Narrow" panose="020B0606020202030204" pitchFamily="34" charset="0"/>
              </a:rPr>
              <a:t> </a:t>
            </a:r>
            <a:r>
              <a:rPr lang="fr-FR" sz="1200" err="1">
                <a:latin typeface="Arial Narrow" panose="020B0606020202030204" pitchFamily="34" charset="0"/>
              </a:rPr>
              <a:t>created</a:t>
            </a:r>
            <a:r>
              <a:rPr lang="fr-FR" sz="1200">
                <a:latin typeface="Arial Narrow" panose="020B0606020202030204" pitchFamily="34" charset="0"/>
              </a:rPr>
              <a:t>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Catalog</a:t>
            </a:r>
            <a:r>
              <a:rPr lang="fr-FR" sz="120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UNUOM—</a:t>
            </a:r>
            <a:r>
              <a:rPr lang="fr-FR" sz="1200">
                <a:latin typeface="Arial Narrow" panose="020B0606020202030204" pitchFamily="34" charset="0"/>
              </a:rPr>
              <a:t>If  set to “TRUE”, the Unit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set to UNUOM (United Nations Unit of </a:t>
            </a:r>
            <a:r>
              <a:rPr lang="fr-FR" sz="1200" err="1">
                <a:latin typeface="Arial Narrow" panose="020B0606020202030204" pitchFamily="34" charset="0"/>
              </a:rPr>
              <a:t>Measure</a:t>
            </a:r>
            <a:r>
              <a:rPr lang="fr-FR" sz="1200">
                <a:latin typeface="Arial Narrow" panose="020B0606020202030204" pitchFamily="34" charset="0"/>
              </a:rPr>
              <a:t>); if set to “FALSE”,  the value </a:t>
            </a:r>
            <a:r>
              <a:rPr lang="fr-FR" sz="1200" err="1">
                <a:latin typeface="Arial Narrow" panose="020B0606020202030204" pitchFamily="34" charset="0"/>
              </a:rPr>
              <a:t>is</a:t>
            </a:r>
            <a:r>
              <a:rPr lang="fr-FR" sz="1200">
                <a:latin typeface="Arial Narrow" panose="020B0606020202030204" pitchFamily="34" charset="0"/>
              </a:rPr>
              <a:t> set to ANSI. (</a:t>
            </a:r>
            <a:r>
              <a:rPr lang="fr-FR" sz="1200" err="1">
                <a:latin typeface="Arial Narrow" panose="020B0606020202030204" pitchFamily="34" charset="0"/>
              </a:rPr>
              <a:t>Ariba</a:t>
            </a:r>
            <a:r>
              <a:rPr lang="fr-FR" sz="1200">
                <a:latin typeface="Arial Narrow" panose="020B0606020202030204" pitchFamily="34" charset="0"/>
              </a:rPr>
              <a:t> </a:t>
            </a:r>
            <a:r>
              <a:rPr lang="fr-FR" sz="1200" err="1">
                <a:latin typeface="Arial Narrow" panose="020B0606020202030204" pitchFamily="34" charset="0"/>
              </a:rPr>
              <a:t>recommends</a:t>
            </a:r>
            <a:r>
              <a:rPr lang="fr-FR" sz="1200">
                <a:latin typeface="Arial Narrow" panose="020B0606020202030204" pitchFamily="34" charset="0"/>
              </a:rPr>
              <a:t> UNUOM)</a:t>
            </a:r>
          </a:p>
          <a:p>
            <a:pPr marL="115888" lvl="1"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COMMENTS—</a:t>
            </a:r>
            <a:r>
              <a:rPr lang="fr-FR" sz="1200">
                <a:latin typeface="Arial Narrow" panose="020B0606020202030204" pitchFamily="34" charset="0"/>
              </a:rPr>
              <a:t>This </a:t>
            </a:r>
            <a:r>
              <a:rPr lang="fr-FR" sz="1200" err="1">
                <a:latin typeface="Arial Narrow" panose="020B0606020202030204" pitchFamily="34" charset="0"/>
              </a:rPr>
              <a:t>field</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a:t>
            </a:r>
            <a:r>
              <a:rPr lang="fr-FR" sz="1200" err="1">
                <a:latin typeface="Arial Narrow" panose="020B0606020202030204" pitchFamily="34" charset="0"/>
              </a:rPr>
              <a:t>optional</a:t>
            </a:r>
            <a:r>
              <a:rPr lang="fr-FR" sz="1200">
                <a:latin typeface="Arial Narrow" panose="020B0606020202030204" pitchFamily="34" charset="0"/>
              </a:rPr>
              <a:t>, but </a:t>
            </a:r>
            <a:r>
              <a:rPr lang="fr-FR" sz="1200" err="1">
                <a:latin typeface="Arial Narrow" panose="020B0606020202030204" pitchFamily="34" charset="0"/>
              </a:rPr>
              <a:t>can</a:t>
            </a:r>
            <a:r>
              <a:rPr lang="fr-FR" sz="1200">
                <a:latin typeface="Arial Narrow" panose="020B0606020202030204" pitchFamily="34" charset="0"/>
              </a:rPr>
              <a:t> </a:t>
            </a:r>
            <a:r>
              <a:rPr lang="fr-FR" sz="1200" err="1">
                <a:latin typeface="Arial Narrow" panose="020B0606020202030204" pitchFamily="34" charset="0"/>
              </a:rPr>
              <a:t>be</a:t>
            </a:r>
            <a:r>
              <a:rPr lang="fr-FR" sz="1200">
                <a:latin typeface="Arial Narrow" panose="020B0606020202030204" pitchFamily="34" charset="0"/>
              </a:rPr>
              <a:t> </a:t>
            </a:r>
            <a:r>
              <a:rPr lang="fr-FR" sz="1200" err="1">
                <a:latin typeface="Arial Narrow" panose="020B0606020202030204" pitchFamily="34" charset="0"/>
              </a:rPr>
              <a:t>used</a:t>
            </a:r>
            <a:r>
              <a:rPr lang="fr-FR" sz="1200">
                <a:latin typeface="Arial Narrow" panose="020B0606020202030204" pitchFamily="34" charset="0"/>
              </a:rPr>
              <a:t> for </a:t>
            </a:r>
            <a:r>
              <a:rPr lang="fr-FR" sz="1200" err="1">
                <a:latin typeface="Arial Narrow" panose="020B0606020202030204" pitchFamily="34" charset="0"/>
              </a:rPr>
              <a:t>comments</a:t>
            </a:r>
            <a:r>
              <a:rPr lang="fr-FR" sz="1200">
                <a:latin typeface="Arial Narrow" panose="020B0606020202030204" pitchFamily="34" charset="0"/>
              </a:rPr>
              <a:t> </a:t>
            </a:r>
            <a:r>
              <a:rPr lang="fr-FR" sz="1200" err="1">
                <a:latin typeface="Arial Narrow" panose="020B0606020202030204" pitchFamily="34" charset="0"/>
              </a:rPr>
              <a:t>related</a:t>
            </a:r>
            <a:r>
              <a:rPr lang="fr-FR" sz="1200">
                <a:latin typeface="Arial Narrow" panose="020B0606020202030204" pitchFamily="34" charset="0"/>
              </a:rPr>
              <a:t> to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Catalog</a:t>
            </a:r>
            <a:r>
              <a:rPr lang="fr-FR" sz="1200">
                <a:latin typeface="Arial Narrow" panose="020B0606020202030204" pitchFamily="34" charset="0"/>
              </a:rPr>
              <a:t>. It </a:t>
            </a:r>
            <a:r>
              <a:rPr lang="fr-FR" sz="1200" err="1">
                <a:latin typeface="Arial Narrow" panose="020B0606020202030204" pitchFamily="34" charset="0"/>
              </a:rPr>
              <a:t>is</a:t>
            </a:r>
            <a:r>
              <a:rPr lang="fr-FR" sz="1200">
                <a:latin typeface="Arial Narrow" panose="020B0606020202030204" pitchFamily="34" charset="0"/>
              </a:rPr>
              <a:t> a good place to enter the Supplier Name, the Customer Name and </a:t>
            </a:r>
            <a:r>
              <a:rPr lang="fr-FR" sz="1200" err="1">
                <a:latin typeface="Arial Narrow" panose="020B0606020202030204" pitchFamily="34" charset="0"/>
              </a:rPr>
              <a:t>Catalog</a:t>
            </a:r>
            <a:r>
              <a:rPr lang="fr-FR" sz="1200">
                <a:latin typeface="Arial Narrow" panose="020B0606020202030204" pitchFamily="34" charset="0"/>
              </a:rPr>
              <a:t> Name</a:t>
            </a:r>
          </a:p>
          <a:p>
            <a:pPr lvl="1">
              <a:lnSpc>
                <a:spcPts val="1300"/>
              </a:lnSpc>
              <a:spcAft>
                <a:spcPts val="400"/>
              </a:spcAft>
              <a:defRPr/>
            </a:pPr>
            <a:endParaRPr lang="fr-FR" sz="120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a:solidFill>
                  <a:srgbClr val="000000"/>
                </a:solidFill>
                <a:latin typeface="Arial Narrow" panose="020B0606020202030204" pitchFamily="34" charset="0"/>
              </a:rPr>
              <a:t>Note: </a:t>
            </a:r>
            <a:r>
              <a:rPr lang="fr-FR" sz="1200">
                <a:solidFill>
                  <a:srgbClr val="000000"/>
                </a:solidFill>
                <a:latin typeface="Arial Narrow" panose="020B0606020202030204" pitchFamily="34" charset="0"/>
              </a:rPr>
              <a:t>The </a:t>
            </a:r>
            <a:r>
              <a:rPr lang="fr-FR" sz="1200" err="1">
                <a:solidFill>
                  <a:srgbClr val="000000"/>
                </a:solidFill>
                <a:latin typeface="Arial Narrow" panose="020B0606020202030204" pitchFamily="34" charset="0"/>
              </a:rPr>
              <a:t>only</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fields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that</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Suppliers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should</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modify</a:t>
            </a:r>
            <a:r>
              <a:rPr lang="fr-FR" sz="1200">
                <a:solidFill>
                  <a:srgbClr val="000000"/>
                </a:solidFill>
                <a:latin typeface="Arial Narrow" panose="020B0606020202030204" pitchFamily="34" charset="0"/>
              </a:rPr>
              <a:t> in the Template are </a:t>
            </a:r>
            <a:r>
              <a:rPr lang="fr-FR" sz="1200" err="1">
                <a:solidFill>
                  <a:srgbClr val="000000"/>
                </a:solidFill>
                <a:latin typeface="Arial Narrow" panose="020B0606020202030204" pitchFamily="34" charset="0"/>
              </a:rPr>
              <a:t>indicated</a:t>
            </a:r>
            <a:r>
              <a:rPr lang="fr-FR" sz="1200">
                <a:solidFill>
                  <a:srgbClr val="000000"/>
                </a:solidFill>
                <a:latin typeface="Arial Narrow" panose="020B0606020202030204" pitchFamily="34" charset="0"/>
              </a:rPr>
              <a:t> in </a:t>
            </a:r>
            <a:r>
              <a:rPr lang="fr-FR" sz="1200" err="1">
                <a:solidFill>
                  <a:srgbClr val="000000"/>
                </a:solidFill>
                <a:latin typeface="Arial Narrow" panose="020B0606020202030204" pitchFamily="34" charset="0"/>
              </a:rPr>
              <a:t>red</a:t>
            </a:r>
            <a:r>
              <a:rPr lang="fr-FR" sz="1200">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CURRENCY,</a:t>
            </a:r>
            <a:r>
              <a:rPr lang="fr-FR" sz="1200" b="1">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ITEMCOUNT</a:t>
            </a:r>
            <a:r>
              <a:rPr lang="fr-FR" sz="1200" b="1">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TIMESTAMP</a:t>
            </a:r>
            <a:r>
              <a:rPr lang="fr-FR" sz="1200">
                <a:solidFill>
                  <a:srgbClr val="FF0000"/>
                </a:solidFill>
                <a:latin typeface="Arial Narrow" panose="020B0606020202030204" pitchFamily="34" charset="0"/>
              </a:rPr>
              <a:t> </a:t>
            </a:r>
            <a:r>
              <a:rPr lang="fr-FR" sz="1200">
                <a:latin typeface="Arial Narrow" panose="020B0606020202030204" pitchFamily="34" charset="0"/>
              </a:rPr>
              <a:t>and</a:t>
            </a:r>
            <a:r>
              <a:rPr lang="fr-FR" sz="1200">
                <a:solidFill>
                  <a:srgbClr val="FF0000"/>
                </a:solidFill>
                <a:latin typeface="Arial Narrow" panose="020B0606020202030204" pitchFamily="34" charset="0"/>
              </a:rPr>
              <a:t> </a:t>
            </a:r>
            <a:r>
              <a:rPr lang="fr-FR" sz="1200" b="1">
                <a:solidFill>
                  <a:srgbClr val="FF0000"/>
                </a:solidFill>
                <a:latin typeface="Arial Narrow" panose="020B0606020202030204" pitchFamily="34" charset="0"/>
              </a:rPr>
              <a:t>COMMENTS</a:t>
            </a:r>
            <a:r>
              <a:rPr lang="fr-FR" sz="1200" b="1">
                <a:solidFill>
                  <a:srgbClr val="000000"/>
                </a:solidFill>
                <a:latin typeface="Arial Narrow" panose="020B0606020202030204" pitchFamily="34" charset="0"/>
              </a:rPr>
              <a:t>. </a:t>
            </a:r>
            <a:r>
              <a:rPr lang="fr-FR" sz="1200">
                <a:solidFill>
                  <a:srgbClr val="000000"/>
                </a:solidFill>
                <a:latin typeface="Arial Narrow" panose="020B0606020202030204" pitchFamily="34" charset="0"/>
              </a:rPr>
              <a:t>All the </a:t>
            </a:r>
            <a:r>
              <a:rPr lang="fr-FR" sz="1200" err="1">
                <a:solidFill>
                  <a:srgbClr val="000000"/>
                </a:solidFill>
                <a:latin typeface="Arial Narrow" panose="020B0606020202030204" pitchFamily="34" charset="0"/>
              </a:rPr>
              <a:t>other</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fields</a:t>
            </a:r>
            <a:r>
              <a:rPr lang="fr-FR" sz="1200">
                <a:solidFill>
                  <a:srgbClr val="000000"/>
                </a:solidFill>
                <a:latin typeface="Arial Narrow" panose="020B0606020202030204" pitchFamily="34" charset="0"/>
              </a:rPr>
              <a:t> are </a:t>
            </a:r>
            <a:r>
              <a:rPr lang="fr-FR" sz="1200" err="1">
                <a:solidFill>
                  <a:srgbClr val="000000"/>
                </a:solidFill>
                <a:latin typeface="Arial Narrow" panose="020B0606020202030204" pitchFamily="34" charset="0"/>
              </a:rPr>
              <a:t>predefined</a:t>
            </a:r>
            <a:r>
              <a:rPr lang="fr-FR" sz="1200">
                <a:solidFill>
                  <a:srgbClr val="000000"/>
                </a:solidFill>
                <a:latin typeface="Arial Narrow" panose="020B0606020202030204" pitchFamily="34" charset="0"/>
              </a:rPr>
              <a:t> in the Template for the Customer and </a:t>
            </a:r>
            <a:r>
              <a:rPr lang="fr-FR" sz="1200" err="1">
                <a:solidFill>
                  <a:srgbClr val="000000"/>
                </a:solidFill>
                <a:latin typeface="Arial Narrow" panose="020B0606020202030204" pitchFamily="34" charset="0"/>
              </a:rPr>
              <a:t>should</a:t>
            </a:r>
            <a:r>
              <a:rPr lang="fr-FR" sz="1200">
                <a:solidFill>
                  <a:srgbClr val="000000"/>
                </a:solidFill>
                <a:latin typeface="Arial Narrow" panose="020B0606020202030204" pitchFamily="34" charset="0"/>
              </a:rPr>
              <a:t> not </a:t>
            </a:r>
            <a:r>
              <a:rPr lang="fr-FR" sz="1200" err="1">
                <a:solidFill>
                  <a:srgbClr val="000000"/>
                </a:solidFill>
                <a:latin typeface="Arial Narrow" panose="020B0606020202030204" pitchFamily="34" charset="0"/>
              </a:rPr>
              <a:t>be</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modified</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unless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instructed</a:t>
            </a:r>
            <a:r>
              <a:rPr lang="fr-FR" sz="1200">
                <a:solidFill>
                  <a:srgbClr val="000000"/>
                </a:solidFill>
                <a:latin typeface="Arial Narrow" panose="020B0606020202030204" pitchFamily="34" charset="0"/>
              </a:rPr>
              <a:t> by a </a:t>
            </a:r>
            <a:r>
              <a:rPr lang="fr-FR" sz="1200" err="1">
                <a:solidFill>
                  <a:srgbClr val="000000"/>
                </a:solidFill>
                <a:latin typeface="Arial Narrow" panose="020B0606020202030204" pitchFamily="34" charset="0"/>
              </a:rPr>
              <a:t>Catalog</a:t>
            </a:r>
            <a:r>
              <a:rPr lang="fr-FR" sz="1200">
                <a:solidFill>
                  <a:srgbClr val="000000"/>
                </a:solidFill>
                <a:latin typeface="Arial Narrow" panose="020B0606020202030204" pitchFamily="34" charset="0"/>
              </a:rPr>
              <a:t> Expert.</a:t>
            </a:r>
            <a:endParaRPr lang="en-US" sz="120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spTree>
    <p:extLst>
      <p:ext uri="{BB962C8B-B14F-4D97-AF65-F5344CB8AC3E}">
        <p14:creationId xmlns:p14="http://schemas.microsoft.com/office/powerpoint/2010/main" val="232715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922463"/>
            <a:ext cx="5592890" cy="5027017"/>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ID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If the Header is set to “</a:t>
            </a:r>
            <a:r>
              <a:rPr lang="en-US" sz="1200" err="1">
                <a:latin typeface="Arial Narrow" panose="020B0606020202030204" pitchFamily="34" charset="0"/>
              </a:rPr>
              <a:t>NetworkID</a:t>
            </a:r>
            <a:r>
              <a:rPr lang="en-US" sz="1200">
                <a:latin typeface="Arial Narrow" panose="020B0606020202030204" pitchFamily="34" charset="0"/>
              </a:rPr>
              <a:t>”, then enter the Supplier’s SAP Business Network ID, otherwise the appropriate value for the Domain used—DUNS, </a:t>
            </a:r>
            <a:r>
              <a:rPr lang="en-US" sz="1200" err="1">
                <a:latin typeface="Arial Narrow" panose="020B0606020202030204" pitchFamily="34" charset="0"/>
              </a:rPr>
              <a:t>internalsystem</a:t>
            </a:r>
            <a:r>
              <a:rPr lang="en-US" sz="1200">
                <a:latin typeface="Arial Narrow" panose="020B0606020202030204" pitchFamily="34" charset="0"/>
              </a:rPr>
              <a:t>, etc. Ask your Catalog Expert if you have questions. For PunchOut, be sure the Supplier can accept the Domain and value in their system for authentication </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fr-FR" sz="1200" b="1" i="1">
                <a:latin typeface="Arial Narrow" panose="020B0606020202030204" pitchFamily="34" charset="0"/>
              </a:rPr>
              <a:t>Example: </a:t>
            </a:r>
            <a:r>
              <a:rPr lang="en-US" sz="1200">
                <a:latin typeface="Arial Narrow" panose="020B0606020202030204" pitchFamily="34" charset="0"/>
              </a:rPr>
              <a:t>AN99999999999</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Part ID - </a:t>
            </a:r>
            <a:r>
              <a:rPr lang="en-US" sz="1400" b="1">
                <a:solidFill>
                  <a:srgbClr val="FF0000"/>
                </a:solidFill>
                <a:latin typeface="Arial Narrow" panose="020B0606020202030204" pitchFamily="34" charset="0"/>
              </a:rPr>
              <a:t>Required </a:t>
            </a:r>
            <a:r>
              <a:rPr lang="en-US" sz="1400">
                <a:solidFill>
                  <a:srgbClr val="FF0000"/>
                </a:solidFill>
                <a:latin typeface="Arial Narrow" panose="020B0606020202030204" pitchFamily="34" charset="0"/>
              </a:rPr>
              <a:t> </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In L1 PunchOut this can be any value. It is required to be populated. You could set a keyword for your </a:t>
            </a:r>
            <a:r>
              <a:rPr lang="en-US" sz="1200" err="1">
                <a:latin typeface="Arial Narrow" panose="020B0606020202030204" pitchFamily="34" charset="0"/>
              </a:rPr>
              <a:t>PunchOut</a:t>
            </a:r>
            <a:r>
              <a:rPr lang="en-US" sz="1200">
                <a:latin typeface="Arial Narrow" panose="020B0606020202030204" pitchFamily="34" charset="0"/>
              </a:rPr>
              <a:t> system to evaluate here if you wish</a:t>
            </a:r>
          </a:p>
          <a:p>
            <a:pPr marL="171450">
              <a:lnSpc>
                <a:spcPts val="1300"/>
              </a:lnSpc>
              <a:spcAft>
                <a:spcPts val="200"/>
              </a:spcAft>
              <a:defRPr/>
            </a:pPr>
            <a:r>
              <a:rPr lang="en-US" sz="1200" b="1">
                <a:latin typeface="Arial Narrow" panose="020B0606020202030204" pitchFamily="34" charset="0"/>
              </a:rPr>
              <a:t>NOTE: 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Manufacturer Part ID - </a:t>
            </a:r>
            <a:r>
              <a:rPr lang="en-US" sz="1400" b="1">
                <a:solidFill>
                  <a:srgbClr val="00B050"/>
                </a:solidFill>
                <a:latin typeface="Arial Narrow" panose="020B0606020202030204" pitchFamily="34" charset="0"/>
              </a:rPr>
              <a:t>Optional</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In L1 PunchOut this can be any value. It is not required to be populated, but the field must remain. You could set a keyword for the Supplier to evaluate here if you wish</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TTSIBM412CID</a:t>
            </a:r>
          </a:p>
        </p:txBody>
      </p:sp>
      <p:sp>
        <p:nvSpPr>
          <p:cNvPr id="2" name="Title 1"/>
          <p:cNvSpPr>
            <a:spLocks noGrp="1"/>
          </p:cNvSpPr>
          <p:nvPr>
            <p:ph type="title"/>
          </p:nvPr>
        </p:nvSpPr>
        <p:spPr/>
        <p:txBody>
          <a:bodyPr/>
          <a:lstStyle/>
          <a:p>
            <a:r>
              <a:rPr lang="en-US" noProof="0"/>
              <a:t>Creating a L1 PunchOut Catalog</a:t>
            </a:r>
          </a:p>
        </p:txBody>
      </p:sp>
      <p:graphicFrame>
        <p:nvGraphicFramePr>
          <p:cNvPr id="8" name="Table 7"/>
          <p:cNvGraphicFramePr>
            <a:graphicFrameLocks noGrp="1"/>
          </p:cNvGraphicFramePr>
          <p:nvPr>
            <p:extLst>
              <p:ext uri="{D42A27DB-BD31-4B8C-83A1-F6EECF244321}">
                <p14:modId xmlns:p14="http://schemas.microsoft.com/office/powerpoint/2010/main" val="764290052"/>
              </p:ext>
            </p:extLst>
          </p:nvPr>
        </p:nvGraphicFramePr>
        <p:xfrm>
          <a:off x="504000" y="1922463"/>
          <a:ext cx="5270076" cy="560346"/>
        </p:xfrm>
        <a:graphic>
          <a:graphicData uri="http://schemas.openxmlformats.org/drawingml/2006/table">
            <a:tbl>
              <a:tblPr firstRow="1" bandRow="1">
                <a:effectLst/>
                <a:tableStyleId>{2D5ABB26-0587-4C30-8999-92F81FD0307C}</a:tableStyleId>
              </a:tblPr>
              <a:tblGrid>
                <a:gridCol w="1756692">
                  <a:extLst>
                    <a:ext uri="{9D8B030D-6E8A-4147-A177-3AD203B41FA5}">
                      <a16:colId xmlns:a16="http://schemas.microsoft.com/office/drawing/2014/main" val="20000"/>
                    </a:ext>
                  </a:extLst>
                </a:gridCol>
                <a:gridCol w="1756692">
                  <a:extLst>
                    <a:ext uri="{9D8B030D-6E8A-4147-A177-3AD203B41FA5}">
                      <a16:colId xmlns:a16="http://schemas.microsoft.com/office/drawing/2014/main" val="20001"/>
                    </a:ext>
                  </a:extLst>
                </a:gridCol>
                <a:gridCol w="1756692">
                  <a:extLst>
                    <a:ext uri="{9D8B030D-6E8A-4147-A177-3AD203B41FA5}">
                      <a16:colId xmlns:a16="http://schemas.microsoft.com/office/drawing/2014/main" val="20002"/>
                    </a:ext>
                  </a:extLst>
                </a:gridCol>
              </a:tblGrid>
              <a:tr h="280173">
                <a:tc>
                  <a:txBody>
                    <a:bodyPr/>
                    <a:lstStyle/>
                    <a:p>
                      <a:pPr algn="ctr"/>
                      <a:r>
                        <a:rPr lang="en-US" sz="1000" b="1">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80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a:latin typeface="Arial" panose="020B0604020202020204" pitchFamily="34" charset="0"/>
                          <a:cs typeface="Arial" panose="020B0604020202020204" pitchFamily="34" charset="0"/>
                        </a:rPr>
                        <a:t>PurchGrp500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171450">
                        <a:lnSpc>
                          <a:spcPts val="1300"/>
                        </a:lnSpc>
                        <a:spcAft>
                          <a:spcPts val="200"/>
                        </a:spcAft>
                        <a:defRPr/>
                      </a:pPr>
                      <a:endParaRPr lang="en-US" sz="1000">
                        <a:latin typeface="Arial Narrow" panose="020B060602020203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a:solidFill>
                  <a:schemeClr val="accent1"/>
                </a:solidFill>
                <a:latin typeface="Arial" panose="020B0604020202020204" pitchFamily="34" charset="0"/>
              </a:rPr>
              <a:t>The Data Section</a:t>
            </a:r>
          </a:p>
        </p:txBody>
      </p:sp>
      <p:graphicFrame>
        <p:nvGraphicFramePr>
          <p:cNvPr id="6" name="Table 5">
            <a:extLst>
              <a:ext uri="{FF2B5EF4-FFF2-40B4-BE49-F238E27FC236}">
                <a16:creationId xmlns:a16="http://schemas.microsoft.com/office/drawing/2014/main" id="{19E8A182-1AC0-401F-9CF2-ACB647A43E72}"/>
              </a:ext>
            </a:extLst>
          </p:cNvPr>
          <p:cNvGraphicFramePr>
            <a:graphicFrameLocks noGrp="1"/>
          </p:cNvGraphicFramePr>
          <p:nvPr/>
        </p:nvGraphicFramePr>
        <p:xfrm>
          <a:off x="504000" y="5131210"/>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874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2574" y="1627188"/>
            <a:ext cx="5923213" cy="5168081"/>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Item Description </a:t>
            </a:r>
            <a:r>
              <a:rPr lang="en-US" sz="1400" b="1">
                <a:solidFill>
                  <a:srgbClr val="FF0000"/>
                </a:solidFill>
                <a:latin typeface="Arial Narrow" panose="020B0606020202030204" pitchFamily="34" charset="0"/>
              </a:rPr>
              <a:t>- Required</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In L1 PunchOut, use keywords from product categories and services available on the Supplier’s site. These keywords are searched and display the Supplier’s PunchOut link when matched</a:t>
            </a:r>
            <a:endParaRPr lang="fr-FR" sz="1200" b="1">
              <a:solidFill>
                <a:srgbClr val="FF0000"/>
              </a:solidFill>
              <a:latin typeface="Arial Narrow" panose="020B0606020202030204" pitchFamily="34" charset="0"/>
            </a:endParaRPr>
          </a:p>
          <a:p>
            <a:pPr marL="171450">
              <a:lnSpc>
                <a:spcPts val="1300"/>
              </a:lnSpc>
              <a:spcAft>
                <a:spcPts val="200"/>
              </a:spcAft>
              <a:defRPr/>
            </a:pPr>
            <a:r>
              <a:rPr lang="fr-FR" sz="1200" i="1">
                <a:latin typeface="Arial Narrow" panose="020B0606020202030204" pitchFamily="34" charset="0"/>
              </a:rPr>
              <a:t>Note: </a:t>
            </a:r>
            <a:r>
              <a:rPr lang="en-US" sz="120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2000</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Printer, Laser, Inkjet, laptop, tablet, mouse, HP, Apple, Microsoft, Software</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SPSC Code </a:t>
            </a:r>
            <a:r>
              <a:rPr lang="en-US" sz="1400" b="1">
                <a:solidFill>
                  <a:srgbClr val="FF0000"/>
                </a:solidFill>
                <a:latin typeface="Arial Narrow" panose="020B0606020202030204" pitchFamily="34" charset="0"/>
              </a:rPr>
              <a:t>- Required</a:t>
            </a:r>
          </a:p>
          <a:p>
            <a:pPr marL="171450">
              <a:lnSpc>
                <a:spcPts val="1300"/>
              </a:lnSpc>
              <a:spcAft>
                <a:spcPts val="200"/>
              </a:spcAft>
              <a:defRPr/>
            </a:pPr>
            <a:r>
              <a:rPr lang="fr-FR" sz="1200" b="1" i="1">
                <a:latin typeface="Arial Narrow" panose="020B0606020202030204" pitchFamily="34" charset="0"/>
              </a:rPr>
              <a:t>Description: </a:t>
            </a:r>
            <a:r>
              <a:rPr lang="fr-FR" sz="1200">
                <a:latin typeface="Arial Narrow" panose="020B0606020202030204" pitchFamily="34" charset="0"/>
              </a:rPr>
              <a:t>Classification of the main </a:t>
            </a:r>
            <a:r>
              <a:rPr lang="fr-FR" sz="1200" err="1">
                <a:latin typeface="Arial Narrow" panose="020B0606020202030204" pitchFamily="34" charset="0"/>
              </a:rPr>
              <a:t>product</a:t>
            </a:r>
            <a:r>
              <a:rPr lang="fr-FR" sz="1200">
                <a:latin typeface="Arial Narrow" panose="020B0606020202030204" pitchFamily="34" charset="0"/>
              </a:rPr>
              <a:t> or service </a:t>
            </a:r>
            <a:r>
              <a:rPr lang="fr-FR" sz="1200" err="1">
                <a:latin typeface="Arial Narrow" panose="020B0606020202030204" pitchFamily="34" charset="0"/>
              </a:rPr>
              <a:t>you</a:t>
            </a:r>
            <a:r>
              <a:rPr lang="fr-FR" sz="1200">
                <a:latin typeface="Arial Narrow" panose="020B0606020202030204" pitchFamily="34" charset="0"/>
              </a:rPr>
              <a:t> </a:t>
            </a:r>
            <a:r>
              <a:rPr lang="fr-FR" sz="1200" err="1">
                <a:latin typeface="Arial Narrow" panose="020B0606020202030204" pitchFamily="34" charset="0"/>
              </a:rPr>
              <a:t>sell</a:t>
            </a:r>
            <a:r>
              <a:rPr lang="fr-FR" sz="1200">
                <a:latin typeface="Arial Narrow" panose="020B0606020202030204" pitchFamily="34" charset="0"/>
              </a:rPr>
              <a:t>. It </a:t>
            </a:r>
            <a:r>
              <a:rPr lang="fr-FR" sz="1200" err="1">
                <a:latin typeface="Arial Narrow" panose="020B0606020202030204" pitchFamily="34" charset="0"/>
              </a:rPr>
              <a:t>is</a:t>
            </a:r>
            <a:r>
              <a:rPr lang="fr-FR" sz="1200">
                <a:latin typeface="Arial Narrow" panose="020B0606020202030204" pitchFamily="34" charset="0"/>
              </a:rPr>
              <a:t> </a:t>
            </a:r>
            <a:r>
              <a:rPr lang="fr-FR" sz="1200" err="1">
                <a:latin typeface="Arial Narrow" panose="020B0606020202030204" pitchFamily="34" charset="0"/>
              </a:rPr>
              <a:t>recommended</a:t>
            </a:r>
            <a:r>
              <a:rPr lang="fr-FR" sz="1200">
                <a:latin typeface="Arial Narrow" panose="020B0606020202030204" pitchFamily="34" charset="0"/>
              </a:rPr>
              <a:t> to use a high </a:t>
            </a:r>
            <a:r>
              <a:rPr lang="fr-FR" sz="1200" err="1">
                <a:latin typeface="Arial Narrow" panose="020B0606020202030204" pitchFamily="34" charset="0"/>
              </a:rPr>
              <a:t>level</a:t>
            </a:r>
            <a:r>
              <a:rPr lang="fr-FR" sz="1200">
                <a:latin typeface="Arial Narrow" panose="020B0606020202030204" pitchFamily="34" charset="0"/>
              </a:rPr>
              <a:t> (</a:t>
            </a:r>
            <a:r>
              <a:rPr lang="fr-FR" sz="1200" err="1">
                <a:latin typeface="Arial Narrow" panose="020B0606020202030204" pitchFamily="34" charset="0"/>
              </a:rPr>
              <a:t>Level</a:t>
            </a:r>
            <a:r>
              <a:rPr lang="fr-FR" sz="1200">
                <a:latin typeface="Arial Narrow" panose="020B0606020202030204" pitchFamily="34" charset="0"/>
              </a:rPr>
              <a:t> 1 or 2) </a:t>
            </a:r>
            <a:r>
              <a:rPr lang="fr-FR" sz="1200" err="1">
                <a:latin typeface="Arial Narrow" panose="020B0606020202030204" pitchFamily="34" charset="0"/>
              </a:rPr>
              <a:t>commodity</a:t>
            </a:r>
            <a:r>
              <a:rPr lang="fr-FR" sz="1200">
                <a:latin typeface="Arial Narrow" panose="020B0606020202030204" pitchFamily="34" charset="0"/>
              </a:rPr>
              <a:t> code </a:t>
            </a:r>
            <a:r>
              <a:rPr lang="fr-FR" sz="1200" err="1">
                <a:latin typeface="Arial Narrow" panose="020B0606020202030204" pitchFamily="34" charset="0"/>
              </a:rPr>
              <a:t>that</a:t>
            </a:r>
            <a:r>
              <a:rPr lang="fr-FR" sz="1200">
                <a:latin typeface="Arial Narrow" panose="020B0606020202030204" pitchFamily="34" charset="0"/>
              </a:rPr>
              <a:t> best </a:t>
            </a:r>
            <a:r>
              <a:rPr lang="fr-FR" sz="1200" err="1">
                <a:latin typeface="Arial Narrow" panose="020B0606020202030204" pitchFamily="34" charset="0"/>
              </a:rPr>
              <a:t>represents</a:t>
            </a:r>
            <a:r>
              <a:rPr lang="fr-FR" sz="1200">
                <a:latin typeface="Arial Narrow" panose="020B0606020202030204" pitchFamily="34" charset="0"/>
              </a:rPr>
              <a:t> the </a:t>
            </a:r>
            <a:r>
              <a:rPr lang="fr-FR" sz="1200" err="1">
                <a:latin typeface="Arial Narrow" panose="020B0606020202030204" pitchFamily="34" charset="0"/>
              </a:rPr>
              <a:t>overall</a:t>
            </a:r>
            <a:r>
              <a:rPr lang="fr-FR" sz="1200">
                <a:latin typeface="Arial Narrow" panose="020B0606020202030204" pitchFamily="34" charset="0"/>
              </a:rPr>
              <a:t> </a:t>
            </a:r>
            <a:r>
              <a:rPr lang="fr-FR" sz="1200" err="1">
                <a:latin typeface="Arial Narrow" panose="020B0606020202030204" pitchFamily="34" charset="0"/>
              </a:rPr>
              <a:t>category</a:t>
            </a:r>
            <a:r>
              <a:rPr lang="fr-FR" sz="1200">
                <a:latin typeface="Arial Narrow" panose="020B0606020202030204" pitchFamily="34" charset="0"/>
              </a:rPr>
              <a:t> of </a:t>
            </a:r>
            <a:r>
              <a:rPr lang="fr-FR" sz="1200" err="1">
                <a:latin typeface="Arial Narrow" panose="020B0606020202030204" pitchFamily="34" charset="0"/>
              </a:rPr>
              <a:t>products</a:t>
            </a:r>
            <a:r>
              <a:rPr lang="fr-FR" sz="1200">
                <a:latin typeface="Arial Narrow" panose="020B0606020202030204" pitchFamily="34" charset="0"/>
              </a:rPr>
              <a:t>/services </a:t>
            </a:r>
            <a:r>
              <a:rPr lang="fr-FR" sz="1200" err="1">
                <a:latin typeface="Arial Narrow" panose="020B0606020202030204" pitchFamily="34" charset="0"/>
              </a:rPr>
              <a:t>sold</a:t>
            </a:r>
            <a:r>
              <a:rPr lang="fr-FR" sz="1200">
                <a:latin typeface="Arial Narrow" panose="020B0606020202030204" pitchFamily="34" charset="0"/>
              </a:rPr>
              <a:t> to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customer</a:t>
            </a:r>
            <a:r>
              <a:rPr lang="fr-FR" sz="1200">
                <a:latin typeface="Arial Narrow" panose="020B0606020202030204" pitchFamily="34" charset="0"/>
              </a:rPr>
              <a:t>. For L1 PunchOut, </a:t>
            </a:r>
            <a:r>
              <a:rPr lang="fr-FR" sz="1200" err="1">
                <a:latin typeface="Arial Narrow" panose="020B0606020202030204" pitchFamily="34" charset="0"/>
              </a:rPr>
              <a:t>this</a:t>
            </a:r>
            <a:r>
              <a:rPr lang="fr-FR" sz="1200">
                <a:latin typeface="Arial Narrow" panose="020B0606020202030204" pitchFamily="34" charset="0"/>
              </a:rPr>
              <a:t> </a:t>
            </a:r>
            <a:r>
              <a:rPr lang="fr-FR" sz="1200" err="1">
                <a:latin typeface="Arial Narrow" panose="020B0606020202030204" pitchFamily="34" charset="0"/>
              </a:rPr>
              <a:t>commodity</a:t>
            </a:r>
            <a:r>
              <a:rPr lang="fr-FR" sz="1200">
                <a:latin typeface="Arial Narrow" panose="020B0606020202030204" pitchFamily="34" charset="0"/>
              </a:rPr>
              <a:t> code </a:t>
            </a:r>
            <a:r>
              <a:rPr lang="fr-FR" sz="1200" err="1">
                <a:latin typeface="Arial Narrow" panose="020B0606020202030204" pitchFamily="34" charset="0"/>
              </a:rPr>
              <a:t>will</a:t>
            </a:r>
            <a:r>
              <a:rPr lang="fr-FR" sz="1200">
                <a:latin typeface="Arial Narrow" panose="020B0606020202030204" pitchFamily="34" charset="0"/>
              </a:rPr>
              <a:t> </a:t>
            </a:r>
            <a:r>
              <a:rPr lang="fr-FR" sz="1200" err="1">
                <a:latin typeface="Arial Narrow" panose="020B0606020202030204" pitchFamily="34" charset="0"/>
              </a:rPr>
              <a:t>only</a:t>
            </a:r>
            <a:r>
              <a:rPr lang="fr-FR" sz="1200">
                <a:latin typeface="Arial Narrow" panose="020B0606020202030204" pitchFamily="34" charset="0"/>
              </a:rPr>
              <a:t> </a:t>
            </a:r>
            <a:r>
              <a:rPr lang="fr-FR" sz="1200" err="1">
                <a:latin typeface="Arial Narrow" panose="020B0606020202030204" pitchFamily="34" charset="0"/>
              </a:rPr>
              <a:t>determine</a:t>
            </a:r>
            <a:r>
              <a:rPr lang="fr-FR" sz="1200">
                <a:latin typeface="Arial Narrow" panose="020B0606020202030204" pitchFamily="34" charset="0"/>
              </a:rPr>
              <a:t> </a:t>
            </a:r>
            <a:r>
              <a:rPr lang="fr-FR" sz="1200" err="1">
                <a:latin typeface="Arial Narrow" panose="020B0606020202030204" pitchFamily="34" charset="0"/>
              </a:rPr>
              <a:t>where</a:t>
            </a:r>
            <a:r>
              <a:rPr lang="fr-FR" sz="1200">
                <a:latin typeface="Arial Narrow" panose="020B0606020202030204" pitchFamily="34" charset="0"/>
              </a:rPr>
              <a:t> the Supplier </a:t>
            </a:r>
            <a:r>
              <a:rPr lang="fr-FR" sz="1200" err="1">
                <a:latin typeface="Arial Narrow" panose="020B0606020202030204" pitchFamily="34" charset="0"/>
              </a:rPr>
              <a:t>link</a:t>
            </a:r>
            <a:r>
              <a:rPr lang="fr-FR" sz="1200">
                <a:latin typeface="Arial Narrow" panose="020B0606020202030204" pitchFamily="34" charset="0"/>
              </a:rPr>
              <a:t> </a:t>
            </a:r>
            <a:r>
              <a:rPr lang="fr-FR" sz="1200" err="1">
                <a:latin typeface="Arial Narrow" panose="020B0606020202030204" pitchFamily="34" charset="0"/>
              </a:rPr>
              <a:t>appears</a:t>
            </a:r>
            <a:r>
              <a:rPr lang="fr-FR" sz="1200">
                <a:latin typeface="Arial Narrow" panose="020B0606020202030204" pitchFamily="34" charset="0"/>
              </a:rPr>
              <a:t> in the catalog </a:t>
            </a:r>
            <a:r>
              <a:rPr lang="fr-FR" sz="1200" err="1">
                <a:latin typeface="Arial Narrow" panose="020B0606020202030204" pitchFamily="34" charset="0"/>
              </a:rPr>
              <a:t>hierarchy</a:t>
            </a:r>
            <a:r>
              <a:rPr lang="fr-FR" sz="1200">
                <a:latin typeface="Arial Narrow" panose="020B0606020202030204" pitchFamily="34" charset="0"/>
              </a:rPr>
              <a:t>—not </a:t>
            </a:r>
            <a:r>
              <a:rPr lang="fr-FR" sz="1200" err="1">
                <a:latin typeface="Arial Narrow" panose="020B0606020202030204" pitchFamily="34" charset="0"/>
              </a:rPr>
              <a:t>what</a:t>
            </a:r>
            <a:r>
              <a:rPr lang="fr-FR" sz="1200">
                <a:latin typeface="Arial Narrow" panose="020B0606020202030204" pitchFamily="34" charset="0"/>
              </a:rPr>
              <a:t> the </a:t>
            </a:r>
            <a:r>
              <a:rPr lang="fr-FR" sz="1200" err="1">
                <a:latin typeface="Arial Narrow" panose="020B0606020202030204" pitchFamily="34" charset="0"/>
              </a:rPr>
              <a:t>actual</a:t>
            </a:r>
            <a:r>
              <a:rPr lang="fr-FR" sz="1200">
                <a:latin typeface="Arial Narrow" panose="020B0606020202030204" pitchFamily="34" charset="0"/>
              </a:rPr>
              <a:t> items are. </a:t>
            </a:r>
            <a:br>
              <a:rPr lang="fr-FR" sz="1200" b="1" i="1">
                <a:latin typeface="Arial Narrow" panose="020B0606020202030204" pitchFamily="34" charset="0"/>
              </a:rPr>
            </a:br>
            <a:r>
              <a:rPr lang="fr-FR" sz="1200" b="1" i="1" err="1">
                <a:latin typeface="Arial Narrow" panose="020B0606020202030204" pitchFamily="34" charset="0"/>
              </a:rPr>
              <a:t>T</a:t>
            </a:r>
            <a:r>
              <a:rPr lang="en-US" sz="1200" b="1" i="1" err="1">
                <a:latin typeface="Arial Narrow" panose="020B0606020202030204" pitchFamily="34" charset="0"/>
              </a:rPr>
              <a:t>ype</a:t>
            </a:r>
            <a:r>
              <a:rPr lang="en-US" sz="1200" b="1" i="1">
                <a:latin typeface="Arial Narrow" panose="020B0606020202030204" pitchFamily="34" charset="0"/>
              </a:rPr>
              <a:t>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40</a:t>
            </a:r>
          </a:p>
          <a:p>
            <a:pPr marL="171450">
              <a:lnSpc>
                <a:spcPts val="1300"/>
              </a:lnSpc>
              <a:spcAft>
                <a:spcPts val="200"/>
              </a:spcAft>
              <a:defRPr/>
            </a:pPr>
            <a:r>
              <a:rPr lang="en-US" sz="1200" b="1" i="1">
                <a:latin typeface="Arial Narrow" panose="020B0606020202030204" pitchFamily="34" charset="0"/>
              </a:rPr>
              <a:t>Example: </a:t>
            </a:r>
            <a:r>
              <a:rPr lang="fr-FR" sz="1200">
                <a:latin typeface="Arial Narrow" panose="020B0606020202030204" pitchFamily="34" charset="0"/>
              </a:rPr>
              <a:t>440000 (</a:t>
            </a:r>
            <a:r>
              <a:rPr lang="fr-FR" sz="1200" err="1">
                <a:latin typeface="Arial Narrow" panose="020B0606020202030204" pitchFamily="34" charset="0"/>
              </a:rPr>
              <a:t>level</a:t>
            </a:r>
            <a:r>
              <a:rPr lang="fr-FR" sz="1200">
                <a:latin typeface="Arial Narrow" panose="020B0606020202030204" pitchFamily="34" charset="0"/>
              </a:rPr>
              <a:t> 1) and 44120000 (</a:t>
            </a:r>
            <a:r>
              <a:rPr lang="fr-FR" sz="1200" err="1">
                <a:latin typeface="Arial Narrow" panose="020B0606020202030204" pitchFamily="34" charset="0"/>
              </a:rPr>
              <a:t>level</a:t>
            </a:r>
            <a:r>
              <a:rPr lang="fr-FR" sz="1200">
                <a:latin typeface="Arial Narrow" panose="020B0606020202030204" pitchFamily="34" charset="0"/>
              </a:rPr>
              <a:t> 2)</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Unit Price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In </a:t>
            </a:r>
            <a:r>
              <a:rPr lang="fr-FR" sz="1200" err="1">
                <a:latin typeface="Arial Narrow" panose="020B0606020202030204" pitchFamily="34" charset="0"/>
              </a:rPr>
              <a:t>Level</a:t>
            </a:r>
            <a:r>
              <a:rPr lang="fr-FR" sz="1200">
                <a:latin typeface="Arial Narrow" panose="020B0606020202030204" pitchFamily="34" charset="0"/>
              </a:rPr>
              <a:t> 1 PunchOut, the </a:t>
            </a:r>
            <a:r>
              <a:rPr lang="fr-FR" sz="1200" err="1">
                <a:latin typeface="Arial Narrow" panose="020B0606020202030204" pitchFamily="34" charset="0"/>
              </a:rPr>
              <a:t>price</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not </a:t>
            </a:r>
            <a:r>
              <a:rPr lang="fr-FR" sz="1200" err="1">
                <a:latin typeface="Arial Narrow" panose="020B0606020202030204" pitchFamily="34" charset="0"/>
              </a:rPr>
              <a:t>used</a:t>
            </a:r>
            <a:r>
              <a:rPr lang="fr-FR" sz="1200">
                <a:latin typeface="Arial Narrow" panose="020B0606020202030204" pitchFamily="34" charset="0"/>
              </a:rPr>
              <a:t>, but must </a:t>
            </a:r>
            <a:r>
              <a:rPr lang="fr-FR" sz="1200" err="1">
                <a:latin typeface="Arial Narrow" panose="020B0606020202030204" pitchFamily="34" charset="0"/>
              </a:rPr>
              <a:t>be</a:t>
            </a:r>
            <a:r>
              <a:rPr lang="fr-FR" sz="1200">
                <a:latin typeface="Arial Narrow" panose="020B0606020202030204" pitchFamily="34" charset="0"/>
              </a:rPr>
              <a:t> </a:t>
            </a:r>
            <a:r>
              <a:rPr lang="fr-FR" sz="1200" err="1">
                <a:latin typeface="Arial Narrow" panose="020B0606020202030204" pitchFamily="34" charset="0"/>
              </a:rPr>
              <a:t>populated</a:t>
            </a:r>
            <a:r>
              <a:rPr lang="fr-FR" sz="1200">
                <a:latin typeface="Arial Narrow" panose="020B0606020202030204" pitchFamily="34" charset="0"/>
              </a:rPr>
              <a:t>. It </a:t>
            </a:r>
            <a:r>
              <a:rPr lang="fr-FR" sz="1200" err="1">
                <a:latin typeface="Arial Narrow" panose="020B0606020202030204" pitchFamily="34" charset="0"/>
              </a:rPr>
              <a:t>is</a:t>
            </a:r>
            <a:r>
              <a:rPr lang="fr-FR" sz="1200">
                <a:latin typeface="Arial Narrow" panose="020B0606020202030204" pitchFamily="34" charset="0"/>
              </a:rPr>
              <a:t> </a:t>
            </a:r>
            <a:r>
              <a:rPr lang="fr-FR" sz="1200" err="1">
                <a:latin typeface="Arial Narrow" panose="020B0606020202030204" pitchFamily="34" charset="0"/>
              </a:rPr>
              <a:t>suggested</a:t>
            </a:r>
            <a:r>
              <a:rPr lang="fr-FR" sz="1200">
                <a:latin typeface="Arial Narrow" panose="020B0606020202030204" pitchFamily="34" charset="0"/>
              </a:rPr>
              <a:t> </a:t>
            </a:r>
            <a:r>
              <a:rPr lang="fr-FR" sz="1200" err="1">
                <a:latin typeface="Arial Narrow" panose="020B0606020202030204" pitchFamily="34" charset="0"/>
              </a:rPr>
              <a:t>that</a:t>
            </a:r>
            <a:r>
              <a:rPr lang="fr-FR" sz="1200">
                <a:latin typeface="Arial Narrow" panose="020B0606020202030204" pitchFamily="34" charset="0"/>
              </a:rPr>
              <a:t> </a:t>
            </a:r>
            <a:r>
              <a:rPr lang="fr-FR" sz="1200" err="1">
                <a:latin typeface="Arial Narrow" panose="020B0606020202030204" pitchFamily="34" charset="0"/>
              </a:rPr>
              <a:t>you</a:t>
            </a:r>
            <a:r>
              <a:rPr lang="fr-FR" sz="1200">
                <a:latin typeface="Arial Narrow" panose="020B0606020202030204" pitchFamily="34" charset="0"/>
              </a:rPr>
              <a:t> set the value to 1.00</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Decimal</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1.00</a:t>
            </a:r>
          </a:p>
          <a:p>
            <a:pPr marL="171450">
              <a:lnSpc>
                <a:spcPts val="1300"/>
              </a:lnSpc>
              <a:spcAft>
                <a:spcPts val="1200"/>
              </a:spcAft>
              <a:defRPr/>
            </a:pPr>
            <a:r>
              <a:rPr lang="en-US" sz="1200" i="1">
                <a:latin typeface="Arial Narrow" panose="020B0606020202030204" pitchFamily="34" charset="0"/>
              </a:rPr>
              <a:t>Note: </a:t>
            </a:r>
            <a:r>
              <a:rPr lang="fr-FR" sz="1200">
                <a:latin typeface="Arial Narrow" panose="020B0606020202030204" pitchFamily="34" charset="0"/>
              </a:rPr>
              <a:t>To </a:t>
            </a:r>
            <a:r>
              <a:rPr lang="fr-FR" sz="1200" err="1">
                <a:latin typeface="Arial Narrow" panose="020B0606020202030204" pitchFamily="34" charset="0"/>
              </a:rPr>
              <a:t>separate</a:t>
            </a:r>
            <a:r>
              <a:rPr lang="fr-FR" sz="1200">
                <a:latin typeface="Arial Narrow" panose="020B0606020202030204" pitchFamily="34" charset="0"/>
              </a:rPr>
              <a:t> the </a:t>
            </a:r>
            <a:r>
              <a:rPr lang="fr-FR" sz="1200" err="1">
                <a:latin typeface="Arial Narrow" panose="020B0606020202030204" pitchFamily="34" charset="0"/>
              </a:rPr>
              <a:t>integer</a:t>
            </a:r>
            <a:r>
              <a:rPr lang="fr-FR" sz="1200">
                <a:latin typeface="Arial Narrow" panose="020B0606020202030204" pitchFamily="34" charset="0"/>
              </a:rPr>
              <a:t> </a:t>
            </a:r>
            <a:r>
              <a:rPr lang="fr-FR" sz="1200" err="1">
                <a:latin typeface="Arial Narrow" panose="020B0606020202030204" pitchFamily="34" charset="0"/>
              </a:rPr>
              <a:t>from</a:t>
            </a:r>
            <a:r>
              <a:rPr lang="fr-FR" sz="1200">
                <a:latin typeface="Arial Narrow" panose="020B0606020202030204" pitchFamily="34" charset="0"/>
              </a:rPr>
              <a:t> the </a:t>
            </a:r>
            <a:r>
              <a:rPr lang="fr-FR" sz="1200" err="1">
                <a:latin typeface="Arial Narrow" panose="020B0606020202030204" pitchFamily="34" charset="0"/>
              </a:rPr>
              <a:t>decimal</a:t>
            </a:r>
            <a:r>
              <a:rPr lang="fr-FR" sz="1200">
                <a:latin typeface="Arial Narrow" panose="020B0606020202030204" pitchFamily="34" charset="0"/>
              </a:rPr>
              <a:t>, </a:t>
            </a:r>
            <a:r>
              <a:rPr lang="fr-FR" sz="1200" err="1">
                <a:latin typeface="Arial Narrow" panose="020B0606020202030204" pitchFamily="34" charset="0"/>
              </a:rPr>
              <a:t>you</a:t>
            </a:r>
            <a:r>
              <a:rPr lang="fr-FR" sz="1200">
                <a:latin typeface="Arial Narrow" panose="020B0606020202030204" pitchFamily="34" charset="0"/>
              </a:rPr>
              <a:t> must use a ‘dot’ and not a comma. </a:t>
            </a:r>
            <a:r>
              <a:rPr lang="fr-FR" sz="1200" err="1">
                <a:latin typeface="Arial Narrow" panose="020B0606020202030204" pitchFamily="34" charset="0"/>
              </a:rPr>
              <a:t>Also</a:t>
            </a:r>
            <a:r>
              <a:rPr lang="fr-FR" sz="1200">
                <a:latin typeface="Arial Narrow" panose="020B0606020202030204" pitchFamily="34" charset="0"/>
              </a:rPr>
              <a:t>, do not use a comma to </a:t>
            </a:r>
            <a:r>
              <a:rPr lang="fr-FR" sz="1200" err="1">
                <a:latin typeface="Arial Narrow" panose="020B0606020202030204" pitchFamily="34" charset="0"/>
              </a:rPr>
              <a:t>indicate</a:t>
            </a:r>
            <a:r>
              <a:rPr lang="fr-FR" sz="1200">
                <a:latin typeface="Arial Narrow" panose="020B0606020202030204" pitchFamily="34" charset="0"/>
              </a:rPr>
              <a:t> ‘</a:t>
            </a:r>
            <a:r>
              <a:rPr lang="fr-FR" sz="1200" err="1">
                <a:latin typeface="Arial Narrow" panose="020B0606020202030204" pitchFamily="34" charset="0"/>
              </a:rPr>
              <a:t>thousands</a:t>
            </a:r>
            <a:r>
              <a:rPr lang="fr-FR" sz="1200">
                <a:latin typeface="Arial Narrow" panose="020B0606020202030204" pitchFamily="34" charset="0"/>
              </a:rPr>
              <a:t>’. Do not </a:t>
            </a:r>
            <a:r>
              <a:rPr lang="fr-FR" sz="1200" err="1">
                <a:latin typeface="Arial Narrow" panose="020B0606020202030204" pitchFamily="34" charset="0"/>
              </a:rPr>
              <a:t>include</a:t>
            </a:r>
            <a:r>
              <a:rPr lang="fr-FR" sz="1200">
                <a:latin typeface="Arial Narrow" panose="020B0606020202030204" pitchFamily="34" charset="0"/>
              </a:rPr>
              <a:t> </a:t>
            </a:r>
            <a:r>
              <a:rPr lang="fr-FR" sz="1200" err="1">
                <a:latin typeface="Arial Narrow" panose="020B0606020202030204" pitchFamily="34" charset="0"/>
              </a:rPr>
              <a:t>any</a:t>
            </a:r>
            <a:r>
              <a:rPr lang="fr-FR" sz="1200">
                <a:latin typeface="Arial Narrow" panose="020B0606020202030204" pitchFamily="34" charset="0"/>
              </a:rPr>
              <a:t> </a:t>
            </a:r>
            <a:r>
              <a:rPr lang="fr-FR" sz="1200" err="1">
                <a:latin typeface="Arial Narrow" panose="020B0606020202030204" pitchFamily="34" charset="0"/>
              </a:rPr>
              <a:t>currency</a:t>
            </a:r>
            <a:r>
              <a:rPr lang="fr-FR" sz="1200">
                <a:latin typeface="Arial Narrow" panose="020B0606020202030204" pitchFamily="34" charset="0"/>
              </a:rPr>
              <a:t> </a:t>
            </a:r>
            <a:r>
              <a:rPr lang="fr-FR" sz="1200" err="1">
                <a:latin typeface="Arial Narrow" panose="020B0606020202030204" pitchFamily="34" charset="0"/>
              </a:rPr>
              <a:t>symbols</a:t>
            </a:r>
            <a:r>
              <a:rPr lang="fr-FR" sz="1200">
                <a:latin typeface="Arial Narrow" panose="020B0606020202030204" pitchFamily="34" charset="0"/>
              </a:rPr>
              <a:t> </a:t>
            </a:r>
            <a:r>
              <a:rPr lang="fr-FR" sz="1200" err="1">
                <a:latin typeface="Arial Narrow" panose="020B0606020202030204" pitchFamily="34" charset="0"/>
              </a:rPr>
              <a:t>such</a:t>
            </a:r>
            <a:r>
              <a:rPr lang="fr-FR" sz="1200">
                <a:latin typeface="Arial Narrow" panose="020B0606020202030204" pitchFamily="34" charset="0"/>
              </a:rPr>
              <a:t> as $, </a:t>
            </a:r>
            <a:r>
              <a:rPr lang="en-US" sz="1200"/>
              <a:t>£ </a:t>
            </a:r>
            <a:r>
              <a:rPr lang="fr-FR" sz="1200">
                <a:latin typeface="Arial Narrow" panose="020B0606020202030204" pitchFamily="34" charset="0"/>
              </a:rPr>
              <a:t>or </a:t>
            </a:r>
            <a:r>
              <a:rPr lang="en-US" sz="1200"/>
              <a:t>¥.</a:t>
            </a:r>
          </a:p>
        </p:txBody>
      </p:sp>
      <p:sp>
        <p:nvSpPr>
          <p:cNvPr id="2" name="Title 1"/>
          <p:cNvSpPr>
            <a:spLocks noGrp="1"/>
          </p:cNvSpPr>
          <p:nvPr>
            <p:ph type="title"/>
          </p:nvPr>
        </p:nvSpPr>
        <p:spPr/>
        <p:txBody>
          <a:bodyPr/>
          <a:lstStyle/>
          <a:p>
            <a:r>
              <a:rPr lang="en-US"/>
              <a:t>Creating a L1 PunchOut Catalog</a:t>
            </a:r>
            <a:endParaRPr lang="en-US" noProof="0"/>
          </a:p>
        </p:txBody>
      </p:sp>
      <p:graphicFrame>
        <p:nvGraphicFramePr>
          <p:cNvPr id="6" name="Table 5"/>
          <p:cNvGraphicFramePr>
            <a:graphicFrameLocks noGrp="1"/>
          </p:cNvGraphicFramePr>
          <p:nvPr>
            <p:extLst>
              <p:ext uri="{D42A27DB-BD31-4B8C-83A1-F6EECF244321}">
                <p14:modId xmlns:p14="http://schemas.microsoft.com/office/powerpoint/2010/main" val="898669169"/>
              </p:ext>
            </p:extLst>
          </p:nvPr>
        </p:nvGraphicFramePr>
        <p:xfrm>
          <a:off x="504000" y="1617663"/>
          <a:ext cx="5218706" cy="639503"/>
        </p:xfrm>
        <a:graphic>
          <a:graphicData uri="http://schemas.openxmlformats.org/drawingml/2006/table">
            <a:tbl>
              <a:tblPr firstRow="1" bandRow="1">
                <a:effectLst/>
                <a:tableStyleId>{2D5ABB26-0587-4C30-8999-92F81FD0307C}</a:tableStyleId>
              </a:tblPr>
              <a:tblGrid>
                <a:gridCol w="2910598">
                  <a:extLst>
                    <a:ext uri="{9D8B030D-6E8A-4147-A177-3AD203B41FA5}">
                      <a16:colId xmlns:a16="http://schemas.microsoft.com/office/drawing/2014/main" val="20000"/>
                    </a:ext>
                  </a:extLst>
                </a:gridCol>
                <a:gridCol w="1002725">
                  <a:extLst>
                    <a:ext uri="{9D8B030D-6E8A-4147-A177-3AD203B41FA5}">
                      <a16:colId xmlns:a16="http://schemas.microsoft.com/office/drawing/2014/main" val="20001"/>
                    </a:ext>
                  </a:extLst>
                </a:gridCol>
                <a:gridCol w="1305383">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r>
                        <a:rPr lang="en-US" sz="1000">
                          <a:latin typeface="Arial" panose="020B0604020202020204" pitchFamily="34" charset="0"/>
                          <a:cs typeface="Arial" panose="020B0604020202020204" pitchFamily="34" charset="0"/>
                        </a:rPr>
                        <a:t>Pen, Sharpie, staple, tape, folder, post-it, scissors, mouse</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4412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12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30364"/>
            <a:ext cx="4811714" cy="3282950"/>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Unit of Measure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For L1 PunchOut, this is just populated to meet the system requirement—UOM is not used. It is suggested that you use EA</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32 </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EA</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Lead Time - </a:t>
            </a:r>
            <a:r>
              <a:rPr lang="en-US" sz="1400" b="1">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For L1 PunchOut, this is not used, but the field must remain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Integer</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40</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Manufacturer Name - </a:t>
            </a:r>
            <a:r>
              <a:rPr lang="en-US" sz="1400" b="1">
                <a:solidFill>
                  <a:schemeClr val="bg1">
                    <a:lumMod val="50000"/>
                  </a:schemeClr>
                </a:solidFill>
                <a:latin typeface="Arial Narrow" panose="020B0606020202030204" pitchFamily="34" charset="0"/>
              </a:rPr>
              <a:t>Do Not Use</a:t>
            </a:r>
            <a:r>
              <a:rPr lang="en-US" sz="1400" b="1">
                <a:solidFill>
                  <a:srgbClr val="00B050"/>
                </a:solidFill>
                <a:latin typeface="Arial Narrow" panose="020B0606020202030204" pitchFamily="34" charset="0"/>
              </a:rPr>
              <a:t> </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For L1 PunchOut, this is not used, but the field must remain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Epson</a:t>
            </a:r>
          </a:p>
        </p:txBody>
      </p:sp>
      <p:sp>
        <p:nvSpPr>
          <p:cNvPr id="2" name="Title 1"/>
          <p:cNvSpPr>
            <a:spLocks noGrp="1"/>
          </p:cNvSpPr>
          <p:nvPr>
            <p:ph type="title"/>
          </p:nvPr>
        </p:nvSpPr>
        <p:spPr/>
        <p:txBody>
          <a:bodyPr/>
          <a:lstStyle/>
          <a:p>
            <a:r>
              <a:rPr lang="en-US"/>
              <a:t>Creating a L1 PunchOut Catalog</a:t>
            </a:r>
            <a:endParaRPr lang="en-US" noProof="0"/>
          </a:p>
        </p:txBody>
      </p:sp>
      <p:graphicFrame>
        <p:nvGraphicFramePr>
          <p:cNvPr id="6" name="Table 5"/>
          <p:cNvGraphicFramePr>
            <a:graphicFrameLocks noGrp="1"/>
          </p:cNvGraphicFramePr>
          <p:nvPr>
            <p:extLst>
              <p:ext uri="{D42A27DB-BD31-4B8C-83A1-F6EECF244321}">
                <p14:modId xmlns:p14="http://schemas.microsoft.com/office/powerpoint/2010/main" val="3484486981"/>
              </p:ext>
            </p:extLst>
          </p:nvPr>
        </p:nvGraphicFramePr>
        <p:xfrm>
          <a:off x="504000" y="1630364"/>
          <a:ext cx="5239254" cy="517584"/>
        </p:xfrm>
        <a:graphic>
          <a:graphicData uri="http://schemas.openxmlformats.org/drawingml/2006/table">
            <a:tbl>
              <a:tblPr firstRow="1" bandRow="1">
                <a:tableStyleId>{2D5ABB26-0587-4C30-8999-92F81FD0307C}</a:tableStyleId>
              </a:tblPr>
              <a:tblGrid>
                <a:gridCol w="1746418">
                  <a:extLst>
                    <a:ext uri="{9D8B030D-6E8A-4147-A177-3AD203B41FA5}">
                      <a16:colId xmlns:a16="http://schemas.microsoft.com/office/drawing/2014/main" val="20000"/>
                    </a:ext>
                  </a:extLst>
                </a:gridCol>
                <a:gridCol w="1746418">
                  <a:extLst>
                    <a:ext uri="{9D8B030D-6E8A-4147-A177-3AD203B41FA5}">
                      <a16:colId xmlns:a16="http://schemas.microsoft.com/office/drawing/2014/main" val="20001"/>
                    </a:ext>
                  </a:extLst>
                </a:gridCol>
                <a:gridCol w="1746418">
                  <a:extLst>
                    <a:ext uri="{9D8B030D-6E8A-4147-A177-3AD203B41FA5}">
                      <a16:colId xmlns:a16="http://schemas.microsoft.com/office/drawing/2014/main" val="20002"/>
                    </a:ext>
                  </a:extLst>
                </a:gridCol>
              </a:tblGrid>
              <a:tr h="258792">
                <a:tc>
                  <a:txBody>
                    <a:bodyPr/>
                    <a:lstStyle/>
                    <a:p>
                      <a:pPr algn="ctr"/>
                      <a:r>
                        <a:rPr lang="en-US" sz="1000" b="1">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58792">
                <a:tc>
                  <a:txBody>
                    <a:bodyPr/>
                    <a:lstStyle/>
                    <a:p>
                      <a:pPr algn="ctr"/>
                      <a:r>
                        <a:rPr lang="en-US" sz="1000">
                          <a:latin typeface="Arial" panose="020B0604020202020204" pitchFamily="34" charset="0"/>
                          <a:cs typeface="Arial" panose="020B0604020202020204" pitchFamily="34" charset="0"/>
                        </a:rPr>
                        <a:t>EA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189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2911053"/>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URL - </a:t>
            </a:r>
            <a:r>
              <a:rPr lang="en-US" sz="1400" b="1">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For L1 PunchOut, this is not used, but the field must remain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http://www.supply.com/Catalog/product18.htm</a:t>
            </a:r>
            <a:endParaRPr lang="en-US" sz="1200" b="1">
              <a:latin typeface="Arial Narrow" panose="020B0606020202030204" pitchFamily="34" charset="0"/>
            </a:endParaRPr>
          </a:p>
          <a:p>
            <a:pPr indent="171450">
              <a:lnSpc>
                <a:spcPts val="1300"/>
              </a:lnSpc>
              <a:spcAft>
                <a:spcPts val="200"/>
              </a:spcAft>
              <a:buFont typeface="Wingdings" pitchFamily="2" charset="2"/>
              <a:buChar char="§"/>
              <a:defRPr/>
            </a:pPr>
            <a:r>
              <a:rPr lang="en-US" sz="1400" b="1">
                <a:latin typeface="Arial Narrow" panose="020B0606020202030204" pitchFamily="34" charset="0"/>
              </a:rPr>
              <a:t>Manufacturer URL - </a:t>
            </a:r>
            <a:r>
              <a:rPr lang="en-US" sz="1400" b="1">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For L1 PunchOut, this is not used, but the field must remain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http://www.manu.com/Catalog/product18.htm</a:t>
            </a:r>
          </a:p>
          <a:p>
            <a:pPr indent="171450">
              <a:lnSpc>
                <a:spcPts val="1300"/>
              </a:lnSpc>
              <a:spcAft>
                <a:spcPts val="200"/>
              </a:spcAft>
              <a:buFont typeface="Wingdings" pitchFamily="2" charset="2"/>
              <a:buChar char="§"/>
              <a:defRPr/>
            </a:pPr>
            <a:r>
              <a:rPr lang="en-US" sz="1400" b="1">
                <a:latin typeface="Arial Narrow" panose="020B0606020202030204" pitchFamily="34" charset="0"/>
              </a:rPr>
              <a:t>Market Price - </a:t>
            </a:r>
            <a:r>
              <a:rPr lang="en-US" sz="1400" b="1">
                <a:solidFill>
                  <a:schemeClr val="bg1">
                    <a:lumMod val="50000"/>
                  </a:schemeClr>
                </a:solidFill>
                <a:latin typeface="Arial Narrow" panose="020B0606020202030204" pitchFamily="34" charset="0"/>
              </a:rPr>
              <a:t>Do Not Use</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For L1 PunchOut, this is not used, but the field must remain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Decimal</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4.32 or 1234.78</a:t>
            </a:r>
          </a:p>
        </p:txBody>
      </p:sp>
      <p:sp>
        <p:nvSpPr>
          <p:cNvPr id="2" name="Title 1"/>
          <p:cNvSpPr>
            <a:spLocks noGrp="1"/>
          </p:cNvSpPr>
          <p:nvPr>
            <p:ph type="title"/>
          </p:nvPr>
        </p:nvSpPr>
        <p:spPr/>
        <p:txBody>
          <a:bodyPr/>
          <a:lstStyle/>
          <a:p>
            <a:r>
              <a:rPr lang="en-US"/>
              <a:t>Creating a L1 PunchOut Catalog</a:t>
            </a:r>
            <a:endParaRPr lang="en-US" noProof="0"/>
          </a:p>
        </p:txBody>
      </p:sp>
      <p:graphicFrame>
        <p:nvGraphicFramePr>
          <p:cNvPr id="6" name="Table 5"/>
          <p:cNvGraphicFramePr>
            <a:graphicFrameLocks noGrp="1"/>
          </p:cNvGraphicFramePr>
          <p:nvPr>
            <p:extLst>
              <p:ext uri="{D42A27DB-BD31-4B8C-83A1-F6EECF244321}">
                <p14:modId xmlns:p14="http://schemas.microsoft.com/office/powerpoint/2010/main" val="2916312219"/>
              </p:ext>
            </p:extLst>
          </p:nvPr>
        </p:nvGraphicFramePr>
        <p:xfrm>
          <a:off x="504000" y="1617663"/>
          <a:ext cx="5228979" cy="517583"/>
        </p:xfrm>
        <a:graphic>
          <a:graphicData uri="http://schemas.openxmlformats.org/drawingml/2006/table">
            <a:tbl>
              <a:tblPr firstRow="1" bandRow="1">
                <a:tableStyleId>{2D5ABB26-0587-4C30-8999-92F81FD0307C}</a:tableStyleId>
              </a:tblPr>
              <a:tblGrid>
                <a:gridCol w="1742993">
                  <a:extLst>
                    <a:ext uri="{9D8B030D-6E8A-4147-A177-3AD203B41FA5}">
                      <a16:colId xmlns:a16="http://schemas.microsoft.com/office/drawing/2014/main" val="20000"/>
                    </a:ext>
                  </a:extLst>
                </a:gridCol>
                <a:gridCol w="1742993">
                  <a:extLst>
                    <a:ext uri="{9D8B030D-6E8A-4147-A177-3AD203B41FA5}">
                      <a16:colId xmlns:a16="http://schemas.microsoft.com/office/drawing/2014/main" val="20001"/>
                    </a:ext>
                  </a:extLst>
                </a:gridCol>
                <a:gridCol w="1742993">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Supplier</a:t>
                      </a:r>
                      <a:r>
                        <a:rPr lang="en-US" sz="1000" b="1" baseline="0">
                          <a:solidFill>
                            <a:schemeClr val="bg1"/>
                          </a:solidFill>
                          <a:latin typeface="Arial" panose="020B0604020202020204" pitchFamily="34" charset="0"/>
                          <a:cs typeface="Arial" panose="020B0604020202020204" pitchFamily="34" charset="0"/>
                        </a:rPr>
                        <a:t> URL</a:t>
                      </a:r>
                      <a:endParaRPr lang="en-US" sz="1000" b="1">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82880">
                <a:tc>
                  <a:txBody>
                    <a:bodyPr/>
                    <a:lstStyle/>
                    <a:p>
                      <a:pPr algn="ct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990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6" y="1617663"/>
            <a:ext cx="5592763" cy="3077766"/>
          </a:xfrm>
          <a:prstGeom prst="rect">
            <a:avLst/>
          </a:prstGeom>
          <a:solidFill>
            <a:schemeClr val="bg1"/>
          </a:solidFill>
          <a:ln w="9525">
            <a:noFill/>
            <a:miter lim="800000"/>
            <a:headEnd/>
            <a:tailEnd type="none" w="lg" len="lg"/>
          </a:ln>
        </p:spPr>
        <p:txBody>
          <a:bodyPr wrap="square" lIns="0" tIns="0" rIns="0" bIns="0" anchor="t">
            <a:spAutoFit/>
          </a:bodyPr>
          <a:lstStyle/>
          <a:p>
            <a:pPr marL="171450" indent="-171450">
              <a:lnSpc>
                <a:spcPts val="1300"/>
              </a:lnSpc>
              <a:spcAft>
                <a:spcPts val="200"/>
              </a:spcAft>
              <a:buFont typeface="Wingdings" pitchFamily="2" charset="2"/>
              <a:buChar char="§"/>
              <a:defRPr/>
            </a:pPr>
            <a:r>
              <a:rPr lang="en-US" sz="1400" b="1" dirty="0">
                <a:latin typeface="Arial Narrow"/>
              </a:rPr>
              <a:t>Supplier Part Auxiliary ID - </a:t>
            </a:r>
            <a:r>
              <a:rPr lang="en-US" sz="1400" b="1" dirty="0">
                <a:solidFill>
                  <a:srgbClr val="00B050"/>
                </a:solidFill>
                <a:latin typeface="Arial Narrow"/>
              </a:rPr>
              <a:t>Optional </a:t>
            </a:r>
            <a:endParaRPr lang="en-US" sz="1400" b="1">
              <a:solidFill>
                <a:srgbClr val="00B050"/>
              </a:solidFill>
              <a:latin typeface="Arial Narrow" panose="020B0606020202030204" pitchFamily="34" charset="0"/>
            </a:endParaRPr>
          </a:p>
          <a:p>
            <a:pPr marL="171450">
              <a:lnSpc>
                <a:spcPts val="1300"/>
              </a:lnSpc>
              <a:spcAft>
                <a:spcPts val="200"/>
              </a:spcAft>
              <a:defRPr/>
            </a:pPr>
            <a:r>
              <a:rPr lang="en-US" sz="1200" b="1" i="1" dirty="0">
                <a:latin typeface="Arial Narrow"/>
              </a:rPr>
              <a:t>Description: </a:t>
            </a:r>
            <a:r>
              <a:rPr lang="en-US" sz="1200" dirty="0">
                <a:latin typeface="Arial Narrow"/>
              </a:rPr>
              <a:t>In L1 </a:t>
            </a:r>
            <a:r>
              <a:rPr lang="en-US" sz="1200" dirty="0" err="1">
                <a:latin typeface="Arial Narrow"/>
              </a:rPr>
              <a:t>PunchOut</a:t>
            </a:r>
            <a:r>
              <a:rPr lang="en-US" sz="1200" dirty="0">
                <a:latin typeface="Arial Narrow"/>
              </a:rPr>
              <a:t>, this can be used to convey a value for the Supplier to process, and send back the appropriate catalog URL</a:t>
            </a:r>
          </a:p>
          <a:p>
            <a:pPr marL="171450">
              <a:lnSpc>
                <a:spcPts val="1300"/>
              </a:lnSpc>
              <a:spcAft>
                <a:spcPts val="200"/>
              </a:spcAft>
              <a:defRPr/>
            </a:pPr>
            <a:r>
              <a:rPr lang="en-US" sz="1200" b="1" dirty="0">
                <a:latin typeface="Arial Narrow"/>
              </a:rPr>
              <a:t>NOTE: 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dirty="0">
                <a:latin typeface="Arial Narrow"/>
              </a:rPr>
              <a:t>Type of data: </a:t>
            </a:r>
            <a:r>
              <a:rPr lang="en-US" sz="1200" dirty="0">
                <a:latin typeface="Arial Narrow"/>
              </a:rPr>
              <a:t>String</a:t>
            </a:r>
          </a:p>
          <a:p>
            <a:pPr marL="171450">
              <a:lnSpc>
                <a:spcPts val="1300"/>
              </a:lnSpc>
              <a:spcAft>
                <a:spcPts val="200"/>
              </a:spcAft>
              <a:defRPr/>
            </a:pPr>
            <a:r>
              <a:rPr lang="en-US" sz="1200" b="1" i="1" dirty="0">
                <a:latin typeface="Arial Narrow"/>
              </a:rPr>
              <a:t>Maximum length: </a:t>
            </a:r>
            <a:r>
              <a:rPr lang="en-US" sz="1200" dirty="0">
                <a:latin typeface="Arial Narrow"/>
              </a:rPr>
              <a:t>255</a:t>
            </a:r>
          </a:p>
          <a:p>
            <a:pPr marL="171450">
              <a:lnSpc>
                <a:spcPts val="1300"/>
              </a:lnSpc>
              <a:spcAft>
                <a:spcPts val="200"/>
              </a:spcAft>
              <a:defRPr/>
            </a:pPr>
            <a:r>
              <a:rPr lang="en-US" sz="1200" b="1" i="1" dirty="0">
                <a:latin typeface="Arial Narrow"/>
              </a:rPr>
              <a:t>Example: </a:t>
            </a:r>
            <a:r>
              <a:rPr lang="en-US" sz="1200" dirty="0">
                <a:latin typeface="Arial Narrow"/>
              </a:rPr>
              <a:t>1234 French</a:t>
            </a:r>
            <a:endParaRPr lang="en-US" sz="1200" b="1" i="1">
              <a:latin typeface="Arial Narrow"/>
            </a:endParaRPr>
          </a:p>
          <a:p>
            <a:pPr marL="171450">
              <a:lnSpc>
                <a:spcPts val="1300"/>
              </a:lnSpc>
              <a:spcAft>
                <a:spcPts val="1200"/>
              </a:spcAft>
              <a:defRPr/>
            </a:pPr>
            <a:r>
              <a:rPr lang="en-US" sz="1200" i="1" dirty="0">
                <a:latin typeface="Arial Narrow"/>
              </a:rPr>
              <a:t>Note</a:t>
            </a:r>
            <a:r>
              <a:rPr lang="en-US" sz="1200" dirty="0">
                <a:latin typeface="Arial Narrow"/>
              </a:rPr>
              <a:t>: If any items have the same reference (Supplier Part ID column), this column allows you to differentiate them</a:t>
            </a:r>
          </a:p>
          <a:p>
            <a:pPr marL="171450" lvl="0" indent="-171450">
              <a:lnSpc>
                <a:spcPts val="1300"/>
              </a:lnSpc>
              <a:spcAft>
                <a:spcPts val="200"/>
              </a:spcAft>
              <a:buFont typeface="Wingdings" pitchFamily="2" charset="2"/>
              <a:buChar char="§"/>
              <a:defRPr/>
            </a:pPr>
            <a:r>
              <a:rPr lang="en-US" sz="1400" b="1" dirty="0">
                <a:solidFill>
                  <a:srgbClr val="000000"/>
                </a:solidFill>
                <a:latin typeface="Arial Narrow"/>
              </a:rPr>
              <a:t>Short Name - </a:t>
            </a:r>
            <a:r>
              <a:rPr lang="en-US" sz="1400" b="1" dirty="0">
                <a:solidFill>
                  <a:srgbClr val="FF0000"/>
                </a:solidFill>
                <a:latin typeface="Arial Narrow"/>
              </a:rPr>
              <a:t>Required</a:t>
            </a:r>
          </a:p>
          <a:p>
            <a:pPr marL="171450" lvl="0">
              <a:lnSpc>
                <a:spcPts val="1300"/>
              </a:lnSpc>
              <a:spcAft>
                <a:spcPts val="200"/>
              </a:spcAft>
              <a:defRPr/>
            </a:pPr>
            <a:r>
              <a:rPr lang="en-US" sz="1200" b="1" i="1" dirty="0">
                <a:solidFill>
                  <a:srgbClr val="000000"/>
                </a:solidFill>
                <a:latin typeface="Arial Narrow"/>
              </a:rPr>
              <a:t>Description: </a:t>
            </a:r>
            <a:r>
              <a:rPr lang="en-US" sz="1200" dirty="0">
                <a:solidFill>
                  <a:srgbClr val="000000"/>
                </a:solidFill>
                <a:latin typeface="Arial Narrow"/>
              </a:rPr>
              <a:t>In L1 </a:t>
            </a:r>
            <a:r>
              <a:rPr lang="en-US" sz="1200" dirty="0" err="1">
                <a:solidFill>
                  <a:srgbClr val="000000"/>
                </a:solidFill>
                <a:latin typeface="Arial Narrow"/>
              </a:rPr>
              <a:t>PunchOut</a:t>
            </a:r>
            <a:r>
              <a:rPr lang="en-US" sz="1200" dirty="0">
                <a:solidFill>
                  <a:srgbClr val="000000"/>
                </a:solidFill>
                <a:latin typeface="Arial Narrow"/>
              </a:rPr>
              <a:t>, this is what will actually display to the User on the UI</a:t>
            </a:r>
            <a:endParaRPr lang="fr-FR" sz="1200">
              <a:solidFill>
                <a:srgbClr val="000000"/>
              </a:solidFill>
              <a:latin typeface="Arial Narrow"/>
            </a:endParaRPr>
          </a:p>
          <a:p>
            <a:pPr marL="171450" lvl="0">
              <a:lnSpc>
                <a:spcPts val="1300"/>
              </a:lnSpc>
              <a:spcAft>
                <a:spcPts val="200"/>
              </a:spcAft>
              <a:defRPr/>
            </a:pPr>
            <a:r>
              <a:rPr lang="en-US" sz="1200" b="1" i="1" dirty="0">
                <a:solidFill>
                  <a:srgbClr val="000000"/>
                </a:solidFill>
                <a:latin typeface="Arial Narrow"/>
              </a:rPr>
              <a:t>Type of data: </a:t>
            </a:r>
            <a:r>
              <a:rPr lang="en-US" sz="1200" dirty="0">
                <a:solidFill>
                  <a:srgbClr val="000000"/>
                </a:solidFill>
                <a:latin typeface="Arial Narrow"/>
              </a:rPr>
              <a:t>String</a:t>
            </a:r>
          </a:p>
          <a:p>
            <a:pPr marL="171450" lvl="0">
              <a:lnSpc>
                <a:spcPts val="1300"/>
              </a:lnSpc>
              <a:spcAft>
                <a:spcPts val="200"/>
              </a:spcAft>
              <a:defRPr/>
            </a:pPr>
            <a:r>
              <a:rPr lang="en-US" sz="1200" b="1" i="1" dirty="0">
                <a:solidFill>
                  <a:srgbClr val="000000"/>
                </a:solidFill>
                <a:latin typeface="Arial Narrow"/>
              </a:rPr>
              <a:t>Example: </a:t>
            </a:r>
            <a:r>
              <a:rPr lang="en-US" sz="1200" dirty="0">
                <a:solidFill>
                  <a:srgbClr val="000000"/>
                </a:solidFill>
                <a:latin typeface="Arial Narrow"/>
              </a:rPr>
              <a:t>&lt;</a:t>
            </a:r>
            <a:r>
              <a:rPr lang="en-US" sz="1200" dirty="0" err="1">
                <a:solidFill>
                  <a:srgbClr val="000000"/>
                </a:solidFill>
                <a:latin typeface="Arial Narrow"/>
              </a:rPr>
              <a:t>SupplierName</a:t>
            </a:r>
            <a:r>
              <a:rPr lang="en-US" sz="1200" dirty="0">
                <a:solidFill>
                  <a:srgbClr val="000000"/>
                </a:solidFill>
                <a:latin typeface="Arial Narrow"/>
              </a:rPr>
              <a:t>&gt; </a:t>
            </a:r>
            <a:r>
              <a:rPr lang="en-US" sz="1200" dirty="0" err="1">
                <a:solidFill>
                  <a:srgbClr val="000000"/>
                </a:solidFill>
                <a:latin typeface="Arial Narrow"/>
              </a:rPr>
              <a:t>PunchOut</a:t>
            </a:r>
            <a:endParaRPr lang="en-US" sz="1200" dirty="0">
              <a:solidFill>
                <a:srgbClr val="000000"/>
              </a:solidFill>
              <a:latin typeface="Arial Narrow"/>
            </a:endParaRPr>
          </a:p>
          <a:p>
            <a:pPr marL="171450">
              <a:lnSpc>
                <a:spcPts val="1300"/>
              </a:lnSpc>
              <a:spcAft>
                <a:spcPts val="200"/>
              </a:spcAft>
              <a:defRPr/>
            </a:pPr>
            <a:r>
              <a:rPr lang="en-US" sz="1200" b="1" i="1" dirty="0">
                <a:solidFill>
                  <a:srgbClr val="000000"/>
                </a:solidFill>
                <a:latin typeface="Arial Narrow"/>
              </a:rPr>
              <a:t>Maximum length: </a:t>
            </a:r>
            <a:r>
              <a:rPr lang="en-US" sz="1200" dirty="0">
                <a:solidFill>
                  <a:srgbClr val="000000"/>
                </a:solidFill>
                <a:latin typeface="Arial Narrow"/>
              </a:rPr>
              <a:t>50 characters </a:t>
            </a:r>
            <a:endParaRPr lang="en-US" sz="1200" dirty="0">
              <a:solidFill>
                <a:srgbClr val="000000"/>
              </a:solidFill>
              <a:latin typeface="Arial Narrow" panose="020B0606020202030204" pitchFamily="34" charset="0"/>
            </a:endParaRPr>
          </a:p>
        </p:txBody>
      </p:sp>
      <p:sp>
        <p:nvSpPr>
          <p:cNvPr id="2" name="Title 1"/>
          <p:cNvSpPr>
            <a:spLocks noGrp="1"/>
          </p:cNvSpPr>
          <p:nvPr>
            <p:ph type="title"/>
          </p:nvPr>
        </p:nvSpPr>
        <p:spPr/>
        <p:txBody>
          <a:bodyPr/>
          <a:lstStyle/>
          <a:p>
            <a:r>
              <a:rPr lang="en-US"/>
              <a:t>Creating a L1 PunchOut Catalog</a:t>
            </a:r>
            <a:endParaRPr lang="en-US" noProof="0"/>
          </a:p>
        </p:txBody>
      </p:sp>
      <p:graphicFrame>
        <p:nvGraphicFramePr>
          <p:cNvPr id="6" name="Table 5"/>
          <p:cNvGraphicFramePr>
            <a:graphicFrameLocks noGrp="1"/>
          </p:cNvGraphicFramePr>
          <p:nvPr>
            <p:extLst>
              <p:ext uri="{D42A27DB-BD31-4B8C-83A1-F6EECF244321}">
                <p14:modId xmlns:p14="http://schemas.microsoft.com/office/powerpoint/2010/main" val="2771331774"/>
              </p:ext>
            </p:extLst>
          </p:nvPr>
        </p:nvGraphicFramePr>
        <p:xfrm>
          <a:off x="504000" y="1617662"/>
          <a:ext cx="4711030" cy="701643"/>
        </p:xfrm>
        <a:graphic>
          <a:graphicData uri="http://schemas.openxmlformats.org/drawingml/2006/table">
            <a:tbl>
              <a:tblPr firstRow="1" bandRow="1">
                <a:tableStyleId>{2D5ABB26-0587-4C30-8999-92F81FD0307C}</a:tableStyleId>
              </a:tblPr>
              <a:tblGrid>
                <a:gridCol w="2355515">
                  <a:extLst>
                    <a:ext uri="{9D8B030D-6E8A-4147-A177-3AD203B41FA5}">
                      <a16:colId xmlns:a16="http://schemas.microsoft.com/office/drawing/2014/main" val="20000"/>
                    </a:ext>
                  </a:extLst>
                </a:gridCol>
                <a:gridCol w="2355515">
                  <a:extLst>
                    <a:ext uri="{9D8B030D-6E8A-4147-A177-3AD203B41FA5}">
                      <a16:colId xmlns:a16="http://schemas.microsoft.com/office/drawing/2014/main" val="20001"/>
                    </a:ext>
                  </a:extLst>
                </a:gridCol>
              </a:tblGrid>
              <a:tr h="453729">
                <a:tc>
                  <a:txBody>
                    <a:bodyPr/>
                    <a:lstStyle/>
                    <a:p>
                      <a:pPr algn="ctr"/>
                      <a:r>
                        <a:rPr lang="en-US" sz="1000" b="1">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Short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47914">
                <a:tc>
                  <a:txBody>
                    <a:bodyPr/>
                    <a:lstStyle/>
                    <a:p>
                      <a:pPr algn="ctr"/>
                      <a:r>
                        <a:rPr lang="en-US" sz="1000">
                          <a:latin typeface="Arial" panose="020B0604020202020204" pitchFamily="34" charset="0"/>
                          <a:cs typeface="Arial" panose="020B0604020202020204" pitchFamily="34" charset="0"/>
                        </a:rPr>
                        <a:t>Seattle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SupplierABC</a:t>
                      </a:r>
                      <a:r>
                        <a:rPr lang="en-US" sz="1000">
                          <a:latin typeface="Arial" panose="020B0604020202020204" pitchFamily="34" charset="0"/>
                          <a:cs typeface="Arial" panose="020B0604020202020204" pitchFamily="34" charset="0"/>
                        </a:rPr>
                        <a:t> PunchOut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476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3231654"/>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fr-FR" sz="1400" b="1">
                <a:latin typeface="Arial Narrow" panose="020B0606020202030204" pitchFamily="34" charset="0"/>
              </a:rPr>
              <a:t>Image - </a:t>
            </a:r>
            <a:r>
              <a:rPr lang="en-US" sz="1400" b="1">
                <a:solidFill>
                  <a:srgbClr val="FF0000"/>
                </a:solidFill>
                <a:latin typeface="Arial Narrow" panose="020B0606020202030204" pitchFamily="34" charset="0"/>
              </a:rPr>
              <a:t>Required</a:t>
            </a:r>
          </a:p>
          <a:p>
            <a:pPr marL="171450">
              <a:lnSpc>
                <a:spcPts val="1300"/>
              </a:lnSpc>
              <a:defRPr/>
            </a:pPr>
            <a:r>
              <a:rPr lang="en-US" sz="1200" b="1" i="1">
                <a:latin typeface="Arial Narrow" panose="020B0606020202030204" pitchFamily="34" charset="0"/>
              </a:rPr>
              <a:t>Description: </a:t>
            </a:r>
            <a:r>
              <a:rPr lang="en-US" sz="1200">
                <a:latin typeface="Arial Narrow" panose="020B0606020202030204" pitchFamily="34" charset="0"/>
              </a:rPr>
              <a:t>URL of the Supplier’s Logo (preferred), or filename of the image (sent in a zip file)</a:t>
            </a:r>
          </a:p>
          <a:p>
            <a:pPr marL="171450">
              <a:lnSpc>
                <a:spcPts val="1300"/>
              </a:lnSpc>
              <a:spcAft>
                <a:spcPts val="200"/>
              </a:spcAft>
              <a:defRPr/>
            </a:pPr>
            <a:r>
              <a:rPr lang="en-US" sz="1200" b="1" i="1">
                <a:latin typeface="Arial Narrow" panose="020B0606020202030204" pitchFamily="34" charset="0"/>
              </a:rPr>
              <a:t>Supported image formats: </a:t>
            </a:r>
            <a:r>
              <a:rPr lang="en-US" sz="1200">
                <a:latin typeface="Arial Narrow" panose="020B0606020202030204" pitchFamily="34" charset="0"/>
              </a:rPr>
              <a:t>JPG, JPEG, GIF, PNG, BMP—(JPG preferred)</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69863" indent="-63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69863" indent="-6350">
              <a:lnSpc>
                <a:spcPts val="1300"/>
              </a:lnSpc>
              <a:spcAft>
                <a:spcPts val="1200"/>
              </a:spcAft>
              <a:defRPr/>
            </a:pPr>
            <a:r>
              <a:rPr lang="fr-FR" sz="1200" b="1" i="1">
                <a:latin typeface="Arial Narrow" panose="020B0606020202030204" pitchFamily="34" charset="0"/>
              </a:rPr>
              <a:t>Recommended Size: </a:t>
            </a:r>
            <a:r>
              <a:rPr lang="fr-FR" sz="1200">
                <a:latin typeface="Arial Narrow" panose="020B0606020202030204" pitchFamily="34" charset="0"/>
              </a:rPr>
              <a:t>250 x 250 pixels</a:t>
            </a:r>
          </a:p>
          <a:p>
            <a:pPr marL="171450" indent="-171450">
              <a:lnSpc>
                <a:spcPts val="1300"/>
              </a:lnSpc>
              <a:spcAft>
                <a:spcPts val="200"/>
              </a:spcAft>
              <a:buFont typeface="Wingdings" pitchFamily="2" charset="2"/>
              <a:buChar char="§"/>
              <a:defRPr/>
            </a:pPr>
            <a:r>
              <a:rPr lang="fr-FR" sz="1400" b="1">
                <a:latin typeface="Arial Narrow" panose="020B0606020202030204" pitchFamily="34" charset="0"/>
              </a:rPr>
              <a:t>Keywords - </a:t>
            </a:r>
            <a:r>
              <a:rPr lang="en-US" sz="1400" b="1">
                <a:solidFill>
                  <a:srgbClr val="FF0000"/>
                </a:solidFill>
                <a:latin typeface="Arial Narrow" panose="020B0606020202030204" pitchFamily="34" charset="0"/>
              </a:rPr>
              <a:t>Required</a:t>
            </a:r>
          </a:p>
          <a:p>
            <a:pPr marL="171450">
              <a:lnSpc>
                <a:spcPts val="1300"/>
              </a:lnSpc>
              <a:defRPr/>
            </a:pPr>
            <a:r>
              <a:rPr lang="en-US" sz="1200" b="1" i="1">
                <a:latin typeface="Arial Narrow" panose="020B0606020202030204" pitchFamily="34" charset="0"/>
              </a:rPr>
              <a:t>Description: </a:t>
            </a:r>
            <a:r>
              <a:rPr lang="en-US" sz="1200">
                <a:latin typeface="Arial Narrow" panose="020B0606020202030204" pitchFamily="34" charset="0"/>
              </a:rPr>
              <a:t>Additional keywords to help users find items</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69863" indent="-63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69863" indent="-63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Pens, Pencils, Paper, Copier</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PunchOut Enabled - </a:t>
            </a:r>
            <a:r>
              <a:rPr lang="en-US" sz="1400" b="1">
                <a:solidFill>
                  <a:srgbClr val="FF0000"/>
                </a:solidFill>
                <a:latin typeface="Arial Narrow" panose="020B0606020202030204" pitchFamily="34" charset="0"/>
              </a:rPr>
              <a:t>Required</a:t>
            </a:r>
          </a:p>
          <a:p>
            <a:pPr marL="169863" indent="-63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Tells the system that this file is a PunchOut Index file. Must be set to TRUE for the system to see this as a PunchOut item</a:t>
            </a:r>
          </a:p>
          <a:p>
            <a:pPr marL="169863" indent="-63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Boolean</a:t>
            </a:r>
          </a:p>
          <a:p>
            <a:pPr marL="169863" indent="-6350">
              <a:lnSpc>
                <a:spcPts val="1300"/>
              </a:lnSpc>
              <a:spcAft>
                <a:spcPts val="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a:t>Creating a L1 PunchOut Catalog</a:t>
            </a:r>
            <a:endParaRPr lang="en-US" noProof="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2219449600"/>
              </p:ext>
            </p:extLst>
          </p:nvPr>
        </p:nvGraphicFramePr>
        <p:xfrm>
          <a:off x="501648" y="1617663"/>
          <a:ext cx="5251878" cy="639503"/>
        </p:xfrm>
        <a:graphic>
          <a:graphicData uri="http://schemas.openxmlformats.org/drawingml/2006/table">
            <a:tbl>
              <a:tblPr firstRow="1" bandRow="1">
                <a:tableStyleId>{2D5ABB26-0587-4C30-8999-92F81FD0307C}</a:tableStyleId>
              </a:tblPr>
              <a:tblGrid>
                <a:gridCol w="1750626">
                  <a:extLst>
                    <a:ext uri="{9D8B030D-6E8A-4147-A177-3AD203B41FA5}">
                      <a16:colId xmlns:a16="http://schemas.microsoft.com/office/drawing/2014/main" val="20000"/>
                    </a:ext>
                  </a:extLst>
                </a:gridCol>
                <a:gridCol w="1750626">
                  <a:extLst>
                    <a:ext uri="{9D8B030D-6E8A-4147-A177-3AD203B41FA5}">
                      <a16:colId xmlns:a16="http://schemas.microsoft.com/office/drawing/2014/main" val="2632700653"/>
                    </a:ext>
                  </a:extLst>
                </a:gridCol>
                <a:gridCol w="1750626">
                  <a:extLst>
                    <a:ext uri="{9D8B030D-6E8A-4147-A177-3AD203B41FA5}">
                      <a16:colId xmlns:a16="http://schemas.microsoft.com/office/drawing/2014/main" val="20001"/>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Keywords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PunchOut Enabled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http://www.mylogo12354.jpg</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effectLst/>
                          <a:latin typeface="Arial" panose="020B0604020202020204" pitchFamily="34" charset="0"/>
                        </a:rPr>
                        <a:t>IT, communication, paper, pens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TRUE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09251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vert="horz" lIns="0" tIns="0" rIns="0" bIns="0" rtlCol="0" anchor="t">
            <a:normAutofit/>
          </a:bodyPr>
          <a:lstStyle/>
          <a:p>
            <a:pPr fontAlgn="base">
              <a:lnSpc>
                <a:spcPts val="2100"/>
              </a:lnSpc>
              <a:spcBef>
                <a:spcPts val="0"/>
              </a:spcBef>
              <a:spcAft>
                <a:spcPts val="600"/>
              </a:spcAft>
              <a:buClr>
                <a:srgbClr val="FFC000"/>
              </a:buClr>
              <a:buSzPct val="100000"/>
            </a:pPr>
            <a:r>
              <a:rPr lang="en-US" kern="0">
                <a:solidFill>
                  <a:srgbClr val="000000"/>
                </a:solidFill>
              </a:rPr>
              <a:t>Special Notes for Images</a:t>
            </a:r>
          </a:p>
          <a:p>
            <a:pPr marL="461645" indent="-226695" fontAlgn="base">
              <a:lnSpc>
                <a:spcPts val="2000"/>
              </a:lnSpc>
              <a:spcBef>
                <a:spcPts val="0"/>
              </a:spcBef>
              <a:spcAft>
                <a:spcPts val="900"/>
              </a:spcAft>
              <a:buClr>
                <a:srgbClr val="FFC000"/>
              </a:buClr>
              <a:buSzPct val="100000"/>
              <a:buFont typeface="Wingdings" pitchFamily="2" charset="2"/>
              <a:buChar char="§"/>
            </a:pPr>
            <a:r>
              <a:rPr lang="en-US" sz="1800" b="0" kern="0" noProof="0">
                <a:solidFill>
                  <a:srgbClr val="000000"/>
                </a:solidFill>
              </a:rPr>
              <a:t>In the Catalog file, you can refer to a </a:t>
            </a:r>
            <a:r>
              <a:rPr lang="en-US" sz="1800" kern="0" noProof="0">
                <a:solidFill>
                  <a:srgbClr val="000000"/>
                </a:solidFill>
                <a:latin typeface="+mn-lt"/>
              </a:rPr>
              <a:t>Remote Image</a:t>
            </a:r>
            <a:r>
              <a:rPr lang="en-US" sz="1800" b="0" kern="0" noProof="0">
                <a:solidFill>
                  <a:srgbClr val="000000"/>
                </a:solidFill>
              </a:rPr>
              <a:t>—using a URL—or you can refer to a </a:t>
            </a:r>
            <a:r>
              <a:rPr lang="en-US" sz="1800" kern="0" noProof="0">
                <a:solidFill>
                  <a:srgbClr val="000000"/>
                </a:solidFill>
                <a:latin typeface="+mn-lt"/>
              </a:rPr>
              <a:t>Local Image</a:t>
            </a:r>
            <a:r>
              <a:rPr lang="en-US" sz="1800" b="0" kern="0" noProof="0">
                <a:solidFill>
                  <a:srgbClr val="000000"/>
                </a:solidFill>
              </a:rPr>
              <a:t>, and send that im</a:t>
            </a:r>
            <a:r>
              <a:rPr lang="en-US" sz="1800" b="0" kern="0" noProof="0"/>
              <a:t>age to your Customer to stor</a:t>
            </a:r>
            <a:r>
              <a:rPr lang="en-US" sz="1800" b="0" kern="0" noProof="0">
                <a:solidFill>
                  <a:srgbClr val="000000"/>
                </a:solidFill>
              </a:rPr>
              <a:t>e.</a:t>
            </a:r>
            <a:endParaRPr lang="en-US" sz="1800" b="0" kern="0" noProof="0">
              <a:solidFill>
                <a:srgbClr val="000000"/>
              </a:solidFill>
              <a:cs typeface="Arial"/>
            </a:endParaRPr>
          </a:p>
          <a:p>
            <a:pPr marL="461645" indent="-226695" fontAlgn="base">
              <a:lnSpc>
                <a:spcPts val="2200"/>
              </a:lnSpc>
              <a:spcBef>
                <a:spcPts val="0"/>
              </a:spcBef>
              <a:spcAft>
                <a:spcPts val="400"/>
              </a:spcAft>
              <a:buClr>
                <a:srgbClr val="FFC000"/>
              </a:buClr>
              <a:buSzPct val="100000"/>
              <a:buFont typeface="Wingdings" pitchFamily="2" charset="2"/>
              <a:buChar char="§"/>
            </a:pPr>
            <a:r>
              <a:rPr lang="en-US" sz="1800" b="0" kern="0" noProof="0">
                <a:solidFill>
                  <a:srgbClr val="000000"/>
                </a:solidFill>
              </a:rPr>
              <a:t>Using </a:t>
            </a:r>
            <a:r>
              <a:rPr lang="en-US" sz="1800" kern="0" noProof="0">
                <a:solidFill>
                  <a:srgbClr val="000000"/>
                </a:solidFill>
                <a:latin typeface="+mn-lt"/>
              </a:rPr>
              <a:t>Remote Images </a:t>
            </a:r>
            <a:r>
              <a:rPr lang="en-US" sz="1800" b="0" kern="0" noProof="0">
                <a:solidFill>
                  <a:srgbClr val="000000"/>
                </a:solidFill>
              </a:rPr>
              <a:t>is preferred.</a:t>
            </a:r>
            <a:endParaRPr lang="en-US" sz="1800" b="0" kern="0" noProof="0">
              <a:solidFill>
                <a:srgbClr val="000000"/>
              </a:solidFill>
              <a:cs typeface="Arial"/>
            </a:endParaRPr>
          </a:p>
          <a:p>
            <a:pPr marL="628650" lvl="1" indent="-171450" fontAlgn="base">
              <a:lnSpc>
                <a:spcPts val="2200"/>
              </a:lnSpc>
              <a:spcBef>
                <a:spcPts val="0"/>
              </a:spcBef>
              <a:spcAft>
                <a:spcPts val="400"/>
              </a:spcAft>
              <a:buClrTx/>
              <a:buFont typeface="Arial" panose="020B0604020202020204" pitchFamily="34" charset="0"/>
              <a:buChar char="•"/>
            </a:pPr>
            <a:r>
              <a:rPr lang="en-US" b="0" kern="0" noProof="0"/>
              <a:t>Be sure the </a:t>
            </a:r>
            <a:r>
              <a:rPr lang="en-US" kern="0" noProof="0"/>
              <a:t>URL in the Template </a:t>
            </a:r>
            <a:r>
              <a:rPr lang="en-US" b="0" kern="0" noProof="0"/>
              <a:t>is </a:t>
            </a:r>
            <a:r>
              <a:rPr lang="en-US" b="0" i="1" kern="0" noProof="0">
                <a:latin typeface="+mn-lt"/>
              </a:rPr>
              <a:t>complete</a:t>
            </a:r>
            <a:r>
              <a:rPr lang="en-US" b="0" kern="0" noProof="0"/>
              <a:t> (including http://) </a:t>
            </a:r>
            <a:r>
              <a:rPr lang="en-US" b="0" i="1" kern="0" noProof="0">
                <a:latin typeface="+mn-lt"/>
              </a:rPr>
              <a:t>Example: </a:t>
            </a:r>
            <a:r>
              <a:rPr lang="en-US" b="0" kern="0" noProof="0"/>
              <a:t>http://server/directory/imagefilename.jpg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a:t>Point to the image itself—not a program that serves up images</a:t>
            </a:r>
          </a:p>
          <a:p>
            <a:pPr marL="461645" indent="-226695" fontAlgn="base">
              <a:lnSpc>
                <a:spcPts val="2200"/>
              </a:lnSpc>
              <a:spcBef>
                <a:spcPts val="0"/>
              </a:spcBef>
              <a:spcAft>
                <a:spcPts val="400"/>
              </a:spcAft>
              <a:buClr>
                <a:srgbClr val="FFC000"/>
              </a:buClr>
              <a:buSzPct val="100000"/>
              <a:buFont typeface="Wingdings" pitchFamily="2" charset="2"/>
              <a:buChar char="§"/>
            </a:pPr>
            <a:r>
              <a:rPr lang="en-US" sz="1800" b="0" kern="0" noProof="0">
                <a:solidFill>
                  <a:srgbClr val="000000"/>
                </a:solidFill>
              </a:rPr>
              <a:t>If you use </a:t>
            </a:r>
            <a:r>
              <a:rPr lang="en-US" sz="1800" kern="0" noProof="0">
                <a:solidFill>
                  <a:srgbClr val="000000"/>
                </a:solidFill>
                <a:latin typeface="+mn-lt"/>
              </a:rPr>
              <a:t>Local Images,</a:t>
            </a:r>
            <a:endParaRPr lang="en-US" sz="1800" kern="0" noProof="0">
              <a:solidFill>
                <a:srgbClr val="000000"/>
              </a:solidFill>
              <a:latin typeface="+mn-lt"/>
              <a:cs typeface="Arial"/>
            </a:endParaRPr>
          </a:p>
          <a:p>
            <a:pPr marL="628650" lvl="1" indent="-171450" fontAlgn="base">
              <a:lnSpc>
                <a:spcPts val="2200"/>
              </a:lnSpc>
              <a:spcBef>
                <a:spcPts val="0"/>
              </a:spcBef>
              <a:spcAft>
                <a:spcPts val="400"/>
              </a:spcAft>
              <a:buClrTx/>
              <a:buFont typeface="Arial" panose="020B0604020202020204" pitchFamily="34" charset="0"/>
              <a:buChar char="•"/>
            </a:pPr>
            <a:r>
              <a:rPr lang="en-US" kern="0" noProof="0">
                <a:solidFill>
                  <a:srgbClr val="000000"/>
                </a:solidFill>
              </a:rPr>
              <a:t>Be sure the filename in the Template is </a:t>
            </a:r>
            <a:r>
              <a:rPr lang="en-US" i="1" kern="0" noProof="0">
                <a:solidFill>
                  <a:srgbClr val="000000"/>
                </a:solidFill>
                <a:latin typeface="+mn-lt"/>
              </a:rPr>
              <a:t>exact</a:t>
            </a:r>
            <a:r>
              <a:rPr lang="en-US" kern="0" noProof="0">
                <a:solidFill>
                  <a:srgbClr val="000000"/>
                </a:solidFill>
              </a:rPr>
              <a:t>—including upper and lower case</a:t>
            </a:r>
            <a:br>
              <a:rPr lang="en-US" kern="0">
                <a:solidFill>
                  <a:srgbClr val="000000"/>
                </a:solidFill>
              </a:rPr>
            </a:br>
            <a:r>
              <a:rPr lang="en-US" i="1" kern="0" noProof="0">
                <a:solidFill>
                  <a:srgbClr val="000000"/>
                </a:solidFill>
                <a:latin typeface="+mn-lt"/>
              </a:rPr>
              <a:t>Example: </a:t>
            </a:r>
            <a:r>
              <a:rPr lang="en-US" kern="0" noProof="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a:solidFill>
                  <a:srgbClr val="000000"/>
                </a:solidFill>
              </a:rPr>
              <a:t>Load images in a zip file format with the Customer Name and Supplier Name on the AN</a:t>
            </a:r>
          </a:p>
        </p:txBody>
      </p:sp>
      <p:sp>
        <p:nvSpPr>
          <p:cNvPr id="3" name="Title 2"/>
          <p:cNvSpPr>
            <a:spLocks noGrp="1"/>
          </p:cNvSpPr>
          <p:nvPr>
            <p:ph type="title"/>
          </p:nvPr>
        </p:nvSpPr>
        <p:spPr/>
        <p:txBody>
          <a:bodyPr/>
          <a:lstStyle/>
          <a:p>
            <a:r>
              <a:rPr lang="en-US"/>
              <a:t>Creating a L1 PunchOut Catalog</a:t>
            </a:r>
            <a:endParaRPr lang="en-US" noProof="0"/>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Tree>
    <p:extLst>
      <p:ext uri="{BB962C8B-B14F-4D97-AF65-F5344CB8AC3E}">
        <p14:creationId xmlns:p14="http://schemas.microsoft.com/office/powerpoint/2010/main" val="412080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000" y="3090446"/>
            <a:ext cx="11185200" cy="677108"/>
          </a:xfrm>
        </p:spPr>
        <p:txBody>
          <a:bodyPr/>
          <a:lstStyle/>
          <a:p>
            <a:r>
              <a:rPr lang="en-US"/>
              <a:t>Template and </a:t>
            </a:r>
            <a:r>
              <a:rPr lang="en-US">
                <a:solidFill>
                  <a:schemeClr val="accent1"/>
                </a:solidFill>
              </a:rPr>
              <a:t>Catalog</a:t>
            </a:r>
            <a:r>
              <a:rPr lang="en-US"/>
              <a:t> </a:t>
            </a:r>
            <a:r>
              <a:rPr lang="en-US">
                <a:solidFill>
                  <a:schemeClr val="accent1"/>
                </a:solidFill>
              </a:rPr>
              <a:t>File Creation</a:t>
            </a:r>
            <a:br>
              <a:rPr lang="en-US">
                <a:solidFill>
                  <a:schemeClr val="accent1"/>
                </a:solidFill>
              </a:rPr>
            </a:br>
            <a:r>
              <a:rPr lang="en-US">
                <a:solidFill>
                  <a:schemeClr val="accent1"/>
                </a:solidFill>
              </a:rPr>
              <a:t>for a Level 2 PunchOut Catalog</a:t>
            </a:r>
          </a:p>
        </p:txBody>
      </p:sp>
    </p:spTree>
    <p:extLst>
      <p:ext uri="{BB962C8B-B14F-4D97-AF65-F5344CB8AC3E}">
        <p14:creationId xmlns:p14="http://schemas.microsoft.com/office/powerpoint/2010/main" val="170526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bwMode="gray">
          <a:xfrm>
            <a:off x="504000" y="2747639"/>
            <a:ext cx="11185200" cy="1362722"/>
          </a:xfrm>
        </p:spPr>
        <p:txBody>
          <a:bodyPr/>
          <a:lstStyle/>
          <a:p>
            <a:r>
              <a:rPr lang="en-US"/>
              <a:t>Setting up a SAP Business Network (SBN) Account </a:t>
            </a:r>
            <a:r>
              <a:rPr lang="en-US">
                <a:solidFill>
                  <a:schemeClr val="accent1"/>
                </a:solidFill>
              </a:rPr>
              <a:t>for PunchOut</a:t>
            </a:r>
          </a:p>
        </p:txBody>
      </p:sp>
    </p:spTree>
    <p:extLst>
      <p:ext uri="{BB962C8B-B14F-4D97-AF65-F5344CB8AC3E}">
        <p14:creationId xmlns:p14="http://schemas.microsoft.com/office/powerpoint/2010/main" val="376517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60DC77A-4A0B-4C47-84FE-4BE7F590C245}"/>
              </a:ext>
            </a:extLst>
          </p:cNvPr>
          <p:cNvSpPr>
            <a:spLocks noGrp="1"/>
          </p:cNvSpPr>
          <p:nvPr>
            <p:ph type="title"/>
          </p:nvPr>
        </p:nvSpPr>
        <p:spPr>
          <a:xfrm>
            <a:off x="504001" y="504000"/>
            <a:ext cx="11186476" cy="369332"/>
          </a:xfrm>
        </p:spPr>
        <p:txBody>
          <a:bodyPr/>
          <a:lstStyle/>
          <a:p>
            <a:r>
              <a:rPr lang="en-US" err="1"/>
              <a:t>PunchOut</a:t>
            </a:r>
            <a:r>
              <a:rPr lang="en-US"/>
              <a:t> L2 Template</a:t>
            </a:r>
            <a:endParaRPr lang="en-US" noProof="0">
              <a:latin typeface="+mj-lt"/>
            </a:endParaRPr>
          </a:p>
        </p:txBody>
      </p:sp>
      <p:sp>
        <p:nvSpPr>
          <p:cNvPr id="6" name="Content Placeholder 2">
            <a:extLst>
              <a:ext uri="{FF2B5EF4-FFF2-40B4-BE49-F238E27FC236}">
                <a16:creationId xmlns:a16="http://schemas.microsoft.com/office/drawing/2014/main" id="{7F861663-C3F6-4ED9-9905-5D62AC144A34}"/>
              </a:ext>
            </a:extLst>
          </p:cNvPr>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200"/>
              </a:lnSpc>
              <a:spcBef>
                <a:spcPts val="0"/>
              </a:spcBef>
              <a:spcAft>
                <a:spcPts val="200"/>
              </a:spcAft>
            </a:pPr>
            <a:r>
              <a:rPr lang="en-US" sz="2000" b="0">
                <a:latin typeface="Arial" panose="020B0604020202020204" pitchFamily="34" charset="0"/>
              </a:rPr>
              <a:t>A </a:t>
            </a:r>
            <a:r>
              <a:rPr lang="en-US" sz="2000" err="1">
                <a:latin typeface="Arial" panose="020B0604020202020204" pitchFamily="34" charset="0"/>
              </a:rPr>
              <a:t>PunchOut</a:t>
            </a:r>
            <a:r>
              <a:rPr lang="en-US" sz="2000">
                <a:latin typeface="Arial" panose="020B0604020202020204" pitchFamily="34" charset="0"/>
              </a:rPr>
              <a:t> L2 Template </a:t>
            </a:r>
            <a:r>
              <a:rPr lang="en-US" sz="2000" b="0">
                <a:latin typeface="Arial" panose="020B0604020202020204" pitchFamily="34" charset="0"/>
              </a:rPr>
              <a:t>is a special </a:t>
            </a:r>
            <a:r>
              <a:rPr lang="en-US" sz="2000">
                <a:latin typeface="Arial" panose="020B0604020202020204" pitchFamily="34" charset="0"/>
              </a:rPr>
              <a:t>CIF Template </a:t>
            </a:r>
            <a:r>
              <a:rPr lang="en-US" sz="2000" b="0">
                <a:latin typeface="Arial" panose="020B0604020202020204" pitchFamily="34" charset="0"/>
              </a:rPr>
              <a:t>that creates a </a:t>
            </a:r>
            <a:r>
              <a:rPr lang="en-US" sz="2000">
                <a:latin typeface="Arial" panose="020B0604020202020204" pitchFamily="34" charset="0"/>
              </a:rPr>
              <a:t>PunchOut Index file</a:t>
            </a:r>
            <a:r>
              <a:rPr lang="en-US" sz="2000" b="0">
                <a:latin typeface="Arial" panose="020B0604020202020204" pitchFamily="34" charset="0"/>
              </a:rPr>
              <a:t>. The addition of two fields changes a CIF file to a PunchOut Index file. The fields are:</a:t>
            </a:r>
          </a:p>
          <a:p>
            <a:pPr marL="3603625" indent="-173038">
              <a:lnSpc>
                <a:spcPts val="2200"/>
              </a:lnSpc>
              <a:spcBef>
                <a:spcPts val="0"/>
              </a:spcBef>
              <a:spcAft>
                <a:spcPts val="400"/>
              </a:spcAft>
              <a:buFont typeface="Wingdings" panose="05000000000000000000" pitchFamily="2" charset="2"/>
              <a:buChar char="§"/>
            </a:pPr>
            <a:r>
              <a:rPr lang="en-US" sz="2000">
                <a:latin typeface="Arial" panose="020B0604020202020204" pitchFamily="34" charset="0"/>
              </a:rPr>
              <a:t>PunchOut Enabled </a:t>
            </a:r>
            <a:r>
              <a:rPr lang="en-US" sz="2000" b="0">
                <a:latin typeface="Arial" panose="020B0604020202020204" pitchFamily="34" charset="0"/>
              </a:rPr>
              <a:t>and </a:t>
            </a:r>
          </a:p>
          <a:p>
            <a:pPr marL="3603625" indent="-173038">
              <a:lnSpc>
                <a:spcPts val="2200"/>
              </a:lnSpc>
              <a:spcBef>
                <a:spcPts val="0"/>
              </a:spcBef>
              <a:spcAft>
                <a:spcPts val="900"/>
              </a:spcAft>
              <a:buFont typeface="Wingdings" panose="05000000000000000000" pitchFamily="2" charset="2"/>
              <a:buChar char="§"/>
            </a:pPr>
            <a:r>
              <a:rPr lang="en-US" sz="2000" err="1">
                <a:latin typeface="Arial" panose="020B0604020202020204" pitchFamily="34" charset="0"/>
              </a:rPr>
              <a:t>PunchOutLevel</a:t>
            </a:r>
            <a:endParaRPr lang="en-US" sz="2000">
              <a:latin typeface="Arial" panose="020B0604020202020204" pitchFamily="34" charset="0"/>
            </a:endParaRPr>
          </a:p>
          <a:p>
            <a:pPr marL="3429000" indent="-3429000">
              <a:lnSpc>
                <a:spcPts val="2200"/>
              </a:lnSpc>
              <a:spcBef>
                <a:spcPts val="0"/>
              </a:spcBef>
              <a:spcAft>
                <a:spcPts val="900"/>
              </a:spcAft>
            </a:pPr>
            <a:r>
              <a:rPr lang="en-US" sz="2000" b="0">
                <a:latin typeface="Arial" panose="020B0604020202020204" pitchFamily="34" charset="0"/>
              </a:rPr>
              <a:t>Here is a sample </a:t>
            </a:r>
            <a:r>
              <a:rPr lang="en-US" sz="2000">
                <a:latin typeface="Arial" panose="020B0604020202020204" pitchFamily="34" charset="0"/>
              </a:rPr>
              <a:t>L2 PunchOut Template </a:t>
            </a:r>
            <a:r>
              <a:rPr lang="en-US" sz="2000" b="0">
                <a:latin typeface="Arial" panose="020B0604020202020204" pitchFamily="34" charset="0"/>
              </a:rPr>
              <a:t>in Excel format.</a:t>
            </a:r>
          </a:p>
          <a:p>
            <a:pPr marL="3429000" indent="-3429000">
              <a:lnSpc>
                <a:spcPts val="2000"/>
              </a:lnSpc>
              <a:spcBef>
                <a:spcPts val="0"/>
              </a:spcBef>
              <a:spcAft>
                <a:spcPts val="900"/>
              </a:spcAft>
            </a:pPr>
            <a:endParaRPr lang="en-US" b="0">
              <a:latin typeface="Arial" panose="020B0604020202020204" pitchFamily="34" charset="0"/>
            </a:endParaRPr>
          </a:p>
          <a:p>
            <a:pPr marL="3429000" indent="-3429000">
              <a:lnSpc>
                <a:spcPts val="2000"/>
              </a:lnSpc>
              <a:spcBef>
                <a:spcPts val="0"/>
              </a:spcBef>
              <a:spcAft>
                <a:spcPts val="900"/>
              </a:spcAft>
            </a:pPr>
            <a:endParaRPr lang="en-US" b="0">
              <a:latin typeface="Arial" panose="020B0604020202020204" pitchFamily="34" charset="0"/>
            </a:endParaRPr>
          </a:p>
          <a:p>
            <a:pPr marL="3429000" indent="-3429000">
              <a:lnSpc>
                <a:spcPts val="2000"/>
              </a:lnSpc>
              <a:spcBef>
                <a:spcPts val="0"/>
              </a:spcBef>
              <a:spcAft>
                <a:spcPts val="900"/>
              </a:spcAft>
            </a:pPr>
            <a:endParaRPr lang="en-US" b="0">
              <a:latin typeface="Arial" panose="020B0604020202020204" pitchFamily="34" charset="0"/>
            </a:endParaRPr>
          </a:p>
          <a:p>
            <a:pPr>
              <a:lnSpc>
                <a:spcPts val="2000"/>
              </a:lnSpc>
              <a:spcBef>
                <a:spcPts val="0"/>
              </a:spcBef>
              <a:spcAft>
                <a:spcPts val="1200"/>
              </a:spcAft>
            </a:pPr>
            <a:endParaRPr lang="en-US" b="0">
              <a:latin typeface="Arial" panose="020B0604020202020204" pitchFamily="34" charset="0"/>
            </a:endParaRPr>
          </a:p>
          <a:p>
            <a:pPr>
              <a:lnSpc>
                <a:spcPts val="2000"/>
              </a:lnSpc>
              <a:spcBef>
                <a:spcPts val="0"/>
              </a:spcBef>
              <a:spcAft>
                <a:spcPts val="1200"/>
              </a:spcAft>
            </a:pPr>
            <a:endParaRPr lang="en-US" b="0">
              <a:latin typeface="Arial" panose="020B0604020202020204" pitchFamily="34" charset="0"/>
            </a:endParaRPr>
          </a:p>
          <a:p>
            <a:pPr>
              <a:lnSpc>
                <a:spcPts val="2200"/>
              </a:lnSpc>
              <a:spcBef>
                <a:spcPts val="1200"/>
              </a:spcBef>
              <a:spcAft>
                <a:spcPts val="900"/>
              </a:spcAft>
            </a:pPr>
            <a:r>
              <a:rPr lang="en-US" b="0">
                <a:latin typeface="Arial" panose="020B0604020202020204" pitchFamily="34" charset="0"/>
              </a:rPr>
              <a:t>The Template is color coded and has Tool Tips that provide information about how to treat each field.</a:t>
            </a:r>
          </a:p>
          <a:p>
            <a:pPr>
              <a:lnSpc>
                <a:spcPts val="2200"/>
              </a:lnSpc>
              <a:spcBef>
                <a:spcPts val="0"/>
              </a:spcBef>
              <a:spcAft>
                <a:spcPts val="1200"/>
              </a:spcAft>
            </a:pPr>
            <a:r>
              <a:rPr lang="en-US" b="0">
                <a:latin typeface="Arial" panose="020B0604020202020204" pitchFamily="34" charset="0"/>
              </a:rPr>
              <a:t>Each Template includes specific instructions, including custom fields or other requirements set by your Customer.</a:t>
            </a:r>
          </a:p>
          <a:p>
            <a:pPr marL="3429000" indent="-3429000">
              <a:lnSpc>
                <a:spcPts val="2000"/>
              </a:lnSpc>
              <a:spcBef>
                <a:spcPts val="0"/>
              </a:spcBef>
              <a:spcAft>
                <a:spcPts val="900"/>
              </a:spcAft>
            </a:pPr>
            <a:endParaRPr lang="en-US" b="0">
              <a:latin typeface="Arial" panose="020B0604020202020204" pitchFamily="34" charset="0"/>
            </a:endParaRPr>
          </a:p>
        </p:txBody>
      </p:sp>
      <p:pic>
        <p:nvPicPr>
          <p:cNvPr id="2" name="Picture 4" descr="Graphical user interface, application, table, Excel&#10;&#10;Description automatically generated">
            <a:extLst>
              <a:ext uri="{FF2B5EF4-FFF2-40B4-BE49-F238E27FC236}">
                <a16:creationId xmlns:a16="http://schemas.microsoft.com/office/drawing/2014/main" id="{48D7C192-88F9-C411-E154-3A714334F46F}"/>
              </a:ext>
            </a:extLst>
          </p:cNvPr>
          <p:cNvPicPr>
            <a:picLocks noChangeAspect="1"/>
          </p:cNvPicPr>
          <p:nvPr/>
        </p:nvPicPr>
        <p:blipFill>
          <a:blip r:embed="rId2"/>
          <a:stretch>
            <a:fillRect/>
          </a:stretch>
        </p:blipFill>
        <p:spPr>
          <a:xfrm>
            <a:off x="501780" y="3497622"/>
            <a:ext cx="11170440" cy="18100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49539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p:txBody>
          <a:bodyPr/>
          <a:lstStyle/>
          <a:p>
            <a:r>
              <a:rPr lang="en-US"/>
              <a:t>In </a:t>
            </a:r>
            <a:r>
              <a:rPr lang="en-US" b="1"/>
              <a:t>Level 2 PunchOut</a:t>
            </a:r>
            <a:r>
              <a:rPr lang="en-US"/>
              <a:t>, the catalog file is a combination of static catalog information (this is used to search) and it also contains the </a:t>
            </a:r>
            <a:r>
              <a:rPr lang="en-US" b="1"/>
              <a:t>PunchOut Enabled </a:t>
            </a:r>
            <a:r>
              <a:rPr lang="en-US"/>
              <a:t>and </a:t>
            </a:r>
            <a:r>
              <a:rPr lang="en-US" b="1" err="1"/>
              <a:t>PunchOut</a:t>
            </a:r>
            <a:r>
              <a:rPr lang="en-US" b="1"/>
              <a:t> Level </a:t>
            </a:r>
            <a:r>
              <a:rPr lang="en-US"/>
              <a:t>fields, to tell the system that this is a PunchOut catalog, and the User will be taken to the Supplier’s website to add items to their cart as they shop. </a:t>
            </a:r>
          </a:p>
          <a:p>
            <a:r>
              <a:rPr lang="en-US"/>
              <a:t>L2 PunchOut items appear on the Catalog interface just as a static item does, but has the “Buy from Supplier” button instead of “Add to Cart”.</a:t>
            </a:r>
          </a:p>
        </p:txBody>
      </p:sp>
      <p:sp>
        <p:nvSpPr>
          <p:cNvPr id="2" name="Divider"/>
          <p:cNvSpPr>
            <a:spLocks noGrp="1"/>
          </p:cNvSpPr>
          <p:nvPr>
            <p:ph type="title"/>
          </p:nvPr>
        </p:nvSpPr>
        <p:spPr bwMode="gray">
          <a:xfrm>
            <a:off x="504001" y="504000"/>
            <a:ext cx="11186476" cy="369332"/>
          </a:xfrm>
        </p:spPr>
        <p:txBody>
          <a:bodyPr/>
          <a:lstStyle/>
          <a:p>
            <a:r>
              <a:rPr lang="en-US"/>
              <a:t>Creating a L2 PunchOut Catalog</a:t>
            </a:r>
          </a:p>
        </p:txBody>
      </p:sp>
      <p:sp>
        <p:nvSpPr>
          <p:cNvPr id="14" name="TextBox 13">
            <a:extLst>
              <a:ext uri="{FF2B5EF4-FFF2-40B4-BE49-F238E27FC236}">
                <a16:creationId xmlns:a16="http://schemas.microsoft.com/office/drawing/2014/main" id="{94FC57A0-745D-455E-BBC2-F765BC6991D0}"/>
              </a:ext>
            </a:extLst>
          </p:cNvPr>
          <p:cNvSpPr txBox="1"/>
          <p:nvPr/>
        </p:nvSpPr>
        <p:spPr>
          <a:xfrm>
            <a:off x="4253943" y="3854352"/>
            <a:ext cx="4201994" cy="523220"/>
          </a:xfrm>
          <a:prstGeom prst="rect">
            <a:avLst/>
          </a:prstGeom>
          <a:solidFill>
            <a:schemeClr val="bg1"/>
          </a:solidFill>
        </p:spPr>
        <p:txBody>
          <a:bodyPr wrap="square" rtlCol="0">
            <a:spAutoFit/>
          </a:bodyPr>
          <a:lstStyle/>
          <a:p>
            <a:r>
              <a:rPr lang="en-US" sz="1400">
                <a:latin typeface="Arial" panose="020B0604020202020204" pitchFamily="34" charset="0"/>
              </a:rPr>
              <a:t>The PunchOut icon tells you that this is an external catalog, as well as the</a:t>
            </a:r>
            <a:r>
              <a:rPr lang="en-US" sz="1400" b="1">
                <a:latin typeface="Arial" panose="020B0604020202020204" pitchFamily="34" charset="0"/>
              </a:rPr>
              <a:t> </a:t>
            </a:r>
            <a:r>
              <a:rPr lang="en-US" sz="1400">
                <a:latin typeface="Arial" panose="020B0604020202020204" pitchFamily="34" charset="0"/>
              </a:rPr>
              <a:t>“Buy From Supplier” button.</a:t>
            </a:r>
          </a:p>
        </p:txBody>
      </p:sp>
      <p:pic>
        <p:nvPicPr>
          <p:cNvPr id="4" name="Picture 3">
            <a:extLst>
              <a:ext uri="{FF2B5EF4-FFF2-40B4-BE49-F238E27FC236}">
                <a16:creationId xmlns:a16="http://schemas.microsoft.com/office/drawing/2014/main" id="{282F6F8B-708A-AF8F-622B-B6178796A432}"/>
              </a:ext>
            </a:extLst>
          </p:cNvPr>
          <p:cNvPicPr>
            <a:picLocks noChangeAspect="1"/>
          </p:cNvPicPr>
          <p:nvPr/>
        </p:nvPicPr>
        <p:blipFill>
          <a:blip r:embed="rId3"/>
          <a:stretch>
            <a:fillRect/>
          </a:stretch>
        </p:blipFill>
        <p:spPr>
          <a:xfrm>
            <a:off x="1794214" y="4778692"/>
            <a:ext cx="9286027" cy="1575308"/>
          </a:xfrm>
          <a:prstGeom prst="rect">
            <a:avLst/>
          </a:prstGeom>
          <a:ln>
            <a:noFill/>
          </a:ln>
          <a:effectLst>
            <a:outerShdw blurRad="190500" algn="tl" rotWithShape="0">
              <a:srgbClr val="000000">
                <a:alpha val="70000"/>
              </a:srgbClr>
            </a:outerShdw>
          </a:effectLst>
        </p:spPr>
      </p:pic>
      <p:grpSp>
        <p:nvGrpSpPr>
          <p:cNvPr id="11" name="Group 10">
            <a:extLst>
              <a:ext uri="{FF2B5EF4-FFF2-40B4-BE49-F238E27FC236}">
                <a16:creationId xmlns:a16="http://schemas.microsoft.com/office/drawing/2014/main" id="{F27D7F2D-8097-4756-9056-5C49E73D1008}"/>
              </a:ext>
            </a:extLst>
          </p:cNvPr>
          <p:cNvGrpSpPr/>
          <p:nvPr/>
        </p:nvGrpSpPr>
        <p:grpSpPr>
          <a:xfrm>
            <a:off x="3026834" y="4115963"/>
            <a:ext cx="1227109" cy="917470"/>
            <a:chOff x="1709314" y="2460068"/>
            <a:chExt cx="990304" cy="1234230"/>
          </a:xfrm>
        </p:grpSpPr>
        <p:cxnSp>
          <p:nvCxnSpPr>
            <p:cNvPr id="12" name="Straight Arrow Connector 11">
              <a:extLst>
                <a:ext uri="{FF2B5EF4-FFF2-40B4-BE49-F238E27FC236}">
                  <a16:creationId xmlns:a16="http://schemas.microsoft.com/office/drawing/2014/main" id="{F652F876-85A4-4176-A951-16961BB1F846}"/>
                </a:ext>
              </a:extLst>
            </p:cNvPr>
            <p:cNvCxnSpPr>
              <a:cxnSpLocks/>
              <a:stCxn id="14" idx="1"/>
              <a:endCxn id="13" idx="2"/>
            </p:cNvCxnSpPr>
            <p:nvPr/>
          </p:nvCxnSpPr>
          <p:spPr>
            <a:xfrm flipH="1">
              <a:off x="1765684" y="2460068"/>
              <a:ext cx="933934" cy="1039105"/>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E84545B-5A45-44B2-B3B9-F60815B65663}"/>
                </a:ext>
              </a:extLst>
            </p:cNvPr>
            <p:cNvSpPr/>
            <p:nvPr/>
          </p:nvSpPr>
          <p:spPr>
            <a:xfrm flipV="1">
              <a:off x="1709314" y="3499173"/>
              <a:ext cx="112740" cy="195125"/>
            </a:xfrm>
            <a:prstGeom prst="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763C2EC-5192-455A-B181-E264DC565EA3}"/>
              </a:ext>
            </a:extLst>
          </p:cNvPr>
          <p:cNvGrpSpPr/>
          <p:nvPr/>
        </p:nvGrpSpPr>
        <p:grpSpPr>
          <a:xfrm>
            <a:off x="7749766" y="4323252"/>
            <a:ext cx="3400324" cy="1086948"/>
            <a:chOff x="6109813" y="2676154"/>
            <a:chExt cx="2487608" cy="1375114"/>
          </a:xfrm>
        </p:grpSpPr>
        <p:sp>
          <p:nvSpPr>
            <p:cNvPr id="16" name="Rectangle 15">
              <a:extLst>
                <a:ext uri="{FF2B5EF4-FFF2-40B4-BE49-F238E27FC236}">
                  <a16:creationId xmlns:a16="http://schemas.microsoft.com/office/drawing/2014/main" id="{007CAA3F-72AB-404A-999A-864A2D058C0D}"/>
                </a:ext>
              </a:extLst>
            </p:cNvPr>
            <p:cNvSpPr/>
            <p:nvPr/>
          </p:nvSpPr>
          <p:spPr>
            <a:xfrm flipV="1">
              <a:off x="7568837" y="3702315"/>
              <a:ext cx="1028584" cy="348953"/>
            </a:xfrm>
            <a:prstGeom prst="rect">
              <a:avLst/>
            </a:prstGeom>
            <a:noFill/>
            <a:ln w="6350">
              <a:solidFill>
                <a:srgbClr val="C00000"/>
              </a:solidFill>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666B2EF-A7C3-407A-8975-15656D660097}"/>
                </a:ext>
              </a:extLst>
            </p:cNvPr>
            <p:cNvCxnSpPr>
              <a:endCxn id="16" idx="1"/>
            </p:cNvCxnSpPr>
            <p:nvPr/>
          </p:nvCxnSpPr>
          <p:spPr>
            <a:xfrm>
              <a:off x="6109813" y="2676154"/>
              <a:ext cx="1459024" cy="1200637"/>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7754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latin typeface="+mj-lt"/>
              </a:rPr>
              <a:t>Creating a L2 PunchOut Catalog</a:t>
            </a:r>
          </a:p>
        </p:txBody>
      </p:sp>
      <p:sp>
        <p:nvSpPr>
          <p:cNvPr id="12"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a:solidFill>
                  <a:schemeClr val="accent1"/>
                </a:solidFill>
                <a:latin typeface="Arial" panose="020B0604020202020204" pitchFamily="34" charset="0"/>
              </a:rPr>
              <a:t>The Header Section</a:t>
            </a:r>
          </a:p>
        </p:txBody>
      </p:sp>
      <p:pic>
        <p:nvPicPr>
          <p:cNvPr id="7" name="Picture 2" descr="C:\Users\mardavis\AppData\Local\Temp\SNAGHTML4d5a7eb.PNG">
            <a:extLst>
              <a:ext uri="{FF2B5EF4-FFF2-40B4-BE49-F238E27FC236}">
                <a16:creationId xmlns:a16="http://schemas.microsoft.com/office/drawing/2014/main" id="{8658651A-980D-4CEA-89C3-4667832CE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1" y="1919031"/>
            <a:ext cx="3457143" cy="192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CIF_I_V3.0—</a:t>
            </a:r>
            <a:r>
              <a:rPr lang="fr-FR" sz="1200">
                <a:latin typeface="Arial Narrow" panose="020B0606020202030204" pitchFamily="34" charset="0"/>
              </a:rPr>
              <a:t>Specifies the </a:t>
            </a:r>
            <a:r>
              <a:rPr lang="fr-FR" sz="1200" err="1">
                <a:latin typeface="Arial Narrow" panose="020B0606020202030204" pitchFamily="34" charset="0"/>
              </a:rPr>
              <a:t>Catalog</a:t>
            </a:r>
            <a:r>
              <a:rPr lang="fr-FR" sz="1200">
                <a:latin typeface="Arial Narrow" panose="020B0606020202030204" pitchFamily="34" charset="0"/>
              </a:rPr>
              <a:t> format (CIF 3.0). Do not change </a:t>
            </a:r>
            <a:r>
              <a:rPr lang="fr-FR" sz="1200" err="1">
                <a:latin typeface="Arial Narrow" panose="020B0606020202030204" pitchFamily="34" charset="0"/>
              </a:rPr>
              <a:t>this</a:t>
            </a:r>
            <a:r>
              <a:rPr lang="fr-FR" sz="1200">
                <a:latin typeface="Arial Narrow" panose="020B0606020202030204" pitchFamily="34" charset="0"/>
              </a:rPr>
              <a:t> value</a:t>
            </a:r>
            <a:endParaRPr lang="en-US" sz="120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CHARSET—</a:t>
            </a:r>
            <a:r>
              <a:rPr lang="en-US" sz="120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LOADMODE—</a:t>
            </a:r>
            <a:r>
              <a:rPr lang="en-US" sz="1200">
                <a:latin typeface="Arial Narrow" panose="020B0606020202030204" pitchFamily="34" charset="0"/>
              </a:rPr>
              <a:t>F  (Full) or I (Incremental)</a:t>
            </a:r>
            <a:endParaRPr lang="fr-FR" sz="120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CODEFORMAT—</a:t>
            </a:r>
            <a:r>
              <a:rPr lang="en-US" sz="1200">
                <a:latin typeface="Arial Narrow" panose="020B0606020202030204" pitchFamily="34" charset="0"/>
              </a:rPr>
              <a:t>S</a:t>
            </a:r>
            <a:r>
              <a:rPr lang="fr-FR" sz="1200" err="1">
                <a:latin typeface="Arial Narrow" panose="020B0606020202030204" pitchFamily="34" charset="0"/>
              </a:rPr>
              <a:t>pecifies</a:t>
            </a:r>
            <a:r>
              <a:rPr lang="fr-FR" sz="1200">
                <a:latin typeface="Arial Narrow" panose="020B0606020202030204" pitchFamily="34" charset="0"/>
              </a:rPr>
              <a:t> the </a:t>
            </a:r>
            <a:r>
              <a:rPr lang="fr-FR" sz="1200" err="1">
                <a:latin typeface="Arial Narrow" panose="020B0606020202030204" pitchFamily="34" charset="0"/>
              </a:rPr>
              <a:t>commodity</a:t>
            </a:r>
            <a:r>
              <a:rPr lang="fr-FR" sz="1200">
                <a:latin typeface="Arial Narrow" panose="020B0606020202030204" pitchFamily="34" charset="0"/>
              </a:rPr>
              <a:t> </a:t>
            </a:r>
            <a:r>
              <a:rPr lang="fr-FR" sz="1200" err="1">
                <a:latin typeface="Arial Narrow" panose="020B0606020202030204" pitchFamily="34" charset="0"/>
              </a:rPr>
              <a:t>coding</a:t>
            </a:r>
            <a:r>
              <a:rPr lang="fr-FR" sz="1200">
                <a:latin typeface="Arial Narrow" panose="020B0606020202030204" pitchFamily="34" charset="0"/>
              </a:rPr>
              <a:t> (UNSPSC: </a:t>
            </a:r>
            <a:r>
              <a:rPr lang="en-US" sz="1200">
                <a:latin typeface="Arial Narrow" panose="020B0606020202030204" pitchFamily="34" charset="0"/>
              </a:rPr>
              <a:t>United Nations Standard Products and Services Code</a:t>
            </a:r>
            <a:r>
              <a:rPr lang="fr-FR" sz="1200">
                <a:latin typeface="Arial Narrow" panose="020B0606020202030204" pitchFamily="34" charset="0"/>
              </a:rPr>
              <a:t>) in the </a:t>
            </a:r>
            <a:r>
              <a:rPr lang="fr-FR" sz="1200" err="1">
                <a:latin typeface="Arial Narrow" panose="020B0606020202030204" pitchFamily="34" charset="0"/>
              </a:rPr>
              <a:t>field</a:t>
            </a:r>
            <a:r>
              <a:rPr lang="fr-FR" sz="120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CURRENCY—</a:t>
            </a:r>
            <a:r>
              <a:rPr lang="en-US" sz="120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SUPPLIERID_DOMAIN—</a:t>
            </a:r>
            <a:r>
              <a:rPr lang="fr-FR" sz="1200" err="1">
                <a:latin typeface="Arial Narrow" panose="020B0606020202030204" pitchFamily="34" charset="0"/>
              </a:rPr>
              <a:t>Specifies</a:t>
            </a:r>
            <a:r>
              <a:rPr lang="fr-FR" sz="1200">
                <a:latin typeface="Arial Narrow" panose="020B0606020202030204" pitchFamily="34" charset="0"/>
              </a:rPr>
              <a:t> the Domain </a:t>
            </a:r>
            <a:r>
              <a:rPr lang="fr-FR" sz="1200" err="1">
                <a:latin typeface="Arial Narrow" panose="020B0606020202030204" pitchFamily="34" charset="0"/>
              </a:rPr>
              <a:t>used</a:t>
            </a:r>
            <a:r>
              <a:rPr lang="fr-FR" sz="1200">
                <a:latin typeface="Arial Narrow" panose="020B0606020202030204" pitchFamily="34" charset="0"/>
              </a:rPr>
              <a:t>. The </a:t>
            </a:r>
            <a:r>
              <a:rPr lang="fr-FR" sz="1200" err="1">
                <a:latin typeface="Arial Narrow" panose="020B0606020202030204" pitchFamily="34" charset="0"/>
              </a:rPr>
              <a:t>preferred</a:t>
            </a:r>
            <a:r>
              <a:rPr lang="fr-FR" sz="1200">
                <a:latin typeface="Arial Narrow" panose="020B0606020202030204" pitchFamily="34" charset="0"/>
              </a:rPr>
              <a:t> value </a:t>
            </a:r>
            <a:r>
              <a:rPr lang="fr-FR" sz="1200" err="1">
                <a:latin typeface="Arial Narrow" panose="020B0606020202030204" pitchFamily="34" charset="0"/>
              </a:rPr>
              <a:t>is</a:t>
            </a:r>
            <a:r>
              <a:rPr lang="fr-FR" sz="1200">
                <a:latin typeface="Arial Narrow" panose="020B0606020202030204" pitchFamily="34" charset="0"/>
              </a:rPr>
              <a:t> the </a:t>
            </a:r>
            <a:r>
              <a:rPr lang="fr-FR" sz="1200" err="1">
                <a:latin typeface="Arial Narrow" panose="020B0606020202030204" pitchFamily="34" charset="0"/>
              </a:rPr>
              <a:t>Supplier’s</a:t>
            </a:r>
            <a:r>
              <a:rPr lang="fr-FR" sz="1200">
                <a:latin typeface="Arial Narrow" panose="020B0606020202030204" pitchFamily="34" charset="0"/>
              </a:rPr>
              <a:t> SAP Business Network ID </a:t>
            </a:r>
            <a:r>
              <a:rPr lang="fr-FR" sz="1200" err="1">
                <a:latin typeface="Arial Narrow" panose="020B0606020202030204" pitchFamily="34" charset="0"/>
              </a:rPr>
              <a:t>Number</a:t>
            </a:r>
            <a:r>
              <a:rPr lang="fr-FR" sz="1200">
                <a:latin typeface="Arial Narrow" panose="020B0606020202030204" pitchFamily="34" charset="0"/>
              </a:rPr>
              <a:t>—“</a:t>
            </a:r>
            <a:r>
              <a:rPr lang="fr-FR" sz="1200" err="1">
                <a:latin typeface="Arial Narrow" panose="020B0606020202030204" pitchFamily="34" charset="0"/>
              </a:rPr>
              <a:t>NetworkID</a:t>
            </a:r>
            <a:r>
              <a:rPr lang="fr-FR" sz="1200">
                <a:latin typeface="Arial Narrow" panose="020B0606020202030204" pitchFamily="34" charset="0"/>
              </a:rPr>
              <a:t>”. </a:t>
            </a:r>
            <a:r>
              <a:rPr lang="fr-FR" sz="1200" err="1">
                <a:latin typeface="Arial Narrow" panose="020B0606020202030204" pitchFamily="34" charset="0"/>
              </a:rPr>
              <a:t>Other</a:t>
            </a:r>
            <a:r>
              <a:rPr lang="fr-FR" sz="1200">
                <a:latin typeface="Arial Narrow" panose="020B0606020202030204" pitchFamily="34" charset="0"/>
              </a:rPr>
              <a:t> values </a:t>
            </a:r>
            <a:r>
              <a:rPr lang="fr-FR" sz="1200" err="1">
                <a:latin typeface="Arial Narrow" panose="020B0606020202030204" pitchFamily="34" charset="0"/>
              </a:rPr>
              <a:t>include</a:t>
            </a:r>
            <a:r>
              <a:rPr lang="fr-FR" sz="1200">
                <a:latin typeface="Arial Narrow" panose="020B0606020202030204" pitchFamily="34" charset="0"/>
              </a:rPr>
              <a:t> “DUNS”, “</a:t>
            </a:r>
            <a:r>
              <a:rPr lang="fr-FR" sz="1200" err="1">
                <a:latin typeface="Arial Narrow" panose="020B0606020202030204" pitchFamily="34" charset="0"/>
              </a:rPr>
              <a:t>internalsupplierid</a:t>
            </a:r>
            <a:r>
              <a:rPr lang="fr-FR" sz="1200">
                <a:latin typeface="Arial Narrow" panose="020B0606020202030204" pitchFamily="34" charset="0"/>
              </a:rPr>
              <a:t>” or </a:t>
            </a:r>
            <a:r>
              <a:rPr lang="fr-FR" sz="1200" err="1">
                <a:latin typeface="Arial Narrow" panose="020B0606020202030204" pitchFamily="34" charset="0"/>
              </a:rPr>
              <a:t>other</a:t>
            </a:r>
            <a:r>
              <a:rPr lang="fr-FR" sz="120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ITEMCOUNT—</a:t>
            </a:r>
            <a:r>
              <a:rPr lang="fr-FR" sz="1200" err="1">
                <a:latin typeface="Arial Narrow" panose="020B0606020202030204" pitchFamily="34" charset="0"/>
              </a:rPr>
              <a:t>Specifies</a:t>
            </a:r>
            <a:r>
              <a:rPr lang="fr-FR" sz="1200">
                <a:latin typeface="Arial Narrow" panose="020B0606020202030204" pitchFamily="34" charset="0"/>
              </a:rPr>
              <a:t> the </a:t>
            </a:r>
            <a:r>
              <a:rPr lang="fr-FR" sz="1200" err="1">
                <a:latin typeface="Arial Narrow" panose="020B0606020202030204" pitchFamily="34" charset="0"/>
              </a:rPr>
              <a:t>number</a:t>
            </a:r>
            <a:r>
              <a:rPr lang="fr-FR" sz="1200">
                <a:latin typeface="Arial Narrow" panose="020B0606020202030204" pitchFamily="34" charset="0"/>
              </a:rPr>
              <a:t> of items of the </a:t>
            </a:r>
            <a:r>
              <a:rPr lang="fr-FR" sz="1200" err="1">
                <a:latin typeface="Arial Narrow" panose="020B0606020202030204" pitchFamily="34" charset="0"/>
              </a:rPr>
              <a:t>Catalog</a:t>
            </a:r>
            <a:r>
              <a:rPr lang="fr-FR" sz="1200">
                <a:latin typeface="Arial Narrow" panose="020B0606020202030204" pitchFamily="34" charset="0"/>
              </a:rPr>
              <a:t>. Enter the total </a:t>
            </a:r>
            <a:r>
              <a:rPr lang="fr-FR" sz="1200" err="1">
                <a:latin typeface="Arial Narrow" panose="020B0606020202030204" pitchFamily="34" charset="0"/>
              </a:rPr>
              <a:t>number</a:t>
            </a:r>
            <a:r>
              <a:rPr lang="fr-FR" sz="1200">
                <a:latin typeface="Arial Narrow" panose="020B0606020202030204" pitchFamily="34" charset="0"/>
              </a:rPr>
              <a:t> of all items </a:t>
            </a:r>
            <a:r>
              <a:rPr lang="fr-FR" sz="1200" err="1">
                <a:latin typeface="Arial Narrow" panose="020B0606020202030204" pitchFamily="34" charset="0"/>
              </a:rPr>
              <a:t>between</a:t>
            </a:r>
            <a:r>
              <a:rPr lang="fr-FR" sz="120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TIMESTAMP—</a:t>
            </a:r>
            <a:r>
              <a:rPr lang="fr-FR" sz="1200">
                <a:latin typeface="Arial Narrow" panose="020B0606020202030204" pitchFamily="34" charset="0"/>
              </a:rPr>
              <a:t>Enter the date </a:t>
            </a:r>
            <a:r>
              <a:rPr lang="fr-FR" sz="1200" err="1">
                <a:latin typeface="Arial Narrow" panose="020B0606020202030204" pitchFamily="34" charset="0"/>
              </a:rPr>
              <a:t>you</a:t>
            </a:r>
            <a:r>
              <a:rPr lang="fr-FR" sz="1200">
                <a:latin typeface="Arial Narrow" panose="020B0606020202030204" pitchFamily="34" charset="0"/>
              </a:rPr>
              <a:t> </a:t>
            </a:r>
            <a:r>
              <a:rPr lang="fr-FR" sz="1200" err="1">
                <a:latin typeface="Arial Narrow" panose="020B0606020202030204" pitchFamily="34" charset="0"/>
              </a:rPr>
              <a:t>created</a:t>
            </a:r>
            <a:r>
              <a:rPr lang="fr-FR" sz="1200">
                <a:latin typeface="Arial Narrow" panose="020B0606020202030204" pitchFamily="34" charset="0"/>
              </a:rPr>
              <a:t>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Catalog</a:t>
            </a:r>
            <a:r>
              <a:rPr lang="fr-FR" sz="120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a:latin typeface="Arial Narrow" panose="020B0606020202030204" pitchFamily="34" charset="0"/>
              </a:rPr>
              <a:t>UNUOM—</a:t>
            </a:r>
            <a:r>
              <a:rPr lang="fr-FR" sz="1200">
                <a:latin typeface="Arial Narrow" panose="020B0606020202030204" pitchFamily="34" charset="0"/>
              </a:rPr>
              <a:t>If  set to “TRUE”, the Unit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set to UNUOM (United Nations Unit of </a:t>
            </a:r>
            <a:r>
              <a:rPr lang="fr-FR" sz="1200" err="1">
                <a:latin typeface="Arial Narrow" panose="020B0606020202030204" pitchFamily="34" charset="0"/>
              </a:rPr>
              <a:t>Measure</a:t>
            </a:r>
            <a:r>
              <a:rPr lang="fr-FR" sz="1200">
                <a:latin typeface="Arial Narrow" panose="020B0606020202030204" pitchFamily="34" charset="0"/>
              </a:rPr>
              <a:t>); if set to “FALSE”,  the value </a:t>
            </a:r>
            <a:r>
              <a:rPr lang="fr-FR" sz="1200" err="1">
                <a:latin typeface="Arial Narrow" panose="020B0606020202030204" pitchFamily="34" charset="0"/>
              </a:rPr>
              <a:t>is</a:t>
            </a:r>
            <a:r>
              <a:rPr lang="fr-FR" sz="1200">
                <a:latin typeface="Arial Narrow" panose="020B0606020202030204" pitchFamily="34" charset="0"/>
              </a:rPr>
              <a:t> set to ANSI. (</a:t>
            </a:r>
            <a:r>
              <a:rPr lang="fr-FR" sz="1200" err="1">
                <a:latin typeface="Arial Narrow" panose="020B0606020202030204" pitchFamily="34" charset="0"/>
              </a:rPr>
              <a:t>Ariba</a:t>
            </a:r>
            <a:r>
              <a:rPr lang="fr-FR" sz="1200">
                <a:latin typeface="Arial Narrow" panose="020B0606020202030204" pitchFamily="34" charset="0"/>
              </a:rPr>
              <a:t> </a:t>
            </a:r>
            <a:r>
              <a:rPr lang="fr-FR" sz="1200" err="1">
                <a:latin typeface="Arial Narrow" panose="020B0606020202030204" pitchFamily="34" charset="0"/>
              </a:rPr>
              <a:t>recommends</a:t>
            </a:r>
            <a:r>
              <a:rPr lang="fr-FR" sz="1200">
                <a:latin typeface="Arial Narrow" panose="020B0606020202030204" pitchFamily="34" charset="0"/>
              </a:rPr>
              <a:t> UNUOM)</a:t>
            </a:r>
          </a:p>
          <a:p>
            <a:pPr marL="115888" lvl="1" indent="-115888">
              <a:lnSpc>
                <a:spcPts val="1300"/>
              </a:lnSpc>
              <a:spcAft>
                <a:spcPts val="600"/>
              </a:spcAft>
              <a:buFont typeface="Wingdings" pitchFamily="2" charset="2"/>
              <a:buChar char="§"/>
              <a:defRPr/>
            </a:pPr>
            <a:r>
              <a:rPr lang="en-US" sz="1200" b="1">
                <a:solidFill>
                  <a:srgbClr val="FF0000"/>
                </a:solidFill>
                <a:latin typeface="Arial Narrow" panose="020B0606020202030204" pitchFamily="34" charset="0"/>
              </a:rPr>
              <a:t>COMMENTS—</a:t>
            </a:r>
            <a:r>
              <a:rPr lang="fr-FR" sz="1200">
                <a:latin typeface="Arial Narrow" panose="020B0606020202030204" pitchFamily="34" charset="0"/>
              </a:rPr>
              <a:t>This </a:t>
            </a:r>
            <a:r>
              <a:rPr lang="fr-FR" sz="1200" err="1">
                <a:latin typeface="Arial Narrow" panose="020B0606020202030204" pitchFamily="34" charset="0"/>
              </a:rPr>
              <a:t>field</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a:t>
            </a:r>
            <a:r>
              <a:rPr lang="fr-FR" sz="1200" err="1">
                <a:latin typeface="Arial Narrow" panose="020B0606020202030204" pitchFamily="34" charset="0"/>
              </a:rPr>
              <a:t>optional</a:t>
            </a:r>
            <a:r>
              <a:rPr lang="fr-FR" sz="1200">
                <a:latin typeface="Arial Narrow" panose="020B0606020202030204" pitchFamily="34" charset="0"/>
              </a:rPr>
              <a:t>, but </a:t>
            </a:r>
            <a:r>
              <a:rPr lang="fr-FR" sz="1200" err="1">
                <a:latin typeface="Arial Narrow" panose="020B0606020202030204" pitchFamily="34" charset="0"/>
              </a:rPr>
              <a:t>can</a:t>
            </a:r>
            <a:r>
              <a:rPr lang="fr-FR" sz="1200">
                <a:latin typeface="Arial Narrow" panose="020B0606020202030204" pitchFamily="34" charset="0"/>
              </a:rPr>
              <a:t> </a:t>
            </a:r>
            <a:r>
              <a:rPr lang="fr-FR" sz="1200" err="1">
                <a:latin typeface="Arial Narrow" panose="020B0606020202030204" pitchFamily="34" charset="0"/>
              </a:rPr>
              <a:t>be</a:t>
            </a:r>
            <a:r>
              <a:rPr lang="fr-FR" sz="1200">
                <a:latin typeface="Arial Narrow" panose="020B0606020202030204" pitchFamily="34" charset="0"/>
              </a:rPr>
              <a:t> </a:t>
            </a:r>
            <a:r>
              <a:rPr lang="fr-FR" sz="1200" err="1">
                <a:latin typeface="Arial Narrow" panose="020B0606020202030204" pitchFamily="34" charset="0"/>
              </a:rPr>
              <a:t>used</a:t>
            </a:r>
            <a:r>
              <a:rPr lang="fr-FR" sz="1200">
                <a:latin typeface="Arial Narrow" panose="020B0606020202030204" pitchFamily="34" charset="0"/>
              </a:rPr>
              <a:t> for </a:t>
            </a:r>
            <a:r>
              <a:rPr lang="fr-FR" sz="1200" err="1">
                <a:latin typeface="Arial Narrow" panose="020B0606020202030204" pitchFamily="34" charset="0"/>
              </a:rPr>
              <a:t>comments</a:t>
            </a:r>
            <a:r>
              <a:rPr lang="fr-FR" sz="1200">
                <a:latin typeface="Arial Narrow" panose="020B0606020202030204" pitchFamily="34" charset="0"/>
              </a:rPr>
              <a:t> </a:t>
            </a:r>
            <a:r>
              <a:rPr lang="fr-FR" sz="1200" err="1">
                <a:latin typeface="Arial Narrow" panose="020B0606020202030204" pitchFamily="34" charset="0"/>
              </a:rPr>
              <a:t>related</a:t>
            </a:r>
            <a:r>
              <a:rPr lang="fr-FR" sz="1200">
                <a:latin typeface="Arial Narrow" panose="020B0606020202030204" pitchFamily="34" charset="0"/>
              </a:rPr>
              <a:t> to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Catalog</a:t>
            </a:r>
            <a:r>
              <a:rPr lang="fr-FR" sz="1200">
                <a:latin typeface="Arial Narrow" panose="020B0606020202030204" pitchFamily="34" charset="0"/>
              </a:rPr>
              <a:t>. It </a:t>
            </a:r>
            <a:r>
              <a:rPr lang="fr-FR" sz="1200" err="1">
                <a:latin typeface="Arial Narrow" panose="020B0606020202030204" pitchFamily="34" charset="0"/>
              </a:rPr>
              <a:t>is</a:t>
            </a:r>
            <a:r>
              <a:rPr lang="fr-FR" sz="1200">
                <a:latin typeface="Arial Narrow" panose="020B0606020202030204" pitchFamily="34" charset="0"/>
              </a:rPr>
              <a:t> a good place to enter the Supplier Name, the Customer Name and </a:t>
            </a:r>
            <a:r>
              <a:rPr lang="fr-FR" sz="1200" err="1">
                <a:latin typeface="Arial Narrow" panose="020B0606020202030204" pitchFamily="34" charset="0"/>
              </a:rPr>
              <a:t>Catalog</a:t>
            </a:r>
            <a:r>
              <a:rPr lang="fr-FR" sz="1200">
                <a:latin typeface="Arial Narrow" panose="020B0606020202030204" pitchFamily="34" charset="0"/>
              </a:rPr>
              <a:t> Name</a:t>
            </a:r>
          </a:p>
          <a:p>
            <a:pPr lvl="1">
              <a:lnSpc>
                <a:spcPts val="1300"/>
              </a:lnSpc>
              <a:spcAft>
                <a:spcPts val="400"/>
              </a:spcAft>
              <a:defRPr/>
            </a:pPr>
            <a:endParaRPr lang="fr-FR" sz="120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a:solidFill>
                  <a:srgbClr val="000000"/>
                </a:solidFill>
                <a:latin typeface="Arial Narrow" panose="020B0606020202030204" pitchFamily="34" charset="0"/>
              </a:rPr>
              <a:t>Note: </a:t>
            </a:r>
            <a:r>
              <a:rPr lang="fr-FR" sz="1200">
                <a:solidFill>
                  <a:srgbClr val="000000"/>
                </a:solidFill>
                <a:latin typeface="Arial Narrow" panose="020B0606020202030204" pitchFamily="34" charset="0"/>
              </a:rPr>
              <a:t>The </a:t>
            </a:r>
            <a:r>
              <a:rPr lang="fr-FR" sz="1200" err="1">
                <a:solidFill>
                  <a:srgbClr val="000000"/>
                </a:solidFill>
                <a:latin typeface="Arial Narrow" panose="020B0606020202030204" pitchFamily="34" charset="0"/>
              </a:rPr>
              <a:t>only</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fields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that</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Suppliers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should</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modify</a:t>
            </a:r>
            <a:r>
              <a:rPr lang="fr-FR" sz="1200">
                <a:solidFill>
                  <a:srgbClr val="000000"/>
                </a:solidFill>
                <a:latin typeface="Arial Narrow" panose="020B0606020202030204" pitchFamily="34" charset="0"/>
              </a:rPr>
              <a:t> in the Template are </a:t>
            </a:r>
            <a:r>
              <a:rPr lang="fr-FR" sz="1200" err="1">
                <a:solidFill>
                  <a:srgbClr val="000000"/>
                </a:solidFill>
                <a:latin typeface="Arial Narrow" panose="020B0606020202030204" pitchFamily="34" charset="0"/>
              </a:rPr>
              <a:t>indicated</a:t>
            </a:r>
            <a:r>
              <a:rPr lang="fr-FR" sz="1200">
                <a:solidFill>
                  <a:srgbClr val="000000"/>
                </a:solidFill>
                <a:latin typeface="Arial Narrow" panose="020B0606020202030204" pitchFamily="34" charset="0"/>
              </a:rPr>
              <a:t> in </a:t>
            </a:r>
            <a:r>
              <a:rPr lang="fr-FR" sz="1200" err="1">
                <a:solidFill>
                  <a:srgbClr val="000000"/>
                </a:solidFill>
                <a:latin typeface="Arial Narrow" panose="020B0606020202030204" pitchFamily="34" charset="0"/>
              </a:rPr>
              <a:t>red</a:t>
            </a:r>
            <a:r>
              <a:rPr lang="fr-FR" sz="1200">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CURRENCY,</a:t>
            </a:r>
            <a:r>
              <a:rPr lang="fr-FR" sz="1200" b="1">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ITEMCOUNT</a:t>
            </a:r>
            <a:r>
              <a:rPr lang="fr-FR" sz="1200" b="1">
                <a:solidFill>
                  <a:srgbClr val="000000"/>
                </a:solidFill>
                <a:latin typeface="Arial Narrow" panose="020B0606020202030204" pitchFamily="34" charset="0"/>
              </a:rPr>
              <a:t>, </a:t>
            </a:r>
            <a:r>
              <a:rPr lang="fr-FR" sz="1200" b="1">
                <a:solidFill>
                  <a:srgbClr val="FF0000"/>
                </a:solidFill>
                <a:latin typeface="Arial Narrow" panose="020B0606020202030204" pitchFamily="34" charset="0"/>
              </a:rPr>
              <a:t>TIMESTAMP</a:t>
            </a:r>
            <a:r>
              <a:rPr lang="fr-FR" sz="1200">
                <a:solidFill>
                  <a:srgbClr val="FF0000"/>
                </a:solidFill>
                <a:latin typeface="Arial Narrow" panose="020B0606020202030204" pitchFamily="34" charset="0"/>
              </a:rPr>
              <a:t> </a:t>
            </a:r>
            <a:r>
              <a:rPr lang="fr-FR" sz="1200">
                <a:latin typeface="Arial Narrow" panose="020B0606020202030204" pitchFamily="34" charset="0"/>
              </a:rPr>
              <a:t>and</a:t>
            </a:r>
            <a:r>
              <a:rPr lang="fr-FR" sz="1200">
                <a:solidFill>
                  <a:srgbClr val="FF0000"/>
                </a:solidFill>
                <a:latin typeface="Arial Narrow" panose="020B0606020202030204" pitchFamily="34" charset="0"/>
              </a:rPr>
              <a:t> </a:t>
            </a:r>
            <a:r>
              <a:rPr lang="fr-FR" sz="1200" b="1">
                <a:solidFill>
                  <a:srgbClr val="FF0000"/>
                </a:solidFill>
                <a:latin typeface="Arial Narrow" panose="020B0606020202030204" pitchFamily="34" charset="0"/>
              </a:rPr>
              <a:t>COMMENTS</a:t>
            </a:r>
            <a:r>
              <a:rPr lang="fr-FR" sz="1200" b="1">
                <a:solidFill>
                  <a:srgbClr val="000000"/>
                </a:solidFill>
                <a:latin typeface="Arial Narrow" panose="020B0606020202030204" pitchFamily="34" charset="0"/>
              </a:rPr>
              <a:t>. </a:t>
            </a:r>
            <a:r>
              <a:rPr lang="fr-FR" sz="1200">
                <a:solidFill>
                  <a:srgbClr val="000000"/>
                </a:solidFill>
                <a:latin typeface="Arial Narrow" panose="020B0606020202030204" pitchFamily="34" charset="0"/>
              </a:rPr>
              <a:t>All the </a:t>
            </a:r>
            <a:r>
              <a:rPr lang="fr-FR" sz="1200" err="1">
                <a:solidFill>
                  <a:srgbClr val="000000"/>
                </a:solidFill>
                <a:latin typeface="Arial Narrow" panose="020B0606020202030204" pitchFamily="34" charset="0"/>
              </a:rPr>
              <a:t>other</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fields</a:t>
            </a:r>
            <a:r>
              <a:rPr lang="fr-FR" sz="1200">
                <a:solidFill>
                  <a:srgbClr val="000000"/>
                </a:solidFill>
                <a:latin typeface="Arial Narrow" panose="020B0606020202030204" pitchFamily="34" charset="0"/>
              </a:rPr>
              <a:t> are </a:t>
            </a:r>
            <a:r>
              <a:rPr lang="fr-FR" sz="1200" err="1">
                <a:solidFill>
                  <a:srgbClr val="000000"/>
                </a:solidFill>
                <a:latin typeface="Arial Narrow" panose="020B0606020202030204" pitchFamily="34" charset="0"/>
              </a:rPr>
              <a:t>predefined</a:t>
            </a:r>
            <a:r>
              <a:rPr lang="fr-FR" sz="1200">
                <a:solidFill>
                  <a:srgbClr val="000000"/>
                </a:solidFill>
                <a:latin typeface="Arial Narrow" panose="020B0606020202030204" pitchFamily="34" charset="0"/>
              </a:rPr>
              <a:t> in the Template for the Customer and </a:t>
            </a:r>
            <a:r>
              <a:rPr lang="fr-FR" sz="1200" err="1">
                <a:solidFill>
                  <a:srgbClr val="000000"/>
                </a:solidFill>
                <a:latin typeface="Arial Narrow" panose="020B0606020202030204" pitchFamily="34" charset="0"/>
              </a:rPr>
              <a:t>should</a:t>
            </a:r>
            <a:r>
              <a:rPr lang="fr-FR" sz="1200">
                <a:solidFill>
                  <a:srgbClr val="000000"/>
                </a:solidFill>
                <a:latin typeface="Arial Narrow" panose="020B0606020202030204" pitchFamily="34" charset="0"/>
              </a:rPr>
              <a:t> not </a:t>
            </a:r>
            <a:r>
              <a:rPr lang="fr-FR" sz="1200" err="1">
                <a:solidFill>
                  <a:srgbClr val="000000"/>
                </a:solidFill>
                <a:latin typeface="Arial Narrow" panose="020B0606020202030204" pitchFamily="34" charset="0"/>
              </a:rPr>
              <a:t>be</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modified</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unless</a:t>
            </a:r>
            <a:r>
              <a:rPr lang="fr-FR" sz="1200">
                <a:solidFill>
                  <a:srgbClr val="000000"/>
                </a:solidFill>
                <a:latin typeface="Arial Narrow" panose="020B0606020202030204" pitchFamily="34" charset="0"/>
              </a:rPr>
              <a:t> </a:t>
            </a:r>
            <a:r>
              <a:rPr lang="fr-FR" sz="1200" err="1">
                <a:solidFill>
                  <a:srgbClr val="000000"/>
                </a:solidFill>
                <a:latin typeface="Arial Narrow" panose="020B0606020202030204" pitchFamily="34" charset="0"/>
              </a:rPr>
              <a:t>instructed</a:t>
            </a:r>
            <a:r>
              <a:rPr lang="fr-FR" sz="1200">
                <a:solidFill>
                  <a:srgbClr val="000000"/>
                </a:solidFill>
                <a:latin typeface="Arial Narrow" panose="020B0606020202030204" pitchFamily="34" charset="0"/>
              </a:rPr>
              <a:t> by a </a:t>
            </a:r>
            <a:r>
              <a:rPr lang="fr-FR" sz="1200" err="1">
                <a:solidFill>
                  <a:srgbClr val="000000"/>
                </a:solidFill>
                <a:latin typeface="Arial Narrow" panose="020B0606020202030204" pitchFamily="34" charset="0"/>
              </a:rPr>
              <a:t>Catalog</a:t>
            </a:r>
            <a:r>
              <a:rPr lang="fr-FR" sz="1200">
                <a:solidFill>
                  <a:srgbClr val="000000"/>
                </a:solidFill>
                <a:latin typeface="Arial Narrow" panose="020B0606020202030204" pitchFamily="34" charset="0"/>
              </a:rPr>
              <a:t> Expert.</a:t>
            </a:r>
            <a:endParaRPr lang="en-US" sz="120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a:ea typeface="Arial Unicode MS" pitchFamily="34" charset="-128"/>
              <a:cs typeface="Arial Unicode MS" pitchFamily="34" charset="-128"/>
            </a:endParaRPr>
          </a:p>
        </p:txBody>
      </p:sp>
      <p:graphicFrame>
        <p:nvGraphicFramePr>
          <p:cNvPr id="10" name="Table 9">
            <a:extLst>
              <a:ext uri="{FF2B5EF4-FFF2-40B4-BE49-F238E27FC236}">
                <a16:creationId xmlns:a16="http://schemas.microsoft.com/office/drawing/2014/main" id="{6ABEBE96-B05D-4C7C-9194-A1CECC0CD9F1}"/>
              </a:ext>
            </a:extLst>
          </p:cNvPr>
          <p:cNvGraphicFramePr>
            <a:graphicFrameLocks noGrp="1"/>
          </p:cNvGraphicFramePr>
          <p:nvPr/>
        </p:nvGraphicFramePr>
        <p:xfrm>
          <a:off x="504001" y="5131210"/>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9843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BEE02-F0E0-435F-915F-BB110238483E}"/>
              </a:ext>
            </a:extLst>
          </p:cNvPr>
          <p:cNvSpPr>
            <a:spLocks noGrp="1"/>
          </p:cNvSpPr>
          <p:nvPr>
            <p:ph type="body" sz="quarter" idx="10"/>
          </p:nvPr>
        </p:nvSpPr>
        <p:spPr/>
        <p:txBody>
          <a:bodyPr>
            <a:normAutofit/>
          </a:bodyPr>
          <a:lstStyle/>
          <a:p>
            <a:pPr marL="285750" indent="-285750">
              <a:buFont typeface="Wingdings" panose="05000000000000000000" pitchFamily="2" charset="2"/>
              <a:buChar char="§"/>
            </a:pPr>
            <a:r>
              <a:rPr lang="en-US"/>
              <a:t>CIF Format : When using the catalog wizard, the catalog file can't exceed 95 MB or 400,000 lines.</a:t>
            </a:r>
          </a:p>
          <a:p>
            <a:pPr marL="285750" indent="-285750">
              <a:buFont typeface="Wingdings" panose="05000000000000000000" pitchFamily="2" charset="2"/>
              <a:buChar char="§"/>
            </a:pPr>
            <a:r>
              <a:rPr lang="en-US"/>
              <a:t>Excel Format : The maximum size of zipped Excel file that you can upload is 1 MB (uncompressed). If your Excel files exceed these size, you can convert them to CIF manually and upload the CIF files. SAP Business Network uploads the file, unzips it if necessary, converts it to CIF format, and starts validation. Conversion from Excel to CIF can take several minutes depending on the catalog size. As Excel files convert, their status is Validating.</a:t>
            </a:r>
          </a:p>
          <a:p>
            <a:pPr marL="285750" indent="-285750">
              <a:buFont typeface="Wingdings" panose="05000000000000000000" pitchFamily="2" charset="2"/>
              <a:buChar char="§"/>
            </a:pPr>
            <a:r>
              <a:rPr lang="en-US"/>
              <a:t>cXML Format: If you use the cXML </a:t>
            </a:r>
            <a:r>
              <a:rPr lang="en-US" err="1"/>
              <a:t>CatalogUploadRequest</a:t>
            </a:r>
            <a:r>
              <a:rPr lang="en-US"/>
              <a:t> transaction, the zipped catalog file cannot exceed 10 MB, and the unzipped CIF file cannot exceed 95 MB (approximately 400,000 line items). To have this default size limit increased to 200 MB, contact SAP Ariba Customer Support. </a:t>
            </a:r>
          </a:p>
        </p:txBody>
      </p:sp>
      <p:sp>
        <p:nvSpPr>
          <p:cNvPr id="3" name="Title 2">
            <a:extLst>
              <a:ext uri="{FF2B5EF4-FFF2-40B4-BE49-F238E27FC236}">
                <a16:creationId xmlns:a16="http://schemas.microsoft.com/office/drawing/2014/main" id="{302EC5C5-4B5A-4346-825F-EBA94C22DC7A}"/>
              </a:ext>
            </a:extLst>
          </p:cNvPr>
          <p:cNvSpPr>
            <a:spLocks noGrp="1"/>
          </p:cNvSpPr>
          <p:nvPr>
            <p:ph type="title"/>
          </p:nvPr>
        </p:nvSpPr>
        <p:spPr/>
        <p:txBody>
          <a:bodyPr/>
          <a:lstStyle/>
          <a:p>
            <a:r>
              <a:rPr lang="en-US" spc="-50"/>
              <a:t>SAP Business Network – File Size Limits</a:t>
            </a:r>
            <a:endParaRPr lang="en-US"/>
          </a:p>
        </p:txBody>
      </p:sp>
    </p:spTree>
    <p:extLst>
      <p:ext uri="{BB962C8B-B14F-4D97-AF65-F5344CB8AC3E}">
        <p14:creationId xmlns:p14="http://schemas.microsoft.com/office/powerpoint/2010/main" val="4067183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922463"/>
            <a:ext cx="5592890" cy="4860305"/>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ID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If the Header is set to “</a:t>
            </a:r>
            <a:r>
              <a:rPr lang="en-US" sz="1200" err="1">
                <a:latin typeface="Arial Narrow" panose="020B0606020202030204" pitchFamily="34" charset="0"/>
              </a:rPr>
              <a:t>NetworkID</a:t>
            </a:r>
            <a:r>
              <a:rPr lang="en-US" sz="1200">
                <a:latin typeface="Arial Narrow" panose="020B0606020202030204" pitchFamily="34" charset="0"/>
              </a:rPr>
              <a:t>”, then enter the Supplier’s SAP Business Network ID, otherwise the appropriate value for the Domain used—DUNS, </a:t>
            </a:r>
            <a:r>
              <a:rPr lang="en-US" sz="1200" err="1">
                <a:latin typeface="Arial Narrow" panose="020B0606020202030204" pitchFamily="34" charset="0"/>
              </a:rPr>
              <a:t>internalsystem</a:t>
            </a:r>
            <a:r>
              <a:rPr lang="en-US" sz="1200">
                <a:latin typeface="Arial Narrow" panose="020B0606020202030204" pitchFamily="34" charset="0"/>
              </a:rPr>
              <a:t>, etc. Ask your Catalog Expert if you have questions. For PunchOut, be sure the Supplier can accept the Domain and value in their system for authentication </a:t>
            </a:r>
          </a:p>
          <a:p>
            <a:pPr marL="171450">
              <a:lnSpc>
                <a:spcPts val="1300"/>
              </a:lnSpc>
              <a:spcAft>
                <a:spcPts val="200"/>
              </a:spcAft>
              <a:defRPr/>
            </a:pPr>
            <a:r>
              <a:rPr lang="en-US" sz="1200">
                <a:latin typeface="Arial Narrow" panose="020B0606020202030204" pitchFamily="34" charset="0"/>
              </a:rPr>
              <a:t> </a:t>
            </a: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fr-FR" sz="1200" b="1" i="1">
                <a:latin typeface="Arial Narrow" panose="020B0606020202030204" pitchFamily="34" charset="0"/>
              </a:rPr>
              <a:t>Example: </a:t>
            </a:r>
            <a:r>
              <a:rPr lang="en-US" sz="1200">
                <a:latin typeface="Arial Narrow" panose="020B0606020202030204" pitchFamily="34" charset="0"/>
              </a:rPr>
              <a:t>AN99999999999</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Part ID - </a:t>
            </a:r>
            <a:r>
              <a:rPr lang="en-US" sz="1400" b="1">
                <a:solidFill>
                  <a:srgbClr val="FF0000"/>
                </a:solidFill>
                <a:latin typeface="Arial Narrow" panose="020B0606020202030204" pitchFamily="34" charset="0"/>
              </a:rPr>
              <a:t>Required </a:t>
            </a:r>
            <a:r>
              <a:rPr lang="en-US" sz="1400">
                <a:solidFill>
                  <a:srgbClr val="FF0000"/>
                </a:solidFill>
                <a:latin typeface="Arial Narrow" panose="020B0606020202030204" pitchFamily="34" charset="0"/>
              </a:rPr>
              <a:t> </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Part Number used by the Supplier. </a:t>
            </a:r>
            <a:r>
              <a:rPr lang="fr-FR" sz="1200">
                <a:latin typeface="Arial Narrow" panose="020B0606020202030204" pitchFamily="34" charset="0"/>
              </a:rPr>
              <a:t>The Part </a:t>
            </a:r>
            <a:r>
              <a:rPr lang="fr-FR" sz="1200" err="1">
                <a:latin typeface="Arial Narrow" panose="020B0606020202030204" pitchFamily="34" charset="0"/>
              </a:rPr>
              <a:t>Number</a:t>
            </a:r>
            <a:r>
              <a:rPr lang="fr-FR" sz="1200">
                <a:latin typeface="Arial Narrow" panose="020B0606020202030204" pitchFamily="34" charset="0"/>
              </a:rPr>
              <a:t> must </a:t>
            </a:r>
            <a:r>
              <a:rPr lang="fr-FR" sz="1200" err="1">
                <a:latin typeface="Arial Narrow" panose="020B0606020202030204" pitchFamily="34" charset="0"/>
              </a:rPr>
              <a:t>be</a:t>
            </a:r>
            <a:r>
              <a:rPr lang="fr-FR" sz="1200">
                <a:latin typeface="Arial Narrow" panose="020B0606020202030204" pitchFamily="34" charset="0"/>
              </a:rPr>
              <a:t> unique for </a:t>
            </a:r>
            <a:r>
              <a:rPr lang="fr-FR" sz="1200" err="1">
                <a:latin typeface="Arial Narrow" panose="020B0606020202030204" pitchFamily="34" charset="0"/>
              </a:rPr>
              <a:t>each</a:t>
            </a:r>
            <a:r>
              <a:rPr lang="fr-FR" sz="1200">
                <a:latin typeface="Arial Narrow" panose="020B0606020202030204" pitchFamily="34" charset="0"/>
              </a:rPr>
              <a:t> item in the Catalog.</a:t>
            </a:r>
          </a:p>
          <a:p>
            <a:pPr marL="171450">
              <a:lnSpc>
                <a:spcPts val="1300"/>
              </a:lnSpc>
              <a:spcAft>
                <a:spcPts val="200"/>
              </a:spcAft>
              <a:defRPr/>
            </a:pPr>
            <a:r>
              <a:rPr lang="en-US" sz="1200" b="1">
                <a:latin typeface="Arial Narrow" panose="020B0606020202030204" pitchFamily="34" charset="0"/>
              </a:rPr>
              <a:t>NOTE: 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Manufacturer Part ID - </a:t>
            </a:r>
            <a:r>
              <a:rPr lang="en-US" sz="1400" b="1">
                <a:solidFill>
                  <a:srgbClr val="00B050"/>
                </a:solidFill>
                <a:latin typeface="Arial Narrow" panose="020B0606020202030204" pitchFamily="34" charset="0"/>
              </a:rPr>
              <a:t>Optional</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A Part Number that a Manufacturer uses</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TTSIBM412CID</a:t>
            </a:r>
          </a:p>
          <a:p>
            <a:pPr marL="171450">
              <a:lnSpc>
                <a:spcPts val="1300"/>
              </a:lnSpc>
              <a:spcAft>
                <a:spcPts val="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8" name="Table 7"/>
          <p:cNvGraphicFramePr>
            <a:graphicFrameLocks noGrp="1"/>
          </p:cNvGraphicFramePr>
          <p:nvPr>
            <p:extLst>
              <p:ext uri="{D42A27DB-BD31-4B8C-83A1-F6EECF244321}">
                <p14:modId xmlns:p14="http://schemas.microsoft.com/office/powerpoint/2010/main" val="4275119067"/>
              </p:ext>
            </p:extLst>
          </p:nvPr>
        </p:nvGraphicFramePr>
        <p:xfrm>
          <a:off x="504000" y="1922462"/>
          <a:ext cx="5195050" cy="1020572"/>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733824">
                  <a:extLst>
                    <a:ext uri="{9D8B030D-6E8A-4147-A177-3AD203B41FA5}">
                      <a16:colId xmlns:a16="http://schemas.microsoft.com/office/drawing/2014/main" val="20000"/>
                    </a:ext>
                  </a:extLst>
                </a:gridCol>
                <a:gridCol w="1528424">
                  <a:extLst>
                    <a:ext uri="{9D8B030D-6E8A-4147-A177-3AD203B41FA5}">
                      <a16:colId xmlns:a16="http://schemas.microsoft.com/office/drawing/2014/main" val="20001"/>
                    </a:ext>
                  </a:extLst>
                </a:gridCol>
                <a:gridCol w="1932802">
                  <a:extLst>
                    <a:ext uri="{9D8B030D-6E8A-4147-A177-3AD203B41FA5}">
                      <a16:colId xmlns:a16="http://schemas.microsoft.com/office/drawing/2014/main" val="20002"/>
                    </a:ext>
                  </a:extLst>
                </a:gridCol>
              </a:tblGrid>
              <a:tr h="383624">
                <a:tc>
                  <a:txBody>
                    <a:bodyPr/>
                    <a:lstStyle/>
                    <a:p>
                      <a:pPr algn="ctr"/>
                      <a:r>
                        <a:rPr lang="en-US" sz="1000" b="1">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2096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12345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CFG 11562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77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87690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87690-12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96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479-56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A100-BLK</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a:solidFill>
                  <a:schemeClr val="accent1"/>
                </a:solidFill>
                <a:latin typeface="Arial" panose="020B0604020202020204" pitchFamily="34" charset="0"/>
              </a:rPr>
              <a:t>The Data Section</a:t>
            </a:r>
          </a:p>
        </p:txBody>
      </p:sp>
    </p:spTree>
    <p:extLst>
      <p:ext uri="{BB962C8B-B14F-4D97-AF65-F5344CB8AC3E}">
        <p14:creationId xmlns:p14="http://schemas.microsoft.com/office/powerpoint/2010/main" val="118852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27188"/>
            <a:ext cx="5592890" cy="4988545"/>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Item Description </a:t>
            </a:r>
            <a:r>
              <a:rPr lang="en-US" sz="1400" b="1">
                <a:solidFill>
                  <a:srgbClr val="FF0000"/>
                </a:solidFill>
                <a:latin typeface="Arial Narrow" panose="020B0606020202030204" pitchFamily="34" charset="0"/>
              </a:rPr>
              <a:t>- Required</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Description of the product or service. Make your </a:t>
            </a:r>
            <a:r>
              <a:rPr lang="fr-FR" sz="1200">
                <a:latin typeface="Arial Narrow" panose="020B0606020202030204" pitchFamily="34" charset="0"/>
              </a:rPr>
              <a:t>descriptions as </a:t>
            </a:r>
            <a:r>
              <a:rPr lang="fr-FR" sz="1200" err="1">
                <a:latin typeface="Arial Narrow" panose="020B0606020202030204" pitchFamily="34" charset="0"/>
              </a:rPr>
              <a:t>clear</a:t>
            </a:r>
            <a:r>
              <a:rPr lang="fr-FR" sz="1200">
                <a:latin typeface="Arial Narrow" panose="020B0606020202030204" pitchFamily="34" charset="0"/>
              </a:rPr>
              <a:t> and </a:t>
            </a:r>
            <a:r>
              <a:rPr lang="fr-FR" sz="1200" err="1">
                <a:latin typeface="Arial Narrow" panose="020B0606020202030204" pitchFamily="34" charset="0"/>
              </a:rPr>
              <a:t>complete</a:t>
            </a:r>
            <a:r>
              <a:rPr lang="fr-FR" sz="1200">
                <a:latin typeface="Arial Narrow" panose="020B0606020202030204" pitchFamily="34" charset="0"/>
              </a:rPr>
              <a:t> as possible (Item type, brand, model, </a:t>
            </a:r>
            <a:r>
              <a:rPr lang="fr-FR" sz="1200" err="1">
                <a:latin typeface="Arial Narrow" panose="020B0606020202030204" pitchFamily="34" charset="0"/>
              </a:rPr>
              <a:t>color</a:t>
            </a:r>
            <a:r>
              <a:rPr lang="fr-FR" sz="1200">
                <a:latin typeface="Arial Narrow" panose="020B0606020202030204" pitchFamily="34" charset="0"/>
              </a:rPr>
              <a:t>, etc.)</a:t>
            </a:r>
            <a:r>
              <a:rPr lang="fr-FR" sz="1200" b="1">
                <a:solidFill>
                  <a:srgbClr val="FF0000"/>
                </a:solidFill>
                <a:latin typeface="Arial Narrow" panose="020B0606020202030204" pitchFamily="34" charset="0"/>
              </a:rPr>
              <a:t> </a:t>
            </a:r>
          </a:p>
          <a:p>
            <a:pPr marL="171450">
              <a:lnSpc>
                <a:spcPts val="1300"/>
              </a:lnSpc>
              <a:spcAft>
                <a:spcPts val="200"/>
              </a:spcAft>
              <a:defRPr/>
            </a:pPr>
            <a:r>
              <a:rPr lang="fr-FR" sz="1200" i="1">
                <a:latin typeface="Arial Narrow" panose="020B0606020202030204" pitchFamily="34" charset="0"/>
              </a:rPr>
              <a:t>Note: </a:t>
            </a:r>
            <a:r>
              <a:rPr lang="en-US" sz="120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2000</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Printer, Laser, A4, Epson Stylus Color 740</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SPSC Code </a:t>
            </a:r>
            <a:r>
              <a:rPr lang="en-US" sz="1400" b="1">
                <a:solidFill>
                  <a:srgbClr val="FF0000"/>
                </a:solidFill>
                <a:latin typeface="Arial Narrow" panose="020B0606020202030204" pitchFamily="34" charset="0"/>
              </a:rPr>
              <a:t>- Required</a:t>
            </a:r>
          </a:p>
          <a:p>
            <a:pPr marL="171450">
              <a:lnSpc>
                <a:spcPts val="1300"/>
              </a:lnSpc>
              <a:spcAft>
                <a:spcPts val="200"/>
              </a:spcAft>
              <a:defRPr/>
            </a:pPr>
            <a:r>
              <a:rPr lang="fr-FR" sz="1200" b="1" i="1">
                <a:latin typeface="Arial Narrow" panose="020B0606020202030204" pitchFamily="34" charset="0"/>
              </a:rPr>
              <a:t>Description: </a:t>
            </a:r>
            <a:r>
              <a:rPr lang="fr-FR" sz="1200">
                <a:latin typeface="Arial Narrow" panose="020B0606020202030204" pitchFamily="34" charset="0"/>
              </a:rPr>
              <a:t>Classification of the </a:t>
            </a:r>
            <a:r>
              <a:rPr lang="fr-FR" sz="1200" err="1">
                <a:latin typeface="Arial Narrow" panose="020B0606020202030204" pitchFamily="34" charset="0"/>
              </a:rPr>
              <a:t>product</a:t>
            </a:r>
            <a:r>
              <a:rPr lang="fr-FR" sz="1200">
                <a:latin typeface="Arial Narrow" panose="020B0606020202030204" pitchFamily="34" charset="0"/>
              </a:rPr>
              <a:t> or service. Use a UNSPSC code if the Header </a:t>
            </a:r>
            <a:r>
              <a:rPr lang="fr-FR" sz="1200" err="1">
                <a:latin typeface="Arial Narrow" panose="020B0606020202030204" pitchFamily="34" charset="0"/>
              </a:rPr>
              <a:t>specifies</a:t>
            </a:r>
            <a:r>
              <a:rPr lang="fr-FR" sz="1200">
                <a:latin typeface="Arial Narrow" panose="020B0606020202030204" pitchFamily="34" charset="0"/>
              </a:rPr>
              <a:t> “UNSPSC” as the CODEFORMAT</a:t>
            </a:r>
          </a:p>
          <a:p>
            <a:pPr marL="171450">
              <a:lnSpc>
                <a:spcPts val="1300"/>
              </a:lnSpc>
              <a:spcAft>
                <a:spcPts val="200"/>
              </a:spcAft>
              <a:defRPr/>
            </a:pPr>
            <a:r>
              <a:rPr lang="fr-FR" sz="1200" b="1" i="1">
                <a:latin typeface="Arial Narrow" panose="020B0606020202030204" pitchFamily="34" charset="0"/>
              </a:rPr>
              <a:t>T</a:t>
            </a:r>
            <a:r>
              <a:rPr lang="en-US" sz="1200" b="1" i="1" err="1">
                <a:latin typeface="Arial Narrow" panose="020B0606020202030204" pitchFamily="34" charset="0"/>
              </a:rPr>
              <a:t>ype</a:t>
            </a:r>
            <a:r>
              <a:rPr lang="en-US" sz="1200" b="1" i="1">
                <a:latin typeface="Arial Narrow" panose="020B0606020202030204" pitchFamily="34" charset="0"/>
              </a:rPr>
              <a:t>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40</a:t>
            </a:r>
          </a:p>
          <a:p>
            <a:pPr marL="171450">
              <a:lnSpc>
                <a:spcPts val="1300"/>
              </a:lnSpc>
              <a:spcAft>
                <a:spcPts val="200"/>
              </a:spcAft>
              <a:defRPr/>
            </a:pPr>
            <a:r>
              <a:rPr lang="en-US" sz="1200" b="1" i="1">
                <a:latin typeface="Arial Narrow" panose="020B0606020202030204" pitchFamily="34" charset="0"/>
              </a:rPr>
              <a:t>Example: </a:t>
            </a:r>
            <a:r>
              <a:rPr lang="fr-FR" sz="1200">
                <a:latin typeface="Arial Narrow" panose="020B0606020202030204" pitchFamily="34" charset="0"/>
              </a:rPr>
              <a:t>45678900 (</a:t>
            </a:r>
            <a:r>
              <a:rPr lang="fr-FR" sz="1200" err="1">
                <a:latin typeface="Arial Narrow" panose="020B0606020202030204" pitchFamily="34" charset="0"/>
              </a:rPr>
              <a:t>level</a:t>
            </a:r>
            <a:r>
              <a:rPr lang="fr-FR" sz="1200">
                <a:latin typeface="Arial Narrow" panose="020B0606020202030204" pitchFamily="34" charset="0"/>
              </a:rPr>
              <a:t> 3) and 45678923 (</a:t>
            </a:r>
            <a:r>
              <a:rPr lang="fr-FR" sz="1200" err="1">
                <a:latin typeface="Arial Narrow" panose="020B0606020202030204" pitchFamily="34" charset="0"/>
              </a:rPr>
              <a:t>level</a:t>
            </a:r>
            <a:r>
              <a:rPr lang="fr-FR" sz="1200">
                <a:latin typeface="Arial Narrow" panose="020B0606020202030204" pitchFamily="34" charset="0"/>
              </a:rPr>
              <a:t> 4)</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Unit Price - </a:t>
            </a:r>
            <a:r>
              <a:rPr lang="en-US" sz="1400" b="1">
                <a:solidFill>
                  <a:srgbClr val="00B050"/>
                </a:solidFill>
                <a:latin typeface="Arial Narrow" panose="020B0606020202030204" pitchFamily="34" charset="0"/>
              </a:rPr>
              <a:t>Optional</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Customer-</a:t>
            </a:r>
            <a:r>
              <a:rPr lang="fr-FR" sz="1200" err="1">
                <a:latin typeface="Arial Narrow" panose="020B0606020202030204" pitchFamily="34" charset="0"/>
              </a:rPr>
              <a:t>specific</a:t>
            </a:r>
            <a:r>
              <a:rPr lang="fr-FR" sz="1200">
                <a:latin typeface="Arial Narrow" panose="020B0606020202030204" pitchFamily="34" charset="0"/>
              </a:rPr>
              <a:t> </a:t>
            </a:r>
            <a:r>
              <a:rPr lang="fr-FR" sz="1200" err="1">
                <a:latin typeface="Arial Narrow" panose="020B0606020202030204" pitchFamily="34" charset="0"/>
              </a:rPr>
              <a:t>price</a:t>
            </a:r>
            <a:r>
              <a:rPr lang="fr-FR" sz="1200">
                <a:latin typeface="Arial Narrow" panose="020B0606020202030204" pitchFamily="34" charset="0"/>
              </a:rPr>
              <a:t>. For L2 PunchOuts the </a:t>
            </a:r>
            <a:r>
              <a:rPr lang="fr-FR" sz="1200" err="1">
                <a:latin typeface="Arial Narrow" panose="020B0606020202030204" pitchFamily="34" charset="0"/>
              </a:rPr>
              <a:t>price</a:t>
            </a:r>
            <a:r>
              <a:rPr lang="fr-FR" sz="1200">
                <a:latin typeface="Arial Narrow" panose="020B0606020202030204" pitchFamily="34" charset="0"/>
              </a:rPr>
              <a:t> can </a:t>
            </a:r>
            <a:r>
              <a:rPr lang="fr-FR" sz="1200" err="1">
                <a:latin typeface="Arial Narrow" panose="020B0606020202030204" pitchFamily="34" charset="0"/>
              </a:rPr>
              <a:t>be</a:t>
            </a:r>
            <a:r>
              <a:rPr lang="fr-FR" sz="1200">
                <a:latin typeface="Arial Narrow" panose="020B0606020202030204" pitchFamily="34" charset="0"/>
              </a:rPr>
              <a:t> </a:t>
            </a:r>
            <a:r>
              <a:rPr lang="fr-FR" sz="1200" err="1">
                <a:latin typeface="Arial Narrow" panose="020B0606020202030204" pitchFamily="34" charset="0"/>
              </a:rPr>
              <a:t>left</a:t>
            </a:r>
            <a:r>
              <a:rPr lang="fr-FR" sz="1200">
                <a:latin typeface="Arial Narrow" panose="020B0606020202030204" pitchFamily="34" charset="0"/>
              </a:rPr>
              <a:t> </a:t>
            </a:r>
            <a:r>
              <a:rPr lang="fr-FR" sz="1200" err="1">
                <a:latin typeface="Arial Narrow" panose="020B0606020202030204" pitchFamily="34" charset="0"/>
              </a:rPr>
              <a:t>blank</a:t>
            </a:r>
            <a:r>
              <a:rPr lang="fr-FR" sz="1200">
                <a:latin typeface="Arial Narrow" panose="020B0606020202030204" pitchFamily="34" charset="0"/>
              </a:rPr>
              <a:t> if the Buyer </a:t>
            </a:r>
            <a:r>
              <a:rPr lang="fr-FR" sz="1200" err="1">
                <a:latin typeface="Arial Narrow" panose="020B0606020202030204" pitchFamily="34" charset="0"/>
              </a:rPr>
              <a:t>agrees</a:t>
            </a:r>
            <a:endParaRPr lang="fr-FR"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Decimal</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4.32 or 1234.78</a:t>
            </a:r>
          </a:p>
          <a:p>
            <a:pPr marL="171450">
              <a:lnSpc>
                <a:spcPts val="1300"/>
              </a:lnSpc>
              <a:spcAft>
                <a:spcPts val="1200"/>
              </a:spcAft>
              <a:defRPr/>
            </a:pPr>
            <a:r>
              <a:rPr lang="en-US" sz="1200" i="1">
                <a:latin typeface="Arial Narrow" panose="020B0606020202030204" pitchFamily="34" charset="0"/>
              </a:rPr>
              <a:t>Note: </a:t>
            </a:r>
            <a:r>
              <a:rPr lang="fr-FR" sz="1200">
                <a:latin typeface="Arial Narrow" panose="020B0606020202030204" pitchFamily="34" charset="0"/>
              </a:rPr>
              <a:t>To </a:t>
            </a:r>
            <a:r>
              <a:rPr lang="fr-FR" sz="1200" err="1">
                <a:latin typeface="Arial Narrow" panose="020B0606020202030204" pitchFamily="34" charset="0"/>
              </a:rPr>
              <a:t>separate</a:t>
            </a:r>
            <a:r>
              <a:rPr lang="fr-FR" sz="1200">
                <a:latin typeface="Arial Narrow" panose="020B0606020202030204" pitchFamily="34" charset="0"/>
              </a:rPr>
              <a:t> the </a:t>
            </a:r>
            <a:r>
              <a:rPr lang="fr-FR" sz="1200" err="1">
                <a:latin typeface="Arial Narrow" panose="020B0606020202030204" pitchFamily="34" charset="0"/>
              </a:rPr>
              <a:t>integer</a:t>
            </a:r>
            <a:r>
              <a:rPr lang="fr-FR" sz="1200">
                <a:latin typeface="Arial Narrow" panose="020B0606020202030204" pitchFamily="34" charset="0"/>
              </a:rPr>
              <a:t> </a:t>
            </a:r>
            <a:r>
              <a:rPr lang="fr-FR" sz="1200" err="1">
                <a:latin typeface="Arial Narrow" panose="020B0606020202030204" pitchFamily="34" charset="0"/>
              </a:rPr>
              <a:t>from</a:t>
            </a:r>
            <a:r>
              <a:rPr lang="fr-FR" sz="1200">
                <a:latin typeface="Arial Narrow" panose="020B0606020202030204" pitchFamily="34" charset="0"/>
              </a:rPr>
              <a:t> the </a:t>
            </a:r>
            <a:r>
              <a:rPr lang="fr-FR" sz="1200" err="1">
                <a:latin typeface="Arial Narrow" panose="020B0606020202030204" pitchFamily="34" charset="0"/>
              </a:rPr>
              <a:t>decimal</a:t>
            </a:r>
            <a:r>
              <a:rPr lang="fr-FR" sz="1200">
                <a:latin typeface="Arial Narrow" panose="020B0606020202030204" pitchFamily="34" charset="0"/>
              </a:rPr>
              <a:t>, </a:t>
            </a:r>
            <a:r>
              <a:rPr lang="fr-FR" sz="1200" err="1">
                <a:latin typeface="Arial Narrow" panose="020B0606020202030204" pitchFamily="34" charset="0"/>
              </a:rPr>
              <a:t>you</a:t>
            </a:r>
            <a:r>
              <a:rPr lang="fr-FR" sz="1200">
                <a:latin typeface="Arial Narrow" panose="020B0606020202030204" pitchFamily="34" charset="0"/>
              </a:rPr>
              <a:t> must use a ‘dot’ and not a comma. </a:t>
            </a:r>
            <a:r>
              <a:rPr lang="fr-FR" sz="1200" err="1">
                <a:latin typeface="Arial Narrow" panose="020B0606020202030204" pitchFamily="34" charset="0"/>
              </a:rPr>
              <a:t>Also</a:t>
            </a:r>
            <a:r>
              <a:rPr lang="fr-FR" sz="1200">
                <a:latin typeface="Arial Narrow" panose="020B0606020202030204" pitchFamily="34" charset="0"/>
              </a:rPr>
              <a:t>, do not use a comma to </a:t>
            </a:r>
            <a:r>
              <a:rPr lang="fr-FR" sz="1200" err="1">
                <a:latin typeface="Arial Narrow" panose="020B0606020202030204" pitchFamily="34" charset="0"/>
              </a:rPr>
              <a:t>indicate</a:t>
            </a:r>
            <a:r>
              <a:rPr lang="fr-FR" sz="1200">
                <a:latin typeface="Arial Narrow" panose="020B0606020202030204" pitchFamily="34" charset="0"/>
              </a:rPr>
              <a:t> ‘</a:t>
            </a:r>
            <a:r>
              <a:rPr lang="fr-FR" sz="1200" err="1">
                <a:latin typeface="Arial Narrow" panose="020B0606020202030204" pitchFamily="34" charset="0"/>
              </a:rPr>
              <a:t>thousands</a:t>
            </a:r>
            <a:r>
              <a:rPr lang="fr-FR" sz="1200">
                <a:latin typeface="Arial Narrow" panose="020B0606020202030204" pitchFamily="34" charset="0"/>
              </a:rPr>
              <a:t>’. Do not </a:t>
            </a:r>
            <a:r>
              <a:rPr lang="fr-FR" sz="1200" err="1">
                <a:latin typeface="Arial Narrow" panose="020B0606020202030204" pitchFamily="34" charset="0"/>
              </a:rPr>
              <a:t>include</a:t>
            </a:r>
            <a:r>
              <a:rPr lang="fr-FR" sz="1200">
                <a:latin typeface="Arial Narrow" panose="020B0606020202030204" pitchFamily="34" charset="0"/>
              </a:rPr>
              <a:t> </a:t>
            </a:r>
            <a:r>
              <a:rPr lang="fr-FR" sz="1200" err="1">
                <a:latin typeface="Arial Narrow" panose="020B0606020202030204" pitchFamily="34" charset="0"/>
              </a:rPr>
              <a:t>any</a:t>
            </a:r>
            <a:r>
              <a:rPr lang="fr-FR" sz="1200">
                <a:latin typeface="Arial Narrow" panose="020B0606020202030204" pitchFamily="34" charset="0"/>
              </a:rPr>
              <a:t> </a:t>
            </a:r>
            <a:r>
              <a:rPr lang="fr-FR" sz="1200" err="1">
                <a:latin typeface="Arial Narrow" panose="020B0606020202030204" pitchFamily="34" charset="0"/>
              </a:rPr>
              <a:t>currency</a:t>
            </a:r>
            <a:r>
              <a:rPr lang="fr-FR" sz="1200">
                <a:latin typeface="Arial Narrow" panose="020B0606020202030204" pitchFamily="34" charset="0"/>
              </a:rPr>
              <a:t> </a:t>
            </a:r>
            <a:r>
              <a:rPr lang="fr-FR" sz="1200" err="1">
                <a:latin typeface="Arial Narrow" panose="020B0606020202030204" pitchFamily="34" charset="0"/>
              </a:rPr>
              <a:t>symbols</a:t>
            </a:r>
            <a:r>
              <a:rPr lang="fr-FR" sz="1200">
                <a:latin typeface="Arial Narrow" panose="020B0606020202030204" pitchFamily="34" charset="0"/>
              </a:rPr>
              <a:t> </a:t>
            </a:r>
            <a:r>
              <a:rPr lang="fr-FR" sz="1200" err="1">
                <a:latin typeface="Arial Narrow" panose="020B0606020202030204" pitchFamily="34" charset="0"/>
              </a:rPr>
              <a:t>such</a:t>
            </a:r>
            <a:r>
              <a:rPr lang="fr-FR" sz="1200">
                <a:latin typeface="Arial Narrow" panose="020B0606020202030204" pitchFamily="34" charset="0"/>
              </a:rPr>
              <a:t> as $, </a:t>
            </a:r>
            <a:r>
              <a:rPr lang="en-US" sz="1200"/>
              <a:t>£ </a:t>
            </a:r>
            <a:r>
              <a:rPr lang="fr-FR" sz="1200">
                <a:latin typeface="Arial Narrow" panose="020B0606020202030204" pitchFamily="34" charset="0"/>
              </a:rPr>
              <a:t>or </a:t>
            </a:r>
            <a:r>
              <a:rPr lang="en-US" sz="1200"/>
              <a:t>¥.</a:t>
            </a:r>
          </a:p>
          <a:p>
            <a:pPr marL="115888">
              <a:lnSpc>
                <a:spcPts val="1300"/>
              </a:lnSpc>
              <a:spcAft>
                <a:spcPts val="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6" name="Table 5"/>
          <p:cNvGraphicFramePr>
            <a:graphicFrameLocks noGrp="1"/>
          </p:cNvGraphicFramePr>
          <p:nvPr>
            <p:extLst>
              <p:ext uri="{D42A27DB-BD31-4B8C-83A1-F6EECF244321}">
                <p14:modId xmlns:p14="http://schemas.microsoft.com/office/powerpoint/2010/main" val="1859447600"/>
              </p:ext>
            </p:extLst>
          </p:nvPr>
        </p:nvGraphicFramePr>
        <p:xfrm>
          <a:off x="504000" y="1617663"/>
          <a:ext cx="5237581" cy="106622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2921125">
                  <a:extLst>
                    <a:ext uri="{9D8B030D-6E8A-4147-A177-3AD203B41FA5}">
                      <a16:colId xmlns:a16="http://schemas.microsoft.com/office/drawing/2014/main" val="20000"/>
                    </a:ext>
                  </a:extLst>
                </a:gridCol>
                <a:gridCol w="1006351">
                  <a:extLst>
                    <a:ext uri="{9D8B030D-6E8A-4147-A177-3AD203B41FA5}">
                      <a16:colId xmlns:a16="http://schemas.microsoft.com/office/drawing/2014/main" val="20001"/>
                    </a:ext>
                  </a:extLst>
                </a:gridCol>
                <a:gridCol w="1310105">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Pens, </a:t>
                      </a:r>
                      <a:r>
                        <a:rPr lang="en-US" sz="1000" err="1">
                          <a:latin typeface="Arial" panose="020B0604020202020204" pitchFamily="34" charset="0"/>
                          <a:cs typeface="Arial" panose="020B0604020202020204" pitchFamily="34" charset="0"/>
                        </a:rPr>
                        <a:t>Bic</a:t>
                      </a:r>
                      <a:r>
                        <a:rPr lang="en-US" sz="1000">
                          <a:latin typeface="Arial" panose="020B0604020202020204" pitchFamily="34" charset="0"/>
                          <a:cs typeface="Arial" panose="020B0604020202020204" pitchFamily="34" charset="0"/>
                        </a:rPr>
                        <a:t>, Ballpoint, Blue, 1 dozen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43191504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3.48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Stapler,</a:t>
                      </a:r>
                      <a:r>
                        <a:rPr lang="en-US" sz="1000" baseline="0">
                          <a:latin typeface="Arial" panose="020B0604020202020204" pitchFamily="34" charset="0"/>
                          <a:cs typeface="Arial" panose="020B0604020202020204" pitchFamily="34" charset="0"/>
                        </a:rPr>
                        <a:t> </a:t>
                      </a:r>
                      <a:r>
                        <a:rPr lang="en-US" sz="1000" baseline="0" err="1">
                          <a:latin typeface="Arial" panose="020B0604020202020204" pitchFamily="34" charset="0"/>
                          <a:cs typeface="Arial" panose="020B0604020202020204" pitchFamily="34" charset="0"/>
                        </a:rPr>
                        <a:t>Swingline</a:t>
                      </a:r>
                      <a:r>
                        <a:rPr lang="en-US" sz="1000" baseline="0">
                          <a:latin typeface="Arial" panose="020B0604020202020204" pitchFamily="34" charset="0"/>
                          <a:cs typeface="Arial" panose="020B0604020202020204" pitchFamily="34" charset="0"/>
                        </a:rPr>
                        <a:t>, Black</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55010125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18.72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Post-It, Yellow, 1”x2”, pad of 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15874236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6.49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Folders, Letter, </a:t>
                      </a:r>
                      <a:r>
                        <a:rPr lang="en-US" sz="1000" err="1">
                          <a:latin typeface="Arial" panose="020B0604020202020204" pitchFamily="34" charset="0"/>
                          <a:cs typeface="Arial" panose="020B0604020202020204" pitchFamily="34" charset="0"/>
                        </a:rPr>
                        <a:t>Manilla</a:t>
                      </a:r>
                      <a:r>
                        <a:rPr lang="en-US" sz="1000">
                          <a:latin typeface="Arial" panose="020B0604020202020204" pitchFamily="34" charset="0"/>
                          <a:cs typeface="Arial" panose="020B0604020202020204" pitchFamily="34" charset="0"/>
                        </a:rPr>
                        <a:t>,</a:t>
                      </a:r>
                      <a:r>
                        <a:rPr lang="en-US" sz="1000" baseline="0">
                          <a:latin typeface="Arial" panose="020B0604020202020204" pitchFamily="34" charset="0"/>
                          <a:cs typeface="Arial" panose="020B0604020202020204" pitchFamily="34" charset="0"/>
                        </a:rPr>
                        <a:t> 100</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89745125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12.98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04320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30364"/>
            <a:ext cx="5592762" cy="382155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Unit of Measure - </a:t>
            </a:r>
            <a:r>
              <a:rPr lang="en-US" sz="1400" b="1">
                <a:solidFill>
                  <a:srgbClr val="FF0000"/>
                </a:solidFill>
                <a:latin typeface="Arial Narrow" panose="020B0606020202030204" pitchFamily="34" charset="0"/>
              </a:rPr>
              <a:t>Required</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Unit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related</a:t>
            </a:r>
            <a:r>
              <a:rPr lang="fr-FR" sz="1200">
                <a:latin typeface="Arial Narrow" panose="020B0606020202030204" pitchFamily="34" charset="0"/>
              </a:rPr>
              <a:t> to the Unit Price. Use a United Nations UOM if the UNUOM  in the Header </a:t>
            </a:r>
            <a:r>
              <a:rPr lang="fr-FR" sz="1200" err="1">
                <a:latin typeface="Arial Narrow" panose="020B0606020202030204" pitchFamily="34" charset="0"/>
              </a:rPr>
              <a:t>is</a:t>
            </a:r>
            <a:r>
              <a:rPr lang="fr-FR" sz="1200">
                <a:latin typeface="Arial Narrow" panose="020B0606020202030204" pitchFamily="34" charset="0"/>
              </a:rPr>
              <a:t> set to “</a:t>
            </a:r>
            <a:r>
              <a:rPr lang="fr-FR" sz="1200" err="1">
                <a:latin typeface="Arial Narrow" panose="020B0606020202030204" pitchFamily="34" charset="0"/>
              </a:rPr>
              <a:t>True</a:t>
            </a:r>
            <a:r>
              <a:rPr lang="fr-FR" sz="1200">
                <a:latin typeface="Arial Narrow" panose="020B0606020202030204" pitchFamily="34" charset="0"/>
              </a:rPr>
              <a:t>”</a:t>
            </a:r>
            <a:endParaRPr lang="en-US"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32 </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BX</a:t>
            </a:r>
          </a:p>
          <a:p>
            <a:pPr marL="171450">
              <a:lnSpc>
                <a:spcPts val="1300"/>
              </a:lnSpc>
              <a:spcAft>
                <a:spcPts val="900"/>
              </a:spcAft>
              <a:defRPr/>
            </a:pPr>
            <a:r>
              <a:rPr lang="fr-FR" sz="1200" i="1">
                <a:latin typeface="Arial Narrow" panose="020B0606020202030204" pitchFamily="34" charset="0"/>
              </a:rPr>
              <a:t>Note: </a:t>
            </a:r>
            <a:r>
              <a:rPr lang="fr-FR" sz="1200">
                <a:latin typeface="Arial Narrow" panose="020B0606020202030204" pitchFamily="34" charset="0"/>
              </a:rPr>
              <a:t>A file </a:t>
            </a:r>
            <a:r>
              <a:rPr lang="fr-FR" sz="1200" err="1">
                <a:latin typeface="Arial Narrow" panose="020B0606020202030204" pitchFamily="34" charset="0"/>
              </a:rPr>
              <a:t>containing</a:t>
            </a:r>
            <a:r>
              <a:rPr lang="fr-FR" sz="1200">
                <a:latin typeface="Arial Narrow" panose="020B0606020202030204" pitchFamily="34" charset="0"/>
              </a:rPr>
              <a:t> the </a:t>
            </a:r>
            <a:r>
              <a:rPr lang="fr-FR" sz="1200" err="1">
                <a:latin typeface="Arial Narrow" panose="020B0606020202030204" pitchFamily="34" charset="0"/>
              </a:rPr>
              <a:t>Units</a:t>
            </a:r>
            <a:r>
              <a:rPr lang="fr-FR" sz="1200">
                <a:latin typeface="Arial Narrow" panose="020B0606020202030204" pitchFamily="34" charset="0"/>
              </a:rPr>
              <a:t> of </a:t>
            </a:r>
            <a:r>
              <a:rPr lang="fr-FR" sz="1200" err="1">
                <a:latin typeface="Arial Narrow" panose="020B0606020202030204" pitchFamily="34" charset="0"/>
              </a:rPr>
              <a:t>Measure</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a:t>
            </a:r>
            <a:r>
              <a:rPr lang="fr-FR" sz="1200" err="1">
                <a:latin typeface="Arial Narrow" panose="020B0606020202030204" pitchFamily="34" charset="0"/>
              </a:rPr>
              <a:t>available</a:t>
            </a:r>
            <a:r>
              <a:rPr lang="fr-FR" sz="1200">
                <a:latin typeface="Arial Narrow" panose="020B0606020202030204" pitchFamily="34" charset="0"/>
              </a:rPr>
              <a:t> in </a:t>
            </a:r>
            <a:r>
              <a:rPr lang="fr-FR" sz="1200" err="1">
                <a:latin typeface="Arial Narrow" panose="020B0606020202030204" pitchFamily="34" charset="0"/>
              </a:rPr>
              <a:t>your</a:t>
            </a:r>
            <a:r>
              <a:rPr lang="fr-FR" sz="1200">
                <a:latin typeface="Arial Narrow" panose="020B0606020202030204" pitchFamily="34" charset="0"/>
              </a:rPr>
              <a:t> </a:t>
            </a:r>
            <a:r>
              <a:rPr lang="fr-FR" sz="1200" err="1">
                <a:latin typeface="Arial Narrow" panose="020B0606020202030204" pitchFamily="34" charset="0"/>
              </a:rPr>
              <a:t>Customer’s</a:t>
            </a:r>
            <a:r>
              <a:rPr lang="fr-FR" sz="1200">
                <a:latin typeface="Arial Narrow" panose="020B0606020202030204" pitchFamily="34" charset="0"/>
              </a:rPr>
              <a:t> Supplier Information Portal</a:t>
            </a:r>
            <a:endParaRPr lang="en-US" sz="1200" b="1">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Lead Time - </a:t>
            </a:r>
            <a:r>
              <a:rPr lang="en-US" sz="1400" b="1">
                <a:solidFill>
                  <a:srgbClr val="00B050"/>
                </a:solidFill>
                <a:latin typeface="Arial Narrow" panose="020B0606020202030204" pitchFamily="34" charset="0"/>
              </a:rPr>
              <a:t>Optional</a:t>
            </a:r>
          </a:p>
          <a:p>
            <a:pPr marL="171450">
              <a:lnSpc>
                <a:spcPts val="1300"/>
              </a:lnSpc>
              <a:spcAft>
                <a:spcPts val="600"/>
              </a:spcAft>
              <a:defRPr/>
            </a:pPr>
            <a:r>
              <a:rPr lang="en-US" sz="1200" b="1" i="1">
                <a:latin typeface="Arial Narrow" panose="020B0606020202030204" pitchFamily="34" charset="0"/>
              </a:rPr>
              <a:t>Description: </a:t>
            </a:r>
            <a:r>
              <a:rPr lang="en-US" sz="1200">
                <a:latin typeface="Arial Narrow" panose="020B0606020202030204" pitchFamily="34" charset="0"/>
              </a:rPr>
              <a:t>Number of working days for the product to be shipped from the date you receive the Purchase Order</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Integer</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40</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Manufacturer Name - </a:t>
            </a:r>
            <a:r>
              <a:rPr lang="en-US" sz="1400" b="1">
                <a:solidFill>
                  <a:srgbClr val="00B050"/>
                </a:solidFill>
                <a:latin typeface="Arial Narrow" panose="020B0606020202030204" pitchFamily="34" charset="0"/>
              </a:rPr>
              <a:t>Optional </a:t>
            </a: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Name of the manufacturer</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Epson</a:t>
            </a: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6" name="Table 5"/>
          <p:cNvGraphicFramePr>
            <a:graphicFrameLocks noGrp="1"/>
          </p:cNvGraphicFramePr>
          <p:nvPr>
            <p:extLst>
              <p:ext uri="{D42A27DB-BD31-4B8C-83A1-F6EECF244321}">
                <p14:modId xmlns:p14="http://schemas.microsoft.com/office/powerpoint/2010/main" val="2662541972"/>
              </p:ext>
            </p:extLst>
          </p:nvPr>
        </p:nvGraphicFramePr>
        <p:xfrm>
          <a:off x="504000" y="1630364"/>
          <a:ext cx="5216316" cy="1066223"/>
        </p:xfrm>
        <a:graphic>
          <a:graphicData uri="http://schemas.openxmlformats.org/drawingml/2006/table">
            <a:tbl>
              <a:tblPr firstRow="1" bandRow="1">
                <a:tableStyleId>{2D5ABB26-0587-4C30-8999-92F81FD0307C}</a:tableStyleId>
              </a:tblPr>
              <a:tblGrid>
                <a:gridCol w="1738772">
                  <a:extLst>
                    <a:ext uri="{9D8B030D-6E8A-4147-A177-3AD203B41FA5}">
                      <a16:colId xmlns:a16="http://schemas.microsoft.com/office/drawing/2014/main" val="20000"/>
                    </a:ext>
                  </a:extLst>
                </a:gridCol>
                <a:gridCol w="1738772">
                  <a:extLst>
                    <a:ext uri="{9D8B030D-6E8A-4147-A177-3AD203B41FA5}">
                      <a16:colId xmlns:a16="http://schemas.microsoft.com/office/drawing/2014/main" val="20001"/>
                    </a:ext>
                  </a:extLst>
                </a:gridCol>
                <a:gridCol w="1738772">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EA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Intelidata</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IDG Book</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DZN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Bic</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Swingline</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8881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375743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URL - </a:t>
            </a:r>
            <a:r>
              <a:rPr lang="en-US" sz="1400" b="1">
                <a:solidFill>
                  <a:srgbClr val="00B050"/>
                </a:solidFill>
                <a:latin typeface="Arial Narrow" panose="020B0606020202030204" pitchFamily="34" charset="0"/>
              </a:rPr>
              <a:t>Optional</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A URL that links to a Supplier static page about the item (could be a MSDS, construction info, packaging info, etc.)</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900"/>
              </a:spcAft>
              <a:defRPr/>
            </a:pPr>
            <a:r>
              <a:rPr lang="en-US" sz="1400" b="1" i="1">
                <a:latin typeface="Arial Narrow" panose="020B0606020202030204" pitchFamily="34" charset="0"/>
              </a:rPr>
              <a:t>Example: </a:t>
            </a:r>
            <a:r>
              <a:rPr lang="en-US" sz="1400">
                <a:latin typeface="Arial Narrow" panose="020B0606020202030204" pitchFamily="34" charset="0"/>
              </a:rPr>
              <a:t>http://www.supply.com/Catalog/product18.htm</a:t>
            </a:r>
            <a:endParaRPr lang="en-US" sz="1400" b="1">
              <a:latin typeface="Arial Narrow" panose="020B0606020202030204" pitchFamily="34" charset="0"/>
            </a:endParaRPr>
          </a:p>
          <a:p>
            <a:pPr indent="171450">
              <a:lnSpc>
                <a:spcPts val="1300"/>
              </a:lnSpc>
              <a:spcAft>
                <a:spcPts val="200"/>
              </a:spcAft>
              <a:buFont typeface="Wingdings" pitchFamily="2" charset="2"/>
              <a:buChar char="§"/>
              <a:defRPr/>
            </a:pPr>
            <a:r>
              <a:rPr lang="en-US" sz="1400" b="1">
                <a:latin typeface="Arial Narrow" panose="020B0606020202030204" pitchFamily="34" charset="0"/>
              </a:rPr>
              <a:t>Manufacturer URL - </a:t>
            </a:r>
            <a:r>
              <a:rPr lang="en-US" sz="1400" b="1">
                <a:solidFill>
                  <a:srgbClr val="00B050"/>
                </a:solidFill>
                <a:latin typeface="Arial Narrow" panose="020B0606020202030204" pitchFamily="34" charset="0"/>
              </a:rPr>
              <a:t>Optional</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A URL that links to a Manufacturer’s static page about the item (could be a MSDS, construction info, packaging info, etc.)</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200"/>
              </a:lnSpc>
              <a:spcAft>
                <a:spcPts val="1200"/>
              </a:spcAft>
              <a:defRPr/>
            </a:pPr>
            <a:r>
              <a:rPr lang="en-US" sz="1200" b="1" i="1">
                <a:latin typeface="Arial Narrow" panose="020B0606020202030204" pitchFamily="34" charset="0"/>
              </a:rPr>
              <a:t>Example: </a:t>
            </a:r>
            <a:r>
              <a:rPr lang="en-US" sz="1200">
                <a:latin typeface="Arial Narrow" panose="020B0606020202030204" pitchFamily="34" charset="0"/>
              </a:rPr>
              <a:t>http://www.manu.com/Catalog/product18.htm</a:t>
            </a:r>
          </a:p>
          <a:p>
            <a:pPr indent="171450">
              <a:lnSpc>
                <a:spcPts val="1300"/>
              </a:lnSpc>
              <a:spcAft>
                <a:spcPts val="200"/>
              </a:spcAft>
              <a:buFont typeface="Wingdings" pitchFamily="2" charset="2"/>
              <a:buChar char="§"/>
              <a:defRPr/>
            </a:pPr>
            <a:r>
              <a:rPr lang="en-US" sz="1400" b="1">
                <a:latin typeface="Arial Narrow" panose="020B0606020202030204" pitchFamily="34" charset="0"/>
              </a:rPr>
              <a:t>Market Price – Do Not Use</a:t>
            </a:r>
            <a:endParaRPr lang="en-US" sz="1400" b="1">
              <a:solidFill>
                <a:srgbClr val="00B050"/>
              </a:solidFill>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Description: </a:t>
            </a:r>
            <a:r>
              <a:rPr lang="fr-FR" sz="1200">
                <a:latin typeface="Arial Narrow" panose="020B0606020202030204" pitchFamily="34" charset="0"/>
              </a:rPr>
              <a:t>List or </a:t>
            </a:r>
            <a:r>
              <a:rPr lang="fr-FR" sz="1200" err="1">
                <a:latin typeface="Arial Narrow" panose="020B0606020202030204" pitchFamily="34" charset="0"/>
              </a:rPr>
              <a:t>retail</a:t>
            </a:r>
            <a:r>
              <a:rPr lang="fr-FR" sz="1200">
                <a:latin typeface="Arial Narrow" panose="020B0606020202030204" pitchFamily="34" charset="0"/>
              </a:rPr>
              <a:t> </a:t>
            </a:r>
            <a:r>
              <a:rPr lang="fr-FR" sz="1200" err="1">
                <a:latin typeface="Arial Narrow" panose="020B0606020202030204" pitchFamily="34" charset="0"/>
              </a:rPr>
              <a:t>price</a:t>
            </a:r>
            <a:r>
              <a:rPr lang="fr-FR" sz="1200">
                <a:latin typeface="Arial Narrow" panose="020B0606020202030204" pitchFamily="34" charset="0"/>
              </a:rPr>
              <a:t>. </a:t>
            </a:r>
          </a:p>
          <a:p>
            <a:pPr marL="171450">
              <a:lnSpc>
                <a:spcPts val="1300"/>
              </a:lnSpc>
              <a:spcAft>
                <a:spcPts val="200"/>
              </a:spcAft>
              <a:defRPr/>
            </a:pPr>
            <a:r>
              <a:rPr lang="fr-FR" sz="1200" i="1">
                <a:latin typeface="Arial Narrow" panose="020B0606020202030204" pitchFamily="34" charset="0"/>
              </a:rPr>
              <a:t>Note: </a:t>
            </a:r>
            <a:r>
              <a:rPr lang="fr-FR" sz="1200" err="1">
                <a:latin typeface="Arial Narrow" panose="020B0606020202030204" pitchFamily="34" charset="0"/>
              </a:rPr>
              <a:t>Does</a:t>
            </a:r>
            <a:r>
              <a:rPr lang="fr-FR" sz="1200">
                <a:latin typeface="Arial Narrow" panose="020B0606020202030204" pitchFamily="34" charset="0"/>
              </a:rPr>
              <a:t> not show on the Ariba UI—</a:t>
            </a:r>
            <a:r>
              <a:rPr lang="fr-FR" sz="1200" err="1">
                <a:latin typeface="Arial Narrow" panose="020B0606020202030204" pitchFamily="34" charset="0"/>
              </a:rPr>
              <a:t>this</a:t>
            </a:r>
            <a:r>
              <a:rPr lang="fr-FR" sz="1200">
                <a:latin typeface="Arial Narrow" panose="020B0606020202030204" pitchFamily="34" charset="0"/>
              </a:rPr>
              <a:t> </a:t>
            </a:r>
            <a:r>
              <a:rPr lang="fr-FR" sz="1200" err="1">
                <a:latin typeface="Arial Narrow" panose="020B0606020202030204" pitchFamily="34" charset="0"/>
              </a:rPr>
              <a:t>is</a:t>
            </a:r>
            <a:r>
              <a:rPr lang="fr-FR" sz="1200">
                <a:latin typeface="Arial Narrow" panose="020B0606020202030204" pitchFamily="34" charset="0"/>
              </a:rPr>
              <a:t> an </a:t>
            </a:r>
            <a:r>
              <a:rPr lang="fr-FR" sz="1200" err="1">
                <a:latin typeface="Arial Narrow" panose="020B0606020202030204" pitchFamily="34" charset="0"/>
              </a:rPr>
              <a:t>informational-only</a:t>
            </a:r>
            <a:r>
              <a:rPr lang="fr-FR" sz="1200">
                <a:latin typeface="Arial Narrow" panose="020B0606020202030204" pitchFamily="34" charset="0"/>
              </a:rPr>
              <a:t> </a:t>
            </a:r>
            <a:r>
              <a:rPr lang="fr-FR" sz="1200" err="1">
                <a:latin typeface="Arial Narrow" panose="020B0606020202030204" pitchFamily="34" charset="0"/>
              </a:rPr>
              <a:t>field</a:t>
            </a:r>
            <a:r>
              <a:rPr lang="fr-FR" sz="1200">
                <a:latin typeface="Arial Narrow" panose="020B0606020202030204" pitchFamily="34" charset="0"/>
              </a:rPr>
              <a:t> for </a:t>
            </a:r>
            <a:r>
              <a:rPr lang="fr-FR" sz="1200" err="1">
                <a:latin typeface="Arial Narrow" panose="020B0606020202030204" pitchFamily="34" charset="0"/>
              </a:rPr>
              <a:t>Suppliers</a:t>
            </a:r>
            <a:endParaRPr lang="fr-FR" sz="1200">
              <a:latin typeface="Arial Narrow" panose="020B0606020202030204" pitchFamily="34" charset="0"/>
            </a:endParaRP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Decimal</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4.32 or 1234.78</a:t>
            </a:r>
          </a:p>
          <a:p>
            <a:pPr marL="171450">
              <a:lnSpc>
                <a:spcPts val="1300"/>
              </a:lnSpc>
              <a:spcAft>
                <a:spcPts val="900"/>
              </a:spcAft>
              <a:defRPr/>
            </a:pPr>
            <a:r>
              <a:rPr lang="en-US" sz="1200" i="1">
                <a:latin typeface="Arial Narrow" panose="020B0606020202030204" pitchFamily="34" charset="0"/>
              </a:rPr>
              <a:t>Note: </a:t>
            </a:r>
            <a:r>
              <a:rPr lang="fr-FR" sz="1200">
                <a:latin typeface="Arial Narrow" panose="020B0606020202030204" pitchFamily="34" charset="0"/>
              </a:rPr>
              <a:t>To </a:t>
            </a:r>
            <a:r>
              <a:rPr lang="fr-FR" sz="1200" err="1">
                <a:latin typeface="Arial Narrow" panose="020B0606020202030204" pitchFamily="34" charset="0"/>
              </a:rPr>
              <a:t>separate</a:t>
            </a:r>
            <a:r>
              <a:rPr lang="fr-FR" sz="1200">
                <a:latin typeface="Arial Narrow" panose="020B0606020202030204" pitchFamily="34" charset="0"/>
              </a:rPr>
              <a:t> the </a:t>
            </a:r>
            <a:r>
              <a:rPr lang="fr-FR" sz="1200" err="1">
                <a:latin typeface="Arial Narrow" panose="020B0606020202030204" pitchFamily="34" charset="0"/>
              </a:rPr>
              <a:t>integer</a:t>
            </a:r>
            <a:r>
              <a:rPr lang="fr-FR" sz="1200">
                <a:latin typeface="Arial Narrow" panose="020B0606020202030204" pitchFamily="34" charset="0"/>
              </a:rPr>
              <a:t> </a:t>
            </a:r>
            <a:r>
              <a:rPr lang="fr-FR" sz="1200" err="1">
                <a:latin typeface="Arial Narrow" panose="020B0606020202030204" pitchFamily="34" charset="0"/>
              </a:rPr>
              <a:t>from</a:t>
            </a:r>
            <a:r>
              <a:rPr lang="fr-FR" sz="1200">
                <a:latin typeface="Arial Narrow" panose="020B0606020202030204" pitchFamily="34" charset="0"/>
              </a:rPr>
              <a:t> the </a:t>
            </a:r>
            <a:r>
              <a:rPr lang="fr-FR" sz="1200" err="1">
                <a:latin typeface="Arial Narrow" panose="020B0606020202030204" pitchFamily="34" charset="0"/>
              </a:rPr>
              <a:t>decimal</a:t>
            </a:r>
            <a:r>
              <a:rPr lang="fr-FR" sz="1200">
                <a:latin typeface="Arial Narrow" panose="020B0606020202030204" pitchFamily="34" charset="0"/>
              </a:rPr>
              <a:t>, </a:t>
            </a:r>
            <a:r>
              <a:rPr lang="fr-FR" sz="1200" err="1">
                <a:latin typeface="Arial Narrow" panose="020B0606020202030204" pitchFamily="34" charset="0"/>
              </a:rPr>
              <a:t>you</a:t>
            </a:r>
            <a:r>
              <a:rPr lang="fr-FR" sz="1200">
                <a:latin typeface="Arial Narrow" panose="020B0606020202030204" pitchFamily="34" charset="0"/>
              </a:rPr>
              <a:t> must use a ‘dot’ and not a comma. </a:t>
            </a:r>
            <a:r>
              <a:rPr lang="fr-FR" sz="1200" err="1">
                <a:latin typeface="Arial Narrow" panose="020B0606020202030204" pitchFamily="34" charset="0"/>
              </a:rPr>
              <a:t>Also</a:t>
            </a:r>
            <a:r>
              <a:rPr lang="fr-FR" sz="1200">
                <a:latin typeface="Arial Narrow" panose="020B0606020202030204" pitchFamily="34" charset="0"/>
              </a:rPr>
              <a:t>, do not use a comma to </a:t>
            </a:r>
            <a:r>
              <a:rPr lang="fr-FR" sz="1200" err="1">
                <a:latin typeface="Arial Narrow" panose="020B0606020202030204" pitchFamily="34" charset="0"/>
              </a:rPr>
              <a:t>indicate</a:t>
            </a:r>
            <a:r>
              <a:rPr lang="fr-FR" sz="1200">
                <a:latin typeface="Arial Narrow" panose="020B0606020202030204" pitchFamily="34" charset="0"/>
              </a:rPr>
              <a:t> ‘</a:t>
            </a:r>
            <a:r>
              <a:rPr lang="fr-FR" sz="1200" err="1">
                <a:latin typeface="Arial Narrow" panose="020B0606020202030204" pitchFamily="34" charset="0"/>
              </a:rPr>
              <a:t>thousands</a:t>
            </a:r>
            <a:r>
              <a:rPr lang="fr-FR" sz="1200">
                <a:latin typeface="Arial Narrow" panose="020B0606020202030204" pitchFamily="34" charset="0"/>
              </a:rPr>
              <a:t>’. Do not </a:t>
            </a:r>
            <a:r>
              <a:rPr lang="fr-FR" sz="1200" err="1">
                <a:latin typeface="Arial Narrow" panose="020B0606020202030204" pitchFamily="34" charset="0"/>
              </a:rPr>
              <a:t>include</a:t>
            </a:r>
            <a:r>
              <a:rPr lang="fr-FR" sz="1200">
                <a:latin typeface="Arial Narrow" panose="020B0606020202030204" pitchFamily="34" charset="0"/>
              </a:rPr>
              <a:t> </a:t>
            </a:r>
            <a:r>
              <a:rPr lang="fr-FR" sz="1200" err="1">
                <a:latin typeface="Arial Narrow" panose="020B0606020202030204" pitchFamily="34" charset="0"/>
              </a:rPr>
              <a:t>any</a:t>
            </a:r>
            <a:r>
              <a:rPr lang="fr-FR" sz="1200">
                <a:latin typeface="Arial Narrow" panose="020B0606020202030204" pitchFamily="34" charset="0"/>
              </a:rPr>
              <a:t> </a:t>
            </a:r>
            <a:r>
              <a:rPr lang="fr-FR" sz="1200" err="1">
                <a:latin typeface="Arial Narrow" panose="020B0606020202030204" pitchFamily="34" charset="0"/>
              </a:rPr>
              <a:t>currency</a:t>
            </a:r>
            <a:r>
              <a:rPr lang="fr-FR" sz="1200">
                <a:latin typeface="Arial Narrow" panose="020B0606020202030204" pitchFamily="34" charset="0"/>
              </a:rPr>
              <a:t> </a:t>
            </a:r>
            <a:r>
              <a:rPr lang="fr-FR" sz="1200" err="1">
                <a:latin typeface="Arial Narrow" panose="020B0606020202030204" pitchFamily="34" charset="0"/>
              </a:rPr>
              <a:t>symbols</a:t>
            </a:r>
            <a:r>
              <a:rPr lang="fr-FR" sz="1200">
                <a:latin typeface="Arial Narrow" panose="020B0606020202030204" pitchFamily="34" charset="0"/>
              </a:rPr>
              <a:t> </a:t>
            </a:r>
            <a:r>
              <a:rPr lang="fr-FR" sz="1200" err="1">
                <a:latin typeface="Arial Narrow" panose="020B0606020202030204" pitchFamily="34" charset="0"/>
              </a:rPr>
              <a:t>such</a:t>
            </a:r>
            <a:r>
              <a:rPr lang="fr-FR" sz="1200">
                <a:latin typeface="Arial Narrow" panose="020B0606020202030204" pitchFamily="34" charset="0"/>
              </a:rPr>
              <a:t> as $, </a:t>
            </a:r>
            <a:r>
              <a:rPr lang="en-US" sz="1200"/>
              <a:t>£ </a:t>
            </a:r>
            <a:r>
              <a:rPr lang="fr-FR" sz="1200">
                <a:latin typeface="Arial Narrow" panose="020B0606020202030204" pitchFamily="34" charset="0"/>
              </a:rPr>
              <a:t>or </a:t>
            </a:r>
            <a:r>
              <a:rPr lang="en-US" sz="1200"/>
              <a:t>¥.</a:t>
            </a: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6" name="Table 5"/>
          <p:cNvGraphicFramePr>
            <a:graphicFrameLocks noGrp="1"/>
          </p:cNvGraphicFramePr>
          <p:nvPr>
            <p:extLst>
              <p:ext uri="{D42A27DB-BD31-4B8C-83A1-F6EECF244321}">
                <p14:modId xmlns:p14="http://schemas.microsoft.com/office/powerpoint/2010/main" val="407055194"/>
              </p:ext>
            </p:extLst>
          </p:nvPr>
        </p:nvGraphicFramePr>
        <p:xfrm>
          <a:off x="504000" y="1617663"/>
          <a:ext cx="4917507" cy="1066223"/>
        </p:xfrm>
        <a:graphic>
          <a:graphicData uri="http://schemas.openxmlformats.org/drawingml/2006/table">
            <a:tbl>
              <a:tblPr firstRow="1" bandRow="1">
                <a:tableStyleId>{2D5ABB26-0587-4C30-8999-92F81FD0307C}</a:tableStyleId>
              </a:tblPr>
              <a:tblGrid>
                <a:gridCol w="1639169">
                  <a:extLst>
                    <a:ext uri="{9D8B030D-6E8A-4147-A177-3AD203B41FA5}">
                      <a16:colId xmlns:a16="http://schemas.microsoft.com/office/drawing/2014/main" val="20000"/>
                    </a:ext>
                  </a:extLst>
                </a:gridCol>
                <a:gridCol w="1639169">
                  <a:extLst>
                    <a:ext uri="{9D8B030D-6E8A-4147-A177-3AD203B41FA5}">
                      <a16:colId xmlns:a16="http://schemas.microsoft.com/office/drawing/2014/main" val="20001"/>
                    </a:ext>
                  </a:extLst>
                </a:gridCol>
                <a:gridCol w="1639169">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Supplier</a:t>
                      </a:r>
                      <a:r>
                        <a:rPr lang="en-US" sz="1000" b="1" baseline="0">
                          <a:solidFill>
                            <a:schemeClr val="bg1"/>
                          </a:solidFill>
                          <a:latin typeface="Arial" panose="020B0604020202020204" pitchFamily="34" charset="0"/>
                          <a:cs typeface="Arial" panose="020B0604020202020204" pitchFamily="34" charset="0"/>
                        </a:rPr>
                        <a:t> URL</a:t>
                      </a:r>
                      <a:endParaRPr lang="en-US" sz="1000" b="1">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http://www.supplier.com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000" kern="1200">
                          <a:solidFill>
                            <a:schemeClr val="tx1"/>
                          </a:solidFill>
                          <a:latin typeface="Arial" panose="020B0604020202020204" pitchFamily="34" charset="0"/>
                          <a:ea typeface="+mn-ea"/>
                          <a:cs typeface="Arial" panose="020B0604020202020204" pitchFamily="34" charset="0"/>
                        </a:rPr>
                        <a:t>http://www.manu.com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12.95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ctr"/>
                      <a:r>
                        <a:rPr lang="en-US" sz="1000">
                          <a:latin typeface="Arial" panose="020B0604020202020204" pitchFamily="34" charset="0"/>
                          <a:cs typeface="Arial" panose="020B0604020202020204" pitchFamily="34" charset="0"/>
                        </a:rPr>
                        <a:t>http://www.supplier.com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2296.56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ctr"/>
                      <a:r>
                        <a:rPr lang="en-US" sz="1000">
                          <a:latin typeface="Arial" panose="020B0604020202020204" pitchFamily="34" charset="0"/>
                          <a:cs typeface="Arial" panose="020B0604020202020204" pitchFamily="34" charset="0"/>
                        </a:rPr>
                        <a:t>http://www.supplier.com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4.86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ctr"/>
                      <a:r>
                        <a:rPr lang="en-US" sz="1000">
                          <a:latin typeface="Arial" panose="020B0604020202020204" pitchFamily="34" charset="0"/>
                          <a:cs typeface="Arial" panose="020B0604020202020204" pitchFamily="34" charset="0"/>
                        </a:rPr>
                        <a:t>http://www.supplier.com</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latinLnBrk="0" hangingPunct="1"/>
                      <a:endParaRPr lang="en-US" sz="1000" kern="1200">
                        <a:solidFill>
                          <a:schemeClr val="tx1"/>
                        </a:solidFill>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12.86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8469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6" y="1617663"/>
            <a:ext cx="5592763" cy="5065489"/>
          </a:xfrm>
          <a:prstGeom prst="rect">
            <a:avLst/>
          </a:prstGeom>
          <a:no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Supplier Part Auxiliary ID - </a:t>
            </a:r>
            <a:r>
              <a:rPr lang="en-US" sz="1400" b="1">
                <a:solidFill>
                  <a:srgbClr val="00B050"/>
                </a:solidFill>
                <a:latin typeface="Arial Narrow" panose="020B0606020202030204" pitchFamily="34" charset="0"/>
              </a:rPr>
              <a:t>Optional </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Uniquely identifies a single item. For example, items in multiple languages or available in multiple units of measure</a:t>
            </a:r>
          </a:p>
          <a:p>
            <a:pPr marL="171450">
              <a:lnSpc>
                <a:spcPts val="1300"/>
              </a:lnSpc>
              <a:spcAft>
                <a:spcPts val="200"/>
              </a:spcAft>
              <a:defRPr/>
            </a:pPr>
            <a:r>
              <a:rPr lang="en-US" sz="1200" i="1">
                <a:latin typeface="Arial Narrow" panose="020B0606020202030204" pitchFamily="34" charset="0"/>
              </a:rPr>
              <a:t>NOTE: If you provide more than one catalog for the same customer, make sure the items across these catalogs do not share the same Part ID + Part Auxiliary ID as this duplicates will cause erratic behavior in the application.</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1234 French</a:t>
            </a:r>
            <a:endParaRPr lang="en-US" sz="1200" b="1" i="1">
              <a:latin typeface="Arial Narrow" panose="020B0606020202030204" pitchFamily="34" charset="0"/>
            </a:endParaRPr>
          </a:p>
          <a:p>
            <a:pPr marL="171450">
              <a:lnSpc>
                <a:spcPts val="1300"/>
              </a:lnSpc>
              <a:spcAft>
                <a:spcPts val="1200"/>
              </a:spcAft>
              <a:defRPr/>
            </a:pPr>
            <a:r>
              <a:rPr lang="en-US" sz="1200" i="1">
                <a:latin typeface="Arial Narrow" panose="020B0606020202030204" pitchFamily="34" charset="0"/>
              </a:rPr>
              <a:t>Note</a:t>
            </a:r>
            <a:r>
              <a:rPr lang="en-US" sz="1200">
                <a:latin typeface="Arial Narrow" panose="020B0606020202030204" pitchFamily="34" charset="0"/>
              </a:rPr>
              <a:t>: If any items have the same reference (Supplier Part ID column), this column allows you to differentiate them</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Language - </a:t>
            </a:r>
            <a:r>
              <a:rPr lang="en-US" sz="1400" b="1">
                <a:solidFill>
                  <a:srgbClr val="00B050"/>
                </a:solidFill>
                <a:latin typeface="Arial Narrow" panose="020B0606020202030204" pitchFamily="34" charset="0"/>
              </a:rPr>
              <a:t>Optional </a:t>
            </a:r>
            <a:r>
              <a:rPr lang="en-US" sz="1200">
                <a:latin typeface="Arial Narrow" panose="020B0606020202030204" pitchFamily="34" charset="0"/>
              </a:rPr>
              <a:t>(If blank, defaults to ‘</a:t>
            </a:r>
            <a:r>
              <a:rPr lang="en-US" sz="1200" err="1">
                <a:latin typeface="Arial Narrow" panose="020B0606020202030204" pitchFamily="34" charset="0"/>
              </a:rPr>
              <a:t>en_US</a:t>
            </a:r>
            <a:r>
              <a:rPr lang="en-US" sz="1200">
                <a:latin typeface="Arial Narrow" panose="020B0606020202030204" pitchFamily="34" charset="0"/>
              </a:rPr>
              <a:t>’)</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Specifies the language used to describe the item.</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71450">
              <a:lnSpc>
                <a:spcPts val="1300"/>
              </a:lnSpc>
              <a:spcAft>
                <a:spcPts val="200"/>
              </a:spcAft>
              <a:defRPr/>
            </a:pPr>
            <a:r>
              <a:rPr lang="en-US" sz="1200" b="1" i="1">
                <a:latin typeface="Arial Narrow" panose="020B0606020202030204" pitchFamily="34" charset="0"/>
              </a:rPr>
              <a:t>Example: </a:t>
            </a:r>
            <a:r>
              <a:rPr lang="en-US" sz="1200" err="1">
                <a:latin typeface="Arial Narrow" panose="020B0606020202030204" pitchFamily="34" charset="0"/>
              </a:rPr>
              <a:t>en_US</a:t>
            </a:r>
            <a:endParaRPr lang="en-US" sz="1200">
              <a:latin typeface="Arial Narrow" panose="020B0606020202030204" pitchFamily="34" charset="0"/>
            </a:endParaRP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 listing of language codes is in your Customer’s Supplier Information Portal</a:t>
            </a:r>
          </a:p>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Currency - </a:t>
            </a:r>
            <a:r>
              <a:rPr lang="en-US" sz="1400" b="1">
                <a:solidFill>
                  <a:srgbClr val="00B050"/>
                </a:solidFill>
                <a:latin typeface="Arial Narrow" panose="020B0606020202030204" pitchFamily="34" charset="0"/>
              </a:rPr>
              <a:t>Optional </a:t>
            </a:r>
            <a:r>
              <a:rPr lang="en-US" sz="1200">
                <a:latin typeface="Arial Narrow" panose="020B0606020202030204" pitchFamily="34" charset="0"/>
              </a:rPr>
              <a:t>(Set in Header)</a:t>
            </a:r>
          </a:p>
          <a:p>
            <a:pPr marL="1714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Specifies the currency used for the prices</a:t>
            </a:r>
          </a:p>
          <a:p>
            <a:pPr marL="1714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714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32</a:t>
            </a:r>
          </a:p>
          <a:p>
            <a:pPr marL="171450">
              <a:lnSpc>
                <a:spcPts val="1300"/>
              </a:lnSpc>
              <a:spcAft>
                <a:spcPts val="200"/>
              </a:spcAft>
              <a:defRPr/>
            </a:pPr>
            <a:r>
              <a:rPr lang="en-US" sz="1200" b="1" i="1">
                <a:latin typeface="Arial Narrow" panose="020B0606020202030204" pitchFamily="34" charset="0"/>
              </a:rPr>
              <a:t>Example: </a:t>
            </a:r>
            <a:r>
              <a:rPr lang="en-US" sz="1200">
                <a:latin typeface="Arial Narrow" panose="020B0606020202030204" pitchFamily="34" charset="0"/>
              </a:rPr>
              <a:t>USD, CAD (Canadian Dollar)</a:t>
            </a:r>
          </a:p>
          <a:p>
            <a:pPr marL="171450">
              <a:lnSpc>
                <a:spcPts val="1300"/>
              </a:lnSpc>
              <a:spcAft>
                <a:spcPts val="1200"/>
              </a:spcAft>
              <a:defRPr/>
            </a:pPr>
            <a:r>
              <a:rPr lang="en-US" sz="1200" i="1">
                <a:latin typeface="Arial Narrow" panose="020B0606020202030204" pitchFamily="34" charset="0"/>
              </a:rPr>
              <a:t>Note: </a:t>
            </a:r>
            <a:r>
              <a:rPr lang="en-US" sz="1200">
                <a:latin typeface="Arial Narrow" panose="020B0606020202030204" pitchFamily="34" charset="0"/>
              </a:rPr>
              <a:t>A listing of currency codes is in your Customer’s Supplier Information Portal</a:t>
            </a:r>
          </a:p>
          <a:p>
            <a:pPr marL="115888">
              <a:lnSpc>
                <a:spcPts val="1300"/>
              </a:lnSpc>
              <a:spcAft>
                <a:spcPts val="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6" name="Table 5"/>
          <p:cNvGraphicFramePr>
            <a:graphicFrameLocks noGrp="1"/>
          </p:cNvGraphicFramePr>
          <p:nvPr>
            <p:extLst>
              <p:ext uri="{D42A27DB-BD31-4B8C-83A1-F6EECF244321}">
                <p14:modId xmlns:p14="http://schemas.microsoft.com/office/powerpoint/2010/main" val="3071667461"/>
              </p:ext>
            </p:extLst>
          </p:nvPr>
        </p:nvGraphicFramePr>
        <p:xfrm>
          <a:off x="504001" y="1617663"/>
          <a:ext cx="4823115" cy="1066223"/>
        </p:xfrm>
        <a:graphic>
          <a:graphicData uri="http://schemas.openxmlformats.org/drawingml/2006/table">
            <a:tbl>
              <a:tblPr firstRow="1" bandRow="1">
                <a:tableStyleId>{2D5ABB26-0587-4C30-8999-92F81FD0307C}</a:tableStyleId>
              </a:tblPr>
              <a:tblGrid>
                <a:gridCol w="1607705">
                  <a:extLst>
                    <a:ext uri="{9D8B030D-6E8A-4147-A177-3AD203B41FA5}">
                      <a16:colId xmlns:a16="http://schemas.microsoft.com/office/drawing/2014/main" val="20000"/>
                    </a:ext>
                  </a:extLst>
                </a:gridCol>
                <a:gridCol w="1607705">
                  <a:extLst>
                    <a:ext uri="{9D8B030D-6E8A-4147-A177-3AD203B41FA5}">
                      <a16:colId xmlns:a16="http://schemas.microsoft.com/office/drawing/2014/main" val="20001"/>
                    </a:ext>
                  </a:extLst>
                </a:gridCol>
                <a:gridCol w="1607705">
                  <a:extLst>
                    <a:ext uri="{9D8B030D-6E8A-4147-A177-3AD203B41FA5}">
                      <a16:colId xmlns:a16="http://schemas.microsoft.com/office/drawing/2014/main" val="20002"/>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Language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Currency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1234-75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1608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7" y="1617663"/>
            <a:ext cx="6050089" cy="3077766"/>
          </a:xfrm>
          <a:prstGeom prst="rect">
            <a:avLst/>
          </a:prstGeom>
          <a:solidFill>
            <a:schemeClr val="bg1"/>
          </a:solidFill>
          <a:ln w="9525">
            <a:noFill/>
            <a:miter lim="800000"/>
            <a:headEnd/>
            <a:tailEnd type="none" w="lg" len="lg"/>
          </a:ln>
        </p:spPr>
        <p:txBody>
          <a:bodyPr wrap="square" lIns="0" tIns="0" rIns="0" bIns="0" anchor="t">
            <a:spAutoFit/>
          </a:bodyPr>
          <a:lstStyle/>
          <a:p>
            <a:pPr marL="171450" indent="-171450">
              <a:lnSpc>
                <a:spcPts val="1300"/>
              </a:lnSpc>
              <a:spcAft>
                <a:spcPts val="200"/>
              </a:spcAft>
              <a:buFont typeface="Wingdings" pitchFamily="2" charset="2"/>
              <a:buChar char="§"/>
              <a:defRPr/>
            </a:pPr>
            <a:r>
              <a:rPr lang="en-US" sz="1400" b="1" dirty="0">
                <a:latin typeface="Arial Narrow"/>
              </a:rPr>
              <a:t>Short Name – </a:t>
            </a:r>
            <a:r>
              <a:rPr lang="en-US" sz="1400" b="1" dirty="0">
                <a:solidFill>
                  <a:srgbClr val="FECE59"/>
                </a:solidFill>
                <a:latin typeface="Arial Narrow"/>
              </a:rPr>
              <a:t>Optional but Preferred</a:t>
            </a:r>
          </a:p>
          <a:p>
            <a:pPr marL="171450">
              <a:lnSpc>
                <a:spcPts val="1300"/>
              </a:lnSpc>
              <a:spcAft>
                <a:spcPts val="200"/>
              </a:spcAft>
              <a:defRPr/>
            </a:pPr>
            <a:r>
              <a:rPr lang="en-US" sz="1200" b="1" i="1" dirty="0">
                <a:latin typeface="Arial Narrow"/>
              </a:rPr>
              <a:t>Description: </a:t>
            </a:r>
            <a:r>
              <a:rPr lang="en-US" sz="1200" dirty="0">
                <a:latin typeface="Arial Narrow"/>
              </a:rPr>
              <a:t>Short description of the item. The Short Name is displayed first in the UI, and is in a larger type face and blue color. You can use the Short Name to describe a category or Item type, then give the specifics in the Item Description.</a:t>
            </a:r>
            <a:endParaRPr lang="fr-FR" sz="1200" dirty="0">
              <a:latin typeface="Arial Narrow"/>
            </a:endParaRPr>
          </a:p>
          <a:p>
            <a:pPr marL="171450">
              <a:lnSpc>
                <a:spcPts val="1300"/>
              </a:lnSpc>
              <a:spcAft>
                <a:spcPts val="200"/>
              </a:spcAft>
              <a:defRPr/>
            </a:pPr>
            <a:r>
              <a:rPr lang="en-US" sz="1200" b="1" i="1" dirty="0">
                <a:latin typeface="Arial Narrow"/>
              </a:rPr>
              <a:t>Type of data: </a:t>
            </a:r>
            <a:r>
              <a:rPr lang="en-US" sz="1200" dirty="0">
                <a:latin typeface="Arial Narrow"/>
              </a:rPr>
              <a:t>String</a:t>
            </a:r>
          </a:p>
          <a:p>
            <a:pPr marL="171450">
              <a:lnSpc>
                <a:spcPts val="1300"/>
              </a:lnSpc>
              <a:spcAft>
                <a:spcPts val="200"/>
              </a:spcAft>
              <a:defRPr/>
            </a:pPr>
            <a:r>
              <a:rPr lang="en-US" sz="1200" b="1" i="1" dirty="0">
                <a:latin typeface="Arial Narrow"/>
              </a:rPr>
              <a:t>Example: </a:t>
            </a:r>
            <a:r>
              <a:rPr lang="en-US" sz="1200" dirty="0">
                <a:latin typeface="Arial Narrow"/>
              </a:rPr>
              <a:t>Nylon Glove, Blue</a:t>
            </a:r>
          </a:p>
          <a:p>
            <a:pPr marL="171450">
              <a:lnSpc>
                <a:spcPts val="1300"/>
              </a:lnSpc>
              <a:spcAft>
                <a:spcPts val="200"/>
              </a:spcAft>
              <a:defRPr/>
            </a:pPr>
            <a:r>
              <a:rPr lang="en-US" sz="1200" b="1" i="1" dirty="0">
                <a:latin typeface="Arial Narrow"/>
              </a:rPr>
              <a:t>Maximum length: </a:t>
            </a:r>
            <a:r>
              <a:rPr lang="en-US" sz="1200">
                <a:latin typeface="Arial Narrow"/>
              </a:rPr>
              <a:t>50</a:t>
            </a:r>
            <a:r>
              <a:rPr lang="en-US" sz="1200" i="1" dirty="0">
                <a:latin typeface="Arial Narrow"/>
              </a:rPr>
              <a:t> </a:t>
            </a:r>
            <a:r>
              <a:rPr lang="en-US" sz="1200">
                <a:latin typeface="Arial Narrow"/>
              </a:rPr>
              <a:t>characters </a:t>
            </a:r>
            <a:endParaRPr lang="en-US" sz="1200">
              <a:latin typeface="Arial Narrow" panose="020B0606020202030204" pitchFamily="34" charset="0"/>
            </a:endParaRPr>
          </a:p>
          <a:p>
            <a:pPr marL="171450">
              <a:lnSpc>
                <a:spcPts val="1300"/>
              </a:lnSpc>
              <a:spcAft>
                <a:spcPts val="1200"/>
              </a:spcAft>
              <a:defRPr/>
            </a:pPr>
            <a:r>
              <a:rPr lang="en-US" sz="1200" i="1" dirty="0">
                <a:latin typeface="Arial Narrow"/>
              </a:rPr>
              <a:t>Note: </a:t>
            </a:r>
            <a:r>
              <a:rPr lang="en-US" sz="1200" dirty="0">
                <a:latin typeface="Arial Narrow"/>
              </a:rPr>
              <a:t>If the “Short Name” field is left blank, the first 50 characters of the Item Description column will automatically fill the “Short Name” field.</a:t>
            </a:r>
          </a:p>
          <a:p>
            <a:pPr marL="171450" indent="-171450">
              <a:lnSpc>
                <a:spcPts val="1300"/>
              </a:lnSpc>
              <a:spcAft>
                <a:spcPts val="200"/>
              </a:spcAft>
              <a:buFont typeface="Wingdings" pitchFamily="2" charset="2"/>
              <a:buChar char="§"/>
              <a:defRPr/>
            </a:pPr>
            <a:r>
              <a:rPr lang="fr-FR" sz="1400" b="1" dirty="0">
                <a:latin typeface="Arial Narrow"/>
              </a:rPr>
              <a:t>Image - </a:t>
            </a:r>
            <a:r>
              <a:rPr lang="en-US" sz="1400" b="1" dirty="0">
                <a:solidFill>
                  <a:srgbClr val="FECE59"/>
                </a:solidFill>
                <a:latin typeface="Arial Narrow"/>
              </a:rPr>
              <a:t>Optional but Preferred</a:t>
            </a:r>
          </a:p>
          <a:p>
            <a:pPr marL="171450">
              <a:lnSpc>
                <a:spcPts val="1300"/>
              </a:lnSpc>
              <a:defRPr/>
            </a:pPr>
            <a:r>
              <a:rPr lang="en-US" sz="1200" b="1" i="1" dirty="0">
                <a:latin typeface="Arial Narrow"/>
              </a:rPr>
              <a:t>Description: </a:t>
            </a:r>
            <a:r>
              <a:rPr lang="en-US" sz="1200" dirty="0">
                <a:latin typeface="Arial Narrow"/>
              </a:rPr>
              <a:t>URL of the item’s image (preferred), or filename of the image (sent in a zip file)</a:t>
            </a:r>
          </a:p>
          <a:p>
            <a:pPr marL="171450">
              <a:lnSpc>
                <a:spcPts val="1300"/>
              </a:lnSpc>
              <a:spcAft>
                <a:spcPts val="200"/>
              </a:spcAft>
              <a:defRPr/>
            </a:pPr>
            <a:r>
              <a:rPr lang="en-US" sz="1200" b="1" i="1" dirty="0">
                <a:latin typeface="Arial Narrow"/>
              </a:rPr>
              <a:t>Supported image formats: </a:t>
            </a:r>
            <a:r>
              <a:rPr lang="en-US" sz="1200" dirty="0">
                <a:latin typeface="Arial Narrow"/>
              </a:rPr>
              <a:t>JPG, JPEG, GIF, PNG, BMP—(JPG preferred)</a:t>
            </a:r>
          </a:p>
          <a:p>
            <a:pPr marL="171450">
              <a:lnSpc>
                <a:spcPts val="1300"/>
              </a:lnSpc>
              <a:spcAft>
                <a:spcPts val="200"/>
              </a:spcAft>
              <a:defRPr/>
            </a:pPr>
            <a:r>
              <a:rPr lang="en-US" sz="1200" b="1" i="1" dirty="0">
                <a:latin typeface="Arial Narrow"/>
              </a:rPr>
              <a:t>Type of data: </a:t>
            </a:r>
            <a:r>
              <a:rPr lang="en-US" sz="1200" dirty="0">
                <a:latin typeface="Arial Narrow"/>
              </a:rPr>
              <a:t>String</a:t>
            </a:r>
          </a:p>
          <a:p>
            <a:pPr marL="169545" indent="-6350">
              <a:lnSpc>
                <a:spcPts val="1300"/>
              </a:lnSpc>
              <a:spcAft>
                <a:spcPts val="200"/>
              </a:spcAft>
              <a:defRPr/>
            </a:pPr>
            <a:r>
              <a:rPr lang="en-US" sz="1200" b="1" i="1" dirty="0">
                <a:latin typeface="Arial Narrow"/>
              </a:rPr>
              <a:t>Maximum length: </a:t>
            </a:r>
            <a:r>
              <a:rPr lang="en-US" sz="1200" dirty="0">
                <a:latin typeface="Arial Narrow"/>
              </a:rPr>
              <a:t>255</a:t>
            </a:r>
          </a:p>
          <a:p>
            <a:pPr marL="169545" indent="-6350">
              <a:lnSpc>
                <a:spcPts val="1300"/>
              </a:lnSpc>
              <a:spcAft>
                <a:spcPts val="200"/>
              </a:spcAft>
              <a:defRPr/>
            </a:pPr>
            <a:r>
              <a:rPr lang="fr-FR" sz="1200" b="1" i="1" dirty="0" err="1">
                <a:latin typeface="Arial Narrow"/>
              </a:rPr>
              <a:t>Recommended</a:t>
            </a:r>
            <a:r>
              <a:rPr lang="fr-FR" sz="1200" b="1" i="1" dirty="0">
                <a:latin typeface="Arial Narrow"/>
              </a:rPr>
              <a:t> Size: </a:t>
            </a:r>
            <a:r>
              <a:rPr lang="fr-FR" sz="1200" dirty="0">
                <a:latin typeface="Arial Narrow"/>
              </a:rPr>
              <a:t>250 x 250 pixels </a:t>
            </a:r>
            <a:endParaRPr lang="fr-FR" sz="1200" dirty="0">
              <a:latin typeface="Arial Narrow" panose="020B0606020202030204" pitchFamily="34" charset="0"/>
            </a:endParaRPr>
          </a:p>
          <a:p>
            <a:pPr marL="171450">
              <a:lnSpc>
                <a:spcPts val="1300"/>
              </a:lnSpc>
              <a:spcAft>
                <a:spcPts val="1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8" name="Table 7"/>
          <p:cNvGraphicFramePr>
            <a:graphicFrameLocks noGrp="1"/>
          </p:cNvGraphicFramePr>
          <p:nvPr/>
        </p:nvGraphicFramePr>
        <p:xfrm>
          <a:off x="504000" y="1617663"/>
          <a:ext cx="4060380" cy="1066223"/>
        </p:xfrm>
        <a:graphic>
          <a:graphicData uri="http://schemas.openxmlformats.org/drawingml/2006/table">
            <a:tbl>
              <a:tblPr firstRow="1" bandRow="1">
                <a:tableStyleId>{2D5ABB26-0587-4C30-8999-92F81FD0307C}</a:tableStyleId>
              </a:tblPr>
              <a:tblGrid>
                <a:gridCol w="2030190">
                  <a:extLst>
                    <a:ext uri="{9D8B030D-6E8A-4147-A177-3AD203B41FA5}">
                      <a16:colId xmlns:a16="http://schemas.microsoft.com/office/drawing/2014/main" val="20000"/>
                    </a:ext>
                  </a:extLst>
                </a:gridCol>
                <a:gridCol w="2030190">
                  <a:extLst>
                    <a:ext uri="{9D8B030D-6E8A-4147-A177-3AD203B41FA5}">
                      <a16:colId xmlns:a16="http://schemas.microsoft.com/office/drawing/2014/main" val="630865385"/>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Short Name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82880">
                <a:tc>
                  <a:txBody>
                    <a:bodyPr/>
                    <a:lstStyle/>
                    <a:p>
                      <a:pPr algn="l"/>
                      <a:r>
                        <a:rPr lang="en-US" sz="1000" b="0">
                          <a:latin typeface="Arial" panose="020B0604020202020204" pitchFamily="34" charset="0"/>
                          <a:cs typeface="Arial" panose="020B0604020202020204" pitchFamily="34" charset="0"/>
                        </a:rPr>
                        <a:t>Soft Drink, Soda, </a:t>
                      </a:r>
                      <a:r>
                        <a:rPr lang="en-US" sz="1000" b="0" err="1">
                          <a:latin typeface="Arial" panose="020B0604020202020204" pitchFamily="34" charset="0"/>
                          <a:cs typeface="Arial" panose="020B0604020202020204" pitchFamily="34" charset="0"/>
                        </a:rPr>
                        <a:t>Dr</a:t>
                      </a:r>
                      <a:r>
                        <a:rPr lang="en-US" sz="1000" b="0">
                          <a:latin typeface="Arial" panose="020B0604020202020204" pitchFamily="34" charset="0"/>
                          <a:cs typeface="Arial" panose="020B0604020202020204" pitchFamily="34" charset="0"/>
                        </a:rPr>
                        <a:t> Pepper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panose="020B0604020202020204" pitchFamily="34" charset="0"/>
                          <a:cs typeface="Arial" panose="020B0604020202020204" pitchFamily="34" charset="0"/>
                        </a:rPr>
                        <a:t>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Dairy, Milk, 1% </a:t>
                      </a:r>
                      <a:r>
                        <a:rPr lang="en-US" sz="1000" b="0" err="1">
                          <a:latin typeface="Arial" panose="020B0604020202020204" pitchFamily="34" charset="0"/>
                          <a:cs typeface="Arial" panose="020B0604020202020204" pitchFamily="34" charset="0"/>
                        </a:rPr>
                        <a:t>milkfat</a:t>
                      </a:r>
                      <a:endParaRPr lang="en-US" sz="1000" b="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panose="020B0604020202020204" pitchFamily="34" charset="0"/>
                          <a:cs typeface="Arial" panose="020B0604020202020204" pitchFamily="34" charset="0"/>
                        </a:rPr>
                        <a:t>http://www.1.com/34.jpg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Coffee, Dark Roast, Starbucks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panose="020B0604020202020204" pitchFamily="34" charset="0"/>
                          <a:cs typeface="Arial" panose="020B0604020202020204" pitchFamily="34" charset="0"/>
                        </a:rPr>
                        <a:t>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Soft</a:t>
                      </a:r>
                      <a:r>
                        <a:rPr lang="en-US" sz="1000" b="0" baseline="0">
                          <a:latin typeface="Arial" panose="020B0604020202020204" pitchFamily="34" charset="0"/>
                          <a:cs typeface="Arial" panose="020B0604020202020204" pitchFamily="34" charset="0"/>
                        </a:rPr>
                        <a:t> Drink, Juice, Minute Maid</a:t>
                      </a:r>
                      <a:endParaRPr lang="en-US" sz="1000" b="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6020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11186477" cy="4716000"/>
          </a:xfrm>
        </p:spPr>
        <p:txBody>
          <a:bodyPr vert="horz" lIns="0" tIns="0" rIns="0" bIns="0" rtlCol="0" anchor="t">
            <a:normAutofit/>
          </a:bodyPr>
          <a:lstStyle/>
          <a:p>
            <a:pPr marL="169545" indent="-169545">
              <a:buSzPct val="100000"/>
              <a:buFont typeface="Wingdings" panose="05000000000000000000" pitchFamily="2" charset="2"/>
              <a:buChar char="§"/>
            </a:pPr>
            <a:r>
              <a:rPr lang="en-US"/>
              <a:t>Login to your </a:t>
            </a:r>
            <a:r>
              <a:rPr lang="en-US" sz="2000" b="1">
                <a:latin typeface="+mj-lt"/>
                <a:ea typeface="+mj-ea"/>
                <a:cs typeface="+mj-cs"/>
              </a:rPr>
              <a:t>SAP Business Network</a:t>
            </a:r>
            <a:r>
              <a:rPr lang="en-US" b="1"/>
              <a:t> Supplier Account </a:t>
            </a:r>
            <a:r>
              <a:rPr lang="en-US"/>
              <a:t>(</a:t>
            </a:r>
            <a:r>
              <a:rPr lang="en-US">
                <a:hlinkClick r:id="rId3"/>
              </a:rPr>
              <a:t>https://supplier.ariba.com</a:t>
            </a:r>
            <a:r>
              <a:rPr lang="en-US"/>
              <a:t>)</a:t>
            </a:r>
          </a:p>
          <a:p>
            <a:pPr marL="169545" indent="-169545">
              <a:buSzPct val="100000"/>
              <a:buFont typeface="Wingdings" panose="05000000000000000000" pitchFamily="2" charset="2"/>
              <a:buChar char="§"/>
            </a:pPr>
            <a:endParaRPr lang="en-US">
              <a:cs typeface="Arial"/>
            </a:endParaRPr>
          </a:p>
          <a:p>
            <a:pPr marL="169545" indent="-169545">
              <a:buSzPct val="100000"/>
              <a:buFont typeface="Wingdings" panose="05000000000000000000" pitchFamily="2" charset="2"/>
              <a:buChar char="§"/>
            </a:pPr>
            <a:endParaRPr lang="en-US">
              <a:cs typeface="Arial"/>
            </a:endParaRPr>
          </a:p>
          <a:p>
            <a:pPr marL="169545" indent="-169545">
              <a:buSzPct val="100000"/>
              <a:buFont typeface="Wingdings" panose="05000000000000000000" pitchFamily="2" charset="2"/>
              <a:buChar char="§"/>
            </a:pPr>
            <a:endParaRPr lang="en-US">
              <a:cs typeface="Arial"/>
            </a:endParaRPr>
          </a:p>
          <a:p>
            <a:pPr marL="169545" indent="-169545">
              <a:buSzPct val="100000"/>
              <a:buFont typeface="Wingdings" panose="05000000000000000000" pitchFamily="2" charset="2"/>
              <a:buChar char="§"/>
            </a:pPr>
            <a:endParaRPr lang="en-US">
              <a:cs typeface="Arial"/>
            </a:endParaRPr>
          </a:p>
          <a:p>
            <a:pPr marL="169545" indent="-169545">
              <a:buSzPct val="100000"/>
              <a:buFont typeface="Wingdings" panose="05000000000000000000" pitchFamily="2" charset="2"/>
              <a:buChar char="§"/>
            </a:pPr>
            <a:endParaRPr lang="en-US"/>
          </a:p>
          <a:p>
            <a:pPr marL="169545" indent="-169545">
              <a:buSzPct val="100000"/>
              <a:buFont typeface="Wingdings" panose="05000000000000000000" pitchFamily="2" charset="2"/>
              <a:buChar char="§"/>
            </a:pPr>
            <a:endParaRPr lang="en-US"/>
          </a:p>
          <a:p>
            <a:pPr marL="169545" indent="-169545">
              <a:buSzPct val="100000"/>
              <a:buFont typeface="Wingdings" panose="05000000000000000000" pitchFamily="2" charset="2"/>
              <a:buChar char="§"/>
            </a:pPr>
            <a:r>
              <a:rPr lang="en-US" sz="1600"/>
              <a:t>Assistance from your IT Manager may be needed for the following slides.</a:t>
            </a:r>
            <a:endParaRPr lang="en-US" sz="1600">
              <a:cs typeface="Arial"/>
            </a:endParaRPr>
          </a:p>
          <a:p>
            <a:pPr marL="169545" indent="-169545">
              <a:buSzPct val="100000"/>
              <a:buFont typeface="Wingdings" panose="05000000000000000000" pitchFamily="2" charset="2"/>
              <a:buChar char="§"/>
            </a:pPr>
            <a:endParaRPr lang="en-US">
              <a:cs typeface="Arial"/>
            </a:endParaRPr>
          </a:p>
          <a:p>
            <a:pPr marL="169545" indent="-169545">
              <a:buSzPct val="100000"/>
              <a:buFont typeface="Wingdings" panose="05000000000000000000" pitchFamily="2" charset="2"/>
              <a:buChar char="§"/>
            </a:pPr>
            <a:endParaRPr lang="en-US">
              <a:cs typeface="Arial"/>
            </a:endParaRPr>
          </a:p>
        </p:txBody>
      </p:sp>
      <p:sp>
        <p:nvSpPr>
          <p:cNvPr id="2" name="Divider"/>
          <p:cNvSpPr>
            <a:spLocks noGrp="1"/>
          </p:cNvSpPr>
          <p:nvPr>
            <p:ph type="title"/>
          </p:nvPr>
        </p:nvSpPr>
        <p:spPr bwMode="gray">
          <a:xfrm>
            <a:off x="504001" y="504000"/>
            <a:ext cx="11186476" cy="369332"/>
          </a:xfrm>
        </p:spPr>
        <p:txBody>
          <a:bodyPr/>
          <a:lstStyle/>
          <a:p>
            <a:r>
              <a:rPr lang="en-US"/>
              <a:t>Setting up a SAP </a:t>
            </a:r>
            <a:r>
              <a:rPr lang="en-US" sz="2400">
                <a:solidFill>
                  <a:sysClr val="windowText" lastClr="000000"/>
                </a:solidFill>
                <a:latin typeface="+mj-lt"/>
                <a:ea typeface="+mj-ea"/>
                <a:cs typeface="+mj-cs"/>
              </a:rPr>
              <a:t>Business Network </a:t>
            </a:r>
            <a:r>
              <a:rPr lang="en-US"/>
              <a:t>account for PunchOut</a:t>
            </a:r>
          </a:p>
        </p:txBody>
      </p:sp>
      <p:pic>
        <p:nvPicPr>
          <p:cNvPr id="5" name="Picture 4">
            <a:extLst>
              <a:ext uri="{FF2B5EF4-FFF2-40B4-BE49-F238E27FC236}">
                <a16:creationId xmlns:a16="http://schemas.microsoft.com/office/drawing/2014/main" id="{30B50780-2A74-4D90-D626-9851F8DAE302}"/>
              </a:ext>
            </a:extLst>
          </p:cNvPr>
          <p:cNvPicPr>
            <a:picLocks noChangeAspect="1"/>
          </p:cNvPicPr>
          <p:nvPr/>
        </p:nvPicPr>
        <p:blipFill>
          <a:blip r:embed="rId4"/>
          <a:stretch>
            <a:fillRect/>
          </a:stretch>
        </p:blipFill>
        <p:spPr>
          <a:xfrm>
            <a:off x="2104592" y="2184046"/>
            <a:ext cx="6905065" cy="29720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5617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165429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Detail: Thumbnail - </a:t>
            </a:r>
            <a:r>
              <a:rPr lang="en-US" sz="1400" b="1">
                <a:solidFill>
                  <a:srgbClr val="00B050"/>
                </a:solidFill>
                <a:latin typeface="Arial Narrow" panose="020B0606020202030204" pitchFamily="34" charset="0"/>
              </a:rPr>
              <a:t>Optional</a:t>
            </a:r>
          </a:p>
          <a:p>
            <a:pPr marL="169863" indent="-63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URL of an Icon-size image of the item, or filename of the image (sent in the zip file)—can be different from the product’s full-size Image.</a:t>
            </a:r>
          </a:p>
          <a:p>
            <a:pPr marL="169863" indent="-6350">
              <a:lnSpc>
                <a:spcPts val="1300"/>
              </a:lnSpc>
              <a:spcAft>
                <a:spcPts val="200"/>
              </a:spcAft>
              <a:defRPr/>
            </a:pPr>
            <a:r>
              <a:rPr lang="en-US" sz="1200" b="1" i="1">
                <a:latin typeface="Arial Narrow" panose="020B0606020202030204" pitchFamily="34" charset="0"/>
              </a:rPr>
              <a:t>Supported image formats: </a:t>
            </a:r>
            <a:r>
              <a:rPr lang="en-US" sz="1200">
                <a:latin typeface="Arial Narrow" panose="020B0606020202030204" pitchFamily="34" charset="0"/>
              </a:rPr>
              <a:t>JPG, JPEG, GIF, PNG, BMP—(JPG preferred)</a:t>
            </a:r>
          </a:p>
          <a:p>
            <a:pPr marL="169863" indent="-63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String</a:t>
            </a:r>
          </a:p>
          <a:p>
            <a:pPr marL="169863" indent="-6350">
              <a:lnSpc>
                <a:spcPts val="1300"/>
              </a:lnSpc>
              <a:spcAft>
                <a:spcPts val="200"/>
              </a:spcAft>
              <a:defRPr/>
            </a:pPr>
            <a:r>
              <a:rPr lang="en-US" sz="1200" b="1" i="1">
                <a:latin typeface="Arial Narrow" panose="020B0606020202030204" pitchFamily="34" charset="0"/>
              </a:rPr>
              <a:t>Maximum length: </a:t>
            </a:r>
            <a:r>
              <a:rPr lang="en-US" sz="1200">
                <a:latin typeface="Arial Narrow" panose="020B0606020202030204" pitchFamily="34" charset="0"/>
              </a:rPr>
              <a:t>255</a:t>
            </a:r>
          </a:p>
          <a:p>
            <a:pPr marL="169863" indent="-6350">
              <a:lnSpc>
                <a:spcPts val="1300"/>
              </a:lnSpc>
              <a:spcAft>
                <a:spcPts val="200"/>
              </a:spcAft>
              <a:defRPr/>
            </a:pPr>
            <a:r>
              <a:rPr lang="fr-FR" sz="1200" b="1" i="1" err="1">
                <a:latin typeface="Arial Narrow" panose="020B0606020202030204" pitchFamily="34" charset="0"/>
              </a:rPr>
              <a:t>Recommended</a:t>
            </a:r>
            <a:r>
              <a:rPr lang="fr-FR" sz="1200" b="1" i="1">
                <a:latin typeface="Arial Narrow" panose="020B0606020202030204" pitchFamily="34" charset="0"/>
              </a:rPr>
              <a:t> Size: </a:t>
            </a:r>
            <a:r>
              <a:rPr lang="fr-FR" sz="1200">
                <a:latin typeface="Arial Narrow" panose="020B0606020202030204" pitchFamily="34" charset="0"/>
              </a:rPr>
              <a:t>85 x 85 pixels </a:t>
            </a:r>
          </a:p>
          <a:p>
            <a:pPr marL="169863" indent="-6350">
              <a:lnSpc>
                <a:spcPts val="1300"/>
              </a:lnSpc>
              <a:spcAft>
                <a:spcPts val="900"/>
              </a:spcAft>
              <a:defRPr/>
            </a:pPr>
            <a:r>
              <a:rPr lang="en-US" sz="1200" b="1" i="1">
                <a:latin typeface="Arial Narrow" panose="020B0606020202030204" pitchFamily="34" charset="0"/>
              </a:rPr>
              <a:t>Note: </a:t>
            </a:r>
            <a:r>
              <a:rPr lang="en-US" sz="1200">
                <a:latin typeface="Arial Narrow" panose="020B0606020202030204" pitchFamily="34" charset="0"/>
              </a:rPr>
              <a:t>If the “Thumbnail” field is left blank, the file in the “Image” field will be resized and populate the Thumbnail.</a:t>
            </a: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nvGraphicFramePr>
        <p:xfrm>
          <a:off x="501650" y="1617663"/>
          <a:ext cx="2691130" cy="1066223"/>
        </p:xfrm>
        <a:graphic>
          <a:graphicData uri="http://schemas.openxmlformats.org/drawingml/2006/table">
            <a:tbl>
              <a:tblPr firstRow="1" bandRow="1">
                <a:tableStyleId>{2D5ABB26-0587-4C30-8999-92F81FD0307C}</a:tableStyleId>
              </a:tblPr>
              <a:tblGrid>
                <a:gridCol w="2691130">
                  <a:extLst>
                    <a:ext uri="{9D8B030D-6E8A-4147-A177-3AD203B41FA5}">
                      <a16:colId xmlns:a16="http://schemas.microsoft.com/office/drawing/2014/main" val="20001"/>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Thumbnail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hlinkClick r:id="rId3"/>
                        </a:rPr>
                        <a:t>http://www.1.com/12354.jpg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l"/>
                      <a:r>
                        <a:rPr lang="en-US" sz="1000">
                          <a:latin typeface="Arial" panose="020B0604020202020204" pitchFamily="34" charset="0"/>
                          <a:cs typeface="Arial" panose="020B0604020202020204" pitchFamily="34" charset="0"/>
                          <a:hlinkClick r:id="rId4"/>
                        </a:rPr>
                        <a:t>http://www.1.com/34.jpg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http://www.1.com/587.Jpg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243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kern="0">
                <a:solidFill>
                  <a:srgbClr val="000000"/>
                </a:solidFill>
              </a:rPr>
              <a:t>Special Notes for Images</a:t>
            </a:r>
          </a:p>
          <a:p>
            <a:pPr marL="461963" indent="-227013" fontAlgn="base">
              <a:lnSpc>
                <a:spcPts val="2000"/>
              </a:lnSpc>
              <a:spcBef>
                <a:spcPts val="0"/>
              </a:spcBef>
              <a:spcAft>
                <a:spcPts val="900"/>
              </a:spcAft>
              <a:buClr>
                <a:srgbClr val="FFC000"/>
              </a:buClr>
              <a:buSzPct val="100000"/>
              <a:buFont typeface="Wingdings" pitchFamily="2" charset="2"/>
              <a:buChar char="§"/>
            </a:pPr>
            <a:r>
              <a:rPr lang="en-US" sz="1800" b="0" kern="0" noProof="0">
                <a:solidFill>
                  <a:srgbClr val="000000"/>
                </a:solidFill>
              </a:rPr>
              <a:t>In the Catalog file, you can refer to a </a:t>
            </a:r>
            <a:r>
              <a:rPr lang="en-US" sz="1800" kern="0" noProof="0">
                <a:solidFill>
                  <a:srgbClr val="000000"/>
                </a:solidFill>
                <a:latin typeface="+mn-lt"/>
              </a:rPr>
              <a:t>Remote Image</a:t>
            </a:r>
            <a:r>
              <a:rPr lang="en-US" sz="1800" b="0" kern="0" noProof="0">
                <a:solidFill>
                  <a:srgbClr val="000000"/>
                </a:solidFill>
              </a:rPr>
              <a:t>—using a URL—or you can refer to a </a:t>
            </a:r>
            <a:r>
              <a:rPr lang="en-US" sz="1800" kern="0" noProof="0">
                <a:solidFill>
                  <a:srgbClr val="000000"/>
                </a:solidFill>
                <a:latin typeface="+mn-lt"/>
              </a:rPr>
              <a:t>Local Image</a:t>
            </a:r>
            <a:r>
              <a:rPr lang="en-US" sz="1800" b="0" kern="0" noProof="0">
                <a:solidFill>
                  <a:srgbClr val="000000"/>
                </a:solidFill>
              </a:rPr>
              <a:t>, and send that image to </a:t>
            </a:r>
            <a:r>
              <a:rPr lang="en-US" sz="1800" b="0" kern="0" noProof="0">
                <a:solidFill>
                  <a:schemeClr val="accent4"/>
                </a:solidFill>
              </a:rPr>
              <a:t>your Customer </a:t>
            </a:r>
            <a:r>
              <a:rPr lang="en-US" sz="1800" b="0" kern="0" noProof="0">
                <a:solidFill>
                  <a:srgbClr val="000000"/>
                </a:solidFill>
              </a:rPr>
              <a:t>to store</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a:solidFill>
                  <a:srgbClr val="000000"/>
                </a:solidFill>
              </a:rPr>
              <a:t>Using </a:t>
            </a:r>
            <a:r>
              <a:rPr lang="en-US" sz="1800" kern="0" noProof="0">
                <a:solidFill>
                  <a:srgbClr val="000000"/>
                </a:solidFill>
                <a:latin typeface="+mn-lt"/>
              </a:rPr>
              <a:t>Remote Images </a:t>
            </a:r>
            <a:r>
              <a:rPr lang="en-US" sz="1800" b="0" kern="0" noProof="0">
                <a:solidFill>
                  <a:srgbClr val="000000"/>
                </a:solidFill>
              </a:rPr>
              <a:t>is preferred</a:t>
            </a:r>
          </a:p>
          <a:p>
            <a:pPr marL="628650" lvl="1" indent="-171450" fontAlgn="base">
              <a:lnSpc>
                <a:spcPts val="2200"/>
              </a:lnSpc>
              <a:spcBef>
                <a:spcPts val="0"/>
              </a:spcBef>
              <a:spcAft>
                <a:spcPts val="400"/>
              </a:spcAft>
              <a:buClrTx/>
              <a:buFont typeface="Arial" panose="020B0604020202020204" pitchFamily="34" charset="0"/>
              <a:buChar char="•"/>
            </a:pPr>
            <a:r>
              <a:rPr lang="en-US" b="0" kern="0" noProof="0"/>
              <a:t>Be sure the </a:t>
            </a:r>
            <a:r>
              <a:rPr lang="en-US" kern="0" noProof="0"/>
              <a:t>URL in the Template </a:t>
            </a:r>
            <a:r>
              <a:rPr lang="en-US" b="0" kern="0" noProof="0"/>
              <a:t>is </a:t>
            </a:r>
            <a:r>
              <a:rPr lang="en-US" b="0" i="1" kern="0" noProof="0">
                <a:latin typeface="+mn-lt"/>
              </a:rPr>
              <a:t>complete</a:t>
            </a:r>
            <a:r>
              <a:rPr lang="en-US" b="0" kern="0" noProof="0"/>
              <a:t> (including http://) </a:t>
            </a:r>
            <a:r>
              <a:rPr lang="en-US" b="0" i="1" kern="0" noProof="0">
                <a:latin typeface="+mn-lt"/>
              </a:rPr>
              <a:t>Example: </a:t>
            </a:r>
            <a:r>
              <a:rPr lang="en-US" b="0" kern="0" noProof="0"/>
              <a:t>https://server/directory/imagefilename.jpg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a:t>Point to the image itself—not a program that serves up images</a:t>
            </a:r>
          </a:p>
          <a:p>
            <a:pPr marL="461963" indent="-227013" fontAlgn="base">
              <a:lnSpc>
                <a:spcPts val="2200"/>
              </a:lnSpc>
              <a:spcBef>
                <a:spcPts val="0"/>
              </a:spcBef>
              <a:spcAft>
                <a:spcPts val="400"/>
              </a:spcAft>
              <a:buClr>
                <a:srgbClr val="FFC000"/>
              </a:buClr>
              <a:buSzPct val="100000"/>
              <a:buFont typeface="Wingdings" pitchFamily="2" charset="2"/>
              <a:buChar char="§"/>
            </a:pPr>
            <a:r>
              <a:rPr lang="en-US" sz="1800" b="0" kern="0" noProof="0">
                <a:solidFill>
                  <a:srgbClr val="000000"/>
                </a:solidFill>
              </a:rPr>
              <a:t>If you use </a:t>
            </a:r>
            <a:r>
              <a:rPr lang="en-US" sz="1800" kern="0" noProof="0">
                <a:solidFill>
                  <a:srgbClr val="000000"/>
                </a:solidFill>
                <a:latin typeface="+mn-lt"/>
              </a:rPr>
              <a:t>Local Images</a:t>
            </a:r>
          </a:p>
          <a:p>
            <a:pPr marL="628650" lvl="1" indent="-171450" fontAlgn="base">
              <a:lnSpc>
                <a:spcPts val="2200"/>
              </a:lnSpc>
              <a:spcBef>
                <a:spcPts val="0"/>
              </a:spcBef>
              <a:spcAft>
                <a:spcPts val="400"/>
              </a:spcAft>
              <a:buClrTx/>
              <a:buFont typeface="Arial" panose="020B0604020202020204" pitchFamily="34" charset="0"/>
              <a:buChar char="•"/>
            </a:pPr>
            <a:r>
              <a:rPr lang="en-US" kern="0" noProof="0">
                <a:solidFill>
                  <a:srgbClr val="000000"/>
                </a:solidFill>
              </a:rPr>
              <a:t>Be sure the filename in the Template is </a:t>
            </a:r>
            <a:r>
              <a:rPr lang="en-US" i="1" kern="0" noProof="0">
                <a:solidFill>
                  <a:srgbClr val="000000"/>
                </a:solidFill>
                <a:latin typeface="+mn-lt"/>
              </a:rPr>
              <a:t>exact</a:t>
            </a:r>
            <a:r>
              <a:rPr lang="en-US" kern="0" noProof="0">
                <a:solidFill>
                  <a:srgbClr val="000000"/>
                </a:solidFill>
              </a:rPr>
              <a:t>—including upper and lower case</a:t>
            </a:r>
            <a:br>
              <a:rPr lang="en-US" kern="0">
                <a:solidFill>
                  <a:srgbClr val="000000"/>
                </a:solidFill>
              </a:rPr>
            </a:br>
            <a:r>
              <a:rPr lang="en-US" i="1" kern="0" noProof="0">
                <a:solidFill>
                  <a:srgbClr val="000000"/>
                </a:solidFill>
                <a:latin typeface="+mn-lt"/>
              </a:rPr>
              <a:t>Example: </a:t>
            </a:r>
            <a:r>
              <a:rPr lang="en-US" kern="0" noProof="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sz="1800" b="0" kern="0" noProof="0">
                <a:solidFill>
                  <a:srgbClr val="000000"/>
                </a:solidFill>
              </a:rPr>
              <a:t>Load images in a zip file format with the Customer Name and Supplier Name on the AN</a:t>
            </a:r>
          </a:p>
        </p:txBody>
      </p:sp>
      <p:sp>
        <p:nvSpPr>
          <p:cNvPr id="3" name="Title 2"/>
          <p:cNvSpPr>
            <a:spLocks noGrp="1"/>
          </p:cNvSpPr>
          <p:nvPr>
            <p:ph type="title"/>
          </p:nvPr>
        </p:nvSpPr>
        <p:spPr/>
        <p:txBody>
          <a:bodyPr/>
          <a:lstStyle/>
          <a:p>
            <a:r>
              <a:rPr lang="en-US"/>
              <a:t>Creating a L2 PunchOut Catalog</a:t>
            </a:r>
            <a:endParaRPr lang="en-US" noProof="0"/>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a:latin typeface="Arial" panose="020B0604020202020204" pitchFamily="34" charset="0"/>
            </a:endParaRPr>
          </a:p>
        </p:txBody>
      </p:sp>
    </p:spTree>
    <p:extLst>
      <p:ext uri="{BB962C8B-B14F-4D97-AF65-F5344CB8AC3E}">
        <p14:creationId xmlns:p14="http://schemas.microsoft.com/office/powerpoint/2010/main" val="3647871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6097587" y="1617663"/>
            <a:ext cx="5592890" cy="2923877"/>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a:latin typeface="Arial Narrow" panose="020B0606020202030204" pitchFamily="34" charset="0"/>
              </a:rPr>
              <a:t>PunchOut Enabled - </a:t>
            </a:r>
            <a:r>
              <a:rPr lang="en-US" sz="1400" b="1">
                <a:solidFill>
                  <a:srgbClr val="FF0000"/>
                </a:solidFill>
                <a:latin typeface="Arial Narrow" panose="020B0606020202030204" pitchFamily="34" charset="0"/>
              </a:rPr>
              <a:t>Required</a:t>
            </a:r>
          </a:p>
          <a:p>
            <a:pPr marL="169863" indent="-63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Tells the system that this file is a PunchOut Index file. Must be set to TRUE for the system to see this as a PunchOut item</a:t>
            </a:r>
          </a:p>
          <a:p>
            <a:pPr marL="169863" indent="-6350">
              <a:lnSpc>
                <a:spcPts val="1300"/>
              </a:lnSpc>
              <a:spcAft>
                <a:spcPts val="1200"/>
              </a:spcAft>
              <a:defRPr/>
            </a:pPr>
            <a:r>
              <a:rPr lang="en-US" sz="1200" b="1" i="1">
                <a:latin typeface="Arial Narrow" panose="020B0606020202030204" pitchFamily="34" charset="0"/>
              </a:rPr>
              <a:t>Type of data: </a:t>
            </a:r>
            <a:r>
              <a:rPr lang="en-US" sz="1200">
                <a:latin typeface="Arial Narrow" panose="020B0606020202030204" pitchFamily="34" charset="0"/>
              </a:rPr>
              <a:t>Boolean</a:t>
            </a:r>
          </a:p>
          <a:p>
            <a:pPr marL="171450" indent="-171450">
              <a:lnSpc>
                <a:spcPts val="1300"/>
              </a:lnSpc>
              <a:spcAft>
                <a:spcPts val="200"/>
              </a:spcAft>
              <a:buFont typeface="Wingdings" pitchFamily="2" charset="2"/>
              <a:buChar char="§"/>
              <a:defRPr/>
            </a:pPr>
            <a:r>
              <a:rPr lang="en-US" sz="1400" b="1" err="1">
                <a:latin typeface="Arial Narrow" panose="020B0606020202030204" pitchFamily="34" charset="0"/>
              </a:rPr>
              <a:t>PunchOutLevel</a:t>
            </a:r>
            <a:r>
              <a:rPr lang="en-US" sz="1400" b="1">
                <a:latin typeface="Arial Narrow" panose="020B0606020202030204" pitchFamily="34" charset="0"/>
              </a:rPr>
              <a:t> - </a:t>
            </a:r>
            <a:r>
              <a:rPr lang="en-US" sz="1400" b="1">
                <a:solidFill>
                  <a:srgbClr val="FF0000"/>
                </a:solidFill>
                <a:latin typeface="Arial Narrow" panose="020B0606020202030204" pitchFamily="34" charset="0"/>
              </a:rPr>
              <a:t>Required</a:t>
            </a:r>
          </a:p>
          <a:p>
            <a:pPr marL="169863" indent="-6350">
              <a:lnSpc>
                <a:spcPts val="1300"/>
              </a:lnSpc>
              <a:spcAft>
                <a:spcPts val="200"/>
              </a:spcAft>
              <a:defRPr/>
            </a:pPr>
            <a:r>
              <a:rPr lang="en-US" sz="1200" b="1" i="1">
                <a:latin typeface="Arial Narrow" panose="020B0606020202030204" pitchFamily="34" charset="0"/>
              </a:rPr>
              <a:t>Description: </a:t>
            </a:r>
            <a:r>
              <a:rPr lang="en-US" sz="1200">
                <a:latin typeface="Arial Narrow" panose="020B0606020202030204" pitchFamily="34" charset="0"/>
              </a:rPr>
              <a:t>Tells the system that this item is a L2 PunchOut item that will take the User to the Supplier’s site at the </a:t>
            </a:r>
            <a:r>
              <a:rPr lang="en-US" sz="1200" b="1">
                <a:latin typeface="Arial Narrow" panose="020B0606020202030204" pitchFamily="34" charset="0"/>
              </a:rPr>
              <a:t>Store</a:t>
            </a:r>
            <a:r>
              <a:rPr lang="en-US" sz="1200">
                <a:latin typeface="Arial Narrow" panose="020B0606020202030204" pitchFamily="34" charset="0"/>
              </a:rPr>
              <a:t> Level (like a L1), the </a:t>
            </a:r>
            <a:r>
              <a:rPr lang="en-US" sz="1200" b="1">
                <a:latin typeface="Arial Narrow" panose="020B0606020202030204" pitchFamily="34" charset="0"/>
              </a:rPr>
              <a:t>Aisle </a:t>
            </a:r>
            <a:r>
              <a:rPr lang="en-US" sz="1200">
                <a:latin typeface="Arial Narrow" panose="020B0606020202030204" pitchFamily="34" charset="0"/>
              </a:rPr>
              <a:t>level (a category, that requires then to further refine the search on the Supplier’s site), the </a:t>
            </a:r>
            <a:r>
              <a:rPr lang="en-US" sz="1200" b="1">
                <a:latin typeface="Arial Narrow" panose="020B0606020202030204" pitchFamily="34" charset="0"/>
              </a:rPr>
              <a:t>Shelf</a:t>
            </a:r>
            <a:r>
              <a:rPr lang="en-US" sz="1200">
                <a:latin typeface="Arial Narrow" panose="020B0606020202030204" pitchFamily="34" charset="0"/>
              </a:rPr>
              <a:t> level (a refined category that results in only a few items that will all be displayed in the PunchOut) or the </a:t>
            </a:r>
            <a:r>
              <a:rPr lang="en-US" sz="1200" b="1">
                <a:latin typeface="Arial Narrow" panose="020B0606020202030204" pitchFamily="34" charset="0"/>
              </a:rPr>
              <a:t>Product </a:t>
            </a:r>
            <a:r>
              <a:rPr lang="en-US" sz="1200">
                <a:latin typeface="Arial Narrow" panose="020B0606020202030204" pitchFamily="34" charset="0"/>
              </a:rPr>
              <a:t>level (this takes the User to the exact item on the Supplier’s site that they searched for in Ariba). </a:t>
            </a:r>
            <a:r>
              <a:rPr lang="en-US" sz="1200" b="1">
                <a:latin typeface="Arial Narrow" panose="020B0606020202030204" pitchFamily="34" charset="0"/>
              </a:rPr>
              <a:t>Product</a:t>
            </a:r>
            <a:r>
              <a:rPr lang="en-US" sz="1200">
                <a:latin typeface="Arial Narrow" panose="020B0606020202030204" pitchFamily="34" charset="0"/>
              </a:rPr>
              <a:t> is the most common level</a:t>
            </a:r>
          </a:p>
          <a:p>
            <a:pPr marL="169863" indent="-6350">
              <a:lnSpc>
                <a:spcPts val="1300"/>
              </a:lnSpc>
              <a:spcAft>
                <a:spcPts val="200"/>
              </a:spcAft>
              <a:defRPr/>
            </a:pPr>
            <a:r>
              <a:rPr lang="en-US" sz="1200" b="1" i="1">
                <a:latin typeface="Arial Narrow" panose="020B0606020202030204" pitchFamily="34" charset="0"/>
              </a:rPr>
              <a:t>Values: </a:t>
            </a:r>
            <a:r>
              <a:rPr lang="en-US" sz="1200">
                <a:latin typeface="Arial Narrow" panose="020B0606020202030204" pitchFamily="34" charset="0"/>
              </a:rPr>
              <a:t>Store, Aisle, Shelf, Product	</a:t>
            </a:r>
          </a:p>
          <a:p>
            <a:pPr marL="169863" indent="-6350">
              <a:lnSpc>
                <a:spcPts val="1300"/>
              </a:lnSpc>
              <a:spcAft>
                <a:spcPts val="200"/>
              </a:spcAft>
              <a:defRPr/>
            </a:pPr>
            <a:r>
              <a:rPr lang="en-US" sz="1200" b="1" i="1">
                <a:latin typeface="Arial Narrow" panose="020B0606020202030204" pitchFamily="34" charset="0"/>
              </a:rPr>
              <a:t>Type of data: </a:t>
            </a:r>
            <a:r>
              <a:rPr lang="en-US" sz="1200">
                <a:latin typeface="Arial Narrow" panose="020B0606020202030204" pitchFamily="34" charset="0"/>
              </a:rPr>
              <a:t>Boolean</a:t>
            </a:r>
          </a:p>
          <a:p>
            <a:pPr marL="171450">
              <a:lnSpc>
                <a:spcPts val="1300"/>
              </a:lnSpc>
              <a:spcAft>
                <a:spcPts val="900"/>
              </a:spcAft>
              <a:defRPr/>
            </a:pPr>
            <a:endParaRPr lang="en-US" sz="1200">
              <a:latin typeface="Arial Narrow" panose="020B0606020202030204" pitchFamily="34" charset="0"/>
            </a:endParaRPr>
          </a:p>
          <a:p>
            <a:pPr marL="169863" indent="-6350">
              <a:lnSpc>
                <a:spcPts val="1300"/>
              </a:lnSpc>
              <a:spcAft>
                <a:spcPts val="200"/>
              </a:spcAft>
              <a:defRPr/>
            </a:pPr>
            <a:endParaRPr lang="en-US" sz="1200">
              <a:latin typeface="Arial Narrow" panose="020B0606020202030204" pitchFamily="34" charset="0"/>
            </a:endParaRPr>
          </a:p>
        </p:txBody>
      </p:sp>
      <p:sp>
        <p:nvSpPr>
          <p:cNvPr id="2" name="Title 1"/>
          <p:cNvSpPr>
            <a:spLocks noGrp="1"/>
          </p:cNvSpPr>
          <p:nvPr>
            <p:ph type="title"/>
          </p:nvPr>
        </p:nvSpPr>
        <p:spPr/>
        <p:txBody>
          <a:bodyPr/>
          <a:lstStyle/>
          <a:p>
            <a:r>
              <a:rPr lang="en-US"/>
              <a:t>Creating a L2 PunchOut Catalog</a:t>
            </a:r>
            <a:endParaRPr lang="en-US" noProof="0"/>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1196847532"/>
              </p:ext>
            </p:extLst>
          </p:nvPr>
        </p:nvGraphicFramePr>
        <p:xfrm>
          <a:off x="501650" y="1617663"/>
          <a:ext cx="5218666" cy="517583"/>
        </p:xfrm>
        <a:graphic>
          <a:graphicData uri="http://schemas.openxmlformats.org/drawingml/2006/table">
            <a:tbl>
              <a:tblPr firstRow="1" bandRow="1">
                <a:tableStyleId>{2D5ABB26-0587-4C30-8999-92F81FD0307C}</a:tableStyleId>
              </a:tblPr>
              <a:tblGrid>
                <a:gridCol w="2609333">
                  <a:extLst>
                    <a:ext uri="{9D8B030D-6E8A-4147-A177-3AD203B41FA5}">
                      <a16:colId xmlns:a16="http://schemas.microsoft.com/office/drawing/2014/main" val="20000"/>
                    </a:ext>
                  </a:extLst>
                </a:gridCol>
                <a:gridCol w="2609333">
                  <a:extLst>
                    <a:ext uri="{9D8B030D-6E8A-4147-A177-3AD203B41FA5}">
                      <a16:colId xmlns:a16="http://schemas.microsoft.com/office/drawing/2014/main" val="20001"/>
                    </a:ext>
                  </a:extLst>
                </a:gridCol>
              </a:tblGrid>
              <a:tr h="334703">
                <a:tc>
                  <a:txBody>
                    <a:bodyPr/>
                    <a:lstStyle/>
                    <a:p>
                      <a:pPr algn="ctr"/>
                      <a:r>
                        <a:rPr lang="en-US" sz="1000" b="1">
                          <a:solidFill>
                            <a:schemeClr val="bg1"/>
                          </a:solidFill>
                          <a:latin typeface="Arial" panose="020B0604020202020204" pitchFamily="34" charset="0"/>
                          <a:cs typeface="Arial" panose="020B0604020202020204" pitchFamily="34" charset="0"/>
                        </a:rPr>
                        <a:t>PunchOut Enabled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err="1">
                          <a:solidFill>
                            <a:schemeClr val="bg1"/>
                          </a:solidFill>
                          <a:latin typeface="Arial" panose="020B0604020202020204" pitchFamily="34" charset="0"/>
                          <a:cs typeface="Arial" panose="020B0604020202020204" pitchFamily="34" charset="0"/>
                        </a:rPr>
                        <a:t>PunchOutLevel</a:t>
                      </a:r>
                      <a:endParaRPr lang="en-US" sz="1000" b="1">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TRUE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Product</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8373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Uploading and Publishing</a:t>
            </a:r>
            <a:br>
              <a:rPr lang="en-US" noProof="0">
                <a:latin typeface="+mj-lt"/>
              </a:rPr>
            </a:br>
            <a:r>
              <a:rPr lang="en-US" noProof="0">
                <a:solidFill>
                  <a:schemeClr val="accent1"/>
                </a:solidFill>
                <a:latin typeface="+mj-lt"/>
              </a:rPr>
              <a:t>PunchOut Catalogs</a:t>
            </a:r>
          </a:p>
        </p:txBody>
      </p:sp>
    </p:spTree>
    <p:extLst>
      <p:ext uri="{BB962C8B-B14F-4D97-AF65-F5344CB8AC3E}">
        <p14:creationId xmlns:p14="http://schemas.microsoft.com/office/powerpoint/2010/main" val="4015990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30188" indent="-230188">
              <a:lnSpc>
                <a:spcPts val="2300"/>
              </a:lnSpc>
              <a:spcBef>
                <a:spcPts val="0"/>
              </a:spcBef>
              <a:spcAft>
                <a:spcPts val="900"/>
              </a:spcAft>
              <a:buFont typeface="Wingdings" pitchFamily="2" charset="2"/>
              <a:buChar char="§"/>
            </a:pPr>
            <a:r>
              <a:rPr lang="en-US"/>
              <a:t>Login to SAP Business Network</a:t>
            </a:r>
          </a:p>
          <a:p>
            <a:pPr marL="400050" lvl="2" indent="-169863">
              <a:lnSpc>
                <a:spcPts val="2000"/>
              </a:lnSpc>
              <a:spcBef>
                <a:spcPts val="0"/>
              </a:spcBef>
              <a:spcAft>
                <a:spcPts val="200"/>
              </a:spcAft>
              <a:buFont typeface="Wingdings" pitchFamily="2" charset="2"/>
              <a:buChar char="§"/>
            </a:pPr>
            <a:r>
              <a:rPr lang="en-US"/>
              <a:t>Go to: </a:t>
            </a:r>
            <a:r>
              <a:rPr lang="en-US">
                <a:hlinkClick r:id="rId3"/>
              </a:rPr>
              <a:t>http://supplier.ariba.com</a:t>
            </a:r>
            <a:endParaRPr lang="en-US"/>
          </a:p>
          <a:p>
            <a:pPr marL="400050" lvl="2" indent="-169863">
              <a:lnSpc>
                <a:spcPts val="2000"/>
              </a:lnSpc>
              <a:spcBef>
                <a:spcPts val="0"/>
              </a:spcBef>
              <a:spcAft>
                <a:spcPts val="200"/>
              </a:spcAft>
              <a:buFont typeface="Wingdings" pitchFamily="2" charset="2"/>
              <a:buChar char="§"/>
            </a:pPr>
            <a:r>
              <a:rPr lang="en-US"/>
              <a:t>Log in with your Username </a:t>
            </a:r>
            <a:br>
              <a:rPr lang="en-US"/>
            </a:br>
            <a:r>
              <a:rPr lang="en-US"/>
              <a:t>and Password</a:t>
            </a:r>
          </a:p>
        </p:txBody>
      </p:sp>
      <p:sp>
        <p:nvSpPr>
          <p:cNvPr id="2" name="Title 1"/>
          <p:cNvSpPr>
            <a:spLocks noGrp="1"/>
          </p:cNvSpPr>
          <p:nvPr>
            <p:ph type="title"/>
          </p:nvPr>
        </p:nvSpPr>
        <p:spPr/>
        <p:txBody>
          <a:bodyPr/>
          <a:lstStyle/>
          <a:p>
            <a:r>
              <a:rPr lang="en-US" spc="-50"/>
              <a:t>Uploading and Publishing PunchOut Catalogs</a:t>
            </a:r>
          </a:p>
        </p:txBody>
      </p:sp>
      <p:pic>
        <p:nvPicPr>
          <p:cNvPr id="4" name="Picture 3">
            <a:extLst>
              <a:ext uri="{FF2B5EF4-FFF2-40B4-BE49-F238E27FC236}">
                <a16:creationId xmlns:a16="http://schemas.microsoft.com/office/drawing/2014/main" id="{7CC8FA13-1D67-7F1D-C98C-B43EA6EE9CA7}"/>
              </a:ext>
            </a:extLst>
          </p:cNvPr>
          <p:cNvPicPr>
            <a:picLocks noChangeAspect="1"/>
          </p:cNvPicPr>
          <p:nvPr/>
        </p:nvPicPr>
        <p:blipFill>
          <a:blip r:embed="rId4"/>
          <a:stretch>
            <a:fillRect/>
          </a:stretch>
        </p:blipFill>
        <p:spPr>
          <a:xfrm>
            <a:off x="4247412" y="2442228"/>
            <a:ext cx="6748512" cy="350998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6E2FD046-8CB2-7A68-5CC4-7A1432326103}"/>
              </a:ext>
            </a:extLst>
          </p:cNvPr>
          <p:cNvSpPr/>
          <p:nvPr/>
        </p:nvSpPr>
        <p:spPr bwMode="gray">
          <a:xfrm>
            <a:off x="4247412" y="3429000"/>
            <a:ext cx="2551814" cy="1265274"/>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1941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1" y="1266092"/>
            <a:ext cx="11186477" cy="5762861"/>
          </a:xfrm>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a:t>Switch to your Test Account</a:t>
            </a:r>
          </a:p>
          <a:p>
            <a:pPr marL="403225" lvl="1" indent="-177800">
              <a:lnSpc>
                <a:spcPts val="2000"/>
              </a:lnSpc>
              <a:spcBef>
                <a:spcPts val="300"/>
              </a:spcBef>
              <a:spcAft>
                <a:spcPts val="600"/>
              </a:spcAft>
              <a:buClrTx/>
            </a:pPr>
            <a:r>
              <a:rPr lang="en-US" sz="1600"/>
              <a:t>Your Catalog should be loaded and tested in your Test Account. (</a:t>
            </a:r>
            <a:r>
              <a:rPr lang="en-US" sz="1600" i="1"/>
              <a:t>Note: </a:t>
            </a:r>
            <a:r>
              <a:rPr lang="en-US" sz="1600"/>
              <a:t>If you are instructed to load a Catalog to a Production account, just skip this step)</a:t>
            </a:r>
          </a:p>
          <a:p>
            <a:pPr marL="403225" lvl="1" indent="-177800">
              <a:lnSpc>
                <a:spcPts val="2000"/>
              </a:lnSpc>
              <a:spcBef>
                <a:spcPts val="300"/>
              </a:spcBef>
              <a:spcAft>
                <a:spcPts val="600"/>
              </a:spcAft>
              <a:buClrTx/>
            </a:pPr>
            <a:r>
              <a:rPr lang="en-US" sz="1600"/>
              <a:t>Find your initials in the upper right corner and click for the pull down menu, then click “Switch To Test Account”</a:t>
            </a:r>
          </a:p>
          <a:p>
            <a:pPr marL="403225" lvl="1" indent="-177800">
              <a:lnSpc>
                <a:spcPts val="2000"/>
              </a:lnSpc>
              <a:spcBef>
                <a:spcPts val="300"/>
              </a:spcBef>
              <a:spcAft>
                <a:spcPts val="600"/>
              </a:spcAft>
              <a:buClrTx/>
            </a:pPr>
            <a:r>
              <a:rPr lang="en-US" sz="1600"/>
              <a:t>If you don’t see a “Switch to Test Account” link, your Test account has not yet been set up. Contact your SAP Business Network Administrator</a:t>
            </a:r>
          </a:p>
          <a:p>
            <a:pPr lvl="1">
              <a:lnSpc>
                <a:spcPts val="1700"/>
              </a:lnSpc>
              <a:spcBef>
                <a:spcPts val="300"/>
              </a:spcBef>
              <a:spcAft>
                <a:spcPts val="600"/>
              </a:spcAft>
            </a:pPr>
            <a:endParaRPr lang="en-US" sz="1600"/>
          </a:p>
          <a:p>
            <a:pPr lvl="1">
              <a:lnSpc>
                <a:spcPts val="1700"/>
              </a:lnSpc>
              <a:spcBef>
                <a:spcPts val="300"/>
              </a:spcBef>
              <a:spcAft>
                <a:spcPts val="600"/>
              </a:spcAft>
            </a:pPr>
            <a:endParaRPr lang="en-US" sz="1600"/>
          </a:p>
          <a:p>
            <a:pPr marL="0" lvl="1" indent="0">
              <a:lnSpc>
                <a:spcPts val="1700"/>
              </a:lnSpc>
              <a:spcBef>
                <a:spcPts val="300"/>
              </a:spcBef>
              <a:spcAft>
                <a:spcPts val="600"/>
              </a:spcAft>
              <a:buNone/>
            </a:pPr>
            <a:endParaRPr lang="en-US" sz="1600"/>
          </a:p>
          <a:p>
            <a:pPr lvl="1">
              <a:lnSpc>
                <a:spcPts val="1700"/>
              </a:lnSpc>
              <a:spcBef>
                <a:spcPts val="300"/>
              </a:spcBef>
              <a:spcAft>
                <a:spcPts val="600"/>
              </a:spcAft>
            </a:pPr>
            <a:endParaRPr lang="en-US" sz="1600"/>
          </a:p>
          <a:p>
            <a:pPr lvl="1">
              <a:lnSpc>
                <a:spcPts val="1700"/>
              </a:lnSpc>
              <a:spcBef>
                <a:spcPts val="300"/>
              </a:spcBef>
              <a:spcAft>
                <a:spcPts val="600"/>
              </a:spcAft>
            </a:pPr>
            <a:endParaRPr lang="en-US" sz="1600"/>
          </a:p>
          <a:p>
            <a:pPr lvl="1">
              <a:lnSpc>
                <a:spcPts val="1700"/>
              </a:lnSpc>
              <a:spcBef>
                <a:spcPts val="300"/>
              </a:spcBef>
              <a:spcAft>
                <a:spcPts val="600"/>
              </a:spcAft>
            </a:pPr>
            <a:endParaRPr lang="en-US" sz="1600"/>
          </a:p>
          <a:p>
            <a:pPr lvl="1">
              <a:lnSpc>
                <a:spcPts val="1700"/>
              </a:lnSpc>
              <a:spcBef>
                <a:spcPts val="300"/>
              </a:spcBef>
              <a:spcAft>
                <a:spcPts val="600"/>
              </a:spcAft>
            </a:pPr>
            <a:endParaRPr lang="en-US" sz="1600"/>
          </a:p>
          <a:p>
            <a:pPr lvl="1">
              <a:lnSpc>
                <a:spcPts val="1700"/>
              </a:lnSpc>
              <a:spcBef>
                <a:spcPts val="300"/>
              </a:spcBef>
              <a:spcAft>
                <a:spcPts val="600"/>
              </a:spcAft>
            </a:pPr>
            <a:endParaRPr lang="en-US" sz="1600"/>
          </a:p>
          <a:p>
            <a:pPr lvl="1">
              <a:lnSpc>
                <a:spcPts val="1700"/>
              </a:lnSpc>
              <a:spcBef>
                <a:spcPts val="300"/>
              </a:spcBef>
              <a:spcAft>
                <a:spcPts val="600"/>
              </a:spcAft>
            </a:pPr>
            <a:endParaRPr lang="en-US" sz="1600"/>
          </a:p>
          <a:p>
            <a:pPr marL="403225" lvl="1" indent="-177800">
              <a:lnSpc>
                <a:spcPts val="1700"/>
              </a:lnSpc>
              <a:spcBef>
                <a:spcPts val="300"/>
              </a:spcBef>
              <a:spcAft>
                <a:spcPts val="600"/>
              </a:spcAft>
            </a:pPr>
            <a:r>
              <a:rPr lang="en-US" sz="1600"/>
              <a:t>You will get a warning. </a:t>
            </a:r>
            <a:r>
              <a:rPr lang="en-US" sz="1600" b="1"/>
              <a:t>“You are about to switch to Test Mode.” </a:t>
            </a:r>
            <a:r>
              <a:rPr lang="en-US" sz="1600"/>
              <a:t>Click “OK”</a:t>
            </a:r>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4" name="Picture 3">
            <a:extLst>
              <a:ext uri="{FF2B5EF4-FFF2-40B4-BE49-F238E27FC236}">
                <a16:creationId xmlns:a16="http://schemas.microsoft.com/office/drawing/2014/main" id="{0EF252BA-6437-CE49-FA83-ED09A790A5E6}"/>
              </a:ext>
            </a:extLst>
          </p:cNvPr>
          <p:cNvPicPr>
            <a:picLocks noChangeAspect="1"/>
          </p:cNvPicPr>
          <p:nvPr/>
        </p:nvPicPr>
        <p:blipFill>
          <a:blip r:embed="rId3"/>
          <a:stretch>
            <a:fillRect/>
          </a:stretch>
        </p:blipFill>
        <p:spPr>
          <a:xfrm>
            <a:off x="2988877" y="3244131"/>
            <a:ext cx="6217419" cy="2891201"/>
          </a:xfrm>
          <a:prstGeom prst="rect">
            <a:avLst/>
          </a:prstGeom>
          <a:ln>
            <a:noFill/>
          </a:ln>
          <a:effectLst>
            <a:outerShdw blurRad="190500" algn="tl" rotWithShape="0">
              <a:srgbClr val="000000">
                <a:alpha val="70000"/>
              </a:srgbClr>
            </a:outerShdw>
          </a:effectLst>
        </p:spPr>
      </p:pic>
      <p:cxnSp>
        <p:nvCxnSpPr>
          <p:cNvPr id="5" name="Straight Arrow Connector 4">
            <a:extLst>
              <a:ext uri="{FF2B5EF4-FFF2-40B4-BE49-F238E27FC236}">
                <a16:creationId xmlns:a16="http://schemas.microsoft.com/office/drawing/2014/main" id="{08D91AC2-4958-E328-D95F-A77FA436398F}"/>
              </a:ext>
            </a:extLst>
          </p:cNvPr>
          <p:cNvCxnSpPr>
            <a:cxnSpLocks/>
          </p:cNvCxnSpPr>
          <p:nvPr/>
        </p:nvCxnSpPr>
        <p:spPr>
          <a:xfrm flipV="1">
            <a:off x="7604268" y="3343256"/>
            <a:ext cx="1172539" cy="237652"/>
          </a:xfrm>
          <a:prstGeom prst="straightConnector1">
            <a:avLst/>
          </a:prstGeom>
          <a:ln w="254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DF83B5-062B-2E1F-9484-1DF7714AC3C4}"/>
              </a:ext>
            </a:extLst>
          </p:cNvPr>
          <p:cNvCxnSpPr>
            <a:cxnSpLocks/>
          </p:cNvCxnSpPr>
          <p:nvPr/>
        </p:nvCxnSpPr>
        <p:spPr>
          <a:xfrm flipH="1">
            <a:off x="8718404" y="3462082"/>
            <a:ext cx="182098" cy="821085"/>
          </a:xfrm>
          <a:prstGeom prst="straightConnector1">
            <a:avLst/>
          </a:prstGeom>
          <a:ln w="254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177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Font typeface="Wingdings" pitchFamily="2" charset="2"/>
              <a:buChar char="§"/>
            </a:pPr>
            <a:r>
              <a:rPr lang="en-US"/>
              <a:t>When uploading a Catalog on SAP Business Network, there are four steps you will follow:</a:t>
            </a:r>
          </a:p>
          <a:p>
            <a:pPr marL="746125" lvl="1" indent="-284163">
              <a:lnSpc>
                <a:spcPts val="2000"/>
              </a:lnSpc>
              <a:spcAft>
                <a:spcPts val="600"/>
              </a:spcAft>
              <a:buClr>
                <a:srgbClr val="FF1100"/>
              </a:buClr>
              <a:buFont typeface="+mj-lt"/>
              <a:buAutoNum type="arabicPeriod"/>
            </a:pPr>
            <a:r>
              <a:rPr lang="en-US" b="1" noProof="0"/>
              <a:t>Uploading—</a:t>
            </a:r>
            <a:r>
              <a:rPr lang="en-US" noProof="0">
                <a:solidFill>
                  <a:schemeClr val="tx1"/>
                </a:solidFill>
              </a:rPr>
              <a:t>Transfers the Catalog file from your local drive to the SAP Business Network</a:t>
            </a:r>
            <a:r>
              <a:rPr lang="en-US" b="0" noProof="0">
                <a:solidFill>
                  <a:schemeClr val="tx1"/>
                </a:solidFill>
              </a:rPr>
              <a:t>. During the upload process, you enter the Catalog name (this becomes the “Subscription Name” in the Buyer’s local Catalog) descriptive text, and classify it so that buying organizations that are looking for specific products and services can find your Catalog</a:t>
            </a:r>
          </a:p>
          <a:p>
            <a:pPr marL="746125" lvl="1" indent="-285750">
              <a:lnSpc>
                <a:spcPts val="2000"/>
              </a:lnSpc>
              <a:spcAft>
                <a:spcPts val="600"/>
              </a:spcAft>
              <a:buClr>
                <a:srgbClr val="FF1100"/>
              </a:buClr>
              <a:buFont typeface="+mj-lt"/>
              <a:buAutoNum type="arabicPeriod"/>
            </a:pPr>
            <a:r>
              <a:rPr lang="en-US" b="1">
                <a:cs typeface="Arial" panose="020B0604020202020204" pitchFamily="34" charset="0"/>
              </a:rPr>
              <a:t>Setting </a:t>
            </a:r>
            <a:r>
              <a:rPr lang="en-US" b="1" noProof="0">
                <a:cs typeface="Arial" panose="020B0604020202020204" pitchFamily="34" charset="0"/>
              </a:rPr>
              <a:t>Visibility—</a:t>
            </a:r>
            <a:r>
              <a:rPr lang="en-US" noProof="0">
                <a:solidFill>
                  <a:schemeClr val="tx1"/>
                </a:solidFill>
              </a:rPr>
              <a:t>Allows you to specify whether the Catalog version is </a:t>
            </a:r>
            <a:r>
              <a:rPr lang="en-US"/>
              <a:t>“Public” or “Private” and determines which of your Customers can access it</a:t>
            </a:r>
          </a:p>
          <a:p>
            <a:pPr marL="746125" lvl="1" indent="-284163">
              <a:lnSpc>
                <a:spcPts val="2000"/>
              </a:lnSpc>
              <a:spcAft>
                <a:spcPts val="600"/>
              </a:spcAft>
              <a:buClr>
                <a:srgbClr val="FF1100"/>
              </a:buClr>
              <a:buFont typeface="+mj-lt"/>
              <a:buAutoNum type="arabicPeriod"/>
            </a:pPr>
            <a:r>
              <a:rPr lang="en-US" b="1">
                <a:cs typeface="Arial" panose="020B0604020202020204" pitchFamily="34" charset="0"/>
              </a:rPr>
              <a:t>Validating—</a:t>
            </a:r>
            <a:r>
              <a:rPr lang="en-US" noProof="0">
                <a:solidFill>
                  <a:schemeClr val="tx1"/>
                </a:solidFill>
              </a:rPr>
              <a:t>The Network checks the Catalog for errors, checks for zero price values </a:t>
            </a:r>
            <a:r>
              <a:rPr lang="en-US" b="0" noProof="0">
                <a:solidFill>
                  <a:schemeClr val="tx1"/>
                </a:solidFill>
              </a:rPr>
              <a:t>and does a high-level validation of UNSPSC codes and Units of Measure</a:t>
            </a:r>
          </a:p>
          <a:p>
            <a:pPr marL="744972" lvl="2" indent="0">
              <a:lnSpc>
                <a:spcPts val="1600"/>
              </a:lnSpc>
              <a:spcBef>
                <a:spcPts val="600"/>
              </a:spcBef>
              <a:spcAft>
                <a:spcPts val="600"/>
              </a:spcAft>
              <a:buClr>
                <a:srgbClr val="FF1100"/>
              </a:buClr>
              <a:buNone/>
            </a:pPr>
            <a:r>
              <a:rPr lang="en-US"/>
              <a:t>(</a:t>
            </a:r>
            <a:r>
              <a:rPr lang="en-US" i="1"/>
              <a:t>Note: </a:t>
            </a:r>
            <a:r>
              <a:rPr lang="en-US"/>
              <a:t>Customer-specific validation rules for UNSPSC and UOM codes, and zero price values can be more detailed and much more strict than the high-level Network validations, therefore your Catalog may </a:t>
            </a:r>
            <a:r>
              <a:rPr lang="en-US" b="1"/>
              <a:t>pass</a:t>
            </a:r>
            <a:r>
              <a:rPr lang="en-US"/>
              <a:t> the Network validations but </a:t>
            </a:r>
            <a:r>
              <a:rPr lang="en-US" b="1"/>
              <a:t>fail </a:t>
            </a:r>
            <a:r>
              <a:rPr lang="en-US"/>
              <a:t>the Customer-specific validations for these same items)</a:t>
            </a:r>
          </a:p>
          <a:p>
            <a:pPr marL="746125" lvl="1" indent="-284163">
              <a:lnSpc>
                <a:spcPts val="2000"/>
              </a:lnSpc>
              <a:spcAft>
                <a:spcPts val="600"/>
              </a:spcAft>
              <a:buClr>
                <a:srgbClr val="FF1100"/>
              </a:buClr>
              <a:buFont typeface="+mj-lt"/>
              <a:buAutoNum type="arabicPeriod" startAt="4"/>
            </a:pPr>
            <a:r>
              <a:rPr lang="en-US" b="1">
                <a:cs typeface="Arial" panose="020B0604020202020204" pitchFamily="34" charset="0"/>
              </a:rPr>
              <a:t>Publishing—</a:t>
            </a:r>
            <a:r>
              <a:rPr lang="en-US" noProof="0">
                <a:solidFill>
                  <a:schemeClr val="tx1"/>
                </a:solidFill>
              </a:rPr>
              <a:t>Freezes the current version and notifies your Customer of  the Catalog’s </a:t>
            </a:r>
            <a:r>
              <a:rPr lang="en-US" b="0" noProof="0">
                <a:solidFill>
                  <a:schemeClr val="tx1"/>
                </a:solidFill>
              </a:rPr>
              <a:t>availability</a:t>
            </a:r>
          </a:p>
        </p:txBody>
      </p:sp>
      <p:sp>
        <p:nvSpPr>
          <p:cNvPr id="2" name="Title 1"/>
          <p:cNvSpPr>
            <a:spLocks noGrp="1"/>
          </p:cNvSpPr>
          <p:nvPr>
            <p:ph type="title"/>
          </p:nvPr>
        </p:nvSpPr>
        <p:spPr/>
        <p:txBody>
          <a:bodyPr/>
          <a:lstStyle/>
          <a:p>
            <a:r>
              <a:rPr lang="en-US" spc="-50"/>
              <a:t>Uploading and Publishing PunchOut Catalogs</a:t>
            </a:r>
            <a:endParaRPr lang="en-US" noProof="0"/>
          </a:p>
        </p:txBody>
      </p:sp>
    </p:spTree>
    <p:extLst>
      <p:ext uri="{BB962C8B-B14F-4D97-AF65-F5344CB8AC3E}">
        <p14:creationId xmlns:p14="http://schemas.microsoft.com/office/powerpoint/2010/main" val="817725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8" y="1620000"/>
            <a:ext cx="11032327" cy="4734000"/>
          </a:xfrm>
          <a:prstGeom prst="rect">
            <a:avLst/>
          </a:prstGeom>
        </p:spPr>
        <p:txBody>
          <a:bodyPr>
            <a:normAutofit/>
          </a:bodyPr>
          <a:lstStyle/>
          <a:p>
            <a:pPr marL="228600" indent="-228600">
              <a:lnSpc>
                <a:spcPts val="2300"/>
              </a:lnSpc>
              <a:spcBef>
                <a:spcPts val="0"/>
              </a:spcBef>
              <a:spcAft>
                <a:spcPts val="1600"/>
              </a:spcAft>
              <a:buFont typeface="Wingdings" pitchFamily="2" charset="2"/>
              <a:buChar char="§"/>
            </a:pPr>
            <a:r>
              <a:rPr lang="en-US"/>
              <a:t>Navigate to the Catalogs Tab</a:t>
            </a:r>
          </a:p>
          <a:p>
            <a:pPr>
              <a:lnSpc>
                <a:spcPts val="2300"/>
              </a:lnSpc>
              <a:spcBef>
                <a:spcPts val="0"/>
              </a:spcBef>
              <a:spcAft>
                <a:spcPts val="1200"/>
              </a:spcAft>
            </a:pPr>
            <a:br>
              <a:rPr lang="en-US" sz="2200"/>
            </a:br>
            <a:endParaRPr lang="en-US" sz="2200"/>
          </a:p>
          <a:p>
            <a:pPr marL="228600" indent="-228600">
              <a:lnSpc>
                <a:spcPts val="2000"/>
              </a:lnSpc>
              <a:spcBef>
                <a:spcPts val="2800"/>
              </a:spcBef>
              <a:spcAft>
                <a:spcPts val="1200"/>
              </a:spcAft>
              <a:buFont typeface="Wingdings" pitchFamily="2" charset="2"/>
              <a:buChar char="§"/>
            </a:pPr>
            <a:r>
              <a:rPr lang="en-US"/>
              <a:t>On the Catalogs screen, click the “Create Standard” button. Even though you are loading a PunchOut Catalog, use the “Create Standard” button</a:t>
            </a:r>
          </a:p>
          <a:p>
            <a:pPr marL="457200" lvl="1" indent="0">
              <a:lnSpc>
                <a:spcPts val="2300"/>
              </a:lnSpc>
              <a:spcBef>
                <a:spcPts val="0"/>
              </a:spcBef>
              <a:spcAft>
                <a:spcPts val="200"/>
              </a:spcAft>
              <a:buNone/>
            </a:pPr>
            <a:endParaRPr lang="en-US" sz="2000"/>
          </a:p>
          <a:p>
            <a:pPr marL="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5" name="Picture 4">
            <a:extLst>
              <a:ext uri="{FF2B5EF4-FFF2-40B4-BE49-F238E27FC236}">
                <a16:creationId xmlns:a16="http://schemas.microsoft.com/office/drawing/2014/main" id="{4C908D94-3A9C-B8E7-B95D-5875DD8CD126}"/>
              </a:ext>
            </a:extLst>
          </p:cNvPr>
          <p:cNvPicPr>
            <a:picLocks noChangeAspect="1"/>
          </p:cNvPicPr>
          <p:nvPr/>
        </p:nvPicPr>
        <p:blipFill rotWithShape="1">
          <a:blip r:embed="rId3"/>
          <a:srcRect r="5757"/>
          <a:stretch/>
        </p:blipFill>
        <p:spPr>
          <a:xfrm>
            <a:off x="5097094" y="1620000"/>
            <a:ext cx="6068513" cy="1428823"/>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9DF0AAD2-05CD-8B21-5757-5C01C6E56C6A}"/>
              </a:ext>
            </a:extLst>
          </p:cNvPr>
          <p:cNvPicPr>
            <a:picLocks noChangeAspect="1"/>
          </p:cNvPicPr>
          <p:nvPr/>
        </p:nvPicPr>
        <p:blipFill>
          <a:blip r:embed="rId4"/>
          <a:stretch>
            <a:fillRect/>
          </a:stretch>
        </p:blipFill>
        <p:spPr>
          <a:xfrm>
            <a:off x="5164549" y="3821877"/>
            <a:ext cx="6001058" cy="28322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1092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a:t>You are now on the </a:t>
            </a:r>
            <a:r>
              <a:rPr lang="en-US" b="1"/>
              <a:t>Create a New Catalog </a:t>
            </a:r>
            <a:r>
              <a:rPr lang="en-US"/>
              <a:t>Screen</a:t>
            </a:r>
          </a:p>
          <a:p>
            <a:pPr>
              <a:lnSpc>
                <a:spcPts val="2300"/>
              </a:lnSpc>
              <a:spcBef>
                <a:spcPts val="0"/>
              </a:spcBef>
              <a:spcAft>
                <a:spcPts val="600"/>
              </a:spcAft>
            </a:pPr>
            <a:br>
              <a:rPr lang="en-US"/>
            </a:br>
            <a:endParaRPr lang="en-US"/>
          </a:p>
          <a:p>
            <a:pPr marL="228600" indent="-228600">
              <a:lnSpc>
                <a:spcPts val="2300"/>
              </a:lnSpc>
              <a:spcBef>
                <a:spcPts val="0"/>
              </a:spcBef>
              <a:spcAft>
                <a:spcPts val="600"/>
              </a:spcAft>
              <a:buFont typeface="Wingdings" pitchFamily="2" charset="2"/>
              <a:buChar char="§"/>
            </a:pPr>
            <a:r>
              <a:rPr lang="en-US"/>
              <a:t>To create the Catalog, there is a 3-step Wizard:</a:t>
            </a:r>
          </a:p>
          <a:p>
            <a:pPr marL="515938" lvl="1" indent="-285750">
              <a:lnSpc>
                <a:spcPts val="2000"/>
              </a:lnSpc>
              <a:spcAft>
                <a:spcPts val="600"/>
              </a:spcAft>
              <a:buFont typeface="Wingdings" panose="05000000000000000000" pitchFamily="2" charset="2"/>
              <a:buChar char=""/>
            </a:pPr>
            <a:r>
              <a:rPr lang="en-US" b="1"/>
              <a:t>Details - </a:t>
            </a:r>
            <a:r>
              <a:rPr lang="en-US"/>
              <a:t>General information about the Catalog</a:t>
            </a:r>
          </a:p>
          <a:p>
            <a:pPr marL="515938" lvl="1" indent="-285750">
              <a:lnSpc>
                <a:spcPts val="2000"/>
              </a:lnSpc>
              <a:spcAft>
                <a:spcPts val="600"/>
              </a:spcAft>
              <a:buFont typeface="Wingdings" panose="05000000000000000000" pitchFamily="2" charset="2"/>
              <a:buChar char=""/>
            </a:pPr>
            <a:r>
              <a:rPr lang="en-US" b="1"/>
              <a:t>Subscriptions - </a:t>
            </a:r>
            <a:r>
              <a:rPr lang="en-US"/>
              <a:t>Who you are publishing the</a:t>
            </a:r>
            <a:br>
              <a:rPr lang="en-US"/>
            </a:br>
            <a:r>
              <a:rPr lang="en-US"/>
              <a:t>Catalog to.</a:t>
            </a:r>
          </a:p>
          <a:p>
            <a:pPr marL="515938" lvl="1" indent="-285750">
              <a:lnSpc>
                <a:spcPts val="2000"/>
              </a:lnSpc>
              <a:spcAft>
                <a:spcPts val="600"/>
              </a:spcAft>
              <a:buFont typeface="Wingdings" panose="05000000000000000000" pitchFamily="2" charset="2"/>
              <a:buChar char=""/>
            </a:pPr>
            <a:r>
              <a:rPr lang="en-US" b="1"/>
              <a:t>Content - </a:t>
            </a:r>
            <a:r>
              <a:rPr lang="en-US"/>
              <a:t>Uploading the actual Catalog file.</a:t>
            </a:r>
          </a:p>
          <a:p>
            <a:pPr marL="515938" lvl="1" indent="-285750">
              <a:lnSpc>
                <a:spcPts val="1700"/>
              </a:lnSpc>
              <a:spcBef>
                <a:spcPts val="0"/>
              </a:spcBef>
              <a:spcAft>
                <a:spcPts val="600"/>
              </a:spcAft>
              <a:buFont typeface="Wingdings" panose="05000000000000000000" pitchFamily="2" charset="2"/>
              <a:buChar char=""/>
            </a:pPr>
            <a:endParaRPr lang="en-US" sz="1600"/>
          </a:p>
          <a:p>
            <a:pPr marL="230188" lvl="1" indent="0">
              <a:lnSpc>
                <a:spcPts val="1700"/>
              </a:lnSpc>
              <a:spcBef>
                <a:spcPts val="0"/>
              </a:spcBef>
              <a:spcAft>
                <a:spcPts val="600"/>
              </a:spcAft>
              <a:buNone/>
            </a:pPr>
            <a:endParaRPr lang="en-US" sz="1600"/>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5" name="Picture 4">
            <a:extLst>
              <a:ext uri="{FF2B5EF4-FFF2-40B4-BE49-F238E27FC236}">
                <a16:creationId xmlns:a16="http://schemas.microsoft.com/office/drawing/2014/main" id="{10A3E412-E7E3-6149-CE39-44343230846D}"/>
              </a:ext>
            </a:extLst>
          </p:cNvPr>
          <p:cNvPicPr>
            <a:picLocks noChangeAspect="1"/>
          </p:cNvPicPr>
          <p:nvPr/>
        </p:nvPicPr>
        <p:blipFill>
          <a:blip r:embed="rId3"/>
          <a:stretch>
            <a:fillRect/>
          </a:stretch>
        </p:blipFill>
        <p:spPr>
          <a:xfrm>
            <a:off x="6184702" y="2657168"/>
            <a:ext cx="5639642" cy="2848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020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093045" cy="1815069"/>
          </a:xfrm>
          <a:prstGeom prst="rect">
            <a:avLst/>
          </a:prstGeom>
        </p:spPr>
        <p:txBody>
          <a:bodyPr>
            <a:normAutofit/>
          </a:bodyPr>
          <a:lstStyle/>
          <a:p>
            <a:pPr marL="285750" indent="-285750">
              <a:lnSpc>
                <a:spcPts val="2300"/>
              </a:lnSpc>
              <a:spcBef>
                <a:spcPts val="0"/>
              </a:spcBef>
              <a:spcAft>
                <a:spcPts val="600"/>
              </a:spcAft>
              <a:buSzPct val="100000"/>
              <a:buFont typeface="Wingdings" panose="05000000000000000000" pitchFamily="2" charset="2"/>
              <a:buChar char=""/>
            </a:pPr>
            <a:r>
              <a:rPr lang="en-US" b="1" dirty="0"/>
              <a:t>Details</a:t>
            </a:r>
          </a:p>
          <a:p>
            <a:pPr marL="461963" lvl="1">
              <a:lnSpc>
                <a:spcPts val="2000"/>
              </a:lnSpc>
              <a:spcBef>
                <a:spcPts val="0"/>
              </a:spcBef>
              <a:spcAft>
                <a:spcPts val="600"/>
              </a:spcAft>
            </a:pPr>
            <a:r>
              <a:rPr lang="en-US" b="1" dirty="0"/>
              <a:t>Catalog Name: </a:t>
            </a:r>
            <a:r>
              <a:rPr lang="en-US" dirty="0"/>
              <a:t>This becomes the “Subscription Name” for this Catalog that </a:t>
            </a:r>
            <a:r>
              <a:rPr lang="en-US" b="1" dirty="0"/>
              <a:t>will not change. </a:t>
            </a:r>
            <a:r>
              <a:rPr lang="en-US" dirty="0"/>
              <a:t>The format for this Name is set by your Customer.  Use this format (no special characters are allowed, you can use a dash (-) or underscore(_)): </a:t>
            </a:r>
            <a:br>
              <a:rPr lang="en-US" dirty="0"/>
            </a:br>
            <a:r>
              <a:rPr lang="en-US" b="1" dirty="0" err="1">
                <a:solidFill>
                  <a:schemeClr val="accent1"/>
                </a:solidFill>
              </a:rPr>
              <a:t>BIOMARIN_SupplierName_TypeofCatalog</a:t>
            </a:r>
            <a:r>
              <a:rPr lang="en-US" b="1" dirty="0">
                <a:solidFill>
                  <a:schemeClr val="accent1"/>
                </a:solidFill>
              </a:rPr>
              <a:t>(Static, PunchoutL1 or PunchoutL2)_Country</a:t>
            </a:r>
            <a:endParaRPr lang="en-US"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a:t>Uploading and Publishing </a:t>
            </a:r>
            <a:r>
              <a:rPr lang="en-US" spc="-50" err="1"/>
              <a:t>PunchOut</a:t>
            </a:r>
            <a:r>
              <a:rPr lang="en-US" spc="-50"/>
              <a:t> Catalogs</a:t>
            </a:r>
            <a:endParaRPr lang="en-US" noProof="0"/>
          </a:p>
        </p:txBody>
      </p:sp>
      <p:sp>
        <p:nvSpPr>
          <p:cNvPr id="7" name="Rectangle 6"/>
          <p:cNvSpPr/>
          <p:nvPr/>
        </p:nvSpPr>
        <p:spPr>
          <a:xfrm>
            <a:off x="334625" y="3435069"/>
            <a:ext cx="5224604" cy="2567369"/>
          </a:xfrm>
          <a:prstGeom prst="rect">
            <a:avLst/>
          </a:prstGeom>
        </p:spPr>
        <p:txBody>
          <a:bodyPr wrap="square">
            <a:spAutoFit/>
          </a:bodyPr>
          <a:lstStyle/>
          <a:p>
            <a:pPr marL="461963" lvl="1" indent="-176213" defTabSz="1088558">
              <a:lnSpc>
                <a:spcPts val="2000"/>
              </a:lnSpc>
              <a:spcBef>
                <a:spcPts val="600"/>
              </a:spcBef>
              <a:spcAft>
                <a:spcPts val="600"/>
              </a:spcAft>
              <a:buClr>
                <a:srgbClr val="F0AB00"/>
              </a:buClr>
              <a:buFont typeface="Wingdings" pitchFamily="2" charset="2"/>
              <a:buChar char="§"/>
            </a:pPr>
            <a:r>
              <a:rPr lang="en-US" sz="1800" b="1">
                <a:solidFill>
                  <a:srgbClr val="000000"/>
                </a:solidFill>
              </a:rPr>
              <a:t>Description: </a:t>
            </a:r>
            <a:r>
              <a:rPr lang="en-US" sz="1800" i="1">
                <a:solidFill>
                  <a:srgbClr val="000000"/>
                </a:solidFill>
              </a:rPr>
              <a:t>(Optional) </a:t>
            </a:r>
            <a:r>
              <a:rPr lang="en-US" sz="1800">
                <a:solidFill>
                  <a:srgbClr val="000000"/>
                </a:solidFill>
              </a:rPr>
              <a:t>Brief description of the content of your Catalog</a:t>
            </a:r>
          </a:p>
          <a:p>
            <a:pPr marL="461963" lvl="1" indent="-176213" defTabSz="1088558">
              <a:lnSpc>
                <a:spcPts val="2000"/>
              </a:lnSpc>
              <a:spcBef>
                <a:spcPts val="600"/>
              </a:spcBef>
              <a:spcAft>
                <a:spcPts val="600"/>
              </a:spcAft>
              <a:buClr>
                <a:srgbClr val="F0AB00"/>
              </a:buClr>
              <a:buFont typeface="Wingdings" pitchFamily="2" charset="2"/>
              <a:buChar char="§"/>
            </a:pPr>
            <a:r>
              <a:rPr lang="en-US" sz="1800" b="1">
                <a:solidFill>
                  <a:srgbClr val="000000"/>
                </a:solidFill>
              </a:rPr>
              <a:t>Commodities: </a:t>
            </a:r>
            <a:r>
              <a:rPr lang="en-US" sz="1800" i="1">
                <a:solidFill>
                  <a:srgbClr val="000000"/>
                </a:solidFill>
              </a:rPr>
              <a:t>(Optional) </a:t>
            </a:r>
            <a:r>
              <a:rPr lang="en-US" sz="1800">
                <a:solidFill>
                  <a:srgbClr val="000000"/>
                </a:solidFill>
              </a:rPr>
              <a:t>The UNSPSC </a:t>
            </a:r>
            <a:br>
              <a:rPr lang="en-US" sz="1800">
                <a:solidFill>
                  <a:srgbClr val="000000"/>
                </a:solidFill>
              </a:rPr>
            </a:br>
            <a:r>
              <a:rPr lang="en-US" sz="1800">
                <a:solidFill>
                  <a:srgbClr val="000000"/>
                </a:solidFill>
              </a:rPr>
              <a:t>code(s) that corresponds to the items family/ group of your Catalog. Use the “Add” button to find the code</a:t>
            </a:r>
          </a:p>
          <a:p>
            <a:pPr marL="461963" lvl="1" indent="-176213" defTabSz="1088558">
              <a:lnSpc>
                <a:spcPts val="2000"/>
              </a:lnSpc>
              <a:spcBef>
                <a:spcPts val="600"/>
              </a:spcBef>
              <a:spcAft>
                <a:spcPts val="600"/>
              </a:spcAft>
              <a:buClr>
                <a:srgbClr val="F0AB00"/>
              </a:buClr>
              <a:buFont typeface="Wingdings" pitchFamily="2" charset="2"/>
              <a:buChar char="§"/>
            </a:pPr>
            <a:r>
              <a:rPr lang="en-US" sz="1800">
                <a:solidFill>
                  <a:srgbClr val="000000"/>
                </a:solidFill>
              </a:rPr>
              <a:t>When you complete this screen, click “Next”</a:t>
            </a:r>
          </a:p>
          <a:p>
            <a:pPr marL="179964" lvl="1" indent="-179964" defTabSz="1088558">
              <a:lnSpc>
                <a:spcPts val="2300"/>
              </a:lnSpc>
              <a:spcAft>
                <a:spcPts val="200"/>
              </a:spcAft>
              <a:buClr>
                <a:srgbClr val="F0AB00"/>
              </a:buClr>
              <a:buFont typeface="Wingdings" pitchFamily="2" charset="2"/>
              <a:buChar char="§"/>
            </a:pPr>
            <a:endParaRPr lang="en-US" sz="2000">
              <a:solidFill>
                <a:srgbClr val="000000"/>
              </a:solidFill>
            </a:endParaRPr>
          </a:p>
        </p:txBody>
      </p:sp>
      <p:pic>
        <p:nvPicPr>
          <p:cNvPr id="4" name="Picture 3">
            <a:extLst>
              <a:ext uri="{FF2B5EF4-FFF2-40B4-BE49-F238E27FC236}">
                <a16:creationId xmlns:a16="http://schemas.microsoft.com/office/drawing/2014/main" id="{9CC41474-5547-9672-E896-C445D199D9E8}"/>
              </a:ext>
            </a:extLst>
          </p:cNvPr>
          <p:cNvPicPr>
            <a:picLocks noChangeAspect="1"/>
          </p:cNvPicPr>
          <p:nvPr/>
        </p:nvPicPr>
        <p:blipFill rotWithShape="1">
          <a:blip r:embed="rId3"/>
          <a:srcRect l="2076" r="1111"/>
          <a:stretch/>
        </p:blipFill>
        <p:spPr>
          <a:xfrm>
            <a:off x="5631390" y="3429000"/>
            <a:ext cx="5965654" cy="30028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3614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372927" cy="4486602"/>
          </a:xfrm>
          <a:prstGeom prst="rect">
            <a:avLst/>
          </a:prstGeom>
        </p:spPr>
        <p:txBody>
          <a:bodyPr>
            <a:normAutofit/>
          </a:bodyPr>
          <a:lstStyle/>
          <a:p>
            <a:pPr marL="228600" indent="-228600">
              <a:lnSpc>
                <a:spcPts val="2300"/>
              </a:lnSpc>
              <a:spcBef>
                <a:spcPts val="600"/>
              </a:spcBef>
              <a:spcAft>
                <a:spcPts val="600"/>
              </a:spcAft>
              <a:buFont typeface="Wingdings" pitchFamily="2" charset="2"/>
              <a:buChar char="§"/>
            </a:pPr>
            <a:r>
              <a:rPr lang="en-US"/>
              <a:t>Switch to your Test Account</a:t>
            </a:r>
          </a:p>
          <a:p>
            <a:pPr marL="403225" lvl="1" indent="-177800">
              <a:lnSpc>
                <a:spcPts val="2000"/>
              </a:lnSpc>
              <a:spcAft>
                <a:spcPts val="600"/>
              </a:spcAft>
            </a:pPr>
            <a:r>
              <a:rPr lang="en-US"/>
              <a:t>Your Network Account needs to be set up in both your Test and Production environments</a:t>
            </a:r>
          </a:p>
          <a:p>
            <a:pPr marL="403225" lvl="1" indent="-177800">
              <a:lnSpc>
                <a:spcPts val="2000"/>
              </a:lnSpc>
              <a:spcAft>
                <a:spcPts val="600"/>
              </a:spcAft>
            </a:pPr>
            <a:r>
              <a:rPr lang="en-US"/>
              <a:t>Find your initials in the upper right corner and click for the pull down menu, then click “Switch To Test Account”</a:t>
            </a:r>
          </a:p>
          <a:p>
            <a:pPr marL="403225" lvl="1" indent="-177800">
              <a:lnSpc>
                <a:spcPts val="2000"/>
              </a:lnSpc>
              <a:spcAft>
                <a:spcPts val="600"/>
              </a:spcAft>
            </a:pPr>
            <a:r>
              <a:rPr lang="en-US"/>
              <a:t>If you don’t see a “Switch to Test Account” link, </a:t>
            </a:r>
            <a:br>
              <a:rPr lang="en-US"/>
            </a:br>
            <a:r>
              <a:rPr lang="en-US"/>
              <a:t>your Test account has not yet been set up. </a:t>
            </a:r>
            <a:br>
              <a:rPr lang="en-US"/>
            </a:br>
            <a:r>
              <a:rPr lang="en-US"/>
              <a:t>Contact your </a:t>
            </a:r>
            <a:r>
              <a:rPr lang="en-US" sz="1800">
                <a:solidFill>
                  <a:sysClr val="windowText" lastClr="000000"/>
                </a:solidFill>
                <a:latin typeface="+mj-lt"/>
                <a:ea typeface="+mj-ea"/>
                <a:cs typeface="+mj-cs"/>
              </a:rPr>
              <a:t>SAP Business Network</a:t>
            </a:r>
            <a:r>
              <a:rPr lang="en-US"/>
              <a:t> </a:t>
            </a:r>
            <a:br>
              <a:rPr lang="en-US"/>
            </a:br>
            <a:r>
              <a:rPr lang="en-US"/>
              <a:t>Administrator</a:t>
            </a:r>
          </a:p>
          <a:p>
            <a:pPr marL="403225" lvl="1" indent="-177800">
              <a:lnSpc>
                <a:spcPts val="1700"/>
              </a:lnSpc>
              <a:spcAft>
                <a:spcPts val="600"/>
              </a:spcAft>
            </a:pPr>
            <a:r>
              <a:rPr lang="en-US"/>
              <a:t>You will get a warning. </a:t>
            </a:r>
            <a:br>
              <a:rPr lang="en-US"/>
            </a:br>
            <a:r>
              <a:rPr lang="en-US" b="1"/>
              <a:t>“You are about to switch to Test Mode.” </a:t>
            </a:r>
            <a:br>
              <a:rPr lang="en-US" b="1"/>
            </a:br>
            <a:r>
              <a:rPr lang="en-US"/>
              <a:t>Click “OK”</a:t>
            </a:r>
          </a:p>
        </p:txBody>
      </p:sp>
      <p:sp>
        <p:nvSpPr>
          <p:cNvPr id="2" name="Title 1"/>
          <p:cNvSpPr>
            <a:spLocks noGrp="1"/>
          </p:cNvSpPr>
          <p:nvPr>
            <p:ph type="title"/>
          </p:nvPr>
        </p:nvSpPr>
        <p:spPr/>
        <p:txBody>
          <a:bodyPr/>
          <a:lstStyle/>
          <a:p>
            <a:r>
              <a:rPr lang="en-US"/>
              <a:t>Setting up a </a:t>
            </a:r>
            <a:r>
              <a:rPr lang="en-US" sz="2400">
                <a:solidFill>
                  <a:sysClr val="windowText" lastClr="000000"/>
                </a:solidFill>
                <a:latin typeface="+mj-lt"/>
                <a:ea typeface="+mj-ea"/>
                <a:cs typeface="+mj-cs"/>
              </a:rPr>
              <a:t>SAP Business Network </a:t>
            </a:r>
            <a:r>
              <a:rPr lang="en-US"/>
              <a:t>account for </a:t>
            </a:r>
            <a:r>
              <a:rPr lang="en-US" err="1"/>
              <a:t>PunchOut</a:t>
            </a:r>
            <a:endParaRPr lang="en-US" noProof="0"/>
          </a:p>
        </p:txBody>
      </p:sp>
      <p:pic>
        <p:nvPicPr>
          <p:cNvPr id="5" name="Picture 4">
            <a:extLst>
              <a:ext uri="{FF2B5EF4-FFF2-40B4-BE49-F238E27FC236}">
                <a16:creationId xmlns:a16="http://schemas.microsoft.com/office/drawing/2014/main" id="{0639A38C-88A2-D17D-46B5-3263A06A5038}"/>
              </a:ext>
            </a:extLst>
          </p:cNvPr>
          <p:cNvPicPr>
            <a:picLocks noChangeAspect="1"/>
          </p:cNvPicPr>
          <p:nvPr/>
        </p:nvPicPr>
        <p:blipFill>
          <a:blip r:embed="rId3"/>
          <a:stretch>
            <a:fillRect/>
          </a:stretch>
        </p:blipFill>
        <p:spPr>
          <a:xfrm>
            <a:off x="5849631" y="3186886"/>
            <a:ext cx="5756946" cy="2677072"/>
          </a:xfrm>
          <a:prstGeom prst="rect">
            <a:avLst/>
          </a:prstGeom>
          <a:ln>
            <a:noFill/>
          </a:ln>
          <a:effectLst>
            <a:outerShdw blurRad="190500" algn="tl" rotWithShape="0">
              <a:srgbClr val="000000">
                <a:alpha val="70000"/>
              </a:srgbClr>
            </a:outerShdw>
          </a:effectLst>
        </p:spPr>
      </p:pic>
      <p:cxnSp>
        <p:nvCxnSpPr>
          <p:cNvPr id="4" name="Straight Arrow Connector 3">
            <a:extLst>
              <a:ext uri="{FF2B5EF4-FFF2-40B4-BE49-F238E27FC236}">
                <a16:creationId xmlns:a16="http://schemas.microsoft.com/office/drawing/2014/main" id="{83F55C69-CC07-0038-A87D-7C8E7D95D5C9}"/>
              </a:ext>
            </a:extLst>
          </p:cNvPr>
          <p:cNvCxnSpPr>
            <a:cxnSpLocks/>
          </p:cNvCxnSpPr>
          <p:nvPr/>
        </p:nvCxnSpPr>
        <p:spPr>
          <a:xfrm flipV="1">
            <a:off x="9895292" y="3328511"/>
            <a:ext cx="1353099" cy="200977"/>
          </a:xfrm>
          <a:prstGeom prst="straightConnector1">
            <a:avLst/>
          </a:prstGeom>
          <a:ln w="254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4C1D5DB-864B-E20A-0C77-1829B51E3964}"/>
              </a:ext>
            </a:extLst>
          </p:cNvPr>
          <p:cNvCxnSpPr>
            <a:cxnSpLocks/>
          </p:cNvCxnSpPr>
          <p:nvPr/>
        </p:nvCxnSpPr>
        <p:spPr>
          <a:xfrm flipH="1">
            <a:off x="11187821" y="3369497"/>
            <a:ext cx="121140" cy="775232"/>
          </a:xfrm>
          <a:prstGeom prst="straightConnector1">
            <a:avLst/>
          </a:prstGeom>
          <a:ln w="25400">
            <a:solidFill>
              <a:srgbClr val="C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905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19999"/>
            <a:ext cx="11186477" cy="4295025"/>
          </a:xfrm>
          <a:prstGeom prst="rect">
            <a:avLst/>
          </a:prstGeom>
        </p:spPr>
        <p:txBody>
          <a:bodyPr vert="horz" lIns="0" tIns="0" rIns="0" bIns="0" rtlCol="0" anchor="t">
            <a:normAutofit/>
          </a:bodyPr>
          <a:lstStyle/>
          <a:p>
            <a:pPr marL="285750" indent="-285750">
              <a:lnSpc>
                <a:spcPts val="2300"/>
              </a:lnSpc>
              <a:spcBef>
                <a:spcPts val="0"/>
              </a:spcBef>
              <a:spcAft>
                <a:spcPts val="600"/>
              </a:spcAft>
              <a:buSzPct val="100000"/>
              <a:buFont typeface="Wingdings" panose="05000000000000000000" pitchFamily="2" charset="2"/>
              <a:buChar char=""/>
            </a:pPr>
            <a:r>
              <a:rPr lang="en-US" b="1"/>
              <a:t>Subscriptions</a:t>
            </a:r>
          </a:p>
          <a:p>
            <a:pPr marL="461645" lvl="1" indent="-175895">
              <a:lnSpc>
                <a:spcPts val="2000"/>
              </a:lnSpc>
              <a:spcAft>
                <a:spcPts val="600"/>
              </a:spcAft>
            </a:pPr>
            <a:r>
              <a:rPr lang="en-US" sz="1600"/>
              <a:t>You determine which Customers subscribe to your Catalog—specific Customer(s) or to all Customers on the Network</a:t>
            </a:r>
            <a:endParaRPr lang="en-US" sz="1600">
              <a:cs typeface="Arial"/>
            </a:endParaRPr>
          </a:p>
          <a:p>
            <a:pPr marL="461645" lvl="1" indent="-175895">
              <a:lnSpc>
                <a:spcPts val="2000"/>
              </a:lnSpc>
              <a:spcAft>
                <a:spcPts val="600"/>
              </a:spcAft>
            </a:pPr>
            <a:r>
              <a:rPr lang="en-US" sz="1600"/>
              <a:t>Set the Visibility to “Private”. You can select a single customer.</a:t>
            </a:r>
            <a:endParaRPr lang="en-US" sz="1600">
              <a:cs typeface="Arial"/>
            </a:endParaRPr>
          </a:p>
          <a:p>
            <a:pPr marL="461645" lvl="1" indent="-175895">
              <a:lnSpc>
                <a:spcPts val="2000"/>
              </a:lnSpc>
              <a:spcAft>
                <a:spcPts val="600"/>
              </a:spcAft>
            </a:pPr>
            <a:r>
              <a:rPr lang="en-US" sz="1600"/>
              <a:t>To select your Customer, check the box next to their name in the “Customers” list. </a:t>
            </a:r>
            <a:endParaRPr lang="en-US" sz="1600">
              <a:cs typeface="Arial"/>
            </a:endParaRPr>
          </a:p>
          <a:p>
            <a:pPr marL="461645" lvl="1" indent="-175895">
              <a:lnSpc>
                <a:spcPts val="2000"/>
              </a:lnSpc>
              <a:spcAft>
                <a:spcPts val="600"/>
              </a:spcAft>
            </a:pPr>
            <a:r>
              <a:rPr lang="en-US" sz="1600"/>
              <a:t>If</a:t>
            </a:r>
            <a:r>
              <a:rPr lang="en-US" sz="1600" noProof="0"/>
              <a:t> </a:t>
            </a:r>
            <a:r>
              <a:rPr lang="en-US" sz="1600"/>
              <a:t>the Customer does not appear, it means</a:t>
            </a:r>
            <a:br>
              <a:rPr lang="en-US" sz="1600"/>
            </a:br>
            <a:r>
              <a:rPr lang="en-US" sz="1600"/>
              <a:t>that your company has not established a </a:t>
            </a:r>
            <a:br>
              <a:rPr lang="en-US" sz="1600"/>
            </a:br>
            <a:r>
              <a:rPr lang="en-US" sz="1600"/>
              <a:t>relationship with your Customer yet. </a:t>
            </a:r>
            <a:br>
              <a:rPr lang="en-US" sz="1600"/>
            </a:br>
            <a:r>
              <a:rPr lang="en-US" sz="1600"/>
              <a:t>This is required prior to uploading a </a:t>
            </a:r>
            <a:br>
              <a:rPr lang="en-US" sz="1600"/>
            </a:br>
            <a:r>
              <a:rPr lang="en-US" sz="1600"/>
              <a:t>Catalog to them.</a:t>
            </a:r>
            <a:endParaRPr lang="en-US" sz="1600">
              <a:cs typeface="Arial"/>
            </a:endParaRPr>
          </a:p>
          <a:p>
            <a:pPr marL="461645" lvl="1" indent="-175895">
              <a:lnSpc>
                <a:spcPts val="2000"/>
              </a:lnSpc>
              <a:spcAft>
                <a:spcPts val="600"/>
              </a:spcAft>
            </a:pPr>
            <a:r>
              <a:rPr lang="en-US" sz="1600">
                <a:latin typeface="Arial"/>
                <a:cs typeface="Arial"/>
              </a:rPr>
              <a:t>When you complete this screen, </a:t>
            </a:r>
            <a:br>
              <a:rPr lang="en-US" sz="1600">
                <a:latin typeface="Arial"/>
                <a:cs typeface="Arial"/>
              </a:rPr>
            </a:br>
            <a:r>
              <a:rPr lang="en-US" sz="1600">
                <a:latin typeface="Arial"/>
                <a:cs typeface="Arial"/>
              </a:rPr>
              <a:t>click “Next”</a:t>
            </a:r>
            <a:endParaRPr lang="en-US" sz="1600">
              <a:cs typeface="Arial"/>
            </a:endParaRPr>
          </a:p>
          <a:p>
            <a:pPr marL="225425" lvl="1" indent="0">
              <a:lnSpc>
                <a:spcPts val="1300"/>
              </a:lnSpc>
              <a:spcBef>
                <a:spcPts val="0"/>
              </a:spcBef>
              <a:spcAft>
                <a:spcPts val="600"/>
              </a:spcAft>
              <a:buNone/>
            </a:pPr>
            <a:endParaRPr lang="en-US" sz="1600"/>
          </a:p>
          <a:p>
            <a:pPr marL="403225" lvl="1" indent="-177800">
              <a:lnSpc>
                <a:spcPts val="1300"/>
              </a:lnSpc>
              <a:spcBef>
                <a:spcPts val="0"/>
              </a:spcBef>
              <a:spcAft>
                <a:spcPts val="600"/>
              </a:spcAft>
            </a:pPr>
            <a:endParaRPr lang="en-US" sz="1600"/>
          </a:p>
          <a:p>
            <a:pPr marL="403225" lvl="1" indent="-177800">
              <a:lnSpc>
                <a:spcPts val="1300"/>
              </a:lnSpc>
              <a:spcBef>
                <a:spcPts val="0"/>
              </a:spcBef>
              <a:spcAft>
                <a:spcPts val="600"/>
              </a:spcAft>
            </a:pPr>
            <a:endParaRPr lang="en-US" sz="1600"/>
          </a:p>
          <a:p>
            <a:pPr marL="457200" lvl="1" indent="0">
              <a:lnSpc>
                <a:spcPts val="2300"/>
              </a:lnSpc>
              <a:spcBef>
                <a:spcPts val="0"/>
              </a:spcBef>
              <a:spcAft>
                <a:spcPts val="200"/>
              </a:spcAft>
              <a:buNone/>
            </a:pPr>
            <a:endParaRPr lang="en-US" sz="2000"/>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a:p>
            <a:pPr marL="179705" lvl="1" indent="-179705">
              <a:lnSpc>
                <a:spcPts val="2300"/>
              </a:lnSpc>
              <a:spcBef>
                <a:spcPts val="0"/>
              </a:spcBef>
              <a:spcAft>
                <a:spcPts val="200"/>
              </a:spcAft>
            </a:pPr>
            <a:endParaRPr lang="en-US" sz="2000">
              <a:cs typeface="Arial"/>
            </a:endParaRPr>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6" name="Picture 5">
            <a:extLst>
              <a:ext uri="{FF2B5EF4-FFF2-40B4-BE49-F238E27FC236}">
                <a16:creationId xmlns:a16="http://schemas.microsoft.com/office/drawing/2014/main" id="{C800E0FE-DEF5-2F5F-053B-0D1C02A1720E}"/>
              </a:ext>
            </a:extLst>
          </p:cNvPr>
          <p:cNvPicPr>
            <a:picLocks noChangeAspect="1"/>
          </p:cNvPicPr>
          <p:nvPr/>
        </p:nvPicPr>
        <p:blipFill>
          <a:blip r:embed="rId3"/>
          <a:stretch>
            <a:fillRect/>
          </a:stretch>
        </p:blipFill>
        <p:spPr>
          <a:xfrm>
            <a:off x="5187048" y="3500839"/>
            <a:ext cx="6151512" cy="29898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5076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84163" indent="-284163">
              <a:lnSpc>
                <a:spcPts val="2300"/>
              </a:lnSpc>
              <a:spcBef>
                <a:spcPts val="0"/>
              </a:spcBef>
              <a:spcAft>
                <a:spcPts val="600"/>
              </a:spcAft>
              <a:buSzPct val="100000"/>
              <a:buFont typeface="Wingdings" panose="05000000000000000000" pitchFamily="2" charset="2"/>
              <a:buChar char=""/>
            </a:pPr>
            <a:r>
              <a:rPr lang="en-US" b="1"/>
              <a:t>Content</a:t>
            </a:r>
          </a:p>
          <a:p>
            <a:pPr marL="461963" lvl="1" indent="-176213">
              <a:lnSpc>
                <a:spcPts val="2000"/>
              </a:lnSpc>
            </a:pPr>
            <a:r>
              <a:rPr lang="en-US"/>
              <a:t>Select your </a:t>
            </a:r>
            <a:r>
              <a:rPr lang="en-US" b="1">
                <a:solidFill>
                  <a:schemeClr val="accent1"/>
                </a:solidFill>
              </a:rPr>
              <a:t>Catalog File</a:t>
            </a:r>
            <a:r>
              <a:rPr lang="en-US"/>
              <a:t>, by clicking “Choose File” and navigating to where your file is saved.</a:t>
            </a:r>
          </a:p>
          <a:p>
            <a:pPr marL="461963" lvl="2" indent="166688">
              <a:lnSpc>
                <a:spcPts val="1600"/>
              </a:lnSpc>
              <a:spcBef>
                <a:spcPts val="0"/>
              </a:spcBef>
              <a:spcAft>
                <a:spcPts val="600"/>
              </a:spcAft>
              <a:buFont typeface="Wingdings" pitchFamily="2" charset="2"/>
              <a:buChar char="§"/>
            </a:pPr>
            <a:r>
              <a:rPr lang="en-US" sz="1400"/>
              <a:t>Your Excel file must not exceed 1 Mb, however you can use zip compression</a:t>
            </a:r>
          </a:p>
          <a:p>
            <a:pPr marL="461963" lvl="2" indent="166688">
              <a:lnSpc>
                <a:spcPts val="1300"/>
              </a:lnSpc>
              <a:spcBef>
                <a:spcPts val="0"/>
              </a:spcBef>
              <a:spcAft>
                <a:spcPts val="600"/>
              </a:spcAft>
              <a:buFont typeface="Wingdings" pitchFamily="2" charset="2"/>
              <a:buChar char="§"/>
            </a:pPr>
            <a:r>
              <a:rPr lang="en-US" sz="1400"/>
              <a:t>If your Excel file is too large, you will need to convert it to a CIF. See the Appendix—“How to convert an Excel file to CIF”</a:t>
            </a:r>
          </a:p>
          <a:p>
            <a:pPr marL="461963" lvl="1" indent="-176213">
              <a:lnSpc>
                <a:spcPts val="2000"/>
              </a:lnSpc>
              <a:spcAft>
                <a:spcPts val="600"/>
              </a:spcAft>
            </a:pPr>
            <a:r>
              <a:rPr lang="en-US"/>
              <a:t>After you have selected your Catalog file, click the “Validate and Publish” button</a:t>
            </a:r>
            <a:endParaRPr lang="en-US" sz="1600"/>
          </a:p>
          <a:p>
            <a:pPr marL="461963" lvl="1" indent="-176213">
              <a:lnSpc>
                <a:spcPts val="2000"/>
              </a:lnSpc>
              <a:spcAft>
                <a:spcPts val="600"/>
              </a:spcAft>
            </a:pPr>
            <a:r>
              <a:rPr lang="en-US"/>
              <a:t>As your Catalog loads, the</a:t>
            </a:r>
            <a:br>
              <a:rPr lang="en-US"/>
            </a:br>
            <a:r>
              <a:rPr lang="en-US"/>
              <a:t>status will read “Validating”</a:t>
            </a:r>
            <a:br>
              <a:rPr lang="en-US"/>
            </a:br>
            <a:r>
              <a:rPr lang="en-US"/>
              <a:t>Click the “Refresh” button</a:t>
            </a:r>
            <a:br>
              <a:rPr lang="en-US"/>
            </a:br>
            <a:r>
              <a:rPr lang="en-US"/>
              <a:t>at the bottom of the screen</a:t>
            </a:r>
            <a:br>
              <a:rPr lang="en-US"/>
            </a:br>
            <a:r>
              <a:rPr lang="en-US"/>
              <a:t>to see the status change</a:t>
            </a: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5" name="Picture 4">
            <a:extLst>
              <a:ext uri="{FF2B5EF4-FFF2-40B4-BE49-F238E27FC236}">
                <a16:creationId xmlns:a16="http://schemas.microsoft.com/office/drawing/2014/main" id="{A5055879-ED1A-EECD-8393-DC911A29924C}"/>
              </a:ext>
            </a:extLst>
          </p:cNvPr>
          <p:cNvPicPr>
            <a:picLocks noChangeAspect="1"/>
          </p:cNvPicPr>
          <p:nvPr/>
        </p:nvPicPr>
        <p:blipFill>
          <a:blip r:embed="rId3"/>
          <a:stretch>
            <a:fillRect/>
          </a:stretch>
        </p:blipFill>
        <p:spPr>
          <a:xfrm>
            <a:off x="3839519" y="3332571"/>
            <a:ext cx="7850957" cy="25698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00218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a:t>Network Catalog Validation</a:t>
            </a:r>
          </a:p>
          <a:p>
            <a:pPr marL="630238" lvl="1" indent="-168275">
              <a:lnSpc>
                <a:spcPts val="2000"/>
              </a:lnSpc>
              <a:spcBef>
                <a:spcPts val="0"/>
              </a:spcBef>
              <a:spcAft>
                <a:spcPts val="200"/>
              </a:spcAft>
            </a:pPr>
            <a:r>
              <a:rPr lang="en-US"/>
              <a:t>After the Network completes validation, it changes the Catalog status from “Validating” to one of the following statuses:</a:t>
            </a:r>
          </a:p>
          <a:p>
            <a:pPr marL="1025525" lvl="2" indent="-163513">
              <a:lnSpc>
                <a:spcPts val="1600"/>
              </a:lnSpc>
              <a:spcBef>
                <a:spcPts val="0"/>
              </a:spcBef>
              <a:spcAft>
                <a:spcPts val="400"/>
              </a:spcAft>
              <a:buFont typeface="Wingdings" pitchFamily="2" charset="2"/>
              <a:buChar char="§"/>
            </a:pPr>
            <a:r>
              <a:rPr lang="en-US" sz="1400" b="1"/>
              <a:t>Validated, Published or Pending Buyer Validation—</a:t>
            </a:r>
            <a:r>
              <a:rPr lang="en-US" sz="1400"/>
              <a:t>your Catalog is error-free </a:t>
            </a:r>
          </a:p>
          <a:p>
            <a:pPr marL="1025525" lvl="2" indent="-163513">
              <a:lnSpc>
                <a:spcPts val="1600"/>
              </a:lnSpc>
              <a:spcBef>
                <a:spcPts val="0"/>
              </a:spcBef>
              <a:spcAft>
                <a:spcPts val="400"/>
              </a:spcAft>
              <a:buFont typeface="Wingdings" pitchFamily="2" charset="2"/>
              <a:buChar char="§"/>
            </a:pPr>
            <a:r>
              <a:rPr lang="en-US" sz="1400" b="1"/>
              <a:t>Errors Found by SAP Business Network—</a:t>
            </a:r>
            <a:r>
              <a:rPr lang="en-US" sz="1400"/>
              <a:t>the Network detected Catalog content that violates validation rules</a:t>
            </a:r>
          </a:p>
          <a:p>
            <a:pPr marL="1025525" lvl="2" indent="-163513">
              <a:lnSpc>
                <a:spcPts val="1600"/>
              </a:lnSpc>
              <a:spcBef>
                <a:spcPts val="0"/>
              </a:spcBef>
              <a:spcAft>
                <a:spcPts val="600"/>
              </a:spcAft>
              <a:buFont typeface="Wingdings" pitchFamily="2" charset="2"/>
              <a:buChar char="§"/>
            </a:pPr>
            <a:r>
              <a:rPr lang="en-US" sz="1400" b="1"/>
              <a:t>Bad Format—</a:t>
            </a:r>
            <a:r>
              <a:rPr lang="en-US" sz="1400"/>
              <a:t>your Catalog failed the file validation check. Audit the file for problems in format</a:t>
            </a:r>
          </a:p>
          <a:p>
            <a:pPr marL="630238" lvl="1" indent="-168275">
              <a:lnSpc>
                <a:spcPts val="1700"/>
              </a:lnSpc>
              <a:spcAft>
                <a:spcPts val="200"/>
              </a:spcAft>
            </a:pPr>
            <a:r>
              <a:rPr lang="en-US" sz="1600"/>
              <a:t>A Catalog with an error status means you need to review the error results and correct them before going on</a:t>
            </a:r>
          </a:p>
          <a:p>
            <a:pPr marL="625475" lvl="1" indent="-163513">
              <a:lnSpc>
                <a:spcPts val="1300"/>
              </a:lnSpc>
              <a:spcBef>
                <a:spcPts val="0"/>
              </a:spcBef>
              <a:spcAft>
                <a:spcPts val="200"/>
              </a:spcAft>
            </a:pPr>
            <a:endParaRPr lang="en-US" noProof="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9" name="Picture 8">
            <a:extLst>
              <a:ext uri="{FF2B5EF4-FFF2-40B4-BE49-F238E27FC236}">
                <a16:creationId xmlns:a16="http://schemas.microsoft.com/office/drawing/2014/main" id="{2AE4C5C9-849D-03D0-869F-6BD5C0C24BC6}"/>
              </a:ext>
            </a:extLst>
          </p:cNvPr>
          <p:cNvPicPr>
            <a:picLocks noChangeAspect="1"/>
          </p:cNvPicPr>
          <p:nvPr/>
        </p:nvPicPr>
        <p:blipFill>
          <a:blip r:embed="rId3"/>
          <a:stretch>
            <a:fillRect/>
          </a:stretch>
        </p:blipFill>
        <p:spPr>
          <a:xfrm>
            <a:off x="1956151" y="3749438"/>
            <a:ext cx="8282172" cy="27539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9924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a:t>Correcting Validation Errors</a:t>
            </a:r>
          </a:p>
          <a:p>
            <a:pPr marL="400050" lvl="1" indent="-169863">
              <a:lnSpc>
                <a:spcPts val="1700"/>
              </a:lnSpc>
              <a:spcBef>
                <a:spcPts val="0"/>
              </a:spcBef>
              <a:spcAft>
                <a:spcPts val="200"/>
              </a:spcAft>
            </a:pPr>
            <a:r>
              <a:rPr lang="en-US"/>
              <a:t>To see the error detail, click on the “</a:t>
            </a:r>
            <a:r>
              <a:rPr lang="en-US" u="sng"/>
              <a:t>Errors Found</a:t>
            </a:r>
            <a:r>
              <a:rPr lang="en-US"/>
              <a:t>” hyperlink:</a:t>
            </a:r>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5" name="Picture 4">
            <a:extLst>
              <a:ext uri="{FF2B5EF4-FFF2-40B4-BE49-F238E27FC236}">
                <a16:creationId xmlns:a16="http://schemas.microsoft.com/office/drawing/2014/main" id="{3CCD095A-8110-F696-EA62-6C02B2450C70}"/>
              </a:ext>
            </a:extLst>
          </p:cNvPr>
          <p:cNvPicPr>
            <a:picLocks noChangeAspect="1"/>
          </p:cNvPicPr>
          <p:nvPr/>
        </p:nvPicPr>
        <p:blipFill>
          <a:blip r:embed="rId3"/>
          <a:stretch>
            <a:fillRect/>
          </a:stretch>
        </p:blipFill>
        <p:spPr>
          <a:xfrm>
            <a:off x="632777" y="2770991"/>
            <a:ext cx="10312930" cy="3429176"/>
          </a:xfrm>
          <a:prstGeom prst="rect">
            <a:avLst/>
          </a:prstGeom>
          <a:ln>
            <a:noFill/>
          </a:ln>
          <a:effectLst>
            <a:outerShdw blurRad="190500" algn="tl" rotWithShape="0">
              <a:srgbClr val="000000">
                <a:alpha val="70000"/>
              </a:srgbClr>
            </a:outerShdw>
          </a:effectLst>
        </p:spPr>
      </p:pic>
      <p:cxnSp>
        <p:nvCxnSpPr>
          <p:cNvPr id="11" name="Straight Arrow Connector 10">
            <a:extLst>
              <a:ext uri="{FF2B5EF4-FFF2-40B4-BE49-F238E27FC236}">
                <a16:creationId xmlns:a16="http://schemas.microsoft.com/office/drawing/2014/main" id="{630B3F14-883F-40DE-8B67-93E9154CBE4D}"/>
              </a:ext>
            </a:extLst>
          </p:cNvPr>
          <p:cNvCxnSpPr>
            <a:cxnSpLocks/>
          </p:cNvCxnSpPr>
          <p:nvPr/>
        </p:nvCxnSpPr>
        <p:spPr>
          <a:xfrm>
            <a:off x="6757416" y="2267712"/>
            <a:ext cx="2120770" cy="2782753"/>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56917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1" y="1295534"/>
            <a:ext cx="11186477" cy="5316582"/>
          </a:xfrm>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b="1"/>
              <a:t>Viewing Validation Errors</a:t>
            </a:r>
          </a:p>
          <a:p>
            <a:pPr marL="400050" lvl="1" indent="-169863">
              <a:lnSpc>
                <a:spcPts val="1700"/>
              </a:lnSpc>
              <a:spcBef>
                <a:spcPts val="0"/>
              </a:spcBef>
              <a:spcAft>
                <a:spcPts val="600"/>
              </a:spcAft>
            </a:pPr>
            <a:r>
              <a:rPr lang="en-US"/>
              <a:t>The Network displays Description, Field and Line Number for each error</a:t>
            </a:r>
          </a:p>
          <a:p>
            <a:pPr marL="400050" lvl="1" indent="-169863">
              <a:lnSpc>
                <a:spcPts val="1700"/>
              </a:lnSpc>
              <a:spcBef>
                <a:spcPts val="0"/>
              </a:spcBef>
              <a:spcAft>
                <a:spcPts val="600"/>
              </a:spcAft>
            </a:pPr>
            <a:endParaRPr lang="en-US"/>
          </a:p>
          <a:p>
            <a:pPr marL="461962">
              <a:lnSpc>
                <a:spcPts val="1700"/>
              </a:lnSpc>
              <a:spcBef>
                <a:spcPts val="0"/>
              </a:spcBef>
              <a:spcAft>
                <a:spcPts val="600"/>
              </a:spcAft>
              <a:buSzPct val="100000"/>
            </a:pPr>
            <a:endParaRPr lang="en-US" sz="1800"/>
          </a:p>
          <a:p>
            <a:pPr marL="625475" lvl="1" indent="-163513">
              <a:lnSpc>
                <a:spcPts val="1700"/>
              </a:lnSpc>
              <a:spcBef>
                <a:spcPts val="0"/>
              </a:spcBef>
              <a:spcAft>
                <a:spcPts val="600"/>
              </a:spcAft>
            </a:pPr>
            <a:endParaRPr lang="en-US"/>
          </a:p>
          <a:p>
            <a:pPr marL="461962">
              <a:lnSpc>
                <a:spcPts val="1700"/>
              </a:lnSpc>
              <a:spcBef>
                <a:spcPts val="0"/>
              </a:spcBef>
              <a:spcAft>
                <a:spcPts val="600"/>
              </a:spcAft>
              <a:buSzPct val="100000"/>
            </a:pPr>
            <a:br>
              <a:rPr lang="en-US" sz="1800"/>
            </a:br>
            <a:br>
              <a:rPr lang="en-US" sz="1800"/>
            </a:br>
            <a:br>
              <a:rPr lang="en-US" sz="1800"/>
            </a:br>
            <a:endParaRPr lang="en-US" sz="1800"/>
          </a:p>
          <a:p>
            <a:pPr marL="461962" lvl="1" indent="0">
              <a:lnSpc>
                <a:spcPts val="1700"/>
              </a:lnSpc>
              <a:spcBef>
                <a:spcPts val="0"/>
              </a:spcBef>
              <a:spcAft>
                <a:spcPts val="600"/>
              </a:spcAft>
              <a:buNone/>
            </a:pPr>
            <a:endParaRPr lang="en-US"/>
          </a:p>
          <a:p>
            <a:pPr marL="625475" lvl="1" indent="-163513">
              <a:lnSpc>
                <a:spcPts val="1700"/>
              </a:lnSpc>
              <a:spcBef>
                <a:spcPts val="0"/>
              </a:spcBef>
              <a:spcAft>
                <a:spcPts val="600"/>
              </a:spcAft>
            </a:pPr>
            <a:endParaRPr lang="en-US"/>
          </a:p>
          <a:p>
            <a:pPr marL="625475" lvl="1" indent="-163513">
              <a:lnSpc>
                <a:spcPts val="1700"/>
              </a:lnSpc>
              <a:spcBef>
                <a:spcPts val="0"/>
              </a:spcBef>
              <a:spcAft>
                <a:spcPts val="600"/>
              </a:spcAft>
            </a:pPr>
            <a:endParaRPr lang="en-US"/>
          </a:p>
          <a:p>
            <a:pPr marL="461962" lvl="1" indent="0">
              <a:lnSpc>
                <a:spcPts val="1700"/>
              </a:lnSpc>
              <a:spcBef>
                <a:spcPts val="0"/>
              </a:spcBef>
              <a:spcAft>
                <a:spcPts val="600"/>
              </a:spcAft>
              <a:buNone/>
            </a:pPr>
            <a:endParaRPr lang="en-US"/>
          </a:p>
          <a:p>
            <a:pPr marL="400050" lvl="1" indent="-169863">
              <a:lnSpc>
                <a:spcPts val="2000"/>
              </a:lnSpc>
              <a:spcAft>
                <a:spcPts val="600"/>
              </a:spcAft>
            </a:pPr>
            <a:r>
              <a:rPr lang="en-US"/>
              <a:t>In this case, the Network is telling us that the </a:t>
            </a:r>
            <a:r>
              <a:rPr lang="en-US" b="1"/>
              <a:t>Supplier Part ID / Supplier Part Auxiliary ID </a:t>
            </a:r>
            <a:r>
              <a:rPr lang="en-US"/>
              <a:t>is not unique on line 14 and line 12 is missing a </a:t>
            </a:r>
            <a:r>
              <a:rPr lang="en-US" b="1"/>
              <a:t>Supplier Part ID</a:t>
            </a:r>
            <a:r>
              <a:rPr lang="en-US"/>
              <a:t>.</a:t>
            </a:r>
          </a:p>
          <a:p>
            <a:pPr marL="400050" lvl="1" indent="-169863">
              <a:lnSpc>
                <a:spcPts val="2000"/>
              </a:lnSpc>
              <a:spcAft>
                <a:spcPts val="600"/>
              </a:spcAft>
            </a:pPr>
            <a:r>
              <a:rPr lang="en-US"/>
              <a:t>To correct any issues, go back to the original Excel Catalog file, make the corrections, then update the Catalog file, and upload the new version to replace the existing Catalog</a:t>
            </a:r>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PunchOut Catalogs</a:t>
            </a:r>
            <a:endParaRPr lang="en-US" noProof="0"/>
          </a:p>
        </p:txBody>
      </p:sp>
      <p:pic>
        <p:nvPicPr>
          <p:cNvPr id="9" name="Picture 8">
            <a:extLst>
              <a:ext uri="{FF2B5EF4-FFF2-40B4-BE49-F238E27FC236}">
                <a16:creationId xmlns:a16="http://schemas.microsoft.com/office/drawing/2014/main" id="{646B3053-30BD-5136-CA95-180DA1E5A5B1}"/>
              </a:ext>
            </a:extLst>
          </p:cNvPr>
          <p:cNvPicPr>
            <a:picLocks noChangeAspect="1"/>
          </p:cNvPicPr>
          <p:nvPr/>
        </p:nvPicPr>
        <p:blipFill>
          <a:blip r:embed="rId3"/>
          <a:stretch>
            <a:fillRect/>
          </a:stretch>
        </p:blipFill>
        <p:spPr>
          <a:xfrm>
            <a:off x="1581672" y="2101405"/>
            <a:ext cx="8408102" cy="2655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0551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11186478" cy="4716000"/>
          </a:xfrm>
          <a:prstGeom prst="rect">
            <a:avLst/>
          </a:prstGeom>
        </p:spPr>
        <p:txBody>
          <a:bodyPr/>
          <a:lstStyle/>
          <a:p>
            <a:pPr marL="228600" indent="-228600">
              <a:lnSpc>
                <a:spcPts val="2000"/>
              </a:lnSpc>
              <a:spcBef>
                <a:spcPts val="0"/>
              </a:spcBef>
              <a:spcAft>
                <a:spcPts val="600"/>
              </a:spcAft>
              <a:buFont typeface="Wingdings" pitchFamily="2" charset="2"/>
              <a:buChar char="§"/>
            </a:pPr>
            <a:r>
              <a:rPr lang="en-US"/>
              <a:t>Customer Approval</a:t>
            </a:r>
          </a:p>
          <a:p>
            <a:pPr marL="400050" lvl="1" indent="-169863">
              <a:lnSpc>
                <a:spcPts val="2000"/>
              </a:lnSpc>
              <a:spcAft>
                <a:spcPts val="600"/>
              </a:spcAft>
            </a:pPr>
            <a:r>
              <a:rPr lang="en-US"/>
              <a:t>When your Catalog passes the Network upload validation, your Customer is then notified to audit, validate and approve your Catalog. The Network may show any of these statuses: </a:t>
            </a:r>
            <a:r>
              <a:rPr lang="en-US" b="1"/>
              <a:t>“Published”, “Validated by Customer” or “Pending Buyer Validation”</a:t>
            </a:r>
            <a:r>
              <a:rPr lang="en-US"/>
              <a:t>—</a:t>
            </a:r>
            <a:r>
              <a:rPr lang="en-US" i="1"/>
              <a:t>note that these are </a:t>
            </a:r>
            <a:r>
              <a:rPr lang="en-US" b="1"/>
              <a:t>all </a:t>
            </a:r>
            <a:r>
              <a:rPr lang="en-US" i="1"/>
              <a:t>valid statuses</a:t>
            </a:r>
          </a:p>
          <a:p>
            <a:pPr marL="400050" lvl="1" indent="-171450">
              <a:lnSpc>
                <a:spcPts val="2000"/>
              </a:lnSpc>
              <a:spcAft>
                <a:spcPts val="600"/>
              </a:spcAft>
            </a:pPr>
            <a:r>
              <a:rPr lang="en-US"/>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pPr>
            <a:r>
              <a:rPr lang="en-US" spc="-20"/>
              <a:t>If your Customer finds anything in your Catalog file that requires your attention, you will be notified by e-Mail</a:t>
            </a:r>
          </a:p>
          <a:p>
            <a:pPr marL="568325" lvl="2" indent="-165100">
              <a:lnSpc>
                <a:spcPts val="2000"/>
              </a:lnSpc>
              <a:spcBef>
                <a:spcPts val="0"/>
              </a:spcBef>
              <a:buFont typeface="Wingdings" pitchFamily="2" charset="2"/>
              <a:buChar char="§"/>
            </a:pPr>
            <a:r>
              <a:rPr lang="en-US" sz="1400"/>
              <a:t>Corrections should be made to the original Excel file, then the corrected Catalog file needs to be uploaded to the Network</a:t>
            </a:r>
          </a:p>
          <a:p>
            <a:pPr marL="568325" lvl="2" indent="-168275">
              <a:lnSpc>
                <a:spcPts val="2000"/>
              </a:lnSpc>
              <a:spcBef>
                <a:spcPts val="0"/>
              </a:spcBef>
              <a:buFont typeface="Wingdings" pitchFamily="2" charset="2"/>
              <a:buChar char="§"/>
            </a:pPr>
            <a:r>
              <a:rPr lang="en-US" sz="1400"/>
              <a:t>Each Catalog must pass both the Network validation, and the Customer audit before it can be loaded into the Customer’s buying application and be available for their Users</a:t>
            </a:r>
            <a:endParaRPr lang="en-US" sz="1400">
              <a:solidFill>
                <a:schemeClr val="bg2"/>
              </a:solidFill>
            </a:endParaRP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spc="-50"/>
              <a:t>Uploading and Publishing PunchOut Catalogs</a:t>
            </a:r>
            <a:endParaRPr lang="en-US" noProof="0"/>
          </a:p>
        </p:txBody>
      </p:sp>
    </p:spTree>
    <p:extLst>
      <p:ext uri="{BB962C8B-B14F-4D97-AF65-F5344CB8AC3E}">
        <p14:creationId xmlns:p14="http://schemas.microsoft.com/office/powerpoint/2010/main" val="1625365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Replacing </a:t>
            </a:r>
            <a:r>
              <a:rPr lang="en-US" noProof="0">
                <a:solidFill>
                  <a:schemeClr val="accent1"/>
                </a:solidFill>
                <a:latin typeface="+mj-lt"/>
              </a:rPr>
              <a:t>Existing Catalogs</a:t>
            </a:r>
          </a:p>
        </p:txBody>
      </p:sp>
    </p:spTree>
    <p:extLst>
      <p:ext uri="{BB962C8B-B14F-4D97-AF65-F5344CB8AC3E}">
        <p14:creationId xmlns:p14="http://schemas.microsoft.com/office/powerpoint/2010/main" val="2863529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2275725"/>
          </a:xfrm>
          <a:prstGeom prst="rect">
            <a:avLst/>
          </a:prstGeom>
        </p:spPr>
        <p:txBody>
          <a:bodyPr/>
          <a:lstStyle/>
          <a:p>
            <a:pPr marL="61912">
              <a:lnSpc>
                <a:spcPts val="2200"/>
              </a:lnSpc>
              <a:spcBef>
                <a:spcPts val="0"/>
              </a:spcBef>
              <a:spcAft>
                <a:spcPts val="1200"/>
              </a:spcAft>
              <a:buSzPct val="100000"/>
            </a:pPr>
            <a:r>
              <a:rPr lang="en-US"/>
              <a:t>Due to the nature of L1 PunchOut Index files, it is rare that you would need to update them. Only a change to the logo, the Description to appear on the UI or additional keywords would require an update to a L1 Catalog.</a:t>
            </a:r>
          </a:p>
          <a:p>
            <a:pPr marL="61912">
              <a:lnSpc>
                <a:spcPts val="2200"/>
              </a:lnSpc>
              <a:spcBef>
                <a:spcPts val="0"/>
              </a:spcBef>
              <a:spcAft>
                <a:spcPts val="1200"/>
              </a:spcAft>
              <a:buSzPct val="100000"/>
            </a:pPr>
            <a:r>
              <a:rPr lang="en-US"/>
              <a:t>For L2, updating will occur much like a static catalog. Since the Index file is used for searching the items in the Supplier’s catalog, before punching the User out to their website, it is important that the data in the L2 Index files be kept current.</a:t>
            </a: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346075" indent="-284163">
              <a:lnSpc>
                <a:spcPts val="1700"/>
              </a:lnSpc>
              <a:spcBef>
                <a:spcPts val="0"/>
              </a:spcBef>
              <a:spcAft>
                <a:spcPts val="200"/>
              </a:spcAft>
              <a:buSzPct val="100000"/>
              <a:buFont typeface="Wingdings" pitchFamily="2" charset="2"/>
              <a:buChar char="§"/>
            </a:pPr>
            <a:endParaRPr lang="en-US" sz="2200"/>
          </a:p>
        </p:txBody>
      </p:sp>
      <p:sp>
        <p:nvSpPr>
          <p:cNvPr id="2" name="Title 1"/>
          <p:cNvSpPr>
            <a:spLocks noGrp="1"/>
          </p:cNvSpPr>
          <p:nvPr>
            <p:ph type="title"/>
          </p:nvPr>
        </p:nvSpPr>
        <p:spPr/>
        <p:txBody>
          <a:bodyPr/>
          <a:lstStyle/>
          <a:p>
            <a:r>
              <a:rPr lang="en-US" noProof="0"/>
              <a:t>Replacing Existing Catalogs</a:t>
            </a:r>
          </a:p>
        </p:txBody>
      </p:sp>
      <p:pic>
        <p:nvPicPr>
          <p:cNvPr id="7" name="Picture 6">
            <a:extLst>
              <a:ext uri="{FF2B5EF4-FFF2-40B4-BE49-F238E27FC236}">
                <a16:creationId xmlns:a16="http://schemas.microsoft.com/office/drawing/2014/main" id="{A9F70172-5B9D-4D3C-8EFF-CCB886381EEE}"/>
              </a:ext>
            </a:extLst>
          </p:cNvPr>
          <p:cNvPicPr>
            <a:picLocks noChangeAspect="1"/>
          </p:cNvPicPr>
          <p:nvPr/>
        </p:nvPicPr>
        <p:blipFill>
          <a:blip r:embed="rId3"/>
          <a:stretch>
            <a:fillRect/>
          </a:stretch>
        </p:blipFill>
        <p:spPr>
          <a:xfrm>
            <a:off x="9293465" y="3629429"/>
            <a:ext cx="3151638" cy="3151638"/>
          </a:xfrm>
          <a:prstGeom prst="rect">
            <a:avLst/>
          </a:prstGeom>
        </p:spPr>
      </p:pic>
    </p:spTree>
    <p:extLst>
      <p:ext uri="{BB962C8B-B14F-4D97-AF65-F5344CB8AC3E}">
        <p14:creationId xmlns:p14="http://schemas.microsoft.com/office/powerpoint/2010/main" val="3086413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348630"/>
            <a:ext cx="11186477" cy="2633948"/>
          </a:xfrm>
          <a:prstGeom prst="rect">
            <a:avLst/>
          </a:prstGeom>
        </p:spPr>
        <p:txBody>
          <a:bodyPr>
            <a:normAutofit/>
          </a:bodyPr>
          <a:lstStyle/>
          <a:p>
            <a:pPr marL="61912">
              <a:lnSpc>
                <a:spcPts val="2200"/>
              </a:lnSpc>
              <a:spcBef>
                <a:spcPts val="0"/>
              </a:spcBef>
              <a:spcAft>
                <a:spcPts val="600"/>
              </a:spcAft>
              <a:buSzPct val="100000"/>
            </a:pPr>
            <a:r>
              <a:rPr lang="en-US"/>
              <a:t>To replace an existing Catalog, the steps are almost the same as uploading a new Catalog for the Customer. </a:t>
            </a:r>
          </a:p>
          <a:p>
            <a:pPr marL="514350" indent="-230188">
              <a:lnSpc>
                <a:spcPts val="2000"/>
              </a:lnSpc>
              <a:spcBef>
                <a:spcPts val="600"/>
              </a:spcBef>
              <a:spcAft>
                <a:spcPts val="600"/>
              </a:spcAft>
              <a:buSzPct val="100000"/>
              <a:buFont typeface="Wingdings" pitchFamily="2" charset="2"/>
              <a:buChar char="§"/>
            </a:pPr>
            <a:r>
              <a:rPr lang="en-US" sz="1800"/>
              <a:t>Log into your SAP Business Network account</a:t>
            </a:r>
          </a:p>
          <a:p>
            <a:pPr marL="514350" indent="-230188">
              <a:lnSpc>
                <a:spcPts val="2000"/>
              </a:lnSpc>
              <a:spcBef>
                <a:spcPts val="600"/>
              </a:spcBef>
              <a:spcAft>
                <a:spcPts val="600"/>
              </a:spcAft>
              <a:buSzPct val="100000"/>
              <a:buFont typeface="Wingdings" pitchFamily="2" charset="2"/>
              <a:buChar char="§"/>
            </a:pPr>
            <a:r>
              <a:rPr lang="en-US" sz="1800"/>
              <a:t>Navigate to </a:t>
            </a:r>
            <a:r>
              <a:rPr lang="en-US" sz="1800" b="1"/>
              <a:t>Catalogs</a:t>
            </a:r>
          </a:p>
          <a:p>
            <a:pPr marL="514350" indent="-230188">
              <a:lnSpc>
                <a:spcPts val="2000"/>
              </a:lnSpc>
              <a:spcBef>
                <a:spcPts val="600"/>
              </a:spcBef>
              <a:spcAft>
                <a:spcPts val="600"/>
              </a:spcAft>
              <a:buSzPct val="100000"/>
              <a:buFont typeface="Wingdings" pitchFamily="2" charset="2"/>
              <a:buChar char="§"/>
            </a:pPr>
            <a:r>
              <a:rPr lang="en-US" sz="1800"/>
              <a:t>Update the Catalog—using the “View/Edit” button.</a:t>
            </a:r>
          </a:p>
          <a:p>
            <a:pPr marL="685800" lvl="1" indent="-171450">
              <a:lnSpc>
                <a:spcPts val="1600"/>
              </a:lnSpc>
              <a:spcBef>
                <a:spcPts val="0"/>
              </a:spcBef>
              <a:spcAft>
                <a:spcPts val="200"/>
              </a:spcAft>
              <a:buClrTx/>
            </a:pPr>
            <a:r>
              <a:rPr lang="en-US" sz="1400"/>
              <a:t>When </a:t>
            </a:r>
            <a:r>
              <a:rPr lang="en-US" sz="1400" i="1"/>
              <a:t>replacing</a:t>
            </a:r>
            <a:r>
              <a:rPr lang="en-US" sz="1400"/>
              <a:t> an existing Catalog, do </a:t>
            </a:r>
            <a:r>
              <a:rPr lang="en-US" sz="1400" b="1"/>
              <a:t>not </a:t>
            </a:r>
            <a:r>
              <a:rPr lang="en-US" sz="1400"/>
              <a:t>use the “Create Standard” or “Create Punchout Only” buttons - it is important to keep the </a:t>
            </a:r>
            <a:r>
              <a:rPr lang="en-US" sz="1400" b="1"/>
              <a:t>same</a:t>
            </a:r>
            <a:r>
              <a:rPr lang="en-US" sz="1400"/>
              <a:t> Catalog Name. The file name </a:t>
            </a:r>
            <a:r>
              <a:rPr lang="en-US" sz="1400" b="1"/>
              <a:t>can</a:t>
            </a:r>
            <a:r>
              <a:rPr lang="en-US" sz="1400"/>
              <a:t> be different:</a:t>
            </a:r>
          </a:p>
          <a:p>
            <a:pPr marL="461962" lvl="1">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346075" indent="-284163">
              <a:lnSpc>
                <a:spcPts val="1700"/>
              </a:lnSpc>
              <a:spcBef>
                <a:spcPts val="0"/>
              </a:spcBef>
              <a:spcAft>
                <a:spcPts val="200"/>
              </a:spcAft>
              <a:buSzPct val="100000"/>
              <a:buFont typeface="Wingdings" pitchFamily="2" charset="2"/>
              <a:buChar char="§"/>
            </a:pPr>
            <a:endParaRPr lang="en-US" sz="2200"/>
          </a:p>
        </p:txBody>
      </p:sp>
      <p:sp>
        <p:nvSpPr>
          <p:cNvPr id="2" name="Title 1"/>
          <p:cNvSpPr>
            <a:spLocks noGrp="1"/>
          </p:cNvSpPr>
          <p:nvPr>
            <p:ph type="title"/>
          </p:nvPr>
        </p:nvSpPr>
        <p:spPr/>
        <p:txBody>
          <a:bodyPr/>
          <a:lstStyle/>
          <a:p>
            <a:r>
              <a:rPr lang="en-US" noProof="0"/>
              <a:t>Replacing Existing Catalogs</a:t>
            </a:r>
          </a:p>
        </p:txBody>
      </p:sp>
      <p:pic>
        <p:nvPicPr>
          <p:cNvPr id="14" name="Picture 13">
            <a:extLst>
              <a:ext uri="{FF2B5EF4-FFF2-40B4-BE49-F238E27FC236}">
                <a16:creationId xmlns:a16="http://schemas.microsoft.com/office/drawing/2014/main" id="{1F2BBD84-5F2B-B593-BCA2-4A90A00EE9CB}"/>
              </a:ext>
            </a:extLst>
          </p:cNvPr>
          <p:cNvPicPr>
            <a:picLocks noChangeAspect="1"/>
          </p:cNvPicPr>
          <p:nvPr/>
        </p:nvPicPr>
        <p:blipFill>
          <a:blip r:embed="rId3"/>
          <a:stretch>
            <a:fillRect/>
          </a:stretch>
        </p:blipFill>
        <p:spPr>
          <a:xfrm>
            <a:off x="2679477" y="3850747"/>
            <a:ext cx="8062734" cy="2626458"/>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BF747421-8F15-978C-9BB0-D6D897E4407D}"/>
              </a:ext>
            </a:extLst>
          </p:cNvPr>
          <p:cNvSpPr/>
          <p:nvPr/>
        </p:nvSpPr>
        <p:spPr>
          <a:xfrm>
            <a:off x="3125987" y="6021187"/>
            <a:ext cx="702015" cy="3328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847174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buSzPct val="100000"/>
              <a:buFont typeface="Wingdings" pitchFamily="2" charset="2"/>
              <a:buChar char="§"/>
            </a:pPr>
            <a:r>
              <a:rPr lang="en-US" sz="1800"/>
              <a:t>Find the existing Catalog you wish to replace with a new version</a:t>
            </a:r>
          </a:p>
          <a:p>
            <a:pPr marL="403225" lvl="1" indent="-177800">
              <a:lnSpc>
                <a:spcPts val="1700"/>
              </a:lnSpc>
              <a:spcBef>
                <a:spcPts val="0"/>
              </a:spcBef>
              <a:buClr>
                <a:schemeClr val="tx1"/>
              </a:buClr>
            </a:pPr>
            <a:r>
              <a:rPr lang="en-US" sz="1400"/>
              <a:t>Click on the radio button to select the existing Catalog</a:t>
            </a:r>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461962" lvl="1" indent="0">
              <a:lnSpc>
                <a:spcPts val="1700"/>
              </a:lnSpc>
              <a:spcBef>
                <a:spcPts val="0"/>
              </a:spcBef>
              <a:spcAft>
                <a:spcPts val="200"/>
              </a:spcAft>
              <a:buNone/>
            </a:pPr>
            <a:br>
              <a:rPr lang="en-US" sz="1600"/>
            </a:br>
            <a:br>
              <a:rPr lang="en-US" sz="1600"/>
            </a:br>
            <a:br>
              <a:rPr lang="en-US" sz="1600"/>
            </a:br>
            <a:br>
              <a:rPr lang="en-US" sz="1600"/>
            </a:br>
            <a:br>
              <a:rPr lang="en-US" sz="1600"/>
            </a:br>
            <a:br>
              <a:rPr lang="en-US" sz="1600"/>
            </a:br>
            <a:br>
              <a:rPr lang="en-US" sz="1600"/>
            </a:br>
            <a:endParaRPr lang="en-US" sz="1600"/>
          </a:p>
          <a:p>
            <a:pPr marL="625475" lvl="1" indent="-163513">
              <a:lnSpc>
                <a:spcPts val="1700"/>
              </a:lnSpc>
              <a:spcBef>
                <a:spcPts val="0"/>
              </a:spcBef>
              <a:spcAft>
                <a:spcPts val="200"/>
              </a:spcAft>
            </a:pPr>
            <a:endParaRPr lang="en-US" sz="1600"/>
          </a:p>
          <a:p>
            <a:pPr marL="625475" lvl="1" indent="-163513">
              <a:lnSpc>
                <a:spcPts val="1700"/>
              </a:lnSpc>
              <a:spcBef>
                <a:spcPts val="0"/>
              </a:spcBef>
              <a:spcAft>
                <a:spcPts val="200"/>
              </a:spcAft>
            </a:pPr>
            <a:endParaRPr lang="en-US" sz="1600"/>
          </a:p>
          <a:p>
            <a:pPr marL="225425" lvl="1" indent="0">
              <a:lnSpc>
                <a:spcPts val="1700"/>
              </a:lnSpc>
              <a:spcBef>
                <a:spcPts val="2600"/>
              </a:spcBef>
              <a:spcAft>
                <a:spcPts val="200"/>
              </a:spcAft>
              <a:buNone/>
            </a:pPr>
            <a:endParaRPr lang="en-US" sz="1600"/>
          </a:p>
          <a:p>
            <a:pPr marL="331211" indent="-285750">
              <a:lnSpc>
                <a:spcPts val="1700"/>
              </a:lnSpc>
              <a:spcBef>
                <a:spcPts val="2600"/>
              </a:spcBef>
              <a:spcAft>
                <a:spcPts val="200"/>
              </a:spcAft>
              <a:buSzPct val="100000"/>
              <a:buFont typeface="Wingdings" panose="05000000000000000000" pitchFamily="2" charset="2"/>
              <a:buChar char="§"/>
            </a:pPr>
            <a:r>
              <a:rPr lang="en-US" sz="1800"/>
              <a:t>Click “View/Edit”</a:t>
            </a:r>
          </a:p>
          <a:p>
            <a:pPr marL="625475" lvl="1" indent="-163513">
              <a:lnSpc>
                <a:spcPts val="1700"/>
              </a:lnSpc>
              <a:spcBef>
                <a:spcPts val="0"/>
              </a:spcBef>
              <a:spcAft>
                <a:spcPts val="200"/>
              </a:spcAft>
            </a:pPr>
            <a:endParaRPr lang="en-US" sz="1600"/>
          </a:p>
          <a:p>
            <a:pPr marL="346075" indent="-284163">
              <a:lnSpc>
                <a:spcPts val="1700"/>
              </a:lnSpc>
              <a:spcBef>
                <a:spcPts val="0"/>
              </a:spcBef>
              <a:spcAft>
                <a:spcPts val="200"/>
              </a:spcAft>
              <a:buSzPct val="100000"/>
              <a:buFont typeface="Wingdings" pitchFamily="2" charset="2"/>
              <a:buChar char="§"/>
            </a:pPr>
            <a:endParaRPr lang="en-US" sz="2200"/>
          </a:p>
        </p:txBody>
      </p:sp>
      <p:sp>
        <p:nvSpPr>
          <p:cNvPr id="2" name="Title 1"/>
          <p:cNvSpPr>
            <a:spLocks noGrp="1"/>
          </p:cNvSpPr>
          <p:nvPr>
            <p:ph type="title"/>
          </p:nvPr>
        </p:nvSpPr>
        <p:spPr/>
        <p:txBody>
          <a:bodyPr/>
          <a:lstStyle/>
          <a:p>
            <a:r>
              <a:rPr lang="en-US" noProof="0"/>
              <a:t>Replacing Existing Catalogs</a:t>
            </a:r>
          </a:p>
        </p:txBody>
      </p:sp>
      <p:pic>
        <p:nvPicPr>
          <p:cNvPr id="10" name="Picture 9">
            <a:extLst>
              <a:ext uri="{FF2B5EF4-FFF2-40B4-BE49-F238E27FC236}">
                <a16:creationId xmlns:a16="http://schemas.microsoft.com/office/drawing/2014/main" id="{FFAB0418-B488-3FD1-8655-4DC34A973AA5}"/>
              </a:ext>
            </a:extLst>
          </p:cNvPr>
          <p:cNvPicPr>
            <a:picLocks noChangeAspect="1"/>
          </p:cNvPicPr>
          <p:nvPr/>
        </p:nvPicPr>
        <p:blipFill>
          <a:blip r:embed="rId3"/>
          <a:stretch>
            <a:fillRect/>
          </a:stretch>
        </p:blipFill>
        <p:spPr>
          <a:xfrm>
            <a:off x="890547" y="2245376"/>
            <a:ext cx="10122866" cy="3297552"/>
          </a:xfrm>
          <a:prstGeom prst="rect">
            <a:avLst/>
          </a:prstGeom>
          <a:ln>
            <a:noFill/>
          </a:ln>
          <a:effectLst>
            <a:outerShdw blurRad="190500" algn="tl" rotWithShape="0">
              <a:srgbClr val="000000">
                <a:alpha val="70000"/>
              </a:srgbClr>
            </a:outerShdw>
          </a:effectLst>
        </p:spPr>
      </p:pic>
      <p:sp>
        <p:nvSpPr>
          <p:cNvPr id="4" name="&quot;No&quot; Symbol 6">
            <a:extLst>
              <a:ext uri="{FF2B5EF4-FFF2-40B4-BE49-F238E27FC236}">
                <a16:creationId xmlns:a16="http://schemas.microsoft.com/office/drawing/2014/main" id="{C63A1131-07F0-0206-CE91-F6DE2469151C}"/>
              </a:ext>
            </a:extLst>
          </p:cNvPr>
          <p:cNvSpPr/>
          <p:nvPr/>
        </p:nvSpPr>
        <p:spPr bwMode="gray">
          <a:xfrm>
            <a:off x="4570951" y="5008138"/>
            <a:ext cx="459984" cy="45972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5" name="&quot;No&quot; Symbol 6">
            <a:extLst>
              <a:ext uri="{FF2B5EF4-FFF2-40B4-BE49-F238E27FC236}">
                <a16:creationId xmlns:a16="http://schemas.microsoft.com/office/drawing/2014/main" id="{2707D5A4-0F03-5E47-28C6-F9652F35D209}"/>
              </a:ext>
            </a:extLst>
          </p:cNvPr>
          <p:cNvSpPr/>
          <p:nvPr/>
        </p:nvSpPr>
        <p:spPr bwMode="gray">
          <a:xfrm>
            <a:off x="5951980" y="4942927"/>
            <a:ext cx="459984" cy="45972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AA82594D-B5DB-603E-3172-07E01A1E4405}"/>
              </a:ext>
            </a:extLst>
          </p:cNvPr>
          <p:cNvSpPr/>
          <p:nvPr/>
        </p:nvSpPr>
        <p:spPr>
          <a:xfrm>
            <a:off x="1181761" y="4512794"/>
            <a:ext cx="269479" cy="247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0343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3844480" cy="4716000"/>
          </a:xfrm>
        </p:spPr>
        <p:txBody>
          <a:bodyPr>
            <a:normAutofit/>
          </a:bodyPr>
          <a:lstStyle/>
          <a:p>
            <a:pPr marL="169863" indent="-169863">
              <a:buSzPct val="100000"/>
              <a:buFont typeface="Wingdings" panose="05000000000000000000" pitchFamily="2" charset="2"/>
              <a:buChar char="§"/>
            </a:pPr>
            <a:r>
              <a:rPr lang="en-US"/>
              <a:t>Go to </a:t>
            </a:r>
            <a:r>
              <a:rPr lang="en-US" b="1"/>
              <a:t>Catalog</a:t>
            </a:r>
            <a:r>
              <a:rPr lang="en-US"/>
              <a:t> tab, and click </a:t>
            </a:r>
            <a:r>
              <a:rPr lang="en-US" b="1" err="1"/>
              <a:t>PunchOut</a:t>
            </a:r>
            <a:r>
              <a:rPr lang="en-US" b="1"/>
              <a:t> Configuration</a:t>
            </a:r>
            <a:r>
              <a:rPr lang="en-US"/>
              <a:t>.</a:t>
            </a:r>
          </a:p>
          <a:p>
            <a:pPr marL="169863" indent="-169863">
              <a:buSzPct val="100000"/>
              <a:buFont typeface="Wingdings" panose="05000000000000000000" pitchFamily="2" charset="2"/>
              <a:buChar char="§"/>
            </a:pPr>
            <a:r>
              <a:rPr lang="en-US"/>
              <a:t>This area allows you to create your </a:t>
            </a:r>
            <a:r>
              <a:rPr lang="en-US" b="1"/>
              <a:t>default</a:t>
            </a:r>
            <a:r>
              <a:rPr lang="en-US"/>
              <a:t> </a:t>
            </a:r>
            <a:r>
              <a:rPr lang="en-US" err="1"/>
              <a:t>PunchOut</a:t>
            </a:r>
            <a:r>
              <a:rPr lang="en-US"/>
              <a:t> connection as well as a </a:t>
            </a:r>
            <a:r>
              <a:rPr lang="en-US" b="1"/>
              <a:t>unique</a:t>
            </a:r>
            <a:r>
              <a:rPr lang="en-US"/>
              <a:t> connection with your customer (if applicable).</a:t>
            </a:r>
          </a:p>
          <a:p>
            <a:pPr marL="169863" indent="-169863">
              <a:buSzPct val="100000"/>
              <a:buFont typeface="Wingdings" panose="05000000000000000000" pitchFamily="2" charset="2"/>
              <a:buChar char="§"/>
            </a:pPr>
            <a:r>
              <a:rPr lang="en-US"/>
              <a:t>Please note the next steps need to be completed in your </a:t>
            </a:r>
            <a:r>
              <a:rPr lang="en-US" b="1"/>
              <a:t>Test</a:t>
            </a:r>
            <a:r>
              <a:rPr lang="en-US"/>
              <a:t> and </a:t>
            </a:r>
            <a:r>
              <a:rPr lang="en-US" b="1"/>
              <a:t>Production</a:t>
            </a:r>
            <a:r>
              <a:rPr lang="en-US"/>
              <a:t> environments.</a:t>
            </a:r>
          </a:p>
          <a:p>
            <a:pPr marL="169863" indent="-169863">
              <a:buSzPct val="100000"/>
              <a:buFont typeface="Wingdings" panose="05000000000000000000" pitchFamily="2" charset="2"/>
              <a:buChar char="§"/>
            </a:pPr>
            <a:endParaRPr lang="en-US" b="1"/>
          </a:p>
        </p:txBody>
      </p:sp>
      <p:sp>
        <p:nvSpPr>
          <p:cNvPr id="2" name="Divider"/>
          <p:cNvSpPr>
            <a:spLocks noGrp="1"/>
          </p:cNvSpPr>
          <p:nvPr>
            <p:ph type="title"/>
          </p:nvPr>
        </p:nvSpPr>
        <p:spPr bwMode="gray">
          <a:xfrm>
            <a:off x="504001" y="504000"/>
            <a:ext cx="11186476" cy="369332"/>
          </a:xfrm>
        </p:spPr>
        <p:txBody>
          <a:bodyPr/>
          <a:lstStyle/>
          <a:p>
            <a:r>
              <a:rPr lang="en-US"/>
              <a:t>Setting up a SAP </a:t>
            </a:r>
            <a:r>
              <a:rPr lang="en-US" sz="2400">
                <a:solidFill>
                  <a:sysClr val="windowText" lastClr="000000"/>
                </a:solidFill>
                <a:latin typeface="+mj-lt"/>
                <a:ea typeface="+mj-ea"/>
                <a:cs typeface="+mj-cs"/>
              </a:rPr>
              <a:t>Business Network </a:t>
            </a:r>
            <a:r>
              <a:rPr lang="en-US"/>
              <a:t>account for PunchOut</a:t>
            </a:r>
          </a:p>
        </p:txBody>
      </p:sp>
      <p:pic>
        <p:nvPicPr>
          <p:cNvPr id="7" name="Picture 6">
            <a:extLst>
              <a:ext uri="{FF2B5EF4-FFF2-40B4-BE49-F238E27FC236}">
                <a16:creationId xmlns:a16="http://schemas.microsoft.com/office/drawing/2014/main" id="{BB8EA6A0-417D-461D-AE59-3D0655C66C94}"/>
              </a:ext>
            </a:extLst>
          </p:cNvPr>
          <p:cNvPicPr>
            <a:picLocks noChangeAspect="1"/>
          </p:cNvPicPr>
          <p:nvPr/>
        </p:nvPicPr>
        <p:blipFill>
          <a:blip r:embed="rId3"/>
          <a:stretch>
            <a:fillRect/>
          </a:stretch>
        </p:blipFill>
        <p:spPr>
          <a:xfrm>
            <a:off x="4511572" y="1731760"/>
            <a:ext cx="7480386" cy="3764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23151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1"/>
            <a:ext cx="11186477" cy="1265440"/>
          </a:xfrm>
          <a:prstGeom prst="rect">
            <a:avLst/>
          </a:prstGeom>
        </p:spPr>
        <p:txBody>
          <a:bodyPr>
            <a:normAutofit fontScale="25000" lnSpcReduction="20000"/>
          </a:bodyPr>
          <a:lstStyle/>
          <a:p>
            <a:pPr marL="182563" indent="-182563">
              <a:lnSpc>
                <a:spcPts val="2000"/>
              </a:lnSpc>
              <a:spcBef>
                <a:spcPts val="0"/>
              </a:spcBef>
              <a:spcAft>
                <a:spcPts val="600"/>
              </a:spcAft>
              <a:buFont typeface="Wingdings" panose="05000000000000000000" pitchFamily="2" charset="2"/>
              <a:buChar char="§"/>
            </a:pPr>
            <a:r>
              <a:rPr lang="en-US" sz="7200"/>
              <a:t>You are now taken to the Edit a Catalog Screen</a:t>
            </a:r>
          </a:p>
          <a:p>
            <a:pPr marL="182563" indent="-182563">
              <a:lnSpc>
                <a:spcPts val="2000"/>
              </a:lnSpc>
              <a:spcBef>
                <a:spcPts val="0"/>
              </a:spcBef>
              <a:spcAft>
                <a:spcPts val="600"/>
              </a:spcAft>
              <a:buFont typeface="Wingdings" panose="05000000000000000000" pitchFamily="2" charset="2"/>
              <a:buChar char="§"/>
            </a:pPr>
            <a:r>
              <a:rPr lang="en-US" sz="7200"/>
              <a:t>You see the same 3 steps as a New Catalog</a:t>
            </a:r>
          </a:p>
          <a:p>
            <a:pPr marL="461963" lvl="1" indent="-231775">
              <a:lnSpc>
                <a:spcPts val="1700"/>
              </a:lnSpc>
              <a:spcBef>
                <a:spcPts val="0"/>
              </a:spcBef>
              <a:spcAft>
                <a:spcPts val="600"/>
              </a:spcAft>
              <a:buFont typeface="+mj-lt"/>
              <a:buAutoNum type="arabicPeriod"/>
            </a:pPr>
            <a:r>
              <a:rPr lang="en-US" sz="5600" b="1"/>
              <a:t>Details - </a:t>
            </a:r>
            <a:r>
              <a:rPr lang="en-US" sz="5600"/>
              <a:t>Most of the fields are pre-populated with the existing information, but you can add a new Description for the updated Catalog</a:t>
            </a:r>
          </a:p>
          <a:p>
            <a:pPr marL="230188" lvl="1" indent="-230188">
              <a:lnSpc>
                <a:spcPts val="1700"/>
              </a:lnSpc>
              <a:spcBef>
                <a:spcPts val="0"/>
              </a:spcBef>
              <a:spcAft>
                <a:spcPts val="600"/>
              </a:spcAft>
            </a:pPr>
            <a:endParaRPr lang="en-US" sz="88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230188" lvl="1" indent="-230188">
              <a:lnSpc>
                <a:spcPts val="1700"/>
              </a:lnSpc>
              <a:spcBef>
                <a:spcPts val="0"/>
              </a:spcBef>
              <a:spcAft>
                <a:spcPts val="600"/>
              </a:spcAft>
            </a:pPr>
            <a:endParaRPr lang="en-US" sz="2200"/>
          </a:p>
          <a:p>
            <a:pPr marL="182563" lvl="1" indent="-182563">
              <a:spcBef>
                <a:spcPts val="0"/>
              </a:spcBef>
              <a:spcAft>
                <a:spcPts val="600"/>
              </a:spcAft>
            </a:pPr>
            <a:r>
              <a:rPr lang="en-US" sz="7200"/>
              <a:t>Click “Next”</a:t>
            </a:r>
          </a:p>
          <a:p>
            <a:pPr marL="461963" indent="-231775">
              <a:lnSpc>
                <a:spcPts val="1700"/>
              </a:lnSpc>
              <a:spcBef>
                <a:spcPts val="0"/>
              </a:spcBef>
              <a:spcAft>
                <a:spcPts val="600"/>
              </a:spcAft>
              <a:buSzPct val="100000"/>
              <a:buFont typeface="+mj-lt"/>
              <a:buAutoNum type="arabicPeriod"/>
            </a:pPr>
            <a:endParaRPr lang="en-US"/>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03225" lvl="1" indent="-177800">
              <a:lnSpc>
                <a:spcPts val="2300"/>
              </a:lnSpc>
              <a:spcBef>
                <a:spcPts val="2800"/>
              </a:spcBef>
            </a:pPr>
            <a:endParaRPr lang="en-US" sz="1600"/>
          </a:p>
        </p:txBody>
      </p:sp>
      <p:sp>
        <p:nvSpPr>
          <p:cNvPr id="2" name="Title 1"/>
          <p:cNvSpPr>
            <a:spLocks noGrp="1"/>
          </p:cNvSpPr>
          <p:nvPr>
            <p:ph type="title"/>
          </p:nvPr>
        </p:nvSpPr>
        <p:spPr/>
        <p:txBody>
          <a:bodyPr/>
          <a:lstStyle/>
          <a:p>
            <a:r>
              <a:rPr lang="en-US" noProof="0"/>
              <a:t>Replacing Existing Catalogs</a:t>
            </a:r>
          </a:p>
        </p:txBody>
      </p:sp>
      <p:pic>
        <p:nvPicPr>
          <p:cNvPr id="10" name="Picture 9">
            <a:extLst>
              <a:ext uri="{FF2B5EF4-FFF2-40B4-BE49-F238E27FC236}">
                <a16:creationId xmlns:a16="http://schemas.microsoft.com/office/drawing/2014/main" id="{FA9A8868-C120-2988-B470-AEE663CD5004}"/>
              </a:ext>
            </a:extLst>
          </p:cNvPr>
          <p:cNvPicPr>
            <a:picLocks noChangeAspect="1"/>
          </p:cNvPicPr>
          <p:nvPr/>
        </p:nvPicPr>
        <p:blipFill>
          <a:blip r:embed="rId3"/>
          <a:stretch>
            <a:fillRect/>
          </a:stretch>
        </p:blipFill>
        <p:spPr>
          <a:xfrm>
            <a:off x="2926270" y="2723027"/>
            <a:ext cx="6341934" cy="3472033"/>
          </a:xfrm>
          <a:prstGeom prst="rect">
            <a:avLst/>
          </a:prstGeom>
          <a:ln>
            <a:noFill/>
          </a:ln>
          <a:effectLst>
            <a:outerShdw blurRad="190500" algn="tl" rotWithShape="0">
              <a:srgbClr val="000000">
                <a:alpha val="70000"/>
              </a:srgbClr>
            </a:outerShdw>
          </a:effectLst>
        </p:spPr>
      </p:pic>
      <p:sp>
        <p:nvSpPr>
          <p:cNvPr id="4" name="Rectangle 3">
            <a:extLst>
              <a:ext uri="{FF2B5EF4-FFF2-40B4-BE49-F238E27FC236}">
                <a16:creationId xmlns:a16="http://schemas.microsoft.com/office/drawing/2014/main" id="{765FD2DC-5ADD-BFD7-D800-012B5F773D6F}"/>
              </a:ext>
            </a:extLst>
          </p:cNvPr>
          <p:cNvSpPr/>
          <p:nvPr/>
        </p:nvSpPr>
        <p:spPr>
          <a:xfrm>
            <a:off x="8122740" y="5958136"/>
            <a:ext cx="531613" cy="278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805712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461963" lvl="1" indent="-236538">
              <a:lnSpc>
                <a:spcPts val="1700"/>
              </a:lnSpc>
              <a:spcBef>
                <a:spcPts val="0"/>
              </a:spcBef>
              <a:spcAft>
                <a:spcPts val="1200"/>
              </a:spcAft>
              <a:buFont typeface="+mj-lt"/>
              <a:buAutoNum type="arabicPeriod" startAt="2"/>
            </a:pPr>
            <a:r>
              <a:rPr lang="en-US" b="1"/>
              <a:t>Content—</a:t>
            </a:r>
            <a:r>
              <a:rPr lang="en-US"/>
              <a:t>The Network will display the current Catalog (if it is under 4Mb)</a:t>
            </a:r>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03225" lvl="1" indent="-177800">
              <a:lnSpc>
                <a:spcPts val="2300"/>
              </a:lnSpc>
              <a:spcBef>
                <a:spcPts val="2800"/>
              </a:spcBef>
            </a:pPr>
            <a:endParaRPr lang="en-US" sz="1600"/>
          </a:p>
          <a:p>
            <a:pPr marL="403225" lvl="1" indent="-177800">
              <a:lnSpc>
                <a:spcPts val="2300"/>
              </a:lnSpc>
              <a:spcBef>
                <a:spcPts val="2800"/>
              </a:spcBef>
            </a:pPr>
            <a:endParaRPr lang="en-US" sz="1600"/>
          </a:p>
          <a:p>
            <a:pPr marL="225425" lvl="1" indent="0">
              <a:lnSpc>
                <a:spcPts val="1700"/>
              </a:lnSpc>
              <a:spcBef>
                <a:spcPts val="0"/>
              </a:spcBef>
              <a:spcAft>
                <a:spcPts val="600"/>
              </a:spcAft>
              <a:buNone/>
            </a:pPr>
            <a:br>
              <a:rPr lang="en-US" sz="1600"/>
            </a:br>
            <a:endParaRPr lang="en-US" sz="1600"/>
          </a:p>
          <a:p>
            <a:pPr marL="403225" lvl="1" indent="-177800">
              <a:lnSpc>
                <a:spcPts val="1800"/>
              </a:lnSpc>
              <a:spcBef>
                <a:spcPts val="1200"/>
              </a:spcBef>
              <a:spcAft>
                <a:spcPts val="600"/>
              </a:spcAft>
            </a:pPr>
            <a:endParaRPr lang="en-US" sz="1600"/>
          </a:p>
          <a:p>
            <a:pPr marL="403225" lvl="1" indent="-177800">
              <a:lnSpc>
                <a:spcPts val="1800"/>
              </a:lnSpc>
              <a:spcBef>
                <a:spcPts val="1200"/>
              </a:spcBef>
              <a:spcAft>
                <a:spcPts val="600"/>
              </a:spcAft>
            </a:pPr>
            <a:r>
              <a:rPr lang="en-US"/>
              <a:t>Click the </a:t>
            </a:r>
            <a:r>
              <a:rPr lang="en-US" b="1"/>
              <a:t>Upload Catalog File </a:t>
            </a:r>
            <a:r>
              <a:rPr lang="en-US"/>
              <a:t>button. This will replace the existing Catalog File with our updated Catalog</a:t>
            </a:r>
          </a:p>
        </p:txBody>
      </p:sp>
      <p:sp>
        <p:nvSpPr>
          <p:cNvPr id="2" name="Title 1"/>
          <p:cNvSpPr>
            <a:spLocks noGrp="1"/>
          </p:cNvSpPr>
          <p:nvPr>
            <p:ph type="title"/>
          </p:nvPr>
        </p:nvSpPr>
        <p:spPr/>
        <p:txBody>
          <a:bodyPr/>
          <a:lstStyle/>
          <a:p>
            <a:r>
              <a:rPr lang="en-US" noProof="0"/>
              <a:t>Replacing Existing Catalogs</a:t>
            </a:r>
          </a:p>
        </p:txBody>
      </p:sp>
      <p:pic>
        <p:nvPicPr>
          <p:cNvPr id="14" name="Picture 13">
            <a:extLst>
              <a:ext uri="{FF2B5EF4-FFF2-40B4-BE49-F238E27FC236}">
                <a16:creationId xmlns:a16="http://schemas.microsoft.com/office/drawing/2014/main" id="{AEAB2DF7-D803-92BD-2E62-0F72F8F0C6D2}"/>
              </a:ext>
            </a:extLst>
          </p:cNvPr>
          <p:cNvPicPr>
            <a:picLocks noChangeAspect="1"/>
          </p:cNvPicPr>
          <p:nvPr/>
        </p:nvPicPr>
        <p:blipFill>
          <a:blip r:embed="rId3"/>
          <a:stretch>
            <a:fillRect/>
          </a:stretch>
        </p:blipFill>
        <p:spPr>
          <a:xfrm>
            <a:off x="1557324" y="2004311"/>
            <a:ext cx="8744586" cy="37247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8082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375250" cy="5066550"/>
          </a:xfrm>
          <a:prstGeom prst="rect">
            <a:avLst/>
          </a:prstGeom>
        </p:spPr>
        <p:txBody>
          <a:bodyPr vert="horz" lIns="0" tIns="0" rIns="0" bIns="0" rtlCol="0" anchor="t">
            <a:normAutofit/>
          </a:bodyPr>
          <a:lstStyle/>
          <a:p>
            <a:pPr marL="182245" lvl="1" indent="-182245">
              <a:lnSpc>
                <a:spcPts val="1800"/>
              </a:lnSpc>
              <a:spcBef>
                <a:spcPts val="0"/>
              </a:spcBef>
            </a:pPr>
            <a:r>
              <a:rPr lang="en-US"/>
              <a:t>Select your Catalog file, by clicking the </a:t>
            </a:r>
            <a:r>
              <a:rPr lang="en-US" b="1"/>
              <a:t>Choose File </a:t>
            </a:r>
            <a:r>
              <a:rPr lang="en-US"/>
              <a:t>button and navigating to where your file is saved.</a:t>
            </a:r>
          </a:p>
          <a:p>
            <a:pPr marL="461645" lvl="2" indent="166370">
              <a:lnSpc>
                <a:spcPts val="1600"/>
              </a:lnSpc>
              <a:spcBef>
                <a:spcPts val="0"/>
              </a:spcBef>
              <a:spcAft>
                <a:spcPts val="200"/>
              </a:spcAft>
              <a:buFont typeface="Wingdings" pitchFamily="2" charset="2"/>
              <a:buChar char="§"/>
            </a:pPr>
            <a:r>
              <a:rPr lang="en-US" sz="1400"/>
              <a:t>Your Excel file must not exceed 1 Mb, however you can use zip compression</a:t>
            </a:r>
            <a:endParaRPr lang="en-US" sz="1400">
              <a:cs typeface="Arial"/>
            </a:endParaRPr>
          </a:p>
          <a:p>
            <a:pPr marL="629920" lvl="2" indent="-168275">
              <a:lnSpc>
                <a:spcPts val="1600"/>
              </a:lnSpc>
              <a:spcBef>
                <a:spcPts val="0"/>
              </a:spcBef>
              <a:spcAft>
                <a:spcPts val="600"/>
              </a:spcAft>
              <a:buFont typeface="Wingdings" pitchFamily="2" charset="2"/>
              <a:buChar char="§"/>
            </a:pPr>
            <a:r>
              <a:rPr lang="en-US" sz="1400"/>
              <a:t>If your Excel file is too large, you will need to convert it to a CIF. See the Appendix—“How to convert an Excel file to CIF”</a:t>
            </a:r>
            <a:endParaRPr lang="en-US" sz="1400">
              <a:cs typeface="Arial"/>
            </a:endParaRPr>
          </a:p>
          <a:p>
            <a:pPr marL="182245" lvl="1" indent="-175895">
              <a:lnSpc>
                <a:spcPts val="1800"/>
              </a:lnSpc>
              <a:spcAft>
                <a:spcPts val="600"/>
              </a:spcAft>
            </a:pPr>
            <a:r>
              <a:rPr lang="en-US"/>
              <a:t>After you have selected your Catalog file, click “Validate and Publish”</a:t>
            </a:r>
            <a:endParaRPr lang="en-US">
              <a:cs typeface="Arial"/>
            </a:endParaRPr>
          </a:p>
          <a:p>
            <a:pPr marL="625475" lvl="1" indent="-163195">
              <a:lnSpc>
                <a:spcPts val="1700"/>
              </a:lnSpc>
              <a:spcBef>
                <a:spcPts val="0"/>
              </a:spcBef>
              <a:spcAft>
                <a:spcPts val="200"/>
              </a:spcAft>
            </a:pPr>
            <a:endParaRPr lang="en-US" sz="1600">
              <a:cs typeface="Arial"/>
            </a:endParaRPr>
          </a:p>
          <a:p>
            <a:pPr marL="625475" lvl="1" indent="-163195">
              <a:lnSpc>
                <a:spcPts val="1700"/>
              </a:lnSpc>
              <a:spcBef>
                <a:spcPts val="0"/>
              </a:spcBef>
              <a:spcAft>
                <a:spcPts val="200"/>
              </a:spcAft>
            </a:pPr>
            <a:endParaRPr lang="en-US" sz="1600">
              <a:solidFill>
                <a:schemeClr val="bg2"/>
              </a:solidFill>
              <a:cs typeface="Arial"/>
            </a:endParaRPr>
          </a:p>
          <a:p>
            <a:pPr marL="625475" lvl="1" indent="-163195">
              <a:lnSpc>
                <a:spcPts val="1700"/>
              </a:lnSpc>
              <a:spcBef>
                <a:spcPts val="0"/>
              </a:spcBef>
              <a:spcAft>
                <a:spcPts val="200"/>
              </a:spcAft>
            </a:pPr>
            <a:endParaRPr lang="en-US" sz="1600">
              <a:cs typeface="Arial"/>
            </a:endParaRPr>
          </a:p>
          <a:p>
            <a:pPr marL="625475" lvl="1" indent="-163195">
              <a:lnSpc>
                <a:spcPts val="1700"/>
              </a:lnSpc>
              <a:spcBef>
                <a:spcPts val="0"/>
              </a:spcBef>
              <a:spcAft>
                <a:spcPts val="200"/>
              </a:spcAft>
            </a:pPr>
            <a:endParaRPr lang="en-US" sz="1600">
              <a:solidFill>
                <a:schemeClr val="bg2"/>
              </a:solidFill>
              <a:cs typeface="Arial"/>
            </a:endParaRPr>
          </a:p>
          <a:p>
            <a:pPr marL="461645" lvl="1" indent="0">
              <a:lnSpc>
                <a:spcPts val="1700"/>
              </a:lnSpc>
              <a:spcBef>
                <a:spcPts val="0"/>
              </a:spcBef>
              <a:spcAft>
                <a:spcPts val="200"/>
              </a:spcAft>
              <a:buNone/>
            </a:pPr>
            <a:endParaRPr lang="en-US" sz="1600">
              <a:solidFill>
                <a:schemeClr val="bg2"/>
              </a:solidFill>
              <a:cs typeface="Arial"/>
            </a:endParaRPr>
          </a:p>
          <a:p>
            <a:pPr marL="625475" lvl="1" indent="-163195">
              <a:lnSpc>
                <a:spcPts val="1700"/>
              </a:lnSpc>
              <a:spcBef>
                <a:spcPts val="0"/>
              </a:spcBef>
              <a:spcAft>
                <a:spcPts val="200"/>
              </a:spcAft>
            </a:pPr>
            <a:endParaRPr lang="en-US" sz="1600">
              <a:cs typeface="Arial"/>
            </a:endParaRPr>
          </a:p>
          <a:p>
            <a:pPr marL="625475" lvl="1" indent="-163195">
              <a:lnSpc>
                <a:spcPts val="1700"/>
              </a:lnSpc>
              <a:spcBef>
                <a:spcPts val="0"/>
              </a:spcBef>
              <a:spcAft>
                <a:spcPts val="200"/>
              </a:spcAft>
            </a:pPr>
            <a:endParaRPr lang="en-US" sz="1600">
              <a:cs typeface="Arial"/>
            </a:endParaRPr>
          </a:p>
          <a:p>
            <a:pPr marL="461645" lvl="1" indent="0">
              <a:lnSpc>
                <a:spcPts val="1700"/>
              </a:lnSpc>
              <a:spcBef>
                <a:spcPts val="0"/>
              </a:spcBef>
              <a:spcAft>
                <a:spcPts val="200"/>
              </a:spcAft>
              <a:buNone/>
            </a:pPr>
            <a:endParaRPr lang="en-US" sz="1600">
              <a:cs typeface="Arial"/>
            </a:endParaRPr>
          </a:p>
          <a:p>
            <a:pPr marL="625475" lvl="1" indent="-163195">
              <a:lnSpc>
                <a:spcPts val="1700"/>
              </a:lnSpc>
              <a:spcBef>
                <a:spcPts val="0"/>
              </a:spcBef>
              <a:spcAft>
                <a:spcPts val="200"/>
              </a:spcAft>
            </a:pPr>
            <a:endParaRPr lang="en-US" sz="1600">
              <a:solidFill>
                <a:schemeClr val="bg2"/>
              </a:solidFill>
              <a:cs typeface="Arial"/>
            </a:endParaRPr>
          </a:p>
          <a:p>
            <a:pPr marL="461645" lvl="1" indent="0">
              <a:lnSpc>
                <a:spcPts val="1700"/>
              </a:lnSpc>
              <a:spcBef>
                <a:spcPts val="0"/>
              </a:spcBef>
              <a:spcAft>
                <a:spcPts val="200"/>
              </a:spcAft>
              <a:buNone/>
            </a:pPr>
            <a:endParaRPr lang="en-US" sz="1600">
              <a:cs typeface="Arial"/>
            </a:endParaRPr>
          </a:p>
          <a:p>
            <a:pPr marL="625475" lvl="1" indent="-163195">
              <a:lnSpc>
                <a:spcPts val="1700"/>
              </a:lnSpc>
              <a:spcBef>
                <a:spcPts val="0"/>
              </a:spcBef>
              <a:spcAft>
                <a:spcPts val="200"/>
              </a:spcAft>
            </a:pPr>
            <a:endParaRPr lang="en-US" sz="1600">
              <a:solidFill>
                <a:schemeClr val="bg2"/>
              </a:solidFill>
              <a:cs typeface="Arial"/>
            </a:endParaRPr>
          </a:p>
          <a:p>
            <a:pPr marL="461645" lvl="1" indent="-179705">
              <a:lnSpc>
                <a:spcPts val="1800"/>
              </a:lnSpc>
              <a:spcBef>
                <a:spcPts val="0"/>
              </a:spcBef>
              <a:spcAft>
                <a:spcPts val="200"/>
              </a:spcAft>
            </a:pPr>
            <a:endParaRPr lang="en-US" sz="1600">
              <a:cs typeface="Arial"/>
            </a:endParaRPr>
          </a:p>
          <a:p>
            <a:pPr marL="182245" lvl="1" indent="-182245">
              <a:lnSpc>
                <a:spcPts val="1800"/>
              </a:lnSpc>
              <a:spcBef>
                <a:spcPts val="200"/>
              </a:spcBef>
              <a:spcAft>
                <a:spcPts val="200"/>
              </a:spcAft>
            </a:pPr>
            <a:r>
              <a:rPr lang="en-US"/>
              <a:t>As your Catalog loads, you will be returned to the Catalog Home screen and the status will read “Validating”. Click the “Refresh” button at the bottom of the screen to see the status change. Be sure to wait for the validation to finish</a:t>
            </a:r>
            <a:endParaRPr lang="en-US" sz="2000">
              <a:cs typeface="Arial"/>
            </a:endParaRPr>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noProof="0"/>
              <a:t>Replacing Existing Catalogs</a:t>
            </a:r>
          </a:p>
        </p:txBody>
      </p:sp>
      <p:pic>
        <p:nvPicPr>
          <p:cNvPr id="6" name="Picture 5">
            <a:extLst>
              <a:ext uri="{FF2B5EF4-FFF2-40B4-BE49-F238E27FC236}">
                <a16:creationId xmlns:a16="http://schemas.microsoft.com/office/drawing/2014/main" id="{C65C4B22-05E5-0624-8708-5C49729596A1}"/>
              </a:ext>
            </a:extLst>
          </p:cNvPr>
          <p:cNvPicPr>
            <a:picLocks noChangeAspect="1"/>
          </p:cNvPicPr>
          <p:nvPr/>
        </p:nvPicPr>
        <p:blipFill>
          <a:blip r:embed="rId3"/>
          <a:stretch>
            <a:fillRect/>
          </a:stretch>
        </p:blipFill>
        <p:spPr>
          <a:xfrm>
            <a:off x="1679225" y="2907204"/>
            <a:ext cx="8836724" cy="2493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0406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1650" y="1619712"/>
            <a:ext cx="11186477" cy="4986827"/>
          </a:xfrm>
          <a:prstGeom prst="rect">
            <a:avLst/>
          </a:prstGeom>
        </p:spPr>
        <p:txBody>
          <a:bodyPr>
            <a:normAutofit/>
          </a:bodyPr>
          <a:lstStyle/>
          <a:p>
            <a:pPr marL="182563" lvl="1" indent="-182563">
              <a:lnSpc>
                <a:spcPts val="1800"/>
              </a:lnSpc>
              <a:spcBef>
                <a:spcPts val="0"/>
              </a:spcBef>
              <a:spcAft>
                <a:spcPts val="1200"/>
              </a:spcAft>
            </a:pPr>
            <a:r>
              <a:rPr lang="en-US"/>
              <a:t>When your Catalog passes the Network upload validation, the Network may show any of these statuses: </a:t>
            </a:r>
            <a:r>
              <a:rPr lang="en-US" b="1"/>
              <a:t>“Published”, “Validated by Customer” or “Pending Buyer Validation”—</a:t>
            </a:r>
            <a:r>
              <a:rPr lang="en-US" i="1"/>
              <a:t>note that these are </a:t>
            </a:r>
            <a:r>
              <a:rPr lang="en-US" b="1"/>
              <a:t>all</a:t>
            </a:r>
            <a:r>
              <a:rPr lang="en-US" i="1"/>
              <a:t> valid statuses</a:t>
            </a:r>
            <a:r>
              <a:rPr lang="en-US"/>
              <a:t>. The upload is complete.</a:t>
            </a:r>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230187" lvl="1" indent="0">
              <a:lnSpc>
                <a:spcPts val="1800"/>
              </a:lnSpc>
              <a:spcBef>
                <a:spcPts val="0"/>
              </a:spcBef>
              <a:spcAft>
                <a:spcPts val="600"/>
              </a:spcAft>
              <a:buNone/>
            </a:pPr>
            <a:endParaRPr lang="en-US" sz="1600"/>
          </a:p>
          <a:p>
            <a:pPr marL="230187" lvl="1" indent="0">
              <a:lnSpc>
                <a:spcPts val="1800"/>
              </a:lnSpc>
              <a:spcBef>
                <a:spcPts val="0"/>
              </a:spcBef>
              <a:spcAft>
                <a:spcPts val="600"/>
              </a:spcAft>
              <a:buNone/>
            </a:pPr>
            <a:endParaRPr lang="en-US" sz="1600"/>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400050" lvl="1" indent="-169863">
              <a:lnSpc>
                <a:spcPts val="1800"/>
              </a:lnSpc>
              <a:spcBef>
                <a:spcPts val="0"/>
              </a:spcBef>
              <a:spcAft>
                <a:spcPts val="600"/>
              </a:spcAft>
            </a:pPr>
            <a:endParaRPr lang="en-US" sz="1600"/>
          </a:p>
          <a:p>
            <a:pPr marL="230187" lvl="1">
              <a:lnSpc>
                <a:spcPts val="1800"/>
              </a:lnSpc>
              <a:spcBef>
                <a:spcPts val="0"/>
              </a:spcBef>
              <a:spcAft>
                <a:spcPts val="600"/>
              </a:spcAft>
            </a:pPr>
            <a:endParaRPr lang="en-US" sz="1600"/>
          </a:p>
          <a:p>
            <a:pPr marL="182563" lvl="1" indent="-182563">
              <a:lnSpc>
                <a:spcPts val="1800"/>
              </a:lnSpc>
              <a:spcAft>
                <a:spcPts val="600"/>
              </a:spcAft>
            </a:pPr>
            <a:r>
              <a:rPr lang="en-US"/>
              <a:t>Notice that the Catalog Name stayed the same, but the new File Name we loaded is reflected on the Network.</a:t>
            </a:r>
          </a:p>
          <a:p>
            <a:pPr marL="182563" lvl="1" indent="-182563">
              <a:lnSpc>
                <a:spcPts val="1800"/>
              </a:lnSpc>
              <a:spcAft>
                <a:spcPts val="600"/>
              </a:spcAft>
            </a:pPr>
            <a:r>
              <a:rPr lang="en-US"/>
              <a:t>The Network does Catalog version control for you. The replacement Catalog is now Version 2 and is active. Note that the radio button has moved up to our new active version.</a:t>
            </a:r>
            <a:endParaRPr lang="en-US" sz="2000"/>
          </a:p>
        </p:txBody>
      </p:sp>
      <p:sp>
        <p:nvSpPr>
          <p:cNvPr id="2" name="Title 1"/>
          <p:cNvSpPr>
            <a:spLocks noGrp="1"/>
          </p:cNvSpPr>
          <p:nvPr>
            <p:ph type="title"/>
          </p:nvPr>
        </p:nvSpPr>
        <p:spPr/>
        <p:txBody>
          <a:bodyPr/>
          <a:lstStyle/>
          <a:p>
            <a:r>
              <a:rPr lang="en-US" noProof="0"/>
              <a:t>Replacing Existing Catalogs</a:t>
            </a:r>
          </a:p>
        </p:txBody>
      </p:sp>
      <p:pic>
        <p:nvPicPr>
          <p:cNvPr id="7" name="Picture 6">
            <a:extLst>
              <a:ext uri="{FF2B5EF4-FFF2-40B4-BE49-F238E27FC236}">
                <a16:creationId xmlns:a16="http://schemas.microsoft.com/office/drawing/2014/main" id="{6EE56FCE-735C-8184-A886-EB650A958257}"/>
              </a:ext>
            </a:extLst>
          </p:cNvPr>
          <p:cNvPicPr>
            <a:picLocks noChangeAspect="1"/>
          </p:cNvPicPr>
          <p:nvPr/>
        </p:nvPicPr>
        <p:blipFill>
          <a:blip r:embed="rId3"/>
          <a:stretch>
            <a:fillRect/>
          </a:stretch>
        </p:blipFill>
        <p:spPr>
          <a:xfrm>
            <a:off x="2743626" y="2511889"/>
            <a:ext cx="6702524" cy="25351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61690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275625" cy="4716000"/>
          </a:xfrm>
          <a:prstGeom prst="rect">
            <a:avLst/>
          </a:prstGeom>
        </p:spPr>
        <p:txBody>
          <a:bodyPr/>
          <a:lstStyle/>
          <a:p>
            <a:pPr marL="228600" indent="-228600">
              <a:lnSpc>
                <a:spcPts val="2000"/>
              </a:lnSpc>
              <a:spcBef>
                <a:spcPts val="0"/>
              </a:spcBef>
              <a:spcAft>
                <a:spcPts val="600"/>
              </a:spcAft>
              <a:buFont typeface="Wingdings" pitchFamily="2" charset="2"/>
              <a:buChar char="§"/>
            </a:pPr>
            <a:r>
              <a:rPr lang="en-US"/>
              <a:t>Customer Approval</a:t>
            </a:r>
          </a:p>
          <a:p>
            <a:pPr marL="400050" lvl="1" indent="-169863">
              <a:lnSpc>
                <a:spcPts val="2000"/>
              </a:lnSpc>
              <a:spcBef>
                <a:spcPts val="0"/>
              </a:spcBef>
              <a:spcAft>
                <a:spcPts val="600"/>
              </a:spcAft>
            </a:pPr>
            <a:r>
              <a:rPr lang="en-US"/>
              <a:t>When your Catalog passes the Network upload validation, your Customer is then notified to audit, validate and approve your Catalog. </a:t>
            </a:r>
          </a:p>
          <a:p>
            <a:pPr marL="400050" lvl="1" indent="-169863">
              <a:lnSpc>
                <a:spcPts val="2000"/>
              </a:lnSpc>
              <a:spcBef>
                <a:spcPts val="0"/>
              </a:spcBef>
              <a:spcAft>
                <a:spcPts val="600"/>
              </a:spcAft>
            </a:pPr>
            <a:r>
              <a:rPr lang="en-US"/>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spcBef>
                <a:spcPts val="0"/>
              </a:spcBef>
            </a:pPr>
            <a:r>
              <a:rPr lang="en-US" spc="-20"/>
              <a:t>If your Customer finds anything in your Catalog file that requires your attention, you will be notified by e-Mail</a:t>
            </a:r>
          </a:p>
          <a:p>
            <a:pPr marL="568325" lvl="2" indent="-165100">
              <a:lnSpc>
                <a:spcPts val="2000"/>
              </a:lnSpc>
              <a:spcBef>
                <a:spcPts val="0"/>
              </a:spcBef>
              <a:buFont typeface="Wingdings" pitchFamily="2" charset="2"/>
              <a:buChar char="§"/>
            </a:pPr>
            <a:r>
              <a:rPr lang="en-US" sz="1400"/>
              <a:t>Corrections should be made to the original Excel file, then the corrected Catalog file needs to be uploaded to the Network</a:t>
            </a:r>
          </a:p>
          <a:p>
            <a:pPr marL="568325" lvl="2" indent="-168275">
              <a:lnSpc>
                <a:spcPts val="2000"/>
              </a:lnSpc>
              <a:spcBef>
                <a:spcPts val="0"/>
              </a:spcBef>
              <a:buFont typeface="Wingdings" pitchFamily="2" charset="2"/>
              <a:buChar char="§"/>
            </a:pPr>
            <a:r>
              <a:rPr lang="en-US" sz="1400"/>
              <a:t>Each Catalog must pass both the Network validation, and the Customer audit before it can be loaded into the Customer’s buying application and be available for their Users</a:t>
            </a:r>
            <a:endParaRPr lang="en-US" sz="1400">
              <a:solidFill>
                <a:schemeClr val="bg2"/>
              </a:solidFill>
            </a:endParaRPr>
          </a:p>
          <a:p>
            <a:pPr marL="457200" lvl="1" indent="0">
              <a:lnSpc>
                <a:spcPts val="2300"/>
              </a:lnSpc>
              <a:spcBef>
                <a:spcPts val="0"/>
              </a:spcBef>
              <a:spcAft>
                <a:spcPts val="200"/>
              </a:spcAft>
              <a:buNone/>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lvl="1">
              <a:lnSpc>
                <a:spcPts val="2300"/>
              </a:lnSpc>
              <a:spcBef>
                <a:spcPts val="0"/>
              </a:spcBef>
              <a:spcAft>
                <a:spcPts val="200"/>
              </a:spcAft>
            </a:pPr>
            <a:endParaRPr lang="en-US" sz="2000"/>
          </a:p>
          <a:p>
            <a:pPr marL="457200" lvl="1" indent="0">
              <a:lnSpc>
                <a:spcPts val="2300"/>
              </a:lnSpc>
              <a:spcBef>
                <a:spcPts val="0"/>
              </a:spcBef>
              <a:spcAft>
                <a:spcPts val="200"/>
              </a:spcAft>
              <a:buNone/>
            </a:pPr>
            <a:endParaRPr lang="en-US" sz="2000"/>
          </a:p>
        </p:txBody>
      </p:sp>
      <p:sp>
        <p:nvSpPr>
          <p:cNvPr id="2" name="Title 1"/>
          <p:cNvSpPr>
            <a:spLocks noGrp="1"/>
          </p:cNvSpPr>
          <p:nvPr>
            <p:ph type="title"/>
          </p:nvPr>
        </p:nvSpPr>
        <p:spPr/>
        <p:txBody>
          <a:bodyPr/>
          <a:lstStyle/>
          <a:p>
            <a:r>
              <a:rPr lang="en-US" noProof="0"/>
              <a:t>Replacing Existing Catalogs</a:t>
            </a:r>
          </a:p>
        </p:txBody>
      </p:sp>
    </p:spTree>
    <p:extLst>
      <p:ext uri="{BB962C8B-B14F-4D97-AF65-F5344CB8AC3E}">
        <p14:creationId xmlns:p14="http://schemas.microsoft.com/office/powerpoint/2010/main" val="5280588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a:latin typeface="+mj-lt"/>
              </a:rPr>
              <a:t>Appendix</a:t>
            </a:r>
          </a:p>
        </p:txBody>
      </p:sp>
    </p:spTree>
    <p:extLst>
      <p:ext uri="{BB962C8B-B14F-4D97-AF65-F5344CB8AC3E}">
        <p14:creationId xmlns:p14="http://schemas.microsoft.com/office/powerpoint/2010/main" val="4075546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50"/>
              <a:t>Creating a CIF from </a:t>
            </a:r>
            <a:r>
              <a:rPr lang="en-US" spc="-50">
                <a:solidFill>
                  <a:schemeClr val="accent1"/>
                </a:solidFill>
              </a:rPr>
              <a:t>an Excel File</a:t>
            </a:r>
            <a:endParaRPr lang="en-US" noProof="0">
              <a:solidFill>
                <a:schemeClr val="accent1"/>
              </a:solidFill>
              <a:latin typeface="+mj-lt"/>
            </a:endParaRPr>
          </a:p>
        </p:txBody>
      </p:sp>
    </p:spTree>
    <p:extLst>
      <p:ext uri="{BB962C8B-B14F-4D97-AF65-F5344CB8AC3E}">
        <p14:creationId xmlns:p14="http://schemas.microsoft.com/office/powerpoint/2010/main" val="3200824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Open your Excel Catalog file.</a:t>
            </a:r>
          </a:p>
        </p:txBody>
      </p:sp>
      <p:sp>
        <p:nvSpPr>
          <p:cNvPr id="2" name="Title 1"/>
          <p:cNvSpPr>
            <a:spLocks noGrp="1"/>
          </p:cNvSpPr>
          <p:nvPr>
            <p:ph type="title"/>
          </p:nvPr>
        </p:nvSpPr>
        <p:spPr/>
        <p:txBody>
          <a:bodyPr/>
          <a:lstStyle/>
          <a:p>
            <a:r>
              <a:rPr lang="en-US" spc="-50"/>
              <a:t>Creating a CIF from an Excel File</a:t>
            </a:r>
            <a:endParaRPr lang="en-US" noProof="0"/>
          </a:p>
        </p:txBody>
      </p:sp>
      <p:pic>
        <p:nvPicPr>
          <p:cNvPr id="4" name="Picture 3">
            <a:extLst>
              <a:ext uri="{FF2B5EF4-FFF2-40B4-BE49-F238E27FC236}">
                <a16:creationId xmlns:a16="http://schemas.microsoft.com/office/drawing/2014/main" id="{70C86ABE-7207-6C31-CAA7-C6D598F09C95}"/>
              </a:ext>
            </a:extLst>
          </p:cNvPr>
          <p:cNvPicPr>
            <a:picLocks noChangeAspect="1"/>
          </p:cNvPicPr>
          <p:nvPr/>
        </p:nvPicPr>
        <p:blipFill>
          <a:blip r:embed="rId2"/>
          <a:stretch>
            <a:fillRect/>
          </a:stretch>
        </p:blipFill>
        <p:spPr>
          <a:xfrm>
            <a:off x="1982754" y="2062145"/>
            <a:ext cx="7597016" cy="40662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6692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a:t>Click on the drop down menu and save it as a “.csv” file.</a:t>
            </a:r>
          </a:p>
        </p:txBody>
      </p:sp>
      <p:sp>
        <p:nvSpPr>
          <p:cNvPr id="2" name="Title 1"/>
          <p:cNvSpPr>
            <a:spLocks noGrp="1"/>
          </p:cNvSpPr>
          <p:nvPr>
            <p:ph type="title"/>
          </p:nvPr>
        </p:nvSpPr>
        <p:spPr/>
        <p:txBody>
          <a:bodyPr/>
          <a:lstStyle/>
          <a:p>
            <a:r>
              <a:rPr lang="en-US" spc="-50"/>
              <a:t>Creating a CIF from an Excel File</a:t>
            </a:r>
            <a:endParaRPr lang="en-US" noProof="0"/>
          </a:p>
        </p:txBody>
      </p:sp>
      <p:sp>
        <p:nvSpPr>
          <p:cNvPr id="9" name="Rectangle 8">
            <a:extLst>
              <a:ext uri="{FF2B5EF4-FFF2-40B4-BE49-F238E27FC236}">
                <a16:creationId xmlns:a16="http://schemas.microsoft.com/office/drawing/2014/main" id="{6D7AD709-3A1C-D7D6-80F7-F59B21BA9BD6}"/>
              </a:ext>
            </a:extLst>
          </p:cNvPr>
          <p:cNvSpPr/>
          <p:nvPr/>
        </p:nvSpPr>
        <p:spPr bwMode="gray">
          <a:xfrm>
            <a:off x="7365087" y="3966688"/>
            <a:ext cx="3444240" cy="21336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nvGrpSpPr>
          <p:cNvPr id="17" name="Group 16">
            <a:extLst>
              <a:ext uri="{FF2B5EF4-FFF2-40B4-BE49-F238E27FC236}">
                <a16:creationId xmlns:a16="http://schemas.microsoft.com/office/drawing/2014/main" id="{D98FC64F-A0F3-640D-B9FD-3F39F840A771}"/>
              </a:ext>
            </a:extLst>
          </p:cNvPr>
          <p:cNvGrpSpPr/>
          <p:nvPr/>
        </p:nvGrpSpPr>
        <p:grpSpPr>
          <a:xfrm>
            <a:off x="984335" y="2225940"/>
            <a:ext cx="5393879" cy="3504119"/>
            <a:chOff x="591988" y="2048602"/>
            <a:chExt cx="5393879" cy="3504119"/>
          </a:xfrm>
        </p:grpSpPr>
        <p:pic>
          <p:nvPicPr>
            <p:cNvPr id="5" name="Picture 4">
              <a:extLst>
                <a:ext uri="{FF2B5EF4-FFF2-40B4-BE49-F238E27FC236}">
                  <a16:creationId xmlns:a16="http://schemas.microsoft.com/office/drawing/2014/main" id="{19D2FD20-3654-5273-6C02-24754BDD1489}"/>
                </a:ext>
              </a:extLst>
            </p:cNvPr>
            <p:cNvPicPr>
              <a:picLocks noChangeAspect="1"/>
            </p:cNvPicPr>
            <p:nvPr/>
          </p:nvPicPr>
          <p:blipFill>
            <a:blip r:embed="rId2"/>
            <a:stretch>
              <a:fillRect/>
            </a:stretch>
          </p:blipFill>
          <p:spPr>
            <a:xfrm>
              <a:off x="591988" y="2048602"/>
              <a:ext cx="5393879" cy="3504119"/>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1D2FA37E-712E-5B12-901F-A1CBF2822BDF}"/>
                </a:ext>
              </a:extLst>
            </p:cNvPr>
            <p:cNvSpPr/>
            <p:nvPr/>
          </p:nvSpPr>
          <p:spPr bwMode="gray">
            <a:xfrm>
              <a:off x="601983" y="2237024"/>
              <a:ext cx="349439" cy="21336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grpSp>
        <p:nvGrpSpPr>
          <p:cNvPr id="21" name="Group 20">
            <a:extLst>
              <a:ext uri="{FF2B5EF4-FFF2-40B4-BE49-F238E27FC236}">
                <a16:creationId xmlns:a16="http://schemas.microsoft.com/office/drawing/2014/main" id="{343927F2-ABE3-52FA-AAC8-400B1C6C7F68}"/>
              </a:ext>
            </a:extLst>
          </p:cNvPr>
          <p:cNvGrpSpPr/>
          <p:nvPr/>
        </p:nvGrpSpPr>
        <p:grpSpPr>
          <a:xfrm>
            <a:off x="4606647" y="3335416"/>
            <a:ext cx="6964680" cy="3018584"/>
            <a:chOff x="4606647" y="3265648"/>
            <a:chExt cx="6964680" cy="3018584"/>
          </a:xfrm>
        </p:grpSpPr>
        <p:grpSp>
          <p:nvGrpSpPr>
            <p:cNvPr id="20" name="Group 19">
              <a:extLst>
                <a:ext uri="{FF2B5EF4-FFF2-40B4-BE49-F238E27FC236}">
                  <a16:creationId xmlns:a16="http://schemas.microsoft.com/office/drawing/2014/main" id="{A062FD3A-DD2B-858C-7674-A03A79EF4C60}"/>
                </a:ext>
              </a:extLst>
            </p:cNvPr>
            <p:cNvGrpSpPr/>
            <p:nvPr/>
          </p:nvGrpSpPr>
          <p:grpSpPr>
            <a:xfrm>
              <a:off x="4606647" y="3265648"/>
              <a:ext cx="6964680" cy="3018584"/>
              <a:chOff x="4606647" y="3265648"/>
              <a:chExt cx="6964680" cy="3018584"/>
            </a:xfrm>
          </p:grpSpPr>
          <p:pic>
            <p:nvPicPr>
              <p:cNvPr id="7" name="Picture 6">
                <a:extLst>
                  <a:ext uri="{FF2B5EF4-FFF2-40B4-BE49-F238E27FC236}">
                    <a16:creationId xmlns:a16="http://schemas.microsoft.com/office/drawing/2014/main" id="{07F4A50C-0676-C165-5C24-36C3ECCC17AD}"/>
                  </a:ext>
                </a:extLst>
              </p:cNvPr>
              <p:cNvPicPr>
                <a:picLocks noChangeAspect="1"/>
              </p:cNvPicPr>
              <p:nvPr/>
            </p:nvPicPr>
            <p:blipFill>
              <a:blip r:embed="rId3"/>
              <a:stretch>
                <a:fillRect/>
              </a:stretch>
            </p:blipFill>
            <p:spPr>
              <a:xfrm>
                <a:off x="4606647" y="3265648"/>
                <a:ext cx="6964680" cy="3018584"/>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CA964EEA-C61E-F3A5-F371-19A18BA8D999}"/>
                  </a:ext>
                </a:extLst>
              </p:cNvPr>
              <p:cNvSpPr/>
              <p:nvPr/>
            </p:nvSpPr>
            <p:spPr bwMode="gray">
              <a:xfrm>
                <a:off x="4637820" y="4195288"/>
                <a:ext cx="670560" cy="24384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10" name="Rectangle 9">
              <a:extLst>
                <a:ext uri="{FF2B5EF4-FFF2-40B4-BE49-F238E27FC236}">
                  <a16:creationId xmlns:a16="http://schemas.microsoft.com/office/drawing/2014/main" id="{B27F9691-D9F0-8A17-2D6A-9671C2CCB0A9}"/>
                </a:ext>
              </a:extLst>
            </p:cNvPr>
            <p:cNvSpPr/>
            <p:nvPr/>
          </p:nvSpPr>
          <p:spPr bwMode="gray">
            <a:xfrm>
              <a:off x="10890376" y="3401422"/>
              <a:ext cx="548640" cy="218209"/>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4" name="Rectangle 3">
            <a:extLst>
              <a:ext uri="{FF2B5EF4-FFF2-40B4-BE49-F238E27FC236}">
                <a16:creationId xmlns:a16="http://schemas.microsoft.com/office/drawing/2014/main" id="{03B773DF-F6FF-EA69-F45C-552DED70B3D3}"/>
              </a:ext>
            </a:extLst>
          </p:cNvPr>
          <p:cNvSpPr/>
          <p:nvPr/>
        </p:nvSpPr>
        <p:spPr bwMode="gray">
          <a:xfrm>
            <a:off x="7290583" y="3319895"/>
            <a:ext cx="995774" cy="218209"/>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err="1">
              <a:ln>
                <a:noFill/>
              </a:ln>
              <a:effectLst/>
              <a:uLnTx/>
              <a:uFillTx/>
              <a:ea typeface="Arial Unicode MS" pitchFamily="34" charset="-128"/>
              <a:cs typeface="Arial Unicode MS" pitchFamily="34" charset="-128"/>
            </a:endParaRPr>
          </a:p>
        </p:txBody>
      </p:sp>
      <p:cxnSp>
        <p:nvCxnSpPr>
          <p:cNvPr id="11" name="Straight Arrow Connector 10">
            <a:extLst>
              <a:ext uri="{FF2B5EF4-FFF2-40B4-BE49-F238E27FC236}">
                <a16:creationId xmlns:a16="http://schemas.microsoft.com/office/drawing/2014/main" id="{2E1C6290-6DDA-9A0B-2A1E-670213A642AB}"/>
              </a:ext>
            </a:extLst>
          </p:cNvPr>
          <p:cNvCxnSpPr>
            <a:cxnSpLocks/>
          </p:cNvCxnSpPr>
          <p:nvPr/>
        </p:nvCxnSpPr>
        <p:spPr>
          <a:xfrm flipV="1">
            <a:off x="5410591" y="3471190"/>
            <a:ext cx="1791097" cy="930542"/>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553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16000"/>
          </a:xfrm>
          <a:prstGeom prst="rect">
            <a:avLst/>
          </a:prstGeom>
        </p:spPr>
        <p:txBody>
          <a:bodyPr/>
          <a:lstStyle/>
          <a:p>
            <a:pPr marL="228600" indent="-228600">
              <a:lnSpc>
                <a:spcPts val="2300"/>
              </a:lnSpc>
              <a:spcBef>
                <a:spcPts val="0"/>
              </a:spcBef>
              <a:spcAft>
                <a:spcPts val="1200"/>
              </a:spcAft>
              <a:buFont typeface="Wingdings" pitchFamily="2" charset="2"/>
              <a:buChar char="§"/>
            </a:pPr>
            <a:r>
              <a:rPr lang="en-US" sz="2200"/>
              <a:t>You will get a system warning about saving it as a .csv—click “Yes” to continue.</a:t>
            </a:r>
          </a:p>
          <a:p>
            <a:pPr marL="228600" indent="-228600">
              <a:lnSpc>
                <a:spcPts val="2300"/>
              </a:lnSpc>
              <a:spcBef>
                <a:spcPts val="12000"/>
              </a:spcBef>
              <a:spcAft>
                <a:spcPts val="1200"/>
              </a:spcAft>
              <a:buFont typeface="Wingdings" pitchFamily="2" charset="2"/>
              <a:buChar char="§"/>
            </a:pPr>
            <a:r>
              <a:rPr lang="en-US" sz="2200"/>
              <a:t>Rename your saved file, by changing the extension to “.</a:t>
            </a:r>
            <a:r>
              <a:rPr lang="en-US" sz="2200" err="1"/>
              <a:t>cif</a:t>
            </a:r>
            <a:r>
              <a:rPr lang="en-US" sz="2200"/>
              <a:t>”.</a:t>
            </a:r>
          </a:p>
          <a:p>
            <a:pPr marL="228600" indent="-228600">
              <a:lnSpc>
                <a:spcPts val="2300"/>
              </a:lnSpc>
              <a:spcBef>
                <a:spcPts val="7500"/>
              </a:spcBef>
              <a:spcAft>
                <a:spcPts val="600"/>
              </a:spcAft>
              <a:buFont typeface="Wingdings" pitchFamily="2" charset="2"/>
              <a:buChar char="§"/>
            </a:pPr>
            <a:r>
              <a:rPr lang="en-US" sz="2200"/>
              <a:t>The system will warn you about changing the </a:t>
            </a:r>
            <a:br>
              <a:rPr lang="en-US" sz="2200"/>
            </a:br>
            <a:r>
              <a:rPr lang="en-US" sz="2200"/>
              <a:t>extension. Click “Yes” to continue.</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533" y="2030236"/>
            <a:ext cx="7105650" cy="1381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pc="-50"/>
              <a:t>Creating a CIF from an Excel File</a:t>
            </a:r>
            <a:endParaRPr lang="en-US" noProof="0"/>
          </a:p>
        </p:txBody>
      </p:sp>
      <p:sp>
        <p:nvSpPr>
          <p:cNvPr id="8" name="Rectangle 7"/>
          <p:cNvSpPr/>
          <p:nvPr/>
        </p:nvSpPr>
        <p:spPr>
          <a:xfrm flipV="1">
            <a:off x="5014088" y="3064483"/>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355" y="3970863"/>
            <a:ext cx="998269" cy="82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155" y="3986814"/>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a:spLocks noChangeArrowheads="1"/>
          </p:cNvSpPr>
          <p:nvPr/>
        </p:nvSpPr>
        <p:spPr bwMode="auto">
          <a:xfrm>
            <a:off x="5552721" y="4261281"/>
            <a:ext cx="1092200" cy="178396"/>
          </a:xfrm>
          <a:prstGeom prst="rightArrow">
            <a:avLst>
              <a:gd name="adj1" fmla="val 50000"/>
              <a:gd name="adj2" fmla="val 49990"/>
            </a:avLst>
          </a:prstGeom>
          <a:solidFill>
            <a:srgbClr val="FF0000"/>
          </a:solidFill>
          <a:ln w="9525" algn="ctr">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a:p>
        </p:txBody>
      </p:sp>
      <p:pic>
        <p:nvPicPr>
          <p:cNvPr id="4" name="Picture 3"/>
          <p:cNvPicPr>
            <a:picLocks noChangeAspect="1"/>
          </p:cNvPicPr>
          <p:nvPr/>
        </p:nvPicPr>
        <p:blipFill>
          <a:blip r:embed="rId5"/>
          <a:stretch>
            <a:fillRect/>
          </a:stretch>
        </p:blipFill>
        <p:spPr>
          <a:xfrm>
            <a:off x="6541734" y="4926476"/>
            <a:ext cx="4161905" cy="1409524"/>
          </a:xfrm>
          <a:prstGeom prst="rect">
            <a:avLst/>
          </a:prstGeom>
          <a:effectLst>
            <a:outerShdw blurRad="50800" dist="38100" dir="2700000" algn="tl" rotWithShape="0">
              <a:prstClr val="black">
                <a:alpha val="40000"/>
              </a:prstClr>
            </a:outerShdw>
          </a:effectLst>
        </p:spPr>
      </p:pic>
      <p:sp>
        <p:nvSpPr>
          <p:cNvPr id="15" name="Rectangle 14"/>
          <p:cNvSpPr/>
          <p:nvPr/>
        </p:nvSpPr>
        <p:spPr>
          <a:xfrm flipV="1">
            <a:off x="9215391" y="5962398"/>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5006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1" y="1258331"/>
            <a:ext cx="4423601" cy="5095760"/>
          </a:xfrm>
        </p:spPr>
        <p:txBody>
          <a:bodyPr>
            <a:normAutofit/>
          </a:bodyPr>
          <a:lstStyle/>
          <a:p>
            <a:pPr>
              <a:buSzPct val="100000"/>
            </a:pPr>
            <a:r>
              <a:rPr lang="en-US"/>
              <a:t>To create your default </a:t>
            </a:r>
            <a:r>
              <a:rPr lang="en-US" err="1"/>
              <a:t>PunchOut</a:t>
            </a:r>
            <a:r>
              <a:rPr lang="en-US"/>
              <a:t> Catalog:</a:t>
            </a:r>
          </a:p>
          <a:p>
            <a:pPr marL="169863" indent="-169863">
              <a:buSzPct val="100000"/>
              <a:buFont typeface="Wingdings" panose="05000000000000000000" pitchFamily="2" charset="2"/>
              <a:buChar char="§"/>
            </a:pPr>
            <a:r>
              <a:rPr lang="en-US"/>
              <a:t>Click on </a:t>
            </a:r>
            <a:r>
              <a:rPr lang="en-US" b="1"/>
              <a:t>Create</a:t>
            </a:r>
          </a:p>
          <a:p>
            <a:pPr marL="169863" indent="-169863">
              <a:buSzPct val="100000"/>
              <a:buFont typeface="Wingdings" panose="05000000000000000000" pitchFamily="2" charset="2"/>
              <a:buChar char="§"/>
            </a:pPr>
            <a:r>
              <a:rPr lang="en-US"/>
              <a:t>In the </a:t>
            </a:r>
            <a:r>
              <a:rPr lang="en-US" b="1"/>
              <a:t>Name</a:t>
            </a:r>
            <a:r>
              <a:rPr lang="en-US"/>
              <a:t> field, write “</a:t>
            </a:r>
            <a:r>
              <a:rPr lang="en-US" i="1"/>
              <a:t>Default URL” </a:t>
            </a:r>
            <a:r>
              <a:rPr lang="en-US"/>
              <a:t>as seen in the image.</a:t>
            </a:r>
          </a:p>
          <a:p>
            <a:pPr marL="169863" indent="-169863">
              <a:buSzPct val="100000"/>
              <a:buFont typeface="Wingdings" panose="05000000000000000000" pitchFamily="2" charset="2"/>
              <a:buChar char="§"/>
            </a:pPr>
            <a:r>
              <a:rPr lang="en-US"/>
              <a:t>Add your company’s complete </a:t>
            </a:r>
            <a:r>
              <a:rPr lang="en-US" b="1" err="1"/>
              <a:t>PunchOut</a:t>
            </a:r>
            <a:r>
              <a:rPr lang="en-US" b="1"/>
              <a:t> Request URL </a:t>
            </a:r>
            <a:r>
              <a:rPr lang="en-US"/>
              <a:t>within the </a:t>
            </a:r>
            <a:r>
              <a:rPr lang="en-US" err="1"/>
              <a:t>PunchOut</a:t>
            </a:r>
            <a:r>
              <a:rPr lang="en-US"/>
              <a:t> URL field. This is the</a:t>
            </a:r>
            <a:br>
              <a:rPr lang="en-US"/>
            </a:br>
            <a:r>
              <a:rPr lang="en-US"/>
              <a:t>location where </a:t>
            </a:r>
            <a:r>
              <a:rPr lang="en-US" err="1"/>
              <a:t>PunchOut</a:t>
            </a:r>
            <a:r>
              <a:rPr lang="en-US"/>
              <a:t> requests will be sent to. This field is checked,</a:t>
            </a:r>
            <a:br>
              <a:rPr lang="en-US"/>
            </a:br>
            <a:r>
              <a:rPr lang="en-US"/>
              <a:t>and its value used each time a Buyer punches out to your site when this Default URL is used.</a:t>
            </a:r>
          </a:p>
          <a:p>
            <a:pPr>
              <a:buSzPct val="100000"/>
            </a:pPr>
            <a:endParaRPr lang="en-US" b="1"/>
          </a:p>
        </p:txBody>
      </p:sp>
      <p:sp>
        <p:nvSpPr>
          <p:cNvPr id="2" name="Divider"/>
          <p:cNvSpPr>
            <a:spLocks noGrp="1"/>
          </p:cNvSpPr>
          <p:nvPr>
            <p:ph type="title"/>
          </p:nvPr>
        </p:nvSpPr>
        <p:spPr bwMode="gray">
          <a:xfrm>
            <a:off x="504001" y="504000"/>
            <a:ext cx="11186476" cy="369332"/>
          </a:xfrm>
        </p:spPr>
        <p:txBody>
          <a:bodyPr/>
          <a:lstStyle/>
          <a:p>
            <a:r>
              <a:rPr lang="en-US"/>
              <a:t>Setting up a SAP </a:t>
            </a:r>
            <a:r>
              <a:rPr lang="en-US" sz="2400">
                <a:solidFill>
                  <a:sysClr val="windowText" lastClr="000000"/>
                </a:solidFill>
                <a:latin typeface="+mj-lt"/>
                <a:ea typeface="+mj-ea"/>
                <a:cs typeface="+mj-cs"/>
              </a:rPr>
              <a:t>Business Network </a:t>
            </a:r>
            <a:r>
              <a:rPr lang="en-US"/>
              <a:t>account for PunchOut</a:t>
            </a:r>
          </a:p>
        </p:txBody>
      </p:sp>
      <p:pic>
        <p:nvPicPr>
          <p:cNvPr id="10" name="Picture 9">
            <a:extLst>
              <a:ext uri="{FF2B5EF4-FFF2-40B4-BE49-F238E27FC236}">
                <a16:creationId xmlns:a16="http://schemas.microsoft.com/office/drawing/2014/main" id="{022C88CE-EEC3-4239-8A99-442F63C8AA4E}"/>
              </a:ext>
            </a:extLst>
          </p:cNvPr>
          <p:cNvPicPr>
            <a:picLocks noChangeAspect="1"/>
          </p:cNvPicPr>
          <p:nvPr/>
        </p:nvPicPr>
        <p:blipFill rotWithShape="1">
          <a:blip r:embed="rId3"/>
          <a:srcRect l="1398"/>
          <a:stretch/>
        </p:blipFill>
        <p:spPr>
          <a:xfrm>
            <a:off x="5242457" y="1258331"/>
            <a:ext cx="5613689" cy="1996101"/>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C80EE0BD-8542-497D-AFD5-645DAF54F5BD}"/>
              </a:ext>
            </a:extLst>
          </p:cNvPr>
          <p:cNvPicPr>
            <a:picLocks noChangeAspect="1"/>
          </p:cNvPicPr>
          <p:nvPr/>
        </p:nvPicPr>
        <p:blipFill rotWithShape="1">
          <a:blip r:embed="rId4"/>
          <a:srcRect b="40784"/>
          <a:stretch/>
        </p:blipFill>
        <p:spPr>
          <a:xfrm>
            <a:off x="5242457" y="3733413"/>
            <a:ext cx="6194110" cy="20926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3710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sz="2200"/>
              <a:t>Open your CIF Catalog file with Notepad, or your favorite text editor.</a:t>
            </a:r>
          </a:p>
        </p:txBody>
      </p:sp>
      <p:sp>
        <p:nvSpPr>
          <p:cNvPr id="2" name="Title 1"/>
          <p:cNvSpPr>
            <a:spLocks noGrp="1"/>
          </p:cNvSpPr>
          <p:nvPr>
            <p:ph type="title"/>
          </p:nvPr>
        </p:nvSpPr>
        <p:spPr/>
        <p:txBody>
          <a:bodyPr/>
          <a:lstStyle/>
          <a:p>
            <a:r>
              <a:rPr lang="en-US" spc="-50"/>
              <a:t>Creating a CIF from an Excel File</a:t>
            </a:r>
            <a:endParaRPr lang="en-US" noProof="0"/>
          </a:p>
        </p:txBody>
      </p:sp>
      <p:pic>
        <p:nvPicPr>
          <p:cNvPr id="4" name="Picture 3"/>
          <p:cNvPicPr>
            <a:picLocks noChangeAspect="1"/>
          </p:cNvPicPr>
          <p:nvPr/>
        </p:nvPicPr>
        <p:blipFill>
          <a:blip r:embed="rId2"/>
          <a:stretch>
            <a:fillRect/>
          </a:stretch>
        </p:blipFill>
        <p:spPr>
          <a:xfrm>
            <a:off x="4962845" y="2214159"/>
            <a:ext cx="2824211" cy="4114800"/>
          </a:xfrm>
          <a:prstGeom prst="rect">
            <a:avLst/>
          </a:prstGeom>
          <a:effectLst>
            <a:outerShdw blurRad="50800" dist="38100" dir="2700000" algn="tl" rotWithShape="0">
              <a:prstClr val="black">
                <a:alpha val="40000"/>
              </a:prstClr>
            </a:outerShdw>
          </a:effec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556" y="2214160"/>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981850" y="3677496"/>
            <a:ext cx="872231" cy="220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13" name="Straight Arrow Connector 12"/>
          <p:cNvCxnSpPr/>
          <p:nvPr/>
        </p:nvCxnSpPr>
        <p:spPr>
          <a:xfrm>
            <a:off x="4315567" y="3028672"/>
            <a:ext cx="652088" cy="759054"/>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0653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600"/>
              </a:spcAft>
              <a:buFont typeface="Wingdings" pitchFamily="2" charset="2"/>
              <a:buChar char="§"/>
            </a:pPr>
            <a:r>
              <a:rPr lang="en-US" sz="2200"/>
              <a:t>Notice that the file has new, added commas in the Header, and after the DATA and ENDOFDATA markers.</a:t>
            </a:r>
          </a:p>
        </p:txBody>
      </p:sp>
      <p:sp>
        <p:nvSpPr>
          <p:cNvPr id="2" name="Title 1"/>
          <p:cNvSpPr>
            <a:spLocks noGrp="1"/>
          </p:cNvSpPr>
          <p:nvPr>
            <p:ph type="title"/>
          </p:nvPr>
        </p:nvSpPr>
        <p:spPr/>
        <p:txBody>
          <a:bodyPr/>
          <a:lstStyle/>
          <a:p>
            <a:r>
              <a:rPr lang="en-US" spc="-50"/>
              <a:t>Creating a CIF from an Excel File</a:t>
            </a:r>
            <a:endParaRPr lang="en-US" noProof="0"/>
          </a:p>
        </p:txBody>
      </p:sp>
      <p:pic>
        <p:nvPicPr>
          <p:cNvPr id="8" name="Picture 7">
            <a:extLst>
              <a:ext uri="{FF2B5EF4-FFF2-40B4-BE49-F238E27FC236}">
                <a16:creationId xmlns:a16="http://schemas.microsoft.com/office/drawing/2014/main" id="{B8B674E6-5DD0-F65D-1A4F-C93297450B6C}"/>
              </a:ext>
            </a:extLst>
          </p:cNvPr>
          <p:cNvPicPr>
            <a:picLocks noChangeAspect="1"/>
          </p:cNvPicPr>
          <p:nvPr/>
        </p:nvPicPr>
        <p:blipFill>
          <a:blip r:embed="rId2"/>
          <a:stretch>
            <a:fillRect/>
          </a:stretch>
        </p:blipFill>
        <p:spPr>
          <a:xfrm>
            <a:off x="2631619" y="2448160"/>
            <a:ext cx="6127703" cy="3554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4469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a:bodyPr>
          <a:lstStyle/>
          <a:p>
            <a:pPr marL="228600" indent="-228600">
              <a:lnSpc>
                <a:spcPts val="2300"/>
              </a:lnSpc>
              <a:spcBef>
                <a:spcPts val="0"/>
              </a:spcBef>
              <a:spcAft>
                <a:spcPts val="1800"/>
              </a:spcAft>
              <a:buFont typeface="Wingdings" pitchFamily="2" charset="2"/>
              <a:buChar char="§"/>
            </a:pPr>
            <a:r>
              <a:rPr lang="en-US" sz="2200"/>
              <a:t>Remove these extra commas after the Header values and the DATA and ENDOFDATA markers. Be sure to remove any commas in </a:t>
            </a:r>
            <a:r>
              <a:rPr lang="en-US" sz="2200" i="1"/>
              <a:t>front</a:t>
            </a:r>
            <a:r>
              <a:rPr lang="en-US" sz="2200"/>
              <a:t> of the data in the Header as well.</a:t>
            </a:r>
            <a:br>
              <a:rPr lang="en-US" sz="2200"/>
            </a:br>
            <a:br>
              <a:rPr lang="en-US" sz="2200"/>
            </a:br>
            <a:endParaRPr lang="en-US" sz="2200"/>
          </a:p>
          <a:p>
            <a:pPr marL="228600" indent="-228600">
              <a:lnSpc>
                <a:spcPts val="2300"/>
              </a:lnSpc>
              <a:spcBef>
                <a:spcPts val="20500"/>
              </a:spcBef>
              <a:buFont typeface="Wingdings" pitchFamily="2" charset="2"/>
              <a:buChar char="§"/>
            </a:pPr>
            <a:r>
              <a:rPr lang="en-US" sz="2200"/>
              <a:t>Be careful if you use the “Replace” function—you don’t want to replace any of the commas in the actual Catalog data.</a:t>
            </a:r>
          </a:p>
          <a:p>
            <a:pPr marL="228600" indent="-228600">
              <a:lnSpc>
                <a:spcPts val="2300"/>
              </a:lnSpc>
              <a:spcBef>
                <a:spcPts val="600"/>
              </a:spcBef>
              <a:spcAft>
                <a:spcPts val="600"/>
              </a:spcAft>
              <a:buFont typeface="Wingdings" pitchFamily="2" charset="2"/>
              <a:buChar char="§"/>
            </a:pPr>
            <a:endParaRPr lang="en-US" sz="2200"/>
          </a:p>
        </p:txBody>
      </p:sp>
      <p:sp>
        <p:nvSpPr>
          <p:cNvPr id="2" name="Title 1"/>
          <p:cNvSpPr>
            <a:spLocks noGrp="1"/>
          </p:cNvSpPr>
          <p:nvPr>
            <p:ph type="title"/>
          </p:nvPr>
        </p:nvSpPr>
        <p:spPr/>
        <p:txBody>
          <a:bodyPr/>
          <a:lstStyle/>
          <a:p>
            <a:r>
              <a:rPr lang="en-US" spc="-50"/>
              <a:t>Creating a CIF from an Excel File</a:t>
            </a:r>
            <a:endParaRPr lang="en-US" noProof="0">
              <a:latin typeface="+mj-lt"/>
            </a:endParaRPr>
          </a:p>
        </p:txBody>
      </p:sp>
      <p:grpSp>
        <p:nvGrpSpPr>
          <p:cNvPr id="10" name="Group 9">
            <a:extLst>
              <a:ext uri="{FF2B5EF4-FFF2-40B4-BE49-F238E27FC236}">
                <a16:creationId xmlns:a16="http://schemas.microsoft.com/office/drawing/2014/main" id="{6375E302-8B53-098C-4853-514945A177E8}"/>
              </a:ext>
            </a:extLst>
          </p:cNvPr>
          <p:cNvGrpSpPr/>
          <p:nvPr/>
        </p:nvGrpSpPr>
        <p:grpSpPr>
          <a:xfrm>
            <a:off x="1859797" y="2294441"/>
            <a:ext cx="7882319" cy="3220434"/>
            <a:chOff x="1859797" y="2294441"/>
            <a:chExt cx="7882319" cy="3220434"/>
          </a:xfrm>
        </p:grpSpPr>
        <p:pic>
          <p:nvPicPr>
            <p:cNvPr id="5" name="Picture 4">
              <a:extLst>
                <a:ext uri="{FF2B5EF4-FFF2-40B4-BE49-F238E27FC236}">
                  <a16:creationId xmlns:a16="http://schemas.microsoft.com/office/drawing/2014/main" id="{CE36E59B-0A6C-DFBD-41EC-EF5D71B78AD6}"/>
                </a:ext>
              </a:extLst>
            </p:cNvPr>
            <p:cNvPicPr>
              <a:picLocks noChangeAspect="1"/>
            </p:cNvPicPr>
            <p:nvPr/>
          </p:nvPicPr>
          <p:blipFill>
            <a:blip r:embed="rId2"/>
            <a:stretch>
              <a:fillRect/>
            </a:stretch>
          </p:blipFill>
          <p:spPr>
            <a:xfrm>
              <a:off x="1859797" y="2300112"/>
              <a:ext cx="7882319" cy="3214763"/>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27D3C031-F541-8D7F-FF1F-24B0F84CCAE6}"/>
                </a:ext>
              </a:extLst>
            </p:cNvPr>
            <p:cNvSpPr/>
            <p:nvPr/>
          </p:nvSpPr>
          <p:spPr bwMode="gray">
            <a:xfrm>
              <a:off x="3008061" y="2294441"/>
              <a:ext cx="1997435"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66563EF7-8C97-C1E9-201B-6F0F0F84B2A1}"/>
                </a:ext>
              </a:extLst>
            </p:cNvPr>
            <p:cNvSpPr/>
            <p:nvPr/>
          </p:nvSpPr>
          <p:spPr bwMode="gray">
            <a:xfrm>
              <a:off x="2561865" y="3901799"/>
              <a:ext cx="1997435" cy="15240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F4C2E9D4-B140-2296-6149-8EF66DE7384E}"/>
                </a:ext>
              </a:extLst>
            </p:cNvPr>
            <p:cNvSpPr/>
            <p:nvPr/>
          </p:nvSpPr>
          <p:spPr bwMode="gray">
            <a:xfrm>
              <a:off x="2244365" y="4943199"/>
              <a:ext cx="1997435" cy="571676"/>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97A5FEC5-F903-EDBE-271D-A5DD96F28EC7}"/>
                </a:ext>
              </a:extLst>
            </p:cNvPr>
            <p:cNvSpPr/>
            <p:nvPr/>
          </p:nvSpPr>
          <p:spPr bwMode="gray">
            <a:xfrm>
              <a:off x="2930165" y="4800868"/>
              <a:ext cx="1997435" cy="12908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grpSp>
      <p:sp>
        <p:nvSpPr>
          <p:cNvPr id="4" name="Rectangle 3">
            <a:extLst>
              <a:ext uri="{FF2B5EF4-FFF2-40B4-BE49-F238E27FC236}">
                <a16:creationId xmlns:a16="http://schemas.microsoft.com/office/drawing/2014/main" id="{8DB69A32-8DDF-736B-C00B-082BFD747C56}"/>
              </a:ext>
            </a:extLst>
          </p:cNvPr>
          <p:cNvSpPr/>
          <p:nvPr/>
        </p:nvSpPr>
        <p:spPr bwMode="gray">
          <a:xfrm>
            <a:off x="2850406" y="2405734"/>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E64183D3-1FF4-950C-F553-3E4CE5F77BFC}"/>
              </a:ext>
            </a:extLst>
          </p:cNvPr>
          <p:cNvSpPr/>
          <p:nvPr/>
        </p:nvSpPr>
        <p:spPr bwMode="gray">
          <a:xfrm>
            <a:off x="2930405" y="2563306"/>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D5A2FB83-7117-D308-7C43-E58A26528F1C}"/>
              </a:ext>
            </a:extLst>
          </p:cNvPr>
          <p:cNvSpPr/>
          <p:nvPr/>
        </p:nvSpPr>
        <p:spPr bwMode="gray">
          <a:xfrm>
            <a:off x="3072174" y="270827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DEBB45E6-6035-1A48-B7F2-785165E6199E}"/>
              </a:ext>
            </a:extLst>
          </p:cNvPr>
          <p:cNvSpPr/>
          <p:nvPr/>
        </p:nvSpPr>
        <p:spPr bwMode="gray">
          <a:xfrm>
            <a:off x="2931216" y="285023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4" name="Rectangle 13">
            <a:extLst>
              <a:ext uri="{FF2B5EF4-FFF2-40B4-BE49-F238E27FC236}">
                <a16:creationId xmlns:a16="http://schemas.microsoft.com/office/drawing/2014/main" id="{CB421E4D-1912-35A8-79A6-2B6ACFA4E9A6}"/>
              </a:ext>
            </a:extLst>
          </p:cNvPr>
          <p:cNvSpPr/>
          <p:nvPr/>
        </p:nvSpPr>
        <p:spPr bwMode="gray">
          <a:xfrm>
            <a:off x="3608202" y="2995333"/>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26994FCA-D2AF-22D0-3E1C-8E9202D5701C}"/>
              </a:ext>
            </a:extLst>
          </p:cNvPr>
          <p:cNvSpPr/>
          <p:nvPr/>
        </p:nvSpPr>
        <p:spPr bwMode="gray">
          <a:xfrm>
            <a:off x="3008061" y="3171034"/>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6" name="Rectangle 15">
            <a:extLst>
              <a:ext uri="{FF2B5EF4-FFF2-40B4-BE49-F238E27FC236}">
                <a16:creationId xmlns:a16="http://schemas.microsoft.com/office/drawing/2014/main" id="{1610C212-1729-086B-367C-E1C985F36928}"/>
              </a:ext>
            </a:extLst>
          </p:cNvPr>
          <p:cNvSpPr/>
          <p:nvPr/>
        </p:nvSpPr>
        <p:spPr bwMode="gray">
          <a:xfrm>
            <a:off x="2706414" y="3440129"/>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10D9B6BB-2168-AA69-7866-49B4B4992C7E}"/>
              </a:ext>
            </a:extLst>
          </p:cNvPr>
          <p:cNvSpPr/>
          <p:nvPr/>
        </p:nvSpPr>
        <p:spPr bwMode="gray">
          <a:xfrm>
            <a:off x="2928302" y="3585591"/>
            <a:ext cx="79759" cy="211245"/>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476AAFAF-25C4-5424-DE56-29AFFD89C69B}"/>
              </a:ext>
            </a:extLst>
          </p:cNvPr>
          <p:cNvSpPr/>
          <p:nvPr/>
        </p:nvSpPr>
        <p:spPr bwMode="gray">
          <a:xfrm>
            <a:off x="3008061" y="3336119"/>
            <a:ext cx="79759" cy="167472"/>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AU" sz="1800" b="0" i="0" u="none" strike="noStrike" kern="0" cap="none" spc="0" normalizeH="0" baseline="0" noProof="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8723091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a:t>Once the commas are deleted, save the CIF Catalog file. It is now ready to be loaded.</a:t>
            </a:r>
          </a:p>
          <a:p>
            <a:pPr marL="228600" indent="-228600">
              <a:lnSpc>
                <a:spcPts val="2300"/>
              </a:lnSpc>
              <a:spcBef>
                <a:spcPts val="0"/>
              </a:spcBef>
              <a:spcAft>
                <a:spcPts val="1800"/>
              </a:spcAft>
              <a:buFont typeface="Wingdings" pitchFamily="2" charset="2"/>
              <a:buChar char="§"/>
            </a:pPr>
            <a:r>
              <a:rPr lang="en-US" sz="2200"/>
              <a:t>Your completed file should look like this.</a:t>
            </a:r>
          </a:p>
        </p:txBody>
      </p:sp>
      <p:sp>
        <p:nvSpPr>
          <p:cNvPr id="2" name="Title 1"/>
          <p:cNvSpPr>
            <a:spLocks noGrp="1"/>
          </p:cNvSpPr>
          <p:nvPr>
            <p:ph type="title"/>
          </p:nvPr>
        </p:nvSpPr>
        <p:spPr/>
        <p:txBody>
          <a:bodyPr/>
          <a:lstStyle/>
          <a:p>
            <a:r>
              <a:rPr lang="en-US" spc="-50"/>
              <a:t>Creating a CIF from an Excel File</a:t>
            </a:r>
            <a:endParaRPr lang="en-US" noProof="0">
              <a:latin typeface="+mj-lt"/>
            </a:endParaRPr>
          </a:p>
        </p:txBody>
      </p:sp>
      <p:pic>
        <p:nvPicPr>
          <p:cNvPr id="6" name="Picture 5">
            <a:extLst>
              <a:ext uri="{FF2B5EF4-FFF2-40B4-BE49-F238E27FC236}">
                <a16:creationId xmlns:a16="http://schemas.microsoft.com/office/drawing/2014/main" id="{EF9ED4A7-4D17-BA2C-5E1D-9924A5C360B1}"/>
              </a:ext>
            </a:extLst>
          </p:cNvPr>
          <p:cNvPicPr>
            <a:picLocks noChangeAspect="1"/>
          </p:cNvPicPr>
          <p:nvPr/>
        </p:nvPicPr>
        <p:blipFill>
          <a:blip r:embed="rId2"/>
          <a:stretch>
            <a:fillRect/>
          </a:stretch>
        </p:blipFill>
        <p:spPr>
          <a:xfrm>
            <a:off x="1380298" y="2676385"/>
            <a:ext cx="9433878" cy="3450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15541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bwMode="gray">
          <a:xfrm>
            <a:off x="503999" y="2967442"/>
            <a:ext cx="5593588" cy="923116"/>
          </a:xfrm>
        </p:spPr>
        <p:txBody>
          <a:bodyPr/>
          <a:lstStyle/>
          <a:p>
            <a:r>
              <a:rPr lang="en-US"/>
              <a:t>Thank you.</a:t>
            </a:r>
          </a:p>
        </p:txBody>
      </p:sp>
    </p:spTree>
    <p:extLst>
      <p:ext uri="{BB962C8B-B14F-4D97-AF65-F5344CB8AC3E}">
        <p14:creationId xmlns:p14="http://schemas.microsoft.com/office/powerpoint/2010/main" val="84843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4000" y="1620000"/>
            <a:ext cx="4397039" cy="4716000"/>
          </a:xfrm>
        </p:spPr>
        <p:txBody>
          <a:bodyPr>
            <a:normAutofit/>
          </a:bodyPr>
          <a:lstStyle/>
          <a:p>
            <a:pPr marL="182563" indent="-182563">
              <a:lnSpc>
                <a:spcPct val="107000"/>
              </a:lnSpc>
              <a:spcAft>
                <a:spcPts val="800"/>
              </a:spcAft>
              <a:buSzPct val="100000"/>
              <a:buFont typeface="Wingdings" panose="05000000000000000000" pitchFamily="2" charset="2"/>
              <a:buChar char="§"/>
            </a:pPr>
            <a:r>
              <a:rPr lang="en-AU">
                <a:solidFill>
                  <a:srgbClr val="242424"/>
                </a:solidFill>
              </a:rPr>
              <a:t>Select </a:t>
            </a:r>
            <a:r>
              <a:rPr lang="en-AU" b="1">
                <a:solidFill>
                  <a:srgbClr val="242424"/>
                </a:solidFill>
              </a:rPr>
              <a:t>Public visibility </a:t>
            </a:r>
            <a:r>
              <a:rPr lang="en-AU">
                <a:solidFill>
                  <a:srgbClr val="242424"/>
                </a:solidFill>
              </a:rPr>
              <a:t>as this default URL will be used to received the </a:t>
            </a:r>
            <a:r>
              <a:rPr lang="en-AU" err="1">
                <a:solidFill>
                  <a:srgbClr val="242424"/>
                </a:solidFill>
              </a:rPr>
              <a:t>PunchOutSetUpRequest</a:t>
            </a:r>
            <a:r>
              <a:rPr lang="en-AU">
                <a:solidFill>
                  <a:srgbClr val="242424"/>
                </a:solidFill>
              </a:rPr>
              <a:t>. </a:t>
            </a:r>
            <a:br>
              <a:rPr lang="en-AU">
                <a:solidFill>
                  <a:srgbClr val="242424"/>
                </a:solidFill>
              </a:rPr>
            </a:br>
            <a:r>
              <a:rPr lang="en-AU">
                <a:solidFill>
                  <a:srgbClr val="242424"/>
                </a:solidFill>
              </a:rPr>
              <a:t>This link can be used to connect with all customers.</a:t>
            </a:r>
          </a:p>
          <a:p>
            <a:pPr marL="539750" lvl="2" indent="-180975">
              <a:lnSpc>
                <a:spcPct val="107000"/>
              </a:lnSpc>
              <a:spcAft>
                <a:spcPts val="800"/>
              </a:spcAft>
              <a:buFont typeface="Arial" panose="020B0604020202020204" pitchFamily="34" charset="0"/>
              <a:buChar char="•"/>
            </a:pPr>
            <a:r>
              <a:rPr lang="en-AU">
                <a:solidFill>
                  <a:srgbClr val="242424"/>
                </a:solidFill>
              </a:rPr>
              <a:t>Note 1: This setting will not impact which customers can access the punchout site.</a:t>
            </a:r>
          </a:p>
          <a:p>
            <a:pPr marL="539750" lvl="2" indent="-180975">
              <a:lnSpc>
                <a:spcPct val="107000"/>
              </a:lnSpc>
              <a:spcAft>
                <a:spcPts val="800"/>
              </a:spcAft>
              <a:buFont typeface="Arial" panose="020B0604020202020204" pitchFamily="34" charset="0"/>
              <a:buChar char="•"/>
            </a:pPr>
            <a:r>
              <a:rPr lang="en-AU">
                <a:solidFill>
                  <a:srgbClr val="242424"/>
                </a:solidFill>
              </a:rPr>
              <a:t>Note 2: To configure a customer specific punchout connection, using a specific URL link, please refer to the next section in this guide.</a:t>
            </a:r>
          </a:p>
        </p:txBody>
      </p:sp>
      <p:sp>
        <p:nvSpPr>
          <p:cNvPr id="2" name="Divider"/>
          <p:cNvSpPr>
            <a:spLocks noGrp="1"/>
          </p:cNvSpPr>
          <p:nvPr>
            <p:ph type="title"/>
          </p:nvPr>
        </p:nvSpPr>
        <p:spPr bwMode="gray">
          <a:xfrm>
            <a:off x="504001" y="504000"/>
            <a:ext cx="11186476" cy="369332"/>
          </a:xfrm>
        </p:spPr>
        <p:txBody>
          <a:bodyPr/>
          <a:lstStyle/>
          <a:p>
            <a:r>
              <a:rPr lang="en-US"/>
              <a:t>Setting up a SAP </a:t>
            </a:r>
            <a:r>
              <a:rPr lang="en-US" sz="2400">
                <a:solidFill>
                  <a:sysClr val="windowText" lastClr="000000"/>
                </a:solidFill>
                <a:latin typeface="+mj-lt"/>
                <a:ea typeface="+mj-ea"/>
                <a:cs typeface="+mj-cs"/>
              </a:rPr>
              <a:t>Business Network </a:t>
            </a:r>
            <a:r>
              <a:rPr lang="en-US"/>
              <a:t>account for PunchOut</a:t>
            </a:r>
          </a:p>
        </p:txBody>
      </p:sp>
      <p:pic>
        <p:nvPicPr>
          <p:cNvPr id="6" name="Picture 5">
            <a:extLst>
              <a:ext uri="{FF2B5EF4-FFF2-40B4-BE49-F238E27FC236}">
                <a16:creationId xmlns:a16="http://schemas.microsoft.com/office/drawing/2014/main" id="{2237693D-8C0A-4F1A-A691-F0A017B9A53B}"/>
              </a:ext>
            </a:extLst>
          </p:cNvPr>
          <p:cNvPicPr>
            <a:picLocks noChangeAspect="1"/>
          </p:cNvPicPr>
          <p:nvPr/>
        </p:nvPicPr>
        <p:blipFill>
          <a:blip r:embed="rId3"/>
          <a:stretch>
            <a:fillRect/>
          </a:stretch>
        </p:blipFill>
        <p:spPr>
          <a:xfrm>
            <a:off x="5070077" y="1620000"/>
            <a:ext cx="6620400" cy="3777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3954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D1E40A-B693-4B16-A45C-9D40AB8D37A7}"/>
              </a:ext>
            </a:extLst>
          </p:cNvPr>
          <p:cNvSpPr>
            <a:spLocks noGrp="1"/>
          </p:cNvSpPr>
          <p:nvPr>
            <p:ph type="body" sz="quarter" idx="10"/>
          </p:nvPr>
        </p:nvSpPr>
        <p:spPr>
          <a:xfrm>
            <a:off x="503999" y="1620000"/>
            <a:ext cx="4267703" cy="4716000"/>
          </a:xfrm>
        </p:spPr>
        <p:txBody>
          <a:bodyPr>
            <a:normAutofit/>
          </a:bodyPr>
          <a:lstStyle/>
          <a:p>
            <a:pPr marL="169863" indent="-169863">
              <a:buSzPct val="100000"/>
              <a:buFont typeface="Wingdings" panose="05000000000000000000" pitchFamily="2" charset="2"/>
              <a:buChar char="§"/>
            </a:pPr>
            <a:r>
              <a:rPr lang="en-US"/>
              <a:t>Next, select </a:t>
            </a:r>
            <a:r>
              <a:rPr lang="en-US" b="1"/>
              <a:t>Customized Authentication</a:t>
            </a:r>
            <a:r>
              <a:rPr lang="en-US"/>
              <a:t> option. </a:t>
            </a:r>
            <a:br>
              <a:rPr lang="en-US"/>
            </a:br>
            <a:r>
              <a:rPr lang="en-US"/>
              <a:t>The</a:t>
            </a:r>
            <a:r>
              <a:rPr lang="en-US" b="1"/>
              <a:t> </a:t>
            </a:r>
            <a:r>
              <a:rPr lang="en-US"/>
              <a:t>Preferred method is </a:t>
            </a:r>
            <a:r>
              <a:rPr lang="en-US" b="1"/>
              <a:t>Shared Secret. </a:t>
            </a:r>
            <a:r>
              <a:rPr lang="en-US"/>
              <a:t>This Shared Secret will be sent to you to authenticate requests from your Buyers. Type in your Shared Secret, and confirm it. </a:t>
            </a:r>
          </a:p>
          <a:p>
            <a:pPr>
              <a:buSzPct val="100000"/>
            </a:pPr>
            <a:endParaRPr lang="en-US" strike="sngStrike"/>
          </a:p>
        </p:txBody>
      </p:sp>
      <p:sp>
        <p:nvSpPr>
          <p:cNvPr id="2" name="Divider"/>
          <p:cNvSpPr>
            <a:spLocks noGrp="1"/>
          </p:cNvSpPr>
          <p:nvPr>
            <p:ph type="title"/>
          </p:nvPr>
        </p:nvSpPr>
        <p:spPr bwMode="gray">
          <a:xfrm>
            <a:off x="504001" y="504000"/>
            <a:ext cx="11186476" cy="369332"/>
          </a:xfrm>
        </p:spPr>
        <p:txBody>
          <a:bodyPr/>
          <a:lstStyle/>
          <a:p>
            <a:r>
              <a:rPr lang="en-US"/>
              <a:t>Setting up a SAP </a:t>
            </a:r>
            <a:r>
              <a:rPr lang="en-US" sz="2400">
                <a:solidFill>
                  <a:sysClr val="windowText" lastClr="000000"/>
                </a:solidFill>
                <a:latin typeface="+mj-lt"/>
                <a:ea typeface="+mj-ea"/>
                <a:cs typeface="+mj-cs"/>
              </a:rPr>
              <a:t>Business Network </a:t>
            </a:r>
            <a:r>
              <a:rPr lang="en-US"/>
              <a:t>account for PunchOut</a:t>
            </a:r>
          </a:p>
        </p:txBody>
      </p:sp>
      <p:pic>
        <p:nvPicPr>
          <p:cNvPr id="6" name="Picture 5">
            <a:extLst>
              <a:ext uri="{FF2B5EF4-FFF2-40B4-BE49-F238E27FC236}">
                <a16:creationId xmlns:a16="http://schemas.microsoft.com/office/drawing/2014/main" id="{D86FAC99-D4B9-4A8D-B7B7-02CF731031FA}"/>
              </a:ext>
            </a:extLst>
          </p:cNvPr>
          <p:cNvPicPr>
            <a:picLocks noChangeAspect="1"/>
          </p:cNvPicPr>
          <p:nvPr/>
        </p:nvPicPr>
        <p:blipFill>
          <a:blip r:embed="rId3"/>
          <a:stretch>
            <a:fillRect/>
          </a:stretch>
        </p:blipFill>
        <p:spPr>
          <a:xfrm>
            <a:off x="4771702" y="1620000"/>
            <a:ext cx="7023461" cy="40070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5449511"/>
      </p:ext>
    </p:extLst>
  </p:cSld>
  <p:clrMapOvr>
    <a:masterClrMapping/>
  </p:clrMapOvr>
</p:sld>
</file>

<file path=ppt/theme/theme1.xml><?xml version="1.0" encoding="utf-8"?>
<a:theme xmlns:a="http://schemas.openxmlformats.org/drawingml/2006/main" name="SAP Ariba 2020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575079F9-F693-284C-B0E2-F5F49C6F9CD0}"/>
    </a:ext>
  </a:extLst>
</a:theme>
</file>

<file path=ppt/theme/theme2.xml><?xml version="1.0" encoding="utf-8"?>
<a:theme xmlns:a="http://schemas.openxmlformats.org/drawingml/2006/main" name="SAP Ariba 2020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20_16x9_white" id="{26F69DB5-EC42-7C43-8DB3-A24871AD838A}" vid="{4799BEFA-6B0F-684C-B670-D23CAA0EB59B}"/>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7c2a1a34-84c5-446f-878b-8bbde54af94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B815C8DA97D04A9A3D13E5E0EC3F45" ma:contentTypeVersion="6" ma:contentTypeDescription="Create a new document." ma:contentTypeScope="" ma:versionID="71a1d67e840defd09a30c8e3047f6a2b">
  <xsd:schema xmlns:xsd="http://www.w3.org/2001/XMLSchema" xmlns:xs="http://www.w3.org/2001/XMLSchema" xmlns:p="http://schemas.microsoft.com/office/2006/metadata/properties" xmlns:ns2="45689989-41b2-4d19-ae12-16e9c2006987" xmlns:ns3="7c2a1a34-84c5-446f-878b-8bbde54af94e" targetNamespace="http://schemas.microsoft.com/office/2006/metadata/properties" ma:root="true" ma:fieldsID="d9dded76cd174f91be8512c9823a480d" ns2:_="" ns3:_="">
    <xsd:import namespace="45689989-41b2-4d19-ae12-16e9c2006987"/>
    <xsd:import namespace="7c2a1a34-84c5-446f-878b-8bbde54af9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89989-41b2-4d19-ae12-16e9c20069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2a1a34-84c5-446f-878b-8bbde54af9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Comments" ma:index="13" nillable="true" ma:displayName="Comments" ma:format="Dropdown"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BB605F-A1BE-4413-97EA-CAE336E17BA5}">
  <ds:schemaRefs>
    <ds:schemaRef ds:uri="0a89afd8-cddb-4518-8b7f-7af747109f44"/>
    <ds:schemaRef ds:uri="7c2a1a34-84c5-446f-878b-8bbde54af94e"/>
    <ds:schemaRef ds:uri="999188cf-260a-483d-9ab0-e6646d08f9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F9710B-702C-4805-B628-D60E1DC768EB}">
  <ds:schemaRefs>
    <ds:schemaRef ds:uri="45689989-41b2-4d19-ae12-16e9c2006987"/>
    <ds:schemaRef ds:uri="7c2a1a34-84c5-446f-878b-8bbde54af9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721412-42A4-4D78-8A33-64D152C8BB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SAP_Ariba_2020_16x9_white (3)</Template>
  <TotalTime>0</TotalTime>
  <Words>7537</Words>
  <Application>Microsoft Office PowerPoint</Application>
  <PresentationFormat>Custom</PresentationFormat>
  <Paragraphs>798</Paragraphs>
  <Slides>74</Slides>
  <Notes>62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74</vt:i4>
      </vt:variant>
    </vt:vector>
  </HeadingPairs>
  <TitlesOfParts>
    <vt:vector size="82" baseType="lpstr">
      <vt:lpstr>Arial</vt:lpstr>
      <vt:lpstr>Arial Narrow</vt:lpstr>
      <vt:lpstr>Courier New</vt:lpstr>
      <vt:lpstr>Symbol</vt:lpstr>
      <vt:lpstr>Wingdings</vt:lpstr>
      <vt:lpstr>Wingdings</vt:lpstr>
      <vt:lpstr>SAP Ariba 2020 16x9 white</vt:lpstr>
      <vt:lpstr>SAP Ariba 2020 16x9 blue</vt:lpstr>
      <vt:lpstr>Understanding, Creating and Publishing PunchOut® Catalogs</vt:lpstr>
      <vt:lpstr>Agenda</vt:lpstr>
      <vt:lpstr>Setting up a SAP Business Network (SBN) Account for PunchOut</vt:lpstr>
      <vt:lpstr>Setting up a SAP Business Network account for PunchOut</vt:lpstr>
      <vt:lpstr>Setting up a SAP Business Network account for PunchOut</vt:lpstr>
      <vt:lpstr>Setting up a SAP Business Network account for PunchOut</vt:lpstr>
      <vt:lpstr>Setting up a SAP Business Network account for PunchOut</vt:lpstr>
      <vt:lpstr>Setting up a SAP Business Network account for PunchOut</vt:lpstr>
      <vt:lpstr>Setting up a SAP Business Network account for PunchOut</vt:lpstr>
      <vt:lpstr>Setting up a SAP Business Network account for PunchOut</vt:lpstr>
      <vt:lpstr>Setting up your Customer Specific PunchOut URL connection</vt:lpstr>
      <vt:lpstr>Setting up your Customer Specific PunchOut URL connection</vt:lpstr>
      <vt:lpstr>Setting up your Customer Specific PunchOut URL connection</vt:lpstr>
      <vt:lpstr>Setting up your Customer Specific PunchOut URL connection</vt:lpstr>
      <vt:lpstr>Setting up your Customer Specific PunchOut URL connection</vt:lpstr>
      <vt:lpstr>Setting up your Customer Specific PunchOut URL connection</vt:lpstr>
      <vt:lpstr>Setting up your Customer Specific PunchOut URL connection</vt:lpstr>
      <vt:lpstr>Template and Catalog File Creation  for a Level 1 PunchOut Catalog</vt:lpstr>
      <vt:lpstr>PunchOut L1 Template</vt:lpstr>
      <vt:lpstr>Templates and Catalog Creation – L1 PunchOut</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Creating a L1 PunchOut Catalog</vt:lpstr>
      <vt:lpstr>Template and Catalog File Creation for a Level 2 PunchOut Catalog</vt:lpstr>
      <vt:lpstr>PunchOut L2 Template</vt:lpstr>
      <vt:lpstr>Creating a L2 PunchOut Catalog</vt:lpstr>
      <vt:lpstr>Creating a L2 PunchOut Catalog</vt:lpstr>
      <vt:lpstr>SAP Business Network – File Size Limits</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Creating a L2 PunchOut Catalog</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Uploading and Publishing PunchOut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Appendix</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subject/>
  <dc:creator>Menegazzi, Mike</dc:creator>
  <cp:keywords>2020/16:9/white</cp:keywords>
  <dc:description/>
  <cp:lastModifiedBy>Castro, Celia</cp:lastModifiedBy>
  <cp:revision>8</cp:revision>
  <dcterms:created xsi:type="dcterms:W3CDTF">2020-02-17T22:48:48Z</dcterms:created>
  <dcterms:modified xsi:type="dcterms:W3CDTF">2024-02-19T16:50:37Z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0x0101001EB815C8DA97D04A9A3D13E5E0EC3F45</vt:lpwstr>
  </property>
  <property fmtid="{D5CDD505-2E9C-101B-9397-08002B2CF9AE}" pid="4" name="MediaServiceImageTags">
    <vt:lpwstr/>
  </property>
</Properties>
</file>