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4"/>
  </p:sldMasterIdLst>
  <p:notesMasterIdLst>
    <p:notesMasterId r:id="rId25"/>
  </p:notesMasterIdLst>
  <p:handoutMasterIdLst>
    <p:handoutMasterId r:id="rId26"/>
  </p:handoutMasterIdLst>
  <p:sldIdLst>
    <p:sldId id="485" r:id="rId5"/>
    <p:sldId id="453" r:id="rId6"/>
    <p:sldId id="497" r:id="rId7"/>
    <p:sldId id="495" r:id="rId8"/>
    <p:sldId id="498" r:id="rId9"/>
    <p:sldId id="500" r:id="rId10"/>
    <p:sldId id="499" r:id="rId11"/>
    <p:sldId id="502" r:id="rId12"/>
    <p:sldId id="508" r:id="rId13"/>
    <p:sldId id="503" r:id="rId14"/>
    <p:sldId id="501" r:id="rId15"/>
    <p:sldId id="505" r:id="rId16"/>
    <p:sldId id="504" r:id="rId17"/>
    <p:sldId id="506" r:id="rId18"/>
    <p:sldId id="507" r:id="rId19"/>
    <p:sldId id="459" r:id="rId20"/>
    <p:sldId id="463" r:id="rId21"/>
    <p:sldId id="491" r:id="rId22"/>
    <p:sldId id="265" r:id="rId23"/>
    <p:sldId id="435" r:id="rId24"/>
  </p:sldIdLst>
  <p:sldSz cx="12195175" cy="6858000"/>
  <p:notesSz cx="6858000" cy="91440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1"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beeb, Abdul Razack" initials="HAR" lastIdx="17" clrIdx="0">
    <p:extLst>
      <p:ext uri="{19B8F6BF-5375-455C-9EA6-DF929625EA0E}">
        <p15:presenceInfo xmlns:p15="http://schemas.microsoft.com/office/powerpoint/2012/main" userId="S::abdul.razack.habeeb@sap.com::b07e092b-5edd-41e4-ad89-74384a14b9be" providerId="AD"/>
      </p:ext>
    </p:extLst>
  </p:cmAuthor>
  <p:cmAuthor id="2" name="Ratchiappan, Sampathkumar" initials="RS" lastIdx="9" clrIdx="1">
    <p:extLst>
      <p:ext uri="{19B8F6BF-5375-455C-9EA6-DF929625EA0E}">
        <p15:presenceInfo xmlns:p15="http://schemas.microsoft.com/office/powerpoint/2012/main" userId="S::sampathkumar.ratchiappan@sap.com::ee2b6b24-8e1e-48ab-9fd7-6ea168c9c3dd" providerId="AD"/>
      </p:ext>
    </p:extLst>
  </p:cmAuthor>
  <p:cmAuthor id="3" name="Lang, Joshua" initials="LJ" lastIdx="3" clrIdx="2">
    <p:extLst>
      <p:ext uri="{19B8F6BF-5375-455C-9EA6-DF929625EA0E}">
        <p15:presenceInfo xmlns:p15="http://schemas.microsoft.com/office/powerpoint/2012/main" userId="S::joshua.lang@sap.com::ac94ff7a-9d1d-4545-8369-636496129f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195A"/>
    <a:srgbClr val="0F46A7"/>
    <a:srgbClr val="970A82"/>
    <a:srgbClr val="FF3399"/>
    <a:srgbClr val="FF0000"/>
    <a:srgbClr val="FEE3A1"/>
    <a:srgbClr val="FFF1D0"/>
    <a:srgbClr val="FFF8E7"/>
    <a:srgbClr val="FECE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2" y="102"/>
      </p:cViewPr>
      <p:guideLst>
        <p:guide pos="3841"/>
        <p:guide orient="horz" pos="216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26008" y="9430091"/>
            <a:ext cx="2945659" cy="496411"/>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69875" y="665163"/>
            <a:ext cx="6257925" cy="3519487"/>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544171" y="4473523"/>
            <a:ext cx="5709333" cy="49549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p:txBody>
      </p:sp>
      <p:sp>
        <p:nvSpPr>
          <p:cNvPr id="7" name="Slide Number Placeholder 6"/>
          <p:cNvSpPr>
            <a:spLocks noGrp="1"/>
          </p:cNvSpPr>
          <p:nvPr>
            <p:ph type="sldNum" sz="quarter" idx="5"/>
          </p:nvPr>
        </p:nvSpPr>
        <p:spPr>
          <a:xfrm>
            <a:off x="2931497" y="9702084"/>
            <a:ext cx="934681" cy="222970"/>
          </a:xfrm>
          <a:prstGeom prst="rect">
            <a:avLst/>
          </a:prstGeom>
        </p:spPr>
        <p:txBody>
          <a:bodyPr vert="horz" lIns="91440" tIns="45720" rIns="91440" bIns="45720" rtlCol="0" anchor="b"/>
          <a:lstStyle>
            <a:lvl1pPr algn="ctr">
              <a:defRPr sz="800"/>
            </a:lvl1pPr>
          </a:lstStyle>
          <a:p>
            <a:fld id="{7D8C2C35-2B8A-446E-BEC0-FD36716C29AC}" type="slidenum">
              <a:rPr lang="de-DE" smtClean="0"/>
              <a:pPr/>
              <a:t>‹#›</a:t>
            </a:fld>
            <a:endParaRPr lang="de-DE"/>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4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8C2C35-2B8A-446E-BEC0-FD36716C29AC}" type="slidenum">
              <a:rPr lang="de-DE" smtClean="0"/>
              <a:pPr/>
              <a:t>1</a:t>
            </a:fld>
            <a:endParaRPr lang="de-DE"/>
          </a:p>
        </p:txBody>
      </p:sp>
    </p:spTree>
    <p:extLst>
      <p:ext uri="{BB962C8B-B14F-4D97-AF65-F5344CB8AC3E}">
        <p14:creationId xmlns:p14="http://schemas.microsoft.com/office/powerpoint/2010/main" val="2535800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19</a:t>
            </a:fld>
            <a:endParaRPr lang="de-DE"/>
          </a:p>
        </p:txBody>
      </p:sp>
      <p:sp>
        <p:nvSpPr>
          <p:cNvPr id="6" name="Slide Image Placeholder 5"/>
          <p:cNvSpPr>
            <a:spLocks noGrp="1" noRot="1" noChangeAspect="1"/>
          </p:cNvSpPr>
          <p:nvPr>
            <p:ph type="sldImg"/>
          </p:nvPr>
        </p:nvSpPr>
        <p:spPr>
          <a:xfrm>
            <a:off x="269875" y="665163"/>
            <a:ext cx="6257925" cy="3519487"/>
          </a:xfrm>
        </p:spPr>
      </p:sp>
      <p:sp>
        <p:nvSpPr>
          <p:cNvPr id="7" name="Notes Placeholder 6"/>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442643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png"/><Relationship Id="rId3" Type="http://schemas.openxmlformats.org/officeDocument/2006/relationships/hyperlink" Target="https://www.sap.com/copyright" TargetMode="External"/><Relationship Id="rId7" Type="http://schemas.openxmlformats.org/officeDocument/2006/relationships/hyperlink" Target="https://www.youtube.com/user/SAP" TargetMode="Externa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5.png"/><Relationship Id="rId4" Type="http://schemas.openxmlformats.org/officeDocument/2006/relationships/hyperlink" Target="https://www.sap.com/registration/contact.html" TargetMode="External"/><Relationship Id="rId9" Type="http://schemas.openxmlformats.org/officeDocument/2006/relationships/hyperlink" Target="https://twitter.com/sap" TargetMode="External"/></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png"/><Relationship Id="rId3" Type="http://schemas.openxmlformats.org/officeDocument/2006/relationships/hyperlink" Target="http://www.sap.com/corporate/de/legal/copyright.html" TargetMode="External"/><Relationship Id="rId7" Type="http://schemas.openxmlformats.org/officeDocument/2006/relationships/hyperlink" Target="https://www.youtube.com/user/SAP" TargetMode="Externa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5.png"/><Relationship Id="rId4" Type="http://schemas.openxmlformats.org/officeDocument/2006/relationships/hyperlink" Target="https://www.sap.com/germany/registration/contact.html" TargetMode="External"/><Relationship Id="rId9" Type="http://schemas.openxmlformats.org/officeDocument/2006/relationships/hyperlink" Target="https://twitter.com/sap"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or Illustration">
    <p:spTree>
      <p:nvGrpSpPr>
        <p:cNvPr id="1" name=""/>
        <p:cNvGrpSpPr/>
        <p:nvPr/>
      </p:nvGrpSpPr>
      <p:grpSpPr>
        <a:xfrm>
          <a:off x="0" y="0"/>
          <a:ext cx="0" cy="0"/>
          <a:chOff x="0" y="0"/>
          <a:chExt cx="0" cy="0"/>
        </a:xfrm>
      </p:grpSpPr>
      <p:pic>
        <p:nvPicPr>
          <p:cNvPr id="11" name="SAP Logo" descr="SAP Logo" title="SAP Logo"/>
          <p:cNvPicPr>
            <a:picLocks noChangeAspect="1"/>
          </p:cNvPicPr>
          <p:nvPr userDrawn="1"/>
        </p:nvPicPr>
        <p:blipFill>
          <a:blip r:embed="rId2"/>
          <a:stretch>
            <a:fillRect/>
          </a:stretch>
        </p:blipFill>
        <p:spPr>
          <a:xfrm>
            <a:off x="9950552" y="6217668"/>
            <a:ext cx="1963636" cy="360000"/>
          </a:xfrm>
          <a:prstGeom prst="rect">
            <a:avLst/>
          </a:prstGeom>
        </p:spPr>
      </p:pic>
      <p:sp>
        <p:nvSpPr>
          <p:cNvPr id="13" name="Classification"/>
          <p:cNvSpPr txBox="1"/>
          <p:nvPr userDrawn="1"/>
        </p:nvSpPr>
        <p:spPr>
          <a:xfrm>
            <a:off x="288000" y="5769666"/>
            <a:ext cx="4204855"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p>
        </p:txBody>
      </p:sp>
      <p:sp>
        <p:nvSpPr>
          <p:cNvPr id="19" name="Speaker"/>
          <p:cNvSpPr>
            <a:spLocks noGrp="1"/>
          </p:cNvSpPr>
          <p:nvPr userDrawn="1">
            <p:ph type="subTitle" idx="1" hasCustomPrompt="1"/>
          </p:nvPr>
        </p:nvSpPr>
        <p:spPr bwMode="black">
          <a:xfrm>
            <a:off x="288000" y="5130489"/>
            <a:ext cx="1162800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a:t>Month 00, 2020</a:t>
            </a:r>
          </a:p>
        </p:txBody>
      </p:sp>
      <p:sp>
        <p:nvSpPr>
          <p:cNvPr id="3" name="Title"/>
          <p:cNvSpPr>
            <a:spLocks noGrp="1"/>
          </p:cNvSpPr>
          <p:nvPr>
            <p:ph type="title" hasCustomPrompt="1"/>
          </p:nvPr>
        </p:nvSpPr>
        <p:spPr>
          <a:xfrm>
            <a:off x="288000" y="4024430"/>
            <a:ext cx="11628000" cy="997196"/>
          </a:xfrm>
        </p:spPr>
        <p:txBody>
          <a:bodyPr vert="horz" wrap="square" lIns="0" tIns="0" rIns="0" bIns="0" rtlCol="0">
            <a:noAutofit/>
          </a:bodyPr>
          <a:lstStyle>
            <a:lvl1pPr>
              <a:lnSpc>
                <a:spcPct val="90000"/>
              </a:lnSpc>
              <a:defRPr lang="de-DE" sz="3600" dirty="0">
                <a:latin typeface="+mn-lt"/>
                <a:ea typeface="+mn-ea"/>
                <a:cs typeface="+mn-cs"/>
              </a:defRPr>
            </a:lvl1pPr>
          </a:lstStyle>
          <a:p>
            <a:pPr lvl="0"/>
            <a:r>
              <a:rPr lang="en-US"/>
              <a:t>Presentation Title </a:t>
            </a:r>
            <a:br>
              <a:rPr lang="en-US"/>
            </a:br>
            <a:r>
              <a:rPr lang="en-US"/>
              <a:t>Goes Here and Here.</a:t>
            </a:r>
          </a:p>
        </p:txBody>
      </p:sp>
      <p:sp>
        <p:nvSpPr>
          <p:cNvPr id="5" name="Title Image Placeholder" descr="Placeholder title image" title="Title image"/>
          <p:cNvSpPr>
            <a:spLocks noGrp="1"/>
          </p:cNvSpPr>
          <p:nvPr>
            <p:ph type="pic" sz="quarter" idx="12" hasCustomPrompt="1"/>
          </p:nvPr>
        </p:nvSpPr>
        <p:spPr bwMode="gray">
          <a:xfrm>
            <a:off x="1" y="0"/>
            <a:ext cx="12193200" cy="3430006"/>
          </a:xfrm>
          <a:noFill/>
        </p:spPr>
        <p:txBody>
          <a:bodyPr tIns="504000"/>
          <a:lstStyle>
            <a:lvl1pPr algn="ctr">
              <a:defRPr sz="1600">
                <a:solidFill>
                  <a:schemeClr val="tx1"/>
                </a:solidFill>
              </a:defRPr>
            </a:lvl1pPr>
          </a:lstStyle>
          <a:p>
            <a:r>
              <a:rPr lang="en-US"/>
              <a:t>Click to insert title image or illustration</a:t>
            </a:r>
          </a:p>
        </p:txBody>
      </p:sp>
      <p:pic>
        <p:nvPicPr>
          <p:cNvPr id="7" name="SAP Ariba Logo" descr="SAP Ariba Logo" title="SAP Ariba Logo">
            <a:extLst>
              <a:ext uri="{FF2B5EF4-FFF2-40B4-BE49-F238E27FC236}">
                <a16:creationId xmlns:a16="http://schemas.microsoft.com/office/drawing/2014/main" id="{2E14B538-2723-4513-9074-4DD260306D8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88000" y="3646672"/>
            <a:ext cx="1108174" cy="216000"/>
          </a:xfrm>
          <a:prstGeom prst="rect">
            <a:avLst/>
          </a:prstGeom>
        </p:spPr>
      </p:pic>
    </p:spTree>
    <p:extLst>
      <p:ext uri="{BB962C8B-B14F-4D97-AF65-F5344CB8AC3E}">
        <p14:creationId xmlns:p14="http://schemas.microsoft.com/office/powerpoint/2010/main" val="2452717617"/>
      </p:ext>
    </p:extLst>
  </p:cSld>
  <p:clrMapOvr>
    <a:masterClrMapping/>
  </p:clrMapOvr>
  <p:extLst>
    <p:ext uri="{DCECCB84-F9BA-43D5-87BE-67443E8EF086}">
      <p15:sldGuideLst xmlns:p15="http://schemas.microsoft.com/office/powerpoint/2012/main">
        <p15:guide id="1" pos="7505" userDrawn="1">
          <p15:clr>
            <a:srgbClr val="FBAE40"/>
          </p15:clr>
        </p15:guide>
        <p15:guide id="2" orient="horz" pos="4144" userDrawn="1">
          <p15:clr>
            <a:srgbClr val="FBAE40"/>
          </p15:clr>
        </p15:guide>
        <p15:guide id="3" orient="horz" pos="2162" userDrawn="1">
          <p15:clr>
            <a:srgbClr val="FBAE40"/>
          </p15:clr>
        </p15:guide>
        <p15:guide id="4" pos="181" userDrawn="1">
          <p15:clr>
            <a:srgbClr val="FBAE40"/>
          </p15:clr>
        </p15:guide>
        <p15:guide id="5" orient="horz" pos="2534" userDrawn="1">
          <p15:clr>
            <a:srgbClr val="FBAE40"/>
          </p15:clr>
        </p15:guide>
        <p15:guide id="6" orient="horz" pos="3164" userDrawn="1">
          <p15:clr>
            <a:srgbClr val="FBAE40"/>
          </p15:clr>
        </p15:guide>
        <p15:guide id="7" orient="horz" pos="3232" userDrawn="1">
          <p15:clr>
            <a:srgbClr val="FBAE40"/>
          </p15:clr>
        </p15:guide>
        <p15:guide id="8" orient="horz" pos="350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 blue">
    <p:bg>
      <p:bgPr>
        <a:solidFill>
          <a:srgbClr val="00195A"/>
        </a:solidFill>
        <a:effectLst/>
      </p:bgPr>
    </p:bg>
    <p:spTree>
      <p:nvGrpSpPr>
        <p:cNvPr id="1" name=""/>
        <p:cNvGrpSpPr/>
        <p:nvPr/>
      </p:nvGrpSpPr>
      <p:grpSpPr>
        <a:xfrm>
          <a:off x="0" y="0"/>
          <a:ext cx="0" cy="0"/>
          <a:chOff x="0" y="0"/>
          <a:chExt cx="0" cy="0"/>
        </a:xfrm>
      </p:grpSpPr>
      <p:sp>
        <p:nvSpPr>
          <p:cNvPr id="4" name="Text placeholder"/>
          <p:cNvSpPr>
            <a:spLocks noGrp="1"/>
          </p:cNvSpPr>
          <p:nvPr>
            <p:ph type="body" sz="quarter" idx="10" hasCustomPrompt="1"/>
          </p:nvPr>
        </p:nvSpPr>
        <p:spPr>
          <a:xfrm>
            <a:off x="503999" y="1620000"/>
            <a:ext cx="11186477"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3"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1197318721"/>
      </p:ext>
    </p:extLst>
  </p:cSld>
  <p:clrMapOvr>
    <a:masterClrMapping/>
  </p:clrMapOvr>
  <p:extLst>
    <p:ext uri="{DCECCB84-F9BA-43D5-87BE-67443E8EF086}">
      <p15:sldGuideLst xmlns:p15="http://schemas.microsoft.com/office/powerpoint/2012/main">
        <p15:guide id="1" pos="316">
          <p15:clr>
            <a:srgbClr val="FBAE40"/>
          </p15:clr>
        </p15:guide>
        <p15:guide id="2" orient="horz" pos="3991">
          <p15:clr>
            <a:srgbClr val="FBAE40"/>
          </p15:clr>
        </p15:guide>
        <p15:guide id="3" pos="7364">
          <p15:clr>
            <a:srgbClr val="FBAE40"/>
          </p15:clr>
        </p15:guide>
        <p15:guide id="4" orient="horz" pos="318">
          <p15:clr>
            <a:srgbClr val="FBAE40"/>
          </p15:clr>
        </p15:guide>
        <p15:guide id="5" orient="horz" pos="552">
          <p15:clr>
            <a:srgbClr val="FBAE40"/>
          </p15:clr>
        </p15:guide>
        <p15:guide id="6" orient="horz" pos="101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5" name="Text placeholder - column 2"/>
          <p:cNvSpPr>
            <a:spLocks noGrp="1"/>
          </p:cNvSpPr>
          <p:nvPr>
            <p:ph type="body" sz="quarter" idx="11" hasCustomPrompt="1"/>
          </p:nvPr>
        </p:nvSpPr>
        <p:spPr>
          <a:xfrm>
            <a:off x="6362477" y="1620000"/>
            <a:ext cx="5328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4" name="Text placeholder - column 1"/>
          <p:cNvSpPr>
            <a:spLocks noGrp="1"/>
          </p:cNvSpPr>
          <p:nvPr>
            <p:ph type="body" sz="quarter" idx="10" hasCustomPrompt="1"/>
          </p:nvPr>
        </p:nvSpPr>
        <p:spPr>
          <a:xfrm>
            <a:off x="504000" y="1620000"/>
            <a:ext cx="5328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3"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2630481451"/>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991" userDrawn="1">
          <p15:clr>
            <a:srgbClr val="FBAE40"/>
          </p15:clr>
        </p15:guide>
        <p15:guide id="3" pos="7364" userDrawn="1">
          <p15:clr>
            <a:srgbClr val="FBAE40"/>
          </p15:clr>
        </p15:guide>
        <p15:guide id="4" pos="3674" userDrawn="1">
          <p15:clr>
            <a:srgbClr val="FBAE40"/>
          </p15:clr>
        </p15:guide>
        <p15:guide id="5" pos="4007" userDrawn="1">
          <p15:clr>
            <a:srgbClr val="FBAE40"/>
          </p15:clr>
        </p15:guide>
        <p15:guide id="6" orient="horz" pos="317" userDrawn="1">
          <p15:clr>
            <a:srgbClr val="FBAE40"/>
          </p15:clr>
        </p15:guide>
        <p15:guide id="7" orient="horz" pos="551" userDrawn="1">
          <p15:clr>
            <a:srgbClr val="FBAE40"/>
          </p15:clr>
        </p15:guide>
        <p15:guide id="8" orient="horz" pos="10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7" name="Text Placeholder - column 3"/>
          <p:cNvSpPr>
            <a:spLocks noGrp="1"/>
          </p:cNvSpPr>
          <p:nvPr>
            <p:ph type="body" sz="quarter" idx="13" hasCustomPrompt="1"/>
          </p:nvPr>
        </p:nvSpPr>
        <p:spPr>
          <a:xfrm>
            <a:off x="8126477" y="1620000"/>
            <a:ext cx="3564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6" name="Text Placeholder - column 2"/>
          <p:cNvSpPr>
            <a:spLocks noGrp="1"/>
          </p:cNvSpPr>
          <p:nvPr>
            <p:ph type="body" sz="quarter" idx="12" hasCustomPrompt="1"/>
          </p:nvPr>
        </p:nvSpPr>
        <p:spPr>
          <a:xfrm>
            <a:off x="4315238" y="1620000"/>
            <a:ext cx="3564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4" name="Text Placeholder - column 1"/>
          <p:cNvSpPr>
            <a:spLocks noGrp="1"/>
          </p:cNvSpPr>
          <p:nvPr>
            <p:ph type="body" sz="quarter" idx="10" hasCustomPrompt="1"/>
          </p:nvPr>
        </p:nvSpPr>
        <p:spPr>
          <a:xfrm>
            <a:off x="504000" y="1620000"/>
            <a:ext cx="3564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2"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866416376"/>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2563" userDrawn="1">
          <p15:clr>
            <a:srgbClr val="FBAE40"/>
          </p15:clr>
        </p15:guide>
        <p15:guide id="4" pos="2717" userDrawn="1">
          <p15:clr>
            <a:srgbClr val="FBAE40"/>
          </p15:clr>
        </p15:guide>
        <p15:guide id="5" pos="4964" userDrawn="1">
          <p15:clr>
            <a:srgbClr val="FBAE40"/>
          </p15:clr>
        </p15:guide>
        <p15:guide id="6" pos="5119" userDrawn="1">
          <p15:clr>
            <a:srgbClr val="FBAE40"/>
          </p15:clr>
        </p15:guide>
        <p15:guide id="7" pos="7364" userDrawn="1">
          <p15:clr>
            <a:srgbClr val="FBAE40"/>
          </p15:clr>
        </p15:guide>
        <p15:guide id="8" orient="horz" pos="551" userDrawn="1">
          <p15:clr>
            <a:srgbClr val="FBAE40"/>
          </p15:clr>
        </p15:guide>
        <p15:guide id="9" orient="horz" pos="1020" userDrawn="1">
          <p15:clr>
            <a:srgbClr val="FBAE40"/>
          </p15:clr>
        </p15:guide>
        <p15:guide id="10" orient="horz" pos="399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 Text and Images">
    <p:spTree>
      <p:nvGrpSpPr>
        <p:cNvPr id="1" name=""/>
        <p:cNvGrpSpPr/>
        <p:nvPr/>
      </p:nvGrpSpPr>
      <p:grpSpPr>
        <a:xfrm>
          <a:off x="0" y="0"/>
          <a:ext cx="0" cy="0"/>
          <a:chOff x="0" y="0"/>
          <a:chExt cx="0" cy="0"/>
        </a:xfrm>
      </p:grpSpPr>
      <p:sp>
        <p:nvSpPr>
          <p:cNvPr id="17" name="Text placeholder 2"/>
          <p:cNvSpPr>
            <a:spLocks noGrp="1"/>
          </p:cNvSpPr>
          <p:nvPr>
            <p:ph type="body" sz="quarter" idx="13" hasCustomPrompt="1"/>
          </p:nvPr>
        </p:nvSpPr>
        <p:spPr>
          <a:xfrm>
            <a:off x="6362477" y="4770000"/>
            <a:ext cx="5328000" cy="156600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8" name="Picture Placeholder 2"/>
          <p:cNvSpPr>
            <a:spLocks noGrp="1"/>
          </p:cNvSpPr>
          <p:nvPr>
            <p:ph type="pic" sz="quarter" idx="14" hasCustomPrompt="1"/>
          </p:nvPr>
        </p:nvSpPr>
        <p:spPr bwMode="gray">
          <a:xfrm>
            <a:off x="6362477" y="1620000"/>
            <a:ext cx="5328000" cy="2631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3" name="Text placeholder 1"/>
          <p:cNvSpPr>
            <a:spLocks noGrp="1"/>
          </p:cNvSpPr>
          <p:nvPr>
            <p:ph type="body" sz="quarter" idx="10" hasCustomPrompt="1"/>
          </p:nvPr>
        </p:nvSpPr>
        <p:spPr>
          <a:xfrm>
            <a:off x="504000" y="4770000"/>
            <a:ext cx="5328000" cy="156600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5" name="Picture Placeholder 1"/>
          <p:cNvSpPr>
            <a:spLocks noGrp="1"/>
          </p:cNvSpPr>
          <p:nvPr>
            <p:ph type="pic" sz="quarter" idx="12" hasCustomPrompt="1"/>
          </p:nvPr>
        </p:nvSpPr>
        <p:spPr bwMode="gray">
          <a:xfrm>
            <a:off x="504000" y="1620000"/>
            <a:ext cx="5328000" cy="2631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2"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2504941297"/>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2678" userDrawn="1">
          <p15:clr>
            <a:srgbClr val="FBAE40"/>
          </p15:clr>
        </p15:guide>
        <p15:guide id="6" orient="horz" pos="3004" userDrawn="1">
          <p15:clr>
            <a:srgbClr val="FBAE40"/>
          </p15:clr>
        </p15:guide>
        <p15:guide id="7" orient="horz" pos="3991" userDrawn="1">
          <p15:clr>
            <a:srgbClr val="FBAE40"/>
          </p15:clr>
        </p15:guide>
        <p15:guide id="8" pos="3682" userDrawn="1">
          <p15:clr>
            <a:srgbClr val="FBAE40"/>
          </p15:clr>
        </p15:guide>
        <p15:guide id="9" pos="4000" userDrawn="1">
          <p15:clr>
            <a:srgbClr val="FBAE40"/>
          </p15:clr>
        </p15:guide>
        <p15:guide id="10" pos="736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s - Text and Images">
    <p:spTree>
      <p:nvGrpSpPr>
        <p:cNvPr id="1" name=""/>
        <p:cNvGrpSpPr/>
        <p:nvPr/>
      </p:nvGrpSpPr>
      <p:grpSpPr>
        <a:xfrm>
          <a:off x="0" y="0"/>
          <a:ext cx="0" cy="0"/>
          <a:chOff x="0" y="0"/>
          <a:chExt cx="0" cy="0"/>
        </a:xfrm>
      </p:grpSpPr>
      <p:sp>
        <p:nvSpPr>
          <p:cNvPr id="17" name="Text placeholder 3"/>
          <p:cNvSpPr>
            <a:spLocks noGrp="1"/>
          </p:cNvSpPr>
          <p:nvPr>
            <p:ph type="body" sz="quarter" idx="13" hasCustomPrompt="1"/>
          </p:nvPr>
        </p:nvSpPr>
        <p:spPr>
          <a:xfrm>
            <a:off x="8299277" y="4354921"/>
            <a:ext cx="3391200" cy="1981079"/>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8" name="Picture placeholder 3"/>
          <p:cNvSpPr>
            <a:spLocks noGrp="1"/>
          </p:cNvSpPr>
          <p:nvPr>
            <p:ph type="pic" sz="quarter" idx="14" hasCustomPrompt="1"/>
          </p:nvPr>
        </p:nvSpPr>
        <p:spPr bwMode="gray">
          <a:xfrm>
            <a:off x="8299277"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9" name="Text placeholder 2"/>
          <p:cNvSpPr>
            <a:spLocks noGrp="1"/>
          </p:cNvSpPr>
          <p:nvPr>
            <p:ph type="body" sz="quarter" idx="15" hasCustomPrompt="1"/>
          </p:nvPr>
        </p:nvSpPr>
        <p:spPr>
          <a:xfrm>
            <a:off x="4401639" y="4354921"/>
            <a:ext cx="3391200" cy="1981079"/>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0" name="Picture placeholder 2"/>
          <p:cNvSpPr>
            <a:spLocks noGrp="1"/>
          </p:cNvSpPr>
          <p:nvPr>
            <p:ph type="pic" sz="quarter" idx="16" hasCustomPrompt="1"/>
          </p:nvPr>
        </p:nvSpPr>
        <p:spPr bwMode="gray">
          <a:xfrm>
            <a:off x="4401639"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3" name="Text placeholder 1"/>
          <p:cNvSpPr>
            <a:spLocks noGrp="1"/>
          </p:cNvSpPr>
          <p:nvPr>
            <p:ph type="body" sz="quarter" idx="10" hasCustomPrompt="1"/>
          </p:nvPr>
        </p:nvSpPr>
        <p:spPr>
          <a:xfrm>
            <a:off x="504000" y="4354921"/>
            <a:ext cx="3391200" cy="1981079"/>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5" name="Picture placeholder 1"/>
          <p:cNvSpPr>
            <a:spLocks noGrp="1"/>
          </p:cNvSpPr>
          <p:nvPr>
            <p:ph type="pic" sz="quarter" idx="12" hasCustomPrompt="1"/>
          </p:nvPr>
        </p:nvSpPr>
        <p:spPr bwMode="gray">
          <a:xfrm>
            <a:off x="504000"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2"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727667599"/>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2455" userDrawn="1">
          <p15:clr>
            <a:srgbClr val="FBAE40"/>
          </p15:clr>
        </p15:guide>
        <p15:guide id="4" pos="2773" userDrawn="1">
          <p15:clr>
            <a:srgbClr val="FBAE40"/>
          </p15:clr>
        </p15:guide>
        <p15:guide id="5" pos="4910" userDrawn="1">
          <p15:clr>
            <a:srgbClr val="FBAE40"/>
          </p15:clr>
        </p15:guide>
        <p15:guide id="6" pos="5227" userDrawn="1">
          <p15:clr>
            <a:srgbClr val="FBAE40"/>
          </p15:clr>
        </p15:guide>
        <p15:guide id="7" pos="7364" userDrawn="1">
          <p15:clr>
            <a:srgbClr val="FBAE40"/>
          </p15:clr>
        </p15:guide>
        <p15:guide id="8" orient="horz" pos="551" userDrawn="1">
          <p15:clr>
            <a:srgbClr val="FBAE40"/>
          </p15:clr>
        </p15:guide>
        <p15:guide id="9" orient="horz" pos="1019" userDrawn="1">
          <p15:clr>
            <a:srgbClr val="FBAE40"/>
          </p15:clr>
        </p15:guide>
        <p15:guide id="10" orient="horz" pos="2428" userDrawn="1">
          <p15:clr>
            <a:srgbClr val="FBAE40"/>
          </p15:clr>
        </p15:guide>
        <p15:guide id="11" orient="horz" pos="2743" userDrawn="1">
          <p15:clr>
            <a:srgbClr val="FBAE40"/>
          </p15:clr>
        </p15:guide>
        <p15:guide id="12" orient="horz" pos="399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Columns - Text and Images">
    <p:spTree>
      <p:nvGrpSpPr>
        <p:cNvPr id="1" name=""/>
        <p:cNvGrpSpPr/>
        <p:nvPr/>
      </p:nvGrpSpPr>
      <p:grpSpPr>
        <a:xfrm>
          <a:off x="0" y="0"/>
          <a:ext cx="0" cy="0"/>
          <a:chOff x="0" y="0"/>
          <a:chExt cx="0" cy="0"/>
        </a:xfrm>
      </p:grpSpPr>
      <p:sp>
        <p:nvSpPr>
          <p:cNvPr id="3" name="Text placeholder - column 2"/>
          <p:cNvSpPr>
            <a:spLocks noGrp="1"/>
          </p:cNvSpPr>
          <p:nvPr>
            <p:ph type="body" sz="quarter" idx="10" hasCustomPrompt="1"/>
          </p:nvPr>
        </p:nvSpPr>
        <p:spPr>
          <a:xfrm>
            <a:off x="504000" y="3878220"/>
            <a:ext cx="2415600" cy="245778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5" name="Picture Placeholder 4"/>
          <p:cNvSpPr>
            <a:spLocks noGrp="1"/>
          </p:cNvSpPr>
          <p:nvPr>
            <p:ph type="pic" sz="quarter" idx="12" hasCustomPrompt="1"/>
          </p:nvPr>
        </p:nvSpPr>
        <p:spPr bwMode="gray">
          <a:xfrm>
            <a:off x="504000"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17" name="Text placeholder - column 2"/>
          <p:cNvSpPr>
            <a:spLocks noGrp="1"/>
          </p:cNvSpPr>
          <p:nvPr>
            <p:ph type="body" sz="quarter" idx="13" hasCustomPrompt="1"/>
          </p:nvPr>
        </p:nvSpPr>
        <p:spPr>
          <a:xfrm>
            <a:off x="9274877" y="3878221"/>
            <a:ext cx="2415600" cy="245778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8" name="Picture Placeholder 4"/>
          <p:cNvSpPr>
            <a:spLocks noGrp="1"/>
          </p:cNvSpPr>
          <p:nvPr>
            <p:ph type="pic" sz="quarter" idx="14" hasCustomPrompt="1"/>
          </p:nvPr>
        </p:nvSpPr>
        <p:spPr bwMode="gray">
          <a:xfrm>
            <a:off x="9274877"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9" name="Text placeholder - column 2"/>
          <p:cNvSpPr>
            <a:spLocks noGrp="1"/>
          </p:cNvSpPr>
          <p:nvPr>
            <p:ph type="body" sz="quarter" idx="15" hasCustomPrompt="1"/>
          </p:nvPr>
        </p:nvSpPr>
        <p:spPr>
          <a:xfrm>
            <a:off x="3427626" y="3878221"/>
            <a:ext cx="2415600" cy="245778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0" name="Picture Placeholder 4"/>
          <p:cNvSpPr>
            <a:spLocks noGrp="1"/>
          </p:cNvSpPr>
          <p:nvPr>
            <p:ph type="pic" sz="quarter" idx="16" hasCustomPrompt="1"/>
          </p:nvPr>
        </p:nvSpPr>
        <p:spPr bwMode="gray">
          <a:xfrm>
            <a:off x="3427626"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13" name="Text placeholder - column 2"/>
          <p:cNvSpPr>
            <a:spLocks noGrp="1"/>
          </p:cNvSpPr>
          <p:nvPr>
            <p:ph type="body" sz="quarter" idx="17" hasCustomPrompt="1"/>
          </p:nvPr>
        </p:nvSpPr>
        <p:spPr>
          <a:xfrm>
            <a:off x="6351252" y="3878221"/>
            <a:ext cx="2415600" cy="2457780"/>
          </a:xfrm>
        </p:spPr>
        <p:txBody>
          <a:bodyPr/>
          <a:lstStyle>
            <a:lvl1pPr>
              <a:spcBef>
                <a:spcPts val="600"/>
              </a:spcBef>
              <a:defRPr sz="1800"/>
            </a:lvl1pPr>
            <a:lvl2pPr>
              <a:defRPr sz="1600"/>
            </a:lvl2pPr>
            <a:lvl3pPr>
              <a:defRPr sz="1400"/>
            </a:lvl3pPr>
          </a:lstStyle>
          <a:p>
            <a:pPr lvl="0"/>
            <a:r>
              <a:rPr lang="en-US" noProof="0"/>
              <a:t>First level</a:t>
            </a:r>
          </a:p>
          <a:p>
            <a:pPr lvl="1"/>
            <a:r>
              <a:rPr lang="en-US"/>
              <a:t>Second level</a:t>
            </a:r>
          </a:p>
          <a:p>
            <a:pPr lvl="2"/>
            <a:r>
              <a:rPr lang="en-US"/>
              <a:t>Third level</a:t>
            </a:r>
          </a:p>
        </p:txBody>
      </p:sp>
      <p:sp>
        <p:nvSpPr>
          <p:cNvPr id="14" name="Picture Placeholder 4"/>
          <p:cNvSpPr>
            <a:spLocks noGrp="1"/>
          </p:cNvSpPr>
          <p:nvPr>
            <p:ph type="pic" sz="quarter" idx="18" hasCustomPrompt="1"/>
          </p:nvPr>
        </p:nvSpPr>
        <p:spPr bwMode="gray">
          <a:xfrm>
            <a:off x="6351252"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 or pictogram</a:t>
            </a:r>
            <a:endParaRPr lang="de-DE"/>
          </a:p>
        </p:txBody>
      </p:sp>
      <p:sp>
        <p:nvSpPr>
          <p:cNvPr id="2"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2680594478"/>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1" userDrawn="1">
          <p15:clr>
            <a:srgbClr val="FBAE40"/>
          </p15:clr>
        </p15:guide>
        <p15:guide id="5" orient="horz" pos="2110" userDrawn="1">
          <p15:clr>
            <a:srgbClr val="FBAE40"/>
          </p15:clr>
        </p15:guide>
        <p15:guide id="6" orient="horz" pos="2442" userDrawn="1">
          <p15:clr>
            <a:srgbClr val="FBAE40"/>
          </p15:clr>
        </p15:guide>
        <p15:guide id="7" orient="horz" pos="3990" userDrawn="1">
          <p15:clr>
            <a:srgbClr val="FBAE40"/>
          </p15:clr>
        </p15:guide>
        <p15:guide id="8" pos="1840" userDrawn="1">
          <p15:clr>
            <a:srgbClr val="FBAE40"/>
          </p15:clr>
        </p15:guide>
        <p15:guide id="9" pos="2159" userDrawn="1">
          <p15:clr>
            <a:srgbClr val="FBAE40"/>
          </p15:clr>
        </p15:guide>
        <p15:guide id="10" pos="3683" userDrawn="1">
          <p15:clr>
            <a:srgbClr val="FBAE40"/>
          </p15:clr>
        </p15:guide>
        <p15:guide id="11" pos="4000" userDrawn="1">
          <p15:clr>
            <a:srgbClr val="FBAE40"/>
          </p15:clr>
        </p15:guide>
        <p15:guide id="12" pos="5525" userDrawn="1">
          <p15:clr>
            <a:srgbClr val="FBAE40"/>
          </p15:clr>
        </p15:guide>
        <p15:guide id="13" pos="5842" userDrawn="1">
          <p15:clr>
            <a:srgbClr val="FBAE40"/>
          </p15:clr>
        </p15:guide>
        <p15:guide id="14" pos="736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bg1"/>
        </a:solidFill>
        <a:effectLst/>
      </p:bgPr>
    </p:bg>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4000" y="1800000"/>
            <a:ext cx="11185200" cy="3285032"/>
          </a:xfrm>
        </p:spPr>
        <p:txBody>
          <a:bodyPr/>
          <a:lstStyle>
            <a:lvl1pPr marL="395921" indent="-395921">
              <a:lnSpc>
                <a:spcPct val="90000"/>
              </a:lnSpc>
              <a:spcBef>
                <a:spcPts val="600"/>
              </a:spcBef>
              <a:defRPr sz="5999" b="1"/>
            </a:lvl1pPr>
            <a:lvl2pPr marL="395921" indent="0">
              <a:buNone/>
              <a:defRPr sz="1600"/>
            </a:lvl2pPr>
          </a:lstStyle>
          <a:p>
            <a:pPr lvl="0"/>
            <a:r>
              <a:rPr lang="en-US" noProof="0"/>
              <a:t>“Quote goes here </a:t>
            </a:r>
            <a:br>
              <a:rPr lang="en-US" noProof="0"/>
            </a:br>
            <a:r>
              <a:rPr lang="en-US" noProof="0"/>
              <a:t>and here.”</a:t>
            </a:r>
          </a:p>
          <a:p>
            <a:pPr lvl="1"/>
            <a:r>
              <a:rPr lang="en-US" noProof="0"/>
              <a:t>Source</a:t>
            </a:r>
          </a:p>
        </p:txBody>
      </p:sp>
    </p:spTree>
    <p:extLst>
      <p:ext uri="{BB962C8B-B14F-4D97-AF65-F5344CB8AC3E}">
        <p14:creationId xmlns:p14="http://schemas.microsoft.com/office/powerpoint/2010/main" val="932785900"/>
      </p:ext>
    </p:extLst>
  </p:cSld>
  <p:clrMapOvr>
    <a:masterClrMapping/>
  </p:clrMapOvr>
  <p:extLst>
    <p:ext uri="{DCECCB84-F9BA-43D5-87BE-67443E8EF086}">
      <p15:sldGuideLst xmlns:p15="http://schemas.microsoft.com/office/powerpoint/2012/main">
        <p15:guide id="1" pos="317" userDrawn="1">
          <p15:clr>
            <a:srgbClr val="FBAE40"/>
          </p15:clr>
        </p15:guide>
        <p15:guide id="4" orient="horz" pos="1133" userDrawn="1">
          <p15:clr>
            <a:srgbClr val="FBAE40"/>
          </p15:clr>
        </p15:guide>
        <p15:guide id="5" orient="horz" pos="3204" userDrawn="1">
          <p15:clr>
            <a:srgbClr val="FBAE40"/>
          </p15:clr>
        </p15:guide>
        <p15:guide id="6" pos="7363"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 blue">
    <p:bg>
      <p:bgPr>
        <a:solidFill>
          <a:srgbClr val="00195A"/>
        </a:solidFill>
        <a:effectLst/>
      </p:bgPr>
    </p:bg>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4000" y="1800000"/>
            <a:ext cx="11185200" cy="3285032"/>
          </a:xfrm>
        </p:spPr>
        <p:txBody>
          <a:bodyPr/>
          <a:lstStyle>
            <a:lvl1pPr marL="395921" indent="-395921">
              <a:lnSpc>
                <a:spcPct val="90000"/>
              </a:lnSpc>
              <a:spcBef>
                <a:spcPts val="600"/>
              </a:spcBef>
              <a:defRPr sz="5999" b="1"/>
            </a:lvl1pPr>
            <a:lvl2pPr marL="395921" indent="0">
              <a:buNone/>
              <a:defRPr sz="1600"/>
            </a:lvl2pPr>
          </a:lstStyle>
          <a:p>
            <a:pPr lvl="0"/>
            <a:r>
              <a:rPr lang="en-US" noProof="0"/>
              <a:t>“Quote goes here </a:t>
            </a:r>
            <a:br>
              <a:rPr lang="en-US" noProof="0"/>
            </a:br>
            <a:r>
              <a:rPr lang="en-US" noProof="0"/>
              <a:t>and here.”</a:t>
            </a:r>
          </a:p>
          <a:p>
            <a:pPr lvl="1"/>
            <a:r>
              <a:rPr lang="en-US" noProof="0"/>
              <a:t>Source</a:t>
            </a:r>
          </a:p>
        </p:txBody>
      </p:sp>
    </p:spTree>
    <p:extLst>
      <p:ext uri="{BB962C8B-B14F-4D97-AF65-F5344CB8AC3E}">
        <p14:creationId xmlns:p14="http://schemas.microsoft.com/office/powerpoint/2010/main" val="3647991447"/>
      </p:ext>
    </p:extLst>
  </p:cSld>
  <p:clrMapOvr>
    <a:masterClrMapping/>
  </p:clrMapOvr>
  <p:extLst>
    <p:ext uri="{DCECCB84-F9BA-43D5-87BE-67443E8EF086}">
      <p15:sldGuideLst xmlns:p15="http://schemas.microsoft.com/office/powerpoint/2012/main">
        <p15:guide id="1" pos="317">
          <p15:clr>
            <a:srgbClr val="FBAE40"/>
          </p15:clr>
        </p15:guide>
        <p15:guide id="4" orient="horz" pos="1133">
          <p15:clr>
            <a:srgbClr val="FBAE40"/>
          </p15:clr>
        </p15:guide>
        <p15:guide id="5" orient="horz" pos="3204">
          <p15:clr>
            <a:srgbClr val="FBAE40"/>
          </p15:clr>
        </p15:guide>
        <p15:guide id="6" pos="736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Text with Image 1/3">
    <p:spTree>
      <p:nvGrpSpPr>
        <p:cNvPr id="1" name=""/>
        <p:cNvGrpSpPr/>
        <p:nvPr/>
      </p:nvGrpSpPr>
      <p:grpSpPr>
        <a:xfrm>
          <a:off x="0" y="0"/>
          <a:ext cx="0" cy="0"/>
          <a:chOff x="0" y="0"/>
          <a:chExt cx="0" cy="0"/>
        </a:xfrm>
      </p:grpSpPr>
      <p:sp>
        <p:nvSpPr>
          <p:cNvPr id="5" name="Picture Placeholder 1/3 right"/>
          <p:cNvSpPr>
            <a:spLocks noGrp="1"/>
          </p:cNvSpPr>
          <p:nvPr>
            <p:ph type="pic" sz="quarter" idx="10" hasCustomPrompt="1"/>
          </p:nvPr>
        </p:nvSpPr>
        <p:spPr bwMode="gray">
          <a:xfrm>
            <a:off x="8127175" y="0"/>
            <a:ext cx="4068000" cy="6858000"/>
          </a:xfrm>
          <a:no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a:t>
            </a:r>
            <a:endParaRPr lang="de-DE"/>
          </a:p>
        </p:txBody>
      </p:sp>
      <p:sp>
        <p:nvSpPr>
          <p:cNvPr id="7" name="Text Placeholder"/>
          <p:cNvSpPr>
            <a:spLocks noGrp="1"/>
          </p:cNvSpPr>
          <p:nvPr>
            <p:ph type="body" sz="quarter" idx="11" hasCustomPrompt="1"/>
          </p:nvPr>
        </p:nvSpPr>
        <p:spPr bwMode="black">
          <a:xfrm>
            <a:off x="503999" y="1620000"/>
            <a:ext cx="7092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endParaRPr lang="de-DE"/>
          </a:p>
        </p:txBody>
      </p:sp>
      <p:sp>
        <p:nvSpPr>
          <p:cNvPr id="3" name="Title"/>
          <p:cNvSpPr>
            <a:spLocks noGrp="1"/>
          </p:cNvSpPr>
          <p:nvPr>
            <p:ph type="title" hasCustomPrompt="1"/>
          </p:nvPr>
        </p:nvSpPr>
        <p:spPr>
          <a:xfrm>
            <a:off x="504001" y="504000"/>
            <a:ext cx="7092000"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3425020262"/>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991" userDrawn="1">
          <p15:clr>
            <a:srgbClr val="FBAE40"/>
          </p15:clr>
        </p15:guide>
        <p15:guide id="3" pos="4786" userDrawn="1">
          <p15:clr>
            <a:srgbClr val="FBAE40"/>
          </p15:clr>
        </p15:guide>
        <p15:guide id="4" pos="5119" userDrawn="1">
          <p15:clr>
            <a:srgbClr val="FBAE40"/>
          </p15:clr>
        </p15:guide>
        <p15:guide id="5" orient="horz" pos="317" userDrawn="1">
          <p15:clr>
            <a:srgbClr val="FBAE40"/>
          </p15:clr>
        </p15:guide>
        <p15:guide id="6" orient="horz" pos="551" userDrawn="1">
          <p15:clr>
            <a:srgbClr val="FBAE40"/>
          </p15:clr>
        </p15:guide>
        <p15:guide id="7" orient="horz" pos="10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ext with Image 1/2">
    <p:spTree>
      <p:nvGrpSpPr>
        <p:cNvPr id="1" name=""/>
        <p:cNvGrpSpPr/>
        <p:nvPr/>
      </p:nvGrpSpPr>
      <p:grpSpPr>
        <a:xfrm>
          <a:off x="0" y="0"/>
          <a:ext cx="0" cy="0"/>
          <a:chOff x="0" y="0"/>
          <a:chExt cx="0" cy="0"/>
        </a:xfrm>
      </p:grpSpPr>
      <p:sp>
        <p:nvSpPr>
          <p:cNvPr id="5" name="Picture Placeholder 1/2 right"/>
          <p:cNvSpPr>
            <a:spLocks noGrp="1"/>
          </p:cNvSpPr>
          <p:nvPr>
            <p:ph type="pic" sz="quarter" idx="10" hasCustomPrompt="1"/>
          </p:nvPr>
        </p:nvSpPr>
        <p:spPr bwMode="gray">
          <a:xfrm>
            <a:off x="6097588" y="0"/>
            <a:ext cx="6097587" cy="6858000"/>
          </a:xfrm>
          <a:no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a:t>
            </a:r>
            <a:endParaRPr lang="de-DE"/>
          </a:p>
        </p:txBody>
      </p:sp>
      <p:sp>
        <p:nvSpPr>
          <p:cNvPr id="7" name="Text Placeholder 1/2"/>
          <p:cNvSpPr>
            <a:spLocks noGrp="1"/>
          </p:cNvSpPr>
          <p:nvPr>
            <p:ph type="body" sz="quarter" idx="11" hasCustomPrompt="1"/>
          </p:nvPr>
        </p:nvSpPr>
        <p:spPr bwMode="black">
          <a:xfrm>
            <a:off x="503999" y="1620000"/>
            <a:ext cx="5112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endParaRPr lang="de-DE"/>
          </a:p>
        </p:txBody>
      </p:sp>
      <p:sp>
        <p:nvSpPr>
          <p:cNvPr id="2" name="Title"/>
          <p:cNvSpPr>
            <a:spLocks noGrp="1"/>
          </p:cNvSpPr>
          <p:nvPr>
            <p:ph type="title" hasCustomPrompt="1"/>
          </p:nvPr>
        </p:nvSpPr>
        <p:spPr>
          <a:xfrm>
            <a:off x="504001" y="504000"/>
            <a:ext cx="5112000"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552787710"/>
      </p:ext>
    </p:extLst>
  </p:cSld>
  <p:clrMapOvr>
    <a:masterClrMapping/>
  </p:clrMapOvr>
  <p:extLst>
    <p:ext uri="{DCECCB84-F9BA-43D5-87BE-67443E8EF086}">
      <p15:sldGuideLst xmlns:p15="http://schemas.microsoft.com/office/powerpoint/2012/main">
        <p15:guide id="1" pos="3841"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3991" userDrawn="1">
          <p15:clr>
            <a:srgbClr val="FBAE40"/>
          </p15:clr>
        </p15:guide>
        <p15:guide id="6" pos="3538" userDrawn="1">
          <p15:clr>
            <a:srgbClr val="FBAE40"/>
          </p15:clr>
        </p15:guide>
        <p15:guide id="7" pos="31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without Image">
    <p:spTree>
      <p:nvGrpSpPr>
        <p:cNvPr id="1" name=""/>
        <p:cNvGrpSpPr/>
        <p:nvPr/>
      </p:nvGrpSpPr>
      <p:grpSpPr>
        <a:xfrm>
          <a:off x="0" y="0"/>
          <a:ext cx="0" cy="0"/>
          <a:chOff x="0" y="0"/>
          <a:chExt cx="0" cy="0"/>
        </a:xfrm>
      </p:grpSpPr>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p>
        </p:txBody>
      </p:sp>
      <p:sp>
        <p:nvSpPr>
          <p:cNvPr id="6" name="Speaker"/>
          <p:cNvSpPr>
            <a:spLocks noGrp="1"/>
          </p:cNvSpPr>
          <p:nvPr userDrawn="1">
            <p:ph type="subTitle" idx="1" hasCustomPrompt="1"/>
          </p:nvPr>
        </p:nvSpPr>
        <p:spPr bwMode="black">
          <a:xfrm>
            <a:off x="287999" y="4268503"/>
            <a:ext cx="1162800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a:t>Month 00, 2020</a:t>
            </a:r>
          </a:p>
        </p:txBody>
      </p:sp>
      <p:sp>
        <p:nvSpPr>
          <p:cNvPr id="4" name="Title 3"/>
          <p:cNvSpPr>
            <a:spLocks noGrp="1"/>
          </p:cNvSpPr>
          <p:nvPr>
            <p:ph type="title" hasCustomPrompt="1"/>
          </p:nvPr>
        </p:nvSpPr>
        <p:spPr>
          <a:xfrm>
            <a:off x="288000" y="2706317"/>
            <a:ext cx="11628000" cy="997196"/>
          </a:xfrm>
        </p:spPr>
        <p:txBody>
          <a:bodyPr>
            <a:noAutofit/>
          </a:bodyPr>
          <a:lstStyle>
            <a:lvl1pPr>
              <a:lnSpc>
                <a:spcPct val="90000"/>
              </a:lnSpc>
              <a:defRPr sz="3600"/>
            </a:lvl1pPr>
          </a:lstStyle>
          <a:p>
            <a:pPr fontAlgn="base">
              <a:spcBef>
                <a:spcPct val="50000"/>
              </a:spcBef>
              <a:spcAft>
                <a:spcPct val="0"/>
              </a:spcAft>
              <a:buClr>
                <a:srgbClr val="F0AB00"/>
              </a:buClr>
              <a:buSzPct val="80000"/>
            </a:pPr>
            <a:r>
              <a:rPr lang="en-US" sz="3600"/>
              <a:t>Presentation Title </a:t>
            </a:r>
            <a:br>
              <a:rPr lang="en-US" sz="3600"/>
            </a:br>
            <a:r>
              <a:rPr lang="en-US" sz="3600"/>
              <a:t>Goes Here and Here.</a:t>
            </a:r>
            <a:endParaRPr lang="de-DE" sz="3600" kern="0" err="1">
              <a:ea typeface="Arial Unicode MS" pitchFamily="34" charset="-128"/>
              <a:cs typeface="Arial Unicode MS" pitchFamily="34" charset="-128"/>
            </a:endParaRPr>
          </a:p>
        </p:txBody>
      </p:sp>
      <p:pic>
        <p:nvPicPr>
          <p:cNvPr id="11" name="SAP Logo" descr="SAP Logo" title="SAP Logo">
            <a:extLst>
              <a:ext uri="{FF2B5EF4-FFF2-40B4-BE49-F238E27FC236}">
                <a16:creationId xmlns:a16="http://schemas.microsoft.com/office/drawing/2014/main" id="{6F2859FE-B410-4A33-8F65-BF8D846379ED}"/>
              </a:ext>
            </a:extLst>
          </p:cNvPr>
          <p:cNvPicPr>
            <a:picLocks noChangeAspect="1"/>
          </p:cNvPicPr>
          <p:nvPr userDrawn="1"/>
        </p:nvPicPr>
        <p:blipFill>
          <a:blip r:embed="rId2"/>
          <a:stretch>
            <a:fillRect/>
          </a:stretch>
        </p:blipFill>
        <p:spPr>
          <a:xfrm>
            <a:off x="9950552" y="6217668"/>
            <a:ext cx="1963636" cy="360000"/>
          </a:xfrm>
          <a:prstGeom prst="rect">
            <a:avLst/>
          </a:prstGeom>
        </p:spPr>
      </p:pic>
      <p:pic>
        <p:nvPicPr>
          <p:cNvPr id="7" name="SAP Ariba Logo" descr="SAP Ariba Logo" title="SAP Ariba Logo">
            <a:extLst>
              <a:ext uri="{FF2B5EF4-FFF2-40B4-BE49-F238E27FC236}">
                <a16:creationId xmlns:a16="http://schemas.microsoft.com/office/drawing/2014/main" id="{06AF123D-7459-4F1F-9994-80A407155E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88000" y="1880235"/>
            <a:ext cx="1108174" cy="216000"/>
          </a:xfrm>
          <a:prstGeom prst="rect">
            <a:avLst/>
          </a:prstGeom>
        </p:spPr>
      </p:pic>
    </p:spTree>
    <p:extLst>
      <p:ext uri="{BB962C8B-B14F-4D97-AF65-F5344CB8AC3E}">
        <p14:creationId xmlns:p14="http://schemas.microsoft.com/office/powerpoint/2010/main" val="1982410628"/>
      </p:ext>
    </p:extLst>
  </p:cSld>
  <p:clrMapOvr>
    <a:masterClrMapping/>
  </p:clrMapOvr>
  <p:extLst>
    <p:ext uri="{DCECCB84-F9BA-43D5-87BE-67443E8EF086}">
      <p15:sldGuideLst xmlns:p15="http://schemas.microsoft.com/office/powerpoint/2012/main">
        <p15:guide id="1" pos="181" userDrawn="1">
          <p15:clr>
            <a:srgbClr val="FBAE40"/>
          </p15:clr>
        </p15:guide>
        <p15:guide id="2" orient="horz" pos="1704" userDrawn="1">
          <p15:clr>
            <a:srgbClr val="FBAE40"/>
          </p15:clr>
        </p15:guide>
        <p15:guide id="3" orient="horz" pos="2688" userDrawn="1">
          <p15:clr>
            <a:srgbClr val="FBAE40"/>
          </p15:clr>
        </p15:guide>
        <p15:guide id="4" orient="horz" pos="2334" userDrawn="1">
          <p15:clr>
            <a:srgbClr val="FBAE40"/>
          </p15:clr>
        </p15:guide>
        <p15:guide id="5" orient="horz" pos="2960" userDrawn="1">
          <p15:clr>
            <a:srgbClr val="FBAE40"/>
          </p15:clr>
        </p15:guide>
        <p15:guide id="6" pos="7506" userDrawn="1">
          <p15:clr>
            <a:srgbClr val="FBAE40"/>
          </p15:clr>
        </p15:guide>
        <p15:guide id="7" orient="horz" pos="414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ull Bleed Image ">
    <p:spTree>
      <p:nvGrpSpPr>
        <p:cNvPr id="1" name=""/>
        <p:cNvGrpSpPr/>
        <p:nvPr/>
      </p:nvGrpSpPr>
      <p:grpSpPr>
        <a:xfrm>
          <a:off x="0" y="0"/>
          <a:ext cx="0" cy="0"/>
          <a:chOff x="0" y="0"/>
          <a:chExt cx="0" cy="0"/>
        </a:xfrm>
      </p:grpSpPr>
      <p:sp>
        <p:nvSpPr>
          <p:cNvPr id="5" name="Picture Placeholder full image"/>
          <p:cNvSpPr>
            <a:spLocks noGrp="1"/>
          </p:cNvSpPr>
          <p:nvPr>
            <p:ph type="pic" sz="quarter" idx="10" hasCustomPrompt="1"/>
          </p:nvPr>
        </p:nvSpPr>
        <p:spPr bwMode="gray">
          <a:xfrm>
            <a:off x="1" y="0"/>
            <a:ext cx="12195175" cy="6858000"/>
          </a:xfrm>
          <a:no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image</a:t>
            </a:r>
            <a:endParaRPr lang="de-DE"/>
          </a:p>
        </p:txBody>
      </p:sp>
    </p:spTree>
    <p:extLst>
      <p:ext uri="{BB962C8B-B14F-4D97-AF65-F5344CB8AC3E}">
        <p14:creationId xmlns:p14="http://schemas.microsoft.com/office/powerpoint/2010/main" val="41397911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Screenshot">
    <p:spTree>
      <p:nvGrpSpPr>
        <p:cNvPr id="1" name=""/>
        <p:cNvGrpSpPr/>
        <p:nvPr/>
      </p:nvGrpSpPr>
      <p:grpSpPr>
        <a:xfrm>
          <a:off x="0" y="0"/>
          <a:ext cx="0" cy="0"/>
          <a:chOff x="0" y="0"/>
          <a:chExt cx="0" cy="0"/>
        </a:xfrm>
      </p:grpSpPr>
      <p:sp>
        <p:nvSpPr>
          <p:cNvPr id="5" name="Picture Placeholder"/>
          <p:cNvSpPr>
            <a:spLocks noGrp="1"/>
          </p:cNvSpPr>
          <p:nvPr>
            <p:ph type="pic" sz="quarter" idx="13" hasCustomPrompt="1"/>
          </p:nvPr>
        </p:nvSpPr>
        <p:spPr bwMode="gray">
          <a:xfrm>
            <a:off x="6362477" y="1620000"/>
            <a:ext cx="5328000" cy="4716000"/>
          </a:xfrm>
          <a:noFill/>
        </p:spPr>
        <p:txBody>
          <a:bodyPr vert="horz" lIns="0" tIns="1512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a:t>Click icon to add screenshot</a:t>
            </a:r>
            <a:endParaRPr lang="de-DE"/>
          </a:p>
        </p:txBody>
      </p:sp>
      <p:sp>
        <p:nvSpPr>
          <p:cNvPr id="4" name="Text Placeholder"/>
          <p:cNvSpPr>
            <a:spLocks noGrp="1"/>
          </p:cNvSpPr>
          <p:nvPr>
            <p:ph type="body" sz="quarter" idx="10" hasCustomPrompt="1"/>
          </p:nvPr>
        </p:nvSpPr>
        <p:spPr>
          <a:xfrm>
            <a:off x="504000" y="1620000"/>
            <a:ext cx="5328000"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3"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1287227243"/>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1020" userDrawn="1">
          <p15:clr>
            <a:srgbClr val="FBAE40"/>
          </p15:clr>
        </p15:guide>
        <p15:guide id="3" pos="3674" userDrawn="1">
          <p15:clr>
            <a:srgbClr val="FBAE40"/>
          </p15:clr>
        </p15:guide>
        <p15:guide id="4" pos="4008" userDrawn="1">
          <p15:clr>
            <a:srgbClr val="FBAE40"/>
          </p15:clr>
        </p15:guide>
        <p15:guide id="5" pos="7364" userDrawn="1">
          <p15:clr>
            <a:srgbClr val="FBAE40"/>
          </p15:clr>
        </p15:guide>
        <p15:guide id="6" orient="horz" pos="317" userDrawn="1">
          <p15:clr>
            <a:srgbClr val="FBAE40"/>
          </p15:clr>
        </p15:guide>
        <p15:guide id="7" orient="horz" pos="551" userDrawn="1">
          <p15:clr>
            <a:srgbClr val="FBAE40"/>
          </p15:clr>
        </p15:guide>
        <p15:guide id="8" orient="horz" pos="3991"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p:cNvSpPr>
            <a:spLocks noGrp="1"/>
          </p:cNvSpPr>
          <p:nvPr>
            <p:ph idx="1" hasCustomPrompt="1"/>
          </p:nvPr>
        </p:nvSpPr>
        <p:spPr bwMode="gray">
          <a:xfrm>
            <a:off x="504000" y="1620000"/>
            <a:ext cx="11185200" cy="4716000"/>
          </a:xfrm>
          <a:noFill/>
        </p:spPr>
        <p:txBody>
          <a:bodyPr tIns="1368000"/>
          <a:lstStyle>
            <a:lvl1pPr algn="ctr">
              <a:defRPr sz="1400" b="0"/>
            </a:lvl1pPr>
          </a:lstStyle>
          <a:p>
            <a:pPr lvl="0"/>
            <a:r>
              <a:rPr lang="en-US"/>
              <a:t>Click to add content</a:t>
            </a:r>
          </a:p>
        </p:txBody>
      </p:sp>
      <p:sp>
        <p:nvSpPr>
          <p:cNvPr id="2" name="Title"/>
          <p:cNvSpPr>
            <a:spLocks noGrp="1"/>
          </p:cNvSpPr>
          <p:nvPr>
            <p:ph type="title" hasCustomPrompt="1"/>
          </p:nvPr>
        </p:nvSpPr>
        <p:spPr/>
        <p:txBody>
          <a:bodyPr/>
          <a:lstStyle/>
          <a:p>
            <a:r>
              <a:rPr lang="en-US" noProof="0"/>
              <a:t>Insert page title (sentence case)</a:t>
            </a:r>
            <a:endParaRPr lang="en-US"/>
          </a:p>
        </p:txBody>
      </p:sp>
    </p:spTree>
    <p:extLst>
      <p:ext uri="{BB962C8B-B14F-4D97-AF65-F5344CB8AC3E}">
        <p14:creationId xmlns:p14="http://schemas.microsoft.com/office/powerpoint/2010/main" val="4186098743"/>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3991" userDrawn="1">
          <p15:clr>
            <a:srgbClr val="FBAE40"/>
          </p15:clr>
        </p15:guide>
        <p15:guide id="6" pos="7364"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4218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hank You and Contact Information">
    <p:spTree>
      <p:nvGrpSpPr>
        <p:cNvPr id="1" name=""/>
        <p:cNvGrpSpPr/>
        <p:nvPr/>
      </p:nvGrpSpPr>
      <p:grpSpPr>
        <a:xfrm>
          <a:off x="0" y="0"/>
          <a:ext cx="0" cy="0"/>
          <a:chOff x="0" y="0"/>
          <a:chExt cx="0" cy="0"/>
        </a:xfrm>
      </p:grpSpPr>
      <p:pic>
        <p:nvPicPr>
          <p:cNvPr id="6" name="SAP Logo" descr="SAP Logo" title="SAP Logo"/>
          <p:cNvPicPr>
            <a:picLocks noChangeAspect="1"/>
          </p:cNvPicPr>
          <p:nvPr userDrawn="1"/>
        </p:nvPicPr>
        <p:blipFill>
          <a:blip r:embed="rId2"/>
          <a:stretch>
            <a:fillRect/>
          </a:stretch>
        </p:blipFill>
        <p:spPr>
          <a:xfrm>
            <a:off x="9727200" y="5994000"/>
            <a:ext cx="1963636" cy="360000"/>
          </a:xfrm>
          <a:prstGeom prst="rect">
            <a:avLst/>
          </a:prstGeom>
        </p:spPr>
      </p:pic>
      <p:sp>
        <p:nvSpPr>
          <p:cNvPr id="93" name="Contact information"/>
          <p:cNvSpPr>
            <a:spLocks noGrp="1"/>
          </p:cNvSpPr>
          <p:nvPr>
            <p:ph type="body" sz="quarter" idx="10" hasCustomPrompt="1"/>
          </p:nvPr>
        </p:nvSpPr>
        <p:spPr>
          <a:xfrm>
            <a:off x="504000" y="2905487"/>
            <a:ext cx="5593588" cy="2501010"/>
          </a:xfrm>
        </p:spPr>
        <p:txBody>
          <a:bodyPr anchor="t" anchorCtr="0">
            <a:noAutofit/>
          </a:bodyPr>
          <a:lstStyle>
            <a:lvl1pPr>
              <a:spcBef>
                <a:spcPts val="0"/>
              </a:spcBef>
              <a:spcAft>
                <a:spcPts val="1200"/>
              </a:spcAft>
              <a:defRPr sz="1600" b="0"/>
            </a:lvl1pPr>
            <a:lvl2pPr marL="0" indent="0">
              <a:spcBef>
                <a:spcPts val="0"/>
              </a:spcBef>
              <a:buNone/>
              <a:defRPr sz="1600" b="0"/>
            </a:lvl2pPr>
          </a:lstStyle>
          <a:p>
            <a:r>
              <a:rPr lang="en-US"/>
              <a:t>Contact information:</a:t>
            </a:r>
          </a:p>
          <a:p>
            <a:pPr lvl="1"/>
            <a:r>
              <a:rPr lang="en-US"/>
              <a:t>F name L name</a:t>
            </a:r>
          </a:p>
          <a:p>
            <a:pPr lvl="1"/>
            <a:r>
              <a:rPr lang="en-US"/>
              <a:t>Title</a:t>
            </a:r>
          </a:p>
          <a:p>
            <a:pPr lvl="1"/>
            <a:r>
              <a:rPr lang="en-US"/>
              <a:t>Address</a:t>
            </a:r>
          </a:p>
          <a:p>
            <a:pPr lvl="1"/>
            <a:r>
              <a:rPr lang="en-US"/>
              <a:t>Phone number</a:t>
            </a:r>
          </a:p>
        </p:txBody>
      </p:sp>
      <p:sp>
        <p:nvSpPr>
          <p:cNvPr id="2" name="Thank you"/>
          <p:cNvSpPr>
            <a:spLocks noGrp="1"/>
          </p:cNvSpPr>
          <p:nvPr>
            <p:ph type="ctrTitle" hasCustomPrompt="1"/>
          </p:nvPr>
        </p:nvSpPr>
        <p:spPr bwMode="gray">
          <a:xfrm>
            <a:off x="504000" y="1467009"/>
            <a:ext cx="5593588" cy="923116"/>
          </a:xfrm>
        </p:spPr>
        <p:txBody>
          <a:bodyPr anchor="t" anchorCtr="0">
            <a:noAutofit/>
          </a:bodyPr>
          <a:lstStyle>
            <a:lvl1pPr>
              <a:defRPr sz="5500">
                <a:solidFill>
                  <a:schemeClr val="accent1"/>
                </a:solidFill>
                <a:latin typeface="+mj-lt"/>
              </a:defRPr>
            </a:lvl1pPr>
          </a:lstStyle>
          <a:p>
            <a:r>
              <a:rPr lang="en-US"/>
              <a:t>Thank you.</a:t>
            </a:r>
            <a:endParaRPr lang="de-DE"/>
          </a:p>
        </p:txBody>
      </p:sp>
      <p:pic>
        <p:nvPicPr>
          <p:cNvPr id="5" name="SAP Ariba Logo" descr="SAP Ariba Logo" title="SAP Ariba Logo">
            <a:extLst>
              <a:ext uri="{FF2B5EF4-FFF2-40B4-BE49-F238E27FC236}">
                <a16:creationId xmlns:a16="http://schemas.microsoft.com/office/drawing/2014/main" id="{EBB5B608-C65E-42D4-9C7C-39EACE29FE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504000" y="504000"/>
            <a:ext cx="1108174" cy="216000"/>
          </a:xfrm>
          <a:prstGeom prst="rect">
            <a:avLst/>
          </a:prstGeom>
        </p:spPr>
      </p:pic>
    </p:spTree>
    <p:extLst>
      <p:ext uri="{BB962C8B-B14F-4D97-AF65-F5344CB8AC3E}">
        <p14:creationId xmlns:p14="http://schemas.microsoft.com/office/powerpoint/2010/main" val="781090314"/>
      </p:ext>
    </p:extLst>
  </p:cSld>
  <p:clrMapOvr>
    <a:masterClrMapping/>
  </p:clrMapOvr>
  <p:hf sldNum="0" hdr="0" ftr="0" dt="0"/>
  <p:extLst>
    <p:ext uri="{DCECCB84-F9BA-43D5-87BE-67443E8EF086}">
      <p15:sldGuideLst xmlns:p15="http://schemas.microsoft.com/office/powerpoint/2012/main">
        <p15:guide id="1" pos="7364" userDrawn="1">
          <p15:clr>
            <a:srgbClr val="FBAE40"/>
          </p15:clr>
        </p15:guide>
        <p15:guide id="2" orient="horz" pos="924" userDrawn="1">
          <p15:clr>
            <a:srgbClr val="FBAE40"/>
          </p15:clr>
        </p15:guide>
        <p15:guide id="4" orient="horz" pos="1830" userDrawn="1">
          <p15:clr>
            <a:srgbClr val="FBAE40"/>
          </p15:clr>
        </p15:guide>
        <p15:guide id="5" orient="horz" pos="4000" userDrawn="1">
          <p15:clr>
            <a:srgbClr val="FBAE40"/>
          </p15:clr>
        </p15:guide>
        <p15:guide id="6" pos="317" userDrawn="1">
          <p15:clr>
            <a:srgbClr val="FBAE40"/>
          </p15:clr>
        </p15:guide>
        <p15:guide id="8" pos="3841" userDrawn="1">
          <p15:clr>
            <a:srgbClr val="FBAE40"/>
          </p15:clr>
        </p15:guide>
        <p15:guide id="9" orient="horz" pos="318"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pic>
        <p:nvPicPr>
          <p:cNvPr id="19" name="SAP Logo" descr="SAP Logo" title="SAP Logo"/>
          <p:cNvPicPr>
            <a:picLocks noChangeAspect="1"/>
          </p:cNvPicPr>
          <p:nvPr userDrawn="1"/>
        </p:nvPicPr>
        <p:blipFill>
          <a:blip r:embed="rId2"/>
          <a:stretch>
            <a:fillRect/>
          </a:stretch>
        </p:blipFill>
        <p:spPr>
          <a:xfrm>
            <a:off x="9727200" y="5994000"/>
            <a:ext cx="1963636" cy="360000"/>
          </a:xfrm>
          <a:prstGeom prst="rect">
            <a:avLst/>
          </a:prstGeom>
        </p:spPr>
      </p:pic>
      <p:sp>
        <p:nvSpPr>
          <p:cNvPr id="30" name="Copyright information English"/>
          <p:cNvSpPr txBox="1"/>
          <p:nvPr userDrawn="1"/>
        </p:nvSpPr>
        <p:spPr bwMode="black">
          <a:xfrm>
            <a:off x="503998" y="2645292"/>
            <a:ext cx="5872310"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a:t>© 2020 SAP SE or an SAP affiliate company. All rights reserved.</a:t>
            </a:r>
            <a:endParaRPr lang="de-DE" sz="800" kern="0">
              <a:ea typeface="Arial Unicode MS" pitchFamily="34" charset="-128"/>
              <a:cs typeface="Arial Unicode MS" pitchFamily="34" charset="-128"/>
            </a:endParaRPr>
          </a:p>
          <a:p>
            <a:pPr>
              <a:spcBef>
                <a:spcPts val="600"/>
              </a:spcBef>
            </a:pPr>
            <a:r>
              <a:rPr lang="en-US" sz="800" kern="1200">
                <a:solidFill>
                  <a:schemeClr val="tx1"/>
                </a:solidFill>
                <a:latin typeface="Arial"/>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600"/>
              </a:spcBef>
            </a:pPr>
            <a:r>
              <a:rPr lang="en-US" sz="800" kern="1200">
                <a:solidFill>
                  <a:schemeClr val="tx1"/>
                </a:solidFill>
                <a:latin typeface="Arial"/>
                <a:ea typeface="Arial Unicode MS" panose="020B0604020202020204" pitchFamily="34" charset="-128"/>
                <a:cs typeface="+mn-cs"/>
              </a:rPr>
              <a:t>The information contained herein may be changed without prior notice. Some software products marketed by SAP SE and its distributors contain proprietary software components of other software vendors. National product specifications may vary.</a:t>
            </a:r>
          </a:p>
          <a:p>
            <a:pPr>
              <a:spcBef>
                <a:spcPts val="600"/>
              </a:spcBef>
            </a:pPr>
            <a:r>
              <a:rPr lang="en-US" sz="800" kern="1200">
                <a:solidFill>
                  <a:schemeClr val="tx1"/>
                </a:solidFill>
                <a:latin typeface="Arial"/>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set forth in the express warranty statements accompanying such products and services, if any. Nothing herein should be construed as constituting an additional warranty. </a:t>
            </a:r>
          </a:p>
          <a:p>
            <a:pPr>
              <a:spcBef>
                <a:spcPts val="600"/>
              </a:spcBef>
            </a:pPr>
            <a:r>
              <a:rPr lang="en-US" sz="800" kern="1200">
                <a:solidFill>
                  <a:schemeClr val="tx1"/>
                </a:solidFill>
                <a:latin typeface="Arial"/>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platforms,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a:t>
            </a:r>
            <a:r>
              <a:rPr lang="en-US" sz="800" kern="1200" baseline="0">
                <a:solidFill>
                  <a:schemeClr val="tx1"/>
                </a:solidFill>
                <a:latin typeface="Arial"/>
                <a:ea typeface="Arial Unicode MS" panose="020B0604020202020204" pitchFamily="34" charset="-128"/>
                <a:cs typeface="+mn-cs"/>
              </a:rPr>
              <a:t> </a:t>
            </a:r>
            <a:r>
              <a:rPr lang="en-US" sz="800" kern="1200">
                <a:solidFill>
                  <a:schemeClr val="tx1"/>
                </a:solidFill>
                <a:latin typeface="Arial"/>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600"/>
              </a:spcBef>
            </a:pPr>
            <a:r>
              <a:rPr lang="en-US" sz="800" kern="1200">
                <a:solidFill>
                  <a:schemeClr val="tx1"/>
                </a:solidFill>
                <a:latin typeface="Arial"/>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All other product and service names mentioned are the trademarks of their respective companies. </a:t>
            </a:r>
          </a:p>
          <a:p>
            <a:pPr>
              <a:spcBef>
                <a:spcPts val="600"/>
              </a:spcBef>
            </a:pPr>
            <a:r>
              <a:rPr lang="en-US" sz="800" kern="1200">
                <a:solidFill>
                  <a:schemeClr val="tx1"/>
                </a:solidFill>
                <a:latin typeface="Arial"/>
                <a:ea typeface="Arial Unicode MS" panose="020B0604020202020204" pitchFamily="34" charset="-128"/>
                <a:cs typeface="+mn-cs"/>
              </a:rPr>
              <a:t>See </a:t>
            </a:r>
            <a:r>
              <a:rPr lang="en-US" sz="800" kern="1200">
                <a:solidFill>
                  <a:schemeClr val="tx1"/>
                </a:solidFill>
                <a:latin typeface="Arial"/>
                <a:ea typeface="Arial Unicode MS" panose="020B0604020202020204" pitchFamily="34" charset="-128"/>
                <a:cs typeface="+mn-cs"/>
                <a:hlinkClick r:id="rId3"/>
              </a:rPr>
              <a:t>www.sap.com/copyright</a:t>
            </a:r>
            <a:r>
              <a:rPr lang="en-US" sz="800" kern="1200">
                <a:solidFill>
                  <a:schemeClr val="tx1"/>
                </a:solidFill>
                <a:latin typeface="Arial"/>
                <a:ea typeface="Arial Unicode MS" panose="020B0604020202020204" pitchFamily="34" charset="-128"/>
                <a:cs typeface="+mn-cs"/>
              </a:rPr>
              <a:t> for additional trademark information and notices.</a:t>
            </a:r>
          </a:p>
        </p:txBody>
      </p:sp>
      <p:sp>
        <p:nvSpPr>
          <p:cNvPr id="31" name="www.sap.com - contact SAP link">
            <a:hlinkClick r:id="rId4" tooltip="www.sap.com/contactsap"/>
          </p:cNvPr>
          <p:cNvSpPr txBox="1"/>
          <p:nvPr userDrawn="1"/>
        </p:nvSpPr>
        <p:spPr bwMode="black">
          <a:xfrm>
            <a:off x="503238" y="2461398"/>
            <a:ext cx="2215390"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1" kern="1200">
                <a:solidFill>
                  <a:schemeClr val="accent1"/>
                </a:solidFill>
                <a:latin typeface="Arial"/>
                <a:ea typeface="Arial Unicode MS" panose="020B0604020202020204" pitchFamily="34" charset="-128"/>
                <a:cs typeface="+mn-cs"/>
              </a:rPr>
              <a:t>www.sap.com</a:t>
            </a:r>
            <a:r>
              <a:rPr lang="en-US" sz="1100" b="1" kern="1200">
                <a:solidFill>
                  <a:schemeClr val="tx1"/>
                </a:solidFill>
                <a:latin typeface="Arial"/>
                <a:ea typeface="Arial Unicode MS" panose="020B0604020202020204" pitchFamily="34" charset="-128"/>
                <a:cs typeface="+mn-cs"/>
              </a:rPr>
              <a:t>/contactsap</a:t>
            </a:r>
          </a:p>
        </p:txBody>
      </p:sp>
      <p:pic>
        <p:nvPicPr>
          <p:cNvPr id="13" name="Linkedin icon with link" descr="Linkedin icon " title="Linkedin icon ">
            <a:hlinkClick r:id="rId5"/>
          </p:cNvPr>
          <p:cNvPicPr>
            <a:picLocks noChangeAspect="1"/>
          </p:cNvPicPr>
          <p:nvPr userDrawn="1"/>
        </p:nvPicPr>
        <p:blipFill>
          <a:blip r:embed="rId6"/>
          <a:stretch>
            <a:fillRect/>
          </a:stretch>
        </p:blipFill>
        <p:spPr>
          <a:xfrm>
            <a:off x="2273143" y="1751480"/>
            <a:ext cx="363600" cy="363600"/>
          </a:xfrm>
          <a:prstGeom prst="ellipse">
            <a:avLst/>
          </a:prstGeom>
        </p:spPr>
      </p:pic>
      <p:pic>
        <p:nvPicPr>
          <p:cNvPr id="14" name="YouTube icon with link">
            <a:hlinkClick r:id="rId7"/>
          </p:cNvPr>
          <p:cNvPicPr>
            <a:picLocks noChangeAspect="1"/>
          </p:cNvPicPr>
          <p:nvPr userDrawn="1"/>
        </p:nvPicPr>
        <p:blipFill rotWithShape="1">
          <a:blip r:embed="rId8"/>
          <a:srcRect l="13793" t="1405" r="17847" b="2165"/>
          <a:stretch/>
        </p:blipFill>
        <p:spPr>
          <a:xfrm>
            <a:off x="1682827" y="1751480"/>
            <a:ext cx="364501" cy="363600"/>
          </a:xfrm>
          <a:prstGeom prst="ellipse">
            <a:avLst/>
          </a:prstGeom>
        </p:spPr>
      </p:pic>
      <p:pic>
        <p:nvPicPr>
          <p:cNvPr id="15" name="Twitter icon with link" descr="Twitter icon" title="Twitter icon">
            <a:hlinkClick r:id="rId9"/>
          </p:cNvPr>
          <p:cNvPicPr>
            <a:picLocks noChangeAspect="1"/>
          </p:cNvPicPr>
          <p:nvPr userDrawn="1"/>
        </p:nvPicPr>
        <p:blipFill>
          <a:blip r:embed="rId10"/>
          <a:stretch>
            <a:fillRect/>
          </a:stretch>
        </p:blipFill>
        <p:spPr>
          <a:xfrm>
            <a:off x="1093412" y="1751480"/>
            <a:ext cx="363600" cy="363600"/>
          </a:xfrm>
          <a:prstGeom prst="ellipse">
            <a:avLst/>
          </a:prstGeom>
        </p:spPr>
      </p:pic>
      <p:pic>
        <p:nvPicPr>
          <p:cNvPr id="16" name="Facebook icon with link">
            <a:hlinkClick r:id="rId11"/>
          </p:cNvPr>
          <p:cNvPicPr>
            <a:picLocks noChangeAspect="1"/>
          </p:cNvPicPr>
          <p:nvPr userDrawn="1"/>
        </p:nvPicPr>
        <p:blipFill>
          <a:blip r:embed="rId12"/>
          <a:stretch>
            <a:fillRect/>
          </a:stretch>
        </p:blipFill>
        <p:spPr>
          <a:xfrm>
            <a:off x="503997" y="1751480"/>
            <a:ext cx="363600" cy="363600"/>
          </a:xfrm>
          <a:prstGeom prst="rect">
            <a:avLst/>
          </a:prstGeom>
        </p:spPr>
      </p:pic>
      <p:sp>
        <p:nvSpPr>
          <p:cNvPr id="37" name="Follow all of SAP"/>
          <p:cNvSpPr txBox="1"/>
          <p:nvPr userDrawn="1"/>
        </p:nvSpPr>
        <p:spPr bwMode="black">
          <a:xfrm>
            <a:off x="503997" y="1461001"/>
            <a:ext cx="1228549"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0" kern="1200">
                <a:solidFill>
                  <a:schemeClr val="tx1"/>
                </a:solidFill>
                <a:latin typeface="Arial"/>
                <a:ea typeface="Arial Unicode MS" panose="020B0604020202020204" pitchFamily="34" charset="-128"/>
                <a:cs typeface="+mn-cs"/>
              </a:rPr>
              <a:t>Follow us</a:t>
            </a:r>
          </a:p>
        </p:txBody>
      </p:sp>
      <p:pic>
        <p:nvPicPr>
          <p:cNvPr id="10" name="SAP Ariba Logo" descr="SAP Ariba Logo" title="SAP Ariba Logo">
            <a:extLst>
              <a:ext uri="{FF2B5EF4-FFF2-40B4-BE49-F238E27FC236}">
                <a16:creationId xmlns:a16="http://schemas.microsoft.com/office/drawing/2014/main" id="{4E800222-D95D-49AC-BFA2-064F0A24C41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invGray">
          <a:xfrm>
            <a:off x="504000" y="504000"/>
            <a:ext cx="1108174" cy="216000"/>
          </a:xfrm>
          <a:prstGeom prst="rect">
            <a:avLst/>
          </a:prstGeom>
        </p:spPr>
      </p:pic>
    </p:spTree>
    <p:extLst>
      <p:ext uri="{BB962C8B-B14F-4D97-AF65-F5344CB8AC3E}">
        <p14:creationId xmlns:p14="http://schemas.microsoft.com/office/powerpoint/2010/main" val="4519251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pyright German">
    <p:spTree>
      <p:nvGrpSpPr>
        <p:cNvPr id="1" name=""/>
        <p:cNvGrpSpPr/>
        <p:nvPr/>
      </p:nvGrpSpPr>
      <p:grpSpPr>
        <a:xfrm>
          <a:off x="0" y="0"/>
          <a:ext cx="0" cy="0"/>
          <a:chOff x="0" y="0"/>
          <a:chExt cx="0" cy="0"/>
        </a:xfrm>
      </p:grpSpPr>
      <p:pic>
        <p:nvPicPr>
          <p:cNvPr id="19" name="SAP Logo" descr="SAP Logo" title="SAP Logo"/>
          <p:cNvPicPr>
            <a:picLocks noChangeAspect="1"/>
          </p:cNvPicPr>
          <p:nvPr userDrawn="1"/>
        </p:nvPicPr>
        <p:blipFill>
          <a:blip r:embed="rId2"/>
          <a:stretch>
            <a:fillRect/>
          </a:stretch>
        </p:blipFill>
        <p:spPr>
          <a:xfrm>
            <a:off x="9727200" y="5994000"/>
            <a:ext cx="1963636" cy="360000"/>
          </a:xfrm>
          <a:prstGeom prst="rect">
            <a:avLst/>
          </a:prstGeom>
        </p:spPr>
      </p:pic>
      <p:sp>
        <p:nvSpPr>
          <p:cNvPr id="27" name="Copyright information-German"/>
          <p:cNvSpPr txBox="1"/>
          <p:nvPr userDrawn="1"/>
        </p:nvSpPr>
        <p:spPr bwMode="black">
          <a:xfrm>
            <a:off x="503238" y="2645292"/>
            <a:ext cx="6076808"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a:t>© 2020 SAP SE </a:t>
            </a:r>
            <a:r>
              <a:rPr lang="de-DE" sz="800" b="0" noProof="0"/>
              <a:t>oder ein SAP-Konzernunternehmen. Alle Rechte vorbehalten</a:t>
            </a:r>
            <a:r>
              <a:rPr lang="en-US" sz="800" b="0" noProof="0"/>
              <a:t>.</a:t>
            </a:r>
            <a:endParaRPr lang="de-DE" sz="800" kern="0">
              <a:ea typeface="Arial Unicode MS" pitchFamily="34" charset="-128"/>
              <a:cs typeface="Arial Unicode MS" pitchFamily="34" charset="-128"/>
            </a:endParaRPr>
          </a:p>
          <a:p>
            <a:pPr>
              <a:spcBef>
                <a:spcPts val="600"/>
              </a:spcBef>
            </a:pPr>
            <a:r>
              <a:rPr lang="de-DE" sz="800" kern="1200" noProof="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SAP SE oder ein SAP-Konzernunternehmen nicht gestattet.</a:t>
            </a:r>
          </a:p>
          <a:p>
            <a:pPr>
              <a:spcBef>
                <a:spcPts val="600"/>
              </a:spcBef>
            </a:pPr>
            <a:r>
              <a:rPr lang="de-DE" sz="800" kern="1200" noProof="0">
                <a:solidFill>
                  <a:schemeClr val="tx1"/>
                </a:solidFill>
                <a:effectLst/>
                <a:latin typeface="Arial"/>
                <a:ea typeface="+mn-ea"/>
                <a:cs typeface="+mn-cs"/>
              </a:rPr>
              <a:t>In dieser Publikation enthaltene Informationen können ohne vorherige Ankündigung geändert werden. Die von SAP SE oder deren Vertriebsfirmen angebotenen Softwareprodukte können Softwarekomponenten auch anderer Softwarehersteller enthalten. Produkte können länderspezifische Unterschiede aufweisen.</a:t>
            </a:r>
          </a:p>
          <a:p>
            <a:pPr>
              <a:spcBef>
                <a:spcPts val="600"/>
              </a:spcBef>
            </a:pPr>
            <a:r>
              <a:rPr lang="de-DE" sz="800" kern="1200" noProof="0">
                <a:solidFill>
                  <a:schemeClr val="tx1"/>
                </a:solidFill>
                <a:effectLst/>
                <a:latin typeface="Arial"/>
                <a:ea typeface="+mn-ea"/>
                <a:cs typeface="+mn-cs"/>
              </a:rPr>
              <a:t>Die vorliegenden Unterlagen werden von der SAP SE oder einem SAP-Konzernunternehmen bereitgestellt und dienen ausschließlich zu Informationszwecken. Die SAP SE oder ihre Konzernunternehmen übernehmen keinerlei Haftung oder Gewährleistung für Fehler oder Unvollständigkeiten in dieser Publikation. Die SAP SE 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600"/>
              </a:spcBef>
            </a:pPr>
            <a:r>
              <a:rPr lang="de-DE" sz="800" kern="1200" noProof="0">
                <a:solidFill>
                  <a:schemeClr val="tx1"/>
                </a:solidFill>
                <a:effectLst/>
                <a:latin typeface="Arial"/>
                <a:ea typeface="+mn-ea"/>
                <a:cs typeface="+mn-cs"/>
              </a:rPr>
              <a:t>Insbesondere sind die SAP SE 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SAP SE oder ihrer Konzernunternehmen können von der SAP SE oder ihren Konzernunternehmen jederzeit und ohne Angabe von Gründen unangekündigt geändert werden. 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Dem Leser wird empfohlen, diesen vorausschauenden Aussagen kein übertriebenes Vertrauen zu schenken und sich bei Kaufentscheidungen nicht auf sie zu stützen.</a:t>
            </a:r>
          </a:p>
          <a:p>
            <a:pPr>
              <a:spcBef>
                <a:spcPts val="600"/>
              </a:spcBef>
            </a:pPr>
            <a:r>
              <a:rPr lang="de-DE" sz="800" kern="1200" noProof="0">
                <a:solidFill>
                  <a:schemeClr val="tx1"/>
                </a:solidFill>
                <a:effectLst/>
                <a:latin typeface="Arial"/>
                <a:ea typeface="+mn-ea"/>
                <a:cs typeface="+mn-cs"/>
              </a:rPr>
              <a:t>SAP und andere in diesem Dokument erwähnte Produkte und Dienstleistungen von SAP sowie die dazugehörigen Logos sind Marken oder eingetragene Marken der SAP SE (oder von einem SAP-Konzernunternehmen) in Deutschland und verschiedenen anderen Ländern weltweit.</a:t>
            </a:r>
            <a:r>
              <a:rPr lang="de-DE" sz="800" kern="1200" baseline="0" noProof="0">
                <a:solidFill>
                  <a:schemeClr val="tx1"/>
                </a:solidFill>
                <a:effectLst/>
                <a:latin typeface="Arial"/>
                <a:ea typeface="+mn-ea"/>
                <a:cs typeface="+mn-cs"/>
              </a:rPr>
              <a:t> </a:t>
            </a:r>
            <a:r>
              <a:rPr lang="de-DE" sz="800" kern="1200" noProof="0">
                <a:solidFill>
                  <a:schemeClr val="tx1"/>
                </a:solidFill>
                <a:effectLst/>
                <a:latin typeface="Arial"/>
                <a:ea typeface="+mn-ea"/>
                <a:cs typeface="+mn-cs"/>
              </a:rPr>
              <a:t>Alle anderen Namen von Produkten und Dienstleistungen sind Marken der jeweiligen Firmen. </a:t>
            </a:r>
          </a:p>
          <a:p>
            <a:pPr>
              <a:spcBef>
                <a:spcPts val="600"/>
              </a:spcBef>
            </a:pPr>
            <a:r>
              <a:rPr lang="de-DE" sz="800" kern="1200" noProof="0">
                <a:solidFill>
                  <a:schemeClr val="tx1"/>
                </a:solidFill>
                <a:effectLst/>
                <a:latin typeface="Arial"/>
                <a:ea typeface="+mn-ea"/>
                <a:cs typeface="+mn-cs"/>
              </a:rPr>
              <a:t>Zusätzliche Informationen zur Marke und Vermerke finden Sie auf der Seite </a:t>
            </a:r>
            <a:r>
              <a:rPr lang="de-DE" sz="800" kern="1200" noProof="0">
                <a:solidFill>
                  <a:schemeClr val="tx1"/>
                </a:solidFill>
                <a:effectLst/>
                <a:latin typeface="Arial"/>
                <a:ea typeface="+mn-ea"/>
                <a:cs typeface="+mn-cs"/>
                <a:hlinkClick r:id="rId3"/>
              </a:rPr>
              <a:t>www.sap.com/corporate/de/legal/copyright.html</a:t>
            </a:r>
            <a:r>
              <a:rPr lang="de-DE" sz="800" kern="1200" noProof="0">
                <a:solidFill>
                  <a:schemeClr val="tx1"/>
                </a:solidFill>
                <a:effectLst/>
                <a:latin typeface="Arial"/>
                <a:ea typeface="+mn-ea"/>
                <a:cs typeface="+mn-cs"/>
              </a:rPr>
              <a:t>.</a:t>
            </a:r>
          </a:p>
        </p:txBody>
      </p:sp>
      <p:sp>
        <p:nvSpPr>
          <p:cNvPr id="16" name="Copyright information">
            <a:hlinkClick r:id="rId4" tooltip="www.sap.com/contactsap"/>
          </p:cNvPr>
          <p:cNvSpPr txBox="1"/>
          <p:nvPr userDrawn="1"/>
        </p:nvSpPr>
        <p:spPr bwMode="black">
          <a:xfrm>
            <a:off x="503238" y="2461398"/>
            <a:ext cx="2580640"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1" kern="1200">
                <a:solidFill>
                  <a:schemeClr val="accent1"/>
                </a:solidFill>
                <a:latin typeface="Arial"/>
                <a:ea typeface="Arial Unicode MS" panose="020B0604020202020204" pitchFamily="34" charset="-128"/>
                <a:cs typeface="+mn-cs"/>
              </a:rPr>
              <a:t>www.sap.com/germany</a:t>
            </a:r>
            <a:r>
              <a:rPr lang="en-US" sz="1100" b="1" kern="1200">
                <a:solidFill>
                  <a:schemeClr val="tx1"/>
                </a:solidFill>
                <a:latin typeface="Arial"/>
                <a:ea typeface="Arial Unicode MS" panose="020B0604020202020204" pitchFamily="34" charset="-128"/>
                <a:cs typeface="+mn-cs"/>
              </a:rPr>
              <a:t>/contactsap</a:t>
            </a:r>
          </a:p>
        </p:txBody>
      </p:sp>
      <p:pic>
        <p:nvPicPr>
          <p:cNvPr id="12" name="Linkedin icon with link" descr="Linkedin icon " title="Linkedin icon ">
            <a:hlinkClick r:id="rId5"/>
          </p:cNvPr>
          <p:cNvPicPr>
            <a:picLocks noChangeAspect="1"/>
          </p:cNvPicPr>
          <p:nvPr userDrawn="1"/>
        </p:nvPicPr>
        <p:blipFill>
          <a:blip r:embed="rId6"/>
          <a:stretch>
            <a:fillRect/>
          </a:stretch>
        </p:blipFill>
        <p:spPr>
          <a:xfrm>
            <a:off x="2273143" y="1751480"/>
            <a:ext cx="363600" cy="363600"/>
          </a:xfrm>
          <a:prstGeom prst="ellipse">
            <a:avLst/>
          </a:prstGeom>
        </p:spPr>
      </p:pic>
      <p:pic>
        <p:nvPicPr>
          <p:cNvPr id="13" name="YouTube icon with link">
            <a:hlinkClick r:id="rId7"/>
          </p:cNvPr>
          <p:cNvPicPr>
            <a:picLocks noChangeAspect="1"/>
          </p:cNvPicPr>
          <p:nvPr userDrawn="1"/>
        </p:nvPicPr>
        <p:blipFill rotWithShape="1">
          <a:blip r:embed="rId8"/>
          <a:srcRect l="13793" t="1405" r="17847" b="2165"/>
          <a:stretch/>
        </p:blipFill>
        <p:spPr>
          <a:xfrm>
            <a:off x="1682827" y="1751480"/>
            <a:ext cx="364501" cy="363600"/>
          </a:xfrm>
          <a:prstGeom prst="ellipse">
            <a:avLst/>
          </a:prstGeom>
        </p:spPr>
      </p:pic>
      <p:pic>
        <p:nvPicPr>
          <p:cNvPr id="14" name="Twitter icon with link" descr="Twitter icon" title="Twitter icon">
            <a:hlinkClick r:id="rId9"/>
          </p:cNvPr>
          <p:cNvPicPr>
            <a:picLocks noChangeAspect="1"/>
          </p:cNvPicPr>
          <p:nvPr userDrawn="1"/>
        </p:nvPicPr>
        <p:blipFill>
          <a:blip r:embed="rId10"/>
          <a:stretch>
            <a:fillRect/>
          </a:stretch>
        </p:blipFill>
        <p:spPr>
          <a:xfrm>
            <a:off x="1093412" y="1751480"/>
            <a:ext cx="363600" cy="363600"/>
          </a:xfrm>
          <a:prstGeom prst="ellipse">
            <a:avLst/>
          </a:prstGeom>
        </p:spPr>
      </p:pic>
      <p:pic>
        <p:nvPicPr>
          <p:cNvPr id="15" name="Facebook icon with link">
            <a:hlinkClick r:id="rId11"/>
          </p:cNvPr>
          <p:cNvPicPr>
            <a:picLocks noChangeAspect="1"/>
          </p:cNvPicPr>
          <p:nvPr userDrawn="1"/>
        </p:nvPicPr>
        <p:blipFill>
          <a:blip r:embed="rId12"/>
          <a:stretch>
            <a:fillRect/>
          </a:stretch>
        </p:blipFill>
        <p:spPr>
          <a:xfrm>
            <a:off x="503997" y="1751480"/>
            <a:ext cx="363600" cy="363600"/>
          </a:xfrm>
          <a:prstGeom prst="rect">
            <a:avLst/>
          </a:prstGeom>
        </p:spPr>
      </p:pic>
      <p:sp>
        <p:nvSpPr>
          <p:cNvPr id="26" name="SAP folgen auf"/>
          <p:cNvSpPr txBox="1"/>
          <p:nvPr userDrawn="1"/>
        </p:nvSpPr>
        <p:spPr bwMode="black">
          <a:xfrm>
            <a:off x="503997" y="1461001"/>
            <a:ext cx="1228549"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de-DE" sz="1100" b="0" kern="1200" noProof="0">
                <a:solidFill>
                  <a:schemeClr val="tx1"/>
                </a:solidFill>
                <a:latin typeface="Arial"/>
                <a:ea typeface="Arial Unicode MS" panose="020B0604020202020204" pitchFamily="34" charset="-128"/>
                <a:cs typeface="+mn-cs"/>
              </a:rPr>
              <a:t>SAP folgen auf</a:t>
            </a:r>
          </a:p>
        </p:txBody>
      </p:sp>
      <p:pic>
        <p:nvPicPr>
          <p:cNvPr id="10" name="SAP Ariba Logo" descr="SAP Ariba Logo" title="SAP Ariba Logo">
            <a:extLst>
              <a:ext uri="{FF2B5EF4-FFF2-40B4-BE49-F238E27FC236}">
                <a16:creationId xmlns:a16="http://schemas.microsoft.com/office/drawing/2014/main" id="{56FA93D9-2EA3-451A-B989-8AB6FA858FA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invGray">
          <a:xfrm>
            <a:off x="504000" y="504000"/>
            <a:ext cx="1108174" cy="216000"/>
          </a:xfrm>
          <a:prstGeom prst="rect">
            <a:avLst/>
          </a:prstGeom>
        </p:spPr>
      </p:pic>
    </p:spTree>
    <p:extLst>
      <p:ext uri="{BB962C8B-B14F-4D97-AF65-F5344CB8AC3E}">
        <p14:creationId xmlns:p14="http://schemas.microsoft.com/office/powerpoint/2010/main" val="191186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ith Pictogram">
    <p:spTree>
      <p:nvGrpSpPr>
        <p:cNvPr id="1" name=""/>
        <p:cNvGrpSpPr/>
        <p:nvPr/>
      </p:nvGrpSpPr>
      <p:grpSpPr>
        <a:xfrm>
          <a:off x="0" y="0"/>
          <a:ext cx="0" cy="0"/>
          <a:chOff x="0" y="0"/>
          <a:chExt cx="0" cy="0"/>
        </a:xfrm>
      </p:grpSpPr>
      <p:pic>
        <p:nvPicPr>
          <p:cNvPr id="9" name="SAP Logo" descr="SAP Logo" title="SAP Logo"/>
          <p:cNvPicPr>
            <a:picLocks noChangeAspect="1"/>
          </p:cNvPicPr>
          <p:nvPr userDrawn="1"/>
        </p:nvPicPr>
        <p:blipFill>
          <a:blip r:embed="rId2"/>
          <a:stretch>
            <a:fillRect/>
          </a:stretch>
        </p:blipFill>
        <p:spPr>
          <a:xfrm>
            <a:off x="9950552" y="6217668"/>
            <a:ext cx="1963636" cy="360000"/>
          </a:xfrm>
          <a:prstGeom prst="rect">
            <a:avLst/>
          </a:prstGeom>
        </p:spPr>
      </p:pic>
      <p:sp>
        <p:nvSpPr>
          <p:cNvPr id="7" name="Pictogram Placeholder"/>
          <p:cNvSpPr>
            <a:spLocks noGrp="1"/>
          </p:cNvSpPr>
          <p:nvPr>
            <p:ph type="pic" sz="quarter" idx="16"/>
          </p:nvPr>
        </p:nvSpPr>
        <p:spPr>
          <a:xfrm>
            <a:off x="6954855" y="963000"/>
            <a:ext cx="4932000" cy="4932000"/>
          </a:xfrm>
        </p:spPr>
        <p:txBody>
          <a:bodyPr/>
          <a:lstStyle/>
          <a:p>
            <a:r>
              <a:rPr lang="en-US"/>
              <a:t>Click icon to add picture</a:t>
            </a:r>
            <a:endParaRPr lang="de-DE"/>
          </a:p>
        </p:txBody>
      </p:sp>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p>
        </p:txBody>
      </p:sp>
      <p:sp>
        <p:nvSpPr>
          <p:cNvPr id="6" name="Speaker"/>
          <p:cNvSpPr>
            <a:spLocks noGrp="1"/>
          </p:cNvSpPr>
          <p:nvPr userDrawn="1">
            <p:ph type="subTitle" idx="1" hasCustomPrompt="1"/>
          </p:nvPr>
        </p:nvSpPr>
        <p:spPr bwMode="black">
          <a:xfrm>
            <a:off x="288001" y="4268503"/>
            <a:ext cx="637343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a:t>Month 00, 2020</a:t>
            </a:r>
          </a:p>
        </p:txBody>
      </p:sp>
      <p:sp>
        <p:nvSpPr>
          <p:cNvPr id="8" name="Title 7"/>
          <p:cNvSpPr>
            <a:spLocks noGrp="1"/>
          </p:cNvSpPr>
          <p:nvPr>
            <p:ph type="title" hasCustomPrompt="1"/>
          </p:nvPr>
        </p:nvSpPr>
        <p:spPr>
          <a:xfrm>
            <a:off x="288001" y="2706317"/>
            <a:ext cx="6372000" cy="997196"/>
          </a:xfrm>
        </p:spPr>
        <p:txBody>
          <a:bodyPr>
            <a:noAutofit/>
          </a:bodyPr>
          <a:lstStyle>
            <a:lvl1pPr>
              <a:lnSpc>
                <a:spcPct val="90000"/>
              </a:lnSpc>
              <a:defRPr sz="3600"/>
            </a:lvl1pPr>
          </a:lstStyle>
          <a:p>
            <a:pPr fontAlgn="base">
              <a:spcBef>
                <a:spcPct val="50000"/>
              </a:spcBef>
              <a:spcAft>
                <a:spcPct val="0"/>
              </a:spcAft>
              <a:buClr>
                <a:srgbClr val="F0AB00"/>
              </a:buClr>
              <a:buSzPct val="80000"/>
            </a:pPr>
            <a:r>
              <a:rPr lang="en-US" sz="3600"/>
              <a:t>Presentation Title </a:t>
            </a:r>
            <a:br>
              <a:rPr lang="en-US" sz="3600"/>
            </a:br>
            <a:r>
              <a:rPr lang="en-US" sz="3600"/>
              <a:t>Goes Here and Here.</a:t>
            </a:r>
            <a:endParaRPr lang="de-DE" sz="3600" kern="0" err="1">
              <a:ea typeface="Arial Unicode MS" pitchFamily="34" charset="-128"/>
              <a:cs typeface="Arial Unicode MS" pitchFamily="34" charset="-128"/>
            </a:endParaRPr>
          </a:p>
        </p:txBody>
      </p:sp>
      <p:pic>
        <p:nvPicPr>
          <p:cNvPr id="10" name="SAP Ariba Logo" descr="SAP Ariba Logo" title="SAP Ariba Logo">
            <a:extLst>
              <a:ext uri="{FF2B5EF4-FFF2-40B4-BE49-F238E27FC236}">
                <a16:creationId xmlns:a16="http://schemas.microsoft.com/office/drawing/2014/main" id="{FE8E3BC1-501E-4723-93D4-1D0AA1B1DBA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88000" y="1880235"/>
            <a:ext cx="1108174" cy="216000"/>
          </a:xfrm>
          <a:prstGeom prst="rect">
            <a:avLst/>
          </a:prstGeom>
        </p:spPr>
      </p:pic>
    </p:spTree>
    <p:extLst>
      <p:ext uri="{BB962C8B-B14F-4D97-AF65-F5344CB8AC3E}">
        <p14:creationId xmlns:p14="http://schemas.microsoft.com/office/powerpoint/2010/main" val="3048046299"/>
      </p:ext>
    </p:extLst>
  </p:cSld>
  <p:clrMapOvr>
    <a:masterClrMapping/>
  </p:clrMapOvr>
  <p:extLst>
    <p:ext uri="{DCECCB84-F9BA-43D5-87BE-67443E8EF086}">
      <p15:sldGuideLst xmlns:p15="http://schemas.microsoft.com/office/powerpoint/2012/main">
        <p15:guide id="1" pos="181" userDrawn="1">
          <p15:clr>
            <a:srgbClr val="FBAE40"/>
          </p15:clr>
        </p15:guide>
        <p15:guide id="2" orient="horz" pos="1704" userDrawn="1">
          <p15:clr>
            <a:srgbClr val="FBAE40"/>
          </p15:clr>
        </p15:guide>
        <p15:guide id="3" pos="4196" userDrawn="1">
          <p15:clr>
            <a:srgbClr val="FBAE40"/>
          </p15:clr>
        </p15:guide>
        <p15:guide id="4" orient="horz" pos="2688" userDrawn="1">
          <p15:clr>
            <a:srgbClr val="FBAE40"/>
          </p15:clr>
        </p15:guide>
        <p15:guide id="5" orient="horz" pos="2335" userDrawn="1">
          <p15:clr>
            <a:srgbClr val="FBAE40"/>
          </p15:clr>
        </p15:guide>
        <p15:guide id="6" orient="horz" pos="2960" userDrawn="1">
          <p15:clr>
            <a:srgbClr val="FBAE40"/>
          </p15:clr>
        </p15:guide>
        <p15:guide id="7" orient="horz" pos="41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Agenda items placeholder"/>
          <p:cNvSpPr>
            <a:spLocks noGrp="1"/>
          </p:cNvSpPr>
          <p:nvPr>
            <p:ph type="body" sz="quarter" idx="10" hasCustomPrompt="1"/>
          </p:nvPr>
        </p:nvSpPr>
        <p:spPr>
          <a:xfrm>
            <a:off x="504000" y="1620000"/>
            <a:ext cx="11185200" cy="4716000"/>
          </a:xfrm>
        </p:spPr>
        <p:txBody>
          <a:bodyPr>
            <a:normAutofit/>
          </a:bodyPr>
          <a:lstStyle>
            <a:lvl1pPr marL="0" marR="0" indent="0" algn="l" defTabSz="1088558" rtl="0" eaLnBrk="1" fontAlgn="auto" latinLnBrk="0" hangingPunct="1">
              <a:lnSpc>
                <a:spcPct val="100000"/>
              </a:lnSpc>
              <a:spcBef>
                <a:spcPts val="3000"/>
              </a:spcBef>
              <a:spcAft>
                <a:spcPts val="0"/>
              </a:spcAft>
              <a:buClr>
                <a:schemeClr val="accent1"/>
              </a:buClr>
              <a:buSzPct val="80000"/>
              <a:buFontTx/>
              <a:buNone/>
              <a:tabLst/>
              <a:defRPr sz="2000" b="0"/>
            </a:lvl1pPr>
            <a:lvl2pPr marL="179964" marR="0" indent="-179964" algn="l" defTabSz="1088558" rtl="0" eaLnBrk="1" fontAlgn="auto" latinLnBrk="0" hangingPunct="1">
              <a:lnSpc>
                <a:spcPct val="100000"/>
              </a:lnSpc>
              <a:spcBef>
                <a:spcPts val="600"/>
              </a:spcBef>
              <a:spcAft>
                <a:spcPts val="0"/>
              </a:spcAft>
              <a:buClr>
                <a:schemeClr val="accent1"/>
              </a:buClr>
              <a:buSzPct val="100000"/>
              <a:buFont typeface="Wingdings" panose="05000000000000000000" pitchFamily="2" charset="2"/>
              <a:buChar char="§"/>
              <a:tabLst/>
              <a:defRPr sz="1800"/>
            </a:lvl2pPr>
            <a:lvl3pPr marL="359928" marR="0" indent="-179352" algn="l" defTabSz="1088558" rtl="0" eaLnBrk="1" fontAlgn="auto" latinLnBrk="0" hangingPunct="1">
              <a:lnSpc>
                <a:spcPct val="100000"/>
              </a:lnSpc>
              <a:spcBef>
                <a:spcPts val="400"/>
              </a:spcBef>
              <a:spcAft>
                <a:spcPts val="0"/>
              </a:spcAft>
              <a:buClr>
                <a:schemeClr val="tx1"/>
              </a:buClr>
              <a:buSzPct val="100000"/>
              <a:buFont typeface="Arial" pitchFamily="34" charset="0"/>
              <a:buChar char="–"/>
              <a:tabLst/>
              <a:defRPr sz="1800" baseline="0"/>
            </a:lvl3pPr>
            <a:lvl4pPr marL="539892" marR="0" indent="-179964" algn="l" defTabSz="1088558" rtl="0" eaLnBrk="1" fontAlgn="auto" latinLnBrk="0" hangingPunct="1">
              <a:lnSpc>
                <a:spcPct val="100000"/>
              </a:lnSpc>
              <a:spcBef>
                <a:spcPts val="250"/>
              </a:spcBef>
              <a:spcAft>
                <a:spcPts val="0"/>
              </a:spcAft>
              <a:buClr>
                <a:schemeClr val="tx1"/>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a:t>Agenda Item/Divider Headline</a:t>
            </a:r>
          </a:p>
          <a:p>
            <a:pPr lvl="1"/>
            <a:r>
              <a:rPr lang="en-US"/>
              <a:t>Details</a:t>
            </a:r>
          </a:p>
        </p:txBody>
      </p:sp>
      <p:sp>
        <p:nvSpPr>
          <p:cNvPr id="3" name="Agenda title"/>
          <p:cNvSpPr>
            <a:spLocks noGrp="1"/>
          </p:cNvSpPr>
          <p:nvPr>
            <p:ph type="title" hasCustomPrompt="1"/>
          </p:nvPr>
        </p:nvSpPr>
        <p:spPr/>
        <p:txBody>
          <a:bodyPr/>
          <a:lstStyle>
            <a:lvl1pPr>
              <a:defRPr/>
            </a:lvl1pPr>
          </a:lstStyle>
          <a:p>
            <a:r>
              <a:rPr lang="en-US"/>
              <a:t>Agenda</a:t>
            </a:r>
          </a:p>
        </p:txBody>
      </p:sp>
    </p:spTree>
    <p:extLst>
      <p:ext uri="{BB962C8B-B14F-4D97-AF65-F5344CB8AC3E}">
        <p14:creationId xmlns:p14="http://schemas.microsoft.com/office/powerpoint/2010/main" val="1859360619"/>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1020" userDrawn="1">
          <p15:clr>
            <a:srgbClr val="FBAE40"/>
          </p15:clr>
        </p15:guide>
        <p15:guide id="3" pos="7364" userDrawn="1">
          <p15:clr>
            <a:srgbClr val="FBAE40"/>
          </p15:clr>
        </p15:guide>
        <p15:guide id="4" orient="horz" pos="316" userDrawn="1">
          <p15:clr>
            <a:srgbClr val="FBAE40"/>
          </p15:clr>
        </p15:guide>
        <p15:guide id="5" orient="horz" pos="551" userDrawn="1">
          <p15:clr>
            <a:srgbClr val="FBAE40"/>
          </p15:clr>
        </p15:guide>
        <p15:guide id="6" orient="horz" pos="39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p:spTree>
      <p:nvGrpSpPr>
        <p:cNvPr id="1" name=""/>
        <p:cNvGrpSpPr/>
        <p:nvPr/>
      </p:nvGrpSpPr>
      <p:grpSpPr>
        <a:xfrm>
          <a:off x="0" y="0"/>
          <a:ext cx="0" cy="0"/>
          <a:chOff x="0" y="0"/>
          <a:chExt cx="0" cy="0"/>
        </a:xfrm>
      </p:grpSpPr>
      <p:sp>
        <p:nvSpPr>
          <p:cNvPr id="2" name="Divider text"/>
          <p:cNvSpPr>
            <a:spLocks noGrp="1"/>
          </p:cNvSpPr>
          <p:nvPr>
            <p:ph type="ctrTitle" hasCustomPrompt="1"/>
          </p:nvPr>
        </p:nvSpPr>
        <p:spPr bwMode="black">
          <a:xfrm>
            <a:off x="504000" y="3090446"/>
            <a:ext cx="11185200" cy="677108"/>
          </a:xfrm>
        </p:spPr>
        <p:txBody>
          <a:bodyPr anchor="ctr" anchorCtr="0">
            <a:noAutofit/>
          </a:bodyPr>
          <a:lstStyle>
            <a:lvl1pPr>
              <a:defRPr sz="4400">
                <a:solidFill>
                  <a:schemeClr val="tx1"/>
                </a:solidFill>
                <a:latin typeface="+mj-lt"/>
              </a:defRPr>
            </a:lvl1pPr>
          </a:lstStyle>
          <a:p>
            <a:r>
              <a:rPr lang="en-US"/>
              <a:t>Divider page</a:t>
            </a:r>
            <a:endParaRPr lang="de-DE"/>
          </a:p>
        </p:txBody>
      </p:sp>
    </p:spTree>
    <p:extLst>
      <p:ext uri="{BB962C8B-B14F-4D97-AF65-F5344CB8AC3E}">
        <p14:creationId xmlns:p14="http://schemas.microsoft.com/office/powerpoint/2010/main" val="4109527874"/>
      </p:ext>
    </p:extLst>
  </p:cSld>
  <p:clrMapOvr>
    <a:masterClrMapping/>
  </p:clrMapOvr>
  <p:hf sldNum="0" hdr="0" ftr="0" dt="0"/>
  <p:extLst>
    <p:ext uri="{DCECCB84-F9BA-43D5-87BE-67443E8EF086}">
      <p15:sldGuideLst xmlns:p15="http://schemas.microsoft.com/office/powerpoint/2012/main">
        <p15:guide id="1" pos="317" userDrawn="1">
          <p15:clr>
            <a:srgbClr val="FBAE40"/>
          </p15:clr>
        </p15:guide>
        <p15:guide id="2" orient="horz" pos="2160" userDrawn="1">
          <p15:clr>
            <a:srgbClr val="FBAE40"/>
          </p15:clr>
        </p15:guide>
        <p15:guide id="3" pos="736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with Image">
    <p:spTree>
      <p:nvGrpSpPr>
        <p:cNvPr id="1" name=""/>
        <p:cNvGrpSpPr/>
        <p:nvPr/>
      </p:nvGrpSpPr>
      <p:grpSpPr>
        <a:xfrm>
          <a:off x="0" y="0"/>
          <a:ext cx="0" cy="0"/>
          <a:chOff x="0" y="0"/>
          <a:chExt cx="0" cy="0"/>
        </a:xfrm>
      </p:grpSpPr>
      <p:sp>
        <p:nvSpPr>
          <p:cNvPr id="4" name="Divider image placeholder"/>
          <p:cNvSpPr>
            <a:spLocks noGrp="1"/>
          </p:cNvSpPr>
          <p:nvPr>
            <p:ph type="pic" sz="quarter" idx="12" hasCustomPrompt="1"/>
          </p:nvPr>
        </p:nvSpPr>
        <p:spPr bwMode="gray">
          <a:xfrm>
            <a:off x="1" y="3427200"/>
            <a:ext cx="12195175" cy="3430800"/>
          </a:xfrm>
          <a:noFill/>
        </p:spPr>
        <p:txBody>
          <a:bodyPr tIns="324000"/>
          <a:lstStyle>
            <a:lvl1pPr marL="0" marR="0" indent="0" algn="ctr" defTabSz="1088558" rtl="0" eaLnBrk="1" fontAlgn="auto" latinLnBrk="0" hangingPunct="1">
              <a:lnSpc>
                <a:spcPct val="100000"/>
              </a:lnSpc>
              <a:spcBef>
                <a:spcPts val="1200"/>
              </a:spcBef>
              <a:spcAft>
                <a:spcPts val="0"/>
              </a:spcAft>
              <a:buClr>
                <a:schemeClr val="accent1"/>
              </a:buClr>
              <a:buSzPct val="80000"/>
              <a:buFontTx/>
              <a:buNone/>
              <a:tabLst/>
              <a:defRPr sz="1600">
                <a:solidFill>
                  <a:schemeClr val="tx1"/>
                </a:solidFill>
              </a:defRPr>
            </a:lvl1pPr>
          </a:lstStyle>
          <a:p>
            <a:pPr marL="0" marR="0" lvl="0" indent="0" algn="ctr" defTabSz="1088558" rtl="0" eaLnBrk="1" fontAlgn="auto" latinLnBrk="0" hangingPunct="1">
              <a:lnSpc>
                <a:spcPct val="100000"/>
              </a:lnSpc>
              <a:spcBef>
                <a:spcPts val="1200"/>
              </a:spcBef>
              <a:spcAft>
                <a:spcPts val="0"/>
              </a:spcAft>
              <a:buClr>
                <a:schemeClr val="accent1"/>
              </a:buClr>
              <a:buSzPct val="80000"/>
              <a:buFontTx/>
              <a:buNone/>
              <a:tabLst/>
              <a:defRPr/>
            </a:pPr>
            <a:r>
              <a:rPr lang="en-US"/>
              <a:t>Placeholder for image and illustration</a:t>
            </a:r>
          </a:p>
        </p:txBody>
      </p:sp>
      <p:sp>
        <p:nvSpPr>
          <p:cNvPr id="2" name="Divider text"/>
          <p:cNvSpPr>
            <a:spLocks noGrp="1"/>
          </p:cNvSpPr>
          <p:nvPr>
            <p:ph type="ctrTitle" hasCustomPrompt="1"/>
          </p:nvPr>
        </p:nvSpPr>
        <p:spPr bwMode="black">
          <a:xfrm>
            <a:off x="504000" y="1375046"/>
            <a:ext cx="11185200" cy="677108"/>
          </a:xfrm>
        </p:spPr>
        <p:txBody>
          <a:bodyPr anchor="t" anchorCtr="0">
            <a:noAutofit/>
          </a:bodyPr>
          <a:lstStyle>
            <a:lvl1pPr>
              <a:defRPr sz="4400">
                <a:solidFill>
                  <a:schemeClr val="tx1"/>
                </a:solidFill>
                <a:latin typeface="+mj-lt"/>
              </a:defRPr>
            </a:lvl1pPr>
          </a:lstStyle>
          <a:p>
            <a:r>
              <a:rPr lang="en-US"/>
              <a:t>Divider page</a:t>
            </a:r>
            <a:endParaRPr lang="de-DE"/>
          </a:p>
        </p:txBody>
      </p:sp>
    </p:spTree>
    <p:extLst>
      <p:ext uri="{BB962C8B-B14F-4D97-AF65-F5344CB8AC3E}">
        <p14:creationId xmlns:p14="http://schemas.microsoft.com/office/powerpoint/2010/main" val="1008985274"/>
      </p:ext>
    </p:extLst>
  </p:cSld>
  <p:clrMapOvr>
    <a:masterClrMapping/>
  </p:clrMapOvr>
  <p:hf sldNum="0" hdr="0" ftr="0" dt="0"/>
  <p:extLst>
    <p:ext uri="{DCECCB84-F9BA-43D5-87BE-67443E8EF086}">
      <p15:sldGuideLst xmlns:p15="http://schemas.microsoft.com/office/powerpoint/2012/main">
        <p15:guide id="1" orient="horz" pos="2160" userDrawn="1">
          <p15:clr>
            <a:srgbClr val="FBAE40"/>
          </p15:clr>
        </p15:guide>
        <p15:guide id="2" pos="7364" userDrawn="1">
          <p15:clr>
            <a:srgbClr val="FBAE40"/>
          </p15:clr>
        </p15:guide>
        <p15:guide id="3" pos="317" userDrawn="1">
          <p15:clr>
            <a:srgbClr val="FBAE40"/>
          </p15:clr>
        </p15:guide>
        <p15:guide id="4" orient="horz" pos="865" userDrawn="1">
          <p15:clr>
            <a:srgbClr val="FBAE40"/>
          </p15:clr>
        </p15:guide>
        <p15:guide id="5" orient="horz" pos="129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cNvSpPr>
            <a:spLocks noGrp="1"/>
          </p:cNvSpPr>
          <p:nvPr>
            <p:ph type="title" hasCustomPrompt="1"/>
          </p:nvPr>
        </p:nvSpPr>
        <p:spPr/>
        <p:txBody>
          <a:bodyPr/>
          <a:lstStyle/>
          <a:p>
            <a:r>
              <a:rPr lang="en-US" noProof="0"/>
              <a:t>Insert page title (sentence case)</a:t>
            </a:r>
            <a:endParaRPr lang="en-US"/>
          </a:p>
        </p:txBody>
      </p:sp>
    </p:spTree>
    <p:extLst>
      <p:ext uri="{BB962C8B-B14F-4D97-AF65-F5344CB8AC3E}">
        <p14:creationId xmlns:p14="http://schemas.microsoft.com/office/powerpoint/2010/main" val="2466743634"/>
      </p:ext>
    </p:extLst>
  </p:cSld>
  <p:clrMapOvr>
    <a:masterClrMapping/>
  </p:clrMapOvr>
  <p:extLst>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7364" userDrawn="1">
          <p15:clr>
            <a:srgbClr val="FBAE40"/>
          </p15:clr>
        </p15:guide>
        <p15:guide id="4" orient="horz" pos="551" userDrawn="1">
          <p15:clr>
            <a:srgbClr val="FBAE40"/>
          </p15:clr>
        </p15:guide>
        <p15:guide id="5" orient="horz" pos="399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 blue">
    <p:bg>
      <p:bgPr>
        <a:solidFill>
          <a:srgbClr val="00195A"/>
        </a:solidFill>
        <a:effectLst/>
      </p:bgPr>
    </p:bg>
    <p:spTree>
      <p:nvGrpSpPr>
        <p:cNvPr id="1" name=""/>
        <p:cNvGrpSpPr/>
        <p:nvPr/>
      </p:nvGrpSpPr>
      <p:grpSpPr>
        <a:xfrm>
          <a:off x="0" y="0"/>
          <a:ext cx="0" cy="0"/>
          <a:chOff x="0" y="0"/>
          <a:chExt cx="0" cy="0"/>
        </a:xfrm>
      </p:grpSpPr>
      <p:sp>
        <p:nvSpPr>
          <p:cNvPr id="3" name="Title"/>
          <p:cNvSpPr>
            <a:spLocks noGrp="1"/>
          </p:cNvSpPr>
          <p:nvPr>
            <p:ph type="title" hasCustomPrompt="1"/>
          </p:nvPr>
        </p:nvSpPr>
        <p:spPr/>
        <p:txBody>
          <a:bodyPr/>
          <a:lstStyle/>
          <a:p>
            <a:r>
              <a:rPr lang="en-US" noProof="0"/>
              <a:t>Insert page title (sentence case)</a:t>
            </a:r>
            <a:endParaRPr lang="en-US"/>
          </a:p>
        </p:txBody>
      </p:sp>
    </p:spTree>
    <p:extLst>
      <p:ext uri="{BB962C8B-B14F-4D97-AF65-F5344CB8AC3E}">
        <p14:creationId xmlns:p14="http://schemas.microsoft.com/office/powerpoint/2010/main" val="1921891469"/>
      </p:ext>
    </p:extLst>
  </p:cSld>
  <p:clrMapOvr>
    <a:masterClrMapping/>
  </p:clrMapOvr>
  <p:extLst>
    <p:ext uri="{DCECCB84-F9BA-43D5-87BE-67443E8EF086}">
      <p15:sldGuideLst xmlns:p15="http://schemas.microsoft.com/office/powerpoint/2012/main">
        <p15:guide id="1" pos="317">
          <p15:clr>
            <a:srgbClr val="FBAE40"/>
          </p15:clr>
        </p15:guide>
        <p15:guide id="2" orient="horz" pos="317">
          <p15:clr>
            <a:srgbClr val="FBAE40"/>
          </p15:clr>
        </p15:guide>
        <p15:guide id="3" pos="7364">
          <p15:clr>
            <a:srgbClr val="FBAE40"/>
          </p15:clr>
        </p15:guide>
        <p15:guide id="4" orient="horz" pos="551">
          <p15:clr>
            <a:srgbClr val="FBAE40"/>
          </p15:clr>
        </p15:guide>
        <p15:guide id="5" orient="horz" pos="39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ext placeholder"/>
          <p:cNvSpPr>
            <a:spLocks noGrp="1"/>
          </p:cNvSpPr>
          <p:nvPr>
            <p:ph type="body" sz="quarter" idx="10" hasCustomPrompt="1"/>
          </p:nvPr>
        </p:nvSpPr>
        <p:spPr>
          <a:xfrm>
            <a:off x="503999" y="1620000"/>
            <a:ext cx="11186477" cy="4716000"/>
          </a:xfrm>
        </p:spPr>
        <p:txBody>
          <a:bodyPr/>
          <a:lstStyle>
            <a:lvl1pPr>
              <a:defRPr/>
            </a:lvl1pPr>
          </a:lstStyle>
          <a:p>
            <a:pPr lvl="0"/>
            <a:r>
              <a:rPr lang="en-US" noProof="0"/>
              <a:t>First level</a:t>
            </a:r>
          </a:p>
          <a:p>
            <a:pPr lvl="1"/>
            <a:r>
              <a:rPr lang="en-US"/>
              <a:t>Second level</a:t>
            </a:r>
          </a:p>
          <a:p>
            <a:pPr lvl="2"/>
            <a:r>
              <a:rPr lang="en-US"/>
              <a:t>Third level</a:t>
            </a:r>
          </a:p>
          <a:p>
            <a:pPr lvl="3"/>
            <a:r>
              <a:rPr lang="en-US"/>
              <a:t>Fourth level</a:t>
            </a:r>
          </a:p>
          <a:p>
            <a:pPr lvl="4"/>
            <a:r>
              <a:rPr lang="en-US"/>
              <a:t>Fifth level</a:t>
            </a:r>
          </a:p>
        </p:txBody>
      </p:sp>
      <p:sp>
        <p:nvSpPr>
          <p:cNvPr id="3" name="Title"/>
          <p:cNvSpPr>
            <a:spLocks noGrp="1"/>
          </p:cNvSpPr>
          <p:nvPr>
            <p:ph type="title" hasCustomPrompt="1"/>
          </p:nvPr>
        </p:nvSpPr>
        <p:spPr>
          <a:xfrm>
            <a:off x="504001" y="504000"/>
            <a:ext cx="11186476" cy="369332"/>
          </a:xfrm>
        </p:spPr>
        <p:txBody>
          <a:bodyPr/>
          <a:lstStyle/>
          <a:p>
            <a:r>
              <a:rPr lang="en-US" noProof="0"/>
              <a:t>Insert page title (sentence case)</a:t>
            </a:r>
            <a:endParaRPr lang="en-US"/>
          </a:p>
        </p:txBody>
      </p:sp>
    </p:spTree>
    <p:extLst>
      <p:ext uri="{BB962C8B-B14F-4D97-AF65-F5344CB8AC3E}">
        <p14:creationId xmlns:p14="http://schemas.microsoft.com/office/powerpoint/2010/main" val="2129332223"/>
      </p:ext>
    </p:extLst>
  </p:cSld>
  <p:clrMapOvr>
    <a:masterClrMapping/>
  </p:clrMapOvr>
  <p:extLst>
    <p:ext uri="{DCECCB84-F9BA-43D5-87BE-67443E8EF086}">
      <p15:sldGuideLst xmlns:p15="http://schemas.microsoft.com/office/powerpoint/2012/main">
        <p15:guide id="1" pos="316" userDrawn="1">
          <p15:clr>
            <a:srgbClr val="FBAE40"/>
          </p15:clr>
        </p15:guide>
        <p15:guide id="2" orient="horz" pos="3991" userDrawn="1">
          <p15:clr>
            <a:srgbClr val="FBAE40"/>
          </p15:clr>
        </p15:guide>
        <p15:guide id="3" pos="7364" userDrawn="1">
          <p15:clr>
            <a:srgbClr val="FBAE40"/>
          </p15:clr>
        </p15:guide>
        <p15:guide id="4" orient="horz" pos="318" userDrawn="1">
          <p15:clr>
            <a:srgbClr val="FBAE40"/>
          </p15:clr>
        </p15:guide>
        <p15:guide id="5" orient="horz" pos="552" userDrawn="1">
          <p15:clr>
            <a:srgbClr val="FBAE40"/>
          </p15:clr>
        </p15:guide>
        <p15:guide id="6" orient="horz" pos="101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549413" y="6536751"/>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a:p>
        </p:txBody>
      </p:sp>
      <p:sp>
        <p:nvSpPr>
          <p:cNvPr id="11" name="Classification"/>
          <p:cNvSpPr txBox="1"/>
          <p:nvPr userDrawn="1"/>
        </p:nvSpPr>
        <p:spPr bwMode="black">
          <a:xfrm>
            <a:off x="2814655" y="6559834"/>
            <a:ext cx="278923" cy="92333"/>
          </a:xfrm>
          <a:prstGeom prst="rect">
            <a:avLst/>
          </a:prstGeom>
          <a:noFill/>
        </p:spPr>
        <p:txBody>
          <a:bodyPr wrap="none" lIns="0" tIns="0" rIns="0" bIns="0" rtlCol="0">
            <a:sp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a:solidFill>
                  <a:schemeClr val="tx1"/>
                </a:solidFill>
                <a:latin typeface="Arial"/>
                <a:ea typeface="Arial Unicode MS"/>
                <a:cs typeface="Arial Unicode MS" pitchFamily="34" charset="-128"/>
                <a:sym typeface="Arial"/>
              </a:rPr>
              <a:t>PUBLIC</a:t>
            </a:r>
          </a:p>
        </p:txBody>
      </p:sp>
      <p:sp>
        <p:nvSpPr>
          <p:cNvPr id="10" name="Copyright"/>
          <p:cNvSpPr txBox="1"/>
          <p:nvPr userDrawn="1"/>
        </p:nvSpPr>
        <p:spPr bwMode="black">
          <a:xfrm>
            <a:off x="504001" y="6559834"/>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a:solidFill>
                  <a:schemeClr val="tx1"/>
                </a:solidFill>
              </a:rPr>
              <a:t>2020 SAP SE or an SAP affiliate company. All rights reserved.  </a:t>
            </a:r>
            <a:r>
              <a:rPr kumimoji="0" lang="en-US" sz="600" b="0" i="0" u="none" kern="0" baseline="0">
                <a:solidFill>
                  <a:schemeClr val="tx1"/>
                </a:solidFill>
                <a:latin typeface="Arial"/>
                <a:ea typeface="Arial Unicode MS"/>
                <a:cs typeface="Arial Unicode MS" pitchFamily="34" charset="-128"/>
                <a:sym typeface="Arial"/>
              </a:rPr>
              <a:t>ǀ</a:t>
            </a:r>
          </a:p>
        </p:txBody>
      </p:sp>
      <p:sp>
        <p:nvSpPr>
          <p:cNvPr id="3" name="Text Placeholder"/>
          <p:cNvSpPr>
            <a:spLocks noGrp="1"/>
          </p:cNvSpPr>
          <p:nvPr userDrawn="1">
            <p:ph type="body" idx="1"/>
          </p:nvPr>
        </p:nvSpPr>
        <p:spPr bwMode="black">
          <a:xfrm>
            <a:off x="504001" y="1620000"/>
            <a:ext cx="11186476" cy="4716000"/>
          </a:xfrm>
          <a:prstGeom prst="rect">
            <a:avLst/>
          </a:prstGeom>
        </p:spPr>
        <p:txBody>
          <a:bodyPr vert="horz" lIns="0" tIns="0" rIns="0" bIns="0" rtlCol="0">
            <a:normAutofit/>
          </a:bodyPr>
          <a:lstStyle/>
          <a:p>
            <a:pPr lvl="0"/>
            <a:r>
              <a:rPr lang="en-US" noProof="0"/>
              <a:t>First level</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Placeholder"/>
          <p:cNvSpPr>
            <a:spLocks noGrp="1"/>
          </p:cNvSpPr>
          <p:nvPr userDrawn="1">
            <p:ph type="title"/>
          </p:nvPr>
        </p:nvSpPr>
        <p:spPr bwMode="black">
          <a:xfrm>
            <a:off x="504001" y="504000"/>
            <a:ext cx="11186476" cy="369332"/>
          </a:xfrm>
          <a:prstGeom prst="rect">
            <a:avLst/>
          </a:prstGeom>
        </p:spPr>
        <p:txBody>
          <a:bodyPr vert="horz" wrap="square" lIns="0" tIns="0" rIns="0" bIns="0" rtlCol="0" anchor="t" anchorCtr="0">
            <a:spAutoFit/>
          </a:bodyPr>
          <a:lstStyle/>
          <a:p>
            <a:r>
              <a:rPr lang="en-US" noProof="0"/>
              <a:t>Insert page title (sentence case)</a:t>
            </a:r>
          </a:p>
        </p:txBody>
      </p:sp>
    </p:spTree>
    <p:extLst>
      <p:ext uri="{BB962C8B-B14F-4D97-AF65-F5344CB8AC3E}">
        <p14:creationId xmlns:p14="http://schemas.microsoft.com/office/powerpoint/2010/main" val="3408294523"/>
      </p:ext>
    </p:extLst>
  </p:cSld>
  <p:clrMap bg1="dk1" tx1="lt1" bg2="dk2" tx2="lt2" accent1="accent1" accent2="accent2" accent3="accent3" accent4="accent4" accent5="accent5" accent6="accent6" hlink="hlink" folHlink="folHlink"/>
  <p:sldLayoutIdLst>
    <p:sldLayoutId id="2147483772" r:id="rId1"/>
    <p:sldLayoutId id="2147483773" r:id="rId2"/>
    <p:sldLayoutId id="2147483775" r:id="rId3"/>
    <p:sldLayoutId id="2147483741" r:id="rId4"/>
    <p:sldLayoutId id="2147483765" r:id="rId5"/>
    <p:sldLayoutId id="2147483767" r:id="rId6"/>
    <p:sldLayoutId id="2147483743" r:id="rId7"/>
    <p:sldLayoutId id="2147483778" r:id="rId8"/>
    <p:sldLayoutId id="2147483774" r:id="rId9"/>
    <p:sldLayoutId id="2147483779" r:id="rId10"/>
    <p:sldLayoutId id="2147483745" r:id="rId11"/>
    <p:sldLayoutId id="2147483760" r:id="rId12"/>
    <p:sldLayoutId id="2147483768" r:id="rId13"/>
    <p:sldLayoutId id="2147483769" r:id="rId14"/>
    <p:sldLayoutId id="2147483770" r:id="rId15"/>
    <p:sldLayoutId id="2147483744" r:id="rId16"/>
    <p:sldLayoutId id="2147483780" r:id="rId17"/>
    <p:sldLayoutId id="2147483757" r:id="rId18"/>
    <p:sldLayoutId id="2147483748" r:id="rId19"/>
    <p:sldLayoutId id="2147483771" r:id="rId20"/>
    <p:sldLayoutId id="2147483763" r:id="rId21"/>
    <p:sldLayoutId id="2147483751" r:id="rId22"/>
    <p:sldLayoutId id="2147483756" r:id="rId23"/>
    <p:sldLayoutId id="2147483740" r:id="rId24"/>
    <p:sldLayoutId id="2147483754" r:id="rId25"/>
    <p:sldLayoutId id="2147483755" r:id="rId26"/>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upport.ariba.com/item/view/186794"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hyperlink" Target="https://support.ariba.com/item/view/187421"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launchpad.support.sap.com/#/notes/2835469"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kaa.ariba.com/" TargetMode="External"/><Relationship Id="rId2" Type="http://schemas.openxmlformats.org/officeDocument/2006/relationships/hyperlink" Target="https://help.sap.com/viewer/product/ARIBA_CIG/latest/en-US?task=whats_new_task" TargetMode="External"/><Relationship Id="rId1" Type="http://schemas.openxmlformats.org/officeDocument/2006/relationships/slideLayout" Target="../slideLayouts/slideLayout7.xml"/><Relationship Id="rId5" Type="http://schemas.openxmlformats.org/officeDocument/2006/relationships/hyperlink" Target="https://community.sap.com/topics/ariba-cloud-integration-gateway" TargetMode="External"/><Relationship Id="rId4" Type="http://schemas.openxmlformats.org/officeDocument/2006/relationships/hyperlink" Target="https://support.ariba.com/item/view/184627"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hyperlink" Target="https://help.sap.com/viewer/product/ARIBA_CIG/latest/en-US?task=whats_new_task" TargetMode="External"/><Relationship Id="rId7" Type="http://schemas.openxmlformats.org/officeDocument/2006/relationships/hyperlink" Target="https://help.sap.com/viewer/12aa7f056c531014aa5bca7aee037e55/latest/en-US/e6d54d3c596f0b26e10000000a11402f.html" TargetMode="External"/><Relationship Id="rId2" Type="http://schemas.openxmlformats.org/officeDocument/2006/relationships/hyperlink" Target="https://community.sap.com/topics/ariba-cloud-integration-gateway" TargetMode="External"/><Relationship Id="rId1" Type="http://schemas.openxmlformats.org/officeDocument/2006/relationships/slideLayout" Target="../slideLayouts/slideLayout9.xml"/><Relationship Id="rId6" Type="http://schemas.openxmlformats.org/officeDocument/2006/relationships/hyperlink" Target="https://support.ariba.com/item/view/184627" TargetMode="External"/><Relationship Id="rId5" Type="http://schemas.openxmlformats.org/officeDocument/2006/relationships/hyperlink" Target="https://support.ariba.com/item/view/183473" TargetMode="External"/><Relationship Id="rId4" Type="http://schemas.openxmlformats.org/officeDocument/2006/relationships/hyperlink" Target="https://launchpad.support.sap.com/#/notes/283546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5FAFCEBA-11F5-4F45-9A63-A30458470117}"/>
              </a:ext>
            </a:extLst>
          </p:cNvPr>
          <p:cNvPicPr>
            <a:picLocks noGrp="1" noChangeAspect="1"/>
          </p:cNvPicPr>
          <p:nvPr>
            <p:ph type="pic" sz="quarter" idx="12"/>
          </p:nvPr>
        </p:nvPicPr>
        <p:blipFill>
          <a:blip r:embed="rId3" cstate="screen">
            <a:extLst>
              <a:ext uri="{28A0092B-C50C-407E-A947-70E740481C1C}">
                <a14:useLocalDpi xmlns:a14="http://schemas.microsoft.com/office/drawing/2010/main"/>
              </a:ext>
            </a:extLst>
          </a:blip>
          <a:srcRect/>
          <a:stretch>
            <a:fillRect/>
          </a:stretch>
        </p:blipFill>
        <p:spPr>
          <a:xfrm>
            <a:off x="0" y="12508"/>
            <a:ext cx="12193200" cy="3430006"/>
          </a:xfrm>
        </p:spPr>
      </p:pic>
      <p:sp>
        <p:nvSpPr>
          <p:cNvPr id="35" name="Speaker"/>
          <p:cNvSpPr>
            <a:spLocks noGrp="1"/>
          </p:cNvSpPr>
          <p:nvPr>
            <p:ph type="subTitle" idx="1"/>
          </p:nvPr>
        </p:nvSpPr>
        <p:spPr>
          <a:xfrm>
            <a:off x="288000" y="5130489"/>
            <a:ext cx="10899174" cy="430887"/>
          </a:xfrm>
        </p:spPr>
        <p:txBody>
          <a:bodyPr/>
          <a:lstStyle/>
          <a:p>
            <a:r>
              <a:rPr lang="en-US" dirty="0"/>
              <a:t>Thales Nascimento, Valmir Palacio</a:t>
            </a:r>
            <a:endParaRPr lang="en-US" dirty="0">
              <a:ea typeface="+mn-lt"/>
              <a:cs typeface="+mn-lt"/>
            </a:endParaRPr>
          </a:p>
          <a:p>
            <a:r>
              <a:rPr lang="en-US" dirty="0"/>
              <a:t>September 02, 2020</a:t>
            </a:r>
            <a:endParaRPr lang="en-US" dirty="0">
              <a:cs typeface="Arial"/>
            </a:endParaRPr>
          </a:p>
        </p:txBody>
      </p:sp>
      <p:sp>
        <p:nvSpPr>
          <p:cNvPr id="8" name="Presentation Title"/>
          <p:cNvSpPr>
            <a:spLocks noGrp="1"/>
          </p:cNvSpPr>
          <p:nvPr>
            <p:ph type="title"/>
          </p:nvPr>
        </p:nvSpPr>
        <p:spPr>
          <a:xfrm>
            <a:off x="288000" y="4024430"/>
            <a:ext cx="11628000" cy="997196"/>
          </a:xfrm>
        </p:spPr>
        <p:txBody>
          <a:bodyPr/>
          <a:lstStyle/>
          <a:p>
            <a:r>
              <a:rPr lang="en-US" sz="3200" dirty="0"/>
              <a:t>Cloud Integration Gateway Mapping Tool Session</a:t>
            </a:r>
            <a:br>
              <a:rPr lang="en-US" sz="3200" dirty="0"/>
            </a:br>
            <a:endParaRPr lang="en-US" sz="2800" dirty="0">
              <a:solidFill>
                <a:schemeClr val="accent1"/>
              </a:solidFill>
              <a:cs typeface="Arial"/>
            </a:endParaRPr>
          </a:p>
        </p:txBody>
      </p:sp>
    </p:spTree>
    <p:extLst>
      <p:ext uri="{BB962C8B-B14F-4D97-AF65-F5344CB8AC3E}">
        <p14:creationId xmlns:p14="http://schemas.microsoft.com/office/powerpoint/2010/main" val="1624058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err="1">
                <a:cs typeface="Arial"/>
              </a:rPr>
              <a:t>CustomValues</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46963" y="1073776"/>
            <a:ext cx="11041168" cy="5386090"/>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List</a:t>
            </a:r>
            <a:r>
              <a:rPr lang="pt-BR" sz="2000" dirty="0">
                <a:cs typeface="Arial"/>
              </a:rPr>
              <a:t> </a:t>
            </a:r>
            <a:r>
              <a:rPr lang="pt-BR" sz="2000" dirty="0" err="1">
                <a:cs typeface="Arial"/>
              </a:rPr>
              <a:t>of</a:t>
            </a:r>
            <a:r>
              <a:rPr lang="pt-BR" sz="2000" dirty="0">
                <a:cs typeface="Arial"/>
              </a:rPr>
              <a:t> </a:t>
            </a:r>
            <a:r>
              <a:rPr lang="pt-BR" sz="2000" dirty="0" err="1">
                <a:cs typeface="Arial"/>
              </a:rPr>
              <a:t>Custom</a:t>
            </a:r>
            <a:r>
              <a:rPr lang="pt-BR" sz="2000" dirty="0">
                <a:cs typeface="Arial"/>
              </a:rPr>
              <a:t> </a:t>
            </a:r>
            <a:r>
              <a:rPr lang="pt-BR" sz="2000" dirty="0" err="1">
                <a:cs typeface="Arial"/>
              </a:rPr>
              <a:t>fields</a:t>
            </a:r>
            <a:r>
              <a:rPr lang="pt-BR" sz="2000" dirty="0">
                <a:cs typeface="Arial"/>
              </a:rPr>
              <a:t> </a:t>
            </a:r>
            <a:r>
              <a:rPr lang="pt-BR" sz="2000" dirty="0" err="1">
                <a:cs typeface="Arial"/>
              </a:rPr>
              <a:t>available</a:t>
            </a:r>
            <a:r>
              <a:rPr lang="pt-BR" sz="2000" dirty="0">
                <a:cs typeface="Arial"/>
              </a:rPr>
              <a:t> in </a:t>
            </a:r>
            <a:r>
              <a:rPr lang="pt-BR" sz="2000" dirty="0" err="1">
                <a:cs typeface="Arial"/>
              </a:rPr>
              <a:t>the</a:t>
            </a:r>
            <a:r>
              <a:rPr lang="pt-BR" sz="2000" dirty="0">
                <a:cs typeface="Arial"/>
              </a:rPr>
              <a:t> </a:t>
            </a:r>
            <a:r>
              <a:rPr lang="pt-BR" sz="2000" dirty="0" err="1">
                <a:cs typeface="Arial"/>
              </a:rPr>
              <a:t>mapping</a:t>
            </a:r>
            <a:r>
              <a:rPr lang="pt-BR" sz="2000" dirty="0">
                <a:cs typeface="Arial"/>
              </a:rPr>
              <a:t> tool as </a:t>
            </a:r>
            <a:r>
              <a:rPr lang="pt-BR" sz="2000" dirty="0" err="1">
                <a:cs typeface="Arial"/>
              </a:rPr>
              <a:t>of</a:t>
            </a:r>
            <a:r>
              <a:rPr lang="pt-BR" sz="2000" dirty="0">
                <a:cs typeface="Arial"/>
              </a:rPr>
              <a:t> </a:t>
            </a:r>
            <a:r>
              <a:rPr lang="pt-BR" sz="2000" dirty="0" err="1">
                <a:cs typeface="Arial"/>
              </a:rPr>
              <a:t>now</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CustomBoolean</a:t>
            </a: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CustomDate</a:t>
            </a: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CustomInteger</a:t>
            </a: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CustomMoney</a:t>
            </a: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CustomString</a:t>
            </a:r>
            <a:endParaRPr lang="pt-BR" sz="2000" dirty="0">
              <a:cs typeface="Arial"/>
            </a:endParaRPr>
          </a:p>
          <a:p>
            <a:pPr fontAlgn="base">
              <a:spcBef>
                <a:spcPct val="50000"/>
              </a:spcBef>
              <a:spcAft>
                <a:spcPct val="0"/>
              </a:spcAft>
              <a:buClr>
                <a:srgbClr val="F0AB00"/>
              </a:buClr>
              <a:buSzPct val="80000"/>
            </a:pPr>
            <a:r>
              <a:rPr lang="pt-BR" sz="2000" dirty="0" err="1">
                <a:cs typeface="Arial"/>
              </a:rPr>
              <a:t>Any</a:t>
            </a:r>
            <a:r>
              <a:rPr lang="pt-BR" sz="2000" dirty="0">
                <a:cs typeface="Arial"/>
              </a:rPr>
              <a:t> </a:t>
            </a:r>
            <a:r>
              <a:rPr lang="pt-BR" sz="2000" dirty="0" err="1">
                <a:cs typeface="Arial"/>
              </a:rPr>
              <a:t>Custom</a:t>
            </a:r>
            <a:r>
              <a:rPr lang="pt-BR" sz="2000" dirty="0">
                <a:cs typeface="Arial"/>
              </a:rPr>
              <a:t> </a:t>
            </a:r>
            <a:r>
              <a:rPr lang="pt-BR" sz="2000" dirty="0" err="1">
                <a:cs typeface="Arial"/>
              </a:rPr>
              <a:t>field</a:t>
            </a:r>
            <a:r>
              <a:rPr lang="pt-BR" sz="2000" dirty="0">
                <a:cs typeface="Arial"/>
              </a:rPr>
              <a:t>, e.g. </a:t>
            </a:r>
            <a:r>
              <a:rPr lang="pt-BR" sz="2000" b="1" u="sng" dirty="0" err="1">
                <a:cs typeface="Arial"/>
              </a:rPr>
              <a:t>CustomMyField</a:t>
            </a:r>
            <a:r>
              <a:rPr lang="pt-BR" sz="2000" dirty="0">
                <a:cs typeface="Arial"/>
              </a:rPr>
              <a:t>, </a:t>
            </a:r>
            <a:r>
              <a:rPr lang="pt-BR" sz="2000" dirty="0" err="1">
                <a:cs typeface="Arial"/>
              </a:rPr>
              <a:t>should</a:t>
            </a:r>
            <a:r>
              <a:rPr lang="pt-BR" sz="2000" dirty="0">
                <a:cs typeface="Arial"/>
              </a:rPr>
              <a:t> </a:t>
            </a:r>
            <a:r>
              <a:rPr lang="pt-BR" sz="2000" dirty="0" err="1">
                <a:cs typeface="Arial"/>
              </a:rPr>
              <a:t>be</a:t>
            </a:r>
            <a:r>
              <a:rPr lang="pt-BR" sz="2000" dirty="0">
                <a:cs typeface="Arial"/>
              </a:rPr>
              <a:t> </a:t>
            </a:r>
            <a:r>
              <a:rPr lang="pt-BR" sz="2000" u="sng" dirty="0" err="1">
                <a:cs typeface="Arial"/>
              </a:rPr>
              <a:t>changed</a:t>
            </a:r>
            <a:r>
              <a:rPr lang="pt-BR" sz="2000" dirty="0">
                <a:cs typeface="Arial"/>
              </a:rPr>
              <a:t> for </a:t>
            </a:r>
            <a:r>
              <a:rPr lang="pt-BR" sz="2000" dirty="0" err="1">
                <a:cs typeface="Arial"/>
              </a:rPr>
              <a:t>any</a:t>
            </a:r>
            <a:r>
              <a:rPr lang="pt-BR" sz="2000" dirty="0">
                <a:cs typeface="Arial"/>
              </a:rPr>
              <a:t> </a:t>
            </a:r>
            <a:r>
              <a:rPr lang="pt-BR" sz="2000" dirty="0" err="1">
                <a:cs typeface="Arial"/>
              </a:rPr>
              <a:t>of</a:t>
            </a:r>
            <a:r>
              <a:rPr lang="pt-BR" sz="2000" dirty="0">
                <a:cs typeface="Arial"/>
              </a:rPr>
              <a:t> </a:t>
            </a:r>
            <a:r>
              <a:rPr lang="pt-BR" sz="2000" dirty="0" err="1">
                <a:cs typeface="Arial"/>
              </a:rPr>
              <a:t>the</a:t>
            </a:r>
            <a:r>
              <a:rPr lang="pt-BR" sz="2000" dirty="0">
                <a:cs typeface="Arial"/>
              </a:rPr>
              <a:t> </a:t>
            </a:r>
            <a:r>
              <a:rPr lang="pt-BR" sz="2000" dirty="0" err="1">
                <a:cs typeface="Arial"/>
              </a:rPr>
              <a:t>values</a:t>
            </a:r>
            <a:r>
              <a:rPr lang="pt-BR" sz="2000" dirty="0">
                <a:cs typeface="Arial"/>
              </a:rPr>
              <a:t> </a:t>
            </a:r>
            <a:r>
              <a:rPr lang="pt-BR" sz="2000" dirty="0" err="1">
                <a:cs typeface="Arial"/>
              </a:rPr>
              <a:t>above</a:t>
            </a:r>
            <a:r>
              <a:rPr lang="pt-BR" sz="2000" dirty="0">
                <a:cs typeface="Arial"/>
              </a:rPr>
              <a:t> for </a:t>
            </a:r>
            <a:r>
              <a:rPr lang="pt-BR" sz="2000" dirty="0" err="1">
                <a:cs typeface="Arial"/>
              </a:rPr>
              <a:t>them</a:t>
            </a:r>
            <a:r>
              <a:rPr lang="pt-BR" sz="2000" dirty="0">
                <a:cs typeface="Arial"/>
              </a:rPr>
              <a:t> </a:t>
            </a:r>
            <a:r>
              <a:rPr lang="pt-BR" sz="2000" dirty="0" err="1">
                <a:cs typeface="Arial"/>
              </a:rPr>
              <a:t>to</a:t>
            </a:r>
            <a:r>
              <a:rPr lang="pt-BR" sz="2000" dirty="0">
                <a:cs typeface="Arial"/>
              </a:rPr>
              <a:t> </a:t>
            </a:r>
            <a:r>
              <a:rPr lang="pt-BR" sz="2000" dirty="0" err="1">
                <a:cs typeface="Arial"/>
              </a:rPr>
              <a:t>be</a:t>
            </a:r>
            <a:r>
              <a:rPr lang="pt-BR" sz="2000" dirty="0">
                <a:cs typeface="Arial"/>
              </a:rPr>
              <a:t> </a:t>
            </a:r>
            <a:r>
              <a:rPr lang="pt-BR" sz="2000" dirty="0" err="1">
                <a:cs typeface="Arial"/>
              </a:rPr>
              <a:t>mapped</a:t>
            </a:r>
            <a:r>
              <a:rPr lang="pt-BR" sz="2000" dirty="0">
                <a:cs typeface="Arial"/>
              </a:rPr>
              <a:t> </a:t>
            </a:r>
            <a:r>
              <a:rPr lang="pt-BR" sz="2000" dirty="0" err="1">
                <a:cs typeface="Arial"/>
              </a:rPr>
              <a:t>on</a:t>
            </a:r>
            <a:r>
              <a:rPr lang="pt-BR" sz="2000" dirty="0">
                <a:cs typeface="Arial"/>
              </a:rPr>
              <a:t> </a:t>
            </a:r>
            <a:r>
              <a:rPr lang="pt-BR" sz="2000" dirty="0" err="1">
                <a:cs typeface="Arial"/>
              </a:rPr>
              <a:t>the</a:t>
            </a:r>
            <a:r>
              <a:rPr lang="pt-BR" sz="2000" dirty="0">
                <a:cs typeface="Arial"/>
              </a:rPr>
              <a:t> </a:t>
            </a:r>
            <a:r>
              <a:rPr lang="pt-BR" sz="2000" dirty="0" err="1">
                <a:cs typeface="Arial"/>
              </a:rPr>
              <a:t>Mapping</a:t>
            </a:r>
            <a:r>
              <a:rPr lang="pt-BR" sz="2000" dirty="0">
                <a:cs typeface="Arial"/>
              </a:rPr>
              <a:t> Tool.</a:t>
            </a:r>
          </a:p>
          <a:p>
            <a:pPr fontAlgn="base">
              <a:spcBef>
                <a:spcPct val="50000"/>
              </a:spcBef>
              <a:spcAft>
                <a:spcPct val="0"/>
              </a:spcAft>
              <a:buClr>
                <a:srgbClr val="F0AB00"/>
              </a:buClr>
              <a:buSzPct val="80000"/>
            </a:pPr>
            <a:r>
              <a:rPr lang="pt-BR" sz="2000" dirty="0" err="1">
                <a:cs typeface="Arial"/>
              </a:rPr>
              <a:t>When</a:t>
            </a:r>
            <a:r>
              <a:rPr lang="pt-BR" sz="2000" dirty="0">
                <a:cs typeface="Arial"/>
              </a:rPr>
              <a:t> </a:t>
            </a:r>
            <a:r>
              <a:rPr lang="pt-BR" sz="2000" dirty="0" err="1">
                <a:cs typeface="Arial"/>
              </a:rPr>
              <a:t>mapping</a:t>
            </a:r>
            <a:r>
              <a:rPr lang="pt-BR" sz="2000" dirty="0">
                <a:cs typeface="Arial"/>
              </a:rPr>
              <a:t> </a:t>
            </a:r>
            <a:r>
              <a:rPr lang="pt-BR" sz="2000" dirty="0" err="1">
                <a:cs typeface="Arial"/>
              </a:rPr>
              <a:t>custom</a:t>
            </a:r>
            <a:r>
              <a:rPr lang="pt-BR" sz="2000" dirty="0">
                <a:cs typeface="Arial"/>
              </a:rPr>
              <a:t> </a:t>
            </a:r>
            <a:r>
              <a:rPr lang="pt-BR" sz="2000" dirty="0" err="1">
                <a:cs typeface="Arial"/>
              </a:rPr>
              <a:t>fields</a:t>
            </a:r>
            <a:r>
              <a:rPr lang="pt-BR" sz="2000" dirty="0">
                <a:cs typeface="Arial"/>
              </a:rPr>
              <a:t> </a:t>
            </a:r>
            <a:r>
              <a:rPr lang="pt-BR" sz="2000" dirty="0" err="1">
                <a:cs typeface="Arial"/>
              </a:rPr>
              <a:t>we</a:t>
            </a:r>
            <a:r>
              <a:rPr lang="pt-BR" sz="2000" dirty="0">
                <a:cs typeface="Arial"/>
              </a:rPr>
              <a:t> </a:t>
            </a:r>
            <a:r>
              <a:rPr lang="pt-BR" sz="2000" dirty="0" err="1">
                <a:cs typeface="Arial"/>
              </a:rPr>
              <a:t>have</a:t>
            </a:r>
            <a:r>
              <a:rPr lang="pt-BR" sz="2000" dirty="0">
                <a:cs typeface="Arial"/>
              </a:rPr>
              <a:t> </a:t>
            </a:r>
            <a:r>
              <a:rPr lang="pt-BR" sz="2000" dirty="0" err="1">
                <a:cs typeface="Arial"/>
              </a:rPr>
              <a:t>to</a:t>
            </a:r>
            <a:r>
              <a:rPr lang="pt-BR" sz="2000" dirty="0">
                <a:cs typeface="Arial"/>
              </a:rPr>
              <a:t> </a:t>
            </a:r>
            <a:r>
              <a:rPr lang="pt-BR" sz="2000" dirty="0" err="1">
                <a:cs typeface="Arial"/>
              </a:rPr>
              <a:t>add</a:t>
            </a:r>
            <a:r>
              <a:rPr lang="pt-BR" sz="2000" dirty="0">
                <a:cs typeface="Arial"/>
              </a:rPr>
              <a:t> a </a:t>
            </a:r>
            <a:r>
              <a:rPr lang="pt-BR" sz="2000" dirty="0" err="1">
                <a:cs typeface="Arial"/>
              </a:rPr>
              <a:t>source</a:t>
            </a:r>
            <a:r>
              <a:rPr lang="pt-BR" sz="2000" dirty="0">
                <a:cs typeface="Arial"/>
              </a:rPr>
              <a:t> </a:t>
            </a:r>
            <a:r>
              <a:rPr lang="pt-BR" sz="2000" dirty="0" err="1">
                <a:cs typeface="Arial"/>
              </a:rPr>
              <a:t>condition</a:t>
            </a:r>
            <a:r>
              <a:rPr lang="pt-BR" sz="2000" dirty="0">
                <a:cs typeface="Arial"/>
              </a:rPr>
              <a:t> </a:t>
            </a:r>
            <a:r>
              <a:rPr lang="pt-BR" sz="2000" dirty="0" err="1">
                <a:cs typeface="Arial"/>
              </a:rPr>
              <a:t>on</a:t>
            </a:r>
            <a:r>
              <a:rPr lang="pt-BR" sz="2000" dirty="0">
                <a:cs typeface="Arial"/>
              </a:rPr>
              <a:t> </a:t>
            </a:r>
            <a:r>
              <a:rPr lang="pt-BR" sz="2000" dirty="0" err="1">
                <a:cs typeface="Arial"/>
              </a:rPr>
              <a:t>the</a:t>
            </a:r>
            <a:r>
              <a:rPr lang="pt-BR" sz="2000" dirty="0">
                <a:cs typeface="Arial"/>
              </a:rPr>
              <a:t> @</a:t>
            </a:r>
            <a:r>
              <a:rPr lang="pt-BR" sz="2000" dirty="0" err="1">
                <a:cs typeface="Arial"/>
              </a:rPr>
              <a:t>name</a:t>
            </a:r>
            <a:r>
              <a:rPr lang="pt-BR" sz="2000" dirty="0">
                <a:cs typeface="Arial"/>
              </a:rPr>
              <a:t>, </a:t>
            </a:r>
            <a:r>
              <a:rPr lang="pt-BR" sz="2000" dirty="0" err="1">
                <a:cs typeface="Arial"/>
              </a:rPr>
              <a:t>since</a:t>
            </a:r>
            <a:r>
              <a:rPr lang="pt-BR" sz="2000" dirty="0">
                <a:cs typeface="Arial"/>
              </a:rPr>
              <a:t> </a:t>
            </a:r>
            <a:r>
              <a:rPr lang="pt-BR" sz="2000" dirty="0" err="1">
                <a:cs typeface="Arial"/>
              </a:rPr>
              <a:t>this</a:t>
            </a:r>
            <a:r>
              <a:rPr lang="pt-BR" sz="2000" dirty="0">
                <a:cs typeface="Arial"/>
              </a:rPr>
              <a:t> </a:t>
            </a:r>
            <a:r>
              <a:rPr lang="pt-BR" sz="2000" dirty="0" err="1">
                <a:cs typeface="Arial"/>
              </a:rPr>
              <a:t>tag</a:t>
            </a:r>
            <a:r>
              <a:rPr lang="pt-BR" sz="2000" dirty="0">
                <a:cs typeface="Arial"/>
              </a:rPr>
              <a:t> </a:t>
            </a:r>
            <a:r>
              <a:rPr lang="pt-BR" sz="2000" dirty="0" err="1">
                <a:cs typeface="Arial"/>
              </a:rPr>
              <a:t>will</a:t>
            </a:r>
            <a:r>
              <a:rPr lang="pt-BR" sz="2000" dirty="0">
                <a:cs typeface="Arial"/>
              </a:rPr>
              <a:t> </a:t>
            </a:r>
            <a:r>
              <a:rPr lang="pt-BR" sz="2000" dirty="0" err="1">
                <a:cs typeface="Arial"/>
              </a:rPr>
              <a:t>carry</a:t>
            </a:r>
            <a:r>
              <a:rPr lang="pt-BR" sz="2000" dirty="0">
                <a:cs typeface="Arial"/>
              </a:rPr>
              <a:t> </a:t>
            </a:r>
            <a:r>
              <a:rPr lang="pt-BR" sz="2000" dirty="0" err="1">
                <a:cs typeface="Arial"/>
              </a:rPr>
              <a:t>the</a:t>
            </a:r>
            <a:r>
              <a:rPr lang="pt-BR" sz="2000" dirty="0">
                <a:cs typeface="Arial"/>
              </a:rPr>
              <a:t> </a:t>
            </a:r>
            <a:r>
              <a:rPr lang="pt-BR" sz="2000" dirty="0" err="1">
                <a:cs typeface="Arial"/>
              </a:rPr>
              <a:t>identification</a:t>
            </a:r>
            <a:r>
              <a:rPr lang="pt-BR" sz="2000" dirty="0">
                <a:cs typeface="Arial"/>
              </a:rPr>
              <a:t> </a:t>
            </a:r>
            <a:r>
              <a:rPr lang="pt-BR" sz="2000" dirty="0" err="1">
                <a:cs typeface="Arial"/>
              </a:rPr>
              <a:t>of</a:t>
            </a:r>
            <a:r>
              <a:rPr lang="pt-BR" sz="2000" dirty="0">
                <a:cs typeface="Arial"/>
              </a:rPr>
              <a:t> </a:t>
            </a:r>
            <a:r>
              <a:rPr lang="pt-BR" sz="2000" dirty="0" err="1">
                <a:cs typeface="Arial"/>
              </a:rPr>
              <a:t>the</a:t>
            </a:r>
            <a:r>
              <a:rPr lang="pt-BR" sz="2000" dirty="0">
                <a:cs typeface="Arial"/>
              </a:rPr>
              <a:t> </a:t>
            </a:r>
            <a:r>
              <a:rPr lang="pt-BR" sz="2000" dirty="0" err="1">
                <a:cs typeface="Arial"/>
              </a:rPr>
              <a:t>field</a:t>
            </a:r>
            <a:r>
              <a:rPr lang="pt-BR" sz="2000" dirty="0">
                <a:cs typeface="Arial"/>
              </a:rPr>
              <a:t>, </a:t>
            </a:r>
            <a:r>
              <a:rPr lang="pt-BR" sz="2000" dirty="0" err="1">
                <a:cs typeface="Arial"/>
              </a:rPr>
              <a:t>we</a:t>
            </a:r>
            <a:r>
              <a:rPr lang="pt-BR" sz="2000" dirty="0">
                <a:cs typeface="Arial"/>
              </a:rPr>
              <a:t> </a:t>
            </a:r>
            <a:r>
              <a:rPr lang="pt-BR" sz="2000" dirty="0" err="1">
                <a:cs typeface="Arial"/>
              </a:rPr>
              <a:t>may</a:t>
            </a:r>
            <a:r>
              <a:rPr lang="pt-BR" sz="2000" dirty="0">
                <a:cs typeface="Arial"/>
              </a:rPr>
              <a:t> </a:t>
            </a:r>
            <a:r>
              <a:rPr lang="pt-BR" sz="2000" dirty="0" err="1">
                <a:cs typeface="Arial"/>
              </a:rPr>
              <a:t>have</a:t>
            </a:r>
            <a:r>
              <a:rPr lang="pt-BR" sz="2000" dirty="0">
                <a:cs typeface="Arial"/>
              </a:rPr>
              <a:t> </a:t>
            </a:r>
            <a:r>
              <a:rPr lang="pt-BR" sz="2000" dirty="0" err="1">
                <a:cs typeface="Arial"/>
              </a:rPr>
              <a:t>many</a:t>
            </a:r>
            <a:r>
              <a:rPr lang="pt-BR" sz="2000" dirty="0">
                <a:cs typeface="Arial"/>
              </a:rPr>
              <a:t> </a:t>
            </a:r>
            <a:r>
              <a:rPr lang="pt-BR" sz="2000" dirty="0" err="1">
                <a:cs typeface="Arial"/>
              </a:rPr>
              <a:t>custom</a:t>
            </a:r>
            <a:r>
              <a:rPr lang="pt-BR" sz="2000" dirty="0">
                <a:cs typeface="Arial"/>
              </a:rPr>
              <a:t> </a:t>
            </a:r>
            <a:r>
              <a:rPr lang="pt-BR" sz="2000" dirty="0" err="1">
                <a:cs typeface="Arial"/>
              </a:rPr>
              <a:t>fields</a:t>
            </a:r>
            <a:r>
              <a:rPr lang="pt-BR" sz="2000" dirty="0">
                <a:cs typeface="Arial"/>
              </a:rPr>
              <a:t> </a:t>
            </a:r>
            <a:r>
              <a:rPr lang="pt-BR" sz="2000" dirty="0" err="1">
                <a:cs typeface="Arial"/>
              </a:rPr>
              <a:t>each</a:t>
            </a:r>
            <a:r>
              <a:rPr lang="pt-BR" sz="2000" dirty="0">
                <a:cs typeface="Arial"/>
              </a:rPr>
              <a:t> </a:t>
            </a:r>
            <a:r>
              <a:rPr lang="pt-BR" sz="2000" dirty="0" err="1">
                <a:cs typeface="Arial"/>
              </a:rPr>
              <a:t>one</a:t>
            </a:r>
            <a:r>
              <a:rPr lang="pt-BR" sz="2000" dirty="0">
                <a:cs typeface="Arial"/>
              </a:rPr>
              <a:t> </a:t>
            </a:r>
            <a:r>
              <a:rPr lang="pt-BR" sz="2000" dirty="0" err="1">
                <a:cs typeface="Arial"/>
              </a:rPr>
              <a:t>identified</a:t>
            </a:r>
            <a:r>
              <a:rPr lang="pt-BR" sz="2000" dirty="0">
                <a:cs typeface="Arial"/>
              </a:rPr>
              <a:t> </a:t>
            </a:r>
            <a:r>
              <a:rPr lang="pt-BR" sz="2000" dirty="0" err="1">
                <a:cs typeface="Arial"/>
              </a:rPr>
              <a:t>by</a:t>
            </a:r>
            <a:r>
              <a:rPr lang="pt-BR" sz="2000" dirty="0">
                <a:cs typeface="Arial"/>
              </a:rPr>
              <a:t> </a:t>
            </a:r>
            <a:r>
              <a:rPr lang="pt-BR" sz="2000" dirty="0" err="1">
                <a:cs typeface="Arial"/>
              </a:rPr>
              <a:t>it’s</a:t>
            </a:r>
            <a:r>
              <a:rPr lang="pt-BR" sz="2000" dirty="0">
                <a:cs typeface="Arial"/>
              </a:rPr>
              <a:t> </a:t>
            </a:r>
            <a:r>
              <a:rPr lang="pt-BR" sz="2000" dirty="0" err="1">
                <a:cs typeface="Arial"/>
              </a:rPr>
              <a:t>own</a:t>
            </a:r>
            <a:r>
              <a:rPr lang="pt-BR" sz="2000" dirty="0">
                <a:cs typeface="Arial"/>
              </a:rPr>
              <a:t> @</a:t>
            </a:r>
            <a:r>
              <a:rPr lang="pt-BR" sz="2000" dirty="0" err="1">
                <a:cs typeface="Arial"/>
              </a:rPr>
              <a:t>name</a:t>
            </a:r>
            <a:r>
              <a:rPr lang="pt-BR" sz="2000" dirty="0">
                <a:cs typeface="Arial"/>
              </a:rPr>
              <a:t>.</a:t>
            </a:r>
            <a:endParaRPr lang="en-US" sz="2000" dirty="0">
              <a:cs typeface="Arial"/>
            </a:endParaRPr>
          </a:p>
          <a:p>
            <a:pPr fontAlgn="base">
              <a:spcBef>
                <a:spcPct val="50000"/>
              </a:spcBef>
              <a:spcAft>
                <a:spcPct val="0"/>
              </a:spcAft>
              <a:buClr>
                <a:srgbClr val="F0AB00"/>
              </a:buClr>
              <a:buSzPct val="80000"/>
            </a:pPr>
            <a:r>
              <a:rPr lang="en-US" sz="2000" dirty="0">
                <a:cs typeface="Arial"/>
              </a:rPr>
              <a:t>FAQ Article: </a:t>
            </a:r>
            <a:r>
              <a:rPr lang="en-US" sz="2000" dirty="0">
                <a:cs typeface="Arial"/>
                <a:hlinkClick r:id="rId2"/>
              </a:rPr>
              <a:t>Why my custom fields are not available in CIG Mapping Tool for mapping?</a:t>
            </a:r>
            <a:endParaRPr lang="en-US" sz="2000" dirty="0">
              <a:cs typeface="Arial"/>
            </a:endParaRPr>
          </a:p>
          <a:p>
            <a:pPr fontAlgn="base">
              <a:spcBef>
                <a:spcPct val="50000"/>
              </a:spcBef>
              <a:spcAft>
                <a:spcPct val="0"/>
              </a:spcAft>
              <a:buClr>
                <a:srgbClr val="F0AB00"/>
              </a:buClr>
              <a:buSzPct val="80000"/>
            </a:pPr>
            <a:endParaRPr lang="pt-BR" sz="2000" dirty="0">
              <a:cs typeface="Arial"/>
            </a:endParaRPr>
          </a:p>
        </p:txBody>
      </p:sp>
    </p:spTree>
    <p:extLst>
      <p:ext uri="{BB962C8B-B14F-4D97-AF65-F5344CB8AC3E}">
        <p14:creationId xmlns:p14="http://schemas.microsoft.com/office/powerpoint/2010/main" val="131507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Mappings at item level (Loop)</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46962" y="1357862"/>
            <a:ext cx="11041168" cy="200054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When mapping structures at item level, we often have to create a loop for the values to not be concatenated in the target field for all items. This is necessary because the item structure repeats so, if we are mapping to another item structure, the position variable will make sure that each item in the source structure is mapped to the item in the target structure accordingly.</a:t>
            </a:r>
            <a:endParaRPr lang="pt-BR" sz="2000" dirty="0">
              <a:cs typeface="Arial"/>
            </a:endParaRPr>
          </a:p>
          <a:p>
            <a:pPr fontAlgn="base">
              <a:spcBef>
                <a:spcPct val="50000"/>
              </a:spcBef>
              <a:spcAft>
                <a:spcPct val="0"/>
              </a:spcAft>
              <a:buClr>
                <a:srgbClr val="F0AB00"/>
              </a:buClr>
              <a:buSzPct val="80000"/>
            </a:pPr>
            <a:r>
              <a:rPr lang="pt-BR" sz="2000" dirty="0" err="1">
                <a:cs typeface="Arial"/>
              </a:rPr>
              <a:t>We</a:t>
            </a:r>
            <a:r>
              <a:rPr lang="pt-BR" sz="2000" dirty="0">
                <a:cs typeface="Arial"/>
              </a:rPr>
              <a:t> </a:t>
            </a:r>
            <a:r>
              <a:rPr lang="pt-BR" sz="2000" dirty="0" err="1">
                <a:cs typeface="Arial"/>
              </a:rPr>
              <a:t>will</a:t>
            </a:r>
            <a:r>
              <a:rPr lang="pt-BR" sz="2000" dirty="0">
                <a:cs typeface="Arial"/>
              </a:rPr>
              <a:t> </a:t>
            </a:r>
            <a:r>
              <a:rPr lang="pt-BR" sz="2000" dirty="0" err="1">
                <a:cs typeface="Arial"/>
              </a:rPr>
              <a:t>add</a:t>
            </a:r>
            <a:r>
              <a:rPr lang="pt-BR" sz="2000" dirty="0">
                <a:cs typeface="Arial"/>
              </a:rPr>
              <a:t> a loop </a:t>
            </a:r>
            <a:r>
              <a:rPr lang="pt-BR" sz="2000" dirty="0" err="1">
                <a:cs typeface="Arial"/>
              </a:rPr>
              <a:t>to</a:t>
            </a:r>
            <a:r>
              <a:rPr lang="pt-BR" sz="2000" dirty="0">
                <a:cs typeface="Arial"/>
              </a:rPr>
              <a:t> </a:t>
            </a:r>
            <a:r>
              <a:rPr lang="pt-BR" sz="2000" dirty="0" err="1">
                <a:cs typeface="Arial"/>
              </a:rPr>
              <a:t>the</a:t>
            </a:r>
            <a:r>
              <a:rPr lang="pt-BR" sz="2000" dirty="0">
                <a:cs typeface="Arial"/>
              </a:rPr>
              <a:t> </a:t>
            </a:r>
            <a:r>
              <a:rPr lang="pt-BR" sz="2000" dirty="0" err="1">
                <a:cs typeface="Arial"/>
              </a:rPr>
              <a:t>CustomString</a:t>
            </a:r>
            <a:r>
              <a:rPr lang="pt-BR" sz="2000" dirty="0">
                <a:cs typeface="Arial"/>
              </a:rPr>
              <a:t> </a:t>
            </a:r>
            <a:r>
              <a:rPr lang="pt-BR" sz="2000" dirty="0" err="1">
                <a:cs typeface="Arial"/>
              </a:rPr>
              <a:t>since</a:t>
            </a:r>
            <a:r>
              <a:rPr lang="pt-BR" sz="2000" dirty="0">
                <a:cs typeface="Arial"/>
              </a:rPr>
              <a:t> </a:t>
            </a:r>
            <a:r>
              <a:rPr lang="pt-BR" sz="2000" dirty="0" err="1">
                <a:cs typeface="Arial"/>
              </a:rPr>
              <a:t>we</a:t>
            </a:r>
            <a:r>
              <a:rPr lang="pt-BR" sz="2000" dirty="0">
                <a:cs typeface="Arial"/>
              </a:rPr>
              <a:t> are </a:t>
            </a:r>
            <a:r>
              <a:rPr lang="pt-BR" sz="2000" dirty="0" err="1">
                <a:cs typeface="Arial"/>
              </a:rPr>
              <a:t>mapping</a:t>
            </a:r>
            <a:r>
              <a:rPr lang="pt-BR" sz="2000" dirty="0">
                <a:cs typeface="Arial"/>
              </a:rPr>
              <a:t> </a:t>
            </a:r>
            <a:r>
              <a:rPr lang="pt-BR" sz="2000" dirty="0" err="1">
                <a:cs typeface="Arial"/>
              </a:rPr>
              <a:t>two</a:t>
            </a:r>
            <a:r>
              <a:rPr lang="pt-BR" sz="2000" dirty="0">
                <a:cs typeface="Arial"/>
              </a:rPr>
              <a:t> item </a:t>
            </a:r>
            <a:r>
              <a:rPr lang="pt-BR" sz="2000" dirty="0" err="1">
                <a:cs typeface="Arial"/>
              </a:rPr>
              <a:t>structures</a:t>
            </a:r>
            <a:r>
              <a:rPr lang="pt-BR" sz="2000" dirty="0">
                <a:cs typeface="Arial"/>
              </a:rPr>
              <a:t> </a:t>
            </a:r>
            <a:r>
              <a:rPr lang="pt-BR" sz="2000" dirty="0" err="1">
                <a:cs typeface="Arial"/>
              </a:rPr>
              <a:t>and</a:t>
            </a:r>
            <a:r>
              <a:rPr lang="pt-BR" sz="2000" dirty="0">
                <a:cs typeface="Arial"/>
              </a:rPr>
              <a:t> </a:t>
            </a:r>
            <a:r>
              <a:rPr lang="pt-BR" sz="2000" dirty="0" err="1">
                <a:cs typeface="Arial"/>
              </a:rPr>
              <a:t>the</a:t>
            </a:r>
            <a:r>
              <a:rPr lang="pt-BR" sz="2000" dirty="0">
                <a:cs typeface="Arial"/>
              </a:rPr>
              <a:t> </a:t>
            </a:r>
            <a:r>
              <a:rPr lang="pt-BR" sz="2000" dirty="0" err="1">
                <a:cs typeface="Arial"/>
              </a:rPr>
              <a:t>values</a:t>
            </a:r>
            <a:r>
              <a:rPr lang="pt-BR" sz="2000" dirty="0">
                <a:cs typeface="Arial"/>
              </a:rPr>
              <a:t> are </a:t>
            </a:r>
            <a:r>
              <a:rPr lang="pt-BR" sz="2000" dirty="0" err="1">
                <a:cs typeface="Arial"/>
              </a:rPr>
              <a:t>concatenating</a:t>
            </a:r>
            <a:r>
              <a:rPr lang="pt-BR" sz="2000" dirty="0">
                <a:cs typeface="Arial"/>
              </a:rPr>
              <a:t>.</a:t>
            </a:r>
          </a:p>
        </p:txBody>
      </p:sp>
      <p:pic>
        <p:nvPicPr>
          <p:cNvPr id="7" name="Picture 6">
            <a:extLst>
              <a:ext uri="{FF2B5EF4-FFF2-40B4-BE49-F238E27FC236}">
                <a16:creationId xmlns:a16="http://schemas.microsoft.com/office/drawing/2014/main" id="{627DB6DD-ECE5-4E81-9584-58DB62691B4A}"/>
              </a:ext>
            </a:extLst>
          </p:cNvPr>
          <p:cNvPicPr>
            <a:picLocks noChangeAspect="1"/>
          </p:cNvPicPr>
          <p:nvPr/>
        </p:nvPicPr>
        <p:blipFill>
          <a:blip r:embed="rId2"/>
          <a:stretch>
            <a:fillRect/>
          </a:stretch>
        </p:blipFill>
        <p:spPr>
          <a:xfrm>
            <a:off x="558445" y="4687628"/>
            <a:ext cx="2309322" cy="1051630"/>
          </a:xfrm>
          <a:prstGeom prst="rect">
            <a:avLst/>
          </a:prstGeom>
        </p:spPr>
      </p:pic>
      <p:sp>
        <p:nvSpPr>
          <p:cNvPr id="10" name="Arrow: Right 9">
            <a:extLst>
              <a:ext uri="{FF2B5EF4-FFF2-40B4-BE49-F238E27FC236}">
                <a16:creationId xmlns:a16="http://schemas.microsoft.com/office/drawing/2014/main" id="{D6162B76-537A-4DED-887C-C1A46990021F}"/>
              </a:ext>
            </a:extLst>
          </p:cNvPr>
          <p:cNvSpPr/>
          <p:nvPr/>
        </p:nvSpPr>
        <p:spPr bwMode="gray">
          <a:xfrm>
            <a:off x="2894817" y="5106217"/>
            <a:ext cx="384965" cy="214449"/>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1" name="Arrow: Right 10">
            <a:extLst>
              <a:ext uri="{FF2B5EF4-FFF2-40B4-BE49-F238E27FC236}">
                <a16:creationId xmlns:a16="http://schemas.microsoft.com/office/drawing/2014/main" id="{E18B10AD-9899-43D7-AD7C-B9C4AA6479A8}"/>
              </a:ext>
            </a:extLst>
          </p:cNvPr>
          <p:cNvSpPr/>
          <p:nvPr/>
        </p:nvSpPr>
        <p:spPr bwMode="gray">
          <a:xfrm>
            <a:off x="5419596" y="5106215"/>
            <a:ext cx="384965" cy="214449"/>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2" name="Arrow: Right 11">
            <a:extLst>
              <a:ext uri="{FF2B5EF4-FFF2-40B4-BE49-F238E27FC236}">
                <a16:creationId xmlns:a16="http://schemas.microsoft.com/office/drawing/2014/main" id="{7FD8A77B-714D-4599-8F66-2C1E02B22B94}"/>
              </a:ext>
            </a:extLst>
          </p:cNvPr>
          <p:cNvSpPr/>
          <p:nvPr/>
        </p:nvSpPr>
        <p:spPr bwMode="gray">
          <a:xfrm>
            <a:off x="7955106" y="5106214"/>
            <a:ext cx="384965" cy="214449"/>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pic>
        <p:nvPicPr>
          <p:cNvPr id="9" name="Picture 8">
            <a:extLst>
              <a:ext uri="{FF2B5EF4-FFF2-40B4-BE49-F238E27FC236}">
                <a16:creationId xmlns:a16="http://schemas.microsoft.com/office/drawing/2014/main" id="{AD941747-FC12-43A6-991F-BCF856649433}"/>
              </a:ext>
            </a:extLst>
          </p:cNvPr>
          <p:cNvPicPr>
            <a:picLocks noChangeAspect="1"/>
          </p:cNvPicPr>
          <p:nvPr/>
        </p:nvPicPr>
        <p:blipFill>
          <a:blip r:embed="rId3"/>
          <a:stretch>
            <a:fillRect/>
          </a:stretch>
        </p:blipFill>
        <p:spPr>
          <a:xfrm>
            <a:off x="3306832" y="4814044"/>
            <a:ext cx="2085714" cy="876190"/>
          </a:xfrm>
          <a:prstGeom prst="rect">
            <a:avLst/>
          </a:prstGeom>
        </p:spPr>
      </p:pic>
      <p:pic>
        <p:nvPicPr>
          <p:cNvPr id="13" name="Picture 12">
            <a:extLst>
              <a:ext uri="{FF2B5EF4-FFF2-40B4-BE49-F238E27FC236}">
                <a16:creationId xmlns:a16="http://schemas.microsoft.com/office/drawing/2014/main" id="{B24F3578-2681-4DE5-9CF7-E7995E93F555}"/>
              </a:ext>
            </a:extLst>
          </p:cNvPr>
          <p:cNvPicPr>
            <a:picLocks noChangeAspect="1"/>
          </p:cNvPicPr>
          <p:nvPr/>
        </p:nvPicPr>
        <p:blipFill>
          <a:blip r:embed="rId4"/>
          <a:stretch>
            <a:fillRect/>
          </a:stretch>
        </p:blipFill>
        <p:spPr>
          <a:xfrm>
            <a:off x="5831611" y="4121422"/>
            <a:ext cx="2096445" cy="2232578"/>
          </a:xfrm>
          <a:prstGeom prst="rect">
            <a:avLst/>
          </a:prstGeom>
        </p:spPr>
      </p:pic>
      <p:pic>
        <p:nvPicPr>
          <p:cNvPr id="14" name="Picture 13">
            <a:extLst>
              <a:ext uri="{FF2B5EF4-FFF2-40B4-BE49-F238E27FC236}">
                <a16:creationId xmlns:a16="http://schemas.microsoft.com/office/drawing/2014/main" id="{83C738E9-5809-433F-9F2F-E99EC5C67636}"/>
              </a:ext>
            </a:extLst>
          </p:cNvPr>
          <p:cNvPicPr>
            <a:picLocks noChangeAspect="1"/>
          </p:cNvPicPr>
          <p:nvPr/>
        </p:nvPicPr>
        <p:blipFill>
          <a:blip r:embed="rId5"/>
          <a:stretch>
            <a:fillRect/>
          </a:stretch>
        </p:blipFill>
        <p:spPr>
          <a:xfrm>
            <a:off x="8367121" y="4324709"/>
            <a:ext cx="3493692" cy="1414549"/>
          </a:xfrm>
          <a:prstGeom prst="rect">
            <a:avLst/>
          </a:prstGeom>
        </p:spPr>
      </p:pic>
    </p:spTree>
    <p:extLst>
      <p:ext uri="{BB962C8B-B14F-4D97-AF65-F5344CB8AC3E}">
        <p14:creationId xmlns:p14="http://schemas.microsoft.com/office/powerpoint/2010/main" val="1284771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03D880-9633-4AA3-B674-9FB1E86F696A}"/>
              </a:ext>
            </a:extLst>
          </p:cNvPr>
          <p:cNvSpPr>
            <a:spLocks noGrp="1"/>
          </p:cNvSpPr>
          <p:nvPr>
            <p:ph type="title"/>
          </p:nvPr>
        </p:nvSpPr>
        <p:spPr>
          <a:xfrm>
            <a:off x="504347" y="1649393"/>
            <a:ext cx="11186476" cy="369332"/>
          </a:xfrm>
        </p:spPr>
        <p:txBody>
          <a:bodyPr/>
          <a:lstStyle/>
          <a:p>
            <a:pPr algn="ctr"/>
            <a:r>
              <a:rPr lang="en-US" dirty="0"/>
              <a:t>Common Questions</a:t>
            </a:r>
          </a:p>
        </p:txBody>
      </p:sp>
      <p:pic>
        <p:nvPicPr>
          <p:cNvPr id="5" name="Picture 4">
            <a:extLst>
              <a:ext uri="{FF2B5EF4-FFF2-40B4-BE49-F238E27FC236}">
                <a16:creationId xmlns:a16="http://schemas.microsoft.com/office/drawing/2014/main" id="{D66DD444-41DF-4D59-A208-32007DCB88DB}"/>
              </a:ext>
            </a:extLst>
          </p:cNvPr>
          <p:cNvPicPr>
            <a:picLocks noChangeAspect="1"/>
          </p:cNvPicPr>
          <p:nvPr/>
        </p:nvPicPr>
        <p:blipFill>
          <a:blip r:embed="rId2"/>
          <a:stretch>
            <a:fillRect/>
          </a:stretch>
        </p:blipFill>
        <p:spPr>
          <a:xfrm>
            <a:off x="4521766" y="2056969"/>
            <a:ext cx="3151638" cy="3151638"/>
          </a:xfrm>
          <a:prstGeom prst="rect">
            <a:avLst/>
          </a:prstGeom>
        </p:spPr>
      </p:pic>
      <p:sp>
        <p:nvSpPr>
          <p:cNvPr id="4" name="Title 2">
            <a:extLst>
              <a:ext uri="{FF2B5EF4-FFF2-40B4-BE49-F238E27FC236}">
                <a16:creationId xmlns:a16="http://schemas.microsoft.com/office/drawing/2014/main" id="{30B272CD-05CB-4B11-96B5-1E79C3FB3679}"/>
              </a:ext>
            </a:extLst>
          </p:cNvPr>
          <p:cNvSpPr txBox="1">
            <a:spLocks/>
          </p:cNvSpPr>
          <p:nvPr/>
        </p:nvSpPr>
        <p:spPr bwMode="black">
          <a:xfrm>
            <a:off x="504347" y="5419057"/>
            <a:ext cx="11186476" cy="276999"/>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pPr algn="ctr"/>
            <a:r>
              <a:rPr lang="de-DE" sz="1800" dirty="0">
                <a:ea typeface="+mj-lt"/>
                <a:cs typeface="+mj-lt"/>
              </a:rPr>
              <a:t>Valmir : Support Engineer, Cloud Integration</a:t>
            </a:r>
            <a:endParaRPr lang="en-US" sz="1800" dirty="0">
              <a:cs typeface="Arial"/>
            </a:endParaRPr>
          </a:p>
        </p:txBody>
      </p:sp>
    </p:spTree>
    <p:extLst>
      <p:ext uri="{BB962C8B-B14F-4D97-AF65-F5344CB8AC3E}">
        <p14:creationId xmlns:p14="http://schemas.microsoft.com/office/powerpoint/2010/main" val="948004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How to handle complex mappings?</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73596" y="1659702"/>
            <a:ext cx="11041168" cy="4713534"/>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If the requirement is too complex to be met with the features and functions available in the mapping tool, we can handle the logic in the SAP ERP using </a:t>
            </a:r>
            <a:r>
              <a:rPr lang="en-US" sz="2000" dirty="0" err="1">
                <a:cs typeface="Arial"/>
              </a:rPr>
              <a:t>BAdI</a:t>
            </a:r>
            <a:r>
              <a:rPr lang="en-US" sz="2000" dirty="0">
                <a:cs typeface="Arial"/>
              </a:rPr>
              <a:t>. For inbound documents in the ERP we can map the information to extension segments and for outbound documents sent from ERP to CIG, we can perform the required transformation in the data before sending to CIG.</a:t>
            </a:r>
          </a:p>
          <a:p>
            <a:pPr fontAlgn="base">
              <a:spcBef>
                <a:spcPct val="50000"/>
              </a:spcBef>
              <a:spcAft>
                <a:spcPct val="0"/>
              </a:spcAft>
              <a:buClr>
                <a:srgbClr val="F0AB00"/>
              </a:buClr>
              <a:buSzPct val="80000"/>
            </a:pPr>
            <a:endParaRPr lang="pt-BR" sz="2000" dirty="0">
              <a:cs typeface="Arial"/>
            </a:endParaRPr>
          </a:p>
          <a:p>
            <a:pPr fontAlgn="base">
              <a:spcBef>
                <a:spcPct val="50000"/>
              </a:spcBef>
              <a:spcAft>
                <a:spcPct val="0"/>
              </a:spcAft>
              <a:buClr>
                <a:srgbClr val="F0AB00"/>
              </a:buClr>
              <a:buSzPct val="80000"/>
            </a:pPr>
            <a:r>
              <a:rPr lang="pt-BR" sz="2000" dirty="0">
                <a:cs typeface="Arial"/>
              </a:rPr>
              <a:t>I </a:t>
            </a:r>
            <a:r>
              <a:rPr lang="pt-BR" sz="2000" dirty="0" err="1">
                <a:cs typeface="Arial"/>
              </a:rPr>
              <a:t>need</a:t>
            </a:r>
            <a:r>
              <a:rPr lang="pt-BR" sz="2000" dirty="0">
                <a:cs typeface="Arial"/>
              </a:rPr>
              <a:t> </a:t>
            </a:r>
            <a:r>
              <a:rPr lang="pt-BR" sz="2000" dirty="0" err="1">
                <a:cs typeface="Arial"/>
              </a:rPr>
              <a:t>to</a:t>
            </a:r>
            <a:r>
              <a:rPr lang="pt-BR" sz="2000" dirty="0">
                <a:cs typeface="Arial"/>
              </a:rPr>
              <a:t> </a:t>
            </a:r>
            <a:r>
              <a:rPr lang="pt-BR" sz="2000" dirty="0" err="1">
                <a:cs typeface="Arial"/>
              </a:rPr>
              <a:t>perform</a:t>
            </a:r>
            <a:r>
              <a:rPr lang="pt-BR" sz="2000" dirty="0">
                <a:cs typeface="Arial"/>
              </a:rPr>
              <a:t> a </a:t>
            </a:r>
            <a:r>
              <a:rPr lang="pt-BR" sz="2000" dirty="0" err="1">
                <a:cs typeface="Arial"/>
              </a:rPr>
              <a:t>complex</a:t>
            </a:r>
            <a:r>
              <a:rPr lang="pt-BR" sz="2000" dirty="0">
                <a:cs typeface="Arial"/>
              </a:rPr>
              <a:t> </a:t>
            </a:r>
            <a:r>
              <a:rPr lang="pt-BR" sz="2000" dirty="0" err="1">
                <a:cs typeface="Arial"/>
              </a:rPr>
              <a:t>mapping</a:t>
            </a:r>
            <a:r>
              <a:rPr lang="pt-BR" sz="2000" dirty="0">
                <a:cs typeface="Arial"/>
              </a:rPr>
              <a:t>, </a:t>
            </a:r>
            <a:r>
              <a:rPr lang="pt-BR" sz="2000" dirty="0" err="1">
                <a:cs typeface="Arial"/>
              </a:rPr>
              <a:t>why</a:t>
            </a:r>
            <a:r>
              <a:rPr lang="pt-BR" sz="2000" dirty="0">
                <a:cs typeface="Arial"/>
              </a:rPr>
              <a:t> </a:t>
            </a:r>
            <a:r>
              <a:rPr lang="pt-BR" sz="2000" dirty="0" err="1">
                <a:cs typeface="Arial"/>
              </a:rPr>
              <a:t>should</a:t>
            </a:r>
            <a:r>
              <a:rPr lang="pt-BR" sz="2000" dirty="0">
                <a:cs typeface="Arial"/>
              </a:rPr>
              <a:t> I </a:t>
            </a:r>
            <a:r>
              <a:rPr lang="pt-BR" sz="2000" dirty="0" err="1">
                <a:cs typeface="Arial"/>
              </a:rPr>
              <a:t>handle</a:t>
            </a:r>
            <a:r>
              <a:rPr lang="pt-BR" sz="2000" dirty="0">
                <a:cs typeface="Arial"/>
              </a:rPr>
              <a:t> </a:t>
            </a:r>
            <a:r>
              <a:rPr lang="pt-BR" sz="2000" dirty="0" err="1">
                <a:cs typeface="Arial"/>
              </a:rPr>
              <a:t>this</a:t>
            </a:r>
            <a:r>
              <a:rPr lang="pt-BR" sz="2000" dirty="0">
                <a:cs typeface="Arial"/>
              </a:rPr>
              <a:t> </a:t>
            </a:r>
            <a:r>
              <a:rPr lang="pt-BR" sz="2000" dirty="0" err="1">
                <a:cs typeface="Arial"/>
              </a:rPr>
              <a:t>using</a:t>
            </a:r>
            <a:r>
              <a:rPr lang="pt-BR" sz="2000" dirty="0">
                <a:cs typeface="Arial"/>
              </a:rPr>
              <a:t> </a:t>
            </a:r>
            <a:r>
              <a:rPr lang="pt-BR" sz="2000" dirty="0" err="1">
                <a:cs typeface="Arial"/>
              </a:rPr>
              <a:t>BAdI</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We</a:t>
            </a:r>
            <a:r>
              <a:rPr lang="pt-BR" sz="2000" dirty="0">
                <a:cs typeface="Arial"/>
              </a:rPr>
              <a:t> </a:t>
            </a:r>
            <a:r>
              <a:rPr lang="pt-BR" sz="2000" dirty="0" err="1">
                <a:cs typeface="Arial"/>
              </a:rPr>
              <a:t>can</a:t>
            </a:r>
            <a:r>
              <a:rPr lang="pt-BR" sz="2000" dirty="0">
                <a:cs typeface="Arial"/>
              </a:rPr>
              <a:t> </a:t>
            </a:r>
            <a:r>
              <a:rPr lang="pt-BR" sz="2000" dirty="0" err="1">
                <a:cs typeface="Arial"/>
              </a:rPr>
              <a:t>create</a:t>
            </a:r>
            <a:r>
              <a:rPr lang="pt-BR" sz="2000" dirty="0">
                <a:cs typeface="Arial"/>
              </a:rPr>
              <a:t> </a:t>
            </a:r>
            <a:r>
              <a:rPr lang="pt-BR" sz="2000" dirty="0" err="1">
                <a:cs typeface="Arial"/>
              </a:rPr>
              <a:t>complex</a:t>
            </a:r>
            <a:r>
              <a:rPr lang="pt-BR" sz="2000" dirty="0">
                <a:cs typeface="Arial"/>
              </a:rPr>
              <a:t> </a:t>
            </a:r>
            <a:r>
              <a:rPr lang="pt-BR" sz="2000" dirty="0" err="1">
                <a:cs typeface="Arial"/>
              </a:rPr>
              <a:t>logics</a:t>
            </a:r>
            <a:r>
              <a:rPr lang="pt-BR" sz="2000" dirty="0">
                <a:cs typeface="Arial"/>
              </a:rPr>
              <a:t> </a:t>
            </a:r>
            <a:r>
              <a:rPr lang="pt-BR" sz="2000" dirty="0" err="1">
                <a:cs typeface="Arial"/>
              </a:rPr>
              <a:t>using</a:t>
            </a:r>
            <a:r>
              <a:rPr lang="pt-BR" sz="2000" dirty="0">
                <a:cs typeface="Arial"/>
              </a:rPr>
              <a:t> </a:t>
            </a:r>
            <a:r>
              <a:rPr lang="pt-BR" sz="2000" dirty="0" err="1">
                <a:cs typeface="Arial"/>
              </a:rPr>
              <a:t>BAdI</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Having</a:t>
            </a:r>
            <a:r>
              <a:rPr lang="pt-BR" sz="2000" dirty="0">
                <a:cs typeface="Arial"/>
              </a:rPr>
              <a:t> </a:t>
            </a:r>
            <a:r>
              <a:rPr lang="pt-BR" sz="2000" dirty="0" err="1">
                <a:cs typeface="Arial"/>
              </a:rPr>
              <a:t>the</a:t>
            </a:r>
            <a:r>
              <a:rPr lang="pt-BR" sz="2000" dirty="0">
                <a:cs typeface="Arial"/>
              </a:rPr>
              <a:t> </a:t>
            </a:r>
            <a:r>
              <a:rPr lang="pt-BR" sz="2000" dirty="0" err="1">
                <a:cs typeface="Arial"/>
              </a:rPr>
              <a:t>logic</a:t>
            </a:r>
            <a:r>
              <a:rPr lang="pt-BR" sz="2000" dirty="0">
                <a:cs typeface="Arial"/>
              </a:rPr>
              <a:t> in </a:t>
            </a:r>
            <a:r>
              <a:rPr lang="pt-BR" sz="2000" dirty="0" err="1">
                <a:cs typeface="Arial"/>
              </a:rPr>
              <a:t>your</a:t>
            </a:r>
            <a:r>
              <a:rPr lang="pt-BR" sz="2000" dirty="0">
                <a:cs typeface="Arial"/>
              </a:rPr>
              <a:t> </a:t>
            </a:r>
            <a:r>
              <a:rPr lang="pt-BR" sz="2000" dirty="0" err="1">
                <a:cs typeface="Arial"/>
              </a:rPr>
              <a:t>own</a:t>
            </a:r>
            <a:r>
              <a:rPr lang="pt-BR" sz="2000" dirty="0">
                <a:cs typeface="Arial"/>
              </a:rPr>
              <a:t> </a:t>
            </a:r>
            <a:r>
              <a:rPr lang="pt-BR" sz="2000" dirty="0" err="1">
                <a:cs typeface="Arial"/>
              </a:rPr>
              <a:t>environment</a:t>
            </a:r>
            <a:r>
              <a:rPr lang="pt-BR" sz="2000" dirty="0">
                <a:cs typeface="Arial"/>
              </a:rPr>
              <a:t> </a:t>
            </a:r>
            <a:r>
              <a:rPr lang="pt-BR" sz="2000" dirty="0" err="1">
                <a:cs typeface="Arial"/>
              </a:rPr>
              <a:t>decreases</a:t>
            </a:r>
            <a:r>
              <a:rPr lang="pt-BR" sz="2000" dirty="0">
                <a:cs typeface="Arial"/>
              </a:rPr>
              <a:t> </a:t>
            </a:r>
            <a:r>
              <a:rPr lang="pt-BR" sz="2000" dirty="0" err="1">
                <a:cs typeface="Arial"/>
              </a:rPr>
              <a:t>the</a:t>
            </a:r>
            <a:r>
              <a:rPr lang="pt-BR" sz="2000" dirty="0">
                <a:cs typeface="Arial"/>
              </a:rPr>
              <a:t> </a:t>
            </a:r>
            <a:r>
              <a:rPr lang="pt-BR" sz="2000" dirty="0" err="1">
                <a:cs typeface="Arial"/>
              </a:rPr>
              <a:t>dependency</a:t>
            </a:r>
            <a:r>
              <a:rPr lang="pt-BR" sz="2000" dirty="0">
                <a:cs typeface="Arial"/>
              </a:rPr>
              <a:t> </a:t>
            </a:r>
            <a:r>
              <a:rPr lang="pt-BR" sz="2000" dirty="0" err="1">
                <a:cs typeface="Arial"/>
              </a:rPr>
              <a:t>when</a:t>
            </a:r>
            <a:r>
              <a:rPr lang="pt-BR" sz="2000" dirty="0">
                <a:cs typeface="Arial"/>
              </a:rPr>
              <a:t> </a:t>
            </a:r>
            <a:r>
              <a:rPr lang="pt-BR" sz="2000" dirty="0" err="1">
                <a:cs typeface="Arial"/>
              </a:rPr>
              <a:t>you</a:t>
            </a:r>
            <a:r>
              <a:rPr lang="pt-BR" sz="2000" dirty="0">
                <a:cs typeface="Arial"/>
              </a:rPr>
              <a:t> </a:t>
            </a:r>
            <a:r>
              <a:rPr lang="pt-BR" sz="2000" dirty="0" err="1">
                <a:cs typeface="Arial"/>
              </a:rPr>
              <a:t>have</a:t>
            </a:r>
            <a:r>
              <a:rPr lang="pt-BR" sz="2000" dirty="0">
                <a:cs typeface="Arial"/>
              </a:rPr>
              <a:t> </a:t>
            </a:r>
            <a:r>
              <a:rPr lang="pt-BR" sz="2000" dirty="0" err="1">
                <a:cs typeface="Arial"/>
              </a:rPr>
              <a:t>to</a:t>
            </a:r>
            <a:r>
              <a:rPr lang="pt-BR" sz="2000" dirty="0">
                <a:cs typeface="Arial"/>
              </a:rPr>
              <a:t> </a:t>
            </a:r>
            <a:r>
              <a:rPr lang="pt-BR" sz="2000" dirty="0" err="1">
                <a:cs typeface="Arial"/>
              </a:rPr>
              <a:t>make</a:t>
            </a:r>
            <a:r>
              <a:rPr lang="pt-BR" sz="2000" dirty="0">
                <a:cs typeface="Arial"/>
              </a:rPr>
              <a:t> </a:t>
            </a:r>
            <a:r>
              <a:rPr lang="pt-BR" sz="2000" dirty="0" err="1">
                <a:cs typeface="Arial"/>
              </a:rPr>
              <a:t>any</a:t>
            </a:r>
            <a:r>
              <a:rPr lang="pt-BR" sz="2000" dirty="0">
                <a:cs typeface="Arial"/>
              </a:rPr>
              <a:t> </a:t>
            </a:r>
            <a:r>
              <a:rPr lang="pt-BR" sz="2000" dirty="0" err="1">
                <a:cs typeface="Arial"/>
              </a:rPr>
              <a:t>changes</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rPr>
              <a:t>EXTENSIONIN </a:t>
            </a:r>
            <a:r>
              <a:rPr lang="pt-BR" sz="2000" dirty="0" err="1">
                <a:cs typeface="Arial"/>
              </a:rPr>
              <a:t>segments</a:t>
            </a:r>
            <a:r>
              <a:rPr lang="pt-BR" sz="2000" dirty="0">
                <a:cs typeface="Arial"/>
              </a:rPr>
              <a:t> are </a:t>
            </a:r>
            <a:r>
              <a:rPr lang="pt-BR" sz="2000" dirty="0" err="1">
                <a:cs typeface="Arial"/>
              </a:rPr>
              <a:t>available</a:t>
            </a:r>
            <a:r>
              <a:rPr lang="pt-BR" sz="2000" dirty="0">
                <a:cs typeface="Arial"/>
              </a:rPr>
              <a:t> </a:t>
            </a:r>
            <a:r>
              <a:rPr lang="pt-BR" sz="2000" dirty="0" err="1">
                <a:cs typeface="Arial"/>
              </a:rPr>
              <a:t>to</a:t>
            </a:r>
            <a:r>
              <a:rPr lang="pt-BR" sz="2000" dirty="0">
                <a:cs typeface="Arial"/>
              </a:rPr>
              <a:t> </a:t>
            </a:r>
            <a:r>
              <a:rPr lang="pt-BR" sz="2000" dirty="0" err="1">
                <a:cs typeface="Arial"/>
              </a:rPr>
              <a:t>be</a:t>
            </a:r>
            <a:r>
              <a:rPr lang="pt-BR" sz="2000" dirty="0">
                <a:cs typeface="Arial"/>
              </a:rPr>
              <a:t> </a:t>
            </a:r>
            <a:r>
              <a:rPr lang="pt-BR" sz="2000" dirty="0" err="1">
                <a:cs typeface="Arial"/>
              </a:rPr>
              <a:t>used</a:t>
            </a:r>
            <a:r>
              <a:rPr lang="pt-BR" sz="2000" dirty="0">
                <a:cs typeface="Arial"/>
              </a:rPr>
              <a:t> </a:t>
            </a:r>
            <a:r>
              <a:rPr lang="pt-BR" sz="2000" dirty="0" err="1">
                <a:cs typeface="Arial"/>
              </a:rPr>
              <a:t>to</a:t>
            </a:r>
            <a:r>
              <a:rPr lang="pt-BR" sz="2000" dirty="0">
                <a:cs typeface="Arial"/>
              </a:rPr>
              <a:t> </a:t>
            </a:r>
            <a:r>
              <a:rPr lang="pt-BR" sz="2000" dirty="0" err="1">
                <a:cs typeface="Arial"/>
              </a:rPr>
              <a:t>store</a:t>
            </a:r>
            <a:r>
              <a:rPr lang="pt-BR" sz="2000" dirty="0">
                <a:cs typeface="Arial"/>
              </a:rPr>
              <a:t> </a:t>
            </a:r>
            <a:r>
              <a:rPr lang="pt-BR" sz="2000" dirty="0" err="1">
                <a:cs typeface="Arial"/>
              </a:rPr>
              <a:t>information</a:t>
            </a:r>
            <a:r>
              <a:rPr lang="pt-BR" sz="2000" dirty="0">
                <a:cs typeface="Arial"/>
              </a:rPr>
              <a:t> </a:t>
            </a:r>
            <a:r>
              <a:rPr lang="pt-BR" sz="2000" dirty="0" err="1">
                <a:cs typeface="Arial"/>
              </a:rPr>
              <a:t>that</a:t>
            </a:r>
            <a:r>
              <a:rPr lang="pt-BR" sz="2000" dirty="0">
                <a:cs typeface="Arial"/>
              </a:rPr>
              <a:t> </a:t>
            </a:r>
            <a:r>
              <a:rPr lang="pt-BR" sz="2000" dirty="0" err="1">
                <a:cs typeface="Arial"/>
              </a:rPr>
              <a:t>will</a:t>
            </a:r>
            <a:r>
              <a:rPr lang="pt-BR" sz="2000" dirty="0">
                <a:cs typeface="Arial"/>
              </a:rPr>
              <a:t> </a:t>
            </a:r>
            <a:r>
              <a:rPr lang="pt-BR" sz="2000" dirty="0" err="1">
                <a:cs typeface="Arial"/>
              </a:rPr>
              <a:t>be</a:t>
            </a:r>
            <a:r>
              <a:rPr lang="pt-BR" sz="2000" dirty="0">
                <a:cs typeface="Arial"/>
              </a:rPr>
              <a:t> </a:t>
            </a:r>
            <a:r>
              <a:rPr lang="pt-BR" sz="2000" dirty="0" err="1">
                <a:cs typeface="Arial"/>
              </a:rPr>
              <a:t>handled</a:t>
            </a:r>
            <a:r>
              <a:rPr lang="pt-BR" sz="2000" dirty="0">
                <a:cs typeface="Arial"/>
              </a:rPr>
              <a:t> in </a:t>
            </a:r>
            <a:r>
              <a:rPr lang="pt-BR" sz="2000" dirty="0" err="1">
                <a:cs typeface="Arial"/>
              </a:rPr>
              <a:t>the</a:t>
            </a:r>
            <a:r>
              <a:rPr lang="pt-BR" sz="2000" dirty="0">
                <a:cs typeface="Arial"/>
              </a:rPr>
              <a:t> </a:t>
            </a:r>
            <a:r>
              <a:rPr lang="pt-BR" sz="2000" dirty="0" err="1">
                <a:cs typeface="Arial"/>
              </a:rPr>
              <a:t>BAdI</a:t>
            </a:r>
            <a:r>
              <a:rPr lang="pt-BR" sz="2000" dirty="0">
                <a:cs typeface="Arial"/>
              </a:rPr>
              <a:t>.</a:t>
            </a:r>
          </a:p>
          <a:p>
            <a:pPr fontAlgn="base">
              <a:lnSpc>
                <a:spcPct val="150000"/>
              </a:lnSpc>
              <a:spcBef>
                <a:spcPct val="50000"/>
              </a:spcBef>
              <a:spcAft>
                <a:spcPct val="0"/>
              </a:spcAft>
              <a:buClr>
                <a:srgbClr val="F0AB00"/>
              </a:buClr>
              <a:buSzPct val="80000"/>
            </a:pPr>
            <a:r>
              <a:rPr lang="en-US" sz="2000" dirty="0">
                <a:cs typeface="Arial"/>
              </a:rPr>
              <a:t>FAQ Article: </a:t>
            </a:r>
            <a:r>
              <a:rPr lang="en-US" sz="2000" dirty="0">
                <a:cs typeface="Arial"/>
                <a:hlinkClick r:id="rId2"/>
              </a:rPr>
              <a:t>How can I map extension segments in the CIG Mapping Tool?</a:t>
            </a:r>
            <a:endParaRPr lang="pt-BR" sz="2000" dirty="0">
              <a:cs typeface="Arial"/>
            </a:endParaRPr>
          </a:p>
        </p:txBody>
      </p:sp>
    </p:spTree>
    <p:extLst>
      <p:ext uri="{BB962C8B-B14F-4D97-AF65-F5344CB8AC3E}">
        <p14:creationId xmlns:p14="http://schemas.microsoft.com/office/powerpoint/2010/main" val="51260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What else can we do with the tool?</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73596" y="1659702"/>
            <a:ext cx="11041168" cy="4308872"/>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a:cs typeface="Arial"/>
              </a:rPr>
              <a:t>Some </a:t>
            </a:r>
            <a:r>
              <a:rPr lang="pt-BR" sz="2000" dirty="0" err="1">
                <a:cs typeface="Arial"/>
              </a:rPr>
              <a:t>of</a:t>
            </a:r>
            <a:r>
              <a:rPr lang="pt-BR" sz="2000" dirty="0">
                <a:cs typeface="Arial"/>
              </a:rPr>
              <a:t> </a:t>
            </a:r>
            <a:r>
              <a:rPr lang="pt-BR" sz="2000" dirty="0" err="1">
                <a:cs typeface="Arial"/>
              </a:rPr>
              <a:t>the</a:t>
            </a:r>
            <a:r>
              <a:rPr lang="pt-BR" sz="2000" dirty="0">
                <a:cs typeface="Arial"/>
              </a:rPr>
              <a:t> </a:t>
            </a:r>
            <a:r>
              <a:rPr lang="pt-BR" sz="2000" dirty="0" err="1">
                <a:cs typeface="Arial"/>
              </a:rPr>
              <a:t>functions</a:t>
            </a:r>
            <a:r>
              <a:rPr lang="pt-BR" sz="2000" dirty="0">
                <a:cs typeface="Arial"/>
              </a:rPr>
              <a:t> </a:t>
            </a:r>
            <a:r>
              <a:rPr lang="pt-BR" sz="2000" dirty="0" err="1">
                <a:cs typeface="Arial"/>
              </a:rPr>
              <a:t>and</a:t>
            </a:r>
            <a:r>
              <a:rPr lang="pt-BR" sz="2000" dirty="0">
                <a:cs typeface="Arial"/>
              </a:rPr>
              <a:t> </a:t>
            </a:r>
            <a:r>
              <a:rPr lang="pt-BR" sz="2000" dirty="0" err="1">
                <a:cs typeface="Arial"/>
              </a:rPr>
              <a:t>other</a:t>
            </a:r>
            <a:r>
              <a:rPr lang="pt-BR" sz="2000" dirty="0">
                <a:cs typeface="Arial"/>
              </a:rPr>
              <a:t> </a:t>
            </a:r>
            <a:r>
              <a:rPr lang="pt-BR" sz="2000" dirty="0" err="1">
                <a:cs typeface="Arial"/>
              </a:rPr>
              <a:t>capabilities</a:t>
            </a:r>
            <a:r>
              <a:rPr lang="pt-BR" sz="2000" dirty="0">
                <a:cs typeface="Arial"/>
              </a:rPr>
              <a:t> </a:t>
            </a:r>
            <a:r>
              <a:rPr lang="pt-BR" sz="2000" dirty="0" err="1">
                <a:cs typeface="Arial"/>
              </a:rPr>
              <a:t>that</a:t>
            </a:r>
            <a:r>
              <a:rPr lang="pt-BR" sz="2000" dirty="0">
                <a:cs typeface="Arial"/>
              </a:rPr>
              <a:t> </a:t>
            </a:r>
            <a:r>
              <a:rPr lang="pt-BR" sz="2000" dirty="0" err="1">
                <a:cs typeface="Arial"/>
              </a:rPr>
              <a:t>the</a:t>
            </a:r>
            <a:r>
              <a:rPr lang="pt-BR" sz="2000" dirty="0">
                <a:cs typeface="Arial"/>
              </a:rPr>
              <a:t> </a:t>
            </a:r>
            <a:r>
              <a:rPr lang="pt-BR" sz="2000" dirty="0" err="1">
                <a:cs typeface="Arial"/>
              </a:rPr>
              <a:t>mapping</a:t>
            </a:r>
            <a:r>
              <a:rPr lang="pt-BR" sz="2000" dirty="0">
                <a:cs typeface="Arial"/>
              </a:rPr>
              <a:t> tool </a:t>
            </a:r>
            <a:r>
              <a:rPr lang="pt-BR" sz="2000" dirty="0" err="1">
                <a:cs typeface="Arial"/>
              </a:rPr>
              <a:t>have</a:t>
            </a:r>
            <a:r>
              <a:rPr lang="pt-BR" sz="2000" dirty="0">
                <a:cs typeface="Arial"/>
              </a:rPr>
              <a:t>:</a:t>
            </a:r>
          </a:p>
          <a:p>
            <a:pPr fontAlgn="base">
              <a:spcBef>
                <a:spcPct val="50000"/>
              </a:spcBef>
              <a:spcAft>
                <a:spcPct val="0"/>
              </a:spcAft>
              <a:buClr>
                <a:srgbClr val="F0AB00"/>
              </a:buClr>
              <a:buSzPct val="80000"/>
            </a:pP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Translation</a:t>
            </a:r>
            <a:r>
              <a:rPr lang="pt-BR" sz="2000" dirty="0">
                <a:cs typeface="Arial"/>
              </a:rPr>
              <a:t> </a:t>
            </a:r>
            <a:r>
              <a:rPr lang="pt-BR" sz="2000" dirty="0" err="1">
                <a:cs typeface="Arial"/>
              </a:rPr>
              <a:t>Function</a:t>
            </a:r>
            <a:r>
              <a:rPr lang="pt-BR" sz="2000" dirty="0">
                <a:cs typeface="Arial"/>
              </a:rPr>
              <a:t>: </a:t>
            </a:r>
            <a:r>
              <a:rPr lang="pt-BR" sz="2000" dirty="0" err="1">
                <a:cs typeface="Arial"/>
              </a:rPr>
              <a:t>Used</a:t>
            </a:r>
            <a:r>
              <a:rPr lang="pt-BR" sz="2000" dirty="0">
                <a:cs typeface="Arial"/>
              </a:rPr>
              <a:t> for </a:t>
            </a:r>
            <a:r>
              <a:rPr lang="pt-BR" sz="2000" dirty="0" err="1">
                <a:cs typeface="Arial"/>
              </a:rPr>
              <a:t>translation</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Number</a:t>
            </a:r>
            <a:r>
              <a:rPr lang="pt-BR" sz="2000" dirty="0">
                <a:cs typeface="Arial"/>
              </a:rPr>
              <a:t> </a:t>
            </a:r>
            <a:r>
              <a:rPr lang="pt-BR" sz="2000" dirty="0" err="1">
                <a:cs typeface="Arial"/>
              </a:rPr>
              <a:t>Format</a:t>
            </a:r>
            <a:r>
              <a:rPr lang="pt-BR" sz="2000" dirty="0">
                <a:cs typeface="Arial"/>
              </a:rPr>
              <a:t> </a:t>
            </a:r>
            <a:r>
              <a:rPr lang="pt-BR" sz="2000" dirty="0" err="1">
                <a:cs typeface="Arial"/>
              </a:rPr>
              <a:t>Function</a:t>
            </a:r>
            <a:r>
              <a:rPr lang="pt-BR" sz="2000" dirty="0">
                <a:cs typeface="Arial"/>
              </a:rPr>
              <a:t>: </a:t>
            </a:r>
            <a:r>
              <a:rPr lang="pt-BR" sz="2000" dirty="0" err="1">
                <a:cs typeface="Arial"/>
              </a:rPr>
              <a:t>Used</a:t>
            </a:r>
            <a:r>
              <a:rPr lang="pt-BR" sz="2000" dirty="0">
                <a:cs typeface="Arial"/>
              </a:rPr>
              <a:t> </a:t>
            </a:r>
            <a:r>
              <a:rPr lang="pt-BR" sz="2000" dirty="0" err="1">
                <a:cs typeface="Arial"/>
              </a:rPr>
              <a:t>to</a:t>
            </a:r>
            <a:r>
              <a:rPr lang="pt-BR" sz="2000" dirty="0">
                <a:cs typeface="Arial"/>
              </a:rPr>
              <a:t> </a:t>
            </a:r>
            <a:r>
              <a:rPr lang="pt-BR" sz="2000" dirty="0" err="1">
                <a:cs typeface="Arial"/>
              </a:rPr>
              <a:t>add</a:t>
            </a:r>
            <a:r>
              <a:rPr lang="pt-BR" sz="2000" dirty="0">
                <a:cs typeface="Arial"/>
              </a:rPr>
              <a:t> </a:t>
            </a:r>
            <a:r>
              <a:rPr lang="pt-BR" sz="2000" dirty="0" err="1">
                <a:cs typeface="Arial"/>
              </a:rPr>
              <a:t>leading</a:t>
            </a:r>
            <a:r>
              <a:rPr lang="pt-BR" sz="2000" dirty="0">
                <a:cs typeface="Arial"/>
              </a:rPr>
              <a:t> zeros </a:t>
            </a:r>
            <a:r>
              <a:rPr lang="pt-BR" sz="2000" dirty="0" err="1">
                <a:cs typeface="Arial"/>
              </a:rPr>
              <a:t>and</a:t>
            </a:r>
            <a:r>
              <a:rPr lang="pt-BR" sz="2000" dirty="0">
                <a:cs typeface="Arial"/>
              </a:rPr>
              <a:t> </a:t>
            </a:r>
            <a:r>
              <a:rPr lang="pt-BR" sz="2000" dirty="0" err="1">
                <a:cs typeface="Arial"/>
              </a:rPr>
              <a:t>change</a:t>
            </a:r>
            <a:r>
              <a:rPr lang="pt-BR" sz="2000" dirty="0">
                <a:cs typeface="Arial"/>
              </a:rPr>
              <a:t> decimal </a:t>
            </a:r>
            <a:r>
              <a:rPr lang="pt-BR" sz="2000" dirty="0" err="1">
                <a:cs typeface="Arial"/>
              </a:rPr>
              <a:t>places</a:t>
            </a: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rPr>
              <a:t>Split </a:t>
            </a:r>
            <a:r>
              <a:rPr lang="pt-BR" sz="2000" dirty="0" err="1">
                <a:cs typeface="Arial"/>
              </a:rPr>
              <a:t>Text</a:t>
            </a:r>
            <a:r>
              <a:rPr lang="pt-BR" sz="2000" dirty="0">
                <a:cs typeface="Arial"/>
              </a:rPr>
              <a:t>: </a:t>
            </a:r>
            <a:r>
              <a:rPr lang="pt-BR" sz="2000" dirty="0" err="1">
                <a:cs typeface="Arial"/>
              </a:rPr>
              <a:t>Used</a:t>
            </a:r>
            <a:r>
              <a:rPr lang="pt-BR" sz="2000" dirty="0">
                <a:cs typeface="Arial"/>
              </a:rPr>
              <a:t> </a:t>
            </a:r>
            <a:r>
              <a:rPr lang="pt-BR" sz="2000" dirty="0" err="1">
                <a:cs typeface="Arial"/>
              </a:rPr>
              <a:t>to</a:t>
            </a:r>
            <a:r>
              <a:rPr lang="pt-BR" sz="2000" dirty="0">
                <a:cs typeface="Arial"/>
              </a:rPr>
              <a:t> Split a </a:t>
            </a:r>
            <a:r>
              <a:rPr lang="pt-BR" sz="2000" dirty="0" err="1">
                <a:cs typeface="Arial"/>
              </a:rPr>
              <a:t>description</a:t>
            </a:r>
            <a:r>
              <a:rPr lang="pt-BR" sz="2000" dirty="0">
                <a:cs typeface="Arial"/>
              </a:rPr>
              <a:t> in </a:t>
            </a:r>
            <a:r>
              <a:rPr lang="pt-BR" sz="2000" dirty="0" err="1">
                <a:cs typeface="Arial"/>
              </a:rPr>
              <a:t>multiple</a:t>
            </a:r>
            <a:r>
              <a:rPr lang="pt-BR" sz="2000" dirty="0">
                <a:cs typeface="Arial"/>
              </a:rPr>
              <a:t> </a:t>
            </a:r>
            <a:r>
              <a:rPr lang="pt-BR" sz="2000" dirty="0" err="1">
                <a:cs typeface="Arial"/>
              </a:rPr>
              <a:t>fields</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Concat</a:t>
            </a:r>
            <a:r>
              <a:rPr lang="pt-BR" sz="2000" dirty="0">
                <a:cs typeface="Arial"/>
              </a:rPr>
              <a:t> </a:t>
            </a:r>
            <a:r>
              <a:rPr lang="pt-BR" sz="2000" dirty="0" err="1">
                <a:cs typeface="Arial"/>
              </a:rPr>
              <a:t>Function</a:t>
            </a:r>
            <a:r>
              <a:rPr lang="pt-BR" sz="2000" dirty="0">
                <a:cs typeface="Arial"/>
              </a:rPr>
              <a:t>: </a:t>
            </a:r>
            <a:r>
              <a:rPr lang="pt-BR" sz="2000" dirty="0" err="1">
                <a:cs typeface="Arial"/>
              </a:rPr>
              <a:t>Concatenate</a:t>
            </a:r>
            <a:r>
              <a:rPr lang="pt-BR" sz="2000" dirty="0">
                <a:cs typeface="Arial"/>
              </a:rPr>
              <a:t> </a:t>
            </a:r>
            <a:r>
              <a:rPr lang="pt-BR" sz="2000" dirty="0" err="1">
                <a:cs typeface="Arial"/>
              </a:rPr>
              <a:t>multiple</a:t>
            </a:r>
            <a:r>
              <a:rPr lang="pt-BR" sz="2000" dirty="0">
                <a:cs typeface="Arial"/>
              </a:rPr>
              <a:t> </a:t>
            </a:r>
            <a:r>
              <a:rPr lang="pt-BR" sz="2000" dirty="0" err="1">
                <a:cs typeface="Arial"/>
              </a:rPr>
              <a:t>field</a:t>
            </a:r>
            <a:r>
              <a:rPr lang="pt-BR" sz="2000" dirty="0">
                <a:cs typeface="Arial"/>
              </a:rPr>
              <a:t> </a:t>
            </a:r>
            <a:r>
              <a:rPr lang="pt-BR" sz="2000" dirty="0" err="1">
                <a:cs typeface="Arial"/>
              </a:rPr>
              <a:t>values</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Substring</a:t>
            </a:r>
            <a:r>
              <a:rPr lang="pt-BR" sz="2000" dirty="0">
                <a:cs typeface="Arial"/>
              </a:rPr>
              <a:t> </a:t>
            </a:r>
            <a:r>
              <a:rPr lang="pt-BR" sz="2000" dirty="0" err="1">
                <a:cs typeface="Arial"/>
              </a:rPr>
              <a:t>function</a:t>
            </a:r>
            <a:r>
              <a:rPr lang="pt-BR" sz="2000" dirty="0">
                <a:cs typeface="Arial"/>
              </a:rPr>
              <a:t>: </a:t>
            </a:r>
            <a:r>
              <a:rPr lang="pt-BR" sz="2000" dirty="0" err="1">
                <a:cs typeface="Arial"/>
              </a:rPr>
              <a:t>Used</a:t>
            </a:r>
            <a:r>
              <a:rPr lang="pt-BR" sz="2000" dirty="0">
                <a:cs typeface="Arial"/>
              </a:rPr>
              <a:t> </a:t>
            </a:r>
            <a:r>
              <a:rPr lang="pt-BR" sz="2000" dirty="0" err="1">
                <a:cs typeface="Arial"/>
              </a:rPr>
              <a:t>to</a:t>
            </a:r>
            <a:r>
              <a:rPr lang="pt-BR" sz="2000" dirty="0">
                <a:cs typeface="Arial"/>
              </a:rPr>
              <a:t> </a:t>
            </a:r>
            <a:r>
              <a:rPr lang="pt-BR" sz="2000" dirty="0" err="1">
                <a:cs typeface="Arial"/>
              </a:rPr>
              <a:t>map</a:t>
            </a:r>
            <a:r>
              <a:rPr lang="pt-BR" sz="2000" dirty="0">
                <a:cs typeface="Arial"/>
              </a:rPr>
              <a:t> </a:t>
            </a:r>
            <a:r>
              <a:rPr lang="pt-BR" sz="2000" dirty="0" err="1">
                <a:cs typeface="Arial"/>
              </a:rPr>
              <a:t>only</a:t>
            </a:r>
            <a:r>
              <a:rPr lang="pt-BR" sz="2000" dirty="0">
                <a:cs typeface="Arial"/>
              </a:rPr>
              <a:t> a </a:t>
            </a:r>
            <a:r>
              <a:rPr lang="pt-BR" sz="2000" dirty="0" err="1">
                <a:cs typeface="Arial"/>
              </a:rPr>
              <a:t>few</a:t>
            </a:r>
            <a:r>
              <a:rPr lang="pt-BR" sz="2000" dirty="0">
                <a:cs typeface="Arial"/>
              </a:rPr>
              <a:t> </a:t>
            </a:r>
            <a:r>
              <a:rPr lang="pt-BR" sz="2000" dirty="0" err="1">
                <a:cs typeface="Arial"/>
              </a:rPr>
              <a:t>characters</a:t>
            </a:r>
            <a:r>
              <a:rPr lang="pt-BR" sz="2000" dirty="0">
                <a:cs typeface="Arial"/>
              </a:rPr>
              <a:t> </a:t>
            </a:r>
            <a:r>
              <a:rPr lang="pt-BR" sz="2000" dirty="0" err="1">
                <a:cs typeface="Arial"/>
              </a:rPr>
              <a:t>of</a:t>
            </a:r>
            <a:r>
              <a:rPr lang="pt-BR" sz="2000" dirty="0">
                <a:cs typeface="Arial"/>
              </a:rPr>
              <a:t> a </a:t>
            </a:r>
            <a:r>
              <a:rPr lang="pt-BR" sz="2000" dirty="0" err="1">
                <a:cs typeface="Arial"/>
              </a:rPr>
              <a:t>field</a:t>
            </a:r>
            <a:r>
              <a:rPr lang="pt-BR" sz="2000" dirty="0">
                <a:cs typeface="Arial"/>
              </a:rPr>
              <a:t>.</a:t>
            </a:r>
          </a:p>
          <a:p>
            <a:pPr fontAlgn="base">
              <a:spcBef>
                <a:spcPct val="50000"/>
              </a:spcBef>
              <a:spcAft>
                <a:spcPct val="0"/>
              </a:spcAft>
              <a:buClr>
                <a:srgbClr val="F0AB00"/>
              </a:buClr>
              <a:buSzPct val="80000"/>
            </a:pPr>
            <a:endParaRPr lang="pt-BR" sz="2000" dirty="0">
              <a:cs typeface="Arial"/>
            </a:endParaRPr>
          </a:p>
          <a:p>
            <a:pPr fontAlgn="base">
              <a:spcBef>
                <a:spcPct val="50000"/>
              </a:spcBef>
              <a:spcAft>
                <a:spcPct val="0"/>
              </a:spcAft>
              <a:buClr>
                <a:srgbClr val="F0AB00"/>
              </a:buClr>
              <a:buSzPct val="80000"/>
            </a:pPr>
            <a:r>
              <a:rPr lang="pt-BR" sz="2000" dirty="0" err="1">
                <a:cs typeface="Arial"/>
              </a:rPr>
              <a:t>Additional</a:t>
            </a:r>
            <a:r>
              <a:rPr lang="pt-BR" sz="2000" dirty="0">
                <a:cs typeface="Arial"/>
              </a:rPr>
              <a:t> </a:t>
            </a:r>
            <a:r>
              <a:rPr lang="pt-BR" sz="2000" dirty="0" err="1">
                <a:cs typeface="Arial"/>
              </a:rPr>
              <a:t>Information</a:t>
            </a:r>
            <a:r>
              <a:rPr lang="pt-BR" sz="2000" dirty="0">
                <a:cs typeface="Arial"/>
              </a:rPr>
              <a:t> </a:t>
            </a:r>
            <a:r>
              <a:rPr lang="pt-BR" sz="2000" dirty="0" err="1">
                <a:cs typeface="Arial"/>
              </a:rPr>
              <a:t>and</a:t>
            </a:r>
            <a:r>
              <a:rPr lang="pt-BR" sz="2000" dirty="0">
                <a:cs typeface="Arial"/>
              </a:rPr>
              <a:t> individual </a:t>
            </a:r>
            <a:r>
              <a:rPr lang="pt-BR" sz="2000" dirty="0" err="1">
                <a:cs typeface="Arial"/>
              </a:rPr>
              <a:t>articles</a:t>
            </a:r>
            <a:r>
              <a:rPr lang="pt-BR" sz="2000" dirty="0">
                <a:cs typeface="Arial"/>
              </a:rPr>
              <a:t> </a:t>
            </a:r>
            <a:r>
              <a:rPr lang="pt-BR" sz="2000" dirty="0" err="1">
                <a:cs typeface="Arial"/>
              </a:rPr>
              <a:t>of</a:t>
            </a:r>
            <a:r>
              <a:rPr lang="pt-BR" sz="2000" dirty="0">
                <a:cs typeface="Arial"/>
              </a:rPr>
              <a:t> </a:t>
            </a:r>
            <a:r>
              <a:rPr lang="pt-BR" sz="2000" dirty="0" err="1">
                <a:cs typeface="Arial"/>
              </a:rPr>
              <a:t>each</a:t>
            </a:r>
            <a:r>
              <a:rPr lang="pt-BR" sz="2000" dirty="0">
                <a:cs typeface="Arial"/>
              </a:rPr>
              <a:t> </a:t>
            </a:r>
            <a:r>
              <a:rPr lang="pt-BR" sz="2000" dirty="0" err="1">
                <a:cs typeface="Arial"/>
              </a:rPr>
              <a:t>function</a:t>
            </a:r>
            <a:r>
              <a:rPr lang="pt-BR" sz="2000" dirty="0">
                <a:cs typeface="Arial"/>
              </a:rPr>
              <a:t>: </a:t>
            </a:r>
            <a:r>
              <a:rPr lang="en-US" sz="2000" dirty="0">
                <a:cs typeface="Arial"/>
                <a:hlinkClick r:id="rId2"/>
              </a:rPr>
              <a:t>2835469 - FAQ CIG Mapping Tool - Cloud Integration Gateway</a:t>
            </a:r>
            <a:r>
              <a:rPr lang="en-US" sz="2000" dirty="0">
                <a:cs typeface="Arial"/>
              </a:rPr>
              <a:t>.</a:t>
            </a:r>
            <a:endParaRPr lang="pt-BR" sz="2000" dirty="0">
              <a:cs typeface="Arial"/>
            </a:endParaRPr>
          </a:p>
        </p:txBody>
      </p:sp>
    </p:spTree>
    <p:extLst>
      <p:ext uri="{BB962C8B-B14F-4D97-AF65-F5344CB8AC3E}">
        <p14:creationId xmlns:p14="http://schemas.microsoft.com/office/powerpoint/2010/main" val="338440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Where can we get more information?</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73596" y="1659702"/>
            <a:ext cx="11041168" cy="3285515"/>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List</a:t>
            </a:r>
            <a:r>
              <a:rPr lang="pt-BR" sz="2000" dirty="0">
                <a:cs typeface="Arial"/>
              </a:rPr>
              <a:t> </a:t>
            </a:r>
            <a:r>
              <a:rPr lang="pt-BR" sz="2000" dirty="0" err="1">
                <a:cs typeface="Arial"/>
              </a:rPr>
              <a:t>of</a:t>
            </a:r>
            <a:r>
              <a:rPr lang="pt-BR" sz="2000" dirty="0">
                <a:cs typeface="Arial"/>
              </a:rPr>
              <a:t> </a:t>
            </a:r>
            <a:r>
              <a:rPr lang="pt-BR" sz="2000" dirty="0" err="1">
                <a:cs typeface="Arial"/>
              </a:rPr>
              <a:t>available</a:t>
            </a:r>
            <a:r>
              <a:rPr lang="pt-BR" sz="2000" dirty="0">
                <a:cs typeface="Arial"/>
              </a:rPr>
              <a:t> </a:t>
            </a:r>
            <a:r>
              <a:rPr lang="pt-BR" sz="2000" dirty="0" err="1">
                <a:cs typeface="Arial"/>
              </a:rPr>
              <a:t>channels</a:t>
            </a:r>
            <a:r>
              <a:rPr lang="pt-BR" sz="2000" dirty="0">
                <a:cs typeface="Arial"/>
              </a:rPr>
              <a:t> </a:t>
            </a:r>
            <a:r>
              <a:rPr lang="pt-BR" sz="2000" dirty="0" err="1">
                <a:cs typeface="Arial"/>
              </a:rPr>
              <a:t>that</a:t>
            </a:r>
            <a:r>
              <a:rPr lang="pt-BR" sz="2000" dirty="0">
                <a:cs typeface="Arial"/>
              </a:rPr>
              <a:t> </a:t>
            </a:r>
            <a:r>
              <a:rPr lang="pt-BR" sz="2000" dirty="0" err="1">
                <a:cs typeface="Arial"/>
              </a:rPr>
              <a:t>we</a:t>
            </a:r>
            <a:r>
              <a:rPr lang="pt-BR" sz="2000" dirty="0">
                <a:cs typeface="Arial"/>
              </a:rPr>
              <a:t> </a:t>
            </a:r>
            <a:r>
              <a:rPr lang="pt-BR" sz="2000" dirty="0" err="1">
                <a:cs typeface="Arial"/>
              </a:rPr>
              <a:t>can</a:t>
            </a:r>
            <a:r>
              <a:rPr lang="pt-BR" sz="2000" dirty="0">
                <a:cs typeface="Arial"/>
              </a:rPr>
              <a:t> use </a:t>
            </a:r>
            <a:r>
              <a:rPr lang="pt-BR" sz="2000" dirty="0" err="1">
                <a:cs typeface="Arial"/>
              </a:rPr>
              <a:t>to</a:t>
            </a:r>
            <a:r>
              <a:rPr lang="pt-BR" sz="2000" dirty="0">
                <a:cs typeface="Arial"/>
              </a:rPr>
              <a:t> </a:t>
            </a:r>
            <a:r>
              <a:rPr lang="pt-BR" sz="2000" dirty="0" err="1">
                <a:cs typeface="Arial"/>
              </a:rPr>
              <a:t>get</a:t>
            </a:r>
            <a:r>
              <a:rPr lang="pt-BR" sz="2000" dirty="0">
                <a:cs typeface="Arial"/>
              </a:rPr>
              <a:t> more </a:t>
            </a:r>
            <a:r>
              <a:rPr lang="pt-BR" sz="2000" dirty="0" err="1">
                <a:cs typeface="Arial"/>
              </a:rPr>
              <a:t>information</a:t>
            </a:r>
            <a:r>
              <a:rPr lang="pt-BR" sz="2000" dirty="0">
                <a:cs typeface="Arial"/>
              </a:rPr>
              <a:t> </a:t>
            </a:r>
            <a:r>
              <a:rPr lang="pt-BR" sz="2000" dirty="0" err="1">
                <a:cs typeface="Arial"/>
              </a:rPr>
              <a:t>about</a:t>
            </a:r>
            <a:r>
              <a:rPr lang="pt-BR" sz="2000" dirty="0">
                <a:cs typeface="Arial"/>
              </a:rPr>
              <a:t> </a:t>
            </a:r>
            <a:r>
              <a:rPr lang="pt-BR" sz="2000" dirty="0" err="1">
                <a:cs typeface="Arial"/>
              </a:rPr>
              <a:t>the</a:t>
            </a:r>
            <a:r>
              <a:rPr lang="pt-BR" sz="2000" dirty="0">
                <a:cs typeface="Arial"/>
              </a:rPr>
              <a:t> CIG </a:t>
            </a:r>
            <a:r>
              <a:rPr lang="pt-BR" sz="2000" dirty="0" err="1">
                <a:cs typeface="Arial"/>
              </a:rPr>
              <a:t>Mapping</a:t>
            </a:r>
            <a:r>
              <a:rPr lang="pt-BR" sz="2000" dirty="0">
                <a:cs typeface="Arial"/>
              </a:rPr>
              <a:t> tool:</a:t>
            </a:r>
          </a:p>
          <a:p>
            <a:pPr fontAlgn="base">
              <a:spcBef>
                <a:spcPct val="50000"/>
              </a:spcBef>
              <a:spcAft>
                <a:spcPct val="0"/>
              </a:spcAft>
              <a:buClr>
                <a:srgbClr val="F0AB00"/>
              </a:buClr>
              <a:buSzPct val="80000"/>
            </a:pPr>
            <a:endParaRPr lang="pt-BR"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hlinkClick r:id="rId2"/>
              </a:rPr>
              <a:t>CIG Help Portal</a:t>
            </a:r>
            <a:r>
              <a:rPr lang="pt-BR" sz="2000" dirty="0">
                <a:cs typeface="Arial"/>
              </a:rPr>
              <a:t>: SAP </a:t>
            </a:r>
            <a:r>
              <a:rPr lang="pt-BR" sz="2000" dirty="0" err="1">
                <a:cs typeface="Arial"/>
              </a:rPr>
              <a:t>official</a:t>
            </a:r>
            <a:r>
              <a:rPr lang="pt-BR" sz="2000" dirty="0">
                <a:cs typeface="Arial"/>
              </a:rPr>
              <a:t> </a:t>
            </a:r>
            <a:r>
              <a:rPr lang="pt-BR" sz="2000" dirty="0" err="1">
                <a:cs typeface="Arial"/>
              </a:rPr>
              <a:t>documentation</a:t>
            </a:r>
            <a:r>
              <a:rPr lang="pt-BR" sz="2000" dirty="0">
                <a:cs typeface="Arial"/>
              </a:rPr>
              <a:t> </a:t>
            </a:r>
            <a:r>
              <a:rPr lang="pt-BR" sz="2000" dirty="0" err="1">
                <a:cs typeface="Arial"/>
              </a:rPr>
              <a:t>about</a:t>
            </a:r>
            <a:r>
              <a:rPr lang="pt-BR" sz="2000" dirty="0">
                <a:cs typeface="Arial"/>
              </a:rPr>
              <a:t> </a:t>
            </a:r>
            <a:r>
              <a:rPr lang="pt-BR" sz="2000" dirty="0" err="1">
                <a:cs typeface="Arial"/>
              </a:rPr>
              <a:t>the</a:t>
            </a:r>
            <a:r>
              <a:rPr lang="pt-BR" sz="2000" dirty="0">
                <a:cs typeface="Arial"/>
              </a:rPr>
              <a:t> </a:t>
            </a:r>
            <a:r>
              <a:rPr lang="pt-BR" sz="2000" dirty="0" err="1">
                <a:cs typeface="Arial"/>
              </a:rPr>
              <a:t>product</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hlinkClick r:id="rId3"/>
              </a:rPr>
              <a:t>Ariba </a:t>
            </a:r>
            <a:r>
              <a:rPr lang="pt-BR" sz="2000" dirty="0" err="1">
                <a:cs typeface="Arial"/>
                <a:hlinkClick r:id="rId3"/>
              </a:rPr>
              <a:t>Knowledge</a:t>
            </a:r>
            <a:r>
              <a:rPr lang="pt-BR" sz="2000" dirty="0">
                <a:cs typeface="Arial"/>
                <a:hlinkClick r:id="rId3"/>
              </a:rPr>
              <a:t> Base</a:t>
            </a:r>
            <a:r>
              <a:rPr lang="pt-BR" sz="2000" dirty="0">
                <a:cs typeface="Arial"/>
              </a:rPr>
              <a:t>: </a:t>
            </a:r>
            <a:r>
              <a:rPr lang="pt-BR" sz="2000" dirty="0" err="1">
                <a:cs typeface="Arial"/>
              </a:rPr>
              <a:t>Repository</a:t>
            </a:r>
            <a:r>
              <a:rPr lang="pt-BR" sz="2000" dirty="0">
                <a:cs typeface="Arial"/>
              </a:rPr>
              <a:t> </a:t>
            </a:r>
            <a:r>
              <a:rPr lang="pt-BR" sz="2000" dirty="0" err="1">
                <a:cs typeface="Arial"/>
              </a:rPr>
              <a:t>of</a:t>
            </a:r>
            <a:r>
              <a:rPr lang="pt-BR" sz="2000" dirty="0">
                <a:cs typeface="Arial"/>
              </a:rPr>
              <a:t> </a:t>
            </a:r>
            <a:r>
              <a:rPr lang="pt-BR" sz="2000" dirty="0" err="1">
                <a:cs typeface="Arial"/>
              </a:rPr>
              <a:t>articles</a:t>
            </a:r>
            <a:r>
              <a:rPr lang="pt-BR" sz="2000" dirty="0">
                <a:cs typeface="Arial"/>
              </a:rPr>
              <a:t> </a:t>
            </a:r>
            <a:r>
              <a:rPr lang="pt-BR" sz="2000" dirty="0" err="1">
                <a:cs typeface="Arial"/>
              </a:rPr>
              <a:t>created</a:t>
            </a:r>
            <a:r>
              <a:rPr lang="pt-BR" sz="2000" dirty="0">
                <a:cs typeface="Arial"/>
              </a:rPr>
              <a:t> in a </a:t>
            </a:r>
            <a:r>
              <a:rPr lang="pt-BR" sz="2000" dirty="0" err="1">
                <a:cs typeface="Arial"/>
              </a:rPr>
              <a:t>daily</a:t>
            </a:r>
            <a:r>
              <a:rPr lang="pt-BR" sz="2000" dirty="0">
                <a:cs typeface="Arial"/>
              </a:rPr>
              <a:t> </a:t>
            </a:r>
            <a:r>
              <a:rPr lang="pt-BR" sz="2000" dirty="0" err="1">
                <a:cs typeface="Arial"/>
              </a:rPr>
              <a:t>basis</a:t>
            </a:r>
            <a:r>
              <a:rPr lang="pt-BR" sz="2000" dirty="0">
                <a:cs typeface="Arial"/>
              </a:rPr>
              <a:t> </a:t>
            </a:r>
            <a:r>
              <a:rPr lang="pt-BR" sz="2000" dirty="0" err="1">
                <a:cs typeface="Arial"/>
              </a:rPr>
              <a:t>by</a:t>
            </a:r>
            <a:r>
              <a:rPr lang="pt-BR" sz="2000" dirty="0">
                <a:cs typeface="Arial"/>
              </a:rPr>
              <a:t> </a:t>
            </a:r>
            <a:r>
              <a:rPr lang="pt-BR" sz="2000" dirty="0" err="1">
                <a:cs typeface="Arial"/>
              </a:rPr>
              <a:t>the</a:t>
            </a:r>
            <a:r>
              <a:rPr lang="pt-BR" sz="2000" dirty="0">
                <a:cs typeface="Arial"/>
              </a:rPr>
              <a:t> </a:t>
            </a:r>
            <a:r>
              <a:rPr lang="pt-BR" sz="2000" dirty="0" err="1">
                <a:cs typeface="Arial"/>
              </a:rPr>
              <a:t>team</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hlinkClick r:id="rId4"/>
              </a:rPr>
              <a:t>Documentation for </a:t>
            </a:r>
            <a:r>
              <a:rPr lang="pt-BR" sz="2000" dirty="0" err="1">
                <a:cs typeface="Arial"/>
                <a:hlinkClick r:id="rId4"/>
              </a:rPr>
              <a:t>the</a:t>
            </a:r>
            <a:r>
              <a:rPr lang="pt-BR" sz="2000" dirty="0">
                <a:cs typeface="Arial"/>
                <a:hlinkClick r:id="rId4"/>
              </a:rPr>
              <a:t> SAP Ariba Cloud Integration Gateway </a:t>
            </a:r>
            <a:r>
              <a:rPr lang="pt-BR" sz="2000" dirty="0" err="1">
                <a:cs typeface="Arial"/>
                <a:hlinkClick r:id="rId4"/>
              </a:rPr>
              <a:t>Mapping</a:t>
            </a:r>
            <a:r>
              <a:rPr lang="pt-BR" sz="2000" dirty="0">
                <a:cs typeface="Arial"/>
                <a:hlinkClick r:id="rId4"/>
              </a:rPr>
              <a:t> Tool</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en-US" dirty="0">
                <a:hlinkClick r:id="rId5"/>
              </a:rPr>
              <a:t>Access SAP Ariba CIG (CIG) Community</a:t>
            </a:r>
            <a:r>
              <a:rPr lang="en-US" dirty="0"/>
              <a:t>: Ask our experts a question, engage with other community members, follow latest blogs and stay up-to-date with the latest announcements and features.</a:t>
            </a:r>
            <a:endParaRPr lang="pt-BR" sz="2000" dirty="0">
              <a:cs typeface="Arial"/>
            </a:endParaRPr>
          </a:p>
        </p:txBody>
      </p:sp>
    </p:spTree>
    <p:extLst>
      <p:ext uri="{BB962C8B-B14F-4D97-AF65-F5344CB8AC3E}">
        <p14:creationId xmlns:p14="http://schemas.microsoft.com/office/powerpoint/2010/main" val="961079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esentation Title">
            <a:extLst>
              <a:ext uri="{FF2B5EF4-FFF2-40B4-BE49-F238E27FC236}">
                <a16:creationId xmlns:a16="http://schemas.microsoft.com/office/drawing/2014/main" id="{CCD31FE2-0A17-424F-AACF-D02513CB0448}"/>
              </a:ext>
            </a:extLst>
          </p:cNvPr>
          <p:cNvSpPr txBox="1">
            <a:spLocks/>
          </p:cNvSpPr>
          <p:nvPr/>
        </p:nvSpPr>
        <p:spPr bwMode="black">
          <a:xfrm>
            <a:off x="2201029" y="2875310"/>
            <a:ext cx="7793115" cy="1784484"/>
          </a:xfrm>
          <a:prstGeom prst="rect">
            <a:avLst/>
          </a:prstGeom>
        </p:spPr>
        <p:txBody>
          <a:bodyPr vert="horz" wrap="square" lIns="0" tIns="0" rIns="0" bIns="0" rtlCol="0" anchor="t" anchorCtr="0">
            <a:normAutofit fontScale="85000" lnSpcReduction="10000"/>
          </a:bodyPr>
          <a:lstStyle>
            <a:lvl1pPr algn="l" defTabSz="1088558" rtl="0" eaLnBrk="1" latinLnBrk="0" hangingPunct="1">
              <a:lnSpc>
                <a:spcPct val="90000"/>
              </a:lnSpc>
              <a:spcBef>
                <a:spcPct val="0"/>
              </a:spcBef>
              <a:buNone/>
              <a:defRPr sz="3600" b="1" kern="1200" baseline="0">
                <a:solidFill>
                  <a:schemeClr val="tx1"/>
                </a:solidFill>
                <a:latin typeface="+mj-lt"/>
                <a:ea typeface="+mj-ea"/>
                <a:cs typeface="+mj-cs"/>
              </a:defRPr>
            </a:lvl1pPr>
          </a:lstStyle>
          <a:p>
            <a:pPr algn="ctr">
              <a:lnSpc>
                <a:spcPct val="120000"/>
              </a:lnSpc>
            </a:pPr>
            <a:r>
              <a:rPr lang="de-DE" sz="2500" dirty="0"/>
              <a:t>Bharath Balakrishnan: TSE, Cloud </a:t>
            </a:r>
            <a:r>
              <a:rPr lang="de-DE" sz="2500" dirty="0" err="1"/>
              <a:t>Integrations</a:t>
            </a:r>
            <a:endParaRPr lang="de-DE" sz="2500" dirty="0"/>
          </a:p>
          <a:p>
            <a:pPr algn="ctr">
              <a:lnSpc>
                <a:spcPct val="120000"/>
              </a:lnSpc>
            </a:pPr>
            <a:r>
              <a:rPr lang="de-DE" sz="2500" dirty="0"/>
              <a:t>Eduardo Junior : TSE, Cloud </a:t>
            </a:r>
            <a:r>
              <a:rPr lang="de-DE" sz="2500" dirty="0" err="1"/>
              <a:t>Integrations</a:t>
            </a:r>
            <a:endParaRPr lang="de-DE" sz="2500" dirty="0">
              <a:cs typeface="Arial"/>
            </a:endParaRPr>
          </a:p>
          <a:p>
            <a:pPr algn="ctr">
              <a:lnSpc>
                <a:spcPct val="120000"/>
              </a:lnSpc>
            </a:pPr>
            <a:r>
              <a:rPr lang="de-DE" sz="2500" dirty="0"/>
              <a:t>Thales Nascimento: TSE, Cloud </a:t>
            </a:r>
            <a:r>
              <a:rPr lang="de-DE" sz="2500" dirty="0" err="1"/>
              <a:t>Integrations</a:t>
            </a:r>
            <a:endParaRPr lang="de-DE" sz="2500" dirty="0">
              <a:cs typeface="Arial"/>
            </a:endParaRPr>
          </a:p>
          <a:p>
            <a:pPr algn="ctr">
              <a:lnSpc>
                <a:spcPct val="120000"/>
              </a:lnSpc>
            </a:pPr>
            <a:r>
              <a:rPr lang="de-DE" sz="2500" dirty="0"/>
              <a:t>Valmir Palacio: TSE, Cloud </a:t>
            </a:r>
            <a:r>
              <a:rPr lang="de-DE" sz="2500" dirty="0" err="1"/>
              <a:t>Integrations</a:t>
            </a:r>
            <a:endParaRPr lang="de-DE" sz="2500" dirty="0"/>
          </a:p>
          <a:p>
            <a:pPr algn="ctr">
              <a:lnSpc>
                <a:spcPct val="120000"/>
              </a:lnSpc>
            </a:pPr>
            <a:r>
              <a:rPr lang="de-DE" sz="2500" dirty="0" err="1"/>
              <a:t>Cinthia</a:t>
            </a:r>
            <a:r>
              <a:rPr lang="de-DE" sz="2500" dirty="0"/>
              <a:t> Guzman Rodrigues: Engineering, Cloud </a:t>
            </a:r>
            <a:r>
              <a:rPr lang="de-DE" sz="2500" dirty="0" err="1"/>
              <a:t>Integrations</a:t>
            </a:r>
            <a:endParaRPr lang="de-DE" sz="2500" dirty="0"/>
          </a:p>
          <a:p>
            <a:pPr algn="ctr"/>
            <a:endParaRPr lang="de-DE" sz="2500" dirty="0">
              <a:cs typeface="Arial"/>
            </a:endParaRPr>
          </a:p>
        </p:txBody>
      </p:sp>
      <p:pic>
        <p:nvPicPr>
          <p:cNvPr id="6" name="Picture 5">
            <a:extLst>
              <a:ext uri="{FF2B5EF4-FFF2-40B4-BE49-F238E27FC236}">
                <a16:creationId xmlns:a16="http://schemas.microsoft.com/office/drawing/2014/main" id="{EFCDCB72-127F-4E85-BE70-C990B777B75C}"/>
              </a:ext>
            </a:extLst>
          </p:cNvPr>
          <p:cNvPicPr>
            <a:picLocks noChangeAspect="1"/>
          </p:cNvPicPr>
          <p:nvPr/>
        </p:nvPicPr>
        <p:blipFill>
          <a:blip r:embed="rId2"/>
          <a:stretch>
            <a:fillRect/>
          </a:stretch>
        </p:blipFill>
        <p:spPr>
          <a:xfrm>
            <a:off x="5205345" y="623475"/>
            <a:ext cx="1784483" cy="1784483"/>
          </a:xfrm>
          <a:prstGeom prst="rect">
            <a:avLst/>
          </a:prstGeom>
        </p:spPr>
      </p:pic>
    </p:spTree>
    <p:extLst>
      <p:ext uri="{BB962C8B-B14F-4D97-AF65-F5344CB8AC3E}">
        <p14:creationId xmlns:p14="http://schemas.microsoft.com/office/powerpoint/2010/main" val="3352613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03D880-9633-4AA3-B674-9FB1E86F696A}"/>
              </a:ext>
            </a:extLst>
          </p:cNvPr>
          <p:cNvSpPr>
            <a:spLocks noGrp="1"/>
          </p:cNvSpPr>
          <p:nvPr>
            <p:ph type="title"/>
          </p:nvPr>
        </p:nvSpPr>
        <p:spPr>
          <a:xfrm>
            <a:off x="504001" y="473520"/>
            <a:ext cx="11186476" cy="369332"/>
          </a:xfrm>
        </p:spPr>
        <p:txBody>
          <a:bodyPr/>
          <a:lstStyle/>
          <a:p>
            <a:r>
              <a:rPr lang="en-US"/>
              <a:t>Reference Documentation / Support Articles</a:t>
            </a:r>
          </a:p>
        </p:txBody>
      </p:sp>
      <p:sp>
        <p:nvSpPr>
          <p:cNvPr id="7" name="Rectangle 6">
            <a:extLst>
              <a:ext uri="{FF2B5EF4-FFF2-40B4-BE49-F238E27FC236}">
                <a16:creationId xmlns:a16="http://schemas.microsoft.com/office/drawing/2014/main" id="{79B0BF1E-2FBD-464C-BF4F-E8D1E8212711}"/>
              </a:ext>
            </a:extLst>
          </p:cNvPr>
          <p:cNvSpPr/>
          <p:nvPr/>
        </p:nvSpPr>
        <p:spPr>
          <a:xfrm>
            <a:off x="292324" y="1246777"/>
            <a:ext cx="11609830" cy="6324808"/>
          </a:xfrm>
          <a:prstGeom prst="rect">
            <a:avLst/>
          </a:prstGeom>
          <a:ln>
            <a:noFill/>
          </a:ln>
        </p:spPr>
        <p:txBody>
          <a:bodyPr wrap="square" anchor="t">
            <a:spAutoFit/>
          </a:bodyPr>
          <a:lstStyle/>
          <a:p>
            <a:r>
              <a:rPr lang="en-US" sz="2000" dirty="0">
                <a:cs typeface="Arial"/>
              </a:rPr>
              <a:t>       CIG Community</a:t>
            </a:r>
            <a:endParaRPr lang="en-US" dirty="0">
              <a:cs typeface="Arial"/>
            </a:endParaRPr>
          </a:p>
          <a:p>
            <a:pPr marL="887095" lvl="1" indent="-342900">
              <a:buFont typeface="Wingdings" panose="05000000000000000000" pitchFamily="2" charset="2"/>
              <a:buChar char="§"/>
            </a:pPr>
            <a:r>
              <a:rPr lang="en-US" sz="2000" dirty="0">
                <a:cs typeface="Arial"/>
                <a:hlinkClick r:id="rId2"/>
              </a:rPr>
              <a:t>https://community.sap.com/topics/ariba-cloud-integration-gateway</a:t>
            </a:r>
            <a:endParaRPr lang="en-US" sz="2000" dirty="0">
              <a:cs typeface="Arial"/>
            </a:endParaRPr>
          </a:p>
          <a:p>
            <a:pPr marL="544195" lvl="1">
              <a:buNone/>
            </a:pPr>
            <a:endParaRPr lang="en-US" sz="2000" dirty="0">
              <a:cs typeface="Arial"/>
            </a:endParaRPr>
          </a:p>
          <a:p>
            <a:pPr marL="544195" lvl="1">
              <a:buFont typeface="Wingdings" panose="05000000000000000000" pitchFamily="2" charset="2"/>
              <a:buNone/>
            </a:pPr>
            <a:r>
              <a:rPr lang="en-US" sz="2000" dirty="0">
                <a:cs typeface="Arial"/>
              </a:rPr>
              <a:t>CIG Help Portal</a:t>
            </a:r>
            <a:endParaRPr lang="en-US" dirty="0">
              <a:cs typeface="Arial"/>
            </a:endParaRPr>
          </a:p>
          <a:p>
            <a:pPr marL="887095" lvl="1" indent="-342900">
              <a:buFont typeface="Wingdings" panose="05000000000000000000" pitchFamily="2" charset="2"/>
              <a:buChar char="§"/>
            </a:pPr>
            <a:r>
              <a:rPr lang="en-US" sz="2000" dirty="0">
                <a:cs typeface="Arial"/>
                <a:hlinkClick r:id="rId3"/>
              </a:rPr>
              <a:t>https://help.sap.com/viewer/product/ARIBA_CIG/latest/en-US?task=whats_new_task</a:t>
            </a:r>
            <a:r>
              <a:rPr lang="en-US" sz="2000" dirty="0">
                <a:cs typeface="Arial"/>
              </a:rPr>
              <a:t>  </a:t>
            </a:r>
            <a:endParaRPr lang="en-US" dirty="0">
              <a:cs typeface="Arial"/>
            </a:endParaRPr>
          </a:p>
          <a:p>
            <a:pPr marL="887095" lvl="1" indent="-342900">
              <a:buFont typeface="Wingdings" panose="05000000000000000000" pitchFamily="2" charset="2"/>
              <a:buChar char="§"/>
            </a:pPr>
            <a:endParaRPr lang="en-US" sz="2000" dirty="0">
              <a:cs typeface="Arial"/>
            </a:endParaRPr>
          </a:p>
          <a:p>
            <a:pPr marL="544195" lvl="1">
              <a:buNone/>
            </a:pPr>
            <a:r>
              <a:rPr lang="en-US" sz="2000" dirty="0">
                <a:cs typeface="Arial"/>
              </a:rPr>
              <a:t>CIG Mapping Tool Master KBA:</a:t>
            </a:r>
            <a:endParaRPr lang="en-US" dirty="0">
              <a:cs typeface="Arial"/>
            </a:endParaRPr>
          </a:p>
          <a:p>
            <a:pPr marL="887095" lvl="1" indent="-342900">
              <a:buFont typeface="Wingdings"/>
              <a:buChar char="§"/>
            </a:pPr>
            <a:r>
              <a:rPr lang="pt-BR" sz="2000" dirty="0">
                <a:hlinkClick r:id="rId4"/>
              </a:rPr>
              <a:t>https://launchpad.support.sap.com/#/notes/2835469</a:t>
            </a:r>
            <a:endParaRPr lang="pt-BR" sz="2000" dirty="0"/>
          </a:p>
          <a:p>
            <a:pPr marL="887095" lvl="1" indent="-342900">
              <a:buFont typeface="Wingdings"/>
              <a:buChar char="§"/>
            </a:pPr>
            <a:r>
              <a:rPr lang="pt-BR" sz="2000" dirty="0">
                <a:hlinkClick r:id="rId5"/>
              </a:rPr>
              <a:t>https://support.ariba.com/item/view/183473</a:t>
            </a:r>
            <a:endParaRPr lang="pt-BR" sz="2000" dirty="0"/>
          </a:p>
          <a:p>
            <a:pPr marL="544195" lvl="1">
              <a:buNone/>
            </a:pPr>
            <a:endParaRPr lang="en-US" sz="2000" dirty="0">
              <a:cs typeface="Arial"/>
            </a:endParaRPr>
          </a:p>
          <a:p>
            <a:pPr marL="544195" lvl="1">
              <a:buNone/>
            </a:pPr>
            <a:r>
              <a:rPr lang="en-US" sz="2000" dirty="0">
                <a:cs typeface="Arial"/>
              </a:rPr>
              <a:t>Documentation for the SAP Ariba Cloud Integration Gateway Mapping Tool</a:t>
            </a:r>
          </a:p>
          <a:p>
            <a:pPr marL="887095" lvl="1" indent="-342900">
              <a:buFont typeface="Wingdings"/>
              <a:buChar char="§"/>
            </a:pPr>
            <a:r>
              <a:rPr lang="pt-BR" sz="2000" dirty="0">
                <a:hlinkClick r:id="rId6"/>
              </a:rPr>
              <a:t>https://support.ariba.com/item/view/184627</a:t>
            </a:r>
            <a:endParaRPr lang="pt-BR" sz="2000" dirty="0"/>
          </a:p>
          <a:p>
            <a:pPr marL="544195" lvl="1">
              <a:buNone/>
            </a:pPr>
            <a:endParaRPr lang="en-US" sz="2000" dirty="0">
              <a:cs typeface="Arial"/>
            </a:endParaRPr>
          </a:p>
          <a:p>
            <a:pPr marL="544195" lvl="1">
              <a:buNone/>
            </a:pPr>
            <a:r>
              <a:rPr lang="en-US" sz="2000" dirty="0" err="1">
                <a:cs typeface="Arial"/>
              </a:rPr>
              <a:t>BAdIs</a:t>
            </a:r>
            <a:r>
              <a:rPr lang="en-US" sz="2000" dirty="0">
                <a:cs typeface="Arial"/>
              </a:rPr>
              <a:t> – Sap Help Portal</a:t>
            </a:r>
          </a:p>
          <a:p>
            <a:pPr marL="887095" lvl="1" indent="-342900">
              <a:buFont typeface="Wingdings"/>
              <a:buChar char="§"/>
            </a:pPr>
            <a:r>
              <a:rPr lang="pt-BR" sz="2000" dirty="0">
                <a:hlinkClick r:id="rId7"/>
              </a:rPr>
              <a:t>https://help.sap.com/viewer/12aa7f056c531014aa5bca7aee037e55/latest/en-US/e6d54d3c596f0b26e10000000a11402f.html</a:t>
            </a:r>
            <a:endParaRPr lang="en-US" sz="2000" dirty="0">
              <a:cs typeface="Arial"/>
            </a:endParaRPr>
          </a:p>
          <a:p>
            <a:pPr marL="457200" indent="-457200">
              <a:buFont typeface="Wingdings" panose="05000000000000000000" pitchFamily="2" charset="2"/>
              <a:buChar char="§"/>
            </a:pPr>
            <a:endParaRPr lang="en-US" sz="2000" dirty="0">
              <a:cs typeface="Arial"/>
            </a:endParaRPr>
          </a:p>
          <a:p>
            <a:pPr marL="457200" indent="-457200">
              <a:buAutoNum type="arabicPeriod"/>
            </a:pPr>
            <a:endParaRPr lang="en-US" dirty="0">
              <a:cs typeface="Arial"/>
            </a:endParaRPr>
          </a:p>
          <a:p>
            <a:pPr marL="457200" indent="-457200">
              <a:buAutoNum type="arabicPeriod"/>
            </a:pPr>
            <a:endParaRPr lang="en-US" dirty="0">
              <a:cs typeface="Arial"/>
            </a:endParaRPr>
          </a:p>
          <a:p>
            <a:pPr marL="457200" indent="-457200">
              <a:buAutoNum type="arabicPeriod"/>
            </a:pPr>
            <a:endParaRPr lang="en-US" dirty="0">
              <a:cs typeface="Arial"/>
            </a:endParaRPr>
          </a:p>
        </p:txBody>
      </p:sp>
      <p:pic>
        <p:nvPicPr>
          <p:cNvPr id="4" name="Picture 3">
            <a:extLst>
              <a:ext uri="{FF2B5EF4-FFF2-40B4-BE49-F238E27FC236}">
                <a16:creationId xmlns:a16="http://schemas.microsoft.com/office/drawing/2014/main" id="{34212C4A-95C2-4C60-98BF-F862FA732807}"/>
              </a:ext>
            </a:extLst>
          </p:cNvPr>
          <p:cNvPicPr>
            <a:picLocks noChangeAspect="1"/>
          </p:cNvPicPr>
          <p:nvPr/>
        </p:nvPicPr>
        <p:blipFill>
          <a:blip r:embed="rId8"/>
          <a:stretch>
            <a:fillRect/>
          </a:stretch>
        </p:blipFill>
        <p:spPr>
          <a:xfrm>
            <a:off x="10874829" y="1"/>
            <a:ext cx="1320346" cy="1320346"/>
          </a:xfrm>
          <a:prstGeom prst="rect">
            <a:avLst/>
          </a:prstGeom>
        </p:spPr>
      </p:pic>
    </p:spTree>
    <p:extLst>
      <p:ext uri="{BB962C8B-B14F-4D97-AF65-F5344CB8AC3E}">
        <p14:creationId xmlns:p14="http://schemas.microsoft.com/office/powerpoint/2010/main" val="1051026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8CC338-F4E0-491C-96D7-640DEB78F87E}"/>
              </a:ext>
            </a:extLst>
          </p:cNvPr>
          <p:cNvSpPr>
            <a:spLocks noGrp="1"/>
          </p:cNvSpPr>
          <p:nvPr>
            <p:ph type="body" sz="quarter" idx="10"/>
          </p:nvPr>
        </p:nvSpPr>
        <p:spPr/>
        <p:txBody>
          <a:bodyPr/>
          <a:lstStyle/>
          <a:p>
            <a:r>
              <a:rPr lang="en-US" dirty="0"/>
              <a:t>David Johnson, Sr Program Manager, Platform​</a:t>
            </a:r>
            <a:br>
              <a:rPr lang="en-US" dirty="0"/>
            </a:br>
            <a:r>
              <a:rPr lang="en-US" dirty="0"/>
              <a:t>Alvaro Lorenzoni, Support Manager, Cloud Integrations</a:t>
            </a:r>
            <a:br>
              <a:rPr lang="en-US" dirty="0"/>
            </a:br>
            <a:r>
              <a:rPr lang="en-US" dirty="0"/>
              <a:t>Thales Nascimento, TSE, Cloud Integrations</a:t>
            </a:r>
            <a:br>
              <a:rPr lang="en-US" dirty="0"/>
            </a:br>
            <a:r>
              <a:rPr lang="en-US" dirty="0"/>
              <a:t>Valmir Palacio, TSE, Cloud Integrations</a:t>
            </a:r>
          </a:p>
        </p:txBody>
      </p:sp>
      <p:sp>
        <p:nvSpPr>
          <p:cNvPr id="3" name="Title 2">
            <a:extLst>
              <a:ext uri="{FF2B5EF4-FFF2-40B4-BE49-F238E27FC236}">
                <a16:creationId xmlns:a16="http://schemas.microsoft.com/office/drawing/2014/main" id="{2DFFB009-550D-4951-8C9E-4F9B7B438E75}"/>
              </a:ext>
            </a:extLst>
          </p:cNvPr>
          <p:cNvSpPr>
            <a:spLocks noGrp="1"/>
          </p:cNvSpPr>
          <p:nvPr>
            <p:ph type="ctrTitle"/>
          </p:nvPr>
        </p:nvSpPr>
        <p:spPr/>
        <p:txBody>
          <a:bodyPr/>
          <a:lstStyle/>
          <a:p>
            <a:endParaRPr lang="en-US"/>
          </a:p>
        </p:txBody>
      </p:sp>
    </p:spTree>
    <p:extLst>
      <p:ext uri="{BB962C8B-B14F-4D97-AF65-F5344CB8AC3E}">
        <p14:creationId xmlns:p14="http://schemas.microsoft.com/office/powerpoint/2010/main" val="2682547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03D880-9633-4AA3-B674-9FB1E86F696A}"/>
              </a:ext>
            </a:extLst>
          </p:cNvPr>
          <p:cNvSpPr>
            <a:spLocks noGrp="1"/>
          </p:cNvSpPr>
          <p:nvPr>
            <p:ph type="title"/>
          </p:nvPr>
        </p:nvSpPr>
        <p:spPr>
          <a:xfrm>
            <a:off x="504001" y="473520"/>
            <a:ext cx="11186476" cy="369332"/>
          </a:xfrm>
        </p:spPr>
        <p:txBody>
          <a:bodyPr/>
          <a:lstStyle/>
          <a:p>
            <a:r>
              <a:rPr lang="en-US"/>
              <a:t>Agenda</a:t>
            </a:r>
          </a:p>
        </p:txBody>
      </p:sp>
      <p:sp>
        <p:nvSpPr>
          <p:cNvPr id="5" name="Flowchart: Connector 4">
            <a:extLst>
              <a:ext uri="{FF2B5EF4-FFF2-40B4-BE49-F238E27FC236}">
                <a16:creationId xmlns:a16="http://schemas.microsoft.com/office/drawing/2014/main" id="{A434CDD0-6E07-42A1-8E0C-E63ABEC9EAF3}"/>
              </a:ext>
            </a:extLst>
          </p:cNvPr>
          <p:cNvSpPr/>
          <p:nvPr/>
        </p:nvSpPr>
        <p:spPr bwMode="gray">
          <a:xfrm>
            <a:off x="802640" y="2131576"/>
            <a:ext cx="985520" cy="934720"/>
          </a:xfrm>
          <a:prstGeom prst="flowChartConnector">
            <a:avLst/>
          </a:prstGeom>
          <a:solidFill>
            <a:srgbClr val="FFC000"/>
          </a:solid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err="1">
              <a:ln>
                <a:noFill/>
              </a:ln>
              <a:effectLst/>
              <a:uLnTx/>
              <a:uFillTx/>
              <a:ea typeface="Arial Unicode MS" pitchFamily="34" charset="-128"/>
              <a:cs typeface="Arial Unicode MS" pitchFamily="34" charset="-128"/>
            </a:endParaRPr>
          </a:p>
        </p:txBody>
      </p:sp>
      <p:sp>
        <p:nvSpPr>
          <p:cNvPr id="6" name="TextBox 5">
            <a:extLst>
              <a:ext uri="{FF2B5EF4-FFF2-40B4-BE49-F238E27FC236}">
                <a16:creationId xmlns:a16="http://schemas.microsoft.com/office/drawing/2014/main" id="{816E3A22-15F2-410B-84FD-0410020D5D29}"/>
              </a:ext>
            </a:extLst>
          </p:cNvPr>
          <p:cNvSpPr txBox="1"/>
          <p:nvPr/>
        </p:nvSpPr>
        <p:spPr>
          <a:xfrm>
            <a:off x="1026160" y="2321937"/>
            <a:ext cx="538480" cy="553998"/>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en-US" sz="3600" b="1" kern="0" dirty="0">
                <a:solidFill>
                  <a:schemeClr val="bg1"/>
                </a:solidFill>
                <a:ea typeface="Arial Unicode MS" pitchFamily="34" charset="-128"/>
                <a:cs typeface="Arial Unicode MS" pitchFamily="34" charset="-128"/>
              </a:rPr>
              <a:t>30</a:t>
            </a:r>
          </a:p>
        </p:txBody>
      </p:sp>
      <p:sp>
        <p:nvSpPr>
          <p:cNvPr id="11" name="Flowchart: Connector 10">
            <a:extLst>
              <a:ext uri="{FF2B5EF4-FFF2-40B4-BE49-F238E27FC236}">
                <a16:creationId xmlns:a16="http://schemas.microsoft.com/office/drawing/2014/main" id="{1A357C88-F162-417F-A4A4-588F5EDD8953}"/>
              </a:ext>
            </a:extLst>
          </p:cNvPr>
          <p:cNvSpPr/>
          <p:nvPr/>
        </p:nvSpPr>
        <p:spPr bwMode="gray">
          <a:xfrm>
            <a:off x="802640" y="1019854"/>
            <a:ext cx="985520" cy="934720"/>
          </a:xfrm>
          <a:prstGeom prst="flowChartConnector">
            <a:avLst/>
          </a:prstGeom>
          <a:solidFill>
            <a:srgbClr val="FFC000"/>
          </a:solid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err="1">
              <a:ln>
                <a:noFill/>
              </a:ln>
              <a:effectLst/>
              <a:uLnTx/>
              <a:uFillTx/>
              <a:ea typeface="Arial Unicode MS" pitchFamily="34" charset="-128"/>
              <a:cs typeface="Arial Unicode MS" pitchFamily="34" charset="-128"/>
            </a:endParaRPr>
          </a:p>
        </p:txBody>
      </p:sp>
      <p:sp>
        <p:nvSpPr>
          <p:cNvPr id="12" name="TextBox 11">
            <a:extLst>
              <a:ext uri="{FF2B5EF4-FFF2-40B4-BE49-F238E27FC236}">
                <a16:creationId xmlns:a16="http://schemas.microsoft.com/office/drawing/2014/main" id="{E3FFE8C1-949C-44E4-A507-D93B85CC207B}"/>
              </a:ext>
            </a:extLst>
          </p:cNvPr>
          <p:cNvSpPr txBox="1"/>
          <p:nvPr/>
        </p:nvSpPr>
        <p:spPr>
          <a:xfrm>
            <a:off x="1026160" y="1210215"/>
            <a:ext cx="538480" cy="553998"/>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en-US" sz="3600" b="1" kern="0" dirty="0">
                <a:solidFill>
                  <a:schemeClr val="bg1"/>
                </a:solidFill>
                <a:ea typeface="Arial Unicode MS" pitchFamily="34" charset="-128"/>
                <a:cs typeface="Arial Unicode MS" pitchFamily="34" charset="-128"/>
              </a:rPr>
              <a:t>5</a:t>
            </a:r>
          </a:p>
        </p:txBody>
      </p:sp>
      <p:sp>
        <p:nvSpPr>
          <p:cNvPr id="13" name="Flowchart: Connector 12">
            <a:extLst>
              <a:ext uri="{FF2B5EF4-FFF2-40B4-BE49-F238E27FC236}">
                <a16:creationId xmlns:a16="http://schemas.microsoft.com/office/drawing/2014/main" id="{69DB437C-98F3-4453-AE68-44D95195DC04}"/>
              </a:ext>
            </a:extLst>
          </p:cNvPr>
          <p:cNvSpPr/>
          <p:nvPr/>
        </p:nvSpPr>
        <p:spPr bwMode="gray">
          <a:xfrm>
            <a:off x="802640" y="4381738"/>
            <a:ext cx="985520" cy="934720"/>
          </a:xfrm>
          <a:prstGeom prst="flowChartConnector">
            <a:avLst/>
          </a:prstGeom>
          <a:solidFill>
            <a:srgbClr val="FFC000"/>
          </a:solid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err="1">
              <a:ln>
                <a:noFill/>
              </a:ln>
              <a:effectLst/>
              <a:uLnTx/>
              <a:uFillTx/>
              <a:ea typeface="Arial Unicode MS" pitchFamily="34" charset="-128"/>
              <a:cs typeface="Arial Unicode MS" pitchFamily="34" charset="-128"/>
            </a:endParaRPr>
          </a:p>
        </p:txBody>
      </p:sp>
      <p:sp>
        <p:nvSpPr>
          <p:cNvPr id="14" name="TextBox 13">
            <a:extLst>
              <a:ext uri="{FF2B5EF4-FFF2-40B4-BE49-F238E27FC236}">
                <a16:creationId xmlns:a16="http://schemas.microsoft.com/office/drawing/2014/main" id="{95C348D6-7D8F-4BA7-921E-945D09A57620}"/>
              </a:ext>
            </a:extLst>
          </p:cNvPr>
          <p:cNvSpPr txBox="1"/>
          <p:nvPr/>
        </p:nvSpPr>
        <p:spPr>
          <a:xfrm>
            <a:off x="1026160" y="4572099"/>
            <a:ext cx="538480" cy="553998"/>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en-US" sz="3600" b="1" kern="0" dirty="0">
                <a:solidFill>
                  <a:schemeClr val="bg1"/>
                </a:solidFill>
                <a:ea typeface="Arial Unicode MS" pitchFamily="34" charset="-128"/>
                <a:cs typeface="Arial Unicode MS" pitchFamily="34" charset="-128"/>
              </a:rPr>
              <a:t>15</a:t>
            </a:r>
          </a:p>
        </p:txBody>
      </p:sp>
      <p:sp>
        <p:nvSpPr>
          <p:cNvPr id="19" name="Flowchart: Connector 18">
            <a:extLst>
              <a:ext uri="{FF2B5EF4-FFF2-40B4-BE49-F238E27FC236}">
                <a16:creationId xmlns:a16="http://schemas.microsoft.com/office/drawing/2014/main" id="{E57D85A2-2ADA-46A3-8CCF-5328D3BE542F}"/>
              </a:ext>
            </a:extLst>
          </p:cNvPr>
          <p:cNvSpPr/>
          <p:nvPr/>
        </p:nvSpPr>
        <p:spPr bwMode="gray">
          <a:xfrm>
            <a:off x="802640" y="3256657"/>
            <a:ext cx="985520" cy="934720"/>
          </a:xfrm>
          <a:prstGeom prst="flowChartConnector">
            <a:avLst/>
          </a:prstGeom>
          <a:solidFill>
            <a:srgbClr val="FFC000"/>
          </a:solid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err="1">
              <a:ln>
                <a:noFill/>
              </a:ln>
              <a:effectLst/>
              <a:uLnTx/>
              <a:uFillTx/>
              <a:ea typeface="Arial Unicode MS" pitchFamily="34" charset="-128"/>
              <a:cs typeface="Arial Unicode MS" pitchFamily="34" charset="-128"/>
            </a:endParaRPr>
          </a:p>
        </p:txBody>
      </p:sp>
      <p:sp>
        <p:nvSpPr>
          <p:cNvPr id="20" name="TextBox 19">
            <a:extLst>
              <a:ext uri="{FF2B5EF4-FFF2-40B4-BE49-F238E27FC236}">
                <a16:creationId xmlns:a16="http://schemas.microsoft.com/office/drawing/2014/main" id="{96D50BEC-DDD5-49BA-B0F8-B184A16610E1}"/>
              </a:ext>
            </a:extLst>
          </p:cNvPr>
          <p:cNvSpPr txBox="1"/>
          <p:nvPr/>
        </p:nvSpPr>
        <p:spPr>
          <a:xfrm>
            <a:off x="1026160" y="3447018"/>
            <a:ext cx="538480" cy="553998"/>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en-US" sz="3600" b="1" kern="0" dirty="0">
                <a:solidFill>
                  <a:schemeClr val="bg1"/>
                </a:solidFill>
                <a:ea typeface="Arial Unicode MS" pitchFamily="34" charset="-128"/>
                <a:cs typeface="Arial Unicode MS" pitchFamily="34" charset="-128"/>
              </a:rPr>
              <a:t>10</a:t>
            </a:r>
          </a:p>
        </p:txBody>
      </p:sp>
      <p:sp>
        <p:nvSpPr>
          <p:cNvPr id="21" name="Rectangle 20">
            <a:extLst>
              <a:ext uri="{FF2B5EF4-FFF2-40B4-BE49-F238E27FC236}">
                <a16:creationId xmlns:a16="http://schemas.microsoft.com/office/drawing/2014/main" id="{369CF184-FBA3-49BA-AC9B-C7B1797CFF72}"/>
              </a:ext>
            </a:extLst>
          </p:cNvPr>
          <p:cNvSpPr/>
          <p:nvPr/>
        </p:nvSpPr>
        <p:spPr>
          <a:xfrm>
            <a:off x="2011680" y="1256381"/>
            <a:ext cx="6096000" cy="461665"/>
          </a:xfrm>
          <a:prstGeom prst="rect">
            <a:avLst/>
          </a:prstGeom>
        </p:spPr>
        <p:txBody>
          <a:bodyPr>
            <a:spAutoFit/>
          </a:bodyPr>
          <a:lstStyle/>
          <a:p>
            <a:pPr lvl="0"/>
            <a:r>
              <a:rPr lang="en-US" sz="2400" b="1" dirty="0"/>
              <a:t>Introduction</a:t>
            </a:r>
          </a:p>
        </p:txBody>
      </p:sp>
      <p:sp>
        <p:nvSpPr>
          <p:cNvPr id="22" name="Rectangle 21">
            <a:extLst>
              <a:ext uri="{FF2B5EF4-FFF2-40B4-BE49-F238E27FC236}">
                <a16:creationId xmlns:a16="http://schemas.microsoft.com/office/drawing/2014/main" id="{07D75D44-E434-4038-B54E-F275D1E65FD6}"/>
              </a:ext>
            </a:extLst>
          </p:cNvPr>
          <p:cNvSpPr/>
          <p:nvPr/>
        </p:nvSpPr>
        <p:spPr>
          <a:xfrm>
            <a:off x="2011680" y="2368103"/>
            <a:ext cx="6096000" cy="461665"/>
          </a:xfrm>
          <a:prstGeom prst="rect">
            <a:avLst/>
          </a:prstGeom>
        </p:spPr>
        <p:txBody>
          <a:bodyPr anchor="t">
            <a:spAutoFit/>
          </a:bodyPr>
          <a:lstStyle/>
          <a:p>
            <a:r>
              <a:rPr lang="en-US" sz="2400" b="1" dirty="0"/>
              <a:t>Hands-on</a:t>
            </a:r>
            <a:endParaRPr lang="en-US" sz="2400" dirty="0"/>
          </a:p>
        </p:txBody>
      </p:sp>
      <p:sp>
        <p:nvSpPr>
          <p:cNvPr id="23" name="Rectangle 22">
            <a:extLst>
              <a:ext uri="{FF2B5EF4-FFF2-40B4-BE49-F238E27FC236}">
                <a16:creationId xmlns:a16="http://schemas.microsoft.com/office/drawing/2014/main" id="{1895FB53-9084-4258-B8EE-789149E3F69F}"/>
              </a:ext>
            </a:extLst>
          </p:cNvPr>
          <p:cNvSpPr/>
          <p:nvPr/>
        </p:nvSpPr>
        <p:spPr>
          <a:xfrm>
            <a:off x="2011680" y="3493184"/>
            <a:ext cx="6096000" cy="830997"/>
          </a:xfrm>
          <a:prstGeom prst="rect">
            <a:avLst/>
          </a:prstGeom>
        </p:spPr>
        <p:txBody>
          <a:bodyPr anchor="t">
            <a:spAutoFit/>
          </a:bodyPr>
          <a:lstStyle/>
          <a:p>
            <a:r>
              <a:rPr lang="en-US" sz="2400" b="1" dirty="0"/>
              <a:t>Common Questions</a:t>
            </a:r>
            <a:endParaRPr lang="en-US" dirty="0"/>
          </a:p>
          <a:p>
            <a:pPr lvl="0"/>
            <a:endParaRPr lang="en-US" sz="2400" b="1" dirty="0">
              <a:cs typeface="Arial"/>
            </a:endParaRPr>
          </a:p>
        </p:txBody>
      </p:sp>
      <p:sp>
        <p:nvSpPr>
          <p:cNvPr id="24" name="Rectangle 23">
            <a:extLst>
              <a:ext uri="{FF2B5EF4-FFF2-40B4-BE49-F238E27FC236}">
                <a16:creationId xmlns:a16="http://schemas.microsoft.com/office/drawing/2014/main" id="{409B429C-8B23-4BFF-95F1-81027AA73CBC}"/>
              </a:ext>
            </a:extLst>
          </p:cNvPr>
          <p:cNvSpPr/>
          <p:nvPr/>
        </p:nvSpPr>
        <p:spPr>
          <a:xfrm>
            <a:off x="2011680" y="4618265"/>
            <a:ext cx="6096000" cy="461665"/>
          </a:xfrm>
          <a:prstGeom prst="rect">
            <a:avLst/>
          </a:prstGeom>
        </p:spPr>
        <p:txBody>
          <a:bodyPr anchor="t">
            <a:spAutoFit/>
          </a:bodyPr>
          <a:lstStyle/>
          <a:p>
            <a:r>
              <a:rPr lang="en-US" sz="2400" b="1">
                <a:cs typeface="Arial"/>
              </a:rPr>
              <a:t>Q &amp; A</a:t>
            </a:r>
            <a:endParaRPr lang="en-US"/>
          </a:p>
        </p:txBody>
      </p:sp>
      <p:sp>
        <p:nvSpPr>
          <p:cNvPr id="30" name="Rectangle 29">
            <a:extLst>
              <a:ext uri="{FF2B5EF4-FFF2-40B4-BE49-F238E27FC236}">
                <a16:creationId xmlns:a16="http://schemas.microsoft.com/office/drawing/2014/main" id="{5210B009-1C7F-48EC-89D6-5A291E44E3AD}"/>
              </a:ext>
            </a:extLst>
          </p:cNvPr>
          <p:cNvSpPr/>
          <p:nvPr/>
        </p:nvSpPr>
        <p:spPr>
          <a:xfrm>
            <a:off x="2011680" y="5743345"/>
            <a:ext cx="6096000" cy="461665"/>
          </a:xfrm>
          <a:prstGeom prst="rect">
            <a:avLst/>
          </a:prstGeom>
        </p:spPr>
        <p:txBody>
          <a:bodyPr anchor="t">
            <a:spAutoFit/>
          </a:bodyPr>
          <a:lstStyle/>
          <a:p>
            <a:r>
              <a:rPr lang="en-US" sz="2400" b="1" dirty="0"/>
              <a:t>Q &amp; A Panelist</a:t>
            </a:r>
            <a:endParaRPr lang="en-US" sz="2400" b="1" dirty="0">
              <a:cs typeface="Arial"/>
            </a:endParaRPr>
          </a:p>
        </p:txBody>
      </p:sp>
      <p:pic>
        <p:nvPicPr>
          <p:cNvPr id="28" name="Picture 27">
            <a:extLst>
              <a:ext uri="{FF2B5EF4-FFF2-40B4-BE49-F238E27FC236}">
                <a16:creationId xmlns:a16="http://schemas.microsoft.com/office/drawing/2014/main" id="{70082C5B-E722-4AD7-94C4-12E6A67DE6B2}"/>
              </a:ext>
            </a:extLst>
          </p:cNvPr>
          <p:cNvPicPr>
            <a:picLocks noChangeAspect="1"/>
          </p:cNvPicPr>
          <p:nvPr/>
        </p:nvPicPr>
        <p:blipFill>
          <a:blip r:embed="rId2"/>
          <a:stretch>
            <a:fillRect/>
          </a:stretch>
        </p:blipFill>
        <p:spPr>
          <a:xfrm>
            <a:off x="739723" y="5449958"/>
            <a:ext cx="1048437" cy="1048437"/>
          </a:xfrm>
          <a:prstGeom prst="rect">
            <a:avLst/>
          </a:prstGeom>
        </p:spPr>
      </p:pic>
    </p:spTree>
    <p:extLst>
      <p:ext uri="{BB962C8B-B14F-4D97-AF65-F5344CB8AC3E}">
        <p14:creationId xmlns:p14="http://schemas.microsoft.com/office/powerpoint/2010/main" val="3558635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18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p:txBody>
          <a:bodyPr/>
          <a:lstStyle/>
          <a:p>
            <a:r>
              <a:rPr lang="pt-BR" dirty="0"/>
              <a:t>CIG </a:t>
            </a:r>
            <a:r>
              <a:rPr lang="pt-BR" dirty="0" err="1"/>
              <a:t>Mapping</a:t>
            </a:r>
            <a:r>
              <a:rPr lang="pt-BR" dirty="0"/>
              <a:t> Tool</a:t>
            </a:r>
          </a:p>
        </p:txBody>
      </p:sp>
      <p:sp>
        <p:nvSpPr>
          <p:cNvPr id="3" name="TextBox 2">
            <a:extLst>
              <a:ext uri="{FF2B5EF4-FFF2-40B4-BE49-F238E27FC236}">
                <a16:creationId xmlns:a16="http://schemas.microsoft.com/office/drawing/2014/main" id="{FF7F13F0-1256-4F51-AE31-A7AB1CC7B3B2}"/>
              </a:ext>
            </a:extLst>
          </p:cNvPr>
          <p:cNvSpPr txBox="1"/>
          <p:nvPr/>
        </p:nvSpPr>
        <p:spPr>
          <a:xfrm>
            <a:off x="833166" y="1628824"/>
            <a:ext cx="11041168" cy="4308872"/>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The mapping tool was introduced as a self service in CIG to cope up with huge demand of custom mappings. Using this feature buyers can do the following:</a:t>
            </a:r>
          </a:p>
          <a:p>
            <a:pPr fontAlgn="base">
              <a:spcBef>
                <a:spcPct val="50000"/>
              </a:spcBef>
              <a:spcAft>
                <a:spcPct val="0"/>
              </a:spcAft>
              <a:buClr>
                <a:srgbClr val="F0AB00"/>
              </a:buClr>
              <a:buSzPct val="80000"/>
            </a:pPr>
            <a:endParaRPr lang="en-US"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Edit and create mappings.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Deploy, un-deploy and manage custom mapping version.</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Test and validate the custom mappings using the Mapping test tool.</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Use the mapping test tool to compare the results between standard and custom mappings.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View and edit previous versions of the mappings.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Add description to each version to keep control of the customization and changes.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Migrate Custom mappings from the mapping tool to a newer addon version.</a:t>
            </a:r>
          </a:p>
        </p:txBody>
      </p:sp>
    </p:spTree>
    <p:extLst>
      <p:ext uri="{BB962C8B-B14F-4D97-AF65-F5344CB8AC3E}">
        <p14:creationId xmlns:p14="http://schemas.microsoft.com/office/powerpoint/2010/main" val="1936842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DCF8-CDE0-48FF-A9AB-769264ACE47F}"/>
              </a:ext>
            </a:extLst>
          </p:cNvPr>
          <p:cNvSpPr>
            <a:spLocks noGrp="1"/>
          </p:cNvSpPr>
          <p:nvPr>
            <p:ph type="title"/>
          </p:nvPr>
        </p:nvSpPr>
        <p:spPr>
          <a:xfrm>
            <a:off x="1833795" y="722873"/>
            <a:ext cx="11186476" cy="492443"/>
          </a:xfrm>
        </p:spPr>
        <p:txBody>
          <a:bodyPr/>
          <a:lstStyle/>
          <a:p>
            <a:r>
              <a:rPr lang="en-US" sz="3200" dirty="0">
                <a:cs typeface="Arial"/>
              </a:rPr>
              <a:t>How to access the tool</a:t>
            </a:r>
          </a:p>
        </p:txBody>
      </p:sp>
      <p:sp>
        <p:nvSpPr>
          <p:cNvPr id="4" name="TextBox 3">
            <a:extLst>
              <a:ext uri="{FF2B5EF4-FFF2-40B4-BE49-F238E27FC236}">
                <a16:creationId xmlns:a16="http://schemas.microsoft.com/office/drawing/2014/main" id="{55E26A1E-7104-42DB-ADD0-0D5DA6E3CA15}"/>
              </a:ext>
            </a:extLst>
          </p:cNvPr>
          <p:cNvSpPr txBox="1"/>
          <p:nvPr/>
        </p:nvSpPr>
        <p:spPr>
          <a:xfrm>
            <a:off x="833166" y="1975053"/>
            <a:ext cx="11041168" cy="769441"/>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457200" indent="-457200" fontAlgn="base">
              <a:spcBef>
                <a:spcPct val="50000"/>
              </a:spcBef>
              <a:spcAft>
                <a:spcPct val="0"/>
              </a:spcAft>
              <a:buClr>
                <a:srgbClr val="F0AB00"/>
              </a:buClr>
              <a:buSzPct val="80000"/>
              <a:buFont typeface="+mj-lt"/>
              <a:buAutoNum type="arabicPeriod"/>
            </a:pPr>
            <a:r>
              <a:rPr lang="en-US" sz="2000" dirty="0">
                <a:cs typeface="Arial"/>
              </a:rPr>
              <a:t>Access CIG through any of the Ariba Solutions.</a:t>
            </a:r>
          </a:p>
          <a:p>
            <a:pPr marL="457200" indent="-457200" fontAlgn="base">
              <a:spcBef>
                <a:spcPct val="50000"/>
              </a:spcBef>
              <a:spcAft>
                <a:spcPct val="0"/>
              </a:spcAft>
              <a:buClr>
                <a:srgbClr val="F0AB00"/>
              </a:buClr>
              <a:buSzPct val="80000"/>
              <a:buFont typeface="+mj-lt"/>
              <a:buAutoNum type="arabicPeriod"/>
            </a:pPr>
            <a:r>
              <a:rPr lang="en-US" sz="2000" dirty="0">
                <a:cs typeface="Arial"/>
              </a:rPr>
              <a:t>Click My Configurations &gt; Mappings.</a:t>
            </a:r>
          </a:p>
        </p:txBody>
      </p:sp>
      <p:pic>
        <p:nvPicPr>
          <p:cNvPr id="10" name="Graphic 10" descr="Address Book">
            <a:extLst>
              <a:ext uri="{FF2B5EF4-FFF2-40B4-BE49-F238E27FC236}">
                <a16:creationId xmlns:a16="http://schemas.microsoft.com/office/drawing/2014/main" id="{6C97EFC9-0150-4B8B-B4FD-C030013058D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2195" y="515566"/>
            <a:ext cx="914638" cy="914400"/>
          </a:xfrm>
          <a:prstGeom prst="rect">
            <a:avLst/>
          </a:prstGeom>
        </p:spPr>
      </p:pic>
      <p:pic>
        <p:nvPicPr>
          <p:cNvPr id="3" name="Picture 2">
            <a:extLst>
              <a:ext uri="{FF2B5EF4-FFF2-40B4-BE49-F238E27FC236}">
                <a16:creationId xmlns:a16="http://schemas.microsoft.com/office/drawing/2014/main" id="{D8BC7DC3-E818-4201-8129-0DBD8D794A84}"/>
              </a:ext>
            </a:extLst>
          </p:cNvPr>
          <p:cNvPicPr>
            <a:picLocks noChangeAspect="1"/>
          </p:cNvPicPr>
          <p:nvPr/>
        </p:nvPicPr>
        <p:blipFill>
          <a:blip r:embed="rId4"/>
          <a:stretch>
            <a:fillRect/>
          </a:stretch>
        </p:blipFill>
        <p:spPr>
          <a:xfrm>
            <a:off x="833166" y="4035642"/>
            <a:ext cx="10528841" cy="2286117"/>
          </a:xfrm>
          <a:prstGeom prst="rect">
            <a:avLst/>
          </a:prstGeom>
        </p:spPr>
      </p:pic>
      <p:pic>
        <p:nvPicPr>
          <p:cNvPr id="5" name="Picture 4">
            <a:extLst>
              <a:ext uri="{FF2B5EF4-FFF2-40B4-BE49-F238E27FC236}">
                <a16:creationId xmlns:a16="http://schemas.microsoft.com/office/drawing/2014/main" id="{014F7067-7D60-41EF-BAB5-830958D05D97}"/>
              </a:ext>
            </a:extLst>
          </p:cNvPr>
          <p:cNvPicPr>
            <a:picLocks noChangeAspect="1"/>
          </p:cNvPicPr>
          <p:nvPr/>
        </p:nvPicPr>
        <p:blipFill>
          <a:blip r:embed="rId5"/>
          <a:stretch>
            <a:fillRect/>
          </a:stretch>
        </p:blipFill>
        <p:spPr>
          <a:xfrm>
            <a:off x="8262139" y="1065920"/>
            <a:ext cx="2460660" cy="2587705"/>
          </a:xfrm>
          <a:prstGeom prst="rect">
            <a:avLst/>
          </a:prstGeom>
        </p:spPr>
      </p:pic>
    </p:spTree>
    <p:extLst>
      <p:ext uri="{BB962C8B-B14F-4D97-AF65-F5344CB8AC3E}">
        <p14:creationId xmlns:p14="http://schemas.microsoft.com/office/powerpoint/2010/main" val="317066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p:txBody>
          <a:bodyPr/>
          <a:lstStyle/>
          <a:p>
            <a:r>
              <a:rPr lang="pt-BR" dirty="0"/>
              <a:t>CIG </a:t>
            </a:r>
            <a:r>
              <a:rPr lang="pt-BR" dirty="0" err="1"/>
              <a:t>Mappings</a:t>
            </a: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815411" y="1584435"/>
            <a:ext cx="11041168" cy="3077766"/>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There are 3 level of mappings:</a:t>
            </a:r>
          </a:p>
          <a:p>
            <a:pPr fontAlgn="base">
              <a:spcBef>
                <a:spcPct val="50000"/>
              </a:spcBef>
              <a:spcAft>
                <a:spcPct val="0"/>
              </a:spcAft>
              <a:buClr>
                <a:srgbClr val="F0AB00"/>
              </a:buClr>
              <a:buSzPct val="80000"/>
            </a:pPr>
            <a:endParaRPr lang="en-US" sz="2000" dirty="0">
              <a:cs typeface="Arial"/>
            </a:endParaRP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Standard Mapping: The mappings that are delivered out of the box. These are the mapping transformation that are delivered for each and every document type available in CIG for all customers.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Manual Extension Mappings: Mappings that are developed by CIG Engineering team under special circumstances.</a:t>
            </a:r>
          </a:p>
          <a:p>
            <a:pPr marL="342900" indent="-342900" fontAlgn="base">
              <a:spcBef>
                <a:spcPct val="50000"/>
              </a:spcBef>
              <a:spcAft>
                <a:spcPct val="0"/>
              </a:spcAft>
              <a:buClr>
                <a:srgbClr val="F0AB00"/>
              </a:buClr>
              <a:buSzPct val="80000"/>
              <a:buFont typeface="Arial" panose="020B0604020202020204" pitchFamily="34" charset="0"/>
              <a:buChar char="•"/>
            </a:pPr>
            <a:r>
              <a:rPr lang="en-US" sz="2000" dirty="0">
                <a:cs typeface="Arial"/>
              </a:rPr>
              <a:t>Custom Mappings: The mappings that are created by customers using the CIG Mapping Tool.</a:t>
            </a:r>
          </a:p>
        </p:txBody>
      </p:sp>
      <p:sp>
        <p:nvSpPr>
          <p:cNvPr id="5" name="Rectangle: Rounded Corners 4">
            <a:extLst>
              <a:ext uri="{FF2B5EF4-FFF2-40B4-BE49-F238E27FC236}">
                <a16:creationId xmlns:a16="http://schemas.microsoft.com/office/drawing/2014/main" id="{606CEA94-7BC0-4E82-A82C-D1BAE5C8A482}"/>
              </a:ext>
            </a:extLst>
          </p:cNvPr>
          <p:cNvSpPr/>
          <p:nvPr/>
        </p:nvSpPr>
        <p:spPr bwMode="gray">
          <a:xfrm>
            <a:off x="4252404" y="5264916"/>
            <a:ext cx="1757779" cy="736847"/>
          </a:xfrm>
          <a:prstGeom prst="roundRect">
            <a:avLst>
              <a:gd name="adj" fmla="val 41968"/>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lang="pt-BR" sz="1800" kern="0" dirty="0">
                <a:ea typeface="Arial Unicode MS" pitchFamily="34" charset="-128"/>
                <a:cs typeface="Arial Unicode MS" pitchFamily="34" charset="-128"/>
              </a:rPr>
              <a:t>Standard </a:t>
            </a:r>
            <a:r>
              <a:rPr lang="pt-BR" sz="1800" kern="0" dirty="0" err="1">
                <a:ea typeface="Arial Unicode MS" pitchFamily="34" charset="-128"/>
                <a:cs typeface="Arial Unicode MS" pitchFamily="34" charset="-128"/>
              </a:rPr>
              <a:t>Mapping</a:t>
            </a: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6" name="Rectangle: Rounded Corners 5">
            <a:extLst>
              <a:ext uri="{FF2B5EF4-FFF2-40B4-BE49-F238E27FC236}">
                <a16:creationId xmlns:a16="http://schemas.microsoft.com/office/drawing/2014/main" id="{E7BD3CD1-4E1E-4CCF-B622-8264F4F14499}"/>
              </a:ext>
            </a:extLst>
          </p:cNvPr>
          <p:cNvSpPr/>
          <p:nvPr/>
        </p:nvSpPr>
        <p:spPr bwMode="gray">
          <a:xfrm>
            <a:off x="6517689" y="5264916"/>
            <a:ext cx="1757779" cy="736847"/>
          </a:xfrm>
          <a:prstGeom prst="roundRect">
            <a:avLst>
              <a:gd name="adj" fmla="val 41968"/>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lang="pt-BR" sz="1800" kern="0" dirty="0">
                <a:ea typeface="Arial Unicode MS" pitchFamily="34" charset="-128"/>
                <a:cs typeface="Arial Unicode MS" pitchFamily="34" charset="-128"/>
              </a:rPr>
              <a:t>Manual </a:t>
            </a:r>
            <a:r>
              <a:rPr lang="pt-BR" sz="1800" kern="0" dirty="0" err="1">
                <a:ea typeface="Arial Unicode MS" pitchFamily="34" charset="-128"/>
                <a:cs typeface="Arial Unicode MS" pitchFamily="34" charset="-128"/>
              </a:rPr>
              <a:t>Extension</a:t>
            </a: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7" name="Rectangle: Rounded Corners 6">
            <a:extLst>
              <a:ext uri="{FF2B5EF4-FFF2-40B4-BE49-F238E27FC236}">
                <a16:creationId xmlns:a16="http://schemas.microsoft.com/office/drawing/2014/main" id="{832CCCAD-3991-4207-9DC3-093CF89F0BA3}"/>
              </a:ext>
            </a:extLst>
          </p:cNvPr>
          <p:cNvSpPr/>
          <p:nvPr/>
        </p:nvSpPr>
        <p:spPr bwMode="gray">
          <a:xfrm>
            <a:off x="8782974" y="5264916"/>
            <a:ext cx="1757779" cy="736847"/>
          </a:xfrm>
          <a:prstGeom prst="roundRect">
            <a:avLst>
              <a:gd name="adj" fmla="val 41968"/>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pt-BR" sz="1800" b="0" i="0" u="none" strike="noStrike" kern="0" cap="none" spc="0" normalizeH="0" baseline="0" noProof="0" dirty="0" err="1">
                <a:ln>
                  <a:noFill/>
                </a:ln>
                <a:effectLst/>
                <a:uLnTx/>
                <a:uFillTx/>
                <a:ea typeface="Arial Unicode MS" pitchFamily="34" charset="-128"/>
                <a:cs typeface="Arial Unicode MS" pitchFamily="34" charset="-128"/>
              </a:rPr>
              <a:t>Custom</a:t>
            </a:r>
            <a:r>
              <a:rPr kumimoji="0" lang="pt-BR" sz="1800" b="0" i="0" u="none" strike="noStrike" kern="0" cap="none" spc="0" normalizeH="0" baseline="0" noProof="0" dirty="0">
                <a:ln>
                  <a:noFill/>
                </a:ln>
                <a:effectLst/>
                <a:uLnTx/>
                <a:uFillTx/>
                <a:ea typeface="Arial Unicode MS" pitchFamily="34" charset="-128"/>
                <a:cs typeface="Arial Unicode MS" pitchFamily="34" charset="-128"/>
              </a:rPr>
              <a:t> </a:t>
            </a:r>
            <a:r>
              <a:rPr kumimoji="0" lang="pt-BR" sz="1800" b="0" i="0" u="none" strike="noStrike" kern="0" cap="none" spc="0" normalizeH="0" baseline="0" noProof="0" dirty="0" err="1">
                <a:ln>
                  <a:noFill/>
                </a:ln>
                <a:effectLst/>
                <a:uLnTx/>
                <a:uFillTx/>
                <a:ea typeface="Arial Unicode MS" pitchFamily="34" charset="-128"/>
                <a:cs typeface="Arial Unicode MS" pitchFamily="34" charset="-128"/>
              </a:rPr>
              <a:t>Mapping</a:t>
            </a:r>
            <a:endParaRPr kumimoji="0" lang="pt-BR" sz="18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8" name="Arrow: Right 7">
            <a:extLst>
              <a:ext uri="{FF2B5EF4-FFF2-40B4-BE49-F238E27FC236}">
                <a16:creationId xmlns:a16="http://schemas.microsoft.com/office/drawing/2014/main" id="{16EC996D-CDFC-4247-A236-232E331AE0D4}"/>
              </a:ext>
            </a:extLst>
          </p:cNvPr>
          <p:cNvSpPr/>
          <p:nvPr/>
        </p:nvSpPr>
        <p:spPr bwMode="gray">
          <a:xfrm>
            <a:off x="6064188" y="5522368"/>
            <a:ext cx="399495" cy="221941"/>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9" name="Arrow: Right 8">
            <a:extLst>
              <a:ext uri="{FF2B5EF4-FFF2-40B4-BE49-F238E27FC236}">
                <a16:creationId xmlns:a16="http://schemas.microsoft.com/office/drawing/2014/main" id="{FC2F890C-4EAA-471C-AB4B-515F733F64FD}"/>
              </a:ext>
            </a:extLst>
          </p:cNvPr>
          <p:cNvSpPr/>
          <p:nvPr/>
        </p:nvSpPr>
        <p:spPr bwMode="gray">
          <a:xfrm>
            <a:off x="8329473" y="5522368"/>
            <a:ext cx="399495" cy="221941"/>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0" name="TextBox 9">
            <a:extLst>
              <a:ext uri="{FF2B5EF4-FFF2-40B4-BE49-F238E27FC236}">
                <a16:creationId xmlns:a16="http://schemas.microsoft.com/office/drawing/2014/main" id="{E36866C3-6A77-4CB2-99F5-4B505274A09A}"/>
              </a:ext>
            </a:extLst>
          </p:cNvPr>
          <p:cNvSpPr txBox="1"/>
          <p:nvPr/>
        </p:nvSpPr>
        <p:spPr>
          <a:xfrm>
            <a:off x="1465908" y="5479449"/>
            <a:ext cx="2315745" cy="307777"/>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Priority of execution:</a:t>
            </a:r>
          </a:p>
        </p:txBody>
      </p:sp>
    </p:spTree>
    <p:extLst>
      <p:ext uri="{BB962C8B-B14F-4D97-AF65-F5344CB8AC3E}">
        <p14:creationId xmlns:p14="http://schemas.microsoft.com/office/powerpoint/2010/main" val="48405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03D880-9633-4AA3-B674-9FB1E86F696A}"/>
              </a:ext>
            </a:extLst>
          </p:cNvPr>
          <p:cNvSpPr>
            <a:spLocks noGrp="1"/>
          </p:cNvSpPr>
          <p:nvPr>
            <p:ph type="title"/>
          </p:nvPr>
        </p:nvSpPr>
        <p:spPr>
          <a:xfrm>
            <a:off x="504347" y="1649393"/>
            <a:ext cx="11186476" cy="369332"/>
          </a:xfrm>
        </p:spPr>
        <p:txBody>
          <a:bodyPr/>
          <a:lstStyle/>
          <a:p>
            <a:pPr algn="ctr"/>
            <a:r>
              <a:rPr lang="en-US" dirty="0"/>
              <a:t>Hands-on</a:t>
            </a:r>
          </a:p>
        </p:txBody>
      </p:sp>
      <p:pic>
        <p:nvPicPr>
          <p:cNvPr id="5" name="Picture 4">
            <a:extLst>
              <a:ext uri="{FF2B5EF4-FFF2-40B4-BE49-F238E27FC236}">
                <a16:creationId xmlns:a16="http://schemas.microsoft.com/office/drawing/2014/main" id="{D66DD444-41DF-4D59-A208-32007DCB88DB}"/>
              </a:ext>
            </a:extLst>
          </p:cNvPr>
          <p:cNvPicPr>
            <a:picLocks noChangeAspect="1"/>
          </p:cNvPicPr>
          <p:nvPr/>
        </p:nvPicPr>
        <p:blipFill>
          <a:blip r:embed="rId2"/>
          <a:stretch>
            <a:fillRect/>
          </a:stretch>
        </p:blipFill>
        <p:spPr>
          <a:xfrm>
            <a:off x="4521766" y="2056969"/>
            <a:ext cx="3151638" cy="3151638"/>
          </a:xfrm>
          <a:prstGeom prst="rect">
            <a:avLst/>
          </a:prstGeom>
        </p:spPr>
      </p:pic>
      <p:sp>
        <p:nvSpPr>
          <p:cNvPr id="6" name="Title 2">
            <a:extLst>
              <a:ext uri="{FF2B5EF4-FFF2-40B4-BE49-F238E27FC236}">
                <a16:creationId xmlns:a16="http://schemas.microsoft.com/office/drawing/2014/main" id="{E79FC1E3-789D-49C1-8545-140E2E328C8E}"/>
              </a:ext>
            </a:extLst>
          </p:cNvPr>
          <p:cNvSpPr txBox="1">
            <a:spLocks/>
          </p:cNvSpPr>
          <p:nvPr/>
        </p:nvSpPr>
        <p:spPr bwMode="black">
          <a:xfrm>
            <a:off x="504347" y="5419057"/>
            <a:ext cx="11186476" cy="276999"/>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pPr algn="ctr"/>
            <a:r>
              <a:rPr lang="de-DE" sz="1800" dirty="0">
                <a:ea typeface="+mj-lt"/>
                <a:cs typeface="+mj-lt"/>
              </a:rPr>
              <a:t>Thales : Support Engineer, Cloud Integration</a:t>
            </a:r>
            <a:endParaRPr lang="en-US" sz="1800" dirty="0">
              <a:cs typeface="Arial"/>
            </a:endParaRPr>
          </a:p>
        </p:txBody>
      </p:sp>
    </p:spTree>
    <p:extLst>
      <p:ext uri="{BB962C8B-B14F-4D97-AF65-F5344CB8AC3E}">
        <p14:creationId xmlns:p14="http://schemas.microsoft.com/office/powerpoint/2010/main" val="3595075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Creating Mappings for Purchase Order</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815411" y="2974916"/>
            <a:ext cx="11041168" cy="769441"/>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Map</a:t>
            </a:r>
            <a:r>
              <a:rPr lang="pt-BR" sz="2000" dirty="0">
                <a:cs typeface="Arial"/>
              </a:rPr>
              <a:t> a </a:t>
            </a:r>
            <a:r>
              <a:rPr lang="pt-BR" sz="2000" dirty="0" err="1">
                <a:cs typeface="Arial"/>
              </a:rPr>
              <a:t>field</a:t>
            </a:r>
            <a:r>
              <a:rPr lang="pt-BR" sz="2000" dirty="0">
                <a:cs typeface="Arial"/>
              </a:rPr>
              <a:t> </a:t>
            </a:r>
            <a:r>
              <a:rPr lang="pt-BR" sz="2000" dirty="0" err="1">
                <a:cs typeface="Arial"/>
              </a:rPr>
              <a:t>from</a:t>
            </a:r>
            <a:r>
              <a:rPr lang="pt-BR" sz="2000" dirty="0">
                <a:cs typeface="Arial"/>
              </a:rPr>
              <a:t> </a:t>
            </a:r>
            <a:r>
              <a:rPr lang="pt-BR" sz="2000" dirty="0" err="1">
                <a:cs typeface="Arial"/>
              </a:rPr>
              <a:t>source</a:t>
            </a:r>
            <a:r>
              <a:rPr lang="pt-BR" sz="2000" dirty="0">
                <a:cs typeface="Arial"/>
              </a:rPr>
              <a:t> </a:t>
            </a:r>
            <a:r>
              <a:rPr lang="pt-BR" sz="2000" dirty="0" err="1">
                <a:cs typeface="Arial"/>
              </a:rPr>
              <a:t>to</a:t>
            </a:r>
            <a:r>
              <a:rPr lang="pt-BR" sz="2000" dirty="0">
                <a:cs typeface="Arial"/>
              </a:rPr>
              <a:t> </a:t>
            </a:r>
            <a:r>
              <a:rPr lang="pt-BR" sz="2000" dirty="0" err="1">
                <a:cs typeface="Arial"/>
              </a:rPr>
              <a:t>target</a:t>
            </a:r>
            <a:r>
              <a:rPr lang="pt-BR" sz="2000" dirty="0">
                <a:cs typeface="Arial"/>
              </a:rPr>
              <a:t>.</a:t>
            </a:r>
          </a:p>
          <a:p>
            <a:pPr fontAlgn="base">
              <a:spcBef>
                <a:spcPct val="50000"/>
              </a:spcBef>
              <a:spcAft>
                <a:spcPct val="0"/>
              </a:spcAft>
              <a:buClr>
                <a:srgbClr val="F0AB00"/>
              </a:buClr>
              <a:buSzPct val="80000"/>
            </a:pPr>
            <a:r>
              <a:rPr lang="en-US" sz="2000" dirty="0">
                <a:cs typeface="Arial"/>
              </a:rPr>
              <a:t>Example: Map E1EDK01/BSART to </a:t>
            </a:r>
            <a:r>
              <a:rPr lang="en-US" sz="2000" dirty="0" err="1">
                <a:cs typeface="Arial"/>
              </a:rPr>
              <a:t>OrderRequest</a:t>
            </a:r>
            <a:r>
              <a:rPr lang="en-US" sz="2000" dirty="0">
                <a:cs typeface="Arial"/>
              </a:rPr>
              <a:t>/</a:t>
            </a:r>
            <a:r>
              <a:rPr lang="en-US" sz="2000" dirty="0" err="1">
                <a:cs typeface="Arial"/>
              </a:rPr>
              <a:t>OrderRequestHeader</a:t>
            </a:r>
            <a:r>
              <a:rPr lang="en-US" sz="2000" dirty="0">
                <a:cs typeface="Arial"/>
              </a:rPr>
              <a:t>/Extrinsic</a:t>
            </a:r>
            <a:endParaRPr lang="pt-BR" sz="2000" dirty="0">
              <a:cs typeface="Arial"/>
            </a:endParaRPr>
          </a:p>
        </p:txBody>
      </p:sp>
      <p:sp>
        <p:nvSpPr>
          <p:cNvPr id="12" name="Title 1">
            <a:extLst>
              <a:ext uri="{FF2B5EF4-FFF2-40B4-BE49-F238E27FC236}">
                <a16:creationId xmlns:a16="http://schemas.microsoft.com/office/drawing/2014/main" id="{24461810-3CE7-4185-9DFC-9DB98CB6DF6B}"/>
              </a:ext>
            </a:extLst>
          </p:cNvPr>
          <p:cNvSpPr txBox="1">
            <a:spLocks/>
          </p:cNvSpPr>
          <p:nvPr/>
        </p:nvSpPr>
        <p:spPr bwMode="black">
          <a:xfrm>
            <a:off x="504001" y="4058002"/>
            <a:ext cx="11186476" cy="738664"/>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dirty="0">
                <a:cs typeface="Arial"/>
              </a:rPr>
              <a:t>Constants</a:t>
            </a:r>
            <a:br>
              <a:rPr lang="en-US" dirty="0">
                <a:cs typeface="Arial"/>
              </a:rPr>
            </a:br>
            <a:endParaRPr lang="pt-BR" dirty="0"/>
          </a:p>
        </p:txBody>
      </p:sp>
      <p:sp>
        <p:nvSpPr>
          <p:cNvPr id="13" name="TextBox 12">
            <a:extLst>
              <a:ext uri="{FF2B5EF4-FFF2-40B4-BE49-F238E27FC236}">
                <a16:creationId xmlns:a16="http://schemas.microsoft.com/office/drawing/2014/main" id="{A50FD0E4-17B6-4870-9BB3-A2CB1096BD64}"/>
              </a:ext>
            </a:extLst>
          </p:cNvPr>
          <p:cNvSpPr txBox="1"/>
          <p:nvPr/>
        </p:nvSpPr>
        <p:spPr>
          <a:xfrm>
            <a:off x="815411" y="4688716"/>
            <a:ext cx="11041168" cy="107721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Add</a:t>
            </a:r>
            <a:r>
              <a:rPr lang="pt-BR" sz="2000" dirty="0">
                <a:cs typeface="Arial"/>
              </a:rPr>
              <a:t> a </a:t>
            </a:r>
            <a:r>
              <a:rPr lang="pt-BR" sz="2000" dirty="0" err="1">
                <a:cs typeface="Arial"/>
              </a:rPr>
              <a:t>static</a:t>
            </a:r>
            <a:r>
              <a:rPr lang="pt-BR" sz="2000" dirty="0">
                <a:cs typeface="Arial"/>
              </a:rPr>
              <a:t> </a:t>
            </a:r>
            <a:r>
              <a:rPr lang="pt-BR" sz="2000" dirty="0" err="1">
                <a:cs typeface="Arial"/>
              </a:rPr>
              <a:t>value</a:t>
            </a:r>
            <a:r>
              <a:rPr lang="pt-BR" sz="2000" dirty="0">
                <a:cs typeface="Arial"/>
              </a:rPr>
              <a:t> </a:t>
            </a:r>
            <a:r>
              <a:rPr lang="pt-BR" sz="2000" dirty="0" err="1">
                <a:cs typeface="Arial"/>
              </a:rPr>
              <a:t>to</a:t>
            </a:r>
            <a:r>
              <a:rPr lang="pt-BR" sz="2000" dirty="0">
                <a:cs typeface="Arial"/>
              </a:rPr>
              <a:t> a </a:t>
            </a:r>
            <a:r>
              <a:rPr lang="pt-BR" sz="2000" dirty="0" err="1">
                <a:cs typeface="Arial"/>
              </a:rPr>
              <a:t>target</a:t>
            </a:r>
            <a:r>
              <a:rPr lang="pt-BR" sz="2000" dirty="0">
                <a:cs typeface="Arial"/>
              </a:rPr>
              <a:t> </a:t>
            </a:r>
            <a:r>
              <a:rPr lang="pt-BR" sz="2000" dirty="0" err="1">
                <a:cs typeface="Arial"/>
              </a:rPr>
              <a:t>field</a:t>
            </a:r>
            <a:r>
              <a:rPr lang="pt-BR" sz="2000" dirty="0">
                <a:cs typeface="Arial"/>
              </a:rPr>
              <a:t>.</a:t>
            </a:r>
          </a:p>
          <a:p>
            <a:pPr fontAlgn="base">
              <a:spcBef>
                <a:spcPct val="50000"/>
              </a:spcBef>
              <a:spcAft>
                <a:spcPct val="0"/>
              </a:spcAft>
              <a:buClr>
                <a:srgbClr val="F0AB00"/>
              </a:buClr>
              <a:buSzPct val="80000"/>
            </a:pPr>
            <a:r>
              <a:rPr lang="en-US" sz="2000" dirty="0">
                <a:cs typeface="Arial"/>
              </a:rPr>
              <a:t>Example: Add a static value “</a:t>
            </a:r>
            <a:r>
              <a:rPr lang="en-US" sz="2000" dirty="0" err="1">
                <a:cs typeface="Arial"/>
              </a:rPr>
              <a:t>DocumentType</a:t>
            </a:r>
            <a:r>
              <a:rPr lang="en-US" sz="2000" dirty="0">
                <a:cs typeface="Arial"/>
              </a:rPr>
              <a:t>” to </a:t>
            </a:r>
            <a:r>
              <a:rPr lang="en-US" sz="2000" dirty="0" err="1">
                <a:cs typeface="Arial"/>
              </a:rPr>
              <a:t>OrderRequest</a:t>
            </a:r>
            <a:r>
              <a:rPr lang="en-US" sz="2000" dirty="0">
                <a:cs typeface="Arial"/>
              </a:rPr>
              <a:t>/</a:t>
            </a:r>
            <a:r>
              <a:rPr lang="en-US" sz="2000" dirty="0" err="1">
                <a:cs typeface="Arial"/>
              </a:rPr>
              <a:t>OrderRequestHeader</a:t>
            </a:r>
            <a:r>
              <a:rPr lang="en-US" sz="2000" dirty="0">
                <a:cs typeface="Arial"/>
              </a:rPr>
              <a:t>/Extrinsic/@name</a:t>
            </a:r>
            <a:endParaRPr lang="pt-BR" sz="2000" dirty="0">
              <a:cs typeface="Arial"/>
            </a:endParaRPr>
          </a:p>
        </p:txBody>
      </p:sp>
      <p:sp>
        <p:nvSpPr>
          <p:cNvPr id="6" name="Title 1">
            <a:extLst>
              <a:ext uri="{FF2B5EF4-FFF2-40B4-BE49-F238E27FC236}">
                <a16:creationId xmlns:a16="http://schemas.microsoft.com/office/drawing/2014/main" id="{DF049B4D-B64D-45C3-96F6-F703C73B6674}"/>
              </a:ext>
            </a:extLst>
          </p:cNvPr>
          <p:cNvSpPr txBox="1">
            <a:spLocks/>
          </p:cNvSpPr>
          <p:nvPr/>
        </p:nvSpPr>
        <p:spPr bwMode="black">
          <a:xfrm>
            <a:off x="504001" y="2374979"/>
            <a:ext cx="11186476" cy="738664"/>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dirty="0">
                <a:cs typeface="Arial"/>
              </a:rPr>
              <a:t>1:1 Mappings</a:t>
            </a:r>
            <a:br>
              <a:rPr lang="en-US" dirty="0">
                <a:cs typeface="Arial"/>
              </a:rPr>
            </a:br>
            <a:endParaRPr lang="pt-BR" dirty="0"/>
          </a:p>
        </p:txBody>
      </p:sp>
      <p:sp>
        <p:nvSpPr>
          <p:cNvPr id="7" name="TextBox 6">
            <a:extLst>
              <a:ext uri="{FF2B5EF4-FFF2-40B4-BE49-F238E27FC236}">
                <a16:creationId xmlns:a16="http://schemas.microsoft.com/office/drawing/2014/main" id="{324731A1-F463-48A3-B93E-0FEF12A81A92}"/>
              </a:ext>
            </a:extLst>
          </p:cNvPr>
          <p:cNvSpPr txBox="1"/>
          <p:nvPr/>
        </p:nvSpPr>
        <p:spPr>
          <a:xfrm>
            <a:off x="815411" y="1136292"/>
            <a:ext cx="11041168" cy="923330"/>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a:cs typeface="Arial"/>
              </a:rPr>
              <a:t>In </a:t>
            </a:r>
            <a:r>
              <a:rPr lang="pt-BR" sz="2000" dirty="0" err="1">
                <a:cs typeface="Arial"/>
              </a:rPr>
              <a:t>this</a:t>
            </a:r>
            <a:r>
              <a:rPr lang="pt-BR" sz="2000" dirty="0">
                <a:cs typeface="Arial"/>
              </a:rPr>
              <a:t> </a:t>
            </a:r>
            <a:r>
              <a:rPr lang="pt-BR" sz="2000" dirty="0" err="1">
                <a:cs typeface="Arial"/>
              </a:rPr>
              <a:t>example</a:t>
            </a:r>
            <a:r>
              <a:rPr lang="pt-BR" sz="2000" dirty="0">
                <a:cs typeface="Arial"/>
              </a:rPr>
              <a:t> </a:t>
            </a:r>
            <a:r>
              <a:rPr lang="pt-BR" sz="2000" dirty="0" err="1">
                <a:cs typeface="Arial"/>
              </a:rPr>
              <a:t>we</a:t>
            </a:r>
            <a:r>
              <a:rPr lang="pt-BR" sz="2000" dirty="0">
                <a:cs typeface="Arial"/>
              </a:rPr>
              <a:t> are </a:t>
            </a:r>
            <a:r>
              <a:rPr lang="pt-BR" sz="2000" dirty="0" err="1">
                <a:cs typeface="Arial"/>
              </a:rPr>
              <a:t>mapping</a:t>
            </a:r>
            <a:r>
              <a:rPr lang="pt-BR" sz="2000" dirty="0">
                <a:cs typeface="Arial"/>
              </a:rPr>
              <a:t> a </a:t>
            </a:r>
            <a:r>
              <a:rPr lang="pt-BR" sz="2000" dirty="0" err="1">
                <a:cs typeface="Arial"/>
              </a:rPr>
              <a:t>Purchase</a:t>
            </a:r>
            <a:r>
              <a:rPr lang="pt-BR" sz="2000" dirty="0">
                <a:cs typeface="Arial"/>
              </a:rPr>
              <a:t> </a:t>
            </a:r>
            <a:r>
              <a:rPr lang="pt-BR" sz="2000" dirty="0" err="1">
                <a:cs typeface="Arial"/>
              </a:rPr>
              <a:t>Order</a:t>
            </a:r>
            <a:r>
              <a:rPr lang="pt-BR" sz="2000" dirty="0">
                <a:cs typeface="Arial"/>
              </a:rPr>
              <a:t> (</a:t>
            </a:r>
            <a:r>
              <a:rPr lang="pt-BR" sz="2000" dirty="0" err="1">
                <a:cs typeface="Arial"/>
              </a:rPr>
              <a:t>OrderRequest</a:t>
            </a:r>
            <a:r>
              <a:rPr lang="pt-BR" sz="2000" dirty="0">
                <a:cs typeface="Arial"/>
              </a:rPr>
              <a:t>) </a:t>
            </a:r>
            <a:r>
              <a:rPr lang="pt-BR" sz="2000" dirty="0" err="1">
                <a:cs typeface="Arial"/>
              </a:rPr>
              <a:t>that</a:t>
            </a:r>
            <a:r>
              <a:rPr lang="pt-BR" sz="2000" dirty="0">
                <a:cs typeface="Arial"/>
              </a:rPr>
              <a:t> </a:t>
            </a:r>
            <a:r>
              <a:rPr lang="pt-BR" sz="2000" dirty="0" err="1">
                <a:cs typeface="Arial"/>
              </a:rPr>
              <a:t>is</a:t>
            </a:r>
            <a:r>
              <a:rPr lang="pt-BR" sz="2000" dirty="0">
                <a:cs typeface="Arial"/>
              </a:rPr>
              <a:t> </a:t>
            </a:r>
            <a:r>
              <a:rPr lang="pt-BR" sz="2000" dirty="0" err="1">
                <a:cs typeface="Arial"/>
              </a:rPr>
              <a:t>created</a:t>
            </a:r>
            <a:r>
              <a:rPr lang="pt-BR" sz="2000" dirty="0">
                <a:cs typeface="Arial"/>
              </a:rPr>
              <a:t> in SAP ERP </a:t>
            </a:r>
            <a:r>
              <a:rPr lang="pt-BR" sz="2000" dirty="0" err="1">
                <a:cs typeface="Arial"/>
              </a:rPr>
              <a:t>and</a:t>
            </a:r>
            <a:r>
              <a:rPr lang="pt-BR" sz="2000" dirty="0">
                <a:cs typeface="Arial"/>
              </a:rPr>
              <a:t> </a:t>
            </a:r>
            <a:r>
              <a:rPr lang="pt-BR" sz="2000" dirty="0" err="1">
                <a:cs typeface="Arial"/>
              </a:rPr>
              <a:t>is</a:t>
            </a:r>
            <a:r>
              <a:rPr lang="pt-BR" sz="2000" dirty="0">
                <a:cs typeface="Arial"/>
              </a:rPr>
              <a:t> </a:t>
            </a:r>
            <a:r>
              <a:rPr lang="pt-BR" sz="2000" dirty="0" err="1">
                <a:cs typeface="Arial"/>
              </a:rPr>
              <a:t>sent</a:t>
            </a:r>
            <a:r>
              <a:rPr lang="pt-BR" sz="2000" dirty="0">
                <a:cs typeface="Arial"/>
              </a:rPr>
              <a:t> </a:t>
            </a:r>
            <a:r>
              <a:rPr lang="pt-BR" sz="2000" dirty="0" err="1">
                <a:cs typeface="Arial"/>
              </a:rPr>
              <a:t>to</a:t>
            </a:r>
            <a:r>
              <a:rPr lang="pt-BR" sz="2000" dirty="0">
                <a:cs typeface="Arial"/>
              </a:rPr>
              <a:t> CIG as </a:t>
            </a:r>
            <a:r>
              <a:rPr lang="pt-BR" sz="2000" dirty="0" err="1">
                <a:cs typeface="Arial"/>
              </a:rPr>
              <a:t>an</a:t>
            </a:r>
            <a:r>
              <a:rPr lang="pt-BR" sz="2000" dirty="0">
                <a:cs typeface="Arial"/>
              </a:rPr>
              <a:t> IDOC </a:t>
            </a:r>
            <a:r>
              <a:rPr lang="pt-BR" sz="2000" dirty="0" err="1">
                <a:cs typeface="Arial"/>
              </a:rPr>
              <a:t>to</a:t>
            </a:r>
            <a:r>
              <a:rPr lang="pt-BR" sz="2000" dirty="0">
                <a:cs typeface="Arial"/>
              </a:rPr>
              <a:t> </a:t>
            </a:r>
            <a:r>
              <a:rPr lang="pt-BR" sz="2000" dirty="0" err="1">
                <a:cs typeface="Arial"/>
              </a:rPr>
              <a:t>be</a:t>
            </a:r>
            <a:r>
              <a:rPr lang="pt-BR" sz="2000" dirty="0">
                <a:cs typeface="Arial"/>
              </a:rPr>
              <a:t> </a:t>
            </a:r>
            <a:r>
              <a:rPr lang="pt-BR" sz="2000" dirty="0" err="1">
                <a:cs typeface="Arial"/>
              </a:rPr>
              <a:t>transformed</a:t>
            </a:r>
            <a:r>
              <a:rPr lang="pt-BR" sz="2000" dirty="0">
                <a:cs typeface="Arial"/>
              </a:rPr>
              <a:t> </a:t>
            </a:r>
            <a:r>
              <a:rPr lang="pt-BR" sz="2000" dirty="0" err="1">
                <a:cs typeface="Arial"/>
              </a:rPr>
              <a:t>to</a:t>
            </a:r>
            <a:r>
              <a:rPr lang="pt-BR" sz="2000" dirty="0">
                <a:cs typeface="Arial"/>
              </a:rPr>
              <a:t> a </a:t>
            </a:r>
            <a:r>
              <a:rPr lang="pt-BR" sz="2000" dirty="0" err="1">
                <a:cs typeface="Arial"/>
              </a:rPr>
              <a:t>cXML</a:t>
            </a:r>
            <a:r>
              <a:rPr lang="pt-BR" sz="2000" dirty="0">
                <a:cs typeface="Arial"/>
              </a:rPr>
              <a:t> </a:t>
            </a:r>
            <a:r>
              <a:rPr lang="pt-BR" sz="2000" dirty="0" err="1">
                <a:cs typeface="Arial"/>
              </a:rPr>
              <a:t>and</a:t>
            </a:r>
            <a:r>
              <a:rPr lang="pt-BR" sz="2000" dirty="0">
                <a:cs typeface="Arial"/>
              </a:rPr>
              <a:t> </a:t>
            </a:r>
            <a:r>
              <a:rPr lang="pt-BR" sz="2000" dirty="0" err="1">
                <a:cs typeface="Arial"/>
              </a:rPr>
              <a:t>sent</a:t>
            </a:r>
            <a:r>
              <a:rPr lang="pt-BR" sz="2000" dirty="0">
                <a:cs typeface="Arial"/>
              </a:rPr>
              <a:t> </a:t>
            </a:r>
            <a:r>
              <a:rPr lang="pt-BR" sz="2000" dirty="0" err="1">
                <a:cs typeface="Arial"/>
              </a:rPr>
              <a:t>to</a:t>
            </a:r>
            <a:r>
              <a:rPr lang="pt-BR" sz="2000" dirty="0">
                <a:cs typeface="Arial"/>
              </a:rPr>
              <a:t> </a:t>
            </a:r>
            <a:r>
              <a:rPr lang="pt-BR" sz="2000" dirty="0" err="1">
                <a:cs typeface="Arial"/>
              </a:rPr>
              <a:t>Ariba</a:t>
            </a:r>
            <a:r>
              <a:rPr lang="pt-BR" sz="2000" dirty="0">
                <a:cs typeface="Arial"/>
              </a:rPr>
              <a:t> Network for </a:t>
            </a:r>
            <a:r>
              <a:rPr lang="pt-BR" sz="2000" dirty="0" err="1">
                <a:cs typeface="Arial"/>
              </a:rPr>
              <a:t>follow</a:t>
            </a:r>
            <a:r>
              <a:rPr lang="pt-BR" sz="2000" dirty="0">
                <a:cs typeface="Arial"/>
              </a:rPr>
              <a:t> </a:t>
            </a:r>
            <a:r>
              <a:rPr lang="pt-BR" sz="2000" dirty="0" err="1">
                <a:cs typeface="Arial"/>
              </a:rPr>
              <a:t>up</a:t>
            </a:r>
            <a:r>
              <a:rPr lang="pt-BR" sz="2000" dirty="0">
                <a:cs typeface="Arial"/>
              </a:rPr>
              <a:t> </a:t>
            </a:r>
            <a:r>
              <a:rPr lang="pt-BR" sz="2000" dirty="0" err="1">
                <a:cs typeface="Arial"/>
              </a:rPr>
              <a:t>activities</a:t>
            </a:r>
            <a:r>
              <a:rPr lang="pt-BR" sz="2000" dirty="0">
                <a:cs typeface="Arial"/>
              </a:rPr>
              <a:t>. </a:t>
            </a:r>
          </a:p>
        </p:txBody>
      </p:sp>
    </p:spTree>
    <p:extLst>
      <p:ext uri="{BB962C8B-B14F-4D97-AF65-F5344CB8AC3E}">
        <p14:creationId xmlns:p14="http://schemas.microsoft.com/office/powerpoint/2010/main" val="3680332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98798-992D-414B-9CC8-4FBFE039222A}"/>
              </a:ext>
            </a:extLst>
          </p:cNvPr>
          <p:cNvSpPr>
            <a:spLocks noGrp="1"/>
          </p:cNvSpPr>
          <p:nvPr>
            <p:ph type="title"/>
          </p:nvPr>
        </p:nvSpPr>
        <p:spPr>
          <a:xfrm>
            <a:off x="504001" y="504000"/>
            <a:ext cx="11186476" cy="738664"/>
          </a:xfrm>
        </p:spPr>
        <p:txBody>
          <a:bodyPr/>
          <a:lstStyle/>
          <a:p>
            <a:r>
              <a:rPr lang="en-US" dirty="0">
                <a:cs typeface="Arial"/>
              </a:rPr>
              <a:t>Source and Target conditions</a:t>
            </a:r>
            <a:br>
              <a:rPr lang="en-US" dirty="0">
                <a:cs typeface="Arial"/>
              </a:rPr>
            </a:br>
            <a:endParaRPr lang="pt-BR" dirty="0"/>
          </a:p>
        </p:txBody>
      </p:sp>
      <p:sp>
        <p:nvSpPr>
          <p:cNvPr id="3" name="TextBox 2">
            <a:extLst>
              <a:ext uri="{FF2B5EF4-FFF2-40B4-BE49-F238E27FC236}">
                <a16:creationId xmlns:a16="http://schemas.microsoft.com/office/drawing/2014/main" id="{FF7F13F0-1256-4F51-AE31-A7AB1CC7B3B2}"/>
              </a:ext>
            </a:extLst>
          </p:cNvPr>
          <p:cNvSpPr txBox="1"/>
          <p:nvPr/>
        </p:nvSpPr>
        <p:spPr>
          <a:xfrm>
            <a:off x="773596" y="1659702"/>
            <a:ext cx="11041168" cy="107721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Buyers</a:t>
            </a:r>
            <a:r>
              <a:rPr lang="pt-BR" sz="2000" dirty="0">
                <a:cs typeface="Arial"/>
              </a:rPr>
              <a:t> </a:t>
            </a:r>
            <a:r>
              <a:rPr lang="pt-BR" sz="2000" dirty="0" err="1">
                <a:cs typeface="Arial"/>
              </a:rPr>
              <a:t>can</a:t>
            </a:r>
            <a:r>
              <a:rPr lang="pt-BR" sz="2000" dirty="0">
                <a:cs typeface="Arial"/>
              </a:rPr>
              <a:t> </a:t>
            </a:r>
            <a:r>
              <a:rPr lang="pt-BR" sz="2000" dirty="0" err="1">
                <a:cs typeface="Arial"/>
              </a:rPr>
              <a:t>add</a:t>
            </a:r>
            <a:r>
              <a:rPr lang="pt-BR" sz="2000" dirty="0">
                <a:cs typeface="Arial"/>
              </a:rPr>
              <a:t> </a:t>
            </a:r>
            <a:r>
              <a:rPr lang="pt-BR" sz="2000" dirty="0" err="1">
                <a:cs typeface="Arial"/>
              </a:rPr>
              <a:t>conditions</a:t>
            </a:r>
            <a:r>
              <a:rPr lang="pt-BR" sz="2000" dirty="0">
                <a:cs typeface="Arial"/>
              </a:rPr>
              <a:t> for </a:t>
            </a:r>
            <a:r>
              <a:rPr lang="pt-BR" sz="2000" dirty="0" err="1">
                <a:cs typeface="Arial"/>
              </a:rPr>
              <a:t>the</a:t>
            </a:r>
            <a:r>
              <a:rPr lang="pt-BR" sz="2000" dirty="0">
                <a:cs typeface="Arial"/>
              </a:rPr>
              <a:t> </a:t>
            </a:r>
            <a:r>
              <a:rPr lang="pt-BR" sz="2000" dirty="0" err="1">
                <a:cs typeface="Arial"/>
              </a:rPr>
              <a:t>mappings</a:t>
            </a:r>
            <a:r>
              <a:rPr lang="pt-BR" sz="2000" dirty="0">
                <a:cs typeface="Arial"/>
              </a:rPr>
              <a:t> </a:t>
            </a:r>
            <a:r>
              <a:rPr lang="pt-BR" sz="2000" dirty="0" err="1">
                <a:cs typeface="Arial"/>
              </a:rPr>
              <a:t>to</a:t>
            </a:r>
            <a:r>
              <a:rPr lang="pt-BR" sz="2000" dirty="0">
                <a:cs typeface="Arial"/>
              </a:rPr>
              <a:t> </a:t>
            </a:r>
            <a:r>
              <a:rPr lang="pt-BR" sz="2000" dirty="0" err="1">
                <a:cs typeface="Arial"/>
              </a:rPr>
              <a:t>be</a:t>
            </a:r>
            <a:r>
              <a:rPr lang="pt-BR" sz="2000" dirty="0">
                <a:cs typeface="Arial"/>
              </a:rPr>
              <a:t> </a:t>
            </a:r>
            <a:r>
              <a:rPr lang="pt-BR" sz="2000" dirty="0" err="1">
                <a:cs typeface="Arial"/>
              </a:rPr>
              <a:t>considered</a:t>
            </a:r>
            <a:r>
              <a:rPr lang="pt-BR" sz="2000" dirty="0">
                <a:cs typeface="Arial"/>
              </a:rPr>
              <a:t> </a:t>
            </a:r>
            <a:r>
              <a:rPr lang="pt-BR" sz="2000" dirty="0" err="1">
                <a:cs typeface="Arial"/>
              </a:rPr>
              <a:t>or</a:t>
            </a:r>
            <a:r>
              <a:rPr lang="pt-BR" sz="2000" dirty="0">
                <a:cs typeface="Arial"/>
              </a:rPr>
              <a:t> </a:t>
            </a:r>
            <a:r>
              <a:rPr lang="pt-BR" sz="2000" dirty="0" err="1">
                <a:cs typeface="Arial"/>
              </a:rPr>
              <a:t>not</a:t>
            </a:r>
            <a:r>
              <a:rPr lang="pt-BR" sz="2000" dirty="0">
                <a:cs typeface="Arial"/>
              </a:rPr>
              <a:t>. </a:t>
            </a:r>
            <a:r>
              <a:rPr lang="pt-BR" sz="2000" dirty="0" err="1">
                <a:cs typeface="Arial"/>
              </a:rPr>
              <a:t>These</a:t>
            </a:r>
            <a:r>
              <a:rPr lang="pt-BR" sz="2000" dirty="0">
                <a:cs typeface="Arial"/>
              </a:rPr>
              <a:t> </a:t>
            </a:r>
            <a:r>
              <a:rPr lang="pt-BR" sz="2000" dirty="0" err="1">
                <a:cs typeface="Arial"/>
              </a:rPr>
              <a:t>conditions</a:t>
            </a:r>
            <a:r>
              <a:rPr lang="pt-BR" sz="2000" dirty="0">
                <a:cs typeface="Arial"/>
              </a:rPr>
              <a:t> </a:t>
            </a:r>
            <a:r>
              <a:rPr lang="pt-BR" sz="2000" dirty="0" err="1">
                <a:cs typeface="Arial"/>
              </a:rPr>
              <a:t>can</a:t>
            </a:r>
            <a:r>
              <a:rPr lang="pt-BR" sz="2000" dirty="0">
                <a:cs typeface="Arial"/>
              </a:rPr>
              <a:t> </a:t>
            </a:r>
            <a:r>
              <a:rPr lang="pt-BR" sz="2000" dirty="0" err="1">
                <a:cs typeface="Arial"/>
              </a:rPr>
              <a:t>be</a:t>
            </a:r>
            <a:r>
              <a:rPr lang="pt-BR" sz="2000" dirty="0">
                <a:cs typeface="Arial"/>
              </a:rPr>
              <a:t> </a:t>
            </a:r>
            <a:r>
              <a:rPr lang="pt-BR" sz="2000" dirty="0" err="1">
                <a:cs typeface="Arial"/>
              </a:rPr>
              <a:t>applied</a:t>
            </a:r>
            <a:r>
              <a:rPr lang="pt-BR" sz="2000" dirty="0">
                <a:cs typeface="Arial"/>
              </a:rPr>
              <a:t> </a:t>
            </a:r>
            <a:r>
              <a:rPr lang="pt-BR" sz="2000" dirty="0" err="1">
                <a:cs typeface="Arial"/>
              </a:rPr>
              <a:t>both</a:t>
            </a:r>
            <a:r>
              <a:rPr lang="pt-BR" sz="2000" dirty="0">
                <a:cs typeface="Arial"/>
              </a:rPr>
              <a:t> in </a:t>
            </a:r>
            <a:r>
              <a:rPr lang="pt-BR" sz="2000" dirty="0" err="1">
                <a:cs typeface="Arial"/>
              </a:rPr>
              <a:t>Source</a:t>
            </a:r>
            <a:r>
              <a:rPr lang="pt-BR" sz="2000" dirty="0">
                <a:cs typeface="Arial"/>
              </a:rPr>
              <a:t> </a:t>
            </a:r>
            <a:r>
              <a:rPr lang="pt-BR" sz="2000" dirty="0" err="1">
                <a:cs typeface="Arial"/>
              </a:rPr>
              <a:t>and</a:t>
            </a:r>
            <a:r>
              <a:rPr lang="pt-BR" sz="2000" dirty="0">
                <a:cs typeface="Arial"/>
              </a:rPr>
              <a:t> Target </a:t>
            </a:r>
            <a:r>
              <a:rPr lang="pt-BR" sz="2000" dirty="0" err="1">
                <a:cs typeface="Arial"/>
              </a:rPr>
              <a:t>structures</a:t>
            </a:r>
            <a:r>
              <a:rPr lang="pt-BR" sz="2000" dirty="0">
                <a:cs typeface="Arial"/>
              </a:rPr>
              <a:t>.</a:t>
            </a:r>
          </a:p>
          <a:p>
            <a:pPr fontAlgn="base">
              <a:spcBef>
                <a:spcPct val="50000"/>
              </a:spcBef>
              <a:spcAft>
                <a:spcPct val="0"/>
              </a:spcAft>
              <a:buClr>
                <a:srgbClr val="F0AB00"/>
              </a:buClr>
              <a:buSzPct val="80000"/>
            </a:pPr>
            <a:r>
              <a:rPr lang="pt-BR" sz="2000" dirty="0" err="1">
                <a:cs typeface="Arial"/>
              </a:rPr>
              <a:t>Example</a:t>
            </a:r>
            <a:r>
              <a:rPr lang="pt-BR" sz="2000" dirty="0">
                <a:cs typeface="Arial"/>
              </a:rPr>
              <a:t>: </a:t>
            </a:r>
            <a:r>
              <a:rPr lang="pt-BR" sz="2000" dirty="0" err="1">
                <a:cs typeface="Arial"/>
              </a:rPr>
              <a:t>If</a:t>
            </a:r>
            <a:r>
              <a:rPr lang="pt-BR" sz="2000" dirty="0">
                <a:cs typeface="Arial"/>
              </a:rPr>
              <a:t> E1EDK02/QUALF = 012, </a:t>
            </a:r>
            <a:r>
              <a:rPr lang="pt-BR" sz="2000" dirty="0" err="1">
                <a:cs typeface="Arial"/>
              </a:rPr>
              <a:t>map</a:t>
            </a:r>
            <a:r>
              <a:rPr lang="pt-BR" sz="2000" dirty="0">
                <a:cs typeface="Arial"/>
              </a:rPr>
              <a:t> BELNR </a:t>
            </a:r>
            <a:r>
              <a:rPr lang="pt-BR" sz="2000" dirty="0" err="1">
                <a:cs typeface="Arial"/>
              </a:rPr>
              <a:t>to</a:t>
            </a:r>
            <a:r>
              <a:rPr lang="pt-BR" sz="2000" dirty="0">
                <a:cs typeface="Arial"/>
              </a:rPr>
              <a:t> </a:t>
            </a:r>
            <a:r>
              <a:rPr lang="pt-BR" sz="2000" dirty="0" err="1">
                <a:cs typeface="Arial"/>
              </a:rPr>
              <a:t>OrderRequestHeader</a:t>
            </a:r>
            <a:r>
              <a:rPr lang="pt-BR" sz="2000" dirty="0">
                <a:cs typeface="Arial"/>
              </a:rPr>
              <a:t>/@</a:t>
            </a:r>
            <a:r>
              <a:rPr lang="pt-BR" sz="2000" dirty="0" err="1">
                <a:cs typeface="Arial"/>
              </a:rPr>
              <a:t>parentAgreementID</a:t>
            </a:r>
            <a:endParaRPr lang="pt-BR" sz="2000" dirty="0">
              <a:cs typeface="Arial"/>
            </a:endParaRPr>
          </a:p>
        </p:txBody>
      </p:sp>
      <p:pic>
        <p:nvPicPr>
          <p:cNvPr id="4" name="Picture 3">
            <a:extLst>
              <a:ext uri="{FF2B5EF4-FFF2-40B4-BE49-F238E27FC236}">
                <a16:creationId xmlns:a16="http://schemas.microsoft.com/office/drawing/2014/main" id="{8FF53E3D-B348-4271-AEB2-F2A92FD6A81F}"/>
              </a:ext>
            </a:extLst>
          </p:cNvPr>
          <p:cNvPicPr>
            <a:picLocks noChangeAspect="1"/>
          </p:cNvPicPr>
          <p:nvPr/>
        </p:nvPicPr>
        <p:blipFill>
          <a:blip r:embed="rId2"/>
          <a:stretch>
            <a:fillRect/>
          </a:stretch>
        </p:blipFill>
        <p:spPr>
          <a:xfrm>
            <a:off x="504001" y="3718316"/>
            <a:ext cx="6630381" cy="1958275"/>
          </a:xfrm>
          <a:prstGeom prst="rect">
            <a:avLst/>
          </a:prstGeom>
        </p:spPr>
      </p:pic>
      <p:pic>
        <p:nvPicPr>
          <p:cNvPr id="5" name="Picture 4">
            <a:extLst>
              <a:ext uri="{FF2B5EF4-FFF2-40B4-BE49-F238E27FC236}">
                <a16:creationId xmlns:a16="http://schemas.microsoft.com/office/drawing/2014/main" id="{8D97EDD2-F6BC-4370-B82A-6FEC2EBE1159}"/>
              </a:ext>
            </a:extLst>
          </p:cNvPr>
          <p:cNvPicPr>
            <a:picLocks noChangeAspect="1"/>
          </p:cNvPicPr>
          <p:nvPr/>
        </p:nvPicPr>
        <p:blipFill>
          <a:blip r:embed="rId3"/>
          <a:stretch>
            <a:fillRect/>
          </a:stretch>
        </p:blipFill>
        <p:spPr>
          <a:xfrm>
            <a:off x="7811050" y="2925294"/>
            <a:ext cx="3879427" cy="3715666"/>
          </a:xfrm>
          <a:prstGeom prst="rect">
            <a:avLst/>
          </a:prstGeom>
        </p:spPr>
      </p:pic>
      <p:sp>
        <p:nvSpPr>
          <p:cNvPr id="6" name="Arrow: Right 5">
            <a:extLst>
              <a:ext uri="{FF2B5EF4-FFF2-40B4-BE49-F238E27FC236}">
                <a16:creationId xmlns:a16="http://schemas.microsoft.com/office/drawing/2014/main" id="{35522816-8EBB-4AAC-BD41-25738115F152}"/>
              </a:ext>
            </a:extLst>
          </p:cNvPr>
          <p:cNvSpPr/>
          <p:nvPr/>
        </p:nvSpPr>
        <p:spPr bwMode="gray">
          <a:xfrm>
            <a:off x="7280233" y="4568678"/>
            <a:ext cx="384965" cy="214449"/>
          </a:xfrm>
          <a:prstGeom prst="rightArrow">
            <a:avLst/>
          </a:prstGeom>
          <a:noFill/>
          <a:ln w="25400" algn="ctr">
            <a:solidFill>
              <a:schemeClr val="tx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pt-BR" sz="1800" b="0" i="0" u="none" strike="noStrike" kern="0" cap="none" spc="0" normalizeH="0" baseline="0" noProof="0" dirty="0" err="1">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195425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81B06-4DEB-4B9E-BF5A-500598B0FE36}"/>
              </a:ext>
            </a:extLst>
          </p:cNvPr>
          <p:cNvSpPr>
            <a:spLocks noGrp="1"/>
          </p:cNvSpPr>
          <p:nvPr>
            <p:ph type="title"/>
          </p:nvPr>
        </p:nvSpPr>
        <p:spPr/>
        <p:txBody>
          <a:bodyPr/>
          <a:lstStyle/>
          <a:p>
            <a:r>
              <a:rPr lang="pt-BR" dirty="0" err="1"/>
              <a:t>Custom</a:t>
            </a:r>
            <a:r>
              <a:rPr lang="pt-BR" dirty="0"/>
              <a:t> </a:t>
            </a:r>
            <a:r>
              <a:rPr lang="pt-BR" dirty="0" err="1"/>
              <a:t>Fields</a:t>
            </a:r>
            <a:r>
              <a:rPr lang="pt-BR" dirty="0"/>
              <a:t> </a:t>
            </a:r>
            <a:r>
              <a:rPr lang="pt-BR" dirty="0" err="1"/>
              <a:t>and</a:t>
            </a:r>
            <a:r>
              <a:rPr lang="pt-BR" dirty="0"/>
              <a:t> </a:t>
            </a:r>
            <a:r>
              <a:rPr lang="pt-BR" dirty="0" err="1"/>
              <a:t>custom</a:t>
            </a:r>
            <a:r>
              <a:rPr lang="pt-BR" dirty="0"/>
              <a:t> </a:t>
            </a:r>
            <a:r>
              <a:rPr lang="pt-BR" dirty="0" err="1"/>
              <a:t>types</a:t>
            </a:r>
            <a:endParaRPr lang="pt-BR" dirty="0"/>
          </a:p>
        </p:txBody>
      </p:sp>
      <p:sp>
        <p:nvSpPr>
          <p:cNvPr id="3" name="TextBox 2">
            <a:extLst>
              <a:ext uri="{FF2B5EF4-FFF2-40B4-BE49-F238E27FC236}">
                <a16:creationId xmlns:a16="http://schemas.microsoft.com/office/drawing/2014/main" id="{3E6B504D-4E31-4507-A0BA-58AC43F53C38}"/>
              </a:ext>
            </a:extLst>
          </p:cNvPr>
          <p:cNvSpPr txBox="1"/>
          <p:nvPr/>
        </p:nvSpPr>
        <p:spPr>
          <a:xfrm>
            <a:off x="746963" y="1073776"/>
            <a:ext cx="11041168" cy="184665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pt-BR" sz="2000" dirty="0" err="1">
                <a:cs typeface="Arial"/>
              </a:rPr>
              <a:t>There</a:t>
            </a:r>
            <a:r>
              <a:rPr lang="pt-BR" sz="2000" dirty="0">
                <a:cs typeface="Arial"/>
              </a:rPr>
              <a:t> are standard OOTB </a:t>
            </a:r>
            <a:r>
              <a:rPr lang="pt-BR" sz="2000" dirty="0" err="1">
                <a:cs typeface="Arial"/>
              </a:rPr>
              <a:t>fields</a:t>
            </a:r>
            <a:r>
              <a:rPr lang="pt-BR" sz="2000" dirty="0">
                <a:cs typeface="Arial"/>
              </a:rPr>
              <a:t> in </a:t>
            </a:r>
            <a:r>
              <a:rPr lang="pt-BR" sz="2000" dirty="0" err="1">
                <a:cs typeface="Arial"/>
              </a:rPr>
              <a:t>the</a:t>
            </a:r>
            <a:r>
              <a:rPr lang="pt-BR" sz="2000" dirty="0">
                <a:cs typeface="Arial"/>
              </a:rPr>
              <a:t> CIG </a:t>
            </a:r>
            <a:r>
              <a:rPr lang="pt-BR" sz="2000" dirty="0" err="1">
                <a:cs typeface="Arial"/>
              </a:rPr>
              <a:t>mapping</a:t>
            </a:r>
            <a:r>
              <a:rPr lang="pt-BR" sz="2000" dirty="0">
                <a:cs typeface="Arial"/>
              </a:rPr>
              <a:t> </a:t>
            </a:r>
            <a:r>
              <a:rPr lang="pt-BR" sz="2000" dirty="0" err="1">
                <a:cs typeface="Arial"/>
              </a:rPr>
              <a:t>schema</a:t>
            </a:r>
            <a:r>
              <a:rPr lang="pt-BR" sz="2000" dirty="0">
                <a:cs typeface="Arial"/>
              </a:rPr>
              <a:t> </a:t>
            </a:r>
            <a:r>
              <a:rPr lang="pt-BR" sz="2000" dirty="0" err="1">
                <a:cs typeface="Arial"/>
              </a:rPr>
              <a:t>that</a:t>
            </a:r>
            <a:r>
              <a:rPr lang="pt-BR" sz="2000" dirty="0">
                <a:cs typeface="Arial"/>
              </a:rPr>
              <a:t> </a:t>
            </a:r>
            <a:r>
              <a:rPr lang="pt-BR" sz="2000" dirty="0" err="1">
                <a:cs typeface="Arial"/>
              </a:rPr>
              <a:t>we</a:t>
            </a:r>
            <a:r>
              <a:rPr lang="pt-BR" sz="2000" dirty="0">
                <a:cs typeface="Arial"/>
              </a:rPr>
              <a:t> </a:t>
            </a:r>
            <a:r>
              <a:rPr lang="pt-BR" sz="2000" dirty="0" err="1">
                <a:cs typeface="Arial"/>
              </a:rPr>
              <a:t>can</a:t>
            </a:r>
            <a:r>
              <a:rPr lang="pt-BR" sz="2000" dirty="0">
                <a:cs typeface="Arial"/>
              </a:rPr>
              <a:t> </a:t>
            </a:r>
            <a:r>
              <a:rPr lang="pt-BR" sz="2000" dirty="0" err="1">
                <a:cs typeface="Arial"/>
              </a:rPr>
              <a:t>see</a:t>
            </a:r>
            <a:r>
              <a:rPr lang="pt-BR" sz="2000" dirty="0">
                <a:cs typeface="Arial"/>
              </a:rPr>
              <a:t> </a:t>
            </a:r>
            <a:r>
              <a:rPr lang="pt-BR" sz="2000" dirty="0" err="1">
                <a:cs typeface="Arial"/>
              </a:rPr>
              <a:t>and</a:t>
            </a:r>
            <a:r>
              <a:rPr lang="pt-BR" sz="2000" dirty="0">
                <a:cs typeface="Arial"/>
              </a:rPr>
              <a:t> </a:t>
            </a:r>
            <a:r>
              <a:rPr lang="pt-BR" sz="2000" dirty="0" err="1">
                <a:cs typeface="Arial"/>
              </a:rPr>
              <a:t>map</a:t>
            </a:r>
            <a:r>
              <a:rPr lang="pt-BR" sz="2000" dirty="0">
                <a:cs typeface="Arial"/>
              </a:rPr>
              <a:t> </a:t>
            </a:r>
            <a:r>
              <a:rPr lang="pt-BR" sz="2000" dirty="0" err="1">
                <a:cs typeface="Arial"/>
              </a:rPr>
              <a:t>through</a:t>
            </a:r>
            <a:r>
              <a:rPr lang="pt-BR" sz="2000" dirty="0">
                <a:cs typeface="Arial"/>
              </a:rPr>
              <a:t> </a:t>
            </a:r>
            <a:r>
              <a:rPr lang="pt-BR" sz="2000" dirty="0" err="1">
                <a:cs typeface="Arial"/>
              </a:rPr>
              <a:t>the</a:t>
            </a:r>
            <a:r>
              <a:rPr lang="pt-BR" sz="2000" dirty="0">
                <a:cs typeface="Arial"/>
              </a:rPr>
              <a:t> </a:t>
            </a:r>
            <a:r>
              <a:rPr lang="pt-BR" sz="2000" dirty="0" err="1">
                <a:cs typeface="Arial"/>
              </a:rPr>
              <a:t>mapping</a:t>
            </a:r>
            <a:r>
              <a:rPr lang="pt-BR" sz="2000" dirty="0">
                <a:cs typeface="Arial"/>
              </a:rPr>
              <a:t> tool </a:t>
            </a:r>
            <a:r>
              <a:rPr lang="pt-BR" sz="2000" dirty="0" err="1">
                <a:cs typeface="Arial"/>
              </a:rPr>
              <a:t>and</a:t>
            </a:r>
            <a:r>
              <a:rPr lang="pt-BR" sz="2000" dirty="0">
                <a:cs typeface="Arial"/>
              </a:rPr>
              <a:t> </a:t>
            </a:r>
            <a:r>
              <a:rPr lang="pt-BR" sz="2000" dirty="0" err="1">
                <a:cs typeface="Arial"/>
              </a:rPr>
              <a:t>there</a:t>
            </a:r>
            <a:r>
              <a:rPr lang="pt-BR" sz="2000" dirty="0">
                <a:cs typeface="Arial"/>
              </a:rPr>
              <a:t> are </a:t>
            </a:r>
            <a:r>
              <a:rPr lang="pt-BR" sz="2000" dirty="0" err="1">
                <a:cs typeface="Arial"/>
              </a:rPr>
              <a:t>fields</a:t>
            </a:r>
            <a:r>
              <a:rPr lang="pt-BR" sz="2000" dirty="0">
                <a:cs typeface="Arial"/>
              </a:rPr>
              <a:t> </a:t>
            </a:r>
            <a:r>
              <a:rPr lang="pt-BR" sz="2000" dirty="0" err="1">
                <a:cs typeface="Arial"/>
              </a:rPr>
              <a:t>that</a:t>
            </a:r>
            <a:r>
              <a:rPr lang="pt-BR" sz="2000" dirty="0">
                <a:cs typeface="Arial"/>
              </a:rPr>
              <a:t> are </a:t>
            </a:r>
            <a:r>
              <a:rPr lang="pt-BR" sz="2000" dirty="0" err="1">
                <a:cs typeface="Arial"/>
              </a:rPr>
              <a:t>not</a:t>
            </a:r>
            <a:r>
              <a:rPr lang="pt-BR" sz="2000" dirty="0">
                <a:cs typeface="Arial"/>
              </a:rPr>
              <a:t> </a:t>
            </a:r>
            <a:r>
              <a:rPr lang="pt-BR" sz="2000" dirty="0" err="1">
                <a:cs typeface="Arial"/>
              </a:rPr>
              <a:t>available</a:t>
            </a:r>
            <a:r>
              <a:rPr lang="pt-BR" sz="2000" dirty="0">
                <a:cs typeface="Arial"/>
              </a:rPr>
              <a:t> in </a:t>
            </a:r>
            <a:r>
              <a:rPr lang="pt-BR" sz="2000" dirty="0" err="1">
                <a:cs typeface="Arial"/>
              </a:rPr>
              <a:t>the</a:t>
            </a:r>
            <a:r>
              <a:rPr lang="pt-BR" sz="2000" dirty="0">
                <a:cs typeface="Arial"/>
              </a:rPr>
              <a:t> </a:t>
            </a:r>
            <a:r>
              <a:rPr lang="pt-BR" sz="2000" dirty="0" err="1">
                <a:cs typeface="Arial"/>
              </a:rPr>
              <a:t>schema</a:t>
            </a:r>
            <a:r>
              <a:rPr lang="pt-BR" sz="2000" dirty="0">
                <a:cs typeface="Arial"/>
              </a:rPr>
              <a:t>, </a:t>
            </a:r>
            <a:r>
              <a:rPr lang="pt-BR" sz="2000" dirty="0" err="1">
                <a:cs typeface="Arial"/>
              </a:rPr>
              <a:t>like</a:t>
            </a:r>
            <a:r>
              <a:rPr lang="pt-BR" sz="2000" dirty="0">
                <a:cs typeface="Arial"/>
              </a:rPr>
              <a:t> </a:t>
            </a:r>
            <a:r>
              <a:rPr lang="pt-BR" sz="2000" dirty="0" err="1">
                <a:cs typeface="Arial"/>
              </a:rPr>
              <a:t>below</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err="1">
                <a:cs typeface="Arial"/>
              </a:rPr>
              <a:t>Custom</a:t>
            </a:r>
            <a:r>
              <a:rPr lang="pt-BR" sz="2000" dirty="0">
                <a:cs typeface="Arial"/>
              </a:rPr>
              <a:t> </a:t>
            </a:r>
            <a:r>
              <a:rPr lang="pt-BR" sz="2000" dirty="0" err="1">
                <a:cs typeface="Arial"/>
              </a:rPr>
              <a:t>fields</a:t>
            </a:r>
            <a:r>
              <a:rPr lang="pt-BR" sz="2000" dirty="0">
                <a:cs typeface="Arial"/>
              </a:rPr>
              <a:t> </a:t>
            </a:r>
            <a:r>
              <a:rPr lang="pt-BR" sz="2000" dirty="0" err="1">
                <a:cs typeface="Arial"/>
              </a:rPr>
              <a:t>that</a:t>
            </a:r>
            <a:r>
              <a:rPr lang="pt-BR" sz="2000" dirty="0">
                <a:cs typeface="Arial"/>
              </a:rPr>
              <a:t> </a:t>
            </a:r>
            <a:r>
              <a:rPr lang="pt-BR" sz="2000" dirty="0" err="1">
                <a:cs typeface="Arial"/>
              </a:rPr>
              <a:t>buyer</a:t>
            </a:r>
            <a:r>
              <a:rPr lang="pt-BR" sz="2000" dirty="0">
                <a:cs typeface="Arial"/>
              </a:rPr>
              <a:t> </a:t>
            </a:r>
            <a:r>
              <a:rPr lang="pt-BR" sz="2000" dirty="0" err="1">
                <a:cs typeface="Arial"/>
              </a:rPr>
              <a:t>created</a:t>
            </a:r>
            <a:r>
              <a:rPr lang="pt-BR" sz="2000" dirty="0">
                <a:cs typeface="Arial"/>
              </a:rPr>
              <a:t> </a:t>
            </a:r>
            <a:r>
              <a:rPr lang="pt-BR" sz="2000" dirty="0" err="1">
                <a:cs typeface="Arial"/>
              </a:rPr>
              <a:t>from</a:t>
            </a:r>
            <a:r>
              <a:rPr lang="pt-BR" sz="2000" dirty="0">
                <a:cs typeface="Arial"/>
              </a:rPr>
              <a:t> </a:t>
            </a:r>
            <a:r>
              <a:rPr lang="pt-BR" sz="2000" dirty="0" err="1">
                <a:cs typeface="Arial"/>
              </a:rPr>
              <a:t>scratch</a:t>
            </a:r>
            <a:r>
              <a:rPr lang="pt-BR" sz="2000" dirty="0">
                <a:cs typeface="Arial"/>
              </a:rPr>
              <a:t> in </a:t>
            </a:r>
            <a:r>
              <a:rPr lang="pt-BR" sz="2000" dirty="0" err="1">
                <a:cs typeface="Arial"/>
              </a:rPr>
              <a:t>Ariba</a:t>
            </a:r>
            <a:r>
              <a:rPr lang="pt-BR" sz="2000" dirty="0">
                <a:cs typeface="Arial"/>
              </a:rPr>
              <a:t> </a:t>
            </a:r>
            <a:r>
              <a:rPr lang="pt-BR" sz="2000" dirty="0" err="1">
                <a:cs typeface="Arial"/>
              </a:rPr>
              <a:t>Procurement</a:t>
            </a:r>
            <a:r>
              <a:rPr lang="pt-BR" sz="2000" dirty="0">
                <a:cs typeface="Arial"/>
              </a:rPr>
              <a:t>.</a:t>
            </a:r>
          </a:p>
          <a:p>
            <a:pPr marL="342900" indent="-342900" fontAlgn="base">
              <a:spcBef>
                <a:spcPct val="50000"/>
              </a:spcBef>
              <a:spcAft>
                <a:spcPct val="0"/>
              </a:spcAft>
              <a:buClr>
                <a:srgbClr val="F0AB00"/>
              </a:buClr>
              <a:buSzPct val="80000"/>
              <a:buFont typeface="Arial" panose="020B0604020202020204" pitchFamily="34" charset="0"/>
              <a:buChar char="•"/>
            </a:pPr>
            <a:r>
              <a:rPr lang="pt-BR" sz="2000" dirty="0">
                <a:cs typeface="Arial"/>
              </a:rPr>
              <a:t>Standard </a:t>
            </a:r>
            <a:r>
              <a:rPr lang="pt-BR" sz="2000" dirty="0" err="1">
                <a:cs typeface="Arial"/>
              </a:rPr>
              <a:t>fields</a:t>
            </a:r>
            <a:r>
              <a:rPr lang="pt-BR" sz="2000" dirty="0">
                <a:cs typeface="Arial"/>
              </a:rPr>
              <a:t> </a:t>
            </a:r>
            <a:r>
              <a:rPr lang="pt-BR" sz="2000" dirty="0" err="1">
                <a:cs typeface="Arial"/>
              </a:rPr>
              <a:t>that</a:t>
            </a:r>
            <a:r>
              <a:rPr lang="pt-BR" sz="2000" dirty="0">
                <a:cs typeface="Arial"/>
              </a:rPr>
              <a:t> are </a:t>
            </a:r>
            <a:r>
              <a:rPr lang="pt-BR" sz="2000" dirty="0" err="1">
                <a:cs typeface="Arial"/>
              </a:rPr>
              <a:t>available</a:t>
            </a:r>
            <a:r>
              <a:rPr lang="pt-BR" sz="2000" dirty="0">
                <a:cs typeface="Arial"/>
              </a:rPr>
              <a:t> in </a:t>
            </a:r>
            <a:r>
              <a:rPr lang="pt-BR" sz="2000" dirty="0" err="1">
                <a:cs typeface="Arial"/>
              </a:rPr>
              <a:t>Ariba</a:t>
            </a:r>
            <a:r>
              <a:rPr lang="pt-BR" sz="2000" dirty="0">
                <a:cs typeface="Arial"/>
              </a:rPr>
              <a:t> </a:t>
            </a:r>
            <a:r>
              <a:rPr lang="pt-BR" sz="2000" dirty="0" err="1">
                <a:cs typeface="Arial"/>
              </a:rPr>
              <a:t>Procurement</a:t>
            </a:r>
            <a:r>
              <a:rPr lang="pt-BR" sz="2000" dirty="0">
                <a:cs typeface="Arial"/>
              </a:rPr>
              <a:t> </a:t>
            </a:r>
            <a:r>
              <a:rPr lang="pt-BR" sz="2000" dirty="0" err="1">
                <a:cs typeface="Arial"/>
              </a:rPr>
              <a:t>but</a:t>
            </a:r>
            <a:r>
              <a:rPr lang="pt-BR" sz="2000" dirty="0">
                <a:cs typeface="Arial"/>
              </a:rPr>
              <a:t> are </a:t>
            </a:r>
            <a:r>
              <a:rPr lang="pt-BR" sz="2000" dirty="0" err="1">
                <a:cs typeface="Arial"/>
              </a:rPr>
              <a:t>not</a:t>
            </a:r>
            <a:r>
              <a:rPr lang="pt-BR" sz="2000" dirty="0">
                <a:cs typeface="Arial"/>
              </a:rPr>
              <a:t> </a:t>
            </a:r>
            <a:r>
              <a:rPr lang="pt-BR" sz="2000" dirty="0" err="1">
                <a:cs typeface="Arial"/>
              </a:rPr>
              <a:t>externalized</a:t>
            </a:r>
            <a:r>
              <a:rPr lang="pt-BR" sz="2000" dirty="0">
                <a:cs typeface="Arial"/>
              </a:rPr>
              <a:t> in </a:t>
            </a:r>
            <a:r>
              <a:rPr lang="pt-BR" sz="2000" dirty="0" err="1">
                <a:cs typeface="Arial"/>
              </a:rPr>
              <a:t>the</a:t>
            </a:r>
            <a:r>
              <a:rPr lang="pt-BR" sz="2000" dirty="0">
                <a:cs typeface="Arial"/>
              </a:rPr>
              <a:t> </a:t>
            </a:r>
            <a:r>
              <a:rPr lang="pt-BR" sz="2000" dirty="0" err="1">
                <a:cs typeface="Arial"/>
              </a:rPr>
              <a:t>cXML</a:t>
            </a:r>
            <a:r>
              <a:rPr lang="pt-BR" sz="2000" dirty="0">
                <a:cs typeface="Arial"/>
              </a:rPr>
              <a:t> </a:t>
            </a:r>
            <a:r>
              <a:rPr lang="pt-BR" sz="2000" dirty="0" err="1">
                <a:cs typeface="Arial"/>
              </a:rPr>
              <a:t>by</a:t>
            </a:r>
            <a:r>
              <a:rPr lang="pt-BR" sz="2000" dirty="0">
                <a:cs typeface="Arial"/>
              </a:rPr>
              <a:t> default </a:t>
            </a:r>
            <a:r>
              <a:rPr lang="pt-BR" sz="2000" dirty="0" err="1">
                <a:cs typeface="Arial"/>
              </a:rPr>
              <a:t>or</a:t>
            </a:r>
            <a:r>
              <a:rPr lang="pt-BR" sz="2000" dirty="0">
                <a:cs typeface="Arial"/>
              </a:rPr>
              <a:t> </a:t>
            </a:r>
            <a:r>
              <a:rPr lang="pt-BR" sz="2000" dirty="0" err="1">
                <a:cs typeface="Arial"/>
              </a:rPr>
              <a:t>that</a:t>
            </a:r>
            <a:r>
              <a:rPr lang="pt-BR" sz="2000" dirty="0">
                <a:cs typeface="Arial"/>
              </a:rPr>
              <a:t> are </a:t>
            </a:r>
            <a:r>
              <a:rPr lang="pt-BR" sz="2000" dirty="0" err="1">
                <a:cs typeface="Arial"/>
              </a:rPr>
              <a:t>not</a:t>
            </a:r>
            <a:r>
              <a:rPr lang="pt-BR" sz="2000" dirty="0">
                <a:cs typeface="Arial"/>
              </a:rPr>
              <a:t> </a:t>
            </a:r>
            <a:r>
              <a:rPr lang="pt-BR" sz="2000" dirty="0" err="1">
                <a:cs typeface="Arial"/>
              </a:rPr>
              <a:t>available</a:t>
            </a:r>
            <a:r>
              <a:rPr lang="pt-BR" sz="2000" dirty="0">
                <a:cs typeface="Arial"/>
              </a:rPr>
              <a:t> in </a:t>
            </a:r>
            <a:r>
              <a:rPr lang="pt-BR" sz="2000" dirty="0" err="1">
                <a:cs typeface="Arial"/>
              </a:rPr>
              <a:t>the</a:t>
            </a:r>
            <a:r>
              <a:rPr lang="pt-BR" sz="2000" dirty="0">
                <a:cs typeface="Arial"/>
              </a:rPr>
              <a:t> CIG </a:t>
            </a:r>
            <a:r>
              <a:rPr lang="pt-BR" sz="2000" dirty="0" err="1">
                <a:cs typeface="Arial"/>
              </a:rPr>
              <a:t>mapping</a:t>
            </a:r>
            <a:r>
              <a:rPr lang="pt-BR" sz="2000" dirty="0">
                <a:cs typeface="Arial"/>
              </a:rPr>
              <a:t> tool </a:t>
            </a:r>
            <a:r>
              <a:rPr lang="pt-BR" sz="2000" dirty="0" err="1">
                <a:cs typeface="Arial"/>
              </a:rPr>
              <a:t>schema</a:t>
            </a:r>
            <a:r>
              <a:rPr lang="pt-BR" sz="2000" dirty="0">
                <a:cs typeface="Arial"/>
              </a:rPr>
              <a:t>.</a:t>
            </a:r>
          </a:p>
        </p:txBody>
      </p:sp>
      <p:sp>
        <p:nvSpPr>
          <p:cNvPr id="5" name="Title 1">
            <a:extLst>
              <a:ext uri="{FF2B5EF4-FFF2-40B4-BE49-F238E27FC236}">
                <a16:creationId xmlns:a16="http://schemas.microsoft.com/office/drawing/2014/main" id="{508EC50A-2AC3-4F9C-9BDB-975A6129F2F1}"/>
              </a:ext>
            </a:extLst>
          </p:cNvPr>
          <p:cNvSpPr txBox="1">
            <a:spLocks/>
          </p:cNvSpPr>
          <p:nvPr/>
        </p:nvSpPr>
        <p:spPr bwMode="black">
          <a:xfrm>
            <a:off x="504001" y="3527277"/>
            <a:ext cx="11186476" cy="369332"/>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dirty="0"/>
              <a:t>How can we handle this kind of field in the CIG mapping tool?</a:t>
            </a:r>
            <a:endParaRPr lang="pt-BR" dirty="0"/>
          </a:p>
        </p:txBody>
      </p:sp>
      <p:sp>
        <p:nvSpPr>
          <p:cNvPr id="6" name="TextBox 5">
            <a:extLst>
              <a:ext uri="{FF2B5EF4-FFF2-40B4-BE49-F238E27FC236}">
                <a16:creationId xmlns:a16="http://schemas.microsoft.com/office/drawing/2014/main" id="{46D2E92E-7D9A-430C-A4FA-1C44AF8E0926}"/>
              </a:ext>
            </a:extLst>
          </p:cNvPr>
          <p:cNvSpPr txBox="1"/>
          <p:nvPr/>
        </p:nvSpPr>
        <p:spPr>
          <a:xfrm>
            <a:off x="746963" y="4102542"/>
            <a:ext cx="11041168" cy="923330"/>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fontAlgn="base">
              <a:spcBef>
                <a:spcPct val="50000"/>
              </a:spcBef>
              <a:spcAft>
                <a:spcPct val="0"/>
              </a:spcAft>
              <a:buClr>
                <a:srgbClr val="F0AB00"/>
              </a:buClr>
              <a:buSzPct val="80000"/>
            </a:pPr>
            <a:r>
              <a:rPr lang="en-US" sz="2000" dirty="0">
                <a:cs typeface="Arial"/>
              </a:rPr>
              <a:t>We can send the value in a custom field and use the @name to describe what is the field that we are externalizing instead of sending the actual field in the cXML for example. We have different types of custom field available in CIG OOTB that you can use, based on your requirement.</a:t>
            </a:r>
            <a:endParaRPr lang="pt-BR" sz="2000" dirty="0">
              <a:cs typeface="Arial"/>
            </a:endParaRPr>
          </a:p>
        </p:txBody>
      </p:sp>
    </p:spTree>
    <p:extLst>
      <p:ext uri="{BB962C8B-B14F-4D97-AF65-F5344CB8AC3E}">
        <p14:creationId xmlns:p14="http://schemas.microsoft.com/office/powerpoint/2010/main" val="3516081989"/>
      </p:ext>
    </p:extLst>
  </p:cSld>
  <p:clrMapOvr>
    <a:masterClrMapping/>
  </p:clrMapOvr>
</p:sld>
</file>

<file path=ppt/theme/theme1.xml><?xml version="1.0" encoding="utf-8"?>
<a:theme xmlns:a="http://schemas.openxmlformats.org/drawingml/2006/main" name="SAP Ariba 2020 16x9 black">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_Ariba_2020_16x9_black" id="{FFB1CF53-BDE9-8E44-A802-3B151E7EA29B}" vid="{510FD561-297F-564D-927A-849F5C04189D}"/>
    </a:ext>
  </a:ext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5F9DA5FECC9E4FB09B5A8909BD283B" ma:contentTypeVersion="5" ma:contentTypeDescription="Create a new document." ma:contentTypeScope="" ma:versionID="efe2d5e16594a61e4c81c6257754230b">
  <xsd:schema xmlns:xsd="http://www.w3.org/2001/XMLSchema" xmlns:xs="http://www.w3.org/2001/XMLSchema" xmlns:p="http://schemas.microsoft.com/office/2006/metadata/properties" xmlns:ns2="45164663-75a6-4121-9a62-9d30e4dd42a1" targetNamespace="http://schemas.microsoft.com/office/2006/metadata/properties" ma:root="true" ma:fieldsID="fd4cee6107d4aeb7bc56f606fa0bb3c2" ns2:_="">
    <xsd:import namespace="45164663-75a6-4121-9a62-9d30e4dd42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164663-75a6-4121-9a62-9d30e4dd42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6D6C0A-6A72-46C6-A3FB-64E03A2091BB}"/>
</file>

<file path=customXml/itemProps2.xml><?xml version="1.0" encoding="utf-8"?>
<ds:datastoreItem xmlns:ds="http://schemas.openxmlformats.org/officeDocument/2006/customXml" ds:itemID="{1CEC7B77-7B18-4204-B373-DE6305D6C09A}">
  <ds:schemaRefs>
    <ds:schemaRef ds:uri="http://purl.org/dc/dcmitype/"/>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purl.org/dc/terms/"/>
    <ds:schemaRef ds:uri="9af769cb-7bb1-4bfa-936c-4eb469f212a8"/>
    <ds:schemaRef ds:uri="http://schemas.openxmlformats.org/package/2006/metadata/core-properties"/>
    <ds:schemaRef ds:uri="3ed93efc-3a4d-4ccf-a671-23eeca742d47"/>
    <ds:schemaRef ds:uri="http://www.w3.org/XML/1998/namespace"/>
  </ds:schemaRefs>
</ds:datastoreItem>
</file>

<file path=customXml/itemProps3.xml><?xml version="1.0" encoding="utf-8"?>
<ds:datastoreItem xmlns:ds="http://schemas.openxmlformats.org/officeDocument/2006/customXml" ds:itemID="{3231597E-A0D0-4D4F-8354-C0D859AF9E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1930</TotalTime>
  <Words>1321</Words>
  <Application>Microsoft Office PowerPoint</Application>
  <PresentationFormat>Custom</PresentationFormat>
  <Paragraphs>121</Paragraphs>
  <Slides>20</Slides>
  <Notes>2</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Courier New</vt:lpstr>
      <vt:lpstr>Symbol</vt:lpstr>
      <vt:lpstr>Wingdings</vt:lpstr>
      <vt:lpstr>Wingdings</vt:lpstr>
      <vt:lpstr>SAP Ariba 2020 16x9 black</vt:lpstr>
      <vt:lpstr>Cloud Integration Gateway Mapping Tool Session </vt:lpstr>
      <vt:lpstr>Agenda</vt:lpstr>
      <vt:lpstr>CIG Mapping Tool</vt:lpstr>
      <vt:lpstr>How to access the tool</vt:lpstr>
      <vt:lpstr>CIG Mappings</vt:lpstr>
      <vt:lpstr>Hands-on</vt:lpstr>
      <vt:lpstr>Creating Mappings for Purchase Order </vt:lpstr>
      <vt:lpstr>Source and Target conditions </vt:lpstr>
      <vt:lpstr>Custom Fields and custom types</vt:lpstr>
      <vt:lpstr>CustomValues </vt:lpstr>
      <vt:lpstr>Mappings at item level (Loop) </vt:lpstr>
      <vt:lpstr>Common Questions</vt:lpstr>
      <vt:lpstr>How to handle complex mappings? </vt:lpstr>
      <vt:lpstr>What else can we do with the tool? </vt:lpstr>
      <vt:lpstr>Where can we get more information? </vt:lpstr>
      <vt:lpstr>PowerPoint Presentation</vt:lpstr>
      <vt:lpstr>Reference Documentation / Support Articles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Support High Quality Updates [pod] Change Management Plan</dc:title>
  <dc:creator>Cavanaugh, Jennifer</dc:creator>
  <cp:lastModifiedBy>Palacio, Valmir</cp:lastModifiedBy>
  <cp:revision>710</cp:revision>
  <dcterms:created xsi:type="dcterms:W3CDTF">2020-03-10T22:24:32Z</dcterms:created>
  <dcterms:modified xsi:type="dcterms:W3CDTF">2020-08-27T14:27:16Z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0x010100025F9DA5FECC9E4FB09B5A8909BD283B</vt:lpwstr>
  </property>
</Properties>
</file>