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12192000" cy="6858000"/>
  <p:defaultTextStyle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supplier.ariba.com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hyperlink" Target="https://www.sap.com/registration/contact.html" TargetMode="External"/><Relationship Id="rId3" Type="http://schemas.openxmlformats.org/officeDocument/2006/relationships/image" Target="../media/image1.png"/><Relationship Id="rId7" Type="http://schemas.openxmlformats.org/officeDocument/2006/relationships/hyperlink" Target="https://www.youtube.com/user/SAP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s://www.facebook.com/SAP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32.png"/><Relationship Id="rId5" Type="http://schemas.openxmlformats.org/officeDocument/2006/relationships/hyperlink" Target="https://www.linkedin.com/company/sap" TargetMode="External"/><Relationship Id="rId10" Type="http://schemas.openxmlformats.org/officeDocument/2006/relationships/image" Target="../media/image31.png"/><Relationship Id="rId4" Type="http://schemas.openxmlformats.org/officeDocument/2006/relationships/hyperlink" Target="https://www.sap.com/copyright" TargetMode="External"/><Relationship Id="rId9" Type="http://schemas.openxmlformats.org/officeDocument/2006/relationships/hyperlink" Target="https://twitter.com/sa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Freeform 100"/>
          <p:cNvSpPr/>
          <p:nvPr/>
        </p:nvSpPr>
        <p:spPr>
          <a:xfrm>
            <a:off x="0" y="0"/>
            <a:ext cx="12195047" cy="6858000"/>
          </a:xfrm>
          <a:custGeom>
            <a:avLst/>
            <a:gdLst/>
            <a:ahLst/>
            <a:cxnLst/>
            <a:rect l="0" t="0" r="0" b="0"/>
            <a:pathLst>
              <a:path w="12195047" h="6858000">
                <a:moveTo>
                  <a:pt x="0" y="0"/>
                </a:moveTo>
                <a:lnTo>
                  <a:pt x="12195047" y="0"/>
                </a:lnTo>
                <a:lnTo>
                  <a:pt x="1219504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1" name="Picture 10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50195" y="6217921"/>
            <a:ext cx="1964436" cy="359663"/>
          </a:xfrm>
          <a:prstGeom prst="rect">
            <a:avLst/>
          </a:prstGeom>
          <a:noFill/>
        </p:spPr>
      </p:pic>
      <p:pic>
        <p:nvPicPr>
          <p:cNvPr id="102" name="Picture 10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8036" y="3646932"/>
            <a:ext cx="1107947" cy="216407"/>
          </a:xfrm>
          <a:prstGeom prst="rect">
            <a:avLst/>
          </a:prstGeom>
          <a:noFill/>
        </p:spPr>
      </p:pic>
      <p:pic>
        <p:nvPicPr>
          <p:cNvPr id="103" name="Picture 103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3523" cy="3430523"/>
          </a:xfrm>
          <a:prstGeom prst="rect">
            <a:avLst/>
          </a:prstGeom>
          <a:noFill/>
        </p:spPr>
      </p:pic>
      <p:sp>
        <p:nvSpPr>
          <p:cNvPr id="104" name="Rectangle 104"/>
          <p:cNvSpPr/>
          <p:nvPr/>
        </p:nvSpPr>
        <p:spPr>
          <a:xfrm>
            <a:off x="288036" y="5774792"/>
            <a:ext cx="313524" cy="131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00" b="0" i="0" spc="0" baseline="0" dirty="0">
                <a:solidFill>
                  <a:srgbClr val="FFFFFF"/>
                </a:solidFill>
                <a:latin typeface="Arial"/>
              </a:rPr>
              <a:t>Public</a:t>
            </a:r>
          </a:p>
        </p:txBody>
      </p:sp>
      <p:sp>
        <p:nvSpPr>
          <p:cNvPr id="105" name="Rectangle 105"/>
          <p:cNvSpPr/>
          <p:nvPr/>
        </p:nvSpPr>
        <p:spPr>
          <a:xfrm>
            <a:off x="288036" y="3986143"/>
            <a:ext cx="4421124" cy="102022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3602" b="1" i="0" spc="0" baseline="0" dirty="0">
                <a:solidFill>
                  <a:srgbClr val="FFFFFF"/>
                </a:solidFill>
                <a:latin typeface="Arial"/>
              </a:rPr>
              <a:t>Ariba® Network</a:t>
            </a:r>
          </a:p>
          <a:p>
            <a:pPr marL="0">
              <a:lnSpc>
                <a:spcPts val="3890"/>
              </a:lnSpc>
            </a:pPr>
            <a:r>
              <a:rPr lang="en-US" sz="3600" b="1" i="0" spc="0" baseline="0" dirty="0">
                <a:solidFill>
                  <a:srgbClr val="F0AB00"/>
                </a:solidFill>
                <a:latin typeface="Arial"/>
              </a:rPr>
              <a:t>Excel Catalog Guide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Freeform 236">
            <a:hlinkClick r:id="rId2"/>
          </p:cNvPr>
          <p:cNvSpPr/>
          <p:nvPr/>
        </p:nvSpPr>
        <p:spPr>
          <a:xfrm>
            <a:off x="0" y="0"/>
            <a:ext cx="12195047" cy="6858000"/>
          </a:xfrm>
          <a:custGeom>
            <a:avLst/>
            <a:gdLst/>
            <a:ahLst/>
            <a:cxnLst/>
            <a:rect l="0" t="0" r="0" b="0"/>
            <a:pathLst>
              <a:path w="12195047" h="6858000">
                <a:moveTo>
                  <a:pt x="0" y="0"/>
                </a:moveTo>
                <a:lnTo>
                  <a:pt x="12195047" y="0"/>
                </a:lnTo>
                <a:lnTo>
                  <a:pt x="1219504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7" name="Freeform 237"/>
          <p:cNvSpPr/>
          <p:nvPr/>
        </p:nvSpPr>
        <p:spPr>
          <a:xfrm>
            <a:off x="324611" y="1414272"/>
            <a:ext cx="457200" cy="435864"/>
          </a:xfrm>
          <a:custGeom>
            <a:avLst/>
            <a:gdLst/>
            <a:ahLst/>
            <a:cxnLst/>
            <a:rect l="0" t="0" r="0" b="0"/>
            <a:pathLst>
              <a:path w="457200" h="435864">
                <a:moveTo>
                  <a:pt x="0" y="0"/>
                </a:moveTo>
                <a:lnTo>
                  <a:pt x="457200" y="0"/>
                </a:lnTo>
                <a:lnTo>
                  <a:pt x="457200" y="435864"/>
                </a:lnTo>
                <a:lnTo>
                  <a:pt x="0" y="435864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8" name="Freeform 238">
            <a:hlinkClick r:id="rId2"/>
          </p:cNvPr>
          <p:cNvSpPr/>
          <p:nvPr/>
        </p:nvSpPr>
        <p:spPr>
          <a:xfrm>
            <a:off x="1029398" y="2114677"/>
            <a:ext cx="2156524" cy="15240"/>
          </a:xfrm>
          <a:custGeom>
            <a:avLst/>
            <a:gdLst/>
            <a:ahLst/>
            <a:cxnLst/>
            <a:rect l="0" t="0" r="0" b="0"/>
            <a:pathLst>
              <a:path w="2156524" h="15240">
                <a:moveTo>
                  <a:pt x="0" y="0"/>
                </a:moveTo>
                <a:lnTo>
                  <a:pt x="718884" y="0"/>
                </a:lnTo>
                <a:lnTo>
                  <a:pt x="1437703" y="0"/>
                </a:lnTo>
                <a:lnTo>
                  <a:pt x="2156524" y="0"/>
                </a:lnTo>
                <a:lnTo>
                  <a:pt x="2156524" y="15240"/>
                </a:lnTo>
                <a:lnTo>
                  <a:pt x="1437703" y="15240"/>
                </a:lnTo>
                <a:lnTo>
                  <a:pt x="718884" y="15240"/>
                </a:lnTo>
                <a:lnTo>
                  <a:pt x="0" y="15240"/>
                </a:lnTo>
                <a:close/>
                <a:moveTo>
                  <a:pt x="3713925" y="4743323"/>
                </a:moveTo>
              </a:path>
            </a:pathLst>
          </a:custGeom>
          <a:solidFill>
            <a:srgbClr val="008FD3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39" name="Picture 239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33716" y="1374648"/>
            <a:ext cx="2110739" cy="1705355"/>
          </a:xfrm>
          <a:prstGeom prst="rect">
            <a:avLst/>
          </a:prstGeom>
          <a:noFill/>
        </p:spPr>
      </p:pic>
      <p:sp>
        <p:nvSpPr>
          <p:cNvPr id="240" name="Freeform 240"/>
          <p:cNvSpPr/>
          <p:nvPr/>
        </p:nvSpPr>
        <p:spPr>
          <a:xfrm>
            <a:off x="7750302" y="2067306"/>
            <a:ext cx="1376171" cy="667512"/>
          </a:xfrm>
          <a:custGeom>
            <a:avLst/>
            <a:gdLst/>
            <a:ahLst/>
            <a:cxnLst/>
            <a:rect l="0" t="0" r="0" b="0"/>
            <a:pathLst>
              <a:path w="1376171" h="667512">
                <a:moveTo>
                  <a:pt x="0" y="63246"/>
                </a:moveTo>
                <a:cubicBezTo>
                  <a:pt x="0" y="28321"/>
                  <a:pt x="28320" y="0"/>
                  <a:pt x="63245" y="0"/>
                </a:cubicBezTo>
                <a:lnTo>
                  <a:pt x="1312926" y="0"/>
                </a:lnTo>
                <a:cubicBezTo>
                  <a:pt x="1347851" y="0"/>
                  <a:pt x="1376171" y="28321"/>
                  <a:pt x="1376171" y="63246"/>
                </a:cubicBezTo>
                <a:lnTo>
                  <a:pt x="1376171" y="604266"/>
                </a:lnTo>
                <a:cubicBezTo>
                  <a:pt x="1376171" y="639191"/>
                  <a:pt x="1347851" y="667512"/>
                  <a:pt x="1312926" y="667512"/>
                </a:cubicBezTo>
                <a:lnTo>
                  <a:pt x="63245" y="667512"/>
                </a:lnTo>
                <a:cubicBezTo>
                  <a:pt x="28320" y="667512"/>
                  <a:pt x="0" y="639191"/>
                  <a:pt x="0" y="604266"/>
                </a:cubicBezTo>
                <a:close/>
                <a:moveTo>
                  <a:pt x="-3022854" y="4790694"/>
                </a:moveTo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41" name="Picture 24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83423" y="3235766"/>
            <a:ext cx="3794446" cy="3053782"/>
          </a:xfrm>
          <a:prstGeom prst="rect">
            <a:avLst/>
          </a:prstGeom>
          <a:noFill/>
        </p:spPr>
      </p:pic>
      <p:sp>
        <p:nvSpPr>
          <p:cNvPr id="242" name="Freeform 242"/>
          <p:cNvSpPr/>
          <p:nvPr/>
        </p:nvSpPr>
        <p:spPr>
          <a:xfrm>
            <a:off x="8989314" y="3714750"/>
            <a:ext cx="775716" cy="281941"/>
          </a:xfrm>
          <a:custGeom>
            <a:avLst/>
            <a:gdLst/>
            <a:ahLst/>
            <a:cxnLst/>
            <a:rect l="0" t="0" r="0" b="0"/>
            <a:pathLst>
              <a:path w="775716" h="281941">
                <a:moveTo>
                  <a:pt x="0" y="0"/>
                </a:moveTo>
                <a:lnTo>
                  <a:pt x="775716" y="0"/>
                </a:lnTo>
                <a:lnTo>
                  <a:pt x="775716" y="281941"/>
                </a:lnTo>
                <a:lnTo>
                  <a:pt x="0" y="281941"/>
                </a:lnTo>
                <a:lnTo>
                  <a:pt x="0" y="0"/>
                </a:lnTo>
                <a:close/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43" name="Freeform 243"/>
          <p:cNvSpPr/>
          <p:nvPr/>
        </p:nvSpPr>
        <p:spPr>
          <a:xfrm>
            <a:off x="7744206" y="5674615"/>
            <a:ext cx="912875" cy="313944"/>
          </a:xfrm>
          <a:custGeom>
            <a:avLst/>
            <a:gdLst/>
            <a:ahLst/>
            <a:cxnLst/>
            <a:rect l="0" t="0" r="0" b="0"/>
            <a:pathLst>
              <a:path w="912875" h="313944">
                <a:moveTo>
                  <a:pt x="0" y="0"/>
                </a:moveTo>
                <a:lnTo>
                  <a:pt x="912875" y="0"/>
                </a:lnTo>
                <a:lnTo>
                  <a:pt x="912875" y="313944"/>
                </a:lnTo>
                <a:lnTo>
                  <a:pt x="0" y="313944"/>
                </a:lnTo>
                <a:lnTo>
                  <a:pt x="0" y="0"/>
                </a:lnTo>
                <a:close/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44" name="Freeform 244"/>
          <p:cNvSpPr/>
          <p:nvPr/>
        </p:nvSpPr>
        <p:spPr>
          <a:xfrm>
            <a:off x="324611" y="4035553"/>
            <a:ext cx="457200" cy="435863"/>
          </a:xfrm>
          <a:custGeom>
            <a:avLst/>
            <a:gdLst/>
            <a:ahLst/>
            <a:cxnLst/>
            <a:rect l="0" t="0" r="0" b="0"/>
            <a:pathLst>
              <a:path w="457200" h="435863">
                <a:moveTo>
                  <a:pt x="0" y="0"/>
                </a:moveTo>
                <a:lnTo>
                  <a:pt x="457200" y="0"/>
                </a:lnTo>
                <a:lnTo>
                  <a:pt x="457200" y="435863"/>
                </a:lnTo>
                <a:lnTo>
                  <a:pt x="0" y="435863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45" name="Freeform 245"/>
          <p:cNvSpPr/>
          <p:nvPr/>
        </p:nvSpPr>
        <p:spPr>
          <a:xfrm>
            <a:off x="324611" y="4713733"/>
            <a:ext cx="457200" cy="435864"/>
          </a:xfrm>
          <a:custGeom>
            <a:avLst/>
            <a:gdLst/>
            <a:ahLst/>
            <a:cxnLst/>
            <a:rect l="0" t="0" r="0" b="0"/>
            <a:pathLst>
              <a:path w="457200" h="435864">
                <a:moveTo>
                  <a:pt x="0" y="0"/>
                </a:moveTo>
                <a:lnTo>
                  <a:pt x="457200" y="0"/>
                </a:lnTo>
                <a:lnTo>
                  <a:pt x="457200" y="435864"/>
                </a:lnTo>
                <a:lnTo>
                  <a:pt x="0" y="435864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46" name="Rectangle 246"/>
          <p:cNvSpPr/>
          <p:nvPr/>
        </p:nvSpPr>
        <p:spPr>
          <a:xfrm>
            <a:off x="504139" y="6541999"/>
            <a:ext cx="11186262" cy="131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231440" algn="l"/>
                <a:tab pos="2310942" algn="l"/>
                <a:tab pos="11058703" algn="l"/>
              </a:tabLst>
            </a:pPr>
            <a:r>
              <a:rPr lang="en-US" sz="909" b="0" i="0" spc="217" baseline="17666" dirty="0">
                <a:solidFill>
                  <a:srgbClr val="FFFFFF"/>
                </a:solidFill>
                <a:latin typeface="Arial"/>
              </a:rPr>
              <a:t>©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2021 SAP SE or</a:t>
            </a:r>
            <a:r>
              <a:rPr lang="en-US" sz="909" b="0" i="0" spc="-16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an SAP affiliate</a:t>
            </a:r>
            <a:r>
              <a:rPr lang="en-US" sz="909" b="0" i="0" spc="-35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co</a:t>
            </a:r>
            <a:r>
              <a:rPr lang="en-US" sz="909" b="0" i="0" spc="-22" baseline="17666" dirty="0">
                <a:solidFill>
                  <a:srgbClr val="FFFFFF"/>
                </a:solidFill>
                <a:latin typeface="Arial"/>
              </a:rPr>
              <a:t>m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pany. All</a:t>
            </a:r>
            <a:r>
              <a:rPr lang="en-US" sz="909" b="0" i="0" spc="-24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rights</a:t>
            </a:r>
            <a:r>
              <a:rPr lang="en-US" sz="909" b="0" i="0" spc="-13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reserved.	ǀ	Public	</a:t>
            </a:r>
            <a:r>
              <a:rPr lang="en-US" sz="900" b="0" i="0" spc="0" baseline="0" dirty="0">
                <a:solidFill>
                  <a:srgbClr val="FFFFFF"/>
                </a:solidFill>
                <a:latin typeface="Arial"/>
              </a:rPr>
              <a:t>10</a:t>
            </a:r>
          </a:p>
        </p:txBody>
      </p:sp>
      <p:sp>
        <p:nvSpPr>
          <p:cNvPr id="247" name="Rectangle 247"/>
          <p:cNvSpPr/>
          <p:nvPr/>
        </p:nvSpPr>
        <p:spPr>
          <a:xfrm>
            <a:off x="504139" y="515417"/>
            <a:ext cx="6220053" cy="3505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="1" i="0" spc="0" baseline="0" dirty="0">
                <a:solidFill>
                  <a:srgbClr val="FFFFFF"/>
                </a:solidFill>
                <a:latin typeface="Arial"/>
              </a:rPr>
              <a:t>Ariba Network</a:t>
            </a:r>
            <a:r>
              <a:rPr lang="en-US" sz="2400" b="1" i="0" spc="-92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2400" b="1" i="0" spc="0" baseline="0" dirty="0">
                <a:solidFill>
                  <a:srgbClr val="FFFFFF"/>
                </a:solidFill>
                <a:latin typeface="Arial"/>
              </a:rPr>
              <a:t>Acces</a:t>
            </a:r>
            <a:r>
              <a:rPr lang="en-US" sz="2400" b="1" i="0" spc="-13" baseline="0" dirty="0">
                <a:solidFill>
                  <a:srgbClr val="FFFFFF"/>
                </a:solidFill>
                <a:latin typeface="Arial"/>
              </a:rPr>
              <a:t>s</a:t>
            </a:r>
            <a:r>
              <a:rPr lang="en-US" sz="2400" b="1" i="0" spc="0" baseline="0" dirty="0">
                <a:solidFill>
                  <a:srgbClr val="FFFFFF"/>
                </a:solidFill>
                <a:latin typeface="Arial"/>
              </a:rPr>
              <a:t>, Catalog Publication</a:t>
            </a:r>
          </a:p>
        </p:txBody>
      </p:sp>
      <p:sp>
        <p:nvSpPr>
          <p:cNvPr id="248" name="Rectangle 248"/>
          <p:cNvSpPr/>
          <p:nvPr/>
        </p:nvSpPr>
        <p:spPr>
          <a:xfrm>
            <a:off x="473354" y="1518914"/>
            <a:ext cx="112696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1</a:t>
            </a:r>
          </a:p>
        </p:txBody>
      </p:sp>
      <p:sp>
        <p:nvSpPr>
          <p:cNvPr id="249" name="Rectangle 249"/>
          <p:cNvSpPr/>
          <p:nvPr/>
        </p:nvSpPr>
        <p:spPr>
          <a:xfrm>
            <a:off x="416661" y="1903597"/>
            <a:ext cx="2769392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Go to</a:t>
            </a:r>
            <a:r>
              <a:rPr lang="en-US" sz="1596" b="0" i="0" spc="462" baseline="0" dirty="0">
                <a:solidFill>
                  <a:srgbClr val="FFFFFF"/>
                </a:solidFill>
                <a:latin typeface="Arial"/>
              </a:rPr>
              <a:t>:</a:t>
            </a:r>
            <a:r>
              <a:rPr lang="en-US" sz="1596" b="0" i="0" spc="0" baseline="0" dirty="0">
                <a:solidFill>
                  <a:srgbClr val="008FD3"/>
                </a:solidFill>
                <a:latin typeface="Arial"/>
                <a:hlinkClick r:id="rId2"/>
              </a:rPr>
              <a:t>http://supplie</a:t>
            </a:r>
            <a:r>
              <a:rPr lang="en-US" sz="1596" b="0" i="0" spc="-88" baseline="0" dirty="0">
                <a:solidFill>
                  <a:srgbClr val="008FD3"/>
                </a:solidFill>
                <a:latin typeface="Arial"/>
                <a:hlinkClick r:id="rId2"/>
              </a:rPr>
              <a:t>r</a:t>
            </a:r>
            <a:r>
              <a:rPr lang="en-US" sz="1596" b="0" i="0" spc="0" baseline="0" dirty="0">
                <a:solidFill>
                  <a:srgbClr val="008FD3"/>
                </a:solidFill>
                <a:latin typeface="Arial"/>
                <a:hlinkClick r:id="rId2"/>
              </a:rPr>
              <a:t>.ariba.com</a:t>
            </a:r>
          </a:p>
        </p:txBody>
      </p:sp>
      <p:sp>
        <p:nvSpPr>
          <p:cNvPr id="250" name="Rectangle 250"/>
          <p:cNvSpPr/>
          <p:nvPr/>
        </p:nvSpPr>
        <p:spPr>
          <a:xfrm>
            <a:off x="416661" y="2147437"/>
            <a:ext cx="3580298" cy="72102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Enter you</a:t>
            </a:r>
            <a:r>
              <a:rPr lang="en-US" sz="1596" b="0" i="0" spc="447" baseline="0" dirty="0">
                <a:solidFill>
                  <a:srgbClr val="FFFFFF"/>
                </a:solidFill>
                <a:latin typeface="Arial"/>
              </a:rPr>
              <a:t>r</a:t>
            </a: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Usernam</a:t>
            </a:r>
            <a:r>
              <a:rPr lang="en-US" sz="1596" b="1" i="0" spc="466" baseline="0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1596" b="0" i="0" spc="447" baseline="0" dirty="0">
                <a:solidFill>
                  <a:srgbClr val="FFFFFF"/>
                </a:solidFill>
                <a:latin typeface="Arial"/>
              </a:rPr>
              <a:t>&amp;</a:t>
            </a: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Passwor</a:t>
            </a:r>
            <a:r>
              <a:rPr lang="en-US" sz="1596" b="1" i="0" spc="421" baseline="0" dirty="0">
                <a:solidFill>
                  <a:srgbClr val="FFFFFF"/>
                </a:solidFill>
                <a:latin typeface="Arial"/>
              </a:rPr>
              <a:t>d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and</a:t>
            </a:r>
          </a:p>
          <a:p>
            <a:pPr marL="0">
              <a:lnSpc>
                <a:spcPts val="1920"/>
              </a:lnSpc>
            </a:pPr>
            <a:r>
              <a:rPr lang="en-US" sz="1598" b="0" i="0" spc="0" baseline="0" dirty="0">
                <a:solidFill>
                  <a:srgbClr val="FFFFFF"/>
                </a:solidFill>
                <a:latin typeface="Arial"/>
              </a:rPr>
              <a:t>clic</a:t>
            </a:r>
            <a:r>
              <a:rPr lang="en-US" sz="1598" b="0" i="0" spc="421" baseline="0" dirty="0">
                <a:solidFill>
                  <a:srgbClr val="FFFFFF"/>
                </a:solidFill>
                <a:latin typeface="Arial"/>
              </a:rPr>
              <a:t>k</a:t>
            </a:r>
            <a:r>
              <a:rPr lang="en-US" sz="1598" b="1" i="0" spc="0" baseline="0" dirty="0">
                <a:solidFill>
                  <a:srgbClr val="FFFFFF"/>
                </a:solidFill>
                <a:latin typeface="Arial"/>
              </a:rPr>
              <a:t>Log I</a:t>
            </a:r>
            <a:r>
              <a:rPr lang="en-US" sz="1598" b="1" i="0" spc="472" baseline="0" dirty="0">
                <a:solidFill>
                  <a:srgbClr val="FFFFFF"/>
                </a:solidFill>
                <a:latin typeface="Arial"/>
              </a:rPr>
              <a:t>n</a:t>
            </a:r>
            <a:r>
              <a:rPr lang="en-US" sz="1598" b="0" i="0" spc="0" baseline="0" dirty="0">
                <a:solidFill>
                  <a:srgbClr val="FFFFFF"/>
                </a:solidFill>
                <a:latin typeface="Arial"/>
              </a:rPr>
              <a:t>to access y</a:t>
            </a:r>
            <a:r>
              <a:rPr lang="en-US" sz="1598" b="0" i="0" spc="-23" baseline="0" dirty="0">
                <a:solidFill>
                  <a:srgbClr val="FFFFFF"/>
                </a:solidFill>
                <a:latin typeface="Arial"/>
              </a:rPr>
              <a:t>o</a:t>
            </a:r>
            <a:r>
              <a:rPr lang="en-US" sz="1598" b="0" i="0" spc="0" baseline="0" dirty="0">
                <a:solidFill>
                  <a:srgbClr val="FFFFFF"/>
                </a:solidFill>
                <a:latin typeface="Arial"/>
              </a:rPr>
              <a:t>ur Production</a:t>
            </a:r>
          </a:p>
          <a:p>
            <a:pPr marL="0">
              <a:lnSpc>
                <a:spcPts val="1921"/>
              </a:lnSpc>
            </a:pP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account.</a:t>
            </a:r>
          </a:p>
        </p:txBody>
      </p:sp>
      <p:sp>
        <p:nvSpPr>
          <p:cNvPr id="251" name="Rectangle 251"/>
          <p:cNvSpPr/>
          <p:nvPr/>
        </p:nvSpPr>
        <p:spPr>
          <a:xfrm>
            <a:off x="873861" y="1502785"/>
            <a:ext cx="3487315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="1" i="0" spc="-50" baseline="0" dirty="0">
                <a:solidFill>
                  <a:srgbClr val="F0AB00"/>
                </a:solidFill>
                <a:latin typeface="Arial"/>
              </a:rPr>
              <a:t>A</a:t>
            </a:r>
            <a:r>
              <a:rPr lang="en-US" sz="1596" b="1" i="0" spc="0" baseline="0" dirty="0">
                <a:solidFill>
                  <a:srgbClr val="F0AB00"/>
                </a:solidFill>
                <a:latin typeface="Arial"/>
              </a:rPr>
              <a:t>ccess </a:t>
            </a:r>
            <a:r>
              <a:rPr lang="en-US" sz="1596" b="1" i="0" spc="-36" baseline="0" dirty="0">
                <a:solidFill>
                  <a:srgbClr val="F0AB00"/>
                </a:solidFill>
                <a:latin typeface="Arial"/>
              </a:rPr>
              <a:t>y</a:t>
            </a:r>
            <a:r>
              <a:rPr lang="en-US" sz="1596" b="1" i="0" spc="0" baseline="0" dirty="0">
                <a:solidFill>
                  <a:srgbClr val="F0AB00"/>
                </a:solidFill>
                <a:latin typeface="Arial"/>
              </a:rPr>
              <a:t>our </a:t>
            </a:r>
            <a:r>
              <a:rPr lang="en-US" sz="1596" b="1" i="0" spc="-56" baseline="0" dirty="0">
                <a:solidFill>
                  <a:srgbClr val="F0AB00"/>
                </a:solidFill>
                <a:latin typeface="Arial"/>
              </a:rPr>
              <a:t>A</a:t>
            </a:r>
            <a:r>
              <a:rPr lang="en-US" sz="1596" b="1" i="0" spc="0" baseline="0" dirty="0">
                <a:solidFill>
                  <a:srgbClr val="F0AB00"/>
                </a:solidFill>
                <a:latin typeface="Arial"/>
              </a:rPr>
              <a:t>riba Network</a:t>
            </a:r>
            <a:r>
              <a:rPr lang="en-US" sz="1596" b="1" i="0" spc="-68" baseline="0" dirty="0">
                <a:solidFill>
                  <a:srgbClr val="F0AB00"/>
                </a:solidFill>
                <a:latin typeface="Arial"/>
              </a:rPr>
              <a:t> </a:t>
            </a:r>
            <a:r>
              <a:rPr lang="en-US" sz="1596" b="1" i="0" spc="-48" baseline="0" dirty="0">
                <a:solidFill>
                  <a:srgbClr val="F0AB00"/>
                </a:solidFill>
                <a:latin typeface="Arial"/>
              </a:rPr>
              <a:t>A</a:t>
            </a:r>
            <a:r>
              <a:rPr lang="en-US" sz="1596" b="1" i="0" spc="0" baseline="0" dirty="0">
                <a:solidFill>
                  <a:srgbClr val="F0AB00"/>
                </a:solidFill>
                <a:latin typeface="Arial"/>
              </a:rPr>
              <a:t>ccount</a:t>
            </a:r>
          </a:p>
        </p:txBody>
      </p:sp>
      <p:sp>
        <p:nvSpPr>
          <p:cNvPr id="252" name="Rectangle 252"/>
          <p:cNvSpPr/>
          <p:nvPr/>
        </p:nvSpPr>
        <p:spPr>
          <a:xfrm>
            <a:off x="385876" y="2941060"/>
            <a:ext cx="6770868" cy="91927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284" b="0" i="0" spc="0" baseline="0" dirty="0">
                <a:solidFill>
                  <a:srgbClr val="F0AB00"/>
                </a:solidFill>
                <a:latin typeface="Arial"/>
              </a:rPr>
              <a:t>•</a:t>
            </a:r>
            <a:r>
              <a:rPr lang="en-US" sz="1596" b="0" i="0" spc="-166" baseline="0" dirty="0">
                <a:solidFill>
                  <a:srgbClr val="FFFFFF"/>
                </a:solidFill>
                <a:latin typeface="Arial"/>
              </a:rPr>
              <a:t>Y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our catalog on</a:t>
            </a:r>
            <a:r>
              <a:rPr lang="en-US" sz="1596" b="0" i="0" spc="-68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Ariba Netwo</a:t>
            </a:r>
            <a:r>
              <a:rPr lang="en-US" sz="1596" b="0" i="0" spc="-26" baseline="0" dirty="0">
                <a:solidFill>
                  <a:srgbClr val="FFFFFF"/>
                </a:solidFill>
                <a:latin typeface="Arial"/>
              </a:rPr>
              <a:t>r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k must first be created in you</a:t>
            </a:r>
            <a:r>
              <a:rPr lang="en-US" sz="1596" b="0" i="0" spc="476" baseline="0" dirty="0">
                <a:solidFill>
                  <a:srgbClr val="FFFFFF"/>
                </a:solidFill>
                <a:latin typeface="Arial"/>
              </a:rPr>
              <a:t>r</a:t>
            </a: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TES</a:t>
            </a:r>
            <a:r>
              <a:rPr lang="en-US" sz="1596" b="1" i="0" spc="439" baseline="0" dirty="0">
                <a:solidFill>
                  <a:srgbClr val="FFFFFF"/>
                </a:solidFill>
                <a:latin typeface="Arial"/>
              </a:rPr>
              <a:t>T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account.</a:t>
            </a:r>
          </a:p>
          <a:p>
            <a:pPr marL="0">
              <a:lnSpc>
                <a:spcPts val="3303"/>
              </a:lnSpc>
            </a:pPr>
            <a:r>
              <a:rPr lang="en-US" sz="1284" b="0" i="0" spc="0" baseline="0" dirty="0">
                <a:solidFill>
                  <a:srgbClr val="F0AB00"/>
                </a:solidFill>
                <a:latin typeface="Arial"/>
              </a:rPr>
              <a:t>•</a:t>
            </a:r>
            <a:r>
              <a:rPr lang="en-US" sz="1596" b="0" i="0" spc="-166" baseline="0" dirty="0">
                <a:solidFill>
                  <a:srgbClr val="FFFFFF"/>
                </a:solidFill>
                <a:latin typeface="Arial"/>
              </a:rPr>
              <a:t>Y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ou will load </a:t>
            </a:r>
            <a:r>
              <a:rPr lang="en-US" sz="1596" b="0" i="0" spc="-24" baseline="0" dirty="0">
                <a:solidFill>
                  <a:srgbClr val="FFFFFF"/>
                </a:solidFill>
                <a:latin typeface="Arial"/>
              </a:rPr>
              <a:t>y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our catalog on yo</a:t>
            </a:r>
            <a:r>
              <a:rPr lang="en-US" sz="1596" b="0" i="0" spc="-23" baseline="0" dirty="0">
                <a:solidFill>
                  <a:srgbClr val="FFFFFF"/>
                </a:solidFill>
                <a:latin typeface="Arial"/>
              </a:rPr>
              <a:t>u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r production account only after publication</a:t>
            </a:r>
          </a:p>
          <a:p>
            <a:pPr marL="0">
              <a:lnSpc>
                <a:spcPts val="2100"/>
              </a:lnSpc>
            </a:pP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and validation of the catalog in you</a:t>
            </a:r>
            <a:r>
              <a:rPr lang="en-US" sz="1596" b="0" i="0" spc="446" baseline="0" dirty="0">
                <a:solidFill>
                  <a:srgbClr val="FFFFFF"/>
                </a:solidFill>
                <a:latin typeface="Arial"/>
              </a:rPr>
              <a:t>r</a:t>
            </a: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TES</a:t>
            </a:r>
            <a:r>
              <a:rPr lang="en-US" sz="1596" b="1" i="0" spc="439" baseline="0" dirty="0">
                <a:solidFill>
                  <a:srgbClr val="FFFFFF"/>
                </a:solidFill>
                <a:latin typeface="Arial"/>
              </a:rPr>
              <a:t>T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account.</a:t>
            </a:r>
          </a:p>
        </p:txBody>
      </p:sp>
      <p:sp>
        <p:nvSpPr>
          <p:cNvPr id="253" name="Rectangle 253"/>
          <p:cNvSpPr/>
          <p:nvPr/>
        </p:nvSpPr>
        <p:spPr>
          <a:xfrm>
            <a:off x="473354" y="4140829"/>
            <a:ext cx="5097678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400507" algn="l"/>
              </a:tabLst>
            </a:pP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2	</a:t>
            </a:r>
            <a:r>
              <a:rPr lang="en-US" sz="2418" b="0" i="0" spc="0" baseline="939" dirty="0">
                <a:solidFill>
                  <a:srgbClr val="FFFFFF"/>
                </a:solidFill>
                <a:latin typeface="Arial"/>
              </a:rPr>
              <a:t>Click on th</a:t>
            </a:r>
            <a:r>
              <a:rPr lang="en-US" sz="2418" b="0" i="0" spc="460" baseline="939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2418" b="1" i="0" spc="0" baseline="939" dirty="0">
                <a:solidFill>
                  <a:srgbClr val="FFFFFF"/>
                </a:solidFill>
                <a:latin typeface="Arial"/>
              </a:rPr>
              <a:t>Catalog</a:t>
            </a:r>
            <a:r>
              <a:rPr lang="en-US" sz="2418" b="1" i="0" spc="471" baseline="939" dirty="0">
                <a:solidFill>
                  <a:srgbClr val="FFFFFF"/>
                </a:solidFill>
                <a:latin typeface="Arial"/>
              </a:rPr>
              <a:t>s</a:t>
            </a:r>
            <a:r>
              <a:rPr lang="en-US" sz="2418" b="0" i="0" spc="0" baseline="939" dirty="0">
                <a:solidFill>
                  <a:srgbClr val="FFFFFF"/>
                </a:solidFill>
                <a:latin typeface="Arial"/>
              </a:rPr>
              <a:t>tab on your Home Dashboard</a:t>
            </a:r>
          </a:p>
        </p:txBody>
      </p:sp>
      <p:sp>
        <p:nvSpPr>
          <p:cNvPr id="254" name="Rectangle 254"/>
          <p:cNvSpPr/>
          <p:nvPr/>
        </p:nvSpPr>
        <p:spPr>
          <a:xfrm>
            <a:off x="473354" y="4818723"/>
            <a:ext cx="3708317" cy="23338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400507" algn="l"/>
              </a:tabLst>
            </a:pP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3	</a:t>
            </a:r>
            <a:r>
              <a:rPr lang="en-US" sz="2421" b="0" i="0" spc="0" baseline="938" dirty="0">
                <a:solidFill>
                  <a:srgbClr val="FFFFFF"/>
                </a:solidFill>
                <a:latin typeface="Arial"/>
              </a:rPr>
              <a:t>Click on th</a:t>
            </a:r>
            <a:r>
              <a:rPr lang="en-US" sz="2421" b="0" i="0" spc="448" baseline="938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2421" b="1" i="0" spc="0" baseline="938" dirty="0">
                <a:solidFill>
                  <a:srgbClr val="FFFFFF"/>
                </a:solidFill>
                <a:latin typeface="Arial"/>
              </a:rPr>
              <a:t>Create Standar</a:t>
            </a:r>
            <a:r>
              <a:rPr lang="en-US" sz="2421" b="1" i="0" spc="480" baseline="938" dirty="0">
                <a:solidFill>
                  <a:srgbClr val="FFFFFF"/>
                </a:solidFill>
                <a:latin typeface="Arial"/>
              </a:rPr>
              <a:t>d</a:t>
            </a:r>
            <a:r>
              <a:rPr lang="en-US" sz="2421" b="0" i="0" spc="0" baseline="938" dirty="0">
                <a:solidFill>
                  <a:srgbClr val="FFFFFF"/>
                </a:solidFill>
                <a:latin typeface="Arial"/>
              </a:rPr>
              <a:t>button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Freeform 255"/>
          <p:cNvSpPr/>
          <p:nvPr/>
        </p:nvSpPr>
        <p:spPr>
          <a:xfrm>
            <a:off x="0" y="0"/>
            <a:ext cx="12195047" cy="6858000"/>
          </a:xfrm>
          <a:custGeom>
            <a:avLst/>
            <a:gdLst/>
            <a:ahLst/>
            <a:cxnLst/>
            <a:rect l="0" t="0" r="0" b="0"/>
            <a:pathLst>
              <a:path w="12195047" h="6858000">
                <a:moveTo>
                  <a:pt x="0" y="0"/>
                </a:moveTo>
                <a:lnTo>
                  <a:pt x="12195047" y="0"/>
                </a:lnTo>
                <a:lnTo>
                  <a:pt x="1219504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6" name="Freeform 256"/>
          <p:cNvSpPr/>
          <p:nvPr/>
        </p:nvSpPr>
        <p:spPr>
          <a:xfrm>
            <a:off x="324611" y="1382268"/>
            <a:ext cx="457200" cy="437388"/>
          </a:xfrm>
          <a:custGeom>
            <a:avLst/>
            <a:gdLst/>
            <a:ahLst/>
            <a:cxnLst/>
            <a:rect l="0" t="0" r="0" b="0"/>
            <a:pathLst>
              <a:path w="457200" h="437388">
                <a:moveTo>
                  <a:pt x="0" y="0"/>
                </a:moveTo>
                <a:lnTo>
                  <a:pt x="457200" y="0"/>
                </a:lnTo>
                <a:lnTo>
                  <a:pt x="457200" y="437388"/>
                </a:lnTo>
                <a:lnTo>
                  <a:pt x="0" y="437388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7" name="Freeform 257"/>
          <p:cNvSpPr/>
          <p:nvPr/>
        </p:nvSpPr>
        <p:spPr>
          <a:xfrm>
            <a:off x="324611" y="2206752"/>
            <a:ext cx="457200" cy="435864"/>
          </a:xfrm>
          <a:custGeom>
            <a:avLst/>
            <a:gdLst/>
            <a:ahLst/>
            <a:cxnLst/>
            <a:rect l="0" t="0" r="0" b="0"/>
            <a:pathLst>
              <a:path w="457200" h="435864">
                <a:moveTo>
                  <a:pt x="0" y="0"/>
                </a:moveTo>
                <a:lnTo>
                  <a:pt x="457200" y="0"/>
                </a:lnTo>
                <a:lnTo>
                  <a:pt x="457200" y="435864"/>
                </a:lnTo>
                <a:lnTo>
                  <a:pt x="0" y="435864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8" name="Freeform 258"/>
          <p:cNvSpPr/>
          <p:nvPr/>
        </p:nvSpPr>
        <p:spPr>
          <a:xfrm>
            <a:off x="324611" y="3029712"/>
            <a:ext cx="457200" cy="437388"/>
          </a:xfrm>
          <a:custGeom>
            <a:avLst/>
            <a:gdLst/>
            <a:ahLst/>
            <a:cxnLst/>
            <a:rect l="0" t="0" r="0" b="0"/>
            <a:pathLst>
              <a:path w="457200" h="437388">
                <a:moveTo>
                  <a:pt x="0" y="0"/>
                </a:moveTo>
                <a:lnTo>
                  <a:pt x="457200" y="0"/>
                </a:lnTo>
                <a:lnTo>
                  <a:pt x="457200" y="437388"/>
                </a:lnTo>
                <a:lnTo>
                  <a:pt x="0" y="437388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9" name="Freeform 259"/>
          <p:cNvSpPr/>
          <p:nvPr/>
        </p:nvSpPr>
        <p:spPr>
          <a:xfrm>
            <a:off x="324611" y="3700272"/>
            <a:ext cx="457200" cy="437388"/>
          </a:xfrm>
          <a:custGeom>
            <a:avLst/>
            <a:gdLst/>
            <a:ahLst/>
            <a:cxnLst/>
            <a:rect l="0" t="0" r="0" b="0"/>
            <a:pathLst>
              <a:path w="457200" h="437388">
                <a:moveTo>
                  <a:pt x="0" y="0"/>
                </a:moveTo>
                <a:lnTo>
                  <a:pt x="457200" y="0"/>
                </a:lnTo>
                <a:lnTo>
                  <a:pt x="457200" y="437388"/>
                </a:lnTo>
                <a:lnTo>
                  <a:pt x="0" y="437388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0" name="Freeform 260"/>
          <p:cNvSpPr/>
          <p:nvPr/>
        </p:nvSpPr>
        <p:spPr>
          <a:xfrm>
            <a:off x="321563" y="4372356"/>
            <a:ext cx="457200" cy="435865"/>
          </a:xfrm>
          <a:custGeom>
            <a:avLst/>
            <a:gdLst/>
            <a:ahLst/>
            <a:cxnLst/>
            <a:rect l="0" t="0" r="0" b="0"/>
            <a:pathLst>
              <a:path w="457200" h="435865">
                <a:moveTo>
                  <a:pt x="0" y="0"/>
                </a:moveTo>
                <a:lnTo>
                  <a:pt x="457200" y="0"/>
                </a:lnTo>
                <a:lnTo>
                  <a:pt x="457200" y="435865"/>
                </a:lnTo>
                <a:lnTo>
                  <a:pt x="0" y="435865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61" name="Picture 26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13576" y="2203874"/>
            <a:ext cx="5490505" cy="1933786"/>
          </a:xfrm>
          <a:prstGeom prst="rect">
            <a:avLst/>
          </a:prstGeom>
          <a:noFill/>
        </p:spPr>
      </p:pic>
      <p:pic>
        <p:nvPicPr>
          <p:cNvPr id="262" name="Picture 26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13576" y="4213988"/>
            <a:ext cx="5429545" cy="1450720"/>
          </a:xfrm>
          <a:prstGeom prst="rect">
            <a:avLst/>
          </a:prstGeom>
          <a:noFill/>
        </p:spPr>
      </p:pic>
      <p:sp>
        <p:nvSpPr>
          <p:cNvPr id="263" name="Freeform 263"/>
          <p:cNvSpPr/>
          <p:nvPr/>
        </p:nvSpPr>
        <p:spPr>
          <a:xfrm>
            <a:off x="7457693" y="2579371"/>
            <a:ext cx="1528573" cy="124968"/>
          </a:xfrm>
          <a:custGeom>
            <a:avLst/>
            <a:gdLst/>
            <a:ahLst/>
            <a:cxnLst/>
            <a:rect l="0" t="0" r="0" b="0"/>
            <a:pathLst>
              <a:path w="1528573" h="124968">
                <a:moveTo>
                  <a:pt x="0" y="11810"/>
                </a:moveTo>
                <a:cubicBezTo>
                  <a:pt x="0" y="5333"/>
                  <a:pt x="5335" y="0"/>
                  <a:pt x="11812" y="0"/>
                </a:cubicBezTo>
                <a:lnTo>
                  <a:pt x="1516762" y="0"/>
                </a:lnTo>
                <a:cubicBezTo>
                  <a:pt x="1523238" y="0"/>
                  <a:pt x="1528573" y="5333"/>
                  <a:pt x="1528573" y="11810"/>
                </a:cubicBezTo>
                <a:lnTo>
                  <a:pt x="1528573" y="113156"/>
                </a:lnTo>
                <a:cubicBezTo>
                  <a:pt x="1528573" y="119633"/>
                  <a:pt x="1523238" y="124968"/>
                  <a:pt x="1516762" y="124968"/>
                </a:cubicBezTo>
                <a:lnTo>
                  <a:pt x="11812" y="124968"/>
                </a:lnTo>
                <a:cubicBezTo>
                  <a:pt x="5335" y="124968"/>
                  <a:pt x="0" y="119633"/>
                  <a:pt x="0" y="113156"/>
                </a:cubicBezTo>
                <a:close/>
                <a:moveTo>
                  <a:pt x="-3190874" y="4278629"/>
                </a:moveTo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4" name="Freeform 264"/>
          <p:cNvSpPr/>
          <p:nvPr/>
        </p:nvSpPr>
        <p:spPr>
          <a:xfrm>
            <a:off x="11217402" y="3961639"/>
            <a:ext cx="400812" cy="176783"/>
          </a:xfrm>
          <a:custGeom>
            <a:avLst/>
            <a:gdLst/>
            <a:ahLst/>
            <a:cxnLst/>
            <a:rect l="0" t="0" r="0" b="0"/>
            <a:pathLst>
              <a:path w="400812" h="176783">
                <a:moveTo>
                  <a:pt x="0" y="16764"/>
                </a:moveTo>
                <a:cubicBezTo>
                  <a:pt x="0" y="7492"/>
                  <a:pt x="7492" y="0"/>
                  <a:pt x="16764" y="0"/>
                </a:cubicBezTo>
                <a:lnTo>
                  <a:pt x="384048" y="0"/>
                </a:lnTo>
                <a:cubicBezTo>
                  <a:pt x="393318" y="0"/>
                  <a:pt x="400812" y="7492"/>
                  <a:pt x="400812" y="16764"/>
                </a:cubicBezTo>
                <a:lnTo>
                  <a:pt x="400812" y="160020"/>
                </a:lnTo>
                <a:cubicBezTo>
                  <a:pt x="400812" y="169290"/>
                  <a:pt x="393318" y="176783"/>
                  <a:pt x="384048" y="176783"/>
                </a:cubicBezTo>
                <a:lnTo>
                  <a:pt x="16764" y="176783"/>
                </a:lnTo>
                <a:cubicBezTo>
                  <a:pt x="7492" y="176783"/>
                  <a:pt x="0" y="169290"/>
                  <a:pt x="0" y="160020"/>
                </a:cubicBezTo>
                <a:close/>
                <a:moveTo>
                  <a:pt x="-8337805" y="2896361"/>
                </a:moveTo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5" name="Freeform 265"/>
          <p:cNvSpPr/>
          <p:nvPr/>
        </p:nvSpPr>
        <p:spPr>
          <a:xfrm>
            <a:off x="7276338" y="4674871"/>
            <a:ext cx="678180" cy="134112"/>
          </a:xfrm>
          <a:custGeom>
            <a:avLst/>
            <a:gdLst/>
            <a:ahLst/>
            <a:cxnLst/>
            <a:rect l="0" t="0" r="0" b="0"/>
            <a:pathLst>
              <a:path w="678180" h="134112">
                <a:moveTo>
                  <a:pt x="0" y="0"/>
                </a:moveTo>
                <a:lnTo>
                  <a:pt x="678180" y="0"/>
                </a:lnTo>
                <a:lnTo>
                  <a:pt x="678180" y="134112"/>
                </a:lnTo>
                <a:lnTo>
                  <a:pt x="0" y="134112"/>
                </a:lnTo>
                <a:lnTo>
                  <a:pt x="0" y="0"/>
                </a:lnTo>
                <a:close/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6" name="Freeform 266"/>
          <p:cNvSpPr/>
          <p:nvPr/>
        </p:nvSpPr>
        <p:spPr>
          <a:xfrm>
            <a:off x="7276338" y="5238750"/>
            <a:ext cx="740664" cy="129541"/>
          </a:xfrm>
          <a:custGeom>
            <a:avLst/>
            <a:gdLst/>
            <a:ahLst/>
            <a:cxnLst/>
            <a:rect l="0" t="0" r="0" b="0"/>
            <a:pathLst>
              <a:path w="740664" h="129541">
                <a:moveTo>
                  <a:pt x="0" y="0"/>
                </a:moveTo>
                <a:lnTo>
                  <a:pt x="740664" y="0"/>
                </a:lnTo>
                <a:lnTo>
                  <a:pt x="740664" y="129541"/>
                </a:lnTo>
                <a:lnTo>
                  <a:pt x="0" y="129541"/>
                </a:lnTo>
                <a:lnTo>
                  <a:pt x="0" y="0"/>
                </a:lnTo>
                <a:close/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7" name="Freeform 267"/>
          <p:cNvSpPr/>
          <p:nvPr/>
        </p:nvSpPr>
        <p:spPr>
          <a:xfrm>
            <a:off x="11173206" y="5488686"/>
            <a:ext cx="400812" cy="176785"/>
          </a:xfrm>
          <a:custGeom>
            <a:avLst/>
            <a:gdLst/>
            <a:ahLst/>
            <a:cxnLst/>
            <a:rect l="0" t="0" r="0" b="0"/>
            <a:pathLst>
              <a:path w="400812" h="176785">
                <a:moveTo>
                  <a:pt x="0" y="16764"/>
                </a:moveTo>
                <a:cubicBezTo>
                  <a:pt x="0" y="7493"/>
                  <a:pt x="7492" y="0"/>
                  <a:pt x="16763" y="0"/>
                </a:cubicBezTo>
                <a:lnTo>
                  <a:pt x="384048" y="0"/>
                </a:lnTo>
                <a:cubicBezTo>
                  <a:pt x="393319" y="0"/>
                  <a:pt x="400812" y="7493"/>
                  <a:pt x="400812" y="16764"/>
                </a:cubicBezTo>
                <a:lnTo>
                  <a:pt x="400812" y="160020"/>
                </a:lnTo>
                <a:cubicBezTo>
                  <a:pt x="400812" y="169292"/>
                  <a:pt x="393319" y="176785"/>
                  <a:pt x="384048" y="176785"/>
                </a:cubicBezTo>
                <a:lnTo>
                  <a:pt x="16763" y="176785"/>
                </a:lnTo>
                <a:cubicBezTo>
                  <a:pt x="7492" y="176785"/>
                  <a:pt x="0" y="169292"/>
                  <a:pt x="0" y="160020"/>
                </a:cubicBezTo>
                <a:close/>
                <a:moveTo>
                  <a:pt x="-9820656" y="1369314"/>
                </a:moveTo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8" name="Rectangle 268"/>
          <p:cNvSpPr/>
          <p:nvPr/>
        </p:nvSpPr>
        <p:spPr>
          <a:xfrm>
            <a:off x="504139" y="6541999"/>
            <a:ext cx="11186262" cy="131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231440" algn="l"/>
                <a:tab pos="2310942" algn="l"/>
                <a:tab pos="11058703" algn="l"/>
              </a:tabLst>
            </a:pPr>
            <a:r>
              <a:rPr lang="en-US" sz="909" b="0" i="0" spc="217" baseline="17666" dirty="0">
                <a:solidFill>
                  <a:srgbClr val="FFFFFF"/>
                </a:solidFill>
                <a:latin typeface="Arial"/>
              </a:rPr>
              <a:t>©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2021 SAP SE or</a:t>
            </a:r>
            <a:r>
              <a:rPr lang="en-US" sz="909" b="0" i="0" spc="-16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an SAP affiliate</a:t>
            </a:r>
            <a:r>
              <a:rPr lang="en-US" sz="909" b="0" i="0" spc="-35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co</a:t>
            </a:r>
            <a:r>
              <a:rPr lang="en-US" sz="909" b="0" i="0" spc="-22" baseline="17666" dirty="0">
                <a:solidFill>
                  <a:srgbClr val="FFFFFF"/>
                </a:solidFill>
                <a:latin typeface="Arial"/>
              </a:rPr>
              <a:t>m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pany. All</a:t>
            </a:r>
            <a:r>
              <a:rPr lang="en-US" sz="909" b="0" i="0" spc="-24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rights</a:t>
            </a:r>
            <a:r>
              <a:rPr lang="en-US" sz="909" b="0" i="0" spc="-13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reserved.	ǀ	Public	</a:t>
            </a:r>
            <a:r>
              <a:rPr lang="en-US" sz="900" b="0" i="0" spc="0" baseline="0" dirty="0">
                <a:solidFill>
                  <a:srgbClr val="FFFFFF"/>
                </a:solidFill>
                <a:latin typeface="Arial"/>
              </a:rPr>
              <a:t>11</a:t>
            </a:r>
          </a:p>
        </p:txBody>
      </p:sp>
      <p:sp>
        <p:nvSpPr>
          <p:cNvPr id="269" name="Rectangle 269"/>
          <p:cNvSpPr/>
          <p:nvPr/>
        </p:nvSpPr>
        <p:spPr>
          <a:xfrm>
            <a:off x="504139" y="515417"/>
            <a:ext cx="2845307" cy="3505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="1" i="0" spc="0" baseline="0" dirty="0">
                <a:solidFill>
                  <a:srgbClr val="FFFFFF"/>
                </a:solidFill>
                <a:latin typeface="Arial"/>
              </a:rPr>
              <a:t>Catalog Publication</a:t>
            </a:r>
          </a:p>
        </p:txBody>
      </p:sp>
      <p:sp>
        <p:nvSpPr>
          <p:cNvPr id="270" name="Rectangle 270"/>
          <p:cNvSpPr/>
          <p:nvPr/>
        </p:nvSpPr>
        <p:spPr>
          <a:xfrm>
            <a:off x="473354" y="1487164"/>
            <a:ext cx="112696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4</a:t>
            </a:r>
          </a:p>
        </p:txBody>
      </p:sp>
      <p:sp>
        <p:nvSpPr>
          <p:cNvPr id="271" name="Rectangle 271"/>
          <p:cNvSpPr/>
          <p:nvPr/>
        </p:nvSpPr>
        <p:spPr>
          <a:xfrm>
            <a:off x="473354" y="2311394"/>
            <a:ext cx="112696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5</a:t>
            </a:r>
          </a:p>
        </p:txBody>
      </p:sp>
      <p:sp>
        <p:nvSpPr>
          <p:cNvPr id="272" name="Rectangle 272"/>
          <p:cNvSpPr/>
          <p:nvPr/>
        </p:nvSpPr>
        <p:spPr>
          <a:xfrm>
            <a:off x="873861" y="1477385"/>
            <a:ext cx="5748176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Enter th</a:t>
            </a:r>
            <a:r>
              <a:rPr lang="en-US" sz="1596" b="0" i="0" spc="473" baseline="0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Catalog Nam</a:t>
            </a:r>
            <a:r>
              <a:rPr lang="en-US" sz="1596" b="1" i="0" spc="469" baseline="0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which has been communicated to you.</a:t>
            </a:r>
          </a:p>
        </p:txBody>
      </p:sp>
      <p:sp>
        <p:nvSpPr>
          <p:cNvPr id="273" name="Rectangle 273"/>
          <p:cNvSpPr/>
          <p:nvPr/>
        </p:nvSpPr>
        <p:spPr>
          <a:xfrm>
            <a:off x="873861" y="1896485"/>
            <a:ext cx="5216392" cy="63035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361492"/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This should be  based on th</a:t>
            </a:r>
            <a:r>
              <a:rPr lang="en-US" sz="1596" b="0" i="0" spc="453" baseline="0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UC</a:t>
            </a:r>
            <a:r>
              <a:rPr lang="en-US" sz="1596" b="0" i="0" spc="446" baseline="0" dirty="0">
                <a:solidFill>
                  <a:srgbClr val="FFFFFF"/>
                </a:solidFill>
                <a:latin typeface="Arial"/>
              </a:rPr>
              <a:t>B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naming convention</a:t>
            </a:r>
          </a:p>
          <a:p>
            <a:pPr marL="0">
              <a:lnSpc>
                <a:spcPts val="3128"/>
              </a:lnSpc>
            </a:pP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Clic</a:t>
            </a:r>
            <a:r>
              <a:rPr lang="en-US" sz="1596" b="0" i="0" spc="426" baseline="0" dirty="0">
                <a:solidFill>
                  <a:srgbClr val="FFFFFF"/>
                </a:solidFill>
                <a:latin typeface="Arial"/>
              </a:rPr>
              <a:t>k</a:t>
            </a: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Next</a:t>
            </a:r>
          </a:p>
        </p:txBody>
      </p:sp>
      <p:sp>
        <p:nvSpPr>
          <p:cNvPr id="274" name="Rectangle 274"/>
          <p:cNvSpPr/>
          <p:nvPr/>
        </p:nvSpPr>
        <p:spPr>
          <a:xfrm>
            <a:off x="473354" y="3135243"/>
            <a:ext cx="1693789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400507" algn="l"/>
              </a:tabLst>
            </a:pP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6	</a:t>
            </a:r>
            <a:r>
              <a:rPr lang="en-US" sz="2418" b="0" i="0" spc="0" baseline="751" dirty="0">
                <a:solidFill>
                  <a:srgbClr val="FFFFFF"/>
                </a:solidFill>
                <a:latin typeface="Arial"/>
              </a:rPr>
              <a:t>Selec</a:t>
            </a:r>
            <a:r>
              <a:rPr lang="en-US" sz="2418" b="0" i="0" spc="434" baseline="751" dirty="0">
                <a:solidFill>
                  <a:srgbClr val="FFFFFF"/>
                </a:solidFill>
                <a:latin typeface="Arial"/>
              </a:rPr>
              <a:t>t</a:t>
            </a:r>
            <a:r>
              <a:rPr lang="en-US" sz="2418" b="1" i="0" spc="0" baseline="751" dirty="0">
                <a:solidFill>
                  <a:srgbClr val="FFFFFF"/>
                </a:solidFill>
                <a:latin typeface="Arial"/>
              </a:rPr>
              <a:t>Pri</a:t>
            </a:r>
            <a:r>
              <a:rPr lang="en-US" sz="2418" b="1" i="0" spc="-34" baseline="751" dirty="0">
                <a:solidFill>
                  <a:srgbClr val="FFFFFF"/>
                </a:solidFill>
                <a:latin typeface="Arial"/>
              </a:rPr>
              <a:t>v</a:t>
            </a:r>
            <a:r>
              <a:rPr lang="en-US" sz="2418" b="1" i="0" spc="0" baseline="751" dirty="0">
                <a:solidFill>
                  <a:srgbClr val="FFFFFF"/>
                </a:solidFill>
                <a:latin typeface="Arial"/>
              </a:rPr>
              <a:t>ate</a:t>
            </a:r>
          </a:p>
        </p:txBody>
      </p:sp>
      <p:sp>
        <p:nvSpPr>
          <p:cNvPr id="275" name="Rectangle 275"/>
          <p:cNvSpPr/>
          <p:nvPr/>
        </p:nvSpPr>
        <p:spPr>
          <a:xfrm>
            <a:off x="473354" y="3806057"/>
            <a:ext cx="3505589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397154" algn="l"/>
              </a:tabLst>
            </a:pP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7	</a:t>
            </a:r>
            <a:r>
              <a:rPr lang="en-US" sz="2418" b="0" i="0" spc="0" baseline="8709" dirty="0">
                <a:solidFill>
                  <a:srgbClr val="FFFFFF"/>
                </a:solidFill>
                <a:latin typeface="Arial"/>
              </a:rPr>
              <a:t>Selec</a:t>
            </a:r>
            <a:r>
              <a:rPr lang="en-US" sz="2418" b="0" i="0" spc="432" baseline="8709" dirty="0">
                <a:solidFill>
                  <a:srgbClr val="FFFFFF"/>
                </a:solidFill>
                <a:latin typeface="Arial"/>
              </a:rPr>
              <a:t>t</a:t>
            </a:r>
            <a:r>
              <a:rPr lang="en-US" sz="2418" b="0" i="0" spc="0" baseline="8709" dirty="0">
                <a:solidFill>
                  <a:srgbClr val="FFFFFF"/>
                </a:solidFill>
                <a:latin typeface="Arial"/>
              </a:rPr>
              <a:t>UC</a:t>
            </a:r>
            <a:r>
              <a:rPr lang="en-US" sz="2418" b="0" i="0" spc="449" baseline="8709" dirty="0">
                <a:solidFill>
                  <a:srgbClr val="FFFFFF"/>
                </a:solidFill>
                <a:latin typeface="Arial"/>
              </a:rPr>
              <a:t>B</a:t>
            </a:r>
            <a:r>
              <a:rPr lang="en-US" sz="2418" b="0" i="0" spc="0" baseline="8709" dirty="0">
                <a:solidFill>
                  <a:srgbClr val="FFFFFF"/>
                </a:solidFill>
                <a:latin typeface="Arial"/>
              </a:rPr>
              <a:t>in your customers</a:t>
            </a:r>
            <a:r>
              <a:rPr lang="en-US" sz="2418" b="0" i="0" spc="-40" baseline="8709" dirty="0">
                <a:solidFill>
                  <a:srgbClr val="FFFFFF"/>
                </a:solidFill>
                <a:latin typeface="Arial"/>
              </a:rPr>
              <a:t>’</a:t>
            </a:r>
            <a:r>
              <a:rPr lang="en-US" sz="2418" b="0" i="0" spc="0" baseline="8709" dirty="0">
                <a:solidFill>
                  <a:srgbClr val="FFFFFF"/>
                </a:solidFill>
                <a:latin typeface="Arial"/>
              </a:rPr>
              <a:t> list.</a:t>
            </a:r>
          </a:p>
        </p:txBody>
      </p:sp>
      <p:sp>
        <p:nvSpPr>
          <p:cNvPr id="276" name="Rectangle 276"/>
          <p:cNvSpPr/>
          <p:nvPr/>
        </p:nvSpPr>
        <p:spPr>
          <a:xfrm>
            <a:off x="469696" y="4476998"/>
            <a:ext cx="1335294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400811" algn="l"/>
              </a:tabLst>
            </a:pP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8	</a:t>
            </a:r>
            <a:r>
              <a:rPr lang="en-US" sz="2418" b="0" i="0" spc="0" baseline="939" dirty="0">
                <a:solidFill>
                  <a:srgbClr val="FFFFFF"/>
                </a:solidFill>
                <a:latin typeface="Arial"/>
              </a:rPr>
              <a:t>Clic</a:t>
            </a:r>
            <a:r>
              <a:rPr lang="en-US" sz="2418" b="0" i="0" spc="423" baseline="939" dirty="0">
                <a:solidFill>
                  <a:srgbClr val="FFFFFF"/>
                </a:solidFill>
                <a:latin typeface="Arial"/>
              </a:rPr>
              <a:t>k</a:t>
            </a:r>
            <a:r>
              <a:rPr lang="en-US" sz="2418" b="1" i="0" spc="0" baseline="939" dirty="0">
                <a:solidFill>
                  <a:srgbClr val="FFFFFF"/>
                </a:solidFill>
                <a:latin typeface="Arial"/>
              </a:rPr>
              <a:t>Next</a:t>
            </a:r>
          </a:p>
        </p:txBody>
      </p:sp>
      <p:sp>
        <p:nvSpPr>
          <p:cNvPr id="277" name="Rectangle 277"/>
          <p:cNvSpPr/>
          <p:nvPr/>
        </p:nvSpPr>
        <p:spPr>
          <a:xfrm>
            <a:off x="413308" y="5894953"/>
            <a:ext cx="11417530" cy="4769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="1" i="0" spc="0" baseline="0" dirty="0">
                <a:solidFill>
                  <a:srgbClr val="FFC000"/>
                </a:solidFill>
                <a:latin typeface="Arial"/>
              </a:rPr>
              <a:t>Note</a:t>
            </a:r>
            <a:r>
              <a:rPr lang="en-US" sz="1596" b="1" i="0" spc="562" baseline="0" dirty="0">
                <a:solidFill>
                  <a:srgbClr val="FFC000"/>
                </a:solidFill>
                <a:latin typeface="Arial"/>
              </a:rPr>
              <a:t>: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I</a:t>
            </a:r>
            <a:r>
              <a:rPr lang="en-US" sz="1596" b="0" i="0" spc="563" baseline="0" dirty="0">
                <a:solidFill>
                  <a:srgbClr val="FFFFFF"/>
                </a:solidFill>
                <a:latin typeface="Arial"/>
              </a:rPr>
              <a:t>f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UC</a:t>
            </a:r>
            <a:r>
              <a:rPr lang="en-US" sz="1596" b="0" i="0" spc="567" baseline="0" dirty="0">
                <a:solidFill>
                  <a:srgbClr val="FFFFFF"/>
                </a:solidFill>
                <a:latin typeface="Arial"/>
              </a:rPr>
              <a:t>B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i</a:t>
            </a:r>
            <a:r>
              <a:rPr lang="en-US" sz="1596" b="0" i="0" spc="557" baseline="0" dirty="0">
                <a:solidFill>
                  <a:srgbClr val="FFFFFF"/>
                </a:solidFill>
                <a:latin typeface="Arial"/>
              </a:rPr>
              <a:t>s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no</a:t>
            </a:r>
            <a:r>
              <a:rPr lang="en-US" sz="1596" b="0" i="0" spc="565" baseline="0" dirty="0">
                <a:solidFill>
                  <a:srgbClr val="FFFFFF"/>
                </a:solidFill>
                <a:latin typeface="Arial"/>
              </a:rPr>
              <a:t>t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par</a:t>
            </a:r>
            <a:r>
              <a:rPr lang="en-US" sz="1596" b="0" i="0" spc="564" baseline="0" dirty="0">
                <a:solidFill>
                  <a:srgbClr val="FFFFFF"/>
                </a:solidFill>
                <a:latin typeface="Arial"/>
              </a:rPr>
              <a:t>t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o</a:t>
            </a:r>
            <a:r>
              <a:rPr lang="en-US" sz="1596" b="0" i="0" spc="576" baseline="0" dirty="0">
                <a:solidFill>
                  <a:srgbClr val="FFFFFF"/>
                </a:solidFill>
                <a:latin typeface="Arial"/>
              </a:rPr>
              <a:t>f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th</a:t>
            </a:r>
            <a:r>
              <a:rPr lang="en-US" sz="1596" b="0" i="0" spc="565" baseline="0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custome</a:t>
            </a:r>
            <a:r>
              <a:rPr lang="en-US" sz="1596" b="0" i="0" spc="568" baseline="0" dirty="0">
                <a:solidFill>
                  <a:srgbClr val="FFFFFF"/>
                </a:solidFill>
                <a:latin typeface="Arial"/>
              </a:rPr>
              <a:t>r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list</a:t>
            </a:r>
            <a:r>
              <a:rPr lang="en-US" sz="1596" b="0" i="0" spc="562" baseline="0" dirty="0">
                <a:solidFill>
                  <a:srgbClr val="FFFFFF"/>
                </a:solidFill>
                <a:latin typeface="Arial"/>
              </a:rPr>
              <a:t>,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i</a:t>
            </a:r>
            <a:r>
              <a:rPr lang="en-US" sz="1596" b="0" i="0" spc="563" baseline="0" dirty="0">
                <a:solidFill>
                  <a:srgbClr val="FFFFFF"/>
                </a:solidFill>
                <a:latin typeface="Arial"/>
              </a:rPr>
              <a:t>t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mean</a:t>
            </a:r>
            <a:r>
              <a:rPr lang="en-US" sz="1596" b="0" i="0" spc="586" baseline="0" dirty="0">
                <a:solidFill>
                  <a:srgbClr val="FFFFFF"/>
                </a:solidFill>
                <a:latin typeface="Arial"/>
              </a:rPr>
              <a:t>s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tha</a:t>
            </a:r>
            <a:r>
              <a:rPr lang="en-US" sz="1596" b="0" i="0" spc="565" baseline="0" dirty="0">
                <a:solidFill>
                  <a:srgbClr val="FFFFFF"/>
                </a:solidFill>
                <a:latin typeface="Arial"/>
              </a:rPr>
              <a:t>t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th</a:t>
            </a:r>
            <a:r>
              <a:rPr lang="en-US" sz="1596" b="0" i="0" spc="565" baseline="0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UC</a:t>
            </a:r>
            <a:r>
              <a:rPr lang="en-US" sz="1596" b="0" i="0" spc="559" baseline="0" dirty="0">
                <a:solidFill>
                  <a:srgbClr val="FFFFFF"/>
                </a:solidFill>
                <a:latin typeface="Arial"/>
              </a:rPr>
              <a:t>B</a:t>
            </a:r>
            <a:r>
              <a:rPr lang="en-US" sz="1596" b="0" i="0" spc="-64" baseline="0" dirty="0">
                <a:solidFill>
                  <a:srgbClr val="FFFFFF"/>
                </a:solidFill>
                <a:latin typeface="Arial"/>
              </a:rPr>
              <a:t>T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radin</a:t>
            </a:r>
            <a:r>
              <a:rPr lang="en-US" sz="1596" b="0" i="0" spc="561" baseline="0" dirty="0">
                <a:solidFill>
                  <a:srgbClr val="FFFFFF"/>
                </a:solidFill>
                <a:latin typeface="Arial"/>
              </a:rPr>
              <a:t>g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relationshi</a:t>
            </a:r>
            <a:r>
              <a:rPr lang="en-US" sz="1596" b="0" i="0" spc="558" baseline="0" dirty="0">
                <a:solidFill>
                  <a:srgbClr val="FFFFFF"/>
                </a:solidFill>
                <a:latin typeface="Arial"/>
              </a:rPr>
              <a:t>p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ha</a:t>
            </a:r>
            <a:r>
              <a:rPr lang="en-US" sz="1596" b="0" i="0" spc="559" baseline="0" dirty="0">
                <a:solidFill>
                  <a:srgbClr val="FFFFFF"/>
                </a:solidFill>
                <a:latin typeface="Arial"/>
              </a:rPr>
              <a:t>s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no</a:t>
            </a:r>
            <a:r>
              <a:rPr lang="en-US" sz="1596" b="0" i="0" spc="561" baseline="0" dirty="0">
                <a:solidFill>
                  <a:srgbClr val="FFFFFF"/>
                </a:solidFill>
                <a:latin typeface="Arial"/>
              </a:rPr>
              <a:t>t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bee</a:t>
            </a:r>
            <a:r>
              <a:rPr lang="en-US" sz="1596" b="0" i="0" spc="566" baseline="0" dirty="0">
                <a:solidFill>
                  <a:srgbClr val="FFFFFF"/>
                </a:solidFill>
                <a:latin typeface="Arial"/>
              </a:rPr>
              <a:t>n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accepte</a:t>
            </a:r>
            <a:r>
              <a:rPr lang="en-US" sz="1596" b="0" i="0" spc="568" baseline="0" dirty="0">
                <a:solidFill>
                  <a:srgbClr val="FFFFFF"/>
                </a:solidFill>
                <a:latin typeface="Arial"/>
              </a:rPr>
              <a:t>d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ye</a:t>
            </a:r>
            <a:r>
              <a:rPr lang="en-US" sz="1596" b="0" i="0" spc="558" baseline="0" dirty="0">
                <a:solidFill>
                  <a:srgbClr val="FFFFFF"/>
                </a:solidFill>
                <a:latin typeface="Arial"/>
              </a:rPr>
              <a:t>t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o</a:t>
            </a:r>
            <a:r>
              <a:rPr lang="en-US" sz="1596" b="0" i="0" spc="565" baseline="0" dirty="0">
                <a:solidFill>
                  <a:srgbClr val="FFFFFF"/>
                </a:solidFill>
                <a:latin typeface="Arial"/>
              </a:rPr>
              <a:t>n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Ariba</a:t>
            </a:r>
          </a:p>
          <a:p>
            <a:pPr marL="0">
              <a:lnSpc>
                <a:spcPts val="1919"/>
              </a:lnSpc>
            </a:pP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Network</a:t>
            </a:r>
            <a:r>
              <a:rPr lang="en-US" sz="1596" b="0" i="0" spc="480" baseline="0" dirty="0">
                <a:solidFill>
                  <a:srgbClr val="FFFFFF"/>
                </a:solidFill>
                <a:latin typeface="Arial"/>
              </a:rPr>
              <a:t>.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Pleas</a:t>
            </a:r>
            <a:r>
              <a:rPr lang="en-US" sz="1596" b="0" i="0" spc="421" baseline="0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accep</a:t>
            </a:r>
            <a:r>
              <a:rPr lang="en-US" sz="1596" b="0" i="0" spc="454" baseline="0" dirty="0">
                <a:solidFill>
                  <a:srgbClr val="FFFFFF"/>
                </a:solidFill>
                <a:latin typeface="Arial"/>
              </a:rPr>
              <a:t>t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th</a:t>
            </a:r>
            <a:r>
              <a:rPr lang="en-US" sz="1596" b="0" i="0" spc="445" baseline="0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relationshi</a:t>
            </a:r>
            <a:r>
              <a:rPr lang="en-US" sz="1596" b="0" i="0" spc="422" baseline="0" dirty="0">
                <a:solidFill>
                  <a:srgbClr val="FFFFFF"/>
                </a:solidFill>
                <a:latin typeface="Arial"/>
              </a:rPr>
              <a:t>p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firs</a:t>
            </a:r>
            <a:r>
              <a:rPr lang="en-US" sz="1596" b="0" i="0" spc="-11" baseline="0" dirty="0">
                <a:solidFill>
                  <a:srgbClr val="FFFFFF"/>
                </a:solidFill>
                <a:latin typeface="Arial"/>
              </a:rPr>
              <a:t>t.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Freeform 278"/>
          <p:cNvSpPr/>
          <p:nvPr/>
        </p:nvSpPr>
        <p:spPr>
          <a:xfrm>
            <a:off x="0" y="0"/>
            <a:ext cx="12195047" cy="6858000"/>
          </a:xfrm>
          <a:custGeom>
            <a:avLst/>
            <a:gdLst/>
            <a:ahLst/>
            <a:cxnLst/>
            <a:rect l="0" t="0" r="0" b="0"/>
            <a:pathLst>
              <a:path w="12195047" h="6858000">
                <a:moveTo>
                  <a:pt x="0" y="0"/>
                </a:moveTo>
                <a:lnTo>
                  <a:pt x="12195047" y="0"/>
                </a:lnTo>
                <a:lnTo>
                  <a:pt x="1219504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9" name="Freeform 279"/>
          <p:cNvSpPr/>
          <p:nvPr/>
        </p:nvSpPr>
        <p:spPr>
          <a:xfrm>
            <a:off x="324611" y="1389889"/>
            <a:ext cx="457200" cy="435863"/>
          </a:xfrm>
          <a:custGeom>
            <a:avLst/>
            <a:gdLst/>
            <a:ahLst/>
            <a:cxnLst/>
            <a:rect l="0" t="0" r="0" b="0"/>
            <a:pathLst>
              <a:path w="457200" h="435863">
                <a:moveTo>
                  <a:pt x="0" y="0"/>
                </a:moveTo>
                <a:lnTo>
                  <a:pt x="457200" y="0"/>
                </a:lnTo>
                <a:lnTo>
                  <a:pt x="457200" y="435863"/>
                </a:lnTo>
                <a:lnTo>
                  <a:pt x="0" y="435863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80" name="Picture 28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5384" y="2181091"/>
            <a:ext cx="9809175" cy="2496065"/>
          </a:xfrm>
          <a:prstGeom prst="rect">
            <a:avLst/>
          </a:prstGeom>
          <a:noFill/>
        </p:spPr>
      </p:pic>
      <p:sp>
        <p:nvSpPr>
          <p:cNvPr id="281" name="Freeform 281"/>
          <p:cNvSpPr/>
          <p:nvPr/>
        </p:nvSpPr>
        <p:spPr>
          <a:xfrm>
            <a:off x="3470909" y="2943606"/>
            <a:ext cx="1181100" cy="667512"/>
          </a:xfrm>
          <a:custGeom>
            <a:avLst/>
            <a:gdLst/>
            <a:ahLst/>
            <a:cxnLst/>
            <a:rect l="0" t="0" r="0" b="0"/>
            <a:pathLst>
              <a:path w="1181100" h="667512">
                <a:moveTo>
                  <a:pt x="0" y="63246"/>
                </a:moveTo>
                <a:cubicBezTo>
                  <a:pt x="0" y="28321"/>
                  <a:pt x="28321" y="0"/>
                  <a:pt x="63246" y="0"/>
                </a:cubicBezTo>
                <a:lnTo>
                  <a:pt x="1117855" y="0"/>
                </a:lnTo>
                <a:cubicBezTo>
                  <a:pt x="1152780" y="0"/>
                  <a:pt x="1181100" y="28321"/>
                  <a:pt x="1181100" y="63246"/>
                </a:cubicBezTo>
                <a:lnTo>
                  <a:pt x="1181100" y="604266"/>
                </a:lnTo>
                <a:cubicBezTo>
                  <a:pt x="1181100" y="639191"/>
                  <a:pt x="1152780" y="667512"/>
                  <a:pt x="1117855" y="667512"/>
                </a:cubicBezTo>
                <a:lnTo>
                  <a:pt x="63246" y="667512"/>
                </a:lnTo>
                <a:cubicBezTo>
                  <a:pt x="28321" y="667512"/>
                  <a:pt x="0" y="639191"/>
                  <a:pt x="0" y="604266"/>
                </a:cubicBezTo>
                <a:close/>
                <a:moveTo>
                  <a:pt x="380239" y="3914394"/>
                </a:moveTo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82" name="Freeform 282"/>
          <p:cNvSpPr/>
          <p:nvPr/>
        </p:nvSpPr>
        <p:spPr>
          <a:xfrm>
            <a:off x="1879854" y="4057650"/>
            <a:ext cx="1063751" cy="254509"/>
          </a:xfrm>
          <a:custGeom>
            <a:avLst/>
            <a:gdLst/>
            <a:ahLst/>
            <a:cxnLst/>
            <a:rect l="0" t="0" r="0" b="0"/>
            <a:pathLst>
              <a:path w="1063751" h="254509">
                <a:moveTo>
                  <a:pt x="0" y="24130"/>
                </a:moveTo>
                <a:cubicBezTo>
                  <a:pt x="0" y="10796"/>
                  <a:pt x="10794" y="0"/>
                  <a:pt x="24129" y="0"/>
                </a:cubicBezTo>
                <a:lnTo>
                  <a:pt x="1039622" y="0"/>
                </a:lnTo>
                <a:cubicBezTo>
                  <a:pt x="1052956" y="0"/>
                  <a:pt x="1063751" y="10796"/>
                  <a:pt x="1063751" y="24130"/>
                </a:cubicBezTo>
                <a:lnTo>
                  <a:pt x="1063751" y="230379"/>
                </a:lnTo>
                <a:cubicBezTo>
                  <a:pt x="1063751" y="243714"/>
                  <a:pt x="1052956" y="254509"/>
                  <a:pt x="1039622" y="254509"/>
                </a:cubicBezTo>
                <a:lnTo>
                  <a:pt x="24129" y="254509"/>
                </a:lnTo>
                <a:cubicBezTo>
                  <a:pt x="10794" y="254509"/>
                  <a:pt x="0" y="243714"/>
                  <a:pt x="0" y="230379"/>
                </a:cubicBezTo>
                <a:close/>
                <a:moveTo>
                  <a:pt x="896366" y="2800350"/>
                </a:moveTo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83" name="Freeform 283"/>
          <p:cNvSpPr/>
          <p:nvPr/>
        </p:nvSpPr>
        <p:spPr>
          <a:xfrm>
            <a:off x="324611" y="4939285"/>
            <a:ext cx="457200" cy="435863"/>
          </a:xfrm>
          <a:custGeom>
            <a:avLst/>
            <a:gdLst/>
            <a:ahLst/>
            <a:cxnLst/>
            <a:rect l="0" t="0" r="0" b="0"/>
            <a:pathLst>
              <a:path w="457200" h="435863">
                <a:moveTo>
                  <a:pt x="0" y="0"/>
                </a:moveTo>
                <a:lnTo>
                  <a:pt x="457200" y="0"/>
                </a:lnTo>
                <a:lnTo>
                  <a:pt x="457200" y="435863"/>
                </a:lnTo>
                <a:lnTo>
                  <a:pt x="0" y="435863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84" name="Rectangle 284"/>
          <p:cNvSpPr/>
          <p:nvPr/>
        </p:nvSpPr>
        <p:spPr>
          <a:xfrm>
            <a:off x="504139" y="6541999"/>
            <a:ext cx="11186262" cy="131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231440" algn="l"/>
                <a:tab pos="2310942" algn="l"/>
                <a:tab pos="11058703" algn="l"/>
              </a:tabLst>
            </a:pPr>
            <a:r>
              <a:rPr lang="en-US" sz="909" b="0" i="0" spc="217" baseline="17666" dirty="0">
                <a:solidFill>
                  <a:srgbClr val="FFFFFF"/>
                </a:solidFill>
                <a:latin typeface="Arial"/>
              </a:rPr>
              <a:t>©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2021 SAP SE or</a:t>
            </a:r>
            <a:r>
              <a:rPr lang="en-US" sz="909" b="0" i="0" spc="-16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an SAP affiliate</a:t>
            </a:r>
            <a:r>
              <a:rPr lang="en-US" sz="909" b="0" i="0" spc="-35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co</a:t>
            </a:r>
            <a:r>
              <a:rPr lang="en-US" sz="909" b="0" i="0" spc="-22" baseline="17666" dirty="0">
                <a:solidFill>
                  <a:srgbClr val="FFFFFF"/>
                </a:solidFill>
                <a:latin typeface="Arial"/>
              </a:rPr>
              <a:t>m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pany. All</a:t>
            </a:r>
            <a:r>
              <a:rPr lang="en-US" sz="909" b="0" i="0" spc="-24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rights</a:t>
            </a:r>
            <a:r>
              <a:rPr lang="en-US" sz="909" b="0" i="0" spc="-13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reserved.	ǀ	Public	</a:t>
            </a:r>
            <a:r>
              <a:rPr lang="en-US" sz="900" b="0" i="0" spc="0" baseline="0" dirty="0">
                <a:solidFill>
                  <a:srgbClr val="FFFFFF"/>
                </a:solidFill>
                <a:latin typeface="Arial"/>
              </a:rPr>
              <a:t>12</a:t>
            </a:r>
          </a:p>
        </p:txBody>
      </p:sp>
      <p:sp>
        <p:nvSpPr>
          <p:cNvPr id="285" name="Rectangle 285"/>
          <p:cNvSpPr/>
          <p:nvPr/>
        </p:nvSpPr>
        <p:spPr>
          <a:xfrm>
            <a:off x="504139" y="515417"/>
            <a:ext cx="2845307" cy="3505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="1" i="0" spc="0" baseline="0" dirty="0">
                <a:solidFill>
                  <a:srgbClr val="FFFFFF"/>
                </a:solidFill>
                <a:latin typeface="Arial"/>
              </a:rPr>
              <a:t>Catalog Publication</a:t>
            </a:r>
          </a:p>
        </p:txBody>
      </p:sp>
      <p:sp>
        <p:nvSpPr>
          <p:cNvPr id="286" name="Rectangle 286"/>
          <p:cNvSpPr/>
          <p:nvPr/>
        </p:nvSpPr>
        <p:spPr>
          <a:xfrm>
            <a:off x="473354" y="1494149"/>
            <a:ext cx="6431079" cy="2361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400507" algn="l"/>
              </a:tabLst>
            </a:pP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9	</a:t>
            </a:r>
            <a:r>
              <a:rPr lang="en-US" sz="2418" b="0" i="0" spc="0" baseline="-1503" dirty="0">
                <a:solidFill>
                  <a:srgbClr val="FFFFFF"/>
                </a:solidFill>
                <a:latin typeface="Arial"/>
              </a:rPr>
              <a:t>Clic</a:t>
            </a:r>
            <a:r>
              <a:rPr lang="en-US" sz="2418" b="0" i="0" spc="426" baseline="-1503" dirty="0">
                <a:solidFill>
                  <a:srgbClr val="FFFFFF"/>
                </a:solidFill>
                <a:latin typeface="Arial"/>
              </a:rPr>
              <a:t>k</a:t>
            </a:r>
            <a:r>
              <a:rPr lang="en-US" sz="2418" b="1" i="0" spc="0" baseline="-1503" dirty="0">
                <a:solidFill>
                  <a:srgbClr val="FFFFFF"/>
                </a:solidFill>
                <a:latin typeface="Arial"/>
              </a:rPr>
              <a:t>Choose Fil</a:t>
            </a:r>
            <a:r>
              <a:rPr lang="en-US" sz="2418" b="1" i="0" spc="485" baseline="-1503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2418" b="0" i="0" spc="0" baseline="-1503" dirty="0">
                <a:solidFill>
                  <a:srgbClr val="FFFFFF"/>
                </a:solidFill>
                <a:latin typeface="Arial"/>
              </a:rPr>
              <a:t>and bro</a:t>
            </a:r>
            <a:r>
              <a:rPr lang="en-US" sz="2418" b="0" i="0" spc="-24" baseline="-1503" dirty="0">
                <a:solidFill>
                  <a:srgbClr val="FFFFFF"/>
                </a:solidFill>
                <a:latin typeface="Arial"/>
              </a:rPr>
              <a:t>w</a:t>
            </a:r>
            <a:r>
              <a:rPr lang="en-US" sz="2418" b="0" i="0" spc="0" baseline="-1503" dirty="0">
                <a:solidFill>
                  <a:srgbClr val="FFFFFF"/>
                </a:solidFill>
                <a:latin typeface="Arial"/>
              </a:rPr>
              <a:t>se to the catalog file on your compute</a:t>
            </a:r>
            <a:r>
              <a:rPr lang="en-US" sz="2418" b="0" i="0" spc="-72" baseline="-1503" dirty="0">
                <a:solidFill>
                  <a:srgbClr val="FFFFFF"/>
                </a:solidFill>
                <a:latin typeface="Arial"/>
              </a:rPr>
              <a:t>r.</a:t>
            </a:r>
          </a:p>
        </p:txBody>
      </p:sp>
      <p:sp>
        <p:nvSpPr>
          <p:cNvPr id="287" name="Rectangle 287"/>
          <p:cNvSpPr/>
          <p:nvPr/>
        </p:nvSpPr>
        <p:spPr>
          <a:xfrm>
            <a:off x="416966" y="5948262"/>
            <a:ext cx="11358419" cy="47747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8" b="1" i="0" spc="0" baseline="0" dirty="0">
                <a:solidFill>
                  <a:srgbClr val="F0AB00"/>
                </a:solidFill>
                <a:latin typeface="Arial"/>
              </a:rPr>
              <a:t>Note</a:t>
            </a:r>
            <a:r>
              <a:rPr lang="en-US" sz="1598" b="1" i="0" spc="571" baseline="0" dirty="0">
                <a:solidFill>
                  <a:srgbClr val="F0AB00"/>
                </a:solidFill>
                <a:latin typeface="Arial"/>
              </a:rPr>
              <a:t>:</a:t>
            </a:r>
            <a:r>
              <a:rPr lang="en-US" sz="1598" b="1" i="0" spc="-39" baseline="0" dirty="0">
                <a:solidFill>
                  <a:srgbClr val="FFFFFF"/>
                </a:solidFill>
                <a:latin typeface="Arial"/>
              </a:rPr>
              <a:t>A</a:t>
            </a:r>
            <a:r>
              <a:rPr lang="en-US" sz="1598" b="1" i="0" spc="0" baseline="0" dirty="0">
                <a:solidFill>
                  <a:srgbClr val="FFFFFF"/>
                </a:solidFill>
                <a:latin typeface="Arial"/>
              </a:rPr>
              <a:t>rib</a:t>
            </a:r>
            <a:r>
              <a:rPr lang="en-US" sz="1598" b="1" i="0" spc="546" baseline="0" dirty="0">
                <a:solidFill>
                  <a:srgbClr val="FFFFFF"/>
                </a:solidFill>
                <a:latin typeface="Arial"/>
              </a:rPr>
              <a:t>a</a:t>
            </a:r>
            <a:r>
              <a:rPr lang="en-US" sz="1598" b="1" i="0" spc="0" baseline="0" dirty="0">
                <a:solidFill>
                  <a:srgbClr val="FFFFFF"/>
                </a:solidFill>
                <a:latin typeface="Arial"/>
              </a:rPr>
              <a:t>Networ</a:t>
            </a:r>
            <a:r>
              <a:rPr lang="en-US" sz="1598" b="1" i="0" spc="537" baseline="0" dirty="0">
                <a:solidFill>
                  <a:srgbClr val="FFFFFF"/>
                </a:solidFill>
                <a:latin typeface="Arial"/>
              </a:rPr>
              <a:t>k</a:t>
            </a:r>
            <a:r>
              <a:rPr lang="en-US" sz="1598" b="1" i="0" spc="0" baseline="0" dirty="0">
                <a:solidFill>
                  <a:srgbClr val="FFFFFF"/>
                </a:solidFill>
                <a:latin typeface="Arial"/>
              </a:rPr>
              <a:t>support</a:t>
            </a:r>
            <a:r>
              <a:rPr lang="en-US" sz="1598" b="1" i="0" spc="569" baseline="0" dirty="0">
                <a:solidFill>
                  <a:srgbClr val="FFFFFF"/>
                </a:solidFill>
                <a:latin typeface="Arial"/>
              </a:rPr>
              <a:t>s</a:t>
            </a:r>
            <a:r>
              <a:rPr lang="en-US" sz="1598" b="1" i="0" spc="0" baseline="0" dirty="0">
                <a:solidFill>
                  <a:srgbClr val="FFFFFF"/>
                </a:solidFill>
                <a:latin typeface="Arial"/>
              </a:rPr>
              <a:t>a</a:t>
            </a:r>
            <a:r>
              <a:rPr lang="en-US" sz="1598" b="1" i="0" spc="546" baseline="0" dirty="0">
                <a:solidFill>
                  <a:srgbClr val="FFFFFF"/>
                </a:solidFill>
                <a:latin typeface="Arial"/>
              </a:rPr>
              <a:t>n</a:t>
            </a:r>
            <a:r>
              <a:rPr lang="en-US" sz="1598" b="1" i="0" spc="0" baseline="0" dirty="0">
                <a:solidFill>
                  <a:srgbClr val="FFFFFF"/>
                </a:solidFill>
                <a:latin typeface="Arial"/>
              </a:rPr>
              <a:t>Exce</a:t>
            </a:r>
            <a:r>
              <a:rPr lang="en-US" sz="1598" b="1" i="0" spc="575" baseline="0" dirty="0">
                <a:solidFill>
                  <a:srgbClr val="FFFFFF"/>
                </a:solidFill>
                <a:latin typeface="Arial"/>
              </a:rPr>
              <a:t>l</a:t>
            </a:r>
            <a:r>
              <a:rPr lang="en-US" sz="1598" b="1" i="0" spc="0" baseline="0" dirty="0">
                <a:solidFill>
                  <a:srgbClr val="FFFFFF"/>
                </a:solidFill>
                <a:latin typeface="Arial"/>
              </a:rPr>
              <a:t>fil</a:t>
            </a:r>
            <a:r>
              <a:rPr lang="en-US" sz="1598" b="1" i="0" spc="570" baseline="0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1598" b="1" i="0" spc="0" baseline="0" dirty="0">
                <a:solidFill>
                  <a:srgbClr val="FFFFFF"/>
                </a:solidFill>
                <a:latin typeface="Arial"/>
              </a:rPr>
              <a:t>(zippe</a:t>
            </a:r>
            <a:r>
              <a:rPr lang="en-US" sz="1598" b="1" i="0" spc="561" baseline="0" dirty="0">
                <a:solidFill>
                  <a:srgbClr val="FFFFFF"/>
                </a:solidFill>
                <a:latin typeface="Arial"/>
              </a:rPr>
              <a:t>d</a:t>
            </a:r>
            <a:r>
              <a:rPr lang="en-US" sz="1598" b="1" i="0" spc="0" baseline="0" dirty="0">
                <a:solidFill>
                  <a:srgbClr val="FFFFFF"/>
                </a:solidFill>
                <a:latin typeface="Arial"/>
              </a:rPr>
              <a:t>o</a:t>
            </a:r>
            <a:r>
              <a:rPr lang="en-US" sz="1598" b="1" i="0" spc="568" baseline="0" dirty="0">
                <a:solidFill>
                  <a:srgbClr val="FFFFFF"/>
                </a:solidFill>
                <a:latin typeface="Arial"/>
              </a:rPr>
              <a:t>r</a:t>
            </a:r>
            <a:r>
              <a:rPr lang="en-US" sz="1598" b="1" i="0" spc="0" baseline="0" dirty="0">
                <a:solidFill>
                  <a:srgbClr val="FFFFFF"/>
                </a:solidFill>
                <a:latin typeface="Arial"/>
              </a:rPr>
              <a:t>unzippe</a:t>
            </a:r>
            <a:r>
              <a:rPr lang="en-US" sz="1598" b="1" i="0" spc="568" baseline="0" dirty="0">
                <a:solidFill>
                  <a:srgbClr val="FFFFFF"/>
                </a:solidFill>
                <a:latin typeface="Arial"/>
              </a:rPr>
              <a:t>d</a:t>
            </a:r>
            <a:r>
              <a:rPr lang="en-US" sz="1598" b="1" i="0" spc="0" baseline="0" dirty="0">
                <a:solidFill>
                  <a:srgbClr val="FFFFFF"/>
                </a:solidFill>
                <a:latin typeface="Arial"/>
              </a:rPr>
              <a:t>format</a:t>
            </a:r>
            <a:r>
              <a:rPr lang="en-US" sz="1598" b="1" i="0" spc="579" baseline="0" dirty="0">
                <a:solidFill>
                  <a:srgbClr val="FFFFFF"/>
                </a:solidFill>
                <a:latin typeface="Arial"/>
              </a:rPr>
              <a:t>)</a:t>
            </a:r>
            <a:r>
              <a:rPr lang="en-US" sz="1598" b="1" i="0" spc="0" baseline="0" dirty="0">
                <a:solidFill>
                  <a:srgbClr val="FFFFFF"/>
                </a:solidFill>
                <a:latin typeface="Arial"/>
              </a:rPr>
              <a:t>u</a:t>
            </a:r>
            <a:r>
              <a:rPr lang="en-US" sz="1598" b="1" i="0" spc="571" baseline="0" dirty="0">
                <a:solidFill>
                  <a:srgbClr val="FFFFFF"/>
                </a:solidFill>
                <a:latin typeface="Arial"/>
              </a:rPr>
              <a:t>p</a:t>
            </a:r>
            <a:r>
              <a:rPr lang="en-US" sz="1598" b="1" i="0" spc="0" baseline="0" dirty="0">
                <a:solidFill>
                  <a:srgbClr val="FFFFFF"/>
                </a:solidFill>
                <a:latin typeface="Arial"/>
              </a:rPr>
              <a:t>t</a:t>
            </a:r>
            <a:r>
              <a:rPr lang="en-US" sz="1598" b="1" i="0" spc="547" baseline="0" dirty="0">
                <a:solidFill>
                  <a:srgbClr val="FFFFFF"/>
                </a:solidFill>
                <a:latin typeface="Arial"/>
              </a:rPr>
              <a:t>o</a:t>
            </a:r>
            <a:r>
              <a:rPr lang="en-US" sz="1598" b="1" i="0" spc="0" baseline="0" dirty="0">
                <a:solidFill>
                  <a:srgbClr val="FFFFFF"/>
                </a:solidFill>
                <a:latin typeface="Arial"/>
              </a:rPr>
              <a:t>1</a:t>
            </a:r>
            <a:r>
              <a:rPr lang="en-US" sz="1598" b="1" i="0" spc="562" baseline="0" dirty="0">
                <a:solidFill>
                  <a:srgbClr val="FFFFFF"/>
                </a:solidFill>
                <a:latin typeface="Arial"/>
              </a:rPr>
              <a:t>5</a:t>
            </a:r>
            <a:r>
              <a:rPr lang="en-US" sz="1598" b="1" i="0" spc="0" baseline="0" dirty="0">
                <a:solidFill>
                  <a:srgbClr val="FFFFFF"/>
                </a:solidFill>
                <a:latin typeface="Arial"/>
              </a:rPr>
              <a:t>MB</a:t>
            </a:r>
            <a:r>
              <a:rPr lang="en-US" sz="1598" b="1" i="0" spc="563" baseline="0" dirty="0">
                <a:solidFill>
                  <a:srgbClr val="FFFFFF"/>
                </a:solidFill>
                <a:latin typeface="Arial"/>
              </a:rPr>
              <a:t>.</a:t>
            </a:r>
            <a:r>
              <a:rPr lang="en-US" sz="1598" b="1" i="0" spc="0" baseline="0" dirty="0">
                <a:solidFill>
                  <a:srgbClr val="FFFFFF"/>
                </a:solidFill>
                <a:latin typeface="Arial"/>
              </a:rPr>
              <a:t>I</a:t>
            </a:r>
            <a:r>
              <a:rPr lang="en-US" sz="1598" b="1" i="0" spc="584" baseline="0" dirty="0">
                <a:solidFill>
                  <a:srgbClr val="FFFFFF"/>
                </a:solidFill>
                <a:latin typeface="Arial"/>
              </a:rPr>
              <a:t>f</a:t>
            </a:r>
            <a:r>
              <a:rPr lang="en-US" sz="1598" b="1" i="0" spc="-26" baseline="0" dirty="0">
                <a:solidFill>
                  <a:srgbClr val="FFFFFF"/>
                </a:solidFill>
                <a:latin typeface="Arial"/>
              </a:rPr>
              <a:t>y</a:t>
            </a:r>
            <a:r>
              <a:rPr lang="en-US" sz="1598" b="1" i="0" spc="0" baseline="0" dirty="0">
                <a:solidFill>
                  <a:srgbClr val="FFFFFF"/>
                </a:solidFill>
                <a:latin typeface="Arial"/>
              </a:rPr>
              <a:t>ou</a:t>
            </a:r>
            <a:r>
              <a:rPr lang="en-US" sz="1598" b="1" i="0" spc="553" baseline="0" dirty="0">
                <a:solidFill>
                  <a:srgbClr val="FFFFFF"/>
                </a:solidFill>
                <a:latin typeface="Arial"/>
              </a:rPr>
              <a:t>r</a:t>
            </a:r>
            <a:r>
              <a:rPr lang="en-US" sz="1598" b="1" i="0" spc="0" baseline="0" dirty="0">
                <a:solidFill>
                  <a:srgbClr val="FFFFFF"/>
                </a:solidFill>
                <a:latin typeface="Arial"/>
              </a:rPr>
              <a:t>fil</a:t>
            </a:r>
            <a:r>
              <a:rPr lang="en-US" sz="1598" b="1" i="0" spc="570" baseline="0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1598" b="1" i="0" spc="0" baseline="0" dirty="0">
                <a:solidFill>
                  <a:srgbClr val="FFFFFF"/>
                </a:solidFill>
                <a:latin typeface="Arial"/>
              </a:rPr>
              <a:t>i</a:t>
            </a:r>
            <a:r>
              <a:rPr lang="en-US" sz="1598" b="1" i="0" spc="562" baseline="0" dirty="0">
                <a:solidFill>
                  <a:srgbClr val="FFFFFF"/>
                </a:solidFill>
                <a:latin typeface="Arial"/>
              </a:rPr>
              <a:t>s</a:t>
            </a:r>
            <a:r>
              <a:rPr lang="en-US" sz="1598" b="1" i="0" spc="0" baseline="0" dirty="0">
                <a:solidFill>
                  <a:srgbClr val="FFFFFF"/>
                </a:solidFill>
                <a:latin typeface="Arial"/>
              </a:rPr>
              <a:t>bigge</a:t>
            </a:r>
            <a:r>
              <a:rPr lang="en-US" sz="1598" b="1" i="0" spc="-69" baseline="0" dirty="0">
                <a:solidFill>
                  <a:srgbClr val="FFFFFF"/>
                </a:solidFill>
                <a:latin typeface="Arial"/>
              </a:rPr>
              <a:t>r</a:t>
            </a:r>
            <a:r>
              <a:rPr lang="en-US" sz="1598" b="1" i="0" spc="575" baseline="0" dirty="0">
                <a:solidFill>
                  <a:srgbClr val="FFFFFF"/>
                </a:solidFill>
                <a:latin typeface="Arial"/>
              </a:rPr>
              <a:t>,</a:t>
            </a:r>
            <a:r>
              <a:rPr lang="en-US" sz="1598" b="1" i="0" spc="-26" baseline="0" dirty="0">
                <a:solidFill>
                  <a:srgbClr val="FFFFFF"/>
                </a:solidFill>
                <a:latin typeface="Arial"/>
              </a:rPr>
              <a:t>y</a:t>
            </a:r>
            <a:r>
              <a:rPr lang="en-US" sz="1598" b="1" i="0" spc="0" baseline="0" dirty="0">
                <a:solidFill>
                  <a:srgbClr val="FFFFFF"/>
                </a:solidFill>
                <a:latin typeface="Arial"/>
              </a:rPr>
              <a:t>o</a:t>
            </a:r>
            <a:r>
              <a:rPr lang="en-US" sz="1598" b="1" i="0" spc="574" baseline="0" dirty="0">
                <a:solidFill>
                  <a:srgbClr val="FFFFFF"/>
                </a:solidFill>
                <a:latin typeface="Arial"/>
              </a:rPr>
              <a:t>u</a:t>
            </a:r>
            <a:r>
              <a:rPr lang="en-US" sz="1598" b="1" i="0" spc="0" baseline="0" dirty="0">
                <a:solidFill>
                  <a:srgbClr val="FFFFFF"/>
                </a:solidFill>
                <a:latin typeface="Arial"/>
              </a:rPr>
              <a:t>must</a:t>
            </a:r>
          </a:p>
          <a:p>
            <a:pPr marL="0">
              <a:lnSpc>
                <a:spcPts val="1921"/>
              </a:lnSpc>
            </a:pP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uploa</a:t>
            </a:r>
            <a:r>
              <a:rPr lang="en-US" sz="1596" b="1" i="0" spc="464" baseline="0" dirty="0">
                <a:solidFill>
                  <a:srgbClr val="FFFFFF"/>
                </a:solidFill>
                <a:latin typeface="Arial"/>
              </a:rPr>
              <a:t>d</a:t>
            </a: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i</a:t>
            </a:r>
            <a:r>
              <a:rPr lang="en-US" sz="1596" b="1" i="0" spc="464" baseline="0" dirty="0">
                <a:solidFill>
                  <a:srgbClr val="FFFFFF"/>
                </a:solidFill>
                <a:latin typeface="Arial"/>
              </a:rPr>
              <a:t>t</a:t>
            </a: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a</a:t>
            </a:r>
            <a:r>
              <a:rPr lang="en-US" sz="1596" b="1" i="0" spc="445" baseline="0" dirty="0">
                <a:solidFill>
                  <a:srgbClr val="FFFFFF"/>
                </a:solidFill>
                <a:latin typeface="Arial"/>
              </a:rPr>
              <a:t>s</a:t>
            </a: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Incrementa</a:t>
            </a:r>
            <a:r>
              <a:rPr lang="en-US" sz="1596" b="1" i="0" spc="485" baseline="0" dirty="0">
                <a:solidFill>
                  <a:srgbClr val="FFFFFF"/>
                </a:solidFill>
                <a:latin typeface="Arial"/>
              </a:rPr>
              <a:t>l</a:t>
            </a: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unde</a:t>
            </a:r>
            <a:r>
              <a:rPr lang="en-US" sz="1596" b="1" i="0" spc="453" baseline="0" dirty="0">
                <a:solidFill>
                  <a:srgbClr val="FFFFFF"/>
                </a:solidFill>
                <a:latin typeface="Arial"/>
              </a:rPr>
              <a:t>r</a:t>
            </a: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th</a:t>
            </a:r>
            <a:r>
              <a:rPr lang="en-US" sz="1596" b="1" i="0" spc="456" baseline="0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sam</a:t>
            </a:r>
            <a:r>
              <a:rPr lang="en-US" sz="1596" b="1" i="0" spc="467" baseline="0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subscriptio</a:t>
            </a:r>
            <a:r>
              <a:rPr lang="en-US" sz="1596" b="1" i="0" spc="483" baseline="0" dirty="0">
                <a:solidFill>
                  <a:srgbClr val="FFFFFF"/>
                </a:solidFill>
                <a:latin typeface="Arial"/>
              </a:rPr>
              <a:t>n</a:t>
            </a: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nam</a:t>
            </a:r>
            <a:r>
              <a:rPr lang="en-US" sz="1596" b="1" i="0" spc="453" baseline="0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o</a:t>
            </a:r>
            <a:r>
              <a:rPr lang="en-US" sz="1596" b="1" i="0" spc="464" baseline="0" dirty="0">
                <a:solidFill>
                  <a:srgbClr val="FFFFFF"/>
                </a:solidFill>
                <a:latin typeface="Arial"/>
              </a:rPr>
              <a:t>f</a:t>
            </a: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th</a:t>
            </a:r>
            <a:r>
              <a:rPr lang="en-US" sz="1596" b="1" i="0" spc="468" baseline="0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catalog.</a:t>
            </a:r>
          </a:p>
        </p:txBody>
      </p:sp>
      <p:sp>
        <p:nvSpPr>
          <p:cNvPr id="288" name="Rectangle 288"/>
          <p:cNvSpPr/>
          <p:nvPr/>
        </p:nvSpPr>
        <p:spPr>
          <a:xfrm>
            <a:off x="416966" y="5043926"/>
            <a:ext cx="2925275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456895" algn="l"/>
              </a:tabLst>
            </a:pP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10	</a:t>
            </a:r>
            <a:r>
              <a:rPr lang="en-US" sz="2418" b="0" i="0" spc="0" baseline="751" dirty="0">
                <a:solidFill>
                  <a:srgbClr val="FFFFFF"/>
                </a:solidFill>
                <a:latin typeface="Arial"/>
              </a:rPr>
              <a:t>Clic</a:t>
            </a:r>
            <a:r>
              <a:rPr lang="en-US" sz="2418" b="0" i="0" spc="426" baseline="751" dirty="0">
                <a:solidFill>
                  <a:srgbClr val="FFFFFF"/>
                </a:solidFill>
                <a:latin typeface="Arial"/>
              </a:rPr>
              <a:t>k</a:t>
            </a:r>
            <a:r>
              <a:rPr lang="en-US" sz="2418" b="1" i="0" spc="-82" baseline="751" dirty="0">
                <a:solidFill>
                  <a:srgbClr val="FFFFFF"/>
                </a:solidFill>
                <a:latin typeface="Arial"/>
              </a:rPr>
              <a:t>V</a:t>
            </a:r>
            <a:r>
              <a:rPr lang="en-US" sz="2418" b="1" i="0" spc="0" baseline="751" dirty="0">
                <a:solidFill>
                  <a:srgbClr val="FFFFFF"/>
                </a:solidFill>
                <a:latin typeface="Arial"/>
              </a:rPr>
              <a:t>alidate and Publish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Freeform 289"/>
          <p:cNvSpPr/>
          <p:nvPr/>
        </p:nvSpPr>
        <p:spPr>
          <a:xfrm>
            <a:off x="0" y="0"/>
            <a:ext cx="12195047" cy="6858000"/>
          </a:xfrm>
          <a:custGeom>
            <a:avLst/>
            <a:gdLst/>
            <a:ahLst/>
            <a:cxnLst/>
            <a:rect l="0" t="0" r="0" b="0"/>
            <a:pathLst>
              <a:path w="12195047" h="6858000">
                <a:moveTo>
                  <a:pt x="0" y="0"/>
                </a:moveTo>
                <a:lnTo>
                  <a:pt x="12195047" y="0"/>
                </a:lnTo>
                <a:lnTo>
                  <a:pt x="1219504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90" name="Picture 29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70376" y="4788485"/>
            <a:ext cx="8096305" cy="804595"/>
          </a:xfrm>
          <a:prstGeom prst="rect">
            <a:avLst/>
          </a:prstGeom>
          <a:noFill/>
        </p:spPr>
      </p:pic>
      <p:sp>
        <p:nvSpPr>
          <p:cNvPr id="291" name="Freeform 291"/>
          <p:cNvSpPr/>
          <p:nvPr/>
        </p:nvSpPr>
        <p:spPr>
          <a:xfrm>
            <a:off x="10616945" y="4901947"/>
            <a:ext cx="1152145" cy="579119"/>
          </a:xfrm>
          <a:custGeom>
            <a:avLst/>
            <a:gdLst/>
            <a:ahLst/>
            <a:cxnLst/>
            <a:rect l="0" t="0" r="0" b="0"/>
            <a:pathLst>
              <a:path w="1152145" h="579119">
                <a:moveTo>
                  <a:pt x="0" y="0"/>
                </a:moveTo>
                <a:lnTo>
                  <a:pt x="1152145" y="0"/>
                </a:lnTo>
                <a:lnTo>
                  <a:pt x="1152145" y="579119"/>
                </a:lnTo>
                <a:lnTo>
                  <a:pt x="0" y="579119"/>
                </a:lnTo>
                <a:lnTo>
                  <a:pt x="0" y="0"/>
                </a:lnTo>
                <a:close/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92" name="Rectangle 292"/>
          <p:cNvSpPr/>
          <p:nvPr/>
        </p:nvSpPr>
        <p:spPr>
          <a:xfrm>
            <a:off x="504139" y="6541999"/>
            <a:ext cx="11186262" cy="131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231440" algn="l"/>
                <a:tab pos="2310942" algn="l"/>
                <a:tab pos="11058703" algn="l"/>
              </a:tabLst>
            </a:pPr>
            <a:r>
              <a:rPr lang="en-US" sz="909" b="0" i="0" spc="217" baseline="17666" dirty="0">
                <a:solidFill>
                  <a:srgbClr val="FFFFFF"/>
                </a:solidFill>
                <a:latin typeface="Arial"/>
              </a:rPr>
              <a:t>©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2021 SAP SE or</a:t>
            </a:r>
            <a:r>
              <a:rPr lang="en-US" sz="909" b="0" i="0" spc="-16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an SAP affiliate</a:t>
            </a:r>
            <a:r>
              <a:rPr lang="en-US" sz="909" b="0" i="0" spc="-35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co</a:t>
            </a:r>
            <a:r>
              <a:rPr lang="en-US" sz="909" b="0" i="0" spc="-22" baseline="17666" dirty="0">
                <a:solidFill>
                  <a:srgbClr val="FFFFFF"/>
                </a:solidFill>
                <a:latin typeface="Arial"/>
              </a:rPr>
              <a:t>m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pany. All</a:t>
            </a:r>
            <a:r>
              <a:rPr lang="en-US" sz="909" b="0" i="0" spc="-24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rights</a:t>
            </a:r>
            <a:r>
              <a:rPr lang="en-US" sz="909" b="0" i="0" spc="-13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reserved.	ǀ	Public	</a:t>
            </a:r>
            <a:r>
              <a:rPr lang="en-US" sz="900" b="0" i="0" spc="0" baseline="0" dirty="0">
                <a:solidFill>
                  <a:srgbClr val="FFFFFF"/>
                </a:solidFill>
                <a:latin typeface="Arial"/>
              </a:rPr>
              <a:t>13</a:t>
            </a:r>
          </a:p>
        </p:txBody>
      </p:sp>
      <p:sp>
        <p:nvSpPr>
          <p:cNvPr id="293" name="Rectangle 293"/>
          <p:cNvSpPr/>
          <p:nvPr/>
        </p:nvSpPr>
        <p:spPr>
          <a:xfrm>
            <a:off x="504139" y="515417"/>
            <a:ext cx="2845307" cy="3505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="1" i="0" spc="0" baseline="0" dirty="0">
                <a:solidFill>
                  <a:srgbClr val="FFFFFF"/>
                </a:solidFill>
                <a:latin typeface="Arial"/>
              </a:rPr>
              <a:t>Catalog Publication</a:t>
            </a:r>
          </a:p>
        </p:txBody>
      </p:sp>
      <p:sp>
        <p:nvSpPr>
          <p:cNvPr id="294" name="Rectangle 294"/>
          <p:cNvSpPr/>
          <p:nvPr/>
        </p:nvSpPr>
        <p:spPr>
          <a:xfrm>
            <a:off x="416661" y="1383532"/>
            <a:ext cx="4255100" cy="5912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816" algn="l"/>
              </a:tabLst>
            </a:pPr>
            <a:r>
              <a:rPr lang="en-US" sz="1596" b="0" i="0" spc="0" baseline="0" dirty="0">
                <a:solidFill>
                  <a:srgbClr val="F0AB00"/>
                </a:solidFill>
                <a:latin typeface="Arial"/>
              </a:rPr>
              <a:t>•	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After the entire catalog has been uploaded:</a:t>
            </a:r>
          </a:p>
          <a:p>
            <a:pPr marL="359968">
              <a:lnSpc>
                <a:spcPts val="2819"/>
              </a:lnSpc>
            </a:pP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Ariba Netwo</a:t>
            </a:r>
            <a:r>
              <a:rPr lang="en-US" sz="1596" b="0" i="0" spc="-26" baseline="0" dirty="0">
                <a:solidFill>
                  <a:srgbClr val="FFFFFF"/>
                </a:solidFill>
                <a:latin typeface="Arial"/>
              </a:rPr>
              <a:t>r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k begins the catalog validation</a:t>
            </a:r>
          </a:p>
        </p:txBody>
      </p:sp>
      <p:sp>
        <p:nvSpPr>
          <p:cNvPr id="295" name="Rectangle 295"/>
          <p:cNvSpPr/>
          <p:nvPr/>
        </p:nvSpPr>
        <p:spPr>
          <a:xfrm>
            <a:off x="776630" y="2061712"/>
            <a:ext cx="4723129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It can take several minutes to validate large catalogs</a:t>
            </a:r>
          </a:p>
        </p:txBody>
      </p:sp>
      <p:sp>
        <p:nvSpPr>
          <p:cNvPr id="296" name="Rectangle 296"/>
          <p:cNvSpPr/>
          <p:nvPr/>
        </p:nvSpPr>
        <p:spPr>
          <a:xfrm>
            <a:off x="776630" y="2381467"/>
            <a:ext cx="6956700" cy="23344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8" b="0" i="0" spc="0" baseline="0" dirty="0">
                <a:solidFill>
                  <a:srgbClr val="FFFFFF"/>
                </a:solidFill>
                <a:latin typeface="Arial"/>
              </a:rPr>
              <a:t>Ariba Network stores new catalogs in a queue and validates them one by one</a:t>
            </a:r>
          </a:p>
        </p:txBody>
      </p:sp>
      <p:sp>
        <p:nvSpPr>
          <p:cNvPr id="297" name="Rectangle 297"/>
          <p:cNvSpPr/>
          <p:nvPr/>
        </p:nvSpPr>
        <p:spPr>
          <a:xfrm>
            <a:off x="416661" y="2740273"/>
            <a:ext cx="6025027" cy="6293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816" algn="l"/>
              </a:tabLst>
            </a:pPr>
            <a:r>
              <a:rPr lang="en-US" sz="1596" b="0" i="0" spc="0" baseline="0" dirty="0">
                <a:solidFill>
                  <a:srgbClr val="F0AB00"/>
                </a:solidFill>
                <a:latin typeface="Arial"/>
              </a:rPr>
              <a:t>•	</a:t>
            </a:r>
            <a:r>
              <a:rPr lang="en-US" sz="1596" b="0" i="0" spc="-166" baseline="0" dirty="0">
                <a:solidFill>
                  <a:srgbClr val="FFFFFF"/>
                </a:solidFill>
                <a:latin typeface="Arial"/>
              </a:rPr>
              <a:t>Y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ou can upload other catalogs while</a:t>
            </a:r>
            <a:r>
              <a:rPr lang="en-US" sz="1596" b="0" i="0" spc="-87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Ariba Network is validating.</a:t>
            </a:r>
          </a:p>
          <a:p>
            <a:pPr marL="0">
              <a:lnSpc>
                <a:spcPts val="3120"/>
              </a:lnSpc>
              <a:tabLst>
                <a:tab pos="286816" algn="l"/>
              </a:tabLst>
            </a:pPr>
            <a:r>
              <a:rPr lang="en-US" sz="1596" b="0" i="0" spc="0" baseline="0" dirty="0">
                <a:solidFill>
                  <a:srgbClr val="F0AB00"/>
                </a:solidFill>
                <a:latin typeface="Arial"/>
              </a:rPr>
              <a:t>•	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Once you have completed uploading y</a:t>
            </a:r>
            <a:r>
              <a:rPr lang="en-US" sz="1596" b="0" i="0" spc="-23" baseline="0" dirty="0">
                <a:solidFill>
                  <a:srgbClr val="FFFFFF"/>
                </a:solidFill>
                <a:latin typeface="Arial"/>
              </a:rPr>
              <a:t>o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ur catalog(s):</a:t>
            </a:r>
          </a:p>
        </p:txBody>
      </p:sp>
      <p:sp>
        <p:nvSpPr>
          <p:cNvPr id="298" name="Rectangle 298"/>
          <p:cNvSpPr/>
          <p:nvPr/>
        </p:nvSpPr>
        <p:spPr>
          <a:xfrm>
            <a:off x="776630" y="3494653"/>
            <a:ext cx="1457016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DO NO</a:t>
            </a:r>
            <a:r>
              <a:rPr lang="en-US" sz="1596" b="1" i="0" spc="480" baseline="0" dirty="0">
                <a:solidFill>
                  <a:srgbClr val="FFFFFF"/>
                </a:solidFill>
                <a:latin typeface="Arial"/>
              </a:rPr>
              <a:t>T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log out</a:t>
            </a:r>
          </a:p>
        </p:txBody>
      </p:sp>
      <p:sp>
        <p:nvSpPr>
          <p:cNvPr id="299" name="Rectangle 299"/>
          <p:cNvSpPr/>
          <p:nvPr/>
        </p:nvSpPr>
        <p:spPr>
          <a:xfrm>
            <a:off x="776630" y="3814693"/>
            <a:ext cx="7422946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Click the “</a:t>
            </a: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Refres</a:t>
            </a:r>
            <a:r>
              <a:rPr lang="en-US" sz="1596" b="1" i="0" spc="-12" baseline="0" dirty="0">
                <a:solidFill>
                  <a:srgbClr val="FFFFFF"/>
                </a:solidFill>
                <a:latin typeface="Arial"/>
              </a:rPr>
              <a:t>h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” button on the catalog dashboard to update you</a:t>
            </a:r>
            <a:r>
              <a:rPr lang="en-US" sz="1596" b="0" i="0" spc="-24" baseline="0" dirty="0">
                <a:solidFill>
                  <a:srgbClr val="FFFFFF"/>
                </a:solidFill>
                <a:latin typeface="Arial"/>
              </a:rPr>
              <a:t>r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 catalog status.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Freeform 300"/>
          <p:cNvSpPr/>
          <p:nvPr/>
        </p:nvSpPr>
        <p:spPr>
          <a:xfrm>
            <a:off x="0" y="0"/>
            <a:ext cx="12195047" cy="6858000"/>
          </a:xfrm>
          <a:custGeom>
            <a:avLst/>
            <a:gdLst/>
            <a:ahLst/>
            <a:cxnLst/>
            <a:rect l="0" t="0" r="0" b="0"/>
            <a:pathLst>
              <a:path w="12195047" h="6858000">
                <a:moveTo>
                  <a:pt x="0" y="0"/>
                </a:moveTo>
                <a:lnTo>
                  <a:pt x="12195047" y="0"/>
                </a:lnTo>
                <a:lnTo>
                  <a:pt x="1219504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01" name="Picture 30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19543" y="2712755"/>
            <a:ext cx="4495355" cy="409921"/>
          </a:xfrm>
          <a:prstGeom prst="rect">
            <a:avLst/>
          </a:prstGeom>
          <a:noFill/>
        </p:spPr>
      </p:pic>
      <p:sp>
        <p:nvSpPr>
          <p:cNvPr id="302" name="Freeform 302"/>
          <p:cNvSpPr/>
          <p:nvPr/>
        </p:nvSpPr>
        <p:spPr>
          <a:xfrm>
            <a:off x="7014718" y="2707895"/>
            <a:ext cx="4505325" cy="419480"/>
          </a:xfrm>
          <a:custGeom>
            <a:avLst/>
            <a:gdLst/>
            <a:ahLst/>
            <a:cxnLst/>
            <a:rect l="0" t="0" r="0" b="0"/>
            <a:pathLst>
              <a:path w="4505325" h="419480">
                <a:moveTo>
                  <a:pt x="0" y="0"/>
                </a:moveTo>
                <a:lnTo>
                  <a:pt x="4505325" y="0"/>
                </a:lnTo>
                <a:lnTo>
                  <a:pt x="4505325" y="419480"/>
                </a:lnTo>
                <a:lnTo>
                  <a:pt x="0" y="419480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3" name="Freeform 303"/>
          <p:cNvSpPr/>
          <p:nvPr/>
        </p:nvSpPr>
        <p:spPr>
          <a:xfrm>
            <a:off x="9989057" y="2771395"/>
            <a:ext cx="1499616" cy="294132"/>
          </a:xfrm>
          <a:custGeom>
            <a:avLst/>
            <a:gdLst/>
            <a:ahLst/>
            <a:cxnLst/>
            <a:rect l="0" t="0" r="0" b="0"/>
            <a:pathLst>
              <a:path w="1499616" h="294132">
                <a:moveTo>
                  <a:pt x="0" y="0"/>
                </a:moveTo>
                <a:lnTo>
                  <a:pt x="1499616" y="0"/>
                </a:lnTo>
                <a:lnTo>
                  <a:pt x="1499616" y="294132"/>
                </a:lnTo>
                <a:lnTo>
                  <a:pt x="0" y="294132"/>
                </a:lnTo>
                <a:lnTo>
                  <a:pt x="0" y="0"/>
                </a:lnTo>
                <a:close/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4" name="Freeform 304"/>
          <p:cNvSpPr/>
          <p:nvPr/>
        </p:nvSpPr>
        <p:spPr>
          <a:xfrm>
            <a:off x="7025640" y="2805684"/>
            <a:ext cx="635507" cy="236220"/>
          </a:xfrm>
          <a:custGeom>
            <a:avLst/>
            <a:gdLst/>
            <a:ahLst/>
            <a:cxnLst/>
            <a:rect l="0" t="0" r="0" b="0"/>
            <a:pathLst>
              <a:path w="635507" h="236220">
                <a:moveTo>
                  <a:pt x="0" y="0"/>
                </a:moveTo>
                <a:lnTo>
                  <a:pt x="635507" y="0"/>
                </a:lnTo>
                <a:lnTo>
                  <a:pt x="635507" y="236220"/>
                </a:lnTo>
                <a:lnTo>
                  <a:pt x="0" y="23622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05" name="Picture 30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62443" y="1368585"/>
            <a:ext cx="4152565" cy="403827"/>
          </a:xfrm>
          <a:prstGeom prst="rect">
            <a:avLst/>
          </a:prstGeom>
          <a:noFill/>
        </p:spPr>
      </p:pic>
      <p:sp>
        <p:nvSpPr>
          <p:cNvPr id="306" name="Freeform 306"/>
          <p:cNvSpPr/>
          <p:nvPr/>
        </p:nvSpPr>
        <p:spPr>
          <a:xfrm>
            <a:off x="7357618" y="1363727"/>
            <a:ext cx="4162425" cy="413512"/>
          </a:xfrm>
          <a:custGeom>
            <a:avLst/>
            <a:gdLst/>
            <a:ahLst/>
            <a:cxnLst/>
            <a:rect l="0" t="0" r="0" b="0"/>
            <a:pathLst>
              <a:path w="4162425" h="413512">
                <a:moveTo>
                  <a:pt x="0" y="0"/>
                </a:moveTo>
                <a:lnTo>
                  <a:pt x="4162425" y="0"/>
                </a:lnTo>
                <a:lnTo>
                  <a:pt x="4162425" y="413512"/>
                </a:lnTo>
                <a:lnTo>
                  <a:pt x="0" y="413512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7" name="Freeform 307"/>
          <p:cNvSpPr/>
          <p:nvPr/>
        </p:nvSpPr>
        <p:spPr>
          <a:xfrm>
            <a:off x="7362443" y="1458468"/>
            <a:ext cx="637033" cy="236221"/>
          </a:xfrm>
          <a:custGeom>
            <a:avLst/>
            <a:gdLst/>
            <a:ahLst/>
            <a:cxnLst/>
            <a:rect l="0" t="0" r="0" b="0"/>
            <a:pathLst>
              <a:path w="637033" h="236221">
                <a:moveTo>
                  <a:pt x="0" y="0"/>
                </a:moveTo>
                <a:lnTo>
                  <a:pt x="637033" y="0"/>
                </a:lnTo>
                <a:lnTo>
                  <a:pt x="637033" y="236221"/>
                </a:lnTo>
                <a:lnTo>
                  <a:pt x="0" y="23622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8" name="Rectangle 308"/>
          <p:cNvSpPr/>
          <p:nvPr/>
        </p:nvSpPr>
        <p:spPr>
          <a:xfrm>
            <a:off x="504139" y="6541999"/>
            <a:ext cx="11186262" cy="131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231440" algn="l"/>
                <a:tab pos="2310942" algn="l"/>
                <a:tab pos="11058703" algn="l"/>
              </a:tabLst>
            </a:pPr>
            <a:r>
              <a:rPr lang="en-US" sz="909" b="0" i="0" spc="217" baseline="17666" dirty="0">
                <a:solidFill>
                  <a:srgbClr val="FFFFFF"/>
                </a:solidFill>
                <a:latin typeface="Arial"/>
              </a:rPr>
              <a:t>©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2021 SAP SE or</a:t>
            </a:r>
            <a:r>
              <a:rPr lang="en-US" sz="909" b="0" i="0" spc="-16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an SAP affiliate</a:t>
            </a:r>
            <a:r>
              <a:rPr lang="en-US" sz="909" b="0" i="0" spc="-35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co</a:t>
            </a:r>
            <a:r>
              <a:rPr lang="en-US" sz="909" b="0" i="0" spc="-22" baseline="17666" dirty="0">
                <a:solidFill>
                  <a:srgbClr val="FFFFFF"/>
                </a:solidFill>
                <a:latin typeface="Arial"/>
              </a:rPr>
              <a:t>m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pany. All</a:t>
            </a:r>
            <a:r>
              <a:rPr lang="en-US" sz="909" b="0" i="0" spc="-24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rights</a:t>
            </a:r>
            <a:r>
              <a:rPr lang="en-US" sz="909" b="0" i="0" spc="-13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reserved.	ǀ	Public	</a:t>
            </a:r>
            <a:r>
              <a:rPr lang="en-US" sz="900" b="0" i="0" spc="0" baseline="0" dirty="0">
                <a:solidFill>
                  <a:srgbClr val="FFFFFF"/>
                </a:solidFill>
                <a:latin typeface="Arial"/>
              </a:rPr>
              <a:t>14</a:t>
            </a:r>
          </a:p>
        </p:txBody>
      </p:sp>
      <p:sp>
        <p:nvSpPr>
          <p:cNvPr id="309" name="Rectangle 309"/>
          <p:cNvSpPr/>
          <p:nvPr/>
        </p:nvSpPr>
        <p:spPr>
          <a:xfrm>
            <a:off x="504139" y="515417"/>
            <a:ext cx="3841089" cy="3505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="1" i="0" spc="0" baseline="0" dirty="0">
                <a:solidFill>
                  <a:srgbClr val="FFFFFF"/>
                </a:solidFill>
                <a:latin typeface="Arial"/>
              </a:rPr>
              <a:t>Catalog </a:t>
            </a:r>
            <a:r>
              <a:rPr lang="en-US" sz="2400" b="1" i="0" spc="-140" baseline="0" dirty="0">
                <a:solidFill>
                  <a:srgbClr val="FFFFFF"/>
                </a:solidFill>
                <a:latin typeface="Arial"/>
              </a:rPr>
              <a:t>V</a:t>
            </a:r>
            <a:r>
              <a:rPr lang="en-US" sz="2400" b="1" i="0" spc="0" baseline="0" dirty="0">
                <a:solidFill>
                  <a:srgbClr val="FFFFFF"/>
                </a:solidFill>
                <a:latin typeface="Arial"/>
              </a:rPr>
              <a:t>alidatio</a:t>
            </a:r>
            <a:r>
              <a:rPr lang="en-US" sz="2400" b="1" i="0" spc="647" baseline="0" dirty="0">
                <a:solidFill>
                  <a:srgbClr val="FFFFFF"/>
                </a:solidFill>
                <a:latin typeface="Arial"/>
              </a:rPr>
              <a:t>n</a:t>
            </a:r>
            <a:r>
              <a:rPr lang="en-US" sz="2400" b="1" i="0" spc="664" baseline="0" dirty="0">
                <a:solidFill>
                  <a:srgbClr val="FFFFFF"/>
                </a:solidFill>
                <a:latin typeface="Arial"/>
              </a:rPr>
              <a:t>-</a:t>
            </a:r>
            <a:r>
              <a:rPr lang="en-US" sz="2400" b="1" i="0" spc="0" baseline="0" dirty="0">
                <a:solidFill>
                  <a:srgbClr val="FFFFFF"/>
                </a:solidFill>
                <a:latin typeface="Arial"/>
              </a:rPr>
              <a:t>Status</a:t>
            </a:r>
          </a:p>
        </p:txBody>
      </p:sp>
      <p:sp>
        <p:nvSpPr>
          <p:cNvPr id="310" name="Rectangle 310"/>
          <p:cNvSpPr/>
          <p:nvPr/>
        </p:nvSpPr>
        <p:spPr>
          <a:xfrm>
            <a:off x="416661" y="1422903"/>
            <a:ext cx="5471475" cy="4769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816" algn="l"/>
              </a:tabLst>
            </a:pPr>
            <a:r>
              <a:rPr lang="en-US" sz="1596" b="0" i="0" spc="0" baseline="0" dirty="0">
                <a:solidFill>
                  <a:srgbClr val="F0AB00"/>
                </a:solidFill>
                <a:latin typeface="Arial"/>
              </a:rPr>
              <a:t>•	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After</a:t>
            </a:r>
            <a:r>
              <a:rPr lang="en-US" sz="1596" b="0" i="0" spc="-80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Ariba Netwo</a:t>
            </a:r>
            <a:r>
              <a:rPr lang="en-US" sz="1596" b="0" i="0" spc="-24" baseline="0" dirty="0">
                <a:solidFill>
                  <a:srgbClr val="FFFFFF"/>
                </a:solidFill>
                <a:latin typeface="Arial"/>
              </a:rPr>
              <a:t>r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k completes the upload, if there are no</a:t>
            </a:r>
          </a:p>
          <a:p>
            <a:pPr marL="286816">
              <a:lnSpc>
                <a:spcPts val="1919"/>
              </a:lnSpc>
            </a:pP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network validation errors, the catalog status is changed to</a:t>
            </a:r>
          </a:p>
        </p:txBody>
      </p:sp>
      <p:sp>
        <p:nvSpPr>
          <p:cNvPr id="311" name="Rectangle 311"/>
          <p:cNvSpPr/>
          <p:nvPr/>
        </p:nvSpPr>
        <p:spPr>
          <a:xfrm>
            <a:off x="703478" y="1910297"/>
            <a:ext cx="5041941" cy="47747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8" b="1" i="0" spc="0" baseline="0" dirty="0">
                <a:solidFill>
                  <a:srgbClr val="FFFFFF"/>
                </a:solidFill>
                <a:latin typeface="Arial"/>
              </a:rPr>
              <a:t>Publishe</a:t>
            </a:r>
            <a:r>
              <a:rPr lang="en-US" sz="1598" b="1" i="0" spc="461" baseline="0" dirty="0">
                <a:solidFill>
                  <a:srgbClr val="FFFFFF"/>
                </a:solidFill>
                <a:latin typeface="Arial"/>
              </a:rPr>
              <a:t>d</a:t>
            </a:r>
            <a:r>
              <a:rPr lang="en-US" sz="1598" b="0" i="0" spc="0" baseline="0" dirty="0">
                <a:solidFill>
                  <a:srgbClr val="FFFFFF"/>
                </a:solidFill>
                <a:latin typeface="Arial"/>
              </a:rPr>
              <a:t>and a network-generated email is sent to the</a:t>
            </a:r>
          </a:p>
          <a:p>
            <a:pPr marL="0">
              <a:lnSpc>
                <a:spcPts val="1921"/>
              </a:lnSpc>
            </a:pP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UCB</a:t>
            </a:r>
          </a:p>
        </p:txBody>
      </p:sp>
      <p:sp>
        <p:nvSpPr>
          <p:cNvPr id="312" name="Rectangle 312"/>
          <p:cNvSpPr/>
          <p:nvPr/>
        </p:nvSpPr>
        <p:spPr>
          <a:xfrm>
            <a:off x="416661" y="2642356"/>
            <a:ext cx="5693300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816" algn="l"/>
              </a:tabLst>
            </a:pPr>
            <a:r>
              <a:rPr lang="en-US" sz="1596" b="0" i="0" spc="0" baseline="0" dirty="0">
                <a:solidFill>
                  <a:srgbClr val="F0AB00"/>
                </a:solidFill>
                <a:latin typeface="Arial"/>
              </a:rPr>
              <a:t>•	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A</a:t>
            </a:r>
            <a:r>
              <a:rPr lang="en-US" sz="1596" b="0" i="0" spc="450" baseline="0" dirty="0">
                <a:solidFill>
                  <a:srgbClr val="FFFFFF"/>
                </a:solidFill>
                <a:latin typeface="Arial"/>
              </a:rPr>
              <a:t>s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UC</a:t>
            </a:r>
            <a:r>
              <a:rPr lang="en-US" sz="1596" b="0" i="0" spc="434" baseline="0" dirty="0">
                <a:solidFill>
                  <a:srgbClr val="FFFFFF"/>
                </a:solidFill>
                <a:latin typeface="Arial"/>
              </a:rPr>
              <a:t>B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is usin</a:t>
            </a:r>
            <a:r>
              <a:rPr lang="en-US" sz="1596" b="0" i="0" spc="351" baseline="0" dirty="0">
                <a:solidFill>
                  <a:srgbClr val="FFFFFF"/>
                </a:solidFill>
                <a:latin typeface="Arial"/>
              </a:rPr>
              <a:t>g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AutoSubscriptionSync, the catalog is pulled</a:t>
            </a:r>
          </a:p>
        </p:txBody>
      </p:sp>
      <p:sp>
        <p:nvSpPr>
          <p:cNvPr id="313" name="Rectangle 313"/>
          <p:cNvSpPr/>
          <p:nvPr/>
        </p:nvSpPr>
        <p:spPr>
          <a:xfrm>
            <a:off x="703478" y="2886197"/>
            <a:ext cx="5215916" cy="72077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into th</a:t>
            </a:r>
            <a:r>
              <a:rPr lang="en-US" sz="1596" b="0" i="0" spc="453" baseline="0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SAP</a:t>
            </a:r>
            <a:r>
              <a:rPr lang="en-US" sz="1596" b="0" i="0" spc="-127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Ariba Procuremen</a:t>
            </a:r>
            <a:r>
              <a:rPr lang="en-US" sz="1596" b="0" i="0" spc="461" baseline="0" dirty="0">
                <a:solidFill>
                  <a:srgbClr val="FFFFFF"/>
                </a:solidFill>
                <a:latin typeface="Arial"/>
              </a:rPr>
              <a:t>t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to begin th</a:t>
            </a:r>
            <a:r>
              <a:rPr lang="en-US" sz="1596" b="0" i="0" spc="479" baseline="0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UCB-specific</a:t>
            </a:r>
          </a:p>
          <a:p>
            <a:pPr marL="0">
              <a:lnSpc>
                <a:spcPts val="1919"/>
              </a:lnSpc>
            </a:pP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validations and the status will change t</a:t>
            </a:r>
            <a:r>
              <a:rPr lang="en-US" sz="1596" b="0" i="0" spc="437" baseline="0" dirty="0">
                <a:solidFill>
                  <a:srgbClr val="FFFFFF"/>
                </a:solidFill>
                <a:latin typeface="Arial"/>
              </a:rPr>
              <a:t>o</a:t>
            </a: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Pending Bu</a:t>
            </a:r>
            <a:r>
              <a:rPr lang="en-US" sz="1596" b="1" i="0" spc="-24" baseline="0" dirty="0">
                <a:solidFill>
                  <a:srgbClr val="FFFFFF"/>
                </a:solidFill>
                <a:latin typeface="Arial"/>
              </a:rPr>
              <a:t>y</a:t>
            </a: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er</a:t>
            </a:r>
          </a:p>
          <a:p>
            <a:pPr marL="0">
              <a:lnSpc>
                <a:spcPts val="1920"/>
              </a:lnSpc>
            </a:pPr>
            <a:r>
              <a:rPr lang="en-US" sz="1596" b="1" i="0" spc="-82" baseline="0" dirty="0">
                <a:solidFill>
                  <a:srgbClr val="FFFFFF"/>
                </a:solidFill>
                <a:latin typeface="Arial"/>
              </a:rPr>
              <a:t>V</a:t>
            </a: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alidatio</a:t>
            </a:r>
            <a:r>
              <a:rPr lang="en-US" sz="1596" b="1" i="0" spc="-11" baseline="0" dirty="0">
                <a:solidFill>
                  <a:srgbClr val="FFFFFF"/>
                </a:solidFill>
                <a:latin typeface="Arial"/>
              </a:rPr>
              <a:t>n</a:t>
            </a:r>
            <a:r>
              <a:rPr lang="en-US" sz="1596" b="0" i="0" spc="-11" baseline="0" dirty="0">
                <a:solidFill>
                  <a:srgbClr val="FFFFFF"/>
                </a:solidFill>
                <a:latin typeface="Arial"/>
              </a:rPr>
              <a:t>.</a:t>
            </a:r>
          </a:p>
        </p:txBody>
      </p:sp>
      <p:sp>
        <p:nvSpPr>
          <p:cNvPr id="314" name="Rectangle 314"/>
          <p:cNvSpPr/>
          <p:nvPr/>
        </p:nvSpPr>
        <p:spPr>
          <a:xfrm>
            <a:off x="7219822" y="2867133"/>
            <a:ext cx="249041" cy="11742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03" b="0" i="0" spc="0" baseline="0" dirty="0">
                <a:solidFill>
                  <a:srgbClr val="000000"/>
                </a:solidFill>
                <a:latin typeface="Arial"/>
              </a:rPr>
              <a:t>E</a:t>
            </a:r>
            <a:r>
              <a:rPr lang="en-US" sz="803" b="0" i="0" spc="-20" baseline="0" dirty="0">
                <a:solidFill>
                  <a:srgbClr val="000000"/>
                </a:solidFill>
                <a:latin typeface="Arial"/>
              </a:rPr>
              <a:t>x</a:t>
            </a:r>
            <a:r>
              <a:rPr lang="en-US" sz="803" b="0" i="0" spc="0" baseline="0" dirty="0">
                <a:solidFill>
                  <a:srgbClr val="000000"/>
                </a:solidFill>
                <a:latin typeface="Arial"/>
              </a:rPr>
              <a:t>cel</a:t>
            </a:r>
          </a:p>
        </p:txBody>
      </p:sp>
      <p:sp>
        <p:nvSpPr>
          <p:cNvPr id="315" name="Rectangle 315"/>
          <p:cNvSpPr/>
          <p:nvPr/>
        </p:nvSpPr>
        <p:spPr>
          <a:xfrm>
            <a:off x="7557516" y="1519123"/>
            <a:ext cx="248965" cy="11777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06" b="0" i="0" spc="0" baseline="0" dirty="0">
                <a:solidFill>
                  <a:srgbClr val="000000"/>
                </a:solidFill>
                <a:latin typeface="Arial"/>
              </a:rPr>
              <a:t>E</a:t>
            </a:r>
            <a:r>
              <a:rPr lang="en-US" sz="806" b="0" i="0" spc="-21" baseline="0" dirty="0">
                <a:solidFill>
                  <a:srgbClr val="000000"/>
                </a:solidFill>
                <a:latin typeface="Arial"/>
              </a:rPr>
              <a:t>x</a:t>
            </a:r>
            <a:r>
              <a:rPr lang="en-US" sz="806" b="0" i="0" spc="0" baseline="0" dirty="0">
                <a:solidFill>
                  <a:srgbClr val="000000"/>
                </a:solidFill>
                <a:latin typeface="Arial"/>
              </a:rPr>
              <a:t>cel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Freeform 316"/>
          <p:cNvSpPr/>
          <p:nvPr/>
        </p:nvSpPr>
        <p:spPr>
          <a:xfrm>
            <a:off x="0" y="0"/>
            <a:ext cx="12195047" cy="6858000"/>
          </a:xfrm>
          <a:custGeom>
            <a:avLst/>
            <a:gdLst/>
            <a:ahLst/>
            <a:cxnLst/>
            <a:rect l="0" t="0" r="0" b="0"/>
            <a:pathLst>
              <a:path w="12195047" h="6858000">
                <a:moveTo>
                  <a:pt x="0" y="0"/>
                </a:moveTo>
                <a:lnTo>
                  <a:pt x="12195047" y="0"/>
                </a:lnTo>
                <a:lnTo>
                  <a:pt x="1219504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17" name="Picture 317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23844" y="3691156"/>
            <a:ext cx="8590077" cy="356588"/>
          </a:xfrm>
          <a:prstGeom prst="rect">
            <a:avLst/>
          </a:prstGeom>
          <a:noFill/>
        </p:spPr>
      </p:pic>
      <p:sp>
        <p:nvSpPr>
          <p:cNvPr id="318" name="Freeform 318"/>
          <p:cNvSpPr/>
          <p:nvPr/>
        </p:nvSpPr>
        <p:spPr>
          <a:xfrm>
            <a:off x="10014966" y="3647695"/>
            <a:ext cx="906779" cy="435864"/>
          </a:xfrm>
          <a:custGeom>
            <a:avLst/>
            <a:gdLst/>
            <a:ahLst/>
            <a:cxnLst/>
            <a:rect l="0" t="0" r="0" b="0"/>
            <a:pathLst>
              <a:path w="906779" h="435864">
                <a:moveTo>
                  <a:pt x="0" y="0"/>
                </a:moveTo>
                <a:lnTo>
                  <a:pt x="906779" y="0"/>
                </a:lnTo>
                <a:lnTo>
                  <a:pt x="906779" y="435864"/>
                </a:lnTo>
                <a:lnTo>
                  <a:pt x="0" y="435864"/>
                </a:lnTo>
                <a:lnTo>
                  <a:pt x="0" y="0"/>
                </a:lnTo>
                <a:close/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19" name="Freeform 319"/>
          <p:cNvSpPr/>
          <p:nvPr/>
        </p:nvSpPr>
        <p:spPr>
          <a:xfrm>
            <a:off x="7074407" y="3729229"/>
            <a:ext cx="637033" cy="236219"/>
          </a:xfrm>
          <a:custGeom>
            <a:avLst/>
            <a:gdLst/>
            <a:ahLst/>
            <a:cxnLst/>
            <a:rect l="0" t="0" r="0" b="0"/>
            <a:pathLst>
              <a:path w="637033" h="236219">
                <a:moveTo>
                  <a:pt x="0" y="0"/>
                </a:moveTo>
                <a:lnTo>
                  <a:pt x="637033" y="0"/>
                </a:lnTo>
                <a:lnTo>
                  <a:pt x="637033" y="236219"/>
                </a:lnTo>
                <a:lnTo>
                  <a:pt x="0" y="236219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20" name="Picture 320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72611" y="2058948"/>
            <a:ext cx="8494024" cy="342876"/>
          </a:xfrm>
          <a:prstGeom prst="rect">
            <a:avLst/>
          </a:prstGeom>
          <a:noFill/>
        </p:spPr>
      </p:pic>
      <p:pic>
        <p:nvPicPr>
          <p:cNvPr id="321" name="Picture 32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72611" y="2401873"/>
            <a:ext cx="8494035" cy="519635"/>
          </a:xfrm>
          <a:prstGeom prst="rect">
            <a:avLst/>
          </a:prstGeom>
          <a:noFill/>
        </p:spPr>
      </p:pic>
      <p:sp>
        <p:nvSpPr>
          <p:cNvPr id="322" name="Freeform 322"/>
          <p:cNvSpPr/>
          <p:nvPr/>
        </p:nvSpPr>
        <p:spPr>
          <a:xfrm>
            <a:off x="11205209" y="2347722"/>
            <a:ext cx="662941" cy="574548"/>
          </a:xfrm>
          <a:custGeom>
            <a:avLst/>
            <a:gdLst/>
            <a:ahLst/>
            <a:cxnLst/>
            <a:rect l="0" t="0" r="0" b="0"/>
            <a:pathLst>
              <a:path w="662941" h="574548">
                <a:moveTo>
                  <a:pt x="0" y="0"/>
                </a:moveTo>
                <a:lnTo>
                  <a:pt x="662941" y="0"/>
                </a:lnTo>
                <a:lnTo>
                  <a:pt x="662941" y="574548"/>
                </a:lnTo>
                <a:lnTo>
                  <a:pt x="0" y="574548"/>
                </a:lnTo>
                <a:lnTo>
                  <a:pt x="0" y="0"/>
                </a:lnTo>
                <a:close/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23" name="Freeform 323"/>
          <p:cNvSpPr/>
          <p:nvPr/>
        </p:nvSpPr>
        <p:spPr>
          <a:xfrm>
            <a:off x="6755892" y="2508504"/>
            <a:ext cx="637031" cy="234696"/>
          </a:xfrm>
          <a:custGeom>
            <a:avLst/>
            <a:gdLst/>
            <a:ahLst/>
            <a:cxnLst/>
            <a:rect l="0" t="0" r="0" b="0"/>
            <a:pathLst>
              <a:path w="637031" h="234696">
                <a:moveTo>
                  <a:pt x="0" y="0"/>
                </a:moveTo>
                <a:lnTo>
                  <a:pt x="637031" y="0"/>
                </a:lnTo>
                <a:lnTo>
                  <a:pt x="637031" y="234696"/>
                </a:lnTo>
                <a:lnTo>
                  <a:pt x="0" y="234696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24" name="Freeform 324"/>
          <p:cNvSpPr/>
          <p:nvPr/>
        </p:nvSpPr>
        <p:spPr>
          <a:xfrm>
            <a:off x="8442959" y="2523745"/>
            <a:ext cx="637033" cy="236220"/>
          </a:xfrm>
          <a:custGeom>
            <a:avLst/>
            <a:gdLst/>
            <a:ahLst/>
            <a:cxnLst/>
            <a:rect l="0" t="0" r="0" b="0"/>
            <a:pathLst>
              <a:path w="637033" h="236220">
                <a:moveTo>
                  <a:pt x="0" y="0"/>
                </a:moveTo>
                <a:lnTo>
                  <a:pt x="637033" y="0"/>
                </a:lnTo>
                <a:lnTo>
                  <a:pt x="637033" y="236220"/>
                </a:lnTo>
                <a:lnTo>
                  <a:pt x="0" y="23622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25" name="Rectangle 325"/>
          <p:cNvSpPr/>
          <p:nvPr/>
        </p:nvSpPr>
        <p:spPr>
          <a:xfrm>
            <a:off x="504139" y="6541999"/>
            <a:ext cx="11186262" cy="131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231440" algn="l"/>
                <a:tab pos="2310942" algn="l"/>
                <a:tab pos="11058703" algn="l"/>
              </a:tabLst>
            </a:pPr>
            <a:r>
              <a:rPr lang="en-US" sz="909" b="0" i="0" spc="217" baseline="17666" dirty="0">
                <a:solidFill>
                  <a:srgbClr val="FFFFFF"/>
                </a:solidFill>
                <a:latin typeface="Arial"/>
              </a:rPr>
              <a:t>©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2021 SAP SE or</a:t>
            </a:r>
            <a:r>
              <a:rPr lang="en-US" sz="909" b="0" i="0" spc="-16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an SAP affiliate</a:t>
            </a:r>
            <a:r>
              <a:rPr lang="en-US" sz="909" b="0" i="0" spc="-35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co</a:t>
            </a:r>
            <a:r>
              <a:rPr lang="en-US" sz="909" b="0" i="0" spc="-22" baseline="17666" dirty="0">
                <a:solidFill>
                  <a:srgbClr val="FFFFFF"/>
                </a:solidFill>
                <a:latin typeface="Arial"/>
              </a:rPr>
              <a:t>m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pany. All</a:t>
            </a:r>
            <a:r>
              <a:rPr lang="en-US" sz="909" b="0" i="0" spc="-24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rights</a:t>
            </a:r>
            <a:r>
              <a:rPr lang="en-US" sz="909" b="0" i="0" spc="-13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reserved.	ǀ	Public	</a:t>
            </a:r>
            <a:r>
              <a:rPr lang="en-US" sz="900" b="0" i="0" spc="0" baseline="0" dirty="0">
                <a:solidFill>
                  <a:srgbClr val="FFFFFF"/>
                </a:solidFill>
                <a:latin typeface="Arial"/>
              </a:rPr>
              <a:t>15</a:t>
            </a:r>
          </a:p>
        </p:txBody>
      </p:sp>
      <p:sp>
        <p:nvSpPr>
          <p:cNvPr id="326" name="Rectangle 326"/>
          <p:cNvSpPr/>
          <p:nvPr/>
        </p:nvSpPr>
        <p:spPr>
          <a:xfrm>
            <a:off x="504139" y="515417"/>
            <a:ext cx="3642359" cy="3505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="1" i="0" spc="0" baseline="0" dirty="0">
                <a:solidFill>
                  <a:srgbClr val="FFFFFF"/>
                </a:solidFill>
                <a:latin typeface="Arial"/>
              </a:rPr>
              <a:t>Catalog </a:t>
            </a:r>
            <a:r>
              <a:rPr lang="en-US" sz="2400" b="1" i="0" spc="-140" baseline="0" dirty="0">
                <a:solidFill>
                  <a:srgbClr val="FFFFFF"/>
                </a:solidFill>
                <a:latin typeface="Arial"/>
              </a:rPr>
              <a:t>V</a:t>
            </a:r>
            <a:r>
              <a:rPr lang="en-US" sz="2400" b="1" i="0" spc="0" baseline="0" dirty="0">
                <a:solidFill>
                  <a:srgbClr val="FFFFFF"/>
                </a:solidFill>
                <a:latin typeface="Arial"/>
              </a:rPr>
              <a:t>alidation/Errors</a:t>
            </a:r>
          </a:p>
        </p:txBody>
      </p:sp>
      <p:sp>
        <p:nvSpPr>
          <p:cNvPr id="327" name="Rectangle 327"/>
          <p:cNvSpPr/>
          <p:nvPr/>
        </p:nvSpPr>
        <p:spPr>
          <a:xfrm>
            <a:off x="416966" y="1360418"/>
            <a:ext cx="2091376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Errors can occur when:</a:t>
            </a:r>
          </a:p>
        </p:txBody>
      </p:sp>
      <p:sp>
        <p:nvSpPr>
          <p:cNvPr id="328" name="Rectangle 328"/>
          <p:cNvSpPr/>
          <p:nvPr/>
        </p:nvSpPr>
        <p:spPr>
          <a:xfrm>
            <a:off x="416966" y="1737735"/>
            <a:ext cx="5008480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511" algn="l"/>
              </a:tabLst>
            </a:pPr>
            <a:r>
              <a:rPr lang="en-US" sz="1596" b="0" i="0" spc="0" baseline="0" dirty="0">
                <a:solidFill>
                  <a:srgbClr val="F0AB00"/>
                </a:solidFill>
                <a:latin typeface="Arial"/>
              </a:rPr>
              <a:t>•	</a:t>
            </a:r>
            <a:r>
              <a:rPr lang="en-US" sz="1596" b="0" i="0" spc="-119" baseline="0" dirty="0">
                <a:solidFill>
                  <a:srgbClr val="FFFFFF"/>
                </a:solidFill>
                <a:latin typeface="Arial"/>
              </a:rPr>
              <a:t>V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alidating against the high-level</a:t>
            </a:r>
            <a:r>
              <a:rPr lang="en-US" sz="1596" b="0" i="0" spc="-119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Ariba Net</a:t>
            </a:r>
            <a:r>
              <a:rPr lang="en-US" sz="1596" b="0" i="0" spc="-34" baseline="0" dirty="0">
                <a:solidFill>
                  <a:srgbClr val="FFFFFF"/>
                </a:solidFill>
                <a:latin typeface="Arial"/>
              </a:rPr>
              <a:t>w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ork rules.</a:t>
            </a:r>
          </a:p>
        </p:txBody>
      </p:sp>
      <p:sp>
        <p:nvSpPr>
          <p:cNvPr id="329" name="Rectangle 329"/>
          <p:cNvSpPr/>
          <p:nvPr/>
        </p:nvSpPr>
        <p:spPr>
          <a:xfrm>
            <a:off x="416966" y="3210173"/>
            <a:ext cx="4583050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511" algn="l"/>
              </a:tabLst>
            </a:pPr>
            <a:r>
              <a:rPr lang="en-US" sz="1596" b="0" i="0" spc="0" baseline="0" dirty="0">
                <a:solidFill>
                  <a:srgbClr val="F0AB00"/>
                </a:solidFill>
                <a:latin typeface="Arial"/>
              </a:rPr>
              <a:t>•	</a:t>
            </a:r>
            <a:r>
              <a:rPr lang="en-US" sz="1596" b="0" i="0" spc="-119" baseline="0" dirty="0">
                <a:solidFill>
                  <a:srgbClr val="FFFFFF"/>
                </a:solidFill>
                <a:latin typeface="Arial"/>
              </a:rPr>
              <a:t>V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alidating agains</a:t>
            </a:r>
            <a:r>
              <a:rPr lang="en-US" sz="1596" b="0" i="0" spc="431" baseline="0" dirty="0">
                <a:solidFill>
                  <a:srgbClr val="FFFFFF"/>
                </a:solidFill>
                <a:latin typeface="Arial"/>
              </a:rPr>
              <a:t>t</a:t>
            </a: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UCB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-specific</a:t>
            </a:r>
            <a:r>
              <a:rPr lang="en-US" sz="1596" b="0" i="0" spc="-20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validation</a:t>
            </a:r>
            <a:r>
              <a:rPr lang="en-US" sz="1596" b="0" i="0" spc="-32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rules.</a:t>
            </a:r>
          </a:p>
        </p:txBody>
      </p:sp>
      <p:sp>
        <p:nvSpPr>
          <p:cNvPr id="330" name="Rectangle 330"/>
          <p:cNvSpPr/>
          <p:nvPr/>
        </p:nvSpPr>
        <p:spPr>
          <a:xfrm>
            <a:off x="416966" y="5902288"/>
            <a:ext cx="11356645" cy="47747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8" b="1" i="0" spc="0" baseline="0" dirty="0">
                <a:solidFill>
                  <a:srgbClr val="FFC000"/>
                </a:solidFill>
                <a:latin typeface="Arial"/>
              </a:rPr>
              <a:t>Note</a:t>
            </a:r>
            <a:r>
              <a:rPr lang="en-US" sz="1598" b="1" i="0" spc="643" baseline="0" dirty="0">
                <a:solidFill>
                  <a:srgbClr val="FFC000"/>
                </a:solidFill>
                <a:latin typeface="Arial"/>
              </a:rPr>
              <a:t>:</a:t>
            </a:r>
            <a:r>
              <a:rPr lang="en-US" sz="1598" b="0" i="0" spc="0" baseline="0" dirty="0">
                <a:solidFill>
                  <a:srgbClr val="FFFFFF"/>
                </a:solidFill>
                <a:latin typeface="Arial"/>
              </a:rPr>
              <a:t>Eve</a:t>
            </a:r>
            <a:r>
              <a:rPr lang="en-US" sz="1598" b="0" i="0" spc="631" baseline="0" dirty="0">
                <a:solidFill>
                  <a:srgbClr val="FFFFFF"/>
                </a:solidFill>
                <a:latin typeface="Arial"/>
              </a:rPr>
              <a:t>n</a:t>
            </a:r>
            <a:r>
              <a:rPr lang="en-US" sz="1598" b="0" i="0" spc="0" baseline="0" dirty="0">
                <a:solidFill>
                  <a:srgbClr val="FFFFFF"/>
                </a:solidFill>
                <a:latin typeface="Arial"/>
              </a:rPr>
              <a:t>i</a:t>
            </a:r>
            <a:r>
              <a:rPr lang="en-US" sz="1598" b="0" i="0" spc="636" baseline="0" dirty="0">
                <a:solidFill>
                  <a:srgbClr val="FFFFFF"/>
                </a:solidFill>
                <a:latin typeface="Arial"/>
              </a:rPr>
              <a:t>f</a:t>
            </a:r>
            <a:r>
              <a:rPr lang="en-US" sz="1598" b="0" i="0" spc="659" baseline="0" dirty="0">
                <a:solidFill>
                  <a:srgbClr val="FFFFFF"/>
                </a:solidFill>
                <a:latin typeface="Arial"/>
              </a:rPr>
              <a:t>a</a:t>
            </a:r>
            <a:r>
              <a:rPr lang="en-US" sz="1598" b="0" i="0" spc="0" baseline="0" dirty="0">
                <a:solidFill>
                  <a:srgbClr val="FFFFFF"/>
                </a:solidFill>
                <a:latin typeface="Arial"/>
              </a:rPr>
              <a:t>catalo</a:t>
            </a:r>
            <a:r>
              <a:rPr lang="en-US" sz="1598" b="0" i="0" spc="633" baseline="0" dirty="0">
                <a:solidFill>
                  <a:srgbClr val="FFFFFF"/>
                </a:solidFill>
                <a:latin typeface="Arial"/>
              </a:rPr>
              <a:t>g</a:t>
            </a:r>
            <a:r>
              <a:rPr lang="en-US" sz="1598" b="0" i="0" spc="0" baseline="0" dirty="0">
                <a:solidFill>
                  <a:srgbClr val="FFFFFF"/>
                </a:solidFill>
                <a:latin typeface="Arial"/>
              </a:rPr>
              <a:t>passe</a:t>
            </a:r>
            <a:r>
              <a:rPr lang="en-US" sz="1598" b="0" i="0" spc="651" baseline="0" dirty="0">
                <a:solidFill>
                  <a:srgbClr val="FFFFFF"/>
                </a:solidFill>
                <a:latin typeface="Arial"/>
              </a:rPr>
              <a:t>s</a:t>
            </a:r>
            <a:r>
              <a:rPr lang="en-US" sz="1598" b="0" i="0" spc="0" baseline="0" dirty="0">
                <a:solidFill>
                  <a:srgbClr val="FFFFFF"/>
                </a:solidFill>
                <a:latin typeface="Arial"/>
              </a:rPr>
              <a:t>th</a:t>
            </a:r>
            <a:r>
              <a:rPr lang="en-US" sz="1598" b="0" i="0" spc="634" baseline="0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1598" b="0" i="0" spc="0" baseline="0" dirty="0">
                <a:solidFill>
                  <a:srgbClr val="FFFFFF"/>
                </a:solidFill>
                <a:latin typeface="Arial"/>
              </a:rPr>
              <a:t>high-leve</a:t>
            </a:r>
            <a:r>
              <a:rPr lang="en-US" sz="1598" b="0" i="0" spc="643" baseline="0" dirty="0">
                <a:solidFill>
                  <a:srgbClr val="FFFFFF"/>
                </a:solidFill>
                <a:latin typeface="Arial"/>
              </a:rPr>
              <a:t>l</a:t>
            </a:r>
            <a:r>
              <a:rPr lang="en-US" sz="1598" b="0" i="0" spc="0" baseline="0" dirty="0">
                <a:solidFill>
                  <a:srgbClr val="FFFFFF"/>
                </a:solidFill>
                <a:latin typeface="Arial"/>
              </a:rPr>
              <a:t>Arib</a:t>
            </a:r>
            <a:r>
              <a:rPr lang="en-US" sz="1598" b="0" i="0" spc="625" baseline="0" dirty="0">
                <a:solidFill>
                  <a:srgbClr val="FFFFFF"/>
                </a:solidFill>
                <a:latin typeface="Arial"/>
              </a:rPr>
              <a:t>a</a:t>
            </a:r>
            <a:r>
              <a:rPr lang="en-US" sz="1598" b="0" i="0" spc="0" baseline="0" dirty="0">
                <a:solidFill>
                  <a:srgbClr val="FFFFFF"/>
                </a:solidFill>
                <a:latin typeface="Arial"/>
              </a:rPr>
              <a:t>Networ</a:t>
            </a:r>
            <a:r>
              <a:rPr lang="en-US" sz="1598" b="0" i="0" spc="644" baseline="0" dirty="0">
                <a:solidFill>
                  <a:srgbClr val="FFFFFF"/>
                </a:solidFill>
                <a:latin typeface="Arial"/>
              </a:rPr>
              <a:t>k</a:t>
            </a:r>
            <a:r>
              <a:rPr lang="en-US" sz="1598" b="0" i="0" spc="0" baseline="0" dirty="0">
                <a:solidFill>
                  <a:srgbClr val="FFFFFF"/>
                </a:solidFill>
                <a:latin typeface="Arial"/>
              </a:rPr>
              <a:t>validatio</a:t>
            </a:r>
            <a:r>
              <a:rPr lang="en-US" sz="1598" b="0" i="0" spc="625" baseline="0" dirty="0">
                <a:solidFill>
                  <a:srgbClr val="FFFFFF"/>
                </a:solidFill>
                <a:latin typeface="Arial"/>
              </a:rPr>
              <a:t>n</a:t>
            </a:r>
            <a:r>
              <a:rPr lang="en-US" sz="1598" b="0" i="0" spc="0" baseline="0" dirty="0">
                <a:solidFill>
                  <a:srgbClr val="FFFFFF"/>
                </a:solidFill>
                <a:latin typeface="Arial"/>
              </a:rPr>
              <a:t>rules</a:t>
            </a:r>
            <a:r>
              <a:rPr lang="en-US" sz="1598" b="0" i="0" spc="643" baseline="0" dirty="0">
                <a:solidFill>
                  <a:srgbClr val="FFFFFF"/>
                </a:solidFill>
                <a:latin typeface="Arial"/>
              </a:rPr>
              <a:t>,</a:t>
            </a:r>
            <a:r>
              <a:rPr lang="en-US" sz="1598" b="0" i="0" spc="0" baseline="0" dirty="0">
                <a:solidFill>
                  <a:srgbClr val="FFFFFF"/>
                </a:solidFill>
                <a:latin typeface="Arial"/>
              </a:rPr>
              <a:t>yo</a:t>
            </a:r>
            <a:r>
              <a:rPr lang="en-US" sz="1598" b="0" i="0" spc="657" baseline="0" dirty="0">
                <a:solidFill>
                  <a:srgbClr val="FFFFFF"/>
                </a:solidFill>
                <a:latin typeface="Arial"/>
              </a:rPr>
              <a:t>u</a:t>
            </a:r>
            <a:r>
              <a:rPr lang="en-US" sz="1598" b="0" i="0" spc="0" baseline="0" dirty="0">
                <a:solidFill>
                  <a:srgbClr val="FFFFFF"/>
                </a:solidFill>
                <a:latin typeface="Arial"/>
              </a:rPr>
              <a:t>coul</a:t>
            </a:r>
            <a:r>
              <a:rPr lang="en-US" sz="1598" b="0" i="0" spc="639" baseline="0" dirty="0">
                <a:solidFill>
                  <a:srgbClr val="FFFFFF"/>
                </a:solidFill>
                <a:latin typeface="Arial"/>
              </a:rPr>
              <a:t>d</a:t>
            </a:r>
            <a:r>
              <a:rPr lang="en-US" sz="1598" b="0" i="0" spc="0" baseline="0" dirty="0">
                <a:solidFill>
                  <a:srgbClr val="FFFFFF"/>
                </a:solidFill>
                <a:latin typeface="Arial"/>
              </a:rPr>
              <a:t>stil</a:t>
            </a:r>
            <a:r>
              <a:rPr lang="en-US" sz="1598" b="0" i="0" spc="657" baseline="0" dirty="0">
                <a:solidFill>
                  <a:srgbClr val="FFFFFF"/>
                </a:solidFill>
                <a:latin typeface="Arial"/>
              </a:rPr>
              <a:t>l</a:t>
            </a:r>
            <a:r>
              <a:rPr lang="en-US" sz="1598" b="0" i="0" spc="0" baseline="0" dirty="0">
                <a:solidFill>
                  <a:srgbClr val="FFFFFF"/>
                </a:solidFill>
                <a:latin typeface="Arial"/>
              </a:rPr>
              <a:t>receiv</a:t>
            </a:r>
            <a:r>
              <a:rPr lang="en-US" sz="1598" b="0" i="0" spc="622" baseline="0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1598" b="0" i="0" spc="647" baseline="0" dirty="0">
                <a:solidFill>
                  <a:srgbClr val="FFFFFF"/>
                </a:solidFill>
                <a:latin typeface="Arial"/>
              </a:rPr>
              <a:t>a</a:t>
            </a:r>
            <a:r>
              <a:rPr lang="en-US" sz="1598" b="0" i="0" spc="0" baseline="0" dirty="0">
                <a:solidFill>
                  <a:srgbClr val="FFFFFF"/>
                </a:solidFill>
                <a:latin typeface="Arial"/>
              </a:rPr>
              <a:t>notificatio</a:t>
            </a:r>
            <a:r>
              <a:rPr lang="en-US" sz="1598" b="0" i="0" spc="634" baseline="0" dirty="0">
                <a:solidFill>
                  <a:srgbClr val="FFFFFF"/>
                </a:solidFill>
                <a:latin typeface="Arial"/>
              </a:rPr>
              <a:t>n</a:t>
            </a:r>
            <a:r>
              <a:rPr lang="en-US" sz="1598" b="0" i="0" spc="0" baseline="0" dirty="0">
                <a:solidFill>
                  <a:srgbClr val="FFFFFF"/>
                </a:solidFill>
                <a:latin typeface="Arial"/>
              </a:rPr>
              <a:t>withi</a:t>
            </a:r>
            <a:r>
              <a:rPr lang="en-US" sz="1598" b="0" i="0" spc="633" baseline="0" dirty="0">
                <a:solidFill>
                  <a:srgbClr val="FFFFFF"/>
                </a:solidFill>
                <a:latin typeface="Arial"/>
              </a:rPr>
              <a:t>n</a:t>
            </a:r>
            <a:r>
              <a:rPr lang="en-US" sz="1598" b="0" i="0" spc="0" baseline="0" dirty="0">
                <a:solidFill>
                  <a:srgbClr val="FFFFFF"/>
                </a:solidFill>
                <a:latin typeface="Arial"/>
              </a:rPr>
              <a:t>24</a:t>
            </a:r>
          </a:p>
          <a:p>
            <a:pPr marL="0">
              <a:lnSpc>
                <a:spcPts val="1921"/>
              </a:lnSpc>
            </a:pP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hour</a:t>
            </a:r>
            <a:r>
              <a:rPr lang="en-US" sz="1596" b="0" i="0" spc="460" baseline="0" dirty="0">
                <a:solidFill>
                  <a:srgbClr val="FFFFFF"/>
                </a:solidFill>
                <a:latin typeface="Arial"/>
              </a:rPr>
              <a:t>s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informin</a:t>
            </a:r>
            <a:r>
              <a:rPr lang="en-US" sz="1596" b="0" i="0" spc="444" baseline="0" dirty="0">
                <a:solidFill>
                  <a:srgbClr val="FFFFFF"/>
                </a:solidFill>
                <a:latin typeface="Arial"/>
              </a:rPr>
              <a:t>g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yo</a:t>
            </a:r>
            <a:r>
              <a:rPr lang="en-US" sz="1596" b="0" i="0" spc="451" baseline="0" dirty="0">
                <a:solidFill>
                  <a:srgbClr val="FFFFFF"/>
                </a:solidFill>
                <a:latin typeface="Arial"/>
              </a:rPr>
              <a:t>u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th</a:t>
            </a:r>
            <a:r>
              <a:rPr lang="en-US" sz="1596" b="0" i="0" spc="457" baseline="0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catalo</a:t>
            </a:r>
            <a:r>
              <a:rPr lang="en-US" sz="1596" b="0" i="0" spc="451" baseline="0" dirty="0">
                <a:solidFill>
                  <a:srgbClr val="FFFFFF"/>
                </a:solidFill>
                <a:latin typeface="Arial"/>
              </a:rPr>
              <a:t>g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ha</a:t>
            </a:r>
            <a:r>
              <a:rPr lang="en-US" sz="1596" b="0" i="0" spc="451" baseline="0" dirty="0">
                <a:solidFill>
                  <a:srgbClr val="FFFFFF"/>
                </a:solidFill>
                <a:latin typeface="Arial"/>
              </a:rPr>
              <a:t>s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faile</a:t>
            </a:r>
            <a:r>
              <a:rPr lang="en-US" sz="1596" b="0" i="0" spc="429" baseline="0" dirty="0">
                <a:solidFill>
                  <a:srgbClr val="FFFFFF"/>
                </a:solidFill>
                <a:latin typeface="Arial"/>
              </a:rPr>
              <a:t>d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th</a:t>
            </a:r>
            <a:r>
              <a:rPr lang="en-US" sz="1596" b="0" i="0" spc="457" baseline="0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UC</a:t>
            </a:r>
            <a:r>
              <a:rPr lang="en-US" sz="1596" b="1" i="0" spc="443" baseline="0" dirty="0">
                <a:solidFill>
                  <a:srgbClr val="FFFFFF"/>
                </a:solidFill>
                <a:latin typeface="Arial"/>
              </a:rPr>
              <a:t>B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-specifi</a:t>
            </a:r>
            <a:r>
              <a:rPr lang="en-US" sz="1596" b="0" i="0" spc="442" baseline="0" dirty="0">
                <a:solidFill>
                  <a:srgbClr val="FFFFFF"/>
                </a:solidFill>
                <a:latin typeface="Arial"/>
              </a:rPr>
              <a:t>c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catalo</a:t>
            </a:r>
            <a:r>
              <a:rPr lang="en-US" sz="1596" b="0" i="0" spc="448" baseline="0" dirty="0">
                <a:solidFill>
                  <a:srgbClr val="FFFFFF"/>
                </a:solidFill>
                <a:latin typeface="Arial"/>
              </a:rPr>
              <a:t>g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validatio</a:t>
            </a:r>
            <a:r>
              <a:rPr lang="en-US" sz="1596" b="0" i="0" spc="417" baseline="0" dirty="0">
                <a:solidFill>
                  <a:srgbClr val="FFFFFF"/>
                </a:solidFill>
                <a:latin typeface="Arial"/>
              </a:rPr>
              <a:t>n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rules.</a:t>
            </a:r>
          </a:p>
        </p:txBody>
      </p:sp>
      <p:sp>
        <p:nvSpPr>
          <p:cNvPr id="331" name="Rectangle 331"/>
          <p:cNvSpPr/>
          <p:nvPr/>
        </p:nvSpPr>
        <p:spPr>
          <a:xfrm>
            <a:off x="7269733" y="3790677"/>
            <a:ext cx="249041" cy="11742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03" b="0" i="0" spc="0" baseline="0" dirty="0">
                <a:solidFill>
                  <a:srgbClr val="000000"/>
                </a:solidFill>
                <a:latin typeface="Arial"/>
              </a:rPr>
              <a:t>E</a:t>
            </a:r>
            <a:r>
              <a:rPr lang="en-US" sz="803" b="0" i="0" spc="-20" baseline="0" dirty="0">
                <a:solidFill>
                  <a:srgbClr val="000000"/>
                </a:solidFill>
                <a:latin typeface="Arial"/>
              </a:rPr>
              <a:t>x</a:t>
            </a:r>
            <a:r>
              <a:rPr lang="en-US" sz="803" b="0" i="0" spc="0" baseline="0" dirty="0">
                <a:solidFill>
                  <a:srgbClr val="000000"/>
                </a:solidFill>
                <a:latin typeface="Arial"/>
              </a:rPr>
              <a:t>cel</a:t>
            </a:r>
          </a:p>
        </p:txBody>
      </p:sp>
      <p:sp>
        <p:nvSpPr>
          <p:cNvPr id="332" name="Rectangle 332"/>
          <p:cNvSpPr/>
          <p:nvPr/>
        </p:nvSpPr>
        <p:spPr>
          <a:xfrm>
            <a:off x="6951218" y="2568810"/>
            <a:ext cx="1935854" cy="1332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686813" algn="l"/>
              </a:tabLst>
            </a:pPr>
            <a:r>
              <a:rPr lang="en-US" sz="803" b="0" i="0" spc="0" baseline="0" dirty="0">
                <a:solidFill>
                  <a:srgbClr val="000000"/>
                </a:solidFill>
                <a:latin typeface="Arial"/>
              </a:rPr>
              <a:t>E</a:t>
            </a:r>
            <a:r>
              <a:rPr lang="en-US" sz="803" b="0" i="0" spc="-20" baseline="0" dirty="0">
                <a:solidFill>
                  <a:srgbClr val="000000"/>
                </a:solidFill>
                <a:latin typeface="Arial"/>
              </a:rPr>
              <a:t>x</a:t>
            </a:r>
            <a:r>
              <a:rPr lang="en-US" sz="803" b="0" i="0" spc="0" baseline="0" dirty="0">
                <a:solidFill>
                  <a:srgbClr val="000000"/>
                </a:solidFill>
                <a:latin typeface="Arial"/>
              </a:rPr>
              <a:t>cel	</a:t>
            </a:r>
            <a:r>
              <a:rPr lang="en-US" sz="1216" b="0" i="0" spc="0" baseline="-15547" dirty="0">
                <a:solidFill>
                  <a:srgbClr val="000000"/>
                </a:solidFill>
                <a:latin typeface="Arial"/>
              </a:rPr>
              <a:t>E</a:t>
            </a:r>
            <a:r>
              <a:rPr lang="en-US" sz="1216" b="0" i="0" spc="-20" baseline="-15547" dirty="0">
                <a:solidFill>
                  <a:srgbClr val="000000"/>
                </a:solidFill>
                <a:latin typeface="Arial"/>
              </a:rPr>
              <a:t>x</a:t>
            </a:r>
            <a:r>
              <a:rPr lang="en-US" sz="1216" b="0" i="0" spc="0" baseline="-15547" dirty="0">
                <a:solidFill>
                  <a:srgbClr val="000000"/>
                </a:solidFill>
                <a:latin typeface="Arial"/>
              </a:rPr>
              <a:t>cel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Freeform 333"/>
          <p:cNvSpPr/>
          <p:nvPr/>
        </p:nvSpPr>
        <p:spPr>
          <a:xfrm>
            <a:off x="0" y="0"/>
            <a:ext cx="12195047" cy="6858000"/>
          </a:xfrm>
          <a:custGeom>
            <a:avLst/>
            <a:gdLst/>
            <a:ahLst/>
            <a:cxnLst/>
            <a:rect l="0" t="0" r="0" b="0"/>
            <a:pathLst>
              <a:path w="12195047" h="6858000">
                <a:moveTo>
                  <a:pt x="0" y="0"/>
                </a:moveTo>
                <a:lnTo>
                  <a:pt x="12195047" y="0"/>
                </a:lnTo>
                <a:lnTo>
                  <a:pt x="1219504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34" name="Picture 33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31920" y="1853245"/>
            <a:ext cx="7972872" cy="641543"/>
          </a:xfrm>
          <a:prstGeom prst="rect">
            <a:avLst/>
          </a:prstGeom>
          <a:noFill/>
        </p:spPr>
      </p:pic>
      <p:sp>
        <p:nvSpPr>
          <p:cNvPr id="335" name="Freeform 335"/>
          <p:cNvSpPr/>
          <p:nvPr/>
        </p:nvSpPr>
        <p:spPr>
          <a:xfrm>
            <a:off x="4354829" y="2010918"/>
            <a:ext cx="998221" cy="393193"/>
          </a:xfrm>
          <a:custGeom>
            <a:avLst/>
            <a:gdLst/>
            <a:ahLst/>
            <a:cxnLst/>
            <a:rect l="0" t="0" r="0" b="0"/>
            <a:pathLst>
              <a:path w="998221" h="393193">
                <a:moveTo>
                  <a:pt x="0" y="0"/>
                </a:moveTo>
                <a:lnTo>
                  <a:pt x="998221" y="0"/>
                </a:lnTo>
                <a:lnTo>
                  <a:pt x="998221" y="393193"/>
                </a:lnTo>
                <a:lnTo>
                  <a:pt x="0" y="393193"/>
                </a:lnTo>
                <a:lnTo>
                  <a:pt x="0" y="0"/>
                </a:lnTo>
                <a:close/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36" name="Picture 336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68496" y="2979635"/>
            <a:ext cx="7898144" cy="2692693"/>
          </a:xfrm>
          <a:prstGeom prst="rect">
            <a:avLst/>
          </a:prstGeom>
          <a:noFill/>
        </p:spPr>
      </p:pic>
      <p:sp>
        <p:nvSpPr>
          <p:cNvPr id="337" name="Freeform 337"/>
          <p:cNvSpPr/>
          <p:nvPr/>
        </p:nvSpPr>
        <p:spPr>
          <a:xfrm>
            <a:off x="5026152" y="4364736"/>
            <a:ext cx="713232" cy="423673"/>
          </a:xfrm>
          <a:custGeom>
            <a:avLst/>
            <a:gdLst/>
            <a:ahLst/>
            <a:cxnLst/>
            <a:rect l="0" t="0" r="0" b="0"/>
            <a:pathLst>
              <a:path w="713232" h="423673">
                <a:moveTo>
                  <a:pt x="713232" y="317755"/>
                </a:moveTo>
                <a:lnTo>
                  <a:pt x="310642" y="317755"/>
                </a:lnTo>
                <a:lnTo>
                  <a:pt x="310642" y="423673"/>
                </a:lnTo>
                <a:lnTo>
                  <a:pt x="0" y="211836"/>
                </a:lnTo>
                <a:lnTo>
                  <a:pt x="310642" y="0"/>
                </a:lnTo>
                <a:lnTo>
                  <a:pt x="310642" y="105918"/>
                </a:lnTo>
                <a:lnTo>
                  <a:pt x="713232" y="105918"/>
                </a:lnTo>
                <a:close/>
                <a:moveTo>
                  <a:pt x="-2850643" y="2493264"/>
                </a:moveTo>
              </a:path>
            </a:pathLst>
          </a:custGeom>
          <a:solidFill>
            <a:srgbClr val="F0AB00">
              <a:alpha val="100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38" name="Rectangle 338"/>
          <p:cNvSpPr/>
          <p:nvPr/>
        </p:nvSpPr>
        <p:spPr>
          <a:xfrm>
            <a:off x="504139" y="6541999"/>
            <a:ext cx="11186262" cy="131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231440" algn="l"/>
                <a:tab pos="2310942" algn="l"/>
                <a:tab pos="11058703" algn="l"/>
              </a:tabLst>
            </a:pPr>
            <a:r>
              <a:rPr lang="en-US" sz="909" b="0" i="0" spc="217" baseline="17666" dirty="0">
                <a:solidFill>
                  <a:srgbClr val="FFFFFF"/>
                </a:solidFill>
                <a:latin typeface="Arial"/>
              </a:rPr>
              <a:t>©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2021 SAP SE or</a:t>
            </a:r>
            <a:r>
              <a:rPr lang="en-US" sz="909" b="0" i="0" spc="-16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an SAP affiliate</a:t>
            </a:r>
            <a:r>
              <a:rPr lang="en-US" sz="909" b="0" i="0" spc="-35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co</a:t>
            </a:r>
            <a:r>
              <a:rPr lang="en-US" sz="909" b="0" i="0" spc="-22" baseline="17666" dirty="0">
                <a:solidFill>
                  <a:srgbClr val="FFFFFF"/>
                </a:solidFill>
                <a:latin typeface="Arial"/>
              </a:rPr>
              <a:t>m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pany. All</a:t>
            </a:r>
            <a:r>
              <a:rPr lang="en-US" sz="909" b="0" i="0" spc="-24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rights</a:t>
            </a:r>
            <a:r>
              <a:rPr lang="en-US" sz="909" b="0" i="0" spc="-13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reserved.	ǀ	Public	</a:t>
            </a:r>
            <a:r>
              <a:rPr lang="en-US" sz="900" b="0" i="0" spc="0" baseline="0" dirty="0">
                <a:solidFill>
                  <a:srgbClr val="FFFFFF"/>
                </a:solidFill>
                <a:latin typeface="Arial"/>
              </a:rPr>
              <a:t>16</a:t>
            </a:r>
          </a:p>
        </p:txBody>
      </p:sp>
      <p:sp>
        <p:nvSpPr>
          <p:cNvPr id="339" name="Rectangle 339"/>
          <p:cNvSpPr/>
          <p:nvPr/>
        </p:nvSpPr>
        <p:spPr>
          <a:xfrm>
            <a:off x="504139" y="515417"/>
            <a:ext cx="6776922" cy="3505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="1" i="0" spc="0" baseline="0" dirty="0">
                <a:solidFill>
                  <a:srgbClr val="FFFFFF"/>
                </a:solidFill>
                <a:latin typeface="Arial"/>
              </a:rPr>
              <a:t>How to Correct Errors Found b</a:t>
            </a:r>
            <a:r>
              <a:rPr lang="en-US" sz="2400" b="1" i="0" spc="-61" baseline="0" dirty="0">
                <a:solidFill>
                  <a:srgbClr val="FFFFFF"/>
                </a:solidFill>
                <a:latin typeface="Arial"/>
              </a:rPr>
              <a:t>y</a:t>
            </a:r>
            <a:r>
              <a:rPr lang="en-US" sz="2400" b="1" i="0" spc="-53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2400" b="1" i="0" spc="0" baseline="0" dirty="0">
                <a:solidFill>
                  <a:srgbClr val="FFFFFF"/>
                </a:solidFill>
                <a:latin typeface="Arial"/>
              </a:rPr>
              <a:t>Ariba Network</a:t>
            </a:r>
          </a:p>
        </p:txBody>
      </p:sp>
      <p:sp>
        <p:nvSpPr>
          <p:cNvPr id="340" name="Rectangle 340"/>
          <p:cNvSpPr/>
          <p:nvPr/>
        </p:nvSpPr>
        <p:spPr>
          <a:xfrm>
            <a:off x="416966" y="1467098"/>
            <a:ext cx="4422784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511" algn="l"/>
              </a:tabLst>
            </a:pPr>
            <a:r>
              <a:rPr lang="en-US" sz="1596" b="0" i="0" spc="0" baseline="0" dirty="0">
                <a:solidFill>
                  <a:srgbClr val="F0AB00"/>
                </a:solidFill>
                <a:latin typeface="Arial"/>
              </a:rPr>
              <a:t>•	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Click the “</a:t>
            </a: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View/Edit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” button on the dashboard</a:t>
            </a:r>
          </a:p>
        </p:txBody>
      </p:sp>
      <p:sp>
        <p:nvSpPr>
          <p:cNvPr id="341" name="Rectangle 341"/>
          <p:cNvSpPr/>
          <p:nvPr/>
        </p:nvSpPr>
        <p:spPr>
          <a:xfrm>
            <a:off x="416966" y="2613147"/>
            <a:ext cx="3985969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511" algn="l"/>
              </a:tabLst>
            </a:pPr>
            <a:r>
              <a:rPr lang="en-US" sz="1596" b="0" i="0" spc="0" baseline="0" dirty="0">
                <a:solidFill>
                  <a:srgbClr val="F0AB00"/>
                </a:solidFill>
                <a:latin typeface="Arial"/>
              </a:rPr>
              <a:t>•	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On tab </a:t>
            </a:r>
            <a:r>
              <a:rPr lang="en-US" sz="1596" b="0" i="0" spc="445" baseline="0" dirty="0">
                <a:solidFill>
                  <a:srgbClr val="FFFFFF"/>
                </a:solidFill>
                <a:latin typeface="Arial"/>
              </a:rPr>
              <a:t>3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“</a:t>
            </a: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Errors</a:t>
            </a:r>
            <a:r>
              <a:rPr lang="en-US" sz="1596" b="0" i="0" spc="464" baseline="0" dirty="0">
                <a:solidFill>
                  <a:srgbClr val="FFFFFF"/>
                </a:solidFill>
                <a:latin typeface="Arial"/>
              </a:rPr>
              <a:t>”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review the error details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Freeform 342"/>
          <p:cNvSpPr/>
          <p:nvPr/>
        </p:nvSpPr>
        <p:spPr>
          <a:xfrm>
            <a:off x="0" y="0"/>
            <a:ext cx="12195047" cy="6858000"/>
          </a:xfrm>
          <a:custGeom>
            <a:avLst/>
            <a:gdLst/>
            <a:ahLst/>
            <a:cxnLst/>
            <a:rect l="0" t="0" r="0" b="0"/>
            <a:pathLst>
              <a:path w="12195047" h="6858000">
                <a:moveTo>
                  <a:pt x="0" y="0"/>
                </a:moveTo>
                <a:lnTo>
                  <a:pt x="12195047" y="0"/>
                </a:lnTo>
                <a:lnTo>
                  <a:pt x="1219504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43" name="Picture 34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415285"/>
            <a:ext cx="12195048" cy="3430523"/>
          </a:xfrm>
          <a:prstGeom prst="rect">
            <a:avLst/>
          </a:prstGeom>
          <a:noFill/>
        </p:spPr>
      </p:pic>
      <p:sp>
        <p:nvSpPr>
          <p:cNvPr id="344" name="Rectangle 344"/>
          <p:cNvSpPr/>
          <p:nvPr/>
        </p:nvSpPr>
        <p:spPr>
          <a:xfrm>
            <a:off x="268528" y="1394975"/>
            <a:ext cx="11816702" cy="64320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4404" b="1" i="0" spc="0" baseline="0" dirty="0">
                <a:solidFill>
                  <a:srgbClr val="FFFFFF"/>
                </a:solidFill>
                <a:latin typeface="Arial"/>
              </a:rPr>
              <a:t>Updating a</a:t>
            </a:r>
            <a:r>
              <a:rPr lang="en-US" sz="4404" b="1" i="0" spc="1208" baseline="0" dirty="0">
                <a:solidFill>
                  <a:srgbClr val="FFFFFF"/>
                </a:solidFill>
                <a:latin typeface="Arial"/>
              </a:rPr>
              <a:t>n</a:t>
            </a:r>
            <a:r>
              <a:rPr lang="en-US" sz="4404" b="1" i="0" spc="0" baseline="0" dirty="0">
                <a:solidFill>
                  <a:srgbClr val="F0AB00"/>
                </a:solidFill>
                <a:latin typeface="Arial"/>
              </a:rPr>
              <a:t>Excel Catalog on</a:t>
            </a:r>
            <a:r>
              <a:rPr lang="en-US" sz="4404" b="1" i="0" spc="-177" baseline="0" dirty="0">
                <a:solidFill>
                  <a:srgbClr val="F0AB00"/>
                </a:solidFill>
                <a:latin typeface="Arial"/>
              </a:rPr>
              <a:t> </a:t>
            </a:r>
            <a:r>
              <a:rPr lang="en-US" sz="4404" b="1" i="0" spc="0" baseline="0" dirty="0">
                <a:solidFill>
                  <a:srgbClr val="F0AB00"/>
                </a:solidFill>
                <a:latin typeface="Arial"/>
              </a:rPr>
              <a:t>Ariba Network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Freeform 345"/>
          <p:cNvSpPr/>
          <p:nvPr/>
        </p:nvSpPr>
        <p:spPr>
          <a:xfrm>
            <a:off x="0" y="0"/>
            <a:ext cx="12195047" cy="6858000"/>
          </a:xfrm>
          <a:custGeom>
            <a:avLst/>
            <a:gdLst/>
            <a:ahLst/>
            <a:cxnLst/>
            <a:rect l="0" t="0" r="0" b="0"/>
            <a:pathLst>
              <a:path w="12195047" h="6858000">
                <a:moveTo>
                  <a:pt x="0" y="0"/>
                </a:moveTo>
                <a:lnTo>
                  <a:pt x="12195047" y="0"/>
                </a:lnTo>
                <a:lnTo>
                  <a:pt x="1219504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46" name="Freeform 346"/>
          <p:cNvSpPr/>
          <p:nvPr/>
        </p:nvSpPr>
        <p:spPr>
          <a:xfrm>
            <a:off x="320040" y="2001012"/>
            <a:ext cx="457200" cy="437388"/>
          </a:xfrm>
          <a:custGeom>
            <a:avLst/>
            <a:gdLst/>
            <a:ahLst/>
            <a:cxnLst/>
            <a:rect l="0" t="0" r="0" b="0"/>
            <a:pathLst>
              <a:path w="457200" h="437388">
                <a:moveTo>
                  <a:pt x="0" y="0"/>
                </a:moveTo>
                <a:lnTo>
                  <a:pt x="457200" y="0"/>
                </a:lnTo>
                <a:lnTo>
                  <a:pt x="457200" y="437388"/>
                </a:lnTo>
                <a:lnTo>
                  <a:pt x="0" y="437388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47" name="Freeform 347"/>
          <p:cNvSpPr/>
          <p:nvPr/>
        </p:nvSpPr>
        <p:spPr>
          <a:xfrm>
            <a:off x="326136" y="2595372"/>
            <a:ext cx="455676" cy="435864"/>
          </a:xfrm>
          <a:custGeom>
            <a:avLst/>
            <a:gdLst/>
            <a:ahLst/>
            <a:cxnLst/>
            <a:rect l="0" t="0" r="0" b="0"/>
            <a:pathLst>
              <a:path w="455676" h="435864">
                <a:moveTo>
                  <a:pt x="0" y="0"/>
                </a:moveTo>
                <a:lnTo>
                  <a:pt x="455676" y="0"/>
                </a:lnTo>
                <a:lnTo>
                  <a:pt x="455676" y="435864"/>
                </a:lnTo>
                <a:lnTo>
                  <a:pt x="0" y="435864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48" name="Freeform 348"/>
          <p:cNvSpPr/>
          <p:nvPr/>
        </p:nvSpPr>
        <p:spPr>
          <a:xfrm>
            <a:off x="320040" y="3189733"/>
            <a:ext cx="457200" cy="437388"/>
          </a:xfrm>
          <a:custGeom>
            <a:avLst/>
            <a:gdLst/>
            <a:ahLst/>
            <a:cxnLst/>
            <a:rect l="0" t="0" r="0" b="0"/>
            <a:pathLst>
              <a:path w="457200" h="437388">
                <a:moveTo>
                  <a:pt x="0" y="0"/>
                </a:moveTo>
                <a:lnTo>
                  <a:pt x="457200" y="0"/>
                </a:lnTo>
                <a:lnTo>
                  <a:pt x="457200" y="437388"/>
                </a:lnTo>
                <a:lnTo>
                  <a:pt x="0" y="437388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49" name="Freeform 349"/>
          <p:cNvSpPr/>
          <p:nvPr/>
        </p:nvSpPr>
        <p:spPr>
          <a:xfrm>
            <a:off x="320040" y="3784092"/>
            <a:ext cx="457200" cy="437388"/>
          </a:xfrm>
          <a:custGeom>
            <a:avLst/>
            <a:gdLst/>
            <a:ahLst/>
            <a:cxnLst/>
            <a:rect l="0" t="0" r="0" b="0"/>
            <a:pathLst>
              <a:path w="457200" h="437388">
                <a:moveTo>
                  <a:pt x="0" y="0"/>
                </a:moveTo>
                <a:lnTo>
                  <a:pt x="457200" y="0"/>
                </a:lnTo>
                <a:lnTo>
                  <a:pt x="457200" y="437388"/>
                </a:lnTo>
                <a:lnTo>
                  <a:pt x="0" y="437388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50" name="Picture 35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28132" y="2103216"/>
            <a:ext cx="5226843" cy="967644"/>
          </a:xfrm>
          <a:prstGeom prst="rect">
            <a:avLst/>
          </a:prstGeom>
          <a:noFill/>
        </p:spPr>
      </p:pic>
      <p:pic>
        <p:nvPicPr>
          <p:cNvPr id="351" name="Picture 35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28132" y="3167006"/>
            <a:ext cx="1345557" cy="1891150"/>
          </a:xfrm>
          <a:prstGeom prst="rect">
            <a:avLst/>
          </a:prstGeom>
          <a:noFill/>
        </p:spPr>
      </p:pic>
      <p:sp>
        <p:nvSpPr>
          <p:cNvPr id="352" name="Freeform 352"/>
          <p:cNvSpPr/>
          <p:nvPr/>
        </p:nvSpPr>
        <p:spPr>
          <a:xfrm>
            <a:off x="6093714" y="2603754"/>
            <a:ext cx="978407" cy="356616"/>
          </a:xfrm>
          <a:custGeom>
            <a:avLst/>
            <a:gdLst/>
            <a:ahLst/>
            <a:cxnLst/>
            <a:rect l="0" t="0" r="0" b="0"/>
            <a:pathLst>
              <a:path w="978407" h="356616">
                <a:moveTo>
                  <a:pt x="0" y="0"/>
                </a:moveTo>
                <a:lnTo>
                  <a:pt x="978407" y="0"/>
                </a:lnTo>
                <a:lnTo>
                  <a:pt x="978407" y="356616"/>
                </a:lnTo>
                <a:lnTo>
                  <a:pt x="0" y="356616"/>
                </a:lnTo>
                <a:lnTo>
                  <a:pt x="0" y="0"/>
                </a:lnTo>
                <a:close/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53" name="Freeform 353"/>
          <p:cNvSpPr/>
          <p:nvPr/>
        </p:nvSpPr>
        <p:spPr>
          <a:xfrm>
            <a:off x="5727953" y="2143506"/>
            <a:ext cx="294132" cy="275844"/>
          </a:xfrm>
          <a:custGeom>
            <a:avLst/>
            <a:gdLst/>
            <a:ahLst/>
            <a:cxnLst/>
            <a:rect l="0" t="0" r="0" b="0"/>
            <a:pathLst>
              <a:path w="294132" h="275844">
                <a:moveTo>
                  <a:pt x="0" y="0"/>
                </a:moveTo>
                <a:lnTo>
                  <a:pt x="294132" y="0"/>
                </a:lnTo>
                <a:lnTo>
                  <a:pt x="294132" y="275844"/>
                </a:lnTo>
                <a:lnTo>
                  <a:pt x="0" y="275844"/>
                </a:lnTo>
                <a:lnTo>
                  <a:pt x="0" y="0"/>
                </a:lnTo>
                <a:close/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54" name="Freeform 354"/>
          <p:cNvSpPr/>
          <p:nvPr/>
        </p:nvSpPr>
        <p:spPr>
          <a:xfrm>
            <a:off x="5727953" y="4222242"/>
            <a:ext cx="906780" cy="403861"/>
          </a:xfrm>
          <a:custGeom>
            <a:avLst/>
            <a:gdLst/>
            <a:ahLst/>
            <a:cxnLst/>
            <a:rect l="0" t="0" r="0" b="0"/>
            <a:pathLst>
              <a:path w="906780" h="403861">
                <a:moveTo>
                  <a:pt x="0" y="0"/>
                </a:moveTo>
                <a:lnTo>
                  <a:pt x="906780" y="0"/>
                </a:lnTo>
                <a:lnTo>
                  <a:pt x="906780" y="403861"/>
                </a:lnTo>
                <a:lnTo>
                  <a:pt x="0" y="403861"/>
                </a:lnTo>
                <a:lnTo>
                  <a:pt x="0" y="0"/>
                </a:lnTo>
                <a:close/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55" name="Picture 355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53384" y="5154222"/>
            <a:ext cx="7718377" cy="612594"/>
          </a:xfrm>
          <a:prstGeom prst="rect">
            <a:avLst/>
          </a:prstGeom>
          <a:noFill/>
        </p:spPr>
      </p:pic>
      <p:sp>
        <p:nvSpPr>
          <p:cNvPr id="356" name="Freeform 356"/>
          <p:cNvSpPr/>
          <p:nvPr/>
        </p:nvSpPr>
        <p:spPr>
          <a:xfrm>
            <a:off x="7578090" y="5258562"/>
            <a:ext cx="1328928" cy="338329"/>
          </a:xfrm>
          <a:custGeom>
            <a:avLst/>
            <a:gdLst/>
            <a:ahLst/>
            <a:cxnLst/>
            <a:rect l="0" t="0" r="0" b="0"/>
            <a:pathLst>
              <a:path w="1328928" h="338329">
                <a:moveTo>
                  <a:pt x="0" y="0"/>
                </a:moveTo>
                <a:lnTo>
                  <a:pt x="1328928" y="0"/>
                </a:lnTo>
                <a:lnTo>
                  <a:pt x="1328928" y="338329"/>
                </a:lnTo>
                <a:lnTo>
                  <a:pt x="0" y="338329"/>
                </a:lnTo>
                <a:lnTo>
                  <a:pt x="0" y="0"/>
                </a:lnTo>
                <a:close/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57" name="Rectangle 357"/>
          <p:cNvSpPr/>
          <p:nvPr/>
        </p:nvSpPr>
        <p:spPr>
          <a:xfrm>
            <a:off x="504139" y="6541999"/>
            <a:ext cx="11186262" cy="131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231440" algn="l"/>
                <a:tab pos="2310942" algn="l"/>
                <a:tab pos="11058703" algn="l"/>
              </a:tabLst>
            </a:pPr>
            <a:r>
              <a:rPr lang="en-US" sz="909" b="0" i="0" spc="217" baseline="17666" dirty="0">
                <a:solidFill>
                  <a:srgbClr val="FFFFFF"/>
                </a:solidFill>
                <a:latin typeface="Arial"/>
              </a:rPr>
              <a:t>©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2021 SAP SE or</a:t>
            </a:r>
            <a:r>
              <a:rPr lang="en-US" sz="909" b="0" i="0" spc="-16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an SAP affiliate</a:t>
            </a:r>
            <a:r>
              <a:rPr lang="en-US" sz="909" b="0" i="0" spc="-35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co</a:t>
            </a:r>
            <a:r>
              <a:rPr lang="en-US" sz="909" b="0" i="0" spc="-22" baseline="17666" dirty="0">
                <a:solidFill>
                  <a:srgbClr val="FFFFFF"/>
                </a:solidFill>
                <a:latin typeface="Arial"/>
              </a:rPr>
              <a:t>m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pany. All</a:t>
            </a:r>
            <a:r>
              <a:rPr lang="en-US" sz="909" b="0" i="0" spc="-24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rights</a:t>
            </a:r>
            <a:r>
              <a:rPr lang="en-US" sz="909" b="0" i="0" spc="-13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reserved.	ǀ	Public	</a:t>
            </a:r>
            <a:r>
              <a:rPr lang="en-US" sz="900" b="0" i="0" spc="0" baseline="0" dirty="0">
                <a:solidFill>
                  <a:srgbClr val="FFFFFF"/>
                </a:solidFill>
                <a:latin typeface="Arial"/>
              </a:rPr>
              <a:t>18</a:t>
            </a:r>
          </a:p>
        </p:txBody>
      </p:sp>
      <p:sp>
        <p:nvSpPr>
          <p:cNvPr id="358" name="Rectangle 358"/>
          <p:cNvSpPr/>
          <p:nvPr/>
        </p:nvSpPr>
        <p:spPr>
          <a:xfrm>
            <a:off x="320649" y="332842"/>
            <a:ext cx="3487496" cy="3505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="1" i="0" spc="0" baseline="0" dirty="0">
                <a:solidFill>
                  <a:srgbClr val="FFFFFF"/>
                </a:solidFill>
                <a:latin typeface="Arial"/>
              </a:rPr>
              <a:t>Catalog Updat</a:t>
            </a:r>
            <a:r>
              <a:rPr lang="en-US" sz="2400" b="1" i="0" spc="664" baseline="0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2400" b="1" i="0" spc="669" baseline="0" dirty="0">
                <a:solidFill>
                  <a:srgbClr val="FFFFFF"/>
                </a:solidFill>
                <a:latin typeface="Arial"/>
              </a:rPr>
              <a:t>–</a:t>
            </a:r>
            <a:r>
              <a:rPr lang="en-US" sz="2400" b="1" i="0" spc="0" baseline="0" dirty="0">
                <a:solidFill>
                  <a:srgbClr val="FFFFFF"/>
                </a:solidFill>
                <a:latin typeface="Arial"/>
              </a:rPr>
              <a:t>Step 1</a:t>
            </a:r>
          </a:p>
        </p:txBody>
      </p:sp>
      <p:sp>
        <p:nvSpPr>
          <p:cNvPr id="359" name="Rectangle 359"/>
          <p:cNvSpPr/>
          <p:nvPr/>
        </p:nvSpPr>
        <p:spPr>
          <a:xfrm>
            <a:off x="397459" y="1333241"/>
            <a:ext cx="8269040" cy="4769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="1" i="0" spc="0" baseline="0" dirty="0">
                <a:solidFill>
                  <a:srgbClr val="FFC000"/>
                </a:solidFill>
                <a:latin typeface="Arial"/>
              </a:rPr>
              <a:t>Whe</a:t>
            </a:r>
            <a:r>
              <a:rPr lang="en-US" sz="1596" b="1" i="0" spc="470" baseline="0" dirty="0">
                <a:solidFill>
                  <a:srgbClr val="FFC000"/>
                </a:solidFill>
                <a:latin typeface="Arial"/>
              </a:rPr>
              <a:t>n</a:t>
            </a:r>
            <a:r>
              <a:rPr lang="en-US" sz="1596" b="1" i="0" spc="0" baseline="0" dirty="0">
                <a:solidFill>
                  <a:srgbClr val="FFC000"/>
                </a:solidFill>
                <a:latin typeface="Arial"/>
              </a:rPr>
              <a:t>updatin</a:t>
            </a:r>
            <a:r>
              <a:rPr lang="en-US" sz="1596" b="1" i="0" spc="512" baseline="0" dirty="0">
                <a:solidFill>
                  <a:srgbClr val="FFC000"/>
                </a:solidFill>
                <a:latin typeface="Arial"/>
              </a:rPr>
              <a:t>g</a:t>
            </a:r>
            <a:r>
              <a:rPr lang="en-US" sz="1596" b="1" i="0" spc="480" baseline="0" dirty="0">
                <a:solidFill>
                  <a:srgbClr val="FFC000"/>
                </a:solidFill>
                <a:latin typeface="Arial"/>
              </a:rPr>
              <a:t>a</a:t>
            </a:r>
            <a:r>
              <a:rPr lang="en-US" sz="1596" b="1" i="0" spc="0" baseline="0" dirty="0">
                <a:solidFill>
                  <a:srgbClr val="FFC000"/>
                </a:solidFill>
                <a:latin typeface="Arial"/>
              </a:rPr>
              <a:t>catalog</a:t>
            </a:r>
            <a:r>
              <a:rPr lang="en-US" sz="1596" b="1" i="0" spc="508" baseline="0" dirty="0">
                <a:solidFill>
                  <a:srgbClr val="FFC000"/>
                </a:solidFill>
                <a:latin typeface="Arial"/>
              </a:rPr>
              <a:t>,</a:t>
            </a:r>
            <a:r>
              <a:rPr lang="en-US" sz="1596" b="1" i="0" spc="0" baseline="0" dirty="0">
                <a:solidFill>
                  <a:srgbClr val="FFC000"/>
                </a:solidFill>
                <a:latin typeface="Arial"/>
              </a:rPr>
              <a:t>i</a:t>
            </a:r>
            <a:r>
              <a:rPr lang="en-US" sz="1596" b="1" i="0" spc="488" baseline="0" dirty="0">
                <a:solidFill>
                  <a:srgbClr val="FFC000"/>
                </a:solidFill>
                <a:latin typeface="Arial"/>
              </a:rPr>
              <a:t>t</a:t>
            </a:r>
            <a:r>
              <a:rPr lang="en-US" sz="1596" b="1" i="0" spc="0" baseline="0" dirty="0">
                <a:solidFill>
                  <a:srgbClr val="FFC000"/>
                </a:solidFill>
                <a:latin typeface="Arial"/>
              </a:rPr>
              <a:t>i</a:t>
            </a:r>
            <a:r>
              <a:rPr lang="en-US" sz="1596" b="1" i="0" spc="492" baseline="0" dirty="0">
                <a:solidFill>
                  <a:srgbClr val="FFC000"/>
                </a:solidFill>
                <a:latin typeface="Arial"/>
              </a:rPr>
              <a:t>s</a:t>
            </a:r>
            <a:r>
              <a:rPr lang="en-US" sz="1596" b="1" i="0" spc="0" baseline="0" dirty="0">
                <a:solidFill>
                  <a:srgbClr val="FFC000"/>
                </a:solidFill>
                <a:latin typeface="Arial"/>
              </a:rPr>
              <a:t>no</a:t>
            </a:r>
            <a:r>
              <a:rPr lang="en-US" sz="1596" b="1" i="0" spc="475" baseline="0" dirty="0">
                <a:solidFill>
                  <a:srgbClr val="FFC000"/>
                </a:solidFill>
                <a:latin typeface="Arial"/>
              </a:rPr>
              <a:t>t</a:t>
            </a:r>
            <a:r>
              <a:rPr lang="en-US" sz="1596" b="1" i="0" spc="0" baseline="0" dirty="0">
                <a:solidFill>
                  <a:srgbClr val="FFC000"/>
                </a:solidFill>
                <a:latin typeface="Arial"/>
              </a:rPr>
              <a:t>necessar</a:t>
            </a:r>
            <a:r>
              <a:rPr lang="en-US" sz="1596" b="1" i="0" spc="471" baseline="0" dirty="0">
                <a:solidFill>
                  <a:srgbClr val="FFC000"/>
                </a:solidFill>
                <a:latin typeface="Arial"/>
              </a:rPr>
              <a:t>y</a:t>
            </a:r>
            <a:r>
              <a:rPr lang="en-US" sz="1596" b="1" i="0" spc="0" baseline="0" dirty="0">
                <a:solidFill>
                  <a:srgbClr val="FFC000"/>
                </a:solidFill>
                <a:latin typeface="Arial"/>
              </a:rPr>
              <a:t>t</a:t>
            </a:r>
            <a:r>
              <a:rPr lang="en-US" sz="1596" b="1" i="0" spc="489" baseline="0" dirty="0">
                <a:solidFill>
                  <a:srgbClr val="FFC000"/>
                </a:solidFill>
                <a:latin typeface="Arial"/>
              </a:rPr>
              <a:t>o</a:t>
            </a:r>
            <a:r>
              <a:rPr lang="en-US" sz="1596" b="1" i="0" spc="0" baseline="0" dirty="0">
                <a:solidFill>
                  <a:srgbClr val="FFC000"/>
                </a:solidFill>
                <a:latin typeface="Arial"/>
              </a:rPr>
              <a:t>creat</a:t>
            </a:r>
            <a:r>
              <a:rPr lang="en-US" sz="1596" b="1" i="0" spc="486" baseline="0" dirty="0">
                <a:solidFill>
                  <a:srgbClr val="FFC000"/>
                </a:solidFill>
                <a:latin typeface="Arial"/>
              </a:rPr>
              <a:t>e</a:t>
            </a:r>
            <a:r>
              <a:rPr lang="en-US" sz="1596" b="1" i="0" spc="492" baseline="0" dirty="0">
                <a:solidFill>
                  <a:srgbClr val="FFC000"/>
                </a:solidFill>
                <a:latin typeface="Arial"/>
              </a:rPr>
              <a:t>a</a:t>
            </a:r>
            <a:r>
              <a:rPr lang="en-US" sz="1596" b="1" i="0" spc="0" baseline="0" dirty="0">
                <a:solidFill>
                  <a:srgbClr val="FFC000"/>
                </a:solidFill>
                <a:latin typeface="Arial"/>
              </a:rPr>
              <a:t>ne</a:t>
            </a:r>
            <a:r>
              <a:rPr lang="en-US" sz="1596" b="1" i="0" spc="514" baseline="0" dirty="0">
                <a:solidFill>
                  <a:srgbClr val="FFC000"/>
                </a:solidFill>
                <a:latin typeface="Arial"/>
              </a:rPr>
              <a:t>w</a:t>
            </a:r>
            <a:r>
              <a:rPr lang="en-US" sz="1596" b="1" i="0" spc="0" baseline="0" dirty="0">
                <a:solidFill>
                  <a:srgbClr val="FFC000"/>
                </a:solidFill>
                <a:latin typeface="Arial"/>
              </a:rPr>
              <a:t>standard</a:t>
            </a:r>
            <a:r>
              <a:rPr lang="en-US" sz="1596" b="1" i="0" spc="492" baseline="0" dirty="0">
                <a:solidFill>
                  <a:srgbClr val="FFC000"/>
                </a:solidFill>
                <a:latin typeface="Arial"/>
              </a:rPr>
              <a:t>.</a:t>
            </a:r>
            <a:r>
              <a:rPr lang="en-US" sz="1596" b="1" i="0" spc="0" baseline="0" dirty="0">
                <a:solidFill>
                  <a:srgbClr val="FFC000"/>
                </a:solidFill>
                <a:latin typeface="Arial"/>
              </a:rPr>
              <a:t>I</a:t>
            </a:r>
            <a:r>
              <a:rPr lang="en-US" sz="1596" b="1" i="0" spc="488" baseline="0" dirty="0">
                <a:solidFill>
                  <a:srgbClr val="FFC000"/>
                </a:solidFill>
                <a:latin typeface="Arial"/>
              </a:rPr>
              <a:t>t</a:t>
            </a:r>
            <a:r>
              <a:rPr lang="en-US" sz="1596" b="1" i="0" spc="0" baseline="0" dirty="0">
                <a:solidFill>
                  <a:srgbClr val="FFC000"/>
                </a:solidFill>
                <a:latin typeface="Arial"/>
              </a:rPr>
              <a:t>i</a:t>
            </a:r>
            <a:r>
              <a:rPr lang="en-US" sz="1596" b="1" i="0" spc="504" baseline="0" dirty="0">
                <a:solidFill>
                  <a:srgbClr val="FFC000"/>
                </a:solidFill>
                <a:latin typeface="Arial"/>
              </a:rPr>
              <a:t>s</a:t>
            </a:r>
            <a:r>
              <a:rPr lang="en-US" sz="1596" b="1" i="0" spc="0" baseline="0" dirty="0">
                <a:solidFill>
                  <a:srgbClr val="FFC000"/>
                </a:solidFill>
                <a:latin typeface="Arial"/>
              </a:rPr>
              <a:t>important</a:t>
            </a:r>
          </a:p>
          <a:p>
            <a:pPr marL="0">
              <a:lnSpc>
                <a:spcPts val="1919"/>
              </a:lnSpc>
            </a:pPr>
            <a:r>
              <a:rPr lang="en-US" sz="1596" b="1" i="0" spc="0" baseline="0" dirty="0">
                <a:solidFill>
                  <a:srgbClr val="FFC000"/>
                </a:solidFill>
                <a:latin typeface="Arial"/>
              </a:rPr>
              <a:t>t</a:t>
            </a:r>
            <a:r>
              <a:rPr lang="en-US" sz="1596" b="1" i="0" spc="464" baseline="0" dirty="0">
                <a:solidFill>
                  <a:srgbClr val="FFC000"/>
                </a:solidFill>
                <a:latin typeface="Arial"/>
              </a:rPr>
              <a:t>o</a:t>
            </a:r>
            <a:r>
              <a:rPr lang="en-US" sz="1596" b="1" i="0" spc="0" baseline="0" dirty="0">
                <a:solidFill>
                  <a:srgbClr val="FFC000"/>
                </a:solidFill>
                <a:latin typeface="Arial"/>
              </a:rPr>
              <a:t>maintai</a:t>
            </a:r>
            <a:r>
              <a:rPr lang="en-US" sz="1596" b="1" i="0" spc="471" baseline="0" dirty="0">
                <a:solidFill>
                  <a:srgbClr val="FFC000"/>
                </a:solidFill>
                <a:latin typeface="Arial"/>
              </a:rPr>
              <a:t>n</a:t>
            </a:r>
            <a:r>
              <a:rPr lang="en-US" sz="1596" b="1" i="0" spc="0" baseline="0" dirty="0">
                <a:solidFill>
                  <a:srgbClr val="FFC000"/>
                </a:solidFill>
                <a:latin typeface="Arial"/>
              </a:rPr>
              <a:t>th</a:t>
            </a:r>
            <a:r>
              <a:rPr lang="en-US" sz="1596" b="1" i="0" spc="456" baseline="0" dirty="0">
                <a:solidFill>
                  <a:srgbClr val="FFC000"/>
                </a:solidFill>
                <a:latin typeface="Arial"/>
              </a:rPr>
              <a:t>e</a:t>
            </a:r>
            <a:r>
              <a:rPr lang="en-US" sz="1596" b="1" i="0" spc="0" baseline="0" dirty="0">
                <a:solidFill>
                  <a:srgbClr val="FFC000"/>
                </a:solidFill>
                <a:latin typeface="Arial"/>
              </a:rPr>
              <a:t>sam</a:t>
            </a:r>
            <a:r>
              <a:rPr lang="en-US" sz="1596" b="1" i="0" spc="467" baseline="0" dirty="0">
                <a:solidFill>
                  <a:srgbClr val="FFC000"/>
                </a:solidFill>
                <a:latin typeface="Arial"/>
              </a:rPr>
              <a:t>e</a:t>
            </a:r>
            <a:r>
              <a:rPr lang="en-US" sz="1596" b="1" i="0" spc="0" baseline="0" dirty="0">
                <a:solidFill>
                  <a:srgbClr val="FFC000"/>
                </a:solidFill>
                <a:latin typeface="Arial"/>
              </a:rPr>
              <a:t>catalo</a:t>
            </a:r>
            <a:r>
              <a:rPr lang="en-US" sz="1596" b="1" i="0" spc="460" baseline="0" dirty="0">
                <a:solidFill>
                  <a:srgbClr val="FFC000"/>
                </a:solidFill>
                <a:latin typeface="Arial"/>
              </a:rPr>
              <a:t>g</a:t>
            </a:r>
            <a:r>
              <a:rPr lang="en-US" sz="1596" b="1" i="0" spc="0" baseline="0" dirty="0">
                <a:solidFill>
                  <a:srgbClr val="FFC000"/>
                </a:solidFill>
                <a:latin typeface="Arial"/>
              </a:rPr>
              <a:t>subscriptio</a:t>
            </a:r>
            <a:r>
              <a:rPr lang="en-US" sz="1596" b="1" i="0" spc="485" baseline="0" dirty="0">
                <a:solidFill>
                  <a:srgbClr val="FFC000"/>
                </a:solidFill>
                <a:latin typeface="Arial"/>
              </a:rPr>
              <a:t>n</a:t>
            </a:r>
            <a:r>
              <a:rPr lang="en-US" sz="1596" b="1" i="0" spc="0" baseline="0" dirty="0">
                <a:solidFill>
                  <a:srgbClr val="FFC000"/>
                </a:solidFill>
                <a:latin typeface="Arial"/>
              </a:rPr>
              <a:t>name.</a:t>
            </a:r>
          </a:p>
        </p:txBody>
      </p:sp>
      <p:sp>
        <p:nvSpPr>
          <p:cNvPr id="360" name="Rectangle 360"/>
          <p:cNvSpPr/>
          <p:nvPr/>
        </p:nvSpPr>
        <p:spPr>
          <a:xfrm>
            <a:off x="468477" y="2106289"/>
            <a:ext cx="647991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399288" algn="l"/>
              </a:tabLst>
            </a:pP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1	</a:t>
            </a:r>
            <a:r>
              <a:rPr lang="en-US" sz="1596" b="1" i="0" spc="0" baseline="0" dirty="0">
                <a:solidFill>
                  <a:srgbClr val="000000"/>
                </a:solidFill>
                <a:latin typeface="Arial"/>
              </a:rPr>
              <a:t>Se</a:t>
            </a:r>
          </a:p>
        </p:txBody>
      </p:sp>
      <p:sp>
        <p:nvSpPr>
          <p:cNvPr id="361" name="Rectangle 361"/>
          <p:cNvSpPr/>
          <p:nvPr/>
        </p:nvSpPr>
        <p:spPr>
          <a:xfrm>
            <a:off x="473354" y="2700268"/>
            <a:ext cx="112696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2</a:t>
            </a:r>
          </a:p>
        </p:txBody>
      </p:sp>
      <p:sp>
        <p:nvSpPr>
          <p:cNvPr id="362" name="Rectangle 362"/>
          <p:cNvSpPr/>
          <p:nvPr/>
        </p:nvSpPr>
        <p:spPr>
          <a:xfrm>
            <a:off x="468477" y="3295517"/>
            <a:ext cx="112696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3</a:t>
            </a:r>
          </a:p>
        </p:txBody>
      </p:sp>
      <p:sp>
        <p:nvSpPr>
          <p:cNvPr id="363" name="Rectangle 363"/>
          <p:cNvSpPr/>
          <p:nvPr/>
        </p:nvSpPr>
        <p:spPr>
          <a:xfrm>
            <a:off x="852525" y="2113274"/>
            <a:ext cx="1726935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Select your catalog</a:t>
            </a:r>
          </a:p>
        </p:txBody>
      </p:sp>
      <p:sp>
        <p:nvSpPr>
          <p:cNvPr id="364" name="Rectangle 364"/>
          <p:cNvSpPr/>
          <p:nvPr/>
        </p:nvSpPr>
        <p:spPr>
          <a:xfrm>
            <a:off x="852525" y="2683218"/>
            <a:ext cx="1403178" cy="23344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8" b="0" i="0" spc="0" baseline="0" dirty="0">
                <a:solidFill>
                  <a:srgbClr val="FFFFFF"/>
                </a:solidFill>
                <a:latin typeface="Arial"/>
              </a:rPr>
              <a:t>Clic</a:t>
            </a:r>
            <a:r>
              <a:rPr lang="en-US" sz="1598" b="0" i="0" spc="427" baseline="0" dirty="0">
                <a:solidFill>
                  <a:srgbClr val="FFFFFF"/>
                </a:solidFill>
                <a:latin typeface="Arial"/>
              </a:rPr>
              <a:t>k</a:t>
            </a:r>
            <a:r>
              <a:rPr lang="en-US" sz="1598" b="1" i="0" spc="0" baseline="0" dirty="0">
                <a:solidFill>
                  <a:srgbClr val="FFFFFF"/>
                </a:solidFill>
                <a:latin typeface="Arial"/>
              </a:rPr>
              <a:t>View/Edit</a:t>
            </a:r>
          </a:p>
        </p:txBody>
      </p:sp>
      <p:sp>
        <p:nvSpPr>
          <p:cNvPr id="365" name="Rectangle 365"/>
          <p:cNvSpPr/>
          <p:nvPr/>
        </p:nvSpPr>
        <p:spPr>
          <a:xfrm>
            <a:off x="845210" y="3278754"/>
            <a:ext cx="1259626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Clic</a:t>
            </a:r>
            <a:r>
              <a:rPr lang="en-US" sz="1596" b="0" i="0" spc="423" baseline="0" dirty="0">
                <a:solidFill>
                  <a:srgbClr val="FFFFFF"/>
                </a:solidFill>
                <a:latin typeface="Arial"/>
              </a:rPr>
              <a:t>k</a:t>
            </a: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Content</a:t>
            </a:r>
          </a:p>
        </p:txBody>
      </p:sp>
      <p:sp>
        <p:nvSpPr>
          <p:cNvPr id="366" name="Rectangle 366"/>
          <p:cNvSpPr/>
          <p:nvPr/>
        </p:nvSpPr>
        <p:spPr>
          <a:xfrm>
            <a:off x="468477" y="3889623"/>
            <a:ext cx="3054715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384047" algn="l"/>
              </a:tabLst>
            </a:pP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4	</a:t>
            </a:r>
            <a:r>
              <a:rPr lang="en-US" sz="2418" b="0" i="0" spc="0" baseline="8270" dirty="0">
                <a:solidFill>
                  <a:srgbClr val="FFFFFF"/>
                </a:solidFill>
                <a:latin typeface="Arial"/>
              </a:rPr>
              <a:t>Clic</a:t>
            </a:r>
            <a:r>
              <a:rPr lang="en-US" sz="2418" b="0" i="0" spc="426" baseline="8270" dirty="0">
                <a:solidFill>
                  <a:srgbClr val="FFFFFF"/>
                </a:solidFill>
                <a:latin typeface="Arial"/>
              </a:rPr>
              <a:t>k</a:t>
            </a:r>
            <a:r>
              <a:rPr lang="en-US" sz="2418" b="1" i="0" spc="0" baseline="8270" dirty="0">
                <a:solidFill>
                  <a:srgbClr val="FFFFFF"/>
                </a:solidFill>
                <a:latin typeface="Arial"/>
              </a:rPr>
              <a:t>Download Catalog File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Freeform 367"/>
          <p:cNvSpPr/>
          <p:nvPr/>
        </p:nvSpPr>
        <p:spPr>
          <a:xfrm>
            <a:off x="0" y="0"/>
            <a:ext cx="12195047" cy="6858000"/>
          </a:xfrm>
          <a:custGeom>
            <a:avLst/>
            <a:gdLst/>
            <a:ahLst/>
            <a:cxnLst/>
            <a:rect l="0" t="0" r="0" b="0"/>
            <a:pathLst>
              <a:path w="12195047" h="6858000">
                <a:moveTo>
                  <a:pt x="0" y="0"/>
                </a:moveTo>
                <a:lnTo>
                  <a:pt x="12195047" y="0"/>
                </a:lnTo>
                <a:lnTo>
                  <a:pt x="1219504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68" name="Picture 36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9516" y="2269309"/>
            <a:ext cx="10795075" cy="1081967"/>
          </a:xfrm>
          <a:prstGeom prst="rect">
            <a:avLst/>
          </a:prstGeom>
          <a:noFill/>
        </p:spPr>
      </p:pic>
      <p:pic>
        <p:nvPicPr>
          <p:cNvPr id="369" name="Picture 369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9516" y="3950280"/>
            <a:ext cx="10795087" cy="1078920"/>
          </a:xfrm>
          <a:prstGeom prst="rect">
            <a:avLst/>
          </a:prstGeom>
          <a:noFill/>
        </p:spPr>
      </p:pic>
      <p:sp>
        <p:nvSpPr>
          <p:cNvPr id="370" name="Rectangle 370"/>
          <p:cNvSpPr/>
          <p:nvPr/>
        </p:nvSpPr>
        <p:spPr>
          <a:xfrm>
            <a:off x="504139" y="6541999"/>
            <a:ext cx="11186262" cy="131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231440" algn="l"/>
                <a:tab pos="2310942" algn="l"/>
                <a:tab pos="11058703" algn="l"/>
              </a:tabLst>
            </a:pPr>
            <a:r>
              <a:rPr lang="en-US" sz="909" b="0" i="0" spc="217" baseline="17666" dirty="0">
                <a:solidFill>
                  <a:srgbClr val="FFFFFF"/>
                </a:solidFill>
                <a:latin typeface="Arial"/>
              </a:rPr>
              <a:t>©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2021 SAP SE or</a:t>
            </a:r>
            <a:r>
              <a:rPr lang="en-US" sz="909" b="0" i="0" spc="-16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an SAP affiliate</a:t>
            </a:r>
            <a:r>
              <a:rPr lang="en-US" sz="909" b="0" i="0" spc="-35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co</a:t>
            </a:r>
            <a:r>
              <a:rPr lang="en-US" sz="909" b="0" i="0" spc="-22" baseline="17666" dirty="0">
                <a:solidFill>
                  <a:srgbClr val="FFFFFF"/>
                </a:solidFill>
                <a:latin typeface="Arial"/>
              </a:rPr>
              <a:t>m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pany. All</a:t>
            </a:r>
            <a:r>
              <a:rPr lang="en-US" sz="909" b="0" i="0" spc="-24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rights</a:t>
            </a:r>
            <a:r>
              <a:rPr lang="en-US" sz="909" b="0" i="0" spc="-13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reserved.	ǀ	Public	</a:t>
            </a:r>
            <a:r>
              <a:rPr lang="en-US" sz="900" b="0" i="0" spc="0" baseline="0" dirty="0">
                <a:solidFill>
                  <a:srgbClr val="FFFFFF"/>
                </a:solidFill>
                <a:latin typeface="Arial"/>
              </a:rPr>
              <a:t>20</a:t>
            </a:r>
          </a:p>
        </p:txBody>
      </p:sp>
      <p:sp>
        <p:nvSpPr>
          <p:cNvPr id="371" name="Rectangle 371"/>
          <p:cNvSpPr/>
          <p:nvPr/>
        </p:nvSpPr>
        <p:spPr>
          <a:xfrm>
            <a:off x="504139" y="515417"/>
            <a:ext cx="3487521" cy="3505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="1" i="0" spc="0" baseline="0" dirty="0">
                <a:solidFill>
                  <a:srgbClr val="FFFFFF"/>
                </a:solidFill>
                <a:latin typeface="Arial"/>
              </a:rPr>
              <a:t>Catalog Updat</a:t>
            </a:r>
            <a:r>
              <a:rPr lang="en-US" sz="2400" b="1" i="0" spc="664" baseline="0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2400" b="1" i="0" spc="669" baseline="0" dirty="0">
                <a:solidFill>
                  <a:srgbClr val="FFFFFF"/>
                </a:solidFill>
                <a:latin typeface="Arial"/>
              </a:rPr>
              <a:t>–</a:t>
            </a:r>
            <a:r>
              <a:rPr lang="en-US" sz="2400" b="1" i="0" spc="0" baseline="0" dirty="0">
                <a:solidFill>
                  <a:srgbClr val="FFFFFF"/>
                </a:solidFill>
                <a:latin typeface="Arial"/>
              </a:rPr>
              <a:t>Ste</a:t>
            </a:r>
            <a:r>
              <a:rPr lang="en-US" sz="2400" b="1" i="0" spc="655" baseline="0" dirty="0">
                <a:solidFill>
                  <a:srgbClr val="FFFFFF"/>
                </a:solidFill>
                <a:latin typeface="Arial"/>
              </a:rPr>
              <a:t>p3</a:t>
            </a:r>
          </a:p>
        </p:txBody>
      </p:sp>
      <p:sp>
        <p:nvSpPr>
          <p:cNvPr id="372" name="Rectangle 372"/>
          <p:cNvSpPr/>
          <p:nvPr/>
        </p:nvSpPr>
        <p:spPr>
          <a:xfrm>
            <a:off x="416966" y="1361307"/>
            <a:ext cx="7595477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Open the downloaded file in Excel and en</a:t>
            </a:r>
            <a:r>
              <a:rPr lang="en-US" sz="1596" b="0" i="0" spc="-23" baseline="0" dirty="0">
                <a:solidFill>
                  <a:srgbClr val="FFFFFF"/>
                </a:solidFill>
                <a:latin typeface="Arial"/>
              </a:rPr>
              <a:t>a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ble editing and make necessary changes.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Freeform 106"/>
          <p:cNvSpPr/>
          <p:nvPr/>
        </p:nvSpPr>
        <p:spPr>
          <a:xfrm>
            <a:off x="0" y="0"/>
            <a:ext cx="12195047" cy="6858000"/>
          </a:xfrm>
          <a:custGeom>
            <a:avLst/>
            <a:gdLst/>
            <a:ahLst/>
            <a:cxnLst/>
            <a:rect l="0" t="0" r="0" b="0"/>
            <a:pathLst>
              <a:path w="12195047" h="6858000">
                <a:moveTo>
                  <a:pt x="0" y="0"/>
                </a:moveTo>
                <a:lnTo>
                  <a:pt x="12195047" y="0"/>
                </a:lnTo>
                <a:lnTo>
                  <a:pt x="1219504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7" name="Rectangle 107"/>
          <p:cNvSpPr/>
          <p:nvPr/>
        </p:nvSpPr>
        <p:spPr>
          <a:xfrm>
            <a:off x="504139" y="6541999"/>
            <a:ext cx="11186262" cy="131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231440" algn="l"/>
                <a:tab pos="2310942" algn="l"/>
                <a:tab pos="11122711" algn="l"/>
                <a:tab pos="11122711" algn="l"/>
              </a:tabLst>
            </a:pPr>
            <a:r>
              <a:rPr lang="en-US" sz="909" b="0" i="0" spc="217" baseline="17666" dirty="0">
                <a:solidFill>
                  <a:srgbClr val="FFFFFF"/>
                </a:solidFill>
                <a:latin typeface="Arial"/>
              </a:rPr>
              <a:t>©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2021 SAP SE or</a:t>
            </a:r>
            <a:r>
              <a:rPr lang="en-US" sz="909" b="0" i="0" spc="-16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an SAP affiliate</a:t>
            </a:r>
            <a:r>
              <a:rPr lang="en-US" sz="909" b="0" i="0" spc="-35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co</a:t>
            </a:r>
            <a:r>
              <a:rPr lang="en-US" sz="909" b="0" i="0" spc="-22" baseline="17666" dirty="0">
                <a:solidFill>
                  <a:srgbClr val="FFFFFF"/>
                </a:solidFill>
                <a:latin typeface="Arial"/>
              </a:rPr>
              <a:t>m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pany. All</a:t>
            </a:r>
            <a:r>
              <a:rPr lang="en-US" sz="909" b="0" i="0" spc="-24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rights</a:t>
            </a:r>
            <a:r>
              <a:rPr lang="en-US" sz="909" b="0" i="0" spc="-13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reserved.	ǀ	Public	</a:t>
            </a:r>
            <a:r>
              <a:rPr lang="en-US" sz="900" b="0" i="0" spc="0" baseline="0" dirty="0">
                <a:solidFill>
                  <a:srgbClr val="FFFFFF"/>
                </a:solidFill>
                <a:latin typeface="Arial"/>
              </a:rPr>
              <a:t>2	</a:t>
            </a:r>
          </a:p>
        </p:txBody>
      </p:sp>
      <p:sp>
        <p:nvSpPr>
          <p:cNvPr id="108" name="Rectangle 108"/>
          <p:cNvSpPr/>
          <p:nvPr/>
        </p:nvSpPr>
        <p:spPr>
          <a:xfrm>
            <a:off x="504139" y="1628426"/>
            <a:ext cx="2978507" cy="29268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004" b="0" i="0" spc="0" baseline="0" dirty="0">
                <a:solidFill>
                  <a:srgbClr val="FFFFFF"/>
                </a:solidFill>
                <a:latin typeface="Arial"/>
              </a:rPr>
              <a:t>What is an Excel Catalog?</a:t>
            </a:r>
          </a:p>
        </p:txBody>
      </p:sp>
      <p:sp>
        <p:nvSpPr>
          <p:cNvPr id="109" name="Rectangle 109"/>
          <p:cNvSpPr/>
          <p:nvPr/>
        </p:nvSpPr>
        <p:spPr>
          <a:xfrm>
            <a:off x="504139" y="1967168"/>
            <a:ext cx="6853094" cy="30512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802" b="0" i="0" spc="590" baseline="0" dirty="0">
                <a:solidFill>
                  <a:srgbClr val="F0AB00"/>
                </a:solidFill>
                <a:latin typeface="Wingdings"/>
              </a:rPr>
              <a:t>§</a:t>
            </a:r>
            <a:r>
              <a:rPr lang="en-US" sz="1802" b="0" i="0" spc="0" baseline="0" dirty="0">
                <a:solidFill>
                  <a:srgbClr val="FFFFFF"/>
                </a:solidFill>
                <a:latin typeface="Arial"/>
              </a:rPr>
              <a:t>Definition, </a:t>
            </a:r>
            <a:r>
              <a:rPr lang="en-US" sz="1802" b="0" i="0" spc="-40" baseline="0" dirty="0">
                <a:solidFill>
                  <a:srgbClr val="FFFFFF"/>
                </a:solidFill>
                <a:latin typeface="Arial"/>
              </a:rPr>
              <a:t>w</a:t>
            </a:r>
            <a:r>
              <a:rPr lang="en-US" sz="1802" b="0" i="0" spc="0" baseline="0" dirty="0">
                <a:solidFill>
                  <a:srgbClr val="FFFFFF"/>
                </a:solidFill>
                <a:latin typeface="Arial"/>
              </a:rPr>
              <a:t>hat does it allo</a:t>
            </a:r>
            <a:r>
              <a:rPr lang="en-US" sz="1802" b="0" i="0" spc="-150" baseline="0" dirty="0">
                <a:solidFill>
                  <a:srgbClr val="FFFFFF"/>
                </a:solidFill>
                <a:latin typeface="Arial"/>
              </a:rPr>
              <a:t>w</a:t>
            </a:r>
            <a:r>
              <a:rPr lang="en-US" sz="1802" b="0" i="0" spc="0" baseline="0" dirty="0">
                <a:solidFill>
                  <a:srgbClr val="FFFFFF"/>
                </a:solidFill>
                <a:latin typeface="Arial"/>
              </a:rPr>
              <a:t>, </a:t>
            </a:r>
            <a:r>
              <a:rPr lang="en-US" sz="1802" b="0" i="0" spc="-40" baseline="0" dirty="0">
                <a:solidFill>
                  <a:srgbClr val="FFFFFF"/>
                </a:solidFill>
                <a:latin typeface="Arial"/>
              </a:rPr>
              <a:t>w</a:t>
            </a:r>
            <a:r>
              <a:rPr lang="en-US" sz="1802" b="0" i="0" spc="0" baseline="0" dirty="0">
                <a:solidFill>
                  <a:srgbClr val="FFFFFF"/>
                </a:solidFill>
                <a:latin typeface="Arial"/>
              </a:rPr>
              <a:t>ha</a:t>
            </a:r>
            <a:r>
              <a:rPr lang="en-US" sz="1802" b="0" i="0" spc="536" baseline="0" dirty="0">
                <a:solidFill>
                  <a:srgbClr val="FFFFFF"/>
                </a:solidFill>
                <a:latin typeface="Arial"/>
              </a:rPr>
              <a:t>t</a:t>
            </a:r>
            <a:r>
              <a:rPr lang="en-US" sz="1802" b="1" i="0" spc="0" baseline="0" dirty="0">
                <a:solidFill>
                  <a:srgbClr val="FFFFFF"/>
                </a:solidFill>
                <a:latin typeface="Arial"/>
              </a:rPr>
              <a:t>UCB </a:t>
            </a:r>
            <a:r>
              <a:rPr lang="en-US" sz="1802" b="1" i="0" spc="-49" baseline="0" dirty="0">
                <a:solidFill>
                  <a:srgbClr val="FFFFFF"/>
                </a:solidFill>
                <a:latin typeface="Arial"/>
              </a:rPr>
              <a:t>’</a:t>
            </a:r>
            <a:r>
              <a:rPr lang="en-US" sz="1802" b="1" i="0" spc="498" baseline="0" dirty="0">
                <a:solidFill>
                  <a:srgbClr val="FFFFFF"/>
                </a:solidFill>
                <a:latin typeface="Arial"/>
              </a:rPr>
              <a:t>s</a:t>
            </a:r>
            <a:r>
              <a:rPr lang="en-US" sz="1802" b="0" i="0" spc="0" baseline="0" dirty="0">
                <a:solidFill>
                  <a:srgbClr val="FFFFFF"/>
                </a:solidFill>
                <a:latin typeface="Arial"/>
              </a:rPr>
              <a:t>users </a:t>
            </a:r>
            <a:r>
              <a:rPr lang="en-US" sz="1802" b="0" i="0" spc="-31" baseline="0" dirty="0">
                <a:solidFill>
                  <a:srgbClr val="FFFFFF"/>
                </a:solidFill>
                <a:latin typeface="Arial"/>
              </a:rPr>
              <a:t>w</a:t>
            </a:r>
            <a:r>
              <a:rPr lang="en-US" sz="1802" b="0" i="0" spc="0" baseline="0" dirty="0">
                <a:solidFill>
                  <a:srgbClr val="FFFFFF"/>
                </a:solidFill>
                <a:latin typeface="Arial"/>
              </a:rPr>
              <a:t>ill be able to do</a:t>
            </a:r>
          </a:p>
        </p:txBody>
      </p:sp>
      <p:sp>
        <p:nvSpPr>
          <p:cNvPr id="110" name="Rectangle 110"/>
          <p:cNvSpPr/>
          <p:nvPr/>
        </p:nvSpPr>
        <p:spPr>
          <a:xfrm>
            <a:off x="504139" y="2665127"/>
            <a:ext cx="2998867" cy="29268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004" b="0" i="0" spc="0" baseline="0" dirty="0">
                <a:solidFill>
                  <a:srgbClr val="FFFFFF"/>
                </a:solidFill>
                <a:latin typeface="Arial"/>
              </a:rPr>
              <a:t>Excel Catalog Enablement</a:t>
            </a:r>
          </a:p>
        </p:txBody>
      </p:sp>
      <p:sp>
        <p:nvSpPr>
          <p:cNvPr id="111" name="Rectangle 111"/>
          <p:cNvSpPr/>
          <p:nvPr/>
        </p:nvSpPr>
        <p:spPr>
          <a:xfrm>
            <a:off x="504139" y="3004211"/>
            <a:ext cx="6872009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800" b="0" i="0" spc="591" baseline="0" dirty="0">
                <a:solidFill>
                  <a:srgbClr val="F0AB00"/>
                </a:solidFill>
                <a:latin typeface="Wingdings"/>
              </a:rPr>
              <a:t>§</a:t>
            </a:r>
            <a:r>
              <a:rPr lang="en-US" sz="1800" b="0" i="0" spc="0" baseline="0" dirty="0">
                <a:solidFill>
                  <a:srgbClr val="FFFFFF"/>
                </a:solidFill>
                <a:latin typeface="Arial"/>
              </a:rPr>
              <a:t>UCB’s Prerequisites to Start  vs Supplier’s Prerequ</a:t>
            </a:r>
            <a:r>
              <a:rPr lang="en-US" sz="1800" b="0" i="0" spc="-29" baseline="0" dirty="0">
                <a:solidFill>
                  <a:srgbClr val="FFFFFF"/>
                </a:solidFill>
                <a:latin typeface="Arial"/>
              </a:rPr>
              <a:t>i</a:t>
            </a:r>
            <a:r>
              <a:rPr lang="en-US" sz="1800" b="0" i="0" spc="0" baseline="0" dirty="0">
                <a:solidFill>
                  <a:srgbClr val="FFFFFF"/>
                </a:solidFill>
                <a:latin typeface="Arial"/>
              </a:rPr>
              <a:t>sites to Start</a:t>
            </a:r>
          </a:p>
        </p:txBody>
      </p:sp>
      <p:sp>
        <p:nvSpPr>
          <p:cNvPr id="112" name="Rectangle 112"/>
          <p:cNvSpPr/>
          <p:nvPr/>
        </p:nvSpPr>
        <p:spPr>
          <a:xfrm>
            <a:off x="504139" y="3701701"/>
            <a:ext cx="4506239" cy="64380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004" b="0" i="0" spc="0" baseline="0" dirty="0">
                <a:solidFill>
                  <a:srgbClr val="FFFFFF"/>
                </a:solidFill>
                <a:latin typeface="Arial"/>
              </a:rPr>
              <a:t>Publishing a Catalog on</a:t>
            </a:r>
            <a:r>
              <a:rPr lang="en-US" sz="2004" b="0" i="0" spc="-147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2004" b="0" i="0" spc="0" baseline="0" dirty="0">
                <a:solidFill>
                  <a:srgbClr val="FFFFFF"/>
                </a:solidFill>
                <a:latin typeface="Arial"/>
              </a:rPr>
              <a:t>Ariba Network</a:t>
            </a:r>
          </a:p>
          <a:p>
            <a:pPr marL="0">
              <a:lnSpc>
                <a:spcPts val="2764"/>
              </a:lnSpc>
            </a:pPr>
            <a:r>
              <a:rPr lang="en-US" sz="1800" b="0" i="0" spc="591" baseline="0" dirty="0">
                <a:solidFill>
                  <a:srgbClr val="F0AB00"/>
                </a:solidFill>
                <a:latin typeface="Wingdings"/>
              </a:rPr>
              <a:t>§</a:t>
            </a:r>
            <a:r>
              <a:rPr lang="en-US" sz="1800" b="0" i="0" spc="0" baseline="0" dirty="0">
                <a:solidFill>
                  <a:srgbClr val="FFFFFF"/>
                </a:solidFill>
                <a:latin typeface="Arial"/>
              </a:rPr>
              <a:t>Ariba Netw</a:t>
            </a:r>
            <a:r>
              <a:rPr lang="en-US" sz="1800" b="0" i="0" spc="-31" baseline="0" dirty="0">
                <a:solidFill>
                  <a:srgbClr val="FFFFFF"/>
                </a:solidFill>
                <a:latin typeface="Arial"/>
              </a:rPr>
              <a:t>o</a:t>
            </a:r>
            <a:r>
              <a:rPr lang="en-US" sz="1800" b="0" i="0" spc="0" baseline="0" dirty="0">
                <a:solidFill>
                  <a:srgbClr val="FFFFFF"/>
                </a:solidFill>
                <a:latin typeface="Arial"/>
              </a:rPr>
              <a:t>rk Access</a:t>
            </a:r>
            <a:r>
              <a:rPr lang="en-US" sz="1800" b="0" i="0" spc="507" baseline="0" dirty="0">
                <a:solidFill>
                  <a:srgbClr val="FFFFFF"/>
                </a:solidFill>
                <a:latin typeface="Arial"/>
              </a:rPr>
              <a:t>,</a:t>
            </a:r>
            <a:r>
              <a:rPr lang="en-US" sz="1800" b="0" i="0" spc="0" baseline="0" dirty="0">
                <a:solidFill>
                  <a:srgbClr val="FFFFFF"/>
                </a:solidFill>
                <a:latin typeface="Arial"/>
              </a:rPr>
              <a:t>Catalo</a:t>
            </a:r>
            <a:r>
              <a:rPr lang="en-US" sz="1800" b="0" i="0" spc="514" baseline="0" dirty="0">
                <a:solidFill>
                  <a:srgbClr val="FFFFFF"/>
                </a:solidFill>
                <a:latin typeface="Arial"/>
              </a:rPr>
              <a:t>g</a:t>
            </a:r>
            <a:r>
              <a:rPr lang="en-US" sz="1800" b="0" i="0" spc="0" baseline="0" dirty="0">
                <a:solidFill>
                  <a:srgbClr val="FFFFFF"/>
                </a:solidFill>
                <a:latin typeface="Arial"/>
              </a:rPr>
              <a:t>Publication</a:t>
            </a:r>
          </a:p>
        </p:txBody>
      </p:sp>
      <p:sp>
        <p:nvSpPr>
          <p:cNvPr id="113" name="Rectangle 113"/>
          <p:cNvSpPr/>
          <p:nvPr/>
        </p:nvSpPr>
        <p:spPr>
          <a:xfrm>
            <a:off x="504139" y="4738021"/>
            <a:ext cx="5014826" cy="64387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004" b="0" i="0" spc="0" baseline="0" dirty="0">
                <a:solidFill>
                  <a:srgbClr val="FFFFFF"/>
                </a:solidFill>
                <a:latin typeface="Arial"/>
              </a:rPr>
              <a:t>Updating an E</a:t>
            </a:r>
            <a:r>
              <a:rPr lang="en-US" sz="2004" b="0" i="0" spc="-35" baseline="0" dirty="0">
                <a:solidFill>
                  <a:srgbClr val="FFFFFF"/>
                </a:solidFill>
                <a:latin typeface="Arial"/>
              </a:rPr>
              <a:t>x</a:t>
            </a:r>
            <a:r>
              <a:rPr lang="en-US" sz="2004" b="0" i="0" spc="0" baseline="0" dirty="0">
                <a:solidFill>
                  <a:srgbClr val="FFFFFF"/>
                </a:solidFill>
                <a:latin typeface="Arial"/>
              </a:rPr>
              <a:t>cel Catalog on</a:t>
            </a:r>
            <a:r>
              <a:rPr lang="en-US" sz="2004" b="0" i="0" spc="-131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2004" b="0" i="0" spc="0" baseline="0" dirty="0">
                <a:solidFill>
                  <a:srgbClr val="FFFFFF"/>
                </a:solidFill>
                <a:latin typeface="Arial"/>
              </a:rPr>
              <a:t>Ariba Network</a:t>
            </a:r>
          </a:p>
          <a:p>
            <a:pPr marL="0">
              <a:lnSpc>
                <a:spcPts val="2765"/>
              </a:lnSpc>
            </a:pPr>
            <a:r>
              <a:rPr lang="en-US" sz="1802" b="0" i="0" spc="590" baseline="0" dirty="0">
                <a:solidFill>
                  <a:srgbClr val="F0AB00"/>
                </a:solidFill>
                <a:latin typeface="Wingdings"/>
              </a:rPr>
              <a:t>§</a:t>
            </a:r>
            <a:r>
              <a:rPr lang="en-US" sz="1802" b="0" i="0" spc="0" baseline="0" dirty="0">
                <a:solidFill>
                  <a:srgbClr val="FFFFFF"/>
                </a:solidFill>
                <a:latin typeface="Arial"/>
              </a:rPr>
              <a:t>Ariba Network Access</a:t>
            </a:r>
            <a:r>
              <a:rPr lang="en-US" sz="1802" b="0" i="0" spc="506" baseline="0" dirty="0">
                <a:solidFill>
                  <a:srgbClr val="FFFFFF"/>
                </a:solidFill>
                <a:latin typeface="Arial"/>
              </a:rPr>
              <a:t>,</a:t>
            </a:r>
            <a:r>
              <a:rPr lang="en-US" sz="1802" b="0" i="0" spc="0" baseline="0" dirty="0">
                <a:solidFill>
                  <a:srgbClr val="FFFFFF"/>
                </a:solidFill>
                <a:latin typeface="Arial"/>
              </a:rPr>
              <a:t>Catalo</a:t>
            </a:r>
            <a:r>
              <a:rPr lang="en-US" sz="1802" b="0" i="0" spc="517" baseline="0" dirty="0">
                <a:solidFill>
                  <a:srgbClr val="FFFFFF"/>
                </a:solidFill>
                <a:latin typeface="Arial"/>
              </a:rPr>
              <a:t>g</a:t>
            </a:r>
            <a:r>
              <a:rPr lang="en-US" sz="1802" b="0" i="0" spc="0" baseline="0" dirty="0">
                <a:solidFill>
                  <a:srgbClr val="FFFFFF"/>
                </a:solidFill>
                <a:latin typeface="Arial"/>
              </a:rPr>
              <a:t>Publication</a:t>
            </a:r>
          </a:p>
        </p:txBody>
      </p:sp>
      <p:sp>
        <p:nvSpPr>
          <p:cNvPr id="114" name="Rectangle 114"/>
          <p:cNvSpPr/>
          <p:nvPr/>
        </p:nvSpPr>
        <p:spPr>
          <a:xfrm>
            <a:off x="504139" y="515417"/>
            <a:ext cx="1116177" cy="3505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="1" i="0" spc="0" baseline="0" dirty="0">
                <a:solidFill>
                  <a:srgbClr val="FFFFFF"/>
                </a:solidFill>
                <a:latin typeface="Arial"/>
              </a:rPr>
              <a:t>Agenda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Freeform 373"/>
          <p:cNvSpPr/>
          <p:nvPr/>
        </p:nvSpPr>
        <p:spPr>
          <a:xfrm>
            <a:off x="0" y="0"/>
            <a:ext cx="12195047" cy="6858000"/>
          </a:xfrm>
          <a:custGeom>
            <a:avLst/>
            <a:gdLst/>
            <a:ahLst/>
            <a:cxnLst/>
            <a:rect l="0" t="0" r="0" b="0"/>
            <a:pathLst>
              <a:path w="12195047" h="6858000">
                <a:moveTo>
                  <a:pt x="0" y="0"/>
                </a:moveTo>
                <a:lnTo>
                  <a:pt x="12195047" y="0"/>
                </a:lnTo>
                <a:lnTo>
                  <a:pt x="1219504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74" name="Freeform 374"/>
          <p:cNvSpPr/>
          <p:nvPr/>
        </p:nvSpPr>
        <p:spPr>
          <a:xfrm>
            <a:off x="420623" y="1769365"/>
            <a:ext cx="455677" cy="437387"/>
          </a:xfrm>
          <a:custGeom>
            <a:avLst/>
            <a:gdLst/>
            <a:ahLst/>
            <a:cxnLst/>
            <a:rect l="0" t="0" r="0" b="0"/>
            <a:pathLst>
              <a:path w="455677" h="437387">
                <a:moveTo>
                  <a:pt x="0" y="0"/>
                </a:moveTo>
                <a:lnTo>
                  <a:pt x="455677" y="0"/>
                </a:lnTo>
                <a:lnTo>
                  <a:pt x="455677" y="437387"/>
                </a:lnTo>
                <a:lnTo>
                  <a:pt x="0" y="437387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75" name="Freeform 375"/>
          <p:cNvSpPr/>
          <p:nvPr/>
        </p:nvSpPr>
        <p:spPr>
          <a:xfrm>
            <a:off x="420623" y="2403348"/>
            <a:ext cx="455677" cy="435864"/>
          </a:xfrm>
          <a:custGeom>
            <a:avLst/>
            <a:gdLst/>
            <a:ahLst/>
            <a:cxnLst/>
            <a:rect l="0" t="0" r="0" b="0"/>
            <a:pathLst>
              <a:path w="455677" h="435864">
                <a:moveTo>
                  <a:pt x="0" y="0"/>
                </a:moveTo>
                <a:lnTo>
                  <a:pt x="455677" y="0"/>
                </a:lnTo>
                <a:lnTo>
                  <a:pt x="455677" y="435864"/>
                </a:lnTo>
                <a:lnTo>
                  <a:pt x="0" y="435864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76" name="Freeform 376"/>
          <p:cNvSpPr/>
          <p:nvPr/>
        </p:nvSpPr>
        <p:spPr>
          <a:xfrm>
            <a:off x="413004" y="3035808"/>
            <a:ext cx="457199" cy="435864"/>
          </a:xfrm>
          <a:custGeom>
            <a:avLst/>
            <a:gdLst/>
            <a:ahLst/>
            <a:cxnLst/>
            <a:rect l="0" t="0" r="0" b="0"/>
            <a:pathLst>
              <a:path w="457199" h="435864">
                <a:moveTo>
                  <a:pt x="0" y="0"/>
                </a:moveTo>
                <a:lnTo>
                  <a:pt x="457199" y="0"/>
                </a:lnTo>
                <a:lnTo>
                  <a:pt x="457199" y="435864"/>
                </a:lnTo>
                <a:lnTo>
                  <a:pt x="0" y="435864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77" name="Freeform 377"/>
          <p:cNvSpPr/>
          <p:nvPr/>
        </p:nvSpPr>
        <p:spPr>
          <a:xfrm>
            <a:off x="420623" y="3700272"/>
            <a:ext cx="455677" cy="435864"/>
          </a:xfrm>
          <a:custGeom>
            <a:avLst/>
            <a:gdLst/>
            <a:ahLst/>
            <a:cxnLst/>
            <a:rect l="0" t="0" r="0" b="0"/>
            <a:pathLst>
              <a:path w="455677" h="435864">
                <a:moveTo>
                  <a:pt x="0" y="0"/>
                </a:moveTo>
                <a:lnTo>
                  <a:pt x="455677" y="0"/>
                </a:lnTo>
                <a:lnTo>
                  <a:pt x="455677" y="435864"/>
                </a:lnTo>
                <a:lnTo>
                  <a:pt x="0" y="435864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78" name="Picture 37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23915" y="1827372"/>
            <a:ext cx="5225320" cy="967644"/>
          </a:xfrm>
          <a:prstGeom prst="rect">
            <a:avLst/>
          </a:prstGeom>
          <a:noFill/>
        </p:spPr>
      </p:pic>
      <p:pic>
        <p:nvPicPr>
          <p:cNvPr id="379" name="Picture 379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23915" y="2891162"/>
            <a:ext cx="1344034" cy="1891150"/>
          </a:xfrm>
          <a:prstGeom prst="rect">
            <a:avLst/>
          </a:prstGeom>
          <a:noFill/>
        </p:spPr>
      </p:pic>
      <p:sp>
        <p:nvSpPr>
          <p:cNvPr id="380" name="Freeform 380"/>
          <p:cNvSpPr/>
          <p:nvPr/>
        </p:nvSpPr>
        <p:spPr>
          <a:xfrm>
            <a:off x="5889497" y="2327910"/>
            <a:ext cx="976884" cy="356616"/>
          </a:xfrm>
          <a:custGeom>
            <a:avLst/>
            <a:gdLst/>
            <a:ahLst/>
            <a:cxnLst/>
            <a:rect l="0" t="0" r="0" b="0"/>
            <a:pathLst>
              <a:path w="976884" h="356616">
                <a:moveTo>
                  <a:pt x="0" y="0"/>
                </a:moveTo>
                <a:lnTo>
                  <a:pt x="976884" y="0"/>
                </a:lnTo>
                <a:lnTo>
                  <a:pt x="976884" y="356616"/>
                </a:lnTo>
                <a:lnTo>
                  <a:pt x="0" y="356616"/>
                </a:lnTo>
                <a:lnTo>
                  <a:pt x="0" y="0"/>
                </a:lnTo>
                <a:close/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81" name="Freeform 381"/>
          <p:cNvSpPr/>
          <p:nvPr/>
        </p:nvSpPr>
        <p:spPr>
          <a:xfrm>
            <a:off x="5522214" y="1869186"/>
            <a:ext cx="295656" cy="274320"/>
          </a:xfrm>
          <a:custGeom>
            <a:avLst/>
            <a:gdLst/>
            <a:ahLst/>
            <a:cxnLst/>
            <a:rect l="0" t="0" r="0" b="0"/>
            <a:pathLst>
              <a:path w="295656" h="274320">
                <a:moveTo>
                  <a:pt x="0" y="0"/>
                </a:moveTo>
                <a:lnTo>
                  <a:pt x="295656" y="0"/>
                </a:lnTo>
                <a:lnTo>
                  <a:pt x="295656" y="274320"/>
                </a:lnTo>
                <a:lnTo>
                  <a:pt x="0" y="274320"/>
                </a:lnTo>
                <a:lnTo>
                  <a:pt x="0" y="0"/>
                </a:lnTo>
                <a:close/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82" name="Freeform 382"/>
          <p:cNvSpPr/>
          <p:nvPr/>
        </p:nvSpPr>
        <p:spPr>
          <a:xfrm>
            <a:off x="5522214" y="3946398"/>
            <a:ext cx="906780" cy="403861"/>
          </a:xfrm>
          <a:custGeom>
            <a:avLst/>
            <a:gdLst/>
            <a:ahLst/>
            <a:cxnLst/>
            <a:rect l="0" t="0" r="0" b="0"/>
            <a:pathLst>
              <a:path w="906780" h="403861">
                <a:moveTo>
                  <a:pt x="0" y="0"/>
                </a:moveTo>
                <a:lnTo>
                  <a:pt x="906780" y="0"/>
                </a:lnTo>
                <a:lnTo>
                  <a:pt x="906780" y="403861"/>
                </a:lnTo>
                <a:lnTo>
                  <a:pt x="0" y="403861"/>
                </a:lnTo>
                <a:lnTo>
                  <a:pt x="0" y="0"/>
                </a:lnTo>
                <a:close/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83" name="Picture 383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45764" y="4986582"/>
            <a:ext cx="7718377" cy="612594"/>
          </a:xfrm>
          <a:prstGeom prst="rect">
            <a:avLst/>
          </a:prstGeom>
          <a:noFill/>
        </p:spPr>
      </p:pic>
      <p:sp>
        <p:nvSpPr>
          <p:cNvPr id="384" name="Freeform 384"/>
          <p:cNvSpPr/>
          <p:nvPr/>
        </p:nvSpPr>
        <p:spPr>
          <a:xfrm>
            <a:off x="6241541" y="5100066"/>
            <a:ext cx="1248156" cy="336805"/>
          </a:xfrm>
          <a:custGeom>
            <a:avLst/>
            <a:gdLst/>
            <a:ahLst/>
            <a:cxnLst/>
            <a:rect l="0" t="0" r="0" b="0"/>
            <a:pathLst>
              <a:path w="1248156" h="336805">
                <a:moveTo>
                  <a:pt x="0" y="0"/>
                </a:moveTo>
                <a:lnTo>
                  <a:pt x="1248156" y="0"/>
                </a:lnTo>
                <a:lnTo>
                  <a:pt x="1248156" y="336805"/>
                </a:lnTo>
                <a:lnTo>
                  <a:pt x="0" y="336805"/>
                </a:lnTo>
                <a:lnTo>
                  <a:pt x="0" y="0"/>
                </a:lnTo>
                <a:close/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85" name="Rectangle 385"/>
          <p:cNvSpPr/>
          <p:nvPr/>
        </p:nvSpPr>
        <p:spPr>
          <a:xfrm>
            <a:off x="504139" y="6541999"/>
            <a:ext cx="11186262" cy="131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231440" algn="l"/>
                <a:tab pos="2310942" algn="l"/>
                <a:tab pos="11058703" algn="l"/>
              </a:tabLst>
            </a:pPr>
            <a:r>
              <a:rPr lang="en-US" sz="909" b="0" i="0" spc="217" baseline="17666" dirty="0">
                <a:solidFill>
                  <a:srgbClr val="FFFFFF"/>
                </a:solidFill>
                <a:latin typeface="Arial"/>
              </a:rPr>
              <a:t>©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2021 SAP SE or</a:t>
            </a:r>
            <a:r>
              <a:rPr lang="en-US" sz="909" b="0" i="0" spc="-16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an SAP affiliate</a:t>
            </a:r>
            <a:r>
              <a:rPr lang="en-US" sz="909" b="0" i="0" spc="-35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co</a:t>
            </a:r>
            <a:r>
              <a:rPr lang="en-US" sz="909" b="0" i="0" spc="-22" baseline="17666" dirty="0">
                <a:solidFill>
                  <a:srgbClr val="FFFFFF"/>
                </a:solidFill>
                <a:latin typeface="Arial"/>
              </a:rPr>
              <a:t>m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pany. All</a:t>
            </a:r>
            <a:r>
              <a:rPr lang="en-US" sz="909" b="0" i="0" spc="-24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rights</a:t>
            </a:r>
            <a:r>
              <a:rPr lang="en-US" sz="909" b="0" i="0" spc="-13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reserved.	ǀ	Public	</a:t>
            </a:r>
            <a:r>
              <a:rPr lang="en-US" sz="900" b="0" i="0" spc="0" baseline="0" dirty="0">
                <a:solidFill>
                  <a:srgbClr val="FFFFFF"/>
                </a:solidFill>
                <a:latin typeface="Arial"/>
              </a:rPr>
              <a:t>21</a:t>
            </a:r>
          </a:p>
        </p:txBody>
      </p:sp>
      <p:sp>
        <p:nvSpPr>
          <p:cNvPr id="386" name="Rectangle 386"/>
          <p:cNvSpPr/>
          <p:nvPr/>
        </p:nvSpPr>
        <p:spPr>
          <a:xfrm>
            <a:off x="504139" y="515417"/>
            <a:ext cx="3487521" cy="3505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="1" i="0" spc="0" baseline="0" dirty="0">
                <a:solidFill>
                  <a:srgbClr val="FFFFFF"/>
                </a:solidFill>
                <a:latin typeface="Arial"/>
              </a:rPr>
              <a:t>Catalog Updat</a:t>
            </a:r>
            <a:r>
              <a:rPr lang="en-US" sz="2400" b="1" i="0" spc="664" baseline="0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2400" b="1" i="0" spc="669" baseline="0" dirty="0">
                <a:solidFill>
                  <a:srgbClr val="FFFFFF"/>
                </a:solidFill>
                <a:latin typeface="Arial"/>
              </a:rPr>
              <a:t>–</a:t>
            </a:r>
            <a:r>
              <a:rPr lang="en-US" sz="2400" b="1" i="0" spc="0" baseline="0" dirty="0">
                <a:solidFill>
                  <a:srgbClr val="FFFFFF"/>
                </a:solidFill>
                <a:latin typeface="Arial"/>
              </a:rPr>
              <a:t>Ste</a:t>
            </a:r>
            <a:r>
              <a:rPr lang="en-US" sz="2400" b="1" i="0" spc="655" baseline="0" dirty="0">
                <a:solidFill>
                  <a:srgbClr val="FFFFFF"/>
                </a:solidFill>
                <a:latin typeface="Arial"/>
              </a:rPr>
              <a:t>p4</a:t>
            </a:r>
          </a:p>
        </p:txBody>
      </p:sp>
      <p:sp>
        <p:nvSpPr>
          <p:cNvPr id="387" name="Rectangle 387"/>
          <p:cNvSpPr/>
          <p:nvPr/>
        </p:nvSpPr>
        <p:spPr>
          <a:xfrm>
            <a:off x="416661" y="1327525"/>
            <a:ext cx="6751062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Once your new catalog version is read</a:t>
            </a:r>
            <a:r>
              <a:rPr lang="en-US" sz="1596" b="0" i="0" spc="-135" baseline="0" dirty="0">
                <a:solidFill>
                  <a:srgbClr val="FFFFFF"/>
                </a:solidFill>
                <a:latin typeface="Arial"/>
              </a:rPr>
              <a:t>y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, log in your</a:t>
            </a:r>
            <a:r>
              <a:rPr lang="en-US" sz="1596" b="0" i="0" spc="-69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Ariba Network account.</a:t>
            </a:r>
          </a:p>
        </p:txBody>
      </p:sp>
      <p:sp>
        <p:nvSpPr>
          <p:cNvPr id="388" name="Rectangle 388"/>
          <p:cNvSpPr/>
          <p:nvPr/>
        </p:nvSpPr>
        <p:spPr>
          <a:xfrm>
            <a:off x="567842" y="1874260"/>
            <a:ext cx="647585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399287" algn="l"/>
              </a:tabLst>
            </a:pP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1	</a:t>
            </a:r>
            <a:r>
              <a:rPr lang="en-US" sz="1596" b="1" i="0" spc="0" baseline="0" dirty="0">
                <a:solidFill>
                  <a:srgbClr val="000000"/>
                </a:solidFill>
                <a:latin typeface="Arial"/>
              </a:rPr>
              <a:t>Se</a:t>
            </a:r>
          </a:p>
        </p:txBody>
      </p:sp>
      <p:sp>
        <p:nvSpPr>
          <p:cNvPr id="389" name="Rectangle 389"/>
          <p:cNvSpPr/>
          <p:nvPr/>
        </p:nvSpPr>
        <p:spPr>
          <a:xfrm>
            <a:off x="968654" y="1881880"/>
            <a:ext cx="1726935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Select your catalog</a:t>
            </a:r>
          </a:p>
        </p:txBody>
      </p:sp>
      <p:sp>
        <p:nvSpPr>
          <p:cNvPr id="390" name="Rectangle 390"/>
          <p:cNvSpPr/>
          <p:nvPr/>
        </p:nvSpPr>
        <p:spPr>
          <a:xfrm>
            <a:off x="567842" y="2507610"/>
            <a:ext cx="647585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399287" algn="l"/>
              </a:tabLst>
            </a:pP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2	</a:t>
            </a:r>
            <a:r>
              <a:rPr lang="en-US" sz="1596" b="1" i="0" spc="0" baseline="0" dirty="0">
                <a:solidFill>
                  <a:srgbClr val="000000"/>
                </a:solidFill>
                <a:latin typeface="Arial"/>
              </a:rPr>
              <a:t>Se</a:t>
            </a:r>
          </a:p>
        </p:txBody>
      </p:sp>
      <p:sp>
        <p:nvSpPr>
          <p:cNvPr id="391" name="Rectangle 391"/>
          <p:cNvSpPr/>
          <p:nvPr/>
        </p:nvSpPr>
        <p:spPr>
          <a:xfrm>
            <a:off x="968654" y="2487543"/>
            <a:ext cx="1399686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Clic</a:t>
            </a:r>
            <a:r>
              <a:rPr lang="en-US" sz="1596" b="0" i="0" spc="423" baseline="0" dirty="0">
                <a:solidFill>
                  <a:srgbClr val="FFFFFF"/>
                </a:solidFill>
                <a:latin typeface="Arial"/>
              </a:rPr>
              <a:t>k</a:t>
            </a: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View/Edit</a:t>
            </a:r>
          </a:p>
        </p:txBody>
      </p:sp>
      <p:sp>
        <p:nvSpPr>
          <p:cNvPr id="392" name="Rectangle 392"/>
          <p:cNvSpPr/>
          <p:nvPr/>
        </p:nvSpPr>
        <p:spPr>
          <a:xfrm>
            <a:off x="560831" y="3140704"/>
            <a:ext cx="589673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341376" algn="l"/>
              </a:tabLst>
            </a:pP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3	</a:t>
            </a:r>
            <a:r>
              <a:rPr lang="en-US" sz="1596" b="1" i="0" spc="0" baseline="0" dirty="0">
                <a:solidFill>
                  <a:srgbClr val="000000"/>
                </a:solidFill>
                <a:latin typeface="Arial"/>
              </a:rPr>
              <a:t>Se</a:t>
            </a:r>
          </a:p>
        </p:txBody>
      </p:sp>
      <p:sp>
        <p:nvSpPr>
          <p:cNvPr id="393" name="Rectangle 393"/>
          <p:cNvSpPr/>
          <p:nvPr/>
        </p:nvSpPr>
        <p:spPr>
          <a:xfrm>
            <a:off x="961339" y="3148960"/>
            <a:ext cx="1259956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Clic</a:t>
            </a:r>
            <a:r>
              <a:rPr lang="en-US" sz="1596" b="0" i="0" spc="426" baseline="0" dirty="0">
                <a:solidFill>
                  <a:srgbClr val="FFFFFF"/>
                </a:solidFill>
                <a:latin typeface="Arial"/>
              </a:rPr>
              <a:t>k</a:t>
            </a: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Content</a:t>
            </a:r>
          </a:p>
        </p:txBody>
      </p:sp>
      <p:sp>
        <p:nvSpPr>
          <p:cNvPr id="394" name="Rectangle 394"/>
          <p:cNvSpPr/>
          <p:nvPr/>
        </p:nvSpPr>
        <p:spPr>
          <a:xfrm>
            <a:off x="567842" y="3804914"/>
            <a:ext cx="589673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341376" algn="l"/>
              </a:tabLst>
            </a:pP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4	</a:t>
            </a:r>
            <a:r>
              <a:rPr lang="en-US" sz="1596" b="1" i="0" spc="0" baseline="0" dirty="0">
                <a:solidFill>
                  <a:srgbClr val="000000"/>
                </a:solidFill>
                <a:latin typeface="Arial"/>
              </a:rPr>
              <a:t>Se</a:t>
            </a:r>
          </a:p>
        </p:txBody>
      </p:sp>
      <p:sp>
        <p:nvSpPr>
          <p:cNvPr id="395" name="Rectangle 395"/>
          <p:cNvSpPr/>
          <p:nvPr/>
        </p:nvSpPr>
        <p:spPr>
          <a:xfrm>
            <a:off x="975664" y="3754241"/>
            <a:ext cx="2391230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Clic</a:t>
            </a:r>
            <a:r>
              <a:rPr lang="en-US" sz="1596" b="0" i="0" spc="423" baseline="0" dirty="0">
                <a:solidFill>
                  <a:srgbClr val="FFFFFF"/>
                </a:solidFill>
                <a:latin typeface="Arial"/>
              </a:rPr>
              <a:t>k</a:t>
            </a: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Upload Catalog File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Freeform 396"/>
          <p:cNvSpPr/>
          <p:nvPr/>
        </p:nvSpPr>
        <p:spPr>
          <a:xfrm>
            <a:off x="0" y="0"/>
            <a:ext cx="12195047" cy="6858000"/>
          </a:xfrm>
          <a:custGeom>
            <a:avLst/>
            <a:gdLst/>
            <a:ahLst/>
            <a:cxnLst/>
            <a:rect l="0" t="0" r="0" b="0"/>
            <a:pathLst>
              <a:path w="12195047" h="6858000">
                <a:moveTo>
                  <a:pt x="0" y="0"/>
                </a:moveTo>
                <a:lnTo>
                  <a:pt x="12195047" y="0"/>
                </a:lnTo>
                <a:lnTo>
                  <a:pt x="1219504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97" name="Freeform 397"/>
          <p:cNvSpPr/>
          <p:nvPr/>
        </p:nvSpPr>
        <p:spPr>
          <a:xfrm>
            <a:off x="324611" y="1389889"/>
            <a:ext cx="457200" cy="435863"/>
          </a:xfrm>
          <a:custGeom>
            <a:avLst/>
            <a:gdLst/>
            <a:ahLst/>
            <a:cxnLst/>
            <a:rect l="0" t="0" r="0" b="0"/>
            <a:pathLst>
              <a:path w="457200" h="435863">
                <a:moveTo>
                  <a:pt x="0" y="0"/>
                </a:moveTo>
                <a:lnTo>
                  <a:pt x="457200" y="0"/>
                </a:lnTo>
                <a:lnTo>
                  <a:pt x="457200" y="435863"/>
                </a:lnTo>
                <a:lnTo>
                  <a:pt x="0" y="435863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98" name="Freeform 398"/>
          <p:cNvSpPr/>
          <p:nvPr/>
        </p:nvSpPr>
        <p:spPr>
          <a:xfrm>
            <a:off x="324611" y="2075689"/>
            <a:ext cx="457200" cy="437388"/>
          </a:xfrm>
          <a:custGeom>
            <a:avLst/>
            <a:gdLst/>
            <a:ahLst/>
            <a:cxnLst/>
            <a:rect l="0" t="0" r="0" b="0"/>
            <a:pathLst>
              <a:path w="457200" h="437388">
                <a:moveTo>
                  <a:pt x="0" y="0"/>
                </a:moveTo>
                <a:lnTo>
                  <a:pt x="457200" y="0"/>
                </a:lnTo>
                <a:lnTo>
                  <a:pt x="457200" y="437388"/>
                </a:lnTo>
                <a:lnTo>
                  <a:pt x="0" y="437388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99" name="Picture 39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4611" y="2856223"/>
            <a:ext cx="9810699" cy="2497589"/>
          </a:xfrm>
          <a:prstGeom prst="rect">
            <a:avLst/>
          </a:prstGeom>
          <a:noFill/>
        </p:spPr>
      </p:pic>
      <p:sp>
        <p:nvSpPr>
          <p:cNvPr id="400" name="Freeform 400"/>
          <p:cNvSpPr/>
          <p:nvPr/>
        </p:nvSpPr>
        <p:spPr>
          <a:xfrm>
            <a:off x="3390138" y="3620262"/>
            <a:ext cx="1182623" cy="667512"/>
          </a:xfrm>
          <a:custGeom>
            <a:avLst/>
            <a:gdLst/>
            <a:ahLst/>
            <a:cxnLst/>
            <a:rect l="0" t="0" r="0" b="0"/>
            <a:pathLst>
              <a:path w="1182623" h="667512">
                <a:moveTo>
                  <a:pt x="0" y="63247"/>
                </a:moveTo>
                <a:cubicBezTo>
                  <a:pt x="0" y="28322"/>
                  <a:pt x="28321" y="0"/>
                  <a:pt x="63246" y="0"/>
                </a:cubicBezTo>
                <a:lnTo>
                  <a:pt x="1119377" y="0"/>
                </a:lnTo>
                <a:cubicBezTo>
                  <a:pt x="1154302" y="0"/>
                  <a:pt x="1182623" y="28322"/>
                  <a:pt x="1182623" y="63247"/>
                </a:cubicBezTo>
                <a:lnTo>
                  <a:pt x="1182623" y="604267"/>
                </a:lnTo>
                <a:cubicBezTo>
                  <a:pt x="1182623" y="639192"/>
                  <a:pt x="1154302" y="667512"/>
                  <a:pt x="1119377" y="667512"/>
                </a:cubicBezTo>
                <a:lnTo>
                  <a:pt x="63246" y="667512"/>
                </a:lnTo>
                <a:cubicBezTo>
                  <a:pt x="28321" y="667512"/>
                  <a:pt x="0" y="639192"/>
                  <a:pt x="0" y="604267"/>
                </a:cubicBezTo>
                <a:close/>
                <a:moveTo>
                  <a:pt x="-215647" y="3237738"/>
                </a:moveTo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01" name="Freeform 401"/>
          <p:cNvSpPr/>
          <p:nvPr/>
        </p:nvSpPr>
        <p:spPr>
          <a:xfrm>
            <a:off x="1800605" y="4732783"/>
            <a:ext cx="1063752" cy="256032"/>
          </a:xfrm>
          <a:custGeom>
            <a:avLst/>
            <a:gdLst/>
            <a:ahLst/>
            <a:cxnLst/>
            <a:rect l="0" t="0" r="0" b="0"/>
            <a:pathLst>
              <a:path w="1063752" h="256032">
                <a:moveTo>
                  <a:pt x="0" y="24257"/>
                </a:moveTo>
                <a:cubicBezTo>
                  <a:pt x="0" y="10795"/>
                  <a:pt x="10796" y="0"/>
                  <a:pt x="24258" y="0"/>
                </a:cubicBezTo>
                <a:lnTo>
                  <a:pt x="1039496" y="0"/>
                </a:lnTo>
                <a:cubicBezTo>
                  <a:pt x="1052958" y="0"/>
                  <a:pt x="1063752" y="10795"/>
                  <a:pt x="1063752" y="24257"/>
                </a:cubicBezTo>
                <a:lnTo>
                  <a:pt x="1063752" y="231775"/>
                </a:lnTo>
                <a:cubicBezTo>
                  <a:pt x="1063752" y="245237"/>
                  <a:pt x="1052958" y="256032"/>
                  <a:pt x="1039496" y="256032"/>
                </a:cubicBezTo>
                <a:lnTo>
                  <a:pt x="24258" y="256032"/>
                </a:lnTo>
                <a:cubicBezTo>
                  <a:pt x="10796" y="256032"/>
                  <a:pt x="0" y="245237"/>
                  <a:pt x="0" y="231775"/>
                </a:cubicBezTo>
                <a:close/>
                <a:moveTo>
                  <a:pt x="300355" y="2125217"/>
                </a:moveTo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02" name="Rectangle 402"/>
          <p:cNvSpPr/>
          <p:nvPr/>
        </p:nvSpPr>
        <p:spPr>
          <a:xfrm>
            <a:off x="504139" y="6541999"/>
            <a:ext cx="11186262" cy="131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231440" algn="l"/>
                <a:tab pos="2310942" algn="l"/>
                <a:tab pos="11058703" algn="l"/>
              </a:tabLst>
            </a:pPr>
            <a:r>
              <a:rPr lang="en-US" sz="909" b="0" i="0" spc="217" baseline="17666" dirty="0">
                <a:solidFill>
                  <a:srgbClr val="FFFFFF"/>
                </a:solidFill>
                <a:latin typeface="Arial"/>
              </a:rPr>
              <a:t>©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2021 SAP SE or</a:t>
            </a:r>
            <a:r>
              <a:rPr lang="en-US" sz="909" b="0" i="0" spc="-16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an SAP affiliate</a:t>
            </a:r>
            <a:r>
              <a:rPr lang="en-US" sz="909" b="0" i="0" spc="-35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co</a:t>
            </a:r>
            <a:r>
              <a:rPr lang="en-US" sz="909" b="0" i="0" spc="-22" baseline="17666" dirty="0">
                <a:solidFill>
                  <a:srgbClr val="FFFFFF"/>
                </a:solidFill>
                <a:latin typeface="Arial"/>
              </a:rPr>
              <a:t>m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pany. All</a:t>
            </a:r>
            <a:r>
              <a:rPr lang="en-US" sz="909" b="0" i="0" spc="-24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rights</a:t>
            </a:r>
            <a:r>
              <a:rPr lang="en-US" sz="909" b="0" i="0" spc="-13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reserved.	ǀ	Public	</a:t>
            </a:r>
            <a:r>
              <a:rPr lang="en-US" sz="900" b="0" i="0" spc="0" baseline="0" dirty="0">
                <a:solidFill>
                  <a:srgbClr val="FFFFFF"/>
                </a:solidFill>
                <a:latin typeface="Arial"/>
              </a:rPr>
              <a:t>22</a:t>
            </a:r>
          </a:p>
        </p:txBody>
      </p:sp>
      <p:sp>
        <p:nvSpPr>
          <p:cNvPr id="403" name="Rectangle 403"/>
          <p:cNvSpPr/>
          <p:nvPr/>
        </p:nvSpPr>
        <p:spPr>
          <a:xfrm>
            <a:off x="504139" y="515417"/>
            <a:ext cx="3487521" cy="3505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="1" i="0" spc="0" baseline="0" dirty="0">
                <a:solidFill>
                  <a:srgbClr val="FFFFFF"/>
                </a:solidFill>
                <a:latin typeface="Arial"/>
              </a:rPr>
              <a:t>Catalog Updat</a:t>
            </a:r>
            <a:r>
              <a:rPr lang="en-US" sz="2400" b="1" i="0" spc="664" baseline="0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2400" b="1" i="0" spc="669" baseline="0" dirty="0">
                <a:solidFill>
                  <a:srgbClr val="FFFFFF"/>
                </a:solidFill>
                <a:latin typeface="Arial"/>
              </a:rPr>
              <a:t>–</a:t>
            </a:r>
            <a:r>
              <a:rPr lang="en-US" sz="2400" b="1" i="0" spc="0" baseline="0" dirty="0">
                <a:solidFill>
                  <a:srgbClr val="FFFFFF"/>
                </a:solidFill>
                <a:latin typeface="Arial"/>
              </a:rPr>
              <a:t>Ste</a:t>
            </a:r>
            <a:r>
              <a:rPr lang="en-US" sz="2400" b="1" i="0" spc="655" baseline="0" dirty="0">
                <a:solidFill>
                  <a:srgbClr val="FFFFFF"/>
                </a:solidFill>
                <a:latin typeface="Arial"/>
              </a:rPr>
              <a:t>p5</a:t>
            </a:r>
          </a:p>
        </p:txBody>
      </p:sp>
      <p:sp>
        <p:nvSpPr>
          <p:cNvPr id="404" name="Rectangle 404"/>
          <p:cNvSpPr/>
          <p:nvPr/>
        </p:nvSpPr>
        <p:spPr>
          <a:xfrm>
            <a:off x="473354" y="1494149"/>
            <a:ext cx="112696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1</a:t>
            </a:r>
          </a:p>
        </p:txBody>
      </p:sp>
      <p:sp>
        <p:nvSpPr>
          <p:cNvPr id="405" name="Rectangle 405"/>
          <p:cNvSpPr/>
          <p:nvPr/>
        </p:nvSpPr>
        <p:spPr>
          <a:xfrm>
            <a:off x="473354" y="2180966"/>
            <a:ext cx="112696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2</a:t>
            </a:r>
          </a:p>
        </p:txBody>
      </p:sp>
      <p:sp>
        <p:nvSpPr>
          <p:cNvPr id="406" name="Rectangle 406"/>
          <p:cNvSpPr/>
          <p:nvPr/>
        </p:nvSpPr>
        <p:spPr>
          <a:xfrm>
            <a:off x="873861" y="1497197"/>
            <a:ext cx="6030572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Clic</a:t>
            </a:r>
            <a:r>
              <a:rPr lang="en-US" sz="1596" b="0" i="0" spc="426" baseline="0" dirty="0">
                <a:solidFill>
                  <a:srgbClr val="FFFFFF"/>
                </a:solidFill>
                <a:latin typeface="Arial"/>
              </a:rPr>
              <a:t>k</a:t>
            </a: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Choose Fil</a:t>
            </a:r>
            <a:r>
              <a:rPr lang="en-US" sz="1596" b="1" i="0" spc="485" baseline="0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and bro</a:t>
            </a:r>
            <a:r>
              <a:rPr lang="en-US" sz="1596" b="0" i="0" spc="-24" baseline="0" dirty="0">
                <a:solidFill>
                  <a:srgbClr val="FFFFFF"/>
                </a:solidFill>
                <a:latin typeface="Arial"/>
              </a:rPr>
              <a:t>w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se to the catalog file on your compute</a:t>
            </a:r>
            <a:r>
              <a:rPr lang="en-US" sz="1596" b="0" i="0" spc="-72" baseline="0" dirty="0">
                <a:solidFill>
                  <a:srgbClr val="FFFFFF"/>
                </a:solidFill>
                <a:latin typeface="Arial"/>
              </a:rPr>
              <a:t>r.</a:t>
            </a:r>
          </a:p>
        </p:txBody>
      </p:sp>
      <p:sp>
        <p:nvSpPr>
          <p:cNvPr id="407" name="Rectangle 407"/>
          <p:cNvSpPr/>
          <p:nvPr/>
        </p:nvSpPr>
        <p:spPr>
          <a:xfrm>
            <a:off x="873861" y="2179441"/>
            <a:ext cx="2468380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Clic</a:t>
            </a:r>
            <a:r>
              <a:rPr lang="en-US" sz="1596" b="0" i="0" spc="426" baseline="0" dirty="0">
                <a:solidFill>
                  <a:srgbClr val="FFFFFF"/>
                </a:solidFill>
                <a:latin typeface="Arial"/>
              </a:rPr>
              <a:t>k</a:t>
            </a:r>
            <a:r>
              <a:rPr lang="en-US" sz="1596" b="1" i="0" spc="-82" baseline="0" dirty="0">
                <a:solidFill>
                  <a:srgbClr val="FFFFFF"/>
                </a:solidFill>
                <a:latin typeface="Arial"/>
              </a:rPr>
              <a:t>V</a:t>
            </a: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alidate and Publish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Freeform 408"/>
          <p:cNvSpPr/>
          <p:nvPr/>
        </p:nvSpPr>
        <p:spPr>
          <a:xfrm>
            <a:off x="0" y="0"/>
            <a:ext cx="12195047" cy="6858000"/>
          </a:xfrm>
          <a:custGeom>
            <a:avLst/>
            <a:gdLst/>
            <a:ahLst/>
            <a:cxnLst/>
            <a:rect l="0" t="0" r="0" b="0"/>
            <a:pathLst>
              <a:path w="12195047" h="6858000">
                <a:moveTo>
                  <a:pt x="0" y="0"/>
                </a:moveTo>
                <a:lnTo>
                  <a:pt x="12195047" y="0"/>
                </a:lnTo>
                <a:lnTo>
                  <a:pt x="1219504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409" name="Picture 40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93791" y="2849976"/>
            <a:ext cx="6673024" cy="1568100"/>
          </a:xfrm>
          <a:prstGeom prst="rect">
            <a:avLst/>
          </a:prstGeom>
          <a:noFill/>
        </p:spPr>
      </p:pic>
      <p:sp>
        <p:nvSpPr>
          <p:cNvPr id="410" name="Freeform 410"/>
          <p:cNvSpPr/>
          <p:nvPr/>
        </p:nvSpPr>
        <p:spPr>
          <a:xfrm>
            <a:off x="7315961" y="4056127"/>
            <a:ext cx="795529" cy="271271"/>
          </a:xfrm>
          <a:custGeom>
            <a:avLst/>
            <a:gdLst/>
            <a:ahLst/>
            <a:cxnLst/>
            <a:rect l="0" t="0" r="0" b="0"/>
            <a:pathLst>
              <a:path w="795529" h="271271">
                <a:moveTo>
                  <a:pt x="0" y="25653"/>
                </a:moveTo>
                <a:cubicBezTo>
                  <a:pt x="0" y="11557"/>
                  <a:pt x="11557" y="0"/>
                  <a:pt x="25655" y="0"/>
                </a:cubicBezTo>
                <a:lnTo>
                  <a:pt x="769874" y="0"/>
                </a:lnTo>
                <a:cubicBezTo>
                  <a:pt x="783971" y="0"/>
                  <a:pt x="795529" y="11557"/>
                  <a:pt x="795529" y="25653"/>
                </a:cubicBezTo>
                <a:lnTo>
                  <a:pt x="795529" y="245618"/>
                </a:lnTo>
                <a:cubicBezTo>
                  <a:pt x="795529" y="259714"/>
                  <a:pt x="783971" y="271271"/>
                  <a:pt x="769874" y="271271"/>
                </a:cubicBezTo>
                <a:lnTo>
                  <a:pt x="25655" y="271271"/>
                </a:lnTo>
                <a:cubicBezTo>
                  <a:pt x="11557" y="271271"/>
                  <a:pt x="0" y="259714"/>
                  <a:pt x="0" y="245618"/>
                </a:cubicBezTo>
                <a:close/>
                <a:moveTo>
                  <a:pt x="-4539741" y="2801873"/>
                </a:moveTo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11" name="Freeform 411"/>
          <p:cNvSpPr/>
          <p:nvPr/>
        </p:nvSpPr>
        <p:spPr>
          <a:xfrm>
            <a:off x="5273802" y="2850642"/>
            <a:ext cx="4485131" cy="310897"/>
          </a:xfrm>
          <a:custGeom>
            <a:avLst/>
            <a:gdLst/>
            <a:ahLst/>
            <a:cxnLst/>
            <a:rect l="0" t="0" r="0" b="0"/>
            <a:pathLst>
              <a:path w="4485131" h="310897">
                <a:moveTo>
                  <a:pt x="0" y="29464"/>
                </a:moveTo>
                <a:cubicBezTo>
                  <a:pt x="0" y="13208"/>
                  <a:pt x="13207" y="0"/>
                  <a:pt x="29463" y="0"/>
                </a:cubicBezTo>
                <a:lnTo>
                  <a:pt x="4455667" y="0"/>
                </a:lnTo>
                <a:cubicBezTo>
                  <a:pt x="4471924" y="0"/>
                  <a:pt x="4485131" y="13208"/>
                  <a:pt x="4485131" y="29464"/>
                </a:cubicBezTo>
                <a:lnTo>
                  <a:pt x="4485131" y="281432"/>
                </a:lnTo>
                <a:cubicBezTo>
                  <a:pt x="4485131" y="297688"/>
                  <a:pt x="4471924" y="310897"/>
                  <a:pt x="4455667" y="310897"/>
                </a:cubicBezTo>
                <a:lnTo>
                  <a:pt x="29463" y="310897"/>
                </a:lnTo>
                <a:cubicBezTo>
                  <a:pt x="13207" y="310897"/>
                  <a:pt x="0" y="297688"/>
                  <a:pt x="0" y="281432"/>
                </a:cubicBezTo>
                <a:close/>
                <a:moveTo>
                  <a:pt x="-1295908" y="4007358"/>
                </a:moveTo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12" name="Rectangle 412"/>
          <p:cNvSpPr/>
          <p:nvPr/>
        </p:nvSpPr>
        <p:spPr>
          <a:xfrm>
            <a:off x="504139" y="6541999"/>
            <a:ext cx="11186262" cy="131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231440" algn="l"/>
                <a:tab pos="2310942" algn="l"/>
                <a:tab pos="11058703" algn="l"/>
              </a:tabLst>
            </a:pPr>
            <a:r>
              <a:rPr lang="en-US" sz="909" b="0" i="0" spc="217" baseline="17666" dirty="0">
                <a:solidFill>
                  <a:srgbClr val="FFFFFF"/>
                </a:solidFill>
                <a:latin typeface="Arial"/>
              </a:rPr>
              <a:t>©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2021 SAP SE or</a:t>
            </a:r>
            <a:r>
              <a:rPr lang="en-US" sz="909" b="0" i="0" spc="-16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an SAP affiliate</a:t>
            </a:r>
            <a:r>
              <a:rPr lang="en-US" sz="909" b="0" i="0" spc="-35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co</a:t>
            </a:r>
            <a:r>
              <a:rPr lang="en-US" sz="909" b="0" i="0" spc="-22" baseline="17666" dirty="0">
                <a:solidFill>
                  <a:srgbClr val="FFFFFF"/>
                </a:solidFill>
                <a:latin typeface="Arial"/>
              </a:rPr>
              <a:t>m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pany. All</a:t>
            </a:r>
            <a:r>
              <a:rPr lang="en-US" sz="909" b="0" i="0" spc="-24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rights</a:t>
            </a:r>
            <a:r>
              <a:rPr lang="en-US" sz="909" b="0" i="0" spc="-13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reserved.	ǀ	Public	</a:t>
            </a:r>
            <a:r>
              <a:rPr lang="en-US" sz="900" b="0" i="0" spc="0" baseline="0" dirty="0">
                <a:solidFill>
                  <a:srgbClr val="FFFFFF"/>
                </a:solidFill>
                <a:latin typeface="Arial"/>
              </a:rPr>
              <a:t>23</a:t>
            </a:r>
          </a:p>
        </p:txBody>
      </p:sp>
      <p:sp>
        <p:nvSpPr>
          <p:cNvPr id="413" name="Rectangle 413"/>
          <p:cNvSpPr/>
          <p:nvPr/>
        </p:nvSpPr>
        <p:spPr>
          <a:xfrm>
            <a:off x="504139" y="515417"/>
            <a:ext cx="5418429" cy="3505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="1" i="0" spc="0" baseline="0" dirty="0">
                <a:solidFill>
                  <a:srgbClr val="FFFFFF"/>
                </a:solidFill>
                <a:latin typeface="Arial"/>
              </a:rPr>
              <a:t>Catalog Updat</a:t>
            </a:r>
            <a:r>
              <a:rPr lang="en-US" sz="2400" b="1" i="0" spc="664" baseline="0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2400" b="1" i="0" spc="669" baseline="0" dirty="0">
                <a:solidFill>
                  <a:srgbClr val="FFFFFF"/>
                </a:solidFill>
                <a:latin typeface="Arial"/>
              </a:rPr>
              <a:t>–</a:t>
            </a:r>
            <a:r>
              <a:rPr lang="en-US" sz="2400" b="1" i="0" spc="0" baseline="0" dirty="0">
                <a:solidFill>
                  <a:srgbClr val="FFFFFF"/>
                </a:solidFill>
                <a:latin typeface="Arial"/>
              </a:rPr>
              <a:t>Latest </a:t>
            </a:r>
            <a:r>
              <a:rPr lang="en-US" sz="2400" b="1" i="0" spc="-147" baseline="0" dirty="0">
                <a:solidFill>
                  <a:srgbClr val="FFFFFF"/>
                </a:solidFill>
                <a:latin typeface="Arial"/>
              </a:rPr>
              <a:t>V</a:t>
            </a:r>
            <a:r>
              <a:rPr lang="en-US" sz="2400" b="1" i="0" spc="0" baseline="0" dirty="0">
                <a:solidFill>
                  <a:srgbClr val="FFFFFF"/>
                </a:solidFill>
                <a:latin typeface="Arial"/>
              </a:rPr>
              <a:t>ersion Only</a:t>
            </a:r>
          </a:p>
        </p:txBody>
      </p:sp>
      <p:sp>
        <p:nvSpPr>
          <p:cNvPr id="414" name="Rectangle 414"/>
          <p:cNvSpPr/>
          <p:nvPr/>
        </p:nvSpPr>
        <p:spPr>
          <a:xfrm>
            <a:off x="416966" y="1341210"/>
            <a:ext cx="5707338" cy="23344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511" algn="l"/>
              </a:tabLst>
            </a:pPr>
            <a:r>
              <a:rPr lang="en-US" sz="1598" b="0" i="0" spc="0" baseline="0" dirty="0">
                <a:solidFill>
                  <a:srgbClr val="F0AB00"/>
                </a:solidFill>
                <a:latin typeface="Arial"/>
              </a:rPr>
              <a:t>•	</a:t>
            </a:r>
            <a:r>
              <a:rPr lang="en-US" sz="1598" b="0" i="0" spc="0" baseline="0" dirty="0">
                <a:solidFill>
                  <a:srgbClr val="FFFFFF"/>
                </a:solidFill>
                <a:latin typeface="Arial"/>
              </a:rPr>
              <a:t>The latest version is th</a:t>
            </a:r>
            <a:r>
              <a:rPr lang="en-US" sz="1598" b="0" i="0" spc="-23" baseline="0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1598" b="0" i="0" spc="0" baseline="0" dirty="0">
                <a:solidFill>
                  <a:srgbClr val="FFFFFF"/>
                </a:solidFill>
                <a:latin typeface="Arial"/>
              </a:rPr>
              <a:t> only one available</a:t>
            </a:r>
            <a:r>
              <a:rPr lang="en-US" sz="1598" b="0" i="0" spc="-32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1598" b="0" i="0" spc="0" baseline="0" dirty="0">
                <a:solidFill>
                  <a:srgbClr val="FFFFFF"/>
                </a:solidFill>
                <a:latin typeface="Arial"/>
              </a:rPr>
              <a:t>for modifications.</a:t>
            </a:r>
          </a:p>
        </p:txBody>
      </p:sp>
      <p:sp>
        <p:nvSpPr>
          <p:cNvPr id="415" name="Rectangle 415"/>
          <p:cNvSpPr/>
          <p:nvPr/>
        </p:nvSpPr>
        <p:spPr>
          <a:xfrm>
            <a:off x="416966" y="1737989"/>
            <a:ext cx="7112975" cy="6293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511" algn="l"/>
              </a:tabLst>
            </a:pPr>
            <a:r>
              <a:rPr lang="en-US" sz="1596" b="0" i="0" spc="0" baseline="0" dirty="0">
                <a:solidFill>
                  <a:srgbClr val="F0AB00"/>
                </a:solidFill>
                <a:latin typeface="Arial"/>
              </a:rPr>
              <a:t>•	</a:t>
            </a:r>
            <a:r>
              <a:rPr lang="en-US" sz="1596" b="0" i="0" spc="-184" baseline="0" dirty="0">
                <a:solidFill>
                  <a:srgbClr val="FFFFFF"/>
                </a:solidFill>
                <a:latin typeface="Arial"/>
              </a:rPr>
              <a:t>T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o access previous versions,</a:t>
            </a:r>
            <a:r>
              <a:rPr lang="en-US" sz="1596" b="0" i="0" spc="-32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y</a:t>
            </a:r>
            <a:r>
              <a:rPr lang="en-US" sz="1596" b="0" i="0" spc="-21" baseline="0" dirty="0">
                <a:solidFill>
                  <a:srgbClr val="FFFFFF"/>
                </a:solidFill>
                <a:latin typeface="Arial"/>
              </a:rPr>
              <a:t>o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u must delete the more recen</a:t>
            </a:r>
            <a:r>
              <a:rPr lang="en-US" sz="1596" b="0" i="0" spc="-21" baseline="0" dirty="0">
                <a:solidFill>
                  <a:srgbClr val="FFFFFF"/>
                </a:solidFill>
                <a:latin typeface="Arial"/>
              </a:rPr>
              <a:t>t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 versions </a:t>
            </a:r>
            <a:r>
              <a:rPr lang="en-US" sz="1596" b="0" i="0" spc="-21" baseline="0" dirty="0">
                <a:solidFill>
                  <a:srgbClr val="FFFFFF"/>
                </a:solidFill>
                <a:latin typeface="Arial"/>
              </a:rPr>
              <a:t>f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irst.</a:t>
            </a:r>
          </a:p>
          <a:p>
            <a:pPr marL="0">
              <a:lnSpc>
                <a:spcPts val="3119"/>
              </a:lnSpc>
              <a:tabLst>
                <a:tab pos="286511" algn="l"/>
              </a:tabLst>
            </a:pPr>
            <a:r>
              <a:rPr lang="en-US" sz="1596" b="0" i="0" spc="0" baseline="0" dirty="0">
                <a:solidFill>
                  <a:srgbClr val="F0AB00"/>
                </a:solidFill>
                <a:latin typeface="Arial"/>
              </a:rPr>
              <a:t>•	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When a catalog has several versions, you can delete all of them by clicking:</a:t>
            </a:r>
          </a:p>
        </p:txBody>
      </p:sp>
      <p:sp>
        <p:nvSpPr>
          <p:cNvPr id="416" name="Rectangle 416"/>
          <p:cNvSpPr/>
          <p:nvPr/>
        </p:nvSpPr>
        <p:spPr>
          <a:xfrm>
            <a:off x="703478" y="2378069"/>
            <a:ext cx="8015861" cy="4769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Delete &gt;</a:t>
            </a:r>
            <a:r>
              <a:rPr lang="en-US" sz="1596" b="0" i="0" spc="-99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All ve</a:t>
            </a:r>
            <a:r>
              <a:rPr lang="en-US" sz="1596" b="0" i="0" spc="-24" baseline="0" dirty="0">
                <a:solidFill>
                  <a:srgbClr val="FFFFFF"/>
                </a:solidFill>
                <a:latin typeface="Arial"/>
              </a:rPr>
              <a:t>r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sions or onl</a:t>
            </a:r>
            <a:r>
              <a:rPr lang="en-US" sz="1596" b="0" i="0" spc="-21" baseline="0" dirty="0">
                <a:solidFill>
                  <a:srgbClr val="FFFFFF"/>
                </a:solidFill>
                <a:latin typeface="Arial"/>
              </a:rPr>
              <a:t>y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 delete the latest version </a:t>
            </a:r>
            <a:r>
              <a:rPr lang="en-US" sz="1596" b="0" i="0" spc="-21" baseline="0" dirty="0">
                <a:solidFill>
                  <a:srgbClr val="FFFFFF"/>
                </a:solidFill>
                <a:latin typeface="Arial"/>
              </a:rPr>
              <a:t>b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y selecting th</a:t>
            </a:r>
            <a:r>
              <a:rPr lang="en-US" sz="1596" b="0" i="0" spc="-23" baseline="0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 catalog and clicking</a:t>
            </a:r>
          </a:p>
          <a:p>
            <a:pPr marL="0">
              <a:lnSpc>
                <a:spcPts val="1920"/>
              </a:lnSpc>
            </a:pP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Delete &gt; Latest </a:t>
            </a:r>
            <a:r>
              <a:rPr lang="en-US" sz="1596" b="0" i="0" spc="-63" baseline="0" dirty="0">
                <a:solidFill>
                  <a:srgbClr val="FFFFFF"/>
                </a:solidFill>
                <a:latin typeface="Arial"/>
              </a:rPr>
              <a:t>V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ersion Only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Freeform 417">
            <a:hlinkClick r:id="rId2"/>
          </p:cNvPr>
          <p:cNvSpPr/>
          <p:nvPr/>
        </p:nvSpPr>
        <p:spPr>
          <a:xfrm>
            <a:off x="0" y="0"/>
            <a:ext cx="12195047" cy="6858000"/>
          </a:xfrm>
          <a:custGeom>
            <a:avLst/>
            <a:gdLst/>
            <a:ahLst/>
            <a:cxnLst/>
            <a:rect l="0" t="0" r="0" b="0"/>
            <a:pathLst>
              <a:path w="12195047" h="6858000">
                <a:moveTo>
                  <a:pt x="0" y="0"/>
                </a:moveTo>
                <a:lnTo>
                  <a:pt x="12195047" y="0"/>
                </a:lnTo>
                <a:lnTo>
                  <a:pt x="1219504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418" name="Picture 41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27692" y="5993892"/>
            <a:ext cx="1962911" cy="359663"/>
          </a:xfrm>
          <a:prstGeom prst="rect">
            <a:avLst/>
          </a:prstGeom>
          <a:noFill/>
        </p:spPr>
      </p:pic>
      <p:sp>
        <p:nvSpPr>
          <p:cNvPr id="419" name="Freeform 419">
            <a:hlinkClick r:id="rId4"/>
          </p:cNvPr>
          <p:cNvSpPr/>
          <p:nvPr/>
        </p:nvSpPr>
        <p:spPr>
          <a:xfrm>
            <a:off x="715835" y="6341746"/>
            <a:ext cx="1074357" cy="4571"/>
          </a:xfrm>
          <a:custGeom>
            <a:avLst/>
            <a:gdLst/>
            <a:ahLst/>
            <a:cxnLst/>
            <a:rect l="0" t="0" r="0" b="0"/>
            <a:pathLst>
              <a:path w="1074357" h="4571">
                <a:moveTo>
                  <a:pt x="0" y="0"/>
                </a:moveTo>
                <a:lnTo>
                  <a:pt x="1074357" y="0"/>
                </a:lnTo>
                <a:lnTo>
                  <a:pt x="1074357" y="4571"/>
                </a:lnTo>
                <a:lnTo>
                  <a:pt x="0" y="4571"/>
                </a:lnTo>
                <a:lnTo>
                  <a:pt x="0" y="0"/>
                </a:lnTo>
                <a:close/>
              </a:path>
            </a:pathLst>
          </a:custGeom>
          <a:solidFill>
            <a:srgbClr val="008FD3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420" name="Picture 420">
            <a:hlinkClick r:id="rId5"/>
          </p:cNvPr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61107" y="1738377"/>
            <a:ext cx="388111" cy="389635"/>
          </a:xfrm>
          <a:prstGeom prst="rect">
            <a:avLst/>
          </a:prstGeom>
          <a:noFill/>
        </p:spPr>
      </p:pic>
      <p:pic>
        <p:nvPicPr>
          <p:cNvPr id="421" name="Picture 421">
            <a:hlinkClick r:id="rId7"/>
          </p:cNvPr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69795" y="1738377"/>
            <a:ext cx="389636" cy="389635"/>
          </a:xfrm>
          <a:prstGeom prst="rect">
            <a:avLst/>
          </a:prstGeom>
          <a:noFill/>
        </p:spPr>
      </p:pic>
      <p:pic>
        <p:nvPicPr>
          <p:cNvPr id="422" name="Picture 422">
            <a:hlinkClick r:id="rId9"/>
          </p:cNvPr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80008" y="1738377"/>
            <a:ext cx="389636" cy="389635"/>
          </a:xfrm>
          <a:prstGeom prst="rect">
            <a:avLst/>
          </a:prstGeom>
          <a:noFill/>
        </p:spPr>
      </p:pic>
      <p:pic>
        <p:nvPicPr>
          <p:cNvPr id="423" name="Picture 423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4444" y="1751076"/>
            <a:ext cx="362712" cy="364236"/>
          </a:xfrm>
          <a:prstGeom prst="rect">
            <a:avLst/>
          </a:prstGeom>
          <a:noFill/>
        </p:spPr>
      </p:pic>
      <p:pic>
        <p:nvPicPr>
          <p:cNvPr id="424" name="Picture 424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4444" y="504445"/>
            <a:ext cx="1107947" cy="214884"/>
          </a:xfrm>
          <a:prstGeom prst="rect">
            <a:avLst/>
          </a:prstGeom>
          <a:noFill/>
        </p:spPr>
      </p:pic>
      <p:sp>
        <p:nvSpPr>
          <p:cNvPr id="425" name="Rectangle 425"/>
          <p:cNvSpPr/>
          <p:nvPr/>
        </p:nvSpPr>
        <p:spPr>
          <a:xfrm>
            <a:off x="504139" y="3218669"/>
            <a:ext cx="2920901" cy="11742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© 202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0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 SAP SE or an SAP affiliate company. All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rights reserve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d.</a:t>
            </a:r>
          </a:p>
        </p:txBody>
      </p:sp>
      <p:sp>
        <p:nvSpPr>
          <p:cNvPr id="426" name="Rectangle 426"/>
          <p:cNvSpPr/>
          <p:nvPr/>
        </p:nvSpPr>
        <p:spPr>
          <a:xfrm>
            <a:off x="504139" y="3416789"/>
            <a:ext cx="5652290" cy="2393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No pa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r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t of this</a:t>
            </a:r>
            <a:r>
              <a:rPr lang="en-US" sz="803" b="0" i="0" spc="-20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publication may</a:t>
            </a:r>
            <a:r>
              <a:rPr lang="en-US" sz="803" b="0" i="0" spc="-17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be reprod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u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ced or transmitted</a:t>
            </a:r>
            <a:r>
              <a:rPr lang="en-US" sz="803" b="0" i="0" spc="-16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in any form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or for an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y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 pur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p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ose </a:t>
            </a:r>
            <a:r>
              <a:rPr lang="en-US" sz="803" b="0" i="0" spc="-17" baseline="0" dirty="0">
                <a:solidFill>
                  <a:srgbClr val="FFFFFF"/>
                </a:solidFill>
                <a:latin typeface="Arial"/>
              </a:rPr>
              <a:t>w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ithout the e</a:t>
            </a:r>
            <a:r>
              <a:rPr lang="en-US" sz="803" b="0" i="0" spc="-19" baseline="0" dirty="0">
                <a:solidFill>
                  <a:srgbClr val="FFFFFF"/>
                </a:solidFill>
                <a:latin typeface="Arial"/>
              </a:rPr>
              <a:t>x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press permission</a:t>
            </a:r>
            <a:r>
              <a:rPr lang="en-US" sz="803" b="0" i="0" spc="-18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of</a:t>
            </a:r>
          </a:p>
          <a:p>
            <a:pPr marL="0">
              <a:lnSpc>
                <a:spcPts val="960"/>
              </a:lnSpc>
            </a:pP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SAP SE or an SAP affiliate compan</a:t>
            </a:r>
            <a:r>
              <a:rPr lang="en-US" sz="803" b="0" i="0" spc="-16" baseline="0" dirty="0">
                <a:solidFill>
                  <a:srgbClr val="FFFFFF"/>
                </a:solidFill>
                <a:latin typeface="Arial"/>
              </a:rPr>
              <a:t>y.</a:t>
            </a:r>
          </a:p>
        </p:txBody>
      </p:sp>
      <p:sp>
        <p:nvSpPr>
          <p:cNvPr id="427" name="Rectangle 427"/>
          <p:cNvSpPr/>
          <p:nvPr/>
        </p:nvSpPr>
        <p:spPr>
          <a:xfrm>
            <a:off x="504139" y="3736829"/>
            <a:ext cx="5646368" cy="2393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The information</a:t>
            </a:r>
            <a:r>
              <a:rPr lang="en-US" sz="803" b="0" i="0" spc="-14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contained her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in may</a:t>
            </a:r>
            <a:r>
              <a:rPr lang="en-US" sz="803" b="0" i="0" spc="-17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be chan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g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ed </a:t>
            </a:r>
            <a:r>
              <a:rPr lang="en-US" sz="803" b="0" i="0" spc="-17" baseline="0" dirty="0">
                <a:solidFill>
                  <a:srgbClr val="FFFFFF"/>
                </a:solidFill>
                <a:latin typeface="Arial"/>
              </a:rPr>
              <a:t>w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ithout prio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r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 notice. Some</a:t>
            </a:r>
            <a:r>
              <a:rPr lang="en-US" sz="803" b="0" i="0" spc="-23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soft</a:t>
            </a:r>
            <a:r>
              <a:rPr lang="en-US" sz="803" b="0" i="0" spc="-17" baseline="0" dirty="0">
                <a:solidFill>
                  <a:srgbClr val="FFFFFF"/>
                </a:solidFill>
                <a:latin typeface="Arial"/>
              </a:rPr>
              <a:t>w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are products marketed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by SAP SE an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d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 its</a:t>
            </a:r>
          </a:p>
          <a:p>
            <a:pPr marL="0">
              <a:lnSpc>
                <a:spcPts val="960"/>
              </a:lnSpc>
            </a:pP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distributors contain pro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p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rietar</a:t>
            </a:r>
            <a:r>
              <a:rPr lang="en-US" sz="803" b="0" i="0" spc="-14" baseline="0" dirty="0">
                <a:solidFill>
                  <a:srgbClr val="FFFFFF"/>
                </a:solidFill>
                <a:latin typeface="Arial"/>
              </a:rPr>
              <a:t>y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 soft</a:t>
            </a:r>
            <a:r>
              <a:rPr lang="en-US" sz="803" b="0" i="0" spc="-17" baseline="0" dirty="0">
                <a:solidFill>
                  <a:srgbClr val="FFFFFF"/>
                </a:solidFill>
                <a:latin typeface="Arial"/>
              </a:rPr>
              <a:t>w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are components of other soft</a:t>
            </a:r>
            <a:r>
              <a:rPr lang="en-US" sz="803" b="0" i="0" spc="-17" baseline="0" dirty="0">
                <a:solidFill>
                  <a:srgbClr val="FFFFFF"/>
                </a:solidFill>
                <a:latin typeface="Arial"/>
              </a:rPr>
              <a:t>w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are vendo</a:t>
            </a:r>
            <a:r>
              <a:rPr lang="en-US" sz="803" b="0" i="0" spc="-16" baseline="0" dirty="0">
                <a:solidFill>
                  <a:srgbClr val="FFFFFF"/>
                </a:solidFill>
                <a:latin typeface="Arial"/>
              </a:rPr>
              <a:t>r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s. National p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r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oduct specifications may </a:t>
            </a:r>
            <a:r>
              <a:rPr lang="en-US" sz="803" b="0" i="0" spc="-18" baseline="0" dirty="0">
                <a:solidFill>
                  <a:srgbClr val="FFFFFF"/>
                </a:solidFill>
                <a:latin typeface="Arial"/>
              </a:rPr>
              <a:t>v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ar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y.</a:t>
            </a:r>
          </a:p>
        </p:txBody>
      </p:sp>
      <p:sp>
        <p:nvSpPr>
          <p:cNvPr id="428" name="Rectangle 428"/>
          <p:cNvSpPr/>
          <p:nvPr/>
        </p:nvSpPr>
        <p:spPr>
          <a:xfrm>
            <a:off x="504139" y="4056869"/>
            <a:ext cx="5756951" cy="60516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These materials</a:t>
            </a:r>
            <a:r>
              <a:rPr lang="en-US" sz="803" b="0" i="0" spc="-19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are p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r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ovid</a:t>
            </a:r>
            <a:r>
              <a:rPr lang="en-US" sz="803" b="0" i="0" spc="-14" baseline="0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d by SAP SE or an SAP affiliate compan</a:t>
            </a:r>
            <a:r>
              <a:rPr lang="en-US" sz="803" b="0" i="0" spc="-16" baseline="0" dirty="0">
                <a:solidFill>
                  <a:srgbClr val="FFFFFF"/>
                </a:solidFill>
                <a:latin typeface="Arial"/>
              </a:rPr>
              <a:t>y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 for informational p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u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rposes only, without representation or</a:t>
            </a:r>
          </a:p>
          <a:p>
            <a:pPr marL="0">
              <a:lnSpc>
                <a:spcPts val="960"/>
              </a:lnSpc>
            </a:pPr>
            <a:r>
              <a:rPr lang="en-US" sz="803" b="0" i="0" spc="-17" baseline="0" dirty="0">
                <a:solidFill>
                  <a:srgbClr val="FFFFFF"/>
                </a:solidFill>
                <a:latin typeface="Arial"/>
              </a:rPr>
              <a:t>w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arr</a:t>
            </a:r>
            <a:r>
              <a:rPr lang="en-US" sz="803" b="0" i="0" spc="-14" baseline="0" dirty="0">
                <a:solidFill>
                  <a:srgbClr val="FFFFFF"/>
                </a:solidFill>
                <a:latin typeface="Arial"/>
              </a:rPr>
              <a:t>a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nty of any kind, a</a:t>
            </a:r>
            <a:r>
              <a:rPr lang="en-US" sz="803" b="0" i="0" spc="-14" baseline="0" dirty="0">
                <a:solidFill>
                  <a:srgbClr val="FFFFFF"/>
                </a:solidFill>
                <a:latin typeface="Arial"/>
              </a:rPr>
              <a:t>n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d SAP or its</a:t>
            </a:r>
            <a:r>
              <a:rPr lang="en-US" sz="803" b="0" i="0" spc="-20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affiliated companies shall not be liable for er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r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ors or omissions</a:t>
            </a:r>
            <a:r>
              <a:rPr lang="en-US" sz="803" b="0" i="0" spc="-30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803" b="0" i="0" spc="-17" baseline="0" dirty="0">
                <a:solidFill>
                  <a:srgbClr val="FFFFFF"/>
                </a:solidFill>
                <a:latin typeface="Arial"/>
              </a:rPr>
              <a:t>w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ith respect to the materials.</a:t>
            </a:r>
          </a:p>
          <a:p>
            <a:pPr marL="0">
              <a:lnSpc>
                <a:spcPts val="959"/>
              </a:lnSpc>
            </a:pP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The onl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y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803" b="0" i="0" spc="-17" baseline="0" dirty="0">
                <a:solidFill>
                  <a:srgbClr val="FFFFFF"/>
                </a:solidFill>
                <a:latin typeface="Arial"/>
              </a:rPr>
              <a:t>w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arr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a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nties for SAP o</a:t>
            </a:r>
            <a:r>
              <a:rPr lang="en-US" sz="803" b="0" i="0" spc="-15" baseline="0" dirty="0">
                <a:solidFill>
                  <a:srgbClr val="FFFFFF"/>
                </a:solidFill>
                <a:latin typeface="Arial"/>
              </a:rPr>
              <a:t>r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 SAP affiliate company </a:t>
            </a:r>
            <a:r>
              <a:rPr lang="en-US" sz="803" b="0" i="0" spc="-15" baseline="0" dirty="0">
                <a:solidFill>
                  <a:srgbClr val="FFFFFF"/>
                </a:solidFill>
                <a:latin typeface="Arial"/>
              </a:rPr>
              <a:t>p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rod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u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cts and services</a:t>
            </a:r>
            <a:r>
              <a:rPr lang="en-US" sz="803" b="0" i="0" spc="-16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are those that are set forth in the e</a:t>
            </a:r>
            <a:r>
              <a:rPr lang="en-US" sz="803" b="0" i="0" spc="-22" baseline="0" dirty="0">
                <a:solidFill>
                  <a:srgbClr val="FFFFFF"/>
                </a:solidFill>
                <a:latin typeface="Arial"/>
              </a:rPr>
              <a:t>x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press </a:t>
            </a:r>
            <a:r>
              <a:rPr lang="en-US" sz="803" b="0" i="0" spc="-17" baseline="0" dirty="0">
                <a:solidFill>
                  <a:srgbClr val="FFFFFF"/>
                </a:solidFill>
                <a:latin typeface="Arial"/>
              </a:rPr>
              <a:t>w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arr</a:t>
            </a:r>
            <a:r>
              <a:rPr lang="en-US" sz="803" b="0" i="0" spc="-14" baseline="0" dirty="0">
                <a:solidFill>
                  <a:srgbClr val="FFFFFF"/>
                </a:solidFill>
                <a:latin typeface="Arial"/>
              </a:rPr>
              <a:t>a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nty</a:t>
            </a:r>
          </a:p>
          <a:p>
            <a:pPr marL="0">
              <a:lnSpc>
                <a:spcPts val="960"/>
              </a:lnSpc>
            </a:pP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statements</a:t>
            </a:r>
            <a:r>
              <a:rPr lang="en-US" sz="803" b="0" i="0" spc="-15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accompan</a:t>
            </a:r>
            <a:r>
              <a:rPr lang="en-US" sz="803" b="0" i="0" spc="-16" baseline="0" dirty="0">
                <a:solidFill>
                  <a:srgbClr val="FFFFFF"/>
                </a:solidFill>
                <a:latin typeface="Arial"/>
              </a:rPr>
              <a:t>y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ing such pro</a:t>
            </a:r>
            <a:r>
              <a:rPr lang="en-US" sz="803" b="0" i="0" spc="-15" baseline="0" dirty="0">
                <a:solidFill>
                  <a:srgbClr val="FFFFFF"/>
                </a:solidFill>
                <a:latin typeface="Arial"/>
              </a:rPr>
              <a:t>d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ucts and services, if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an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y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. Nothing herein should be construe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d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 as constituting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an additional</a:t>
            </a:r>
          </a:p>
          <a:p>
            <a:pPr marL="0">
              <a:lnSpc>
                <a:spcPts val="960"/>
              </a:lnSpc>
            </a:pPr>
            <a:r>
              <a:rPr lang="en-US" sz="806" b="0" i="0" spc="-19" baseline="0" dirty="0">
                <a:solidFill>
                  <a:srgbClr val="FFFFFF"/>
                </a:solidFill>
                <a:latin typeface="Arial"/>
              </a:rPr>
              <a:t>w</a:t>
            </a:r>
            <a:r>
              <a:rPr lang="en-US" sz="806" b="0" i="0" spc="0" baseline="0" dirty="0">
                <a:solidFill>
                  <a:srgbClr val="FFFFFF"/>
                </a:solidFill>
                <a:latin typeface="Arial"/>
              </a:rPr>
              <a:t>arranty.</a:t>
            </a:r>
          </a:p>
        </p:txBody>
      </p:sp>
      <p:sp>
        <p:nvSpPr>
          <p:cNvPr id="429" name="Rectangle 429"/>
          <p:cNvSpPr/>
          <p:nvPr/>
        </p:nvSpPr>
        <p:spPr>
          <a:xfrm>
            <a:off x="504139" y="4742923"/>
            <a:ext cx="5868864" cy="97086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In particular, SAP SE or its 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a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ffiliated companies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ha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v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e no obligation to pursue an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y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 course of business outlined in this d</a:t>
            </a:r>
            <a:r>
              <a:rPr lang="en-US" sz="803" b="0" i="0" spc="-14" baseline="0" dirty="0">
                <a:solidFill>
                  <a:srgbClr val="FFFFFF"/>
                </a:solidFill>
                <a:latin typeface="Arial"/>
              </a:rPr>
              <a:t>o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cumen</a:t>
            </a:r>
            <a:r>
              <a:rPr lang="en-US" sz="803" b="0" i="0" spc="220" baseline="0" dirty="0">
                <a:solidFill>
                  <a:srgbClr val="FFFFFF"/>
                </a:solidFill>
                <a:latin typeface="Arial"/>
              </a:rPr>
              <a:t>t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or</a:t>
            </a:r>
          </a:p>
          <a:p>
            <a:pPr marL="0">
              <a:lnSpc>
                <a:spcPts val="960"/>
              </a:lnSpc>
            </a:pP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an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y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 related presentation, or to devel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o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p or rele</a:t>
            </a:r>
            <a:r>
              <a:rPr lang="en-US" sz="803" b="0" i="0" spc="-14" baseline="0" dirty="0">
                <a:solidFill>
                  <a:srgbClr val="FFFFFF"/>
                </a:solidFill>
                <a:latin typeface="Arial"/>
              </a:rPr>
              <a:t>a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se any functionality mentione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d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 therein. This document, or an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y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 related presentation,</a:t>
            </a:r>
          </a:p>
          <a:p>
            <a:pPr marL="0">
              <a:lnSpc>
                <a:spcPts val="959"/>
              </a:lnSpc>
            </a:pP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and SAP SE’s or its</a:t>
            </a:r>
            <a:r>
              <a:rPr lang="en-US" sz="803" b="0" i="0" spc="-21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affiliated companies’</a:t>
            </a:r>
            <a:r>
              <a:rPr lang="en-US" sz="803" b="0" i="0" spc="-23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strategy and possible futur</a:t>
            </a:r>
            <a:r>
              <a:rPr lang="en-US" sz="803" b="0" i="0" spc="-15" baseline="0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 de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v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elopments, products, and/or platforms, 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d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irections</a:t>
            </a:r>
            <a:r>
              <a:rPr lang="en-US" sz="803" b="0" i="0" spc="232" baseline="0" dirty="0">
                <a:solidFill>
                  <a:srgbClr val="FFFFFF"/>
                </a:solidFill>
                <a:latin typeface="Arial"/>
              </a:rPr>
              <a:t>,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and</a:t>
            </a:r>
          </a:p>
          <a:p>
            <a:pPr marL="0">
              <a:lnSpc>
                <a:spcPts val="960"/>
              </a:lnSpc>
            </a:pP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functionality are all subject to change and may</a:t>
            </a:r>
            <a:r>
              <a:rPr lang="en-US" sz="803" b="0" i="0" spc="-17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be chan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g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ed by SAP SE or its</a:t>
            </a:r>
            <a:r>
              <a:rPr lang="en-US" sz="803" b="0" i="0" spc="-14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affiliated companies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at any time</a:t>
            </a:r>
            <a:r>
              <a:rPr lang="en-US" sz="803" b="0" i="0" spc="-23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for 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a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ny reason</a:t>
            </a:r>
          </a:p>
          <a:p>
            <a:pPr marL="0">
              <a:lnSpc>
                <a:spcPts val="959"/>
              </a:lnSpc>
            </a:pPr>
            <a:r>
              <a:rPr lang="en-US" sz="803" b="0" i="0" spc="-17" baseline="0" dirty="0">
                <a:solidFill>
                  <a:srgbClr val="FFFFFF"/>
                </a:solidFill>
                <a:latin typeface="Arial"/>
              </a:rPr>
              <a:t>w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ithout notice. The information</a:t>
            </a:r>
            <a:r>
              <a:rPr lang="en-US" sz="803" b="0" i="0" spc="-14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in this d</a:t>
            </a:r>
            <a:r>
              <a:rPr lang="en-US" sz="803" b="0" i="0" spc="-14" baseline="0" dirty="0">
                <a:solidFill>
                  <a:srgbClr val="FFFFFF"/>
                </a:solidFill>
                <a:latin typeface="Arial"/>
              </a:rPr>
              <a:t>o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cument is 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n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ot a commitment,</a:t>
            </a:r>
            <a:r>
              <a:rPr lang="en-US" sz="803" b="0" i="0" spc="-30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promise,</a:t>
            </a:r>
            <a:r>
              <a:rPr lang="en-US" sz="803" b="0" i="0" spc="-19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or legal obligation to deliver an</a:t>
            </a:r>
            <a:r>
              <a:rPr lang="en-US" sz="803" b="0" i="0" spc="-17" baseline="0" dirty="0">
                <a:solidFill>
                  <a:srgbClr val="FFFFFF"/>
                </a:solidFill>
                <a:latin typeface="Arial"/>
              </a:rPr>
              <a:t>y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 material,</a:t>
            </a:r>
            <a:r>
              <a:rPr lang="en-US" sz="803" b="0" i="0" spc="-21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code, or</a:t>
            </a:r>
          </a:p>
          <a:p>
            <a:pPr marL="0">
              <a:lnSpc>
                <a:spcPts val="959"/>
              </a:lnSpc>
            </a:pP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functionality. All</a:t>
            </a:r>
            <a:r>
              <a:rPr lang="en-US" sz="803" b="0" i="0" spc="-17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for</a:t>
            </a:r>
            <a:r>
              <a:rPr lang="en-US" sz="803" b="0" i="0" spc="-19" baseline="0" dirty="0">
                <a:solidFill>
                  <a:srgbClr val="FFFFFF"/>
                </a:solidFill>
                <a:latin typeface="Arial"/>
              </a:rPr>
              <a:t>w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ard-looking statements</a:t>
            </a:r>
            <a:r>
              <a:rPr lang="en-US" sz="803" b="0" i="0" spc="-20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are subject to vari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o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us risks</a:t>
            </a:r>
            <a:r>
              <a:rPr lang="en-US" sz="803" b="0" i="0" spc="-32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and uncertainties that could cause actual results t</a:t>
            </a:r>
            <a:r>
              <a:rPr lang="en-US" sz="803" b="0" i="0" spc="232" baseline="0" dirty="0">
                <a:solidFill>
                  <a:srgbClr val="FFFFFF"/>
                </a:solidFill>
                <a:latin typeface="Arial"/>
              </a:rPr>
              <a:t>o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differ</a:t>
            </a:r>
          </a:p>
          <a:p>
            <a:pPr marL="0">
              <a:lnSpc>
                <a:spcPts val="959"/>
              </a:lnSpc>
            </a:pP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materially</a:t>
            </a:r>
            <a:r>
              <a:rPr lang="en-US" sz="803" b="0" i="0" spc="-29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from</a:t>
            </a:r>
            <a:r>
              <a:rPr lang="en-US" sz="803" b="0" i="0" spc="-21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803" b="0" i="0" spc="-21" baseline="0" dirty="0">
                <a:solidFill>
                  <a:srgbClr val="FFFFFF"/>
                </a:solidFill>
                <a:latin typeface="Arial"/>
              </a:rPr>
              <a:t>x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pectations. Rea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d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ers are cautioned not to place und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u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e reliance on these for</a:t>
            </a:r>
            <a:r>
              <a:rPr lang="en-US" sz="803" b="0" i="0" spc="-17" baseline="0" dirty="0">
                <a:solidFill>
                  <a:srgbClr val="FFFFFF"/>
                </a:solidFill>
                <a:latin typeface="Arial"/>
              </a:rPr>
              <a:t>w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ard-looking statements,</a:t>
            </a:r>
            <a:r>
              <a:rPr lang="en-US" sz="803" b="0" i="0" spc="-15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and they</a:t>
            </a:r>
          </a:p>
          <a:p>
            <a:pPr marL="0">
              <a:lnSpc>
                <a:spcPts val="959"/>
              </a:lnSpc>
            </a:pP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should not be relied upon in making</a:t>
            </a:r>
            <a:r>
              <a:rPr lang="en-US" sz="803" b="0" i="0" spc="-21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purchasing decisions.</a:t>
            </a:r>
          </a:p>
        </p:txBody>
      </p:sp>
      <p:sp>
        <p:nvSpPr>
          <p:cNvPr id="430" name="Rectangle 430"/>
          <p:cNvSpPr/>
          <p:nvPr/>
        </p:nvSpPr>
        <p:spPr>
          <a:xfrm>
            <a:off x="504139" y="5794483"/>
            <a:ext cx="5528024" cy="36126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SAP and other SAP pr</a:t>
            </a:r>
            <a:r>
              <a:rPr lang="en-US" sz="803" b="0" i="0" spc="-14" baseline="0" dirty="0">
                <a:solidFill>
                  <a:srgbClr val="FFFFFF"/>
                </a:solidFill>
                <a:latin typeface="Arial"/>
              </a:rPr>
              <a:t>o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ducts and services</a:t>
            </a:r>
            <a:r>
              <a:rPr lang="en-US" sz="803" b="0" i="0" spc="-17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mentione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d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 her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in as </a:t>
            </a:r>
            <a:r>
              <a:rPr lang="en-US" sz="803" b="0" i="0" spc="-21" baseline="0" dirty="0">
                <a:solidFill>
                  <a:srgbClr val="FFFFFF"/>
                </a:solidFill>
                <a:latin typeface="Arial"/>
              </a:rPr>
              <a:t>w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ell as their respective logos are trademarks</a:t>
            </a:r>
            <a:r>
              <a:rPr lang="en-US" sz="803" b="0" i="0" spc="-15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or re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g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istered</a:t>
            </a:r>
          </a:p>
          <a:p>
            <a:pPr marL="0">
              <a:lnSpc>
                <a:spcPts val="959"/>
              </a:lnSpc>
            </a:pP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trademarks 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o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f SAP SE (or a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n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 SAP affiliate company)</a:t>
            </a:r>
            <a:r>
              <a:rPr lang="en-US" sz="803" b="0" i="0" spc="-15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in Germany and other countries. All other product and ser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v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ice names</a:t>
            </a:r>
          </a:p>
          <a:p>
            <a:pPr marL="0">
              <a:lnSpc>
                <a:spcPts val="959"/>
              </a:lnSpc>
            </a:pP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mentione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d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 are the trademarks of their respective</a:t>
            </a:r>
            <a:r>
              <a:rPr lang="en-US" sz="803" b="0" i="0" spc="-16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companies.</a:t>
            </a:r>
          </a:p>
        </p:txBody>
      </p:sp>
      <p:sp>
        <p:nvSpPr>
          <p:cNvPr id="431" name="Rectangle 431"/>
          <p:cNvSpPr/>
          <p:nvPr/>
        </p:nvSpPr>
        <p:spPr>
          <a:xfrm>
            <a:off x="504139" y="6236697"/>
            <a:ext cx="3503531" cy="11742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Se</a:t>
            </a:r>
            <a:r>
              <a:rPr lang="en-US" sz="803" b="0" i="0" spc="229" baseline="0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803" b="0" i="0" spc="-17" baseline="0" dirty="0">
                <a:solidFill>
                  <a:srgbClr val="008FD3"/>
                </a:solidFill>
                <a:latin typeface="Arial"/>
                <a:hlinkClick r:id="rId4"/>
              </a:rPr>
              <a:t>www</a:t>
            </a:r>
            <a:r>
              <a:rPr lang="en-US" sz="803" b="0" i="0" spc="0" baseline="0" dirty="0">
                <a:solidFill>
                  <a:srgbClr val="008FD3"/>
                </a:solidFill>
                <a:latin typeface="Arial"/>
                <a:hlinkClick r:id="rId4"/>
              </a:rPr>
              <a:t>.sap.com/copyrig</a:t>
            </a:r>
            <a:r>
              <a:rPr lang="en-US" sz="803" b="0" i="0" spc="-15" baseline="0" dirty="0">
                <a:solidFill>
                  <a:srgbClr val="008FD3"/>
                </a:solidFill>
                <a:latin typeface="Arial"/>
                <a:hlinkClick r:id="rId4"/>
              </a:rPr>
              <a:t>h</a:t>
            </a:r>
            <a:r>
              <a:rPr lang="en-US" sz="803" b="0" i="0" spc="245" baseline="0" dirty="0">
                <a:solidFill>
                  <a:srgbClr val="008FD3"/>
                </a:solidFill>
                <a:latin typeface="Arial"/>
                <a:hlinkClick r:id="rId4"/>
              </a:rPr>
              <a:t>t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for 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a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dditional trademark</a:t>
            </a:r>
            <a:r>
              <a:rPr lang="en-US" sz="803" b="0" i="0" spc="-14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information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and notices.</a:t>
            </a:r>
          </a:p>
        </p:txBody>
      </p:sp>
      <p:sp>
        <p:nvSpPr>
          <p:cNvPr id="432" name="Rectangle 432"/>
          <p:cNvSpPr/>
          <p:nvPr/>
        </p:nvSpPr>
        <p:spPr>
          <a:xfrm>
            <a:off x="503224" y="2467795"/>
            <a:ext cx="1709349" cy="16123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03" b="1" i="0" spc="0" baseline="0" dirty="0">
                <a:solidFill>
                  <a:srgbClr val="F0AB00"/>
                </a:solidFill>
                <a:latin typeface="Arial"/>
                <a:hlinkClick r:id="rId13"/>
              </a:rPr>
              <a:t>www.sap.com</a:t>
            </a:r>
            <a:r>
              <a:rPr lang="en-US" sz="1103" b="1" i="0" spc="0" baseline="0" dirty="0">
                <a:solidFill>
                  <a:srgbClr val="FFFFFF"/>
                </a:solidFill>
                <a:latin typeface="Arial"/>
                <a:hlinkClick r:id="rId13"/>
              </a:rPr>
              <a:t>/contactsap</a:t>
            </a:r>
          </a:p>
        </p:txBody>
      </p:sp>
      <p:sp>
        <p:nvSpPr>
          <p:cNvPr id="433" name="Rectangle 433"/>
          <p:cNvSpPr/>
          <p:nvPr/>
        </p:nvSpPr>
        <p:spPr>
          <a:xfrm>
            <a:off x="504139" y="1467161"/>
            <a:ext cx="592519" cy="16123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03" b="0" i="0" spc="0" baseline="0" dirty="0">
                <a:solidFill>
                  <a:srgbClr val="FFFFFF"/>
                </a:solidFill>
                <a:latin typeface="Arial"/>
              </a:rPr>
              <a:t>Follow us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Freeform 115"/>
          <p:cNvSpPr/>
          <p:nvPr/>
        </p:nvSpPr>
        <p:spPr>
          <a:xfrm>
            <a:off x="0" y="0"/>
            <a:ext cx="12195047" cy="6858000"/>
          </a:xfrm>
          <a:custGeom>
            <a:avLst/>
            <a:gdLst/>
            <a:ahLst/>
            <a:cxnLst/>
            <a:rect l="0" t="0" r="0" b="0"/>
            <a:pathLst>
              <a:path w="12195047" h="6858000">
                <a:moveTo>
                  <a:pt x="0" y="0"/>
                </a:moveTo>
                <a:lnTo>
                  <a:pt x="12195047" y="0"/>
                </a:lnTo>
                <a:lnTo>
                  <a:pt x="1219504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16" name="Picture 116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427477"/>
            <a:ext cx="12195047" cy="3430523"/>
          </a:xfrm>
          <a:prstGeom prst="rect">
            <a:avLst/>
          </a:prstGeom>
          <a:noFill/>
        </p:spPr>
      </p:pic>
      <p:pic>
        <p:nvPicPr>
          <p:cNvPr id="117" name="Picture 11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415285"/>
            <a:ext cx="12195048" cy="3430523"/>
          </a:xfrm>
          <a:prstGeom prst="rect">
            <a:avLst/>
          </a:prstGeom>
          <a:noFill/>
        </p:spPr>
      </p:pic>
      <p:sp>
        <p:nvSpPr>
          <p:cNvPr id="118" name="Rectangle 118"/>
          <p:cNvSpPr/>
          <p:nvPr/>
        </p:nvSpPr>
        <p:spPr>
          <a:xfrm>
            <a:off x="504139" y="1394975"/>
            <a:ext cx="6960448" cy="64320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4404" b="1" i="0" spc="0" baseline="0" dirty="0">
                <a:solidFill>
                  <a:srgbClr val="FFFFFF"/>
                </a:solidFill>
                <a:latin typeface="Arial"/>
              </a:rPr>
              <a:t>What is a</a:t>
            </a:r>
            <a:r>
              <a:rPr lang="en-US" sz="4404" b="1" i="0" spc="1209" baseline="0" dirty="0">
                <a:solidFill>
                  <a:srgbClr val="FFFFFF"/>
                </a:solidFill>
                <a:latin typeface="Arial"/>
              </a:rPr>
              <a:t>n</a:t>
            </a:r>
            <a:r>
              <a:rPr lang="en-US" sz="4404" b="1" i="0" spc="0" baseline="0" dirty="0">
                <a:solidFill>
                  <a:srgbClr val="F0AB00"/>
                </a:solidFill>
                <a:latin typeface="Arial"/>
              </a:rPr>
              <a:t>Excel Catalog?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Freeform 119"/>
          <p:cNvSpPr/>
          <p:nvPr/>
        </p:nvSpPr>
        <p:spPr>
          <a:xfrm>
            <a:off x="0" y="0"/>
            <a:ext cx="12195047" cy="6858000"/>
          </a:xfrm>
          <a:custGeom>
            <a:avLst/>
            <a:gdLst/>
            <a:ahLst/>
            <a:cxnLst/>
            <a:rect l="0" t="0" r="0" b="0"/>
            <a:pathLst>
              <a:path w="12195047" h="6858000">
                <a:moveTo>
                  <a:pt x="0" y="0"/>
                </a:moveTo>
                <a:lnTo>
                  <a:pt x="12195047" y="0"/>
                </a:lnTo>
                <a:lnTo>
                  <a:pt x="1219504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0" name="Rectangle 120"/>
          <p:cNvSpPr/>
          <p:nvPr/>
        </p:nvSpPr>
        <p:spPr>
          <a:xfrm>
            <a:off x="504139" y="6541999"/>
            <a:ext cx="11186262" cy="131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231440" algn="l"/>
                <a:tab pos="2310942" algn="l"/>
                <a:tab pos="11122711" algn="l"/>
                <a:tab pos="11122711" algn="l"/>
              </a:tabLst>
            </a:pPr>
            <a:r>
              <a:rPr lang="en-US" sz="909" b="0" i="0" spc="217" baseline="17666" dirty="0">
                <a:solidFill>
                  <a:srgbClr val="FFFFFF"/>
                </a:solidFill>
                <a:latin typeface="Arial"/>
              </a:rPr>
              <a:t>©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2021 SAP SE or</a:t>
            </a:r>
            <a:r>
              <a:rPr lang="en-US" sz="909" b="0" i="0" spc="-16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an SAP affiliate</a:t>
            </a:r>
            <a:r>
              <a:rPr lang="en-US" sz="909" b="0" i="0" spc="-35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co</a:t>
            </a:r>
            <a:r>
              <a:rPr lang="en-US" sz="909" b="0" i="0" spc="-22" baseline="17666" dirty="0">
                <a:solidFill>
                  <a:srgbClr val="FFFFFF"/>
                </a:solidFill>
                <a:latin typeface="Arial"/>
              </a:rPr>
              <a:t>m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pany. All</a:t>
            </a:r>
            <a:r>
              <a:rPr lang="en-US" sz="909" b="0" i="0" spc="-24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rights</a:t>
            </a:r>
            <a:r>
              <a:rPr lang="en-US" sz="909" b="0" i="0" spc="-13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reserved.	ǀ	Public	</a:t>
            </a:r>
            <a:r>
              <a:rPr lang="en-US" sz="900" b="0" i="0" spc="0" baseline="0" dirty="0">
                <a:solidFill>
                  <a:srgbClr val="FFFFFF"/>
                </a:solidFill>
                <a:latin typeface="Arial"/>
              </a:rPr>
              <a:t>4	</a:t>
            </a:r>
          </a:p>
        </p:txBody>
      </p:sp>
      <p:sp>
        <p:nvSpPr>
          <p:cNvPr id="121" name="Rectangle 121"/>
          <p:cNvSpPr/>
          <p:nvPr/>
        </p:nvSpPr>
        <p:spPr>
          <a:xfrm>
            <a:off x="504139" y="1628261"/>
            <a:ext cx="10817664" cy="72084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512" algn="l"/>
              </a:tabLst>
            </a:pPr>
            <a:r>
              <a:rPr lang="en-US" sz="1596" b="0" i="0" spc="0" baseline="0" dirty="0">
                <a:solidFill>
                  <a:srgbClr val="F0AB00"/>
                </a:solidFill>
                <a:latin typeface="Arial"/>
              </a:rPr>
              <a:t>•	</a:t>
            </a:r>
            <a:r>
              <a:rPr lang="en-US" sz="1596" b="0" i="0" spc="807" baseline="0" dirty="0">
                <a:solidFill>
                  <a:srgbClr val="FFFFFF"/>
                </a:solidFill>
                <a:latin typeface="Arial"/>
              </a:rPr>
              <a:t>A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stati</a:t>
            </a:r>
            <a:r>
              <a:rPr lang="en-US" sz="1596" b="0" i="0" spc="891" baseline="0" dirty="0">
                <a:solidFill>
                  <a:srgbClr val="FFFFFF"/>
                </a:solidFill>
                <a:latin typeface="Arial"/>
              </a:rPr>
              <a:t>c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catalo</a:t>
            </a:r>
            <a:r>
              <a:rPr lang="en-US" sz="1596" b="0" i="0" spc="880" baseline="0" dirty="0">
                <a:solidFill>
                  <a:srgbClr val="FFFFFF"/>
                </a:solidFill>
                <a:latin typeface="Arial"/>
              </a:rPr>
              <a:t>g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(Excel</a:t>
            </a:r>
            <a:r>
              <a:rPr lang="en-US" sz="1596" b="0" i="0" spc="904" baseline="0" dirty="0">
                <a:solidFill>
                  <a:srgbClr val="FFFFFF"/>
                </a:solidFill>
                <a:latin typeface="Arial"/>
              </a:rPr>
              <a:t>)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i</a:t>
            </a:r>
            <a:r>
              <a:rPr lang="en-US" sz="1596" b="0" i="0" spc="893" baseline="0" dirty="0">
                <a:solidFill>
                  <a:srgbClr val="FFFFFF"/>
                </a:solidFill>
                <a:latin typeface="Arial"/>
              </a:rPr>
              <a:t>s</a:t>
            </a:r>
            <a:r>
              <a:rPr lang="en-US" sz="1596" b="0" i="0" spc="888" baseline="0" dirty="0">
                <a:solidFill>
                  <a:srgbClr val="FFFFFF"/>
                </a:solidFill>
                <a:latin typeface="Arial"/>
              </a:rPr>
              <a:t>a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tex</a:t>
            </a:r>
            <a:r>
              <a:rPr lang="en-US" sz="1596" b="0" i="0" spc="907" baseline="0" dirty="0">
                <a:solidFill>
                  <a:srgbClr val="FFFFFF"/>
                </a:solidFill>
                <a:latin typeface="Arial"/>
              </a:rPr>
              <a:t>t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fil</a:t>
            </a:r>
            <a:r>
              <a:rPr lang="en-US" sz="1596" b="0" i="0" spc="890" baseline="0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store</a:t>
            </a:r>
            <a:r>
              <a:rPr lang="en-US" sz="1596" b="0" i="0" spc="884" baseline="0" dirty="0">
                <a:solidFill>
                  <a:srgbClr val="FFFFFF"/>
                </a:solidFill>
                <a:latin typeface="Arial"/>
              </a:rPr>
              <a:t>d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o</a:t>
            </a:r>
            <a:r>
              <a:rPr lang="en-US" sz="1596" b="0" i="0" spc="900" baseline="0" dirty="0">
                <a:solidFill>
                  <a:srgbClr val="FFFFFF"/>
                </a:solidFill>
                <a:latin typeface="Arial"/>
              </a:rPr>
              <a:t>n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Arib</a:t>
            </a:r>
            <a:r>
              <a:rPr lang="en-US" sz="1596" b="0" i="0" spc="875" baseline="0" dirty="0">
                <a:solidFill>
                  <a:srgbClr val="FFFFFF"/>
                </a:solidFill>
                <a:latin typeface="Arial"/>
              </a:rPr>
              <a:t>a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Networ</a:t>
            </a:r>
            <a:r>
              <a:rPr lang="en-US" sz="1596" b="0" i="0" spc="903" baseline="0" dirty="0">
                <a:solidFill>
                  <a:srgbClr val="FFFFFF"/>
                </a:solidFill>
                <a:latin typeface="Arial"/>
              </a:rPr>
              <a:t>k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tha</a:t>
            </a:r>
            <a:r>
              <a:rPr lang="en-US" sz="1596" b="0" i="0" spc="889" baseline="0" dirty="0">
                <a:solidFill>
                  <a:srgbClr val="FFFFFF"/>
                </a:solidFill>
                <a:latin typeface="Arial"/>
              </a:rPr>
              <a:t>t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describe</a:t>
            </a:r>
            <a:r>
              <a:rPr lang="en-US" sz="1596" b="0" i="0" spc="888" baseline="0" dirty="0">
                <a:solidFill>
                  <a:srgbClr val="FFFFFF"/>
                </a:solidFill>
                <a:latin typeface="Arial"/>
              </a:rPr>
              <a:t>s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th</a:t>
            </a:r>
            <a:r>
              <a:rPr lang="en-US" sz="1596" b="0" i="0" spc="876" baseline="0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product</a:t>
            </a:r>
            <a:r>
              <a:rPr lang="en-US" sz="1596" b="0" i="0" spc="888" baseline="0" dirty="0">
                <a:solidFill>
                  <a:srgbClr val="FFFFFF"/>
                </a:solidFill>
                <a:latin typeface="Arial"/>
              </a:rPr>
              <a:t>s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an</a:t>
            </a:r>
            <a:r>
              <a:rPr lang="en-US" sz="1596" b="0" i="0" spc="876" baseline="0" dirty="0">
                <a:solidFill>
                  <a:srgbClr val="FFFFFF"/>
                </a:solidFill>
                <a:latin typeface="Arial"/>
              </a:rPr>
              <a:t>d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service</a:t>
            </a:r>
            <a:r>
              <a:rPr lang="en-US" sz="1596" b="0" i="0" spc="883" baseline="0" dirty="0">
                <a:solidFill>
                  <a:srgbClr val="FFFFFF"/>
                </a:solidFill>
                <a:latin typeface="Arial"/>
              </a:rPr>
              <a:t>s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your</a:t>
            </a:r>
          </a:p>
          <a:p>
            <a:pPr marL="286512">
              <a:lnSpc>
                <a:spcPts val="1920"/>
              </a:lnSpc>
              <a:tabLst>
                <a:tab pos="1525574" algn="l"/>
                <a:tab pos="2162860" algn="l"/>
                <a:tab pos="2635300" algn="l"/>
                <a:tab pos="3049828" algn="l"/>
                <a:tab pos="3726484" algn="l"/>
                <a:tab pos="4185208" algn="l"/>
                <a:tab pos="4997754" algn="l"/>
                <a:tab pos="5538774" algn="l"/>
                <a:tab pos="6274867" algn="l"/>
                <a:tab pos="6904279" algn="l"/>
                <a:tab pos="7671231" algn="l"/>
                <a:tab pos="8197012" algn="l"/>
                <a:tab pos="8984919" algn="l"/>
                <a:tab pos="9807879" algn="l"/>
                <a:tab pos="10344581" algn="l"/>
              </a:tabLst>
            </a:pP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organization	o</a:t>
            </a:r>
            <a:r>
              <a:rPr lang="en-US" sz="1596" b="0" i="0" spc="-24" baseline="0" dirty="0">
                <a:solidFill>
                  <a:srgbClr val="FFFFFF"/>
                </a:solidFill>
                <a:latin typeface="Arial"/>
              </a:rPr>
              <a:t>f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fers	and	the	prices	you	charge.	</a:t>
            </a:r>
            <a:r>
              <a:rPr lang="en-US" sz="1596" b="0" i="0" spc="-166" baseline="0" dirty="0">
                <a:solidFill>
                  <a:srgbClr val="FFFFFF"/>
                </a:solidFill>
                <a:latin typeface="Arial"/>
              </a:rPr>
              <a:t>Y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our	</a:t>
            </a: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UCB</a:t>
            </a:r>
            <a:r>
              <a:rPr lang="en-US" sz="1596" b="1" i="0" spc="-50" baseline="0" dirty="0">
                <a:solidFill>
                  <a:srgbClr val="FFFFFF"/>
                </a:solidFill>
                <a:latin typeface="Arial"/>
              </a:rPr>
              <a:t>’</a:t>
            </a: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s	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users	access	your	catalog	through	SAP	Ariba</a:t>
            </a:r>
          </a:p>
          <a:p>
            <a:pPr marL="286512">
              <a:lnSpc>
                <a:spcPts val="1920"/>
              </a:lnSpc>
            </a:pPr>
            <a:r>
              <a:rPr lang="en-US" sz="1598" b="0" i="0" spc="0" baseline="0" dirty="0">
                <a:solidFill>
                  <a:srgbClr val="FFFFFF"/>
                </a:solidFill>
                <a:latin typeface="Arial"/>
              </a:rPr>
              <a:t>Procuremen</a:t>
            </a:r>
            <a:r>
              <a:rPr lang="en-US" sz="1598" b="0" i="0" spc="479" baseline="0" dirty="0">
                <a:solidFill>
                  <a:srgbClr val="FFFFFF"/>
                </a:solidFill>
                <a:latin typeface="Arial"/>
              </a:rPr>
              <a:t>t</a:t>
            </a:r>
            <a:r>
              <a:rPr lang="en-US" sz="1598" b="0" i="0" spc="0" baseline="0" dirty="0">
                <a:solidFill>
                  <a:srgbClr val="FFFFFF"/>
                </a:solidFill>
                <a:latin typeface="Arial"/>
              </a:rPr>
              <a:t>t</a:t>
            </a:r>
            <a:r>
              <a:rPr lang="en-US" sz="1598" b="0" i="0" spc="454" baseline="0" dirty="0">
                <a:solidFill>
                  <a:srgbClr val="FFFFFF"/>
                </a:solidFill>
                <a:latin typeface="Arial"/>
              </a:rPr>
              <a:t>o</a:t>
            </a:r>
            <a:r>
              <a:rPr lang="en-US" sz="1598" b="0" i="0" spc="0" baseline="0" dirty="0">
                <a:solidFill>
                  <a:srgbClr val="FFFFFF"/>
                </a:solidFill>
                <a:latin typeface="Arial"/>
              </a:rPr>
              <a:t>purchas</a:t>
            </a:r>
            <a:r>
              <a:rPr lang="en-US" sz="1598" b="0" i="0" spc="436" baseline="0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1598" b="0" i="0" spc="0" baseline="0" dirty="0">
                <a:solidFill>
                  <a:srgbClr val="FFFFFF"/>
                </a:solidFill>
                <a:latin typeface="Arial"/>
              </a:rPr>
              <a:t>you</a:t>
            </a:r>
            <a:r>
              <a:rPr lang="en-US" sz="1598" b="0" i="0" spc="455" baseline="0" dirty="0">
                <a:solidFill>
                  <a:srgbClr val="FFFFFF"/>
                </a:solidFill>
                <a:latin typeface="Arial"/>
              </a:rPr>
              <a:t>r</a:t>
            </a:r>
            <a:r>
              <a:rPr lang="en-US" sz="1598" b="0" i="0" spc="0" baseline="0" dirty="0">
                <a:solidFill>
                  <a:srgbClr val="FFFFFF"/>
                </a:solidFill>
                <a:latin typeface="Arial"/>
              </a:rPr>
              <a:t>product</a:t>
            </a:r>
            <a:r>
              <a:rPr lang="en-US" sz="1598" b="0" i="0" spc="458" baseline="0" dirty="0">
                <a:solidFill>
                  <a:srgbClr val="FFFFFF"/>
                </a:solidFill>
                <a:latin typeface="Arial"/>
              </a:rPr>
              <a:t>s</a:t>
            </a:r>
            <a:r>
              <a:rPr lang="en-US" sz="1598" b="0" i="0" spc="0" baseline="0" dirty="0">
                <a:solidFill>
                  <a:srgbClr val="FFFFFF"/>
                </a:solidFill>
                <a:latin typeface="Arial"/>
              </a:rPr>
              <a:t>an</a:t>
            </a:r>
            <a:r>
              <a:rPr lang="en-US" sz="1598" b="0" i="0" spc="453" baseline="0" dirty="0">
                <a:solidFill>
                  <a:srgbClr val="FFFFFF"/>
                </a:solidFill>
                <a:latin typeface="Arial"/>
              </a:rPr>
              <a:t>d</a:t>
            </a:r>
            <a:r>
              <a:rPr lang="en-US" sz="1598" b="0" i="0" spc="0" baseline="0" dirty="0">
                <a:solidFill>
                  <a:srgbClr val="FFFFFF"/>
                </a:solidFill>
                <a:latin typeface="Arial"/>
              </a:rPr>
              <a:t>service</a:t>
            </a:r>
            <a:r>
              <a:rPr lang="en-US" sz="1598" b="0" i="0" spc="419" baseline="0" dirty="0">
                <a:solidFill>
                  <a:srgbClr val="FFFFFF"/>
                </a:solidFill>
                <a:latin typeface="Arial"/>
              </a:rPr>
              <a:t>s</a:t>
            </a:r>
            <a:r>
              <a:rPr lang="en-US" sz="1598" b="0" i="0" spc="0" baseline="0" dirty="0">
                <a:solidFill>
                  <a:srgbClr val="FFFFFF"/>
                </a:solidFill>
                <a:latin typeface="Arial"/>
              </a:rPr>
              <a:t>o</a:t>
            </a:r>
            <a:r>
              <a:rPr lang="en-US" sz="1598" b="0" i="0" spc="-26" baseline="0" dirty="0">
                <a:solidFill>
                  <a:srgbClr val="FFFFFF"/>
                </a:solidFill>
                <a:latin typeface="Arial"/>
              </a:rPr>
              <a:t>f</a:t>
            </a:r>
            <a:r>
              <a:rPr lang="en-US" sz="1598" b="0" i="0" spc="0" baseline="0" dirty="0">
                <a:solidFill>
                  <a:srgbClr val="FFFFFF"/>
                </a:solidFill>
                <a:latin typeface="Arial"/>
              </a:rPr>
              <a:t>ferings.</a:t>
            </a:r>
          </a:p>
        </p:txBody>
      </p:sp>
      <p:sp>
        <p:nvSpPr>
          <p:cNvPr id="122" name="Rectangle 122"/>
          <p:cNvSpPr/>
          <p:nvPr/>
        </p:nvSpPr>
        <p:spPr>
          <a:xfrm>
            <a:off x="504139" y="2562854"/>
            <a:ext cx="2026592" cy="5150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512" algn="l"/>
              </a:tabLst>
            </a:pPr>
            <a:r>
              <a:rPr lang="en-US" sz="1596" b="0" i="0" spc="0" baseline="0" dirty="0">
                <a:solidFill>
                  <a:srgbClr val="F0AB00"/>
                </a:solidFill>
                <a:latin typeface="Arial"/>
              </a:rPr>
              <a:t>•	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It allows:</a:t>
            </a:r>
          </a:p>
          <a:p>
            <a:pPr marL="358140">
              <a:lnSpc>
                <a:spcPts val="2220"/>
              </a:lnSpc>
            </a:pP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Rapi</a:t>
            </a:r>
            <a:r>
              <a:rPr lang="en-US" sz="1596" b="0" i="0" spc="433" baseline="0" dirty="0">
                <a:solidFill>
                  <a:srgbClr val="FFFFFF"/>
                </a:solidFill>
                <a:latin typeface="Arial"/>
              </a:rPr>
              <a:t>d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Deployment</a:t>
            </a:r>
          </a:p>
        </p:txBody>
      </p:sp>
      <p:sp>
        <p:nvSpPr>
          <p:cNvPr id="123" name="Rectangle 123"/>
          <p:cNvSpPr/>
          <p:nvPr/>
        </p:nvSpPr>
        <p:spPr>
          <a:xfrm>
            <a:off x="862279" y="3126735"/>
            <a:ext cx="2891152" cy="5150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Grea</a:t>
            </a:r>
            <a:r>
              <a:rPr lang="en-US" sz="1596" b="0" i="0" spc="472" baseline="0" dirty="0">
                <a:solidFill>
                  <a:srgbClr val="FFFFFF"/>
                </a:solidFill>
                <a:latin typeface="Arial"/>
              </a:rPr>
              <a:t>t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Complianc</a:t>
            </a:r>
            <a:r>
              <a:rPr lang="en-US" sz="1596" b="0" i="0" spc="415" baseline="0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Control</a:t>
            </a:r>
          </a:p>
          <a:p>
            <a:pPr marL="0">
              <a:lnSpc>
                <a:spcPts val="2219"/>
              </a:lnSpc>
            </a:pP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Lo</a:t>
            </a:r>
            <a:r>
              <a:rPr lang="en-US" sz="1596" b="0" i="0" spc="445" baseline="0" dirty="0">
                <a:solidFill>
                  <a:srgbClr val="FFFFFF"/>
                </a:solidFill>
                <a:latin typeface="Arial"/>
              </a:rPr>
              <a:t>w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Setu</a:t>
            </a:r>
            <a:r>
              <a:rPr lang="en-US" sz="1596" b="0" i="0" spc="455" baseline="0" dirty="0">
                <a:solidFill>
                  <a:srgbClr val="FFFFFF"/>
                </a:solidFill>
                <a:latin typeface="Arial"/>
              </a:rPr>
              <a:t>p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Cos</a:t>
            </a:r>
            <a:r>
              <a:rPr lang="en-US" sz="1596" b="0" i="0" spc="441" baseline="0" dirty="0">
                <a:solidFill>
                  <a:srgbClr val="FFFFFF"/>
                </a:solidFill>
                <a:latin typeface="Arial"/>
              </a:rPr>
              <a:t>t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an</a:t>
            </a:r>
            <a:r>
              <a:rPr lang="en-US" sz="1596" b="0" i="0" spc="453" baseline="0" dirty="0">
                <a:solidFill>
                  <a:srgbClr val="FFFFFF"/>
                </a:solidFill>
                <a:latin typeface="Arial"/>
              </a:rPr>
              <a:t>d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Complexity</a:t>
            </a:r>
          </a:p>
        </p:txBody>
      </p:sp>
      <p:sp>
        <p:nvSpPr>
          <p:cNvPr id="124" name="Rectangle 124"/>
          <p:cNvSpPr/>
          <p:nvPr/>
        </p:nvSpPr>
        <p:spPr>
          <a:xfrm>
            <a:off x="504139" y="3855460"/>
            <a:ext cx="2783850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512" algn="l"/>
              </a:tabLst>
            </a:pPr>
            <a:r>
              <a:rPr lang="en-US" sz="1596" b="0" i="0" spc="0" baseline="0" dirty="0">
                <a:solidFill>
                  <a:srgbClr val="F0AB00"/>
                </a:solidFill>
                <a:latin typeface="Arial"/>
              </a:rPr>
              <a:t>•	</a:t>
            </a:r>
            <a:r>
              <a:rPr lang="en-US" sz="1596" b="1" i="0" spc="0" baseline="0" dirty="0">
                <a:solidFill>
                  <a:srgbClr val="FFFFFF"/>
                </a:solidFill>
                <a:latin typeface="Arial"/>
              </a:rPr>
              <a:t>UCB</a:t>
            </a:r>
            <a:r>
              <a:rPr lang="en-US" sz="1596" b="1" i="0" spc="-61" baseline="0" dirty="0">
                <a:solidFill>
                  <a:srgbClr val="FFFFFF"/>
                </a:solidFill>
                <a:latin typeface="Arial"/>
              </a:rPr>
              <a:t>’</a:t>
            </a:r>
            <a:r>
              <a:rPr lang="en-US" sz="1596" b="1" i="0" spc="445" baseline="0" dirty="0">
                <a:solidFill>
                  <a:srgbClr val="FFFFFF"/>
                </a:solidFill>
                <a:latin typeface="Arial"/>
              </a:rPr>
              <a:t>s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users will be able to:</a:t>
            </a:r>
          </a:p>
        </p:txBody>
      </p:sp>
      <p:sp>
        <p:nvSpPr>
          <p:cNvPr id="125" name="Rectangle 125"/>
          <p:cNvSpPr/>
          <p:nvPr/>
        </p:nvSpPr>
        <p:spPr>
          <a:xfrm>
            <a:off x="862279" y="4137400"/>
            <a:ext cx="834685" cy="79697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See</a:t>
            </a:r>
          </a:p>
          <a:p>
            <a:pPr marL="0">
              <a:lnSpc>
                <a:spcPts val="2219"/>
              </a:lnSpc>
            </a:pP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Compare</a:t>
            </a:r>
          </a:p>
          <a:p>
            <a:pPr marL="0">
              <a:lnSpc>
                <a:spcPts val="2219"/>
              </a:lnSpc>
            </a:pP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Buy</a:t>
            </a:r>
          </a:p>
        </p:txBody>
      </p:sp>
      <p:sp>
        <p:nvSpPr>
          <p:cNvPr id="126" name="Rectangle 126"/>
          <p:cNvSpPr/>
          <p:nvPr/>
        </p:nvSpPr>
        <p:spPr>
          <a:xfrm>
            <a:off x="504139" y="515417"/>
            <a:ext cx="3789578" cy="3505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="1" i="0" spc="0" baseline="0" dirty="0">
                <a:solidFill>
                  <a:srgbClr val="FFFFFF"/>
                </a:solidFill>
                <a:latin typeface="Arial"/>
              </a:rPr>
              <a:t>What is an Exc</a:t>
            </a:r>
            <a:r>
              <a:rPr lang="en-US" sz="2400" b="1" i="0" spc="-36" baseline="0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2400" b="1" i="0" spc="0" baseline="0" dirty="0">
                <a:solidFill>
                  <a:srgbClr val="FFFFFF"/>
                </a:solidFill>
                <a:latin typeface="Arial"/>
              </a:rPr>
              <a:t>l Catalog?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Freeform 127"/>
          <p:cNvSpPr/>
          <p:nvPr/>
        </p:nvSpPr>
        <p:spPr>
          <a:xfrm>
            <a:off x="0" y="0"/>
            <a:ext cx="12195047" cy="6858000"/>
          </a:xfrm>
          <a:custGeom>
            <a:avLst/>
            <a:gdLst/>
            <a:ahLst/>
            <a:cxnLst/>
            <a:rect l="0" t="0" r="0" b="0"/>
            <a:pathLst>
              <a:path w="12195047" h="6858000">
                <a:moveTo>
                  <a:pt x="0" y="0"/>
                </a:moveTo>
                <a:lnTo>
                  <a:pt x="12195047" y="0"/>
                </a:lnTo>
                <a:lnTo>
                  <a:pt x="1219504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8" name="Picture 12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32064" y="1386841"/>
            <a:ext cx="3735323" cy="1752600"/>
          </a:xfrm>
          <a:prstGeom prst="rect">
            <a:avLst/>
          </a:prstGeom>
          <a:noFill/>
        </p:spPr>
      </p:pic>
      <p:pic>
        <p:nvPicPr>
          <p:cNvPr id="129" name="Picture 129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32064" y="3206497"/>
            <a:ext cx="3735323" cy="1607819"/>
          </a:xfrm>
          <a:prstGeom prst="rect">
            <a:avLst/>
          </a:prstGeom>
          <a:noFill/>
        </p:spPr>
      </p:pic>
      <p:pic>
        <p:nvPicPr>
          <p:cNvPr id="130" name="Picture 130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32064" y="4881373"/>
            <a:ext cx="3735324" cy="1607819"/>
          </a:xfrm>
          <a:prstGeom prst="rect">
            <a:avLst/>
          </a:prstGeom>
          <a:noFill/>
        </p:spPr>
      </p:pic>
      <p:sp>
        <p:nvSpPr>
          <p:cNvPr id="131" name="Rectangle 131"/>
          <p:cNvSpPr/>
          <p:nvPr/>
        </p:nvSpPr>
        <p:spPr>
          <a:xfrm>
            <a:off x="504139" y="6541999"/>
            <a:ext cx="11186262" cy="131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231440" algn="l"/>
                <a:tab pos="2310942" algn="l"/>
                <a:tab pos="11122711" algn="l"/>
                <a:tab pos="11122711" algn="l"/>
              </a:tabLst>
            </a:pPr>
            <a:r>
              <a:rPr lang="en-US" sz="909" b="0" i="0" spc="217" baseline="17666" dirty="0">
                <a:solidFill>
                  <a:srgbClr val="FFFFFF"/>
                </a:solidFill>
                <a:latin typeface="Arial"/>
              </a:rPr>
              <a:t>©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2021 SAP SE or</a:t>
            </a:r>
            <a:r>
              <a:rPr lang="en-US" sz="909" b="0" i="0" spc="-16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an SAP affiliate</a:t>
            </a:r>
            <a:r>
              <a:rPr lang="en-US" sz="909" b="0" i="0" spc="-35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co</a:t>
            </a:r>
            <a:r>
              <a:rPr lang="en-US" sz="909" b="0" i="0" spc="-22" baseline="17666" dirty="0">
                <a:solidFill>
                  <a:srgbClr val="FFFFFF"/>
                </a:solidFill>
                <a:latin typeface="Arial"/>
              </a:rPr>
              <a:t>m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pany. All</a:t>
            </a:r>
            <a:r>
              <a:rPr lang="en-US" sz="909" b="0" i="0" spc="-24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rights</a:t>
            </a:r>
            <a:r>
              <a:rPr lang="en-US" sz="909" b="0" i="0" spc="-13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reserved.	ǀ	Public	</a:t>
            </a:r>
            <a:r>
              <a:rPr lang="en-US" sz="900" b="0" i="0" spc="0" baseline="0" dirty="0">
                <a:solidFill>
                  <a:srgbClr val="FFFFFF"/>
                </a:solidFill>
                <a:latin typeface="Arial"/>
              </a:rPr>
              <a:t>5	</a:t>
            </a:r>
          </a:p>
        </p:txBody>
      </p:sp>
      <p:sp>
        <p:nvSpPr>
          <p:cNvPr id="132" name="Rectangle 132"/>
          <p:cNvSpPr/>
          <p:nvPr/>
        </p:nvSpPr>
        <p:spPr>
          <a:xfrm>
            <a:off x="504139" y="515417"/>
            <a:ext cx="6537909" cy="3505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="1" i="0" spc="0" baseline="0" dirty="0">
                <a:solidFill>
                  <a:srgbClr val="FFFFFF"/>
                </a:solidFill>
                <a:latin typeface="Arial"/>
              </a:rPr>
              <a:t>User Interface (customer Users</a:t>
            </a:r>
            <a:r>
              <a:rPr lang="en-US" sz="2400" b="1" i="0" spc="709" baseline="0" dirty="0">
                <a:solidFill>
                  <a:srgbClr val="FFFFFF"/>
                </a:solidFill>
                <a:latin typeface="Arial"/>
              </a:rPr>
              <a:t>)</a:t>
            </a:r>
            <a:r>
              <a:rPr lang="en-US" sz="2400" b="1" i="0" spc="657" baseline="0" dirty="0">
                <a:solidFill>
                  <a:srgbClr val="FFFFFF"/>
                </a:solidFill>
                <a:latin typeface="Arial"/>
              </a:rPr>
              <a:t>–</a:t>
            </a:r>
            <a:r>
              <a:rPr lang="en-US" sz="2400" b="1" i="0" spc="0" baseline="0" dirty="0">
                <a:solidFill>
                  <a:srgbClr val="FFFFFF"/>
                </a:solidFill>
                <a:latin typeface="Arial"/>
              </a:rPr>
              <a:t>Items </a:t>
            </a:r>
            <a:r>
              <a:rPr lang="en-US" sz="2400" b="1" i="0" spc="-58" baseline="0" dirty="0">
                <a:solidFill>
                  <a:srgbClr val="FFFFFF"/>
                </a:solidFill>
                <a:latin typeface="Arial"/>
              </a:rPr>
              <a:t>V</a:t>
            </a:r>
            <a:r>
              <a:rPr lang="en-US" sz="2400" b="1" i="0" spc="0" baseline="0" dirty="0">
                <a:solidFill>
                  <a:srgbClr val="FFFFFF"/>
                </a:solidFill>
                <a:latin typeface="Arial"/>
              </a:rPr>
              <a:t>iew</a:t>
            </a:r>
          </a:p>
        </p:txBody>
      </p:sp>
      <p:sp>
        <p:nvSpPr>
          <p:cNvPr id="133" name="Rectangle 133"/>
          <p:cNvSpPr/>
          <p:nvPr/>
        </p:nvSpPr>
        <p:spPr>
          <a:xfrm>
            <a:off x="325526" y="1395089"/>
            <a:ext cx="3145518" cy="47700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512" algn="l"/>
              </a:tabLst>
            </a:pPr>
            <a:r>
              <a:rPr lang="en-US" sz="1596" b="0" i="0" spc="0" baseline="0" dirty="0">
                <a:solidFill>
                  <a:srgbClr val="F0AB00"/>
                </a:solidFill>
                <a:latin typeface="Arial"/>
              </a:rPr>
              <a:t>•	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Search for Items or browse</a:t>
            </a:r>
          </a:p>
          <a:p>
            <a:pPr marL="286512">
              <a:lnSpc>
                <a:spcPts val="1920"/>
              </a:lnSpc>
            </a:pPr>
            <a:r>
              <a:rPr lang="en-US" sz="1598" b="0" i="0" spc="0" baseline="0" dirty="0">
                <a:solidFill>
                  <a:srgbClr val="FFFFFF"/>
                </a:solidFill>
                <a:latin typeface="Arial"/>
              </a:rPr>
              <a:t>through the different Categories</a:t>
            </a:r>
          </a:p>
        </p:txBody>
      </p:sp>
      <p:sp>
        <p:nvSpPr>
          <p:cNvPr id="134" name="Rectangle 134"/>
          <p:cNvSpPr/>
          <p:nvPr/>
        </p:nvSpPr>
        <p:spPr>
          <a:xfrm>
            <a:off x="325526" y="3056630"/>
            <a:ext cx="2442547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512" algn="l"/>
              </a:tabLst>
            </a:pPr>
            <a:r>
              <a:rPr lang="en-US" sz="1596" b="0" i="0" spc="0" baseline="0" dirty="0">
                <a:solidFill>
                  <a:srgbClr val="F0AB00"/>
                </a:solidFill>
                <a:latin typeface="Arial"/>
              </a:rPr>
              <a:t>•	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Returned search results</a:t>
            </a:r>
          </a:p>
        </p:txBody>
      </p:sp>
      <p:sp>
        <p:nvSpPr>
          <p:cNvPr id="135" name="Rectangle 135"/>
          <p:cNvSpPr/>
          <p:nvPr/>
        </p:nvSpPr>
        <p:spPr>
          <a:xfrm>
            <a:off x="325526" y="4947025"/>
            <a:ext cx="1752988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512" algn="l"/>
              </a:tabLst>
            </a:pPr>
            <a:r>
              <a:rPr lang="en-US" sz="1596" b="0" i="0" spc="0" baseline="0" dirty="0">
                <a:solidFill>
                  <a:srgbClr val="F0AB00"/>
                </a:solidFill>
                <a:latin typeface="Arial"/>
              </a:rPr>
              <a:t>•	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Single</a:t>
            </a:r>
            <a:r>
              <a:rPr lang="en-US" sz="1596" b="0" i="0" spc="-28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1596" b="0" i="0" spc="0" baseline="0" dirty="0">
                <a:solidFill>
                  <a:srgbClr val="FFFFFF"/>
                </a:solidFill>
                <a:latin typeface="Arial"/>
              </a:rPr>
              <a:t>item view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Freeform 136"/>
          <p:cNvSpPr/>
          <p:nvPr/>
        </p:nvSpPr>
        <p:spPr>
          <a:xfrm>
            <a:off x="0" y="0"/>
            <a:ext cx="12195047" cy="6858000"/>
          </a:xfrm>
          <a:custGeom>
            <a:avLst/>
            <a:gdLst/>
            <a:ahLst/>
            <a:cxnLst/>
            <a:rect l="0" t="0" r="0" b="0"/>
            <a:pathLst>
              <a:path w="12195047" h="6858000">
                <a:moveTo>
                  <a:pt x="0" y="0"/>
                </a:moveTo>
                <a:lnTo>
                  <a:pt x="12195047" y="0"/>
                </a:lnTo>
                <a:lnTo>
                  <a:pt x="1219504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37" name="Picture 137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9516" y="2269309"/>
            <a:ext cx="10795075" cy="1081967"/>
          </a:xfrm>
          <a:prstGeom prst="rect">
            <a:avLst/>
          </a:prstGeom>
          <a:noFill/>
        </p:spPr>
      </p:pic>
      <p:pic>
        <p:nvPicPr>
          <p:cNvPr id="138" name="Picture 13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9516" y="3950280"/>
            <a:ext cx="10795087" cy="1078920"/>
          </a:xfrm>
          <a:prstGeom prst="rect">
            <a:avLst/>
          </a:prstGeom>
          <a:noFill/>
        </p:spPr>
      </p:pic>
      <p:sp>
        <p:nvSpPr>
          <p:cNvPr id="139" name="Rectangle 139"/>
          <p:cNvSpPr/>
          <p:nvPr/>
        </p:nvSpPr>
        <p:spPr>
          <a:xfrm>
            <a:off x="504139" y="6541999"/>
            <a:ext cx="11186262" cy="131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231440" algn="l"/>
                <a:tab pos="2310942" algn="l"/>
                <a:tab pos="11122711" algn="l"/>
                <a:tab pos="11122711" algn="l"/>
              </a:tabLst>
            </a:pPr>
            <a:r>
              <a:rPr lang="en-US" sz="909" b="0" i="0" spc="217" baseline="17666" dirty="0">
                <a:solidFill>
                  <a:srgbClr val="FFFFFF"/>
                </a:solidFill>
                <a:latin typeface="Arial"/>
              </a:rPr>
              <a:t>©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2021 SAP SE or</a:t>
            </a:r>
            <a:r>
              <a:rPr lang="en-US" sz="909" b="0" i="0" spc="-16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an SAP affiliate</a:t>
            </a:r>
            <a:r>
              <a:rPr lang="en-US" sz="909" b="0" i="0" spc="-35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co</a:t>
            </a:r>
            <a:r>
              <a:rPr lang="en-US" sz="909" b="0" i="0" spc="-22" baseline="17666" dirty="0">
                <a:solidFill>
                  <a:srgbClr val="FFFFFF"/>
                </a:solidFill>
                <a:latin typeface="Arial"/>
              </a:rPr>
              <a:t>m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pany. All</a:t>
            </a:r>
            <a:r>
              <a:rPr lang="en-US" sz="909" b="0" i="0" spc="-24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rights</a:t>
            </a:r>
            <a:r>
              <a:rPr lang="en-US" sz="909" b="0" i="0" spc="-13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reserved.	ǀ	Public	</a:t>
            </a:r>
            <a:r>
              <a:rPr lang="en-US" sz="900" b="0" i="0" spc="0" baseline="0" dirty="0">
                <a:solidFill>
                  <a:srgbClr val="FFFFFF"/>
                </a:solidFill>
                <a:latin typeface="Arial"/>
              </a:rPr>
              <a:t>6	</a:t>
            </a:r>
          </a:p>
        </p:txBody>
      </p:sp>
      <p:sp>
        <p:nvSpPr>
          <p:cNvPr id="140" name="Rectangle 140"/>
          <p:cNvSpPr/>
          <p:nvPr/>
        </p:nvSpPr>
        <p:spPr>
          <a:xfrm>
            <a:off x="504139" y="515417"/>
            <a:ext cx="3397961" cy="3505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="1" i="0" spc="0" baseline="0" dirty="0">
                <a:solidFill>
                  <a:srgbClr val="FFFFFF"/>
                </a:solidFill>
                <a:latin typeface="Arial"/>
              </a:rPr>
              <a:t>Exce</a:t>
            </a:r>
            <a:r>
              <a:rPr lang="en-US" sz="2400" b="1" i="0" spc="674" baseline="0" dirty="0">
                <a:solidFill>
                  <a:srgbClr val="FFFFFF"/>
                </a:solidFill>
                <a:latin typeface="Arial"/>
              </a:rPr>
              <a:t>l</a:t>
            </a:r>
            <a:r>
              <a:rPr lang="en-US" sz="2400" b="1" i="0" spc="0" baseline="0" dirty="0">
                <a:solidFill>
                  <a:srgbClr val="FFFFFF"/>
                </a:solidFill>
                <a:latin typeface="Arial"/>
              </a:rPr>
              <a:t>Catalog </a:t>
            </a:r>
            <a:r>
              <a:rPr lang="en-US" sz="2400" b="1" i="0" spc="-185" baseline="0" dirty="0">
                <a:solidFill>
                  <a:srgbClr val="FFFFFF"/>
                </a:solidFill>
                <a:latin typeface="Arial"/>
              </a:rPr>
              <a:t>T</a:t>
            </a:r>
            <a:r>
              <a:rPr lang="en-US" sz="2400" b="1" i="0" spc="0" baseline="0" dirty="0">
                <a:solidFill>
                  <a:srgbClr val="FFFFFF"/>
                </a:solidFill>
                <a:latin typeface="Arial"/>
              </a:rPr>
              <a:t>emplate</a:t>
            </a:r>
          </a:p>
        </p:txBody>
      </p:sp>
      <p:sp>
        <p:nvSpPr>
          <p:cNvPr id="141" name="Rectangle 141"/>
          <p:cNvSpPr/>
          <p:nvPr/>
        </p:nvSpPr>
        <p:spPr>
          <a:xfrm>
            <a:off x="534009" y="1332955"/>
            <a:ext cx="4602184" cy="23344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8" b="0" i="0" spc="0" baseline="0" dirty="0">
                <a:solidFill>
                  <a:srgbClr val="FFFFFF"/>
                </a:solidFill>
                <a:latin typeface="Arial"/>
              </a:rPr>
              <a:t>Exce</a:t>
            </a:r>
            <a:r>
              <a:rPr lang="en-US" sz="1598" b="0" i="0" spc="425" baseline="0" dirty="0">
                <a:solidFill>
                  <a:srgbClr val="FFFFFF"/>
                </a:solidFill>
                <a:latin typeface="Arial"/>
              </a:rPr>
              <a:t>l</a:t>
            </a:r>
            <a:r>
              <a:rPr lang="en-US" sz="1598" b="0" i="0" spc="0" baseline="0" dirty="0">
                <a:solidFill>
                  <a:srgbClr val="FFFFFF"/>
                </a:solidFill>
                <a:latin typeface="Arial"/>
              </a:rPr>
              <a:t>Catalog Template will be provided separately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Freeform 142"/>
          <p:cNvSpPr/>
          <p:nvPr/>
        </p:nvSpPr>
        <p:spPr>
          <a:xfrm>
            <a:off x="0" y="0"/>
            <a:ext cx="12195047" cy="6858000"/>
          </a:xfrm>
          <a:custGeom>
            <a:avLst/>
            <a:gdLst/>
            <a:ahLst/>
            <a:cxnLst/>
            <a:rect l="0" t="0" r="0" b="0"/>
            <a:pathLst>
              <a:path w="12195047" h="6858000">
                <a:moveTo>
                  <a:pt x="0" y="0"/>
                </a:moveTo>
                <a:lnTo>
                  <a:pt x="12195047" y="0"/>
                </a:lnTo>
                <a:lnTo>
                  <a:pt x="1219504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43" name="Picture 14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427477"/>
            <a:ext cx="12195048" cy="3430523"/>
          </a:xfrm>
          <a:prstGeom prst="rect">
            <a:avLst/>
          </a:prstGeom>
          <a:noFill/>
        </p:spPr>
      </p:pic>
      <p:sp>
        <p:nvSpPr>
          <p:cNvPr id="144" name="Rectangle 144"/>
          <p:cNvSpPr/>
          <p:nvPr/>
        </p:nvSpPr>
        <p:spPr>
          <a:xfrm>
            <a:off x="504139" y="1394975"/>
            <a:ext cx="6993642" cy="64320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4404" b="1" i="0" spc="0" baseline="0" dirty="0">
                <a:solidFill>
                  <a:srgbClr val="FFFFFF"/>
                </a:solidFill>
                <a:latin typeface="Arial"/>
              </a:rPr>
              <a:t>Exce</a:t>
            </a:r>
            <a:r>
              <a:rPr lang="en-US" sz="4404" b="1" i="0" spc="1224" baseline="0" dirty="0">
                <a:solidFill>
                  <a:srgbClr val="FFFFFF"/>
                </a:solidFill>
                <a:latin typeface="Arial"/>
              </a:rPr>
              <a:t>l</a:t>
            </a:r>
            <a:r>
              <a:rPr lang="en-US" sz="4404" b="1" i="0" spc="0" baseline="0" dirty="0">
                <a:solidFill>
                  <a:srgbClr val="F0AB00"/>
                </a:solidFill>
                <a:latin typeface="Arial"/>
              </a:rPr>
              <a:t>Catalog Enablement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Freeform 145"/>
          <p:cNvSpPr/>
          <p:nvPr/>
        </p:nvSpPr>
        <p:spPr>
          <a:xfrm>
            <a:off x="0" y="0"/>
            <a:ext cx="12195047" cy="6858000"/>
          </a:xfrm>
          <a:custGeom>
            <a:avLst/>
            <a:gdLst/>
            <a:ahLst/>
            <a:cxnLst/>
            <a:rect l="0" t="0" r="0" b="0"/>
            <a:pathLst>
              <a:path w="12195047" h="6858000">
                <a:moveTo>
                  <a:pt x="0" y="0"/>
                </a:moveTo>
                <a:lnTo>
                  <a:pt x="12195047" y="0"/>
                </a:lnTo>
                <a:lnTo>
                  <a:pt x="1219504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6" name="Freeform 146"/>
          <p:cNvSpPr/>
          <p:nvPr/>
        </p:nvSpPr>
        <p:spPr>
          <a:xfrm>
            <a:off x="5023230" y="3230246"/>
            <a:ext cx="0" cy="262001"/>
          </a:xfrm>
          <a:custGeom>
            <a:avLst/>
            <a:gdLst/>
            <a:ahLst/>
            <a:cxnLst/>
            <a:rect l="0" t="0" r="0" b="0"/>
            <a:pathLst>
              <a:path h="262001">
                <a:moveTo>
                  <a:pt x="0" y="0"/>
                </a:moveTo>
                <a:lnTo>
                  <a:pt x="0" y="262001"/>
                </a:lnTo>
              </a:path>
            </a:pathLst>
          </a:custGeom>
          <a:noFill/>
          <a:ln w="3175" cap="flat" cmpd="sng">
            <a:solidFill>
              <a:srgbClr val="0000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7" name="Freeform 147"/>
          <p:cNvSpPr/>
          <p:nvPr/>
        </p:nvSpPr>
        <p:spPr>
          <a:xfrm>
            <a:off x="5883402" y="3230246"/>
            <a:ext cx="0" cy="262001"/>
          </a:xfrm>
          <a:custGeom>
            <a:avLst/>
            <a:gdLst/>
            <a:ahLst/>
            <a:cxnLst/>
            <a:rect l="0" t="0" r="0" b="0"/>
            <a:pathLst>
              <a:path h="262001">
                <a:moveTo>
                  <a:pt x="0" y="0"/>
                </a:moveTo>
                <a:lnTo>
                  <a:pt x="0" y="262001"/>
                </a:lnTo>
              </a:path>
            </a:pathLst>
          </a:custGeom>
          <a:noFill/>
          <a:ln w="3175" cap="flat" cmpd="sng">
            <a:solidFill>
              <a:srgbClr val="0000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8" name="Freeform 148"/>
          <p:cNvSpPr/>
          <p:nvPr/>
        </p:nvSpPr>
        <p:spPr>
          <a:xfrm>
            <a:off x="6866635" y="3230246"/>
            <a:ext cx="0" cy="262001"/>
          </a:xfrm>
          <a:custGeom>
            <a:avLst/>
            <a:gdLst/>
            <a:ahLst/>
            <a:cxnLst/>
            <a:rect l="0" t="0" r="0" b="0"/>
            <a:pathLst>
              <a:path h="262001">
                <a:moveTo>
                  <a:pt x="0" y="0"/>
                </a:moveTo>
                <a:lnTo>
                  <a:pt x="0" y="262001"/>
                </a:lnTo>
              </a:path>
            </a:pathLst>
          </a:custGeom>
          <a:noFill/>
          <a:ln w="3175" cap="flat" cmpd="sng">
            <a:solidFill>
              <a:srgbClr val="0000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9" name="Freeform 149"/>
          <p:cNvSpPr/>
          <p:nvPr/>
        </p:nvSpPr>
        <p:spPr>
          <a:xfrm>
            <a:off x="7835518" y="3230246"/>
            <a:ext cx="0" cy="262001"/>
          </a:xfrm>
          <a:custGeom>
            <a:avLst/>
            <a:gdLst/>
            <a:ahLst/>
            <a:cxnLst/>
            <a:rect l="0" t="0" r="0" b="0"/>
            <a:pathLst>
              <a:path h="262001">
                <a:moveTo>
                  <a:pt x="0" y="0"/>
                </a:moveTo>
                <a:lnTo>
                  <a:pt x="0" y="262001"/>
                </a:lnTo>
              </a:path>
            </a:pathLst>
          </a:custGeom>
          <a:noFill/>
          <a:ln w="3175" cap="flat" cmpd="sng">
            <a:solidFill>
              <a:srgbClr val="0000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0" name="Freeform 150"/>
          <p:cNvSpPr/>
          <p:nvPr/>
        </p:nvSpPr>
        <p:spPr>
          <a:xfrm>
            <a:off x="8790178" y="3230246"/>
            <a:ext cx="0" cy="262001"/>
          </a:xfrm>
          <a:custGeom>
            <a:avLst/>
            <a:gdLst/>
            <a:ahLst/>
            <a:cxnLst/>
            <a:rect l="0" t="0" r="0" b="0"/>
            <a:pathLst>
              <a:path h="262001">
                <a:moveTo>
                  <a:pt x="0" y="0"/>
                </a:moveTo>
                <a:lnTo>
                  <a:pt x="0" y="262001"/>
                </a:lnTo>
              </a:path>
            </a:pathLst>
          </a:custGeom>
          <a:noFill/>
          <a:ln w="28575" cap="flat" cmpd="sng">
            <a:solidFill>
              <a:srgbClr val="FF0000">
                <a:alpha val="100000"/>
              </a:srgbClr>
            </a:solidFill>
            <a:custDash>
              <a:ds d="300000" sp="100000"/>
            </a:custDash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1" name="Freeform 151"/>
          <p:cNvSpPr/>
          <p:nvPr/>
        </p:nvSpPr>
        <p:spPr>
          <a:xfrm>
            <a:off x="4007865" y="3230246"/>
            <a:ext cx="0" cy="262001"/>
          </a:xfrm>
          <a:custGeom>
            <a:avLst/>
            <a:gdLst/>
            <a:ahLst/>
            <a:cxnLst/>
            <a:rect l="0" t="0" r="0" b="0"/>
            <a:pathLst>
              <a:path h="262001">
                <a:moveTo>
                  <a:pt x="0" y="0"/>
                </a:moveTo>
                <a:lnTo>
                  <a:pt x="0" y="262001"/>
                </a:lnTo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2" name="Freeform 152"/>
          <p:cNvSpPr/>
          <p:nvPr/>
        </p:nvSpPr>
        <p:spPr>
          <a:xfrm>
            <a:off x="9737470" y="3230246"/>
            <a:ext cx="0" cy="262001"/>
          </a:xfrm>
          <a:custGeom>
            <a:avLst/>
            <a:gdLst/>
            <a:ahLst/>
            <a:cxnLst/>
            <a:rect l="0" t="0" r="0" b="0"/>
            <a:pathLst>
              <a:path h="262001">
                <a:moveTo>
                  <a:pt x="0" y="0"/>
                </a:moveTo>
                <a:lnTo>
                  <a:pt x="0" y="262001"/>
                </a:lnTo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3" name="Freeform 153"/>
          <p:cNvSpPr/>
          <p:nvPr/>
        </p:nvSpPr>
        <p:spPr>
          <a:xfrm>
            <a:off x="4001515" y="3236596"/>
            <a:ext cx="5742305" cy="0"/>
          </a:xfrm>
          <a:custGeom>
            <a:avLst/>
            <a:gdLst/>
            <a:ahLst/>
            <a:cxnLst/>
            <a:rect l="0" t="0" r="0" b="0"/>
            <a:pathLst>
              <a:path w="5742305">
                <a:moveTo>
                  <a:pt x="0" y="0"/>
                </a:moveTo>
                <a:lnTo>
                  <a:pt x="5742305" y="0"/>
                </a:lnTo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4" name="Freeform 154"/>
          <p:cNvSpPr/>
          <p:nvPr/>
        </p:nvSpPr>
        <p:spPr>
          <a:xfrm>
            <a:off x="4001515" y="3485897"/>
            <a:ext cx="5742305" cy="0"/>
          </a:xfrm>
          <a:custGeom>
            <a:avLst/>
            <a:gdLst/>
            <a:ahLst/>
            <a:cxnLst/>
            <a:rect l="0" t="0" r="0" b="0"/>
            <a:pathLst>
              <a:path w="5742305">
                <a:moveTo>
                  <a:pt x="0" y="0"/>
                </a:moveTo>
                <a:lnTo>
                  <a:pt x="5742305" y="0"/>
                </a:lnTo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5" name="Freeform 155"/>
          <p:cNvSpPr/>
          <p:nvPr/>
        </p:nvSpPr>
        <p:spPr>
          <a:xfrm>
            <a:off x="4007865" y="3485897"/>
            <a:ext cx="956438" cy="885317"/>
          </a:xfrm>
          <a:custGeom>
            <a:avLst/>
            <a:gdLst/>
            <a:ahLst/>
            <a:cxnLst/>
            <a:rect l="0" t="0" r="0" b="0"/>
            <a:pathLst>
              <a:path w="956438" h="885317">
                <a:moveTo>
                  <a:pt x="0" y="0"/>
                </a:moveTo>
                <a:lnTo>
                  <a:pt x="956438" y="0"/>
                </a:lnTo>
                <a:lnTo>
                  <a:pt x="956438" y="885317"/>
                </a:lnTo>
                <a:lnTo>
                  <a:pt x="0" y="885317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6" name="Freeform 156"/>
          <p:cNvSpPr/>
          <p:nvPr/>
        </p:nvSpPr>
        <p:spPr>
          <a:xfrm>
            <a:off x="4964303" y="3485897"/>
            <a:ext cx="892682" cy="885317"/>
          </a:xfrm>
          <a:custGeom>
            <a:avLst/>
            <a:gdLst/>
            <a:ahLst/>
            <a:cxnLst/>
            <a:rect l="0" t="0" r="0" b="0"/>
            <a:pathLst>
              <a:path w="892682" h="885317">
                <a:moveTo>
                  <a:pt x="0" y="0"/>
                </a:moveTo>
                <a:lnTo>
                  <a:pt x="892682" y="0"/>
                </a:lnTo>
                <a:lnTo>
                  <a:pt x="892682" y="885317"/>
                </a:lnTo>
                <a:lnTo>
                  <a:pt x="0" y="885317"/>
                </a:lnTo>
                <a:lnTo>
                  <a:pt x="0" y="0"/>
                </a:lnTo>
                <a:close/>
              </a:path>
            </a:pathLst>
          </a:custGeom>
          <a:solidFill>
            <a:srgbClr val="0076CB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7" name="Freeform 157"/>
          <p:cNvSpPr/>
          <p:nvPr/>
        </p:nvSpPr>
        <p:spPr>
          <a:xfrm>
            <a:off x="5856985" y="3485897"/>
            <a:ext cx="1008761" cy="885317"/>
          </a:xfrm>
          <a:custGeom>
            <a:avLst/>
            <a:gdLst/>
            <a:ahLst/>
            <a:cxnLst/>
            <a:rect l="0" t="0" r="0" b="0"/>
            <a:pathLst>
              <a:path w="1008761" h="885317">
                <a:moveTo>
                  <a:pt x="0" y="0"/>
                </a:moveTo>
                <a:lnTo>
                  <a:pt x="1008761" y="0"/>
                </a:lnTo>
                <a:lnTo>
                  <a:pt x="1008761" y="885317"/>
                </a:lnTo>
                <a:lnTo>
                  <a:pt x="0" y="885317"/>
                </a:lnTo>
                <a:lnTo>
                  <a:pt x="0" y="0"/>
                </a:lnTo>
                <a:close/>
              </a:path>
            </a:pathLst>
          </a:custGeom>
          <a:solidFill>
            <a:srgbClr val="0076CB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8" name="Freeform 158"/>
          <p:cNvSpPr/>
          <p:nvPr/>
        </p:nvSpPr>
        <p:spPr>
          <a:xfrm>
            <a:off x="6865746" y="3485897"/>
            <a:ext cx="965073" cy="885317"/>
          </a:xfrm>
          <a:custGeom>
            <a:avLst/>
            <a:gdLst/>
            <a:ahLst/>
            <a:cxnLst/>
            <a:rect l="0" t="0" r="0" b="0"/>
            <a:pathLst>
              <a:path w="965073" h="885317">
                <a:moveTo>
                  <a:pt x="0" y="0"/>
                </a:moveTo>
                <a:lnTo>
                  <a:pt x="965073" y="0"/>
                </a:lnTo>
                <a:lnTo>
                  <a:pt x="965073" y="885317"/>
                </a:lnTo>
                <a:lnTo>
                  <a:pt x="0" y="885317"/>
                </a:lnTo>
                <a:lnTo>
                  <a:pt x="0" y="0"/>
                </a:lnTo>
                <a:close/>
              </a:path>
            </a:pathLst>
          </a:custGeom>
          <a:solidFill>
            <a:srgbClr val="09C5A6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9" name="Freeform 159"/>
          <p:cNvSpPr/>
          <p:nvPr/>
        </p:nvSpPr>
        <p:spPr>
          <a:xfrm>
            <a:off x="7830819" y="3485897"/>
            <a:ext cx="956564" cy="885317"/>
          </a:xfrm>
          <a:custGeom>
            <a:avLst/>
            <a:gdLst/>
            <a:ahLst/>
            <a:cxnLst/>
            <a:rect l="0" t="0" r="0" b="0"/>
            <a:pathLst>
              <a:path w="956564" h="885317">
                <a:moveTo>
                  <a:pt x="0" y="0"/>
                </a:moveTo>
                <a:lnTo>
                  <a:pt x="956564" y="0"/>
                </a:lnTo>
                <a:lnTo>
                  <a:pt x="956564" y="885317"/>
                </a:lnTo>
                <a:lnTo>
                  <a:pt x="0" y="885317"/>
                </a:lnTo>
                <a:lnTo>
                  <a:pt x="0" y="0"/>
                </a:lnTo>
                <a:close/>
              </a:path>
            </a:pathLst>
          </a:custGeom>
          <a:solidFill>
            <a:srgbClr val="12BF3E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0" name="Freeform 160"/>
          <p:cNvSpPr/>
          <p:nvPr/>
        </p:nvSpPr>
        <p:spPr>
          <a:xfrm>
            <a:off x="8787383" y="3485897"/>
            <a:ext cx="950087" cy="885317"/>
          </a:xfrm>
          <a:custGeom>
            <a:avLst/>
            <a:gdLst/>
            <a:ahLst/>
            <a:cxnLst/>
            <a:rect l="0" t="0" r="0" b="0"/>
            <a:pathLst>
              <a:path w="950087" h="885317">
                <a:moveTo>
                  <a:pt x="0" y="0"/>
                </a:moveTo>
                <a:lnTo>
                  <a:pt x="950087" y="0"/>
                </a:lnTo>
                <a:lnTo>
                  <a:pt x="950087" y="885317"/>
                </a:lnTo>
                <a:lnTo>
                  <a:pt x="0" y="885317"/>
                </a:lnTo>
                <a:lnTo>
                  <a:pt x="0" y="0"/>
                </a:lnTo>
                <a:close/>
              </a:path>
            </a:pathLst>
          </a:custGeom>
          <a:solidFill>
            <a:srgbClr val="4FB81C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1" name="Freeform 161"/>
          <p:cNvSpPr/>
          <p:nvPr/>
        </p:nvSpPr>
        <p:spPr>
          <a:xfrm>
            <a:off x="4007865" y="4371214"/>
            <a:ext cx="956438" cy="853185"/>
          </a:xfrm>
          <a:custGeom>
            <a:avLst/>
            <a:gdLst/>
            <a:ahLst/>
            <a:cxnLst/>
            <a:rect l="0" t="0" r="0" b="0"/>
            <a:pathLst>
              <a:path w="956438" h="853185">
                <a:moveTo>
                  <a:pt x="0" y="0"/>
                </a:moveTo>
                <a:lnTo>
                  <a:pt x="956438" y="0"/>
                </a:lnTo>
                <a:lnTo>
                  <a:pt x="956438" y="853185"/>
                </a:lnTo>
                <a:lnTo>
                  <a:pt x="0" y="853185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2" name="Freeform 162"/>
          <p:cNvSpPr/>
          <p:nvPr/>
        </p:nvSpPr>
        <p:spPr>
          <a:xfrm>
            <a:off x="4964303" y="4371214"/>
            <a:ext cx="892682" cy="853185"/>
          </a:xfrm>
          <a:custGeom>
            <a:avLst/>
            <a:gdLst/>
            <a:ahLst/>
            <a:cxnLst/>
            <a:rect l="0" t="0" r="0" b="0"/>
            <a:pathLst>
              <a:path w="892682" h="853185">
                <a:moveTo>
                  <a:pt x="0" y="0"/>
                </a:moveTo>
                <a:lnTo>
                  <a:pt x="892682" y="0"/>
                </a:lnTo>
                <a:lnTo>
                  <a:pt x="892682" y="853185"/>
                </a:lnTo>
                <a:lnTo>
                  <a:pt x="0" y="853185"/>
                </a:lnTo>
                <a:lnTo>
                  <a:pt x="0" y="0"/>
                </a:lnTo>
                <a:close/>
              </a:path>
            </a:pathLst>
          </a:custGeom>
          <a:solidFill>
            <a:srgbClr val="0076CB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3" name="Freeform 163"/>
          <p:cNvSpPr/>
          <p:nvPr/>
        </p:nvSpPr>
        <p:spPr>
          <a:xfrm>
            <a:off x="5856985" y="4371214"/>
            <a:ext cx="1008761" cy="853185"/>
          </a:xfrm>
          <a:custGeom>
            <a:avLst/>
            <a:gdLst/>
            <a:ahLst/>
            <a:cxnLst/>
            <a:rect l="0" t="0" r="0" b="0"/>
            <a:pathLst>
              <a:path w="1008761" h="853185">
                <a:moveTo>
                  <a:pt x="0" y="0"/>
                </a:moveTo>
                <a:lnTo>
                  <a:pt x="1008761" y="0"/>
                </a:lnTo>
                <a:lnTo>
                  <a:pt x="1008761" y="853185"/>
                </a:lnTo>
                <a:lnTo>
                  <a:pt x="0" y="853185"/>
                </a:lnTo>
                <a:lnTo>
                  <a:pt x="0" y="0"/>
                </a:lnTo>
                <a:close/>
              </a:path>
            </a:pathLst>
          </a:custGeom>
          <a:solidFill>
            <a:srgbClr val="0076CB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4" name="Freeform 164"/>
          <p:cNvSpPr/>
          <p:nvPr/>
        </p:nvSpPr>
        <p:spPr>
          <a:xfrm>
            <a:off x="6865746" y="4371214"/>
            <a:ext cx="965073" cy="853185"/>
          </a:xfrm>
          <a:custGeom>
            <a:avLst/>
            <a:gdLst/>
            <a:ahLst/>
            <a:cxnLst/>
            <a:rect l="0" t="0" r="0" b="0"/>
            <a:pathLst>
              <a:path w="965073" h="853185">
                <a:moveTo>
                  <a:pt x="0" y="0"/>
                </a:moveTo>
                <a:lnTo>
                  <a:pt x="965073" y="0"/>
                </a:lnTo>
                <a:lnTo>
                  <a:pt x="965073" y="853185"/>
                </a:lnTo>
                <a:lnTo>
                  <a:pt x="0" y="853185"/>
                </a:lnTo>
                <a:lnTo>
                  <a:pt x="0" y="0"/>
                </a:lnTo>
                <a:close/>
              </a:path>
            </a:pathLst>
          </a:custGeom>
          <a:solidFill>
            <a:srgbClr val="09C5A6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5" name="Freeform 165"/>
          <p:cNvSpPr/>
          <p:nvPr/>
        </p:nvSpPr>
        <p:spPr>
          <a:xfrm>
            <a:off x="7830819" y="4371214"/>
            <a:ext cx="956564" cy="853185"/>
          </a:xfrm>
          <a:custGeom>
            <a:avLst/>
            <a:gdLst/>
            <a:ahLst/>
            <a:cxnLst/>
            <a:rect l="0" t="0" r="0" b="0"/>
            <a:pathLst>
              <a:path w="956564" h="853185">
                <a:moveTo>
                  <a:pt x="0" y="0"/>
                </a:moveTo>
                <a:lnTo>
                  <a:pt x="956564" y="0"/>
                </a:lnTo>
                <a:lnTo>
                  <a:pt x="956564" y="853185"/>
                </a:lnTo>
                <a:lnTo>
                  <a:pt x="0" y="853185"/>
                </a:lnTo>
                <a:lnTo>
                  <a:pt x="0" y="0"/>
                </a:lnTo>
                <a:close/>
              </a:path>
            </a:pathLst>
          </a:custGeom>
          <a:solidFill>
            <a:srgbClr val="12BF3E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6" name="Freeform 166"/>
          <p:cNvSpPr/>
          <p:nvPr/>
        </p:nvSpPr>
        <p:spPr>
          <a:xfrm>
            <a:off x="8787383" y="4371214"/>
            <a:ext cx="950087" cy="853185"/>
          </a:xfrm>
          <a:custGeom>
            <a:avLst/>
            <a:gdLst/>
            <a:ahLst/>
            <a:cxnLst/>
            <a:rect l="0" t="0" r="0" b="0"/>
            <a:pathLst>
              <a:path w="950087" h="853185">
                <a:moveTo>
                  <a:pt x="0" y="0"/>
                </a:moveTo>
                <a:lnTo>
                  <a:pt x="950087" y="0"/>
                </a:lnTo>
                <a:lnTo>
                  <a:pt x="950087" y="853185"/>
                </a:lnTo>
                <a:lnTo>
                  <a:pt x="0" y="853185"/>
                </a:lnTo>
                <a:lnTo>
                  <a:pt x="0" y="0"/>
                </a:lnTo>
                <a:close/>
              </a:path>
            </a:pathLst>
          </a:custGeom>
          <a:solidFill>
            <a:srgbClr val="4FB81C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7" name="Freeform 167"/>
          <p:cNvSpPr/>
          <p:nvPr/>
        </p:nvSpPr>
        <p:spPr>
          <a:xfrm>
            <a:off x="4007865" y="5224399"/>
            <a:ext cx="956438" cy="853186"/>
          </a:xfrm>
          <a:custGeom>
            <a:avLst/>
            <a:gdLst/>
            <a:ahLst/>
            <a:cxnLst/>
            <a:rect l="0" t="0" r="0" b="0"/>
            <a:pathLst>
              <a:path w="956438" h="853186">
                <a:moveTo>
                  <a:pt x="0" y="0"/>
                </a:moveTo>
                <a:lnTo>
                  <a:pt x="956438" y="0"/>
                </a:lnTo>
                <a:lnTo>
                  <a:pt x="956438" y="853186"/>
                </a:lnTo>
                <a:lnTo>
                  <a:pt x="0" y="853186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8" name="Freeform 168"/>
          <p:cNvSpPr/>
          <p:nvPr/>
        </p:nvSpPr>
        <p:spPr>
          <a:xfrm>
            <a:off x="4964303" y="5224399"/>
            <a:ext cx="892682" cy="853186"/>
          </a:xfrm>
          <a:custGeom>
            <a:avLst/>
            <a:gdLst/>
            <a:ahLst/>
            <a:cxnLst/>
            <a:rect l="0" t="0" r="0" b="0"/>
            <a:pathLst>
              <a:path w="892682" h="853186">
                <a:moveTo>
                  <a:pt x="0" y="0"/>
                </a:moveTo>
                <a:lnTo>
                  <a:pt x="892682" y="0"/>
                </a:lnTo>
                <a:lnTo>
                  <a:pt x="892682" y="853186"/>
                </a:lnTo>
                <a:lnTo>
                  <a:pt x="0" y="853186"/>
                </a:lnTo>
                <a:lnTo>
                  <a:pt x="0" y="0"/>
                </a:lnTo>
                <a:close/>
              </a:path>
            </a:pathLst>
          </a:custGeom>
          <a:solidFill>
            <a:srgbClr val="0076CB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9" name="Freeform 169"/>
          <p:cNvSpPr/>
          <p:nvPr/>
        </p:nvSpPr>
        <p:spPr>
          <a:xfrm>
            <a:off x="5856985" y="5224399"/>
            <a:ext cx="1008761" cy="853186"/>
          </a:xfrm>
          <a:custGeom>
            <a:avLst/>
            <a:gdLst/>
            <a:ahLst/>
            <a:cxnLst/>
            <a:rect l="0" t="0" r="0" b="0"/>
            <a:pathLst>
              <a:path w="1008761" h="853186">
                <a:moveTo>
                  <a:pt x="0" y="0"/>
                </a:moveTo>
                <a:lnTo>
                  <a:pt x="1008761" y="0"/>
                </a:lnTo>
                <a:lnTo>
                  <a:pt x="1008761" y="853186"/>
                </a:lnTo>
                <a:lnTo>
                  <a:pt x="0" y="853186"/>
                </a:lnTo>
                <a:lnTo>
                  <a:pt x="0" y="0"/>
                </a:lnTo>
                <a:close/>
              </a:path>
            </a:pathLst>
          </a:custGeom>
          <a:solidFill>
            <a:srgbClr val="0076CB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0" name="Freeform 170"/>
          <p:cNvSpPr/>
          <p:nvPr/>
        </p:nvSpPr>
        <p:spPr>
          <a:xfrm>
            <a:off x="6865746" y="5224399"/>
            <a:ext cx="965073" cy="853186"/>
          </a:xfrm>
          <a:custGeom>
            <a:avLst/>
            <a:gdLst/>
            <a:ahLst/>
            <a:cxnLst/>
            <a:rect l="0" t="0" r="0" b="0"/>
            <a:pathLst>
              <a:path w="965073" h="853186">
                <a:moveTo>
                  <a:pt x="0" y="0"/>
                </a:moveTo>
                <a:lnTo>
                  <a:pt x="965073" y="0"/>
                </a:lnTo>
                <a:lnTo>
                  <a:pt x="965073" y="853186"/>
                </a:lnTo>
                <a:lnTo>
                  <a:pt x="0" y="853186"/>
                </a:lnTo>
                <a:lnTo>
                  <a:pt x="0" y="0"/>
                </a:lnTo>
                <a:close/>
              </a:path>
            </a:pathLst>
          </a:custGeom>
          <a:solidFill>
            <a:srgbClr val="09C5A6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1" name="Freeform 171"/>
          <p:cNvSpPr/>
          <p:nvPr/>
        </p:nvSpPr>
        <p:spPr>
          <a:xfrm>
            <a:off x="7830819" y="5224399"/>
            <a:ext cx="956564" cy="853186"/>
          </a:xfrm>
          <a:custGeom>
            <a:avLst/>
            <a:gdLst/>
            <a:ahLst/>
            <a:cxnLst/>
            <a:rect l="0" t="0" r="0" b="0"/>
            <a:pathLst>
              <a:path w="956564" h="853186">
                <a:moveTo>
                  <a:pt x="0" y="0"/>
                </a:moveTo>
                <a:lnTo>
                  <a:pt x="956564" y="0"/>
                </a:lnTo>
                <a:lnTo>
                  <a:pt x="956564" y="853186"/>
                </a:lnTo>
                <a:lnTo>
                  <a:pt x="0" y="853186"/>
                </a:lnTo>
                <a:lnTo>
                  <a:pt x="0" y="0"/>
                </a:lnTo>
                <a:close/>
              </a:path>
            </a:pathLst>
          </a:custGeom>
          <a:solidFill>
            <a:srgbClr val="12BF3E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2" name="Freeform 172"/>
          <p:cNvSpPr/>
          <p:nvPr/>
        </p:nvSpPr>
        <p:spPr>
          <a:xfrm>
            <a:off x="8787383" y="5224399"/>
            <a:ext cx="950087" cy="853186"/>
          </a:xfrm>
          <a:custGeom>
            <a:avLst/>
            <a:gdLst/>
            <a:ahLst/>
            <a:cxnLst/>
            <a:rect l="0" t="0" r="0" b="0"/>
            <a:pathLst>
              <a:path w="950087" h="853186">
                <a:moveTo>
                  <a:pt x="0" y="0"/>
                </a:moveTo>
                <a:lnTo>
                  <a:pt x="950087" y="0"/>
                </a:lnTo>
                <a:lnTo>
                  <a:pt x="950087" y="853186"/>
                </a:lnTo>
                <a:lnTo>
                  <a:pt x="0" y="853186"/>
                </a:lnTo>
                <a:lnTo>
                  <a:pt x="0" y="0"/>
                </a:lnTo>
                <a:close/>
              </a:path>
            </a:pathLst>
          </a:custGeom>
          <a:solidFill>
            <a:srgbClr val="4FB81C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" name="Freeform 173"/>
          <p:cNvSpPr/>
          <p:nvPr/>
        </p:nvSpPr>
        <p:spPr>
          <a:xfrm>
            <a:off x="4964303" y="3479547"/>
            <a:ext cx="0" cy="2604388"/>
          </a:xfrm>
          <a:custGeom>
            <a:avLst/>
            <a:gdLst/>
            <a:ahLst/>
            <a:cxnLst/>
            <a:rect l="0" t="0" r="0" b="0"/>
            <a:pathLst>
              <a:path h="2604388">
                <a:moveTo>
                  <a:pt x="0" y="0"/>
                </a:moveTo>
                <a:lnTo>
                  <a:pt x="0" y="2604388"/>
                </a:lnTo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4" name="Freeform 174"/>
          <p:cNvSpPr/>
          <p:nvPr/>
        </p:nvSpPr>
        <p:spPr>
          <a:xfrm>
            <a:off x="5856985" y="3479547"/>
            <a:ext cx="0" cy="2604388"/>
          </a:xfrm>
          <a:custGeom>
            <a:avLst/>
            <a:gdLst/>
            <a:ahLst/>
            <a:cxnLst/>
            <a:rect l="0" t="0" r="0" b="0"/>
            <a:pathLst>
              <a:path h="2604388">
                <a:moveTo>
                  <a:pt x="0" y="0"/>
                </a:moveTo>
                <a:lnTo>
                  <a:pt x="0" y="2604388"/>
                </a:lnTo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5" name="Freeform 175"/>
          <p:cNvSpPr/>
          <p:nvPr/>
        </p:nvSpPr>
        <p:spPr>
          <a:xfrm>
            <a:off x="6865746" y="3479547"/>
            <a:ext cx="0" cy="2604388"/>
          </a:xfrm>
          <a:custGeom>
            <a:avLst/>
            <a:gdLst/>
            <a:ahLst/>
            <a:cxnLst/>
            <a:rect l="0" t="0" r="0" b="0"/>
            <a:pathLst>
              <a:path h="2604388">
                <a:moveTo>
                  <a:pt x="0" y="0"/>
                </a:moveTo>
                <a:lnTo>
                  <a:pt x="0" y="2604388"/>
                </a:lnTo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" name="Freeform 176"/>
          <p:cNvSpPr/>
          <p:nvPr/>
        </p:nvSpPr>
        <p:spPr>
          <a:xfrm>
            <a:off x="7830819" y="3479547"/>
            <a:ext cx="0" cy="2604388"/>
          </a:xfrm>
          <a:custGeom>
            <a:avLst/>
            <a:gdLst/>
            <a:ahLst/>
            <a:cxnLst/>
            <a:rect l="0" t="0" r="0" b="0"/>
            <a:pathLst>
              <a:path h="2604388">
                <a:moveTo>
                  <a:pt x="0" y="0"/>
                </a:moveTo>
                <a:lnTo>
                  <a:pt x="0" y="2604388"/>
                </a:lnTo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" name="Freeform 177"/>
          <p:cNvSpPr/>
          <p:nvPr/>
        </p:nvSpPr>
        <p:spPr>
          <a:xfrm>
            <a:off x="8787383" y="3479547"/>
            <a:ext cx="0" cy="2604388"/>
          </a:xfrm>
          <a:custGeom>
            <a:avLst/>
            <a:gdLst/>
            <a:ahLst/>
            <a:cxnLst/>
            <a:rect l="0" t="0" r="0" b="0"/>
            <a:pathLst>
              <a:path h="2604388">
                <a:moveTo>
                  <a:pt x="0" y="0"/>
                </a:moveTo>
                <a:lnTo>
                  <a:pt x="0" y="2604388"/>
                </a:lnTo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8" name="Freeform 178"/>
          <p:cNvSpPr/>
          <p:nvPr/>
        </p:nvSpPr>
        <p:spPr>
          <a:xfrm>
            <a:off x="4001515" y="4371214"/>
            <a:ext cx="962788" cy="0"/>
          </a:xfrm>
          <a:custGeom>
            <a:avLst/>
            <a:gdLst/>
            <a:ahLst/>
            <a:cxnLst/>
            <a:rect l="0" t="0" r="0" b="0"/>
            <a:pathLst>
              <a:path w="962788">
                <a:moveTo>
                  <a:pt x="0" y="0"/>
                </a:moveTo>
                <a:lnTo>
                  <a:pt x="962788" y="0"/>
                </a:lnTo>
              </a:path>
            </a:pathLst>
          </a:custGeom>
          <a:noFill/>
          <a:ln w="12700" cap="flat" cmpd="sng">
            <a:solidFill>
              <a:srgbClr val="0000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9" name="Freeform 179"/>
          <p:cNvSpPr/>
          <p:nvPr/>
        </p:nvSpPr>
        <p:spPr>
          <a:xfrm>
            <a:off x="4964303" y="4371214"/>
            <a:ext cx="4779517" cy="0"/>
          </a:xfrm>
          <a:custGeom>
            <a:avLst/>
            <a:gdLst/>
            <a:ahLst/>
            <a:cxnLst/>
            <a:rect l="0" t="0" r="0" b="0"/>
            <a:pathLst>
              <a:path w="4779517">
                <a:moveTo>
                  <a:pt x="0" y="0"/>
                </a:moveTo>
                <a:lnTo>
                  <a:pt x="4779517" y="0"/>
                </a:lnTo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0" name="Freeform 180"/>
          <p:cNvSpPr/>
          <p:nvPr/>
        </p:nvSpPr>
        <p:spPr>
          <a:xfrm>
            <a:off x="4001515" y="5224399"/>
            <a:ext cx="962788" cy="0"/>
          </a:xfrm>
          <a:custGeom>
            <a:avLst/>
            <a:gdLst/>
            <a:ahLst/>
            <a:cxnLst/>
            <a:rect l="0" t="0" r="0" b="0"/>
            <a:pathLst>
              <a:path w="962788">
                <a:moveTo>
                  <a:pt x="0" y="0"/>
                </a:moveTo>
                <a:lnTo>
                  <a:pt x="962788" y="0"/>
                </a:lnTo>
              </a:path>
            </a:pathLst>
          </a:custGeom>
          <a:noFill/>
          <a:ln w="12700" cap="flat" cmpd="sng">
            <a:solidFill>
              <a:srgbClr val="0000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1" name="Freeform 181"/>
          <p:cNvSpPr/>
          <p:nvPr/>
        </p:nvSpPr>
        <p:spPr>
          <a:xfrm>
            <a:off x="4964303" y="5224399"/>
            <a:ext cx="4779517" cy="0"/>
          </a:xfrm>
          <a:custGeom>
            <a:avLst/>
            <a:gdLst/>
            <a:ahLst/>
            <a:cxnLst/>
            <a:rect l="0" t="0" r="0" b="0"/>
            <a:pathLst>
              <a:path w="4779517">
                <a:moveTo>
                  <a:pt x="0" y="0"/>
                </a:moveTo>
                <a:lnTo>
                  <a:pt x="4779517" y="0"/>
                </a:lnTo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2" name="Freeform 182"/>
          <p:cNvSpPr/>
          <p:nvPr/>
        </p:nvSpPr>
        <p:spPr>
          <a:xfrm>
            <a:off x="4007865" y="3479547"/>
            <a:ext cx="0" cy="2604388"/>
          </a:xfrm>
          <a:custGeom>
            <a:avLst/>
            <a:gdLst/>
            <a:ahLst/>
            <a:cxnLst/>
            <a:rect l="0" t="0" r="0" b="0"/>
            <a:pathLst>
              <a:path h="2604388">
                <a:moveTo>
                  <a:pt x="0" y="0"/>
                </a:moveTo>
                <a:lnTo>
                  <a:pt x="0" y="2604388"/>
                </a:lnTo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3" name="Freeform 183"/>
          <p:cNvSpPr/>
          <p:nvPr/>
        </p:nvSpPr>
        <p:spPr>
          <a:xfrm>
            <a:off x="9737470" y="3479547"/>
            <a:ext cx="0" cy="2604388"/>
          </a:xfrm>
          <a:custGeom>
            <a:avLst/>
            <a:gdLst/>
            <a:ahLst/>
            <a:cxnLst/>
            <a:rect l="0" t="0" r="0" b="0"/>
            <a:pathLst>
              <a:path h="2604388">
                <a:moveTo>
                  <a:pt x="0" y="0"/>
                </a:moveTo>
                <a:lnTo>
                  <a:pt x="0" y="2604388"/>
                </a:lnTo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4" name="Freeform 184"/>
          <p:cNvSpPr/>
          <p:nvPr/>
        </p:nvSpPr>
        <p:spPr>
          <a:xfrm>
            <a:off x="4001515" y="3485897"/>
            <a:ext cx="5742305" cy="0"/>
          </a:xfrm>
          <a:custGeom>
            <a:avLst/>
            <a:gdLst/>
            <a:ahLst/>
            <a:cxnLst/>
            <a:rect l="0" t="0" r="0" b="0"/>
            <a:pathLst>
              <a:path w="5742305">
                <a:moveTo>
                  <a:pt x="0" y="0"/>
                </a:moveTo>
                <a:lnTo>
                  <a:pt x="5742305" y="0"/>
                </a:lnTo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5" name="Freeform 185"/>
          <p:cNvSpPr/>
          <p:nvPr/>
        </p:nvSpPr>
        <p:spPr>
          <a:xfrm>
            <a:off x="4001515" y="6077585"/>
            <a:ext cx="5742305" cy="0"/>
          </a:xfrm>
          <a:custGeom>
            <a:avLst/>
            <a:gdLst/>
            <a:ahLst/>
            <a:cxnLst/>
            <a:rect l="0" t="0" r="0" b="0"/>
            <a:pathLst>
              <a:path w="5742305">
                <a:moveTo>
                  <a:pt x="0" y="0"/>
                </a:moveTo>
                <a:lnTo>
                  <a:pt x="5742305" y="0"/>
                </a:lnTo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6" name="Freeform 186"/>
          <p:cNvSpPr/>
          <p:nvPr/>
        </p:nvSpPr>
        <p:spPr>
          <a:xfrm>
            <a:off x="6811518" y="6131815"/>
            <a:ext cx="5137403" cy="196595"/>
          </a:xfrm>
          <a:custGeom>
            <a:avLst/>
            <a:gdLst/>
            <a:ahLst/>
            <a:cxnLst/>
            <a:rect l="0" t="0" r="0" b="0"/>
            <a:pathLst>
              <a:path w="5137403" h="196595">
                <a:moveTo>
                  <a:pt x="0" y="0"/>
                </a:moveTo>
                <a:lnTo>
                  <a:pt x="5137403" y="0"/>
                </a:lnTo>
                <a:lnTo>
                  <a:pt x="5137403" y="196595"/>
                </a:lnTo>
                <a:lnTo>
                  <a:pt x="0" y="196595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7" name="Freeform 187"/>
          <p:cNvSpPr/>
          <p:nvPr/>
        </p:nvSpPr>
        <p:spPr>
          <a:xfrm>
            <a:off x="6811518" y="6131815"/>
            <a:ext cx="5137403" cy="196595"/>
          </a:xfrm>
          <a:custGeom>
            <a:avLst/>
            <a:gdLst/>
            <a:ahLst/>
            <a:cxnLst/>
            <a:rect l="0" t="0" r="0" b="0"/>
            <a:pathLst>
              <a:path w="5137403" h="196595">
                <a:moveTo>
                  <a:pt x="0" y="0"/>
                </a:moveTo>
                <a:lnTo>
                  <a:pt x="5137403" y="0"/>
                </a:lnTo>
                <a:lnTo>
                  <a:pt x="5137403" y="196595"/>
                </a:lnTo>
                <a:lnTo>
                  <a:pt x="0" y="196595"/>
                </a:lnTo>
                <a:lnTo>
                  <a:pt x="0" y="0"/>
                </a:lnTo>
                <a:close/>
              </a:path>
            </a:pathLst>
          </a:custGeom>
          <a:noFill/>
          <a:ln w="19050" cap="flat" cmpd="sng">
            <a:solidFill>
              <a:srgbClr val="0000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8" name="Freeform 188"/>
          <p:cNvSpPr/>
          <p:nvPr/>
        </p:nvSpPr>
        <p:spPr>
          <a:xfrm>
            <a:off x="4020311" y="5490972"/>
            <a:ext cx="873253" cy="138684"/>
          </a:xfrm>
          <a:custGeom>
            <a:avLst/>
            <a:gdLst/>
            <a:ahLst/>
            <a:cxnLst/>
            <a:rect l="0" t="0" r="0" b="0"/>
            <a:pathLst>
              <a:path w="873253" h="138684">
                <a:moveTo>
                  <a:pt x="0" y="0"/>
                </a:moveTo>
                <a:lnTo>
                  <a:pt x="873253" y="0"/>
                </a:lnTo>
                <a:lnTo>
                  <a:pt x="873253" y="138684"/>
                </a:lnTo>
                <a:lnTo>
                  <a:pt x="0" y="138684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0000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" name="Freeform 189"/>
          <p:cNvSpPr/>
          <p:nvPr/>
        </p:nvSpPr>
        <p:spPr>
          <a:xfrm>
            <a:off x="4967478" y="2795778"/>
            <a:ext cx="2005583" cy="411480"/>
          </a:xfrm>
          <a:custGeom>
            <a:avLst/>
            <a:gdLst/>
            <a:ahLst/>
            <a:cxnLst/>
            <a:rect l="0" t="0" r="0" b="0"/>
            <a:pathLst>
              <a:path w="2005583" h="411480">
                <a:moveTo>
                  <a:pt x="0" y="0"/>
                </a:moveTo>
                <a:lnTo>
                  <a:pt x="1799843" y="0"/>
                </a:lnTo>
                <a:lnTo>
                  <a:pt x="2005583" y="205740"/>
                </a:lnTo>
                <a:lnTo>
                  <a:pt x="1799843" y="411480"/>
                </a:lnTo>
                <a:lnTo>
                  <a:pt x="0" y="411480"/>
                </a:lnTo>
                <a:lnTo>
                  <a:pt x="205739" y="205740"/>
                </a:lnTo>
                <a:close/>
                <a:moveTo>
                  <a:pt x="-905256" y="4062222"/>
                </a:moveTo>
              </a:path>
            </a:pathLst>
          </a:custGeom>
          <a:solidFill>
            <a:srgbClr val="008FD3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" name="Freeform 190"/>
          <p:cNvSpPr/>
          <p:nvPr/>
        </p:nvSpPr>
        <p:spPr>
          <a:xfrm>
            <a:off x="4967478" y="2795778"/>
            <a:ext cx="2005583" cy="411480"/>
          </a:xfrm>
          <a:custGeom>
            <a:avLst/>
            <a:gdLst/>
            <a:ahLst/>
            <a:cxnLst/>
            <a:rect l="0" t="0" r="0" b="0"/>
            <a:pathLst>
              <a:path w="2005583" h="411480">
                <a:moveTo>
                  <a:pt x="0" y="0"/>
                </a:moveTo>
                <a:lnTo>
                  <a:pt x="1799843" y="0"/>
                </a:lnTo>
                <a:lnTo>
                  <a:pt x="2005583" y="205740"/>
                </a:lnTo>
                <a:lnTo>
                  <a:pt x="1799843" y="411480"/>
                </a:lnTo>
                <a:lnTo>
                  <a:pt x="0" y="411480"/>
                </a:lnTo>
                <a:lnTo>
                  <a:pt x="205739" y="205740"/>
                </a:lnTo>
                <a:close/>
                <a:moveTo>
                  <a:pt x="-905256" y="4062222"/>
                </a:moveTo>
              </a:path>
            </a:pathLst>
          </a:custGeom>
          <a:noFill/>
          <a:ln w="19050" cap="flat" cmpd="sng">
            <a:solidFill>
              <a:srgbClr val="FFFFFF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1" name="Freeform 191"/>
          <p:cNvSpPr/>
          <p:nvPr/>
        </p:nvSpPr>
        <p:spPr>
          <a:xfrm>
            <a:off x="6869430" y="2789683"/>
            <a:ext cx="1107948" cy="409956"/>
          </a:xfrm>
          <a:custGeom>
            <a:avLst/>
            <a:gdLst/>
            <a:ahLst/>
            <a:cxnLst/>
            <a:rect l="0" t="0" r="0" b="0"/>
            <a:pathLst>
              <a:path w="1107948" h="409956">
                <a:moveTo>
                  <a:pt x="0" y="0"/>
                </a:moveTo>
                <a:lnTo>
                  <a:pt x="902970" y="0"/>
                </a:lnTo>
                <a:lnTo>
                  <a:pt x="1107948" y="204977"/>
                </a:lnTo>
                <a:lnTo>
                  <a:pt x="902970" y="409956"/>
                </a:lnTo>
                <a:lnTo>
                  <a:pt x="0" y="409956"/>
                </a:lnTo>
                <a:lnTo>
                  <a:pt x="204977" y="204977"/>
                </a:lnTo>
                <a:close/>
                <a:moveTo>
                  <a:pt x="-2801113" y="4068317"/>
                </a:moveTo>
              </a:path>
            </a:pathLst>
          </a:custGeom>
          <a:solidFill>
            <a:srgbClr val="09CA9E">
              <a:alpha val="10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2" name="Freeform 192"/>
          <p:cNvSpPr/>
          <p:nvPr/>
        </p:nvSpPr>
        <p:spPr>
          <a:xfrm>
            <a:off x="6869430" y="2789683"/>
            <a:ext cx="1107948" cy="409956"/>
          </a:xfrm>
          <a:custGeom>
            <a:avLst/>
            <a:gdLst/>
            <a:ahLst/>
            <a:cxnLst/>
            <a:rect l="0" t="0" r="0" b="0"/>
            <a:pathLst>
              <a:path w="1107948" h="409956">
                <a:moveTo>
                  <a:pt x="0" y="0"/>
                </a:moveTo>
                <a:lnTo>
                  <a:pt x="902970" y="0"/>
                </a:lnTo>
                <a:lnTo>
                  <a:pt x="1107948" y="204977"/>
                </a:lnTo>
                <a:lnTo>
                  <a:pt x="902970" y="409956"/>
                </a:lnTo>
                <a:lnTo>
                  <a:pt x="0" y="409956"/>
                </a:lnTo>
                <a:lnTo>
                  <a:pt x="204977" y="204977"/>
                </a:lnTo>
                <a:close/>
                <a:moveTo>
                  <a:pt x="-2801113" y="4068317"/>
                </a:moveTo>
              </a:path>
            </a:pathLst>
          </a:custGeom>
          <a:noFill/>
          <a:ln w="19050" cap="flat" cmpd="sng">
            <a:solidFill>
              <a:srgbClr val="FFFFFF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3" name="Freeform 193"/>
          <p:cNvSpPr/>
          <p:nvPr/>
        </p:nvSpPr>
        <p:spPr>
          <a:xfrm>
            <a:off x="7875269" y="2789683"/>
            <a:ext cx="1027176" cy="409956"/>
          </a:xfrm>
          <a:custGeom>
            <a:avLst/>
            <a:gdLst/>
            <a:ahLst/>
            <a:cxnLst/>
            <a:rect l="0" t="0" r="0" b="0"/>
            <a:pathLst>
              <a:path w="1027176" h="409956">
                <a:moveTo>
                  <a:pt x="0" y="0"/>
                </a:moveTo>
                <a:lnTo>
                  <a:pt x="822199" y="0"/>
                </a:lnTo>
                <a:lnTo>
                  <a:pt x="1027176" y="204977"/>
                </a:lnTo>
                <a:lnTo>
                  <a:pt x="822199" y="409956"/>
                </a:lnTo>
                <a:lnTo>
                  <a:pt x="0" y="409956"/>
                </a:lnTo>
                <a:lnTo>
                  <a:pt x="204978" y="204977"/>
                </a:lnTo>
                <a:close/>
                <a:moveTo>
                  <a:pt x="-3806952" y="4068317"/>
                </a:moveTo>
              </a:path>
            </a:pathLst>
          </a:custGeom>
          <a:solidFill>
            <a:srgbClr val="13C139">
              <a:alpha val="10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4" name="Freeform 194"/>
          <p:cNvSpPr/>
          <p:nvPr/>
        </p:nvSpPr>
        <p:spPr>
          <a:xfrm>
            <a:off x="7875269" y="2789683"/>
            <a:ext cx="1027176" cy="409956"/>
          </a:xfrm>
          <a:custGeom>
            <a:avLst/>
            <a:gdLst/>
            <a:ahLst/>
            <a:cxnLst/>
            <a:rect l="0" t="0" r="0" b="0"/>
            <a:pathLst>
              <a:path w="1027176" h="409956">
                <a:moveTo>
                  <a:pt x="0" y="0"/>
                </a:moveTo>
                <a:lnTo>
                  <a:pt x="822199" y="0"/>
                </a:lnTo>
                <a:lnTo>
                  <a:pt x="1027176" y="204977"/>
                </a:lnTo>
                <a:lnTo>
                  <a:pt x="822199" y="409956"/>
                </a:lnTo>
                <a:lnTo>
                  <a:pt x="0" y="409956"/>
                </a:lnTo>
                <a:lnTo>
                  <a:pt x="204978" y="204977"/>
                </a:lnTo>
                <a:close/>
                <a:moveTo>
                  <a:pt x="-3806952" y="4068317"/>
                </a:moveTo>
              </a:path>
            </a:pathLst>
          </a:custGeom>
          <a:noFill/>
          <a:ln w="19050" cap="flat" cmpd="sng">
            <a:solidFill>
              <a:srgbClr val="FFFFFF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" name="Freeform 195"/>
          <p:cNvSpPr/>
          <p:nvPr/>
        </p:nvSpPr>
        <p:spPr>
          <a:xfrm>
            <a:off x="8800338" y="2789683"/>
            <a:ext cx="996695" cy="409956"/>
          </a:xfrm>
          <a:custGeom>
            <a:avLst/>
            <a:gdLst/>
            <a:ahLst/>
            <a:cxnLst/>
            <a:rect l="0" t="0" r="0" b="0"/>
            <a:pathLst>
              <a:path w="996695" h="409956">
                <a:moveTo>
                  <a:pt x="0" y="0"/>
                </a:moveTo>
                <a:lnTo>
                  <a:pt x="791718" y="0"/>
                </a:lnTo>
                <a:lnTo>
                  <a:pt x="996695" y="204977"/>
                </a:lnTo>
                <a:lnTo>
                  <a:pt x="791718" y="409956"/>
                </a:lnTo>
                <a:lnTo>
                  <a:pt x="0" y="409956"/>
                </a:lnTo>
                <a:lnTo>
                  <a:pt x="204978" y="204977"/>
                </a:lnTo>
                <a:close/>
                <a:moveTo>
                  <a:pt x="-4732021" y="4068317"/>
                </a:moveTo>
              </a:path>
            </a:pathLst>
          </a:custGeom>
          <a:solidFill>
            <a:srgbClr val="4FB81C">
              <a:alpha val="10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6" name="Freeform 196"/>
          <p:cNvSpPr/>
          <p:nvPr/>
        </p:nvSpPr>
        <p:spPr>
          <a:xfrm>
            <a:off x="8800338" y="2789683"/>
            <a:ext cx="996695" cy="409956"/>
          </a:xfrm>
          <a:custGeom>
            <a:avLst/>
            <a:gdLst/>
            <a:ahLst/>
            <a:cxnLst/>
            <a:rect l="0" t="0" r="0" b="0"/>
            <a:pathLst>
              <a:path w="996695" h="409956">
                <a:moveTo>
                  <a:pt x="0" y="0"/>
                </a:moveTo>
                <a:lnTo>
                  <a:pt x="791718" y="0"/>
                </a:lnTo>
                <a:lnTo>
                  <a:pt x="996695" y="204977"/>
                </a:lnTo>
                <a:lnTo>
                  <a:pt x="791718" y="409956"/>
                </a:lnTo>
                <a:lnTo>
                  <a:pt x="0" y="409956"/>
                </a:lnTo>
                <a:lnTo>
                  <a:pt x="204978" y="204977"/>
                </a:lnTo>
                <a:close/>
                <a:moveTo>
                  <a:pt x="-4732021" y="4068317"/>
                </a:moveTo>
              </a:path>
            </a:pathLst>
          </a:custGeom>
          <a:noFill/>
          <a:ln w="19050" cap="flat" cmpd="sng">
            <a:solidFill>
              <a:srgbClr val="FFFFFF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97" name="Picture 197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05655" y="4704588"/>
            <a:ext cx="787908" cy="153923"/>
          </a:xfrm>
          <a:prstGeom prst="rect">
            <a:avLst/>
          </a:prstGeom>
          <a:noFill/>
        </p:spPr>
      </p:pic>
      <p:pic>
        <p:nvPicPr>
          <p:cNvPr id="198" name="Picture 19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719819" y="3225039"/>
            <a:ext cx="139700" cy="2919221"/>
          </a:xfrm>
          <a:prstGeom prst="rect">
            <a:avLst/>
          </a:prstGeom>
          <a:noFill/>
        </p:spPr>
      </p:pic>
      <p:sp>
        <p:nvSpPr>
          <p:cNvPr id="199" name="Rectangle 199"/>
          <p:cNvSpPr/>
          <p:nvPr/>
        </p:nvSpPr>
        <p:spPr>
          <a:xfrm>
            <a:off x="504139" y="6541999"/>
            <a:ext cx="11186262" cy="131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231440" algn="l"/>
                <a:tab pos="2310942" algn="l"/>
                <a:tab pos="11122711" algn="l"/>
                <a:tab pos="11122711" algn="l"/>
              </a:tabLst>
            </a:pPr>
            <a:r>
              <a:rPr lang="en-US" sz="909" b="0" i="0" spc="217" baseline="17666" dirty="0">
                <a:solidFill>
                  <a:srgbClr val="FFFFFF"/>
                </a:solidFill>
                <a:latin typeface="Arial"/>
              </a:rPr>
              <a:t>©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2021 SAP SE or</a:t>
            </a:r>
            <a:r>
              <a:rPr lang="en-US" sz="909" b="0" i="0" spc="-16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an SAP affiliate</a:t>
            </a:r>
            <a:r>
              <a:rPr lang="en-US" sz="909" b="0" i="0" spc="-35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co</a:t>
            </a:r>
            <a:r>
              <a:rPr lang="en-US" sz="909" b="0" i="0" spc="-22" baseline="17666" dirty="0">
                <a:solidFill>
                  <a:srgbClr val="FFFFFF"/>
                </a:solidFill>
                <a:latin typeface="Arial"/>
              </a:rPr>
              <a:t>m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pany. All</a:t>
            </a:r>
            <a:r>
              <a:rPr lang="en-US" sz="909" b="0" i="0" spc="-24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rights</a:t>
            </a:r>
            <a:r>
              <a:rPr lang="en-US" sz="909" b="0" i="0" spc="-13" baseline="17666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909" b="0" i="0" spc="0" baseline="17666" dirty="0">
                <a:solidFill>
                  <a:srgbClr val="FFFFFF"/>
                </a:solidFill>
                <a:latin typeface="Arial"/>
              </a:rPr>
              <a:t>reserved.	ǀ	Public	</a:t>
            </a:r>
            <a:r>
              <a:rPr lang="en-US" sz="900" b="0" i="0" spc="0" baseline="0" dirty="0">
                <a:solidFill>
                  <a:srgbClr val="FFFFFF"/>
                </a:solidFill>
                <a:latin typeface="Arial"/>
              </a:rPr>
              <a:t>8	</a:t>
            </a:r>
          </a:p>
        </p:txBody>
      </p:sp>
      <p:sp>
        <p:nvSpPr>
          <p:cNvPr id="200" name="Rectangle 200"/>
          <p:cNvSpPr/>
          <p:nvPr/>
        </p:nvSpPr>
        <p:spPr>
          <a:xfrm>
            <a:off x="325526" y="379476"/>
            <a:ext cx="3811218" cy="3505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="1" i="0" spc="0" baseline="0" dirty="0">
                <a:solidFill>
                  <a:srgbClr val="FFFFFF"/>
                </a:solidFill>
                <a:latin typeface="Arial"/>
              </a:rPr>
              <a:t>Excel Catalog Enablement</a:t>
            </a:r>
          </a:p>
        </p:txBody>
      </p:sp>
      <p:sp>
        <p:nvSpPr>
          <p:cNvPr id="201" name="Rectangle 201"/>
          <p:cNvSpPr/>
          <p:nvPr/>
        </p:nvSpPr>
        <p:spPr>
          <a:xfrm>
            <a:off x="325526" y="1374401"/>
            <a:ext cx="2867093" cy="136367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3" b="0" i="0" spc="0" baseline="0" dirty="0">
                <a:solidFill>
                  <a:srgbClr val="FFFFFF"/>
                </a:solidFill>
                <a:latin typeface="Arial"/>
              </a:rPr>
              <a:t>Buy</a:t>
            </a:r>
            <a:r>
              <a:rPr lang="en-US" sz="1403" b="0" i="0" spc="-22" baseline="0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1403" b="0" i="0" spc="0" baseline="0" dirty="0">
                <a:solidFill>
                  <a:srgbClr val="FFFFFF"/>
                </a:solidFill>
                <a:latin typeface="Arial"/>
              </a:rPr>
              <a:t>r’s Prerequisites</a:t>
            </a:r>
            <a:r>
              <a:rPr lang="en-US" sz="1403" b="0" i="0" spc="-50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1403" b="0" i="0" spc="0" baseline="0" dirty="0">
                <a:solidFill>
                  <a:srgbClr val="FFFFFF"/>
                </a:solidFill>
                <a:latin typeface="Arial"/>
              </a:rPr>
              <a:t>to Start:</a:t>
            </a:r>
          </a:p>
          <a:p>
            <a:pPr marL="0">
              <a:lnSpc>
                <a:spcPts val="2280"/>
              </a:lnSpc>
              <a:tabLst>
                <a:tab pos="172212" algn="l"/>
              </a:tabLst>
            </a:pPr>
            <a:r>
              <a:rPr lang="en-US" sz="1115" b="0" i="0" spc="0" baseline="0" dirty="0">
                <a:solidFill>
                  <a:srgbClr val="F0AB00"/>
                </a:solidFill>
                <a:latin typeface="Arial"/>
              </a:rPr>
              <a:t>•	</a:t>
            </a:r>
            <a:r>
              <a:rPr lang="en-US" sz="1406" b="0" i="0" spc="0" baseline="0" dirty="0">
                <a:solidFill>
                  <a:srgbClr val="FFFFFF"/>
                </a:solidFill>
                <a:latin typeface="Arial"/>
              </a:rPr>
              <a:t>Catalog Requirements Completed</a:t>
            </a:r>
          </a:p>
          <a:p>
            <a:pPr marL="0">
              <a:lnSpc>
                <a:spcPts val="2282"/>
              </a:lnSpc>
              <a:tabLst>
                <a:tab pos="172212" algn="l"/>
              </a:tabLst>
            </a:pPr>
            <a:r>
              <a:rPr lang="en-US" sz="1115" b="0" i="0" spc="0" baseline="0" dirty="0">
                <a:solidFill>
                  <a:srgbClr val="F0AB00"/>
                </a:solidFill>
                <a:latin typeface="Arial"/>
              </a:rPr>
              <a:t>•	</a:t>
            </a:r>
            <a:r>
              <a:rPr lang="en-US" sz="1403" b="0" i="0" spc="0" baseline="0" dirty="0">
                <a:solidFill>
                  <a:srgbClr val="FFFFFF"/>
                </a:solidFill>
                <a:latin typeface="Arial"/>
              </a:rPr>
              <a:t>Catalog</a:t>
            </a:r>
            <a:r>
              <a:rPr lang="en-US" sz="1403" b="0" i="0" spc="-34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1403" b="0" i="0" spc="0" baseline="0" dirty="0">
                <a:solidFill>
                  <a:srgbClr val="FFFFFF"/>
                </a:solidFill>
                <a:latin typeface="Arial"/>
              </a:rPr>
              <a:t>Approvers</a:t>
            </a:r>
            <a:r>
              <a:rPr lang="en-US" sz="1403" b="0" i="0" spc="-33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1403" b="0" i="0" spc="0" baseline="0" dirty="0">
                <a:solidFill>
                  <a:srgbClr val="FFFFFF"/>
                </a:solidFill>
                <a:latin typeface="Arial"/>
              </a:rPr>
              <a:t>Identified</a:t>
            </a:r>
          </a:p>
          <a:p>
            <a:pPr marL="0">
              <a:lnSpc>
                <a:spcPts val="2280"/>
              </a:lnSpc>
              <a:tabLst>
                <a:tab pos="172212" algn="l"/>
              </a:tabLst>
            </a:pPr>
            <a:r>
              <a:rPr lang="en-US" sz="1115" b="0" i="0" spc="0" baseline="0" dirty="0">
                <a:solidFill>
                  <a:srgbClr val="F0AB00"/>
                </a:solidFill>
                <a:latin typeface="Arial"/>
              </a:rPr>
              <a:t>•	</a:t>
            </a:r>
            <a:r>
              <a:rPr lang="en-US" sz="1403" b="0" i="0" spc="0" baseline="0" dirty="0">
                <a:solidFill>
                  <a:srgbClr val="FFFFFF"/>
                </a:solidFill>
                <a:latin typeface="Arial"/>
              </a:rPr>
              <a:t>Commodity Codes </a:t>
            </a:r>
            <a:r>
              <a:rPr lang="en-US" sz="1403" b="0" i="0" spc="371" baseline="0" dirty="0">
                <a:solidFill>
                  <a:srgbClr val="FFFFFF"/>
                </a:solidFill>
                <a:latin typeface="Arial"/>
              </a:rPr>
              <a:t>&amp;</a:t>
            </a:r>
            <a:r>
              <a:rPr lang="en-US" sz="1403" b="0" i="0" spc="0" baseline="0" dirty="0">
                <a:solidFill>
                  <a:srgbClr val="FFFFFF"/>
                </a:solidFill>
                <a:latin typeface="Arial"/>
              </a:rPr>
              <a:t>Uo</a:t>
            </a:r>
            <a:r>
              <a:rPr lang="en-US" sz="1403" b="0" i="0" spc="377" baseline="0" dirty="0">
                <a:solidFill>
                  <a:srgbClr val="FFFFFF"/>
                </a:solidFill>
                <a:latin typeface="Arial"/>
              </a:rPr>
              <a:t>M</a:t>
            </a:r>
            <a:r>
              <a:rPr lang="en-US" sz="1403" b="0" i="0" spc="0" baseline="0" dirty="0">
                <a:solidFill>
                  <a:srgbClr val="FFFFFF"/>
                </a:solidFill>
                <a:latin typeface="Arial"/>
              </a:rPr>
              <a:t>Loaded</a:t>
            </a:r>
          </a:p>
          <a:p>
            <a:pPr marL="0">
              <a:lnSpc>
                <a:spcPts val="2279"/>
              </a:lnSpc>
              <a:tabLst>
                <a:tab pos="172212" algn="l"/>
              </a:tabLst>
            </a:pPr>
            <a:r>
              <a:rPr lang="en-US" sz="1115" b="0" i="0" spc="0" baseline="0" dirty="0">
                <a:solidFill>
                  <a:srgbClr val="F0AB00"/>
                </a:solidFill>
                <a:latin typeface="Arial"/>
              </a:rPr>
              <a:t>•	</a:t>
            </a:r>
            <a:r>
              <a:rPr lang="en-US" sz="1403" b="0" i="0" spc="0" baseline="0" dirty="0">
                <a:solidFill>
                  <a:srgbClr val="FFFFFF"/>
                </a:solidFill>
                <a:latin typeface="Arial"/>
              </a:rPr>
              <a:t>Supplier</a:t>
            </a:r>
            <a:r>
              <a:rPr lang="en-US" sz="1403" b="0" i="0" spc="-33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1403" b="0" i="0" spc="0" baseline="0" dirty="0">
                <a:solidFill>
                  <a:srgbClr val="FFFFFF"/>
                </a:solidFill>
                <a:latin typeface="Arial"/>
              </a:rPr>
              <a:t>Master</a:t>
            </a:r>
            <a:r>
              <a:rPr lang="en-US" sz="1403" b="0" i="0" spc="-26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1403" b="0" i="0" spc="0" baseline="0" dirty="0">
                <a:solidFill>
                  <a:srgbClr val="FFFFFF"/>
                </a:solidFill>
                <a:latin typeface="Arial"/>
              </a:rPr>
              <a:t>Data E</a:t>
            </a:r>
            <a:r>
              <a:rPr lang="en-US" sz="1403" b="0" i="0" spc="-22" baseline="0" dirty="0">
                <a:solidFill>
                  <a:srgbClr val="FFFFFF"/>
                </a:solidFill>
                <a:latin typeface="Arial"/>
              </a:rPr>
              <a:t>n</a:t>
            </a:r>
            <a:r>
              <a:rPr lang="en-US" sz="1403" b="0" i="0" spc="0" baseline="0" dirty="0">
                <a:solidFill>
                  <a:srgbClr val="FFFFFF"/>
                </a:solidFill>
                <a:latin typeface="Arial"/>
              </a:rPr>
              <a:t>riched</a:t>
            </a:r>
          </a:p>
        </p:txBody>
      </p:sp>
      <p:sp>
        <p:nvSpPr>
          <p:cNvPr id="202" name="Rectangle 202"/>
          <p:cNvSpPr/>
          <p:nvPr/>
        </p:nvSpPr>
        <p:spPr>
          <a:xfrm>
            <a:off x="325526" y="2746382"/>
            <a:ext cx="2071548" cy="49461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172212"/>
            <a:r>
              <a:rPr lang="en-US" sz="1403" b="0" i="0" spc="0" baseline="0" dirty="0">
                <a:solidFill>
                  <a:srgbClr val="FFFFFF"/>
                </a:solidFill>
                <a:latin typeface="Arial"/>
              </a:rPr>
              <a:t>(Supplier</a:t>
            </a:r>
            <a:r>
              <a:rPr lang="en-US" sz="1403" b="0" i="0" spc="-33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1403" b="0" i="0" spc="0" baseline="0" dirty="0">
                <a:solidFill>
                  <a:srgbClr val="FFFFFF"/>
                </a:solidFill>
                <a:latin typeface="Arial"/>
              </a:rPr>
              <a:t>ANID Added)</a:t>
            </a:r>
          </a:p>
          <a:p>
            <a:pPr marL="0">
              <a:lnSpc>
                <a:spcPts val="2279"/>
              </a:lnSpc>
              <a:tabLst>
                <a:tab pos="172212" algn="l"/>
              </a:tabLst>
            </a:pPr>
            <a:r>
              <a:rPr lang="en-US" sz="1115" b="0" i="0" spc="0" baseline="0" dirty="0">
                <a:solidFill>
                  <a:srgbClr val="F0AB00"/>
                </a:solidFill>
                <a:latin typeface="Arial"/>
              </a:rPr>
              <a:t>•	</a:t>
            </a:r>
            <a:r>
              <a:rPr lang="en-US" sz="1403" b="0" i="0" spc="0" baseline="0" dirty="0">
                <a:solidFill>
                  <a:srgbClr val="FFFFFF"/>
                </a:solidFill>
                <a:latin typeface="Arial"/>
              </a:rPr>
              <a:t>Escalation</a:t>
            </a:r>
            <a:r>
              <a:rPr lang="en-US" sz="1403" b="0" i="0" spc="-29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1403" b="0" i="0" spc="0" baseline="0" dirty="0">
                <a:solidFill>
                  <a:srgbClr val="FFFFFF"/>
                </a:solidFill>
                <a:latin typeface="Arial"/>
              </a:rPr>
              <a:t>Path Defined</a:t>
            </a:r>
          </a:p>
        </p:txBody>
      </p:sp>
      <p:sp>
        <p:nvSpPr>
          <p:cNvPr id="203" name="Rectangle 203"/>
          <p:cNvSpPr/>
          <p:nvPr/>
        </p:nvSpPr>
        <p:spPr>
          <a:xfrm>
            <a:off x="325526" y="3325756"/>
            <a:ext cx="2519101" cy="20505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72212" algn="l"/>
              </a:tabLst>
            </a:pPr>
            <a:r>
              <a:rPr lang="en-US" sz="1115" b="0" i="0" spc="0" baseline="0" dirty="0">
                <a:solidFill>
                  <a:srgbClr val="F0AB00"/>
                </a:solidFill>
                <a:latin typeface="Arial"/>
              </a:rPr>
              <a:t>•	</a:t>
            </a:r>
            <a:r>
              <a:rPr lang="en-US" sz="1403" b="0" i="0" spc="0" baseline="0" dirty="0">
                <a:solidFill>
                  <a:srgbClr val="FFFFFF"/>
                </a:solidFill>
                <a:latin typeface="Arial"/>
              </a:rPr>
              <a:t>Catalog</a:t>
            </a:r>
            <a:r>
              <a:rPr lang="en-US" sz="1403" b="0" i="0" spc="-34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1403" b="0" i="0" spc="0" baseline="0" dirty="0">
                <a:solidFill>
                  <a:srgbClr val="FFFFFF"/>
                </a:solidFill>
                <a:latin typeface="Arial"/>
              </a:rPr>
              <a:t>Content</a:t>
            </a:r>
            <a:r>
              <a:rPr lang="en-US" sz="1403" b="0" i="0" spc="-27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1403" b="0" i="0" spc="0" baseline="0" dirty="0">
                <a:solidFill>
                  <a:srgbClr val="FFFFFF"/>
                </a:solidFill>
                <a:latin typeface="Arial"/>
              </a:rPr>
              <a:t>Clarified</a:t>
            </a:r>
            <a:r>
              <a:rPr lang="en-US" sz="1403" b="0" i="0" spc="-31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1403" b="0" i="0" spc="0" baseline="0" dirty="0">
                <a:solidFill>
                  <a:srgbClr val="FFFFFF"/>
                </a:solidFill>
                <a:latin typeface="Arial"/>
              </a:rPr>
              <a:t>with</a:t>
            </a:r>
          </a:p>
        </p:txBody>
      </p:sp>
      <p:sp>
        <p:nvSpPr>
          <p:cNvPr id="204" name="Rectangle 204"/>
          <p:cNvSpPr/>
          <p:nvPr/>
        </p:nvSpPr>
        <p:spPr>
          <a:xfrm>
            <a:off x="497738" y="3539116"/>
            <a:ext cx="654033" cy="20505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3" b="0" i="0" spc="0" baseline="0" dirty="0">
                <a:solidFill>
                  <a:srgbClr val="FFFFFF"/>
                </a:solidFill>
                <a:latin typeface="Arial"/>
              </a:rPr>
              <a:t>Supplier</a:t>
            </a:r>
          </a:p>
        </p:txBody>
      </p:sp>
      <p:sp>
        <p:nvSpPr>
          <p:cNvPr id="205" name="Rectangle 205"/>
          <p:cNvSpPr/>
          <p:nvPr/>
        </p:nvSpPr>
        <p:spPr>
          <a:xfrm>
            <a:off x="7660258" y="1374401"/>
            <a:ext cx="2760564" cy="20505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3" b="1" i="0" spc="0" baseline="0" dirty="0">
                <a:solidFill>
                  <a:srgbClr val="FFFFFF"/>
                </a:solidFill>
                <a:latin typeface="Arial"/>
              </a:rPr>
              <a:t>Supplier’s</a:t>
            </a:r>
            <a:r>
              <a:rPr lang="en-US" sz="1403" b="1" i="0" spc="-40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1403" b="1" i="0" spc="0" baseline="0" dirty="0">
                <a:solidFill>
                  <a:srgbClr val="FFFFFF"/>
                </a:solidFill>
                <a:latin typeface="Arial"/>
              </a:rPr>
              <a:t>Prerequisites</a:t>
            </a:r>
            <a:r>
              <a:rPr lang="en-US" sz="1403" b="1" i="0" spc="-47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1403" b="1" i="0" spc="0" baseline="0" dirty="0">
                <a:solidFill>
                  <a:srgbClr val="FFFFFF"/>
                </a:solidFill>
                <a:latin typeface="Arial"/>
              </a:rPr>
              <a:t>to</a:t>
            </a:r>
            <a:r>
              <a:rPr lang="en-US" sz="1403" b="1" i="0" spc="-24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1403" b="1" i="0" spc="0" baseline="0" dirty="0">
                <a:solidFill>
                  <a:srgbClr val="FFFFFF"/>
                </a:solidFill>
                <a:latin typeface="Arial"/>
              </a:rPr>
              <a:t>Start:</a:t>
            </a:r>
          </a:p>
        </p:txBody>
      </p:sp>
      <p:sp>
        <p:nvSpPr>
          <p:cNvPr id="206" name="Rectangle 206"/>
          <p:cNvSpPr/>
          <p:nvPr/>
        </p:nvSpPr>
        <p:spPr>
          <a:xfrm>
            <a:off x="7660258" y="1587475"/>
            <a:ext cx="3145745" cy="20540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511" algn="l"/>
              </a:tabLst>
            </a:pPr>
            <a:r>
              <a:rPr lang="en-US" sz="1406" b="0" i="0" spc="0" baseline="0" dirty="0">
                <a:solidFill>
                  <a:srgbClr val="F0AB00"/>
                </a:solidFill>
                <a:latin typeface="Arial"/>
              </a:rPr>
              <a:t>•	</a:t>
            </a:r>
            <a:r>
              <a:rPr lang="en-US" sz="1406" b="0" i="0" spc="0" baseline="0" dirty="0">
                <a:solidFill>
                  <a:srgbClr val="FFFFFF"/>
                </a:solidFill>
                <a:latin typeface="Arial"/>
              </a:rPr>
              <a:t>Catalog</a:t>
            </a:r>
            <a:r>
              <a:rPr lang="en-US" sz="1406" b="0" i="0" spc="-43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1406" b="0" i="0" spc="0" baseline="0" dirty="0">
                <a:solidFill>
                  <a:srgbClr val="FFFFFF"/>
                </a:solidFill>
                <a:latin typeface="Arial"/>
              </a:rPr>
              <a:t>Content</a:t>
            </a:r>
            <a:r>
              <a:rPr lang="en-US" sz="1406" b="0" i="0" spc="-37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1406" b="0" i="0" spc="0" baseline="0" dirty="0">
                <a:solidFill>
                  <a:srgbClr val="FFFFFF"/>
                </a:solidFill>
                <a:latin typeface="Arial"/>
              </a:rPr>
              <a:t>Clarified</a:t>
            </a:r>
            <a:r>
              <a:rPr lang="en-US" sz="1406" b="0" i="0" spc="-40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1406" b="0" i="0" spc="0" baseline="0" dirty="0">
                <a:solidFill>
                  <a:srgbClr val="FFFFFF"/>
                </a:solidFill>
                <a:latin typeface="Arial"/>
              </a:rPr>
              <a:t>with Bu</a:t>
            </a:r>
            <a:r>
              <a:rPr lang="en-US" sz="1406" b="0" i="0" spc="-36" baseline="0" dirty="0">
                <a:solidFill>
                  <a:srgbClr val="FFFFFF"/>
                </a:solidFill>
                <a:latin typeface="Arial"/>
              </a:rPr>
              <a:t>y</a:t>
            </a:r>
            <a:r>
              <a:rPr lang="en-US" sz="1406" b="0" i="0" spc="0" baseline="0" dirty="0">
                <a:solidFill>
                  <a:srgbClr val="FFFFFF"/>
                </a:solidFill>
                <a:latin typeface="Arial"/>
              </a:rPr>
              <a:t>er</a:t>
            </a:r>
          </a:p>
        </p:txBody>
      </p:sp>
      <p:sp>
        <p:nvSpPr>
          <p:cNvPr id="207" name="Rectangle 207"/>
          <p:cNvSpPr/>
          <p:nvPr/>
        </p:nvSpPr>
        <p:spPr>
          <a:xfrm>
            <a:off x="7660258" y="1801501"/>
            <a:ext cx="4047368" cy="41841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511" algn="l"/>
              </a:tabLst>
            </a:pPr>
            <a:r>
              <a:rPr lang="en-US" sz="1403" b="0" i="0" spc="0" baseline="0" dirty="0">
                <a:solidFill>
                  <a:srgbClr val="F0AB00"/>
                </a:solidFill>
                <a:latin typeface="Arial"/>
              </a:rPr>
              <a:t>•	</a:t>
            </a:r>
            <a:r>
              <a:rPr lang="en-US" sz="1403" b="0" i="0" spc="0" baseline="0" dirty="0">
                <a:solidFill>
                  <a:srgbClr val="FFFFFF"/>
                </a:solidFill>
                <a:latin typeface="Arial"/>
              </a:rPr>
              <a:t>Ariba </a:t>
            </a:r>
            <a:r>
              <a:rPr lang="en-US" sz="1403" b="0" i="0" spc="-26" baseline="0" dirty="0">
                <a:solidFill>
                  <a:srgbClr val="FFFFFF"/>
                </a:solidFill>
                <a:latin typeface="Arial"/>
              </a:rPr>
              <a:t>N</a:t>
            </a:r>
            <a:r>
              <a:rPr lang="en-US" sz="1403" b="0" i="0" spc="0" baseline="0" dirty="0">
                <a:solidFill>
                  <a:srgbClr val="FFFFFF"/>
                </a:solidFill>
                <a:latin typeface="Arial"/>
              </a:rPr>
              <a:t>etwor</a:t>
            </a:r>
            <a:r>
              <a:rPr lang="en-US" sz="1403" b="0" i="0" spc="378" baseline="0" dirty="0">
                <a:solidFill>
                  <a:srgbClr val="FFFFFF"/>
                </a:solidFill>
                <a:latin typeface="Arial"/>
              </a:rPr>
              <a:t>k</a:t>
            </a:r>
            <a:r>
              <a:rPr lang="en-US" sz="1403" b="0" i="0" spc="0" baseline="0" dirty="0">
                <a:solidFill>
                  <a:srgbClr val="FFFFFF"/>
                </a:solidFill>
                <a:latin typeface="Arial"/>
              </a:rPr>
              <a:t>Trading</a:t>
            </a:r>
            <a:r>
              <a:rPr lang="en-US" sz="1403" b="0" i="0" spc="-38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1403" b="0" i="0" spc="0" baseline="0" dirty="0">
                <a:solidFill>
                  <a:srgbClr val="FFFFFF"/>
                </a:solidFill>
                <a:latin typeface="Arial"/>
              </a:rPr>
              <a:t>Relationship</a:t>
            </a:r>
            <a:r>
              <a:rPr lang="en-US" sz="1403" b="0" i="0" spc="-40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1403" b="0" i="0" spc="0" baseline="0" dirty="0">
                <a:solidFill>
                  <a:srgbClr val="FFFFFF"/>
                </a:solidFill>
                <a:latin typeface="Arial"/>
              </a:rPr>
              <a:t>Established</a:t>
            </a:r>
          </a:p>
          <a:p>
            <a:pPr marL="0">
              <a:lnSpc>
                <a:spcPts val="1680"/>
              </a:lnSpc>
              <a:tabLst>
                <a:tab pos="286511" algn="l"/>
              </a:tabLst>
            </a:pPr>
            <a:r>
              <a:rPr lang="en-US" sz="1403" b="0" i="0" spc="0" baseline="0" dirty="0">
                <a:solidFill>
                  <a:srgbClr val="F0AB00"/>
                </a:solidFill>
                <a:latin typeface="Arial"/>
              </a:rPr>
              <a:t>•	</a:t>
            </a:r>
            <a:r>
              <a:rPr lang="en-US" sz="1403" b="0" i="0" spc="0" baseline="0" dirty="0">
                <a:solidFill>
                  <a:srgbClr val="FFFFFF"/>
                </a:solidFill>
                <a:latin typeface="Arial"/>
              </a:rPr>
              <a:t>Ariba </a:t>
            </a:r>
            <a:r>
              <a:rPr lang="en-US" sz="1403" b="0" i="0" spc="-26" baseline="0" dirty="0">
                <a:solidFill>
                  <a:srgbClr val="FFFFFF"/>
                </a:solidFill>
                <a:latin typeface="Arial"/>
              </a:rPr>
              <a:t>N</a:t>
            </a:r>
            <a:r>
              <a:rPr lang="en-US" sz="1403" b="0" i="0" spc="0" baseline="0" dirty="0">
                <a:solidFill>
                  <a:srgbClr val="FFFFFF"/>
                </a:solidFill>
                <a:latin typeface="Arial"/>
              </a:rPr>
              <a:t>etwor</a:t>
            </a:r>
            <a:r>
              <a:rPr lang="en-US" sz="1403" b="0" i="0" spc="378" baseline="0" dirty="0">
                <a:solidFill>
                  <a:srgbClr val="FFFFFF"/>
                </a:solidFill>
                <a:latin typeface="Arial"/>
              </a:rPr>
              <a:t>k</a:t>
            </a:r>
            <a:r>
              <a:rPr lang="en-US" sz="1403" b="0" i="0" spc="0" baseline="0" dirty="0">
                <a:solidFill>
                  <a:srgbClr val="FFFFFF"/>
                </a:solidFill>
                <a:latin typeface="Arial"/>
              </a:rPr>
              <a:t>Test</a:t>
            </a:r>
            <a:r>
              <a:rPr lang="en-US" sz="1403" b="0" i="0" spc="-37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1403" b="0" i="0" spc="0" baseline="0" dirty="0">
                <a:solidFill>
                  <a:srgbClr val="FFFFFF"/>
                </a:solidFill>
                <a:latin typeface="Arial"/>
              </a:rPr>
              <a:t>Account</a:t>
            </a:r>
            <a:r>
              <a:rPr lang="en-US" sz="1403" b="0" i="0" spc="-48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1403" b="0" i="0" spc="0" baseline="0" dirty="0">
                <a:solidFill>
                  <a:srgbClr val="FFFFFF"/>
                </a:solidFill>
                <a:latin typeface="Arial"/>
              </a:rPr>
              <a:t>Created</a:t>
            </a:r>
          </a:p>
        </p:txBody>
      </p:sp>
      <p:sp>
        <p:nvSpPr>
          <p:cNvPr id="208" name="Rectangle 208"/>
          <p:cNvSpPr/>
          <p:nvPr/>
        </p:nvSpPr>
        <p:spPr>
          <a:xfrm>
            <a:off x="5192014" y="3278429"/>
            <a:ext cx="4334662" cy="17525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922527" algn="l"/>
                <a:tab pos="1898268" algn="l"/>
                <a:tab pos="2859531" algn="l"/>
                <a:tab pos="3811778" algn="l"/>
              </a:tabLst>
            </a:pPr>
            <a:r>
              <a:rPr lang="en-US" sz="1200" b="1" i="0" spc="0" baseline="0" dirty="0">
                <a:solidFill>
                  <a:srgbClr val="FFFFFF"/>
                </a:solidFill>
                <a:latin typeface="Arial"/>
              </a:rPr>
              <a:t>Week 1	</a:t>
            </a:r>
            <a:r>
              <a:rPr lang="en-US" sz="1200" b="1" i="0" spc="-18" baseline="0" dirty="0">
                <a:solidFill>
                  <a:srgbClr val="FFFFFF"/>
                </a:solidFill>
                <a:latin typeface="Arial"/>
              </a:rPr>
              <a:t>W</a:t>
            </a:r>
            <a:r>
              <a:rPr lang="en-US" sz="1200" b="1" i="0" spc="0" baseline="0" dirty="0">
                <a:solidFill>
                  <a:srgbClr val="FFFFFF"/>
                </a:solidFill>
                <a:latin typeface="Arial"/>
              </a:rPr>
              <a:t>eek 2	</a:t>
            </a:r>
            <a:r>
              <a:rPr lang="en-US" sz="1200" b="1" i="0" spc="-19" baseline="0" dirty="0">
                <a:solidFill>
                  <a:srgbClr val="FFFFFF"/>
                </a:solidFill>
                <a:latin typeface="Arial"/>
              </a:rPr>
              <a:t>W</a:t>
            </a:r>
            <a:r>
              <a:rPr lang="en-US" sz="1200" b="1" i="0" spc="0" baseline="0" dirty="0">
                <a:solidFill>
                  <a:srgbClr val="FFFFFF"/>
                </a:solidFill>
                <a:latin typeface="Arial"/>
              </a:rPr>
              <a:t>eek 3	</a:t>
            </a:r>
            <a:r>
              <a:rPr lang="en-US" sz="1200" b="1" i="0" spc="-19" baseline="0" dirty="0">
                <a:solidFill>
                  <a:srgbClr val="FFFFFF"/>
                </a:solidFill>
                <a:latin typeface="Arial"/>
              </a:rPr>
              <a:t>W</a:t>
            </a:r>
            <a:r>
              <a:rPr lang="en-US" sz="1200" b="1" i="0" spc="0" baseline="0" dirty="0">
                <a:solidFill>
                  <a:srgbClr val="FFFFFF"/>
                </a:solidFill>
                <a:latin typeface="Arial"/>
              </a:rPr>
              <a:t>eek 4	</a:t>
            </a:r>
            <a:r>
              <a:rPr lang="en-US" sz="1200" b="1" i="0" spc="-18" baseline="0" dirty="0">
                <a:solidFill>
                  <a:srgbClr val="FFFFFF"/>
                </a:solidFill>
                <a:latin typeface="Arial"/>
              </a:rPr>
              <a:t>W</a:t>
            </a:r>
            <a:r>
              <a:rPr lang="en-US" sz="1200" b="1" i="0" spc="0" baseline="0" dirty="0">
                <a:solidFill>
                  <a:srgbClr val="FFFFFF"/>
                </a:solidFill>
                <a:latin typeface="Arial"/>
              </a:rPr>
              <a:t>eek 5</a:t>
            </a:r>
          </a:p>
        </p:txBody>
      </p:sp>
      <p:sp>
        <p:nvSpPr>
          <p:cNvPr id="209" name="Rectangle 209"/>
          <p:cNvSpPr/>
          <p:nvPr/>
        </p:nvSpPr>
        <p:spPr>
          <a:xfrm>
            <a:off x="4180585" y="3845325"/>
            <a:ext cx="1562221" cy="17561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898652" algn="l"/>
              </a:tabLst>
            </a:pPr>
            <a:r>
              <a:rPr lang="en-US" sz="1202" b="1" i="0" spc="0" baseline="0" dirty="0">
                <a:solidFill>
                  <a:srgbClr val="FFFFFF"/>
                </a:solidFill>
                <a:latin typeface="Arial"/>
              </a:rPr>
              <a:t>Supplier	</a:t>
            </a:r>
            <a:r>
              <a:rPr lang="en-US" sz="1218" b="0" i="0" spc="0" baseline="55941" dirty="0">
                <a:solidFill>
                  <a:srgbClr val="FFFFFF"/>
                </a:solidFill>
                <a:latin typeface="Arial"/>
              </a:rPr>
              <a:t>Creatin</a:t>
            </a:r>
            <a:r>
              <a:rPr lang="en-US" sz="1218" b="0" i="0" spc="248" baseline="55941" dirty="0">
                <a:solidFill>
                  <a:srgbClr val="FFFFFF"/>
                </a:solidFill>
                <a:latin typeface="Arial"/>
              </a:rPr>
              <a:t>g</a:t>
            </a:r>
            <a:r>
              <a:rPr lang="en-US" sz="1218" b="0" i="0" spc="0" baseline="55941" dirty="0">
                <a:solidFill>
                  <a:srgbClr val="FFFFFF"/>
                </a:solidFill>
                <a:latin typeface="Arial"/>
              </a:rPr>
              <a:t>E</a:t>
            </a:r>
            <a:r>
              <a:rPr lang="en-US" sz="1218" b="0" i="0" spc="-20" baseline="55941" dirty="0">
                <a:solidFill>
                  <a:srgbClr val="FFFFFF"/>
                </a:solidFill>
                <a:latin typeface="Arial"/>
              </a:rPr>
              <a:t>x</a:t>
            </a:r>
            <a:r>
              <a:rPr lang="en-US" sz="1218" b="0" i="0" spc="0" baseline="55941" dirty="0">
                <a:solidFill>
                  <a:srgbClr val="FFFFFF"/>
                </a:solidFill>
                <a:latin typeface="Arial"/>
              </a:rPr>
              <a:t>cel</a:t>
            </a:r>
          </a:p>
        </p:txBody>
      </p:sp>
      <p:sp>
        <p:nvSpPr>
          <p:cNvPr id="210" name="Rectangle 210"/>
          <p:cNvSpPr/>
          <p:nvPr/>
        </p:nvSpPr>
        <p:spPr>
          <a:xfrm>
            <a:off x="5236209" y="3932123"/>
            <a:ext cx="349842" cy="11777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06" b="0" i="0" spc="0" baseline="0" dirty="0">
                <a:solidFill>
                  <a:srgbClr val="FFFFFF"/>
                </a:solidFill>
                <a:latin typeface="Arial"/>
              </a:rPr>
              <a:t>Catalog</a:t>
            </a:r>
          </a:p>
        </p:txBody>
      </p:sp>
      <p:sp>
        <p:nvSpPr>
          <p:cNvPr id="211" name="Rectangle 211"/>
          <p:cNvSpPr/>
          <p:nvPr/>
        </p:nvSpPr>
        <p:spPr>
          <a:xfrm>
            <a:off x="6007353" y="3749529"/>
            <a:ext cx="709140" cy="36132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38100"/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Cor</a:t>
            </a:r>
            <a:r>
              <a:rPr lang="en-US" sz="803" b="0" i="0" spc="-16" baseline="0" dirty="0">
                <a:solidFill>
                  <a:srgbClr val="FFFFFF"/>
                </a:solidFill>
                <a:latin typeface="Arial"/>
              </a:rPr>
              <a:t>r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ections of</a:t>
            </a:r>
          </a:p>
          <a:p>
            <a:pPr marL="0">
              <a:lnSpc>
                <a:spcPts val="960"/>
              </a:lnSpc>
            </a:pP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Excel Catalog if</a:t>
            </a:r>
          </a:p>
          <a:p>
            <a:pPr marL="176784">
              <a:lnSpc>
                <a:spcPts val="960"/>
              </a:lnSpc>
            </a:pPr>
            <a:r>
              <a:rPr lang="en-US" sz="806" b="0" i="0" spc="0" baseline="0" dirty="0">
                <a:solidFill>
                  <a:srgbClr val="FFFFFF"/>
                </a:solidFill>
                <a:latin typeface="Arial"/>
              </a:rPr>
              <a:t>Needed</a:t>
            </a:r>
          </a:p>
        </p:txBody>
      </p:sp>
      <p:sp>
        <p:nvSpPr>
          <p:cNvPr id="212" name="Rectangle 212"/>
          <p:cNvSpPr/>
          <p:nvPr/>
        </p:nvSpPr>
        <p:spPr>
          <a:xfrm>
            <a:off x="6975347" y="3749529"/>
            <a:ext cx="746786" cy="36132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22859"/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Catalo</a:t>
            </a:r>
            <a:r>
              <a:rPr lang="en-US" sz="803" b="0" i="0" spc="248" baseline="0" dirty="0">
                <a:solidFill>
                  <a:srgbClr val="FFFFFF"/>
                </a:solidFill>
                <a:latin typeface="Arial"/>
              </a:rPr>
              <a:t>g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Upload</a:t>
            </a:r>
          </a:p>
          <a:p>
            <a:pPr marL="0">
              <a:lnSpc>
                <a:spcPts val="960"/>
              </a:lnSpc>
            </a:pP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i</a:t>
            </a:r>
            <a:r>
              <a:rPr lang="en-US" sz="803" b="0" i="0" spc="224" baseline="0" dirty="0">
                <a:solidFill>
                  <a:srgbClr val="FFFFFF"/>
                </a:solidFill>
                <a:latin typeface="Arial"/>
              </a:rPr>
              <a:t>n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Ariba Network</a:t>
            </a:r>
          </a:p>
          <a:p>
            <a:pPr marL="44195">
              <a:lnSpc>
                <a:spcPts val="960"/>
              </a:lnSpc>
            </a:pPr>
            <a:r>
              <a:rPr lang="en-US" sz="806" b="0" i="0" spc="0" baseline="0" dirty="0">
                <a:solidFill>
                  <a:srgbClr val="FFFFFF"/>
                </a:solidFill>
                <a:latin typeface="Arial"/>
              </a:rPr>
              <a:t>TEST Account</a:t>
            </a:r>
          </a:p>
        </p:txBody>
      </p:sp>
      <p:sp>
        <p:nvSpPr>
          <p:cNvPr id="213" name="Rectangle 213"/>
          <p:cNvSpPr/>
          <p:nvPr/>
        </p:nvSpPr>
        <p:spPr>
          <a:xfrm>
            <a:off x="8889238" y="3749529"/>
            <a:ext cx="746817" cy="36132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22859"/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Catalog Upload</a:t>
            </a:r>
          </a:p>
          <a:p>
            <a:pPr marL="0">
              <a:lnSpc>
                <a:spcPts val="960"/>
              </a:lnSpc>
            </a:pP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in Ariba Net</a:t>
            </a:r>
            <a:r>
              <a:rPr lang="en-US" sz="803" b="0" i="0" spc="-17" baseline="0" dirty="0">
                <a:solidFill>
                  <a:srgbClr val="FFFFFF"/>
                </a:solidFill>
                <a:latin typeface="Arial"/>
              </a:rPr>
              <a:t>w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ork</a:t>
            </a:r>
          </a:p>
          <a:p>
            <a:pPr marL="27431">
              <a:lnSpc>
                <a:spcPts val="960"/>
              </a:lnSpc>
            </a:pPr>
            <a:r>
              <a:rPr lang="en-US" sz="806" b="0" i="0" spc="0" baseline="0" dirty="0">
                <a:solidFill>
                  <a:srgbClr val="FFFFFF"/>
                </a:solidFill>
                <a:latin typeface="Arial"/>
              </a:rPr>
              <a:t>PROD Account</a:t>
            </a:r>
          </a:p>
        </p:txBody>
      </p:sp>
      <p:sp>
        <p:nvSpPr>
          <p:cNvPr id="214" name="Rectangle 214"/>
          <p:cNvSpPr/>
          <p:nvPr/>
        </p:nvSpPr>
        <p:spPr>
          <a:xfrm>
            <a:off x="4293361" y="4715307"/>
            <a:ext cx="384962" cy="17525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200" b="1" i="0" spc="-40" baseline="0" dirty="0">
                <a:solidFill>
                  <a:srgbClr val="000000"/>
                </a:solidFill>
                <a:latin typeface="Arial"/>
              </a:rPr>
              <a:t>A</a:t>
            </a:r>
            <a:r>
              <a:rPr lang="en-US" sz="1200" b="1" i="0" spc="0" baseline="0" dirty="0">
                <a:solidFill>
                  <a:srgbClr val="000000"/>
                </a:solidFill>
                <a:latin typeface="Arial"/>
              </a:rPr>
              <a:t>riba</a:t>
            </a:r>
          </a:p>
        </p:txBody>
      </p:sp>
      <p:sp>
        <p:nvSpPr>
          <p:cNvPr id="215" name="Rectangle 215"/>
          <p:cNvSpPr/>
          <p:nvPr/>
        </p:nvSpPr>
        <p:spPr>
          <a:xfrm>
            <a:off x="5056378" y="4619225"/>
            <a:ext cx="711896" cy="36126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234695"/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Initial</a:t>
            </a:r>
          </a:p>
          <a:p>
            <a:pPr marL="0">
              <a:lnSpc>
                <a:spcPts val="960"/>
              </a:lnSpc>
            </a:pP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Communication</a:t>
            </a:r>
          </a:p>
          <a:p>
            <a:pPr marL="79247">
              <a:lnSpc>
                <a:spcPts val="960"/>
              </a:lnSpc>
            </a:pP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&amp; Education</a:t>
            </a:r>
          </a:p>
        </p:txBody>
      </p:sp>
      <p:sp>
        <p:nvSpPr>
          <p:cNvPr id="216" name="Rectangle 216"/>
          <p:cNvSpPr/>
          <p:nvPr/>
        </p:nvSpPr>
        <p:spPr>
          <a:xfrm>
            <a:off x="5979921" y="4581125"/>
            <a:ext cx="764006" cy="2393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146304"/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Support of</a:t>
            </a:r>
          </a:p>
          <a:p>
            <a:pPr marL="0">
              <a:lnSpc>
                <a:spcPts val="960"/>
              </a:lnSpc>
            </a:pP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Catalo</a:t>
            </a:r>
            <a:r>
              <a:rPr lang="en-US" sz="803" b="0" i="0" spc="248" baseline="0" dirty="0">
                <a:solidFill>
                  <a:srgbClr val="FFFFFF"/>
                </a:solidFill>
                <a:latin typeface="Arial"/>
              </a:rPr>
              <a:t>g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Creation</a:t>
            </a:r>
          </a:p>
        </p:txBody>
      </p:sp>
      <p:sp>
        <p:nvSpPr>
          <p:cNvPr id="217" name="Rectangle 217"/>
          <p:cNvSpPr/>
          <p:nvPr/>
        </p:nvSpPr>
        <p:spPr>
          <a:xfrm>
            <a:off x="5996685" y="4901165"/>
            <a:ext cx="729867" cy="11742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Troubleshooting</a:t>
            </a:r>
          </a:p>
        </p:txBody>
      </p:sp>
      <p:sp>
        <p:nvSpPr>
          <p:cNvPr id="218" name="Rectangle 218"/>
          <p:cNvSpPr/>
          <p:nvPr/>
        </p:nvSpPr>
        <p:spPr>
          <a:xfrm>
            <a:off x="6984492" y="4581125"/>
            <a:ext cx="729867" cy="3155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Troubleshooting</a:t>
            </a:r>
          </a:p>
          <a:p>
            <a:pPr marL="44195">
              <a:lnSpc>
                <a:spcPts val="1560"/>
              </a:lnSpc>
            </a:pP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TEST Catalog</a:t>
            </a:r>
          </a:p>
        </p:txBody>
      </p:sp>
      <p:sp>
        <p:nvSpPr>
          <p:cNvPr id="219" name="Rectangle 219"/>
          <p:cNvSpPr/>
          <p:nvPr/>
        </p:nvSpPr>
        <p:spPr>
          <a:xfrm>
            <a:off x="6995159" y="4901165"/>
            <a:ext cx="707097" cy="11742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Upload Support</a:t>
            </a:r>
          </a:p>
        </p:txBody>
      </p:sp>
      <p:sp>
        <p:nvSpPr>
          <p:cNvPr id="220" name="Rectangle 220"/>
          <p:cNvSpPr/>
          <p:nvPr/>
        </p:nvSpPr>
        <p:spPr>
          <a:xfrm>
            <a:off x="7949438" y="4741145"/>
            <a:ext cx="1666709" cy="17838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977900" algn="l"/>
              </a:tabLst>
            </a:pP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Testing Support	</a:t>
            </a:r>
            <a:r>
              <a:rPr lang="en-US" sz="1216" b="0" i="0" spc="0" baseline="59701" dirty="0">
                <a:solidFill>
                  <a:srgbClr val="FFFFFF"/>
                </a:solidFill>
                <a:latin typeface="Arial"/>
              </a:rPr>
              <a:t>PROD Catalog</a:t>
            </a:r>
          </a:p>
          <a:p>
            <a:pPr marL="959611">
              <a:lnSpc>
                <a:spcPts val="480"/>
              </a:lnSpc>
            </a:pP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Upload Support</a:t>
            </a:r>
          </a:p>
        </p:txBody>
      </p:sp>
      <p:sp>
        <p:nvSpPr>
          <p:cNvPr id="221" name="Rectangle 221"/>
          <p:cNvSpPr/>
          <p:nvPr/>
        </p:nvSpPr>
        <p:spPr>
          <a:xfrm>
            <a:off x="5175250" y="5533625"/>
            <a:ext cx="1541958" cy="2393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Escalation</a:t>
            </a:r>
          </a:p>
          <a:p>
            <a:pPr marL="131064">
              <a:lnSpc>
                <a:spcPts val="959"/>
              </a:lnSpc>
              <a:tabLst>
                <a:tab pos="832103" algn="l"/>
              </a:tabLst>
            </a:pP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Path	</a:t>
            </a:r>
            <a:r>
              <a:rPr lang="en-US" sz="1216" b="0" i="0" spc="0" baseline="59701" dirty="0">
                <a:solidFill>
                  <a:srgbClr val="FFFFFF"/>
                </a:solidFill>
                <a:latin typeface="Arial"/>
              </a:rPr>
              <a:t>Escalation</a:t>
            </a:r>
            <a:r>
              <a:rPr lang="en-US" sz="1216" b="0" i="0" spc="-13" baseline="59701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1216" b="0" i="0" spc="0" baseline="59701" dirty="0">
                <a:solidFill>
                  <a:srgbClr val="FFFFFF"/>
                </a:solidFill>
                <a:latin typeface="Arial"/>
              </a:rPr>
              <a:t>Path</a:t>
            </a:r>
          </a:p>
        </p:txBody>
      </p:sp>
      <p:sp>
        <p:nvSpPr>
          <p:cNvPr id="222" name="Rectangle 222"/>
          <p:cNvSpPr/>
          <p:nvPr/>
        </p:nvSpPr>
        <p:spPr>
          <a:xfrm>
            <a:off x="7098792" y="5373605"/>
            <a:ext cx="499308" cy="36126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74676"/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Catalog</a:t>
            </a:r>
          </a:p>
          <a:p>
            <a:pPr marL="0">
              <a:lnSpc>
                <a:spcPts val="959"/>
              </a:lnSpc>
            </a:pP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Approval &amp;</a:t>
            </a:r>
          </a:p>
          <a:p>
            <a:pPr marL="28955">
              <a:lnSpc>
                <a:spcPts val="959"/>
              </a:lnSpc>
            </a:pP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Activation</a:t>
            </a:r>
          </a:p>
        </p:txBody>
      </p:sp>
      <p:sp>
        <p:nvSpPr>
          <p:cNvPr id="223" name="Rectangle 223"/>
          <p:cNvSpPr/>
          <p:nvPr/>
        </p:nvSpPr>
        <p:spPr>
          <a:xfrm>
            <a:off x="6993635" y="5815565"/>
            <a:ext cx="709854" cy="11742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Escalation</a:t>
            </a:r>
            <a:r>
              <a:rPr lang="en-US" sz="803" b="0" i="0" spc="-13" baseline="0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Path</a:t>
            </a:r>
          </a:p>
        </p:txBody>
      </p:sp>
      <p:sp>
        <p:nvSpPr>
          <p:cNvPr id="224" name="Rectangle 224"/>
          <p:cNvSpPr/>
          <p:nvPr/>
        </p:nvSpPr>
        <p:spPr>
          <a:xfrm>
            <a:off x="8086597" y="5533625"/>
            <a:ext cx="446824" cy="2393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54864"/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Testing</a:t>
            </a:r>
          </a:p>
          <a:p>
            <a:pPr marL="0">
              <a:lnSpc>
                <a:spcPts val="959"/>
              </a:lnSpc>
            </a:pP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Execution</a:t>
            </a:r>
          </a:p>
        </p:txBody>
      </p:sp>
      <p:sp>
        <p:nvSpPr>
          <p:cNvPr id="225" name="Rectangle 225"/>
          <p:cNvSpPr/>
          <p:nvPr/>
        </p:nvSpPr>
        <p:spPr>
          <a:xfrm>
            <a:off x="9062973" y="5373605"/>
            <a:ext cx="400058" cy="2393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24383"/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Catalog</a:t>
            </a:r>
          </a:p>
          <a:p>
            <a:pPr marL="0">
              <a:lnSpc>
                <a:spcPts val="959"/>
              </a:lnSpc>
            </a:pP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Approval</a:t>
            </a:r>
          </a:p>
        </p:txBody>
      </p:sp>
      <p:sp>
        <p:nvSpPr>
          <p:cNvPr id="226" name="Rectangle 226"/>
          <p:cNvSpPr/>
          <p:nvPr/>
        </p:nvSpPr>
        <p:spPr>
          <a:xfrm>
            <a:off x="8994393" y="5693645"/>
            <a:ext cx="539485" cy="2393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Decisio</a:t>
            </a:r>
            <a:r>
              <a:rPr lang="en-US" sz="803" b="0" i="0" spc="217" baseline="0" dirty="0">
                <a:solidFill>
                  <a:srgbClr val="FFFFFF"/>
                </a:solidFill>
                <a:latin typeface="Arial"/>
              </a:rPr>
              <a:t>n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for</a:t>
            </a:r>
          </a:p>
          <a:p>
            <a:pPr marL="64008">
              <a:lnSpc>
                <a:spcPts val="959"/>
              </a:lnSpc>
            </a:pP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GO LIVE</a:t>
            </a:r>
          </a:p>
        </p:txBody>
      </p:sp>
      <p:sp>
        <p:nvSpPr>
          <p:cNvPr id="227" name="Rectangle 227"/>
          <p:cNvSpPr/>
          <p:nvPr/>
        </p:nvSpPr>
        <p:spPr>
          <a:xfrm>
            <a:off x="6901306" y="6172181"/>
            <a:ext cx="4927763" cy="11742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03" b="1" i="0" spc="0" baseline="0" dirty="0">
                <a:solidFill>
                  <a:srgbClr val="FFC000"/>
                </a:solidFill>
                <a:latin typeface="Arial"/>
              </a:rPr>
              <a:t>Bu</a:t>
            </a:r>
            <a:r>
              <a:rPr lang="en-US" sz="803" b="1" i="0" spc="-44" baseline="0" dirty="0">
                <a:solidFill>
                  <a:srgbClr val="FFC000"/>
                </a:solidFill>
                <a:latin typeface="Arial"/>
              </a:rPr>
              <a:t>y</a:t>
            </a:r>
            <a:r>
              <a:rPr lang="en-US" sz="803" b="1" i="0" spc="0" baseline="0" dirty="0">
                <a:solidFill>
                  <a:srgbClr val="FFC000"/>
                </a:solidFill>
                <a:latin typeface="Arial"/>
              </a:rPr>
              <a:t>er T</a:t>
            </a:r>
            <a:r>
              <a:rPr lang="en-US" sz="803" b="1" i="0" spc="-15" baseline="0" dirty="0">
                <a:solidFill>
                  <a:srgbClr val="FFC000"/>
                </a:solidFill>
                <a:latin typeface="Arial"/>
              </a:rPr>
              <a:t>e</a:t>
            </a:r>
            <a:r>
              <a:rPr lang="en-US" sz="803" b="1" i="0" spc="0" baseline="0" dirty="0">
                <a:solidFill>
                  <a:srgbClr val="FFC000"/>
                </a:solidFill>
                <a:latin typeface="Arial"/>
              </a:rPr>
              <a:t>sting might</a:t>
            </a:r>
            <a:r>
              <a:rPr lang="en-US" sz="803" b="1" i="0" spc="-13" baseline="0" dirty="0">
                <a:solidFill>
                  <a:srgbClr val="FFC000"/>
                </a:solidFill>
                <a:latin typeface="Arial"/>
              </a:rPr>
              <a:t> </a:t>
            </a:r>
            <a:r>
              <a:rPr lang="en-US" sz="803" b="1" i="0" spc="0" baseline="0" dirty="0">
                <a:solidFill>
                  <a:srgbClr val="FFC000"/>
                </a:solidFill>
                <a:latin typeface="Arial"/>
              </a:rPr>
              <a:t>be </a:t>
            </a:r>
            <a:r>
              <a:rPr lang="en-US" sz="803" b="1" i="0" spc="-13" baseline="0" dirty="0">
                <a:solidFill>
                  <a:srgbClr val="FFC000"/>
                </a:solidFill>
                <a:latin typeface="Arial"/>
              </a:rPr>
              <a:t>e</a:t>
            </a:r>
            <a:r>
              <a:rPr lang="en-US" sz="803" b="1" i="0" spc="0" baseline="0" dirty="0">
                <a:solidFill>
                  <a:srgbClr val="FFC000"/>
                </a:solidFill>
                <a:latin typeface="Arial"/>
              </a:rPr>
              <a:t>xtende</a:t>
            </a:r>
            <a:r>
              <a:rPr lang="en-US" sz="803" b="1" i="0" spc="231" baseline="0" dirty="0">
                <a:solidFill>
                  <a:srgbClr val="FFC000"/>
                </a:solidFill>
                <a:latin typeface="Arial"/>
              </a:rPr>
              <a:t>d</a:t>
            </a:r>
            <a:r>
              <a:rPr lang="en-US" sz="803" b="1" i="0" spc="0" baseline="0" dirty="0">
                <a:solidFill>
                  <a:srgbClr val="FFC000"/>
                </a:solidFill>
                <a:latin typeface="Arial"/>
              </a:rPr>
              <a:t>up to 8 week</a:t>
            </a:r>
            <a:r>
              <a:rPr lang="en-US" sz="803" b="1" i="0" spc="242" baseline="0" dirty="0">
                <a:solidFill>
                  <a:srgbClr val="FFC000"/>
                </a:solidFill>
                <a:latin typeface="Arial"/>
              </a:rPr>
              <a:t>s</a:t>
            </a:r>
            <a:r>
              <a:rPr lang="en-US" sz="803" b="1" i="0" spc="0" baseline="0" dirty="0">
                <a:solidFill>
                  <a:srgbClr val="FFC000"/>
                </a:solidFill>
                <a:latin typeface="Arial"/>
              </a:rPr>
              <a:t>if transac</a:t>
            </a:r>
            <a:r>
              <a:rPr lang="en-US" sz="803" b="1" i="0" spc="-15" baseline="0" dirty="0">
                <a:solidFill>
                  <a:srgbClr val="FFC000"/>
                </a:solidFill>
                <a:latin typeface="Arial"/>
              </a:rPr>
              <a:t>t</a:t>
            </a:r>
            <a:r>
              <a:rPr lang="en-US" sz="803" b="1" i="0" spc="0" baseline="0" dirty="0">
                <a:solidFill>
                  <a:srgbClr val="FFC000"/>
                </a:solidFill>
                <a:latin typeface="Arial"/>
              </a:rPr>
              <a:t>ion integra</a:t>
            </a:r>
            <a:r>
              <a:rPr lang="en-US" sz="803" b="1" i="0" spc="-13" baseline="0" dirty="0">
                <a:solidFill>
                  <a:srgbClr val="FFC000"/>
                </a:solidFill>
                <a:latin typeface="Arial"/>
              </a:rPr>
              <a:t>t</a:t>
            </a:r>
            <a:r>
              <a:rPr lang="en-US" sz="803" b="1" i="0" spc="0" baseline="0" dirty="0">
                <a:solidFill>
                  <a:srgbClr val="FFC000"/>
                </a:solidFill>
                <a:latin typeface="Arial"/>
              </a:rPr>
              <a:t>io</a:t>
            </a:r>
            <a:r>
              <a:rPr lang="en-US" sz="803" b="1" i="0" spc="210" baseline="0" dirty="0">
                <a:solidFill>
                  <a:srgbClr val="FFC000"/>
                </a:solidFill>
                <a:latin typeface="Arial"/>
              </a:rPr>
              <a:t>n</a:t>
            </a:r>
            <a:r>
              <a:rPr lang="en-US" sz="803" b="1" i="0" spc="0" baseline="0" dirty="0">
                <a:solidFill>
                  <a:srgbClr val="FFC000"/>
                </a:solidFill>
                <a:latin typeface="Arial"/>
              </a:rPr>
              <a:t>is requested b</a:t>
            </a:r>
            <a:r>
              <a:rPr lang="en-US" sz="803" b="1" i="0" spc="-31" baseline="0" dirty="0">
                <a:solidFill>
                  <a:srgbClr val="FFC000"/>
                </a:solidFill>
                <a:latin typeface="Arial"/>
              </a:rPr>
              <a:t>y</a:t>
            </a:r>
            <a:r>
              <a:rPr lang="en-US" sz="803" b="1" i="0" spc="0" baseline="0" dirty="0">
                <a:solidFill>
                  <a:srgbClr val="FFC000"/>
                </a:solidFill>
                <a:latin typeface="Arial"/>
              </a:rPr>
              <a:t> the Supplier</a:t>
            </a:r>
          </a:p>
        </p:txBody>
      </p:sp>
      <p:sp>
        <p:nvSpPr>
          <p:cNvPr id="228" name="Rectangle 228"/>
          <p:cNvSpPr/>
          <p:nvPr/>
        </p:nvSpPr>
        <p:spPr>
          <a:xfrm>
            <a:off x="4333621" y="5496281"/>
            <a:ext cx="247116" cy="131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00" b="1" i="0" spc="0" baseline="0" dirty="0">
                <a:solidFill>
                  <a:srgbClr val="FFFFFF"/>
                </a:solidFill>
                <a:latin typeface="Arial"/>
              </a:rPr>
              <a:t>UCB</a:t>
            </a:r>
          </a:p>
        </p:txBody>
      </p:sp>
      <p:sp>
        <p:nvSpPr>
          <p:cNvPr id="229" name="Rectangle 229"/>
          <p:cNvSpPr/>
          <p:nvPr/>
        </p:nvSpPr>
        <p:spPr>
          <a:xfrm>
            <a:off x="5599810" y="2937237"/>
            <a:ext cx="2053254" cy="11742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616964" algn="l"/>
              </a:tabLst>
            </a:pP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Catalo</a:t>
            </a:r>
            <a:r>
              <a:rPr lang="en-US" sz="803" b="0" i="0" spc="224" baseline="0" dirty="0">
                <a:solidFill>
                  <a:srgbClr val="FFFFFF"/>
                </a:solidFill>
                <a:latin typeface="Arial"/>
              </a:rPr>
              <a:t>g</a:t>
            </a:r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Creation	</a:t>
            </a:r>
            <a:r>
              <a:rPr lang="en-US" sz="1216" b="0" i="0" spc="0" baseline="59079" dirty="0">
                <a:solidFill>
                  <a:srgbClr val="FFFFFF"/>
                </a:solidFill>
                <a:latin typeface="Arial"/>
              </a:rPr>
              <a:t>Uploa</a:t>
            </a:r>
            <a:r>
              <a:rPr lang="en-US" sz="1216" b="0" i="0" spc="220" baseline="59079" dirty="0">
                <a:solidFill>
                  <a:srgbClr val="FFFFFF"/>
                </a:solidFill>
                <a:latin typeface="Arial"/>
              </a:rPr>
              <a:t>d</a:t>
            </a:r>
            <a:r>
              <a:rPr lang="en-US" sz="1216" b="0" i="0" spc="0" baseline="59079" dirty="0">
                <a:solidFill>
                  <a:srgbClr val="FFFFFF"/>
                </a:solidFill>
                <a:latin typeface="Arial"/>
              </a:rPr>
              <a:t>to</a:t>
            </a:r>
          </a:p>
        </p:txBody>
      </p:sp>
      <p:sp>
        <p:nvSpPr>
          <p:cNvPr id="230" name="Rectangle 230"/>
          <p:cNvSpPr/>
          <p:nvPr/>
        </p:nvSpPr>
        <p:spPr>
          <a:xfrm>
            <a:off x="7303643" y="2981782"/>
            <a:ext cx="262074" cy="11777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06" b="0" i="0" spc="0" baseline="0" dirty="0">
                <a:solidFill>
                  <a:srgbClr val="FFFFFF"/>
                </a:solidFill>
                <a:latin typeface="Arial"/>
              </a:rPr>
              <a:t>TEST</a:t>
            </a:r>
          </a:p>
        </p:txBody>
      </p:sp>
      <p:sp>
        <p:nvSpPr>
          <p:cNvPr id="231" name="Rectangle 231"/>
          <p:cNvSpPr/>
          <p:nvPr/>
        </p:nvSpPr>
        <p:spPr>
          <a:xfrm>
            <a:off x="8231758" y="2876912"/>
            <a:ext cx="335811" cy="2226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35052"/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Buyer</a:t>
            </a:r>
          </a:p>
          <a:p>
            <a:pPr marL="0">
              <a:lnSpc>
                <a:spcPts val="828"/>
              </a:lnSpc>
            </a:pPr>
            <a:r>
              <a:rPr lang="en-US" sz="806" b="0" i="0" spc="0" baseline="0" dirty="0">
                <a:solidFill>
                  <a:srgbClr val="FFFFFF"/>
                </a:solidFill>
                <a:latin typeface="Arial"/>
              </a:rPr>
              <a:t>Testing</a:t>
            </a:r>
          </a:p>
        </p:txBody>
      </p:sp>
      <p:sp>
        <p:nvSpPr>
          <p:cNvPr id="232" name="Rectangle 232"/>
          <p:cNvSpPr/>
          <p:nvPr/>
        </p:nvSpPr>
        <p:spPr>
          <a:xfrm>
            <a:off x="9065386" y="2876912"/>
            <a:ext cx="487484" cy="2226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62483"/>
            <a:r>
              <a:rPr lang="en-US" sz="803" b="0" i="0" spc="0" baseline="0" dirty="0">
                <a:solidFill>
                  <a:srgbClr val="FFFFFF"/>
                </a:solidFill>
                <a:latin typeface="Arial"/>
              </a:rPr>
              <a:t>Move to</a:t>
            </a:r>
          </a:p>
          <a:p>
            <a:pPr marL="0">
              <a:lnSpc>
                <a:spcPts val="828"/>
              </a:lnSpc>
            </a:pPr>
            <a:r>
              <a:rPr lang="en-US" sz="806" b="0" i="0" spc="0" baseline="0" dirty="0">
                <a:solidFill>
                  <a:srgbClr val="FFFFFF"/>
                </a:solidFill>
                <a:latin typeface="Arial"/>
              </a:rPr>
              <a:t>Prod</a:t>
            </a:r>
            <a:r>
              <a:rPr lang="en-US" sz="806" b="0" i="0" spc="-17" baseline="0" dirty="0">
                <a:solidFill>
                  <a:srgbClr val="FFFFFF"/>
                </a:solidFill>
                <a:latin typeface="Arial"/>
              </a:rPr>
              <a:t>u</a:t>
            </a:r>
            <a:r>
              <a:rPr lang="en-US" sz="806" b="0" i="0" spc="0" baseline="0" dirty="0">
                <a:solidFill>
                  <a:srgbClr val="FFFFFF"/>
                </a:solidFill>
                <a:latin typeface="Arial"/>
              </a:rPr>
              <a:t>ction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Freeform 233"/>
          <p:cNvSpPr/>
          <p:nvPr/>
        </p:nvSpPr>
        <p:spPr>
          <a:xfrm>
            <a:off x="0" y="0"/>
            <a:ext cx="12195047" cy="6858000"/>
          </a:xfrm>
          <a:custGeom>
            <a:avLst/>
            <a:gdLst/>
            <a:ahLst/>
            <a:cxnLst/>
            <a:rect l="0" t="0" r="0" b="0"/>
            <a:pathLst>
              <a:path w="12195047" h="6858000">
                <a:moveTo>
                  <a:pt x="0" y="0"/>
                </a:moveTo>
                <a:lnTo>
                  <a:pt x="12195047" y="0"/>
                </a:lnTo>
                <a:lnTo>
                  <a:pt x="1219504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34" name="Picture 23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415285"/>
            <a:ext cx="12195048" cy="3430523"/>
          </a:xfrm>
          <a:prstGeom prst="rect">
            <a:avLst/>
          </a:prstGeom>
          <a:noFill/>
        </p:spPr>
      </p:pic>
      <p:sp>
        <p:nvSpPr>
          <p:cNvPr id="235" name="Rectangle 235"/>
          <p:cNvSpPr/>
          <p:nvPr/>
        </p:nvSpPr>
        <p:spPr>
          <a:xfrm>
            <a:off x="504139" y="1394975"/>
            <a:ext cx="10294205" cy="64320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4404" b="1" i="0" spc="0" baseline="0" dirty="0">
                <a:solidFill>
                  <a:srgbClr val="FFFFFF"/>
                </a:solidFill>
                <a:latin typeface="Arial"/>
              </a:rPr>
              <a:t>Publishing </a:t>
            </a:r>
            <a:r>
              <a:rPr lang="en-US" sz="4404" b="1" i="0" spc="1212" baseline="0" dirty="0">
                <a:solidFill>
                  <a:srgbClr val="FFFFFF"/>
                </a:solidFill>
                <a:latin typeface="Arial"/>
              </a:rPr>
              <a:t>a</a:t>
            </a:r>
            <a:r>
              <a:rPr lang="en-US" sz="4404" b="1" i="0" spc="0" baseline="0" dirty="0">
                <a:solidFill>
                  <a:srgbClr val="F0AB00"/>
                </a:solidFill>
                <a:latin typeface="Arial"/>
              </a:rPr>
              <a:t>Catalog on</a:t>
            </a:r>
            <a:r>
              <a:rPr lang="en-US" sz="4404" b="1" i="0" spc="-177" baseline="0" dirty="0">
                <a:solidFill>
                  <a:srgbClr val="F0AB00"/>
                </a:solidFill>
                <a:latin typeface="Arial"/>
              </a:rPr>
              <a:t> </a:t>
            </a:r>
            <a:r>
              <a:rPr lang="en-US" sz="4404" b="1" i="0" spc="0" baseline="0" dirty="0">
                <a:solidFill>
                  <a:srgbClr val="F0AB00"/>
                </a:solidFill>
                <a:latin typeface="Arial"/>
              </a:rPr>
              <a:t>Ariba Network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noFill/>
        <a:pattFill/>
        <a:grpFill/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0">
              <a:schemeClr val="phClr">
                <a:tint val="50000"/>
                <a:satMod val="300000"/>
              </a:schemeClr>
            </a:gs>
            <a:gs pos="0">
              <a:schemeClr val="phClr">
                <a:tint val="50000"/>
                <a:satMod val="300000"/>
              </a:schemeClr>
            </a:gs>
          </a:gsLst>
          <a:lin ang="16200000" scaled="1"/>
        </a:gradFill>
        <a:gradFill>
          <a:gsLst>
            <a:gs pos="0">
              <a:schemeClr val="phClr">
                <a:tint val="50000"/>
                <a:satMod val="300000"/>
              </a:schemeClr>
            </a:gs>
            <a:gs pos="0">
              <a:schemeClr val="phClr">
                <a:tint val="50000"/>
                <a:satMod val="3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1665</Words>
  <Application>Microsoft Office PowerPoint</Application>
  <PresentationFormat>Widescreen</PresentationFormat>
  <Paragraphs>226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Arial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Labonte, Guillaume</cp:lastModifiedBy>
  <cp:revision>1</cp:revision>
  <dcterms:modified xsi:type="dcterms:W3CDTF">2021-11-30T10:29:14Z</dcterms:modified>
</cp:coreProperties>
</file>