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58AC82-7EBA-4795-8343-84001150D4AD}" v="12" dt="2024-02-27T00:45:17.7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255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ggins, Kye" userId="f24e7e23-7f8d-4168-8254-7abe1fad28d2" providerId="ADAL" clId="{7758AC82-7EBA-4795-8343-84001150D4AD}"/>
    <pc:docChg chg="undo custSel delSld modSld">
      <pc:chgData name="Higgins, Kye" userId="f24e7e23-7f8d-4168-8254-7abe1fad28d2" providerId="ADAL" clId="{7758AC82-7EBA-4795-8343-84001150D4AD}" dt="2024-02-27T00:44:42.373" v="35" actId="20577"/>
      <pc:docMkLst>
        <pc:docMk/>
      </pc:docMkLst>
      <pc:sldChg chg="del">
        <pc:chgData name="Higgins, Kye" userId="f24e7e23-7f8d-4168-8254-7abe1fad28d2" providerId="ADAL" clId="{7758AC82-7EBA-4795-8343-84001150D4AD}" dt="2024-02-27T00:38:18.318" v="0" actId="47"/>
        <pc:sldMkLst>
          <pc:docMk/>
          <pc:sldMk cId="3985169366" sldId="256"/>
        </pc:sldMkLst>
      </pc:sldChg>
      <pc:sldChg chg="del">
        <pc:chgData name="Higgins, Kye" userId="f24e7e23-7f8d-4168-8254-7abe1fad28d2" providerId="ADAL" clId="{7758AC82-7EBA-4795-8343-84001150D4AD}" dt="2024-02-27T00:38:18.657" v="1" actId="47"/>
        <pc:sldMkLst>
          <pc:docMk/>
          <pc:sldMk cId="1040821704" sldId="257"/>
        </pc:sldMkLst>
      </pc:sldChg>
      <pc:sldChg chg="delSp modSp mod">
        <pc:chgData name="Higgins, Kye" userId="f24e7e23-7f8d-4168-8254-7abe1fad28d2" providerId="ADAL" clId="{7758AC82-7EBA-4795-8343-84001150D4AD}" dt="2024-02-27T00:44:42.373" v="35" actId="20577"/>
        <pc:sldMkLst>
          <pc:docMk/>
          <pc:sldMk cId="2658090893" sldId="265"/>
        </pc:sldMkLst>
        <pc:spChg chg="del mod">
          <ac:chgData name="Higgins, Kye" userId="f24e7e23-7f8d-4168-8254-7abe1fad28d2" providerId="ADAL" clId="{7758AC82-7EBA-4795-8343-84001150D4AD}" dt="2024-02-27T00:38:24.373" v="3" actId="478"/>
          <ac:spMkLst>
            <pc:docMk/>
            <pc:sldMk cId="2658090893" sldId="265"/>
            <ac:spMk id="2" creationId="{344E14D9-193F-A494-4B7A-D652B6CF3CB4}"/>
          </ac:spMkLst>
        </pc:spChg>
        <pc:spChg chg="mod">
          <ac:chgData name="Higgins, Kye" userId="f24e7e23-7f8d-4168-8254-7abe1fad28d2" providerId="ADAL" clId="{7758AC82-7EBA-4795-8343-84001150D4AD}" dt="2024-02-27T00:40:10.920" v="13" actId="207"/>
          <ac:spMkLst>
            <pc:docMk/>
            <pc:sldMk cId="2658090893" sldId="265"/>
            <ac:spMk id="215" creationId="{00000000-0000-0000-0000-000000000000}"/>
          </ac:spMkLst>
        </pc:spChg>
        <pc:graphicFrameChg chg="mod modGraphic">
          <ac:chgData name="Higgins, Kye" userId="f24e7e23-7f8d-4168-8254-7abe1fad28d2" providerId="ADAL" clId="{7758AC82-7EBA-4795-8343-84001150D4AD}" dt="2024-02-27T00:44:42.373" v="35" actId="20577"/>
          <ac:graphicFrameMkLst>
            <pc:docMk/>
            <pc:sldMk cId="2658090893" sldId="265"/>
            <ac:graphicFrameMk id="214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C028C4-C90C-47EE-80B2-3560DF2F010B}" type="datetimeFigureOut">
              <a:rPr lang="en-AU" smtClean="0"/>
              <a:t>27/02/2024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53598-322B-43E2-9BC9-09D7D1851A8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5250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685801" y="4343406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2" name="Shape 2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8960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BEC26-8E19-DE72-0B37-375C66651E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D7EC94-6233-E420-3B2D-3B7048AF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EA47E-B0EB-4751-581C-EF7CF0E2E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E155-1F6F-4466-AB8B-D171C5131897}" type="datetimeFigureOut">
              <a:rPr lang="en-AU" smtClean="0"/>
              <a:t>27/02/2024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9EC4-CB74-E54E-E149-C63AF136B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5CF127-8AF8-63B2-7F90-AFCA13837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DBCB-AD35-4DCC-9D54-78E2D0CD2F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6335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DD56E-71BE-A24D-B3F7-7234BB960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E74400-839C-8691-6F89-623DA6DBB9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853D8-5F33-2EE1-10FE-1BDD9F1B0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E155-1F6F-4466-AB8B-D171C5131897}" type="datetimeFigureOut">
              <a:rPr lang="en-AU" smtClean="0"/>
              <a:t>27/02/2024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2521A-7DA8-40F0-C8F5-B928FCF5F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21047-1564-A8F3-7E4E-D94E42F5B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DBCB-AD35-4DCC-9D54-78E2D0CD2F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8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76DCDC-D54F-F743-8FD5-1B59BC2FE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EF9CAF-64ED-1CAB-8C8F-6FFA0CDE2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74A7E4-553C-72FD-EFBB-911956D07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E155-1F6F-4466-AB8B-D171C5131897}" type="datetimeFigureOut">
              <a:rPr lang="en-AU" smtClean="0"/>
              <a:t>27/02/2024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B66FF-01FD-F9E2-D25F-57BDDBAE3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58E885-8D91-5D16-075E-FDBE0E170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DBCB-AD35-4DCC-9D54-78E2D0CD2F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5373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285712" y="71416"/>
            <a:ext cx="11437600" cy="4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875" tIns="72875" rIns="72875" bIns="7287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867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867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867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867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867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867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867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867"/>
            </a:lvl9pPr>
          </a:lstStyle>
          <a:p>
            <a:endParaRPr/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246735" y="881869"/>
            <a:ext cx="11525200" cy="53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875" tIns="72875" rIns="72875" bIns="72875" anchor="t" anchorCtr="0"/>
          <a:lstStyle>
            <a:lvl1pPr marL="609585" marR="0" lvl="0" indent="-42332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42332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Char char="o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42332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42332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›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42332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457189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457189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457189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457189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68" name="Shape 168"/>
          <p:cNvCxnSpPr/>
          <p:nvPr/>
        </p:nvCxnSpPr>
        <p:spPr>
          <a:xfrm>
            <a:off x="1" y="642919"/>
            <a:ext cx="12211200" cy="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9" name="Shape 169"/>
          <p:cNvSpPr txBox="1">
            <a:spLocks noGrp="1"/>
          </p:cNvSpPr>
          <p:nvPr>
            <p:ph type="ftr" idx="11"/>
          </p:nvPr>
        </p:nvSpPr>
        <p:spPr>
          <a:xfrm>
            <a:off x="272264" y="6537159"/>
            <a:ext cx="5437200" cy="2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875" tIns="72875" rIns="72875" bIns="7287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None/>
              <a:defRPr sz="1333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333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333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333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333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333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333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333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333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24616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00CD7-AE55-1FCA-D00F-2D880ACBE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F1453-4929-2E2A-753E-E29835955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6AF97-89A8-8FA1-64D8-B6F05762D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E155-1F6F-4466-AB8B-D171C5131897}" type="datetimeFigureOut">
              <a:rPr lang="en-AU" smtClean="0"/>
              <a:t>27/02/2024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DFCBE-0681-BEB6-DAE5-4BDFECE0A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27913-6C1E-F8F6-C037-0229AE7D6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DBCB-AD35-4DCC-9D54-78E2D0CD2F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6396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8B80E-5DE8-177C-DBCB-B770EB84F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DC1396-B574-E478-E254-FF0839F67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7707D-77AB-DECB-8B15-EE615E956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E155-1F6F-4466-AB8B-D171C5131897}" type="datetimeFigureOut">
              <a:rPr lang="en-AU" smtClean="0"/>
              <a:t>27/02/2024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43A0EB-1C47-64F8-BBFB-EBC70EA2D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4761D-CF92-FC71-C86C-31517CD3B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DBCB-AD35-4DCC-9D54-78E2D0CD2F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5505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11656-AE8C-3F60-FE9D-DF3ECD353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BB07E-0B3C-CDE8-AE6B-DCDED889FA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DCE377-5B9C-030D-9FFC-77892D278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37DE1-186E-980A-290F-4DB1F0F98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E155-1F6F-4466-AB8B-D171C5131897}" type="datetimeFigureOut">
              <a:rPr lang="en-AU" smtClean="0"/>
              <a:t>27/02/2024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3EEBA6-DCA8-B498-62B2-4B3EE9F4E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D710FE-BED1-283A-3502-8F99337C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DBCB-AD35-4DCC-9D54-78E2D0CD2F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3291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D974E-A876-B74E-4A7C-B56D5E7D4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33BCCE-0B9C-4020-8892-658D9D894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6940D8-5B99-5ADA-DFDC-A71FB762A9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415F3E-69D6-DE88-595A-222D9C2482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AB3F36-968A-D2CE-B04B-F59D7B9A71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34B8AD-44C9-0527-FC6E-B7B9C4EF6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E155-1F6F-4466-AB8B-D171C5131897}" type="datetimeFigureOut">
              <a:rPr lang="en-AU" smtClean="0"/>
              <a:t>27/02/2024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4466BC-6D79-225F-DBC4-86D519A3C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125D63-CB91-A5CE-A0DB-65727BFC0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DBCB-AD35-4DCC-9D54-78E2D0CD2F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5586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F00A6-66C3-7479-634D-A63584814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B2EC30-7AB3-5407-66AA-355C92D64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E155-1F6F-4466-AB8B-D171C5131897}" type="datetimeFigureOut">
              <a:rPr lang="en-AU" smtClean="0"/>
              <a:t>27/02/2024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C4C62C-E0B5-FFE2-53BE-4262D50D4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8F60D-7D4C-6F64-FE8F-5D9740B5B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DBCB-AD35-4DCC-9D54-78E2D0CD2F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5729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31B086-613E-E9E4-0E99-3B446CF85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E155-1F6F-4466-AB8B-D171C5131897}" type="datetimeFigureOut">
              <a:rPr lang="en-AU" smtClean="0"/>
              <a:t>27/02/2024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4168C4-50A5-3D0E-AE49-E215DA914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08A5FD-A0CC-03CA-710D-1B57A3CE1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DBCB-AD35-4DCC-9D54-78E2D0CD2F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090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C74CB-4B7A-8CF1-4DB4-2D8D1F7BC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08E9C-167D-FCD4-EFA3-FB879A33C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D83B1-8A04-0AB0-72D4-C665040074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A4590-E352-BBF1-3C06-8B7AD4401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E155-1F6F-4466-AB8B-D171C5131897}" type="datetimeFigureOut">
              <a:rPr lang="en-AU" smtClean="0"/>
              <a:t>27/02/2024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44B1C5-36D3-03FB-0650-741EB2B97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C84AB3-529C-5609-5E35-9231B25D4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DBCB-AD35-4DCC-9D54-78E2D0CD2F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9184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5611A-9897-32BB-FCEB-1327CAF5B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9F2FE1-F006-D938-9716-DF10BFC658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F06DCD-F88F-4401-7D1E-28772886F7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5452CB-5966-D0BB-F4F9-618549FF2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E155-1F6F-4466-AB8B-D171C5131897}" type="datetimeFigureOut">
              <a:rPr lang="en-AU" smtClean="0"/>
              <a:t>27/02/2024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9EF549-6D42-C980-7A70-5960EF303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83942-AB0A-D2E2-5638-8F9E210CF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DBCB-AD35-4DCC-9D54-78E2D0CD2F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120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CF5F9A-62FB-5EBD-3427-A1546C990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D8581F-E7BE-EDBA-8376-8B0E40CDE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6A0F4-49F9-306A-E462-91898402F7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6E155-1F6F-4466-AB8B-D171C5131897}" type="datetimeFigureOut">
              <a:rPr lang="en-AU" smtClean="0"/>
              <a:t>27/02/2024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AA74C-FFB8-53A3-B299-0A875A4CA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0C64C-C046-89EC-D69A-C44F8490AB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5DBCB-AD35-4DCC-9D54-78E2D0CD2F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312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ariba.com/item/download?item_id=168611&amp;locale=en&amp;source=&amp;inline=1#view=FitV&amp;page=37" TargetMode="External"/><Relationship Id="rId3" Type="http://schemas.openxmlformats.org/officeDocument/2006/relationships/hyperlink" Target="https://support.ariba.com/item/view/208908" TargetMode="External"/><Relationship Id="rId7" Type="http://schemas.openxmlformats.org/officeDocument/2006/relationships/hyperlink" Target="https://support.ariba.com/item/download?item_id=168611&amp;locale=en&amp;source=&amp;inline=1#view=FitV&amp;page=3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support.ariba.com/item/download?item_id=168611&amp;locale=en&amp;source=&amp;inline=1#view=FitV&amp;page=46" TargetMode="External"/><Relationship Id="rId11" Type="http://schemas.openxmlformats.org/officeDocument/2006/relationships/hyperlink" Target="mailto:RioTintoeCommerce@riotinto.com" TargetMode="External"/><Relationship Id="rId5" Type="http://schemas.openxmlformats.org/officeDocument/2006/relationships/hyperlink" Target="https://support.ariba.com/item/download?item_id=168611&amp;locale=en&amp;source=&amp;inline=1#view=FitV&amp;page=17" TargetMode="External"/><Relationship Id="rId10" Type="http://schemas.openxmlformats.org/officeDocument/2006/relationships/hyperlink" Target="https://support.ariba.com/item/download?item_id=166215&amp;locale=en&amp;source=&amp;inline=1#view=FitV&amp;page=59" TargetMode="External"/><Relationship Id="rId4" Type="http://schemas.openxmlformats.org/officeDocument/2006/relationships/hyperlink" Target="https://support.ariba.com/item/download?item_id=168611&amp;locale=en&amp;source=&amp;inline=1#view=FitV&amp;page=9" TargetMode="External"/><Relationship Id="rId9" Type="http://schemas.openxmlformats.org/officeDocument/2006/relationships/hyperlink" Target="https://support.ariba.com/Adapt/Ariba_Network_Supplier_Training/#/id/61b9f7d2dd5c4c5a4f6bd88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4" name="Shape 214"/>
          <p:cNvGraphicFramePr/>
          <p:nvPr>
            <p:extLst>
              <p:ext uri="{D42A27DB-BD31-4B8C-83A1-F6EECF244321}">
                <p14:modId xmlns:p14="http://schemas.microsoft.com/office/powerpoint/2010/main" val="998303987"/>
              </p:ext>
            </p:extLst>
          </p:nvPr>
        </p:nvGraphicFramePr>
        <p:xfrm>
          <a:off x="0" y="752895"/>
          <a:ext cx="12191998" cy="5941997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704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9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260">
                <a:tc>
                  <a:txBody>
                    <a:bodyPr/>
                    <a:lstStyle/>
                    <a:p>
                      <a:pPr marL="762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 b="1" dirty="0"/>
                        <a:t>Tier 1</a:t>
                      </a:r>
                      <a:endParaRPr sz="1300" b="1" dirty="0"/>
                    </a:p>
                  </a:txBody>
                  <a:tcPr marL="91433" marR="91433" marT="121900" marB="1219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 b="1" dirty="0"/>
                        <a:t>Tier 2</a:t>
                      </a:r>
                      <a:endParaRPr sz="1300" b="1" dirty="0"/>
                    </a:p>
                  </a:txBody>
                  <a:tcPr marL="91433" marR="91433" marT="121900" marB="1219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 b="1" dirty="0"/>
                        <a:t>Tier 3</a:t>
                      </a:r>
                      <a:endParaRPr sz="1300" b="1" dirty="0"/>
                    </a:p>
                  </a:txBody>
                  <a:tcPr marL="91433" marR="91433" marT="121900" marB="1219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840">
                <a:tc rowSpan="2">
                  <a:txBody>
                    <a:bodyPr/>
                    <a:lstStyle/>
                    <a:p>
                      <a:pPr marL="7620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AU" sz="12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Direct Suppliers </a:t>
                      </a:r>
                      <a:r>
                        <a:rPr lang="en-AU" sz="1200" b="1" i="0" u="none" strike="noStrike" cap="none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Calibri" panose="020F0502020204030204" pitchFamily="34" charset="0"/>
                          <a:sym typeface="Arial"/>
                        </a:rPr>
                        <a:t>to </a:t>
                      </a:r>
                      <a:r>
                        <a:rPr lang="en-AU" sz="1200">
                          <a:hlinkClick r:id="rId3"/>
                        </a:rPr>
                        <a:t>Rio Tinto Supplier Information Portal - English</a:t>
                      </a:r>
                      <a:endParaRPr lang="en-AU" sz="1200" b="1" i="0" u="none" strike="noStrike" cap="none" dirty="0">
                        <a:solidFill>
                          <a:srgbClr val="00B0F0"/>
                        </a:solidFill>
                        <a:latin typeface="+mn-lt"/>
                        <a:ea typeface="Arial"/>
                        <a:cs typeface="Calibri" panose="020F0502020204030204" pitchFamily="34" charset="0"/>
                        <a:sym typeface="Arial"/>
                      </a:endParaRPr>
                    </a:p>
                    <a:p>
                      <a:pPr marL="7620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AU" sz="1200" b="1" i="0" u="none" strike="noStrike" cap="none" dirty="0">
                        <a:solidFill>
                          <a:srgbClr val="00B0F0"/>
                        </a:solidFill>
                        <a:latin typeface="+mn-lt"/>
                        <a:cs typeface="Calibri" panose="020F0502020204030204" pitchFamily="34" charset="0"/>
                        <a:sym typeface="Arial"/>
                      </a:endParaRPr>
                    </a:p>
                    <a:p>
                      <a:pPr marL="7620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b="1" i="0" u="none" strike="noStrike" cap="none" dirty="0">
                          <a:solidFill>
                            <a:schemeClr val="tx1"/>
                          </a:solidFill>
                          <a:latin typeface="Arial"/>
                          <a:cs typeface="Arial"/>
                          <a:sym typeface="Arial"/>
                        </a:rPr>
                        <a:t>SAP Business Network Self Help </a:t>
                      </a:r>
                    </a:p>
                    <a:p>
                      <a:pPr marL="1778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None/>
                      </a:pPr>
                      <a:endParaRPr lang="en-GB" sz="1200" dirty="0"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marL="457200" marR="0" lvl="0" indent="-2794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  <a:tabLst/>
                        <a:defRPr/>
                      </a:pPr>
                      <a:r>
                        <a:rPr lang="en-GB" sz="1200" b="0" i="0" u="none" strike="noStrike" cap="none" dirty="0">
                          <a:solidFill>
                            <a:schemeClr val="accent5"/>
                          </a:solidFill>
                          <a:latin typeface="Arial"/>
                          <a:ea typeface="Arial"/>
                          <a:cs typeface="Calibri" panose="020F0502020204030204" pitchFamily="34" charset="0"/>
                          <a:sym typeface="Arial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Accept a Trading Relationship Request</a:t>
                      </a:r>
                      <a:endParaRPr lang="en-GB" sz="1200" b="0" i="0" u="none" strike="noStrike" cap="none" dirty="0">
                        <a:solidFill>
                          <a:schemeClr val="accent5"/>
                        </a:solidFill>
                        <a:latin typeface="Arial"/>
                        <a:ea typeface="Arial"/>
                        <a:cs typeface="Calibri" panose="020F0502020204030204" pitchFamily="34" charset="0"/>
                        <a:sym typeface="Arial"/>
                      </a:endParaRPr>
                    </a:p>
                    <a:p>
                      <a:pPr marL="4572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endParaRPr lang="en-GB" sz="1200" b="0" i="0" u="none" strike="noStrike" cap="none" dirty="0">
                        <a:solidFill>
                          <a:schemeClr val="accent5"/>
                        </a:solidFill>
                        <a:latin typeface="Arial"/>
                        <a:ea typeface="Arial"/>
                        <a:cs typeface="Calibri" panose="020F0502020204030204" pitchFamily="34" charset="0"/>
                        <a:sym typeface="Arial"/>
                      </a:endParaRPr>
                    </a:p>
                    <a:p>
                      <a:pPr marL="4572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n-GB" sz="1200" b="0" i="0" u="none" strike="noStrike" cap="none" dirty="0">
                          <a:solidFill>
                            <a:schemeClr val="accent5"/>
                          </a:solidFill>
                          <a:latin typeface="Arial"/>
                          <a:ea typeface="Arial"/>
                          <a:cs typeface="Calibri" panose="020F0502020204030204" pitchFamily="34" charset="0"/>
                          <a:sym typeface="Arial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Reset your password</a:t>
                      </a:r>
                      <a:endParaRPr lang="en-GB" sz="1200" b="0" i="0" u="none" strike="noStrike" cap="none" dirty="0">
                        <a:solidFill>
                          <a:schemeClr val="accent5"/>
                        </a:solidFill>
                        <a:latin typeface="Arial"/>
                        <a:ea typeface="Arial"/>
                        <a:cs typeface="Calibri" panose="020F0502020204030204" pitchFamily="34" charset="0"/>
                        <a:sym typeface="Arial"/>
                      </a:endParaRPr>
                    </a:p>
                    <a:p>
                      <a:pPr marL="1778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None/>
                      </a:pPr>
                      <a:endParaRPr lang="en-GB" sz="1200" b="0" i="0" u="none" strike="noStrike" cap="none" dirty="0">
                        <a:solidFill>
                          <a:schemeClr val="accent5"/>
                        </a:solidFill>
                        <a:latin typeface="Arial"/>
                        <a:ea typeface="Arial"/>
                        <a:cs typeface="Calibri" panose="020F0502020204030204" pitchFamily="34" charset="0"/>
                        <a:sym typeface="Arial"/>
                      </a:endParaRPr>
                    </a:p>
                    <a:p>
                      <a:pPr marL="457200" marR="0" lvl="0" indent="-2794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  <a:tabLst/>
                        <a:defRPr/>
                      </a:pPr>
                      <a:r>
                        <a:rPr lang="en-GB" sz="1200" b="0" i="0" u="none" strike="noStrike" cap="none" dirty="0">
                          <a:solidFill>
                            <a:schemeClr val="accent5"/>
                          </a:solidFill>
                          <a:latin typeface="Arial"/>
                          <a:ea typeface="Arial"/>
                          <a:cs typeface="Calibri" panose="020F0502020204030204" pitchFamily="34" charset="0"/>
                          <a:sym typeface="Arial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Setup notifications</a:t>
                      </a:r>
                      <a:endParaRPr lang="en-GB" sz="1200" b="0" i="0" u="none" strike="noStrike" cap="none" dirty="0">
                        <a:solidFill>
                          <a:schemeClr val="accent5"/>
                        </a:solidFill>
                        <a:latin typeface="Arial"/>
                        <a:ea typeface="Arial"/>
                        <a:cs typeface="Calibri" panose="020F0502020204030204" pitchFamily="34" charset="0"/>
                        <a:sym typeface="Arial"/>
                      </a:endParaRPr>
                    </a:p>
                    <a:p>
                      <a:pPr marL="4572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endParaRPr lang="en-GB" sz="1200" b="0" i="0" u="none" strike="noStrike" cap="none" dirty="0">
                        <a:solidFill>
                          <a:schemeClr val="accent5"/>
                        </a:solidFill>
                        <a:latin typeface="Arial"/>
                        <a:ea typeface="Arial"/>
                        <a:cs typeface="Calibri" panose="020F0502020204030204" pitchFamily="34" charset="0"/>
                        <a:sym typeface="Arial"/>
                      </a:endParaRPr>
                    </a:p>
                    <a:p>
                      <a:pPr marL="457200" marR="0" lvl="0" indent="-2794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  <a:tabLst/>
                        <a:defRPr/>
                      </a:pPr>
                      <a:r>
                        <a:rPr lang="en-GB" sz="1200" b="0" i="0" u="none" strike="noStrike" cap="none" dirty="0">
                          <a:solidFill>
                            <a:schemeClr val="accent5"/>
                          </a:solidFill>
                          <a:latin typeface="Arial"/>
                          <a:ea typeface="Arial"/>
                          <a:cs typeface="Calibri" panose="020F0502020204030204" pitchFamily="34" charset="0"/>
                          <a:sym typeface="Arial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Create users in the supplier portal</a:t>
                      </a:r>
                      <a:endParaRPr lang="en-GB" sz="1200" b="0" i="0" u="none" strike="noStrike" cap="none" dirty="0">
                        <a:solidFill>
                          <a:schemeClr val="accent5"/>
                        </a:solidFill>
                        <a:latin typeface="Arial"/>
                        <a:ea typeface="Arial"/>
                        <a:cs typeface="Calibri" panose="020F0502020204030204" pitchFamily="34" charset="0"/>
                        <a:sym typeface="Arial"/>
                      </a:endParaRPr>
                    </a:p>
                    <a:p>
                      <a:pPr marL="4572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endParaRPr lang="en-GB" sz="1200" b="0" i="0" u="none" strike="noStrike" cap="none" dirty="0">
                        <a:solidFill>
                          <a:schemeClr val="accent5"/>
                        </a:solidFill>
                        <a:latin typeface="Arial"/>
                        <a:ea typeface="Arial"/>
                        <a:cs typeface="Calibri" panose="020F0502020204030204" pitchFamily="34" charset="0"/>
                        <a:sym typeface="Arial"/>
                      </a:endParaRPr>
                    </a:p>
                    <a:p>
                      <a:pPr marL="457200" marR="0" lvl="0" indent="-2794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  <a:tabLst/>
                        <a:defRPr/>
                      </a:pPr>
                      <a:r>
                        <a:rPr lang="en-AU" sz="1200" b="0" i="0" u="none" strike="noStrike" cap="none" dirty="0">
                          <a:solidFill>
                            <a:schemeClr val="accent5"/>
                          </a:solidFill>
                          <a:latin typeface="Arial"/>
                          <a:ea typeface="Arial"/>
                          <a:cs typeface="Calibri" panose="020F0502020204030204" pitchFamily="34" charset="0"/>
                          <a:sym typeface="Arial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Setup roles in the supplier portal</a:t>
                      </a:r>
                      <a:endParaRPr lang="en-AU" sz="1200" b="0" i="0" u="none" strike="noStrike" cap="none" dirty="0">
                        <a:solidFill>
                          <a:schemeClr val="accent5"/>
                        </a:solidFill>
                        <a:latin typeface="Arial"/>
                        <a:ea typeface="Arial"/>
                        <a:cs typeface="Calibri" panose="020F0502020204030204" pitchFamily="34" charset="0"/>
                        <a:sym typeface="Arial"/>
                      </a:endParaRPr>
                    </a:p>
                    <a:p>
                      <a:pPr marL="1778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None/>
                      </a:pPr>
                      <a:endParaRPr lang="en-GB" sz="1200" b="0" i="0" u="none" strike="noStrike" cap="none" dirty="0">
                        <a:solidFill>
                          <a:schemeClr val="accent5"/>
                        </a:solidFill>
                        <a:latin typeface="Arial"/>
                        <a:ea typeface="Arial"/>
                        <a:cs typeface="Calibri" panose="020F0502020204030204" pitchFamily="34" charset="0"/>
                        <a:sym typeface="Arial"/>
                      </a:endParaRPr>
                    </a:p>
                    <a:p>
                      <a:pPr marL="4572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n-GB" sz="1200" b="0" i="0" u="none" strike="noStrike" cap="none" dirty="0">
                          <a:solidFill>
                            <a:schemeClr val="accent5"/>
                          </a:solidFill>
                          <a:latin typeface="Arial"/>
                          <a:ea typeface="Arial"/>
                          <a:cs typeface="Calibri" panose="020F0502020204030204" pitchFamily="34" charset="0"/>
                          <a:sym typeface="Arial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Submit invoices</a:t>
                      </a:r>
                      <a:endParaRPr lang="en-GB" sz="1200" b="0" i="0" u="none" strike="noStrike" cap="none" dirty="0">
                        <a:solidFill>
                          <a:schemeClr val="accent5"/>
                        </a:solidFill>
                        <a:latin typeface="Arial"/>
                        <a:ea typeface="Arial"/>
                        <a:cs typeface="Calibri" panose="020F0502020204030204" pitchFamily="34" charset="0"/>
                        <a:sym typeface="Arial"/>
                      </a:endParaRPr>
                    </a:p>
                    <a:p>
                      <a:pPr marL="1778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None/>
                      </a:pPr>
                      <a:endParaRPr lang="en-GB" sz="1200" b="0" i="0" u="none" strike="noStrike" cap="none" dirty="0">
                        <a:solidFill>
                          <a:schemeClr val="accent5"/>
                        </a:solidFill>
                        <a:latin typeface="Arial"/>
                        <a:ea typeface="Arial"/>
                        <a:cs typeface="Calibri" panose="020F0502020204030204" pitchFamily="34" charset="0"/>
                        <a:sym typeface="Arial"/>
                      </a:endParaRPr>
                    </a:p>
                    <a:p>
                      <a:pPr marL="4572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n-GB" sz="1200" b="0" i="0" u="none" strike="noStrike" cap="none" dirty="0">
                          <a:solidFill>
                            <a:schemeClr val="accent5"/>
                          </a:solidFill>
                          <a:latin typeface="Arial"/>
                          <a:ea typeface="Arial"/>
                          <a:cs typeface="Calibri" panose="020F0502020204030204" pitchFamily="34" charset="0"/>
                          <a:sym typeface="Arial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Setup reports</a:t>
                      </a:r>
                      <a:endParaRPr lang="en-GB" sz="1200" b="0" i="0" u="none" strike="noStrike" cap="none" dirty="0">
                        <a:solidFill>
                          <a:schemeClr val="accent5"/>
                        </a:solidFill>
                        <a:latin typeface="Arial"/>
                        <a:ea typeface="Arial"/>
                        <a:cs typeface="Calibri" panose="020F0502020204030204" pitchFamily="34" charset="0"/>
                        <a:sym typeface="Arial"/>
                      </a:endParaRPr>
                    </a:p>
                    <a:p>
                      <a:pPr marL="1778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None/>
                      </a:pPr>
                      <a:endParaRPr lang="en-GB" sz="1200" b="0" i="0" u="none" strike="noStrike" cap="none" dirty="0">
                        <a:solidFill>
                          <a:schemeClr val="accent5"/>
                        </a:solidFill>
                        <a:latin typeface="Arial"/>
                        <a:ea typeface="Arial"/>
                        <a:cs typeface="Calibri" panose="020F0502020204030204" pitchFamily="34" charset="0"/>
                        <a:sym typeface="Arial"/>
                      </a:endParaRPr>
                    </a:p>
                    <a:p>
                      <a:pPr marL="4572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n-US" sz="1200" dirty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How to partially Invoice</a:t>
                      </a:r>
                      <a:endParaRPr lang="en-US" sz="1200" dirty="0">
                        <a:solidFill>
                          <a:schemeClr val="accent5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marL="1778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None/>
                      </a:pPr>
                      <a:endParaRPr lang="en-US" sz="1200" dirty="0">
                        <a:solidFill>
                          <a:schemeClr val="accent5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marL="4572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n-US" sz="1200" dirty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How do I see status of Invoices</a:t>
                      </a:r>
                      <a:r>
                        <a:rPr lang="en-US" sz="1200" dirty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    </a:t>
                      </a:r>
                    </a:p>
                    <a:p>
                      <a:pPr marL="1778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None/>
                      </a:pPr>
                      <a:r>
                        <a:rPr lang="en-US" sz="1200" dirty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   </a:t>
                      </a:r>
                    </a:p>
                    <a:p>
                      <a:pPr marL="4572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r>
                        <a:rPr lang="en-US" sz="1200" dirty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How to post credit memo</a:t>
                      </a:r>
                      <a:endParaRPr lang="en-GB" sz="1200" dirty="0">
                        <a:solidFill>
                          <a:schemeClr val="accent5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marL="457200" lvl="0" indent="-2794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Char char="●"/>
                      </a:pPr>
                      <a:endParaRPr lang="en-GB" sz="1200" b="0" i="0" u="none" strike="noStrike" cap="none" dirty="0">
                        <a:solidFill>
                          <a:schemeClr val="accent5"/>
                        </a:solidFill>
                        <a:latin typeface="Arial"/>
                        <a:ea typeface="Arial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91433" marR="91433" marT="121900" marB="1219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AU" sz="1200" b="1" dirty="0">
                          <a:solidFill>
                            <a:schemeClr val="dk1"/>
                          </a:solidFill>
                        </a:rPr>
                        <a:t>Rio Tinto Business Support</a:t>
                      </a:r>
                    </a:p>
                    <a:p>
                      <a:pPr marL="762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AU" sz="1200" b="1" dirty="0">
                          <a:solidFill>
                            <a:schemeClr val="accent5"/>
                          </a:solidFill>
                          <a:hlinkClick r:id="rId11"/>
                        </a:rPr>
                        <a:t>RioTintoeCommerce@riotinto.com</a:t>
                      </a:r>
                      <a:endParaRPr lang="en-AU" sz="1200" b="1" dirty="0">
                        <a:solidFill>
                          <a:schemeClr val="accent5"/>
                        </a:solidFill>
                      </a:endParaRPr>
                    </a:p>
                    <a:p>
                      <a:pPr marL="762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AU" sz="1200" b="1" dirty="0">
                        <a:solidFill>
                          <a:schemeClr val="dk1"/>
                        </a:solidFill>
                      </a:endParaRPr>
                    </a:p>
                    <a:p>
                      <a:pPr marL="457200" marR="0" lvl="0" indent="-2794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</a:pPr>
                      <a:r>
                        <a:rPr lang="en-AU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cs typeface="Calibri" panose="020F0502020204030204" pitchFamily="34" charset="0"/>
                          <a:sym typeface="Arial"/>
                        </a:rPr>
                        <a:t>PO cannot be invoiced because of insufficient funds</a:t>
                      </a:r>
                    </a:p>
                    <a:p>
                      <a:pPr marL="457200" marR="0" lvl="0" indent="-2794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</a:pPr>
                      <a:r>
                        <a:rPr lang="en-AU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cs typeface="Calibri" panose="020F0502020204030204" pitchFamily="34" charset="0"/>
                          <a:sym typeface="Arial"/>
                        </a:rPr>
                        <a:t>PO cannot be invoiced because it was cancelled</a:t>
                      </a:r>
                    </a:p>
                    <a:p>
                      <a:pPr marL="457200" marR="0" lvl="0" indent="-2794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</a:pPr>
                      <a:r>
                        <a:rPr lang="en-AU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cs typeface="Calibri" panose="020F0502020204030204" pitchFamily="34" charset="0"/>
                          <a:sym typeface="Arial"/>
                        </a:rPr>
                        <a:t>Payment Date Request</a:t>
                      </a:r>
                    </a:p>
                    <a:p>
                      <a:pPr marL="457200" marR="0" lvl="0" indent="-2794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</a:pPr>
                      <a:r>
                        <a:rPr lang="en-AU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cs typeface="Calibri" panose="020F0502020204030204" pitchFamily="34" charset="0"/>
                          <a:sym typeface="Arial"/>
                        </a:rPr>
                        <a:t>Invoice Rejections– Business reject</a:t>
                      </a:r>
                    </a:p>
                    <a:p>
                      <a:pPr marL="457200" marR="0" lvl="0" indent="-2794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</a:pPr>
                      <a:r>
                        <a:rPr lang="en-AU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cs typeface="Calibri" panose="020F0502020204030204" pitchFamily="34" charset="0"/>
                          <a:sym typeface="Arial"/>
                        </a:rPr>
                        <a:t>I cannot find the requester of the purchase order</a:t>
                      </a:r>
                    </a:p>
                    <a:p>
                      <a:pPr marL="457200" marR="0" lvl="0" indent="-2794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</a:pPr>
                      <a:r>
                        <a:rPr lang="en-AU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cs typeface="Calibri" panose="020F0502020204030204" pitchFamily="34" charset="0"/>
                          <a:sym typeface="Arial"/>
                        </a:rPr>
                        <a:t>I need to split the PO</a:t>
                      </a:r>
                    </a:p>
                    <a:p>
                      <a:pPr marL="17780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lang="en-AU" sz="1200" b="0" i="0" u="none" strike="noStrike" cap="none" dirty="0">
                        <a:solidFill>
                          <a:srgbClr val="000000"/>
                        </a:solidFill>
                        <a:latin typeface="Amasis MT Pro Light" panose="020B0604020202020204" pitchFamily="18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91433" marR="91433" marT="121900" marB="1219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</a:rPr>
                        <a:t>Rio Tinto Business Network Support Team </a:t>
                      </a:r>
                    </a:p>
                    <a:p>
                      <a:pPr marL="762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AU" sz="1200" b="1" dirty="0">
                          <a:solidFill>
                            <a:schemeClr val="accent5"/>
                          </a:solidFill>
                          <a:hlinkClick r:id="rId11"/>
                        </a:rPr>
                        <a:t>RioTintoeCommerce@riotinto.com</a:t>
                      </a:r>
                      <a:endParaRPr lang="en-AU" sz="1200" b="1" dirty="0">
                        <a:solidFill>
                          <a:schemeClr val="accent5"/>
                        </a:solidFill>
                      </a:endParaRPr>
                    </a:p>
                    <a:p>
                      <a:pPr marL="762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100" b="1" dirty="0">
                        <a:solidFill>
                          <a:schemeClr val="dk1"/>
                        </a:solidFill>
                      </a:endParaRPr>
                    </a:p>
                    <a:p>
                      <a:pPr marL="457200" marR="0" lvl="0" indent="-2794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</a:pPr>
                      <a:r>
                        <a:rPr lang="en-GB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cs typeface="Calibri" panose="020F0502020204030204" pitchFamily="34" charset="0"/>
                          <a:sym typeface="Arial"/>
                        </a:rPr>
                        <a:t>Invoice attachments didn’t flow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+mn-lt"/>
                        <a:cs typeface="Calibri" panose="020F0502020204030204" pitchFamily="34" charset="0"/>
                        <a:sym typeface="Arial"/>
                      </a:endParaRPr>
                    </a:p>
                    <a:p>
                      <a:pPr marL="457200" marR="0" lvl="0" indent="-2794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</a:pPr>
                      <a:r>
                        <a:rPr lang="en-GB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cs typeface="Calibri" panose="020F0502020204030204" pitchFamily="34" charset="0"/>
                          <a:sym typeface="Arial"/>
                        </a:rPr>
                        <a:t>System Invoice Rejections</a:t>
                      </a:r>
                    </a:p>
                    <a:p>
                      <a:pPr marL="457200" marR="0" lvl="0" indent="-2794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  <a:tabLst/>
                        <a:defRPr/>
                      </a:pPr>
                      <a:r>
                        <a:rPr lang="en-GB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cs typeface="Calibri" panose="020F0502020204030204" pitchFamily="34" charset="0"/>
                          <a:sym typeface="Arial"/>
                        </a:rPr>
                        <a:t>Service Entry sheet stuck in Ariba but approved in ERP</a:t>
                      </a:r>
                    </a:p>
                    <a:p>
                      <a:pPr marL="457200" marR="0" lvl="0" indent="-2794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  <a:tabLst/>
                        <a:defRPr/>
                      </a:pPr>
                      <a:r>
                        <a:rPr lang="en-GB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cs typeface="Calibri" panose="020F0502020204030204" pitchFamily="34" charset="0"/>
                          <a:sym typeface="Arial"/>
                        </a:rPr>
                        <a:t>Service Entry sheet is approved but invoice is not generated</a:t>
                      </a:r>
                    </a:p>
                  </a:txBody>
                  <a:tcPr marL="91433" marR="91433" marT="121900" marB="1219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6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AU" sz="1200" b="1" dirty="0">
                          <a:solidFill>
                            <a:schemeClr val="dk1"/>
                          </a:solidFill>
                        </a:rPr>
                        <a:t>Rio Tinto Vendor Support</a:t>
                      </a:r>
                    </a:p>
                    <a:p>
                      <a:pPr marL="762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dirty="0">
                          <a:solidFill>
                            <a:schemeClr val="accent5"/>
                          </a:solidFill>
                          <a:hlinkClick r:id="rId11"/>
                        </a:rPr>
                        <a:t>RioTintoeCommerce@riotinto.com</a:t>
                      </a:r>
                      <a:endParaRPr lang="en-US" sz="1200" b="1" u="none" dirty="0">
                        <a:solidFill>
                          <a:schemeClr val="accent5"/>
                        </a:solidFill>
                      </a:endParaRPr>
                    </a:p>
                    <a:p>
                      <a:pPr marL="762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dirty="0">
                        <a:solidFill>
                          <a:schemeClr val="accent4"/>
                        </a:solidFill>
                      </a:endParaRPr>
                    </a:p>
                    <a:p>
                      <a:pPr marL="457200" marR="0" lvl="0" indent="-2794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</a:pPr>
                      <a:r>
                        <a:rPr lang="en-AU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cs typeface="Calibri" panose="020F0502020204030204" pitchFamily="34" charset="0"/>
                          <a:sym typeface="Arial"/>
                        </a:rPr>
                        <a:t>Can you please resend the TRR</a:t>
                      </a:r>
                    </a:p>
                    <a:p>
                      <a:pPr marL="457200" marR="0" lvl="0" indent="-2794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</a:pPr>
                      <a:r>
                        <a:rPr lang="en-AU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cs typeface="Calibri" panose="020F0502020204030204" pitchFamily="34" charset="0"/>
                          <a:sym typeface="Arial"/>
                        </a:rPr>
                        <a:t>I would like to confirm my ANID</a:t>
                      </a:r>
                    </a:p>
                    <a:p>
                      <a:pPr marL="457200" marR="0" lvl="0" indent="-2794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</a:pPr>
                      <a:r>
                        <a:rPr lang="en-AU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cs typeface="Calibri" panose="020F0502020204030204" pitchFamily="34" charset="0"/>
                          <a:sym typeface="Arial"/>
                        </a:rPr>
                        <a:t>I would like to remove my relationship with Rio Tinto from our Network Account</a:t>
                      </a:r>
                    </a:p>
                    <a:p>
                      <a:pPr marL="457200" marR="0" lvl="0" indent="-2794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</a:pPr>
                      <a:r>
                        <a:rPr lang="en-AU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cs typeface="Calibri" panose="020F0502020204030204" pitchFamily="34" charset="0"/>
                          <a:sym typeface="Arial"/>
                        </a:rPr>
                        <a:t>Do I already have a trading relationship with Rio Tinto</a:t>
                      </a:r>
                    </a:p>
                    <a:p>
                      <a:pPr marL="457200" marR="0" lvl="0" indent="-2794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</a:pPr>
                      <a:r>
                        <a:rPr lang="en-AU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cs typeface="Calibri" panose="020F0502020204030204" pitchFamily="34" charset="0"/>
                          <a:sym typeface="Arial"/>
                        </a:rPr>
                        <a:t>Can you confirm who our account administrator is?</a:t>
                      </a:r>
                    </a:p>
                    <a:p>
                      <a:pPr marL="17780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lang="en-AU" sz="1200" b="0" i="0" u="none" strike="noStrike" cap="none" dirty="0">
                        <a:solidFill>
                          <a:srgbClr val="000000"/>
                        </a:solidFill>
                        <a:latin typeface="Amasis MT Pro Light" panose="020B0604020202020204" pitchFamily="18" charset="0"/>
                        <a:cs typeface="Calibri" panose="020F0502020204030204" pitchFamily="34" charset="0"/>
                        <a:sym typeface="Arial"/>
                      </a:endParaRPr>
                    </a:p>
                    <a:p>
                      <a:pPr marL="457200" marR="0" lvl="0" indent="-2794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</a:pPr>
                      <a:endParaRPr lang="en-AU" sz="1200" b="0" i="0" u="none" strike="noStrike" cap="none" dirty="0">
                        <a:solidFill>
                          <a:srgbClr val="000000"/>
                        </a:solidFill>
                        <a:latin typeface="Amasis MT Pro Light" panose="020B0604020202020204" pitchFamily="18" charset="0"/>
                        <a:cs typeface="Calibri" panose="020F0502020204030204" pitchFamily="34" charset="0"/>
                        <a:sym typeface="Arial"/>
                      </a:endParaRPr>
                    </a:p>
                    <a:p>
                      <a:pPr marL="762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dirty="0">
                        <a:solidFill>
                          <a:schemeClr val="accent4"/>
                        </a:solidFill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SAP Business Network support (via Ariba Connect)</a:t>
                      </a:r>
                      <a:endParaRPr sz="1200" b="1" dirty="0">
                        <a:solidFill>
                          <a:schemeClr val="tx1"/>
                        </a:solidFill>
                      </a:endParaRPr>
                    </a:p>
                    <a:p>
                      <a:pPr marL="457200" marR="0" lvl="0" indent="-2794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  <a:tabLst/>
                        <a:defRPr/>
                      </a:pPr>
                      <a:r>
                        <a:rPr lang="en-AU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cs typeface="Calibri" panose="020F0502020204030204" pitchFamily="34" charset="0"/>
                          <a:sym typeface="Arial"/>
                        </a:rPr>
                        <a:t>Supplier Integration Issues</a:t>
                      </a:r>
                    </a:p>
                    <a:p>
                      <a:pPr marL="457200" marR="0" lvl="0" indent="-2794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  <a:tabLst/>
                        <a:defRPr/>
                      </a:pPr>
                      <a:r>
                        <a:rPr lang="en-AU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cs typeface="Calibri" panose="020F0502020204030204" pitchFamily="34" charset="0"/>
                          <a:sym typeface="Arial"/>
                        </a:rPr>
                        <a:t>Direct Suppliers to regular Training</a:t>
                      </a:r>
                    </a:p>
                    <a:p>
                      <a:pPr marL="457200" marR="0" lvl="0" indent="-2794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</a:pPr>
                      <a:r>
                        <a:rPr lang="en-AU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cs typeface="Calibri" panose="020F0502020204030204" pitchFamily="34" charset="0"/>
                          <a:sym typeface="Arial"/>
                        </a:rPr>
                        <a:t>Trading relationship with wrong ANID</a:t>
                      </a:r>
                    </a:p>
                    <a:p>
                      <a:pPr marL="457200" marR="0" lvl="0" indent="-2794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</a:pPr>
                      <a:r>
                        <a:rPr lang="en-AU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cs typeface="Calibri" panose="020F0502020204030204" pitchFamily="34" charset="0"/>
                          <a:sym typeface="Arial"/>
                        </a:rPr>
                        <a:t>Supplier logging out of Business Network </a:t>
                      </a:r>
                    </a:p>
                    <a:p>
                      <a:pPr marL="457200" marR="0" lvl="0" indent="-2794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</a:pPr>
                      <a:r>
                        <a:rPr lang="en-AU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cs typeface="Calibri" panose="020F0502020204030204" pitchFamily="34" charset="0"/>
                          <a:sym typeface="Arial"/>
                        </a:rPr>
                        <a:t>Downgrade the account from Enterprise to Standard</a:t>
                      </a:r>
                    </a:p>
                    <a:p>
                      <a:pPr marL="457200" marR="0" lvl="0" indent="-2794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</a:pPr>
                      <a:r>
                        <a:rPr lang="en-AU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cs typeface="Calibri" panose="020F0502020204030204" pitchFamily="34" charset="0"/>
                          <a:sym typeface="Arial"/>
                        </a:rPr>
                        <a:t>Received billings from SAP Business Network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+mn-lt"/>
                        <a:cs typeface="Calibri" panose="020F0502020204030204" pitchFamily="34" charset="0"/>
                        <a:sym typeface="Arial"/>
                      </a:endParaRPr>
                    </a:p>
                    <a:p>
                      <a:pPr marL="457200" marR="0" lvl="0" indent="-2794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Char char="●"/>
                      </a:pPr>
                      <a:r>
                        <a:rPr lang="en-GB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cs typeface="Calibri" panose="020F0502020204030204" pitchFamily="34" charset="0"/>
                          <a:sym typeface="Arial"/>
                        </a:rPr>
                        <a:t>System Enhancements i.e., TLS upgrade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+mn-lt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91433" marR="91433" marT="121900" marB="1219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5" name="Shape 215"/>
          <p:cNvSpPr txBox="1">
            <a:spLocks noGrp="1"/>
          </p:cNvSpPr>
          <p:nvPr>
            <p:ph type="title"/>
          </p:nvPr>
        </p:nvSpPr>
        <p:spPr>
          <a:xfrm>
            <a:off x="377199" y="102577"/>
            <a:ext cx="11437600" cy="4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967" tIns="75967" rIns="75967" bIns="75967" anchor="ctr" anchorCtr="0">
            <a:noAutofit/>
          </a:bodyPr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Routing Queries to Rio Tinto</a:t>
            </a:r>
            <a:endParaRPr sz="1467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090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FDCB9B2863434ABD697CDEAA8B957B" ma:contentTypeVersion="18" ma:contentTypeDescription="Create a new document." ma:contentTypeScope="" ma:versionID="2400869eddfb1fb96b57b501c0875f2c">
  <xsd:schema xmlns:xsd="http://www.w3.org/2001/XMLSchema" xmlns:xs="http://www.w3.org/2001/XMLSchema" xmlns:p="http://schemas.microsoft.com/office/2006/metadata/properties" xmlns:ns3="6866c3d0-225c-4724-b090-3dcafb6212c7" xmlns:ns4="c0e19f44-fd25-44c7-af3b-a3f0bae96220" targetNamespace="http://schemas.microsoft.com/office/2006/metadata/properties" ma:root="true" ma:fieldsID="dfe9feda6b16b13de725e627558f6e7b" ns3:_="" ns4:_="">
    <xsd:import namespace="6866c3d0-225c-4724-b090-3dcafb6212c7"/>
    <xsd:import namespace="c0e19f44-fd25-44c7-af3b-a3f0bae9622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Details" minOccurs="0"/>
                <xsd:element ref="ns4:SharedWithUser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DateTaken" minOccurs="0"/>
                <xsd:element ref="ns3:MediaServiceObjectDetectorVersions" minOccurs="0"/>
                <xsd:element ref="ns3:MediaServiceLocation" minOccurs="0"/>
                <xsd:element ref="ns3:MediaLengthInSecond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66c3d0-225c-4724-b090-3dcafb6212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e19f44-fd25-44c7-af3b-a3f0bae96220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866c3d0-225c-4724-b090-3dcafb6212c7" xsi:nil="true"/>
  </documentManagement>
</p:properties>
</file>

<file path=customXml/itemProps1.xml><?xml version="1.0" encoding="utf-8"?>
<ds:datastoreItem xmlns:ds="http://schemas.openxmlformats.org/officeDocument/2006/customXml" ds:itemID="{C7C5F6AC-FACF-46D5-B4D4-D25B3576F0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66c3d0-225c-4724-b090-3dcafb6212c7"/>
    <ds:schemaRef ds:uri="c0e19f44-fd25-44c7-af3b-a3f0bae962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1989E6-6AC8-4BEA-8529-2903EB441F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D34B96-F8D5-4305-B6E4-CDDC0F10E92C}">
  <ds:schemaRefs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6866c3d0-225c-4724-b090-3dcafb6212c7"/>
    <ds:schemaRef ds:uri="http://schemas.openxmlformats.org/package/2006/metadata/core-properties"/>
    <ds:schemaRef ds:uri="c0e19f44-fd25-44c7-af3b-a3f0bae96220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42f7676c-f455-423c-82f6-dc2d99791af7}" enabled="0" method="" siteId="{42f7676c-f455-423c-82f6-dc2d99791af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259</Words>
  <Application>Microsoft Office PowerPoint</Application>
  <PresentationFormat>Widescreen</PresentationFormat>
  <Paragraphs>60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Amasis MT Pro Light</vt:lpstr>
      <vt:lpstr>Arial</vt:lpstr>
      <vt:lpstr>Calibri</vt:lpstr>
      <vt:lpstr>Calibri Light</vt:lpstr>
      <vt:lpstr>Courier New</vt:lpstr>
      <vt:lpstr>Office Theme</vt:lpstr>
      <vt:lpstr>Routing Queries to Rio Tinto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Higgins, Kye</dc:creator>
  <cp:lastModifiedBy>Higgins, Kye</cp:lastModifiedBy>
  <cp:revision>2</cp:revision>
  <dcterms:created xsi:type="dcterms:W3CDTF">2024-02-11T13:07:37Z</dcterms:created>
  <dcterms:modified xsi:type="dcterms:W3CDTF">2024-02-27T00:45:28Z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0x010100E3FDCB9B2863434ABD697CDEAA8B957B</vt:lpwstr>
  </property>
</Properties>
</file>